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92" r:id="rId3"/>
    <p:sldId id="393" r:id="rId4"/>
    <p:sldId id="724" r:id="rId5"/>
    <p:sldId id="730" r:id="rId6"/>
    <p:sldId id="731" r:id="rId7"/>
    <p:sldId id="732" r:id="rId8"/>
    <p:sldId id="733" r:id="rId9"/>
    <p:sldId id="726" r:id="rId10"/>
    <p:sldId id="727" r:id="rId11"/>
    <p:sldId id="728" r:id="rId12"/>
    <p:sldId id="729" r:id="rId13"/>
    <p:sldId id="752" r:id="rId14"/>
    <p:sldId id="734" r:id="rId15"/>
    <p:sldId id="735" r:id="rId16"/>
    <p:sldId id="753" r:id="rId17"/>
    <p:sldId id="754" r:id="rId18"/>
    <p:sldId id="736" r:id="rId19"/>
    <p:sldId id="737" r:id="rId20"/>
    <p:sldId id="738" r:id="rId21"/>
    <p:sldId id="739" r:id="rId22"/>
    <p:sldId id="740" r:id="rId23"/>
    <p:sldId id="741" r:id="rId24"/>
    <p:sldId id="742" r:id="rId25"/>
    <p:sldId id="743" r:id="rId26"/>
    <p:sldId id="744" r:id="rId27"/>
    <p:sldId id="745" r:id="rId28"/>
    <p:sldId id="746" r:id="rId29"/>
    <p:sldId id="764" r:id="rId30"/>
    <p:sldId id="747" r:id="rId31"/>
    <p:sldId id="748" r:id="rId32"/>
    <p:sldId id="755" r:id="rId33"/>
    <p:sldId id="756" r:id="rId34"/>
    <p:sldId id="757" r:id="rId35"/>
    <p:sldId id="758" r:id="rId36"/>
    <p:sldId id="759" r:id="rId37"/>
    <p:sldId id="760" r:id="rId38"/>
    <p:sldId id="761" r:id="rId39"/>
    <p:sldId id="683" r:id="rId40"/>
    <p:sldId id="415" r:id="rId41"/>
    <p:sldId id="391"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柏辰 刘" initials="柏辰"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6DB2"/>
    <a:srgbClr val="0000FF"/>
    <a:srgbClr val="038B1A"/>
    <a:srgbClr val="E1FFFE"/>
    <a:srgbClr val="C1FFFC"/>
    <a:srgbClr val="91FFFA"/>
    <a:srgbClr val="203864"/>
    <a:srgbClr val="1C4885"/>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60" autoAdjust="0"/>
    <p:restoredTop sz="94660"/>
  </p:normalViewPr>
  <p:slideViewPr>
    <p:cSldViewPr snapToGrid="0">
      <p:cViewPr varScale="1">
        <p:scale>
          <a:sx n="110" d="100"/>
          <a:sy n="110" d="100"/>
        </p:scale>
        <p:origin x="10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2020/5/25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2020/5/25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2020/5/25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2020/5/25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2020/5/25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2020/5/25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2020/5/25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2020/5/25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2020/5/25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2020/5/25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2020/5/25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1631504" y="578984"/>
            <a:ext cx="10560498" cy="45719"/>
          </a:xfrm>
          <a:prstGeom prst="rect">
            <a:avLst/>
          </a:prstGeom>
          <a:solidFill>
            <a:srgbClr val="1C8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弦形 7"/>
          <p:cNvSpPr/>
          <p:nvPr userDrawn="1"/>
        </p:nvSpPr>
        <p:spPr>
          <a:xfrm rot="6682966">
            <a:off x="5766174" y="6405147"/>
            <a:ext cx="648000" cy="648000"/>
          </a:xfrm>
          <a:prstGeom prst="chord">
            <a:avLst>
              <a:gd name="adj1" fmla="val 3577158"/>
              <a:gd name="adj2" fmla="val 15329001"/>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dirty="0"/>
          </a:p>
        </p:txBody>
      </p:sp>
      <p:cxnSp>
        <p:nvCxnSpPr>
          <p:cNvPr id="9" name="直接连接符 8"/>
          <p:cNvCxnSpPr/>
          <p:nvPr userDrawn="1"/>
        </p:nvCxnSpPr>
        <p:spPr>
          <a:xfrm>
            <a:off x="6510001" y="6654915"/>
            <a:ext cx="5682001"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800" y="6654915"/>
            <a:ext cx="5658974"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sp>
        <p:nvSpPr>
          <p:cNvPr id="11" name="TextBox 15"/>
          <p:cNvSpPr txBox="1"/>
          <p:nvPr userDrawn="1"/>
        </p:nvSpPr>
        <p:spPr>
          <a:xfrm>
            <a:off x="5562390" y="6429599"/>
            <a:ext cx="1055568" cy="369332"/>
          </a:xfrm>
          <a:prstGeom prst="rect">
            <a:avLst/>
          </a:prstGeom>
          <a:noFill/>
        </p:spPr>
        <p:txBody>
          <a:bodyPr wrap="square"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弧形 11"/>
          <p:cNvSpPr/>
          <p:nvPr userDrawn="1"/>
        </p:nvSpPr>
        <p:spPr>
          <a:xfrm>
            <a:off x="5658174" y="6330963"/>
            <a:ext cx="864000" cy="756000"/>
          </a:xfrm>
          <a:prstGeom prst="arc">
            <a:avLst>
              <a:gd name="adj1" fmla="val 11317002"/>
              <a:gd name="adj2" fmla="val 21097504"/>
            </a:avLst>
          </a:prstGeom>
          <a:ln w="22479">
            <a:solidFill>
              <a:srgbClr val="3B79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dirty="0"/>
          </a:p>
        </p:txBody>
      </p:sp>
      <p:sp>
        <p:nvSpPr>
          <p:cNvPr id="13" name="矩形 12"/>
          <p:cNvSpPr/>
          <p:nvPr userDrawn="1"/>
        </p:nvSpPr>
        <p:spPr>
          <a:xfrm>
            <a:off x="1147780" y="-24926"/>
            <a:ext cx="238517" cy="648000"/>
          </a:xfrm>
          <a:prstGeom prst="rect">
            <a:avLst/>
          </a:prstGeom>
          <a:solidFill>
            <a:srgbClr val="E2140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3"/>
          <p:cNvSpPr/>
          <p:nvPr userDrawn="1"/>
        </p:nvSpPr>
        <p:spPr>
          <a:xfrm>
            <a:off x="983432" y="-24926"/>
            <a:ext cx="96000" cy="648000"/>
          </a:xfrm>
          <a:prstGeom prst="rect">
            <a:avLst/>
          </a:prstGeom>
          <a:solidFill>
            <a:srgbClr val="E2140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9648" y="784"/>
            <a:ext cx="192000" cy="612000"/>
          </a:xfrm>
          <a:prstGeom prst="rect">
            <a:avLst/>
          </a:prstGeom>
          <a:solidFill>
            <a:srgbClr val="11609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16" name="组合 17"/>
          <p:cNvGrpSpPr/>
          <p:nvPr userDrawn="1"/>
        </p:nvGrpSpPr>
        <p:grpSpPr>
          <a:xfrm>
            <a:off x="1449294" y="-27386"/>
            <a:ext cx="4063999" cy="648000"/>
            <a:chOff x="1244601" y="848440"/>
            <a:chExt cx="3835399" cy="612000"/>
          </a:xfrm>
          <a:solidFill>
            <a:srgbClr val="126DB2"/>
          </a:solidFill>
          <a:effectLst>
            <a:outerShdw blurRad="50800" dist="38100" dir="2700000" algn="tl" rotWithShape="0">
              <a:prstClr val="black">
                <a:alpha val="40000"/>
              </a:prstClr>
            </a:outerShdw>
          </a:effectLst>
        </p:grpSpPr>
        <p:sp>
          <p:nvSpPr>
            <p:cNvPr id="17" name="矩形 16"/>
            <p:cNvSpPr/>
            <p:nvPr userDrawn="1"/>
          </p:nvSpPr>
          <p:spPr>
            <a:xfrm>
              <a:off x="1244601" y="848440"/>
              <a:ext cx="3175000" cy="61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直角三角形 17"/>
            <p:cNvSpPr/>
            <p:nvPr userDrawn="1"/>
          </p:nvSpPr>
          <p:spPr>
            <a:xfrm>
              <a:off x="4419600" y="848440"/>
              <a:ext cx="660400" cy="612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 name="文本框 1">
            <a:extLst>
              <a:ext uri="{FF2B5EF4-FFF2-40B4-BE49-F238E27FC236}">
                <a16:creationId xmlns:a16="http://schemas.microsoft.com/office/drawing/2014/main" id="{56B7DA92-6726-4463-9091-CCD880B6A7E7}"/>
              </a:ext>
            </a:extLst>
          </p:cNvPr>
          <p:cNvSpPr txBox="1">
            <a:spLocks noChangeArrowheads="1"/>
          </p:cNvSpPr>
          <p:nvPr userDrawn="1"/>
        </p:nvSpPr>
        <p:spPr bwMode="auto">
          <a:xfrm>
            <a:off x="10207790" y="6339398"/>
            <a:ext cx="19765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SzPct val="100000"/>
              <a:defRPr sz="2800">
                <a:solidFill>
                  <a:schemeClr val="tx1"/>
                </a:solidFill>
                <a:latin typeface="Tahoma" panose="020B0604030504040204" pitchFamily="34" charset="0"/>
                <a:ea typeface="黑体" panose="02010609060101010101" pitchFamily="49" charset="-122"/>
              </a:defRPr>
            </a:lvl1pPr>
            <a:lvl2pPr marL="742950" indent="-285750">
              <a:buSzPct val="100000"/>
              <a:defRPr sz="2800">
                <a:solidFill>
                  <a:schemeClr val="tx1"/>
                </a:solidFill>
                <a:latin typeface="Tahoma" panose="020B0604030504040204" pitchFamily="34" charset="0"/>
                <a:ea typeface="黑体" panose="02010609060101010101" pitchFamily="49" charset="-122"/>
              </a:defRPr>
            </a:lvl2pPr>
            <a:lvl3pPr marL="1143000" indent="-228600">
              <a:buSzPct val="100000"/>
              <a:defRPr sz="2800">
                <a:solidFill>
                  <a:schemeClr val="tx1"/>
                </a:solidFill>
                <a:latin typeface="Tahoma" panose="020B0604030504040204" pitchFamily="34" charset="0"/>
                <a:ea typeface="黑体" panose="02010609060101010101" pitchFamily="49" charset="-122"/>
              </a:defRPr>
            </a:lvl3pPr>
            <a:lvl4pPr marL="1600200" indent="-228600">
              <a:buSzPct val="100000"/>
              <a:defRPr sz="2800">
                <a:solidFill>
                  <a:schemeClr val="tx1"/>
                </a:solidFill>
                <a:latin typeface="Tahoma" panose="020B0604030504040204" pitchFamily="34" charset="0"/>
                <a:ea typeface="黑体" panose="02010609060101010101" pitchFamily="49" charset="-122"/>
              </a:defRPr>
            </a:lvl4pPr>
            <a:lvl5pPr marL="2057400" indent="-228600">
              <a:buSzPct val="100000"/>
              <a:defRPr sz="2800">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buSzPct val="100000"/>
              <a:defRPr sz="2800">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buSzPct val="100000"/>
              <a:defRPr sz="2800">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buSzPct val="100000"/>
              <a:defRPr sz="2800">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buSzPct val="100000"/>
              <a:defRPr sz="2800">
                <a:solidFill>
                  <a:schemeClr val="tx1"/>
                </a:solidFill>
                <a:latin typeface="Tahoma" panose="020B0604030504040204" pitchFamily="34" charset="0"/>
                <a:ea typeface="黑体" panose="02010609060101010101" pitchFamily="49" charset="-122"/>
              </a:defRPr>
            </a:lvl9pPr>
          </a:lstStyle>
          <a:p>
            <a:pPr algn="ctr" eaLnBrk="1" hangingPunct="1"/>
            <a:r>
              <a:rPr lang="en-US" altLang="zh-CN" sz="1400" b="1" dirty="0">
                <a:solidFill>
                  <a:srgbClr val="126DB2"/>
                </a:solidFill>
                <a:latin typeface="Arial" panose="020B0604020202020204" pitchFamily="34" charset="0"/>
                <a:ea typeface="楷体" panose="02010609060101010101" pitchFamily="49" charset="-122"/>
                <a:cs typeface="Arial" panose="020B0604020202020204" pitchFamily="34" charset="0"/>
              </a:rPr>
              <a:t>New Energy Vehicles</a:t>
            </a:r>
          </a:p>
        </p:txBody>
      </p:sp>
      <p:pic>
        <p:nvPicPr>
          <p:cNvPr id="22" name="图片 21">
            <a:extLst>
              <a:ext uri="{FF2B5EF4-FFF2-40B4-BE49-F238E27FC236}">
                <a16:creationId xmlns:a16="http://schemas.microsoft.com/office/drawing/2014/main" id="{93C0B22A-7835-4FCA-9E17-02A2D5B0903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3975" y="0"/>
            <a:ext cx="648000" cy="64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440057" y="2676058"/>
            <a:ext cx="9311885"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zh-CN" altLang="en-US" sz="5400" dirty="0">
                <a:latin typeface="黑体" panose="02010609060101010101" pitchFamily="49" charset="-122"/>
                <a:ea typeface="黑体" panose="02010609060101010101" pitchFamily="49" charset="-122"/>
              </a:rPr>
              <a:t>动力电池的五大管理和动力电池系统检测内容</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03992D1-37BA-45D0-A8DC-9A29FA26F9EE}"/>
              </a:ext>
            </a:extLst>
          </p:cNvPr>
          <p:cNvSpPr/>
          <p:nvPr/>
        </p:nvSpPr>
        <p:spPr>
          <a:xfrm>
            <a:off x="428400" y="900000"/>
            <a:ext cx="11338575" cy="4188904"/>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一、动力电池的电量管理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4</a:t>
            </a:r>
            <a:r>
              <a:rPr lang="zh-CN" altLang="en-US" sz="2200" b="1" dirty="0">
                <a:solidFill>
                  <a:srgbClr val="126DB2"/>
                </a:solidFill>
                <a:latin typeface="宋体" panose="02010600030101010101" pitchFamily="2" charset="-122"/>
                <a:ea typeface="宋体" panose="02010600030101010101" pitchFamily="2" charset="-122"/>
              </a:rPr>
              <a:t>、</a:t>
            </a:r>
            <a:r>
              <a:rPr lang="en-US" altLang="zh-CN" sz="2200" b="1" dirty="0">
                <a:solidFill>
                  <a:srgbClr val="126DB2"/>
                </a:solidFill>
                <a:latin typeface="宋体" panose="02010600030101010101" pitchFamily="2" charset="-122"/>
                <a:ea typeface="宋体" panose="02010600030101010101" pitchFamily="2" charset="-122"/>
              </a:rPr>
              <a:t>SOC</a:t>
            </a:r>
            <a:r>
              <a:rPr lang="zh-CN" altLang="en-US" sz="2200" b="1" dirty="0">
                <a:solidFill>
                  <a:srgbClr val="126DB2"/>
                </a:solidFill>
                <a:latin typeface="宋体" panose="02010600030101010101" pitchFamily="2" charset="-122"/>
                <a:ea typeface="宋体" panose="02010600030101010101" pitchFamily="2" charset="-122"/>
              </a:rPr>
              <a:t>估计常用的算法</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0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latin typeface="黑体" panose="02010609060101010101" pitchFamily="49" charset="-122"/>
                <a:ea typeface="黑体" panose="02010609060101010101" pitchFamily="49" charset="-122"/>
                <a:cs typeface="Times New Roman" panose="02020603050405020304" pitchFamily="18" charset="0"/>
              </a:rPr>
              <a:t>4</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）模糊逻辑推理和神经网络法</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a:p>
            <a:pPr marL="540000" indent="-342900" algn="just">
              <a:lnSpc>
                <a:spcPct val="150000"/>
              </a:lnSpc>
              <a:spcBef>
                <a:spcPts val="600"/>
              </a:spcBef>
              <a:buSzPct val="80000"/>
              <a:buFont typeface="Wingdings" panose="05000000000000000000" pitchFamily="2" charset="2"/>
              <a:buChar char="u"/>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模糊逻辑接近人的形象思维方式，擅长定性分析和推理，具有较强的自然语言处理能力；</a:t>
            </a:r>
          </a:p>
          <a:p>
            <a:pPr marL="540000" indent="-342900" algn="just">
              <a:lnSpc>
                <a:spcPct val="150000"/>
              </a:lnSpc>
              <a:spcBef>
                <a:spcPts val="600"/>
              </a:spcBef>
              <a:buSzPct val="80000"/>
              <a:buFont typeface="Wingdings" panose="05000000000000000000" pitchFamily="2" charset="2"/>
              <a:buChar char="u"/>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神经网络采用分布式存储信息，具有很好的自组织、自学习能力。</a:t>
            </a:r>
          </a:p>
          <a:p>
            <a:pPr marL="540000" indent="-342900" algn="just">
              <a:lnSpc>
                <a:spcPct val="150000"/>
              </a:lnSpc>
              <a:spcBef>
                <a:spcPts val="600"/>
              </a:spcBef>
              <a:buSzPct val="80000"/>
              <a:buFont typeface="Wingdings" panose="05000000000000000000" pitchFamily="2" charset="2"/>
              <a:buChar char="u"/>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共同的特点：均采用并行处理结构，可从系统的输入、输出样本中获得系统输入输出关系。</a:t>
            </a:r>
          </a:p>
          <a:p>
            <a:pPr marL="540000" indent="-342900" algn="just">
              <a:lnSpc>
                <a:spcPct val="150000"/>
              </a:lnSpc>
              <a:spcBef>
                <a:spcPts val="600"/>
              </a:spcBef>
              <a:buSzPct val="80000"/>
              <a:buFont typeface="Wingdings" panose="05000000000000000000" pitchFamily="2" charset="2"/>
              <a:buChar char="u"/>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神经网络法适用于各种电池，其缺点是需要大量的参考数据进行训练，估计误差受训练数据和训练方法的影响很大。</a:t>
            </a:r>
          </a:p>
        </p:txBody>
      </p:sp>
    </p:spTree>
    <p:extLst>
      <p:ext uri="{BB962C8B-B14F-4D97-AF65-F5344CB8AC3E}">
        <p14:creationId xmlns:p14="http://schemas.microsoft.com/office/powerpoint/2010/main" val="165107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4E4F029-10D8-4C5D-B3A3-DA2DA9A4C566}"/>
              </a:ext>
            </a:extLst>
          </p:cNvPr>
          <p:cNvSpPr/>
          <p:nvPr/>
        </p:nvSpPr>
        <p:spPr>
          <a:xfrm>
            <a:off x="428400" y="900000"/>
            <a:ext cx="11338575" cy="3727239"/>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一、动力电池的电量管理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4</a:t>
            </a:r>
            <a:r>
              <a:rPr lang="zh-CN" altLang="en-US" sz="2200" b="1" dirty="0">
                <a:solidFill>
                  <a:srgbClr val="126DB2"/>
                </a:solidFill>
                <a:latin typeface="宋体" panose="02010600030101010101" pitchFamily="2" charset="-122"/>
                <a:ea typeface="宋体" panose="02010600030101010101" pitchFamily="2" charset="-122"/>
              </a:rPr>
              <a:t>、</a:t>
            </a:r>
            <a:r>
              <a:rPr lang="en-US" altLang="zh-CN" sz="2200" b="1" dirty="0">
                <a:solidFill>
                  <a:srgbClr val="126DB2"/>
                </a:solidFill>
                <a:latin typeface="宋体" panose="02010600030101010101" pitchFamily="2" charset="-122"/>
                <a:ea typeface="宋体" panose="02010600030101010101" pitchFamily="2" charset="-122"/>
              </a:rPr>
              <a:t>SOC</a:t>
            </a:r>
            <a:r>
              <a:rPr lang="zh-CN" altLang="en-US" sz="2200" b="1" dirty="0">
                <a:solidFill>
                  <a:srgbClr val="126DB2"/>
                </a:solidFill>
                <a:latin typeface="宋体" panose="02010600030101010101" pitchFamily="2" charset="-122"/>
                <a:ea typeface="宋体" panose="02010600030101010101" pitchFamily="2" charset="-122"/>
              </a:rPr>
              <a:t>估计常用的算法</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0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latin typeface="黑体" panose="02010609060101010101" pitchFamily="49" charset="-122"/>
                <a:ea typeface="黑体" panose="02010609060101010101" pitchFamily="49" charset="-122"/>
                <a:cs typeface="Times New Roman" panose="02020603050405020304" pitchFamily="18" charset="0"/>
              </a:rPr>
              <a:t>5</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）卡尔曼滤波法</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a:p>
            <a:pPr marL="540000" indent="-342900" algn="just">
              <a:lnSpc>
                <a:spcPct val="150000"/>
              </a:lnSpc>
              <a:spcBef>
                <a:spcPts val="600"/>
              </a:spcBef>
              <a:buFont typeface="Wingdings" panose="05000000000000000000" pitchFamily="2" charset="2"/>
              <a:buChar char="ª"/>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核心思想：对动力系统的状态做出最小方差意义上的最优估算。</a:t>
            </a:r>
          </a:p>
          <a:p>
            <a:pPr marL="540000" indent="-342900" algn="just">
              <a:lnSpc>
                <a:spcPct val="150000"/>
              </a:lnSpc>
              <a:spcBef>
                <a:spcPts val="600"/>
              </a:spcBef>
              <a:buFont typeface="Wingdings" panose="05000000000000000000" pitchFamily="2" charset="2"/>
              <a:buChar char="ª"/>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适用于各种电池，不仅给出了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SOC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的估计值，还给出了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SOC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的估计误差。</a:t>
            </a:r>
          </a:p>
          <a:p>
            <a:pPr marL="540000" indent="-342900" algn="just">
              <a:lnSpc>
                <a:spcPct val="150000"/>
              </a:lnSpc>
              <a:spcBef>
                <a:spcPts val="600"/>
              </a:spcBef>
              <a:buFont typeface="Wingdings" panose="05000000000000000000" pitchFamily="2" charset="2"/>
              <a:buChar char="ª"/>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缺点：要求电池</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SOC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估计精度越高，电池模型越复杂，涉及大量矩阵运算，工程上难以实现</a:t>
            </a:r>
          </a:p>
          <a:p>
            <a:pPr marL="540000" indent="-342900" algn="just">
              <a:lnSpc>
                <a:spcPct val="150000"/>
              </a:lnSpc>
              <a:spcBef>
                <a:spcPts val="600"/>
              </a:spcBef>
              <a:buFont typeface="Wingdings" panose="05000000000000000000" pitchFamily="2" charset="2"/>
              <a:buChar char="ª"/>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该方法对于温度、自放电率以及放电倍率对容量的影响考虑的不够全面。</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24000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3D52CF0-3D8B-42EB-932C-C336757E3825}"/>
              </a:ext>
            </a:extLst>
          </p:cNvPr>
          <p:cNvSpPr/>
          <p:nvPr/>
        </p:nvSpPr>
        <p:spPr>
          <a:xfrm>
            <a:off x="428400" y="900000"/>
            <a:ext cx="11338575" cy="4932184"/>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二、动力电池的均衡管理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、均衡管理的目的</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4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为了平衡电池组中单体电池的容量和能量差异，提高电池组的能量利用率。</a:t>
            </a: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、均衡管理的方式</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根据均衡过程中对所传递能量处理方式不同，可以分为</a:t>
            </a:r>
            <a:r>
              <a:rPr lang="zh-CN" altLang="en-US"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能量耗散型均衡</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和</a:t>
            </a:r>
            <a:r>
              <a:rPr lang="zh-CN" altLang="en-US"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非能量耗散型</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，又称之为被动均衡和主动均衡。</a:t>
            </a: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能量耗散型均衡</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主要通过让电池组内能量较高的电池，利用其旁路电阻进行放电的方式损耗部分能量，以期达到电池组能量状态的一致，这种均衡结构是以损耗电池组能量为代价。</a:t>
            </a: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非能量耗散式均衡</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是利用储能元件和均衡旁路构建能量传递通道，将其从能量较高的电池直接或间接转移到能量较低的电池。       </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64282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3D52CF0-3D8B-42EB-932C-C336757E3825}"/>
              </a:ext>
            </a:extLst>
          </p:cNvPr>
          <p:cNvSpPr/>
          <p:nvPr/>
        </p:nvSpPr>
        <p:spPr>
          <a:xfrm>
            <a:off x="428400" y="900000"/>
            <a:ext cx="11338575" cy="4804457"/>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二、动力电池的均衡管理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、均衡管理的方式</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0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latin typeface="黑体" panose="02010609060101010101" pitchFamily="49" charset="-122"/>
                <a:ea typeface="黑体" panose="02010609060101010101" pitchFamily="49" charset="-122"/>
                <a:cs typeface="Times New Roman" panose="02020603050405020304" pitchFamily="18" charset="0"/>
              </a:rPr>
              <a:t>1</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）能量耗散型均衡</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a:p>
            <a:pPr marL="342900" indent="-342900" algn="just">
              <a:lnSpc>
                <a:spcPct val="150000"/>
              </a:lnSpc>
              <a:spcBef>
                <a:spcPts val="600"/>
              </a:spcBef>
              <a:buClr>
                <a:srgbClr val="126DB2"/>
              </a:buClr>
              <a:buFont typeface="Wingdings" panose="05000000000000000000" pitchFamily="2" charset="2"/>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通过单体电池的并联电阻进行充电分流从而实现均衡。</a:t>
            </a:r>
          </a:p>
          <a:p>
            <a:pPr marL="342900" indent="-342900" algn="just">
              <a:lnSpc>
                <a:spcPct val="150000"/>
              </a:lnSpc>
              <a:spcBef>
                <a:spcPts val="600"/>
              </a:spcBef>
              <a:buClr>
                <a:srgbClr val="126DB2"/>
              </a:buClr>
              <a:buFont typeface="Wingdings" panose="05000000000000000000" pitchFamily="2" charset="2"/>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电路结构简单，均衡过程一般在充电过程中完成。</a:t>
            </a:r>
          </a:p>
          <a:p>
            <a:pPr marL="342900" indent="-342900" algn="just">
              <a:lnSpc>
                <a:spcPct val="150000"/>
              </a:lnSpc>
              <a:spcBef>
                <a:spcPts val="600"/>
              </a:spcBef>
              <a:buClr>
                <a:srgbClr val="126DB2"/>
              </a:buClr>
              <a:buFont typeface="Wingdings" panose="05000000000000000000" pitchFamily="2" charset="2"/>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由于均衡电阻在分流的过程中，不仅消耗了能量，而且还会由于电阻的发热引起电路的热管理问题。</a:t>
            </a:r>
          </a:p>
          <a:p>
            <a:pPr marL="342900" indent="-342900" algn="just">
              <a:lnSpc>
                <a:spcPct val="150000"/>
              </a:lnSpc>
              <a:spcBef>
                <a:spcPts val="600"/>
              </a:spcBef>
              <a:buClr>
                <a:srgbClr val="126DB2"/>
              </a:buClr>
              <a:buFont typeface="Wingdings" panose="05000000000000000000" pitchFamily="2" charset="2"/>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只适合在静态均衡中使用，其高温升等特点降低了系统的可靠性，不适用于动态均衡。</a:t>
            </a:r>
          </a:p>
          <a:p>
            <a:pPr marL="342900" indent="-342900" algn="just">
              <a:lnSpc>
                <a:spcPct val="150000"/>
              </a:lnSpc>
              <a:spcBef>
                <a:spcPts val="600"/>
              </a:spcBef>
              <a:buClr>
                <a:srgbClr val="126DB2"/>
              </a:buClr>
              <a:buFont typeface="Wingdings" panose="05000000000000000000" pitchFamily="2" charset="2"/>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仅适合于小型电池组或者容量较小的电池组。</a:t>
            </a:r>
          </a:p>
        </p:txBody>
      </p:sp>
    </p:spTree>
    <p:extLst>
      <p:ext uri="{BB962C8B-B14F-4D97-AF65-F5344CB8AC3E}">
        <p14:creationId xmlns:p14="http://schemas.microsoft.com/office/powerpoint/2010/main" val="4159186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07BB64C-CF63-4563-B200-99670FB5FA18}"/>
              </a:ext>
            </a:extLst>
          </p:cNvPr>
          <p:cNvSpPr/>
          <p:nvPr/>
        </p:nvSpPr>
        <p:spPr>
          <a:xfrm>
            <a:off x="428400" y="900000"/>
            <a:ext cx="11338575" cy="4265848"/>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二、动力电池的均衡管理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、均衡管理的方式</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0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latin typeface="黑体" panose="02010609060101010101" pitchFamily="49" charset="-122"/>
                <a:ea typeface="黑体" panose="02010609060101010101" pitchFamily="49" charset="-122"/>
                <a:cs typeface="Times New Roman" panose="02020603050405020304" pitchFamily="18" charset="0"/>
              </a:rPr>
              <a:t>1</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）能量耗散型均衡</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a:p>
            <a:pPr marL="342900" indent="-342900" algn="just">
              <a:lnSpc>
                <a:spcPct val="150000"/>
              </a:lnSpc>
              <a:spcBef>
                <a:spcPts val="600"/>
              </a:spcBef>
              <a:buClr>
                <a:srgbClr val="126DB2"/>
              </a:buClr>
              <a:buFont typeface="Wingdings" panose="05000000000000000000" pitchFamily="2" charset="2"/>
              <a:buChar cha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恒定分流电阻均衡充电电路</a:t>
            </a:r>
          </a:p>
          <a:p>
            <a:pPr marL="720000" indent="-342900" algn="just">
              <a:lnSpc>
                <a:spcPct val="150000"/>
              </a:lnSpc>
              <a:spcBef>
                <a:spcPts val="600"/>
              </a:spcBef>
              <a:buClr>
                <a:srgbClr val="126DB2"/>
              </a:buClr>
              <a:buFont typeface="Wingdings" panose="05000000000000000000" pitchFamily="2" charset="2"/>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每个电池单体上都始终并联一个分流电阻。</a:t>
            </a:r>
          </a:p>
          <a:p>
            <a:pPr marL="720000" indent="-342900" algn="just">
              <a:lnSpc>
                <a:spcPct val="150000"/>
              </a:lnSpc>
              <a:spcBef>
                <a:spcPts val="600"/>
              </a:spcBef>
              <a:buClr>
                <a:srgbClr val="126DB2"/>
              </a:buClr>
              <a:buFont typeface="Wingdings" panose="05000000000000000000" pitchFamily="2" charset="2"/>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可靠性高，分流电阻的值大，通过固定分流来减小由于自放电导致的单体电池差异。</a:t>
            </a:r>
          </a:p>
          <a:p>
            <a:pPr marL="720000" indent="-342900" algn="just">
              <a:lnSpc>
                <a:spcPct val="150000"/>
              </a:lnSpc>
              <a:spcBef>
                <a:spcPts val="600"/>
              </a:spcBef>
              <a:buClr>
                <a:srgbClr val="126DB2"/>
              </a:buClr>
              <a:buFont typeface="Wingdings" panose="05000000000000000000" pitchFamily="2" charset="2"/>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无论电池充电还是放电过程，分流电阻始终消耗功率，能量损失大。</a:t>
            </a:r>
          </a:p>
          <a:p>
            <a:pPr marL="720000" indent="-342900" algn="just">
              <a:lnSpc>
                <a:spcPct val="150000"/>
              </a:lnSpc>
              <a:spcBef>
                <a:spcPts val="600"/>
              </a:spcBef>
              <a:buClr>
                <a:srgbClr val="126DB2"/>
              </a:buClr>
              <a:buFont typeface="Wingdings" panose="05000000000000000000" pitchFamily="2" charset="2"/>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一般在能够及时补充能量的场合适用。</a:t>
            </a:r>
          </a:p>
        </p:txBody>
      </p:sp>
    </p:spTree>
    <p:extLst>
      <p:ext uri="{BB962C8B-B14F-4D97-AF65-F5344CB8AC3E}">
        <p14:creationId xmlns:p14="http://schemas.microsoft.com/office/powerpoint/2010/main" val="115567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2463427-500D-44F7-A80F-599B8A9B39B8}"/>
              </a:ext>
            </a:extLst>
          </p:cNvPr>
          <p:cNvSpPr/>
          <p:nvPr/>
        </p:nvSpPr>
        <p:spPr>
          <a:xfrm>
            <a:off x="428400" y="900000"/>
            <a:ext cx="11338575" cy="4188904"/>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二、动力电池的均衡管理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、均衡管理的方式</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0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latin typeface="黑体" panose="02010609060101010101" pitchFamily="49" charset="-122"/>
                <a:ea typeface="黑体" panose="02010609060101010101" pitchFamily="49" charset="-122"/>
                <a:cs typeface="Times New Roman" panose="02020603050405020304" pitchFamily="18" charset="0"/>
              </a:rPr>
              <a:t>1</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）能量耗散型均衡</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a:p>
            <a:pPr marL="342900" indent="-342900" algn="just">
              <a:lnSpc>
                <a:spcPct val="150000"/>
              </a:lnSpc>
              <a:spcBef>
                <a:spcPts val="600"/>
              </a:spcBef>
              <a:buClr>
                <a:srgbClr val="126DB2"/>
              </a:buClr>
              <a:buFont typeface="Wingdings" panose="05000000000000000000" pitchFamily="2" charset="2"/>
              <a:buChar cha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开关控制分流电阻均衡充电电路</a:t>
            </a:r>
          </a:p>
          <a:p>
            <a:pPr marL="720000" indent="-342900" algn="just">
              <a:lnSpc>
                <a:spcPct val="150000"/>
              </a:lnSpc>
              <a:spcBef>
                <a:spcPts val="600"/>
              </a:spcBef>
              <a:buClr>
                <a:srgbClr val="126DB2"/>
              </a:buClr>
              <a:buFont typeface="Wingdings" panose="05000000000000000000" pitchFamily="2" charset="2"/>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工作在充电期间，可以对充电时单体电池电压偏高者进行分流，分流电阻通过开关控制。</a:t>
            </a:r>
          </a:p>
          <a:p>
            <a:pPr marL="720000" indent="-342900" algn="just">
              <a:lnSpc>
                <a:spcPct val="150000"/>
              </a:lnSpc>
              <a:spcBef>
                <a:spcPts val="600"/>
              </a:spcBef>
              <a:buClr>
                <a:srgbClr val="126DB2"/>
              </a:buClr>
              <a:buFont typeface="Wingdings" panose="05000000000000000000" pitchFamily="2" charset="2"/>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当单体电池电压达到截止电压时，阻止其过充并将多余的能量转化成热能。</a:t>
            </a:r>
          </a:p>
          <a:p>
            <a:pPr marL="720000" indent="-342900" algn="just">
              <a:lnSpc>
                <a:spcPct val="150000"/>
              </a:lnSpc>
              <a:spcBef>
                <a:spcPts val="600"/>
              </a:spcBef>
              <a:buClr>
                <a:srgbClr val="126DB2"/>
              </a:buClr>
              <a:buFont typeface="Wingdings" panose="05000000000000000000" pitchFamily="2" charset="2"/>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由于均衡时间的限制，导致分流时产生的大量热量需要及时通过热管理系统耗散，尤其在容量比较大的电池组中更加明显。</a:t>
            </a:r>
          </a:p>
        </p:txBody>
      </p:sp>
    </p:spTree>
    <p:extLst>
      <p:ext uri="{BB962C8B-B14F-4D97-AF65-F5344CB8AC3E}">
        <p14:creationId xmlns:p14="http://schemas.microsoft.com/office/powerpoint/2010/main" val="1381222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2463427-500D-44F7-A80F-599B8A9B39B8}"/>
              </a:ext>
            </a:extLst>
          </p:cNvPr>
          <p:cNvSpPr/>
          <p:nvPr/>
        </p:nvSpPr>
        <p:spPr>
          <a:xfrm>
            <a:off x="428400" y="900000"/>
            <a:ext cx="5954471" cy="3573351"/>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二、动力电池的均衡管理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、均衡管理的方式</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0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latin typeface="黑体" panose="02010609060101010101" pitchFamily="49" charset="-122"/>
                <a:ea typeface="黑体" panose="02010609060101010101" pitchFamily="49" charset="-122"/>
                <a:cs typeface="Times New Roman" panose="02020603050405020304" pitchFamily="18" charset="0"/>
              </a:rPr>
              <a:t>2</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）非能量耗散型均衡</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a:p>
            <a:pPr marL="342900" indent="-342900" algn="just">
              <a:lnSpc>
                <a:spcPct val="150000"/>
              </a:lnSpc>
              <a:spcBef>
                <a:spcPts val="600"/>
              </a:spcBef>
              <a:buClr>
                <a:srgbClr val="126DB2"/>
              </a:buClr>
              <a:buFont typeface="Wingdings" panose="05000000000000000000" pitchFamily="2" charset="2"/>
              <a:buChar cha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能量转换式均衡</a:t>
            </a:r>
          </a:p>
          <a:p>
            <a:pPr algn="just">
              <a:lnSpc>
                <a:spcPct val="150000"/>
              </a:lnSpc>
              <a:spcBef>
                <a:spcPts val="600"/>
              </a:spcBef>
              <a:buClr>
                <a:srgbClr val="126DB2"/>
              </a:buCl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通过开关信号，将电池组整体能量对单体电池进行能量补充，或者将单体电池能量向整体电池组进行能量转换。</a:t>
            </a:r>
          </a:p>
        </p:txBody>
      </p:sp>
      <p:pic>
        <p:nvPicPr>
          <p:cNvPr id="3" name="图片 312" descr="扫描0064">
            <a:extLst>
              <a:ext uri="{FF2B5EF4-FFF2-40B4-BE49-F238E27FC236}">
                <a16:creationId xmlns:a16="http://schemas.microsoft.com/office/drawing/2014/main" id="{8178607F-2AB6-4510-B91A-F2BF374AE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810" y="1955082"/>
            <a:ext cx="4950424" cy="400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117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2463427-500D-44F7-A80F-599B8A9B39B8}"/>
              </a:ext>
            </a:extLst>
          </p:cNvPr>
          <p:cNvSpPr/>
          <p:nvPr/>
        </p:nvSpPr>
        <p:spPr>
          <a:xfrm>
            <a:off x="428401" y="900000"/>
            <a:ext cx="5918612" cy="3573351"/>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二、动力电池的均衡管理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、均衡管理的方式</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0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latin typeface="黑体" panose="02010609060101010101" pitchFamily="49" charset="-122"/>
                <a:ea typeface="黑体" panose="02010609060101010101" pitchFamily="49" charset="-122"/>
                <a:cs typeface="Times New Roman" panose="02020603050405020304" pitchFamily="18" charset="0"/>
              </a:rPr>
              <a:t>2</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）非能量耗散型均衡</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a:p>
            <a:pPr marL="342900" indent="-342900" algn="just">
              <a:lnSpc>
                <a:spcPct val="150000"/>
              </a:lnSpc>
              <a:spcBef>
                <a:spcPts val="600"/>
              </a:spcBef>
              <a:buClr>
                <a:srgbClr val="126DB2"/>
              </a:buClr>
              <a:buFont typeface="Wingdings" panose="05000000000000000000" pitchFamily="2" charset="2"/>
              <a:buChar cha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能量转移式均衡</a:t>
            </a:r>
          </a:p>
          <a:p>
            <a:pPr algn="just">
              <a:lnSpc>
                <a:spcPct val="150000"/>
              </a:lnSpc>
              <a:spcBef>
                <a:spcPts val="600"/>
              </a:spcBef>
              <a:buClr>
                <a:srgbClr val="126DB2"/>
              </a:buCl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利用电感或电容等储能元件，把电池组中容量高的单体电池，通过储能元件转移到容量比较低的电池上。</a:t>
            </a:r>
          </a:p>
        </p:txBody>
      </p:sp>
      <p:pic>
        <p:nvPicPr>
          <p:cNvPr id="4" name="图片 313" descr="扫描0065">
            <a:extLst>
              <a:ext uri="{FF2B5EF4-FFF2-40B4-BE49-F238E27FC236}">
                <a16:creationId xmlns:a16="http://schemas.microsoft.com/office/drawing/2014/main" id="{070D5336-CD88-4B4F-A4A8-D12A12F56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082" y="1760819"/>
            <a:ext cx="4073247" cy="426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924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BB83408-8F2B-4BAF-BB19-56ACBE2A9B1D}"/>
              </a:ext>
            </a:extLst>
          </p:cNvPr>
          <p:cNvSpPr/>
          <p:nvPr/>
        </p:nvSpPr>
        <p:spPr>
          <a:xfrm>
            <a:off x="428400" y="900000"/>
            <a:ext cx="11338575" cy="3369320"/>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三、动力电池的热管理</a:t>
            </a:r>
            <a:endParaRPr lang="en-US" altLang="zh-CN" sz="2200" b="1" dirty="0">
              <a:latin typeface="微软雅黑" panose="020B0503020204020204" pitchFamily="34" charset="-122"/>
              <a:ea typeface="微软雅黑" panose="020B0503020204020204" pitchFamily="34" charset="-122"/>
            </a:endParaRPr>
          </a:p>
          <a:p>
            <a:pPr algn="just">
              <a:lnSpc>
                <a:spcPct val="150000"/>
              </a:lnSpc>
              <a:spcBef>
                <a:spcPts val="600"/>
              </a:spcBef>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电动汽车自燃事件频出，在电池方面的原因主要与电池管理系统的热管理有关。</a:t>
            </a:r>
          </a:p>
          <a:p>
            <a:pPr algn="just">
              <a:lnSpc>
                <a:spcPct val="150000"/>
              </a:lnSpc>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由于过高或过低的温度都将直接影响动力电池的使用寿命和性能，并有可能导致电池系统的安全问题，并且电池箱内温度场的长久不均匀分布将造成各电池模块、单体间性能的不均衡，因此电池热管理系统对于电动车辆动力电池系统而言是必需的。可靠、高效的热管理系统对于电动车辆的可靠安全应用意义重大。</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9322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00E6B08-7116-4C3F-81BD-97A630C2B07B}"/>
              </a:ext>
            </a:extLst>
          </p:cNvPr>
          <p:cNvSpPr/>
          <p:nvPr/>
        </p:nvSpPr>
        <p:spPr>
          <a:xfrm>
            <a:off x="428400" y="900000"/>
            <a:ext cx="11338575" cy="4029180"/>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三、动力电池的热管理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、动力电池热管理系统的功能</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spcBef>
                <a:spcPts val="600"/>
              </a:spcBef>
            </a:pPr>
            <a:r>
              <a:rPr lang="zh-CN" altLang="en-US" sz="2200" dirty="0">
                <a:latin typeface="黑体" panose="02010609060101010101" pitchFamily="49" charset="-122"/>
                <a:ea typeface="黑体" panose="02010609060101010101" pitchFamily="49" charset="-122"/>
                <a:cs typeface="Times New Roman" panose="02020603050405020304" pitchFamily="18" charset="0"/>
              </a:rPr>
              <a:t>（</a:t>
            </a:r>
            <a:r>
              <a:rPr lang="en-US" altLang="zh-CN" sz="2200" dirty="0">
                <a:latin typeface="黑体" panose="02010609060101010101" pitchFamily="49" charset="-122"/>
                <a:ea typeface="黑体" panose="02010609060101010101" pitchFamily="49" charset="-122"/>
                <a:cs typeface="Times New Roman" panose="02020603050405020304" pitchFamily="18" charset="0"/>
              </a:rPr>
              <a:t>1</a:t>
            </a:r>
            <a:r>
              <a:rPr lang="zh-CN" altLang="en-US" sz="2200" dirty="0">
                <a:latin typeface="黑体" panose="02010609060101010101" pitchFamily="49" charset="-122"/>
                <a:ea typeface="黑体" panose="02010609060101010101" pitchFamily="49" charset="-122"/>
                <a:cs typeface="Times New Roman" panose="02020603050405020304" pitchFamily="18" charset="0"/>
              </a:rPr>
              <a:t>）电池温度的准确测量和监控；</a:t>
            </a:r>
          </a:p>
          <a:p>
            <a:pPr algn="just">
              <a:lnSpc>
                <a:spcPct val="150000"/>
              </a:lnSpc>
              <a:spcBef>
                <a:spcPts val="600"/>
              </a:spcBef>
            </a:pPr>
            <a:r>
              <a:rPr lang="zh-CN" altLang="en-US" sz="2200" dirty="0">
                <a:latin typeface="黑体" panose="02010609060101010101" pitchFamily="49" charset="-122"/>
                <a:ea typeface="黑体" panose="02010609060101010101" pitchFamily="49" charset="-122"/>
                <a:cs typeface="Times New Roman" panose="02020603050405020304" pitchFamily="18" charset="0"/>
              </a:rPr>
              <a:t>（</a:t>
            </a:r>
            <a:r>
              <a:rPr lang="en-US" altLang="zh-CN" sz="2200" dirty="0">
                <a:latin typeface="黑体" panose="02010609060101010101" pitchFamily="49" charset="-122"/>
                <a:ea typeface="黑体" panose="02010609060101010101" pitchFamily="49" charset="-122"/>
                <a:cs typeface="Times New Roman" panose="02020603050405020304" pitchFamily="18" charset="0"/>
              </a:rPr>
              <a:t>2</a:t>
            </a:r>
            <a:r>
              <a:rPr lang="zh-CN" altLang="en-US" sz="2200" dirty="0">
                <a:latin typeface="黑体" panose="02010609060101010101" pitchFamily="49" charset="-122"/>
                <a:ea typeface="黑体" panose="02010609060101010101" pitchFamily="49" charset="-122"/>
                <a:cs typeface="Times New Roman" panose="02020603050405020304" pitchFamily="18" charset="0"/>
              </a:rPr>
              <a:t>）电池组温度过高时的有效散热和通风；</a:t>
            </a:r>
          </a:p>
          <a:p>
            <a:pPr algn="just">
              <a:lnSpc>
                <a:spcPct val="150000"/>
              </a:lnSpc>
              <a:spcBef>
                <a:spcPts val="600"/>
              </a:spcBef>
            </a:pPr>
            <a:r>
              <a:rPr lang="zh-CN" altLang="en-US" sz="2200" dirty="0">
                <a:latin typeface="黑体" panose="02010609060101010101" pitchFamily="49" charset="-122"/>
                <a:ea typeface="黑体" panose="02010609060101010101" pitchFamily="49" charset="-122"/>
                <a:cs typeface="Times New Roman" panose="02020603050405020304" pitchFamily="18" charset="0"/>
              </a:rPr>
              <a:t>（</a:t>
            </a:r>
            <a:r>
              <a:rPr lang="en-US" altLang="zh-CN" sz="2200" dirty="0">
                <a:latin typeface="黑体" panose="02010609060101010101" pitchFamily="49" charset="-122"/>
                <a:ea typeface="黑体" panose="02010609060101010101" pitchFamily="49" charset="-122"/>
                <a:cs typeface="Times New Roman" panose="02020603050405020304" pitchFamily="18" charset="0"/>
              </a:rPr>
              <a:t>3</a:t>
            </a:r>
            <a:r>
              <a:rPr lang="zh-CN" altLang="en-US" sz="2200" dirty="0">
                <a:latin typeface="黑体" panose="02010609060101010101" pitchFamily="49" charset="-122"/>
                <a:ea typeface="黑体" panose="02010609060101010101" pitchFamily="49" charset="-122"/>
                <a:cs typeface="Times New Roman" panose="02020603050405020304" pitchFamily="18" charset="0"/>
              </a:rPr>
              <a:t>）低温条件下的快速加热；</a:t>
            </a:r>
          </a:p>
          <a:p>
            <a:pPr algn="just">
              <a:lnSpc>
                <a:spcPct val="150000"/>
              </a:lnSpc>
              <a:spcBef>
                <a:spcPts val="600"/>
              </a:spcBef>
            </a:pPr>
            <a:r>
              <a:rPr lang="zh-CN" altLang="en-US" sz="2200" dirty="0">
                <a:latin typeface="黑体" panose="02010609060101010101" pitchFamily="49" charset="-122"/>
                <a:ea typeface="黑体" panose="02010609060101010101" pitchFamily="49" charset="-122"/>
                <a:cs typeface="Times New Roman" panose="02020603050405020304" pitchFamily="18" charset="0"/>
              </a:rPr>
              <a:t>（</a:t>
            </a:r>
            <a:r>
              <a:rPr lang="en-US" altLang="zh-CN" sz="2200" dirty="0">
                <a:latin typeface="黑体" panose="02010609060101010101" pitchFamily="49" charset="-122"/>
                <a:ea typeface="黑体" panose="02010609060101010101" pitchFamily="49" charset="-122"/>
                <a:cs typeface="Times New Roman" panose="02020603050405020304" pitchFamily="18" charset="0"/>
              </a:rPr>
              <a:t>4</a:t>
            </a:r>
            <a:r>
              <a:rPr lang="zh-CN" altLang="en-US" sz="2200" dirty="0">
                <a:latin typeface="黑体" panose="02010609060101010101" pitchFamily="49" charset="-122"/>
                <a:ea typeface="黑体" panose="02010609060101010101" pitchFamily="49" charset="-122"/>
                <a:cs typeface="Times New Roman" panose="02020603050405020304" pitchFamily="18" charset="0"/>
              </a:rPr>
              <a:t>）有害气体产生时的有效通风；</a:t>
            </a:r>
          </a:p>
          <a:p>
            <a:pPr algn="just">
              <a:lnSpc>
                <a:spcPct val="150000"/>
              </a:lnSpc>
              <a:spcBef>
                <a:spcPts val="600"/>
              </a:spcBef>
            </a:pPr>
            <a:r>
              <a:rPr lang="zh-CN" altLang="en-US" sz="2200" dirty="0">
                <a:latin typeface="黑体" panose="02010609060101010101" pitchFamily="49" charset="-122"/>
                <a:ea typeface="黑体" panose="02010609060101010101" pitchFamily="49" charset="-122"/>
                <a:cs typeface="Times New Roman" panose="02020603050405020304" pitchFamily="18" charset="0"/>
              </a:rPr>
              <a:t>（</a:t>
            </a:r>
            <a:r>
              <a:rPr lang="en-US" altLang="zh-CN" sz="2200" dirty="0">
                <a:latin typeface="黑体" panose="02010609060101010101" pitchFamily="49" charset="-122"/>
                <a:ea typeface="黑体" panose="02010609060101010101" pitchFamily="49" charset="-122"/>
                <a:cs typeface="Times New Roman" panose="02020603050405020304" pitchFamily="18" charset="0"/>
              </a:rPr>
              <a:t>5</a:t>
            </a:r>
            <a:r>
              <a:rPr lang="zh-CN" altLang="en-US" sz="2200" dirty="0">
                <a:latin typeface="黑体" panose="02010609060101010101" pitchFamily="49" charset="-122"/>
                <a:ea typeface="黑体" panose="02010609060101010101" pitchFamily="49" charset="-122"/>
                <a:cs typeface="Times New Roman" panose="02020603050405020304" pitchFamily="18" charset="0"/>
              </a:rPr>
              <a:t>）保证电池组温度场的均匀分布</a:t>
            </a:r>
            <a:endParaRPr lang="zh-CN" altLang="en-US" sz="22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74651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01663F3-DCB8-4BBA-A98A-5F78500F86A1}"/>
              </a:ext>
            </a:extLst>
          </p:cNvPr>
          <p:cNvSpPr txBox="1"/>
          <p:nvPr/>
        </p:nvSpPr>
        <p:spPr>
          <a:xfrm>
            <a:off x="749088" y="917992"/>
            <a:ext cx="10693823" cy="5329729"/>
          </a:xfrm>
          <a:prstGeom prst="rect">
            <a:avLst/>
          </a:prstGeom>
          <a:noFill/>
        </p:spPr>
        <p:txBody>
          <a:bodyPr wrap="square" rtlCol="0">
            <a:spAutoFit/>
          </a:bodyPr>
          <a:lstStyle/>
          <a:p>
            <a:pPr marL="571500" indent="-571500">
              <a:lnSpc>
                <a:spcPct val="130000"/>
              </a:lnSpc>
              <a:buFont typeface="Wingdings" pitchFamily="2" charset="2"/>
              <a:buChar char="Ø"/>
            </a:pPr>
            <a:r>
              <a:rPr lang="zh-CN" altLang="en-US" sz="3200" b="1" dirty="0">
                <a:latin typeface="微软雅黑" panose="020B0503020204020204" pitchFamily="34" charset="-122"/>
                <a:ea typeface="微软雅黑" panose="020B0503020204020204" pitchFamily="34" charset="-122"/>
              </a:rPr>
              <a:t>知识目标：</a:t>
            </a:r>
            <a:endParaRPr lang="en-US" altLang="zh-CN" sz="3200" b="1" dirty="0">
              <a:latin typeface="微软雅黑" panose="020B0503020204020204" pitchFamily="34" charset="-122"/>
              <a:ea typeface="微软雅黑" panose="020B0503020204020204" pitchFamily="34" charset="-122"/>
            </a:endParaRPr>
          </a:p>
          <a:p>
            <a:pPr>
              <a:lnSpc>
                <a:spcPct val="13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、了解动力电池电量管理、均衡管理、热管理、安全及通信管理的主要功能和基本原理；</a:t>
            </a:r>
          </a:p>
          <a:p>
            <a:pPr>
              <a:lnSpc>
                <a:spcPct val="13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、了解动力电池系统的检测内容和工作模式</a:t>
            </a:r>
            <a:r>
              <a:rPr lang="zh-CN" altLang="zh-CN" sz="24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marL="571500" indent="-571500">
              <a:lnSpc>
                <a:spcPct val="130000"/>
              </a:lnSpc>
              <a:buFont typeface="Wingdings" pitchFamily="2" charset="2"/>
              <a:buChar char="Ø"/>
            </a:pPr>
            <a:r>
              <a:rPr lang="zh-CN" altLang="en-US" sz="3200" b="1" dirty="0">
                <a:latin typeface="微软雅黑" panose="020B0503020204020204" pitchFamily="34" charset="-122"/>
                <a:ea typeface="微软雅黑" panose="020B0503020204020204" pitchFamily="34" charset="-122"/>
              </a:rPr>
              <a:t>能力目标：</a:t>
            </a:r>
            <a:endParaRPr lang="en-US" altLang="zh-CN" sz="3200" b="1" dirty="0">
              <a:latin typeface="微软雅黑" panose="020B0503020204020204" pitchFamily="34" charset="-122"/>
              <a:ea typeface="微软雅黑" panose="020B0503020204020204" pitchFamily="34" charset="-122"/>
            </a:endParaRPr>
          </a:p>
          <a:p>
            <a:pPr>
              <a:lnSpc>
                <a:spcPct val="13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、能阐述动力电池各项管理的基本原理；</a:t>
            </a:r>
          </a:p>
          <a:p>
            <a:pPr>
              <a:lnSpc>
                <a:spcPct val="13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、能简单阐述动力电池的工作模式。</a:t>
            </a:r>
            <a:endParaRPr lang="en-US" altLang="zh-CN" sz="2400" dirty="0">
              <a:latin typeface="宋体" panose="02010600030101010101" pitchFamily="2" charset="-122"/>
              <a:ea typeface="宋体" panose="02010600030101010101" pitchFamily="2" charset="-122"/>
            </a:endParaRPr>
          </a:p>
          <a:p>
            <a:pPr marL="571500" indent="-571500">
              <a:lnSpc>
                <a:spcPct val="130000"/>
              </a:lnSpc>
              <a:buFont typeface="Wingdings" pitchFamily="2" charset="2"/>
              <a:buChar char="Ø"/>
            </a:pPr>
            <a:r>
              <a:rPr lang="zh-CN" altLang="en-US" sz="3200" b="1" dirty="0">
                <a:latin typeface="微软雅黑" panose="020B0503020204020204" pitchFamily="34" charset="-122"/>
                <a:ea typeface="微软雅黑" panose="020B0503020204020204" pitchFamily="34" charset="-122"/>
              </a:rPr>
              <a:t>素质目标：</a:t>
            </a:r>
            <a:endParaRPr lang="en-US" altLang="zh-CN" sz="3200" b="1" dirty="0">
              <a:latin typeface="微软雅黑" panose="020B0503020204020204" pitchFamily="34" charset="-122"/>
              <a:ea typeface="微软雅黑" panose="020B0503020204020204" pitchFamily="34" charset="-122"/>
            </a:endParaRPr>
          </a:p>
          <a:p>
            <a:pPr>
              <a:lnSpc>
                <a:spcPct val="13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、培养学生自主学习、查找资料、制定计划的能力；</a:t>
            </a:r>
          </a:p>
          <a:p>
            <a:pPr>
              <a:lnSpc>
                <a:spcPct val="13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、培养学生具备从事汽车行业工作的职业素养</a:t>
            </a:r>
            <a:r>
              <a:rPr lang="zh-CN" altLang="en-US" sz="2400" dirty="0">
                <a:latin typeface="+mn-ea"/>
              </a:rPr>
              <a:t>。</a:t>
            </a:r>
            <a:endParaRPr lang="en-US" altLang="zh-CN" sz="2400" dirty="0">
              <a:latin typeface="+mn-ea"/>
            </a:endParaRPr>
          </a:p>
        </p:txBody>
      </p:sp>
    </p:spTree>
    <p:extLst>
      <p:ext uri="{BB962C8B-B14F-4D97-AF65-F5344CB8AC3E}">
        <p14:creationId xmlns:p14="http://schemas.microsoft.com/office/powerpoint/2010/main" val="4057414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DD8F422-2916-452F-AB76-A4F89F8BA3D5}"/>
              </a:ext>
            </a:extLst>
          </p:cNvPr>
          <p:cNvSpPr/>
          <p:nvPr/>
        </p:nvSpPr>
        <p:spPr>
          <a:xfrm>
            <a:off x="428400" y="900000"/>
            <a:ext cx="11338575" cy="4890954"/>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三、动力电池的热管理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、电池内传热的基本方式</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spcBef>
                <a:spcPts val="600"/>
              </a:spcBef>
            </a:pPr>
            <a:r>
              <a:rPr lang="zh-CN" altLang="en-US" sz="22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200" b="1" dirty="0">
                <a:latin typeface="黑体" panose="02010609060101010101" pitchFamily="49" charset="-122"/>
                <a:ea typeface="黑体" panose="02010609060101010101" pitchFamily="49" charset="-122"/>
                <a:cs typeface="Times New Roman" panose="02020603050405020304" pitchFamily="18" charset="0"/>
              </a:rPr>
              <a:t>1</a:t>
            </a:r>
            <a:r>
              <a:rPr lang="zh-CN" altLang="en-US" sz="2200" b="1" dirty="0">
                <a:latin typeface="黑体" panose="02010609060101010101" pitchFamily="49" charset="-122"/>
                <a:ea typeface="黑体" panose="02010609060101010101" pitchFamily="49" charset="-122"/>
                <a:cs typeface="Times New Roman" panose="02020603050405020304" pitchFamily="18" charset="0"/>
              </a:rPr>
              <a:t>）热传导</a:t>
            </a:r>
            <a:endParaRPr lang="en-US" altLang="zh-CN" sz="2200" b="1"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buClr>
                <a:srgbClr val="126DB2"/>
              </a:buClr>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指物质与物体直接接触而产生的热传递。电池内部的电极、电解液、集流体等都是热传导介质。</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en-US" sz="22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200" b="1" dirty="0">
                <a:latin typeface="黑体" panose="02010609060101010101" pitchFamily="49" charset="-122"/>
                <a:ea typeface="黑体" panose="02010609060101010101" pitchFamily="49" charset="-122"/>
                <a:cs typeface="Times New Roman" panose="02020603050405020304" pitchFamily="18" charset="0"/>
              </a:rPr>
              <a:t>2</a:t>
            </a:r>
            <a:r>
              <a:rPr lang="zh-CN" altLang="en-US" sz="2200" b="1" dirty="0">
                <a:latin typeface="黑体" panose="02010609060101010101" pitchFamily="49" charset="-122"/>
                <a:ea typeface="黑体" panose="02010609060101010101" pitchFamily="49" charset="-122"/>
                <a:cs typeface="Times New Roman" panose="02020603050405020304" pitchFamily="18" charset="0"/>
              </a:rPr>
              <a:t>）对流换热</a:t>
            </a:r>
            <a:endParaRPr lang="en-US" altLang="zh-CN" sz="2200" b="1"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buClr>
                <a:srgbClr val="126DB2"/>
              </a:buClr>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电池表面的热量通过环境介质（一般为流体）的流动交换热量，和温差成正比。</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en-US" sz="22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200" b="1" dirty="0">
                <a:latin typeface="黑体" panose="02010609060101010101" pitchFamily="49" charset="-122"/>
                <a:ea typeface="黑体" panose="02010609060101010101" pitchFamily="49" charset="-122"/>
                <a:cs typeface="Times New Roman" panose="02020603050405020304" pitchFamily="18" charset="0"/>
              </a:rPr>
              <a:t>3</a:t>
            </a:r>
            <a:r>
              <a:rPr lang="zh-CN" altLang="en-US" sz="2200" b="1" dirty="0">
                <a:latin typeface="黑体" panose="02010609060101010101" pitchFamily="49" charset="-122"/>
                <a:ea typeface="黑体" panose="02010609060101010101" pitchFamily="49" charset="-122"/>
                <a:cs typeface="Times New Roman" panose="02020603050405020304" pitchFamily="18" charset="0"/>
              </a:rPr>
              <a:t>）辐射换热</a:t>
            </a:r>
            <a:endParaRPr lang="en-US" altLang="zh-CN" sz="2200" b="1"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buClr>
                <a:srgbClr val="126DB2"/>
              </a:buClr>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主要发生在电池表面，与电池表面材料的性质相关。</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74729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D5B66FC-3B52-4FA4-B367-5D3232B3DF5A}"/>
              </a:ext>
            </a:extLst>
          </p:cNvPr>
          <p:cNvSpPr/>
          <p:nvPr/>
        </p:nvSpPr>
        <p:spPr>
          <a:xfrm>
            <a:off x="428400" y="900000"/>
            <a:ext cx="11338575" cy="2120965"/>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三、动力电池的热管理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3</a:t>
            </a:r>
            <a:r>
              <a:rPr lang="zh-CN" altLang="en-US" sz="2200" b="1" dirty="0">
                <a:solidFill>
                  <a:srgbClr val="126DB2"/>
                </a:solidFill>
                <a:latin typeface="宋体" panose="02010600030101010101" pitchFamily="2" charset="-122"/>
                <a:ea typeface="宋体" panose="02010600030101010101" pitchFamily="2" charset="-122"/>
              </a:rPr>
              <a:t>、电池组热管理系统设计实现</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按照传热介质，电池组热管理系统分为</a:t>
            </a:r>
            <a:r>
              <a:rPr lang="zh-CN" altLang="en-US" sz="2200" b="1" dirty="0">
                <a:solidFill>
                  <a:srgbClr val="126DB2"/>
                </a:solidFill>
                <a:latin typeface="Times New Roman" panose="02020603050405020304" pitchFamily="18" charset="0"/>
                <a:ea typeface="宋体" panose="02010600030101010101" pitchFamily="2" charset="-122"/>
                <a:cs typeface="Times New Roman" panose="02020603050405020304" pitchFamily="18" charset="0"/>
              </a:rPr>
              <a:t>空冷</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b="1" dirty="0">
                <a:solidFill>
                  <a:srgbClr val="126DB2"/>
                </a:solidFill>
                <a:latin typeface="Times New Roman" panose="02020603050405020304" pitchFamily="18" charset="0"/>
                <a:ea typeface="宋体" panose="02010600030101010101" pitchFamily="2" charset="-122"/>
                <a:cs typeface="Times New Roman" panose="02020603050405020304" pitchFamily="18" charset="0"/>
              </a:rPr>
              <a:t>液冷</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和</a:t>
            </a:r>
            <a:r>
              <a:rPr lang="zh-CN" altLang="en-US" sz="2200" b="1" dirty="0">
                <a:solidFill>
                  <a:srgbClr val="126DB2"/>
                </a:solidFill>
                <a:latin typeface="Times New Roman" panose="02020603050405020304" pitchFamily="18" charset="0"/>
                <a:ea typeface="宋体" panose="02010600030101010101" pitchFamily="2" charset="-122"/>
                <a:cs typeface="Times New Roman" panose="02020603050405020304" pitchFamily="18" charset="0"/>
              </a:rPr>
              <a:t>相变材料冷却</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。目前常用的是空气冷却，又有串行通风方式和并行通风。</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5" name="组合 4">
            <a:extLst>
              <a:ext uri="{FF2B5EF4-FFF2-40B4-BE49-F238E27FC236}">
                <a16:creationId xmlns:a16="http://schemas.microsoft.com/office/drawing/2014/main" id="{17928060-3649-4FE0-99D5-AEBC25F3F2D0}"/>
              </a:ext>
            </a:extLst>
          </p:cNvPr>
          <p:cNvGrpSpPr>
            <a:grpSpLocks noChangeAspect="1"/>
          </p:cNvGrpSpPr>
          <p:nvPr/>
        </p:nvGrpSpPr>
        <p:grpSpPr>
          <a:xfrm>
            <a:off x="756968" y="3446929"/>
            <a:ext cx="10678063" cy="2340000"/>
            <a:chOff x="360968" y="3711458"/>
            <a:chExt cx="10040457" cy="2200275"/>
          </a:xfrm>
        </p:grpSpPr>
        <p:pic>
          <p:nvPicPr>
            <p:cNvPr id="3" name="图片 314">
              <a:extLst>
                <a:ext uri="{FF2B5EF4-FFF2-40B4-BE49-F238E27FC236}">
                  <a16:creationId xmlns:a16="http://schemas.microsoft.com/office/drawing/2014/main" id="{9A6E429D-6B71-44BE-9CCE-5383E32F5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68" y="3711458"/>
              <a:ext cx="52768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15">
              <a:extLst>
                <a:ext uri="{FF2B5EF4-FFF2-40B4-BE49-F238E27FC236}">
                  <a16:creationId xmlns:a16="http://schemas.microsoft.com/office/drawing/2014/main" id="{4C355558-3506-493C-A9E3-AE99659D8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359" y="3711458"/>
              <a:ext cx="3962066" cy="219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37385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55FC70F-7EA5-452A-8831-708DF243E499}"/>
              </a:ext>
            </a:extLst>
          </p:cNvPr>
          <p:cNvSpPr/>
          <p:nvPr/>
        </p:nvSpPr>
        <p:spPr>
          <a:xfrm>
            <a:off x="428400" y="900000"/>
            <a:ext cx="11338575" cy="1613134"/>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三、动力电池的热管理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3</a:t>
            </a:r>
            <a:r>
              <a:rPr lang="zh-CN" altLang="en-US" sz="2200" b="1" dirty="0">
                <a:solidFill>
                  <a:srgbClr val="126DB2"/>
                </a:solidFill>
                <a:latin typeface="宋体" panose="02010600030101010101" pitchFamily="2" charset="-122"/>
                <a:ea typeface="宋体" panose="02010600030101010101" pitchFamily="2" charset="-122"/>
              </a:rPr>
              <a:t>、电池组热管理系统设计实现</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按照是否有内部加热或制冷装置可分为</a:t>
            </a:r>
            <a:r>
              <a:rPr lang="zh-CN" altLang="en-US" sz="2200" b="1" dirty="0">
                <a:solidFill>
                  <a:srgbClr val="126DB2"/>
                </a:solidFill>
                <a:latin typeface="Times New Roman" panose="02020603050405020304" pitchFamily="18" charset="0"/>
                <a:ea typeface="宋体" panose="02010600030101010101" pitchFamily="2" charset="-122"/>
                <a:cs typeface="Times New Roman" panose="02020603050405020304" pitchFamily="18" charset="0"/>
              </a:rPr>
              <a:t>被动式</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和</a:t>
            </a:r>
            <a:r>
              <a:rPr lang="zh-CN" altLang="en-US" sz="2200" b="1" dirty="0">
                <a:solidFill>
                  <a:srgbClr val="126DB2"/>
                </a:solidFill>
                <a:latin typeface="Times New Roman" panose="02020603050405020304" pitchFamily="18" charset="0"/>
                <a:ea typeface="宋体" panose="02010600030101010101" pitchFamily="2" charset="-122"/>
                <a:cs typeface="Times New Roman" panose="02020603050405020304" pitchFamily="18" charset="0"/>
              </a:rPr>
              <a:t>主动式</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两种。</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2" name="组合 11">
            <a:extLst>
              <a:ext uri="{FF2B5EF4-FFF2-40B4-BE49-F238E27FC236}">
                <a16:creationId xmlns:a16="http://schemas.microsoft.com/office/drawing/2014/main" id="{1A962F1A-E9A0-461B-924C-38CCFB41BACC}"/>
              </a:ext>
            </a:extLst>
          </p:cNvPr>
          <p:cNvGrpSpPr/>
          <p:nvPr/>
        </p:nvGrpSpPr>
        <p:grpSpPr>
          <a:xfrm>
            <a:off x="702795" y="2839293"/>
            <a:ext cx="10786410" cy="3234198"/>
            <a:chOff x="810746" y="2875150"/>
            <a:chExt cx="10786410" cy="3234198"/>
          </a:xfrm>
        </p:grpSpPr>
        <p:grpSp>
          <p:nvGrpSpPr>
            <p:cNvPr id="10" name="组合 9">
              <a:extLst>
                <a:ext uri="{FF2B5EF4-FFF2-40B4-BE49-F238E27FC236}">
                  <a16:creationId xmlns:a16="http://schemas.microsoft.com/office/drawing/2014/main" id="{5CD1068A-D06F-4F62-9252-8E5258D4A0DF}"/>
                </a:ext>
              </a:extLst>
            </p:cNvPr>
            <p:cNvGrpSpPr/>
            <p:nvPr/>
          </p:nvGrpSpPr>
          <p:grpSpPr>
            <a:xfrm>
              <a:off x="810746" y="2875150"/>
              <a:ext cx="5267325" cy="3234198"/>
              <a:chOff x="828675" y="2875150"/>
              <a:chExt cx="5267325" cy="3234198"/>
            </a:xfrm>
          </p:grpSpPr>
          <p:pic>
            <p:nvPicPr>
              <p:cNvPr id="3" name="图片 316">
                <a:extLst>
                  <a:ext uri="{FF2B5EF4-FFF2-40B4-BE49-F238E27FC236}">
                    <a16:creationId xmlns:a16="http://schemas.microsoft.com/office/drawing/2014/main" id="{3E5F9418-CB3E-4118-95DC-86B653FF1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2875150"/>
                <a:ext cx="52673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4">
                <a:extLst>
                  <a:ext uri="{FF2B5EF4-FFF2-40B4-BE49-F238E27FC236}">
                    <a16:creationId xmlns:a16="http://schemas.microsoft.com/office/drawing/2014/main" id="{F2346A09-ADB6-4E44-9637-9F1FED4076B9}"/>
                  </a:ext>
                </a:extLst>
              </p:cNvPr>
              <p:cNvSpPr>
                <a:spLocks noChangeArrowheads="1"/>
              </p:cNvSpPr>
              <p:nvPr/>
            </p:nvSpPr>
            <p:spPr bwMode="auto">
              <a:xfrm>
                <a:off x="2001841" y="3860151"/>
                <a:ext cx="29209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zh-CN" sz="1600" dirty="0"/>
                  <a:t>被动加热与散热</a:t>
                </a:r>
                <a:r>
                  <a:rPr lang="en-US" altLang="zh-CN" sz="1600" dirty="0"/>
                  <a:t>-</a:t>
                </a:r>
                <a:r>
                  <a:rPr lang="zh-CN" altLang="zh-CN" sz="1600" dirty="0"/>
                  <a:t>外部空气流通</a:t>
                </a:r>
                <a:endParaRPr lang="zh-CN" altLang="en-US" sz="1600" dirty="0"/>
              </a:p>
            </p:txBody>
          </p:sp>
          <p:pic>
            <p:nvPicPr>
              <p:cNvPr id="5" name="图片 317">
                <a:extLst>
                  <a:ext uri="{FF2B5EF4-FFF2-40B4-BE49-F238E27FC236}">
                    <a16:creationId xmlns:a16="http://schemas.microsoft.com/office/drawing/2014/main" id="{C2881F1B-A921-4993-976E-45B434E4C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4608626"/>
                <a:ext cx="52673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6">
                <a:extLst>
                  <a:ext uri="{FF2B5EF4-FFF2-40B4-BE49-F238E27FC236}">
                    <a16:creationId xmlns:a16="http://schemas.microsoft.com/office/drawing/2014/main" id="{DA5956A8-439C-4A89-82B9-6AFD120DB38E}"/>
                  </a:ext>
                </a:extLst>
              </p:cNvPr>
              <p:cNvSpPr>
                <a:spLocks noChangeArrowheads="1"/>
              </p:cNvSpPr>
              <p:nvPr/>
            </p:nvSpPr>
            <p:spPr bwMode="auto">
              <a:xfrm>
                <a:off x="2001841" y="5770794"/>
                <a:ext cx="29209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zh-CN" sz="1600" dirty="0"/>
                  <a:t>被动加热与散热</a:t>
                </a:r>
                <a:r>
                  <a:rPr lang="en-US" altLang="zh-CN" sz="1600" dirty="0"/>
                  <a:t>-</a:t>
                </a:r>
                <a:r>
                  <a:rPr lang="zh-CN" altLang="zh-CN" sz="1600" dirty="0"/>
                  <a:t>内部空气流通</a:t>
                </a:r>
                <a:endParaRPr lang="zh-CN" altLang="en-US" sz="1600" dirty="0"/>
              </a:p>
            </p:txBody>
          </p:sp>
        </p:grpSp>
        <p:grpSp>
          <p:nvGrpSpPr>
            <p:cNvPr id="11" name="组合 10">
              <a:extLst>
                <a:ext uri="{FF2B5EF4-FFF2-40B4-BE49-F238E27FC236}">
                  <a16:creationId xmlns:a16="http://schemas.microsoft.com/office/drawing/2014/main" id="{84312ED8-8B93-4859-8426-80FFA0A7AB98}"/>
                </a:ext>
              </a:extLst>
            </p:cNvPr>
            <p:cNvGrpSpPr/>
            <p:nvPr/>
          </p:nvGrpSpPr>
          <p:grpSpPr>
            <a:xfrm>
              <a:off x="6329831" y="3628777"/>
              <a:ext cx="5267325" cy="1575612"/>
              <a:chOff x="6473267" y="3636730"/>
              <a:chExt cx="5267325" cy="1575612"/>
            </a:xfrm>
          </p:grpSpPr>
          <p:pic>
            <p:nvPicPr>
              <p:cNvPr id="7" name="图片 318">
                <a:extLst>
                  <a:ext uri="{FF2B5EF4-FFF2-40B4-BE49-F238E27FC236}">
                    <a16:creationId xmlns:a16="http://schemas.microsoft.com/office/drawing/2014/main" id="{4379A106-28F1-4D72-AFCE-5C7BD1A370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267" y="3636730"/>
                <a:ext cx="52673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8">
                <a:extLst>
                  <a:ext uri="{FF2B5EF4-FFF2-40B4-BE49-F238E27FC236}">
                    <a16:creationId xmlns:a16="http://schemas.microsoft.com/office/drawing/2014/main" id="{D3B6133E-49FC-4201-BAA3-DBD8D9D9A446}"/>
                  </a:ext>
                </a:extLst>
              </p:cNvPr>
              <p:cNvSpPr>
                <a:spLocks noChangeArrowheads="1"/>
              </p:cNvSpPr>
              <p:nvPr/>
            </p:nvSpPr>
            <p:spPr bwMode="auto">
              <a:xfrm>
                <a:off x="7338656" y="4873788"/>
                <a:ext cx="35365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zh-CN" sz="1600" dirty="0"/>
                  <a:t>主动加热与散热</a:t>
                </a:r>
                <a:r>
                  <a:rPr lang="en-US" altLang="zh-CN" sz="1600" dirty="0"/>
                  <a:t>-</a:t>
                </a:r>
                <a:r>
                  <a:rPr lang="zh-CN" altLang="zh-CN" sz="1600" dirty="0"/>
                  <a:t>外部和内部空气流通</a:t>
                </a:r>
                <a:endParaRPr lang="zh-CN" altLang="en-US" sz="1600" dirty="0"/>
              </a:p>
            </p:txBody>
          </p:sp>
        </p:grpSp>
      </p:grpSp>
    </p:spTree>
    <p:extLst>
      <p:ext uri="{BB962C8B-B14F-4D97-AF65-F5344CB8AC3E}">
        <p14:creationId xmlns:p14="http://schemas.microsoft.com/office/powerpoint/2010/main" val="2278409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810D290-4303-4BEF-A760-BD853B1B17E9}"/>
              </a:ext>
            </a:extLst>
          </p:cNvPr>
          <p:cNvSpPr/>
          <p:nvPr/>
        </p:nvSpPr>
        <p:spPr>
          <a:xfrm>
            <a:off x="428400" y="900000"/>
            <a:ext cx="11338575" cy="3798348"/>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四、动力电池的安全管理</a:t>
            </a:r>
            <a:endParaRPr lang="en-US" altLang="zh-CN" sz="2200" b="1" dirty="0">
              <a:latin typeface="微软雅黑" panose="020B0503020204020204" pitchFamily="34" charset="-122"/>
              <a:ea typeface="微软雅黑" panose="020B0503020204020204" pitchFamily="34" charset="-122"/>
            </a:endParaRPr>
          </a:p>
          <a:p>
            <a:pPr algn="just">
              <a:lnSpc>
                <a:spcPct val="150000"/>
              </a:lnSpc>
              <a:spcBef>
                <a:spcPts val="600"/>
              </a:spcBef>
              <a:spcAft>
                <a:spcPts val="600"/>
              </a:spcAft>
            </a:pP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200" dirty="0">
                <a:latin typeface="Times New Roman" panose="02020603050405020304" pitchFamily="18" charset="0"/>
                <a:ea typeface="宋体" panose="02010600030101010101" pitchFamily="2" charset="-122"/>
                <a:cs typeface="Times New Roman" panose="02020603050405020304" pitchFamily="18" charset="0"/>
              </a:rPr>
              <a:t>电动车辆动力电池系统电压常用的有</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288V</a:t>
            </a:r>
            <a:r>
              <a:rPr lang="zh-CN" altLang="zh-CN" sz="22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336V</a:t>
            </a:r>
            <a:r>
              <a:rPr lang="zh-CN" altLang="zh-CN" sz="22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384V</a:t>
            </a:r>
            <a:r>
              <a:rPr lang="zh-CN" altLang="zh-CN" sz="2200" dirty="0">
                <a:latin typeface="Times New Roman" panose="02020603050405020304" pitchFamily="18" charset="0"/>
                <a:ea typeface="宋体" panose="02010600030101010101" pitchFamily="2" charset="-122"/>
                <a:cs typeface="Times New Roman" panose="02020603050405020304" pitchFamily="18" charset="0"/>
              </a:rPr>
              <a:t>以及</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544V</a:t>
            </a:r>
            <a:r>
              <a:rPr lang="zh-CN" altLang="zh-CN" sz="2200" dirty="0">
                <a:latin typeface="Times New Roman" panose="02020603050405020304" pitchFamily="18" charset="0"/>
                <a:ea typeface="宋体" panose="02010600030101010101" pitchFamily="2" charset="-122"/>
                <a:cs typeface="Times New Roman" panose="02020603050405020304" pitchFamily="18" charset="0"/>
              </a:rPr>
              <a:t>等，大大超过了人体可以承受的安全电压，因此电池系统电气绝缘性能是安全管理</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的</a:t>
            </a:r>
            <a:r>
              <a:rPr lang="zh-CN" altLang="zh-CN" sz="2200" dirty="0">
                <a:latin typeface="Times New Roman" panose="02020603050405020304" pitchFamily="18" charset="0"/>
                <a:ea typeface="宋体" panose="02010600030101010101" pitchFamily="2" charset="-122"/>
                <a:cs typeface="Times New Roman" panose="02020603050405020304" pitchFamily="18" charset="0"/>
              </a:rPr>
              <a:t>重要内容，绝缘性能的好坏不仅关系到电气设备和系统能否正常工作，更重要的是关系到人的生命财产安全。</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、安全管理的功能</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主要包括烟雾报警、绝缘检测、自动灭火、过电压和过电流控制、过放电控制、防止温度过高、在发生碰撞的情况下关闭电池等功能。</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87552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C6457B4-6908-4CD3-92D2-B15996A8ABEB}"/>
              </a:ext>
            </a:extLst>
          </p:cNvPr>
          <p:cNvSpPr/>
          <p:nvPr/>
        </p:nvSpPr>
        <p:spPr>
          <a:xfrm>
            <a:off x="428400" y="900000"/>
            <a:ext cx="11338575" cy="5312288"/>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四、动力电池的安全管理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、烟雾报警</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在车辆行驶过程中由于路况复杂及电池本身的工艺问题，可能由于过热、挤压和碰撞等原因而导致电池出现冒烟或着火等极端恶劣的事故，若不能即使发现并得到有效处理，势必导致事故的进一步扩大，对周围电池、车辆以及车上人员构成威胁，严重影响带车辆运行的安全性。动力电池管理系统中烟雾报警的报警装置应安装于驾驶员控制台，在接收到报警信号时，迅速发出声光报警和故障定位，保证驾驶员能够及时发现，能接收报警器发出的报警信号。</a:t>
            </a: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由于烟雾的种类繁多，一种类型的烟雾传感器不可能检测所有的气体，通常只能检测某一种或两种特定性质的烟雾。在动力电池上应用，需要在了解电池燃烧产生的烟雾构成的基础上进行传感器的选择。一般电池燃烧产生大量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CO</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CO</a:t>
            </a:r>
            <a:r>
              <a:rPr lang="en-US" altLang="zh-CN" sz="2000" baseline="-250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，因此可以选择对这两种气体敏感的传感器。在传感器的结构上需要适应于车辆长期应用的振动工况，防止由于路面灰尘、振动引起的传感器误动作。</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21680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FFE8271-364A-4691-9AF5-1B83C8F6F5D5}"/>
              </a:ext>
            </a:extLst>
          </p:cNvPr>
          <p:cNvSpPr/>
          <p:nvPr/>
        </p:nvSpPr>
        <p:spPr>
          <a:xfrm>
            <a:off x="428400" y="900000"/>
            <a:ext cx="11338575" cy="387529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四、动力电池的安全管理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3</a:t>
            </a:r>
            <a:r>
              <a:rPr lang="zh-CN" altLang="en-US" sz="2200" b="1" dirty="0">
                <a:solidFill>
                  <a:srgbClr val="126DB2"/>
                </a:solidFill>
                <a:latin typeface="宋体" panose="02010600030101010101" pitchFamily="2" charset="-122"/>
                <a:ea typeface="宋体" panose="02010600030101010101" pitchFamily="2" charset="-122"/>
              </a:rPr>
              <a:t>、绝缘检测方法</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200" b="1" dirty="0">
                <a:latin typeface="黑体" panose="02010609060101010101" pitchFamily="49" charset="-122"/>
                <a:ea typeface="黑体" panose="02010609060101010101" pitchFamily="49" charset="-122"/>
                <a:cs typeface="Times New Roman" panose="02020603050405020304" pitchFamily="18" charset="0"/>
              </a:rPr>
              <a:t>1</a:t>
            </a:r>
            <a:r>
              <a:rPr lang="zh-CN" altLang="en-US" sz="2200" b="1" dirty="0">
                <a:latin typeface="黑体" panose="02010609060101010101" pitchFamily="49" charset="-122"/>
                <a:ea typeface="黑体" panose="02010609060101010101" pitchFamily="49" charset="-122"/>
                <a:cs typeface="Times New Roman" panose="02020603050405020304" pitchFamily="18" charset="0"/>
              </a:rPr>
              <a:t>）漏电直测法</a:t>
            </a:r>
            <a:endParaRPr lang="en-US" altLang="zh-CN" sz="2200" b="1" dirty="0">
              <a:latin typeface="黑体" panose="02010609060101010101" pitchFamily="49" charset="-122"/>
              <a:ea typeface="黑体" panose="02010609060101010101" pitchFamily="49" charset="-122"/>
              <a:cs typeface="Times New Roman" panose="02020603050405020304" pitchFamily="18" charset="0"/>
            </a:endParaRPr>
          </a:p>
          <a:p>
            <a:pPr marL="342900" indent="-342900" algn="just">
              <a:lnSpc>
                <a:spcPct val="150000"/>
              </a:lnSpc>
              <a:spcBef>
                <a:spcPts val="600"/>
              </a:spcBef>
              <a:buFont typeface="Wingdings" panose="05000000000000000000" pitchFamily="2" charset="2"/>
              <a:buChar char="ª"/>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将万用表打到电流档，串在电池组正极与设备外壳（或者地）之间， 可检测到电池组负极对壳体之间的漏电流</a:t>
            </a:r>
          </a:p>
          <a:p>
            <a:pPr marL="342900" indent="-342900" algn="just">
              <a:lnSpc>
                <a:spcPct val="150000"/>
              </a:lnSpc>
              <a:spcBef>
                <a:spcPts val="600"/>
              </a:spcBef>
              <a:buFont typeface="Wingdings" panose="05000000000000000000" pitchFamily="2" charset="2"/>
              <a:buChar char="ª"/>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将万用表打到电流档，串在电池组负极与壳体之间检测电池组正极对壳体之间的漏电流。</a:t>
            </a:r>
          </a:p>
          <a:p>
            <a:pPr marL="342900" indent="-342900" algn="just">
              <a:lnSpc>
                <a:spcPct val="150000"/>
              </a:lnSpc>
              <a:spcBef>
                <a:spcPts val="600"/>
              </a:spcBef>
              <a:buFont typeface="Wingdings" panose="05000000000000000000" pitchFamily="2" charset="2"/>
              <a:buChar char="ª"/>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该方法简单易行，在现场故障检测、车辆例行检查中常用。</a:t>
            </a:r>
          </a:p>
        </p:txBody>
      </p:sp>
    </p:spTree>
    <p:extLst>
      <p:ext uri="{BB962C8B-B14F-4D97-AF65-F5344CB8AC3E}">
        <p14:creationId xmlns:p14="http://schemas.microsoft.com/office/powerpoint/2010/main" val="2384572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1CFCF9C-2BBF-49B1-86C8-52E608E44F47}"/>
              </a:ext>
            </a:extLst>
          </p:cNvPr>
          <p:cNvSpPr/>
          <p:nvPr/>
        </p:nvSpPr>
        <p:spPr>
          <a:xfrm>
            <a:off x="428400" y="900000"/>
            <a:ext cx="11338575" cy="4814010"/>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四、动力电池的安全管理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3</a:t>
            </a:r>
            <a:r>
              <a:rPr lang="zh-CN" altLang="en-US" sz="2200" b="1" dirty="0">
                <a:solidFill>
                  <a:srgbClr val="126DB2"/>
                </a:solidFill>
                <a:latin typeface="宋体" panose="02010600030101010101" pitchFamily="2" charset="-122"/>
                <a:ea typeface="宋体" panose="02010600030101010101" pitchFamily="2" charset="-122"/>
              </a:rPr>
              <a:t>、绝缘检测方法</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200" b="1" dirty="0">
                <a:latin typeface="黑体" panose="02010609060101010101" pitchFamily="49" charset="-122"/>
                <a:ea typeface="黑体" panose="02010609060101010101" pitchFamily="49" charset="-122"/>
                <a:cs typeface="Times New Roman" panose="02020603050405020304" pitchFamily="18" charset="0"/>
              </a:rPr>
              <a:t>2</a:t>
            </a:r>
            <a:r>
              <a:rPr lang="zh-CN" altLang="en-US" sz="2200" b="1" dirty="0">
                <a:latin typeface="黑体" panose="02010609060101010101" pitchFamily="49" charset="-122"/>
                <a:ea typeface="黑体" panose="02010609060101010101" pitchFamily="49" charset="-122"/>
                <a:cs typeface="Times New Roman" panose="02020603050405020304" pitchFamily="18" charset="0"/>
              </a:rPr>
              <a:t>）电流传感法</a:t>
            </a:r>
            <a:endParaRPr lang="en-US" altLang="zh-CN" sz="2200" b="1" dirty="0">
              <a:latin typeface="黑体" panose="02010609060101010101" pitchFamily="49" charset="-122"/>
              <a:ea typeface="黑体" panose="02010609060101010101" pitchFamily="49" charset="-122"/>
              <a:cs typeface="Times New Roman" panose="02020603050405020304" pitchFamily="18" charset="0"/>
            </a:endParaRPr>
          </a:p>
          <a:p>
            <a:pPr marL="342900" indent="-342900" algn="just">
              <a:lnSpc>
                <a:spcPct val="150000"/>
              </a:lnSpc>
              <a:spcBef>
                <a:spcPts val="600"/>
              </a:spcBef>
              <a:buFont typeface="Wingdings" panose="05000000000000000000" pitchFamily="2" charset="2"/>
              <a:buChar char="ª"/>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将电池系统的正极和负极动力总线一起同方向穿过电流传感器，当没有漏电流时，从正极流出的电流等于返回到电源负极的电流，因此，穿过电流传感器的电流为零，电流传感器输出电压为零，当发生漏电现象时，电流传感器的输出电压不为零。根据该电压的正负可以进一步判断该漏电电流是来自于电源正极还是负极。</a:t>
            </a:r>
          </a:p>
          <a:p>
            <a:pPr marL="342900" indent="-342900" algn="just">
              <a:lnSpc>
                <a:spcPct val="150000"/>
              </a:lnSpc>
              <a:spcBef>
                <a:spcPts val="600"/>
              </a:spcBef>
              <a:buFont typeface="Wingdings" panose="05000000000000000000" pitchFamily="2" charset="2"/>
              <a:buChar char="ª"/>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应用这种检测方法的前提是待测动力电池组必须处于工作状态，要有工作电流的流入和流出，它无法在系统空载的情况下评价电池系统对地的绝缘性能。</a:t>
            </a:r>
          </a:p>
        </p:txBody>
      </p:sp>
    </p:spTree>
    <p:extLst>
      <p:ext uri="{BB962C8B-B14F-4D97-AF65-F5344CB8AC3E}">
        <p14:creationId xmlns:p14="http://schemas.microsoft.com/office/powerpoint/2010/main" val="788448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8C5D987-544D-47F0-935F-3B10B87C021A}"/>
              </a:ext>
            </a:extLst>
          </p:cNvPr>
          <p:cNvSpPr/>
          <p:nvPr/>
        </p:nvSpPr>
        <p:spPr>
          <a:xfrm>
            <a:off x="428400" y="900000"/>
            <a:ext cx="11338575" cy="2782685"/>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四、动力电池的安全管理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3</a:t>
            </a:r>
            <a:r>
              <a:rPr lang="zh-CN" altLang="en-US" sz="2200" b="1" dirty="0">
                <a:solidFill>
                  <a:srgbClr val="126DB2"/>
                </a:solidFill>
                <a:latin typeface="宋体" panose="02010600030101010101" pitchFamily="2" charset="-122"/>
                <a:ea typeface="宋体" panose="02010600030101010101" pitchFamily="2" charset="-122"/>
              </a:rPr>
              <a:t>、绝缘检测方法</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200" b="1" dirty="0">
                <a:latin typeface="黑体" panose="02010609060101010101" pitchFamily="49" charset="-122"/>
                <a:ea typeface="黑体" panose="02010609060101010101" pitchFamily="49" charset="-122"/>
                <a:cs typeface="Times New Roman" panose="02020603050405020304" pitchFamily="18" charset="0"/>
              </a:rPr>
              <a:t>3</a:t>
            </a:r>
            <a:r>
              <a:rPr lang="zh-CN" altLang="en-US" sz="2200" b="1" dirty="0">
                <a:latin typeface="黑体" panose="02010609060101010101" pitchFamily="49" charset="-122"/>
                <a:ea typeface="黑体" panose="02010609060101010101" pitchFamily="49" charset="-122"/>
                <a:cs typeface="Times New Roman" panose="02020603050405020304" pitchFamily="18" charset="0"/>
              </a:rPr>
              <a:t>）绝缘电阻表测量法</a:t>
            </a:r>
            <a:endParaRPr lang="en-US" altLang="zh-CN" sz="2200" b="1" dirty="0">
              <a:latin typeface="黑体" panose="02010609060101010101" pitchFamily="49" charset="-122"/>
              <a:ea typeface="黑体" panose="02010609060101010101" pitchFamily="49" charset="-122"/>
              <a:cs typeface="Times New Roman" panose="02020603050405020304" pitchFamily="18" charset="0"/>
            </a:endParaRPr>
          </a:p>
          <a:p>
            <a:pPr marL="342900" indent="-342900" algn="just">
              <a:lnSpc>
                <a:spcPct val="150000"/>
              </a:lnSpc>
              <a:spcBef>
                <a:spcPts val="600"/>
              </a:spcBef>
              <a:buFont typeface="Wingdings" panose="05000000000000000000" pitchFamily="2" charset="2"/>
              <a:buChar char="ª"/>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绝缘电阻表俗称兆欧表，它的刻度是以绝缘电阻为单位的，是电工常用的一种测量仪表。</a:t>
            </a:r>
          </a:p>
          <a:p>
            <a:pPr marL="342900" indent="-342900" algn="just">
              <a:lnSpc>
                <a:spcPct val="150000"/>
              </a:lnSpc>
              <a:spcBef>
                <a:spcPts val="600"/>
              </a:spcBef>
              <a:buFont typeface="Wingdings" panose="05000000000000000000" pitchFamily="2" charset="2"/>
              <a:buChar char="ª"/>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用绝缘电阻表可直接测量绝缘电阻的阻值。</a:t>
            </a:r>
          </a:p>
        </p:txBody>
      </p:sp>
    </p:spTree>
    <p:extLst>
      <p:ext uri="{BB962C8B-B14F-4D97-AF65-F5344CB8AC3E}">
        <p14:creationId xmlns:p14="http://schemas.microsoft.com/office/powerpoint/2010/main" val="3413601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A0D7876-5395-42D2-AE6A-D9BC37375771}"/>
              </a:ext>
            </a:extLst>
          </p:cNvPr>
          <p:cNvSpPr/>
          <p:nvPr/>
        </p:nvSpPr>
        <p:spPr>
          <a:xfrm>
            <a:off x="428401" y="900000"/>
            <a:ext cx="4932493" cy="5175648"/>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五、动力电池的数据通信</a:t>
            </a:r>
            <a:endParaRPr lang="en-US" altLang="zh-CN" sz="2200" b="1" dirty="0">
              <a:latin typeface="微软雅黑" panose="020B0503020204020204" pitchFamily="34" charset="-122"/>
              <a:ea typeface="微软雅黑" panose="020B0503020204020204" pitchFamily="34" charset="-122"/>
            </a:endParaRPr>
          </a:p>
          <a:p>
            <a:pPr algn="just">
              <a:lnSpc>
                <a:spcPct val="150000"/>
              </a:lnSpc>
              <a:spcBef>
                <a:spcPts val="600"/>
              </a:spcBef>
              <a:spcAft>
                <a:spcPts val="600"/>
              </a:spcAft>
            </a:pP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数据通信是电池管理系统的重要组成部分之一。主要涉及电池管理系统内部主控板与检测板之间的通信、电池管理系统与车载主控制器、非车载充电机等设备间的通信。在有参数设定功能的电池管理系统上，还有电池管理系统主控板与上位机的通信。</a:t>
            </a:r>
            <a:r>
              <a:rPr lang="en-US" altLang="zh-CN" sz="2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CAN</a:t>
            </a:r>
            <a:r>
              <a:rPr lang="zh-CN" altLang="en-US" sz="2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通信</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方式是现阶段电池管理系统通信应用的主流。</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328" descr="扫描0008">
            <a:extLst>
              <a:ext uri="{FF2B5EF4-FFF2-40B4-BE49-F238E27FC236}">
                <a16:creationId xmlns:a16="http://schemas.microsoft.com/office/drawing/2014/main" id="{D3876355-DBBB-447F-9996-BB48838B4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472" t="25092" r="17604" b="34219"/>
          <a:stretch>
            <a:fillRect/>
          </a:stretch>
        </p:blipFill>
        <p:spPr bwMode="auto">
          <a:xfrm>
            <a:off x="6034405" y="1149983"/>
            <a:ext cx="5729194" cy="455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46A82082-4C23-479C-B3CB-C3DFF2822CA2}"/>
              </a:ext>
            </a:extLst>
          </p:cNvPr>
          <p:cNvSpPr/>
          <p:nvPr/>
        </p:nvSpPr>
        <p:spPr>
          <a:xfrm>
            <a:off x="6395752" y="5755023"/>
            <a:ext cx="5006499" cy="338554"/>
          </a:xfrm>
          <a:prstGeom prst="rect">
            <a:avLst/>
          </a:prstGeom>
        </p:spPr>
        <p:txBody>
          <a:bodyPr wrap="none">
            <a:spAutoFit/>
          </a:bodyPr>
          <a:lstStyle/>
          <a:p>
            <a:pPr algn="ctr">
              <a:spcAft>
                <a:spcPts val="0"/>
              </a:spcAft>
            </a:pPr>
            <a:r>
              <a:rPr lang="en-US" altLang="zh-CN" sz="1600" kern="100" dirty="0">
                <a:latin typeface="宋体" panose="02010600030101010101" pitchFamily="2" charset="-122"/>
                <a:ea typeface="宋体" panose="02010600030101010101" pitchFamily="2" charset="-122"/>
              </a:rPr>
              <a:t>BJ6123C7C4D</a:t>
            </a:r>
            <a:r>
              <a:rPr lang="zh-CN" altLang="zh-CN" sz="1600" kern="100" dirty="0">
                <a:latin typeface="宋体" panose="02010600030101010101" pitchFamily="2" charset="-122"/>
                <a:ea typeface="宋体" panose="02010600030101010101" pitchFamily="2" charset="-122"/>
              </a:rPr>
              <a:t>纯电动客车电池管理系统通信方式示意图</a:t>
            </a:r>
            <a:endParaRPr lang="zh-CN" altLang="zh-CN" sz="2000" kern="1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920524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A0D7876-5395-42D2-AE6A-D9BC37375771}"/>
              </a:ext>
            </a:extLst>
          </p:cNvPr>
          <p:cNvSpPr/>
          <p:nvPr/>
        </p:nvSpPr>
        <p:spPr>
          <a:xfrm>
            <a:off x="428400" y="900000"/>
            <a:ext cx="11340000" cy="47686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五、动力电池的数据通信</a:t>
            </a:r>
            <a:endParaRPr lang="en-US" altLang="zh-CN" sz="2200" b="1" dirty="0">
              <a:latin typeface="微软雅黑" panose="020B0503020204020204" pitchFamily="34" charset="-122"/>
              <a:ea typeface="微软雅黑" panose="020B0503020204020204" pitchFamily="34" charset="-122"/>
            </a:endParaRPr>
          </a:p>
        </p:txBody>
      </p:sp>
      <p:pic>
        <p:nvPicPr>
          <p:cNvPr id="5" name="图片 23596">
            <a:extLst>
              <a:ext uri="{FF2B5EF4-FFF2-40B4-BE49-F238E27FC236}">
                <a16:creationId xmlns:a16="http://schemas.microsoft.com/office/drawing/2014/main" id="{04F09384-9F45-4AD2-BD8F-F3C080AEC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599" y="1592010"/>
            <a:ext cx="6840801" cy="46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1BDAC4F9-9B08-4380-82ED-EB953782FEA0}"/>
              </a:ext>
            </a:extLst>
          </p:cNvPr>
          <p:cNvSpPr/>
          <p:nvPr/>
        </p:nvSpPr>
        <p:spPr>
          <a:xfrm>
            <a:off x="3203125" y="1129479"/>
            <a:ext cx="5785747" cy="418191"/>
          </a:xfrm>
          <a:prstGeom prst="rect">
            <a:avLst/>
          </a:prstGeom>
        </p:spPr>
        <p:txBody>
          <a:bodyPr wrap="square">
            <a:spAutoFit/>
          </a:bodyPr>
          <a:lstStyle/>
          <a:p>
            <a:pPr algn="ctr">
              <a:lnSpc>
                <a:spcPct val="150000"/>
              </a:lnSpc>
            </a:pPr>
            <a:r>
              <a:rPr lang="zh-CN" altLang="zh-CN" sz="1600" b="1" kern="100" dirty="0">
                <a:solidFill>
                  <a:srgbClr val="126DB2"/>
                </a:solidFill>
                <a:latin typeface="微软雅黑" panose="020B0503020204020204" pitchFamily="34" charset="-122"/>
                <a:ea typeface="微软雅黑" panose="020B0503020204020204" pitchFamily="34" charset="-122"/>
                <a:cs typeface="Times New Roman" panose="02020603050405020304" pitchFamily="18" charset="0"/>
              </a:rPr>
              <a:t>动力电池管理系统与外部系统</a:t>
            </a:r>
            <a:r>
              <a:rPr lang="en-US" altLang="zh-CN" sz="1600" b="1" kern="100" dirty="0">
                <a:solidFill>
                  <a:srgbClr val="126DB2"/>
                </a:solidFill>
                <a:latin typeface="微软雅黑" panose="020B0503020204020204" pitchFamily="34" charset="-122"/>
                <a:ea typeface="微软雅黑" panose="020B0503020204020204" pitchFamily="34" charset="-122"/>
                <a:cs typeface="Times New Roman" panose="02020603050405020304" pitchFamily="18" charset="0"/>
              </a:rPr>
              <a:t>CAN</a:t>
            </a:r>
            <a:r>
              <a:rPr lang="zh-CN" altLang="zh-CN" sz="1600" b="1" kern="100" dirty="0">
                <a:solidFill>
                  <a:srgbClr val="126DB2"/>
                </a:solidFill>
                <a:latin typeface="微软雅黑" panose="020B0503020204020204" pitchFamily="34" charset="-122"/>
                <a:ea typeface="微软雅黑" panose="020B0503020204020204" pitchFamily="34" charset="-122"/>
                <a:cs typeface="Times New Roman" panose="02020603050405020304" pitchFamily="18" charset="0"/>
              </a:rPr>
              <a:t>通讯关系框图</a:t>
            </a:r>
            <a:endParaRPr lang="zh-CN" altLang="en-US" sz="1600" b="1" dirty="0">
              <a:solidFill>
                <a:srgbClr val="126DB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48822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F0702FE-3DC2-4C1A-9704-135C4269621B}"/>
              </a:ext>
            </a:extLst>
          </p:cNvPr>
          <p:cNvGrpSpPr/>
          <p:nvPr/>
        </p:nvGrpSpPr>
        <p:grpSpPr>
          <a:xfrm>
            <a:off x="869970" y="1667794"/>
            <a:ext cx="10676571" cy="3522411"/>
            <a:chOff x="941591" y="1808672"/>
            <a:chExt cx="10452059" cy="3522411"/>
          </a:xfrm>
        </p:grpSpPr>
        <p:grpSp>
          <p:nvGrpSpPr>
            <p:cNvPr id="3" name="组合 2">
              <a:extLst>
                <a:ext uri="{FF2B5EF4-FFF2-40B4-BE49-F238E27FC236}">
                  <a16:creationId xmlns:a16="http://schemas.microsoft.com/office/drawing/2014/main" id="{81D837E3-B9CB-4F54-9CDB-BBB3E309A7A6}"/>
                </a:ext>
              </a:extLst>
            </p:cNvPr>
            <p:cNvGrpSpPr>
              <a:grpSpLocks noChangeAspect="1"/>
            </p:cNvGrpSpPr>
            <p:nvPr/>
          </p:nvGrpSpPr>
          <p:grpSpPr>
            <a:xfrm>
              <a:off x="941591" y="1808672"/>
              <a:ext cx="1152128" cy="1152128"/>
              <a:chOff x="3340893" y="3530600"/>
              <a:chExt cx="644525" cy="636588"/>
            </a:xfrm>
          </p:grpSpPr>
          <p:sp>
            <p:nvSpPr>
              <p:cNvPr id="15" name="Oval 178">
                <a:extLst>
                  <a:ext uri="{FF2B5EF4-FFF2-40B4-BE49-F238E27FC236}">
                    <a16:creationId xmlns:a16="http://schemas.microsoft.com/office/drawing/2014/main" id="{AD07EE64-E107-4777-8108-CD4212AED1E8}"/>
                  </a:ext>
                </a:extLst>
              </p:cNvPr>
              <p:cNvSpPr>
                <a:spLocks noChangeArrowheads="1"/>
              </p:cNvSpPr>
              <p:nvPr/>
            </p:nvSpPr>
            <p:spPr bwMode="auto">
              <a:xfrm>
                <a:off x="3340893" y="3530600"/>
                <a:ext cx="644525" cy="636588"/>
              </a:xfrm>
              <a:prstGeom prst="ellipse">
                <a:avLst/>
              </a:prstGeom>
              <a:solidFill>
                <a:srgbClr val="3B7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79">
                <a:extLst>
                  <a:ext uri="{FF2B5EF4-FFF2-40B4-BE49-F238E27FC236}">
                    <a16:creationId xmlns:a16="http://schemas.microsoft.com/office/drawing/2014/main" id="{42CA397E-E952-4CCA-B5A7-D7918FE3F26F}"/>
                  </a:ext>
                </a:extLst>
              </p:cNvPr>
              <p:cNvSpPr>
                <a:spLocks/>
              </p:cNvSpPr>
              <p:nvPr/>
            </p:nvSpPr>
            <p:spPr bwMode="auto">
              <a:xfrm>
                <a:off x="3644106" y="3530600"/>
                <a:ext cx="38100" cy="0"/>
              </a:xfrm>
              <a:custGeom>
                <a:avLst/>
                <a:gdLst>
                  <a:gd name="T0" fmla="*/ 5 w 5"/>
                  <a:gd name="T1" fmla="*/ 0 w 5"/>
                  <a:gd name="T2" fmla="*/ 2 w 5"/>
                  <a:gd name="T3" fmla="*/ 5 w 5"/>
                </a:gdLst>
                <a:ahLst/>
                <a:cxnLst>
                  <a:cxn ang="0">
                    <a:pos x="T0" y="0"/>
                  </a:cxn>
                  <a:cxn ang="0">
                    <a:pos x="T1" y="0"/>
                  </a:cxn>
                  <a:cxn ang="0">
                    <a:pos x="T2" y="0"/>
                  </a:cxn>
                  <a:cxn ang="0">
                    <a:pos x="T3" y="0"/>
                  </a:cxn>
                </a:cxnLst>
                <a:rect l="0" t="0" r="r" b="b"/>
                <a:pathLst>
                  <a:path w="5">
                    <a:moveTo>
                      <a:pt x="5" y="0"/>
                    </a:moveTo>
                    <a:cubicBezTo>
                      <a:pt x="0" y="0"/>
                      <a:pt x="0" y="0"/>
                      <a:pt x="0" y="0"/>
                    </a:cubicBezTo>
                    <a:cubicBezTo>
                      <a:pt x="1" y="0"/>
                      <a:pt x="2" y="0"/>
                      <a:pt x="2" y="0"/>
                    </a:cubicBezTo>
                    <a:cubicBezTo>
                      <a:pt x="3" y="0"/>
                      <a:pt x="4" y="0"/>
                      <a:pt x="5" y="0"/>
                    </a:cubicBezTo>
                    <a:close/>
                  </a:path>
                </a:pathLst>
              </a:custGeom>
              <a:solidFill>
                <a:srgbClr val="40A5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779">
                <a:extLst>
                  <a:ext uri="{FF2B5EF4-FFF2-40B4-BE49-F238E27FC236}">
                    <a16:creationId xmlns:a16="http://schemas.microsoft.com/office/drawing/2014/main" id="{BB39884C-40F3-49DF-AC3F-D8F808ADA981}"/>
                  </a:ext>
                </a:extLst>
              </p:cNvPr>
              <p:cNvSpPr>
                <a:spLocks/>
              </p:cNvSpPr>
              <p:nvPr/>
            </p:nvSpPr>
            <p:spPr bwMode="auto">
              <a:xfrm>
                <a:off x="3472656" y="3684588"/>
                <a:ext cx="496887" cy="482600"/>
              </a:xfrm>
              <a:custGeom>
                <a:avLst/>
                <a:gdLst>
                  <a:gd name="T0" fmla="*/ 20 w 64"/>
                  <a:gd name="T1" fmla="*/ 62 h 62"/>
                  <a:gd name="T2" fmla="*/ 0 w 64"/>
                  <a:gd name="T3" fmla="*/ 42 h 62"/>
                  <a:gd name="T4" fmla="*/ 0 w 64"/>
                  <a:gd name="T5" fmla="*/ 38 h 62"/>
                  <a:gd name="T6" fmla="*/ 1 w 64"/>
                  <a:gd name="T7" fmla="*/ 37 h 62"/>
                  <a:gd name="T8" fmla="*/ 3 w 64"/>
                  <a:gd name="T9" fmla="*/ 36 h 62"/>
                  <a:gd name="T10" fmla="*/ 3 w 64"/>
                  <a:gd name="T11" fmla="*/ 34 h 62"/>
                  <a:gd name="T12" fmla="*/ 6 w 64"/>
                  <a:gd name="T13" fmla="*/ 32 h 62"/>
                  <a:gd name="T14" fmla="*/ 20 w 64"/>
                  <a:gd name="T15" fmla="*/ 32 h 62"/>
                  <a:gd name="T16" fmla="*/ 11 w 64"/>
                  <a:gd name="T17" fmla="*/ 23 h 62"/>
                  <a:gd name="T18" fmla="*/ 10 w 64"/>
                  <a:gd name="T19" fmla="*/ 20 h 62"/>
                  <a:gd name="T20" fmla="*/ 10 w 64"/>
                  <a:gd name="T21" fmla="*/ 18 h 62"/>
                  <a:gd name="T22" fmla="*/ 12 w 64"/>
                  <a:gd name="T23" fmla="*/ 15 h 62"/>
                  <a:gd name="T24" fmla="*/ 12 w 64"/>
                  <a:gd name="T25" fmla="*/ 15 h 62"/>
                  <a:gd name="T26" fmla="*/ 12 w 64"/>
                  <a:gd name="T27" fmla="*/ 15 h 62"/>
                  <a:gd name="T28" fmla="*/ 12 w 64"/>
                  <a:gd name="T29" fmla="*/ 15 h 62"/>
                  <a:gd name="T30" fmla="*/ 12 w 64"/>
                  <a:gd name="T31" fmla="*/ 15 h 62"/>
                  <a:gd name="T32" fmla="*/ 12 w 64"/>
                  <a:gd name="T33" fmla="*/ 15 h 62"/>
                  <a:gd name="T34" fmla="*/ 12 w 64"/>
                  <a:gd name="T35" fmla="*/ 15 h 62"/>
                  <a:gd name="T36" fmla="*/ 12 w 64"/>
                  <a:gd name="T37" fmla="*/ 15 h 62"/>
                  <a:gd name="T38" fmla="*/ 12 w 64"/>
                  <a:gd name="T39" fmla="*/ 15 h 62"/>
                  <a:gd name="T40" fmla="*/ 12 w 64"/>
                  <a:gd name="T41" fmla="*/ 14 h 62"/>
                  <a:gd name="T42" fmla="*/ 12 w 64"/>
                  <a:gd name="T43" fmla="*/ 14 h 62"/>
                  <a:gd name="T44" fmla="*/ 13 w 64"/>
                  <a:gd name="T45" fmla="*/ 14 h 62"/>
                  <a:gd name="T46" fmla="*/ 13 w 64"/>
                  <a:gd name="T47" fmla="*/ 14 h 62"/>
                  <a:gd name="T48" fmla="*/ 13 w 64"/>
                  <a:gd name="T49" fmla="*/ 14 h 62"/>
                  <a:gd name="T50" fmla="*/ 14 w 64"/>
                  <a:gd name="T51" fmla="*/ 14 h 62"/>
                  <a:gd name="T52" fmla="*/ 14 w 64"/>
                  <a:gd name="T53" fmla="*/ 14 h 62"/>
                  <a:gd name="T54" fmla="*/ 14 w 64"/>
                  <a:gd name="T55" fmla="*/ 15 h 62"/>
                  <a:gd name="T56" fmla="*/ 14 w 64"/>
                  <a:gd name="T57" fmla="*/ 15 h 62"/>
                  <a:gd name="T58" fmla="*/ 15 w 64"/>
                  <a:gd name="T59" fmla="*/ 15 h 62"/>
                  <a:gd name="T60" fmla="*/ 16 w 64"/>
                  <a:gd name="T61" fmla="*/ 14 h 62"/>
                  <a:gd name="T62" fmla="*/ 15 w 64"/>
                  <a:gd name="T63" fmla="*/ 13 h 62"/>
                  <a:gd name="T64" fmla="*/ 22 w 64"/>
                  <a:gd name="T65" fmla="*/ 5 h 62"/>
                  <a:gd name="T66" fmla="*/ 23 w 64"/>
                  <a:gd name="T67" fmla="*/ 6 h 62"/>
                  <a:gd name="T68" fmla="*/ 25 w 64"/>
                  <a:gd name="T69" fmla="*/ 5 h 62"/>
                  <a:gd name="T70" fmla="*/ 25 w 64"/>
                  <a:gd name="T71" fmla="*/ 5 h 62"/>
                  <a:gd name="T72" fmla="*/ 24 w 64"/>
                  <a:gd name="T73" fmla="*/ 4 h 62"/>
                  <a:gd name="T74" fmla="*/ 24 w 64"/>
                  <a:gd name="T75" fmla="*/ 2 h 62"/>
                  <a:gd name="T76" fmla="*/ 33 w 64"/>
                  <a:gd name="T77" fmla="*/ 1 h 62"/>
                  <a:gd name="T78" fmla="*/ 33 w 64"/>
                  <a:gd name="T79" fmla="*/ 1 h 62"/>
                  <a:gd name="T80" fmla="*/ 36 w 64"/>
                  <a:gd name="T81" fmla="*/ 5 h 62"/>
                  <a:gd name="T82" fmla="*/ 64 w 64"/>
                  <a:gd name="T83" fmla="*/ 33 h 62"/>
                  <a:gd name="T84" fmla="*/ 24 w 64"/>
                  <a:gd name="T85" fmla="*/ 62 h 62"/>
                  <a:gd name="T86" fmla="*/ 20 w 64"/>
                  <a:gd name="T8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62">
                    <a:moveTo>
                      <a:pt x="20" y="62"/>
                    </a:moveTo>
                    <a:cubicBezTo>
                      <a:pt x="0" y="42"/>
                      <a:pt x="0" y="42"/>
                      <a:pt x="0" y="42"/>
                    </a:cubicBezTo>
                    <a:cubicBezTo>
                      <a:pt x="0" y="38"/>
                      <a:pt x="0" y="38"/>
                      <a:pt x="0" y="38"/>
                    </a:cubicBezTo>
                    <a:cubicBezTo>
                      <a:pt x="1" y="37"/>
                      <a:pt x="1" y="37"/>
                      <a:pt x="1" y="37"/>
                    </a:cubicBezTo>
                    <a:cubicBezTo>
                      <a:pt x="1" y="36"/>
                      <a:pt x="2" y="36"/>
                      <a:pt x="3" y="36"/>
                    </a:cubicBezTo>
                    <a:cubicBezTo>
                      <a:pt x="3" y="34"/>
                      <a:pt x="3" y="34"/>
                      <a:pt x="3" y="34"/>
                    </a:cubicBezTo>
                    <a:cubicBezTo>
                      <a:pt x="3" y="33"/>
                      <a:pt x="4" y="32"/>
                      <a:pt x="6" y="32"/>
                    </a:cubicBezTo>
                    <a:cubicBezTo>
                      <a:pt x="20" y="32"/>
                      <a:pt x="20" y="32"/>
                      <a:pt x="20" y="32"/>
                    </a:cubicBezTo>
                    <a:cubicBezTo>
                      <a:pt x="11" y="23"/>
                      <a:pt x="11" y="23"/>
                      <a:pt x="11" y="23"/>
                    </a:cubicBezTo>
                    <a:cubicBezTo>
                      <a:pt x="10" y="20"/>
                      <a:pt x="10" y="20"/>
                      <a:pt x="10" y="20"/>
                    </a:cubicBezTo>
                    <a:cubicBezTo>
                      <a:pt x="10" y="18"/>
                      <a:pt x="10" y="18"/>
                      <a:pt x="10" y="18"/>
                    </a:cubicBezTo>
                    <a:cubicBezTo>
                      <a:pt x="11" y="17"/>
                      <a:pt x="11" y="16"/>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4"/>
                      <a:pt x="12" y="14"/>
                      <a:pt x="12" y="14"/>
                    </a:cubicBezTo>
                    <a:cubicBezTo>
                      <a:pt x="12" y="14"/>
                      <a:pt x="12" y="14"/>
                      <a:pt x="12" y="14"/>
                    </a:cubicBezTo>
                    <a:cubicBezTo>
                      <a:pt x="13" y="14"/>
                      <a:pt x="13" y="14"/>
                      <a:pt x="13" y="14"/>
                    </a:cubicBezTo>
                    <a:cubicBezTo>
                      <a:pt x="13" y="14"/>
                      <a:pt x="13" y="14"/>
                      <a:pt x="13" y="14"/>
                    </a:cubicBezTo>
                    <a:cubicBezTo>
                      <a:pt x="13" y="14"/>
                      <a:pt x="13" y="14"/>
                      <a:pt x="13" y="14"/>
                    </a:cubicBezTo>
                    <a:cubicBezTo>
                      <a:pt x="14" y="14"/>
                      <a:pt x="14" y="14"/>
                      <a:pt x="14" y="14"/>
                    </a:cubicBezTo>
                    <a:cubicBezTo>
                      <a:pt x="14" y="14"/>
                      <a:pt x="14" y="14"/>
                      <a:pt x="14" y="14"/>
                    </a:cubicBezTo>
                    <a:cubicBezTo>
                      <a:pt x="14" y="15"/>
                      <a:pt x="14" y="15"/>
                      <a:pt x="14" y="15"/>
                    </a:cubicBezTo>
                    <a:cubicBezTo>
                      <a:pt x="14" y="15"/>
                      <a:pt x="14" y="15"/>
                      <a:pt x="14" y="15"/>
                    </a:cubicBezTo>
                    <a:cubicBezTo>
                      <a:pt x="15" y="15"/>
                      <a:pt x="15" y="15"/>
                      <a:pt x="15" y="15"/>
                    </a:cubicBezTo>
                    <a:cubicBezTo>
                      <a:pt x="16" y="14"/>
                      <a:pt x="16" y="14"/>
                      <a:pt x="16" y="14"/>
                    </a:cubicBezTo>
                    <a:cubicBezTo>
                      <a:pt x="15" y="13"/>
                      <a:pt x="15" y="13"/>
                      <a:pt x="15" y="13"/>
                    </a:cubicBezTo>
                    <a:cubicBezTo>
                      <a:pt x="22" y="5"/>
                      <a:pt x="22" y="5"/>
                      <a:pt x="22" y="5"/>
                    </a:cubicBezTo>
                    <a:cubicBezTo>
                      <a:pt x="23" y="6"/>
                      <a:pt x="23" y="6"/>
                      <a:pt x="23" y="6"/>
                    </a:cubicBezTo>
                    <a:cubicBezTo>
                      <a:pt x="25" y="5"/>
                      <a:pt x="25" y="5"/>
                      <a:pt x="25" y="5"/>
                    </a:cubicBezTo>
                    <a:cubicBezTo>
                      <a:pt x="25" y="5"/>
                      <a:pt x="25" y="5"/>
                      <a:pt x="25" y="5"/>
                    </a:cubicBezTo>
                    <a:cubicBezTo>
                      <a:pt x="24" y="4"/>
                      <a:pt x="24" y="4"/>
                      <a:pt x="24" y="4"/>
                    </a:cubicBezTo>
                    <a:cubicBezTo>
                      <a:pt x="24" y="4"/>
                      <a:pt x="24" y="3"/>
                      <a:pt x="24" y="2"/>
                    </a:cubicBezTo>
                    <a:cubicBezTo>
                      <a:pt x="27" y="0"/>
                      <a:pt x="30" y="0"/>
                      <a:pt x="33" y="1"/>
                    </a:cubicBezTo>
                    <a:cubicBezTo>
                      <a:pt x="33" y="1"/>
                      <a:pt x="33" y="1"/>
                      <a:pt x="33" y="1"/>
                    </a:cubicBezTo>
                    <a:cubicBezTo>
                      <a:pt x="34" y="2"/>
                      <a:pt x="35" y="3"/>
                      <a:pt x="36" y="5"/>
                    </a:cubicBezTo>
                    <a:cubicBezTo>
                      <a:pt x="64" y="33"/>
                      <a:pt x="64" y="33"/>
                      <a:pt x="64" y="33"/>
                    </a:cubicBezTo>
                    <a:cubicBezTo>
                      <a:pt x="59" y="50"/>
                      <a:pt x="43" y="62"/>
                      <a:pt x="24" y="62"/>
                    </a:cubicBezTo>
                    <a:cubicBezTo>
                      <a:pt x="23" y="62"/>
                      <a:pt x="22" y="62"/>
                      <a:pt x="20" y="6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686">
                <a:extLst>
                  <a:ext uri="{FF2B5EF4-FFF2-40B4-BE49-F238E27FC236}">
                    <a16:creationId xmlns:a16="http://schemas.microsoft.com/office/drawing/2014/main" id="{C3E38524-CDAA-4B84-970C-42AB44757A7F}"/>
                  </a:ext>
                </a:extLst>
              </p:cNvPr>
              <p:cNvSpPr>
                <a:spLocks/>
              </p:cNvSpPr>
              <p:nvPr/>
            </p:nvSpPr>
            <p:spPr bwMode="auto">
              <a:xfrm>
                <a:off x="3518694" y="3654425"/>
                <a:ext cx="279400" cy="279400"/>
              </a:xfrm>
              <a:custGeom>
                <a:avLst/>
                <a:gdLst>
                  <a:gd name="T0" fmla="*/ 16 w 36"/>
                  <a:gd name="T1" fmla="*/ 29 h 36"/>
                  <a:gd name="T2" fmla="*/ 6 w 36"/>
                  <a:gd name="T3" fmla="*/ 19 h 36"/>
                  <a:gd name="T4" fmla="*/ 8 w 36"/>
                  <a:gd name="T5" fmla="*/ 19 h 36"/>
                  <a:gd name="T6" fmla="*/ 8 w 36"/>
                  <a:gd name="T7" fmla="*/ 19 h 36"/>
                  <a:gd name="T8" fmla="*/ 15 w 36"/>
                  <a:gd name="T9" fmla="*/ 12 h 36"/>
                  <a:gd name="T10" fmla="*/ 19 w 36"/>
                  <a:gd name="T11" fmla="*/ 9 h 36"/>
                  <a:gd name="T12" fmla="*/ 18 w 36"/>
                  <a:gd name="T13" fmla="*/ 8 h 36"/>
                  <a:gd name="T14" fmla="*/ 18 w 36"/>
                  <a:gd name="T15" fmla="*/ 6 h 36"/>
                  <a:gd name="T16" fmla="*/ 29 w 36"/>
                  <a:gd name="T17" fmla="*/ 17 h 36"/>
                  <a:gd name="T18" fmla="*/ 27 w 36"/>
                  <a:gd name="T19" fmla="*/ 17 h 36"/>
                  <a:gd name="T20" fmla="*/ 27 w 36"/>
                  <a:gd name="T21" fmla="*/ 17 h 36"/>
                  <a:gd name="T22" fmla="*/ 25 w 36"/>
                  <a:gd name="T23" fmla="*/ 19 h 36"/>
                  <a:gd name="T24" fmla="*/ 17 w 36"/>
                  <a:gd name="T25" fmla="*/ 27 h 36"/>
                  <a:gd name="T26" fmla="*/ 17 w 36"/>
                  <a:gd name="T27" fmla="*/ 27 h 36"/>
                  <a:gd name="T28" fmla="*/ 16 w 36"/>
                  <a:gd name="T29"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16" y="29"/>
                    </a:moveTo>
                    <a:cubicBezTo>
                      <a:pt x="9" y="36"/>
                      <a:pt x="0" y="25"/>
                      <a:pt x="6" y="19"/>
                    </a:cubicBezTo>
                    <a:cubicBezTo>
                      <a:pt x="7" y="18"/>
                      <a:pt x="7" y="18"/>
                      <a:pt x="8" y="19"/>
                    </a:cubicBezTo>
                    <a:cubicBezTo>
                      <a:pt x="8" y="19"/>
                      <a:pt x="8" y="19"/>
                      <a:pt x="8" y="19"/>
                    </a:cubicBezTo>
                    <a:cubicBezTo>
                      <a:pt x="15" y="12"/>
                      <a:pt x="15" y="12"/>
                      <a:pt x="15" y="12"/>
                    </a:cubicBezTo>
                    <a:cubicBezTo>
                      <a:pt x="19" y="9"/>
                      <a:pt x="19" y="9"/>
                      <a:pt x="19" y="9"/>
                    </a:cubicBezTo>
                    <a:cubicBezTo>
                      <a:pt x="18" y="8"/>
                      <a:pt x="18" y="8"/>
                      <a:pt x="18" y="8"/>
                    </a:cubicBezTo>
                    <a:cubicBezTo>
                      <a:pt x="18" y="8"/>
                      <a:pt x="18" y="7"/>
                      <a:pt x="18" y="6"/>
                    </a:cubicBezTo>
                    <a:cubicBezTo>
                      <a:pt x="25" y="0"/>
                      <a:pt x="36" y="10"/>
                      <a:pt x="29" y="17"/>
                    </a:cubicBezTo>
                    <a:cubicBezTo>
                      <a:pt x="28" y="17"/>
                      <a:pt x="27" y="17"/>
                      <a:pt x="27" y="17"/>
                    </a:cubicBezTo>
                    <a:cubicBezTo>
                      <a:pt x="27" y="17"/>
                      <a:pt x="27" y="17"/>
                      <a:pt x="27" y="17"/>
                    </a:cubicBezTo>
                    <a:cubicBezTo>
                      <a:pt x="25" y="19"/>
                      <a:pt x="25" y="19"/>
                      <a:pt x="25" y="19"/>
                    </a:cubicBezTo>
                    <a:cubicBezTo>
                      <a:pt x="17" y="27"/>
                      <a:pt x="17" y="27"/>
                      <a:pt x="17" y="27"/>
                    </a:cubicBezTo>
                    <a:cubicBezTo>
                      <a:pt x="17" y="27"/>
                      <a:pt x="17" y="27"/>
                      <a:pt x="17" y="27"/>
                    </a:cubicBezTo>
                    <a:cubicBezTo>
                      <a:pt x="17" y="28"/>
                      <a:pt x="17" y="29"/>
                      <a:pt x="16" y="29"/>
                    </a:cubicBez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87">
                <a:extLst>
                  <a:ext uri="{FF2B5EF4-FFF2-40B4-BE49-F238E27FC236}">
                    <a16:creationId xmlns:a16="http://schemas.microsoft.com/office/drawing/2014/main" id="{F374D2E9-4BBE-4349-8274-9ED7008B8AB1}"/>
                  </a:ext>
                </a:extLst>
              </p:cNvPr>
              <p:cNvSpPr>
                <a:spLocks/>
              </p:cNvSpPr>
              <p:nvPr/>
            </p:nvSpPr>
            <p:spPr bwMode="auto">
              <a:xfrm>
                <a:off x="3542506" y="3684587"/>
                <a:ext cx="185738" cy="179388"/>
              </a:xfrm>
              <a:custGeom>
                <a:avLst/>
                <a:gdLst>
                  <a:gd name="T0" fmla="*/ 2 w 24"/>
                  <a:gd name="T1" fmla="*/ 23 h 23"/>
                  <a:gd name="T2" fmla="*/ 3 w 24"/>
                  <a:gd name="T3" fmla="*/ 15 h 23"/>
                  <a:gd name="T4" fmla="*/ 5 w 24"/>
                  <a:gd name="T5" fmla="*/ 15 h 23"/>
                  <a:gd name="T6" fmla="*/ 5 w 24"/>
                  <a:gd name="T7" fmla="*/ 15 h 23"/>
                  <a:gd name="T8" fmla="*/ 12 w 24"/>
                  <a:gd name="T9" fmla="*/ 8 h 23"/>
                  <a:gd name="T10" fmla="*/ 16 w 24"/>
                  <a:gd name="T11" fmla="*/ 5 h 23"/>
                  <a:gd name="T12" fmla="*/ 15 w 24"/>
                  <a:gd name="T13" fmla="*/ 4 h 23"/>
                  <a:gd name="T14" fmla="*/ 15 w 24"/>
                  <a:gd name="T15" fmla="*/ 2 h 23"/>
                  <a:gd name="T16" fmla="*/ 24 w 24"/>
                  <a:gd name="T17" fmla="*/ 1 h 23"/>
                  <a:gd name="T18" fmla="*/ 2 w 24"/>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3">
                    <a:moveTo>
                      <a:pt x="2" y="23"/>
                    </a:moveTo>
                    <a:cubicBezTo>
                      <a:pt x="1" y="21"/>
                      <a:pt x="0" y="17"/>
                      <a:pt x="3" y="15"/>
                    </a:cubicBezTo>
                    <a:cubicBezTo>
                      <a:pt x="4" y="14"/>
                      <a:pt x="4" y="14"/>
                      <a:pt x="5" y="15"/>
                    </a:cubicBezTo>
                    <a:cubicBezTo>
                      <a:pt x="5" y="15"/>
                      <a:pt x="5" y="15"/>
                      <a:pt x="5" y="15"/>
                    </a:cubicBezTo>
                    <a:cubicBezTo>
                      <a:pt x="12" y="8"/>
                      <a:pt x="12" y="8"/>
                      <a:pt x="12" y="8"/>
                    </a:cubicBezTo>
                    <a:cubicBezTo>
                      <a:pt x="16" y="5"/>
                      <a:pt x="16" y="5"/>
                      <a:pt x="16" y="5"/>
                    </a:cubicBezTo>
                    <a:cubicBezTo>
                      <a:pt x="15" y="4"/>
                      <a:pt x="15" y="4"/>
                      <a:pt x="15" y="4"/>
                    </a:cubicBezTo>
                    <a:cubicBezTo>
                      <a:pt x="15" y="4"/>
                      <a:pt x="15" y="3"/>
                      <a:pt x="15" y="2"/>
                    </a:cubicBezTo>
                    <a:cubicBezTo>
                      <a:pt x="18" y="0"/>
                      <a:pt x="21" y="0"/>
                      <a:pt x="24" y="1"/>
                    </a:cubicBezTo>
                    <a:lnTo>
                      <a:pt x="2" y="23"/>
                    </a:lnTo>
                    <a:close/>
                  </a:path>
                </a:pathLst>
              </a:custGeom>
              <a:solidFill>
                <a:srgbClr val="3D56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688">
                <a:extLst>
                  <a:ext uri="{FF2B5EF4-FFF2-40B4-BE49-F238E27FC236}">
                    <a16:creationId xmlns:a16="http://schemas.microsoft.com/office/drawing/2014/main" id="{C6AFCAE6-9C61-45A9-9213-2354E6C9FD30}"/>
                  </a:ext>
                </a:extLst>
              </p:cNvPr>
              <p:cNvSpPr>
                <a:spLocks/>
              </p:cNvSpPr>
              <p:nvPr/>
            </p:nvSpPr>
            <p:spPr bwMode="auto">
              <a:xfrm>
                <a:off x="3682206" y="3817937"/>
                <a:ext cx="201613" cy="201613"/>
              </a:xfrm>
              <a:custGeom>
                <a:avLst/>
                <a:gdLst>
                  <a:gd name="T0" fmla="*/ 3 w 26"/>
                  <a:gd name="T1" fmla="*/ 0 h 26"/>
                  <a:gd name="T2" fmla="*/ 23 w 26"/>
                  <a:gd name="T3" fmla="*/ 20 h 26"/>
                  <a:gd name="T4" fmla="*/ 20 w 26"/>
                  <a:gd name="T5" fmla="*/ 24 h 26"/>
                  <a:gd name="T6" fmla="*/ 0 w 26"/>
                  <a:gd name="T7" fmla="*/ 3 h 26"/>
                  <a:gd name="T8" fmla="*/ 3 w 26"/>
                  <a:gd name="T9" fmla="*/ 0 h 26"/>
                </a:gdLst>
                <a:ahLst/>
                <a:cxnLst>
                  <a:cxn ang="0">
                    <a:pos x="T0" y="T1"/>
                  </a:cxn>
                  <a:cxn ang="0">
                    <a:pos x="T2" y="T3"/>
                  </a:cxn>
                  <a:cxn ang="0">
                    <a:pos x="T4" y="T5"/>
                  </a:cxn>
                  <a:cxn ang="0">
                    <a:pos x="T6" y="T7"/>
                  </a:cxn>
                  <a:cxn ang="0">
                    <a:pos x="T8" y="T9"/>
                  </a:cxn>
                </a:cxnLst>
                <a:rect l="0" t="0" r="r" b="b"/>
                <a:pathLst>
                  <a:path w="26" h="26">
                    <a:moveTo>
                      <a:pt x="3" y="0"/>
                    </a:moveTo>
                    <a:cubicBezTo>
                      <a:pt x="5" y="2"/>
                      <a:pt x="19" y="16"/>
                      <a:pt x="23" y="20"/>
                    </a:cubicBezTo>
                    <a:cubicBezTo>
                      <a:pt x="26" y="24"/>
                      <a:pt x="24" y="26"/>
                      <a:pt x="20" y="24"/>
                    </a:cubicBezTo>
                    <a:cubicBezTo>
                      <a:pt x="16" y="20"/>
                      <a:pt x="2" y="5"/>
                      <a:pt x="0" y="3"/>
                    </a:cubicBezTo>
                    <a:lnTo>
                      <a:pt x="3" y="0"/>
                    </a:ln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689">
                <a:extLst>
                  <a:ext uri="{FF2B5EF4-FFF2-40B4-BE49-F238E27FC236}">
                    <a16:creationId xmlns:a16="http://schemas.microsoft.com/office/drawing/2014/main" id="{94B8567D-985D-4FB8-95C3-AB5E121F664F}"/>
                  </a:ext>
                </a:extLst>
              </p:cNvPr>
              <p:cNvSpPr>
                <a:spLocks/>
              </p:cNvSpPr>
              <p:nvPr/>
            </p:nvSpPr>
            <p:spPr bwMode="auto">
              <a:xfrm>
                <a:off x="3494881" y="3933825"/>
                <a:ext cx="225425" cy="39688"/>
              </a:xfrm>
              <a:custGeom>
                <a:avLst/>
                <a:gdLst>
                  <a:gd name="T0" fmla="*/ 3 w 29"/>
                  <a:gd name="T1" fmla="*/ 0 h 5"/>
                  <a:gd name="T2" fmla="*/ 26 w 29"/>
                  <a:gd name="T3" fmla="*/ 0 h 5"/>
                  <a:gd name="T4" fmla="*/ 29 w 29"/>
                  <a:gd name="T5" fmla="*/ 3 h 5"/>
                  <a:gd name="T6" fmla="*/ 29 w 29"/>
                  <a:gd name="T7" fmla="*/ 5 h 5"/>
                  <a:gd name="T8" fmla="*/ 0 w 29"/>
                  <a:gd name="T9" fmla="*/ 5 h 5"/>
                  <a:gd name="T10" fmla="*/ 0 w 29"/>
                  <a:gd name="T11" fmla="*/ 3 h 5"/>
                  <a:gd name="T12" fmla="*/ 3 w 2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9" h="5">
                    <a:moveTo>
                      <a:pt x="3" y="0"/>
                    </a:moveTo>
                    <a:cubicBezTo>
                      <a:pt x="26" y="0"/>
                      <a:pt x="26" y="0"/>
                      <a:pt x="26" y="0"/>
                    </a:cubicBezTo>
                    <a:cubicBezTo>
                      <a:pt x="28" y="0"/>
                      <a:pt x="29" y="1"/>
                      <a:pt x="29" y="3"/>
                    </a:cubicBezTo>
                    <a:cubicBezTo>
                      <a:pt x="29" y="5"/>
                      <a:pt x="29" y="5"/>
                      <a:pt x="29" y="5"/>
                    </a:cubicBezTo>
                    <a:cubicBezTo>
                      <a:pt x="0" y="5"/>
                      <a:pt x="0" y="5"/>
                      <a:pt x="0" y="5"/>
                    </a:cubicBezTo>
                    <a:cubicBezTo>
                      <a:pt x="0" y="3"/>
                      <a:pt x="0" y="3"/>
                      <a:pt x="0" y="3"/>
                    </a:cubicBezTo>
                    <a:cubicBezTo>
                      <a:pt x="0" y="1"/>
                      <a:pt x="1" y="0"/>
                      <a:pt x="3" y="0"/>
                    </a:cubicBezTo>
                    <a:close/>
                  </a:path>
                </a:pathLst>
              </a:custGeom>
              <a:solidFill>
                <a:srgbClr val="F39C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690">
                <a:extLst>
                  <a:ext uri="{FF2B5EF4-FFF2-40B4-BE49-F238E27FC236}">
                    <a16:creationId xmlns:a16="http://schemas.microsoft.com/office/drawing/2014/main" id="{46A4C31B-19FE-4C26-AA31-0197A88A06C1}"/>
                  </a:ext>
                </a:extLst>
              </p:cNvPr>
              <p:cNvSpPr>
                <a:spLocks/>
              </p:cNvSpPr>
              <p:nvPr/>
            </p:nvSpPr>
            <p:spPr bwMode="auto">
              <a:xfrm>
                <a:off x="3494881" y="3933825"/>
                <a:ext cx="225425" cy="23813"/>
              </a:xfrm>
              <a:custGeom>
                <a:avLst/>
                <a:gdLst>
                  <a:gd name="T0" fmla="*/ 3 w 29"/>
                  <a:gd name="T1" fmla="*/ 0 h 3"/>
                  <a:gd name="T2" fmla="*/ 26 w 29"/>
                  <a:gd name="T3" fmla="*/ 0 h 3"/>
                  <a:gd name="T4" fmla="*/ 29 w 29"/>
                  <a:gd name="T5" fmla="*/ 3 h 3"/>
                  <a:gd name="T6" fmla="*/ 29 w 29"/>
                  <a:gd name="T7" fmla="*/ 3 h 3"/>
                  <a:gd name="T8" fmla="*/ 0 w 29"/>
                  <a:gd name="T9" fmla="*/ 3 h 3"/>
                  <a:gd name="T10" fmla="*/ 3 w 29"/>
                  <a:gd name="T11" fmla="*/ 0 h 3"/>
                </a:gdLst>
                <a:ahLst/>
                <a:cxnLst>
                  <a:cxn ang="0">
                    <a:pos x="T0" y="T1"/>
                  </a:cxn>
                  <a:cxn ang="0">
                    <a:pos x="T2" y="T3"/>
                  </a:cxn>
                  <a:cxn ang="0">
                    <a:pos x="T4" y="T5"/>
                  </a:cxn>
                  <a:cxn ang="0">
                    <a:pos x="T6" y="T7"/>
                  </a:cxn>
                  <a:cxn ang="0">
                    <a:pos x="T8" y="T9"/>
                  </a:cxn>
                  <a:cxn ang="0">
                    <a:pos x="T10" y="T11"/>
                  </a:cxn>
                </a:cxnLst>
                <a:rect l="0" t="0" r="r" b="b"/>
                <a:pathLst>
                  <a:path w="29" h="3">
                    <a:moveTo>
                      <a:pt x="3" y="0"/>
                    </a:moveTo>
                    <a:cubicBezTo>
                      <a:pt x="26" y="0"/>
                      <a:pt x="26" y="0"/>
                      <a:pt x="26" y="0"/>
                    </a:cubicBezTo>
                    <a:cubicBezTo>
                      <a:pt x="28" y="0"/>
                      <a:pt x="29" y="1"/>
                      <a:pt x="29" y="3"/>
                    </a:cubicBezTo>
                    <a:cubicBezTo>
                      <a:pt x="29" y="3"/>
                      <a:pt x="29" y="3"/>
                      <a:pt x="29" y="3"/>
                    </a:cubicBezTo>
                    <a:cubicBezTo>
                      <a:pt x="0" y="3"/>
                      <a:pt x="0" y="3"/>
                      <a:pt x="0" y="3"/>
                    </a:cubicBezTo>
                    <a:cubicBezTo>
                      <a:pt x="0" y="1"/>
                      <a:pt x="1" y="0"/>
                      <a:pt x="3" y="0"/>
                    </a:cubicBez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691">
                <a:extLst>
                  <a:ext uri="{FF2B5EF4-FFF2-40B4-BE49-F238E27FC236}">
                    <a16:creationId xmlns:a16="http://schemas.microsoft.com/office/drawing/2014/main" id="{8F95BB88-BB45-49DD-9B42-1096F7432049}"/>
                  </a:ext>
                </a:extLst>
              </p:cNvPr>
              <p:cNvSpPr>
                <a:spLocks/>
              </p:cNvSpPr>
              <p:nvPr/>
            </p:nvSpPr>
            <p:spPr bwMode="auto">
              <a:xfrm>
                <a:off x="3494881" y="3933825"/>
                <a:ext cx="225425" cy="7938"/>
              </a:xfrm>
              <a:custGeom>
                <a:avLst/>
                <a:gdLst>
                  <a:gd name="T0" fmla="*/ 3 w 29"/>
                  <a:gd name="T1" fmla="*/ 0 h 1"/>
                  <a:gd name="T2" fmla="*/ 26 w 29"/>
                  <a:gd name="T3" fmla="*/ 0 h 1"/>
                  <a:gd name="T4" fmla="*/ 29 w 29"/>
                  <a:gd name="T5" fmla="*/ 1 h 1"/>
                  <a:gd name="T6" fmla="*/ 0 w 29"/>
                  <a:gd name="T7" fmla="*/ 1 h 1"/>
                  <a:gd name="T8" fmla="*/ 3 w 29"/>
                  <a:gd name="T9" fmla="*/ 0 h 1"/>
                </a:gdLst>
                <a:ahLst/>
                <a:cxnLst>
                  <a:cxn ang="0">
                    <a:pos x="T0" y="T1"/>
                  </a:cxn>
                  <a:cxn ang="0">
                    <a:pos x="T2" y="T3"/>
                  </a:cxn>
                  <a:cxn ang="0">
                    <a:pos x="T4" y="T5"/>
                  </a:cxn>
                  <a:cxn ang="0">
                    <a:pos x="T6" y="T7"/>
                  </a:cxn>
                  <a:cxn ang="0">
                    <a:pos x="T8" y="T9"/>
                  </a:cxn>
                </a:cxnLst>
                <a:rect l="0" t="0" r="r" b="b"/>
                <a:pathLst>
                  <a:path w="29" h="1">
                    <a:moveTo>
                      <a:pt x="3" y="0"/>
                    </a:moveTo>
                    <a:cubicBezTo>
                      <a:pt x="26" y="0"/>
                      <a:pt x="26" y="0"/>
                      <a:pt x="26" y="0"/>
                    </a:cubicBezTo>
                    <a:cubicBezTo>
                      <a:pt x="27" y="0"/>
                      <a:pt x="28" y="1"/>
                      <a:pt x="29" y="1"/>
                    </a:cubicBezTo>
                    <a:cubicBezTo>
                      <a:pt x="0" y="1"/>
                      <a:pt x="0" y="1"/>
                      <a:pt x="0" y="1"/>
                    </a:cubicBezTo>
                    <a:cubicBezTo>
                      <a:pt x="1" y="1"/>
                      <a:pt x="1" y="0"/>
                      <a:pt x="3" y="0"/>
                    </a:cubicBezTo>
                    <a:close/>
                  </a:path>
                </a:pathLst>
              </a:custGeom>
              <a:solidFill>
                <a:srgbClr val="3D56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692">
                <a:extLst>
                  <a:ext uri="{FF2B5EF4-FFF2-40B4-BE49-F238E27FC236}">
                    <a16:creationId xmlns:a16="http://schemas.microsoft.com/office/drawing/2014/main" id="{0A481400-2F8E-4203-B358-16E0A87C0B42}"/>
                  </a:ext>
                </a:extLst>
              </p:cNvPr>
              <p:cNvSpPr>
                <a:spLocks/>
              </p:cNvSpPr>
              <p:nvPr/>
            </p:nvSpPr>
            <p:spPr bwMode="auto">
              <a:xfrm>
                <a:off x="3588544" y="3724275"/>
                <a:ext cx="131763" cy="131763"/>
              </a:xfrm>
              <a:custGeom>
                <a:avLst/>
                <a:gdLst>
                  <a:gd name="T0" fmla="*/ 83 w 83"/>
                  <a:gd name="T1" fmla="*/ 49 h 83"/>
                  <a:gd name="T2" fmla="*/ 49 w 83"/>
                  <a:gd name="T3" fmla="*/ 83 h 83"/>
                  <a:gd name="T4" fmla="*/ 0 w 83"/>
                  <a:gd name="T5" fmla="*/ 39 h 83"/>
                  <a:gd name="T6" fmla="*/ 35 w 83"/>
                  <a:gd name="T7" fmla="*/ 0 h 83"/>
                  <a:gd name="T8" fmla="*/ 83 w 83"/>
                  <a:gd name="T9" fmla="*/ 49 h 83"/>
                </a:gdLst>
                <a:ahLst/>
                <a:cxnLst>
                  <a:cxn ang="0">
                    <a:pos x="T0" y="T1"/>
                  </a:cxn>
                  <a:cxn ang="0">
                    <a:pos x="T2" y="T3"/>
                  </a:cxn>
                  <a:cxn ang="0">
                    <a:pos x="T4" y="T5"/>
                  </a:cxn>
                  <a:cxn ang="0">
                    <a:pos x="T6" y="T7"/>
                  </a:cxn>
                  <a:cxn ang="0">
                    <a:pos x="T8" y="T9"/>
                  </a:cxn>
                </a:cxnLst>
                <a:rect l="0" t="0" r="r" b="b"/>
                <a:pathLst>
                  <a:path w="83" h="83">
                    <a:moveTo>
                      <a:pt x="83" y="49"/>
                    </a:moveTo>
                    <a:lnTo>
                      <a:pt x="49" y="83"/>
                    </a:lnTo>
                    <a:lnTo>
                      <a:pt x="0" y="39"/>
                    </a:lnTo>
                    <a:lnTo>
                      <a:pt x="35" y="0"/>
                    </a:lnTo>
                    <a:lnTo>
                      <a:pt x="83" y="49"/>
                    </a:lnTo>
                    <a:close/>
                  </a:path>
                </a:pathLst>
              </a:custGeom>
              <a:solidFill>
                <a:srgbClr val="F39C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693">
                <a:extLst>
                  <a:ext uri="{FF2B5EF4-FFF2-40B4-BE49-F238E27FC236}">
                    <a16:creationId xmlns:a16="http://schemas.microsoft.com/office/drawing/2014/main" id="{ADE3D3BA-A051-4EBA-9AD6-3B3CF2B78844}"/>
                  </a:ext>
                </a:extLst>
              </p:cNvPr>
              <p:cNvSpPr>
                <a:spLocks/>
              </p:cNvSpPr>
              <p:nvPr/>
            </p:nvSpPr>
            <p:spPr bwMode="auto">
              <a:xfrm>
                <a:off x="3588544" y="3724275"/>
                <a:ext cx="85725" cy="85725"/>
              </a:xfrm>
              <a:custGeom>
                <a:avLst/>
                <a:gdLst>
                  <a:gd name="T0" fmla="*/ 54 w 54"/>
                  <a:gd name="T1" fmla="*/ 19 h 54"/>
                  <a:gd name="T2" fmla="*/ 15 w 54"/>
                  <a:gd name="T3" fmla="*/ 54 h 54"/>
                  <a:gd name="T4" fmla="*/ 0 w 54"/>
                  <a:gd name="T5" fmla="*/ 39 h 54"/>
                  <a:gd name="T6" fmla="*/ 35 w 54"/>
                  <a:gd name="T7" fmla="*/ 0 h 54"/>
                  <a:gd name="T8" fmla="*/ 54 w 54"/>
                  <a:gd name="T9" fmla="*/ 19 h 54"/>
                </a:gdLst>
                <a:ahLst/>
                <a:cxnLst>
                  <a:cxn ang="0">
                    <a:pos x="T0" y="T1"/>
                  </a:cxn>
                  <a:cxn ang="0">
                    <a:pos x="T2" y="T3"/>
                  </a:cxn>
                  <a:cxn ang="0">
                    <a:pos x="T4" y="T5"/>
                  </a:cxn>
                  <a:cxn ang="0">
                    <a:pos x="T6" y="T7"/>
                  </a:cxn>
                  <a:cxn ang="0">
                    <a:pos x="T8" y="T9"/>
                  </a:cxn>
                </a:cxnLst>
                <a:rect l="0" t="0" r="r" b="b"/>
                <a:pathLst>
                  <a:path w="54" h="54">
                    <a:moveTo>
                      <a:pt x="54" y="19"/>
                    </a:moveTo>
                    <a:lnTo>
                      <a:pt x="15" y="54"/>
                    </a:lnTo>
                    <a:lnTo>
                      <a:pt x="0" y="39"/>
                    </a:lnTo>
                    <a:lnTo>
                      <a:pt x="35" y="0"/>
                    </a:lnTo>
                    <a:lnTo>
                      <a:pt x="54" y="19"/>
                    </a:lnTo>
                    <a:close/>
                  </a:path>
                </a:pathLst>
              </a:custGeom>
              <a:solidFill>
                <a:srgbClr val="FAC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694">
                <a:extLst>
                  <a:ext uri="{FF2B5EF4-FFF2-40B4-BE49-F238E27FC236}">
                    <a16:creationId xmlns:a16="http://schemas.microsoft.com/office/drawing/2014/main" id="{CDB9EF02-8078-4348-8F0A-D0302122C02B}"/>
                  </a:ext>
                </a:extLst>
              </p:cNvPr>
              <p:cNvSpPr>
                <a:spLocks/>
              </p:cNvSpPr>
              <p:nvPr/>
            </p:nvSpPr>
            <p:spPr bwMode="auto">
              <a:xfrm>
                <a:off x="3472656" y="3965575"/>
                <a:ext cx="271463" cy="46038"/>
              </a:xfrm>
              <a:custGeom>
                <a:avLst/>
                <a:gdLst>
                  <a:gd name="T0" fmla="*/ 35 w 35"/>
                  <a:gd name="T1" fmla="*/ 6 h 6"/>
                  <a:gd name="T2" fmla="*/ 35 w 35"/>
                  <a:gd name="T3" fmla="*/ 2 h 6"/>
                  <a:gd name="T4" fmla="*/ 32 w 35"/>
                  <a:gd name="T5" fmla="*/ 0 h 6"/>
                  <a:gd name="T6" fmla="*/ 3 w 35"/>
                  <a:gd name="T7" fmla="*/ 0 h 6"/>
                  <a:gd name="T8" fmla="*/ 0 w 35"/>
                  <a:gd name="T9" fmla="*/ 2 h 6"/>
                  <a:gd name="T10" fmla="*/ 0 w 35"/>
                  <a:gd name="T11" fmla="*/ 6 h 6"/>
                  <a:gd name="T12" fmla="*/ 35 w 3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5" h="6">
                    <a:moveTo>
                      <a:pt x="35" y="6"/>
                    </a:moveTo>
                    <a:cubicBezTo>
                      <a:pt x="35" y="2"/>
                      <a:pt x="35" y="2"/>
                      <a:pt x="35" y="2"/>
                    </a:cubicBezTo>
                    <a:cubicBezTo>
                      <a:pt x="35" y="1"/>
                      <a:pt x="33" y="0"/>
                      <a:pt x="32" y="0"/>
                    </a:cubicBezTo>
                    <a:cubicBezTo>
                      <a:pt x="3" y="0"/>
                      <a:pt x="3" y="0"/>
                      <a:pt x="3" y="0"/>
                    </a:cubicBezTo>
                    <a:cubicBezTo>
                      <a:pt x="1" y="0"/>
                      <a:pt x="0" y="1"/>
                      <a:pt x="0" y="2"/>
                    </a:cubicBezTo>
                    <a:cubicBezTo>
                      <a:pt x="0" y="6"/>
                      <a:pt x="0" y="6"/>
                      <a:pt x="0" y="6"/>
                    </a:cubicBezTo>
                    <a:lnTo>
                      <a:pt x="35" y="6"/>
                    </a:ln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695">
                <a:extLst>
                  <a:ext uri="{FF2B5EF4-FFF2-40B4-BE49-F238E27FC236}">
                    <a16:creationId xmlns:a16="http://schemas.microsoft.com/office/drawing/2014/main" id="{C89CFDC9-1EC5-479C-A6BE-E874A178EFA3}"/>
                  </a:ext>
                </a:extLst>
              </p:cNvPr>
              <p:cNvSpPr>
                <a:spLocks/>
              </p:cNvSpPr>
              <p:nvPr/>
            </p:nvSpPr>
            <p:spPr bwMode="auto">
              <a:xfrm>
                <a:off x="3480594" y="3965575"/>
                <a:ext cx="255588" cy="7938"/>
              </a:xfrm>
              <a:custGeom>
                <a:avLst/>
                <a:gdLst>
                  <a:gd name="T0" fmla="*/ 33 w 33"/>
                  <a:gd name="T1" fmla="*/ 1 h 1"/>
                  <a:gd name="T2" fmla="*/ 31 w 33"/>
                  <a:gd name="T3" fmla="*/ 0 h 1"/>
                  <a:gd name="T4" fmla="*/ 2 w 33"/>
                  <a:gd name="T5" fmla="*/ 0 h 1"/>
                  <a:gd name="T6" fmla="*/ 0 w 33"/>
                  <a:gd name="T7" fmla="*/ 1 h 1"/>
                  <a:gd name="T8" fmla="*/ 33 w 33"/>
                  <a:gd name="T9" fmla="*/ 1 h 1"/>
                </a:gdLst>
                <a:ahLst/>
                <a:cxnLst>
                  <a:cxn ang="0">
                    <a:pos x="T0" y="T1"/>
                  </a:cxn>
                  <a:cxn ang="0">
                    <a:pos x="T2" y="T3"/>
                  </a:cxn>
                  <a:cxn ang="0">
                    <a:pos x="T4" y="T5"/>
                  </a:cxn>
                  <a:cxn ang="0">
                    <a:pos x="T6" y="T7"/>
                  </a:cxn>
                  <a:cxn ang="0">
                    <a:pos x="T8" y="T9"/>
                  </a:cxn>
                </a:cxnLst>
                <a:rect l="0" t="0" r="r" b="b"/>
                <a:pathLst>
                  <a:path w="33" h="1">
                    <a:moveTo>
                      <a:pt x="33" y="1"/>
                    </a:moveTo>
                    <a:cubicBezTo>
                      <a:pt x="33" y="0"/>
                      <a:pt x="32" y="0"/>
                      <a:pt x="31" y="0"/>
                    </a:cubicBezTo>
                    <a:cubicBezTo>
                      <a:pt x="2" y="0"/>
                      <a:pt x="2" y="0"/>
                      <a:pt x="2" y="0"/>
                    </a:cubicBezTo>
                    <a:cubicBezTo>
                      <a:pt x="1" y="0"/>
                      <a:pt x="0" y="0"/>
                      <a:pt x="0" y="1"/>
                    </a:cubicBezTo>
                    <a:lnTo>
                      <a:pt x="33" y="1"/>
                    </a:lnTo>
                    <a:close/>
                  </a:path>
                </a:pathLst>
              </a:custGeom>
              <a:solidFill>
                <a:srgbClr val="3D56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96">
                <a:extLst>
                  <a:ext uri="{FF2B5EF4-FFF2-40B4-BE49-F238E27FC236}">
                    <a16:creationId xmlns:a16="http://schemas.microsoft.com/office/drawing/2014/main" id="{8EA7A982-EED8-44F2-97DB-0B0E4BC14172}"/>
                  </a:ext>
                </a:extLst>
              </p:cNvPr>
              <p:cNvSpPr>
                <a:spLocks/>
              </p:cNvSpPr>
              <p:nvPr/>
            </p:nvSpPr>
            <p:spPr bwMode="auto">
              <a:xfrm>
                <a:off x="3580606" y="3802062"/>
                <a:ext cx="69850" cy="61913"/>
              </a:xfrm>
              <a:custGeom>
                <a:avLst/>
                <a:gdLst>
                  <a:gd name="T0" fmla="*/ 44 w 44"/>
                  <a:gd name="T1" fmla="*/ 39 h 39"/>
                  <a:gd name="T2" fmla="*/ 44 w 44"/>
                  <a:gd name="T3" fmla="*/ 39 h 39"/>
                  <a:gd name="T4" fmla="*/ 0 w 44"/>
                  <a:gd name="T5" fmla="*/ 0 h 39"/>
                  <a:gd name="T6" fmla="*/ 5 w 44"/>
                  <a:gd name="T7" fmla="*/ 0 h 39"/>
                  <a:gd name="T8" fmla="*/ 44 w 44"/>
                  <a:gd name="T9" fmla="*/ 39 h 39"/>
                </a:gdLst>
                <a:ahLst/>
                <a:cxnLst>
                  <a:cxn ang="0">
                    <a:pos x="T0" y="T1"/>
                  </a:cxn>
                  <a:cxn ang="0">
                    <a:pos x="T2" y="T3"/>
                  </a:cxn>
                  <a:cxn ang="0">
                    <a:pos x="T4" y="T5"/>
                  </a:cxn>
                  <a:cxn ang="0">
                    <a:pos x="T6" y="T7"/>
                  </a:cxn>
                  <a:cxn ang="0">
                    <a:pos x="T8" y="T9"/>
                  </a:cxn>
                </a:cxnLst>
                <a:rect l="0" t="0" r="r" b="b"/>
                <a:pathLst>
                  <a:path w="44" h="39">
                    <a:moveTo>
                      <a:pt x="44" y="39"/>
                    </a:moveTo>
                    <a:lnTo>
                      <a:pt x="44" y="39"/>
                    </a:lnTo>
                    <a:lnTo>
                      <a:pt x="0" y="0"/>
                    </a:lnTo>
                    <a:lnTo>
                      <a:pt x="5" y="0"/>
                    </a:lnTo>
                    <a:lnTo>
                      <a:pt x="44" y="39"/>
                    </a:lnTo>
                    <a:close/>
                  </a:path>
                </a:pathLst>
              </a:custGeom>
              <a:solidFill>
                <a:srgbClr val="F39C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697">
                <a:extLst>
                  <a:ext uri="{FF2B5EF4-FFF2-40B4-BE49-F238E27FC236}">
                    <a16:creationId xmlns:a16="http://schemas.microsoft.com/office/drawing/2014/main" id="{A581E27F-6E75-461D-9835-0AF3BCFA9462}"/>
                  </a:ext>
                </a:extLst>
              </p:cNvPr>
              <p:cNvSpPr>
                <a:spLocks/>
              </p:cNvSpPr>
              <p:nvPr/>
            </p:nvSpPr>
            <p:spPr bwMode="auto">
              <a:xfrm>
                <a:off x="3658394" y="3724275"/>
                <a:ext cx="69850" cy="69850"/>
              </a:xfrm>
              <a:custGeom>
                <a:avLst/>
                <a:gdLst>
                  <a:gd name="T0" fmla="*/ 44 w 44"/>
                  <a:gd name="T1" fmla="*/ 39 h 44"/>
                  <a:gd name="T2" fmla="*/ 39 w 44"/>
                  <a:gd name="T3" fmla="*/ 44 h 44"/>
                  <a:gd name="T4" fmla="*/ 0 w 44"/>
                  <a:gd name="T5" fmla="*/ 0 h 44"/>
                  <a:gd name="T6" fmla="*/ 5 w 44"/>
                  <a:gd name="T7" fmla="*/ 0 h 44"/>
                  <a:gd name="T8" fmla="*/ 44 w 44"/>
                  <a:gd name="T9" fmla="*/ 39 h 44"/>
                </a:gdLst>
                <a:ahLst/>
                <a:cxnLst>
                  <a:cxn ang="0">
                    <a:pos x="T0" y="T1"/>
                  </a:cxn>
                  <a:cxn ang="0">
                    <a:pos x="T2" y="T3"/>
                  </a:cxn>
                  <a:cxn ang="0">
                    <a:pos x="T4" y="T5"/>
                  </a:cxn>
                  <a:cxn ang="0">
                    <a:pos x="T6" y="T7"/>
                  </a:cxn>
                  <a:cxn ang="0">
                    <a:pos x="T8" y="T9"/>
                  </a:cxn>
                </a:cxnLst>
                <a:rect l="0" t="0" r="r" b="b"/>
                <a:pathLst>
                  <a:path w="44" h="44">
                    <a:moveTo>
                      <a:pt x="44" y="39"/>
                    </a:moveTo>
                    <a:lnTo>
                      <a:pt x="39" y="44"/>
                    </a:lnTo>
                    <a:lnTo>
                      <a:pt x="0" y="0"/>
                    </a:lnTo>
                    <a:lnTo>
                      <a:pt x="5" y="0"/>
                    </a:lnTo>
                    <a:lnTo>
                      <a:pt x="44" y="39"/>
                    </a:lnTo>
                    <a:close/>
                  </a:path>
                </a:pathLst>
              </a:custGeom>
              <a:solidFill>
                <a:srgbClr val="F39C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 name="矩形 3">
              <a:extLst>
                <a:ext uri="{FF2B5EF4-FFF2-40B4-BE49-F238E27FC236}">
                  <a16:creationId xmlns:a16="http://schemas.microsoft.com/office/drawing/2014/main" id="{D5971BF3-AAA2-4FA3-A4E5-F81FEE81346B}"/>
                </a:ext>
              </a:extLst>
            </p:cNvPr>
            <p:cNvSpPr/>
            <p:nvPr/>
          </p:nvSpPr>
          <p:spPr>
            <a:xfrm>
              <a:off x="2468303" y="1808672"/>
              <a:ext cx="8925347" cy="1244632"/>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zh-CN" altLang="en-US" sz="3200" b="1" dirty="0">
                  <a:solidFill>
                    <a:schemeClr val="tx1"/>
                  </a:solidFill>
                  <a:latin typeface="微软雅黑" panose="020B0503020204020204" pitchFamily="34" charset="-122"/>
                  <a:ea typeface="微软雅黑" panose="020B0503020204020204" pitchFamily="34" charset="-122"/>
                </a:rPr>
                <a:t>教学重点：</a:t>
              </a:r>
              <a:r>
                <a:rPr lang="zh-CN" altLang="en-US" sz="3200" b="1" dirty="0">
                  <a:solidFill>
                    <a:srgbClr val="FF0000"/>
                  </a:solidFill>
                </a:rPr>
                <a:t>动力电池各项管理的基本原理</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a16="http://schemas.microsoft.com/office/drawing/2014/main" id="{17CC9F88-3B4C-4EBF-A067-DB2A3105923F}"/>
                </a:ext>
              </a:extLst>
            </p:cNvPr>
            <p:cNvGrpSpPr/>
            <p:nvPr/>
          </p:nvGrpSpPr>
          <p:grpSpPr>
            <a:xfrm>
              <a:off x="975709" y="4051216"/>
              <a:ext cx="10417430" cy="1279867"/>
              <a:chOff x="975709" y="4248435"/>
              <a:chExt cx="10417430" cy="1279867"/>
            </a:xfrm>
          </p:grpSpPr>
          <p:grpSp>
            <p:nvGrpSpPr>
              <p:cNvPr id="6" name="组合 5">
                <a:extLst>
                  <a:ext uri="{FF2B5EF4-FFF2-40B4-BE49-F238E27FC236}">
                    <a16:creationId xmlns:a16="http://schemas.microsoft.com/office/drawing/2014/main" id="{E763C235-85AE-4D4B-A7A3-AF2131D947F9}"/>
                  </a:ext>
                </a:extLst>
              </p:cNvPr>
              <p:cNvGrpSpPr>
                <a:grpSpLocks noChangeAspect="1"/>
              </p:cNvGrpSpPr>
              <p:nvPr/>
            </p:nvGrpSpPr>
            <p:grpSpPr>
              <a:xfrm>
                <a:off x="975709" y="4345814"/>
                <a:ext cx="1152000" cy="1152000"/>
                <a:chOff x="11454606" y="5208588"/>
                <a:chExt cx="646112" cy="644525"/>
              </a:xfrm>
            </p:grpSpPr>
            <p:sp>
              <p:nvSpPr>
                <p:cNvPr id="8" name="Oval 259">
                  <a:extLst>
                    <a:ext uri="{FF2B5EF4-FFF2-40B4-BE49-F238E27FC236}">
                      <a16:creationId xmlns:a16="http://schemas.microsoft.com/office/drawing/2014/main" id="{C81820DD-37C8-47F4-B823-0F6FEFBEF5B8}"/>
                    </a:ext>
                  </a:extLst>
                </p:cNvPr>
                <p:cNvSpPr>
                  <a:spLocks noChangeArrowheads="1"/>
                </p:cNvSpPr>
                <p:nvPr/>
              </p:nvSpPr>
              <p:spPr bwMode="auto">
                <a:xfrm>
                  <a:off x="11454606" y="5208588"/>
                  <a:ext cx="646112" cy="644525"/>
                </a:xfrm>
                <a:prstGeom prst="ellipse">
                  <a:avLst/>
                </a:prstGeom>
                <a:solidFill>
                  <a:srgbClr val="3B7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60">
                  <a:extLst>
                    <a:ext uri="{FF2B5EF4-FFF2-40B4-BE49-F238E27FC236}">
                      <a16:creationId xmlns:a16="http://schemas.microsoft.com/office/drawing/2014/main" id="{BF78FE7E-E205-4CAC-BCF4-0EFE1AEDF118}"/>
                    </a:ext>
                  </a:extLst>
                </p:cNvPr>
                <p:cNvSpPr>
                  <a:spLocks noEditPoints="1"/>
                </p:cNvSpPr>
                <p:nvPr/>
              </p:nvSpPr>
              <p:spPr bwMode="auto">
                <a:xfrm>
                  <a:off x="11757818" y="5208588"/>
                  <a:ext cx="342900" cy="333375"/>
                </a:xfrm>
                <a:custGeom>
                  <a:avLst/>
                  <a:gdLst>
                    <a:gd name="T0" fmla="*/ 5 w 44"/>
                    <a:gd name="T1" fmla="*/ 0 h 43"/>
                    <a:gd name="T2" fmla="*/ 0 w 44"/>
                    <a:gd name="T3" fmla="*/ 0 h 43"/>
                    <a:gd name="T4" fmla="*/ 3 w 44"/>
                    <a:gd name="T5" fmla="*/ 0 h 43"/>
                    <a:gd name="T6" fmla="*/ 5 w 44"/>
                    <a:gd name="T7" fmla="*/ 0 h 43"/>
                    <a:gd name="T8" fmla="*/ 44 w 44"/>
                    <a:gd name="T9" fmla="*/ 43 h 43"/>
                    <a:gd name="T10" fmla="*/ 44 w 44"/>
                    <a:gd name="T11" fmla="*/ 41 h 43"/>
                    <a:gd name="T12" fmla="*/ 44 w 44"/>
                    <a:gd name="T13" fmla="*/ 42 h 43"/>
                    <a:gd name="T14" fmla="*/ 44 w 44"/>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3">
                      <a:moveTo>
                        <a:pt x="5" y="0"/>
                      </a:moveTo>
                      <a:cubicBezTo>
                        <a:pt x="0" y="0"/>
                        <a:pt x="0" y="0"/>
                        <a:pt x="0" y="0"/>
                      </a:cubicBezTo>
                      <a:cubicBezTo>
                        <a:pt x="1" y="0"/>
                        <a:pt x="2" y="0"/>
                        <a:pt x="3" y="0"/>
                      </a:cubicBezTo>
                      <a:cubicBezTo>
                        <a:pt x="4" y="0"/>
                        <a:pt x="5" y="0"/>
                        <a:pt x="5" y="0"/>
                      </a:cubicBezTo>
                      <a:close/>
                      <a:moveTo>
                        <a:pt x="44" y="43"/>
                      </a:moveTo>
                      <a:cubicBezTo>
                        <a:pt x="44" y="41"/>
                        <a:pt x="44" y="41"/>
                        <a:pt x="44" y="41"/>
                      </a:cubicBezTo>
                      <a:cubicBezTo>
                        <a:pt x="44" y="41"/>
                        <a:pt x="44" y="41"/>
                        <a:pt x="44" y="42"/>
                      </a:cubicBezTo>
                      <a:cubicBezTo>
                        <a:pt x="44" y="42"/>
                        <a:pt x="44" y="43"/>
                        <a:pt x="44" y="43"/>
                      </a:cubicBezTo>
                      <a:close/>
                    </a:path>
                  </a:pathLst>
                </a:custGeom>
                <a:solidFill>
                  <a:srgbClr val="40A5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872">
                  <a:extLst>
                    <a:ext uri="{FF2B5EF4-FFF2-40B4-BE49-F238E27FC236}">
                      <a16:creationId xmlns:a16="http://schemas.microsoft.com/office/drawing/2014/main" id="{4C5ED184-2F84-43FE-8636-4B1A71E4D46B}"/>
                    </a:ext>
                  </a:extLst>
                </p:cNvPr>
                <p:cNvSpPr>
                  <a:spLocks/>
                </p:cNvSpPr>
                <p:nvPr/>
              </p:nvSpPr>
              <p:spPr bwMode="auto">
                <a:xfrm>
                  <a:off x="11672093" y="5402262"/>
                  <a:ext cx="404813" cy="442913"/>
                </a:xfrm>
                <a:custGeom>
                  <a:avLst/>
                  <a:gdLst>
                    <a:gd name="T0" fmla="*/ 1 w 52"/>
                    <a:gd name="T1" fmla="*/ 33 h 57"/>
                    <a:gd name="T2" fmla="*/ 0 w 52"/>
                    <a:gd name="T3" fmla="*/ 33 h 57"/>
                    <a:gd name="T4" fmla="*/ 0 w 52"/>
                    <a:gd name="T5" fmla="*/ 32 h 57"/>
                    <a:gd name="T6" fmla="*/ 0 w 52"/>
                    <a:gd name="T7" fmla="*/ 32 h 57"/>
                    <a:gd name="T8" fmla="*/ 0 w 52"/>
                    <a:gd name="T9" fmla="*/ 31 h 57"/>
                    <a:gd name="T10" fmla="*/ 0 w 52"/>
                    <a:gd name="T11" fmla="*/ 18 h 57"/>
                    <a:gd name="T12" fmla="*/ 0 w 52"/>
                    <a:gd name="T13" fmla="*/ 17 h 57"/>
                    <a:gd name="T14" fmla="*/ 0 w 52"/>
                    <a:gd name="T15" fmla="*/ 17 h 57"/>
                    <a:gd name="T16" fmla="*/ 0 w 52"/>
                    <a:gd name="T17" fmla="*/ 16 h 57"/>
                    <a:gd name="T18" fmla="*/ 1 w 52"/>
                    <a:gd name="T19" fmla="*/ 16 h 57"/>
                    <a:gd name="T20" fmla="*/ 1 w 52"/>
                    <a:gd name="T21" fmla="*/ 13 h 57"/>
                    <a:gd name="T22" fmla="*/ 1 w 52"/>
                    <a:gd name="T23" fmla="*/ 12 h 57"/>
                    <a:gd name="T24" fmla="*/ 1 w 52"/>
                    <a:gd name="T25" fmla="*/ 12 h 57"/>
                    <a:gd name="T26" fmla="*/ 1 w 52"/>
                    <a:gd name="T27" fmla="*/ 11 h 57"/>
                    <a:gd name="T28" fmla="*/ 1 w 52"/>
                    <a:gd name="T29" fmla="*/ 10 h 57"/>
                    <a:gd name="T30" fmla="*/ 2 w 52"/>
                    <a:gd name="T31" fmla="*/ 10 h 57"/>
                    <a:gd name="T32" fmla="*/ 2 w 52"/>
                    <a:gd name="T33" fmla="*/ 9 h 57"/>
                    <a:gd name="T34" fmla="*/ 2 w 52"/>
                    <a:gd name="T35" fmla="*/ 9 h 57"/>
                    <a:gd name="T36" fmla="*/ 2 w 52"/>
                    <a:gd name="T37" fmla="*/ 8 h 57"/>
                    <a:gd name="T38" fmla="*/ 2 w 52"/>
                    <a:gd name="T39" fmla="*/ 7 h 57"/>
                    <a:gd name="T40" fmla="*/ 3 w 52"/>
                    <a:gd name="T41" fmla="*/ 7 h 57"/>
                    <a:gd name="T42" fmla="*/ 3 w 52"/>
                    <a:gd name="T43" fmla="*/ 6 h 57"/>
                    <a:gd name="T44" fmla="*/ 3 w 52"/>
                    <a:gd name="T45" fmla="*/ 6 h 57"/>
                    <a:gd name="T46" fmla="*/ 4 w 52"/>
                    <a:gd name="T47" fmla="*/ 5 h 57"/>
                    <a:gd name="T48" fmla="*/ 4 w 52"/>
                    <a:gd name="T49" fmla="*/ 5 h 57"/>
                    <a:gd name="T50" fmla="*/ 4 w 52"/>
                    <a:gd name="T51" fmla="*/ 4 h 57"/>
                    <a:gd name="T52" fmla="*/ 5 w 52"/>
                    <a:gd name="T53" fmla="*/ 4 h 57"/>
                    <a:gd name="T54" fmla="*/ 5 w 52"/>
                    <a:gd name="T55" fmla="*/ 4 h 57"/>
                    <a:gd name="T56" fmla="*/ 6 w 52"/>
                    <a:gd name="T57" fmla="*/ 3 h 57"/>
                    <a:gd name="T58" fmla="*/ 6 w 52"/>
                    <a:gd name="T59" fmla="*/ 3 h 57"/>
                    <a:gd name="T60" fmla="*/ 7 w 52"/>
                    <a:gd name="T61" fmla="*/ 2 h 57"/>
                    <a:gd name="T62" fmla="*/ 7 w 52"/>
                    <a:gd name="T63" fmla="*/ 2 h 57"/>
                    <a:gd name="T64" fmla="*/ 8 w 52"/>
                    <a:gd name="T65" fmla="*/ 2 h 57"/>
                    <a:gd name="T66" fmla="*/ 8 w 52"/>
                    <a:gd name="T67" fmla="*/ 2 h 57"/>
                    <a:gd name="T68" fmla="*/ 9 w 52"/>
                    <a:gd name="T69" fmla="*/ 1 h 57"/>
                    <a:gd name="T70" fmla="*/ 9 w 52"/>
                    <a:gd name="T71" fmla="*/ 1 h 57"/>
                    <a:gd name="T72" fmla="*/ 10 w 52"/>
                    <a:gd name="T73" fmla="*/ 1 h 57"/>
                    <a:gd name="T74" fmla="*/ 10 w 52"/>
                    <a:gd name="T75" fmla="*/ 1 h 57"/>
                    <a:gd name="T76" fmla="*/ 11 w 52"/>
                    <a:gd name="T77" fmla="*/ 1 h 57"/>
                    <a:gd name="T78" fmla="*/ 11 w 52"/>
                    <a:gd name="T79" fmla="*/ 0 h 57"/>
                    <a:gd name="T80" fmla="*/ 12 w 52"/>
                    <a:gd name="T81" fmla="*/ 0 h 57"/>
                    <a:gd name="T82" fmla="*/ 13 w 52"/>
                    <a:gd name="T83" fmla="*/ 0 h 57"/>
                    <a:gd name="T84" fmla="*/ 13 w 52"/>
                    <a:gd name="T85" fmla="*/ 0 h 57"/>
                    <a:gd name="T86" fmla="*/ 14 w 52"/>
                    <a:gd name="T87" fmla="*/ 0 h 57"/>
                    <a:gd name="T88" fmla="*/ 15 w 52"/>
                    <a:gd name="T89" fmla="*/ 0 h 57"/>
                    <a:gd name="T90" fmla="*/ 15 w 52"/>
                    <a:gd name="T91" fmla="*/ 0 h 57"/>
                    <a:gd name="T92" fmla="*/ 16 w 52"/>
                    <a:gd name="T93" fmla="*/ 0 h 57"/>
                    <a:gd name="T94" fmla="*/ 17 w 52"/>
                    <a:gd name="T95" fmla="*/ 1 h 57"/>
                    <a:gd name="T96" fmla="*/ 17 w 52"/>
                    <a:gd name="T97" fmla="*/ 1 h 57"/>
                    <a:gd name="T98" fmla="*/ 18 w 52"/>
                    <a:gd name="T99" fmla="*/ 1 h 57"/>
                    <a:gd name="T100" fmla="*/ 18 w 52"/>
                    <a:gd name="T101" fmla="*/ 1 h 57"/>
                    <a:gd name="T102" fmla="*/ 19 w 52"/>
                    <a:gd name="T103" fmla="*/ 1 h 57"/>
                    <a:gd name="T104" fmla="*/ 19 w 52"/>
                    <a:gd name="T105" fmla="*/ 2 h 57"/>
                    <a:gd name="T106" fmla="*/ 20 w 52"/>
                    <a:gd name="T107" fmla="*/ 2 h 57"/>
                    <a:gd name="T108" fmla="*/ 20 w 52"/>
                    <a:gd name="T109" fmla="*/ 2 h 57"/>
                    <a:gd name="T110" fmla="*/ 21 w 52"/>
                    <a:gd name="T111" fmla="*/ 2 h 57"/>
                    <a:gd name="T112" fmla="*/ 21 w 52"/>
                    <a:gd name="T113" fmla="*/ 2 h 57"/>
                    <a:gd name="T114" fmla="*/ 21 w 52"/>
                    <a:gd name="T115" fmla="*/ 3 h 57"/>
                    <a:gd name="T116" fmla="*/ 21 w 52"/>
                    <a:gd name="T117" fmla="*/ 3 h 57"/>
                    <a:gd name="T118" fmla="*/ 22 w 52"/>
                    <a:gd name="T119" fmla="*/ 3 h 57"/>
                    <a:gd name="T120" fmla="*/ 22 w 52"/>
                    <a:gd name="T121" fmla="*/ 4 h 57"/>
                    <a:gd name="T122" fmla="*/ 23 w 52"/>
                    <a:gd name="T123" fmla="*/ 4 h 57"/>
                    <a:gd name="T124" fmla="*/ 25 w 52"/>
                    <a:gd name="T12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57">
                      <a:moveTo>
                        <a:pt x="25" y="57"/>
                      </a:moveTo>
                      <a:cubicBezTo>
                        <a:pt x="1" y="33"/>
                        <a:pt x="1" y="33"/>
                        <a:pt x="1" y="33"/>
                      </a:cubicBezTo>
                      <a:cubicBezTo>
                        <a:pt x="1" y="33"/>
                        <a:pt x="1" y="33"/>
                        <a:pt x="1" y="33"/>
                      </a:cubicBezTo>
                      <a:cubicBezTo>
                        <a:pt x="1" y="33"/>
                        <a:pt x="1" y="33"/>
                        <a:pt x="0" y="33"/>
                      </a:cubicBezTo>
                      <a:cubicBezTo>
                        <a:pt x="0" y="33"/>
                        <a:pt x="0" y="33"/>
                        <a:pt x="0" y="32"/>
                      </a:cubicBezTo>
                      <a:cubicBezTo>
                        <a:pt x="0" y="32"/>
                        <a:pt x="0" y="32"/>
                        <a:pt x="0" y="32"/>
                      </a:cubicBezTo>
                      <a:cubicBezTo>
                        <a:pt x="0" y="32"/>
                        <a:pt x="0" y="32"/>
                        <a:pt x="0" y="32"/>
                      </a:cubicBezTo>
                      <a:cubicBezTo>
                        <a:pt x="0" y="32"/>
                        <a:pt x="0" y="32"/>
                        <a:pt x="0" y="32"/>
                      </a:cubicBezTo>
                      <a:cubicBezTo>
                        <a:pt x="0" y="32"/>
                        <a:pt x="0" y="32"/>
                        <a:pt x="0" y="31"/>
                      </a:cubicBezTo>
                      <a:cubicBezTo>
                        <a:pt x="0" y="31"/>
                        <a:pt x="0" y="31"/>
                        <a:pt x="0" y="31"/>
                      </a:cubicBezTo>
                      <a:cubicBezTo>
                        <a:pt x="0" y="31"/>
                        <a:pt x="0" y="31"/>
                        <a:pt x="0" y="31"/>
                      </a:cubicBezTo>
                      <a:cubicBezTo>
                        <a:pt x="0" y="18"/>
                        <a:pt x="0" y="18"/>
                        <a:pt x="0" y="18"/>
                      </a:cubicBezTo>
                      <a:cubicBezTo>
                        <a:pt x="0" y="18"/>
                        <a:pt x="0" y="18"/>
                        <a:pt x="0" y="18"/>
                      </a:cubicBezTo>
                      <a:cubicBezTo>
                        <a:pt x="0" y="18"/>
                        <a:pt x="0" y="17"/>
                        <a:pt x="0" y="17"/>
                      </a:cubicBezTo>
                      <a:cubicBezTo>
                        <a:pt x="0" y="17"/>
                        <a:pt x="0" y="17"/>
                        <a:pt x="0" y="17"/>
                      </a:cubicBezTo>
                      <a:cubicBezTo>
                        <a:pt x="0" y="17"/>
                        <a:pt x="0" y="17"/>
                        <a:pt x="0" y="17"/>
                      </a:cubicBezTo>
                      <a:cubicBezTo>
                        <a:pt x="0" y="17"/>
                        <a:pt x="0" y="17"/>
                        <a:pt x="0" y="17"/>
                      </a:cubicBezTo>
                      <a:cubicBezTo>
                        <a:pt x="0" y="17"/>
                        <a:pt x="0" y="16"/>
                        <a:pt x="0" y="16"/>
                      </a:cubicBezTo>
                      <a:cubicBezTo>
                        <a:pt x="0" y="16"/>
                        <a:pt x="1" y="16"/>
                        <a:pt x="1" y="16"/>
                      </a:cubicBezTo>
                      <a:cubicBezTo>
                        <a:pt x="1" y="16"/>
                        <a:pt x="1" y="16"/>
                        <a:pt x="1" y="16"/>
                      </a:cubicBezTo>
                      <a:cubicBezTo>
                        <a:pt x="1" y="16"/>
                        <a:pt x="1" y="16"/>
                        <a:pt x="1" y="16"/>
                      </a:cubicBezTo>
                      <a:cubicBezTo>
                        <a:pt x="1" y="13"/>
                        <a:pt x="1" y="13"/>
                        <a:pt x="1" y="13"/>
                      </a:cubicBezTo>
                      <a:cubicBezTo>
                        <a:pt x="1" y="13"/>
                        <a:pt x="1" y="13"/>
                        <a:pt x="1" y="13"/>
                      </a:cubicBezTo>
                      <a:cubicBezTo>
                        <a:pt x="1" y="12"/>
                        <a:pt x="1" y="12"/>
                        <a:pt x="1" y="12"/>
                      </a:cubicBezTo>
                      <a:cubicBezTo>
                        <a:pt x="1" y="12"/>
                        <a:pt x="1" y="12"/>
                        <a:pt x="1" y="12"/>
                      </a:cubicBezTo>
                      <a:cubicBezTo>
                        <a:pt x="1" y="12"/>
                        <a:pt x="1" y="12"/>
                        <a:pt x="1" y="12"/>
                      </a:cubicBezTo>
                      <a:cubicBezTo>
                        <a:pt x="1" y="11"/>
                        <a:pt x="1" y="11"/>
                        <a:pt x="1" y="11"/>
                      </a:cubicBezTo>
                      <a:cubicBezTo>
                        <a:pt x="1" y="11"/>
                        <a:pt x="1" y="11"/>
                        <a:pt x="1" y="11"/>
                      </a:cubicBezTo>
                      <a:cubicBezTo>
                        <a:pt x="1" y="11"/>
                        <a:pt x="1" y="11"/>
                        <a:pt x="1" y="11"/>
                      </a:cubicBezTo>
                      <a:cubicBezTo>
                        <a:pt x="1" y="11"/>
                        <a:pt x="1" y="10"/>
                        <a:pt x="1" y="10"/>
                      </a:cubicBezTo>
                      <a:cubicBezTo>
                        <a:pt x="1" y="10"/>
                        <a:pt x="1" y="10"/>
                        <a:pt x="1" y="10"/>
                      </a:cubicBezTo>
                      <a:cubicBezTo>
                        <a:pt x="1" y="10"/>
                        <a:pt x="2" y="10"/>
                        <a:pt x="2" y="10"/>
                      </a:cubicBezTo>
                      <a:cubicBezTo>
                        <a:pt x="2" y="10"/>
                        <a:pt x="2" y="10"/>
                        <a:pt x="2" y="9"/>
                      </a:cubicBezTo>
                      <a:cubicBezTo>
                        <a:pt x="2" y="9"/>
                        <a:pt x="2" y="9"/>
                        <a:pt x="2" y="9"/>
                      </a:cubicBezTo>
                      <a:cubicBezTo>
                        <a:pt x="2" y="9"/>
                        <a:pt x="2" y="9"/>
                        <a:pt x="2" y="9"/>
                      </a:cubicBezTo>
                      <a:cubicBezTo>
                        <a:pt x="2" y="9"/>
                        <a:pt x="2" y="9"/>
                        <a:pt x="2" y="9"/>
                      </a:cubicBezTo>
                      <a:cubicBezTo>
                        <a:pt x="2" y="8"/>
                        <a:pt x="2" y="8"/>
                        <a:pt x="2" y="8"/>
                      </a:cubicBezTo>
                      <a:cubicBezTo>
                        <a:pt x="2" y="8"/>
                        <a:pt x="2" y="8"/>
                        <a:pt x="2" y="8"/>
                      </a:cubicBezTo>
                      <a:cubicBezTo>
                        <a:pt x="2" y="8"/>
                        <a:pt x="2" y="8"/>
                        <a:pt x="2" y="8"/>
                      </a:cubicBezTo>
                      <a:cubicBezTo>
                        <a:pt x="2" y="8"/>
                        <a:pt x="2" y="7"/>
                        <a:pt x="2" y="7"/>
                      </a:cubicBezTo>
                      <a:cubicBezTo>
                        <a:pt x="2" y="7"/>
                        <a:pt x="2" y="7"/>
                        <a:pt x="3" y="7"/>
                      </a:cubicBezTo>
                      <a:cubicBezTo>
                        <a:pt x="3" y="7"/>
                        <a:pt x="3" y="7"/>
                        <a:pt x="3" y="7"/>
                      </a:cubicBezTo>
                      <a:cubicBezTo>
                        <a:pt x="3" y="7"/>
                        <a:pt x="3" y="7"/>
                        <a:pt x="3" y="7"/>
                      </a:cubicBezTo>
                      <a:cubicBezTo>
                        <a:pt x="3" y="7"/>
                        <a:pt x="3" y="6"/>
                        <a:pt x="3" y="6"/>
                      </a:cubicBezTo>
                      <a:cubicBezTo>
                        <a:pt x="3" y="6"/>
                        <a:pt x="3" y="6"/>
                        <a:pt x="3" y="6"/>
                      </a:cubicBezTo>
                      <a:cubicBezTo>
                        <a:pt x="3" y="6"/>
                        <a:pt x="3" y="6"/>
                        <a:pt x="3" y="6"/>
                      </a:cubicBezTo>
                      <a:cubicBezTo>
                        <a:pt x="3" y="6"/>
                        <a:pt x="3" y="6"/>
                        <a:pt x="3" y="6"/>
                      </a:cubicBezTo>
                      <a:cubicBezTo>
                        <a:pt x="4" y="5"/>
                        <a:pt x="4" y="5"/>
                        <a:pt x="4" y="5"/>
                      </a:cubicBezTo>
                      <a:cubicBezTo>
                        <a:pt x="4" y="5"/>
                        <a:pt x="4" y="5"/>
                        <a:pt x="4" y="5"/>
                      </a:cubicBezTo>
                      <a:cubicBezTo>
                        <a:pt x="4" y="5"/>
                        <a:pt x="4" y="5"/>
                        <a:pt x="4" y="5"/>
                      </a:cubicBezTo>
                      <a:cubicBezTo>
                        <a:pt x="4" y="5"/>
                        <a:pt x="4" y="5"/>
                        <a:pt x="4" y="5"/>
                      </a:cubicBezTo>
                      <a:cubicBezTo>
                        <a:pt x="4" y="5"/>
                        <a:pt x="4" y="4"/>
                        <a:pt x="4" y="4"/>
                      </a:cubicBezTo>
                      <a:cubicBezTo>
                        <a:pt x="4" y="4"/>
                        <a:pt x="5" y="4"/>
                        <a:pt x="5" y="4"/>
                      </a:cubicBezTo>
                      <a:cubicBezTo>
                        <a:pt x="5" y="4"/>
                        <a:pt x="5" y="4"/>
                        <a:pt x="5" y="4"/>
                      </a:cubicBezTo>
                      <a:cubicBezTo>
                        <a:pt x="5" y="4"/>
                        <a:pt x="5" y="4"/>
                        <a:pt x="5" y="4"/>
                      </a:cubicBezTo>
                      <a:cubicBezTo>
                        <a:pt x="5" y="4"/>
                        <a:pt x="5" y="4"/>
                        <a:pt x="5" y="4"/>
                      </a:cubicBezTo>
                      <a:cubicBezTo>
                        <a:pt x="5" y="3"/>
                        <a:pt x="5" y="3"/>
                        <a:pt x="5" y="3"/>
                      </a:cubicBezTo>
                      <a:cubicBezTo>
                        <a:pt x="6" y="3"/>
                        <a:pt x="6" y="3"/>
                        <a:pt x="6" y="3"/>
                      </a:cubicBezTo>
                      <a:cubicBezTo>
                        <a:pt x="6" y="3"/>
                        <a:pt x="6" y="3"/>
                        <a:pt x="6" y="3"/>
                      </a:cubicBezTo>
                      <a:cubicBezTo>
                        <a:pt x="6" y="3"/>
                        <a:pt x="6" y="3"/>
                        <a:pt x="6" y="3"/>
                      </a:cubicBezTo>
                      <a:cubicBezTo>
                        <a:pt x="6" y="3"/>
                        <a:pt x="6" y="3"/>
                        <a:pt x="6" y="3"/>
                      </a:cubicBezTo>
                      <a:cubicBezTo>
                        <a:pt x="7" y="3"/>
                        <a:pt x="7" y="2"/>
                        <a:pt x="7" y="2"/>
                      </a:cubicBezTo>
                      <a:cubicBezTo>
                        <a:pt x="7" y="2"/>
                        <a:pt x="7" y="2"/>
                        <a:pt x="7" y="2"/>
                      </a:cubicBezTo>
                      <a:cubicBezTo>
                        <a:pt x="7" y="2"/>
                        <a:pt x="7" y="2"/>
                        <a:pt x="7" y="2"/>
                      </a:cubicBezTo>
                      <a:cubicBezTo>
                        <a:pt x="7" y="2"/>
                        <a:pt x="7" y="2"/>
                        <a:pt x="7" y="2"/>
                      </a:cubicBezTo>
                      <a:cubicBezTo>
                        <a:pt x="8" y="2"/>
                        <a:pt x="8" y="2"/>
                        <a:pt x="8" y="2"/>
                      </a:cubicBezTo>
                      <a:cubicBezTo>
                        <a:pt x="8" y="2"/>
                        <a:pt x="8" y="2"/>
                        <a:pt x="8" y="2"/>
                      </a:cubicBezTo>
                      <a:cubicBezTo>
                        <a:pt x="8" y="2"/>
                        <a:pt x="8" y="2"/>
                        <a:pt x="8" y="2"/>
                      </a:cubicBezTo>
                      <a:cubicBezTo>
                        <a:pt x="8" y="1"/>
                        <a:pt x="8" y="1"/>
                        <a:pt x="9" y="1"/>
                      </a:cubicBezTo>
                      <a:cubicBezTo>
                        <a:pt x="9" y="1"/>
                        <a:pt x="9" y="1"/>
                        <a:pt x="9" y="1"/>
                      </a:cubicBezTo>
                      <a:cubicBezTo>
                        <a:pt x="9" y="1"/>
                        <a:pt x="9" y="1"/>
                        <a:pt x="9" y="1"/>
                      </a:cubicBezTo>
                      <a:cubicBezTo>
                        <a:pt x="9" y="1"/>
                        <a:pt x="9" y="1"/>
                        <a:pt x="9" y="1"/>
                      </a:cubicBezTo>
                      <a:cubicBezTo>
                        <a:pt x="9" y="1"/>
                        <a:pt x="9" y="1"/>
                        <a:pt x="9" y="1"/>
                      </a:cubicBezTo>
                      <a:cubicBezTo>
                        <a:pt x="9" y="1"/>
                        <a:pt x="10" y="1"/>
                        <a:pt x="10" y="1"/>
                      </a:cubicBezTo>
                      <a:cubicBezTo>
                        <a:pt x="10" y="1"/>
                        <a:pt x="10" y="1"/>
                        <a:pt x="10" y="1"/>
                      </a:cubicBezTo>
                      <a:cubicBezTo>
                        <a:pt x="10" y="1"/>
                        <a:pt x="10" y="1"/>
                        <a:pt x="10" y="1"/>
                      </a:cubicBezTo>
                      <a:cubicBezTo>
                        <a:pt x="10" y="1"/>
                        <a:pt x="10" y="1"/>
                        <a:pt x="11" y="1"/>
                      </a:cubicBezTo>
                      <a:cubicBezTo>
                        <a:pt x="11" y="1"/>
                        <a:pt x="11" y="1"/>
                        <a:pt x="11" y="1"/>
                      </a:cubicBezTo>
                      <a:cubicBezTo>
                        <a:pt x="11" y="1"/>
                        <a:pt x="11" y="1"/>
                        <a:pt x="11" y="1"/>
                      </a:cubicBezTo>
                      <a:cubicBezTo>
                        <a:pt x="11" y="1"/>
                        <a:pt x="11" y="0"/>
                        <a:pt x="11" y="0"/>
                      </a:cubicBezTo>
                      <a:cubicBezTo>
                        <a:pt x="12" y="0"/>
                        <a:pt x="12" y="0"/>
                        <a:pt x="12" y="0"/>
                      </a:cubicBezTo>
                      <a:cubicBezTo>
                        <a:pt x="12" y="0"/>
                        <a:pt x="12" y="0"/>
                        <a:pt x="12" y="0"/>
                      </a:cubicBezTo>
                      <a:cubicBezTo>
                        <a:pt x="12" y="0"/>
                        <a:pt x="12" y="0"/>
                        <a:pt x="12"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5" y="0"/>
                        <a:pt x="15" y="0"/>
                      </a:cubicBezTo>
                      <a:cubicBezTo>
                        <a:pt x="15" y="0"/>
                        <a:pt x="15" y="0"/>
                        <a:pt x="15" y="0"/>
                      </a:cubicBezTo>
                      <a:cubicBezTo>
                        <a:pt x="15" y="0"/>
                        <a:pt x="15" y="0"/>
                        <a:pt x="15" y="0"/>
                      </a:cubicBezTo>
                      <a:cubicBezTo>
                        <a:pt x="15" y="0"/>
                        <a:pt x="16" y="0"/>
                        <a:pt x="16" y="0"/>
                      </a:cubicBezTo>
                      <a:cubicBezTo>
                        <a:pt x="16" y="0"/>
                        <a:pt x="16" y="0"/>
                        <a:pt x="16" y="0"/>
                      </a:cubicBezTo>
                      <a:cubicBezTo>
                        <a:pt x="16" y="0"/>
                        <a:pt x="16" y="1"/>
                        <a:pt x="16" y="1"/>
                      </a:cubicBezTo>
                      <a:cubicBezTo>
                        <a:pt x="16" y="1"/>
                        <a:pt x="16" y="1"/>
                        <a:pt x="17" y="1"/>
                      </a:cubicBezTo>
                      <a:cubicBezTo>
                        <a:pt x="17" y="1"/>
                        <a:pt x="17" y="1"/>
                        <a:pt x="17" y="1"/>
                      </a:cubicBezTo>
                      <a:cubicBezTo>
                        <a:pt x="17" y="1"/>
                        <a:pt x="17" y="1"/>
                        <a:pt x="17" y="1"/>
                      </a:cubicBezTo>
                      <a:cubicBezTo>
                        <a:pt x="17" y="1"/>
                        <a:pt x="17" y="1"/>
                        <a:pt x="17" y="1"/>
                      </a:cubicBezTo>
                      <a:cubicBezTo>
                        <a:pt x="18" y="1"/>
                        <a:pt x="18" y="1"/>
                        <a:pt x="18" y="1"/>
                      </a:cubicBezTo>
                      <a:cubicBezTo>
                        <a:pt x="18" y="1"/>
                        <a:pt x="18" y="1"/>
                        <a:pt x="18" y="1"/>
                      </a:cubicBezTo>
                      <a:cubicBezTo>
                        <a:pt x="18" y="1"/>
                        <a:pt x="18" y="1"/>
                        <a:pt x="18" y="1"/>
                      </a:cubicBezTo>
                      <a:cubicBezTo>
                        <a:pt x="18" y="1"/>
                        <a:pt x="18" y="1"/>
                        <a:pt x="19" y="1"/>
                      </a:cubicBezTo>
                      <a:cubicBezTo>
                        <a:pt x="19" y="1"/>
                        <a:pt x="19" y="1"/>
                        <a:pt x="19" y="1"/>
                      </a:cubicBezTo>
                      <a:cubicBezTo>
                        <a:pt x="19" y="1"/>
                        <a:pt x="19" y="1"/>
                        <a:pt x="19" y="1"/>
                      </a:cubicBezTo>
                      <a:cubicBezTo>
                        <a:pt x="19" y="1"/>
                        <a:pt x="19" y="1"/>
                        <a:pt x="19" y="2"/>
                      </a:cubicBezTo>
                      <a:cubicBezTo>
                        <a:pt x="19" y="2"/>
                        <a:pt x="19" y="2"/>
                        <a:pt x="19" y="2"/>
                      </a:cubicBezTo>
                      <a:cubicBezTo>
                        <a:pt x="20" y="2"/>
                        <a:pt x="20" y="2"/>
                        <a:pt x="20" y="2"/>
                      </a:cubicBezTo>
                      <a:cubicBezTo>
                        <a:pt x="20" y="2"/>
                        <a:pt x="20" y="2"/>
                        <a:pt x="20" y="2"/>
                      </a:cubicBezTo>
                      <a:cubicBezTo>
                        <a:pt x="20" y="2"/>
                        <a:pt x="20" y="2"/>
                        <a:pt x="20" y="2"/>
                      </a:cubicBezTo>
                      <a:cubicBezTo>
                        <a:pt x="20" y="2"/>
                        <a:pt x="20" y="2"/>
                        <a:pt x="20" y="2"/>
                      </a:cubicBezTo>
                      <a:cubicBezTo>
                        <a:pt x="21" y="2"/>
                        <a:pt x="21" y="2"/>
                        <a:pt x="21" y="2"/>
                      </a:cubicBezTo>
                      <a:cubicBezTo>
                        <a:pt x="21" y="2"/>
                        <a:pt x="21" y="2"/>
                        <a:pt x="21" y="2"/>
                      </a:cubicBezTo>
                      <a:cubicBezTo>
                        <a:pt x="21" y="2"/>
                        <a:pt x="21" y="2"/>
                        <a:pt x="21" y="2"/>
                      </a:cubicBezTo>
                      <a:cubicBezTo>
                        <a:pt x="21" y="2"/>
                        <a:pt x="21" y="2"/>
                        <a:pt x="21" y="2"/>
                      </a:cubicBezTo>
                      <a:cubicBezTo>
                        <a:pt x="21" y="2"/>
                        <a:pt x="21" y="3"/>
                        <a:pt x="21" y="3"/>
                      </a:cubicBezTo>
                      <a:cubicBezTo>
                        <a:pt x="21" y="3"/>
                        <a:pt x="21" y="3"/>
                        <a:pt x="21" y="3"/>
                      </a:cubicBezTo>
                      <a:cubicBezTo>
                        <a:pt x="21" y="3"/>
                        <a:pt x="21" y="3"/>
                        <a:pt x="21" y="3"/>
                      </a:cubicBezTo>
                      <a:cubicBezTo>
                        <a:pt x="22" y="3"/>
                        <a:pt x="22" y="3"/>
                        <a:pt x="22" y="3"/>
                      </a:cubicBezTo>
                      <a:cubicBezTo>
                        <a:pt x="22" y="3"/>
                        <a:pt x="22" y="3"/>
                        <a:pt x="22" y="3"/>
                      </a:cubicBezTo>
                      <a:cubicBezTo>
                        <a:pt x="22" y="3"/>
                        <a:pt x="22" y="3"/>
                        <a:pt x="22" y="4"/>
                      </a:cubicBezTo>
                      <a:cubicBezTo>
                        <a:pt x="22" y="4"/>
                        <a:pt x="22" y="4"/>
                        <a:pt x="22" y="4"/>
                      </a:cubicBezTo>
                      <a:cubicBezTo>
                        <a:pt x="22" y="4"/>
                        <a:pt x="23" y="4"/>
                        <a:pt x="23" y="4"/>
                      </a:cubicBezTo>
                      <a:cubicBezTo>
                        <a:pt x="23" y="4"/>
                        <a:pt x="23" y="4"/>
                        <a:pt x="23" y="4"/>
                      </a:cubicBezTo>
                      <a:cubicBezTo>
                        <a:pt x="52" y="33"/>
                        <a:pt x="52" y="33"/>
                        <a:pt x="52" y="33"/>
                      </a:cubicBezTo>
                      <a:cubicBezTo>
                        <a:pt x="47" y="45"/>
                        <a:pt x="37" y="53"/>
                        <a:pt x="25" y="57"/>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271">
                  <a:extLst>
                    <a:ext uri="{FF2B5EF4-FFF2-40B4-BE49-F238E27FC236}">
                      <a16:creationId xmlns:a16="http://schemas.microsoft.com/office/drawing/2014/main" id="{BEFFBBAD-0CE3-458D-B255-481983310AAA}"/>
                    </a:ext>
                  </a:extLst>
                </p:cNvPr>
                <p:cNvSpPr>
                  <a:spLocks/>
                </p:cNvSpPr>
                <p:nvPr/>
              </p:nvSpPr>
              <p:spPr bwMode="auto">
                <a:xfrm>
                  <a:off x="11680031" y="5402263"/>
                  <a:ext cx="195263" cy="133350"/>
                </a:xfrm>
                <a:custGeom>
                  <a:avLst/>
                  <a:gdLst>
                    <a:gd name="T0" fmla="*/ 22 w 25"/>
                    <a:gd name="T1" fmla="*/ 16 h 17"/>
                    <a:gd name="T2" fmla="*/ 22 w 25"/>
                    <a:gd name="T3" fmla="*/ 13 h 17"/>
                    <a:gd name="T4" fmla="*/ 19 w 25"/>
                    <a:gd name="T5" fmla="*/ 7 h 17"/>
                    <a:gd name="T6" fmla="*/ 13 w 25"/>
                    <a:gd name="T7" fmla="*/ 4 h 17"/>
                    <a:gd name="T8" fmla="*/ 6 w 25"/>
                    <a:gd name="T9" fmla="*/ 7 h 17"/>
                    <a:gd name="T10" fmla="*/ 4 w 25"/>
                    <a:gd name="T11" fmla="*/ 13 h 17"/>
                    <a:gd name="T12" fmla="*/ 4 w 25"/>
                    <a:gd name="T13" fmla="*/ 16 h 17"/>
                    <a:gd name="T14" fmla="*/ 3 w 25"/>
                    <a:gd name="T15" fmla="*/ 17 h 17"/>
                    <a:gd name="T16" fmla="*/ 1 w 25"/>
                    <a:gd name="T17" fmla="*/ 17 h 17"/>
                    <a:gd name="T18" fmla="*/ 0 w 25"/>
                    <a:gd name="T19" fmla="*/ 16 h 17"/>
                    <a:gd name="T20" fmla="*/ 0 w 25"/>
                    <a:gd name="T21" fmla="*/ 13 h 17"/>
                    <a:gd name="T22" fmla="*/ 4 w 25"/>
                    <a:gd name="T23" fmla="*/ 4 h 17"/>
                    <a:gd name="T24" fmla="*/ 13 w 25"/>
                    <a:gd name="T25" fmla="*/ 0 h 17"/>
                    <a:gd name="T26" fmla="*/ 22 w 25"/>
                    <a:gd name="T27" fmla="*/ 4 h 17"/>
                    <a:gd name="T28" fmla="*/ 25 w 25"/>
                    <a:gd name="T29" fmla="*/ 13 h 17"/>
                    <a:gd name="T30" fmla="*/ 25 w 25"/>
                    <a:gd name="T31" fmla="*/ 16 h 17"/>
                    <a:gd name="T32" fmla="*/ 25 w 25"/>
                    <a:gd name="T33" fmla="*/ 17 h 17"/>
                    <a:gd name="T34" fmla="*/ 22 w 25"/>
                    <a:gd name="T35" fmla="*/ 17 h 17"/>
                    <a:gd name="T36" fmla="*/ 22 w 25"/>
                    <a:gd name="T3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7">
                      <a:moveTo>
                        <a:pt x="22" y="16"/>
                      </a:moveTo>
                      <a:cubicBezTo>
                        <a:pt x="22" y="13"/>
                        <a:pt x="22" y="13"/>
                        <a:pt x="22" y="13"/>
                      </a:cubicBezTo>
                      <a:cubicBezTo>
                        <a:pt x="22" y="10"/>
                        <a:pt x="21" y="8"/>
                        <a:pt x="19" y="7"/>
                      </a:cubicBezTo>
                      <a:cubicBezTo>
                        <a:pt x="17" y="5"/>
                        <a:pt x="15" y="4"/>
                        <a:pt x="13" y="4"/>
                      </a:cubicBezTo>
                      <a:cubicBezTo>
                        <a:pt x="10" y="4"/>
                        <a:pt x="8" y="5"/>
                        <a:pt x="6" y="7"/>
                      </a:cubicBezTo>
                      <a:cubicBezTo>
                        <a:pt x="5" y="8"/>
                        <a:pt x="4" y="10"/>
                        <a:pt x="4" y="13"/>
                      </a:cubicBezTo>
                      <a:cubicBezTo>
                        <a:pt x="4" y="16"/>
                        <a:pt x="4" y="16"/>
                        <a:pt x="4" y="16"/>
                      </a:cubicBezTo>
                      <a:cubicBezTo>
                        <a:pt x="4" y="17"/>
                        <a:pt x="4" y="17"/>
                        <a:pt x="3" y="17"/>
                      </a:cubicBezTo>
                      <a:cubicBezTo>
                        <a:pt x="1" y="17"/>
                        <a:pt x="1" y="17"/>
                        <a:pt x="1" y="17"/>
                      </a:cubicBezTo>
                      <a:cubicBezTo>
                        <a:pt x="0" y="17"/>
                        <a:pt x="0" y="16"/>
                        <a:pt x="0" y="16"/>
                      </a:cubicBezTo>
                      <a:cubicBezTo>
                        <a:pt x="0" y="13"/>
                        <a:pt x="0" y="13"/>
                        <a:pt x="0" y="13"/>
                      </a:cubicBezTo>
                      <a:cubicBezTo>
                        <a:pt x="0" y="9"/>
                        <a:pt x="2" y="6"/>
                        <a:pt x="4" y="4"/>
                      </a:cubicBezTo>
                      <a:cubicBezTo>
                        <a:pt x="6" y="2"/>
                        <a:pt x="9" y="0"/>
                        <a:pt x="13" y="0"/>
                      </a:cubicBezTo>
                      <a:cubicBezTo>
                        <a:pt x="16" y="0"/>
                        <a:pt x="19" y="2"/>
                        <a:pt x="22" y="4"/>
                      </a:cubicBezTo>
                      <a:cubicBezTo>
                        <a:pt x="24" y="6"/>
                        <a:pt x="25" y="9"/>
                        <a:pt x="25" y="13"/>
                      </a:cubicBezTo>
                      <a:cubicBezTo>
                        <a:pt x="25" y="16"/>
                        <a:pt x="25" y="16"/>
                        <a:pt x="25" y="16"/>
                      </a:cubicBezTo>
                      <a:cubicBezTo>
                        <a:pt x="25" y="17"/>
                        <a:pt x="25" y="17"/>
                        <a:pt x="25" y="17"/>
                      </a:cubicBezTo>
                      <a:cubicBezTo>
                        <a:pt x="22" y="17"/>
                        <a:pt x="22" y="17"/>
                        <a:pt x="22" y="17"/>
                      </a:cubicBezTo>
                      <a:cubicBezTo>
                        <a:pt x="22" y="17"/>
                        <a:pt x="22" y="17"/>
                        <a:pt x="22" y="16"/>
                      </a:cubicBez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72">
                  <a:extLst>
                    <a:ext uri="{FF2B5EF4-FFF2-40B4-BE49-F238E27FC236}">
                      <a16:creationId xmlns:a16="http://schemas.microsoft.com/office/drawing/2014/main" id="{9447D8E4-FF5E-4AB3-AA55-DB113FE59ABC}"/>
                    </a:ext>
                  </a:extLst>
                </p:cNvPr>
                <p:cNvSpPr>
                  <a:spLocks/>
                </p:cNvSpPr>
                <p:nvPr/>
              </p:nvSpPr>
              <p:spPr bwMode="auto">
                <a:xfrm>
                  <a:off x="11672093" y="5519738"/>
                  <a:ext cx="219075" cy="147638"/>
                </a:xfrm>
                <a:custGeom>
                  <a:avLst/>
                  <a:gdLst>
                    <a:gd name="T0" fmla="*/ 25 w 28"/>
                    <a:gd name="T1" fmla="*/ 0 h 19"/>
                    <a:gd name="T2" fmla="*/ 3 w 28"/>
                    <a:gd name="T3" fmla="*/ 0 h 19"/>
                    <a:gd name="T4" fmla="*/ 0 w 28"/>
                    <a:gd name="T5" fmla="*/ 3 h 19"/>
                    <a:gd name="T6" fmla="*/ 0 w 28"/>
                    <a:gd name="T7" fmla="*/ 16 h 19"/>
                    <a:gd name="T8" fmla="*/ 3 w 28"/>
                    <a:gd name="T9" fmla="*/ 19 h 19"/>
                    <a:gd name="T10" fmla="*/ 25 w 28"/>
                    <a:gd name="T11" fmla="*/ 19 h 19"/>
                    <a:gd name="T12" fmla="*/ 28 w 28"/>
                    <a:gd name="T13" fmla="*/ 16 h 19"/>
                    <a:gd name="T14" fmla="*/ 28 w 28"/>
                    <a:gd name="T15" fmla="*/ 3 h 19"/>
                    <a:gd name="T16" fmla="*/ 25 w 2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9">
                      <a:moveTo>
                        <a:pt x="25" y="0"/>
                      </a:moveTo>
                      <a:cubicBezTo>
                        <a:pt x="3" y="0"/>
                        <a:pt x="3" y="0"/>
                        <a:pt x="3" y="0"/>
                      </a:cubicBezTo>
                      <a:cubicBezTo>
                        <a:pt x="1" y="0"/>
                        <a:pt x="0" y="2"/>
                        <a:pt x="0" y="3"/>
                      </a:cubicBezTo>
                      <a:cubicBezTo>
                        <a:pt x="0" y="16"/>
                        <a:pt x="0" y="16"/>
                        <a:pt x="0" y="16"/>
                      </a:cubicBezTo>
                      <a:cubicBezTo>
                        <a:pt x="0" y="17"/>
                        <a:pt x="1" y="19"/>
                        <a:pt x="3" y="19"/>
                      </a:cubicBezTo>
                      <a:cubicBezTo>
                        <a:pt x="25" y="19"/>
                        <a:pt x="25" y="19"/>
                        <a:pt x="25" y="19"/>
                      </a:cubicBezTo>
                      <a:cubicBezTo>
                        <a:pt x="26" y="19"/>
                        <a:pt x="28" y="17"/>
                        <a:pt x="28" y="16"/>
                      </a:cubicBezTo>
                      <a:cubicBezTo>
                        <a:pt x="28" y="3"/>
                        <a:pt x="28" y="3"/>
                        <a:pt x="28" y="3"/>
                      </a:cubicBezTo>
                      <a:cubicBezTo>
                        <a:pt x="28" y="2"/>
                        <a:pt x="26" y="0"/>
                        <a:pt x="25" y="0"/>
                      </a:cubicBezTo>
                      <a:close/>
                    </a:path>
                  </a:pathLst>
                </a:custGeom>
                <a:solidFill>
                  <a:srgbClr val="DAE1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392">
                  <a:extLst>
                    <a:ext uri="{FF2B5EF4-FFF2-40B4-BE49-F238E27FC236}">
                      <a16:creationId xmlns:a16="http://schemas.microsoft.com/office/drawing/2014/main" id="{FC1BCB56-5D73-4BF3-868C-846BDC360CA9}"/>
                    </a:ext>
                  </a:extLst>
                </p:cNvPr>
                <p:cNvSpPr>
                  <a:spLocks/>
                </p:cNvSpPr>
                <p:nvPr/>
              </p:nvSpPr>
              <p:spPr bwMode="auto">
                <a:xfrm>
                  <a:off x="11672093" y="5519738"/>
                  <a:ext cx="109538" cy="147638"/>
                </a:xfrm>
                <a:custGeom>
                  <a:avLst/>
                  <a:gdLst>
                    <a:gd name="T0" fmla="*/ 14 w 14"/>
                    <a:gd name="T1" fmla="*/ 0 h 19"/>
                    <a:gd name="T2" fmla="*/ 3 w 14"/>
                    <a:gd name="T3" fmla="*/ 0 h 19"/>
                    <a:gd name="T4" fmla="*/ 0 w 14"/>
                    <a:gd name="T5" fmla="*/ 3 h 19"/>
                    <a:gd name="T6" fmla="*/ 0 w 14"/>
                    <a:gd name="T7" fmla="*/ 16 h 19"/>
                    <a:gd name="T8" fmla="*/ 3 w 14"/>
                    <a:gd name="T9" fmla="*/ 19 h 19"/>
                    <a:gd name="T10" fmla="*/ 14 w 14"/>
                    <a:gd name="T11" fmla="*/ 19 h 19"/>
                    <a:gd name="T12" fmla="*/ 14 w 1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4" y="0"/>
                      </a:moveTo>
                      <a:cubicBezTo>
                        <a:pt x="3" y="0"/>
                        <a:pt x="3" y="0"/>
                        <a:pt x="3" y="0"/>
                      </a:cubicBezTo>
                      <a:cubicBezTo>
                        <a:pt x="1" y="0"/>
                        <a:pt x="0" y="1"/>
                        <a:pt x="0" y="3"/>
                      </a:cubicBezTo>
                      <a:cubicBezTo>
                        <a:pt x="0" y="16"/>
                        <a:pt x="0" y="16"/>
                        <a:pt x="0" y="16"/>
                      </a:cubicBezTo>
                      <a:cubicBezTo>
                        <a:pt x="0" y="17"/>
                        <a:pt x="1" y="19"/>
                        <a:pt x="3" y="19"/>
                      </a:cubicBezTo>
                      <a:cubicBezTo>
                        <a:pt x="14" y="19"/>
                        <a:pt x="14" y="19"/>
                        <a:pt x="14" y="19"/>
                      </a:cubicBezTo>
                      <a:lnTo>
                        <a:pt x="14" y="0"/>
                      </a:lnTo>
                      <a:close/>
                    </a:path>
                  </a:pathLst>
                </a:cu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393">
                  <a:extLst>
                    <a:ext uri="{FF2B5EF4-FFF2-40B4-BE49-F238E27FC236}">
                      <a16:creationId xmlns:a16="http://schemas.microsoft.com/office/drawing/2014/main" id="{BD9EB9C9-8987-40BB-A9D5-C353DF4AA5C7}"/>
                    </a:ext>
                  </a:extLst>
                </p:cNvPr>
                <p:cNvSpPr>
                  <a:spLocks/>
                </p:cNvSpPr>
                <p:nvPr/>
              </p:nvSpPr>
              <p:spPr bwMode="auto">
                <a:xfrm>
                  <a:off x="11757818" y="5549900"/>
                  <a:ext cx="39688" cy="85725"/>
                </a:xfrm>
                <a:custGeom>
                  <a:avLst/>
                  <a:gdLst>
                    <a:gd name="T0" fmla="*/ 3 w 5"/>
                    <a:gd name="T1" fmla="*/ 0 h 11"/>
                    <a:gd name="T2" fmla="*/ 5 w 5"/>
                    <a:gd name="T3" fmla="*/ 3 h 11"/>
                    <a:gd name="T4" fmla="*/ 4 w 5"/>
                    <a:gd name="T5" fmla="*/ 6 h 11"/>
                    <a:gd name="T6" fmla="*/ 4 w 5"/>
                    <a:gd name="T7" fmla="*/ 10 h 11"/>
                    <a:gd name="T8" fmla="*/ 3 w 5"/>
                    <a:gd name="T9" fmla="*/ 11 h 11"/>
                    <a:gd name="T10" fmla="*/ 2 w 5"/>
                    <a:gd name="T11" fmla="*/ 11 h 11"/>
                    <a:gd name="T12" fmla="*/ 1 w 5"/>
                    <a:gd name="T13" fmla="*/ 10 h 11"/>
                    <a:gd name="T14" fmla="*/ 1 w 5"/>
                    <a:gd name="T15" fmla="*/ 6 h 11"/>
                    <a:gd name="T16" fmla="*/ 0 w 5"/>
                    <a:gd name="T17" fmla="*/ 3 h 11"/>
                    <a:gd name="T18" fmla="*/ 3 w 5"/>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1">
                      <a:moveTo>
                        <a:pt x="3" y="0"/>
                      </a:moveTo>
                      <a:cubicBezTo>
                        <a:pt x="4" y="0"/>
                        <a:pt x="5" y="2"/>
                        <a:pt x="5" y="3"/>
                      </a:cubicBezTo>
                      <a:cubicBezTo>
                        <a:pt x="5" y="4"/>
                        <a:pt x="5" y="5"/>
                        <a:pt x="4" y="6"/>
                      </a:cubicBezTo>
                      <a:cubicBezTo>
                        <a:pt x="4" y="10"/>
                        <a:pt x="4" y="10"/>
                        <a:pt x="4" y="10"/>
                      </a:cubicBezTo>
                      <a:cubicBezTo>
                        <a:pt x="4" y="11"/>
                        <a:pt x="4" y="11"/>
                        <a:pt x="3" y="11"/>
                      </a:cubicBezTo>
                      <a:cubicBezTo>
                        <a:pt x="2" y="11"/>
                        <a:pt x="2" y="11"/>
                        <a:pt x="2" y="11"/>
                      </a:cubicBezTo>
                      <a:cubicBezTo>
                        <a:pt x="2" y="11"/>
                        <a:pt x="1" y="11"/>
                        <a:pt x="1" y="10"/>
                      </a:cubicBezTo>
                      <a:cubicBezTo>
                        <a:pt x="1" y="6"/>
                        <a:pt x="1" y="6"/>
                        <a:pt x="1" y="6"/>
                      </a:cubicBezTo>
                      <a:cubicBezTo>
                        <a:pt x="0" y="5"/>
                        <a:pt x="0" y="4"/>
                        <a:pt x="0" y="3"/>
                      </a:cubicBezTo>
                      <a:cubicBezTo>
                        <a:pt x="0" y="2"/>
                        <a:pt x="1" y="0"/>
                        <a:pt x="3" y="0"/>
                      </a:cubicBez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 name="矩形 6">
                <a:extLst>
                  <a:ext uri="{FF2B5EF4-FFF2-40B4-BE49-F238E27FC236}">
                    <a16:creationId xmlns:a16="http://schemas.microsoft.com/office/drawing/2014/main" id="{D77AFB40-95EF-4536-9A60-13EE818D914B}"/>
                  </a:ext>
                </a:extLst>
              </p:cNvPr>
              <p:cNvSpPr/>
              <p:nvPr/>
            </p:nvSpPr>
            <p:spPr>
              <a:xfrm>
                <a:off x="2467792" y="4248435"/>
                <a:ext cx="8925347" cy="1279867"/>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zh-CN" altLang="en-US" sz="3200" b="1" dirty="0">
                    <a:solidFill>
                      <a:schemeClr val="tx1"/>
                    </a:solidFill>
                    <a:latin typeface="微软雅黑" panose="020B0503020204020204" pitchFamily="34" charset="-122"/>
                    <a:ea typeface="微软雅黑" panose="020B0503020204020204" pitchFamily="34" charset="-122"/>
                  </a:rPr>
                  <a:t>教学难点：</a:t>
                </a:r>
                <a:r>
                  <a:rPr lang="zh-CN" altLang="en-US" sz="3200" b="1" dirty="0">
                    <a:solidFill>
                      <a:srgbClr val="FF0000"/>
                    </a:solidFill>
                  </a:rPr>
                  <a:t>动力电池系统的检测内容和工作模式</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3126955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8DBF52-A583-4428-8875-9699A5F0D2B2}"/>
              </a:ext>
            </a:extLst>
          </p:cNvPr>
          <p:cNvSpPr/>
          <p:nvPr/>
        </p:nvSpPr>
        <p:spPr>
          <a:xfrm>
            <a:off x="428401" y="900000"/>
            <a:ext cx="4932493" cy="5427704"/>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六、动力电池系统检测</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、电压检测</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4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电芯电压检测用电阻阵列取电芯电压值，每个电芯的正极和负极引出检测线，连接到电阻阵列对应的电阻前，由控制板上的测量电路按顺序接通检测电阻，这样在检测电阻上就可以取出某个电芯的电压值，控制板上的测量电路把检测到的每个电芯的电压值比较、运算、判断，看看电芯一致性是否符合要求。放电时单个电芯达到放点截止电压，停止放电。充电时单个电芯达到充电截止电压，停止充电。</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23595" descr="EV160-动力电池 (8)">
            <a:extLst>
              <a:ext uri="{FF2B5EF4-FFF2-40B4-BE49-F238E27FC236}">
                <a16:creationId xmlns:a16="http://schemas.microsoft.com/office/drawing/2014/main" id="{124873A5-BFDB-4E74-A7D0-E0DA84346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9571" y="2146312"/>
            <a:ext cx="5954028" cy="335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2CE84083-079B-4DEC-A1EF-EFAB7858D39A}"/>
              </a:ext>
            </a:extLst>
          </p:cNvPr>
          <p:cNvSpPr/>
          <p:nvPr/>
        </p:nvSpPr>
        <p:spPr>
          <a:xfrm>
            <a:off x="7706000" y="5585014"/>
            <a:ext cx="2161169" cy="442878"/>
          </a:xfrm>
          <a:prstGeom prst="rect">
            <a:avLst/>
          </a:prstGeom>
        </p:spPr>
        <p:txBody>
          <a:bodyPr wrap="none">
            <a:spAutoFit/>
          </a:bodyPr>
          <a:lstStyle/>
          <a:p>
            <a:pPr>
              <a:lnSpc>
                <a:spcPct val="150000"/>
              </a:lnSpc>
            </a:pPr>
            <a:r>
              <a:rPr lang="zh-CN" altLang="zh-CN" dirty="0">
                <a:latin typeface="宋体" panose="02010600030101010101" pitchFamily="2" charset="-122"/>
                <a:ea typeface="宋体" panose="02010600030101010101" pitchFamily="2" charset="-122"/>
              </a:rPr>
              <a:t> 电芯电压检测接点</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944968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DC83B4E-D03B-421B-9CDA-4E59602903EB}"/>
              </a:ext>
            </a:extLst>
          </p:cNvPr>
          <p:cNvSpPr/>
          <p:nvPr/>
        </p:nvSpPr>
        <p:spPr>
          <a:xfrm>
            <a:off x="428400" y="900000"/>
            <a:ext cx="11338575" cy="2628797"/>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六、动力电池系统检测</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、温度检测</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电池温度检测一般在电池模组上安置温度传感器检查，温度传感器安置在模组的接线柱附近，温度传感器的测量引线分别送到从控盒的接插件对应</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PIN</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脚上，由从控盒内电路测量处理，并经内部</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CAN</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线送到主控盒电路上处理。</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40925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617D6CA-2521-4E30-B139-3CA5EC5C6214}"/>
              </a:ext>
            </a:extLst>
          </p:cNvPr>
          <p:cNvSpPr/>
          <p:nvPr/>
        </p:nvSpPr>
        <p:spPr>
          <a:xfrm>
            <a:off x="428400" y="900000"/>
            <a:ext cx="11338575" cy="5167953"/>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六、动力电池系统检测</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3</a:t>
            </a:r>
            <a:r>
              <a:rPr lang="zh-CN" altLang="en-US" sz="2200" b="1" dirty="0">
                <a:solidFill>
                  <a:srgbClr val="126DB2"/>
                </a:solidFill>
                <a:latin typeface="宋体" panose="02010600030101010101" pitchFamily="2" charset="-122"/>
                <a:ea typeface="宋体" panose="02010600030101010101" pitchFamily="2" charset="-122"/>
              </a:rPr>
              <a:t>、动力电池对外高压上下电过程控制</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动力电池对外部负载上电指令一般是司机启动车辆，钥匙置</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ON</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位；动力电池负极继电器闭合；全车高压系统各个控制器初始化、自检，完成后</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CAN</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线通报；动力电池对内部电芯电压和温度检查合格、母线绝缘检测合格；动力电池主控盒接通预充继电器（预充继电器与预充电阻串联，然后与正极继电器并联）；动力电池为外部负载所有电容器充电，当充电电压与动力电池电压差值小于</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5V</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时认为预充结束；控制闭合主正继电器，对外负载上电；主正闭合</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10mS</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后，预充继电器断开；仪表屏幕显示</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READY</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，上电结束。当启动钥匙置</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Off</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档位，动力电池主控盒控制主正继电器和主负继电器断开，全车高压下电。在高压上电后如果发生重要故障，主控盒也会断开主正和主负继电器。</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83960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119A018-C378-4930-9810-FE117CA8D7D4}"/>
              </a:ext>
            </a:extLst>
          </p:cNvPr>
          <p:cNvSpPr/>
          <p:nvPr/>
        </p:nvSpPr>
        <p:spPr>
          <a:xfrm>
            <a:off x="428400" y="900000"/>
            <a:ext cx="11338575" cy="1034450"/>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六、动力电池系统检测</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3</a:t>
            </a:r>
            <a:r>
              <a:rPr lang="zh-CN" altLang="en-US" sz="2200" b="1" dirty="0">
                <a:solidFill>
                  <a:srgbClr val="126DB2"/>
                </a:solidFill>
                <a:latin typeface="宋体" panose="02010600030101010101" pitchFamily="2" charset="-122"/>
                <a:ea typeface="宋体" panose="02010600030101010101" pitchFamily="2" charset="-122"/>
              </a:rPr>
              <a:t>、动力电池对外高压上下电过程控制</a:t>
            </a:r>
            <a:endParaRPr lang="en-US" altLang="zh-CN" sz="2200" b="1" dirty="0">
              <a:solidFill>
                <a:srgbClr val="126DB2"/>
              </a:solidFill>
              <a:latin typeface="宋体" panose="02010600030101010101" pitchFamily="2" charset="-122"/>
              <a:ea typeface="宋体" panose="02010600030101010101" pitchFamily="2" charset="-122"/>
            </a:endParaRPr>
          </a:p>
        </p:txBody>
      </p:sp>
      <p:pic>
        <p:nvPicPr>
          <p:cNvPr id="3" name="图片 23592">
            <a:extLst>
              <a:ext uri="{FF2B5EF4-FFF2-40B4-BE49-F238E27FC236}">
                <a16:creationId xmlns:a16="http://schemas.microsoft.com/office/drawing/2014/main" id="{59F55595-A481-4BAA-B783-BBAFE940B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394" y="2085937"/>
            <a:ext cx="6881211" cy="380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679BFA50-74E6-42FE-B3B2-A26BEADF4DA5}"/>
              </a:ext>
            </a:extLst>
          </p:cNvPr>
          <p:cNvSpPr/>
          <p:nvPr/>
        </p:nvSpPr>
        <p:spPr>
          <a:xfrm>
            <a:off x="4721263" y="5922142"/>
            <a:ext cx="2749471" cy="338554"/>
          </a:xfrm>
          <a:prstGeom prst="rect">
            <a:avLst/>
          </a:prstGeom>
        </p:spPr>
        <p:txBody>
          <a:bodyPr wrap="none">
            <a:spAutoFit/>
          </a:bodyPr>
          <a:lstStyle/>
          <a:p>
            <a:pPr algn="ctr"/>
            <a:r>
              <a:rPr lang="zh-CN" altLang="zh-CN" sz="1600" kern="100" dirty="0">
                <a:latin typeface="宋体" panose="02010600030101010101" pitchFamily="2" charset="-122"/>
                <a:ea typeface="宋体" panose="02010600030101010101" pitchFamily="2" charset="-122"/>
                <a:cs typeface="Times New Roman" panose="02020603050405020304" pitchFamily="18" charset="0"/>
              </a:rPr>
              <a:t>动力电池上下电过程原理图</a:t>
            </a:r>
            <a:endParaRPr lang="zh-CN" altLang="en-US"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46778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73876EC-3ED6-4B42-AE6C-B1AD40BB8974}"/>
              </a:ext>
            </a:extLst>
          </p:cNvPr>
          <p:cNvSpPr/>
          <p:nvPr/>
        </p:nvSpPr>
        <p:spPr>
          <a:xfrm>
            <a:off x="428400" y="900000"/>
            <a:ext cx="11338575" cy="4152291"/>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六、动力电池系统检测</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4</a:t>
            </a:r>
            <a:r>
              <a:rPr lang="zh-CN" altLang="en-US" sz="2200" b="1" dirty="0">
                <a:solidFill>
                  <a:srgbClr val="126DB2"/>
                </a:solidFill>
                <a:latin typeface="宋体" panose="02010600030101010101" pitchFamily="2" charset="-122"/>
                <a:ea typeface="宋体" panose="02010600030101010101" pitchFamily="2" charset="-122"/>
              </a:rPr>
              <a:t>、高压回路绝缘状况检测</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高压回路绝缘状况检测点，设置在正极母线和负极母线继电器主触点处。动力电池金属底壳与车身搭铁良好。通过检测高圧回路正负母线对车辆底盘的绝缘电阻来反映高压电气系统的绝缘性能。</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绝缘电阻是反映电池用电安全的重要方面，根据人体所能承受的电压范围，当监测到绝缘电阻小于</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500Ω/V</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时，电池管理系统即对驾乘人员做出安全警告或做出切断高压继电器动作。</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67247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E712912-B081-4F56-A472-F6B9E085B786}"/>
              </a:ext>
            </a:extLst>
          </p:cNvPr>
          <p:cNvSpPr/>
          <p:nvPr/>
        </p:nvSpPr>
        <p:spPr>
          <a:xfrm>
            <a:off x="428400" y="900000"/>
            <a:ext cx="11338575" cy="2120965"/>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六、动力电池系统检测</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5</a:t>
            </a:r>
            <a:r>
              <a:rPr lang="zh-CN" altLang="en-US" sz="2200" b="1" dirty="0">
                <a:solidFill>
                  <a:srgbClr val="126DB2"/>
                </a:solidFill>
                <a:latin typeface="宋体" panose="02010600030101010101" pitchFamily="2" charset="-122"/>
                <a:ea typeface="宋体" panose="02010600030101010101" pitchFamily="2" charset="-122"/>
              </a:rPr>
              <a:t>、动力电池母线电流检测</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动力电池母线电流检测一般有两种方法，一种是在电池高压回路串联检测电流传感器；另一种是用霍尔电流传感器套在高压母线上；检测的电流信号送到控制盒。</a:t>
            </a:r>
          </a:p>
        </p:txBody>
      </p:sp>
      <p:grpSp>
        <p:nvGrpSpPr>
          <p:cNvPr id="7" name="组合 6">
            <a:extLst>
              <a:ext uri="{FF2B5EF4-FFF2-40B4-BE49-F238E27FC236}">
                <a16:creationId xmlns:a16="http://schemas.microsoft.com/office/drawing/2014/main" id="{D4E13B82-0426-42A5-9014-6A75B4655E12}"/>
              </a:ext>
            </a:extLst>
          </p:cNvPr>
          <p:cNvGrpSpPr/>
          <p:nvPr/>
        </p:nvGrpSpPr>
        <p:grpSpPr>
          <a:xfrm>
            <a:off x="562867" y="3429000"/>
            <a:ext cx="11066265" cy="2434396"/>
            <a:chOff x="553903" y="3710810"/>
            <a:chExt cx="11066265" cy="2434396"/>
          </a:xfrm>
        </p:grpSpPr>
        <p:pic>
          <p:nvPicPr>
            <p:cNvPr id="3" name="图片 23587" descr="E:\电池内部照片\IMG_8582.JPG">
              <a:extLst>
                <a:ext uri="{FF2B5EF4-FFF2-40B4-BE49-F238E27FC236}">
                  <a16:creationId xmlns:a16="http://schemas.microsoft.com/office/drawing/2014/main" id="{E67FB464-EFFC-443F-94DE-18D8BDC08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401" t="14214" r="29189" b="54993"/>
            <a:stretch>
              <a:fillRect/>
            </a:stretch>
          </p:blipFill>
          <p:spPr bwMode="auto">
            <a:xfrm>
              <a:off x="553903" y="3710810"/>
              <a:ext cx="54450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3586">
              <a:extLst>
                <a:ext uri="{FF2B5EF4-FFF2-40B4-BE49-F238E27FC236}">
                  <a16:creationId xmlns:a16="http://schemas.microsoft.com/office/drawing/2014/main" id="{E6F6946A-9967-440F-9EC8-6D6A4DA7F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471" y="3710810"/>
              <a:ext cx="4838697"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48D41655-3C20-40B2-AEFC-7E91C7C3CAAF}"/>
                </a:ext>
              </a:extLst>
            </p:cNvPr>
            <p:cNvSpPr/>
            <p:nvPr/>
          </p:nvSpPr>
          <p:spPr>
            <a:xfrm>
              <a:off x="1575647" y="5806652"/>
              <a:ext cx="3401511" cy="338554"/>
            </a:xfrm>
            <a:prstGeom prst="rect">
              <a:avLst/>
            </a:prstGeom>
          </p:spPr>
          <p:txBody>
            <a:bodyPr wrap="square">
              <a:spAutoFit/>
            </a:bodyPr>
            <a:lstStyle/>
            <a:p>
              <a:pPr algn="ctr"/>
              <a:r>
                <a:rPr lang="zh-CN" altLang="zh-CN" sz="1600" kern="100" dirty="0">
                  <a:latin typeface="宋体" panose="02010600030101010101" pitchFamily="2" charset="-122"/>
                  <a:ea typeface="宋体" panose="02010600030101010101" pitchFamily="2" charset="-122"/>
                  <a:cs typeface="Times New Roman" panose="02020603050405020304" pitchFamily="18" charset="0"/>
                </a:rPr>
                <a:t>串联在主回路内的电流传感器</a:t>
              </a:r>
              <a:endParaRPr lang="zh-CN" altLang="en-US" sz="1600" dirty="0">
                <a:latin typeface="宋体" panose="02010600030101010101" pitchFamily="2" charset="-122"/>
                <a:ea typeface="宋体" panose="02010600030101010101" pitchFamily="2" charset="-122"/>
              </a:endParaRPr>
            </a:p>
          </p:txBody>
        </p:sp>
        <p:sp>
          <p:nvSpPr>
            <p:cNvPr id="6" name="矩形 5">
              <a:extLst>
                <a:ext uri="{FF2B5EF4-FFF2-40B4-BE49-F238E27FC236}">
                  <a16:creationId xmlns:a16="http://schemas.microsoft.com/office/drawing/2014/main" id="{B246CCE1-D9B8-449B-9403-BC5DA4A7D04B}"/>
                </a:ext>
              </a:extLst>
            </p:cNvPr>
            <p:cNvSpPr/>
            <p:nvPr/>
          </p:nvSpPr>
          <p:spPr>
            <a:xfrm>
              <a:off x="7672195" y="5806652"/>
              <a:ext cx="3057247" cy="338554"/>
            </a:xfrm>
            <a:prstGeom prst="rect">
              <a:avLst/>
            </a:prstGeom>
          </p:spPr>
          <p:txBody>
            <a:bodyPr wrap="none">
              <a:spAutoFit/>
            </a:bodyPr>
            <a:lstStyle/>
            <a:p>
              <a:pPr algn="ctr"/>
              <a:r>
                <a:rPr lang="zh-CN" altLang="zh-CN" sz="1600" kern="100" dirty="0">
                  <a:latin typeface="宋体" panose="02010600030101010101" pitchFamily="2" charset="-122"/>
                  <a:ea typeface="宋体" panose="02010600030101010101" pitchFamily="2" charset="-122"/>
                  <a:cs typeface="Times New Roman" panose="02020603050405020304" pitchFamily="18" charset="0"/>
                </a:rPr>
                <a:t>套装在母线上的霍尔电流传感器</a:t>
              </a:r>
              <a:endParaRPr lang="zh-CN" altLang="en-US" sz="1600" dirty="0">
                <a:latin typeface="宋体" panose="02010600030101010101" pitchFamily="2" charset="-122"/>
                <a:ea typeface="宋体" panose="02010600030101010101" pitchFamily="2" charset="-122"/>
              </a:endParaRPr>
            </a:p>
          </p:txBody>
        </p:sp>
      </p:grpSp>
    </p:spTree>
    <p:extLst>
      <p:ext uri="{BB962C8B-B14F-4D97-AF65-F5344CB8AC3E}">
        <p14:creationId xmlns:p14="http://schemas.microsoft.com/office/powerpoint/2010/main" val="1818920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C795F6A-072A-44FC-9DA2-D11117DD3E19}"/>
              </a:ext>
            </a:extLst>
          </p:cNvPr>
          <p:cNvSpPr/>
          <p:nvPr/>
        </p:nvSpPr>
        <p:spPr>
          <a:xfrm>
            <a:off x="428400" y="900000"/>
            <a:ext cx="11338575" cy="4661661"/>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七、动力电池管理系统的工作模式</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、下电模式</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4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在下电模式下，动力电池管理系统控制的所有高压继电器均处于断开状态；低压控制电源处于不供电的状态，只有动力电池内部控制器的低压常供电有静态维持电流。</a:t>
            </a: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、准备模式</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准备模式时，系统所有的接触器均处于未吸合状态。当系统接受外界启动钥匙</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ON</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档信号、整车控制器、电机控制器、充电插头开关等部件发出的硬线信号或受</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CAN</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报文控制的低压信号后，动力电池管理系统的控制初始化、自检完成后电池管理系统进入下一步上电模式。</a:t>
            </a:r>
          </a:p>
        </p:txBody>
      </p:sp>
    </p:spTree>
    <p:extLst>
      <p:ext uri="{BB962C8B-B14F-4D97-AF65-F5344CB8AC3E}">
        <p14:creationId xmlns:p14="http://schemas.microsoft.com/office/powerpoint/2010/main" val="2524770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C855E78-5A92-40D6-9487-71400BA695FE}"/>
              </a:ext>
            </a:extLst>
          </p:cNvPr>
          <p:cNvSpPr/>
          <p:nvPr/>
        </p:nvSpPr>
        <p:spPr>
          <a:xfrm>
            <a:off x="428400" y="900000"/>
            <a:ext cx="11338575" cy="5067926"/>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七、动力电池管理系统的工作模式</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3</a:t>
            </a:r>
            <a:r>
              <a:rPr lang="zh-CN" altLang="en-US" sz="2200" b="1" dirty="0">
                <a:solidFill>
                  <a:srgbClr val="126DB2"/>
                </a:solidFill>
                <a:latin typeface="宋体" panose="02010600030101010101" pitchFamily="2" charset="-122"/>
                <a:ea typeface="宋体" panose="02010600030101010101" pitchFamily="2" charset="-122"/>
              </a:rPr>
              <a:t>、上电模式</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4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当电池管理系统自捡合格后，检测到启动钥匙的高压上电信号后，系统将首先闭合主负继电器。由于驱动电机是感性负载，驱动电机控制器内部电路有大电容，为防止过大的电流冲击，负极接触器闭合后，先闭合与正极继电器并联的预充电阻和预充接触器，进入预充电状态；当电机控制器内电容两端电压达到母线电压的</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90%</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时，立即闭合主正继电器，延迟</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10mS</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后，断开预充接触器进入放电模式。</a:t>
            </a: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4</a:t>
            </a:r>
            <a:r>
              <a:rPr lang="zh-CN" altLang="en-US" sz="2200" b="1" dirty="0">
                <a:solidFill>
                  <a:srgbClr val="126DB2"/>
                </a:solidFill>
                <a:latin typeface="宋体" panose="02010600030101010101" pitchFamily="2" charset="-122"/>
                <a:ea typeface="宋体" panose="02010600030101010101" pitchFamily="2" charset="-122"/>
              </a:rPr>
              <a:t>、充电模式</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当电池管理系统检测充电唤醒信号时，系统即进入充电模式。在该模式下主正、主负继电器闭合；同时为保证低压控制电源持续供电，</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DC/DC</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直流转换接触器需处于工作状态。</a:t>
            </a:r>
          </a:p>
        </p:txBody>
      </p:sp>
    </p:spTree>
    <p:extLst>
      <p:ext uri="{BB962C8B-B14F-4D97-AF65-F5344CB8AC3E}">
        <p14:creationId xmlns:p14="http://schemas.microsoft.com/office/powerpoint/2010/main" val="906303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A032E68-F938-436F-81E5-F93090189874}"/>
              </a:ext>
            </a:extLst>
          </p:cNvPr>
          <p:cNvSpPr/>
          <p:nvPr/>
        </p:nvSpPr>
        <p:spPr>
          <a:xfrm>
            <a:off x="428400" y="900000"/>
            <a:ext cx="11338575" cy="3483646"/>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七、动力电池管理系统的工作模式</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5</a:t>
            </a:r>
            <a:r>
              <a:rPr lang="zh-CN" altLang="en-US" sz="2200" b="1" dirty="0">
                <a:solidFill>
                  <a:srgbClr val="126DB2"/>
                </a:solidFill>
                <a:latin typeface="宋体" panose="02010600030101010101" pitchFamily="2" charset="-122"/>
                <a:ea typeface="宋体" panose="02010600030101010101" pitchFamily="2" charset="-122"/>
              </a:rPr>
              <a:t>、故障模式</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4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故障模式是控制系统中常出现的一种状态。由于动力电池高压使用关系到使用者和维修人员的人身安全，因而动力电池管理系统对于各种工作模式采取“安全第一”的原则。电池管理系统对于故障的响应还需根据故障等级而定，当其故障级别较低，系统可采取报错或发出轻微报警信号方式告知驾驶人员；而当故障级别较高，甚至伴随有危险时，系统将采取断开高压接触器的控制策略。</a:t>
            </a:r>
          </a:p>
        </p:txBody>
      </p:sp>
    </p:spTree>
    <p:extLst>
      <p:ext uri="{BB962C8B-B14F-4D97-AF65-F5344CB8AC3E}">
        <p14:creationId xmlns:p14="http://schemas.microsoft.com/office/powerpoint/2010/main" val="2377414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E4B93A7-7740-49EB-B72C-9EE4DDAA3F3B}"/>
              </a:ext>
            </a:extLst>
          </p:cNvPr>
          <p:cNvSpPr/>
          <p:nvPr/>
        </p:nvSpPr>
        <p:spPr>
          <a:xfrm>
            <a:off x="428400" y="900000"/>
            <a:ext cx="11338575" cy="47686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小结</a:t>
            </a:r>
            <a:endParaRPr lang="en-US" altLang="zh-CN" sz="2200" b="1"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67E479FD-EC4E-4407-A0C4-655E57D4FD35}"/>
              </a:ext>
            </a:extLst>
          </p:cNvPr>
          <p:cNvSpPr txBox="1"/>
          <p:nvPr/>
        </p:nvSpPr>
        <p:spPr>
          <a:xfrm>
            <a:off x="426000" y="1393487"/>
            <a:ext cx="11340000" cy="4437753"/>
          </a:xfrm>
          <a:prstGeom prst="rect">
            <a:avLst/>
          </a:prstGeom>
          <a:noFill/>
        </p:spPr>
        <p:txBody>
          <a:bodyPr wrap="square" rtlCol="0">
            <a:spAutoFit/>
          </a:bodyPr>
          <a:lstStyle/>
          <a:p>
            <a:pPr algn="just">
              <a:lnSpc>
                <a:spcPct val="150000"/>
              </a:lnSpc>
            </a:pPr>
            <a:r>
              <a:rPr lang="zh-CN" altLang="en-US" sz="2400" dirty="0">
                <a:latin typeface="宋体" panose="02010600030101010101" pitchFamily="2" charset="-122"/>
                <a:ea typeface="宋体" panose="02010600030101010101" pitchFamily="2" charset="-122"/>
              </a:rPr>
              <a:t>本次课我们主要学习了以下内容：</a:t>
            </a:r>
          </a:p>
          <a:p>
            <a:pPr algn="just">
              <a:lnSpc>
                <a:spcPct val="150000"/>
              </a:lnSpc>
            </a:pPr>
            <a:r>
              <a:rPr lang="en-US" altLang="zh-CN" sz="2400" dirty="0">
                <a:latin typeface="宋体" panose="02010600030101010101" pitchFamily="2" charset="-122"/>
                <a:ea typeface="宋体" panose="02010600030101010101" pitchFamily="2" charset="-122"/>
              </a:rPr>
              <a:t>1. </a:t>
            </a:r>
            <a:r>
              <a:rPr lang="zh-CN" altLang="en-US" sz="2400" dirty="0">
                <a:latin typeface="宋体" panose="02010600030101010101" pitchFamily="2" charset="-122"/>
                <a:ea typeface="宋体" panose="02010600030101010101" pitchFamily="2" charset="-122"/>
              </a:rPr>
              <a:t>动力电池的电量管理</a:t>
            </a:r>
          </a:p>
          <a:p>
            <a:pPr algn="just">
              <a:lnSpc>
                <a:spcPct val="150000"/>
              </a:lnSpc>
            </a:pPr>
            <a:r>
              <a:rPr lang="en-US" altLang="zh-CN" sz="2400" dirty="0">
                <a:latin typeface="宋体" panose="02010600030101010101" pitchFamily="2" charset="-122"/>
                <a:ea typeface="宋体" panose="02010600030101010101" pitchFamily="2" charset="-122"/>
              </a:rPr>
              <a:t>2. </a:t>
            </a:r>
            <a:r>
              <a:rPr lang="zh-CN" altLang="en-US" sz="2400" dirty="0">
                <a:latin typeface="宋体" panose="02010600030101010101" pitchFamily="2" charset="-122"/>
                <a:ea typeface="宋体" panose="02010600030101010101" pitchFamily="2" charset="-122"/>
              </a:rPr>
              <a:t>动力电池的均衡管理</a:t>
            </a:r>
          </a:p>
          <a:p>
            <a:pPr algn="just">
              <a:lnSpc>
                <a:spcPct val="150000"/>
              </a:lnSpc>
            </a:pPr>
            <a:r>
              <a:rPr lang="en-US" altLang="zh-CN" sz="2400" dirty="0">
                <a:latin typeface="宋体" panose="02010600030101010101" pitchFamily="2" charset="-122"/>
                <a:ea typeface="宋体" panose="02010600030101010101" pitchFamily="2" charset="-122"/>
              </a:rPr>
              <a:t>3. </a:t>
            </a:r>
            <a:r>
              <a:rPr lang="zh-CN" altLang="en-US" sz="2400" dirty="0">
                <a:latin typeface="宋体" panose="02010600030101010101" pitchFamily="2" charset="-122"/>
                <a:ea typeface="宋体" panose="02010600030101010101" pitchFamily="2" charset="-122"/>
              </a:rPr>
              <a:t>动力电池的热管理</a:t>
            </a:r>
          </a:p>
          <a:p>
            <a:pPr algn="just">
              <a:lnSpc>
                <a:spcPct val="150000"/>
              </a:lnSpc>
            </a:pPr>
            <a:r>
              <a:rPr lang="en-US" altLang="zh-CN" sz="2400" dirty="0">
                <a:latin typeface="宋体" panose="02010600030101010101" pitchFamily="2" charset="-122"/>
                <a:ea typeface="宋体" panose="02010600030101010101" pitchFamily="2" charset="-122"/>
              </a:rPr>
              <a:t>4. </a:t>
            </a:r>
            <a:r>
              <a:rPr lang="zh-CN" altLang="en-US" sz="2400" dirty="0">
                <a:latin typeface="宋体" panose="02010600030101010101" pitchFamily="2" charset="-122"/>
                <a:ea typeface="宋体" panose="02010600030101010101" pitchFamily="2" charset="-122"/>
              </a:rPr>
              <a:t>动力电池的安全管理</a:t>
            </a:r>
          </a:p>
          <a:p>
            <a:pPr algn="just">
              <a:lnSpc>
                <a:spcPct val="150000"/>
              </a:lnSpc>
            </a:pPr>
            <a:r>
              <a:rPr lang="en-US" altLang="zh-CN" sz="2400" dirty="0">
                <a:latin typeface="宋体" panose="02010600030101010101" pitchFamily="2" charset="-122"/>
                <a:ea typeface="宋体" panose="02010600030101010101" pitchFamily="2" charset="-122"/>
              </a:rPr>
              <a:t>5. </a:t>
            </a:r>
            <a:r>
              <a:rPr lang="zh-CN" altLang="en-US" sz="2400" dirty="0">
                <a:latin typeface="宋体" panose="02010600030101010101" pitchFamily="2" charset="-122"/>
                <a:ea typeface="宋体" panose="02010600030101010101" pitchFamily="2" charset="-122"/>
              </a:rPr>
              <a:t>动力电池的数据通信</a:t>
            </a:r>
          </a:p>
          <a:p>
            <a:pPr algn="just">
              <a:lnSpc>
                <a:spcPct val="150000"/>
              </a:lnSpc>
            </a:pPr>
            <a:r>
              <a:rPr lang="en-US" altLang="zh-CN" sz="2400" dirty="0">
                <a:latin typeface="宋体" panose="02010600030101010101" pitchFamily="2" charset="-122"/>
                <a:ea typeface="宋体" panose="02010600030101010101" pitchFamily="2" charset="-122"/>
              </a:rPr>
              <a:t>6. </a:t>
            </a:r>
            <a:r>
              <a:rPr lang="zh-CN" altLang="en-US" sz="2400" dirty="0">
                <a:latin typeface="宋体" panose="02010600030101010101" pitchFamily="2" charset="-122"/>
                <a:ea typeface="宋体" panose="02010600030101010101" pitchFamily="2" charset="-122"/>
              </a:rPr>
              <a:t>动力电池系统的检测内容</a:t>
            </a:r>
            <a:endParaRPr lang="en-US" altLang="zh-CN" sz="2400" dirty="0">
              <a:latin typeface="宋体" panose="02010600030101010101" pitchFamily="2" charset="-122"/>
              <a:ea typeface="宋体" panose="02010600030101010101" pitchFamily="2" charset="-122"/>
            </a:endParaRPr>
          </a:p>
          <a:p>
            <a:pPr algn="just">
              <a:lnSpc>
                <a:spcPct val="150000"/>
              </a:lnSpc>
            </a:pPr>
            <a:r>
              <a:rPr lang="en-US" altLang="zh-CN" sz="2400" dirty="0">
                <a:latin typeface="宋体" panose="02010600030101010101" pitchFamily="2" charset="-122"/>
                <a:ea typeface="宋体" panose="02010600030101010101" pitchFamily="2" charset="-122"/>
              </a:rPr>
              <a:t>7. </a:t>
            </a:r>
            <a:r>
              <a:rPr lang="zh-CN" altLang="en-US" sz="2400" dirty="0">
                <a:latin typeface="宋体" panose="02010600030101010101" pitchFamily="2" charset="-122"/>
                <a:ea typeface="宋体" panose="02010600030101010101" pitchFamily="2" charset="-122"/>
              </a:rPr>
              <a:t>动力电池系统的工作模式</a:t>
            </a:r>
          </a:p>
        </p:txBody>
      </p:sp>
    </p:spTree>
    <p:extLst>
      <p:ext uri="{BB962C8B-B14F-4D97-AF65-F5344CB8AC3E}">
        <p14:creationId xmlns:p14="http://schemas.microsoft.com/office/powerpoint/2010/main" val="3572656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F3FBBF3-808E-451C-8642-A70F3B47910A}"/>
              </a:ext>
            </a:extLst>
          </p:cNvPr>
          <p:cNvSpPr/>
          <p:nvPr/>
        </p:nvSpPr>
        <p:spPr>
          <a:xfrm>
            <a:off x="428400" y="900000"/>
            <a:ext cx="11338575" cy="4023345"/>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一、动力电池的电量管理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、电量管理的功能</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spcBef>
                <a:spcPts val="600"/>
              </a:spcBef>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电池电量管理是电池管理的核心内容之一，对于整个电池状态的控制，电动车辆续驶里程的预测和估计具有重要的意义。</a:t>
            </a:r>
          </a:p>
          <a:p>
            <a:pPr algn="just">
              <a:lnSpc>
                <a:spcPct val="150000"/>
              </a:lnSpc>
              <a:spcBef>
                <a:spcPts val="600"/>
              </a:spcBef>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电池荷电状态（</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state of charge</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SOC</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）是反映电池剩余电量，用于电量管理的重要参数，受到多种因素的影响， 其估算精度对于能够电池性能和使用寿命有着至关重要的作用。</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59115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0B1D8ED-7C25-4779-A3FD-6365EEC5C200}"/>
              </a:ext>
            </a:extLst>
          </p:cNvPr>
          <p:cNvSpPr/>
          <p:nvPr/>
        </p:nvSpPr>
        <p:spPr>
          <a:xfrm>
            <a:off x="428400" y="900000"/>
            <a:ext cx="11338575" cy="47686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学习检测</a:t>
            </a:r>
            <a:endParaRPr lang="en-US" altLang="zh-CN" sz="2200" b="1"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BF695893-90F7-4CB2-AC07-22223C2C260D}"/>
              </a:ext>
            </a:extLst>
          </p:cNvPr>
          <p:cNvSpPr txBox="1"/>
          <p:nvPr/>
        </p:nvSpPr>
        <p:spPr>
          <a:xfrm>
            <a:off x="426000" y="1550936"/>
            <a:ext cx="11520000" cy="3140796"/>
          </a:xfrm>
          <a:prstGeom prst="rect">
            <a:avLst/>
          </a:prstGeom>
          <a:noFill/>
        </p:spPr>
        <p:txBody>
          <a:bodyPr wrap="square" rtlCol="0">
            <a:spAutoFit/>
          </a:bodyPr>
          <a:lstStyle/>
          <a:p>
            <a:pPr algn="just">
              <a:lnSpc>
                <a:spcPct val="125000"/>
              </a:lnSpc>
              <a:spcAft>
                <a:spcPts val="300"/>
              </a:spcAft>
            </a:pPr>
            <a:r>
              <a:rPr lang="zh-CN" altLang="en-US" sz="2200" kern="100" dirty="0">
                <a:latin typeface="宋体" panose="02010600030101010101" pitchFamily="2" charset="-122"/>
                <a:ea typeface="宋体" panose="02010600030101010101" pitchFamily="2" charset="-122"/>
                <a:cs typeface="Times New Roman" panose="02020603050405020304" pitchFamily="18" charset="0"/>
              </a:rPr>
              <a:t>思考题</a:t>
            </a:r>
            <a:endParaRPr lang="en-US" altLang="zh-CN" sz="2200" kern="100" dirty="0">
              <a:latin typeface="宋体" panose="02010600030101010101" pitchFamily="2" charset="-122"/>
              <a:ea typeface="宋体" panose="02010600030101010101" pitchFamily="2" charset="-122"/>
              <a:cs typeface="Times New Roman" panose="02020603050405020304" pitchFamily="18" charset="0"/>
            </a:endParaRPr>
          </a:p>
          <a:p>
            <a:pPr>
              <a:lnSpc>
                <a:spcPct val="200000"/>
              </a:lnSpc>
            </a:pP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1. </a:t>
            </a:r>
            <a:r>
              <a:rPr lang="zh-CN" altLang="en-US" sz="2200" kern="100" dirty="0">
                <a:latin typeface="宋体" panose="02010600030101010101" pitchFamily="2" charset="-122"/>
                <a:ea typeface="宋体" panose="02010600030101010101" pitchFamily="2" charset="-122"/>
                <a:cs typeface="Times New Roman" panose="02020603050405020304" pitchFamily="18" charset="0"/>
              </a:rPr>
              <a:t>电池</a:t>
            </a: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SOC</a:t>
            </a:r>
            <a:r>
              <a:rPr lang="zh-CN" altLang="en-US" sz="2200" kern="100" dirty="0">
                <a:latin typeface="宋体" panose="02010600030101010101" pitchFamily="2" charset="-122"/>
                <a:ea typeface="宋体" panose="02010600030101010101" pitchFamily="2" charset="-122"/>
                <a:cs typeface="Times New Roman" panose="02020603050405020304" pitchFamily="18" charset="0"/>
              </a:rPr>
              <a:t>估算精度的影响因素有哪些？</a:t>
            </a:r>
          </a:p>
          <a:p>
            <a:pPr>
              <a:lnSpc>
                <a:spcPct val="200000"/>
              </a:lnSpc>
            </a:pP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2. </a:t>
            </a:r>
            <a:r>
              <a:rPr lang="zh-CN" altLang="en-US" sz="2200" kern="100" dirty="0">
                <a:latin typeface="宋体" panose="02010600030101010101" pitchFamily="2" charset="-122"/>
                <a:ea typeface="宋体" panose="02010600030101010101" pitchFamily="2" charset="-122"/>
                <a:cs typeface="Times New Roman" panose="02020603050405020304" pitchFamily="18" charset="0"/>
              </a:rPr>
              <a:t>电池电量管理时估计</a:t>
            </a: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SOC</a:t>
            </a:r>
            <a:r>
              <a:rPr lang="zh-CN" altLang="en-US" sz="2200" kern="100" dirty="0">
                <a:latin typeface="宋体" panose="02010600030101010101" pitchFamily="2" charset="-122"/>
                <a:ea typeface="宋体" panose="02010600030101010101" pitchFamily="2" charset="-122"/>
                <a:cs typeface="Times New Roman" panose="02020603050405020304" pitchFamily="18" charset="0"/>
              </a:rPr>
              <a:t>的方法有哪些？</a:t>
            </a:r>
            <a:endParaRPr lang="en-US" altLang="zh-CN" sz="2200" kern="100" dirty="0">
              <a:latin typeface="宋体" panose="02010600030101010101" pitchFamily="2" charset="-122"/>
              <a:ea typeface="宋体" panose="02010600030101010101" pitchFamily="2" charset="-122"/>
              <a:cs typeface="Times New Roman" panose="02020603050405020304" pitchFamily="18" charset="0"/>
            </a:endParaRPr>
          </a:p>
          <a:p>
            <a:pPr>
              <a:lnSpc>
                <a:spcPct val="200000"/>
              </a:lnSpc>
            </a:pP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3. </a:t>
            </a:r>
            <a:r>
              <a:rPr lang="zh-CN" altLang="en-US" sz="2200" kern="100" dirty="0">
                <a:latin typeface="宋体" panose="02010600030101010101" pitchFamily="2" charset="-122"/>
                <a:ea typeface="宋体" panose="02010600030101010101" pitchFamily="2" charset="-122"/>
                <a:cs typeface="Times New Roman" panose="02020603050405020304" pitchFamily="18" charset="0"/>
              </a:rPr>
              <a:t>动力电池的数据通信管理内容有哪些？</a:t>
            </a:r>
            <a:endParaRPr lang="en-US" altLang="zh-CN" sz="2200" kern="100" dirty="0">
              <a:latin typeface="宋体" panose="02010600030101010101" pitchFamily="2" charset="-122"/>
              <a:ea typeface="宋体" panose="02010600030101010101" pitchFamily="2" charset="-122"/>
              <a:cs typeface="Times New Roman" panose="02020603050405020304" pitchFamily="18" charset="0"/>
            </a:endParaRPr>
          </a:p>
          <a:p>
            <a:pPr>
              <a:lnSpc>
                <a:spcPct val="200000"/>
              </a:lnSpc>
            </a:pP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4. </a:t>
            </a:r>
            <a:r>
              <a:rPr lang="zh-CN" altLang="en-US" sz="2200" kern="100" dirty="0">
                <a:latin typeface="宋体" panose="02010600030101010101" pitchFamily="2" charset="-122"/>
                <a:ea typeface="宋体" panose="02010600030101010101" pitchFamily="2" charset="-122"/>
                <a:cs typeface="Times New Roman" panose="02020603050405020304" pitchFamily="18" charset="0"/>
              </a:rPr>
              <a:t>动力电池管理系统的工作模式有哪些？</a:t>
            </a:r>
          </a:p>
        </p:txBody>
      </p:sp>
    </p:spTree>
    <p:extLst>
      <p:ext uri="{BB962C8B-B14F-4D97-AF65-F5344CB8AC3E}">
        <p14:creationId xmlns:p14="http://schemas.microsoft.com/office/powerpoint/2010/main" val="4270098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DA3F656-DDB6-4DF3-840A-9DA43CC6D2BA}"/>
              </a:ext>
            </a:extLst>
          </p:cNvPr>
          <p:cNvGrpSpPr/>
          <p:nvPr/>
        </p:nvGrpSpPr>
        <p:grpSpPr>
          <a:xfrm>
            <a:off x="0" y="1678204"/>
            <a:ext cx="12195175" cy="3645024"/>
            <a:chOff x="3175" y="2146419"/>
            <a:chExt cx="12195175" cy="3645024"/>
          </a:xfrm>
        </p:grpSpPr>
        <p:sp>
          <p:nvSpPr>
            <p:cNvPr id="2" name="矩形 1">
              <a:extLst>
                <a:ext uri="{FF2B5EF4-FFF2-40B4-BE49-F238E27FC236}">
                  <a16:creationId xmlns:a16="http://schemas.microsoft.com/office/drawing/2014/main" id="{3B442914-9959-4E7F-AC20-86727D7650A4}"/>
                </a:ext>
              </a:extLst>
            </p:cNvPr>
            <p:cNvSpPr/>
            <p:nvPr/>
          </p:nvSpPr>
          <p:spPr>
            <a:xfrm>
              <a:off x="3175" y="2146419"/>
              <a:ext cx="12195175" cy="3645024"/>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FF"/>
                </a:solidFill>
              </a:endParaRPr>
            </a:p>
          </p:txBody>
        </p:sp>
        <p:sp>
          <p:nvSpPr>
            <p:cNvPr id="3" name="标题 1">
              <a:extLst>
                <a:ext uri="{FF2B5EF4-FFF2-40B4-BE49-F238E27FC236}">
                  <a16:creationId xmlns:a16="http://schemas.microsoft.com/office/drawing/2014/main" id="{D81E918E-D256-4D87-A8A9-93BA0014D97E}"/>
                </a:ext>
              </a:extLst>
            </p:cNvPr>
            <p:cNvSpPr txBox="1">
              <a:spLocks noChangeArrowheads="1"/>
            </p:cNvSpPr>
            <p:nvPr/>
          </p:nvSpPr>
          <p:spPr>
            <a:xfrm>
              <a:off x="294655" y="3663491"/>
              <a:ext cx="7560839" cy="1686049"/>
            </a:xfrm>
            <a:prstGeom prst="rect">
              <a:avLst/>
            </a:prstGeom>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a:solidFill>
                    <a:schemeClr val="bg1"/>
                  </a:solidFill>
                  <a:effectLst>
                    <a:reflection blurRad="6350" stA="55000" endA="300" endPos="45500" dir="5400000" sy="-100000" algn="bl" rotWithShape="0"/>
                  </a:effectLst>
                  <a:latin typeface="Broadway" pitchFamily="82" charset="0"/>
                  <a:sym typeface="Impact" pitchFamily="34" charset="0"/>
                </a:rPr>
                <a:t>Thank </a:t>
              </a:r>
              <a:r>
                <a:rPr lang="en-US" altLang="zh-CN" sz="7200" dirty="0">
                  <a:solidFill>
                    <a:schemeClr val="bg1"/>
                  </a:solidFill>
                  <a:effectLst>
                    <a:reflection blurRad="6350" stA="55000" endA="300" endPos="45500" dir="5400000" sy="-100000" algn="bl" rotWithShape="0"/>
                  </a:effectLst>
                  <a:latin typeface="Broadway" pitchFamily="82" charset="0"/>
                  <a:sym typeface="Impact" pitchFamily="34" charset="0"/>
                </a:rPr>
                <a:t>You</a:t>
              </a:r>
              <a:endParaRPr lang="zh-CN" altLang="en-US" sz="3200" dirty="0">
                <a:solidFill>
                  <a:schemeClr val="bg1"/>
                </a:solidFill>
                <a:effectLst>
                  <a:reflection blurRad="6350" stA="55000" endA="300" endPos="45500" dir="5400000" sy="-100000" algn="bl" rotWithShape="0"/>
                </a:effectLst>
                <a:latin typeface="Broadway" pitchFamily="82" charset="0"/>
              </a:endParaRPr>
            </a:p>
          </p:txBody>
        </p:sp>
        <p:sp>
          <p:nvSpPr>
            <p:cNvPr id="4" name="文本框 3">
              <a:extLst>
                <a:ext uri="{FF2B5EF4-FFF2-40B4-BE49-F238E27FC236}">
                  <a16:creationId xmlns:a16="http://schemas.microsoft.com/office/drawing/2014/main" id="{281E6C4C-71AA-4BF5-9E56-0CE257245F50}"/>
                </a:ext>
              </a:extLst>
            </p:cNvPr>
            <p:cNvSpPr txBox="1"/>
            <p:nvPr/>
          </p:nvSpPr>
          <p:spPr>
            <a:xfrm>
              <a:off x="1274639" y="2763731"/>
              <a:ext cx="5562894" cy="861774"/>
            </a:xfrm>
            <a:prstGeom prst="rect">
              <a:avLst/>
            </a:prstGeom>
            <a:noFill/>
          </p:spPr>
          <p:txBody>
            <a:bodyPr wrap="square" rtlCol="0">
              <a:spAutoFit/>
            </a:bodyPr>
            <a:lstStyle/>
            <a:p>
              <a:r>
                <a:rPr lang="zh-CN" altLang="en-US" sz="5000" b="1" i="1"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今天你有收获吗？</a:t>
              </a:r>
            </a:p>
          </p:txBody>
        </p:sp>
      </p:grpSp>
    </p:spTree>
    <p:extLst>
      <p:ext uri="{BB962C8B-B14F-4D97-AF65-F5344CB8AC3E}">
        <p14:creationId xmlns:p14="http://schemas.microsoft.com/office/powerpoint/2010/main" val="340356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AEA0D48-BB06-4E19-9D1B-94027C013C80}"/>
              </a:ext>
            </a:extLst>
          </p:cNvPr>
          <p:cNvSpPr/>
          <p:nvPr/>
        </p:nvSpPr>
        <p:spPr>
          <a:xfrm>
            <a:off x="428400" y="900000"/>
            <a:ext cx="11338575" cy="5427704"/>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一、动力电池的电量管理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、电池</a:t>
            </a:r>
            <a:r>
              <a:rPr lang="en-US" altLang="zh-CN" sz="2200" b="1" dirty="0">
                <a:solidFill>
                  <a:srgbClr val="126DB2"/>
                </a:solidFill>
                <a:latin typeface="宋体" panose="02010600030101010101" pitchFamily="2" charset="-122"/>
                <a:ea typeface="宋体" panose="02010600030101010101" pitchFamily="2" charset="-122"/>
              </a:rPr>
              <a:t>SOC</a:t>
            </a:r>
            <a:r>
              <a:rPr lang="zh-CN" altLang="en-US" sz="2200" b="1" dirty="0">
                <a:solidFill>
                  <a:srgbClr val="126DB2"/>
                </a:solidFill>
                <a:latin typeface="宋体" panose="02010600030101010101" pitchFamily="2" charset="-122"/>
                <a:ea typeface="宋体" panose="02010600030101010101" pitchFamily="2" charset="-122"/>
              </a:rPr>
              <a:t>估算精度的影响因素</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40000"/>
              </a:lnSpc>
            </a:pPr>
            <a:r>
              <a:rPr lang="zh-CN" altLang="en-US" sz="20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latin typeface="黑体" panose="02010609060101010101" pitchFamily="49" charset="-122"/>
                <a:ea typeface="黑体" panose="02010609060101010101" pitchFamily="49" charset="-122"/>
                <a:cs typeface="Times New Roman" panose="02020603050405020304" pitchFamily="18" charset="0"/>
              </a:rPr>
              <a:t>1</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）充放电电流</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4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大电流可充放电容量低于额定容量，反之亦然。</a:t>
            </a:r>
          </a:p>
          <a:p>
            <a:pPr algn="just">
              <a:lnSpc>
                <a:spcPct val="140000"/>
              </a:lnSpc>
            </a:pPr>
            <a:r>
              <a:rPr lang="zh-CN" altLang="en-US" sz="20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latin typeface="黑体" panose="02010609060101010101" pitchFamily="49" charset="-122"/>
                <a:ea typeface="黑体" panose="02010609060101010101" pitchFamily="49" charset="-122"/>
                <a:cs typeface="Times New Roman" panose="02020603050405020304" pitchFamily="18" charset="0"/>
              </a:rPr>
              <a:t>2</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）温度</a:t>
            </a:r>
          </a:p>
          <a:p>
            <a:pPr algn="just">
              <a:lnSpc>
                <a:spcPct val="14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不同温度下电池组的容量存在着一定的变化。</a:t>
            </a:r>
          </a:p>
          <a:p>
            <a:pPr algn="just">
              <a:lnSpc>
                <a:spcPct val="140000"/>
              </a:lnSpc>
            </a:pPr>
            <a:r>
              <a:rPr lang="zh-CN" altLang="en-US" sz="20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latin typeface="黑体" panose="02010609060101010101" pitchFamily="49" charset="-122"/>
                <a:ea typeface="黑体" panose="02010609060101010101" pitchFamily="49" charset="-122"/>
                <a:cs typeface="Times New Roman" panose="02020603050405020304" pitchFamily="18" charset="0"/>
              </a:rPr>
              <a:t>3</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）电池容量衰减</a:t>
            </a:r>
          </a:p>
          <a:p>
            <a:pPr algn="just">
              <a:lnSpc>
                <a:spcPct val="14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电池的容量在循环过程中会逐渐减少。</a:t>
            </a:r>
          </a:p>
          <a:p>
            <a:pPr algn="just">
              <a:lnSpc>
                <a:spcPct val="140000"/>
              </a:lnSpc>
            </a:pPr>
            <a:r>
              <a:rPr lang="zh-CN" altLang="en-US" sz="20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latin typeface="黑体" panose="02010609060101010101" pitchFamily="49" charset="-122"/>
                <a:ea typeface="黑体" panose="02010609060101010101" pitchFamily="49" charset="-122"/>
                <a:cs typeface="Times New Roman" panose="02020603050405020304" pitchFamily="18" charset="0"/>
              </a:rPr>
              <a:t>4</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）自放电</a:t>
            </a:r>
          </a:p>
          <a:p>
            <a:pPr algn="just">
              <a:lnSpc>
                <a:spcPct val="14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自放电大小主要与环境温度有关，具有不确定性。</a:t>
            </a:r>
          </a:p>
          <a:p>
            <a:pPr algn="just">
              <a:lnSpc>
                <a:spcPct val="140000"/>
              </a:lnSpc>
            </a:pPr>
            <a:r>
              <a:rPr lang="zh-CN" altLang="en-US" sz="20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latin typeface="黑体" panose="02010609060101010101" pitchFamily="49" charset="-122"/>
                <a:ea typeface="黑体" panose="02010609060101010101" pitchFamily="49" charset="-122"/>
                <a:cs typeface="Times New Roman" panose="02020603050405020304" pitchFamily="18" charset="0"/>
              </a:rPr>
              <a:t>5</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）一致性</a:t>
            </a:r>
          </a:p>
          <a:p>
            <a:pPr algn="just">
              <a:lnSpc>
                <a:spcPct val="14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电池组的一致性差别对电量的估算有重要的影响。    </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5A4864EE-E66B-478A-A5B0-61A7A9DCE653}"/>
              </a:ext>
            </a:extLst>
          </p:cNvPr>
          <p:cNvPicPr>
            <a:picLocks noChangeAspect="1"/>
          </p:cNvPicPr>
          <p:nvPr/>
        </p:nvPicPr>
        <p:blipFill>
          <a:blip r:embed="rId2"/>
          <a:stretch>
            <a:fillRect/>
          </a:stretch>
        </p:blipFill>
        <p:spPr>
          <a:xfrm>
            <a:off x="7251298" y="1706017"/>
            <a:ext cx="4512302" cy="4592640"/>
          </a:xfrm>
          <a:prstGeom prst="rect">
            <a:avLst/>
          </a:prstGeom>
        </p:spPr>
      </p:pic>
    </p:spTree>
    <p:extLst>
      <p:ext uri="{BB962C8B-B14F-4D97-AF65-F5344CB8AC3E}">
        <p14:creationId xmlns:p14="http://schemas.microsoft.com/office/powerpoint/2010/main" val="3766447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ADFDA46-D9DF-4655-B4E6-A9DC54C0D0AC}"/>
              </a:ext>
            </a:extLst>
          </p:cNvPr>
          <p:cNvSpPr/>
          <p:nvPr/>
        </p:nvSpPr>
        <p:spPr>
          <a:xfrm>
            <a:off x="428400" y="900000"/>
            <a:ext cx="11338575" cy="526612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一、动力电池的电量管理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3</a:t>
            </a:r>
            <a:r>
              <a:rPr lang="zh-CN" altLang="en-US" sz="2200" b="1" dirty="0">
                <a:solidFill>
                  <a:srgbClr val="126DB2"/>
                </a:solidFill>
                <a:latin typeface="宋体" panose="02010600030101010101" pitchFamily="2" charset="-122"/>
                <a:ea typeface="宋体" panose="02010600030101010101" pitchFamily="2" charset="-122"/>
              </a:rPr>
              <a:t>、精确估计</a:t>
            </a:r>
            <a:r>
              <a:rPr lang="en-US" altLang="zh-CN" sz="2200" b="1" dirty="0">
                <a:solidFill>
                  <a:srgbClr val="126DB2"/>
                </a:solidFill>
                <a:latin typeface="宋体" panose="02010600030101010101" pitchFamily="2" charset="-122"/>
                <a:ea typeface="宋体" panose="02010600030101010101" pitchFamily="2" charset="-122"/>
              </a:rPr>
              <a:t>SOC</a:t>
            </a:r>
            <a:r>
              <a:rPr lang="zh-CN" altLang="en-US" sz="2200" b="1" dirty="0">
                <a:solidFill>
                  <a:srgbClr val="126DB2"/>
                </a:solidFill>
                <a:latin typeface="宋体" panose="02010600030101010101" pitchFamily="2" charset="-122"/>
                <a:ea typeface="宋体" panose="02010600030101010101" pitchFamily="2" charset="-122"/>
              </a:rPr>
              <a:t>的作用</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0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latin typeface="黑体" panose="02010609060101010101" pitchFamily="49" charset="-122"/>
                <a:ea typeface="黑体" panose="02010609060101010101" pitchFamily="49" charset="-122"/>
                <a:cs typeface="Times New Roman" panose="02020603050405020304" pitchFamily="18" charset="0"/>
              </a:rPr>
              <a:t>1</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）保护蓄电池</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准确控制电池</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SOC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范围，可避免电池过充电和过放电。</a:t>
            </a:r>
          </a:p>
          <a:p>
            <a:pPr algn="just">
              <a:lnSpc>
                <a:spcPct val="150000"/>
              </a:lnSpc>
            </a:pPr>
            <a:r>
              <a:rPr lang="zh-CN" altLang="en-US" sz="20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latin typeface="黑体" panose="02010609060101010101" pitchFamily="49" charset="-122"/>
                <a:ea typeface="黑体" panose="02010609060101010101" pitchFamily="49" charset="-122"/>
                <a:cs typeface="Times New Roman" panose="02020603050405020304" pitchFamily="18" charset="0"/>
              </a:rPr>
              <a:t>2</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）提高整车性能</a:t>
            </a: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SOC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不准确，电池性能不能充分发挥，整车性能降低。</a:t>
            </a:r>
          </a:p>
          <a:p>
            <a:pPr algn="just">
              <a:lnSpc>
                <a:spcPct val="150000"/>
              </a:lnSpc>
            </a:pPr>
            <a:r>
              <a:rPr lang="zh-CN" altLang="en-US" sz="20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latin typeface="黑体" panose="02010609060101010101" pitchFamily="49" charset="-122"/>
                <a:ea typeface="黑体" panose="02010609060101010101" pitchFamily="49" charset="-122"/>
                <a:cs typeface="Times New Roman" panose="02020603050405020304" pitchFamily="18" charset="0"/>
              </a:rPr>
              <a:t>3</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）降低对动力电池的要求</a:t>
            </a: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准确估算</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SOC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，电池性能可充分使用，降低对动力电池性能的要求。</a:t>
            </a:r>
          </a:p>
          <a:p>
            <a:pPr algn="just">
              <a:lnSpc>
                <a:spcPct val="150000"/>
              </a:lnSpc>
            </a:pPr>
            <a:r>
              <a:rPr lang="zh-CN" altLang="en-US" sz="20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latin typeface="黑体" panose="02010609060101010101" pitchFamily="49" charset="-122"/>
                <a:ea typeface="黑体" panose="02010609060101010101" pitchFamily="49" charset="-122"/>
                <a:cs typeface="Times New Roman" panose="02020603050405020304" pitchFamily="18" charset="0"/>
              </a:rPr>
              <a:t>4</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）提高经济性</a:t>
            </a: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选择较低容量的动力蓄电池组可以降低整车制造成本。</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由于提高了系统的可靠性，后期维护成本降低。</a:t>
            </a:r>
          </a:p>
        </p:txBody>
      </p:sp>
    </p:spTree>
    <p:extLst>
      <p:ext uri="{BB962C8B-B14F-4D97-AF65-F5344CB8AC3E}">
        <p14:creationId xmlns:p14="http://schemas.microsoft.com/office/powerpoint/2010/main" val="2947797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3696DE6-BC37-442A-AABD-45831558D65C}"/>
              </a:ext>
            </a:extLst>
          </p:cNvPr>
          <p:cNvSpPr/>
          <p:nvPr/>
        </p:nvSpPr>
        <p:spPr>
          <a:xfrm>
            <a:off x="428400" y="900000"/>
            <a:ext cx="11338575" cy="2496133"/>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一、动力电池的电量管理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4</a:t>
            </a:r>
            <a:r>
              <a:rPr lang="zh-CN" altLang="en-US" sz="2200" b="1" dirty="0">
                <a:solidFill>
                  <a:srgbClr val="126DB2"/>
                </a:solidFill>
                <a:latin typeface="宋体" panose="02010600030101010101" pitchFamily="2" charset="-122"/>
                <a:ea typeface="宋体" panose="02010600030101010101" pitchFamily="2" charset="-122"/>
              </a:rPr>
              <a:t>、</a:t>
            </a:r>
            <a:r>
              <a:rPr lang="en-US" altLang="zh-CN" sz="2200" b="1" dirty="0">
                <a:solidFill>
                  <a:srgbClr val="126DB2"/>
                </a:solidFill>
                <a:latin typeface="宋体" panose="02010600030101010101" pitchFamily="2" charset="-122"/>
                <a:ea typeface="宋体" panose="02010600030101010101" pitchFamily="2" charset="-122"/>
              </a:rPr>
              <a:t>SOC</a:t>
            </a:r>
            <a:r>
              <a:rPr lang="zh-CN" altLang="en-US" sz="2200" b="1" dirty="0">
                <a:solidFill>
                  <a:srgbClr val="126DB2"/>
                </a:solidFill>
                <a:latin typeface="宋体" panose="02010600030101010101" pitchFamily="2" charset="-122"/>
                <a:ea typeface="宋体" panose="02010600030101010101" pitchFamily="2" charset="-122"/>
              </a:rPr>
              <a:t>估计常用的算法</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0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latin typeface="黑体" panose="02010609060101010101" pitchFamily="49" charset="-122"/>
                <a:ea typeface="黑体" panose="02010609060101010101" pitchFamily="49" charset="-122"/>
                <a:cs typeface="Times New Roman" panose="02020603050405020304" pitchFamily="18" charset="0"/>
              </a:rPr>
              <a:t>1</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）开路电压法</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随着放电电流的增加，电池的开路电压降低。可以根据一定的充放电倍率时电池组的开路电压和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SOC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的对应曲线，通过测量电池组开路电压的大小，差值估算出电池</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SOC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的值。</a:t>
            </a:r>
          </a:p>
        </p:txBody>
      </p:sp>
      <p:pic>
        <p:nvPicPr>
          <p:cNvPr id="3" name="图片 298" descr="扫描0060">
            <a:extLst>
              <a:ext uri="{FF2B5EF4-FFF2-40B4-BE49-F238E27FC236}">
                <a16:creationId xmlns:a16="http://schemas.microsoft.com/office/drawing/2014/main" id="{BDFC89D6-F2A0-4195-B673-BD83B8A10B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8381" y="3518645"/>
            <a:ext cx="50752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80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3696DE6-BC37-442A-AABD-45831558D65C}"/>
              </a:ext>
            </a:extLst>
          </p:cNvPr>
          <p:cNvSpPr/>
          <p:nvPr/>
        </p:nvSpPr>
        <p:spPr>
          <a:xfrm>
            <a:off x="428400" y="900000"/>
            <a:ext cx="11338575" cy="2496133"/>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一、动力电池的电量管理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4</a:t>
            </a:r>
            <a:r>
              <a:rPr lang="zh-CN" altLang="en-US" sz="2200" b="1" dirty="0">
                <a:solidFill>
                  <a:srgbClr val="126DB2"/>
                </a:solidFill>
                <a:latin typeface="宋体" panose="02010600030101010101" pitchFamily="2" charset="-122"/>
                <a:ea typeface="宋体" panose="02010600030101010101" pitchFamily="2" charset="-122"/>
              </a:rPr>
              <a:t>、</a:t>
            </a:r>
            <a:r>
              <a:rPr lang="en-US" altLang="zh-CN" sz="2200" b="1" dirty="0">
                <a:solidFill>
                  <a:srgbClr val="126DB2"/>
                </a:solidFill>
                <a:latin typeface="宋体" panose="02010600030101010101" pitchFamily="2" charset="-122"/>
                <a:ea typeface="宋体" panose="02010600030101010101" pitchFamily="2" charset="-122"/>
              </a:rPr>
              <a:t>SOC</a:t>
            </a:r>
            <a:r>
              <a:rPr lang="zh-CN" altLang="en-US" sz="2200" b="1" dirty="0">
                <a:solidFill>
                  <a:srgbClr val="126DB2"/>
                </a:solidFill>
                <a:latin typeface="宋体" panose="02010600030101010101" pitchFamily="2" charset="-122"/>
                <a:ea typeface="宋体" panose="02010600030101010101" pitchFamily="2" charset="-122"/>
              </a:rPr>
              <a:t>估计常用的算法</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0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latin typeface="黑体" panose="02010609060101010101" pitchFamily="49" charset="-122"/>
                <a:ea typeface="黑体" panose="02010609060101010101" pitchFamily="49" charset="-122"/>
                <a:cs typeface="Times New Roman" panose="02020603050405020304" pitchFamily="18" charset="0"/>
              </a:rPr>
              <a:t>2</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）容量积分法</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容量积分法是通过对单位时间内，流入流出电池组的电流进行累积，从而获得电池组每一轮放电能够放出的电量，确定电池</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SOC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的变化。</a:t>
            </a:r>
          </a:p>
        </p:txBody>
      </p:sp>
      <p:graphicFrame>
        <p:nvGraphicFramePr>
          <p:cNvPr id="4" name="图片 299">
            <a:extLst>
              <a:ext uri="{FF2B5EF4-FFF2-40B4-BE49-F238E27FC236}">
                <a16:creationId xmlns:a16="http://schemas.microsoft.com/office/drawing/2014/main" id="{E72F8EC4-E29F-43BA-A73C-5CC0E748A1E0}"/>
              </a:ext>
            </a:extLst>
          </p:cNvPr>
          <p:cNvGraphicFramePr>
            <a:graphicFrameLocks/>
          </p:cNvGraphicFramePr>
          <p:nvPr>
            <p:extLst>
              <p:ext uri="{D42A27DB-BD31-4B8C-83A1-F6EECF244321}">
                <p14:modId xmlns:p14="http://schemas.microsoft.com/office/powerpoint/2010/main" val="3727408347"/>
              </p:ext>
            </p:extLst>
          </p:nvPr>
        </p:nvGraphicFramePr>
        <p:xfrm>
          <a:off x="4547394" y="3610815"/>
          <a:ext cx="3097212" cy="1871662"/>
        </p:xfrm>
        <a:graphic>
          <a:graphicData uri="http://schemas.openxmlformats.org/presentationml/2006/ole">
            <mc:AlternateContent xmlns:mc="http://schemas.openxmlformats.org/markup-compatibility/2006">
              <mc:Choice xmlns:v="urn:schemas-microsoft-com:vml" Requires="v">
                <p:oleObj spid="_x0000_s1076" name="Equation" r:id="rId3" imgW="1145254" imgH="546836" progId="Equation.DSMT4">
                  <p:embed/>
                </p:oleObj>
              </mc:Choice>
              <mc:Fallback>
                <p:oleObj name="Equation" r:id="rId3" imgW="1145254" imgH="546836" progId="Equation.DSMT4">
                  <p:embed/>
                  <p:pic>
                    <p:nvPicPr>
                      <p:cNvPr id="1026" name="图片 299">
                        <a:extLst>
                          <a:ext uri="{FF2B5EF4-FFF2-40B4-BE49-F238E27FC236}">
                            <a16:creationId xmlns:a16="http://schemas.microsoft.com/office/drawing/2014/main" id="{34CFF670-7003-4998-AFA6-6E4FD8CAFBE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7394" y="3610815"/>
                        <a:ext cx="3097212" cy="187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08589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28159AC-1AFA-4C0A-83C6-2156308C04C1}"/>
              </a:ext>
            </a:extLst>
          </p:cNvPr>
          <p:cNvSpPr/>
          <p:nvPr/>
        </p:nvSpPr>
        <p:spPr>
          <a:xfrm>
            <a:off x="428400" y="900000"/>
            <a:ext cx="11338575" cy="2957797"/>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一、动力电池的电量管理</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4</a:t>
            </a:r>
            <a:r>
              <a:rPr lang="zh-CN" altLang="en-US" sz="2200" b="1" dirty="0">
                <a:solidFill>
                  <a:srgbClr val="126DB2"/>
                </a:solidFill>
                <a:latin typeface="宋体" panose="02010600030101010101" pitchFamily="2" charset="-122"/>
                <a:ea typeface="宋体" panose="02010600030101010101" pitchFamily="2" charset="-122"/>
              </a:rPr>
              <a:t>、</a:t>
            </a:r>
            <a:r>
              <a:rPr lang="en-US" altLang="zh-CN" sz="2200" b="1" dirty="0">
                <a:solidFill>
                  <a:srgbClr val="126DB2"/>
                </a:solidFill>
                <a:latin typeface="宋体" panose="02010600030101010101" pitchFamily="2" charset="-122"/>
                <a:ea typeface="宋体" panose="02010600030101010101" pitchFamily="2" charset="-122"/>
              </a:rPr>
              <a:t>SOC</a:t>
            </a:r>
            <a:r>
              <a:rPr lang="zh-CN" altLang="en-US" sz="2200" b="1" dirty="0">
                <a:solidFill>
                  <a:srgbClr val="126DB2"/>
                </a:solidFill>
                <a:latin typeface="宋体" panose="02010600030101010101" pitchFamily="2" charset="-122"/>
                <a:ea typeface="宋体" panose="02010600030101010101" pitchFamily="2" charset="-122"/>
              </a:rPr>
              <a:t>估计常用的算法</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0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latin typeface="黑体" panose="02010609060101010101" pitchFamily="49" charset="-122"/>
                <a:ea typeface="黑体" panose="02010609060101010101" pitchFamily="49" charset="-122"/>
                <a:cs typeface="Times New Roman" panose="02020603050405020304" pitchFamily="18" charset="0"/>
              </a:rPr>
              <a:t>3</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）电池内阻法</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电池内阻有交流内阻（常称交流阻抗）和直流内阻之分，它们都与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SOC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有密切关系。准确测量电池单体内阻比较困难，这是直流内阻法的缺点。在某些电池管理系统中，内阻法与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Ah</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计量法组合使用来提高</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SOC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估算的精度。</a:t>
            </a:r>
          </a:p>
        </p:txBody>
      </p:sp>
    </p:spTree>
    <p:extLst>
      <p:ext uri="{BB962C8B-B14F-4D97-AF65-F5344CB8AC3E}">
        <p14:creationId xmlns:p14="http://schemas.microsoft.com/office/powerpoint/2010/main" val="276901108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BF7FF"/>
        </a:solidFill>
        <a:ln w="12700" cap="flat" cmpd="sng" algn="ctr">
          <a:solidFill>
            <a:schemeClr val="accent1"/>
          </a:solidFill>
          <a:prstDash val="solid"/>
          <a:miter lim="800000"/>
        </a:ln>
      </a:spPr>
      <a:bodyPr anchor="ctr"/>
      <a:lstStyle>
        <a:defPPr marL="0" marR="0" indent="0" algn="ctr" defTabSz="914400" eaLnBrk="1" fontAlgn="base" latinLnBrk="0" hangingPunct="1">
          <a:lnSpc>
            <a:spcPct val="100000"/>
          </a:lnSpc>
          <a:spcBef>
            <a:spcPct val="0"/>
          </a:spcBef>
          <a:spcAft>
            <a:spcPct val="0"/>
          </a:spcAft>
          <a:buClrTx/>
          <a:buSzTx/>
          <a:buFontTx/>
          <a:buNone/>
          <a:defRPr kumimoji="0" sz="1800" b="0"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TotalTime>
  <Words>3588</Words>
  <Application>Microsoft Office PowerPoint</Application>
  <PresentationFormat>宽屏</PresentationFormat>
  <Paragraphs>213</Paragraphs>
  <Slides>41</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41</vt:i4>
      </vt:variant>
    </vt:vector>
  </HeadingPairs>
  <TitlesOfParts>
    <vt:vector size="54" baseType="lpstr">
      <vt:lpstr>Arial Unicode MS</vt:lpstr>
      <vt:lpstr>等线</vt:lpstr>
      <vt:lpstr>等线 Light</vt:lpstr>
      <vt:lpstr>黑体</vt:lpstr>
      <vt:lpstr>楷体</vt:lpstr>
      <vt:lpstr>宋体</vt:lpstr>
      <vt:lpstr>微软雅黑</vt:lpstr>
      <vt:lpstr>Arial</vt:lpstr>
      <vt:lpstr>Broadway</vt:lpstr>
      <vt:lpstr>Times New Roman</vt:lpstr>
      <vt:lpstr>Wingdings</vt:lpstr>
      <vt:lpstr>Office 主题​​</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柏辰 刘</dc:creator>
  <cp:lastModifiedBy>柏辰 刘</cp:lastModifiedBy>
  <cp:revision>209</cp:revision>
  <dcterms:created xsi:type="dcterms:W3CDTF">2019-11-17T10:28:00Z</dcterms:created>
  <dcterms:modified xsi:type="dcterms:W3CDTF">2020-05-25T16:07:17Z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2052-11.1.0.9145</vt:lpwstr>
  </property>
</Properties>
</file>