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1" r:id="rId50"/>
  </p:sldIdLst>
  <p:sldSz cx="12192000" cy="6858000"/>
  <p:notesSz cx="6858000" cy="9144000"/>
  <p:embeddedFontLst>
    <p:embeddedFont>
      <p:font typeface="方正静蕾简体" panose="02000000000000000000" pitchFamily="2" charset="-122"/>
      <p:regular r:id="rId55"/>
    </p:embeddedFont>
    <p:embeddedFont>
      <p:font typeface="黑体" panose="02010609060101010101" pitchFamily="49" charset="-122"/>
      <p:regular r:id="rId56"/>
    </p:embeddedFont>
    <p:embeddedFont>
      <p:font typeface="微软雅黑" panose="020B0503020204020204" pitchFamily="34" charset="-122"/>
      <p:regular r:id="rId57"/>
    </p:embeddedFont>
    <p:embeddedFont>
      <p:font typeface="Calibri Light" panose="020F0302020204030204" charset="0"/>
      <p:regular r:id="rId58"/>
      <p:italic r:id="rId59"/>
    </p:embeddedFont>
    <p:embeddedFont>
      <p:font typeface="Calibri" panose="020F0502020204030204" charset="0"/>
      <p:regular r:id="rId60"/>
      <p:bold r:id="rId61"/>
      <p:italic r:id="rId62"/>
      <p:boldItalic r:id="rId63"/>
    </p:embeddedFont>
    <p:embeddedFont>
      <p:font typeface="等线" panose="02010600030101010101" charset="0"/>
      <p:regular r:id="rId64"/>
      <p:bold r:id="rId6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font" Target="fonts/font11.fntdata"/><Relationship Id="rId64" Type="http://schemas.openxmlformats.org/officeDocument/2006/relationships/font" Target="fonts/font10.fntdata"/><Relationship Id="rId63" Type="http://schemas.openxmlformats.org/officeDocument/2006/relationships/font" Target="fonts/font9.fntdata"/><Relationship Id="rId62" Type="http://schemas.openxmlformats.org/officeDocument/2006/relationships/font" Target="fonts/font8.fntdata"/><Relationship Id="rId61" Type="http://schemas.openxmlformats.org/officeDocument/2006/relationships/font" Target="fonts/font7.fntdata"/><Relationship Id="rId60" Type="http://schemas.openxmlformats.org/officeDocument/2006/relationships/font" Target="fonts/font6.fntdata"/><Relationship Id="rId6" Type="http://schemas.openxmlformats.org/officeDocument/2006/relationships/slide" Target="slides/slide4.xml"/><Relationship Id="rId59" Type="http://schemas.openxmlformats.org/officeDocument/2006/relationships/font" Target="fonts/font5.fntdata"/><Relationship Id="rId58" Type="http://schemas.openxmlformats.org/officeDocument/2006/relationships/font" Target="fonts/font4.fntdata"/><Relationship Id="rId57" Type="http://schemas.openxmlformats.org/officeDocument/2006/relationships/font" Target="fonts/font3.fntdata"/><Relationship Id="rId56" Type="http://schemas.openxmlformats.org/officeDocument/2006/relationships/font" Target="fonts/font2.fntdata"/><Relationship Id="rId55" Type="http://schemas.openxmlformats.org/officeDocument/2006/relationships/font" Target="fonts/font1.fntdata"/><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23BC2-B6CA-4180-9788-36DD3E9B2B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7F7C-4216-48A6-90E8-BE0CB213AA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7" Type="http://schemas.openxmlformats.org/officeDocument/2006/relationships/image" Target="../media/image36.emf"/><Relationship Id="rId36" Type="http://schemas.openxmlformats.org/officeDocument/2006/relationships/image" Target="../media/image35.emf"/><Relationship Id="rId35" Type="http://schemas.openxmlformats.org/officeDocument/2006/relationships/image" Target="../media/image34.png"/><Relationship Id="rId34" Type="http://schemas.openxmlformats.org/officeDocument/2006/relationships/image" Target="../media/image33.png"/><Relationship Id="rId33" Type="http://schemas.openxmlformats.org/officeDocument/2006/relationships/image" Target="../media/image32.png"/><Relationship Id="rId32" Type="http://schemas.openxmlformats.org/officeDocument/2006/relationships/image" Target="../media/image31.png"/><Relationship Id="rId31" Type="http://schemas.openxmlformats.org/officeDocument/2006/relationships/image" Target="../media/image30.png"/><Relationship Id="rId30" Type="http://schemas.openxmlformats.org/officeDocument/2006/relationships/image" Target="../media/image29.png"/><Relationship Id="rId3" Type="http://schemas.openxmlformats.org/officeDocument/2006/relationships/image" Target="../media/image2.png"/><Relationship Id="rId29" Type="http://schemas.openxmlformats.org/officeDocument/2006/relationships/image" Target="../media/image28.png"/><Relationship Id="rId28" Type="http://schemas.openxmlformats.org/officeDocument/2006/relationships/image" Target="../media/image27.png"/><Relationship Id="rId27" Type="http://schemas.openxmlformats.org/officeDocument/2006/relationships/image" Target="../media/image26.png"/><Relationship Id="rId26" Type="http://schemas.openxmlformats.org/officeDocument/2006/relationships/image" Target="../media/image25.png"/><Relationship Id="rId25" Type="http://schemas.openxmlformats.org/officeDocument/2006/relationships/image" Target="../media/image24.png"/><Relationship Id="rId24" Type="http://schemas.openxmlformats.org/officeDocument/2006/relationships/image" Target="../media/image23.png"/><Relationship Id="rId23" Type="http://schemas.openxmlformats.org/officeDocument/2006/relationships/image" Target="../media/image22.png"/><Relationship Id="rId22" Type="http://schemas.openxmlformats.org/officeDocument/2006/relationships/image" Target="../media/image21.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emf"/><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6.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969668" y="1449346"/>
            <a:ext cx="8563953" cy="2786913"/>
          </a:xfrm>
          <a:prstGeom prst="rect">
            <a:avLst/>
          </a:prstGeom>
        </p:spPr>
      </p:pic>
      <p:grpSp>
        <p:nvGrpSpPr>
          <p:cNvPr id="12" name="Group 4"/>
          <p:cNvGrpSpPr>
            <a:grpSpLocks noChangeAspect="1"/>
          </p:cNvGrpSpPr>
          <p:nvPr userDrawn="1"/>
        </p:nvGrpSpPr>
        <p:grpSpPr bwMode="auto">
          <a:xfrm>
            <a:off x="-96366" y="2388358"/>
            <a:ext cx="12264223" cy="4469642"/>
            <a:chOff x="-42" y="749"/>
            <a:chExt cx="7639" cy="2784"/>
          </a:xfrm>
        </p:grpSpPr>
        <p:grpSp>
          <p:nvGrpSpPr>
            <p:cNvPr id="13" name="Group 205"/>
            <p:cNvGrpSpPr/>
            <p:nvPr/>
          </p:nvGrpSpPr>
          <p:grpSpPr bwMode="auto">
            <a:xfrm>
              <a:off x="-42" y="749"/>
              <a:ext cx="7639" cy="2784"/>
              <a:chOff x="-42" y="749"/>
              <a:chExt cx="7639" cy="2784"/>
            </a:xfrm>
          </p:grpSpPr>
          <p:sp>
            <p:nvSpPr>
              <p:cNvPr id="123"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81"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3"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5"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 name="图片 322"/>
          <p:cNvPicPr>
            <a:picLocks noChangeAspect="1"/>
          </p:cNvPicPr>
          <p:nvPr userDrawn="1"/>
        </p:nvPicPr>
        <p:blipFill>
          <a:blip r:embed="rId36"/>
          <a:stretch>
            <a:fillRect/>
          </a:stretch>
        </p:blipFill>
        <p:spPr>
          <a:xfrm>
            <a:off x="752969" y="327434"/>
            <a:ext cx="10367645" cy="1181124"/>
          </a:xfrm>
          <a:prstGeom prst="rect">
            <a:avLst/>
          </a:prstGeom>
        </p:spPr>
      </p:pic>
      <p:pic>
        <p:nvPicPr>
          <p:cNvPr id="324" name="图片 323"/>
          <p:cNvPicPr>
            <a:picLocks noChangeAspect="1"/>
          </p:cNvPicPr>
          <p:nvPr userDrawn="1"/>
        </p:nvPicPr>
        <p:blipFill>
          <a:blip r:embed="rId37"/>
          <a:stretch>
            <a:fillRect/>
          </a:stretch>
        </p:blipFill>
        <p:spPr>
          <a:xfrm>
            <a:off x="2616629" y="1302258"/>
            <a:ext cx="694080" cy="982188"/>
          </a:xfrm>
          <a:prstGeom prst="rect">
            <a:avLst/>
          </a:prstGeom>
        </p:spPr>
      </p:pic>
      <p:sp>
        <p:nvSpPr>
          <p:cNvPr id="2" name="标题 1"/>
          <p:cNvSpPr>
            <a:spLocks noGrp="1"/>
          </p:cNvSpPr>
          <p:nvPr>
            <p:ph type="ctrTitle"/>
          </p:nvPr>
        </p:nvSpPr>
        <p:spPr>
          <a:xfrm>
            <a:off x="1082052" y="2225638"/>
            <a:ext cx="7134731" cy="1920526"/>
          </a:xfrm>
          <a:noFill/>
        </p:spPr>
        <p:txBody>
          <a:bodyPr wrap="square" rtlCol="0">
            <a:spAutoFit/>
          </a:bodyPr>
          <a:lstStyle>
            <a:lvl1pPr algn="l">
              <a:defRPr lang="zh-CN" altLang="en-US" sz="6600" b="1" dirty="0">
                <a:latin typeface="方正静蕾简体" panose="02000000000000000000" pitchFamily="2" charset="-122"/>
                <a:ea typeface="方正静蕾简体" panose="02000000000000000000" pitchFamily="2" charset="-122"/>
                <a:cs typeface="+mn-cs"/>
              </a:defRPr>
            </a:lvl1pPr>
          </a:lstStyle>
          <a:p>
            <a:pPr marL="0" lvl="0"/>
            <a:r>
              <a:rPr lang="zh-CN" altLang="en-US"/>
              <a:t>单击此处编辑母版标题样式</a:t>
            </a:r>
            <a:endParaRPr lang="zh-CN" altLang="en-US" dirty="0"/>
          </a:p>
        </p:txBody>
      </p:sp>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nodeType="withEffect">
                                  <p:stCondLst>
                                    <p:cond delay="150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0-#ppt_w/2"/>
                                          </p:val>
                                        </p:tav>
                                        <p:tav tm="100000">
                                          <p:val>
                                            <p:strVal val="#ppt_x"/>
                                          </p:val>
                                        </p:tav>
                                      </p:tavLst>
                                    </p:anim>
                                    <p:anim calcmode="lin" valueType="num">
                                      <p:cBhvr additive="base">
                                        <p:cTn id="14" dur="500" fill="hold"/>
                                        <p:tgtEl>
                                          <p:spTgt spid="32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repeatCount="3000" fill="hold" grpId="0" nodeType="withEffect">
                                  <p:stCondLst>
                                    <p:cond delay="2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1" name="图片 80"/>
          <p:cNvPicPr>
            <a:picLocks noChangeAspect="1"/>
          </p:cNvPicPr>
          <p:nvPr userDrawn="1"/>
        </p:nvPicPr>
        <p:blipFill>
          <a:blip r:embed="rId2"/>
          <a:stretch>
            <a:fillRect/>
          </a:stretch>
        </p:blipFill>
        <p:spPr>
          <a:xfrm>
            <a:off x="148161" y="4285397"/>
            <a:ext cx="11818861" cy="2388358"/>
          </a:xfrm>
          <a:prstGeom prst="rect">
            <a:avLst/>
          </a:prstGeom>
        </p:spPr>
      </p:pic>
      <p:pic>
        <p:nvPicPr>
          <p:cNvPr id="82" name="图片 81"/>
          <p:cNvPicPr>
            <a:picLocks noChangeAspect="1"/>
          </p:cNvPicPr>
          <p:nvPr userDrawn="1"/>
        </p:nvPicPr>
        <p:blipFill>
          <a:blip r:embed="rId3"/>
          <a:stretch>
            <a:fillRect/>
          </a:stretch>
        </p:blipFill>
        <p:spPr>
          <a:xfrm>
            <a:off x="1921101" y="1473958"/>
            <a:ext cx="8272979" cy="2635291"/>
          </a:xfrm>
          <a:prstGeom prst="rect">
            <a:avLst/>
          </a:prstGeom>
        </p:spPr>
      </p:pic>
      <p:pic>
        <p:nvPicPr>
          <p:cNvPr id="83" name="图片 82"/>
          <p:cNvPicPr>
            <a:picLocks noChangeAspect="1"/>
          </p:cNvPicPr>
          <p:nvPr userDrawn="1"/>
        </p:nvPicPr>
        <p:blipFill>
          <a:blip r:embed="rId4"/>
          <a:stretch>
            <a:fillRect/>
          </a:stretch>
        </p:blipFill>
        <p:spPr>
          <a:xfrm>
            <a:off x="965881" y="395786"/>
            <a:ext cx="9935813" cy="1302800"/>
          </a:xfrm>
          <a:prstGeom prst="rect">
            <a:avLst/>
          </a:prstGeom>
        </p:spPr>
      </p:pic>
      <p:pic>
        <p:nvPicPr>
          <p:cNvPr id="84" name="图片 83"/>
          <p:cNvPicPr>
            <a:picLocks noChangeAspect="1"/>
          </p:cNvPicPr>
          <p:nvPr userDrawn="1"/>
        </p:nvPicPr>
        <p:blipFill>
          <a:blip r:embed="rId5"/>
          <a:stretch>
            <a:fillRect/>
          </a:stretch>
        </p:blipFill>
        <p:spPr>
          <a:xfrm>
            <a:off x="759360" y="3466616"/>
            <a:ext cx="908254" cy="1285265"/>
          </a:xfrm>
          <a:prstGeom prst="rect">
            <a:avLst/>
          </a:prstGeom>
        </p:spPr>
      </p:pic>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 presetClass="entr" presetSubtype="8" fill="hold" nodeType="withEffect">
                                  <p:stCondLst>
                                    <p:cond delay="150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148161" y="4285397"/>
            <a:ext cx="11818861" cy="2388358"/>
          </a:xfrm>
          <a:prstGeom prst="rect">
            <a:avLst/>
          </a:prstGeom>
        </p:spPr>
      </p:pic>
      <p:pic>
        <p:nvPicPr>
          <p:cNvPr id="7" name="图片 6"/>
          <p:cNvPicPr>
            <a:picLocks noChangeAspect="1"/>
          </p:cNvPicPr>
          <p:nvPr userDrawn="1"/>
        </p:nvPicPr>
        <p:blipFill>
          <a:blip r:embed="rId3"/>
          <a:stretch>
            <a:fillRect/>
          </a:stretch>
        </p:blipFill>
        <p:spPr>
          <a:xfrm>
            <a:off x="1959836" y="1486658"/>
            <a:ext cx="8272979" cy="2635291"/>
          </a:xfrm>
          <a:prstGeom prst="rect">
            <a:avLst/>
          </a:prstGeom>
        </p:spPr>
      </p:pic>
      <p:pic>
        <p:nvPicPr>
          <p:cNvPr id="8" name="图片 7"/>
          <p:cNvPicPr>
            <a:picLocks noChangeAspect="1"/>
          </p:cNvPicPr>
          <p:nvPr userDrawn="1"/>
        </p:nvPicPr>
        <p:blipFill>
          <a:blip r:embed="rId4"/>
          <a:stretch>
            <a:fillRect/>
          </a:stretch>
        </p:blipFill>
        <p:spPr>
          <a:xfrm>
            <a:off x="965881" y="395786"/>
            <a:ext cx="9935813" cy="1302800"/>
          </a:xfrm>
          <a:prstGeom prst="rect">
            <a:avLst/>
          </a:prstGeom>
        </p:spPr>
      </p:pic>
      <p:pic>
        <p:nvPicPr>
          <p:cNvPr id="9" name="图片 8"/>
          <p:cNvPicPr>
            <a:picLocks noChangeAspect="1"/>
          </p:cNvPicPr>
          <p:nvPr userDrawn="1"/>
        </p:nvPicPr>
        <p:blipFill>
          <a:blip r:embed="rId5"/>
          <a:stretch>
            <a:fillRect/>
          </a:stretch>
        </p:blipFill>
        <p:spPr>
          <a:xfrm>
            <a:off x="406321" y="2872861"/>
            <a:ext cx="7195481" cy="3419904"/>
          </a:xfrm>
          <a:prstGeom prst="rect">
            <a:avLst/>
          </a:prstGeom>
        </p:spPr>
      </p:pic>
      <p:sp>
        <p:nvSpPr>
          <p:cNvPr id="2" name="标题 1"/>
          <p:cNvSpPr>
            <a:spLocks noGrp="1"/>
          </p:cNvSpPr>
          <p:nvPr>
            <p:ph type="title"/>
          </p:nvPr>
        </p:nvSpPr>
        <p:spPr>
          <a:xfrm>
            <a:off x="2525771" y="2178287"/>
            <a:ext cx="7258641" cy="1325563"/>
          </a:xfrm>
        </p:spPr>
        <p:txBody>
          <a:bodyPr>
            <a:normAutofit/>
          </a:bodyPr>
          <a:lstStyle>
            <a:lvl1pPr algn="ctr">
              <a:defRPr lang="zh-CN" altLang="en-US" sz="66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椭圆 31"/>
          <p:cNvSpPr/>
          <p:nvPr userDrawn="1"/>
        </p:nvSpPr>
        <p:spPr>
          <a:xfrm flipH="1" flipV="1">
            <a:off x="320039" y="1309378"/>
            <a:ext cx="11555729" cy="52628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2" name="标题 1"/>
          <p:cNvSpPr>
            <a:spLocks noGrp="1"/>
          </p:cNvSpPr>
          <p:nvPr>
            <p:ph type="title"/>
          </p:nvPr>
        </p:nvSpPr>
        <p:spPr>
          <a:xfrm>
            <a:off x="1920450" y="385906"/>
            <a:ext cx="7543590" cy="854892"/>
          </a:xfrm>
        </p:spPr>
        <p:txBody>
          <a:bodyPr>
            <a:normAutofit/>
          </a:bodyPr>
          <a:lstStyle>
            <a:lvl1pPr>
              <a:defRPr lang="zh-CN" altLang="en-US" sz="40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707136" y="1653598"/>
            <a:ext cx="10777728" cy="4508055"/>
          </a:xfrm>
        </p:spPr>
        <p:txBody>
          <a:bodyPr>
            <a:normAutofit/>
          </a:bodyPr>
          <a:lstStyle>
            <a:lvl1pPr>
              <a:lnSpc>
                <a:spcPct val="120000"/>
              </a:lnSpc>
              <a:defRPr sz="2400">
                <a:latin typeface="微软雅黑" panose="020B0503020204020204" pitchFamily="34" charset="-122"/>
                <a:ea typeface="微软雅黑" panose="020B0503020204020204" pitchFamily="34" charset="-122"/>
              </a:defRPr>
            </a:lvl1pPr>
            <a:lvl2pPr>
              <a:lnSpc>
                <a:spcPct val="120000"/>
              </a:lnSpc>
              <a:defRPr sz="2000">
                <a:latin typeface="微软雅黑" panose="020B0503020204020204" pitchFamily="34" charset="-122"/>
                <a:ea typeface="微软雅黑" panose="020B0503020204020204" pitchFamily="34" charset="-122"/>
              </a:defRPr>
            </a:lvl2pPr>
            <a:lvl3pPr>
              <a:lnSpc>
                <a:spcPct val="120000"/>
              </a:lnSpc>
              <a:defRPr sz="1800">
                <a:latin typeface="微软雅黑" panose="020B0503020204020204" pitchFamily="34" charset="-122"/>
                <a:ea typeface="微软雅黑" panose="020B0503020204020204" pitchFamily="34" charset="-122"/>
              </a:defRPr>
            </a:lvl3pPr>
            <a:lvl4pPr>
              <a:lnSpc>
                <a:spcPct val="120000"/>
              </a:lnSpc>
              <a:defRPr sz="1600">
                <a:latin typeface="微软雅黑" panose="020B0503020204020204" pitchFamily="34" charset="-122"/>
                <a:ea typeface="微软雅黑" panose="020B0503020204020204" pitchFamily="34" charset="-122"/>
              </a:defRPr>
            </a:lvl4pPr>
            <a:lvl5pPr>
              <a:lnSpc>
                <a:spcPct val="120000"/>
              </a:lnSpc>
              <a:defRPr sz="160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13" name="图片 12"/>
          <p:cNvPicPr>
            <a:picLocks noChangeAspect="1"/>
          </p:cNvPicPr>
          <p:nvPr/>
        </p:nvPicPr>
        <p:blipFill>
          <a:blip r:embed="rId3"/>
          <a:stretch>
            <a:fillRect/>
          </a:stretch>
        </p:blipFill>
        <p:spPr>
          <a:xfrm rot="2448184">
            <a:off x="10921607" y="5593916"/>
            <a:ext cx="715386" cy="101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 presetClass="entr" presetSubtype="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5D05-0E94-4CCC-AFB0-C7131F99C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E12-D378-489A-B1AD-87507CA142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009645" y="2103437"/>
            <a:ext cx="8172709" cy="1325563"/>
          </a:xfrm>
        </p:spPr>
        <p:txBody>
          <a:bodyPr>
            <a:normAutofit fontScale="90000"/>
          </a:bodyPr>
          <a:lstStyle/>
          <a:p>
            <a:pPr>
              <a:lnSpc>
                <a:spcPct val="100000"/>
              </a:lnSpc>
            </a:pPr>
            <a:r>
              <a:rPr lang="zh-CN" altLang="en-US" dirty="0"/>
              <a:t>第二节 早期训练与指导的一般方法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三、任务分析法</a:t>
            </a:r>
            <a:endParaRPr lang="zh-CN" altLang="en-US" dirty="0"/>
          </a:p>
        </p:txBody>
      </p:sp>
      <p:sp>
        <p:nvSpPr>
          <p:cNvPr id="3" name="内容占位符 2"/>
          <p:cNvSpPr>
            <a:spLocks noGrp="1"/>
          </p:cNvSpPr>
          <p:nvPr>
            <p:ph idx="1"/>
          </p:nvPr>
        </p:nvSpPr>
        <p:spPr/>
        <p:txBody>
          <a:bodyPr>
            <a:normAutofit/>
          </a:bodyPr>
          <a:lstStyle/>
          <a:p>
            <a:r>
              <a:rPr lang="zh-CN" altLang="en-US" dirty="0"/>
              <a:t>工作分析法</a:t>
            </a:r>
            <a:r>
              <a:rPr lang="en-US" altLang="zh-CN" dirty="0"/>
              <a:t>(</a:t>
            </a:r>
            <a:r>
              <a:rPr lang="en-US" altLang="zh-CN" dirty="0" err="1"/>
              <a:t>taskanalysis</a:t>
            </a:r>
            <a:r>
              <a:rPr lang="en-US" altLang="zh-CN" dirty="0"/>
              <a:t>)</a:t>
            </a:r>
            <a:r>
              <a:rPr lang="zh-CN" altLang="en-US" dirty="0"/>
              <a:t>就是将复杂的行为细分为数个简单的行为</a:t>
            </a:r>
            <a:r>
              <a:rPr lang="en-US" altLang="zh-CN" dirty="0"/>
              <a:t>,</a:t>
            </a:r>
            <a:r>
              <a:rPr lang="zh-CN" altLang="en-US" dirty="0"/>
              <a:t>然后再将简单行为依照逻辑</a:t>
            </a:r>
            <a:r>
              <a:rPr lang="zh-CN" altLang="en-US" dirty="0" smtClean="0"/>
              <a:t>顺序教给</a:t>
            </a:r>
            <a:r>
              <a:rPr lang="zh-CN" altLang="en-US" dirty="0"/>
              <a:t>儿童</a:t>
            </a:r>
            <a:r>
              <a:rPr lang="zh-CN" altLang="en-US" dirty="0" smtClean="0"/>
              <a:t>。</a:t>
            </a:r>
            <a:endParaRPr lang="en-US" altLang="zh-CN" dirty="0" smtClean="0"/>
          </a:p>
          <a:p>
            <a:r>
              <a:rPr lang="zh-CN" altLang="en-US" dirty="0" smtClean="0"/>
              <a:t>一</a:t>
            </a:r>
            <a:r>
              <a:rPr lang="zh-CN" altLang="en-US" dirty="0"/>
              <a:t>个行为该细分成多少个简单行为</a:t>
            </a:r>
            <a:r>
              <a:rPr lang="en-US" altLang="zh-CN" dirty="0"/>
              <a:t>,</a:t>
            </a:r>
            <a:r>
              <a:rPr lang="zh-CN" altLang="en-US" dirty="0"/>
              <a:t>则应视儿童的能力而定。</a:t>
            </a:r>
            <a:endParaRPr lang="zh-CN" altLang="en-US" dirty="0"/>
          </a:p>
          <a:p>
            <a:r>
              <a:rPr lang="zh-CN" altLang="en-US" dirty="0" smtClean="0"/>
              <a:t>可以</a:t>
            </a:r>
            <a:r>
              <a:rPr lang="zh-CN" altLang="en-US" dirty="0"/>
              <a:t>让儿童由第一个步骤开始往后学习</a:t>
            </a:r>
            <a:r>
              <a:rPr lang="en-US" altLang="zh-CN" dirty="0"/>
              <a:t>,</a:t>
            </a:r>
            <a:r>
              <a:rPr lang="zh-CN" altLang="en-US" dirty="0"/>
              <a:t>也可以由最后一个步骤逐一地往前学。</a:t>
            </a:r>
            <a:endParaRPr lang="en-US" altLang="zh-CN" dirty="0"/>
          </a:p>
          <a:p>
            <a:r>
              <a:rPr lang="zh-CN" altLang="en-US" dirty="0"/>
              <a:t>工作分析法可以让自闭症儿童按部就班地学会复杂的行为</a:t>
            </a:r>
            <a:r>
              <a:rPr lang="en-US" altLang="zh-CN" dirty="0"/>
              <a:t>,</a:t>
            </a:r>
            <a:r>
              <a:rPr lang="zh-CN" altLang="en-US" dirty="0"/>
              <a:t>并且在过程中得到适当的协助</a:t>
            </a:r>
            <a:r>
              <a:rPr lang="en-US" altLang="zh-CN" dirty="0"/>
              <a:t>,</a:t>
            </a:r>
            <a:r>
              <a:rPr lang="zh-CN" altLang="en-US" dirty="0"/>
              <a:t>减少失败的机会</a:t>
            </a:r>
            <a:r>
              <a:rPr lang="en-US" altLang="zh-CN" dirty="0"/>
              <a:t>,</a:t>
            </a:r>
            <a:r>
              <a:rPr lang="zh-CN" altLang="en-US" dirty="0"/>
              <a:t>同时也学会顺序和因果关系观念</a:t>
            </a:r>
            <a:r>
              <a:rPr lang="en-US" altLang="zh-CN" dirty="0"/>
              <a:t>,</a:t>
            </a:r>
            <a:r>
              <a:rPr lang="zh-CN" altLang="en-US" dirty="0"/>
              <a:t>并建立起自信心。</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四、应用行为分析</a:t>
            </a:r>
            <a:endParaRPr lang="zh-CN" altLang="en-US" dirty="0"/>
          </a:p>
        </p:txBody>
      </p:sp>
      <p:sp>
        <p:nvSpPr>
          <p:cNvPr id="3" name="内容占位符 2"/>
          <p:cNvSpPr>
            <a:spLocks noGrp="1"/>
          </p:cNvSpPr>
          <p:nvPr>
            <p:ph idx="1"/>
          </p:nvPr>
        </p:nvSpPr>
        <p:spPr/>
        <p:txBody>
          <a:bodyPr>
            <a:normAutofit/>
          </a:bodyPr>
          <a:lstStyle/>
          <a:p>
            <a:r>
              <a:rPr lang="zh-CN" altLang="en-US" dirty="0"/>
              <a:t>应用行为分析</a:t>
            </a:r>
            <a:r>
              <a:rPr lang="en-US" altLang="zh-CN" dirty="0" smtClean="0"/>
              <a:t>(ABA)</a:t>
            </a:r>
            <a:r>
              <a:rPr lang="zh-CN" altLang="en-US" dirty="0" smtClean="0"/>
              <a:t> 是</a:t>
            </a:r>
            <a:r>
              <a:rPr lang="zh-CN" altLang="en-US" dirty="0"/>
              <a:t>以分解目标、强化和辅助为原则</a:t>
            </a:r>
            <a:r>
              <a:rPr lang="en-US" altLang="zh-CN" dirty="0"/>
              <a:t>,</a:t>
            </a:r>
            <a:r>
              <a:rPr lang="zh-CN" altLang="en-US" dirty="0"/>
              <a:t>以回合式操作教学法</a:t>
            </a:r>
            <a:r>
              <a:rPr lang="en-US" altLang="zh-CN" dirty="0"/>
              <a:t>(</a:t>
            </a:r>
            <a:r>
              <a:rPr lang="en-US" altLang="zh-CN" dirty="0" err="1"/>
              <a:t>discretetrialsteaching,DTT</a:t>
            </a:r>
            <a:r>
              <a:rPr lang="en-US" altLang="zh-CN" dirty="0"/>
              <a:t>,</a:t>
            </a:r>
            <a:r>
              <a:rPr lang="zh-CN" altLang="en-US" dirty="0"/>
              <a:t>又称</a:t>
            </a:r>
            <a:r>
              <a:rPr lang="zh-CN" altLang="en-US" dirty="0" smtClean="0"/>
              <a:t>分解式</a:t>
            </a:r>
            <a:r>
              <a:rPr lang="zh-CN" altLang="en-US" dirty="0"/>
              <a:t>操作法、离散教学法</a:t>
            </a:r>
            <a:r>
              <a:rPr lang="en-US" altLang="zh-CN" dirty="0"/>
              <a:t>)</a:t>
            </a:r>
            <a:r>
              <a:rPr lang="zh-CN" altLang="en-US" dirty="0"/>
              <a:t>作为具体操作方法</a:t>
            </a:r>
            <a:r>
              <a:rPr lang="en-US" altLang="zh-CN" dirty="0"/>
              <a:t>(</a:t>
            </a:r>
            <a:r>
              <a:rPr lang="zh-CN" altLang="en-US" dirty="0"/>
              <a:t>包括指令、个体反应、结果与停顿</a:t>
            </a:r>
            <a:r>
              <a:rPr lang="en-US" altLang="zh-CN" dirty="0"/>
              <a:t>),</a:t>
            </a:r>
            <a:r>
              <a:rPr lang="zh-CN" altLang="en-US" dirty="0"/>
              <a:t>采取由专家指导下的</a:t>
            </a:r>
            <a:r>
              <a:rPr lang="zh-CN" altLang="en-US" dirty="0" smtClean="0"/>
              <a:t>大学生</a:t>
            </a:r>
            <a:r>
              <a:rPr lang="zh-CN" altLang="en-US" dirty="0"/>
              <a:t>、研究生或儿童的家长所组成的干预小组与自闭症儿童进行一对一的训练作为干预的主要形式。</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449" y="385906"/>
            <a:ext cx="9752261" cy="854892"/>
          </a:xfrm>
        </p:spPr>
        <p:txBody>
          <a:bodyPr>
            <a:normAutofit/>
          </a:bodyPr>
          <a:lstStyle/>
          <a:p>
            <a:r>
              <a:rPr lang="en-US" altLang="zh-CN" dirty="0"/>
              <a:t>(</a:t>
            </a:r>
            <a:r>
              <a:rPr lang="zh-CN" altLang="en-US" dirty="0"/>
              <a:t>一</a:t>
            </a:r>
            <a:r>
              <a:rPr lang="en-US" altLang="zh-CN" dirty="0"/>
              <a:t>) </a:t>
            </a:r>
            <a:r>
              <a:rPr lang="zh-CN" altLang="en-US" dirty="0"/>
              <a:t>行为训练的重要</a:t>
            </a:r>
            <a:r>
              <a:rPr lang="zh-CN" altLang="en-US" dirty="0" smtClean="0"/>
              <a:t>前提</a:t>
            </a:r>
            <a:endParaRPr lang="zh-CN" altLang="en-US" dirty="0"/>
          </a:p>
        </p:txBody>
      </p:sp>
      <p:sp>
        <p:nvSpPr>
          <p:cNvPr id="3" name="内容占位符 2"/>
          <p:cNvSpPr>
            <a:spLocks noGrp="1"/>
          </p:cNvSpPr>
          <p:nvPr>
            <p:ph idx="1"/>
          </p:nvPr>
        </p:nvSpPr>
        <p:spPr/>
        <p:txBody>
          <a:bodyPr/>
          <a:lstStyle/>
          <a:p>
            <a:pPr marL="457200" indent="-457200">
              <a:buAutoNum type="arabicPeriod"/>
            </a:pPr>
            <a:r>
              <a:rPr lang="zh-CN" altLang="en-US" dirty="0" smtClean="0"/>
              <a:t>功能分析</a:t>
            </a:r>
            <a:r>
              <a:rPr lang="zh-CN" altLang="en-US" dirty="0"/>
              <a:t>法的定义 </a:t>
            </a:r>
            <a:endParaRPr lang="en-US" altLang="zh-CN" dirty="0" smtClean="0"/>
          </a:p>
          <a:p>
            <a:r>
              <a:rPr lang="zh-CN" altLang="en-US" dirty="0" smtClean="0"/>
              <a:t>功能分析</a:t>
            </a:r>
            <a:r>
              <a:rPr lang="zh-CN" altLang="en-US" dirty="0"/>
              <a:t>法即通过对环境条件、个人历史及其自身状况等方面的考察</a:t>
            </a:r>
            <a:r>
              <a:rPr lang="en-US" altLang="zh-CN" dirty="0"/>
              <a:t>,</a:t>
            </a:r>
            <a:r>
              <a:rPr lang="zh-CN" altLang="en-US" dirty="0"/>
              <a:t>而</a:t>
            </a:r>
            <a:r>
              <a:rPr lang="zh-CN" altLang="en-US" dirty="0" smtClean="0"/>
              <a:t>达到对</a:t>
            </a:r>
            <a:r>
              <a:rPr lang="zh-CN" altLang="en-US" dirty="0"/>
              <a:t>问题行为的原因和功能的理解</a:t>
            </a:r>
            <a:r>
              <a:rPr lang="en-US" altLang="zh-CN" dirty="0"/>
              <a:t>,</a:t>
            </a:r>
            <a:r>
              <a:rPr lang="zh-CN" altLang="en-US" dirty="0"/>
              <a:t>进而为解决或改善问题行为提供有效途径。</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2. </a:t>
            </a:r>
            <a:r>
              <a:rPr lang="en-US" altLang="zh-CN" dirty="0" smtClean="0"/>
              <a:t> </a:t>
            </a:r>
            <a:r>
              <a:rPr lang="zh-CN" altLang="en-US" dirty="0" smtClean="0"/>
              <a:t>具体</a:t>
            </a:r>
            <a:r>
              <a:rPr lang="zh-CN" altLang="en-US" dirty="0"/>
              <a:t>操作方法</a:t>
            </a:r>
            <a:endParaRPr lang="zh-CN" altLang="en-US" dirty="0"/>
          </a:p>
          <a:p>
            <a:r>
              <a:rPr lang="zh-CN" altLang="en-US" dirty="0" smtClean="0">
                <a:solidFill>
                  <a:schemeClr val="accent2"/>
                </a:solidFill>
              </a:rPr>
              <a:t>观察</a:t>
            </a:r>
            <a:r>
              <a:rPr lang="zh-CN" altLang="en-US" dirty="0">
                <a:solidFill>
                  <a:schemeClr val="accent2"/>
                </a:solidFill>
              </a:rPr>
              <a:t>与分析</a:t>
            </a:r>
            <a:r>
              <a:rPr lang="en-US" altLang="zh-CN" dirty="0" smtClean="0"/>
              <a:t>:</a:t>
            </a:r>
            <a:r>
              <a:rPr lang="zh-CN" altLang="en-US" dirty="0" smtClean="0"/>
              <a:t>要求把一个特定的行为放到前因后果中做系统的观察</a:t>
            </a:r>
            <a:r>
              <a:rPr lang="en-US" altLang="zh-CN" dirty="0" smtClean="0"/>
              <a:t>,</a:t>
            </a:r>
            <a:r>
              <a:rPr lang="zh-CN" altLang="en-US" dirty="0" smtClean="0"/>
              <a:t>对观察结果进行记录</a:t>
            </a:r>
            <a:r>
              <a:rPr lang="en-US" altLang="zh-CN" dirty="0" smtClean="0"/>
              <a:t>,</a:t>
            </a:r>
            <a:r>
              <a:rPr lang="zh-CN" altLang="en-US" dirty="0" smtClean="0"/>
              <a:t>并对记录的数据进行分析</a:t>
            </a:r>
            <a:r>
              <a:rPr lang="en-US" altLang="zh-CN" dirty="0" smtClean="0"/>
              <a:t>,</a:t>
            </a:r>
            <a:r>
              <a:rPr lang="zh-CN" altLang="en-US" dirty="0" smtClean="0"/>
              <a:t>从而掌握行为发生的规律性和引发行为的变数</a:t>
            </a:r>
            <a:r>
              <a:rPr lang="en-US" altLang="zh-CN" dirty="0" smtClean="0"/>
              <a:t>,</a:t>
            </a:r>
            <a:r>
              <a:rPr lang="zh-CN" altLang="en-US" dirty="0" smtClean="0"/>
              <a:t>以及该行为对行为者的特定功能或行为发生的目的。</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t>ABC</a:t>
            </a:r>
            <a:r>
              <a:rPr lang="zh-CN" altLang="en-US" dirty="0"/>
              <a:t>简表的功能就是试图去发现行为与环境事件的前后有怎样的关联</a:t>
            </a:r>
            <a:r>
              <a:rPr lang="zh-CN" altLang="en-US" dirty="0" smtClean="0"/>
              <a:t>。</a:t>
            </a:r>
            <a:endParaRPr lang="en-US" altLang="zh-CN" dirty="0"/>
          </a:p>
          <a:p>
            <a:r>
              <a:rPr lang="en-US" altLang="zh-CN" dirty="0" smtClean="0"/>
              <a:t>A </a:t>
            </a:r>
            <a:r>
              <a:rPr lang="en-US" altLang="zh-CN" dirty="0"/>
              <a:t>(antecedents)</a:t>
            </a:r>
            <a:r>
              <a:rPr lang="zh-CN" altLang="en-US" dirty="0"/>
              <a:t>即行为发生以前的事件</a:t>
            </a:r>
            <a:r>
              <a:rPr lang="en-US" altLang="zh-CN" dirty="0"/>
              <a:t>:</a:t>
            </a:r>
            <a:r>
              <a:rPr lang="zh-CN" altLang="en-US" dirty="0"/>
              <a:t>行为前发生了什么</a:t>
            </a:r>
            <a:r>
              <a:rPr lang="en-US" altLang="zh-CN" dirty="0"/>
              <a:t>? </a:t>
            </a:r>
            <a:endParaRPr lang="en-US" altLang="zh-CN" dirty="0" smtClean="0"/>
          </a:p>
          <a:p>
            <a:r>
              <a:rPr lang="en-US" altLang="zh-CN" dirty="0" smtClean="0"/>
              <a:t>B(behaviors</a:t>
            </a:r>
            <a:r>
              <a:rPr lang="en-US" altLang="zh-CN" dirty="0"/>
              <a:t>)</a:t>
            </a:r>
            <a:r>
              <a:rPr lang="zh-CN" altLang="en-US" dirty="0"/>
              <a:t>即行为本身。</a:t>
            </a:r>
            <a:endParaRPr lang="zh-CN" altLang="en-US" dirty="0"/>
          </a:p>
          <a:p>
            <a:r>
              <a:rPr lang="en-US" altLang="zh-CN" dirty="0" smtClean="0"/>
              <a:t>C(consequences</a:t>
            </a:r>
            <a:r>
              <a:rPr lang="en-US" altLang="zh-CN" dirty="0"/>
              <a:t>)</a:t>
            </a:r>
            <a:r>
              <a:rPr lang="zh-CN" altLang="en-US" dirty="0"/>
              <a:t>即结果</a:t>
            </a:r>
            <a:r>
              <a:rPr lang="en-US" altLang="zh-CN" dirty="0"/>
              <a:t>:</a:t>
            </a:r>
            <a:r>
              <a:rPr lang="zh-CN" altLang="en-US" dirty="0"/>
              <a:t>行为后接着发生了什么</a:t>
            </a:r>
            <a:r>
              <a:rPr lang="en-US" altLang="zh-CN" dirty="0" smtClean="0"/>
              <a:t>?</a:t>
            </a:r>
            <a:endParaRPr lang="en-US" altLang="zh-CN"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1822" y="3936011"/>
            <a:ext cx="10374488" cy="1619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solidFill>
                  <a:schemeClr val="accent2"/>
                </a:solidFill>
              </a:rPr>
              <a:t>结论</a:t>
            </a:r>
            <a:r>
              <a:rPr lang="en-US" altLang="zh-CN" dirty="0">
                <a:solidFill>
                  <a:schemeClr val="accent2"/>
                </a:solidFill>
              </a:rPr>
              <a:t>:</a:t>
            </a:r>
            <a:r>
              <a:rPr lang="zh-CN" altLang="en-US" dirty="0"/>
              <a:t>功能分析的结果是要获得关于影响和控制儿童行为的有关条件的信息</a:t>
            </a:r>
            <a:r>
              <a:rPr lang="en-US" altLang="zh-CN" dirty="0"/>
              <a:t>,</a:t>
            </a:r>
            <a:r>
              <a:rPr lang="zh-CN" altLang="en-US" dirty="0"/>
              <a:t>包括影响行为的</a:t>
            </a:r>
            <a:r>
              <a:rPr lang="zh-CN" altLang="en-US" dirty="0" smtClean="0"/>
              <a:t>环境因素</a:t>
            </a:r>
            <a:r>
              <a:rPr lang="zh-CN" altLang="en-US" dirty="0"/>
              <a:t>、诱发行为的先行条件、维系行为的内外结果和行为发生的时间规律。</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ABA </a:t>
            </a:r>
            <a:r>
              <a:rPr lang="zh-CN" altLang="en-US" dirty="0"/>
              <a:t>训练的基本原则和方法</a:t>
            </a:r>
            <a:endParaRPr lang="zh-CN" altLang="en-US" dirty="0"/>
          </a:p>
        </p:txBody>
      </p:sp>
      <p:sp>
        <p:nvSpPr>
          <p:cNvPr id="3" name="内容占位符 2"/>
          <p:cNvSpPr>
            <a:spLocks noGrp="1"/>
          </p:cNvSpPr>
          <p:nvPr>
            <p:ph idx="1"/>
          </p:nvPr>
        </p:nvSpPr>
        <p:spPr/>
        <p:txBody>
          <a:bodyPr>
            <a:normAutofit/>
          </a:bodyPr>
          <a:lstStyle/>
          <a:p>
            <a:r>
              <a:rPr lang="en-US" altLang="zh-CN" dirty="0"/>
              <a:t>ABA </a:t>
            </a:r>
            <a:r>
              <a:rPr lang="zh-CN" altLang="en-US" dirty="0"/>
              <a:t>的基本训练</a:t>
            </a:r>
            <a:r>
              <a:rPr lang="zh-CN" altLang="en-US" dirty="0" smtClean="0"/>
              <a:t>原则：分解</a:t>
            </a:r>
            <a:r>
              <a:rPr lang="zh-CN" altLang="en-US" dirty="0"/>
              <a:t>目标、强化和</a:t>
            </a:r>
            <a:r>
              <a:rPr lang="zh-CN" altLang="en-US" dirty="0" smtClean="0"/>
              <a:t>辅助。</a:t>
            </a:r>
            <a:endParaRPr lang="en-US" altLang="zh-CN" dirty="0" smtClean="0"/>
          </a:p>
          <a:p>
            <a:r>
              <a:rPr lang="en-US" altLang="zh-CN" dirty="0"/>
              <a:t>ABA </a:t>
            </a:r>
            <a:r>
              <a:rPr lang="zh-CN" altLang="en-US" dirty="0"/>
              <a:t>的具体训练</a:t>
            </a:r>
            <a:r>
              <a:rPr lang="zh-CN" altLang="en-US" dirty="0" smtClean="0"/>
              <a:t>方法：回合</a:t>
            </a:r>
            <a:r>
              <a:rPr lang="zh-CN" altLang="en-US" dirty="0"/>
              <a:t>式操作教学法、塑造法和连环</a:t>
            </a:r>
            <a:r>
              <a:rPr lang="zh-CN" altLang="en-US" dirty="0" smtClean="0"/>
              <a:t>法。</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1. </a:t>
            </a:r>
            <a:r>
              <a:rPr lang="zh-CN" altLang="en-US" dirty="0"/>
              <a:t>回合式操作教学法</a:t>
            </a:r>
            <a:r>
              <a:rPr lang="en-US" altLang="zh-CN" dirty="0"/>
              <a:t>(DTT</a:t>
            </a:r>
            <a:r>
              <a:rPr lang="en-US" altLang="zh-CN" dirty="0" smtClean="0"/>
              <a:t>)</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dirty="0" smtClean="0">
                <a:solidFill>
                  <a:schemeClr val="accent2"/>
                </a:solidFill>
              </a:rPr>
              <a:t>（</a:t>
            </a:r>
            <a:r>
              <a:rPr lang="en-US" altLang="zh-CN" dirty="0" smtClean="0">
                <a:solidFill>
                  <a:schemeClr val="accent2"/>
                </a:solidFill>
              </a:rPr>
              <a:t>1</a:t>
            </a:r>
            <a:r>
              <a:rPr lang="zh-CN" altLang="en-US" dirty="0" smtClean="0">
                <a:solidFill>
                  <a:schemeClr val="accent2"/>
                </a:solidFill>
              </a:rPr>
              <a:t>）指令</a:t>
            </a:r>
            <a:endParaRPr lang="en-US" altLang="zh-CN" dirty="0" smtClean="0">
              <a:solidFill>
                <a:schemeClr val="accent2"/>
              </a:solidFill>
            </a:endParaRPr>
          </a:p>
          <a:p>
            <a:r>
              <a:rPr lang="zh-CN" altLang="en-US" dirty="0" smtClean="0"/>
              <a:t>发</a:t>
            </a:r>
            <a:r>
              <a:rPr lang="zh-CN" altLang="en-US" dirty="0"/>
              <a:t>指令时要注意简明、扼要、突出重点</a:t>
            </a:r>
            <a:r>
              <a:rPr lang="en-US" altLang="zh-CN" dirty="0"/>
              <a:t>,</a:t>
            </a:r>
            <a:r>
              <a:rPr lang="zh-CN" altLang="en-US" dirty="0"/>
              <a:t>教者</a:t>
            </a:r>
            <a:r>
              <a:rPr lang="zh-CN" altLang="en-US" dirty="0" smtClean="0"/>
              <a:t>的声音</a:t>
            </a:r>
            <a:r>
              <a:rPr lang="zh-CN" altLang="en-US" dirty="0"/>
              <a:t>大而</a:t>
            </a:r>
            <a:r>
              <a:rPr lang="zh-CN" altLang="en-US" dirty="0" smtClean="0"/>
              <a:t>自信。</a:t>
            </a:r>
            <a:endParaRPr lang="en-US" altLang="zh-CN" dirty="0" smtClean="0"/>
          </a:p>
          <a:p>
            <a:r>
              <a:rPr lang="zh-CN" altLang="en-US" dirty="0" smtClean="0"/>
              <a:t>指令</a:t>
            </a:r>
            <a:r>
              <a:rPr lang="zh-CN" altLang="en-US" dirty="0"/>
              <a:t>要适合孩子的接受能力</a:t>
            </a:r>
            <a:r>
              <a:rPr lang="zh-CN" altLang="en-US" dirty="0" smtClean="0"/>
              <a:t>。要根据</a:t>
            </a:r>
            <a:r>
              <a:rPr lang="zh-CN" altLang="en-US" dirty="0"/>
              <a:t>孩子的接受能力</a:t>
            </a:r>
            <a:r>
              <a:rPr lang="en-US" altLang="zh-CN" dirty="0"/>
              <a:t>,</a:t>
            </a:r>
            <a:r>
              <a:rPr lang="zh-CN" altLang="en-US" dirty="0"/>
              <a:t>从简单到复杂。</a:t>
            </a:r>
            <a:endParaRPr lang="zh-CN" altLang="en-US" dirty="0"/>
          </a:p>
          <a:p>
            <a:r>
              <a:rPr lang="zh-CN" altLang="en-US" dirty="0"/>
              <a:t>重复指令是一种指令无效性的表现</a:t>
            </a:r>
            <a:r>
              <a:rPr lang="en-US" altLang="zh-CN" dirty="0" smtClean="0"/>
              <a:t>,</a:t>
            </a:r>
            <a:r>
              <a:rPr lang="zh-CN" altLang="en-US" dirty="0" smtClean="0"/>
              <a:t> 发出</a:t>
            </a:r>
            <a:r>
              <a:rPr lang="zh-CN" altLang="en-US" dirty="0"/>
              <a:t>指令后给</a:t>
            </a:r>
            <a:r>
              <a:rPr lang="zh-CN" altLang="en-US" dirty="0" smtClean="0"/>
              <a:t>孩子</a:t>
            </a:r>
            <a:r>
              <a:rPr lang="zh-CN" altLang="en-US" dirty="0"/>
              <a:t>一定的思考时间</a:t>
            </a:r>
            <a:r>
              <a:rPr lang="zh-CN" altLang="en-US" dirty="0" smtClean="0"/>
              <a:t>。</a:t>
            </a:r>
            <a:endParaRPr lang="en-US" altLang="zh-CN" dirty="0" smtClean="0"/>
          </a:p>
          <a:p>
            <a:r>
              <a:rPr lang="zh-CN" altLang="en-US" dirty="0" smtClean="0"/>
              <a:t>通过指令帮助</a:t>
            </a:r>
            <a:r>
              <a:rPr lang="zh-CN" altLang="en-US" dirty="0"/>
              <a:t>孩子理解语言</a:t>
            </a:r>
            <a:r>
              <a:rPr lang="en-US" altLang="zh-CN" dirty="0" smtClean="0"/>
              <a:t>,</a:t>
            </a:r>
            <a:r>
              <a:rPr lang="zh-CN" altLang="en-US" dirty="0" smtClean="0"/>
              <a:t> 使</a:t>
            </a:r>
            <a:r>
              <a:rPr lang="zh-CN" altLang="en-US" dirty="0"/>
              <a:t>孩子明白自己和别人是有关系的</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marL="0" indent="0">
              <a:buNone/>
            </a:pPr>
            <a:r>
              <a:rPr lang="zh-CN" altLang="en-US" dirty="0" smtClean="0">
                <a:solidFill>
                  <a:schemeClr val="accent2"/>
                </a:solidFill>
              </a:rPr>
              <a:t>（</a:t>
            </a:r>
            <a:r>
              <a:rPr lang="en-US" altLang="zh-CN" dirty="0" smtClean="0">
                <a:solidFill>
                  <a:schemeClr val="accent2"/>
                </a:solidFill>
              </a:rPr>
              <a:t>2</a:t>
            </a:r>
            <a:r>
              <a:rPr lang="zh-CN" altLang="en-US" dirty="0" smtClean="0">
                <a:solidFill>
                  <a:schemeClr val="accent2"/>
                </a:solidFill>
              </a:rPr>
              <a:t>）结果</a:t>
            </a:r>
            <a:endParaRPr lang="zh-CN" altLang="en-US" dirty="0">
              <a:solidFill>
                <a:schemeClr val="accent2"/>
              </a:solidFill>
            </a:endParaRPr>
          </a:p>
          <a:p>
            <a:r>
              <a:rPr lang="zh-CN" altLang="en-US" dirty="0" smtClean="0">
                <a:solidFill>
                  <a:schemeClr val="accent1"/>
                </a:solidFill>
              </a:rPr>
              <a:t>强化</a:t>
            </a:r>
            <a:r>
              <a:rPr lang="en-US" altLang="zh-CN" dirty="0"/>
              <a:t>:</a:t>
            </a:r>
            <a:r>
              <a:rPr lang="zh-CN" altLang="en-US" dirty="0"/>
              <a:t>当儿童对指令做出正确反应后</a:t>
            </a:r>
            <a:r>
              <a:rPr lang="en-US" altLang="zh-CN" dirty="0"/>
              <a:t>,</a:t>
            </a:r>
            <a:r>
              <a:rPr lang="zh-CN" altLang="en-US" dirty="0"/>
              <a:t>要及时给予</a:t>
            </a:r>
            <a:r>
              <a:rPr lang="zh-CN" altLang="en-US" dirty="0" smtClean="0"/>
              <a:t>强化。</a:t>
            </a:r>
            <a:endParaRPr lang="en-US" altLang="zh-CN" dirty="0" smtClean="0"/>
          </a:p>
          <a:p>
            <a:r>
              <a:rPr lang="zh-CN" altLang="en-US" dirty="0" smtClean="0"/>
              <a:t>强化可以分为正强化和负强化。</a:t>
            </a:r>
            <a:endParaRPr lang="zh-CN" altLang="en-US" dirty="0"/>
          </a:p>
          <a:p>
            <a:pPr lvl="1"/>
            <a:r>
              <a:rPr lang="zh-CN" altLang="en-US" dirty="0"/>
              <a:t>正强化</a:t>
            </a:r>
            <a:r>
              <a:rPr lang="en-US" altLang="zh-CN" dirty="0"/>
              <a:t>:</a:t>
            </a:r>
            <a:r>
              <a:rPr lang="zh-CN" altLang="en-US" dirty="0"/>
              <a:t>通过奖励性刺激促进正向行为的增加</a:t>
            </a:r>
            <a:r>
              <a:rPr lang="en-US" altLang="zh-CN" dirty="0"/>
              <a:t>,</a:t>
            </a:r>
            <a:r>
              <a:rPr lang="zh-CN" altLang="en-US" dirty="0"/>
              <a:t>以达到帮助自闭症儿童体验到与人交往的愉快</a:t>
            </a:r>
            <a:r>
              <a:rPr lang="en-US" altLang="zh-CN" dirty="0"/>
              <a:t>,</a:t>
            </a:r>
            <a:r>
              <a:rPr lang="zh-CN" altLang="en-US" dirty="0"/>
              <a:t>建立</a:t>
            </a:r>
            <a:r>
              <a:rPr lang="zh-CN" altLang="en-US" dirty="0" smtClean="0"/>
              <a:t>自信</a:t>
            </a:r>
            <a:r>
              <a:rPr lang="zh-CN" altLang="en-US" dirty="0"/>
              <a:t>、体验成就感的目的。</a:t>
            </a:r>
            <a:endParaRPr lang="zh-CN" altLang="en-US" dirty="0"/>
          </a:p>
          <a:p>
            <a:pPr lvl="1"/>
            <a:r>
              <a:rPr lang="zh-CN" altLang="en-US" dirty="0"/>
              <a:t>负强化</a:t>
            </a:r>
            <a:r>
              <a:rPr lang="en-US" altLang="zh-CN" dirty="0"/>
              <a:t>:</a:t>
            </a:r>
            <a:r>
              <a:rPr lang="zh-CN" altLang="en-US" dirty="0"/>
              <a:t>通过移去儿童不喜欢的刺激物</a:t>
            </a:r>
            <a:r>
              <a:rPr lang="en-US" altLang="zh-CN" dirty="0"/>
              <a:t>,</a:t>
            </a:r>
            <a:r>
              <a:rPr lang="zh-CN" altLang="en-US" dirty="0"/>
              <a:t>促进正向行为的增加</a:t>
            </a:r>
            <a:r>
              <a:rPr lang="en-US" altLang="zh-CN" dirty="0"/>
              <a:t>,</a:t>
            </a:r>
            <a:r>
              <a:rPr lang="zh-CN" altLang="en-US" dirty="0"/>
              <a:t>以达到帮助自闭症儿童建立是非感、</a:t>
            </a:r>
            <a:r>
              <a:rPr lang="zh-CN" altLang="en-US" dirty="0" smtClean="0"/>
              <a:t>增强</a:t>
            </a:r>
            <a:r>
              <a:rPr lang="zh-CN" altLang="en-US" dirty="0"/>
              <a:t>其自我控制能力的目的</a:t>
            </a:r>
            <a:r>
              <a:rPr lang="zh-CN" altLang="en-US" dirty="0" smtClean="0"/>
              <a:t>。</a:t>
            </a:r>
            <a:endParaRPr lang="en-US" altLang="zh-CN" dirty="0" smtClean="0"/>
          </a:p>
          <a:p>
            <a:r>
              <a:rPr lang="zh-CN" altLang="en-US" dirty="0"/>
              <a:t>运用强化时的手段称为强化物。</a:t>
            </a:r>
            <a:endParaRPr lang="en-US" altLang="zh-CN" dirty="0"/>
          </a:p>
          <a:p>
            <a:pPr lvl="1"/>
            <a:r>
              <a:rPr lang="zh-CN" altLang="en-US" dirty="0"/>
              <a:t>生理性强化物：包括食品、活动、儿童的依恋物</a:t>
            </a:r>
            <a:r>
              <a:rPr lang="en-US" altLang="zh-CN" dirty="0"/>
              <a:t>,</a:t>
            </a:r>
            <a:r>
              <a:rPr lang="zh-CN" altLang="en-US" dirty="0"/>
              <a:t>甚至可以是他们的自我刺激行为。</a:t>
            </a:r>
            <a:endParaRPr lang="en-US" altLang="zh-CN" dirty="0"/>
          </a:p>
          <a:p>
            <a:pPr lvl="1"/>
            <a:r>
              <a:rPr lang="zh-CN" altLang="en-US" dirty="0"/>
              <a:t>社会性强化</a:t>
            </a:r>
            <a:r>
              <a:rPr lang="zh-CN" altLang="en-US" dirty="0" smtClean="0"/>
              <a:t>物：包括</a:t>
            </a:r>
            <a:r>
              <a:rPr lang="zh-CN" altLang="en-US" dirty="0"/>
              <a:t>夸奖、笑容、亲吻、拥抱等与人有关的行为。</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solidFill>
                  <a:schemeClr val="accent1"/>
                </a:solidFill>
              </a:rPr>
              <a:t>辅助</a:t>
            </a:r>
            <a:r>
              <a:rPr lang="en-US" altLang="zh-CN" dirty="0" smtClean="0"/>
              <a:t>:</a:t>
            </a:r>
            <a:r>
              <a:rPr lang="zh-CN" altLang="en-US" dirty="0" smtClean="0"/>
              <a:t>当</a:t>
            </a:r>
            <a:r>
              <a:rPr lang="zh-CN" altLang="en-US" dirty="0"/>
              <a:t>自闭症儿童表现为不配合或者有难度、不能独立完成时</a:t>
            </a:r>
            <a:r>
              <a:rPr lang="en-US" altLang="zh-CN" dirty="0"/>
              <a:t>,</a:t>
            </a:r>
            <a:r>
              <a:rPr lang="zh-CN" altLang="en-US" dirty="0"/>
              <a:t>应该运用辅助的方法</a:t>
            </a:r>
            <a:r>
              <a:rPr lang="zh-CN" altLang="en-US" dirty="0" smtClean="0"/>
              <a:t>。不配</a:t>
            </a:r>
            <a:r>
              <a:rPr lang="zh-CN" altLang="en-US" dirty="0"/>
              <a:t>合时</a:t>
            </a:r>
            <a:r>
              <a:rPr lang="zh-CN" altLang="en-US" dirty="0" smtClean="0"/>
              <a:t>运用</a:t>
            </a:r>
            <a:r>
              <a:rPr lang="zh-CN" altLang="en-US" dirty="0"/>
              <a:t>辅助是为了形成配合</a:t>
            </a:r>
            <a:r>
              <a:rPr lang="zh-CN" altLang="en-US" dirty="0" smtClean="0"/>
              <a:t>。有</a:t>
            </a:r>
            <a:r>
              <a:rPr lang="zh-CN" altLang="en-US" dirty="0"/>
              <a:t>难度时运用是为了建立自信</a:t>
            </a:r>
            <a:r>
              <a:rPr lang="en-US" altLang="zh-CN" dirty="0"/>
              <a:t>,</a:t>
            </a:r>
            <a:r>
              <a:rPr lang="zh-CN" altLang="en-US" dirty="0"/>
              <a:t>减少挫折感。</a:t>
            </a:r>
            <a:endParaRPr lang="zh-CN" altLang="en-US" dirty="0"/>
          </a:p>
          <a:p>
            <a:r>
              <a:rPr lang="zh-CN" altLang="en-US" dirty="0"/>
              <a:t>辅助有几种方式</a:t>
            </a:r>
            <a:r>
              <a:rPr lang="en-US" altLang="zh-CN" dirty="0"/>
              <a:t>:</a:t>
            </a:r>
            <a:r>
              <a:rPr lang="zh-CN" altLang="en-US" dirty="0"/>
              <a:t>身体辅助、视觉辅助和语言辅助</a:t>
            </a:r>
            <a:r>
              <a:rPr lang="zh-CN" altLang="en-US" dirty="0" smtClean="0"/>
              <a:t>。</a:t>
            </a:r>
            <a:endParaRPr lang="en-US" altLang="zh-CN" dirty="0" smtClean="0"/>
          </a:p>
          <a:p>
            <a:r>
              <a:rPr lang="zh-CN" altLang="en-US" dirty="0"/>
              <a:t>在运用辅助时</a:t>
            </a:r>
            <a:r>
              <a:rPr lang="en-US" altLang="zh-CN" dirty="0"/>
              <a:t>,</a:t>
            </a:r>
            <a:r>
              <a:rPr lang="zh-CN" altLang="en-US" dirty="0"/>
              <a:t>容易出现以下问题</a:t>
            </a:r>
            <a:r>
              <a:rPr lang="en-US" altLang="zh-CN" dirty="0"/>
              <a:t>:</a:t>
            </a:r>
            <a:endParaRPr lang="en-US" altLang="zh-CN" dirty="0"/>
          </a:p>
          <a:p>
            <a:pPr marL="457200" indent="-457200">
              <a:buFont typeface="+mj-ea"/>
              <a:buAutoNum type="circleNumDbPlain"/>
            </a:pPr>
            <a:r>
              <a:rPr lang="zh-CN" altLang="en-US" dirty="0" smtClean="0"/>
              <a:t>辅助</a:t>
            </a:r>
            <a:r>
              <a:rPr lang="zh-CN" altLang="en-US" dirty="0"/>
              <a:t>不及时会造成儿童形成猜测和挫败感。</a:t>
            </a:r>
            <a:endParaRPr lang="en-US" altLang="zh-CN" dirty="0"/>
          </a:p>
          <a:p>
            <a:pPr marL="457200" indent="-457200">
              <a:buFont typeface="+mj-ea"/>
              <a:buAutoNum type="circleNumDbPlain"/>
            </a:pPr>
            <a:r>
              <a:rPr lang="zh-CN" altLang="en-US" dirty="0" smtClean="0"/>
              <a:t>依赖</a:t>
            </a:r>
            <a:r>
              <a:rPr lang="zh-CN" altLang="en-US" dirty="0"/>
              <a:t>辅助。</a:t>
            </a:r>
            <a:endParaRPr lang="en-US" altLang="zh-CN" dirty="0"/>
          </a:p>
          <a:p>
            <a:pPr marL="457200" indent="-457200">
              <a:buFont typeface="+mj-ea"/>
              <a:buAutoNum type="circleNumDbPlain"/>
            </a:pPr>
            <a:r>
              <a:rPr lang="zh-CN" altLang="en-US" dirty="0" smtClean="0"/>
              <a:t>辅助</a:t>
            </a:r>
            <a:r>
              <a:rPr lang="zh-CN" altLang="en-US" dirty="0"/>
              <a:t>频率的降低。</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一、结构化教学法</a:t>
            </a:r>
            <a:endParaRPr lang="zh-CN" altLang="en-US" dirty="0"/>
          </a:p>
        </p:txBody>
      </p:sp>
      <p:sp>
        <p:nvSpPr>
          <p:cNvPr id="3" name="内容占位符 2"/>
          <p:cNvSpPr>
            <a:spLocks noGrp="1"/>
          </p:cNvSpPr>
          <p:nvPr>
            <p:ph idx="1"/>
          </p:nvPr>
        </p:nvSpPr>
        <p:spPr/>
        <p:txBody>
          <a:bodyPr>
            <a:normAutofit/>
          </a:bodyPr>
          <a:lstStyle/>
          <a:p>
            <a:r>
              <a:rPr lang="zh-CN" altLang="en-US" dirty="0" smtClean="0">
                <a:solidFill>
                  <a:schemeClr val="accent2"/>
                </a:solidFill>
              </a:rPr>
              <a:t>定义：</a:t>
            </a:r>
            <a:r>
              <a:rPr lang="zh-CN" altLang="en-US" dirty="0" smtClean="0"/>
              <a:t>又</a:t>
            </a:r>
            <a:r>
              <a:rPr lang="zh-CN" altLang="en-US" dirty="0"/>
              <a:t>称系统教学法</a:t>
            </a:r>
            <a:r>
              <a:rPr lang="en-US" altLang="zh-CN" dirty="0"/>
              <a:t>,</a:t>
            </a:r>
            <a:r>
              <a:rPr lang="zh-CN" altLang="en-US" dirty="0"/>
              <a:t>就是根据自闭症儿童的学习特点</a:t>
            </a:r>
            <a:r>
              <a:rPr lang="en-US" altLang="zh-CN" dirty="0"/>
              <a:t>,</a:t>
            </a:r>
            <a:r>
              <a:rPr lang="zh-CN" altLang="en-US" dirty="0"/>
              <a:t>有组织、有系统地安排学习环境、学习材料</a:t>
            </a:r>
            <a:r>
              <a:rPr lang="zh-CN" altLang="en-US" dirty="0" smtClean="0"/>
              <a:t>及学习程序</a:t>
            </a:r>
            <a:r>
              <a:rPr lang="en-US" altLang="zh-CN" dirty="0"/>
              <a:t>,</a:t>
            </a:r>
            <a:r>
              <a:rPr lang="zh-CN" altLang="en-US" dirty="0"/>
              <a:t>让自闭症儿童按照设计好的结构从中学习的一种教学方法。</a:t>
            </a:r>
            <a:endParaRPr lang="zh-CN" altLang="en-US" dirty="0"/>
          </a:p>
          <a:p>
            <a:r>
              <a:rPr lang="zh-CN" altLang="en-US" dirty="0" smtClean="0">
                <a:solidFill>
                  <a:schemeClr val="accent2"/>
                </a:solidFill>
              </a:rPr>
              <a:t>基本思想：</a:t>
            </a:r>
            <a:r>
              <a:rPr lang="zh-CN" altLang="en-US" dirty="0" smtClean="0"/>
              <a:t>把</a:t>
            </a:r>
            <a:r>
              <a:rPr lang="zh-CN" altLang="en-US" dirty="0"/>
              <a:t>教学空间、教学设备、时间安排、交往方式、教学手段等方面作系统安排</a:t>
            </a:r>
            <a:r>
              <a:rPr lang="en-US" altLang="zh-CN" dirty="0" smtClean="0"/>
              <a:t>,</a:t>
            </a:r>
            <a:r>
              <a:rPr lang="zh-CN" altLang="en-US" dirty="0" smtClean="0"/>
              <a:t>形成</a:t>
            </a:r>
            <a:r>
              <a:rPr lang="zh-CN" altLang="en-US" dirty="0"/>
              <a:t>一种模式</a:t>
            </a:r>
            <a:r>
              <a:rPr lang="en-US" altLang="zh-CN" dirty="0"/>
              <a:t>,</a:t>
            </a:r>
            <a:r>
              <a:rPr lang="zh-CN" altLang="en-US" dirty="0"/>
              <a:t>使教学的各种因素有机地形成一体</a:t>
            </a:r>
            <a:r>
              <a:rPr lang="en-US" altLang="zh-CN" dirty="0"/>
              <a:t>,</a:t>
            </a:r>
            <a:r>
              <a:rPr lang="zh-CN" altLang="en-US" dirty="0"/>
              <a:t>全方位地帮助自闭症儿童进行学习。</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solidFill>
                  <a:schemeClr val="accent1"/>
                </a:solidFill>
              </a:rPr>
              <a:t>停顿</a:t>
            </a:r>
            <a:r>
              <a:rPr lang="en-US" altLang="zh-CN" dirty="0"/>
              <a:t>:</a:t>
            </a:r>
            <a:r>
              <a:rPr lang="zh-CN" altLang="en-US" dirty="0"/>
              <a:t>结果出现后</a:t>
            </a:r>
            <a:r>
              <a:rPr lang="en-US" altLang="zh-CN" dirty="0"/>
              <a:t>,</a:t>
            </a:r>
            <a:r>
              <a:rPr lang="zh-CN" altLang="en-US" dirty="0"/>
              <a:t>下一个回合开始前</a:t>
            </a:r>
            <a:r>
              <a:rPr lang="en-US" altLang="zh-CN" dirty="0"/>
              <a:t>,</a:t>
            </a:r>
            <a:r>
              <a:rPr lang="zh-CN" altLang="en-US" dirty="0"/>
              <a:t>要稍微暂停几</a:t>
            </a:r>
            <a:r>
              <a:rPr lang="zh-CN" altLang="en-US" dirty="0" smtClean="0"/>
              <a:t>秒钟。</a:t>
            </a:r>
            <a:endParaRPr lang="en-US" altLang="zh-CN" dirty="0" smtClean="0"/>
          </a:p>
          <a:p>
            <a:pPr marL="457200" indent="-457200">
              <a:buFont typeface="+mj-ea"/>
              <a:buAutoNum type="circleNumDbPlain"/>
            </a:pPr>
            <a:r>
              <a:rPr lang="zh-CN" altLang="en-US" dirty="0" smtClean="0"/>
              <a:t>使</a:t>
            </a:r>
            <a:r>
              <a:rPr lang="zh-CN" altLang="en-US" dirty="0"/>
              <a:t>儿童对刚才的反应与</a:t>
            </a:r>
            <a:r>
              <a:rPr lang="zh-CN" altLang="en-US" dirty="0" smtClean="0"/>
              <a:t>结果的</a:t>
            </a:r>
            <a:r>
              <a:rPr lang="zh-CN" altLang="en-US" dirty="0"/>
              <a:t>关系有一个记忆的过程</a:t>
            </a:r>
            <a:r>
              <a:rPr lang="en-US" altLang="zh-CN" dirty="0" smtClean="0"/>
              <a:t>;</a:t>
            </a:r>
            <a:endParaRPr lang="en-US" altLang="zh-CN" dirty="0" smtClean="0"/>
          </a:p>
          <a:p>
            <a:pPr marL="457200" indent="-457200">
              <a:buFont typeface="+mj-ea"/>
              <a:buAutoNum type="circleNumDbPlain"/>
            </a:pPr>
            <a:r>
              <a:rPr lang="zh-CN" altLang="en-US" dirty="0" smtClean="0"/>
              <a:t>是</a:t>
            </a:r>
            <a:r>
              <a:rPr lang="zh-CN" altLang="en-US" dirty="0"/>
              <a:t>给老师一个思考的时间</a:t>
            </a:r>
            <a:r>
              <a:rPr lang="en-US" altLang="zh-CN" dirty="0"/>
              <a:t>,</a:t>
            </a:r>
            <a:r>
              <a:rPr lang="zh-CN" altLang="en-US" dirty="0"/>
              <a:t>思考上一个回合的反应以决定下一个</a:t>
            </a:r>
            <a:r>
              <a:rPr lang="zh-CN" altLang="en-US" dirty="0" smtClean="0"/>
              <a:t>回合的</a:t>
            </a:r>
            <a:r>
              <a:rPr lang="zh-CN" altLang="en-US" dirty="0"/>
              <a:t>处理</a:t>
            </a:r>
            <a:r>
              <a:rPr lang="en-US" altLang="zh-CN" dirty="0" smtClean="0"/>
              <a:t>;</a:t>
            </a:r>
            <a:endParaRPr lang="en-US" altLang="zh-CN" dirty="0" smtClean="0"/>
          </a:p>
          <a:p>
            <a:pPr marL="457200" indent="-457200">
              <a:buFont typeface="+mj-ea"/>
              <a:buAutoNum type="circleNumDbPlain"/>
            </a:pPr>
            <a:r>
              <a:rPr lang="zh-CN" altLang="en-US" dirty="0" smtClean="0"/>
              <a:t>是</a:t>
            </a:r>
            <a:r>
              <a:rPr lang="zh-CN" altLang="en-US" dirty="0"/>
              <a:t>区别两个回合</a:t>
            </a:r>
            <a:r>
              <a:rPr lang="en-US" altLang="zh-CN" dirty="0"/>
              <a:t>,</a:t>
            </a:r>
            <a:r>
              <a:rPr lang="zh-CN" altLang="en-US" dirty="0"/>
              <a:t>使得儿童对下一个指令能更加清晰地判断。</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a:t>
            </a:r>
            <a:r>
              <a:rPr lang="zh-CN" altLang="en-US" dirty="0"/>
              <a:t>塑造法 </a:t>
            </a:r>
            <a:endParaRPr lang="zh-CN" altLang="en-US" dirty="0"/>
          </a:p>
        </p:txBody>
      </p:sp>
      <p:sp>
        <p:nvSpPr>
          <p:cNvPr id="3" name="内容占位符 2"/>
          <p:cNvSpPr>
            <a:spLocks noGrp="1"/>
          </p:cNvSpPr>
          <p:nvPr>
            <p:ph idx="1"/>
          </p:nvPr>
        </p:nvSpPr>
        <p:spPr/>
        <p:txBody>
          <a:bodyPr/>
          <a:lstStyle/>
          <a:p>
            <a:r>
              <a:rPr lang="zh-CN" altLang="en-US" dirty="0" smtClean="0"/>
              <a:t>自</a:t>
            </a:r>
            <a:r>
              <a:rPr lang="zh-CN" altLang="en-US" dirty="0"/>
              <a:t>闭症儿童任何一个新行为的建立过程都是行为塑造过程</a:t>
            </a:r>
            <a:r>
              <a:rPr lang="zh-CN" altLang="en-US" dirty="0" smtClean="0"/>
              <a:t>。</a:t>
            </a:r>
            <a:endParaRPr lang="en-US" altLang="zh-CN" dirty="0" smtClean="0"/>
          </a:p>
          <a:p>
            <a:r>
              <a:rPr lang="zh-CN" altLang="en-US" dirty="0" smtClean="0"/>
              <a:t>它</a:t>
            </a:r>
            <a:r>
              <a:rPr lang="zh-CN" altLang="en-US" dirty="0"/>
              <a:t>是将一个新的行为目标</a:t>
            </a:r>
            <a:r>
              <a:rPr lang="zh-CN" altLang="en-US" dirty="0" smtClean="0"/>
              <a:t>分解</a:t>
            </a:r>
            <a:r>
              <a:rPr lang="en-US" altLang="zh-CN" dirty="0"/>
              <a:t>,</a:t>
            </a:r>
            <a:r>
              <a:rPr lang="zh-CN" altLang="en-US" dirty="0"/>
              <a:t>通过强化近似成功的反应引导孩子朝着既定的方向和目标迈进</a:t>
            </a:r>
            <a:r>
              <a:rPr lang="en-US" altLang="zh-CN" dirty="0"/>
              <a:t>,</a:t>
            </a:r>
            <a:r>
              <a:rPr lang="zh-CN" altLang="en-US" dirty="0"/>
              <a:t>达到建立新行为的作用</a:t>
            </a:r>
            <a:r>
              <a:rPr lang="zh-CN" altLang="en-US" dirty="0" smtClean="0"/>
              <a:t>。</a:t>
            </a:r>
            <a:endParaRPr lang="en-US" altLang="zh-CN" dirty="0" smtClean="0"/>
          </a:p>
          <a:p>
            <a:r>
              <a:rPr lang="zh-CN" altLang="en-US" dirty="0" smtClean="0"/>
              <a:t>运用塑造法</a:t>
            </a:r>
            <a:r>
              <a:rPr lang="zh-CN" altLang="en-US" dirty="0"/>
              <a:t>的前提是掌握好目标的分解和强化</a:t>
            </a:r>
            <a:r>
              <a:rPr lang="zh-CN" altLang="en-US" dirty="0" smtClean="0"/>
              <a:t>。</a:t>
            </a:r>
            <a:endParaRPr lang="en-US" altLang="zh-CN" dirty="0" smtClean="0"/>
          </a:p>
          <a:p>
            <a:pPr marL="457200" indent="-457200">
              <a:buFont typeface="+mj-ea"/>
              <a:buAutoNum type="circleNumDbPlain"/>
            </a:pPr>
            <a:r>
              <a:rPr lang="zh-CN" altLang="en-US" dirty="0" smtClean="0"/>
              <a:t>目标</a:t>
            </a:r>
            <a:r>
              <a:rPr lang="zh-CN" altLang="en-US" dirty="0"/>
              <a:t>的分解</a:t>
            </a:r>
            <a:r>
              <a:rPr lang="en-US" altLang="zh-CN" dirty="0"/>
              <a:t>:</a:t>
            </a:r>
            <a:r>
              <a:rPr lang="zh-CN" altLang="en-US" dirty="0"/>
              <a:t>就是将一个大目标分解为数个小目标。</a:t>
            </a:r>
            <a:endParaRPr lang="en-US" altLang="zh-CN" dirty="0"/>
          </a:p>
          <a:p>
            <a:pPr marL="457200" indent="-457200">
              <a:buFont typeface="+mj-ea"/>
              <a:buAutoNum type="circleNumDbPlain"/>
            </a:pPr>
            <a:r>
              <a:rPr lang="zh-CN" altLang="en-US" dirty="0" smtClean="0"/>
              <a:t>目标</a:t>
            </a:r>
            <a:r>
              <a:rPr lang="zh-CN" altLang="en-US" dirty="0"/>
              <a:t>的强化</a:t>
            </a:r>
            <a:r>
              <a:rPr lang="en-US" altLang="zh-CN" dirty="0"/>
              <a:t>:</a:t>
            </a:r>
            <a:r>
              <a:rPr lang="zh-CN" altLang="en-US" dirty="0"/>
              <a:t>强化的重点是鼓励孩子接近要求的任何一次行为。</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smtClean="0"/>
              <a:t>下面</a:t>
            </a:r>
            <a:r>
              <a:rPr lang="zh-CN" altLang="en-US" dirty="0"/>
              <a:t>以自闭症儿童的语言训练为例来说明塑造法</a:t>
            </a:r>
            <a:r>
              <a:rPr lang="zh-CN" altLang="en-US" dirty="0" smtClean="0"/>
              <a:t>的运用。</a:t>
            </a:r>
            <a:endParaRPr lang="en-US" altLang="zh-CN" dirty="0" smtClean="0"/>
          </a:p>
          <a:p>
            <a:r>
              <a:rPr lang="zh-CN" altLang="en-US" dirty="0">
                <a:solidFill>
                  <a:schemeClr val="accent2"/>
                </a:solidFill>
              </a:rPr>
              <a:t>第一目标</a:t>
            </a:r>
            <a:r>
              <a:rPr lang="en-US" altLang="zh-CN" dirty="0">
                <a:solidFill>
                  <a:schemeClr val="accent2"/>
                </a:solidFill>
              </a:rPr>
              <a:t>:</a:t>
            </a:r>
            <a:r>
              <a:rPr lang="zh-CN" altLang="en-US" dirty="0">
                <a:solidFill>
                  <a:schemeClr val="accent2"/>
                </a:solidFill>
              </a:rPr>
              <a:t>要求模仿张嘴。</a:t>
            </a:r>
            <a:r>
              <a:rPr lang="zh-CN" altLang="en-US" dirty="0"/>
              <a:t>如果做不出</a:t>
            </a:r>
            <a:r>
              <a:rPr lang="en-US" altLang="zh-CN" dirty="0"/>
              <a:t>,</a:t>
            </a:r>
            <a:r>
              <a:rPr lang="zh-CN" altLang="en-US" dirty="0"/>
              <a:t>我们可以用手辅助他张开嘴。逐渐地</a:t>
            </a:r>
            <a:r>
              <a:rPr lang="en-US" altLang="zh-CN" dirty="0"/>
              <a:t>,</a:t>
            </a:r>
            <a:r>
              <a:rPr lang="zh-CN" altLang="en-US" dirty="0"/>
              <a:t>他不用手的帮助就能张开嘴巴了。我们马上奖励他。当这种行为稳定后</a:t>
            </a:r>
            <a:r>
              <a:rPr lang="en-US" altLang="zh-CN" dirty="0"/>
              <a:t>,</a:t>
            </a:r>
            <a:r>
              <a:rPr lang="zh-CN" altLang="en-US" dirty="0"/>
              <a:t>我们开始进行下一步。</a:t>
            </a:r>
            <a:endParaRPr lang="zh-CN" altLang="en-US" dirty="0"/>
          </a:p>
          <a:p>
            <a:r>
              <a:rPr lang="zh-CN" altLang="en-US" dirty="0">
                <a:solidFill>
                  <a:schemeClr val="accent2"/>
                </a:solidFill>
              </a:rPr>
              <a:t>第二目标</a:t>
            </a:r>
            <a:r>
              <a:rPr lang="en-US" altLang="zh-CN" dirty="0">
                <a:solidFill>
                  <a:schemeClr val="accent2"/>
                </a:solidFill>
              </a:rPr>
              <a:t>:</a:t>
            </a:r>
            <a:r>
              <a:rPr lang="zh-CN" altLang="en-US" dirty="0">
                <a:solidFill>
                  <a:schemeClr val="accent2"/>
                </a:solidFill>
              </a:rPr>
              <a:t>要求张嘴发出声音。</a:t>
            </a:r>
            <a:r>
              <a:rPr lang="zh-CN" altLang="en-US" dirty="0"/>
              <a:t>之前强化了孩子张嘴的行为</a:t>
            </a:r>
            <a:r>
              <a:rPr lang="en-US" altLang="zh-CN" dirty="0"/>
              <a:t>,</a:t>
            </a:r>
            <a:r>
              <a:rPr lang="zh-CN" altLang="en-US" dirty="0"/>
              <a:t>此时</a:t>
            </a:r>
            <a:r>
              <a:rPr lang="en-US" altLang="zh-CN" dirty="0"/>
              <a:t>,</a:t>
            </a:r>
            <a:r>
              <a:rPr lang="zh-CN" altLang="en-US" dirty="0"/>
              <a:t>他对模仿发音的理解就是张嘴</a:t>
            </a:r>
            <a:r>
              <a:rPr lang="en-US" altLang="zh-CN" dirty="0"/>
              <a:t>,</a:t>
            </a:r>
            <a:r>
              <a:rPr lang="zh-CN" altLang="en-US" dirty="0"/>
              <a:t>因此对只张嘴不发音的行为不再强化。而是对张嘴发音的行为进行强化</a:t>
            </a:r>
            <a:r>
              <a:rPr lang="en-US" altLang="zh-CN" dirty="0"/>
              <a:t>,</a:t>
            </a:r>
            <a:r>
              <a:rPr lang="zh-CN" altLang="en-US" dirty="0"/>
              <a:t>虽然不完全是“啊”</a:t>
            </a:r>
            <a:r>
              <a:rPr lang="en-US" altLang="zh-CN" dirty="0"/>
              <a:t>,</a:t>
            </a:r>
            <a:r>
              <a:rPr lang="zh-CN" altLang="en-US" dirty="0"/>
              <a:t>也要及时强化。所以</a:t>
            </a:r>
            <a:r>
              <a:rPr lang="en-US" altLang="zh-CN" dirty="0"/>
              <a:t>,</a:t>
            </a:r>
            <a:r>
              <a:rPr lang="zh-CN" altLang="en-US" dirty="0"/>
              <a:t>儿童不再只张嘴了</a:t>
            </a:r>
            <a:r>
              <a:rPr lang="en-US" altLang="zh-CN" dirty="0"/>
              <a:t>,</a:t>
            </a:r>
            <a:r>
              <a:rPr lang="zh-CN" altLang="en-US" dirty="0"/>
              <a:t>他也会发出声音。</a:t>
            </a:r>
            <a:endParaRPr lang="zh-CN" altLang="en-US" dirty="0"/>
          </a:p>
          <a:p>
            <a:r>
              <a:rPr lang="zh-CN" altLang="en-US" dirty="0">
                <a:solidFill>
                  <a:schemeClr val="accent2"/>
                </a:solidFill>
              </a:rPr>
              <a:t>第三目标</a:t>
            </a:r>
            <a:r>
              <a:rPr lang="en-US" altLang="zh-CN" dirty="0">
                <a:solidFill>
                  <a:schemeClr val="accent2"/>
                </a:solidFill>
              </a:rPr>
              <a:t>:</a:t>
            </a:r>
            <a:r>
              <a:rPr lang="zh-CN" altLang="en-US" dirty="0">
                <a:solidFill>
                  <a:schemeClr val="accent2"/>
                </a:solidFill>
              </a:rPr>
              <a:t>要求发出近似“啊”的声音。</a:t>
            </a:r>
            <a:r>
              <a:rPr lang="zh-CN" altLang="en-US" dirty="0"/>
              <a:t>这一阶段</a:t>
            </a:r>
            <a:r>
              <a:rPr lang="en-US" altLang="zh-CN" dirty="0"/>
              <a:t>,</a:t>
            </a:r>
            <a:r>
              <a:rPr lang="zh-CN" altLang="en-US" dirty="0"/>
              <a:t>我们强化他发出“啊”的近似音。对于发出其他音的行为不再强化。</a:t>
            </a:r>
            <a:endParaRPr lang="zh-CN" altLang="en-US" dirty="0"/>
          </a:p>
          <a:p>
            <a:r>
              <a:rPr lang="zh-CN" altLang="en-US" dirty="0">
                <a:solidFill>
                  <a:schemeClr val="accent2"/>
                </a:solidFill>
              </a:rPr>
              <a:t>第四目标</a:t>
            </a:r>
            <a:r>
              <a:rPr lang="en-US" altLang="zh-CN" dirty="0">
                <a:solidFill>
                  <a:schemeClr val="accent2"/>
                </a:solidFill>
              </a:rPr>
              <a:t>:</a:t>
            </a:r>
            <a:r>
              <a:rPr lang="zh-CN" altLang="en-US" dirty="0">
                <a:solidFill>
                  <a:schemeClr val="accent2"/>
                </a:solidFill>
              </a:rPr>
              <a:t>要求发“啊”音。</a:t>
            </a:r>
            <a:r>
              <a:rPr lang="zh-CN" altLang="en-US" dirty="0"/>
              <a:t>这一阶段</a:t>
            </a:r>
            <a:r>
              <a:rPr lang="en-US" altLang="zh-CN" dirty="0"/>
              <a:t>,</a:t>
            </a:r>
            <a:r>
              <a:rPr lang="zh-CN" altLang="en-US" dirty="0"/>
              <a:t>我们只强化发出“啊”的行为。对于发出近似“啊”的行为不再强化。</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68075" y="354156"/>
            <a:ext cx="7543590" cy="854892"/>
          </a:xfrm>
        </p:spPr>
        <p:txBody>
          <a:bodyPr/>
          <a:lstStyle/>
          <a:p>
            <a:r>
              <a:rPr lang="en-US" altLang="zh-CN" dirty="0"/>
              <a:t>3. </a:t>
            </a:r>
            <a:r>
              <a:rPr lang="zh-CN" altLang="en-US" dirty="0"/>
              <a:t>连环法 </a:t>
            </a:r>
            <a:endParaRPr lang="zh-CN" altLang="en-US" dirty="0"/>
          </a:p>
        </p:txBody>
      </p:sp>
      <p:sp>
        <p:nvSpPr>
          <p:cNvPr id="3" name="内容占位符 2"/>
          <p:cNvSpPr>
            <a:spLocks noGrp="1"/>
          </p:cNvSpPr>
          <p:nvPr>
            <p:ph idx="1"/>
          </p:nvPr>
        </p:nvSpPr>
        <p:spPr/>
        <p:txBody>
          <a:bodyPr/>
          <a:lstStyle/>
          <a:p>
            <a:r>
              <a:rPr lang="zh-CN" altLang="en-US" dirty="0" smtClean="0"/>
              <a:t>就是</a:t>
            </a:r>
            <a:r>
              <a:rPr lang="zh-CN" altLang="en-US" dirty="0"/>
              <a:t>将简单的行为组合在一起而形成一系列更复杂的行为</a:t>
            </a:r>
            <a:r>
              <a:rPr lang="en-US" altLang="zh-CN" dirty="0"/>
              <a:t>,</a:t>
            </a:r>
            <a:r>
              <a:rPr lang="zh-CN" altLang="en-US" dirty="0"/>
              <a:t>这个序列就是</a:t>
            </a:r>
            <a:r>
              <a:rPr lang="zh-CN" altLang="en-US" dirty="0" smtClean="0"/>
              <a:t>链条。</a:t>
            </a:r>
            <a:endParaRPr lang="en-US" altLang="zh-CN" dirty="0" smtClean="0"/>
          </a:p>
          <a:p>
            <a:r>
              <a:rPr lang="zh-CN" altLang="en-US" dirty="0" smtClean="0"/>
              <a:t>连环</a:t>
            </a:r>
            <a:r>
              <a:rPr lang="zh-CN" altLang="en-US" dirty="0"/>
              <a:t>法必须遵循以下几个步骤</a:t>
            </a:r>
            <a:r>
              <a:rPr lang="en-US" altLang="zh-CN" dirty="0"/>
              <a:t>:</a:t>
            </a:r>
            <a:r>
              <a:rPr lang="zh-CN" altLang="en-US" dirty="0"/>
              <a:t>定义目标行为→将目标行为分解成小的回合→减少指令、辅助和强化</a:t>
            </a:r>
            <a:r>
              <a:rPr lang="en-US" altLang="zh-CN" dirty="0" smtClean="0"/>
              <a:t>,</a:t>
            </a:r>
            <a:r>
              <a:rPr lang="zh-CN" altLang="en-US" dirty="0" smtClean="0"/>
              <a:t>直到</a:t>
            </a:r>
            <a:r>
              <a:rPr lang="zh-CN" altLang="en-US" dirty="0"/>
              <a:t>在开始或结束的链条中只有一个指令</a:t>
            </a:r>
            <a:r>
              <a:rPr lang="zh-CN" altLang="en-US" dirty="0" smtClean="0"/>
              <a:t>。</a:t>
            </a:r>
            <a:endParaRPr lang="en-US" altLang="zh-CN" dirty="0" smtClean="0"/>
          </a:p>
          <a:p>
            <a:pPr marL="457200" indent="-457200">
              <a:buFont typeface="+mj-ea"/>
              <a:buAutoNum type="circleNumDbPlain"/>
            </a:pPr>
            <a:r>
              <a:rPr lang="zh-CN" altLang="en-US" dirty="0" smtClean="0"/>
              <a:t>前进</a:t>
            </a:r>
            <a:r>
              <a:rPr lang="zh-CN" altLang="en-US" dirty="0"/>
              <a:t>连环法</a:t>
            </a:r>
            <a:r>
              <a:rPr lang="en-US" altLang="zh-CN" dirty="0"/>
              <a:t>:</a:t>
            </a:r>
            <a:r>
              <a:rPr lang="zh-CN" altLang="en-US" dirty="0"/>
              <a:t>即从链条的第一步开始</a:t>
            </a:r>
            <a:r>
              <a:rPr lang="en-US" altLang="zh-CN" dirty="0"/>
              <a:t>,</a:t>
            </a:r>
            <a:r>
              <a:rPr lang="zh-CN" altLang="en-US" dirty="0"/>
              <a:t>以链条的最后</a:t>
            </a:r>
            <a:r>
              <a:rPr lang="zh-CN" altLang="en-US" dirty="0" smtClean="0"/>
              <a:t>一步</a:t>
            </a:r>
            <a:r>
              <a:rPr lang="zh-CN" altLang="en-US" dirty="0"/>
              <a:t>结束</a:t>
            </a:r>
            <a:r>
              <a:rPr lang="zh-CN" altLang="en-US" dirty="0" smtClean="0"/>
              <a:t>。</a:t>
            </a:r>
            <a:endParaRPr lang="en-US" altLang="zh-CN" dirty="0" smtClean="0"/>
          </a:p>
          <a:p>
            <a:pPr marL="457200" indent="-457200">
              <a:buFont typeface="+mj-ea"/>
              <a:buAutoNum type="circleNumDbPlain"/>
            </a:pPr>
            <a:r>
              <a:rPr lang="zh-CN" altLang="en-US" dirty="0" smtClean="0"/>
              <a:t>后退</a:t>
            </a:r>
            <a:r>
              <a:rPr lang="zh-CN" altLang="en-US" dirty="0"/>
              <a:t>连环法</a:t>
            </a:r>
            <a:r>
              <a:rPr lang="en-US" altLang="zh-CN" dirty="0"/>
              <a:t>:</a:t>
            </a:r>
            <a:r>
              <a:rPr lang="zh-CN" altLang="en-US" dirty="0"/>
              <a:t>从链条的最后一步开始</a:t>
            </a:r>
            <a:r>
              <a:rPr lang="en-US" altLang="zh-CN" dirty="0"/>
              <a:t>,</a:t>
            </a:r>
            <a:r>
              <a:rPr lang="zh-CN" altLang="en-US" dirty="0"/>
              <a:t>以链条的第一步结束。</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smtClean="0"/>
              <a:t>例如</a:t>
            </a:r>
            <a:r>
              <a:rPr lang="en-US" altLang="zh-CN" dirty="0"/>
              <a:t>:</a:t>
            </a:r>
            <a:r>
              <a:rPr lang="zh-CN" altLang="en-US" dirty="0"/>
              <a:t>教孩子购物。确定目标行为是购物</a:t>
            </a:r>
            <a:r>
              <a:rPr lang="en-US" altLang="zh-CN" dirty="0"/>
              <a:t>,</a:t>
            </a:r>
            <a:r>
              <a:rPr lang="zh-CN" altLang="en-US" dirty="0"/>
              <a:t>然后将目标行为分解</a:t>
            </a:r>
            <a:r>
              <a:rPr lang="en-US" altLang="zh-CN" dirty="0"/>
              <a:t>:</a:t>
            </a:r>
            <a:endParaRPr lang="en-US" altLang="zh-CN" dirty="0"/>
          </a:p>
          <a:p>
            <a:pPr marL="457200" indent="-457200">
              <a:buFont typeface="+mj-ea"/>
              <a:buAutoNum type="circleNumDbPlain"/>
            </a:pPr>
            <a:r>
              <a:rPr lang="zh-CN" altLang="en-US" dirty="0" smtClean="0"/>
              <a:t>知道</a:t>
            </a:r>
            <a:r>
              <a:rPr lang="zh-CN" altLang="en-US" dirty="0"/>
              <a:t>超市的位置。</a:t>
            </a:r>
            <a:endParaRPr lang="zh-CN" altLang="en-US" dirty="0"/>
          </a:p>
          <a:p>
            <a:pPr marL="457200" indent="-457200">
              <a:buFont typeface="+mj-ea"/>
              <a:buAutoNum type="circleNumDbPlain"/>
            </a:pPr>
            <a:r>
              <a:rPr lang="zh-CN" altLang="en-US" dirty="0" smtClean="0"/>
              <a:t>能够</a:t>
            </a:r>
            <a:r>
              <a:rPr lang="zh-CN" altLang="en-US" dirty="0"/>
              <a:t>走到超市</a:t>
            </a:r>
            <a:r>
              <a:rPr lang="en-US" altLang="zh-CN" dirty="0"/>
              <a:t>,</a:t>
            </a:r>
            <a:r>
              <a:rPr lang="zh-CN" altLang="en-US" dirty="0"/>
              <a:t>中途不跑开。</a:t>
            </a:r>
            <a:endParaRPr lang="zh-CN" altLang="en-US" dirty="0"/>
          </a:p>
          <a:p>
            <a:pPr marL="457200" indent="-457200">
              <a:buFont typeface="+mj-ea"/>
              <a:buAutoNum type="circleNumDbPlain"/>
            </a:pPr>
            <a:r>
              <a:rPr lang="zh-CN" altLang="en-US" dirty="0" smtClean="0"/>
              <a:t>知道</a:t>
            </a:r>
            <a:r>
              <a:rPr lang="zh-CN" altLang="en-US" dirty="0"/>
              <a:t>买东西要用钱。</a:t>
            </a:r>
            <a:endParaRPr lang="zh-CN" altLang="en-US" dirty="0"/>
          </a:p>
          <a:p>
            <a:pPr marL="457200" indent="-457200">
              <a:buFont typeface="+mj-ea"/>
              <a:buAutoNum type="circleNumDbPlain"/>
            </a:pPr>
            <a:r>
              <a:rPr lang="zh-CN" altLang="en-US" dirty="0" smtClean="0"/>
              <a:t>知道</a:t>
            </a:r>
            <a:r>
              <a:rPr lang="zh-CN" altLang="en-US" dirty="0"/>
              <a:t>拿购物筐去购物。</a:t>
            </a:r>
            <a:endParaRPr lang="en-US" altLang="zh-CN" dirty="0"/>
          </a:p>
          <a:p>
            <a:pPr marL="457200" indent="-457200">
              <a:buFont typeface="+mj-ea"/>
              <a:buAutoNum type="circleNumDbPlain"/>
            </a:pPr>
            <a:r>
              <a:rPr lang="zh-CN" altLang="en-US" dirty="0" smtClean="0"/>
              <a:t>记住</a:t>
            </a:r>
            <a:r>
              <a:rPr lang="zh-CN" altLang="en-US" dirty="0"/>
              <a:t>自己要买的东西。</a:t>
            </a:r>
            <a:endParaRPr lang="zh-CN" altLang="en-US" dirty="0"/>
          </a:p>
          <a:p>
            <a:pPr marL="457200" indent="-457200">
              <a:buFont typeface="+mj-ea"/>
              <a:buAutoNum type="circleNumDbPlain"/>
            </a:pPr>
            <a:r>
              <a:rPr lang="zh-CN" altLang="en-US" dirty="0" smtClean="0"/>
              <a:t>挑选</a:t>
            </a:r>
            <a:r>
              <a:rPr lang="zh-CN" altLang="en-US" dirty="0"/>
              <a:t>自己要买的东西放进购物筐里。</a:t>
            </a:r>
            <a:endParaRPr lang="zh-CN" altLang="en-US" dirty="0"/>
          </a:p>
          <a:p>
            <a:pPr marL="457200" indent="-457200">
              <a:buFont typeface="+mj-ea"/>
              <a:buAutoNum type="circleNumDbPlain"/>
            </a:pPr>
            <a:r>
              <a:rPr lang="zh-CN" altLang="en-US" dirty="0" smtClean="0"/>
              <a:t>到</a:t>
            </a:r>
            <a:r>
              <a:rPr lang="zh-CN" altLang="en-US" dirty="0"/>
              <a:t>收银台交钱</a:t>
            </a:r>
            <a:r>
              <a:rPr lang="en-US" altLang="zh-CN" dirty="0"/>
              <a:t>,</a:t>
            </a:r>
            <a:r>
              <a:rPr lang="zh-CN" altLang="en-US" dirty="0"/>
              <a:t>知道应找回多少钱。</a:t>
            </a:r>
            <a:endParaRPr lang="zh-CN" altLang="en-US" dirty="0"/>
          </a:p>
          <a:p>
            <a:pPr marL="457200" indent="-457200">
              <a:buFont typeface="+mj-ea"/>
              <a:buAutoNum type="circleNumDbPlain"/>
            </a:pPr>
            <a:r>
              <a:rPr lang="zh-CN" altLang="en-US" dirty="0" smtClean="0"/>
              <a:t>提</a:t>
            </a:r>
            <a:r>
              <a:rPr lang="zh-CN" altLang="en-US" dirty="0"/>
              <a:t>着购买的东西回家。</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五、感觉统合训练</a:t>
            </a:r>
            <a:endParaRPr lang="zh-CN" altLang="en-US" dirty="0"/>
          </a:p>
        </p:txBody>
      </p:sp>
      <p:sp>
        <p:nvSpPr>
          <p:cNvPr id="3" name="内容占位符 2"/>
          <p:cNvSpPr>
            <a:spLocks noGrp="1"/>
          </p:cNvSpPr>
          <p:nvPr>
            <p:ph idx="1"/>
          </p:nvPr>
        </p:nvSpPr>
        <p:spPr/>
        <p:txBody>
          <a:bodyPr>
            <a:normAutofit/>
          </a:bodyPr>
          <a:lstStyle/>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感觉统</a:t>
            </a:r>
            <a:r>
              <a:rPr lang="zh-CN" altLang="en-US" dirty="0" smtClean="0"/>
              <a:t>合</a:t>
            </a:r>
            <a:endParaRPr lang="zh-CN" altLang="en-US" dirty="0"/>
          </a:p>
        </p:txBody>
      </p:sp>
      <p:sp>
        <p:nvSpPr>
          <p:cNvPr id="3" name="内容占位符 2"/>
          <p:cNvSpPr>
            <a:spLocks noGrp="1"/>
          </p:cNvSpPr>
          <p:nvPr>
            <p:ph idx="1"/>
          </p:nvPr>
        </p:nvSpPr>
        <p:spPr/>
        <p:txBody>
          <a:bodyPr/>
          <a:lstStyle/>
          <a:p>
            <a:r>
              <a:rPr lang="zh-CN" altLang="en-US" dirty="0" smtClean="0"/>
              <a:t>感觉</a:t>
            </a:r>
            <a:r>
              <a:rPr lang="zh-CN" altLang="en-US" dirty="0"/>
              <a:t>统合</a:t>
            </a:r>
            <a:r>
              <a:rPr lang="en-US" altLang="zh-CN" dirty="0"/>
              <a:t>(</a:t>
            </a:r>
            <a:r>
              <a:rPr lang="en-US" altLang="zh-CN" dirty="0" err="1"/>
              <a:t>sensoryintegration</a:t>
            </a:r>
            <a:r>
              <a:rPr lang="en-US" altLang="zh-CN" dirty="0"/>
              <a:t>)</a:t>
            </a:r>
            <a:r>
              <a:rPr lang="zh-CN" altLang="en-US" dirty="0"/>
              <a:t>是美国南加州大学的</a:t>
            </a:r>
            <a:r>
              <a:rPr lang="zh-CN" altLang="en-US" dirty="0">
                <a:solidFill>
                  <a:schemeClr val="accent2"/>
                </a:solidFill>
              </a:rPr>
              <a:t>简</a:t>
            </a:r>
            <a:r>
              <a:rPr lang="en-US" altLang="zh-CN" dirty="0">
                <a:solidFill>
                  <a:schemeClr val="accent2"/>
                </a:solidFill>
              </a:rPr>
              <a:t>·</a:t>
            </a:r>
            <a:r>
              <a:rPr lang="zh-CN" altLang="en-US" dirty="0">
                <a:solidFill>
                  <a:schemeClr val="accent2"/>
                </a:solidFill>
              </a:rPr>
              <a:t>爱尔丝</a:t>
            </a:r>
            <a:r>
              <a:rPr lang="zh-CN" altLang="en-US" dirty="0"/>
              <a:t>于</a:t>
            </a:r>
            <a:r>
              <a:rPr lang="en-US" altLang="zh-CN" dirty="0"/>
              <a:t>1969</a:t>
            </a:r>
            <a:r>
              <a:rPr lang="zh-CN" altLang="en-US" dirty="0"/>
              <a:t>年提出的。所谓感觉统合就是进入大脑的感觉刺激信息</a:t>
            </a:r>
            <a:r>
              <a:rPr lang="en-US" altLang="zh-CN" dirty="0"/>
              <a:t>,</a:t>
            </a:r>
            <a:r>
              <a:rPr lang="zh-CN" altLang="en-US" dirty="0"/>
              <a:t>在中枢神经形成有效率的组合</a:t>
            </a:r>
            <a:r>
              <a:rPr lang="en-US" altLang="zh-CN" dirty="0"/>
              <a:t>,</a:t>
            </a:r>
            <a:r>
              <a:rPr lang="zh-CN" altLang="en-US" dirty="0"/>
              <a:t>以使大脑协调身体对外界做出适当的反应。</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自闭症儿童的感觉统合</a:t>
            </a:r>
            <a:r>
              <a:rPr lang="zh-CN" altLang="en-US" dirty="0" smtClean="0"/>
              <a:t>问题</a:t>
            </a:r>
            <a:endParaRPr lang="zh-CN" altLang="en-US" dirty="0"/>
          </a:p>
        </p:txBody>
      </p:sp>
      <p:sp>
        <p:nvSpPr>
          <p:cNvPr id="3" name="内容占位符 2"/>
          <p:cNvSpPr>
            <a:spLocks noGrp="1"/>
          </p:cNvSpPr>
          <p:nvPr>
            <p:ph idx="1"/>
          </p:nvPr>
        </p:nvSpPr>
        <p:spPr/>
        <p:txBody>
          <a:bodyPr>
            <a:normAutofit/>
          </a:bodyPr>
          <a:lstStyle/>
          <a:p>
            <a:r>
              <a:rPr lang="zh-CN" altLang="en-US" dirty="0" smtClean="0"/>
              <a:t>奥尼兹</a:t>
            </a:r>
            <a:r>
              <a:rPr lang="zh-CN" altLang="en-US" dirty="0"/>
              <a:t>教授首先发现自闭症儿童是脑生理学上的</a:t>
            </a:r>
            <a:r>
              <a:rPr lang="zh-CN" altLang="en-US" dirty="0" smtClean="0"/>
              <a:t>问题。</a:t>
            </a:r>
            <a:endParaRPr lang="zh-CN" altLang="en-US" dirty="0"/>
          </a:p>
          <a:p>
            <a:r>
              <a:rPr lang="zh-CN" altLang="en-US" dirty="0"/>
              <a:t>爱尔丝将自闭症儿童在感觉处理方面的不足归纳</a:t>
            </a:r>
            <a:r>
              <a:rPr lang="zh-CN" altLang="en-US" dirty="0" smtClean="0"/>
              <a:t>为</a:t>
            </a:r>
            <a:r>
              <a:rPr lang="en-US" altLang="zh-CN" dirty="0" smtClean="0"/>
              <a:t>:</a:t>
            </a:r>
            <a:endParaRPr lang="en-US" altLang="zh-CN" dirty="0" smtClean="0"/>
          </a:p>
          <a:p>
            <a:pPr marL="457200" indent="-457200">
              <a:buFont typeface="+mj-ea"/>
              <a:buAutoNum type="circleNumDbPlain"/>
            </a:pPr>
            <a:r>
              <a:rPr lang="zh-CN" altLang="en-US" dirty="0" smtClean="0"/>
              <a:t>感觉</a:t>
            </a:r>
            <a:r>
              <a:rPr lang="zh-CN" altLang="en-US" dirty="0"/>
              <a:t>输入似乎无法印记在脑中</a:t>
            </a:r>
            <a:r>
              <a:rPr lang="en-US" altLang="zh-CN" dirty="0" smtClean="0"/>
              <a:t>,</a:t>
            </a:r>
            <a:r>
              <a:rPr lang="zh-CN" altLang="en-US" dirty="0" smtClean="0"/>
              <a:t>常</a:t>
            </a:r>
            <a:r>
              <a:rPr lang="zh-CN" altLang="en-US" dirty="0"/>
              <a:t>对周围事情漠然视之</a:t>
            </a:r>
            <a:r>
              <a:rPr lang="en-US" altLang="zh-CN" dirty="0"/>
              <a:t>,</a:t>
            </a:r>
            <a:r>
              <a:rPr lang="zh-CN" altLang="en-US" dirty="0" smtClean="0"/>
              <a:t>而有时候</a:t>
            </a:r>
            <a:r>
              <a:rPr lang="zh-CN" altLang="en-US" dirty="0"/>
              <a:t>又反应过度</a:t>
            </a:r>
            <a:r>
              <a:rPr lang="zh-CN" altLang="en-US" dirty="0" smtClean="0"/>
              <a:t>。</a:t>
            </a:r>
            <a:endParaRPr lang="en-US" altLang="zh-CN" dirty="0" smtClean="0"/>
          </a:p>
          <a:p>
            <a:pPr marL="457200" indent="-457200">
              <a:buFont typeface="+mj-ea"/>
              <a:buAutoNum type="circleNumDbPlain"/>
            </a:pPr>
            <a:r>
              <a:rPr lang="zh-CN" altLang="en-US" dirty="0" smtClean="0"/>
              <a:t>前庭</a:t>
            </a:r>
            <a:r>
              <a:rPr lang="zh-CN" altLang="en-US" dirty="0"/>
              <a:t>和触觉虽有作用</a:t>
            </a:r>
            <a:r>
              <a:rPr lang="en-US" altLang="zh-CN" dirty="0"/>
              <a:t>,</a:t>
            </a:r>
            <a:r>
              <a:rPr lang="zh-CN" altLang="en-US" dirty="0"/>
              <a:t>但调节尚不良</a:t>
            </a:r>
            <a:r>
              <a:rPr lang="en-US" altLang="zh-CN" dirty="0"/>
              <a:t>,</a:t>
            </a:r>
            <a:r>
              <a:rPr lang="zh-CN" altLang="en-US" dirty="0" smtClean="0"/>
              <a:t>大多有</a:t>
            </a:r>
            <a:r>
              <a:rPr lang="zh-CN" altLang="en-US" dirty="0"/>
              <a:t>坐立不安和触觉防御不当现象</a:t>
            </a:r>
            <a:r>
              <a:rPr lang="zh-CN" altLang="en-US" dirty="0" smtClean="0"/>
              <a:t>。</a:t>
            </a:r>
            <a:endParaRPr lang="en-US" altLang="zh-CN" dirty="0" smtClean="0"/>
          </a:p>
          <a:p>
            <a:pPr marL="457200" indent="-457200">
              <a:buFont typeface="+mj-ea"/>
              <a:buAutoNum type="circleNumDbPlain"/>
            </a:pPr>
            <a:r>
              <a:rPr lang="zh-CN" altLang="en-US" dirty="0" smtClean="0"/>
              <a:t>对</a:t>
            </a:r>
            <a:r>
              <a:rPr lang="zh-CN" altLang="en-US" dirty="0"/>
              <a:t>新的或不同的事物</a:t>
            </a:r>
            <a:r>
              <a:rPr lang="en-US" altLang="zh-CN" dirty="0"/>
              <a:t>,</a:t>
            </a:r>
            <a:r>
              <a:rPr lang="zh-CN" altLang="en-US" dirty="0"/>
              <a:t>大脑的掌握特别困难</a:t>
            </a:r>
            <a:r>
              <a:rPr lang="en-US" altLang="zh-CN" dirty="0"/>
              <a:t>,</a:t>
            </a:r>
            <a:r>
              <a:rPr lang="zh-CN" altLang="en-US" dirty="0"/>
              <a:t>对有目的或积极处理</a:t>
            </a:r>
            <a:r>
              <a:rPr lang="zh-CN" altLang="en-US" dirty="0" smtClean="0"/>
              <a:t>的事情</a:t>
            </a:r>
            <a:r>
              <a:rPr lang="zh-CN" altLang="en-US" dirty="0"/>
              <a:t>不感兴趣。</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六、人际关系发展干预</a:t>
            </a:r>
            <a:endParaRPr lang="zh-CN" altLang="en-US" dirty="0"/>
          </a:p>
        </p:txBody>
      </p:sp>
      <p:sp>
        <p:nvSpPr>
          <p:cNvPr id="3" name="内容占位符 2"/>
          <p:cNvSpPr>
            <a:spLocks noGrp="1"/>
          </p:cNvSpPr>
          <p:nvPr>
            <p:ph idx="1"/>
          </p:nvPr>
        </p:nvSpPr>
        <p:spPr/>
        <p:txBody>
          <a:bodyPr>
            <a:normAutofit/>
          </a:bodyPr>
          <a:lstStyle/>
          <a:p>
            <a:r>
              <a:rPr lang="zh-CN" altLang="en-US" dirty="0"/>
              <a:t>人际关系发展干预疗法</a:t>
            </a:r>
            <a:r>
              <a:rPr lang="en-US" altLang="zh-CN" dirty="0" smtClean="0"/>
              <a:t>(RDI</a:t>
            </a:r>
            <a:r>
              <a:rPr lang="en-US" altLang="zh-CN" dirty="0"/>
              <a:t>)</a:t>
            </a:r>
            <a:r>
              <a:rPr lang="zh-CN" altLang="en-US" dirty="0"/>
              <a:t>是近年来由美国临床心理学家</a:t>
            </a:r>
            <a:r>
              <a:rPr lang="zh-CN" altLang="en-US" dirty="0" smtClean="0">
                <a:solidFill>
                  <a:schemeClr val="accent2"/>
                </a:solidFill>
              </a:rPr>
              <a:t>葛斯汀</a:t>
            </a:r>
            <a:r>
              <a:rPr lang="zh-CN" altLang="en-US" dirty="0"/>
              <a:t>针对自闭症儿童的</a:t>
            </a:r>
            <a:r>
              <a:rPr lang="zh-CN" altLang="en-US" dirty="0">
                <a:solidFill>
                  <a:schemeClr val="accent2"/>
                </a:solidFill>
              </a:rPr>
              <a:t>核心缺陷</a:t>
            </a:r>
            <a:r>
              <a:rPr lang="zh-CN" altLang="en-US" dirty="0"/>
              <a:t>提出的训练方法</a:t>
            </a:r>
            <a:r>
              <a:rPr lang="zh-CN" altLang="en-US" dirty="0" smtClean="0"/>
              <a:t>。</a:t>
            </a:r>
            <a:endParaRPr lang="en-US" altLang="zh-CN" dirty="0" smtClean="0"/>
          </a:p>
          <a:p>
            <a:r>
              <a:rPr lang="zh-CN" altLang="en-US" dirty="0" smtClean="0"/>
              <a:t>该</a:t>
            </a:r>
            <a:r>
              <a:rPr lang="zh-CN" altLang="en-US" dirty="0"/>
              <a:t>方法着眼于自闭症儿童人际交往和适应能力的发展</a:t>
            </a:r>
            <a:r>
              <a:rPr lang="en-US" altLang="zh-CN" dirty="0" smtClean="0"/>
              <a:t>,</a:t>
            </a:r>
            <a:r>
              <a:rPr lang="zh-CN" altLang="en-US" dirty="0" smtClean="0"/>
              <a:t>强调</a:t>
            </a:r>
            <a:r>
              <a:rPr lang="zh-CN" altLang="en-US" dirty="0"/>
              <a:t>父母的“引导式参与”</a:t>
            </a:r>
            <a:r>
              <a:rPr lang="en-US" altLang="zh-CN" dirty="0"/>
              <a:t>,</a:t>
            </a:r>
            <a:r>
              <a:rPr lang="zh-CN" altLang="en-US" dirty="0"/>
              <a:t>在评估儿童当前发展水平的基础上</a:t>
            </a:r>
            <a:r>
              <a:rPr lang="en-US" altLang="zh-CN" dirty="0"/>
              <a:t>,</a:t>
            </a:r>
            <a:r>
              <a:rPr lang="zh-CN" altLang="en-US" dirty="0"/>
              <a:t>采用系统的方法循序渐进地触发自闭症</a:t>
            </a:r>
            <a:r>
              <a:rPr lang="zh-CN" altLang="en-US" dirty="0" smtClean="0"/>
              <a:t>儿童</a:t>
            </a:r>
            <a:r>
              <a:rPr lang="zh-CN" altLang="en-US" dirty="0"/>
              <a:t>产生运用社会性技能的动机</a:t>
            </a:r>
            <a:r>
              <a:rPr lang="en-US" altLang="zh-CN" dirty="0"/>
              <a:t>,</a:t>
            </a:r>
            <a:r>
              <a:rPr lang="zh-CN" altLang="en-US" dirty="0"/>
              <a:t>进而使其习得的技能在不同的情境中迁移</a:t>
            </a:r>
            <a:r>
              <a:rPr lang="en-US" altLang="zh-CN" dirty="0"/>
              <a:t>,</a:t>
            </a:r>
            <a:r>
              <a:rPr lang="zh-CN" altLang="en-US" dirty="0"/>
              <a:t>最终让自闭症儿童发展出与</a:t>
            </a:r>
            <a:r>
              <a:rPr lang="zh-CN" altLang="en-US" dirty="0" smtClean="0"/>
              <a:t>他人</a:t>
            </a:r>
            <a:r>
              <a:rPr lang="zh-CN" altLang="en-US" dirty="0"/>
              <a:t>分享经验、享受交往乐趣及建立长久友谊关系的能力。</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RDI</a:t>
            </a:r>
            <a:r>
              <a:rPr lang="zh-CN" altLang="en-US" dirty="0"/>
              <a:t>课程的</a:t>
            </a:r>
            <a:r>
              <a:rPr lang="zh-CN" altLang="en-US" dirty="0" smtClean="0"/>
              <a:t>内容</a:t>
            </a:r>
            <a:endParaRPr lang="zh-CN" altLang="en-US" dirty="0"/>
          </a:p>
        </p:txBody>
      </p:sp>
      <p:sp>
        <p:nvSpPr>
          <p:cNvPr id="3" name="内容占位符 2"/>
          <p:cNvSpPr>
            <a:spLocks noGrp="1"/>
          </p:cNvSpPr>
          <p:nvPr>
            <p:ph idx="1"/>
          </p:nvPr>
        </p:nvSpPr>
        <p:spPr/>
        <p:txBody>
          <a:bodyPr>
            <a:normAutofit/>
          </a:bodyPr>
          <a:lstStyle/>
          <a:p>
            <a:r>
              <a:rPr lang="en-US" altLang="zh-CN" dirty="0" smtClean="0"/>
              <a:t>RDI</a:t>
            </a:r>
            <a:r>
              <a:rPr lang="zh-CN" altLang="en-US" dirty="0"/>
              <a:t>的</a:t>
            </a:r>
            <a:r>
              <a:rPr lang="zh-CN" altLang="en-US" dirty="0" smtClean="0"/>
              <a:t>目标：通过</a:t>
            </a:r>
            <a:r>
              <a:rPr lang="zh-CN" altLang="en-US" dirty="0"/>
              <a:t>训练使患者在社交与非社交的问题解决领域具有适应性和灵活性</a:t>
            </a:r>
            <a:r>
              <a:rPr lang="en-US" altLang="zh-CN" dirty="0"/>
              <a:t>,</a:t>
            </a:r>
            <a:r>
              <a:rPr lang="zh-CN" altLang="en-US" dirty="0"/>
              <a:t>能与他人</a:t>
            </a:r>
            <a:r>
              <a:rPr lang="zh-CN" altLang="en-US" dirty="0" smtClean="0"/>
              <a:t>建立</a:t>
            </a:r>
            <a:r>
              <a:rPr lang="zh-CN" altLang="en-US" dirty="0"/>
              <a:t>长久、真正的友谊</a:t>
            </a:r>
            <a:r>
              <a:rPr lang="en-US" altLang="zh-CN" dirty="0"/>
              <a:t>,</a:t>
            </a:r>
            <a:r>
              <a:rPr lang="zh-CN" altLang="en-US" dirty="0"/>
              <a:t>认识到独特的自我</a:t>
            </a:r>
            <a:r>
              <a:rPr lang="en-US" altLang="zh-CN" dirty="0"/>
              <a:t>,</a:t>
            </a:r>
            <a:r>
              <a:rPr lang="zh-CN" altLang="en-US" dirty="0"/>
              <a:t>从而为他们拥有自信而独立的人生奠定基础。</a:t>
            </a:r>
            <a:endParaRPr lang="zh-CN" altLang="en-US" dirty="0"/>
          </a:p>
          <a:p>
            <a:r>
              <a:rPr lang="zh-CN" altLang="en-US" dirty="0"/>
              <a:t>完整的</a:t>
            </a:r>
            <a:r>
              <a:rPr lang="en-US" altLang="zh-CN" dirty="0"/>
              <a:t>RDI</a:t>
            </a:r>
            <a:r>
              <a:rPr lang="zh-CN" altLang="en-US" dirty="0" smtClean="0"/>
              <a:t>课程：分为</a:t>
            </a:r>
            <a:r>
              <a:rPr lang="zh-CN" altLang="en-US" dirty="0"/>
              <a:t>相互衔接的</a:t>
            </a:r>
            <a:r>
              <a:rPr lang="en-US" altLang="zh-CN" dirty="0"/>
              <a:t>6</a:t>
            </a:r>
            <a:r>
              <a:rPr lang="zh-CN" altLang="en-US" dirty="0"/>
              <a:t>个级别</a:t>
            </a:r>
            <a:r>
              <a:rPr lang="en-US" altLang="zh-CN" dirty="0"/>
              <a:t>,</a:t>
            </a:r>
            <a:r>
              <a:rPr lang="zh-CN" altLang="en-US" dirty="0"/>
              <a:t>每一级包含层层递进的</a:t>
            </a:r>
            <a:r>
              <a:rPr lang="en-US" altLang="zh-CN" dirty="0"/>
              <a:t>4</a:t>
            </a:r>
            <a:r>
              <a:rPr lang="zh-CN" altLang="en-US" dirty="0"/>
              <a:t>个阶段</a:t>
            </a:r>
            <a:r>
              <a:rPr lang="en-US" altLang="zh-CN" dirty="0"/>
              <a:t>,</a:t>
            </a:r>
            <a:r>
              <a:rPr lang="zh-CN" altLang="en-US" dirty="0"/>
              <a:t>共</a:t>
            </a:r>
            <a:r>
              <a:rPr lang="en-US" altLang="zh-CN" dirty="0"/>
              <a:t>24</a:t>
            </a:r>
            <a:r>
              <a:rPr lang="zh-CN" altLang="en-US" dirty="0"/>
              <a:t>个阶段</a:t>
            </a:r>
            <a:r>
              <a:rPr lang="zh-CN" altLang="en-US" dirty="0" smtClean="0"/>
              <a:t>。第</a:t>
            </a:r>
            <a:r>
              <a:rPr lang="en-US" altLang="zh-CN" dirty="0"/>
              <a:t>1</a:t>
            </a:r>
            <a:r>
              <a:rPr lang="zh-CN" altLang="en-US" dirty="0" smtClean="0"/>
              <a:t>级至</a:t>
            </a:r>
            <a:r>
              <a:rPr lang="zh-CN" altLang="en-US" dirty="0"/>
              <a:t>第</a:t>
            </a:r>
            <a:r>
              <a:rPr lang="en-US" altLang="zh-CN" dirty="0"/>
              <a:t>3</a:t>
            </a:r>
            <a:r>
              <a:rPr lang="zh-CN" altLang="en-US" dirty="0"/>
              <a:t>级主要针对</a:t>
            </a:r>
            <a:r>
              <a:rPr lang="zh-CN" altLang="en-US" dirty="0" smtClean="0"/>
              <a:t>儿童。</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一</a:t>
            </a:r>
            <a:r>
              <a:rPr lang="en-US" altLang="zh-CN" dirty="0"/>
              <a:t>) </a:t>
            </a:r>
            <a:r>
              <a:rPr lang="zh-CN" altLang="en-US" dirty="0"/>
              <a:t>执行方法</a:t>
            </a:r>
            <a:endParaRPr lang="zh-CN" altLang="en-US" dirty="0"/>
          </a:p>
        </p:txBody>
      </p:sp>
      <p:sp>
        <p:nvSpPr>
          <p:cNvPr id="3" name="内容占位符 2"/>
          <p:cNvSpPr>
            <a:spLocks noGrp="1"/>
          </p:cNvSpPr>
          <p:nvPr>
            <p:ph idx="1"/>
          </p:nvPr>
        </p:nvSpPr>
        <p:spPr/>
        <p:txBody>
          <a:bodyPr/>
          <a:lstStyle/>
          <a:p>
            <a:pPr marL="457200" indent="-457200">
              <a:buAutoNum type="arabicPeriod"/>
            </a:pPr>
            <a:r>
              <a:rPr lang="zh-CN" altLang="en-US" dirty="0" smtClean="0">
                <a:solidFill>
                  <a:schemeClr val="accent2"/>
                </a:solidFill>
              </a:rPr>
              <a:t>视觉</a:t>
            </a:r>
            <a:r>
              <a:rPr lang="zh-CN" altLang="en-US" dirty="0">
                <a:solidFill>
                  <a:schemeClr val="accent2"/>
                </a:solidFill>
              </a:rPr>
              <a:t>结构 </a:t>
            </a:r>
            <a:r>
              <a:rPr lang="zh-CN" altLang="en-US" dirty="0" smtClean="0"/>
              <a:t>把</a:t>
            </a:r>
            <a:r>
              <a:rPr lang="zh-CN" altLang="en-US" dirty="0"/>
              <a:t>学习环境、学习材料及工作程序作适当的安排</a:t>
            </a:r>
            <a:r>
              <a:rPr lang="en-US" altLang="zh-CN" dirty="0"/>
              <a:t>,</a:t>
            </a:r>
            <a:r>
              <a:rPr lang="zh-CN" altLang="en-US" dirty="0"/>
              <a:t>使自闭症儿童无需用</a:t>
            </a:r>
            <a:r>
              <a:rPr lang="zh-CN" altLang="en-US" dirty="0" smtClean="0"/>
              <a:t>语言</a:t>
            </a:r>
            <a:r>
              <a:rPr lang="en-US" altLang="zh-CN" dirty="0"/>
              <a:t>,</a:t>
            </a:r>
            <a:r>
              <a:rPr lang="zh-CN" altLang="en-US" dirty="0"/>
              <a:t>只用视觉的辨别便能明白和理解学习要求</a:t>
            </a:r>
            <a:r>
              <a:rPr lang="zh-CN" altLang="en-US" dirty="0" smtClean="0"/>
              <a:t>。包括：视觉</a:t>
            </a:r>
            <a:r>
              <a:rPr lang="zh-CN" altLang="en-US" dirty="0"/>
              <a:t>清晰</a:t>
            </a:r>
            <a:r>
              <a:rPr lang="zh-CN" altLang="en-US" dirty="0" smtClean="0"/>
              <a:t>显示</a:t>
            </a:r>
            <a:r>
              <a:rPr lang="zh-CN" altLang="en-US" dirty="0"/>
              <a:t>、</a:t>
            </a:r>
            <a:r>
              <a:rPr lang="zh-CN" altLang="en-US" dirty="0" smtClean="0"/>
              <a:t>视觉组织</a:t>
            </a:r>
            <a:r>
              <a:rPr lang="zh-CN" altLang="en-US" dirty="0"/>
              <a:t>、</a:t>
            </a:r>
            <a:r>
              <a:rPr lang="zh-CN" altLang="en-US" dirty="0" smtClean="0"/>
              <a:t>视觉指示。</a:t>
            </a:r>
            <a:endParaRPr lang="en-US" altLang="zh-CN" dirty="0" smtClean="0"/>
          </a:p>
          <a:p>
            <a:pPr marL="457200" indent="-457200">
              <a:buFont typeface="Arial" panose="020B0604020202020204" pitchFamily="34" charset="0"/>
              <a:buAutoNum type="arabicPeriod"/>
            </a:pPr>
            <a:r>
              <a:rPr lang="zh-CN" altLang="en-US" dirty="0" smtClean="0">
                <a:solidFill>
                  <a:schemeClr val="accent2"/>
                </a:solidFill>
              </a:rPr>
              <a:t>环境结构 </a:t>
            </a:r>
            <a:r>
              <a:rPr lang="zh-CN" altLang="en-US" dirty="0"/>
              <a:t>是指将环境的用途与功能做清楚的规划</a:t>
            </a:r>
            <a:r>
              <a:rPr lang="en-US" altLang="zh-CN" dirty="0"/>
              <a:t>,</a:t>
            </a:r>
            <a:r>
              <a:rPr lang="zh-CN" altLang="en-US" dirty="0"/>
              <a:t>并且利用颜色、家具、摆饰等让儿童能轻易地区分环境的不同用途</a:t>
            </a:r>
            <a:r>
              <a:rPr lang="en-US" altLang="zh-CN" dirty="0" smtClean="0"/>
              <a:t>,</a:t>
            </a:r>
            <a:r>
              <a:rPr lang="zh-CN" altLang="en-US" dirty="0" smtClean="0"/>
              <a:t> 帮助</a:t>
            </a:r>
            <a:r>
              <a:rPr lang="zh-CN" altLang="en-US" dirty="0"/>
              <a:t>儿童借由环境视觉的提示表现出适合情境、适合社会期待的行为</a:t>
            </a:r>
            <a:r>
              <a:rPr lang="zh-CN" altLang="en-US" dirty="0" smtClean="0"/>
              <a:t>。</a:t>
            </a:r>
            <a:endParaRPr lang="en-US" altLang="zh-CN" dirty="0" smtClean="0"/>
          </a:p>
          <a:p>
            <a:pPr marL="457200" indent="-457200">
              <a:buFont typeface="Arial" panose="020B0604020202020204" pitchFamily="34" charset="0"/>
              <a:buAutoNum type="arabicPeriod"/>
            </a:pPr>
            <a:r>
              <a:rPr lang="zh-CN" altLang="en-US" dirty="0" smtClean="0">
                <a:solidFill>
                  <a:schemeClr val="accent2"/>
                </a:solidFill>
              </a:rPr>
              <a:t>常规</a:t>
            </a:r>
            <a:r>
              <a:rPr lang="zh-CN" altLang="en-US" dirty="0" smtClean="0"/>
              <a:t> 自闭症儿童无法理解他人、情境</a:t>
            </a:r>
            <a:r>
              <a:rPr lang="en-US" altLang="zh-CN" dirty="0" smtClean="0"/>
              <a:t>,</a:t>
            </a:r>
            <a:r>
              <a:rPr lang="zh-CN" altLang="en-US" dirty="0" smtClean="0"/>
              <a:t>乃至社会的要求</a:t>
            </a:r>
            <a:r>
              <a:rPr lang="en-US" altLang="zh-CN" dirty="0" smtClean="0"/>
              <a:t>,</a:t>
            </a:r>
            <a:r>
              <a:rPr lang="zh-CN" altLang="en-US" dirty="0" smtClean="0"/>
              <a:t>常常表现出不适宜的行为</a:t>
            </a:r>
            <a:r>
              <a:rPr lang="en-US" altLang="zh-CN" dirty="0" smtClean="0"/>
              <a:t>,</a:t>
            </a:r>
            <a:r>
              <a:rPr lang="zh-CN" altLang="en-US" dirty="0" smtClean="0"/>
              <a:t>因此必须帮助他们建立常规以达到社会化的目的</a:t>
            </a:r>
            <a:r>
              <a:rPr lang="en-US" altLang="zh-CN" dirty="0" smtClean="0"/>
              <a:t>,</a:t>
            </a:r>
            <a:r>
              <a:rPr lang="zh-CN" altLang="en-US" dirty="0" smtClean="0"/>
              <a:t>常用的常规包括排队</a:t>
            </a:r>
            <a:r>
              <a:rPr lang="en-US" altLang="zh-CN" dirty="0" smtClean="0"/>
              <a:t>,</a:t>
            </a:r>
            <a:r>
              <a:rPr lang="zh-CN" altLang="en-US" dirty="0" smtClean="0"/>
              <a:t>依指示工作、完成工作</a:t>
            </a:r>
            <a:r>
              <a:rPr lang="en-US" altLang="zh-CN" dirty="0" smtClean="0"/>
              <a:t>,</a:t>
            </a:r>
            <a:r>
              <a:rPr lang="zh-CN" altLang="en-US" dirty="0" smtClean="0"/>
              <a:t>依时间转换活动等。</a:t>
            </a:r>
            <a:endParaRPr lang="zh-CN" altLang="en-US" dirty="0" smtClean="0"/>
          </a:p>
          <a:p>
            <a:pPr marL="457200" indent="-457200">
              <a:buFont typeface="Arial" panose="020B0604020202020204" pitchFamily="34" charset="0"/>
              <a:buAutoNum type="arabicPeriod"/>
            </a:pPr>
            <a:endParaRPr lang="zh-CN" altLang="en-US" dirty="0"/>
          </a:p>
          <a:p>
            <a:pPr marL="457200" indent="-457200">
              <a:buAutoNum type="arabicPeriod"/>
            </a:pP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1. </a:t>
            </a:r>
            <a:r>
              <a:rPr lang="zh-CN" altLang="en-US" dirty="0"/>
              <a:t>第</a:t>
            </a:r>
            <a:r>
              <a:rPr lang="en-US" altLang="zh-CN" dirty="0"/>
              <a:t>1</a:t>
            </a:r>
            <a:r>
              <a:rPr lang="zh-CN" altLang="en-US" dirty="0"/>
              <a:t>级活动 训练的重点是情感调适。</a:t>
            </a:r>
            <a:endParaRPr lang="zh-CN" altLang="en-US" dirty="0"/>
          </a:p>
          <a:p>
            <a:r>
              <a:rPr lang="zh-CN" altLang="en-US" dirty="0" smtClean="0"/>
              <a:t>第</a:t>
            </a:r>
            <a:r>
              <a:rPr lang="en-US" altLang="zh-CN" dirty="0"/>
              <a:t>1</a:t>
            </a:r>
            <a:r>
              <a:rPr lang="zh-CN" altLang="en-US" dirty="0"/>
              <a:t>阶段是让老师的面部和手势成为孩子的注意</a:t>
            </a:r>
            <a:r>
              <a:rPr lang="zh-CN" altLang="en-US" dirty="0" smtClean="0"/>
              <a:t>中心。</a:t>
            </a:r>
            <a:endParaRPr lang="en-US" altLang="zh-CN" dirty="0"/>
          </a:p>
          <a:p>
            <a:r>
              <a:rPr lang="zh-CN" altLang="en-US" dirty="0" smtClean="0"/>
              <a:t>第</a:t>
            </a:r>
            <a:r>
              <a:rPr lang="en-US" altLang="zh-CN" dirty="0"/>
              <a:t>2</a:t>
            </a:r>
            <a:r>
              <a:rPr lang="zh-CN" altLang="en-US" dirty="0"/>
              <a:t>阶段注重孩子社会参照能力的</a:t>
            </a:r>
            <a:r>
              <a:rPr lang="zh-CN" altLang="en-US" dirty="0" smtClean="0"/>
              <a:t>训练。</a:t>
            </a:r>
            <a:r>
              <a:rPr lang="en-US" altLang="zh-CN" dirty="0" smtClean="0"/>
              <a:t> </a:t>
            </a:r>
            <a:r>
              <a:rPr lang="zh-CN" altLang="en-US" dirty="0" smtClean="0"/>
              <a:t>“</a:t>
            </a:r>
            <a:r>
              <a:rPr lang="zh-CN" altLang="en-US" dirty="0"/>
              <a:t>一、二、三</a:t>
            </a:r>
            <a:r>
              <a:rPr lang="en-US" altLang="zh-CN" dirty="0"/>
              <a:t>,</a:t>
            </a:r>
            <a:r>
              <a:rPr lang="zh-CN" altLang="en-US" dirty="0"/>
              <a:t>木头人”的</a:t>
            </a:r>
            <a:r>
              <a:rPr lang="zh-CN" altLang="en-US" dirty="0" smtClean="0"/>
              <a:t>游戏。</a:t>
            </a:r>
            <a:endParaRPr lang="en-US" altLang="zh-CN" dirty="0" smtClean="0"/>
          </a:p>
          <a:p>
            <a:r>
              <a:rPr lang="zh-CN" altLang="en-US" dirty="0" smtClean="0"/>
              <a:t>第</a:t>
            </a:r>
            <a:r>
              <a:rPr lang="en-US" altLang="zh-CN" dirty="0"/>
              <a:t>3</a:t>
            </a:r>
            <a:r>
              <a:rPr lang="zh-CN" altLang="en-US" dirty="0"/>
              <a:t>阶段的目标是建立起老师和孩子之间的伙伴</a:t>
            </a:r>
            <a:r>
              <a:rPr lang="zh-CN" altLang="en-US" dirty="0" smtClean="0"/>
              <a:t>关系。</a:t>
            </a:r>
            <a:endParaRPr lang="en-US" altLang="zh-CN" dirty="0"/>
          </a:p>
          <a:p>
            <a:r>
              <a:rPr lang="zh-CN" altLang="en-US" dirty="0" smtClean="0"/>
              <a:t>第</a:t>
            </a:r>
            <a:r>
              <a:rPr lang="en-US" altLang="zh-CN" dirty="0"/>
              <a:t>4</a:t>
            </a:r>
            <a:r>
              <a:rPr lang="zh-CN" altLang="en-US" dirty="0"/>
              <a:t>阶段孩子将首次体验与社交同伴一同活动的新鲜感。</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indent="-457200">
              <a:buAutoNum type="arabicPeriod" startAt="2"/>
            </a:pPr>
            <a:r>
              <a:rPr lang="zh-CN" altLang="en-US" dirty="0" smtClean="0"/>
              <a:t>第</a:t>
            </a:r>
            <a:r>
              <a:rPr lang="en-US" altLang="zh-CN" dirty="0"/>
              <a:t>2</a:t>
            </a:r>
            <a:r>
              <a:rPr lang="zh-CN" altLang="en-US" dirty="0"/>
              <a:t>级活动 </a:t>
            </a:r>
            <a:r>
              <a:rPr lang="zh-CN" altLang="en-US" dirty="0" smtClean="0"/>
              <a:t>孩子</a:t>
            </a:r>
            <a:r>
              <a:rPr lang="zh-CN" altLang="en-US" dirty="0"/>
              <a:t>开始学习在游戏中成为伙伴与共同调控者</a:t>
            </a:r>
            <a:r>
              <a:rPr lang="zh-CN" altLang="en-US" dirty="0" smtClean="0"/>
              <a:t>。</a:t>
            </a:r>
            <a:endParaRPr lang="en-US" altLang="zh-CN" dirty="0" smtClean="0"/>
          </a:p>
          <a:p>
            <a:r>
              <a:rPr lang="zh-CN" altLang="en-US" dirty="0" smtClean="0"/>
              <a:t>第</a:t>
            </a:r>
            <a:r>
              <a:rPr lang="en-US" altLang="zh-CN" dirty="0"/>
              <a:t>5</a:t>
            </a:r>
            <a:r>
              <a:rPr lang="zh-CN" altLang="en-US" dirty="0"/>
              <a:t>阶段旨在让孩子关注到人际关系中的变化</a:t>
            </a:r>
            <a:r>
              <a:rPr lang="en-US" altLang="zh-CN" dirty="0"/>
              <a:t>,</a:t>
            </a:r>
            <a:r>
              <a:rPr lang="zh-CN" altLang="en-US" dirty="0"/>
              <a:t>并能依此协调自己的行动。</a:t>
            </a:r>
            <a:endParaRPr lang="en-US" altLang="zh-CN" dirty="0"/>
          </a:p>
          <a:p>
            <a:r>
              <a:rPr lang="zh-CN" altLang="en-US" dirty="0" smtClean="0"/>
              <a:t>第</a:t>
            </a:r>
            <a:r>
              <a:rPr lang="en-US" altLang="zh-CN" dirty="0"/>
              <a:t>6</a:t>
            </a:r>
            <a:r>
              <a:rPr lang="zh-CN" altLang="en-US" dirty="0"/>
              <a:t>阶段是转化阶段</a:t>
            </a:r>
            <a:r>
              <a:rPr lang="en-US" altLang="zh-CN" dirty="0"/>
              <a:t>,</a:t>
            </a:r>
            <a:r>
              <a:rPr lang="zh-CN" altLang="en-US" dirty="0"/>
              <a:t>即增加了活动类型的变化。</a:t>
            </a:r>
            <a:endParaRPr lang="en-US" altLang="zh-CN" dirty="0"/>
          </a:p>
          <a:p>
            <a:r>
              <a:rPr lang="zh-CN" altLang="en-US" dirty="0" smtClean="0"/>
              <a:t>第</a:t>
            </a:r>
            <a:r>
              <a:rPr lang="en-US" altLang="zh-CN" dirty="0"/>
              <a:t>7</a:t>
            </a:r>
            <a:r>
              <a:rPr lang="zh-CN" altLang="en-US" dirty="0"/>
              <a:t>阶段孩子将更多地学习在真实生活与复杂的互动中</a:t>
            </a:r>
            <a:r>
              <a:rPr lang="en-US" altLang="zh-CN" dirty="0"/>
              <a:t>,</a:t>
            </a:r>
            <a:r>
              <a:rPr lang="zh-CN" altLang="en-US" dirty="0"/>
              <a:t>如何与他人同步化</a:t>
            </a:r>
            <a:r>
              <a:rPr lang="en-US" altLang="zh-CN" dirty="0"/>
              <a:t>,</a:t>
            </a:r>
            <a:r>
              <a:rPr lang="zh-CN" altLang="en-US" dirty="0"/>
              <a:t>成为负责任的同伴。</a:t>
            </a:r>
            <a:endParaRPr lang="en-US" altLang="zh-CN" dirty="0"/>
          </a:p>
          <a:p>
            <a:r>
              <a:rPr lang="zh-CN" altLang="en-US" dirty="0" smtClean="0"/>
              <a:t>第</a:t>
            </a:r>
            <a:r>
              <a:rPr lang="en-US" altLang="zh-CN" dirty="0"/>
              <a:t>8</a:t>
            </a:r>
            <a:r>
              <a:rPr lang="zh-CN" altLang="en-US" dirty="0"/>
              <a:t>阶段被称为“双人游戏”阶段</a:t>
            </a:r>
            <a:r>
              <a:rPr lang="en-US" altLang="zh-CN" dirty="0"/>
              <a:t>,</a:t>
            </a:r>
            <a:r>
              <a:rPr lang="zh-CN" altLang="en-US" dirty="0"/>
              <a:t>程度近似的同伴被更频繁地引入游戏中。</a:t>
            </a:r>
            <a:endParaRPr lang="zh-CN" altLang="en-US" dirty="0"/>
          </a:p>
          <a:p>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indent="-457200">
              <a:buAutoNum type="arabicPeriod" startAt="3"/>
            </a:pPr>
            <a:r>
              <a:rPr lang="zh-CN" altLang="en-US" dirty="0" smtClean="0"/>
              <a:t>第</a:t>
            </a:r>
            <a:r>
              <a:rPr lang="en-US" altLang="zh-CN" dirty="0"/>
              <a:t>3</a:t>
            </a:r>
            <a:r>
              <a:rPr lang="zh-CN" altLang="en-US" dirty="0"/>
              <a:t>级活动 </a:t>
            </a:r>
            <a:r>
              <a:rPr lang="zh-CN" altLang="en-US" dirty="0" smtClean="0"/>
              <a:t>从</a:t>
            </a:r>
            <a:r>
              <a:rPr lang="zh-CN" altLang="en-US" dirty="0"/>
              <a:t>成人</a:t>
            </a:r>
            <a:r>
              <a:rPr lang="en-US" altLang="zh-CN" dirty="0"/>
              <a:t>—</a:t>
            </a:r>
            <a:r>
              <a:rPr lang="zh-CN" altLang="en-US" dirty="0"/>
              <a:t>孩子互动过渡到孩子</a:t>
            </a:r>
            <a:r>
              <a:rPr lang="en-US" altLang="zh-CN" dirty="0"/>
              <a:t>—</a:t>
            </a:r>
            <a:r>
              <a:rPr lang="zh-CN" altLang="en-US" dirty="0"/>
              <a:t>孩子</a:t>
            </a:r>
            <a:r>
              <a:rPr lang="zh-CN" altLang="en-US" dirty="0" smtClean="0"/>
              <a:t>互动。</a:t>
            </a:r>
            <a:endParaRPr lang="en-US" altLang="zh-CN" dirty="0" smtClean="0"/>
          </a:p>
          <a:p>
            <a:r>
              <a:rPr lang="zh-CN" altLang="en-US" dirty="0" smtClean="0"/>
              <a:t>第</a:t>
            </a:r>
            <a:r>
              <a:rPr lang="en-US" altLang="zh-CN" dirty="0"/>
              <a:t>9</a:t>
            </a:r>
            <a:r>
              <a:rPr lang="zh-CN" altLang="en-US" dirty="0" smtClean="0"/>
              <a:t>阶段</a:t>
            </a:r>
            <a:r>
              <a:rPr lang="zh-CN" altLang="en-US" dirty="0"/>
              <a:t>孩子</a:t>
            </a:r>
            <a:r>
              <a:rPr lang="zh-CN" altLang="en-US" dirty="0" smtClean="0"/>
              <a:t>正式</a:t>
            </a:r>
            <a:r>
              <a:rPr lang="zh-CN" altLang="en-US" dirty="0"/>
              <a:t>成为互动的同伴</a:t>
            </a:r>
            <a:r>
              <a:rPr lang="en-US" altLang="zh-CN" dirty="0"/>
              <a:t>,</a:t>
            </a:r>
            <a:r>
              <a:rPr lang="zh-CN" altLang="en-US" dirty="0"/>
              <a:t>他们将学习在各种不同的活动中协调行动</a:t>
            </a:r>
            <a:r>
              <a:rPr lang="zh-CN" altLang="en-US" dirty="0" smtClean="0"/>
              <a:t>。</a:t>
            </a:r>
            <a:endParaRPr lang="en-US" altLang="zh-CN" dirty="0" smtClean="0"/>
          </a:p>
          <a:p>
            <a:r>
              <a:rPr lang="zh-CN" altLang="en-US" dirty="0" smtClean="0"/>
              <a:t>第</a:t>
            </a:r>
            <a:r>
              <a:rPr lang="en-US" altLang="zh-CN" dirty="0" smtClean="0"/>
              <a:t>10</a:t>
            </a:r>
            <a:r>
              <a:rPr lang="zh-CN" altLang="en-US" dirty="0"/>
              <a:t>阶段</a:t>
            </a:r>
            <a:r>
              <a:rPr lang="en-US" altLang="zh-CN" dirty="0"/>
              <a:t>,</a:t>
            </a:r>
            <a:r>
              <a:rPr lang="zh-CN" altLang="en-US" dirty="0"/>
              <a:t>孩子们开始感受共同参与创造性活动的乐趣</a:t>
            </a:r>
            <a:r>
              <a:rPr lang="zh-CN" altLang="en-US" dirty="0" smtClean="0"/>
              <a:t>。</a:t>
            </a:r>
            <a:endParaRPr lang="en-US" altLang="zh-CN" dirty="0" smtClean="0"/>
          </a:p>
          <a:p>
            <a:r>
              <a:rPr lang="zh-CN" altLang="en-US" dirty="0" smtClean="0"/>
              <a:t>第</a:t>
            </a:r>
            <a:r>
              <a:rPr lang="en-US" altLang="zh-CN" dirty="0" smtClean="0"/>
              <a:t>11</a:t>
            </a:r>
            <a:r>
              <a:rPr lang="zh-CN" altLang="en-US" dirty="0"/>
              <a:t>阶段更进一层</a:t>
            </a:r>
            <a:r>
              <a:rPr lang="en-US" altLang="zh-CN" dirty="0"/>
              <a:t>,</a:t>
            </a:r>
            <a:r>
              <a:rPr lang="zh-CN" altLang="en-US" dirty="0"/>
              <a:t>强调社交过程中的即兴创作。</a:t>
            </a:r>
            <a:endParaRPr lang="en-US" altLang="zh-CN" dirty="0"/>
          </a:p>
          <a:p>
            <a:r>
              <a:rPr lang="zh-CN" altLang="en-US" dirty="0" smtClean="0"/>
              <a:t>第</a:t>
            </a:r>
            <a:r>
              <a:rPr lang="en-US" altLang="zh-CN" dirty="0" smtClean="0"/>
              <a:t>12</a:t>
            </a:r>
            <a:r>
              <a:rPr lang="zh-CN" altLang="en-US" dirty="0"/>
              <a:t>阶段</a:t>
            </a:r>
            <a:r>
              <a:rPr lang="en-US" altLang="zh-CN" dirty="0"/>
              <a:t>,</a:t>
            </a:r>
            <a:r>
              <a:rPr lang="zh-CN" altLang="en-US" dirty="0"/>
              <a:t>孩子们将为“解读”和“传达”情绪表情、肢体语言作准备</a:t>
            </a:r>
            <a:r>
              <a:rPr lang="en-US" altLang="zh-CN" dirty="0"/>
              <a:t>,</a:t>
            </a:r>
            <a:r>
              <a:rPr lang="zh-CN" altLang="en-US" dirty="0"/>
              <a:t>并学着理解自己的感受及如何面对失败</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marL="0" indent="0">
              <a:buNone/>
            </a:pPr>
            <a:r>
              <a:rPr lang="en-US" altLang="zh-CN" dirty="0"/>
              <a:t>4. </a:t>
            </a:r>
            <a:r>
              <a:rPr lang="en-US" altLang="zh-CN" dirty="0" smtClean="0"/>
              <a:t> </a:t>
            </a:r>
            <a:r>
              <a:rPr lang="zh-CN" altLang="en-US" dirty="0" smtClean="0"/>
              <a:t>第</a:t>
            </a:r>
            <a:r>
              <a:rPr lang="en-US" altLang="zh-CN" dirty="0"/>
              <a:t>4</a:t>
            </a:r>
            <a:r>
              <a:rPr lang="zh-CN" altLang="en-US" dirty="0"/>
              <a:t>级活动 </a:t>
            </a:r>
            <a:endParaRPr lang="en-US" altLang="zh-CN" dirty="0" smtClean="0"/>
          </a:p>
          <a:p>
            <a:r>
              <a:rPr lang="zh-CN" altLang="en-US" dirty="0" smtClean="0"/>
              <a:t>在</a:t>
            </a:r>
            <a:r>
              <a:rPr lang="zh-CN" altLang="en-US" dirty="0"/>
              <a:t>训练中互动活动的主题开始从外在的物体或人物的外部行为</a:t>
            </a:r>
            <a:r>
              <a:rPr lang="zh-CN" altLang="en-US" dirty="0" smtClean="0"/>
              <a:t>转移</a:t>
            </a:r>
            <a:r>
              <a:rPr lang="zh-CN" altLang="en-US" dirty="0"/>
              <a:t>到了更为关注内在的“私人”经验</a:t>
            </a:r>
            <a:r>
              <a:rPr lang="en-US" altLang="zh-CN" dirty="0"/>
              <a:t>,</a:t>
            </a:r>
            <a:r>
              <a:rPr lang="zh-CN" altLang="en-US" dirty="0"/>
              <a:t>促使孩子探究他人的知觉、想法与感情</a:t>
            </a:r>
            <a:r>
              <a:rPr lang="en-US" altLang="zh-CN" dirty="0"/>
              <a:t>,</a:t>
            </a:r>
            <a:r>
              <a:rPr lang="zh-CN" altLang="en-US" dirty="0"/>
              <a:t>发现分享活动的乐趣</a:t>
            </a:r>
            <a:r>
              <a:rPr lang="zh-CN" altLang="en-US" dirty="0" smtClean="0"/>
              <a:t>。语言</a:t>
            </a:r>
            <a:r>
              <a:rPr lang="zh-CN" altLang="en-US" dirty="0"/>
              <a:t>将成为经验分享的主要工具</a:t>
            </a:r>
            <a:r>
              <a:rPr lang="zh-CN" altLang="en-US" dirty="0" smtClean="0"/>
              <a:t>。</a:t>
            </a:r>
            <a:endParaRPr lang="en-US" altLang="zh-CN" dirty="0" smtClean="0"/>
          </a:p>
          <a:p>
            <a:r>
              <a:rPr lang="zh-CN" altLang="en-US" dirty="0" smtClean="0"/>
              <a:t>主要</a:t>
            </a:r>
            <a:r>
              <a:rPr lang="zh-CN" altLang="en-US" dirty="0"/>
              <a:t>训练重点分别为</a:t>
            </a:r>
            <a:r>
              <a:rPr lang="en-US" altLang="zh-CN" dirty="0" smtClean="0"/>
              <a:t>:</a:t>
            </a:r>
            <a:endParaRPr lang="en-US" altLang="zh-CN" dirty="0" smtClean="0"/>
          </a:p>
          <a:p>
            <a:pPr marL="457200" indent="-457200">
              <a:buFont typeface="+mj-ea"/>
              <a:buAutoNum type="circleNumDbPlain"/>
            </a:pPr>
            <a:r>
              <a:rPr lang="zh-CN" altLang="en-US" dirty="0" smtClean="0"/>
              <a:t>寻求</a:t>
            </a:r>
            <a:r>
              <a:rPr lang="zh-CN" altLang="en-US" dirty="0"/>
              <a:t>情绪分享的共同注意</a:t>
            </a:r>
            <a:r>
              <a:rPr lang="zh-CN" altLang="en-US" dirty="0" smtClean="0"/>
              <a:t>能力</a:t>
            </a:r>
            <a:endParaRPr lang="zh-CN" altLang="en-US" dirty="0"/>
          </a:p>
          <a:p>
            <a:pPr marL="457200" indent="-457200">
              <a:buFont typeface="+mj-ea"/>
              <a:buAutoNum type="circleNumDbPlain"/>
            </a:pPr>
            <a:r>
              <a:rPr lang="zh-CN" altLang="en-US" dirty="0"/>
              <a:t>观点选择</a:t>
            </a:r>
            <a:r>
              <a:rPr lang="zh-CN" altLang="en-US" dirty="0" smtClean="0"/>
              <a:t>能力</a:t>
            </a:r>
            <a:endParaRPr lang="en-US" altLang="zh-CN" dirty="0" smtClean="0"/>
          </a:p>
          <a:p>
            <a:pPr marL="457200" indent="-457200">
              <a:buFont typeface="+mj-ea"/>
              <a:buAutoNum type="circleNumDbPlain"/>
            </a:pPr>
            <a:r>
              <a:rPr lang="zh-CN" altLang="en-US" dirty="0" smtClean="0"/>
              <a:t>对</a:t>
            </a:r>
            <a:r>
              <a:rPr lang="zh-CN" altLang="en-US" dirty="0"/>
              <a:t>他人独特</a:t>
            </a:r>
            <a:r>
              <a:rPr lang="zh-CN" altLang="en-US" dirty="0" smtClean="0"/>
              <a:t>知觉</a:t>
            </a:r>
            <a:endParaRPr lang="en-US" altLang="zh-CN" dirty="0" smtClean="0"/>
          </a:p>
          <a:p>
            <a:pPr marL="457200" indent="-457200">
              <a:buFont typeface="+mj-ea"/>
              <a:buAutoNum type="circleNumDbPlain"/>
            </a:pPr>
            <a:r>
              <a:rPr lang="zh-CN" altLang="en-US" dirty="0" smtClean="0"/>
              <a:t>情绪反应</a:t>
            </a:r>
            <a:r>
              <a:rPr lang="zh-CN" altLang="en-US" dirty="0"/>
              <a:t>的了解能力及想象</a:t>
            </a:r>
            <a:r>
              <a:rPr lang="zh-CN" altLang="en-US" dirty="0" smtClean="0"/>
              <a:t>能力</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457200" indent="-457200">
              <a:buAutoNum type="arabicPeriod" startAt="5"/>
            </a:pPr>
            <a:r>
              <a:rPr lang="zh-CN" altLang="en-US" dirty="0" smtClean="0"/>
              <a:t>第</a:t>
            </a:r>
            <a:r>
              <a:rPr lang="en-US" altLang="zh-CN" dirty="0"/>
              <a:t>5</a:t>
            </a:r>
            <a:r>
              <a:rPr lang="zh-CN" altLang="en-US" dirty="0"/>
              <a:t>级活动 </a:t>
            </a:r>
            <a:endParaRPr lang="en-US" altLang="zh-CN" dirty="0" smtClean="0"/>
          </a:p>
          <a:p>
            <a:r>
              <a:rPr lang="zh-CN" altLang="en-US" dirty="0" smtClean="0"/>
              <a:t>设计</a:t>
            </a:r>
            <a:r>
              <a:rPr lang="zh-CN" altLang="en-US" dirty="0"/>
              <a:t>将互动从结构化的限制中解放出来</a:t>
            </a:r>
            <a:r>
              <a:rPr lang="en-US" altLang="zh-CN" dirty="0"/>
              <a:t>,</a:t>
            </a:r>
            <a:r>
              <a:rPr lang="zh-CN" altLang="en-US" dirty="0"/>
              <a:t>孩子们可以将想象力展现在不熟悉或不</a:t>
            </a:r>
            <a:r>
              <a:rPr lang="zh-CN" altLang="en-US" dirty="0" smtClean="0"/>
              <a:t>存在的</a:t>
            </a:r>
            <a:r>
              <a:rPr lang="zh-CN" altLang="en-US" dirty="0"/>
              <a:t>物体或事件上</a:t>
            </a:r>
            <a:r>
              <a:rPr lang="en-US" altLang="zh-CN" dirty="0"/>
              <a:t>,</a:t>
            </a:r>
            <a:r>
              <a:rPr lang="zh-CN" altLang="en-US" dirty="0"/>
              <a:t>而不是仅将其附着在熟悉的物体或事件上</a:t>
            </a:r>
            <a:r>
              <a:rPr lang="zh-CN" altLang="en-US" dirty="0" smtClean="0"/>
              <a:t>。</a:t>
            </a:r>
            <a:endParaRPr lang="en-US" altLang="zh-CN" dirty="0" smtClean="0"/>
          </a:p>
          <a:p>
            <a:r>
              <a:rPr lang="zh-CN" altLang="en-US" dirty="0" smtClean="0"/>
              <a:t>除了</a:t>
            </a:r>
            <a:r>
              <a:rPr lang="zh-CN" altLang="en-US" dirty="0"/>
              <a:t>自己以外</a:t>
            </a:r>
            <a:r>
              <a:rPr lang="en-US" altLang="zh-CN" dirty="0"/>
              <a:t>,</a:t>
            </a:r>
            <a:r>
              <a:rPr lang="zh-CN" altLang="en-US" dirty="0"/>
              <a:t>孩子无需</a:t>
            </a:r>
            <a:r>
              <a:rPr lang="zh-CN" altLang="en-US" dirty="0" smtClean="0"/>
              <a:t>其他</a:t>
            </a:r>
            <a:r>
              <a:rPr lang="zh-CN" altLang="en-US" dirty="0"/>
              <a:t>道具就能在环境中</a:t>
            </a:r>
            <a:r>
              <a:rPr lang="en-US" altLang="zh-CN" dirty="0"/>
              <a:t>,</a:t>
            </a:r>
            <a:r>
              <a:rPr lang="zh-CN" altLang="en-US" dirty="0"/>
              <a:t>与他人进行具有想象力的互动</a:t>
            </a:r>
            <a:r>
              <a:rPr lang="zh-CN" altLang="en-US" dirty="0" smtClean="0"/>
              <a:t>。</a:t>
            </a:r>
            <a:endParaRPr lang="en-US" altLang="zh-CN" dirty="0" smtClean="0"/>
          </a:p>
          <a:p>
            <a:endParaRPr lang="en-US" altLang="zh-CN" dirty="0" smtClean="0"/>
          </a:p>
          <a:p>
            <a:pPr marL="0" indent="0">
              <a:buNone/>
            </a:pPr>
            <a:r>
              <a:rPr lang="en-US" altLang="zh-CN" dirty="0"/>
              <a:t>6.  </a:t>
            </a:r>
            <a:r>
              <a:rPr lang="zh-CN" altLang="en-US" dirty="0"/>
              <a:t>第</a:t>
            </a:r>
            <a:r>
              <a:rPr lang="en-US" altLang="zh-CN" dirty="0"/>
              <a:t>6</a:t>
            </a:r>
            <a:r>
              <a:rPr lang="zh-CN" altLang="en-US" dirty="0"/>
              <a:t>级活动 活动设计因人而异</a:t>
            </a:r>
            <a:r>
              <a:rPr lang="en-US" altLang="zh-CN" dirty="0"/>
              <a:t>,</a:t>
            </a:r>
            <a:r>
              <a:rPr lang="zh-CN" altLang="en-US" dirty="0"/>
              <a:t>每个人都有其独特的进展方式。</a:t>
            </a:r>
            <a:endParaRPr lang="en-US" altLang="zh-CN" dirty="0"/>
          </a:p>
          <a:p>
            <a:r>
              <a:rPr lang="zh-CN" altLang="en-US" dirty="0"/>
              <a:t>专业训练人员或父母的角色变成顾问或向导。</a:t>
            </a:r>
            <a:endParaRPr lang="en-US" altLang="zh-CN" dirty="0"/>
          </a:p>
          <a:p>
            <a:pPr marL="0" indent="0">
              <a:buNone/>
            </a:pP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RDI</a:t>
            </a:r>
            <a:r>
              <a:rPr lang="zh-CN" altLang="en-US" dirty="0"/>
              <a:t>的</a:t>
            </a:r>
            <a:r>
              <a:rPr lang="zh-CN" altLang="en-US" dirty="0" smtClean="0"/>
              <a:t>特点</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t>重视</a:t>
            </a:r>
            <a:r>
              <a:rPr lang="zh-CN" altLang="en-US" dirty="0"/>
              <a:t>儿童的需求</a:t>
            </a:r>
            <a:r>
              <a:rPr lang="en-US" altLang="zh-CN" dirty="0"/>
              <a:t>,</a:t>
            </a:r>
            <a:r>
              <a:rPr lang="zh-CN" altLang="en-US" dirty="0"/>
              <a:t>注重发掘内在动机</a:t>
            </a:r>
            <a:endParaRPr lang="en-US" altLang="zh-CN" dirty="0"/>
          </a:p>
          <a:p>
            <a:pPr marL="457200" indent="-457200">
              <a:buFont typeface="+mj-lt"/>
              <a:buAutoNum type="arabicPeriod"/>
            </a:pPr>
            <a:r>
              <a:rPr lang="zh-CN" altLang="en-US" dirty="0" smtClean="0"/>
              <a:t>活动</a:t>
            </a:r>
            <a:r>
              <a:rPr lang="zh-CN" altLang="en-US" dirty="0"/>
              <a:t>设计体系化</a:t>
            </a:r>
            <a:endParaRPr lang="en-US" altLang="zh-CN" dirty="0"/>
          </a:p>
          <a:p>
            <a:pPr marL="457200" indent="-457200">
              <a:buFont typeface="+mj-lt"/>
              <a:buAutoNum type="arabicPeriod"/>
            </a:pPr>
            <a:r>
              <a:rPr lang="zh-CN" altLang="en-US" dirty="0" smtClean="0"/>
              <a:t>强调</a:t>
            </a:r>
            <a:r>
              <a:rPr lang="zh-CN" altLang="en-US" dirty="0"/>
              <a:t>家长的“引导式参与”</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nSpc>
                <a:spcPct val="100000"/>
              </a:lnSpc>
            </a:pPr>
            <a:r>
              <a:rPr lang="zh-CN" altLang="en-US" dirty="0"/>
              <a:t>第三节 融合教育与</a:t>
            </a:r>
            <a:br>
              <a:rPr lang="en-US" altLang="zh-CN" dirty="0"/>
            </a:br>
            <a:r>
              <a:rPr lang="zh-CN" altLang="en-US" dirty="0"/>
              <a:t>随班就读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一、融合教育与随班就读概述</a:t>
            </a:r>
            <a:endParaRPr lang="zh-CN" altLang="en-US" dirty="0"/>
          </a:p>
        </p:txBody>
      </p:sp>
      <p:sp>
        <p:nvSpPr>
          <p:cNvPr id="3" name="内容占位符 2"/>
          <p:cNvSpPr>
            <a:spLocks noGrp="1"/>
          </p:cNvSpPr>
          <p:nvPr>
            <p:ph idx="1"/>
          </p:nvPr>
        </p:nvSpPr>
        <p:spPr/>
        <p:txBody>
          <a:bodyPr/>
          <a:lstStyle/>
          <a:p>
            <a:r>
              <a:rPr lang="en-US" altLang="zh-CN" dirty="0"/>
              <a:t>20</a:t>
            </a:r>
            <a:r>
              <a:rPr lang="zh-CN" altLang="en-US" dirty="0"/>
              <a:t>世纪</a:t>
            </a:r>
            <a:r>
              <a:rPr lang="en-US" altLang="zh-CN" dirty="0"/>
              <a:t>90</a:t>
            </a:r>
            <a:r>
              <a:rPr lang="zh-CN" altLang="en-US" dirty="0"/>
              <a:t>年代中期</a:t>
            </a:r>
            <a:r>
              <a:rPr lang="en-US" altLang="zh-CN" dirty="0"/>
              <a:t>,</a:t>
            </a:r>
            <a:r>
              <a:rPr lang="zh-CN" altLang="en-US" dirty="0"/>
              <a:t>在西班牙萨拉曼卡市召开了世界特殊教育需要大会</a:t>
            </a:r>
            <a:r>
              <a:rPr lang="en-US" altLang="zh-CN" dirty="0"/>
              <a:t>,</a:t>
            </a:r>
            <a:r>
              <a:rPr lang="zh-CN" altLang="en-US" dirty="0"/>
              <a:t>发表了著名的</a:t>
            </a:r>
            <a:r>
              <a:rPr lang="en-US" altLang="zh-CN" dirty="0">
                <a:solidFill>
                  <a:schemeClr val="accent2"/>
                </a:solidFill>
              </a:rPr>
              <a:t>《</a:t>
            </a:r>
            <a:r>
              <a:rPr lang="zh-CN" altLang="en-US" dirty="0">
                <a:solidFill>
                  <a:schemeClr val="accent2"/>
                </a:solidFill>
              </a:rPr>
              <a:t>萨拉曼卡</a:t>
            </a:r>
            <a:r>
              <a:rPr lang="zh-CN" altLang="en-US" dirty="0" smtClean="0">
                <a:solidFill>
                  <a:schemeClr val="accent2"/>
                </a:solidFill>
              </a:rPr>
              <a:t>宣言</a:t>
            </a:r>
            <a:r>
              <a:rPr lang="en-US" altLang="zh-CN" dirty="0">
                <a:solidFill>
                  <a:schemeClr val="accent2"/>
                </a:solidFill>
              </a:rPr>
              <a:t>》,</a:t>
            </a:r>
            <a:r>
              <a:rPr lang="zh-CN" altLang="en-US" dirty="0"/>
              <a:t>这是特殊教育发展史上的一个里程碑</a:t>
            </a:r>
            <a:r>
              <a:rPr lang="en-US" altLang="zh-CN" dirty="0"/>
              <a:t>,</a:t>
            </a:r>
            <a:r>
              <a:rPr lang="zh-CN" altLang="en-US" dirty="0"/>
              <a:t>标志着走向融合教育是“</a:t>
            </a:r>
            <a:r>
              <a:rPr lang="en-US" altLang="zh-CN" dirty="0"/>
              <a:t>21</a:t>
            </a:r>
            <a:r>
              <a:rPr lang="zh-CN" altLang="en-US" dirty="0"/>
              <a:t>世纪世界教育的发展趋势”。</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融合</a:t>
            </a:r>
            <a:r>
              <a:rPr lang="zh-CN" altLang="en-US" dirty="0" smtClean="0"/>
              <a:t>教育</a:t>
            </a:r>
            <a:endParaRPr lang="zh-CN" altLang="en-US" dirty="0"/>
          </a:p>
        </p:txBody>
      </p:sp>
      <p:sp>
        <p:nvSpPr>
          <p:cNvPr id="3" name="内容占位符 2"/>
          <p:cNvSpPr>
            <a:spLocks noGrp="1"/>
          </p:cNvSpPr>
          <p:nvPr>
            <p:ph idx="1"/>
          </p:nvPr>
        </p:nvSpPr>
        <p:spPr/>
        <p:txBody>
          <a:bodyPr>
            <a:normAutofit/>
          </a:bodyPr>
          <a:lstStyle/>
          <a:p>
            <a:r>
              <a:rPr lang="zh-CN" altLang="en-US" dirty="0" smtClean="0"/>
              <a:t>融合</a:t>
            </a:r>
            <a:r>
              <a:rPr lang="zh-CN" altLang="en-US" dirty="0"/>
              <a:t>教育是</a:t>
            </a:r>
            <a:r>
              <a:rPr lang="zh-CN" altLang="en-US" dirty="0" smtClean="0"/>
              <a:t>基于</a:t>
            </a:r>
            <a:r>
              <a:rPr lang="zh-CN" altLang="en-US" dirty="0"/>
              <a:t>满足所有学生的多样需要的信念</a:t>
            </a:r>
            <a:r>
              <a:rPr lang="en-US" altLang="zh-CN" dirty="0"/>
              <a:t>,</a:t>
            </a:r>
            <a:r>
              <a:rPr lang="zh-CN" altLang="en-US" dirty="0"/>
              <a:t>在具有接纳、归属和社区感文化氛围的邻近学校内</a:t>
            </a:r>
            <a:r>
              <a:rPr lang="en-US" altLang="zh-CN" dirty="0"/>
              <a:t>,</a:t>
            </a:r>
            <a:r>
              <a:rPr lang="zh-CN" altLang="en-US" dirty="0"/>
              <a:t>在年龄适合的</a:t>
            </a:r>
            <a:r>
              <a:rPr lang="zh-CN" altLang="en-US" dirty="0" smtClean="0"/>
              <a:t>班级里</a:t>
            </a:r>
            <a:r>
              <a:rPr lang="zh-CN" altLang="en-US" dirty="0"/>
              <a:t>为特殊儿童提供平等的接受高效、高质量教育与相关服务的机会</a:t>
            </a:r>
            <a:r>
              <a:rPr lang="zh-CN" altLang="en-US" dirty="0" smtClean="0"/>
              <a:t>。</a:t>
            </a:r>
            <a:endParaRPr lang="zh-CN" altLang="en-US" dirty="0" smtClean="0"/>
          </a:p>
          <a:p>
            <a:r>
              <a:rPr lang="zh-CN" altLang="en-US" dirty="0" smtClean="0"/>
              <a:t>融合教育通过一系列安置环境的变换</a:t>
            </a:r>
            <a:r>
              <a:rPr lang="en-US" altLang="zh-CN" dirty="0" smtClean="0"/>
              <a:t>,</a:t>
            </a:r>
            <a:r>
              <a:rPr lang="zh-CN" altLang="en-US" dirty="0" smtClean="0"/>
              <a:t>特殊需要儿童从最多限制的环境</a:t>
            </a:r>
            <a:r>
              <a:rPr lang="en-US" altLang="zh-CN" dirty="0" smtClean="0"/>
              <a:t>(</a:t>
            </a:r>
            <a:r>
              <a:rPr lang="zh-CN" altLang="en-US" dirty="0" smtClean="0"/>
              <a:t>如不具备教育性质的医院或其他养护机构</a:t>
            </a:r>
            <a:r>
              <a:rPr lang="en-US" altLang="zh-CN" dirty="0" smtClean="0"/>
              <a:t>)</a:t>
            </a:r>
            <a:r>
              <a:rPr lang="zh-CN" altLang="en-US" dirty="0" smtClean="0"/>
              <a:t>走向最少限制环境</a:t>
            </a:r>
            <a:r>
              <a:rPr lang="en-US" altLang="zh-CN" dirty="0" smtClean="0"/>
              <a:t>(</a:t>
            </a:r>
            <a:r>
              <a:rPr lang="zh-CN" altLang="en-US" dirty="0" smtClean="0"/>
              <a:t>如普通学校的普通班</a:t>
            </a:r>
            <a:r>
              <a:rPr lang="en-US" altLang="zh-CN" dirty="0" smtClean="0"/>
              <a:t>),</a:t>
            </a:r>
            <a:r>
              <a:rPr lang="zh-CN" altLang="en-US" dirty="0" smtClean="0"/>
              <a:t>进而走向主流社会</a:t>
            </a:r>
            <a:r>
              <a:rPr lang="en-US" altLang="zh-CN" dirty="0" smtClean="0"/>
              <a:t>,</a:t>
            </a:r>
            <a:r>
              <a:rPr lang="zh-CN" altLang="en-US" dirty="0" smtClean="0"/>
              <a:t>使特殊教育与普通教育实现根本性交融</a:t>
            </a:r>
            <a:r>
              <a:rPr lang="en-US" altLang="zh-CN" dirty="0" smtClean="0"/>
              <a:t>,</a:t>
            </a:r>
            <a:r>
              <a:rPr lang="zh-CN" altLang="en-US" dirty="0" smtClean="0"/>
              <a:t>把特殊需要儿童从隔离的环境向主流环境过渡</a:t>
            </a:r>
            <a:r>
              <a:rPr lang="en-US" altLang="zh-CN" dirty="0" smtClean="0"/>
              <a:t>,</a:t>
            </a:r>
            <a:r>
              <a:rPr lang="zh-CN" altLang="en-US" dirty="0" smtClean="0"/>
              <a:t>以此实现教育公平、社会公正的理想。</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随班</a:t>
            </a:r>
            <a:r>
              <a:rPr lang="zh-CN" altLang="en-US" dirty="0" smtClean="0"/>
              <a:t>就读</a:t>
            </a:r>
            <a:endParaRPr lang="zh-CN" altLang="en-US" dirty="0"/>
          </a:p>
        </p:txBody>
      </p:sp>
      <p:sp>
        <p:nvSpPr>
          <p:cNvPr id="3" name="内容占位符 2"/>
          <p:cNvSpPr>
            <a:spLocks noGrp="1"/>
          </p:cNvSpPr>
          <p:nvPr>
            <p:ph idx="1"/>
          </p:nvPr>
        </p:nvSpPr>
        <p:spPr/>
        <p:txBody>
          <a:bodyPr>
            <a:normAutofit/>
          </a:bodyPr>
          <a:lstStyle/>
          <a:p>
            <a:r>
              <a:rPr lang="zh-CN" altLang="en-US" dirty="0" smtClean="0"/>
              <a:t>把</a:t>
            </a:r>
            <a:r>
              <a:rPr lang="zh-CN" altLang="en-US" dirty="0"/>
              <a:t>有特殊教育需要</a:t>
            </a:r>
            <a:r>
              <a:rPr lang="en-US" altLang="zh-CN" dirty="0"/>
              <a:t>(</a:t>
            </a:r>
            <a:r>
              <a:rPr lang="zh-CN" altLang="en-US" dirty="0"/>
              <a:t>智力残疾、视力残疾、听力残疾、肢体残疾、语言障碍、心理障碍、行为障碍、</a:t>
            </a:r>
            <a:r>
              <a:rPr lang="zh-CN" altLang="en-US" dirty="0" smtClean="0"/>
              <a:t>学习障碍</a:t>
            </a:r>
            <a:r>
              <a:rPr lang="zh-CN" altLang="en-US" dirty="0"/>
              <a:t>、病弱等</a:t>
            </a:r>
            <a:r>
              <a:rPr lang="en-US" altLang="zh-CN" dirty="0"/>
              <a:t>)</a:t>
            </a:r>
            <a:r>
              <a:rPr lang="zh-CN" altLang="en-US" dirty="0"/>
              <a:t>的学生安置在普通学校的普通班级中就读</a:t>
            </a:r>
            <a:r>
              <a:rPr lang="en-US" altLang="zh-CN" dirty="0"/>
              <a:t>(</a:t>
            </a:r>
            <a:r>
              <a:rPr lang="zh-CN" altLang="en-US" dirty="0"/>
              <a:t>一般一个班级中安置</a:t>
            </a:r>
            <a:r>
              <a:rPr lang="en-US" altLang="zh-CN" dirty="0"/>
              <a:t>1~2</a:t>
            </a:r>
            <a:r>
              <a:rPr lang="zh-CN" altLang="en-US" dirty="0"/>
              <a:t>名特殊需要学生</a:t>
            </a:r>
            <a:r>
              <a:rPr lang="en-US" altLang="zh-CN" dirty="0"/>
              <a:t>),</a:t>
            </a:r>
            <a:r>
              <a:rPr lang="zh-CN" altLang="en-US" dirty="0"/>
              <a:t>使</a:t>
            </a:r>
            <a:r>
              <a:rPr lang="zh-CN" altLang="en-US" dirty="0" smtClean="0"/>
              <a:t>他们与</a:t>
            </a:r>
            <a:r>
              <a:rPr lang="zh-CN" altLang="en-US" dirty="0"/>
              <a:t>普通学生共同学习、共同成长</a:t>
            </a:r>
            <a:r>
              <a:rPr lang="en-US" altLang="zh-CN" dirty="0"/>
              <a:t>,</a:t>
            </a:r>
            <a:r>
              <a:rPr lang="zh-CN" altLang="en-US" dirty="0"/>
              <a:t>学会做人、求知、创造等</a:t>
            </a:r>
            <a:r>
              <a:rPr lang="en-US" altLang="zh-CN" dirty="0"/>
              <a:t>,</a:t>
            </a:r>
            <a:r>
              <a:rPr lang="zh-CN" altLang="en-US" dirty="0"/>
              <a:t>让他们今后自立、平等地参与社会生活。除了</a:t>
            </a:r>
            <a:r>
              <a:rPr lang="zh-CN" altLang="en-US" dirty="0" smtClean="0"/>
              <a:t>按普通教育</a:t>
            </a:r>
            <a:r>
              <a:rPr lang="zh-CN" altLang="en-US" dirty="0"/>
              <a:t>的基本要求进行教育外</a:t>
            </a:r>
            <a:r>
              <a:rPr lang="en-US" altLang="zh-CN" dirty="0"/>
              <a:t>,</a:t>
            </a:r>
            <a:r>
              <a:rPr lang="zh-CN" altLang="en-US" dirty="0"/>
              <a:t>学校还要针对随班就读生的特殊要求提供有针对性的特殊教育和服务</a:t>
            </a:r>
            <a:r>
              <a:rPr lang="en-US" altLang="zh-CN" dirty="0" smtClean="0"/>
              <a:t>,</a:t>
            </a:r>
            <a:r>
              <a:rPr lang="zh-CN" altLang="en-US" dirty="0" smtClean="0"/>
              <a:t>对</a:t>
            </a:r>
            <a:r>
              <a:rPr lang="zh-CN" altLang="en-US" dirty="0"/>
              <a:t>他们进行必要的康复和补偿训练</a:t>
            </a:r>
            <a:r>
              <a:rPr lang="en-US" altLang="zh-CN" dirty="0"/>
              <a:t>,</a:t>
            </a:r>
            <a:r>
              <a:rPr lang="zh-CN" altLang="en-US" dirty="0"/>
              <a:t>努力使他们和其他正常学生有平等的机会共同发展</a:t>
            </a:r>
            <a:r>
              <a:rPr lang="zh-CN" altLang="en-US" dirty="0" smtClean="0"/>
              <a:t>。</a:t>
            </a:r>
            <a:endParaRPr lang="en-US" altLang="zh-CN" dirty="0" smtClean="0"/>
          </a:p>
          <a:p>
            <a:r>
              <a:rPr lang="zh-CN" altLang="en-US" dirty="0" smtClean="0"/>
              <a:t>随班</a:t>
            </a:r>
            <a:r>
              <a:rPr lang="zh-CN" altLang="en-US" dirty="0"/>
              <a:t>就读就是“一体化”、“融合教育”在我国的具体实践。</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indent="-457200">
              <a:buAutoNum type="arabicPeriod" startAt="4"/>
            </a:pPr>
            <a:r>
              <a:rPr lang="zh-CN" altLang="en-US" dirty="0" smtClean="0">
                <a:solidFill>
                  <a:schemeClr val="accent2"/>
                </a:solidFill>
              </a:rPr>
              <a:t>程序时间表 </a:t>
            </a:r>
            <a:endParaRPr lang="en-US" altLang="zh-CN" dirty="0" smtClean="0">
              <a:solidFill>
                <a:schemeClr val="accent2"/>
              </a:solidFill>
            </a:endParaRPr>
          </a:p>
          <a:p>
            <a:r>
              <a:rPr lang="zh-CN" altLang="en-US" dirty="0" smtClean="0"/>
              <a:t>全日</a:t>
            </a:r>
            <a:r>
              <a:rPr lang="zh-CN" altLang="en-US" dirty="0"/>
              <a:t>流程</a:t>
            </a:r>
            <a:r>
              <a:rPr lang="zh-CN" altLang="en-US" dirty="0" smtClean="0"/>
              <a:t>时间表</a:t>
            </a:r>
            <a:r>
              <a:rPr lang="zh-CN" altLang="en-US" dirty="0"/>
              <a:t>：</a:t>
            </a:r>
            <a:r>
              <a:rPr lang="zh-CN" altLang="en-US" dirty="0" smtClean="0"/>
              <a:t>即</a:t>
            </a:r>
            <a:r>
              <a:rPr lang="zh-CN" altLang="en-US" dirty="0"/>
              <a:t>每日每项活动的时间表</a:t>
            </a:r>
            <a:r>
              <a:rPr lang="en-US" altLang="zh-CN" dirty="0" smtClean="0"/>
              <a:t>;</a:t>
            </a:r>
            <a:endParaRPr lang="en-US" altLang="zh-CN" dirty="0" smtClean="0"/>
          </a:p>
          <a:p>
            <a:r>
              <a:rPr lang="zh-CN" altLang="en-US" dirty="0" smtClean="0"/>
              <a:t>个人工作程序表：针对特殊</a:t>
            </a:r>
            <a:r>
              <a:rPr lang="zh-CN" altLang="en-US" dirty="0"/>
              <a:t>需要</a:t>
            </a:r>
            <a:r>
              <a:rPr lang="en-US" altLang="zh-CN" dirty="0"/>
              <a:t>,</a:t>
            </a:r>
            <a:r>
              <a:rPr lang="zh-CN" altLang="en-US" dirty="0"/>
              <a:t>按照个别教育计划制订的程序表</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二、自闭症儿童随班就读的教育策略</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t>教授</a:t>
            </a:r>
            <a:r>
              <a:rPr lang="zh-CN" altLang="en-US" dirty="0"/>
              <a:t>沟通与社会能力</a:t>
            </a:r>
            <a:endParaRPr lang="en-US" altLang="zh-CN" dirty="0"/>
          </a:p>
          <a:p>
            <a:pPr marL="457200" indent="-457200">
              <a:buFont typeface="+mj-lt"/>
              <a:buAutoNum type="arabicPeriod"/>
            </a:pPr>
            <a:r>
              <a:rPr lang="zh-CN" altLang="en-US" dirty="0" smtClean="0"/>
              <a:t>在</a:t>
            </a:r>
            <a:r>
              <a:rPr lang="zh-CN" altLang="en-US" dirty="0"/>
              <a:t>班级的自然活动进程中运用指导性策略</a:t>
            </a:r>
            <a:endParaRPr lang="en-US" altLang="zh-CN" dirty="0"/>
          </a:p>
          <a:p>
            <a:pPr marL="457200" indent="-457200">
              <a:buFont typeface="+mj-lt"/>
              <a:buAutoNum type="arabicPeriod"/>
            </a:pPr>
            <a:r>
              <a:rPr lang="zh-CN" altLang="en-US" dirty="0" smtClean="0"/>
              <a:t>教育</a:t>
            </a:r>
            <a:r>
              <a:rPr lang="zh-CN" altLang="en-US" dirty="0"/>
              <a:t>自闭症儿童并提供机会培养其独立性</a:t>
            </a:r>
            <a:endParaRPr lang="en-US" altLang="zh-CN" dirty="0"/>
          </a:p>
          <a:p>
            <a:pPr marL="457200" indent="-457200">
              <a:buFont typeface="+mj-lt"/>
              <a:buAutoNum type="arabicPeriod"/>
            </a:pPr>
            <a:r>
              <a:rPr lang="zh-CN" altLang="en-US" dirty="0" smtClean="0"/>
              <a:t>建立</a:t>
            </a:r>
            <a:r>
              <a:rPr lang="zh-CN" altLang="en-US" dirty="0"/>
              <a:t>能融合所有学生的班级团体</a:t>
            </a:r>
            <a:endParaRPr lang="en-US" altLang="zh-CN" dirty="0"/>
          </a:p>
          <a:p>
            <a:pPr marL="457200" indent="-457200">
              <a:buFont typeface="+mj-lt"/>
              <a:buAutoNum type="arabicPeriod"/>
            </a:pPr>
            <a:r>
              <a:rPr lang="zh-CN" altLang="en-US" dirty="0" smtClean="0"/>
              <a:t>促进</a:t>
            </a:r>
            <a:r>
              <a:rPr lang="zh-CN" altLang="en-US" dirty="0"/>
              <a:t>技能的泛化与保持</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026790" y="2103437"/>
            <a:ext cx="8138419" cy="1325563"/>
          </a:xfrm>
        </p:spPr>
        <p:txBody>
          <a:bodyPr>
            <a:normAutofit fontScale="90000"/>
          </a:bodyPr>
          <a:lstStyle/>
          <a:p>
            <a:pPr>
              <a:lnSpc>
                <a:spcPct val="100000"/>
              </a:lnSpc>
            </a:pPr>
            <a:r>
              <a:rPr lang="zh-CN" altLang="en-US" dirty="0"/>
              <a:t>第四节 自闭症儿童的</a:t>
            </a:r>
            <a:br>
              <a:rPr lang="en-US" altLang="zh-CN" dirty="0"/>
            </a:br>
            <a:r>
              <a:rPr lang="zh-CN" altLang="en-US" dirty="0"/>
              <a:t>家庭和社区康复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一、关于自闭症儿童的家庭康复</a:t>
            </a:r>
            <a:endParaRPr lang="zh-CN" altLang="en-US" dirty="0"/>
          </a:p>
        </p:txBody>
      </p:sp>
      <p:pic>
        <p:nvPicPr>
          <p:cNvPr id="5" name="Picture 2" descr="https://timgsa.baidu.com/timg?image&amp;quality=80&amp;size=b9999_10000&amp;sec=1516789631046&amp;di=904ee5ef6b48cd8f520d46265acf8a0b&amp;imgtype=0&amp;src=http%3A%2F%2Fimg1.cache.netease.com%2Fcatchpic%2F0%2F02%2F02967FBB29FBF70290EF3751427E0BF8.jpg"/>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b="3365"/>
          <a:stretch>
            <a:fillRect/>
          </a:stretch>
        </p:blipFill>
        <p:spPr bwMode="auto">
          <a:xfrm>
            <a:off x="2603500" y="1856581"/>
            <a:ext cx="6985000" cy="4160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一</a:t>
            </a:r>
            <a:r>
              <a:rPr lang="en-US" altLang="zh-CN" dirty="0"/>
              <a:t>) </a:t>
            </a:r>
            <a:r>
              <a:rPr lang="zh-CN" altLang="en-US" dirty="0"/>
              <a:t>家庭康复的环境准备</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smtClean="0">
                <a:solidFill>
                  <a:schemeClr val="accent2"/>
                </a:solidFill>
              </a:rPr>
              <a:t>人文</a:t>
            </a:r>
            <a:r>
              <a:rPr lang="zh-CN" altLang="en-US" dirty="0">
                <a:solidFill>
                  <a:schemeClr val="accent2"/>
                </a:solidFill>
              </a:rPr>
              <a:t>环境 </a:t>
            </a:r>
            <a:r>
              <a:rPr lang="zh-CN" altLang="en-US" dirty="0" smtClean="0"/>
              <a:t>家长</a:t>
            </a:r>
            <a:r>
              <a:rPr lang="zh-CN" altLang="en-US" dirty="0"/>
              <a:t>要做到分工明确、统一观念、以身作则、生活化引导等</a:t>
            </a:r>
            <a:r>
              <a:rPr lang="en-US" altLang="zh-CN" dirty="0"/>
              <a:t>,</a:t>
            </a:r>
            <a:r>
              <a:rPr lang="zh-CN" altLang="en-US" dirty="0"/>
              <a:t>充分发挥家庭康复作用。</a:t>
            </a:r>
            <a:endParaRPr lang="zh-CN" altLang="en-US" dirty="0"/>
          </a:p>
          <a:p>
            <a:pPr marL="457200" indent="-457200">
              <a:buFont typeface="+mj-lt"/>
              <a:buAutoNum type="arabicPeriod"/>
            </a:pPr>
            <a:r>
              <a:rPr lang="zh-CN" altLang="en-US" dirty="0" smtClean="0">
                <a:solidFill>
                  <a:schemeClr val="accent2"/>
                </a:solidFill>
              </a:rPr>
              <a:t>物理环境 </a:t>
            </a:r>
            <a:r>
              <a:rPr lang="zh-CN" altLang="en-US" dirty="0" smtClean="0"/>
              <a:t>家长</a:t>
            </a:r>
            <a:r>
              <a:rPr lang="zh-CN" altLang="en-US" dirty="0"/>
              <a:t>可以对家居现状</a:t>
            </a:r>
            <a:r>
              <a:rPr lang="zh-CN" altLang="en-US" dirty="0" smtClean="0"/>
              <a:t>进行有</a:t>
            </a:r>
            <a:r>
              <a:rPr lang="zh-CN" altLang="en-US" dirty="0"/>
              <a:t>针对性的规划</a:t>
            </a:r>
            <a:r>
              <a:rPr lang="en-US" altLang="zh-CN" dirty="0"/>
              <a:t>,</a:t>
            </a:r>
            <a:r>
              <a:rPr lang="zh-CN" altLang="en-US" dirty="0"/>
              <a:t>尽可能通过环境的布置、空间的分隔</a:t>
            </a:r>
            <a:r>
              <a:rPr lang="en-US" altLang="zh-CN" dirty="0"/>
              <a:t>,</a:t>
            </a:r>
            <a:r>
              <a:rPr lang="zh-CN" altLang="en-US" dirty="0"/>
              <a:t>标示的明示、规律性的格局帮助孩子设立相对</a:t>
            </a:r>
            <a:r>
              <a:rPr lang="zh-CN" altLang="en-US" dirty="0" smtClean="0"/>
              <a:t>稳定的</a:t>
            </a:r>
            <a:r>
              <a:rPr lang="zh-CN" altLang="en-US" dirty="0"/>
              <a:t>一日生活与学习时间表</a:t>
            </a:r>
            <a:r>
              <a:rPr lang="en-US" altLang="zh-CN" dirty="0"/>
              <a:t>,</a:t>
            </a:r>
            <a:r>
              <a:rPr lang="zh-CN" altLang="en-US" dirty="0"/>
              <a:t>定时、定点完成学习内容及生活步骤</a:t>
            </a:r>
            <a:r>
              <a:rPr lang="zh-CN" altLang="en-US" dirty="0" smtClean="0"/>
              <a:t>。家庭</a:t>
            </a:r>
            <a:r>
              <a:rPr lang="zh-CN" altLang="en-US" dirty="0"/>
              <a:t>环境中一切可能给孩子造成伤害的用品或场景都应当有安全防护措施。</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二</a:t>
            </a:r>
            <a:r>
              <a:rPr lang="en-US" altLang="zh-CN" dirty="0"/>
              <a:t>) </a:t>
            </a:r>
            <a:r>
              <a:rPr lang="zh-CN" altLang="en-US" dirty="0"/>
              <a:t>家庭康复的技术准备</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smtClean="0"/>
              <a:t>基本</a:t>
            </a:r>
            <a:r>
              <a:rPr lang="zh-CN" altLang="en-US" dirty="0"/>
              <a:t>训练手法 </a:t>
            </a:r>
            <a:endParaRPr lang="en-US" altLang="zh-CN" dirty="0" smtClean="0"/>
          </a:p>
          <a:p>
            <a:pPr marL="457200" indent="-457200">
              <a:buFont typeface="+mj-lt"/>
              <a:buAutoNum type="arabicPeriod"/>
            </a:pPr>
            <a:r>
              <a:rPr lang="zh-CN" altLang="en-US" dirty="0" smtClean="0"/>
              <a:t>注意</a:t>
            </a:r>
            <a:r>
              <a:rPr lang="zh-CN" altLang="en-US" dirty="0"/>
              <a:t>事项</a:t>
            </a:r>
            <a:endParaRPr lang="zh-CN" altLang="en-US" dirty="0"/>
          </a:p>
          <a:p>
            <a:r>
              <a:rPr lang="zh-CN" altLang="en-US" dirty="0" smtClean="0"/>
              <a:t>一</a:t>
            </a:r>
            <a:r>
              <a:rPr lang="zh-CN" altLang="en-US" dirty="0"/>
              <a:t>主一辅的训练</a:t>
            </a:r>
            <a:r>
              <a:rPr lang="zh-CN" altLang="en-US" dirty="0" smtClean="0"/>
              <a:t>方式</a:t>
            </a:r>
            <a:endParaRPr lang="en-US" altLang="zh-CN" dirty="0"/>
          </a:p>
          <a:p>
            <a:r>
              <a:rPr lang="zh-CN" altLang="en-US" dirty="0" smtClean="0"/>
              <a:t>必要</a:t>
            </a:r>
            <a:r>
              <a:rPr lang="zh-CN" altLang="en-US" dirty="0"/>
              <a:t>的提示</a:t>
            </a:r>
            <a:r>
              <a:rPr lang="zh-CN" altLang="en-US" dirty="0" smtClean="0"/>
              <a:t>帮助</a:t>
            </a:r>
            <a:endParaRPr lang="en-US" altLang="zh-CN" dirty="0" smtClean="0"/>
          </a:p>
          <a:p>
            <a:r>
              <a:rPr lang="zh-CN" altLang="en-US" dirty="0" smtClean="0"/>
              <a:t>利用</a:t>
            </a:r>
            <a:r>
              <a:rPr lang="zh-CN" altLang="en-US" dirty="0"/>
              <a:t>偶发</a:t>
            </a:r>
            <a:r>
              <a:rPr lang="zh-CN" altLang="en-US" dirty="0" smtClean="0"/>
              <a:t>事件</a:t>
            </a:r>
            <a:endParaRPr lang="en-US" altLang="zh-CN" dirty="0" smtClean="0"/>
          </a:p>
          <a:p>
            <a:r>
              <a:rPr lang="en-US" altLang="zh-CN" dirty="0" smtClean="0"/>
              <a:t> </a:t>
            </a:r>
            <a:r>
              <a:rPr lang="zh-CN" altLang="en-US" dirty="0" smtClean="0"/>
              <a:t>时间</a:t>
            </a:r>
            <a:r>
              <a:rPr lang="zh-CN" altLang="en-US" dirty="0"/>
              <a:t>的把握</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二、关于自闭症儿童的社区康复</a:t>
            </a:r>
            <a:endParaRPr lang="zh-CN" altLang="en-US" dirty="0"/>
          </a:p>
        </p:txBody>
      </p:sp>
      <p:pic>
        <p:nvPicPr>
          <p:cNvPr id="5" name="Picture 2" descr="https://timgsa.baidu.com/timg?image&amp;quality=80&amp;size=b9999_10000&amp;sec=1516789631012&amp;di=7977fa09579e6cea75324de515c9a38b&amp;imgtype=0&amp;src=http%3A%2F%2Fimg.caixin.com%2F2015-07-16%2F1437105211785849_480_320.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896730" y="1962179"/>
            <a:ext cx="5773138" cy="3848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我国自闭症社区康复</a:t>
            </a:r>
            <a:r>
              <a:rPr lang="zh-CN" altLang="en-US" dirty="0" smtClean="0"/>
              <a:t>现状</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a:t>
            </a:r>
            <a:r>
              <a:rPr lang="en-US" altLang="zh-CN" dirty="0"/>
              <a:t>. </a:t>
            </a:r>
            <a:r>
              <a:rPr lang="zh-CN" altLang="en-US" dirty="0"/>
              <a:t>我国自闭症社区康复取得的主要成果</a:t>
            </a:r>
            <a:endParaRPr lang="en-US" altLang="zh-CN" dirty="0"/>
          </a:p>
          <a:p>
            <a:r>
              <a:rPr lang="en-US" altLang="zh-CN" dirty="0"/>
              <a:t>1986</a:t>
            </a:r>
            <a:r>
              <a:rPr lang="zh-CN" altLang="en-US" dirty="0"/>
              <a:t>年</a:t>
            </a:r>
            <a:r>
              <a:rPr lang="en-US" altLang="zh-CN" dirty="0"/>
              <a:t>8</a:t>
            </a:r>
            <a:r>
              <a:rPr lang="zh-CN" altLang="en-US" dirty="0"/>
              <a:t>月</a:t>
            </a:r>
            <a:r>
              <a:rPr lang="en-US" altLang="zh-CN" dirty="0"/>
              <a:t>,WHO </a:t>
            </a:r>
            <a:r>
              <a:rPr lang="zh-CN" altLang="en-US" dirty="0"/>
              <a:t>在香港举办社区康复讲习班</a:t>
            </a:r>
            <a:r>
              <a:rPr lang="en-US" altLang="zh-CN" dirty="0"/>
              <a:t>,</a:t>
            </a:r>
            <a:r>
              <a:rPr lang="zh-CN" altLang="en-US" dirty="0"/>
              <a:t>至此</a:t>
            </a:r>
            <a:r>
              <a:rPr lang="zh-CN" altLang="en-US" dirty="0" smtClean="0"/>
              <a:t>我国的</a:t>
            </a:r>
            <a:r>
              <a:rPr lang="zh-CN" altLang="en-US" dirty="0"/>
              <a:t>自闭症社区康复实践活动正式开展</a:t>
            </a:r>
            <a:r>
              <a:rPr lang="zh-CN" altLang="en-US" dirty="0" smtClean="0"/>
              <a:t>。目前</a:t>
            </a:r>
            <a:r>
              <a:rPr lang="en-US" altLang="zh-CN" dirty="0"/>
              <a:t>,</a:t>
            </a:r>
            <a:r>
              <a:rPr lang="zh-CN" altLang="en-US" dirty="0"/>
              <a:t>全国已建立县、乡二级社区康复站万余个</a:t>
            </a:r>
            <a:r>
              <a:rPr lang="en-US" altLang="zh-CN" dirty="0"/>
              <a:t>,</a:t>
            </a:r>
            <a:r>
              <a:rPr lang="zh-CN" altLang="en-US" dirty="0"/>
              <a:t>近</a:t>
            </a:r>
            <a:r>
              <a:rPr lang="en-US" altLang="zh-CN" dirty="0"/>
              <a:t>500</a:t>
            </a:r>
            <a:r>
              <a:rPr lang="zh-CN" altLang="en-US" dirty="0"/>
              <a:t>万残疾人</a:t>
            </a:r>
            <a:r>
              <a:rPr lang="zh-CN" altLang="en-US" dirty="0" smtClean="0"/>
              <a:t>得到</a:t>
            </a:r>
            <a:r>
              <a:rPr lang="zh-CN" altLang="en-US" dirty="0"/>
              <a:t>了不同程度的康复</a:t>
            </a:r>
            <a:r>
              <a:rPr lang="en-US" altLang="zh-CN" dirty="0"/>
              <a:t>,</a:t>
            </a:r>
            <a:r>
              <a:rPr lang="zh-CN" altLang="en-US" dirty="0"/>
              <a:t>成就斐然</a:t>
            </a:r>
            <a:r>
              <a:rPr lang="zh-CN" altLang="en-US" dirty="0" smtClean="0"/>
              <a:t>。</a:t>
            </a:r>
            <a:endParaRPr lang="en-US" altLang="zh-CN" dirty="0" smtClean="0"/>
          </a:p>
          <a:p>
            <a:r>
              <a:rPr lang="zh-CN" altLang="en-US" dirty="0"/>
              <a:t>以北京为</a:t>
            </a:r>
            <a:r>
              <a:rPr lang="zh-CN" altLang="en-US" dirty="0" smtClean="0"/>
              <a:t>例：</a:t>
            </a:r>
            <a:endParaRPr lang="zh-CN" altLang="en-US" dirty="0"/>
          </a:p>
          <a:p>
            <a:pPr marL="457200" indent="-457200">
              <a:buFont typeface="+mj-ea"/>
              <a:buAutoNum type="circleNumDbPlain"/>
            </a:pPr>
            <a:r>
              <a:rPr lang="zh-CN" altLang="en-US" dirty="0"/>
              <a:t>社区教育支援</a:t>
            </a:r>
            <a:endParaRPr lang="en-US" altLang="zh-CN" dirty="0"/>
          </a:p>
          <a:p>
            <a:pPr marL="457200" indent="-457200">
              <a:buFont typeface="+mj-ea"/>
              <a:buAutoNum type="circleNumDbPlain"/>
            </a:pPr>
            <a:r>
              <a:rPr lang="zh-CN" altLang="en-US" dirty="0"/>
              <a:t>社区医疗支援</a:t>
            </a:r>
            <a:endParaRPr lang="en-US" altLang="zh-CN" dirty="0"/>
          </a:p>
          <a:p>
            <a:pPr marL="457200" indent="-457200">
              <a:buFont typeface="+mj-ea"/>
              <a:buAutoNum type="circleNumDbPlain"/>
            </a:pPr>
            <a:r>
              <a:rPr lang="zh-CN" altLang="en-US" dirty="0"/>
              <a:t>社区生活支援</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2. </a:t>
            </a:r>
            <a:r>
              <a:rPr lang="en-US" altLang="zh-CN" dirty="0" smtClean="0"/>
              <a:t> </a:t>
            </a:r>
            <a:r>
              <a:rPr lang="zh-CN" altLang="en-US" dirty="0" smtClean="0"/>
              <a:t>我国</a:t>
            </a:r>
            <a:r>
              <a:rPr lang="zh-CN" altLang="en-US" dirty="0"/>
              <a:t>自闭症社区康复面临的主要问题</a:t>
            </a:r>
            <a:endParaRPr lang="en-US" altLang="zh-CN" dirty="0"/>
          </a:p>
          <a:p>
            <a:r>
              <a:rPr lang="zh-CN" altLang="en-US" dirty="0" smtClean="0"/>
              <a:t>政策</a:t>
            </a:r>
            <a:r>
              <a:rPr lang="zh-CN" altLang="en-US" dirty="0"/>
              <a:t>支持力度有待加强。</a:t>
            </a:r>
            <a:endParaRPr lang="en-US" altLang="zh-CN" dirty="0"/>
          </a:p>
          <a:p>
            <a:r>
              <a:rPr lang="zh-CN" altLang="en-US" dirty="0" smtClean="0"/>
              <a:t>宣传</a:t>
            </a:r>
            <a:r>
              <a:rPr lang="zh-CN" altLang="en-US" dirty="0"/>
              <a:t>力度不够</a:t>
            </a:r>
            <a:r>
              <a:rPr lang="en-US" altLang="zh-CN" dirty="0"/>
              <a:t>,</a:t>
            </a:r>
            <a:r>
              <a:rPr lang="zh-CN" altLang="en-US" dirty="0"/>
              <a:t>社会对自闭症认识不足。</a:t>
            </a:r>
            <a:endParaRPr lang="en-US" altLang="zh-CN" dirty="0"/>
          </a:p>
          <a:p>
            <a:r>
              <a:rPr lang="zh-CN" altLang="en-US" dirty="0" smtClean="0"/>
              <a:t>各</a:t>
            </a:r>
            <a:r>
              <a:rPr lang="zh-CN" altLang="en-US" dirty="0"/>
              <a:t>类自闭症康复服务机构严重不足。</a:t>
            </a:r>
            <a:endParaRPr lang="en-US" altLang="zh-CN" dirty="0"/>
          </a:p>
          <a:p>
            <a:r>
              <a:rPr lang="zh-CN" altLang="en-US" dirty="0" smtClean="0"/>
              <a:t>家庭</a:t>
            </a:r>
            <a:r>
              <a:rPr lang="zh-CN" altLang="en-US" dirty="0"/>
              <a:t>之间没有合作、呼吁不够</a:t>
            </a:r>
            <a:r>
              <a:rPr lang="en-US" altLang="zh-CN" dirty="0"/>
              <a:t>,</a:t>
            </a:r>
            <a:r>
              <a:rPr lang="zh-CN" altLang="en-US" dirty="0"/>
              <a:t>社区支持不足。</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450" y="385906"/>
            <a:ext cx="7889594" cy="854892"/>
          </a:xfrm>
        </p:spPr>
        <p:txBody>
          <a:bodyPr>
            <a:normAutofit fontScale="90000"/>
          </a:bodyPr>
          <a:lstStyle/>
          <a:p>
            <a:r>
              <a:rPr lang="en-US" altLang="zh-CN" dirty="0"/>
              <a:t>(</a:t>
            </a:r>
            <a:r>
              <a:rPr lang="zh-CN" altLang="en-US" dirty="0"/>
              <a:t>二</a:t>
            </a:r>
            <a:r>
              <a:rPr lang="en-US" altLang="zh-CN" dirty="0"/>
              <a:t>) </a:t>
            </a:r>
            <a:r>
              <a:rPr lang="zh-CN" altLang="en-US" dirty="0"/>
              <a:t>我国自闭症社区康复的未来发展</a:t>
            </a:r>
            <a:endParaRPr lang="zh-CN" altLang="en-US" dirty="0"/>
          </a:p>
        </p:txBody>
      </p:sp>
      <p:sp>
        <p:nvSpPr>
          <p:cNvPr id="3" name="内容占位符 2"/>
          <p:cNvSpPr>
            <a:spLocks noGrp="1"/>
          </p:cNvSpPr>
          <p:nvPr>
            <p:ph idx="1"/>
          </p:nvPr>
        </p:nvSpPr>
        <p:spPr/>
        <p:txBody>
          <a:bodyPr>
            <a:normAutofit fontScale="92500" lnSpcReduction="20000"/>
          </a:bodyPr>
          <a:lstStyle/>
          <a:p>
            <a:pPr marL="0" indent="0">
              <a:buNone/>
            </a:pPr>
            <a:r>
              <a:rPr lang="en-US" altLang="zh-CN" dirty="0"/>
              <a:t>1. </a:t>
            </a:r>
            <a:r>
              <a:rPr lang="zh-CN" altLang="en-US" dirty="0"/>
              <a:t>加强政策扶持力度</a:t>
            </a:r>
            <a:endParaRPr lang="en-US" altLang="zh-CN" dirty="0"/>
          </a:p>
          <a:p>
            <a:pPr marL="0" indent="0">
              <a:buNone/>
            </a:pPr>
            <a:r>
              <a:rPr lang="en-US" altLang="zh-CN" dirty="0"/>
              <a:t>2. </a:t>
            </a:r>
            <a:r>
              <a:rPr lang="zh-CN" altLang="en-US" dirty="0"/>
              <a:t>建立健全自闭症社区康复支持体系</a:t>
            </a:r>
            <a:endParaRPr lang="en-US" altLang="zh-CN" dirty="0"/>
          </a:p>
          <a:p>
            <a:r>
              <a:rPr lang="zh-CN" altLang="en-US" dirty="0" smtClean="0"/>
              <a:t>政府</a:t>
            </a:r>
            <a:r>
              <a:rPr lang="zh-CN" altLang="en-US" dirty="0"/>
              <a:t>应将自闭症纳入已有的康复训练和服务体系</a:t>
            </a:r>
            <a:r>
              <a:rPr lang="en-US" altLang="zh-CN" dirty="0"/>
              <a:t>,</a:t>
            </a:r>
            <a:r>
              <a:rPr lang="zh-CN" altLang="en-US" dirty="0"/>
              <a:t>加大对自闭症相关研究的资助</a:t>
            </a:r>
            <a:r>
              <a:rPr lang="en-US" altLang="zh-CN" dirty="0"/>
              <a:t>,</a:t>
            </a:r>
            <a:r>
              <a:rPr lang="zh-CN" altLang="en-US" dirty="0"/>
              <a:t>并设立一些</a:t>
            </a:r>
            <a:r>
              <a:rPr lang="zh-CN" altLang="en-US" dirty="0" smtClean="0"/>
              <a:t>示范性</a:t>
            </a:r>
            <a:r>
              <a:rPr lang="zh-CN" altLang="en-US" dirty="0"/>
              <a:t>的培训机构</a:t>
            </a:r>
            <a:r>
              <a:rPr lang="en-US" altLang="zh-CN" dirty="0"/>
              <a:t>,</a:t>
            </a:r>
            <a:r>
              <a:rPr lang="zh-CN" altLang="en-US" dirty="0"/>
              <a:t>与现有康复机构加强沟通和合作</a:t>
            </a:r>
            <a:r>
              <a:rPr lang="en-US" altLang="zh-CN" dirty="0"/>
              <a:t>,</a:t>
            </a:r>
            <a:r>
              <a:rPr lang="zh-CN" altLang="en-US" dirty="0"/>
              <a:t>加强对成年自闭症患者的支持性就业支持。</a:t>
            </a:r>
            <a:endParaRPr lang="zh-CN" altLang="en-US" dirty="0"/>
          </a:p>
          <a:p>
            <a:r>
              <a:rPr lang="zh-CN" altLang="en-US" dirty="0" smtClean="0"/>
              <a:t>增加</a:t>
            </a:r>
            <a:r>
              <a:rPr lang="zh-CN" altLang="en-US" dirty="0"/>
              <a:t>专业康复机构的数量</a:t>
            </a:r>
            <a:r>
              <a:rPr lang="en-US" altLang="zh-CN" dirty="0"/>
              <a:t>,</a:t>
            </a:r>
            <a:r>
              <a:rPr lang="zh-CN" altLang="en-US" dirty="0"/>
              <a:t>并与政府建立有效沟通渠道</a:t>
            </a:r>
            <a:r>
              <a:rPr lang="en-US" altLang="zh-CN" dirty="0"/>
              <a:t>,</a:t>
            </a:r>
            <a:r>
              <a:rPr lang="zh-CN" altLang="en-US" dirty="0"/>
              <a:t>同我国已有的基层卫生、残联部门的</a:t>
            </a:r>
            <a:r>
              <a:rPr lang="zh-CN" altLang="en-US" dirty="0" smtClean="0"/>
              <a:t>社区康复</a:t>
            </a:r>
            <a:r>
              <a:rPr lang="zh-CN" altLang="en-US" dirty="0"/>
              <a:t>服务网形成有机整体。</a:t>
            </a:r>
            <a:endParaRPr lang="zh-CN" altLang="en-US" dirty="0"/>
          </a:p>
          <a:p>
            <a:r>
              <a:rPr lang="zh-CN" altLang="en-US" dirty="0" smtClean="0"/>
              <a:t>加强</a:t>
            </a:r>
            <a:r>
              <a:rPr lang="zh-CN" altLang="en-US" dirty="0"/>
              <a:t>专业人员的培训、培养</a:t>
            </a:r>
            <a:r>
              <a:rPr lang="en-US" altLang="zh-CN" dirty="0"/>
              <a:t>,</a:t>
            </a:r>
            <a:r>
              <a:rPr lang="zh-CN" altLang="en-US" dirty="0"/>
              <a:t>发挥社会工作者的桥梁作用</a:t>
            </a:r>
            <a:r>
              <a:rPr lang="zh-CN" altLang="en-US" dirty="0" smtClean="0"/>
              <a:t>。</a:t>
            </a:r>
            <a:endParaRPr lang="en-US" altLang="zh-CN" dirty="0" smtClean="0"/>
          </a:p>
          <a:p>
            <a:r>
              <a:rPr lang="zh-CN" altLang="en-US" dirty="0" smtClean="0"/>
              <a:t>家长</a:t>
            </a:r>
            <a:r>
              <a:rPr lang="zh-CN" altLang="en-US" dirty="0"/>
              <a:t>组织可以为家长提供机构以外的</a:t>
            </a:r>
            <a:r>
              <a:rPr lang="zh-CN" altLang="en-US" dirty="0" smtClean="0"/>
              <a:t>服务</a:t>
            </a:r>
            <a:endParaRPr lang="en-US" altLang="zh-CN" dirty="0"/>
          </a:p>
          <a:p>
            <a:pPr marL="0" indent="0">
              <a:buNone/>
            </a:pPr>
            <a:r>
              <a:rPr lang="en-US" altLang="zh-CN" dirty="0"/>
              <a:t>3. </a:t>
            </a:r>
            <a:r>
              <a:rPr lang="zh-CN" altLang="en-US" dirty="0"/>
              <a:t>推广以家庭为中心的社区康复服务</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indent="-457200">
              <a:buAutoNum type="arabicPeriod" startAt="5"/>
            </a:pPr>
            <a:r>
              <a:rPr lang="zh-CN" altLang="en-US" dirty="0" smtClean="0">
                <a:solidFill>
                  <a:schemeClr val="accent2"/>
                </a:solidFill>
              </a:rPr>
              <a:t>个人</a:t>
            </a:r>
            <a:r>
              <a:rPr lang="zh-CN" altLang="en-US" dirty="0">
                <a:solidFill>
                  <a:schemeClr val="accent2"/>
                </a:solidFill>
              </a:rPr>
              <a:t>工作系统 </a:t>
            </a:r>
            <a:r>
              <a:rPr lang="zh-CN" altLang="en-US" dirty="0"/>
              <a:t>是综合运用前面所述各项结构化教学的方法</a:t>
            </a:r>
            <a:r>
              <a:rPr lang="en-US" altLang="zh-CN" dirty="0"/>
              <a:t>,</a:t>
            </a:r>
            <a:r>
              <a:rPr lang="zh-CN" altLang="en-US" dirty="0"/>
              <a:t>帮助自闭症儿童独立自主且有组织地完成工作</a:t>
            </a:r>
            <a:r>
              <a:rPr lang="zh-CN" altLang="en-US" dirty="0" smtClean="0"/>
              <a:t>。</a:t>
            </a:r>
            <a:endParaRPr lang="en-US" altLang="zh-CN" dirty="0" smtClean="0"/>
          </a:p>
          <a:p>
            <a:pPr marL="0" indent="0">
              <a:buNone/>
            </a:pPr>
            <a:endParaRPr lang="en-US" altLang="zh-CN" dirty="0"/>
          </a:p>
          <a:p>
            <a:endParaRPr lang="zh-CN" altLang="en-US" dirty="0"/>
          </a:p>
        </p:txBody>
      </p:sp>
      <p:pic>
        <p:nvPicPr>
          <p:cNvPr id="4" name="图片 3"/>
          <p:cNvPicPr>
            <a:picLocks noChangeAspect="1"/>
          </p:cNvPicPr>
          <p:nvPr/>
        </p:nvPicPr>
        <p:blipFill>
          <a:blip r:embed="rId1"/>
          <a:stretch>
            <a:fillRect/>
          </a:stretch>
        </p:blipFill>
        <p:spPr>
          <a:xfrm>
            <a:off x="1790910" y="2736232"/>
            <a:ext cx="8307283" cy="2957913"/>
          </a:xfrm>
          <a:prstGeom prst="rect">
            <a:avLst/>
          </a:prstGeom>
        </p:spPr>
      </p:pic>
      <p:sp>
        <p:nvSpPr>
          <p:cNvPr id="5" name="矩形 4"/>
          <p:cNvSpPr/>
          <p:nvPr/>
        </p:nvSpPr>
        <p:spPr>
          <a:xfrm>
            <a:off x="2774950" y="5694144"/>
            <a:ext cx="6096000" cy="646331"/>
          </a:xfrm>
          <a:prstGeom prst="rect">
            <a:avLst/>
          </a:prstGeom>
        </p:spPr>
        <p:txBody>
          <a:bodyPr>
            <a:spAutoFit/>
          </a:bodyPr>
          <a:lstStyle/>
          <a:p>
            <a:pPr algn="ctr"/>
            <a:r>
              <a:rPr lang="zh-CN" altLang="en-US" sz="2000" dirty="0">
                <a:latin typeface="微软雅黑" panose="020B0503020204020204" pitchFamily="34" charset="-122"/>
                <a:ea typeface="微软雅黑" panose="020B0503020204020204" pitchFamily="34" charset="-122"/>
              </a:rPr>
              <a:t>图</a:t>
            </a:r>
            <a:r>
              <a:rPr lang="en-US" altLang="zh-CN" sz="2000" dirty="0">
                <a:latin typeface="微软雅黑" panose="020B0503020204020204" pitchFamily="34" charset="-122"/>
                <a:ea typeface="微软雅黑" panose="020B0503020204020204" pitchFamily="34" charset="-122"/>
              </a:rPr>
              <a:t>5-2 </a:t>
            </a:r>
            <a:r>
              <a:rPr lang="zh-CN" altLang="en-US" sz="2000" dirty="0">
                <a:latin typeface="微软雅黑" panose="020B0503020204020204" pitchFamily="34" charset="-122"/>
                <a:ea typeface="微软雅黑" panose="020B0503020204020204" pitchFamily="34" charset="-122"/>
              </a:rPr>
              <a:t>个人工作系统示例</a:t>
            </a:r>
            <a:endParaRPr lang="zh-CN" altLang="en-US" sz="2000" dirty="0">
              <a:latin typeface="微软雅黑" panose="020B0503020204020204" pitchFamily="34" charset="-122"/>
              <a:ea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资料来源</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香港协康会</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自闭症儿童训练指南</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教学策略</a:t>
            </a:r>
            <a:r>
              <a:rPr lang="en-US" altLang="zh-CN" sz="1600" dirty="0">
                <a:latin typeface="微软雅黑" panose="020B0503020204020204" pitchFamily="34" charset="-122"/>
                <a:ea typeface="微软雅黑" panose="020B0503020204020204" pitchFamily="34" charset="-122"/>
              </a:rPr>
              <a:t>.1997)</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二、图片交换沟通系统</a:t>
            </a:r>
            <a:endParaRPr lang="zh-CN" altLang="en-US" dirty="0"/>
          </a:p>
        </p:txBody>
      </p:sp>
      <p:sp>
        <p:nvSpPr>
          <p:cNvPr id="3" name="内容占位符 2"/>
          <p:cNvSpPr>
            <a:spLocks noGrp="1"/>
          </p:cNvSpPr>
          <p:nvPr>
            <p:ph idx="1"/>
          </p:nvPr>
        </p:nvSpPr>
        <p:spPr/>
        <p:txBody>
          <a:bodyPr/>
          <a:lstStyle/>
          <a:p>
            <a:r>
              <a:rPr lang="zh-CN" altLang="en-US" dirty="0"/>
              <a:t>图片交换沟通系统</a:t>
            </a:r>
            <a:r>
              <a:rPr lang="en-US" altLang="zh-CN" dirty="0" smtClean="0"/>
              <a:t>(PECS)</a:t>
            </a:r>
            <a:r>
              <a:rPr lang="zh-CN" altLang="en-US" dirty="0" smtClean="0"/>
              <a:t> 最初</a:t>
            </a:r>
            <a:r>
              <a:rPr lang="zh-CN" altLang="en-US" dirty="0"/>
              <a:t>对象为自闭症和那些不能以言语进行社交沟通的学龄前儿童</a:t>
            </a:r>
            <a:r>
              <a:rPr lang="en-US" altLang="zh-CN" dirty="0"/>
              <a:t>,</a:t>
            </a:r>
            <a:r>
              <a:rPr lang="zh-CN" altLang="en-US" dirty="0"/>
              <a:t>以后经过修改</a:t>
            </a:r>
            <a:r>
              <a:rPr lang="zh-CN" altLang="en-US" dirty="0" smtClean="0"/>
              <a:t>进一步用于</a:t>
            </a:r>
            <a:r>
              <a:rPr lang="zh-CN" altLang="en-US" dirty="0"/>
              <a:t>不同年龄有言语沟通障碍人士</a:t>
            </a:r>
            <a:r>
              <a:rPr lang="zh-CN" altLang="en-US" dirty="0" smtClean="0"/>
              <a:t>。</a:t>
            </a:r>
            <a:endParaRPr lang="en-US" altLang="zh-CN" dirty="0" smtClean="0"/>
          </a:p>
          <a:p>
            <a:r>
              <a:rPr lang="zh-CN" altLang="en-US" dirty="0" smtClean="0"/>
              <a:t>训练</a:t>
            </a:r>
            <a:r>
              <a:rPr lang="zh-CN" altLang="en-US" dirty="0"/>
              <a:t>者</a:t>
            </a:r>
            <a:r>
              <a:rPr lang="en-US" altLang="zh-CN" dirty="0"/>
              <a:t>+</a:t>
            </a:r>
            <a:r>
              <a:rPr lang="zh-CN" altLang="en-US" dirty="0"/>
              <a:t>可视性媒介</a:t>
            </a:r>
            <a:r>
              <a:rPr lang="en-US" altLang="zh-CN" dirty="0"/>
              <a:t>(</a:t>
            </a:r>
            <a:r>
              <a:rPr lang="zh-CN" altLang="en-US" dirty="0"/>
              <a:t>图卡、文字、沟通板</a:t>
            </a:r>
            <a:r>
              <a:rPr lang="en-US" altLang="zh-CN" dirty="0"/>
              <a:t>)+</a:t>
            </a:r>
            <a:r>
              <a:rPr lang="zh-CN" altLang="en-US" dirty="0"/>
              <a:t>设置的情境</a:t>
            </a:r>
            <a:r>
              <a:rPr lang="en-US" altLang="zh-CN" dirty="0"/>
              <a:t>+</a:t>
            </a:r>
            <a:r>
              <a:rPr lang="zh-CN" altLang="en-US" dirty="0"/>
              <a:t>被训练</a:t>
            </a:r>
            <a:r>
              <a:rPr lang="zh-CN" altLang="en-US" dirty="0" smtClean="0"/>
              <a:t>者</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准备</a:t>
            </a:r>
            <a:r>
              <a:rPr lang="zh-CN" altLang="en-US" dirty="0" smtClean="0"/>
              <a:t>阶段</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smtClean="0"/>
              <a:t>在训练前</a:t>
            </a:r>
            <a:r>
              <a:rPr lang="en-US" altLang="zh-CN" dirty="0"/>
              <a:t>,</a:t>
            </a:r>
            <a:r>
              <a:rPr lang="zh-CN" altLang="en-US" dirty="0"/>
              <a:t>应使儿童具有将图卡与实物配对的能力</a:t>
            </a:r>
            <a:r>
              <a:rPr lang="en-US" altLang="zh-CN" dirty="0" smtClean="0"/>
              <a:t>,</a:t>
            </a:r>
            <a:r>
              <a:rPr lang="zh-CN" altLang="en-US" dirty="0" smtClean="0"/>
              <a:t>及一定</a:t>
            </a:r>
            <a:r>
              <a:rPr lang="zh-CN" altLang="en-US" dirty="0"/>
              <a:t>的辨别</a:t>
            </a:r>
            <a:r>
              <a:rPr lang="zh-CN" altLang="en-US" dirty="0" smtClean="0"/>
              <a:t>图卡</a:t>
            </a:r>
            <a:r>
              <a:rPr lang="zh-CN" altLang="en-US" dirty="0"/>
              <a:t>的能力。</a:t>
            </a:r>
            <a:endParaRPr lang="zh-CN" altLang="en-US" dirty="0"/>
          </a:p>
          <a:p>
            <a:pPr marL="457200" indent="-457200">
              <a:buFont typeface="+mj-lt"/>
              <a:buAutoNum type="arabicPeriod"/>
            </a:pPr>
            <a:r>
              <a:rPr lang="zh-CN" altLang="en-US" dirty="0" smtClean="0"/>
              <a:t>基本</a:t>
            </a:r>
            <a:r>
              <a:rPr lang="zh-CN" altLang="en-US" dirty="0"/>
              <a:t>的学习技能是保证训练顺利进行的</a:t>
            </a:r>
            <a:r>
              <a:rPr lang="zh-CN" altLang="en-US" dirty="0" smtClean="0"/>
              <a:t>基础。</a:t>
            </a:r>
            <a:endParaRPr lang="zh-CN" altLang="en-US" dirty="0"/>
          </a:p>
          <a:p>
            <a:pPr marL="457200" indent="-457200">
              <a:buFont typeface="+mj-lt"/>
              <a:buAutoNum type="arabicPeriod"/>
            </a:pPr>
            <a:r>
              <a:rPr lang="zh-CN" altLang="en-US" dirty="0" smtClean="0"/>
              <a:t>选择</a:t>
            </a:r>
            <a:r>
              <a:rPr lang="zh-CN" altLang="en-US" dirty="0"/>
              <a:t>合适的交换物品</a:t>
            </a:r>
            <a:r>
              <a:rPr lang="zh-CN" altLang="en-US" dirty="0" smtClean="0"/>
              <a:t>。选择</a:t>
            </a:r>
            <a:r>
              <a:rPr lang="zh-CN" altLang="en-US" dirty="0"/>
              <a:t>儿童最喜欢的食品、玩具和其他物品</a:t>
            </a:r>
            <a:r>
              <a:rPr lang="zh-CN" altLang="en-US" dirty="0" smtClean="0"/>
              <a:t>若干。</a:t>
            </a:r>
            <a:endParaRPr lang="zh-CN" altLang="en-US" dirty="0"/>
          </a:p>
          <a:p>
            <a:pPr marL="457200" indent="-457200">
              <a:buFont typeface="+mj-lt"/>
              <a:buAutoNum type="arabicPeriod"/>
            </a:pPr>
            <a:r>
              <a:rPr lang="zh-CN" altLang="en-US" dirty="0" smtClean="0"/>
              <a:t>设计</a:t>
            </a:r>
            <a:r>
              <a:rPr lang="zh-CN" altLang="en-US" dirty="0"/>
              <a:t>好图卡设置的系统</a:t>
            </a:r>
            <a:r>
              <a:rPr lang="en-US" altLang="zh-CN" dirty="0"/>
              <a:t>,</a:t>
            </a:r>
            <a:r>
              <a:rPr lang="zh-CN" altLang="en-US" dirty="0"/>
              <a:t>包括放图卡的活页夹、沟通板</a:t>
            </a:r>
            <a:r>
              <a:rPr lang="en-US" altLang="zh-CN" dirty="0"/>
              <a:t>;</a:t>
            </a:r>
            <a:r>
              <a:rPr lang="zh-CN" altLang="en-US" dirty="0"/>
              <a:t>图卡类别及顺序编排</a:t>
            </a:r>
            <a:r>
              <a:rPr lang="en-US" altLang="zh-CN" dirty="0"/>
              <a:t>;</a:t>
            </a:r>
            <a:r>
              <a:rPr lang="zh-CN" altLang="en-US" dirty="0"/>
              <a:t>设计放置图卡的</a:t>
            </a:r>
            <a:r>
              <a:rPr lang="zh-CN" altLang="en-US" dirty="0" smtClean="0"/>
              <a:t>开工及</a:t>
            </a:r>
            <a:r>
              <a:rPr lang="zh-CN" altLang="en-US" dirty="0"/>
              <a:t>位置。</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主要实施</a:t>
            </a:r>
            <a:r>
              <a:rPr lang="zh-CN" altLang="en-US" dirty="0" smtClean="0"/>
              <a:t>阶段</a:t>
            </a:r>
            <a:endParaRPr lang="zh-CN" altLang="en-US" dirty="0"/>
          </a:p>
        </p:txBody>
      </p:sp>
      <p:sp>
        <p:nvSpPr>
          <p:cNvPr id="3" name="内容占位符 2"/>
          <p:cNvSpPr>
            <a:spLocks noGrp="1"/>
          </p:cNvSpPr>
          <p:nvPr>
            <p:ph idx="1"/>
          </p:nvPr>
        </p:nvSpPr>
        <p:spPr/>
        <p:txBody>
          <a:bodyPr>
            <a:normAutofit/>
          </a:bodyPr>
          <a:lstStyle/>
          <a:p>
            <a:r>
              <a:rPr lang="zh-CN" altLang="en-US" dirty="0" smtClean="0"/>
              <a:t>第</a:t>
            </a:r>
            <a:r>
              <a:rPr lang="en-US" altLang="zh-CN" dirty="0"/>
              <a:t>1</a:t>
            </a:r>
            <a:r>
              <a:rPr lang="zh-CN" altLang="en-US" dirty="0"/>
              <a:t>阶段</a:t>
            </a:r>
            <a:r>
              <a:rPr lang="en-US" altLang="zh-CN" dirty="0"/>
              <a:t>:</a:t>
            </a:r>
            <a:r>
              <a:rPr lang="zh-CN" altLang="en-US" dirty="0"/>
              <a:t>实物交换。①协助儿童与老师沟通。②</a:t>
            </a:r>
            <a:r>
              <a:rPr lang="zh-CN" altLang="en-US" dirty="0" smtClean="0"/>
              <a:t>逐渐</a:t>
            </a:r>
            <a:r>
              <a:rPr lang="zh-CN" altLang="en-US" dirty="0"/>
              <a:t>减少协助。</a:t>
            </a:r>
            <a:endParaRPr lang="en-US" altLang="zh-CN" dirty="0"/>
          </a:p>
          <a:p>
            <a:r>
              <a:rPr lang="zh-CN" altLang="en-US" dirty="0" smtClean="0"/>
              <a:t>第</a:t>
            </a:r>
            <a:r>
              <a:rPr lang="en-US" altLang="zh-CN" dirty="0"/>
              <a:t>2</a:t>
            </a:r>
            <a:r>
              <a:rPr lang="zh-CN" altLang="en-US" dirty="0"/>
              <a:t>阶段</a:t>
            </a:r>
            <a:r>
              <a:rPr lang="en-US" altLang="zh-CN" dirty="0"/>
              <a:t>:</a:t>
            </a:r>
            <a:r>
              <a:rPr lang="zh-CN" altLang="en-US" dirty="0"/>
              <a:t>扩大主动性。 </a:t>
            </a:r>
            <a:endParaRPr lang="en-US" altLang="zh-CN" dirty="0"/>
          </a:p>
          <a:p>
            <a:r>
              <a:rPr lang="zh-CN" altLang="en-US" dirty="0" smtClean="0"/>
              <a:t>第</a:t>
            </a:r>
            <a:r>
              <a:rPr lang="en-US" altLang="zh-CN" dirty="0"/>
              <a:t>3</a:t>
            </a:r>
            <a:r>
              <a:rPr lang="zh-CN" altLang="en-US" dirty="0"/>
              <a:t>阶段</a:t>
            </a:r>
            <a:r>
              <a:rPr lang="en-US" altLang="zh-CN" dirty="0"/>
              <a:t>:</a:t>
            </a:r>
            <a:r>
              <a:rPr lang="zh-CN" altLang="en-US" dirty="0"/>
              <a:t>图卡辨别。</a:t>
            </a:r>
            <a:endParaRPr lang="en-US" altLang="zh-CN" dirty="0"/>
          </a:p>
          <a:p>
            <a:r>
              <a:rPr lang="zh-CN" altLang="en-US" dirty="0" smtClean="0"/>
              <a:t>第</a:t>
            </a:r>
            <a:r>
              <a:rPr lang="en-US" altLang="zh-CN" dirty="0"/>
              <a:t>4</a:t>
            </a:r>
            <a:r>
              <a:rPr lang="zh-CN" altLang="en-US" dirty="0"/>
              <a:t>阶段</a:t>
            </a:r>
            <a:r>
              <a:rPr lang="en-US" altLang="zh-CN" dirty="0"/>
              <a:t>:</a:t>
            </a:r>
            <a:r>
              <a:rPr lang="zh-CN" altLang="en-US" dirty="0"/>
              <a:t>句子结构训练。</a:t>
            </a:r>
            <a:endParaRPr lang="en-US" altLang="zh-CN" dirty="0"/>
          </a:p>
          <a:p>
            <a:r>
              <a:rPr lang="zh-CN" altLang="en-US" dirty="0" smtClean="0"/>
              <a:t>第</a:t>
            </a:r>
            <a:r>
              <a:rPr lang="en-US" altLang="zh-CN" dirty="0"/>
              <a:t>5</a:t>
            </a:r>
            <a:r>
              <a:rPr lang="zh-CN" altLang="en-US" dirty="0"/>
              <a:t>阶段</a:t>
            </a:r>
            <a:r>
              <a:rPr lang="en-US" altLang="zh-CN" dirty="0"/>
              <a:t>:</a:t>
            </a:r>
            <a:r>
              <a:rPr lang="zh-CN" altLang="en-US" dirty="0"/>
              <a:t>对“你要什么</a:t>
            </a:r>
            <a:r>
              <a:rPr lang="en-US" altLang="zh-CN" dirty="0"/>
              <a:t>?”</a:t>
            </a:r>
            <a:r>
              <a:rPr lang="zh-CN" altLang="en-US" dirty="0"/>
              <a:t>作出</a:t>
            </a:r>
            <a:r>
              <a:rPr lang="zh-CN" altLang="en-US" dirty="0" smtClean="0"/>
              <a:t>回应。</a:t>
            </a:r>
            <a:endParaRPr lang="en-US" altLang="zh-CN" dirty="0"/>
          </a:p>
          <a:p>
            <a:r>
              <a:rPr lang="zh-CN" altLang="en-US" dirty="0" smtClean="0"/>
              <a:t>第</a:t>
            </a:r>
            <a:r>
              <a:rPr lang="en-US" altLang="zh-CN" dirty="0"/>
              <a:t>6</a:t>
            </a:r>
            <a:r>
              <a:rPr lang="zh-CN" altLang="en-US" dirty="0"/>
              <a:t>阶段</a:t>
            </a:r>
            <a:r>
              <a:rPr lang="en-US" altLang="zh-CN" dirty="0"/>
              <a:t>:</a:t>
            </a:r>
            <a:r>
              <a:rPr lang="zh-CN" altLang="en-US" dirty="0"/>
              <a:t>回答性及主动性表达意见。</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en-US" altLang="zh-CN" dirty="0" smtClean="0">
                <a:solidFill>
                  <a:schemeClr val="accent2"/>
                </a:solidFill>
              </a:rPr>
              <a:t>PECS</a:t>
            </a:r>
            <a:r>
              <a:rPr lang="zh-CN" altLang="en-US" dirty="0" smtClean="0">
                <a:solidFill>
                  <a:schemeClr val="accent2"/>
                </a:solidFill>
              </a:rPr>
              <a:t>优点：</a:t>
            </a:r>
            <a:endParaRPr lang="en-US" altLang="zh-CN" dirty="0" smtClean="0">
              <a:solidFill>
                <a:schemeClr val="accent2"/>
              </a:solidFill>
            </a:endParaRPr>
          </a:p>
          <a:p>
            <a:pPr marL="457200" indent="-457200">
              <a:buFont typeface="+mj-lt"/>
              <a:buAutoNum type="arabicPeriod"/>
            </a:pPr>
            <a:r>
              <a:rPr lang="zh-CN" altLang="en-US" dirty="0" smtClean="0"/>
              <a:t>用</a:t>
            </a:r>
            <a:r>
              <a:rPr lang="zh-CN" altLang="en-US" dirty="0"/>
              <a:t>图片和实物来教导儿童学习句子</a:t>
            </a:r>
            <a:r>
              <a:rPr lang="en-US" altLang="zh-CN" dirty="0"/>
              <a:t>,</a:t>
            </a:r>
            <a:r>
              <a:rPr lang="zh-CN" altLang="en-US" dirty="0"/>
              <a:t>导入比较容易</a:t>
            </a:r>
            <a:r>
              <a:rPr lang="en-US" altLang="zh-CN" dirty="0" smtClean="0"/>
              <a:t>;</a:t>
            </a:r>
            <a:endParaRPr lang="en-US" altLang="zh-CN" dirty="0" smtClean="0"/>
          </a:p>
          <a:p>
            <a:pPr marL="457200" indent="-457200">
              <a:buFont typeface="+mj-lt"/>
              <a:buAutoNum type="arabicPeriod"/>
            </a:pPr>
            <a:r>
              <a:rPr lang="zh-CN" altLang="en-US" dirty="0" smtClean="0"/>
              <a:t>其</a:t>
            </a:r>
            <a:r>
              <a:rPr lang="zh-CN" altLang="en-US" dirty="0"/>
              <a:t>操作简单易行</a:t>
            </a:r>
            <a:r>
              <a:rPr lang="en-US" altLang="zh-CN" dirty="0"/>
              <a:t>,</a:t>
            </a:r>
            <a:r>
              <a:rPr lang="zh-CN" altLang="en-US" dirty="0"/>
              <a:t>不需要复杂的教具和高难</a:t>
            </a:r>
            <a:r>
              <a:rPr lang="zh-CN" altLang="en-US" dirty="0" smtClean="0"/>
              <a:t>的技巧训练</a:t>
            </a:r>
            <a:r>
              <a:rPr lang="en-US" altLang="zh-CN" dirty="0" smtClean="0"/>
              <a:t>;</a:t>
            </a:r>
            <a:endParaRPr lang="en-US" altLang="zh-CN" dirty="0" smtClean="0"/>
          </a:p>
          <a:p>
            <a:pPr marL="457200" indent="-457200">
              <a:buFont typeface="+mj-lt"/>
              <a:buAutoNum type="arabicPeriod"/>
            </a:pPr>
            <a:r>
              <a:rPr lang="zh-CN" altLang="en-US" dirty="0" smtClean="0"/>
              <a:t>在</a:t>
            </a:r>
            <a:r>
              <a:rPr lang="zh-CN" altLang="en-US" dirty="0"/>
              <a:t>老师专门设置的社会情境中</a:t>
            </a:r>
            <a:r>
              <a:rPr lang="en-US" altLang="zh-CN" dirty="0"/>
              <a:t>,</a:t>
            </a:r>
            <a:r>
              <a:rPr lang="zh-CN" altLang="en-US" dirty="0"/>
              <a:t>儿童能学到有用的语文及正确的沟通方式。</a:t>
            </a:r>
            <a:endParaRPr lang="zh-CN" altLang="en-US" dirty="0"/>
          </a:p>
          <a:p>
            <a:r>
              <a:rPr lang="en-US" altLang="zh-CN" dirty="0" smtClean="0">
                <a:solidFill>
                  <a:schemeClr val="accent2"/>
                </a:solidFill>
              </a:rPr>
              <a:t>PECS</a:t>
            </a:r>
            <a:r>
              <a:rPr lang="zh-CN" altLang="en-US" dirty="0" smtClean="0">
                <a:solidFill>
                  <a:schemeClr val="accent2"/>
                </a:solidFill>
              </a:rPr>
              <a:t>缺点：</a:t>
            </a:r>
            <a:endParaRPr lang="en-US" altLang="zh-CN" dirty="0" smtClean="0">
              <a:solidFill>
                <a:schemeClr val="accent2"/>
              </a:solidFill>
            </a:endParaRPr>
          </a:p>
          <a:p>
            <a:r>
              <a:rPr lang="zh-CN" altLang="en-US" dirty="0" smtClean="0"/>
              <a:t>在</a:t>
            </a:r>
            <a:r>
              <a:rPr lang="zh-CN" altLang="en-US" dirty="0"/>
              <a:t>儿童用图卡和</a:t>
            </a:r>
            <a:r>
              <a:rPr lang="zh-CN" altLang="en-US" dirty="0" smtClean="0"/>
              <a:t>实物掌握</a:t>
            </a:r>
            <a:r>
              <a:rPr lang="zh-CN" altLang="en-US" dirty="0"/>
              <a:t>了一些句子后</a:t>
            </a:r>
            <a:r>
              <a:rPr lang="en-US" altLang="zh-CN" dirty="0"/>
              <a:t>,</a:t>
            </a:r>
            <a:r>
              <a:rPr lang="zh-CN" altLang="en-US" dirty="0"/>
              <a:t>接下来就可以利用书本进一步练习。这时认字及写字就要及时跟上</a:t>
            </a:r>
            <a:r>
              <a:rPr lang="en-US" altLang="zh-CN" dirty="0"/>
              <a:t>,</a:t>
            </a:r>
            <a:r>
              <a:rPr lang="zh-CN" altLang="en-US" dirty="0"/>
              <a:t>以便最终教会</a:t>
            </a:r>
            <a:r>
              <a:rPr lang="zh-CN" altLang="en-US" dirty="0" smtClean="0"/>
              <a:t>儿童</a:t>
            </a:r>
            <a:r>
              <a:rPr lang="zh-CN" altLang="en-US" dirty="0"/>
              <a:t>用文字的方式来沟通</a:t>
            </a:r>
            <a:r>
              <a:rPr lang="zh-CN" altLang="en-US" dirty="0" smtClean="0"/>
              <a:t>。</a:t>
            </a:r>
            <a:endParaRPr lang="en-US" altLang="zh-CN" dirty="0"/>
          </a:p>
          <a:p>
            <a:r>
              <a:rPr lang="zh-CN" altLang="en-US" dirty="0" smtClean="0"/>
              <a:t>要</a:t>
            </a:r>
            <a:r>
              <a:rPr lang="zh-CN" altLang="en-US" dirty="0"/>
              <a:t>慎重选择训练对象</a:t>
            </a:r>
            <a:r>
              <a:rPr lang="en-US" altLang="zh-CN" dirty="0"/>
              <a:t>,</a:t>
            </a:r>
            <a:r>
              <a:rPr lang="zh-CN" altLang="en-US" dirty="0"/>
              <a:t>避免儿童产生因使用视觉沟通方式而忽略语言表达</a:t>
            </a:r>
            <a:r>
              <a:rPr lang="zh-CN" altLang="en-US" dirty="0" smtClean="0"/>
              <a:t>的现象</a:t>
            </a:r>
            <a:r>
              <a:rPr lang="en-US" altLang="zh-CN" dirty="0"/>
              <a:t>,</a:t>
            </a:r>
            <a:r>
              <a:rPr lang="zh-CN" altLang="en-US" dirty="0"/>
              <a:t>因此它可能只是沟通辅助工具</a:t>
            </a:r>
            <a:r>
              <a:rPr lang="en-US" altLang="zh-CN" dirty="0"/>
              <a:t>(</a:t>
            </a:r>
            <a:r>
              <a:rPr lang="zh-CN" altLang="en-US" dirty="0"/>
              <a:t>方法</a:t>
            </a:r>
            <a:r>
              <a:rPr lang="en-US" altLang="zh-CN" dirty="0"/>
              <a:t>)</a:t>
            </a:r>
            <a:r>
              <a:rPr lang="zh-CN" altLang="en-US" dirty="0"/>
              <a:t>、中介工具、暂时工具</a:t>
            </a:r>
            <a:r>
              <a:rPr lang="en-US" altLang="zh-CN" dirty="0"/>
              <a:t>,</a:t>
            </a:r>
            <a:r>
              <a:rPr lang="zh-CN" altLang="en-US" dirty="0"/>
              <a:t>具体定位应根据训练对象的情况而定。</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6305</Words>
  <Application>WPS 演示</Application>
  <PresentationFormat>宽屏</PresentationFormat>
  <Paragraphs>290</Paragraphs>
  <Slides>48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vt:lpstr>
      <vt:lpstr>宋体</vt:lpstr>
      <vt:lpstr>Wingdings</vt:lpstr>
      <vt:lpstr>方正静蕾简体</vt:lpstr>
      <vt:lpstr>黑体</vt:lpstr>
      <vt:lpstr>微软雅黑</vt:lpstr>
      <vt:lpstr>Arial Unicode MS</vt:lpstr>
      <vt:lpstr>Calibri Light</vt:lpstr>
      <vt:lpstr>Calibri</vt:lpstr>
      <vt:lpstr>等线</vt:lpstr>
      <vt:lpstr>1</vt:lpstr>
      <vt:lpstr>第二节 早期训练与指导的一般方法</vt:lpstr>
      <vt:lpstr>一、结构化教学法</vt:lpstr>
      <vt:lpstr>(一) 执行方法</vt:lpstr>
      <vt:lpstr>PowerPoint 演示文稿</vt:lpstr>
      <vt:lpstr>PowerPoint 演示文稿</vt:lpstr>
      <vt:lpstr>二、图片交换沟通系统</vt:lpstr>
      <vt:lpstr>(一) 准备阶段</vt:lpstr>
      <vt:lpstr>(二) 主要实施阶段</vt:lpstr>
      <vt:lpstr>PowerPoint 演示文稿</vt:lpstr>
      <vt:lpstr>三、任务分析法</vt:lpstr>
      <vt:lpstr>四、应用行为分析</vt:lpstr>
      <vt:lpstr>(一) 行为训练的重要前提</vt:lpstr>
      <vt:lpstr>PowerPoint 演示文稿</vt:lpstr>
      <vt:lpstr>PowerPoint 演示文稿</vt:lpstr>
      <vt:lpstr>PowerPoint 演示文稿</vt:lpstr>
      <vt:lpstr>(二) ABA 训练的基本原则和方法</vt:lpstr>
      <vt:lpstr>1. 回合式操作教学法(DTT)</vt:lpstr>
      <vt:lpstr>PowerPoint 演示文稿</vt:lpstr>
      <vt:lpstr>PowerPoint 演示文稿</vt:lpstr>
      <vt:lpstr>PowerPoint 演示文稿</vt:lpstr>
      <vt:lpstr>2. 塑造法 </vt:lpstr>
      <vt:lpstr>PowerPoint 演示文稿</vt:lpstr>
      <vt:lpstr>3. 连环法 </vt:lpstr>
      <vt:lpstr>PowerPoint 演示文稿</vt:lpstr>
      <vt:lpstr>五、感觉统合训练</vt:lpstr>
      <vt:lpstr>(一) 感觉统合</vt:lpstr>
      <vt:lpstr>(二) 自闭症儿童的感觉统合问题</vt:lpstr>
      <vt:lpstr>六、人际关系发展干预</vt:lpstr>
      <vt:lpstr>(一) RDI课程的内容</vt:lpstr>
      <vt:lpstr>PowerPoint 演示文稿</vt:lpstr>
      <vt:lpstr>PowerPoint 演示文稿</vt:lpstr>
      <vt:lpstr>PowerPoint 演示文稿</vt:lpstr>
      <vt:lpstr>PowerPoint 演示文稿</vt:lpstr>
      <vt:lpstr>PowerPoint 演示文稿</vt:lpstr>
      <vt:lpstr>(二) RDI的特点</vt:lpstr>
      <vt:lpstr>第三节 融合教育与 随班就读</vt:lpstr>
      <vt:lpstr>一、融合教育与随班就读概述</vt:lpstr>
      <vt:lpstr>(一) 融合教育</vt:lpstr>
      <vt:lpstr>(二) 随班就读</vt:lpstr>
      <vt:lpstr>二、自闭症儿童随班就读的教育策略</vt:lpstr>
      <vt:lpstr>第四节 自闭症儿童的 家庭和社区康复</vt:lpstr>
      <vt:lpstr>一、关于自闭症儿童的家庭康复</vt:lpstr>
      <vt:lpstr>(一) 家庭康复的环境准备</vt:lpstr>
      <vt:lpstr>(二) 家庭康复的技术准备</vt:lpstr>
      <vt:lpstr>二、关于自闭症儿童的社区康复</vt:lpstr>
      <vt:lpstr>(一) 我国自闭症社区康复现状</vt:lpstr>
      <vt:lpstr>PowerPoint 演示文稿</vt:lpstr>
      <vt:lpstr>(二) 我国自闭症社区康复的未来发展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忽高忽低</dc:title>
  <dc:creator>Jack</dc:creator>
  <cp:lastModifiedBy>飞弘</cp:lastModifiedBy>
  <cp:revision>53</cp:revision>
  <dcterms:created xsi:type="dcterms:W3CDTF">2018-01-19T09:49:00Z</dcterms:created>
  <dcterms:modified xsi:type="dcterms:W3CDTF">2020-05-18T01:22:43Z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