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672" r:id="rId3"/>
    <p:sldId id="675" r:id="rId4"/>
    <p:sldId id="676" r:id="rId5"/>
    <p:sldId id="677" r:id="rId6"/>
    <p:sldId id="678" r:id="rId7"/>
    <p:sldId id="679" r:id="rId8"/>
    <p:sldId id="680" r:id="rId9"/>
  </p:sldIdLst>
  <p:sldSz cx="9906000" cy="6858000" type="A4"/>
  <p:notesSz cx="6650355" cy="978408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rgbClr val="00FF00"/>
        </a:solidFill>
        <a:latin typeface="Times New Roman" panose="02020603050405020304" pitchFamily="18" charset="0"/>
        <a:ea typeface="隶书" panose="020105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9900"/>
    <a:srgbClr val="996633"/>
    <a:srgbClr val="969696"/>
    <a:srgbClr val="0000FF"/>
    <a:srgbClr val="FF6699"/>
    <a:srgbClr val="9900FF"/>
    <a:srgbClr val="CCCC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416" y="-66"/>
      </p:cViewPr>
      <p:guideLst>
        <p:guide orient="horz" pos="2160"/>
        <p:guide pos="5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t" anchorCtr="0" compatLnSpc="1"/>
          <a:lstStyle>
            <a:lvl1pPr defTabSz="942975"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429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8725" y="0"/>
            <a:ext cx="288131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t" anchorCtr="0" compatLnSpc="1"/>
          <a:lstStyle>
            <a:lvl1pPr algn="r" defTabSz="942975"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r" defTabSz="9429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72708" name="Rectangle 4"/>
          <p:cNvSpPr>
            <a:spLocks noGrp="1"/>
          </p:cNvSpPr>
          <p:nvPr>
            <p:ph type="sldImg" idx="2"/>
          </p:nvPr>
        </p:nvSpPr>
        <p:spPr>
          <a:xfrm>
            <a:off x="676275" y="735013"/>
            <a:ext cx="5297488" cy="366712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46613"/>
            <a:ext cx="4875213" cy="4402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4813"/>
            <a:ext cx="288131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b" anchorCtr="0" compatLnSpc="1"/>
          <a:lstStyle>
            <a:lvl1pPr defTabSz="942975"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429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8725" y="9294813"/>
            <a:ext cx="2881313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48" tIns="47174" rIns="94348" bIns="47174" numCol="1" anchor="b" anchorCtr="0" compatLnSpc="1"/>
          <a:p>
            <a:pPr lvl="0" algn="r" defTabSz="942975" eaLnBrk="1" hangingPunct="1">
              <a:buNone/>
            </a:pPr>
            <a:fld id="{9A0DB2DC-4C9A-4742-B13C-FB6460FD3503}" type="slidenum">
              <a:rPr lang="en-US" altLang="zh-CN" sz="1200" b="0" dirty="0">
                <a:solidFill>
                  <a:schemeClr val="tx1"/>
                </a:solidFill>
              </a:rPr>
            </a:fld>
            <a:endParaRPr lang="en-US" altLang="zh-CN" sz="12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1.wmf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9144000" y="6096000"/>
            <a:ext cx="711200" cy="749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00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4613" y="63500"/>
            <a:ext cx="2778125" cy="485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t-IT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73050" y="88900"/>
            <a:ext cx="2272665" cy="399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Monotype Sorts" charset="2"/>
              <a:buNone/>
              <a:defRPr/>
            </a:pPr>
            <a:r>
              <a: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方正魏碑简体" pitchFamily="2" charset="-122"/>
                <a:cs typeface="+mn-cs"/>
              </a:rPr>
              <a:t>混凝土工程施工</a:t>
            </a:r>
            <a:endParaRPr kumimoji="0" lang="en-GB" altLang="en-US" sz="20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ea typeface="方正魏碑简体" pitchFamily="2" charset="-122"/>
              <a:cs typeface="+mn-cs"/>
            </a:endParaRPr>
          </a:p>
        </p:txBody>
      </p:sp>
      <p:pic>
        <p:nvPicPr>
          <p:cNvPr id="7173" name="Picture 5"/>
          <p:cNvPicPr/>
          <p:nvPr userDrawn="1"/>
        </p:nvPicPr>
        <p:blipFill>
          <a:blip r:embed="rId16"/>
          <a:stretch>
            <a:fillRect/>
          </a:stretch>
        </p:blipFill>
        <p:spPr>
          <a:xfrm>
            <a:off x="161925" y="412750"/>
            <a:ext cx="1685925" cy="73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 rot="5400000" flipH="1" flipV="1">
            <a:off x="4914900" y="-4381500"/>
            <a:ext cx="76200" cy="9906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 rot="5400000" flipH="1" flipV="1">
            <a:off x="4914900" y="1562100"/>
            <a:ext cx="76200" cy="9906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3" name="Rectangle 3"/>
          <p:cNvSpPr>
            <a:spLocks noGrp="1"/>
          </p:cNvSpPr>
          <p:nvPr>
            <p:ph idx="1"/>
          </p:nvPr>
        </p:nvSpPr>
        <p:spPr>
          <a:xfrm>
            <a:off x="200025" y="1727200"/>
            <a:ext cx="9356725" cy="2592388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砼振动密实的原理：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振动机械将振动能量传递给砼拌合物时，砼拌合物中所有的骨料颗粒都受到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强迫振动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，呈现出所谓的</a:t>
            </a:r>
            <a:r>
              <a:rPr lang="zh-CN" altLang="en-US" sz="2400" b="1" dirty="0">
                <a:solidFill>
                  <a:srgbClr val="99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“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重质液体状态</a:t>
            </a:r>
            <a:r>
              <a:rPr lang="zh-CN" altLang="en-US" sz="2400" b="1" dirty="0">
                <a:solidFill>
                  <a:srgbClr val="990000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”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因而砼拌合物中的骨料犹如悬浮在液体中，在其自重作用下向新的稳定位置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沉落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，排除存在于砼拌合物中的气体，消除孔隙，使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骨料和水泥浆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在模板中得到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致密的排列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084" name="Rectangle 4"/>
          <p:cNvSpPr/>
          <p:nvPr/>
        </p:nvSpPr>
        <p:spPr>
          <a:xfrm>
            <a:off x="1568450" y="889000"/>
            <a:ext cx="6553200" cy="6076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en-US" altLang="zh-CN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砼的振动密实成型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6085" name="Picture 5" descr="图14：振动器原理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8450" y="4076700"/>
            <a:ext cx="7345363" cy="2382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86" name="Rectangle 6"/>
          <p:cNvSpPr/>
          <p:nvPr/>
        </p:nvSpPr>
        <p:spPr>
          <a:xfrm>
            <a:off x="920750" y="4221163"/>
            <a:ext cx="568325" cy="22320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振动器原理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6088" name="Text Box 8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22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495300" y="654050"/>
            <a:ext cx="6257925" cy="647700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⑴ 插入式振动器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200025" y="1193800"/>
            <a:ext cx="6481763" cy="1658938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5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① 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振动器选用：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坍落度小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的用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高频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坍落度大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的可用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低频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骨料粒径小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的用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高频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骨料粒径大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的用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低频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7108" name="Picture 4" descr="插入式振动器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46463" y="3789363"/>
            <a:ext cx="2197100" cy="2305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9" name="Picture 5" descr="软轴式混凝土振动棒 拷贝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25" y="2708275"/>
            <a:ext cx="3673475" cy="3252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10" name="Rectangle 6"/>
          <p:cNvSpPr/>
          <p:nvPr/>
        </p:nvSpPr>
        <p:spPr>
          <a:xfrm>
            <a:off x="2144713" y="6030913"/>
            <a:ext cx="7272337" cy="4683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插入式振动器                                插入式振动器的使用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7111" name="Text Box 7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1.2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砼的密实成型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pic>
        <p:nvPicPr>
          <p:cNvPr id="47112" name="Picture 8" descr="振捣砼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375" y="3500438"/>
            <a:ext cx="3451225" cy="25415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13" name="Picture 9" descr="xin_2609032409532033062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1788" y="620713"/>
            <a:ext cx="2914650" cy="2838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14" name="Text Box 10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23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wheel spokes="4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2"/>
          <p:cNvSpPr>
            <a:spLocks noGrp="1"/>
          </p:cNvSpPr>
          <p:nvPr>
            <p:ph idx="1"/>
          </p:nvPr>
        </p:nvSpPr>
        <p:spPr>
          <a:xfrm>
            <a:off x="200025" y="1114425"/>
            <a:ext cx="6408738" cy="1954213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0000"/>
              </a:lnSpc>
              <a:spcBef>
                <a:spcPct val="10000"/>
              </a:spcBef>
              <a:buNone/>
            </a:pPr>
            <a:r>
              <a:rPr lang="zh-CN" altLang="en-US" sz="2800" dirty="0">
                <a:ea typeface="宋体" panose="02010600030101010101" pitchFamily="2" charset="-122"/>
              </a:rPr>
              <a:t>          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</a:rPr>
              <a:t>垂直振捣：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容易掌握</a:t>
            </a:r>
            <a:r>
              <a:rPr lang="zh-CN" altLang="en-US" sz="2400" b="1" dirty="0">
                <a:solidFill>
                  <a:srgbClr val="99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插点距离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、控制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插入深度</a:t>
            </a:r>
            <a:r>
              <a:rPr lang="en-US" altLang="zh-CN" sz="2400" b="1" dirty="0">
                <a:latin typeface="仿宋_GB2312" pitchFamily="1" charset="-122"/>
                <a:ea typeface="仿宋_GB2312" pitchFamily="1" charset="-122"/>
              </a:rPr>
              <a:t>(</a:t>
            </a:r>
            <a:r>
              <a:rPr lang="zh-CN" altLang="en-US" sz="2400" b="1" dirty="0">
                <a:latin typeface="仿宋_GB2312" pitchFamily="1" charset="-122"/>
                <a:ea typeface="仿宋_GB2312" pitchFamily="1" charset="-122"/>
              </a:rPr>
              <a:t>不超过振动棒长度的</a:t>
            </a:r>
            <a:r>
              <a:rPr lang="en-US" altLang="zh-CN" sz="2400" b="1" dirty="0">
                <a:ea typeface="宋体" panose="02010600030101010101" pitchFamily="2" charset="-122"/>
              </a:rPr>
              <a:t>1.25</a:t>
            </a:r>
            <a:r>
              <a:rPr lang="zh-CN" altLang="en-US" sz="2400" b="1" dirty="0">
                <a:latin typeface="仿宋_GB2312" pitchFamily="1" charset="-122"/>
                <a:ea typeface="仿宋_GB2312" pitchFamily="1" charset="-122"/>
              </a:rPr>
              <a:t>倍</a:t>
            </a:r>
            <a:r>
              <a:rPr lang="en-US" altLang="zh-CN" sz="2400" b="1" dirty="0">
                <a:latin typeface="仿宋_GB2312" pitchFamily="1" charset="-122"/>
                <a:ea typeface="仿宋_GB2312" pitchFamily="1" charset="-122"/>
              </a:rPr>
              <a:t>)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，不易产生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漏振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不易触及模板、钢筋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，砼振后能自然沉实、均匀密实。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8131" name="Text Box 3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1.2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砼的密实成型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48132" name="Rectangle 4"/>
          <p:cNvSpPr/>
          <p:nvPr/>
        </p:nvSpPr>
        <p:spPr>
          <a:xfrm>
            <a:off x="1857375" y="654050"/>
            <a:ext cx="5688013" cy="6048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algn="ctr">
              <a:lnSpc>
                <a:spcPct val="105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②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振捣方法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8133" name="Rectangle 5"/>
          <p:cNvSpPr/>
          <p:nvPr/>
        </p:nvSpPr>
        <p:spPr>
          <a:xfrm>
            <a:off x="4808538" y="4508500"/>
            <a:ext cx="4752975" cy="19446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lnSpc>
                <a:spcPct val="120000"/>
              </a:lnSpc>
              <a:spcBef>
                <a:spcPct val="10000"/>
              </a:spcBef>
              <a:buFontTx/>
            </a:pPr>
            <a:r>
              <a:rPr lang="zh-CN" altLang="en-US" i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斜向振捣：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操作省力，效率高、出浆快，易于排出空气，不会产生严重的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离析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现象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振动棒拔出时不会形成</a:t>
            </a:r>
            <a:r>
              <a:rPr lang="zh-CN" altLang="en-US" sz="2400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孔洞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8134" name="Picture 6" descr="斜向振捣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02413" y="620713"/>
            <a:ext cx="2921000" cy="3887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5" name="Picture 7" descr="大体积基础砼浇灌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25" y="3213100"/>
            <a:ext cx="4321175" cy="3238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8136" name="Rectangle 8"/>
          <p:cNvSpPr/>
          <p:nvPr/>
        </p:nvSpPr>
        <p:spPr>
          <a:xfrm>
            <a:off x="3081338" y="3141663"/>
            <a:ext cx="1889125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r">
              <a:lnSpc>
                <a:spcPct val="105000"/>
              </a:lnSpc>
            </a:pPr>
            <a:r>
              <a:rPr lang="zh-CN" altLang="en-US" sz="2400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垂直振捣</a:t>
            </a:r>
            <a:endParaRPr lang="zh-CN" altLang="en-US" sz="2400" dirty="0">
              <a:solidFill>
                <a:srgbClr val="FF0066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8137" name="Rectangle 9"/>
          <p:cNvSpPr/>
          <p:nvPr/>
        </p:nvSpPr>
        <p:spPr>
          <a:xfrm>
            <a:off x="6584950" y="2924175"/>
            <a:ext cx="568325" cy="160655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marL="342900" indent="-342900" algn="r">
              <a:lnSpc>
                <a:spcPct val="105000"/>
              </a:lnSpc>
            </a:pPr>
            <a:r>
              <a:rPr lang="zh-CN" altLang="en-US" sz="2400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斜向振捣</a:t>
            </a:r>
            <a:endParaRPr lang="zh-CN" altLang="en-US" sz="2400" dirty="0">
              <a:solidFill>
                <a:srgbClr val="FF0066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8138" name="Text Box 10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24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2"/>
          <p:cNvSpPr>
            <a:spLocks noGrp="1"/>
          </p:cNvSpPr>
          <p:nvPr>
            <p:ph idx="1"/>
          </p:nvPr>
        </p:nvSpPr>
        <p:spPr>
          <a:xfrm>
            <a:off x="200025" y="654050"/>
            <a:ext cx="9356725" cy="2376488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 插点的分布有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行列式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交错式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两种。对普通砼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插点间距</a:t>
            </a:r>
            <a:r>
              <a:rPr lang="zh-CN" altLang="en-US" sz="2400" b="1" dirty="0">
                <a:solidFill>
                  <a:srgbClr val="990000"/>
                </a:solidFill>
                <a:ea typeface="宋体" panose="02010600030101010101" pitchFamily="2" charset="-122"/>
              </a:rPr>
              <a:t>≯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1.5</a:t>
            </a:r>
            <a:r>
              <a:rPr lang="en-US" altLang="zh-CN" sz="2400" b="1" i="1" dirty="0">
                <a:solidFill>
                  <a:srgbClr val="990000"/>
                </a:solidFill>
                <a:ea typeface="宋体" panose="02010600030101010101" pitchFamily="2" charset="-122"/>
              </a:rPr>
              <a:t>R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en-US" altLang="zh-CN" sz="2400" b="1" i="1" dirty="0">
                <a:ea typeface="宋体" panose="02010600030101010101" pitchFamily="2" charset="-122"/>
              </a:rPr>
              <a:t>R</a:t>
            </a:r>
            <a:r>
              <a:rPr lang="zh-CN" altLang="en-US" sz="2400" b="1" dirty="0">
                <a:latin typeface="仿宋_GB2312" pitchFamily="1" charset="-122"/>
                <a:ea typeface="仿宋_GB2312" pitchFamily="1" charset="-122"/>
              </a:rPr>
              <a:t>为振动器作用半径，</a:t>
            </a:r>
            <a:r>
              <a:rPr lang="en-US" altLang="zh-CN" sz="2400" b="1" i="1" dirty="0">
                <a:ea typeface="宋体" panose="02010600030101010101" pitchFamily="2" charset="-122"/>
              </a:rPr>
              <a:t>R</a:t>
            </a:r>
            <a:r>
              <a:rPr lang="en-US" altLang="zh-CN" sz="2400" b="1" dirty="0">
                <a:ea typeface="宋体" panose="02010600030101010101" pitchFamily="2" charset="-122"/>
              </a:rPr>
              <a:t>= 300</a:t>
            </a:r>
            <a:r>
              <a:rPr lang="zh-CN" altLang="en-US" sz="2400" b="1" dirty="0">
                <a:ea typeface="宋体" panose="02010600030101010101" pitchFamily="2" charset="-122"/>
              </a:rPr>
              <a:t>～</a:t>
            </a:r>
            <a:r>
              <a:rPr lang="en-US" altLang="zh-CN" sz="2400" b="1" dirty="0">
                <a:ea typeface="宋体" panose="02010600030101010101" pitchFamily="2" charset="-122"/>
              </a:rPr>
              <a:t>400mm)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；对轻骨料砼则</a:t>
            </a:r>
            <a:r>
              <a:rPr lang="zh-CN" altLang="en-US" sz="2400" b="1" dirty="0">
                <a:ea typeface="宋体" panose="02010600030101010101" pitchFamily="2" charset="-122"/>
              </a:rPr>
              <a:t>≯</a:t>
            </a:r>
            <a:r>
              <a:rPr lang="en-US" altLang="zh-CN" sz="2400" b="1" dirty="0">
                <a:ea typeface="宋体" panose="02010600030101010101" pitchFamily="2" charset="-122"/>
              </a:rPr>
              <a:t>1.0</a:t>
            </a:r>
            <a:r>
              <a:rPr lang="en-US" altLang="zh-CN" sz="2400" b="1" i="1" dirty="0">
                <a:ea typeface="宋体" panose="02010600030101010101" pitchFamily="2" charset="-122"/>
              </a:rPr>
              <a:t>R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。与模板、钢筋的距离</a:t>
            </a:r>
            <a:r>
              <a:rPr lang="zh-CN" altLang="en-US" sz="2400" b="1" dirty="0">
                <a:ea typeface="宋体" panose="02010600030101010101" pitchFamily="2" charset="-122"/>
              </a:rPr>
              <a:t>≯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作用半径的</a:t>
            </a:r>
            <a:r>
              <a:rPr lang="en-US" altLang="zh-CN" sz="2400" b="1" dirty="0">
                <a:ea typeface="宋体" panose="02010600030101010101" pitchFamily="2" charset="-122"/>
              </a:rPr>
              <a:t>0.5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倍，应将振动棒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上下来回抽动</a:t>
            </a:r>
            <a:r>
              <a:rPr lang="en-US" altLang="zh-CN" sz="2400" b="1" dirty="0">
                <a:ea typeface="宋体" panose="02010600030101010101" pitchFamily="2" charset="-122"/>
              </a:rPr>
              <a:t>50</a:t>
            </a:r>
            <a:r>
              <a:rPr lang="zh-CN" altLang="en-US" sz="2400" b="1" dirty="0">
                <a:ea typeface="宋体" panose="02010600030101010101" pitchFamily="2" charset="-122"/>
              </a:rPr>
              <a:t>～</a:t>
            </a:r>
            <a:r>
              <a:rPr lang="en-US" altLang="zh-CN" sz="2400" b="1" dirty="0">
                <a:ea typeface="宋体" panose="02010600030101010101" pitchFamily="2" charset="-122"/>
              </a:rPr>
              <a:t>100mm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插入下一层未初凝砼中的深度</a:t>
            </a:r>
            <a:r>
              <a:rPr lang="zh-CN" altLang="en-US" sz="2400" b="1" dirty="0">
                <a:solidFill>
                  <a:srgbClr val="990000"/>
                </a:solidFill>
                <a:ea typeface="宋体" panose="02010600030101010101" pitchFamily="2" charset="-122"/>
              </a:rPr>
              <a:t>≮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50mm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每一插点的振捣时间为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20</a:t>
            </a:r>
            <a:r>
              <a:rPr lang="zh-CN" altLang="en-US" sz="2400" b="1" dirty="0">
                <a:solidFill>
                  <a:srgbClr val="990000"/>
                </a:solidFill>
                <a:ea typeface="宋体" panose="02010600030101010101" pitchFamily="2" charset="-122"/>
              </a:rPr>
              <a:t>～</a:t>
            </a:r>
            <a:r>
              <a:rPr lang="en-US" altLang="zh-CN" sz="2400" b="1" dirty="0">
                <a:solidFill>
                  <a:srgbClr val="990000"/>
                </a:solidFill>
                <a:ea typeface="宋体" panose="02010600030101010101" pitchFamily="2" charset="-122"/>
              </a:rPr>
              <a:t>30</a:t>
            </a:r>
            <a:r>
              <a:rPr lang="en-US" altLang="zh-CN" sz="2400" b="1" i="1" dirty="0">
                <a:solidFill>
                  <a:srgbClr val="990000"/>
                </a:solidFill>
                <a:ea typeface="宋体" panose="02010600030101010101" pitchFamily="2" charset="-122"/>
              </a:rPr>
              <a:t>S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为宜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9155" name="Picture 3" descr="图16：行列式（插入式振捣器）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6288" y="3079750"/>
            <a:ext cx="3948112" cy="2994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9156" name="Picture 4" descr="图15：交错式（插入式振捣器）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4263" y="3079750"/>
            <a:ext cx="4689475" cy="2994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9157" name="Rectangle 5"/>
          <p:cNvSpPr/>
          <p:nvPr/>
        </p:nvSpPr>
        <p:spPr>
          <a:xfrm>
            <a:off x="1712913" y="6021388"/>
            <a:ext cx="6840537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插点行列式布置                        插点交错式布置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9158" name="Text Box 6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1.2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砼的密实成型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sp>
        <p:nvSpPr>
          <p:cNvPr id="49159" name="Text Box 7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25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495300" y="692150"/>
            <a:ext cx="8915400" cy="725488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ea typeface="黑体" panose="02010609060101010101" pitchFamily="49" charset="-122"/>
              </a:rPr>
              <a:t>③ 插入式振动器的操作要点</a:t>
            </a:r>
            <a:endParaRPr lang="zh-CN" altLang="en-US" sz="3200" b="1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776288" y="1412875"/>
            <a:ext cx="8634412" cy="4968875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49" charset="-122"/>
              </a:rPr>
              <a:t>直上和直下、</a:t>
            </a:r>
            <a:endParaRPr lang="zh-CN" altLang="en-US" sz="2800" b="1" dirty="0">
              <a:solidFill>
                <a:srgbClr val="99000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49" charset="-122"/>
              </a:rPr>
              <a:t>快插与慢拔；</a:t>
            </a:r>
            <a:endParaRPr lang="zh-CN" altLang="en-US" sz="2800" b="1" dirty="0">
              <a:solidFill>
                <a:srgbClr val="99000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49" charset="-122"/>
              </a:rPr>
              <a:t>插点要均布，</a:t>
            </a:r>
            <a:endParaRPr lang="zh-CN" altLang="en-US" sz="2800" b="1" dirty="0">
              <a:solidFill>
                <a:srgbClr val="99000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49" charset="-122"/>
              </a:rPr>
              <a:t>切勿漏点插；</a:t>
            </a:r>
            <a:endParaRPr lang="zh-CN" altLang="en-US" sz="2800" b="1" dirty="0">
              <a:solidFill>
                <a:srgbClr val="99000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49" charset="-122"/>
              </a:rPr>
              <a:t>上下要振动，</a:t>
            </a:r>
            <a:endParaRPr lang="zh-CN" altLang="en-US" sz="2800" b="1" dirty="0">
              <a:solidFill>
                <a:srgbClr val="99000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49" charset="-122"/>
              </a:rPr>
              <a:t>层层要扣搭；</a:t>
            </a:r>
            <a:endParaRPr lang="zh-CN" altLang="en-US" sz="2800" b="1" dirty="0">
              <a:solidFill>
                <a:srgbClr val="99000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49" charset="-122"/>
              </a:rPr>
              <a:t>时间掌握好，</a:t>
            </a:r>
            <a:endParaRPr lang="zh-CN" altLang="en-US" sz="2800" b="1" dirty="0">
              <a:solidFill>
                <a:srgbClr val="990000"/>
              </a:solidFill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15000"/>
              </a:spcBef>
              <a:buNone/>
            </a:pPr>
            <a:r>
              <a:rPr lang="zh-CN" altLang="en-US" sz="2800" b="1" dirty="0">
                <a:solidFill>
                  <a:srgbClr val="990000"/>
                </a:solidFill>
                <a:ea typeface="黑体" panose="02010609060101010101" pitchFamily="49" charset="-122"/>
              </a:rPr>
              <a:t>密实质量佳。</a:t>
            </a:r>
            <a:endParaRPr lang="zh-CN" altLang="en-US" sz="2800" b="1" dirty="0">
              <a:solidFill>
                <a:srgbClr val="990000"/>
              </a:solidFill>
              <a:ea typeface="黑体" panose="02010609060101010101" pitchFamily="49" charset="-122"/>
            </a:endParaRPr>
          </a:p>
        </p:txBody>
      </p:sp>
      <p:sp>
        <p:nvSpPr>
          <p:cNvPr id="50180" name="Text Box 4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1.2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砼的密实成型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pic>
        <p:nvPicPr>
          <p:cNvPr id="50181" name="Picture 5" descr="未标题-2 拷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52775" y="1557338"/>
            <a:ext cx="6310313" cy="44497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182" name="Rectangle 6"/>
          <p:cNvSpPr/>
          <p:nvPr/>
        </p:nvSpPr>
        <p:spPr>
          <a:xfrm>
            <a:off x="3152775" y="5911850"/>
            <a:ext cx="6337300" cy="53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碾压与插入式振捣相结合振捣坝基砼</a:t>
            </a:r>
            <a:r>
              <a:rPr lang="zh-CN" altLang="en-US" dirty="0">
                <a:latin typeface="Times New Roman" panose="02020603050405020304" pitchFamily="18" charset="0"/>
              </a:rPr>
              <a:t> 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0183" name="Text Box 7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26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495300" y="654050"/>
            <a:ext cx="5178425" cy="604838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ea typeface="宋体" panose="02010600030101010101" pitchFamily="2" charset="-122"/>
              </a:rPr>
              <a:t>⑵ </a:t>
            </a:r>
            <a:r>
              <a:rPr lang="zh-CN" altLang="en-US" sz="3200" b="1" dirty="0">
                <a:solidFill>
                  <a:srgbClr val="FF0000"/>
                </a:solidFill>
                <a:ea typeface="黑体" panose="02010609060101010101" pitchFamily="49" charset="-122"/>
              </a:rPr>
              <a:t>表面振动器</a:t>
            </a:r>
            <a:endParaRPr lang="zh-CN" altLang="en-US" sz="32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idx="1"/>
          </p:nvPr>
        </p:nvSpPr>
        <p:spPr>
          <a:xfrm>
            <a:off x="200025" y="1162050"/>
            <a:ext cx="5616575" cy="2627313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15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　　　主要有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平板振动器、振动梁、砼整平机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0000FF"/>
                </a:solidFill>
                <a:ea typeface="黑体" panose="02010609060101010101" pitchFamily="49" charset="-122"/>
              </a:rPr>
              <a:t>渠道衬砌机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等，其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作用深度较小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，多用在砼表面进行振捣。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平板振动器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适用于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楼板、地面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及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薄型水平构件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的振捣，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振动梁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砼整平机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常用于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砼道路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的施工。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1204" name="Picture 4" descr="平板振动器 拷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36875" y="3860800"/>
            <a:ext cx="1800225" cy="1349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5" name="Rectangle 5"/>
          <p:cNvSpPr/>
          <p:nvPr/>
        </p:nvSpPr>
        <p:spPr>
          <a:xfrm>
            <a:off x="1928813" y="3716338"/>
            <a:ext cx="1392237" cy="860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平板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algn="ctr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振动器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1206" name="Text Box 6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1.2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砼的密实成型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pic>
        <p:nvPicPr>
          <p:cNvPr id="51207" name="Picture 7" descr="混凝土整平机 拷贝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825" y="4303713"/>
            <a:ext cx="4537075" cy="2200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08" name="Rectangle 8"/>
          <p:cNvSpPr/>
          <p:nvPr/>
        </p:nvSpPr>
        <p:spPr>
          <a:xfrm>
            <a:off x="2144713" y="6021388"/>
            <a:ext cx="2303462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砼整平机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51209" name="Picture 9" descr="渠道边坡开始混凝土衬砌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525" y="620713"/>
            <a:ext cx="3598863" cy="2667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10" name="Rectangle 10"/>
          <p:cNvSpPr/>
          <p:nvPr/>
        </p:nvSpPr>
        <p:spPr>
          <a:xfrm>
            <a:off x="5851525" y="3309938"/>
            <a:ext cx="3602038" cy="7016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/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南水北调中线漕河</a:t>
            </a:r>
            <a:r>
              <a:rPr lang="en-GB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Ⅰ</a:t>
            </a:r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标</a:t>
            </a:r>
            <a:endParaRPr lang="zh-CN" altLang="en-US" sz="20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渠道边坡砼衬砌 </a:t>
            </a:r>
            <a:endParaRPr lang="zh-CN" altLang="en-US" sz="20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11" name="Rectangle 11"/>
          <p:cNvSpPr/>
          <p:nvPr/>
        </p:nvSpPr>
        <p:spPr>
          <a:xfrm>
            <a:off x="6067425" y="6092825"/>
            <a:ext cx="31686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振动梁振捣路面砼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732" name="AutoShape 12"/>
          <p:cNvSpPr/>
          <p:nvPr/>
        </p:nvSpPr>
        <p:spPr>
          <a:xfrm>
            <a:off x="8374063" y="620713"/>
            <a:ext cx="1081087" cy="431800"/>
          </a:xfrm>
          <a:prstGeom prst="wedgeRoundRectCallout">
            <a:avLst>
              <a:gd name="adj1" fmla="val -70116"/>
              <a:gd name="adj2" fmla="val 173162"/>
              <a:gd name="adj3" fmla="val 16667"/>
            </a:avLst>
          </a:prstGeom>
          <a:solidFill>
            <a:srgbClr val="66FF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砼摊铺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30733" name="AutoShape 13"/>
          <p:cNvSpPr/>
          <p:nvPr/>
        </p:nvSpPr>
        <p:spPr>
          <a:xfrm>
            <a:off x="7218363" y="620713"/>
            <a:ext cx="1081087" cy="431800"/>
          </a:xfrm>
          <a:prstGeom prst="wedgeRoundRectCallout">
            <a:avLst>
              <a:gd name="adj1" fmla="val -39134"/>
              <a:gd name="adj2" fmla="val 162866"/>
              <a:gd name="adj3" fmla="val 16667"/>
            </a:avLst>
          </a:prstGeom>
          <a:solidFill>
            <a:srgbClr val="FF99FF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砼振捣</a:t>
            </a: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sp>
        <p:nvSpPr>
          <p:cNvPr id="30734" name="AutoShape 14"/>
          <p:cNvSpPr/>
          <p:nvPr/>
        </p:nvSpPr>
        <p:spPr>
          <a:xfrm>
            <a:off x="5851525" y="620713"/>
            <a:ext cx="1296988" cy="431800"/>
          </a:xfrm>
          <a:prstGeom prst="wedgeRoundRectCallout">
            <a:avLst>
              <a:gd name="adj1" fmla="val -17440"/>
              <a:gd name="adj2" fmla="val 152204"/>
              <a:gd name="adj3" fmla="val 16667"/>
            </a:avLst>
          </a:prstGeom>
          <a:solidFill>
            <a:srgbClr val="FFFF99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marL="342900" indent="-342900" algn="ctr"/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1" charset="-122"/>
              </a:rPr>
              <a:t>压实收光</a:t>
            </a:r>
            <a:endParaRPr lang="zh-CN" altLang="en-US" sz="2000" dirty="0">
              <a:solidFill>
                <a:srgbClr val="0000FF"/>
              </a:solidFill>
              <a:latin typeface="Times New Roman" panose="02020603050405020304" pitchFamily="18" charset="0"/>
              <a:ea typeface="仿宋_GB2312" pitchFamily="1" charset="-122"/>
            </a:endParaRPr>
          </a:p>
        </p:txBody>
      </p:sp>
      <p:pic>
        <p:nvPicPr>
          <p:cNvPr id="51215" name="Picture 15" descr="砼整平机机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1525" y="4062413"/>
            <a:ext cx="3600450" cy="207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16" name="Text Box 16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27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2" grpId="0" animBg="1"/>
      <p:bldP spid="30733" grpId="0" animBg="1"/>
      <p:bldP spid="307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495300" y="654050"/>
            <a:ext cx="8915400" cy="604838"/>
          </a:xfrm>
          <a:noFill/>
          <a:ln>
            <a:noFill/>
          </a:ln>
        </p:spPr>
        <p:txBody>
          <a:bodyPr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ea typeface="宋体" panose="02010600030101010101" pitchFamily="2" charset="-122"/>
              </a:rPr>
              <a:t>⑶ </a:t>
            </a:r>
            <a:r>
              <a:rPr lang="zh-CN" altLang="en-US" sz="3200" b="1" dirty="0">
                <a:solidFill>
                  <a:srgbClr val="FF0000"/>
                </a:solidFill>
                <a:ea typeface="黑体" panose="02010609060101010101" pitchFamily="49" charset="-122"/>
              </a:rPr>
              <a:t>外部振动器</a:t>
            </a:r>
            <a:endParaRPr lang="zh-CN" altLang="en-US" sz="32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idx="1"/>
          </p:nvPr>
        </p:nvSpPr>
        <p:spPr>
          <a:xfrm>
            <a:off x="200025" y="1162050"/>
            <a:ext cx="9356725" cy="2386013"/>
          </a:xfrm>
          <a:noFill/>
          <a:ln>
            <a:noFill/>
          </a:ln>
        </p:spPr>
        <p:txBody>
          <a:bodyPr/>
          <a:p>
            <a:pPr eaLnBrk="1" hangingPunct="1">
              <a:lnSpc>
                <a:spcPct val="12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  又称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附着式振动器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，它通过螺栓或夹钳等固定在模板外部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通过模板将振动传给砼拌合物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，因而模板应有足够的刚度。它宜于振捣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断面小且钢筋密的构件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，如</a:t>
            </a:r>
            <a:r>
              <a:rPr lang="zh-CN" altLang="en-US" sz="2400" b="1" dirty="0">
                <a:latin typeface="仿宋_GB2312" pitchFamily="1" charset="-122"/>
                <a:ea typeface="仿宋_GB2312" pitchFamily="1" charset="-122"/>
              </a:rPr>
              <a:t>薄腹梁、箱型桥面梁等</a:t>
            </a:r>
            <a:r>
              <a:rPr lang="zh-CN" altLang="en-US" sz="2400" b="1" dirty="0">
                <a:latin typeface="宋体" panose="02010600030101010101" pitchFamily="2" charset="-122"/>
                <a:ea typeface="仿宋_GB2312" pitchFamily="1" charset="-122"/>
              </a:rPr>
              <a:t>及地下密封的结构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99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无法采用插入式振捣器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的场合。其有效作用范围可通过实测确定。</a:t>
            </a:r>
            <a:endParaRPr lang="zh-CN" altLang="en-US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2228" name="Picture 4" descr="附着式振动器 1 拷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32050" y="3357563"/>
            <a:ext cx="2232025" cy="18811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2229" name="Picture 5" descr="20075161513989071 拷贝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" y="4581525"/>
            <a:ext cx="2447925" cy="1582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2230" name="Rectangle 6"/>
          <p:cNvSpPr/>
          <p:nvPr/>
        </p:nvSpPr>
        <p:spPr>
          <a:xfrm>
            <a:off x="2360613" y="6030913"/>
            <a:ext cx="7345362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ct val="105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附着式振动器                振动器附着在箱梁模板上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2231" name="Text Box 7"/>
          <p:cNvSpPr txBox="1"/>
          <p:nvPr/>
        </p:nvSpPr>
        <p:spPr>
          <a:xfrm>
            <a:off x="6392863" y="188913"/>
            <a:ext cx="31670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1.2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砼的密实成型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  <p:pic>
        <p:nvPicPr>
          <p:cNvPr id="52232" name="Picture 8" descr="附着式振动器在造桥上使用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357563"/>
            <a:ext cx="4408488" cy="2700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2233" name="Text Box 9"/>
          <p:cNvSpPr txBox="1"/>
          <p:nvPr/>
        </p:nvSpPr>
        <p:spPr>
          <a:xfrm>
            <a:off x="6608763" y="6505575"/>
            <a:ext cx="31670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共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50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r>
              <a:rPr lang="en-US" altLang="zh-CN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 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第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仿宋_GB2312" pitchFamily="1" charset="-122"/>
              </a:rPr>
              <a:t>28</a:t>
            </a:r>
            <a:r>
              <a:rPr lang="zh-CN" altLang="en-US" sz="1800" dirty="0">
                <a:solidFill>
                  <a:schemeClr val="tx1"/>
                </a:solidFill>
                <a:latin typeface="仿宋_GB2312" pitchFamily="1" charset="-122"/>
                <a:ea typeface="仿宋_GB2312" pitchFamily="1" charset="-122"/>
              </a:rPr>
              <a:t>页</a:t>
            </a:r>
            <a:endParaRPr lang="zh-CN" altLang="en-US" sz="1800" dirty="0">
              <a:solidFill>
                <a:schemeClr val="tx1"/>
              </a:solidFill>
              <a:latin typeface="仿宋_GB2312" pitchFamily="1" charset="-122"/>
              <a:ea typeface="仿宋_GB2312" pitchFamily="1" charset="-122"/>
            </a:endParaRPr>
          </a:p>
        </p:txBody>
      </p:sp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800" b="1" i="0" u="none" strike="noStrike" cap="none" normalizeH="0" baseline="0" smtClean="0">
            <a:ln>
              <a:noFill/>
            </a:ln>
            <a:solidFill>
              <a:srgbClr val="00FF00"/>
            </a:solidFill>
            <a:effectLst/>
            <a:latin typeface="Times New Roman" panose="02020603050405020304" pitchFamily="18" charset="0"/>
            <a:ea typeface="隶书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GB" sz="2800" b="1" i="0" u="none" strike="noStrike" cap="none" normalizeH="0" baseline="0" smtClean="0">
            <a:ln>
              <a:noFill/>
            </a:ln>
            <a:solidFill>
              <a:srgbClr val="00FF00"/>
            </a:solidFill>
            <a:effectLst/>
            <a:latin typeface="Times New Roman" panose="02020603050405020304" pitchFamily="18" charset="0"/>
            <a:ea typeface="隶书" panose="02010509060101010101" pitchFamily="49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1114</Words>
  <Application>WPS 演示</Application>
  <PresentationFormat>A4 纸张(210x297 毫米)</PresentationFormat>
  <Paragraphs>91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隶书</vt:lpstr>
      <vt:lpstr>方正魏碑简体</vt:lpstr>
      <vt:lpstr>Monotype Sorts</vt:lpstr>
      <vt:lpstr>黑体</vt:lpstr>
      <vt:lpstr>仿宋_GB2312</vt:lpstr>
      <vt:lpstr>仿宋</vt:lpstr>
      <vt:lpstr>微软雅黑</vt:lpstr>
      <vt:lpstr>Arial Unicode MS</vt:lpstr>
      <vt:lpstr>Wingdings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Ingegneria Dei Sistemi, SpA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Morandi</dc:creator>
  <cp:lastModifiedBy>xu</cp:lastModifiedBy>
  <cp:revision>655</cp:revision>
  <dcterms:created xsi:type="dcterms:W3CDTF">2001-07-20T08:56:34Z</dcterms:created>
  <dcterms:modified xsi:type="dcterms:W3CDTF">2020-05-17T14:52:37Z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2052-10.8.2.6948</vt:lpwstr>
  </property>
</Properties>
</file>