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646" r:id="rId3"/>
    <p:sldId id="647" r:id="rId4"/>
    <p:sldId id="651" r:id="rId5"/>
    <p:sldId id="652" r:id="rId6"/>
    <p:sldId id="653" r:id="rId7"/>
    <p:sldId id="654" r:id="rId8"/>
    <p:sldId id="655" r:id="rId9"/>
    <p:sldId id="660" r:id="rId10"/>
    <p:sldId id="661" r:id="rId11"/>
    <p:sldId id="662" r:id="rId12"/>
    <p:sldId id="663" r:id="rId13"/>
  </p:sldIdLst>
  <p:sldSz cx="9906000" cy="6858000" type="A4"/>
  <p:notesSz cx="6650355" cy="978408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9900"/>
    <a:srgbClr val="996633"/>
    <a:srgbClr val="969696"/>
    <a:srgbClr val="0000FF"/>
    <a:srgbClr val="FF6699"/>
    <a:srgbClr val="9900FF"/>
    <a:srgbClr val="CCCC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416" y="-78"/>
      </p:cViewPr>
      <p:guideLst>
        <p:guide orient="horz" pos="2148"/>
        <p:guide pos="5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t" anchorCtr="0" compatLnSpc="1"/>
          <a:lstStyle>
            <a:lvl1pPr defTabSz="942975">
              <a:defRPr sz="1200" b="0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429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8725" y="0"/>
            <a:ext cx="288131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t" anchorCtr="0" compatLnSpc="1"/>
          <a:lstStyle>
            <a:lvl1pPr algn="r" defTabSz="942975">
              <a:defRPr sz="1200" b="0" smtClean="0">
                <a:solidFill>
                  <a:schemeClr val="tx1"/>
                </a:solidFill>
              </a:defRPr>
            </a:lvl1pPr>
          </a:lstStyle>
          <a:p>
            <a:pPr marL="0" marR="0" lvl="0" indent="0" algn="r" defTabSz="9429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72708" name="Rectangle 4"/>
          <p:cNvSpPr>
            <a:spLocks noGrp="1"/>
          </p:cNvSpPr>
          <p:nvPr>
            <p:ph type="sldImg" idx="2"/>
          </p:nvPr>
        </p:nvSpPr>
        <p:spPr>
          <a:xfrm>
            <a:off x="676275" y="735013"/>
            <a:ext cx="5297488" cy="366712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46613"/>
            <a:ext cx="4875213" cy="4402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4813"/>
            <a:ext cx="288131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b" anchorCtr="0" compatLnSpc="1"/>
          <a:lstStyle>
            <a:lvl1pPr defTabSz="942975">
              <a:defRPr sz="1200" b="0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429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8725" y="9294813"/>
            <a:ext cx="288131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b" anchorCtr="0" compatLnSpc="1"/>
          <a:p>
            <a:pPr lvl="0" algn="r" defTabSz="942975" eaLnBrk="1" hangingPunct="1">
              <a:buNone/>
            </a:pPr>
            <a:fld id="{9A0DB2DC-4C9A-4742-B13C-FB6460FD3503}" type="slidenum">
              <a:rPr lang="en-US" altLang="zh-CN" sz="1200" b="0" dirty="0">
                <a:solidFill>
                  <a:schemeClr val="tx1"/>
                </a:solidFill>
              </a:rPr>
            </a:fld>
            <a:endParaRPr lang="en-US" altLang="zh-CN" sz="12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31908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1.wmf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9144000" y="6096000"/>
            <a:ext cx="711200" cy="749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4613" y="63500"/>
            <a:ext cx="2778125" cy="485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t-IT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73050" y="88900"/>
            <a:ext cx="2580640" cy="399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方正魏碑简体" pitchFamily="2" charset="-122"/>
                <a:cs typeface="+mn-cs"/>
              </a:rPr>
              <a:t>混凝土工程施工</a:t>
            </a:r>
            <a:endParaRPr kumimoji="0" lang="en-GB" alt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ea typeface="方正魏碑简体" pitchFamily="2" charset="-122"/>
              <a:cs typeface="+mn-cs"/>
            </a:endParaRPr>
          </a:p>
        </p:txBody>
      </p:sp>
      <p:pic>
        <p:nvPicPr>
          <p:cNvPr id="7173" name="Picture 5"/>
          <p:cNvPicPr/>
          <p:nvPr userDrawn="1"/>
        </p:nvPicPr>
        <p:blipFill>
          <a:blip r:embed="rId16"/>
          <a:stretch>
            <a:fillRect/>
          </a:stretch>
        </p:blipFill>
        <p:spPr>
          <a:xfrm>
            <a:off x="161925" y="412750"/>
            <a:ext cx="1685925" cy="7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 rot="5400000" flipH="1" flipV="1">
            <a:off x="4914900" y="-4381500"/>
            <a:ext cx="76200" cy="990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rot="5400000" flipH="1" flipV="1">
            <a:off x="4914900" y="1562100"/>
            <a:ext cx="76200" cy="9906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/>
          <p:nvPr/>
        </p:nvSpPr>
        <p:spPr>
          <a:xfrm>
            <a:off x="0" y="762000"/>
            <a:ext cx="99060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/>
            <a:r>
              <a:rPr lang="zh-CN" altLang="en-US" sz="7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砼成型</a:t>
            </a:r>
            <a:endParaRPr lang="zh-CN" altLang="en-US" sz="7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3558" name="Picture 6" descr="2008115226298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34138" y="4365625"/>
            <a:ext cx="3292475" cy="210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9" name="Picture 7" descr="0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" y="4365625"/>
            <a:ext cx="2908300" cy="210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0" name="Picture 8" descr="地下车库应用高流态自密实混凝土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100" y="4365625"/>
            <a:ext cx="3189288" cy="21097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88950" y="654050"/>
            <a:ext cx="8915400" cy="604838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、梁板砼的浇筑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200025" y="1168400"/>
            <a:ext cx="9356725" cy="2927350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肋形楼板的梁板应同时浇筑，浇筑方法应由一端开始用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“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赶浆法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”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，即先将梁根据梁高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分层浇筑成阶梯形，当达到板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底位置时再与板的砼一起浇筑，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随着阶梯形不断延长，梁板砼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浇筑连续向前推进。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6868" name="Picture 4" descr="图11：梁、板同时浇筑方法示意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97463" y="1773238"/>
            <a:ext cx="4176712" cy="1847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9" name="Rectangle 5"/>
          <p:cNvSpPr/>
          <p:nvPr/>
        </p:nvSpPr>
        <p:spPr>
          <a:xfrm>
            <a:off x="4808538" y="3500438"/>
            <a:ext cx="4535487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梁、板同时浇筑方法示意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36870" name="Picture 6" descr="图12：砼倾倒方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88" y="4149725"/>
            <a:ext cx="6048375" cy="2073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1" name="Rectangle 7"/>
          <p:cNvSpPr/>
          <p:nvPr/>
        </p:nvSpPr>
        <p:spPr>
          <a:xfrm>
            <a:off x="1857375" y="6021388"/>
            <a:ext cx="3241675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砼倾倒方向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6392" name="Picture 8" descr="博士老人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325" y="5229225"/>
            <a:ext cx="904875" cy="1187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3" name="AutoShape 9"/>
          <p:cNvSpPr/>
          <p:nvPr/>
        </p:nvSpPr>
        <p:spPr>
          <a:xfrm>
            <a:off x="7616825" y="4292600"/>
            <a:ext cx="2089150" cy="2089150"/>
          </a:xfrm>
          <a:prstGeom prst="wedgeRoundRectCallout">
            <a:avLst>
              <a:gd name="adj1" fmla="val -62764"/>
              <a:gd name="adj2" fmla="val -10713"/>
              <a:gd name="adj3" fmla="val 16667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1" charset="-122"/>
              </a:rPr>
              <a:t>梁板砼的浇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仿宋_GB2312" pitchFamily="1" charset="-122"/>
            </a:endParaRPr>
          </a:p>
          <a:p>
            <a:pPr marL="342900" indent="-342900" algn="ctr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1" charset="-122"/>
              </a:rPr>
              <a:t>筑应由远而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仿宋_GB2312" pitchFamily="1" charset="-122"/>
            </a:endParaRPr>
          </a:p>
          <a:p>
            <a:pPr marL="342900" indent="-342900" algn="ctr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1" charset="-122"/>
              </a:rPr>
              <a:t>近，砼的倾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仿宋_GB2312" pitchFamily="1" charset="-122"/>
            </a:endParaRPr>
          </a:p>
          <a:p>
            <a:pPr marL="342900" indent="-342900" algn="ctr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1" charset="-122"/>
              </a:rPr>
              <a:t>倒方向与浇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仿宋_GB2312" pitchFamily="1" charset="-122"/>
            </a:endParaRPr>
          </a:p>
          <a:p>
            <a:pPr marL="342900" indent="-342900" algn="ctr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1" charset="-122"/>
              </a:rPr>
              <a:t>筑方向相反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1" charset="-122"/>
              </a:rPr>
              <a:t>!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36874" name="Text Box 10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1.1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混凝土浇筑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36875" name="Text Box 11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13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95300" y="654050"/>
            <a:ext cx="5537200" cy="604838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剪力墙砼的浇筑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200025" y="1233488"/>
            <a:ext cx="5616575" cy="2339975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剪力墙应分段浇筑，每段高度不大于</a:t>
            </a:r>
            <a:r>
              <a:rPr lang="en-US" altLang="zh-CN" sz="2400" b="1" dirty="0">
                <a:ea typeface="宋体" panose="02010600030101010101" pitchFamily="2" charset="-122"/>
              </a:rPr>
              <a:t>3m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。门窗洞口应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两侧对称下料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浇筑，以防门窗洞口位移或变形。窗口位置应注意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先浇窗台下部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后浇窗间墙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，以防窗台位置出现蜂窝孔洞。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3" name="Rectangle 5"/>
          <p:cNvSpPr/>
          <p:nvPr/>
        </p:nvSpPr>
        <p:spPr>
          <a:xfrm>
            <a:off x="273050" y="3598863"/>
            <a:ext cx="8915400" cy="6048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>
              <a:buFontTx/>
            </a:pP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894" name="Text Box 6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1.1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混凝土浇筑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pic>
        <p:nvPicPr>
          <p:cNvPr id="37895" name="Picture 7" descr="箱梁砼浇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45163" y="620713"/>
            <a:ext cx="3816350" cy="2862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6" name="Text Box 8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14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70485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4000" b="1" dirty="0">
                <a:solidFill>
                  <a:srgbClr val="0000FF"/>
                </a:solidFill>
                <a:ea typeface="宋体" panose="02010600030101010101" pitchFamily="2" charset="-122"/>
              </a:rPr>
              <a:t>1  </a:t>
            </a:r>
            <a:r>
              <a:rPr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混凝土成型</a:t>
            </a:r>
            <a:endParaRPr lang="zh-CN" altLang="en-US" sz="4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200025" y="1270000"/>
            <a:ext cx="9359900" cy="971550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15000"/>
              </a:lnSpc>
              <a:buNone/>
            </a:pPr>
            <a:r>
              <a:rPr lang="zh-CN" altLang="en-US" sz="2400" b="1" dirty="0">
                <a:ea typeface="宋体" panose="02010600030101010101" pitchFamily="2" charset="-122"/>
              </a:rPr>
              <a:t>            砼成型过程包括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49" charset="-122"/>
              </a:rPr>
              <a:t>浇筑</a:t>
            </a:r>
            <a:r>
              <a:rPr lang="zh-CN" altLang="en-US" sz="2400" b="1" dirty="0">
                <a:ea typeface="宋体" panose="02010600030101010101" pitchFamily="2" charset="-122"/>
              </a:rPr>
              <a:t>与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49" charset="-122"/>
              </a:rPr>
              <a:t>捣实</a:t>
            </a:r>
            <a:r>
              <a:rPr lang="zh-CN" altLang="en-US" sz="2400" b="1" dirty="0">
                <a:ea typeface="宋体" panose="02010600030101010101" pitchFamily="2" charset="-122"/>
              </a:rPr>
              <a:t>，是砼工程施工的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49" charset="-122"/>
              </a:rPr>
              <a:t>关键工序</a:t>
            </a:r>
            <a:r>
              <a:rPr lang="zh-CN" altLang="en-US" sz="2400" b="1" dirty="0">
                <a:ea typeface="宋体" panose="02010600030101010101" pitchFamily="2" charset="-122"/>
              </a:rPr>
              <a:t>，直接影响砼的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49" charset="-122"/>
              </a:rPr>
              <a:t>质量</a:t>
            </a:r>
            <a:r>
              <a:rPr lang="zh-CN" altLang="en-US" sz="2400" b="1" dirty="0"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49" charset="-122"/>
              </a:rPr>
              <a:t>整体性</a:t>
            </a:r>
            <a:r>
              <a:rPr lang="zh-CN" altLang="en-US" sz="2400" b="1" dirty="0">
                <a:ea typeface="宋体" panose="02010600030101010101" pitchFamily="2" charset="-122"/>
              </a:rPr>
              <a:t>。</a:t>
            </a:r>
            <a:endParaRPr lang="en-US" altLang="zh-CN" sz="2400" b="1" dirty="0">
              <a:ea typeface="宋体" panose="02010600030101010101" pitchFamily="2" charset="-122"/>
            </a:endParaRPr>
          </a:p>
        </p:txBody>
      </p:sp>
      <p:pic>
        <p:nvPicPr>
          <p:cNvPr id="24581" name="Picture 5" descr="砼浇筑施工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3275" y="2195513"/>
            <a:ext cx="5992813" cy="4289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2" name="AutoShape 6"/>
          <p:cNvSpPr/>
          <p:nvPr/>
        </p:nvSpPr>
        <p:spPr>
          <a:xfrm>
            <a:off x="2000250" y="3860800"/>
            <a:ext cx="1368425" cy="431800"/>
          </a:xfrm>
          <a:prstGeom prst="wedgeRoundRectCallout">
            <a:avLst>
              <a:gd name="adj1" fmla="val 32597"/>
              <a:gd name="adj2" fmla="val 245954"/>
              <a:gd name="adj3" fmla="val 16667"/>
            </a:avLst>
          </a:prstGeom>
          <a:solidFill>
            <a:srgbClr val="66FF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压实收光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24583" name="AutoShape 7"/>
          <p:cNvSpPr/>
          <p:nvPr/>
        </p:nvSpPr>
        <p:spPr>
          <a:xfrm>
            <a:off x="6824663" y="2781300"/>
            <a:ext cx="1081087" cy="431800"/>
          </a:xfrm>
          <a:prstGeom prst="wedgeRoundRectCallout">
            <a:avLst>
              <a:gd name="adj1" fmla="val -49560"/>
              <a:gd name="adj2" fmla="val 152940"/>
              <a:gd name="adj3" fmla="val 16667"/>
            </a:avLst>
          </a:prstGeom>
          <a:solidFill>
            <a:srgbClr val="66FF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施工缝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24584" name="AutoShape 8"/>
          <p:cNvSpPr/>
          <p:nvPr/>
        </p:nvSpPr>
        <p:spPr>
          <a:xfrm>
            <a:off x="4737100" y="4941888"/>
            <a:ext cx="1368425" cy="431800"/>
          </a:xfrm>
          <a:prstGeom prst="wedgeRoundRectCallout">
            <a:avLst>
              <a:gd name="adj1" fmla="val -59514"/>
              <a:gd name="adj2" fmla="val 181250"/>
              <a:gd name="adj3" fmla="val 16667"/>
            </a:avLst>
          </a:prstGeom>
          <a:solidFill>
            <a:srgbClr val="66FF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铺塑料布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24585" name="AutoShape 9"/>
          <p:cNvSpPr/>
          <p:nvPr/>
        </p:nvSpPr>
        <p:spPr>
          <a:xfrm>
            <a:off x="3368675" y="3454400"/>
            <a:ext cx="1081088" cy="431800"/>
          </a:xfrm>
          <a:prstGeom prst="wedgeRoundRectCallout">
            <a:avLst>
              <a:gd name="adj1" fmla="val 79514"/>
              <a:gd name="adj2" fmla="val 151472"/>
              <a:gd name="adj3" fmla="val 16667"/>
            </a:avLst>
          </a:prstGeom>
          <a:solidFill>
            <a:srgbClr val="66FF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浇筑砼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24586" name="AutoShape 10"/>
          <p:cNvSpPr/>
          <p:nvPr/>
        </p:nvSpPr>
        <p:spPr>
          <a:xfrm>
            <a:off x="2000250" y="5084763"/>
            <a:ext cx="865188" cy="431800"/>
          </a:xfrm>
          <a:prstGeom prst="wedgeRoundRectCallout">
            <a:avLst>
              <a:gd name="adj1" fmla="val 28718"/>
              <a:gd name="adj2" fmla="val 112134"/>
              <a:gd name="adj3" fmla="val 16667"/>
            </a:avLst>
          </a:prstGeom>
          <a:solidFill>
            <a:srgbClr val="66FF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草垫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24587" name="AutoShape 11"/>
          <p:cNvSpPr/>
          <p:nvPr/>
        </p:nvSpPr>
        <p:spPr>
          <a:xfrm>
            <a:off x="5529263" y="3051175"/>
            <a:ext cx="1081087" cy="431800"/>
          </a:xfrm>
          <a:prstGeom prst="wedgeRoundRectCallout">
            <a:avLst>
              <a:gd name="adj1" fmla="val -96991"/>
              <a:gd name="adj2" fmla="val -73528"/>
              <a:gd name="adj3" fmla="val 16667"/>
            </a:avLst>
          </a:prstGeom>
          <a:solidFill>
            <a:srgbClr val="66FF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泵送管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24588" name="AutoShape 12"/>
          <p:cNvSpPr/>
          <p:nvPr/>
        </p:nvSpPr>
        <p:spPr>
          <a:xfrm>
            <a:off x="6392863" y="5661025"/>
            <a:ext cx="1944687" cy="720725"/>
          </a:xfrm>
          <a:prstGeom prst="wedgeRoundRectCallout">
            <a:avLst>
              <a:gd name="adj1" fmla="val -105593"/>
              <a:gd name="adj2" fmla="val -41407"/>
              <a:gd name="adj3" fmla="val 16667"/>
            </a:avLst>
          </a:prstGeom>
          <a:solidFill>
            <a:srgbClr val="FFFF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工人在新浇砼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上违规行走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24589" name="AutoShape 13"/>
          <p:cNvSpPr/>
          <p:nvPr/>
        </p:nvSpPr>
        <p:spPr>
          <a:xfrm>
            <a:off x="7761288" y="3357563"/>
            <a:ext cx="1798637" cy="1511300"/>
          </a:xfrm>
          <a:prstGeom prst="wedgeRoundRectCallout">
            <a:avLst>
              <a:gd name="adj1" fmla="val -196074"/>
              <a:gd name="adj2" fmla="val -14287"/>
              <a:gd name="adj3" fmla="val 16667"/>
            </a:avLst>
          </a:prstGeom>
          <a:solidFill>
            <a:srgbClr val="FFFF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>
              <a:lnSpc>
                <a:spcPct val="105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不能因拆装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  <a:p>
            <a:pPr marL="342900" indent="-342900" algn="ctr">
              <a:lnSpc>
                <a:spcPct val="105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泵送管而停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  <a:p>
            <a:pPr marL="342900" indent="-342900" algn="ctr">
              <a:lnSpc>
                <a:spcPct val="105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止新浇砼的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  <a:p>
            <a:pPr marL="342900" indent="-342900">
              <a:lnSpc>
                <a:spcPct val="105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   振捣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24590" name="Rectangle 14"/>
          <p:cNvSpPr/>
          <p:nvPr/>
        </p:nvSpPr>
        <p:spPr>
          <a:xfrm>
            <a:off x="1136650" y="2420938"/>
            <a:ext cx="760413" cy="3744912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marL="342900" indent="-342900" algn="ctr">
              <a:lnSpc>
                <a:spcPct val="135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砼浇筑全景图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91" name="Text Box 15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1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477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ea typeface="宋体" panose="02010600030101010101" pitchFamily="2" charset="-122"/>
              </a:rPr>
              <a:t>1.1 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混凝土浇筑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200025" y="1806575"/>
            <a:ext cx="9356725" cy="1477963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⑴ 检查模板的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标高、位置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及严密性，支架的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强度、刚度、稳定性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，清理模板内垃圾、泥土、积水和钢筋上的油污，高温天气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模板宜浇水湿润；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04" name="Rectangle 4"/>
          <p:cNvSpPr/>
          <p:nvPr/>
        </p:nvSpPr>
        <p:spPr>
          <a:xfrm>
            <a:off x="1065213" y="1270000"/>
            <a:ext cx="7559675" cy="628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1.1.1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砼浇筑前的准备工作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605" name="Text Box 5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混凝土成型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5126" name="Rectangle 6"/>
          <p:cNvSpPr/>
          <p:nvPr/>
        </p:nvSpPr>
        <p:spPr>
          <a:xfrm>
            <a:off x="200025" y="3249613"/>
            <a:ext cx="4968875" cy="15128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⑵ 做好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钢筋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及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预留预埋管线的验收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钢筋保护层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检查，做好钢筋工程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隐蔽记录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      </a:t>
            </a:r>
            <a:endParaRPr lang="zh-CN" altLang="en-US" sz="2400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27" name="Rectangle 7"/>
          <p:cNvSpPr/>
          <p:nvPr/>
        </p:nvSpPr>
        <p:spPr>
          <a:xfrm>
            <a:off x="200025" y="4652963"/>
            <a:ext cx="4970463" cy="15843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⑶ 准备和检查材料、机具等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endParaRPr lang="en-US" altLang="zh-CN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⑷ 做好施工组织和技术、安全交底工作。</a:t>
            </a:r>
            <a:endParaRPr lang="zh-CN" altLang="en-US" sz="2400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5608" name="Picture 8" descr="钢筋工程验收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68900" y="3238500"/>
            <a:ext cx="4248150" cy="2733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9" name="Rectangle 9"/>
          <p:cNvSpPr/>
          <p:nvPr/>
        </p:nvSpPr>
        <p:spPr>
          <a:xfrm>
            <a:off x="5097463" y="6002338"/>
            <a:ext cx="43195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/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基础钢筋的隐蔽验收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610" name="Text Box 10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2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charRg st="21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7">
                                            <p:txEl>
                                              <p:charRg st="21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  <p:bldP spid="51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95300" y="692150"/>
            <a:ext cx="8915400" cy="725488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1.1.2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砼浇筑的一般要求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200025" y="1204913"/>
            <a:ext cx="9356725" cy="1360487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⑴ 砼须在初凝前浇筑：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如已有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初凝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现象，则应再进行一次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强力搅拌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方可入模。如砼在浇筑前有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离析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现象，亦须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重新拌合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才能浇筑。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148" name="Rectangle 4"/>
          <p:cNvSpPr/>
          <p:nvPr/>
        </p:nvSpPr>
        <p:spPr>
          <a:xfrm>
            <a:off x="200025" y="2517775"/>
            <a:ext cx="5689600" cy="29273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15000"/>
              </a:lnSpc>
              <a:buFontTx/>
            </a:pPr>
            <a:r>
              <a:rPr lang="zh-CN" altLang="en-US" sz="24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⑵ 砼浇筑时的自由倾落高度：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对于素砼或少筋砼，由料斗、漏斗进行浇筑时，倾落高度不超过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2m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；对竖向结构</a:t>
            </a:r>
            <a:r>
              <a:rPr lang="en-US" altLang="zh-CN" sz="24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柱、墙</a:t>
            </a:r>
            <a:r>
              <a:rPr lang="en-US" altLang="zh-CN" sz="24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倾落高度不超过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3m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；对于配筋较密或不便于捣实的结构倾落高度不超过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60cm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。否则应采用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串筒、溜槽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振动串筒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下料，以防产生离析。    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629" name="Text Box 5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1.1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混凝土浇筑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6150" name="Rectangle 6"/>
          <p:cNvSpPr/>
          <p:nvPr/>
        </p:nvSpPr>
        <p:spPr>
          <a:xfrm>
            <a:off x="200025" y="5589588"/>
            <a:ext cx="9356725" cy="8651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15000"/>
              </a:lnSpc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⑶ 浇筑竖向结构砼前，底部应先浇入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50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～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100mm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厚与砼成分相同的水泥砂浆，以避免产生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蜂窝、麻面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及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烂根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现象；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6631" name="Picture 7" descr="溜槽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45163" y="2673350"/>
            <a:ext cx="3792537" cy="2278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2" name="Rectangle 8"/>
          <p:cNvSpPr/>
          <p:nvPr/>
        </p:nvSpPr>
        <p:spPr>
          <a:xfrm>
            <a:off x="5745163" y="4929188"/>
            <a:ext cx="36718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/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溜槽下料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633" name="Text Box 9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3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7650" name="内容占位符 27649"/>
          <p:cNvGraphicFramePr/>
          <p:nvPr>
            <p:ph/>
          </p:nvPr>
        </p:nvGraphicFramePr>
        <p:xfrm>
          <a:off x="273050" y="3789363"/>
          <a:ext cx="9359900" cy="2652713"/>
        </p:xfrm>
        <a:graphic>
          <a:graphicData uri="http://schemas.openxmlformats.org/drawingml/2006/table">
            <a:tbl>
              <a:tblPr/>
              <a:tblGrid>
                <a:gridCol w="835025"/>
                <a:gridCol w="6797675"/>
                <a:gridCol w="1727200"/>
              </a:tblGrid>
              <a:tr h="457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项次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结 构 种 类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坍落度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基础或地面等的垫层、无配筋的厚大结构</a:t>
                      </a: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(</a:t>
                      </a: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挡土墙、基础或厚大的块体</a:t>
                      </a: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)</a:t>
                      </a: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或配筋稀疏的结构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板、梁及大、中型截面的柱子等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</a:t>
                      </a: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60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配筋密列的结构</a:t>
                      </a: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(</a:t>
                      </a: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薄壁、斗仓、筒仓、细柱等</a:t>
                      </a: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)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50</a:t>
                      </a: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70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仿宋_GB2312" pitchFamily="1" charset="-122"/>
                          <a:ea typeface="仿宋_GB2312" pitchFamily="1" charset="-122"/>
                        </a:rPr>
                        <a:t>配筋特密的结构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800" b="1" i="0" u="none" kern="1200" baseline="0">
                          <a:solidFill>
                            <a:srgbClr val="00FF00"/>
                          </a:solidFill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FontTx/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70</a:t>
                      </a: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90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6" name="Rectangle 28"/>
          <p:cNvSpPr/>
          <p:nvPr/>
        </p:nvSpPr>
        <p:spPr>
          <a:xfrm>
            <a:off x="200025" y="654050"/>
            <a:ext cx="6121400" cy="6048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>
              <a:buFontTx/>
            </a:pPr>
            <a:r>
              <a:rPr lang="zh-CN" altLang="en-US" sz="32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⑷ 砼浇筑时的坍落度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77" name="Rectangle 29"/>
          <p:cNvSpPr/>
          <p:nvPr/>
        </p:nvSpPr>
        <p:spPr>
          <a:xfrm>
            <a:off x="1065213" y="3306763"/>
            <a:ext cx="7921625" cy="493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砼浇筑时的坍落度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(mm)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8" name="Text Box 30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1.1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混凝土浇筑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pic>
        <p:nvPicPr>
          <p:cNvPr id="27679" name="Picture 31" descr="坍落度检测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21425" y="611188"/>
            <a:ext cx="3133725" cy="2328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80" name="Rectangle 32"/>
          <p:cNvSpPr/>
          <p:nvPr/>
        </p:nvSpPr>
        <p:spPr>
          <a:xfrm>
            <a:off x="6176963" y="2852738"/>
            <a:ext cx="3455987" cy="493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砼浇筑前的坍落度测定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81" name="Rectangle 33"/>
          <p:cNvSpPr/>
          <p:nvPr/>
        </p:nvSpPr>
        <p:spPr>
          <a:xfrm>
            <a:off x="200025" y="1187450"/>
            <a:ext cx="5976938" cy="21955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15000"/>
              </a:lnSpc>
              <a:spcBef>
                <a:spcPct val="20000"/>
              </a:spcBef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坍落度是判断砼施工和易性优劣的简单方法，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应在砼浇筑地点进行坍落度测定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，以检测砼搅拌质量，防止长时间、远距离砼运输引起和易性损失，影响砼成型质量。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82" name="Text Box 34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4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194" name="Group 2"/>
          <p:cNvGraphicFramePr>
            <a:graphicFrameLocks noGrp="1"/>
          </p:cNvGraphicFramePr>
          <p:nvPr>
            <p:ph idx="4294967295"/>
          </p:nvPr>
        </p:nvGraphicFramePr>
        <p:xfrm>
          <a:off x="200025" y="2492375"/>
          <a:ext cx="9359900" cy="3921127"/>
        </p:xfrm>
        <a:graphic>
          <a:graphicData uri="http://schemas.openxmlformats.org/drawingml/2006/table">
            <a:tbl>
              <a:tblPr/>
              <a:tblGrid>
                <a:gridCol w="993775"/>
                <a:gridCol w="5126038"/>
                <a:gridCol w="3240087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捣实砼的方法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浇筑层的厚度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插入式振捣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1" charset="-122"/>
                        </a:rPr>
                        <a:t>振捣器作用部分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1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1" charset="-122"/>
                        </a:rPr>
                        <a:t>长度的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1.25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1" charset="-122"/>
                        </a:rPr>
                        <a:t>倍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表面振动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人工捣固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在基础、无筋砼或配筋稀疏的结构中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250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在梁、墙板、柱结构中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在配筋密列的结构中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轻骨料砼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插入式振捣器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表面振动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振动时需加荷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1" charset="-122"/>
                          <a:ea typeface="仿宋_GB2312" pitchFamily="1" charset="-122"/>
                        </a:rPr>
                        <a:t>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1" charset="-122"/>
                        <a:ea typeface="仿宋_GB2312" pitchFamily="1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6" name="Rectangle 34"/>
          <p:cNvSpPr/>
          <p:nvPr/>
        </p:nvSpPr>
        <p:spPr>
          <a:xfrm>
            <a:off x="200025" y="725488"/>
            <a:ext cx="9356725" cy="12636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>
              <a:lnSpc>
                <a:spcPct val="120000"/>
              </a:lnSpc>
              <a:spcBef>
                <a:spcPct val="10000"/>
              </a:spcBef>
              <a:buFontTx/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⑸ 砼的分层厚度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10000"/>
              </a:spcBef>
              <a:buFontTx/>
            </a:pP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为使砼</a:t>
            </a:r>
            <a:r>
              <a:rPr lang="zh-CN" altLang="en-US" sz="2400" dirty="0">
                <a:solidFill>
                  <a:srgbClr val="99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振捣密实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，砼必须</a:t>
            </a:r>
            <a:r>
              <a:rPr lang="zh-CN" altLang="en-US" sz="2400" dirty="0">
                <a:solidFill>
                  <a:srgbClr val="99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分层浇筑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。其浇筑层厚度见下表：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707" name="Rectangle 35"/>
          <p:cNvSpPr/>
          <p:nvPr/>
        </p:nvSpPr>
        <p:spPr>
          <a:xfrm>
            <a:off x="776288" y="1989138"/>
            <a:ext cx="8362950" cy="5762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FontTx/>
            </a:pPr>
            <a:r>
              <a:rPr lang="zh-CN" altLang="en-US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砼浇筑层厚度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mm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8708" name="Text Box 36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1.1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混凝土浇筑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28709" name="Text Box 37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218" name="Group 2"/>
          <p:cNvGraphicFramePr>
            <a:graphicFrameLocks noGrp="1"/>
          </p:cNvGraphicFramePr>
          <p:nvPr>
            <p:ph idx="4294967295"/>
          </p:nvPr>
        </p:nvGraphicFramePr>
        <p:xfrm>
          <a:off x="344488" y="3213100"/>
          <a:ext cx="9217025" cy="1898650"/>
        </p:xfrm>
        <a:graphic>
          <a:graphicData uri="http://schemas.openxmlformats.org/drawingml/2006/table">
            <a:tbl>
              <a:tblPr/>
              <a:tblGrid>
                <a:gridCol w="3071812"/>
                <a:gridCol w="3073400"/>
                <a:gridCol w="3071813"/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砼强度等级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气温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504825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≤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25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25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C30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及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C30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以下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210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C30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以上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180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8" name="Rectangle 22"/>
          <p:cNvSpPr/>
          <p:nvPr/>
        </p:nvSpPr>
        <p:spPr>
          <a:xfrm>
            <a:off x="1857375" y="2770188"/>
            <a:ext cx="61928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/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砼运输、浇筑和间隙的允许时间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min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9" name="Rectangle 23"/>
          <p:cNvSpPr/>
          <p:nvPr/>
        </p:nvSpPr>
        <p:spPr>
          <a:xfrm>
            <a:off x="200025" y="654050"/>
            <a:ext cx="9356725" cy="20907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>
              <a:lnSpc>
                <a:spcPct val="120000"/>
              </a:lnSpc>
              <a:spcBef>
                <a:spcPct val="10000"/>
              </a:spcBef>
              <a:buFontTx/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⑹ 砼浇筑的允许间歇时间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10000"/>
              </a:spcBef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砼浇筑应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连续进行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，由于技术或施工组织上原因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必须间歇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其间歇时间应尽可能缩短，并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在下层砼未凝结前，将上层砼浇筑完毕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。砼运输、浇筑及间隙的全部不得超过下表的允许间歇时间：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720" name="Text Box 24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1.1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混凝土浇筑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9241" name="Rectangle 25"/>
          <p:cNvSpPr/>
          <p:nvPr/>
        </p:nvSpPr>
        <p:spPr>
          <a:xfrm>
            <a:off x="200025" y="5157788"/>
            <a:ext cx="9356725" cy="11795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>
              <a:lnSpc>
                <a:spcPct val="125000"/>
              </a:lnSpc>
              <a:spcBef>
                <a:spcPct val="20000"/>
              </a:spcBef>
              <a:buFontTx/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⑺ 砼在初凝后、终凝前应防止振动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当砼抗压强度达到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1.2MPa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时才允许在上面继续进行施工活动。</a:t>
            </a:r>
            <a:endParaRPr lang="zh-CN" altLang="en-US" sz="2400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722" name="Text Box 26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6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04838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1.1.3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普通砼的浇筑方法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200025" y="1187450"/>
            <a:ext cx="9356725" cy="1520825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0000"/>
              </a:lnSpc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8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台阶式柱基础：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浇筑单阶柱基时可按台阶分层一次浇筑完毕，不允许留设施工缝，每层砼一次卸足，顺序是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先边角后中间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，务必使砼充满模板。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0" name="Rectangle 4"/>
          <p:cNvSpPr/>
          <p:nvPr/>
        </p:nvSpPr>
        <p:spPr>
          <a:xfrm>
            <a:off x="200025" y="2636838"/>
            <a:ext cx="9356725" cy="36718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20000"/>
              </a:lnSpc>
              <a:buFontTx/>
            </a:pPr>
            <a:r>
              <a:rPr lang="zh-CN" altLang="en-US" sz="24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浇筑多阶柱基时为防止垂直交角处出现吊脚</a:t>
            </a:r>
            <a:r>
              <a:rPr lang="en-US" altLang="zh-CN" sz="24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上台阶与下口砼脱空</a:t>
            </a:r>
            <a:r>
              <a:rPr lang="en-US" altLang="zh-CN" sz="24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，可在第一级砼捣固下沉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～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3cm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暂不填平，在继续分层浇筑第二级砼时，沿第二级模板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底圈将砼做成内外坡，外圈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边坡的砼在第二级砼振捣过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程中自动摊平，待第二级砼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浇筑后，将第一级砼齐模板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顶边拍实抹平。</a:t>
            </a:r>
            <a:endParaRPr lang="zh-CN" altLang="en-US" sz="2400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4821" name="Picture 5" descr="图10：台阶式柱基础砼浇筑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48175" y="3789363"/>
            <a:ext cx="4895850" cy="2257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2" name="Rectangle 6"/>
          <p:cNvSpPr/>
          <p:nvPr/>
        </p:nvSpPr>
        <p:spPr>
          <a:xfrm>
            <a:off x="4592638" y="6038850"/>
            <a:ext cx="4824412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台阶式柱基础砼浇筑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4823" name="Text Box 7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1.1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混凝土浇筑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34824" name="Text Box 8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11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04838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柱子砼的浇筑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200025" y="1268413"/>
            <a:ext cx="9356725" cy="4032250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5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柱子应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分段浇筑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，每段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高度不大于</a:t>
            </a:r>
            <a:r>
              <a:rPr lang="en-US" altLang="zh-CN" sz="2400" b="1" dirty="0">
                <a:solidFill>
                  <a:srgbClr val="990000"/>
                </a:solidFill>
                <a:ea typeface="黑体" panose="02010609060101010101" pitchFamily="49" charset="-122"/>
              </a:rPr>
              <a:t>3.5m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5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柱子高度不超过</a:t>
            </a:r>
            <a:r>
              <a:rPr lang="en-US" altLang="zh-CN" sz="2400" b="1" dirty="0">
                <a:ea typeface="黑体" panose="02010609060101010101" pitchFamily="49" charset="-122"/>
              </a:rPr>
              <a:t>3m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可从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柱顶直接下料浇筑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，超过</a:t>
            </a:r>
            <a:r>
              <a:rPr lang="en-US" altLang="zh-CN" sz="2400" b="1" dirty="0">
                <a:ea typeface="宋体" panose="02010600030101010101" pitchFamily="2" charset="-122"/>
              </a:rPr>
              <a:t>3m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时应采用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串筒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或在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模板侧面开孔分段下料浇筑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5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柱子开始浇筑时应在柱底先浇筑一层</a:t>
            </a:r>
            <a:r>
              <a:rPr lang="en-US" altLang="zh-CN" sz="2400" b="1" dirty="0">
                <a:ea typeface="黑体" panose="02010609060101010101" pitchFamily="49" charset="-122"/>
              </a:rPr>
              <a:t>50</a:t>
            </a:r>
            <a:r>
              <a:rPr lang="zh-CN" altLang="en-US" sz="2400" b="1" dirty="0">
                <a:ea typeface="黑体" panose="02010609060101010101" pitchFamily="49" charset="-122"/>
              </a:rPr>
              <a:t>～</a:t>
            </a:r>
            <a:r>
              <a:rPr lang="en-US" altLang="zh-CN" sz="2400" b="1" dirty="0">
                <a:ea typeface="黑体" panose="02010609060101010101" pitchFamily="49" charset="-122"/>
              </a:rPr>
              <a:t>100mm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厚的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水泥砂浆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或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减半石砼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；柱子砼应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分层下料和捣实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，分层厚度不大于</a:t>
            </a:r>
            <a:r>
              <a:rPr lang="en-US" altLang="zh-CN" sz="2400" b="1" dirty="0">
                <a:ea typeface="黑体" panose="02010609060101010101" pitchFamily="49" charset="-122"/>
              </a:rPr>
              <a:t>50cm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振动器不得触动钢筋和预埋件；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5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柱子砼应一次连续浇筑完毕，浇筑后应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停歇</a:t>
            </a:r>
            <a:r>
              <a:rPr lang="en-US" altLang="zh-CN" sz="2400" b="1" dirty="0">
                <a:solidFill>
                  <a:srgbClr val="99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990000"/>
                </a:solidFill>
                <a:ea typeface="黑体" panose="02010609060101010101" pitchFamily="49" charset="-122"/>
              </a:rPr>
              <a:t>～</a:t>
            </a:r>
            <a:r>
              <a:rPr lang="en-US" altLang="zh-CN" sz="2400" b="1" dirty="0">
                <a:solidFill>
                  <a:srgbClr val="990000"/>
                </a:solidFill>
                <a:ea typeface="黑体" panose="02010609060101010101" pitchFamily="49" charset="-122"/>
              </a:rPr>
              <a:t>1.5h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，待柱砼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初步沉实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再浇筑梁板砼。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  <p:sp>
        <p:nvSpPr>
          <p:cNvPr id="35844" name="Text Box 4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1.1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混凝土浇筑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15365" name="Rectangle 5"/>
          <p:cNvSpPr/>
          <p:nvPr/>
        </p:nvSpPr>
        <p:spPr>
          <a:xfrm>
            <a:off x="200025" y="5300663"/>
            <a:ext cx="9356725" cy="9953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</a:pP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浇筑整排柱子时，应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由两端由外向里对称顺序浇筑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，以防柱模板在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横向推力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下向一方倾斜。</a:t>
            </a:r>
            <a:endParaRPr lang="zh-CN" altLang="en-US" sz="2400" b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6" name="Text Box 6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12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80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charRg st="80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charRg st="80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61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charRg st="161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charRg st="161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800" b="1" i="0" u="none" strike="noStrike" cap="none" normalizeH="0" baseline="0" smtClean="0">
            <a:ln>
              <a:noFill/>
            </a:ln>
            <a:solidFill>
              <a:srgbClr val="00FF00"/>
            </a:solidFill>
            <a:effectLst/>
            <a:latin typeface="Times New Roman" panose="02020603050405020304" pitchFamily="18" charset="0"/>
            <a:ea typeface="隶书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800" b="1" i="0" u="none" strike="noStrike" cap="none" normalizeH="0" baseline="0" smtClean="0">
            <a:ln>
              <a:noFill/>
            </a:ln>
            <a:solidFill>
              <a:srgbClr val="00FF00"/>
            </a:solidFill>
            <a:effectLst/>
            <a:latin typeface="Times New Roman" panose="02020603050405020304" pitchFamily="18" charset="0"/>
            <a:ea typeface="隶书" panose="02010509060101010101" pitchFamily="49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2137</Words>
  <Application>WPS 演示</Application>
  <PresentationFormat>A4 纸张(210x297 毫米)</PresentationFormat>
  <Paragraphs>258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隶书</vt:lpstr>
      <vt:lpstr>Monotype Sorts</vt:lpstr>
      <vt:lpstr>方正魏碑简体</vt:lpstr>
      <vt:lpstr>黑体</vt:lpstr>
      <vt:lpstr>仿宋_GB2312</vt:lpstr>
      <vt:lpstr>微软雅黑</vt:lpstr>
      <vt:lpstr>Arial Unicode MS</vt:lpstr>
      <vt:lpstr>仿宋</vt:lpstr>
      <vt:lpstr>Wingdings</vt:lpstr>
      <vt:lpstr>Default Design</vt:lpstr>
      <vt:lpstr>PowerPoint 演示文稿</vt:lpstr>
      <vt:lpstr>1  混凝土成型</vt:lpstr>
      <vt:lpstr>1.1  混凝土浇筑</vt:lpstr>
      <vt:lpstr>1.1.2 砼浇筑的一般要求</vt:lpstr>
      <vt:lpstr>PowerPoint 演示文稿</vt:lpstr>
      <vt:lpstr>PowerPoint 演示文稿</vt:lpstr>
      <vt:lpstr>PowerPoint 演示文稿</vt:lpstr>
      <vt:lpstr>1.1.5 普通砼的浇筑方法</vt:lpstr>
      <vt:lpstr>⑵ 柱子砼的浇筑</vt:lpstr>
      <vt:lpstr>⑶ 梁板砼的浇筑</vt:lpstr>
      <vt:lpstr>⑷ 剪力墙砼的浇筑</vt:lpstr>
    </vt:vector>
  </TitlesOfParts>
  <Company>Ingegneria Dei Sistemi, SpA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Morandi</dc:creator>
  <cp:lastModifiedBy>xu</cp:lastModifiedBy>
  <cp:revision>656</cp:revision>
  <dcterms:created xsi:type="dcterms:W3CDTF">2001-07-20T08:56:00Z</dcterms:created>
  <dcterms:modified xsi:type="dcterms:W3CDTF">2020-05-17T14:33:08Z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2052-10.8.2.6948</vt:lpwstr>
  </property>
</Properties>
</file>