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DC4"/>
    <a:srgbClr val="FCDFE2"/>
    <a:srgbClr val="FEF5F6"/>
    <a:srgbClr val="77384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41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9642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8B59D37-FC84-4175-8585-6060BFD59838}" type="datetimeFigureOut">
              <a:rPr lang="zh-CN" altLang="en-US"/>
              <a:pPr>
                <a:defRPr/>
              </a:pPr>
              <a:t>2019/1/7</a:t>
            </a:fld>
            <a:endParaRPr lang="zh-CN" altLang="en-US"/>
          </a:p>
        </p:txBody>
      </p:sp>
      <p:sp>
        <p:nvSpPr>
          <p:cNvPr id="1049643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1049644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1049645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9646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4D1EAA4-0FC2-434B-BD11-9193DAFCB2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9B0840-0ED6-4E6A-8258-B0AB5DB414AE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A031B5-0389-4C71-B869-1EEB34207368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E68135-E533-4B81-AB2F-26BBABA548CA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0469B7-AFEE-45B1-8A30-CF0A6B4A1B94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104193-CAC0-45CF-AF61-7AD3132D4DB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319EDB-21AC-4F97-951E-458943BFA1ED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E6FD4E-E077-4B22-8FA5-C3CD50F63849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F8AF3-117F-4C9A-8763-77DCA379DCC6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9B59BE-DC1A-4109-95FA-10D6E7B5D24B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597DB4-18A8-4A85-A765-1AD3BC102A6E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A99985-2285-4847-BCD9-42BC777F329D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8290B9-FCAE-4542-B8FB-78C8125E1665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8418DD-8E9B-42C5-AF06-C7B6E96EF2E9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1672B2-90FF-408B-B95F-4E18B92ABF1E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500055-FAC7-4D10-80D4-08334274B80B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025532-0912-405F-AC4E-0EE9FAE294CD}" type="slidenum">
              <a:rPr lang="zh-CN" altLang="en-US">
                <a:cs typeface="等线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 advClick="0" advTm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9" descr="花瓣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00000">
            <a:off x="3540125" y="2155825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3" name="图片 3" descr="桃枝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8858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4" name="图片 4" descr="桃枝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32900" y="-47625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576" name="文本框 5"/>
          <p:cNvSpPr txBox="1">
            <a:spLocks noChangeArrowheads="1"/>
          </p:cNvSpPr>
          <p:nvPr/>
        </p:nvSpPr>
        <p:spPr bwMode="auto">
          <a:xfrm>
            <a:off x="4371975" y="1400175"/>
            <a:ext cx="10207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36363D"/>
                </a:solidFill>
                <a:latin typeface="华文行楷"/>
                <a:ea typeface="华文行楷"/>
                <a:cs typeface="华文行楷"/>
                <a:sym typeface="华文行楷"/>
              </a:rPr>
              <a:t>桃花十里</a:t>
            </a:r>
          </a:p>
        </p:txBody>
      </p:sp>
      <p:sp>
        <p:nvSpPr>
          <p:cNvPr id="1048577" name="文本框 6"/>
          <p:cNvSpPr txBox="1">
            <a:spLocks noChangeArrowheads="1"/>
          </p:cNvSpPr>
          <p:nvPr/>
        </p:nvSpPr>
        <p:spPr bwMode="auto">
          <a:xfrm>
            <a:off x="5935663" y="2263775"/>
            <a:ext cx="1020762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36363D"/>
                </a:solidFill>
                <a:latin typeface="华文行楷"/>
                <a:ea typeface="华文行楷"/>
                <a:cs typeface="华文行楷"/>
                <a:sym typeface="华文行楷"/>
              </a:rPr>
              <a:t>不如你</a:t>
            </a:r>
          </a:p>
        </p:txBody>
      </p:sp>
      <p:pic>
        <p:nvPicPr>
          <p:cNvPr id="2097155" name="图片 8" descr="花瓣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24663" y="4732338"/>
            <a:ext cx="52705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图片 11" descr="蝴蝶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189038" y="-8477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Shape"/>
          <p:cNvSpPr txBox="1">
            <a:spLocks noChangeArrowheads="1"/>
          </p:cNvSpPr>
          <p:nvPr/>
        </p:nvSpPr>
        <p:spPr bwMode="auto">
          <a:xfrm>
            <a:off x="3067050" y="5119688"/>
            <a:ext cx="6434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36363D"/>
                </a:solidFill>
                <a:latin typeface="Calibri" pitchFamily="34" charset="0"/>
              </a:rPr>
              <a:t>小组成员：张咪</a:t>
            </a:r>
            <a:r>
              <a:rPr lang="en-US" altLang="zh-CN" sz="4000">
                <a:solidFill>
                  <a:srgbClr val="36363D"/>
                </a:solidFill>
                <a:latin typeface="Calibri" pitchFamily="34" charset="0"/>
              </a:rPr>
              <a:t> </a:t>
            </a:r>
            <a:r>
              <a:rPr lang="zh-CN" altLang="zh-CN" sz="4000">
                <a:solidFill>
                  <a:srgbClr val="36363D"/>
                </a:solidFill>
                <a:latin typeface="Calibri" pitchFamily="34" charset="0"/>
              </a:rPr>
              <a:t>高娣</a:t>
            </a:r>
            <a:r>
              <a:rPr lang="en-US" altLang="zh-CN" sz="4000">
                <a:solidFill>
                  <a:srgbClr val="36363D"/>
                </a:solidFill>
                <a:latin typeface="Calibri" pitchFamily="34" charset="0"/>
              </a:rPr>
              <a:t> </a:t>
            </a:r>
            <a:r>
              <a:rPr lang="zh-CN" altLang="zh-CN" sz="4000">
                <a:solidFill>
                  <a:srgbClr val="36363D"/>
                </a:solidFill>
                <a:latin typeface="Calibri" pitchFamily="34" charset="0"/>
              </a:rPr>
              <a:t>唐明丽</a:t>
            </a:r>
            <a:r>
              <a:rPr lang="en-US" altLang="zh-CN" sz="4000">
                <a:solidFill>
                  <a:srgbClr val="36363D"/>
                </a:solidFill>
                <a:latin typeface="Calibri" pitchFamily="34" charset="0"/>
              </a:rPr>
              <a:t> </a:t>
            </a:r>
            <a:r>
              <a:rPr lang="zh-CN" altLang="zh-CN" sz="4000">
                <a:solidFill>
                  <a:srgbClr val="36363D"/>
                </a:solidFill>
                <a:latin typeface="Calibri" pitchFamily="34" charset="0"/>
              </a:rPr>
              <a:t>朱丽璇</a:t>
            </a:r>
            <a:r>
              <a:rPr lang="en-US" altLang="zh-CN" sz="4000">
                <a:solidFill>
                  <a:srgbClr val="36363D"/>
                </a:solidFill>
                <a:latin typeface="Calibri" pitchFamily="34" charset="0"/>
              </a:rPr>
              <a:t> </a:t>
            </a:r>
            <a:r>
              <a:rPr lang="zh-CN" altLang="zh-CN" sz="4000">
                <a:solidFill>
                  <a:srgbClr val="36363D"/>
                </a:solidFill>
                <a:latin typeface="Calibri" pitchFamily="34" charset="0"/>
              </a:rPr>
              <a:t>程莹莹</a:t>
            </a:r>
            <a:r>
              <a:rPr lang="en-US" altLang="zh-CN" sz="4000">
                <a:solidFill>
                  <a:srgbClr val="36363D"/>
                </a:solidFill>
                <a:latin typeface="Calibri" pitchFamily="34" charset="0"/>
              </a:rPr>
              <a:t> </a:t>
            </a:r>
            <a:r>
              <a:rPr lang="zh-CN" altLang="zh-CN" sz="4000">
                <a:solidFill>
                  <a:srgbClr val="36363D"/>
                </a:solidFill>
                <a:latin typeface="Calibri" pitchFamily="34" charset="0"/>
              </a:rPr>
              <a:t>魏茂霞</a:t>
            </a:r>
            <a:r>
              <a:rPr lang="en-US" altLang="zh-CN" sz="4000">
                <a:solidFill>
                  <a:srgbClr val="36363D"/>
                </a:solidFill>
                <a:latin typeface="Calibri" pitchFamily="34" charset="0"/>
              </a:rPr>
              <a:t> </a:t>
            </a:r>
            <a:endParaRPr lang="zh-CN" altLang="en-US" sz="4000">
              <a:solidFill>
                <a:srgbClr val="36363D"/>
              </a:solidFill>
              <a:latin typeface="Calibri" pitchFamily="34" charset="0"/>
            </a:endParaRPr>
          </a:p>
        </p:txBody>
      </p:sp>
      <p:sp>
        <p:nvSpPr>
          <p:cNvPr id="4106" name="Shape"/>
          <p:cNvSpPr txBox="1">
            <a:spLocks noChangeArrowheads="1"/>
          </p:cNvSpPr>
          <p:nvPr/>
        </p:nvSpPr>
        <p:spPr bwMode="auto">
          <a:xfrm>
            <a:off x="2087563" y="317500"/>
            <a:ext cx="7618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5400">
                <a:solidFill>
                  <a:srgbClr val="36363D"/>
                </a:solidFill>
                <a:latin typeface="Calibri" pitchFamily="34" charset="0"/>
              </a:rPr>
              <a:t>同学聚会主题宴会设计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8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4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49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8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4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6000" numSld="999" showWhenStopped="0">
                <p:cTn id="4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7"/>
                </p:tgtEl>
              </p:cMediaNode>
            </p:video>
          </p:childTnLst>
        </p:cTn>
      </p:par>
    </p:tnLst>
    <p:bldLst>
      <p:bldP spid="1048576" grpId="0"/>
      <p:bldP spid="10485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79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130" name="文本框 41"/>
          <p:cNvSpPr txBox="1">
            <a:spLocks noChangeArrowheads="1"/>
          </p:cNvSpPr>
          <p:nvPr/>
        </p:nvSpPr>
        <p:spPr bwMode="auto">
          <a:xfrm>
            <a:off x="4281488" y="538163"/>
            <a:ext cx="4573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77384B"/>
                </a:solidFill>
                <a:latin typeface="楷体" pitchFamily="49" charset="-122"/>
                <a:ea typeface="楷体" pitchFamily="49" charset="-122"/>
              </a:rPr>
              <a:t>四、菜品设计</a:t>
            </a:r>
            <a:endParaRPr lang="zh-CN" altLang="en-US" sz="4000" b="1">
              <a:latin typeface="Calibri" pitchFamily="34" charset="0"/>
            </a:endParaRPr>
          </a:p>
        </p:txBody>
      </p:sp>
      <p:sp>
        <p:nvSpPr>
          <p:cNvPr id="22532" name="Shape"/>
          <p:cNvSpPr txBox="1">
            <a:spLocks noChangeArrowheads="1"/>
          </p:cNvSpPr>
          <p:nvPr/>
        </p:nvSpPr>
        <p:spPr bwMode="auto">
          <a:xfrm>
            <a:off x="1087438" y="1449388"/>
            <a:ext cx="88138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以西式菜品为主：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小食类：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咖喱茨仔饼  脆炸鲜鱿圈  葡国马介休球  脆皮炸鸡  腌肉肠仔卷  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意大利薄饼  吉列鱼条   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沙律类：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龙虾沙律  海鲜沙律  火腿鸭丝沙律  芝士火腿沙律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冷盆：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烧纽西兰西冷  腌猪柳  法式瓤鸭翼        菠萝拼火腿  炸鹌鹑  鲜果拼鸳鸯卷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81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5" name="Group 4"/>
          <p:cNvGrpSpPr>
            <a:grpSpLocks noChangeAspect="1"/>
          </p:cNvGrpSpPr>
          <p:nvPr/>
        </p:nvGrpSpPr>
        <p:grpSpPr bwMode="auto">
          <a:xfrm>
            <a:off x="8098274" y="3207738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66" name="Group 205"/>
            <p:cNvGrpSpPr/>
            <p:nvPr/>
          </p:nvGrpSpPr>
          <p:grpSpPr bwMode="auto">
            <a:xfrm>
              <a:off x="2840" y="1965"/>
              <a:ext cx="1707" cy="166"/>
              <a:chOff x="2840" y="1965"/>
              <a:chExt cx="1707" cy="166"/>
            </a:xfrm>
            <a:grpFill/>
          </p:grpSpPr>
          <p:sp>
            <p:nvSpPr>
              <p:cNvPr id="1049135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36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37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38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39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0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1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2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3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4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5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6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7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8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49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0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1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2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3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4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5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6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7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8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59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0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1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2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3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4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5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6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7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8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69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0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1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2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3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4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5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6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7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8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79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0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1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2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3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4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5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6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7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8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89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0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1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2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3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4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5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6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7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8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199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0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1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2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3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4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5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6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7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8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09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0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1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2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3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4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5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6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7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8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19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0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1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2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3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4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5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6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7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8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29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0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1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2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3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4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5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6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7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8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39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0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1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2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3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4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5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6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7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8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49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0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1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2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3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4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5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6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7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8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59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0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1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2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3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4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5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6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7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8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69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0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1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2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3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4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5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6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7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8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79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0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1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2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3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4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5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6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7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8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89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0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1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2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3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4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5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6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7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8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299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0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1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2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3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4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5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6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7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8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09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0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1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2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3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4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5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6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7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8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19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0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1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2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3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4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5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6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7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8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29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0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1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2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3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</p:grpSp>
        <p:grpSp>
          <p:nvGrpSpPr>
            <p:cNvPr id="67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049334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5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6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7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8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39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0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1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2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3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4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5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6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7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8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49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0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1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2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3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4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5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6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7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8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59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0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1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2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3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4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5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6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7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8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69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0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1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2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3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4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5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6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7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8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79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0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1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2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3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4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5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6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7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8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89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0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1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2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3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4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5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6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7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8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399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0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1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2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3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4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5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6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7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8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09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0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1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2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3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4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5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6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7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8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19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0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1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2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3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4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5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6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7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8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29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0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1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2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3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4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5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6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7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8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39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0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1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2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3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4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5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6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7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8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49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0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1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2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3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4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5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6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7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8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59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0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1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2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3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4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5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6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7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8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69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0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1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2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3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4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5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6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7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8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79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0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1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2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3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4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5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6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7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8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89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0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1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2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3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4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5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6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7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8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499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0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1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2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3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4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5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6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7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8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09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0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1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2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3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4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5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6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7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8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19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0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1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2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3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4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5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6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7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8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29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30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31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532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</p:grpSp>
        <p:sp>
          <p:nvSpPr>
            <p:cNvPr id="1049533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34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35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36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37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38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39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0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1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2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3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4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5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6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7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8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49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0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1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2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3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4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5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6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7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8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59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0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1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2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3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4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5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6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7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8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69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0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1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2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3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4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5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6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7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8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79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0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1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2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3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4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5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6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7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8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89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0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1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2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3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4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5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6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7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8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599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0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1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2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3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4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5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6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7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8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09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10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11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612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</p:grpSp>
      <p:sp>
        <p:nvSpPr>
          <p:cNvPr id="24580" name="Shape"/>
          <p:cNvSpPr txBox="1">
            <a:spLocks noChangeArrowheads="1"/>
          </p:cNvSpPr>
          <p:nvPr/>
        </p:nvSpPr>
        <p:spPr bwMode="auto">
          <a:xfrm>
            <a:off x="969963" y="827088"/>
            <a:ext cx="96520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热盆：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柳法葡国鸡  苹果烩腌猪柳  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蒜蓉沙丁鱼  西洋烧     黑椒法牛排骨  意式酿鲜鱿  海鲜西兰花  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酸辣肉排  蚝油鲜菇  甘笋白菌炒珍珠笋  干炒火腿意粉  扬州炒饭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星洲炒米  九州银芽炒伊面  腌肉炒露笋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甜品：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士多啤梨批  瑙西米布丁  大苹果批  葡式饼  栗子布丁  朱古力花球  曲奇饼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合时鲜果：</a:t>
            </a:r>
          </a:p>
          <a:p>
            <a:r>
              <a:rPr lang="zh-CN" altLang="en-US" sz="2800">
                <a:solidFill>
                  <a:srgbClr val="000000"/>
                </a:solidFill>
                <a:latin typeface="Calibri" pitchFamily="34" charset="0"/>
              </a:rPr>
              <a:t>苹果  雪梨  香蕉  柑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83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Shape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7718">
            <a:off x="6691313" y="1022350"/>
            <a:ext cx="494347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Shap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00964">
            <a:off x="625475" y="1076325"/>
            <a:ext cx="511651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87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620" name="矩形 31"/>
          <p:cNvSpPr/>
          <p:nvPr/>
        </p:nvSpPr>
        <p:spPr>
          <a:xfrm>
            <a:off x="5554663" y="1546225"/>
            <a:ext cx="685800" cy="397510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9621" name="文本框 32"/>
          <p:cNvSpPr txBox="1">
            <a:spLocks noChangeArrowheads="1"/>
          </p:cNvSpPr>
          <p:nvPr/>
        </p:nvSpPr>
        <p:spPr bwMode="auto">
          <a:xfrm>
            <a:off x="5603875" y="2328863"/>
            <a:ext cx="58896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服务设计</a:t>
            </a:r>
            <a:endParaRPr lang="zh-CN" altLang="en-US" sz="1400">
              <a:solidFill>
                <a:srgbClr val="36363D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74" name="组合 33"/>
          <p:cNvGrpSpPr>
            <a:grpSpLocks/>
          </p:cNvGrpSpPr>
          <p:nvPr/>
        </p:nvGrpSpPr>
        <p:grpSpPr bwMode="auto">
          <a:xfrm>
            <a:off x="5661025" y="1695450"/>
            <a:ext cx="473075" cy="485775"/>
            <a:chOff x="11419" y="2055"/>
            <a:chExt cx="745" cy="764"/>
          </a:xfrm>
        </p:grpSpPr>
        <p:sp>
          <p:nvSpPr>
            <p:cNvPr id="1049622" name="矩形 34"/>
            <p:cNvSpPr/>
            <p:nvPr/>
          </p:nvSpPr>
          <p:spPr>
            <a:xfrm>
              <a:off x="11419" y="205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679" name="文本框 35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5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9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9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89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627" name="文本框 41"/>
          <p:cNvSpPr txBox="1">
            <a:spLocks noChangeArrowheads="1"/>
          </p:cNvSpPr>
          <p:nvPr/>
        </p:nvSpPr>
        <p:spPr bwMode="auto">
          <a:xfrm>
            <a:off x="3968750" y="309563"/>
            <a:ext cx="553561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77384B"/>
                </a:solidFill>
                <a:latin typeface="楷体" pitchFamily="49" charset="-122"/>
                <a:ea typeface="楷体" pitchFamily="49" charset="-122"/>
              </a:rPr>
              <a:t>五、服务设计</a:t>
            </a:r>
            <a:endParaRPr lang="zh-CN" altLang="en-US" b="1">
              <a:latin typeface="Calibri" pitchFamily="34" charset="0"/>
            </a:endParaRPr>
          </a:p>
        </p:txBody>
      </p:sp>
      <p:sp>
        <p:nvSpPr>
          <p:cNvPr id="30724" name="Shape"/>
          <p:cNvSpPr txBox="1">
            <a:spLocks noChangeArrowheads="1"/>
          </p:cNvSpPr>
          <p:nvPr/>
        </p:nvSpPr>
        <p:spPr bwMode="auto">
          <a:xfrm>
            <a:off x="717550" y="1554163"/>
            <a:ext cx="107569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sz="3600">
                <a:solidFill>
                  <a:srgbClr val="000000"/>
                </a:solidFill>
                <a:latin typeface="Calibri" pitchFamily="34" charset="0"/>
              </a:rPr>
              <a:t>●</a:t>
            </a:r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准备工作</a:t>
            </a:r>
          </a:p>
          <a:p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开餐前</a:t>
            </a:r>
            <a:r>
              <a:rPr lang="zh-CN" altLang="zh-CN" sz="3600">
                <a:solidFill>
                  <a:srgbClr val="000000"/>
                </a:solidFill>
                <a:latin typeface="Calibri" pitchFamily="34" charset="0"/>
              </a:rPr>
              <a:t>15</a:t>
            </a:r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分钟将所有工作准备就绪，自助餐台的食品上齐并加热，服务员站在规定的位置，面向大门。</a:t>
            </a:r>
          </a:p>
          <a:p>
            <a:r>
              <a:rPr lang="zh-CN" altLang="zh-CN" sz="3600">
                <a:solidFill>
                  <a:srgbClr val="000000"/>
                </a:solidFill>
                <a:latin typeface="Calibri" pitchFamily="34" charset="0"/>
              </a:rPr>
              <a:t>●</a:t>
            </a:r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迎接客人</a:t>
            </a:r>
          </a:p>
          <a:p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准时将餐厅门打开，迎送员站在门口迎接客人，客人进入后主动与客人打招呼，并向客人问好。</a:t>
            </a:r>
          </a:p>
          <a:p>
            <a:r>
              <a:rPr lang="zh-CN" altLang="zh-CN" sz="3600">
                <a:solidFill>
                  <a:srgbClr val="000000"/>
                </a:solidFill>
                <a:latin typeface="Calibri" pitchFamily="34" charset="0"/>
              </a:rPr>
              <a:t>●</a:t>
            </a:r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服务饮料</a:t>
            </a:r>
          </a:p>
          <a:p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询问客人用什么饮料，用托盘为其提供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图片 22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0000">
            <a:off x="3200400" y="2058988"/>
            <a:ext cx="4627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91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2700" y="4122738"/>
            <a:ext cx="2819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92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2625" y="-47625"/>
            <a:ext cx="26098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93" name="图片 11" descr="蝴蝶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56838" y="11001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94" name="图片 23" descr="花瓣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837738" y="3824288"/>
            <a:ext cx="3460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Shape"/>
          <p:cNvSpPr txBox="1">
            <a:spLocks noChangeArrowheads="1"/>
          </p:cNvSpPr>
          <p:nvPr/>
        </p:nvSpPr>
        <p:spPr bwMode="auto">
          <a:xfrm>
            <a:off x="1397000" y="309563"/>
            <a:ext cx="10299700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zh-CN" sz="400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zh-CN" altLang="zh-CN" sz="4000">
                <a:solidFill>
                  <a:srgbClr val="000000"/>
                </a:solidFill>
                <a:latin typeface="Calibri" pitchFamily="34" charset="0"/>
              </a:rPr>
              <a:t>●</a:t>
            </a:r>
            <a:r>
              <a:rPr lang="zh-CN" sz="4000">
                <a:solidFill>
                  <a:srgbClr val="000000"/>
                </a:solidFill>
                <a:latin typeface="Calibri" pitchFamily="34" charset="0"/>
              </a:rPr>
              <a:t>开餐服务</a:t>
            </a:r>
          </a:p>
          <a:p>
            <a:r>
              <a:rPr lang="en-US" altLang="zh-CN" sz="40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zh-CN" altLang="zh-CN" sz="400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altLang="zh-CN" sz="4000">
                <a:solidFill>
                  <a:srgbClr val="000000"/>
                </a:solidFill>
                <a:latin typeface="Calibri" pitchFamily="34" charset="0"/>
              </a:rPr>
              <a:t>1</a:t>
            </a:r>
            <a:r>
              <a:rPr lang="zh-CN" altLang="zh-CN" sz="4000">
                <a:solidFill>
                  <a:srgbClr val="000000"/>
                </a:solidFill>
                <a:latin typeface="Calibri" pitchFamily="34" charset="0"/>
              </a:rPr>
              <a:t>）</a:t>
            </a:r>
            <a:r>
              <a:rPr lang="zh-CN" sz="4000">
                <a:solidFill>
                  <a:srgbClr val="000000"/>
                </a:solidFill>
                <a:latin typeface="Calibri" pitchFamily="34" charset="0"/>
              </a:rPr>
              <a:t>宴会开始，客人开始用餐，服务员要随时将客人用过的空餐具撤下，及时为顾客提供纸巾</a:t>
            </a:r>
          </a:p>
          <a:p>
            <a:r>
              <a:rPr lang="zh-CN" sz="4000">
                <a:solidFill>
                  <a:srgbClr val="000000"/>
                </a:solidFill>
                <a:latin typeface="Calibri" pitchFamily="34" charset="0"/>
              </a:rPr>
              <a:t>（</a:t>
            </a:r>
            <a:r>
              <a:rPr lang="en-US" altLang="zh-CN" sz="400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zh-CN" sz="4000">
                <a:solidFill>
                  <a:srgbClr val="000000"/>
                </a:solidFill>
                <a:latin typeface="Calibri" pitchFamily="34" charset="0"/>
              </a:rPr>
              <a:t>）食品台值台人员应保持食品台的整洁，随时添加和补充各种餐具或食品。</a:t>
            </a:r>
          </a:p>
          <a:p>
            <a:r>
              <a:rPr lang="zh-CN" altLang="zh-CN" sz="4000">
                <a:solidFill>
                  <a:srgbClr val="000000"/>
                </a:solidFill>
                <a:latin typeface="Calibri" pitchFamily="34" charset="0"/>
              </a:rPr>
              <a:t>●</a:t>
            </a:r>
            <a:r>
              <a:rPr lang="zh-CN" sz="4000">
                <a:solidFill>
                  <a:srgbClr val="000000"/>
                </a:solidFill>
                <a:latin typeface="Calibri" pitchFamily="34" charset="0"/>
              </a:rPr>
              <a:t>游戏环节</a:t>
            </a:r>
          </a:p>
          <a:p>
            <a:r>
              <a:rPr lang="en-US" altLang="zh-CN" sz="400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zh-CN" altLang="zh-CN" sz="4000">
                <a:solidFill>
                  <a:srgbClr val="000000"/>
                </a:solidFill>
                <a:latin typeface="Calibri" pitchFamily="34" charset="0"/>
              </a:rPr>
              <a:t>设置抢凳子，萝卜蹲等活跃气氛的游戏</a:t>
            </a:r>
            <a:endParaRPr lang="zh-CN" sz="4000">
              <a:solidFill>
                <a:srgbClr val="000000"/>
              </a:solidFill>
              <a:latin typeface="Calibri" pitchFamily="34" charset="0"/>
            </a:endParaRPr>
          </a:p>
          <a:p>
            <a:endParaRPr lang="zh-CN" altLang="zh-CN" sz="40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图片 9" descr="花瓣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0000">
            <a:off x="3540125" y="2317750"/>
            <a:ext cx="425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96" name="图片 3" descr="桃枝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225" y="885825"/>
            <a:ext cx="32099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97" name="图片 4" descr="桃枝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32900" y="-47625"/>
            <a:ext cx="2949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636" name="文本框 5"/>
          <p:cNvSpPr txBox="1">
            <a:spLocks noChangeArrowheads="1"/>
          </p:cNvSpPr>
          <p:nvPr/>
        </p:nvSpPr>
        <p:spPr bwMode="auto">
          <a:xfrm>
            <a:off x="5068888" y="1184275"/>
            <a:ext cx="1020762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华文行楷"/>
                <a:ea typeface="华文行楷"/>
                <a:cs typeface="华文行楷"/>
                <a:sym typeface="华文行楷"/>
              </a:rPr>
              <a:t>谢谢观看</a:t>
            </a:r>
          </a:p>
        </p:txBody>
      </p:sp>
      <p:sp>
        <p:nvSpPr>
          <p:cNvPr id="1049637" name="文本框 6"/>
          <p:cNvSpPr txBox="1">
            <a:spLocks noChangeArrowheads="1"/>
          </p:cNvSpPr>
          <p:nvPr/>
        </p:nvSpPr>
        <p:spPr bwMode="auto">
          <a:xfrm>
            <a:off x="6105525" y="2174875"/>
            <a:ext cx="10223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600">
                <a:solidFill>
                  <a:srgbClr val="77384B"/>
                </a:solidFill>
                <a:latin typeface="华文行楷"/>
                <a:ea typeface="华文行楷"/>
                <a:cs typeface="华文行楷"/>
                <a:sym typeface="华文行楷"/>
              </a:rPr>
              <a:t>后会有期</a:t>
            </a:r>
          </a:p>
        </p:txBody>
      </p:sp>
      <p:pic>
        <p:nvPicPr>
          <p:cNvPr id="2097198" name="图片 8" descr="花瓣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7038" y="5000625"/>
            <a:ext cx="5270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99" name="图片 11" descr="蝴蝶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3963" y="1328738"/>
            <a:ext cx="630237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4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4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4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99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99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636" grpId="0"/>
      <p:bldP spid="10496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9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5"/>
          <p:cNvGrpSpPr>
            <a:grpSpLocks/>
          </p:cNvGrpSpPr>
          <p:nvPr/>
        </p:nvGrpSpPr>
        <p:grpSpPr bwMode="auto">
          <a:xfrm>
            <a:off x="9975850" y="2782888"/>
            <a:ext cx="1282700" cy="2516187"/>
            <a:chOff x="8011" y="3733"/>
            <a:chExt cx="2020" cy="3962"/>
          </a:xfrm>
        </p:grpSpPr>
        <p:sp>
          <p:nvSpPr>
            <p:cNvPr id="1048583" name="矩形 2"/>
            <p:cNvSpPr/>
            <p:nvPr/>
          </p:nvSpPr>
          <p:spPr>
            <a:xfrm>
              <a:off x="8011" y="3878"/>
              <a:ext cx="1875" cy="3817"/>
            </a:xfrm>
            <a:prstGeom prst="rect">
              <a:avLst/>
            </a:prstGeom>
            <a:noFill/>
            <a:ln w="12700"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48584" name="矩形 3"/>
            <p:cNvSpPr/>
            <p:nvPr/>
          </p:nvSpPr>
          <p:spPr>
            <a:xfrm>
              <a:off x="8156" y="3733"/>
              <a:ext cx="1875" cy="3817"/>
            </a:xfrm>
            <a:prstGeom prst="rect">
              <a:avLst/>
            </a:prstGeom>
            <a:noFill/>
            <a:ln w="12700">
              <a:solidFill>
                <a:srgbClr val="7738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048585" name="文本框 6"/>
          <p:cNvSpPr txBox="1">
            <a:spLocks noChangeArrowheads="1"/>
          </p:cNvSpPr>
          <p:nvPr/>
        </p:nvSpPr>
        <p:spPr bwMode="auto">
          <a:xfrm>
            <a:off x="10229850" y="2986088"/>
            <a:ext cx="9445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6000">
                <a:solidFill>
                  <a:srgbClr val="36363D"/>
                </a:solidFill>
                <a:latin typeface="华文行楷"/>
                <a:ea typeface="华文行楷"/>
                <a:cs typeface="华文行楷"/>
                <a:sym typeface="华文行楷"/>
              </a:rPr>
              <a:t>目 录</a:t>
            </a:r>
          </a:p>
        </p:txBody>
      </p:sp>
      <p:sp>
        <p:nvSpPr>
          <p:cNvPr id="1048586" name="矩形 7"/>
          <p:cNvSpPr/>
          <p:nvPr/>
        </p:nvSpPr>
        <p:spPr>
          <a:xfrm>
            <a:off x="7672388" y="1457325"/>
            <a:ext cx="579437" cy="397510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587" name="文本框 12"/>
          <p:cNvSpPr txBox="1">
            <a:spLocks noChangeArrowheads="1"/>
          </p:cNvSpPr>
          <p:nvPr/>
        </p:nvSpPr>
        <p:spPr bwMode="auto">
          <a:xfrm>
            <a:off x="7667625" y="2257425"/>
            <a:ext cx="588963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宴会主题氛围</a:t>
            </a:r>
            <a:endParaRPr lang="zh-CN" altLang="en-US" sz="1400">
              <a:solidFill>
                <a:srgbClr val="36363D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6" name="组合 15"/>
          <p:cNvGrpSpPr>
            <a:grpSpLocks/>
          </p:cNvGrpSpPr>
          <p:nvPr/>
        </p:nvGrpSpPr>
        <p:grpSpPr bwMode="auto">
          <a:xfrm>
            <a:off x="7734300" y="1509713"/>
            <a:ext cx="473075" cy="485775"/>
            <a:chOff x="11419" y="2105"/>
            <a:chExt cx="745" cy="764"/>
          </a:xfrm>
        </p:grpSpPr>
        <p:sp>
          <p:nvSpPr>
            <p:cNvPr id="1048588" name="矩形 13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73" name="文本框 14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1</a:t>
              </a:r>
            </a:p>
          </p:txBody>
        </p:sp>
      </p:grpSp>
      <p:sp>
        <p:nvSpPr>
          <p:cNvPr id="1048590" name="矩形 16"/>
          <p:cNvSpPr/>
          <p:nvPr/>
        </p:nvSpPr>
        <p:spPr>
          <a:xfrm>
            <a:off x="6232525" y="1470025"/>
            <a:ext cx="581025" cy="397510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591" name="文本框 17"/>
          <p:cNvSpPr txBox="1">
            <a:spLocks noChangeArrowheads="1"/>
          </p:cNvSpPr>
          <p:nvPr/>
        </p:nvSpPr>
        <p:spPr bwMode="auto">
          <a:xfrm>
            <a:off x="6223000" y="1941513"/>
            <a:ext cx="5905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台型设计</a:t>
            </a:r>
          </a:p>
        </p:txBody>
      </p:sp>
      <p:grpSp>
        <p:nvGrpSpPr>
          <p:cNvPr id="27" name="组合 18"/>
          <p:cNvGrpSpPr>
            <a:grpSpLocks/>
          </p:cNvGrpSpPr>
          <p:nvPr/>
        </p:nvGrpSpPr>
        <p:grpSpPr bwMode="auto">
          <a:xfrm>
            <a:off x="6294438" y="1522413"/>
            <a:ext cx="473075" cy="484187"/>
            <a:chOff x="11419" y="2105"/>
            <a:chExt cx="745" cy="764"/>
          </a:xfrm>
        </p:grpSpPr>
        <p:sp>
          <p:nvSpPr>
            <p:cNvPr id="1048592" name="矩形 1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71" name="文本框 20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2</a:t>
              </a:r>
            </a:p>
          </p:txBody>
        </p:sp>
      </p:grpSp>
      <p:sp>
        <p:nvSpPr>
          <p:cNvPr id="1048594" name="矩形 21"/>
          <p:cNvSpPr/>
          <p:nvPr/>
        </p:nvSpPr>
        <p:spPr>
          <a:xfrm>
            <a:off x="4799013" y="1481138"/>
            <a:ext cx="581025" cy="3976687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595" name="文本框 22"/>
          <p:cNvSpPr txBox="1">
            <a:spLocks noChangeArrowheads="1"/>
          </p:cNvSpPr>
          <p:nvPr/>
        </p:nvSpPr>
        <p:spPr bwMode="auto">
          <a:xfrm>
            <a:off x="4775200" y="2230438"/>
            <a:ext cx="58896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桌面设计</a:t>
            </a:r>
            <a:endParaRPr lang="zh-CN" altLang="en-US" sz="1400">
              <a:solidFill>
                <a:srgbClr val="36363D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8" name="组合 23"/>
          <p:cNvGrpSpPr>
            <a:grpSpLocks/>
          </p:cNvGrpSpPr>
          <p:nvPr/>
        </p:nvGrpSpPr>
        <p:grpSpPr bwMode="auto">
          <a:xfrm>
            <a:off x="4860925" y="1533525"/>
            <a:ext cx="473075" cy="485775"/>
            <a:chOff x="11419" y="2105"/>
            <a:chExt cx="745" cy="764"/>
          </a:xfrm>
        </p:grpSpPr>
        <p:sp>
          <p:nvSpPr>
            <p:cNvPr id="1048596" name="矩形 24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9" name="文本框 25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3</a:t>
              </a:r>
            </a:p>
          </p:txBody>
        </p:sp>
      </p:grpSp>
      <p:sp>
        <p:nvSpPr>
          <p:cNvPr id="1048598" name="矩形 26"/>
          <p:cNvSpPr/>
          <p:nvPr/>
        </p:nvSpPr>
        <p:spPr>
          <a:xfrm>
            <a:off x="3367088" y="1481138"/>
            <a:ext cx="579437" cy="3976687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599" name="文本框 27"/>
          <p:cNvSpPr txBox="1">
            <a:spLocks noChangeArrowheads="1"/>
          </p:cNvSpPr>
          <p:nvPr/>
        </p:nvSpPr>
        <p:spPr bwMode="auto">
          <a:xfrm>
            <a:off x="3402013" y="2249488"/>
            <a:ext cx="588962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菜品设计</a:t>
            </a:r>
            <a:endParaRPr lang="zh-CN" altLang="en-US" sz="1400">
              <a:solidFill>
                <a:srgbClr val="36363D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3429000" y="1533525"/>
            <a:ext cx="473075" cy="485775"/>
            <a:chOff x="11419" y="2105"/>
            <a:chExt cx="745" cy="764"/>
          </a:xfrm>
        </p:grpSpPr>
        <p:sp>
          <p:nvSpPr>
            <p:cNvPr id="1048600" name="矩形 2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7" name="文本框 30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4</a:t>
              </a:r>
            </a:p>
          </p:txBody>
        </p:sp>
      </p:grpSp>
      <p:sp>
        <p:nvSpPr>
          <p:cNvPr id="1048602" name="矩形 31"/>
          <p:cNvSpPr/>
          <p:nvPr/>
        </p:nvSpPr>
        <p:spPr>
          <a:xfrm>
            <a:off x="1914525" y="1493838"/>
            <a:ext cx="581025" cy="397510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603" name="文本框 32"/>
          <p:cNvSpPr txBox="1">
            <a:spLocks noChangeArrowheads="1"/>
          </p:cNvSpPr>
          <p:nvPr/>
        </p:nvSpPr>
        <p:spPr bwMode="auto">
          <a:xfrm>
            <a:off x="1905000" y="2230438"/>
            <a:ext cx="5905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32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服务设计</a:t>
            </a:r>
            <a:endParaRPr lang="zh-CN" altLang="en-US" sz="1400">
              <a:solidFill>
                <a:srgbClr val="36363D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30" name="组合 33"/>
          <p:cNvGrpSpPr>
            <a:grpSpLocks/>
          </p:cNvGrpSpPr>
          <p:nvPr/>
        </p:nvGrpSpPr>
        <p:grpSpPr bwMode="auto">
          <a:xfrm>
            <a:off x="1976438" y="1546225"/>
            <a:ext cx="473075" cy="485775"/>
            <a:chOff x="11419" y="2105"/>
            <a:chExt cx="745" cy="764"/>
          </a:xfrm>
        </p:grpSpPr>
        <p:sp>
          <p:nvSpPr>
            <p:cNvPr id="1048604" name="矩形 34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165" name="文本框 35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5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/>
      <p:bldP spid="1048585" grpId="1"/>
      <p:bldP spid="1048586" grpId="0" animBg="1"/>
      <p:bldP spid="1048586" grpId="1" animBg="1"/>
      <p:bldP spid="1048587" grpId="0"/>
      <p:bldP spid="1048590" grpId="0" animBg="1"/>
      <p:bldP spid="1048590" grpId="1" animBg="1"/>
      <p:bldP spid="1048591" grpId="0"/>
      <p:bldP spid="1048594" grpId="0" animBg="1"/>
      <p:bldP spid="1048594" grpId="1" animBg="1"/>
      <p:bldP spid="1048595" grpId="0"/>
      <p:bldP spid="1048598" grpId="0" animBg="1"/>
      <p:bldP spid="1048598" grpId="1" animBg="1"/>
      <p:bldP spid="1048599" grpId="0"/>
      <p:bldP spid="1048602" grpId="0" animBg="1"/>
      <p:bldP spid="1048602" grpId="1" animBg="1"/>
      <p:bldP spid="10486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09" name="矩形 7"/>
          <p:cNvSpPr/>
          <p:nvPr/>
        </p:nvSpPr>
        <p:spPr>
          <a:xfrm>
            <a:off x="5700713" y="1176338"/>
            <a:ext cx="914400" cy="471805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610" name="文本框 12"/>
          <p:cNvSpPr txBox="1">
            <a:spLocks noChangeArrowheads="1"/>
          </p:cNvSpPr>
          <p:nvPr/>
        </p:nvSpPr>
        <p:spPr bwMode="auto">
          <a:xfrm>
            <a:off x="5811838" y="2224088"/>
            <a:ext cx="69215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40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宴会主题氛围</a:t>
            </a:r>
          </a:p>
        </p:txBody>
      </p:sp>
      <p:grpSp>
        <p:nvGrpSpPr>
          <p:cNvPr id="34" name="组合 15"/>
          <p:cNvGrpSpPr>
            <a:grpSpLocks/>
          </p:cNvGrpSpPr>
          <p:nvPr/>
        </p:nvGrpSpPr>
        <p:grpSpPr bwMode="auto">
          <a:xfrm>
            <a:off x="5862638" y="1362075"/>
            <a:ext cx="641350" cy="676275"/>
            <a:chOff x="10420" y="2666"/>
            <a:chExt cx="745" cy="764"/>
          </a:xfrm>
        </p:grpSpPr>
        <p:sp>
          <p:nvSpPr>
            <p:cNvPr id="1048611" name="矩形 13"/>
            <p:cNvSpPr/>
            <p:nvPr/>
          </p:nvSpPr>
          <p:spPr>
            <a:xfrm>
              <a:off x="10420" y="2666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199" name="文本框 14"/>
            <p:cNvSpPr txBox="1">
              <a:spLocks noChangeArrowheads="1"/>
            </p:cNvSpPr>
            <p:nvPr/>
          </p:nvSpPr>
          <p:spPr bwMode="auto">
            <a:xfrm>
              <a:off x="10506" y="2735"/>
              <a:ext cx="574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1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桃枝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4122738"/>
            <a:ext cx="2819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3" name="图片 4" descr="桃枝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2625" y="-47625"/>
            <a:ext cx="26098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4" name="图片 11" descr="蝴蝶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56838" y="11001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16" name="文本框 7"/>
          <p:cNvSpPr txBox="1">
            <a:spLocks noChangeArrowheads="1"/>
          </p:cNvSpPr>
          <p:nvPr/>
        </p:nvSpPr>
        <p:spPr bwMode="auto">
          <a:xfrm>
            <a:off x="2733675" y="785813"/>
            <a:ext cx="58404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>
                <a:solidFill>
                  <a:srgbClr val="77384B"/>
                </a:solidFill>
                <a:latin typeface="楷体" pitchFamily="49" charset="-122"/>
                <a:ea typeface="楷体" pitchFamily="49" charset="-122"/>
              </a:rPr>
              <a:t>一、宴会主题氛围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0245" name="Shape"/>
          <p:cNvSpPr txBox="1">
            <a:spLocks noChangeArrowheads="1"/>
          </p:cNvSpPr>
          <p:nvPr/>
        </p:nvSpPr>
        <p:spPr bwMode="auto">
          <a:xfrm>
            <a:off x="1058863" y="1722438"/>
            <a:ext cx="527367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3600">
                <a:solidFill>
                  <a:srgbClr val="36363D"/>
                </a:solidFill>
                <a:latin typeface="Calibri" pitchFamily="34" charset="0"/>
              </a:rPr>
              <a:t>以自助酒会形式举办宴会，方便同学们交流和沟通。宴会主题以橙黄色为主，打造一个暖色调的氛围，给同学们亲切的感觉。背景音乐播放同桌的你，放映同学们制作纪念</a:t>
            </a:r>
            <a:r>
              <a:rPr lang="en-US" altLang="zh-CN" sz="3600">
                <a:solidFill>
                  <a:srgbClr val="36363D"/>
                </a:solidFill>
                <a:latin typeface="Calibri" pitchFamily="34" charset="0"/>
              </a:rPr>
              <a:t>pp</a:t>
            </a:r>
            <a:endParaRPr lang="zh-CN" altLang="zh-CN" sz="3600">
              <a:solidFill>
                <a:srgbClr val="36363D"/>
              </a:solidFill>
              <a:latin typeface="Calibri" pitchFamily="34" charset="0"/>
            </a:endParaRPr>
          </a:p>
        </p:txBody>
      </p:sp>
      <p:pic>
        <p:nvPicPr>
          <p:cNvPr id="10246" name="Shape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17690">
            <a:off x="7453313" y="1854200"/>
            <a:ext cx="4005262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7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1" name="矩形 16"/>
          <p:cNvSpPr/>
          <p:nvPr/>
        </p:nvSpPr>
        <p:spPr>
          <a:xfrm>
            <a:off x="5643563" y="1449388"/>
            <a:ext cx="811212" cy="420687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8622" name="文本框 17"/>
          <p:cNvSpPr txBox="1">
            <a:spLocks noChangeArrowheads="1"/>
          </p:cNvSpPr>
          <p:nvPr/>
        </p:nvSpPr>
        <p:spPr bwMode="auto">
          <a:xfrm>
            <a:off x="5664200" y="2266950"/>
            <a:ext cx="6921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40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40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台型设计</a:t>
            </a:r>
          </a:p>
        </p:txBody>
      </p:sp>
      <p:grpSp>
        <p:nvGrpSpPr>
          <p:cNvPr id="41" name="组合 18"/>
          <p:cNvGrpSpPr>
            <a:grpSpLocks/>
          </p:cNvGrpSpPr>
          <p:nvPr/>
        </p:nvGrpSpPr>
        <p:grpSpPr bwMode="auto">
          <a:xfrm>
            <a:off x="5773738" y="1616075"/>
            <a:ext cx="473075" cy="484188"/>
            <a:chOff x="11419" y="2105"/>
            <a:chExt cx="745" cy="764"/>
          </a:xfrm>
        </p:grpSpPr>
        <p:sp>
          <p:nvSpPr>
            <p:cNvPr id="1048623" name="矩形 1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295" name="文本框 20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2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69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8" name="文本框 41"/>
          <p:cNvSpPr txBox="1">
            <a:spLocks noChangeArrowheads="1"/>
          </p:cNvSpPr>
          <p:nvPr/>
        </p:nvSpPr>
        <p:spPr bwMode="auto">
          <a:xfrm>
            <a:off x="3976688" y="666750"/>
            <a:ext cx="4875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77384B"/>
                </a:solidFill>
                <a:latin typeface="楷体" pitchFamily="49" charset="-122"/>
                <a:ea typeface="楷体" pitchFamily="49" charset="-122"/>
              </a:rPr>
              <a:t>二、台型设计</a:t>
            </a:r>
          </a:p>
        </p:txBody>
      </p:sp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8098274" y="3207738"/>
            <a:ext cx="3927667" cy="755171"/>
            <a:chOff x="2832" y="1965"/>
            <a:chExt cx="2018" cy="388"/>
          </a:xfrm>
          <a:solidFill>
            <a:srgbClr val="F9BDC4"/>
          </a:solidFill>
          <a:effectLst/>
        </p:grpSpPr>
        <p:grpSp>
          <p:nvGrpSpPr>
            <p:cNvPr id="46" name="Group 205"/>
            <p:cNvGrpSpPr/>
            <p:nvPr/>
          </p:nvGrpSpPr>
          <p:grpSpPr bwMode="auto">
            <a:xfrm>
              <a:off x="2840" y="1965"/>
              <a:ext cx="1707" cy="166"/>
              <a:chOff x="2840" y="1965"/>
              <a:chExt cx="1707" cy="166"/>
            </a:xfrm>
            <a:grpFill/>
          </p:grpSpPr>
          <p:sp>
            <p:nvSpPr>
              <p:cNvPr id="1048629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0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1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2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3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4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5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6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7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8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39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0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1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2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3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4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5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6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7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8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49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0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1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2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3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4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5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6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7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8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59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0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1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2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3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4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5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6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7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8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69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0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1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2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3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4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5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6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7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8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79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0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1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2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3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4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5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6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7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8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89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0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1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2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3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4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5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6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7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8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699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0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1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2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3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4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5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6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7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8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09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0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1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2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3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4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5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6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7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8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19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0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1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2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3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4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5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6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7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8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29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0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1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2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3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4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5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6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7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8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39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0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1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2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3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4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5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6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7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8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49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0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1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2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3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4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5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6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7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8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59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0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1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2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3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4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5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6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7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8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69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0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1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2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3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4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5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6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7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8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79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0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1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2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3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4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5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6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7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8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89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0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1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2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3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4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5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6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7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8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799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0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1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2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3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4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5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6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7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8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09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0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1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2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3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4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5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6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7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8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19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0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1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2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3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4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5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6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7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</p:grpSp>
        <p:grpSp>
          <p:nvGrpSpPr>
            <p:cNvPr id="47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048828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29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0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1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2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3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4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5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6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7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8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39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0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1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2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3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4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5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6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7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8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49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0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1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2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3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4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5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6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7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8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59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0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1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2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3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4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5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6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7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8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69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0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1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2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3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4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5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6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7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8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79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0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1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2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3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4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5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6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7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8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89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0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1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2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3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4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5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6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7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8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899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0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1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2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3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4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5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6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7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8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09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0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1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2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3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4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5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6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7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8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19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0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1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2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3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4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5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6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7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8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29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0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1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2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3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4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5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6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7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8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39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0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1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2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3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4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5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6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7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8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49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0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1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2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3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4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5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6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7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8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59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0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1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2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3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4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5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6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7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8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69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0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1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2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3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4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5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6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7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8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79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0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1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2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3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4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5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6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7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8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89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0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1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2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3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4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5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6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7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8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8999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0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1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2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3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4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5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6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7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8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09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0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1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2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3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4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5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6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7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8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19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20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21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22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23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24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25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  <p:sp>
            <p:nvSpPr>
              <p:cNvPr id="1049026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微软雅黑" charset="-122"/>
                  <a:ea typeface="微软雅黑" charset="-122"/>
                </a:endParaRPr>
              </a:p>
            </p:txBody>
          </p:sp>
        </p:grpSp>
        <p:sp>
          <p:nvSpPr>
            <p:cNvPr id="1049027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28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29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0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1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2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3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4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5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6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7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8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39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0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1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2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3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4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5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6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7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8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49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0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1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2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3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4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5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6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7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8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59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0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1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2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3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4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5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6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7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8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69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0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1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2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3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4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5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6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7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8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79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0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1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2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3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4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5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6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7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8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89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0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1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2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3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4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5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6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7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8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099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100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101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102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103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104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105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  <p:sp>
          <p:nvSpPr>
            <p:cNvPr id="1049106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微软雅黑" charset="-122"/>
                <a:ea typeface="微软雅黑" charset="-122"/>
              </a:endParaRPr>
            </a:p>
          </p:txBody>
        </p:sp>
      </p:grpSp>
      <p:pic>
        <p:nvPicPr>
          <p:cNvPr id="14341" name="Shape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0088" y="1762125"/>
            <a:ext cx="5726112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72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110" name="矩形 21"/>
          <p:cNvSpPr/>
          <p:nvPr/>
        </p:nvSpPr>
        <p:spPr>
          <a:xfrm>
            <a:off x="5599113" y="1449388"/>
            <a:ext cx="798512" cy="4038600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9111" name="文本框 22"/>
          <p:cNvSpPr txBox="1">
            <a:spLocks noChangeArrowheads="1"/>
          </p:cNvSpPr>
          <p:nvPr/>
        </p:nvSpPr>
        <p:spPr bwMode="auto">
          <a:xfrm>
            <a:off x="5662613" y="2322513"/>
            <a:ext cx="69056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40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40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桌面设计</a:t>
            </a:r>
          </a:p>
        </p:txBody>
      </p:sp>
      <p:grpSp>
        <p:nvGrpSpPr>
          <p:cNvPr id="51" name="组合 23"/>
          <p:cNvGrpSpPr>
            <a:grpSpLocks/>
          </p:cNvGrpSpPr>
          <p:nvPr/>
        </p:nvGrpSpPr>
        <p:grpSpPr bwMode="auto">
          <a:xfrm>
            <a:off x="5743575" y="1706563"/>
            <a:ext cx="527050" cy="615950"/>
            <a:chOff x="9866" y="2748"/>
            <a:chExt cx="745" cy="764"/>
          </a:xfrm>
        </p:grpSpPr>
        <p:sp>
          <p:nvSpPr>
            <p:cNvPr id="1049112" name="矩形 24"/>
            <p:cNvSpPr/>
            <p:nvPr/>
          </p:nvSpPr>
          <p:spPr>
            <a:xfrm>
              <a:off x="9866" y="2748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391" name="文本框 25"/>
            <p:cNvSpPr txBox="1">
              <a:spLocks noChangeArrowheads="1"/>
            </p:cNvSpPr>
            <p:nvPr/>
          </p:nvSpPr>
          <p:spPr bwMode="auto">
            <a:xfrm>
              <a:off x="9951" y="2885"/>
              <a:ext cx="574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3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9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9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74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文本框 39"/>
          <p:cNvSpPr txBox="1">
            <a:spLocks noChangeArrowheads="1"/>
          </p:cNvSpPr>
          <p:nvPr/>
        </p:nvSpPr>
        <p:spPr bwMode="auto">
          <a:xfrm>
            <a:off x="354013" y="358775"/>
            <a:ext cx="3635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1</a:t>
            </a:r>
          </a:p>
        </p:txBody>
      </p:sp>
      <p:sp>
        <p:nvSpPr>
          <p:cNvPr id="1049118" name="文本框 41"/>
          <p:cNvSpPr txBox="1">
            <a:spLocks noChangeArrowheads="1"/>
          </p:cNvSpPr>
          <p:nvPr/>
        </p:nvSpPr>
        <p:spPr bwMode="auto">
          <a:xfrm>
            <a:off x="3757613" y="704850"/>
            <a:ext cx="4329112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77384B"/>
                </a:solidFill>
                <a:latin typeface="楷体" pitchFamily="49" charset="-122"/>
                <a:ea typeface="楷体" pitchFamily="49" charset="-122"/>
              </a:rPr>
              <a:t>三、桌面设计</a:t>
            </a:r>
          </a:p>
        </p:txBody>
      </p:sp>
      <p:pic>
        <p:nvPicPr>
          <p:cNvPr id="18437" name="Shape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00030">
            <a:off x="6996113" y="1860550"/>
            <a:ext cx="43386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hape"/>
          <p:cNvSpPr txBox="1">
            <a:spLocks noChangeArrowheads="1"/>
          </p:cNvSpPr>
          <p:nvPr/>
        </p:nvSpPr>
        <p:spPr bwMode="auto">
          <a:xfrm>
            <a:off x="1712913" y="1574800"/>
            <a:ext cx="47212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3600">
                <a:solidFill>
                  <a:srgbClr val="000000"/>
                </a:solidFill>
                <a:latin typeface="Calibri" pitchFamily="34" charset="0"/>
              </a:rPr>
              <a:t>桌面上摆放好菜品甜点，每种食品前都摆放一个白盘，在摆放食物的长条桌旁边放置一个矮桌，放置供宾客盛取食物的餐盘。在放置酒水的长条桌旁放置红酒、鸡尾酒杯。</a:t>
            </a:r>
            <a:endParaRPr lang="zh-CN" sz="2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 4" descr="桃枝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4363" y="-47625"/>
            <a:ext cx="267811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77" name="图片 11" descr="蝴蝶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31438" y="1138238"/>
            <a:ext cx="630237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9123" name="矩形 26"/>
          <p:cNvSpPr/>
          <p:nvPr/>
        </p:nvSpPr>
        <p:spPr>
          <a:xfrm>
            <a:off x="5694363" y="1533525"/>
            <a:ext cx="739775" cy="3965575"/>
          </a:xfrm>
          <a:prstGeom prst="rect">
            <a:avLst/>
          </a:prstGeom>
          <a:noFill/>
          <a:ln>
            <a:solidFill>
              <a:srgbClr val="7738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9124" name="文本框 27"/>
          <p:cNvSpPr txBox="1">
            <a:spLocks noChangeArrowheads="1"/>
          </p:cNvSpPr>
          <p:nvPr/>
        </p:nvSpPr>
        <p:spPr bwMode="auto">
          <a:xfrm>
            <a:off x="5699125" y="2019300"/>
            <a:ext cx="692150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zh-CN" sz="40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4000">
                <a:solidFill>
                  <a:srgbClr val="36363D"/>
                </a:solidFill>
                <a:latin typeface="楷体" pitchFamily="49" charset="-122"/>
                <a:ea typeface="楷体" pitchFamily="49" charset="-122"/>
              </a:rPr>
              <a:t>菜品设计</a:t>
            </a:r>
          </a:p>
        </p:txBody>
      </p:sp>
      <p:grpSp>
        <p:nvGrpSpPr>
          <p:cNvPr id="58" name="组合 28"/>
          <p:cNvGrpSpPr>
            <a:grpSpLocks/>
          </p:cNvGrpSpPr>
          <p:nvPr/>
        </p:nvGrpSpPr>
        <p:grpSpPr bwMode="auto">
          <a:xfrm>
            <a:off x="5800725" y="1611313"/>
            <a:ext cx="473075" cy="485775"/>
            <a:chOff x="11419" y="2105"/>
            <a:chExt cx="745" cy="764"/>
          </a:xfrm>
        </p:grpSpPr>
        <p:sp>
          <p:nvSpPr>
            <p:cNvPr id="1049125" name="矩形 29"/>
            <p:cNvSpPr/>
            <p:nvPr/>
          </p:nvSpPr>
          <p:spPr>
            <a:xfrm>
              <a:off x="11419" y="2105"/>
              <a:ext cx="745" cy="764"/>
            </a:xfrm>
            <a:prstGeom prst="rect">
              <a:avLst/>
            </a:prstGeom>
            <a:solidFill>
              <a:srgbClr val="7738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87" name="文本框 30"/>
            <p:cNvSpPr txBox="1">
              <a:spLocks noChangeArrowheads="1"/>
            </p:cNvSpPr>
            <p:nvPr/>
          </p:nvSpPr>
          <p:spPr bwMode="auto">
            <a:xfrm>
              <a:off x="11505" y="2125"/>
              <a:ext cx="57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楷体" pitchFamily="49" charset="-122"/>
                  <a:ea typeface="楷体" pitchFamily="49" charset="-122"/>
                </a:rPr>
                <a:t>4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9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9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701</Words>
  <Application>Kingsoft Office WPP</Application>
  <PresentationFormat>自定义</PresentationFormat>
  <Paragraphs>80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Calibri</vt:lpstr>
      <vt:lpstr>宋体</vt:lpstr>
      <vt:lpstr>Arial</vt:lpstr>
      <vt:lpstr>Calibri Light</vt:lpstr>
      <vt:lpstr>等线</vt:lpstr>
      <vt:lpstr>华文行楷</vt:lpstr>
      <vt:lpstr>楷体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中国风古风类</dc:title>
  <dc:creator>vivo Z1</dc:creator>
  <cp:lastModifiedBy>user</cp:lastModifiedBy>
  <cp:revision>2</cp:revision>
  <dcterms:created xsi:type="dcterms:W3CDTF">2017-06-10T07:10:00Z</dcterms:created>
  <dcterms:modified xsi:type="dcterms:W3CDTF">2019-01-07T02:32:42Z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