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26"/>
  </p:notesMasterIdLst>
  <p:sldIdLst>
    <p:sldId id="646" r:id="rId4"/>
    <p:sldId id="687" r:id="rId5"/>
    <p:sldId id="688" r:id="rId6"/>
    <p:sldId id="689" r:id="rId7"/>
    <p:sldId id="690" r:id="rId8"/>
    <p:sldId id="691" r:id="rId9"/>
    <p:sldId id="692" r:id="rId10"/>
    <p:sldId id="710" r:id="rId11"/>
    <p:sldId id="693" r:id="rId12"/>
    <p:sldId id="694" r:id="rId13"/>
    <p:sldId id="695" r:id="rId14"/>
    <p:sldId id="701" r:id="rId15"/>
    <p:sldId id="700" r:id="rId16"/>
    <p:sldId id="702" r:id="rId17"/>
    <p:sldId id="697" r:id="rId18"/>
    <p:sldId id="703" r:id="rId19"/>
    <p:sldId id="704" r:id="rId20"/>
    <p:sldId id="698" r:id="rId21"/>
    <p:sldId id="699" r:id="rId22"/>
    <p:sldId id="707" r:id="rId23"/>
    <p:sldId id="708" r:id="rId24"/>
    <p:sldId id="709" r:id="rId25"/>
  </p:sldIdLst>
  <p:sldSz cx="9906000" cy="6858000" type="A4"/>
  <p:notesSz cx="6650355" cy="9784080"/>
  <p:defaultTextStyle>
    <a:defPPr>
      <a:defRPr lang="en-GB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00"/>
    <a:srgbClr val="996633"/>
    <a:srgbClr val="969696"/>
    <a:srgbClr val="FF0066"/>
    <a:srgbClr val="0000FF"/>
    <a:srgbClr val="FFFF66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24"/>
        <p:guide pos="5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/>
          <a:p>
            <a:pPr lvl="0" defTabSz="942975"/>
            <a:endParaRPr lang="en-US" altLang="zh-CN" sz="1200" b="0" dirty="0">
              <a:ea typeface="隶书" panose="02010509060101010101" pitchFamily="1" charset="-122"/>
            </a:endParaRPr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768725" y="0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/>
          <a:p>
            <a:pPr lvl="0" algn="r" defTabSz="942975"/>
            <a:endParaRPr lang="en-US" altLang="zh-CN" sz="1200" b="0" dirty="0">
              <a:ea typeface="隶书" panose="02010509060101010101" pitchFamily="1" charset="-122"/>
            </a:endParaRPr>
          </a:p>
        </p:txBody>
      </p:sp>
      <p:sp>
        <p:nvSpPr>
          <p:cNvPr id="4100" name="幻灯片图像占位符 4099"/>
          <p:cNvSpPr>
            <a:spLocks noGrp="1"/>
          </p:cNvSpPr>
          <p:nvPr>
            <p:ph type="sldImg" idx="2"/>
          </p:nvPr>
        </p:nvSpPr>
        <p:spPr>
          <a:xfrm>
            <a:off x="676275" y="735013"/>
            <a:ext cx="5297488" cy="36671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文本占位符 4100"/>
          <p:cNvSpPr>
            <a:spLocks noGrp="1"/>
          </p:cNvSpPr>
          <p:nvPr>
            <p:ph type="body" sz="quarter" idx="3"/>
          </p:nvPr>
        </p:nvSpPr>
        <p:spPr>
          <a:xfrm>
            <a:off x="887413" y="4646613"/>
            <a:ext cx="4875212" cy="4402137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ctr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9294813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defTabSz="942975"/>
            <a:endParaRPr lang="en-US" altLang="zh-CN" sz="1200" b="0" dirty="0">
              <a:ea typeface="隶书" panose="02010509060101010101" pitchFamily="1" charset="-122"/>
            </a:endParaRPr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768725" y="9294813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en-US" altLang="zh-CN" sz="1200" b="0" dirty="0">
                <a:ea typeface="隶书" panose="02010509060101010101" pitchFamily="1" charset="-122"/>
              </a:rPr>
            </a:fld>
            <a:endParaRPr lang="en-US" altLang="zh-CN" sz="1200" b="0" dirty="0">
              <a:ea typeface="隶书" panose="02010509060101010101" pitchFamily="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1038" y="365125"/>
            <a:ext cx="8543925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 b="0">
                <a:ea typeface="隶书" panose="02010509060101010101" pitchFamily="1" charset="-122"/>
              </a:defRPr>
            </a:lvl1pPr>
          </a:lstStyle>
          <a:p>
            <a:endParaRPr lang="en-GB" altLang="en-US" dirty="0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 b="0">
                <a:ea typeface="隶书" panose="02010509060101010101" pitchFamily="1" charset="-122"/>
              </a:defRPr>
            </a:lvl1pPr>
          </a:lstStyle>
          <a:p>
            <a:endParaRPr lang="en-GB" altLang="en-US" dirty="0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 b="0">
                <a:ea typeface="隶书" panose="02010509060101010101" pitchFamily="1" charset="-122"/>
              </a:defRPr>
            </a:lvl1pPr>
          </a:lstStyle>
          <a:p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68546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2154" y="1600200"/>
            <a:ext cx="4368546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57341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wmf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圆角矩形 1025"/>
          <p:cNvSpPr/>
          <p:nvPr userDrawn="1"/>
        </p:nvSpPr>
        <p:spPr>
          <a:xfrm>
            <a:off x="9144000" y="6096000"/>
            <a:ext cx="711200" cy="749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矩形 1026"/>
          <p:cNvSpPr/>
          <p:nvPr userDrawn="1"/>
        </p:nvSpPr>
        <p:spPr>
          <a:xfrm>
            <a:off x="74613" y="63500"/>
            <a:ext cx="2778125" cy="485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 eaLnBrk="0" hangingPunct="0"/>
            <a:endParaRPr lang="it-IT" altLang="en-US" sz="2400" b="0" dirty="0">
              <a:solidFill>
                <a:schemeClr val="tx1"/>
              </a:solidFill>
              <a:ea typeface="隶书" panose="02010509060101010101" pitchFamily="1" charset="-122"/>
            </a:endParaRPr>
          </a:p>
        </p:txBody>
      </p:sp>
      <p:pic>
        <p:nvPicPr>
          <p:cNvPr id="1029" name="图片 1028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161925" y="412750"/>
            <a:ext cx="1685925" cy="7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矩形 1029"/>
          <p:cNvSpPr/>
          <p:nvPr userDrawn="1"/>
        </p:nvSpPr>
        <p:spPr>
          <a:xfrm rot="5400000" flipH="1" flipV="1">
            <a:off x="4914900" y="-4381500"/>
            <a:ext cx="76200" cy="990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1" name="矩形 1030"/>
          <p:cNvSpPr/>
          <p:nvPr userDrawn="1"/>
        </p:nvSpPr>
        <p:spPr>
          <a:xfrm rot="5400000" flipH="1" flipV="1">
            <a:off x="4914900" y="1562100"/>
            <a:ext cx="76200" cy="990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隶书" panose="02010509060101010101" pitchFamily="1" charset="-122"/>
              </a:defRPr>
            </a:lvl1pPr>
          </a:lstStyle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隶书" panose="02010509060101010101" pitchFamily="1" charset="-122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隶书" panose="02010509060101010101" pitchFamily="1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5121"/>
          <p:cNvSpPr/>
          <p:nvPr/>
        </p:nvSpPr>
        <p:spPr>
          <a:xfrm>
            <a:off x="273050" y="657225"/>
            <a:ext cx="9288463" cy="1243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7200" dirty="0">
                <a:solidFill>
                  <a:srgbClr val="FF0000"/>
                </a:solidFill>
                <a:latin typeface="方正魏碑简体" pitchFamily="2" charset="-122"/>
                <a:ea typeface="方正魏碑简体" pitchFamily="2" charset="-122"/>
              </a:rPr>
              <a:t>砼制备及运输</a:t>
            </a:r>
            <a:endParaRPr lang="zh-CN" altLang="en-US" sz="7200" dirty="0">
              <a:solidFill>
                <a:srgbClr val="FF0000"/>
              </a:solidFill>
              <a:latin typeface="方正魏碑简体" pitchFamily="2" charset="-122"/>
              <a:ea typeface="方正魏碑简体" pitchFamily="2" charset="-122"/>
            </a:endParaRPr>
          </a:p>
        </p:txBody>
      </p:sp>
      <p:sp>
        <p:nvSpPr>
          <p:cNvPr id="5124" name="矩形 5123"/>
          <p:cNvSpPr/>
          <p:nvPr/>
        </p:nvSpPr>
        <p:spPr>
          <a:xfrm>
            <a:off x="1208088" y="3849688"/>
            <a:ext cx="720090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altLang="x-none" sz="3200" dirty="0">
              <a:solidFill>
                <a:srgbClr val="FF0066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5126" name="图片 5125" descr="8方的搅拌罐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363" y="4551363"/>
            <a:ext cx="2752725" cy="1925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5126" descr="坍落度检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4551363"/>
            <a:ext cx="2590800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5127" descr="砼浇灌施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88" y="4551363"/>
            <a:ext cx="2565400" cy="1925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small_09032506352012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663" y="4551363"/>
            <a:ext cx="1385887" cy="1925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图片 54273" descr="三一重工HBT80C-1818DⅢCCE认证柴油机混凝土输送泵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620713"/>
            <a:ext cx="4465638" cy="2509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矩形 54274"/>
          <p:cNvSpPr/>
          <p:nvPr/>
        </p:nvSpPr>
        <p:spPr>
          <a:xfrm>
            <a:off x="1136650" y="3111500"/>
            <a:ext cx="8208963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三一重工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HBT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系列拖式泵         中联重科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HBT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系列拖式泵</a:t>
            </a:r>
            <a:endParaRPr lang="en-US" altLang="zh-CN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4276" name="图片 54275" descr="中联重科HBT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20713"/>
            <a:ext cx="4392613" cy="2497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图片 54276" descr="方圆HBTS80-16-110拖泵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3824288"/>
            <a:ext cx="5111750" cy="183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8" name="矩形 54277"/>
          <p:cNvSpPr/>
          <p:nvPr/>
        </p:nvSpPr>
        <p:spPr>
          <a:xfrm>
            <a:off x="344488" y="5937250"/>
            <a:ext cx="4824412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方园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HBTS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系列拖式泵</a:t>
            </a:r>
            <a:endParaRPr lang="en-US" altLang="zh-CN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54279" name="文本占位符 54278"/>
          <p:cNvSpPr>
            <a:spLocks noGrp="1"/>
          </p:cNvSpPr>
          <p:nvPr>
            <p:ph type="body" idx="1"/>
          </p:nvPr>
        </p:nvSpPr>
        <p:spPr>
          <a:xfrm>
            <a:off x="5024438" y="3644900"/>
            <a:ext cx="4608512" cy="2808288"/>
          </a:xfrm>
          <a:noFill/>
          <a:ln>
            <a:noFill/>
          </a:ln>
        </p:spPr>
        <p:txBody>
          <a:bodyPr/>
          <a:p>
            <a:pPr algn="ctr">
              <a:lnSpc>
                <a:spcPct val="115000"/>
              </a:lnSpc>
              <a:spcBef>
                <a:spcPct val="15000"/>
              </a:spcBef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拖式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输送泵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5000"/>
              </a:lnSpc>
              <a:spcBef>
                <a:spcPct val="15000"/>
              </a:spcBef>
              <a:buNone/>
            </a:pP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      亦称固定泵，最大水平输送距离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1500m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，垂直高度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400m,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砼输送能力为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75(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高压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)-120(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低压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)m</a:t>
            </a:r>
            <a:r>
              <a:rPr lang="en-US" altLang="zh-CN" sz="2400" b="1" baseline="30000" dirty="0">
                <a:latin typeface="仿宋_GB2312" pitchFamily="1" charset="-122"/>
                <a:ea typeface="仿宋_GB2312" pitchFamily="1" charset="-122"/>
              </a:rPr>
              <a:t>3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/h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，适合高层建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构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筑物的砼水平及垂直输送。</a:t>
            </a:r>
            <a:endParaRPr lang="zh-CN" altLang="en-US" sz="2400" b="1" dirty="0"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图片 55297" descr="三一重工SY5120HBC90H车载泵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620713"/>
            <a:ext cx="4824413" cy="216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矩形 55298"/>
          <p:cNvSpPr/>
          <p:nvPr/>
        </p:nvSpPr>
        <p:spPr>
          <a:xfrm>
            <a:off x="704850" y="2806700"/>
            <a:ext cx="8856663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三一重工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HBC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系列车载泵                    华强京</a:t>
            </a:r>
            <a:r>
              <a:rPr lang="zh-CN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工</a:t>
            </a: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HBC60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车载泵</a:t>
            </a:r>
            <a:endParaRPr lang="en-US" altLang="zh-CN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55300" name="图片 55299" descr="华强京工HBC 60车载式混凝土输送泵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188" y="765175"/>
            <a:ext cx="4776787" cy="192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图片 55300" descr="鸿得利HBT85-15-156S柴油车载泵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3346450"/>
            <a:ext cx="5081587" cy="262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2" name="矩形 55301"/>
          <p:cNvSpPr/>
          <p:nvPr/>
        </p:nvSpPr>
        <p:spPr>
          <a:xfrm>
            <a:off x="920750" y="5991225"/>
            <a:ext cx="4608513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上海鸿得利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HBC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系列车载泵 </a:t>
            </a:r>
            <a:endParaRPr lang="en-US" altLang="zh-CN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55303" name="文本占位符 55302"/>
          <p:cNvSpPr>
            <a:spLocks noGrp="1"/>
          </p:cNvSpPr>
          <p:nvPr>
            <p:ph type="body" idx="1"/>
          </p:nvPr>
        </p:nvSpPr>
        <p:spPr>
          <a:xfrm>
            <a:off x="5167313" y="3789363"/>
            <a:ext cx="4392612" cy="2447925"/>
          </a:xfrm>
          <a:noFill/>
          <a:ln>
            <a:noFill/>
          </a:ln>
        </p:spPr>
        <p:txBody>
          <a:bodyPr/>
          <a:p>
            <a:pPr algn="ctr">
              <a:lnSpc>
                <a:spcPct val="115000"/>
              </a:lnSpc>
              <a:spcBef>
                <a:spcPct val="15000"/>
              </a:spcBef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车载式砼输送泵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5000"/>
              </a:lnSpc>
              <a:spcBef>
                <a:spcPct val="15000"/>
              </a:spcBef>
              <a:buNone/>
            </a:pP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      转场方便快捷；占地面积小；有效减轻施工人员的劳动强度，提高生产效率。尤其适合设备租赁企业使用。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   </a:t>
            </a:r>
            <a:endParaRPr lang="zh-CN" altLang="en-US" sz="2400" b="1" dirty="0"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文本占位符 56321"/>
          <p:cNvSpPr>
            <a:spLocks noGrp="1"/>
          </p:cNvSpPr>
          <p:nvPr>
            <p:ph type="body" idx="1"/>
          </p:nvPr>
        </p:nvSpPr>
        <p:spPr>
          <a:xfrm>
            <a:off x="200025" y="654050"/>
            <a:ext cx="5616575" cy="2774950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砼输送管用钢管制成，直径一般为</a:t>
            </a:r>
            <a:r>
              <a:rPr lang="en-US" altLang="zh-CN" sz="2400" b="1" dirty="0">
                <a:ea typeface="宋体" panose="02010600030101010101" pitchFamily="2" charset="-122"/>
              </a:rPr>
              <a:t>110</a:t>
            </a:r>
            <a:r>
              <a:rPr lang="zh-CN" altLang="en-US" sz="2400" b="1" dirty="0"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ea typeface="宋体" panose="02010600030101010101" pitchFamily="2" charset="-122"/>
              </a:rPr>
              <a:t>125</a:t>
            </a:r>
            <a:r>
              <a:rPr lang="zh-CN" altLang="en-US" sz="2400" b="1" dirty="0"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ea typeface="宋体" panose="02010600030101010101" pitchFamily="2" charset="-122"/>
              </a:rPr>
              <a:t>150mm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，标准管长</a:t>
            </a:r>
            <a:r>
              <a:rPr lang="en-US" altLang="zh-CN" sz="2400" b="1" dirty="0">
                <a:ea typeface="宋体" panose="02010600030101010101" pitchFamily="2" charset="-122"/>
              </a:rPr>
              <a:t>3m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，也有</a:t>
            </a:r>
            <a:r>
              <a:rPr lang="en-US" altLang="zh-CN" sz="2400" b="1" dirty="0">
                <a:ea typeface="宋体" panose="02010600030101010101" pitchFamily="2" charset="-122"/>
              </a:rPr>
              <a:t>2m</a:t>
            </a:r>
            <a:r>
              <a:rPr lang="zh-CN" altLang="en-US" sz="2400" b="1" dirty="0"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ea typeface="宋体" panose="02010600030101010101" pitchFamily="2" charset="-122"/>
              </a:rPr>
              <a:t>1m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的配管，弯头有</a:t>
            </a:r>
            <a:r>
              <a:rPr lang="en-US" altLang="zh-CN" sz="2400" b="1" i="1" dirty="0">
                <a:ea typeface="宋体" panose="02010600030101010101" pitchFamily="2" charset="-122"/>
              </a:rPr>
              <a:t>90</a:t>
            </a:r>
            <a:r>
              <a:rPr lang="en-US" altLang="zh-CN" sz="2400" b="1" i="1" baseline="30000" dirty="0"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ea typeface="宋体" panose="02010600030101010101" pitchFamily="2" charset="-122"/>
              </a:rPr>
              <a:t>、</a:t>
            </a:r>
            <a:r>
              <a:rPr lang="en-US" altLang="zh-CN" sz="2400" b="1" i="1" dirty="0">
                <a:ea typeface="宋体" panose="02010600030101010101" pitchFamily="2" charset="-122"/>
              </a:rPr>
              <a:t>45</a:t>
            </a:r>
            <a:r>
              <a:rPr lang="en-US" altLang="zh-CN" sz="2400" b="1" i="1" baseline="30000" dirty="0"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ea typeface="宋体" panose="02010600030101010101" pitchFamily="2" charset="-122"/>
              </a:rPr>
              <a:t>、</a:t>
            </a:r>
            <a:r>
              <a:rPr lang="en-US" altLang="zh-CN" sz="2400" b="1" i="1" dirty="0">
                <a:ea typeface="宋体" panose="02010600030101010101" pitchFamily="2" charset="-122"/>
              </a:rPr>
              <a:t>30</a:t>
            </a:r>
            <a:r>
              <a:rPr lang="en-US" altLang="zh-CN" sz="2400" b="1" i="1" baseline="30000" dirty="0"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ea typeface="宋体" panose="02010600030101010101" pitchFamily="2" charset="-122"/>
              </a:rPr>
              <a:t>、</a:t>
            </a:r>
            <a:r>
              <a:rPr lang="en-US" altLang="zh-CN" sz="2400" b="1" i="1" dirty="0">
                <a:ea typeface="宋体" panose="02010600030101010101" pitchFamily="2" charset="-122"/>
              </a:rPr>
              <a:t>15</a:t>
            </a:r>
            <a:r>
              <a:rPr lang="en-US" altLang="zh-CN" sz="2400" b="1" i="1" baseline="30000" dirty="0"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等不同角度的弯管。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管径的选择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根据砼骨料的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最大粒径、输送距离、输送高度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及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其它施工条件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决定。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pic>
        <p:nvPicPr>
          <p:cNvPr id="56323" name="图片 56322" descr="接砼输送泵泵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988" y="3500438"/>
            <a:ext cx="4248150" cy="2957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图片 56323" descr="砼输送泵的泵前接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500438"/>
            <a:ext cx="3960813" cy="296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图片 56324" descr="混凝土泵送混凝土至现场浇筑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620713"/>
            <a:ext cx="3313113" cy="285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6" name="矩形 56325"/>
          <p:cNvSpPr/>
          <p:nvPr/>
        </p:nvSpPr>
        <p:spPr>
          <a:xfrm>
            <a:off x="849313" y="3860800"/>
            <a:ext cx="568325" cy="25177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泵送管安装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56327" name="矩形 56326"/>
          <p:cNvSpPr/>
          <p:nvPr/>
        </p:nvSpPr>
        <p:spPr>
          <a:xfrm>
            <a:off x="9129713" y="836613"/>
            <a:ext cx="568325" cy="225266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泵送管送料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文本占位符 57345"/>
          <p:cNvSpPr>
            <a:spLocks noGrp="1"/>
          </p:cNvSpPr>
          <p:nvPr>
            <p:ph type="body" idx="1"/>
          </p:nvPr>
        </p:nvSpPr>
        <p:spPr>
          <a:xfrm>
            <a:off x="200025" y="654050"/>
            <a:ext cx="5257800" cy="3062288"/>
          </a:xfrm>
          <a:noFill/>
          <a:ln>
            <a:noFill/>
          </a:ln>
        </p:spPr>
        <p:txBody>
          <a:bodyPr/>
          <a:p>
            <a:pPr>
              <a:lnSpc>
                <a:spcPct val="11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泵送砼时，应保证砼的供应能满足砼泵连续工作。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输送管线宜直、转弯宜缓、接头要严密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；泵送前先用适量的水泥砂浆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润湿管道内壁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，在泵送结束或预计泵送间隙时间超过</a:t>
            </a:r>
            <a:r>
              <a:rPr lang="en-US" altLang="zh-CN" sz="2400" b="1" dirty="0">
                <a:ea typeface="宋体" panose="02010600030101010101" pitchFamily="2" charset="-122"/>
              </a:rPr>
              <a:t>45min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时，及时把残留在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砼缸体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输送管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内砼清洗干净。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7347" name="图片 57346" descr="泵送混凝土施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50" y="3806825"/>
            <a:ext cx="3559175" cy="267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图片 57347" descr="混凝土搅拌车送至工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263" y="620713"/>
            <a:ext cx="3454400" cy="258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矩形 57348"/>
          <p:cNvSpPr/>
          <p:nvPr/>
        </p:nvSpPr>
        <p:spPr>
          <a:xfrm>
            <a:off x="776288" y="3860800"/>
            <a:ext cx="568325" cy="25209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泵送管线宜直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57350" name="矩形 57349"/>
          <p:cNvSpPr/>
          <p:nvPr/>
        </p:nvSpPr>
        <p:spPr>
          <a:xfrm>
            <a:off x="5164138" y="5748338"/>
            <a:ext cx="4030662" cy="787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 algn="ctr">
              <a:lnSpc>
                <a:spcPct val="9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广州西塔停机坪</a:t>
            </a:r>
            <a:r>
              <a:rPr lang="zh-CN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440.75m</a:t>
            </a:r>
            <a:r>
              <a:rPr lang="zh-CN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）</a:t>
            </a:r>
            <a:endParaRPr lang="zh-CN" altLang="en-US" sz="2400" dirty="0">
              <a:solidFill>
                <a:srgbClr val="0000FF"/>
              </a:solidFill>
              <a:ea typeface="隶书" panose="02010509060101010101" pitchFamily="1" charset="-122"/>
            </a:endParaRPr>
          </a:p>
          <a:p>
            <a:pPr marL="342900" indent="-342900" algn="ctr">
              <a:lnSpc>
                <a:spcPct val="9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的</a:t>
            </a: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C100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砼泵送施工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57351" name="图片 57350" descr="广州西塔将C100超高性能免振自密实混凝土一次泵送至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73425"/>
            <a:ext cx="4537075" cy="253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2" name="矩形 57351"/>
          <p:cNvSpPr/>
          <p:nvPr/>
        </p:nvSpPr>
        <p:spPr>
          <a:xfrm>
            <a:off x="9032875" y="620713"/>
            <a:ext cx="568325" cy="259238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搅拌运输车供料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文本占位符 58369"/>
          <p:cNvSpPr>
            <a:spLocks noGrp="1"/>
          </p:cNvSpPr>
          <p:nvPr>
            <p:ph type="body" idx="1"/>
          </p:nvPr>
        </p:nvSpPr>
        <p:spPr>
          <a:xfrm>
            <a:off x="7258050" y="1052513"/>
            <a:ext cx="2374900" cy="5400675"/>
          </a:xfrm>
          <a:noFill/>
          <a:ln>
            <a:noFill/>
          </a:ln>
        </p:spPr>
        <p:txBody>
          <a:bodyPr/>
          <a:p>
            <a:pPr>
              <a:lnSpc>
                <a:spcPct val="115000"/>
              </a:lnSpc>
              <a:buNone/>
            </a:pP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  世界第一高楼“迪拜塔”不但高度惊人，高强砼也达惊人的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33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万立方米，最大泵送高度达史无前例的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570m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。图为工地的中国“三一重工”的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HBT90CH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超高压拖泵。</a:t>
            </a:r>
            <a:endParaRPr lang="zh-CN" altLang="en-US" sz="2400" b="1" dirty="0"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58371" name="图片 58370" descr="在“迪拜塔”工地上，有3台高压泵，将混凝土输送到工人操作的高处。一个挑战是，将高强度的混凝土输到570米以上的高度，并且不影响混凝土的基本性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620713"/>
            <a:ext cx="7172325" cy="5380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2" name="矩形 58371"/>
          <p:cNvSpPr/>
          <p:nvPr/>
        </p:nvSpPr>
        <p:spPr>
          <a:xfrm>
            <a:off x="344488" y="5984875"/>
            <a:ext cx="7056437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在“迪拜塔”，砼输送泵创造了</a:t>
            </a: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570m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的新纪录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59393"/>
          <p:cNvSpPr>
            <a:spLocks noGrp="1"/>
          </p:cNvSpPr>
          <p:nvPr>
            <p:ph type="title"/>
          </p:nvPr>
        </p:nvSpPr>
        <p:spPr>
          <a:xfrm>
            <a:off x="495300" y="654050"/>
            <a:ext cx="5178425" cy="604838"/>
          </a:xfrm>
          <a:noFill/>
          <a:ln>
            <a:noFill/>
          </a:ln>
        </p:spPr>
        <p:txBody>
          <a:bodyPr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⑷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砼泵车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>
          <a:xfrm>
            <a:off x="200025" y="1187450"/>
            <a:ext cx="5761038" cy="2312988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砼泵车均装有</a:t>
            </a:r>
            <a:r>
              <a:rPr lang="en-US" altLang="zh-CN" sz="2400" b="1" dirty="0"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节折叠式全回转布料臂、液压操作。最大理论输送能力为</a:t>
            </a:r>
            <a:r>
              <a:rPr lang="en-US" altLang="zh-CN" sz="2400" b="1" dirty="0">
                <a:ea typeface="宋体" panose="02010600030101010101" pitchFamily="2" charset="-122"/>
              </a:rPr>
              <a:t>150m</a:t>
            </a:r>
            <a:r>
              <a:rPr lang="en-US" altLang="zh-CN" sz="2400" b="1" baseline="30000" dirty="0">
                <a:ea typeface="宋体" panose="02010600030101010101" pitchFamily="2" charset="-122"/>
              </a:rPr>
              <a:t>3</a:t>
            </a:r>
            <a:r>
              <a:rPr lang="en-US" altLang="zh-CN" sz="2400" b="1" dirty="0">
                <a:ea typeface="宋体" panose="02010600030101010101" pitchFamily="2" charset="-122"/>
              </a:rPr>
              <a:t>/h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，最大布料高度</a:t>
            </a:r>
            <a:r>
              <a:rPr lang="en-US" altLang="zh-CN" sz="2400" b="1" dirty="0">
                <a:ea typeface="宋体" panose="02010600030101010101" pitchFamily="2" charset="-122"/>
              </a:rPr>
              <a:t>51m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，布料半径</a:t>
            </a:r>
            <a:r>
              <a:rPr lang="en-US" altLang="zh-CN" sz="2400" b="1" dirty="0">
                <a:ea typeface="宋体" panose="02010600030101010101" pitchFamily="2" charset="-122"/>
              </a:rPr>
              <a:t>46m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，布料深度</a:t>
            </a:r>
            <a:r>
              <a:rPr lang="en-US" altLang="zh-CN" sz="2400" b="1" dirty="0">
                <a:ea typeface="宋体" panose="02010600030101010101" pitchFamily="2" charset="-122"/>
              </a:rPr>
              <a:t>35.8m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。可在布料杆的回转范围内直接进行浇筑。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9396" name="图片 59395" descr="三一重工SY5260THB37V泵车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488" y="3562350"/>
            <a:ext cx="4176712" cy="257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图片 59396" descr="中联重科ZLJ5160THB泵车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38" y="3752850"/>
            <a:ext cx="5068887" cy="234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8" name="矩形 59397"/>
          <p:cNvSpPr/>
          <p:nvPr/>
        </p:nvSpPr>
        <p:spPr>
          <a:xfrm>
            <a:off x="992188" y="6038850"/>
            <a:ext cx="8208962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三一重工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THB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泵车                             中联重科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T</a:t>
            </a: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HB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泵车</a:t>
            </a:r>
            <a:endParaRPr lang="en-US" altLang="zh-CN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59401" name="图片 59400" descr="0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63" y="620713"/>
            <a:ext cx="3667125" cy="246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2" name="矩形 59401"/>
          <p:cNvSpPr/>
          <p:nvPr/>
        </p:nvSpPr>
        <p:spPr>
          <a:xfrm>
            <a:off x="6608763" y="3068638"/>
            <a:ext cx="25209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砼泵送施工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图片 60417" descr="上海环球金融中心施工报告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0" y="620713"/>
            <a:ext cx="8785225" cy="585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矩形 60418"/>
          <p:cNvSpPr/>
          <p:nvPr/>
        </p:nvSpPr>
        <p:spPr>
          <a:xfrm>
            <a:off x="3008313" y="620713"/>
            <a:ext cx="640873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dirty="0">
                <a:solidFill>
                  <a:srgbClr val="FF0066"/>
                </a:solidFill>
                <a:ea typeface="黑体" panose="02010609060101010101" pitchFamily="2" charset="-122"/>
              </a:rPr>
              <a:t>三一重工</a:t>
            </a:r>
            <a:r>
              <a:rPr lang="en-US" altLang="zh-CN" dirty="0">
                <a:solidFill>
                  <a:srgbClr val="FF0066"/>
                </a:solidFill>
                <a:ea typeface="黑体" panose="02010609060101010101" pitchFamily="2" charset="-122"/>
              </a:rPr>
              <a:t>THB</a:t>
            </a:r>
            <a:r>
              <a:rPr lang="zh-CN" altLang="en-US" dirty="0">
                <a:solidFill>
                  <a:srgbClr val="FF0066"/>
                </a:solidFill>
                <a:ea typeface="黑体" panose="02010609060101010101" pitchFamily="2" charset="-122"/>
              </a:rPr>
              <a:t>泵车</a:t>
            </a:r>
            <a:endParaRPr lang="zh-CN" altLang="en-US" dirty="0">
              <a:solidFill>
                <a:srgbClr val="FF0066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zh-CN" altLang="en-US" dirty="0">
                <a:solidFill>
                  <a:srgbClr val="FF0066"/>
                </a:solidFill>
                <a:ea typeface="黑体" panose="02010609060101010101" pitchFamily="2" charset="-122"/>
              </a:rPr>
              <a:t>在上海环球金融中心地下室工程浇筑砼</a:t>
            </a:r>
            <a:endParaRPr lang="en-US" altLang="zh-CN" dirty="0">
              <a:solidFill>
                <a:srgbClr val="FF0066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图片 61441" descr="东海大桥工程施工报告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138" y="620713"/>
            <a:ext cx="8324850" cy="5849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矩形 61442"/>
          <p:cNvSpPr/>
          <p:nvPr/>
        </p:nvSpPr>
        <p:spPr>
          <a:xfrm>
            <a:off x="344488" y="620713"/>
            <a:ext cx="51847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dirty="0">
                <a:solidFill>
                  <a:srgbClr val="FF0066"/>
                </a:solidFill>
                <a:ea typeface="黑体" panose="02010609060101010101" pitchFamily="2" charset="-122"/>
              </a:rPr>
              <a:t>三一重工</a:t>
            </a:r>
            <a:r>
              <a:rPr lang="en-US" altLang="zh-CN" dirty="0">
                <a:solidFill>
                  <a:srgbClr val="FF0066"/>
                </a:solidFill>
                <a:ea typeface="黑体" panose="02010609060101010101" pitchFamily="2" charset="-122"/>
              </a:rPr>
              <a:t>THB</a:t>
            </a:r>
            <a:r>
              <a:rPr lang="zh-CN" altLang="en-US" dirty="0">
                <a:solidFill>
                  <a:srgbClr val="FF0066"/>
                </a:solidFill>
                <a:ea typeface="黑体" panose="02010609060101010101" pitchFamily="2" charset="-122"/>
              </a:rPr>
              <a:t>泵车</a:t>
            </a:r>
            <a:endParaRPr lang="zh-CN" altLang="en-US" dirty="0">
              <a:solidFill>
                <a:srgbClr val="FF0066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zh-CN" altLang="en-US" dirty="0">
                <a:solidFill>
                  <a:srgbClr val="FF0066"/>
                </a:solidFill>
                <a:ea typeface="黑体" panose="02010609060101010101" pitchFamily="2" charset="-122"/>
              </a:rPr>
              <a:t>在东海大桥基础工程浇筑砼</a:t>
            </a:r>
            <a:endParaRPr lang="en-US" altLang="zh-CN" dirty="0">
              <a:solidFill>
                <a:srgbClr val="FF0066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标题 62465"/>
          <p:cNvSpPr>
            <a:spLocks noGrp="1"/>
          </p:cNvSpPr>
          <p:nvPr>
            <p:ph type="title"/>
          </p:nvPr>
        </p:nvSpPr>
        <p:spPr>
          <a:xfrm>
            <a:off x="488950" y="654050"/>
            <a:ext cx="8915400" cy="604838"/>
          </a:xfrm>
          <a:noFill/>
          <a:ln>
            <a:noFill/>
          </a:ln>
        </p:spPr>
        <p:txBody>
          <a:bodyPr/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⑸ 砼布料杆</a:t>
            </a:r>
            <a:endParaRPr lang="zh-CN" altLang="en-US" sz="32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62467" name="文本占位符 62466"/>
          <p:cNvSpPr>
            <a:spLocks noGrp="1"/>
          </p:cNvSpPr>
          <p:nvPr>
            <p:ph type="body" idx="1"/>
          </p:nvPr>
        </p:nvSpPr>
        <p:spPr>
          <a:xfrm>
            <a:off x="273050" y="1187450"/>
            <a:ext cx="9288463" cy="1881188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             可根据现场砼浇注的需要将布料杆设置在合适位置，布料杆有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固定式、内爬式、移动式、船用式</a:t>
            </a:r>
            <a:r>
              <a:rPr lang="zh-CN" altLang="en-US" sz="2400" b="1" dirty="0">
                <a:ea typeface="宋体" panose="02010600030101010101" pitchFamily="2" charset="-122"/>
              </a:rPr>
              <a:t>等。</a:t>
            </a:r>
            <a:r>
              <a:rPr lang="zh-CN" altLang="en-US" sz="2400" dirty="0"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HGT41</a:t>
            </a:r>
            <a:r>
              <a:rPr lang="zh-CN" altLang="en-US" sz="2400" b="1" dirty="0">
                <a:ea typeface="宋体" panose="02010600030101010101" pitchFamily="2" charset="-122"/>
              </a:rPr>
              <a:t>型内爬式布料机布料半径</a:t>
            </a:r>
            <a:r>
              <a:rPr lang="en-US" altLang="zh-CN" sz="2400" b="1" dirty="0">
                <a:ea typeface="宋体" panose="02010600030101010101" pitchFamily="2" charset="-122"/>
              </a:rPr>
              <a:t>41m</a:t>
            </a:r>
            <a:r>
              <a:rPr lang="zh-CN" altLang="en-US" sz="2400" b="1" dirty="0">
                <a:ea typeface="宋体" panose="02010600030101010101" pitchFamily="2" charset="-122"/>
              </a:rPr>
              <a:t>，塔身高度</a:t>
            </a:r>
            <a:r>
              <a:rPr lang="en-US" altLang="zh-CN" sz="2400" b="1" dirty="0">
                <a:ea typeface="宋体" panose="02010600030101010101" pitchFamily="2" charset="-122"/>
              </a:rPr>
              <a:t>24m</a:t>
            </a:r>
            <a:r>
              <a:rPr lang="zh-CN" altLang="en-US" sz="2400" b="1" dirty="0">
                <a:ea typeface="宋体" panose="02010600030101010101" pitchFamily="2" charset="-122"/>
              </a:rPr>
              <a:t>，爬升速度</a:t>
            </a:r>
            <a:r>
              <a:rPr lang="en-US" altLang="zh-CN" sz="2400" b="1" dirty="0">
                <a:ea typeface="宋体" panose="02010600030101010101" pitchFamily="2" charset="-122"/>
              </a:rPr>
              <a:t>0.5m/min</a:t>
            </a:r>
            <a:r>
              <a:rPr lang="zh-CN" altLang="en-US" sz="2400" b="1" dirty="0">
                <a:ea typeface="宋体" panose="02010600030101010101" pitchFamily="2" charset="-122"/>
              </a:rPr>
              <a:t>，臂架为四节卷折全液压形式，回转角度</a:t>
            </a:r>
            <a:r>
              <a:rPr lang="en-US" altLang="zh-CN" sz="2400" b="1" dirty="0">
                <a:ea typeface="宋体" panose="02010600030101010101" pitchFamily="2" charset="-122"/>
              </a:rPr>
              <a:t>365</a:t>
            </a:r>
            <a:r>
              <a:rPr lang="en-US" altLang="zh-CN" sz="2400" b="1" baseline="30000" dirty="0"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ea typeface="宋体" panose="02010600030101010101" pitchFamily="2" charset="-122"/>
              </a:rPr>
              <a:t>，末端软管长度</a:t>
            </a:r>
            <a:r>
              <a:rPr lang="en-US" altLang="zh-CN" sz="2400" b="1" dirty="0">
                <a:ea typeface="宋体" panose="02010600030101010101" pitchFamily="2" charset="-122"/>
              </a:rPr>
              <a:t>3m</a:t>
            </a:r>
            <a:r>
              <a:rPr lang="zh-CN" altLang="en-US" sz="2400" b="1" dirty="0">
                <a:ea typeface="宋体" panose="02010600030101010101" pitchFamily="2" charset="-122"/>
              </a:rPr>
              <a:t>。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pic>
        <p:nvPicPr>
          <p:cNvPr id="62468" name="图片 62467" descr="三一重工HGT41布料杆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0988" y="2924175"/>
            <a:ext cx="2932112" cy="347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9" name="图片 62468" descr="中联重科HG28E(内爬) 布料杆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2987675"/>
            <a:ext cx="4392613" cy="258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0" name="矩形 62469"/>
          <p:cNvSpPr/>
          <p:nvPr/>
        </p:nvSpPr>
        <p:spPr>
          <a:xfrm>
            <a:off x="200025" y="5624513"/>
            <a:ext cx="259556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中联重科</a:t>
            </a: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HG28E</a:t>
            </a:r>
            <a:endParaRPr lang="en-US" altLang="zh-CN" sz="2400" dirty="0">
              <a:solidFill>
                <a:srgbClr val="0000FF"/>
              </a:solidFill>
              <a:ea typeface="隶书" panose="02010509060101010101" pitchFamily="1" charset="-122"/>
            </a:endParaRPr>
          </a:p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内爬式布料杆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62471" name="矩形 62470"/>
          <p:cNvSpPr/>
          <p:nvPr/>
        </p:nvSpPr>
        <p:spPr>
          <a:xfrm>
            <a:off x="6465888" y="5624513"/>
            <a:ext cx="27368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三一重工的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HGT41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布料杆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62472" name="图片 62471" descr="布料杆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5" y="3665538"/>
            <a:ext cx="3313113" cy="2849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3" name="矩形 62472"/>
          <p:cNvSpPr/>
          <p:nvPr/>
        </p:nvSpPr>
        <p:spPr>
          <a:xfrm>
            <a:off x="4089400" y="5876925"/>
            <a:ext cx="2735263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10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移动式布料杆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图片 63489" descr="布料杆的爬升过程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3573463"/>
            <a:ext cx="5329238" cy="2452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1" name="图片 63490" descr="jy-buliao-hgs13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620713"/>
            <a:ext cx="5265738" cy="2389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2" name="矩形 63491"/>
          <p:cNvSpPr/>
          <p:nvPr/>
        </p:nvSpPr>
        <p:spPr>
          <a:xfrm>
            <a:off x="1136650" y="2997200"/>
            <a:ext cx="424815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施工现场的移动式布料杆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63493" name="矩形 63492"/>
          <p:cNvSpPr/>
          <p:nvPr/>
        </p:nvSpPr>
        <p:spPr>
          <a:xfrm>
            <a:off x="849313" y="6019800"/>
            <a:ext cx="8567737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内爬式布料杆的爬升过程                    三一重工的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HGT41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布料杆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63494" name="图片 63493" descr="small_09032506352012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363" y="620713"/>
            <a:ext cx="3894137" cy="5414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3" name="文本占位符 46082"/>
          <p:cNvSpPr>
            <a:spLocks noGrp="1"/>
          </p:cNvSpPr>
          <p:nvPr>
            <p:ph type="body" idx="1"/>
          </p:nvPr>
        </p:nvSpPr>
        <p:spPr>
          <a:xfrm>
            <a:off x="179705" y="1499870"/>
            <a:ext cx="9356725" cy="1511300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en-US" altLang="zh-CN" sz="24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、保证砼的浇筑量：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在不允许留施工缝的情况下，砼运输须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保证浇筑工作能连续进行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，应按砼的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最大浇筑量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来选择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砼运输方法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及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运输设备的型号和数量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4" name="矩形 46083"/>
          <p:cNvSpPr/>
          <p:nvPr/>
        </p:nvSpPr>
        <p:spPr>
          <a:xfrm>
            <a:off x="548005" y="683895"/>
            <a:ext cx="7129463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2" charset="-122"/>
              </a:rPr>
              <a:t>1.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2" charset="-122"/>
              </a:rPr>
              <a:t>砼运输的基本要求</a:t>
            </a:r>
            <a:endParaRPr lang="zh-CN" altLang="en-US" sz="32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46085" name="图片 46084" descr="混凝土运输车从搅拌楼中装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3357563"/>
            <a:ext cx="2741612" cy="2700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混凝土卸到泵车中，由泵车泵送至现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0" y="3357563"/>
            <a:ext cx="3414713" cy="269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图片 46086" descr="混凝土泵送混凝土至现场浇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025" y="3357563"/>
            <a:ext cx="3325813" cy="270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8" name="矩形 46087"/>
          <p:cNvSpPr/>
          <p:nvPr/>
        </p:nvSpPr>
        <p:spPr>
          <a:xfrm>
            <a:off x="273050" y="6019800"/>
            <a:ext cx="9288463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砼从搅拌机中卸出  砼输送车将砼卸入泵车     泵车输送砼入模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标题 64513"/>
          <p:cNvSpPr>
            <a:spLocks noGrp="1"/>
          </p:cNvSpPr>
          <p:nvPr>
            <p:ph type="title"/>
          </p:nvPr>
        </p:nvSpPr>
        <p:spPr>
          <a:xfrm>
            <a:off x="488950" y="690563"/>
            <a:ext cx="8915400" cy="650875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4.3.3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砼运输的注意事项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4515" name="文本占位符 64514"/>
          <p:cNvSpPr>
            <a:spLocks noGrp="1"/>
          </p:cNvSpPr>
          <p:nvPr>
            <p:ph type="body" idx="1"/>
          </p:nvPr>
        </p:nvSpPr>
        <p:spPr>
          <a:xfrm>
            <a:off x="200025" y="1193800"/>
            <a:ext cx="9356725" cy="2447925"/>
          </a:xfrm>
          <a:noFill/>
          <a:ln>
            <a:noFill/>
          </a:ln>
        </p:spPr>
        <p:txBody>
          <a:bodyPr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⑴ 尽可能使运输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线路短直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道路平坦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，车辆行驶平稳，减少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运输时的振荡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；避免运输的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时间和距离过长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转运次数过多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⑵ 砼容器应平整光洁、不吸水、不漏浆，装料前用水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湿润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，炎热气候或风雨天气宜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加盖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，防止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水分蒸发或进水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，冬季考虑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保温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措施。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516" name="矩形 64515"/>
          <p:cNvSpPr/>
          <p:nvPr/>
        </p:nvSpPr>
        <p:spPr>
          <a:xfrm>
            <a:off x="200025" y="3644900"/>
            <a:ext cx="3529013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⑶ 运至浇筑地点的砼发现有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离析和初凝现象须二次搅拌均匀后方可入模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已凝结的砼应报废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，不得用于工程中。     </a:t>
            </a:r>
            <a:endParaRPr lang="zh-CN" altLang="en-US" sz="24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4518" name="图片 64517" descr="德国人用的混凝土机具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6550" y="3716338"/>
            <a:ext cx="2900363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9" name="图片 64518" descr="德国人用的混凝土机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575" y="3716338"/>
            <a:ext cx="3087688" cy="219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0" name="矩形 64519"/>
          <p:cNvSpPr/>
          <p:nvPr/>
        </p:nvSpPr>
        <p:spPr>
          <a:xfrm>
            <a:off x="3944938" y="5949950"/>
            <a:ext cx="5545137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德国建筑工地的三轮手推车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矩形 65537"/>
          <p:cNvSpPr/>
          <p:nvPr/>
        </p:nvSpPr>
        <p:spPr>
          <a:xfrm>
            <a:off x="200025" y="654050"/>
            <a:ext cx="9356725" cy="19113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⑷ 溜槽运输的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坡度不宜大于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30</a:t>
            </a:r>
            <a:r>
              <a:rPr lang="en-US" altLang="zh-CN" sz="2400" b="1" baseline="30000" dirty="0">
                <a:solidFill>
                  <a:srgbClr val="990000"/>
                </a:solidFill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，砼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移动速度不宜大于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1m/S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。如溜槽的坡度太小、砼移动太慢，可在溜槽底部加装小型振动器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当溜槽太斜或用皮带运输机运输，砼移动速度太快时，可在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末端设置串筒或挡板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，以保证垂直下落和落差高度。</a:t>
            </a:r>
            <a:endParaRPr lang="zh-CN" altLang="en-US" sz="24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539" name="文本占位符 65538"/>
          <p:cNvSpPr>
            <a:spLocks noGrp="1"/>
          </p:cNvSpPr>
          <p:nvPr>
            <p:ph type="body" idx="1"/>
          </p:nvPr>
        </p:nvSpPr>
        <p:spPr>
          <a:xfrm>
            <a:off x="200025" y="2565400"/>
            <a:ext cx="3529013" cy="1871663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ea typeface="宋体" panose="02010600030101010101" pitchFamily="2" charset="-122"/>
              </a:rPr>
              <a:t>             </a:t>
            </a:r>
            <a:r>
              <a:rPr lang="zh-CN" altLang="en-US" sz="2400" b="1" dirty="0">
                <a:ea typeface="宋体" panose="02010600030101010101" pitchFamily="2" charset="-122"/>
              </a:rPr>
              <a:t>⑸ 当砼浇筑高度超过</a:t>
            </a:r>
            <a:r>
              <a:rPr lang="en-US" altLang="zh-CN" sz="2400" b="1" dirty="0">
                <a:ea typeface="宋体" panose="02010600030101010101" pitchFamily="2" charset="-122"/>
              </a:rPr>
              <a:t>3m</a:t>
            </a:r>
            <a:r>
              <a:rPr lang="zh-CN" altLang="en-US" sz="2400" b="1" dirty="0">
                <a:ea typeface="宋体" panose="02010600030101010101" pitchFamily="2" charset="-122"/>
              </a:rPr>
              <a:t>时应采用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成组串筒</a:t>
            </a:r>
            <a:r>
              <a:rPr lang="zh-CN" altLang="en-US" sz="2400" b="1" dirty="0">
                <a:ea typeface="宋体" panose="02010600030101010101" pitchFamily="2" charset="-122"/>
              </a:rPr>
              <a:t>，以保证砼的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自由落差不大于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2m</a:t>
            </a:r>
            <a:r>
              <a:rPr lang="zh-CN" altLang="en-US" sz="2400" b="1" dirty="0">
                <a:ea typeface="宋体" panose="02010600030101010101" pitchFamily="2" charset="-122"/>
              </a:rPr>
              <a:t>。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sp>
        <p:nvSpPr>
          <p:cNvPr id="65540" name="矩形 65539"/>
          <p:cNvSpPr/>
          <p:nvPr/>
        </p:nvSpPr>
        <p:spPr>
          <a:xfrm>
            <a:off x="200025" y="4508500"/>
            <a:ext cx="3530600" cy="19446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0" dirty="0">
                <a:ea typeface="宋体" panose="02010600030101010101" pitchFamily="2" charset="-122"/>
              </a:rPr>
              <a:t>             </a:t>
            </a:r>
            <a:r>
              <a:rPr lang="zh-CN" altLang="en-US" sz="2400" b="1" dirty="0">
                <a:ea typeface="宋体" panose="02010600030101010101" pitchFamily="2" charset="-122"/>
              </a:rPr>
              <a:t>⑹ 当砼浇筑高度超过</a:t>
            </a:r>
            <a:r>
              <a:rPr lang="en-US" altLang="zh-CN" sz="2400" b="1" dirty="0">
                <a:ea typeface="宋体" panose="02010600030101010101" pitchFamily="2" charset="-122"/>
              </a:rPr>
              <a:t>8m</a:t>
            </a:r>
            <a:r>
              <a:rPr lang="zh-CN" altLang="en-US" sz="2400" b="1" dirty="0">
                <a:ea typeface="宋体" panose="02010600030101010101" pitchFamily="2" charset="-122"/>
              </a:rPr>
              <a:t>时，应设置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带节管的振动串筒</a:t>
            </a:r>
            <a:r>
              <a:rPr lang="zh-CN" altLang="en-US" sz="2400" b="1" dirty="0">
                <a:ea typeface="宋体" panose="02010600030101010101" pitchFamily="2" charset="-122"/>
              </a:rPr>
              <a:t>或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多级料斗</a:t>
            </a:r>
            <a:r>
              <a:rPr lang="zh-CN" altLang="en-US" sz="2400" b="1" dirty="0">
                <a:ea typeface="宋体" panose="02010600030101010101" pitchFamily="2" charset="-122"/>
              </a:rPr>
              <a:t>。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pic>
        <p:nvPicPr>
          <p:cNvPr id="65541" name="图片 65540" descr="图6：防止砼离析的措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2852738"/>
            <a:ext cx="6048375" cy="304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2" name="矩形 65541"/>
          <p:cNvSpPr/>
          <p:nvPr/>
        </p:nvSpPr>
        <p:spPr>
          <a:xfrm>
            <a:off x="4592638" y="5876925"/>
            <a:ext cx="4338637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防止砼离析的措施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65543" name="文本框 65542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4.3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砼的运输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65544" name="文本框 65543"/>
          <p:cNvSpPr txBox="1"/>
          <p:nvPr/>
        </p:nvSpPr>
        <p:spPr>
          <a:xfrm>
            <a:off x="6608763" y="6505575"/>
            <a:ext cx="31670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共</a:t>
            </a: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601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第</a:t>
            </a: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59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图片 66561" descr="皮带运输机浇筑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1563" y="3284538"/>
            <a:ext cx="4803775" cy="318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3" name="图片 66562" descr="溜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620713"/>
            <a:ext cx="4581525" cy="300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4" name="文本占位符 66563"/>
          <p:cNvSpPr>
            <a:spLocks noGrp="1"/>
          </p:cNvSpPr>
          <p:nvPr>
            <p:ph type="body" idx="1"/>
          </p:nvPr>
        </p:nvSpPr>
        <p:spPr>
          <a:xfrm>
            <a:off x="200025" y="3644900"/>
            <a:ext cx="4608513" cy="2663825"/>
          </a:xfrm>
          <a:noFill/>
          <a:ln>
            <a:noFill/>
          </a:ln>
        </p:spPr>
        <p:txBody>
          <a:bodyPr/>
          <a:p>
            <a:pPr algn="ctr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黑体" panose="02010609060101010101" pitchFamily="2" charset="-122"/>
              </a:rPr>
              <a:t>溜 槽</a:t>
            </a:r>
            <a:endParaRPr lang="zh-CN" altLang="en-US" sz="2800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2800" b="1" dirty="0">
                <a:ea typeface="宋体" panose="02010600030101010101" pitchFamily="2" charset="-122"/>
              </a:rPr>
              <a:t>           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施工场地高差达十多米，架设溜槽可使砼通过滑道直达施工部位，使浇筑施工方便、快捷。</a:t>
            </a:r>
            <a:r>
              <a:rPr lang="zh-CN" altLang="en-US" sz="2800" b="1" dirty="0">
                <a:latin typeface="仿宋_GB2312" pitchFamily="1" charset="-122"/>
                <a:ea typeface="仿宋_GB2312" pitchFamily="1" charset="-122"/>
              </a:rPr>
              <a:t> </a:t>
            </a:r>
            <a:endParaRPr lang="zh-CN" altLang="en-US" sz="28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66565" name="矩形 66564"/>
          <p:cNvSpPr/>
          <p:nvPr/>
        </p:nvSpPr>
        <p:spPr>
          <a:xfrm>
            <a:off x="4953000" y="836613"/>
            <a:ext cx="4679950" cy="244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 algn="ctr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黑体" panose="02010609060101010101" pitchFamily="2" charset="-122"/>
              </a:rPr>
              <a:t>皮带运输机</a:t>
            </a:r>
            <a:endParaRPr lang="zh-CN" altLang="en-US" sz="2800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lvl="0">
              <a:lnSpc>
                <a:spcPct val="110000"/>
              </a:lnSpc>
              <a:buNone/>
            </a:pPr>
            <a:r>
              <a:rPr lang="zh-CN" altLang="en-US" sz="2800" b="1" dirty="0">
                <a:ea typeface="宋体" panose="02010600030101010101" pitchFamily="2" charset="-122"/>
              </a:rPr>
              <a:t>           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皮带运输机移动方便，可远距离准确地将砼输送入模，节约了砼浇筑运输道的搭拆，且浇筑现场利索、整洁。</a:t>
            </a:r>
            <a:r>
              <a:rPr lang="zh-CN" altLang="en-US" sz="2800" b="1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文本占位符 47105"/>
          <p:cNvSpPr/>
          <p:nvPr>
            <p:ph type="body" sz="half" idx="1"/>
          </p:nvPr>
        </p:nvSpPr>
        <p:spPr>
          <a:xfrm>
            <a:off x="200025" y="690563"/>
            <a:ext cx="9356725" cy="1585912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2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应保证砼在初凝前浇筑完毕：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应以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最短的时间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最少的转换次数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将砼从搅拌地点运至浇筑地点，砼从搅拌机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卸出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后到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振捣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完毕的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延续时间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见下表：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7107" name="内容占位符 47106"/>
          <p:cNvGraphicFramePr/>
          <p:nvPr>
            <p:ph sz="half" idx="2"/>
          </p:nvPr>
        </p:nvGraphicFramePr>
        <p:xfrm>
          <a:off x="1208088" y="2924175"/>
          <a:ext cx="8034337" cy="2039938"/>
        </p:xfrm>
        <a:graphic>
          <a:graphicData uri="http://schemas.openxmlformats.org/drawingml/2006/table">
            <a:tbl>
              <a:tblPr/>
              <a:tblGrid>
                <a:gridCol w="3268663"/>
                <a:gridCol w="2454275"/>
                <a:gridCol w="2311400"/>
              </a:tblGrid>
              <a:tr h="509588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砼强度等级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气  候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09587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≤ </a:t>
                      </a: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25</a:t>
                      </a:r>
                      <a:r>
                        <a:rPr lang="en-US" altLang="zh-CN" sz="2400" b="1" i="1" baseline="30000" dirty="0">
                          <a:ea typeface="宋体" panose="02010600030101010101" pitchFamily="2" charset="-122"/>
                        </a:rPr>
                        <a:t>0</a:t>
                      </a:r>
                      <a:r>
                        <a:rPr lang="en-US" altLang="zh-CN" sz="2400" b="1" i="1" dirty="0">
                          <a:ea typeface="宋体" panose="02010600030101010101" pitchFamily="2" charset="-122"/>
                        </a:rPr>
                        <a:t>C</a:t>
                      </a:r>
                      <a:endParaRPr lang="en-US" altLang="zh-CN" sz="2400" b="1" i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＞ </a:t>
                      </a: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25</a:t>
                      </a:r>
                      <a:r>
                        <a:rPr lang="en-US" altLang="zh-CN" sz="2400" b="1" i="1" baseline="30000" dirty="0">
                          <a:ea typeface="宋体" panose="02010600030101010101" pitchFamily="2" charset="-122"/>
                        </a:rPr>
                        <a:t>0</a:t>
                      </a:r>
                      <a:r>
                        <a:rPr lang="en-US" altLang="zh-CN" sz="2400" b="1" i="1" dirty="0">
                          <a:ea typeface="宋体" panose="02010600030101010101" pitchFamily="2" charset="-122"/>
                        </a:rPr>
                        <a:t>C</a:t>
                      </a:r>
                      <a:endParaRPr lang="en-US" altLang="zh-CN" sz="2400" b="1" i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≤ </a:t>
                      </a:r>
                      <a:r>
                        <a:rPr lang="en-US" altLang="zh-CN" sz="2400" b="1" i="1" dirty="0"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30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120</a:t>
                      </a:r>
                      <a:endParaRPr lang="en-US" altLang="zh-CN" sz="2400" b="1" i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90</a:t>
                      </a:r>
                      <a:endParaRPr lang="en-US" altLang="zh-CN" sz="2400" b="1" i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＞ </a:t>
                      </a:r>
                      <a:r>
                        <a:rPr lang="en-US" altLang="zh-CN" sz="2400" b="1" i="1" dirty="0"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30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90</a:t>
                      </a:r>
                      <a:endParaRPr lang="en-US" altLang="zh-CN" sz="2400" b="1" i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2400" b="1" i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27" name="矩形 47126"/>
          <p:cNvSpPr/>
          <p:nvPr/>
        </p:nvSpPr>
        <p:spPr>
          <a:xfrm>
            <a:off x="200025" y="5229225"/>
            <a:ext cx="9283700" cy="1079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spcBef>
                <a:spcPct val="10000"/>
              </a:spcBef>
              <a:buNone/>
            </a:pPr>
            <a:r>
              <a:rPr lang="en-US" altLang="zh-CN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3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保证砼在运输过程中的均匀性：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避免产生</a:t>
            </a:r>
            <a:r>
              <a:rPr lang="zh-CN" altLang="en-US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分层离析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水泥浆流失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坍落度变化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以及产生</a:t>
            </a:r>
            <a:r>
              <a:rPr lang="zh-CN" altLang="en-US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初凝现象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128" name="矩形 47127"/>
          <p:cNvSpPr/>
          <p:nvPr/>
        </p:nvSpPr>
        <p:spPr>
          <a:xfrm>
            <a:off x="1857375" y="2347913"/>
            <a:ext cx="676751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3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砼从搅拌机卸出后到浇筑完毕的延续时间</a:t>
            </a:r>
            <a:r>
              <a:rPr lang="zh-CN" altLang="en-US" sz="2400" dirty="0">
                <a:solidFill>
                  <a:schemeClr val="tx1"/>
                </a:solidFill>
                <a:ea typeface="仿宋_GB2312" pitchFamily="1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ea typeface="仿宋_GB2312" pitchFamily="1" charset="-122"/>
              </a:rPr>
              <a:t>min</a:t>
            </a:r>
            <a:r>
              <a:rPr lang="zh-CN" altLang="en-US" sz="2400" dirty="0">
                <a:solidFill>
                  <a:schemeClr val="tx1"/>
                </a:solidFill>
                <a:ea typeface="仿宋_GB2312" pitchFamily="1" charset="-122"/>
              </a:rPr>
              <a:t>）</a:t>
            </a:r>
            <a:endParaRPr lang="zh-CN" altLang="en-US" sz="2400" dirty="0">
              <a:solidFill>
                <a:schemeClr val="tx1"/>
              </a:solidFill>
              <a:ea typeface="仿宋_GB2312" pitchFamily="1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48129"/>
          <p:cNvSpPr>
            <a:spLocks noGrp="1"/>
          </p:cNvSpPr>
          <p:nvPr>
            <p:ph type="title"/>
          </p:nvPr>
        </p:nvSpPr>
        <p:spPr>
          <a:xfrm>
            <a:off x="495300" y="692150"/>
            <a:ext cx="8915400" cy="60483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2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砼运输方法和运输机具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8131" name="文本占位符 48130"/>
          <p:cNvSpPr>
            <a:spLocks noGrp="1"/>
          </p:cNvSpPr>
          <p:nvPr>
            <p:ph type="body" idx="1"/>
          </p:nvPr>
        </p:nvSpPr>
        <p:spPr>
          <a:xfrm>
            <a:off x="200025" y="1258888"/>
            <a:ext cx="9356725" cy="2843212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rgbClr val="00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⑴ 砼地面水平运输：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分为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间歇式运输机具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手推车、机动翻斗车、自卸汽车、搅拌运输车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连续式运输机具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皮带运输机、砼泵等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。手推车、机动翻斗车适用于运输距离短、运输工程量不大的砼输送；砼泵适用于水平距离在</a:t>
            </a:r>
            <a:r>
              <a:rPr lang="en-US" altLang="zh-CN" sz="2400" b="1" dirty="0">
                <a:ea typeface="宋体" panose="02010600030101010101" pitchFamily="2" charset="-122"/>
              </a:rPr>
              <a:t>1500m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内、需连续进行的砼输送；砼搅拌运输车适用于建有砼集中搅拌站的城市内砼输送；自卸汽车适用于长距离的砼输送。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8132" name="图片 48131" descr="100L手推车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4724400"/>
            <a:ext cx="2160588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图片 48132" descr="双轮手推车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75" y="4298950"/>
            <a:ext cx="2520950" cy="161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图片 48133" descr="D500小型机动翻斗车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38" y="3789363"/>
            <a:ext cx="2592387" cy="190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图片 48134" descr="重载型液压翻斗车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388" y="3716338"/>
            <a:ext cx="2005012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6" name="矩形 48135"/>
          <p:cNvSpPr/>
          <p:nvPr/>
        </p:nvSpPr>
        <p:spPr>
          <a:xfrm>
            <a:off x="415925" y="5948363"/>
            <a:ext cx="4105275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独轮手推车        双轮手推车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48137" name="矩形 48136"/>
          <p:cNvSpPr/>
          <p:nvPr/>
        </p:nvSpPr>
        <p:spPr>
          <a:xfrm>
            <a:off x="4808538" y="5661025"/>
            <a:ext cx="4897437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en-US" altLang="zh-CN" sz="2400" dirty="0">
                <a:solidFill>
                  <a:schemeClr val="tx1"/>
                </a:solidFill>
                <a:ea typeface="隶书" panose="02010509060101010101" pitchFamily="1" charset="-122"/>
              </a:rPr>
              <a:t>         </a:t>
            </a: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D500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          重载型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小型机动翻斗车          液压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翻斗车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文本占位符 49153"/>
          <p:cNvSpPr>
            <a:spLocks noGrp="1"/>
          </p:cNvSpPr>
          <p:nvPr>
            <p:ph type="body" idx="1"/>
          </p:nvPr>
        </p:nvSpPr>
        <p:spPr>
          <a:xfrm>
            <a:off x="200025" y="765175"/>
            <a:ext cx="4321175" cy="5688013"/>
          </a:xfrm>
          <a:noFill/>
          <a:ln>
            <a:noFill/>
          </a:ln>
        </p:spPr>
        <p:txBody>
          <a:bodyPr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砼搅拌运输车是一种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长距离输送砼的高效机械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，适用于建有砼集中搅拌站的砼输送，容量一般为</a:t>
            </a:r>
            <a:r>
              <a:rPr lang="en-US" altLang="zh-CN" sz="2400" b="1" dirty="0">
                <a:ea typeface="宋体" panose="02010600030101010101" pitchFamily="2" charset="-122"/>
              </a:rPr>
              <a:t>6</a:t>
            </a:r>
            <a:r>
              <a:rPr lang="zh-CN" altLang="en-US" sz="2400" b="1" dirty="0"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ea typeface="宋体" panose="02010600030101010101" pitchFamily="2" charset="-122"/>
              </a:rPr>
              <a:t>12m</a:t>
            </a:r>
            <a:r>
              <a:rPr lang="en-US" altLang="zh-CN" sz="2400" b="1" baseline="30000" dirty="0"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运输途中搅拌筒以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990000"/>
                </a:solidFill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4r/min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的转速搅动筒内砼拌合料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，以保证砼在长途运输中不致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离析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；在远距离运输时可将砼干料装入筒内，在运输途中加水搅拌，整个运输途中拌筒的总转数应控制在</a:t>
            </a:r>
            <a:r>
              <a:rPr lang="en-US" altLang="zh-CN" sz="2400" b="1" dirty="0">
                <a:ea typeface="宋体" panose="02010600030101010101" pitchFamily="2" charset="-122"/>
              </a:rPr>
              <a:t>300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转以内。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9155" name="图片 49154" descr="混凝土搅拌运输车  SY5250GJB3A(12方6×4欧Ⅲ-日野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975" y="3201988"/>
            <a:ext cx="4484688" cy="258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图片 49155" descr="图4：砼搅拌运输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620713"/>
            <a:ext cx="5184775" cy="2192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矩形 49156"/>
          <p:cNvSpPr/>
          <p:nvPr/>
        </p:nvSpPr>
        <p:spPr>
          <a:xfrm>
            <a:off x="4881563" y="2733675"/>
            <a:ext cx="4537075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砼搅拌运输车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49158" name="矩形 49157"/>
          <p:cNvSpPr/>
          <p:nvPr/>
        </p:nvSpPr>
        <p:spPr>
          <a:xfrm>
            <a:off x="4665663" y="5715000"/>
            <a:ext cx="49688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三一重工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SY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系列砼搅拌运输车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(6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～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9m</a:t>
            </a:r>
            <a:r>
              <a:rPr lang="en-US" altLang="zh-CN" sz="2400" baseline="30000" dirty="0">
                <a:solidFill>
                  <a:srgbClr val="0000FF"/>
                </a:solidFill>
                <a:ea typeface="黑体" panose="02010609060101010101" pitchFamily="2" charset="-122"/>
              </a:rPr>
              <a:t>3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)</a:t>
            </a:r>
            <a:endParaRPr lang="en-US" altLang="zh-CN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矩形 50177"/>
          <p:cNvSpPr/>
          <p:nvPr/>
        </p:nvSpPr>
        <p:spPr>
          <a:xfrm>
            <a:off x="776288" y="2841625"/>
            <a:ext cx="4176712" cy="822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宇通重工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YTZ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系列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砼搅拌运输车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(9</a:t>
            </a:r>
            <a:r>
              <a:rPr lang="zh-CN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～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14m</a:t>
            </a:r>
            <a:r>
              <a:rPr lang="en-GB" altLang="en-US" sz="2400" baseline="30000" dirty="0">
                <a:solidFill>
                  <a:srgbClr val="0000FF"/>
                </a:solidFill>
                <a:ea typeface="隶书" panose="02010509060101010101" pitchFamily="1" charset="-122"/>
              </a:rPr>
              <a:t>3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) </a:t>
            </a:r>
            <a:endParaRPr lang="en-GB" altLang="en-US" sz="2400" dirty="0">
              <a:solidFill>
                <a:srgbClr val="0000FF"/>
              </a:solidFill>
              <a:ea typeface="隶书" panose="02010509060101010101" pitchFamily="1" charset="-122"/>
            </a:endParaRPr>
          </a:p>
        </p:txBody>
      </p:sp>
      <p:pic>
        <p:nvPicPr>
          <p:cNvPr id="50179" name="图片 50178" descr="宇通重工YTZ5257GJB43E搅拌运输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288" y="620713"/>
            <a:ext cx="4195762" cy="2265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图片 50179" descr="利勃海尔HTM 1204 ZA搅拌运输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363" y="620713"/>
            <a:ext cx="3365500" cy="2268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1" name="矩形 50180"/>
          <p:cNvSpPr/>
          <p:nvPr/>
        </p:nvSpPr>
        <p:spPr>
          <a:xfrm>
            <a:off x="5097463" y="2841625"/>
            <a:ext cx="3851275" cy="822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利勃海尔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HTM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系列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砼搅拌运输车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(6</a:t>
            </a:r>
            <a:r>
              <a:rPr lang="zh-CN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～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15m</a:t>
            </a:r>
            <a:r>
              <a:rPr lang="en-GB" altLang="en-US" sz="2400" baseline="30000" dirty="0">
                <a:solidFill>
                  <a:srgbClr val="0000FF"/>
                </a:solidFill>
                <a:ea typeface="隶书" panose="02010509060101010101" pitchFamily="1" charset="-122"/>
              </a:rPr>
              <a:t>3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)</a:t>
            </a:r>
            <a:r>
              <a:rPr lang="en-GB" altLang="en-US" sz="2400" dirty="0">
                <a:ea typeface="隶书" panose="02010509060101010101" pitchFamily="1" charset="-122"/>
              </a:rPr>
              <a:t> </a:t>
            </a:r>
            <a:endParaRPr lang="zh-CN" altLang="en-US" sz="2400" dirty="0">
              <a:ea typeface="隶书" panose="02010509060101010101" pitchFamily="1" charset="-122"/>
            </a:endParaRPr>
          </a:p>
        </p:txBody>
      </p:sp>
      <p:pic>
        <p:nvPicPr>
          <p:cNvPr id="50182" name="图片 50181" descr="柳工YZJ5252GJBHW搅拌运输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3644900"/>
            <a:ext cx="3384550" cy="2128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3" name="矩形 50182"/>
          <p:cNvSpPr/>
          <p:nvPr/>
        </p:nvSpPr>
        <p:spPr>
          <a:xfrm>
            <a:off x="273050" y="5707063"/>
            <a:ext cx="4319588" cy="822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柳工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YZJ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系列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砼搅拌运输车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(8</a:t>
            </a:r>
            <a:r>
              <a:rPr lang="zh-CN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～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10m</a:t>
            </a:r>
            <a:r>
              <a:rPr lang="en-GB" altLang="en-US" sz="2400" baseline="30000" dirty="0">
                <a:solidFill>
                  <a:srgbClr val="0000FF"/>
                </a:solidFill>
                <a:ea typeface="隶书" panose="02010509060101010101" pitchFamily="1" charset="-122"/>
              </a:rPr>
              <a:t>3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) </a:t>
            </a:r>
            <a:endParaRPr lang="en-GB" altLang="en-US" sz="2400" dirty="0">
              <a:solidFill>
                <a:srgbClr val="0000FF"/>
              </a:solidFill>
              <a:ea typeface="隶书" panose="02010509060101010101" pitchFamily="1" charset="-122"/>
            </a:endParaRPr>
          </a:p>
        </p:txBody>
      </p:sp>
      <p:pic>
        <p:nvPicPr>
          <p:cNvPr id="50184" name="图片 50183" descr="北方交通9立东风日产凝混土搅拌运输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3644900"/>
            <a:ext cx="3871913" cy="2128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5" name="矩形 50184"/>
          <p:cNvSpPr/>
          <p:nvPr/>
        </p:nvSpPr>
        <p:spPr>
          <a:xfrm>
            <a:off x="4592638" y="5707063"/>
            <a:ext cx="4319587" cy="822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北方交通重工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砼搅拌运输车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(5.5</a:t>
            </a:r>
            <a:r>
              <a:rPr lang="zh-CN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～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6m</a:t>
            </a:r>
            <a:r>
              <a:rPr lang="en-GB" altLang="en-US" sz="2400" baseline="30000" dirty="0">
                <a:solidFill>
                  <a:srgbClr val="0000FF"/>
                </a:solidFill>
                <a:ea typeface="隶书" panose="02010509060101010101" pitchFamily="1" charset="-122"/>
              </a:rPr>
              <a:t>3</a:t>
            </a:r>
            <a:r>
              <a:rPr lang="en-GB" altLang="en-US" sz="2400" dirty="0">
                <a:solidFill>
                  <a:srgbClr val="0000FF"/>
                </a:solidFill>
                <a:ea typeface="隶书" panose="02010509060101010101" pitchFamily="1" charset="-122"/>
              </a:rPr>
              <a:t>) </a:t>
            </a:r>
            <a:endParaRPr lang="en-GB" altLang="en-US" sz="2400" dirty="0">
              <a:solidFill>
                <a:srgbClr val="0000FF"/>
              </a:solidFill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51201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04838"/>
          </a:xfrm>
          <a:noFill/>
          <a:ln>
            <a:noFill/>
          </a:ln>
        </p:spPr>
        <p:txBody>
          <a:bodyPr/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⑵ 砼垂直运输</a:t>
            </a:r>
            <a:endParaRPr lang="zh-CN" altLang="en-US" sz="32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xfrm>
            <a:off x="200025" y="1125538"/>
            <a:ext cx="5689600" cy="2324100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solidFill>
                  <a:srgbClr val="00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砼垂直运输机具主要是各类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井架、提升机、塔吊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砼输送泵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等。采用塔式起重机时，可考虑将砼搅拌机布置在塔吊工作半径内，砼直接卸入吊斗内，垂直提升后直接倾入砼浇筑点。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06" name="图片 51205" descr="砼吊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5163" y="1196975"/>
            <a:ext cx="3370262" cy="525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图片 51206" descr="砼浇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88" y="3508375"/>
            <a:ext cx="4470400" cy="2967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8" name="矩形 51207"/>
          <p:cNvSpPr/>
          <p:nvPr/>
        </p:nvSpPr>
        <p:spPr>
          <a:xfrm>
            <a:off x="668338" y="3500438"/>
            <a:ext cx="568325" cy="29527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吊斗进行砼垂直运输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51209" name="矩形 51208"/>
          <p:cNvSpPr/>
          <p:nvPr/>
        </p:nvSpPr>
        <p:spPr>
          <a:xfrm>
            <a:off x="9093200" y="1196975"/>
            <a:ext cx="568325" cy="51847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吊斗进行砼垂直运输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图片 52225" descr="200932414393390519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620713"/>
            <a:ext cx="5113338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7" name="图片 52226" descr="塔吊吊斗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1773238"/>
            <a:ext cx="938213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图片 52227" descr="gd2_0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75" y="3165475"/>
            <a:ext cx="4192588" cy="331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52228" descr="9方立罐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850" y="620713"/>
            <a:ext cx="1328738" cy="309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图片 52229" descr="6方卧罐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63" y="3573463"/>
            <a:ext cx="1406525" cy="280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1" name="矩形 52230"/>
          <p:cNvSpPr/>
          <p:nvPr/>
        </p:nvSpPr>
        <p:spPr>
          <a:xfrm>
            <a:off x="8985250" y="2133600"/>
            <a:ext cx="490538" cy="140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90000"/>
              </a:lnSpc>
            </a:pP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 9</a:t>
            </a:r>
            <a:endParaRPr lang="en-US" altLang="zh-CN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方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立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罐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2232" name="矩形 52231"/>
          <p:cNvSpPr/>
          <p:nvPr/>
        </p:nvSpPr>
        <p:spPr>
          <a:xfrm>
            <a:off x="8193088" y="4437063"/>
            <a:ext cx="490537" cy="1406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lnSpc>
                <a:spcPct val="90000"/>
              </a:lnSpc>
            </a:pP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 6</a:t>
            </a:r>
            <a:endParaRPr lang="en-US" altLang="zh-CN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方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卧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罐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2233" name="矩形 52232"/>
          <p:cNvSpPr/>
          <p:nvPr/>
        </p:nvSpPr>
        <p:spPr>
          <a:xfrm>
            <a:off x="1173163" y="3429000"/>
            <a:ext cx="952500" cy="30241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吊斗将砼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直接卸入模板内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52234" name="图片 52233" descr="塔吊吊斗 拷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625" y="1125538"/>
            <a:ext cx="1295400" cy="1751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53249"/>
          <p:cNvSpPr>
            <a:spLocks noGrp="1"/>
          </p:cNvSpPr>
          <p:nvPr>
            <p:ph type="title"/>
          </p:nvPr>
        </p:nvSpPr>
        <p:spPr>
          <a:xfrm>
            <a:off x="495300" y="657225"/>
            <a:ext cx="8915400" cy="604838"/>
          </a:xfrm>
          <a:noFill/>
          <a:ln>
            <a:noFill/>
          </a:ln>
        </p:spPr>
        <p:txBody>
          <a:bodyPr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⑶ 砼输送泵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xfrm>
            <a:off x="200025" y="1230313"/>
            <a:ext cx="4392613" cy="3675062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可一次完成水平及垂直输送，将砼直接输送至浇筑地点，是一种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高效的砼运输和浇筑机具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。我国目前主要采用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活塞泵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液压驱动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由料斗、液压缸和活塞、砼缸、分配阀、</a:t>
            </a:r>
            <a:r>
              <a:rPr lang="en-US" altLang="zh-CN" sz="2400" b="1" dirty="0">
                <a:ea typeface="宋体" panose="02010600030101010101" pitchFamily="2" charset="-122"/>
              </a:rPr>
              <a:t>Y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型输送管、冲洗系统和动力系统等组成。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3252" name="图片 53251" descr="图5：液压活塞式砼泵工作原理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0" y="1341438"/>
            <a:ext cx="5184775" cy="3484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矩形 53252"/>
          <p:cNvSpPr/>
          <p:nvPr/>
        </p:nvSpPr>
        <p:spPr>
          <a:xfrm>
            <a:off x="4881563" y="4786313"/>
            <a:ext cx="4321175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液压活塞式砼泵工作原理图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53254" name="矩形 53253"/>
          <p:cNvSpPr/>
          <p:nvPr/>
        </p:nvSpPr>
        <p:spPr>
          <a:xfrm>
            <a:off x="200025" y="5229225"/>
            <a:ext cx="9345613" cy="1079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砼输送泵可分为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拖式泵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固定式泵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车载泵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移动式泵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二大类。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2728</Words>
  <Application>WPS 演示</Application>
  <PresentationFormat>A4 纸张(210x297 毫米)</PresentationFormat>
  <Paragraphs>185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方正魏碑简体</vt:lpstr>
      <vt:lpstr>Monotype Sorts</vt:lpstr>
      <vt:lpstr>楷体_GB2312</vt:lpstr>
      <vt:lpstr>黑体</vt:lpstr>
      <vt:lpstr>仿宋_GB2312</vt:lpstr>
      <vt:lpstr>隶书</vt:lpstr>
      <vt:lpstr>幼圆</vt:lpstr>
      <vt:lpstr>仿宋</vt:lpstr>
      <vt:lpstr>新宋体</vt:lpstr>
      <vt:lpstr>Calibri</vt:lpstr>
      <vt:lpstr>微软雅黑</vt:lpstr>
      <vt:lpstr>Arial Unicode MS</vt:lpstr>
      <vt:lpstr>Wingdings</vt:lpstr>
      <vt:lpstr>Default Design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Ingegneria Dei Sistemi,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Morandi</dc:creator>
  <cp:lastModifiedBy>xu</cp:lastModifiedBy>
  <cp:revision>668</cp:revision>
  <dcterms:created xsi:type="dcterms:W3CDTF">2001-07-20T08:56:34Z</dcterms:created>
  <dcterms:modified xsi:type="dcterms:W3CDTF">2020-04-15T11:21:25Z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