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8"/>
  </p:notesMasterIdLst>
  <p:sldIdLst>
    <p:sldId id="646" r:id="rId4"/>
    <p:sldId id="650" r:id="rId5"/>
    <p:sldId id="674" r:id="rId6"/>
    <p:sldId id="675" r:id="rId7"/>
    <p:sldId id="676" r:id="rId8"/>
    <p:sldId id="677" r:id="rId9"/>
    <p:sldId id="678" r:id="rId10"/>
    <p:sldId id="679" r:id="rId11"/>
    <p:sldId id="673" r:id="rId12"/>
    <p:sldId id="681" r:id="rId13"/>
    <p:sldId id="682" r:id="rId14"/>
    <p:sldId id="683" r:id="rId15"/>
    <p:sldId id="685" r:id="rId16"/>
    <p:sldId id="686" r:id="rId17"/>
  </p:sldIdLst>
  <p:sldSz cx="9906000" cy="6858000" type="A4"/>
  <p:notesSz cx="6650355" cy="9784080"/>
  <p:defaultTextStyle>
    <a:defPPr>
      <a:defRPr lang="en-GB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Times New Roman" panose="02020603050405020304" pitchFamily="2" charset="0"/>
        <a:ea typeface="隶书" panose="02010509060101010101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969696"/>
    <a:srgbClr val="FF0066"/>
    <a:srgbClr val="0000FF"/>
    <a:srgbClr val="FFFF66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5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/>
          <a:p>
            <a:pPr lvl="0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768725" y="0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/>
          <a:p>
            <a:pPr lvl="0" algn="r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100" name="幻灯片图像占位符 4099"/>
          <p:cNvSpPr>
            <a:spLocks noGrp="1"/>
          </p:cNvSpPr>
          <p:nvPr>
            <p:ph type="sldImg" idx="2"/>
          </p:nvPr>
        </p:nvSpPr>
        <p:spPr>
          <a:xfrm>
            <a:off x="676275" y="735013"/>
            <a:ext cx="5297488" cy="36671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4100"/>
          <p:cNvSpPr>
            <a:spLocks noGrp="1"/>
          </p:cNvSpPr>
          <p:nvPr>
            <p:ph type="body" sz="quarter" idx="3"/>
          </p:nvPr>
        </p:nvSpPr>
        <p:spPr>
          <a:xfrm>
            <a:off x="887413" y="4646613"/>
            <a:ext cx="4875212" cy="4402137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ctr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9294813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defTabSz="942975"/>
            <a:endParaRPr lang="en-US" altLang="zh-CN" sz="1200" b="0" dirty="0">
              <a:ea typeface="隶书" panose="02010509060101010101" pitchFamily="1" charset="-122"/>
            </a:endParaRPr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768725" y="9294813"/>
            <a:ext cx="2881313" cy="488950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en-US" altLang="zh-CN" sz="1200" b="0" dirty="0">
                <a:ea typeface="隶书" panose="02010509060101010101" pitchFamily="1" charset="-122"/>
              </a:rPr>
            </a:fld>
            <a:endParaRPr lang="en-US" altLang="zh-CN" sz="1200" b="0" dirty="0">
              <a:ea typeface="隶书" panose="020105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1038" y="365125"/>
            <a:ext cx="8543925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 b="0">
                <a:ea typeface="隶书" panose="02010509060101010101" pitchFamily="1" charset="-122"/>
              </a:defRPr>
            </a:lvl1pPr>
          </a:lstStyle>
          <a:p>
            <a:endParaRPr lang="en-GB" altLang="en-US" dirty="0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 b="0">
                <a:ea typeface="隶书" panose="02010509060101010101" pitchFamily="1" charset="-122"/>
              </a:defRPr>
            </a:lvl1pPr>
          </a:lstStyle>
          <a:p>
            <a:endParaRPr lang="en-GB" altLang="en-US" dirty="0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 b="0">
                <a:ea typeface="隶书" panose="02010509060101010101" pitchFamily="1" charset="-122"/>
              </a:defRPr>
            </a:lvl1pPr>
          </a:lstStyle>
          <a:p>
            <a:fld id="{9A0DB2DC-4C9A-4742-B13C-FB6460FD3503}" type="slidenum">
              <a:rPr lang="en-GB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wmf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圆角矩形 1025"/>
          <p:cNvSpPr/>
          <p:nvPr userDrawn="1"/>
        </p:nvSpPr>
        <p:spPr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矩形 1026"/>
          <p:cNvSpPr/>
          <p:nvPr userDrawn="1"/>
        </p:nvSpPr>
        <p:spPr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0" hangingPunct="0"/>
            <a:endParaRPr lang="it-IT" altLang="en-US" sz="2400" b="0" dirty="0">
              <a:solidFill>
                <a:schemeClr val="tx1"/>
              </a:solidFill>
              <a:ea typeface="隶书" panose="02010509060101010101" pitchFamily="1" charset="-122"/>
            </a:endParaRPr>
          </a:p>
        </p:txBody>
      </p:sp>
      <p:sp>
        <p:nvSpPr>
          <p:cNvPr id="1028" name="文本框 1027"/>
          <p:cNvSpPr txBox="1"/>
          <p:nvPr userDrawn="1"/>
        </p:nvSpPr>
        <p:spPr>
          <a:xfrm>
            <a:off x="273050" y="88900"/>
            <a:ext cx="1828800" cy="368935"/>
          </a:xfrm>
          <a:prstGeom prst="rect">
            <a:avLst/>
          </a:prstGeom>
          <a:noFill/>
          <a:ln w="9525">
            <a:noFill/>
          </a:ln>
        </p:spPr>
        <p:txBody>
          <a:bodyPr bIns="46800">
            <a:spAutoFit/>
          </a:bodyPr>
          <a:p>
            <a:pPr lvl="0" eaLnBrk="0" hangingPunct="0">
              <a:buFont typeface="Monotype Sorts" charset="2"/>
            </a:pPr>
            <a:r>
              <a:rPr lang="zh-CN" altLang="en-US" sz="1800" b="1" dirty="0">
                <a:solidFill>
                  <a:srgbClr val="000099"/>
                </a:solidFill>
                <a:ea typeface="方正魏碑简体" pitchFamily="2" charset="-122"/>
              </a:rPr>
              <a:t>混凝土工程施工</a:t>
            </a:r>
            <a:endParaRPr lang="en-GB" altLang="en-US" sz="1800" b="1" dirty="0">
              <a:solidFill>
                <a:srgbClr val="000099"/>
              </a:solidFill>
              <a:ea typeface="方正魏碑简体" pitchFamily="2" charset="-122"/>
            </a:endParaRPr>
          </a:p>
        </p:txBody>
      </p:sp>
      <p:pic>
        <p:nvPicPr>
          <p:cNvPr id="1029" name="图片 1028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29"/>
          <p:cNvSpPr/>
          <p:nvPr userDrawn="1"/>
        </p:nvSpPr>
        <p:spPr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1" name="矩形 1030"/>
          <p:cNvSpPr/>
          <p:nvPr userDrawn="1"/>
        </p:nvSpPr>
        <p:spPr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endParaRPr lang="zh-CN" altLang="en-US" dirty="0">
              <a:ea typeface="隶书" panose="02010509060101010101" pitchFamily="1" charset="-122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隶书" panose="02010509060101010101" pitchFamily="1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ea typeface="隶书" panose="02010509060101010101" pitchFamily="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Times New Roman" panose="02020603050405020304" pitchFamily="2" charset="0"/>
          <a:ea typeface="隶书" panose="02010509060101010101" pitchFamily="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121"/>
          <p:cNvSpPr/>
          <p:nvPr/>
        </p:nvSpPr>
        <p:spPr>
          <a:xfrm>
            <a:off x="273050" y="657225"/>
            <a:ext cx="9288463" cy="125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7200" dirty="0">
                <a:solidFill>
                  <a:srgbClr val="FF0000"/>
                </a:solidFill>
                <a:latin typeface="方正魏碑简体" pitchFamily="2" charset="-122"/>
                <a:ea typeface="方正魏碑简体" pitchFamily="2" charset="-122"/>
              </a:rPr>
              <a:t>砼搅拌</a:t>
            </a:r>
            <a:endParaRPr lang="zh-CN" altLang="en-US" sz="7200" dirty="0">
              <a:solidFill>
                <a:srgbClr val="FF0000"/>
              </a:solidFill>
              <a:latin typeface="方正魏碑简体" pitchFamily="2" charset="-122"/>
              <a:ea typeface="方正魏碑简体" pitchFamily="2" charset="-122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1208088" y="3849688"/>
            <a:ext cx="72009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altLang="x-none" sz="3200" dirty="0">
              <a:solidFill>
                <a:srgbClr val="FF0066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5126" name="图片 5125" descr="8方的搅拌罐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363" y="4551363"/>
            <a:ext cx="2752725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坍落度检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4551363"/>
            <a:ext cx="259080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砼浇灌施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88" y="4551363"/>
            <a:ext cx="2565400" cy="192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small_09032506352012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663" y="4551363"/>
            <a:ext cx="1385887" cy="1925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占位符 40961"/>
          <p:cNvSpPr/>
          <p:nvPr>
            <p:ph type="body" sz="half" idx="1"/>
          </p:nvPr>
        </p:nvSpPr>
        <p:spPr>
          <a:xfrm>
            <a:off x="358775" y="2482850"/>
            <a:ext cx="9205913" cy="57785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500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砼搅拌的最短时间 </a:t>
            </a:r>
            <a:r>
              <a:rPr lang="en-US" altLang="zh-CN" sz="2400" b="1" i="1" dirty="0">
                <a:solidFill>
                  <a:srgbClr val="0000FF"/>
                </a:solidFill>
                <a:ea typeface="黑体" panose="02010609060101010101" pitchFamily="2" charset="-122"/>
              </a:rPr>
              <a:t>S</a:t>
            </a:r>
            <a:r>
              <a:rPr lang="en-US" altLang="zh-CN" sz="2400" b="1" i="1" dirty="0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graphicFrame>
        <p:nvGraphicFramePr>
          <p:cNvPr id="40963" name="内容占位符 40962"/>
          <p:cNvGraphicFramePr/>
          <p:nvPr>
            <p:ph sz="half" idx="2"/>
          </p:nvPr>
        </p:nvGraphicFramePr>
        <p:xfrm>
          <a:off x="488950" y="2997200"/>
          <a:ext cx="8970963" cy="2735263"/>
        </p:xfrm>
        <a:graphic>
          <a:graphicData uri="http://schemas.openxmlformats.org/drawingml/2006/table">
            <a:tbl>
              <a:tblPr/>
              <a:tblGrid>
                <a:gridCol w="1795463"/>
                <a:gridCol w="1795462"/>
                <a:gridCol w="1790700"/>
                <a:gridCol w="1793875"/>
                <a:gridCol w="1795463"/>
              </a:tblGrid>
              <a:tr h="455613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砼坍落度 </a:t>
                      </a:r>
                      <a:r>
                        <a:rPr lang="en-US" altLang="zh-CN" sz="2400" b="1" i="1" dirty="0">
                          <a:ea typeface="宋体" panose="02010600030101010101" pitchFamily="2" charset="-122"/>
                        </a:rPr>
                        <a:t>mm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搅拌机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机型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搅拌机出料量 </a:t>
                      </a:r>
                      <a:r>
                        <a:rPr lang="en-US" altLang="zh-CN" sz="2400" b="1" i="1" dirty="0">
                          <a:ea typeface="宋体" panose="02010600030101010101" pitchFamily="2" charset="-122"/>
                        </a:rPr>
                        <a:t>L</a:t>
                      </a:r>
                      <a:endParaRPr lang="en-US" altLang="zh-CN" sz="2400" b="1" i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＜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250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250</a:t>
                      </a: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500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＞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500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仿宋_GB2312" pitchFamily="1" charset="-122"/>
                          <a:ea typeface="仿宋_GB2312" pitchFamily="1" charset="-122"/>
                        </a:rPr>
                        <a:t>强制式</a:t>
                      </a:r>
                      <a:endParaRPr lang="zh-CN" altLang="en-US" sz="2400" b="1" dirty="0">
                        <a:latin typeface="仿宋_GB2312" pitchFamily="1" charset="-122"/>
                        <a:ea typeface="仿宋_GB2312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仿宋_GB2312" pitchFamily="1" charset="-122"/>
                          <a:ea typeface="仿宋_GB2312" pitchFamily="1" charset="-122"/>
                        </a:rPr>
                        <a:t>自落式</a:t>
                      </a:r>
                      <a:endParaRPr lang="zh-CN" altLang="en-US" sz="2400" b="1" dirty="0">
                        <a:latin typeface="仿宋_GB2312" pitchFamily="1" charset="-122"/>
                        <a:ea typeface="仿宋_GB2312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ea typeface="宋体" panose="02010600030101010101" pitchFamily="2" charset="-122"/>
                        </a:rPr>
                        <a:t>＞</a:t>
                      </a: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30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仿宋_GB2312" pitchFamily="1" charset="-122"/>
                          <a:ea typeface="仿宋_GB2312" pitchFamily="1" charset="-122"/>
                        </a:rPr>
                        <a:t>强制式</a:t>
                      </a:r>
                      <a:endParaRPr lang="zh-CN" altLang="en-US" sz="2400" b="1" dirty="0">
                        <a:latin typeface="仿宋_GB2312" pitchFamily="1" charset="-122"/>
                        <a:ea typeface="仿宋_GB2312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 dirty="0">
                          <a:latin typeface="仿宋_GB2312" pitchFamily="1" charset="-122"/>
                          <a:ea typeface="仿宋_GB2312" pitchFamily="1" charset="-122"/>
                        </a:rPr>
                        <a:t>自落式</a:t>
                      </a:r>
                      <a:endParaRPr lang="zh-CN" altLang="en-US" sz="2400" b="1" dirty="0">
                        <a:latin typeface="仿宋_GB2312" pitchFamily="1" charset="-122"/>
                        <a:ea typeface="仿宋_GB2312" pitchFamily="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 dirty="0"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2400" b="1" dirty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1" name="矩形 41000"/>
          <p:cNvSpPr/>
          <p:nvPr/>
        </p:nvSpPr>
        <p:spPr>
          <a:xfrm>
            <a:off x="488950" y="5768975"/>
            <a:ext cx="8990013" cy="7191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spcBef>
                <a:spcPct val="10000"/>
              </a:spcBef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    注：</a:t>
            </a:r>
            <a:r>
              <a:rPr lang="en-US" altLang="zh-CN" sz="2000" b="1" dirty="0">
                <a:latin typeface="仿宋_GB2312" pitchFamily="1" charset="-122"/>
                <a:ea typeface="仿宋_GB2312" pitchFamily="1" charset="-122"/>
              </a:rPr>
              <a:t>1. </a:t>
            </a:r>
            <a:r>
              <a:rPr lang="zh-CN" altLang="en-US" sz="2000" b="1" dirty="0">
                <a:latin typeface="仿宋_GB2312" pitchFamily="1" charset="-122"/>
                <a:ea typeface="仿宋_GB2312" pitchFamily="1" charset="-122"/>
              </a:rPr>
              <a:t>当掺有外加剂时，搅拌时间应适当延长；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  <a:p>
            <a:pPr lvl="0">
              <a:spcBef>
                <a:spcPct val="10000"/>
              </a:spcBef>
              <a:buNone/>
            </a:pPr>
            <a:r>
              <a:rPr lang="zh-CN" altLang="en-US" sz="2000" b="1" dirty="0">
                <a:latin typeface="仿宋_GB2312" pitchFamily="1" charset="-122"/>
                <a:ea typeface="仿宋_GB2312" pitchFamily="1" charset="-122"/>
              </a:rPr>
              <a:t>         </a:t>
            </a:r>
            <a:r>
              <a:rPr lang="en-US" altLang="zh-CN" sz="2000" b="1" dirty="0">
                <a:latin typeface="仿宋_GB2312" pitchFamily="1" charset="-122"/>
                <a:ea typeface="仿宋_GB2312" pitchFamily="1" charset="-122"/>
              </a:rPr>
              <a:t>2. </a:t>
            </a:r>
            <a:r>
              <a:rPr lang="zh-CN" altLang="en-US" sz="2000" b="1" dirty="0">
                <a:latin typeface="仿宋_GB2312" pitchFamily="1" charset="-122"/>
                <a:ea typeface="仿宋_GB2312" pitchFamily="1" charset="-122"/>
              </a:rPr>
              <a:t>全轻砼、砂轻砼搅拌时间应延长</a:t>
            </a:r>
            <a:r>
              <a:rPr lang="en-US" altLang="zh-CN" sz="2000" b="1" dirty="0">
                <a:latin typeface="仿宋_GB2312" pitchFamily="1" charset="-122"/>
                <a:ea typeface="仿宋_GB2312" pitchFamily="1" charset="-122"/>
              </a:rPr>
              <a:t>60-90</a:t>
            </a:r>
            <a:r>
              <a:rPr lang="en-US" altLang="zh-CN" sz="2000" b="1" i="1" dirty="0">
                <a:latin typeface="仿宋_GB2312" pitchFamily="1" charset="-122"/>
                <a:ea typeface="仿宋_GB2312" pitchFamily="1" charset="-122"/>
              </a:rPr>
              <a:t>s</a:t>
            </a:r>
            <a:r>
              <a:rPr lang="zh-CN" altLang="en-US" sz="2000" b="1" dirty="0">
                <a:latin typeface="仿宋_GB2312" pitchFamily="1" charset="-122"/>
                <a:ea typeface="仿宋_GB2312" pitchFamily="1" charset="-122"/>
              </a:rPr>
              <a:t>。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0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02" name="标题 41001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宋体" panose="02010600030101010101" pitchFamily="2" charset="-122"/>
              </a:rPr>
              <a:t>4.2.2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砼搅拌时间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003" name="矩形 41002"/>
          <p:cNvSpPr/>
          <p:nvPr/>
        </p:nvSpPr>
        <p:spPr>
          <a:xfrm>
            <a:off x="200025" y="1187450"/>
            <a:ext cx="9356725" cy="14398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从原材料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全部投入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到砼拌和物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开始卸出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所经历的时间，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过短砼拌和不均匀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过长则降低了生产率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，还降低了砼的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和易性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或产生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分层离析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现象。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495300" y="692150"/>
            <a:ext cx="8915400" cy="72548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宋体" panose="02010600030101010101" pitchFamily="2" charset="-122"/>
              </a:rPr>
              <a:t>4.2.3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投料顺序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200025" y="1196975"/>
            <a:ext cx="9356725" cy="1439863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投料顺序应考虑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提高搅拌质量、减少拌合物与搅拌筒的粘结、减少水泥飞扬、改善工作环境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。常用的有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一次投料法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两次投料法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水泥裹砂法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88" name="矩形 41987"/>
          <p:cNvSpPr/>
          <p:nvPr/>
        </p:nvSpPr>
        <p:spPr>
          <a:xfrm>
            <a:off x="200025" y="2636838"/>
            <a:ext cx="9356725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400" b="0" dirty="0"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⑴ 一次投料法：</a:t>
            </a:r>
            <a:r>
              <a:rPr lang="zh-CN" altLang="en-US" sz="2400" b="1" dirty="0">
                <a:ea typeface="宋体" panose="02010600030101010101" pitchFamily="2" charset="-122"/>
              </a:rPr>
              <a:t>在料斗中先装石子、再加水泥和砂，将水泥夹于砂与石子之间，一次投入搅拌机。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41991" name="矩形 41990"/>
          <p:cNvSpPr/>
          <p:nvPr/>
        </p:nvSpPr>
        <p:spPr>
          <a:xfrm>
            <a:off x="200025" y="3716338"/>
            <a:ext cx="9356725" cy="23860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FF00"/>
                </a:solidFill>
                <a:ea typeface="黑体" panose="02010609060101010101" pitchFamily="2" charset="-122"/>
              </a:rPr>
              <a:t>　　　 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⑵ 两次投料法：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它分两次加水、两次搅拌。搅拌时先将全部的石子、砂和</a:t>
            </a:r>
            <a:r>
              <a:rPr lang="en-US" altLang="zh-CN" sz="2400" b="1" dirty="0">
                <a:ea typeface="宋体" panose="02010600030101010101" pitchFamily="2" charset="-122"/>
              </a:rPr>
              <a:t>70%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的拌合水倒入搅拌机，拌合</a:t>
            </a:r>
            <a:r>
              <a:rPr lang="en-US" altLang="zh-CN" sz="2400" b="1" dirty="0">
                <a:ea typeface="宋体" panose="02010600030101010101" pitchFamily="2" charset="-122"/>
              </a:rPr>
              <a:t>15s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使骨料湿润，再倒入全部水泥搅拌</a:t>
            </a:r>
            <a:r>
              <a:rPr lang="en-US" altLang="zh-CN" sz="2400" b="1" dirty="0">
                <a:ea typeface="宋体" panose="02010600030101010101" pitchFamily="2" charset="-122"/>
              </a:rPr>
              <a:t>30s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左右，然后加入</a:t>
            </a:r>
            <a:r>
              <a:rPr lang="en-US" altLang="zh-CN" sz="2400" b="1" dirty="0">
                <a:ea typeface="宋体" panose="02010600030101010101" pitchFamily="2" charset="-122"/>
              </a:rPr>
              <a:t>30%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的拌合水再进行糊化搅拌</a:t>
            </a:r>
            <a:r>
              <a:rPr lang="en-US" altLang="zh-CN" sz="2400" b="1" dirty="0">
                <a:ea typeface="宋体" panose="02010600030101010101" pitchFamily="2" charset="-122"/>
              </a:rPr>
              <a:t>60s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左右即完成。与普通搅拌工艺相比，可使砼强度提高</a:t>
            </a:r>
            <a:r>
              <a:rPr lang="en-US" altLang="zh-CN" sz="2400" b="1" dirty="0">
                <a:ea typeface="宋体" panose="02010600030101010101" pitchFamily="2" charset="-122"/>
              </a:rPr>
              <a:t>10%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20%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，或节约水泥</a:t>
            </a:r>
            <a:r>
              <a:rPr lang="en-US" altLang="zh-CN" sz="2400" b="1" dirty="0">
                <a:ea typeface="宋体" panose="02010600030101010101" pitchFamily="2" charset="-122"/>
              </a:rPr>
              <a:t>5%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10%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矩形 43009"/>
          <p:cNvSpPr/>
          <p:nvPr/>
        </p:nvSpPr>
        <p:spPr>
          <a:xfrm>
            <a:off x="200025" y="654050"/>
            <a:ext cx="9356725" cy="28463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　　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⑶ 水泥裹砂法：</a:t>
            </a:r>
            <a:r>
              <a:rPr lang="zh-CN" altLang="en-US" sz="2400" b="1" dirty="0">
                <a:ea typeface="宋体" panose="02010600030101010101" pitchFamily="2" charset="-122"/>
              </a:rPr>
              <a:t>又称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SEC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2" charset="-122"/>
              </a:rPr>
              <a:t>法</a:t>
            </a:r>
            <a:r>
              <a:rPr lang="zh-CN" altLang="en-US" sz="2400" b="1" dirty="0">
                <a:ea typeface="宋体" panose="02010600030101010101" pitchFamily="2" charset="-122"/>
              </a:rPr>
              <a:t>，是先加适量的水使砂表面湿润，再加石子与湿砂拌匀，然后将全部水泥投入与砂石共同拌合</a:t>
            </a:r>
            <a:r>
              <a:rPr lang="en-US" altLang="zh-CN" sz="2400" b="1" dirty="0"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ea typeface="宋体" panose="02010600030101010101" pitchFamily="2" charset="-122"/>
              </a:rPr>
              <a:t>使水泥在砂石表面形成一层低水灰比的水泥浆壳，最后将剩余的水和外加剂加入搅拌成砼。</a:t>
            </a:r>
            <a:r>
              <a:rPr lang="en-US" altLang="zh-CN" sz="2400" b="1" dirty="0">
                <a:ea typeface="宋体" panose="02010600030101010101" pitchFamily="2" charset="-122"/>
              </a:rPr>
              <a:t>SEC</a:t>
            </a:r>
            <a:r>
              <a:rPr lang="zh-CN" altLang="en-US" sz="2400" b="1" dirty="0">
                <a:ea typeface="宋体" panose="02010600030101010101" pitchFamily="2" charset="-122"/>
              </a:rPr>
              <a:t>法制备的砼与一次投料法相比，强度可提高</a:t>
            </a:r>
            <a:r>
              <a:rPr lang="en-US" altLang="zh-CN" sz="2400" b="1" dirty="0">
                <a:ea typeface="宋体" panose="02010600030101010101" pitchFamily="2" charset="-122"/>
              </a:rPr>
              <a:t>20%-30%</a:t>
            </a:r>
            <a:r>
              <a:rPr lang="zh-CN" altLang="en-US" sz="2400" b="1" dirty="0">
                <a:ea typeface="宋体" panose="02010600030101010101" pitchFamily="2" charset="-122"/>
              </a:rPr>
              <a:t>，砼不易产生离析和泌水现象，工作性好。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此外还有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净浆法、净浆裹石法、裹砂法、先拌砂浆法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等投料工艺。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3" name="文本占位符 43012"/>
          <p:cNvSpPr>
            <a:spLocks noGrp="1"/>
          </p:cNvSpPr>
          <p:nvPr>
            <p:ph type="body" idx="1"/>
          </p:nvPr>
        </p:nvSpPr>
        <p:spPr>
          <a:xfrm>
            <a:off x="200025" y="3381375"/>
            <a:ext cx="9356725" cy="1944688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　　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⑷ 人工拌和：</a:t>
            </a:r>
            <a:r>
              <a:rPr lang="zh-CN" altLang="en-US" sz="2400" b="1" dirty="0">
                <a:ea typeface="宋体" panose="02010600030101010101" pitchFamily="2" charset="-122"/>
              </a:rPr>
              <a:t>水泥加砂先干拌两遍→加入石子再干拌一遍</a:t>
            </a:r>
            <a:endParaRPr lang="zh-CN" altLang="en-US" sz="2400" b="1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→然后加水湿拌至颜色均匀即可。</a:t>
            </a:r>
            <a:endParaRPr lang="zh-CN" altLang="en-US" sz="2400" b="1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但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砼质量差、水泥耗量多，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只允许</a:t>
            </a:r>
            <a:endParaRPr lang="zh-CN" altLang="en-US" sz="2400" b="1" dirty="0">
              <a:solidFill>
                <a:srgbClr val="99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在工程量小、非重要构件中使用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pic>
        <p:nvPicPr>
          <p:cNvPr id="43014" name="图片 43013" descr="就地开餐是不允许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9913" y="3959225"/>
            <a:ext cx="3671887" cy="2516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5" name="右箭头标注 43014"/>
          <p:cNvSpPr/>
          <p:nvPr/>
        </p:nvSpPr>
        <p:spPr>
          <a:xfrm>
            <a:off x="704850" y="5445125"/>
            <a:ext cx="4824413" cy="936625"/>
          </a:xfrm>
          <a:prstGeom prst="rightArrowCallout">
            <a:avLst>
              <a:gd name="adj1" fmla="val 15250"/>
              <a:gd name="adj2" fmla="val 25000"/>
              <a:gd name="adj3" fmla="val 16787"/>
              <a:gd name="adj4" fmla="val 94634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1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人工拌和又叫“就地开餐”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1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在结构砼中是被禁止的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!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charRg st="3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3">
                                            <p:txEl>
                                              <p:charRg st="3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charRg st="51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3">
                                            <p:txEl>
                                              <p:charRg st="51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3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4.2.4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砼搅拌的注意事项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200025" y="1187450"/>
            <a:ext cx="9432925" cy="576263"/>
          </a:xfrm>
          <a:noFill/>
          <a:ln>
            <a:noFill/>
          </a:ln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⑴ 砼配合比必须在搅拌站傍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挂牌公布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，接受监督和检查；   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6" name="矩形 44035"/>
          <p:cNvSpPr/>
          <p:nvPr/>
        </p:nvSpPr>
        <p:spPr>
          <a:xfrm>
            <a:off x="200025" y="1727200"/>
            <a:ext cx="9356725" cy="981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⑵ 严格控制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水灰比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坍落度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，未经试验人员同意不得随意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加减用水量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    </a:t>
            </a:r>
            <a:endParaRPr lang="zh-CN" altLang="en-US" sz="24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7" name="矩形 44036"/>
          <p:cNvSpPr/>
          <p:nvPr/>
        </p:nvSpPr>
        <p:spPr>
          <a:xfrm>
            <a:off x="200025" y="2673350"/>
            <a:ext cx="9356725" cy="14033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⑶ 砼掺用外加剂时，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外加剂应与水泥同时进入搅拌机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，搅拌时间相应延长</a:t>
            </a:r>
            <a:r>
              <a:rPr lang="en-US" altLang="zh-CN" sz="2400" b="1" dirty="0">
                <a:ea typeface="宋体" panose="02010600030101010101" pitchFamily="2" charset="-122"/>
              </a:rPr>
              <a:t>50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100%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；当外加剂为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粉状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时，应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先用水稀释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，然后与水一同加入；</a:t>
            </a:r>
            <a:endParaRPr lang="zh-CN" altLang="en-US" sz="24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8" name="矩形 44037"/>
          <p:cNvSpPr/>
          <p:nvPr/>
        </p:nvSpPr>
        <p:spPr>
          <a:xfrm>
            <a:off x="200025" y="4113213"/>
            <a:ext cx="9356725" cy="19653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        ⑷ 搅拌第一盘砼时，考虑搅拌机筒壁要吸附一部分水泥浆，只加规定石子重量的一半，俗称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2" charset="-122"/>
              </a:rPr>
              <a:t>“减半石砼”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        ⑸ 搅拌好的砼要基本卸尽，在全部砼卸出之前不得再投入拌合料，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严禁采用边出料边进料的方法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44040" name="文本框 44039"/>
          <p:cNvSpPr txBox="1"/>
          <p:nvPr/>
        </p:nvSpPr>
        <p:spPr>
          <a:xfrm>
            <a:off x="6608763" y="6505575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共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60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38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占位符 45057"/>
          <p:cNvSpPr>
            <a:spLocks noGrp="1"/>
          </p:cNvSpPr>
          <p:nvPr>
            <p:ph type="body" idx="1"/>
          </p:nvPr>
        </p:nvSpPr>
        <p:spPr>
          <a:xfrm>
            <a:off x="273050" y="693738"/>
            <a:ext cx="9359900" cy="2116137"/>
          </a:xfrm>
          <a:noFill/>
          <a:ln>
            <a:noFill/>
          </a:ln>
        </p:spPr>
        <p:txBody>
          <a:bodyPr/>
          <a:p>
            <a:pPr>
              <a:lnSpc>
                <a:spcPct val="11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⑹ 当砼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搅拌完毕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预计停歇时间超过</a:t>
            </a:r>
            <a:r>
              <a:rPr lang="en-US" altLang="zh-CN" sz="2400" b="1" dirty="0">
                <a:solidFill>
                  <a:srgbClr val="990000"/>
                </a:solidFill>
                <a:ea typeface="宋体" panose="02010600030101010101" pitchFamily="2" charset="-122"/>
              </a:rPr>
              <a:t>1h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时，应将搅拌机内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余料倒出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，用清水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清理搅拌机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⑺ 每班至少应分两次检查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材料的质量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每盘的用量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，确保工程质量。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5059" name="图片 45058" descr="工地搅拌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2636838"/>
            <a:ext cx="4681538" cy="333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矩形 45059"/>
          <p:cNvSpPr/>
          <p:nvPr/>
        </p:nvSpPr>
        <p:spPr>
          <a:xfrm>
            <a:off x="2432050" y="5991225"/>
            <a:ext cx="4975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工地搅拌站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45063" name="图片 45062" descr="20080702_41cb1475f6c5f2b9e650GdguV9q9TXP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3" y="2636838"/>
            <a:ext cx="4700587" cy="334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xfrm>
            <a:off x="200025" y="1870075"/>
            <a:ext cx="9356725" cy="1414463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ea typeface="幼圆" panose="02010509060101010101" pitchFamily="1" charset="-122"/>
              </a:rPr>
              <a:t>            </a:t>
            </a:r>
            <a:r>
              <a:rPr lang="zh-CN" altLang="en-US" sz="2400" b="1" dirty="0">
                <a:ea typeface="仿宋_GB2312" pitchFamily="1" charset="-122"/>
              </a:rPr>
              <a:t>砼的制备方法，除零星分散且用于非重要部位的可采用人工拌制外，均应采用机械搅拌。砼搅拌机按其搅拌原理分为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自落式</a:t>
            </a:r>
            <a:r>
              <a:rPr lang="zh-CN" altLang="en-US" sz="2400" b="1" dirty="0">
                <a:ea typeface="仿宋_GB2312" pitchFamily="1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强制式</a:t>
            </a:r>
            <a:r>
              <a:rPr lang="zh-CN" altLang="en-US" sz="2400" b="1" dirty="0">
                <a:ea typeface="仿宋_GB2312" pitchFamily="1" charset="-122"/>
              </a:rPr>
              <a:t>两类：</a:t>
            </a:r>
            <a:endParaRPr lang="zh-CN" altLang="en-US" sz="2400" b="1" dirty="0">
              <a:ea typeface="仿宋_GB2312" pitchFamily="1" charset="-122"/>
            </a:endParaRPr>
          </a:p>
        </p:txBody>
      </p:sp>
      <p:sp>
        <p:nvSpPr>
          <p:cNvPr id="32773" name="矩形 32772"/>
          <p:cNvSpPr/>
          <p:nvPr/>
        </p:nvSpPr>
        <p:spPr>
          <a:xfrm>
            <a:off x="631825" y="1301750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2" charset="0"/>
              </a:defRPr>
            </a:lvl1pPr>
          </a:lstStyle>
          <a:p>
            <a:pPr lvl="0"/>
            <a:r>
              <a:rPr lang="en-US" altLang="zh-CN" sz="3600" b="1" dirty="0">
                <a:solidFill>
                  <a:srgbClr val="FF0000"/>
                </a:solidFill>
                <a:ea typeface="黑体" panose="02010609060101010101" pitchFamily="2" charset="-122"/>
              </a:rPr>
              <a:t>1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搅拌机选择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4" name="矩形 32773"/>
          <p:cNvSpPr/>
          <p:nvPr/>
        </p:nvSpPr>
        <p:spPr>
          <a:xfrm>
            <a:off x="200025" y="4005263"/>
            <a:ext cx="4968875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       砼拌合料在鼓筒内作自由落体式翻转搅拌，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适宜搅拌塑性砼</a:t>
            </a:r>
            <a:r>
              <a:rPr lang="zh-CN" altLang="en-US" sz="2400" b="1" dirty="0"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低流动性砼</a:t>
            </a:r>
            <a:r>
              <a:rPr lang="zh-CN" altLang="en-US" sz="2400" b="1" dirty="0">
                <a:ea typeface="宋体" panose="02010600030101010101" pitchFamily="2" charset="-122"/>
              </a:rPr>
              <a:t>。搅拌力量小、动力消耗大、效率低，</a:t>
            </a:r>
            <a:r>
              <a:rPr lang="zh-CN" altLang="en-US" sz="2400" b="1" dirty="0">
                <a:solidFill>
                  <a:srgbClr val="990000"/>
                </a:solidFill>
                <a:ea typeface="黑体" panose="02010609060101010101" pitchFamily="2" charset="-122"/>
              </a:rPr>
              <a:t>正日益被强制式搅拌机所取代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32775" name="矩形 32774"/>
          <p:cNvSpPr/>
          <p:nvPr/>
        </p:nvSpPr>
        <p:spPr>
          <a:xfrm>
            <a:off x="5024438" y="6008688"/>
            <a:ext cx="4392612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自落式锥形反转出料搅拌机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2777" name="矩形 32776"/>
          <p:cNvSpPr/>
          <p:nvPr/>
        </p:nvSpPr>
        <p:spPr>
          <a:xfrm>
            <a:off x="631825" y="3371850"/>
            <a:ext cx="4897438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00FF"/>
                </a:solidFill>
                <a:ea typeface="隶书" panose="02010509060101010101" pitchFamily="1" charset="-122"/>
              </a:rPr>
              <a:t>1.1 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2" charset="-122"/>
              </a:rPr>
              <a:t>自落式搅拌机</a:t>
            </a:r>
            <a:endParaRPr lang="zh-CN" altLang="en-US" sz="32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pic>
        <p:nvPicPr>
          <p:cNvPr id="32778" name="图片 32777" descr="页面提取自－ 第4章 混凝土结构工程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0" y="2806700"/>
            <a:ext cx="3900488" cy="3297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33793"/>
          <p:cNvSpPr/>
          <p:nvPr/>
        </p:nvSpPr>
        <p:spPr>
          <a:xfrm>
            <a:off x="1065213" y="6030913"/>
            <a:ext cx="8064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自落式双锥反转出料砼搅拌机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3795" name="矩形 33794"/>
          <p:cNvSpPr/>
          <p:nvPr/>
        </p:nvSpPr>
        <p:spPr>
          <a:xfrm>
            <a:off x="631825" y="765175"/>
            <a:ext cx="4249738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柳工</a:t>
            </a:r>
            <a:r>
              <a:rPr lang="en-US" altLang="zh-CN" dirty="0">
                <a:solidFill>
                  <a:srgbClr val="0000FF"/>
                </a:solidFill>
                <a:ea typeface="黑体" panose="02010609060101010101" pitchFamily="2" charset="-122"/>
              </a:rPr>
              <a:t>JZC350A</a:t>
            </a:r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砼搅拌机</a:t>
            </a:r>
            <a:endParaRPr lang="zh-CN" altLang="en-US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正转搅拌、反转出料，每盘出料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 algn="ctr"/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350L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，理论产量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10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～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14m</a:t>
            </a:r>
            <a:r>
              <a:rPr lang="en-US" altLang="zh-CN" sz="2000" baseline="30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/h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可搅拌塑性和半干硬性砼</a:t>
            </a:r>
            <a:endParaRPr lang="en-US" altLang="zh-CN" sz="2000" baseline="30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33796" name="图片 33795" descr="JZC350Aphoto-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2276475"/>
            <a:ext cx="4176713" cy="382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33796" descr="方圆JZM750型混凝土搅拌机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363" y="2320925"/>
            <a:ext cx="3816350" cy="377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矩形 33797"/>
          <p:cNvSpPr/>
          <p:nvPr/>
        </p:nvSpPr>
        <p:spPr>
          <a:xfrm>
            <a:off x="5168900" y="765175"/>
            <a:ext cx="4249738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方园</a:t>
            </a:r>
            <a:r>
              <a:rPr lang="en-US" altLang="zh-CN" dirty="0">
                <a:solidFill>
                  <a:srgbClr val="0000FF"/>
                </a:solidFill>
                <a:ea typeface="黑体" panose="02010609060101010101" pitchFamily="2" charset="-122"/>
              </a:rPr>
              <a:t>JZM750</a:t>
            </a:r>
            <a:r>
              <a:rPr lang="zh-CN" altLang="en-US" dirty="0">
                <a:solidFill>
                  <a:srgbClr val="0000FF"/>
                </a:solidFill>
                <a:ea typeface="黑体" panose="02010609060101010101" pitchFamily="2" charset="-122"/>
              </a:rPr>
              <a:t>砼搅拌机</a:t>
            </a:r>
            <a:endParaRPr lang="zh-CN" altLang="en-US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  正转搅拌、反转出料，每盘出料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750L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，理论产量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20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～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22.5m</a:t>
            </a:r>
            <a:r>
              <a:rPr lang="en-US" altLang="zh-CN" sz="2000" baseline="30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/h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，可搅拌塑性和半干硬性砼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4.1.2 </a:t>
            </a:r>
            <a:r>
              <a:rPr lang="zh-CN" altLang="en-US" sz="3200" b="1" dirty="0">
                <a:solidFill>
                  <a:srgbClr val="0000FF"/>
                </a:solidFill>
                <a:ea typeface="黑体" panose="02010609060101010101" pitchFamily="2" charset="-122"/>
              </a:rPr>
              <a:t>强制式搅拌机</a:t>
            </a:r>
            <a:endParaRPr lang="zh-CN" altLang="en-US" sz="3200" b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xfrm>
            <a:off x="200025" y="1187450"/>
            <a:ext cx="9356725" cy="2312988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砼拌合料搅拌作用强烈，适宜搅拌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干硬性砼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轻骨料砼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。搅拌质量好、速度快、生产效率高、操作简便安全，但机件磨损较严重。强制式搅拌机有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立轴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卧轴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之分，立轴式不宜用于搅拌流动性大的砼。卧轴式搅拌机具有适用范围广、搅拌时间短、搅拌质量好等优点，是大力推广的机型。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20" name="图片 34819" descr="图2：强制式搅拌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5075" y="3562350"/>
            <a:ext cx="6103938" cy="289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矩形 34820"/>
          <p:cNvSpPr/>
          <p:nvPr/>
        </p:nvSpPr>
        <p:spPr>
          <a:xfrm>
            <a:off x="1568450" y="3860800"/>
            <a:ext cx="568325" cy="23749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强制式搅拌机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35841" descr="方圆JS2000B双螺旋混凝土搅拌机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3138" y="620713"/>
            <a:ext cx="3382962" cy="240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矩形 35842"/>
          <p:cNvSpPr/>
          <p:nvPr/>
        </p:nvSpPr>
        <p:spPr>
          <a:xfrm>
            <a:off x="6897688" y="692150"/>
            <a:ext cx="2846387" cy="2463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方圆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JS2000B</a:t>
            </a:r>
            <a:endParaRPr lang="en-US" altLang="zh-CN" sz="2400" dirty="0">
              <a:solidFill>
                <a:srgbClr val="0000FF"/>
              </a:solidFill>
              <a:ea typeface="隶书" panose="02010509060101010101" pitchFamily="1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双螺旋砼搅拌机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采用螺旋叶片的连续搅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动，搅拌能力更高、搅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拌时间更短，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每盘出料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2000L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，是大中型搅拌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站的配套主机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35844" name="图片 35843" descr="柳工JS500C混凝土搅拌机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8" y="620713"/>
            <a:ext cx="2967037" cy="38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矩形 35844"/>
          <p:cNvSpPr/>
          <p:nvPr/>
        </p:nvSpPr>
        <p:spPr>
          <a:xfrm>
            <a:off x="273050" y="4508500"/>
            <a:ext cx="381635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    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柳工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2" charset="-122"/>
              </a:rPr>
              <a:t>JS500C</a:t>
            </a:r>
            <a:endParaRPr lang="en-US" altLang="zh-CN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双卧轴强制式砼搅拌机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每盘出料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500L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，理论产量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21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～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/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25m</a:t>
            </a:r>
            <a:r>
              <a:rPr lang="en-US" altLang="zh-CN" sz="2000" baseline="30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/h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，可搅拌干硬性、塑性、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 流动性、轻骨料砼和各种砂浆</a:t>
            </a:r>
            <a:endParaRPr lang="en-US" altLang="zh-CN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35846" name="图片 35845" descr="方圆JD350混凝土搅拌机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75" y="3284538"/>
            <a:ext cx="2511425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矩形 35846"/>
          <p:cNvSpPr/>
          <p:nvPr/>
        </p:nvSpPr>
        <p:spPr>
          <a:xfrm>
            <a:off x="6824663" y="3429000"/>
            <a:ext cx="2881312" cy="278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方圆</a:t>
            </a: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JD350</a:t>
            </a:r>
            <a:endParaRPr lang="en-US" altLang="zh-CN" sz="2400" dirty="0">
              <a:solidFill>
                <a:srgbClr val="0000FF"/>
              </a:solidFill>
              <a:ea typeface="隶书" panose="02010509060101010101" pitchFamily="1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单卧轴砼搅拌机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为单卧轴强制式搅拌机</a:t>
            </a:r>
            <a:endParaRPr lang="zh-CN" altLang="en-US" sz="2000" dirty="0">
              <a:solidFill>
                <a:srgbClr val="0000FF"/>
              </a:solidFill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ea typeface="仿宋_GB2312" pitchFamily="1" charset="-122"/>
              </a:rPr>
              <a:t>，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每盘出料</a:t>
            </a:r>
            <a:r>
              <a:rPr lang="en-US" altLang="zh-CN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350L</a:t>
            </a: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，可搅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拌塑性、半干硬性、干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硬性砼和砂浆，适用一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般建筑工地、道路、桥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  <a:p>
            <a:pPr marL="342900" indent="-342900">
              <a:lnSpc>
                <a:spcPct val="105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梁工程及砼构件厂。</a:t>
            </a:r>
            <a:endParaRPr lang="zh-CN" altLang="en-US" sz="20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4.1.3 </a:t>
            </a:r>
            <a:r>
              <a:rPr lang="zh-CN" altLang="en-US" sz="3200" b="1" dirty="0">
                <a:solidFill>
                  <a:srgbClr val="0000FF"/>
                </a:solidFill>
                <a:ea typeface="黑体" panose="02010609060101010101" pitchFamily="2" charset="-122"/>
              </a:rPr>
              <a:t>大型砼搅拌站</a:t>
            </a:r>
            <a:endParaRPr lang="zh-CN" altLang="en-US" sz="3200" b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xfrm>
            <a:off x="200025" y="1150938"/>
            <a:ext cx="9356725" cy="234950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砼的现场拌制已属于限制技术，在规模大、工期长的工程中设置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半永久性的大型搅拌站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是发展方向。将砼集中在有自动计量装置的砼搅拌站集中拌制，用砼运输车向施工现场供应商品砼，有利于实现建筑工业化、提高砼质量、节约原材料和能源、减少现场和城市环境污染、提高劳动生产率。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868" name="图片 36867" descr="图3：大型砼集中搅拌站竖向布置示意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3471863"/>
            <a:ext cx="7035800" cy="299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矩形 36868"/>
          <p:cNvSpPr/>
          <p:nvPr/>
        </p:nvSpPr>
        <p:spPr>
          <a:xfrm>
            <a:off x="5529263" y="3644900"/>
            <a:ext cx="3527425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大型砼集中搅拌站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竖向布置示意图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图片 37889" descr="三一重工HZS90-2HZS180混凝土搅拌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488" y="620713"/>
            <a:ext cx="3240087" cy="314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矩形 37890"/>
          <p:cNvSpPr/>
          <p:nvPr/>
        </p:nvSpPr>
        <p:spPr>
          <a:xfrm>
            <a:off x="415925" y="3789363"/>
            <a:ext cx="29527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HZS90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仿宋_GB2312" pitchFamily="1" charset="-122"/>
              </a:rPr>
              <a:t>三一重工</a:t>
            </a:r>
            <a:endParaRPr lang="zh-CN" altLang="en-US" sz="24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pic>
        <p:nvPicPr>
          <p:cNvPr id="37892" name="图片 37891" descr="方圆HLS180混凝土搅拌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63" y="620713"/>
            <a:ext cx="2930525" cy="453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37892" descr="中联重科HZS120-2HZS120混凝土搅拌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3" y="3983038"/>
            <a:ext cx="360045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柳工HZS180混凝土搅拌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0" y="620713"/>
            <a:ext cx="267017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5" name="矩形 37894"/>
          <p:cNvSpPr/>
          <p:nvPr/>
        </p:nvSpPr>
        <p:spPr>
          <a:xfrm>
            <a:off x="6824663" y="5180013"/>
            <a:ext cx="28368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HLS180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latin typeface="仿宋_GB2312" pitchFamily="1" charset="-122"/>
                <a:ea typeface="仿宋_GB2312" pitchFamily="1" charset="-122"/>
              </a:rPr>
              <a:t>山东 方圆</a:t>
            </a:r>
            <a:endParaRPr lang="zh-CN" altLang="en-US" sz="2400" dirty="0">
              <a:solidFill>
                <a:srgbClr val="0000FF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896" name="矩形 37895"/>
          <p:cNvSpPr/>
          <p:nvPr/>
        </p:nvSpPr>
        <p:spPr>
          <a:xfrm>
            <a:off x="488950" y="5229225"/>
            <a:ext cx="27400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HZS120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仿宋_GB2312" pitchFamily="1" charset="-122"/>
              </a:rPr>
              <a:t>中联重科</a:t>
            </a:r>
            <a:endParaRPr lang="zh-CN" altLang="en-US" sz="2400" dirty="0">
              <a:solidFill>
                <a:srgbClr val="0000FF"/>
              </a:solidFill>
              <a:ea typeface="仿宋_GB2312" pitchFamily="1" charset="-122"/>
            </a:endParaRPr>
          </a:p>
        </p:txBody>
      </p:sp>
      <p:sp>
        <p:nvSpPr>
          <p:cNvPr id="37897" name="矩形 37896"/>
          <p:cNvSpPr/>
          <p:nvPr/>
        </p:nvSpPr>
        <p:spPr>
          <a:xfrm>
            <a:off x="3800475" y="3514725"/>
            <a:ext cx="28082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HZS180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砼搅拌站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仿宋_GB2312" pitchFamily="1" charset="-122"/>
              </a:rPr>
              <a:t>广西柳工</a:t>
            </a:r>
            <a:endParaRPr lang="zh-CN" altLang="en-US" sz="2400" dirty="0">
              <a:solidFill>
                <a:srgbClr val="0000FF"/>
              </a:solidFill>
              <a:ea typeface="仿宋_GB2312" pitchFamily="1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04838"/>
          </a:xfrm>
          <a:noFill/>
          <a:ln>
            <a:noFill/>
          </a:ln>
        </p:spPr>
        <p:txBody>
          <a:bodyPr/>
          <a:p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2" charset="-122"/>
              </a:rPr>
              <a:t>4.1.4  </a:t>
            </a:r>
            <a:r>
              <a:rPr lang="zh-CN" altLang="en-US" sz="3200" b="1" dirty="0">
                <a:solidFill>
                  <a:srgbClr val="0000FF"/>
                </a:solidFill>
                <a:ea typeface="黑体" panose="02010609060101010101" pitchFamily="2" charset="-122"/>
              </a:rPr>
              <a:t>选择搅拌机的注意事项</a:t>
            </a:r>
            <a:endParaRPr lang="zh-CN" altLang="en-US" sz="3200" b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xfrm>
            <a:off x="200025" y="1233488"/>
            <a:ext cx="9356725" cy="1511300"/>
          </a:xfrm>
          <a:noFill/>
          <a:ln>
            <a:noFill/>
          </a:ln>
        </p:spPr>
        <p:txBody>
          <a:bodyPr/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选择搅拌机时，要根据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工程量的大小、砼的坍落度、骨料尺寸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等而定，既满足技术要求，亦要考虑经济效率和节约能源；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工地常用搅拌机的规格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容量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sz="2400" b="1" dirty="0">
                <a:ea typeface="宋体" panose="02010600030101010101" pitchFamily="2" charset="-122"/>
              </a:rPr>
              <a:t>250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1000L</a:t>
            </a:r>
            <a:r>
              <a:rPr lang="zh-CN" altLang="en-US" sz="2400" b="1" dirty="0"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916" name="图片 38915" descr="JZC350柴油机型混凝土搅拌机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2400" y="2781300"/>
            <a:ext cx="280987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TD430D柴油机型混凝土搅拌机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2997200"/>
            <a:ext cx="249237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便携式混凝土搅拌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3068638"/>
            <a:ext cx="2886075" cy="295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9" name="矩形 38918"/>
          <p:cNvSpPr/>
          <p:nvPr/>
        </p:nvSpPr>
        <p:spPr>
          <a:xfrm>
            <a:off x="560388" y="5589588"/>
            <a:ext cx="237648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便携式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ea typeface="黑体" panose="02010609060101010101" pitchFamily="2" charset="-122"/>
              </a:rPr>
              <a:t>砼搅拌机</a:t>
            </a:r>
            <a:endParaRPr lang="zh-CN" altLang="en-US" sz="24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8920" name="矩形 38919"/>
          <p:cNvSpPr/>
          <p:nvPr/>
        </p:nvSpPr>
        <p:spPr>
          <a:xfrm>
            <a:off x="4881563" y="5949950"/>
            <a:ext cx="3527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柴油机型砼搅拌机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921" name="矩形 38920"/>
          <p:cNvSpPr/>
          <p:nvPr/>
        </p:nvSpPr>
        <p:spPr>
          <a:xfrm>
            <a:off x="6032500" y="3068638"/>
            <a:ext cx="1217613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JZC350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  <p:sp>
        <p:nvSpPr>
          <p:cNvPr id="38922" name="矩形 38921"/>
          <p:cNvSpPr/>
          <p:nvPr/>
        </p:nvSpPr>
        <p:spPr>
          <a:xfrm>
            <a:off x="3368675" y="5445125"/>
            <a:ext cx="1285875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lnSpc>
                <a:spcPct val="105000"/>
              </a:lnSpc>
            </a:pPr>
            <a:r>
              <a:rPr lang="en-US" altLang="zh-CN" sz="2400" dirty="0">
                <a:solidFill>
                  <a:srgbClr val="0000FF"/>
                </a:solidFill>
                <a:ea typeface="隶书" panose="02010509060101010101" pitchFamily="1" charset="-122"/>
              </a:rPr>
              <a:t>TD430D</a:t>
            </a:r>
            <a:endParaRPr lang="zh-CN" altLang="en-US" sz="2400" dirty="0">
              <a:solidFill>
                <a:srgbClr val="0000FF"/>
              </a:solidFill>
              <a:ea typeface="隶书" panose="02010509060101010101" pitchFamily="1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47700"/>
          </a:xfrm>
          <a:noFill/>
          <a:ln>
            <a:noFill/>
          </a:ln>
        </p:spPr>
        <p:txBody>
          <a:bodyPr/>
          <a:p>
            <a:r>
              <a:rPr lang="en-US" altLang="zh-CN" sz="3600" b="1" dirty="0">
                <a:solidFill>
                  <a:srgbClr val="FF0000"/>
                </a:solidFill>
                <a:ea typeface="黑体" panose="02010609060101010101" pitchFamily="2" charset="-122"/>
              </a:rPr>
              <a:t>4.2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搅拌制度的确定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200025" y="1268413"/>
            <a:ext cx="9356725" cy="1081087"/>
          </a:xfrm>
          <a:noFill/>
          <a:ln>
            <a:noFill/>
          </a:ln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在正确选择砼搅拌机后，还必须确定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装料容量、搅拌时间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投料顺序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等。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9940" name="矩形 39939"/>
          <p:cNvSpPr/>
          <p:nvPr/>
        </p:nvSpPr>
        <p:spPr>
          <a:xfrm>
            <a:off x="200025" y="2925763"/>
            <a:ext cx="9359900" cy="2841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搅拌机容量有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几何容量、进料容量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出料容量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三种标示。几何容量指搅拌筒内的几何容积，进料容量是指搅拌前搅拌筒可容纳的各种原材料的累计体积，出料容量是每次从搅拌筒内可卸出的最大砼体积。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ct val="125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为保证砼得到充分的拌和，装料容量通常是搅拌机几何容量的</a:t>
            </a:r>
            <a:r>
              <a:rPr lang="en-US" altLang="zh-CN" sz="2400" b="1" dirty="0">
                <a:ea typeface="宋体" panose="02010600030101010101" pitchFamily="2" charset="-122"/>
              </a:rPr>
              <a:t>1/2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1/3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，出料容量约为装料容量的</a:t>
            </a:r>
            <a:r>
              <a:rPr lang="en-US" altLang="zh-CN" sz="2400" b="1" dirty="0">
                <a:ea typeface="宋体" panose="02010600030101010101" pitchFamily="2" charset="-122"/>
              </a:rPr>
              <a:t>0.55</a:t>
            </a:r>
            <a:r>
              <a:rPr lang="zh-CN" altLang="en-US" sz="2400" b="1" dirty="0"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ea typeface="宋体" panose="02010600030101010101" pitchFamily="2" charset="-122"/>
              </a:rPr>
              <a:t>0.72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(</a:t>
            </a:r>
            <a:r>
              <a:rPr lang="zh-CN" altLang="en-US" sz="2400" b="1" dirty="0">
                <a:latin typeface="仿宋_GB2312" pitchFamily="1" charset="-122"/>
                <a:ea typeface="仿宋_GB2312" pitchFamily="1" charset="-122"/>
              </a:rPr>
              <a:t>称为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出料系数</a:t>
            </a:r>
            <a:r>
              <a:rPr lang="en-US" altLang="zh-CN" sz="2400" b="1" dirty="0">
                <a:latin typeface="仿宋_GB2312" pitchFamily="1" charset="-122"/>
                <a:ea typeface="仿宋_GB2312" pitchFamily="1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1" name="矩形 39940"/>
          <p:cNvSpPr/>
          <p:nvPr/>
        </p:nvSpPr>
        <p:spPr>
          <a:xfrm>
            <a:off x="200025" y="2276475"/>
            <a:ext cx="9432925" cy="604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2" charset="0"/>
              </a:defRPr>
            </a:lvl5pPr>
          </a:lstStyle>
          <a:p>
            <a:pPr lvl="0" algn="ctr">
              <a:buNone/>
            </a:pPr>
            <a:r>
              <a:rPr lang="en-US" altLang="zh-CN" b="1" dirty="0">
                <a:solidFill>
                  <a:srgbClr val="0000FF"/>
                </a:solidFill>
                <a:ea typeface="宋体" panose="02010600030101010101" pitchFamily="2" charset="-122"/>
              </a:rPr>
              <a:t>4.2.1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搅拌机的装料容量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2485</Words>
  <Application>WPS 演示</Application>
  <PresentationFormat>A4 纸张(210x297 毫米)</PresentationFormat>
  <Paragraphs>200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隶书</vt:lpstr>
      <vt:lpstr>Monotype Sorts</vt:lpstr>
      <vt:lpstr>方正魏碑简体</vt:lpstr>
      <vt:lpstr>黑体</vt:lpstr>
      <vt:lpstr>仿宋_GB2312</vt:lpstr>
      <vt:lpstr>微软雅黑</vt:lpstr>
      <vt:lpstr>仿宋</vt:lpstr>
      <vt:lpstr>Arial Unicode MS</vt:lpstr>
      <vt:lpstr>幼圆</vt:lpstr>
      <vt:lpstr>Wingdings</vt:lpstr>
      <vt:lpstr>Default Design</vt:lpstr>
      <vt:lpstr>自定义设计方案</vt:lpstr>
      <vt:lpstr>PowerPoint 演示文稿</vt:lpstr>
      <vt:lpstr>4  砼的搅拌及运输</vt:lpstr>
      <vt:lpstr>PowerPoint 演示文稿</vt:lpstr>
      <vt:lpstr>4.1.2 强制式搅拌机</vt:lpstr>
      <vt:lpstr>PowerPoint 演示文稿</vt:lpstr>
      <vt:lpstr>4.1.3 大型砼搅拌站</vt:lpstr>
      <vt:lpstr>PowerPoint 演示文稿</vt:lpstr>
      <vt:lpstr>4.1.4  选择搅拌机的注意事项</vt:lpstr>
      <vt:lpstr>4.2  搅拌制度的确定</vt:lpstr>
      <vt:lpstr>4.2.2 砼搅拌时间</vt:lpstr>
      <vt:lpstr>4.2.3 投料顺序</vt:lpstr>
      <vt:lpstr>PowerPoint 演示文稿</vt:lpstr>
      <vt:lpstr>4.2.4 砼搅拌的注意事项</vt:lpstr>
      <vt:lpstr>PowerPoint 演示文稿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665</cp:revision>
  <dcterms:created xsi:type="dcterms:W3CDTF">2001-07-20T08:56:00Z</dcterms:created>
  <dcterms:modified xsi:type="dcterms:W3CDTF">2020-04-15T11:43:54Z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