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notesMasterIdLst>
    <p:notesMasterId r:id="rId19"/>
  </p:notesMasterIdLst>
  <p:sldIdLst>
    <p:sldId id="646" r:id="rId4"/>
    <p:sldId id="648" r:id="rId5"/>
    <p:sldId id="664" r:id="rId6"/>
    <p:sldId id="705" r:id="rId7"/>
    <p:sldId id="666" r:id="rId8"/>
    <p:sldId id="667" r:id="rId9"/>
    <p:sldId id="668" r:id="rId10"/>
    <p:sldId id="669" r:id="rId11"/>
    <p:sldId id="670" r:id="rId12"/>
    <p:sldId id="671" r:id="rId13"/>
    <p:sldId id="672" r:id="rId14"/>
    <p:sldId id="649" r:id="rId15"/>
    <p:sldId id="657" r:id="rId16"/>
    <p:sldId id="658" r:id="rId17"/>
    <p:sldId id="706" r:id="rId18"/>
  </p:sldIdLst>
  <p:sldSz cx="9906000" cy="6858000" type="A4"/>
  <p:notesSz cx="6650355" cy="9784080"/>
  <p:defaultTextStyle>
    <a:defPPr>
      <a:defRPr lang="en-GB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2" charset="0"/>
        <a:ea typeface="隶书" panose="02010509060101010101" pitchFamily="1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2" charset="0"/>
        <a:ea typeface="隶书" panose="02010509060101010101" pitchFamily="1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2" charset="0"/>
        <a:ea typeface="隶书" panose="02010509060101010101" pitchFamily="1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2" charset="0"/>
        <a:ea typeface="隶书" panose="02010509060101010101" pitchFamily="1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2" charset="0"/>
        <a:ea typeface="隶书" panose="02010509060101010101" pitchFamily="1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2" charset="0"/>
        <a:ea typeface="隶书" panose="02010509060101010101" pitchFamily="1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2" charset="0"/>
        <a:ea typeface="隶书" panose="02010509060101010101" pitchFamily="1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2" charset="0"/>
        <a:ea typeface="隶书" panose="02010509060101010101" pitchFamily="1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2" charset="0"/>
        <a:ea typeface="隶书" panose="02010509060101010101" pitchFamily="1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9900"/>
    <a:srgbClr val="996633"/>
    <a:srgbClr val="969696"/>
    <a:srgbClr val="FF0066"/>
    <a:srgbClr val="0000FF"/>
    <a:srgbClr val="FFFF66"/>
    <a:srgbClr val="FF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88"/>
        <p:guide pos="5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页眉占位符 409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</a:ln>
        </p:spPr>
        <p:txBody>
          <a:bodyPr lIns="94348" tIns="47174" rIns="94348" bIns="47174"/>
          <a:p>
            <a:pPr lvl="0" defTabSz="942975"/>
            <a:endParaRPr lang="en-US" altLang="zh-CN" sz="1200" b="0" dirty="0">
              <a:ea typeface="隶书" panose="02010509060101010101" pitchFamily="1" charset="-122"/>
            </a:endParaRPr>
          </a:p>
        </p:txBody>
      </p:sp>
      <p:sp>
        <p:nvSpPr>
          <p:cNvPr id="4099" name="日期占位符 4098"/>
          <p:cNvSpPr>
            <a:spLocks noGrp="1"/>
          </p:cNvSpPr>
          <p:nvPr>
            <p:ph type="dt" idx="1"/>
          </p:nvPr>
        </p:nvSpPr>
        <p:spPr>
          <a:xfrm>
            <a:off x="3768725" y="0"/>
            <a:ext cx="2881313" cy="488950"/>
          </a:xfrm>
          <a:prstGeom prst="rect">
            <a:avLst/>
          </a:prstGeom>
          <a:noFill/>
          <a:ln w="9525">
            <a:noFill/>
          </a:ln>
        </p:spPr>
        <p:txBody>
          <a:bodyPr lIns="94348" tIns="47174" rIns="94348" bIns="47174"/>
          <a:p>
            <a:pPr lvl="0" algn="r" defTabSz="942975"/>
            <a:endParaRPr lang="en-US" altLang="zh-CN" sz="1200" b="0" dirty="0">
              <a:ea typeface="隶书" panose="02010509060101010101" pitchFamily="1" charset="-122"/>
            </a:endParaRPr>
          </a:p>
        </p:txBody>
      </p:sp>
      <p:sp>
        <p:nvSpPr>
          <p:cNvPr id="4100" name="幻灯片图像占位符 4099"/>
          <p:cNvSpPr>
            <a:spLocks noGrp="1"/>
          </p:cNvSpPr>
          <p:nvPr>
            <p:ph type="sldImg" idx="2"/>
          </p:nvPr>
        </p:nvSpPr>
        <p:spPr>
          <a:xfrm>
            <a:off x="676275" y="735013"/>
            <a:ext cx="5297488" cy="3667125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文本占位符 4100"/>
          <p:cNvSpPr>
            <a:spLocks noGrp="1"/>
          </p:cNvSpPr>
          <p:nvPr>
            <p:ph type="body" sz="quarter" idx="3"/>
          </p:nvPr>
        </p:nvSpPr>
        <p:spPr>
          <a:xfrm>
            <a:off x="887413" y="4646613"/>
            <a:ext cx="4875212" cy="4402137"/>
          </a:xfrm>
          <a:prstGeom prst="rect">
            <a:avLst/>
          </a:prstGeom>
          <a:noFill/>
          <a:ln w="9525">
            <a:noFill/>
          </a:ln>
        </p:spPr>
        <p:txBody>
          <a:bodyPr lIns="94348" tIns="47174" rIns="94348" bIns="47174" anchor="ctr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4102" name="页脚占位符 4101"/>
          <p:cNvSpPr>
            <a:spLocks noGrp="1"/>
          </p:cNvSpPr>
          <p:nvPr>
            <p:ph type="ftr" sz="quarter" idx="4"/>
          </p:nvPr>
        </p:nvSpPr>
        <p:spPr>
          <a:xfrm>
            <a:off x="0" y="9294813"/>
            <a:ext cx="2881313" cy="488950"/>
          </a:xfrm>
          <a:prstGeom prst="rect">
            <a:avLst/>
          </a:prstGeom>
          <a:noFill/>
          <a:ln w="9525">
            <a:noFill/>
          </a:ln>
        </p:spPr>
        <p:txBody>
          <a:bodyPr lIns="94348" tIns="47174" rIns="94348" bIns="47174" anchor="b"/>
          <a:p>
            <a:pPr lvl="0" defTabSz="942975"/>
            <a:endParaRPr lang="en-US" altLang="zh-CN" sz="1200" b="0" dirty="0">
              <a:ea typeface="隶书" panose="02010509060101010101" pitchFamily="1" charset="-122"/>
            </a:endParaRPr>
          </a:p>
        </p:txBody>
      </p:sp>
      <p:sp>
        <p:nvSpPr>
          <p:cNvPr id="4103" name="灯片编号占位符 4102"/>
          <p:cNvSpPr>
            <a:spLocks noGrp="1"/>
          </p:cNvSpPr>
          <p:nvPr>
            <p:ph type="sldNum" sz="quarter" idx="5"/>
          </p:nvPr>
        </p:nvSpPr>
        <p:spPr>
          <a:xfrm>
            <a:off x="3768725" y="9294813"/>
            <a:ext cx="2881313" cy="488950"/>
          </a:xfrm>
          <a:prstGeom prst="rect">
            <a:avLst/>
          </a:prstGeom>
          <a:noFill/>
          <a:ln w="9525">
            <a:noFill/>
          </a:ln>
        </p:spPr>
        <p:txBody>
          <a:bodyPr lIns="94348" tIns="47174" rIns="94348" bIns="47174" anchor="b"/>
          <a:p>
            <a:pPr lvl="0" algn="r" defTabSz="942975"/>
            <a:fld id="{9A0DB2DC-4C9A-4742-B13C-FB6460FD3503}" type="slidenum">
              <a:rPr lang="en-US" altLang="zh-CN" sz="1200" b="0" dirty="0">
                <a:ea typeface="隶书" panose="02010509060101010101" pitchFamily="1" charset="-122"/>
              </a:rPr>
            </a:fld>
            <a:endParaRPr lang="en-US" altLang="zh-CN" sz="1200" b="0" dirty="0">
              <a:ea typeface="隶书" panose="02010509060101010101" pitchFamily="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2" charset="0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2" charset="0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2" charset="0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2" charset="0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2" charset="0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2" charset="0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2" charset="0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2" charset="0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2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anchor="b"/>
          <a:lstStyle>
            <a:lvl1pPr algn="ctr">
              <a:defRPr sz="487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5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1038" y="365125"/>
            <a:ext cx="8543925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3076" name="日期占位符 3075"/>
          <p:cNvSpPr>
            <a:spLocks noGrp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ea typeface="隶书" panose="02010509060101010101" pitchFamily="1" charset="-122"/>
              </a:defRPr>
            </a:lvl1pPr>
          </a:lstStyle>
          <a:p>
            <a:endParaRPr lang="en-GB" altLang="en-US" dirty="0"/>
          </a:p>
        </p:txBody>
      </p:sp>
      <p:sp>
        <p:nvSpPr>
          <p:cNvPr id="3077" name="页脚占位符 3076"/>
          <p:cNvSpPr>
            <a:spLocks noGrp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ea typeface="隶书" panose="02010509060101010101" pitchFamily="1" charset="-122"/>
              </a:defRPr>
            </a:lvl1pPr>
          </a:lstStyle>
          <a:p>
            <a:endParaRPr lang="en-GB" altLang="en-US" dirty="0"/>
          </a:p>
        </p:txBody>
      </p:sp>
      <p:sp>
        <p:nvSpPr>
          <p:cNvPr id="3078" name="灯片编号占位符 3077"/>
          <p:cNvSpPr>
            <a:spLocks noGrp="1"/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ea typeface="隶书" panose="02010509060101010101" pitchFamily="1" charset="-122"/>
              </a:defRPr>
            </a:lvl1pPr>
          </a:lstStyle>
          <a:p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ea typeface="隶书" panose="02010509060101010101" pitchFamily="1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ea typeface="隶书" panose="02010509060101010101" pitchFamily="1" charset="-122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5878" y="1709738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75878" y="4589463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ea typeface="隶书" panose="02010509060101010101" pitchFamily="1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ea typeface="隶书" panose="02010509060101010101" pitchFamily="1" charset="-122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68546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42154" y="1600200"/>
            <a:ext cx="4368546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ea typeface="隶书" panose="02010509060101010101" pitchFamily="1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ea typeface="隶书" panose="02010509060101010101" pitchFamily="1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2328" y="365125"/>
            <a:ext cx="8543925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4254" y="1778438"/>
            <a:ext cx="3959779" cy="823912"/>
          </a:xfrm>
        </p:spPr>
        <p:txBody>
          <a:bodyPr anchor="ctr" anchorCtr="0"/>
          <a:lstStyle>
            <a:lvl1pPr marL="0" indent="0">
              <a:buNone/>
              <a:defRPr sz="2275"/>
            </a:lvl1pPr>
            <a:lvl2pPr marL="371475" indent="0">
              <a:buNone/>
              <a:defRPr sz="1950"/>
            </a:lvl2pPr>
            <a:lvl3pPr marL="742950" indent="0">
              <a:buNone/>
              <a:defRPr sz="1625"/>
            </a:lvl3pPr>
            <a:lvl4pPr marL="1114425" indent="0">
              <a:buNone/>
              <a:defRPr sz="1465"/>
            </a:lvl4pPr>
            <a:lvl5pPr marL="1485900" indent="0">
              <a:buNone/>
              <a:defRPr sz="1465"/>
            </a:lvl5pPr>
            <a:lvl6pPr marL="1857375" indent="0">
              <a:buNone/>
              <a:defRPr sz="1465"/>
            </a:lvl6pPr>
            <a:lvl7pPr marL="2228850" indent="0">
              <a:buNone/>
              <a:defRPr sz="1465"/>
            </a:lvl7pPr>
            <a:lvl8pPr marL="2600325" indent="0">
              <a:buNone/>
              <a:defRPr sz="1465"/>
            </a:lvl8pPr>
            <a:lvl9pPr marL="2971800" indent="0">
              <a:buNone/>
              <a:defRPr sz="14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64254" y="2665379"/>
            <a:ext cx="3959779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83762" y="1778438"/>
            <a:ext cx="3979281" cy="823912"/>
          </a:xfrm>
        </p:spPr>
        <p:txBody>
          <a:bodyPr anchor="ctr" anchorCtr="0"/>
          <a:lstStyle>
            <a:lvl1pPr marL="0" indent="0">
              <a:buNone/>
              <a:defRPr sz="2275"/>
            </a:lvl1pPr>
            <a:lvl2pPr marL="371475" indent="0">
              <a:buNone/>
              <a:defRPr sz="1950"/>
            </a:lvl2pPr>
            <a:lvl3pPr marL="742950" indent="0">
              <a:buNone/>
              <a:defRPr sz="1625"/>
            </a:lvl3pPr>
            <a:lvl4pPr marL="1114425" indent="0">
              <a:buNone/>
              <a:defRPr sz="1465"/>
            </a:lvl4pPr>
            <a:lvl5pPr marL="1485900" indent="0">
              <a:buNone/>
              <a:defRPr sz="1465"/>
            </a:lvl5pPr>
            <a:lvl6pPr marL="1857375" indent="0">
              <a:buNone/>
              <a:defRPr sz="1465"/>
            </a:lvl6pPr>
            <a:lvl7pPr marL="2228850" indent="0">
              <a:buNone/>
              <a:defRPr sz="1465"/>
            </a:lvl7pPr>
            <a:lvl8pPr marL="2600325" indent="0">
              <a:buNone/>
              <a:defRPr sz="1465"/>
            </a:lvl8pPr>
            <a:lvl9pPr marL="2971800" indent="0">
              <a:buNone/>
              <a:defRPr sz="14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83762" y="2665379"/>
            <a:ext cx="39792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ea typeface="隶书" panose="02010509060101010101" pitchFamily="1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ea typeface="隶书" panose="02010509060101010101" pitchFamily="1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ea typeface="隶书" panose="02010509060101010101" pitchFamily="1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ea typeface="隶书" panose="02010509060101010101" pitchFamily="1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ea typeface="隶书" panose="02010509060101010101" pitchFamily="1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ea typeface="隶书" panose="02010509060101010101" pitchFamily="1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340" y="987425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40"/>
            </a:lvl2pPr>
            <a:lvl3pPr marL="742950" indent="0">
              <a:buNone/>
              <a:defRPr sz="975"/>
            </a:lvl3pPr>
            <a:lvl4pPr marL="1114425" indent="0">
              <a:buNone/>
              <a:defRPr sz="815"/>
            </a:lvl4pPr>
            <a:lvl5pPr marL="1485900" indent="0">
              <a:buNone/>
              <a:defRPr sz="815"/>
            </a:lvl5pPr>
            <a:lvl6pPr marL="1857375" indent="0">
              <a:buNone/>
              <a:defRPr sz="815"/>
            </a:lvl6pPr>
            <a:lvl7pPr marL="2228850" indent="0">
              <a:buNone/>
              <a:defRPr sz="815"/>
            </a:lvl7pPr>
            <a:lvl8pPr marL="2600325" indent="0">
              <a:buNone/>
              <a:defRPr sz="815"/>
            </a:lvl8pPr>
            <a:lvl9pPr marL="2971800" indent="0">
              <a:buNone/>
              <a:defRPr sz="81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ea typeface="隶书" panose="02010509060101010101" pitchFamily="1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ea typeface="隶书" panose="02010509060101010101" pitchFamily="1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384346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1340" y="457201"/>
            <a:ext cx="5014913" cy="5403850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384346" cy="3811588"/>
          </a:xfrm>
        </p:spPr>
        <p:txBody>
          <a:bodyPr/>
          <a:lstStyle>
            <a:lvl1pPr marL="0" indent="0">
              <a:buNone/>
              <a:defRPr sz="1625"/>
            </a:lvl1pPr>
            <a:lvl2pPr marL="371475" indent="0">
              <a:buNone/>
              <a:defRPr sz="1465"/>
            </a:lvl2pPr>
            <a:lvl3pPr marL="742950" indent="0">
              <a:buNone/>
              <a:defRPr sz="1300"/>
            </a:lvl3pPr>
            <a:lvl4pPr marL="1114425" indent="0">
              <a:buNone/>
              <a:defRPr sz="1140"/>
            </a:lvl4pPr>
            <a:lvl5pPr marL="1485900" indent="0">
              <a:buNone/>
              <a:defRPr sz="1140"/>
            </a:lvl5pPr>
            <a:lvl6pPr marL="1857375" indent="0">
              <a:buNone/>
              <a:defRPr sz="1140"/>
            </a:lvl6pPr>
            <a:lvl7pPr marL="2228850" indent="0">
              <a:buNone/>
              <a:defRPr sz="1140"/>
            </a:lvl7pPr>
            <a:lvl8pPr marL="2600325" indent="0">
              <a:buNone/>
              <a:defRPr sz="1140"/>
            </a:lvl8pPr>
            <a:lvl9pPr marL="2971800" indent="0">
              <a:buNone/>
              <a:defRPr sz="114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ea typeface="隶书" panose="02010509060101010101" pitchFamily="1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ea typeface="隶书" panose="02010509060101010101" pitchFamily="1" charset="-122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ea typeface="隶书" panose="02010509060101010101" pitchFamily="1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ea typeface="隶书" panose="02010509060101010101" pitchFamily="1" charset="-122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57341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ea typeface="隶书" panose="02010509060101010101" pitchFamily="1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ea typeface="隶书" panose="02010509060101010101" pitchFamily="1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5878" y="1709738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487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75878" y="4589463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232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4254" y="1778438"/>
            <a:ext cx="3959779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275"/>
            </a:lvl1pPr>
            <a:lvl2pPr marL="371475" indent="0">
              <a:buNone/>
              <a:defRPr sz="1950"/>
            </a:lvl2pPr>
            <a:lvl3pPr marL="742950" indent="0">
              <a:buNone/>
              <a:defRPr sz="1625"/>
            </a:lvl3pPr>
            <a:lvl4pPr marL="1114425" indent="0">
              <a:buNone/>
              <a:defRPr sz="1465"/>
            </a:lvl4pPr>
            <a:lvl5pPr marL="1485900" indent="0">
              <a:buNone/>
              <a:defRPr sz="1465"/>
            </a:lvl5pPr>
            <a:lvl6pPr marL="1857375" indent="0">
              <a:buNone/>
              <a:defRPr sz="1465"/>
            </a:lvl6pPr>
            <a:lvl7pPr marL="2228850" indent="0">
              <a:buNone/>
              <a:defRPr sz="1465"/>
            </a:lvl7pPr>
            <a:lvl8pPr marL="2600325" indent="0">
              <a:buNone/>
              <a:defRPr sz="1465"/>
            </a:lvl8pPr>
            <a:lvl9pPr marL="2971800" indent="0">
              <a:buNone/>
              <a:defRPr sz="14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64254" y="2665379"/>
            <a:ext cx="3959779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83762" y="1778438"/>
            <a:ext cx="39792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275"/>
            </a:lvl1pPr>
            <a:lvl2pPr marL="371475" indent="0">
              <a:buNone/>
              <a:defRPr sz="1950"/>
            </a:lvl2pPr>
            <a:lvl3pPr marL="742950" indent="0">
              <a:buNone/>
              <a:defRPr sz="1625"/>
            </a:lvl3pPr>
            <a:lvl4pPr marL="1114425" indent="0">
              <a:buNone/>
              <a:defRPr sz="1465"/>
            </a:lvl4pPr>
            <a:lvl5pPr marL="1485900" indent="0">
              <a:buNone/>
              <a:defRPr sz="1465"/>
            </a:lvl5pPr>
            <a:lvl6pPr marL="1857375" indent="0">
              <a:buNone/>
              <a:defRPr sz="1465"/>
            </a:lvl6pPr>
            <a:lvl7pPr marL="2228850" indent="0">
              <a:buNone/>
              <a:defRPr sz="1465"/>
            </a:lvl7pPr>
            <a:lvl8pPr marL="2600325" indent="0">
              <a:buNone/>
              <a:defRPr sz="1465"/>
            </a:lvl8pPr>
            <a:lvl9pPr marL="2971800" indent="0">
              <a:buNone/>
              <a:defRPr sz="14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83762" y="2665379"/>
            <a:ext cx="39792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2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340" y="987425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40"/>
            </a:lvl2pPr>
            <a:lvl3pPr marL="742950" indent="0">
              <a:buNone/>
              <a:defRPr sz="975"/>
            </a:lvl3pPr>
            <a:lvl4pPr marL="1114425" indent="0">
              <a:buNone/>
              <a:defRPr sz="815"/>
            </a:lvl4pPr>
            <a:lvl5pPr marL="1485900" indent="0">
              <a:buNone/>
              <a:defRPr sz="815"/>
            </a:lvl5pPr>
            <a:lvl6pPr marL="1857375" indent="0">
              <a:buNone/>
              <a:defRPr sz="815"/>
            </a:lvl6pPr>
            <a:lvl7pPr marL="2228850" indent="0">
              <a:buNone/>
              <a:defRPr sz="815"/>
            </a:lvl7pPr>
            <a:lvl8pPr marL="2600325" indent="0">
              <a:buNone/>
              <a:defRPr sz="815"/>
            </a:lvl8pPr>
            <a:lvl9pPr marL="2971800" indent="0">
              <a:buNone/>
              <a:defRPr sz="81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384346" cy="1600200"/>
          </a:xfrm>
          <a:prstGeom prst="rect">
            <a:avLst/>
          </a:prstGeom>
        </p:spPr>
        <p:txBody>
          <a:bodyPr anchor="b"/>
          <a:lstStyle>
            <a:lvl1pPr>
              <a:defRPr sz="2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1340" y="457201"/>
            <a:ext cx="5014913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384346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25"/>
            </a:lvl1pPr>
            <a:lvl2pPr marL="371475" indent="0">
              <a:buNone/>
              <a:defRPr sz="1465"/>
            </a:lvl2pPr>
            <a:lvl3pPr marL="742950" indent="0">
              <a:buNone/>
              <a:defRPr sz="1300"/>
            </a:lvl3pPr>
            <a:lvl4pPr marL="1114425" indent="0">
              <a:buNone/>
              <a:defRPr sz="1140"/>
            </a:lvl4pPr>
            <a:lvl5pPr marL="1485900" indent="0">
              <a:buNone/>
              <a:defRPr sz="1140"/>
            </a:lvl5pPr>
            <a:lvl6pPr marL="1857375" indent="0">
              <a:buNone/>
              <a:defRPr sz="1140"/>
            </a:lvl6pPr>
            <a:lvl7pPr marL="2228850" indent="0">
              <a:buNone/>
              <a:defRPr sz="1140"/>
            </a:lvl7pPr>
            <a:lvl8pPr marL="2600325" indent="0">
              <a:buNone/>
              <a:defRPr sz="1140"/>
            </a:lvl8pPr>
            <a:lvl9pPr marL="2971800" indent="0">
              <a:buNone/>
              <a:defRPr sz="114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wmf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圆角矩形 1025"/>
          <p:cNvSpPr/>
          <p:nvPr userDrawn="1"/>
        </p:nvSpPr>
        <p:spPr>
          <a:xfrm>
            <a:off x="9144000" y="6096000"/>
            <a:ext cx="711200" cy="7493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99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7" name="矩形 1026"/>
          <p:cNvSpPr/>
          <p:nvPr userDrawn="1"/>
        </p:nvSpPr>
        <p:spPr>
          <a:xfrm>
            <a:off x="74613" y="63500"/>
            <a:ext cx="2778125" cy="485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/>
          <a:p>
            <a:pPr lvl="0" algn="ctr" eaLnBrk="0" hangingPunct="0"/>
            <a:endParaRPr lang="it-IT" altLang="en-US" sz="2400" b="0" dirty="0">
              <a:solidFill>
                <a:schemeClr val="tx1"/>
              </a:solidFill>
              <a:ea typeface="隶书" panose="02010509060101010101" pitchFamily="1" charset="-122"/>
            </a:endParaRPr>
          </a:p>
        </p:txBody>
      </p:sp>
      <p:sp>
        <p:nvSpPr>
          <p:cNvPr id="1028" name="文本框 1027"/>
          <p:cNvSpPr txBox="1"/>
          <p:nvPr userDrawn="1"/>
        </p:nvSpPr>
        <p:spPr>
          <a:xfrm>
            <a:off x="273050" y="88900"/>
            <a:ext cx="1828800" cy="368935"/>
          </a:xfrm>
          <a:prstGeom prst="rect">
            <a:avLst/>
          </a:prstGeom>
          <a:noFill/>
          <a:ln w="9525">
            <a:noFill/>
          </a:ln>
        </p:spPr>
        <p:txBody>
          <a:bodyPr bIns="46800">
            <a:spAutoFit/>
          </a:bodyPr>
          <a:p>
            <a:pPr lvl="0" eaLnBrk="0" hangingPunct="0">
              <a:buFont typeface="Monotype Sorts" charset="2"/>
            </a:pPr>
            <a:r>
              <a:rPr lang="zh-CN" altLang="en-US" sz="1800" b="1" dirty="0">
                <a:solidFill>
                  <a:srgbClr val="000099"/>
                </a:solidFill>
                <a:ea typeface="方正魏碑简体" pitchFamily="2" charset="-122"/>
              </a:rPr>
              <a:t>混凝土工程施工</a:t>
            </a:r>
            <a:endParaRPr lang="en-GB" altLang="en-US" sz="1800" b="1" dirty="0">
              <a:solidFill>
                <a:srgbClr val="000099"/>
              </a:solidFill>
              <a:ea typeface="方正魏碑简体" pitchFamily="2" charset="-122"/>
            </a:endParaRPr>
          </a:p>
        </p:txBody>
      </p:sp>
      <p:pic>
        <p:nvPicPr>
          <p:cNvPr id="1029" name="图片 1028"/>
          <p:cNvPicPr/>
          <p:nvPr userDrawn="1"/>
        </p:nvPicPr>
        <p:blipFill>
          <a:blip r:embed="rId14"/>
          <a:stretch>
            <a:fillRect/>
          </a:stretch>
        </p:blipFill>
        <p:spPr>
          <a:xfrm>
            <a:off x="161925" y="412750"/>
            <a:ext cx="1685925" cy="73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0" name="矩形 1029"/>
          <p:cNvSpPr/>
          <p:nvPr userDrawn="1"/>
        </p:nvSpPr>
        <p:spPr>
          <a:xfrm rot="5400000" flipH="1" flipV="1">
            <a:off x="4914900" y="-4381500"/>
            <a:ext cx="76200" cy="990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31" name="矩形 1030"/>
          <p:cNvSpPr/>
          <p:nvPr userDrawn="1"/>
        </p:nvSpPr>
        <p:spPr>
          <a:xfrm rot="5400000" flipH="1" flipV="1">
            <a:off x="4914900" y="1562100"/>
            <a:ext cx="76200" cy="9906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hf sldNum="0" hdr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FF00"/>
          </a:solidFill>
          <a:latin typeface="Times New Roman" panose="02020603050405020304" pitchFamily="2" charset="0"/>
          <a:ea typeface="隶书" panose="02010509060101010101" pitchFamily="1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FF00"/>
          </a:solidFill>
          <a:latin typeface="Times New Roman" panose="02020603050405020304" pitchFamily="2" charset="0"/>
          <a:ea typeface="隶书" panose="02010509060101010101" pitchFamily="1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FF00"/>
          </a:solidFill>
          <a:latin typeface="Times New Roman" panose="02020603050405020304" pitchFamily="2" charset="0"/>
          <a:ea typeface="隶书" panose="02010509060101010101" pitchFamily="1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FF00"/>
          </a:solidFill>
          <a:latin typeface="Times New Roman" panose="02020603050405020304" pitchFamily="2" charset="0"/>
          <a:ea typeface="隶书" panose="02010509060101010101" pitchFamily="1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FF00"/>
          </a:solidFill>
          <a:latin typeface="Times New Roman" panose="02020603050405020304" pitchFamily="2" charset="0"/>
          <a:ea typeface="隶书" panose="02010509060101010101" pitchFamily="1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FF00"/>
          </a:solidFill>
          <a:latin typeface="Times New Roman" panose="02020603050405020304" pitchFamily="2" charset="0"/>
          <a:ea typeface="隶书" panose="02010509060101010101" pitchFamily="1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FF00"/>
          </a:solidFill>
          <a:latin typeface="Times New Roman" panose="02020603050405020304" pitchFamily="2" charset="0"/>
          <a:ea typeface="隶书" panose="02010509060101010101" pitchFamily="1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FF00"/>
          </a:solidFill>
          <a:latin typeface="Times New Roman" panose="02020603050405020304" pitchFamily="2" charset="0"/>
          <a:ea typeface="隶书" panose="02010509060101010101" pitchFamily="1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2" name="Rectangle 4"/>
          <p:cNvSpPr>
            <a:spLocks noGrp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>
                <a:ea typeface="隶书" panose="02010509060101010101" pitchFamily="1" charset="-122"/>
              </a:defRPr>
            </a:lvl1pPr>
          </a:lstStyle>
          <a:p>
            <a:pPr lvl="0" eaLnBrk="1" hangingPunct="1"/>
            <a:endParaRPr lang="zh-CN" altLang="en-US" dirty="0">
              <a:ea typeface="隶书" panose="02010509060101010101" pitchFamily="1" charset="-122"/>
            </a:endParaRPr>
          </a:p>
        </p:txBody>
      </p:sp>
      <p:sp>
        <p:nvSpPr>
          <p:cNvPr id="2053" name="Rectangle 5"/>
          <p:cNvSpPr>
            <a:spLocks noGrp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>
                <a:ea typeface="隶书" panose="02010509060101010101" pitchFamily="1" charset="-122"/>
              </a:defRPr>
            </a:lvl1pPr>
          </a:lstStyle>
          <a:p>
            <a:pPr lvl="0" eaLnBrk="1" hangingPunct="1"/>
            <a:endParaRPr lang="zh-CN" altLang="en-US" dirty="0"/>
          </a:p>
        </p:txBody>
      </p:sp>
      <p:sp>
        <p:nvSpPr>
          <p:cNvPr id="2054" name="Rectangle 6"/>
          <p:cNvSpPr>
            <a:spLocks noGrp="1"/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>
                <a:ea typeface="隶书" panose="02010509060101010101" pitchFamily="1" charset="-122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ea typeface="隶书" panose="02010509060101010101" pitchFamily="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FF00"/>
          </a:solidFill>
          <a:latin typeface="Times New Roman" panose="02020603050405020304" pitchFamily="2" charset="0"/>
          <a:ea typeface="隶书" panose="02010509060101010101" pitchFamily="1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FF00"/>
          </a:solidFill>
          <a:latin typeface="Times New Roman" panose="02020603050405020304" pitchFamily="2" charset="0"/>
          <a:ea typeface="隶书" panose="02010509060101010101" pitchFamily="1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FF00"/>
          </a:solidFill>
          <a:latin typeface="Times New Roman" panose="02020603050405020304" pitchFamily="2" charset="0"/>
          <a:ea typeface="隶书" panose="02010509060101010101" pitchFamily="1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FF00"/>
          </a:solidFill>
          <a:latin typeface="Times New Roman" panose="02020603050405020304" pitchFamily="2" charset="0"/>
          <a:ea typeface="隶书" panose="02010509060101010101" pitchFamily="1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FF00"/>
          </a:solidFill>
          <a:latin typeface="Times New Roman" panose="02020603050405020304" pitchFamily="2" charset="0"/>
          <a:ea typeface="隶书" panose="02010509060101010101" pitchFamily="1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FF00"/>
          </a:solidFill>
          <a:latin typeface="Times New Roman" panose="02020603050405020304" pitchFamily="2" charset="0"/>
          <a:ea typeface="隶书" panose="02010509060101010101" pitchFamily="1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FF00"/>
          </a:solidFill>
          <a:latin typeface="Times New Roman" panose="02020603050405020304" pitchFamily="2" charset="0"/>
          <a:ea typeface="隶书" panose="02010509060101010101" pitchFamily="1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FF00"/>
          </a:solidFill>
          <a:latin typeface="Times New Roman" panose="02020603050405020304" pitchFamily="2" charset="0"/>
          <a:ea typeface="隶书" panose="02010509060101010101" pitchFamily="1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121"/>
          <p:cNvSpPr/>
          <p:nvPr/>
        </p:nvSpPr>
        <p:spPr>
          <a:xfrm>
            <a:off x="273050" y="657225"/>
            <a:ext cx="9288463" cy="1254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>
              <a:lnSpc>
                <a:spcPct val="105000"/>
              </a:lnSpc>
            </a:pPr>
            <a:r>
              <a:rPr lang="zh-CN" altLang="en-US" sz="7200" dirty="0">
                <a:solidFill>
                  <a:srgbClr val="FF0000"/>
                </a:solidFill>
                <a:latin typeface="方正魏碑简体" pitchFamily="2" charset="-122"/>
                <a:ea typeface="方正魏碑简体" pitchFamily="2" charset="-122"/>
              </a:rPr>
              <a:t>砼制备</a:t>
            </a:r>
            <a:endParaRPr lang="zh-CN" altLang="en-US" sz="7200" dirty="0">
              <a:solidFill>
                <a:srgbClr val="FF0000"/>
              </a:solidFill>
              <a:latin typeface="方正魏碑简体" pitchFamily="2" charset="-122"/>
              <a:ea typeface="方正魏碑简体" pitchFamily="2" charset="-122"/>
            </a:endParaRPr>
          </a:p>
        </p:txBody>
      </p:sp>
      <p:sp>
        <p:nvSpPr>
          <p:cNvPr id="5124" name="矩形 5123"/>
          <p:cNvSpPr/>
          <p:nvPr/>
        </p:nvSpPr>
        <p:spPr>
          <a:xfrm>
            <a:off x="1208088" y="3849688"/>
            <a:ext cx="7200900" cy="53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altLang="x-none" sz="3200" dirty="0">
              <a:solidFill>
                <a:srgbClr val="FF0066"/>
              </a:solidFill>
              <a:latin typeface="仿宋_GB2312" pitchFamily="1" charset="-122"/>
              <a:ea typeface="仿宋_GB2312" pitchFamily="1" charset="-122"/>
            </a:endParaRPr>
          </a:p>
        </p:txBody>
      </p:sp>
      <p:pic>
        <p:nvPicPr>
          <p:cNvPr id="5126" name="图片 5125" descr="8方的搅拌罐车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00363" y="4551363"/>
            <a:ext cx="2752725" cy="19256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7" name="图片 5126" descr="坍落度检测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" y="4551363"/>
            <a:ext cx="2590800" cy="1924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8" name="图片 5127" descr="砼浇灌施工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188" y="4551363"/>
            <a:ext cx="2565400" cy="19256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9" name="图片 5128" descr="small_09032506352012_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1663" y="4551363"/>
            <a:ext cx="1385887" cy="19256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文本占位符 26625"/>
          <p:cNvSpPr>
            <a:spLocks noGrp="1"/>
          </p:cNvSpPr>
          <p:nvPr>
            <p:ph type="body" idx="1"/>
          </p:nvPr>
        </p:nvSpPr>
        <p:spPr>
          <a:xfrm>
            <a:off x="200025" y="692150"/>
            <a:ext cx="9361488" cy="2016125"/>
          </a:xfrm>
          <a:noFill/>
          <a:ln>
            <a:noFill/>
          </a:ln>
        </p:spPr>
        <p:txBody>
          <a:bodyPr/>
          <a:p>
            <a:pPr>
              <a:lnSpc>
                <a:spcPct val="125000"/>
              </a:lnSpc>
              <a:buNone/>
            </a:pPr>
            <a:r>
              <a:rPr lang="zh-CN" altLang="en-US" sz="2800" b="1" dirty="0">
                <a:ea typeface="宋体" panose="02010600030101010101" pitchFamily="2" charset="-122"/>
              </a:rPr>
              <a:t>           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2" charset="-122"/>
              </a:rPr>
              <a:t>⑶ 砼养护：</a:t>
            </a:r>
            <a:r>
              <a:rPr lang="zh-CN" altLang="en-US" sz="2400" b="1" dirty="0">
                <a:ea typeface="宋体" panose="02010600030101010101" pitchFamily="2" charset="-122"/>
              </a:rPr>
              <a:t>砼强度与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养护温度</a:t>
            </a:r>
            <a:r>
              <a:rPr lang="zh-CN" altLang="en-US" sz="2400" b="1" dirty="0">
                <a:ea typeface="宋体" panose="02010600030101010101" pitchFamily="2" charset="-122"/>
              </a:rPr>
              <a:t>、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湿度</a:t>
            </a:r>
            <a:r>
              <a:rPr lang="zh-CN" altLang="en-US" sz="2400" b="1" dirty="0">
                <a:ea typeface="宋体" panose="02010600030101010101" pitchFamily="2" charset="-122"/>
              </a:rPr>
              <a:t>有关。当湿度合适时</a:t>
            </a:r>
            <a:r>
              <a:rPr lang="en-US" altLang="zh-CN" sz="2400" b="1" dirty="0"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在</a:t>
            </a:r>
            <a:r>
              <a:rPr lang="en-US" altLang="zh-CN" sz="2400" b="1" dirty="0">
                <a:solidFill>
                  <a:srgbClr val="990000"/>
                </a:solidFill>
                <a:ea typeface="宋体" panose="02010600030101010101" pitchFamily="2" charset="-122"/>
              </a:rPr>
              <a:t>4 </a:t>
            </a:r>
            <a:r>
              <a:rPr lang="zh-CN" altLang="en-US" sz="2400" b="1" dirty="0">
                <a:solidFill>
                  <a:srgbClr val="990000"/>
                </a:solidFill>
                <a:ea typeface="宋体" panose="02010600030101010101" pitchFamily="2" charset="-122"/>
              </a:rPr>
              <a:t>～</a:t>
            </a:r>
            <a:r>
              <a:rPr lang="en-US" altLang="zh-CN" sz="2400" b="1" dirty="0">
                <a:solidFill>
                  <a:srgbClr val="990000"/>
                </a:solidFill>
                <a:ea typeface="宋体" panose="02010600030101010101" pitchFamily="2" charset="-122"/>
              </a:rPr>
              <a:t>40</a:t>
            </a:r>
            <a:r>
              <a:rPr lang="en-US" altLang="zh-CN" sz="2400" b="1" i="1" baseline="30000" dirty="0">
                <a:solidFill>
                  <a:srgbClr val="990000"/>
                </a:solidFill>
                <a:ea typeface="宋体" panose="02010600030101010101" pitchFamily="2" charset="-122"/>
              </a:rPr>
              <a:t>0</a:t>
            </a:r>
            <a:r>
              <a:rPr lang="en-US" altLang="zh-CN" sz="2400" b="1" i="1" dirty="0">
                <a:solidFill>
                  <a:srgbClr val="990000"/>
                </a:solidFill>
                <a:ea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范围内，温度愈高，水泥水化作用愈快</a:t>
            </a:r>
            <a:r>
              <a:rPr lang="zh-CN" altLang="en-US" sz="2400" b="1" dirty="0">
                <a:ea typeface="宋体" panose="02010600030101010101" pitchFamily="2" charset="-122"/>
              </a:rPr>
              <a:t>，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其强度发展也愈快</a:t>
            </a:r>
            <a:r>
              <a:rPr lang="zh-CN" altLang="en-US" sz="2400" b="1" dirty="0">
                <a:ea typeface="宋体" panose="02010600030101010101" pitchFamily="2" charset="-122"/>
              </a:rPr>
              <a:t>；反之则愈慢。当温度低于</a:t>
            </a:r>
            <a:r>
              <a:rPr lang="en-US" altLang="zh-CN" sz="2400" b="1" dirty="0">
                <a:ea typeface="宋体" panose="02010600030101010101" pitchFamily="2" charset="-122"/>
              </a:rPr>
              <a:t>0</a:t>
            </a:r>
            <a:r>
              <a:rPr lang="en-US" altLang="zh-CN" sz="2400" b="1" i="1" baseline="30000" dirty="0">
                <a:ea typeface="宋体" panose="02010600030101010101" pitchFamily="2" charset="-122"/>
              </a:rPr>
              <a:t>0</a:t>
            </a:r>
            <a:r>
              <a:rPr lang="en-US" altLang="zh-CN" sz="2400" b="1" i="1" dirty="0">
                <a:ea typeface="宋体" panose="02010600030101010101" pitchFamily="2" charset="-122"/>
              </a:rPr>
              <a:t>C</a:t>
            </a:r>
            <a:r>
              <a:rPr lang="zh-CN" altLang="en-US" sz="2400" b="1" dirty="0">
                <a:ea typeface="宋体" panose="02010600030101010101" pitchFamily="2" charset="-122"/>
              </a:rPr>
              <a:t>时，砼强度停止发展，甚至因冻胀而破坏。          </a:t>
            </a:r>
            <a:endParaRPr lang="zh-CN" altLang="en-US" sz="2400" b="1" dirty="0">
              <a:ea typeface="宋体" panose="02010600030101010101" pitchFamily="2" charset="-122"/>
            </a:endParaRPr>
          </a:p>
        </p:txBody>
      </p:sp>
      <p:sp>
        <p:nvSpPr>
          <p:cNvPr id="26627" name="矩形 26626"/>
          <p:cNvSpPr/>
          <p:nvPr/>
        </p:nvSpPr>
        <p:spPr>
          <a:xfrm>
            <a:off x="200025" y="2733675"/>
            <a:ext cx="9356725" cy="15589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5pPr>
          </a:lstStyle>
          <a:p>
            <a:pPr lvl="0">
              <a:lnSpc>
                <a:spcPct val="125000"/>
              </a:lnSpc>
              <a:buNone/>
            </a:pPr>
            <a:r>
              <a:rPr lang="zh-CN" altLang="en-US" sz="2400" b="1" dirty="0">
                <a:ea typeface="宋体" panose="02010600030101010101" pitchFamily="2" charset="-122"/>
              </a:rPr>
              <a:t>            砼浇筑后在一定时间内必须保持足够的湿度，否则，砼失水干燥，而且因水化作用未能充分完成，造成砼内部结构疏松，表面出现干缩裂缝。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养护湿度是砼强度正常增长的必要条件</a:t>
            </a:r>
            <a:r>
              <a:rPr lang="zh-CN" altLang="en-US" sz="2400" b="1" dirty="0">
                <a:ea typeface="宋体" panose="02010600030101010101" pitchFamily="2" charset="-122"/>
              </a:rPr>
              <a:t>。</a:t>
            </a:r>
            <a:r>
              <a:rPr lang="zh-CN" altLang="en-US" sz="2800" b="1" dirty="0">
                <a:ea typeface="宋体" panose="02010600030101010101" pitchFamily="2" charset="-122"/>
              </a:rPr>
              <a:t>        </a:t>
            </a:r>
            <a:endParaRPr lang="zh-CN" altLang="en-US" sz="2400" b="1" dirty="0">
              <a:ea typeface="宋体" panose="02010600030101010101" pitchFamily="2" charset="-122"/>
            </a:endParaRPr>
          </a:p>
        </p:txBody>
      </p:sp>
      <p:sp>
        <p:nvSpPr>
          <p:cNvPr id="26628" name="矩形 26627"/>
          <p:cNvSpPr/>
          <p:nvPr/>
        </p:nvSpPr>
        <p:spPr>
          <a:xfrm>
            <a:off x="200025" y="4221163"/>
            <a:ext cx="9356725" cy="15843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5pPr>
          </a:lstStyle>
          <a:p>
            <a:pPr lvl="0">
              <a:lnSpc>
                <a:spcPct val="125000"/>
              </a:lnSpc>
              <a:buNone/>
            </a:pPr>
            <a:r>
              <a:rPr lang="zh-CN" altLang="en-US" sz="2400" b="1" dirty="0">
                <a:ea typeface="宋体" panose="02010600030101010101" pitchFamily="2" charset="-122"/>
              </a:rPr>
              <a:t>            </a:t>
            </a:r>
            <a:r>
              <a:rPr lang="zh-CN" altLang="en-US" sz="2800" b="1" dirty="0"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2" charset="-122"/>
              </a:rPr>
              <a:t>⑷ 砼的龄期：</a:t>
            </a:r>
            <a:r>
              <a:rPr lang="zh-CN" altLang="en-US" sz="2400" b="1" dirty="0">
                <a:ea typeface="宋体" panose="02010600030101010101" pitchFamily="2" charset="-122"/>
              </a:rPr>
              <a:t>砼的强度随着龄期的增长而逐渐提高，在正常养护条件下，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砼在最初的</a:t>
            </a:r>
            <a:r>
              <a:rPr lang="en-US" altLang="zh-CN" sz="2400" b="1" dirty="0">
                <a:solidFill>
                  <a:srgbClr val="990000"/>
                </a:solidFill>
                <a:ea typeface="宋体" panose="02010600030101010101" pitchFamily="2" charset="-122"/>
              </a:rPr>
              <a:t>7</a:t>
            </a:r>
            <a:r>
              <a:rPr lang="zh-CN" altLang="en-US" sz="2400" b="1" dirty="0">
                <a:solidFill>
                  <a:srgbClr val="990000"/>
                </a:solidFill>
                <a:ea typeface="宋体" panose="02010600030101010101" pitchFamily="2" charset="-122"/>
              </a:rPr>
              <a:t>～</a:t>
            </a:r>
            <a:r>
              <a:rPr lang="en-US" altLang="zh-CN" sz="2400" b="1" dirty="0">
                <a:solidFill>
                  <a:srgbClr val="990000"/>
                </a:solidFill>
                <a:ea typeface="宋体" panose="02010600030101010101" pitchFamily="2" charset="-122"/>
              </a:rPr>
              <a:t>14d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内发展较快</a:t>
            </a:r>
            <a:r>
              <a:rPr lang="zh-CN" altLang="en-US" sz="2400" b="1" dirty="0">
                <a:ea typeface="宋体" panose="02010600030101010101" pitchFamily="2" charset="-122"/>
              </a:rPr>
              <a:t>，以后逐渐趋缓，</a:t>
            </a:r>
            <a:r>
              <a:rPr lang="en-US" altLang="zh-CN" sz="2400" b="1" dirty="0">
                <a:solidFill>
                  <a:srgbClr val="990000"/>
                </a:solidFill>
                <a:ea typeface="宋体" panose="02010600030101010101" pitchFamily="2" charset="-122"/>
              </a:rPr>
              <a:t>28d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达到设计强度等级</a:t>
            </a:r>
            <a:r>
              <a:rPr lang="zh-CN" altLang="en-US" sz="2400" b="1" dirty="0">
                <a:ea typeface="宋体" panose="02010600030101010101" pitchFamily="2" charset="-122"/>
              </a:rPr>
              <a:t>，此后强度增长过程可延续数十年。</a:t>
            </a:r>
            <a:endParaRPr lang="zh-CN" altLang="en-US" sz="2400" b="1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ver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标题 27649"/>
          <p:cNvSpPr>
            <a:spLocks noGrp="1"/>
          </p:cNvSpPr>
          <p:nvPr>
            <p:ph type="title"/>
          </p:nvPr>
        </p:nvSpPr>
        <p:spPr>
          <a:xfrm>
            <a:off x="495300" y="654050"/>
            <a:ext cx="8915400" cy="649288"/>
          </a:xfrm>
          <a:noFill/>
          <a:ln>
            <a:noFill/>
          </a:ln>
        </p:spPr>
        <p:txBody>
          <a:bodyPr/>
          <a:p>
            <a:r>
              <a:rPr lang="en-US" altLang="zh-CN" sz="3600" b="1" dirty="0">
                <a:solidFill>
                  <a:srgbClr val="FF0000"/>
                </a:solidFill>
                <a:ea typeface="宋体" panose="02010600030101010101" pitchFamily="2" charset="-122"/>
              </a:rPr>
              <a:t>2.3 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砼的其它性质</a:t>
            </a:r>
            <a:endParaRPr lang="zh-CN" altLang="en-US" sz="36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7651" name="文本占位符 27650"/>
          <p:cNvSpPr>
            <a:spLocks noGrp="1"/>
          </p:cNvSpPr>
          <p:nvPr>
            <p:ph type="body" idx="1"/>
          </p:nvPr>
        </p:nvSpPr>
        <p:spPr>
          <a:xfrm>
            <a:off x="200025" y="1187450"/>
            <a:ext cx="9356725" cy="2087563"/>
          </a:xfrm>
          <a:noFill/>
          <a:ln>
            <a:noFill/>
          </a:ln>
        </p:spPr>
        <p:txBody>
          <a:bodyPr/>
          <a:p>
            <a:pPr>
              <a:lnSpc>
                <a:spcPct val="120000"/>
              </a:lnSpc>
              <a:buNone/>
            </a:pPr>
            <a:r>
              <a:rPr lang="zh-CN" altLang="en-US" sz="2800" b="1" dirty="0">
                <a:ea typeface="宋体" panose="02010600030101010101" pitchFamily="2" charset="-122"/>
              </a:rPr>
              <a:t>           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⑴ 抗渗性和抗冻性：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砼渗水主要是砼中的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多余水分蒸发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留下的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毛细通道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。提高砼的抗渗性和抗冻性的主要措施是：</a:t>
            </a:r>
            <a:r>
              <a:rPr lang="zh-CN" altLang="en-US" sz="2400" b="1" dirty="0">
                <a:solidFill>
                  <a:srgbClr val="990000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降低水灰比、控制用水量、改善和易性、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振捣密实、加强养护</a:t>
            </a:r>
            <a:r>
              <a:rPr lang="zh-CN" altLang="en-US" sz="2400" b="1" dirty="0">
                <a:ea typeface="宋体" panose="02010600030101010101" pitchFamily="2" charset="-122"/>
              </a:rPr>
              <a:t>。或采用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真空脱水</a:t>
            </a:r>
            <a:r>
              <a:rPr lang="zh-CN" altLang="en-US" sz="2400" b="1" dirty="0">
                <a:ea typeface="宋体" panose="02010600030101010101" pitchFamily="2" charset="-122"/>
              </a:rPr>
              <a:t>，对抗渗要求较高的部位采用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防水砼</a:t>
            </a:r>
            <a:r>
              <a:rPr lang="zh-CN" altLang="en-US" sz="2400" b="1" dirty="0">
                <a:ea typeface="宋体" panose="02010600030101010101" pitchFamily="2" charset="-122"/>
              </a:rPr>
              <a:t>。</a:t>
            </a:r>
            <a:r>
              <a:rPr lang="en-US" altLang="zh-CN" sz="2800" b="1" dirty="0">
                <a:ea typeface="宋体" panose="02010600030101010101" pitchFamily="2" charset="-122"/>
              </a:rPr>
              <a:t>           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653" name="矩形 27652"/>
          <p:cNvSpPr/>
          <p:nvPr/>
        </p:nvSpPr>
        <p:spPr>
          <a:xfrm>
            <a:off x="200025" y="4713288"/>
            <a:ext cx="9217025" cy="15128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5pPr>
          </a:lstStyle>
          <a:p>
            <a:pPr lvl="0">
              <a:lnSpc>
                <a:spcPct val="120000"/>
              </a:lnSpc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</a:t>
            </a:r>
            <a:r>
              <a:rPr lang="zh-CN" altLang="en-US" sz="2800" b="1" dirty="0">
                <a:solidFill>
                  <a:srgbClr val="0000FF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⑶ 砼的干缩湿胀：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砼在硬化过程中，其体积要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收缩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；但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受潮后又会膨胀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。砼过大的干缩会产生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干缩裂缝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，应在设计、施工中予以注意。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654" name="矩形 27653"/>
          <p:cNvSpPr/>
          <p:nvPr/>
        </p:nvSpPr>
        <p:spPr>
          <a:xfrm>
            <a:off x="200025" y="3201988"/>
            <a:ext cx="9356725" cy="15763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5pPr>
          </a:lstStyle>
          <a:p>
            <a:pPr lvl="0">
              <a:lnSpc>
                <a:spcPct val="120000"/>
              </a:lnSpc>
              <a:buNone/>
            </a:pPr>
            <a:r>
              <a:rPr lang="en-US" altLang="zh-CN" sz="2800" b="1" dirty="0">
                <a:solidFill>
                  <a:srgbClr val="0000FF"/>
                </a:solidFill>
                <a:ea typeface="宋体" panose="02010600030101010101" pitchFamily="2" charset="-122"/>
              </a:rPr>
              <a:t>           ⑵ 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耐热性：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普通砼如长期受到</a:t>
            </a:r>
            <a:r>
              <a:rPr lang="en-US" altLang="zh-CN" sz="2400" b="1" dirty="0">
                <a:ea typeface="宋体" panose="02010600030101010101" pitchFamily="2" charset="-122"/>
              </a:rPr>
              <a:t>70</a:t>
            </a:r>
            <a:r>
              <a:rPr lang="en-US" altLang="zh-CN" sz="2400" b="1" i="1" baseline="30000" dirty="0">
                <a:ea typeface="宋体" panose="02010600030101010101" pitchFamily="2" charset="-122"/>
              </a:rPr>
              <a:t>0</a:t>
            </a:r>
            <a:r>
              <a:rPr lang="en-US" altLang="zh-CN" sz="2400" b="1" i="1" dirty="0">
                <a:ea typeface="宋体" panose="02010600030101010101" pitchFamily="2" charset="-122"/>
              </a:rPr>
              <a:t>C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以上的温度作用，强度会降低，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砼在</a:t>
            </a:r>
            <a:r>
              <a:rPr lang="en-US" altLang="zh-CN" sz="2400" b="1" dirty="0">
                <a:solidFill>
                  <a:srgbClr val="990000"/>
                </a:solidFill>
                <a:ea typeface="宋体" panose="02010600030101010101" pitchFamily="2" charset="-122"/>
              </a:rPr>
              <a:t>200</a:t>
            </a:r>
            <a:r>
              <a:rPr lang="en-US" altLang="zh-CN" sz="2400" b="1" i="1" baseline="30000" dirty="0">
                <a:solidFill>
                  <a:srgbClr val="990000"/>
                </a:solidFill>
                <a:ea typeface="宋体" panose="02010600030101010101" pitchFamily="2" charset="-122"/>
              </a:rPr>
              <a:t>0</a:t>
            </a:r>
            <a:r>
              <a:rPr lang="en-US" altLang="zh-CN" sz="2400" b="1" i="1" dirty="0">
                <a:solidFill>
                  <a:srgbClr val="990000"/>
                </a:solidFill>
                <a:ea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以上的环境工作须采取隔热措施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，处于高温作用的结构，应配制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耐热砼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charRg st="0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4">
                                            <p:txEl>
                                              <p:charRg st="0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4">
                                            <p:txEl>
                                              <p:charRg st="0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标题 28673"/>
          <p:cNvSpPr>
            <a:spLocks noGrp="1"/>
          </p:cNvSpPr>
          <p:nvPr>
            <p:ph type="title"/>
          </p:nvPr>
        </p:nvSpPr>
        <p:spPr>
          <a:xfrm>
            <a:off x="495300" y="654050"/>
            <a:ext cx="8915400" cy="719138"/>
          </a:xfrm>
          <a:noFill/>
          <a:ln>
            <a:noFill/>
          </a:ln>
        </p:spPr>
        <p:txBody>
          <a:bodyPr/>
          <a:p>
            <a:r>
              <a:rPr lang="en-US" altLang="zh-CN" sz="4000" b="1" dirty="0">
                <a:solidFill>
                  <a:srgbClr val="0000FF"/>
                </a:solidFill>
                <a:ea typeface="宋体" panose="02010600030101010101" pitchFamily="2" charset="-122"/>
              </a:rPr>
              <a:t>3  </a:t>
            </a:r>
            <a:r>
              <a:rPr lang="zh-CN" altLang="en-US" sz="40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砼施工配料</a:t>
            </a:r>
            <a:endParaRPr lang="zh-CN" altLang="en-US" sz="40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8675" name="文本占位符 28674"/>
          <p:cNvSpPr>
            <a:spLocks noGrp="1"/>
          </p:cNvSpPr>
          <p:nvPr>
            <p:ph type="body" idx="1"/>
          </p:nvPr>
        </p:nvSpPr>
        <p:spPr>
          <a:xfrm>
            <a:off x="200025" y="1281113"/>
            <a:ext cx="9217025" cy="2363787"/>
          </a:xfrm>
          <a:noFill/>
          <a:ln>
            <a:noFill/>
          </a:ln>
        </p:spPr>
        <p:txBody>
          <a:bodyPr/>
          <a:p>
            <a:pPr>
              <a:lnSpc>
                <a:spcPct val="120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施工配料是按现场使用搅拌机的装料容量进行搅拌</a:t>
            </a:r>
            <a:r>
              <a:rPr lang="zh-CN" altLang="en-US" sz="28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一次</a:t>
            </a:r>
            <a:r>
              <a:rPr lang="en-US" altLang="zh-CN" sz="28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</a:t>
            </a:r>
            <a:r>
              <a:rPr lang="zh-CN" altLang="en-US" sz="2800" b="1" dirty="0">
                <a:solidFill>
                  <a:srgbClr val="990000"/>
                </a:solidFill>
                <a:latin typeface="仿宋_GB2312" pitchFamily="1" charset="-122"/>
                <a:ea typeface="仿宋_GB2312" pitchFamily="1" charset="-122"/>
              </a:rPr>
              <a:t>盘</a:t>
            </a:r>
            <a:r>
              <a:rPr lang="en-US" altLang="zh-CN" sz="28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)</a:t>
            </a:r>
            <a:r>
              <a:rPr lang="zh-CN" altLang="en-US" sz="28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的装料数量的计算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。它是保证砼质量的重要环节之一，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影响施工配料的因素主要有两个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，一是原材料的</a:t>
            </a:r>
            <a:r>
              <a:rPr lang="zh-CN" altLang="en-US" sz="28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过秤计量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，二是砂石骨料要按实际含水率进行</a:t>
            </a:r>
            <a:r>
              <a:rPr lang="zh-CN" altLang="en-US" sz="28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施工配合比的换算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677" name="矩形 28676"/>
          <p:cNvSpPr/>
          <p:nvPr/>
        </p:nvSpPr>
        <p:spPr>
          <a:xfrm>
            <a:off x="200025" y="4149725"/>
            <a:ext cx="9356725" cy="23034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5pPr>
          </a:lstStyle>
          <a:p>
            <a:pPr lvl="0">
              <a:lnSpc>
                <a:spcPct val="120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要严格控制砼配合比，严格对每盘砼的原材料</a:t>
            </a:r>
            <a:r>
              <a:rPr lang="zh-CN" altLang="en-US" sz="28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过秤计量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每盘称量允许偏差为：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水泥及掺合料</a:t>
            </a:r>
            <a:r>
              <a:rPr lang="en-US" altLang="zh-CN" sz="2800" b="1" dirty="0">
                <a:ea typeface="宋体" panose="02010600030101010101" pitchFamily="2" charset="-122"/>
              </a:rPr>
              <a:t>±2%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，砂石</a:t>
            </a:r>
            <a:r>
              <a:rPr lang="en-US" altLang="zh-CN" sz="2800" b="1" dirty="0">
                <a:ea typeface="宋体" panose="02010600030101010101" pitchFamily="2" charset="-122"/>
              </a:rPr>
              <a:t>±3%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，水及外加剂</a:t>
            </a:r>
            <a:r>
              <a:rPr lang="en-US" altLang="zh-CN" sz="2800" b="1" dirty="0">
                <a:ea typeface="宋体" panose="02010600030101010101" pitchFamily="2" charset="-122"/>
              </a:rPr>
              <a:t>±2%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衡器应</a:t>
            </a:r>
            <a:r>
              <a:rPr lang="zh-CN" altLang="en-US" sz="28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定期校验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，雨天应增加砂石含水率的检测次数。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678" name="矩形 28677"/>
          <p:cNvSpPr/>
          <p:nvPr/>
        </p:nvSpPr>
        <p:spPr>
          <a:xfrm>
            <a:off x="1423988" y="3598863"/>
            <a:ext cx="7129462" cy="6477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algn="ctr"/>
            <a:r>
              <a:rPr lang="en-US" altLang="zh-CN" sz="3600" dirty="0">
                <a:solidFill>
                  <a:srgbClr val="FF0000"/>
                </a:solidFill>
                <a:ea typeface="隶书" panose="02010509060101010101" pitchFamily="1" charset="-122"/>
              </a:rPr>
              <a:t>3.1 </a:t>
            </a:r>
            <a:r>
              <a:rPr lang="zh-CN" altLang="en-US" sz="3600" dirty="0">
                <a:solidFill>
                  <a:srgbClr val="FF0000"/>
                </a:solidFill>
                <a:ea typeface="黑体" panose="02010609060101010101" pitchFamily="2" charset="-122"/>
              </a:rPr>
              <a:t>原材料计量</a:t>
            </a:r>
            <a:endParaRPr lang="zh-CN" altLang="en-US" sz="3600" dirty="0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文本占位符 29697"/>
          <p:cNvSpPr>
            <a:spLocks noGrp="1"/>
          </p:cNvSpPr>
          <p:nvPr>
            <p:ph type="body" idx="1"/>
          </p:nvPr>
        </p:nvSpPr>
        <p:spPr>
          <a:xfrm>
            <a:off x="200025" y="1341438"/>
            <a:ext cx="9356725" cy="5111750"/>
          </a:xfrm>
          <a:noFill/>
          <a:ln>
            <a:noFill/>
          </a:ln>
        </p:spPr>
        <p:txBody>
          <a:bodyPr/>
          <a:p>
            <a:pPr>
              <a:lnSpc>
                <a:spcPct val="120000"/>
              </a:lnSpc>
              <a:spcBef>
                <a:spcPct val="15000"/>
              </a:spcBef>
              <a:buNone/>
            </a:pPr>
            <a:r>
              <a:rPr lang="zh-CN" altLang="en-US" sz="2800" b="1" dirty="0">
                <a:ea typeface="宋体" panose="02010600030101010101" pitchFamily="2" charset="-122"/>
              </a:rPr>
              <a:t>            砂石含水率的换算是在</a:t>
            </a:r>
            <a:r>
              <a:rPr lang="zh-CN" altLang="en-US" sz="2800" b="1" dirty="0">
                <a:solidFill>
                  <a:srgbClr val="990000"/>
                </a:solidFill>
                <a:ea typeface="黑体" panose="02010609060101010101" pitchFamily="2" charset="-122"/>
              </a:rPr>
              <a:t>已知水、水泥、砂、石的重量和砂、石含水率的情况下进行</a:t>
            </a:r>
            <a:r>
              <a:rPr lang="zh-CN" altLang="en-US" sz="2800" b="1" dirty="0">
                <a:ea typeface="宋体" panose="02010600030101010101" pitchFamily="2" charset="-122"/>
              </a:rPr>
              <a:t>，换算时：</a:t>
            </a:r>
            <a:endParaRPr lang="zh-CN" altLang="en-US" sz="2800" b="1" dirty="0"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None/>
            </a:pPr>
            <a:r>
              <a:rPr lang="zh-CN" altLang="en-US" sz="2800" b="1" dirty="0">
                <a:ea typeface="宋体" panose="02010600030101010101" pitchFamily="2" charset="-122"/>
              </a:rPr>
              <a:t>             </a:t>
            </a:r>
            <a:r>
              <a:rPr lang="zh-CN" altLang="en-US" sz="2800" b="1" dirty="0">
                <a:solidFill>
                  <a:srgbClr val="0000FF"/>
                </a:solidFill>
                <a:ea typeface="宋体" panose="02010600030101010101" pitchFamily="2" charset="-122"/>
              </a:rPr>
              <a:t>●</a:t>
            </a:r>
            <a:r>
              <a:rPr lang="zh-CN" altLang="en-US" sz="2800" b="1" dirty="0">
                <a:ea typeface="宋体" panose="02010600030101010101" pitchFamily="2" charset="-122"/>
              </a:rPr>
              <a:t> 水泥</a:t>
            </a:r>
            <a:r>
              <a:rPr lang="en-US" altLang="zh-CN" sz="2800" b="1" i="1" dirty="0">
                <a:ea typeface="宋体" panose="02010600030101010101" pitchFamily="2" charset="-122"/>
              </a:rPr>
              <a:t>C</a:t>
            </a:r>
            <a:r>
              <a:rPr lang="zh-CN" altLang="en-US" sz="2800" b="1" i="1" baseline="30000" dirty="0">
                <a:ea typeface="宋体" panose="02010600030101010101" pitchFamily="2" charset="-122"/>
              </a:rPr>
              <a:t>，</a:t>
            </a:r>
            <a:r>
              <a:rPr lang="zh-CN" altLang="en-US" sz="2800" b="1" dirty="0">
                <a:ea typeface="宋体" panose="02010600030101010101" pitchFamily="2" charset="-122"/>
              </a:rPr>
              <a:t>重量不变；</a:t>
            </a:r>
            <a:endParaRPr lang="zh-CN" altLang="en-US" sz="2800" b="1" dirty="0"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None/>
            </a:pPr>
            <a:r>
              <a:rPr lang="zh-CN" altLang="en-US" sz="2800" b="1" dirty="0">
                <a:ea typeface="宋体" panose="02010600030101010101" pitchFamily="2" charset="-122"/>
              </a:rPr>
              <a:t>             </a:t>
            </a:r>
            <a:r>
              <a:rPr lang="zh-CN" altLang="en-US" sz="2800" b="1" dirty="0">
                <a:solidFill>
                  <a:srgbClr val="0000FF"/>
                </a:solidFill>
                <a:ea typeface="宋体" panose="02010600030101010101" pitchFamily="2" charset="-122"/>
              </a:rPr>
              <a:t>●</a:t>
            </a:r>
            <a:r>
              <a:rPr lang="zh-CN" altLang="en-US" sz="2800" b="1" dirty="0">
                <a:ea typeface="宋体" panose="02010600030101010101" pitchFamily="2" charset="-122"/>
              </a:rPr>
              <a:t> 砂</a:t>
            </a:r>
            <a:r>
              <a:rPr lang="en-US" altLang="zh-CN" sz="2800" b="1" i="1" dirty="0">
                <a:ea typeface="宋体" panose="02010600030101010101" pitchFamily="2" charset="-122"/>
              </a:rPr>
              <a:t>S</a:t>
            </a:r>
            <a:r>
              <a:rPr lang="zh-CN" altLang="en-US" sz="2800" b="1" i="1" baseline="30000" dirty="0">
                <a:ea typeface="宋体" panose="02010600030101010101" pitchFamily="2" charset="-122"/>
              </a:rPr>
              <a:t>，</a:t>
            </a:r>
            <a:r>
              <a:rPr lang="zh-CN" altLang="en-US" sz="2800" b="1" dirty="0">
                <a:ea typeface="宋体" panose="02010600030101010101" pitchFamily="2" charset="-122"/>
              </a:rPr>
              <a:t>重量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zh-CN" altLang="en-US" sz="2800" b="1" dirty="0">
                <a:ea typeface="宋体" panose="02010600030101010101" pitchFamily="2" charset="-122"/>
              </a:rPr>
              <a:t>原配合比砂重</a:t>
            </a:r>
            <a:r>
              <a:rPr lang="en-US" altLang="zh-CN" sz="2800" b="1" i="1" dirty="0">
                <a:ea typeface="宋体" panose="02010600030101010101" pitchFamily="2" charset="-122"/>
              </a:rPr>
              <a:t>S</a:t>
            </a:r>
            <a:r>
              <a:rPr lang="zh-CN" altLang="en-US" sz="2800" b="1" dirty="0"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ea typeface="宋体" panose="02010600030101010101" pitchFamily="2" charset="-122"/>
              </a:rPr>
              <a:t>1+</a:t>
            </a:r>
            <a:r>
              <a:rPr lang="zh-CN" altLang="en-US" sz="2800" b="1" dirty="0">
                <a:ea typeface="宋体" panose="02010600030101010101" pitchFamily="2" charset="-122"/>
              </a:rPr>
              <a:t>砂的含水率</a:t>
            </a:r>
            <a:r>
              <a:rPr lang="en-US" altLang="zh-CN" sz="2800" b="1" i="1" dirty="0">
                <a:ea typeface="宋体" panose="02010600030101010101" pitchFamily="2" charset="-122"/>
              </a:rPr>
              <a:t>W</a:t>
            </a:r>
            <a:r>
              <a:rPr lang="en-US" altLang="zh-CN" sz="2800" b="1" i="1" baseline="-25000" dirty="0">
                <a:ea typeface="宋体" panose="02010600030101010101" pitchFamily="2" charset="-122"/>
              </a:rPr>
              <a:t>S</a:t>
            </a:r>
            <a:r>
              <a:rPr lang="zh-CN" altLang="en-US" sz="2800" b="1" dirty="0">
                <a:ea typeface="宋体" panose="02010600030101010101" pitchFamily="2" charset="-122"/>
              </a:rPr>
              <a:t>）；</a:t>
            </a:r>
            <a:endParaRPr lang="zh-CN" altLang="en-US" sz="2800" b="1" dirty="0"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None/>
            </a:pPr>
            <a:r>
              <a:rPr lang="zh-CN" altLang="en-US" sz="2800" b="1" dirty="0">
                <a:ea typeface="宋体" panose="02010600030101010101" pitchFamily="2" charset="-122"/>
              </a:rPr>
              <a:t>             </a:t>
            </a:r>
            <a:r>
              <a:rPr lang="zh-CN" altLang="en-US" sz="2800" b="1" dirty="0">
                <a:solidFill>
                  <a:srgbClr val="0000FF"/>
                </a:solidFill>
                <a:ea typeface="宋体" panose="02010600030101010101" pitchFamily="2" charset="-122"/>
              </a:rPr>
              <a:t>●</a:t>
            </a:r>
            <a:r>
              <a:rPr lang="zh-CN" altLang="en-US" sz="2800" b="1" dirty="0">
                <a:ea typeface="宋体" panose="02010600030101010101" pitchFamily="2" charset="-122"/>
              </a:rPr>
              <a:t> 石</a:t>
            </a:r>
            <a:r>
              <a:rPr lang="en-US" altLang="zh-CN" sz="2800" b="1" i="1" dirty="0">
                <a:ea typeface="宋体" panose="02010600030101010101" pitchFamily="2" charset="-122"/>
              </a:rPr>
              <a:t>G</a:t>
            </a:r>
            <a:r>
              <a:rPr lang="zh-CN" altLang="en-US" sz="2800" b="1" i="1" baseline="30000" dirty="0">
                <a:ea typeface="宋体" panose="02010600030101010101" pitchFamily="2" charset="-122"/>
              </a:rPr>
              <a:t>，</a:t>
            </a:r>
            <a:r>
              <a:rPr lang="zh-CN" altLang="en-US" sz="2800" b="1" dirty="0">
                <a:ea typeface="宋体" panose="02010600030101010101" pitchFamily="2" charset="-122"/>
              </a:rPr>
              <a:t>重量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zh-CN" altLang="en-US" sz="2800" b="1" dirty="0">
                <a:ea typeface="宋体" panose="02010600030101010101" pitchFamily="2" charset="-122"/>
              </a:rPr>
              <a:t>原配合比石重</a:t>
            </a:r>
            <a:r>
              <a:rPr lang="en-US" altLang="zh-CN" sz="2800" b="1" i="1" dirty="0">
                <a:ea typeface="宋体" panose="02010600030101010101" pitchFamily="2" charset="-122"/>
              </a:rPr>
              <a:t>G</a:t>
            </a:r>
            <a:r>
              <a:rPr lang="zh-CN" altLang="en-US" sz="2800" b="1" dirty="0"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ea typeface="宋体" panose="02010600030101010101" pitchFamily="2" charset="-122"/>
              </a:rPr>
              <a:t>1+</a:t>
            </a:r>
            <a:r>
              <a:rPr lang="zh-CN" altLang="en-US" sz="2800" b="1" dirty="0">
                <a:ea typeface="宋体" panose="02010600030101010101" pitchFamily="2" charset="-122"/>
              </a:rPr>
              <a:t>石的含水率</a:t>
            </a:r>
            <a:r>
              <a:rPr lang="en-US" altLang="zh-CN" sz="2800" b="1" i="1" dirty="0">
                <a:ea typeface="宋体" panose="02010600030101010101" pitchFamily="2" charset="-122"/>
              </a:rPr>
              <a:t>W</a:t>
            </a:r>
            <a:r>
              <a:rPr lang="en-US" altLang="zh-CN" sz="2800" b="1" i="1" baseline="-25000" dirty="0">
                <a:ea typeface="宋体" panose="02010600030101010101" pitchFamily="2" charset="-122"/>
              </a:rPr>
              <a:t>G</a:t>
            </a:r>
            <a:r>
              <a:rPr lang="zh-CN" altLang="en-US" sz="2800" b="1" dirty="0">
                <a:ea typeface="宋体" panose="02010600030101010101" pitchFamily="2" charset="-122"/>
              </a:rPr>
              <a:t>）</a:t>
            </a:r>
            <a:endParaRPr lang="zh-CN" altLang="en-US" sz="2800" b="1" dirty="0"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None/>
            </a:pPr>
            <a:r>
              <a:rPr lang="zh-CN" altLang="en-US" sz="2800" b="1" dirty="0">
                <a:ea typeface="宋体" panose="02010600030101010101" pitchFamily="2" charset="-122"/>
              </a:rPr>
              <a:t>             </a:t>
            </a:r>
            <a:r>
              <a:rPr lang="zh-CN" altLang="en-US" sz="2800" b="1" dirty="0">
                <a:solidFill>
                  <a:srgbClr val="0000FF"/>
                </a:solidFill>
                <a:ea typeface="宋体" panose="02010600030101010101" pitchFamily="2" charset="-122"/>
              </a:rPr>
              <a:t>●</a:t>
            </a:r>
            <a:r>
              <a:rPr lang="zh-CN" altLang="en-US" sz="2800" b="1" dirty="0">
                <a:ea typeface="宋体" panose="02010600030101010101" pitchFamily="2" charset="-122"/>
              </a:rPr>
              <a:t> 水</a:t>
            </a:r>
            <a:r>
              <a:rPr lang="en-US" altLang="zh-CN" sz="2800" b="1" i="1" dirty="0">
                <a:ea typeface="宋体" panose="02010600030101010101" pitchFamily="2" charset="-122"/>
              </a:rPr>
              <a:t>W</a:t>
            </a:r>
            <a:r>
              <a:rPr lang="zh-CN" altLang="en-US" sz="2800" b="1" i="1" baseline="30000" dirty="0">
                <a:ea typeface="宋体" panose="02010600030101010101" pitchFamily="2" charset="-122"/>
              </a:rPr>
              <a:t>，</a:t>
            </a:r>
            <a:r>
              <a:rPr lang="zh-CN" altLang="en-US" sz="2800" b="1" dirty="0">
                <a:ea typeface="宋体" panose="02010600030101010101" pitchFamily="2" charset="-122"/>
              </a:rPr>
              <a:t>重量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zh-CN" altLang="en-US" sz="2800" b="1" dirty="0">
                <a:ea typeface="宋体" panose="02010600030101010101" pitchFamily="2" charset="-122"/>
              </a:rPr>
              <a:t>原配合比水重</a:t>
            </a:r>
            <a:r>
              <a:rPr lang="en-US" altLang="zh-CN" sz="2800" b="1" i="1" dirty="0">
                <a:ea typeface="宋体" panose="02010600030101010101" pitchFamily="2" charset="-122"/>
              </a:rPr>
              <a:t>W</a:t>
            </a:r>
            <a:r>
              <a:rPr lang="zh-CN" altLang="en-US" sz="2800" b="1" dirty="0">
                <a:ea typeface="宋体" panose="02010600030101010101" pitchFamily="2" charset="-122"/>
              </a:rPr>
              <a:t>－原砂重</a:t>
            </a:r>
            <a:r>
              <a:rPr lang="en-US" altLang="zh-CN" sz="2800" b="1" i="1" dirty="0">
                <a:ea typeface="宋体" panose="02010600030101010101" pitchFamily="2" charset="-122"/>
              </a:rPr>
              <a:t>S</a:t>
            </a:r>
            <a:r>
              <a:rPr lang="en-US" altLang="zh-CN" sz="2800" b="1" dirty="0">
                <a:ea typeface="宋体" panose="02010600030101010101" pitchFamily="2" charset="-122"/>
              </a:rPr>
              <a:t>×</a:t>
            </a:r>
            <a:r>
              <a:rPr lang="zh-CN" altLang="en-US" sz="2800" b="1" dirty="0">
                <a:ea typeface="宋体" panose="02010600030101010101" pitchFamily="2" charset="-122"/>
              </a:rPr>
              <a:t>含水率</a:t>
            </a:r>
            <a:r>
              <a:rPr lang="en-US" altLang="zh-CN" sz="2800" b="1" i="1" dirty="0">
                <a:ea typeface="宋体" panose="02010600030101010101" pitchFamily="2" charset="-122"/>
              </a:rPr>
              <a:t>W</a:t>
            </a:r>
            <a:r>
              <a:rPr lang="en-US" altLang="zh-CN" sz="2800" b="1" i="1" baseline="-25000" dirty="0">
                <a:ea typeface="宋体" panose="02010600030101010101" pitchFamily="2" charset="-122"/>
              </a:rPr>
              <a:t>S</a:t>
            </a:r>
            <a:r>
              <a:rPr lang="zh-CN" altLang="en-US" sz="2800" b="1" dirty="0">
                <a:ea typeface="宋体" panose="02010600030101010101" pitchFamily="2" charset="-122"/>
              </a:rPr>
              <a:t>－原石重</a:t>
            </a:r>
            <a:r>
              <a:rPr lang="en-US" altLang="zh-CN" sz="2800" b="1" i="1" dirty="0">
                <a:ea typeface="宋体" panose="02010600030101010101" pitchFamily="2" charset="-122"/>
              </a:rPr>
              <a:t>G</a:t>
            </a:r>
            <a:r>
              <a:rPr lang="en-US" altLang="zh-CN" sz="2800" b="1" dirty="0">
                <a:ea typeface="宋体" panose="02010600030101010101" pitchFamily="2" charset="-122"/>
              </a:rPr>
              <a:t>×</a:t>
            </a:r>
            <a:r>
              <a:rPr lang="zh-CN" altLang="en-US" sz="2800" b="1" dirty="0">
                <a:ea typeface="宋体" panose="02010600030101010101" pitchFamily="2" charset="-122"/>
              </a:rPr>
              <a:t>含水率</a:t>
            </a:r>
            <a:r>
              <a:rPr lang="en-US" altLang="zh-CN" sz="2800" b="1" i="1" dirty="0">
                <a:ea typeface="宋体" panose="02010600030101010101" pitchFamily="2" charset="-122"/>
              </a:rPr>
              <a:t>W</a:t>
            </a:r>
            <a:r>
              <a:rPr lang="en-US" altLang="zh-CN" sz="2800" b="1" i="1" baseline="-25000" dirty="0">
                <a:ea typeface="宋体" panose="02010600030101010101" pitchFamily="2" charset="-122"/>
              </a:rPr>
              <a:t>G</a:t>
            </a:r>
            <a:endParaRPr lang="en-US" altLang="zh-CN" sz="2800" b="1" i="1" baseline="-25000" dirty="0"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None/>
            </a:pPr>
            <a:r>
              <a:rPr lang="zh-CN" altLang="en-US" sz="2800" dirty="0">
                <a:ea typeface="宋体" panose="02010600030101010101" pitchFamily="2" charset="-122"/>
              </a:rPr>
              <a:t>             </a:t>
            </a:r>
            <a:r>
              <a:rPr lang="zh-CN" altLang="en-US" sz="2800" b="1" dirty="0">
                <a:solidFill>
                  <a:srgbClr val="0000FF"/>
                </a:solidFill>
                <a:ea typeface="黑体" panose="02010609060101010101" pitchFamily="2" charset="-122"/>
              </a:rPr>
              <a:t>即：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2" charset="-122"/>
              </a:rPr>
              <a:t>“二加一减，水泥不变”！</a:t>
            </a:r>
            <a:endParaRPr lang="zh-CN" altLang="en-US" sz="2800" b="1" dirty="0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  <p:sp>
        <p:nvSpPr>
          <p:cNvPr id="29699" name="标题 29698"/>
          <p:cNvSpPr>
            <a:spLocks noGrp="1"/>
          </p:cNvSpPr>
          <p:nvPr>
            <p:ph type="title"/>
          </p:nvPr>
        </p:nvSpPr>
        <p:spPr>
          <a:xfrm>
            <a:off x="488950" y="654050"/>
            <a:ext cx="8915400" cy="719138"/>
          </a:xfrm>
          <a:noFill/>
          <a:ln>
            <a:noFill/>
          </a:ln>
        </p:spPr>
        <p:txBody>
          <a:bodyPr/>
          <a:p>
            <a:r>
              <a:rPr lang="zh-CN" altLang="en-US" sz="4000" dirty="0">
                <a:solidFill>
                  <a:srgbClr val="FF0000"/>
                </a:solidFill>
                <a:ea typeface="宋体" panose="02010600030101010101" pitchFamily="2" charset="-122"/>
              </a:rPr>
              <a:t>    </a:t>
            </a:r>
            <a:r>
              <a:rPr lang="en-US" altLang="zh-CN" sz="4000" b="1" dirty="0">
                <a:solidFill>
                  <a:srgbClr val="FF0000"/>
                </a:solidFill>
                <a:ea typeface="宋体" panose="02010600030101010101" pitchFamily="2" charset="-122"/>
              </a:rPr>
              <a:t>3.2 </a:t>
            </a:r>
            <a:r>
              <a:rPr lang="zh-CN" altLang="en-US" sz="4000" b="1" dirty="0">
                <a:solidFill>
                  <a:srgbClr val="FF0000"/>
                </a:solidFill>
                <a:ea typeface="黑体" panose="02010609060101010101" pitchFamily="2" charset="-122"/>
              </a:rPr>
              <a:t>施工配合比的换算</a:t>
            </a:r>
            <a:r>
              <a:rPr lang="zh-CN" altLang="en-US" sz="4000" dirty="0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  <a:endParaRPr lang="zh-CN" altLang="en-US" sz="40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charRg st="214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charRg st="214" end="2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charRg st="214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charRg st="214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charRg st="214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charRg st="214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charRg st="214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charRg st="214" end="24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charRg st="214" end="24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charRg st="214" end="24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charRg st="214" end="24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charRg st="214" end="24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charRg st="214" end="24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charRg st="214" end="24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charRg st="214" end="24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标题 30721"/>
          <p:cNvSpPr>
            <a:spLocks noGrp="1"/>
          </p:cNvSpPr>
          <p:nvPr>
            <p:ph type="title"/>
          </p:nvPr>
        </p:nvSpPr>
        <p:spPr>
          <a:xfrm>
            <a:off x="495300" y="654050"/>
            <a:ext cx="8915400" cy="719138"/>
          </a:xfrm>
          <a:noFill/>
          <a:ln>
            <a:noFill/>
          </a:ln>
        </p:spPr>
        <p:txBody>
          <a:bodyPr/>
          <a:p>
            <a:r>
              <a:rPr lang="en-US" altLang="zh-CN" sz="3600" b="1" dirty="0">
                <a:solidFill>
                  <a:srgbClr val="FF0000"/>
                </a:solidFill>
                <a:ea typeface="黑体" panose="02010609060101010101" pitchFamily="2" charset="-122"/>
              </a:rPr>
              <a:t>3.3 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2" charset="-122"/>
              </a:rPr>
              <a:t>配料机配料</a:t>
            </a:r>
            <a:endParaRPr lang="zh-CN" altLang="en-US" sz="3600" b="1" dirty="0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  <p:sp>
        <p:nvSpPr>
          <p:cNvPr id="30723" name="文本占位符 30722"/>
          <p:cNvSpPr>
            <a:spLocks noGrp="1"/>
          </p:cNvSpPr>
          <p:nvPr>
            <p:ph type="body" idx="1"/>
          </p:nvPr>
        </p:nvSpPr>
        <p:spPr>
          <a:xfrm>
            <a:off x="200025" y="1270000"/>
            <a:ext cx="9356725" cy="2374900"/>
          </a:xfrm>
          <a:noFill/>
          <a:ln>
            <a:noFill/>
          </a:ln>
        </p:spPr>
        <p:txBody>
          <a:bodyPr/>
          <a:p>
            <a:pPr>
              <a:lnSpc>
                <a:spcPct val="120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配料机是一种与砼搅拌机配套使用的自动配料设备，可根据设计的砼配比自动完成砂、石等</a:t>
            </a:r>
            <a:r>
              <a:rPr lang="en-US" altLang="zh-CN" sz="2400" b="1" dirty="0"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ea typeface="宋体" panose="02010600030101010101" pitchFamily="2" charset="-122"/>
              </a:rPr>
              <a:t>－</a:t>
            </a:r>
            <a:r>
              <a:rPr lang="en-US" altLang="zh-CN" sz="2400" b="1" dirty="0">
                <a:ea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种物料的配制。下图所示的</a:t>
            </a:r>
            <a:r>
              <a:rPr lang="en-US" altLang="zh-CN" sz="2400" b="1" dirty="0">
                <a:ea typeface="宋体" panose="02010600030101010101" pitchFamily="2" charset="-122"/>
              </a:rPr>
              <a:t>PL1200</a:t>
            </a:r>
            <a:r>
              <a:rPr lang="zh-CN" altLang="en-US" sz="2400" b="1" dirty="0">
                <a:ea typeface="宋体" panose="02010600030101010101" pitchFamily="2" charset="-122"/>
              </a:rPr>
              <a:t>型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砼配料机采用电子称量、微机控制，生产率</a:t>
            </a:r>
            <a:r>
              <a:rPr lang="zh-CN" altLang="en-US" sz="2400" b="1" dirty="0">
                <a:ea typeface="宋体" panose="02010600030101010101" pitchFamily="2" charset="-122"/>
              </a:rPr>
              <a:t>≥</a:t>
            </a:r>
            <a:r>
              <a:rPr lang="en-US" altLang="zh-CN" sz="2400" b="1" dirty="0">
                <a:ea typeface="宋体" panose="02010600030101010101" pitchFamily="2" charset="-122"/>
              </a:rPr>
              <a:t>56m</a:t>
            </a:r>
            <a:r>
              <a:rPr lang="en-US" altLang="zh-CN" sz="2400" b="1" baseline="30000" dirty="0">
                <a:ea typeface="宋体" panose="02010600030101010101" pitchFamily="2" charset="-122"/>
              </a:rPr>
              <a:t>3</a:t>
            </a:r>
            <a:r>
              <a:rPr lang="en-US" altLang="zh-CN" sz="2400" b="1" dirty="0">
                <a:ea typeface="宋体" panose="02010600030101010101" pitchFamily="2" charset="-122"/>
              </a:rPr>
              <a:t>/h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，配料误差</a:t>
            </a:r>
            <a:r>
              <a:rPr lang="en-US" altLang="zh-CN" sz="2400" b="1" dirty="0">
                <a:ea typeface="宋体" panose="02010600030101010101" pitchFamily="2" charset="-122"/>
              </a:rPr>
              <a:t>±1%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，最大称量值</a:t>
            </a:r>
            <a:r>
              <a:rPr lang="en-US" altLang="zh-CN" sz="2400" b="1" dirty="0">
                <a:ea typeface="宋体" panose="02010600030101010101" pitchFamily="2" charset="-122"/>
              </a:rPr>
              <a:t>3000kg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，上料高度</a:t>
            </a:r>
            <a:r>
              <a:rPr lang="en-US" altLang="zh-CN" sz="2400" b="1" dirty="0">
                <a:ea typeface="宋体" panose="02010600030101010101" pitchFamily="2" charset="-122"/>
              </a:rPr>
              <a:t>3m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，具有称量准确，配料精度高，速度快，控制功能强，操作简便等优点。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0724" name="图片 30723" descr="PL1000型混凝土配料机 拷贝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4488" y="3789363"/>
            <a:ext cx="5113337" cy="22018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5" name="图片 30724" descr="12_1 拷贝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963" y="3860800"/>
            <a:ext cx="4294187" cy="21066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6" name="矩形 30725"/>
          <p:cNvSpPr/>
          <p:nvPr/>
        </p:nvSpPr>
        <p:spPr>
          <a:xfrm>
            <a:off x="1281113" y="5908675"/>
            <a:ext cx="7775575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lnSpc>
                <a:spcPct val="135000"/>
              </a:lnSpc>
            </a:pPr>
            <a:r>
              <a:rPr lang="en-US" altLang="zh-CN" sz="2400" dirty="0">
                <a:solidFill>
                  <a:srgbClr val="0000FF"/>
                </a:solidFill>
                <a:ea typeface="隶书" panose="02010509060101010101" pitchFamily="1" charset="-122"/>
              </a:rPr>
              <a:t>PL1200</a:t>
            </a: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2" charset="-122"/>
              </a:rPr>
              <a:t>型砼配料机（三仓）                       二仓配料机</a:t>
            </a:r>
            <a:endParaRPr lang="en-US" altLang="zh-CN" sz="2400" dirty="0">
              <a:solidFill>
                <a:srgbClr val="0000FF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cover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标题 31745"/>
          <p:cNvSpPr>
            <a:spLocks noGrp="1"/>
          </p:cNvSpPr>
          <p:nvPr>
            <p:ph type="title"/>
          </p:nvPr>
        </p:nvSpPr>
        <p:spPr>
          <a:xfrm>
            <a:off x="495300" y="654050"/>
            <a:ext cx="8915400" cy="647700"/>
          </a:xfrm>
          <a:noFill/>
          <a:ln>
            <a:noFill/>
          </a:ln>
        </p:spPr>
        <p:txBody>
          <a:bodyPr/>
          <a:p>
            <a:r>
              <a:rPr lang="en-US" altLang="zh-CN" sz="3600" b="1" dirty="0">
                <a:solidFill>
                  <a:srgbClr val="FF0000"/>
                </a:solidFill>
                <a:ea typeface="黑体" panose="02010609060101010101" pitchFamily="2" charset="-122"/>
              </a:rPr>
              <a:t>3.4  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2" charset="-122"/>
              </a:rPr>
              <a:t>泵送砼的配合比要求</a:t>
            </a:r>
            <a:endParaRPr lang="zh-CN" altLang="en-US" sz="3600" b="1" dirty="0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  <p:sp>
        <p:nvSpPr>
          <p:cNvPr id="31747" name="文本占位符 31746"/>
          <p:cNvSpPr>
            <a:spLocks noGrp="1"/>
          </p:cNvSpPr>
          <p:nvPr>
            <p:ph type="body" idx="1"/>
          </p:nvPr>
        </p:nvSpPr>
        <p:spPr>
          <a:xfrm>
            <a:off x="200025" y="1233488"/>
            <a:ext cx="9356725" cy="3311525"/>
          </a:xfrm>
          <a:noFill/>
          <a:ln>
            <a:noFill/>
          </a:ln>
        </p:spPr>
        <p:txBody>
          <a:bodyPr/>
          <a:p>
            <a:pPr>
              <a:lnSpc>
                <a:spcPct val="120000"/>
              </a:lnSpc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⑴ 泵送砼拌合物的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坍落度不小于</a:t>
            </a:r>
            <a:r>
              <a:rPr lang="en-US" altLang="zh-CN" sz="2400" b="1" dirty="0">
                <a:solidFill>
                  <a:srgbClr val="990000"/>
                </a:solidFill>
                <a:ea typeface="宋体" panose="02010600030101010101" pitchFamily="2" charset="-122"/>
              </a:rPr>
              <a:t>80mm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，水泥不宜采用火山灰水泥。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⑵ 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粗骨料的最大粒径与输送管径之比：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泵送高度在</a:t>
            </a:r>
            <a:r>
              <a:rPr lang="en-US" altLang="zh-CN" sz="2400" b="1" dirty="0">
                <a:ea typeface="宋体" panose="02010600030101010101" pitchFamily="2" charset="-122"/>
              </a:rPr>
              <a:t>50m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以下时，碎石</a:t>
            </a:r>
            <a:r>
              <a:rPr lang="zh-CN" altLang="en-US" sz="2400" b="1" dirty="0">
                <a:ea typeface="宋体" panose="02010600030101010101" pitchFamily="2" charset="-122"/>
              </a:rPr>
              <a:t>≯</a:t>
            </a:r>
            <a:r>
              <a:rPr lang="en-US" altLang="zh-CN" sz="2400" b="1" dirty="0">
                <a:ea typeface="宋体" panose="02010600030101010101" pitchFamily="2" charset="-122"/>
              </a:rPr>
              <a:t>1:3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，卵石</a:t>
            </a:r>
            <a:r>
              <a:rPr lang="zh-CN" altLang="en-US" sz="2400" b="1" dirty="0">
                <a:ea typeface="宋体" panose="02010600030101010101" pitchFamily="2" charset="-122"/>
              </a:rPr>
              <a:t>≯</a:t>
            </a:r>
            <a:r>
              <a:rPr lang="en-US" altLang="zh-CN" sz="2400" b="1" dirty="0">
                <a:ea typeface="宋体" panose="02010600030101010101" pitchFamily="2" charset="-122"/>
              </a:rPr>
              <a:t>1:2.5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；泵送高度在</a:t>
            </a:r>
            <a:r>
              <a:rPr lang="en-US" altLang="zh-CN" sz="2400" b="1" dirty="0">
                <a:ea typeface="宋体" panose="02010600030101010101" pitchFamily="2" charset="-122"/>
              </a:rPr>
              <a:t>50</a:t>
            </a:r>
            <a:r>
              <a:rPr lang="zh-CN" altLang="en-US" sz="2400" b="1" dirty="0">
                <a:ea typeface="宋体" panose="02010600030101010101" pitchFamily="2" charset="-122"/>
              </a:rPr>
              <a:t>～</a:t>
            </a:r>
            <a:r>
              <a:rPr lang="en-US" altLang="zh-CN" sz="2400" b="1" dirty="0">
                <a:ea typeface="宋体" panose="02010600030101010101" pitchFamily="2" charset="-122"/>
              </a:rPr>
              <a:t>100m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时，碎石</a:t>
            </a:r>
            <a:r>
              <a:rPr lang="zh-CN" altLang="en-US" sz="2400" b="1" dirty="0">
                <a:ea typeface="宋体" panose="02010600030101010101" pitchFamily="2" charset="-122"/>
              </a:rPr>
              <a:t>≯</a:t>
            </a:r>
            <a:r>
              <a:rPr lang="en-US" altLang="zh-CN" sz="2400" b="1" dirty="0">
                <a:ea typeface="宋体" panose="02010600030101010101" pitchFamily="2" charset="-122"/>
              </a:rPr>
              <a:t>1:4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，卵石</a:t>
            </a:r>
            <a:r>
              <a:rPr lang="zh-CN" altLang="en-US" sz="2400" b="1" dirty="0">
                <a:ea typeface="宋体" panose="02010600030101010101" pitchFamily="2" charset="-122"/>
              </a:rPr>
              <a:t>≯</a:t>
            </a:r>
            <a:r>
              <a:rPr lang="en-US" altLang="zh-CN" sz="2400" b="1" dirty="0">
                <a:ea typeface="宋体" panose="02010600030101010101" pitchFamily="2" charset="-122"/>
              </a:rPr>
              <a:t>1:3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；泵送高度在</a:t>
            </a:r>
            <a:r>
              <a:rPr lang="en-US" altLang="zh-CN" sz="2400" b="1" dirty="0">
                <a:ea typeface="宋体" panose="02010600030101010101" pitchFamily="2" charset="-122"/>
              </a:rPr>
              <a:t>100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m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以上时，碎石</a:t>
            </a:r>
            <a:r>
              <a:rPr lang="zh-CN" altLang="en-US" sz="2400" b="1" dirty="0">
                <a:ea typeface="宋体" panose="02010600030101010101" pitchFamily="2" charset="-122"/>
              </a:rPr>
              <a:t>≯</a:t>
            </a:r>
            <a:r>
              <a:rPr lang="en-US" altLang="zh-CN" sz="2400" b="1" dirty="0">
                <a:ea typeface="宋体" panose="02010600030101010101" pitchFamily="2" charset="-122"/>
              </a:rPr>
              <a:t>1:5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，卵石</a:t>
            </a:r>
            <a:r>
              <a:rPr lang="zh-CN" altLang="en-US" sz="2400" b="1" dirty="0">
                <a:ea typeface="宋体" panose="02010600030101010101" pitchFamily="2" charset="-122"/>
              </a:rPr>
              <a:t>≯</a:t>
            </a:r>
            <a:r>
              <a:rPr lang="en-US" altLang="zh-CN" sz="2400" b="1" dirty="0">
                <a:ea typeface="宋体" panose="02010600030101010101" pitchFamily="2" charset="-122"/>
              </a:rPr>
              <a:t>1:4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。以免堵管。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⑶ 宜采用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中砂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，砂率宜控制在</a:t>
            </a:r>
            <a:r>
              <a:rPr lang="en-US" altLang="zh-CN" sz="2400" b="1" dirty="0">
                <a:ea typeface="宋体" panose="02010600030101010101" pitchFamily="2" charset="-122"/>
              </a:rPr>
              <a:t>35</a:t>
            </a:r>
            <a:r>
              <a:rPr lang="zh-CN" altLang="en-US" sz="2400" b="1" dirty="0">
                <a:ea typeface="宋体" panose="02010600030101010101" pitchFamily="2" charset="-122"/>
              </a:rPr>
              <a:t>～</a:t>
            </a:r>
            <a:r>
              <a:rPr lang="en-US" altLang="zh-CN" sz="2400" b="1" dirty="0">
                <a:ea typeface="宋体" panose="02010600030101010101" pitchFamily="2" charset="-122"/>
              </a:rPr>
              <a:t>45%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1748" name="矩形 31747"/>
          <p:cNvSpPr/>
          <p:nvPr/>
        </p:nvSpPr>
        <p:spPr>
          <a:xfrm>
            <a:off x="200025" y="4508500"/>
            <a:ext cx="6337300" cy="19446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5pPr>
          </a:lstStyle>
          <a:p>
            <a:pPr lvl="0">
              <a:lnSpc>
                <a:spcPct val="120000"/>
              </a:lnSpc>
              <a:buNone/>
            </a:pPr>
            <a:r>
              <a:rPr lang="zh-CN" altLang="en-US" sz="2400" b="0" dirty="0">
                <a:ea typeface="宋体" panose="02010600030101010101" pitchFamily="2" charset="-122"/>
              </a:rPr>
              <a:t>           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⑷ 砼的水泥用量不宜小于</a:t>
            </a:r>
            <a:r>
              <a:rPr lang="en-US" altLang="zh-CN" sz="2400" b="1" dirty="0">
                <a:ea typeface="宋体" panose="02010600030101010101" pitchFamily="2" charset="-122"/>
              </a:rPr>
              <a:t>300kg/m</a:t>
            </a:r>
            <a:r>
              <a:rPr lang="en-US" altLang="zh-CN" sz="2400" b="1" baseline="30000" dirty="0"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，水灰比不宜大于</a:t>
            </a:r>
            <a:r>
              <a:rPr lang="en-US" altLang="zh-CN" sz="2400" b="1" dirty="0">
                <a:ea typeface="宋体" panose="02010600030101010101" pitchFamily="2" charset="-122"/>
              </a:rPr>
              <a:t>0.6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，掺用引气型减水剂时，砼含气量不宜大于</a:t>
            </a:r>
            <a:r>
              <a:rPr lang="en-US" altLang="zh-CN" sz="2400" b="1" dirty="0">
                <a:ea typeface="宋体" panose="02010600030101010101" pitchFamily="2" charset="-122"/>
              </a:rPr>
              <a:t>4%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>
              <a:lnSpc>
                <a:spcPct val="120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⑸ 砼入泵时坍落度应符合专门的要求。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1751" name="图片 31750" descr="20060615093514930 拷贝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65950" y="3573463"/>
            <a:ext cx="2178050" cy="288925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8433"/>
          <p:cNvSpPr>
            <a:spLocks noGrp="1"/>
          </p:cNvSpPr>
          <p:nvPr>
            <p:ph type="title"/>
          </p:nvPr>
        </p:nvSpPr>
        <p:spPr>
          <a:xfrm>
            <a:off x="495300" y="654050"/>
            <a:ext cx="8915400" cy="719138"/>
          </a:xfrm>
          <a:noFill/>
          <a:ln>
            <a:noFill/>
          </a:ln>
        </p:spPr>
        <p:txBody>
          <a:bodyPr/>
          <a:p>
            <a:r>
              <a:rPr lang="en-US" altLang="zh-CN" sz="3600" b="1" dirty="0">
                <a:solidFill>
                  <a:srgbClr val="0000FF"/>
                </a:solidFill>
                <a:ea typeface="宋体" panose="02010600030101010101" pitchFamily="2" charset="-122"/>
              </a:rPr>
              <a:t>2  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砼的和易性及强度</a:t>
            </a:r>
            <a:endParaRPr lang="zh-CN" altLang="en-US" sz="36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xfrm>
            <a:off x="200025" y="1341438"/>
            <a:ext cx="9288463" cy="647700"/>
          </a:xfrm>
          <a:noFill/>
          <a:ln>
            <a:noFill/>
          </a:ln>
        </p:spPr>
        <p:txBody>
          <a:bodyPr/>
          <a:p>
            <a:pPr>
              <a:buNone/>
            </a:pPr>
            <a:r>
              <a:rPr lang="zh-CN" altLang="en-US" sz="2400" b="1" dirty="0">
                <a:ea typeface="宋体" panose="02010600030101010101" pitchFamily="2" charset="-122"/>
              </a:rPr>
              <a:t>          砼的</a:t>
            </a:r>
            <a:r>
              <a:rPr lang="zh-CN" altLang="en-US" sz="2800" b="1" dirty="0">
                <a:solidFill>
                  <a:srgbClr val="0000FF"/>
                </a:solidFill>
                <a:ea typeface="黑体" panose="02010609060101010101" pitchFamily="2" charset="-122"/>
              </a:rPr>
              <a:t>和易性</a:t>
            </a:r>
            <a:r>
              <a:rPr lang="zh-CN" altLang="en-US" sz="2400" b="1" dirty="0">
                <a:ea typeface="宋体" panose="02010600030101010101" pitchFamily="2" charset="-122"/>
              </a:rPr>
              <a:t>及</a:t>
            </a:r>
            <a:r>
              <a:rPr lang="zh-CN" altLang="en-US" sz="2800" b="1" dirty="0">
                <a:solidFill>
                  <a:srgbClr val="0000FF"/>
                </a:solidFill>
                <a:ea typeface="黑体" panose="02010609060101010101" pitchFamily="2" charset="-122"/>
              </a:rPr>
              <a:t>强度</a:t>
            </a:r>
            <a:r>
              <a:rPr lang="zh-CN" altLang="en-US" sz="2400" b="1" dirty="0">
                <a:ea typeface="宋体" panose="02010600030101010101" pitchFamily="2" charset="-122"/>
              </a:rPr>
              <a:t>是衡量砼质量的两个主要指标。</a:t>
            </a:r>
            <a:endParaRPr lang="zh-CN" altLang="en-US" sz="2400" b="1" dirty="0">
              <a:ea typeface="宋体" panose="02010600030101010101" pitchFamily="2" charset="-122"/>
            </a:endParaRPr>
          </a:p>
        </p:txBody>
      </p:sp>
      <p:sp>
        <p:nvSpPr>
          <p:cNvPr id="18437" name="矩形 18436"/>
          <p:cNvSpPr/>
          <p:nvPr/>
        </p:nvSpPr>
        <p:spPr>
          <a:xfrm>
            <a:off x="2289175" y="1916113"/>
            <a:ext cx="5256213" cy="668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>
              <a:lnSpc>
                <a:spcPct val="105000"/>
              </a:lnSpc>
            </a:pPr>
            <a:r>
              <a:rPr lang="en-US" altLang="zh-CN" sz="3600" dirty="0">
                <a:solidFill>
                  <a:srgbClr val="FF0000"/>
                </a:solidFill>
                <a:ea typeface="隶书" panose="02010509060101010101" pitchFamily="1" charset="-122"/>
              </a:rPr>
              <a:t>2.1  </a:t>
            </a:r>
            <a:r>
              <a:rPr lang="zh-CN" altLang="en-US" sz="3600" dirty="0">
                <a:solidFill>
                  <a:srgbClr val="FF0000"/>
                </a:solidFill>
                <a:ea typeface="黑体" panose="02010609060101010101" pitchFamily="2" charset="-122"/>
              </a:rPr>
              <a:t>砼的和易性</a:t>
            </a:r>
            <a:endParaRPr lang="zh-CN" altLang="en-US" sz="3600" dirty="0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  <p:sp>
        <p:nvSpPr>
          <p:cNvPr id="18438" name="矩形 18437"/>
          <p:cNvSpPr/>
          <p:nvPr/>
        </p:nvSpPr>
        <p:spPr>
          <a:xfrm>
            <a:off x="273050" y="5546725"/>
            <a:ext cx="9288463" cy="6254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lnSpc>
                <a:spcPct val="125000"/>
              </a:lnSpc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endParaRPr lang="zh-CN" altLang="en-US" sz="24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440" name="矩形 18439"/>
          <p:cNvSpPr/>
          <p:nvPr/>
        </p:nvSpPr>
        <p:spPr>
          <a:xfrm>
            <a:off x="200025" y="2636838"/>
            <a:ext cx="9356725" cy="15128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5pPr>
          </a:lstStyle>
          <a:p>
            <a:pPr lvl="0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00FF"/>
                </a:solidFill>
                <a:ea typeface="宋体" panose="02010600030101010101" pitchFamily="2" charset="-122"/>
              </a:rPr>
              <a:t>            </a:t>
            </a:r>
            <a:r>
              <a:rPr lang="zh-CN" altLang="en-US" sz="2800" b="1" dirty="0">
                <a:solidFill>
                  <a:srgbClr val="0000FF"/>
                </a:solidFill>
                <a:ea typeface="黑体" panose="02010609060101010101" pitchFamily="2" charset="-122"/>
              </a:rPr>
              <a:t>和易性</a:t>
            </a:r>
            <a:r>
              <a:rPr lang="zh-CN" altLang="en-US" sz="2400" b="1" dirty="0">
                <a:ea typeface="宋体" panose="02010600030101010101" pitchFamily="2" charset="-122"/>
              </a:rPr>
              <a:t>是指砼在搅拌、运输、浇筑等施工过程中保持成分均匀、不分层离析，成型后砼密实均匀的性能。它包括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流动性</a:t>
            </a:r>
            <a:r>
              <a:rPr lang="zh-CN" altLang="en-US" sz="2400" b="1" dirty="0">
                <a:ea typeface="宋体" panose="02010600030101010101" pitchFamily="2" charset="-122"/>
              </a:rPr>
              <a:t>、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粘聚性</a:t>
            </a:r>
            <a:r>
              <a:rPr lang="zh-CN" altLang="en-US" sz="2400" b="1" dirty="0">
                <a:ea typeface="宋体" panose="02010600030101010101" pitchFamily="2" charset="-122"/>
              </a:rPr>
              <a:t>和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保水性</a:t>
            </a:r>
            <a:r>
              <a:rPr lang="zh-CN" altLang="en-US" sz="2400" b="1" dirty="0">
                <a:ea typeface="宋体" panose="02010600030101010101" pitchFamily="2" charset="-122"/>
              </a:rPr>
              <a:t>三方面的性能。</a:t>
            </a:r>
            <a:endParaRPr lang="zh-CN" altLang="en-US" sz="2400" b="1" dirty="0">
              <a:ea typeface="宋体" panose="02010600030101010101" pitchFamily="2" charset="-122"/>
            </a:endParaRPr>
          </a:p>
        </p:txBody>
      </p:sp>
      <p:sp>
        <p:nvSpPr>
          <p:cNvPr id="18441" name="矩形 18440"/>
          <p:cNvSpPr/>
          <p:nvPr/>
        </p:nvSpPr>
        <p:spPr>
          <a:xfrm>
            <a:off x="200025" y="4149725"/>
            <a:ext cx="9356725" cy="22320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5pPr>
          </a:lstStyle>
          <a:p>
            <a:pPr lvl="0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00FF"/>
                </a:solidFill>
                <a:ea typeface="宋体" panose="02010600030101010101" pitchFamily="2" charset="-122"/>
              </a:rPr>
              <a:t>             </a:t>
            </a:r>
            <a:r>
              <a:rPr lang="zh-CN" altLang="en-US" sz="2800" b="1" dirty="0">
                <a:solidFill>
                  <a:srgbClr val="0000FF"/>
                </a:solidFill>
                <a:ea typeface="黑体" panose="02010609060101010101" pitchFamily="2" charset="-122"/>
              </a:rPr>
              <a:t>和易性</a:t>
            </a:r>
            <a:r>
              <a:rPr lang="zh-CN" altLang="en-US" sz="2400" b="1" dirty="0">
                <a:ea typeface="宋体" panose="02010600030101010101" pitchFamily="2" charset="-122"/>
              </a:rPr>
              <a:t>好的砼，易于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搅拌均匀</a:t>
            </a:r>
            <a:r>
              <a:rPr lang="zh-CN" altLang="en-US" sz="2400" b="1" dirty="0">
                <a:ea typeface="宋体" panose="02010600030101010101" pitchFamily="2" charset="-122"/>
              </a:rPr>
              <a:t>；运输和浇筑时，不发生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离析泌水</a:t>
            </a:r>
            <a:r>
              <a:rPr lang="zh-CN" altLang="en-US" sz="2400" b="1" dirty="0">
                <a:ea typeface="宋体" panose="02010600030101010101" pitchFamily="2" charset="-122"/>
              </a:rPr>
              <a:t>现象；捣实时，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流动性大，易于捣实</a:t>
            </a:r>
            <a:r>
              <a:rPr lang="zh-CN" altLang="en-US" sz="2400" b="1" dirty="0">
                <a:ea typeface="宋体" panose="02010600030101010101" pitchFamily="2" charset="-122"/>
              </a:rPr>
              <a:t>，成型后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砼内部质地均匀密实</a:t>
            </a:r>
            <a:r>
              <a:rPr lang="zh-CN" altLang="en-US" sz="2400" b="1" dirty="0">
                <a:ea typeface="宋体" panose="02010600030101010101" pitchFamily="2" charset="-122"/>
              </a:rPr>
              <a:t>，有利于保证砼的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强度</a:t>
            </a:r>
            <a:r>
              <a:rPr lang="zh-CN" altLang="en-US" sz="2400" b="1" dirty="0">
                <a:ea typeface="宋体" panose="02010600030101010101" pitchFamily="2" charset="-122"/>
              </a:rPr>
              <a:t>与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耐久性</a:t>
            </a:r>
            <a:r>
              <a:rPr lang="zh-CN" altLang="en-US" sz="2400" b="1" dirty="0">
                <a:ea typeface="宋体" panose="02010600030101010101" pitchFamily="2" charset="-122"/>
              </a:rPr>
              <a:t>。和易性不好的砼，施工操作困难，质量难以保证。</a:t>
            </a:r>
            <a:endParaRPr lang="zh-CN" altLang="en-US" sz="2400" b="1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40" grpId="0"/>
      <p:bldP spid="184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文本占位符 19457"/>
          <p:cNvSpPr>
            <a:spLocks noGrp="1"/>
          </p:cNvSpPr>
          <p:nvPr>
            <p:ph type="body" sz="half" idx="1"/>
          </p:nvPr>
        </p:nvSpPr>
        <p:spPr>
          <a:xfrm>
            <a:off x="200025" y="1230313"/>
            <a:ext cx="9356725" cy="1550987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25000"/>
              </a:lnSpc>
              <a:buClrTx/>
              <a:buSzTx/>
              <a:buFontTx/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目前尚无全面反映砼拌和物和易性的指标和简单测定方法。根据对和易性的需求不同，砼有塑性砼和干硬性砼之分。塑性砼的和易性一般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用坍落度测定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，干硬性砼则用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工作度试验确定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9459" name="内容占位符 19458"/>
          <p:cNvGraphicFramePr/>
          <p:nvPr>
            <p:ph sz="half" idx="2"/>
          </p:nvPr>
        </p:nvGraphicFramePr>
        <p:xfrm>
          <a:off x="704850" y="3716338"/>
          <a:ext cx="8705850" cy="2703513"/>
        </p:xfrm>
        <a:graphic>
          <a:graphicData uri="http://schemas.openxmlformats.org/drawingml/2006/table">
            <a:tbl>
              <a:tblPr/>
              <a:tblGrid>
                <a:gridCol w="2908300"/>
                <a:gridCol w="2898775"/>
                <a:gridCol w="2898775"/>
              </a:tblGrid>
              <a:tr h="6604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5pPr>
                    </a:lstStyle>
                    <a:p>
                      <a:pPr marL="0" lvl="0" indent="0" algn="ctr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ea typeface="宋体" panose="02010600030101010101" pitchFamily="2" charset="-122"/>
                        </a:rPr>
                        <a:t>砼名称</a:t>
                      </a:r>
                      <a:endParaRPr lang="zh-CN" altLang="en-US" sz="2400" b="1" dirty="0"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5pPr>
                    </a:lstStyle>
                    <a:p>
                      <a:pPr marL="0" lvl="0" indent="0" algn="ctr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坍落度</a:t>
                      </a:r>
                      <a:r>
                        <a:rPr lang="zh-CN" altLang="en-US" sz="2400" b="1" dirty="0"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2400" b="1" dirty="0">
                          <a:ea typeface="宋体" panose="02010600030101010101" pitchFamily="2" charset="-122"/>
                        </a:rPr>
                        <a:t>mm</a:t>
                      </a:r>
                      <a:r>
                        <a:rPr lang="zh-CN" altLang="en-US" sz="2400" b="1" dirty="0"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2400" b="1" dirty="0"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5pPr>
                    </a:lstStyle>
                    <a:p>
                      <a:pPr marL="0" lvl="0" indent="0" algn="ctr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工作度</a:t>
                      </a:r>
                      <a:r>
                        <a:rPr lang="zh-CN" altLang="en-US" sz="2400" b="1" dirty="0"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2400" b="1" dirty="0">
                          <a:ea typeface="宋体" panose="02010600030101010101" pitchFamily="2" charset="-122"/>
                        </a:rPr>
                        <a:t>s</a:t>
                      </a:r>
                      <a:r>
                        <a:rPr lang="zh-CN" altLang="en-US" sz="2400" b="1" dirty="0"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2400" b="1" dirty="0"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5pPr>
                    </a:lstStyle>
                    <a:p>
                      <a:pPr marL="0" lvl="0" indent="0" algn="ctr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ea typeface="仿宋_GB2312" pitchFamily="1" charset="-122"/>
                        </a:rPr>
                        <a:t>流动性砼</a:t>
                      </a:r>
                      <a:endParaRPr lang="zh-CN" altLang="en-US" sz="2400" b="1" dirty="0">
                        <a:ea typeface="仿宋_GB2312" pitchFamily="1" charset="-122"/>
                      </a:endParaRPr>
                    </a:p>
                  </a:txBody>
                  <a:tcPr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5pPr>
                    </a:lstStyle>
                    <a:p>
                      <a:pPr marL="0" lvl="0" indent="0" algn="ctr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ea typeface="宋体" panose="02010600030101010101" pitchFamily="2" charset="-122"/>
                        </a:rPr>
                        <a:t>50</a:t>
                      </a:r>
                      <a:r>
                        <a:rPr lang="zh-CN" altLang="en-US" sz="2400" b="1" dirty="0">
                          <a:ea typeface="宋体" panose="02010600030101010101" pitchFamily="2" charset="-122"/>
                        </a:rPr>
                        <a:t>～</a:t>
                      </a:r>
                      <a:r>
                        <a:rPr lang="en-US" altLang="zh-CN" sz="2400" b="1" dirty="0">
                          <a:ea typeface="宋体" panose="02010600030101010101" pitchFamily="2" charset="-122"/>
                        </a:rPr>
                        <a:t>80</a:t>
                      </a:r>
                      <a:endParaRPr lang="en-US" altLang="zh-CN" sz="2400" b="1" dirty="0"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5pPr>
                    </a:lstStyle>
                    <a:p>
                      <a:pPr marL="0" lvl="0" indent="0" algn="ctr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ea typeface="宋体" panose="02010600030101010101" pitchFamily="2" charset="-122"/>
                        </a:rPr>
                        <a:t>5</a:t>
                      </a:r>
                      <a:r>
                        <a:rPr lang="zh-CN" altLang="en-US" sz="2400" b="1" dirty="0">
                          <a:ea typeface="宋体" panose="02010600030101010101" pitchFamily="2" charset="-122"/>
                        </a:rPr>
                        <a:t>～</a:t>
                      </a:r>
                      <a:r>
                        <a:rPr lang="en-US" altLang="zh-CN" sz="2400" b="1" dirty="0">
                          <a:ea typeface="宋体" panose="02010600030101010101" pitchFamily="2" charset="-122"/>
                        </a:rPr>
                        <a:t>10</a:t>
                      </a:r>
                      <a:endParaRPr lang="en-US" altLang="zh-CN" sz="2400" b="1" dirty="0"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5pPr>
                    </a:lstStyle>
                    <a:p>
                      <a:pPr marL="0" lvl="0" indent="0" algn="ctr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ea typeface="仿宋_GB2312" pitchFamily="1" charset="-122"/>
                        </a:rPr>
                        <a:t>低流动性砼</a:t>
                      </a:r>
                      <a:endParaRPr lang="zh-CN" altLang="en-US" sz="2400" b="1" dirty="0">
                        <a:ea typeface="仿宋_GB2312" pitchFamily="1" charset="-122"/>
                      </a:endParaRPr>
                    </a:p>
                  </a:txBody>
                  <a:tcPr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5pPr>
                    </a:lstStyle>
                    <a:p>
                      <a:pPr marL="0" lvl="0" indent="0" algn="ctr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en-US" sz="2400" b="1" dirty="0">
                          <a:ea typeface="宋体" panose="02010600030101010101" pitchFamily="2" charset="-122"/>
                        </a:rPr>
                        <a:t>～</a:t>
                      </a:r>
                      <a:r>
                        <a:rPr lang="en-US" altLang="zh-CN" sz="2400" b="1" dirty="0">
                          <a:ea typeface="宋体" panose="02010600030101010101" pitchFamily="2" charset="-122"/>
                        </a:rPr>
                        <a:t>30</a:t>
                      </a:r>
                      <a:endParaRPr lang="en-US" altLang="zh-CN" sz="2400" b="1" dirty="0"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5pPr>
                    </a:lstStyle>
                    <a:p>
                      <a:pPr marL="0" lvl="0" indent="0" algn="ctr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ea typeface="宋体" panose="02010600030101010101" pitchFamily="2" charset="-122"/>
                        </a:rPr>
                        <a:t>15</a:t>
                      </a:r>
                      <a:r>
                        <a:rPr lang="zh-CN" altLang="en-US" sz="2400" b="1" dirty="0">
                          <a:ea typeface="宋体" panose="02010600030101010101" pitchFamily="2" charset="-122"/>
                        </a:rPr>
                        <a:t>～</a:t>
                      </a:r>
                      <a:r>
                        <a:rPr lang="en-US" altLang="zh-CN" sz="2400" b="1" dirty="0">
                          <a:ea typeface="宋体" panose="02010600030101010101" pitchFamily="2" charset="-122"/>
                        </a:rPr>
                        <a:t>30</a:t>
                      </a:r>
                      <a:endParaRPr lang="en-US" altLang="zh-CN" sz="2400" b="1" dirty="0"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5pPr>
                    </a:lstStyle>
                    <a:p>
                      <a:pPr marL="0" lvl="0" indent="0" algn="ctr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宋体" panose="02010600030101010101" pitchFamily="2" charset="-122"/>
                          <a:ea typeface="仿宋_GB2312" pitchFamily="1" charset="-122"/>
                        </a:rPr>
                        <a:t>干硬性砼</a:t>
                      </a:r>
                      <a:endParaRPr lang="zh-CN" altLang="en-US" sz="2400" b="1" dirty="0">
                        <a:latin typeface="宋体" panose="02010600030101010101" pitchFamily="2" charset="-122"/>
                        <a:ea typeface="仿宋_GB2312" pitchFamily="1" charset="-122"/>
                      </a:endParaRPr>
                    </a:p>
                  </a:txBody>
                  <a:tcPr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5pPr>
                    </a:lstStyle>
                    <a:p>
                      <a:pPr marL="0" lvl="0" indent="0" algn="ctr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2400" b="1" dirty="0"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</a:defRPr>
                      </a:lvl5pPr>
                    </a:lstStyle>
                    <a:p>
                      <a:pPr marL="0" lvl="0" indent="0" algn="ctr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ea typeface="宋体" panose="02010600030101010101" pitchFamily="2" charset="-122"/>
                        </a:rPr>
                        <a:t>30</a:t>
                      </a:r>
                      <a:r>
                        <a:rPr lang="zh-CN" altLang="en-US" sz="2400" b="1" dirty="0">
                          <a:ea typeface="宋体" panose="02010600030101010101" pitchFamily="2" charset="-122"/>
                        </a:rPr>
                        <a:t>～</a:t>
                      </a:r>
                      <a:r>
                        <a:rPr lang="en-US" altLang="zh-CN" sz="2400" b="1" dirty="0">
                          <a:ea typeface="宋体" panose="02010600030101010101" pitchFamily="2" charset="-122"/>
                        </a:rPr>
                        <a:t>180</a:t>
                      </a:r>
                      <a:endParaRPr lang="en-US" altLang="zh-CN" sz="2400" b="1" dirty="0"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1" name="矩形 19480"/>
          <p:cNvSpPr/>
          <p:nvPr/>
        </p:nvSpPr>
        <p:spPr>
          <a:xfrm>
            <a:off x="992188" y="3105150"/>
            <a:ext cx="79930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/>
            <a:r>
              <a:rPr lang="zh-CN" altLang="en-US" dirty="0">
                <a:solidFill>
                  <a:srgbClr val="0000FF"/>
                </a:solidFill>
                <a:ea typeface="黑体" panose="02010609060101010101" pitchFamily="2" charset="-122"/>
              </a:rPr>
              <a:t>砼的和易性指标</a:t>
            </a:r>
            <a:endParaRPr lang="zh-CN" altLang="en-US" dirty="0">
              <a:solidFill>
                <a:srgbClr val="0000FF"/>
              </a:solidFill>
              <a:ea typeface="黑体" panose="02010609060101010101" pitchFamily="2" charset="-122"/>
            </a:endParaRPr>
          </a:p>
        </p:txBody>
      </p:sp>
      <p:sp>
        <p:nvSpPr>
          <p:cNvPr id="19482" name="矩形 19481"/>
          <p:cNvSpPr/>
          <p:nvPr/>
        </p:nvSpPr>
        <p:spPr>
          <a:xfrm>
            <a:off x="1208088" y="690563"/>
            <a:ext cx="7705725" cy="6048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algn="ctr">
              <a:lnSpc>
                <a:spcPct val="105000"/>
              </a:lnSpc>
            </a:pPr>
            <a:r>
              <a:rPr lang="en-US" altLang="zh-CN" sz="3200" dirty="0">
                <a:solidFill>
                  <a:srgbClr val="0000FF"/>
                </a:solidFill>
                <a:ea typeface="黑体" panose="02010609060101010101" pitchFamily="2" charset="-122"/>
              </a:rPr>
              <a:t>2.1.1 </a:t>
            </a:r>
            <a:r>
              <a:rPr lang="zh-CN" altLang="en-US" sz="3200" dirty="0">
                <a:solidFill>
                  <a:srgbClr val="0000FF"/>
                </a:solidFill>
                <a:ea typeface="黑体" panose="02010609060101010101" pitchFamily="2" charset="-122"/>
              </a:rPr>
              <a:t>砼和易性指标及测定</a:t>
            </a:r>
            <a:endParaRPr lang="zh-CN" altLang="en-US" sz="3200" dirty="0">
              <a:solidFill>
                <a:srgbClr val="0000FF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wheel spokes="4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2" name="图片 20481" descr="塌落度测量 拷贝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69970" y="3218815"/>
            <a:ext cx="3462020" cy="2419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文本占位符 20482"/>
          <p:cNvSpPr>
            <a:spLocks noGrp="1"/>
          </p:cNvSpPr>
          <p:nvPr>
            <p:ph type="body" sz="half" idx="1"/>
          </p:nvPr>
        </p:nvSpPr>
        <p:spPr>
          <a:xfrm>
            <a:off x="273050" y="654050"/>
            <a:ext cx="9356725" cy="1150938"/>
          </a:xfrm>
          <a:noFill/>
          <a:ln>
            <a:noFill/>
          </a:ln>
        </p:spPr>
        <p:txBody>
          <a:bodyPr/>
          <a:p>
            <a:pPr>
              <a:lnSpc>
                <a:spcPct val="120000"/>
              </a:lnSpc>
              <a:buClrTx/>
              <a:buSzTx/>
              <a:buFontTx/>
              <a:buNone/>
            </a:pPr>
            <a:r>
              <a:rPr lang="zh-CN" altLang="en-US" sz="2800" dirty="0">
                <a:ea typeface="宋体" panose="02010600030101010101" pitchFamily="2" charset="-122"/>
              </a:rPr>
              <a:t>           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坍落度测定</a:t>
            </a:r>
            <a:r>
              <a:rPr lang="zh-CN" altLang="en-US" sz="2400" b="1" dirty="0">
                <a:ea typeface="宋体" panose="02010600030101010101" pitchFamily="2" charset="-122"/>
              </a:rPr>
              <a:t>主要反映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砼在自重作用下的流动性</a:t>
            </a:r>
            <a:r>
              <a:rPr lang="zh-CN" altLang="en-US" sz="2400" b="1" dirty="0">
                <a:ea typeface="宋体" panose="02010600030101010101" pitchFamily="2" charset="-122"/>
              </a:rPr>
              <a:t>，以</a:t>
            </a:r>
            <a:r>
              <a:rPr lang="zh-CN" altLang="en-US" sz="2800" b="1" dirty="0">
                <a:solidFill>
                  <a:srgbClr val="0000FF"/>
                </a:solidFill>
                <a:ea typeface="黑体" panose="02010609060101010101" pitchFamily="2" charset="-122"/>
              </a:rPr>
              <a:t>目测和经验</a:t>
            </a:r>
            <a:r>
              <a:rPr lang="zh-CN" altLang="en-US" sz="2400" b="1" dirty="0">
                <a:ea typeface="宋体" panose="02010600030101010101" pitchFamily="2" charset="-122"/>
              </a:rPr>
              <a:t>评定其</a:t>
            </a:r>
            <a:r>
              <a:rPr lang="zh-CN" altLang="en-US" sz="2800" b="1" dirty="0">
                <a:solidFill>
                  <a:srgbClr val="990000"/>
                </a:solidFill>
                <a:ea typeface="黑体" panose="02010609060101010101" pitchFamily="2" charset="-122"/>
              </a:rPr>
              <a:t>粘聚性</a:t>
            </a:r>
            <a:r>
              <a:rPr lang="zh-CN" altLang="en-US" sz="2400" b="1" dirty="0">
                <a:ea typeface="宋体" panose="02010600030101010101" pitchFamily="2" charset="-122"/>
              </a:rPr>
              <a:t>和</a:t>
            </a:r>
            <a:r>
              <a:rPr lang="zh-CN" altLang="en-US" sz="2800" b="1" dirty="0">
                <a:solidFill>
                  <a:srgbClr val="990000"/>
                </a:solidFill>
                <a:ea typeface="黑体" panose="02010609060101010101" pitchFamily="2" charset="-122"/>
              </a:rPr>
              <a:t>保水性</a:t>
            </a:r>
            <a:r>
              <a:rPr lang="zh-CN" altLang="en-US" sz="2800" b="1" dirty="0">
                <a:ea typeface="宋体" panose="02010600030101010101" pitchFamily="2" charset="-122"/>
              </a:rPr>
              <a:t>。</a:t>
            </a:r>
            <a:endParaRPr lang="zh-CN" altLang="en-US" sz="2800" b="1" dirty="0">
              <a:ea typeface="宋体" panose="02010600030101010101" pitchFamily="2" charset="-122"/>
            </a:endParaRPr>
          </a:p>
        </p:txBody>
      </p:sp>
      <p:sp>
        <p:nvSpPr>
          <p:cNvPr id="20484" name="圆角矩形标注 20483"/>
          <p:cNvSpPr/>
          <p:nvPr/>
        </p:nvSpPr>
        <p:spPr>
          <a:xfrm>
            <a:off x="273050" y="4221480"/>
            <a:ext cx="2773680" cy="2160270"/>
          </a:xfrm>
          <a:prstGeom prst="wedgeRoundRectCallout">
            <a:avLst>
              <a:gd name="adj1" fmla="val 122417"/>
              <a:gd name="adj2" fmla="val 5769"/>
              <a:gd name="adj3" fmla="val 16667"/>
            </a:avLst>
          </a:prstGeom>
          <a:solidFill>
            <a:srgbClr val="00FF0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ea typeface="仿宋_GB2312" pitchFamily="1" charset="-122"/>
              </a:rPr>
              <a:t>坍落度筒提起后</a:t>
            </a:r>
            <a:endParaRPr lang="zh-CN" altLang="en-US" sz="2400" dirty="0">
              <a:solidFill>
                <a:srgbClr val="0000FF"/>
              </a:solidFill>
              <a:ea typeface="仿宋_GB2312" pitchFamily="1" charset="-122"/>
            </a:endParaRPr>
          </a:p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ea typeface="仿宋_GB2312" pitchFamily="1" charset="-122"/>
              </a:rPr>
              <a:t>无稀浆或只有少</a:t>
            </a:r>
            <a:endParaRPr lang="zh-CN" altLang="en-US" sz="2400" dirty="0">
              <a:solidFill>
                <a:srgbClr val="0000FF"/>
              </a:solidFill>
              <a:ea typeface="仿宋_GB2312" pitchFamily="1" charset="-122"/>
            </a:endParaRPr>
          </a:p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ea typeface="仿宋_GB2312" pitchFamily="1" charset="-122"/>
              </a:rPr>
              <a:t>量稀浆自底部析</a:t>
            </a:r>
            <a:endParaRPr lang="zh-CN" altLang="en-US" sz="2400" dirty="0">
              <a:solidFill>
                <a:srgbClr val="0000FF"/>
              </a:solidFill>
              <a:ea typeface="仿宋_GB2312" pitchFamily="1" charset="-122"/>
            </a:endParaRPr>
          </a:p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ea typeface="仿宋_GB2312" pitchFamily="1" charset="-122"/>
              </a:rPr>
              <a:t>出，则此砼保水</a:t>
            </a:r>
            <a:endParaRPr lang="zh-CN" altLang="en-US" sz="2400" dirty="0">
              <a:solidFill>
                <a:srgbClr val="0000FF"/>
              </a:solidFill>
              <a:ea typeface="仿宋_GB2312" pitchFamily="1" charset="-122"/>
            </a:endParaRPr>
          </a:p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ea typeface="仿宋_GB2312" pitchFamily="1" charset="-122"/>
              </a:rPr>
              <a:t>性良好！</a:t>
            </a:r>
            <a:endParaRPr lang="en-US" altLang="zh-CN" sz="2400" dirty="0">
              <a:solidFill>
                <a:srgbClr val="0000FF"/>
              </a:solidFill>
              <a:ea typeface="仿宋_GB2312" pitchFamily="1" charset="-122"/>
            </a:endParaRPr>
          </a:p>
        </p:txBody>
      </p:sp>
      <p:sp>
        <p:nvSpPr>
          <p:cNvPr id="20485" name="圆角矩形标注 20484"/>
          <p:cNvSpPr/>
          <p:nvPr/>
        </p:nvSpPr>
        <p:spPr>
          <a:xfrm>
            <a:off x="273050" y="1989455"/>
            <a:ext cx="3003550" cy="2160270"/>
          </a:xfrm>
          <a:prstGeom prst="wedgeRoundRectCallout">
            <a:avLst>
              <a:gd name="adj1" fmla="val 125065"/>
              <a:gd name="adj2" fmla="val 63227"/>
              <a:gd name="adj3" fmla="val 16667"/>
            </a:avLst>
          </a:prstGeom>
          <a:solidFill>
            <a:srgbClr val="FF99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ea typeface="仿宋_GB2312" pitchFamily="1" charset="-122"/>
              </a:rPr>
              <a:t>用捣棒在已坍落</a:t>
            </a:r>
            <a:endParaRPr lang="zh-CN" altLang="en-US" sz="2400" dirty="0">
              <a:solidFill>
                <a:srgbClr val="0000FF"/>
              </a:solidFill>
              <a:ea typeface="仿宋_GB2312" pitchFamily="1" charset="-122"/>
            </a:endParaRPr>
          </a:p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ea typeface="仿宋_GB2312" pitchFamily="1" charset="-122"/>
              </a:rPr>
              <a:t>的锥体一侧轻轻</a:t>
            </a:r>
            <a:endParaRPr lang="zh-CN" altLang="en-US" sz="2400" dirty="0">
              <a:solidFill>
                <a:srgbClr val="0000FF"/>
              </a:solidFill>
              <a:ea typeface="仿宋_GB2312" pitchFamily="1" charset="-122"/>
            </a:endParaRPr>
          </a:p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ea typeface="仿宋_GB2312" pitchFamily="1" charset="-122"/>
              </a:rPr>
              <a:t>敲打，如锥体慢</a:t>
            </a:r>
            <a:endParaRPr lang="zh-CN" altLang="en-US" sz="2400" dirty="0">
              <a:solidFill>
                <a:srgbClr val="0000FF"/>
              </a:solidFill>
              <a:ea typeface="仿宋_GB2312" pitchFamily="1" charset="-122"/>
            </a:endParaRPr>
          </a:p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ea typeface="仿宋_GB2312" pitchFamily="1" charset="-122"/>
              </a:rPr>
              <a:t>慢下沉，则表示</a:t>
            </a:r>
            <a:endParaRPr lang="zh-CN" altLang="en-US" sz="2400" dirty="0">
              <a:solidFill>
                <a:srgbClr val="0000FF"/>
              </a:solidFill>
              <a:ea typeface="仿宋_GB2312" pitchFamily="1" charset="-122"/>
            </a:endParaRPr>
          </a:p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ea typeface="仿宋_GB2312" pitchFamily="1" charset="-122"/>
              </a:rPr>
              <a:t>其粘聚性良好！</a:t>
            </a:r>
            <a:endParaRPr lang="en-US" altLang="zh-CN" sz="2400" dirty="0">
              <a:solidFill>
                <a:srgbClr val="0000FF"/>
              </a:solidFill>
              <a:ea typeface="仿宋_GB2312" pitchFamily="1" charset="-122"/>
            </a:endParaRPr>
          </a:p>
        </p:txBody>
      </p:sp>
      <p:sp>
        <p:nvSpPr>
          <p:cNvPr id="20486" name="圆角矩形标注 20485"/>
          <p:cNvSpPr/>
          <p:nvPr/>
        </p:nvSpPr>
        <p:spPr>
          <a:xfrm>
            <a:off x="7185025" y="1628775"/>
            <a:ext cx="2762250" cy="2160905"/>
          </a:xfrm>
          <a:prstGeom prst="wedgeRoundRectCallout">
            <a:avLst>
              <a:gd name="adj1" fmla="val -125880"/>
              <a:gd name="adj2" fmla="val 82694"/>
              <a:gd name="adj3" fmla="val 16667"/>
            </a:avLst>
          </a:prstGeom>
          <a:solidFill>
            <a:srgbClr val="FFFF66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ea typeface="仿宋_GB2312" pitchFamily="1" charset="-122"/>
              </a:rPr>
              <a:t>如锥体突然倒塌</a:t>
            </a:r>
            <a:endParaRPr lang="zh-CN" altLang="en-US" sz="2400" dirty="0">
              <a:solidFill>
                <a:srgbClr val="0000FF"/>
              </a:solidFill>
              <a:ea typeface="仿宋_GB2312" pitchFamily="1" charset="-122"/>
            </a:endParaRPr>
          </a:p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ea typeface="仿宋_GB2312" pitchFamily="1" charset="-122"/>
              </a:rPr>
              <a:t>、部分崩裂或发</a:t>
            </a:r>
            <a:endParaRPr lang="zh-CN" altLang="en-US" sz="2400" dirty="0">
              <a:solidFill>
                <a:srgbClr val="0000FF"/>
              </a:solidFill>
              <a:ea typeface="仿宋_GB2312" pitchFamily="1" charset="-122"/>
            </a:endParaRPr>
          </a:p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ea typeface="仿宋_GB2312" pitchFamily="1" charset="-122"/>
              </a:rPr>
              <a:t>生离析现象，则</a:t>
            </a:r>
            <a:endParaRPr lang="zh-CN" altLang="en-US" sz="2400" dirty="0">
              <a:solidFill>
                <a:srgbClr val="0000FF"/>
              </a:solidFill>
              <a:ea typeface="仿宋_GB2312" pitchFamily="1" charset="-122"/>
            </a:endParaRPr>
          </a:p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ea typeface="仿宋_GB2312" pitchFamily="1" charset="-122"/>
              </a:rPr>
              <a:t>表示其粘聚性不</a:t>
            </a:r>
            <a:endParaRPr lang="zh-CN" altLang="en-US" sz="2400" dirty="0">
              <a:solidFill>
                <a:srgbClr val="0000FF"/>
              </a:solidFill>
              <a:ea typeface="仿宋_GB2312" pitchFamily="1" charset="-122"/>
            </a:endParaRPr>
          </a:p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ea typeface="仿宋_GB2312" pitchFamily="1" charset="-122"/>
              </a:rPr>
              <a:t>好！</a:t>
            </a:r>
            <a:endParaRPr lang="en-US" altLang="zh-CN" sz="2400" dirty="0">
              <a:solidFill>
                <a:srgbClr val="0000FF"/>
              </a:solidFill>
              <a:ea typeface="仿宋_GB2312" pitchFamily="1" charset="-122"/>
            </a:endParaRPr>
          </a:p>
        </p:txBody>
      </p:sp>
      <p:sp>
        <p:nvSpPr>
          <p:cNvPr id="20487" name="圆角矩形标注 20486"/>
          <p:cNvSpPr/>
          <p:nvPr/>
        </p:nvSpPr>
        <p:spPr>
          <a:xfrm>
            <a:off x="7185025" y="4076700"/>
            <a:ext cx="2762250" cy="2305050"/>
          </a:xfrm>
          <a:prstGeom prst="wedgeRoundRectCallout">
            <a:avLst>
              <a:gd name="adj1" fmla="val -114546"/>
              <a:gd name="adj2" fmla="val -6611"/>
              <a:gd name="adj3" fmla="val 16667"/>
            </a:avLst>
          </a:prstGeom>
          <a:solidFill>
            <a:srgbClr val="0000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>
              <a:lnSpc>
                <a:spcPct val="95000"/>
              </a:lnSpc>
            </a:pPr>
            <a:r>
              <a:rPr lang="zh-CN" altLang="en-US" sz="2400" dirty="0">
                <a:solidFill>
                  <a:schemeClr val="bg1"/>
                </a:solidFill>
                <a:ea typeface="仿宋_GB2312" pitchFamily="1" charset="-122"/>
              </a:rPr>
              <a:t>坍落度筒提起后</a:t>
            </a:r>
            <a:endParaRPr lang="zh-CN" altLang="en-US" sz="2400" dirty="0">
              <a:solidFill>
                <a:schemeClr val="bg1"/>
              </a:solidFill>
              <a:ea typeface="仿宋_GB2312" pitchFamily="1" charset="-122"/>
            </a:endParaRPr>
          </a:p>
          <a:p>
            <a:pPr marL="342900" indent="-342900">
              <a:lnSpc>
                <a:spcPct val="95000"/>
              </a:lnSpc>
            </a:pPr>
            <a:r>
              <a:rPr lang="zh-CN" altLang="en-US" sz="2400" dirty="0">
                <a:solidFill>
                  <a:schemeClr val="bg1"/>
                </a:solidFill>
                <a:ea typeface="仿宋_GB2312" pitchFamily="1" charset="-122"/>
              </a:rPr>
              <a:t>有较多的稀浆从</a:t>
            </a:r>
            <a:endParaRPr lang="zh-CN" altLang="en-US" sz="2400" dirty="0">
              <a:solidFill>
                <a:schemeClr val="bg1"/>
              </a:solidFill>
              <a:ea typeface="仿宋_GB2312" pitchFamily="1" charset="-122"/>
            </a:endParaRPr>
          </a:p>
          <a:p>
            <a:pPr marL="342900" indent="-342900">
              <a:lnSpc>
                <a:spcPct val="95000"/>
              </a:lnSpc>
            </a:pPr>
            <a:r>
              <a:rPr lang="zh-CN" altLang="en-US" sz="2400" dirty="0">
                <a:solidFill>
                  <a:schemeClr val="bg1"/>
                </a:solidFill>
                <a:ea typeface="仿宋_GB2312" pitchFamily="1" charset="-122"/>
              </a:rPr>
              <a:t>底部析出，锥体</a:t>
            </a:r>
            <a:endParaRPr lang="zh-CN" altLang="en-US" sz="2400" dirty="0">
              <a:solidFill>
                <a:schemeClr val="bg1"/>
              </a:solidFill>
              <a:ea typeface="仿宋_GB2312" pitchFamily="1" charset="-122"/>
            </a:endParaRPr>
          </a:p>
          <a:p>
            <a:pPr marL="342900" indent="-342900">
              <a:lnSpc>
                <a:spcPct val="95000"/>
              </a:lnSpc>
            </a:pPr>
            <a:r>
              <a:rPr lang="zh-CN" altLang="en-US" sz="2400" dirty="0">
                <a:solidFill>
                  <a:schemeClr val="bg1"/>
                </a:solidFill>
                <a:ea typeface="仿宋_GB2312" pitchFamily="1" charset="-122"/>
              </a:rPr>
              <a:t>部分的砼也因失</a:t>
            </a:r>
            <a:endParaRPr lang="zh-CN" altLang="en-US" sz="2400" dirty="0">
              <a:solidFill>
                <a:schemeClr val="bg1"/>
              </a:solidFill>
              <a:ea typeface="仿宋_GB2312" pitchFamily="1" charset="-122"/>
            </a:endParaRPr>
          </a:p>
          <a:p>
            <a:pPr marL="342900" indent="-342900">
              <a:lnSpc>
                <a:spcPct val="95000"/>
              </a:lnSpc>
            </a:pPr>
            <a:r>
              <a:rPr lang="zh-CN" altLang="en-US" sz="2400" dirty="0">
                <a:solidFill>
                  <a:schemeClr val="bg1"/>
                </a:solidFill>
                <a:ea typeface="仿宋_GB2312" pitchFamily="1" charset="-122"/>
              </a:rPr>
              <a:t>浆而骨料外露，</a:t>
            </a:r>
            <a:endParaRPr lang="zh-CN" altLang="en-US" sz="2400" dirty="0">
              <a:solidFill>
                <a:schemeClr val="bg1"/>
              </a:solidFill>
              <a:ea typeface="仿宋_GB2312" pitchFamily="1" charset="-122"/>
            </a:endParaRPr>
          </a:p>
          <a:p>
            <a:pPr marL="342900" indent="-342900">
              <a:lnSpc>
                <a:spcPct val="95000"/>
              </a:lnSpc>
            </a:pPr>
            <a:r>
              <a:rPr lang="zh-CN" altLang="en-US" sz="2400" dirty="0">
                <a:solidFill>
                  <a:schemeClr val="bg1"/>
                </a:solidFill>
                <a:ea typeface="仿宋_GB2312" pitchFamily="1" charset="-122"/>
              </a:rPr>
              <a:t>则此砼保水性差。</a:t>
            </a:r>
            <a:endParaRPr lang="en-US" altLang="zh-CN" sz="2400" dirty="0">
              <a:solidFill>
                <a:schemeClr val="bg1"/>
              </a:solidFill>
              <a:ea typeface="仿宋_GB2312" pitchFamily="1" charset="-122"/>
            </a:endParaRPr>
          </a:p>
        </p:txBody>
      </p:sp>
      <p:sp>
        <p:nvSpPr>
          <p:cNvPr id="20488" name="矩形 20487"/>
          <p:cNvSpPr/>
          <p:nvPr/>
        </p:nvSpPr>
        <p:spPr>
          <a:xfrm>
            <a:off x="3440113" y="5911850"/>
            <a:ext cx="2944812" cy="539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>
              <a:lnSpc>
                <a:spcPct val="105000"/>
              </a:lnSpc>
            </a:pPr>
            <a:r>
              <a:rPr lang="zh-CN" altLang="en-US" dirty="0">
                <a:solidFill>
                  <a:srgbClr val="0000FF"/>
                </a:solidFill>
                <a:ea typeface="黑体" panose="02010609060101010101" pitchFamily="2" charset="-122"/>
              </a:rPr>
              <a:t>坍落度测定</a:t>
            </a:r>
            <a:endParaRPr lang="zh-CN" altLang="en-US" dirty="0">
              <a:solidFill>
                <a:srgbClr val="0000FF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ldLvl="0" animBg="1"/>
      <p:bldP spid="20485" grpId="0" bldLvl="0" animBg="1"/>
      <p:bldP spid="20486" grpId="0" bldLvl="0" animBg="1"/>
      <p:bldP spid="2048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文本占位符 21505"/>
          <p:cNvSpPr>
            <a:spLocks noGrp="1"/>
          </p:cNvSpPr>
          <p:nvPr>
            <p:ph type="body" idx="1"/>
          </p:nvPr>
        </p:nvSpPr>
        <p:spPr>
          <a:xfrm>
            <a:off x="200025" y="1193800"/>
            <a:ext cx="9356725" cy="2019300"/>
          </a:xfrm>
          <a:noFill/>
          <a:ln>
            <a:noFill/>
          </a:ln>
        </p:spPr>
        <p:txBody>
          <a:bodyPr/>
          <a:p>
            <a:pPr>
              <a:lnSpc>
                <a:spcPct val="120000"/>
              </a:lnSpc>
              <a:buNone/>
            </a:pP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      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⑴ 水泥的影响：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水泥颗粒越细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砼的粘聚性和保水性越好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，如硅酸盐水泥和普通硅酸盐水泥的和易性比火山灰水泥、矿渣水泥好；在水灰比相同的情况下，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水泥用量越大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，则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和易性越好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0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07" name="标题 21506"/>
          <p:cNvSpPr>
            <a:spLocks noGrp="1"/>
          </p:cNvSpPr>
          <p:nvPr>
            <p:ph type="title"/>
          </p:nvPr>
        </p:nvSpPr>
        <p:spPr>
          <a:xfrm>
            <a:off x="495300" y="654050"/>
            <a:ext cx="8915400" cy="604838"/>
          </a:xfrm>
          <a:noFill/>
          <a:ln>
            <a:noFill/>
          </a:ln>
        </p:spPr>
        <p:txBody>
          <a:bodyPr/>
          <a:p>
            <a:pPr marL="342900" indent="-342900" algn="ctr">
              <a:lnSpc>
                <a:spcPct val="105000"/>
              </a:lnSpc>
            </a:pP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2" charset="-122"/>
              </a:rPr>
              <a:t>2.1.2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影响砼和易性的因素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1508" name="矩形 21507"/>
          <p:cNvSpPr/>
          <p:nvPr/>
        </p:nvSpPr>
        <p:spPr>
          <a:xfrm>
            <a:off x="200025" y="3068638"/>
            <a:ext cx="9217025" cy="3357562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5pPr>
          </a:lstStyle>
          <a:p>
            <a:pPr lvl="0">
              <a:lnSpc>
                <a:spcPct val="120000"/>
              </a:lnSpc>
              <a:buNone/>
            </a:pPr>
            <a:r>
              <a:rPr lang="zh-CN" altLang="en-US" sz="24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⑵ 用水量的影响：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在</a:t>
            </a:r>
            <a:r>
              <a:rPr lang="zh-CN" altLang="en-US" sz="2400" b="1" dirty="0">
                <a:ea typeface="宋体" panose="02010600030101010101" pitchFamily="2" charset="-122"/>
              </a:rPr>
              <a:t>保持水泥用量不变的情况下，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减少拌合用水量</a:t>
            </a:r>
            <a:r>
              <a:rPr lang="zh-CN" altLang="en-US" sz="2400" b="1" dirty="0">
                <a:ea typeface="宋体" panose="02010600030101010101" pitchFamily="2" charset="-122"/>
              </a:rPr>
              <a:t>，水泥浆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变稠</a:t>
            </a:r>
            <a:r>
              <a:rPr lang="zh-CN" altLang="en-US" sz="2400" b="1" dirty="0">
                <a:ea typeface="宋体" panose="02010600030101010101" pitchFamily="2" charset="-122"/>
              </a:rPr>
              <a:t>，水泥浆的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粘聚力增大</a:t>
            </a:r>
            <a:r>
              <a:rPr lang="zh-CN" altLang="en-US" sz="2400" b="1" dirty="0">
                <a:ea typeface="宋体" panose="02010600030101010101" pitchFamily="2" charset="-122"/>
              </a:rPr>
              <a:t>，使粘聚性和保水性良好，而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流动性变小</a:t>
            </a:r>
            <a:r>
              <a:rPr lang="zh-CN" altLang="en-US" sz="2400" b="1" dirty="0">
                <a:ea typeface="宋体" panose="02010600030101010101" pitchFamily="2" charset="-122"/>
              </a:rPr>
              <a:t>。</a:t>
            </a:r>
            <a:endParaRPr lang="zh-CN" altLang="en-US" sz="2400" b="1" dirty="0">
              <a:ea typeface="宋体" panose="02010600030101010101" pitchFamily="2" charset="-122"/>
            </a:endParaRPr>
          </a:p>
          <a:p>
            <a:pPr lvl="0">
              <a:lnSpc>
                <a:spcPct val="120000"/>
              </a:lnSpc>
              <a:buNone/>
            </a:pPr>
            <a:r>
              <a:rPr lang="zh-CN" altLang="en-US" sz="2400" b="1" dirty="0">
                <a:ea typeface="宋体" panose="02010600030101010101" pitchFamily="2" charset="-122"/>
              </a:rPr>
              <a:t>             砼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加水过少时</a:t>
            </a:r>
            <a:r>
              <a:rPr lang="zh-CN" altLang="en-US" sz="2400" b="1" dirty="0">
                <a:ea typeface="宋体" panose="02010600030101010101" pitchFamily="2" charset="-122"/>
              </a:rPr>
              <a:t>，不仅流动性太小，粘聚性也变差，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砼难以成型密实</a:t>
            </a:r>
            <a:r>
              <a:rPr lang="zh-CN" altLang="en-US" sz="2400" b="1" dirty="0">
                <a:ea typeface="宋体" panose="02010600030101010101" pitchFamily="2" charset="-122"/>
              </a:rPr>
              <a:t>。</a:t>
            </a:r>
            <a:endParaRPr lang="zh-CN" altLang="en-US" sz="2400" b="1" dirty="0">
              <a:ea typeface="宋体" panose="02010600030101010101" pitchFamily="2" charset="-122"/>
            </a:endParaRPr>
          </a:p>
          <a:p>
            <a:pPr lvl="0">
              <a:lnSpc>
                <a:spcPct val="120000"/>
              </a:lnSpc>
              <a:buNone/>
            </a:pPr>
            <a:r>
              <a:rPr lang="zh-CN" altLang="en-US" sz="2400" b="1" dirty="0">
                <a:ea typeface="宋体" panose="02010600030101010101" pitchFamily="2" charset="-122"/>
              </a:rPr>
              <a:t>             但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若加水过多</a:t>
            </a:r>
            <a:r>
              <a:rPr lang="zh-CN" altLang="en-US" sz="2400" b="1" dirty="0">
                <a:ea typeface="宋体" panose="02010600030101010101" pitchFamily="2" charset="-122"/>
              </a:rPr>
              <a:t>，水灰比过大，水泥浆过稀，将产生严重的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分层离析</a:t>
            </a:r>
            <a:r>
              <a:rPr lang="zh-CN" altLang="en-US" sz="2400" b="1" dirty="0">
                <a:ea typeface="宋体" panose="02010600030101010101" pitchFamily="2" charset="-122"/>
              </a:rPr>
              <a:t>和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泌水</a:t>
            </a:r>
            <a:r>
              <a:rPr lang="zh-CN" altLang="en-US" sz="2400" b="1" dirty="0">
                <a:ea typeface="宋体" panose="02010600030101010101" pitchFamily="2" charset="-122"/>
              </a:rPr>
              <a:t>现象，并严重影响砼的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强度</a:t>
            </a:r>
            <a:r>
              <a:rPr lang="zh-CN" altLang="en-US" sz="2400" b="1" dirty="0">
                <a:ea typeface="宋体" panose="02010600030101010101" pitchFamily="2" charset="-122"/>
              </a:rPr>
              <a:t>和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耐久性</a:t>
            </a:r>
            <a:r>
              <a:rPr lang="zh-CN" altLang="en-US" sz="2400" b="1" dirty="0">
                <a:ea typeface="宋体" panose="02010600030101010101" pitchFamily="2" charset="-122"/>
              </a:rPr>
              <a:t>。</a:t>
            </a:r>
            <a:endParaRPr lang="zh-CN" altLang="en-US" sz="20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文本占位符 22529"/>
          <p:cNvSpPr>
            <a:spLocks noGrp="1"/>
          </p:cNvSpPr>
          <p:nvPr>
            <p:ph type="body" idx="1"/>
          </p:nvPr>
        </p:nvSpPr>
        <p:spPr>
          <a:xfrm>
            <a:off x="200025" y="692150"/>
            <a:ext cx="9356725" cy="2016125"/>
          </a:xfrm>
          <a:noFill/>
          <a:ln>
            <a:noFill/>
          </a:ln>
        </p:spPr>
        <p:txBody>
          <a:bodyPr/>
          <a:p>
            <a:pPr>
              <a:lnSpc>
                <a:spcPct val="120000"/>
              </a:lnSpc>
              <a:buNone/>
            </a:pP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⑶ 砂率的影响：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砂率过大</a:t>
            </a:r>
            <a:r>
              <a:rPr lang="zh-CN" altLang="en-US" sz="2400" b="1" dirty="0">
                <a:ea typeface="宋体" panose="02010600030101010101" pitchFamily="2" charset="-122"/>
              </a:rPr>
              <a:t>，水泥浆被比表面积较大的砂粒所吸附，则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流动性减小</a:t>
            </a:r>
            <a:r>
              <a:rPr lang="zh-CN" altLang="en-US" sz="2400" b="1" dirty="0">
                <a:ea typeface="宋体" panose="02010600030101010101" pitchFamily="2" charset="-122"/>
              </a:rPr>
              <a:t>；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砂率过小</a:t>
            </a:r>
            <a:r>
              <a:rPr lang="zh-CN" altLang="en-US" sz="2400" b="1" dirty="0">
                <a:ea typeface="宋体" panose="02010600030101010101" pitchFamily="2" charset="-122"/>
              </a:rPr>
              <a:t>，砂子的体积不足填满石子间的空隙，石子间没有足够的砂浆润滑层，会使砼拌合物的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流动性、粘聚性</a:t>
            </a:r>
            <a:r>
              <a:rPr lang="zh-CN" altLang="en-US" sz="2400" b="1" dirty="0">
                <a:ea typeface="宋体" panose="02010600030101010101" pitchFamily="2" charset="-122"/>
              </a:rPr>
              <a:t>和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保水性均差</a:t>
            </a:r>
            <a:r>
              <a:rPr lang="zh-CN" altLang="en-US" sz="2400" b="1" dirty="0">
                <a:ea typeface="宋体" panose="02010600030101010101" pitchFamily="2" charset="-122"/>
              </a:rPr>
              <a:t>，甚至发生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砼骨料离析、崩散现象</a:t>
            </a:r>
            <a:r>
              <a:rPr lang="zh-CN" altLang="en-US" sz="2400" b="1" dirty="0">
                <a:ea typeface="宋体" panose="02010600030101010101" pitchFamily="2" charset="-122"/>
              </a:rPr>
              <a:t>。         </a:t>
            </a:r>
            <a:r>
              <a:rPr lang="zh-CN" altLang="en-US" sz="2400" dirty="0">
                <a:ea typeface="宋体" panose="02010600030101010101" pitchFamily="2" charset="-122"/>
              </a:rPr>
              <a:t>  </a:t>
            </a:r>
            <a:endParaRPr lang="zh-CN" altLang="en-US" sz="2400" dirty="0">
              <a:ea typeface="宋体" panose="02010600030101010101" pitchFamily="2" charset="-122"/>
            </a:endParaRPr>
          </a:p>
        </p:txBody>
      </p:sp>
      <p:sp>
        <p:nvSpPr>
          <p:cNvPr id="22531" name="矩形 22530"/>
          <p:cNvSpPr/>
          <p:nvPr/>
        </p:nvSpPr>
        <p:spPr>
          <a:xfrm>
            <a:off x="200025" y="2492375"/>
            <a:ext cx="9356725" cy="15128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5pPr>
          </a:lstStyle>
          <a:p>
            <a:pPr lvl="0">
              <a:lnSpc>
                <a:spcPct val="120000"/>
              </a:lnSpc>
              <a:buNone/>
            </a:pPr>
            <a:r>
              <a:rPr lang="zh-CN" altLang="en-US" sz="24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⑷ 骨料性质的影响：</a:t>
            </a:r>
            <a:r>
              <a:rPr lang="zh-CN" altLang="en-US" sz="2400" b="1" dirty="0">
                <a:ea typeface="宋体" panose="02010600030101010101" pitchFamily="2" charset="-122"/>
              </a:rPr>
              <a:t>用卵石和河沙拌制的砼拌合物，其流动性比碎石和山砂拌制的好：用级配好的骨料拌制的砼拌合物和易性好。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endParaRPr lang="zh-CN" altLang="en-US" sz="2400" b="0" dirty="0">
              <a:ea typeface="宋体" panose="02010600030101010101" pitchFamily="2" charset="-122"/>
            </a:endParaRPr>
          </a:p>
        </p:txBody>
      </p:sp>
      <p:sp>
        <p:nvSpPr>
          <p:cNvPr id="22532" name="矩形 22531"/>
          <p:cNvSpPr/>
          <p:nvPr/>
        </p:nvSpPr>
        <p:spPr>
          <a:xfrm>
            <a:off x="200025" y="4005263"/>
            <a:ext cx="6048375" cy="24479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5pPr>
          </a:lstStyle>
          <a:p>
            <a:pPr lvl="0">
              <a:lnSpc>
                <a:spcPct val="120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⑸ 外加剂的影响：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砼</a:t>
            </a:r>
            <a:r>
              <a:rPr lang="zh-CN" altLang="en-US" sz="2400" b="1" dirty="0">
                <a:ea typeface="宋体" panose="02010600030101010101" pitchFamily="2" charset="-122"/>
              </a:rPr>
              <a:t>拌合物掺入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减水剂</a:t>
            </a:r>
            <a:r>
              <a:rPr lang="zh-CN" altLang="en-US" sz="2400" b="1" dirty="0">
                <a:ea typeface="宋体" panose="02010600030101010101" pitchFamily="2" charset="-122"/>
              </a:rPr>
              <a:t>或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引气剂</a:t>
            </a:r>
            <a:r>
              <a:rPr lang="zh-CN" altLang="en-US" sz="2400" b="1" dirty="0">
                <a:ea typeface="宋体" panose="02010600030101010101" pitchFamily="2" charset="-122"/>
              </a:rPr>
              <a:t>，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流动性明显提高</a:t>
            </a:r>
            <a:r>
              <a:rPr lang="zh-CN" altLang="en-US" sz="2400" b="1" dirty="0">
                <a:ea typeface="宋体" panose="02010600030101010101" pitchFamily="2" charset="-122"/>
              </a:rPr>
              <a:t>，引气剂还可有效改善砼拌合物的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粘聚性</a:t>
            </a:r>
            <a:r>
              <a:rPr lang="zh-CN" altLang="en-US" sz="2400" b="1" dirty="0">
                <a:ea typeface="宋体" panose="02010600030101010101" pitchFamily="2" charset="-122"/>
              </a:rPr>
              <a:t>和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保水性</a:t>
            </a:r>
            <a:r>
              <a:rPr lang="zh-CN" altLang="en-US" sz="2400" b="1" dirty="0">
                <a:ea typeface="宋体" panose="02010600030101010101" pitchFamily="2" charset="-122"/>
              </a:rPr>
              <a:t>，还分别对硬化砼的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强度</a:t>
            </a:r>
            <a:r>
              <a:rPr lang="zh-CN" altLang="en-US" sz="2400" b="1" dirty="0">
                <a:ea typeface="宋体" panose="02010600030101010101" pitchFamily="2" charset="-122"/>
              </a:rPr>
              <a:t>与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耐久性</a:t>
            </a:r>
            <a:r>
              <a:rPr lang="zh-CN" altLang="en-US" sz="2400" b="1" dirty="0">
                <a:ea typeface="宋体" panose="02010600030101010101" pitchFamily="2" charset="-122"/>
              </a:rPr>
              <a:t>起着十分有利的作用。</a:t>
            </a:r>
            <a:r>
              <a:rPr lang="zh-CN" altLang="en-US" sz="2400" b="0" dirty="0"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2400" b="0" dirty="0">
              <a:ea typeface="宋体" panose="02010600030101010101" pitchFamily="2" charset="-122"/>
            </a:endParaRPr>
          </a:p>
        </p:txBody>
      </p:sp>
      <p:pic>
        <p:nvPicPr>
          <p:cNvPr id="22535" name="图片 22534" descr="14644 拷贝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29413" y="3573463"/>
            <a:ext cx="2033587" cy="2922587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文本占位符 23553"/>
          <p:cNvSpPr>
            <a:spLocks noGrp="1"/>
          </p:cNvSpPr>
          <p:nvPr>
            <p:ph type="body" idx="1"/>
          </p:nvPr>
        </p:nvSpPr>
        <p:spPr>
          <a:xfrm>
            <a:off x="200025" y="1187450"/>
            <a:ext cx="9505950" cy="2025650"/>
          </a:xfrm>
          <a:noFill/>
          <a:ln>
            <a:noFill/>
          </a:ln>
        </p:spPr>
        <p:txBody>
          <a:bodyPr/>
          <a:p>
            <a:pPr>
              <a:lnSpc>
                <a:spcPct val="120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砼以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抗压强度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作为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控制和评定砼质量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的主要指标。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砼抗压强度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是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边长为</a:t>
            </a:r>
            <a:r>
              <a:rPr lang="en-US" altLang="zh-CN" sz="2400" b="1" dirty="0">
                <a:solidFill>
                  <a:srgbClr val="990000"/>
                </a:solidFill>
                <a:ea typeface="宋体" panose="02010600030101010101" pitchFamily="2" charset="-122"/>
              </a:rPr>
              <a:t>150mm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的立方体试件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，在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标准条件下</a:t>
            </a:r>
            <a:r>
              <a:rPr lang="en-US" altLang="zh-CN" sz="2400" b="1" dirty="0">
                <a:latin typeface="仿宋_GB2312" pitchFamily="1" charset="-122"/>
                <a:ea typeface="仿宋_GB2312" pitchFamily="1" charset="-122"/>
              </a:rPr>
              <a:t>(</a:t>
            </a:r>
            <a:r>
              <a:rPr lang="zh-CN" altLang="en-US" sz="2400" b="1" dirty="0">
                <a:latin typeface="仿宋_GB2312" pitchFamily="1" charset="-122"/>
                <a:ea typeface="仿宋_GB2312" pitchFamily="1" charset="-122"/>
              </a:rPr>
              <a:t>温度</a:t>
            </a:r>
            <a:r>
              <a:rPr lang="en-US" altLang="zh-CN" sz="2400" b="1" dirty="0">
                <a:ea typeface="宋体" panose="02010600030101010101" pitchFamily="2" charset="-122"/>
              </a:rPr>
              <a:t>20±3</a:t>
            </a:r>
            <a:r>
              <a:rPr lang="en-US" altLang="zh-CN" sz="2400" b="1" i="1" baseline="30000" dirty="0">
                <a:ea typeface="宋体" panose="02010600030101010101" pitchFamily="2" charset="-122"/>
              </a:rPr>
              <a:t>0</a:t>
            </a:r>
            <a:r>
              <a:rPr lang="en-US" altLang="zh-CN" sz="2400" b="1" i="1" dirty="0">
                <a:ea typeface="宋体" panose="02010600030101010101" pitchFamily="2" charset="-122"/>
              </a:rPr>
              <a:t>C</a:t>
            </a:r>
            <a:r>
              <a:rPr lang="zh-CN" altLang="en-US" sz="2400" b="1" dirty="0">
                <a:latin typeface="宋体" panose="02010600030101010101" pitchFamily="2" charset="-122"/>
                <a:ea typeface="仿宋_GB2312" pitchFamily="1" charset="-122"/>
              </a:rPr>
              <a:t>、相对湿度</a:t>
            </a:r>
            <a:r>
              <a:rPr lang="zh-CN" altLang="en-US" sz="2400" b="1" dirty="0">
                <a:ea typeface="仿宋_GB2312" pitchFamily="1" charset="-122"/>
              </a:rPr>
              <a:t>≥</a:t>
            </a:r>
            <a:r>
              <a:rPr lang="en-US" altLang="zh-CN" sz="2400" b="1" dirty="0">
                <a:ea typeface="宋体" panose="02010600030101010101" pitchFamily="2" charset="-122"/>
              </a:rPr>
              <a:t>90%</a:t>
            </a:r>
            <a:r>
              <a:rPr lang="en-US" altLang="zh-CN" sz="2400" b="1" dirty="0">
                <a:latin typeface="仿宋_GB2312" pitchFamily="1" charset="-122"/>
                <a:ea typeface="仿宋_GB2312" pitchFamily="1" charset="-122"/>
              </a:rPr>
              <a:t>)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养护</a:t>
            </a:r>
            <a:r>
              <a:rPr lang="en-US" altLang="zh-CN" sz="2400" b="1" dirty="0">
                <a:solidFill>
                  <a:srgbClr val="990000"/>
                </a:solidFill>
                <a:ea typeface="宋体" panose="02010600030101010101" pitchFamily="2" charset="-122"/>
              </a:rPr>
              <a:t>28d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后，按标准试验方法测得，据此来划分砼强度等级。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555" name="标题 23554"/>
          <p:cNvSpPr>
            <a:spLocks noGrp="1"/>
          </p:cNvSpPr>
          <p:nvPr>
            <p:ph type="title"/>
          </p:nvPr>
        </p:nvSpPr>
        <p:spPr>
          <a:xfrm>
            <a:off x="495300" y="654050"/>
            <a:ext cx="8915400" cy="647700"/>
          </a:xfrm>
          <a:noFill/>
          <a:ln>
            <a:noFill/>
          </a:ln>
        </p:spPr>
        <p:txBody>
          <a:bodyPr/>
          <a:p>
            <a:pPr marL="342900" indent="-342900" algn="ctr">
              <a:lnSpc>
                <a:spcPct val="105000"/>
              </a:lnSpc>
            </a:pPr>
            <a:r>
              <a:rPr lang="en-US" altLang="zh-CN" sz="3200" b="1" dirty="0">
                <a:solidFill>
                  <a:srgbClr val="FF0000"/>
                </a:solidFill>
                <a:ea typeface="宋体" panose="02010600030101010101" pitchFamily="2" charset="-122"/>
              </a:rPr>
              <a:t>2.2 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砼的强度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23557" name="图片 23556" descr="混凝土试块制作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9763" y="3165475"/>
            <a:ext cx="3908425" cy="2933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8" name="图片 23557" descr="试块的恒温恒湿养护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700" y="3165475"/>
            <a:ext cx="4833938" cy="2933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9" name="矩形 23558"/>
          <p:cNvSpPr/>
          <p:nvPr/>
        </p:nvSpPr>
        <p:spPr>
          <a:xfrm>
            <a:off x="1352550" y="6056313"/>
            <a:ext cx="8064500" cy="47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2" charset="-122"/>
              </a:rPr>
              <a:t>砼试块的现场制作             砼试块的标准养护</a:t>
            </a:r>
            <a:r>
              <a:rPr lang="zh-CN" altLang="en-US" sz="2400" dirty="0">
                <a:solidFill>
                  <a:srgbClr val="0000FF"/>
                </a:solidFill>
                <a:ea typeface="仿宋_GB2312" pitchFamily="1" charset="-122"/>
              </a:rPr>
              <a:t>（恒温恒湿）</a:t>
            </a:r>
            <a:endParaRPr lang="en-US" altLang="zh-CN" sz="2400" dirty="0">
              <a:solidFill>
                <a:srgbClr val="0000FF"/>
              </a:solidFill>
              <a:ea typeface="仿宋_GB2312" pitchFamily="1" charset="-122"/>
            </a:endParaRPr>
          </a:p>
        </p:txBody>
      </p:sp>
    </p:spTree>
  </p:cSld>
  <p:clrMapOvr>
    <a:masterClrMapping/>
  </p:clrMapOvr>
  <p:transition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文本占位符 24577"/>
          <p:cNvSpPr>
            <a:spLocks noGrp="1"/>
          </p:cNvSpPr>
          <p:nvPr>
            <p:ph type="body" idx="1"/>
          </p:nvPr>
        </p:nvSpPr>
        <p:spPr>
          <a:xfrm>
            <a:off x="1114425" y="1233488"/>
            <a:ext cx="8518525" cy="574675"/>
          </a:xfrm>
          <a:noFill/>
          <a:ln>
            <a:noFill/>
          </a:ln>
        </p:spPr>
        <p:txBody>
          <a:bodyPr/>
          <a:p>
            <a:pPr>
              <a:buNone/>
            </a:pPr>
            <a:r>
              <a:rPr lang="zh-CN" altLang="en-US" sz="2400" b="1" dirty="0">
                <a:latin typeface="仿宋_GB2312" pitchFamily="1" charset="-122"/>
                <a:ea typeface="仿宋_GB2312" pitchFamily="1" charset="-122"/>
              </a:rPr>
              <a:t>影响砼抗压强度的主要因素一是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水泥强度</a:t>
            </a:r>
            <a:r>
              <a:rPr lang="zh-CN" altLang="en-US" sz="2400" b="1" dirty="0">
                <a:latin typeface="宋体" panose="02010600030101010101" pitchFamily="2" charset="-122"/>
                <a:ea typeface="仿宋_GB2312" pitchFamily="1" charset="-122"/>
              </a:rPr>
              <a:t>，</a:t>
            </a:r>
            <a:r>
              <a:rPr lang="zh-CN" altLang="en-US" sz="2400" b="1" dirty="0">
                <a:latin typeface="黑体" panose="02010609060101010101" pitchFamily="2" charset="-122"/>
                <a:ea typeface="仿宋_GB2312" pitchFamily="1" charset="-122"/>
              </a:rPr>
              <a:t>二是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水灰比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579" name="标题 24578"/>
          <p:cNvSpPr>
            <a:spLocks noGrp="1"/>
          </p:cNvSpPr>
          <p:nvPr>
            <p:ph type="title"/>
          </p:nvPr>
        </p:nvSpPr>
        <p:spPr>
          <a:xfrm>
            <a:off x="495300" y="654050"/>
            <a:ext cx="8915400" cy="604838"/>
          </a:xfrm>
          <a:noFill/>
          <a:ln>
            <a:noFill/>
          </a:ln>
        </p:spPr>
        <p:txBody>
          <a:bodyPr/>
          <a:p>
            <a:pPr marL="342900" indent="-342900" algn="ctr">
              <a:lnSpc>
                <a:spcPct val="105000"/>
              </a:lnSpc>
            </a:pP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2" charset="-122"/>
              </a:rPr>
              <a:t>2.2.1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影响砼强度的主要因素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4580" name="矩形 24579"/>
          <p:cNvSpPr/>
          <p:nvPr/>
        </p:nvSpPr>
        <p:spPr>
          <a:xfrm>
            <a:off x="200025" y="1773238"/>
            <a:ext cx="9356725" cy="115093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5pPr>
          </a:lstStyle>
          <a:p>
            <a:pPr lvl="0">
              <a:lnSpc>
                <a:spcPct val="120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⑴ 水泥强度：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在相同条件下，所用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水泥强度等级越高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砼的强度也就越高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；反之，强度则低 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581" name="矩形 24580"/>
          <p:cNvSpPr/>
          <p:nvPr/>
        </p:nvSpPr>
        <p:spPr>
          <a:xfrm>
            <a:off x="200025" y="2852738"/>
            <a:ext cx="9217025" cy="36004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5pPr>
          </a:lstStyle>
          <a:p>
            <a:pPr lvl="0">
              <a:lnSpc>
                <a:spcPct val="125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⑵ 水灰比：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砼在硬化过程中，和水泥起水化作用的水只占水泥质量的</a:t>
            </a:r>
            <a:r>
              <a:rPr lang="en-US" altLang="zh-CN" sz="2400" b="1" dirty="0">
                <a:ea typeface="宋体" panose="02010600030101010101" pitchFamily="2" charset="-122"/>
              </a:rPr>
              <a:t>15</a:t>
            </a:r>
            <a:r>
              <a:rPr lang="zh-CN" altLang="en-US" sz="2400" b="1" dirty="0">
                <a:ea typeface="宋体" panose="02010600030101010101" pitchFamily="2" charset="-122"/>
              </a:rPr>
              <a:t>～</a:t>
            </a:r>
            <a:r>
              <a:rPr lang="en-US" altLang="zh-CN" sz="2400" b="1" dirty="0">
                <a:ea typeface="宋体" panose="02010600030101010101" pitchFamily="2" charset="-122"/>
              </a:rPr>
              <a:t>20%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，其余的水只是为满足砼流动性的需要。</a:t>
            </a:r>
            <a:r>
              <a:rPr lang="zh-CN" altLang="en-US" sz="2400" b="1" dirty="0">
                <a:ea typeface="宋体" panose="02010600030101010101" pitchFamily="2" charset="-122"/>
              </a:rPr>
              <a:t>水泥石在水化过程中的孔隙率取决于水灰比，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如果水灰比大，则水泥浆中多余的水在砼中呈游离状态，硬化时会形成许多小孔降低砼的密实度，从而降低砼强度。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>
              <a:lnSpc>
                <a:spcPct val="125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zh-CN" altLang="en-US" sz="2400" b="1" dirty="0">
                <a:ea typeface="宋体" panose="02010600030101010101" pitchFamily="2" charset="-122"/>
              </a:rPr>
              <a:t>当砼混合料能被充分捣实时，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砼的强度随水灰比的降低而提高</a:t>
            </a:r>
            <a:r>
              <a:rPr lang="zh-CN" altLang="en-US" sz="2400" b="1" dirty="0">
                <a:ea typeface="宋体" panose="02010600030101010101" pitchFamily="2" charset="-122"/>
              </a:rPr>
              <a:t>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标题 25601"/>
          <p:cNvSpPr>
            <a:spLocks noGrp="1"/>
          </p:cNvSpPr>
          <p:nvPr>
            <p:ph type="title"/>
          </p:nvPr>
        </p:nvSpPr>
        <p:spPr>
          <a:xfrm>
            <a:off x="495300" y="654050"/>
            <a:ext cx="8915400" cy="604838"/>
          </a:xfrm>
          <a:noFill/>
          <a:ln>
            <a:noFill/>
          </a:ln>
        </p:spPr>
        <p:txBody>
          <a:bodyPr/>
          <a:p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2" charset="-122"/>
              </a:rPr>
              <a:t>2.2.2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影响砼强度的其它因素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03" name="文本占位符 25602"/>
          <p:cNvSpPr>
            <a:spLocks noGrp="1"/>
          </p:cNvSpPr>
          <p:nvPr>
            <p:ph type="body" idx="1"/>
          </p:nvPr>
        </p:nvSpPr>
        <p:spPr>
          <a:xfrm>
            <a:off x="200025" y="1193800"/>
            <a:ext cx="9356725" cy="1947863"/>
          </a:xfrm>
          <a:noFill/>
          <a:ln>
            <a:noFill/>
          </a:ln>
        </p:spPr>
        <p:txBody>
          <a:bodyPr/>
          <a:p>
            <a:pPr>
              <a:lnSpc>
                <a:spcPct val="120000"/>
              </a:lnSpc>
              <a:buNone/>
            </a:pPr>
            <a:r>
              <a:rPr lang="zh-CN" altLang="en-US" sz="2400" b="1" dirty="0">
                <a:ea typeface="宋体" panose="02010600030101010101" pitchFamily="2" charset="-122"/>
              </a:rPr>
              <a:t>             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2" charset="-122"/>
              </a:rPr>
              <a:t>⑴ 砼振捣：</a:t>
            </a:r>
            <a:r>
              <a:rPr lang="zh-CN" altLang="en-US" sz="2400" b="1" dirty="0">
                <a:ea typeface="宋体" panose="02010600030101010101" pitchFamily="2" charset="-122"/>
              </a:rPr>
              <a:t>浇筑砼时，充分捣实才能得到密实度大、强度高的砼。对于</a:t>
            </a:r>
            <a:r>
              <a:rPr lang="zh-CN" altLang="en-US" sz="2400" b="1" dirty="0">
                <a:solidFill>
                  <a:srgbClr val="0000FF"/>
                </a:solidFill>
                <a:ea typeface="黑体" panose="02010609060101010101" pitchFamily="2" charset="-122"/>
              </a:rPr>
              <a:t>干硬性砼</a:t>
            </a:r>
            <a:r>
              <a:rPr lang="zh-CN" altLang="en-US" sz="2400" b="1" dirty="0">
                <a:ea typeface="宋体" panose="02010600030101010101" pitchFamily="2" charset="-122"/>
              </a:rPr>
              <a:t>，可利用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强力振捣</a:t>
            </a:r>
            <a:r>
              <a:rPr lang="zh-CN" altLang="en-US" sz="2400" b="1" dirty="0">
                <a:ea typeface="宋体" panose="02010600030101010101" pitchFamily="2" charset="-122"/>
              </a:rPr>
              <a:t>、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加压振捣</a:t>
            </a:r>
            <a:r>
              <a:rPr lang="zh-CN" altLang="en-US" sz="2400" b="1" dirty="0">
                <a:ea typeface="宋体" panose="02010600030101010101" pitchFamily="2" charset="-122"/>
              </a:rPr>
              <a:t>等振捣条件提高砼强度；</a:t>
            </a:r>
            <a:r>
              <a:rPr lang="zh-CN" altLang="en-US" sz="2400" b="1" dirty="0">
                <a:solidFill>
                  <a:srgbClr val="0000FF"/>
                </a:solidFill>
                <a:ea typeface="黑体" panose="02010609060101010101" pitchFamily="2" charset="-122"/>
              </a:rPr>
              <a:t>塑性砼</a:t>
            </a:r>
            <a:r>
              <a:rPr lang="zh-CN" altLang="en-US" sz="2400" b="1" dirty="0">
                <a:ea typeface="宋体" panose="02010600030101010101" pitchFamily="2" charset="-122"/>
              </a:rPr>
              <a:t>则不宜利用振捣条件提高砼强度，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过振</a:t>
            </a:r>
            <a:r>
              <a:rPr lang="zh-CN" altLang="en-US" sz="2400" b="1" dirty="0">
                <a:ea typeface="宋体" panose="02010600030101010101" pitchFamily="2" charset="-122"/>
              </a:rPr>
              <a:t>会使砼产生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离析泌水</a:t>
            </a:r>
            <a:r>
              <a:rPr lang="zh-CN" altLang="en-US" sz="2400" b="1" dirty="0">
                <a:ea typeface="宋体" panose="02010600030101010101" pitchFamily="2" charset="-122"/>
              </a:rPr>
              <a:t>现象，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强度降低</a:t>
            </a:r>
            <a:r>
              <a:rPr lang="zh-CN" altLang="en-US" sz="2400" b="1" dirty="0">
                <a:ea typeface="宋体" panose="02010600030101010101" pitchFamily="2" charset="-122"/>
              </a:rPr>
              <a:t>。           </a:t>
            </a:r>
            <a:endParaRPr lang="zh-CN" altLang="en-US" sz="2400" dirty="0">
              <a:ea typeface="宋体" panose="02010600030101010101" pitchFamily="2" charset="-122"/>
            </a:endParaRPr>
          </a:p>
        </p:txBody>
      </p:sp>
      <p:sp>
        <p:nvSpPr>
          <p:cNvPr id="25604" name="矩形 25603"/>
          <p:cNvSpPr/>
          <p:nvPr/>
        </p:nvSpPr>
        <p:spPr>
          <a:xfrm>
            <a:off x="200025" y="3094038"/>
            <a:ext cx="9356725" cy="3382962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2" charset="0"/>
              </a:defRPr>
            </a:lvl5pPr>
          </a:lstStyle>
          <a:p>
            <a:pPr lvl="0">
              <a:lnSpc>
                <a:spcPct val="120000"/>
              </a:lnSpc>
              <a:buNone/>
            </a:pPr>
            <a:r>
              <a:rPr lang="zh-CN" altLang="en-US" sz="2400" b="1" dirty="0">
                <a:solidFill>
                  <a:srgbClr val="0000FF"/>
                </a:solidFill>
                <a:ea typeface="黑体" panose="02010609060101010101" pitchFamily="2" charset="-122"/>
              </a:rPr>
              <a:t>             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2" charset="-122"/>
              </a:rPr>
              <a:t>⑵ 粗骨料的尺寸与级配：</a:t>
            </a:r>
            <a:r>
              <a:rPr lang="zh-CN" altLang="en-US" sz="2400" b="1" dirty="0">
                <a:ea typeface="宋体" panose="02010600030101010101" pitchFamily="2" charset="-122"/>
              </a:rPr>
              <a:t>当水泥用量和稠度一定时，较大的骨料粒径其表面积小，所需拌和水较少，较大骨料趋于形成微裂缝的弱过渡区，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含较大骨料粒径砼拌和物比含较小粒径的强度小</a:t>
            </a:r>
            <a:r>
              <a:rPr lang="zh-CN" altLang="en-US" sz="2400" b="1" dirty="0">
                <a:ea typeface="宋体" panose="02010600030101010101" pitchFamily="2" charset="-122"/>
              </a:rPr>
              <a:t>。</a:t>
            </a:r>
            <a:endParaRPr lang="zh-CN" altLang="en-US" sz="2400" b="1" dirty="0">
              <a:ea typeface="宋体" panose="02010600030101010101" pitchFamily="2" charset="-122"/>
            </a:endParaRPr>
          </a:p>
          <a:p>
            <a:pPr lvl="0">
              <a:lnSpc>
                <a:spcPct val="120000"/>
              </a:lnSpc>
              <a:buNone/>
            </a:pPr>
            <a:r>
              <a:rPr lang="zh-CN" altLang="en-US" sz="2400" b="0" dirty="0">
                <a:ea typeface="宋体" panose="02010600030101010101" pitchFamily="2" charset="-122"/>
              </a:rPr>
              <a:t>             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粗骨料级配良好比未采用连续级配的砼强度高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>
              <a:lnSpc>
                <a:spcPct val="120000"/>
              </a:lnSpc>
              <a:buNone/>
            </a:pPr>
            <a:r>
              <a:rPr lang="zh-CN" altLang="en-US" sz="2400" b="1" dirty="0">
                <a:ea typeface="宋体" panose="02010600030101010101" pitchFamily="2" charset="-122"/>
              </a:rPr>
              <a:t>             碎石表面比卵石表面粗糙，它与水泥砂浆的粘结性比卵石强</a:t>
            </a:r>
            <a:r>
              <a:rPr lang="en-US" altLang="zh-CN" sz="2400" b="1" dirty="0"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ea typeface="宋体" panose="02010600030101010101" pitchFamily="2" charset="-122"/>
              </a:rPr>
              <a:t>当水灰比相等或配合比相同时，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2" charset="-122"/>
              </a:rPr>
              <a:t>碎石配制的砼强度比卵石高</a:t>
            </a:r>
            <a:r>
              <a:rPr lang="zh-CN" altLang="en-US" sz="2400" b="1" dirty="0">
                <a:ea typeface="宋体" panose="02010600030101010101" pitchFamily="2" charset="-122"/>
              </a:rPr>
              <a:t>。</a:t>
            </a:r>
            <a:r>
              <a:rPr lang="zh-CN" altLang="en-US" sz="2400" b="0" dirty="0">
                <a:ea typeface="宋体" panose="02010600030101010101" pitchFamily="2" charset="-122"/>
              </a:rPr>
              <a:t> </a:t>
            </a:r>
            <a:endParaRPr lang="zh-CN" altLang="en-US" sz="2400" b="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EF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EF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0</TotalTime>
  <Words>3456</Words>
  <Application>WPS 演示</Application>
  <PresentationFormat>A4 纸张(210x297 毫米)</PresentationFormat>
  <Paragraphs>157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31" baseType="lpstr">
      <vt:lpstr>Arial</vt:lpstr>
      <vt:lpstr>宋体</vt:lpstr>
      <vt:lpstr>Wingdings</vt:lpstr>
      <vt:lpstr>Times New Roman</vt:lpstr>
      <vt:lpstr>隶书</vt:lpstr>
      <vt:lpstr>Monotype Sorts</vt:lpstr>
      <vt:lpstr>方正魏碑简体</vt:lpstr>
      <vt:lpstr>黑体</vt:lpstr>
      <vt:lpstr>仿宋_GB2312</vt:lpstr>
      <vt:lpstr>微软雅黑</vt:lpstr>
      <vt:lpstr>仿宋</vt:lpstr>
      <vt:lpstr>Arial Unicode MS</vt:lpstr>
      <vt:lpstr>幼圆</vt:lpstr>
      <vt:lpstr>Wingdings</vt:lpstr>
      <vt:lpstr>Default Design</vt:lpstr>
      <vt:lpstr>自定义设计方案</vt:lpstr>
      <vt:lpstr>PowerPoint 演示文稿</vt:lpstr>
      <vt:lpstr>2  砼的和易性及强度</vt:lpstr>
      <vt:lpstr>PowerPoint 演示文稿</vt:lpstr>
      <vt:lpstr>PowerPoint 演示文稿</vt:lpstr>
      <vt:lpstr>2.1.2 影响砼和易性的因素</vt:lpstr>
      <vt:lpstr>PowerPoint 演示文稿</vt:lpstr>
      <vt:lpstr>2.2 砼的强度</vt:lpstr>
      <vt:lpstr>2.2.1 影响砼强度的主要因素</vt:lpstr>
      <vt:lpstr>2.2.2 影响砼强度的其它因素</vt:lpstr>
      <vt:lpstr>PowerPoint 演示文稿</vt:lpstr>
      <vt:lpstr>2.3 砼的其它性质</vt:lpstr>
      <vt:lpstr>3  砼施工配料</vt:lpstr>
      <vt:lpstr>    3.2 施工配合比的换算 </vt:lpstr>
      <vt:lpstr>3.3 配料机配料</vt:lpstr>
      <vt:lpstr>3.4  泵送砼的配合比要求</vt:lpstr>
    </vt:vector>
  </TitlesOfParts>
  <Company>Ingegneria Dei Sistemi, SpA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Morandi</dc:creator>
  <cp:lastModifiedBy>xu</cp:lastModifiedBy>
  <cp:revision>664</cp:revision>
  <dcterms:created xsi:type="dcterms:W3CDTF">2001-07-20T08:56:00Z</dcterms:created>
  <dcterms:modified xsi:type="dcterms:W3CDTF">2020-04-15T11:31:21Z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2052-10.8.2.6948</vt:lpwstr>
  </property>
</Properties>
</file>