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7"/>
  </p:notesMasterIdLst>
  <p:sldIdLst>
    <p:sldId id="646" r:id="rId4"/>
    <p:sldId id="647" r:id="rId5"/>
    <p:sldId id="652" r:id="rId6"/>
    <p:sldId id="651" r:id="rId7"/>
    <p:sldId id="653" r:id="rId8"/>
    <p:sldId id="654" r:id="rId9"/>
    <p:sldId id="655" r:id="rId10"/>
    <p:sldId id="656" r:id="rId11"/>
    <p:sldId id="659" r:id="rId12"/>
    <p:sldId id="660" r:id="rId13"/>
    <p:sldId id="661" r:id="rId14"/>
    <p:sldId id="662" r:id="rId15"/>
    <p:sldId id="663" r:id="rId16"/>
  </p:sldIdLst>
  <p:sldSz cx="9906000" cy="6858000" type="A4"/>
  <p:notesSz cx="6650355" cy="9784080"/>
  <p:defaultTextStyle>
    <a:defPPr>
      <a:defRPr lang="en-GB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9900"/>
    <a:srgbClr val="996633"/>
    <a:srgbClr val="969696"/>
    <a:srgbClr val="FF0066"/>
    <a:srgbClr val="0000FF"/>
    <a:srgbClr val="FFFF66"/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5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40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/>
          <a:p>
            <a:pPr lvl="0" defTabSz="942975"/>
            <a:endParaRPr lang="en-US" altLang="zh-CN" sz="1200" b="0" dirty="0">
              <a:ea typeface="隶书" panose="02010509060101010101" pitchFamily="1" charset="-122"/>
            </a:endParaRPr>
          </a:p>
        </p:txBody>
      </p:sp>
      <p:sp>
        <p:nvSpPr>
          <p:cNvPr id="4099" name="日期占位符 4098"/>
          <p:cNvSpPr>
            <a:spLocks noGrp="1"/>
          </p:cNvSpPr>
          <p:nvPr>
            <p:ph type="dt" idx="1"/>
          </p:nvPr>
        </p:nvSpPr>
        <p:spPr>
          <a:xfrm>
            <a:off x="3768725" y="0"/>
            <a:ext cx="2881313" cy="488950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/>
          <a:p>
            <a:pPr lvl="0" algn="r" defTabSz="942975"/>
            <a:endParaRPr lang="en-US" altLang="zh-CN" sz="1200" b="0" dirty="0">
              <a:ea typeface="隶书" panose="02010509060101010101" pitchFamily="1" charset="-122"/>
            </a:endParaRPr>
          </a:p>
        </p:txBody>
      </p:sp>
      <p:sp>
        <p:nvSpPr>
          <p:cNvPr id="4100" name="幻灯片图像占位符 4099"/>
          <p:cNvSpPr>
            <a:spLocks noGrp="1"/>
          </p:cNvSpPr>
          <p:nvPr>
            <p:ph type="sldImg" idx="2"/>
          </p:nvPr>
        </p:nvSpPr>
        <p:spPr>
          <a:xfrm>
            <a:off x="676275" y="735013"/>
            <a:ext cx="5297488" cy="36671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文本占位符 4100"/>
          <p:cNvSpPr>
            <a:spLocks noGrp="1"/>
          </p:cNvSpPr>
          <p:nvPr>
            <p:ph type="body" sz="quarter" idx="3"/>
          </p:nvPr>
        </p:nvSpPr>
        <p:spPr>
          <a:xfrm>
            <a:off x="887413" y="4646613"/>
            <a:ext cx="4875212" cy="4402137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ctr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4102" name="页脚占位符 4101"/>
          <p:cNvSpPr>
            <a:spLocks noGrp="1"/>
          </p:cNvSpPr>
          <p:nvPr>
            <p:ph type="ftr" sz="quarter" idx="4"/>
          </p:nvPr>
        </p:nvSpPr>
        <p:spPr>
          <a:xfrm>
            <a:off x="0" y="9294813"/>
            <a:ext cx="2881313" cy="488950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defTabSz="942975"/>
            <a:endParaRPr lang="en-US" altLang="zh-CN" sz="1200" b="0" dirty="0">
              <a:ea typeface="隶书" panose="02010509060101010101" pitchFamily="1" charset="-122"/>
            </a:endParaRPr>
          </a:p>
        </p:txBody>
      </p:sp>
      <p:sp>
        <p:nvSpPr>
          <p:cNvPr id="4103" name="灯片编号占位符 4102"/>
          <p:cNvSpPr>
            <a:spLocks noGrp="1"/>
          </p:cNvSpPr>
          <p:nvPr>
            <p:ph type="sldNum" sz="quarter" idx="5"/>
          </p:nvPr>
        </p:nvSpPr>
        <p:spPr>
          <a:xfrm>
            <a:off x="3768725" y="9294813"/>
            <a:ext cx="2881313" cy="488950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en-US" altLang="zh-CN" sz="1200" b="0" dirty="0">
                <a:ea typeface="隶书" panose="02010509060101010101" pitchFamily="1" charset="-122"/>
              </a:rPr>
            </a:fld>
            <a:endParaRPr lang="en-US" altLang="zh-CN" sz="1200" b="0" dirty="0">
              <a:ea typeface="隶书" panose="02010509060101010101" pitchFamily="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1038" y="365125"/>
            <a:ext cx="8543925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3076" name="日期占位符 3075"/>
          <p:cNvSpPr>
            <a:spLocks noGrp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 b="0">
                <a:ea typeface="隶书" panose="02010509060101010101" pitchFamily="1" charset="-122"/>
              </a:defRPr>
            </a:lvl1pPr>
          </a:lstStyle>
          <a:p>
            <a:endParaRPr lang="en-GB" altLang="en-US" dirty="0"/>
          </a:p>
        </p:txBody>
      </p:sp>
      <p:sp>
        <p:nvSpPr>
          <p:cNvPr id="3077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 b="0">
                <a:ea typeface="隶书" panose="02010509060101010101" pitchFamily="1" charset="-122"/>
              </a:defRPr>
            </a:lvl1pPr>
          </a:lstStyle>
          <a:p>
            <a:endParaRPr lang="en-GB" altLang="en-US" dirty="0"/>
          </a:p>
        </p:txBody>
      </p:sp>
      <p:sp>
        <p:nvSpPr>
          <p:cNvPr id="3078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 b="0">
                <a:ea typeface="隶书" panose="02010509060101010101" pitchFamily="1" charset="-122"/>
              </a:defRPr>
            </a:lvl1pPr>
          </a:lstStyle>
          <a:p>
            <a:fld id="{9A0DB2DC-4C9A-4742-B13C-FB6460FD3503}" type="slidenum">
              <a:rPr lang="en-GB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878" y="4589463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68546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2154" y="1600200"/>
            <a:ext cx="4368546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4254" y="1778438"/>
            <a:ext cx="3959779" cy="823912"/>
          </a:xfr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64254" y="2665379"/>
            <a:ext cx="3959779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83762" y="1778438"/>
            <a:ext cx="3979281" cy="823912"/>
          </a:xfr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83762" y="2665379"/>
            <a:ext cx="39792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340" y="987425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384346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1340" y="457201"/>
            <a:ext cx="5014913" cy="540385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384346" cy="3811588"/>
          </a:xfr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57341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878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4254" y="1778438"/>
            <a:ext cx="3959779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64254" y="2665379"/>
            <a:ext cx="3959779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83762" y="1778438"/>
            <a:ext cx="39792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83762" y="2665379"/>
            <a:ext cx="39792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340" y="987425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384346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1340" y="457201"/>
            <a:ext cx="5014913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38434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wmf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圆角矩形 1025"/>
          <p:cNvSpPr/>
          <p:nvPr userDrawn="1"/>
        </p:nvSpPr>
        <p:spPr>
          <a:xfrm>
            <a:off x="9144000" y="6096000"/>
            <a:ext cx="711200" cy="749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99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" name="矩形 1026"/>
          <p:cNvSpPr/>
          <p:nvPr userDrawn="1"/>
        </p:nvSpPr>
        <p:spPr>
          <a:xfrm>
            <a:off x="74613" y="63500"/>
            <a:ext cx="2778125" cy="485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 eaLnBrk="0" hangingPunct="0"/>
            <a:endParaRPr lang="it-IT" altLang="en-US" sz="2400" b="0" dirty="0">
              <a:solidFill>
                <a:schemeClr val="tx1"/>
              </a:solidFill>
              <a:ea typeface="隶书" panose="02010509060101010101" pitchFamily="1" charset="-122"/>
            </a:endParaRPr>
          </a:p>
        </p:txBody>
      </p:sp>
      <p:pic>
        <p:nvPicPr>
          <p:cNvPr id="1029" name="图片 1028"/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161925" y="412750"/>
            <a:ext cx="1685925" cy="7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0" name="矩形 1029"/>
          <p:cNvSpPr/>
          <p:nvPr userDrawn="1"/>
        </p:nvSpPr>
        <p:spPr>
          <a:xfrm rot="5400000" flipH="1" flipV="1">
            <a:off x="4914900" y="-4381500"/>
            <a:ext cx="76200" cy="990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1" name="矩形 1030"/>
          <p:cNvSpPr/>
          <p:nvPr userDrawn="1"/>
        </p:nvSpPr>
        <p:spPr>
          <a:xfrm rot="5400000" flipH="1" flipV="1">
            <a:off x="4914900" y="1562100"/>
            <a:ext cx="76200" cy="990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hf sldNum="0" hdr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Rectangle 4"/>
          <p:cNvSpPr>
            <a:spLocks noGrp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ea typeface="隶书" panose="02010509060101010101" pitchFamily="1" charset="-122"/>
              </a:defRPr>
            </a:lvl1pPr>
          </a:lstStyle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ea typeface="隶书" panose="02010509060101010101" pitchFamily="1" charset="-122"/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ea typeface="隶书" panose="02010509060101010101" pitchFamily="1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矩形 5121"/>
          <p:cNvSpPr/>
          <p:nvPr/>
        </p:nvSpPr>
        <p:spPr>
          <a:xfrm>
            <a:off x="271145" y="1680210"/>
            <a:ext cx="9288463" cy="1254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7200" dirty="0">
                <a:solidFill>
                  <a:srgbClr val="FF0000"/>
                </a:solidFill>
                <a:latin typeface="方正魏碑简体" pitchFamily="2" charset="-122"/>
                <a:ea typeface="方正魏碑简体" pitchFamily="2" charset="-122"/>
              </a:rPr>
              <a:t>砼原材料</a:t>
            </a:r>
            <a:endParaRPr lang="zh-CN" altLang="en-US" sz="7200" dirty="0">
              <a:solidFill>
                <a:srgbClr val="FF0000"/>
              </a:solidFill>
              <a:latin typeface="方正魏碑简体" pitchFamily="2" charset="-122"/>
              <a:ea typeface="方正魏碑简体" pitchFamily="2" charset="-122"/>
            </a:endParaRPr>
          </a:p>
        </p:txBody>
      </p:sp>
      <p:sp>
        <p:nvSpPr>
          <p:cNvPr id="5124" name="矩形 5123"/>
          <p:cNvSpPr/>
          <p:nvPr/>
        </p:nvSpPr>
        <p:spPr>
          <a:xfrm>
            <a:off x="1208088" y="3849688"/>
            <a:ext cx="7200900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altLang="x-none" sz="3200" dirty="0">
              <a:solidFill>
                <a:srgbClr val="FF0066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pic>
        <p:nvPicPr>
          <p:cNvPr id="5126" name="图片 5125" descr="8方的搅拌罐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0363" y="4551363"/>
            <a:ext cx="2752725" cy="1925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5126" descr="坍落度检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4551363"/>
            <a:ext cx="2590800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图片 5127" descr="砼浇灌施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188" y="4551363"/>
            <a:ext cx="2565400" cy="1925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图片 5128" descr="small_09032506352012_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663" y="4551363"/>
            <a:ext cx="1385887" cy="1925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title"/>
          </p:nvPr>
        </p:nvSpPr>
        <p:spPr>
          <a:xfrm>
            <a:off x="495300" y="654050"/>
            <a:ext cx="4745038" cy="604838"/>
          </a:xfrm>
          <a:noFill/>
          <a:ln>
            <a:noFill/>
          </a:ln>
        </p:spPr>
        <p:txBody>
          <a:bodyPr/>
          <a:p>
            <a:r>
              <a:rPr lang="en-US" altLang="zh-CN" sz="3200" b="1" dirty="0">
                <a:solidFill>
                  <a:srgbClr val="0000FF"/>
                </a:solidFill>
                <a:ea typeface="黑体" panose="02010609060101010101" pitchFamily="2" charset="-122"/>
              </a:rPr>
              <a:t>1.5.4 </a:t>
            </a:r>
            <a:r>
              <a:rPr lang="zh-CN" altLang="en-US" sz="3200" b="1" dirty="0">
                <a:solidFill>
                  <a:srgbClr val="0000FF"/>
                </a:solidFill>
                <a:ea typeface="黑体" panose="02010609060101010101" pitchFamily="2" charset="-122"/>
              </a:rPr>
              <a:t>缓凝剂</a:t>
            </a:r>
            <a:endParaRPr lang="zh-CN" altLang="en-US" sz="3200" b="1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14339" name="文本占位符 14338"/>
          <p:cNvSpPr>
            <a:spLocks noGrp="1"/>
          </p:cNvSpPr>
          <p:nvPr>
            <p:ph type="body" idx="1"/>
          </p:nvPr>
        </p:nvSpPr>
        <p:spPr>
          <a:xfrm>
            <a:off x="200025" y="1196975"/>
            <a:ext cx="4968875" cy="2447925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延长砼从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塑性状态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转化到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固体状态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所需的时间，并对后期强度无影响。主要用于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大体积砼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、气候炎热地区的砼工程和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长距离输送的砼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40" name="矩形 14339"/>
          <p:cNvSpPr/>
          <p:nvPr/>
        </p:nvSpPr>
        <p:spPr>
          <a:xfrm>
            <a:off x="200025" y="4292600"/>
            <a:ext cx="4321175" cy="20161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使砼在水化过程中产生一定的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体积膨胀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。膨胀剂可配制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补偿收缩砼、填充用膨胀砼、自应力砼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41" name="矩形 14340"/>
          <p:cNvSpPr/>
          <p:nvPr/>
        </p:nvSpPr>
        <p:spPr>
          <a:xfrm>
            <a:off x="631825" y="3716338"/>
            <a:ext cx="4321175" cy="603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3200" dirty="0">
                <a:solidFill>
                  <a:srgbClr val="0000FF"/>
                </a:solidFill>
                <a:ea typeface="隶书" panose="02010509060101010101" pitchFamily="1" charset="-122"/>
              </a:rPr>
              <a:t> </a:t>
            </a: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2" charset="-122"/>
              </a:rPr>
              <a:t>1.5.5</a:t>
            </a:r>
            <a:r>
              <a:rPr lang="en-US" altLang="zh-CN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膨胀剂</a:t>
            </a:r>
            <a:endParaRPr lang="zh-CN" altLang="en-US" sz="32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4342" name="图片 14341" descr="缓凝剂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8625" y="620713"/>
            <a:ext cx="1482725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图片 14342" descr="PC-H21L缓凝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363" y="692150"/>
            <a:ext cx="1978025" cy="2449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4" name="矩形 14343"/>
          <p:cNvSpPr/>
          <p:nvPr/>
        </p:nvSpPr>
        <p:spPr>
          <a:xfrm>
            <a:off x="4953000" y="3141663"/>
            <a:ext cx="49530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5000"/>
              </a:lnSpc>
            </a:pP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PC-H21L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液体缓凝剂   糖密缓凝剂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pic>
        <p:nvPicPr>
          <p:cNvPr id="14345" name="图片 14344" descr="UEA膨胀剂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8" y="3716338"/>
            <a:ext cx="1816100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图片 14345" descr="膨胀剂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925" y="3716338"/>
            <a:ext cx="1844675" cy="231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7" name="矩形 14346"/>
          <p:cNvSpPr/>
          <p:nvPr/>
        </p:nvSpPr>
        <p:spPr>
          <a:xfrm>
            <a:off x="5024438" y="5970588"/>
            <a:ext cx="4465637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5000"/>
              </a:lnSpc>
            </a:pP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UEA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膨胀剂              膨胀剂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14348" name="文本框 14347"/>
          <p:cNvSpPr txBox="1"/>
          <p:nvPr/>
        </p:nvSpPr>
        <p:spPr>
          <a:xfrm>
            <a:off x="6392863" y="188913"/>
            <a:ext cx="316706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1.5 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砼外加剂</a:t>
            </a:r>
            <a:endParaRPr lang="zh-CN" altLang="en-US" sz="1800" dirty="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xfrm>
            <a:off x="488950" y="654050"/>
            <a:ext cx="4824413" cy="604838"/>
          </a:xfrm>
          <a:noFill/>
          <a:ln>
            <a:noFill/>
          </a:ln>
        </p:spPr>
        <p:txBody>
          <a:bodyPr/>
          <a:p>
            <a:r>
              <a:rPr lang="en-US" altLang="zh-CN" sz="3200" b="1" dirty="0">
                <a:solidFill>
                  <a:srgbClr val="0000FF"/>
                </a:solidFill>
                <a:ea typeface="黑体" panose="02010609060101010101" pitchFamily="2" charset="-122"/>
              </a:rPr>
              <a:t>1.5.6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防水剂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63" name="文本占位符 15362"/>
          <p:cNvSpPr>
            <a:spLocks noGrp="1"/>
          </p:cNvSpPr>
          <p:nvPr>
            <p:ph type="body" idx="1"/>
          </p:nvPr>
        </p:nvSpPr>
        <p:spPr>
          <a:xfrm>
            <a:off x="200025" y="1268413"/>
            <a:ext cx="4608513" cy="2305050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配制防水砼的方法之一。用水玻璃配制的砼不但能防水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还有很大的粘结力和速凝作用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用于修补工程和堵塞漏水很有效果。    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4" name="矩形 15363"/>
          <p:cNvSpPr/>
          <p:nvPr/>
        </p:nvSpPr>
        <p:spPr>
          <a:xfrm>
            <a:off x="200025" y="4221163"/>
            <a:ext cx="4537075" cy="2232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在一定负温条件下，保持砼水分不受冻结，并促使其凝结、硬化。如亚硝酸钠与硫酸盐复合剂，能适用于</a:t>
            </a:r>
            <a:r>
              <a:rPr lang="en-US" altLang="zh-CN" sz="2400" b="1" dirty="0">
                <a:ea typeface="宋体" panose="02010600030101010101" pitchFamily="2" charset="-122"/>
              </a:rPr>
              <a:t>-10</a:t>
            </a:r>
            <a:r>
              <a:rPr lang="en-US" altLang="zh-CN" sz="2400" b="1" i="1" baseline="30000" dirty="0">
                <a:ea typeface="宋体" panose="02010600030101010101" pitchFamily="2" charset="-122"/>
              </a:rPr>
              <a:t>0</a:t>
            </a:r>
            <a:r>
              <a:rPr lang="en-US" altLang="zh-CN" sz="2400" b="1" i="1" dirty="0">
                <a:ea typeface="宋体" panose="02010600030101010101" pitchFamily="2" charset="-122"/>
              </a:rPr>
              <a:t>C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环境下施工。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5" name="矩形 15364"/>
          <p:cNvSpPr/>
          <p:nvPr/>
        </p:nvSpPr>
        <p:spPr>
          <a:xfrm>
            <a:off x="631825" y="3716338"/>
            <a:ext cx="4392613" cy="6048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ctr">
              <a:lnSpc>
                <a:spcPct val="105000"/>
              </a:lnSpc>
            </a:pP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2" charset="-122"/>
              </a:rPr>
              <a:t>1.5.7</a:t>
            </a:r>
            <a:r>
              <a:rPr lang="en-US" altLang="zh-CN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抗冻剂</a:t>
            </a:r>
            <a:endParaRPr lang="zh-CN" altLang="en-US" sz="32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5366" name="图片 15365" descr="SFP-U膨胀防水剂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338" y="620713"/>
            <a:ext cx="1852612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图片 15366" descr="HA-7混凝土防水剂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825" y="620713"/>
            <a:ext cx="1598613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8" name="矩形 15367"/>
          <p:cNvSpPr/>
          <p:nvPr/>
        </p:nvSpPr>
        <p:spPr>
          <a:xfrm>
            <a:off x="4737100" y="3094038"/>
            <a:ext cx="4968875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5000"/>
              </a:lnSpc>
            </a:pPr>
            <a:r>
              <a:rPr lang="en-US" altLang="zh-CN" sz="2400" dirty="0">
                <a:solidFill>
                  <a:srgbClr val="0000FF"/>
                </a:solidFill>
                <a:ea typeface="隶书" panose="02010509060101010101" pitchFamily="1" charset="-122"/>
              </a:rPr>
              <a:t>SFP-U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膨胀防水剂    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HA-7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型防水剂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pic>
        <p:nvPicPr>
          <p:cNvPr id="15369" name="图片 15368" descr="SFD 防冻剂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538" y="3573463"/>
            <a:ext cx="1765300" cy="2519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0" name="矩形 15369"/>
          <p:cNvSpPr/>
          <p:nvPr/>
        </p:nvSpPr>
        <p:spPr>
          <a:xfrm>
            <a:off x="5168900" y="6021388"/>
            <a:ext cx="4537075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5000"/>
              </a:lnSpc>
            </a:pP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SFD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防冻剂  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HA-6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高效防冻剂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5371" name="图片 15370" descr="HA-6高效防冻剂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825" y="3573463"/>
            <a:ext cx="1509713" cy="2519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文本框 15371"/>
          <p:cNvSpPr txBox="1"/>
          <p:nvPr/>
        </p:nvSpPr>
        <p:spPr>
          <a:xfrm>
            <a:off x="6392863" y="188913"/>
            <a:ext cx="316706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1.5 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砼外加剂</a:t>
            </a:r>
            <a:endParaRPr lang="zh-CN" altLang="en-US" sz="1800" dirty="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占位符 16385"/>
          <p:cNvSpPr>
            <a:spLocks noGrp="1"/>
          </p:cNvSpPr>
          <p:nvPr>
            <p:ph type="body" idx="1"/>
          </p:nvPr>
        </p:nvSpPr>
        <p:spPr>
          <a:xfrm>
            <a:off x="2503488" y="4149725"/>
            <a:ext cx="6840537" cy="2303463"/>
          </a:xfrm>
          <a:noFill/>
          <a:ln>
            <a:noFill/>
          </a:ln>
        </p:spPr>
        <p:txBody>
          <a:bodyPr/>
          <a:p>
            <a:pPr>
              <a:lnSpc>
                <a:spcPct val="125000"/>
              </a:lnSpc>
              <a:buNone/>
            </a:pPr>
            <a:r>
              <a:rPr lang="zh-CN" altLang="en-US" sz="2800" b="1" i="1" dirty="0">
                <a:solidFill>
                  <a:srgbClr val="0000FF"/>
                </a:solidFill>
                <a:ea typeface="黑体" panose="02010609060101010101" pitchFamily="2" charset="-122"/>
              </a:rPr>
              <a:t>             砼外加剂应检查产品合格证、出厂检验报告，并按进场的批次和产品抽样检验方案复检，其质量和应用技术应符合现行国家标准和技术规程。</a:t>
            </a:r>
            <a:endParaRPr lang="zh-CN" altLang="en-US" sz="2800" b="1" i="1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16387" name="标题 16386"/>
          <p:cNvSpPr>
            <a:spLocks noGrp="1"/>
          </p:cNvSpPr>
          <p:nvPr>
            <p:ph type="title"/>
          </p:nvPr>
        </p:nvSpPr>
        <p:spPr>
          <a:xfrm>
            <a:off x="495300" y="654050"/>
            <a:ext cx="5178425" cy="604838"/>
          </a:xfrm>
          <a:noFill/>
          <a:ln>
            <a:noFill/>
          </a:ln>
        </p:spPr>
        <p:txBody>
          <a:bodyPr/>
          <a:p>
            <a:r>
              <a:rPr lang="en-US" altLang="zh-CN" sz="3200" b="1" dirty="0">
                <a:solidFill>
                  <a:srgbClr val="0000FF"/>
                </a:solidFill>
                <a:ea typeface="黑体" panose="02010609060101010101" pitchFamily="2" charset="-122"/>
              </a:rPr>
              <a:t>1.5.8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加气剂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8" name="矩形 16387"/>
          <p:cNvSpPr/>
          <p:nvPr/>
        </p:nvSpPr>
        <p:spPr>
          <a:xfrm>
            <a:off x="200025" y="1193800"/>
            <a:ext cx="4968875" cy="2736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15000"/>
              </a:lnSpc>
              <a:buNone/>
            </a:pPr>
            <a:r>
              <a:rPr lang="zh-CN" altLang="en-US" sz="2400" b="1" dirty="0">
                <a:ea typeface="宋体" panose="02010600030101010101" pitchFamily="2" charset="-122"/>
              </a:rPr>
              <a:t>             在砼中掺入加气剂，能产生大量微小、密闭的气泡，既改善砼的和易性、减小用水量、提高抗渗、抗冻性能，又能减轻自重</a:t>
            </a:r>
            <a:r>
              <a:rPr lang="en-US" altLang="zh-CN" sz="2400" b="1" dirty="0"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ea typeface="宋体" panose="02010600030101010101" pitchFamily="2" charset="-122"/>
              </a:rPr>
              <a:t>增加保温隔热性能，是现代建筑常用的隔热、隔声墙体材料。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389" name="图片 16388" descr="加气混凝土外加剂V6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7463" y="692150"/>
            <a:ext cx="2246312" cy="266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图片 16389" descr="ZY-99H混凝土引气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25" y="620713"/>
            <a:ext cx="1995488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矩形 16390"/>
          <p:cNvSpPr/>
          <p:nvPr/>
        </p:nvSpPr>
        <p:spPr>
          <a:xfrm>
            <a:off x="5097463" y="3386138"/>
            <a:ext cx="2232025" cy="749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90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加气砼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342900" indent="-342900" algn="ctr">
              <a:lnSpc>
                <a:spcPct val="90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外加剂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V6</a:t>
            </a:r>
            <a:endParaRPr lang="en-US" altLang="zh-CN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16392" name="矩形 16391"/>
          <p:cNvSpPr/>
          <p:nvPr/>
        </p:nvSpPr>
        <p:spPr>
          <a:xfrm>
            <a:off x="7545388" y="3386138"/>
            <a:ext cx="1624012" cy="749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 algn="ctr">
              <a:lnSpc>
                <a:spcPct val="90000"/>
              </a:lnSpc>
            </a:pPr>
            <a:r>
              <a:rPr lang="en-US" altLang="zh-CN" sz="2400" dirty="0">
                <a:solidFill>
                  <a:srgbClr val="0000FF"/>
                </a:solidFill>
                <a:ea typeface="隶书" panose="02010509060101010101" pitchFamily="1" charset="-122"/>
              </a:rPr>
              <a:t>V6ZY-99H</a:t>
            </a:r>
            <a:endParaRPr lang="en-US" altLang="zh-CN" sz="2400" dirty="0">
              <a:solidFill>
                <a:srgbClr val="0000FF"/>
              </a:solidFill>
              <a:ea typeface="隶书" panose="02010509060101010101" pitchFamily="1" charset="-122"/>
            </a:endParaRPr>
          </a:p>
          <a:p>
            <a:pPr marL="342900" indent="-342900" algn="ctr">
              <a:lnSpc>
                <a:spcPct val="90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砼引气剂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16393" name="文本框 16392"/>
          <p:cNvSpPr txBox="1"/>
          <p:nvPr/>
        </p:nvSpPr>
        <p:spPr>
          <a:xfrm>
            <a:off x="6392863" y="188913"/>
            <a:ext cx="316706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1.5 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砼外加剂</a:t>
            </a:r>
            <a:endParaRPr lang="zh-CN" altLang="en-US" sz="1800" dirty="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pic>
        <p:nvPicPr>
          <p:cNvPr id="16395" name="图片 16394" descr="15112146121212410-fm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3789363"/>
            <a:ext cx="1849438" cy="2663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文本占位符 17409"/>
          <p:cNvSpPr>
            <a:spLocks noGrp="1"/>
          </p:cNvSpPr>
          <p:nvPr>
            <p:ph type="body" idx="1"/>
          </p:nvPr>
        </p:nvSpPr>
        <p:spPr>
          <a:xfrm>
            <a:off x="200025" y="1268413"/>
            <a:ext cx="6769100" cy="2376487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采用硅酸盐水泥或普通硅酸盐水泥拌制砼时，为节约水泥和改善砼的工作性能，可掺用一定的混合材料，外掺料一般为当地的工业废料或廉价地方材料。外掺料质量应符合国家现行标准的规定，其掺量应经试验确定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11" name="标题 17410"/>
          <p:cNvSpPr>
            <a:spLocks noGrp="1"/>
          </p:cNvSpPr>
          <p:nvPr>
            <p:ph type="title"/>
          </p:nvPr>
        </p:nvSpPr>
        <p:spPr>
          <a:xfrm>
            <a:off x="495300" y="654050"/>
            <a:ext cx="8915400" cy="647700"/>
          </a:xfrm>
          <a:noFill/>
          <a:ln>
            <a:noFill/>
          </a:ln>
        </p:spPr>
        <p:txBody>
          <a:bodyPr/>
          <a:p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</a:rPr>
              <a:t>1.6 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外掺料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7412" name="图片 17411" descr="博士老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1563" y="4652963"/>
            <a:ext cx="1346200" cy="176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圆角矩形标注 17412"/>
          <p:cNvSpPr/>
          <p:nvPr/>
        </p:nvSpPr>
        <p:spPr>
          <a:xfrm>
            <a:off x="560388" y="3849688"/>
            <a:ext cx="3887787" cy="2519362"/>
          </a:xfrm>
          <a:prstGeom prst="wedgeRoundRectCallout">
            <a:avLst>
              <a:gd name="adj1" fmla="val 65597"/>
              <a:gd name="adj2" fmla="val -14398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 algn="ctr">
              <a:lnSpc>
                <a:spcPct val="105000"/>
              </a:lnSpc>
            </a:pPr>
            <a:r>
              <a:rPr lang="zh-CN" altLang="en-US" dirty="0">
                <a:solidFill>
                  <a:srgbClr val="0000FF"/>
                </a:solidFill>
                <a:ea typeface="仿宋_GB2312" pitchFamily="1" charset="-122"/>
              </a:rPr>
              <a:t>掺入适量粉煤灰既可</a:t>
            </a:r>
            <a:endParaRPr lang="zh-CN" altLang="en-US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 algn="ctr">
              <a:lnSpc>
                <a:spcPct val="105000"/>
              </a:lnSpc>
            </a:pPr>
            <a:r>
              <a:rPr lang="zh-CN" altLang="en-US" dirty="0">
                <a:solidFill>
                  <a:srgbClr val="0000FF"/>
                </a:solidFill>
                <a:ea typeface="仿宋_GB2312" pitchFamily="1" charset="-122"/>
              </a:rPr>
              <a:t>节约水泥、改善和易</a:t>
            </a:r>
            <a:endParaRPr lang="zh-CN" altLang="en-US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>
              <a:lnSpc>
                <a:spcPct val="105000"/>
              </a:lnSpc>
            </a:pPr>
            <a:r>
              <a:rPr lang="zh-CN" altLang="en-US" dirty="0">
                <a:solidFill>
                  <a:srgbClr val="0000FF"/>
                </a:solidFill>
                <a:ea typeface="仿宋_GB2312" pitchFamily="1" charset="-122"/>
              </a:rPr>
              <a:t>性，还可降低水化热、</a:t>
            </a:r>
            <a:endParaRPr lang="zh-CN" altLang="en-US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>
              <a:lnSpc>
                <a:spcPct val="105000"/>
              </a:lnSpc>
            </a:pPr>
            <a:r>
              <a:rPr lang="zh-CN" altLang="en-US" dirty="0">
                <a:solidFill>
                  <a:srgbClr val="0000FF"/>
                </a:solidFill>
                <a:ea typeface="仿宋_GB2312" pitchFamily="1" charset="-122"/>
              </a:rPr>
              <a:t>改善砼的耐高温、抗</a:t>
            </a:r>
            <a:endParaRPr lang="zh-CN" altLang="en-US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>
              <a:lnSpc>
                <a:spcPct val="105000"/>
              </a:lnSpc>
            </a:pPr>
            <a:r>
              <a:rPr lang="zh-CN" altLang="en-US" dirty="0">
                <a:solidFill>
                  <a:srgbClr val="0000FF"/>
                </a:solidFill>
                <a:ea typeface="仿宋_GB2312" pitchFamily="1" charset="-122"/>
              </a:rPr>
              <a:t>腐蚀等方面的性能。</a:t>
            </a:r>
            <a:endParaRPr lang="zh-CN" altLang="en-US" dirty="0">
              <a:solidFill>
                <a:srgbClr val="0000FF"/>
              </a:solidFill>
              <a:ea typeface="仿宋_GB2312" pitchFamily="1" charset="-122"/>
            </a:endParaRPr>
          </a:p>
        </p:txBody>
      </p:sp>
      <p:sp>
        <p:nvSpPr>
          <p:cNvPr id="17414" name="圆角矩形标注 17413"/>
          <p:cNvSpPr/>
          <p:nvPr/>
        </p:nvSpPr>
        <p:spPr>
          <a:xfrm>
            <a:off x="6465888" y="4005263"/>
            <a:ext cx="2952750" cy="2376487"/>
          </a:xfrm>
          <a:prstGeom prst="wedgeRoundRectCallout">
            <a:avLst>
              <a:gd name="adj1" fmla="val -64944"/>
              <a:gd name="adj2" fmla="val -5644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/>
            <a:r>
              <a:rPr lang="zh-CN" altLang="en-US" dirty="0">
                <a:solidFill>
                  <a:srgbClr val="0000FF"/>
                </a:solidFill>
                <a:ea typeface="仿宋_GB2312" pitchFamily="1" charset="-122"/>
              </a:rPr>
              <a:t>掺入适量火山灰</a:t>
            </a:r>
            <a:endParaRPr lang="zh-CN" altLang="en-US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/>
            <a:r>
              <a:rPr lang="zh-CN" altLang="en-US" dirty="0">
                <a:solidFill>
                  <a:srgbClr val="0000FF"/>
                </a:solidFill>
                <a:ea typeface="仿宋_GB2312" pitchFamily="1" charset="-122"/>
              </a:rPr>
              <a:t>既可替代部分水</a:t>
            </a:r>
            <a:endParaRPr lang="zh-CN" altLang="en-US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/>
            <a:r>
              <a:rPr lang="zh-CN" altLang="en-US" dirty="0">
                <a:solidFill>
                  <a:srgbClr val="0000FF"/>
                </a:solidFill>
                <a:ea typeface="仿宋_GB2312" pitchFamily="1" charset="-122"/>
              </a:rPr>
              <a:t>泥，又可提高砼</a:t>
            </a:r>
            <a:endParaRPr lang="zh-CN" altLang="en-US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/>
            <a:r>
              <a:rPr lang="zh-CN" altLang="en-US" dirty="0">
                <a:solidFill>
                  <a:srgbClr val="0000FF"/>
                </a:solidFill>
                <a:ea typeface="仿宋_GB2312" pitchFamily="1" charset="-122"/>
              </a:rPr>
              <a:t>抗海水、硫酸盐</a:t>
            </a:r>
            <a:endParaRPr lang="zh-CN" altLang="en-US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/>
            <a:r>
              <a:rPr lang="zh-CN" altLang="en-US" dirty="0">
                <a:solidFill>
                  <a:srgbClr val="0000FF"/>
                </a:solidFill>
                <a:ea typeface="仿宋_GB2312" pitchFamily="1" charset="-122"/>
              </a:rPr>
              <a:t>等侵蚀的能力。</a:t>
            </a:r>
            <a:endParaRPr lang="zh-CN" altLang="en-US" dirty="0">
              <a:solidFill>
                <a:srgbClr val="0000FF"/>
              </a:solidFill>
              <a:ea typeface="仿宋_GB2312" pitchFamily="1" charset="-122"/>
            </a:endParaRPr>
          </a:p>
        </p:txBody>
      </p:sp>
      <p:sp>
        <p:nvSpPr>
          <p:cNvPr id="17415" name="文本框 17414"/>
          <p:cNvSpPr txBox="1"/>
          <p:nvPr/>
        </p:nvSpPr>
        <p:spPr>
          <a:xfrm>
            <a:off x="6392863" y="188913"/>
            <a:ext cx="316706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1 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砼的原材料</a:t>
            </a:r>
            <a:endParaRPr lang="zh-CN" altLang="en-US" sz="1800" dirty="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pic>
        <p:nvPicPr>
          <p:cNvPr id="17417" name="图片 17416" descr="14636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313" y="620713"/>
            <a:ext cx="2400300" cy="3375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xfrm>
            <a:off x="495300" y="654050"/>
            <a:ext cx="8915400" cy="719138"/>
          </a:xfrm>
          <a:noFill/>
          <a:ln>
            <a:noFill/>
          </a:ln>
        </p:spPr>
        <p:txBody>
          <a:bodyPr/>
          <a:p>
            <a:r>
              <a:rPr lang="en-US" altLang="zh-CN" sz="4000" b="1" dirty="0">
                <a:solidFill>
                  <a:srgbClr val="0000FF"/>
                </a:solidFill>
                <a:ea typeface="宋体" panose="02010600030101010101" pitchFamily="2" charset="-122"/>
              </a:rPr>
              <a:t>1 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砼的原材料</a:t>
            </a:r>
            <a:endParaRPr lang="zh-CN" altLang="en-US" sz="40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xfrm>
            <a:off x="200025" y="1870075"/>
            <a:ext cx="9361488" cy="604838"/>
          </a:xfrm>
          <a:noFill/>
          <a:ln>
            <a:noFill/>
          </a:ln>
        </p:spPr>
        <p:txBody>
          <a:bodyPr/>
          <a:p>
            <a:pPr algn="ctr">
              <a:buNone/>
            </a:pPr>
            <a:r>
              <a:rPr lang="en-US" altLang="zh-CN" b="1" dirty="0">
                <a:solidFill>
                  <a:srgbClr val="0000FF"/>
                </a:solidFill>
                <a:ea typeface="黑体" panose="02010609060101010101" pitchFamily="2" charset="-122"/>
              </a:rPr>
              <a:t>1.1.1</a:t>
            </a:r>
            <a:r>
              <a:rPr lang="en-US" altLang="zh-CN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水泥的选用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48" name="矩形 6147"/>
          <p:cNvSpPr/>
          <p:nvPr/>
        </p:nvSpPr>
        <p:spPr>
          <a:xfrm>
            <a:off x="2865438" y="1281113"/>
            <a:ext cx="4032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en-US" altLang="zh-CN" sz="3600" dirty="0">
                <a:solidFill>
                  <a:srgbClr val="FF0000"/>
                </a:solidFill>
                <a:ea typeface="黑体" panose="02010609060101010101" pitchFamily="2" charset="-122"/>
              </a:rPr>
              <a:t>1.1 </a:t>
            </a:r>
            <a:r>
              <a:rPr lang="zh-CN" altLang="en-US" sz="3600" dirty="0">
                <a:solidFill>
                  <a:srgbClr val="FF0000"/>
                </a:solidFill>
                <a:ea typeface="黑体" panose="02010609060101010101" pitchFamily="2" charset="-122"/>
              </a:rPr>
              <a:t>水泥</a:t>
            </a:r>
            <a:endParaRPr lang="zh-CN" altLang="en-US" sz="3600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6149" name="矩形 6148"/>
          <p:cNvSpPr/>
          <p:nvPr/>
        </p:nvSpPr>
        <p:spPr>
          <a:xfrm>
            <a:off x="200025" y="3309938"/>
            <a:ext cx="9217025" cy="3127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在普通气候环境或干燥环境下的砼、严寒地区的露天砼应优先选用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普通硅酸盐</a:t>
            </a:r>
            <a:r>
              <a:rPr lang="zh-CN" altLang="en-US" sz="2400" b="1" dirty="0">
                <a:solidFill>
                  <a:srgbClr val="99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水泥</a:t>
            </a:r>
            <a:r>
              <a:rPr lang="zh-CN" altLang="en-US" sz="2400" b="1" dirty="0">
                <a:latin typeface="宋体" panose="02010600030101010101" pitchFamily="2" charset="-122"/>
                <a:ea typeface="黑体" panose="02010609060101010101" pitchFamily="2" charset="-122"/>
              </a:rPr>
              <a:t>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高强砼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(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大于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C40)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、要求快硬的砼、有耐磨要求的砼应优先选用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硅酸盐</a:t>
            </a:r>
            <a:r>
              <a:rPr lang="zh-CN" altLang="en-US" sz="2400" b="1" dirty="0">
                <a:solidFill>
                  <a:srgbClr val="99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水泥</a:t>
            </a:r>
            <a:r>
              <a:rPr lang="zh-CN" altLang="en-US" sz="2400" b="1" dirty="0">
                <a:latin typeface="宋体" panose="02010600030101010101" pitchFamily="2" charset="-122"/>
                <a:ea typeface="黑体" panose="02010609060101010101" pitchFamily="2" charset="-122"/>
              </a:rPr>
              <a:t>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高温环境或水下砼应优先选用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矿渣硅酸盐</a:t>
            </a:r>
            <a:r>
              <a:rPr lang="zh-CN" altLang="en-US" sz="2400" b="1" dirty="0">
                <a:solidFill>
                  <a:srgbClr val="99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水泥</a:t>
            </a:r>
            <a:r>
              <a:rPr lang="zh-CN" altLang="en-US" sz="2400" b="1" dirty="0">
                <a:latin typeface="宋体" panose="02010600030101010101" pitchFamily="2" charset="-122"/>
                <a:ea typeface="黑体" panose="02010609060101010101" pitchFamily="2" charset="-122"/>
              </a:rPr>
              <a:t>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厚大体积的砼应优先选用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粉煤灰硅酸盐</a:t>
            </a:r>
            <a:r>
              <a:rPr lang="zh-CN" altLang="en-US" sz="2400" b="1" dirty="0">
                <a:solidFill>
                  <a:srgbClr val="99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水泥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矿渣硅酸盐</a:t>
            </a:r>
            <a:r>
              <a:rPr lang="zh-CN" altLang="en-US" sz="2400" b="1" dirty="0">
                <a:solidFill>
                  <a:srgbClr val="99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水泥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有抗渗要求的砼应优先选用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普通硅酸盐</a:t>
            </a:r>
            <a:r>
              <a:rPr lang="zh-CN" altLang="en-US" sz="2400" b="1" dirty="0">
                <a:solidFill>
                  <a:srgbClr val="99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水泥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火山灰质硅酸盐</a:t>
            </a:r>
            <a:r>
              <a:rPr lang="zh-CN" altLang="en-US" sz="2400" b="1" dirty="0">
                <a:solidFill>
                  <a:srgbClr val="99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水泥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；有耐磨要求的砼应优先选用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普通硅酸盐</a:t>
            </a:r>
            <a:r>
              <a:rPr lang="zh-CN" altLang="en-US" sz="2400" b="1" dirty="0">
                <a:solidFill>
                  <a:srgbClr val="99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水泥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硅酸盐</a:t>
            </a:r>
            <a:r>
              <a:rPr lang="zh-CN" altLang="en-US" sz="2400" b="1" dirty="0">
                <a:solidFill>
                  <a:srgbClr val="99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水泥</a:t>
            </a:r>
            <a:r>
              <a:rPr lang="zh-CN" altLang="en-US" sz="2400" b="1" dirty="0">
                <a:latin typeface="宋体" panose="02010600030101010101" pitchFamily="2" charset="-122"/>
                <a:ea typeface="黑体" panose="0201060906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52" name="矩形 6151"/>
          <p:cNvSpPr/>
          <p:nvPr/>
        </p:nvSpPr>
        <p:spPr>
          <a:xfrm>
            <a:off x="200025" y="2349500"/>
            <a:ext cx="9361488" cy="10080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水泥的品种和成分不同，其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凝结时间、早期强度、水化热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吸水性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等性能也不相同，应按适用范围选用。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xfrm>
            <a:off x="495300" y="654050"/>
            <a:ext cx="8915400" cy="604838"/>
          </a:xfrm>
          <a:noFill/>
          <a:ln>
            <a:noFill/>
          </a:ln>
        </p:spPr>
        <p:txBody>
          <a:bodyPr/>
          <a:p>
            <a:r>
              <a:rPr lang="en-US" altLang="zh-CN" sz="3200" b="1" dirty="0">
                <a:solidFill>
                  <a:srgbClr val="0000FF"/>
                </a:solidFill>
                <a:ea typeface="黑体" panose="02010609060101010101" pitchFamily="2" charset="-122"/>
              </a:rPr>
              <a:t>1.1.2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水泥的验收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>
          <a:xfrm>
            <a:off x="200025" y="1230313"/>
            <a:ext cx="9356725" cy="3022600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spcBef>
                <a:spcPct val="10000"/>
              </a:spcBef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水泥进场应对其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品种、级别、包装、出厂日期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等进行检查，并对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强度、安定性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等指标进行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复检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，其质量必须符合国家标准。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1000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检查数量：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按同一生产厂家、同一等级、同一品种、同一批号且连续进场的水泥，袋装不超过</a:t>
            </a:r>
            <a:r>
              <a:rPr lang="en-US" altLang="zh-CN" sz="2400" b="1" dirty="0">
                <a:ea typeface="宋体" panose="02010600030101010101" pitchFamily="2" charset="-122"/>
              </a:rPr>
              <a:t>200t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为一批，散装不超过</a:t>
            </a:r>
            <a:r>
              <a:rPr lang="en-US" altLang="zh-CN" sz="2400" b="1" dirty="0">
                <a:ea typeface="宋体" panose="02010600030101010101" pitchFamily="2" charset="-122"/>
              </a:rPr>
              <a:t>500t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为一批，每批抽样不少于一次。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1000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检查方法：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检查产品合格证、出厂检验报告和进场复验报告。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2" name="矩形 7171"/>
          <p:cNvSpPr/>
          <p:nvPr/>
        </p:nvSpPr>
        <p:spPr>
          <a:xfrm>
            <a:off x="200025" y="4221163"/>
            <a:ext cx="5761038" cy="19446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spcBef>
                <a:spcPct val="10000"/>
              </a:spcBef>
              <a:buNone/>
            </a:pPr>
            <a:r>
              <a:rPr lang="zh-CN" altLang="en-US" sz="2400" b="1" i="1" dirty="0">
                <a:solidFill>
                  <a:srgbClr val="00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重新检验：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当使用中对水泥质量有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怀疑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或水泥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出厂超过三个月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(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快硬硅酸盐水泥超过一个月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应视为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过期水泥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，使用时须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重新检验、确定标号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3" name="文本框 7172"/>
          <p:cNvSpPr txBox="1"/>
          <p:nvPr/>
        </p:nvSpPr>
        <p:spPr>
          <a:xfrm>
            <a:off x="6392863" y="188913"/>
            <a:ext cx="316706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1.1 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水泥</a:t>
            </a:r>
            <a:endParaRPr lang="zh-CN" altLang="en-US" sz="1800" dirty="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pic>
        <p:nvPicPr>
          <p:cNvPr id="7175" name="图片 7174" descr="200658107579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9625" y="4221163"/>
            <a:ext cx="2933700" cy="224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6" name="矩形 7175"/>
          <p:cNvSpPr/>
          <p:nvPr/>
        </p:nvSpPr>
        <p:spPr>
          <a:xfrm>
            <a:off x="8840788" y="4221163"/>
            <a:ext cx="549275" cy="22320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marL="342900" indent="-342900" algn="ctr"/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水泥的抽样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矩形 8193"/>
          <p:cNvSpPr/>
          <p:nvPr/>
        </p:nvSpPr>
        <p:spPr>
          <a:xfrm>
            <a:off x="200025" y="1187450"/>
            <a:ext cx="9356725" cy="10080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spcBef>
                <a:spcPct val="1000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入库的水泥应按品种、标号、出厂日期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分别堆放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、并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挂牌标识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；做到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先进先用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不同品种的水泥不得混掺使用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      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5" name="矩形 8194"/>
          <p:cNvSpPr/>
          <p:nvPr/>
        </p:nvSpPr>
        <p:spPr>
          <a:xfrm>
            <a:off x="560388" y="654050"/>
            <a:ext cx="8785225" cy="6048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ctr">
              <a:lnSpc>
                <a:spcPct val="105000"/>
              </a:lnSpc>
            </a:pP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2" charset="-122"/>
              </a:rPr>
              <a:t>1.13 </a:t>
            </a:r>
            <a:r>
              <a:rPr lang="zh-CN" altLang="en-US" sz="3200" dirty="0">
                <a:solidFill>
                  <a:srgbClr val="0000FF"/>
                </a:solidFill>
                <a:ea typeface="黑体" panose="02010609060101010101" pitchFamily="2" charset="-122"/>
              </a:rPr>
              <a:t>水泥贮存</a:t>
            </a:r>
            <a:endParaRPr lang="zh-CN" altLang="en-US" sz="3200" i="1" dirty="0">
              <a:solidFill>
                <a:srgbClr val="0000FF"/>
              </a:solidFill>
              <a:ea typeface="隶书" panose="02010509060101010101" pitchFamily="1" charset="-122"/>
            </a:endParaRPr>
          </a:p>
        </p:txBody>
      </p:sp>
      <p:sp>
        <p:nvSpPr>
          <p:cNvPr id="8196" name="矩形 8195"/>
          <p:cNvSpPr/>
          <p:nvPr/>
        </p:nvSpPr>
        <p:spPr>
          <a:xfrm>
            <a:off x="200025" y="5373688"/>
            <a:ext cx="9356725" cy="10795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spcBef>
                <a:spcPct val="1000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安定性不合格的水泥不能使用。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钢筋砼结构、预应力砼结构中，严禁使用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含氯化物的水泥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197" name="图片 8196" descr="水泥仓库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2913" y="2266950"/>
            <a:ext cx="3311525" cy="2684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圆角矩形标注 8197"/>
          <p:cNvSpPr/>
          <p:nvPr/>
        </p:nvSpPr>
        <p:spPr>
          <a:xfrm>
            <a:off x="200025" y="3500438"/>
            <a:ext cx="1439863" cy="1368425"/>
          </a:xfrm>
          <a:prstGeom prst="wedgeRoundRectCallout">
            <a:avLst>
              <a:gd name="adj1" fmla="val 179991"/>
              <a:gd name="adj2" fmla="val 43505"/>
              <a:gd name="adj3" fmla="val 16667"/>
            </a:avLst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 algn="ctr"/>
            <a:r>
              <a:rPr lang="zh-CN" altLang="en-US" sz="2000" dirty="0">
                <a:solidFill>
                  <a:schemeClr val="tx1"/>
                </a:solidFill>
                <a:ea typeface="仿宋_GB2312" pitchFamily="1" charset="-122"/>
              </a:rPr>
              <a:t>地面架空</a:t>
            </a:r>
            <a:endParaRPr lang="zh-CN" altLang="en-US" sz="2000" dirty="0">
              <a:solidFill>
                <a:schemeClr val="tx1"/>
              </a:solidFill>
              <a:ea typeface="仿宋_GB2312" pitchFamily="1" charset="-122"/>
            </a:endParaRPr>
          </a:p>
          <a:p>
            <a:pPr marL="342900" indent="-342900" algn="ctr"/>
            <a:r>
              <a:rPr lang="en-US" altLang="zh-CN" sz="2000" dirty="0">
                <a:solidFill>
                  <a:schemeClr val="tx1"/>
                </a:solidFill>
                <a:ea typeface="仿宋_GB2312" pitchFamily="1" charset="-122"/>
              </a:rPr>
              <a:t>15</a:t>
            </a:r>
            <a:r>
              <a:rPr lang="zh-CN" altLang="en-US" sz="2000" dirty="0">
                <a:solidFill>
                  <a:schemeClr val="tx1"/>
                </a:solidFill>
                <a:ea typeface="仿宋_GB2312" pitchFamily="1" charset="-122"/>
              </a:rPr>
              <a:t>～</a:t>
            </a:r>
            <a:r>
              <a:rPr lang="en-US" altLang="zh-CN" sz="2000" dirty="0">
                <a:solidFill>
                  <a:schemeClr val="tx1"/>
                </a:solidFill>
                <a:ea typeface="仿宋_GB2312" pitchFamily="1" charset="-122"/>
              </a:rPr>
              <a:t>20cm</a:t>
            </a:r>
            <a:endParaRPr lang="en-US" altLang="zh-CN" sz="2000" dirty="0">
              <a:solidFill>
                <a:schemeClr val="tx1"/>
              </a:solidFill>
              <a:ea typeface="仿宋_GB2312" pitchFamily="1" charset="-122"/>
            </a:endParaRPr>
          </a:p>
          <a:p>
            <a:pPr marL="342900" indent="-342900" algn="ctr"/>
            <a:r>
              <a:rPr lang="zh-CN" altLang="en-US" sz="2000" dirty="0">
                <a:solidFill>
                  <a:schemeClr val="tx1"/>
                </a:solidFill>
                <a:ea typeface="仿宋_GB2312" pitchFamily="1" charset="-122"/>
              </a:rPr>
              <a:t>以防潮、</a:t>
            </a:r>
            <a:endParaRPr lang="zh-CN" altLang="en-US" sz="2000" dirty="0">
              <a:solidFill>
                <a:schemeClr val="tx1"/>
              </a:solidFill>
              <a:ea typeface="仿宋_GB2312" pitchFamily="1" charset="-122"/>
            </a:endParaRPr>
          </a:p>
          <a:p>
            <a:pPr marL="342900" indent="-342900"/>
            <a:r>
              <a:rPr lang="zh-CN" altLang="en-US" sz="2000" dirty="0">
                <a:solidFill>
                  <a:schemeClr val="tx1"/>
                </a:solidFill>
                <a:ea typeface="仿宋_GB2312" pitchFamily="1" charset="-122"/>
              </a:rPr>
              <a:t>   防水</a:t>
            </a:r>
            <a:r>
              <a:rPr lang="en-US" altLang="zh-CN" sz="2000" dirty="0">
                <a:solidFill>
                  <a:schemeClr val="tx1"/>
                </a:solidFill>
                <a:ea typeface="仿宋_GB2312" pitchFamily="1" charset="-122"/>
              </a:rPr>
              <a:t>!</a:t>
            </a:r>
            <a:endParaRPr lang="en-US" altLang="zh-CN" sz="2000" dirty="0">
              <a:solidFill>
                <a:schemeClr val="tx1"/>
              </a:solidFill>
              <a:ea typeface="仿宋_GB2312" pitchFamily="1" charset="-122"/>
            </a:endParaRPr>
          </a:p>
        </p:txBody>
      </p:sp>
      <p:sp>
        <p:nvSpPr>
          <p:cNvPr id="8199" name="圆角矩形标注 8198"/>
          <p:cNvSpPr/>
          <p:nvPr/>
        </p:nvSpPr>
        <p:spPr>
          <a:xfrm>
            <a:off x="5168900" y="2205038"/>
            <a:ext cx="1871663" cy="1366837"/>
          </a:xfrm>
          <a:prstGeom prst="wedgeRoundRectCallout">
            <a:avLst>
              <a:gd name="adj1" fmla="val -101653"/>
              <a:gd name="adj2" fmla="val 10394"/>
              <a:gd name="adj3" fmla="val 16667"/>
            </a:avLst>
          </a:prstGeom>
          <a:solidFill>
            <a:srgbClr val="FF99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 algn="ctr"/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袋装水泥堆高</a:t>
            </a:r>
            <a:endParaRPr lang="zh-CN" altLang="en-US" sz="2000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 algn="ctr"/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不超过</a:t>
            </a:r>
            <a:r>
              <a:rPr lang="en-US" altLang="zh-CN" sz="2000" dirty="0">
                <a:solidFill>
                  <a:srgbClr val="0000FF"/>
                </a:solidFill>
                <a:ea typeface="仿宋_GB2312" pitchFamily="1" charset="-122"/>
              </a:rPr>
              <a:t>10</a:t>
            </a:r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包，</a:t>
            </a:r>
            <a:endParaRPr lang="zh-CN" altLang="en-US" sz="2000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 algn="ctr"/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堆宽以</a:t>
            </a:r>
            <a:r>
              <a:rPr lang="en-US" altLang="zh-CN" sz="2000" dirty="0">
                <a:solidFill>
                  <a:srgbClr val="0000FF"/>
                </a:solidFill>
                <a:ea typeface="仿宋_GB2312" pitchFamily="1" charset="-122"/>
              </a:rPr>
              <a:t>5</a:t>
            </a:r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～</a:t>
            </a:r>
            <a:r>
              <a:rPr lang="en-US" altLang="zh-CN" sz="2000" dirty="0">
                <a:solidFill>
                  <a:srgbClr val="0000FF"/>
                </a:solidFill>
                <a:ea typeface="仿宋_GB2312" pitchFamily="1" charset="-122"/>
              </a:rPr>
              <a:t>10</a:t>
            </a:r>
            <a:endParaRPr lang="en-US" altLang="zh-CN" sz="2000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/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 包为限</a:t>
            </a:r>
            <a:r>
              <a:rPr lang="en-US" altLang="zh-CN" sz="2000" dirty="0">
                <a:solidFill>
                  <a:srgbClr val="0000FF"/>
                </a:solidFill>
                <a:ea typeface="仿宋_GB2312" pitchFamily="1" charset="-122"/>
              </a:rPr>
              <a:t>!</a:t>
            </a:r>
            <a:endParaRPr lang="en-US" altLang="zh-CN" sz="2000" dirty="0">
              <a:solidFill>
                <a:srgbClr val="0000FF"/>
              </a:solidFill>
              <a:ea typeface="仿宋_GB2312" pitchFamily="1" charset="-122"/>
            </a:endParaRPr>
          </a:p>
        </p:txBody>
      </p:sp>
      <p:sp>
        <p:nvSpPr>
          <p:cNvPr id="8200" name="圆角矩形标注 8199"/>
          <p:cNvSpPr/>
          <p:nvPr/>
        </p:nvSpPr>
        <p:spPr>
          <a:xfrm>
            <a:off x="200025" y="2276475"/>
            <a:ext cx="1584325" cy="1079500"/>
          </a:xfrm>
          <a:prstGeom prst="wedgeRoundRectCallout">
            <a:avLst>
              <a:gd name="adj1" fmla="val 133167"/>
              <a:gd name="adj2" fmla="val 108528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 algn="ctr"/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先进先用！</a:t>
            </a:r>
            <a:endParaRPr lang="zh-CN" altLang="en-US" sz="2000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 algn="ctr"/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贮存期不超</a:t>
            </a:r>
            <a:endParaRPr lang="zh-CN" altLang="en-US" sz="2000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 algn="ctr"/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过</a:t>
            </a:r>
            <a:r>
              <a:rPr lang="en-US" altLang="zh-CN" sz="2000" dirty="0">
                <a:solidFill>
                  <a:srgbClr val="0000FF"/>
                </a:solidFill>
                <a:ea typeface="仿宋_GB2312" pitchFamily="1" charset="-122"/>
              </a:rPr>
              <a:t>3</a:t>
            </a:r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个月！</a:t>
            </a:r>
            <a:endParaRPr lang="en-US" altLang="zh-CN" sz="2000" dirty="0">
              <a:solidFill>
                <a:srgbClr val="0000FF"/>
              </a:solidFill>
              <a:ea typeface="仿宋_GB2312" pitchFamily="1" charset="-122"/>
            </a:endParaRPr>
          </a:p>
        </p:txBody>
      </p:sp>
      <p:sp>
        <p:nvSpPr>
          <p:cNvPr id="8201" name="圆角矩形标注 8200"/>
          <p:cNvSpPr/>
          <p:nvPr/>
        </p:nvSpPr>
        <p:spPr>
          <a:xfrm>
            <a:off x="5240338" y="3644900"/>
            <a:ext cx="1873250" cy="1728788"/>
          </a:xfrm>
          <a:prstGeom prst="wedgeRoundRectCallout">
            <a:avLst>
              <a:gd name="adj1" fmla="val -124491"/>
              <a:gd name="adj2" fmla="val -48347"/>
              <a:gd name="adj3" fmla="val 16667"/>
            </a:avLst>
          </a:prstGeom>
          <a:solidFill>
            <a:srgbClr val="FFFF6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 algn="ctr"/>
            <a:r>
              <a:rPr lang="zh-CN" altLang="en-US" sz="2000" dirty="0">
                <a:solidFill>
                  <a:srgbClr val="FF0066"/>
                </a:solidFill>
                <a:ea typeface="仿宋_GB2312" pitchFamily="1" charset="-122"/>
              </a:rPr>
              <a:t>不同品种、标</a:t>
            </a:r>
            <a:endParaRPr lang="zh-CN" altLang="en-US" sz="2000" dirty="0">
              <a:solidFill>
                <a:srgbClr val="FF0066"/>
              </a:solidFill>
              <a:ea typeface="仿宋_GB2312" pitchFamily="1" charset="-122"/>
            </a:endParaRPr>
          </a:p>
          <a:p>
            <a:pPr marL="342900" indent="-342900" algn="ctr"/>
            <a:r>
              <a:rPr lang="zh-CN" altLang="en-US" sz="2000" dirty="0">
                <a:solidFill>
                  <a:srgbClr val="FF0066"/>
                </a:solidFill>
                <a:ea typeface="仿宋_GB2312" pitchFamily="1" charset="-122"/>
              </a:rPr>
              <a:t>号、出厂日期</a:t>
            </a:r>
            <a:endParaRPr lang="zh-CN" altLang="en-US" sz="2000" dirty="0">
              <a:solidFill>
                <a:srgbClr val="FF0066"/>
              </a:solidFill>
              <a:ea typeface="仿宋_GB2312" pitchFamily="1" charset="-122"/>
            </a:endParaRPr>
          </a:p>
          <a:p>
            <a:pPr marL="342900" indent="-342900" algn="ctr"/>
            <a:r>
              <a:rPr lang="zh-CN" altLang="en-US" sz="2000" dirty="0">
                <a:solidFill>
                  <a:srgbClr val="FF0066"/>
                </a:solidFill>
                <a:ea typeface="仿宋_GB2312" pitchFamily="1" charset="-122"/>
              </a:rPr>
              <a:t>的水泥应分别</a:t>
            </a:r>
            <a:endParaRPr lang="zh-CN" altLang="en-US" sz="2000" dirty="0">
              <a:solidFill>
                <a:srgbClr val="FF0066"/>
              </a:solidFill>
              <a:ea typeface="仿宋_GB2312" pitchFamily="1" charset="-122"/>
            </a:endParaRPr>
          </a:p>
          <a:p>
            <a:pPr marL="342900" indent="-342900" algn="ctr"/>
            <a:r>
              <a:rPr lang="zh-CN" altLang="en-US" sz="2000" dirty="0">
                <a:solidFill>
                  <a:srgbClr val="FF0066"/>
                </a:solidFill>
                <a:ea typeface="仿宋_GB2312" pitchFamily="1" charset="-122"/>
              </a:rPr>
              <a:t>堆放，不得混</a:t>
            </a:r>
            <a:endParaRPr lang="zh-CN" altLang="en-US" sz="2000" dirty="0">
              <a:solidFill>
                <a:srgbClr val="FF0066"/>
              </a:solidFill>
              <a:ea typeface="仿宋_GB2312" pitchFamily="1" charset="-122"/>
            </a:endParaRPr>
          </a:p>
          <a:p>
            <a:pPr marL="342900" indent="-342900"/>
            <a:r>
              <a:rPr lang="zh-CN" altLang="en-US" sz="2000" dirty="0">
                <a:solidFill>
                  <a:srgbClr val="FF0066"/>
                </a:solidFill>
                <a:ea typeface="仿宋_GB2312" pitchFamily="1" charset="-122"/>
              </a:rPr>
              <a:t>杂！</a:t>
            </a:r>
            <a:endParaRPr lang="en-US" altLang="zh-CN" sz="2000" dirty="0">
              <a:solidFill>
                <a:srgbClr val="FF0066"/>
              </a:solidFill>
              <a:ea typeface="仿宋_GB2312" pitchFamily="1" charset="-122"/>
            </a:endParaRPr>
          </a:p>
        </p:txBody>
      </p:sp>
      <p:sp>
        <p:nvSpPr>
          <p:cNvPr id="8202" name="矩形 8201"/>
          <p:cNvSpPr/>
          <p:nvPr/>
        </p:nvSpPr>
        <p:spPr>
          <a:xfrm>
            <a:off x="1639888" y="4872038"/>
            <a:ext cx="3241675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工地水泥仓库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pic>
        <p:nvPicPr>
          <p:cNvPr id="8203" name="图片 8202" descr="散装水泥罐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988" y="1773238"/>
            <a:ext cx="1857375" cy="316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4" name="矩形 8203"/>
          <p:cNvSpPr/>
          <p:nvPr/>
        </p:nvSpPr>
        <p:spPr>
          <a:xfrm>
            <a:off x="7400925" y="4868863"/>
            <a:ext cx="230505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散装水泥罐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8205" name="文本框 8204"/>
          <p:cNvSpPr txBox="1"/>
          <p:nvPr/>
        </p:nvSpPr>
        <p:spPr>
          <a:xfrm>
            <a:off x="6392863" y="188913"/>
            <a:ext cx="316706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1.1 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水泥</a:t>
            </a:r>
            <a:endParaRPr lang="zh-CN" altLang="en-US" sz="1800" dirty="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8" grpId="0" animBg="1"/>
      <p:bldP spid="8199" grpId="0" animBg="1"/>
      <p:bldP spid="8200" grpId="0" animBg="1"/>
      <p:bldP spid="82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title"/>
          </p:nvPr>
        </p:nvSpPr>
        <p:spPr>
          <a:xfrm>
            <a:off x="488950" y="654050"/>
            <a:ext cx="8915400" cy="647700"/>
          </a:xfrm>
          <a:noFill/>
          <a:ln>
            <a:noFill/>
          </a:ln>
        </p:spPr>
        <p:txBody>
          <a:bodyPr/>
          <a:p>
            <a:r>
              <a:rPr lang="en-US" altLang="zh-CN" sz="3600" b="1" dirty="0">
                <a:solidFill>
                  <a:srgbClr val="FF0000"/>
                </a:solidFill>
                <a:ea typeface="黑体" panose="02010609060101010101" pitchFamily="2" charset="-122"/>
              </a:rPr>
              <a:t>1.2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砂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>
          <a:xfrm>
            <a:off x="200025" y="1230313"/>
            <a:ext cx="6840538" cy="2127250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砼用砂以细度模数为</a:t>
            </a:r>
            <a:r>
              <a:rPr lang="en-US" altLang="zh-CN" sz="2400" b="1" dirty="0">
                <a:ea typeface="宋体" panose="02010600030101010101" pitchFamily="2" charset="-122"/>
              </a:rPr>
              <a:t>2.5</a:t>
            </a:r>
            <a:r>
              <a:rPr lang="zh-CN" altLang="en-US" sz="2400" b="1" dirty="0">
                <a:ea typeface="宋体" panose="02010600030101010101" pitchFamily="2" charset="-122"/>
              </a:rPr>
              <a:t>～</a:t>
            </a:r>
            <a:r>
              <a:rPr lang="en-US" altLang="zh-CN" sz="2400" b="1" dirty="0">
                <a:ea typeface="宋体" panose="02010600030101010101" pitchFamily="2" charset="-122"/>
              </a:rPr>
              <a:t>3.5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中粗砂最为合适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；当砼强度等级高于或等于</a:t>
            </a:r>
            <a:r>
              <a:rPr lang="en-US" altLang="zh-CN" sz="2400" b="1" dirty="0">
                <a:ea typeface="宋体" panose="02010600030101010101" pitchFamily="2" charset="-122"/>
              </a:rPr>
              <a:t>C30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时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(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或有抗冻、抗渗要求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含泥量不大于</a:t>
            </a:r>
            <a:r>
              <a:rPr lang="en-US" altLang="zh-CN" sz="2400" b="1" dirty="0">
                <a:solidFill>
                  <a:srgbClr val="990000"/>
                </a:solidFill>
                <a:ea typeface="宋体" panose="02010600030101010101" pitchFamily="2" charset="-122"/>
              </a:rPr>
              <a:t>3%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；当砼强度等级低于</a:t>
            </a:r>
            <a:r>
              <a:rPr lang="en-US" altLang="zh-CN" sz="2400" b="1" dirty="0">
                <a:ea typeface="宋体" panose="02010600030101010101" pitchFamily="2" charset="-122"/>
              </a:rPr>
              <a:t>C30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时，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含泥量不大于</a:t>
            </a:r>
            <a:r>
              <a:rPr lang="en-US" altLang="zh-CN" sz="2400" b="1" dirty="0">
                <a:solidFill>
                  <a:srgbClr val="990000"/>
                </a:solidFill>
                <a:ea typeface="宋体" panose="02010600030101010101" pitchFamily="2" charset="-122"/>
              </a:rPr>
              <a:t>5%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220" name="图片 9219" descr="天然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438" y="3184525"/>
            <a:ext cx="4527550" cy="3284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9220" descr="天然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38" y="3184525"/>
            <a:ext cx="4268787" cy="3284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矩形 9221"/>
          <p:cNvSpPr/>
          <p:nvPr/>
        </p:nvSpPr>
        <p:spPr>
          <a:xfrm>
            <a:off x="488950" y="3213100"/>
            <a:ext cx="1439863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天然砂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9223" name="文本框 9222"/>
          <p:cNvSpPr txBox="1"/>
          <p:nvPr/>
        </p:nvSpPr>
        <p:spPr>
          <a:xfrm>
            <a:off x="6392863" y="188913"/>
            <a:ext cx="316706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1 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砼的原材料</a:t>
            </a:r>
            <a:endParaRPr lang="zh-CN" altLang="en-US" sz="1800" dirty="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pic>
        <p:nvPicPr>
          <p:cNvPr id="9225" name="图片 9224" descr="2008_4_29_99152_17253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563" y="611188"/>
            <a:ext cx="2171700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6" name="矩形 9225"/>
          <p:cNvSpPr/>
          <p:nvPr/>
        </p:nvSpPr>
        <p:spPr>
          <a:xfrm>
            <a:off x="5097463" y="3213100"/>
            <a:ext cx="295275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后台用铲车上料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>
          <a:xfrm>
            <a:off x="495300" y="654050"/>
            <a:ext cx="8994775" cy="647700"/>
          </a:xfrm>
          <a:noFill/>
          <a:ln>
            <a:noFill/>
          </a:ln>
        </p:spPr>
        <p:txBody>
          <a:bodyPr/>
          <a:p>
            <a:r>
              <a:rPr lang="en-US" altLang="zh-CN" sz="3600" b="1" dirty="0">
                <a:solidFill>
                  <a:srgbClr val="FF0000"/>
                </a:solidFill>
                <a:ea typeface="黑体" panose="02010609060101010101" pitchFamily="2" charset="-122"/>
              </a:rPr>
              <a:t>1.3 </a:t>
            </a:r>
            <a:r>
              <a:rPr lang="zh-CN" altLang="en-US" sz="3600" b="1" dirty="0">
                <a:solidFill>
                  <a:srgbClr val="FF0000"/>
                </a:solidFill>
                <a:ea typeface="黑体" panose="02010609060101010101" pitchFamily="2" charset="-122"/>
              </a:rPr>
              <a:t>石子</a:t>
            </a:r>
            <a:endParaRPr lang="zh-CN" altLang="en-US" sz="36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>
          <a:xfrm>
            <a:off x="200025" y="1187450"/>
            <a:ext cx="9356725" cy="1008063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spcBef>
                <a:spcPct val="1000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常用石子有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卵石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碎石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卵石砼水泥用量少，强度偏低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碎石砼水泥用量大，强度较高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244" name="图片 10243" descr="碎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3088" y="3644900"/>
            <a:ext cx="2695575" cy="2411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0244" descr="卵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838" y="3644900"/>
            <a:ext cx="2968625" cy="240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矩形 10245"/>
          <p:cNvSpPr/>
          <p:nvPr/>
        </p:nvSpPr>
        <p:spPr>
          <a:xfrm>
            <a:off x="200025" y="2151063"/>
            <a:ext cx="9356725" cy="14398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spcBef>
                <a:spcPct val="10000"/>
              </a:spcBef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⑴ 石子的级配：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石子的级配越好，其空隙率及总表面积越小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不仅节约水泥，砼的和易性、密实性和强度也较高。碎石和卵石的颗粒级配应优先采用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连续级配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   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7" name="矩形 10246"/>
          <p:cNvSpPr/>
          <p:nvPr/>
        </p:nvSpPr>
        <p:spPr>
          <a:xfrm>
            <a:off x="200025" y="3562350"/>
            <a:ext cx="3889375" cy="2819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spcBef>
                <a:spcPct val="10000"/>
              </a:spcBef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⑵ 石子的含泥量：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砼强度等级高于或等于</a:t>
            </a:r>
            <a:r>
              <a:rPr lang="en-US" altLang="zh-CN" sz="2400" b="1" dirty="0">
                <a:ea typeface="宋体" panose="02010600030101010101" pitchFamily="2" charset="-122"/>
              </a:rPr>
              <a:t>C30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时，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含泥量</a:t>
            </a:r>
            <a:r>
              <a:rPr lang="zh-CN" altLang="en-US" sz="2400" b="1" dirty="0">
                <a:solidFill>
                  <a:srgbClr val="990000"/>
                </a:solidFill>
                <a:ea typeface="宋体" panose="02010600030101010101" pitchFamily="2" charset="-122"/>
              </a:rPr>
              <a:t>≤</a:t>
            </a:r>
            <a:r>
              <a:rPr lang="en-US" altLang="zh-CN" sz="2400" b="1" dirty="0">
                <a:solidFill>
                  <a:srgbClr val="990000"/>
                </a:solidFill>
                <a:ea typeface="宋体" panose="02010600030101010101" pitchFamily="2" charset="-122"/>
              </a:rPr>
              <a:t>1.0%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；砼强度等级低于</a:t>
            </a:r>
            <a:r>
              <a:rPr lang="en-US" altLang="zh-CN" sz="2400" b="1" dirty="0">
                <a:ea typeface="宋体" panose="02010600030101010101" pitchFamily="2" charset="-122"/>
              </a:rPr>
              <a:t>C30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时，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含泥量</a:t>
            </a:r>
            <a:r>
              <a:rPr lang="zh-CN" altLang="en-US" sz="2400" b="1" dirty="0">
                <a:solidFill>
                  <a:srgbClr val="990000"/>
                </a:solidFill>
                <a:ea typeface="宋体" panose="02010600030101010101" pitchFamily="2" charset="-122"/>
              </a:rPr>
              <a:t>≤</a:t>
            </a:r>
            <a:r>
              <a:rPr lang="en-US" altLang="zh-CN" sz="2400" b="1" dirty="0">
                <a:solidFill>
                  <a:srgbClr val="990000"/>
                </a:solidFill>
                <a:ea typeface="宋体" panose="02010600030101010101" pitchFamily="2" charset="-122"/>
              </a:rPr>
              <a:t>2.0</a:t>
            </a:r>
            <a:r>
              <a:rPr lang="en-US" altLang="zh-CN" sz="2400" b="1" dirty="0">
                <a:solidFill>
                  <a:srgbClr val="990000"/>
                </a:solidFill>
                <a:latin typeface="仿宋_GB2312" pitchFamily="1" charset="-122"/>
                <a:ea typeface="仿宋_GB2312" pitchFamily="1" charset="-122"/>
              </a:rPr>
              <a:t>%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(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泥块含量按重量计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8" name="矩形 10247"/>
          <p:cNvSpPr/>
          <p:nvPr/>
        </p:nvSpPr>
        <p:spPr>
          <a:xfrm>
            <a:off x="4665663" y="6030913"/>
            <a:ext cx="489585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天然卵石                     人工碎石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10249" name="文本框 10248"/>
          <p:cNvSpPr txBox="1"/>
          <p:nvPr/>
        </p:nvSpPr>
        <p:spPr>
          <a:xfrm>
            <a:off x="6392863" y="188913"/>
            <a:ext cx="316706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1 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砼的原材料</a:t>
            </a:r>
            <a:endParaRPr lang="zh-CN" altLang="en-US" sz="1800" dirty="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占位符 11265"/>
          <p:cNvSpPr>
            <a:spLocks noGrp="1"/>
          </p:cNvSpPr>
          <p:nvPr>
            <p:ph type="body" idx="1"/>
          </p:nvPr>
        </p:nvSpPr>
        <p:spPr>
          <a:xfrm>
            <a:off x="200025" y="654050"/>
            <a:ext cx="9356725" cy="3422650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spcBef>
                <a:spcPct val="15000"/>
              </a:spcBef>
              <a:buNone/>
            </a:pPr>
            <a:r>
              <a:rPr lang="zh-CN" altLang="en-US" sz="2400" b="1" dirty="0">
                <a:solidFill>
                  <a:srgbClr val="00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⑶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石子的最大粒径：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在级配合适的情况下，石子的粒径越大，对节约水泥、提高砼强度和密实性都有好处。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但由于结构断面、钢筋间距及施工条件的限制，石子的最大粒径不得超过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结构截面最小尺寸的</a:t>
            </a:r>
            <a:r>
              <a:rPr lang="en-US" altLang="zh-CN" sz="2400" b="1" dirty="0">
                <a:solidFill>
                  <a:srgbClr val="990000"/>
                </a:solidFill>
                <a:ea typeface="宋体" panose="02010600030101010101" pitchFamily="2" charset="-122"/>
              </a:rPr>
              <a:t>1/4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，且不超过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钢筋最小净距的</a:t>
            </a:r>
            <a:r>
              <a:rPr lang="en-US" altLang="zh-CN" sz="2400" b="1" dirty="0">
                <a:solidFill>
                  <a:srgbClr val="990000"/>
                </a:solidFill>
                <a:ea typeface="宋体" panose="02010600030101010101" pitchFamily="2" charset="-122"/>
              </a:rPr>
              <a:t>3/4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；对砼实心板不超过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板厚的</a:t>
            </a:r>
            <a:r>
              <a:rPr lang="en-US" altLang="zh-CN" sz="2400" b="1" dirty="0">
                <a:solidFill>
                  <a:srgbClr val="990000"/>
                </a:solidFill>
                <a:ea typeface="宋体" panose="02010600030101010101" pitchFamily="2" charset="-122"/>
              </a:rPr>
              <a:t>1/3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，且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最大不超过</a:t>
            </a:r>
            <a:r>
              <a:rPr lang="en-US" altLang="zh-CN" sz="2400" b="1" dirty="0">
                <a:solidFill>
                  <a:srgbClr val="990000"/>
                </a:solidFill>
                <a:ea typeface="宋体" panose="02010600030101010101" pitchFamily="2" charset="-122"/>
              </a:rPr>
              <a:t>40mm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(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机拌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；任何情况下石子的最大粒径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机械拌制不超过</a:t>
            </a:r>
            <a:r>
              <a:rPr lang="en-US" altLang="zh-CN" sz="2400" b="1" dirty="0">
                <a:solidFill>
                  <a:srgbClr val="990000"/>
                </a:solidFill>
                <a:ea typeface="宋体" panose="02010600030101010101" pitchFamily="2" charset="-122"/>
              </a:rPr>
              <a:t>150mm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人工拌制不超过</a:t>
            </a:r>
            <a:r>
              <a:rPr lang="en-US" altLang="zh-CN" sz="2400" b="1" dirty="0">
                <a:solidFill>
                  <a:srgbClr val="990000"/>
                </a:solidFill>
                <a:ea typeface="宋体" panose="02010600030101010101" pitchFamily="2" charset="-122"/>
              </a:rPr>
              <a:t>80mm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7" name="矩形 11266"/>
          <p:cNvSpPr/>
          <p:nvPr/>
        </p:nvSpPr>
        <p:spPr>
          <a:xfrm>
            <a:off x="200025" y="4797425"/>
            <a:ext cx="6265863" cy="16557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5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饮用水都可用来拌制和养护砼，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污水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工艺废水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不得用于砼中。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海水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不得用来拌制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配筋结构的砼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8" name="矩形 11267"/>
          <p:cNvSpPr/>
          <p:nvPr/>
        </p:nvSpPr>
        <p:spPr>
          <a:xfrm>
            <a:off x="631825" y="4221163"/>
            <a:ext cx="64087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zh-CN" altLang="en-US" sz="3600" dirty="0">
                <a:solidFill>
                  <a:srgbClr val="FF0000"/>
                </a:solidFill>
                <a:ea typeface="隶书" panose="02010509060101010101" pitchFamily="1" charset="-122"/>
              </a:rPr>
              <a:t> </a:t>
            </a:r>
            <a:r>
              <a:rPr lang="en-US" altLang="zh-CN" sz="3600" dirty="0">
                <a:solidFill>
                  <a:srgbClr val="FF0000"/>
                </a:solidFill>
                <a:ea typeface="隶书" panose="02010509060101010101" pitchFamily="1" charset="-122"/>
              </a:rPr>
              <a:t>1.4 </a:t>
            </a:r>
            <a:r>
              <a:rPr lang="zh-CN" altLang="en-US" sz="3600" dirty="0">
                <a:solidFill>
                  <a:srgbClr val="FF0000"/>
                </a:solidFill>
                <a:ea typeface="黑体" panose="02010609060101010101" pitchFamily="2" charset="-122"/>
              </a:rPr>
              <a:t>水</a:t>
            </a:r>
            <a:endParaRPr lang="zh-CN" altLang="en-US" sz="3600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11269" name="文本框 11268"/>
          <p:cNvSpPr txBox="1"/>
          <p:nvPr/>
        </p:nvSpPr>
        <p:spPr>
          <a:xfrm>
            <a:off x="6392863" y="188913"/>
            <a:ext cx="316706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1 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砼的原材料</a:t>
            </a:r>
            <a:endParaRPr lang="zh-CN" altLang="en-US" sz="1800" dirty="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pic>
        <p:nvPicPr>
          <p:cNvPr id="11271" name="图片 11270" descr="aa1a9e45c1a0031370668a95696c4ea3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2275" y="3500438"/>
            <a:ext cx="2179638" cy="29781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xfrm>
            <a:off x="495300" y="654050"/>
            <a:ext cx="8915400" cy="647700"/>
          </a:xfrm>
          <a:noFill/>
          <a:ln>
            <a:noFill/>
          </a:ln>
        </p:spPr>
        <p:txBody>
          <a:bodyPr/>
          <a:p>
            <a:r>
              <a:rPr lang="en-US" altLang="zh-CN" sz="3600" b="1" dirty="0">
                <a:solidFill>
                  <a:srgbClr val="FF0000"/>
                </a:solidFill>
                <a:ea typeface="黑体" panose="02010609060101010101" pitchFamily="2" charset="-122"/>
              </a:rPr>
              <a:t>1.5 </a:t>
            </a:r>
            <a:r>
              <a:rPr lang="zh-CN" altLang="en-US" sz="3600" b="1" dirty="0">
                <a:solidFill>
                  <a:srgbClr val="FF0000"/>
                </a:solidFill>
                <a:ea typeface="黑体" panose="02010609060101010101" pitchFamily="2" charset="-122"/>
              </a:rPr>
              <a:t>外加剂</a:t>
            </a:r>
            <a:endParaRPr lang="zh-CN" altLang="en-US" sz="36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12291" name="文本占位符 12290"/>
          <p:cNvSpPr>
            <a:spLocks noGrp="1"/>
          </p:cNvSpPr>
          <p:nvPr>
            <p:ph type="body" idx="1"/>
          </p:nvPr>
        </p:nvSpPr>
        <p:spPr>
          <a:xfrm>
            <a:off x="200025" y="1168400"/>
            <a:ext cx="6985000" cy="1397000"/>
          </a:xfrm>
          <a:noFill/>
          <a:ln>
            <a:noFill/>
          </a:ln>
        </p:spPr>
        <p:txBody>
          <a:bodyPr/>
          <a:p>
            <a:pPr>
              <a:lnSpc>
                <a:spcPct val="115000"/>
              </a:lnSpc>
              <a:spcBef>
                <a:spcPct val="1000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为改善砼的性能，提高其经济效果，以适应新结构、新技术的需要，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外加剂已经成为砼的第五组分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，主要有：</a:t>
            </a:r>
            <a:endParaRPr lang="zh-CN" altLang="en-US" sz="24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12292" name="矩形 12291"/>
          <p:cNvSpPr/>
          <p:nvPr/>
        </p:nvSpPr>
        <p:spPr>
          <a:xfrm>
            <a:off x="200025" y="3057525"/>
            <a:ext cx="9356725" cy="14605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15000"/>
              </a:lnSpc>
              <a:spcBef>
                <a:spcPct val="1000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一种表面活性材料，能显著减少拌和用水量，降低水灰比，改善和易性，增加流动性，节约水泥，有利于砼强度的增长及物理性能的改善，尤其适合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大体积砼、防水砼、泵送砼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等。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3" name="矩形 12292"/>
          <p:cNvSpPr/>
          <p:nvPr/>
        </p:nvSpPr>
        <p:spPr>
          <a:xfrm>
            <a:off x="3297238" y="2565400"/>
            <a:ext cx="34559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en-US" altLang="zh-CN" sz="3200" dirty="0">
                <a:solidFill>
                  <a:srgbClr val="0000FF"/>
                </a:solidFill>
                <a:ea typeface="黑体" panose="02010609060101010101" pitchFamily="2" charset="-122"/>
              </a:rPr>
              <a:t>1.5.1</a:t>
            </a:r>
            <a:r>
              <a:rPr lang="en-US" altLang="zh-CN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减水剂</a:t>
            </a:r>
            <a:endParaRPr lang="zh-CN" altLang="en-US" sz="32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2294" name="图片 12293" descr="木质素磺酸钠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3163" y="4365625"/>
            <a:ext cx="1189037" cy="180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图片 12294" descr="FDN-1缓凝高效减水剂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4437063"/>
            <a:ext cx="1177925" cy="172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图片 12295" descr="NNO-1高效减水剂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613" y="4400550"/>
            <a:ext cx="1387475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矩形 12296"/>
          <p:cNvSpPr/>
          <p:nvPr/>
        </p:nvSpPr>
        <p:spPr>
          <a:xfrm>
            <a:off x="776288" y="6056313"/>
            <a:ext cx="8569325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木质素磺酸钠    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FDN-1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高效缓凝减水剂  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NNO-1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高效减水剂</a:t>
            </a:r>
            <a:endParaRPr lang="zh-CN" altLang="en-US" sz="24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298" name="圆角矩形标注 12297"/>
          <p:cNvSpPr/>
          <p:nvPr/>
        </p:nvSpPr>
        <p:spPr>
          <a:xfrm>
            <a:off x="2432050" y="4437063"/>
            <a:ext cx="1081088" cy="1439862"/>
          </a:xfrm>
          <a:prstGeom prst="wedgeRoundRectCallout">
            <a:avLst>
              <a:gd name="adj1" fmla="val -99194"/>
              <a:gd name="adj2" fmla="val 30264"/>
              <a:gd name="adj3" fmla="val 16667"/>
            </a:avLst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 algn="ctr">
              <a:lnSpc>
                <a:spcPct val="105000"/>
              </a:lnSpc>
            </a:pPr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适用于</a:t>
            </a:r>
            <a:endParaRPr lang="zh-CN" altLang="en-US" sz="2000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 algn="ctr">
              <a:lnSpc>
                <a:spcPct val="105000"/>
              </a:lnSpc>
            </a:pPr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大体积</a:t>
            </a:r>
            <a:endParaRPr lang="zh-CN" altLang="en-US" sz="2000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 algn="ctr">
              <a:lnSpc>
                <a:spcPct val="105000"/>
              </a:lnSpc>
            </a:pPr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砼、普</a:t>
            </a:r>
            <a:endParaRPr lang="zh-CN" altLang="en-US" sz="2000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>
              <a:lnSpc>
                <a:spcPct val="105000"/>
              </a:lnSpc>
            </a:pPr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通砼</a:t>
            </a:r>
            <a:r>
              <a:rPr lang="en-US" altLang="zh-CN" sz="2000" dirty="0">
                <a:solidFill>
                  <a:srgbClr val="0000FF"/>
                </a:solidFill>
                <a:ea typeface="仿宋_GB2312" pitchFamily="1" charset="-122"/>
              </a:rPr>
              <a:t>!</a:t>
            </a:r>
            <a:endParaRPr lang="en-US" altLang="zh-CN" sz="2000" dirty="0">
              <a:solidFill>
                <a:srgbClr val="0000FF"/>
              </a:solidFill>
              <a:ea typeface="仿宋_GB2312" pitchFamily="1" charset="-122"/>
            </a:endParaRPr>
          </a:p>
        </p:txBody>
      </p:sp>
      <p:sp>
        <p:nvSpPr>
          <p:cNvPr id="12299" name="圆角矩形标注 12298"/>
          <p:cNvSpPr/>
          <p:nvPr/>
        </p:nvSpPr>
        <p:spPr>
          <a:xfrm>
            <a:off x="5313363" y="4425950"/>
            <a:ext cx="1079500" cy="1655763"/>
          </a:xfrm>
          <a:prstGeom prst="wedgeRoundRectCallout">
            <a:avLst>
              <a:gd name="adj1" fmla="val -103676"/>
              <a:gd name="adj2" fmla="val 25648"/>
              <a:gd name="adj3" fmla="val 16667"/>
            </a:avLst>
          </a:prstGeom>
          <a:solidFill>
            <a:srgbClr val="FFFF6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 algn="ctr"/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适用于</a:t>
            </a:r>
            <a:endParaRPr lang="zh-CN" altLang="en-US" sz="2000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 algn="ctr"/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早强、</a:t>
            </a:r>
            <a:endParaRPr lang="zh-CN" altLang="en-US" sz="2000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 algn="ctr"/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高强、</a:t>
            </a:r>
            <a:endParaRPr lang="zh-CN" altLang="en-US" sz="2000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 algn="ctr"/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大流动</a:t>
            </a:r>
            <a:endParaRPr lang="zh-CN" altLang="en-US" sz="2000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/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 砼</a:t>
            </a:r>
            <a:r>
              <a:rPr lang="en-US" altLang="zh-CN" sz="2000" dirty="0">
                <a:solidFill>
                  <a:srgbClr val="0000FF"/>
                </a:solidFill>
                <a:ea typeface="仿宋_GB2312" pitchFamily="1" charset="-122"/>
              </a:rPr>
              <a:t>!</a:t>
            </a:r>
            <a:endParaRPr lang="en-US" altLang="zh-CN" sz="2000" dirty="0">
              <a:solidFill>
                <a:srgbClr val="0000FF"/>
              </a:solidFill>
              <a:ea typeface="仿宋_GB2312" pitchFamily="1" charset="-122"/>
            </a:endParaRPr>
          </a:p>
        </p:txBody>
      </p:sp>
      <p:sp>
        <p:nvSpPr>
          <p:cNvPr id="12300" name="圆角矩形标注 12299"/>
          <p:cNvSpPr/>
          <p:nvPr/>
        </p:nvSpPr>
        <p:spPr>
          <a:xfrm>
            <a:off x="8121650" y="4425950"/>
            <a:ext cx="1152525" cy="1655763"/>
          </a:xfrm>
          <a:prstGeom prst="wedgeRoundRectCallout">
            <a:avLst>
              <a:gd name="adj1" fmla="val -93940"/>
              <a:gd name="adj2" fmla="val 12995"/>
              <a:gd name="adj3" fmla="val 16667"/>
            </a:avLst>
          </a:prstGeom>
          <a:solidFill>
            <a:srgbClr val="FF99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 algn="ctr"/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具有增</a:t>
            </a:r>
            <a:endParaRPr lang="zh-CN" altLang="en-US" sz="2000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 algn="ctr"/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强、缓</a:t>
            </a:r>
            <a:endParaRPr lang="zh-CN" altLang="en-US" sz="2000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 algn="ctr"/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凝、引</a:t>
            </a:r>
            <a:endParaRPr lang="zh-CN" altLang="en-US" sz="2000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 algn="ctr"/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气的功</a:t>
            </a:r>
            <a:endParaRPr lang="zh-CN" altLang="en-US" sz="2000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/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  效！</a:t>
            </a:r>
            <a:endParaRPr lang="en-US" altLang="zh-CN" sz="2000" dirty="0">
              <a:solidFill>
                <a:srgbClr val="0000FF"/>
              </a:solidFill>
              <a:ea typeface="仿宋_GB2312" pitchFamily="1" charset="-122"/>
            </a:endParaRPr>
          </a:p>
        </p:txBody>
      </p:sp>
      <p:sp>
        <p:nvSpPr>
          <p:cNvPr id="12301" name="文本框 12300"/>
          <p:cNvSpPr txBox="1"/>
          <p:nvPr/>
        </p:nvSpPr>
        <p:spPr>
          <a:xfrm>
            <a:off x="6392863" y="188913"/>
            <a:ext cx="316706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1 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砼的原材料</a:t>
            </a:r>
            <a:endParaRPr lang="zh-CN" altLang="en-US" sz="1800" dirty="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pic>
        <p:nvPicPr>
          <p:cNvPr id="12303" name="图片 12302" descr="1823038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213" y="603250"/>
            <a:ext cx="2000250" cy="25542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8" grpId="0" animBg="1"/>
      <p:bldP spid="12299" grpId="0" animBg="1"/>
      <p:bldP spid="123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title"/>
          </p:nvPr>
        </p:nvSpPr>
        <p:spPr>
          <a:xfrm>
            <a:off x="488950" y="654050"/>
            <a:ext cx="5759450" cy="604838"/>
          </a:xfrm>
          <a:noFill/>
          <a:ln>
            <a:noFill/>
          </a:ln>
        </p:spPr>
        <p:txBody>
          <a:bodyPr/>
          <a:p>
            <a:r>
              <a:rPr lang="en-US" altLang="zh-CN" sz="3200" b="1" dirty="0">
                <a:solidFill>
                  <a:srgbClr val="0000FF"/>
                </a:solidFill>
                <a:ea typeface="黑体" panose="02010609060101010101" pitchFamily="2" charset="-122"/>
              </a:rPr>
              <a:t>1.5.2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早强剂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15" name="文本占位符 13314"/>
          <p:cNvSpPr>
            <a:spLocks noGrp="1"/>
          </p:cNvSpPr>
          <p:nvPr>
            <p:ph type="body" idx="1"/>
          </p:nvPr>
        </p:nvSpPr>
        <p:spPr>
          <a:xfrm>
            <a:off x="200025" y="1182688"/>
            <a:ext cx="5832475" cy="2808287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　　　加速砼的硬化过程，提高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早期强度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加快工程进度。三乙醇胺及其复合早强剂的应用较为普遍。有的早强剂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(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氯盐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对钢筋有锈蚀作用，在配筋结构中使用时其掺量≯水泥重量的</a:t>
            </a:r>
            <a:r>
              <a:rPr lang="en-US" altLang="zh-CN" sz="2400" b="1" dirty="0">
                <a:ea typeface="宋体" panose="02010600030101010101" pitchFamily="2" charset="-122"/>
              </a:rPr>
              <a:t>1%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，并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禁止用于预应力结构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大体积砼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        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16" name="矩形 13315"/>
          <p:cNvSpPr/>
          <p:nvPr/>
        </p:nvSpPr>
        <p:spPr>
          <a:xfrm>
            <a:off x="415925" y="4724400"/>
            <a:ext cx="4392613" cy="16573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加速水泥的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凝结硬化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作用，用于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快速施工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堵漏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喷射砼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等。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17" name="矩形 13316"/>
          <p:cNvSpPr/>
          <p:nvPr/>
        </p:nvSpPr>
        <p:spPr>
          <a:xfrm>
            <a:off x="560388" y="4076700"/>
            <a:ext cx="48974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en-US" altLang="zh-CN" sz="3200" dirty="0">
                <a:solidFill>
                  <a:srgbClr val="0000FF"/>
                </a:solidFill>
                <a:ea typeface="黑体" panose="02010609060101010101" pitchFamily="2" charset="-122"/>
              </a:rPr>
              <a:t>1.5.3</a:t>
            </a:r>
            <a:r>
              <a:rPr lang="en-US" altLang="zh-CN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速凝剂</a:t>
            </a:r>
            <a:endParaRPr lang="zh-CN" altLang="en-US" sz="32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3318" name="图片 13317" descr="1030810249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6963" y="1125538"/>
            <a:ext cx="1590675" cy="237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13318" descr="TY-6型早强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0" y="1125538"/>
            <a:ext cx="1681163" cy="237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13319" descr="速凝剂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63" y="3716338"/>
            <a:ext cx="2138362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图片 13320" descr="速凝剂1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925" y="3716338"/>
            <a:ext cx="2079625" cy="271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2" name="文本框 13321"/>
          <p:cNvSpPr txBox="1"/>
          <p:nvPr/>
        </p:nvSpPr>
        <p:spPr>
          <a:xfrm>
            <a:off x="6392863" y="188913"/>
            <a:ext cx="316706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1.5 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砼外加剂</a:t>
            </a:r>
            <a:endParaRPr lang="zh-CN" altLang="en-US" sz="1800" dirty="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0</TotalTime>
  <Words>2541</Words>
  <Application>WPS 演示</Application>
  <PresentationFormat>A4 纸张(210x297 毫米)</PresentationFormat>
  <Paragraphs>186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隶书</vt:lpstr>
      <vt:lpstr>Monotype Sorts</vt:lpstr>
      <vt:lpstr>方正魏碑简体</vt:lpstr>
      <vt:lpstr>仿宋_GB2312</vt:lpstr>
      <vt:lpstr>黑体</vt:lpstr>
      <vt:lpstr>微软雅黑</vt:lpstr>
      <vt:lpstr>仿宋</vt:lpstr>
      <vt:lpstr>Arial Unicode MS</vt:lpstr>
      <vt:lpstr>Wingdings</vt:lpstr>
      <vt:lpstr>Default Design</vt:lpstr>
      <vt:lpstr>自定义设计方案</vt:lpstr>
      <vt:lpstr>PowerPoint 演示文稿</vt:lpstr>
      <vt:lpstr>1 砼的原材料</vt:lpstr>
      <vt:lpstr>1.1.2 水泥的验收</vt:lpstr>
      <vt:lpstr>PowerPoint 演示文稿</vt:lpstr>
      <vt:lpstr>1.2 砂</vt:lpstr>
      <vt:lpstr>1.3 石子</vt:lpstr>
      <vt:lpstr>PowerPoint 演示文稿</vt:lpstr>
      <vt:lpstr>1.5 外加剂</vt:lpstr>
      <vt:lpstr>1.5.2 早强剂</vt:lpstr>
      <vt:lpstr>1.5.4 缓凝剂</vt:lpstr>
      <vt:lpstr>1.5.6 防水剂</vt:lpstr>
      <vt:lpstr>1.5.8 加气剂</vt:lpstr>
      <vt:lpstr>1.6  外掺料</vt:lpstr>
    </vt:vector>
  </TitlesOfParts>
  <Company>Ingegneria Dei Sistemi, SpA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Morandi</dc:creator>
  <cp:lastModifiedBy>xu</cp:lastModifiedBy>
  <cp:revision>668</cp:revision>
  <dcterms:created xsi:type="dcterms:W3CDTF">2001-07-20T08:56:00Z</dcterms:created>
  <dcterms:modified xsi:type="dcterms:W3CDTF">2020-04-15T11:22:32Z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2052-10.8.2.6948</vt:lpwstr>
  </property>
</Properties>
</file>