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2.xml" ContentType="application/inkml+xml"/>
  <Override PartName="/ppt/ink/ink3.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6" r:id="rId3"/>
    <p:sldId id="336" r:id="rId5"/>
    <p:sldId id="337" r:id="rId6"/>
    <p:sldId id="322" r:id="rId7"/>
    <p:sldId id="338" r:id="rId8"/>
    <p:sldId id="323" r:id="rId9"/>
    <p:sldId id="339" r:id="rId10"/>
    <p:sldId id="324" r:id="rId11"/>
    <p:sldId id="325" r:id="rId12"/>
    <p:sldId id="326" r:id="rId13"/>
    <p:sldId id="327" r:id="rId14"/>
    <p:sldId id="328" r:id="rId15"/>
    <p:sldId id="329" r:id="rId16"/>
    <p:sldId id="340" r:id="rId17"/>
    <p:sldId id="341" r:id="rId18"/>
    <p:sldId id="342" r:id="rId19"/>
    <p:sldId id="315" r:id="rId20"/>
    <p:sldId id="316" r:id="rId21"/>
    <p:sldId id="317" r:id="rId22"/>
    <p:sldId id="343" r:id="rId23"/>
    <p:sldId id="300" r:id="rId24"/>
    <p:sldId id="30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 id="400" r:id="rId79"/>
    <p:sldId id="401" r:id="rId80"/>
    <p:sldId id="402" r:id="rId81"/>
    <p:sldId id="403" r:id="rId82"/>
    <p:sldId id="404" r:id="rId83"/>
    <p:sldId id="405" r:id="rId84"/>
    <p:sldId id="406" r:id="rId85"/>
    <p:sldId id="407" r:id="rId86"/>
    <p:sldId id="408" r:id="rId87"/>
    <p:sldId id="409" r:id="rId88"/>
    <p:sldId id="410" r:id="rId89"/>
    <p:sldId id="411" r:id="rId90"/>
    <p:sldId id="412" r:id="rId91"/>
    <p:sldId id="413" r:id="rId92"/>
    <p:sldId id="414" r:id="rId93"/>
    <p:sldId id="415" r:id="rId94"/>
    <p:sldId id="416" r:id="rId95"/>
    <p:sldId id="417" r:id="rId96"/>
    <p:sldId id="418" r:id="rId97"/>
    <p:sldId id="419" r:id="rId98"/>
    <p:sldId id="420" r:id="rId99"/>
    <p:sldId id="421" r:id="rId100"/>
    <p:sldId id="422" r:id="rId101"/>
    <p:sldId id="423" r:id="rId102"/>
    <p:sldId id="424" r:id="rId103"/>
    <p:sldId id="425" r:id="rId104"/>
    <p:sldId id="426" r:id="rId105"/>
    <p:sldId id="427" r:id="rId106"/>
    <p:sldId id="428" r:id="rId107"/>
    <p:sldId id="429" r:id="rId108"/>
    <p:sldId id="430" r:id="rId109"/>
    <p:sldId id="431" r:id="rId110"/>
    <p:sldId id="432" r:id="rId111"/>
    <p:sldId id="433" r:id="rId112"/>
    <p:sldId id="434" r:id="rId113"/>
    <p:sldId id="435" r:id="rId114"/>
    <p:sldId id="436" r:id="rId115"/>
    <p:sldId id="437" r:id="rId116"/>
    <p:sldId id="438" r:id="rId117"/>
    <p:sldId id="439" r:id="rId118"/>
    <p:sldId id="440" r:id="rId119"/>
    <p:sldId id="441" r:id="rId120"/>
    <p:sldId id="442" r:id="rId121"/>
    <p:sldId id="443" r:id="rId122"/>
    <p:sldId id="444" r:id="rId123"/>
    <p:sldId id="445" r:id="rId124"/>
    <p:sldId id="446" r:id="rId125"/>
    <p:sldId id="447" r:id="rId126"/>
    <p:sldId id="448" r:id="rId127"/>
    <p:sldId id="449" r:id="rId128"/>
    <p:sldId id="450" r:id="rId129"/>
    <p:sldId id="451" r:id="rId130"/>
    <p:sldId id="452" r:id="rId131"/>
    <p:sldId id="453" r:id="rId132"/>
    <p:sldId id="454" r:id="rId133"/>
    <p:sldId id="455" r:id="rId134"/>
    <p:sldId id="456" r:id="rId135"/>
    <p:sldId id="457" r:id="rId136"/>
    <p:sldId id="458" r:id="rId137"/>
    <p:sldId id="459" r:id="rId138"/>
    <p:sldId id="460" r:id="rId139"/>
    <p:sldId id="461" r:id="rId140"/>
    <p:sldId id="462" r:id="rId141"/>
    <p:sldId id="463" r:id="rId142"/>
    <p:sldId id="464" r:id="rId143"/>
    <p:sldId id="465" r:id="rId144"/>
    <p:sldId id="466" r:id="rId145"/>
    <p:sldId id="467" r:id="rId146"/>
    <p:sldId id="468" r:id="rId147"/>
    <p:sldId id="469" r:id="rId148"/>
    <p:sldId id="470" r:id="rId149"/>
    <p:sldId id="471" r:id="rId150"/>
    <p:sldId id="472" r:id="rId151"/>
    <p:sldId id="473" r:id="rId152"/>
    <p:sldId id="474" r:id="rId153"/>
    <p:sldId id="475" r:id="rId154"/>
    <p:sldId id="476" r:id="rId155"/>
    <p:sldId id="477" r:id="rId156"/>
    <p:sldId id="478" r:id="rId157"/>
    <p:sldId id="479" r:id="rId158"/>
    <p:sldId id="480" r:id="rId159"/>
    <p:sldId id="481" r:id="rId160"/>
    <p:sldId id="482" r:id="rId161"/>
    <p:sldId id="483" r:id="rId162"/>
    <p:sldId id="484" r:id="rId163"/>
    <p:sldId id="485" r:id="rId164"/>
    <p:sldId id="486" r:id="rId165"/>
    <p:sldId id="487" r:id="rId166"/>
    <p:sldId id="488" r:id="rId167"/>
    <p:sldId id="489" r:id="rId168"/>
    <p:sldId id="490" r:id="rId169"/>
    <p:sldId id="491" r:id="rId170"/>
    <p:sldId id="492" r:id="rId171"/>
    <p:sldId id="493" r:id="rId172"/>
    <p:sldId id="494" r:id="rId173"/>
    <p:sldId id="495" r:id="rId174"/>
    <p:sldId id="496" r:id="rId175"/>
    <p:sldId id="497" r:id="rId176"/>
    <p:sldId id="498" r:id="rId177"/>
    <p:sldId id="499" r:id="rId178"/>
    <p:sldId id="500" r:id="rId179"/>
    <p:sldId id="501" r:id="rId180"/>
    <p:sldId id="502" r:id="rId181"/>
    <p:sldId id="503" r:id="rId182"/>
    <p:sldId id="504" r:id="rId183"/>
    <p:sldId id="505" r:id="rId184"/>
    <p:sldId id="506" r:id="rId185"/>
    <p:sldId id="507" r:id="rId186"/>
    <p:sldId id="508" r:id="rId187"/>
    <p:sldId id="509" r:id="rId188"/>
    <p:sldId id="510" r:id="rId189"/>
    <p:sldId id="511" r:id="rId190"/>
    <p:sldId id="512" r:id="rId191"/>
    <p:sldId id="513" r:id="rId192"/>
    <p:sldId id="514" r:id="rId193"/>
    <p:sldId id="515" r:id="rId194"/>
    <p:sldId id="516" r:id="rId195"/>
    <p:sldId id="517" r:id="rId196"/>
    <p:sldId id="518" r:id="rId197"/>
    <p:sldId id="519" r:id="rId198"/>
    <p:sldId id="520" r:id="rId199"/>
    <p:sldId id="521" r:id="rId200"/>
    <p:sldId id="522" r:id="rId201"/>
    <p:sldId id="523" r:id="rId202"/>
    <p:sldId id="524" r:id="rId203"/>
    <p:sldId id="525" r:id="rId204"/>
    <p:sldId id="526" r:id="rId205"/>
    <p:sldId id="527" r:id="rId206"/>
    <p:sldId id="528" r:id="rId207"/>
    <p:sldId id="529" r:id="rId208"/>
    <p:sldId id="530" r:id="rId209"/>
    <p:sldId id="531" r:id="rId210"/>
    <p:sldId id="532" r:id="rId211"/>
    <p:sldId id="533" r:id="rId212"/>
    <p:sldId id="534" r:id="rId213"/>
    <p:sldId id="535" r:id="rId214"/>
    <p:sldId id="536" r:id="rId215"/>
    <p:sldId id="537" r:id="rId216"/>
    <p:sldId id="538" r:id="rId217"/>
    <p:sldId id="539" r:id="rId218"/>
    <p:sldId id="540" r:id="rId219"/>
    <p:sldId id="541" r:id="rId220"/>
    <p:sldId id="542" r:id="rId221"/>
    <p:sldId id="543" r:id="rId222"/>
    <p:sldId id="544" r:id="rId223"/>
    <p:sldId id="545" r:id="rId224"/>
    <p:sldId id="546" r:id="rId225"/>
    <p:sldId id="547" r:id="rId226"/>
    <p:sldId id="548" r:id="rId227"/>
    <p:sldId id="549" r:id="rId228"/>
    <p:sldId id="550" r:id="rId229"/>
    <p:sldId id="551" r:id="rId230"/>
    <p:sldId id="552" r:id="rId231"/>
    <p:sldId id="553" r:id="rId232"/>
    <p:sldId id="554" r:id="rId233"/>
    <p:sldId id="555" r:id="rId234"/>
    <p:sldId id="556" r:id="rId235"/>
    <p:sldId id="557" r:id="rId236"/>
    <p:sldId id="558" r:id="rId237"/>
    <p:sldId id="559" r:id="rId238"/>
    <p:sldId id="560" r:id="rId239"/>
    <p:sldId id="561" r:id="rId240"/>
    <p:sldId id="562" r:id="rId241"/>
    <p:sldId id="563" r:id="rId242"/>
    <p:sldId id="564" r:id="rId243"/>
    <p:sldId id="565" r:id="rId244"/>
    <p:sldId id="566" r:id="rId245"/>
    <p:sldId id="567" r:id="rId246"/>
    <p:sldId id="568" r:id="rId247"/>
    <p:sldId id="569" r:id="rId248"/>
    <p:sldId id="570" r:id="rId249"/>
    <p:sldId id="571" r:id="rId250"/>
    <p:sldId id="572" r:id="rId251"/>
    <p:sldId id="573" r:id="rId252"/>
    <p:sldId id="574" r:id="rId253"/>
    <p:sldId id="575" r:id="rId254"/>
    <p:sldId id="576" r:id="rId255"/>
    <p:sldId id="577" r:id="rId256"/>
    <p:sldId id="578" r:id="rId257"/>
    <p:sldId id="579" r:id="rId258"/>
    <p:sldId id="580" r:id="rId259"/>
    <p:sldId id="581" r:id="rId260"/>
    <p:sldId id="582" r:id="rId261"/>
    <p:sldId id="583" r:id="rId262"/>
    <p:sldId id="584" r:id="rId263"/>
    <p:sldId id="585" r:id="rId264"/>
    <p:sldId id="586" r:id="rId265"/>
    <p:sldId id="587" r:id="rId266"/>
    <p:sldId id="588" r:id="rId267"/>
    <p:sldId id="589" r:id="rId268"/>
    <p:sldId id="590" r:id="rId269"/>
    <p:sldId id="591" r:id="rId270"/>
    <p:sldId id="592" r:id="rId271"/>
    <p:sldId id="593" r:id="rId272"/>
    <p:sldId id="594" r:id="rId273"/>
    <p:sldId id="595" r:id="rId274"/>
    <p:sldId id="596" r:id="rId275"/>
    <p:sldId id="597" r:id="rId276"/>
    <p:sldId id="598" r:id="rId277"/>
    <p:sldId id="599" r:id="rId278"/>
    <p:sldId id="600" r:id="rId279"/>
    <p:sldId id="601" r:id="rId280"/>
    <p:sldId id="602" r:id="rId281"/>
    <p:sldId id="603" r:id="rId282"/>
    <p:sldId id="604" r:id="rId283"/>
    <p:sldId id="605" r:id="rId284"/>
    <p:sldId id="606" r:id="rId285"/>
    <p:sldId id="607" r:id="rId286"/>
    <p:sldId id="608" r:id="rId287"/>
    <p:sldId id="609" r:id="rId288"/>
    <p:sldId id="610" r:id="rId289"/>
    <p:sldId id="611" r:id="rId290"/>
    <p:sldId id="612" r:id="rId291"/>
    <p:sldId id="613" r:id="rId292"/>
    <p:sldId id="614" r:id="rId293"/>
    <p:sldId id="615" r:id="rId294"/>
    <p:sldId id="616" r:id="rId295"/>
    <p:sldId id="617" r:id="rId296"/>
    <p:sldId id="618" r:id="rId297"/>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38" autoAdjust="0"/>
  </p:normalViewPr>
  <p:slideViewPr>
    <p:cSldViewPr>
      <p:cViewPr>
        <p:scale>
          <a:sx n="75" d="100"/>
          <a:sy n="75" d="100"/>
        </p:scale>
        <p:origin x="-682"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0" Type="http://schemas.openxmlformats.org/officeDocument/2006/relationships/tableStyles" Target="tableStyles.xml"/><Relationship Id="rId30" Type="http://schemas.openxmlformats.org/officeDocument/2006/relationships/slide" Target="slides/slide27.xml"/><Relationship Id="rId3" Type="http://schemas.openxmlformats.org/officeDocument/2006/relationships/slide" Target="slides/slide1.xml"/><Relationship Id="rId299" Type="http://schemas.openxmlformats.org/officeDocument/2006/relationships/viewProps" Target="viewProps.xml"/><Relationship Id="rId298" Type="http://schemas.openxmlformats.org/officeDocument/2006/relationships/presProps" Target="presProps.xml"/><Relationship Id="rId297" Type="http://schemas.openxmlformats.org/officeDocument/2006/relationships/slide" Target="slides/slide294.xml"/><Relationship Id="rId296" Type="http://schemas.openxmlformats.org/officeDocument/2006/relationships/slide" Target="slides/slide293.xml"/><Relationship Id="rId295" Type="http://schemas.openxmlformats.org/officeDocument/2006/relationships/slide" Target="slides/slide292.xml"/><Relationship Id="rId294" Type="http://schemas.openxmlformats.org/officeDocument/2006/relationships/slide" Target="slides/slide291.xml"/><Relationship Id="rId293" Type="http://schemas.openxmlformats.org/officeDocument/2006/relationships/slide" Target="slides/slide290.xml"/><Relationship Id="rId292" Type="http://schemas.openxmlformats.org/officeDocument/2006/relationships/slide" Target="slides/slide289.xml"/><Relationship Id="rId291" Type="http://schemas.openxmlformats.org/officeDocument/2006/relationships/slide" Target="slides/slide288.xml"/><Relationship Id="rId290" Type="http://schemas.openxmlformats.org/officeDocument/2006/relationships/slide" Target="slides/slide287.xml"/><Relationship Id="rId29" Type="http://schemas.openxmlformats.org/officeDocument/2006/relationships/slide" Target="slides/slide26.xml"/><Relationship Id="rId289" Type="http://schemas.openxmlformats.org/officeDocument/2006/relationships/slide" Target="slides/slide286.xml"/><Relationship Id="rId288" Type="http://schemas.openxmlformats.org/officeDocument/2006/relationships/slide" Target="slides/slide285.xml"/><Relationship Id="rId287" Type="http://schemas.openxmlformats.org/officeDocument/2006/relationships/slide" Target="slides/slide284.xml"/><Relationship Id="rId286" Type="http://schemas.openxmlformats.org/officeDocument/2006/relationships/slide" Target="slides/slide283.xml"/><Relationship Id="rId285" Type="http://schemas.openxmlformats.org/officeDocument/2006/relationships/slide" Target="slides/slide282.xml"/><Relationship Id="rId284" Type="http://schemas.openxmlformats.org/officeDocument/2006/relationships/slide" Target="slides/slide281.xml"/><Relationship Id="rId283" Type="http://schemas.openxmlformats.org/officeDocument/2006/relationships/slide" Target="slides/slide280.xml"/><Relationship Id="rId282" Type="http://schemas.openxmlformats.org/officeDocument/2006/relationships/slide" Target="slides/slide279.xml"/><Relationship Id="rId281" Type="http://schemas.openxmlformats.org/officeDocument/2006/relationships/slide" Target="slides/slide278.xml"/><Relationship Id="rId280" Type="http://schemas.openxmlformats.org/officeDocument/2006/relationships/slide" Target="slides/slide277.xml"/><Relationship Id="rId28" Type="http://schemas.openxmlformats.org/officeDocument/2006/relationships/slide" Target="slides/slide25.xml"/><Relationship Id="rId279" Type="http://schemas.openxmlformats.org/officeDocument/2006/relationships/slide" Target="slides/slide276.xml"/><Relationship Id="rId278" Type="http://schemas.openxmlformats.org/officeDocument/2006/relationships/slide" Target="slides/slide275.xml"/><Relationship Id="rId277" Type="http://schemas.openxmlformats.org/officeDocument/2006/relationships/slide" Target="slides/slide274.xml"/><Relationship Id="rId276" Type="http://schemas.openxmlformats.org/officeDocument/2006/relationships/slide" Target="slides/slide273.xml"/><Relationship Id="rId275" Type="http://schemas.openxmlformats.org/officeDocument/2006/relationships/slide" Target="slides/slide272.xml"/><Relationship Id="rId274" Type="http://schemas.openxmlformats.org/officeDocument/2006/relationships/slide" Target="slides/slide271.xml"/><Relationship Id="rId273" Type="http://schemas.openxmlformats.org/officeDocument/2006/relationships/slide" Target="slides/slide270.xml"/><Relationship Id="rId272" Type="http://schemas.openxmlformats.org/officeDocument/2006/relationships/slide" Target="slides/slide269.xml"/><Relationship Id="rId271" Type="http://schemas.openxmlformats.org/officeDocument/2006/relationships/slide" Target="slides/slide268.xml"/><Relationship Id="rId270" Type="http://schemas.openxmlformats.org/officeDocument/2006/relationships/slide" Target="slides/slide267.xml"/><Relationship Id="rId27" Type="http://schemas.openxmlformats.org/officeDocument/2006/relationships/slide" Target="slides/slide24.xml"/><Relationship Id="rId269" Type="http://schemas.openxmlformats.org/officeDocument/2006/relationships/slide" Target="slides/slide266.xml"/><Relationship Id="rId268" Type="http://schemas.openxmlformats.org/officeDocument/2006/relationships/slide" Target="slides/slide265.xml"/><Relationship Id="rId267" Type="http://schemas.openxmlformats.org/officeDocument/2006/relationships/slide" Target="slides/slide264.xml"/><Relationship Id="rId266" Type="http://schemas.openxmlformats.org/officeDocument/2006/relationships/slide" Target="slides/slide263.xml"/><Relationship Id="rId265" Type="http://schemas.openxmlformats.org/officeDocument/2006/relationships/slide" Target="slides/slide262.xml"/><Relationship Id="rId264" Type="http://schemas.openxmlformats.org/officeDocument/2006/relationships/slide" Target="slides/slide261.xml"/><Relationship Id="rId263" Type="http://schemas.openxmlformats.org/officeDocument/2006/relationships/slide" Target="slides/slide260.xml"/><Relationship Id="rId262" Type="http://schemas.openxmlformats.org/officeDocument/2006/relationships/slide" Target="slides/slide259.xml"/><Relationship Id="rId261" Type="http://schemas.openxmlformats.org/officeDocument/2006/relationships/slide" Target="slides/slide258.xml"/><Relationship Id="rId260" Type="http://schemas.openxmlformats.org/officeDocument/2006/relationships/slide" Target="slides/slide257.xml"/><Relationship Id="rId26" Type="http://schemas.openxmlformats.org/officeDocument/2006/relationships/slide" Target="slides/slide23.xml"/><Relationship Id="rId259" Type="http://schemas.openxmlformats.org/officeDocument/2006/relationships/slide" Target="slides/slide256.xml"/><Relationship Id="rId258" Type="http://schemas.openxmlformats.org/officeDocument/2006/relationships/slide" Target="slides/slide255.xml"/><Relationship Id="rId257" Type="http://schemas.openxmlformats.org/officeDocument/2006/relationships/slide" Target="slides/slide254.xml"/><Relationship Id="rId256" Type="http://schemas.openxmlformats.org/officeDocument/2006/relationships/slide" Target="slides/slide253.xml"/><Relationship Id="rId255" Type="http://schemas.openxmlformats.org/officeDocument/2006/relationships/slide" Target="slides/slide252.xml"/><Relationship Id="rId254" Type="http://schemas.openxmlformats.org/officeDocument/2006/relationships/slide" Target="slides/slide251.xml"/><Relationship Id="rId253" Type="http://schemas.openxmlformats.org/officeDocument/2006/relationships/slide" Target="slides/slide250.xml"/><Relationship Id="rId252" Type="http://schemas.openxmlformats.org/officeDocument/2006/relationships/slide" Target="slides/slide249.xml"/><Relationship Id="rId251" Type="http://schemas.openxmlformats.org/officeDocument/2006/relationships/slide" Target="slides/slide248.xml"/><Relationship Id="rId250" Type="http://schemas.openxmlformats.org/officeDocument/2006/relationships/slide" Target="slides/slide247.xml"/><Relationship Id="rId25" Type="http://schemas.openxmlformats.org/officeDocument/2006/relationships/slide" Target="slides/slide22.xml"/><Relationship Id="rId249" Type="http://schemas.openxmlformats.org/officeDocument/2006/relationships/slide" Target="slides/slide246.xml"/><Relationship Id="rId248" Type="http://schemas.openxmlformats.org/officeDocument/2006/relationships/slide" Target="slides/slide245.xml"/><Relationship Id="rId247" Type="http://schemas.openxmlformats.org/officeDocument/2006/relationships/slide" Target="slides/slide244.xml"/><Relationship Id="rId246" Type="http://schemas.openxmlformats.org/officeDocument/2006/relationships/slide" Target="slides/slide243.xml"/><Relationship Id="rId245" Type="http://schemas.openxmlformats.org/officeDocument/2006/relationships/slide" Target="slides/slide242.xml"/><Relationship Id="rId244" Type="http://schemas.openxmlformats.org/officeDocument/2006/relationships/slide" Target="slides/slide241.xml"/><Relationship Id="rId243" Type="http://schemas.openxmlformats.org/officeDocument/2006/relationships/slide" Target="slides/slide240.xml"/><Relationship Id="rId242" Type="http://schemas.openxmlformats.org/officeDocument/2006/relationships/slide" Target="slides/slide239.xml"/><Relationship Id="rId241" Type="http://schemas.openxmlformats.org/officeDocument/2006/relationships/slide" Target="slides/slide238.xml"/><Relationship Id="rId240" Type="http://schemas.openxmlformats.org/officeDocument/2006/relationships/slide" Target="slides/slide237.xml"/><Relationship Id="rId24" Type="http://schemas.openxmlformats.org/officeDocument/2006/relationships/slide" Target="slides/slide21.xml"/><Relationship Id="rId239" Type="http://schemas.openxmlformats.org/officeDocument/2006/relationships/slide" Target="slides/slide236.xml"/><Relationship Id="rId238" Type="http://schemas.openxmlformats.org/officeDocument/2006/relationships/slide" Target="slides/slide235.xml"/><Relationship Id="rId237" Type="http://schemas.openxmlformats.org/officeDocument/2006/relationships/slide" Target="slides/slide234.xml"/><Relationship Id="rId236" Type="http://schemas.openxmlformats.org/officeDocument/2006/relationships/slide" Target="slides/slide233.xml"/><Relationship Id="rId235" Type="http://schemas.openxmlformats.org/officeDocument/2006/relationships/slide" Target="slides/slide232.xml"/><Relationship Id="rId234" Type="http://schemas.openxmlformats.org/officeDocument/2006/relationships/slide" Target="slides/slide231.xml"/><Relationship Id="rId233" Type="http://schemas.openxmlformats.org/officeDocument/2006/relationships/slide" Target="slides/slide230.xml"/><Relationship Id="rId232" Type="http://schemas.openxmlformats.org/officeDocument/2006/relationships/slide" Target="slides/slide229.xml"/><Relationship Id="rId231" Type="http://schemas.openxmlformats.org/officeDocument/2006/relationships/slide" Target="slides/slide228.xml"/><Relationship Id="rId230" Type="http://schemas.openxmlformats.org/officeDocument/2006/relationships/slide" Target="slides/slide227.xml"/><Relationship Id="rId23" Type="http://schemas.openxmlformats.org/officeDocument/2006/relationships/slide" Target="slides/slide20.xml"/><Relationship Id="rId229" Type="http://schemas.openxmlformats.org/officeDocument/2006/relationships/slide" Target="slides/slide226.xml"/><Relationship Id="rId228" Type="http://schemas.openxmlformats.org/officeDocument/2006/relationships/slide" Target="slides/slide225.xml"/><Relationship Id="rId227" Type="http://schemas.openxmlformats.org/officeDocument/2006/relationships/slide" Target="slides/slide224.xml"/><Relationship Id="rId226" Type="http://schemas.openxmlformats.org/officeDocument/2006/relationships/slide" Target="slides/slide223.xml"/><Relationship Id="rId225" Type="http://schemas.openxmlformats.org/officeDocument/2006/relationships/slide" Target="slides/slide222.xml"/><Relationship Id="rId224" Type="http://schemas.openxmlformats.org/officeDocument/2006/relationships/slide" Target="slides/slide221.xml"/><Relationship Id="rId223" Type="http://schemas.openxmlformats.org/officeDocument/2006/relationships/slide" Target="slides/slide220.xml"/><Relationship Id="rId222" Type="http://schemas.openxmlformats.org/officeDocument/2006/relationships/slide" Target="slides/slide219.xml"/><Relationship Id="rId221" Type="http://schemas.openxmlformats.org/officeDocument/2006/relationships/slide" Target="slides/slide218.xml"/><Relationship Id="rId220" Type="http://schemas.openxmlformats.org/officeDocument/2006/relationships/slide" Target="slides/slide217.xml"/><Relationship Id="rId22" Type="http://schemas.openxmlformats.org/officeDocument/2006/relationships/slide" Target="slides/slide19.xml"/><Relationship Id="rId219" Type="http://schemas.openxmlformats.org/officeDocument/2006/relationships/slide" Target="slides/slide216.xml"/><Relationship Id="rId218" Type="http://schemas.openxmlformats.org/officeDocument/2006/relationships/slide" Target="slides/slide215.xml"/><Relationship Id="rId217" Type="http://schemas.openxmlformats.org/officeDocument/2006/relationships/slide" Target="slides/slide214.xml"/><Relationship Id="rId216" Type="http://schemas.openxmlformats.org/officeDocument/2006/relationships/slide" Target="slides/slide213.xml"/><Relationship Id="rId215" Type="http://schemas.openxmlformats.org/officeDocument/2006/relationships/slide" Target="slides/slide212.xml"/><Relationship Id="rId214" Type="http://schemas.openxmlformats.org/officeDocument/2006/relationships/slide" Target="slides/slide211.xml"/><Relationship Id="rId213" Type="http://schemas.openxmlformats.org/officeDocument/2006/relationships/slide" Target="slides/slide210.xml"/><Relationship Id="rId212" Type="http://schemas.openxmlformats.org/officeDocument/2006/relationships/slide" Target="slides/slide209.xml"/><Relationship Id="rId211" Type="http://schemas.openxmlformats.org/officeDocument/2006/relationships/slide" Target="slides/slide208.xml"/><Relationship Id="rId210" Type="http://schemas.openxmlformats.org/officeDocument/2006/relationships/slide" Target="slides/slide207.xml"/><Relationship Id="rId21" Type="http://schemas.openxmlformats.org/officeDocument/2006/relationships/slide" Target="slides/slide18.xml"/><Relationship Id="rId209" Type="http://schemas.openxmlformats.org/officeDocument/2006/relationships/slide" Target="slides/slide206.xml"/><Relationship Id="rId208" Type="http://schemas.openxmlformats.org/officeDocument/2006/relationships/slide" Target="slides/slide205.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0.0352855038328879" units="cm"/>
          <inkml:channelProperty channel="Y" name="resolution" value="0.0352864625603575" units="cm"/>
        </inkml:channelProperties>
      </inkml:inkSource>
      <inkml:timestamp xml:id="ts0" timeString="2016-04-04T07:24:50"/>
    </inkml:context>
    <inkml:brush xml:id="br0">
      <inkml:brushProperty name="width" value="0.05292" units="cm"/>
      <inkml:brushProperty name="height" value="0.05292" units="cm"/>
      <inkml:brushProperty name="color" value="#ff0000"/>
    </inkml:brush>
  </inkml:definitions>
  <inkml:trace contextRef="#ctx0" brushRef="#br0">4788 10220,'0'0,"0"0,0 0,-25 0,0 0,0 0,0 0,1 24,-1-24,0 0,0 25,25-25,-49 0,49 0,-25 0,0 25,0-25,-24 0,24 25,0-25,0 25,0-25,1 0,-1 0,0 0,-25 0,26 0,-1 0,0 0,0 24,-24-24,24 0,0 25,-25-25,25 0,1 0,-26 0,0 25,26-25,-1 0,-25 0,25 0,1 0,24 0,-50 25,25-25,25 0,-25 0,1 0,-26 0,25 25,0-25,25 0,-24 0,-26 0,25 0,0 0,-24 0,24 0,0 0,-24 0,24 0,-25 0,25 0,-49 0,24 0,1 0,-1 0,0 0,1 0,-1 0,1 0,24 0,-25 0,25 0,1 0,-26 0,25 0,0 0,1 0,-1 0,-25 0,25 0,1 0,24 0,-25 0,0 0,-25 0,26 0,-1 0,0 0,25 0,-50-25,50 0,-24 0,-1 25,25-25,-25 25,25-24,-25 24,25-25,-25 0,1 25,24 0,-25-50,25 50,-25-24,0 24,25-50,-25 50,25-25,0 25,-49-49,49 24,0 25,-25-75,0 50,25 25,-25-74,25 74,0-25,0 0,0 1,-25-26,25 50,0-25,0 25,0-49,0 49,0-25,0 25,0-25,0 0,0 0,0 25,0-49,0 49,0-25,0 0,0 0,0 1,0-1,0 0,0 25,0-25,0 25,0-49,25 49,-25-25,0 0,25 0,-25 25,25-25,-25 1,0-1,49-25,-49 50,25-25,0 1,-25-1,25 25,-25-25,0 0,25 25,0-25,-25 25,24-25,-24 1,25 24,-25-25,25 25,0 0,-25-25,25 25,-1-25,1 25,-25-25,50 25,-50-24,25-1,-1 25,1 0,25-25,-25 0,-1 25,1 0,0 0,0-25,-25 25,25 0,-1 0,-24 0,25 0,0 0,0 0,24-24,1-1,0 25,-1-25,1 25,-1 0,1 0,24 0,-24-25,25 25,-51-25,26 25,0 0,-26 0,1 0,0 0,-25 0,25 0,0 0,-1 0,1 0,0 0,0 0,0 0,-1 0,26 0,0 0,-1 0,1 0,-1 0,26 0,-26 0,1 0,0 0,-1 0,26 0,-50 0,24 0,-24 0,25 0,-26 0,1 0,25 0,-25 0,-1 0,26 0,-50 0,25 0,0 0,-1 0,1 0,0 0,0 0,0 0,-25 0,49 0,-24 0,0 0,-25 0,25 0,24 0,-49 25,50 0,-50-25,25 25,-1 0,1-1,0 1,0 0,-25-25,25 25,-25-25,24 25,1-1,-25 1,25-25,-25 50,0-50,25 49,0-49,-25 25,0-25,0 25,0 0,0-25,0 25,25 0,-25-1,0-24,0 25,0-25,0 50,24-50,-24 25,0-1,0 1,0 0,0 0,0 0,0-1,0-24,0 50,0-50,0 25,0 0,0-1,0 1,0 0,0 0,0-25,0 25,0-25,0 49,0-49,0 25,0-25,0 25,0 0,0-1,0-24,0 25,0 0,0 0,0-25,0 49,0-49,0 25,0 0,0 0,0 0,0-1,0 1,0 0,0-25,0 50,0-50,0 25,0-25,0 24,0 1,0-25,-24 25,-1-25,0 25</inkml:trace>
  <inkml:trace contextRef="#ctx0" brushRef="#br0">22374 7541,'0'24,"-25"-24,25 25,-24-25,-1 0,0 0,0 25,0-25,1 0,-1 25,0-25,0 0,0 25,25-25,-49 24,24-24,0 0,0 25,0-25,25 25,-24-25,24 25,-25-25,0 0,0 0,0 0,1 0,24 25,-25-1,-25-24,50 0,-49 0,24 25,0 0,0-25,0 0,1 0,-1 25,-25 0,50-25,-25 0,-24 0,24 0,0 0,0 0,1 24,-26 1,25-25,0 0,25 0,-24 0,-1 0,0 0,0 0,-24 0,49 0,-50 0,25 0,-24 0,24 0,-25 0,25 0,0 0,-24 0,24 0,0 0,-24 0,49 0,-25 0,0 0,0 0,-24 0,24 0,0 0,-25 0,-24 0,74 0,-50-25,26 25,-1-24,0 24,25-25,-25 25,25-25,-25 0,1 25,24-25,-25 25,25-24,-50-1,50 0,-25 25,25-25,0 0,-49 1,49-1,-25-25,0 50,25-25,0-24,-25 49,1-50,24 50,0-25,0 25,0-24,0-1,-25 0,0 0,25 0,0 25,0-24,0-1,0 25,0-25,0 25,0-25,0 0,0 1,-25-1,25 0,0 25,0-25,-25 0,25 1,0 24,0-50,0 50,0-25,0 0,0 1,0-1,0 25,0-50,0 25,25 0,-25 25,0-24,0 24,0-50,25 50,0-25,-25 0,25 1,-25-1,24 0,1 25,-25-25,0 25,25-49,-25 49,25-25,0 0,-25 0,24 25,-24-25,25 25,0-24,-25-1,25 25,24-25,-49 0,25 25,0-25,-25 25,25 0,-25-24,25 24,-25 0,24-25,1 0,-25 25,25-25,-25 25,50 0,-50 0,24 0,1 0,0-25,0 1,0 24,-1-25,1 0,50 25,-26 0,1-25,-1 0,1 25,25 0,-51-24,1 24,25 0,-25 0,-1 0,-24 0,25 0,0 0,0 0,0 0,-25 0,49 0,-24 0,0 0,24 0,-24 0,25 0,-1 0,1 0,-25 0,49 0,-49 0,25 0,-26 0,1 0,0 0,0 0,0 0,-1 0,-24 0,50 0,-25 0,0 0,24 24,-24 1,0-25,0 0,0 0,24 0,-49 0,50 0,-25 0,-1 25,1-25,-25 25,25 0,0-25,-25 24,25-24,-25 25,0 0,24 0,1-25,-25 25,0-1,0 1,25-25,-25 25,0 0,25 0,0-1,-25 26,24-25,-24 0,25 24,-25-24,0 0,0 24,25-24,0 25,0-25,-25-1,0 1,0 0,0 0,0 0,0-25,24 49,-24-49,0 50,0-50,25 25,-25 24,0-24,0 0,0 0,0 0,0-1,0-24,0 25,0 0,0 0,0-25,0 25,0-1,0 1,0-25,-25 50,1-25,24-1,0-24,-25 25,25-25,-25 25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0.0352855038328879" units="cm"/>
          <inkml:channelProperty channel="Y" name="resolution" value="0.0352864625603575" units="cm"/>
        </inkml:channelProperties>
      </inkml:inkSource>
      <inkml:timestamp xml:id="ts0" timeString="2016-04-04T07:26:46"/>
    </inkml:context>
    <inkml:brush xml:id="br0">
      <inkml:brushProperty name="width" value="0.05292" units="cm"/>
      <inkml:brushProperty name="height" value="0.05292" units="cm"/>
      <inkml:brushProperty name="color" value="#ff0000"/>
    </inkml:brush>
  </inkml:definitions>
  <inkml:trace contextRef="#ctx0" brushRef="#br0">13866 8086,'0'-24,"0"24,-25-25,25 25,-24 0,-1-25,0 25,25 0,-50-25,50 25,-24 0,-1 0,0 0,-49-50,74 50,-25 0,0 0,0 0,25 0,-50 0,50 0,-24 0,-1 0,0 0,-25 0,26 0,-1 0,-25 0,25 0,-24 0,-1 0,1 0,-1 0,25 0,0 0,-24-49,49 49,-25 0,0 0,-24 0,49 0,-25 0,-25 0,25 0,1 0,-26 0,25 0,0 0,1 0,-1 0,0 0,25 0,-25 0,0 0,0 0,1 0,-1 0,0 0,0 0,0 0,-24 0,24 0,0 0,-24 0,24 0,0 25,-25-25,26 0,-1 0,25 0,-25 0,-25 0,26 0,-1 0,-25 24,25-24,1 0,-51 25,50 0,1-25,-26 0,25 0,25 0,-25 0,1 0,24 0,-50 25,25 0,0-25,25 25,-24-25,24 24,-50 1,50-25,-25 25,25-25,-25 25,25-25,-25 25,1-1,24-24,0 25,-25-25,25 25,0 0,-25-25,0 25,25-1,0 1,-25 25,1-25,24-1,-25-24,25 25,-25 0,0 0,25-25,0 25,-25-25,25 24,0 1,0 0,-24 0,-1 24,0-24,25 25,0-50,0 25,0-1,0 1,-25 0,25 0,0 0,-25 24,25-49,0 50,-24-25,24 0,0-1,0 1,-25 25,25-50,-25 25,25 24,0-24,0 0,-25 24,0-24,25 0,0 0,0 0,0-1,0 1,-24 0,24 0,0 0,-25-1,25-24,0 50,0-50,0 50,0-50,0 24,0-24,0 25,0 0,0 0,0 0,-25-1,25-24,0 25,0 0,-25 0,25 24,0-49,0 25,0 0,0 0,0 0,0 0,0-1,0 1,0 0,0 0,0 24,0-49,0 50,0-50,0 25,0 0,0-1,0-24,0 25,0 0,0 0,0 0,0-25,0 49,0-49,0 25,0 0,0 0,0-25,0 24,0 1,0 0,25 0,0 0,0 24,-25-49,49 25,-49 0,25 0,-25-25,50 49,-50-49,24 25,-24-25,0 25,25-25,0 25,-25-1,25-24,-25 25,49-25,-49 25,25 0,0-25,0 25,0-1,-1 1,26 0,-25-25,0 25,-1-25,1 25,25 0,49 24,-24-49,-1 50,-49-25,0-25,-1 0,1 0,0 0,25 24,-50 1,49-25,-49 0,25 0,25 0,-50 0,24 0,1 0,0 0,0 0,0 0,49 0,-24 0,-26 0,1 0,25 0,-25 0,-1 0,26 0,-25 0,0 0,-1 0,-24 0,50 0,-25 0,0 0,0 0,49 0,-24 0,-1 0,1 0,-1 0,-24 0,0 0,49 0,-24 0,-25 0,24 0,1 0,0 0,-26 0,1 0,25 0,-25 0,-1 0,1 0,0 0,0 0,-25 0,25 0,24 0,-49 0,50 0,-50 0,25 0,24 0,-24 0,0 0,0 0,0 0,24-25,-24 25,0-24,24 24,-24 0,25-25,-1 25,1-25,-25 25,24 0,-24 0,-25 0,25 0,0-25,-25 25,25-25,-25 1,0 24,24-25,1 25,-25-25,25 0,-25 0,0 25,25-49,-25 49,0-25,0 0,0 0,25 0,-25 25,0-24,0-1,0 25,24-25,1-49,-25 49,0 0,25 0,-25 0,25-24,-25 24,25 0,-25-24,0 24,0 0,0 0,0 0,0-24,0 24,24 0,-24 0,0 25,0-49,0 24,0-25,0 26,0-26,0 25,0 0,0 1,0-1,0-25,0 50,0-25,0 0,0 1,0 24,0-25,0 0,0 0,0 0,0 25,0-49,0 49,0-25,0 0,0 0,0 1,0-1,0 0,0 0,0 25,0-49,0 49,0-25,0 0,0 0,0 25,-24-49,24 49,0-25,-25 0,25 0,0 25,0-25,0 25,-25-24,0 24,25-25,0 0,-25 0,25 0,0 25,0-24,-24-1,-1 0,25 25,-25-25,0-24,25 49,0-25,0 0,-49 0,49 0,-50-24,50 49,0-25,-25 0,0 25,25-25,0 25,-24-49,-1 49,0-25,25 0,-25 0,25 25,-25-25,25 25,0-24,-24-1,-1 0,25 25,0-25,-25 25,25-25,0 25,0-24,0 24,-25-25,25 25,0-25,-25 0,25 0,0 1,-24 24,-1-25,25 25,0-25,-25 25,25-25,0 0,0 25,0-24,-25 24,0-25,25 0,0 25,0-25,-24 0,-1 1,25 24,-25-25,25 25,0-25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0.0352855038328879" units="cm"/>
          <inkml:channelProperty channel="Y" name="resolution" value="0.0352864625603575" units="cm"/>
        </inkml:channelProperties>
      </inkml:inkSource>
      <inkml:timestamp xml:id="ts0" timeString="2016-04-05T23:42:40"/>
    </inkml:context>
    <inkml:brush xml:id="br0">
      <inkml:brushProperty name="width" value="0.05292" units="cm"/>
      <inkml:brushProperty name="height" value="0.05292" units="cm"/>
      <inkml:brushProperty name="color" value="#ff0000"/>
    </inkml:brush>
  </inkml:definitions>
  <inkml:trace contextRef="#ctx0" brushRef="#br0">5011 14163,'-50'25,"-74"50,0-26,-25 26,-173 49,24-50,25-24,1 24,24-24,-50-25,-25-25,26 0,24 0,0 0,-198-75,198 26,50-51,74 26,0 24,50-24,0-1,-1-24,-24-50,25 25,74 50,1 24,24 1,0 24,0-49,24-1,26-24,0-50,-1-25,1 1,-1 24,1 0,-25 75,24-25,26 24,-50-24,49 25,-24-1,74-24,-50 24,75-24,0 25,0-1,-1 1,-24-25,-24 24,48-24,-24 50,-24 24,49 0,-25 25,49-25,174 0,-74 25,-74 0,-1 0,-49 0,0 25,99 25,-50 49,26-25,-76 1,-24-1,-49-49,-26 49,51 50,-26-74,-49 0,24 49,-24-50,25 1,0 0,-50-1,74 51,-49-26,0 0,-1 1,-24-26,25 26,-25-1,0 1,0-1,0 0,0 1,0-1,0 1,-49 49,24 0,0-50,0 1,0-26,1 50,-1-49,-25 24,25-24,-24 49,-1-24,0-1,26-49,-1 0,25-25,0 0,-25 0</inkml:trace>
  <inkml:trace contextRef="#ctx0" brushRef="#br0">5408 6747,'-25'0,"-25"0,1 0,-26 0,1 0,-75-25,-322-173,173 49,50 25,25 49,24 51,26-26,-26 0,51-49,98 0,-25 49,51 1,-26-51,25 51,0 24,1-25,24 50,-25 0,0 0,25 0,-25-24,0-1,-24-25,24 25,0-24,25-26,0 26,-25 24,25-25,0 1,0-1,0 1,0-1,0 0,0-24,0 49,0-25,25 1,0 49,-25-25,25 25,0-25,24-24,1 49,-1-50,26 25,-26 0,100-24,-49 24,-26 25,0-25,-24 25,0 0,-1 0,75 0,0 0,0 0,25-25,-50 25,25-24,-24 24,-1 0,-50 0,51 0,-26 0,-49 0,24 0,1 0,0 24,24 1,-24 0,-26 0,1 0,25-1,-25 1,24 0,1 25,-25-50,0 49,-1-49,-24 25,0 0,25-25,-25 25,25 24,0 1,-25-25,0 0,25-1,-25 1,24 0,-24 0,0 0,0-1,0 1,0-25,0 50,0-50,0 25,0-25,0 24,0 1,0 0,0 0,0 0,0 49,0-74,0 25,0 24,-24-24,24 0,-25 0,0 24,25-24,-25 0,-24 74,24-49,0-25,0 24,25-49,-25 50,25-25,-24 0,-1-1,-25 1,50-25,-50 25,50-25,-24 0,24 0,-25 0</inkml:trace>
  <inkml:trace contextRef="#ctx0" brushRef="#br0">21853 7615,'0'0,"0"0,-25 0,25 0,-24 0,-76 0,26 0,0 0,24 0,-24 0,24 0,-24 0,-26 0,51 0,-26 0,-24 0,50 0,-1 0,25 0,-25-25,26 0,-51-24,50 24,-24-49,-75-50,49 0,26 49,24-24,-25-50,26 25,24 25,0 24,0-24,0 25,0-1,0 1,0 24,0 26,0-26,0 0,0 1,0 24,0 0,0 0,0 1,0 24,99-25,50 25,-50 0,0 0,-25 0,-24 0,25 0,-26 0,-24 0,0 0,24 0,26 0,-26 0,26 0,-26 0,51 25,-1 24,-25-24,50 25,-49-26,-26 1,1 0,-50 0,25 24,-1 1,-24-25,0 49,0-74,0 25,0 49,0-24,0 24,-24-24,24 0,-50 24,25-24,0 24,-24 25,-1-24,25-1,1 1,-26-26,50-24,-25 25,0-50,25 49,0-49,-24 25,-1 25,0-26,0 26,25-50,-25 50,25-50,-24 0,24 24</inkml:trace>
  <inkml:trace contextRef="#ctx0" brushRef="#br0">4713 9996,'-25'0,"25"0,-24 0,24 0,-25 0,0 0,-25 25,1 0,-26 0,-49 24,25-24,-25 0,-149 25,50-1,-25-49,50 0,49 0,25 0,0 0,24-49,1-1,-50-24,25-26,-49-49,74 25,-1 50,51-25,-1 24,0-24,1 50,24-26,0 26,25-51,0 76,0-1,0 0,0-25,0 25,0-24,50-50,49 24,50-49,25 50,123-50,-123 0,-75 99,-25 0,-49 0,25 1,24 24,26 0,24 0,74 0,100 0,-100 0,25 0,-74 0,0 0,0 0,-50 24,50 26,-75-25,1 24,-51-49,26 50,0-25,-25 24,49 1,-49 0,49 49,-49-50,25 1,-26 74,1-50,-25-49,0 25,0-25,0 0,0 24,-25 26,-24-1,-1 25,25-49,-24 24,24-24,0 24,0-24,-24 24,24 25,-25-49,25 0,25-26,-49 26,49-25,-25 25,-25-26,26 26,-1-50,0 50,0-50,0 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4D34AE94-2BC4-4CBF-976E-A3A96D3388E9}"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455EBF81-12DD-49BC-BEB2-E7837763596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43000" y="685800"/>
            <a:ext cx="4572000" cy="3429000"/>
          </a:xfrm>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eaLnBrk="1" hangingPunct="1"/>
            <a:fld id="{A39AE62D-91F7-4A0D-9ABA-ABDBE10F7676}" type="slidenum">
              <a:rPr kumimoji="0" lang="en-US" altLang="zh-CN" sz="1200" smtClean="0">
                <a:latin typeface="Arial" panose="020B0604020202020204" pitchFamily="34" charset="0"/>
                <a:ea typeface="楷体_GB2312" pitchFamily="49" charset="-122"/>
              </a:rPr>
            </a:fld>
            <a:endParaRPr kumimoji="0" lang="en-US" altLang="zh-CN" sz="1200" smtClean="0">
              <a:latin typeface="Arial" panose="020B0604020202020204" pitchFamily="34" charset="0"/>
              <a:ea typeface="楷体_GB2312" pitchFamily="49" charset="-122"/>
            </a:endParaRPr>
          </a:p>
        </p:txBody>
      </p:sp>
      <p:sp>
        <p:nvSpPr>
          <p:cNvPr id="287747"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smtClean="0">
                <a:ea typeface="宋体" panose="02010600030101010101" pitchFamily="2" charset="-122"/>
              </a:rPr>
              <a:t>教师应重点澄清：</a:t>
            </a:r>
            <a:endParaRPr lang="zh-CN" altLang="en-US" dirty="0" smtClean="0">
              <a:ea typeface="宋体" panose="02010600030101010101" pitchFamily="2" charset="-122"/>
            </a:endParaRPr>
          </a:p>
          <a:p>
            <a:pPr eaLnBrk="1" hangingPunct="1"/>
            <a:r>
              <a:rPr lang="zh-CN" altLang="en-US" dirty="0" smtClean="0">
                <a:ea typeface="宋体" panose="02010600030101010101" pitchFamily="2" charset="-122"/>
              </a:rPr>
              <a:t>（</a:t>
            </a:r>
            <a:r>
              <a:rPr lang="en-US" altLang="zh-CN" dirty="0" smtClean="0">
                <a:ea typeface="宋体" panose="02010600030101010101" pitchFamily="2" charset="-122"/>
              </a:rPr>
              <a:t>1</a:t>
            </a:r>
            <a:r>
              <a:rPr lang="zh-CN" altLang="en-US" dirty="0" smtClean="0">
                <a:ea typeface="宋体" panose="02010600030101010101" pitchFamily="2" charset="-122"/>
              </a:rPr>
              <a:t>）相关是指与实现质量方针或组织总体质量目标相关，职能和层次并非必须是部门，针对过程建立目标也许是更理想的做法；</a:t>
            </a:r>
            <a:endParaRPr lang="zh-CN" altLang="en-US" dirty="0" smtClean="0">
              <a:ea typeface="宋体" panose="02010600030101010101" pitchFamily="2" charset="-122"/>
            </a:endParaRPr>
          </a:p>
          <a:p>
            <a:pPr eaLnBrk="1" hangingPunct="1"/>
            <a:r>
              <a:rPr lang="zh-CN" altLang="en-US" dirty="0" smtClean="0">
                <a:ea typeface="宋体" panose="02010600030101010101" pitchFamily="2" charset="-122"/>
              </a:rPr>
              <a:t>（</a:t>
            </a:r>
            <a:r>
              <a:rPr lang="en-US" altLang="zh-CN" dirty="0" smtClean="0">
                <a:ea typeface="宋体" panose="02010600030101010101" pitchFamily="2" charset="-122"/>
              </a:rPr>
              <a:t>2</a:t>
            </a:r>
            <a:r>
              <a:rPr lang="zh-CN" altLang="en-US" dirty="0" smtClean="0">
                <a:ea typeface="宋体" panose="02010600030101010101" pitchFamily="2" charset="-122"/>
              </a:rPr>
              <a:t>）质量目标中必须应包括与产品有关的内容；</a:t>
            </a:r>
            <a:endParaRPr lang="zh-CN" altLang="en-US" dirty="0" smtClean="0">
              <a:ea typeface="宋体" panose="02010600030101010101" pitchFamily="2" charset="-122"/>
            </a:endParaRPr>
          </a:p>
          <a:p>
            <a:pPr eaLnBrk="1" hangingPunct="1"/>
            <a:r>
              <a:rPr lang="zh-CN" altLang="en-US" dirty="0" smtClean="0">
                <a:ea typeface="宋体" panose="02010600030101010101" pitchFamily="2" charset="-122"/>
              </a:rPr>
              <a:t>（</a:t>
            </a:r>
            <a:r>
              <a:rPr lang="en-US" altLang="zh-CN" dirty="0" smtClean="0">
                <a:ea typeface="宋体" panose="02010600030101010101" pitchFamily="2" charset="-122"/>
              </a:rPr>
              <a:t>3</a:t>
            </a:r>
            <a:r>
              <a:rPr lang="zh-CN" altLang="en-US" dirty="0" smtClean="0">
                <a:ea typeface="宋体" panose="02010600030101010101" pitchFamily="2" charset="-122"/>
              </a:rPr>
              <a:t>）可测量并非必须定量，可测量意味着实现情况能有明确而非模棱两可的说法；</a:t>
            </a:r>
            <a:endParaRPr lang="zh-CN" altLang="en-US" dirty="0" smtClean="0">
              <a:ea typeface="宋体" panose="02010600030101010101" pitchFamily="2" charset="-122"/>
            </a:endParaRPr>
          </a:p>
          <a:p>
            <a:pPr eaLnBrk="1" hangingPunct="1"/>
            <a:r>
              <a:rPr lang="zh-CN" altLang="en-US" dirty="0" smtClean="0">
                <a:ea typeface="宋体" panose="02010600030101010101" pitchFamily="2" charset="-122"/>
              </a:rPr>
              <a:t>（</a:t>
            </a:r>
            <a:r>
              <a:rPr lang="en-US" altLang="zh-CN" dirty="0" smtClean="0">
                <a:ea typeface="宋体" panose="02010600030101010101" pitchFamily="2" charset="-122"/>
              </a:rPr>
              <a:t>4</a:t>
            </a:r>
            <a:r>
              <a:rPr lang="zh-CN" altLang="en-US" dirty="0" smtClean="0">
                <a:ea typeface="宋体" panose="02010600030101010101" pitchFamily="2" charset="-122"/>
              </a:rPr>
              <a:t>）质量方针的承诺必须有相应的质量目标来支持；</a:t>
            </a:r>
            <a:endParaRPr lang="zh-CN" altLang="en-US" dirty="0" smtClean="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eaLnBrk="1" hangingPunct="1"/>
            <a:fld id="{A39AE62D-91F7-4A0D-9ABA-ABDBE10F7676}" type="slidenum">
              <a:rPr kumimoji="0" lang="en-US" altLang="zh-CN" sz="1200" smtClean="0">
                <a:latin typeface="Arial" panose="020B0604020202020204" pitchFamily="34" charset="0"/>
                <a:ea typeface="楷体_GB2312" pitchFamily="49" charset="-122"/>
              </a:rPr>
            </a:fld>
            <a:endParaRPr kumimoji="0" lang="en-US" altLang="zh-CN" sz="1200" smtClean="0">
              <a:latin typeface="Arial" panose="020B0604020202020204" pitchFamily="34" charset="0"/>
              <a:ea typeface="楷体_GB2312" pitchFamily="49" charset="-122"/>
            </a:endParaRPr>
          </a:p>
        </p:txBody>
      </p:sp>
      <p:sp>
        <p:nvSpPr>
          <p:cNvPr id="287747"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ea typeface="宋体" panose="02010600030101010101" pitchFamily="2" charset="-122"/>
              </a:rPr>
              <a:t>教师应重点澄清：</a:t>
            </a:r>
            <a:endParaRPr lang="zh-CN" altLang="en-US" smtClean="0">
              <a:ea typeface="宋体" panose="02010600030101010101" pitchFamily="2" charset="-122"/>
            </a:endParaRPr>
          </a:p>
          <a:p>
            <a:pPr eaLnBrk="1" hangingPunct="1"/>
            <a:r>
              <a:rPr lang="zh-CN" altLang="en-US" smtClean="0">
                <a:ea typeface="宋体" panose="02010600030101010101" pitchFamily="2" charset="-122"/>
              </a:rPr>
              <a:t>（</a:t>
            </a:r>
            <a:r>
              <a:rPr lang="en-US" altLang="zh-CN" smtClean="0">
                <a:ea typeface="宋体" panose="02010600030101010101" pitchFamily="2" charset="-122"/>
              </a:rPr>
              <a:t>1</a:t>
            </a:r>
            <a:r>
              <a:rPr lang="zh-CN" altLang="en-US" smtClean="0">
                <a:ea typeface="宋体" panose="02010600030101010101" pitchFamily="2" charset="-122"/>
              </a:rPr>
              <a:t>）相关是指与实现质量方针或组织总体质量目标相关，职能和层次并非必须是部门，针对过程建立目标也许是更理想的做法；</a:t>
            </a:r>
            <a:endParaRPr lang="zh-CN" altLang="en-US" smtClean="0">
              <a:ea typeface="宋体" panose="02010600030101010101" pitchFamily="2" charset="-122"/>
            </a:endParaRPr>
          </a:p>
          <a:p>
            <a:pPr eaLnBrk="1" hangingPunct="1"/>
            <a:r>
              <a:rPr lang="zh-CN" altLang="en-US" smtClean="0">
                <a:ea typeface="宋体" panose="02010600030101010101" pitchFamily="2" charset="-122"/>
              </a:rPr>
              <a:t>（</a:t>
            </a:r>
            <a:r>
              <a:rPr lang="en-US" altLang="zh-CN" smtClean="0">
                <a:ea typeface="宋体" panose="02010600030101010101" pitchFamily="2" charset="-122"/>
              </a:rPr>
              <a:t>2</a:t>
            </a:r>
            <a:r>
              <a:rPr lang="zh-CN" altLang="en-US" smtClean="0">
                <a:ea typeface="宋体" panose="02010600030101010101" pitchFamily="2" charset="-122"/>
              </a:rPr>
              <a:t>）质量目标中必须应包括与产品有关的内容；</a:t>
            </a:r>
            <a:endParaRPr lang="zh-CN" altLang="en-US" smtClean="0">
              <a:ea typeface="宋体" panose="02010600030101010101" pitchFamily="2" charset="-122"/>
            </a:endParaRPr>
          </a:p>
          <a:p>
            <a:pPr eaLnBrk="1" hangingPunct="1"/>
            <a:r>
              <a:rPr lang="zh-CN" altLang="en-US" smtClean="0">
                <a:ea typeface="宋体" panose="02010600030101010101" pitchFamily="2" charset="-122"/>
              </a:rPr>
              <a:t>（</a:t>
            </a:r>
            <a:r>
              <a:rPr lang="en-US" altLang="zh-CN" smtClean="0">
                <a:ea typeface="宋体" panose="02010600030101010101" pitchFamily="2" charset="-122"/>
              </a:rPr>
              <a:t>3</a:t>
            </a:r>
            <a:r>
              <a:rPr lang="zh-CN" altLang="en-US" smtClean="0">
                <a:ea typeface="宋体" panose="02010600030101010101" pitchFamily="2" charset="-122"/>
              </a:rPr>
              <a:t>）可测量并非必须定量，可测量意味着实现情况能有明确而非模棱两可的说法；</a:t>
            </a:r>
            <a:endParaRPr lang="zh-CN" altLang="en-US" smtClean="0">
              <a:ea typeface="宋体" panose="02010600030101010101" pitchFamily="2" charset="-122"/>
            </a:endParaRPr>
          </a:p>
          <a:p>
            <a:pPr eaLnBrk="1" hangingPunct="1"/>
            <a:r>
              <a:rPr lang="zh-CN" altLang="en-US" smtClean="0">
                <a:ea typeface="宋体" panose="02010600030101010101" pitchFamily="2" charset="-122"/>
              </a:rPr>
              <a:t>（</a:t>
            </a:r>
            <a:r>
              <a:rPr lang="en-US" altLang="zh-CN" smtClean="0">
                <a:ea typeface="宋体" panose="02010600030101010101" pitchFamily="2" charset="-122"/>
              </a:rPr>
              <a:t>4</a:t>
            </a:r>
            <a:r>
              <a:rPr lang="zh-CN" altLang="en-US" smtClean="0">
                <a:ea typeface="宋体" panose="02010600030101010101" pitchFamily="2" charset="-122"/>
              </a:rPr>
              <a:t>）质量方针的承诺必须有相应的质量目标来支持；</a:t>
            </a:r>
            <a:endParaRPr lang="zh-CN" altLang="en-US" smtClean="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8DAF27-713F-4A70-98FA-3F387771A79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9507ADE2-D50A-4FDF-B96F-AD09144B158B}" type="slidenum">
              <a:rPr kumimoji="0" lang="en-US" altLang="zh-CN" smtClean="0">
                <a:latin typeface="Arial" panose="020B0604020202020204" pitchFamily="34" charset="0"/>
                <a:ea typeface="楷体_GB2312"/>
                <a:cs typeface="楷体_GB2312"/>
              </a:rPr>
            </a:fld>
            <a:endParaRPr kumimoji="0" lang="en-US" altLang="zh-CN" smtClean="0">
              <a:latin typeface="Arial" panose="020B0604020202020204" pitchFamily="34" charset="0"/>
              <a:ea typeface="楷体_GB2312"/>
              <a:cs typeface="楷体_GB2312"/>
            </a:endParaRPr>
          </a:p>
        </p:txBody>
      </p:sp>
      <p:sp>
        <p:nvSpPr>
          <p:cNvPr id="141315"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smtClean="0"/>
              <a:t>教师应重点澄清：</a:t>
            </a:r>
            <a:endParaRPr lang="zh-CN" altLang="en-US" smtClean="0"/>
          </a:p>
          <a:p>
            <a:pPr eaLnBrk="1" hangingPunct="1"/>
            <a:r>
              <a:rPr lang="zh-CN" altLang="en-US" smtClean="0"/>
              <a:t>（</a:t>
            </a:r>
            <a:r>
              <a:rPr lang="en-US" altLang="zh-CN" smtClean="0"/>
              <a:t>1</a:t>
            </a:r>
            <a:r>
              <a:rPr lang="zh-CN" altLang="en-US" smtClean="0"/>
              <a:t>）相关是指与实现质量方针或组织总体质量目标相关，职能和层次并非必须是部门，针对过程建立目标也许是更理想的做法；</a:t>
            </a:r>
            <a:endParaRPr lang="zh-CN" altLang="en-US" smtClean="0"/>
          </a:p>
          <a:p>
            <a:pPr eaLnBrk="1" hangingPunct="1"/>
            <a:r>
              <a:rPr lang="zh-CN" altLang="en-US" smtClean="0"/>
              <a:t>（</a:t>
            </a:r>
            <a:r>
              <a:rPr lang="en-US" altLang="zh-CN" smtClean="0"/>
              <a:t>2</a:t>
            </a:r>
            <a:r>
              <a:rPr lang="zh-CN" altLang="en-US" smtClean="0"/>
              <a:t>）质量目标中必须应包括与产品有关的内容；</a:t>
            </a:r>
            <a:endParaRPr lang="zh-CN" altLang="en-US" smtClean="0"/>
          </a:p>
          <a:p>
            <a:pPr eaLnBrk="1" hangingPunct="1"/>
            <a:r>
              <a:rPr lang="zh-CN" altLang="en-US" smtClean="0"/>
              <a:t>（</a:t>
            </a:r>
            <a:r>
              <a:rPr lang="en-US" altLang="zh-CN" smtClean="0"/>
              <a:t>3</a:t>
            </a:r>
            <a:r>
              <a:rPr lang="zh-CN" altLang="en-US" smtClean="0"/>
              <a:t>）可测量并非必须定量，可测量意味着实现情况能有明确而非模棱两可的说法；</a:t>
            </a:r>
            <a:endParaRPr lang="zh-CN" altLang="en-US" smtClean="0"/>
          </a:p>
          <a:p>
            <a:pPr eaLnBrk="1" hangingPunct="1"/>
            <a:r>
              <a:rPr lang="zh-CN" altLang="en-US" smtClean="0"/>
              <a:t>（</a:t>
            </a:r>
            <a:r>
              <a:rPr lang="en-US" altLang="zh-CN" smtClean="0"/>
              <a:t>4</a:t>
            </a:r>
            <a:r>
              <a:rPr lang="zh-CN" altLang="en-US" smtClean="0"/>
              <a:t>）质量方针的承诺必须有相应的质量目标来支持；</a:t>
            </a:r>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78DAF27-713F-4A70-98FA-3F387771A79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1</a:t>
            </a:r>
            <a:r>
              <a:rPr kumimoji="1" lang="zh-CN" altLang="en-US"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、准备工作</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管理体系建设工作计划</a:t>
            </a:r>
            <a:r>
              <a:rPr lang="zh-CN" altLang="en-US" dirty="0" smtClean="0"/>
              <a:t> </a:t>
            </a:r>
            <a:endParaRPr lang="en-US" altLang="zh-CN" dirty="0" smtClean="0"/>
          </a:p>
          <a:p>
            <a:r>
              <a:rPr kumimoji="1" lang="en-US" altLang="zh-CN"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2</a:t>
            </a:r>
            <a:r>
              <a:rPr kumimoji="1" lang="zh-CN" altLang="en-US"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、体系诊断与差距分析</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管理体系诊断报告</a:t>
            </a:r>
            <a:r>
              <a:rPr lang="zh-CN" altLang="en-US" dirty="0" smtClean="0"/>
              <a:t> </a:t>
            </a:r>
            <a:endParaRPr lang="en-US" altLang="zh-CN" dirty="0" smtClean="0"/>
          </a:p>
          <a:p>
            <a:r>
              <a:rPr kumimoji="1" lang="en-US" altLang="zh-CN"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3.1</a:t>
            </a:r>
            <a:r>
              <a:rPr kumimoji="1" lang="zh-CN" altLang="en-US"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、组织环境分析</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内外部因素清单</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相关方要求清单</a:t>
            </a:r>
            <a:r>
              <a:rPr lang="zh-CN" altLang="en-US" dirty="0" smtClean="0"/>
              <a:t> </a:t>
            </a:r>
            <a:endParaRPr lang="en-US" altLang="zh-CN" dirty="0" smtClean="0"/>
          </a:p>
          <a:p>
            <a:r>
              <a:rPr kumimoji="1" lang="en-US" altLang="zh-CN"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3.2</a:t>
            </a:r>
            <a:r>
              <a:rPr kumimoji="1" lang="zh-CN" altLang="en-US"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、应对风险和机遇措施的策划</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风险和机遇清单</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重要环境因素清单</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合规义务清单</a:t>
            </a:r>
            <a:r>
              <a:rPr lang="zh-CN" altLang="en-US" dirty="0" smtClean="0"/>
              <a:t> </a:t>
            </a:r>
            <a:endParaRPr lang="en-US" altLang="zh-CN" dirty="0" smtClean="0"/>
          </a:p>
          <a:p>
            <a:r>
              <a:rPr kumimoji="1" lang="en-US" altLang="zh-CN"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3.3</a:t>
            </a:r>
            <a:r>
              <a:rPr kumimoji="1" lang="zh-CN" altLang="en-US"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、管理体系方针、目标的制定</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目标和管理方案表</a:t>
            </a:r>
            <a:r>
              <a:rPr lang="zh-CN" altLang="en-US" dirty="0" smtClean="0"/>
              <a:t> </a:t>
            </a:r>
            <a:endParaRPr lang="en-US" altLang="zh-CN" dirty="0" smtClean="0"/>
          </a:p>
          <a:p>
            <a:r>
              <a:rPr kumimoji="1" lang="en-US" altLang="zh-CN"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3.4</a:t>
            </a:r>
            <a:r>
              <a:rPr kumimoji="1" lang="zh-CN" altLang="en-US"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、过程的确定和准则的建立</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体系过程管理表</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体系过程职能分配表</a:t>
            </a:r>
            <a:r>
              <a:rPr lang="zh-CN" altLang="en-US" dirty="0" smtClean="0"/>
              <a:t> </a:t>
            </a:r>
            <a:endParaRPr lang="en-US" altLang="zh-CN" dirty="0" smtClean="0"/>
          </a:p>
          <a:p>
            <a:r>
              <a:rPr kumimoji="1" lang="en-US" altLang="zh-CN"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3.5</a:t>
            </a:r>
            <a:r>
              <a:rPr kumimoji="1" lang="zh-CN" altLang="en-US"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、文件发布</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文件清单</a:t>
            </a:r>
            <a:r>
              <a:rPr lang="zh-CN" altLang="en-US" dirty="0" smtClean="0"/>
              <a:t> </a:t>
            </a:r>
            <a:endParaRPr lang="en-US" altLang="zh-CN" dirty="0" smtClean="0"/>
          </a:p>
          <a:p>
            <a:r>
              <a:rPr kumimoji="1" lang="en-US" altLang="zh-CN"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4</a:t>
            </a:r>
            <a:r>
              <a:rPr kumimoji="1" lang="zh-CN" altLang="en-US"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、试运行</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管理体系建设工作计划</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体系运行问题清单</a:t>
            </a:r>
            <a:r>
              <a:rPr lang="zh-CN" altLang="en-US" dirty="0" smtClean="0"/>
              <a:t> </a:t>
            </a:r>
            <a:endParaRPr lang="en-US" altLang="zh-CN" dirty="0" smtClean="0"/>
          </a:p>
          <a:p>
            <a:r>
              <a:rPr kumimoji="1" lang="en-US" altLang="zh-CN"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5</a:t>
            </a:r>
            <a:r>
              <a:rPr kumimoji="1" lang="zh-CN" altLang="en-US" sz="1200" b="1" i="0" u="none" strike="noStrike" kern="1200" dirty="0" smtClean="0">
                <a:solidFill>
                  <a:schemeClr val="tx1"/>
                </a:solidFill>
                <a:effectLst/>
                <a:latin typeface="Times New Roman" panose="02020603050405020304" pitchFamily="18" charset="0"/>
                <a:ea typeface="宋体" panose="02010600030101010101" pitchFamily="2" charset="-122"/>
                <a:cs typeface="+mn-cs"/>
              </a:rPr>
              <a:t>、体系评价与持续改进</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内部审核报告</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管理评审报告</a:t>
            </a:r>
            <a:r>
              <a:rPr lang="zh-CN" altLang="en-US" dirty="0" smtClean="0"/>
              <a:t> </a:t>
            </a:r>
            <a:r>
              <a:rPr kumimoji="1" lang="en-US" altLang="zh-CN"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&gt;&gt;</a:t>
            </a:r>
            <a:r>
              <a:rPr kumimoji="1" lang="zh-CN" altLang="en-US" sz="1200" b="0" i="0" u="none" strike="noStrike" kern="1200" dirty="0" smtClean="0">
                <a:solidFill>
                  <a:schemeClr val="tx1"/>
                </a:solidFill>
                <a:effectLst/>
                <a:latin typeface="Times New Roman" panose="02020603050405020304" pitchFamily="18" charset="0"/>
                <a:ea typeface="宋体" panose="02010600030101010101" pitchFamily="2" charset="-122"/>
                <a:cs typeface="+mn-cs"/>
              </a:rPr>
              <a:t>审核或评价报告</a:t>
            </a:r>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pPr>
              <a:defRPr/>
            </a:pPr>
            <a:fld id="{55D9B339-344C-4551-848F-3E835A3124BA}" type="slidenum">
              <a:rPr lang="zh-CN" altLang="en-US" smtClean="0"/>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ChangeArrowheads="1" noTextEdit="1"/>
          </p:cNvSpPr>
          <p:nvPr>
            <p:ph type="sldImg" idx="4294967295"/>
          </p:nvPr>
        </p:nvSpPr>
        <p:spPr/>
      </p:sp>
      <p:sp>
        <p:nvSpPr>
          <p:cNvPr id="53251" name="Notes Placeholder 2"/>
          <p:cNvSpPr>
            <a:spLocks noGrp="1" noChangeArrowheads="1"/>
          </p:cNvSpPr>
          <p:nvPr>
            <p:ph type="body" idx="4294967295"/>
          </p:nvPr>
        </p:nvSpPr>
        <p:spPr/>
        <p:txBody>
          <a:bodyPr/>
          <a:lstStyle/>
          <a:p>
            <a:pPr eaLnBrk="1" hangingPunct="1"/>
            <a:r>
              <a:rPr lang="zh-CN" altLang="en-US" smtClean="0"/>
              <a:t>确认组织的环境需要明确的工具吗？</a:t>
            </a:r>
            <a:endParaRPr lang="zh-CN" altLang="en-US" smtClean="0"/>
          </a:p>
        </p:txBody>
      </p:sp>
      <p:sp>
        <p:nvSpPr>
          <p:cNvPr id="52227"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D8E949B9-53D1-4AF8-9BDA-EAA958CC1AC9}" type="slidenum">
              <a:rPr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idx="4294967295"/>
          </p:nvPr>
        </p:nvSpPr>
        <p:spPr/>
      </p:sp>
      <p:sp>
        <p:nvSpPr>
          <p:cNvPr id="57347" name="Notes Placeholder 2"/>
          <p:cNvSpPr>
            <a:spLocks noGrp="1" noChangeArrowheads="1"/>
          </p:cNvSpPr>
          <p:nvPr>
            <p:ph type="body" idx="4294967295"/>
          </p:nvPr>
        </p:nvSpPr>
        <p:spPr/>
        <p:txBody>
          <a:bodyPr/>
          <a:lstStyle/>
          <a:p>
            <a:pPr eaLnBrk="1" hangingPunct="1"/>
            <a:r>
              <a:rPr lang="zh-CN" altLang="en-US" smtClean="0"/>
              <a:t>明确这个词合适否？？</a:t>
            </a:r>
            <a:endParaRPr lang="zh-CN" altLang="en-US" smtClean="0"/>
          </a:p>
        </p:txBody>
      </p:sp>
      <p:sp>
        <p:nvSpPr>
          <p:cNvPr id="58371" name="Slide Number Placeholder 3"/>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fld id="{47C2EDC0-4965-4FAE-BB3E-58ED062FCA31}" type="slidenum">
              <a:rPr altLang="en-US"/>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从组织运营的角度进行分类。</a:t>
            </a:r>
            <a:endParaRPr lang="zh-CN" altLang="en-US" dirty="0"/>
          </a:p>
        </p:txBody>
      </p:sp>
      <p:sp>
        <p:nvSpPr>
          <p:cNvPr id="4" name="灯片编号占位符 3"/>
          <p:cNvSpPr>
            <a:spLocks noGrp="1"/>
          </p:cNvSpPr>
          <p:nvPr>
            <p:ph type="sldNum" sz="quarter" idx="10"/>
          </p:nvPr>
        </p:nvSpPr>
        <p:spPr/>
        <p:txBody>
          <a:bodyPr/>
          <a:lstStyle/>
          <a:p>
            <a:fld id="{F44F566A-2811-42BD-B1FA-0779E4D390D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注：该分类方法依据了</a:t>
            </a:r>
            <a:r>
              <a:rPr lang="en-US" altLang="zh-CN" dirty="0" smtClean="0"/>
              <a:t>CQC</a:t>
            </a:r>
            <a:r>
              <a:rPr lang="zh-CN" altLang="en-US" dirty="0" smtClean="0"/>
              <a:t>过程方法审核课题成果</a:t>
            </a:r>
            <a:endParaRPr lang="en-US" altLang="zh-CN" dirty="0" smtClean="0"/>
          </a:p>
          <a:p>
            <a:r>
              <a:rPr lang="en-US" altLang="zh-CN" dirty="0" smtClean="0"/>
              <a:t>——</a:t>
            </a:r>
            <a:r>
              <a:rPr lang="zh-CN" altLang="en-US" dirty="0" smtClean="0"/>
              <a:t>管理类过程：包括战略策划、制定方针和策略、设定目标、确保沟通、确保为了组织质量目标和产品的预期结果可获得必要资源，以及管理评审等相关过程；</a:t>
            </a:r>
            <a:endParaRPr lang="zh-CN" altLang="en-US" dirty="0" smtClean="0"/>
          </a:p>
          <a:p>
            <a:r>
              <a:rPr lang="en-US" altLang="zh-CN" dirty="0" smtClean="0"/>
              <a:t>——</a:t>
            </a:r>
            <a:r>
              <a:rPr lang="zh-CN" altLang="en-US" dirty="0" smtClean="0"/>
              <a:t>业务（或产品和服务实现）类过程：包括能实现组织产品和服务的预期结果的一切过程（包括外供方提供的过程）；</a:t>
            </a:r>
            <a:endParaRPr lang="zh-CN" altLang="en-US" dirty="0" smtClean="0"/>
          </a:p>
          <a:p>
            <a:r>
              <a:rPr lang="en-US" altLang="zh-CN" dirty="0" smtClean="0"/>
              <a:t>——</a:t>
            </a:r>
            <a:r>
              <a:rPr lang="zh-CN" altLang="en-US" dirty="0" smtClean="0"/>
              <a:t>支持类过程：包括一切提供资源，为绩效分析和改进有效性与效率所进行的测量、数据收集数据，以及审核、绩效分析与改进等过程。这些资源是实现组织的质量目标及产品的预期结果所必需的；测量过程通常也可以作为组织管理、实现过程的一部分；分析与改进过程一般作为独立过程，并与其他过程相互作用。分析与改进过程从其他过程的测量结果得到输入，并为其他过程的改进提供输出。</a:t>
            </a:r>
            <a:endParaRPr lang="zh-CN" altLang="en-US" dirty="0" smtClean="0"/>
          </a:p>
          <a:p>
            <a:r>
              <a:rPr lang="zh-CN" altLang="en-US" dirty="0" smtClean="0"/>
              <a:t>       </a:t>
            </a:r>
            <a:r>
              <a:rPr lang="zh-CN" altLang="en-US" b="1" dirty="0" smtClean="0"/>
              <a:t>某些支持类过程与特定的管理体系有关，是这些管理体系所特有，如环境管理体系中的危废处理过程。但是站在特定的管理体系的角度，这些支持过程可能是该管理体系中的非常重要的过程（可以称为核心过程）。</a:t>
            </a:r>
            <a:endParaRPr lang="zh-CN" altLang="en-US" dirty="0"/>
          </a:p>
        </p:txBody>
      </p:sp>
      <p:sp>
        <p:nvSpPr>
          <p:cNvPr id="4" name="灯片编号占位符 3"/>
          <p:cNvSpPr>
            <a:spLocks noGrp="1"/>
          </p:cNvSpPr>
          <p:nvPr>
            <p:ph type="sldNum" sz="quarter" idx="10"/>
          </p:nvPr>
        </p:nvSpPr>
        <p:spPr/>
        <p:txBody>
          <a:bodyPr/>
          <a:lstStyle/>
          <a:p>
            <a:fld id="{F44F566A-2811-42BD-B1FA-0779E4D390D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954088" y="685800"/>
            <a:ext cx="4951412" cy="3429000"/>
          </a:xfrm>
        </p:spPr>
      </p:sp>
      <p:sp>
        <p:nvSpPr>
          <p:cNvPr id="58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注：过程管理依赖于技术、资源，需要花费相应的成本，对这些投入的有效运用和控制将成为过程管理的关键。</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F44F566A-2811-42BD-B1FA-0779E4D390D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注：过程管理依赖于技术、资源，需要花费相应的成本，对这些投入的有效运用和控制将成为过程管理的关键。</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F44F566A-2811-42BD-B1FA-0779E4D390D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它是由美国科学家家奥斯本于</a:t>
            </a:r>
            <a:r>
              <a:rPr lang="en-US" altLang="zh-CN" dirty="0" smtClean="0"/>
              <a:t>1939</a:t>
            </a:r>
            <a:r>
              <a:rPr lang="zh-CN" altLang="en-US" dirty="0" smtClean="0"/>
              <a:t>年首次提出，后来正式发表的一种激发创造性思维的方法。它是一种通过小型会议的组织形式，让所有参加者在自由愉快、畅所欲言的气氛中，自由交换想法或点子，并以此激发与会者创意及灵感，使各种设想在相互碰撞中激起脑海的创造性“风暴”。</a:t>
            </a:r>
            <a:endParaRPr lang="zh-CN" altLang="en-US" dirty="0"/>
          </a:p>
        </p:txBody>
      </p:sp>
      <p:sp>
        <p:nvSpPr>
          <p:cNvPr id="4" name="灯片编号占位符 3"/>
          <p:cNvSpPr>
            <a:spLocks noGrp="1"/>
          </p:cNvSpPr>
          <p:nvPr>
            <p:ph type="sldNum" sz="quarter" idx="10"/>
          </p:nvPr>
        </p:nvSpPr>
        <p:spPr/>
        <p:txBody>
          <a:bodyPr/>
          <a:lstStyle/>
          <a:p>
            <a:fld id="{F44F566A-2811-42BD-B1FA-0779E4D390D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它是由美国科学家家奥斯本于</a:t>
            </a:r>
            <a:r>
              <a:rPr lang="en-US" altLang="zh-CN" dirty="0" smtClean="0"/>
              <a:t>1939</a:t>
            </a:r>
            <a:r>
              <a:rPr lang="zh-CN" altLang="en-US" dirty="0" smtClean="0"/>
              <a:t>年首次提出，后来正式发表的一种激发创造性思维的方法。它是一种通过小型会议的组织形式，让所有参加者在自由愉快、畅所欲言的气氛中，自由交换想法或点子，并以此激发与会者创意及灵感，使各种设想在相互碰撞中激起脑海的创造性“风暴”。</a:t>
            </a:r>
            <a:endParaRPr lang="zh-CN" altLang="en-US" dirty="0"/>
          </a:p>
        </p:txBody>
      </p:sp>
      <p:sp>
        <p:nvSpPr>
          <p:cNvPr id="4" name="灯片编号占位符 3"/>
          <p:cNvSpPr>
            <a:spLocks noGrp="1"/>
          </p:cNvSpPr>
          <p:nvPr>
            <p:ph type="sldNum" sz="quarter" idx="10"/>
          </p:nvPr>
        </p:nvSpPr>
        <p:spPr/>
        <p:txBody>
          <a:bodyPr/>
          <a:lstStyle/>
          <a:p>
            <a:fld id="{F44F566A-2811-42BD-B1FA-0779E4D390D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它是由美国科学家家奥斯本于</a:t>
            </a:r>
            <a:r>
              <a:rPr lang="en-US" altLang="zh-CN" dirty="0" smtClean="0"/>
              <a:t>1939</a:t>
            </a:r>
            <a:r>
              <a:rPr lang="zh-CN" altLang="en-US" dirty="0" smtClean="0"/>
              <a:t>年首次提出，后来正式发表的一种激发创造性思维的方法。它是一种通过小型会议的组织形式，让所有参加者在自由愉快、畅所欲言的气氛中，自由交换想法或点子，并以此激发与会者创意及灵感，使各种设想在相互碰撞中激起脑海的创造性“风暴”。</a:t>
            </a:r>
            <a:endParaRPr lang="zh-CN" altLang="en-US" dirty="0"/>
          </a:p>
        </p:txBody>
      </p:sp>
      <p:sp>
        <p:nvSpPr>
          <p:cNvPr id="4" name="灯片编号占位符 3"/>
          <p:cNvSpPr>
            <a:spLocks noGrp="1"/>
          </p:cNvSpPr>
          <p:nvPr>
            <p:ph type="sldNum" sz="quarter" idx="10"/>
          </p:nvPr>
        </p:nvSpPr>
        <p:spPr/>
        <p:txBody>
          <a:bodyPr/>
          <a:lstStyle/>
          <a:p>
            <a:fld id="{F44F566A-2811-42BD-B1FA-0779E4D390D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工艺流程是指在生产工艺中，从原料投入到成品产出，通过一定的设备按顺序连续地进行加工的过程。</a:t>
            </a:r>
            <a:endParaRPr lang="zh-CN" altLang="en-US" dirty="0"/>
          </a:p>
        </p:txBody>
      </p:sp>
      <p:sp>
        <p:nvSpPr>
          <p:cNvPr id="4" name="灯片编号占位符 3"/>
          <p:cNvSpPr>
            <a:spLocks noGrp="1"/>
          </p:cNvSpPr>
          <p:nvPr>
            <p:ph type="sldNum" sz="quarter" idx="10"/>
          </p:nvPr>
        </p:nvSpPr>
        <p:spPr/>
        <p:txBody>
          <a:bodyPr/>
          <a:lstStyle/>
          <a:p>
            <a:fld id="{F44F566A-2811-42BD-B1FA-0779E4D390D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工艺流程是指在生产工艺中，从原料投入到成品产出，通过一定的设备按顺序连续地进行加工的过程。</a:t>
            </a:r>
            <a:endParaRPr lang="zh-CN" altLang="en-US" dirty="0"/>
          </a:p>
        </p:txBody>
      </p:sp>
      <p:sp>
        <p:nvSpPr>
          <p:cNvPr id="4" name="灯片编号占位符 3"/>
          <p:cNvSpPr>
            <a:spLocks noGrp="1"/>
          </p:cNvSpPr>
          <p:nvPr>
            <p:ph type="sldNum" sz="quarter" idx="10"/>
          </p:nvPr>
        </p:nvSpPr>
        <p:spPr/>
        <p:txBody>
          <a:bodyPr/>
          <a:lstStyle/>
          <a:p>
            <a:fld id="{F44F566A-2811-42BD-B1FA-0779E4D390D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954088" y="685800"/>
            <a:ext cx="4951412" cy="3429000"/>
          </a:xfrm>
        </p:spPr>
      </p:sp>
      <p:sp>
        <p:nvSpPr>
          <p:cNvPr id="59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t>良好な組織文化を維持する上で、コミュニケーションは非常に重要な要素である。コミュニケーションは幅広く、様々なレベルで迅速に取られる必要があり、その結果、組織の価値観や問題点などが組織内の全ての人々の間で共有されることが重要である。またコミュニケーションは一方的でなく双方向的に取られなければならない。</a:t>
            </a:r>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xfrm>
            <a:off x="952500" y="685800"/>
            <a:ext cx="4953000" cy="3429000"/>
          </a:xfrm>
        </p:spPr>
      </p:sp>
      <p:sp>
        <p:nvSpPr>
          <p:cNvPr id="6041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很少见，但偶尔也会存在，例如试生产活动，既是验证过程也是生产过程</a:t>
            </a:r>
            <a:endParaRPr lang="zh-CN" altLang="en-US" smtClean="0"/>
          </a:p>
        </p:txBody>
      </p:sp>
      <p:sp>
        <p:nvSpPr>
          <p:cNvPr id="60420" name="日期占位符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endParaRPr lang="zh-CN" altLang="en-US" smtClean="0"/>
          </a:p>
        </p:txBody>
      </p:sp>
      <p:sp>
        <p:nvSpPr>
          <p:cNvPr id="60421" name="灯片编号占位符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29DFE60F-23C3-4B18-953E-27A45E1407C3}"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xfrm>
            <a:off x="952500" y="685800"/>
            <a:ext cx="4953000" cy="3429000"/>
          </a:xfrm>
        </p:spPr>
      </p:sp>
      <p:sp>
        <p:nvSpPr>
          <p:cNvPr id="6144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smtClean="0"/>
              <a:t>举例：</a:t>
            </a:r>
            <a:endParaRPr lang="en-US" altLang="zh-CN" b="1" smtClean="0"/>
          </a:p>
          <a:p>
            <a:endParaRPr lang="en-US" altLang="zh-CN" b="1" smtClean="0"/>
          </a:p>
          <a:p>
            <a:r>
              <a:rPr lang="zh-CN" altLang="en-US" sz="900" smtClean="0"/>
              <a:t>活动的相互关联关系：有先后，并行等等，做蛋炒饭的过程中，必须先热油，再做什么，什么等等</a:t>
            </a:r>
            <a:endParaRPr lang="en-US" altLang="zh-CN" sz="900" smtClean="0"/>
          </a:p>
          <a:p>
            <a:endParaRPr lang="en-US" altLang="zh-CN" sz="900" smtClean="0"/>
          </a:p>
          <a:p>
            <a:r>
              <a:rPr lang="zh-CN" altLang="en-US" sz="900" smtClean="0"/>
              <a:t>活动的相互作用关系：不是顺序关系，但存在相互作用，例如设备维护活动，过程的监视活动等等</a:t>
            </a:r>
            <a:endParaRPr lang="zh-CN" altLang="en-US" sz="900" smtClean="0"/>
          </a:p>
        </p:txBody>
      </p:sp>
      <p:sp>
        <p:nvSpPr>
          <p:cNvPr id="6144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fld id="{B19F673E-CCAB-437D-A51B-182C9EFBA071}" type="slidenum">
              <a:rPr lang="zh-CN" altLang="en-US" smtClean="0"/>
            </a:fld>
            <a:endParaRPr lang="zh-CN" altLang="en-US" smtClean="0"/>
          </a:p>
        </p:txBody>
      </p:sp>
      <p:sp>
        <p:nvSpPr>
          <p:cNvPr id="61445" name="日期占位符 4"/>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30000"/>
              </a:spcBef>
              <a:defRPr kumimoji="1" sz="12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pPr>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0946" name="幻灯片图像占位符 1"/>
          <p:cNvSpPr>
            <a:spLocks noGrp="1" noRot="1" noChangeAspect="1" noChangeArrowheads="1" noTextEdit="1"/>
          </p:cNvSpPr>
          <p:nvPr>
            <p:ph type="sldImg" idx="4294967295"/>
          </p:nvPr>
        </p:nvSpPr>
        <p:spPr>
          <a:xfrm>
            <a:off x="2147482688" y="2147482688"/>
            <a:ext cx="1587" cy="1587"/>
          </a:xfrm>
        </p:spPr>
      </p:sp>
      <p:sp>
        <p:nvSpPr>
          <p:cNvPr id="210947" name="备注占位符 2"/>
          <p:cNvSpPr>
            <a:spLocks noGrp="1" noRot="1" noChangeAspect="1" noChangeArrowheads="1"/>
          </p:cNvSpPr>
          <p:nvPr>
            <p:ph type="body" idx="4294967295"/>
          </p:nvPr>
        </p:nvSpPr>
        <p:spPr bwMode="auto">
          <a:xfrm>
            <a:off x="457200" y="1046163"/>
            <a:ext cx="8229600" cy="4811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反压力集团是国外所特有的群体，类似绿色和平组织，动物福利组织等等</a:t>
            </a:r>
            <a:endParaRPr lang="zh-CN" altLang="en-US"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11970" name="幻灯片图像占位符 1"/>
          <p:cNvSpPr>
            <a:spLocks noGrp="1" noRot="1" noChangeAspect="1" noChangeArrowheads="1" noTextEdit="1"/>
          </p:cNvSpPr>
          <p:nvPr>
            <p:ph type="sldImg" idx="4294967295"/>
          </p:nvPr>
        </p:nvSpPr>
        <p:spPr>
          <a:xfrm>
            <a:off x="2147482688" y="2147482688"/>
            <a:ext cx="1587" cy="1587"/>
          </a:xfrm>
        </p:spPr>
      </p:sp>
      <p:sp>
        <p:nvSpPr>
          <p:cNvPr id="211971" name="备注占位符 2"/>
          <p:cNvSpPr>
            <a:spLocks noGrp="1" noRot="1" noChangeAspect="1" noChangeArrowheads="1"/>
          </p:cNvSpPr>
          <p:nvPr>
            <p:ph type="body" idx="4294967295"/>
          </p:nvPr>
        </p:nvSpPr>
        <p:spPr bwMode="auto">
          <a:xfrm>
            <a:off x="457200" y="1046163"/>
            <a:ext cx="8229600" cy="4811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latin typeface="Arial" panose="020B0604020202020204" pitchFamily="34" charset="0"/>
              </a:rPr>
              <a:t>反压力集团是国外所特有的群体，类似绿色和平组织，动物福利组织等等</a:t>
            </a:r>
            <a:endParaRPr lang="zh-CN"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eaLnBrk="1" hangingPunct="1"/>
            <a:fld id="{3A92E9BC-A157-4279-9D84-D171A9C47213}" type="slidenum">
              <a:rPr kumimoji="0" lang="en-US" altLang="zh-CN" sz="1200" smtClean="0">
                <a:latin typeface="Arial" panose="020B0604020202020204" pitchFamily="34" charset="0"/>
                <a:ea typeface="楷体_GB2312" pitchFamily="49" charset="-122"/>
              </a:rPr>
            </a:fld>
            <a:endParaRPr kumimoji="0" lang="en-US" altLang="zh-CN" sz="1200" smtClean="0">
              <a:latin typeface="Arial" panose="020B0604020202020204" pitchFamily="34" charset="0"/>
              <a:ea typeface="楷体_GB2312" pitchFamily="49"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455EBF81-12DD-49BC-BEB2-E7837763596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1" y="2130429"/>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B5CDE5E4-EFEE-4561-AC9E-2C4977E53CC6}" type="datetimeFigureOut">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4"/>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2B567D04-9942-403C-9D1B-B067B2DB587B}" type="datetimeFigureOut">
              <a:rPr lang="zh-CN" altLang="en-US"/>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AA2C8745-2B39-47DA-9B47-BAA9FCF27424}"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2"/>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2"/>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4731EFA3-193B-4884-AD83-0A7A7EEB00D1}" type="datetimeFigureOut">
              <a:rPr lang="zh-CN" altLang="en-US"/>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E9D7B54F-6531-4EDE-BC46-A04F486976D7}" type="slidenum">
              <a:rPr lang="zh-CN" altLang="en-US"/>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2"/>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en-US" altLang="zh-CN"/>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en-US" altLang="zh-CN"/>
          </a:p>
        </p:txBody>
      </p:sp>
      <p:sp>
        <p:nvSpPr>
          <p:cNvPr id="6" name="Rectangle 6"/>
          <p:cNvSpPr>
            <a:spLocks noGrp="1" noChangeArrowheads="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2C565C53-BF05-467B-B4CF-D0A34D003D55}" type="slidenum">
              <a:rPr lang="en-US" altLang="zh-CN"/>
            </a:fld>
            <a:endParaRPr lang="en-US" altLang="zh-CN"/>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2"/>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en-US" altLang="zh-CN"/>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en-US" altLang="zh-CN"/>
          </a:p>
        </p:txBody>
      </p:sp>
      <p:sp>
        <p:nvSpPr>
          <p:cNvPr id="6" name="Rectangle 6"/>
          <p:cNvSpPr>
            <a:spLocks noGrp="1" noChangeArrowheads="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04094CC7-7BDA-4152-B3D8-6AF995F985E3}" type="slidenum">
              <a:rPr lang="en-US" altLang="zh-CN"/>
            </a:fld>
            <a:endParaRPr lang="en-US" altLang="zh-CN"/>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2"/>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en-US" altLang="zh-CN"/>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en-US" altLang="zh-CN"/>
          </a:p>
        </p:txBody>
      </p:sp>
      <p:sp>
        <p:nvSpPr>
          <p:cNvPr id="6" name="Rectangle 6"/>
          <p:cNvSpPr>
            <a:spLocks noGrp="1" noChangeArrowheads="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A4C99183-4754-455E-9DD8-9DD0218A187E}" type="slidenum">
              <a:rPr lang="en-US" altLang="zh-CN"/>
            </a:fld>
            <a:endParaRPr lang="en-US" altLang="zh-CN"/>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a:prstGeom prst="rect">
            <a:avLst/>
          </a:prstGeom>
        </p:spPr>
        <p:txBody>
          <a:bodyPr/>
          <a:lstStyle/>
          <a:p>
            <a:r>
              <a:rPr lang="zh-CN" altLang="en-US" smtClean="0"/>
              <a:t>单击此处编辑母版标题样式</a:t>
            </a:r>
            <a:endParaRPr lang="zh-CN" altLang="en-US"/>
          </a:p>
        </p:txBody>
      </p:sp>
      <p:sp>
        <p:nvSpPr>
          <p:cNvPr id="3" name="SmartArt 占位符 2"/>
          <p:cNvSpPr>
            <a:spLocks noGrp="1"/>
          </p:cNvSpPr>
          <p:nvPr>
            <p:ph type="pic" idx="1"/>
          </p:nvPr>
        </p:nvSpPr>
        <p:spPr>
          <a:xfrm>
            <a:off x="685800" y="1981200"/>
            <a:ext cx="7772400" cy="4114800"/>
          </a:xfrm>
          <a:prstGeom prst="rect">
            <a:avLst/>
          </a:prstGeom>
        </p:spPr>
        <p:txBody>
          <a:bodyPr/>
          <a:lstStyle/>
          <a:p>
            <a:pPr lvl="0"/>
            <a:endParaRPr lang="zh-CN" alt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C6939DF0-7BDB-4B84-9765-7E94EB4404F0}" type="datetime3">
              <a:rPr lang="zh-CN" altLang="en-US"/>
            </a:fld>
            <a:endParaRPr lang="en-US" altLang="zh-CN"/>
          </a:p>
        </p:txBody>
      </p:sp>
      <p:sp>
        <p:nvSpPr>
          <p:cNvPr id="5" name="Rectangle 5"/>
          <p:cNvSpPr>
            <a:spLocks noGrp="1" noChangeArrowheads="1"/>
          </p:cNvSpPr>
          <p:nvPr>
            <p:ph type="sldNum" sz="quarter" idx="11"/>
          </p:nvPr>
        </p:nvSpPr>
        <p:spPr>
          <a:xfrm>
            <a:off x="6553200" y="6248400"/>
            <a:ext cx="1905000" cy="457200"/>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44503988-62CE-48C1-A988-F5868D24A812}" type="slidenum">
              <a:rPr lang="en-US" altLang="zh-CN"/>
            </a:fld>
            <a:endParaRPr lang="en-US" altLang="zh-CN"/>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ftr" sz="quarter" idx="10"/>
          </p:nvPr>
        </p:nvSpPr>
        <p:spPr>
          <a:xfrm>
            <a:off x="3124200" y="6245225"/>
            <a:ext cx="2895600" cy="476250"/>
          </a:xfrm>
          <a:prstGeom prst="rect">
            <a:avLst/>
          </a:prstGeom>
        </p:spPr>
        <p:txBody>
          <a:bodyPr/>
          <a:lstStyle>
            <a:lvl1pPr fontAlgn="auto">
              <a:spcBef>
                <a:spcPts val="0"/>
              </a:spcBef>
              <a:spcAft>
                <a:spcPts val="0"/>
              </a:spcAft>
              <a:defRPr>
                <a:solidFill>
                  <a:prstClr val="black"/>
                </a:solidFill>
                <a:latin typeface="Arial" panose="020B0604020202020204" pitchFamily="34" charset="0"/>
                <a:ea typeface="+mn-ea"/>
              </a:defRPr>
            </a:lvl1pPr>
          </a:lstStyle>
          <a:p>
            <a:pPr>
              <a:defRPr/>
            </a:pPr>
            <a:endParaRPr lang="en-US" altLang="zh-CN"/>
          </a:p>
        </p:txBody>
      </p:sp>
      <p:sp>
        <p:nvSpPr>
          <p:cNvPr id="5" name="Rectangle 5"/>
          <p:cNvSpPr>
            <a:spLocks noGrp="1" noChangeArrowheads="1"/>
          </p:cNvSpPr>
          <p:nvPr>
            <p:ph type="sldNum" sz="quarter" idx="11"/>
          </p:nvPr>
        </p:nvSpPr>
        <p:spPr>
          <a:xfrm>
            <a:off x="6553200" y="6245225"/>
            <a:ext cx="2133600" cy="476250"/>
          </a:xfrm>
          <a:prstGeom prst="rect">
            <a:avLst/>
          </a:prstGeom>
        </p:spPr>
        <p:txBody>
          <a:bodyPr/>
          <a:lstStyle>
            <a:lvl1pPr fontAlgn="auto">
              <a:spcBef>
                <a:spcPts val="0"/>
              </a:spcBef>
              <a:spcAft>
                <a:spcPts val="0"/>
              </a:spcAft>
              <a:defRPr>
                <a:solidFill>
                  <a:prstClr val="black"/>
                </a:solidFill>
                <a:latin typeface="Arial" panose="020B0604020202020204" pitchFamily="34" charset="0"/>
                <a:ea typeface="+mn-ea"/>
              </a:defRPr>
            </a:lvl1pPr>
          </a:lstStyle>
          <a:p>
            <a:pPr>
              <a:defRPr/>
            </a:pPr>
            <a:fld id="{E5448A95-7863-4D11-9256-D0EB91B2520A}" type="slidenum">
              <a:rPr lang="en-US" altLang="zh-CN"/>
            </a:fld>
            <a:endParaRPr lang="en-US" altLang="zh-CN"/>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2039815" y="228601"/>
            <a:ext cx="6425712" cy="392113"/>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710712" y="1055689"/>
            <a:ext cx="3815862" cy="5221287"/>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剪贴画占位符 3"/>
          <p:cNvSpPr>
            <a:spLocks noGrp="1"/>
          </p:cNvSpPr>
          <p:nvPr>
            <p:ph type="clipArt" sz="half" idx="2"/>
          </p:nvPr>
        </p:nvSpPr>
        <p:spPr>
          <a:xfrm>
            <a:off x="4667250" y="1055689"/>
            <a:ext cx="3815862" cy="5221287"/>
          </a:xfrm>
          <a:prstGeom prst="rect">
            <a:avLst/>
          </a:prstGeom>
        </p:spPr>
        <p:txBody>
          <a:bodyPr/>
          <a:lstStyle/>
          <a:p>
            <a:pPr lvl="0"/>
            <a:endParaRPr lang="zh-CN" altLang="en-US" noProof="0" smtClean="0"/>
          </a:p>
        </p:txBody>
      </p:sp>
      <p:sp>
        <p:nvSpPr>
          <p:cNvPr id="5" name="灯片编号占位符 4"/>
          <p:cNvSpPr>
            <a:spLocks noGrp="1"/>
          </p:cNvSpPr>
          <p:nvPr>
            <p:ph type="sldNum" sz="quarter" idx="10"/>
          </p:nvPr>
        </p:nvSpPr>
        <p:spPr>
          <a:xfrm>
            <a:off x="6471139" y="6400800"/>
            <a:ext cx="1899138" cy="228600"/>
          </a:xfrm>
          <a:prstGeom prst="rect">
            <a:avLst/>
          </a:prstGeom>
        </p:spPr>
        <p:txBody>
          <a:bodyPr/>
          <a:lstStyle>
            <a:lvl1pPr>
              <a:defRPr sz="1200">
                <a:solidFill>
                  <a:schemeClr val="tx1"/>
                </a:solidFill>
              </a:defRPr>
            </a:lvl1pPr>
          </a:lstStyle>
          <a:p>
            <a:pPr>
              <a:defRPr/>
            </a:pPr>
            <a:fld id="{D7933FDC-9F1E-49A2-BACF-5966E8925A3E}" type="slidenum">
              <a:rPr lang="en-US" altLang="zh-CN"/>
            </a:fld>
            <a:r>
              <a:rPr lang="en-US" altLang="zh-CN"/>
              <a:t>/10   </a:t>
            </a:r>
            <a:r>
              <a:rPr lang="zh-CN" altLang="en-US"/>
              <a:t>第</a:t>
            </a:r>
            <a:r>
              <a:rPr lang="en-US" altLang="zh-CN"/>
              <a:t>1</a:t>
            </a:r>
            <a:r>
              <a:rPr lang="zh-CN" altLang="en-US"/>
              <a:t>章</a:t>
            </a:r>
            <a:endParaRPr lang="zh-CN" altLang="en-US"/>
          </a:p>
          <a:p>
            <a:pPr>
              <a:defRPr/>
            </a:pPr>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82594"/>
          </a:xfrm>
          <a:prstGeom prst="rect">
            <a:avLst/>
          </a:prstGeom>
        </p:spPr>
        <p:txBody>
          <a:bodyPr anchor="b"/>
          <a:lstStyle>
            <a:lvl1pPr algn="l">
              <a:defRPr sz="1800" b="1">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046180"/>
            <a:ext cx="8229600" cy="4811715"/>
          </a:xfrm>
          <a:prstGeom prst="rect">
            <a:avLst/>
          </a:prstGeom>
        </p:spPr>
        <p:txBody>
          <a:bodyPr/>
          <a:lstStyle>
            <a:lvl1pPr>
              <a:lnSpc>
                <a:spcPct val="150000"/>
              </a:lnSpc>
              <a:defRPr sz="2400" b="1">
                <a:latin typeface="微软雅黑" panose="020B0503020204020204" pitchFamily="34" charset="-122"/>
                <a:ea typeface="微软雅黑" panose="020B0503020204020204" pitchFamily="34" charset="-122"/>
              </a:defRPr>
            </a:lvl1pPr>
            <a:lvl2pPr>
              <a:defRPr sz="2000" b="1">
                <a:latin typeface="微软雅黑" panose="020B0503020204020204" pitchFamily="34" charset="-122"/>
                <a:ea typeface="微软雅黑" panose="020B0503020204020204" pitchFamily="34" charset="-122"/>
              </a:defRPr>
            </a:lvl2pPr>
            <a:lvl3pPr>
              <a:defRPr sz="1800" b="1">
                <a:latin typeface="微软雅黑" panose="020B0503020204020204" pitchFamily="34" charset="-122"/>
                <a:ea typeface="微软雅黑" panose="020B0503020204020204" pitchFamily="34" charset="-122"/>
              </a:defRPr>
            </a:lvl3pPr>
            <a:lvl4pPr>
              <a:defRPr sz="1600" b="1">
                <a:latin typeface="微软雅黑" panose="020B0503020204020204" pitchFamily="34" charset="-122"/>
                <a:ea typeface="微软雅黑" panose="020B0503020204020204" pitchFamily="34" charset="-122"/>
              </a:defRPr>
            </a:lvl4pPr>
            <a:lvl5pPr>
              <a:defRPr sz="1600" b="1">
                <a:latin typeface="微软雅黑" panose="020B0503020204020204" pitchFamily="34" charset="-122"/>
                <a:ea typeface="微软雅黑" panose="020B0503020204020204" pitchFamily="3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428991"/>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1928806"/>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D6C0616D-DEE7-4F53-BCBE-21D459F4C3E1}" type="datetimeFigureOut">
              <a:rPr lang="zh-CN" altLang="en-US"/>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3D078189-C2DD-4972-A8B9-8B964466659F}"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582594"/>
          </a:xfrm>
          <a:prstGeom prst="rect">
            <a:avLst/>
          </a:prstGeom>
        </p:spPr>
        <p:txBody>
          <a:bodyPr anchor="b"/>
          <a:lstStyle>
            <a:lvl1pPr algn="l">
              <a:defRPr sz="2400" b="0">
                <a:latin typeface="黑体" panose="02010609060101010101" pitchFamily="2" charset="-122"/>
                <a:ea typeface="黑体" panose="02010609060101010101" pitchFamily="2" charset="-122"/>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8586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8586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88E48539-B5E3-409E-A8B1-6E5392472564}" type="datetimeFigureOut">
              <a:rPr lang="zh-CN" altLang="en-US"/>
            </a:fld>
            <a:endParaRPr lang="zh-CN" altLang="en-US"/>
          </a:p>
        </p:txBody>
      </p:sp>
      <p:sp>
        <p:nvSpPr>
          <p:cNvPr id="6"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FF6723BA-235F-48C4-AEF3-1A3194806341}"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FDA7AE1D-9984-4946-B0B4-A596851ADC9A}" type="datetimeFigureOut">
              <a:rPr lang="zh-CN" altLang="en-US"/>
            </a:fld>
            <a:endParaRPr lang="zh-CN" altLang="en-US"/>
          </a:p>
        </p:txBody>
      </p:sp>
      <p:sp>
        <p:nvSpPr>
          <p:cNvPr id="8"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zh-CN" altLang="en-US"/>
          </a:p>
        </p:txBody>
      </p:sp>
      <p:sp>
        <p:nvSpPr>
          <p:cNvPr id="9"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5E56E67F-FFC9-415B-9F67-CC5AD9A55483}"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74AC222D-5702-457D-8849-9DABA2DFBBD0}" type="datetimeFigureOut">
              <a:rPr lang="zh-CN" altLang="en-US"/>
            </a:fld>
            <a:endParaRPr lang="zh-CN" altLang="en-US"/>
          </a:p>
        </p:txBody>
      </p:sp>
      <p:sp>
        <p:nvSpPr>
          <p:cNvPr id="4"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zh-CN" altLang="en-US"/>
          </a:p>
        </p:txBody>
      </p:sp>
      <p:sp>
        <p:nvSpPr>
          <p:cNvPr id="5"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58BAE721-FCE9-4B64-8554-A595E3E3B11B}"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36AA41C1-A4E9-4EE2-8230-D3AF1007A5E9}" type="datetimeFigureOut">
              <a:rPr lang="zh-CN" altLang="en-US"/>
            </a:fld>
            <a:endParaRPr lang="zh-CN" altLang="en-US"/>
          </a:p>
        </p:txBody>
      </p:sp>
      <p:sp>
        <p:nvSpPr>
          <p:cNvPr id="3"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zh-CN" altLang="en-US"/>
          </a:p>
        </p:txBody>
      </p:sp>
      <p:sp>
        <p:nvSpPr>
          <p:cNvPr id="4"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4722BFA8-8D0F-49F0-B7C1-66292EC572D0}"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1"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F5D2231C-BD4C-4A14-8128-684787DEC8F6}" type="datetimeFigureOut">
              <a:rPr lang="zh-CN" altLang="en-US"/>
            </a:fld>
            <a:endParaRPr lang="zh-CN" altLang="en-US"/>
          </a:p>
        </p:txBody>
      </p:sp>
      <p:sp>
        <p:nvSpPr>
          <p:cNvPr id="6"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55435C64-4151-4057-B87C-B6D3674CC6E3}"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AF7BD881-4FCE-4D8D-8B5F-117CC255ACE9}" type="datetimeFigureOut">
              <a:rPr lang="zh-CN" altLang="en-US"/>
            </a:fld>
            <a:endParaRPr lang="zh-CN" altLang="en-US"/>
          </a:p>
        </p:txBody>
      </p:sp>
      <p:sp>
        <p:nvSpPr>
          <p:cNvPr id="6"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endParaRPr lang="zh-CN" altLang="en-US"/>
          </a:p>
        </p:txBody>
      </p:sp>
      <p:sp>
        <p:nvSpPr>
          <p:cNvPr id="7"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solidFill>
                  <a:prstClr val="black"/>
                </a:solidFill>
                <a:latin typeface="+mn-lt"/>
                <a:ea typeface="+mn-ea"/>
              </a:defRPr>
            </a:lvl1pPr>
          </a:lstStyle>
          <a:p>
            <a:pPr>
              <a:defRPr/>
            </a:pPr>
            <a:fld id="{1D737B97-02E3-4151-AEBC-788253A5BC5A}"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457200" y="5921375"/>
            <a:ext cx="8229600" cy="17463"/>
          </a:xfrm>
          <a:prstGeom prst="rect">
            <a:avLst/>
          </a:prstGeom>
          <a:solidFill>
            <a:srgbClr val="1E17A1"/>
          </a:solidFill>
          <a:ln w="9525">
            <a:solidFill>
              <a:srgbClr val="1E17A1"/>
            </a:solidFill>
            <a:miter lim="800000"/>
          </a:ln>
        </p:spPr>
        <p:txBody>
          <a:bodyPr wrap="none" anchor="ctr"/>
          <a:lstStyle/>
          <a:p>
            <a:pPr>
              <a:defRPr/>
            </a:pPr>
            <a:endParaRPr lang="zh-CN" altLang="en-US">
              <a:solidFill>
                <a:prstClr val="black"/>
              </a:solidFill>
              <a:latin typeface="+mn-lt"/>
              <a:ea typeface="华文中宋" pitchFamily="2" charset="-122"/>
            </a:endParaRPr>
          </a:p>
        </p:txBody>
      </p:sp>
      <p:sp>
        <p:nvSpPr>
          <p:cNvPr id="1027" name="Rectangle 9"/>
          <p:cNvSpPr>
            <a:spLocks noChangeArrowheads="1"/>
          </p:cNvSpPr>
          <p:nvPr/>
        </p:nvSpPr>
        <p:spPr bwMode="auto">
          <a:xfrm>
            <a:off x="457200" y="5972175"/>
            <a:ext cx="8229600" cy="28575"/>
          </a:xfrm>
          <a:prstGeom prst="rect">
            <a:avLst/>
          </a:prstGeom>
          <a:solidFill>
            <a:srgbClr val="1E17A1"/>
          </a:solidFill>
          <a:ln w="9525">
            <a:solidFill>
              <a:srgbClr val="1E17A1"/>
            </a:solidFill>
            <a:miter lim="800000"/>
          </a:ln>
        </p:spPr>
        <p:txBody>
          <a:bodyPr wrap="none" anchor="ctr"/>
          <a:lstStyle/>
          <a:p>
            <a:pPr>
              <a:defRPr/>
            </a:pPr>
            <a:endParaRPr lang="zh-CN" altLang="en-US">
              <a:solidFill>
                <a:prstClr val="black"/>
              </a:solidFill>
              <a:latin typeface="+mn-lt"/>
              <a:ea typeface="华文中宋" pitchFamily="2" charset="-122"/>
            </a:endParaRPr>
          </a:p>
        </p:txBody>
      </p:sp>
      <p:sp>
        <p:nvSpPr>
          <p:cNvPr id="1028" name="Rectangle 8"/>
          <p:cNvSpPr>
            <a:spLocks noChangeArrowheads="1"/>
          </p:cNvSpPr>
          <p:nvPr/>
        </p:nvSpPr>
        <p:spPr bwMode="auto">
          <a:xfrm>
            <a:off x="457200" y="5921375"/>
            <a:ext cx="8229600" cy="17463"/>
          </a:xfrm>
          <a:prstGeom prst="rect">
            <a:avLst/>
          </a:prstGeom>
          <a:solidFill>
            <a:srgbClr val="1E17A1"/>
          </a:solidFill>
          <a:ln w="9525">
            <a:solidFill>
              <a:srgbClr val="1E17A1"/>
            </a:solidFill>
            <a:miter lim="800000"/>
          </a:ln>
        </p:spPr>
        <p:txBody>
          <a:bodyPr wrap="none" anchor="ctr"/>
          <a:lstStyle/>
          <a:p>
            <a:pPr>
              <a:defRPr/>
            </a:pPr>
            <a:endParaRPr lang="zh-CN" altLang="en-US">
              <a:solidFill>
                <a:prstClr val="black"/>
              </a:solidFill>
              <a:latin typeface="+mn-lt"/>
              <a:ea typeface="华文中宋" pitchFamily="2" charset="-122"/>
            </a:endParaRPr>
          </a:p>
        </p:txBody>
      </p:sp>
      <p:sp>
        <p:nvSpPr>
          <p:cNvPr id="1029" name="Rectangle 9"/>
          <p:cNvSpPr>
            <a:spLocks noChangeArrowheads="1"/>
          </p:cNvSpPr>
          <p:nvPr/>
        </p:nvSpPr>
        <p:spPr bwMode="auto">
          <a:xfrm>
            <a:off x="457200" y="5972175"/>
            <a:ext cx="8229600" cy="28575"/>
          </a:xfrm>
          <a:prstGeom prst="rect">
            <a:avLst/>
          </a:prstGeom>
          <a:solidFill>
            <a:srgbClr val="1E17A1"/>
          </a:solidFill>
          <a:ln w="9525">
            <a:solidFill>
              <a:srgbClr val="1E17A1"/>
            </a:solidFill>
            <a:miter lim="800000"/>
          </a:ln>
        </p:spPr>
        <p:txBody>
          <a:bodyPr wrap="none" anchor="ctr"/>
          <a:lstStyle/>
          <a:p>
            <a:pPr>
              <a:defRPr/>
            </a:pPr>
            <a:endParaRPr lang="zh-CN" altLang="en-US">
              <a:solidFill>
                <a:prstClr val="black"/>
              </a:solidFill>
              <a:latin typeface="+mn-lt"/>
              <a:ea typeface="华文中宋" pitchFamily="2" charset="-122"/>
            </a:endParaRPr>
          </a:p>
        </p:txBody>
      </p:sp>
      <p:pic>
        <p:nvPicPr>
          <p:cNvPr id="1030" name="Picture 2" descr="C:\Documents and Settings\IBM\桌面\CQCISO9001内部审核员换版培训\ISO9001换版培训\新建文件夹\培训业务\培训简介－培训业务-中国质量认证中心_files\top_logo.gif"/>
          <p:cNvPicPr>
            <a:picLocks noChangeAspect="1" noChangeArrowheads="1"/>
          </p:cNvPicPr>
          <p:nvPr/>
        </p:nvPicPr>
        <p:blipFill>
          <a:blip r:embed="rId19"/>
          <a:srcRect/>
          <a:stretch>
            <a:fillRect/>
          </a:stretch>
        </p:blipFill>
        <p:spPr bwMode="auto">
          <a:xfrm>
            <a:off x="6572250" y="6153150"/>
            <a:ext cx="2162175" cy="419100"/>
          </a:xfrm>
          <a:prstGeom prst="rect">
            <a:avLst/>
          </a:prstGeom>
          <a:noFill/>
          <a:ln w="9525">
            <a:noFill/>
            <a:miter lim="800000"/>
            <a:headEnd/>
            <a:tailEnd/>
          </a:ln>
        </p:spPr>
      </p:pic>
      <p:sp>
        <p:nvSpPr>
          <p:cNvPr id="1031" name="Rectangle 8"/>
          <p:cNvSpPr>
            <a:spLocks noChangeArrowheads="1"/>
          </p:cNvSpPr>
          <p:nvPr/>
        </p:nvSpPr>
        <p:spPr bwMode="auto">
          <a:xfrm>
            <a:off x="485775" y="928688"/>
            <a:ext cx="8229600" cy="17462"/>
          </a:xfrm>
          <a:prstGeom prst="rect">
            <a:avLst/>
          </a:prstGeom>
          <a:solidFill>
            <a:srgbClr val="1E17A1"/>
          </a:solidFill>
          <a:ln w="6350">
            <a:solidFill>
              <a:srgbClr val="1E17A1"/>
            </a:solidFill>
            <a:miter lim="800000"/>
          </a:ln>
        </p:spPr>
        <p:txBody>
          <a:bodyPr wrap="none" anchor="ctr"/>
          <a:lstStyle/>
          <a:p>
            <a:pPr>
              <a:defRPr/>
            </a:pPr>
            <a:endParaRPr lang="zh-CN" altLang="en-US">
              <a:solidFill>
                <a:prstClr val="black"/>
              </a:solidFill>
              <a:latin typeface="+mn-lt"/>
              <a:ea typeface="华文中宋" pitchFamily="2" charset="-122"/>
            </a:endParaRPr>
          </a:p>
        </p:txBody>
      </p:sp>
      <p:sp>
        <p:nvSpPr>
          <p:cNvPr id="1032" name="标题占位符 9"/>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6.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35.wmf"/></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wmf"/></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37.wmf"/></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37.wm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2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emf"/></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2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2.xml"/><Relationship Id="rId6" Type="http://schemas.openxmlformats.org/officeDocument/2006/relationships/hyperlink" Target="http://wiki.mbalib.com/wiki/%E9%87%87%E8%B4%AD" TargetMode="External"/><Relationship Id="rId5" Type="http://schemas.openxmlformats.org/officeDocument/2006/relationships/hyperlink" Target="http://wiki.mbalib.com/wiki/%E7%A0%94%E7%A9%B6%E4%B8%8E%E5%BC%80%E5%8F%91" TargetMode="External"/><Relationship Id="rId4" Type="http://schemas.openxmlformats.org/officeDocument/2006/relationships/hyperlink" Target="http://wiki.mbalib.com/wiki/%E8%AE%A1%E5%88%92" TargetMode="External"/><Relationship Id="rId3" Type="http://schemas.openxmlformats.org/officeDocument/2006/relationships/hyperlink" Target="http://wiki.mbalib.com/wiki/%E8%B4%A2%E5%8A%A1" TargetMode="External"/><Relationship Id="rId2" Type="http://schemas.openxmlformats.org/officeDocument/2006/relationships/hyperlink" Target="http://wiki.mbalib.com/wiki/%E4%BA%BA%E4%BA%8B" TargetMode="External"/><Relationship Id="rId1" Type="http://schemas.openxmlformats.org/officeDocument/2006/relationships/hyperlink" Target="http://wiki.mbalib.com/wiki/%E5%94%AE%E5%90%8E%E6%9C%8D%E5%8A%A1" TargetMode="Externa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jpeg"/><Relationship Id="rId1" Type="http://schemas.openxmlformats.org/officeDocument/2006/relationships/hyperlink" Target="http://wiki.mbalib.com/wiki/Image:%E8%8E%B1%E9%92%A2%E4%BB%B7%E5%80%BC%E9%93%BE%E7%A4%BA%E6%84%8F%E5%9B%BE.jpg" TargetMode="Externa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image" Target="../media/image9.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2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customXml" Target="../ink/ink2.xml"/><Relationship Id="rId1" Type="http://schemas.openxmlformats.org/officeDocument/2006/relationships/image" Target="../media/image9.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8.xml"/><Relationship Id="rId4" Type="http://schemas.openxmlformats.org/officeDocument/2006/relationships/image" Target="../media/image15.jpeg"/><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jpeg"/></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18.xml"/><Relationship Id="rId6" Type="http://schemas.openxmlformats.org/officeDocument/2006/relationships/image" Target="../media/image27.wmf"/><Relationship Id="rId5" Type="http://schemas.openxmlformats.org/officeDocument/2006/relationships/oleObject" Target="../embeddings/oleObject1.bin"/><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image" Target="../media/image23.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png"/><Relationship Id="rId2" Type="http://schemas.openxmlformats.org/officeDocument/2006/relationships/customXml" Target="../ink/ink3.xml"/><Relationship Id="rId1" Type="http://schemas.openxmlformats.org/officeDocument/2006/relationships/image" Target="../media/image9.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9.jpe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1.wmf"/><Relationship Id="rId1" Type="http://schemas.openxmlformats.org/officeDocument/2006/relationships/image" Target="../media/image30.wmf"/></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emf"/></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baike.baidu.com/subview/66855/16721696.htm" TargetMode="External"/><Relationship Id="rId3" Type="http://schemas.openxmlformats.org/officeDocument/2006/relationships/hyperlink" Target="http://baike.baidu.com/view/493797.htm" TargetMode="External"/><Relationship Id="rId2" Type="http://schemas.openxmlformats.org/officeDocument/2006/relationships/hyperlink" Target="http://baike.baidu.com/view/446766.htm" TargetMode="External"/><Relationship Id="rId1" Type="http://schemas.openxmlformats.org/officeDocument/2006/relationships/hyperlink" Target="http://baike.baidu.com/view/5448690.htm"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sz="half" idx="4294967295"/>
          </p:nvPr>
        </p:nvSpPr>
        <p:spPr>
          <a:xfrm>
            <a:off x="983274" y="1577975"/>
            <a:ext cx="7315200" cy="4514850"/>
          </a:xfrm>
          <a:prstGeom prst="rect">
            <a:avLst/>
          </a:prstGeom>
        </p:spPr>
        <p:txBody>
          <a:bodyPr/>
          <a:lstStyle/>
          <a:p>
            <a:pPr algn="ctr">
              <a:lnSpc>
                <a:spcPct val="150000"/>
              </a:lnSpc>
              <a:buClr>
                <a:schemeClr val="tx1"/>
              </a:buClr>
              <a:buFont typeface="Wingdings" panose="05000000000000000000" pitchFamily="2" charset="2"/>
              <a:buNone/>
            </a:pPr>
            <a:r>
              <a:rPr lang="en-US" altLang="zh-CN" sz="4800" b="1" dirty="0" smtClean="0">
                <a:solidFill>
                  <a:srgbClr val="333399"/>
                </a:solidFill>
                <a:effectLst>
                  <a:outerShdw blurRad="38100" dist="38100" dir="2700000" algn="tl">
                    <a:srgbClr val="C0C0C0"/>
                  </a:outerShdw>
                </a:effectLst>
                <a:latin typeface="Broadway BT" pitchFamily="82" charset="0"/>
                <a:ea typeface="隶书" pitchFamily="49" charset="-122"/>
              </a:rPr>
              <a:t>ISO9000</a:t>
            </a:r>
            <a:r>
              <a:rPr lang="zh-CN" altLang="en-US" sz="4800" b="1" dirty="0" smtClean="0">
                <a:solidFill>
                  <a:srgbClr val="333399"/>
                </a:solidFill>
                <a:effectLst>
                  <a:outerShdw blurRad="38100" dist="38100" dir="2700000" algn="tl">
                    <a:srgbClr val="C0C0C0"/>
                  </a:outerShdw>
                </a:effectLst>
                <a:latin typeface="Broadway BT" pitchFamily="82" charset="0"/>
                <a:ea typeface="隶书" pitchFamily="49" charset="-122"/>
              </a:rPr>
              <a:t>：</a:t>
            </a:r>
            <a:r>
              <a:rPr lang="en-US" altLang="zh-CN" sz="4800" b="1" dirty="0" smtClean="0">
                <a:solidFill>
                  <a:srgbClr val="333399"/>
                </a:solidFill>
                <a:effectLst>
                  <a:outerShdw blurRad="38100" dist="38100" dir="2700000" algn="tl">
                    <a:srgbClr val="C0C0C0"/>
                  </a:outerShdw>
                </a:effectLst>
                <a:latin typeface="Broadway BT" pitchFamily="82" charset="0"/>
                <a:ea typeface="隶书" pitchFamily="49" charset="-122"/>
              </a:rPr>
              <a:t>2015</a:t>
            </a:r>
            <a:endParaRPr lang="en-US" altLang="zh-CN" sz="4800" b="1" dirty="0" smtClean="0">
              <a:solidFill>
                <a:srgbClr val="333399"/>
              </a:solidFill>
              <a:effectLst>
                <a:outerShdw blurRad="38100" dist="38100" dir="2700000" algn="tl">
                  <a:srgbClr val="C0C0C0"/>
                </a:outerShdw>
              </a:effectLst>
              <a:latin typeface="Broadway BT" pitchFamily="82" charset="0"/>
              <a:ea typeface="隶书" pitchFamily="49" charset="-122"/>
            </a:endParaRPr>
          </a:p>
          <a:p>
            <a:pPr algn="ctr">
              <a:lnSpc>
                <a:spcPct val="150000"/>
              </a:lnSpc>
              <a:buClr>
                <a:schemeClr val="tx1"/>
              </a:buClr>
              <a:buFont typeface="Wingdings" panose="05000000000000000000" pitchFamily="2" charset="2"/>
              <a:buNone/>
            </a:pPr>
            <a:r>
              <a:rPr lang="zh-CN" altLang="ru-RU" sz="4000" b="1" dirty="0" smtClean="0">
                <a:solidFill>
                  <a:srgbClr val="333399"/>
                </a:solidFill>
                <a:effectLst>
                  <a:outerShdw blurRad="38100" dist="38100" dir="2700000" algn="tl">
                    <a:srgbClr val="C0C0C0"/>
                  </a:outerShdw>
                </a:effectLst>
                <a:latin typeface="隶书" pitchFamily="49" charset="-122"/>
                <a:ea typeface="隶书" pitchFamily="49" charset="-122"/>
              </a:rPr>
              <a:t>质量管理体系</a:t>
            </a:r>
            <a:endParaRPr lang="zh-CN" altLang="en-US" sz="4000" b="1" dirty="0" smtClean="0">
              <a:solidFill>
                <a:srgbClr val="333399"/>
              </a:solidFill>
              <a:effectLst>
                <a:outerShdw blurRad="38100" dist="38100" dir="2700000" algn="tl">
                  <a:srgbClr val="C0C0C0"/>
                </a:outerShdw>
              </a:effectLst>
              <a:latin typeface="隶书" pitchFamily="49" charset="-122"/>
              <a:ea typeface="隶书" pitchFamily="49" charset="-122"/>
            </a:endParaRPr>
          </a:p>
          <a:p>
            <a:pPr algn="ctr">
              <a:lnSpc>
                <a:spcPct val="120000"/>
              </a:lnSpc>
              <a:buClr>
                <a:schemeClr val="tx1"/>
              </a:buClr>
              <a:buFont typeface="Wingdings" panose="05000000000000000000" pitchFamily="2" charset="2"/>
              <a:buNone/>
            </a:pPr>
            <a:r>
              <a:rPr lang="zh-CN" altLang="en-US" sz="7200" b="1" dirty="0" smtClean="0">
                <a:solidFill>
                  <a:srgbClr val="333399"/>
                </a:solidFill>
                <a:effectLst>
                  <a:outerShdw blurRad="38100" dist="38100" dir="2700000" algn="tl">
                    <a:srgbClr val="C0C0C0"/>
                  </a:outerShdw>
                </a:effectLst>
                <a:latin typeface="隶书" pitchFamily="49" charset="-122"/>
                <a:ea typeface="隶书" pitchFamily="49" charset="-122"/>
              </a:rPr>
              <a:t>培 训 </a:t>
            </a:r>
            <a:endParaRPr lang="zh-CN" altLang="en-US" sz="7200" b="1" dirty="0" smtClean="0">
              <a:solidFill>
                <a:srgbClr val="333399"/>
              </a:solidFill>
              <a:effectLst>
                <a:outerShdw blurRad="38100" dist="38100" dir="2700000" algn="tl">
                  <a:srgbClr val="C0C0C0"/>
                </a:outerShdw>
              </a:effectLst>
              <a:latin typeface="隶书" pitchFamily="49" charset="-122"/>
              <a:ea typeface="隶书" pitchFamily="49" charset="-122"/>
            </a:endParaRPr>
          </a:p>
        </p:txBody>
      </p:sp>
      <p:sp>
        <p:nvSpPr>
          <p:cNvPr id="43011" name="Rectangle 3"/>
          <p:cNvSpPr>
            <a:spLocks noChangeArrowheads="1"/>
          </p:cNvSpPr>
          <p:nvPr/>
        </p:nvSpPr>
        <p:spPr bwMode="auto">
          <a:xfrm>
            <a:off x="3429000" y="0"/>
            <a:ext cx="2794489" cy="914400"/>
          </a:xfrm>
          <a:prstGeom prst="rect">
            <a:avLst/>
          </a:prstGeom>
          <a:noFill/>
          <a:ln>
            <a:noFill/>
          </a:ln>
          <a:effectLst/>
          <a:extLst>
            <a:ext uri="{909E8E84-426E-40DD-AFC4-6F175D3DCCD1}">
              <a14:hiddenFill xmlns:a14="http://schemas.microsoft.com/office/drawing/2010/main">
                <a:gradFill rotWithShape="0">
                  <a:gsLst>
                    <a:gs pos="0">
                      <a:schemeClr val="bg2"/>
                    </a:gs>
                    <a:gs pos="50000">
                      <a:schemeClr val="folHlink"/>
                    </a:gs>
                    <a:gs pos="100000">
                      <a:schemeClr val="bg2"/>
                    </a:gs>
                  </a:gsLst>
                  <a:lin ang="5400000" scaled="1"/>
                </a:gradFill>
              </a14:hiddenFill>
            </a:ext>
            <a:ext uri="{91240B29-F687-4F45-9708-019B960494DF}">
              <a14:hiddenLine xmlns:a14="http://schemas.microsoft.com/office/drawing/2010/main" w="28575">
                <a:solidFill>
                  <a:srgbClr val="00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endParaRPr lang="zh-CN" altLang="en-US" sz="5400" b="1">
              <a:solidFill>
                <a:srgbClr val="A50021"/>
              </a:solidFill>
              <a:latin typeface="隶书" pitchFamily="49" charset="-122"/>
              <a:ea typeface="隶书" pitchFamily="49" charset="-122"/>
            </a:endParaRPr>
          </a:p>
        </p:txBody>
      </p:sp>
      <p:pic>
        <p:nvPicPr>
          <p:cNvPr id="43012" name="Picture 4" descr="CAAVW5A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098323" y="-17463"/>
            <a:ext cx="2060331" cy="1674813"/>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CA08SJ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4" y="5373689"/>
            <a:ext cx="1795097" cy="1519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Effect transition="in" filter="wedge">
                                      <p:cBhvr>
                                        <p:cTn id="7" dur="5000"/>
                                        <p:tgtEl>
                                          <p:spTgt spid="43010">
                                            <p:txEl>
                                              <p:pRg st="0" end="0"/>
                                            </p:txEl>
                                          </p:spTgt>
                                        </p:tgtEl>
                                      </p:cBhvr>
                                    </p:animEffect>
                                  </p:childTnLst>
                                </p:cTn>
                              </p:par>
                            </p:childTnLst>
                          </p:cTn>
                        </p:par>
                        <p:par>
                          <p:cTn id="8" fill="hold">
                            <p:stCondLst>
                              <p:cond delay="5000"/>
                            </p:stCondLst>
                            <p:childTnLst>
                              <p:par>
                                <p:cTn id="9" presetID="20" presetClass="entr" presetSubtype="0" fill="hold" grpId="0" nodeType="afterEffect">
                                  <p:stCondLst>
                                    <p:cond delay="0"/>
                                  </p:stCondLst>
                                  <p:childTnLst>
                                    <p:set>
                                      <p:cBhvr>
                                        <p:cTn id="10" dur="1" fill="hold">
                                          <p:stCondLst>
                                            <p:cond delay="0"/>
                                          </p:stCondLst>
                                        </p:cTn>
                                        <p:tgtEl>
                                          <p:spTgt spid="43010">
                                            <p:txEl>
                                              <p:pRg st="1" end="1"/>
                                            </p:txEl>
                                          </p:spTgt>
                                        </p:tgtEl>
                                        <p:attrNameLst>
                                          <p:attrName>style.visibility</p:attrName>
                                        </p:attrNameLst>
                                      </p:cBhvr>
                                      <p:to>
                                        <p:strVal val="visible"/>
                                      </p:to>
                                    </p:set>
                                    <p:animEffect transition="in" filter="wedge">
                                      <p:cBhvr>
                                        <p:cTn id="11" dur="5000"/>
                                        <p:tgtEl>
                                          <p:spTgt spid="43010">
                                            <p:txEl>
                                              <p:pRg st="1" end="1"/>
                                            </p:txEl>
                                          </p:spTgt>
                                        </p:tgtEl>
                                      </p:cBhvr>
                                    </p:animEffect>
                                  </p:childTnLst>
                                </p:cTn>
                              </p:par>
                            </p:childTnLst>
                          </p:cTn>
                        </p:par>
                        <p:par>
                          <p:cTn id="12" fill="hold">
                            <p:stCondLst>
                              <p:cond delay="10000"/>
                            </p:stCondLst>
                            <p:childTnLst>
                              <p:par>
                                <p:cTn id="13" presetID="20" presetClass="entr" presetSubtype="0" fill="hold" grpId="0" nodeType="afterEffect">
                                  <p:stCondLst>
                                    <p:cond delay="0"/>
                                  </p:stCondLst>
                                  <p:childTnLst>
                                    <p:set>
                                      <p:cBhvr>
                                        <p:cTn id="14" dur="1" fill="hold">
                                          <p:stCondLst>
                                            <p:cond delay="0"/>
                                          </p:stCondLst>
                                        </p:cTn>
                                        <p:tgtEl>
                                          <p:spTgt spid="43010">
                                            <p:txEl>
                                              <p:pRg st="2" end="2"/>
                                            </p:txEl>
                                          </p:spTgt>
                                        </p:tgtEl>
                                        <p:attrNameLst>
                                          <p:attrName>style.visibility</p:attrName>
                                        </p:attrNameLst>
                                      </p:cBhvr>
                                      <p:to>
                                        <p:strVal val="visible"/>
                                      </p:to>
                                    </p:set>
                                    <p:animEffect transition="in" filter="wedge">
                                      <p:cBhvr>
                                        <p:cTn id="15" dur="5000"/>
                                        <p:tgtEl>
                                          <p:spTgt spid="430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标题 1"/>
          <p:cNvSpPr>
            <a:spLocks noGrp="1" noChangeArrowheads="1"/>
          </p:cNvSpPr>
          <p:nvPr>
            <p:ph type="ctrTitle"/>
          </p:nvPr>
        </p:nvSpPr>
        <p:spPr>
          <a:xfrm>
            <a:off x="457200" y="274638"/>
            <a:ext cx="8229600" cy="582612"/>
          </a:xfrm>
        </p:spPr>
        <p:txBody>
          <a:bodyPr/>
          <a:lstStyle/>
          <a:p>
            <a:pPr algn="l"/>
            <a:r>
              <a:rPr lang="zh-CN" altLang="en-US" sz="3200" b="1" dirty="0" smtClean="0">
                <a:solidFill>
                  <a:srgbClr val="FF6600"/>
                </a:solidFill>
                <a:latin typeface="宋体" panose="02010600030101010101" pitchFamily="2" charset="-122"/>
              </a:rPr>
              <a:t>      明确引入了风险管理方面的要求</a:t>
            </a:r>
            <a:endParaRPr lang="zh-CN" altLang="en-US" sz="1600" b="1" dirty="0" smtClean="0">
              <a:latin typeface="微软雅黑" panose="020B0503020204020204" pitchFamily="34" charset="-122"/>
              <a:ea typeface="微软雅黑" panose="020B0503020204020204" pitchFamily="34" charset="-122"/>
            </a:endParaRPr>
          </a:p>
        </p:txBody>
      </p:sp>
      <p:sp>
        <p:nvSpPr>
          <p:cNvPr id="48131" name="内容占位符 2"/>
          <p:cNvSpPr>
            <a:spLocks noGrp="1"/>
          </p:cNvSpPr>
          <p:nvPr>
            <p:ph type="subTitle" idx="1"/>
          </p:nvPr>
        </p:nvSpPr>
        <p:spPr>
          <a:xfrm>
            <a:off x="457200" y="1046163"/>
            <a:ext cx="8229600" cy="4811712"/>
          </a:xfrm>
          <a:ln>
            <a:miter/>
          </a:ln>
        </p:spPr>
        <p:txBody>
          <a:bodyPr>
            <a:normAutofit/>
          </a:bodyPr>
          <a:lstStyle/>
          <a:p>
            <a:pPr marL="342900" indent="-342900" algn="l">
              <a:lnSpc>
                <a:spcPct val="150000"/>
              </a:lnSpc>
              <a:buClr>
                <a:srgbClr val="FA4E12"/>
              </a:buClr>
              <a:buFont typeface="Wingdings" panose="05000000000000000000" charset="0"/>
              <a:buChar char="n"/>
              <a:defRPr/>
            </a:pPr>
            <a:r>
              <a:rPr lang="zh-CN" altLang="en-US" sz="2400" b="1" noProof="1">
                <a:latin typeface="仿宋" panose="02010609060101010101" pitchFamily="49" charset="-122"/>
                <a:ea typeface="仿宋" panose="02010609060101010101" pitchFamily="49" charset="-122"/>
              </a:rPr>
              <a:t>风险意识的概念在以往版本中有暗示，特别是预防措施条款的要求，但并没明确提出。</a:t>
            </a:r>
            <a:endParaRPr lang="zh-CN" altLang="en-US" sz="2400" b="1" noProof="1">
              <a:latin typeface="仿宋" panose="02010609060101010101" pitchFamily="49" charset="-122"/>
              <a:ea typeface="仿宋" panose="02010609060101010101" pitchFamily="49" charset="-122"/>
            </a:endParaRPr>
          </a:p>
          <a:p>
            <a:pPr marL="342900" indent="-342900" algn="l">
              <a:lnSpc>
                <a:spcPct val="150000"/>
              </a:lnSpc>
              <a:buClr>
                <a:srgbClr val="FA4E12"/>
              </a:buClr>
              <a:buFont typeface="Wingdings" panose="05000000000000000000" charset="0"/>
              <a:buChar char="n"/>
              <a:defRPr/>
            </a:pPr>
            <a:r>
              <a:rPr lang="zh-CN" altLang="en-US" sz="2400" b="1" noProof="1">
                <a:latin typeface="仿宋" panose="02010609060101010101" pitchFamily="49" charset="-122"/>
                <a:ea typeface="仿宋" panose="02010609060101010101" pitchFamily="49" charset="-122"/>
              </a:rPr>
              <a:t>应对不确定且不断变化的环境以及需求，风险管理日趋重要</a:t>
            </a:r>
            <a:endParaRPr lang="en-US" altLang="x-none" sz="2400" b="1" noProof="1">
              <a:latin typeface="仿宋" panose="02010609060101010101" pitchFamily="49" charset="-122"/>
              <a:ea typeface="仿宋" panose="02010609060101010101" pitchFamily="49" charset="-122"/>
            </a:endParaRPr>
          </a:p>
          <a:p>
            <a:pPr marL="342900" indent="-342900" algn="l">
              <a:lnSpc>
                <a:spcPct val="150000"/>
              </a:lnSpc>
              <a:buClr>
                <a:srgbClr val="FA4E12"/>
              </a:buClr>
              <a:buFont typeface="Wingdings" panose="05000000000000000000" charset="0"/>
              <a:buChar char="n"/>
              <a:defRPr/>
            </a:pPr>
            <a:r>
              <a:rPr lang="zh-CN" altLang="en-US" sz="2400" b="1" noProof="1">
                <a:latin typeface="仿宋" panose="02010609060101010101" pitchFamily="49" charset="-122"/>
                <a:ea typeface="仿宋" panose="02010609060101010101" pitchFamily="49" charset="-122"/>
              </a:rPr>
              <a:t>标准的第四章是非常重要的一个章节</a:t>
            </a:r>
            <a:endParaRPr lang="en-US" altLang="x-none" sz="2400" b="1" noProof="1">
              <a:latin typeface="仿宋" panose="02010609060101010101" pitchFamily="49" charset="-122"/>
              <a:ea typeface="仿宋" panose="02010609060101010101" pitchFamily="49" charset="-122"/>
            </a:endParaRPr>
          </a:p>
          <a:p>
            <a:pPr>
              <a:lnSpc>
                <a:spcPct val="150000"/>
              </a:lnSpc>
              <a:buFont typeface="Arial" panose="020B0604020202020204" pitchFamily="34" charset="0"/>
              <a:buNone/>
              <a:defRPr/>
            </a:pPr>
            <a:endParaRPr lang="zh-CN" altLang="en-US" b="1" noProof="1">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defRPr/>
            </a:pPr>
            <a:endParaRPr lang="zh-CN" altLang="en-US" b="1" noProof="1">
              <a:latin typeface="微软雅黑" panose="020B0503020204020204" pitchFamily="34" charset="-122"/>
              <a:ea typeface="微软雅黑" panose="020B0503020204020204" pitchFamily="34" charset="-122"/>
            </a:endParaRPr>
          </a:p>
          <a:p>
            <a:pPr>
              <a:lnSpc>
                <a:spcPct val="150000"/>
              </a:lnSpc>
              <a:buFont typeface="Arial" panose="020B0604020202020204" pitchFamily="34" charset="0"/>
              <a:buNone/>
              <a:defRPr/>
            </a:pPr>
            <a:endParaRPr lang="zh-CN" altLang="en-US" b="1" noProof="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标题 1"/>
          <p:cNvSpPr>
            <a:spLocks noGrp="1" noChangeArrowheads="1"/>
          </p:cNvSpPr>
          <p:nvPr>
            <p:ph type="title" idx="4294967295"/>
          </p:nvPr>
        </p:nvSpPr>
        <p:spPr>
          <a:xfrm>
            <a:off x="457200" y="274638"/>
            <a:ext cx="8229600" cy="582612"/>
          </a:xfrm>
        </p:spPr>
        <p:txBody>
          <a:bodyPr anchor="b"/>
          <a:lstStyle/>
          <a:p>
            <a:pPr algn="l"/>
            <a:r>
              <a:rPr lang="zh-CN" altLang="zh-CN" sz="2400" b="1" smtClean="0">
                <a:solidFill>
                  <a:srgbClr val="FF6600"/>
                </a:solidFill>
                <a:latin typeface="宋体" panose="02010600030101010101" pitchFamily="2" charset="-122"/>
              </a:rPr>
              <a:t>A.5 </a:t>
            </a:r>
            <a:r>
              <a:rPr lang="zh-CN" sz="2400" b="1" smtClean="0">
                <a:solidFill>
                  <a:srgbClr val="FF6600"/>
                </a:solidFill>
                <a:latin typeface="宋体" panose="02010600030101010101" pitchFamily="2" charset="-122"/>
              </a:rPr>
              <a:t>适用性</a:t>
            </a:r>
            <a:endParaRPr lang="zh-CN" sz="2400" b="1" smtClean="0">
              <a:solidFill>
                <a:srgbClr val="FF6600"/>
              </a:solidFill>
              <a:latin typeface="宋体" panose="02010600030101010101" pitchFamily="2" charset="-122"/>
            </a:endParaRPr>
          </a:p>
        </p:txBody>
      </p:sp>
      <p:sp>
        <p:nvSpPr>
          <p:cNvPr id="114691" name="内容占位符 2"/>
          <p:cNvSpPr>
            <a:spLocks noGrp="1" noChangeArrowheads="1"/>
          </p:cNvSpPr>
          <p:nvPr>
            <p:ph idx="4294967295"/>
          </p:nvPr>
        </p:nvSpPr>
        <p:spPr bwMode="auto">
          <a:xfrm>
            <a:off x="252413" y="692697"/>
            <a:ext cx="8721725" cy="5398542"/>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ct val="80000"/>
              </a:lnSpc>
              <a:spcBef>
                <a:spcPct val="0"/>
              </a:spcBef>
              <a:buClr>
                <a:srgbClr val="0070C0"/>
              </a:buClr>
              <a:buFont typeface="Wingdings" panose="05000000000000000000" pitchFamily="2" charset="2"/>
              <a:buNone/>
            </a:pPr>
            <a:r>
              <a:rPr lang="zh-CN" altLang="en-US" sz="1800" b="1" dirty="0" smtClean="0">
                <a:latin typeface="微软雅黑" panose="020B0503020204020204" pitchFamily="34" charset="-122"/>
                <a:ea typeface="微软雅黑" panose="020B0503020204020204" pitchFamily="34" charset="-122"/>
              </a:rPr>
              <a:t>　  </a:t>
            </a:r>
            <a:endParaRPr lang="zh-CN" altLang="en-US" sz="1800" b="1" dirty="0" smtClean="0">
              <a:latin typeface="微软雅黑" panose="020B0503020204020204" pitchFamily="34" charset="-122"/>
              <a:ea typeface="微软雅黑" panose="020B0503020204020204" pitchFamily="34" charset="-122"/>
            </a:endParaRPr>
          </a:p>
          <a:p>
            <a:pPr marL="0" indent="0">
              <a:lnSpc>
                <a:spcPct val="150000"/>
              </a:lnSpc>
              <a:spcBef>
                <a:spcPct val="0"/>
              </a:spcBef>
              <a:buClr>
                <a:srgbClr val="0070C0"/>
              </a:buClr>
              <a:buFont typeface="Wingdings" panose="05000000000000000000" pitchFamily="2" charset="2"/>
              <a:buNone/>
            </a:pPr>
            <a:r>
              <a:rPr lang="zh-CN" altLang="en-US" sz="1800" b="1" dirty="0" smtClean="0">
                <a:latin typeface="微软雅黑" panose="020B0503020204020204" pitchFamily="34" charset="-122"/>
                <a:ea typeface="微软雅黑" panose="020B0503020204020204" pitchFamily="34" charset="-122"/>
              </a:rPr>
              <a:t>      </a:t>
            </a:r>
            <a:r>
              <a:rPr lang="zh-CN" altLang="en-US" sz="2400" dirty="0" smtClean="0">
                <a:latin typeface="仿宋" panose="02010609060101010101" pitchFamily="49" charset="-122"/>
                <a:ea typeface="仿宋" panose="02010609060101010101" pitchFamily="49" charset="-122"/>
              </a:rPr>
              <a:t>本标准在其要求对组织质量管理体系的适用性方面不使用“</a:t>
            </a:r>
            <a:r>
              <a:rPr lang="zh-CN" altLang="en-US" sz="2400" b="1" dirty="0" smtClean="0">
                <a:solidFill>
                  <a:srgbClr val="FF0000"/>
                </a:solidFill>
                <a:latin typeface="仿宋" panose="02010609060101010101" pitchFamily="49" charset="-122"/>
                <a:ea typeface="仿宋" panose="02010609060101010101" pitchFamily="49" charset="-122"/>
              </a:rPr>
              <a:t>删减</a:t>
            </a:r>
            <a:r>
              <a:rPr lang="zh-CN" altLang="en-US" sz="2400" dirty="0" smtClean="0">
                <a:latin typeface="仿宋" panose="02010609060101010101" pitchFamily="49" charset="-122"/>
                <a:ea typeface="仿宋" panose="02010609060101010101" pitchFamily="49" charset="-122"/>
              </a:rPr>
              <a:t>”一词。然而，组织可根据其</a:t>
            </a:r>
            <a:r>
              <a:rPr lang="zh-CN" altLang="en-US" sz="2400" b="1" dirty="0" smtClean="0">
                <a:solidFill>
                  <a:srgbClr val="FF0000"/>
                </a:solidFill>
                <a:latin typeface="仿宋" panose="02010609060101010101" pitchFamily="49" charset="-122"/>
                <a:ea typeface="仿宋" panose="02010609060101010101" pitchFamily="49" charset="-122"/>
              </a:rPr>
              <a:t>规模和复杂程度、所采用的管理模式、活动领域以及所面临风险和机遇</a:t>
            </a:r>
            <a:r>
              <a:rPr lang="zh-CN" altLang="en-US" sz="2400" dirty="0" smtClean="0">
                <a:latin typeface="仿宋" panose="02010609060101010101" pitchFamily="49" charset="-122"/>
                <a:ea typeface="仿宋" panose="02010609060101010101" pitchFamily="49" charset="-122"/>
              </a:rPr>
              <a:t>的性质，对相关要求的适用性进行</a:t>
            </a:r>
            <a:r>
              <a:rPr lang="zh-CN" altLang="en-US" sz="2400" b="1" dirty="0" smtClean="0">
                <a:solidFill>
                  <a:srgbClr val="FF0000"/>
                </a:solidFill>
                <a:latin typeface="仿宋" panose="02010609060101010101" pitchFamily="49" charset="-122"/>
                <a:ea typeface="仿宋" panose="02010609060101010101" pitchFamily="49" charset="-122"/>
              </a:rPr>
              <a:t>评审。</a:t>
            </a:r>
            <a:endParaRPr lang="zh-CN" altLang="en-US" sz="2400" b="1" dirty="0" smtClean="0">
              <a:solidFill>
                <a:srgbClr val="FF0000"/>
              </a:solidFill>
              <a:latin typeface="仿宋" panose="02010609060101010101" pitchFamily="49" charset="-122"/>
              <a:ea typeface="仿宋" panose="02010609060101010101" pitchFamily="49" charset="-122"/>
            </a:endParaRPr>
          </a:p>
          <a:p>
            <a:pPr marL="0" indent="0">
              <a:lnSpc>
                <a:spcPct val="150000"/>
              </a:lnSpc>
              <a:spcBef>
                <a:spcPct val="0"/>
              </a:spcBef>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在4.3中有关适用性方面的要求，规定了在什么条件下，组织能确定某项要求不适用于其质量管理体系范围内的过程。只有不实施某项要求不会对提供合格的产品和服务造成不利影响，组织才能决定该要求不适用。</a:t>
            </a:r>
            <a:endParaRPr lang="en-US" altLang="zh-CN" sz="2400" dirty="0" smtClean="0">
              <a:latin typeface="仿宋" panose="02010609060101010101" pitchFamily="49" charset="-122"/>
              <a:ea typeface="仿宋" panose="02010609060101010101" pitchFamily="49" charset="-122"/>
            </a:endParaRPr>
          </a:p>
          <a:p>
            <a:pPr marL="0" indent="0">
              <a:lnSpc>
                <a:spcPct val="150000"/>
              </a:lnSpc>
              <a:spcBef>
                <a:spcPct val="0"/>
              </a:spcBef>
              <a:buClr>
                <a:srgbClr val="0070C0"/>
              </a:buClr>
              <a:buFont typeface="Wingdings" panose="05000000000000000000" pitchFamily="2" charset="2"/>
              <a:buNone/>
            </a:pPr>
            <a:endParaRPr lang="zh-CN" altLang="en-US" sz="2400" dirty="0" smtClean="0">
              <a:latin typeface="仿宋" panose="02010609060101010101" pitchFamily="49" charset="-122"/>
              <a:ea typeface="仿宋" panose="02010609060101010101" pitchFamily="49" charset="-122"/>
            </a:endParaRPr>
          </a:p>
          <a:p>
            <a:pPr marL="0" indent="0">
              <a:lnSpc>
                <a:spcPct val="150000"/>
              </a:lnSpc>
            </a:pPr>
            <a:endParaRPr lang="zh-CN" altLang="en-US" sz="1800"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r>
              <a:rPr lang="zh-CN" altLang="en-US" sz="3200" dirty="0" smtClean="0">
                <a:solidFill>
                  <a:srgbClr val="FF0000"/>
                </a:solidFill>
              </a:rPr>
              <a:t>理解和实施要点</a:t>
            </a:r>
            <a:endParaRPr lang="zh-CN" altLang="en-US" sz="3200" dirty="0">
              <a:solidFill>
                <a:srgbClr val="FF0000"/>
              </a:solidFill>
            </a:endParaRPr>
          </a:p>
        </p:txBody>
      </p:sp>
      <p:sp>
        <p:nvSpPr>
          <p:cNvPr id="3" name="内容占位符 2"/>
          <p:cNvSpPr>
            <a:spLocks noGrp="1"/>
          </p:cNvSpPr>
          <p:nvPr>
            <p:ph idx="1"/>
          </p:nvPr>
        </p:nvSpPr>
        <p:spPr/>
        <p:txBody>
          <a:bodyPr/>
          <a:lstStyle/>
          <a:p>
            <a:r>
              <a:rPr lang="zh-CN" altLang="en-US" dirty="0" smtClean="0"/>
              <a:t>确定范围包括边界和本标准的应用，应考虑：</a:t>
            </a:r>
            <a:endParaRPr lang="en-US" altLang="zh-CN" dirty="0" smtClean="0"/>
          </a:p>
          <a:p>
            <a:r>
              <a:rPr lang="en-US" altLang="zh-CN" dirty="0" smtClean="0"/>
              <a:t>—</a:t>
            </a:r>
            <a:r>
              <a:rPr lang="zh-CN" altLang="en-US" dirty="0" smtClean="0"/>
              <a:t>内外部环境</a:t>
            </a:r>
            <a:endParaRPr lang="en-US" altLang="zh-CN" dirty="0" smtClean="0"/>
          </a:p>
          <a:p>
            <a:r>
              <a:rPr lang="en-US" altLang="zh-CN" dirty="0"/>
              <a:t>—</a:t>
            </a:r>
            <a:r>
              <a:rPr lang="zh-CN" altLang="en-US" dirty="0"/>
              <a:t>相关方</a:t>
            </a:r>
            <a:r>
              <a:rPr lang="zh-CN" altLang="en-US" dirty="0" smtClean="0"/>
              <a:t>要求</a:t>
            </a:r>
            <a:endParaRPr lang="en-US" altLang="zh-CN" dirty="0" smtClean="0"/>
          </a:p>
          <a:p>
            <a:r>
              <a:rPr lang="en-US" altLang="zh-CN" dirty="0"/>
              <a:t>—</a:t>
            </a:r>
            <a:r>
              <a:rPr lang="zh-CN" altLang="en-US" dirty="0" smtClean="0"/>
              <a:t>产品和服务</a:t>
            </a:r>
            <a:endParaRPr lang="en-US" altLang="zh-CN" dirty="0" smtClean="0"/>
          </a:p>
          <a:p>
            <a:r>
              <a:rPr lang="zh-CN" altLang="en-US" dirty="0" smtClean="0"/>
              <a:t>成文信息，说明不能采用的正当理由。</a:t>
            </a:r>
            <a:endParaRPr lang="en-US" altLang="zh-CN" dirty="0" smtClean="0"/>
          </a:p>
          <a:p>
            <a:r>
              <a:rPr lang="zh-CN" altLang="en-US" sz="2800" dirty="0">
                <a:solidFill>
                  <a:srgbClr val="0070C0"/>
                </a:solidFill>
                <a:latin typeface="仿宋" panose="02010609060101010101" pitchFamily="49" charset="-122"/>
                <a:ea typeface="仿宋" panose="02010609060101010101" pitchFamily="49" charset="-122"/>
              </a:rPr>
              <a:t>注：请关注管理体系范围和认证范围的联系</a:t>
            </a:r>
            <a:endParaRPr lang="zh-CN" altLang="en-US" sz="2800" dirty="0">
              <a:solidFill>
                <a:srgbClr val="0070C0"/>
              </a:solidFill>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r>
              <a:rPr lang="zh-CN" altLang="en-US" sz="3200" dirty="0" smtClean="0">
                <a:solidFill>
                  <a:srgbClr val="FF0000"/>
                </a:solidFill>
              </a:rPr>
              <a:t>理解和实施要点</a:t>
            </a:r>
            <a:endParaRPr lang="zh-CN" altLang="en-US" sz="3200" dirty="0">
              <a:solidFill>
                <a:srgbClr val="FF0000"/>
              </a:solidFill>
            </a:endParaRPr>
          </a:p>
        </p:txBody>
      </p:sp>
      <p:sp>
        <p:nvSpPr>
          <p:cNvPr id="3" name="内容占位符 2"/>
          <p:cNvSpPr>
            <a:spLocks noGrp="1"/>
          </p:cNvSpPr>
          <p:nvPr>
            <p:ph idx="1"/>
          </p:nvPr>
        </p:nvSpPr>
        <p:spPr/>
        <p:txBody>
          <a:bodyPr/>
          <a:lstStyle/>
          <a:p>
            <a:pPr>
              <a:lnSpc>
                <a:spcPts val="3500"/>
              </a:lnSpc>
            </a:pPr>
            <a:r>
              <a:rPr lang="en-US" altLang="zh-CN" b="0" dirty="0" smtClean="0"/>
              <a:t>3.8.6 </a:t>
            </a:r>
            <a:r>
              <a:rPr lang="zh-CN" altLang="it-IT" b="0" dirty="0" smtClean="0"/>
              <a:t>成文信息 </a:t>
            </a:r>
            <a:r>
              <a:rPr lang="it-IT" altLang="zh-CN" b="0" dirty="0"/>
              <a:t>documented information </a:t>
            </a:r>
            <a:endParaRPr lang="it-IT" altLang="zh-CN" b="0" dirty="0"/>
          </a:p>
          <a:p>
            <a:pPr>
              <a:lnSpc>
                <a:spcPts val="3500"/>
              </a:lnSpc>
            </a:pPr>
            <a:r>
              <a:rPr lang="zh-CN" altLang="en-US" sz="2800" dirty="0"/>
              <a:t>组织</a:t>
            </a:r>
            <a:r>
              <a:rPr lang="en-US" altLang="zh-CN" sz="2800" dirty="0"/>
              <a:t>(3.2.1)</a:t>
            </a:r>
            <a:r>
              <a:rPr lang="zh-CN" altLang="en-US" sz="2800" dirty="0"/>
              <a:t>需要控制和保持的信息</a:t>
            </a:r>
            <a:r>
              <a:rPr lang="en-US" altLang="zh-CN" sz="2800" dirty="0"/>
              <a:t>(3.8.2)</a:t>
            </a:r>
            <a:r>
              <a:rPr lang="zh-CN" altLang="en-US" sz="2800" dirty="0"/>
              <a:t>及其</a:t>
            </a:r>
            <a:r>
              <a:rPr lang="zh-CN" altLang="en-US" sz="2800" dirty="0" smtClean="0"/>
              <a:t>载体。</a:t>
            </a:r>
            <a:endParaRPr lang="zh-CN" altLang="en-US" sz="2800" dirty="0"/>
          </a:p>
          <a:p>
            <a:pPr>
              <a:lnSpc>
                <a:spcPts val="3500"/>
              </a:lnSpc>
            </a:pPr>
            <a:r>
              <a:rPr lang="zh-CN" altLang="en-US" sz="2000" b="0" dirty="0"/>
              <a:t>注</a:t>
            </a:r>
            <a:r>
              <a:rPr lang="en-US" altLang="zh-CN" sz="2000" b="0" dirty="0"/>
              <a:t>1</a:t>
            </a:r>
            <a:r>
              <a:rPr lang="zh-CN" altLang="en-US" sz="2000" b="0" dirty="0" smtClean="0"/>
              <a:t>：成文信息</a:t>
            </a:r>
            <a:r>
              <a:rPr lang="zh-CN" altLang="en-US" sz="2000" b="0" dirty="0"/>
              <a:t>可以</a:t>
            </a:r>
            <a:r>
              <a:rPr lang="zh-CN" altLang="en-US" sz="2000" dirty="0">
                <a:solidFill>
                  <a:srgbClr val="FF0000"/>
                </a:solidFill>
              </a:rPr>
              <a:t>任何格式和载体</a:t>
            </a:r>
            <a:r>
              <a:rPr lang="zh-CN" altLang="en-US" sz="2000" b="0" dirty="0"/>
              <a:t>存在，并可来自</a:t>
            </a:r>
            <a:r>
              <a:rPr lang="zh-CN" altLang="en-US" sz="2000" dirty="0">
                <a:solidFill>
                  <a:srgbClr val="FF0000"/>
                </a:solidFill>
              </a:rPr>
              <a:t>任何来源</a:t>
            </a:r>
            <a:r>
              <a:rPr lang="zh-CN" altLang="en-US" sz="2000" b="0" dirty="0"/>
              <a:t>。 </a:t>
            </a:r>
            <a:endParaRPr lang="zh-CN" altLang="en-US" sz="2000" b="0" dirty="0"/>
          </a:p>
          <a:p>
            <a:pPr>
              <a:lnSpc>
                <a:spcPts val="3500"/>
              </a:lnSpc>
            </a:pPr>
            <a:r>
              <a:rPr lang="zh-CN" altLang="en-US" sz="2000" b="0" dirty="0"/>
              <a:t>注</a:t>
            </a:r>
            <a:r>
              <a:rPr lang="en-US" altLang="zh-CN" sz="2000" b="0" dirty="0"/>
              <a:t>2</a:t>
            </a:r>
            <a:r>
              <a:rPr lang="zh-CN" altLang="en-US" sz="2000" b="0" dirty="0" smtClean="0"/>
              <a:t>：成文信息可</a:t>
            </a:r>
            <a:r>
              <a:rPr lang="zh-CN" altLang="en-US" sz="2000" b="0" dirty="0"/>
              <a:t>涉及</a:t>
            </a:r>
            <a:r>
              <a:rPr lang="zh-CN" altLang="en-US" sz="2000" b="0" dirty="0" smtClean="0"/>
              <a:t>： </a:t>
            </a:r>
            <a:endParaRPr lang="zh-CN" altLang="en-US" sz="2000" b="0" dirty="0"/>
          </a:p>
          <a:p>
            <a:pPr>
              <a:lnSpc>
                <a:spcPts val="3500"/>
              </a:lnSpc>
            </a:pPr>
            <a:r>
              <a:rPr lang="en-US" altLang="zh-CN" sz="2000" b="0" dirty="0"/>
              <a:t>—— </a:t>
            </a:r>
            <a:r>
              <a:rPr lang="zh-CN" altLang="en-US" sz="2000" b="0" dirty="0"/>
              <a:t>管理体系</a:t>
            </a:r>
            <a:r>
              <a:rPr lang="en-US" altLang="zh-CN" sz="2000" b="0" dirty="0"/>
              <a:t>(3.5.3)</a:t>
            </a:r>
            <a:r>
              <a:rPr lang="zh-CN" altLang="en-US" sz="2000" b="0" dirty="0"/>
              <a:t>，包括相关过程</a:t>
            </a:r>
            <a:r>
              <a:rPr lang="en-US" altLang="zh-CN" sz="2000" b="0" dirty="0"/>
              <a:t>(3.4.1)</a:t>
            </a:r>
            <a:r>
              <a:rPr lang="zh-CN" altLang="en-US" sz="2000" b="0" dirty="0"/>
              <a:t>； </a:t>
            </a:r>
            <a:endParaRPr lang="zh-CN" altLang="en-US" sz="2000" b="0" dirty="0"/>
          </a:p>
          <a:p>
            <a:pPr>
              <a:lnSpc>
                <a:spcPts val="3500"/>
              </a:lnSpc>
            </a:pPr>
            <a:r>
              <a:rPr lang="en-US" altLang="zh-CN" sz="2000" b="0" dirty="0"/>
              <a:t>—— </a:t>
            </a:r>
            <a:r>
              <a:rPr lang="zh-CN" altLang="en-US" sz="2000" b="0" dirty="0"/>
              <a:t>为组织运行产生的信息 </a:t>
            </a:r>
            <a:r>
              <a:rPr lang="en-US" altLang="zh-CN" sz="2000" b="0" dirty="0"/>
              <a:t>(</a:t>
            </a:r>
            <a:r>
              <a:rPr lang="zh-CN" altLang="en-US" sz="2000" b="0" dirty="0"/>
              <a:t>一组文件</a:t>
            </a:r>
            <a:r>
              <a:rPr lang="en-US" altLang="zh-CN" sz="2000" b="0" dirty="0"/>
              <a:t>)</a:t>
            </a:r>
            <a:r>
              <a:rPr lang="zh-CN" altLang="en-US" sz="2000" b="0" dirty="0"/>
              <a:t>； </a:t>
            </a:r>
            <a:endParaRPr lang="zh-CN" altLang="en-US" sz="2000" b="0" dirty="0"/>
          </a:p>
          <a:p>
            <a:pPr>
              <a:lnSpc>
                <a:spcPts val="3500"/>
              </a:lnSpc>
            </a:pPr>
            <a:r>
              <a:rPr lang="en-US" altLang="zh-CN" sz="2000" b="0" dirty="0"/>
              <a:t>—— </a:t>
            </a:r>
            <a:r>
              <a:rPr lang="zh-CN" altLang="en-US" sz="2000" b="0" dirty="0"/>
              <a:t>结果实现的证据</a:t>
            </a:r>
            <a:r>
              <a:rPr lang="en-US" altLang="zh-CN" sz="2000" b="0" dirty="0"/>
              <a:t>[</a:t>
            </a:r>
            <a:r>
              <a:rPr lang="zh-CN" altLang="en-US" sz="2000" b="0" dirty="0"/>
              <a:t>记录</a:t>
            </a:r>
            <a:r>
              <a:rPr lang="en-US" altLang="zh-CN" sz="2000" b="0" dirty="0"/>
              <a:t>(3.8.10)]</a:t>
            </a:r>
            <a:r>
              <a:rPr lang="zh-CN" altLang="en-US" sz="2000" b="0" dirty="0"/>
              <a:t>。 </a:t>
            </a:r>
            <a:endParaRPr lang="zh-CN" altLang="en-US" sz="2000" b="0" dirty="0"/>
          </a:p>
          <a:p>
            <a:pPr>
              <a:lnSpc>
                <a:spcPts val="3500"/>
              </a:lnSpc>
            </a:pPr>
            <a:r>
              <a:rPr lang="zh-CN" altLang="en-US" sz="2000" b="0" dirty="0"/>
              <a:t>注</a:t>
            </a:r>
            <a:r>
              <a:rPr lang="en-US" altLang="zh-CN" sz="2000" b="0" dirty="0"/>
              <a:t>3</a:t>
            </a:r>
            <a:r>
              <a:rPr lang="zh-CN" altLang="en-US" sz="2000" b="0" dirty="0"/>
              <a:t>：这是</a:t>
            </a:r>
            <a:r>
              <a:rPr lang="en-US" altLang="zh-CN" sz="2000" b="0" dirty="0"/>
              <a:t>ISO/IEC</a:t>
            </a:r>
            <a:r>
              <a:rPr lang="zh-CN" altLang="en-US" sz="2000" b="0" dirty="0"/>
              <a:t>导则，第</a:t>
            </a:r>
            <a:r>
              <a:rPr lang="en-US" altLang="zh-CN" sz="2000" b="0" dirty="0"/>
              <a:t>1</a:t>
            </a:r>
            <a:r>
              <a:rPr lang="zh-CN" altLang="en-US" sz="2000" b="0" dirty="0"/>
              <a:t>部分的</a:t>
            </a:r>
            <a:r>
              <a:rPr lang="en-US" altLang="zh-CN" sz="2000" b="0" dirty="0"/>
              <a:t>ISO</a:t>
            </a:r>
            <a:r>
              <a:rPr lang="zh-CN" altLang="en-US" sz="2000" b="0" dirty="0"/>
              <a:t>补充规定的附件</a:t>
            </a:r>
            <a:r>
              <a:rPr lang="en-US" altLang="zh-CN" sz="2000" b="0" dirty="0"/>
              <a:t>SL</a:t>
            </a:r>
            <a:r>
              <a:rPr lang="zh-CN" altLang="en-US" sz="2000" b="0" dirty="0"/>
              <a:t>中给出的</a:t>
            </a:r>
            <a:r>
              <a:rPr lang="en-US" altLang="zh-CN" sz="2000" b="0" dirty="0"/>
              <a:t>ISO</a:t>
            </a:r>
            <a:r>
              <a:rPr lang="zh-CN" altLang="en-US" sz="2000" b="0" dirty="0"/>
              <a:t>管理体系标准中的通用术语及核心定义之一。 </a:t>
            </a:r>
            <a:endParaRPr lang="zh-CN" altLang="en-US" sz="2000"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394960"/>
        </p:xfrm>
        <a:graphic>
          <a:graphicData uri="http://schemas.openxmlformats.org/drawingml/2006/table">
            <a:tbl>
              <a:tblPr/>
              <a:tblGrid>
                <a:gridCol w="4104580"/>
                <a:gridCol w="4609207"/>
              </a:tblGrid>
              <a:tr h="360710">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b="1" kern="1200" dirty="0" smtClean="0">
                          <a:solidFill>
                            <a:schemeClr val="tx1"/>
                          </a:solidFill>
                          <a:latin typeface="+mn-lt"/>
                          <a:ea typeface="+mn-ea"/>
                          <a:cs typeface="+mn-cs"/>
                        </a:rPr>
                        <a:t>4.1 </a:t>
                      </a:r>
                      <a:r>
                        <a:rPr kumimoji="0" lang="zh-CN" altLang="en-US" sz="1800" b="1" kern="1200" dirty="0" smtClean="0">
                          <a:solidFill>
                            <a:schemeClr val="tx1"/>
                          </a:solidFill>
                          <a:latin typeface="+mn-lt"/>
                          <a:ea typeface="+mn-ea"/>
                          <a:cs typeface="+mn-cs"/>
                        </a:rPr>
                        <a:t>总要求</a:t>
                      </a:r>
                      <a:endParaRPr kumimoji="0" lang="zh-CN" altLang="en-US" sz="1800" b="1" kern="1200" dirty="0" smtClean="0">
                        <a:solidFill>
                          <a:schemeClr val="tx1"/>
                        </a:solidFill>
                        <a:latin typeface="+mn-lt"/>
                        <a:ea typeface="+mn-ea"/>
                        <a:cs typeface="+mn-cs"/>
                      </a:endParaRPr>
                    </a:p>
                    <a:p>
                      <a:r>
                        <a:rPr kumimoji="0" lang="zh-CN" altLang="en-US" sz="1600" b="1" kern="1200" dirty="0" smtClean="0">
                          <a:solidFill>
                            <a:schemeClr val="tx1"/>
                          </a:solidFill>
                          <a:latin typeface="+mn-lt"/>
                          <a:ea typeface="+mn-ea"/>
                          <a:cs typeface="+mn-cs"/>
                        </a:rPr>
                        <a:t>组织应按本标准的要求建立质量管理体系，</a:t>
                      </a:r>
                      <a:r>
                        <a:rPr kumimoji="0" lang="zh-CN" altLang="en-US" sz="1600" b="1" kern="1200" dirty="0" smtClean="0">
                          <a:solidFill>
                            <a:srgbClr val="FF0000"/>
                          </a:solidFill>
                          <a:latin typeface="+mn-lt"/>
                          <a:ea typeface="+mn-ea"/>
                          <a:cs typeface="+mn-cs"/>
                        </a:rPr>
                        <a:t>形成文件</a:t>
                      </a:r>
                      <a:r>
                        <a:rPr kumimoji="0" lang="zh-CN" altLang="en-US" sz="1600" b="1" kern="1200" dirty="0" smtClean="0">
                          <a:solidFill>
                            <a:schemeClr val="tx1"/>
                          </a:solidFill>
                          <a:latin typeface="+mn-lt"/>
                          <a:ea typeface="+mn-ea"/>
                          <a:cs typeface="+mn-cs"/>
                        </a:rPr>
                        <a:t>，加以实施和保持，并持续改进其有效性。</a:t>
                      </a:r>
                      <a:endParaRPr kumimoji="0" lang="zh-CN" altLang="en-US" sz="1600" b="1" kern="1200" dirty="0" smtClean="0">
                        <a:solidFill>
                          <a:schemeClr val="tx1"/>
                        </a:solidFill>
                        <a:latin typeface="+mn-lt"/>
                        <a:ea typeface="+mn-ea"/>
                        <a:cs typeface="+mn-cs"/>
                      </a:endParaRPr>
                    </a:p>
                    <a:p>
                      <a:r>
                        <a:rPr kumimoji="0" lang="zh-CN" altLang="en-US" sz="1600" b="1" kern="1200" dirty="0" smtClean="0">
                          <a:solidFill>
                            <a:schemeClr val="tx1"/>
                          </a:solidFill>
                          <a:latin typeface="+mn-lt"/>
                          <a:ea typeface="+mn-ea"/>
                          <a:cs typeface="+mn-cs"/>
                        </a:rPr>
                        <a:t>组织应：</a:t>
                      </a:r>
                      <a:endParaRPr kumimoji="0" lang="zh-CN" altLang="en-US" sz="1600" b="1" kern="1200" dirty="0" smtClean="0">
                        <a:solidFill>
                          <a:schemeClr val="tx1"/>
                        </a:solidFill>
                        <a:latin typeface="+mn-lt"/>
                        <a:ea typeface="+mn-ea"/>
                        <a:cs typeface="+mn-cs"/>
                      </a:endParaRPr>
                    </a:p>
                    <a:p>
                      <a:r>
                        <a:rPr kumimoji="0" lang="en-US" altLang="zh-CN" sz="1600" b="1" kern="1200" dirty="0" smtClean="0">
                          <a:solidFill>
                            <a:schemeClr val="tx1"/>
                          </a:solidFill>
                          <a:latin typeface="+mn-lt"/>
                          <a:ea typeface="+mn-ea"/>
                          <a:cs typeface="+mn-cs"/>
                        </a:rPr>
                        <a:t>a) </a:t>
                      </a:r>
                      <a:r>
                        <a:rPr kumimoji="0" lang="zh-CN" altLang="en-US" sz="1600" b="1" kern="1200" dirty="0" smtClean="0">
                          <a:solidFill>
                            <a:schemeClr val="tx1"/>
                          </a:solidFill>
                          <a:latin typeface="+mn-lt"/>
                          <a:ea typeface="+mn-ea"/>
                          <a:cs typeface="+mn-cs"/>
                        </a:rPr>
                        <a:t>确定质量管理体系所需的过程及其在整个组织中的应用（见</a:t>
                      </a:r>
                      <a:r>
                        <a:rPr kumimoji="0" lang="en-US" altLang="zh-CN" sz="1600" b="1" kern="1200" dirty="0" smtClean="0">
                          <a:solidFill>
                            <a:schemeClr val="tx1"/>
                          </a:solidFill>
                          <a:latin typeface="+mn-lt"/>
                          <a:ea typeface="+mn-ea"/>
                          <a:cs typeface="+mn-cs"/>
                        </a:rPr>
                        <a:t>1.2</a:t>
                      </a:r>
                      <a:r>
                        <a:rPr kumimoji="0" lang="zh-CN" altLang="en-US" sz="1600" b="1" kern="1200" dirty="0" smtClean="0">
                          <a:solidFill>
                            <a:schemeClr val="tx1"/>
                          </a:solidFill>
                          <a:latin typeface="+mn-lt"/>
                          <a:ea typeface="+mn-ea"/>
                          <a:cs typeface="+mn-cs"/>
                        </a:rPr>
                        <a:t>）；</a:t>
                      </a:r>
                      <a:endParaRPr kumimoji="0" lang="zh-CN" altLang="en-US" sz="1600" b="1" kern="1200" dirty="0" smtClean="0">
                        <a:solidFill>
                          <a:schemeClr val="tx1"/>
                        </a:solidFill>
                        <a:latin typeface="+mn-lt"/>
                        <a:ea typeface="+mn-ea"/>
                        <a:cs typeface="+mn-cs"/>
                      </a:endParaRPr>
                    </a:p>
                    <a:p>
                      <a:r>
                        <a:rPr kumimoji="0" lang="en-US" altLang="zh-CN" sz="1600" b="1" kern="1200" dirty="0" smtClean="0">
                          <a:solidFill>
                            <a:schemeClr val="tx1"/>
                          </a:solidFill>
                          <a:latin typeface="+mn-lt"/>
                          <a:ea typeface="+mn-ea"/>
                          <a:cs typeface="+mn-cs"/>
                        </a:rPr>
                        <a:t>b) </a:t>
                      </a:r>
                      <a:r>
                        <a:rPr kumimoji="0" lang="zh-CN" altLang="en-US" sz="1600" b="1" kern="1200" dirty="0" smtClean="0">
                          <a:solidFill>
                            <a:schemeClr val="tx1"/>
                          </a:solidFill>
                          <a:latin typeface="+mn-lt"/>
                          <a:ea typeface="+mn-ea"/>
                          <a:cs typeface="+mn-cs"/>
                        </a:rPr>
                        <a:t>确定这些过程的顺序和相互作用；</a:t>
                      </a:r>
                      <a:endParaRPr kumimoji="0" lang="zh-CN" altLang="en-US" sz="1600" b="1" kern="1200" dirty="0" smtClean="0">
                        <a:solidFill>
                          <a:schemeClr val="tx1"/>
                        </a:solidFill>
                        <a:latin typeface="+mn-lt"/>
                        <a:ea typeface="+mn-ea"/>
                        <a:cs typeface="+mn-cs"/>
                      </a:endParaRPr>
                    </a:p>
                    <a:p>
                      <a:r>
                        <a:rPr kumimoji="0" lang="en-US" altLang="zh-CN" sz="1600" b="1" kern="1200" dirty="0" smtClean="0">
                          <a:solidFill>
                            <a:schemeClr val="tx1"/>
                          </a:solidFill>
                          <a:latin typeface="+mn-lt"/>
                          <a:ea typeface="+mn-ea"/>
                          <a:cs typeface="+mn-cs"/>
                        </a:rPr>
                        <a:t>c) </a:t>
                      </a:r>
                      <a:r>
                        <a:rPr kumimoji="0" lang="zh-CN" altLang="en-US" sz="1600" b="1" kern="1200" dirty="0" smtClean="0">
                          <a:solidFill>
                            <a:schemeClr val="tx1"/>
                          </a:solidFill>
                          <a:latin typeface="+mn-lt"/>
                          <a:ea typeface="+mn-ea"/>
                          <a:cs typeface="+mn-cs"/>
                        </a:rPr>
                        <a:t>确定为确保这些过程的有效运作和控制所需的准则和方法；</a:t>
                      </a:r>
                      <a:endParaRPr kumimoji="0" lang="zh-CN" altLang="en-US" sz="1600" b="1" kern="1200" dirty="0" smtClean="0">
                        <a:solidFill>
                          <a:schemeClr val="tx1"/>
                        </a:solidFill>
                        <a:latin typeface="+mn-lt"/>
                        <a:ea typeface="+mn-ea"/>
                        <a:cs typeface="+mn-cs"/>
                      </a:endParaRPr>
                    </a:p>
                    <a:p>
                      <a:r>
                        <a:rPr kumimoji="0" lang="en-US" altLang="zh-CN" sz="1600" b="1" kern="1200" dirty="0" smtClean="0">
                          <a:solidFill>
                            <a:schemeClr val="tx1"/>
                          </a:solidFill>
                          <a:latin typeface="+mn-lt"/>
                          <a:ea typeface="+mn-ea"/>
                          <a:cs typeface="+mn-cs"/>
                        </a:rPr>
                        <a:t>d) </a:t>
                      </a:r>
                      <a:r>
                        <a:rPr kumimoji="0" lang="zh-CN" altLang="en-US" sz="1600" b="1" kern="1200" dirty="0" smtClean="0">
                          <a:solidFill>
                            <a:schemeClr val="tx1"/>
                          </a:solidFill>
                          <a:latin typeface="+mn-lt"/>
                          <a:ea typeface="+mn-ea"/>
                          <a:cs typeface="+mn-cs"/>
                        </a:rPr>
                        <a:t>确保可以获得必要的资源和信息，以支持这些过程的运作和监视；</a:t>
                      </a:r>
                      <a:endParaRPr kumimoji="0" lang="zh-CN" altLang="en-US" sz="1600" b="1" kern="1200" dirty="0" smtClean="0">
                        <a:solidFill>
                          <a:schemeClr val="tx1"/>
                        </a:solidFill>
                        <a:latin typeface="+mn-lt"/>
                        <a:ea typeface="+mn-ea"/>
                        <a:cs typeface="+mn-cs"/>
                      </a:endParaRPr>
                    </a:p>
                    <a:p>
                      <a:r>
                        <a:rPr kumimoji="0" lang="en-US" altLang="zh-CN" sz="1600" b="1" kern="1200" dirty="0" smtClean="0">
                          <a:solidFill>
                            <a:schemeClr val="tx1"/>
                          </a:solidFill>
                          <a:latin typeface="+mn-lt"/>
                          <a:ea typeface="+mn-ea"/>
                          <a:cs typeface="+mn-cs"/>
                        </a:rPr>
                        <a:t>e) </a:t>
                      </a:r>
                      <a:r>
                        <a:rPr kumimoji="0" lang="zh-CN" altLang="en-US" sz="1600" b="1" kern="1200" dirty="0" smtClean="0">
                          <a:solidFill>
                            <a:schemeClr val="tx1"/>
                          </a:solidFill>
                          <a:latin typeface="+mn-lt"/>
                          <a:ea typeface="+mn-ea"/>
                          <a:cs typeface="+mn-cs"/>
                        </a:rPr>
                        <a:t>监视、测量</a:t>
                      </a:r>
                      <a:r>
                        <a:rPr kumimoji="0" lang="en-US" altLang="zh-CN" sz="1600" b="1" kern="1200" dirty="0" smtClean="0">
                          <a:solidFill>
                            <a:schemeClr val="tx1"/>
                          </a:solidFill>
                          <a:latin typeface="+mn-lt"/>
                          <a:ea typeface="+mn-ea"/>
                          <a:cs typeface="+mn-cs"/>
                        </a:rPr>
                        <a:t>(</a:t>
                      </a:r>
                      <a:r>
                        <a:rPr kumimoji="0" lang="zh-CN" altLang="en-US" sz="1600" b="1" kern="1200" dirty="0" smtClean="0">
                          <a:solidFill>
                            <a:schemeClr val="tx1"/>
                          </a:solidFill>
                          <a:latin typeface="+mn-lt"/>
                          <a:ea typeface="+mn-ea"/>
                          <a:cs typeface="+mn-cs"/>
                        </a:rPr>
                        <a:t>适用时</a:t>
                      </a:r>
                      <a:r>
                        <a:rPr kumimoji="0" lang="en-US" altLang="zh-CN" sz="1600" b="1" kern="1200" dirty="0" smtClean="0">
                          <a:solidFill>
                            <a:schemeClr val="tx1"/>
                          </a:solidFill>
                          <a:latin typeface="+mn-lt"/>
                          <a:ea typeface="+mn-ea"/>
                          <a:cs typeface="+mn-cs"/>
                        </a:rPr>
                        <a:t>)</a:t>
                      </a:r>
                      <a:r>
                        <a:rPr kumimoji="0" lang="zh-CN" altLang="en-US" sz="1600" b="1" kern="1200" dirty="0" smtClean="0">
                          <a:solidFill>
                            <a:schemeClr val="tx1"/>
                          </a:solidFill>
                          <a:latin typeface="+mn-lt"/>
                          <a:ea typeface="+mn-ea"/>
                          <a:cs typeface="+mn-cs"/>
                        </a:rPr>
                        <a:t>和分析这些过程；</a:t>
                      </a:r>
                      <a:endParaRPr kumimoji="0" lang="zh-CN" altLang="en-US" sz="1600" b="1" kern="1200" dirty="0" smtClean="0">
                        <a:solidFill>
                          <a:schemeClr val="tx1"/>
                        </a:solidFill>
                        <a:latin typeface="+mn-lt"/>
                        <a:ea typeface="+mn-ea"/>
                        <a:cs typeface="+mn-cs"/>
                      </a:endParaRPr>
                    </a:p>
                    <a:p>
                      <a:r>
                        <a:rPr kumimoji="0" lang="en-US" altLang="zh-CN" sz="1600" b="1" kern="1200" dirty="0" smtClean="0">
                          <a:solidFill>
                            <a:schemeClr val="tx1"/>
                          </a:solidFill>
                          <a:latin typeface="+mn-lt"/>
                          <a:ea typeface="+mn-ea"/>
                          <a:cs typeface="+mn-cs"/>
                        </a:rPr>
                        <a:t>f) </a:t>
                      </a:r>
                      <a:r>
                        <a:rPr kumimoji="0" lang="zh-CN" altLang="en-US" sz="1600" b="1" kern="1200" dirty="0" smtClean="0">
                          <a:solidFill>
                            <a:schemeClr val="tx1"/>
                          </a:solidFill>
                          <a:latin typeface="+mn-lt"/>
                          <a:ea typeface="+mn-ea"/>
                          <a:cs typeface="+mn-cs"/>
                        </a:rPr>
                        <a:t>实施必要的措施，以实现对这些过程所策划的结果和对这些过程的持续改进。</a:t>
                      </a:r>
                      <a:endParaRPr kumimoji="0" lang="zh-CN" altLang="en-US" sz="1600" b="1" kern="1200" dirty="0" smtClean="0">
                        <a:solidFill>
                          <a:schemeClr val="tx1"/>
                        </a:solidFill>
                        <a:latin typeface="+mn-lt"/>
                        <a:ea typeface="+mn-ea"/>
                        <a:cs typeface="+mn-cs"/>
                      </a:endParaRPr>
                    </a:p>
                    <a:p>
                      <a:r>
                        <a:rPr kumimoji="0" lang="en-US" altLang="zh-CN" sz="1600" b="1" kern="1200" dirty="0" smtClean="0">
                          <a:solidFill>
                            <a:schemeClr val="tx1"/>
                          </a:solidFill>
                          <a:latin typeface="+mn-lt"/>
                          <a:ea typeface="+mn-ea"/>
                          <a:cs typeface="+mn-cs"/>
                        </a:rPr>
                        <a:t>   </a:t>
                      </a:r>
                      <a:r>
                        <a:rPr kumimoji="0" lang="zh-CN" altLang="en-US" sz="1600" b="1" kern="1200" dirty="0" smtClean="0">
                          <a:solidFill>
                            <a:schemeClr val="tx1"/>
                          </a:solidFill>
                          <a:latin typeface="+mn-lt"/>
                          <a:ea typeface="+mn-ea"/>
                          <a:cs typeface="+mn-cs"/>
                        </a:rPr>
                        <a:t>组织应按本标准的要求管理这些过程。</a:t>
                      </a:r>
                      <a:endParaRPr kumimoji="0" lang="zh-CN" altLang="en-US" sz="1600" b="1" kern="1200" dirty="0" smtClean="0">
                        <a:solidFill>
                          <a:schemeClr val="tx1"/>
                        </a:solidFill>
                        <a:latin typeface="+mn-lt"/>
                        <a:ea typeface="+mn-ea"/>
                        <a:cs typeface="+mn-cs"/>
                      </a:endParaRPr>
                    </a:p>
                    <a:p>
                      <a:r>
                        <a:rPr kumimoji="0" lang="zh-CN" altLang="en-US" sz="1600" b="1" kern="1200" dirty="0" smtClean="0">
                          <a:solidFill>
                            <a:schemeClr val="tx1"/>
                          </a:solidFill>
                          <a:latin typeface="+mn-lt"/>
                          <a:ea typeface="+mn-ea"/>
                          <a:cs typeface="+mn-cs"/>
                        </a:rPr>
                        <a:t>针对组织所选择的任何影响产品符合要求的外包过程，组织应确保对其实施控制。对此类外包过程控制的类型和程度应在质量管理体系中加以规定。</a:t>
                      </a:r>
                      <a:endParaRPr kumimoji="0" lang="zh-CN" altLang="en-US" sz="1600" b="1" kern="1200" dirty="0" smtClean="0">
                        <a:solidFill>
                          <a:schemeClr val="tx1"/>
                        </a:solidFill>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600" b="1" i="0" kern="1200" dirty="0" smtClean="0">
                          <a:solidFill>
                            <a:schemeClr val="tx1"/>
                          </a:solidFill>
                          <a:effectLst/>
                          <a:latin typeface="+mn-lt"/>
                          <a:ea typeface="+mn-ea"/>
                          <a:cs typeface="+mn-cs"/>
                        </a:rPr>
                        <a:t>4.4 </a:t>
                      </a:r>
                      <a:r>
                        <a:rPr kumimoji="0" lang="zh-CN" altLang="en-US" sz="1600" b="1" i="0" kern="1200" dirty="0" smtClean="0">
                          <a:solidFill>
                            <a:schemeClr val="tx1"/>
                          </a:solidFill>
                          <a:effectLst/>
                          <a:latin typeface="+mn-lt"/>
                          <a:ea typeface="+mn-ea"/>
                          <a:cs typeface="+mn-cs"/>
                        </a:rPr>
                        <a:t>质量管理体系及其过程</a:t>
                      </a:r>
                      <a:endParaRPr kumimoji="0" lang="en-US" altLang="zh-CN" sz="1600" b="1" i="0" kern="1200" dirty="0" smtClean="0">
                        <a:solidFill>
                          <a:schemeClr val="tx1"/>
                        </a:solidFill>
                        <a:effectLst/>
                        <a:latin typeface="+mn-lt"/>
                        <a:ea typeface="+mn-ea"/>
                        <a:cs typeface="+mn-cs"/>
                      </a:endParaRPr>
                    </a:p>
                    <a:p>
                      <a:r>
                        <a:rPr kumimoji="0" lang="zh-CN" altLang="en-US" sz="1600" b="1" i="0" kern="1200" dirty="0" smtClean="0">
                          <a:solidFill>
                            <a:srgbClr val="FF0000"/>
                          </a:solidFill>
                          <a:effectLst/>
                          <a:latin typeface="+mn-lt"/>
                          <a:ea typeface="+mn-ea"/>
                          <a:cs typeface="+mn-cs"/>
                        </a:rPr>
                        <a:t> </a:t>
                      </a:r>
                      <a:r>
                        <a:rPr kumimoji="0" lang="en-US" altLang="zh-CN" sz="1600" b="1" i="0" kern="1200" dirty="0" smtClean="0">
                          <a:solidFill>
                            <a:srgbClr val="FF0000"/>
                          </a:solidFill>
                          <a:effectLst/>
                          <a:latin typeface="+mn-lt"/>
                          <a:ea typeface="+mn-ea"/>
                          <a:cs typeface="+mn-cs"/>
                        </a:rPr>
                        <a:t>4.4.1</a:t>
                      </a:r>
                      <a:r>
                        <a:rPr kumimoji="0" lang="zh-CN" altLang="en-US" sz="1600" b="1" i="0" kern="1200" dirty="0" smtClean="0">
                          <a:solidFill>
                            <a:schemeClr val="tx1"/>
                          </a:solidFill>
                          <a:effectLst/>
                          <a:latin typeface="+mn-lt"/>
                          <a:ea typeface="+mn-ea"/>
                          <a:cs typeface="+mn-cs"/>
                        </a:rPr>
                        <a:t>组织应按本标准的要求建立、实施、保持和持续改进质量管理体系，包括所需</a:t>
                      </a:r>
                      <a:r>
                        <a:rPr kumimoji="0" lang="zh-CN" altLang="en-US" sz="1600" b="1" i="0" kern="1200" dirty="0" smtClean="0">
                          <a:solidFill>
                            <a:srgbClr val="FF0000"/>
                          </a:solidFill>
                          <a:effectLst/>
                          <a:latin typeface="+mn-lt"/>
                          <a:ea typeface="+mn-ea"/>
                          <a:cs typeface="+mn-cs"/>
                        </a:rPr>
                        <a:t>过程及其相互作用。</a:t>
                      </a:r>
                      <a:endParaRPr kumimoji="0" lang="zh-CN" altLang="en-US" sz="1600" b="1" i="0" kern="1200" dirty="0" smtClean="0">
                        <a:solidFill>
                          <a:schemeClr val="tx1"/>
                        </a:solidFill>
                        <a:effectLst/>
                        <a:latin typeface="+mn-lt"/>
                        <a:ea typeface="+mn-ea"/>
                        <a:cs typeface="+mn-cs"/>
                      </a:endParaRPr>
                    </a:p>
                    <a:p>
                      <a:r>
                        <a:rPr kumimoji="0" lang="zh-CN" altLang="en-US" sz="1600" b="1" i="0" kern="1200" dirty="0" smtClean="0">
                          <a:solidFill>
                            <a:schemeClr val="tx1"/>
                          </a:solidFill>
                          <a:effectLst/>
                          <a:latin typeface="+mn-lt"/>
                          <a:ea typeface="+mn-ea"/>
                          <a:cs typeface="+mn-cs"/>
                        </a:rPr>
                        <a:t>  组织应确定质量管理体系所需的过程及其在整个组织中的应用，且应：</a:t>
                      </a:r>
                      <a:endParaRPr kumimoji="0" lang="zh-CN" altLang="en-US" sz="1600" b="1" i="0" kern="1200" dirty="0" smtClean="0">
                        <a:solidFill>
                          <a:schemeClr val="tx1"/>
                        </a:solidFill>
                        <a:effectLst/>
                        <a:latin typeface="+mn-lt"/>
                        <a:ea typeface="+mn-ea"/>
                        <a:cs typeface="+mn-cs"/>
                      </a:endParaRPr>
                    </a:p>
                    <a:p>
                      <a:r>
                        <a:rPr kumimoji="0" lang="en-US" altLang="zh-CN" sz="1600" b="1" i="0" kern="1200" dirty="0" smtClean="0">
                          <a:solidFill>
                            <a:schemeClr val="tx1"/>
                          </a:solidFill>
                          <a:effectLst/>
                          <a:latin typeface="+mn-lt"/>
                          <a:ea typeface="+mn-ea"/>
                          <a:cs typeface="+mn-cs"/>
                        </a:rPr>
                        <a:t>a</a:t>
                      </a:r>
                      <a:r>
                        <a:rPr kumimoji="0" lang="zh-CN" altLang="en-US" sz="1600" b="1" i="0" kern="1200" dirty="0" smtClean="0">
                          <a:solidFill>
                            <a:schemeClr val="tx1"/>
                          </a:solidFill>
                          <a:effectLst/>
                          <a:latin typeface="+mn-lt"/>
                          <a:ea typeface="+mn-ea"/>
                          <a:cs typeface="+mn-cs"/>
                        </a:rPr>
                        <a:t>）确定这些过程所需的</a:t>
                      </a:r>
                      <a:r>
                        <a:rPr kumimoji="0" lang="zh-CN" altLang="en-US" sz="1600" b="1" i="0" kern="1200" dirty="0" smtClean="0">
                          <a:solidFill>
                            <a:srgbClr val="FF0000"/>
                          </a:solidFill>
                          <a:effectLst/>
                          <a:latin typeface="+mn-lt"/>
                          <a:ea typeface="+mn-ea"/>
                          <a:cs typeface="+mn-cs"/>
                        </a:rPr>
                        <a:t>输入和期望的输出</a:t>
                      </a:r>
                      <a:r>
                        <a:rPr kumimoji="0" lang="zh-CN" altLang="en-US" sz="1600" b="1" i="0" kern="1200" dirty="0" smtClean="0">
                          <a:solidFill>
                            <a:schemeClr val="tx1"/>
                          </a:solidFill>
                          <a:effectLst/>
                          <a:latin typeface="+mn-lt"/>
                          <a:ea typeface="+mn-ea"/>
                          <a:cs typeface="+mn-cs"/>
                        </a:rPr>
                        <a:t>；</a:t>
                      </a:r>
                      <a:endParaRPr kumimoji="0" lang="zh-CN" altLang="en-US" sz="1600" b="1" i="0" kern="1200" dirty="0" smtClean="0">
                        <a:solidFill>
                          <a:schemeClr val="tx1"/>
                        </a:solidFill>
                        <a:effectLst/>
                        <a:latin typeface="+mn-lt"/>
                        <a:ea typeface="+mn-ea"/>
                        <a:cs typeface="+mn-cs"/>
                      </a:endParaRPr>
                    </a:p>
                    <a:p>
                      <a:r>
                        <a:rPr kumimoji="0" lang="en-US" altLang="zh-CN" sz="1600" b="1" i="0" kern="1200" dirty="0" smtClean="0">
                          <a:solidFill>
                            <a:schemeClr val="tx1"/>
                          </a:solidFill>
                          <a:effectLst/>
                          <a:latin typeface="+mn-lt"/>
                          <a:ea typeface="+mn-ea"/>
                          <a:cs typeface="+mn-cs"/>
                        </a:rPr>
                        <a:t>b</a:t>
                      </a:r>
                      <a:r>
                        <a:rPr kumimoji="0" lang="zh-CN" altLang="en-US" sz="1600" b="1" i="0" kern="1200" dirty="0" smtClean="0">
                          <a:solidFill>
                            <a:schemeClr val="tx1"/>
                          </a:solidFill>
                          <a:effectLst/>
                          <a:latin typeface="+mn-lt"/>
                          <a:ea typeface="+mn-ea"/>
                          <a:cs typeface="+mn-cs"/>
                        </a:rPr>
                        <a:t>）确定这些过程的顺序和相互作用；</a:t>
                      </a:r>
                      <a:endParaRPr kumimoji="0" lang="zh-CN" altLang="en-US" sz="16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kumimoji="0" lang="en-US" altLang="zh-CN" sz="1600" b="1" i="0" kern="1200" dirty="0" smtClean="0">
                          <a:solidFill>
                            <a:schemeClr val="tx1"/>
                          </a:solidFill>
                          <a:effectLst/>
                          <a:latin typeface="+mn-lt"/>
                          <a:ea typeface="+mn-ea"/>
                          <a:cs typeface="+mn-cs"/>
                        </a:rPr>
                        <a:t>c</a:t>
                      </a:r>
                      <a:r>
                        <a:rPr kumimoji="0" lang="zh-CN" altLang="en-US" sz="1600" b="1" i="0" kern="1200" dirty="0" smtClean="0">
                          <a:solidFill>
                            <a:schemeClr val="tx1"/>
                          </a:solidFill>
                          <a:effectLst/>
                          <a:latin typeface="+mn-lt"/>
                          <a:ea typeface="+mn-ea"/>
                          <a:cs typeface="+mn-cs"/>
                        </a:rPr>
                        <a:t>）确定和应用所需的准则和方法（包括监视、测量和相关</a:t>
                      </a:r>
                      <a:r>
                        <a:rPr kumimoji="0" lang="zh-CN" altLang="en-US" sz="1600" b="1" i="0" kern="1200" dirty="0" smtClean="0">
                          <a:solidFill>
                            <a:srgbClr val="FF0000"/>
                          </a:solidFill>
                          <a:effectLst/>
                          <a:latin typeface="+mn-lt"/>
                          <a:ea typeface="+mn-ea"/>
                          <a:cs typeface="+mn-cs"/>
                        </a:rPr>
                        <a:t>绩效指标）</a:t>
                      </a:r>
                      <a:r>
                        <a:rPr kumimoji="0" lang="zh-CN" altLang="en-US" sz="1600" b="1" i="0" kern="1200" dirty="0" smtClean="0">
                          <a:solidFill>
                            <a:schemeClr val="tx1"/>
                          </a:solidFill>
                          <a:effectLst/>
                          <a:latin typeface="+mn-lt"/>
                          <a:ea typeface="+mn-ea"/>
                          <a:cs typeface="+mn-cs"/>
                        </a:rPr>
                        <a:t>； 以确保这些过的有效运行和控制；</a:t>
                      </a:r>
                      <a:endParaRPr kumimoji="0" lang="en-US" altLang="zh-CN" sz="16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kumimoji="0" lang="en-US" altLang="zh-CN" sz="1600" b="1" i="0" kern="1200" dirty="0" smtClean="0">
                          <a:solidFill>
                            <a:schemeClr val="tx1"/>
                          </a:solidFill>
                          <a:effectLst/>
                          <a:latin typeface="+mn-lt"/>
                          <a:ea typeface="+mn-ea"/>
                          <a:cs typeface="+mn-cs"/>
                        </a:rPr>
                        <a:t>d</a:t>
                      </a:r>
                      <a:r>
                        <a:rPr kumimoji="0" lang="zh-CN" altLang="en-US" sz="1600" b="1" i="0" kern="1200" dirty="0" smtClean="0">
                          <a:solidFill>
                            <a:schemeClr val="tx1"/>
                          </a:solidFill>
                          <a:effectLst/>
                          <a:latin typeface="+mn-lt"/>
                          <a:ea typeface="+mn-ea"/>
                          <a:cs typeface="+mn-cs"/>
                        </a:rPr>
                        <a:t>）确定这些过程所需资源并确保其可获得；  </a:t>
                      </a:r>
                      <a:endParaRPr kumimoji="0" lang="zh-CN" altLang="en-US" sz="1600" b="1" i="0" kern="1200" dirty="0" smtClean="0">
                        <a:solidFill>
                          <a:schemeClr val="tx1"/>
                        </a:solidFill>
                        <a:effectLst/>
                        <a:latin typeface="+mn-lt"/>
                        <a:ea typeface="+mn-ea"/>
                        <a:cs typeface="+mn-cs"/>
                      </a:endParaRPr>
                    </a:p>
                    <a:p>
                      <a:r>
                        <a:rPr kumimoji="0" lang="en-US" altLang="zh-CN" sz="1600" b="1" i="0" kern="1200" dirty="0" smtClean="0">
                          <a:solidFill>
                            <a:schemeClr val="tx1"/>
                          </a:solidFill>
                          <a:effectLst/>
                          <a:latin typeface="+mn-lt"/>
                          <a:ea typeface="+mn-ea"/>
                          <a:cs typeface="+mn-cs"/>
                        </a:rPr>
                        <a:t>e</a:t>
                      </a:r>
                      <a:r>
                        <a:rPr kumimoji="0" lang="zh-CN" altLang="en-US" sz="1600" b="1" i="0" kern="1200" dirty="0" smtClean="0">
                          <a:solidFill>
                            <a:schemeClr val="tx1"/>
                          </a:solidFill>
                          <a:effectLst/>
                          <a:latin typeface="+mn-lt"/>
                          <a:ea typeface="+mn-ea"/>
                          <a:cs typeface="+mn-cs"/>
                        </a:rPr>
                        <a:t>）分配这些过程的</a:t>
                      </a:r>
                      <a:r>
                        <a:rPr kumimoji="0" lang="zh-CN" altLang="en-US" sz="1600" b="1" i="0" kern="1200" dirty="0" smtClean="0">
                          <a:solidFill>
                            <a:srgbClr val="FF0000"/>
                          </a:solidFill>
                          <a:effectLst/>
                          <a:latin typeface="+mn-lt"/>
                          <a:ea typeface="+mn-ea"/>
                          <a:cs typeface="+mn-cs"/>
                        </a:rPr>
                        <a:t>职责和权限；</a:t>
                      </a:r>
                      <a:endParaRPr kumimoji="0" lang="en-US" altLang="zh-CN" sz="1600" b="1" i="0" kern="1200" dirty="0" smtClean="0">
                        <a:solidFill>
                          <a:srgbClr val="FF0000"/>
                        </a:solidFill>
                        <a:effectLst/>
                        <a:latin typeface="+mn-lt"/>
                        <a:ea typeface="+mn-ea"/>
                        <a:cs typeface="+mn-cs"/>
                      </a:endParaRPr>
                    </a:p>
                    <a:p>
                      <a:r>
                        <a:rPr kumimoji="0" lang="en-US" altLang="zh-CN" sz="1600" b="1" i="0" kern="1200" dirty="0" smtClean="0">
                          <a:solidFill>
                            <a:schemeClr val="tx1"/>
                          </a:solidFill>
                          <a:effectLst/>
                          <a:latin typeface="+mn-lt"/>
                          <a:ea typeface="+mn-ea"/>
                          <a:cs typeface="+mn-cs"/>
                        </a:rPr>
                        <a:t>f</a:t>
                      </a:r>
                      <a:r>
                        <a:rPr kumimoji="0" lang="zh-CN" altLang="en-US" sz="1600" b="1" i="0" kern="1200" dirty="0" smtClean="0">
                          <a:solidFill>
                            <a:srgbClr val="FF0000"/>
                          </a:solidFill>
                          <a:effectLst/>
                          <a:latin typeface="+mn-lt"/>
                          <a:ea typeface="+mn-ea"/>
                          <a:cs typeface="+mn-cs"/>
                        </a:rPr>
                        <a:t>）按照</a:t>
                      </a:r>
                      <a:r>
                        <a:rPr kumimoji="0" lang="en-US" altLang="zh-CN" sz="1600" b="1" i="0" kern="1200" dirty="0" smtClean="0">
                          <a:solidFill>
                            <a:srgbClr val="FF0000"/>
                          </a:solidFill>
                          <a:effectLst/>
                          <a:latin typeface="+mn-lt"/>
                          <a:ea typeface="+mn-ea"/>
                          <a:cs typeface="+mn-cs"/>
                        </a:rPr>
                        <a:t>6.1</a:t>
                      </a:r>
                      <a:r>
                        <a:rPr kumimoji="0" lang="zh-CN" altLang="en-US" sz="1600" b="1" i="0" kern="1200" dirty="0" smtClean="0">
                          <a:solidFill>
                            <a:srgbClr val="FF0000"/>
                          </a:solidFill>
                          <a:effectLst/>
                          <a:latin typeface="+mn-lt"/>
                          <a:ea typeface="+mn-ea"/>
                          <a:cs typeface="+mn-cs"/>
                        </a:rPr>
                        <a:t>的要求应对确定风险和机遇；</a:t>
                      </a:r>
                      <a:endParaRPr kumimoji="0" lang="en-US" altLang="zh-CN" sz="1600" b="1" i="0" kern="1200" dirty="0" smtClean="0">
                        <a:solidFill>
                          <a:srgbClr val="FF0000"/>
                        </a:solidFill>
                        <a:effectLst/>
                        <a:latin typeface="+mn-lt"/>
                        <a:ea typeface="+mn-ea"/>
                        <a:cs typeface="+mn-cs"/>
                      </a:endParaRPr>
                    </a:p>
                    <a:p>
                      <a:r>
                        <a:rPr kumimoji="0" lang="en-US" altLang="zh-CN" sz="1600" b="1" i="0" kern="1200" dirty="0" smtClean="0">
                          <a:solidFill>
                            <a:schemeClr val="tx1"/>
                          </a:solidFill>
                          <a:effectLst/>
                          <a:latin typeface="+mn-lt"/>
                          <a:ea typeface="+mn-ea"/>
                          <a:cs typeface="+mn-cs"/>
                        </a:rPr>
                        <a:t>g)</a:t>
                      </a:r>
                      <a:r>
                        <a:rPr kumimoji="0" lang="zh-CN" altLang="en-US" sz="1600" b="1" i="0" kern="1200" dirty="0" smtClean="0">
                          <a:solidFill>
                            <a:schemeClr val="tx1"/>
                          </a:solidFill>
                          <a:effectLst/>
                          <a:latin typeface="+mn-lt"/>
                          <a:ea typeface="+mn-ea"/>
                          <a:cs typeface="+mn-cs"/>
                        </a:rPr>
                        <a:t> 评价这些过程，实施所需的变更，以确保实现这些过程的预期结果；</a:t>
                      </a:r>
                      <a:endParaRPr kumimoji="0" lang="zh-CN" altLang="en-US" sz="1600" b="1" i="0" kern="1200" dirty="0" smtClean="0">
                        <a:solidFill>
                          <a:schemeClr val="tx1"/>
                        </a:solidFill>
                        <a:effectLst/>
                        <a:latin typeface="+mn-lt"/>
                        <a:ea typeface="+mn-ea"/>
                        <a:cs typeface="+mn-cs"/>
                      </a:endParaRPr>
                    </a:p>
                    <a:p>
                      <a:r>
                        <a:rPr kumimoji="0" lang="en-US" altLang="zh-CN" sz="1600" b="1" i="0" kern="1200" dirty="0" smtClean="0">
                          <a:solidFill>
                            <a:schemeClr val="tx1"/>
                          </a:solidFill>
                          <a:effectLst/>
                          <a:latin typeface="+mn-lt"/>
                          <a:ea typeface="+mn-ea"/>
                          <a:cs typeface="+mn-cs"/>
                        </a:rPr>
                        <a:t>h</a:t>
                      </a:r>
                      <a:r>
                        <a:rPr kumimoji="0" lang="zh-CN" altLang="en-US" sz="1600" b="1" i="0" kern="1200" dirty="0" smtClean="0">
                          <a:solidFill>
                            <a:schemeClr val="tx1"/>
                          </a:solidFill>
                          <a:effectLst/>
                          <a:latin typeface="+mn-lt"/>
                          <a:ea typeface="+mn-ea"/>
                          <a:cs typeface="+mn-cs"/>
                        </a:rPr>
                        <a:t>）</a:t>
                      </a:r>
                      <a:r>
                        <a:rPr kumimoji="0" lang="zh-CN" altLang="en-US" sz="1600" b="1" i="0" kern="1200" dirty="0" smtClean="0">
                          <a:solidFill>
                            <a:srgbClr val="FF0000"/>
                          </a:solidFill>
                          <a:effectLst/>
                          <a:latin typeface="+mn-lt"/>
                          <a:ea typeface="+mn-ea"/>
                          <a:cs typeface="+mn-cs"/>
                        </a:rPr>
                        <a:t>改进</a:t>
                      </a:r>
                      <a:r>
                        <a:rPr kumimoji="0" lang="zh-CN" altLang="en-US" sz="1600" b="1" i="0" kern="1200" dirty="0" smtClean="0">
                          <a:solidFill>
                            <a:schemeClr val="tx1"/>
                          </a:solidFill>
                          <a:effectLst/>
                          <a:latin typeface="+mn-lt"/>
                          <a:ea typeface="+mn-ea"/>
                          <a:cs typeface="+mn-cs"/>
                        </a:rPr>
                        <a:t>过程和质量管理体系。</a:t>
                      </a:r>
                      <a:endParaRPr kumimoji="0" lang="en-US" altLang="zh-CN" sz="1600" b="1" i="0" kern="1200" dirty="0" smtClean="0">
                        <a:solidFill>
                          <a:schemeClr val="tx1"/>
                        </a:solidFill>
                        <a:effectLst/>
                        <a:latin typeface="+mn-lt"/>
                        <a:ea typeface="+mn-ea"/>
                        <a:cs typeface="+mn-cs"/>
                      </a:endParaRPr>
                    </a:p>
                    <a:p>
                      <a:r>
                        <a:rPr kumimoji="0" lang="en-US" altLang="zh-CN" sz="1600" b="1" i="0" kern="1200" dirty="0" smtClean="0">
                          <a:solidFill>
                            <a:srgbClr val="FF0000"/>
                          </a:solidFill>
                          <a:effectLst/>
                          <a:latin typeface="+mn-lt"/>
                          <a:ea typeface="+mn-ea"/>
                          <a:cs typeface="+mn-cs"/>
                        </a:rPr>
                        <a:t>4.4.2</a:t>
                      </a:r>
                      <a:r>
                        <a:rPr kumimoji="0" lang="zh-CN" altLang="en-US" sz="1600" b="1" i="0" kern="1200" dirty="0" smtClean="0">
                          <a:solidFill>
                            <a:srgbClr val="FF0000"/>
                          </a:solidFill>
                          <a:effectLst/>
                          <a:latin typeface="+mn-lt"/>
                          <a:ea typeface="+mn-ea"/>
                          <a:cs typeface="+mn-cs"/>
                        </a:rPr>
                        <a:t>在必要的范围和程度上，</a:t>
                      </a:r>
                      <a:r>
                        <a:rPr kumimoji="0" lang="zh-CN" altLang="en-US" sz="1600" b="1" i="0" kern="1200" dirty="0" smtClean="0">
                          <a:solidFill>
                            <a:schemeClr val="tx1"/>
                          </a:solidFill>
                          <a:effectLst/>
                          <a:latin typeface="+mn-lt"/>
                          <a:ea typeface="+mn-ea"/>
                          <a:cs typeface="+mn-cs"/>
                        </a:rPr>
                        <a:t>组织应</a:t>
                      </a:r>
                      <a:endParaRPr kumimoji="0" lang="en-US" altLang="zh-CN" sz="1600" b="1" i="0" kern="1200" dirty="0" smtClean="0">
                        <a:solidFill>
                          <a:schemeClr val="tx1"/>
                        </a:solidFill>
                        <a:effectLst/>
                        <a:latin typeface="+mn-lt"/>
                        <a:ea typeface="+mn-ea"/>
                        <a:cs typeface="+mn-cs"/>
                      </a:endParaRPr>
                    </a:p>
                    <a:p>
                      <a:r>
                        <a:rPr kumimoji="0" lang="en-US" altLang="zh-CN" sz="1600" b="1" i="0" kern="1200" dirty="0" smtClean="0">
                          <a:solidFill>
                            <a:srgbClr val="FF0000"/>
                          </a:solidFill>
                          <a:effectLst/>
                          <a:latin typeface="+mn-lt"/>
                          <a:ea typeface="+mn-ea"/>
                          <a:cs typeface="+mn-cs"/>
                        </a:rPr>
                        <a:t>a</a:t>
                      </a:r>
                      <a:r>
                        <a:rPr kumimoji="0" lang="en-US" altLang="zh-CN" sz="1600" b="1" i="0" kern="1200" dirty="0" smtClean="0">
                          <a:solidFill>
                            <a:schemeClr val="tx1"/>
                          </a:solidFill>
                          <a:effectLst/>
                          <a:latin typeface="+mn-lt"/>
                          <a:ea typeface="+mn-ea"/>
                          <a:cs typeface="+mn-cs"/>
                        </a:rPr>
                        <a:t>)</a:t>
                      </a:r>
                      <a:r>
                        <a:rPr kumimoji="0" lang="zh-CN" altLang="en-US" sz="1600" b="1" i="0" kern="1200" dirty="0" smtClean="0">
                          <a:solidFill>
                            <a:schemeClr val="tx1"/>
                          </a:solidFill>
                          <a:effectLst/>
                          <a:latin typeface="+mn-lt"/>
                          <a:ea typeface="+mn-ea"/>
                          <a:cs typeface="+mn-cs"/>
                        </a:rPr>
                        <a:t>保持成文信息以支持过程运行</a:t>
                      </a:r>
                      <a:endParaRPr kumimoji="0" lang="en-US" altLang="zh-CN" sz="1600" b="1" i="0" kern="1200" dirty="0" smtClean="0">
                        <a:solidFill>
                          <a:schemeClr val="tx1"/>
                        </a:solidFill>
                        <a:effectLst/>
                        <a:latin typeface="+mn-lt"/>
                        <a:ea typeface="+mn-ea"/>
                        <a:cs typeface="+mn-cs"/>
                      </a:endParaRPr>
                    </a:p>
                    <a:p>
                      <a:r>
                        <a:rPr kumimoji="0" lang="en-US" altLang="zh-CN" sz="1600" b="1" i="0" kern="1200" dirty="0" smtClean="0">
                          <a:solidFill>
                            <a:srgbClr val="FF0000"/>
                          </a:solidFill>
                          <a:effectLst/>
                          <a:latin typeface="+mn-lt"/>
                          <a:ea typeface="+mn-ea"/>
                          <a:cs typeface="+mn-cs"/>
                        </a:rPr>
                        <a:t>b)</a:t>
                      </a:r>
                      <a:r>
                        <a:rPr lang="zh-CN" altLang="en-US" sz="1800" b="0" i="0" u="none" strike="noStrike" kern="1200" baseline="0" dirty="0" smtClean="0">
                          <a:solidFill>
                            <a:schemeClr val="tx1"/>
                          </a:solidFill>
                          <a:latin typeface="+mn-lt"/>
                          <a:ea typeface="+mn-ea"/>
                          <a:cs typeface="+mn-cs"/>
                        </a:rPr>
                        <a:t>保留成文信息以确信其过程按策划进行。 </a:t>
                      </a:r>
                      <a:endParaRPr kumimoji="0" lang="zh-CN" altLang="en-US" b="1" i="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r>
              <a:rPr lang="zh-CN" altLang="en-US" sz="3200" dirty="0" smtClean="0">
                <a:solidFill>
                  <a:srgbClr val="FF0000"/>
                </a:solidFill>
              </a:rPr>
              <a:t>理解和实施要点</a:t>
            </a:r>
            <a:endParaRPr lang="zh-CN" altLang="en-US" sz="3200" dirty="0">
              <a:solidFill>
                <a:srgbClr val="FF0000"/>
              </a:solidFill>
            </a:endParaRPr>
          </a:p>
        </p:txBody>
      </p:sp>
      <p:sp>
        <p:nvSpPr>
          <p:cNvPr id="3" name="内容占位符 2"/>
          <p:cNvSpPr>
            <a:spLocks noGrp="1"/>
          </p:cNvSpPr>
          <p:nvPr>
            <p:ph idx="1"/>
          </p:nvPr>
        </p:nvSpPr>
        <p:spPr/>
        <p:txBody>
          <a:bodyPr/>
          <a:lstStyle/>
          <a:p>
            <a:r>
              <a:rPr lang="en-US" altLang="zh-CN" b="0" dirty="0" smtClean="0"/>
              <a:t>3.4.1 </a:t>
            </a:r>
            <a:r>
              <a:rPr lang="zh-CN" altLang="en-US" b="0" dirty="0" smtClean="0"/>
              <a:t>过程 </a:t>
            </a:r>
            <a:r>
              <a:rPr lang="en-US" altLang="zh-CN" b="0" dirty="0"/>
              <a:t>process </a:t>
            </a:r>
            <a:endParaRPr lang="en-US" altLang="zh-CN" b="0" dirty="0"/>
          </a:p>
          <a:p>
            <a:r>
              <a:rPr lang="zh-CN" altLang="en-US" b="0" dirty="0"/>
              <a:t>利用</a:t>
            </a:r>
            <a:r>
              <a:rPr lang="zh-CN" altLang="en-US" dirty="0">
                <a:solidFill>
                  <a:srgbClr val="FF0000"/>
                </a:solidFill>
              </a:rPr>
              <a:t>输入</a:t>
            </a:r>
            <a:r>
              <a:rPr lang="zh-CN" altLang="en-US" b="0" dirty="0"/>
              <a:t>实现</a:t>
            </a:r>
            <a:r>
              <a:rPr lang="zh-CN" altLang="en-US" dirty="0">
                <a:solidFill>
                  <a:srgbClr val="FF0000"/>
                </a:solidFill>
              </a:rPr>
              <a:t>预期结果</a:t>
            </a:r>
            <a:r>
              <a:rPr lang="zh-CN" altLang="en-US" b="0" dirty="0"/>
              <a:t>的相互关联或相互作用的一组活动 </a:t>
            </a:r>
            <a:endParaRPr lang="zh-CN" altLang="en-US" b="0" dirty="0"/>
          </a:p>
          <a:p>
            <a:pPr>
              <a:lnSpc>
                <a:spcPct val="100000"/>
              </a:lnSpc>
            </a:pPr>
            <a:r>
              <a:rPr lang="zh-CN" altLang="en-US" sz="2000" b="0" dirty="0"/>
              <a:t>注</a:t>
            </a:r>
            <a:r>
              <a:rPr lang="en-US" altLang="zh-CN" sz="2000" b="0" dirty="0"/>
              <a:t>1</a:t>
            </a:r>
            <a:r>
              <a:rPr lang="zh-CN" altLang="en-US" sz="2000" b="0" dirty="0"/>
              <a:t>：过程的“预期结果”称为输出</a:t>
            </a:r>
            <a:r>
              <a:rPr lang="en-US" altLang="zh-CN" sz="2000" b="0" dirty="0"/>
              <a:t>(3.7.5)</a:t>
            </a:r>
            <a:r>
              <a:rPr lang="zh-CN" altLang="en-US" sz="2000" b="0" dirty="0"/>
              <a:t>，还是称为产品</a:t>
            </a:r>
            <a:r>
              <a:rPr lang="en-US" altLang="zh-CN" sz="2000" b="0" dirty="0"/>
              <a:t>(3.7.6)</a:t>
            </a:r>
            <a:r>
              <a:rPr lang="zh-CN" altLang="en-US" sz="2000" b="0" dirty="0"/>
              <a:t>或服务</a:t>
            </a:r>
            <a:r>
              <a:rPr lang="en-US" altLang="zh-CN" sz="2000" b="0" dirty="0"/>
              <a:t>(3.7.7)</a:t>
            </a:r>
            <a:r>
              <a:rPr lang="zh-CN" altLang="en-US" sz="2000" b="0" dirty="0" smtClean="0"/>
              <a:t>，随</a:t>
            </a:r>
            <a:r>
              <a:rPr lang="zh-CN" altLang="en-US" sz="2000" b="0" dirty="0"/>
              <a:t>相关语境而定。 </a:t>
            </a:r>
            <a:endParaRPr lang="zh-CN" altLang="en-US" sz="2000" b="0" dirty="0"/>
          </a:p>
          <a:p>
            <a:pPr>
              <a:lnSpc>
                <a:spcPct val="100000"/>
              </a:lnSpc>
            </a:pPr>
            <a:r>
              <a:rPr lang="zh-CN" altLang="en-US" sz="2000" b="0" dirty="0"/>
              <a:t>注</a:t>
            </a:r>
            <a:r>
              <a:rPr lang="en-US" altLang="zh-CN" sz="2000" b="0" dirty="0"/>
              <a:t>2</a:t>
            </a:r>
            <a:r>
              <a:rPr lang="zh-CN" altLang="en-US" sz="2000" b="0" dirty="0"/>
              <a:t>：一个过程的输入通常是其他过程的输出，而一个过程的输出又通常是其他过程的输入。 </a:t>
            </a:r>
            <a:endParaRPr lang="zh-CN" altLang="en-US" sz="2000" b="0" dirty="0"/>
          </a:p>
          <a:p>
            <a:pPr>
              <a:lnSpc>
                <a:spcPct val="100000"/>
              </a:lnSpc>
            </a:pPr>
            <a:r>
              <a:rPr lang="zh-CN" altLang="en-US" sz="2000" b="0" dirty="0"/>
              <a:t>注 </a:t>
            </a:r>
            <a:r>
              <a:rPr lang="en-US" altLang="zh-CN" sz="2000" b="0" dirty="0"/>
              <a:t>3</a:t>
            </a:r>
            <a:r>
              <a:rPr lang="zh-CN" altLang="en-US" sz="2000" b="0" dirty="0"/>
              <a:t>：两个或两个以上相互关联和相互作用的</a:t>
            </a:r>
            <a:r>
              <a:rPr lang="zh-CN" altLang="en-US" sz="2000" dirty="0">
                <a:solidFill>
                  <a:srgbClr val="FF0000"/>
                </a:solidFill>
              </a:rPr>
              <a:t>连续过程</a:t>
            </a:r>
            <a:r>
              <a:rPr lang="zh-CN" altLang="en-US" sz="2000" b="0" dirty="0"/>
              <a:t>也可作为一个过程。 </a:t>
            </a:r>
            <a:endParaRPr lang="zh-CN" altLang="en-US" sz="2000" b="0" dirty="0"/>
          </a:p>
          <a:p>
            <a:pPr>
              <a:lnSpc>
                <a:spcPct val="100000"/>
              </a:lnSpc>
            </a:pPr>
            <a:r>
              <a:rPr lang="zh-CN" altLang="en-US" sz="2000" b="0" dirty="0"/>
              <a:t>注</a:t>
            </a:r>
            <a:r>
              <a:rPr lang="en-US" altLang="zh-CN" sz="2000" b="0" dirty="0"/>
              <a:t>4</a:t>
            </a:r>
            <a:r>
              <a:rPr lang="zh-CN" altLang="en-US" sz="2000" b="0" dirty="0"/>
              <a:t>：组织</a:t>
            </a:r>
            <a:r>
              <a:rPr lang="en-US" altLang="zh-CN" sz="2000" b="0" dirty="0"/>
              <a:t>(3.2.1</a:t>
            </a:r>
            <a:r>
              <a:rPr lang="en-US" altLang="zh-CN" sz="2000" b="0" dirty="0" smtClean="0"/>
              <a:t>)</a:t>
            </a:r>
            <a:r>
              <a:rPr lang="zh-CN" altLang="en-US" sz="2000" b="0" dirty="0" smtClean="0"/>
              <a:t>通常对过程进行策划，并使其在</a:t>
            </a:r>
            <a:r>
              <a:rPr lang="zh-CN" altLang="en-US" sz="2000" b="0" dirty="0"/>
              <a:t>受控条件</a:t>
            </a:r>
            <a:r>
              <a:rPr lang="zh-CN" altLang="en-US" sz="2000" b="0" dirty="0" smtClean="0"/>
              <a:t>下运行，</a:t>
            </a:r>
            <a:r>
              <a:rPr lang="zh-CN" altLang="en-US" sz="2000" b="0" dirty="0"/>
              <a:t>以</a:t>
            </a:r>
            <a:r>
              <a:rPr lang="zh-CN" altLang="en-US" sz="2000" dirty="0">
                <a:solidFill>
                  <a:srgbClr val="FF0000"/>
                </a:solidFill>
              </a:rPr>
              <a:t>增加价值。</a:t>
            </a:r>
            <a:r>
              <a:rPr lang="zh-CN" altLang="en-US" sz="2000" b="0" dirty="0"/>
              <a:t> </a:t>
            </a:r>
            <a:endParaRPr lang="zh-CN" altLang="en-US" sz="2000" b="0" dirty="0"/>
          </a:p>
          <a:p>
            <a:pPr>
              <a:lnSpc>
                <a:spcPct val="100000"/>
              </a:lnSpc>
            </a:pPr>
            <a:r>
              <a:rPr lang="zh-CN" altLang="en-US" sz="2000" b="0" dirty="0"/>
              <a:t>注</a:t>
            </a:r>
            <a:r>
              <a:rPr lang="en-US" altLang="zh-CN" sz="2000" b="0" dirty="0"/>
              <a:t>5</a:t>
            </a:r>
            <a:r>
              <a:rPr lang="zh-CN" altLang="en-US" sz="2000" b="0" dirty="0"/>
              <a:t>：不易或不能经济地确认其输出是否合格</a:t>
            </a:r>
            <a:r>
              <a:rPr lang="en-US" altLang="zh-CN" sz="2000" b="0" dirty="0"/>
              <a:t>(3.6.11)</a:t>
            </a:r>
            <a:r>
              <a:rPr lang="zh-CN" altLang="en-US" sz="2000" b="0" dirty="0"/>
              <a:t>的过程，通常称之为“特殊过程”。 </a:t>
            </a:r>
            <a:endParaRPr lang="zh-CN" altLang="en-US" sz="2000"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r>
              <a:rPr lang="zh-CN" altLang="en-US" sz="3200" dirty="0" smtClean="0">
                <a:solidFill>
                  <a:srgbClr val="FF0000"/>
                </a:solidFill>
              </a:rPr>
              <a:t>理解和实施要点</a:t>
            </a:r>
            <a:endParaRPr lang="zh-CN" altLang="en-US" sz="3200" dirty="0">
              <a:solidFill>
                <a:srgbClr val="FF0000"/>
              </a:solidFill>
            </a:endParaRPr>
          </a:p>
        </p:txBody>
      </p:sp>
      <p:sp>
        <p:nvSpPr>
          <p:cNvPr id="3" name="内容占位符 2"/>
          <p:cNvSpPr>
            <a:spLocks noGrp="1"/>
          </p:cNvSpPr>
          <p:nvPr>
            <p:ph idx="1"/>
          </p:nvPr>
        </p:nvSpPr>
        <p:spPr>
          <a:xfrm>
            <a:off x="457200" y="908720"/>
            <a:ext cx="8229600" cy="4949175"/>
          </a:xfrm>
        </p:spPr>
        <p:txBody>
          <a:bodyPr/>
          <a:lstStyle/>
          <a:p>
            <a:r>
              <a:rPr lang="zh-CN" altLang="en-US" sz="2000" dirty="0" smtClean="0"/>
              <a:t>确定所需</a:t>
            </a:r>
            <a:r>
              <a:rPr lang="zh-CN" altLang="zh-CN" sz="2000" dirty="0" smtClean="0"/>
              <a:t>过程</a:t>
            </a:r>
            <a:r>
              <a:rPr lang="zh-CN" altLang="en-US" sz="2000" dirty="0" smtClean="0"/>
              <a:t>及应用；</a:t>
            </a:r>
            <a:endParaRPr lang="en-US" altLang="zh-CN" sz="2000" dirty="0" smtClean="0"/>
          </a:p>
          <a:p>
            <a:r>
              <a:rPr lang="zh-CN" altLang="en-US" sz="2000" dirty="0" smtClean="0"/>
              <a:t>过程的</a:t>
            </a:r>
            <a:r>
              <a:rPr lang="zh-CN" altLang="zh-CN" sz="2000" dirty="0" smtClean="0"/>
              <a:t>输入</a:t>
            </a:r>
            <a:r>
              <a:rPr lang="zh-CN" altLang="en-US" sz="2000" dirty="0" smtClean="0"/>
              <a:t>和</a:t>
            </a:r>
            <a:r>
              <a:rPr lang="zh-CN" altLang="zh-CN" sz="2000" i="1" dirty="0" smtClean="0"/>
              <a:t>输出</a:t>
            </a:r>
            <a:r>
              <a:rPr lang="zh-CN" altLang="en-US" sz="2000" i="1" dirty="0" smtClean="0"/>
              <a:t>；</a:t>
            </a:r>
            <a:endParaRPr lang="en-US" altLang="zh-CN" sz="2000" i="1" dirty="0" smtClean="0"/>
          </a:p>
          <a:p>
            <a:r>
              <a:rPr lang="zh-CN" altLang="en-US" sz="2000" i="1" dirty="0" smtClean="0"/>
              <a:t>过程的顺序和相互作用；</a:t>
            </a:r>
            <a:endParaRPr lang="en-US" altLang="zh-CN" sz="2000" i="1" dirty="0" smtClean="0"/>
          </a:p>
          <a:p>
            <a:r>
              <a:rPr lang="zh-CN" altLang="en-US" sz="2000" i="1" dirty="0" smtClean="0"/>
              <a:t>过程准则、方法；</a:t>
            </a:r>
            <a:endParaRPr lang="en-US" altLang="zh-CN" sz="2000" i="1" dirty="0" smtClean="0"/>
          </a:p>
          <a:p>
            <a:r>
              <a:rPr lang="zh-CN" altLang="en-US" sz="2000" i="1" dirty="0" smtClean="0"/>
              <a:t>过程所有者；</a:t>
            </a:r>
            <a:endParaRPr lang="en-US" altLang="zh-CN" sz="2000" i="1" dirty="0" smtClean="0"/>
          </a:p>
          <a:p>
            <a:r>
              <a:rPr lang="zh-CN" altLang="en-US" sz="2000" i="1" dirty="0" smtClean="0">
                <a:latin typeface="黑体" panose="02010609060101010101" pitchFamily="2" charset="-122"/>
                <a:ea typeface="黑体" panose="02010609060101010101" pitchFamily="2" charset="-122"/>
              </a:rPr>
              <a:t>过程目标；</a:t>
            </a:r>
            <a:endParaRPr lang="en-US" altLang="zh-CN" sz="2000" i="1" dirty="0" smtClean="0">
              <a:latin typeface="黑体" panose="02010609060101010101" pitchFamily="2" charset="-122"/>
              <a:ea typeface="黑体" panose="02010609060101010101" pitchFamily="2" charset="-122"/>
            </a:endParaRPr>
          </a:p>
          <a:p>
            <a:r>
              <a:rPr lang="zh-CN" altLang="en-US" sz="2000" i="1" dirty="0" smtClean="0">
                <a:latin typeface="黑体" panose="02010609060101010101" pitchFamily="2" charset="-122"/>
                <a:ea typeface="黑体" panose="02010609060101010101" pitchFamily="2" charset="-122"/>
              </a:rPr>
              <a:t>过程绩效；</a:t>
            </a:r>
            <a:endParaRPr lang="en-US" altLang="zh-CN" sz="2000" i="1" dirty="0" smtClean="0">
              <a:latin typeface="黑体" panose="02010609060101010101" pitchFamily="2" charset="-122"/>
              <a:ea typeface="黑体" panose="02010609060101010101" pitchFamily="2" charset="-122"/>
            </a:endParaRPr>
          </a:p>
          <a:p>
            <a:r>
              <a:rPr lang="zh-CN" altLang="en-US" sz="2000" dirty="0" smtClean="0">
                <a:latin typeface="黑体" panose="02010609060101010101" pitchFamily="2" charset="-122"/>
                <a:ea typeface="黑体" panose="02010609060101010101" pitchFamily="2" charset="-122"/>
              </a:rPr>
              <a:t>过程风险；</a:t>
            </a:r>
            <a:endParaRPr lang="en-US" altLang="zh-CN" sz="2000" dirty="0" smtClean="0">
              <a:latin typeface="黑体" panose="02010609060101010101" pitchFamily="2" charset="-122"/>
              <a:ea typeface="黑体" panose="02010609060101010101" pitchFamily="2" charset="-122"/>
            </a:endParaRPr>
          </a:p>
          <a:p>
            <a:r>
              <a:rPr lang="zh-CN" altLang="en-US" sz="2000" dirty="0" smtClean="0">
                <a:latin typeface="黑体" panose="02010609060101010101" pitchFamily="2" charset="-122"/>
                <a:ea typeface="黑体" panose="02010609060101010101" pitchFamily="2" charset="-122"/>
              </a:rPr>
              <a:t>过程改进机会。</a:t>
            </a:r>
            <a:endParaRPr lang="zh-CN" altLang="en-US" sz="2000"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标题 1"/>
          <p:cNvSpPr>
            <a:spLocks noGrp="1"/>
          </p:cNvSpPr>
          <p:nvPr>
            <p:ph type="title"/>
          </p:nvPr>
        </p:nvSpPr>
        <p:spPr/>
        <p:txBody>
          <a:bodyPr/>
          <a:lstStyle/>
          <a:p>
            <a:r>
              <a:rPr lang="zh-CN" altLang="en-US" smtClean="0"/>
              <a:t>过程的确定 </a:t>
            </a:r>
            <a:endParaRPr lang="zh-CN" altLang="en-US" smtClean="0"/>
          </a:p>
        </p:txBody>
      </p:sp>
      <p:sp>
        <p:nvSpPr>
          <p:cNvPr id="3" name="内容占位符 2"/>
          <p:cNvSpPr>
            <a:spLocks noGrp="1"/>
          </p:cNvSpPr>
          <p:nvPr>
            <p:ph idx="1"/>
          </p:nvPr>
        </p:nvSpPr>
        <p:spPr>
          <a:xfrm>
            <a:off x="457200" y="980728"/>
            <a:ext cx="8229600" cy="4877167"/>
          </a:xfrm>
        </p:spPr>
        <p:txBody>
          <a:bodyPr/>
          <a:lstStyle/>
          <a:p>
            <a:pPr>
              <a:defRPr/>
            </a:pPr>
            <a:r>
              <a:rPr lang="en-US" altLang="zh-CN" sz="2800" dirty="0"/>
              <a:t> </a:t>
            </a:r>
            <a:r>
              <a:rPr lang="zh-CN" altLang="en-US" dirty="0" smtClean="0"/>
              <a:t>过程分类： </a:t>
            </a:r>
            <a:r>
              <a:rPr lang="zh-CN" altLang="zh-CN" dirty="0" smtClean="0"/>
              <a:t>可以</a:t>
            </a:r>
            <a:r>
              <a:rPr lang="zh-CN" altLang="zh-CN" dirty="0"/>
              <a:t>分为核心业务过程</a:t>
            </a:r>
            <a:r>
              <a:rPr lang="en-US" altLang="zh-CN" dirty="0"/>
              <a:t>COP</a:t>
            </a:r>
            <a:r>
              <a:rPr lang="zh-CN" altLang="zh-CN" dirty="0"/>
              <a:t>、管理过程</a:t>
            </a:r>
            <a:r>
              <a:rPr lang="en-US" altLang="zh-CN" dirty="0"/>
              <a:t>MP</a:t>
            </a:r>
            <a:r>
              <a:rPr lang="zh-CN" altLang="zh-CN" dirty="0"/>
              <a:t>、支持过程</a:t>
            </a:r>
            <a:r>
              <a:rPr lang="en-US" altLang="zh-CN" dirty="0" smtClean="0"/>
              <a:t>SP</a:t>
            </a:r>
            <a:r>
              <a:rPr lang="zh-CN" altLang="en-US" dirty="0" smtClean="0">
                <a:solidFill>
                  <a:srgbClr val="FF0000"/>
                </a:solidFill>
              </a:rPr>
              <a:t>。</a:t>
            </a:r>
            <a:r>
              <a:rPr lang="en-US" altLang="zh-CN" dirty="0" smtClean="0">
                <a:solidFill>
                  <a:srgbClr val="FF0000"/>
                </a:solidFill>
              </a:rPr>
              <a:t> </a:t>
            </a:r>
            <a:endParaRPr lang="en-US" altLang="zh-CN" dirty="0" smtClean="0">
              <a:solidFill>
                <a:srgbClr val="FF0000"/>
              </a:solidFill>
            </a:endParaRPr>
          </a:p>
          <a:p>
            <a:pPr>
              <a:defRPr/>
            </a:pPr>
            <a:r>
              <a:rPr lang="zh-CN" altLang="zh-CN" dirty="0" smtClean="0">
                <a:solidFill>
                  <a:srgbClr val="FF0000"/>
                </a:solidFill>
              </a:rPr>
              <a:t>核心</a:t>
            </a:r>
            <a:r>
              <a:rPr lang="zh-CN" altLang="zh-CN" dirty="0">
                <a:solidFill>
                  <a:srgbClr val="FF0000"/>
                </a:solidFill>
              </a:rPr>
              <a:t>业务过程</a:t>
            </a:r>
            <a:r>
              <a:rPr lang="en-US" altLang="zh-CN" dirty="0">
                <a:solidFill>
                  <a:srgbClr val="FF0000"/>
                </a:solidFill>
              </a:rPr>
              <a:t>COP</a:t>
            </a:r>
            <a:r>
              <a:rPr lang="en-US" altLang="zh-CN" dirty="0"/>
              <a:t>: </a:t>
            </a:r>
            <a:r>
              <a:rPr lang="zh-CN" altLang="zh-CN" dirty="0"/>
              <a:t>指围绕组织产品和服务实现，通过输入和输出直接和外部顾客联系的过程。</a:t>
            </a:r>
            <a:endParaRPr lang="zh-CN" altLang="zh-CN" dirty="0"/>
          </a:p>
          <a:p>
            <a:pPr marL="0" indent="0">
              <a:buFontTx/>
              <a:buNone/>
              <a:defRPr/>
            </a:pPr>
            <a:r>
              <a:rPr lang="en-US" altLang="zh-CN" dirty="0"/>
              <a:t> </a:t>
            </a:r>
            <a:r>
              <a:rPr lang="zh-CN" altLang="zh-CN" dirty="0" smtClean="0">
                <a:solidFill>
                  <a:srgbClr val="FF0000"/>
                </a:solidFill>
              </a:rPr>
              <a:t>管理</a:t>
            </a:r>
            <a:r>
              <a:rPr lang="zh-CN" altLang="zh-CN" dirty="0">
                <a:solidFill>
                  <a:srgbClr val="FF0000"/>
                </a:solidFill>
              </a:rPr>
              <a:t>过程</a:t>
            </a:r>
            <a:r>
              <a:rPr lang="en-US" altLang="zh-CN" dirty="0">
                <a:solidFill>
                  <a:srgbClr val="FF0000"/>
                </a:solidFill>
              </a:rPr>
              <a:t>MP</a:t>
            </a:r>
            <a:r>
              <a:rPr lang="zh-CN" altLang="zh-CN" dirty="0"/>
              <a:t>：指在各过程之间输入和输出交接处和连接过程中需要管理的过程，通常这些过程不直接输出产品和服务，而是保证过程得到控制和改进</a:t>
            </a:r>
            <a:r>
              <a:rPr lang="zh-CN" altLang="zh-CN" dirty="0" smtClean="0"/>
              <a:t>。</a:t>
            </a:r>
            <a:endParaRPr lang="en-US" altLang="zh-CN" dirty="0" smtClean="0"/>
          </a:p>
          <a:p>
            <a:pPr marL="0" indent="0">
              <a:buFontTx/>
              <a:buNone/>
              <a:defRPr/>
            </a:pPr>
            <a:r>
              <a:rPr lang="en-US" altLang="zh-CN" dirty="0" smtClean="0"/>
              <a:t> </a:t>
            </a:r>
            <a:r>
              <a:rPr lang="zh-CN" altLang="zh-CN" dirty="0" smtClean="0">
                <a:solidFill>
                  <a:srgbClr val="FF0000"/>
                </a:solidFill>
              </a:rPr>
              <a:t>支持</a:t>
            </a:r>
            <a:r>
              <a:rPr lang="zh-CN" altLang="zh-CN" dirty="0">
                <a:solidFill>
                  <a:srgbClr val="FF0000"/>
                </a:solidFill>
              </a:rPr>
              <a:t>过程</a:t>
            </a:r>
            <a:r>
              <a:rPr lang="en-US" altLang="zh-CN" dirty="0">
                <a:solidFill>
                  <a:srgbClr val="FF0000"/>
                </a:solidFill>
              </a:rPr>
              <a:t>SP</a:t>
            </a:r>
            <a:r>
              <a:rPr lang="zh-CN" altLang="zh-CN" dirty="0"/>
              <a:t>：是指支持</a:t>
            </a:r>
            <a:r>
              <a:rPr lang="en-US" altLang="zh-CN" dirty="0"/>
              <a:t>COP</a:t>
            </a:r>
            <a:r>
              <a:rPr lang="zh-CN" altLang="zh-CN" dirty="0"/>
              <a:t>过程实现的</a:t>
            </a:r>
            <a:r>
              <a:rPr lang="zh-CN" altLang="zh-CN" dirty="0" smtClean="0"/>
              <a:t>过程</a:t>
            </a:r>
            <a:r>
              <a:rPr lang="zh-CN" altLang="en-US" dirty="0" smtClean="0"/>
              <a:t>。</a:t>
            </a:r>
            <a:endParaRPr lang="en-US" altLang="zh-CN" dirty="0" smtClean="0"/>
          </a:p>
          <a:p>
            <a:pPr>
              <a:defRPr/>
            </a:pPr>
            <a:r>
              <a:rPr lang="zh-CN" altLang="en-US" dirty="0" smtClean="0"/>
              <a:t>过程可以分级：如一级、二级、三级等 </a:t>
            </a:r>
            <a:endParaRPr lang="zh-CN" altLang="en-US" dirty="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19107" name="表格 3119106"/>
          <p:cNvGraphicFramePr/>
          <p:nvPr/>
        </p:nvGraphicFramePr>
        <p:xfrm>
          <a:off x="611188" y="1412875"/>
          <a:ext cx="7993063" cy="4752975"/>
        </p:xfrm>
        <a:graphic>
          <a:graphicData uri="http://schemas.openxmlformats.org/drawingml/2006/table">
            <a:tbl>
              <a:tblPr/>
              <a:tblGrid>
                <a:gridCol w="2665413"/>
                <a:gridCol w="2735262"/>
                <a:gridCol w="2592388"/>
              </a:tblGrid>
              <a:tr h="709613">
                <a:tc>
                  <a:txBody>
                    <a:bodyPr/>
                    <a:lstStyle>
                      <a:lvl1pPr marL="0" lvl="0" indent="0" algn="l" defTabSz="952500" eaLnBrk="1" fontAlgn="base" latinLnBrk="0" hangingPunct="1">
                        <a:lnSpc>
                          <a:spcPct val="100000"/>
                        </a:lnSpc>
                        <a:spcBef>
                          <a:spcPct val="0"/>
                        </a:spcBef>
                        <a:spcAft>
                          <a:spcPct val="0"/>
                        </a:spcAft>
                        <a:buNone/>
                        <a:defRPr sz="1500" b="1" i="0" u="none" kern="1200" baseline="0">
                          <a:solidFill>
                            <a:schemeClr val="tx1"/>
                          </a:solidFill>
                          <a:latin typeface="Arial" panose="020B0604020202020204" pitchFamily="34" charset="0"/>
                          <a:ea typeface="宋体" panose="02010600030101010101" pitchFamily="2" charset="-122"/>
                        </a:defRPr>
                      </a:lvl1pPr>
                      <a:lvl2pPr marL="294005" lvl="1" indent="-292100">
                        <a:defRPr sz="1500" kern="1200"/>
                      </a:lvl2pPr>
                      <a:lvl3pPr marL="577850" lvl="2" indent="-282575">
                        <a:defRPr sz="1500" kern="1200"/>
                      </a:lvl3pPr>
                      <a:lvl4pPr marL="871855" lvl="3" indent="-284480">
                        <a:defRPr sz="1500" kern="1200"/>
                      </a:lvl4pPr>
                      <a:lvl5pPr marL="2057400" lvl="4" indent="-228600">
                        <a:spcBef>
                          <a:spcPct val="20000"/>
                        </a:spcBef>
                        <a:defRPr sz="1500" kern="1200"/>
                      </a:lvl5pPr>
                    </a:lstStyle>
                    <a:p>
                      <a:pPr lvl="0" algn="ctr">
                        <a:buNone/>
                      </a:pPr>
                      <a:r>
                        <a:rPr lang="zh-CN" altLang="en-US">
                          <a:solidFill>
                            <a:schemeClr val="bg1"/>
                          </a:solidFill>
                        </a:rPr>
                        <a:t>一级过程</a:t>
                      </a:r>
                      <a:endParaRPr lang="zh-CN" altLang="en-US">
                        <a:solidFill>
                          <a:schemeClr val="bg1"/>
                        </a:solidFill>
                      </a:endParaRPr>
                    </a:p>
                  </a:txBody>
                  <a:tcPr marL="0" marR="0" marT="0" marB="0" anchor="ctr">
                    <a:lnL w="28575" cap="flat" cmpd="sng">
                      <a:solidFill>
                        <a:schemeClr val="hlink"/>
                      </a:solidFill>
                      <a:prstDash val="solid"/>
                      <a:headEnd type="none" w="med" len="med"/>
                      <a:tailEnd type="none" w="med" len="med"/>
                    </a:lnL>
                    <a:lnR w="19050" cap="flat" cmpd="sng">
                      <a:solidFill>
                        <a:schemeClr val="hlink"/>
                      </a:solidFill>
                      <a:prstDash val="sysDashDot"/>
                      <a:headEnd type="none" w="med" len="med"/>
                      <a:tailEnd type="none" w="med" len="med"/>
                    </a:lnR>
                    <a:lnT w="28575" cap="flat" cmpd="sng">
                      <a:solidFill>
                        <a:schemeClr val="hlink"/>
                      </a:solidFill>
                      <a:prstDash val="solid"/>
                      <a:headEnd type="none" w="med" len="med"/>
                      <a:tailEnd type="none" w="med" len="med"/>
                    </a:lnT>
                    <a:lnB w="19050" cap="flat" cmpd="sng">
                      <a:solidFill>
                        <a:schemeClr val="hlink"/>
                      </a:solidFill>
                      <a:prstDash val="sysDashDot"/>
                      <a:headEnd type="none" w="med" len="med"/>
                      <a:tailEnd type="none" w="med" len="med"/>
                    </a:lnB>
                    <a:lnTlToBr>
                      <a:noFill/>
                    </a:lnTlToBr>
                    <a:lnBlToTr>
                      <a:noFill/>
                    </a:lnBlToTr>
                    <a:solidFill>
                      <a:schemeClr val="folHlink"/>
                    </a:solidFill>
                  </a:tcPr>
                </a:tc>
                <a:tc>
                  <a:txBody>
                    <a:bodyPr/>
                    <a:lstStyle>
                      <a:lvl1pPr marL="0" lvl="0" indent="0" algn="l" defTabSz="952500" eaLnBrk="1" fontAlgn="base" latinLnBrk="0" hangingPunct="1">
                        <a:lnSpc>
                          <a:spcPct val="100000"/>
                        </a:lnSpc>
                        <a:spcBef>
                          <a:spcPct val="0"/>
                        </a:spcBef>
                        <a:spcAft>
                          <a:spcPct val="0"/>
                        </a:spcAft>
                        <a:buNone/>
                        <a:defRPr sz="1500" b="1" i="0" u="none" kern="1200" baseline="0">
                          <a:solidFill>
                            <a:schemeClr val="tx1"/>
                          </a:solidFill>
                          <a:latin typeface="Arial" panose="020B0604020202020204" pitchFamily="34" charset="0"/>
                          <a:ea typeface="宋体" panose="02010600030101010101" pitchFamily="2" charset="-122"/>
                        </a:defRPr>
                      </a:lvl1pPr>
                      <a:lvl2pPr marL="294005" lvl="1" indent="-292100">
                        <a:defRPr sz="1500" kern="1200"/>
                      </a:lvl2pPr>
                      <a:lvl3pPr marL="577850" lvl="2" indent="-282575">
                        <a:defRPr sz="1500" kern="1200"/>
                      </a:lvl3pPr>
                      <a:lvl4pPr marL="871855" lvl="3" indent="-284480">
                        <a:defRPr sz="1500" kern="1200"/>
                      </a:lvl4pPr>
                      <a:lvl5pPr marL="2057400" lvl="4" indent="-228600">
                        <a:spcBef>
                          <a:spcPct val="20000"/>
                        </a:spcBef>
                        <a:defRPr sz="1500" kern="1200"/>
                      </a:lvl5pPr>
                    </a:lstStyle>
                    <a:p>
                      <a:pPr lvl="0" algn="ctr">
                        <a:buNone/>
                      </a:pPr>
                      <a:r>
                        <a:rPr lang="zh-CN" altLang="en-US">
                          <a:solidFill>
                            <a:schemeClr val="bg1"/>
                          </a:solidFill>
                        </a:rPr>
                        <a:t>二级过程</a:t>
                      </a:r>
                      <a:endParaRPr lang="zh-CN" altLang="en-US">
                        <a:solidFill>
                          <a:schemeClr val="bg1"/>
                        </a:solidFill>
                      </a:endParaRPr>
                    </a:p>
                  </a:txBody>
                  <a:tcPr marL="0" marR="0" marT="0" marB="0" anchor="ctr">
                    <a:lnL w="19050" cap="flat" cmpd="sng">
                      <a:solidFill>
                        <a:schemeClr val="hlink"/>
                      </a:solidFill>
                      <a:prstDash val="sysDashDot"/>
                      <a:headEnd type="none" w="med" len="med"/>
                      <a:tailEnd type="none" w="med" len="med"/>
                    </a:lnL>
                    <a:lnR w="19050" cap="flat" cmpd="sng">
                      <a:solidFill>
                        <a:schemeClr val="hlink"/>
                      </a:solidFill>
                      <a:prstDash val="sysDashDot"/>
                      <a:headEnd type="none" w="med" len="med"/>
                      <a:tailEnd type="none" w="med" len="med"/>
                    </a:lnR>
                    <a:lnT w="28575" cap="flat" cmpd="sng">
                      <a:solidFill>
                        <a:schemeClr val="hlink"/>
                      </a:solidFill>
                      <a:prstDash val="solid"/>
                      <a:headEnd type="none" w="med" len="med"/>
                      <a:tailEnd type="none" w="med" len="med"/>
                    </a:lnT>
                    <a:lnB w="19050" cap="flat" cmpd="sng">
                      <a:solidFill>
                        <a:schemeClr val="hlink"/>
                      </a:solidFill>
                      <a:prstDash val="sysDashDot"/>
                      <a:headEnd type="none" w="med" len="med"/>
                      <a:tailEnd type="none" w="med" len="med"/>
                    </a:lnB>
                    <a:lnTlToBr>
                      <a:noFill/>
                    </a:lnTlToBr>
                    <a:lnBlToTr>
                      <a:noFill/>
                    </a:lnBlToTr>
                    <a:solidFill>
                      <a:schemeClr val="folHlink"/>
                    </a:solidFill>
                  </a:tcPr>
                </a:tc>
                <a:tc>
                  <a:txBody>
                    <a:bodyPr/>
                    <a:lstStyle>
                      <a:lvl1pPr marL="0" lvl="0" indent="0" algn="l" defTabSz="952500" eaLnBrk="1" fontAlgn="base" latinLnBrk="0" hangingPunct="1">
                        <a:lnSpc>
                          <a:spcPct val="100000"/>
                        </a:lnSpc>
                        <a:spcBef>
                          <a:spcPct val="0"/>
                        </a:spcBef>
                        <a:spcAft>
                          <a:spcPct val="0"/>
                        </a:spcAft>
                        <a:buNone/>
                        <a:defRPr sz="1500" b="1" i="0" u="none" kern="1200" baseline="0">
                          <a:solidFill>
                            <a:schemeClr val="tx1"/>
                          </a:solidFill>
                          <a:latin typeface="Arial" panose="020B0604020202020204" pitchFamily="34" charset="0"/>
                          <a:ea typeface="宋体" panose="02010600030101010101" pitchFamily="2" charset="-122"/>
                        </a:defRPr>
                      </a:lvl1pPr>
                      <a:lvl2pPr marL="294005" lvl="1" indent="-292100">
                        <a:defRPr sz="1500" kern="1200"/>
                      </a:lvl2pPr>
                      <a:lvl3pPr marL="577850" lvl="2" indent="-282575">
                        <a:defRPr sz="1500" kern="1200"/>
                      </a:lvl3pPr>
                      <a:lvl4pPr marL="871855" lvl="3" indent="-284480">
                        <a:defRPr sz="1500" kern="1200"/>
                      </a:lvl4pPr>
                      <a:lvl5pPr marL="2057400" lvl="4" indent="-228600">
                        <a:spcBef>
                          <a:spcPct val="20000"/>
                        </a:spcBef>
                        <a:defRPr sz="1500" kern="1200"/>
                      </a:lvl5pPr>
                    </a:lstStyle>
                    <a:p>
                      <a:pPr lvl="0" algn="ctr">
                        <a:buNone/>
                      </a:pPr>
                      <a:r>
                        <a:rPr lang="zh-CN" altLang="en-US">
                          <a:solidFill>
                            <a:schemeClr val="bg1"/>
                          </a:solidFill>
                        </a:rPr>
                        <a:t>三级过程</a:t>
                      </a:r>
                      <a:endParaRPr lang="zh-CN" altLang="en-US">
                        <a:solidFill>
                          <a:schemeClr val="bg1"/>
                        </a:solidFill>
                      </a:endParaRPr>
                    </a:p>
                  </a:txBody>
                  <a:tcPr marL="0" marR="0" marT="0" marB="0" anchor="ctr">
                    <a:lnL w="19050" cap="flat" cmpd="sng">
                      <a:solidFill>
                        <a:schemeClr val="hlink"/>
                      </a:solidFill>
                      <a:prstDash val="sysDashDot"/>
                      <a:headEnd type="none" w="med" len="med"/>
                      <a:tailEnd type="none" w="med" len="med"/>
                    </a:lnL>
                    <a:lnR w="28575" cap="flat" cmpd="sng">
                      <a:solidFill>
                        <a:schemeClr val="hlink"/>
                      </a:solidFill>
                      <a:prstDash val="solid"/>
                      <a:headEnd type="none" w="med" len="med"/>
                      <a:tailEnd type="none" w="med" len="med"/>
                    </a:lnR>
                    <a:lnT w="28575" cap="flat" cmpd="sng">
                      <a:solidFill>
                        <a:schemeClr val="hlink"/>
                      </a:solidFill>
                      <a:prstDash val="solid"/>
                      <a:headEnd type="none" w="med" len="med"/>
                      <a:tailEnd type="none" w="med" len="med"/>
                    </a:lnT>
                    <a:lnB w="19050" cap="flat" cmpd="sng">
                      <a:solidFill>
                        <a:schemeClr val="hlink"/>
                      </a:solidFill>
                      <a:prstDash val="sysDashDot"/>
                      <a:headEnd type="none" w="med" len="med"/>
                      <a:tailEnd type="none" w="med" len="med"/>
                    </a:lnB>
                    <a:lnTlToBr>
                      <a:noFill/>
                    </a:lnTlToBr>
                    <a:lnBlToTr>
                      <a:noFill/>
                    </a:lnBlToTr>
                    <a:solidFill>
                      <a:schemeClr val="folHlink"/>
                    </a:solidFill>
                  </a:tcPr>
                </a:tc>
              </a:tr>
              <a:tr h="4043362">
                <a:tc>
                  <a:txBody>
                    <a:bodyPr/>
                    <a:lstStyle>
                      <a:lvl1pPr marL="0" lvl="0" indent="0" algn="l" defTabSz="952500" eaLnBrk="1" fontAlgn="base" latinLnBrk="0" hangingPunct="1">
                        <a:lnSpc>
                          <a:spcPct val="100000"/>
                        </a:lnSpc>
                        <a:spcBef>
                          <a:spcPct val="0"/>
                        </a:spcBef>
                        <a:spcAft>
                          <a:spcPct val="0"/>
                        </a:spcAft>
                        <a:buNone/>
                        <a:defRPr sz="1500" b="1" i="0" u="none" kern="1200" baseline="0">
                          <a:solidFill>
                            <a:schemeClr val="tx1"/>
                          </a:solidFill>
                          <a:latin typeface="Arial" panose="020B0604020202020204" pitchFamily="34" charset="0"/>
                          <a:ea typeface="宋体" panose="02010600030101010101" pitchFamily="2" charset="-122"/>
                        </a:defRPr>
                      </a:lvl1pPr>
                      <a:lvl2pPr marL="294005" lvl="1" indent="-292100">
                        <a:defRPr sz="1500" kern="1200"/>
                      </a:lvl2pPr>
                      <a:lvl3pPr marL="577850" lvl="2" indent="-282575">
                        <a:defRPr sz="1500" kern="1200"/>
                      </a:lvl3pPr>
                      <a:lvl4pPr marL="871855" lvl="3" indent="-284480">
                        <a:defRPr sz="1500" kern="1200"/>
                      </a:lvl4pPr>
                      <a:lvl5pPr marL="2057400" lvl="4" indent="-228600">
                        <a:spcBef>
                          <a:spcPct val="20000"/>
                        </a:spcBef>
                        <a:defRPr sz="1500" kern="1200"/>
                      </a:lvl5pPr>
                    </a:lstStyle>
                    <a:p>
                      <a:pPr marL="0" indent="0" algn="l">
                        <a:buNone/>
                      </a:pP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rPr>
                        <a:t>企业级过程：</a:t>
                      </a:r>
                      <a:endPar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endParaRPr>
                    </a:p>
                    <a:p>
                      <a:pPr marL="0" indent="0" algn="l">
                        <a:buNone/>
                      </a:pP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rPr>
                        <a:t>如企业主导业务</a:t>
                      </a: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宋体" panose="02010600030101010101" pitchFamily="2" charset="-122"/>
                          <a:sym typeface="+mn-ea"/>
                        </a:rPr>
                        <a:t>过程</a:t>
                      </a: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rPr>
                        <a:t>、企业决策</a:t>
                      </a: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宋体" panose="02010600030101010101" pitchFamily="2" charset="-122"/>
                          <a:sym typeface="+mn-ea"/>
                        </a:rPr>
                        <a:t>过程</a:t>
                      </a: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rPr>
                        <a:t>等</a:t>
                      </a:r>
                      <a:endParaRPr lang="zh-CN" altLang="en-US" sz="2000" b="0" u="none">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endParaRPr>
                    </a:p>
                    <a:p>
                      <a:pPr marL="0" lvl="0" indent="0" algn="l">
                        <a:lnSpc>
                          <a:spcPct val="145000"/>
                        </a:lnSpc>
                        <a:buNone/>
                      </a:pPr>
                      <a:endParaRPr lang="zh-CN" altLang="en-US" sz="2000" b="0">
                        <a:solidFill>
                          <a:srgbClr val="000000"/>
                        </a:solidFill>
                        <a:highlight>
                          <a:srgbClr val="FFFFFF"/>
                        </a:highlight>
                        <a:latin typeface="仿宋" panose="02010609060101010101" pitchFamily="49" charset="-122"/>
                        <a:ea typeface="仿宋" panose="02010609060101010101" pitchFamily="49" charset="-122"/>
                        <a:sym typeface="+mn-ea"/>
                      </a:endParaRPr>
                    </a:p>
                  </a:txBody>
                  <a:tcPr marL="54000" marR="36000" marT="54000" marB="54000">
                    <a:lnL w="28575" cap="flat" cmpd="sng">
                      <a:solidFill>
                        <a:schemeClr val="hlink"/>
                      </a:solidFill>
                      <a:prstDash val="solid"/>
                      <a:headEnd type="none" w="med" len="med"/>
                      <a:tailEnd type="none" w="med" len="med"/>
                    </a:lnL>
                    <a:lnR w="19050" cap="flat" cmpd="sng">
                      <a:solidFill>
                        <a:schemeClr val="hlink"/>
                      </a:solidFill>
                      <a:prstDash val="sysDashDot"/>
                      <a:headEnd type="none" w="med" len="med"/>
                      <a:tailEnd type="none" w="med" len="med"/>
                    </a:lnR>
                    <a:lnT w="19050" cap="flat" cmpd="sng">
                      <a:solidFill>
                        <a:schemeClr val="hlink"/>
                      </a:solidFill>
                      <a:prstDash val="sysDashDot"/>
                      <a:headEnd type="none" w="med" len="med"/>
                      <a:tailEnd type="none" w="med" len="med"/>
                    </a:lnT>
                    <a:lnB w="28575" cap="flat" cmpd="sng">
                      <a:solidFill>
                        <a:schemeClr val="hlink"/>
                      </a:solidFill>
                      <a:prstDash val="solid"/>
                      <a:headEnd type="none" w="med" len="med"/>
                      <a:tailEnd type="none" w="med" len="med"/>
                    </a:lnB>
                    <a:lnTlToBr>
                      <a:noFill/>
                    </a:lnTlToBr>
                    <a:lnBlToTr>
                      <a:noFill/>
                    </a:lnBlToTr>
                    <a:noFill/>
                  </a:tcPr>
                </a:tc>
                <a:tc>
                  <a:txBody>
                    <a:bodyPr/>
                    <a:lstStyle>
                      <a:lvl1pPr marL="0" lvl="0" indent="0" algn="l" defTabSz="952500" eaLnBrk="1" fontAlgn="base" latinLnBrk="0" hangingPunct="1">
                        <a:lnSpc>
                          <a:spcPct val="100000"/>
                        </a:lnSpc>
                        <a:spcBef>
                          <a:spcPct val="0"/>
                        </a:spcBef>
                        <a:spcAft>
                          <a:spcPct val="0"/>
                        </a:spcAft>
                        <a:buNone/>
                        <a:defRPr sz="1500" b="1" i="0" u="none" kern="1200" baseline="0">
                          <a:solidFill>
                            <a:schemeClr val="tx1"/>
                          </a:solidFill>
                          <a:latin typeface="Arial" panose="020B0604020202020204" pitchFamily="34" charset="0"/>
                          <a:ea typeface="宋体" panose="02010600030101010101" pitchFamily="2" charset="-122"/>
                        </a:defRPr>
                      </a:lvl1pPr>
                      <a:lvl2pPr marL="294005" lvl="1" indent="-292100">
                        <a:defRPr sz="1500" kern="1200"/>
                      </a:lvl2pPr>
                      <a:lvl3pPr marL="577850" lvl="2" indent="-282575">
                        <a:defRPr sz="1500" kern="1200"/>
                      </a:lvl3pPr>
                      <a:lvl4pPr marL="871855" lvl="3" indent="-284480">
                        <a:defRPr sz="1500" kern="1200"/>
                      </a:lvl4pPr>
                      <a:lvl5pPr marL="2057400" lvl="4" indent="-228600">
                        <a:spcBef>
                          <a:spcPct val="20000"/>
                        </a:spcBef>
                        <a:defRPr sz="1500" kern="1200"/>
                      </a:lvl5pPr>
                    </a:lstStyle>
                    <a:p>
                      <a:pPr marL="0" indent="0" algn="l">
                        <a:buNone/>
                      </a:pP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rPr>
                        <a:t>部门级</a:t>
                      </a: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宋体" panose="02010600030101010101" pitchFamily="2" charset="-122"/>
                          <a:sym typeface="+mn-ea"/>
                        </a:rPr>
                        <a:t>过程：</a:t>
                      </a: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rPr>
                        <a:t> </a:t>
                      </a:r>
                      <a:endPar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endParaRPr>
                    </a:p>
                    <a:p>
                      <a:pPr marL="0" indent="0" algn="l">
                        <a:buNone/>
                      </a:pP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rPr>
                        <a:t>如技术研发管理</a:t>
                      </a: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宋体" panose="02010600030101010101" pitchFamily="2" charset="-122"/>
                          <a:sym typeface="+mn-ea"/>
                        </a:rPr>
                        <a:t>过程</a:t>
                      </a: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rPr>
                        <a:t>、人力资源 管理</a:t>
                      </a: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宋体" panose="02010600030101010101" pitchFamily="2" charset="-122"/>
                          <a:sym typeface="+mn-ea"/>
                        </a:rPr>
                        <a:t>过程</a:t>
                      </a: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rPr>
                        <a:t>、市场营管理</a:t>
                      </a: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宋体" panose="02010600030101010101" pitchFamily="2" charset="-122"/>
                          <a:sym typeface="+mn-ea"/>
                        </a:rPr>
                        <a:t>过程</a:t>
                      </a: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rPr>
                        <a:t>等</a:t>
                      </a:r>
                      <a:endParaRPr lang="zh-CN" altLang="en-US" sz="2000" b="0" u="none">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endParaRPr>
                    </a:p>
                    <a:p>
                      <a:pPr marL="0" lvl="0" indent="0" algn="l">
                        <a:lnSpc>
                          <a:spcPct val="145000"/>
                        </a:lnSpc>
                        <a:buNone/>
                      </a:pPr>
                      <a:endParaRPr lang="zh-CN" altLang="en-US" sz="2000" b="0">
                        <a:solidFill>
                          <a:srgbClr val="000000"/>
                        </a:solidFill>
                        <a:highlight>
                          <a:srgbClr val="FFFFFF"/>
                        </a:highlight>
                        <a:latin typeface="仿宋" panose="02010609060101010101" pitchFamily="49" charset="-122"/>
                        <a:ea typeface="仿宋" panose="02010609060101010101" pitchFamily="49" charset="-122"/>
                        <a:sym typeface="+mn-ea"/>
                      </a:endParaRPr>
                    </a:p>
                  </a:txBody>
                  <a:tcPr marL="72000" marR="18000" marT="54000" marB="54000">
                    <a:lnL w="19050" cap="flat" cmpd="sng">
                      <a:solidFill>
                        <a:schemeClr val="hlink"/>
                      </a:solidFill>
                      <a:prstDash val="sysDashDot"/>
                      <a:headEnd type="none" w="med" len="med"/>
                      <a:tailEnd type="none" w="med" len="med"/>
                    </a:lnL>
                    <a:lnR w="19050" cap="flat" cmpd="sng">
                      <a:solidFill>
                        <a:schemeClr val="hlink"/>
                      </a:solidFill>
                      <a:prstDash val="sysDashDot"/>
                      <a:headEnd type="none" w="med" len="med"/>
                      <a:tailEnd type="none" w="med" len="med"/>
                    </a:lnR>
                    <a:lnT w="19050" cap="flat" cmpd="sng">
                      <a:solidFill>
                        <a:schemeClr val="hlink"/>
                      </a:solidFill>
                      <a:prstDash val="sysDashDot"/>
                      <a:headEnd type="none" w="med" len="med"/>
                      <a:tailEnd type="none" w="med" len="med"/>
                    </a:lnT>
                    <a:lnB w="28575" cap="flat" cmpd="sng">
                      <a:solidFill>
                        <a:schemeClr val="hlink"/>
                      </a:solidFill>
                      <a:prstDash val="solid"/>
                      <a:headEnd type="none" w="med" len="med"/>
                      <a:tailEnd type="none" w="med" len="med"/>
                    </a:lnB>
                    <a:lnTlToBr>
                      <a:noFill/>
                    </a:lnTlToBr>
                    <a:lnBlToTr>
                      <a:noFill/>
                    </a:lnBlToTr>
                    <a:noFill/>
                  </a:tcPr>
                </a:tc>
                <a:tc>
                  <a:txBody>
                    <a:bodyPr/>
                    <a:lstStyle>
                      <a:lvl1pPr marL="0" lvl="0" indent="0" algn="l" defTabSz="952500" eaLnBrk="1" fontAlgn="base" latinLnBrk="0" hangingPunct="1">
                        <a:lnSpc>
                          <a:spcPct val="100000"/>
                        </a:lnSpc>
                        <a:spcBef>
                          <a:spcPct val="0"/>
                        </a:spcBef>
                        <a:spcAft>
                          <a:spcPct val="0"/>
                        </a:spcAft>
                        <a:buNone/>
                        <a:defRPr sz="1500" b="1" i="0" u="none" kern="1200" baseline="0">
                          <a:solidFill>
                            <a:schemeClr val="tx1"/>
                          </a:solidFill>
                          <a:latin typeface="Arial" panose="020B0604020202020204" pitchFamily="34" charset="0"/>
                          <a:ea typeface="宋体" panose="02010600030101010101" pitchFamily="2" charset="-122"/>
                        </a:defRPr>
                      </a:lvl1pPr>
                      <a:lvl2pPr marL="294005" lvl="1" indent="-292100">
                        <a:defRPr sz="1500" kern="1200"/>
                      </a:lvl2pPr>
                      <a:lvl3pPr marL="577850" lvl="2" indent="-282575">
                        <a:defRPr sz="1500" kern="1200"/>
                      </a:lvl3pPr>
                      <a:lvl4pPr marL="871855" lvl="3" indent="-284480">
                        <a:defRPr sz="1500" kern="1200"/>
                      </a:lvl4pPr>
                      <a:lvl5pPr marL="2057400" lvl="4" indent="-228600">
                        <a:spcBef>
                          <a:spcPct val="20000"/>
                        </a:spcBef>
                        <a:defRPr sz="1500" kern="1200"/>
                      </a:lvl5pPr>
                    </a:lstStyle>
                    <a:p>
                      <a:pPr lvl="0" algn="l">
                        <a:lnSpc>
                          <a:spcPct val="100000"/>
                        </a:lnSpc>
                        <a:buNone/>
                      </a:pP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rPr>
                        <a:t>岗位级过程：</a:t>
                      </a:r>
                      <a:endPar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endParaRPr>
                    </a:p>
                    <a:p>
                      <a:pPr lvl="0" algn="l">
                        <a:lnSpc>
                          <a:spcPct val="100000"/>
                        </a:lnSpc>
                        <a:buNone/>
                      </a:pPr>
                      <a:r>
                        <a:rPr lang="zh-CN" altLang="en-US" sz="2000" b="0">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rPr>
                        <a:t>如招聘工作过程、销售工作 过程、统计工作过程等</a:t>
                      </a:r>
                      <a:endParaRPr lang="zh-CN" altLang="en-US" sz="2000" b="0" u="none">
                        <a:solidFill>
                          <a:srgbClr val="000000"/>
                        </a:solidFill>
                        <a:highlight>
                          <a:srgbClr val="FFFFFF"/>
                        </a:highlight>
                        <a:latin typeface="仿宋" panose="02010609060101010101" pitchFamily="49" charset="-122"/>
                        <a:ea typeface="仿宋" panose="02010609060101010101" pitchFamily="49" charset="-122"/>
                        <a:cs typeface="Arial" panose="020B0604020202020204" pitchFamily="34" charset="0"/>
                        <a:sym typeface="+mn-ea"/>
                      </a:endParaRPr>
                    </a:p>
                    <a:p>
                      <a:pPr lvl="0" algn="l">
                        <a:lnSpc>
                          <a:spcPct val="145000"/>
                        </a:lnSpc>
                        <a:buNone/>
                      </a:pPr>
                      <a:endParaRPr lang="zh-CN" altLang="en-US" sz="2000" b="0">
                        <a:solidFill>
                          <a:srgbClr val="000000"/>
                        </a:solidFill>
                        <a:highlight>
                          <a:srgbClr val="FFFFFF"/>
                        </a:highlight>
                        <a:latin typeface="仿宋" panose="02010609060101010101" pitchFamily="49" charset="-122"/>
                        <a:ea typeface="仿宋" panose="02010609060101010101" pitchFamily="49" charset="-122"/>
                        <a:sym typeface="+mn-ea"/>
                      </a:endParaRPr>
                    </a:p>
                  </a:txBody>
                  <a:tcPr marL="72000" marR="18000" marT="54000" marB="54000">
                    <a:lnL w="19050" cap="flat" cmpd="sng">
                      <a:solidFill>
                        <a:schemeClr val="hlink"/>
                      </a:solidFill>
                      <a:prstDash val="sysDashDot"/>
                      <a:headEnd type="none" w="med" len="med"/>
                      <a:tailEnd type="none" w="med" len="med"/>
                    </a:lnL>
                    <a:lnR w="28575" cap="flat" cmpd="sng">
                      <a:solidFill>
                        <a:schemeClr val="hlink"/>
                      </a:solidFill>
                      <a:prstDash val="solid"/>
                      <a:headEnd type="none" w="med" len="med"/>
                      <a:tailEnd type="none" w="med" len="med"/>
                    </a:lnR>
                    <a:lnT w="19050" cap="flat" cmpd="sng">
                      <a:solidFill>
                        <a:schemeClr val="hlink"/>
                      </a:solidFill>
                      <a:prstDash val="sysDashDot"/>
                      <a:headEnd type="none" w="med" len="med"/>
                      <a:tailEnd type="none" w="med" len="med"/>
                    </a:lnT>
                    <a:lnB w="28575" cap="flat" cmpd="sng">
                      <a:solidFill>
                        <a:schemeClr val="hlink"/>
                      </a:solidFill>
                      <a:prstDash val="solid"/>
                      <a:headEnd type="none" w="med" len="med"/>
                      <a:tailEnd type="none" w="med" len="med"/>
                    </a:lnB>
                    <a:lnTlToBr>
                      <a:noFill/>
                    </a:lnTlToBr>
                    <a:lnBlToTr>
                      <a:noFill/>
                    </a:lnBlToTr>
                    <a:noFill/>
                  </a:tcPr>
                </a:tc>
              </a:tr>
            </a:tbl>
          </a:graphicData>
        </a:graphic>
      </p:graphicFrame>
      <p:sp>
        <p:nvSpPr>
          <p:cNvPr id="57359" name="标题 3119124"/>
          <p:cNvSpPr>
            <a:spLocks noGrp="1" noChangeArrowheads="1"/>
          </p:cNvSpPr>
          <p:nvPr>
            <p:ph type="title"/>
          </p:nvPr>
        </p:nvSpPr>
        <p:spPr/>
        <p:txBody>
          <a:bodyPr/>
          <a:lstStyle/>
          <a:p>
            <a:endParaRPr lang="zh-CN" altLang="en-US"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标题 1"/>
          <p:cNvSpPr>
            <a:spLocks noGrp="1"/>
          </p:cNvSpPr>
          <p:nvPr>
            <p:ph type="title"/>
          </p:nvPr>
        </p:nvSpPr>
        <p:spPr/>
        <p:txBody>
          <a:bodyPr/>
          <a:lstStyle/>
          <a:p>
            <a:endParaRPr lang="zh-CN" altLang="en-US" smtClean="0"/>
          </a:p>
        </p:txBody>
      </p:sp>
      <p:sp>
        <p:nvSpPr>
          <p:cNvPr id="96259" name="内容占位符 2"/>
          <p:cNvSpPr>
            <a:spLocks noGrp="1"/>
          </p:cNvSpPr>
          <p:nvPr>
            <p:ph idx="1"/>
          </p:nvPr>
        </p:nvSpPr>
        <p:spPr/>
        <p:txBody>
          <a:bodyPr/>
          <a:lstStyle/>
          <a:p>
            <a:endParaRPr lang="zh-CN" altLang="en-US" smtClean="0"/>
          </a:p>
        </p:txBody>
      </p:sp>
      <p:pic>
        <p:nvPicPr>
          <p:cNvPr id="9626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470" y="260350"/>
            <a:ext cx="8742485" cy="5761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标题 1"/>
          <p:cNvSpPr>
            <a:spLocks noGrp="1"/>
          </p:cNvSpPr>
          <p:nvPr>
            <p:ph type="title"/>
          </p:nvPr>
        </p:nvSpPr>
        <p:spPr/>
        <p:txBody>
          <a:bodyPr/>
          <a:lstStyle/>
          <a:p>
            <a:endParaRPr lang="zh-CN" altLang="en-US" smtClean="0"/>
          </a:p>
        </p:txBody>
      </p:sp>
      <p:pic>
        <p:nvPicPr>
          <p:cNvPr id="97283"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0" y="476251"/>
            <a:ext cx="8891954" cy="56165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标题 1"/>
          <p:cNvSpPr>
            <a:spLocks noGrp="1" noChangeArrowheads="1"/>
          </p:cNvSpPr>
          <p:nvPr>
            <p:ph type="ctrTitle"/>
          </p:nvPr>
        </p:nvSpPr>
        <p:spPr>
          <a:xfrm>
            <a:off x="457200" y="274638"/>
            <a:ext cx="8229600" cy="582612"/>
          </a:xfrm>
        </p:spPr>
        <p:txBody>
          <a:bodyPr/>
          <a:lstStyle/>
          <a:p>
            <a:pPr algn="l"/>
            <a:r>
              <a:rPr lang="zh-CN" altLang="en-US" sz="3200" b="1" dirty="0" smtClean="0">
                <a:solidFill>
                  <a:srgbClr val="FF6600"/>
                </a:solidFill>
                <a:latin typeface="宋体" panose="02010600030101010101" pitchFamily="2" charset="-122"/>
              </a:rPr>
              <a:t>   2015版9001有关风险管理相关要求的主线</a:t>
            </a:r>
            <a:endParaRPr lang="zh-CN" altLang="en-US" sz="1800" b="1" dirty="0" smtClean="0">
              <a:latin typeface="微软雅黑" panose="020B0503020204020204" pitchFamily="34" charset="-122"/>
              <a:ea typeface="微软雅黑" panose="020B0503020204020204" pitchFamily="34" charset="-122"/>
            </a:endParaRPr>
          </a:p>
        </p:txBody>
      </p:sp>
      <p:sp>
        <p:nvSpPr>
          <p:cNvPr id="24579" name="圆角矩形 4"/>
          <p:cNvSpPr>
            <a:spLocks noChangeArrowheads="1"/>
          </p:cNvSpPr>
          <p:nvPr/>
        </p:nvSpPr>
        <p:spPr bwMode="auto">
          <a:xfrm>
            <a:off x="899746" y="1628776"/>
            <a:ext cx="1295400" cy="576263"/>
          </a:xfrm>
          <a:prstGeom prst="roundRect">
            <a:avLst>
              <a:gd name="adj" fmla="val 16667"/>
            </a:avLst>
          </a:prstGeom>
          <a:solidFill>
            <a:schemeClr val="accent1"/>
          </a:solidFill>
          <a:ln w="25400">
            <a:solidFill>
              <a:srgbClr val="395E8A"/>
            </a:solidFill>
            <a:bevel/>
          </a:ln>
        </p:spPr>
        <p:txBody>
          <a:bodyPr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内外部环境分析</a:t>
            </a:r>
            <a:endPar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Tx/>
              <a:buNone/>
            </a:pPr>
            <a:r>
              <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4.1</a:t>
            </a:r>
            <a:endPar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0" name="圆角矩形 5"/>
          <p:cNvSpPr>
            <a:spLocks noChangeArrowheads="1"/>
          </p:cNvSpPr>
          <p:nvPr/>
        </p:nvSpPr>
        <p:spPr bwMode="auto">
          <a:xfrm>
            <a:off x="899746" y="2600326"/>
            <a:ext cx="1295400" cy="576263"/>
          </a:xfrm>
          <a:prstGeom prst="roundRect">
            <a:avLst>
              <a:gd name="adj" fmla="val 16667"/>
            </a:avLst>
          </a:prstGeom>
          <a:solidFill>
            <a:schemeClr val="accent1"/>
          </a:solidFill>
          <a:ln w="25400">
            <a:solidFill>
              <a:srgbClr val="395E8A"/>
            </a:solidFill>
            <a:bevel/>
          </a:ln>
        </p:spPr>
        <p:txBody>
          <a:bodyPr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相关方需求和期望的分析</a:t>
            </a:r>
            <a:endPar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Tx/>
              <a:buNone/>
            </a:pPr>
            <a:r>
              <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4.2</a:t>
            </a:r>
            <a:endPar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1" name="圆角矩形 6"/>
          <p:cNvSpPr>
            <a:spLocks noChangeArrowheads="1"/>
          </p:cNvSpPr>
          <p:nvPr/>
        </p:nvSpPr>
        <p:spPr bwMode="auto">
          <a:xfrm>
            <a:off x="899746" y="3573463"/>
            <a:ext cx="1295400" cy="576262"/>
          </a:xfrm>
          <a:prstGeom prst="roundRect">
            <a:avLst>
              <a:gd name="adj" fmla="val 16667"/>
            </a:avLst>
          </a:prstGeom>
          <a:solidFill>
            <a:schemeClr val="accent1"/>
          </a:solidFill>
          <a:ln w="25400">
            <a:solidFill>
              <a:srgbClr val="395E8A"/>
            </a:solidFill>
            <a:bevel/>
          </a:ln>
        </p:spPr>
        <p:txBody>
          <a:bodyPr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不合格与纠正措施</a:t>
            </a:r>
            <a:endPar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Tx/>
              <a:buNone/>
            </a:pPr>
            <a:r>
              <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10.2</a:t>
            </a:r>
            <a:endPar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4582" name="肘形连接符 8"/>
          <p:cNvCxnSpPr>
            <a:cxnSpLocks noChangeShapeType="1"/>
            <a:stCxn id="24579" idx="3"/>
            <a:endCxn id="24581" idx="3"/>
          </p:cNvCxnSpPr>
          <p:nvPr/>
        </p:nvCxnSpPr>
        <p:spPr bwMode="auto">
          <a:xfrm>
            <a:off x="2195146" y="1917700"/>
            <a:ext cx="13189" cy="1943100"/>
          </a:xfrm>
          <a:prstGeom prst="bentConnector3">
            <a:avLst>
              <a:gd name="adj1" fmla="val 1800000"/>
            </a:avLst>
          </a:prstGeom>
          <a:noFill/>
          <a:ln w="28575">
            <a:solidFill>
              <a:schemeClr val="accent1"/>
            </a:solidFill>
            <a:bevel/>
          </a:ln>
          <a:extLst>
            <a:ext uri="{909E8E84-426E-40DD-AFC4-6F175D3DCCD1}">
              <a14:hiddenFill xmlns:a14="http://schemas.microsoft.com/office/drawing/2010/main">
                <a:noFill/>
              </a14:hiddenFill>
            </a:ext>
          </a:extLst>
        </p:spPr>
      </p:cxnSp>
      <p:cxnSp>
        <p:nvCxnSpPr>
          <p:cNvPr id="24583" name="直接连接符 10"/>
          <p:cNvCxnSpPr>
            <a:cxnSpLocks noChangeShapeType="1"/>
          </p:cNvCxnSpPr>
          <p:nvPr/>
        </p:nvCxnSpPr>
        <p:spPr bwMode="auto">
          <a:xfrm>
            <a:off x="2195146" y="2889250"/>
            <a:ext cx="1223597" cy="1588"/>
          </a:xfrm>
          <a:prstGeom prst="line">
            <a:avLst/>
          </a:prstGeom>
          <a:noFill/>
          <a:ln w="28575">
            <a:solidFill>
              <a:schemeClr val="accent1"/>
            </a:solidFill>
            <a:bevel/>
            <a:tailEnd type="triangle" w="med" len="med"/>
          </a:ln>
          <a:extLst>
            <a:ext uri="{909E8E84-426E-40DD-AFC4-6F175D3DCCD1}">
              <a14:hiddenFill xmlns:a14="http://schemas.microsoft.com/office/drawing/2010/main">
                <a:noFill/>
              </a14:hiddenFill>
            </a:ext>
          </a:extLst>
        </p:spPr>
      </p:cxnSp>
      <p:sp>
        <p:nvSpPr>
          <p:cNvPr id="24584" name="文本框 11"/>
          <p:cNvSpPr>
            <a:spLocks noChangeArrowheads="1"/>
          </p:cNvSpPr>
          <p:nvPr/>
        </p:nvSpPr>
        <p:spPr bwMode="auto">
          <a:xfrm>
            <a:off x="2412024" y="2492376"/>
            <a:ext cx="86457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风险</a:t>
            </a:r>
            <a:endPar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5" name="文本框 12"/>
          <p:cNvSpPr>
            <a:spLocks noChangeArrowheads="1"/>
          </p:cNvSpPr>
          <p:nvPr/>
        </p:nvSpPr>
        <p:spPr bwMode="auto">
          <a:xfrm>
            <a:off x="2412024" y="3008314"/>
            <a:ext cx="86457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机遇</a:t>
            </a:r>
            <a:endParaRPr lang="zh-CN" altLang="en-US" sz="2400"/>
          </a:p>
        </p:txBody>
      </p:sp>
      <p:sp>
        <p:nvSpPr>
          <p:cNvPr id="24586" name="圆角矩形 13"/>
          <p:cNvSpPr>
            <a:spLocks noChangeArrowheads="1"/>
          </p:cNvSpPr>
          <p:nvPr/>
        </p:nvSpPr>
        <p:spPr bwMode="auto">
          <a:xfrm>
            <a:off x="3418743" y="2601913"/>
            <a:ext cx="1298331" cy="576262"/>
          </a:xfrm>
          <a:prstGeom prst="roundRect">
            <a:avLst>
              <a:gd name="adj" fmla="val 16667"/>
            </a:avLst>
          </a:prstGeom>
          <a:solidFill>
            <a:schemeClr val="accent1"/>
          </a:solidFill>
          <a:ln w="25400">
            <a:solidFill>
              <a:srgbClr val="395E8A"/>
            </a:solidFill>
            <a:bevel/>
          </a:ln>
        </p:spPr>
        <p:txBody>
          <a:bodyPr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确定应对措施</a:t>
            </a:r>
            <a:endPar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Tx/>
              <a:buNone/>
            </a:pPr>
            <a:r>
              <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6.1</a:t>
            </a:r>
            <a:endPar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587" name="圆角矩形 15"/>
          <p:cNvSpPr>
            <a:spLocks noChangeArrowheads="1"/>
          </p:cNvSpPr>
          <p:nvPr/>
        </p:nvSpPr>
        <p:spPr bwMode="auto">
          <a:xfrm>
            <a:off x="5147897" y="2600326"/>
            <a:ext cx="1295400" cy="576263"/>
          </a:xfrm>
          <a:prstGeom prst="roundRect">
            <a:avLst>
              <a:gd name="adj" fmla="val 16667"/>
            </a:avLst>
          </a:prstGeom>
          <a:solidFill>
            <a:schemeClr val="accent1"/>
          </a:solidFill>
          <a:ln w="25400">
            <a:solidFill>
              <a:srgbClr val="395E8A"/>
            </a:solidFill>
            <a:bevel/>
          </a:ln>
        </p:spPr>
        <p:txBody>
          <a:bodyPr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在</a:t>
            </a:r>
            <a:r>
              <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QMS</a:t>
            </a:r>
            <a:r>
              <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过程中进行整合与实施</a:t>
            </a:r>
            <a:endPar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Tx/>
              <a:buNone/>
            </a:pPr>
            <a:r>
              <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6.1</a:t>
            </a:r>
            <a:endPar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4588" name="直接箭头连接符 17"/>
          <p:cNvCxnSpPr>
            <a:cxnSpLocks noChangeShapeType="1"/>
            <a:stCxn id="24586" idx="3"/>
            <a:endCxn id="24587" idx="1"/>
          </p:cNvCxnSpPr>
          <p:nvPr/>
        </p:nvCxnSpPr>
        <p:spPr bwMode="auto">
          <a:xfrm flipV="1">
            <a:off x="4717074" y="2889250"/>
            <a:ext cx="430823" cy="1588"/>
          </a:xfrm>
          <a:prstGeom prst="straightConnector1">
            <a:avLst/>
          </a:prstGeom>
          <a:noFill/>
          <a:ln w="28575">
            <a:solidFill>
              <a:schemeClr val="accent1"/>
            </a:solidFill>
            <a:bevel/>
            <a:tailEnd type="triangle" w="med" len="med"/>
          </a:ln>
          <a:extLst>
            <a:ext uri="{909E8E84-426E-40DD-AFC4-6F175D3DCCD1}">
              <a14:hiddenFill xmlns:a14="http://schemas.microsoft.com/office/drawing/2010/main">
                <a:noFill/>
              </a14:hiddenFill>
            </a:ext>
          </a:extLst>
        </p:spPr>
      </p:cxnSp>
      <p:sp>
        <p:nvSpPr>
          <p:cNvPr id="24589" name="圆角矩形 18"/>
          <p:cNvSpPr>
            <a:spLocks noChangeArrowheads="1"/>
          </p:cNvSpPr>
          <p:nvPr/>
        </p:nvSpPr>
        <p:spPr bwMode="auto">
          <a:xfrm>
            <a:off x="5147897" y="1546226"/>
            <a:ext cx="1295400" cy="576263"/>
          </a:xfrm>
          <a:prstGeom prst="roundRect">
            <a:avLst>
              <a:gd name="adj" fmla="val 16667"/>
            </a:avLst>
          </a:prstGeom>
          <a:solidFill>
            <a:schemeClr val="accent1"/>
          </a:solidFill>
          <a:ln w="25400">
            <a:solidFill>
              <a:srgbClr val="395E8A"/>
            </a:solidFill>
            <a:bevel/>
          </a:ln>
        </p:spPr>
        <p:txBody>
          <a:bodyPr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对所涉及的过程管理进行策划</a:t>
            </a:r>
            <a:endPar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Tx/>
              <a:buNone/>
            </a:pPr>
            <a:r>
              <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8.1</a:t>
            </a:r>
            <a:endPar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4590" name="直接箭头连接符 20"/>
          <p:cNvCxnSpPr>
            <a:cxnSpLocks noChangeShapeType="1"/>
            <a:stCxn id="24589" idx="2"/>
            <a:endCxn id="24587" idx="0"/>
          </p:cNvCxnSpPr>
          <p:nvPr/>
        </p:nvCxnSpPr>
        <p:spPr bwMode="auto">
          <a:xfrm>
            <a:off x="5795597" y="2122489"/>
            <a:ext cx="1465" cy="477837"/>
          </a:xfrm>
          <a:prstGeom prst="straightConnector1">
            <a:avLst/>
          </a:prstGeom>
          <a:noFill/>
          <a:ln w="28575">
            <a:solidFill>
              <a:schemeClr val="accent1"/>
            </a:solidFill>
            <a:bevel/>
            <a:tailEnd type="triangle" w="med" len="med"/>
          </a:ln>
          <a:extLst>
            <a:ext uri="{909E8E84-426E-40DD-AFC4-6F175D3DCCD1}">
              <a14:hiddenFill xmlns:a14="http://schemas.microsoft.com/office/drawing/2010/main">
                <a:noFill/>
              </a14:hiddenFill>
            </a:ext>
          </a:extLst>
        </p:spPr>
      </p:cxnSp>
      <p:sp>
        <p:nvSpPr>
          <p:cNvPr id="24591" name="圆角矩形 21"/>
          <p:cNvSpPr>
            <a:spLocks noChangeArrowheads="1"/>
          </p:cNvSpPr>
          <p:nvPr/>
        </p:nvSpPr>
        <p:spPr bwMode="auto">
          <a:xfrm>
            <a:off x="7092462" y="2600326"/>
            <a:ext cx="1295400" cy="576263"/>
          </a:xfrm>
          <a:prstGeom prst="roundRect">
            <a:avLst>
              <a:gd name="adj" fmla="val 16667"/>
            </a:avLst>
          </a:prstGeom>
          <a:solidFill>
            <a:schemeClr val="accent1"/>
          </a:solidFill>
          <a:ln w="25400">
            <a:solidFill>
              <a:srgbClr val="395E8A"/>
            </a:solidFill>
            <a:bevel/>
          </a:ln>
        </p:spPr>
        <p:txBody>
          <a:bodyPr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对措施的有效性进行评价</a:t>
            </a:r>
            <a:endPar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Tx/>
              <a:buNone/>
            </a:pPr>
            <a:r>
              <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9.1.3</a:t>
            </a:r>
            <a:endPar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4592" name="直接箭头连接符 25"/>
          <p:cNvCxnSpPr>
            <a:cxnSpLocks noChangeShapeType="1"/>
            <a:stCxn id="24587" idx="3"/>
            <a:endCxn id="24591" idx="1"/>
          </p:cNvCxnSpPr>
          <p:nvPr/>
        </p:nvCxnSpPr>
        <p:spPr bwMode="auto">
          <a:xfrm>
            <a:off x="6443297" y="2889250"/>
            <a:ext cx="649165" cy="0"/>
          </a:xfrm>
          <a:prstGeom prst="straightConnector1">
            <a:avLst/>
          </a:prstGeom>
          <a:noFill/>
          <a:ln w="28575">
            <a:solidFill>
              <a:schemeClr val="accent1"/>
            </a:solidFill>
            <a:bevel/>
            <a:tailEnd type="triangle" w="med" len="med"/>
          </a:ln>
          <a:extLst>
            <a:ext uri="{909E8E84-426E-40DD-AFC4-6F175D3DCCD1}">
              <a14:hiddenFill xmlns:a14="http://schemas.microsoft.com/office/drawing/2010/main">
                <a:noFill/>
              </a14:hiddenFill>
            </a:ext>
          </a:extLst>
        </p:spPr>
      </p:cxnSp>
      <p:sp>
        <p:nvSpPr>
          <p:cNvPr id="24593" name="圆角矩形 26"/>
          <p:cNvSpPr>
            <a:spLocks noChangeArrowheads="1"/>
          </p:cNvSpPr>
          <p:nvPr/>
        </p:nvSpPr>
        <p:spPr bwMode="auto">
          <a:xfrm>
            <a:off x="7092462" y="3860801"/>
            <a:ext cx="1295400" cy="576263"/>
          </a:xfrm>
          <a:prstGeom prst="roundRect">
            <a:avLst>
              <a:gd name="adj" fmla="val 16667"/>
            </a:avLst>
          </a:prstGeom>
          <a:solidFill>
            <a:schemeClr val="accent1"/>
          </a:solidFill>
          <a:ln w="25400">
            <a:solidFill>
              <a:srgbClr val="395E8A"/>
            </a:solidFill>
            <a:bevel/>
          </a:ln>
        </p:spPr>
        <p:txBody>
          <a:bodyPr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评价的结果输入管理评审</a:t>
            </a:r>
            <a:endPar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Tx/>
              <a:buNone/>
            </a:pPr>
            <a:r>
              <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9.3</a:t>
            </a:r>
            <a:endPar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4594" name="直接箭头连接符 28"/>
          <p:cNvCxnSpPr>
            <a:cxnSpLocks noChangeShapeType="1"/>
            <a:stCxn id="24591" idx="2"/>
            <a:endCxn id="24593" idx="0"/>
          </p:cNvCxnSpPr>
          <p:nvPr/>
        </p:nvCxnSpPr>
        <p:spPr bwMode="auto">
          <a:xfrm>
            <a:off x="7740162" y="3176588"/>
            <a:ext cx="0" cy="684212"/>
          </a:xfrm>
          <a:prstGeom prst="straightConnector1">
            <a:avLst/>
          </a:prstGeom>
          <a:noFill/>
          <a:ln w="28575">
            <a:solidFill>
              <a:schemeClr val="accent1"/>
            </a:solidFill>
            <a:bevel/>
            <a:tailEnd type="triangle" w="med" len="med"/>
          </a:ln>
          <a:extLst>
            <a:ext uri="{909E8E84-426E-40DD-AFC4-6F175D3DCCD1}">
              <a14:hiddenFill xmlns:a14="http://schemas.microsoft.com/office/drawing/2010/main">
                <a:noFill/>
              </a14:hiddenFill>
            </a:ext>
          </a:extLst>
        </p:spPr>
      </p:cxnSp>
      <p:sp>
        <p:nvSpPr>
          <p:cNvPr id="24595" name="圆角矩形 29"/>
          <p:cNvSpPr>
            <a:spLocks noChangeArrowheads="1"/>
          </p:cNvSpPr>
          <p:nvPr/>
        </p:nvSpPr>
        <p:spPr bwMode="auto">
          <a:xfrm>
            <a:off x="539262" y="1196976"/>
            <a:ext cx="8138746" cy="3889375"/>
          </a:xfrm>
          <a:prstGeom prst="roundRect">
            <a:avLst>
              <a:gd name="adj" fmla="val 16667"/>
            </a:avLst>
          </a:prstGeom>
          <a:noFill/>
          <a:ln w="12700">
            <a:solidFill>
              <a:schemeClr val="tx1"/>
            </a:solidFill>
            <a:prstDash val="dash"/>
            <a:bevel/>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endParaRPr lang="zh-CN" altLang="zh-CN" sz="2400">
              <a:solidFill>
                <a:srgbClr val="FFFFFF"/>
              </a:solidFill>
              <a:latin typeface="宋体" panose="02010600030101010101" pitchFamily="2" charset="-122"/>
              <a:sym typeface="宋体" panose="02010600030101010101" pitchFamily="2" charset="-122"/>
            </a:endParaRPr>
          </a:p>
        </p:txBody>
      </p:sp>
      <p:sp>
        <p:nvSpPr>
          <p:cNvPr id="24596" name="圆角矩形 30"/>
          <p:cNvSpPr>
            <a:spLocks noChangeArrowheads="1"/>
          </p:cNvSpPr>
          <p:nvPr/>
        </p:nvSpPr>
        <p:spPr bwMode="auto">
          <a:xfrm>
            <a:off x="1440474" y="5373689"/>
            <a:ext cx="6334857" cy="376237"/>
          </a:xfrm>
          <a:prstGeom prst="roundRect">
            <a:avLst>
              <a:gd name="adj" fmla="val 16667"/>
            </a:avLst>
          </a:prstGeom>
          <a:solidFill>
            <a:schemeClr val="accent1"/>
          </a:solidFill>
          <a:ln w="25400">
            <a:solidFill>
              <a:srgbClr val="395E8A"/>
            </a:solidFill>
            <a:bevel/>
          </a:ln>
        </p:spPr>
        <p:txBody>
          <a:bodyPr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在整个组织推动过程方法和风险意识的运用</a:t>
            </a:r>
            <a:endPar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algn="ctr" eaLnBrk="1" hangingPunct="1">
              <a:spcBef>
                <a:spcPct val="0"/>
              </a:spcBef>
              <a:buFontTx/>
              <a:buNone/>
            </a:pPr>
            <a:r>
              <a:rPr lang="en-US" altLang="zh-CN"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5.1.d</a:t>
            </a:r>
            <a:endPar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4597" name="直接箭头连接符 32"/>
          <p:cNvCxnSpPr>
            <a:cxnSpLocks noChangeShapeType="1"/>
            <a:stCxn id="24596" idx="0"/>
            <a:endCxn id="24595" idx="2"/>
          </p:cNvCxnSpPr>
          <p:nvPr/>
        </p:nvCxnSpPr>
        <p:spPr bwMode="auto">
          <a:xfrm flipV="1">
            <a:off x="4608635" y="5084764"/>
            <a:ext cx="0" cy="288925"/>
          </a:xfrm>
          <a:prstGeom prst="straightConnector1">
            <a:avLst/>
          </a:prstGeom>
          <a:noFill/>
          <a:ln w="28575">
            <a:solidFill>
              <a:schemeClr val="accent1"/>
            </a:solidFill>
            <a:bevel/>
            <a:tailEnd type="triangle" w="med" len="med"/>
          </a:ln>
          <a:extLst>
            <a:ext uri="{909E8E84-426E-40DD-AFC4-6F175D3DCCD1}">
              <a14:hiddenFill xmlns:a14="http://schemas.microsoft.com/office/drawing/2010/main">
                <a:noFill/>
              </a14:hiddenFill>
            </a:ext>
          </a:extLst>
        </p:spPr>
      </p:cxnSp>
      <p:sp>
        <p:nvSpPr>
          <p:cNvPr id="24598" name="圆角矩形 33"/>
          <p:cNvSpPr>
            <a:spLocks noChangeArrowheads="1"/>
          </p:cNvSpPr>
          <p:nvPr/>
        </p:nvSpPr>
        <p:spPr bwMode="auto">
          <a:xfrm>
            <a:off x="783981" y="1463676"/>
            <a:ext cx="1727688" cy="2879725"/>
          </a:xfrm>
          <a:prstGeom prst="roundRect">
            <a:avLst>
              <a:gd name="adj" fmla="val 16667"/>
            </a:avLst>
          </a:prstGeom>
          <a:noFill/>
          <a:ln w="12700">
            <a:solidFill>
              <a:srgbClr val="395E8A"/>
            </a:solidFill>
            <a:prstDash val="dash"/>
            <a:bevel/>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endParaRPr lang="zh-CN" altLang="zh-CN" sz="2400">
              <a:solidFill>
                <a:srgbClr val="FFFFFF"/>
              </a:solidFill>
              <a:latin typeface="宋体" panose="02010600030101010101" pitchFamily="2" charset="-122"/>
              <a:sym typeface="宋体" panose="02010600030101010101" pitchFamily="2" charset="-122"/>
            </a:endParaRPr>
          </a:p>
        </p:txBody>
      </p:sp>
      <p:cxnSp>
        <p:nvCxnSpPr>
          <p:cNvPr id="24599" name="肘形连接符 38"/>
          <p:cNvCxnSpPr>
            <a:cxnSpLocks noChangeShapeType="1"/>
            <a:stCxn id="24593" idx="2"/>
            <a:endCxn id="24598" idx="2"/>
          </p:cNvCxnSpPr>
          <p:nvPr/>
        </p:nvCxnSpPr>
        <p:spPr bwMode="auto">
          <a:xfrm rot="5400000" flipH="1">
            <a:off x="4636539" y="1332585"/>
            <a:ext cx="93662" cy="6093069"/>
          </a:xfrm>
          <a:prstGeom prst="bentConnector3">
            <a:avLst>
              <a:gd name="adj1" fmla="val -245514"/>
            </a:avLst>
          </a:prstGeom>
          <a:noFill/>
          <a:ln w="28575">
            <a:solidFill>
              <a:schemeClr val="accent1"/>
            </a:solidFill>
            <a:bevel/>
            <a:tailEnd type="triangle"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p:cNvSpPr>
            <a:spLocks noGrp="1"/>
          </p:cNvSpPr>
          <p:nvPr>
            <p:ph type="title"/>
          </p:nvPr>
        </p:nvSpPr>
        <p:spPr/>
        <p:txBody>
          <a:bodyPr/>
          <a:lstStyle/>
          <a:p>
            <a:r>
              <a:rPr lang="zh-CN" altLang="en-US" smtClean="0"/>
              <a:t>过程识别举例：</a:t>
            </a:r>
            <a:endParaRPr lang="zh-CN" altLang="en-US" smtClean="0"/>
          </a:p>
        </p:txBody>
      </p:sp>
      <p:graphicFrame>
        <p:nvGraphicFramePr>
          <p:cNvPr id="6" name="内容占位符 5"/>
          <p:cNvGraphicFramePr>
            <a:graphicFrameLocks noGrp="1"/>
          </p:cNvGraphicFramePr>
          <p:nvPr>
            <p:ph idx="1"/>
          </p:nvPr>
        </p:nvGraphicFramePr>
        <p:xfrm>
          <a:off x="457200" y="1052513"/>
          <a:ext cx="8506560" cy="5054600"/>
        </p:xfrm>
        <a:graphic>
          <a:graphicData uri="http://schemas.openxmlformats.org/drawingml/2006/table">
            <a:tbl>
              <a:tblPr>
                <a:tableStyleId>{5C22544A-7EE6-4342-B048-85BDC9FD1C3A}</a:tableStyleId>
              </a:tblPr>
              <a:tblGrid>
                <a:gridCol w="799383"/>
                <a:gridCol w="454195"/>
                <a:gridCol w="759010"/>
                <a:gridCol w="1090067"/>
                <a:gridCol w="621741"/>
                <a:gridCol w="759010"/>
                <a:gridCol w="613667"/>
                <a:gridCol w="672209"/>
                <a:gridCol w="613667"/>
                <a:gridCol w="613667"/>
                <a:gridCol w="645966"/>
                <a:gridCol w="863978"/>
              </a:tblGrid>
              <a:tr h="845606">
                <a:tc gridSpan="6">
                  <a:txBody>
                    <a:bodyPr/>
                    <a:lstStyle/>
                    <a:p>
                      <a:pPr algn="ctr" fontAlgn="ctr"/>
                      <a:r>
                        <a:rPr lang="zh-CN" altLang="en-US" sz="1600" u="none" strike="noStrike" dirty="0">
                          <a:effectLst/>
                        </a:rPr>
                        <a:t>过程基本要素</a:t>
                      </a:r>
                      <a:endParaRPr lang="zh-CN" altLang="en-US" sz="1600" b="1" i="0" u="none" strike="noStrike" dirty="0">
                        <a:solidFill>
                          <a:srgbClr val="FFFFFF"/>
                        </a:solidFill>
                        <a:effectLst/>
                        <a:latin typeface="黑体" panose="0201060906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1600" u="none" strike="noStrike">
                          <a:effectLst/>
                        </a:rPr>
                        <a:t>过程有效性</a:t>
                      </a:r>
                      <a:endParaRPr lang="zh-CN" altLang="en-US" sz="1600" b="1" i="0" u="none" strike="noStrike">
                        <a:solidFill>
                          <a:srgbClr val="FFFFFF"/>
                        </a:solidFill>
                        <a:effectLst/>
                        <a:latin typeface="黑体" panose="0201060906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zh-CN" altLang="en-US" sz="1600" u="none" strike="noStrike">
                          <a:effectLst/>
                        </a:rPr>
                        <a:t>过程风险</a:t>
                      </a:r>
                      <a:endParaRPr lang="zh-CN" altLang="en-US" sz="1600" b="1" i="0" u="none" strike="noStrike">
                        <a:solidFill>
                          <a:srgbClr val="FFFFFF"/>
                        </a:solidFill>
                        <a:effectLst/>
                        <a:latin typeface="黑体" panose="0201060906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gridSpan="2">
                  <a:txBody>
                    <a:bodyPr/>
                    <a:lstStyle/>
                    <a:p>
                      <a:pPr algn="ctr" fontAlgn="ctr"/>
                      <a:r>
                        <a:rPr lang="zh-CN" altLang="en-US" sz="1600" u="none" strike="noStrike">
                          <a:effectLst/>
                        </a:rPr>
                        <a:t>体系关联</a:t>
                      </a:r>
                      <a:endParaRPr lang="zh-CN" altLang="en-US" sz="1600" b="1" i="0" u="none" strike="noStrike">
                        <a:solidFill>
                          <a:srgbClr val="FFFFFF"/>
                        </a:solidFill>
                        <a:effectLst/>
                        <a:latin typeface="黑体" panose="0201060906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1684867">
                <a:tc>
                  <a:txBody>
                    <a:bodyPr/>
                    <a:lstStyle/>
                    <a:p>
                      <a:pPr algn="ctr" fontAlgn="ctr"/>
                      <a:r>
                        <a:rPr lang="zh-CN" altLang="en-US" sz="1600" u="none" strike="noStrike" dirty="0">
                          <a:effectLst/>
                        </a:rPr>
                        <a:t>过程名称</a:t>
                      </a:r>
                      <a:endParaRPr lang="zh-CN" altLang="en-US" sz="1600" b="1"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dirty="0">
                          <a:effectLst/>
                        </a:rPr>
                        <a:t>过程责任  部门</a:t>
                      </a:r>
                      <a:endParaRPr lang="zh-CN" altLang="en-US" sz="1600" b="1"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过程输入</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dirty="0">
                          <a:effectLst/>
                        </a:rPr>
                        <a:t>过程中活动的步骤</a:t>
                      </a:r>
                      <a:endParaRPr lang="zh-CN" altLang="en-US" sz="1600" b="1"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步骤所对应的实施部门</a:t>
                      </a:r>
                      <a:r>
                        <a:rPr lang="en-US" altLang="zh-CN" sz="1600" u="none" strike="noStrike">
                          <a:effectLst/>
                        </a:rPr>
                        <a:t>/</a:t>
                      </a:r>
                      <a:r>
                        <a:rPr lang="zh-CN" altLang="en-US" sz="1600" u="none" strike="noStrike">
                          <a:effectLst/>
                        </a:rPr>
                        <a:t>岗位</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过程的输出</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过程绩效指标</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主要失效模式</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dirty="0">
                          <a:effectLst/>
                        </a:rPr>
                        <a:t>失效的后果</a:t>
                      </a:r>
                      <a:endParaRPr lang="zh-CN" altLang="en-US" sz="1600" b="1"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核心影响因素</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相关标准条款</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相关</a:t>
                      </a:r>
                      <a:r>
                        <a:rPr lang="en-US" altLang="zh-CN" sz="1600" u="none" strike="noStrike">
                          <a:effectLst/>
                        </a:rPr>
                        <a:t>QMS</a:t>
                      </a:r>
                      <a:r>
                        <a:rPr lang="zh-CN" altLang="en-US" sz="1600" u="none" strike="noStrike">
                          <a:effectLst/>
                        </a:rPr>
                        <a:t>体系文件</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4127">
                <a:tc>
                  <a:txBody>
                    <a:bodyPr/>
                    <a:lstStyle/>
                    <a:p>
                      <a:pPr algn="ctr" fontAlgn="ctr"/>
                      <a:r>
                        <a:rPr lang="zh-CN" altLang="en-US" sz="1600" u="none" strike="noStrike" dirty="0">
                          <a:effectLst/>
                        </a:rPr>
                        <a:t>采购</a:t>
                      </a:r>
                      <a:endParaRPr lang="zh-CN" altLang="en-US" sz="1600" b="1"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dirty="0">
                          <a:effectLst/>
                        </a:rPr>
                        <a:t>采购部</a:t>
                      </a:r>
                      <a:endParaRPr lang="zh-CN" altLang="en-US" sz="1600" b="0"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dirty="0">
                          <a:effectLst/>
                        </a:rPr>
                        <a:t>采购订单</a:t>
                      </a:r>
                      <a:endParaRPr lang="zh-CN" altLang="en-US" sz="1600" b="0"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a:effectLst/>
                        </a:rPr>
                        <a:t>制作采购订单</a:t>
                      </a:r>
                      <a:r>
                        <a:rPr lang="en-US" altLang="zh-CN" sz="1600" u="none" strike="noStrike">
                          <a:effectLst/>
                        </a:rPr>
                        <a:t>—</a:t>
                      </a:r>
                      <a:r>
                        <a:rPr lang="zh-CN" altLang="en-US" sz="1600" u="none" strike="noStrike">
                          <a:effectLst/>
                        </a:rPr>
                        <a:t>选择供应商</a:t>
                      </a:r>
                      <a:r>
                        <a:rPr lang="en-US" altLang="zh-CN" sz="1600" u="none" strike="noStrike">
                          <a:effectLst/>
                        </a:rPr>
                        <a:t>—</a:t>
                      </a:r>
                      <a:r>
                        <a:rPr lang="zh-CN" altLang="en-US" sz="1600" u="none" strike="noStrike">
                          <a:effectLst/>
                        </a:rPr>
                        <a:t>报价</a:t>
                      </a:r>
                      <a:r>
                        <a:rPr lang="en-US" altLang="zh-CN" sz="1600" u="none" strike="noStrike">
                          <a:effectLst/>
                        </a:rPr>
                        <a:t>—</a:t>
                      </a:r>
                      <a:r>
                        <a:rPr lang="zh-CN" altLang="en-US" sz="1600" u="none" strike="noStrike">
                          <a:effectLst/>
                        </a:rPr>
                        <a:t>下订单</a:t>
                      </a:r>
                      <a:r>
                        <a:rPr lang="en-US" altLang="zh-CN" sz="1600" u="none" strike="noStrike">
                          <a:effectLst/>
                        </a:rPr>
                        <a:t>—</a:t>
                      </a:r>
                      <a:r>
                        <a:rPr lang="zh-CN" altLang="en-US" sz="1600" u="none" strike="noStrike">
                          <a:effectLst/>
                        </a:rPr>
                        <a:t>验收物料</a:t>
                      </a:r>
                      <a:endParaRPr lang="zh-CN" altLang="en-US" sz="1600" b="0"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a:effectLst/>
                        </a:rPr>
                        <a:t>总经办采购</a:t>
                      </a:r>
                      <a:r>
                        <a:rPr lang="en-US" altLang="zh-CN" sz="1600" u="none" strike="noStrike">
                          <a:effectLst/>
                        </a:rPr>
                        <a:t>/</a:t>
                      </a:r>
                      <a:r>
                        <a:rPr lang="zh-CN" altLang="en-US" sz="1600" u="none" strike="noStrike">
                          <a:effectLst/>
                        </a:rPr>
                        <a:t>仓库</a:t>
                      </a:r>
                      <a:r>
                        <a:rPr lang="en-US" altLang="zh-CN" sz="1600" u="none" strike="noStrike">
                          <a:effectLst/>
                        </a:rPr>
                        <a:t>/IQC</a:t>
                      </a:r>
                      <a:endParaRPr lang="en-US" altLang="zh-CN" sz="1600" b="0"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dirty="0">
                          <a:effectLst/>
                        </a:rPr>
                        <a:t>采购物料</a:t>
                      </a:r>
                      <a:endParaRPr lang="zh-CN" altLang="en-US" sz="1600" b="0"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dirty="0">
                          <a:effectLst/>
                        </a:rPr>
                        <a:t>供方一次交验合格率≧</a:t>
                      </a:r>
                      <a:r>
                        <a:rPr lang="en-US" altLang="zh-CN" sz="1600" u="none" strike="noStrike" dirty="0">
                          <a:effectLst/>
                        </a:rPr>
                        <a:t>95%</a:t>
                      </a:r>
                      <a:endParaRPr lang="en-US" altLang="zh-CN" sz="1600" b="0" i="0" u="none" strike="noStrike" dirty="0">
                        <a:effectLst/>
                        <a:latin typeface="Times New Roman" panose="02020603050405020304"/>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600" u="none" strike="noStrike" dirty="0">
                          <a:effectLst/>
                        </a:rPr>
                        <a:t>1</a:t>
                      </a:r>
                      <a:r>
                        <a:rPr lang="zh-CN" altLang="en-US" sz="1600" u="none" strike="noStrike" dirty="0">
                          <a:effectLst/>
                        </a:rPr>
                        <a:t>、采购物料不合格；</a:t>
                      </a:r>
                      <a:br>
                        <a:rPr lang="zh-CN" altLang="en-US" sz="1600" u="none" strike="noStrike" dirty="0">
                          <a:effectLst/>
                        </a:rPr>
                      </a:br>
                      <a:r>
                        <a:rPr lang="en-US" altLang="zh-CN" sz="1600" u="none" strike="noStrike" dirty="0">
                          <a:effectLst/>
                        </a:rPr>
                        <a:t>2</a:t>
                      </a:r>
                      <a:r>
                        <a:rPr lang="zh-CN" altLang="en-US" sz="1600" u="none" strike="noStrike" dirty="0">
                          <a:effectLst/>
                        </a:rPr>
                        <a:t>、采购物料未及时交付；</a:t>
                      </a:r>
                      <a:endParaRPr lang="zh-CN" altLang="en-US" sz="1600" b="0" i="0" u="none" strike="noStrike" dirty="0">
                        <a:effectLst/>
                        <a:latin typeface="Times New Roman" panose="02020603050405020304"/>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600" u="none" strike="noStrike" dirty="0">
                          <a:effectLst/>
                        </a:rPr>
                        <a:t>1</a:t>
                      </a:r>
                      <a:r>
                        <a:rPr lang="zh-CN" altLang="en-US" sz="1600" u="none" strike="noStrike" dirty="0">
                          <a:effectLst/>
                        </a:rPr>
                        <a:t>、导致不合格产品；</a:t>
                      </a:r>
                      <a:br>
                        <a:rPr lang="zh-CN" altLang="en-US" sz="1600" u="none" strike="noStrike" dirty="0">
                          <a:effectLst/>
                        </a:rPr>
                      </a:br>
                      <a:r>
                        <a:rPr lang="zh-CN" altLang="en-US" sz="1600" u="none" strike="noStrike" dirty="0">
                          <a:effectLst/>
                        </a:rPr>
                        <a:t> </a:t>
                      </a:r>
                      <a:r>
                        <a:rPr lang="en-US" altLang="zh-CN" sz="1600" u="none" strike="noStrike" dirty="0">
                          <a:effectLst/>
                        </a:rPr>
                        <a:t>2</a:t>
                      </a:r>
                      <a:r>
                        <a:rPr lang="zh-CN" altLang="en-US" sz="1600" u="none" strike="noStrike" dirty="0">
                          <a:effectLst/>
                        </a:rPr>
                        <a:t>、导致产品交期延误</a:t>
                      </a:r>
                      <a:endParaRPr lang="zh-CN" altLang="en-US" sz="1600" b="0" i="0" u="none" strike="noStrike" dirty="0">
                        <a:effectLst/>
                        <a:latin typeface="Times New Roman" panose="02020603050405020304"/>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dirty="0">
                          <a:effectLst/>
                        </a:rPr>
                        <a:t>对供应商的选择</a:t>
                      </a:r>
                      <a:br>
                        <a:rPr lang="zh-CN" altLang="en-US" sz="1600" u="none" strike="noStrike" dirty="0">
                          <a:effectLst/>
                        </a:rPr>
                      </a:br>
                      <a:br>
                        <a:rPr lang="zh-CN" altLang="en-US" sz="1600" u="none" strike="noStrike" dirty="0">
                          <a:effectLst/>
                        </a:rPr>
                      </a:br>
                      <a:r>
                        <a:rPr lang="zh-CN" altLang="en-US" sz="1600" u="none" strike="noStrike" dirty="0">
                          <a:effectLst/>
                        </a:rPr>
                        <a:t>原材料市场波动</a:t>
                      </a:r>
                      <a:endParaRPr lang="zh-CN" altLang="en-US" sz="1600" b="0"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1" fontAlgn="ctr" hangingPunct="1">
                        <a:lnSpc>
                          <a:spcPts val="2100"/>
                        </a:lnSpc>
                      </a:pPr>
                      <a:r>
                        <a:rPr lang="en-US" altLang="zh-CN" sz="1600" b="0" dirty="0" smtClean="0"/>
                        <a:t>4.2/6.1/6.2/7.4/7.5/8.4/8.5.3/8.6</a:t>
                      </a:r>
                      <a:r>
                        <a:rPr lang="zh-CN" altLang="en-US" sz="1600" b="0" dirty="0" smtClean="0"/>
                        <a:t>；</a:t>
                      </a:r>
                      <a:r>
                        <a:rPr lang="en-US" altLang="zh-CN" sz="1600" b="0" smtClean="0"/>
                        <a:t>8.7/10.2</a:t>
                      </a:r>
                      <a:endParaRPr lang="zh-CN" altLang="zh-CN" sz="1600" b="0" dirty="0"/>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C.K/QP-11</a:t>
                      </a:r>
                      <a:endParaRPr lang="en-US" sz="1600" b="0"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标题 1"/>
          <p:cNvSpPr>
            <a:spLocks noGrp="1" noChangeArrowheads="1"/>
          </p:cNvSpPr>
          <p:nvPr>
            <p:ph type="title" idx="4294967295"/>
          </p:nvPr>
        </p:nvSpPr>
        <p:spPr>
          <a:xfrm>
            <a:off x="457200" y="274638"/>
            <a:ext cx="8229600" cy="582612"/>
          </a:xfrm>
        </p:spPr>
        <p:txBody>
          <a:bodyPr anchor="b"/>
          <a:lstStyle/>
          <a:p>
            <a:pPr algn="l"/>
            <a:r>
              <a:rPr lang="en-US" altLang="zh-CN" sz="2800" b="1" smtClean="0">
                <a:solidFill>
                  <a:srgbClr val="FF6600"/>
                </a:solidFill>
                <a:latin typeface="宋体" panose="02010600030101010101" pitchFamily="2" charset="-122"/>
                <a:sym typeface="Arial" panose="020B0604020202020204" pitchFamily="34" charset="0"/>
              </a:rPr>
              <a:t>4 </a:t>
            </a:r>
            <a:r>
              <a:rPr lang="zh-CN" altLang="en-US" sz="2800" b="1" smtClean="0">
                <a:solidFill>
                  <a:srgbClr val="FF6600"/>
                </a:solidFill>
                <a:latin typeface="宋体" panose="02010600030101010101" pitchFamily="2" charset="-122"/>
                <a:sym typeface="Arial" panose="020B0604020202020204" pitchFamily="34" charset="0"/>
              </a:rPr>
              <a:t>组织环境</a:t>
            </a:r>
            <a:endParaRPr lang="zh-CN" altLang="en-US" sz="2800" b="1" smtClean="0">
              <a:solidFill>
                <a:srgbClr val="FF6600"/>
              </a:solidFill>
              <a:latin typeface="宋体" panose="02010600030101010101" pitchFamily="2" charset="-122"/>
            </a:endParaRPr>
          </a:p>
        </p:txBody>
      </p:sp>
      <p:sp>
        <p:nvSpPr>
          <p:cNvPr id="119811" name="Rectangle 3"/>
          <p:cNvSpPr>
            <a:spLocks noGrp="1" noChangeArrowheads="1"/>
          </p:cNvSpPr>
          <p:nvPr/>
        </p:nvSpPr>
        <p:spPr bwMode="auto">
          <a:xfrm>
            <a:off x="828675" y="1485900"/>
            <a:ext cx="7318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0" hangingPunct="0">
              <a:lnSpc>
                <a:spcPct val="150000"/>
              </a:lnSpc>
              <a:spcBef>
                <a:spcPct val="20000"/>
              </a:spcBef>
            </a:pPr>
            <a:r>
              <a:rPr lang="zh-CN" altLang="en-US" sz="2800" b="1">
                <a:latin typeface="宋体" panose="02010600030101010101" pitchFamily="2" charset="-122"/>
                <a:sym typeface="Calibri" panose="020F0502020204030204" pitchFamily="34" charset="0"/>
              </a:rPr>
              <a:t>理解要点</a:t>
            </a:r>
            <a:endParaRPr lang="zh-CN" altLang="en-US" sz="2800" b="1">
              <a:latin typeface="宋体" panose="02010600030101010101" pitchFamily="2" charset="-122"/>
              <a:sym typeface="Calibri" panose="020F0502020204030204" pitchFamily="34" charset="0"/>
            </a:endParaRPr>
          </a:p>
          <a:p>
            <a:pPr marL="342900" indent="-342900">
              <a:lnSpc>
                <a:spcPct val="15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Arial" panose="020B0604020202020204" pitchFamily="34" charset="0"/>
              </a:rPr>
              <a:t>整个管理体系的“背景”与范围</a:t>
            </a:r>
            <a:endParaRPr lang="en-US" sz="2400" b="1">
              <a:latin typeface="仿宋" panose="02010609060101010101" pitchFamily="49" charset="-122"/>
              <a:ea typeface="仿宋" panose="02010609060101010101" pitchFamily="49" charset="-122"/>
            </a:endParaRPr>
          </a:p>
          <a:p>
            <a:pPr marL="342900" indent="-342900">
              <a:lnSpc>
                <a:spcPct val="15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Arial" panose="020B0604020202020204" pitchFamily="34" charset="0"/>
              </a:rPr>
              <a:t>管理体系改进的驱动力</a:t>
            </a:r>
            <a:endParaRPr lang="en-US" sz="2400" b="1">
              <a:latin typeface="仿宋" panose="02010609060101010101" pitchFamily="49" charset="-122"/>
              <a:ea typeface="仿宋" panose="02010609060101010101" pitchFamily="49" charset="-122"/>
            </a:endParaRPr>
          </a:p>
          <a:p>
            <a:pPr marL="342900" indent="-342900">
              <a:lnSpc>
                <a:spcPct val="15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Arial" panose="020B0604020202020204" pitchFamily="34" charset="0"/>
              </a:rPr>
              <a:t>体系升级需要尤为关注的地方</a:t>
            </a:r>
            <a:endParaRPr lang="zh-CN" altLang="en-US" sz="2400">
              <a:latin typeface="仿宋" panose="02010609060101010101" pitchFamily="49" charset="-122"/>
              <a:ea typeface="仿宋" panose="02010609060101010101" pitchFamily="49" charset="-122"/>
              <a:sym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p:txBody>
          <a:bodyPr/>
          <a:lstStyle/>
          <a:p>
            <a:endParaRPr lang="zh-CN" altLang="en-US" sz="3200" smtClean="0">
              <a:solidFill>
                <a:srgbClr val="FF0000"/>
              </a:solidFill>
            </a:endParaRPr>
          </a:p>
        </p:txBody>
      </p:sp>
      <p:sp>
        <p:nvSpPr>
          <p:cNvPr id="75779" name="内容占位符 2"/>
          <p:cNvSpPr>
            <a:spLocks noGrp="1"/>
          </p:cNvSpPr>
          <p:nvPr>
            <p:ph idx="1"/>
          </p:nvPr>
        </p:nvSpPr>
        <p:spPr/>
        <p:txBody>
          <a:bodyPr/>
          <a:lstStyle/>
          <a:p>
            <a:r>
              <a:rPr lang="zh-CN" altLang="en-US" b="1" smtClean="0"/>
              <a:t>外部环境和内部环境；</a:t>
            </a:r>
            <a:endParaRPr lang="en-US" altLang="zh-CN" b="1" smtClean="0"/>
          </a:p>
          <a:p>
            <a:r>
              <a:rPr lang="zh-CN" altLang="en-US" b="1" smtClean="0"/>
              <a:t>国际、国家、地区、本地；</a:t>
            </a:r>
            <a:endParaRPr lang="en-US" altLang="zh-CN" b="1" smtClean="0"/>
          </a:p>
          <a:p>
            <a:r>
              <a:rPr lang="zh-CN" altLang="en-US" b="1" smtClean="0"/>
              <a:t>法律、技术、竞争、市场、文化、社会和经济；</a:t>
            </a:r>
            <a:endParaRPr lang="en-US" altLang="zh-CN" b="1" smtClean="0"/>
          </a:p>
          <a:p>
            <a:r>
              <a:rPr lang="zh-CN" altLang="en-US" b="1" smtClean="0"/>
              <a:t>价值观、文化知识和绩效。</a:t>
            </a:r>
            <a:endParaRPr lang="en-US" altLang="zh-CN" b="1" smtClean="0"/>
          </a:p>
          <a:p>
            <a:r>
              <a:rPr lang="zh-CN" altLang="en-US" b="1" smtClean="0"/>
              <a:t>利益相关方的需求和期望有可能是对立的。</a:t>
            </a:r>
            <a:endParaRPr lang="en-US" altLang="zh-CN" b="1" smtClean="0"/>
          </a:p>
          <a:p>
            <a:r>
              <a:rPr lang="zh-CN" altLang="en-US" b="1" smtClean="0"/>
              <a:t>确定范围包括边界和本标准的应用。</a:t>
            </a:r>
            <a:endParaRPr lang="en-US" altLang="zh-CN" b="1" smtClean="0"/>
          </a:p>
          <a:p>
            <a:r>
              <a:rPr lang="zh-CN" altLang="en-US" b="1" smtClean="0"/>
              <a:t>确定所需</a:t>
            </a:r>
            <a:r>
              <a:rPr lang="zh-CN" altLang="zh-CN" b="1" smtClean="0"/>
              <a:t>过程</a:t>
            </a:r>
            <a:r>
              <a:rPr lang="zh-CN" altLang="en-US" b="1" smtClean="0"/>
              <a:t>。</a:t>
            </a:r>
            <a:endParaRPr lang="zh-CN" altLang="en-US" b="1" smtClean="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标题 1"/>
          <p:cNvSpPr>
            <a:spLocks noGrp="1" noChangeArrowheads="1"/>
          </p:cNvSpPr>
          <p:nvPr>
            <p:ph type="title" idx="4294967295"/>
          </p:nvPr>
        </p:nvSpPr>
        <p:spPr>
          <a:xfrm>
            <a:off x="457200" y="274638"/>
            <a:ext cx="8229600" cy="582612"/>
          </a:xfrm>
        </p:spPr>
        <p:txBody>
          <a:bodyPr anchor="b"/>
          <a:lstStyle/>
          <a:p>
            <a:pPr algn="l"/>
            <a:r>
              <a:rPr lang="zh-CN" altLang="zh-CN" sz="2800" b="1" smtClean="0">
                <a:solidFill>
                  <a:srgbClr val="FF6600"/>
                </a:solidFill>
                <a:latin typeface="宋体" panose="02010600030101010101" pitchFamily="2" charset="-122"/>
              </a:rPr>
              <a:t>5 </a:t>
            </a:r>
            <a:r>
              <a:rPr lang="zh-CN" sz="2800" b="1" smtClean="0">
                <a:solidFill>
                  <a:srgbClr val="FF6600"/>
                </a:solidFill>
                <a:latin typeface="宋体" panose="02010600030101010101" pitchFamily="2" charset="-122"/>
              </a:rPr>
              <a:t>领导作用</a:t>
            </a:r>
            <a:endParaRPr lang="zh-CN" sz="2800" b="1" smtClean="0">
              <a:solidFill>
                <a:srgbClr val="FF6600"/>
              </a:solidFill>
              <a:latin typeface="宋体" panose="02010600030101010101" pitchFamily="2" charset="-122"/>
            </a:endParaRPr>
          </a:p>
        </p:txBody>
      </p:sp>
      <p:sp>
        <p:nvSpPr>
          <p:cNvPr id="120835" name="内容占位符 2"/>
          <p:cNvSpPr>
            <a:spLocks noGrp="1" noChangeArrowheads="1"/>
          </p:cNvSpPr>
          <p:nvPr>
            <p:ph idx="4294967295"/>
          </p:nvPr>
        </p:nvSpPr>
        <p:spPr bwMode="auto">
          <a:xfrm>
            <a:off x="457200" y="1046163"/>
            <a:ext cx="8229600" cy="4811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50000"/>
              </a:lnSpc>
              <a:buFont typeface="Arial" panose="020B0604020202020204" pitchFamily="34" charset="0"/>
              <a:buNone/>
            </a:pPr>
            <a:r>
              <a:rPr lang="en-US" altLang="zh-CN" sz="2400" b="1" dirty="0" smtClean="0">
                <a:latin typeface="仿宋" panose="02010609060101010101" pitchFamily="49" charset="-122"/>
                <a:ea typeface="仿宋" panose="02010609060101010101" pitchFamily="49" charset="-122"/>
                <a:sym typeface="Arial" panose="020B0604020202020204" pitchFamily="34" charset="0"/>
              </a:rPr>
              <a:t>5.1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领导作用和承诺</a:t>
            </a:r>
            <a:endParaRPr lang="en-US" sz="2400"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5.1.1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总则</a:t>
            </a:r>
            <a:endParaRPr lang="en-US" sz="2400"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5.1.2	 以顾客为关注焦点</a:t>
            </a:r>
            <a:endParaRPr lang="en-US" sz="2400"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altLang="zh-CN" sz="2400" b="1" dirty="0" smtClean="0">
                <a:latin typeface="仿宋" panose="02010609060101010101" pitchFamily="49" charset="-122"/>
                <a:ea typeface="仿宋" panose="02010609060101010101" pitchFamily="49" charset="-122"/>
                <a:sym typeface="Arial" panose="020B0604020202020204" pitchFamily="34" charset="0"/>
              </a:rPr>
              <a:t>5.2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质量方针</a:t>
            </a:r>
            <a:endParaRPr lang="en-US" sz="2400"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5.2.1 </a:t>
            </a:r>
            <a:r>
              <a:rPr lang="zh-CN" altLang="en-US" sz="2400" b="1" dirty="0">
                <a:latin typeface="仿宋" panose="02010609060101010101" pitchFamily="49" charset="-122"/>
                <a:ea typeface="仿宋" panose="02010609060101010101" pitchFamily="49" charset="-122"/>
                <a:sym typeface="Arial" panose="020B0604020202020204" pitchFamily="34" charset="0"/>
              </a:rPr>
              <a:t>确定</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质量方针</a:t>
            </a:r>
            <a:endParaRPr lang="en-US" sz="2400"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5.2.2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沟通质量方针</a:t>
            </a:r>
            <a:endParaRPr lang="en-US" sz="2400"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altLang="zh-CN" sz="2400" b="1" dirty="0" smtClean="0">
                <a:latin typeface="仿宋" panose="02010609060101010101" pitchFamily="49" charset="-122"/>
                <a:ea typeface="仿宋" panose="02010609060101010101" pitchFamily="49" charset="-122"/>
                <a:sym typeface="Arial" panose="020B0604020202020204" pitchFamily="34" charset="0"/>
              </a:rPr>
              <a:t>5.3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组织的岗位、职责和权限</a:t>
            </a:r>
            <a:endParaRPr lang="zh-CN" altLang="en-US" sz="2400" b="1"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02" name="Group 2"/>
          <p:cNvGrpSpPr/>
          <p:nvPr/>
        </p:nvGrpSpPr>
        <p:grpSpPr bwMode="auto">
          <a:xfrm>
            <a:off x="863112" y="1344613"/>
            <a:ext cx="7584831" cy="1809750"/>
            <a:chOff x="655" y="1295"/>
            <a:chExt cx="4777" cy="1140"/>
          </a:xfrm>
        </p:grpSpPr>
        <p:sp>
          <p:nvSpPr>
            <p:cNvPr id="102413" name="Rectangle 3"/>
            <p:cNvSpPr>
              <a:spLocks noChangeArrowheads="1"/>
            </p:cNvSpPr>
            <p:nvPr/>
          </p:nvSpPr>
          <p:spPr bwMode="auto">
            <a:xfrm>
              <a:off x="2179" y="1299"/>
              <a:ext cx="226"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latin typeface="宋体" panose="02010600030101010101" pitchFamily="2" charset="-122"/>
                </a:rPr>
                <a:t>5 </a:t>
              </a:r>
              <a:r>
                <a:rPr lang="zh-CN" altLang="en-US" sz="2100" b="1">
                  <a:solidFill>
                    <a:srgbClr val="000000"/>
                  </a:solidFill>
                </a:rPr>
                <a:t> </a:t>
              </a:r>
              <a:endParaRPr lang="zh-CN" altLang="en-US" sz="2400">
                <a:latin typeface="Tahoma" panose="020B0604030504040204" pitchFamily="34" charset="0"/>
              </a:endParaRPr>
            </a:p>
          </p:txBody>
        </p:sp>
        <p:sp>
          <p:nvSpPr>
            <p:cNvPr id="102414" name="Rectangle 4"/>
            <p:cNvSpPr>
              <a:spLocks noChangeArrowheads="1"/>
            </p:cNvSpPr>
            <p:nvPr/>
          </p:nvSpPr>
          <p:spPr bwMode="auto">
            <a:xfrm>
              <a:off x="2849" y="2159"/>
              <a:ext cx="2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000">
                  <a:solidFill>
                    <a:srgbClr val="000000"/>
                  </a:solidFill>
                </a:rPr>
                <a:t> </a:t>
              </a:r>
              <a:endParaRPr lang="zh-CN" altLang="en-US" sz="2400">
                <a:latin typeface="Tahoma" panose="020B0604030504040204" pitchFamily="34" charset="0"/>
              </a:endParaRPr>
            </a:p>
          </p:txBody>
        </p:sp>
        <p:sp>
          <p:nvSpPr>
            <p:cNvPr id="102415" name="Rectangle 7"/>
            <p:cNvSpPr>
              <a:spLocks noChangeArrowheads="1"/>
            </p:cNvSpPr>
            <p:nvPr/>
          </p:nvSpPr>
          <p:spPr bwMode="auto">
            <a:xfrm>
              <a:off x="2654" y="1351"/>
              <a:ext cx="52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latin typeface="宋体" panose="02010600030101010101" pitchFamily="2" charset="-122"/>
                </a:rPr>
                <a:t>领导作用</a:t>
              </a:r>
              <a:endParaRPr lang="zh-CN" altLang="en-US" sz="1600" b="1">
                <a:latin typeface="Tahoma" panose="020B0604030504040204" pitchFamily="34" charset="0"/>
              </a:endParaRPr>
            </a:p>
          </p:txBody>
        </p:sp>
        <p:sp>
          <p:nvSpPr>
            <p:cNvPr id="102416" name="Rectangle 8"/>
            <p:cNvSpPr>
              <a:spLocks noChangeArrowheads="1"/>
            </p:cNvSpPr>
            <p:nvPr/>
          </p:nvSpPr>
          <p:spPr bwMode="auto">
            <a:xfrm>
              <a:off x="2472" y="1706"/>
              <a:ext cx="9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dirty="0">
                  <a:solidFill>
                    <a:srgbClr val="000000"/>
                  </a:solidFill>
                  <a:latin typeface="宋体" panose="02010600030101010101" pitchFamily="2" charset="-122"/>
                </a:rPr>
                <a:t>领导作用和承诺</a:t>
              </a:r>
              <a:endParaRPr lang="zh-CN" altLang="en-US" sz="1600" b="1" dirty="0">
                <a:latin typeface="Tahoma" panose="020B0604030504040204" pitchFamily="34" charset="0"/>
              </a:endParaRPr>
            </a:p>
          </p:txBody>
        </p:sp>
        <p:sp>
          <p:nvSpPr>
            <p:cNvPr id="102417" name="Rectangle 9"/>
            <p:cNvSpPr>
              <a:spLocks noChangeArrowheads="1"/>
            </p:cNvSpPr>
            <p:nvPr/>
          </p:nvSpPr>
          <p:spPr bwMode="auto">
            <a:xfrm>
              <a:off x="655" y="2188"/>
              <a:ext cx="4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latin typeface="宋体" panose="02010600030101010101" pitchFamily="2" charset="-122"/>
                </a:rPr>
                <a:t>  总则</a:t>
              </a:r>
              <a:endParaRPr lang="zh-CN" altLang="en-US" sz="1600" b="1">
                <a:solidFill>
                  <a:srgbClr val="000000"/>
                </a:solidFill>
                <a:latin typeface="Tahoma" panose="020B0604030504040204" pitchFamily="34" charset="0"/>
              </a:endParaRPr>
            </a:p>
          </p:txBody>
        </p:sp>
        <p:sp>
          <p:nvSpPr>
            <p:cNvPr id="102418" name="Rectangle 10"/>
            <p:cNvSpPr>
              <a:spLocks noChangeArrowheads="1"/>
            </p:cNvSpPr>
            <p:nvPr/>
          </p:nvSpPr>
          <p:spPr bwMode="auto">
            <a:xfrm>
              <a:off x="1498" y="2154"/>
              <a:ext cx="52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latin typeface="宋体" panose="02010600030101010101" pitchFamily="2" charset="-122"/>
                </a:rPr>
                <a:t>质量方针</a:t>
              </a:r>
              <a:endParaRPr lang="zh-CN" altLang="en-US" sz="1600" b="1">
                <a:latin typeface="Tahoma" panose="020B0604030504040204" pitchFamily="34" charset="0"/>
              </a:endParaRPr>
            </a:p>
          </p:txBody>
        </p:sp>
        <p:sp>
          <p:nvSpPr>
            <p:cNvPr id="102419" name="Rectangle 12"/>
            <p:cNvSpPr>
              <a:spLocks noChangeArrowheads="1"/>
            </p:cNvSpPr>
            <p:nvPr/>
          </p:nvSpPr>
          <p:spPr bwMode="auto">
            <a:xfrm>
              <a:off x="2402" y="2115"/>
              <a:ext cx="135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dirty="0">
                  <a:solidFill>
                    <a:srgbClr val="000000"/>
                  </a:solidFill>
                  <a:latin typeface="宋体" panose="02010600030101010101" pitchFamily="2" charset="-122"/>
                </a:rPr>
                <a:t>组织内</a:t>
              </a:r>
              <a:r>
                <a:rPr lang="zh-CN" altLang="en-US" sz="1600" b="1" dirty="0" smtClean="0">
                  <a:solidFill>
                    <a:srgbClr val="000000"/>
                  </a:solidFill>
                  <a:latin typeface="宋体" panose="02010600030101010101" pitchFamily="2" charset="-122"/>
                </a:rPr>
                <a:t>的</a:t>
              </a:r>
              <a:r>
                <a:rPr lang="zh-CN" altLang="en-US" sz="1600" b="1" dirty="0">
                  <a:solidFill>
                    <a:srgbClr val="000000"/>
                  </a:solidFill>
                  <a:latin typeface="宋体" panose="02010600030101010101" pitchFamily="2" charset="-122"/>
                </a:rPr>
                <a:t>岗位</a:t>
              </a:r>
              <a:r>
                <a:rPr lang="zh-CN" altLang="en-US" sz="1600" b="1" dirty="0" smtClean="0">
                  <a:solidFill>
                    <a:srgbClr val="000000"/>
                  </a:solidFill>
                  <a:latin typeface="宋体" panose="02010600030101010101" pitchFamily="2" charset="-122"/>
                </a:rPr>
                <a:t>、</a:t>
              </a:r>
              <a:r>
                <a:rPr lang="zh-CN" altLang="en-US" sz="1600" b="1" dirty="0">
                  <a:solidFill>
                    <a:srgbClr val="000000"/>
                  </a:solidFill>
                  <a:latin typeface="宋体" panose="02010600030101010101" pitchFamily="2" charset="-122"/>
                </a:rPr>
                <a:t>职责和权限</a:t>
              </a:r>
              <a:endParaRPr lang="zh-CN" altLang="en-US" sz="1600" b="1" dirty="0">
                <a:solidFill>
                  <a:srgbClr val="000000"/>
                </a:solidFill>
                <a:latin typeface="Tahoma" panose="020B0604030504040204" pitchFamily="34" charset="0"/>
              </a:endParaRPr>
            </a:p>
          </p:txBody>
        </p:sp>
        <p:sp>
          <p:nvSpPr>
            <p:cNvPr id="102420" name="Rectangle 13"/>
            <p:cNvSpPr>
              <a:spLocks noChangeArrowheads="1"/>
            </p:cNvSpPr>
            <p:nvPr/>
          </p:nvSpPr>
          <p:spPr bwMode="auto">
            <a:xfrm>
              <a:off x="4317" y="2188"/>
              <a:ext cx="104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latin typeface="宋体" panose="02010600030101010101" pitchFamily="2" charset="-122"/>
                </a:rPr>
                <a:t>以顾客为关注焦点</a:t>
              </a:r>
              <a:endParaRPr lang="zh-CN" altLang="en-US" sz="1600" b="1">
                <a:latin typeface="Tahoma" panose="020B0604030504040204" pitchFamily="34" charset="0"/>
              </a:endParaRPr>
            </a:p>
          </p:txBody>
        </p:sp>
        <p:sp>
          <p:nvSpPr>
            <p:cNvPr id="102421" name="Rectangle 21"/>
            <p:cNvSpPr>
              <a:spLocks noChangeArrowheads="1"/>
            </p:cNvSpPr>
            <p:nvPr/>
          </p:nvSpPr>
          <p:spPr bwMode="auto">
            <a:xfrm>
              <a:off x="775" y="1913"/>
              <a:ext cx="417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dirty="0">
                  <a:solidFill>
                    <a:srgbClr val="000000"/>
                  </a:solidFill>
                </a:rPr>
                <a:t>5.1</a:t>
              </a:r>
              <a:r>
                <a:rPr lang="zh-CN" altLang="en-US" sz="1600" b="1" dirty="0">
                  <a:solidFill>
                    <a:srgbClr val="000000"/>
                  </a:solidFill>
                </a:rPr>
                <a:t>.</a:t>
              </a:r>
              <a:r>
                <a:rPr lang="en-US" altLang="zh-CN" sz="1600" b="1" dirty="0">
                  <a:solidFill>
                    <a:srgbClr val="000000"/>
                  </a:solidFill>
                </a:rPr>
                <a:t>1</a:t>
              </a:r>
              <a:r>
                <a:rPr lang="zh-CN" altLang="en-US" sz="1600" b="1" dirty="0">
                  <a:solidFill>
                    <a:srgbClr val="000000"/>
                  </a:solidFill>
                </a:rPr>
                <a:t>                5. </a:t>
              </a:r>
              <a:r>
                <a:rPr lang="en-US" altLang="zh-CN" sz="1600" b="1" dirty="0">
                  <a:solidFill>
                    <a:srgbClr val="000000"/>
                  </a:solidFill>
                </a:rPr>
                <a:t>2</a:t>
              </a:r>
              <a:r>
                <a:rPr lang="zh-CN" altLang="en-US" sz="1600" b="1" dirty="0">
                  <a:solidFill>
                    <a:srgbClr val="000000"/>
                  </a:solidFill>
                </a:rPr>
                <a:t>                                    5.</a:t>
              </a:r>
              <a:r>
                <a:rPr lang="en-US" altLang="zh-CN" sz="1600" b="1" dirty="0">
                  <a:solidFill>
                    <a:srgbClr val="000000"/>
                  </a:solidFill>
                </a:rPr>
                <a:t>3</a:t>
              </a:r>
              <a:r>
                <a:rPr lang="zh-CN" altLang="en-US" sz="1600" b="1" dirty="0">
                  <a:solidFill>
                    <a:srgbClr val="000000"/>
                  </a:solidFill>
                </a:rPr>
                <a:t>                                               </a:t>
              </a:r>
              <a:r>
                <a:rPr lang="zh-CN" altLang="en-US" sz="1600" b="1" dirty="0" smtClean="0">
                  <a:solidFill>
                    <a:srgbClr val="000000"/>
                  </a:solidFill>
                </a:rPr>
                <a:t>5</a:t>
              </a:r>
              <a:r>
                <a:rPr lang="en-US" altLang="zh-CN" sz="1600" b="1" dirty="0" smtClean="0">
                  <a:solidFill>
                    <a:srgbClr val="000000"/>
                  </a:solidFill>
                </a:rPr>
                <a:t>.1</a:t>
              </a:r>
              <a:r>
                <a:rPr lang="en-US" altLang="zh-CN" sz="1600" b="1" dirty="0">
                  <a:solidFill>
                    <a:srgbClr val="000000"/>
                  </a:solidFill>
                </a:rPr>
                <a:t>.</a:t>
              </a:r>
              <a:r>
                <a:rPr lang="en-US" altLang="zh-CN" sz="1600" b="1" dirty="0" smtClean="0">
                  <a:solidFill>
                    <a:srgbClr val="000000"/>
                  </a:solidFill>
                </a:rPr>
                <a:t>2</a:t>
              </a:r>
              <a:endParaRPr lang="zh-CN" altLang="en-US" sz="1600" b="1" dirty="0">
                <a:latin typeface="Tahoma" panose="020B0604030504040204" pitchFamily="34" charset="0"/>
              </a:endParaRPr>
            </a:p>
          </p:txBody>
        </p:sp>
        <p:sp>
          <p:nvSpPr>
            <p:cNvPr id="102422" name="Rectangle 24"/>
            <p:cNvSpPr>
              <a:spLocks noChangeArrowheads="1"/>
            </p:cNvSpPr>
            <p:nvPr/>
          </p:nvSpPr>
          <p:spPr bwMode="auto">
            <a:xfrm>
              <a:off x="2452" y="1295"/>
              <a:ext cx="862" cy="261"/>
            </a:xfrm>
            <a:prstGeom prst="rect">
              <a:avLst/>
            </a:prstGeom>
            <a:noFill/>
            <a:ln w="6350">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02423" name="Rectangle 25"/>
            <p:cNvSpPr>
              <a:spLocks noChangeArrowheads="1"/>
            </p:cNvSpPr>
            <p:nvPr/>
          </p:nvSpPr>
          <p:spPr bwMode="auto">
            <a:xfrm>
              <a:off x="2472" y="1661"/>
              <a:ext cx="863" cy="262"/>
            </a:xfrm>
            <a:prstGeom prst="rect">
              <a:avLst/>
            </a:prstGeom>
            <a:noFill/>
            <a:ln w="6350">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02424" name="Rectangle 26"/>
            <p:cNvSpPr>
              <a:spLocks noChangeArrowheads="1"/>
            </p:cNvSpPr>
            <p:nvPr/>
          </p:nvSpPr>
          <p:spPr bwMode="auto">
            <a:xfrm>
              <a:off x="655" y="2115"/>
              <a:ext cx="661" cy="320"/>
            </a:xfrm>
            <a:prstGeom prst="rect">
              <a:avLst/>
            </a:prstGeom>
            <a:noFill/>
            <a:ln w="6350">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02425" name="Rectangle 27"/>
            <p:cNvSpPr>
              <a:spLocks noChangeArrowheads="1"/>
            </p:cNvSpPr>
            <p:nvPr/>
          </p:nvSpPr>
          <p:spPr bwMode="auto">
            <a:xfrm>
              <a:off x="1474" y="2071"/>
              <a:ext cx="635" cy="320"/>
            </a:xfrm>
            <a:prstGeom prst="rect">
              <a:avLst/>
            </a:prstGeom>
            <a:noFill/>
            <a:ln w="6350">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02426" name="Rectangle 29"/>
            <p:cNvSpPr>
              <a:spLocks noChangeArrowheads="1"/>
            </p:cNvSpPr>
            <p:nvPr/>
          </p:nvSpPr>
          <p:spPr bwMode="auto">
            <a:xfrm>
              <a:off x="2292" y="2079"/>
              <a:ext cx="1531" cy="317"/>
            </a:xfrm>
            <a:prstGeom prst="rect">
              <a:avLst/>
            </a:prstGeom>
            <a:noFill/>
            <a:ln w="6350">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02427" name="Rectangle 30"/>
            <p:cNvSpPr>
              <a:spLocks noChangeArrowheads="1"/>
            </p:cNvSpPr>
            <p:nvPr/>
          </p:nvSpPr>
          <p:spPr bwMode="auto">
            <a:xfrm>
              <a:off x="4247" y="2115"/>
              <a:ext cx="1185" cy="320"/>
            </a:xfrm>
            <a:prstGeom prst="rect">
              <a:avLst/>
            </a:prstGeom>
            <a:noFill/>
            <a:ln w="6350">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02428" name="Line 42"/>
            <p:cNvSpPr>
              <a:spLocks noChangeShapeType="1"/>
            </p:cNvSpPr>
            <p:nvPr/>
          </p:nvSpPr>
          <p:spPr bwMode="auto">
            <a:xfrm flipV="1">
              <a:off x="3334" y="1797"/>
              <a:ext cx="1633" cy="0"/>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29" name="Line 43"/>
            <p:cNvSpPr>
              <a:spLocks noChangeShapeType="1"/>
            </p:cNvSpPr>
            <p:nvPr/>
          </p:nvSpPr>
          <p:spPr bwMode="auto">
            <a:xfrm flipH="1">
              <a:off x="4967" y="1797"/>
              <a:ext cx="0" cy="318"/>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30" name="Line 46"/>
            <p:cNvSpPr>
              <a:spLocks noChangeShapeType="1"/>
            </p:cNvSpPr>
            <p:nvPr/>
          </p:nvSpPr>
          <p:spPr bwMode="auto">
            <a:xfrm>
              <a:off x="1111" y="1797"/>
              <a:ext cx="0" cy="318"/>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31" name="Rectangle 51"/>
            <p:cNvSpPr>
              <a:spLocks noChangeArrowheads="1"/>
            </p:cNvSpPr>
            <p:nvPr/>
          </p:nvSpPr>
          <p:spPr bwMode="auto">
            <a:xfrm>
              <a:off x="2234" y="1616"/>
              <a:ext cx="239"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latin typeface="宋体" panose="02010600030101010101" pitchFamily="2" charset="-122"/>
                </a:rPr>
                <a:t>5.1</a:t>
              </a:r>
              <a:r>
                <a:rPr lang="zh-CN" altLang="en-US" sz="2100" b="1">
                  <a:solidFill>
                    <a:srgbClr val="000000"/>
                  </a:solidFill>
                </a:rPr>
                <a:t> </a:t>
              </a:r>
              <a:endParaRPr lang="zh-CN" altLang="en-US" sz="2400">
                <a:latin typeface="Tahoma" panose="020B0604030504040204" pitchFamily="34" charset="0"/>
              </a:endParaRPr>
            </a:p>
          </p:txBody>
        </p:sp>
        <p:sp>
          <p:nvSpPr>
            <p:cNvPr id="102432" name="Line 52"/>
            <p:cNvSpPr>
              <a:spLocks noChangeShapeType="1"/>
            </p:cNvSpPr>
            <p:nvPr/>
          </p:nvSpPr>
          <p:spPr bwMode="auto">
            <a:xfrm flipH="1">
              <a:off x="2880" y="1570"/>
              <a:ext cx="0" cy="91"/>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33" name="Line 57"/>
            <p:cNvSpPr>
              <a:spLocks noChangeShapeType="1"/>
            </p:cNvSpPr>
            <p:nvPr/>
          </p:nvSpPr>
          <p:spPr bwMode="auto">
            <a:xfrm>
              <a:off x="1111" y="1797"/>
              <a:ext cx="1360" cy="0"/>
            </a:xfrm>
            <a:prstGeom prst="line">
              <a:avLst/>
            </a:prstGeom>
            <a:noFill/>
            <a:ln w="635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34" name="Line 58"/>
            <p:cNvSpPr>
              <a:spLocks noChangeShapeType="1"/>
            </p:cNvSpPr>
            <p:nvPr/>
          </p:nvSpPr>
          <p:spPr bwMode="auto">
            <a:xfrm>
              <a:off x="1316" y="2238"/>
              <a:ext cx="136"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2435" name="Line 59"/>
            <p:cNvSpPr>
              <a:spLocks noChangeShapeType="1"/>
            </p:cNvSpPr>
            <p:nvPr/>
          </p:nvSpPr>
          <p:spPr bwMode="auto">
            <a:xfrm>
              <a:off x="2111" y="2266"/>
              <a:ext cx="136"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2436" name="Line 61"/>
            <p:cNvSpPr>
              <a:spLocks noChangeShapeType="1"/>
            </p:cNvSpPr>
            <p:nvPr/>
          </p:nvSpPr>
          <p:spPr bwMode="auto">
            <a:xfrm>
              <a:off x="3870" y="2231"/>
              <a:ext cx="377"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102403" name="Rectangle 62"/>
          <p:cNvSpPr>
            <a:spLocks noGrp="1" noChangeArrowheads="1"/>
          </p:cNvSpPr>
          <p:nvPr>
            <p:ph type="title" idx="4294967295"/>
          </p:nvPr>
        </p:nvSpPr>
        <p:spPr>
          <a:xfrm>
            <a:off x="451339" y="93664"/>
            <a:ext cx="7945315" cy="8667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zh-CN" altLang="en-US" b="1" dirty="0" smtClean="0">
                <a:latin typeface="宋体" panose="02010600030101010101" pitchFamily="2" charset="-122"/>
              </a:rPr>
              <a:t>5  领导作用</a:t>
            </a:r>
            <a:endParaRPr lang="zh-CN" altLang="en-US" b="1" dirty="0" smtClean="0">
              <a:latin typeface="宋体" panose="02010600030101010101" pitchFamily="2" charset="-122"/>
            </a:endParaRPr>
          </a:p>
        </p:txBody>
      </p:sp>
      <p:sp>
        <p:nvSpPr>
          <p:cNvPr id="102404" name="Line 29"/>
          <p:cNvSpPr>
            <a:spLocks noChangeShapeType="1"/>
          </p:cNvSpPr>
          <p:nvPr/>
        </p:nvSpPr>
        <p:spPr bwMode="auto">
          <a:xfrm flipH="1">
            <a:off x="2312377" y="3092451"/>
            <a:ext cx="0" cy="1497013"/>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405" name="Line 33"/>
          <p:cNvSpPr>
            <a:spLocks noChangeShapeType="1"/>
          </p:cNvSpPr>
          <p:nvPr/>
        </p:nvSpPr>
        <p:spPr bwMode="auto">
          <a:xfrm>
            <a:off x="2362200" y="3500439"/>
            <a:ext cx="552450" cy="3175"/>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2406" name="Line 33"/>
          <p:cNvSpPr>
            <a:spLocks noChangeShapeType="1"/>
          </p:cNvSpPr>
          <p:nvPr/>
        </p:nvSpPr>
        <p:spPr bwMode="auto">
          <a:xfrm>
            <a:off x="2300654" y="4589464"/>
            <a:ext cx="552450" cy="1587"/>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2407" name="Rectangle 17"/>
          <p:cNvSpPr>
            <a:spLocks noChangeArrowheads="1"/>
          </p:cNvSpPr>
          <p:nvPr/>
        </p:nvSpPr>
        <p:spPr bwMode="auto">
          <a:xfrm>
            <a:off x="3018693" y="3255963"/>
            <a:ext cx="116351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FF0000"/>
                </a:solidFill>
                <a:latin typeface="Tahoma" panose="020B0604030504040204" pitchFamily="34" charset="0"/>
              </a:rPr>
              <a:t>识别过程及作用和应用</a:t>
            </a:r>
            <a:endParaRPr lang="zh-CN" altLang="en-US" sz="1600" b="1">
              <a:solidFill>
                <a:srgbClr val="FF0000"/>
              </a:solidFill>
              <a:latin typeface="Tahoma" panose="020B0604030504040204" pitchFamily="34" charset="0"/>
            </a:endParaRPr>
          </a:p>
        </p:txBody>
      </p:sp>
      <p:sp>
        <p:nvSpPr>
          <p:cNvPr id="102408" name="Rectangle 17"/>
          <p:cNvSpPr>
            <a:spLocks noChangeArrowheads="1"/>
          </p:cNvSpPr>
          <p:nvPr/>
        </p:nvSpPr>
        <p:spPr bwMode="auto">
          <a:xfrm>
            <a:off x="3027485" y="3254375"/>
            <a:ext cx="116498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FF0000"/>
                </a:solidFill>
                <a:latin typeface="Tahoma" panose="020B0604030504040204" pitchFamily="34" charset="0"/>
              </a:rPr>
              <a:t>识别过程及作用和应用</a:t>
            </a:r>
            <a:endParaRPr lang="zh-CN" altLang="en-US" sz="1600" b="1">
              <a:solidFill>
                <a:srgbClr val="FF0000"/>
              </a:solidFill>
              <a:latin typeface="Tahoma" panose="020B0604030504040204" pitchFamily="34" charset="0"/>
            </a:endParaRPr>
          </a:p>
        </p:txBody>
      </p:sp>
      <p:sp>
        <p:nvSpPr>
          <p:cNvPr id="102409" name="Rectangle 16"/>
          <p:cNvSpPr>
            <a:spLocks noChangeArrowheads="1"/>
          </p:cNvSpPr>
          <p:nvPr/>
        </p:nvSpPr>
        <p:spPr bwMode="auto">
          <a:xfrm>
            <a:off x="2952751" y="3154363"/>
            <a:ext cx="1210408" cy="730250"/>
          </a:xfrm>
          <a:prstGeom prst="rect">
            <a:avLst/>
          </a:prstGeom>
          <a:solidFill>
            <a:srgbClr val="FFFFFF"/>
          </a:solidFill>
          <a:ln w="11113">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02410" name="Rectangle 16"/>
          <p:cNvSpPr>
            <a:spLocks noChangeArrowheads="1"/>
          </p:cNvSpPr>
          <p:nvPr/>
        </p:nvSpPr>
        <p:spPr bwMode="auto">
          <a:xfrm>
            <a:off x="2886808" y="4225925"/>
            <a:ext cx="1211874" cy="730250"/>
          </a:xfrm>
          <a:prstGeom prst="rect">
            <a:avLst/>
          </a:prstGeom>
          <a:solidFill>
            <a:srgbClr val="FFFFFF"/>
          </a:solidFill>
          <a:ln w="11113">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02411" name="Rectangle 13"/>
          <p:cNvSpPr>
            <a:spLocks noChangeArrowheads="1"/>
          </p:cNvSpPr>
          <p:nvPr/>
        </p:nvSpPr>
        <p:spPr bwMode="auto">
          <a:xfrm>
            <a:off x="2984989" y="3273425"/>
            <a:ext cx="114593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a:solidFill>
                  <a:srgbClr val="000000"/>
                </a:solidFill>
                <a:latin typeface="宋体" panose="02010600030101010101" pitchFamily="2" charset="-122"/>
              </a:rPr>
              <a:t>5.2.1</a:t>
            </a:r>
            <a:r>
              <a:rPr lang="zh-CN" altLang="en-US" sz="1600" b="1">
                <a:solidFill>
                  <a:srgbClr val="000000"/>
                </a:solidFill>
                <a:latin typeface="宋体" panose="02010600030101010101" pitchFamily="2" charset="-122"/>
              </a:rPr>
              <a:t>制定质量方针</a:t>
            </a:r>
            <a:endParaRPr lang="zh-CN" altLang="en-US" sz="1600" b="1">
              <a:latin typeface="Tahoma" panose="020B0604030504040204" pitchFamily="34" charset="0"/>
            </a:endParaRPr>
          </a:p>
        </p:txBody>
      </p:sp>
      <p:sp>
        <p:nvSpPr>
          <p:cNvPr id="102412" name="Rectangle 13"/>
          <p:cNvSpPr>
            <a:spLocks noChangeArrowheads="1"/>
          </p:cNvSpPr>
          <p:nvPr/>
        </p:nvSpPr>
        <p:spPr bwMode="auto">
          <a:xfrm>
            <a:off x="2952750" y="4344989"/>
            <a:ext cx="108438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a:solidFill>
                  <a:srgbClr val="000000"/>
                </a:solidFill>
                <a:latin typeface="宋体" panose="02010600030101010101" pitchFamily="2" charset="-122"/>
              </a:rPr>
              <a:t>5.2.2</a:t>
            </a:r>
            <a:r>
              <a:rPr lang="zh-CN" altLang="en-US" sz="1600" b="1">
                <a:solidFill>
                  <a:srgbClr val="000000"/>
                </a:solidFill>
                <a:latin typeface="宋体" panose="02010600030101010101" pitchFamily="2" charset="-122"/>
              </a:rPr>
              <a:t>沟通质量方针</a:t>
            </a:r>
            <a:endParaRPr lang="zh-CN" altLang="en-US" sz="1600" b="1">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357177"/>
        </p:xfrm>
        <a:graphic>
          <a:graphicData uri="http://schemas.openxmlformats.org/drawingml/2006/table">
            <a:tbl>
              <a:tblPr/>
              <a:tblGrid>
                <a:gridCol w="2376388"/>
                <a:gridCol w="6337399"/>
              </a:tblGrid>
              <a:tr h="360710">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5 </a:t>
                      </a:r>
                      <a:r>
                        <a:rPr kumimoji="0" lang="zh-CN" altLang="en-US" sz="1800" kern="1200" dirty="0" smtClean="0">
                          <a:solidFill>
                            <a:schemeClr val="tx1"/>
                          </a:solidFill>
                          <a:effectLst/>
                          <a:latin typeface="+mn-lt"/>
                          <a:ea typeface="+mn-ea"/>
                          <a:cs typeface="+mn-cs"/>
                        </a:rPr>
                        <a:t>管理职责</a:t>
                      </a:r>
                      <a:endParaRPr kumimoji="0" lang="en-US"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5.1  </a:t>
                      </a:r>
                      <a:r>
                        <a:rPr kumimoji="0" lang="zh-CN" altLang="zh-CN" sz="1800" kern="1200" dirty="0" smtClean="0">
                          <a:solidFill>
                            <a:schemeClr val="tx1"/>
                          </a:solidFill>
                          <a:effectLst/>
                          <a:latin typeface="+mn-lt"/>
                          <a:ea typeface="+mn-ea"/>
                          <a:cs typeface="+mn-cs"/>
                        </a:rPr>
                        <a:t>管理承诺</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最高管理者应通过以下活动，对其建立、实施质量管理体系并持续改进其有效性的承诺提供证据：</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）向组织传达满足顾客和法律法规要求的重要性；</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）制定质量方针；</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）确保质量目标的制定；</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d</a:t>
                      </a:r>
                      <a:r>
                        <a:rPr kumimoji="0" lang="zh-CN" altLang="zh-CN" sz="1800" kern="1200" dirty="0" smtClean="0">
                          <a:solidFill>
                            <a:schemeClr val="tx1"/>
                          </a:solidFill>
                          <a:effectLst/>
                          <a:latin typeface="+mn-lt"/>
                          <a:ea typeface="+mn-ea"/>
                          <a:cs typeface="+mn-cs"/>
                        </a:rPr>
                        <a:t>）进行管理评审；</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e</a:t>
                      </a:r>
                      <a:r>
                        <a:rPr kumimoji="0" lang="zh-CN" altLang="zh-CN" sz="1800" kern="1200" dirty="0" smtClean="0">
                          <a:solidFill>
                            <a:schemeClr val="tx1"/>
                          </a:solidFill>
                          <a:effectLst/>
                          <a:latin typeface="+mn-lt"/>
                          <a:ea typeface="+mn-ea"/>
                          <a:cs typeface="+mn-cs"/>
                        </a:rPr>
                        <a:t>）确保资源的获得。</a:t>
                      </a:r>
                      <a:endParaRPr kumimoji="0" lang="zh-CN" altLang="zh-CN" sz="1800" kern="1200" dirty="0" smtClean="0">
                        <a:solidFill>
                          <a:schemeClr val="tx1"/>
                        </a:solidFill>
                        <a:effectLst/>
                        <a:latin typeface="+mn-lt"/>
                        <a:ea typeface="+mn-ea"/>
                        <a:cs typeface="+mn-cs"/>
                      </a:endParaRPr>
                    </a:p>
                    <a:p>
                      <a:pPr marL="0" algn="l" rtl="0" eaLnBrk="1" latinLnBrk="0" hangingPunct="1"/>
                      <a:endParaRPr kumimoji="0" lang="zh-CN" altLang="en-US" sz="1800" b="0" i="0" kern="1200" dirty="0" smtClean="0">
                        <a:solidFill>
                          <a:srgbClr val="FF0000"/>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2000" b="1" i="0" kern="1200" dirty="0" smtClean="0">
                          <a:solidFill>
                            <a:schemeClr val="tx1"/>
                          </a:solidFill>
                          <a:effectLst/>
                          <a:latin typeface="+mn-lt"/>
                          <a:ea typeface="+mn-ea"/>
                          <a:cs typeface="+mn-cs"/>
                        </a:rPr>
                        <a:t>5 </a:t>
                      </a:r>
                      <a:r>
                        <a:rPr kumimoji="0" lang="zh-CN" altLang="en-US" sz="2000" b="1" i="0" kern="1200" dirty="0" smtClean="0">
                          <a:solidFill>
                            <a:schemeClr val="tx1"/>
                          </a:solidFill>
                          <a:effectLst/>
                          <a:latin typeface="+mn-lt"/>
                          <a:ea typeface="+mn-ea"/>
                          <a:cs typeface="+mn-cs"/>
                        </a:rPr>
                        <a:t>领导作用</a:t>
                      </a:r>
                      <a:endParaRPr kumimoji="0" lang="en-US" altLang="zh-CN" sz="2000" b="1" i="0" kern="1200" dirty="0" smtClean="0">
                        <a:solidFill>
                          <a:schemeClr val="tx1"/>
                        </a:solidFill>
                        <a:effectLst/>
                        <a:latin typeface="+mn-lt"/>
                        <a:ea typeface="+mn-ea"/>
                        <a:cs typeface="+mn-cs"/>
                      </a:endParaRPr>
                    </a:p>
                    <a:p>
                      <a:r>
                        <a:rPr kumimoji="0" lang="en-US" altLang="zh-CN" sz="2400" b="1" i="0" kern="1200" dirty="0" smtClean="0">
                          <a:solidFill>
                            <a:schemeClr val="tx1"/>
                          </a:solidFill>
                          <a:effectLst/>
                          <a:latin typeface="+mn-lt"/>
                          <a:ea typeface="+mn-ea"/>
                          <a:cs typeface="+mn-cs"/>
                        </a:rPr>
                        <a:t>5.1 </a:t>
                      </a:r>
                      <a:r>
                        <a:rPr kumimoji="0" lang="zh-CN" altLang="en-US" sz="2400" b="1" i="0" kern="1200" dirty="0" smtClean="0">
                          <a:solidFill>
                            <a:schemeClr val="tx1"/>
                          </a:solidFill>
                          <a:effectLst/>
                          <a:latin typeface="+mn-lt"/>
                          <a:ea typeface="+mn-ea"/>
                          <a:cs typeface="+mn-cs"/>
                        </a:rPr>
                        <a:t>领导作用和承诺</a:t>
                      </a:r>
                      <a:endParaRPr kumimoji="0" lang="en-US" altLang="zh-CN" sz="2400" b="1" i="0" kern="1200" dirty="0" smtClean="0">
                        <a:solidFill>
                          <a:schemeClr val="tx1"/>
                        </a:solidFill>
                        <a:effectLst/>
                        <a:latin typeface="+mn-lt"/>
                        <a:ea typeface="+mn-ea"/>
                        <a:cs typeface="+mn-cs"/>
                      </a:endParaRPr>
                    </a:p>
                    <a:p>
                      <a:r>
                        <a:rPr kumimoji="0" lang="en-US" altLang="zh-CN" sz="2400" b="1" i="0" kern="1200" dirty="0" smtClean="0">
                          <a:solidFill>
                            <a:schemeClr val="tx1"/>
                          </a:solidFill>
                          <a:effectLst/>
                          <a:latin typeface="+mn-lt"/>
                          <a:ea typeface="+mn-ea"/>
                          <a:cs typeface="+mn-cs"/>
                        </a:rPr>
                        <a:t>5.1.1 </a:t>
                      </a:r>
                      <a:r>
                        <a:rPr kumimoji="0" lang="zh-CN" altLang="en-US" sz="2400" b="1" i="0" kern="1200" dirty="0" smtClean="0">
                          <a:solidFill>
                            <a:schemeClr val="tx1"/>
                          </a:solidFill>
                          <a:effectLst/>
                          <a:latin typeface="+mn-lt"/>
                          <a:ea typeface="+mn-ea"/>
                          <a:cs typeface="+mn-cs"/>
                        </a:rPr>
                        <a:t>总则</a:t>
                      </a:r>
                      <a:endParaRPr kumimoji="0" lang="en-US" altLang="zh-CN" sz="2400" b="1" i="0" kern="1200" dirty="0" smtClean="0">
                        <a:solidFill>
                          <a:schemeClr val="tx1"/>
                        </a:solidFill>
                        <a:effectLst/>
                        <a:latin typeface="+mn-lt"/>
                        <a:ea typeface="+mn-ea"/>
                        <a:cs typeface="+mn-cs"/>
                      </a:endParaRPr>
                    </a:p>
                    <a:p>
                      <a:r>
                        <a:rPr lang="zh-CN" altLang="en-US" sz="2400" b="0" i="0" u="none" strike="noStrike" kern="1200" baseline="0" dirty="0" smtClean="0">
                          <a:solidFill>
                            <a:schemeClr val="tx1"/>
                          </a:solidFill>
                          <a:latin typeface="+mn-lt"/>
                          <a:ea typeface="+mn-ea"/>
                          <a:cs typeface="+mn-cs"/>
                        </a:rPr>
                        <a:t>最高管理者应通过以下方面证实其对质量管理体系的领导作用和承诺：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a</a:t>
                      </a:r>
                      <a:r>
                        <a:rPr lang="zh-CN" altLang="en-US" sz="2400" b="0" i="0" u="none" strike="noStrike" kern="1200" baseline="0" dirty="0" smtClean="0">
                          <a:solidFill>
                            <a:schemeClr val="tx1"/>
                          </a:solidFill>
                          <a:latin typeface="+mn-lt"/>
                          <a:ea typeface="+mn-ea"/>
                          <a:cs typeface="+mn-cs"/>
                        </a:rPr>
                        <a:t>）对质量管理体系的有效性</a:t>
                      </a:r>
                      <a:r>
                        <a:rPr lang="zh-CN" altLang="en-US" sz="2400" b="1" i="0" u="none" strike="noStrike" kern="1200" baseline="0" dirty="0" smtClean="0">
                          <a:solidFill>
                            <a:srgbClr val="FF0000"/>
                          </a:solidFill>
                          <a:latin typeface="+mn-lt"/>
                          <a:ea typeface="+mn-ea"/>
                          <a:cs typeface="+mn-cs"/>
                        </a:rPr>
                        <a:t>负责</a:t>
                      </a:r>
                      <a:r>
                        <a:rPr lang="zh-CN" altLang="en-US" sz="2400" b="0" i="0" u="none" strike="noStrike" kern="1200" baseline="0" dirty="0" smtClean="0">
                          <a:solidFill>
                            <a:schemeClr val="tx1"/>
                          </a:solidFill>
                          <a:latin typeface="+mn-lt"/>
                          <a:ea typeface="+mn-ea"/>
                          <a:cs typeface="+mn-cs"/>
                        </a:rPr>
                        <a:t>；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b</a:t>
                      </a:r>
                      <a:r>
                        <a:rPr lang="zh-CN" altLang="en-US" sz="2400" b="0" i="0" u="none" strike="noStrike" kern="1200" baseline="0" dirty="0" smtClean="0">
                          <a:solidFill>
                            <a:schemeClr val="tx1"/>
                          </a:solidFill>
                          <a:latin typeface="+mn-lt"/>
                          <a:ea typeface="+mn-ea"/>
                          <a:cs typeface="+mn-cs"/>
                        </a:rPr>
                        <a:t>）</a:t>
                      </a:r>
                      <a:r>
                        <a:rPr lang="zh-CN" altLang="en-US" sz="2400" b="1" i="0" u="none" strike="noStrike" kern="1200" baseline="0" dirty="0" smtClean="0">
                          <a:solidFill>
                            <a:srgbClr val="FF0000"/>
                          </a:solidFill>
                          <a:latin typeface="+mn-lt"/>
                          <a:ea typeface="+mn-ea"/>
                          <a:cs typeface="+mn-cs"/>
                        </a:rPr>
                        <a:t>确保</a:t>
                      </a:r>
                      <a:r>
                        <a:rPr lang="zh-CN" altLang="en-US" sz="2400" b="0" i="0" u="none" strike="noStrike" kern="1200" baseline="0" dirty="0" smtClean="0">
                          <a:solidFill>
                            <a:schemeClr val="tx1"/>
                          </a:solidFill>
                          <a:latin typeface="+mn-lt"/>
                          <a:ea typeface="+mn-ea"/>
                          <a:cs typeface="+mn-cs"/>
                        </a:rPr>
                        <a:t>制定质量管理体系的质量方针和质量目标</a:t>
                      </a:r>
                      <a:r>
                        <a:rPr lang="en-US" altLang="zh-CN" sz="2400" b="0" i="0" u="none" strike="noStrike" kern="1200" baseline="0" dirty="0" smtClean="0">
                          <a:solidFill>
                            <a:schemeClr val="tx1"/>
                          </a:solidFill>
                          <a:latin typeface="+mn-lt"/>
                          <a:ea typeface="+mn-ea"/>
                          <a:cs typeface="+mn-cs"/>
                        </a:rPr>
                        <a:t>,</a:t>
                      </a:r>
                      <a:r>
                        <a:rPr lang="zh-CN" altLang="en-US" sz="2400" b="0" i="0" u="none" strike="noStrike" kern="1200" baseline="0" dirty="0" smtClean="0">
                          <a:solidFill>
                            <a:schemeClr val="tx1"/>
                          </a:solidFill>
                          <a:latin typeface="+mn-lt"/>
                          <a:ea typeface="+mn-ea"/>
                          <a:cs typeface="+mn-cs"/>
                        </a:rPr>
                        <a:t>并与组织</a:t>
                      </a:r>
                      <a:r>
                        <a:rPr lang="zh-CN" altLang="en-US" sz="2400" b="1" i="0" u="none" strike="noStrike" kern="1200" baseline="0" dirty="0" smtClean="0">
                          <a:solidFill>
                            <a:srgbClr val="FF0000"/>
                          </a:solidFill>
                          <a:latin typeface="+mn-lt"/>
                          <a:ea typeface="+mn-ea"/>
                          <a:cs typeface="+mn-cs"/>
                        </a:rPr>
                        <a:t>环境相适应，与战略</a:t>
                      </a:r>
                      <a:r>
                        <a:rPr lang="zh-CN" altLang="en-US" sz="2400" b="0" i="0" u="none" strike="noStrike" kern="1200" baseline="0" dirty="0" smtClean="0">
                          <a:solidFill>
                            <a:schemeClr val="tx1"/>
                          </a:solidFill>
                          <a:latin typeface="+mn-lt"/>
                          <a:ea typeface="+mn-ea"/>
                          <a:cs typeface="+mn-cs"/>
                        </a:rPr>
                        <a:t>方向相一致；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c</a:t>
                      </a:r>
                      <a:r>
                        <a:rPr lang="zh-CN" altLang="en-US" sz="2400" b="0" i="0" u="none" strike="noStrike" kern="1200" baseline="0" dirty="0" smtClean="0">
                          <a:solidFill>
                            <a:schemeClr val="tx1"/>
                          </a:solidFill>
                          <a:latin typeface="+mn-lt"/>
                          <a:ea typeface="+mn-ea"/>
                          <a:cs typeface="+mn-cs"/>
                        </a:rPr>
                        <a:t>）确保质量管理体系要求</a:t>
                      </a:r>
                      <a:r>
                        <a:rPr lang="zh-CN" altLang="en-US" sz="2400" b="0" i="0" u="none" strike="noStrike" kern="1200" baseline="0" dirty="0" smtClean="0">
                          <a:solidFill>
                            <a:srgbClr val="FF0000"/>
                          </a:solidFill>
                          <a:latin typeface="+mn-lt"/>
                          <a:ea typeface="+mn-ea"/>
                          <a:cs typeface="+mn-cs"/>
                        </a:rPr>
                        <a:t>融入</a:t>
                      </a:r>
                      <a:r>
                        <a:rPr lang="zh-CN" altLang="en-US" sz="2400" b="0" i="0" u="none" strike="noStrike" kern="1200" baseline="0" dirty="0" smtClean="0">
                          <a:solidFill>
                            <a:schemeClr val="tx1"/>
                          </a:solidFill>
                          <a:latin typeface="+mn-lt"/>
                          <a:ea typeface="+mn-ea"/>
                          <a:cs typeface="+mn-cs"/>
                        </a:rPr>
                        <a:t>组织的</a:t>
                      </a:r>
                      <a:r>
                        <a:rPr lang="zh-CN" altLang="en-US" sz="2400" b="0" i="0" u="none" strike="noStrike" kern="1200" baseline="0" dirty="0" smtClean="0">
                          <a:solidFill>
                            <a:srgbClr val="FF0000"/>
                          </a:solidFill>
                          <a:latin typeface="+mn-lt"/>
                          <a:ea typeface="+mn-ea"/>
                          <a:cs typeface="+mn-cs"/>
                        </a:rPr>
                        <a:t>业务过程； </a:t>
                      </a:r>
                      <a:endParaRPr lang="zh-CN" altLang="en-US" sz="2400" b="0" i="0" u="none" strike="noStrike" kern="1200" baseline="0" dirty="0" smtClean="0">
                        <a:solidFill>
                          <a:srgbClr val="FF0000"/>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d</a:t>
                      </a:r>
                      <a:r>
                        <a:rPr lang="zh-CN" altLang="en-US" sz="2400" b="0" i="0" u="none" strike="noStrike" kern="1200" baseline="0" dirty="0" smtClean="0">
                          <a:solidFill>
                            <a:schemeClr val="tx1"/>
                          </a:solidFill>
                          <a:latin typeface="+mn-lt"/>
                          <a:ea typeface="+mn-ea"/>
                          <a:cs typeface="+mn-cs"/>
                        </a:rPr>
                        <a:t>）促进使用</a:t>
                      </a:r>
                      <a:r>
                        <a:rPr lang="zh-CN" altLang="en-US" sz="2400" b="1" i="0" u="none" strike="noStrike" kern="1200" baseline="0" dirty="0" smtClean="0">
                          <a:solidFill>
                            <a:srgbClr val="FF0000"/>
                          </a:solidFill>
                          <a:latin typeface="+mn-lt"/>
                          <a:ea typeface="+mn-ea"/>
                          <a:cs typeface="+mn-cs"/>
                        </a:rPr>
                        <a:t>过程方法和基于风险</a:t>
                      </a:r>
                      <a:r>
                        <a:rPr lang="zh-CN" altLang="en-US" sz="2400" b="0" i="0" u="none" strike="noStrike" kern="1200" baseline="0" dirty="0" smtClean="0">
                          <a:solidFill>
                            <a:schemeClr val="tx1"/>
                          </a:solidFill>
                          <a:latin typeface="+mn-lt"/>
                          <a:ea typeface="+mn-ea"/>
                          <a:cs typeface="+mn-cs"/>
                        </a:rPr>
                        <a:t>的思维；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e</a:t>
                      </a:r>
                      <a:r>
                        <a:rPr lang="zh-CN" altLang="en-US" sz="2400" b="0" i="0" u="none" strike="noStrike" kern="1200" baseline="0" dirty="0" smtClean="0">
                          <a:solidFill>
                            <a:schemeClr val="tx1"/>
                          </a:solidFill>
                          <a:latin typeface="+mn-lt"/>
                          <a:ea typeface="+mn-ea"/>
                          <a:cs typeface="+mn-cs"/>
                        </a:rPr>
                        <a:t>）确保质量管理体系所需的</a:t>
                      </a:r>
                      <a:r>
                        <a:rPr lang="zh-CN" altLang="en-US" sz="2400" b="1" i="0" u="none" strike="noStrike" kern="1200" baseline="0" dirty="0" smtClean="0">
                          <a:solidFill>
                            <a:srgbClr val="FF0000"/>
                          </a:solidFill>
                          <a:latin typeface="+mn-lt"/>
                          <a:ea typeface="+mn-ea"/>
                          <a:cs typeface="+mn-cs"/>
                        </a:rPr>
                        <a:t>资源</a:t>
                      </a:r>
                      <a:r>
                        <a:rPr lang="zh-CN" altLang="en-US" sz="2400" b="0" i="0" u="none" strike="noStrike" kern="1200" baseline="0" dirty="0" smtClean="0">
                          <a:solidFill>
                            <a:schemeClr val="tx1"/>
                          </a:solidFill>
                          <a:latin typeface="+mn-lt"/>
                          <a:ea typeface="+mn-ea"/>
                          <a:cs typeface="+mn-cs"/>
                        </a:rPr>
                        <a:t>是可获得的； </a:t>
                      </a:r>
                      <a:endParaRPr lang="zh-CN" altLang="en-US" sz="2400" b="0" i="0" u="none" strike="noStrike" kern="1200" baseline="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357177"/>
        </p:xfrm>
        <a:graphic>
          <a:graphicData uri="http://schemas.openxmlformats.org/drawingml/2006/table">
            <a:tbl>
              <a:tblPr/>
              <a:tblGrid>
                <a:gridCol w="2880444"/>
                <a:gridCol w="5833343"/>
              </a:tblGrid>
              <a:tr h="360710">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5 </a:t>
                      </a:r>
                      <a:r>
                        <a:rPr kumimoji="0" lang="zh-CN" altLang="en-US" sz="1800" kern="1200" dirty="0" smtClean="0">
                          <a:solidFill>
                            <a:schemeClr val="tx1"/>
                          </a:solidFill>
                          <a:effectLst/>
                          <a:latin typeface="+mn-lt"/>
                          <a:ea typeface="+mn-ea"/>
                          <a:cs typeface="+mn-cs"/>
                        </a:rPr>
                        <a:t>管理职责</a:t>
                      </a:r>
                      <a:endParaRPr kumimoji="0" lang="en-US"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5.1  </a:t>
                      </a:r>
                      <a:r>
                        <a:rPr kumimoji="0" lang="zh-CN" altLang="zh-CN" sz="1800" kern="1200" dirty="0" smtClean="0">
                          <a:solidFill>
                            <a:schemeClr val="tx1"/>
                          </a:solidFill>
                          <a:effectLst/>
                          <a:latin typeface="+mn-lt"/>
                          <a:ea typeface="+mn-ea"/>
                          <a:cs typeface="+mn-cs"/>
                        </a:rPr>
                        <a:t>管理承诺</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最高管理者应通过以下活动，对其建立、实施质量管理体系并持续改进其有效性的承诺提供证据：</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）向组织传达满足顾客和法律法规要求的重要性；</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）制定质量方针；</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）确保质量目标的制定；</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d</a:t>
                      </a:r>
                      <a:r>
                        <a:rPr kumimoji="0" lang="zh-CN" altLang="zh-CN" sz="1800" kern="1200" dirty="0" smtClean="0">
                          <a:solidFill>
                            <a:schemeClr val="tx1"/>
                          </a:solidFill>
                          <a:effectLst/>
                          <a:latin typeface="+mn-lt"/>
                          <a:ea typeface="+mn-ea"/>
                          <a:cs typeface="+mn-cs"/>
                        </a:rPr>
                        <a:t>）进行管理评审；</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e</a:t>
                      </a:r>
                      <a:r>
                        <a:rPr kumimoji="0" lang="zh-CN" altLang="zh-CN" sz="1800" kern="1200" dirty="0" smtClean="0">
                          <a:solidFill>
                            <a:schemeClr val="tx1"/>
                          </a:solidFill>
                          <a:effectLst/>
                          <a:latin typeface="+mn-lt"/>
                          <a:ea typeface="+mn-ea"/>
                          <a:cs typeface="+mn-cs"/>
                        </a:rPr>
                        <a:t>）确保资源的获得。</a:t>
                      </a:r>
                      <a:endParaRPr kumimoji="0" lang="zh-CN" altLang="zh-CN" sz="1800" kern="1200" dirty="0" smtClean="0">
                        <a:solidFill>
                          <a:schemeClr val="tx1"/>
                        </a:solidFill>
                        <a:effectLst/>
                        <a:latin typeface="+mn-lt"/>
                        <a:ea typeface="+mn-ea"/>
                        <a:cs typeface="+mn-cs"/>
                      </a:endParaRPr>
                    </a:p>
                    <a:p>
                      <a:pPr marL="0" algn="l" rtl="0" eaLnBrk="1" latinLnBrk="0" hangingPunct="1"/>
                      <a:endParaRPr kumimoji="0" lang="zh-CN" altLang="en-US" sz="1800" b="0" i="0" kern="1200" dirty="0" smtClean="0">
                        <a:solidFill>
                          <a:srgbClr val="FF0000"/>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2400" b="0" i="0" u="none" strike="noStrike" kern="1200" baseline="0" dirty="0" smtClean="0">
                          <a:solidFill>
                            <a:schemeClr val="tx1"/>
                          </a:solidFill>
                          <a:latin typeface="+mn-lt"/>
                          <a:ea typeface="+mn-ea"/>
                          <a:cs typeface="+mn-cs"/>
                        </a:rPr>
                        <a:t>f</a:t>
                      </a:r>
                      <a:r>
                        <a:rPr lang="zh-CN" altLang="en-US" sz="2400" b="0" i="0" u="none" strike="noStrike" kern="1200" baseline="0" dirty="0" smtClean="0">
                          <a:solidFill>
                            <a:schemeClr val="tx1"/>
                          </a:solidFill>
                          <a:latin typeface="+mn-lt"/>
                          <a:ea typeface="+mn-ea"/>
                          <a:cs typeface="+mn-cs"/>
                        </a:rPr>
                        <a:t>）</a:t>
                      </a:r>
                      <a:r>
                        <a:rPr lang="zh-CN" altLang="en-US" sz="2400" b="1" i="0" u="none" strike="noStrike" kern="1200" baseline="0" dirty="0" smtClean="0">
                          <a:solidFill>
                            <a:srgbClr val="FF0000"/>
                          </a:solidFill>
                          <a:latin typeface="+mn-lt"/>
                          <a:ea typeface="+mn-ea"/>
                          <a:cs typeface="+mn-cs"/>
                        </a:rPr>
                        <a:t>沟通</a:t>
                      </a:r>
                      <a:r>
                        <a:rPr lang="zh-CN" altLang="en-US" sz="2400" b="0" i="0" u="none" strike="noStrike" kern="1200" baseline="0" dirty="0" smtClean="0">
                          <a:solidFill>
                            <a:schemeClr val="tx1"/>
                          </a:solidFill>
                          <a:latin typeface="+mn-lt"/>
                          <a:ea typeface="+mn-ea"/>
                          <a:cs typeface="+mn-cs"/>
                        </a:rPr>
                        <a:t>有效的质量管理和符合质量管理体系要求的重要性；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g</a:t>
                      </a:r>
                      <a:r>
                        <a:rPr lang="zh-CN" altLang="en-US" sz="2400" b="0" i="0" u="none" strike="noStrike" kern="1200" baseline="0" dirty="0" smtClean="0">
                          <a:solidFill>
                            <a:schemeClr val="tx1"/>
                          </a:solidFill>
                          <a:latin typeface="+mn-lt"/>
                          <a:ea typeface="+mn-ea"/>
                          <a:cs typeface="+mn-cs"/>
                        </a:rPr>
                        <a:t>）确保质量管理体系</a:t>
                      </a:r>
                      <a:r>
                        <a:rPr lang="zh-CN" altLang="en-US" sz="2400" b="1" i="0" u="none" strike="noStrike" kern="1200" baseline="0" dirty="0" smtClean="0">
                          <a:solidFill>
                            <a:srgbClr val="FF0000"/>
                          </a:solidFill>
                          <a:latin typeface="+mn-lt"/>
                          <a:ea typeface="+mn-ea"/>
                          <a:cs typeface="+mn-cs"/>
                        </a:rPr>
                        <a:t>实现其预期结果</a:t>
                      </a:r>
                      <a:r>
                        <a:rPr lang="zh-CN" altLang="en-US" sz="2400" b="0" i="0" u="none" strike="noStrike" kern="1200" baseline="0" dirty="0" smtClean="0">
                          <a:solidFill>
                            <a:schemeClr val="tx1"/>
                          </a:solidFill>
                          <a:latin typeface="+mn-lt"/>
                          <a:ea typeface="+mn-ea"/>
                          <a:cs typeface="+mn-cs"/>
                        </a:rPr>
                        <a:t>；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h</a:t>
                      </a:r>
                      <a:r>
                        <a:rPr lang="zh-CN" altLang="en-US" sz="2400" b="0" i="0" u="none" strike="noStrike" kern="1200" baseline="0" dirty="0" smtClean="0">
                          <a:solidFill>
                            <a:schemeClr val="tx1"/>
                          </a:solidFill>
                          <a:latin typeface="+mn-lt"/>
                          <a:ea typeface="+mn-ea"/>
                          <a:cs typeface="+mn-cs"/>
                        </a:rPr>
                        <a:t>）促进人员</a:t>
                      </a:r>
                      <a:r>
                        <a:rPr lang="zh-CN" altLang="en-US" sz="2400" b="0" i="0" u="none" strike="noStrike" kern="1200" baseline="0" dirty="0" smtClean="0">
                          <a:solidFill>
                            <a:srgbClr val="FF0000"/>
                          </a:solidFill>
                          <a:latin typeface="+mn-lt"/>
                          <a:ea typeface="+mn-ea"/>
                          <a:cs typeface="+mn-cs"/>
                        </a:rPr>
                        <a:t>积极参与</a:t>
                      </a:r>
                      <a:r>
                        <a:rPr lang="zh-CN" altLang="en-US" sz="2400" b="0" i="0" u="none" strike="noStrike" kern="1200" baseline="0" dirty="0" smtClean="0">
                          <a:solidFill>
                            <a:schemeClr val="tx1"/>
                          </a:solidFill>
                          <a:latin typeface="+mn-lt"/>
                          <a:ea typeface="+mn-ea"/>
                          <a:cs typeface="+mn-cs"/>
                        </a:rPr>
                        <a:t>，指导和支持他们为质量管理体系的有效性</a:t>
                      </a:r>
                      <a:r>
                        <a:rPr lang="zh-CN" altLang="en-US" sz="2400" b="1" i="0" u="none" strike="noStrike" kern="1200" baseline="0" dirty="0" smtClean="0">
                          <a:solidFill>
                            <a:srgbClr val="FF0000"/>
                          </a:solidFill>
                          <a:latin typeface="+mn-lt"/>
                          <a:ea typeface="+mn-ea"/>
                          <a:cs typeface="+mn-cs"/>
                        </a:rPr>
                        <a:t>作出贡献</a:t>
                      </a:r>
                      <a:r>
                        <a:rPr lang="zh-CN" altLang="en-US" sz="2400" b="0" i="0" u="none" strike="noStrike" kern="1200" baseline="0" dirty="0" smtClean="0">
                          <a:solidFill>
                            <a:schemeClr val="tx1"/>
                          </a:solidFill>
                          <a:latin typeface="+mn-lt"/>
                          <a:ea typeface="+mn-ea"/>
                          <a:cs typeface="+mn-cs"/>
                        </a:rPr>
                        <a:t>；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err="1" smtClean="0">
                          <a:solidFill>
                            <a:schemeClr val="tx1"/>
                          </a:solidFill>
                          <a:latin typeface="+mn-lt"/>
                          <a:ea typeface="+mn-ea"/>
                          <a:cs typeface="+mn-cs"/>
                        </a:rPr>
                        <a:t>i</a:t>
                      </a:r>
                      <a:r>
                        <a:rPr lang="zh-CN" altLang="en-US" sz="2400" b="0" i="0" u="none" strike="noStrike" kern="1200" baseline="0" dirty="0" smtClean="0">
                          <a:solidFill>
                            <a:schemeClr val="tx1"/>
                          </a:solidFill>
                          <a:latin typeface="+mn-lt"/>
                          <a:ea typeface="+mn-ea"/>
                          <a:cs typeface="+mn-cs"/>
                        </a:rPr>
                        <a:t>）推动</a:t>
                      </a:r>
                      <a:r>
                        <a:rPr lang="zh-CN" altLang="en-US" sz="2400" b="1" i="0" u="none" strike="noStrike" kern="1200" baseline="0" dirty="0" smtClean="0">
                          <a:solidFill>
                            <a:srgbClr val="FF0000"/>
                          </a:solidFill>
                          <a:latin typeface="+mn-lt"/>
                          <a:ea typeface="+mn-ea"/>
                          <a:cs typeface="+mn-cs"/>
                        </a:rPr>
                        <a:t>改进</a:t>
                      </a:r>
                      <a:r>
                        <a:rPr lang="zh-CN" altLang="en-US" sz="2400" b="0" i="0" u="none" strike="noStrike" kern="1200" baseline="0" dirty="0" smtClean="0">
                          <a:solidFill>
                            <a:schemeClr val="tx1"/>
                          </a:solidFill>
                          <a:latin typeface="+mn-lt"/>
                          <a:ea typeface="+mn-ea"/>
                          <a:cs typeface="+mn-cs"/>
                        </a:rPr>
                        <a:t>；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j</a:t>
                      </a:r>
                      <a:r>
                        <a:rPr lang="zh-CN" altLang="en-US" sz="2400" b="0" i="0" u="none" strike="noStrike" kern="1200" baseline="0" dirty="0" smtClean="0">
                          <a:solidFill>
                            <a:schemeClr val="tx1"/>
                          </a:solidFill>
                          <a:latin typeface="+mn-lt"/>
                          <a:ea typeface="+mn-ea"/>
                          <a:cs typeface="+mn-cs"/>
                        </a:rPr>
                        <a:t>）</a:t>
                      </a:r>
                      <a:r>
                        <a:rPr lang="zh-CN" altLang="en-US" sz="2400" b="1" i="0" u="none" strike="noStrike" kern="1200" baseline="0" dirty="0" smtClean="0">
                          <a:solidFill>
                            <a:srgbClr val="FF0000"/>
                          </a:solidFill>
                          <a:latin typeface="+mn-lt"/>
                          <a:ea typeface="+mn-ea"/>
                          <a:cs typeface="+mn-cs"/>
                        </a:rPr>
                        <a:t>支持</a:t>
                      </a:r>
                      <a:r>
                        <a:rPr lang="zh-CN" altLang="en-US" sz="2400" b="0" i="0" u="none" strike="noStrike" kern="1200" baseline="0" dirty="0" smtClean="0">
                          <a:solidFill>
                            <a:schemeClr val="tx1"/>
                          </a:solidFill>
                          <a:latin typeface="+mn-lt"/>
                          <a:ea typeface="+mn-ea"/>
                          <a:cs typeface="+mn-cs"/>
                        </a:rPr>
                        <a:t>其他相关管理者在其职责范围内发挥</a:t>
                      </a:r>
                      <a:r>
                        <a:rPr lang="zh-CN" altLang="en-US" sz="2400" b="1" i="0" u="none" strike="noStrike" kern="1200" baseline="0" dirty="0" smtClean="0">
                          <a:solidFill>
                            <a:srgbClr val="FF0000"/>
                          </a:solidFill>
                          <a:latin typeface="+mn-lt"/>
                          <a:ea typeface="+mn-ea"/>
                          <a:cs typeface="+mn-cs"/>
                        </a:rPr>
                        <a:t>领导作用</a:t>
                      </a:r>
                      <a:r>
                        <a:rPr lang="zh-CN" altLang="en-US" sz="2400" b="0" i="0" u="none" strike="noStrike" kern="1200" baseline="0" dirty="0" smtClean="0">
                          <a:solidFill>
                            <a:schemeClr val="tx1"/>
                          </a:solidFill>
                          <a:latin typeface="+mn-lt"/>
                          <a:ea typeface="+mn-ea"/>
                          <a:cs typeface="+mn-cs"/>
                        </a:rPr>
                        <a:t>。</a:t>
                      </a:r>
                      <a:endParaRPr lang="en-US" altLang="zh-CN" sz="2400" b="0" i="0" u="none" strike="noStrike" kern="1200" baseline="0" dirty="0" smtClean="0">
                        <a:solidFill>
                          <a:schemeClr val="tx1"/>
                        </a:solidFill>
                        <a:latin typeface="+mn-lt"/>
                        <a:ea typeface="+mn-ea"/>
                        <a:cs typeface="+mn-cs"/>
                      </a:endParaRPr>
                    </a:p>
                    <a:p>
                      <a:r>
                        <a:rPr lang="zh-CN" altLang="en-US" sz="2000" b="0" i="0" u="none" strike="noStrike" kern="1200" baseline="0" dirty="0" smtClean="0">
                          <a:solidFill>
                            <a:schemeClr val="tx1"/>
                          </a:solidFill>
                          <a:latin typeface="+mn-lt"/>
                          <a:ea typeface="+mn-ea"/>
                          <a:cs typeface="+mn-cs"/>
                        </a:rPr>
                        <a:t>注：本标准使用的“业务”一词可广义地理解为涉及组织存在目的的</a:t>
                      </a:r>
                      <a:r>
                        <a:rPr lang="zh-CN" altLang="en-US" sz="2000" b="1" i="0" u="none" strike="noStrike" kern="1200" baseline="0" dirty="0" smtClean="0">
                          <a:solidFill>
                            <a:srgbClr val="FF0000"/>
                          </a:solidFill>
                          <a:latin typeface="+mn-lt"/>
                          <a:ea typeface="+mn-ea"/>
                          <a:cs typeface="+mn-cs"/>
                        </a:rPr>
                        <a:t>核心活动</a:t>
                      </a:r>
                      <a:r>
                        <a:rPr lang="zh-CN" altLang="en-US" sz="2000" b="0" i="0" u="none" strike="noStrike" kern="1200" baseline="0" dirty="0" smtClean="0">
                          <a:solidFill>
                            <a:schemeClr val="tx1"/>
                          </a:solidFill>
                          <a:latin typeface="+mn-lt"/>
                          <a:ea typeface="+mn-ea"/>
                          <a:cs typeface="+mn-cs"/>
                        </a:rPr>
                        <a:t>，无论是公营、私营、营利或非营利组织。 </a:t>
                      </a:r>
                      <a:endParaRPr kumimoji="0" lang="zh-CN" altLang="en-US" sz="2000" b="0" i="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024460"/>
                <a:gridCol w="5689327"/>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5.2  </a:t>
                      </a:r>
                      <a:r>
                        <a:rPr kumimoji="0" lang="zh-CN" altLang="zh-CN" sz="1800" kern="1200" dirty="0" smtClean="0">
                          <a:solidFill>
                            <a:schemeClr val="tx1"/>
                          </a:solidFill>
                          <a:effectLst/>
                          <a:latin typeface="+mn-lt"/>
                          <a:ea typeface="+mn-ea"/>
                          <a:cs typeface="+mn-cs"/>
                        </a:rPr>
                        <a:t>以顾客为关注焦点</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最高管理者应以增强顾客满意为目的，确保顾客的要求得到确定并予以满足（见</a:t>
                      </a:r>
                      <a:r>
                        <a:rPr kumimoji="0" lang="en-US" altLang="zh-CN" sz="1800" kern="1200" dirty="0" smtClean="0">
                          <a:solidFill>
                            <a:schemeClr val="tx1"/>
                          </a:solidFill>
                          <a:effectLst/>
                          <a:latin typeface="+mn-lt"/>
                          <a:ea typeface="+mn-ea"/>
                          <a:cs typeface="+mn-cs"/>
                        </a:rPr>
                        <a:t>7.2.1</a:t>
                      </a:r>
                      <a:r>
                        <a:rPr kumimoji="0" lang="zh-CN" altLang="zh-CN" sz="1800" kern="1200" dirty="0" smtClean="0">
                          <a:solidFill>
                            <a:schemeClr val="tx1"/>
                          </a:solidFill>
                          <a:effectLst/>
                          <a:latin typeface="+mn-lt"/>
                          <a:ea typeface="+mn-ea"/>
                          <a:cs typeface="+mn-cs"/>
                        </a:rPr>
                        <a:t>和</a:t>
                      </a:r>
                      <a:r>
                        <a:rPr kumimoji="0" lang="en-US" altLang="zh-CN" sz="1800" kern="1200" dirty="0" smtClean="0">
                          <a:solidFill>
                            <a:schemeClr val="tx1"/>
                          </a:solidFill>
                          <a:effectLst/>
                          <a:latin typeface="+mn-lt"/>
                          <a:ea typeface="+mn-ea"/>
                          <a:cs typeface="+mn-cs"/>
                        </a:rPr>
                        <a:t>8.2.1</a:t>
                      </a:r>
                      <a:r>
                        <a:rPr kumimoji="0" lang="zh-CN" altLang="zh-CN" sz="1800" kern="1200" dirty="0" smtClean="0">
                          <a:solidFill>
                            <a:schemeClr val="tx1"/>
                          </a:solidFill>
                          <a:effectLst/>
                          <a:latin typeface="+mn-lt"/>
                          <a:ea typeface="+mn-ea"/>
                          <a:cs typeface="+mn-cs"/>
                        </a:rPr>
                        <a:t>）。</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2400" b="1" i="0" kern="1200" dirty="0" smtClean="0">
                          <a:solidFill>
                            <a:schemeClr val="tx1"/>
                          </a:solidFill>
                          <a:effectLst/>
                          <a:latin typeface="+mn-lt"/>
                          <a:ea typeface="+mn-ea"/>
                          <a:cs typeface="+mn-cs"/>
                        </a:rPr>
                        <a:t>5.1.2 </a:t>
                      </a:r>
                      <a:r>
                        <a:rPr kumimoji="0" lang="zh-CN" altLang="en-US" sz="2400" b="1" i="0" kern="1200" dirty="0" smtClean="0">
                          <a:solidFill>
                            <a:schemeClr val="tx1"/>
                          </a:solidFill>
                          <a:effectLst/>
                          <a:latin typeface="+mn-lt"/>
                          <a:ea typeface="+mn-ea"/>
                          <a:cs typeface="+mn-cs"/>
                        </a:rPr>
                        <a:t>以顾客为关注焦点</a:t>
                      </a:r>
                      <a:endParaRPr kumimoji="0" lang="en-US" altLang="zh-CN" sz="2400" b="1" i="0" kern="1200" dirty="0" smtClean="0">
                        <a:solidFill>
                          <a:schemeClr val="tx1"/>
                        </a:solidFill>
                        <a:effectLst/>
                        <a:latin typeface="+mn-lt"/>
                        <a:ea typeface="+mn-ea"/>
                        <a:cs typeface="+mn-cs"/>
                      </a:endParaRPr>
                    </a:p>
                    <a:p>
                      <a:r>
                        <a:rPr kumimoji="0" lang="zh-CN" altLang="en-US" sz="2400" b="1" i="0" kern="1200" dirty="0" smtClean="0">
                          <a:solidFill>
                            <a:schemeClr val="tx1"/>
                          </a:solidFill>
                          <a:effectLst/>
                          <a:latin typeface="+mn-lt"/>
                          <a:ea typeface="+mn-ea"/>
                          <a:cs typeface="+mn-cs"/>
                        </a:rPr>
                        <a:t>最高管理者应通过确保以下方面，证实其以顾客为关注焦点的领导作用和承诺： </a:t>
                      </a:r>
                      <a:endParaRPr kumimoji="0" lang="zh-CN" altLang="en-US" sz="2400" b="1" i="0" kern="1200" dirty="0" smtClean="0">
                        <a:solidFill>
                          <a:schemeClr val="tx1"/>
                        </a:solidFill>
                        <a:effectLst/>
                        <a:latin typeface="+mn-lt"/>
                        <a:ea typeface="+mn-ea"/>
                        <a:cs typeface="+mn-cs"/>
                      </a:endParaRPr>
                    </a:p>
                    <a:p>
                      <a:r>
                        <a:rPr kumimoji="0" lang="en-US" altLang="zh-CN" sz="2400" b="1" i="0" kern="1200" dirty="0" smtClean="0">
                          <a:solidFill>
                            <a:schemeClr val="tx1"/>
                          </a:solidFill>
                          <a:effectLst/>
                          <a:latin typeface="+mn-lt"/>
                          <a:ea typeface="+mn-ea"/>
                          <a:cs typeface="+mn-cs"/>
                        </a:rPr>
                        <a:t>a</a:t>
                      </a:r>
                      <a:r>
                        <a:rPr kumimoji="0" lang="zh-CN" altLang="en-US" sz="2400" b="1" i="0" kern="1200" dirty="0" smtClean="0">
                          <a:solidFill>
                            <a:schemeClr val="tx1"/>
                          </a:solidFill>
                          <a:effectLst/>
                          <a:latin typeface="+mn-lt"/>
                          <a:ea typeface="+mn-ea"/>
                          <a:cs typeface="+mn-cs"/>
                        </a:rPr>
                        <a:t>）确定、理解并持续地</a:t>
                      </a:r>
                      <a:r>
                        <a:rPr kumimoji="0" lang="zh-CN" altLang="en-US" sz="2400" b="1" i="0" kern="1200" dirty="0" smtClean="0">
                          <a:solidFill>
                            <a:srgbClr val="FF0000"/>
                          </a:solidFill>
                          <a:effectLst/>
                          <a:latin typeface="+mn-lt"/>
                          <a:ea typeface="+mn-ea"/>
                          <a:cs typeface="+mn-cs"/>
                        </a:rPr>
                        <a:t>满足顾客要求</a:t>
                      </a:r>
                      <a:r>
                        <a:rPr kumimoji="0" lang="zh-CN" altLang="en-US" sz="2400" b="1" i="0" kern="1200" dirty="0" smtClean="0">
                          <a:solidFill>
                            <a:schemeClr val="tx1"/>
                          </a:solidFill>
                          <a:effectLst/>
                          <a:latin typeface="+mn-lt"/>
                          <a:ea typeface="+mn-ea"/>
                          <a:cs typeface="+mn-cs"/>
                        </a:rPr>
                        <a:t>以及适用的</a:t>
                      </a:r>
                      <a:r>
                        <a:rPr kumimoji="0" lang="zh-CN" altLang="en-US" sz="2400" b="1" i="0" kern="1200" dirty="0" smtClean="0">
                          <a:solidFill>
                            <a:srgbClr val="FF0000"/>
                          </a:solidFill>
                          <a:effectLst/>
                          <a:latin typeface="+mn-lt"/>
                          <a:ea typeface="+mn-ea"/>
                          <a:cs typeface="+mn-cs"/>
                        </a:rPr>
                        <a:t>法律法规</a:t>
                      </a:r>
                      <a:r>
                        <a:rPr kumimoji="0" lang="zh-CN" altLang="en-US" sz="2400" b="1" i="0" kern="1200" dirty="0" smtClean="0">
                          <a:solidFill>
                            <a:schemeClr val="tx1"/>
                          </a:solidFill>
                          <a:effectLst/>
                          <a:latin typeface="+mn-lt"/>
                          <a:ea typeface="+mn-ea"/>
                          <a:cs typeface="+mn-cs"/>
                        </a:rPr>
                        <a:t>要求； </a:t>
                      </a:r>
                      <a:endParaRPr kumimoji="0" lang="zh-CN" altLang="en-US" sz="2400" b="1" i="0" kern="1200" dirty="0" smtClean="0">
                        <a:solidFill>
                          <a:schemeClr val="tx1"/>
                        </a:solidFill>
                        <a:effectLst/>
                        <a:latin typeface="+mn-lt"/>
                        <a:ea typeface="+mn-ea"/>
                        <a:cs typeface="+mn-cs"/>
                      </a:endParaRPr>
                    </a:p>
                    <a:p>
                      <a:r>
                        <a:rPr kumimoji="0" lang="en-US" altLang="zh-CN" sz="2400" b="1" i="0" kern="1200" dirty="0" smtClean="0">
                          <a:solidFill>
                            <a:schemeClr val="tx1"/>
                          </a:solidFill>
                          <a:effectLst/>
                          <a:latin typeface="+mn-lt"/>
                          <a:ea typeface="+mn-ea"/>
                          <a:cs typeface="+mn-cs"/>
                        </a:rPr>
                        <a:t>b</a:t>
                      </a:r>
                      <a:r>
                        <a:rPr kumimoji="0" lang="zh-CN" altLang="en-US" sz="2400" b="1" i="0" kern="1200" dirty="0" smtClean="0">
                          <a:solidFill>
                            <a:schemeClr val="tx1"/>
                          </a:solidFill>
                          <a:effectLst/>
                          <a:latin typeface="+mn-lt"/>
                          <a:ea typeface="+mn-ea"/>
                          <a:cs typeface="+mn-cs"/>
                        </a:rPr>
                        <a:t>）</a:t>
                      </a:r>
                      <a:r>
                        <a:rPr kumimoji="0" lang="zh-CN" altLang="en-US" sz="2400" b="1" i="0" kern="1200" dirty="0" smtClean="0">
                          <a:solidFill>
                            <a:srgbClr val="FF0000"/>
                          </a:solidFill>
                          <a:effectLst/>
                          <a:latin typeface="+mn-lt"/>
                          <a:ea typeface="+mn-ea"/>
                          <a:cs typeface="+mn-cs"/>
                        </a:rPr>
                        <a:t>确定和应对风险和机遇，这些风险和机遇</a:t>
                      </a:r>
                      <a:r>
                        <a:rPr kumimoji="0" lang="zh-CN" altLang="en-US" sz="2400" b="1" i="0" kern="1200" dirty="0" smtClean="0">
                          <a:solidFill>
                            <a:schemeClr val="tx1"/>
                          </a:solidFill>
                          <a:effectLst/>
                          <a:latin typeface="+mn-lt"/>
                          <a:ea typeface="+mn-ea"/>
                          <a:cs typeface="+mn-cs"/>
                        </a:rPr>
                        <a:t>可能影响产品和服务合格以及增强顾客满意的能力；</a:t>
                      </a:r>
                      <a:endParaRPr kumimoji="0" lang="zh-CN" altLang="en-US" sz="2400" b="1" i="0" kern="1200" dirty="0" smtClean="0">
                        <a:solidFill>
                          <a:srgbClr val="FF0000"/>
                        </a:solidFill>
                        <a:effectLst/>
                        <a:latin typeface="+mn-lt"/>
                        <a:ea typeface="+mn-ea"/>
                        <a:cs typeface="+mn-cs"/>
                      </a:endParaRPr>
                    </a:p>
                    <a:p>
                      <a:r>
                        <a:rPr kumimoji="0" lang="en-US" altLang="zh-CN" sz="2400" b="1" i="0" kern="1200" dirty="0" smtClean="0">
                          <a:solidFill>
                            <a:schemeClr val="tx1"/>
                          </a:solidFill>
                          <a:effectLst/>
                          <a:latin typeface="+mn-lt"/>
                          <a:ea typeface="+mn-ea"/>
                          <a:cs typeface="+mn-cs"/>
                        </a:rPr>
                        <a:t>c</a:t>
                      </a:r>
                      <a:r>
                        <a:rPr kumimoji="0" lang="zh-CN" altLang="en-US" sz="2400" b="1" i="0" kern="1200" dirty="0" smtClean="0">
                          <a:solidFill>
                            <a:schemeClr val="tx1"/>
                          </a:solidFill>
                          <a:effectLst/>
                          <a:latin typeface="+mn-lt"/>
                          <a:ea typeface="+mn-ea"/>
                          <a:cs typeface="+mn-cs"/>
                        </a:rPr>
                        <a:t>）始终致力于增强</a:t>
                      </a:r>
                      <a:r>
                        <a:rPr kumimoji="0" lang="zh-CN" altLang="en-US" sz="2400" b="1" i="0" kern="1200" dirty="0" smtClean="0">
                          <a:solidFill>
                            <a:srgbClr val="FF0000"/>
                          </a:solidFill>
                          <a:effectLst/>
                          <a:latin typeface="+mn-lt"/>
                          <a:ea typeface="+mn-ea"/>
                          <a:cs typeface="+mn-cs"/>
                        </a:rPr>
                        <a:t>顾客满意</a:t>
                      </a:r>
                      <a:r>
                        <a:rPr kumimoji="0" lang="zh-CN" altLang="en-US" sz="2400" b="1" i="0" kern="1200" dirty="0" smtClean="0">
                          <a:solidFill>
                            <a:schemeClr val="tx1"/>
                          </a:solidFill>
                          <a:effectLst/>
                          <a:latin typeface="+mn-lt"/>
                          <a:ea typeface="+mn-ea"/>
                          <a:cs typeface="+mn-cs"/>
                        </a:rPr>
                        <a:t>。 </a:t>
                      </a:r>
                      <a:endParaRPr kumimoji="0" lang="zh-CN" altLang="en-US" sz="2400" b="1" i="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bwMode="auto">
          <a:xfrm>
            <a:off x="500063" y="1143000"/>
            <a:ext cx="6808241" cy="44462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nSpc>
                <a:spcPct val="100000"/>
              </a:lnSpc>
            </a:pPr>
            <a:r>
              <a:rPr lang="en-US" altLang="zh-CN" dirty="0" smtClean="0">
                <a:solidFill>
                  <a:srgbClr val="FF0000"/>
                </a:solidFill>
                <a:latin typeface="仿宋" panose="02010609060101010101" pitchFamily="49" charset="-122"/>
                <a:ea typeface="仿宋" panose="02010609060101010101" pitchFamily="49" charset="-122"/>
              </a:rPr>
              <a:t>3.2.4 </a:t>
            </a:r>
            <a:r>
              <a:rPr lang="zh-CN" altLang="en-US" dirty="0">
                <a:solidFill>
                  <a:srgbClr val="FF0000"/>
                </a:solidFill>
                <a:latin typeface="仿宋" panose="02010609060101010101" pitchFamily="49" charset="-122"/>
                <a:ea typeface="仿宋" panose="02010609060101010101" pitchFamily="49" charset="-122"/>
              </a:rPr>
              <a:t>顾客 </a:t>
            </a:r>
            <a:r>
              <a:rPr lang="en-US" altLang="zh-CN" dirty="0">
                <a:solidFill>
                  <a:srgbClr val="FF0000"/>
                </a:solidFill>
                <a:latin typeface="仿宋" panose="02010609060101010101" pitchFamily="49" charset="-122"/>
                <a:ea typeface="仿宋" panose="02010609060101010101" pitchFamily="49" charset="-122"/>
              </a:rPr>
              <a:t>customer</a:t>
            </a:r>
            <a:endParaRPr lang="en-US" altLang="zh-CN" dirty="0">
              <a:solidFill>
                <a:srgbClr val="FF0000"/>
              </a:solidFill>
              <a:latin typeface="仿宋" panose="02010609060101010101" pitchFamily="49" charset="-122"/>
              <a:ea typeface="仿宋" panose="02010609060101010101" pitchFamily="49" charset="-122"/>
            </a:endParaRPr>
          </a:p>
          <a:p>
            <a:pPr>
              <a:lnSpc>
                <a:spcPct val="100000"/>
              </a:lnSpc>
            </a:pPr>
            <a:r>
              <a:rPr lang="zh-CN" altLang="en-US" b="0" dirty="0"/>
              <a:t>能够或实际接受为其提供的，</a:t>
            </a:r>
            <a:r>
              <a:rPr lang="zh-CN" altLang="en-US" b="0" dirty="0" smtClean="0"/>
              <a:t>或按其</a:t>
            </a:r>
            <a:r>
              <a:rPr lang="zh-CN" altLang="en-US" b="0" dirty="0"/>
              <a:t>要求提供的产品</a:t>
            </a:r>
            <a:r>
              <a:rPr lang="en-US" altLang="zh-CN" b="0" dirty="0"/>
              <a:t>(3.7.6)</a:t>
            </a:r>
            <a:r>
              <a:rPr lang="zh-CN" altLang="en-US" b="0" dirty="0"/>
              <a:t>或服务</a:t>
            </a:r>
            <a:r>
              <a:rPr lang="en-US" altLang="zh-CN" b="0" dirty="0"/>
              <a:t>(3.7.7)</a:t>
            </a:r>
            <a:r>
              <a:rPr lang="zh-CN" altLang="en-US" b="0" dirty="0"/>
              <a:t>的个人或组织</a:t>
            </a:r>
            <a:r>
              <a:rPr lang="en-US" altLang="zh-CN" b="0" dirty="0"/>
              <a:t>(3.2.1) </a:t>
            </a:r>
            <a:endParaRPr lang="en-US" altLang="zh-CN" b="0" dirty="0"/>
          </a:p>
          <a:p>
            <a:pPr>
              <a:lnSpc>
                <a:spcPct val="100000"/>
              </a:lnSpc>
            </a:pPr>
            <a:r>
              <a:rPr lang="zh-CN" altLang="en-US" sz="2000" b="0" dirty="0"/>
              <a:t>示例：消费者、委托人、最终使用者、零售商、内部过程</a:t>
            </a:r>
            <a:r>
              <a:rPr lang="en-US" altLang="zh-CN" sz="2000" b="0" dirty="0"/>
              <a:t>(3.4.1)</a:t>
            </a:r>
            <a:r>
              <a:rPr lang="zh-CN" altLang="en-US" sz="2000" b="0" dirty="0"/>
              <a:t>的产品或服务的接收人、受益者和采购方。 </a:t>
            </a:r>
            <a:endParaRPr lang="zh-CN" altLang="en-US" sz="2000" b="0" dirty="0"/>
          </a:p>
          <a:p>
            <a:pPr>
              <a:lnSpc>
                <a:spcPct val="100000"/>
              </a:lnSpc>
            </a:pPr>
            <a:r>
              <a:rPr lang="zh-CN" altLang="en-US" sz="2000" b="0" dirty="0"/>
              <a:t>注：顾客可以是组织内部的或外部的。 </a:t>
            </a:r>
            <a:endParaRPr lang="en-US" altLang="zh-CN" sz="2000" dirty="0" smtClean="0">
              <a:solidFill>
                <a:srgbClr val="000000"/>
              </a:solidFill>
              <a:latin typeface="宋体" panose="02010600030101010101" pitchFamily="2" charset="-122"/>
              <a:ea typeface="黑体" panose="02010609060101010101" pitchFamily="2" charset="-122"/>
            </a:endParaRPr>
          </a:p>
          <a:p>
            <a:pPr eaLnBrk="1" hangingPunct="1">
              <a:lnSpc>
                <a:spcPct val="100000"/>
              </a:lnSpc>
              <a:buClr>
                <a:srgbClr val="0000FF"/>
              </a:buClr>
            </a:pPr>
            <a:r>
              <a:rPr lang="zh-CN" altLang="en-US" b="0" dirty="0" smtClean="0">
                <a:solidFill>
                  <a:srgbClr val="FF0000"/>
                </a:solidFill>
                <a:latin typeface="宋体" panose="02010600030101010101" pitchFamily="2" charset="-122"/>
                <a:ea typeface="黑体" panose="02010609060101010101" pitchFamily="2" charset="-122"/>
              </a:rPr>
              <a:t>需要：识别顾客要求、与产品和服务有关的法律法规，风险和机会</a:t>
            </a:r>
            <a:r>
              <a:rPr lang="en-US" altLang="zh-CN" b="0" dirty="0" smtClean="0">
                <a:solidFill>
                  <a:srgbClr val="FF0000"/>
                </a:solidFill>
                <a:latin typeface="宋体" panose="02010600030101010101" pitchFamily="2" charset="-122"/>
                <a:ea typeface="黑体" panose="02010609060101010101" pitchFamily="2" charset="-122"/>
              </a:rPr>
              <a:t>!</a:t>
            </a:r>
            <a:endParaRPr lang="zh-CN" altLang="en-US" b="0" dirty="0" smtClean="0">
              <a:solidFill>
                <a:srgbClr val="FF0000"/>
              </a:solidFill>
              <a:latin typeface="宋体" panose="02010600030101010101" pitchFamily="2" charset="-122"/>
              <a:ea typeface="黑体" panose="02010609060101010101" pitchFamily="2" charset="-122"/>
            </a:endParaRPr>
          </a:p>
        </p:txBody>
      </p:sp>
      <p:pic>
        <p:nvPicPr>
          <p:cNvPr id="79875" name="Picture 4" descr="BS01316_"/>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380312" y="1974230"/>
            <a:ext cx="154178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442913" y="-214313"/>
            <a:ext cx="7772400" cy="1143001"/>
          </a:xfrm>
          <a:prstGeom prst="rect">
            <a:avLst/>
          </a:prstGeom>
        </p:spPr>
        <p:txBody>
          <a:bodyPr anchor="b"/>
          <a:lstStyle/>
          <a:p>
            <a:pPr>
              <a:defRPr/>
            </a:pPr>
            <a:r>
              <a:rPr kumimoji="0" lang="zh-CN" altLang="en-US" sz="3200" b="1" dirty="0" smtClean="0">
                <a:solidFill>
                  <a:srgbClr val="FF0000"/>
                </a:solidFill>
                <a:latin typeface="黑体" panose="02010609060101010101" pitchFamily="2" charset="-122"/>
                <a:ea typeface="黑体" panose="02010609060101010101" pitchFamily="2" charset="-122"/>
                <a:cs typeface="+mj-cs"/>
              </a:rPr>
              <a:t>            理解和实施要点</a:t>
            </a:r>
            <a:endParaRPr kumimoji="0" lang="zh-CN" altLang="en-US" sz="3200" b="1" dirty="0">
              <a:solidFill>
                <a:srgbClr val="FF0000"/>
              </a:solidFill>
              <a:latin typeface="黑体" panose="02010609060101010101" pitchFamily="2" charset="-122"/>
              <a:ea typeface="黑体" panose="02010609060101010101" pitchFamily="2" charset="-122"/>
              <a:cs typeface="+mj-cs"/>
            </a:endParaRPr>
          </a:p>
        </p:txBody>
      </p:sp>
    </p:spTree>
  </p:cSld>
  <p:clrMapOvr>
    <a:masterClrMapping/>
  </p:clrMapOvr>
  <p:transition spd="med">
    <p:blinds/>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024460"/>
                <a:gridCol w="5689327"/>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5.3  </a:t>
                      </a:r>
                      <a:r>
                        <a:rPr kumimoji="0" lang="zh-CN" altLang="zh-CN" sz="1800" kern="1200" dirty="0" smtClean="0">
                          <a:solidFill>
                            <a:schemeClr val="tx1"/>
                          </a:solidFill>
                          <a:effectLst/>
                          <a:latin typeface="+mn-lt"/>
                          <a:ea typeface="+mn-ea"/>
                          <a:cs typeface="+mn-cs"/>
                        </a:rPr>
                        <a:t>质量方针</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最高管理者应确保质量方针：</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）与组织的宗旨相适应；</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）包括对满足要求和持续改进质量管理体系有效性的承诺；</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）提供制定和评审质量目标的框架；</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d</a:t>
                      </a:r>
                      <a:r>
                        <a:rPr kumimoji="0" lang="zh-CN" altLang="zh-CN" sz="1800" kern="1200" dirty="0" smtClean="0">
                          <a:solidFill>
                            <a:schemeClr val="tx1"/>
                          </a:solidFill>
                          <a:effectLst/>
                          <a:latin typeface="+mn-lt"/>
                          <a:ea typeface="+mn-ea"/>
                          <a:cs typeface="+mn-cs"/>
                        </a:rPr>
                        <a:t>）在组织内得到沟通和理解；</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e</a:t>
                      </a:r>
                      <a:r>
                        <a:rPr kumimoji="0" lang="zh-CN" altLang="zh-CN" sz="1800" kern="1200" dirty="0" smtClean="0">
                          <a:solidFill>
                            <a:schemeClr val="tx1"/>
                          </a:solidFill>
                          <a:effectLst/>
                          <a:latin typeface="+mn-lt"/>
                          <a:ea typeface="+mn-ea"/>
                          <a:cs typeface="+mn-cs"/>
                        </a:rPr>
                        <a:t>）在持续适宜性方面得到评审。</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2200" b="1" i="0" kern="1200" dirty="0" smtClean="0">
                          <a:solidFill>
                            <a:schemeClr val="tx1"/>
                          </a:solidFill>
                          <a:effectLst/>
                          <a:latin typeface="+mn-lt"/>
                          <a:ea typeface="+mn-ea"/>
                          <a:cs typeface="+mn-cs"/>
                        </a:rPr>
                        <a:t>5.2 </a:t>
                      </a:r>
                      <a:r>
                        <a:rPr kumimoji="0" lang="zh-CN" altLang="en-US" sz="2200" b="1" i="0" kern="1200" dirty="0" smtClean="0">
                          <a:solidFill>
                            <a:srgbClr val="FF0000"/>
                          </a:solidFill>
                          <a:effectLst/>
                          <a:latin typeface="+mn-lt"/>
                          <a:ea typeface="+mn-ea"/>
                          <a:cs typeface="+mn-cs"/>
                        </a:rPr>
                        <a:t>方针</a:t>
                      </a:r>
                      <a:endParaRPr kumimoji="0" lang="en-US" altLang="zh-CN" sz="2200" b="1" i="0" kern="1200" dirty="0" smtClean="0">
                        <a:solidFill>
                          <a:srgbClr val="FF0000"/>
                        </a:solidFill>
                        <a:effectLst/>
                        <a:latin typeface="+mn-lt"/>
                        <a:ea typeface="+mn-ea"/>
                        <a:cs typeface="+mn-cs"/>
                      </a:endParaRPr>
                    </a:p>
                    <a:p>
                      <a:r>
                        <a:rPr kumimoji="0" lang="en-US" altLang="zh-CN" sz="2200" b="1" i="0" kern="1200" dirty="0" smtClean="0">
                          <a:solidFill>
                            <a:schemeClr val="tx1"/>
                          </a:solidFill>
                          <a:effectLst/>
                          <a:latin typeface="+mn-lt"/>
                          <a:ea typeface="+mn-ea"/>
                          <a:cs typeface="+mn-cs"/>
                        </a:rPr>
                        <a:t>5.2.1 </a:t>
                      </a:r>
                      <a:r>
                        <a:rPr kumimoji="0" lang="zh-CN" altLang="en-US" sz="2200" b="1" i="0" kern="1200" dirty="0" smtClean="0">
                          <a:solidFill>
                            <a:schemeClr val="tx1"/>
                          </a:solidFill>
                          <a:effectLst/>
                          <a:latin typeface="+mn-lt"/>
                          <a:ea typeface="+mn-ea"/>
                          <a:cs typeface="+mn-cs"/>
                        </a:rPr>
                        <a:t>制定质量方针 </a:t>
                      </a:r>
                      <a:endParaRPr kumimoji="0" lang="zh-CN" altLang="en-US" sz="2200" b="1" i="0" kern="1200" dirty="0" smtClean="0">
                        <a:solidFill>
                          <a:schemeClr val="tx1"/>
                        </a:solidFill>
                        <a:effectLst/>
                        <a:latin typeface="+mn-lt"/>
                        <a:ea typeface="+mn-ea"/>
                        <a:cs typeface="+mn-cs"/>
                      </a:endParaRPr>
                    </a:p>
                    <a:p>
                      <a:r>
                        <a:rPr kumimoji="0" lang="zh-CN" altLang="en-US" sz="2200" b="1" i="0" kern="1200" dirty="0" smtClean="0">
                          <a:solidFill>
                            <a:schemeClr val="tx1"/>
                          </a:solidFill>
                          <a:effectLst/>
                          <a:latin typeface="+mn-lt"/>
                          <a:ea typeface="+mn-ea"/>
                          <a:cs typeface="+mn-cs"/>
                        </a:rPr>
                        <a:t>最高管理者</a:t>
                      </a:r>
                      <a:r>
                        <a:rPr kumimoji="0" lang="zh-CN" altLang="en-US" sz="2200" b="1" i="0" kern="1200" dirty="0" smtClean="0">
                          <a:solidFill>
                            <a:srgbClr val="FF0000"/>
                          </a:solidFill>
                          <a:effectLst/>
                          <a:latin typeface="+mn-lt"/>
                          <a:ea typeface="+mn-ea"/>
                          <a:cs typeface="+mn-cs"/>
                        </a:rPr>
                        <a:t>应制定、实施和保持</a:t>
                      </a:r>
                      <a:r>
                        <a:rPr kumimoji="0" lang="zh-CN" altLang="en-US" sz="2200" b="1" i="0" kern="1200" dirty="0" smtClean="0">
                          <a:solidFill>
                            <a:schemeClr val="tx1"/>
                          </a:solidFill>
                          <a:effectLst/>
                          <a:latin typeface="+mn-lt"/>
                          <a:ea typeface="+mn-ea"/>
                          <a:cs typeface="+mn-cs"/>
                        </a:rPr>
                        <a:t>质量方针</a:t>
                      </a:r>
                      <a:r>
                        <a:rPr kumimoji="0" lang="en-US" altLang="zh-CN" sz="2200" b="1" i="0" kern="1200" dirty="0" smtClean="0">
                          <a:solidFill>
                            <a:schemeClr val="tx1"/>
                          </a:solidFill>
                          <a:effectLst/>
                          <a:latin typeface="+mn-lt"/>
                          <a:ea typeface="+mn-ea"/>
                          <a:cs typeface="+mn-cs"/>
                        </a:rPr>
                        <a:t>,</a:t>
                      </a:r>
                      <a:r>
                        <a:rPr kumimoji="0" lang="zh-CN" altLang="en-US" sz="2200" b="1" i="0" kern="1200" dirty="0" smtClean="0">
                          <a:solidFill>
                            <a:schemeClr val="tx1"/>
                          </a:solidFill>
                          <a:effectLst/>
                          <a:latin typeface="+mn-lt"/>
                          <a:ea typeface="+mn-ea"/>
                          <a:cs typeface="+mn-cs"/>
                        </a:rPr>
                        <a:t>质量方针应： </a:t>
                      </a:r>
                      <a:endParaRPr kumimoji="0" lang="zh-CN" altLang="en-US" sz="2200" b="1" i="0" kern="1200" dirty="0" smtClean="0">
                        <a:solidFill>
                          <a:schemeClr val="tx1"/>
                        </a:solidFill>
                        <a:effectLst/>
                        <a:latin typeface="+mn-lt"/>
                        <a:ea typeface="+mn-ea"/>
                        <a:cs typeface="+mn-cs"/>
                      </a:endParaRPr>
                    </a:p>
                    <a:p>
                      <a:r>
                        <a:rPr kumimoji="0" lang="en-US" altLang="zh-CN" sz="2200" b="1" i="0" kern="1200" dirty="0" smtClean="0">
                          <a:solidFill>
                            <a:schemeClr val="tx1"/>
                          </a:solidFill>
                          <a:effectLst/>
                          <a:latin typeface="+mn-lt"/>
                          <a:ea typeface="+mn-ea"/>
                          <a:cs typeface="+mn-cs"/>
                        </a:rPr>
                        <a:t>a</a:t>
                      </a:r>
                      <a:r>
                        <a:rPr kumimoji="0" lang="zh-CN" altLang="en-US" sz="2200" b="1" i="0" kern="1200" dirty="0" smtClean="0">
                          <a:solidFill>
                            <a:schemeClr val="tx1"/>
                          </a:solidFill>
                          <a:effectLst/>
                          <a:latin typeface="+mn-lt"/>
                          <a:ea typeface="+mn-ea"/>
                          <a:cs typeface="+mn-cs"/>
                        </a:rPr>
                        <a:t>）适应组织的</a:t>
                      </a:r>
                      <a:r>
                        <a:rPr kumimoji="0" lang="zh-CN" altLang="en-US" sz="2200" b="1" i="0" kern="1200" dirty="0" smtClean="0">
                          <a:solidFill>
                            <a:srgbClr val="FF0000"/>
                          </a:solidFill>
                          <a:effectLst/>
                          <a:latin typeface="+mn-lt"/>
                          <a:ea typeface="+mn-ea"/>
                          <a:cs typeface="+mn-cs"/>
                        </a:rPr>
                        <a:t>宗旨和环境</a:t>
                      </a:r>
                      <a:r>
                        <a:rPr kumimoji="0" lang="zh-CN" altLang="en-US" sz="2200" b="1" i="0" kern="1200" dirty="0" smtClean="0">
                          <a:solidFill>
                            <a:schemeClr val="tx1"/>
                          </a:solidFill>
                          <a:effectLst/>
                          <a:latin typeface="+mn-lt"/>
                          <a:ea typeface="+mn-ea"/>
                          <a:cs typeface="+mn-cs"/>
                        </a:rPr>
                        <a:t>并支持其</a:t>
                      </a:r>
                      <a:r>
                        <a:rPr kumimoji="0" lang="zh-CN" altLang="en-US" sz="2200" b="1" i="0" kern="1200" dirty="0" smtClean="0">
                          <a:solidFill>
                            <a:srgbClr val="FF0000"/>
                          </a:solidFill>
                          <a:effectLst/>
                          <a:latin typeface="+mn-lt"/>
                          <a:ea typeface="+mn-ea"/>
                          <a:cs typeface="+mn-cs"/>
                        </a:rPr>
                        <a:t>战略</a:t>
                      </a:r>
                      <a:r>
                        <a:rPr kumimoji="0" lang="zh-CN" altLang="en-US" sz="2200" b="1" i="0" kern="1200" dirty="0" smtClean="0">
                          <a:solidFill>
                            <a:schemeClr val="tx1"/>
                          </a:solidFill>
                          <a:effectLst/>
                          <a:latin typeface="+mn-lt"/>
                          <a:ea typeface="+mn-ea"/>
                          <a:cs typeface="+mn-cs"/>
                        </a:rPr>
                        <a:t>方向； </a:t>
                      </a:r>
                      <a:endParaRPr kumimoji="0" lang="zh-CN" altLang="en-US" sz="2200" b="1" i="0" kern="1200" dirty="0" smtClean="0">
                        <a:solidFill>
                          <a:schemeClr val="tx1"/>
                        </a:solidFill>
                        <a:effectLst/>
                        <a:latin typeface="+mn-lt"/>
                        <a:ea typeface="+mn-ea"/>
                        <a:cs typeface="+mn-cs"/>
                      </a:endParaRPr>
                    </a:p>
                    <a:p>
                      <a:r>
                        <a:rPr kumimoji="0" lang="en-US" altLang="zh-CN" sz="2200" b="1" i="0" kern="1200" dirty="0" smtClean="0">
                          <a:solidFill>
                            <a:schemeClr val="tx1"/>
                          </a:solidFill>
                          <a:effectLst/>
                          <a:latin typeface="+mn-lt"/>
                          <a:ea typeface="+mn-ea"/>
                          <a:cs typeface="+mn-cs"/>
                        </a:rPr>
                        <a:t>b</a:t>
                      </a:r>
                      <a:r>
                        <a:rPr kumimoji="0" lang="zh-CN" altLang="en-US" sz="2200" b="1" i="0" kern="1200" dirty="0" smtClean="0">
                          <a:solidFill>
                            <a:schemeClr val="tx1"/>
                          </a:solidFill>
                          <a:effectLst/>
                          <a:latin typeface="+mn-lt"/>
                          <a:ea typeface="+mn-ea"/>
                          <a:cs typeface="+mn-cs"/>
                        </a:rPr>
                        <a:t>）为建立</a:t>
                      </a:r>
                      <a:r>
                        <a:rPr kumimoji="0" lang="zh-CN" altLang="en-US" sz="2200" b="1" i="0" kern="1200" dirty="0" smtClean="0">
                          <a:solidFill>
                            <a:srgbClr val="FF0000"/>
                          </a:solidFill>
                          <a:effectLst/>
                          <a:latin typeface="+mn-lt"/>
                          <a:ea typeface="+mn-ea"/>
                          <a:cs typeface="+mn-cs"/>
                        </a:rPr>
                        <a:t>质量目标提供框架</a:t>
                      </a:r>
                      <a:r>
                        <a:rPr kumimoji="0" lang="zh-CN" altLang="en-US" sz="2200" b="1" i="0" kern="1200" dirty="0" smtClean="0">
                          <a:solidFill>
                            <a:schemeClr val="tx1"/>
                          </a:solidFill>
                          <a:effectLst/>
                          <a:latin typeface="+mn-lt"/>
                          <a:ea typeface="+mn-ea"/>
                          <a:cs typeface="+mn-cs"/>
                        </a:rPr>
                        <a:t>； </a:t>
                      </a:r>
                      <a:endParaRPr kumimoji="0" lang="zh-CN" altLang="en-US" sz="2200" b="1" i="0" kern="1200" dirty="0" smtClean="0">
                        <a:solidFill>
                          <a:schemeClr val="tx1"/>
                        </a:solidFill>
                        <a:effectLst/>
                        <a:latin typeface="+mn-lt"/>
                        <a:ea typeface="+mn-ea"/>
                        <a:cs typeface="+mn-cs"/>
                      </a:endParaRPr>
                    </a:p>
                    <a:p>
                      <a:r>
                        <a:rPr kumimoji="0" lang="en-US" altLang="zh-CN" sz="2200" b="1" i="0" kern="1200" dirty="0" smtClean="0">
                          <a:solidFill>
                            <a:schemeClr val="tx1"/>
                          </a:solidFill>
                          <a:effectLst/>
                          <a:latin typeface="+mn-lt"/>
                          <a:ea typeface="+mn-ea"/>
                          <a:cs typeface="+mn-cs"/>
                        </a:rPr>
                        <a:t>c</a:t>
                      </a:r>
                      <a:r>
                        <a:rPr kumimoji="0" lang="zh-CN" altLang="en-US" sz="2200" b="1" i="0" kern="1200" dirty="0" smtClean="0">
                          <a:solidFill>
                            <a:schemeClr val="tx1"/>
                          </a:solidFill>
                          <a:effectLst/>
                          <a:latin typeface="+mn-lt"/>
                          <a:ea typeface="+mn-ea"/>
                          <a:cs typeface="+mn-cs"/>
                        </a:rPr>
                        <a:t>）包括</a:t>
                      </a:r>
                      <a:r>
                        <a:rPr kumimoji="0" lang="zh-CN" altLang="en-US" sz="2200" b="1" i="0" kern="1200" dirty="0" smtClean="0">
                          <a:solidFill>
                            <a:srgbClr val="FF0000"/>
                          </a:solidFill>
                          <a:effectLst/>
                          <a:latin typeface="+mn-lt"/>
                          <a:ea typeface="+mn-ea"/>
                          <a:cs typeface="+mn-cs"/>
                        </a:rPr>
                        <a:t>满足适用要求的承诺</a:t>
                      </a:r>
                      <a:r>
                        <a:rPr kumimoji="0" lang="zh-CN" altLang="en-US" sz="2200" b="1" i="0" kern="1200" dirty="0" smtClean="0">
                          <a:solidFill>
                            <a:schemeClr val="tx1"/>
                          </a:solidFill>
                          <a:effectLst/>
                          <a:latin typeface="+mn-lt"/>
                          <a:ea typeface="+mn-ea"/>
                          <a:cs typeface="+mn-cs"/>
                        </a:rPr>
                        <a:t>； </a:t>
                      </a:r>
                      <a:endParaRPr kumimoji="0" lang="zh-CN" altLang="en-US" sz="2200" b="1" i="0" kern="1200" dirty="0" smtClean="0">
                        <a:solidFill>
                          <a:schemeClr val="tx1"/>
                        </a:solidFill>
                        <a:effectLst/>
                        <a:latin typeface="+mn-lt"/>
                        <a:ea typeface="+mn-ea"/>
                        <a:cs typeface="+mn-cs"/>
                      </a:endParaRPr>
                    </a:p>
                    <a:p>
                      <a:r>
                        <a:rPr kumimoji="0" lang="en-US" altLang="zh-CN" sz="2200" b="1" i="0" kern="1200" dirty="0" smtClean="0">
                          <a:solidFill>
                            <a:schemeClr val="tx1"/>
                          </a:solidFill>
                          <a:effectLst/>
                          <a:latin typeface="+mn-lt"/>
                          <a:ea typeface="+mn-ea"/>
                          <a:cs typeface="+mn-cs"/>
                        </a:rPr>
                        <a:t>d</a:t>
                      </a:r>
                      <a:r>
                        <a:rPr kumimoji="0" lang="zh-CN" altLang="en-US" sz="2200" b="1" i="0" kern="1200" dirty="0" smtClean="0">
                          <a:solidFill>
                            <a:schemeClr val="tx1"/>
                          </a:solidFill>
                          <a:effectLst/>
                          <a:latin typeface="+mn-lt"/>
                          <a:ea typeface="+mn-ea"/>
                          <a:cs typeface="+mn-cs"/>
                        </a:rPr>
                        <a:t>）包括</a:t>
                      </a:r>
                      <a:r>
                        <a:rPr kumimoji="0" lang="zh-CN" altLang="en-US" sz="2200" b="1" i="0" kern="1200" dirty="0" smtClean="0">
                          <a:solidFill>
                            <a:srgbClr val="FF0000"/>
                          </a:solidFill>
                          <a:effectLst/>
                          <a:latin typeface="+mn-lt"/>
                          <a:ea typeface="+mn-ea"/>
                          <a:cs typeface="+mn-cs"/>
                        </a:rPr>
                        <a:t>持续改进</a:t>
                      </a:r>
                      <a:r>
                        <a:rPr kumimoji="0" lang="zh-CN" altLang="en-US" sz="2200" b="1" i="0" kern="1200" dirty="0" smtClean="0">
                          <a:solidFill>
                            <a:schemeClr val="tx1"/>
                          </a:solidFill>
                          <a:effectLst/>
                          <a:latin typeface="+mn-lt"/>
                          <a:ea typeface="+mn-ea"/>
                          <a:cs typeface="+mn-cs"/>
                        </a:rPr>
                        <a:t>质量管理体系的</a:t>
                      </a:r>
                      <a:r>
                        <a:rPr kumimoji="0" lang="zh-CN" altLang="en-US" sz="2200" b="1" i="0" kern="1200" dirty="0" smtClean="0">
                          <a:solidFill>
                            <a:srgbClr val="FF0000"/>
                          </a:solidFill>
                          <a:effectLst/>
                          <a:latin typeface="+mn-lt"/>
                          <a:ea typeface="+mn-ea"/>
                          <a:cs typeface="+mn-cs"/>
                        </a:rPr>
                        <a:t>承诺</a:t>
                      </a:r>
                      <a:r>
                        <a:rPr kumimoji="0" lang="zh-CN" altLang="en-US" sz="2200" b="1" i="0" kern="1200" dirty="0" smtClean="0">
                          <a:solidFill>
                            <a:schemeClr val="tx1"/>
                          </a:solidFill>
                          <a:effectLst/>
                          <a:latin typeface="+mn-lt"/>
                          <a:ea typeface="+mn-ea"/>
                          <a:cs typeface="+mn-cs"/>
                        </a:rPr>
                        <a:t>。</a:t>
                      </a:r>
                      <a:endParaRPr kumimoji="0" lang="en-US" altLang="zh-CN" sz="2200" b="1" i="0" kern="1200" dirty="0" smtClean="0">
                        <a:solidFill>
                          <a:schemeClr val="tx1"/>
                        </a:solidFill>
                        <a:effectLst/>
                        <a:latin typeface="+mn-lt"/>
                        <a:ea typeface="+mn-ea"/>
                        <a:cs typeface="+mn-cs"/>
                      </a:endParaRPr>
                    </a:p>
                    <a:p>
                      <a:r>
                        <a:rPr kumimoji="0" lang="zh-CN" altLang="en-US" sz="2200" b="1" i="0" kern="1200" dirty="0" smtClean="0">
                          <a:solidFill>
                            <a:schemeClr val="tx1"/>
                          </a:solidFill>
                          <a:effectLst/>
                          <a:latin typeface="+mn-lt"/>
                          <a:ea typeface="+mn-ea"/>
                          <a:cs typeface="+mn-cs"/>
                        </a:rPr>
                        <a:t> </a:t>
                      </a:r>
                      <a:r>
                        <a:rPr kumimoji="0" lang="en-US" altLang="zh-CN" sz="2200" b="1" i="0" kern="1200" dirty="0" smtClean="0">
                          <a:solidFill>
                            <a:schemeClr val="tx1"/>
                          </a:solidFill>
                          <a:effectLst/>
                          <a:latin typeface="+mn-lt"/>
                          <a:ea typeface="+mn-ea"/>
                          <a:cs typeface="+mn-cs"/>
                        </a:rPr>
                        <a:t>5.2.2 </a:t>
                      </a:r>
                      <a:r>
                        <a:rPr kumimoji="0" lang="zh-CN" altLang="en-US" sz="2200" b="1" i="0" kern="1200" dirty="0" smtClean="0">
                          <a:solidFill>
                            <a:schemeClr val="tx1"/>
                          </a:solidFill>
                          <a:effectLst/>
                          <a:latin typeface="+mn-lt"/>
                          <a:ea typeface="+mn-ea"/>
                          <a:cs typeface="+mn-cs"/>
                        </a:rPr>
                        <a:t>沟通质量方针 </a:t>
                      </a:r>
                      <a:endParaRPr kumimoji="0" lang="zh-CN" altLang="en-US" sz="2200" b="1" i="0" kern="1200" dirty="0" smtClean="0">
                        <a:solidFill>
                          <a:schemeClr val="tx1"/>
                        </a:solidFill>
                        <a:effectLst/>
                        <a:latin typeface="+mn-lt"/>
                        <a:ea typeface="+mn-ea"/>
                        <a:cs typeface="+mn-cs"/>
                      </a:endParaRPr>
                    </a:p>
                    <a:p>
                      <a:r>
                        <a:rPr kumimoji="0" lang="zh-CN" altLang="en-US" sz="2200" b="1" i="0" kern="1200" dirty="0" smtClean="0">
                          <a:solidFill>
                            <a:schemeClr val="tx1"/>
                          </a:solidFill>
                          <a:effectLst/>
                          <a:latin typeface="+mn-lt"/>
                          <a:ea typeface="+mn-ea"/>
                          <a:cs typeface="+mn-cs"/>
                        </a:rPr>
                        <a:t>质量方针应： </a:t>
                      </a:r>
                      <a:endParaRPr kumimoji="0" lang="zh-CN" altLang="en-US" sz="2200" b="1" i="0" kern="1200" dirty="0" smtClean="0">
                        <a:solidFill>
                          <a:schemeClr val="tx1"/>
                        </a:solidFill>
                        <a:effectLst/>
                        <a:latin typeface="+mn-lt"/>
                        <a:ea typeface="+mn-ea"/>
                        <a:cs typeface="+mn-cs"/>
                      </a:endParaRPr>
                    </a:p>
                    <a:p>
                      <a:r>
                        <a:rPr kumimoji="0" lang="en-US" altLang="zh-CN" sz="2200" b="1" i="0" kern="1200" dirty="0" smtClean="0">
                          <a:solidFill>
                            <a:schemeClr val="tx1"/>
                          </a:solidFill>
                          <a:effectLst/>
                          <a:latin typeface="+mn-lt"/>
                          <a:ea typeface="+mn-ea"/>
                          <a:cs typeface="+mn-cs"/>
                        </a:rPr>
                        <a:t>a</a:t>
                      </a:r>
                      <a:r>
                        <a:rPr kumimoji="0" lang="zh-CN" altLang="en-US" sz="2200" b="1" i="0" kern="1200" dirty="0" smtClean="0">
                          <a:solidFill>
                            <a:schemeClr val="tx1"/>
                          </a:solidFill>
                          <a:effectLst/>
                          <a:latin typeface="+mn-lt"/>
                          <a:ea typeface="+mn-ea"/>
                          <a:cs typeface="+mn-cs"/>
                        </a:rPr>
                        <a:t>）可获取并保持</a:t>
                      </a:r>
                      <a:r>
                        <a:rPr kumimoji="0" lang="zh-CN" altLang="en-US" sz="2200" b="1" i="0" kern="1200" dirty="0" smtClean="0">
                          <a:solidFill>
                            <a:srgbClr val="FF0000"/>
                          </a:solidFill>
                          <a:effectLst/>
                          <a:latin typeface="+mn-lt"/>
                          <a:ea typeface="+mn-ea"/>
                          <a:cs typeface="+mn-cs"/>
                        </a:rPr>
                        <a:t>成文信息</a:t>
                      </a:r>
                      <a:r>
                        <a:rPr kumimoji="0" lang="zh-CN" altLang="en-US" sz="2200" b="1" i="0" kern="1200" dirty="0" smtClean="0">
                          <a:solidFill>
                            <a:schemeClr val="tx1"/>
                          </a:solidFill>
                          <a:effectLst/>
                          <a:latin typeface="+mn-lt"/>
                          <a:ea typeface="+mn-ea"/>
                          <a:cs typeface="+mn-cs"/>
                        </a:rPr>
                        <a:t>； </a:t>
                      </a:r>
                      <a:endParaRPr kumimoji="0" lang="zh-CN" altLang="en-US" sz="2200" b="1" i="0" kern="1200" dirty="0" smtClean="0">
                        <a:solidFill>
                          <a:schemeClr val="tx1"/>
                        </a:solidFill>
                        <a:effectLst/>
                        <a:latin typeface="+mn-lt"/>
                        <a:ea typeface="+mn-ea"/>
                        <a:cs typeface="+mn-cs"/>
                      </a:endParaRPr>
                    </a:p>
                    <a:p>
                      <a:r>
                        <a:rPr kumimoji="0" lang="en-US" altLang="zh-CN" sz="2200" b="1" i="0" kern="1200" dirty="0" smtClean="0">
                          <a:solidFill>
                            <a:schemeClr val="tx1"/>
                          </a:solidFill>
                          <a:effectLst/>
                          <a:latin typeface="+mn-lt"/>
                          <a:ea typeface="+mn-ea"/>
                          <a:cs typeface="+mn-cs"/>
                        </a:rPr>
                        <a:t>b</a:t>
                      </a:r>
                      <a:r>
                        <a:rPr kumimoji="0" lang="zh-CN" altLang="en-US" sz="2200" b="1" i="0" kern="1200" dirty="0" smtClean="0">
                          <a:solidFill>
                            <a:schemeClr val="tx1"/>
                          </a:solidFill>
                          <a:effectLst/>
                          <a:latin typeface="+mn-lt"/>
                          <a:ea typeface="+mn-ea"/>
                          <a:cs typeface="+mn-cs"/>
                        </a:rPr>
                        <a:t>）在组织内得到</a:t>
                      </a:r>
                      <a:r>
                        <a:rPr kumimoji="0" lang="zh-CN" altLang="en-US" sz="2200" b="1" i="0" kern="1200" dirty="0" smtClean="0">
                          <a:solidFill>
                            <a:srgbClr val="FF0000"/>
                          </a:solidFill>
                          <a:effectLst/>
                          <a:latin typeface="+mn-lt"/>
                          <a:ea typeface="+mn-ea"/>
                          <a:cs typeface="+mn-cs"/>
                        </a:rPr>
                        <a:t>沟通、理解和应用</a:t>
                      </a:r>
                      <a:r>
                        <a:rPr kumimoji="0" lang="zh-CN" altLang="en-US" sz="2200" b="1" i="0" kern="1200" dirty="0" smtClean="0">
                          <a:solidFill>
                            <a:schemeClr val="tx1"/>
                          </a:solidFill>
                          <a:effectLst/>
                          <a:latin typeface="+mn-lt"/>
                          <a:ea typeface="+mn-ea"/>
                          <a:cs typeface="+mn-cs"/>
                        </a:rPr>
                        <a:t>； </a:t>
                      </a:r>
                      <a:endParaRPr kumimoji="0" lang="zh-CN" altLang="en-US" sz="2200" b="1" i="0" kern="1200" dirty="0" smtClean="0">
                        <a:solidFill>
                          <a:schemeClr val="tx1"/>
                        </a:solidFill>
                        <a:effectLst/>
                        <a:latin typeface="+mn-lt"/>
                        <a:ea typeface="+mn-ea"/>
                        <a:cs typeface="+mn-cs"/>
                      </a:endParaRPr>
                    </a:p>
                    <a:p>
                      <a:r>
                        <a:rPr kumimoji="0" lang="en-US" altLang="zh-CN" sz="2200" b="1" i="0" kern="1200" dirty="0" smtClean="0">
                          <a:solidFill>
                            <a:schemeClr val="tx1"/>
                          </a:solidFill>
                          <a:effectLst/>
                          <a:latin typeface="+mn-lt"/>
                          <a:ea typeface="+mn-ea"/>
                          <a:cs typeface="+mn-cs"/>
                        </a:rPr>
                        <a:t>c</a:t>
                      </a:r>
                      <a:r>
                        <a:rPr kumimoji="0" lang="zh-CN" altLang="en-US" sz="2200" b="1" i="0" kern="1200" dirty="0" smtClean="0">
                          <a:solidFill>
                            <a:schemeClr val="tx1"/>
                          </a:solidFill>
                          <a:effectLst/>
                          <a:latin typeface="+mn-lt"/>
                          <a:ea typeface="+mn-ea"/>
                          <a:cs typeface="+mn-cs"/>
                        </a:rPr>
                        <a:t>）</a:t>
                      </a:r>
                      <a:r>
                        <a:rPr kumimoji="0" lang="zh-CN" altLang="en-US" sz="2200" b="1" i="0" kern="1200" dirty="0" smtClean="0">
                          <a:solidFill>
                            <a:srgbClr val="FF0000"/>
                          </a:solidFill>
                          <a:effectLst/>
                          <a:latin typeface="+mn-lt"/>
                          <a:ea typeface="+mn-ea"/>
                          <a:cs typeface="+mn-cs"/>
                        </a:rPr>
                        <a:t>适宜时</a:t>
                      </a:r>
                      <a:r>
                        <a:rPr kumimoji="0" lang="zh-CN" altLang="en-US" sz="2200" b="1" i="0" kern="1200" dirty="0" smtClean="0">
                          <a:solidFill>
                            <a:schemeClr val="tx1"/>
                          </a:solidFill>
                          <a:effectLst/>
                          <a:latin typeface="+mn-lt"/>
                          <a:ea typeface="+mn-ea"/>
                          <a:cs typeface="+mn-cs"/>
                        </a:rPr>
                        <a:t>，可为有关</a:t>
                      </a:r>
                      <a:r>
                        <a:rPr kumimoji="0" lang="zh-CN" altLang="en-US" sz="2200" b="1" i="0" kern="1200" dirty="0" smtClean="0">
                          <a:solidFill>
                            <a:srgbClr val="FF0000"/>
                          </a:solidFill>
                          <a:effectLst/>
                          <a:latin typeface="+mn-lt"/>
                          <a:ea typeface="+mn-ea"/>
                          <a:cs typeface="+mn-cs"/>
                        </a:rPr>
                        <a:t>相关方所获取</a:t>
                      </a:r>
                      <a:r>
                        <a:rPr kumimoji="0" lang="zh-CN" altLang="en-US" sz="2200" b="1" i="0" kern="1200" dirty="0" smtClean="0">
                          <a:solidFill>
                            <a:schemeClr val="tx1"/>
                          </a:solidFill>
                          <a:effectLst/>
                          <a:latin typeface="+mn-lt"/>
                          <a:ea typeface="+mn-ea"/>
                          <a:cs typeface="+mn-cs"/>
                        </a:rPr>
                        <a:t>。 </a:t>
                      </a:r>
                      <a:endParaRPr kumimoji="0" lang="zh-CN" altLang="en-US" sz="2200" b="1" i="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标题 1"/>
          <p:cNvSpPr>
            <a:spLocks noGrp="1" noChangeArrowheads="1"/>
          </p:cNvSpPr>
          <p:nvPr>
            <p:ph type="ctrTitle"/>
          </p:nvPr>
        </p:nvSpPr>
        <p:spPr>
          <a:xfrm>
            <a:off x="457200" y="274638"/>
            <a:ext cx="8229600" cy="582612"/>
          </a:xfrm>
        </p:spPr>
        <p:txBody>
          <a:bodyPr/>
          <a:lstStyle/>
          <a:p>
            <a:pPr algn="l"/>
            <a:r>
              <a:rPr lang="zh-CN" altLang="en-US" sz="3200" b="1" smtClean="0">
                <a:solidFill>
                  <a:srgbClr val="FF6600"/>
                </a:solidFill>
                <a:latin typeface="宋体" panose="02010600030101010101" pitchFamily="2" charset="-122"/>
              </a:rPr>
              <a:t>             体系文件要求的变化</a:t>
            </a:r>
            <a:endParaRPr lang="zh-CN" altLang="en-US" sz="3200" b="1" smtClean="0">
              <a:solidFill>
                <a:srgbClr val="FF6600"/>
              </a:solidFill>
              <a:latin typeface="宋体" panose="02010600030101010101" pitchFamily="2" charset="-122"/>
            </a:endParaRPr>
          </a:p>
        </p:txBody>
      </p:sp>
      <p:sp>
        <p:nvSpPr>
          <p:cNvPr id="51203" name="内容占位符 2"/>
          <p:cNvSpPr>
            <a:spLocks noGrp="1"/>
          </p:cNvSpPr>
          <p:nvPr>
            <p:ph type="subTitle" idx="1"/>
          </p:nvPr>
        </p:nvSpPr>
        <p:spPr>
          <a:xfrm>
            <a:off x="457200" y="1046163"/>
            <a:ext cx="8229600" cy="4811712"/>
          </a:xfrm>
          <a:ln>
            <a:miter/>
          </a:ln>
        </p:spPr>
        <p:txBody>
          <a:bodyPr>
            <a:normAutofit fontScale="92500"/>
          </a:bodyPr>
          <a:lstStyle/>
          <a:p>
            <a:pPr marL="342900" indent="-342900" algn="l">
              <a:lnSpc>
                <a:spcPct val="136000"/>
              </a:lnSpc>
              <a:buClr>
                <a:srgbClr val="FA4E12"/>
              </a:buClr>
              <a:buFont typeface="Wingdings" panose="05000000000000000000" charset="0"/>
              <a:buChar char="n"/>
              <a:defRPr/>
            </a:pPr>
            <a:r>
              <a:rPr lang="zh-CN" altLang="en-US" sz="2600" b="1" noProof="1">
                <a:latin typeface="仿宋" panose="02010609060101010101" pitchFamily="49" charset="-122"/>
                <a:ea typeface="仿宋" panose="02010609060101010101" pitchFamily="49" charset="-122"/>
              </a:rPr>
              <a:t>没有质量手册的要求</a:t>
            </a:r>
            <a:endParaRPr lang="en-US" altLang="x-none" sz="2600" b="1" noProof="1">
              <a:latin typeface="仿宋" panose="02010609060101010101" pitchFamily="49" charset="-122"/>
              <a:ea typeface="仿宋" panose="02010609060101010101" pitchFamily="49" charset="-122"/>
            </a:endParaRPr>
          </a:p>
          <a:p>
            <a:pPr marL="342900" indent="-342900" algn="l">
              <a:lnSpc>
                <a:spcPct val="136000"/>
              </a:lnSpc>
              <a:buClr>
                <a:srgbClr val="FA4E12"/>
              </a:buClr>
              <a:buFont typeface="Wingdings" panose="05000000000000000000" charset="0"/>
              <a:buChar char="n"/>
              <a:defRPr/>
            </a:pPr>
            <a:r>
              <a:rPr lang="zh-CN" altLang="en-US" sz="2600" b="1" noProof="1">
                <a:latin typeface="仿宋" panose="02010609060101010101" pitchFamily="49" charset="-122"/>
                <a:ea typeface="仿宋" panose="02010609060101010101" pitchFamily="49" charset="-122"/>
              </a:rPr>
              <a:t>没有程序文件的要求</a:t>
            </a:r>
            <a:endParaRPr lang="en-US" altLang="x-none" sz="2600" b="1" noProof="1">
              <a:latin typeface="仿宋" panose="02010609060101010101" pitchFamily="49" charset="-122"/>
              <a:ea typeface="仿宋" panose="02010609060101010101" pitchFamily="49" charset="-122"/>
            </a:endParaRPr>
          </a:p>
          <a:p>
            <a:pPr marL="342900" indent="-342900" algn="l">
              <a:lnSpc>
                <a:spcPct val="136000"/>
              </a:lnSpc>
              <a:buClr>
                <a:srgbClr val="FA4E12"/>
              </a:buClr>
              <a:buFont typeface="Wingdings" panose="05000000000000000000" charset="0"/>
              <a:buChar char="n"/>
              <a:defRPr/>
            </a:pPr>
            <a:r>
              <a:rPr lang="zh-CN" altLang="en-US" sz="2600" b="1" noProof="1">
                <a:latin typeface="仿宋" panose="02010609060101010101" pitchFamily="49" charset="-122"/>
                <a:ea typeface="仿宋" panose="02010609060101010101" pitchFamily="49" charset="-122"/>
              </a:rPr>
              <a:t>没有管理体系文件结构层次的要求</a:t>
            </a:r>
            <a:endParaRPr lang="zh-CN" altLang="en-US" sz="2600" b="1" noProof="1">
              <a:latin typeface="仿宋" panose="02010609060101010101" pitchFamily="49" charset="-122"/>
              <a:ea typeface="仿宋" panose="02010609060101010101" pitchFamily="49" charset="-122"/>
            </a:endParaRPr>
          </a:p>
          <a:p>
            <a:pPr algn="l">
              <a:lnSpc>
                <a:spcPct val="150000"/>
              </a:lnSpc>
              <a:buFont typeface="Arial" panose="020B0604020202020204" pitchFamily="34" charset="0"/>
              <a:buNone/>
              <a:defRPr/>
            </a:pPr>
            <a:r>
              <a:rPr lang="en-US" altLang="x-none" sz="2400" b="1" i="1" noProof="1">
                <a:latin typeface="仿宋" panose="02010609060101010101" pitchFamily="49" charset="-122"/>
                <a:ea typeface="仿宋" panose="02010609060101010101" pitchFamily="49" charset="-122"/>
              </a:rPr>
              <a:t>ISO9001</a:t>
            </a:r>
            <a:r>
              <a:rPr lang="zh-CN" altLang="en-US" sz="2400" b="1" i="1" noProof="1">
                <a:latin typeface="仿宋" panose="02010609060101010101" pitchFamily="49" charset="-122"/>
                <a:ea typeface="仿宋" panose="02010609060101010101" pitchFamily="49" charset="-122"/>
              </a:rPr>
              <a:t>：</a:t>
            </a:r>
            <a:r>
              <a:rPr lang="en-US" altLang="x-none" sz="2400" b="1" i="1" noProof="1">
                <a:latin typeface="仿宋" panose="02010609060101010101" pitchFamily="49" charset="-122"/>
                <a:ea typeface="仿宋" panose="02010609060101010101" pitchFamily="49" charset="-122"/>
              </a:rPr>
              <a:t>2015 </a:t>
            </a:r>
            <a:r>
              <a:rPr lang="zh-CN" altLang="en-US" sz="2400" b="1" i="1" noProof="1" smtClean="0">
                <a:latin typeface="仿宋" panose="02010609060101010101" pitchFamily="49" charset="-122"/>
                <a:ea typeface="仿宋" panose="02010609060101010101" pitchFamily="49" charset="-122"/>
              </a:rPr>
              <a:t>的</a:t>
            </a:r>
            <a:r>
              <a:rPr lang="zh-CN" altLang="en-US" sz="2400" b="1" i="1" noProof="1">
                <a:latin typeface="仿宋" panose="02010609060101010101" pitchFamily="49" charset="-122"/>
                <a:ea typeface="仿宋" panose="02010609060101010101" pitchFamily="49" charset="-122"/>
              </a:rPr>
              <a:t>支撑性文件强调</a:t>
            </a:r>
            <a:r>
              <a:rPr lang="en-US" altLang="x-none" sz="2400" b="1" i="1" noProof="1">
                <a:latin typeface="仿宋" panose="02010609060101010101" pitchFamily="49" charset="-122"/>
                <a:ea typeface="仿宋" panose="02010609060101010101" pitchFamily="49" charset="-122"/>
              </a:rPr>
              <a:t>—</a:t>
            </a:r>
            <a:r>
              <a:rPr lang="zh-CN" altLang="en-US" sz="2400" b="1" i="1" noProof="1">
                <a:solidFill>
                  <a:srgbClr val="FF0000"/>
                </a:solidFill>
                <a:latin typeface="仿宋" panose="02010609060101010101" pitchFamily="49" charset="-122"/>
                <a:ea typeface="仿宋" panose="02010609060101010101" pitchFamily="49" charset="-122"/>
              </a:rPr>
              <a:t>不要让管理体系文件成为标准条款的“镜像”！</a:t>
            </a:r>
            <a:endParaRPr lang="en-US" altLang="x-none" sz="2400" b="1" i="1" noProof="1">
              <a:solidFill>
                <a:srgbClr val="FF0000"/>
              </a:solidFill>
              <a:latin typeface="仿宋" panose="02010609060101010101" pitchFamily="49" charset="-122"/>
              <a:ea typeface="仿宋" panose="02010609060101010101" pitchFamily="49" charset="-122"/>
            </a:endParaRPr>
          </a:p>
          <a:p>
            <a:pPr algn="l">
              <a:lnSpc>
                <a:spcPct val="150000"/>
              </a:lnSpc>
              <a:buFont typeface="Arial" panose="020B0604020202020204" pitchFamily="34" charset="0"/>
              <a:buNone/>
              <a:defRPr/>
            </a:pPr>
            <a:r>
              <a:rPr lang="zh-CN" altLang="en-US" sz="2400" b="1" i="1" noProof="1">
                <a:latin typeface="仿宋" panose="02010609060101010101" pitchFamily="49" charset="-122"/>
                <a:ea typeface="仿宋" panose="02010609060101010101" pitchFamily="49" charset="-122"/>
              </a:rPr>
              <a:t> There is no requirement for the structure of an organization's quality management system documentation to mirror that of this International Standard.</a:t>
            </a:r>
            <a:endParaRPr lang="zh-CN" altLang="en-US" sz="1400" b="1" noProof="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body" idx="1"/>
          </p:nvPr>
        </p:nvSpPr>
        <p:spPr bwMode="auto">
          <a:xfrm>
            <a:off x="500063" y="1071563"/>
            <a:ext cx="8229600"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lnSpc>
                <a:spcPct val="120000"/>
              </a:lnSpc>
            </a:pPr>
            <a:r>
              <a:rPr lang="zh-CN" altLang="en-US" sz="2800" dirty="0" smtClean="0">
                <a:latin typeface="黑体" panose="02010609060101010101" pitchFamily="2" charset="-122"/>
                <a:ea typeface="黑体" panose="02010609060101010101" pitchFamily="2" charset="-122"/>
              </a:rPr>
              <a:t>方针</a:t>
            </a:r>
            <a:r>
              <a:rPr lang="en-US" altLang="zh-CN" sz="2800" dirty="0" smtClean="0">
                <a:latin typeface="黑体" panose="02010609060101010101" pitchFamily="2" charset="-122"/>
                <a:ea typeface="黑体" panose="02010609060101010101" pitchFamily="2" charset="-122"/>
              </a:rPr>
              <a:t>: </a:t>
            </a:r>
            <a:r>
              <a:rPr lang="zh-CN" altLang="en-US" sz="2800" dirty="0" smtClean="0">
                <a:latin typeface="黑体" panose="02010609060101010101" pitchFamily="2" charset="-122"/>
                <a:ea typeface="黑体" panose="02010609060101010101" pitchFamily="2" charset="-122"/>
              </a:rPr>
              <a:t>由组织的最高管理者正式发布的意图和方向。</a:t>
            </a:r>
            <a:endParaRPr lang="en-US" altLang="zh-CN" sz="2800" dirty="0" smtClean="0">
              <a:latin typeface="黑体" panose="02010609060101010101" pitchFamily="2" charset="-122"/>
              <a:ea typeface="黑体" panose="02010609060101010101" pitchFamily="2" charset="-122"/>
            </a:endParaRPr>
          </a:p>
          <a:p>
            <a:pPr lvl="1" eaLnBrk="1" hangingPunct="1">
              <a:lnSpc>
                <a:spcPct val="120000"/>
              </a:lnSpc>
            </a:pPr>
            <a:r>
              <a:rPr lang="zh-CN" altLang="en-US" sz="2400" dirty="0" smtClean="0">
                <a:latin typeface="黑体" panose="02010609060101010101" pitchFamily="2" charset="-122"/>
                <a:ea typeface="黑体" panose="02010609060101010101" pitchFamily="2" charset="-122"/>
              </a:rPr>
              <a:t>对内：行动的方向和准则</a:t>
            </a:r>
            <a:endParaRPr lang="zh-CN" altLang="en-US" sz="2400" dirty="0" smtClean="0">
              <a:latin typeface="黑体" panose="02010609060101010101" pitchFamily="2" charset="-122"/>
              <a:ea typeface="黑体" panose="02010609060101010101" pitchFamily="2" charset="-122"/>
            </a:endParaRPr>
          </a:p>
          <a:p>
            <a:pPr lvl="1" eaLnBrk="1" hangingPunct="1">
              <a:lnSpc>
                <a:spcPct val="120000"/>
              </a:lnSpc>
            </a:pPr>
            <a:r>
              <a:rPr lang="zh-CN" altLang="en-US" sz="2400" dirty="0" smtClean="0">
                <a:latin typeface="黑体" panose="02010609060101010101" pitchFamily="2" charset="-122"/>
                <a:ea typeface="黑体" panose="02010609060101010101" pitchFamily="2" charset="-122"/>
              </a:rPr>
              <a:t>对外：行为的宗旨和承诺</a:t>
            </a:r>
            <a:endParaRPr lang="zh-CN" altLang="en-US" sz="2400" dirty="0" smtClean="0">
              <a:latin typeface="黑体" panose="02010609060101010101" pitchFamily="2" charset="-122"/>
              <a:ea typeface="黑体" panose="02010609060101010101" pitchFamily="2" charset="-122"/>
            </a:endParaRPr>
          </a:p>
        </p:txBody>
      </p:sp>
      <p:pic>
        <p:nvPicPr>
          <p:cNvPr id="80899" name="Picture 4" descr="BS01832_"/>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62600" y="3733800"/>
            <a:ext cx="25146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428625" y="214313"/>
            <a:ext cx="7772400" cy="642937"/>
          </a:xfrm>
          <a:prstGeom prst="rect">
            <a:avLst/>
          </a:prstGeom>
        </p:spPr>
        <p:txBody>
          <a:bodyPr anchor="b">
            <a:normAutofit fontScale="97500"/>
          </a:bodyPr>
          <a:lstStyle/>
          <a:p>
            <a:pPr>
              <a:lnSpc>
                <a:spcPct val="120000"/>
              </a:lnSpc>
              <a:spcBef>
                <a:spcPct val="20000"/>
              </a:spcBef>
              <a:defRPr/>
            </a:pPr>
            <a:r>
              <a:rPr kumimoji="0" lang="zh-CN" altLang="en-US" sz="2400" b="1" dirty="0" smtClean="0">
                <a:solidFill>
                  <a:srgbClr val="FF0000"/>
                </a:solidFill>
                <a:latin typeface="黑体" panose="02010609060101010101" pitchFamily="2" charset="-122"/>
                <a:ea typeface="黑体" panose="02010609060101010101" pitchFamily="2" charset="-122"/>
                <a:cs typeface="+mj-cs"/>
              </a:rPr>
              <a:t>理解和实施要求</a:t>
            </a:r>
            <a:endParaRPr kumimoji="0" lang="zh-CN" altLang="en-US" sz="2400" b="1" dirty="0">
              <a:solidFill>
                <a:srgbClr val="FF0000"/>
              </a:solidFill>
              <a:latin typeface="黑体" panose="02010609060101010101" pitchFamily="2" charset="-122"/>
              <a:ea typeface="黑体" panose="02010609060101010101" pitchFamily="2" charset="-122"/>
              <a:cs typeface="+mj-cs"/>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476250" y="928688"/>
            <a:ext cx="7772400"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algn="just" eaLnBrk="1" hangingPunct="1">
              <a:spcBef>
                <a:spcPct val="20000"/>
              </a:spcBef>
              <a:buClr>
                <a:srgbClr val="0000CC"/>
              </a:buClr>
              <a:buFont typeface="Wingdings" panose="05000000000000000000" pitchFamily="2" charset="2"/>
              <a:buChar char="v"/>
            </a:pPr>
            <a:r>
              <a:rPr lang="zh-CN" altLang="en-US" sz="2400" b="1" dirty="0" smtClean="0">
                <a:latin typeface="黑体" panose="02010609060101010101" pitchFamily="2" charset="-122"/>
                <a:ea typeface="黑体" panose="02010609060101010101" pitchFamily="2" charset="-122"/>
              </a:rPr>
              <a:t>最高</a:t>
            </a:r>
            <a:r>
              <a:rPr lang="zh-CN" altLang="en-US" sz="2400" b="1" dirty="0">
                <a:latin typeface="黑体" panose="02010609060101010101" pitchFamily="2" charset="-122"/>
                <a:ea typeface="黑体" panose="02010609060101010101" pitchFamily="2" charset="-122"/>
              </a:rPr>
              <a:t>管理</a:t>
            </a:r>
            <a:r>
              <a:rPr lang="zh-CN" altLang="en-US" sz="2400" b="1" dirty="0" smtClean="0">
                <a:latin typeface="黑体" panose="02010609060101010101" pitchFamily="2" charset="-122"/>
                <a:ea typeface="黑体" panose="02010609060101010101" pitchFamily="2" charset="-122"/>
              </a:rPr>
              <a:t>者制定、</a:t>
            </a:r>
            <a:r>
              <a:rPr lang="zh-CN" altLang="en-US" sz="2400" b="1" dirty="0">
                <a:latin typeface="黑体" panose="02010609060101010101" pitchFamily="2" charset="-122"/>
                <a:ea typeface="黑体" panose="02010609060101010101" pitchFamily="2" charset="-122"/>
              </a:rPr>
              <a:t>实施</a:t>
            </a:r>
            <a:r>
              <a:rPr lang="zh-CN" altLang="en-US" sz="2400" b="1" dirty="0" smtClean="0">
                <a:latin typeface="黑体" panose="02010609060101010101" pitchFamily="2" charset="-122"/>
                <a:ea typeface="黑体" panose="02010609060101010101" pitchFamily="2" charset="-122"/>
              </a:rPr>
              <a:t>和保持</a:t>
            </a:r>
            <a:endParaRPr lang="en-US" altLang="zh-CN" sz="2400" b="1" dirty="0">
              <a:latin typeface="黑体" panose="02010609060101010101" pitchFamily="2" charset="-122"/>
              <a:ea typeface="黑体" panose="02010609060101010101" pitchFamily="2" charset="-122"/>
            </a:endParaRPr>
          </a:p>
          <a:p>
            <a:pPr algn="just" eaLnBrk="1" hangingPunct="1">
              <a:spcBef>
                <a:spcPct val="20000"/>
              </a:spcBef>
              <a:buClr>
                <a:srgbClr val="0000CC"/>
              </a:buClr>
              <a:buFont typeface="Wingdings" panose="05000000000000000000" pitchFamily="2" charset="2"/>
              <a:buChar char="v"/>
            </a:pPr>
            <a:endParaRPr lang="zh-CN" altLang="en-US" sz="800" b="1" dirty="0">
              <a:latin typeface="黑体" panose="02010609060101010101" pitchFamily="2" charset="-122"/>
              <a:ea typeface="黑体" panose="02010609060101010101" pitchFamily="2" charset="-122"/>
            </a:endParaRPr>
          </a:p>
          <a:p>
            <a:pPr algn="just" eaLnBrk="1" hangingPunct="1">
              <a:spcBef>
                <a:spcPct val="20000"/>
              </a:spcBef>
              <a:buClr>
                <a:srgbClr val="0000CC"/>
              </a:buClr>
              <a:buFont typeface="Wingdings" panose="05000000000000000000" pitchFamily="2" charset="2"/>
              <a:buChar char="v"/>
            </a:pPr>
            <a:r>
              <a:rPr lang="zh-CN" altLang="en-US" sz="2400" b="1" dirty="0">
                <a:latin typeface="黑体" panose="02010609060101010101" pitchFamily="2" charset="-122"/>
                <a:ea typeface="黑体" panose="02010609060101010101" pitchFamily="2" charset="-122"/>
              </a:rPr>
              <a:t>内容上：</a:t>
            </a:r>
            <a:endParaRPr lang="zh-CN" altLang="en-US" sz="2400" b="1" dirty="0">
              <a:latin typeface="黑体" panose="02010609060101010101" pitchFamily="2" charset="-122"/>
              <a:ea typeface="黑体" panose="02010609060101010101" pitchFamily="2" charset="-122"/>
            </a:endParaRPr>
          </a:p>
          <a:p>
            <a:pPr algn="just" eaLnBrk="1" hangingPunct="1">
              <a:spcBef>
                <a:spcPct val="20000"/>
              </a:spcBef>
              <a:buClr>
                <a:srgbClr val="0000CC"/>
              </a:buClr>
              <a:buFont typeface="Wingdings" panose="05000000000000000000" pitchFamily="2" charset="2"/>
              <a:buNone/>
            </a:pPr>
            <a:r>
              <a:rPr lang="zh-CN" altLang="en-US" sz="2400" b="1" dirty="0">
                <a:latin typeface="黑体" panose="02010609060101010101" pitchFamily="2" charset="-122"/>
                <a:ea typeface="黑体" panose="02010609060101010101" pitchFamily="2" charset="-122"/>
              </a:rPr>
              <a:t>  </a:t>
            </a:r>
            <a:r>
              <a:rPr lang="en-US" altLang="zh-CN"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与组织的</a:t>
            </a:r>
            <a:r>
              <a:rPr lang="zh-CN" altLang="en-US" sz="2400" b="1" dirty="0" smtClean="0">
                <a:latin typeface="黑体" panose="02010609060101010101" pitchFamily="2" charset="-122"/>
                <a:ea typeface="黑体" panose="02010609060101010101" pitchFamily="2" charset="-122"/>
              </a:rPr>
              <a:t>宗旨和环境相适应，支持组织的战略方针；</a:t>
            </a:r>
            <a:endParaRPr lang="zh-CN" altLang="en-US" sz="2400" b="1" dirty="0">
              <a:latin typeface="黑体" panose="02010609060101010101" pitchFamily="2" charset="-122"/>
              <a:ea typeface="黑体" panose="02010609060101010101" pitchFamily="2" charset="-122"/>
            </a:endParaRPr>
          </a:p>
          <a:p>
            <a:pPr algn="just" eaLnBrk="1" hangingPunct="1">
              <a:spcBef>
                <a:spcPct val="20000"/>
              </a:spcBef>
              <a:buClr>
                <a:srgbClr val="0000CC"/>
              </a:buClr>
              <a:buFont typeface="Wingdings" panose="05000000000000000000" pitchFamily="2" charset="2"/>
              <a:buNone/>
            </a:pPr>
            <a:r>
              <a:rPr lang="zh-CN" altLang="en-US" sz="2400" b="1" dirty="0">
                <a:latin typeface="黑体" panose="02010609060101010101" pitchFamily="2" charset="-122"/>
                <a:ea typeface="黑体" panose="02010609060101010101" pitchFamily="2" charset="-122"/>
              </a:rPr>
              <a:t>  </a:t>
            </a:r>
            <a:r>
              <a:rPr lang="en-US" altLang="zh-CN" sz="2400" b="1" dirty="0" smtClean="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为目标的</a:t>
            </a:r>
            <a:r>
              <a:rPr lang="zh-CN" altLang="en-US" sz="2400" b="1" dirty="0" smtClean="0">
                <a:latin typeface="黑体" panose="02010609060101010101" pitchFamily="2" charset="-122"/>
                <a:ea typeface="黑体" panose="02010609060101010101" pitchFamily="2" charset="-122"/>
              </a:rPr>
              <a:t>建立提供</a:t>
            </a:r>
            <a:r>
              <a:rPr lang="zh-CN" altLang="en-US" sz="2400" b="1" dirty="0">
                <a:latin typeface="黑体" panose="02010609060101010101" pitchFamily="2" charset="-122"/>
                <a:ea typeface="黑体" panose="02010609060101010101" pitchFamily="2" charset="-122"/>
              </a:rPr>
              <a:t>框架</a:t>
            </a:r>
            <a:r>
              <a:rPr lang="zh-CN" altLang="en-US" sz="2400" b="1" dirty="0" smtClean="0">
                <a:latin typeface="黑体" panose="02010609060101010101" pitchFamily="2" charset="-122"/>
                <a:ea typeface="黑体" panose="02010609060101010101" pitchFamily="2" charset="-122"/>
              </a:rPr>
              <a:t>；</a:t>
            </a:r>
            <a:endParaRPr lang="zh-CN" altLang="en-US" sz="2400" b="1" dirty="0">
              <a:latin typeface="黑体" panose="02010609060101010101" pitchFamily="2" charset="-122"/>
              <a:ea typeface="黑体" panose="02010609060101010101" pitchFamily="2" charset="-122"/>
            </a:endParaRPr>
          </a:p>
          <a:p>
            <a:pPr algn="just" eaLnBrk="1" hangingPunct="1">
              <a:spcBef>
                <a:spcPct val="20000"/>
              </a:spcBef>
              <a:buClr>
                <a:srgbClr val="0000CC"/>
              </a:buClr>
              <a:buFont typeface="Wingdings" panose="05000000000000000000" pitchFamily="2" charset="2"/>
              <a:buNone/>
            </a:pPr>
            <a:r>
              <a:rPr lang="zh-CN" altLang="en-US" sz="2400" b="1" dirty="0">
                <a:latin typeface="黑体" panose="02010609060101010101" pitchFamily="2" charset="-122"/>
                <a:ea typeface="黑体" panose="02010609060101010101" pitchFamily="2" charset="-122"/>
              </a:rPr>
              <a:t>  </a:t>
            </a:r>
            <a:r>
              <a:rPr lang="en-US" altLang="zh-CN" sz="2400" b="1" dirty="0">
                <a:latin typeface="黑体" panose="02010609060101010101" pitchFamily="2" charset="-122"/>
                <a:ea typeface="黑体" panose="02010609060101010101" pitchFamily="2" charset="-122"/>
              </a:rPr>
              <a:t>——</a:t>
            </a:r>
            <a:r>
              <a:rPr lang="zh-CN" altLang="en-US" sz="2400" b="1" dirty="0" smtClean="0">
                <a:latin typeface="黑体" panose="02010609060101010101" pitchFamily="2" charset="-122"/>
                <a:ea typeface="黑体" panose="02010609060101010101" pitchFamily="2" charset="-122"/>
              </a:rPr>
              <a:t>承诺满足适用要求；</a:t>
            </a:r>
            <a:endParaRPr lang="zh-CN" altLang="en-US" sz="2400" b="1" dirty="0">
              <a:latin typeface="黑体" panose="02010609060101010101" pitchFamily="2" charset="-122"/>
              <a:ea typeface="黑体" panose="02010609060101010101" pitchFamily="2" charset="-122"/>
            </a:endParaRPr>
          </a:p>
          <a:p>
            <a:pPr algn="just" eaLnBrk="1" hangingPunct="1">
              <a:spcBef>
                <a:spcPct val="20000"/>
              </a:spcBef>
              <a:buClr>
                <a:srgbClr val="0000CC"/>
              </a:buClr>
              <a:buFont typeface="Wingdings" panose="05000000000000000000" pitchFamily="2" charset="2"/>
              <a:buNone/>
            </a:pPr>
            <a:r>
              <a:rPr lang="zh-CN" altLang="en-US" sz="2400" b="1" dirty="0">
                <a:latin typeface="黑体" panose="02010609060101010101" pitchFamily="2" charset="-122"/>
                <a:ea typeface="黑体" panose="02010609060101010101" pitchFamily="2" charset="-122"/>
              </a:rPr>
              <a:t>  </a:t>
            </a:r>
            <a:r>
              <a:rPr lang="en-US" altLang="zh-CN" sz="2400" b="1" dirty="0" smtClean="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承诺持续</a:t>
            </a:r>
            <a:r>
              <a:rPr lang="zh-CN" altLang="en-US" sz="2400" b="1" dirty="0" smtClean="0">
                <a:latin typeface="黑体" panose="02010609060101010101" pitchFamily="2" charset="-122"/>
                <a:ea typeface="黑体" panose="02010609060101010101" pitchFamily="2" charset="-122"/>
              </a:rPr>
              <a:t>改进。</a:t>
            </a:r>
            <a:endParaRPr lang="en-US" altLang="zh-CN" sz="2400" b="1" dirty="0">
              <a:latin typeface="黑体" panose="02010609060101010101" pitchFamily="2" charset="-122"/>
              <a:ea typeface="黑体" panose="02010609060101010101" pitchFamily="2" charset="-122"/>
            </a:endParaRPr>
          </a:p>
          <a:p>
            <a:pPr algn="just" eaLnBrk="1" hangingPunct="1">
              <a:spcBef>
                <a:spcPct val="20000"/>
              </a:spcBef>
              <a:buClr>
                <a:srgbClr val="0000CC"/>
              </a:buClr>
              <a:buFont typeface="Wingdings" panose="05000000000000000000" pitchFamily="2" charset="2"/>
              <a:buNone/>
            </a:pPr>
            <a:endParaRPr lang="zh-CN" altLang="en-US" sz="800" b="1" dirty="0">
              <a:latin typeface="黑体" panose="02010609060101010101" pitchFamily="2" charset="-122"/>
              <a:ea typeface="黑体" panose="02010609060101010101" pitchFamily="2" charset="-122"/>
            </a:endParaRPr>
          </a:p>
          <a:p>
            <a:pPr algn="just" eaLnBrk="1" hangingPunct="1">
              <a:spcBef>
                <a:spcPct val="20000"/>
              </a:spcBef>
              <a:buClr>
                <a:srgbClr val="0000CC"/>
              </a:buClr>
              <a:buFont typeface="Wingdings" panose="05000000000000000000" pitchFamily="2" charset="2"/>
              <a:buChar char="v"/>
            </a:pPr>
            <a:r>
              <a:rPr lang="zh-CN" altLang="en-US" sz="2400" b="1" dirty="0">
                <a:latin typeface="黑体" panose="02010609060101010101" pitchFamily="2" charset="-122"/>
                <a:ea typeface="黑体" panose="02010609060101010101" pitchFamily="2" charset="-122"/>
              </a:rPr>
              <a:t>管理上：</a:t>
            </a:r>
            <a:endParaRPr lang="zh-CN" altLang="en-US" sz="2400" b="1" dirty="0">
              <a:latin typeface="黑体" panose="02010609060101010101" pitchFamily="2" charset="-122"/>
              <a:ea typeface="黑体" panose="02010609060101010101" pitchFamily="2" charset="-122"/>
            </a:endParaRPr>
          </a:p>
          <a:p>
            <a:pPr algn="just" eaLnBrk="1" hangingPunct="1">
              <a:spcBef>
                <a:spcPct val="20000"/>
              </a:spcBef>
              <a:buClr>
                <a:srgbClr val="0000CC"/>
              </a:buClr>
              <a:buFont typeface="Wingdings" panose="05000000000000000000" pitchFamily="2" charset="2"/>
              <a:buNone/>
            </a:pPr>
            <a:r>
              <a:rPr lang="zh-CN" altLang="en-US" sz="2400" b="1" dirty="0">
                <a:latin typeface="黑体" panose="02010609060101010101" pitchFamily="2" charset="-122"/>
                <a:ea typeface="黑体" panose="02010609060101010101" pitchFamily="2" charset="-122"/>
              </a:rPr>
              <a:t>  </a:t>
            </a:r>
            <a:r>
              <a:rPr lang="en-US" altLang="zh-CN"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形成</a:t>
            </a:r>
            <a:r>
              <a:rPr lang="zh-CN" altLang="en-US" sz="2400" b="1" dirty="0" smtClean="0">
                <a:latin typeface="黑体" panose="02010609060101010101" pitchFamily="2" charset="-122"/>
                <a:ea typeface="黑体" panose="02010609060101010101" pitchFamily="2" charset="-122"/>
              </a:rPr>
              <a:t>文件化信息，可获得保持；</a:t>
            </a:r>
            <a:endParaRPr lang="zh-CN" altLang="en-US" sz="2400" b="1" dirty="0">
              <a:latin typeface="黑体" panose="02010609060101010101" pitchFamily="2" charset="-122"/>
              <a:ea typeface="黑体" panose="02010609060101010101" pitchFamily="2" charset="-122"/>
            </a:endParaRPr>
          </a:p>
          <a:p>
            <a:pPr algn="just" eaLnBrk="1" hangingPunct="1">
              <a:spcBef>
                <a:spcPct val="20000"/>
              </a:spcBef>
              <a:buClr>
                <a:srgbClr val="0000CC"/>
              </a:buClr>
              <a:buFont typeface="Wingdings" panose="05000000000000000000" pitchFamily="2" charset="2"/>
              <a:buNone/>
            </a:pPr>
            <a:r>
              <a:rPr lang="zh-CN" altLang="en-US" sz="2400" b="1" dirty="0">
                <a:latin typeface="黑体" panose="02010609060101010101" pitchFamily="2" charset="-122"/>
                <a:ea typeface="黑体" panose="02010609060101010101" pitchFamily="2" charset="-122"/>
              </a:rPr>
              <a:t>  </a:t>
            </a:r>
            <a:r>
              <a:rPr lang="en-US" altLang="zh-CN"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内部</a:t>
            </a:r>
            <a:r>
              <a:rPr lang="zh-CN" altLang="en-US" sz="2400" b="1" dirty="0" smtClean="0">
                <a:latin typeface="黑体" panose="02010609060101010101" pitchFamily="2" charset="-122"/>
                <a:ea typeface="黑体" panose="02010609060101010101" pitchFamily="2" charset="-122"/>
              </a:rPr>
              <a:t>沟通、理解和应用；</a:t>
            </a:r>
            <a:endParaRPr lang="zh-CN" altLang="en-US" sz="2400" b="1" dirty="0">
              <a:latin typeface="黑体" panose="02010609060101010101" pitchFamily="2" charset="-122"/>
              <a:ea typeface="黑体" panose="02010609060101010101" pitchFamily="2" charset="-122"/>
            </a:endParaRPr>
          </a:p>
          <a:p>
            <a:pPr algn="just" eaLnBrk="1" hangingPunct="1">
              <a:spcBef>
                <a:spcPct val="20000"/>
              </a:spcBef>
              <a:buClr>
                <a:srgbClr val="0000CC"/>
              </a:buClr>
              <a:buFont typeface="Wingdings" panose="05000000000000000000" pitchFamily="2" charset="2"/>
              <a:buNone/>
            </a:pPr>
            <a:r>
              <a:rPr lang="zh-CN" altLang="en-US" sz="2400" b="1" dirty="0">
                <a:latin typeface="黑体" panose="02010609060101010101" pitchFamily="2" charset="-122"/>
                <a:ea typeface="黑体" panose="02010609060101010101" pitchFamily="2" charset="-122"/>
              </a:rPr>
              <a:t>  </a:t>
            </a:r>
            <a:r>
              <a:rPr lang="en-US" altLang="zh-CN" sz="2400" b="1" dirty="0" smtClean="0">
                <a:latin typeface="黑体" panose="02010609060101010101" pitchFamily="2" charset="-122"/>
                <a:ea typeface="黑体" panose="02010609060101010101" pitchFamily="2" charset="-122"/>
              </a:rPr>
              <a:t>——</a:t>
            </a:r>
            <a:r>
              <a:rPr lang="zh-CN" altLang="en-US" sz="2400" b="1" dirty="0" smtClean="0">
                <a:latin typeface="黑体" panose="02010609060101010101" pitchFamily="2" charset="-122"/>
                <a:ea typeface="黑体" panose="02010609060101010101" pitchFamily="2" charset="-122"/>
              </a:rPr>
              <a:t>适宜时为相关方获取。</a:t>
            </a:r>
            <a:endParaRPr lang="zh-CN" altLang="en-US" sz="2400" b="1" dirty="0">
              <a:latin typeface="黑体" panose="02010609060101010101" pitchFamily="2" charset="-122"/>
              <a:ea typeface="黑体" panose="02010609060101010101" pitchFamily="2" charset="-122"/>
            </a:endParaRPr>
          </a:p>
        </p:txBody>
      </p:sp>
      <p:sp>
        <p:nvSpPr>
          <p:cNvPr id="4" name="Rectangle 2"/>
          <p:cNvSpPr txBox="1">
            <a:spLocks noChangeArrowheads="1"/>
          </p:cNvSpPr>
          <p:nvPr/>
        </p:nvSpPr>
        <p:spPr>
          <a:xfrm>
            <a:off x="428625" y="285750"/>
            <a:ext cx="7772400" cy="642938"/>
          </a:xfrm>
          <a:prstGeom prst="rect">
            <a:avLst/>
          </a:prstGeom>
        </p:spPr>
        <p:txBody>
          <a:bodyPr anchor="b">
            <a:normAutofit fontScale="97500"/>
          </a:bodyPr>
          <a:lstStyle/>
          <a:p>
            <a:pPr>
              <a:lnSpc>
                <a:spcPct val="120000"/>
              </a:lnSpc>
              <a:spcBef>
                <a:spcPct val="20000"/>
              </a:spcBef>
              <a:defRPr/>
            </a:pPr>
            <a:r>
              <a:rPr kumimoji="0" lang="zh-CN" altLang="en-US" sz="2400" b="1" dirty="0" smtClean="0">
                <a:solidFill>
                  <a:srgbClr val="FF0000"/>
                </a:solidFill>
                <a:latin typeface="黑体" panose="02010609060101010101" pitchFamily="2" charset="-122"/>
                <a:ea typeface="黑体" panose="02010609060101010101" pitchFamily="2" charset="-122"/>
                <a:cs typeface="+mj-cs"/>
              </a:rPr>
              <a:t>理解和实施要点</a:t>
            </a:r>
            <a:endParaRPr kumimoji="0" lang="zh-CN" altLang="en-US" sz="2400" b="1" dirty="0">
              <a:solidFill>
                <a:srgbClr val="FF0000"/>
              </a:solidFill>
              <a:latin typeface="黑体" panose="02010609060101010101" pitchFamily="2" charset="-122"/>
              <a:ea typeface="黑体" panose="02010609060101010101" pitchFamily="2" charset="-122"/>
              <a:cs typeface="+mj-cs"/>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857108" cy="5541963"/>
        </p:xfrm>
        <a:graphic>
          <a:graphicData uri="http://schemas.openxmlformats.org/drawingml/2006/table">
            <a:tbl>
              <a:tblPr/>
              <a:tblGrid>
                <a:gridCol w="3744540"/>
                <a:gridCol w="5112568"/>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5.5  </a:t>
                      </a:r>
                      <a:r>
                        <a:rPr kumimoji="0" lang="zh-CN" altLang="zh-CN" sz="1800" kern="1200" dirty="0" smtClean="0">
                          <a:solidFill>
                            <a:schemeClr val="tx1"/>
                          </a:solidFill>
                          <a:effectLst/>
                          <a:latin typeface="+mn-lt"/>
                          <a:ea typeface="+mn-ea"/>
                          <a:cs typeface="+mn-cs"/>
                        </a:rPr>
                        <a:t>职责、权限与沟通</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5.5.1  </a:t>
                      </a:r>
                      <a:r>
                        <a:rPr kumimoji="0" lang="zh-CN" altLang="zh-CN" sz="1800" kern="1200" dirty="0" smtClean="0">
                          <a:solidFill>
                            <a:schemeClr val="tx1"/>
                          </a:solidFill>
                          <a:effectLst/>
                          <a:latin typeface="+mn-lt"/>
                          <a:ea typeface="+mn-ea"/>
                          <a:cs typeface="+mn-cs"/>
                        </a:rPr>
                        <a:t>职责和权限</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最高管理者应确保组织内的职责、权限得到规定和沟通。</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5.5.2  </a:t>
                      </a:r>
                      <a:r>
                        <a:rPr kumimoji="0" lang="zh-CN" altLang="zh-CN" sz="1800" kern="1200" dirty="0" smtClean="0">
                          <a:solidFill>
                            <a:schemeClr val="tx1"/>
                          </a:solidFill>
                          <a:effectLst/>
                          <a:latin typeface="+mn-lt"/>
                          <a:ea typeface="+mn-ea"/>
                          <a:cs typeface="+mn-cs"/>
                        </a:rPr>
                        <a:t>管理者代表</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最高管理者应在本组织管理层中指定一名成员，无论该成员在其他方面的职责如何，应使其具有以下方面的职责和权限：</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）确保质量管理体系所需的过程得到建立、实施和保持；</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）向最高管理者报告质量管理体系的绩效和任何改进的需求；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）确保在整个组织内提高满足顾客要求的意识。</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smtClean="0">
                          <a:solidFill>
                            <a:schemeClr val="tx1"/>
                          </a:solidFill>
                          <a:effectLst/>
                          <a:latin typeface="+mn-lt"/>
                          <a:ea typeface="+mn-ea"/>
                          <a:cs typeface="+mn-cs"/>
                        </a:rPr>
                        <a:t>注：管理者代表的职责可包括就质量管理体系有关事宜与外部方进行联络。</a:t>
                      </a:r>
                      <a:endParaRPr kumimoji="0" lang="zh-CN" altLang="zh-CN" sz="1800" kern="120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2000" b="1" kern="1200" dirty="0" smtClean="0">
                          <a:solidFill>
                            <a:schemeClr val="tx1"/>
                          </a:solidFill>
                          <a:effectLst/>
                          <a:latin typeface="+mn-lt"/>
                          <a:ea typeface="+mn-ea"/>
                          <a:cs typeface="+mn-cs"/>
                        </a:rPr>
                        <a:t>5</a:t>
                      </a:r>
                      <a:r>
                        <a:rPr lang="en-US" altLang="zh-CN" sz="2000" b="1" kern="1200" dirty="0" smtClean="0">
                          <a:solidFill>
                            <a:schemeClr val="tx1"/>
                          </a:solidFill>
                          <a:effectLst/>
                          <a:latin typeface="+mn-lt"/>
                          <a:ea typeface="+mn-ea"/>
                          <a:cs typeface="+mn-cs"/>
                        </a:rPr>
                        <a:t>.3 </a:t>
                      </a:r>
                      <a:r>
                        <a:rPr lang="zh-CN" altLang="en-US" sz="2000" b="1" kern="1200" dirty="0" smtClean="0">
                          <a:solidFill>
                            <a:schemeClr val="tx1"/>
                          </a:solidFill>
                          <a:effectLst/>
                          <a:latin typeface="+mn-lt"/>
                          <a:ea typeface="+mn-ea"/>
                          <a:cs typeface="+mn-cs"/>
                        </a:rPr>
                        <a:t>组织的岗位、职责和权限 </a:t>
                      </a:r>
                      <a:endParaRPr lang="zh-CN" altLang="en-US" sz="2000" b="1" kern="1200" dirty="0" smtClean="0">
                        <a:solidFill>
                          <a:schemeClr val="tx1"/>
                        </a:solidFill>
                        <a:effectLst/>
                        <a:latin typeface="+mn-lt"/>
                        <a:ea typeface="+mn-ea"/>
                        <a:cs typeface="+mn-cs"/>
                      </a:endParaRPr>
                    </a:p>
                    <a:p>
                      <a:r>
                        <a:rPr lang="zh-CN" altLang="en-US" sz="2000" b="1" kern="1200" dirty="0" smtClean="0">
                          <a:solidFill>
                            <a:schemeClr val="tx1"/>
                          </a:solidFill>
                          <a:effectLst/>
                          <a:latin typeface="+mn-lt"/>
                          <a:ea typeface="+mn-ea"/>
                          <a:cs typeface="+mn-cs"/>
                        </a:rPr>
                        <a:t>最高管理者应确保组织相关岗位的职责、权限得到</a:t>
                      </a:r>
                      <a:r>
                        <a:rPr lang="zh-CN" altLang="en-US" sz="2000" b="1" kern="1200" dirty="0" smtClean="0">
                          <a:solidFill>
                            <a:srgbClr val="FF0000"/>
                          </a:solidFill>
                          <a:effectLst/>
                          <a:latin typeface="+mn-lt"/>
                          <a:ea typeface="+mn-ea"/>
                          <a:cs typeface="+mn-cs"/>
                        </a:rPr>
                        <a:t>分配、沟通和理解</a:t>
                      </a:r>
                      <a:r>
                        <a:rPr lang="zh-CN" altLang="en-US" sz="2000" b="1" kern="1200" dirty="0" smtClean="0">
                          <a:solidFill>
                            <a:schemeClr val="tx1"/>
                          </a:solidFill>
                          <a:effectLst/>
                          <a:latin typeface="+mn-lt"/>
                          <a:ea typeface="+mn-ea"/>
                          <a:cs typeface="+mn-cs"/>
                        </a:rPr>
                        <a:t>。 </a:t>
                      </a:r>
                      <a:endParaRPr lang="zh-CN" altLang="en-US" sz="2000" b="1" kern="1200" dirty="0" smtClean="0">
                        <a:solidFill>
                          <a:schemeClr val="tx1"/>
                        </a:solidFill>
                        <a:effectLst/>
                        <a:latin typeface="+mn-lt"/>
                        <a:ea typeface="+mn-ea"/>
                        <a:cs typeface="+mn-cs"/>
                      </a:endParaRPr>
                    </a:p>
                    <a:p>
                      <a:r>
                        <a:rPr lang="zh-CN" altLang="en-US" sz="2000" b="1" kern="1200" dirty="0" smtClean="0">
                          <a:solidFill>
                            <a:schemeClr val="tx1"/>
                          </a:solidFill>
                          <a:effectLst/>
                          <a:latin typeface="+mn-lt"/>
                          <a:ea typeface="+mn-ea"/>
                          <a:cs typeface="+mn-cs"/>
                        </a:rPr>
                        <a:t>最高管理者应分派职责和权限，以： </a:t>
                      </a:r>
                      <a:endParaRPr lang="zh-CN" altLang="en-US" sz="2000" b="1" kern="1200" dirty="0" smtClean="0">
                        <a:solidFill>
                          <a:schemeClr val="tx1"/>
                        </a:solidFill>
                        <a:effectLst/>
                        <a:latin typeface="+mn-lt"/>
                        <a:ea typeface="+mn-ea"/>
                        <a:cs typeface="+mn-cs"/>
                      </a:endParaRPr>
                    </a:p>
                    <a:p>
                      <a:r>
                        <a:rPr lang="en-US" altLang="zh-CN" sz="2000" b="1" kern="1200" dirty="0" smtClean="0">
                          <a:solidFill>
                            <a:schemeClr val="tx1"/>
                          </a:solidFill>
                          <a:effectLst/>
                          <a:latin typeface="+mn-lt"/>
                          <a:ea typeface="+mn-ea"/>
                          <a:cs typeface="+mn-cs"/>
                        </a:rPr>
                        <a:t>a</a:t>
                      </a:r>
                      <a:r>
                        <a:rPr lang="zh-CN" altLang="en-US" sz="2000" b="1" kern="1200" dirty="0" smtClean="0">
                          <a:solidFill>
                            <a:schemeClr val="tx1"/>
                          </a:solidFill>
                          <a:effectLst/>
                          <a:latin typeface="+mn-lt"/>
                          <a:ea typeface="+mn-ea"/>
                          <a:cs typeface="+mn-cs"/>
                        </a:rPr>
                        <a:t>）确保质量管理体系符合本标准的要求； </a:t>
                      </a:r>
                      <a:endParaRPr lang="zh-CN" altLang="en-US" sz="2000" b="1" kern="1200" dirty="0" smtClean="0">
                        <a:solidFill>
                          <a:schemeClr val="tx1"/>
                        </a:solidFill>
                        <a:effectLst/>
                        <a:latin typeface="+mn-lt"/>
                        <a:ea typeface="+mn-ea"/>
                        <a:cs typeface="+mn-cs"/>
                      </a:endParaRPr>
                    </a:p>
                    <a:p>
                      <a:r>
                        <a:rPr lang="en-US" altLang="zh-CN" sz="2000" b="1" kern="1200" dirty="0" smtClean="0">
                          <a:solidFill>
                            <a:schemeClr val="tx1"/>
                          </a:solidFill>
                          <a:effectLst/>
                          <a:latin typeface="+mn-lt"/>
                          <a:ea typeface="+mn-ea"/>
                          <a:cs typeface="+mn-cs"/>
                        </a:rPr>
                        <a:t>b</a:t>
                      </a:r>
                      <a:r>
                        <a:rPr lang="zh-CN" altLang="en-US" sz="2000" b="1" kern="1200" dirty="0" smtClean="0">
                          <a:solidFill>
                            <a:schemeClr val="tx1"/>
                          </a:solidFill>
                          <a:effectLst/>
                          <a:latin typeface="+mn-lt"/>
                          <a:ea typeface="+mn-ea"/>
                          <a:cs typeface="+mn-cs"/>
                        </a:rPr>
                        <a:t>）确保各过程获得其预期输出； </a:t>
                      </a:r>
                      <a:endParaRPr lang="zh-CN" altLang="en-US" sz="2000" b="1" kern="1200" dirty="0" smtClean="0">
                        <a:solidFill>
                          <a:schemeClr val="tx1"/>
                        </a:solidFill>
                        <a:effectLst/>
                        <a:latin typeface="+mn-lt"/>
                        <a:ea typeface="+mn-ea"/>
                        <a:cs typeface="+mn-cs"/>
                      </a:endParaRPr>
                    </a:p>
                    <a:p>
                      <a:r>
                        <a:rPr lang="en-US" altLang="zh-CN" sz="2000" b="1" kern="1200" dirty="0" smtClean="0">
                          <a:solidFill>
                            <a:schemeClr val="tx1"/>
                          </a:solidFill>
                          <a:effectLst/>
                          <a:latin typeface="+mn-lt"/>
                          <a:ea typeface="+mn-ea"/>
                          <a:cs typeface="+mn-cs"/>
                        </a:rPr>
                        <a:t>c</a:t>
                      </a:r>
                      <a:r>
                        <a:rPr lang="zh-CN" altLang="en-US" sz="2000" b="1" kern="1200" dirty="0" smtClean="0">
                          <a:solidFill>
                            <a:schemeClr val="tx1"/>
                          </a:solidFill>
                          <a:effectLst/>
                          <a:latin typeface="+mn-lt"/>
                          <a:ea typeface="+mn-ea"/>
                          <a:cs typeface="+mn-cs"/>
                        </a:rPr>
                        <a:t>）报告质量管理体系的绩效及其改进机会（见</a:t>
                      </a:r>
                      <a:r>
                        <a:rPr lang="en-US" altLang="zh-CN" sz="2000" b="1" kern="1200" dirty="0" smtClean="0">
                          <a:solidFill>
                            <a:schemeClr val="tx1"/>
                          </a:solidFill>
                          <a:effectLst/>
                          <a:latin typeface="+mn-lt"/>
                          <a:ea typeface="+mn-ea"/>
                          <a:cs typeface="+mn-cs"/>
                        </a:rPr>
                        <a:t>10.1</a:t>
                      </a:r>
                      <a:r>
                        <a:rPr lang="zh-CN" altLang="en-US" sz="2000" b="1" kern="1200" dirty="0" smtClean="0">
                          <a:solidFill>
                            <a:schemeClr val="tx1"/>
                          </a:solidFill>
                          <a:effectLst/>
                          <a:latin typeface="+mn-lt"/>
                          <a:ea typeface="+mn-ea"/>
                          <a:cs typeface="+mn-cs"/>
                        </a:rPr>
                        <a:t>），特别是向最高管理者报告； </a:t>
                      </a:r>
                      <a:endParaRPr lang="zh-CN" altLang="en-US" sz="2000" b="1" kern="1200" dirty="0" smtClean="0">
                        <a:solidFill>
                          <a:schemeClr val="tx1"/>
                        </a:solidFill>
                        <a:effectLst/>
                        <a:latin typeface="+mn-lt"/>
                        <a:ea typeface="+mn-ea"/>
                        <a:cs typeface="+mn-cs"/>
                      </a:endParaRPr>
                    </a:p>
                    <a:p>
                      <a:r>
                        <a:rPr lang="en-US" altLang="zh-CN" sz="2000" b="1" kern="1200" dirty="0" smtClean="0">
                          <a:solidFill>
                            <a:schemeClr val="tx1"/>
                          </a:solidFill>
                          <a:effectLst/>
                          <a:latin typeface="+mn-lt"/>
                          <a:ea typeface="+mn-ea"/>
                          <a:cs typeface="+mn-cs"/>
                        </a:rPr>
                        <a:t>d</a:t>
                      </a:r>
                      <a:r>
                        <a:rPr lang="zh-CN" altLang="en-US" sz="2000" b="1" kern="1200" dirty="0" smtClean="0">
                          <a:solidFill>
                            <a:schemeClr val="tx1"/>
                          </a:solidFill>
                          <a:effectLst/>
                          <a:latin typeface="+mn-lt"/>
                          <a:ea typeface="+mn-ea"/>
                          <a:cs typeface="+mn-cs"/>
                        </a:rPr>
                        <a:t>）确保在整个组织中推动以顾客为关注焦点； </a:t>
                      </a:r>
                      <a:endParaRPr lang="zh-CN" altLang="en-US" sz="2000" b="1" kern="1200" dirty="0" smtClean="0">
                        <a:solidFill>
                          <a:schemeClr val="tx1"/>
                        </a:solidFill>
                        <a:effectLst/>
                        <a:latin typeface="+mn-lt"/>
                        <a:ea typeface="+mn-ea"/>
                        <a:cs typeface="+mn-cs"/>
                      </a:endParaRPr>
                    </a:p>
                    <a:p>
                      <a:r>
                        <a:rPr lang="en-US" altLang="zh-CN" sz="2000" b="1" kern="1200" dirty="0" smtClean="0">
                          <a:solidFill>
                            <a:schemeClr val="tx1"/>
                          </a:solidFill>
                          <a:effectLst/>
                          <a:latin typeface="+mn-lt"/>
                          <a:ea typeface="+mn-ea"/>
                          <a:cs typeface="+mn-cs"/>
                        </a:rPr>
                        <a:t>e</a:t>
                      </a:r>
                      <a:r>
                        <a:rPr lang="zh-CN" altLang="en-US" sz="2000" b="1" kern="1200" dirty="0" smtClean="0">
                          <a:solidFill>
                            <a:schemeClr val="tx1"/>
                          </a:solidFill>
                          <a:effectLst/>
                          <a:latin typeface="+mn-lt"/>
                          <a:ea typeface="+mn-ea"/>
                          <a:cs typeface="+mn-cs"/>
                        </a:rPr>
                        <a:t>）确保在策划和实施质量管理体系</a:t>
                      </a:r>
                      <a:r>
                        <a:rPr lang="zh-CN" altLang="en-US" sz="2000" b="1" kern="1200" dirty="0" smtClean="0">
                          <a:solidFill>
                            <a:srgbClr val="FF0000"/>
                          </a:solidFill>
                          <a:effectLst/>
                          <a:latin typeface="+mn-lt"/>
                          <a:ea typeface="+mn-ea"/>
                          <a:cs typeface="+mn-cs"/>
                        </a:rPr>
                        <a:t>变更</a:t>
                      </a:r>
                      <a:r>
                        <a:rPr lang="zh-CN" altLang="en-US" sz="2000" b="1" kern="1200" dirty="0" smtClean="0">
                          <a:solidFill>
                            <a:schemeClr val="tx1"/>
                          </a:solidFill>
                          <a:effectLst/>
                          <a:latin typeface="+mn-lt"/>
                          <a:ea typeface="+mn-ea"/>
                          <a:cs typeface="+mn-cs"/>
                        </a:rPr>
                        <a:t>时保持其完整性。 </a:t>
                      </a:r>
                      <a:endParaRPr lang="zh-CN" altLang="en-US" sz="2000" b="1"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标题 1"/>
          <p:cNvSpPr>
            <a:spLocks noGrp="1" noChangeArrowheads="1"/>
          </p:cNvSpPr>
          <p:nvPr>
            <p:ph type="title" idx="4294967295"/>
          </p:nvPr>
        </p:nvSpPr>
        <p:spPr>
          <a:xfrm>
            <a:off x="457200" y="274638"/>
            <a:ext cx="8229600" cy="582612"/>
          </a:xfrm>
        </p:spPr>
        <p:txBody>
          <a:bodyPr anchor="b"/>
          <a:lstStyle/>
          <a:p>
            <a:pPr algn="l"/>
            <a:r>
              <a:rPr lang="zh-CN" altLang="zh-CN" sz="2800" b="1" smtClean="0">
                <a:solidFill>
                  <a:srgbClr val="FF6600"/>
                </a:solidFill>
                <a:latin typeface="宋体" panose="02010600030101010101" pitchFamily="2" charset="-122"/>
                <a:sym typeface="宋体" panose="02010600030101010101" pitchFamily="2" charset="-122"/>
              </a:rPr>
              <a:t>5 </a:t>
            </a:r>
            <a:r>
              <a:rPr lang="zh-CN" sz="2800" b="1" smtClean="0">
                <a:solidFill>
                  <a:srgbClr val="FF6600"/>
                </a:solidFill>
                <a:latin typeface="宋体" panose="02010600030101010101" pitchFamily="2" charset="-122"/>
                <a:sym typeface="宋体" panose="02010600030101010101" pitchFamily="2" charset="-122"/>
              </a:rPr>
              <a:t>领导作用</a:t>
            </a:r>
            <a:endParaRPr lang="zh-CN" sz="2800" b="1" smtClean="0">
              <a:solidFill>
                <a:srgbClr val="FF6600"/>
              </a:solidFill>
              <a:latin typeface="宋体" panose="02010600030101010101" pitchFamily="2" charset="-122"/>
              <a:sym typeface="宋体" panose="02010600030101010101" pitchFamily="2" charset="-122"/>
            </a:endParaRPr>
          </a:p>
        </p:txBody>
      </p:sp>
      <p:sp>
        <p:nvSpPr>
          <p:cNvPr id="126979" name="Rectangle 3"/>
          <p:cNvSpPr>
            <a:spLocks noGrp="1" noChangeArrowheads="1"/>
          </p:cNvSpPr>
          <p:nvPr/>
        </p:nvSpPr>
        <p:spPr bwMode="auto">
          <a:xfrm>
            <a:off x="828675" y="1485900"/>
            <a:ext cx="7318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0" hangingPunct="0">
              <a:lnSpc>
                <a:spcPct val="150000"/>
              </a:lnSpc>
              <a:spcBef>
                <a:spcPct val="20000"/>
              </a:spcBef>
            </a:pPr>
            <a:r>
              <a:rPr lang="zh-CN" altLang="en-US" sz="2800" b="1">
                <a:latin typeface="宋体" panose="02010600030101010101" pitchFamily="2" charset="-122"/>
                <a:sym typeface="Calibri" panose="020F0502020204030204" pitchFamily="34" charset="0"/>
              </a:rPr>
              <a:t>理解要点</a:t>
            </a:r>
            <a:endParaRPr lang="zh-CN" altLang="en-US" sz="2800" b="1">
              <a:latin typeface="宋体" panose="02010600030101010101" pitchFamily="2" charset="-122"/>
              <a:sym typeface="Calibri" panose="020F0502020204030204" pitchFamily="34" charset="0"/>
            </a:endParaRPr>
          </a:p>
          <a:p>
            <a:pPr marL="342900" indent="-342900">
              <a:lnSpc>
                <a:spcPct val="15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Arial" panose="020B0604020202020204" pitchFamily="34" charset="0"/>
              </a:rPr>
              <a:t>高度强调最高管理者的角色与作用；</a:t>
            </a:r>
            <a:endParaRPr lang="zh-CN" altLang="en-US" sz="2400" b="1">
              <a:latin typeface="仿宋" panose="02010609060101010101" pitchFamily="49" charset="-122"/>
              <a:ea typeface="仿宋" panose="02010609060101010101" pitchFamily="49" charset="-122"/>
            </a:endParaRPr>
          </a:p>
          <a:p>
            <a:pPr marL="342900" indent="-342900">
              <a:lnSpc>
                <a:spcPct val="15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Arial" panose="020B0604020202020204" pitchFamily="34" charset="0"/>
              </a:rPr>
              <a:t>强调质量方针对组织战略方向的支持；</a:t>
            </a:r>
            <a:endParaRPr lang="zh-CN" altLang="en-US" sz="2400" b="1">
              <a:latin typeface="仿宋" panose="02010609060101010101" pitchFamily="49" charset="-122"/>
              <a:ea typeface="仿宋" panose="02010609060101010101" pitchFamily="49" charset="-122"/>
            </a:endParaRPr>
          </a:p>
          <a:p>
            <a:pPr marL="342900" indent="-342900">
              <a:lnSpc>
                <a:spcPct val="15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Arial" panose="020B0604020202020204" pitchFamily="34" charset="0"/>
              </a:rPr>
              <a:t>“管代”名词的取消以及相关职责上的保留</a:t>
            </a:r>
            <a:endParaRPr lang="en-US" sz="2400" b="1">
              <a:latin typeface="仿宋" panose="02010609060101010101" pitchFamily="49" charset="-122"/>
              <a:ea typeface="仿宋" panose="02010609060101010101" pitchFamily="49" charset="-122"/>
            </a:endParaRPr>
          </a:p>
          <a:p>
            <a:pPr marL="342900" indent="-342900">
              <a:lnSpc>
                <a:spcPct val="150000"/>
              </a:lnSpc>
              <a:buClr>
                <a:srgbClr val="4F81BD"/>
              </a:buClr>
              <a:buFont typeface="Wingdings" panose="05000000000000000000" pitchFamily="2" charset="2"/>
              <a:buChar char="n"/>
            </a:pPr>
            <a:endParaRPr lang="zh-CN" altLang="en-US" sz="2400">
              <a:latin typeface="仿宋" panose="02010609060101010101" pitchFamily="49" charset="-122"/>
              <a:ea typeface="仿宋" panose="02010609060101010101" pitchFamily="49" charset="-122"/>
              <a:sym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标题 1"/>
          <p:cNvSpPr>
            <a:spLocks noGrp="1"/>
          </p:cNvSpPr>
          <p:nvPr>
            <p:ph type="title"/>
          </p:nvPr>
        </p:nvSpPr>
        <p:spPr/>
        <p:txBody>
          <a:bodyPr/>
          <a:lstStyle/>
          <a:p>
            <a:r>
              <a:rPr lang="zh-CN" altLang="en-US" sz="3200" smtClean="0">
                <a:solidFill>
                  <a:srgbClr val="FF0000"/>
                </a:solidFill>
              </a:rPr>
              <a:t>                     </a:t>
            </a:r>
            <a:endParaRPr lang="zh-CN" altLang="en-US" sz="3200" smtClean="0">
              <a:solidFill>
                <a:srgbClr val="FF0000"/>
              </a:solidFill>
            </a:endParaRPr>
          </a:p>
        </p:txBody>
      </p:sp>
      <p:sp>
        <p:nvSpPr>
          <p:cNvPr id="103427" name="内容占位符 2"/>
          <p:cNvSpPr>
            <a:spLocks noGrp="1"/>
          </p:cNvSpPr>
          <p:nvPr>
            <p:ph idx="1"/>
          </p:nvPr>
        </p:nvSpPr>
        <p:spPr/>
        <p:txBody>
          <a:bodyPr/>
          <a:lstStyle/>
          <a:p>
            <a:r>
              <a:rPr lang="zh-CN" altLang="en-US" b="1" smtClean="0"/>
              <a:t>本章主要对领导作用提出要求；</a:t>
            </a:r>
            <a:endParaRPr lang="en-US" altLang="zh-CN" b="1" smtClean="0"/>
          </a:p>
          <a:p>
            <a:r>
              <a:rPr lang="zh-CN" altLang="en-US" b="1" smtClean="0"/>
              <a:t>应对质量管理体系发挥领导作用并作出承诺；（</a:t>
            </a:r>
            <a:r>
              <a:rPr lang="en-US" altLang="zh-CN" b="1" smtClean="0"/>
              <a:t>10</a:t>
            </a:r>
            <a:r>
              <a:rPr lang="zh-CN" altLang="en-US" b="1" smtClean="0"/>
              <a:t>个方面）</a:t>
            </a:r>
            <a:endParaRPr lang="en-US" altLang="zh-CN" b="1" smtClean="0"/>
          </a:p>
          <a:p>
            <a:r>
              <a:rPr lang="zh-CN" altLang="en-US" b="1" smtClean="0"/>
              <a:t>应以顾客为关注焦点；</a:t>
            </a:r>
            <a:endParaRPr lang="en-US" altLang="zh-CN" b="1" smtClean="0"/>
          </a:p>
          <a:p>
            <a:r>
              <a:rPr lang="zh-CN" altLang="en-US" b="1" smtClean="0"/>
              <a:t>应制定、评审、沟通和保持质量方针；</a:t>
            </a:r>
            <a:endParaRPr lang="en-US" altLang="zh-CN" b="1" smtClean="0"/>
          </a:p>
          <a:p>
            <a:r>
              <a:rPr lang="zh-CN" altLang="en-US" b="1" smtClean="0"/>
              <a:t>应规定职责、权限并得到沟通。</a:t>
            </a:r>
            <a:endParaRPr lang="en-US" altLang="zh-CN" b="1" smtClean="0"/>
          </a:p>
          <a:p>
            <a:endParaRPr lang="zh-CN" altLang="en-US" smtClean="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标题 1"/>
          <p:cNvSpPr>
            <a:spLocks noGrp="1" noChangeArrowheads="1"/>
          </p:cNvSpPr>
          <p:nvPr>
            <p:ph type="title" idx="4294967295"/>
          </p:nvPr>
        </p:nvSpPr>
        <p:spPr>
          <a:xfrm>
            <a:off x="457200" y="274638"/>
            <a:ext cx="8229600" cy="582612"/>
          </a:xfrm>
        </p:spPr>
        <p:txBody>
          <a:bodyPr anchor="b"/>
          <a:lstStyle/>
          <a:p>
            <a:pPr algn="l"/>
            <a:r>
              <a:rPr lang="zh-CN" altLang="zh-CN" sz="2800" b="1" smtClean="0">
                <a:solidFill>
                  <a:srgbClr val="FF6600"/>
                </a:solidFill>
                <a:latin typeface="宋体" panose="02010600030101010101" pitchFamily="2" charset="-122"/>
              </a:rPr>
              <a:t>6 </a:t>
            </a:r>
            <a:r>
              <a:rPr lang="zh-CN" sz="2800" b="1" smtClean="0">
                <a:solidFill>
                  <a:srgbClr val="FF6600"/>
                </a:solidFill>
                <a:latin typeface="宋体" panose="02010600030101010101" pitchFamily="2" charset="-122"/>
              </a:rPr>
              <a:t>策划</a:t>
            </a:r>
            <a:endParaRPr lang="zh-CN" sz="2800" b="1" smtClean="0">
              <a:solidFill>
                <a:srgbClr val="FF6600"/>
              </a:solidFill>
              <a:latin typeface="宋体" panose="02010600030101010101" pitchFamily="2" charset="-122"/>
            </a:endParaRPr>
          </a:p>
        </p:txBody>
      </p:sp>
      <p:sp>
        <p:nvSpPr>
          <p:cNvPr id="128003" name="内容占位符 2"/>
          <p:cNvSpPr>
            <a:spLocks noGrp="1" noChangeArrowheads="1"/>
          </p:cNvSpPr>
          <p:nvPr>
            <p:ph idx="4294967295"/>
          </p:nvPr>
        </p:nvSpPr>
        <p:spPr bwMode="auto">
          <a:xfrm>
            <a:off x="457200" y="1046163"/>
            <a:ext cx="8229600" cy="4811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50000"/>
              </a:lnSpc>
              <a:buFont typeface="Arial" panose="020B0604020202020204" pitchFamily="34" charset="0"/>
              <a:buNone/>
            </a:pPr>
            <a:r>
              <a:rPr lang="zh-CN" altLang="zh-CN" sz="2400" b="1" smtClean="0">
                <a:latin typeface="仿宋" panose="02010609060101010101" pitchFamily="49" charset="-122"/>
                <a:ea typeface="仿宋" panose="02010609060101010101" pitchFamily="49" charset="-122"/>
                <a:sym typeface="宋体" panose="02010600030101010101" pitchFamily="2" charset="-122"/>
              </a:rPr>
              <a:t>6.1 </a:t>
            </a:r>
            <a:r>
              <a:rPr lang="zh-CN" sz="2400" b="1" smtClean="0">
                <a:latin typeface="仿宋" panose="02010609060101010101" pitchFamily="49" charset="-122"/>
                <a:ea typeface="仿宋" panose="02010609060101010101" pitchFamily="49" charset="-122"/>
                <a:sym typeface="宋体" panose="02010600030101010101" pitchFamily="2" charset="-122"/>
              </a:rPr>
              <a:t>应对风险和机遇的措施</a:t>
            </a:r>
            <a:endParaRPr lang="zh-CN" sz="2400" b="1" smtClean="0">
              <a:latin typeface="仿宋" panose="02010609060101010101" pitchFamily="49" charset="-122"/>
              <a:ea typeface="仿宋" panose="02010609060101010101" pitchFamily="49" charset="-122"/>
              <a:sym typeface="宋体" panose="02010600030101010101" pitchFamily="2" charset="-122"/>
            </a:endParaRPr>
          </a:p>
          <a:p>
            <a:pPr marL="0" indent="0">
              <a:lnSpc>
                <a:spcPct val="150000"/>
              </a:lnSpc>
              <a:buFont typeface="Arial" panose="020B0604020202020204" pitchFamily="34" charset="0"/>
              <a:buNone/>
            </a:pPr>
            <a:r>
              <a:rPr lang="en-US" altLang="zh-CN" sz="2400" b="1" smtClean="0">
                <a:latin typeface="仿宋" panose="02010609060101010101" pitchFamily="49" charset="-122"/>
                <a:ea typeface="仿宋" panose="02010609060101010101" pitchFamily="49" charset="-122"/>
                <a:sym typeface="宋体" panose="02010600030101010101" pitchFamily="2" charset="-122"/>
              </a:rPr>
              <a:t>      </a:t>
            </a:r>
            <a:endParaRPr lang="en-US" altLang="zh-CN" sz="2400" b="1"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zh-CN" altLang="zh-CN" sz="2400" b="1" smtClean="0">
                <a:latin typeface="仿宋" panose="02010609060101010101" pitchFamily="49" charset="-122"/>
                <a:ea typeface="仿宋" panose="02010609060101010101" pitchFamily="49" charset="-122"/>
                <a:sym typeface="宋体" panose="02010600030101010101" pitchFamily="2" charset="-122"/>
              </a:rPr>
              <a:t>6.2 </a:t>
            </a:r>
            <a:r>
              <a:rPr lang="zh-CN" sz="2400" b="1" smtClean="0">
                <a:latin typeface="仿宋" panose="02010609060101010101" pitchFamily="49" charset="-122"/>
                <a:ea typeface="仿宋" panose="02010609060101010101" pitchFamily="49" charset="-122"/>
                <a:sym typeface="宋体" panose="02010600030101010101" pitchFamily="2" charset="-122"/>
              </a:rPr>
              <a:t>质量目标及其实现的策划</a:t>
            </a:r>
            <a:endParaRPr lang="zh-CN" sz="2400" b="1" smtClean="0">
              <a:latin typeface="仿宋" panose="02010609060101010101" pitchFamily="49" charset="-122"/>
              <a:ea typeface="仿宋" panose="02010609060101010101" pitchFamily="49" charset="-122"/>
              <a:sym typeface="宋体" panose="02010600030101010101" pitchFamily="2" charset="-122"/>
            </a:endParaRPr>
          </a:p>
          <a:p>
            <a:pPr marL="0" indent="0">
              <a:lnSpc>
                <a:spcPct val="150000"/>
              </a:lnSpc>
              <a:buFont typeface="Arial" panose="020B0604020202020204" pitchFamily="34" charset="0"/>
              <a:buNone/>
            </a:pPr>
            <a:r>
              <a:rPr lang="en-US" altLang="zh-CN" sz="2400" b="1" smtClean="0">
                <a:latin typeface="仿宋" panose="02010609060101010101" pitchFamily="49" charset="-122"/>
                <a:ea typeface="仿宋" panose="02010609060101010101" pitchFamily="49" charset="-122"/>
                <a:sym typeface="宋体" panose="02010600030101010101" pitchFamily="2" charset="-122"/>
              </a:rPr>
              <a:t>      </a:t>
            </a:r>
            <a:endParaRPr lang="en-US" altLang="zh-CN" sz="2400" b="1" smtClean="0">
              <a:latin typeface="仿宋" panose="02010609060101010101" pitchFamily="49" charset="-122"/>
              <a:ea typeface="仿宋" panose="02010609060101010101" pitchFamily="49" charset="-122"/>
              <a:sym typeface="宋体" panose="02010600030101010101" pitchFamily="2" charset="-122"/>
            </a:endParaRPr>
          </a:p>
          <a:p>
            <a:pPr marL="0" indent="0">
              <a:lnSpc>
                <a:spcPct val="150000"/>
              </a:lnSpc>
              <a:buFont typeface="Arial" panose="020B0604020202020204" pitchFamily="34" charset="0"/>
              <a:buNone/>
            </a:pPr>
            <a:r>
              <a:rPr lang="zh-CN" altLang="zh-CN" sz="2400" b="1" smtClean="0">
                <a:latin typeface="仿宋" panose="02010609060101010101" pitchFamily="49" charset="-122"/>
                <a:ea typeface="仿宋" panose="02010609060101010101" pitchFamily="49" charset="-122"/>
                <a:sym typeface="宋体" panose="02010600030101010101" pitchFamily="2" charset="-122"/>
              </a:rPr>
              <a:t>6.3 </a:t>
            </a:r>
            <a:r>
              <a:rPr lang="zh-CN" sz="2400" b="1" smtClean="0">
                <a:latin typeface="仿宋" panose="02010609060101010101" pitchFamily="49" charset="-122"/>
                <a:ea typeface="仿宋" panose="02010609060101010101" pitchFamily="49" charset="-122"/>
                <a:sym typeface="宋体" panose="02010600030101010101" pitchFamily="2" charset="-122"/>
              </a:rPr>
              <a:t>变更的策划</a:t>
            </a:r>
            <a:endParaRPr lang="zh-CN" sz="2400" b="1" smtClean="0">
              <a:latin typeface="仿宋" panose="02010609060101010101" pitchFamily="49" charset="-122"/>
              <a:ea typeface="仿宋" panose="02010609060101010101" pitchFamily="49" charset="-122"/>
              <a:sym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62"/>
          <p:cNvSpPr>
            <a:spLocks noGrp="1" noChangeArrowheads="1"/>
          </p:cNvSpPr>
          <p:nvPr>
            <p:ph type="title" idx="4294967295"/>
          </p:nvPr>
        </p:nvSpPr>
        <p:spPr>
          <a:xfrm>
            <a:off x="451339" y="93664"/>
            <a:ext cx="7945315" cy="59848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altLang="zh-CN" b="1" dirty="0" smtClean="0">
                <a:latin typeface="宋体" panose="02010600030101010101" pitchFamily="2" charset="-122"/>
              </a:rPr>
              <a:t>6</a:t>
            </a:r>
            <a:r>
              <a:rPr lang="zh-CN" altLang="en-US" b="1" dirty="0">
                <a:latin typeface="宋体" panose="02010600030101010101" pitchFamily="2" charset="-122"/>
              </a:rPr>
              <a:t> </a:t>
            </a:r>
            <a:r>
              <a:rPr lang="zh-CN" altLang="en-US" b="1" dirty="0" smtClean="0">
                <a:latin typeface="宋体" panose="02010600030101010101" pitchFamily="2" charset="-122"/>
              </a:rPr>
              <a:t>策划关系图</a:t>
            </a:r>
            <a:endParaRPr lang="zh-CN" altLang="en-US" b="1" dirty="0" smtClean="0">
              <a:latin typeface="宋体" panose="02010600030101010101" pitchFamily="2" charset="-122"/>
            </a:endParaRPr>
          </a:p>
        </p:txBody>
      </p:sp>
      <p:grpSp>
        <p:nvGrpSpPr>
          <p:cNvPr id="104451" name="Group 17"/>
          <p:cNvGrpSpPr/>
          <p:nvPr/>
        </p:nvGrpSpPr>
        <p:grpSpPr bwMode="auto">
          <a:xfrm>
            <a:off x="1011116" y="1065213"/>
            <a:ext cx="7067550" cy="5441950"/>
            <a:chOff x="572" y="633"/>
            <a:chExt cx="4823" cy="2968"/>
          </a:xfrm>
        </p:grpSpPr>
        <p:sp>
          <p:nvSpPr>
            <p:cNvPr id="104471" name="Text Box 2"/>
            <p:cNvSpPr txBox="1">
              <a:spLocks noChangeArrowheads="1"/>
            </p:cNvSpPr>
            <p:nvPr/>
          </p:nvSpPr>
          <p:spPr bwMode="auto">
            <a:xfrm>
              <a:off x="2147" y="633"/>
              <a:ext cx="936" cy="624"/>
            </a:xfrm>
            <a:prstGeom prst="rect">
              <a:avLst/>
            </a:prstGeom>
            <a:solidFill>
              <a:srgbClr val="FF99CC"/>
            </a:solidFill>
            <a:ln w="9525">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a:spcBef>
                  <a:spcPct val="0"/>
                </a:spcBef>
                <a:buFontTx/>
                <a:buNone/>
              </a:pPr>
              <a:r>
                <a:rPr lang="en-US" altLang="zh-CN" sz="2000"/>
                <a:t>6.1</a:t>
              </a:r>
              <a:r>
                <a:rPr lang="zh-CN" altLang="en-US" sz="2000"/>
                <a:t>应对风险和机遇的措施</a:t>
              </a:r>
              <a:endParaRPr lang="zh-CN" altLang="en-US" sz="2000"/>
            </a:p>
            <a:p>
              <a:pPr algn="just">
                <a:spcBef>
                  <a:spcPct val="0"/>
                </a:spcBef>
                <a:buFontTx/>
                <a:buNone/>
              </a:pPr>
              <a:r>
                <a:rPr lang="zh-CN" altLang="en-US" sz="2000"/>
                <a:t>    </a:t>
              </a:r>
              <a:endParaRPr lang="zh-CN" altLang="en-US" sz="2000">
                <a:latin typeface="宋体" panose="02010600030101010101" pitchFamily="2" charset="-122"/>
              </a:endParaRPr>
            </a:p>
          </p:txBody>
        </p:sp>
        <p:sp>
          <p:nvSpPr>
            <p:cNvPr id="104472" name="Text Box 3"/>
            <p:cNvSpPr txBox="1">
              <a:spLocks noChangeArrowheads="1"/>
            </p:cNvSpPr>
            <p:nvPr/>
          </p:nvSpPr>
          <p:spPr bwMode="auto">
            <a:xfrm>
              <a:off x="937" y="2188"/>
              <a:ext cx="1353" cy="444"/>
            </a:xfrm>
            <a:prstGeom prst="rect">
              <a:avLst/>
            </a:prstGeom>
            <a:solidFill>
              <a:srgbClr val="00FF00"/>
            </a:solidFill>
            <a:ln w="9525">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2000"/>
                <a:t>运行策划和控制</a:t>
              </a:r>
              <a:endParaRPr lang="zh-CN" altLang="en-US" sz="2000"/>
            </a:p>
            <a:p>
              <a:pPr>
                <a:spcBef>
                  <a:spcPct val="0"/>
                </a:spcBef>
                <a:buFontTx/>
                <a:buNone/>
              </a:pPr>
              <a:r>
                <a:rPr lang="en-US" altLang="zh-CN" sz="2000">
                  <a:latin typeface="宋体" panose="02010600030101010101" pitchFamily="2" charset="-122"/>
                </a:rPr>
                <a:t>8</a:t>
              </a:r>
              <a:r>
                <a:rPr lang="zh-CN" altLang="en-US" sz="2000">
                  <a:latin typeface="宋体" panose="02010600030101010101" pitchFamily="2" charset="-122"/>
                </a:rPr>
                <a:t>.1</a:t>
              </a:r>
              <a:endParaRPr lang="zh-CN" altLang="en-US" sz="2000">
                <a:latin typeface="宋体" panose="02010600030101010101" pitchFamily="2" charset="-122"/>
              </a:endParaRPr>
            </a:p>
          </p:txBody>
        </p:sp>
        <p:sp>
          <p:nvSpPr>
            <p:cNvPr id="104473" name="Text Box 4"/>
            <p:cNvSpPr txBox="1">
              <a:spLocks noChangeArrowheads="1"/>
            </p:cNvSpPr>
            <p:nvPr/>
          </p:nvSpPr>
          <p:spPr bwMode="auto">
            <a:xfrm>
              <a:off x="4357" y="2438"/>
              <a:ext cx="975" cy="397"/>
            </a:xfrm>
            <a:prstGeom prst="rect">
              <a:avLst/>
            </a:prstGeom>
            <a:solidFill>
              <a:srgbClr val="00FF00"/>
            </a:solidFill>
            <a:ln w="9525">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2000"/>
                <a:t>绩效评价总则  </a:t>
              </a:r>
              <a:r>
                <a:rPr lang="en-US" altLang="zh-CN" sz="2000">
                  <a:latin typeface="宋体" panose="02010600030101010101" pitchFamily="2" charset="-122"/>
                </a:rPr>
                <a:t>9</a:t>
              </a:r>
              <a:r>
                <a:rPr lang="zh-CN" altLang="en-US" sz="2000">
                  <a:latin typeface="宋体" panose="02010600030101010101" pitchFamily="2" charset="-122"/>
                </a:rPr>
                <a:t>.1</a:t>
              </a:r>
              <a:r>
                <a:rPr lang="en-US" altLang="zh-CN" sz="2000">
                  <a:latin typeface="宋体" panose="02010600030101010101" pitchFamily="2" charset="-122"/>
                </a:rPr>
                <a:t>.1</a:t>
              </a:r>
              <a:endParaRPr lang="zh-CN" altLang="en-US" sz="2000">
                <a:latin typeface="宋体" panose="02010600030101010101" pitchFamily="2" charset="-122"/>
              </a:endParaRPr>
            </a:p>
          </p:txBody>
        </p:sp>
        <p:sp>
          <p:nvSpPr>
            <p:cNvPr id="104474" name="Text Box 5"/>
            <p:cNvSpPr txBox="1">
              <a:spLocks noChangeArrowheads="1"/>
            </p:cNvSpPr>
            <p:nvPr/>
          </p:nvSpPr>
          <p:spPr bwMode="auto">
            <a:xfrm>
              <a:off x="572" y="3070"/>
              <a:ext cx="1041" cy="420"/>
            </a:xfrm>
            <a:prstGeom prst="rect">
              <a:avLst/>
            </a:prstGeom>
            <a:solidFill>
              <a:srgbClr val="FFCC66"/>
            </a:solidFill>
            <a:ln w="9525">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600" b="1"/>
                <a:t>设计和开发策划</a:t>
              </a:r>
              <a:endParaRPr lang="zh-CN" altLang="en-US" sz="1600" b="1"/>
            </a:p>
            <a:p>
              <a:pPr>
                <a:spcBef>
                  <a:spcPct val="0"/>
                </a:spcBef>
                <a:buFontTx/>
                <a:buNone/>
              </a:pPr>
              <a:r>
                <a:rPr lang="en-US" altLang="zh-CN" sz="1600" b="1">
                  <a:latin typeface="宋体" panose="02010600030101010101" pitchFamily="2" charset="-122"/>
                </a:rPr>
                <a:t>8</a:t>
              </a:r>
              <a:r>
                <a:rPr lang="zh-CN" altLang="en-US" sz="1600" b="1">
                  <a:latin typeface="宋体" panose="02010600030101010101" pitchFamily="2" charset="-122"/>
                </a:rPr>
                <a:t>.3.</a:t>
              </a:r>
              <a:r>
                <a:rPr lang="en-US" altLang="zh-CN" sz="1600" b="1">
                  <a:latin typeface="宋体" panose="02010600030101010101" pitchFamily="2" charset="-122"/>
                </a:rPr>
                <a:t>2</a:t>
              </a:r>
              <a:endParaRPr lang="zh-CN" altLang="en-US" sz="1600" b="1">
                <a:latin typeface="宋体" panose="02010600030101010101" pitchFamily="2" charset="-122"/>
              </a:endParaRPr>
            </a:p>
          </p:txBody>
        </p:sp>
        <p:sp>
          <p:nvSpPr>
            <p:cNvPr id="104475" name="Text Box 6"/>
            <p:cNvSpPr txBox="1">
              <a:spLocks noChangeArrowheads="1"/>
            </p:cNvSpPr>
            <p:nvPr/>
          </p:nvSpPr>
          <p:spPr bwMode="auto">
            <a:xfrm>
              <a:off x="2340" y="3070"/>
              <a:ext cx="1144" cy="531"/>
            </a:xfrm>
            <a:prstGeom prst="rect">
              <a:avLst/>
            </a:prstGeom>
            <a:solidFill>
              <a:srgbClr val="FFCC66"/>
            </a:solidFill>
            <a:ln w="9525">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600" b="1"/>
                <a:t>生产和服务提供的控制 </a:t>
              </a:r>
              <a:endParaRPr lang="zh-CN" altLang="en-US" sz="1600" b="1"/>
            </a:p>
            <a:p>
              <a:pPr>
                <a:spcBef>
                  <a:spcPct val="0"/>
                </a:spcBef>
                <a:buFontTx/>
                <a:buNone/>
              </a:pPr>
              <a:r>
                <a:rPr lang="en-US" altLang="zh-CN" sz="1600" b="1">
                  <a:latin typeface="宋体" panose="02010600030101010101" pitchFamily="2" charset="-122"/>
                </a:rPr>
                <a:t>8</a:t>
              </a:r>
              <a:r>
                <a:rPr lang="zh-CN" altLang="en-US" sz="1600" b="1">
                  <a:latin typeface="宋体" panose="02010600030101010101" pitchFamily="2" charset="-122"/>
                </a:rPr>
                <a:t>．5．1</a:t>
              </a:r>
              <a:endParaRPr lang="zh-CN" altLang="en-US" sz="1600" b="1">
                <a:latin typeface="宋体" panose="02010600030101010101" pitchFamily="2" charset="-122"/>
              </a:endParaRPr>
            </a:p>
          </p:txBody>
        </p:sp>
        <p:sp>
          <p:nvSpPr>
            <p:cNvPr id="104476" name="Text Box 7"/>
            <p:cNvSpPr txBox="1">
              <a:spLocks noChangeArrowheads="1"/>
            </p:cNvSpPr>
            <p:nvPr/>
          </p:nvSpPr>
          <p:spPr bwMode="auto">
            <a:xfrm>
              <a:off x="4420" y="3082"/>
              <a:ext cx="975" cy="408"/>
            </a:xfrm>
            <a:prstGeom prst="rect">
              <a:avLst/>
            </a:prstGeom>
            <a:solidFill>
              <a:srgbClr val="FFCC66"/>
            </a:solidFill>
            <a:ln w="9525">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600" b="1"/>
                <a:t>内审    </a:t>
              </a:r>
              <a:r>
                <a:rPr lang="en-US" altLang="zh-CN" sz="1600" b="1">
                  <a:latin typeface="宋体" panose="02010600030101010101" pitchFamily="2" charset="-122"/>
                </a:rPr>
                <a:t>9</a:t>
              </a:r>
              <a:r>
                <a:rPr lang="zh-CN" altLang="en-US" sz="1600" b="1">
                  <a:latin typeface="宋体" panose="02010600030101010101" pitchFamily="2" charset="-122"/>
                </a:rPr>
                <a:t>.2</a:t>
              </a:r>
              <a:endParaRPr lang="zh-CN" altLang="en-US" sz="1600" b="1">
                <a:latin typeface="宋体" panose="02010600030101010101" pitchFamily="2" charset="-122"/>
              </a:endParaRPr>
            </a:p>
          </p:txBody>
        </p:sp>
        <p:sp>
          <p:nvSpPr>
            <p:cNvPr id="104477" name="Line 8"/>
            <p:cNvSpPr>
              <a:spLocks noChangeShapeType="1"/>
            </p:cNvSpPr>
            <p:nvPr/>
          </p:nvSpPr>
          <p:spPr bwMode="auto">
            <a:xfrm>
              <a:off x="2458" y="1257"/>
              <a:ext cx="0" cy="807"/>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478" name="Line 9"/>
            <p:cNvSpPr>
              <a:spLocks noChangeShapeType="1"/>
            </p:cNvSpPr>
            <p:nvPr/>
          </p:nvSpPr>
          <p:spPr bwMode="auto">
            <a:xfrm flipV="1">
              <a:off x="1378" y="2064"/>
              <a:ext cx="3588"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479" name="Line 10"/>
            <p:cNvSpPr>
              <a:spLocks noChangeShapeType="1"/>
            </p:cNvSpPr>
            <p:nvPr/>
          </p:nvSpPr>
          <p:spPr bwMode="auto">
            <a:xfrm>
              <a:off x="1405" y="2064"/>
              <a:ext cx="0" cy="120"/>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4480" name="Line 11"/>
            <p:cNvSpPr>
              <a:spLocks noChangeShapeType="1"/>
            </p:cNvSpPr>
            <p:nvPr/>
          </p:nvSpPr>
          <p:spPr bwMode="auto">
            <a:xfrm>
              <a:off x="4992" y="2064"/>
              <a:ext cx="0" cy="402"/>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4481" name="Line 12"/>
            <p:cNvSpPr>
              <a:spLocks noChangeShapeType="1"/>
            </p:cNvSpPr>
            <p:nvPr/>
          </p:nvSpPr>
          <p:spPr bwMode="auto">
            <a:xfrm flipH="1">
              <a:off x="4907" y="2850"/>
              <a:ext cx="0" cy="232"/>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4482" name="Line 13"/>
            <p:cNvSpPr>
              <a:spLocks noChangeShapeType="1"/>
            </p:cNvSpPr>
            <p:nvPr/>
          </p:nvSpPr>
          <p:spPr bwMode="auto">
            <a:xfrm>
              <a:off x="1939" y="2619"/>
              <a:ext cx="0" cy="234"/>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483" name="Line 14"/>
            <p:cNvSpPr>
              <a:spLocks noChangeShapeType="1"/>
            </p:cNvSpPr>
            <p:nvPr/>
          </p:nvSpPr>
          <p:spPr bwMode="auto">
            <a:xfrm>
              <a:off x="1105" y="2850"/>
              <a:ext cx="1772" cy="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484" name="Line 15"/>
            <p:cNvSpPr>
              <a:spLocks noChangeShapeType="1"/>
            </p:cNvSpPr>
            <p:nvPr/>
          </p:nvSpPr>
          <p:spPr bwMode="auto">
            <a:xfrm>
              <a:off x="1105" y="2853"/>
              <a:ext cx="0" cy="229"/>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04485" name="Line 16"/>
            <p:cNvSpPr>
              <a:spLocks noChangeShapeType="1"/>
            </p:cNvSpPr>
            <p:nvPr/>
          </p:nvSpPr>
          <p:spPr bwMode="auto">
            <a:xfrm flipH="1">
              <a:off x="2862" y="2853"/>
              <a:ext cx="2" cy="215"/>
            </a:xfrm>
            <a:prstGeom prst="line">
              <a:avLst/>
            </a:prstGeom>
            <a:noFill/>
            <a:ln w="9525">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104452" name="Text Box 2"/>
          <p:cNvSpPr txBox="1">
            <a:spLocks noChangeArrowheads="1"/>
          </p:cNvSpPr>
          <p:nvPr/>
        </p:nvSpPr>
        <p:spPr bwMode="auto">
          <a:xfrm>
            <a:off x="498231" y="1011238"/>
            <a:ext cx="2036885" cy="1211262"/>
          </a:xfrm>
          <a:prstGeom prst="rect">
            <a:avLst/>
          </a:prstGeom>
          <a:solidFill>
            <a:srgbClr val="FF99CC"/>
          </a:solidFill>
          <a:ln w="9525">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a:spcBef>
                <a:spcPct val="0"/>
              </a:spcBef>
              <a:buFontTx/>
              <a:buNone/>
            </a:pPr>
            <a:r>
              <a:rPr lang="en-US" altLang="zh-CN" sz="2000" dirty="0"/>
              <a:t>4.1</a:t>
            </a:r>
            <a:r>
              <a:rPr lang="zh-CN" altLang="en-US" sz="2000" dirty="0"/>
              <a:t>理解组织及其环境</a:t>
            </a:r>
            <a:endParaRPr lang="zh-CN" altLang="en-US" sz="2000" dirty="0"/>
          </a:p>
          <a:p>
            <a:pPr algn="just">
              <a:spcBef>
                <a:spcPct val="0"/>
              </a:spcBef>
              <a:buFontTx/>
              <a:buNone/>
            </a:pPr>
            <a:r>
              <a:rPr lang="zh-CN" altLang="en-US" sz="2000" dirty="0">
                <a:latin typeface="宋体" panose="02010600030101010101" pitchFamily="2" charset="-122"/>
              </a:rPr>
              <a:t>4.2</a:t>
            </a:r>
            <a:r>
              <a:rPr lang="zh-CN" altLang="en-US" sz="2000" dirty="0" smtClean="0">
                <a:latin typeface="宋体" panose="02010600030101010101" pitchFamily="2" charset="-122"/>
              </a:rPr>
              <a:t>理解相关</a:t>
            </a:r>
            <a:r>
              <a:rPr lang="zh-CN" altLang="en-US" sz="2000" dirty="0">
                <a:latin typeface="宋体" panose="02010600030101010101" pitchFamily="2" charset="-122"/>
              </a:rPr>
              <a:t>方的需求和期望</a:t>
            </a:r>
            <a:endParaRPr lang="zh-CN" altLang="en-US" sz="2000" dirty="0">
              <a:latin typeface="宋体" panose="02010600030101010101" pitchFamily="2" charset="-122"/>
            </a:endParaRPr>
          </a:p>
        </p:txBody>
      </p:sp>
      <p:sp>
        <p:nvSpPr>
          <p:cNvPr id="2" name="右箭头 1"/>
          <p:cNvSpPr/>
          <p:nvPr/>
        </p:nvSpPr>
        <p:spPr bwMode="auto">
          <a:xfrm>
            <a:off x="2535116" y="1262064"/>
            <a:ext cx="783981" cy="484187"/>
          </a:xfrm>
          <a:prstGeom prst="rightArrow">
            <a:avLst/>
          </a:prstGeom>
          <a:gradFill rotWithShape="0">
            <a:gsLst>
              <a:gs pos="0">
                <a:schemeClr val="bg1"/>
              </a:gs>
              <a:gs pos="5000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wrap="none"/>
          <a:lstStyle/>
          <a:p>
            <a:pPr>
              <a:defRPr/>
            </a:pPr>
            <a:endParaRPr lang="zh-CN" altLang="en-US"/>
          </a:p>
        </p:txBody>
      </p:sp>
      <p:sp>
        <p:nvSpPr>
          <p:cNvPr id="21" name="右箭头 20"/>
          <p:cNvSpPr/>
          <p:nvPr/>
        </p:nvSpPr>
        <p:spPr bwMode="auto">
          <a:xfrm>
            <a:off x="4690697" y="1341439"/>
            <a:ext cx="783980" cy="485775"/>
          </a:xfrm>
          <a:prstGeom prst="rightArrow">
            <a:avLst/>
          </a:prstGeom>
          <a:gradFill rotWithShape="0">
            <a:gsLst>
              <a:gs pos="0">
                <a:schemeClr val="bg1"/>
              </a:gs>
              <a:gs pos="5000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wrap="none"/>
          <a:lstStyle/>
          <a:p>
            <a:pPr>
              <a:defRPr/>
            </a:pPr>
            <a:endParaRPr lang="zh-CN" altLang="en-US"/>
          </a:p>
        </p:txBody>
      </p:sp>
      <p:sp>
        <p:nvSpPr>
          <p:cNvPr id="104455" name="Text Box 2"/>
          <p:cNvSpPr txBox="1">
            <a:spLocks noChangeArrowheads="1"/>
          </p:cNvSpPr>
          <p:nvPr/>
        </p:nvSpPr>
        <p:spPr bwMode="auto">
          <a:xfrm>
            <a:off x="5474677" y="1008063"/>
            <a:ext cx="1371600" cy="990600"/>
          </a:xfrm>
          <a:prstGeom prst="rect">
            <a:avLst/>
          </a:prstGeom>
          <a:solidFill>
            <a:srgbClr val="FF99CC"/>
          </a:solidFill>
          <a:ln w="9525">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a:spcBef>
                <a:spcPct val="0"/>
              </a:spcBef>
              <a:buFontTx/>
              <a:buNone/>
            </a:pPr>
            <a:r>
              <a:rPr lang="en-US" altLang="zh-CN" sz="2000"/>
              <a:t>6.2</a:t>
            </a:r>
            <a:r>
              <a:rPr lang="zh-CN" altLang="en-US" sz="2000"/>
              <a:t>质量目标及其实现的策划</a:t>
            </a:r>
            <a:endParaRPr lang="zh-CN" altLang="en-US" sz="2000"/>
          </a:p>
          <a:p>
            <a:pPr algn="just">
              <a:spcBef>
                <a:spcPct val="0"/>
              </a:spcBef>
              <a:buFontTx/>
              <a:buNone/>
            </a:pPr>
            <a:r>
              <a:rPr lang="zh-CN" altLang="en-US" sz="2000"/>
              <a:t>    </a:t>
            </a:r>
            <a:endParaRPr lang="zh-CN" altLang="en-US" sz="2000">
              <a:latin typeface="宋体" panose="02010600030101010101" pitchFamily="2" charset="-122"/>
            </a:endParaRPr>
          </a:p>
        </p:txBody>
      </p:sp>
      <p:sp>
        <p:nvSpPr>
          <p:cNvPr id="23" name="右箭头 22"/>
          <p:cNvSpPr/>
          <p:nvPr/>
        </p:nvSpPr>
        <p:spPr bwMode="auto">
          <a:xfrm>
            <a:off x="6879981" y="1316039"/>
            <a:ext cx="783980" cy="485775"/>
          </a:xfrm>
          <a:prstGeom prst="rightArrow">
            <a:avLst/>
          </a:prstGeom>
          <a:gradFill rotWithShape="0">
            <a:gsLst>
              <a:gs pos="0">
                <a:schemeClr val="bg1"/>
              </a:gs>
              <a:gs pos="50000">
                <a:schemeClr val="accent1"/>
              </a:gs>
              <a:gs pos="100000">
                <a:schemeClr val="bg1"/>
              </a:gs>
            </a:gsLst>
            <a:lin ang="5400000" scaled="1"/>
          </a:gradFill>
          <a:ln w="9525" cap="flat" cmpd="sng" algn="ctr">
            <a:solidFill>
              <a:schemeClr val="tx1"/>
            </a:solidFill>
            <a:prstDash val="solid"/>
            <a:round/>
            <a:headEnd type="none" w="med" len="med"/>
            <a:tailEnd type="none" w="med" len="med"/>
          </a:ln>
          <a:effectLst/>
        </p:spPr>
        <p:txBody>
          <a:bodyPr wrap="none"/>
          <a:lstStyle/>
          <a:p>
            <a:pPr>
              <a:defRPr/>
            </a:pPr>
            <a:endParaRPr lang="zh-CN" altLang="en-US"/>
          </a:p>
        </p:txBody>
      </p:sp>
      <p:sp>
        <p:nvSpPr>
          <p:cNvPr id="104457" name="Text Box 2"/>
          <p:cNvSpPr txBox="1">
            <a:spLocks noChangeArrowheads="1"/>
          </p:cNvSpPr>
          <p:nvPr/>
        </p:nvSpPr>
        <p:spPr bwMode="auto">
          <a:xfrm>
            <a:off x="7663962" y="1063625"/>
            <a:ext cx="1371600" cy="990600"/>
          </a:xfrm>
          <a:prstGeom prst="rect">
            <a:avLst/>
          </a:prstGeom>
          <a:solidFill>
            <a:srgbClr val="FF99CC"/>
          </a:solidFill>
          <a:ln w="9525">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a:spcBef>
                <a:spcPct val="0"/>
              </a:spcBef>
              <a:buFontTx/>
              <a:buNone/>
            </a:pPr>
            <a:r>
              <a:rPr lang="en-US" altLang="zh-CN" sz="2000"/>
              <a:t>6.3</a:t>
            </a:r>
            <a:r>
              <a:rPr lang="zh-CN" altLang="en-US" sz="2000"/>
              <a:t> 变更的策划</a:t>
            </a:r>
            <a:endParaRPr lang="zh-CN" altLang="en-US" sz="2000"/>
          </a:p>
          <a:p>
            <a:pPr algn="just">
              <a:spcBef>
                <a:spcPct val="0"/>
              </a:spcBef>
              <a:buFontTx/>
              <a:buNone/>
            </a:pPr>
            <a:r>
              <a:rPr lang="zh-CN" altLang="en-US" sz="2000"/>
              <a:t>    </a:t>
            </a:r>
            <a:endParaRPr lang="zh-CN" altLang="en-US" sz="2000">
              <a:latin typeface="宋体" panose="02010600030101010101" pitchFamily="2" charset="-122"/>
            </a:endParaRPr>
          </a:p>
        </p:txBody>
      </p:sp>
      <p:sp>
        <p:nvSpPr>
          <p:cNvPr id="104458" name="Line 33"/>
          <p:cNvSpPr>
            <a:spLocks noChangeShapeType="1"/>
          </p:cNvSpPr>
          <p:nvPr/>
        </p:nvSpPr>
        <p:spPr bwMode="auto">
          <a:xfrm>
            <a:off x="3801208" y="2420939"/>
            <a:ext cx="552450" cy="1587"/>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59" name="Line 33"/>
          <p:cNvSpPr>
            <a:spLocks noChangeShapeType="1"/>
          </p:cNvSpPr>
          <p:nvPr/>
        </p:nvSpPr>
        <p:spPr bwMode="auto">
          <a:xfrm>
            <a:off x="3774831" y="3138489"/>
            <a:ext cx="552450" cy="3175"/>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60" name="Line 8"/>
          <p:cNvSpPr>
            <a:spLocks noChangeShapeType="1"/>
          </p:cNvSpPr>
          <p:nvPr/>
        </p:nvSpPr>
        <p:spPr bwMode="auto">
          <a:xfrm>
            <a:off x="6160477" y="1998663"/>
            <a:ext cx="0" cy="163671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4461" name="Line 33"/>
          <p:cNvSpPr>
            <a:spLocks noChangeShapeType="1"/>
          </p:cNvSpPr>
          <p:nvPr/>
        </p:nvSpPr>
        <p:spPr bwMode="auto">
          <a:xfrm>
            <a:off x="6164874" y="2439989"/>
            <a:ext cx="552450" cy="1587"/>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62" name="Line 33"/>
          <p:cNvSpPr>
            <a:spLocks noChangeShapeType="1"/>
          </p:cNvSpPr>
          <p:nvPr/>
        </p:nvSpPr>
        <p:spPr bwMode="auto">
          <a:xfrm>
            <a:off x="6185389" y="3141664"/>
            <a:ext cx="552450" cy="1587"/>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04463" name="Rectangle 16"/>
          <p:cNvSpPr>
            <a:spLocks noChangeArrowheads="1"/>
          </p:cNvSpPr>
          <p:nvPr/>
        </p:nvSpPr>
        <p:spPr bwMode="auto">
          <a:xfrm>
            <a:off x="4388828" y="2209801"/>
            <a:ext cx="1210408" cy="498475"/>
          </a:xfrm>
          <a:prstGeom prst="rect">
            <a:avLst/>
          </a:prstGeom>
          <a:solidFill>
            <a:srgbClr val="FFFFFF"/>
          </a:solidFill>
          <a:ln w="11113">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04464" name="Rectangle 13"/>
          <p:cNvSpPr>
            <a:spLocks noChangeArrowheads="1"/>
          </p:cNvSpPr>
          <p:nvPr/>
        </p:nvSpPr>
        <p:spPr bwMode="auto">
          <a:xfrm>
            <a:off x="4481146" y="2224089"/>
            <a:ext cx="11180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dirty="0">
                <a:solidFill>
                  <a:srgbClr val="FF0000"/>
                </a:solidFill>
                <a:latin typeface="宋体" panose="02010600030101010101" pitchFamily="2" charset="-122"/>
              </a:rPr>
              <a:t>6.1.1 </a:t>
            </a:r>
            <a:r>
              <a:rPr lang="zh-CN" altLang="en-US" sz="1600" b="1" dirty="0">
                <a:solidFill>
                  <a:srgbClr val="FF0000"/>
                </a:solidFill>
                <a:latin typeface="宋体" panose="02010600030101010101" pitchFamily="2" charset="-122"/>
              </a:rPr>
              <a:t>确定风险和机遇</a:t>
            </a:r>
            <a:endParaRPr lang="zh-CN" altLang="en-US" sz="1600" b="1" dirty="0">
              <a:solidFill>
                <a:srgbClr val="FF0000"/>
              </a:solidFill>
              <a:latin typeface="Tahoma" panose="020B0604030504040204" pitchFamily="34" charset="0"/>
            </a:endParaRPr>
          </a:p>
        </p:txBody>
      </p:sp>
      <p:sp>
        <p:nvSpPr>
          <p:cNvPr id="104465" name="Rectangle 16"/>
          <p:cNvSpPr>
            <a:spLocks noChangeArrowheads="1"/>
          </p:cNvSpPr>
          <p:nvPr/>
        </p:nvSpPr>
        <p:spPr bwMode="auto">
          <a:xfrm>
            <a:off x="4327282" y="2978151"/>
            <a:ext cx="1210408" cy="657225"/>
          </a:xfrm>
          <a:prstGeom prst="rect">
            <a:avLst/>
          </a:prstGeom>
          <a:solidFill>
            <a:srgbClr val="FFFFFF"/>
          </a:solidFill>
          <a:ln w="11113">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04466" name="Rectangle 13"/>
          <p:cNvSpPr>
            <a:spLocks noChangeArrowheads="1"/>
          </p:cNvSpPr>
          <p:nvPr/>
        </p:nvSpPr>
        <p:spPr bwMode="auto">
          <a:xfrm>
            <a:off x="4409343" y="3016251"/>
            <a:ext cx="112834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dirty="0">
                <a:solidFill>
                  <a:srgbClr val="FF0000"/>
                </a:solidFill>
                <a:latin typeface="宋体" panose="02010600030101010101" pitchFamily="2" charset="-122"/>
              </a:rPr>
              <a:t>6.1.2 </a:t>
            </a:r>
            <a:r>
              <a:rPr lang="zh-CN" altLang="en-US" sz="1600" b="1" dirty="0">
                <a:solidFill>
                  <a:srgbClr val="FF0000"/>
                </a:solidFill>
                <a:latin typeface="宋体" panose="02010600030101010101" pitchFamily="2" charset="-122"/>
              </a:rPr>
              <a:t>应对风险和机遇</a:t>
            </a:r>
            <a:endParaRPr lang="zh-CN" altLang="en-US" sz="1600" b="1" dirty="0">
              <a:solidFill>
                <a:srgbClr val="FF0000"/>
              </a:solidFill>
              <a:latin typeface="Tahoma" panose="020B0604030504040204" pitchFamily="34" charset="0"/>
            </a:endParaRPr>
          </a:p>
        </p:txBody>
      </p:sp>
      <p:sp>
        <p:nvSpPr>
          <p:cNvPr id="104467" name="Rectangle 16"/>
          <p:cNvSpPr>
            <a:spLocks noChangeArrowheads="1"/>
          </p:cNvSpPr>
          <p:nvPr/>
        </p:nvSpPr>
        <p:spPr bwMode="auto">
          <a:xfrm>
            <a:off x="6775939" y="2025651"/>
            <a:ext cx="1210408" cy="657225"/>
          </a:xfrm>
          <a:prstGeom prst="rect">
            <a:avLst/>
          </a:prstGeom>
          <a:solidFill>
            <a:srgbClr val="FFFFFF"/>
          </a:solidFill>
          <a:ln w="11113">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04468" name="Rectangle 16"/>
          <p:cNvSpPr>
            <a:spLocks noChangeArrowheads="1"/>
          </p:cNvSpPr>
          <p:nvPr/>
        </p:nvSpPr>
        <p:spPr bwMode="auto">
          <a:xfrm>
            <a:off x="6775939" y="2867026"/>
            <a:ext cx="1210408" cy="657225"/>
          </a:xfrm>
          <a:prstGeom prst="rect">
            <a:avLst/>
          </a:prstGeom>
          <a:solidFill>
            <a:srgbClr val="FFFFFF"/>
          </a:solidFill>
          <a:ln w="11113">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04469" name="Rectangle 13"/>
          <p:cNvSpPr>
            <a:spLocks noChangeArrowheads="1"/>
          </p:cNvSpPr>
          <p:nvPr/>
        </p:nvSpPr>
        <p:spPr bwMode="auto">
          <a:xfrm>
            <a:off x="6885843" y="2108201"/>
            <a:ext cx="112834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dirty="0">
                <a:solidFill>
                  <a:srgbClr val="FF0000"/>
                </a:solidFill>
                <a:latin typeface="宋体" panose="02010600030101010101" pitchFamily="2" charset="-122"/>
              </a:rPr>
              <a:t>6.2.1 </a:t>
            </a:r>
            <a:r>
              <a:rPr lang="zh-CN" altLang="en-US" sz="1600" b="1" dirty="0">
                <a:solidFill>
                  <a:srgbClr val="FF0000"/>
                </a:solidFill>
                <a:latin typeface="宋体" panose="02010600030101010101" pitchFamily="2" charset="-122"/>
              </a:rPr>
              <a:t>质量目标建立</a:t>
            </a:r>
            <a:endParaRPr lang="zh-CN" altLang="en-US" sz="1600" b="1" dirty="0">
              <a:solidFill>
                <a:srgbClr val="FF0000"/>
              </a:solidFill>
              <a:latin typeface="Tahoma" panose="020B0604030504040204" pitchFamily="34" charset="0"/>
            </a:endParaRPr>
          </a:p>
        </p:txBody>
      </p:sp>
      <p:sp>
        <p:nvSpPr>
          <p:cNvPr id="104470" name="Rectangle 13"/>
          <p:cNvSpPr>
            <a:spLocks noChangeArrowheads="1"/>
          </p:cNvSpPr>
          <p:nvPr/>
        </p:nvSpPr>
        <p:spPr bwMode="auto">
          <a:xfrm>
            <a:off x="6827228" y="2938464"/>
            <a:ext cx="1128346"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600" b="1" dirty="0">
                <a:solidFill>
                  <a:srgbClr val="FF0000"/>
                </a:solidFill>
                <a:latin typeface="宋体" panose="02010600030101010101" pitchFamily="2" charset="-122"/>
              </a:rPr>
              <a:t>6.2.2 </a:t>
            </a:r>
            <a:r>
              <a:rPr lang="zh-CN" altLang="en-US" sz="1600" b="1" dirty="0">
                <a:solidFill>
                  <a:srgbClr val="FF0000"/>
                </a:solidFill>
                <a:latin typeface="宋体" panose="02010600030101010101" pitchFamily="2" charset="-122"/>
              </a:rPr>
              <a:t>质量目标实现</a:t>
            </a:r>
            <a:endParaRPr lang="zh-CN" altLang="en-US" sz="1600" b="1" dirty="0">
              <a:solidFill>
                <a:srgbClr val="FF0000"/>
              </a:solidFill>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2592412"/>
                <a:gridCol w="6121375"/>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5.4  </a:t>
                      </a:r>
                      <a:r>
                        <a:rPr kumimoji="0" lang="zh-CN" altLang="en-US" sz="1800" kern="1200" dirty="0" smtClean="0">
                          <a:solidFill>
                            <a:schemeClr val="tx1"/>
                          </a:solidFill>
                          <a:effectLst/>
                          <a:latin typeface="+mn-lt"/>
                          <a:ea typeface="+mn-ea"/>
                          <a:cs typeface="+mn-cs"/>
                        </a:rPr>
                        <a:t>策划 </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en-US" sz="1800" kern="1200" dirty="0" smtClean="0">
                          <a:solidFill>
                            <a:schemeClr val="tx1"/>
                          </a:solidFill>
                          <a:effectLst/>
                          <a:latin typeface="+mn-lt"/>
                          <a:ea typeface="+mn-ea"/>
                          <a:cs typeface="+mn-cs"/>
                        </a:rPr>
                        <a:t>没有关于应对风险的策划内容</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2400" b="1" kern="1200" dirty="0" smtClean="0">
                          <a:solidFill>
                            <a:schemeClr val="tx1"/>
                          </a:solidFill>
                          <a:effectLst/>
                          <a:latin typeface="+mn-lt"/>
                          <a:ea typeface="+mn-ea"/>
                          <a:cs typeface="+mn-cs"/>
                        </a:rPr>
                        <a:t>6</a:t>
                      </a:r>
                      <a:r>
                        <a:rPr lang="zh-CN" altLang="zh-CN" sz="2400" b="1" kern="1200" dirty="0" smtClean="0">
                          <a:solidFill>
                            <a:srgbClr val="FF0000"/>
                          </a:solidFill>
                          <a:effectLst/>
                          <a:latin typeface="+mn-lt"/>
                          <a:ea typeface="+mn-ea"/>
                          <a:cs typeface="+mn-cs"/>
                        </a:rPr>
                        <a:t>策划</a:t>
                      </a:r>
                      <a:endParaRPr lang="zh-CN" altLang="zh-CN" sz="2400" b="1" kern="1200" dirty="0" smtClean="0">
                        <a:solidFill>
                          <a:srgbClr val="FF0000"/>
                        </a:solidFill>
                        <a:effectLst/>
                        <a:latin typeface="+mn-lt"/>
                        <a:ea typeface="+mn-ea"/>
                        <a:cs typeface="+mn-cs"/>
                      </a:endParaRPr>
                    </a:p>
                    <a:p>
                      <a:r>
                        <a:rPr lang="zh-CN" altLang="zh-CN" sz="2400" b="1" kern="1200" dirty="0" smtClean="0">
                          <a:solidFill>
                            <a:schemeClr val="tx1"/>
                          </a:solidFill>
                          <a:effectLst/>
                          <a:latin typeface="+mn-lt"/>
                          <a:ea typeface="+mn-ea"/>
                          <a:cs typeface="+mn-cs"/>
                        </a:rPr>
                        <a:t>6.1应对风险和机</a:t>
                      </a:r>
                      <a:r>
                        <a:rPr lang="zh-CN" altLang="en-US" sz="2400" b="1" kern="1200" dirty="0" smtClean="0">
                          <a:solidFill>
                            <a:schemeClr val="tx1"/>
                          </a:solidFill>
                          <a:effectLst/>
                          <a:latin typeface="+mn-lt"/>
                          <a:ea typeface="+mn-ea"/>
                          <a:cs typeface="+mn-cs"/>
                        </a:rPr>
                        <a:t>遇</a:t>
                      </a:r>
                      <a:r>
                        <a:rPr lang="zh-CN" altLang="zh-CN" sz="2400" b="1" kern="1200" dirty="0" smtClean="0">
                          <a:solidFill>
                            <a:schemeClr val="tx1"/>
                          </a:solidFill>
                          <a:effectLst/>
                          <a:latin typeface="+mn-lt"/>
                          <a:ea typeface="+mn-ea"/>
                          <a:cs typeface="+mn-cs"/>
                        </a:rPr>
                        <a:t>的措施</a:t>
                      </a:r>
                      <a:endParaRPr lang="zh-CN" altLang="zh-CN" sz="2400" b="1" kern="1200" dirty="0" smtClean="0">
                        <a:solidFill>
                          <a:schemeClr val="tx1"/>
                        </a:solidFill>
                        <a:effectLst/>
                        <a:latin typeface="+mn-lt"/>
                        <a:ea typeface="+mn-ea"/>
                        <a:cs typeface="+mn-cs"/>
                      </a:endParaRPr>
                    </a:p>
                    <a:p>
                      <a:r>
                        <a:rPr lang="en-US" altLang="zh-CN" sz="2400" b="0" i="0" u="none" strike="noStrike" kern="1200" baseline="0" dirty="0" smtClean="0">
                          <a:solidFill>
                            <a:schemeClr val="tx1"/>
                          </a:solidFill>
                          <a:latin typeface="+mn-lt"/>
                          <a:ea typeface="+mn-ea"/>
                          <a:cs typeface="+mn-cs"/>
                        </a:rPr>
                        <a:t>6.1.1</a:t>
                      </a:r>
                      <a:r>
                        <a:rPr lang="zh-CN" altLang="en-US" sz="2400" b="0" i="0" u="none" strike="noStrike" kern="1200" baseline="0" dirty="0" smtClean="0">
                          <a:solidFill>
                            <a:schemeClr val="tx1"/>
                          </a:solidFill>
                          <a:latin typeface="+mn-lt"/>
                          <a:ea typeface="+mn-ea"/>
                          <a:cs typeface="+mn-cs"/>
                        </a:rPr>
                        <a:t>在策划质量管理体系时，组织应考虑到</a:t>
                      </a:r>
                      <a:r>
                        <a:rPr lang="en-US" altLang="zh-CN" sz="2400" b="0" i="0" u="none" strike="noStrike" kern="1200" baseline="0" dirty="0" smtClean="0">
                          <a:solidFill>
                            <a:schemeClr val="tx1"/>
                          </a:solidFill>
                          <a:latin typeface="+mn-lt"/>
                          <a:ea typeface="+mn-ea"/>
                          <a:cs typeface="+mn-cs"/>
                        </a:rPr>
                        <a:t>4.1</a:t>
                      </a:r>
                      <a:r>
                        <a:rPr lang="zh-CN" altLang="en-US" sz="2400" b="0" i="0" u="none" strike="noStrike" kern="1200" baseline="0" dirty="0" smtClean="0">
                          <a:solidFill>
                            <a:schemeClr val="tx1"/>
                          </a:solidFill>
                          <a:latin typeface="+mn-lt"/>
                          <a:ea typeface="+mn-ea"/>
                          <a:cs typeface="+mn-cs"/>
                        </a:rPr>
                        <a:t>所提及的因素和</a:t>
                      </a:r>
                      <a:r>
                        <a:rPr lang="en-US" altLang="zh-CN" sz="2400" b="0" i="0" u="none" strike="noStrike" kern="1200" baseline="0" dirty="0" smtClean="0">
                          <a:solidFill>
                            <a:schemeClr val="tx1"/>
                          </a:solidFill>
                          <a:latin typeface="+mn-lt"/>
                          <a:ea typeface="+mn-ea"/>
                          <a:cs typeface="+mn-cs"/>
                        </a:rPr>
                        <a:t>4.2</a:t>
                      </a:r>
                      <a:r>
                        <a:rPr lang="zh-CN" altLang="en-US" sz="2400" b="0" i="0" u="none" strike="noStrike" kern="1200" baseline="0" dirty="0" smtClean="0">
                          <a:solidFill>
                            <a:schemeClr val="tx1"/>
                          </a:solidFill>
                          <a:latin typeface="+mn-lt"/>
                          <a:ea typeface="+mn-ea"/>
                          <a:cs typeface="+mn-cs"/>
                        </a:rPr>
                        <a:t>所提及的要求，并确定需要应对的风险和机遇，以：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a</a:t>
                      </a:r>
                      <a:r>
                        <a:rPr lang="zh-CN" altLang="en-US" sz="2400" b="0" i="0" u="none" strike="noStrike" kern="1200" baseline="0" dirty="0" smtClean="0">
                          <a:solidFill>
                            <a:schemeClr val="tx1"/>
                          </a:solidFill>
                          <a:latin typeface="+mn-lt"/>
                          <a:ea typeface="+mn-ea"/>
                          <a:cs typeface="+mn-cs"/>
                        </a:rPr>
                        <a:t>）确保质量管理体系能够实现</a:t>
                      </a:r>
                      <a:r>
                        <a:rPr lang="zh-CN" altLang="en-US" sz="2400" b="1" i="0" u="none" strike="noStrike" kern="1200" baseline="0" dirty="0" smtClean="0">
                          <a:solidFill>
                            <a:srgbClr val="FF0000"/>
                          </a:solidFill>
                          <a:latin typeface="+mn-lt"/>
                          <a:ea typeface="+mn-ea"/>
                          <a:cs typeface="+mn-cs"/>
                        </a:rPr>
                        <a:t>其预期结果</a:t>
                      </a:r>
                      <a:r>
                        <a:rPr lang="zh-CN" altLang="en-US" sz="2400" b="0" i="0" u="none" strike="noStrike" kern="1200" baseline="0" dirty="0" smtClean="0">
                          <a:solidFill>
                            <a:schemeClr val="tx1"/>
                          </a:solidFill>
                          <a:latin typeface="+mn-lt"/>
                          <a:ea typeface="+mn-ea"/>
                          <a:cs typeface="+mn-cs"/>
                        </a:rPr>
                        <a:t>；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b</a:t>
                      </a:r>
                      <a:r>
                        <a:rPr lang="zh-CN" altLang="en-US" sz="2400" b="0" i="0" u="none" strike="noStrike" kern="1200" baseline="0" dirty="0" smtClean="0">
                          <a:solidFill>
                            <a:schemeClr val="tx1"/>
                          </a:solidFill>
                          <a:latin typeface="+mn-lt"/>
                          <a:ea typeface="+mn-ea"/>
                          <a:cs typeface="+mn-cs"/>
                        </a:rPr>
                        <a:t>）</a:t>
                      </a:r>
                      <a:r>
                        <a:rPr lang="zh-CN" altLang="en-US" sz="2400" b="1" i="0" u="none" strike="noStrike" kern="1200" baseline="0" dirty="0" smtClean="0">
                          <a:solidFill>
                            <a:srgbClr val="FF0000"/>
                          </a:solidFill>
                          <a:latin typeface="+mn-lt"/>
                          <a:ea typeface="+mn-ea"/>
                          <a:cs typeface="+mn-cs"/>
                        </a:rPr>
                        <a:t>增强有利影响</a:t>
                      </a:r>
                      <a:r>
                        <a:rPr lang="zh-CN" altLang="en-US" sz="2400" b="0" i="0" u="none" strike="noStrike" kern="1200" baseline="0" dirty="0" smtClean="0">
                          <a:solidFill>
                            <a:schemeClr val="tx1"/>
                          </a:solidFill>
                          <a:latin typeface="+mn-lt"/>
                          <a:ea typeface="+mn-ea"/>
                          <a:cs typeface="+mn-cs"/>
                        </a:rPr>
                        <a:t>；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c</a:t>
                      </a:r>
                      <a:r>
                        <a:rPr lang="zh-CN" altLang="en-US" sz="2400" b="0" i="0" u="none" strike="noStrike" kern="1200" baseline="0" dirty="0" smtClean="0">
                          <a:solidFill>
                            <a:schemeClr val="tx1"/>
                          </a:solidFill>
                          <a:latin typeface="+mn-lt"/>
                          <a:ea typeface="+mn-ea"/>
                          <a:cs typeface="+mn-cs"/>
                        </a:rPr>
                        <a:t>）预防或减少不利影响；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d</a:t>
                      </a:r>
                      <a:r>
                        <a:rPr lang="zh-CN" altLang="en-US" sz="2400" b="0" i="0" u="none" strike="noStrike" kern="1200" baseline="0" dirty="0" smtClean="0">
                          <a:solidFill>
                            <a:schemeClr val="tx1"/>
                          </a:solidFill>
                          <a:latin typeface="+mn-lt"/>
                          <a:ea typeface="+mn-ea"/>
                          <a:cs typeface="+mn-cs"/>
                        </a:rPr>
                        <a:t>）实现改进。 </a:t>
                      </a:r>
                      <a:endParaRPr kumimoji="0" lang="zh-CN" altLang="en-US" sz="2400" b="0" i="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2592412"/>
                <a:gridCol w="6121375"/>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5.4  </a:t>
                      </a:r>
                      <a:r>
                        <a:rPr kumimoji="0" lang="zh-CN" altLang="en-US" sz="1800" kern="1200" dirty="0" smtClean="0">
                          <a:solidFill>
                            <a:schemeClr val="tx1"/>
                          </a:solidFill>
                          <a:effectLst/>
                          <a:latin typeface="+mn-lt"/>
                          <a:ea typeface="+mn-ea"/>
                          <a:cs typeface="+mn-cs"/>
                        </a:rPr>
                        <a:t>策划 </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en-US" sz="1800" kern="1200" dirty="0" smtClean="0">
                          <a:solidFill>
                            <a:schemeClr val="tx1"/>
                          </a:solidFill>
                          <a:effectLst/>
                          <a:latin typeface="+mn-lt"/>
                          <a:ea typeface="+mn-ea"/>
                          <a:cs typeface="+mn-cs"/>
                        </a:rPr>
                        <a:t>没有关于应对风险的策划内容</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2400" b="0" i="0" u="none" strike="noStrike" kern="1200" baseline="0" dirty="0" smtClean="0">
                          <a:solidFill>
                            <a:schemeClr val="tx1"/>
                          </a:solidFill>
                          <a:latin typeface="+mn-lt"/>
                          <a:ea typeface="+mn-ea"/>
                          <a:cs typeface="+mn-cs"/>
                        </a:rPr>
                        <a:t>6.1.2 </a:t>
                      </a:r>
                      <a:r>
                        <a:rPr lang="zh-CN" altLang="en-US" sz="2400" b="0" i="0" u="none" strike="noStrike" kern="1200" baseline="0" dirty="0" smtClean="0">
                          <a:solidFill>
                            <a:schemeClr val="tx1"/>
                          </a:solidFill>
                          <a:latin typeface="+mn-lt"/>
                          <a:ea typeface="+mn-ea"/>
                          <a:cs typeface="+mn-cs"/>
                        </a:rPr>
                        <a:t>组织应策划： </a:t>
                      </a:r>
                      <a:endParaRPr lang="zh-CN" altLang="en-US" sz="24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2400" b="0" i="0" u="none" strike="noStrike" kern="1200" baseline="0" dirty="0" smtClean="0">
                          <a:solidFill>
                            <a:schemeClr val="tx1"/>
                          </a:solidFill>
                          <a:latin typeface="+mn-lt"/>
                          <a:ea typeface="+mn-ea"/>
                          <a:cs typeface="+mn-cs"/>
                        </a:rPr>
                        <a:t>）应对这些风险和机遇的措施；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b</a:t>
                      </a:r>
                      <a:r>
                        <a:rPr lang="zh-CN" altLang="en-US" sz="2400" b="0" i="0" u="none" strike="noStrike" kern="1200" baseline="0" dirty="0" smtClean="0">
                          <a:solidFill>
                            <a:schemeClr val="tx1"/>
                          </a:solidFill>
                          <a:latin typeface="+mn-lt"/>
                          <a:ea typeface="+mn-ea"/>
                          <a:cs typeface="+mn-cs"/>
                        </a:rPr>
                        <a:t>）如何：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1</a:t>
                      </a:r>
                      <a:r>
                        <a:rPr lang="zh-CN" altLang="en-US" sz="2400" b="0" i="0" u="none" strike="noStrike" kern="1200" baseline="0" dirty="0" smtClean="0">
                          <a:solidFill>
                            <a:schemeClr val="tx1"/>
                          </a:solidFill>
                          <a:latin typeface="+mn-lt"/>
                          <a:ea typeface="+mn-ea"/>
                          <a:cs typeface="+mn-cs"/>
                        </a:rPr>
                        <a:t>）在质量管理体系过程中整合并实施这些措施（见</a:t>
                      </a:r>
                      <a:r>
                        <a:rPr lang="en-US" altLang="zh-CN" sz="2400" b="0" i="0" u="none" strike="noStrike" kern="1200" baseline="0" dirty="0" smtClean="0">
                          <a:solidFill>
                            <a:schemeClr val="tx1"/>
                          </a:solidFill>
                          <a:latin typeface="+mn-lt"/>
                          <a:ea typeface="+mn-ea"/>
                          <a:cs typeface="+mn-cs"/>
                        </a:rPr>
                        <a:t>4.4</a:t>
                      </a:r>
                      <a:r>
                        <a:rPr lang="zh-CN" altLang="en-US" sz="2400" b="0" i="0" u="none" strike="noStrike" kern="1200" baseline="0" dirty="0" smtClean="0">
                          <a:solidFill>
                            <a:schemeClr val="tx1"/>
                          </a:solidFill>
                          <a:latin typeface="+mn-lt"/>
                          <a:ea typeface="+mn-ea"/>
                          <a:cs typeface="+mn-cs"/>
                        </a:rPr>
                        <a:t>）；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2</a:t>
                      </a:r>
                      <a:r>
                        <a:rPr lang="zh-CN" altLang="en-US" sz="2400" b="0" i="0" u="none" strike="noStrike" kern="1200" baseline="0" dirty="0" smtClean="0">
                          <a:solidFill>
                            <a:schemeClr val="tx1"/>
                          </a:solidFill>
                          <a:latin typeface="+mn-lt"/>
                          <a:ea typeface="+mn-ea"/>
                          <a:cs typeface="+mn-cs"/>
                        </a:rPr>
                        <a:t>）评价这些措施的有效性。 </a:t>
                      </a:r>
                      <a:endParaRPr lang="zh-CN" altLang="en-US" sz="2400" b="0" i="0" u="none" strike="noStrike" kern="1200" baseline="0" dirty="0" smtClean="0">
                        <a:solidFill>
                          <a:schemeClr val="tx1"/>
                        </a:solidFill>
                        <a:latin typeface="+mn-lt"/>
                        <a:ea typeface="+mn-ea"/>
                        <a:cs typeface="+mn-cs"/>
                      </a:endParaRPr>
                    </a:p>
                    <a:p>
                      <a:r>
                        <a:rPr lang="zh-CN" altLang="en-US" sz="2400" b="0" i="0" u="none" strike="noStrike" kern="1200" baseline="0" dirty="0" smtClean="0">
                          <a:solidFill>
                            <a:schemeClr val="tx1"/>
                          </a:solidFill>
                          <a:latin typeface="+mn-lt"/>
                          <a:ea typeface="+mn-ea"/>
                          <a:cs typeface="+mn-cs"/>
                        </a:rPr>
                        <a:t>  应对措施应与风险和机遇对产品和服务符合性的潜在影响相适应。 </a:t>
                      </a:r>
                      <a:endParaRPr lang="zh-CN" altLang="en-US" sz="24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注</a:t>
                      </a:r>
                      <a:r>
                        <a:rPr lang="en-US" altLang="zh-CN" sz="1800" b="0" i="0" u="none" strike="noStrike" kern="1200" baseline="0" dirty="0" smtClean="0">
                          <a:solidFill>
                            <a:schemeClr val="tx1"/>
                          </a:solidFill>
                          <a:latin typeface="+mn-lt"/>
                          <a:ea typeface="+mn-ea"/>
                          <a:cs typeface="+mn-cs"/>
                        </a:rPr>
                        <a:t>1</a:t>
                      </a:r>
                      <a:r>
                        <a:rPr lang="zh-CN" altLang="en-US" sz="1800" b="0" i="0" u="none" strike="noStrike" kern="1200" baseline="0" dirty="0" smtClean="0">
                          <a:solidFill>
                            <a:schemeClr val="tx1"/>
                          </a:solidFill>
                          <a:latin typeface="+mn-lt"/>
                          <a:ea typeface="+mn-ea"/>
                          <a:cs typeface="+mn-cs"/>
                        </a:rPr>
                        <a:t>：应对风险可选择规避风险，为寻求机遇承担风险，消除风险源，改变风险的可能性或后果，分担风险，或通过信息充分的决策而保留风险。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注</a:t>
                      </a:r>
                      <a:r>
                        <a:rPr lang="en-US" altLang="zh-CN" sz="1800" b="0" i="0" u="none" strike="noStrike" kern="1200" baseline="0" dirty="0" smtClean="0">
                          <a:solidFill>
                            <a:schemeClr val="tx1"/>
                          </a:solidFill>
                          <a:latin typeface="+mn-lt"/>
                          <a:ea typeface="+mn-ea"/>
                          <a:cs typeface="+mn-cs"/>
                        </a:rPr>
                        <a:t>2</a:t>
                      </a:r>
                      <a:r>
                        <a:rPr lang="zh-CN" altLang="en-US" sz="1800" b="0" i="0" u="none" strike="noStrike" kern="1200" baseline="0" dirty="0" smtClean="0">
                          <a:solidFill>
                            <a:schemeClr val="tx1"/>
                          </a:solidFill>
                          <a:latin typeface="+mn-lt"/>
                          <a:ea typeface="+mn-ea"/>
                          <a:cs typeface="+mn-cs"/>
                        </a:rPr>
                        <a:t>：机遇可能导致采用新实践，推出新产品，开辟新市场，赢得新顾客，建立合作伙伴关系，利用新技术和其他可行之处，以应对组织或其顾客的需求</a:t>
                      </a:r>
                      <a:r>
                        <a:rPr lang="zh-CN" altLang="en-US" sz="1800" b="1" kern="1200" dirty="0" smtClean="0">
                          <a:solidFill>
                            <a:srgbClr val="FF0000"/>
                          </a:solidFill>
                          <a:effectLst/>
                          <a:latin typeface="+mn-lt"/>
                          <a:ea typeface="+mn-ea"/>
                          <a:cs typeface="+mn-cs"/>
                        </a:rPr>
                        <a:t>。</a:t>
                      </a:r>
                      <a:endParaRPr kumimoji="0" lang="zh-CN" altLang="en-US" b="0" i="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内容占位符 2"/>
          <p:cNvSpPr>
            <a:spLocks noGrp="1"/>
          </p:cNvSpPr>
          <p:nvPr>
            <p:ph idx="1"/>
          </p:nvPr>
        </p:nvSpPr>
        <p:spPr/>
        <p:txBody>
          <a:bodyPr/>
          <a:lstStyle/>
          <a:p>
            <a:pPr>
              <a:lnSpc>
                <a:spcPct val="100000"/>
              </a:lnSpc>
            </a:pPr>
            <a:r>
              <a:rPr lang="en-US" altLang="zh-CN" b="0" dirty="0" smtClean="0"/>
              <a:t>3.7.9</a:t>
            </a:r>
            <a:r>
              <a:rPr lang="zh-CN" altLang="en-US" b="0" dirty="0" smtClean="0"/>
              <a:t>风险 </a:t>
            </a:r>
            <a:r>
              <a:rPr lang="en-US" altLang="zh-CN" b="0" dirty="0"/>
              <a:t>risk </a:t>
            </a:r>
            <a:endParaRPr lang="en-US" altLang="zh-CN" b="0" dirty="0"/>
          </a:p>
          <a:p>
            <a:pPr>
              <a:lnSpc>
                <a:spcPct val="100000"/>
              </a:lnSpc>
            </a:pPr>
            <a:r>
              <a:rPr lang="zh-CN" altLang="en-US" b="0" dirty="0"/>
              <a:t>不确定性的影响 </a:t>
            </a:r>
            <a:endParaRPr lang="zh-CN" altLang="en-US" b="0" dirty="0"/>
          </a:p>
          <a:p>
            <a:pPr>
              <a:lnSpc>
                <a:spcPct val="100000"/>
              </a:lnSpc>
            </a:pPr>
            <a:r>
              <a:rPr lang="zh-CN" altLang="en-US" sz="2000" b="0" dirty="0"/>
              <a:t>注</a:t>
            </a:r>
            <a:r>
              <a:rPr lang="en-US" altLang="zh-CN" sz="2000" b="0" dirty="0"/>
              <a:t>1</a:t>
            </a:r>
            <a:r>
              <a:rPr lang="zh-CN" altLang="en-US" sz="2000" b="0" dirty="0"/>
              <a:t>：影响是指偏离预期，可以是</a:t>
            </a:r>
            <a:r>
              <a:rPr lang="zh-CN" altLang="en-US" sz="2000" b="0" dirty="0">
                <a:solidFill>
                  <a:srgbClr val="FF0000"/>
                </a:solidFill>
              </a:rPr>
              <a:t>正面的或负面</a:t>
            </a:r>
            <a:r>
              <a:rPr lang="zh-CN" altLang="en-US" sz="2000" b="0" dirty="0"/>
              <a:t>的。 </a:t>
            </a:r>
            <a:endParaRPr lang="zh-CN" altLang="en-US" sz="2000" b="0" dirty="0"/>
          </a:p>
          <a:p>
            <a:pPr>
              <a:lnSpc>
                <a:spcPct val="100000"/>
              </a:lnSpc>
            </a:pPr>
            <a:r>
              <a:rPr lang="zh-CN" altLang="en-US" sz="2000" b="0" dirty="0"/>
              <a:t>注</a:t>
            </a:r>
            <a:r>
              <a:rPr lang="en-US" altLang="zh-CN" sz="2000" b="0" dirty="0"/>
              <a:t>2</a:t>
            </a:r>
            <a:r>
              <a:rPr lang="zh-CN" altLang="en-US" sz="2000" b="0" dirty="0"/>
              <a:t>：不确定性是一种对某个事件</a:t>
            </a:r>
            <a:r>
              <a:rPr lang="zh-CN" altLang="en-US" sz="2000" b="0" dirty="0" smtClean="0"/>
              <a:t>，或是事件的局部的</a:t>
            </a:r>
            <a:r>
              <a:rPr lang="zh-CN" altLang="en-US" sz="2000" b="0" dirty="0"/>
              <a:t>结果或可能性</a:t>
            </a:r>
            <a:r>
              <a:rPr lang="zh-CN" altLang="en-US" sz="2000" b="0" dirty="0">
                <a:solidFill>
                  <a:srgbClr val="FF0000"/>
                </a:solidFill>
              </a:rPr>
              <a:t>缺乏理解或知识方面</a:t>
            </a:r>
            <a:r>
              <a:rPr lang="zh-CN" altLang="en-US" sz="2000" b="0" dirty="0"/>
              <a:t>的信息</a:t>
            </a:r>
            <a:r>
              <a:rPr lang="en-US" altLang="zh-CN" sz="2000" b="0" dirty="0"/>
              <a:t>(3.8.2)</a:t>
            </a:r>
            <a:r>
              <a:rPr lang="zh-CN" altLang="en-US" sz="2000" b="0" dirty="0" smtClean="0"/>
              <a:t>的</a:t>
            </a:r>
            <a:r>
              <a:rPr lang="zh-CN" altLang="en-US" sz="2000" b="0" dirty="0"/>
              <a:t>情形</a:t>
            </a:r>
            <a:r>
              <a:rPr lang="zh-CN" altLang="en-US" sz="2000" b="0" dirty="0" smtClean="0"/>
              <a:t>。 </a:t>
            </a:r>
            <a:endParaRPr lang="zh-CN" altLang="en-US" sz="2000" b="0" dirty="0"/>
          </a:p>
          <a:p>
            <a:pPr>
              <a:lnSpc>
                <a:spcPct val="100000"/>
              </a:lnSpc>
            </a:pPr>
            <a:r>
              <a:rPr lang="zh-CN" altLang="en-US" sz="2000" b="0" dirty="0"/>
              <a:t>注</a:t>
            </a:r>
            <a:r>
              <a:rPr lang="en-US" altLang="zh-CN" sz="2000" b="0" dirty="0"/>
              <a:t>3</a:t>
            </a:r>
            <a:r>
              <a:rPr lang="zh-CN" altLang="en-US" sz="2000" b="0" dirty="0" smtClean="0"/>
              <a:t>：</a:t>
            </a:r>
            <a:r>
              <a:rPr lang="zh-CN" altLang="en-US" sz="2000" b="0" dirty="0"/>
              <a:t>通常</a:t>
            </a:r>
            <a:r>
              <a:rPr lang="zh-CN" altLang="en-US" sz="2000" b="0" dirty="0" smtClean="0"/>
              <a:t>，风险是通过</a:t>
            </a:r>
            <a:r>
              <a:rPr lang="zh-CN" altLang="en-US" sz="2000" b="0" dirty="0"/>
              <a:t>有关</a:t>
            </a:r>
            <a:r>
              <a:rPr lang="zh-CN" altLang="en-US" sz="2000" b="0" dirty="0">
                <a:solidFill>
                  <a:srgbClr val="FF0000"/>
                </a:solidFill>
              </a:rPr>
              <a:t>可能事件</a:t>
            </a:r>
            <a:r>
              <a:rPr lang="en-US" altLang="zh-CN" sz="2000" b="0" dirty="0"/>
              <a:t>(GB/T 23694—2013</a:t>
            </a:r>
            <a:r>
              <a:rPr lang="zh-CN" altLang="en-US" sz="2000" b="0" dirty="0"/>
              <a:t>中的定义，</a:t>
            </a:r>
            <a:r>
              <a:rPr lang="en-US" altLang="zh-CN" sz="2000" b="0" dirty="0"/>
              <a:t>4.5.1.3)</a:t>
            </a:r>
            <a:r>
              <a:rPr lang="zh-CN" altLang="en-US" sz="2000" b="0" dirty="0"/>
              <a:t>和</a:t>
            </a:r>
            <a:r>
              <a:rPr lang="zh-CN" altLang="en-US" sz="2000" b="0" dirty="0">
                <a:solidFill>
                  <a:srgbClr val="FF0000"/>
                </a:solidFill>
              </a:rPr>
              <a:t>后果</a:t>
            </a:r>
            <a:r>
              <a:rPr lang="en-US" altLang="zh-CN" sz="2000" b="0" dirty="0"/>
              <a:t>(GB/T 23694—2013</a:t>
            </a:r>
            <a:r>
              <a:rPr lang="zh-CN" altLang="en-US" sz="2000" b="0" dirty="0"/>
              <a:t>中的定义，</a:t>
            </a:r>
            <a:r>
              <a:rPr lang="en-US" altLang="zh-CN" sz="2000" b="0" dirty="0"/>
              <a:t>4.6.1.3)</a:t>
            </a:r>
            <a:r>
              <a:rPr lang="zh-CN" altLang="en-US" sz="2000" b="0" dirty="0"/>
              <a:t>或</a:t>
            </a:r>
            <a:r>
              <a:rPr lang="zh-CN" altLang="en-US" sz="2000" b="0" dirty="0" smtClean="0"/>
              <a:t>两者的组合来描述</a:t>
            </a:r>
            <a:r>
              <a:rPr lang="zh-CN" altLang="en-US" sz="2000" b="0" dirty="0"/>
              <a:t>其</a:t>
            </a:r>
            <a:r>
              <a:rPr lang="zh-CN" altLang="en-US" sz="2000" b="0" dirty="0" smtClean="0"/>
              <a:t>特性的。 </a:t>
            </a:r>
            <a:endParaRPr lang="zh-CN" altLang="en-US" sz="2000" b="0" dirty="0"/>
          </a:p>
          <a:p>
            <a:pPr>
              <a:lnSpc>
                <a:spcPct val="100000"/>
              </a:lnSpc>
            </a:pPr>
            <a:r>
              <a:rPr lang="zh-CN" altLang="en-US" sz="2000" b="0" dirty="0"/>
              <a:t>注</a:t>
            </a:r>
            <a:r>
              <a:rPr lang="en-US" altLang="zh-CN" sz="2000" b="0" dirty="0"/>
              <a:t>4</a:t>
            </a:r>
            <a:r>
              <a:rPr lang="zh-CN" altLang="en-US" sz="2000" b="0" dirty="0"/>
              <a:t>：通常，风险是以某个事件的后果 </a:t>
            </a:r>
            <a:r>
              <a:rPr lang="en-US" altLang="zh-CN" sz="2000" b="0" dirty="0"/>
              <a:t>(</a:t>
            </a:r>
            <a:r>
              <a:rPr lang="zh-CN" altLang="en-US" sz="2000" b="0" dirty="0"/>
              <a:t>包括情况的变化</a:t>
            </a:r>
            <a:r>
              <a:rPr lang="en-US" altLang="zh-CN" sz="2000" b="0" dirty="0"/>
              <a:t>)</a:t>
            </a:r>
            <a:r>
              <a:rPr lang="zh-CN" altLang="en-US" sz="2000" b="0" dirty="0"/>
              <a:t>及其发生的可能性 </a:t>
            </a:r>
            <a:r>
              <a:rPr lang="en-US" altLang="zh-CN" sz="2000" b="0" dirty="0"/>
              <a:t>(GB/T 23694—2013</a:t>
            </a:r>
            <a:r>
              <a:rPr lang="zh-CN" altLang="en-US" sz="2000" b="0" dirty="0"/>
              <a:t>中的定义，</a:t>
            </a:r>
            <a:r>
              <a:rPr lang="en-US" altLang="zh-CN" sz="2000" b="0" dirty="0"/>
              <a:t>4.6.1.1) </a:t>
            </a:r>
            <a:r>
              <a:rPr lang="zh-CN" altLang="en-US" sz="2000" b="0" dirty="0"/>
              <a:t>的组合来</a:t>
            </a:r>
            <a:r>
              <a:rPr lang="zh-CN" altLang="en-US" sz="2000" b="0" dirty="0" smtClean="0"/>
              <a:t>表述的。 </a:t>
            </a:r>
            <a:endParaRPr lang="zh-CN" altLang="en-US" sz="2000" b="0" dirty="0"/>
          </a:p>
          <a:p>
            <a:pPr>
              <a:lnSpc>
                <a:spcPct val="100000"/>
              </a:lnSpc>
            </a:pPr>
            <a:r>
              <a:rPr lang="zh-CN" altLang="en-US" sz="2000" b="0" dirty="0"/>
              <a:t>注</a:t>
            </a:r>
            <a:r>
              <a:rPr lang="en-US" altLang="zh-CN" sz="2000" b="0" dirty="0"/>
              <a:t>5</a:t>
            </a:r>
            <a:r>
              <a:rPr lang="zh-CN" altLang="en-US" sz="2000" b="0" dirty="0"/>
              <a:t>：“风险”一词有时仅在</a:t>
            </a:r>
            <a:r>
              <a:rPr lang="zh-CN" altLang="en-US" sz="2000" b="0" dirty="0">
                <a:solidFill>
                  <a:srgbClr val="FF0000"/>
                </a:solidFill>
              </a:rPr>
              <a:t>有</a:t>
            </a:r>
            <a:r>
              <a:rPr lang="zh-CN" altLang="en-US" sz="2000" b="0" dirty="0" smtClean="0">
                <a:solidFill>
                  <a:srgbClr val="FF0000"/>
                </a:solidFill>
              </a:rPr>
              <a:t>负面后果</a:t>
            </a:r>
            <a:r>
              <a:rPr lang="zh-CN" altLang="en-US" sz="2000" b="0" dirty="0"/>
              <a:t>的可能性时使用</a:t>
            </a:r>
            <a:endParaRPr lang="zh-CN" altLang="en-US" sz="2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标题 1"/>
          <p:cNvSpPr>
            <a:spLocks noGrp="1" noChangeArrowheads="1"/>
          </p:cNvSpPr>
          <p:nvPr>
            <p:ph type="ctrTitle"/>
          </p:nvPr>
        </p:nvSpPr>
        <p:spPr>
          <a:xfrm>
            <a:off x="251520" y="274638"/>
            <a:ext cx="8712968" cy="582612"/>
          </a:xfrm>
        </p:spPr>
        <p:txBody>
          <a:bodyPr/>
          <a:lstStyle/>
          <a:p>
            <a:pPr algn="l"/>
            <a:r>
              <a:rPr lang="zh-CN" altLang="en-US" sz="3200" b="1" dirty="0" smtClean="0">
                <a:solidFill>
                  <a:srgbClr val="FF6600"/>
                </a:solidFill>
                <a:latin typeface="宋体" panose="02010600030101010101" pitchFamily="2" charset="-122"/>
                <a:sym typeface="Arial" panose="020B0604020202020204" pitchFamily="34" charset="0"/>
              </a:rPr>
              <a:t>   </a:t>
            </a:r>
            <a:r>
              <a:rPr lang="zh-CN" altLang="en-US" sz="2800" b="1" dirty="0" smtClean="0">
                <a:solidFill>
                  <a:srgbClr val="FF6600"/>
                </a:solidFill>
                <a:latin typeface="宋体" panose="02010600030101010101" pitchFamily="2" charset="-122"/>
                <a:sym typeface="Arial" panose="020B0604020202020204" pitchFamily="34" charset="0"/>
              </a:rPr>
              <a:t>ISO9001：2015提出的形成文件的信息的要求</a:t>
            </a:r>
            <a:endParaRPr lang="zh-CN" altLang="en-US" sz="2800" b="1" dirty="0" smtClean="0">
              <a:solidFill>
                <a:srgbClr val="FF6600"/>
              </a:solidFill>
              <a:latin typeface="宋体" panose="02010600030101010101" pitchFamily="2" charset="-122"/>
            </a:endParaRPr>
          </a:p>
        </p:txBody>
      </p:sp>
      <p:sp>
        <p:nvSpPr>
          <p:cNvPr id="26627" name="内容占位符 2"/>
          <p:cNvSpPr>
            <a:spLocks noGrp="1" noChangeArrowheads="1"/>
          </p:cNvSpPr>
          <p:nvPr>
            <p:ph type="subTitle" idx="1"/>
          </p:nvPr>
        </p:nvSpPr>
        <p:spPr>
          <a:xfrm>
            <a:off x="457200" y="1046163"/>
            <a:ext cx="8229600" cy="4811712"/>
          </a:xfrm>
        </p:spPr>
        <p:txBody>
          <a:bodyPr/>
          <a:lstStyle/>
          <a:p>
            <a:pPr>
              <a:lnSpc>
                <a:spcPct val="150000"/>
              </a:lnSpc>
            </a:pPr>
            <a:endParaRPr lang="zh-CN" altLang="en-US" sz="1600" b="1" dirty="0" smtClean="0">
              <a:latin typeface="微软雅黑" panose="020B0503020204020204" pitchFamily="34" charset="-122"/>
              <a:ea typeface="微软雅黑" panose="020B0503020204020204" pitchFamily="34" charset="-122"/>
            </a:endParaRPr>
          </a:p>
          <a:p>
            <a:pPr>
              <a:lnSpc>
                <a:spcPct val="170000"/>
              </a:lnSpc>
            </a:pPr>
            <a:r>
              <a:rPr lang="zh-CN" altLang="en-US" sz="2400" b="1" dirty="0" smtClean="0">
                <a:latin typeface="仿宋" panose="02010609060101010101" pitchFamily="49" charset="-122"/>
                <a:ea typeface="仿宋" panose="02010609060101010101" pitchFamily="49" charset="-122"/>
              </a:rPr>
              <a:t>保持形成文件的信息：文件</a:t>
            </a:r>
            <a:endParaRPr lang="en-US" altLang="zh-CN" sz="2400" b="1" dirty="0" smtClean="0">
              <a:latin typeface="仿宋" panose="02010609060101010101" pitchFamily="49" charset="-122"/>
              <a:ea typeface="仿宋" panose="02010609060101010101" pitchFamily="49" charset="-122"/>
            </a:endParaRPr>
          </a:p>
          <a:p>
            <a:pPr>
              <a:lnSpc>
                <a:spcPct val="170000"/>
              </a:lnSpc>
            </a:pPr>
            <a:r>
              <a:rPr lang="zh-CN" altLang="en-US" sz="2400" b="1" dirty="0" smtClean="0">
                <a:latin typeface="仿宋" panose="02010609060101010101" pitchFamily="49" charset="-122"/>
                <a:ea typeface="仿宋" panose="02010609060101010101" pitchFamily="49" charset="-122"/>
              </a:rPr>
              <a:t>保留形成文件的信息：记录</a:t>
            </a:r>
            <a:endParaRPr lang="en-US" altLang="zh-CN" sz="2400" b="1" dirty="0" smtClean="0">
              <a:latin typeface="仿宋" panose="02010609060101010101" pitchFamily="49" charset="-122"/>
              <a:ea typeface="仿宋" panose="02010609060101010101" pitchFamily="49" charset="-122"/>
            </a:endParaRPr>
          </a:p>
          <a:p>
            <a:pPr>
              <a:lnSpc>
                <a:spcPct val="150000"/>
              </a:lnSpc>
            </a:pPr>
            <a:endParaRPr lang="zh-CN" altLang="en-US" sz="2400" b="1" dirty="0" smtClean="0">
              <a:latin typeface="仿宋" panose="02010609060101010101" pitchFamily="49" charset="-122"/>
              <a:ea typeface="仿宋" panose="02010609060101010101" pitchFamily="49" charset="-122"/>
            </a:endParaRPr>
          </a:p>
          <a:p>
            <a:pPr>
              <a:lnSpc>
                <a:spcPct val="150000"/>
              </a:lnSpc>
            </a:pPr>
            <a:endParaRPr lang="zh-CN" altLang="en-US" b="1" dirty="0" smtClean="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内容占位符 2"/>
          <p:cNvSpPr>
            <a:spLocks noGrp="1"/>
          </p:cNvSpPr>
          <p:nvPr>
            <p:ph idx="1"/>
          </p:nvPr>
        </p:nvSpPr>
        <p:spPr/>
        <p:txBody>
          <a:bodyPr/>
          <a:lstStyle/>
          <a:p>
            <a:r>
              <a:rPr lang="zh-CN" altLang="en-US" dirty="0" smtClean="0"/>
              <a:t>组织应根据环境、利益相关方的需求和期望识别风险和机会，策划并确定应对风险和机会的措施；</a:t>
            </a:r>
            <a:endParaRPr lang="en-US" altLang="zh-CN" dirty="0" smtClean="0"/>
          </a:p>
          <a:p>
            <a:r>
              <a:rPr lang="zh-CN" altLang="en-US" dirty="0" smtClean="0"/>
              <a:t>确保实现预期的结果；</a:t>
            </a:r>
            <a:endParaRPr lang="en-US" altLang="zh-CN" dirty="0" smtClean="0"/>
          </a:p>
          <a:p>
            <a:r>
              <a:rPr lang="zh-CN" altLang="en-US" dirty="0" smtClean="0"/>
              <a:t>预防或减少非预期的影响，增加预期的影响；</a:t>
            </a:r>
            <a:endParaRPr lang="en-US" altLang="zh-CN" dirty="0" smtClean="0"/>
          </a:p>
          <a:p>
            <a:r>
              <a:rPr lang="zh-CN" altLang="en-US" dirty="0" smtClean="0"/>
              <a:t>实现改进；</a:t>
            </a:r>
            <a:endParaRPr lang="en-US" altLang="zh-CN" dirty="0" smtClean="0"/>
          </a:p>
          <a:p>
            <a:r>
              <a:rPr lang="zh-CN" altLang="en-US" dirty="0" smtClean="0"/>
              <a:t>风险和机会得应对措施如何在</a:t>
            </a:r>
            <a:r>
              <a:rPr lang="en-US" altLang="zh-CN" dirty="0" smtClean="0"/>
              <a:t>QMS</a:t>
            </a:r>
            <a:r>
              <a:rPr lang="zh-CN" altLang="en-US" dirty="0" smtClean="0"/>
              <a:t>的过程整合和实施；</a:t>
            </a:r>
            <a:endParaRPr lang="en-US" altLang="zh-CN" dirty="0" smtClean="0"/>
          </a:p>
          <a:p>
            <a:r>
              <a:rPr lang="zh-CN" altLang="en-US" dirty="0"/>
              <a:t>评价</a:t>
            </a:r>
            <a:r>
              <a:rPr lang="zh-CN" altLang="en-US" dirty="0" smtClean="0"/>
              <a:t>措施的有效性；</a:t>
            </a:r>
            <a:endParaRPr lang="en-US" altLang="zh-CN" dirty="0" smtClean="0"/>
          </a:p>
          <a:p>
            <a:r>
              <a:rPr lang="zh-CN" altLang="en-US" dirty="0" smtClean="0"/>
              <a:t>采取的措施应与潜在影响相适应。</a:t>
            </a:r>
            <a:endParaRPr lang="en-US" altLang="zh-CN" dirty="0" smtClean="0"/>
          </a:p>
          <a:p>
            <a:endParaRPr lang="zh-CN" altLang="zh-CN" sz="1800" b="0" dirty="0"/>
          </a:p>
          <a:p>
            <a:endParaRPr lang="zh-CN"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p:cNvSpPr txBox="1">
            <a:spLocks noGrp="1" noChangeArrowheads="1"/>
          </p:cNvSpPr>
          <p:nvPr/>
        </p:nvSpPr>
        <p:spPr bwMode="auto">
          <a:xfrm>
            <a:off x="3276600" y="6477000"/>
            <a:ext cx="5472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fld id="{5CA6A6DC-F8FE-4401-A087-F983AB79A1AA}" type="slidenum">
              <a:rPr lang="ko-KR" altLang="en-US" sz="1200" b="1">
                <a:effectLst>
                  <a:outerShdw blurRad="38100" dist="38100" dir="2700000" algn="tl">
                    <a:srgbClr val="000000"/>
                  </a:outerShdw>
                </a:effectLst>
                <a:latin typeface="宋体" panose="02010600030101010101" pitchFamily="2" charset="-122"/>
                <a:ea typeface="宋体" panose="02010600030101010101" pitchFamily="2" charset="-122"/>
              </a:rPr>
            </a:fld>
            <a:endParaRPr lang="en-US" altLang="zh-CN" sz="1200" b="1">
              <a:effectLst>
                <a:outerShdw blurRad="38100" dist="38100" dir="2700000" algn="tl">
                  <a:srgbClr val="000000"/>
                </a:outerShdw>
              </a:effectLst>
              <a:latin typeface="宋体" panose="02010600030101010101" pitchFamily="2" charset="-122"/>
              <a:ea typeface="宋体" panose="02010600030101010101" pitchFamily="2" charset="-122"/>
            </a:endParaRPr>
          </a:p>
        </p:txBody>
      </p:sp>
      <p:sp>
        <p:nvSpPr>
          <p:cNvPr id="9219" name="TextBox 6"/>
          <p:cNvSpPr txBox="1">
            <a:spLocks noChangeArrowheads="1"/>
          </p:cNvSpPr>
          <p:nvPr/>
        </p:nvSpPr>
        <p:spPr bwMode="auto">
          <a:xfrm>
            <a:off x="785813" y="117475"/>
            <a:ext cx="7429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sz="2800" b="1" dirty="0" smtClean="0">
                <a:latin typeface="黑体" panose="02010609060101010101" pitchFamily="2" charset="-122"/>
                <a:ea typeface="黑体" panose="02010609060101010101" pitchFamily="2" charset="-122"/>
              </a:rPr>
              <a:t>             理解与实施要点</a:t>
            </a:r>
            <a:endParaRPr lang="zh-CN" altLang="en-US" sz="2800" b="1" dirty="0">
              <a:latin typeface="黑体" panose="02010609060101010101" pitchFamily="2" charset="-122"/>
              <a:ea typeface="黑体" panose="02010609060101010101" pitchFamily="2" charset="-122"/>
            </a:endParaRPr>
          </a:p>
        </p:txBody>
      </p:sp>
      <p:graphicFrame>
        <p:nvGraphicFramePr>
          <p:cNvPr id="9220" name="Group 4"/>
          <p:cNvGraphicFramePr>
            <a:graphicFrameLocks noGrp="1"/>
          </p:cNvGraphicFramePr>
          <p:nvPr/>
        </p:nvGraphicFramePr>
        <p:xfrm>
          <a:off x="755650" y="836613"/>
          <a:ext cx="7777163" cy="5616579"/>
        </p:xfrm>
        <a:graphic>
          <a:graphicData uri="http://schemas.openxmlformats.org/drawingml/2006/table">
            <a:tbl>
              <a:tblPr/>
              <a:tblGrid>
                <a:gridCol w="179388"/>
                <a:gridCol w="896937"/>
                <a:gridCol w="1049338"/>
                <a:gridCol w="1811337"/>
                <a:gridCol w="1352550"/>
                <a:gridCol w="1728788"/>
                <a:gridCol w="579437"/>
                <a:gridCol w="179388"/>
              </a:tblGrid>
              <a:tr h="409575">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9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风险管理 risk management</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cPr/>
                </a:tc>
                <a:tc hMerge="1">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rowSpan="13">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r h="434975">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风险评估 assessment</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vMerge="1">
                  <a:tcPr/>
                </a:tc>
              </a:tr>
              <a:tr h="433388">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风险分析 risk analysis</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vMerge="1">
                  <a:tcPr/>
                </a:tc>
              </a:tr>
              <a:tr h="434975">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风险识别 risk  identification</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cPr/>
                </a:tc>
                <a:tc hMerge="1">
                  <a:tcPr/>
                </a:tc>
                <a:tc vMerge="1">
                  <a:tcPr/>
                </a:tc>
              </a:tr>
              <a:tr h="433388">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风险估计 estimation</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vMerge="1">
                  <a:tcPr/>
                </a:tc>
              </a:tr>
              <a:tr h="433388">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风险评价 evaluation</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vMerge="1">
                  <a:tcPr/>
                </a:tc>
              </a:tr>
              <a:tr h="433388">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风险处理 risk treatment</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cPr/>
                </a:tc>
                <a:tc hMerge="1">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vMerge="1">
                  <a:tcPr/>
                </a:tc>
              </a:tr>
              <a:tr h="434975">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风险规避 risk  transfer</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vMerge="1">
                  <a:tcPr/>
                </a:tc>
              </a:tr>
              <a:tr h="433388">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风险优化 risk  optimization</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cPr/>
                </a:tc>
                <a:tc hMerge="1">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vMerge="1">
                  <a:tcPr/>
                </a:tc>
              </a:tr>
              <a:tr h="433388">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2">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风险转移 risk  transfer</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vMerge="1">
                  <a:tcPr/>
                </a:tc>
              </a:tr>
              <a:tr h="434975">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风险自留 risk  retention</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cPr/>
                </a:tc>
                <a:tc hMerge="1">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vMerge="1">
                  <a:tcPr/>
                </a:tc>
              </a:tr>
              <a:tr h="433388">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rPr>
                        <a:t>　</a:t>
                      </a:r>
                      <a:endParaRPr kumimoji="0" lang="zh-CN" altLang="en-US" sz="1800" b="1" i="0" u="none" strike="noStrike" cap="none" normalizeH="0" baseline="0" smtClean="0">
                        <a:ln>
                          <a:noFill/>
                        </a:ln>
                        <a:solidFill>
                          <a:schemeClr val="tx1"/>
                        </a:solidFill>
                        <a:effectLst/>
                        <a:latin typeface="宋体" panose="0201060003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3">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rPr>
                        <a:t>  风险承受 risk  acceptance</a:t>
                      </a:r>
                      <a:endParaRPr kumimoji="0" lang="zh-CN" altLang="en-US" sz="1800" b="1" i="0" u="none" strike="noStrike" cap="none" normalizeH="0" baseline="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cPr/>
                </a:tc>
                <a:tc hMerge="1">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　</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vMerge="1">
                  <a:tcPr/>
                </a:tc>
              </a:tr>
              <a:tr h="433388">
                <a:tc>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00000"/>
                        </a:lnSpc>
                        <a:spcBef>
                          <a:spcPct val="0"/>
                        </a:spcBef>
                        <a:spcAft>
                          <a:spcPct val="0"/>
                        </a:spcAft>
                        <a:buClrTx/>
                        <a:buSzTx/>
                        <a:buFont typeface="Arial" panose="020B0604020202020204" pitchFamily="34" charset="0"/>
                        <a:buNone/>
                      </a:pPr>
                      <a:endParaRPr kumimoji="0" lang="zh-CN" altLang="en-US" sz="9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gridSpan="6">
                  <a:txBody>
                    <a:bodyPr/>
                    <a:lstStyle>
                      <a:lvl1pPr>
                        <a:spcBef>
                          <a:spcPct val="20000"/>
                        </a:spcBef>
                        <a:buClr>
                          <a:schemeClr val="tx1"/>
                        </a:buClr>
                        <a:buFont typeface="Wingdings" panose="05000000000000000000" pitchFamily="2" charset="2"/>
                        <a:defRPr sz="2400">
                          <a:solidFill>
                            <a:schemeClr val="tx1"/>
                          </a:solidFill>
                          <a:latin typeface="Arial" panose="020B0604020202020204" pitchFamily="34" charset="0"/>
                        </a:defRPr>
                      </a:lvl1pPr>
                      <a:lvl2pPr marL="742950" indent="-285750">
                        <a:spcBef>
                          <a:spcPct val="20000"/>
                        </a:spcBef>
                        <a:buClr>
                          <a:schemeClr val="tx1"/>
                        </a:buClr>
                        <a:buSzPct val="60000"/>
                        <a:buFont typeface="Wingdings" panose="05000000000000000000" pitchFamily="2" charset="2"/>
                        <a:defRPr sz="2000">
                          <a:solidFill>
                            <a:schemeClr val="tx1"/>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tx1"/>
                        </a:buClr>
                        <a:buSzPct val="6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accent1"/>
                        </a:buClr>
                        <a:buSzPct val="6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6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ctr" latinLnBrk="0" hangingPunct="1">
                        <a:lnSpc>
                          <a:spcPct val="115000"/>
                        </a:lnSpc>
                        <a:spcBef>
                          <a:spcPct val="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rPr>
                        <a:t>　       风险沟通 risk  communication　　</a:t>
                      </a:r>
                      <a:endParaRPr kumimoji="0" lang="zh-CN" altLang="en-US" sz="1800" b="1" i="0" u="none" strike="noStrike" cap="none" normalizeH="0" baseline="0" dirty="0" smtClean="0">
                        <a:ln>
                          <a:noFill/>
                        </a:ln>
                        <a:solidFill>
                          <a:schemeClr val="tx1"/>
                        </a:solidFill>
                        <a:effectLst/>
                        <a:latin typeface="黑体" panose="02010609060101010101" pitchFamily="2" charset="-122"/>
                        <a:ea typeface="黑体" panose="02010609060101010101" pitchFamily="2" charset="-122"/>
                      </a:endParaRPr>
                    </a:p>
                  </a:txBody>
                  <a:tcPr marL="7620" marR="7620" marT="7620" marB="0" anchor="ctr" horzOverflow="overflow">
                    <a:lnL w="28575"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vMerge="1">
                  <a:tcPr/>
                </a:tc>
              </a:tr>
            </a:tbl>
          </a:graphicData>
        </a:graphic>
      </p:graphicFrame>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357177"/>
        </p:xfrm>
        <a:graphic>
          <a:graphicData uri="http://schemas.openxmlformats.org/drawingml/2006/table">
            <a:tbl>
              <a:tblPr/>
              <a:tblGrid>
                <a:gridCol w="2592412"/>
                <a:gridCol w="6121375"/>
              </a:tblGrid>
              <a:tr h="288702">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5.4  </a:t>
                      </a:r>
                      <a:r>
                        <a:rPr kumimoji="0" lang="zh-CN" altLang="zh-CN" sz="1800" kern="1200" dirty="0" smtClean="0">
                          <a:solidFill>
                            <a:schemeClr val="tx1"/>
                          </a:solidFill>
                          <a:effectLst/>
                          <a:latin typeface="+mn-lt"/>
                          <a:ea typeface="+mn-ea"/>
                          <a:cs typeface="+mn-cs"/>
                        </a:rPr>
                        <a:t>策划</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5.4.1  </a:t>
                      </a:r>
                      <a:r>
                        <a:rPr kumimoji="0" lang="zh-CN" altLang="zh-CN" sz="1800" kern="1200" dirty="0" smtClean="0">
                          <a:solidFill>
                            <a:schemeClr val="tx1"/>
                          </a:solidFill>
                          <a:effectLst/>
                          <a:latin typeface="+mn-lt"/>
                          <a:ea typeface="+mn-ea"/>
                          <a:cs typeface="+mn-cs"/>
                        </a:rPr>
                        <a:t>质量目标</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最高管理都应确保在组织的相关职能和层次上建立质量目标，质量目标包括满足产品要求所需的内容</a:t>
                      </a:r>
                      <a:r>
                        <a:rPr kumimoji="0" lang="en-US" altLang="zh-CN" sz="1800" kern="1200" dirty="0" smtClean="0">
                          <a:solidFill>
                            <a:schemeClr val="tx1"/>
                          </a:solidFill>
                          <a:effectLst/>
                          <a:latin typeface="+mn-lt"/>
                          <a:ea typeface="+mn-ea"/>
                          <a:cs typeface="+mn-cs"/>
                        </a:rPr>
                        <a:t>[</a:t>
                      </a:r>
                      <a:r>
                        <a:rPr kumimoji="0" lang="zh-CN" altLang="zh-CN" sz="1800" kern="1200" dirty="0" smtClean="0">
                          <a:solidFill>
                            <a:schemeClr val="tx1"/>
                          </a:solidFill>
                          <a:effectLst/>
                          <a:latin typeface="+mn-lt"/>
                          <a:ea typeface="+mn-ea"/>
                          <a:cs typeface="+mn-cs"/>
                        </a:rPr>
                        <a:t>见</a:t>
                      </a:r>
                      <a:r>
                        <a:rPr kumimoji="0" lang="en-US" altLang="zh-CN" sz="1800" kern="1200" dirty="0" smtClean="0">
                          <a:solidFill>
                            <a:schemeClr val="tx1"/>
                          </a:solidFill>
                          <a:effectLst/>
                          <a:latin typeface="+mn-lt"/>
                          <a:ea typeface="+mn-ea"/>
                          <a:cs typeface="+mn-cs"/>
                        </a:rPr>
                        <a:t>7.1a</a:t>
                      </a:r>
                      <a:r>
                        <a:rPr kumimoji="0" lang="zh-CN" altLang="zh-CN" sz="1800" kern="1200" dirty="0" smtClean="0">
                          <a:solidFill>
                            <a:schemeClr val="tx1"/>
                          </a:solidFill>
                          <a:effectLst/>
                          <a:latin typeface="+mn-lt"/>
                          <a:ea typeface="+mn-ea"/>
                          <a:cs typeface="+mn-cs"/>
                        </a:rPr>
                        <a:t>）</a:t>
                      </a:r>
                      <a:r>
                        <a:rPr kumimoji="0" lang="en-US" altLang="zh-CN" sz="1800" kern="1200" dirty="0" smtClean="0">
                          <a:solidFill>
                            <a:schemeClr val="tx1"/>
                          </a:solidFill>
                          <a:effectLst/>
                          <a:latin typeface="+mn-lt"/>
                          <a:ea typeface="+mn-ea"/>
                          <a:cs typeface="+mn-cs"/>
                        </a:rPr>
                        <a:t>]</a:t>
                      </a:r>
                      <a:r>
                        <a:rPr kumimoji="0" lang="zh-CN" altLang="zh-CN" sz="1800" kern="1200" dirty="0" smtClean="0">
                          <a:solidFill>
                            <a:schemeClr val="tx1"/>
                          </a:solidFill>
                          <a:effectLst/>
                          <a:latin typeface="+mn-lt"/>
                          <a:ea typeface="+mn-ea"/>
                          <a:cs typeface="+mn-cs"/>
                        </a:rPr>
                        <a:t>。质量目标应是可测量的，并与质量方针保持一致。</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2400" b="1" kern="1200" dirty="0" smtClean="0">
                          <a:solidFill>
                            <a:schemeClr val="tx1"/>
                          </a:solidFill>
                          <a:effectLst/>
                          <a:latin typeface="+mn-lt"/>
                          <a:ea typeface="+mn-ea"/>
                          <a:cs typeface="+mn-cs"/>
                        </a:rPr>
                        <a:t>6.2质量目标及其实现的策划</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6.2.1</a:t>
                      </a:r>
                      <a:r>
                        <a:rPr lang="zh-CN" altLang="en-US" sz="2400" b="1" kern="1200" dirty="0" smtClean="0">
                          <a:solidFill>
                            <a:schemeClr val="tx1"/>
                          </a:solidFill>
                          <a:effectLst/>
                          <a:latin typeface="+mn-lt"/>
                          <a:ea typeface="+mn-ea"/>
                          <a:cs typeface="+mn-cs"/>
                        </a:rPr>
                        <a:t>组织应针对</a:t>
                      </a:r>
                      <a:r>
                        <a:rPr lang="zh-CN" altLang="en-US" sz="2400" b="1" kern="1200" dirty="0" smtClean="0">
                          <a:solidFill>
                            <a:srgbClr val="FF0000"/>
                          </a:solidFill>
                          <a:effectLst/>
                          <a:latin typeface="+mn-lt"/>
                          <a:ea typeface="+mn-ea"/>
                          <a:cs typeface="+mn-cs"/>
                        </a:rPr>
                        <a:t>相关职能、层次</a:t>
                      </a:r>
                      <a:r>
                        <a:rPr lang="zh-CN" altLang="en-US" sz="2400" b="1" kern="1200" dirty="0" smtClean="0">
                          <a:solidFill>
                            <a:schemeClr val="tx1"/>
                          </a:solidFill>
                          <a:effectLst/>
                          <a:latin typeface="+mn-lt"/>
                          <a:ea typeface="+mn-ea"/>
                          <a:cs typeface="+mn-cs"/>
                        </a:rPr>
                        <a:t>和</a:t>
                      </a:r>
                      <a:r>
                        <a:rPr lang="zh-CN" altLang="en-US" sz="2400" b="1" kern="1200" dirty="0" smtClean="0">
                          <a:solidFill>
                            <a:srgbClr val="FF0000"/>
                          </a:solidFill>
                          <a:effectLst/>
                          <a:latin typeface="+mn-lt"/>
                          <a:ea typeface="+mn-ea"/>
                          <a:cs typeface="+mn-cs"/>
                        </a:rPr>
                        <a:t>质量管理体系所需的过程</a:t>
                      </a:r>
                      <a:r>
                        <a:rPr lang="zh-CN" altLang="en-US" sz="2400" b="1" kern="1200" dirty="0" smtClean="0">
                          <a:solidFill>
                            <a:schemeClr val="tx1"/>
                          </a:solidFill>
                          <a:effectLst/>
                          <a:latin typeface="+mn-lt"/>
                          <a:ea typeface="+mn-ea"/>
                          <a:cs typeface="+mn-cs"/>
                        </a:rPr>
                        <a:t>建立质量目标</a:t>
                      </a:r>
                      <a:r>
                        <a:rPr lang="zh-CN" altLang="en-US" sz="1800" b="0" i="0" u="none" strike="noStrike" kern="1200" baseline="0" dirty="0" smtClean="0">
                          <a:solidFill>
                            <a:schemeClr val="tx1"/>
                          </a:solidFill>
                          <a:latin typeface="+mn-lt"/>
                          <a:ea typeface="+mn-ea"/>
                          <a:cs typeface="+mn-cs"/>
                        </a:rPr>
                        <a:t>。</a:t>
                      </a:r>
                      <a:r>
                        <a:rPr lang="zh-CN" altLang="zh-CN" sz="2400" b="1" kern="1200" dirty="0" smtClean="0">
                          <a:solidFill>
                            <a:schemeClr val="tx1"/>
                          </a:solidFill>
                          <a:effectLst/>
                          <a:latin typeface="+mn-lt"/>
                          <a:ea typeface="+mn-ea"/>
                          <a:cs typeface="+mn-cs"/>
                        </a:rPr>
                        <a:t>质量目标应：</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a)与质量方针保持一致；</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b)可测量；</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c)考虑适用的要求；</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d)与产品和服务的</a:t>
                      </a:r>
                      <a:r>
                        <a:rPr lang="zh-CN" altLang="en-US" sz="2400" b="1" kern="1200" dirty="0" smtClean="0">
                          <a:solidFill>
                            <a:schemeClr val="tx1"/>
                          </a:solidFill>
                          <a:effectLst/>
                          <a:latin typeface="+mn-lt"/>
                          <a:ea typeface="+mn-ea"/>
                          <a:cs typeface="+mn-cs"/>
                        </a:rPr>
                        <a:t>合格以及</a:t>
                      </a:r>
                      <a:r>
                        <a:rPr lang="zh-CN" altLang="zh-CN" sz="2400" b="1" kern="1200" dirty="0" smtClean="0">
                          <a:solidFill>
                            <a:schemeClr val="tx1"/>
                          </a:solidFill>
                          <a:effectLst/>
                          <a:latin typeface="+mn-lt"/>
                          <a:ea typeface="+mn-ea"/>
                          <a:cs typeface="+mn-cs"/>
                        </a:rPr>
                        <a:t>增强顾客满意相关；</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e)</a:t>
                      </a:r>
                      <a:r>
                        <a:rPr lang="zh-CN" altLang="en-US" sz="2400" b="1" kern="1200" dirty="0" smtClean="0">
                          <a:solidFill>
                            <a:schemeClr val="tx1"/>
                          </a:solidFill>
                          <a:effectLst/>
                          <a:latin typeface="+mn-lt"/>
                          <a:ea typeface="+mn-ea"/>
                          <a:cs typeface="+mn-cs"/>
                        </a:rPr>
                        <a:t>予以</a:t>
                      </a:r>
                      <a:r>
                        <a:rPr lang="zh-CN" altLang="zh-CN" sz="2400" b="1" kern="1200" dirty="0" smtClean="0">
                          <a:solidFill>
                            <a:schemeClr val="tx1"/>
                          </a:solidFill>
                          <a:effectLst/>
                          <a:latin typeface="+mn-lt"/>
                          <a:ea typeface="+mn-ea"/>
                          <a:cs typeface="+mn-cs"/>
                        </a:rPr>
                        <a:t>监视；</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f)</a:t>
                      </a:r>
                      <a:r>
                        <a:rPr lang="zh-CN" altLang="en-US" sz="2400" b="1" kern="1200" dirty="0" smtClean="0">
                          <a:solidFill>
                            <a:schemeClr val="tx1"/>
                          </a:solidFill>
                          <a:effectLst/>
                          <a:latin typeface="+mn-lt"/>
                          <a:ea typeface="+mn-ea"/>
                          <a:cs typeface="+mn-cs"/>
                        </a:rPr>
                        <a:t>予以</a:t>
                      </a:r>
                      <a:r>
                        <a:rPr lang="zh-CN" altLang="zh-CN" sz="2400" b="1" kern="1200" dirty="0" smtClean="0">
                          <a:solidFill>
                            <a:schemeClr val="tx1"/>
                          </a:solidFill>
                          <a:effectLst/>
                          <a:latin typeface="+mn-lt"/>
                          <a:ea typeface="+mn-ea"/>
                          <a:cs typeface="+mn-cs"/>
                        </a:rPr>
                        <a:t>沟通；</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g)</a:t>
                      </a:r>
                      <a:r>
                        <a:rPr lang="zh-CN" altLang="zh-CN" sz="2400" b="1" kern="1200" dirty="0" smtClean="0">
                          <a:solidFill>
                            <a:srgbClr val="FF0000"/>
                          </a:solidFill>
                          <a:effectLst/>
                          <a:latin typeface="+mn-lt"/>
                          <a:ea typeface="+mn-ea"/>
                          <a:cs typeface="+mn-cs"/>
                        </a:rPr>
                        <a:t>适时</a:t>
                      </a:r>
                      <a:r>
                        <a:rPr lang="zh-CN" altLang="zh-CN" sz="2400" b="1" kern="1200" dirty="0" smtClean="0">
                          <a:solidFill>
                            <a:schemeClr val="tx1"/>
                          </a:solidFill>
                          <a:effectLst/>
                          <a:latin typeface="+mn-lt"/>
                          <a:ea typeface="+mn-ea"/>
                          <a:cs typeface="+mn-cs"/>
                        </a:rPr>
                        <a:t>更新。</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组织应</a:t>
                      </a:r>
                      <a:r>
                        <a:rPr lang="zh-CN" altLang="zh-CN" sz="2400" b="1" kern="1200" dirty="0" smtClean="0">
                          <a:solidFill>
                            <a:srgbClr val="FF0000"/>
                          </a:solidFill>
                          <a:effectLst/>
                          <a:latin typeface="+mn-lt"/>
                          <a:ea typeface="+mn-ea"/>
                          <a:cs typeface="+mn-cs"/>
                        </a:rPr>
                        <a:t>保</a:t>
                      </a:r>
                      <a:r>
                        <a:rPr lang="zh-CN" altLang="en-US" sz="2400" b="1" kern="1200" dirty="0" smtClean="0">
                          <a:solidFill>
                            <a:srgbClr val="FF0000"/>
                          </a:solidFill>
                          <a:effectLst/>
                          <a:latin typeface="+mn-lt"/>
                          <a:ea typeface="+mn-ea"/>
                          <a:cs typeface="+mn-cs"/>
                        </a:rPr>
                        <a:t>持有关</a:t>
                      </a:r>
                      <a:r>
                        <a:rPr lang="zh-CN" altLang="zh-CN" sz="2400" b="1" kern="1200" dirty="0" smtClean="0">
                          <a:solidFill>
                            <a:schemeClr val="tx1"/>
                          </a:solidFill>
                          <a:effectLst/>
                          <a:latin typeface="+mn-lt"/>
                          <a:ea typeface="+mn-ea"/>
                          <a:cs typeface="+mn-cs"/>
                        </a:rPr>
                        <a:t>质量目标的</a:t>
                      </a:r>
                      <a:r>
                        <a:rPr lang="zh-CN" altLang="en-US" sz="2400" b="1" kern="1200" dirty="0" smtClean="0">
                          <a:solidFill>
                            <a:schemeClr val="tx1"/>
                          </a:solidFill>
                          <a:effectLst/>
                          <a:latin typeface="+mn-lt"/>
                          <a:ea typeface="+mn-ea"/>
                          <a:cs typeface="+mn-cs"/>
                        </a:rPr>
                        <a:t>成</a:t>
                      </a:r>
                      <a:r>
                        <a:rPr lang="zh-CN" altLang="zh-CN" sz="2400" b="1" kern="1200" dirty="0" smtClean="0">
                          <a:solidFill>
                            <a:schemeClr val="tx1"/>
                          </a:solidFill>
                          <a:effectLst/>
                          <a:latin typeface="+mn-lt"/>
                          <a:ea typeface="+mn-ea"/>
                          <a:cs typeface="+mn-cs"/>
                        </a:rPr>
                        <a:t>文信息。</a:t>
                      </a:r>
                      <a:endParaRPr lang="zh-CN" altLang="zh-CN" sz="2400" b="1" kern="1200" dirty="0" smtClean="0">
                        <a:solidFill>
                          <a:schemeClr val="tx1"/>
                        </a:solidFill>
                        <a:effectLst/>
                        <a:latin typeface="+mn-lt"/>
                        <a:ea typeface="+mn-ea"/>
                        <a:cs typeface="+mn-cs"/>
                      </a:endParaRPr>
                    </a:p>
                    <a:p>
                      <a:endParaRPr kumimoji="0" lang="zh-CN" altLang="en-US" b="0"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357177"/>
        </p:xfrm>
        <a:graphic>
          <a:graphicData uri="http://schemas.openxmlformats.org/drawingml/2006/table">
            <a:tbl>
              <a:tblPr/>
              <a:tblGrid>
                <a:gridCol w="2592412"/>
                <a:gridCol w="6121375"/>
              </a:tblGrid>
              <a:tr h="360710">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5.4  </a:t>
                      </a:r>
                      <a:r>
                        <a:rPr kumimoji="0" lang="zh-CN" altLang="zh-CN" sz="1800" kern="1200" dirty="0" smtClean="0">
                          <a:solidFill>
                            <a:schemeClr val="tx1"/>
                          </a:solidFill>
                          <a:effectLst/>
                          <a:latin typeface="+mn-lt"/>
                          <a:ea typeface="+mn-ea"/>
                          <a:cs typeface="+mn-cs"/>
                        </a:rPr>
                        <a:t>策划</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5.4.1  </a:t>
                      </a:r>
                      <a:r>
                        <a:rPr kumimoji="0" lang="zh-CN" altLang="zh-CN" sz="1800" kern="1200" dirty="0" smtClean="0">
                          <a:solidFill>
                            <a:schemeClr val="tx1"/>
                          </a:solidFill>
                          <a:effectLst/>
                          <a:latin typeface="+mn-lt"/>
                          <a:ea typeface="+mn-ea"/>
                          <a:cs typeface="+mn-cs"/>
                        </a:rPr>
                        <a:t>质量目标</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最高管理都应确保在组织的相关职能和层次上建立质量目标，质量目标包括满足产品要求所需的内容</a:t>
                      </a:r>
                      <a:r>
                        <a:rPr kumimoji="0" lang="en-US" altLang="zh-CN" sz="1800" kern="1200" dirty="0" smtClean="0">
                          <a:solidFill>
                            <a:schemeClr val="tx1"/>
                          </a:solidFill>
                          <a:effectLst/>
                          <a:latin typeface="+mn-lt"/>
                          <a:ea typeface="+mn-ea"/>
                          <a:cs typeface="+mn-cs"/>
                        </a:rPr>
                        <a:t>[</a:t>
                      </a:r>
                      <a:r>
                        <a:rPr kumimoji="0" lang="zh-CN" altLang="zh-CN" sz="1800" kern="1200" dirty="0" smtClean="0">
                          <a:solidFill>
                            <a:schemeClr val="tx1"/>
                          </a:solidFill>
                          <a:effectLst/>
                          <a:latin typeface="+mn-lt"/>
                          <a:ea typeface="+mn-ea"/>
                          <a:cs typeface="+mn-cs"/>
                        </a:rPr>
                        <a:t>见</a:t>
                      </a:r>
                      <a:r>
                        <a:rPr kumimoji="0" lang="en-US" altLang="zh-CN" sz="1800" kern="1200" dirty="0" smtClean="0">
                          <a:solidFill>
                            <a:schemeClr val="tx1"/>
                          </a:solidFill>
                          <a:effectLst/>
                          <a:latin typeface="+mn-lt"/>
                          <a:ea typeface="+mn-ea"/>
                          <a:cs typeface="+mn-cs"/>
                        </a:rPr>
                        <a:t>7.1a</a:t>
                      </a:r>
                      <a:r>
                        <a:rPr kumimoji="0" lang="zh-CN" altLang="zh-CN" sz="1800" kern="1200" dirty="0" smtClean="0">
                          <a:solidFill>
                            <a:schemeClr val="tx1"/>
                          </a:solidFill>
                          <a:effectLst/>
                          <a:latin typeface="+mn-lt"/>
                          <a:ea typeface="+mn-ea"/>
                          <a:cs typeface="+mn-cs"/>
                        </a:rPr>
                        <a:t>）</a:t>
                      </a:r>
                      <a:r>
                        <a:rPr kumimoji="0" lang="en-US" altLang="zh-CN" sz="1800" kern="1200" dirty="0" smtClean="0">
                          <a:solidFill>
                            <a:schemeClr val="tx1"/>
                          </a:solidFill>
                          <a:effectLst/>
                          <a:latin typeface="+mn-lt"/>
                          <a:ea typeface="+mn-ea"/>
                          <a:cs typeface="+mn-cs"/>
                        </a:rPr>
                        <a:t>]</a:t>
                      </a:r>
                      <a:r>
                        <a:rPr kumimoji="0" lang="zh-CN" altLang="zh-CN" sz="1800" kern="1200" dirty="0" smtClean="0">
                          <a:solidFill>
                            <a:schemeClr val="tx1"/>
                          </a:solidFill>
                          <a:effectLst/>
                          <a:latin typeface="+mn-lt"/>
                          <a:ea typeface="+mn-ea"/>
                          <a:cs typeface="+mn-cs"/>
                        </a:rPr>
                        <a:t>。质量目标应是可测量的，并与质量方针保持一致。</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2400" b="1" kern="1200" dirty="0" smtClean="0">
                          <a:solidFill>
                            <a:schemeClr val="tx1"/>
                          </a:solidFill>
                          <a:effectLst/>
                          <a:latin typeface="+mn-lt"/>
                          <a:ea typeface="+mn-ea"/>
                          <a:cs typeface="+mn-cs"/>
                        </a:rPr>
                        <a:t>6.2.2策划如何实现质量目标时，组织应确定</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a)</a:t>
                      </a:r>
                      <a:r>
                        <a:rPr lang="zh-CN" altLang="en-US" sz="2400" b="1" kern="1200" dirty="0" smtClean="0">
                          <a:solidFill>
                            <a:schemeClr val="tx1"/>
                          </a:solidFill>
                          <a:effectLst/>
                          <a:latin typeface="+mn-lt"/>
                          <a:ea typeface="+mn-ea"/>
                          <a:cs typeface="+mn-cs"/>
                        </a:rPr>
                        <a:t>要做什么</a:t>
                      </a:r>
                      <a:endParaRPr lang="en-US"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b)需</a:t>
                      </a:r>
                      <a:r>
                        <a:rPr lang="zh-CN" altLang="en-US" sz="2400" b="1" kern="1200" dirty="0" smtClean="0">
                          <a:solidFill>
                            <a:schemeClr val="tx1"/>
                          </a:solidFill>
                          <a:effectLst/>
                          <a:latin typeface="+mn-lt"/>
                          <a:ea typeface="+mn-ea"/>
                          <a:cs typeface="+mn-cs"/>
                        </a:rPr>
                        <a:t>要什么</a:t>
                      </a:r>
                      <a:r>
                        <a:rPr lang="zh-CN" altLang="zh-CN" sz="2400" b="1" kern="1200" dirty="0" smtClean="0">
                          <a:solidFill>
                            <a:schemeClr val="tx1"/>
                          </a:solidFill>
                          <a:effectLst/>
                          <a:latin typeface="+mn-lt"/>
                          <a:ea typeface="+mn-ea"/>
                          <a:cs typeface="+mn-cs"/>
                        </a:rPr>
                        <a:t>资源；</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c)</a:t>
                      </a:r>
                      <a:r>
                        <a:rPr lang="zh-CN" altLang="en-US" sz="2400" b="1" kern="1200" dirty="0" smtClean="0">
                          <a:solidFill>
                            <a:schemeClr val="tx1"/>
                          </a:solidFill>
                          <a:effectLst/>
                          <a:latin typeface="+mn-lt"/>
                          <a:ea typeface="+mn-ea"/>
                          <a:cs typeface="+mn-cs"/>
                        </a:rPr>
                        <a:t>由谁负责；</a:t>
                      </a:r>
                      <a:endParaRPr lang="en-US"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d)</a:t>
                      </a:r>
                      <a:r>
                        <a:rPr lang="zh-CN" altLang="en-US" sz="2400" b="1" kern="1200" dirty="0" smtClean="0">
                          <a:solidFill>
                            <a:schemeClr val="tx1"/>
                          </a:solidFill>
                          <a:effectLst/>
                          <a:latin typeface="+mn-lt"/>
                          <a:ea typeface="+mn-ea"/>
                          <a:cs typeface="+mn-cs"/>
                        </a:rPr>
                        <a:t>何时</a:t>
                      </a:r>
                      <a:r>
                        <a:rPr lang="zh-CN" altLang="zh-CN" sz="2400" b="1" kern="1200" dirty="0" smtClean="0">
                          <a:solidFill>
                            <a:schemeClr val="tx1"/>
                          </a:solidFill>
                          <a:effectLst/>
                          <a:latin typeface="+mn-lt"/>
                          <a:ea typeface="+mn-ea"/>
                          <a:cs typeface="+mn-cs"/>
                        </a:rPr>
                        <a:t>完成；</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e)</a:t>
                      </a:r>
                      <a:r>
                        <a:rPr lang="zh-CN" altLang="en-US" sz="2400" b="1" kern="1200" dirty="0" smtClean="0">
                          <a:solidFill>
                            <a:schemeClr val="tx1"/>
                          </a:solidFill>
                          <a:effectLst/>
                          <a:latin typeface="+mn-lt"/>
                          <a:ea typeface="+mn-ea"/>
                          <a:cs typeface="+mn-cs"/>
                        </a:rPr>
                        <a:t>如何评价</a:t>
                      </a:r>
                      <a:r>
                        <a:rPr lang="zh-CN" altLang="en-US" sz="2400" b="1" kern="1200" dirty="0" smtClean="0">
                          <a:solidFill>
                            <a:srgbClr val="FF0000"/>
                          </a:solidFill>
                          <a:effectLst/>
                          <a:latin typeface="+mn-lt"/>
                          <a:ea typeface="+mn-ea"/>
                          <a:cs typeface="+mn-cs"/>
                        </a:rPr>
                        <a:t>结果</a:t>
                      </a:r>
                      <a:r>
                        <a:rPr lang="zh-CN" altLang="zh-CN" sz="2400" b="1" kern="1200" dirty="0" smtClean="0">
                          <a:solidFill>
                            <a:schemeClr val="tx1"/>
                          </a:solidFill>
                          <a:effectLst/>
                          <a:latin typeface="+mn-lt"/>
                          <a:ea typeface="+mn-ea"/>
                          <a:cs typeface="+mn-cs"/>
                        </a:rPr>
                        <a:t>。</a:t>
                      </a:r>
                      <a:endParaRPr lang="zh-CN" altLang="zh-CN" sz="2400" b="1" kern="1200" dirty="0" smtClean="0">
                        <a:solidFill>
                          <a:schemeClr val="tx1"/>
                        </a:solidFill>
                        <a:effectLst/>
                        <a:latin typeface="+mn-lt"/>
                        <a:ea typeface="+mn-ea"/>
                        <a:cs typeface="+mn-cs"/>
                      </a:endParaRPr>
                    </a:p>
                    <a:p>
                      <a:endParaRPr kumimoji="0" lang="zh-CN" altLang="en-US" b="0"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bwMode="auto">
          <a:xfrm>
            <a:off x="428624" y="1000125"/>
            <a:ext cx="7959800" cy="474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lnSpc>
                <a:spcPts val="3500"/>
              </a:lnSpc>
              <a:buClr>
                <a:srgbClr val="0000FF"/>
              </a:buClr>
            </a:pPr>
            <a:r>
              <a:rPr lang="zh-CN" altLang="en-US" sz="2400" dirty="0" smtClean="0">
                <a:solidFill>
                  <a:srgbClr val="000000"/>
                </a:solidFill>
                <a:latin typeface="幼圆" pitchFamily="49" charset="-122"/>
                <a:ea typeface="黑体" panose="02010609060101010101" pitchFamily="2" charset="-122"/>
              </a:rPr>
              <a:t>在相关职能、层次和</a:t>
            </a:r>
            <a:r>
              <a:rPr lang="en-US" altLang="zh-CN" dirty="0">
                <a:solidFill>
                  <a:srgbClr val="FF0000"/>
                </a:solidFill>
                <a:latin typeface="幼圆" pitchFamily="49" charset="-122"/>
                <a:ea typeface="黑体" panose="02010609060101010101" pitchFamily="2" charset="-122"/>
              </a:rPr>
              <a:t>QMS</a:t>
            </a:r>
            <a:r>
              <a:rPr lang="zh-CN" altLang="en-US" dirty="0">
                <a:solidFill>
                  <a:srgbClr val="FF0000"/>
                </a:solidFill>
                <a:latin typeface="幼圆" pitchFamily="49" charset="-122"/>
                <a:ea typeface="黑体" panose="02010609060101010101" pitchFamily="2" charset="-122"/>
              </a:rPr>
              <a:t>需要的</a:t>
            </a:r>
            <a:r>
              <a:rPr lang="zh-CN" altLang="en-US" sz="2400" dirty="0" smtClean="0">
                <a:solidFill>
                  <a:srgbClr val="000000"/>
                </a:solidFill>
                <a:latin typeface="幼圆" pitchFamily="49" charset="-122"/>
                <a:ea typeface="黑体" panose="02010609060101010101" pitchFamily="2" charset="-122"/>
              </a:rPr>
              <a:t>过程上建立质量目标；</a:t>
            </a:r>
            <a:endParaRPr lang="zh-CN" altLang="en-US" sz="2400" dirty="0" smtClean="0">
              <a:solidFill>
                <a:srgbClr val="000000"/>
              </a:solidFill>
              <a:latin typeface="幼圆" pitchFamily="49" charset="-122"/>
              <a:ea typeface="黑体" panose="02010609060101010101" pitchFamily="2" charset="-122"/>
            </a:endParaRPr>
          </a:p>
          <a:p>
            <a:pPr eaLnBrk="1" hangingPunct="1">
              <a:lnSpc>
                <a:spcPts val="3500"/>
              </a:lnSpc>
              <a:buClr>
                <a:srgbClr val="0000FF"/>
              </a:buClr>
            </a:pPr>
            <a:r>
              <a:rPr lang="zh-CN" altLang="en-US" sz="2400" dirty="0" smtClean="0">
                <a:solidFill>
                  <a:srgbClr val="000000"/>
                </a:solidFill>
                <a:latin typeface="幼圆" pitchFamily="49" charset="-122"/>
                <a:ea typeface="黑体" panose="02010609060101010101" pitchFamily="2" charset="-122"/>
              </a:rPr>
              <a:t>在内容上质量目标应：</a:t>
            </a:r>
            <a:endParaRPr lang="zh-CN" altLang="en-US" sz="2400" dirty="0" smtClean="0">
              <a:solidFill>
                <a:srgbClr val="000000"/>
              </a:solidFill>
              <a:latin typeface="幼圆" pitchFamily="49" charset="-122"/>
              <a:ea typeface="黑体" panose="02010609060101010101" pitchFamily="2" charset="-122"/>
            </a:endParaRPr>
          </a:p>
          <a:p>
            <a:pPr eaLnBrk="1" hangingPunct="1">
              <a:lnSpc>
                <a:spcPts val="3500"/>
              </a:lnSpc>
              <a:buClr>
                <a:srgbClr val="0000FF"/>
              </a:buClr>
            </a:pPr>
            <a:r>
              <a:rPr lang="en-US" altLang="zh-CN" sz="2400" dirty="0" smtClean="0">
                <a:solidFill>
                  <a:srgbClr val="000000"/>
                </a:solidFill>
                <a:latin typeface="幼圆" pitchFamily="49" charset="-122"/>
                <a:ea typeface="黑体" panose="02010609060101010101" pitchFamily="2" charset="-122"/>
              </a:rPr>
              <a:t>—</a:t>
            </a:r>
            <a:r>
              <a:rPr lang="zh-CN" altLang="en-US" sz="2400" dirty="0" smtClean="0">
                <a:solidFill>
                  <a:srgbClr val="000000"/>
                </a:solidFill>
                <a:latin typeface="幼圆" pitchFamily="49" charset="-122"/>
                <a:ea typeface="黑体" panose="02010609060101010101" pitchFamily="2" charset="-122"/>
              </a:rPr>
              <a:t>与质量方针保持一致，可测量，</a:t>
            </a:r>
            <a:r>
              <a:rPr lang="zh-CN" altLang="en-US" dirty="0" smtClean="0">
                <a:solidFill>
                  <a:srgbClr val="000000"/>
                </a:solidFill>
                <a:latin typeface="幼圆" pitchFamily="49" charset="-122"/>
                <a:ea typeface="黑体" panose="02010609060101010101" pitchFamily="2" charset="-122"/>
              </a:rPr>
              <a:t>考虑适用的要求，与产品和服务的符合性和增强顾客满意有关。</a:t>
            </a:r>
            <a:endParaRPr lang="en-US" altLang="zh-CN" dirty="0" smtClean="0">
              <a:solidFill>
                <a:srgbClr val="000000"/>
              </a:solidFill>
              <a:latin typeface="幼圆" pitchFamily="49" charset="-122"/>
              <a:ea typeface="黑体" panose="02010609060101010101" pitchFamily="2" charset="-122"/>
            </a:endParaRPr>
          </a:p>
          <a:p>
            <a:pPr eaLnBrk="1" hangingPunct="1">
              <a:lnSpc>
                <a:spcPts val="3500"/>
              </a:lnSpc>
              <a:buClr>
                <a:srgbClr val="0000FF"/>
              </a:buClr>
            </a:pPr>
            <a:r>
              <a:rPr lang="zh-CN" altLang="en-US" dirty="0">
                <a:ea typeface="宋体" panose="02010600030101010101" pitchFamily="2" charset="-122"/>
              </a:rPr>
              <a:t>可测量并非必须定量，可测量意味着实现情况能有明确而非模棱两可的</a:t>
            </a:r>
            <a:r>
              <a:rPr lang="zh-CN" altLang="en-US" dirty="0" smtClean="0">
                <a:ea typeface="宋体" panose="02010600030101010101" pitchFamily="2" charset="-122"/>
              </a:rPr>
              <a:t>说法。</a:t>
            </a:r>
            <a:endParaRPr lang="en-US" altLang="zh-CN" dirty="0" smtClean="0">
              <a:solidFill>
                <a:srgbClr val="000000"/>
              </a:solidFill>
              <a:latin typeface="幼圆" pitchFamily="49" charset="-122"/>
              <a:ea typeface="黑体" panose="02010609060101010101" pitchFamily="2" charset="-122"/>
            </a:endParaRPr>
          </a:p>
          <a:p>
            <a:pPr eaLnBrk="1" hangingPunct="1">
              <a:lnSpc>
                <a:spcPts val="3500"/>
              </a:lnSpc>
              <a:buClr>
                <a:srgbClr val="0000FF"/>
              </a:buClr>
            </a:pPr>
            <a:r>
              <a:rPr lang="zh-CN" altLang="en-US" dirty="0" smtClean="0">
                <a:solidFill>
                  <a:srgbClr val="000000"/>
                </a:solidFill>
                <a:latin typeface="幼圆" pitchFamily="49" charset="-122"/>
                <a:ea typeface="黑体" panose="02010609060101010101" pitchFamily="2" charset="-122"/>
              </a:rPr>
              <a:t>在管理上质量目标应：</a:t>
            </a:r>
            <a:endParaRPr lang="en-US" altLang="zh-CN" dirty="0" smtClean="0">
              <a:solidFill>
                <a:srgbClr val="000000"/>
              </a:solidFill>
              <a:latin typeface="幼圆" pitchFamily="49" charset="-122"/>
              <a:ea typeface="黑体" panose="02010609060101010101" pitchFamily="2" charset="-122"/>
            </a:endParaRPr>
          </a:p>
          <a:p>
            <a:pPr eaLnBrk="1" hangingPunct="1">
              <a:lnSpc>
                <a:spcPts val="3500"/>
              </a:lnSpc>
              <a:buClr>
                <a:srgbClr val="0000FF"/>
              </a:buClr>
            </a:pPr>
            <a:r>
              <a:rPr lang="en-US" altLang="zh-CN" dirty="0">
                <a:solidFill>
                  <a:srgbClr val="000000"/>
                </a:solidFill>
                <a:latin typeface="幼圆" pitchFamily="49" charset="-122"/>
                <a:ea typeface="黑体" panose="02010609060101010101" pitchFamily="2" charset="-122"/>
              </a:rPr>
              <a:t>—</a:t>
            </a:r>
            <a:r>
              <a:rPr lang="zh-CN" altLang="en-US" dirty="0" smtClean="0">
                <a:solidFill>
                  <a:srgbClr val="000000"/>
                </a:solidFill>
                <a:latin typeface="幼圆" pitchFamily="49" charset="-122"/>
                <a:ea typeface="黑体" panose="02010609060101010101" pitchFamily="2" charset="-122"/>
              </a:rPr>
              <a:t>得到监视，沟通，适时更新；</a:t>
            </a:r>
            <a:endParaRPr lang="en-US" altLang="zh-CN" dirty="0" smtClean="0">
              <a:solidFill>
                <a:srgbClr val="000000"/>
              </a:solidFill>
              <a:latin typeface="幼圆" pitchFamily="49" charset="-122"/>
              <a:ea typeface="黑体" panose="02010609060101010101" pitchFamily="2" charset="-122"/>
            </a:endParaRPr>
          </a:p>
          <a:p>
            <a:pPr eaLnBrk="1" hangingPunct="1">
              <a:lnSpc>
                <a:spcPts val="3500"/>
              </a:lnSpc>
              <a:buClr>
                <a:srgbClr val="0000FF"/>
              </a:buClr>
            </a:pPr>
            <a:r>
              <a:rPr lang="en-US" altLang="zh-CN" dirty="0" smtClean="0">
                <a:solidFill>
                  <a:srgbClr val="000000"/>
                </a:solidFill>
                <a:latin typeface="幼圆" pitchFamily="49" charset="-122"/>
                <a:ea typeface="黑体" panose="02010609060101010101" pitchFamily="2" charset="-122"/>
              </a:rPr>
              <a:t>—</a:t>
            </a:r>
            <a:r>
              <a:rPr lang="zh-CN" altLang="en-US" dirty="0" smtClean="0">
                <a:solidFill>
                  <a:srgbClr val="000000"/>
                </a:solidFill>
                <a:latin typeface="幼圆" pitchFamily="49" charset="-122"/>
                <a:ea typeface="黑体" panose="02010609060101010101" pitchFamily="2" charset="-122"/>
              </a:rPr>
              <a:t>保持形成文件信息。</a:t>
            </a:r>
            <a:endParaRPr lang="en-US" altLang="zh-CN" dirty="0" smtClean="0">
              <a:solidFill>
                <a:srgbClr val="000000"/>
              </a:solidFill>
              <a:latin typeface="幼圆" pitchFamily="49" charset="-122"/>
              <a:ea typeface="黑体" panose="02010609060101010101" pitchFamily="2" charset="-122"/>
            </a:endParaRPr>
          </a:p>
          <a:p>
            <a:pPr eaLnBrk="1" hangingPunct="1">
              <a:lnSpc>
                <a:spcPct val="150000"/>
              </a:lnSpc>
              <a:buClr>
                <a:srgbClr val="0000FF"/>
              </a:buClr>
            </a:pPr>
            <a:endParaRPr lang="en-US" altLang="zh-CN" dirty="0" smtClean="0">
              <a:solidFill>
                <a:srgbClr val="000000"/>
              </a:solidFill>
              <a:latin typeface="幼圆" pitchFamily="49" charset="-122"/>
              <a:ea typeface="黑体" panose="02010609060101010101" pitchFamily="2" charset="-122"/>
            </a:endParaRPr>
          </a:p>
          <a:p>
            <a:pPr eaLnBrk="1" hangingPunct="1">
              <a:lnSpc>
                <a:spcPct val="150000"/>
              </a:lnSpc>
              <a:buClr>
                <a:srgbClr val="0000FF"/>
              </a:buClr>
            </a:pPr>
            <a:endParaRPr lang="zh-CN" altLang="en-US" sz="2400" dirty="0" smtClean="0">
              <a:solidFill>
                <a:srgbClr val="000000"/>
              </a:solidFill>
              <a:latin typeface="幼圆" pitchFamily="49" charset="-122"/>
              <a:ea typeface="黑体" panose="02010609060101010101" pitchFamily="2" charset="-122"/>
            </a:endParaRPr>
          </a:p>
        </p:txBody>
      </p:sp>
      <p:pic>
        <p:nvPicPr>
          <p:cNvPr id="83971" name="Picture 8" descr="BD06663_"/>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156176" y="3573016"/>
            <a:ext cx="2987824" cy="239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4"/>
          <p:cNvSpPr>
            <a:spLocks noChangeArrowheads="1"/>
          </p:cNvSpPr>
          <p:nvPr/>
        </p:nvSpPr>
        <p:spPr bwMode="auto">
          <a:xfrm>
            <a:off x="428625" y="71438"/>
            <a:ext cx="7772400" cy="76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eaLnBrk="1" hangingPunct="1"/>
            <a:r>
              <a:rPr lang="zh-CN" altLang="en-US" sz="2400" b="1" dirty="0" smtClean="0">
                <a:solidFill>
                  <a:srgbClr val="FF0000"/>
                </a:solidFill>
                <a:latin typeface="黑体" panose="02010609060101010101" pitchFamily="2" charset="-122"/>
                <a:ea typeface="黑体" panose="02010609060101010101" pitchFamily="2" charset="-122"/>
              </a:rPr>
              <a:t>理解与实施要点</a:t>
            </a:r>
            <a:endParaRPr lang="zh-CN" altLang="en-US" sz="24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ransition spd="med">
    <p:blinds/>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质量方针和质量目标</a:t>
            </a:r>
            <a:endParaRPr lang="zh-CN" altLang="en-US" dirty="0"/>
          </a:p>
        </p:txBody>
      </p:sp>
      <p:sp>
        <p:nvSpPr>
          <p:cNvPr id="3" name="内容占位符 2"/>
          <p:cNvSpPr>
            <a:spLocks noGrp="1"/>
          </p:cNvSpPr>
          <p:nvPr>
            <p:ph idx="1"/>
          </p:nvPr>
        </p:nvSpPr>
        <p:spPr/>
        <p:txBody>
          <a:bodyPr/>
          <a:lstStyle/>
          <a:p>
            <a:r>
              <a:rPr lang="zh-CN" altLang="en-US" dirty="0" smtClean="0"/>
              <a:t>质量方针：创新设计，精益生产，持续改进，建立零缺陷的质量保证体系，以卓越的产品和真诚的服务不断增强顾客满意，为人类提供清新、舒适的环境。</a:t>
            </a:r>
            <a:endParaRPr lang="en-US" altLang="zh-CN" dirty="0" smtClean="0"/>
          </a:p>
          <a:p>
            <a:r>
              <a:rPr lang="zh-CN" altLang="en-US" dirty="0" smtClean="0"/>
              <a:t>质量目标：精益求精，尽善尽美，创国际名牌。</a:t>
            </a:r>
            <a:endParaRPr lang="en-US" altLang="zh-CN" dirty="0" smtClean="0"/>
          </a:p>
          <a:p>
            <a:r>
              <a:rPr lang="zh-CN" altLang="en-US" dirty="0" smtClean="0"/>
              <a:t>公司全体员工努力使自己的工作精益求精，尽善尽美，让公司的产品走向世界，驰名中外。</a:t>
            </a:r>
            <a:endParaRPr lang="zh-CN" altLang="en-US" dirty="0"/>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bwMode="auto">
          <a:xfrm>
            <a:off x="428625" y="1000125"/>
            <a:ext cx="7239000" cy="474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lnSpc>
                <a:spcPct val="150000"/>
              </a:lnSpc>
              <a:buClr>
                <a:srgbClr val="0000FF"/>
              </a:buClr>
            </a:pPr>
            <a:r>
              <a:rPr lang="zh-CN" altLang="en-US" sz="2400" dirty="0" smtClean="0">
                <a:solidFill>
                  <a:srgbClr val="000000"/>
                </a:solidFill>
                <a:latin typeface="幼圆" pitchFamily="49" charset="-122"/>
                <a:ea typeface="黑体" panose="02010609060101010101" pitchFamily="2" charset="-122"/>
              </a:rPr>
              <a:t>策划质量目标如何实现，应确定；</a:t>
            </a:r>
            <a:endParaRPr lang="zh-CN" altLang="en-US" sz="2400" dirty="0" smtClean="0">
              <a:solidFill>
                <a:srgbClr val="000000"/>
              </a:solidFill>
              <a:latin typeface="幼圆" pitchFamily="49" charset="-122"/>
              <a:ea typeface="黑体" panose="02010609060101010101" pitchFamily="2" charset="-122"/>
            </a:endParaRPr>
          </a:p>
          <a:p>
            <a:pPr eaLnBrk="1" hangingPunct="1">
              <a:lnSpc>
                <a:spcPct val="150000"/>
              </a:lnSpc>
              <a:buClr>
                <a:srgbClr val="0000FF"/>
              </a:buClr>
            </a:pPr>
            <a:r>
              <a:rPr lang="zh-CN" altLang="en-US" sz="2400" dirty="0" smtClean="0">
                <a:solidFill>
                  <a:srgbClr val="000000"/>
                </a:solidFill>
                <a:latin typeface="幼圆" pitchFamily="49" charset="-122"/>
                <a:ea typeface="黑体" panose="02010609060101010101" pitchFamily="2" charset="-122"/>
              </a:rPr>
              <a:t>拟实施的活动；</a:t>
            </a:r>
            <a:endParaRPr lang="en-US" altLang="zh-CN" sz="2400" dirty="0" smtClean="0">
              <a:solidFill>
                <a:srgbClr val="000000"/>
              </a:solidFill>
              <a:latin typeface="幼圆" pitchFamily="49" charset="-122"/>
              <a:ea typeface="黑体" panose="02010609060101010101" pitchFamily="2" charset="-122"/>
            </a:endParaRPr>
          </a:p>
          <a:p>
            <a:pPr eaLnBrk="1" hangingPunct="1">
              <a:lnSpc>
                <a:spcPct val="150000"/>
              </a:lnSpc>
              <a:buClr>
                <a:srgbClr val="0000FF"/>
              </a:buClr>
            </a:pPr>
            <a:r>
              <a:rPr lang="zh-CN" altLang="en-US" dirty="0">
                <a:solidFill>
                  <a:srgbClr val="000000"/>
                </a:solidFill>
                <a:latin typeface="幼圆" pitchFamily="49" charset="-122"/>
                <a:ea typeface="黑体" panose="02010609060101010101" pitchFamily="2" charset="-122"/>
              </a:rPr>
              <a:t>所需</a:t>
            </a:r>
            <a:r>
              <a:rPr lang="zh-CN" altLang="en-US" dirty="0" smtClean="0">
                <a:solidFill>
                  <a:srgbClr val="000000"/>
                </a:solidFill>
                <a:latin typeface="幼圆" pitchFamily="49" charset="-122"/>
                <a:ea typeface="黑体" panose="02010609060101010101" pitchFamily="2" charset="-122"/>
              </a:rPr>
              <a:t>资源；</a:t>
            </a:r>
            <a:endParaRPr lang="en-US" altLang="zh-CN" dirty="0" smtClean="0">
              <a:solidFill>
                <a:srgbClr val="000000"/>
              </a:solidFill>
              <a:latin typeface="幼圆" pitchFamily="49" charset="-122"/>
              <a:ea typeface="黑体" panose="02010609060101010101" pitchFamily="2" charset="-122"/>
            </a:endParaRPr>
          </a:p>
          <a:p>
            <a:pPr eaLnBrk="1" hangingPunct="1">
              <a:lnSpc>
                <a:spcPct val="150000"/>
              </a:lnSpc>
              <a:buClr>
                <a:srgbClr val="0000FF"/>
              </a:buClr>
            </a:pPr>
            <a:r>
              <a:rPr lang="zh-CN" altLang="en-US" sz="2400" dirty="0" smtClean="0">
                <a:solidFill>
                  <a:srgbClr val="000000"/>
                </a:solidFill>
                <a:latin typeface="幼圆" pitchFamily="49" charset="-122"/>
                <a:ea typeface="黑体" panose="02010609060101010101" pitchFamily="2" charset="-122"/>
              </a:rPr>
              <a:t>责任者；</a:t>
            </a:r>
            <a:endParaRPr lang="en-US" altLang="zh-CN" sz="2400" dirty="0" smtClean="0">
              <a:solidFill>
                <a:srgbClr val="000000"/>
              </a:solidFill>
              <a:latin typeface="幼圆" pitchFamily="49" charset="-122"/>
              <a:ea typeface="黑体" panose="02010609060101010101" pitchFamily="2" charset="-122"/>
            </a:endParaRPr>
          </a:p>
          <a:p>
            <a:pPr eaLnBrk="1" hangingPunct="1">
              <a:lnSpc>
                <a:spcPct val="150000"/>
              </a:lnSpc>
              <a:buClr>
                <a:srgbClr val="0000FF"/>
              </a:buClr>
            </a:pPr>
            <a:r>
              <a:rPr lang="zh-CN" altLang="en-US" dirty="0" smtClean="0">
                <a:solidFill>
                  <a:srgbClr val="000000"/>
                </a:solidFill>
                <a:latin typeface="幼圆" pitchFamily="49" charset="-122"/>
                <a:ea typeface="黑体" panose="02010609060101010101" pitchFamily="2" charset="-122"/>
              </a:rPr>
              <a:t>完成时间；</a:t>
            </a:r>
            <a:endParaRPr lang="en-US" altLang="zh-CN" dirty="0" smtClean="0">
              <a:solidFill>
                <a:srgbClr val="000000"/>
              </a:solidFill>
              <a:latin typeface="幼圆" pitchFamily="49" charset="-122"/>
              <a:ea typeface="黑体" panose="02010609060101010101" pitchFamily="2" charset="-122"/>
            </a:endParaRPr>
          </a:p>
          <a:p>
            <a:pPr eaLnBrk="1" hangingPunct="1">
              <a:lnSpc>
                <a:spcPct val="150000"/>
              </a:lnSpc>
              <a:buClr>
                <a:srgbClr val="0000FF"/>
              </a:buClr>
            </a:pPr>
            <a:r>
              <a:rPr lang="zh-CN" altLang="en-US" dirty="0" smtClean="0">
                <a:solidFill>
                  <a:srgbClr val="000000"/>
                </a:solidFill>
                <a:latin typeface="幼圆" pitchFamily="49" charset="-122"/>
                <a:ea typeface="黑体" panose="02010609060101010101" pitchFamily="2" charset="-122"/>
              </a:rPr>
              <a:t>结果评价方法。</a:t>
            </a:r>
            <a:endParaRPr lang="en-US" altLang="zh-CN" dirty="0" smtClean="0">
              <a:solidFill>
                <a:srgbClr val="000000"/>
              </a:solidFill>
              <a:latin typeface="幼圆" pitchFamily="49" charset="-122"/>
              <a:ea typeface="黑体" panose="02010609060101010101" pitchFamily="2" charset="-122"/>
            </a:endParaRPr>
          </a:p>
          <a:p>
            <a:pPr eaLnBrk="1" hangingPunct="1">
              <a:lnSpc>
                <a:spcPct val="150000"/>
              </a:lnSpc>
              <a:buClr>
                <a:srgbClr val="0000FF"/>
              </a:buClr>
            </a:pPr>
            <a:endParaRPr lang="en-US" altLang="zh-CN" dirty="0" smtClean="0">
              <a:solidFill>
                <a:srgbClr val="000000"/>
              </a:solidFill>
              <a:latin typeface="幼圆" pitchFamily="49" charset="-122"/>
              <a:ea typeface="黑体" panose="02010609060101010101" pitchFamily="2" charset="-122"/>
            </a:endParaRPr>
          </a:p>
          <a:p>
            <a:pPr eaLnBrk="1" hangingPunct="1">
              <a:lnSpc>
                <a:spcPct val="150000"/>
              </a:lnSpc>
              <a:buClr>
                <a:srgbClr val="0000FF"/>
              </a:buClr>
            </a:pPr>
            <a:endParaRPr lang="zh-CN" altLang="en-US" sz="2400" dirty="0" smtClean="0">
              <a:solidFill>
                <a:srgbClr val="000000"/>
              </a:solidFill>
              <a:latin typeface="幼圆" pitchFamily="49" charset="-122"/>
              <a:ea typeface="黑体" panose="02010609060101010101" pitchFamily="2" charset="-122"/>
            </a:endParaRPr>
          </a:p>
        </p:txBody>
      </p:sp>
      <p:pic>
        <p:nvPicPr>
          <p:cNvPr id="83971" name="Picture 8" descr="BD06663_"/>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562600" y="3500438"/>
            <a:ext cx="2590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4"/>
          <p:cNvSpPr>
            <a:spLocks noChangeArrowheads="1"/>
          </p:cNvSpPr>
          <p:nvPr/>
        </p:nvSpPr>
        <p:spPr bwMode="auto">
          <a:xfrm>
            <a:off x="428625" y="71438"/>
            <a:ext cx="7772400" cy="76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eaLnBrk="1" hangingPunct="1"/>
            <a:r>
              <a:rPr lang="zh-CN" altLang="en-US" sz="2400" b="1" dirty="0" smtClean="0">
                <a:solidFill>
                  <a:srgbClr val="FF0000"/>
                </a:solidFill>
                <a:latin typeface="黑体" panose="02010609060101010101" pitchFamily="2" charset="-122"/>
                <a:ea typeface="黑体" panose="02010609060101010101" pitchFamily="2" charset="-122"/>
              </a:rPr>
              <a:t>理解与实施要点</a:t>
            </a:r>
            <a:endParaRPr lang="zh-CN" altLang="en-US" sz="24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ransition spd="med">
    <p:blinds/>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4724" name="Group 36"/>
          <p:cNvGraphicFramePr>
            <a:graphicFrameLocks noGrp="1"/>
          </p:cNvGraphicFramePr>
          <p:nvPr>
            <p:ph sz="half" idx="2"/>
          </p:nvPr>
        </p:nvGraphicFramePr>
        <p:xfrm>
          <a:off x="495703" y="1244168"/>
          <a:ext cx="8157592" cy="4536504"/>
        </p:xfrm>
        <a:graphic>
          <a:graphicData uri="http://schemas.openxmlformats.org/drawingml/2006/table">
            <a:tbl>
              <a:tblPr/>
              <a:tblGrid>
                <a:gridCol w="2898823"/>
                <a:gridCol w="5258769"/>
              </a:tblGrid>
              <a:tr h="478925">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7579">
                <a:tc>
                  <a:txBody>
                    <a:bodyPr/>
                    <a:lstStyle/>
                    <a:p>
                      <a:r>
                        <a:rPr kumimoji="0" lang="en-US" altLang="zh-CN" sz="1800" kern="1200" dirty="0" smtClean="0">
                          <a:solidFill>
                            <a:schemeClr val="tx1"/>
                          </a:solidFill>
                          <a:effectLst/>
                          <a:latin typeface="+mn-lt"/>
                          <a:ea typeface="+mn-ea"/>
                          <a:cs typeface="+mn-cs"/>
                        </a:rPr>
                        <a:t>5.4.2  </a:t>
                      </a:r>
                      <a:r>
                        <a:rPr kumimoji="0" lang="zh-CN" altLang="zh-CN" sz="1800" kern="1200" dirty="0" smtClean="0">
                          <a:solidFill>
                            <a:schemeClr val="tx1"/>
                          </a:solidFill>
                          <a:effectLst/>
                          <a:latin typeface="+mn-lt"/>
                          <a:ea typeface="+mn-ea"/>
                          <a:cs typeface="+mn-cs"/>
                        </a:rPr>
                        <a:t>质量管理体系策划</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最高管理者应确保：</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）对质量管理体系进行策划，以满足质量目标以及</a:t>
                      </a:r>
                      <a:r>
                        <a:rPr kumimoji="0" lang="en-US" altLang="zh-CN" sz="1800" kern="1200" dirty="0" smtClean="0">
                          <a:solidFill>
                            <a:schemeClr val="tx1"/>
                          </a:solidFill>
                          <a:effectLst/>
                          <a:latin typeface="+mn-lt"/>
                          <a:ea typeface="+mn-ea"/>
                          <a:cs typeface="+mn-cs"/>
                        </a:rPr>
                        <a:t>4.1</a:t>
                      </a:r>
                      <a:r>
                        <a:rPr kumimoji="0" lang="zh-CN" altLang="zh-CN" sz="1800" kern="1200" dirty="0" smtClean="0">
                          <a:solidFill>
                            <a:schemeClr val="tx1"/>
                          </a:solidFill>
                          <a:effectLst/>
                          <a:latin typeface="+mn-lt"/>
                          <a:ea typeface="+mn-ea"/>
                          <a:cs typeface="+mn-cs"/>
                        </a:rPr>
                        <a:t>的要求；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）在对质量管理体系的变更进行策划和实施时，保持质量管理体系的完整性。</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2400" b="1" kern="1200" dirty="0" smtClean="0">
                          <a:solidFill>
                            <a:schemeClr val="tx1"/>
                          </a:solidFill>
                          <a:effectLst/>
                          <a:latin typeface="+mn-lt"/>
                          <a:ea typeface="+mn-ea"/>
                          <a:cs typeface="+mn-cs"/>
                        </a:rPr>
                        <a:t>6.3变</a:t>
                      </a:r>
                      <a:r>
                        <a:rPr lang="zh-CN" altLang="en-US" sz="2400" b="1" kern="1200" dirty="0" smtClean="0">
                          <a:solidFill>
                            <a:schemeClr val="tx1"/>
                          </a:solidFill>
                          <a:effectLst/>
                          <a:latin typeface="+mn-lt"/>
                          <a:ea typeface="+mn-ea"/>
                          <a:cs typeface="+mn-cs"/>
                        </a:rPr>
                        <a:t>更</a:t>
                      </a:r>
                      <a:r>
                        <a:rPr lang="zh-CN" altLang="zh-CN" sz="2400" b="1" kern="1200" dirty="0" smtClean="0">
                          <a:solidFill>
                            <a:schemeClr val="tx1"/>
                          </a:solidFill>
                          <a:effectLst/>
                          <a:latin typeface="+mn-lt"/>
                          <a:ea typeface="+mn-ea"/>
                          <a:cs typeface="+mn-cs"/>
                        </a:rPr>
                        <a:t>的策划</a:t>
                      </a:r>
                      <a:endParaRPr lang="zh-CN" altLang="zh-CN" sz="2400" b="1" kern="1200" dirty="0" smtClean="0">
                        <a:solidFill>
                          <a:schemeClr val="tx1"/>
                        </a:solidFill>
                        <a:effectLst/>
                        <a:latin typeface="+mn-lt"/>
                        <a:ea typeface="+mn-ea"/>
                        <a:cs typeface="+mn-cs"/>
                      </a:endParaRPr>
                    </a:p>
                    <a:p>
                      <a:r>
                        <a:rPr lang="zh-CN" altLang="en-US" sz="2400" b="1" kern="1200" dirty="0" smtClean="0">
                          <a:solidFill>
                            <a:schemeClr val="tx1"/>
                          </a:solidFill>
                          <a:effectLst/>
                          <a:latin typeface="+mn-lt"/>
                          <a:ea typeface="+mn-ea"/>
                          <a:cs typeface="+mn-cs"/>
                        </a:rPr>
                        <a:t>当组织确定需要对质量管理体系进行变更时，变更应按所策划的方式实施。（见</a:t>
                      </a:r>
                      <a:r>
                        <a:rPr lang="en-US" altLang="zh-CN" sz="2400" b="1" kern="1200" dirty="0" smtClean="0">
                          <a:solidFill>
                            <a:schemeClr val="tx1"/>
                          </a:solidFill>
                          <a:effectLst/>
                          <a:latin typeface="+mn-lt"/>
                          <a:ea typeface="+mn-ea"/>
                          <a:cs typeface="+mn-cs"/>
                        </a:rPr>
                        <a:t>4.4</a:t>
                      </a:r>
                      <a:r>
                        <a:rPr lang="zh-CN" altLang="en-US" sz="2400" b="1" kern="1200" dirty="0" smtClean="0">
                          <a:solidFill>
                            <a:schemeClr val="tx1"/>
                          </a:solidFill>
                          <a:effectLst/>
                          <a:latin typeface="+mn-lt"/>
                          <a:ea typeface="+mn-ea"/>
                          <a:cs typeface="+mn-cs"/>
                        </a:rPr>
                        <a:t>）。</a:t>
                      </a:r>
                      <a:endParaRPr lang="zh-CN" altLang="en-US" sz="2400" b="1" kern="1200" dirty="0" smtClean="0">
                        <a:solidFill>
                          <a:schemeClr val="tx1"/>
                        </a:solidFill>
                        <a:effectLst/>
                        <a:latin typeface="+mn-lt"/>
                        <a:ea typeface="+mn-ea"/>
                        <a:cs typeface="+mn-cs"/>
                      </a:endParaRPr>
                    </a:p>
                    <a:p>
                      <a:r>
                        <a:rPr lang="zh-CN" altLang="en-US" sz="2400" b="1" kern="1200" dirty="0" smtClean="0">
                          <a:solidFill>
                            <a:schemeClr val="tx1"/>
                          </a:solidFill>
                          <a:effectLst/>
                          <a:latin typeface="+mn-lt"/>
                          <a:ea typeface="+mn-ea"/>
                          <a:cs typeface="+mn-cs"/>
                        </a:rPr>
                        <a:t>组织应考虑：</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a)变</a:t>
                      </a:r>
                      <a:r>
                        <a:rPr lang="zh-CN" altLang="en-US" sz="2400" b="1" kern="1200" dirty="0" smtClean="0">
                          <a:solidFill>
                            <a:schemeClr val="tx1"/>
                          </a:solidFill>
                          <a:effectLst/>
                          <a:latin typeface="+mn-lt"/>
                          <a:ea typeface="+mn-ea"/>
                          <a:cs typeface="+mn-cs"/>
                        </a:rPr>
                        <a:t>更</a:t>
                      </a:r>
                      <a:r>
                        <a:rPr lang="zh-CN" altLang="zh-CN" sz="2400" b="1" kern="1200" dirty="0" smtClean="0">
                          <a:solidFill>
                            <a:schemeClr val="tx1"/>
                          </a:solidFill>
                          <a:effectLst/>
                          <a:latin typeface="+mn-lt"/>
                          <a:ea typeface="+mn-ea"/>
                          <a:cs typeface="+mn-cs"/>
                        </a:rPr>
                        <a:t>目的</a:t>
                      </a:r>
                      <a:r>
                        <a:rPr lang="zh-CN" altLang="en-US" sz="2400" b="1" kern="1200" dirty="0" smtClean="0">
                          <a:solidFill>
                            <a:srgbClr val="FF0000"/>
                          </a:solidFill>
                          <a:effectLst/>
                          <a:latin typeface="+mn-lt"/>
                          <a:ea typeface="+mn-ea"/>
                          <a:cs typeface="+mn-cs"/>
                        </a:rPr>
                        <a:t>及其</a:t>
                      </a:r>
                      <a:r>
                        <a:rPr lang="zh-CN" altLang="zh-CN" sz="2400" b="1" kern="1200" dirty="0" smtClean="0">
                          <a:solidFill>
                            <a:schemeClr val="tx1"/>
                          </a:solidFill>
                          <a:effectLst/>
                          <a:latin typeface="+mn-lt"/>
                          <a:ea typeface="+mn-ea"/>
                          <a:cs typeface="+mn-cs"/>
                        </a:rPr>
                        <a:t>潜在后果；</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b)质量管理体系的完整性；</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c)资源的可获得性；</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d)职责</a:t>
                      </a:r>
                      <a:r>
                        <a:rPr lang="zh-CN" altLang="en-US" sz="2400" b="1" kern="1200" dirty="0" smtClean="0">
                          <a:solidFill>
                            <a:schemeClr val="tx1"/>
                          </a:solidFill>
                          <a:effectLst/>
                          <a:latin typeface="+mn-lt"/>
                          <a:ea typeface="+mn-ea"/>
                          <a:cs typeface="+mn-cs"/>
                        </a:rPr>
                        <a:t>和</a:t>
                      </a:r>
                      <a:r>
                        <a:rPr lang="zh-CN" altLang="zh-CN" sz="2400" b="1" kern="1200" dirty="0" smtClean="0">
                          <a:solidFill>
                            <a:schemeClr val="tx1"/>
                          </a:solidFill>
                          <a:effectLst/>
                          <a:latin typeface="+mn-lt"/>
                          <a:ea typeface="+mn-ea"/>
                          <a:cs typeface="+mn-cs"/>
                        </a:rPr>
                        <a:t>权限的分配或再分配。</a:t>
                      </a:r>
                      <a:endParaRPr lang="zh-CN" altLang="zh-CN" sz="2400" b="1" kern="1200" dirty="0" smtClean="0">
                        <a:solidFill>
                          <a:schemeClr val="tx1"/>
                        </a:solidFill>
                        <a:effectLst/>
                        <a:latin typeface="+mn-lt"/>
                        <a:ea typeface="+mn-ea"/>
                        <a:cs typeface="+mn-cs"/>
                      </a:endParaRPr>
                    </a:p>
                    <a:p>
                      <a:endParaRPr lang="zh-CN" altLang="en-US" sz="2400" b="1"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2"/>
          <p:cNvSpPr txBox="1">
            <a:spLocks noChangeArrowheads="1"/>
          </p:cNvSpPr>
          <p:nvPr/>
        </p:nvSpPr>
        <p:spPr>
          <a:xfrm>
            <a:off x="467544" y="1268760"/>
            <a:ext cx="8229600" cy="5328592"/>
          </a:xfrm>
          <a:prstGeom prst="rect">
            <a:avLst/>
          </a:prstGeom>
        </p:spPr>
        <p:txBody>
          <a:bodyPr vert="horz" rtlCol="0" anchor="ctr">
            <a:normAutofit fontScale="97500"/>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endParaRPr lang="en-US" altLang="zh-CN" sz="3600" dirty="0" smtClean="0">
              <a:solidFill>
                <a:srgbClr val="0000CC"/>
              </a:solidFill>
              <a:latin typeface="+mj-ea"/>
            </a:endParaRPr>
          </a:p>
        </p:txBody>
      </p:sp>
      <p:sp>
        <p:nvSpPr>
          <p:cNvPr id="5" name="Rectangle 2"/>
          <p:cNvSpPr txBox="1">
            <a:spLocks noChangeArrowheads="1"/>
          </p:cNvSpPr>
          <p:nvPr/>
        </p:nvSpPr>
        <p:spPr>
          <a:xfrm>
            <a:off x="539552" y="295276"/>
            <a:ext cx="8229600" cy="633412"/>
          </a:xfrm>
          <a:prstGeom prst="rect">
            <a:avLst/>
          </a:prstGeom>
        </p:spPr>
        <p:txBody>
          <a:bodyPr vert="horz" rtlCol="0" anchor="ctr">
            <a:normAutofit fontScale="97500"/>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标题 1"/>
          <p:cNvSpPr>
            <a:spLocks noGrp="1" noChangeArrowheads="1"/>
          </p:cNvSpPr>
          <p:nvPr>
            <p:ph type="title" idx="4294967295"/>
          </p:nvPr>
        </p:nvSpPr>
        <p:spPr>
          <a:xfrm>
            <a:off x="457200" y="274638"/>
            <a:ext cx="8229600" cy="582612"/>
          </a:xfrm>
        </p:spPr>
        <p:txBody>
          <a:bodyPr anchor="b"/>
          <a:lstStyle/>
          <a:p>
            <a:pPr algn="l"/>
            <a:r>
              <a:rPr lang="zh-CN" altLang="zh-CN" sz="2800" b="1" smtClean="0">
                <a:solidFill>
                  <a:srgbClr val="FF6600"/>
                </a:solidFill>
                <a:latin typeface="宋体" panose="02010600030101010101" pitchFamily="2" charset="-122"/>
                <a:sym typeface="Arial" panose="020B0604020202020204" pitchFamily="34" charset="0"/>
              </a:rPr>
              <a:t>6 </a:t>
            </a:r>
            <a:r>
              <a:rPr lang="zh-CN" sz="2800" b="1" smtClean="0">
                <a:solidFill>
                  <a:srgbClr val="FF6600"/>
                </a:solidFill>
                <a:latin typeface="宋体" panose="02010600030101010101" pitchFamily="2" charset="-122"/>
                <a:sym typeface="Arial" panose="020B0604020202020204" pitchFamily="34" charset="0"/>
              </a:rPr>
              <a:t>策划</a:t>
            </a:r>
            <a:endParaRPr lang="zh-CN" sz="2800" b="1" smtClean="0">
              <a:solidFill>
                <a:srgbClr val="FF6600"/>
              </a:solidFill>
              <a:latin typeface="宋体" panose="02010600030101010101" pitchFamily="2" charset="-122"/>
              <a:sym typeface="宋体" panose="02010600030101010101" pitchFamily="2" charset="-122"/>
            </a:endParaRPr>
          </a:p>
        </p:txBody>
      </p:sp>
      <p:sp>
        <p:nvSpPr>
          <p:cNvPr id="134147" name="Rectangle 3"/>
          <p:cNvSpPr>
            <a:spLocks noGrp="1" noChangeArrowheads="1"/>
          </p:cNvSpPr>
          <p:nvPr/>
        </p:nvSpPr>
        <p:spPr bwMode="auto">
          <a:xfrm>
            <a:off x="828675" y="1485900"/>
            <a:ext cx="7318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0" hangingPunct="0">
              <a:lnSpc>
                <a:spcPct val="150000"/>
              </a:lnSpc>
              <a:spcBef>
                <a:spcPct val="20000"/>
              </a:spcBef>
            </a:pPr>
            <a:r>
              <a:rPr lang="zh-CN" altLang="en-US" sz="2800" b="1">
                <a:latin typeface="宋体" panose="02010600030101010101" pitchFamily="2" charset="-122"/>
                <a:sym typeface="Calibri" panose="020F0502020204030204" pitchFamily="34" charset="0"/>
              </a:rPr>
              <a:t>理解要点</a:t>
            </a:r>
            <a:endParaRPr lang="zh-CN" altLang="en-US" sz="2800" b="1">
              <a:latin typeface="宋体" panose="02010600030101010101" pitchFamily="2" charset="-122"/>
              <a:sym typeface="Calibri" panose="020F0502020204030204" pitchFamily="34" charset="0"/>
            </a:endParaRPr>
          </a:p>
          <a:p>
            <a:pPr marL="342900" indent="-342900">
              <a:lnSpc>
                <a:spcPct val="144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Arial" panose="020B0604020202020204" pitchFamily="34" charset="0"/>
              </a:rPr>
              <a:t>风险与机遇：不确定性的影响（负面与正面）；</a:t>
            </a:r>
            <a:endParaRPr lang="en-US" sz="2400" b="1">
              <a:latin typeface="仿宋" panose="02010609060101010101" pitchFamily="49" charset="-122"/>
              <a:ea typeface="仿宋" panose="02010609060101010101" pitchFamily="49" charset="-122"/>
            </a:endParaRPr>
          </a:p>
          <a:p>
            <a:pPr marL="342900" indent="-342900">
              <a:lnSpc>
                <a:spcPct val="144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Arial" panose="020B0604020202020204" pitchFamily="34" charset="0"/>
              </a:rPr>
              <a:t>与环境分析及相关方分析的关联；</a:t>
            </a:r>
            <a:endParaRPr lang="en-US" sz="2400" b="1">
              <a:latin typeface="仿宋" panose="02010609060101010101" pitchFamily="49" charset="-122"/>
              <a:ea typeface="仿宋" panose="02010609060101010101" pitchFamily="49" charset="-122"/>
            </a:endParaRPr>
          </a:p>
          <a:p>
            <a:pPr marL="342900" indent="-342900">
              <a:lnSpc>
                <a:spcPct val="144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Arial" panose="020B0604020202020204" pitchFamily="34" charset="0"/>
              </a:rPr>
              <a:t>质量目标的设置与实现策划；</a:t>
            </a:r>
            <a:endParaRPr lang="en-US" sz="2400" b="1">
              <a:latin typeface="仿宋" panose="02010609060101010101" pitchFamily="49" charset="-122"/>
              <a:ea typeface="仿宋" panose="02010609060101010101" pitchFamily="49" charset="-122"/>
            </a:endParaRPr>
          </a:p>
          <a:p>
            <a:pPr marL="342900" indent="-342900">
              <a:lnSpc>
                <a:spcPct val="144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Arial" panose="020B0604020202020204" pitchFamily="34" charset="0"/>
              </a:rPr>
              <a:t>变更的计划性与系统性；</a:t>
            </a:r>
            <a:endParaRPr lang="en-US" sz="2400" b="1">
              <a:latin typeface="仿宋" panose="02010609060101010101" pitchFamily="49" charset="-122"/>
              <a:ea typeface="仿宋" panose="02010609060101010101" pitchFamily="49" charset="-122"/>
            </a:endParaRPr>
          </a:p>
          <a:p>
            <a:pPr marL="342900" indent="-342900">
              <a:lnSpc>
                <a:spcPct val="150000"/>
              </a:lnSpc>
              <a:buClr>
                <a:srgbClr val="4F81BD"/>
              </a:buClr>
              <a:buFont typeface="Wingdings" panose="05000000000000000000" pitchFamily="2" charset="2"/>
              <a:buChar char="n"/>
            </a:pPr>
            <a:endParaRPr lang="zh-CN" altLang="en-US" sz="2400">
              <a:latin typeface="仿宋" panose="02010609060101010101" pitchFamily="49" charset="-122"/>
              <a:ea typeface="仿宋" panose="02010609060101010101" pitchFamily="49" charset="-122"/>
              <a:sym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内容占位符 2"/>
          <p:cNvSpPr>
            <a:spLocks noGrp="1"/>
          </p:cNvSpPr>
          <p:nvPr>
            <p:ph idx="1"/>
          </p:nvPr>
        </p:nvSpPr>
        <p:spPr/>
        <p:txBody>
          <a:bodyPr/>
          <a:lstStyle/>
          <a:p>
            <a:r>
              <a:rPr lang="zh-CN" altLang="en-US" b="1" smtClean="0"/>
              <a:t>组织应根据环境、利益相关方的需求和期望识别风险和机会，策划并确定应对风险和机会的措施；</a:t>
            </a:r>
            <a:endParaRPr lang="en-US" altLang="zh-CN" b="1" smtClean="0"/>
          </a:p>
          <a:p>
            <a:r>
              <a:rPr lang="zh-CN" altLang="en-US" b="1" smtClean="0"/>
              <a:t>应在相关职能、层次和质量管理体系过程上建立质量目标。</a:t>
            </a:r>
            <a:endParaRPr lang="en-US" altLang="zh-CN" b="1" smtClean="0"/>
          </a:p>
          <a:p>
            <a:r>
              <a:rPr lang="zh-CN" altLang="en-US" b="1" smtClean="0"/>
              <a:t>变更应有计划、系统地进行。</a:t>
            </a:r>
            <a:endParaRPr lang="en-US" altLang="zh-CN" b="1" smtClean="0"/>
          </a:p>
          <a:p>
            <a:endParaRPr lang="zh-CN" altLang="zh-CN" sz="1800" smtClean="0"/>
          </a:p>
          <a:p>
            <a:endParaRPr lang="zh-CN" altLang="en-US" smtClean="0"/>
          </a:p>
        </p:txBody>
      </p:sp>
      <p:sp>
        <p:nvSpPr>
          <p:cNvPr id="105475" name="标题 3"/>
          <p:cNvSpPr>
            <a:spLocks noGrp="1"/>
          </p:cNvSpPr>
          <p:nvPr>
            <p:ph type="title"/>
          </p:nvPr>
        </p:nvSpPr>
        <p:spPr/>
        <p:txBody>
          <a:bodyPr/>
          <a:lstStyle/>
          <a:p>
            <a:endParaRPr lang="zh-CN" alt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标题 1"/>
          <p:cNvSpPr>
            <a:spLocks noGrp="1" noChangeArrowheads="1"/>
          </p:cNvSpPr>
          <p:nvPr>
            <p:ph type="ctrTitle"/>
          </p:nvPr>
        </p:nvSpPr>
        <p:spPr>
          <a:xfrm>
            <a:off x="468313" y="260350"/>
            <a:ext cx="8229600" cy="582613"/>
          </a:xfrm>
        </p:spPr>
        <p:txBody>
          <a:bodyPr/>
          <a:lstStyle/>
          <a:p>
            <a:pPr algn="l"/>
            <a:r>
              <a:rPr lang="zh-CN" altLang="en-US" sz="2800" b="1" smtClean="0">
                <a:solidFill>
                  <a:srgbClr val="FF6600"/>
                </a:solidFill>
                <a:latin typeface="宋体" panose="02010600030101010101" pitchFamily="2" charset="-122"/>
              </a:rPr>
              <a:t>ISO9001：2015 所提出的应保持的形成文件的信息</a:t>
            </a:r>
            <a:endParaRPr lang="zh-CN" altLang="en-US" sz="2800" b="1" smtClean="0">
              <a:solidFill>
                <a:srgbClr val="FF6600"/>
              </a:solidFill>
              <a:latin typeface="宋体" panose="02010600030101010101" pitchFamily="2" charset="-122"/>
            </a:endParaRPr>
          </a:p>
        </p:txBody>
      </p:sp>
      <p:sp>
        <p:nvSpPr>
          <p:cNvPr id="53251" name="内容占位符 2"/>
          <p:cNvSpPr>
            <a:spLocks noGrp="1"/>
          </p:cNvSpPr>
          <p:nvPr>
            <p:ph type="subTitle" idx="1"/>
          </p:nvPr>
        </p:nvSpPr>
        <p:spPr>
          <a:xfrm>
            <a:off x="457200" y="1046163"/>
            <a:ext cx="8229600" cy="4811712"/>
          </a:xfrm>
          <a:ln>
            <a:miter/>
          </a:ln>
        </p:spPr>
        <p:txBody>
          <a:bodyPr>
            <a:normAutofit/>
          </a:bodyPr>
          <a:lstStyle/>
          <a:p>
            <a:pPr marL="342900" indent="-342900" algn="l">
              <a:lnSpc>
                <a:spcPct val="200000"/>
              </a:lnSpc>
              <a:buClr>
                <a:srgbClr val="FA4E12"/>
              </a:buClr>
              <a:buFont typeface="Wingdings" panose="05000000000000000000" charset="0"/>
              <a:buChar char="n"/>
              <a:defRPr/>
            </a:pPr>
            <a:r>
              <a:rPr lang="zh-CN" altLang="en-US" sz="2400" b="1" noProof="1">
                <a:solidFill>
                  <a:schemeClr val="tx1"/>
                </a:solidFill>
                <a:latin typeface="仿宋" panose="02010609060101010101" pitchFamily="49" charset="-122"/>
                <a:ea typeface="仿宋" panose="02010609060101010101" pitchFamily="49" charset="-122"/>
              </a:rPr>
              <a:t>质量管理体系的范围（</a:t>
            </a:r>
            <a:r>
              <a:rPr lang="en-US" altLang="x-none" sz="2400" b="1" noProof="1">
                <a:solidFill>
                  <a:schemeClr val="tx1"/>
                </a:solidFill>
                <a:latin typeface="仿宋" panose="02010609060101010101" pitchFamily="49" charset="-122"/>
                <a:ea typeface="仿宋" panose="02010609060101010101" pitchFamily="49" charset="-122"/>
              </a:rPr>
              <a:t>4.3</a:t>
            </a:r>
            <a:r>
              <a:rPr lang="zh-CN" altLang="en-US" sz="2400" b="1" noProof="1">
                <a:solidFill>
                  <a:schemeClr val="tx1"/>
                </a:solidFill>
                <a:latin typeface="仿宋" panose="02010609060101010101" pitchFamily="49" charset="-122"/>
                <a:ea typeface="仿宋" panose="02010609060101010101" pitchFamily="49" charset="-122"/>
              </a:rPr>
              <a:t>）</a:t>
            </a:r>
            <a:endParaRPr lang="en-US" altLang="x-none" sz="2400" b="1" noProof="1">
              <a:solidFill>
                <a:schemeClr val="tx1"/>
              </a:solidFill>
              <a:latin typeface="仿宋" panose="02010609060101010101" pitchFamily="49" charset="-122"/>
              <a:ea typeface="仿宋" panose="02010609060101010101" pitchFamily="49" charset="-122"/>
            </a:endParaRPr>
          </a:p>
          <a:p>
            <a:pPr marL="342900" indent="-342900" algn="l">
              <a:lnSpc>
                <a:spcPct val="200000"/>
              </a:lnSpc>
              <a:buClr>
                <a:srgbClr val="FA4E12"/>
              </a:buClr>
              <a:buFont typeface="Wingdings" panose="05000000000000000000" charset="0"/>
              <a:buChar char="n"/>
              <a:defRPr/>
            </a:pPr>
            <a:r>
              <a:rPr lang="zh-CN" altLang="en-US" sz="2400" b="1" noProof="1">
                <a:solidFill>
                  <a:schemeClr val="tx1"/>
                </a:solidFill>
                <a:latin typeface="仿宋" panose="02010609060101010101" pitchFamily="49" charset="-122"/>
                <a:ea typeface="仿宋" panose="02010609060101010101" pitchFamily="49" charset="-122"/>
              </a:rPr>
              <a:t>质量方针（</a:t>
            </a:r>
            <a:r>
              <a:rPr lang="en-US" altLang="x-none" sz="2400" b="1" noProof="1">
                <a:solidFill>
                  <a:schemeClr val="tx1"/>
                </a:solidFill>
                <a:latin typeface="仿宋" panose="02010609060101010101" pitchFamily="49" charset="-122"/>
                <a:ea typeface="仿宋" panose="02010609060101010101" pitchFamily="49" charset="-122"/>
              </a:rPr>
              <a:t>5.2</a:t>
            </a:r>
            <a:r>
              <a:rPr lang="zh-CN" altLang="en-US" sz="2400" b="1" noProof="1">
                <a:solidFill>
                  <a:schemeClr val="tx1"/>
                </a:solidFill>
                <a:latin typeface="仿宋" panose="02010609060101010101" pitchFamily="49" charset="-122"/>
                <a:ea typeface="仿宋" panose="02010609060101010101" pitchFamily="49" charset="-122"/>
              </a:rPr>
              <a:t>）</a:t>
            </a:r>
            <a:endParaRPr lang="en-US" altLang="x-none" sz="2400" b="1" noProof="1">
              <a:solidFill>
                <a:schemeClr val="tx1"/>
              </a:solidFill>
              <a:latin typeface="仿宋" panose="02010609060101010101" pitchFamily="49" charset="-122"/>
              <a:ea typeface="仿宋" panose="02010609060101010101" pitchFamily="49" charset="-122"/>
            </a:endParaRPr>
          </a:p>
          <a:p>
            <a:pPr marL="342900" indent="-342900" algn="l">
              <a:lnSpc>
                <a:spcPct val="200000"/>
              </a:lnSpc>
              <a:buClr>
                <a:srgbClr val="FA4E12"/>
              </a:buClr>
              <a:buFont typeface="Wingdings" panose="05000000000000000000" charset="0"/>
              <a:buChar char="n"/>
              <a:defRPr/>
            </a:pPr>
            <a:r>
              <a:rPr lang="zh-CN" altLang="en-US" sz="2400" b="1" noProof="1">
                <a:solidFill>
                  <a:schemeClr val="tx1"/>
                </a:solidFill>
                <a:latin typeface="仿宋" panose="02010609060101010101" pitchFamily="49" charset="-122"/>
                <a:ea typeface="仿宋" panose="02010609060101010101" pitchFamily="49" charset="-122"/>
              </a:rPr>
              <a:t>质量目标（</a:t>
            </a:r>
            <a:r>
              <a:rPr lang="en-US" altLang="x-none" sz="2400" b="1" noProof="1">
                <a:solidFill>
                  <a:schemeClr val="tx1"/>
                </a:solidFill>
                <a:latin typeface="仿宋" panose="02010609060101010101" pitchFamily="49" charset="-122"/>
                <a:ea typeface="仿宋" panose="02010609060101010101" pitchFamily="49" charset="-122"/>
              </a:rPr>
              <a:t>6.2</a:t>
            </a:r>
            <a:r>
              <a:rPr lang="zh-CN" altLang="en-US" sz="2400" b="1" noProof="1">
                <a:solidFill>
                  <a:schemeClr val="tx1"/>
                </a:solidFill>
                <a:latin typeface="仿宋" panose="02010609060101010101" pitchFamily="49" charset="-122"/>
                <a:ea typeface="仿宋" panose="02010609060101010101" pitchFamily="49" charset="-122"/>
              </a:rPr>
              <a:t>）</a:t>
            </a:r>
            <a:endParaRPr lang="en-US" altLang="x-none" sz="2400" b="1" noProof="1">
              <a:solidFill>
                <a:schemeClr val="tx1"/>
              </a:solidFill>
              <a:latin typeface="仿宋" panose="02010609060101010101" pitchFamily="49" charset="-122"/>
              <a:ea typeface="仿宋" panose="02010609060101010101" pitchFamily="49" charset="-122"/>
            </a:endParaRPr>
          </a:p>
          <a:p>
            <a:pPr>
              <a:lnSpc>
                <a:spcPct val="200000"/>
              </a:lnSpc>
              <a:buFont typeface="Calibri" panose="020F0502020204030204" pitchFamily="34" charset="0"/>
              <a:buAutoNum type="arabicPeriod"/>
              <a:defRPr/>
            </a:pPr>
            <a:endParaRPr lang="zh-CN" altLang="en-US" b="1" noProof="1">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标题 1"/>
          <p:cNvSpPr>
            <a:spLocks noGrp="1" noChangeArrowheads="1"/>
          </p:cNvSpPr>
          <p:nvPr>
            <p:ph type="title" idx="4294967295"/>
          </p:nvPr>
        </p:nvSpPr>
        <p:spPr>
          <a:xfrm>
            <a:off x="457200" y="274638"/>
            <a:ext cx="8229600" cy="582612"/>
          </a:xfrm>
        </p:spPr>
        <p:txBody>
          <a:bodyPr anchor="b"/>
          <a:lstStyle/>
          <a:p>
            <a:pPr algn="l"/>
            <a:r>
              <a:rPr lang="zh-CN" altLang="zh-CN" sz="2800" b="1" smtClean="0">
                <a:solidFill>
                  <a:srgbClr val="FF6600"/>
                </a:solidFill>
                <a:latin typeface="宋体" panose="02010600030101010101" pitchFamily="2" charset="-122"/>
              </a:rPr>
              <a:t>7 </a:t>
            </a:r>
            <a:r>
              <a:rPr lang="zh-CN" sz="2800" b="1" smtClean="0">
                <a:solidFill>
                  <a:srgbClr val="FF6600"/>
                </a:solidFill>
                <a:latin typeface="宋体" panose="02010600030101010101" pitchFamily="2" charset="-122"/>
              </a:rPr>
              <a:t>支持</a:t>
            </a:r>
            <a:endParaRPr lang="zh-CN" sz="2800" b="1" smtClean="0">
              <a:solidFill>
                <a:srgbClr val="FF6600"/>
              </a:solidFill>
              <a:latin typeface="宋体" panose="02010600030101010101" pitchFamily="2" charset="-122"/>
            </a:endParaRPr>
          </a:p>
        </p:txBody>
      </p:sp>
      <p:sp>
        <p:nvSpPr>
          <p:cNvPr id="135171" name="内容占位符 2"/>
          <p:cNvSpPr>
            <a:spLocks noGrp="1" noChangeArrowheads="1"/>
          </p:cNvSpPr>
          <p:nvPr>
            <p:ph idx="4294967295"/>
          </p:nvPr>
        </p:nvSpPr>
        <p:spPr bwMode="auto">
          <a:xfrm>
            <a:off x="457200" y="1046163"/>
            <a:ext cx="8229600" cy="4811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spcBef>
                <a:spcPct val="0"/>
              </a:spcBef>
              <a:buFont typeface="Arial" panose="020B0604020202020204" pitchFamily="34" charset="0"/>
              <a:buNone/>
            </a:pP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7.1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资源</a:t>
            </a:r>
            <a:endParaRPr lang="en-US" sz="2400" b="1" dirty="0" smtClean="0">
              <a:latin typeface="仿宋" panose="02010609060101010101" pitchFamily="49" charset="-122"/>
              <a:ea typeface="仿宋" panose="02010609060101010101" pitchFamily="49" charset="-122"/>
            </a:endParaRPr>
          </a:p>
          <a:p>
            <a:pPr marL="0" indent="0">
              <a:lnSpc>
                <a:spcPct val="90000"/>
              </a:lnSpc>
              <a:spcBef>
                <a:spcPct val="0"/>
              </a:spcBef>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7.1.1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总则</a:t>
            </a:r>
            <a:endParaRPr lang="en-US" sz="2400" b="1" dirty="0" smtClean="0">
              <a:latin typeface="仿宋" panose="02010609060101010101" pitchFamily="49" charset="-122"/>
              <a:ea typeface="仿宋" panose="02010609060101010101" pitchFamily="49" charset="-122"/>
            </a:endParaRPr>
          </a:p>
          <a:p>
            <a:pPr marL="0" indent="0">
              <a:lnSpc>
                <a:spcPct val="90000"/>
              </a:lnSpc>
              <a:spcBef>
                <a:spcPct val="0"/>
              </a:spcBef>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7.1.2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人员</a:t>
            </a:r>
            <a:endParaRPr lang="en-US" sz="2400" b="1" dirty="0" smtClean="0">
              <a:latin typeface="仿宋" panose="02010609060101010101" pitchFamily="49" charset="-122"/>
              <a:ea typeface="仿宋" panose="02010609060101010101" pitchFamily="49" charset="-122"/>
            </a:endParaRPr>
          </a:p>
          <a:p>
            <a:pPr marL="0" indent="0">
              <a:lnSpc>
                <a:spcPct val="90000"/>
              </a:lnSpc>
              <a:spcBef>
                <a:spcPct val="0"/>
              </a:spcBef>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7.1.3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基础设施</a:t>
            </a:r>
            <a:endParaRPr lang="en-US" sz="2400" b="1" dirty="0" smtClean="0">
              <a:latin typeface="仿宋" panose="02010609060101010101" pitchFamily="49" charset="-122"/>
              <a:ea typeface="仿宋" panose="02010609060101010101" pitchFamily="49" charset="-122"/>
            </a:endParaRPr>
          </a:p>
          <a:p>
            <a:pPr marL="0" indent="0">
              <a:lnSpc>
                <a:spcPct val="90000"/>
              </a:lnSpc>
              <a:spcBef>
                <a:spcPct val="0"/>
              </a:spcBef>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7.1.4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过程运行环境</a:t>
            </a:r>
            <a:endParaRPr lang="en-US" sz="2400" b="1" dirty="0" smtClean="0">
              <a:latin typeface="仿宋" panose="02010609060101010101" pitchFamily="49" charset="-122"/>
              <a:ea typeface="仿宋" panose="02010609060101010101" pitchFamily="49" charset="-122"/>
            </a:endParaRPr>
          </a:p>
          <a:p>
            <a:pPr marL="0" indent="0">
              <a:lnSpc>
                <a:spcPct val="90000"/>
              </a:lnSpc>
              <a:spcBef>
                <a:spcPct val="0"/>
              </a:spcBef>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7.1.5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监视和测量资源</a:t>
            </a:r>
            <a:endParaRPr lang="en-US" sz="2400" b="1" dirty="0" smtClean="0">
              <a:latin typeface="仿宋" panose="02010609060101010101" pitchFamily="49" charset="-122"/>
              <a:ea typeface="仿宋" panose="02010609060101010101" pitchFamily="49" charset="-122"/>
            </a:endParaRPr>
          </a:p>
          <a:p>
            <a:pPr marL="0" indent="0">
              <a:lnSpc>
                <a:spcPct val="90000"/>
              </a:lnSpc>
              <a:spcBef>
                <a:spcPct val="0"/>
              </a:spcBef>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7.1.6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组织的知识</a:t>
            </a:r>
            <a:endParaRPr lang="en-US" sz="2400" b="1" dirty="0" smtClean="0">
              <a:latin typeface="仿宋" panose="02010609060101010101" pitchFamily="49" charset="-122"/>
              <a:ea typeface="仿宋" panose="02010609060101010101" pitchFamily="49" charset="-122"/>
            </a:endParaRPr>
          </a:p>
          <a:p>
            <a:pPr marL="0" indent="0">
              <a:lnSpc>
                <a:spcPct val="90000"/>
              </a:lnSpc>
              <a:spcBef>
                <a:spcPct val="0"/>
              </a:spcBef>
              <a:buFont typeface="Arial" panose="020B0604020202020204" pitchFamily="34" charset="0"/>
              <a:buNone/>
            </a:pP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7.2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能力</a:t>
            </a:r>
            <a:endParaRPr lang="en-US" sz="2400" b="1" dirty="0" smtClean="0">
              <a:latin typeface="仿宋" panose="02010609060101010101" pitchFamily="49" charset="-122"/>
              <a:ea typeface="仿宋" panose="02010609060101010101" pitchFamily="49" charset="-122"/>
            </a:endParaRPr>
          </a:p>
          <a:p>
            <a:pPr marL="0" indent="0">
              <a:lnSpc>
                <a:spcPct val="90000"/>
              </a:lnSpc>
              <a:spcBef>
                <a:spcPct val="0"/>
              </a:spcBef>
              <a:buFont typeface="Arial" panose="020B0604020202020204" pitchFamily="34" charset="0"/>
              <a:buNone/>
            </a:pP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7.3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意识</a:t>
            </a:r>
            <a:endParaRPr lang="en-US" sz="2400" b="1" dirty="0" smtClean="0">
              <a:latin typeface="仿宋" panose="02010609060101010101" pitchFamily="49" charset="-122"/>
              <a:ea typeface="仿宋" panose="02010609060101010101" pitchFamily="49" charset="-122"/>
            </a:endParaRPr>
          </a:p>
          <a:p>
            <a:pPr marL="0" indent="0">
              <a:lnSpc>
                <a:spcPct val="90000"/>
              </a:lnSpc>
              <a:spcBef>
                <a:spcPct val="0"/>
              </a:spcBef>
              <a:buFont typeface="Arial" panose="020B0604020202020204" pitchFamily="34" charset="0"/>
              <a:buNone/>
            </a:pP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7.4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沟通</a:t>
            </a:r>
            <a:endParaRPr lang="en-US" sz="2400" b="1" dirty="0" smtClean="0">
              <a:latin typeface="仿宋" panose="02010609060101010101" pitchFamily="49" charset="-122"/>
              <a:ea typeface="仿宋" panose="02010609060101010101" pitchFamily="49" charset="-122"/>
            </a:endParaRPr>
          </a:p>
          <a:p>
            <a:pPr marL="0" indent="0">
              <a:lnSpc>
                <a:spcPct val="90000"/>
              </a:lnSpc>
              <a:spcBef>
                <a:spcPct val="0"/>
              </a:spcBef>
              <a:buFont typeface="Arial" panose="020B0604020202020204" pitchFamily="34" charset="0"/>
              <a:buNone/>
            </a:pP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7.5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成文信息</a:t>
            </a:r>
            <a:endParaRPr lang="en-US" sz="2400" b="1" dirty="0" smtClean="0">
              <a:latin typeface="仿宋" panose="02010609060101010101" pitchFamily="49" charset="-122"/>
              <a:ea typeface="仿宋" panose="02010609060101010101" pitchFamily="49" charset="-122"/>
            </a:endParaRPr>
          </a:p>
          <a:p>
            <a:pPr marL="0" indent="0">
              <a:lnSpc>
                <a:spcPct val="90000"/>
              </a:lnSpc>
              <a:spcBef>
                <a:spcPct val="0"/>
              </a:spcBef>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7.5.1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总则</a:t>
            </a:r>
            <a:endParaRPr lang="en-US" sz="2400" b="1" dirty="0" smtClean="0">
              <a:latin typeface="仿宋" panose="02010609060101010101" pitchFamily="49" charset="-122"/>
              <a:ea typeface="仿宋" panose="02010609060101010101" pitchFamily="49" charset="-122"/>
            </a:endParaRPr>
          </a:p>
          <a:p>
            <a:pPr marL="0" indent="0">
              <a:lnSpc>
                <a:spcPct val="90000"/>
              </a:lnSpc>
              <a:spcBef>
                <a:spcPct val="0"/>
              </a:spcBef>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7.5.2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创建和更新</a:t>
            </a:r>
            <a:endParaRPr lang="en-US" sz="2400" b="1" dirty="0" smtClean="0">
              <a:latin typeface="仿宋" panose="02010609060101010101" pitchFamily="49" charset="-122"/>
              <a:ea typeface="仿宋" panose="02010609060101010101" pitchFamily="49" charset="-122"/>
            </a:endParaRPr>
          </a:p>
          <a:p>
            <a:pPr marL="0" indent="0">
              <a:lnSpc>
                <a:spcPct val="90000"/>
              </a:lnSpc>
              <a:spcBef>
                <a:spcPct val="0"/>
              </a:spcBef>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7.5.3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成文信息的控制</a:t>
            </a:r>
            <a:endParaRPr lang="en-US" sz="2400"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endParaRPr lang="zh-CN" altLang="zh-CN" sz="2400" b="1" dirty="0" smtClean="0">
              <a:latin typeface="仿宋" panose="02010609060101010101" pitchFamily="49" charset="-122"/>
              <a:ea typeface="仿宋" panose="02010609060101010101" pitchFamily="49" charset="-122"/>
              <a:sym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4"/>
          <p:cNvSpPr>
            <a:spLocks noGrp="1" noChangeArrowheads="1"/>
          </p:cNvSpPr>
          <p:nvPr>
            <p:ph type="title"/>
          </p:nvPr>
        </p:nvSpPr>
        <p:spPr>
          <a:xfrm>
            <a:off x="468923" y="260351"/>
            <a:ext cx="8229600" cy="576263"/>
          </a:xfrm>
        </p:spPr>
        <p:txBody>
          <a:bodyPr/>
          <a:lstStyle/>
          <a:p>
            <a:r>
              <a:rPr lang="en-US" altLang="zh-CN" dirty="0" smtClean="0">
                <a:latin typeface="宋体" panose="02010600030101010101" pitchFamily="2" charset="-122"/>
              </a:rPr>
              <a:t>7</a:t>
            </a:r>
            <a:r>
              <a:rPr lang="zh-CN" altLang="en-US" dirty="0" smtClean="0">
                <a:latin typeface="宋体" panose="02010600030101010101" pitchFamily="2" charset="-122"/>
              </a:rPr>
              <a:t> 支持</a:t>
            </a:r>
            <a:endParaRPr lang="zh-CN" altLang="en-US" dirty="0" smtClean="0">
              <a:latin typeface="宋体" panose="02010600030101010101" pitchFamily="2" charset="-122"/>
            </a:endParaRPr>
          </a:p>
        </p:txBody>
      </p:sp>
      <p:sp>
        <p:nvSpPr>
          <p:cNvPr id="117763" name="Rectangle 5"/>
          <p:cNvSpPr>
            <a:spLocks noChangeArrowheads="1"/>
          </p:cNvSpPr>
          <p:nvPr/>
        </p:nvSpPr>
        <p:spPr bwMode="auto">
          <a:xfrm>
            <a:off x="495300" y="1512888"/>
            <a:ext cx="1222131" cy="481012"/>
          </a:xfrm>
          <a:prstGeom prst="rect">
            <a:avLst/>
          </a:prstGeom>
          <a:solidFill>
            <a:srgbClr val="FFFFFF"/>
          </a:solidFill>
          <a:ln w="9525">
            <a:solidFill>
              <a:srgbClr val="000000"/>
            </a:solidFill>
            <a:miter lim="800000"/>
          </a:ln>
        </p:spPr>
        <p:txBody>
          <a:bodyPr lIns="36000" tIns="118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10000"/>
              </a:spcBef>
              <a:buFontTx/>
              <a:buNone/>
            </a:pPr>
            <a:r>
              <a:rPr lang="en-US" altLang="zh-CN" sz="1800" b="1"/>
              <a:t>7.1</a:t>
            </a:r>
            <a:r>
              <a:rPr lang="zh-CN" altLang="en-US" sz="1800" b="1"/>
              <a:t>资源</a:t>
            </a:r>
            <a:endParaRPr lang="zh-CN" altLang="en-US" sz="1800" b="1"/>
          </a:p>
        </p:txBody>
      </p:sp>
      <p:sp>
        <p:nvSpPr>
          <p:cNvPr id="117764" name="Rectangle 6"/>
          <p:cNvSpPr>
            <a:spLocks noChangeArrowheads="1"/>
          </p:cNvSpPr>
          <p:nvPr/>
        </p:nvSpPr>
        <p:spPr bwMode="auto">
          <a:xfrm>
            <a:off x="2195147" y="1524001"/>
            <a:ext cx="1222131" cy="481013"/>
          </a:xfrm>
          <a:prstGeom prst="rect">
            <a:avLst/>
          </a:prstGeom>
          <a:solidFill>
            <a:srgbClr val="FFFFFF"/>
          </a:solidFill>
          <a:ln w="9525">
            <a:solidFill>
              <a:srgbClr val="000000"/>
            </a:solidFill>
            <a:miter lim="800000"/>
          </a:ln>
        </p:spPr>
        <p:txBody>
          <a:bodyPr lIns="36000" tIns="118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10000"/>
              </a:spcBef>
              <a:buFontTx/>
              <a:buNone/>
            </a:pPr>
            <a:r>
              <a:rPr lang="en-US" altLang="zh-CN" sz="1800" b="1"/>
              <a:t>7.2 </a:t>
            </a:r>
            <a:r>
              <a:rPr lang="zh-CN" altLang="en-US" sz="1800" b="1"/>
              <a:t>能力</a:t>
            </a:r>
            <a:endParaRPr lang="zh-CN" altLang="en-US" sz="1800" b="1"/>
          </a:p>
        </p:txBody>
      </p:sp>
      <p:sp>
        <p:nvSpPr>
          <p:cNvPr id="117765" name="Rectangle 7"/>
          <p:cNvSpPr>
            <a:spLocks noChangeArrowheads="1"/>
          </p:cNvSpPr>
          <p:nvPr/>
        </p:nvSpPr>
        <p:spPr bwMode="auto">
          <a:xfrm>
            <a:off x="3851031" y="1525588"/>
            <a:ext cx="1222131" cy="481012"/>
          </a:xfrm>
          <a:prstGeom prst="rect">
            <a:avLst/>
          </a:prstGeom>
          <a:solidFill>
            <a:srgbClr val="FFFFFF"/>
          </a:solidFill>
          <a:ln w="9525">
            <a:solidFill>
              <a:srgbClr val="000000"/>
            </a:solidFill>
            <a:miter lim="800000"/>
          </a:ln>
        </p:spPr>
        <p:txBody>
          <a:bodyPr lIns="36000" tIns="118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10000"/>
              </a:spcBef>
              <a:buFontTx/>
              <a:buNone/>
            </a:pPr>
            <a:r>
              <a:rPr lang="en-US" altLang="zh-CN" sz="1800" b="1"/>
              <a:t>7.3 </a:t>
            </a:r>
            <a:r>
              <a:rPr lang="zh-CN" altLang="en-US" sz="1800" b="1"/>
              <a:t>意识</a:t>
            </a:r>
            <a:endParaRPr lang="zh-CN" altLang="en-US" sz="1800" b="1"/>
          </a:p>
        </p:txBody>
      </p:sp>
      <p:sp>
        <p:nvSpPr>
          <p:cNvPr id="117766" name="Rectangle 8"/>
          <p:cNvSpPr>
            <a:spLocks noChangeArrowheads="1"/>
          </p:cNvSpPr>
          <p:nvPr/>
        </p:nvSpPr>
        <p:spPr bwMode="auto">
          <a:xfrm>
            <a:off x="5508382" y="1535113"/>
            <a:ext cx="1222131" cy="481012"/>
          </a:xfrm>
          <a:prstGeom prst="rect">
            <a:avLst/>
          </a:prstGeom>
          <a:solidFill>
            <a:srgbClr val="FFFFFF"/>
          </a:solidFill>
          <a:ln w="9525">
            <a:solidFill>
              <a:srgbClr val="000000"/>
            </a:solidFill>
            <a:miter lim="800000"/>
          </a:ln>
        </p:spPr>
        <p:txBody>
          <a:bodyPr lIns="36000" tIns="118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10000"/>
              </a:spcBef>
              <a:buFontTx/>
              <a:buNone/>
            </a:pPr>
            <a:r>
              <a:rPr lang="en-US" altLang="zh-CN" sz="1800" b="1"/>
              <a:t>7.4 </a:t>
            </a:r>
            <a:r>
              <a:rPr lang="zh-CN" altLang="en-US" sz="1800" b="1"/>
              <a:t>沟通</a:t>
            </a:r>
            <a:endParaRPr lang="zh-CN" altLang="en-US" sz="1800" b="1"/>
          </a:p>
        </p:txBody>
      </p:sp>
      <p:sp>
        <p:nvSpPr>
          <p:cNvPr id="117767" name="Rectangle 9"/>
          <p:cNvSpPr>
            <a:spLocks noChangeArrowheads="1"/>
          </p:cNvSpPr>
          <p:nvPr/>
        </p:nvSpPr>
        <p:spPr bwMode="auto">
          <a:xfrm>
            <a:off x="7152543" y="1535113"/>
            <a:ext cx="1673469" cy="481012"/>
          </a:xfrm>
          <a:prstGeom prst="rect">
            <a:avLst/>
          </a:prstGeom>
          <a:solidFill>
            <a:srgbClr val="FFFFFF"/>
          </a:solidFill>
          <a:ln w="9525">
            <a:solidFill>
              <a:srgbClr val="000000"/>
            </a:solidFill>
            <a:miter lim="800000"/>
          </a:ln>
        </p:spPr>
        <p:txBody>
          <a:bodyPr lIns="36000" tIns="118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10000"/>
              </a:spcBef>
              <a:buFontTx/>
              <a:buNone/>
            </a:pPr>
            <a:r>
              <a:rPr lang="en-US" altLang="zh-CN" sz="1800" b="1"/>
              <a:t>7.5 </a:t>
            </a:r>
            <a:r>
              <a:rPr lang="zh-CN" altLang="en-US" sz="1800" b="1"/>
              <a:t>文件的信息</a:t>
            </a:r>
            <a:endParaRPr lang="zh-CN" altLang="en-US" sz="1800" b="1"/>
          </a:p>
        </p:txBody>
      </p:sp>
      <p:sp>
        <p:nvSpPr>
          <p:cNvPr id="117768" name="Line 10"/>
          <p:cNvSpPr>
            <a:spLocks noChangeShapeType="1"/>
          </p:cNvSpPr>
          <p:nvPr/>
        </p:nvSpPr>
        <p:spPr bwMode="auto">
          <a:xfrm>
            <a:off x="1740878" y="1773238"/>
            <a:ext cx="426427"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69" name="Line 12"/>
          <p:cNvSpPr>
            <a:spLocks noChangeShapeType="1"/>
          </p:cNvSpPr>
          <p:nvPr/>
        </p:nvSpPr>
        <p:spPr bwMode="auto">
          <a:xfrm>
            <a:off x="3418743" y="1773238"/>
            <a:ext cx="426426"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70" name="Line 13"/>
          <p:cNvSpPr>
            <a:spLocks noChangeShapeType="1"/>
          </p:cNvSpPr>
          <p:nvPr/>
        </p:nvSpPr>
        <p:spPr bwMode="auto">
          <a:xfrm>
            <a:off x="5077558" y="1773238"/>
            <a:ext cx="424962"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71" name="Line 14"/>
          <p:cNvSpPr>
            <a:spLocks noChangeShapeType="1"/>
          </p:cNvSpPr>
          <p:nvPr/>
        </p:nvSpPr>
        <p:spPr bwMode="auto">
          <a:xfrm>
            <a:off x="6731978" y="1773238"/>
            <a:ext cx="426427"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72" name="Line 16"/>
          <p:cNvSpPr>
            <a:spLocks noChangeShapeType="1"/>
          </p:cNvSpPr>
          <p:nvPr/>
        </p:nvSpPr>
        <p:spPr bwMode="auto">
          <a:xfrm>
            <a:off x="1116623" y="1997076"/>
            <a:ext cx="0" cy="360363"/>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73" name="Rectangle 17"/>
          <p:cNvSpPr>
            <a:spLocks noChangeArrowheads="1"/>
          </p:cNvSpPr>
          <p:nvPr/>
        </p:nvSpPr>
        <p:spPr bwMode="auto">
          <a:xfrm>
            <a:off x="499697" y="2357438"/>
            <a:ext cx="1222131" cy="481012"/>
          </a:xfrm>
          <a:prstGeom prst="rect">
            <a:avLst/>
          </a:prstGeom>
          <a:solidFill>
            <a:srgbClr val="FFFFFF"/>
          </a:solidFill>
          <a:ln w="9525">
            <a:solidFill>
              <a:srgbClr val="000000"/>
            </a:solidFill>
            <a:miter lim="800000"/>
          </a:ln>
        </p:spPr>
        <p:txBody>
          <a:bodyPr lIns="36000" tIns="118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10000"/>
              </a:spcBef>
              <a:buFontTx/>
              <a:buNone/>
            </a:pPr>
            <a:r>
              <a:rPr lang="en-US" altLang="zh-CN" sz="1600" b="1"/>
              <a:t>7.1.1 </a:t>
            </a:r>
            <a:r>
              <a:rPr lang="zh-CN" altLang="en-US" sz="1600" b="1"/>
              <a:t>总则</a:t>
            </a:r>
            <a:endParaRPr lang="zh-CN" altLang="en-US" sz="1600" b="1"/>
          </a:p>
        </p:txBody>
      </p:sp>
      <p:sp>
        <p:nvSpPr>
          <p:cNvPr id="117774" name="Rectangle 18"/>
          <p:cNvSpPr>
            <a:spLocks noChangeArrowheads="1"/>
          </p:cNvSpPr>
          <p:nvPr/>
        </p:nvSpPr>
        <p:spPr bwMode="auto">
          <a:xfrm>
            <a:off x="298939" y="3429001"/>
            <a:ext cx="744415" cy="792163"/>
          </a:xfrm>
          <a:prstGeom prst="rect">
            <a:avLst/>
          </a:prstGeom>
          <a:solidFill>
            <a:srgbClr val="FFFFFF"/>
          </a:solidFill>
          <a:ln w="9525">
            <a:solidFill>
              <a:srgbClr val="000000"/>
            </a:solidFill>
            <a:miter lim="800000"/>
          </a:ln>
        </p:spPr>
        <p:txBody>
          <a:bodyPr lIns="36000" tIns="118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10000"/>
              </a:spcBef>
              <a:buFontTx/>
              <a:buNone/>
            </a:pPr>
            <a:r>
              <a:rPr lang="en-US" altLang="zh-CN" sz="1600" b="1"/>
              <a:t>7.1.2 </a:t>
            </a:r>
            <a:endParaRPr lang="en-US" altLang="zh-CN" sz="1600" b="1"/>
          </a:p>
          <a:p>
            <a:pPr algn="ctr" eaLnBrk="1" hangingPunct="1">
              <a:spcBef>
                <a:spcPct val="10000"/>
              </a:spcBef>
              <a:buFontTx/>
              <a:buNone/>
            </a:pPr>
            <a:r>
              <a:rPr lang="zh-CN" altLang="en-US" sz="1600" b="1"/>
              <a:t>人员</a:t>
            </a:r>
            <a:endParaRPr lang="zh-CN" altLang="en-US" sz="1600" b="1"/>
          </a:p>
        </p:txBody>
      </p:sp>
      <p:sp>
        <p:nvSpPr>
          <p:cNvPr id="117775" name="Rectangle 19"/>
          <p:cNvSpPr>
            <a:spLocks noChangeArrowheads="1"/>
          </p:cNvSpPr>
          <p:nvPr/>
        </p:nvSpPr>
        <p:spPr bwMode="auto">
          <a:xfrm>
            <a:off x="1116623" y="3429001"/>
            <a:ext cx="863112" cy="792163"/>
          </a:xfrm>
          <a:prstGeom prst="rect">
            <a:avLst/>
          </a:prstGeom>
          <a:solidFill>
            <a:srgbClr val="FFFFFF"/>
          </a:solidFill>
          <a:ln w="9525">
            <a:solidFill>
              <a:srgbClr val="000000"/>
            </a:solidFill>
            <a:miter lim="800000"/>
          </a:ln>
        </p:spPr>
        <p:txBody>
          <a:bodyPr lIns="36000" tIns="118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10000"/>
              </a:spcBef>
              <a:buFontTx/>
              <a:buNone/>
            </a:pPr>
            <a:r>
              <a:rPr lang="en-US" altLang="zh-CN" sz="1600" b="1"/>
              <a:t>7.1.3</a:t>
            </a:r>
            <a:endParaRPr lang="en-US" altLang="zh-CN" sz="1600" b="1"/>
          </a:p>
          <a:p>
            <a:pPr algn="ctr" eaLnBrk="1" hangingPunct="1">
              <a:spcBef>
                <a:spcPct val="10000"/>
              </a:spcBef>
              <a:buFontTx/>
              <a:buNone/>
            </a:pPr>
            <a:r>
              <a:rPr lang="zh-CN" altLang="en-US" sz="1600" b="1"/>
              <a:t>基础设施</a:t>
            </a:r>
            <a:endParaRPr lang="zh-CN" altLang="en-US" sz="1600" b="1"/>
          </a:p>
        </p:txBody>
      </p:sp>
      <p:sp>
        <p:nvSpPr>
          <p:cNvPr id="117776" name="Rectangle 20"/>
          <p:cNvSpPr>
            <a:spLocks noChangeArrowheads="1"/>
          </p:cNvSpPr>
          <p:nvPr/>
        </p:nvSpPr>
        <p:spPr bwMode="auto">
          <a:xfrm>
            <a:off x="2053005" y="3429001"/>
            <a:ext cx="863111" cy="792163"/>
          </a:xfrm>
          <a:prstGeom prst="rect">
            <a:avLst/>
          </a:prstGeom>
          <a:solidFill>
            <a:srgbClr val="FFFFFF"/>
          </a:solidFill>
          <a:ln w="9525">
            <a:solidFill>
              <a:srgbClr val="000000"/>
            </a:solidFill>
            <a:miter lim="800000"/>
          </a:ln>
        </p:spPr>
        <p:txBody>
          <a:bodyPr lIns="36000" tIns="46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10000"/>
              </a:spcBef>
              <a:buFontTx/>
              <a:buNone/>
            </a:pPr>
            <a:r>
              <a:rPr lang="en-US" altLang="zh-CN" sz="1600" b="1"/>
              <a:t>7.1.4</a:t>
            </a:r>
            <a:endParaRPr lang="en-US" altLang="zh-CN" sz="1600" b="1"/>
          </a:p>
          <a:p>
            <a:pPr algn="ctr" eaLnBrk="1" hangingPunct="1">
              <a:spcBef>
                <a:spcPct val="10000"/>
              </a:spcBef>
              <a:buFontTx/>
              <a:buNone/>
            </a:pPr>
            <a:r>
              <a:rPr lang="zh-CN" altLang="en-US" sz="1600" b="1"/>
              <a:t>过程运行环境</a:t>
            </a:r>
            <a:endParaRPr lang="zh-CN" altLang="en-US" sz="1600" b="1"/>
          </a:p>
          <a:p>
            <a:pPr algn="ctr" eaLnBrk="1" hangingPunct="1">
              <a:spcBef>
                <a:spcPct val="10000"/>
              </a:spcBef>
              <a:buFontTx/>
              <a:buNone/>
            </a:pPr>
            <a:endParaRPr lang="zh-CN" altLang="en-US" sz="1600" b="1"/>
          </a:p>
        </p:txBody>
      </p:sp>
      <p:sp>
        <p:nvSpPr>
          <p:cNvPr id="117777" name="Rectangle 21"/>
          <p:cNvSpPr>
            <a:spLocks noChangeArrowheads="1"/>
          </p:cNvSpPr>
          <p:nvPr/>
        </p:nvSpPr>
        <p:spPr bwMode="auto">
          <a:xfrm>
            <a:off x="2987920" y="3429001"/>
            <a:ext cx="863111" cy="792163"/>
          </a:xfrm>
          <a:prstGeom prst="rect">
            <a:avLst/>
          </a:prstGeom>
          <a:solidFill>
            <a:srgbClr val="FFFFFF"/>
          </a:solidFill>
          <a:ln w="9525">
            <a:solidFill>
              <a:srgbClr val="000000"/>
            </a:solidFill>
            <a:miter lim="800000"/>
          </a:ln>
        </p:spPr>
        <p:txBody>
          <a:bodyPr lIns="36000" tIns="46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10000"/>
              </a:spcBef>
              <a:buFontTx/>
              <a:buNone/>
            </a:pPr>
            <a:r>
              <a:rPr lang="en-US" altLang="zh-CN" sz="1600" b="1"/>
              <a:t>7.1.5</a:t>
            </a:r>
            <a:endParaRPr lang="en-US" altLang="zh-CN" sz="1600" b="1"/>
          </a:p>
          <a:p>
            <a:pPr algn="ctr" eaLnBrk="1" hangingPunct="1">
              <a:spcBef>
                <a:spcPct val="10000"/>
              </a:spcBef>
              <a:buFontTx/>
              <a:buNone/>
            </a:pPr>
            <a:r>
              <a:rPr lang="zh-CN" altLang="en-US" sz="1600" b="1"/>
              <a:t>监视和</a:t>
            </a:r>
            <a:endParaRPr lang="zh-CN" altLang="en-US" sz="1600" b="1"/>
          </a:p>
          <a:p>
            <a:pPr algn="ctr" eaLnBrk="1" hangingPunct="1">
              <a:spcBef>
                <a:spcPct val="10000"/>
              </a:spcBef>
              <a:buFontTx/>
              <a:buNone/>
            </a:pPr>
            <a:r>
              <a:rPr lang="zh-CN" altLang="en-US" sz="1600" b="1"/>
              <a:t>测量资源</a:t>
            </a:r>
            <a:endParaRPr lang="zh-CN" altLang="en-US" sz="1600" b="1"/>
          </a:p>
        </p:txBody>
      </p:sp>
      <p:sp>
        <p:nvSpPr>
          <p:cNvPr id="117778" name="Rectangle 22"/>
          <p:cNvSpPr>
            <a:spLocks noChangeArrowheads="1"/>
          </p:cNvSpPr>
          <p:nvPr/>
        </p:nvSpPr>
        <p:spPr bwMode="auto">
          <a:xfrm>
            <a:off x="3924300" y="3429001"/>
            <a:ext cx="863112" cy="792163"/>
          </a:xfrm>
          <a:prstGeom prst="rect">
            <a:avLst/>
          </a:prstGeom>
          <a:solidFill>
            <a:srgbClr val="FFFFFF"/>
          </a:solidFill>
          <a:ln w="9525">
            <a:solidFill>
              <a:srgbClr val="000000"/>
            </a:solidFill>
            <a:miter lim="800000"/>
          </a:ln>
        </p:spPr>
        <p:txBody>
          <a:bodyPr lIns="36000" tIns="46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10000"/>
              </a:spcBef>
              <a:buFontTx/>
              <a:buNone/>
            </a:pPr>
            <a:r>
              <a:rPr lang="en-US" altLang="zh-CN" sz="1600" b="1"/>
              <a:t>7.1.6</a:t>
            </a:r>
            <a:endParaRPr lang="en-US" altLang="zh-CN" sz="1600" b="1"/>
          </a:p>
          <a:p>
            <a:pPr algn="ctr" eaLnBrk="1" hangingPunct="1">
              <a:spcBef>
                <a:spcPct val="10000"/>
              </a:spcBef>
              <a:buFontTx/>
              <a:buNone/>
            </a:pPr>
            <a:r>
              <a:rPr lang="zh-CN" altLang="en-US" sz="1600" b="1"/>
              <a:t>组织的知识</a:t>
            </a:r>
            <a:endParaRPr lang="zh-CN" altLang="en-US" sz="1600" b="1"/>
          </a:p>
        </p:txBody>
      </p:sp>
      <p:sp>
        <p:nvSpPr>
          <p:cNvPr id="117779" name="Rectangle 23"/>
          <p:cNvSpPr>
            <a:spLocks noChangeArrowheads="1"/>
          </p:cNvSpPr>
          <p:nvPr/>
        </p:nvSpPr>
        <p:spPr bwMode="auto">
          <a:xfrm>
            <a:off x="3418743" y="4579939"/>
            <a:ext cx="1367203" cy="433387"/>
          </a:xfrm>
          <a:prstGeom prst="rect">
            <a:avLst/>
          </a:prstGeom>
          <a:solidFill>
            <a:srgbClr val="FFFFFF"/>
          </a:solidFill>
          <a:ln w="9525">
            <a:solidFill>
              <a:srgbClr val="000000"/>
            </a:solidFill>
            <a:miter lim="800000"/>
          </a:ln>
        </p:spPr>
        <p:txBody>
          <a:bodyPr lIns="36000" tIns="118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10000"/>
              </a:spcBef>
              <a:buFontTx/>
              <a:buNone/>
            </a:pPr>
            <a:r>
              <a:rPr lang="en-US" altLang="zh-CN" sz="1600" b="1"/>
              <a:t>7.1.5.1 </a:t>
            </a:r>
            <a:r>
              <a:rPr lang="zh-CN" altLang="en-US" sz="1600" b="1"/>
              <a:t>总则</a:t>
            </a:r>
            <a:endParaRPr lang="zh-CN" altLang="en-US" sz="1600" b="1"/>
          </a:p>
        </p:txBody>
      </p:sp>
      <p:sp>
        <p:nvSpPr>
          <p:cNvPr id="117780" name="Rectangle 25"/>
          <p:cNvSpPr>
            <a:spLocks noChangeArrowheads="1"/>
          </p:cNvSpPr>
          <p:nvPr/>
        </p:nvSpPr>
        <p:spPr bwMode="auto">
          <a:xfrm>
            <a:off x="3418743" y="5300664"/>
            <a:ext cx="1367203" cy="649287"/>
          </a:xfrm>
          <a:prstGeom prst="rect">
            <a:avLst/>
          </a:prstGeom>
          <a:solidFill>
            <a:srgbClr val="FFFFFF"/>
          </a:solidFill>
          <a:ln w="9525">
            <a:solidFill>
              <a:srgbClr val="000000"/>
            </a:solidFill>
            <a:miter lim="800000"/>
          </a:ln>
        </p:spPr>
        <p:txBody>
          <a:bodyPr lIns="36000" tIns="118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10000"/>
              </a:spcBef>
              <a:buFontTx/>
              <a:buNone/>
            </a:pPr>
            <a:r>
              <a:rPr lang="en-US" altLang="zh-CN" sz="1600" b="1"/>
              <a:t>7.1.5.2 </a:t>
            </a:r>
            <a:r>
              <a:rPr lang="zh-CN" altLang="en-US" sz="1600" b="1"/>
              <a:t>测量的可追溯性</a:t>
            </a:r>
            <a:endParaRPr lang="zh-CN" altLang="en-US" sz="1600" b="1"/>
          </a:p>
        </p:txBody>
      </p:sp>
      <p:sp>
        <p:nvSpPr>
          <p:cNvPr id="117781" name="Line 26"/>
          <p:cNvSpPr>
            <a:spLocks noChangeShapeType="1"/>
          </p:cNvSpPr>
          <p:nvPr/>
        </p:nvSpPr>
        <p:spPr bwMode="auto">
          <a:xfrm>
            <a:off x="1116623" y="2852739"/>
            <a:ext cx="0" cy="26987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82" name="Line 28"/>
          <p:cNvSpPr>
            <a:spLocks noChangeShapeType="1"/>
          </p:cNvSpPr>
          <p:nvPr/>
        </p:nvSpPr>
        <p:spPr bwMode="auto">
          <a:xfrm>
            <a:off x="684335" y="3125788"/>
            <a:ext cx="3672254"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83" name="Line 29"/>
          <p:cNvSpPr>
            <a:spLocks noChangeShapeType="1"/>
          </p:cNvSpPr>
          <p:nvPr/>
        </p:nvSpPr>
        <p:spPr bwMode="auto">
          <a:xfrm>
            <a:off x="684335" y="3141664"/>
            <a:ext cx="0" cy="28098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84" name="Line 30"/>
          <p:cNvSpPr>
            <a:spLocks noChangeShapeType="1"/>
          </p:cNvSpPr>
          <p:nvPr/>
        </p:nvSpPr>
        <p:spPr bwMode="auto">
          <a:xfrm>
            <a:off x="1547446" y="3125789"/>
            <a:ext cx="0" cy="28098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85" name="Line 31"/>
          <p:cNvSpPr>
            <a:spLocks noChangeShapeType="1"/>
          </p:cNvSpPr>
          <p:nvPr/>
        </p:nvSpPr>
        <p:spPr bwMode="auto">
          <a:xfrm>
            <a:off x="2483827" y="3124200"/>
            <a:ext cx="0" cy="2809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86" name="Line 32"/>
          <p:cNvSpPr>
            <a:spLocks noChangeShapeType="1"/>
          </p:cNvSpPr>
          <p:nvPr/>
        </p:nvSpPr>
        <p:spPr bwMode="auto">
          <a:xfrm>
            <a:off x="3418743" y="3125789"/>
            <a:ext cx="0" cy="28098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87" name="Line 33"/>
          <p:cNvSpPr>
            <a:spLocks noChangeShapeType="1"/>
          </p:cNvSpPr>
          <p:nvPr/>
        </p:nvSpPr>
        <p:spPr bwMode="auto">
          <a:xfrm>
            <a:off x="4363915" y="3125789"/>
            <a:ext cx="0" cy="28098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88" name="Line 34"/>
          <p:cNvSpPr>
            <a:spLocks noChangeShapeType="1"/>
          </p:cNvSpPr>
          <p:nvPr/>
        </p:nvSpPr>
        <p:spPr bwMode="auto">
          <a:xfrm>
            <a:off x="3131527" y="4221163"/>
            <a:ext cx="0" cy="1439862"/>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89" name="Line 35"/>
          <p:cNvSpPr>
            <a:spLocks noChangeShapeType="1"/>
          </p:cNvSpPr>
          <p:nvPr/>
        </p:nvSpPr>
        <p:spPr bwMode="auto">
          <a:xfrm>
            <a:off x="3131528" y="4797425"/>
            <a:ext cx="28868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90" name="Line 36"/>
          <p:cNvSpPr>
            <a:spLocks noChangeShapeType="1"/>
          </p:cNvSpPr>
          <p:nvPr/>
        </p:nvSpPr>
        <p:spPr bwMode="auto">
          <a:xfrm>
            <a:off x="3131528" y="5661025"/>
            <a:ext cx="28868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91" name="Rectangle 37"/>
          <p:cNvSpPr>
            <a:spLocks noChangeArrowheads="1"/>
          </p:cNvSpPr>
          <p:nvPr/>
        </p:nvSpPr>
        <p:spPr bwMode="auto">
          <a:xfrm>
            <a:off x="7598020" y="2349500"/>
            <a:ext cx="1077057" cy="433388"/>
          </a:xfrm>
          <a:prstGeom prst="rect">
            <a:avLst/>
          </a:prstGeom>
          <a:solidFill>
            <a:srgbClr val="FFFFFF"/>
          </a:solidFill>
          <a:ln w="9525">
            <a:solidFill>
              <a:srgbClr val="000000"/>
            </a:solidFill>
            <a:miter lim="800000"/>
          </a:ln>
        </p:spPr>
        <p:txBody>
          <a:bodyPr lIns="36000" tIns="118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10000"/>
              </a:spcBef>
              <a:buFontTx/>
              <a:buNone/>
            </a:pPr>
            <a:r>
              <a:rPr lang="en-US" altLang="zh-CN" sz="1600" b="1"/>
              <a:t>7.5.1 </a:t>
            </a:r>
            <a:r>
              <a:rPr lang="zh-CN" altLang="en-US" sz="1600" b="1"/>
              <a:t>总则</a:t>
            </a:r>
            <a:endParaRPr lang="zh-CN" altLang="en-US" sz="1600" b="1"/>
          </a:p>
        </p:txBody>
      </p:sp>
      <p:sp>
        <p:nvSpPr>
          <p:cNvPr id="117792" name="Rectangle 39"/>
          <p:cNvSpPr>
            <a:spLocks noChangeArrowheads="1"/>
          </p:cNvSpPr>
          <p:nvPr/>
        </p:nvSpPr>
        <p:spPr bwMode="auto">
          <a:xfrm>
            <a:off x="7596554" y="2957514"/>
            <a:ext cx="1077058" cy="649287"/>
          </a:xfrm>
          <a:prstGeom prst="rect">
            <a:avLst/>
          </a:prstGeom>
          <a:solidFill>
            <a:srgbClr val="FFFFFF"/>
          </a:solidFill>
          <a:ln w="9525">
            <a:solidFill>
              <a:srgbClr val="000000"/>
            </a:solidFill>
            <a:miter lim="800000"/>
          </a:ln>
        </p:spPr>
        <p:txBody>
          <a:bodyPr lIns="36000" tIns="118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10000"/>
              </a:spcBef>
              <a:buFontTx/>
              <a:buNone/>
            </a:pPr>
            <a:r>
              <a:rPr lang="en-US" altLang="zh-CN" sz="1600" b="1"/>
              <a:t>7.5.2 </a:t>
            </a:r>
            <a:r>
              <a:rPr lang="zh-CN" altLang="en-US" sz="1600" b="1"/>
              <a:t>编制和更新</a:t>
            </a:r>
            <a:endParaRPr lang="zh-CN" altLang="en-US" sz="1600" b="1"/>
          </a:p>
        </p:txBody>
      </p:sp>
      <p:sp>
        <p:nvSpPr>
          <p:cNvPr id="117793" name="Rectangle 40"/>
          <p:cNvSpPr>
            <a:spLocks noChangeArrowheads="1"/>
          </p:cNvSpPr>
          <p:nvPr/>
        </p:nvSpPr>
        <p:spPr bwMode="auto">
          <a:xfrm>
            <a:off x="7603881" y="3789364"/>
            <a:ext cx="1078523" cy="649287"/>
          </a:xfrm>
          <a:prstGeom prst="rect">
            <a:avLst/>
          </a:prstGeom>
          <a:solidFill>
            <a:srgbClr val="FFFFFF"/>
          </a:solidFill>
          <a:ln w="9525">
            <a:solidFill>
              <a:srgbClr val="000000"/>
            </a:solidFill>
            <a:miter lim="800000"/>
          </a:ln>
        </p:spPr>
        <p:txBody>
          <a:bodyPr lIns="36000" tIns="118800" rIns="36000"/>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10000"/>
              </a:spcBef>
              <a:buFontTx/>
              <a:buNone/>
            </a:pPr>
            <a:r>
              <a:rPr lang="en-US" altLang="zh-CN" sz="1600" b="1"/>
              <a:t>7.5.3 </a:t>
            </a:r>
            <a:r>
              <a:rPr lang="zh-CN" altLang="en-US" sz="1600" b="1"/>
              <a:t>文件化信息的控制</a:t>
            </a:r>
            <a:endParaRPr lang="zh-CN" altLang="en-US" sz="1600" b="1"/>
          </a:p>
        </p:txBody>
      </p:sp>
      <p:sp>
        <p:nvSpPr>
          <p:cNvPr id="117794" name="Line 41"/>
          <p:cNvSpPr>
            <a:spLocks noChangeShapeType="1"/>
          </p:cNvSpPr>
          <p:nvPr/>
        </p:nvSpPr>
        <p:spPr bwMode="auto">
          <a:xfrm>
            <a:off x="7309338" y="2011363"/>
            <a:ext cx="0" cy="2144712"/>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95" name="Line 42"/>
          <p:cNvSpPr>
            <a:spLocks noChangeShapeType="1"/>
          </p:cNvSpPr>
          <p:nvPr/>
        </p:nvSpPr>
        <p:spPr bwMode="auto">
          <a:xfrm>
            <a:off x="7309339" y="2565400"/>
            <a:ext cx="287215"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96" name="Line 43"/>
          <p:cNvSpPr>
            <a:spLocks noChangeShapeType="1"/>
          </p:cNvSpPr>
          <p:nvPr/>
        </p:nvSpPr>
        <p:spPr bwMode="auto">
          <a:xfrm>
            <a:off x="7309339" y="3284538"/>
            <a:ext cx="287215"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797" name="Line 44"/>
          <p:cNvSpPr>
            <a:spLocks noChangeShapeType="1"/>
          </p:cNvSpPr>
          <p:nvPr/>
        </p:nvSpPr>
        <p:spPr bwMode="auto">
          <a:xfrm>
            <a:off x="7309339" y="4149725"/>
            <a:ext cx="287215"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2592412"/>
                <a:gridCol w="6121375"/>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6  </a:t>
                      </a:r>
                      <a:r>
                        <a:rPr kumimoji="0" lang="zh-CN" altLang="zh-CN" sz="1800" kern="1200" dirty="0" smtClean="0">
                          <a:solidFill>
                            <a:schemeClr val="tx1"/>
                          </a:solidFill>
                          <a:effectLst/>
                          <a:latin typeface="+mn-lt"/>
                          <a:ea typeface="+mn-ea"/>
                          <a:cs typeface="+mn-cs"/>
                        </a:rPr>
                        <a:t>资源管理</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6.1  </a:t>
                      </a:r>
                      <a:r>
                        <a:rPr kumimoji="0" lang="zh-CN" altLang="zh-CN" sz="1800" kern="1200" dirty="0" smtClean="0">
                          <a:solidFill>
                            <a:schemeClr val="tx1"/>
                          </a:solidFill>
                          <a:effectLst/>
                          <a:latin typeface="+mn-lt"/>
                          <a:ea typeface="+mn-ea"/>
                          <a:cs typeface="+mn-cs"/>
                        </a:rPr>
                        <a:t>资源提供</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组织应确定并提供以下方面所需的资源：</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）实施、保持质量管理体系并持续改进其有效性；</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）通过满足顾客要求，增强顾客满意。</a:t>
                      </a:r>
                      <a:endParaRPr kumimoji="0" lang="zh-CN" altLang="zh-CN" sz="1800" kern="1200" dirty="0" smtClean="0">
                        <a:solidFill>
                          <a:schemeClr val="tx1"/>
                        </a:solidFill>
                        <a:effectLst/>
                        <a:latin typeface="+mn-lt"/>
                        <a:ea typeface="+mn-ea"/>
                        <a:cs typeface="+mn-cs"/>
                      </a:endParaRPr>
                    </a:p>
                    <a:p>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2400" b="1" kern="1200" dirty="0" smtClean="0">
                          <a:solidFill>
                            <a:schemeClr val="tx1"/>
                          </a:solidFill>
                          <a:effectLst/>
                          <a:latin typeface="+mn-lt"/>
                          <a:ea typeface="+mn-ea"/>
                          <a:cs typeface="+mn-cs"/>
                        </a:rPr>
                        <a:t>7 支持</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7.1资源</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7.1.1总则</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组织应确定并提供所需的资源</a:t>
                      </a:r>
                      <a:r>
                        <a:rPr lang="zh-CN" altLang="en-US" sz="2400" b="1" kern="1200" dirty="0" smtClean="0">
                          <a:solidFill>
                            <a:schemeClr val="tx1"/>
                          </a:solidFill>
                          <a:effectLst/>
                          <a:latin typeface="+mn-lt"/>
                          <a:ea typeface="+mn-ea"/>
                          <a:cs typeface="+mn-cs"/>
                        </a:rPr>
                        <a:t>，以</a:t>
                      </a:r>
                      <a:r>
                        <a:rPr lang="zh-CN" altLang="zh-CN" sz="2400" b="1" kern="1200" dirty="0" smtClean="0">
                          <a:solidFill>
                            <a:schemeClr val="tx1"/>
                          </a:solidFill>
                          <a:effectLst/>
                          <a:latin typeface="+mn-lt"/>
                          <a:ea typeface="+mn-ea"/>
                          <a:cs typeface="+mn-cs"/>
                        </a:rPr>
                        <a:t>建立、实施、</a:t>
                      </a:r>
                      <a:r>
                        <a:rPr lang="zh-CN" altLang="en-US" sz="2400" b="1" kern="1200" dirty="0" smtClean="0">
                          <a:solidFill>
                            <a:srgbClr val="FF0000"/>
                          </a:solidFill>
                          <a:effectLst/>
                          <a:latin typeface="+mn-lt"/>
                          <a:ea typeface="+mn-ea"/>
                          <a:cs typeface="+mn-cs"/>
                        </a:rPr>
                        <a:t>保持</a:t>
                      </a:r>
                      <a:r>
                        <a:rPr lang="zh-CN" altLang="zh-CN" sz="2400" b="1" kern="1200" dirty="0" smtClean="0">
                          <a:solidFill>
                            <a:schemeClr val="tx1"/>
                          </a:solidFill>
                          <a:effectLst/>
                          <a:latin typeface="+mn-lt"/>
                          <a:ea typeface="+mn-ea"/>
                          <a:cs typeface="+mn-cs"/>
                        </a:rPr>
                        <a:t>和持续改进质量管理体系。</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组织应考虑：</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a)</a:t>
                      </a:r>
                      <a:r>
                        <a:rPr lang="zh-CN" altLang="en-US" sz="2400" b="1" kern="1200" dirty="0" smtClean="0">
                          <a:solidFill>
                            <a:schemeClr val="tx1"/>
                          </a:solidFill>
                          <a:effectLst/>
                          <a:latin typeface="+mn-lt"/>
                          <a:ea typeface="+mn-ea"/>
                          <a:cs typeface="+mn-cs"/>
                        </a:rPr>
                        <a:t>现有</a:t>
                      </a:r>
                      <a:r>
                        <a:rPr lang="zh-CN" altLang="zh-CN" sz="2400" b="1" kern="1200" dirty="0" smtClean="0">
                          <a:solidFill>
                            <a:schemeClr val="tx1"/>
                          </a:solidFill>
                          <a:effectLst/>
                          <a:latin typeface="+mn-lt"/>
                          <a:ea typeface="+mn-ea"/>
                          <a:cs typeface="+mn-cs"/>
                        </a:rPr>
                        <a:t>内部资源的</a:t>
                      </a:r>
                      <a:r>
                        <a:rPr lang="zh-CN" altLang="zh-CN" sz="2400" b="1" kern="1200" dirty="0" smtClean="0">
                          <a:solidFill>
                            <a:srgbClr val="FF0000"/>
                          </a:solidFill>
                          <a:effectLst/>
                          <a:latin typeface="+mn-lt"/>
                          <a:ea typeface="+mn-ea"/>
                          <a:cs typeface="+mn-cs"/>
                        </a:rPr>
                        <a:t>能力和局限；</a:t>
                      </a:r>
                      <a:endParaRPr lang="zh-CN" altLang="zh-CN" sz="2400" b="1" kern="1200" dirty="0" smtClean="0">
                        <a:solidFill>
                          <a:srgbClr val="FF0000"/>
                        </a:solidFill>
                        <a:effectLst/>
                        <a:latin typeface="+mn-lt"/>
                        <a:ea typeface="+mn-ea"/>
                        <a:cs typeface="+mn-cs"/>
                      </a:endParaRPr>
                    </a:p>
                    <a:p>
                      <a:r>
                        <a:rPr lang="zh-CN" altLang="zh-CN" sz="2400" b="1" kern="1200" dirty="0" smtClean="0">
                          <a:solidFill>
                            <a:schemeClr val="tx1"/>
                          </a:solidFill>
                          <a:effectLst/>
                          <a:latin typeface="+mn-lt"/>
                          <a:ea typeface="+mn-ea"/>
                          <a:cs typeface="+mn-cs"/>
                        </a:rPr>
                        <a:t>b)需从外</a:t>
                      </a:r>
                      <a:r>
                        <a:rPr lang="zh-CN" altLang="en-US" sz="2400" b="1" kern="1200" dirty="0" smtClean="0">
                          <a:solidFill>
                            <a:schemeClr val="tx1"/>
                          </a:solidFill>
                          <a:effectLst/>
                          <a:latin typeface="+mn-lt"/>
                          <a:ea typeface="+mn-ea"/>
                          <a:cs typeface="+mn-cs"/>
                        </a:rPr>
                        <a:t>部</a:t>
                      </a:r>
                      <a:r>
                        <a:rPr lang="zh-CN" altLang="zh-CN" sz="2400" b="1" kern="1200" dirty="0" smtClean="0">
                          <a:solidFill>
                            <a:schemeClr val="tx1"/>
                          </a:solidFill>
                          <a:effectLst/>
                          <a:latin typeface="+mn-lt"/>
                          <a:ea typeface="+mn-ea"/>
                          <a:cs typeface="+mn-cs"/>
                        </a:rPr>
                        <a:t>供方获</a:t>
                      </a:r>
                      <a:r>
                        <a:rPr lang="zh-CN" altLang="en-US" sz="2400" b="1" kern="1200" dirty="0" smtClean="0">
                          <a:solidFill>
                            <a:schemeClr val="tx1"/>
                          </a:solidFill>
                          <a:effectLst/>
                          <a:latin typeface="+mn-lt"/>
                          <a:ea typeface="+mn-ea"/>
                          <a:cs typeface="+mn-cs"/>
                        </a:rPr>
                        <a:t>得</a:t>
                      </a:r>
                      <a:r>
                        <a:rPr lang="zh-CN" altLang="zh-CN" sz="2400" b="1" kern="1200" dirty="0" smtClean="0">
                          <a:solidFill>
                            <a:schemeClr val="tx1"/>
                          </a:solidFill>
                          <a:effectLst/>
                          <a:latin typeface="+mn-lt"/>
                          <a:ea typeface="+mn-ea"/>
                          <a:cs typeface="+mn-cs"/>
                        </a:rPr>
                        <a:t>的资源。</a:t>
                      </a:r>
                      <a:endParaRPr lang="zh-CN" altLang="zh-CN" sz="2400" b="1" kern="1200" dirty="0" smtClean="0">
                        <a:solidFill>
                          <a:schemeClr val="tx1"/>
                        </a:solidFill>
                        <a:effectLst/>
                        <a:latin typeface="+mn-lt"/>
                        <a:ea typeface="+mn-ea"/>
                        <a:cs typeface="+mn-cs"/>
                      </a:endParaRPr>
                    </a:p>
                    <a:p>
                      <a:endParaRPr kumimoji="0" lang="zh-CN" altLang="en-US" b="0" i="0"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rgbClr val="0000CC"/>
                </a:solidFill>
                <a:latin typeface="+mj-ea"/>
              </a:rPr>
              <a:t>            ISO9001:2008</a:t>
            </a:r>
            <a:r>
              <a:rPr lang="en-US" altLang="zh-CN" dirty="0" smtClean="0">
                <a:solidFill>
                  <a:srgbClr val="FF0000"/>
                </a:solidFill>
                <a:latin typeface="+mj-ea"/>
              </a:rPr>
              <a:t>VS</a:t>
            </a:r>
            <a:r>
              <a:rPr lang="en-US" altLang="zh-CN" dirty="0" smtClean="0">
                <a:solidFill>
                  <a:srgbClr val="0000CC"/>
                </a:solidFill>
                <a:latin typeface="+mj-ea"/>
              </a:rPr>
              <a:t>ISO9001:2015</a:t>
            </a:r>
            <a:endParaRPr lang="zh-CN" altLang="en-US" dirty="0"/>
          </a:p>
        </p:txBody>
      </p:sp>
      <p:sp>
        <p:nvSpPr>
          <p:cNvPr id="3" name="内容占位符 2"/>
          <p:cNvSpPr>
            <a:spLocks noGrp="1"/>
          </p:cNvSpPr>
          <p:nvPr>
            <p:ph sz="half" idx="1"/>
          </p:nvPr>
        </p:nvSpPr>
        <p:spPr>
          <a:xfrm>
            <a:off x="457200" y="1052736"/>
            <a:ext cx="3970784" cy="4896544"/>
          </a:xfrm>
        </p:spPr>
        <p:txBody>
          <a:bodyPr/>
          <a:lstStyle/>
          <a:p>
            <a:r>
              <a:rPr lang="en-US" altLang="zh-CN" sz="1600" dirty="0"/>
              <a:t>6.2  </a:t>
            </a:r>
            <a:r>
              <a:rPr lang="zh-CN" altLang="zh-CN" sz="1600" dirty="0"/>
              <a:t>人力资源</a:t>
            </a:r>
            <a:endParaRPr lang="zh-CN" altLang="zh-CN" sz="1600" dirty="0"/>
          </a:p>
          <a:p>
            <a:r>
              <a:rPr lang="en-US" altLang="zh-CN" sz="1600" dirty="0"/>
              <a:t>6.2.1  </a:t>
            </a:r>
            <a:r>
              <a:rPr lang="zh-CN" altLang="zh-CN" sz="1600" dirty="0"/>
              <a:t>总则</a:t>
            </a:r>
            <a:endParaRPr lang="zh-CN" altLang="zh-CN" sz="1600" dirty="0"/>
          </a:p>
          <a:p>
            <a:r>
              <a:rPr lang="zh-CN" altLang="zh-CN" sz="1600" dirty="0"/>
              <a:t>基于适当的教育、培训、技能和经验，从事影响产品要求符合性工作的人员应是能够胜任的。</a:t>
            </a:r>
            <a:endParaRPr lang="zh-CN" altLang="zh-CN" sz="1600" dirty="0"/>
          </a:p>
          <a:p>
            <a:r>
              <a:rPr lang="zh-CN" altLang="zh-CN" sz="1600" dirty="0"/>
              <a:t>注：在质量管理体系中承担任何任务的人员都可能直接或间接地影响产品要求符合性。</a:t>
            </a:r>
            <a:endParaRPr lang="zh-CN" altLang="zh-CN" sz="1600" dirty="0"/>
          </a:p>
          <a:p>
            <a:endParaRPr lang="zh-CN" altLang="zh-CN" sz="1600" dirty="0"/>
          </a:p>
          <a:p>
            <a:endParaRPr lang="zh-CN" altLang="en-US" dirty="0"/>
          </a:p>
        </p:txBody>
      </p:sp>
      <p:sp>
        <p:nvSpPr>
          <p:cNvPr id="4" name="内容占位符 3"/>
          <p:cNvSpPr>
            <a:spLocks noGrp="1"/>
          </p:cNvSpPr>
          <p:nvPr>
            <p:ph sz="half" idx="2"/>
          </p:nvPr>
        </p:nvSpPr>
        <p:spPr>
          <a:xfrm>
            <a:off x="4644008" y="1285864"/>
            <a:ext cx="4042792" cy="4525963"/>
          </a:xfrm>
        </p:spPr>
        <p:txBody>
          <a:bodyPr/>
          <a:lstStyle/>
          <a:p>
            <a:r>
              <a:rPr lang="zh-CN" altLang="zh-CN" b="1" dirty="0"/>
              <a:t>7.1.</a:t>
            </a:r>
            <a:r>
              <a:rPr lang="zh-CN" altLang="zh-CN" b="1" dirty="0" smtClean="0"/>
              <a:t>2人员</a:t>
            </a:r>
            <a:endParaRPr lang="zh-CN" altLang="zh-CN" dirty="0"/>
          </a:p>
          <a:p>
            <a:r>
              <a:rPr lang="zh-CN" altLang="en-US" dirty="0"/>
              <a:t>组织应</a:t>
            </a:r>
            <a:r>
              <a:rPr lang="zh-CN" altLang="en-US" b="1" dirty="0">
                <a:solidFill>
                  <a:srgbClr val="FF0000"/>
                </a:solidFill>
              </a:rPr>
              <a:t>确定并配备</a:t>
            </a:r>
            <a:r>
              <a:rPr lang="zh-CN" altLang="en-US" dirty="0"/>
              <a:t>所需的人员，以有效实施质量管理</a:t>
            </a:r>
            <a:r>
              <a:rPr lang="zh-CN" altLang="en-US" dirty="0" smtClean="0"/>
              <a:t>体系，</a:t>
            </a:r>
            <a:r>
              <a:rPr lang="zh-CN" altLang="en-US" b="1" dirty="0" smtClean="0">
                <a:solidFill>
                  <a:srgbClr val="FF0000"/>
                </a:solidFill>
              </a:rPr>
              <a:t>并</a:t>
            </a:r>
            <a:r>
              <a:rPr lang="zh-CN" altLang="en-US" b="1" dirty="0">
                <a:solidFill>
                  <a:srgbClr val="FF0000"/>
                </a:solidFill>
              </a:rPr>
              <a:t>运行和控制其</a:t>
            </a:r>
            <a:r>
              <a:rPr lang="zh-CN" altLang="en-US" b="1" dirty="0" smtClean="0">
                <a:solidFill>
                  <a:srgbClr val="FF0000"/>
                </a:solidFill>
              </a:rPr>
              <a:t>过程</a:t>
            </a:r>
            <a:r>
              <a:rPr lang="zh-CN" altLang="en-US" dirty="0" smtClean="0"/>
              <a:t>。</a:t>
            </a:r>
            <a:endParaRPr lang="zh-CN" altLang="en-US" dirty="0"/>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168476"/>
                <a:gridCol w="554531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b="1" kern="1200" dirty="0" smtClean="0">
                          <a:solidFill>
                            <a:schemeClr val="tx1"/>
                          </a:solidFill>
                          <a:latin typeface="+mn-lt"/>
                          <a:ea typeface="+mn-ea"/>
                          <a:cs typeface="+mn-cs"/>
                        </a:rPr>
                        <a:t>6.3 </a:t>
                      </a:r>
                      <a:r>
                        <a:rPr kumimoji="0" lang="zh-CN" altLang="en-US" sz="1800" b="1" kern="1200" dirty="0" smtClean="0">
                          <a:solidFill>
                            <a:schemeClr val="tx1"/>
                          </a:solidFill>
                          <a:latin typeface="+mn-lt"/>
                          <a:ea typeface="+mn-ea"/>
                          <a:cs typeface="+mn-cs"/>
                        </a:rPr>
                        <a:t>基础设施</a:t>
                      </a:r>
                      <a:endParaRPr kumimoji="0" lang="zh-CN" altLang="en-US" sz="1800" b="1" kern="1200" dirty="0" smtClean="0">
                        <a:solidFill>
                          <a:schemeClr val="tx1"/>
                        </a:solidFill>
                        <a:latin typeface="+mn-lt"/>
                        <a:ea typeface="+mn-ea"/>
                        <a:cs typeface="+mn-cs"/>
                      </a:endParaRPr>
                    </a:p>
                    <a:p>
                      <a:r>
                        <a:rPr kumimoji="0" lang="zh-CN" altLang="en-US" sz="1800" b="1" kern="1200" dirty="0" smtClean="0">
                          <a:solidFill>
                            <a:schemeClr val="tx1"/>
                          </a:solidFill>
                          <a:latin typeface="+mn-lt"/>
                          <a:ea typeface="+mn-ea"/>
                          <a:cs typeface="+mn-cs"/>
                        </a:rPr>
                        <a:t>     组织应确定、提供并维护为达到产品符合要求所需的基础设施。适用时，基础设施包括：</a:t>
                      </a:r>
                      <a:endParaRPr kumimoji="0" lang="zh-CN" altLang="en-US" sz="1800" b="1" kern="1200" dirty="0" smtClean="0">
                        <a:solidFill>
                          <a:schemeClr val="tx1"/>
                        </a:solidFill>
                        <a:latin typeface="+mn-lt"/>
                        <a:ea typeface="+mn-ea"/>
                        <a:cs typeface="+mn-cs"/>
                      </a:endParaRPr>
                    </a:p>
                    <a:p>
                      <a:pPr lvl="0"/>
                      <a:r>
                        <a:rPr kumimoji="0" lang="en-US" altLang="zh-CN" sz="1800" b="1" kern="1200" dirty="0" smtClean="0">
                          <a:solidFill>
                            <a:schemeClr val="tx1"/>
                          </a:solidFill>
                          <a:latin typeface="+mn-lt"/>
                          <a:ea typeface="+mn-ea"/>
                          <a:cs typeface="+mn-cs"/>
                        </a:rPr>
                        <a:t>a) </a:t>
                      </a:r>
                      <a:r>
                        <a:rPr kumimoji="0" lang="zh-CN" altLang="en-US" sz="1800" b="1" kern="1200" dirty="0" smtClean="0">
                          <a:solidFill>
                            <a:schemeClr val="tx1"/>
                          </a:solidFill>
                          <a:latin typeface="+mn-lt"/>
                          <a:ea typeface="+mn-ea"/>
                          <a:cs typeface="+mn-cs"/>
                        </a:rPr>
                        <a:t>建筑物、</a:t>
                      </a:r>
                      <a:r>
                        <a:rPr kumimoji="0" lang="zh-CN" altLang="en-US" sz="1800" b="1" kern="1200" dirty="0" smtClean="0">
                          <a:solidFill>
                            <a:srgbClr val="FF0000"/>
                          </a:solidFill>
                          <a:latin typeface="+mn-lt"/>
                          <a:ea typeface="+mn-ea"/>
                          <a:cs typeface="+mn-cs"/>
                        </a:rPr>
                        <a:t>工作场所</a:t>
                      </a:r>
                      <a:r>
                        <a:rPr kumimoji="0" lang="zh-CN" altLang="en-US" sz="1800" b="1" kern="1200" dirty="0" smtClean="0">
                          <a:solidFill>
                            <a:schemeClr val="tx1"/>
                          </a:solidFill>
                          <a:latin typeface="+mn-lt"/>
                          <a:ea typeface="+mn-ea"/>
                          <a:cs typeface="+mn-cs"/>
                        </a:rPr>
                        <a:t>和相关的设施；</a:t>
                      </a:r>
                      <a:endParaRPr kumimoji="0" lang="zh-CN" altLang="en-US" sz="1800" b="1" kern="1200" dirty="0" smtClean="0">
                        <a:solidFill>
                          <a:schemeClr val="tx1"/>
                        </a:solidFill>
                        <a:latin typeface="+mn-lt"/>
                        <a:ea typeface="+mn-ea"/>
                        <a:cs typeface="+mn-cs"/>
                      </a:endParaRPr>
                    </a:p>
                    <a:p>
                      <a:pPr lvl="0"/>
                      <a:r>
                        <a:rPr kumimoji="0" lang="en-US" altLang="zh-CN" sz="1800" b="1" kern="1200" dirty="0" smtClean="0">
                          <a:solidFill>
                            <a:schemeClr val="tx1"/>
                          </a:solidFill>
                          <a:latin typeface="+mn-lt"/>
                          <a:ea typeface="+mn-ea"/>
                          <a:cs typeface="+mn-cs"/>
                        </a:rPr>
                        <a:t>b) </a:t>
                      </a:r>
                      <a:r>
                        <a:rPr kumimoji="0" lang="zh-CN" altLang="en-US" sz="1800" b="1" kern="1200" dirty="0" smtClean="0">
                          <a:solidFill>
                            <a:schemeClr val="tx1"/>
                          </a:solidFill>
                          <a:latin typeface="+mn-lt"/>
                          <a:ea typeface="+mn-ea"/>
                          <a:cs typeface="+mn-cs"/>
                        </a:rPr>
                        <a:t>过程设备（硬件和软件）；</a:t>
                      </a:r>
                      <a:endParaRPr kumimoji="0" lang="zh-CN" altLang="en-US" sz="1800" b="1" kern="1200" dirty="0" smtClean="0">
                        <a:solidFill>
                          <a:schemeClr val="tx1"/>
                        </a:solidFill>
                        <a:latin typeface="+mn-lt"/>
                        <a:ea typeface="+mn-ea"/>
                        <a:cs typeface="+mn-cs"/>
                      </a:endParaRPr>
                    </a:p>
                    <a:p>
                      <a:pPr lvl="0"/>
                      <a:r>
                        <a:rPr kumimoji="0" lang="en-US" altLang="zh-CN" sz="1800" b="1" kern="1200" dirty="0" smtClean="0">
                          <a:solidFill>
                            <a:schemeClr val="tx1"/>
                          </a:solidFill>
                          <a:latin typeface="+mn-lt"/>
                          <a:ea typeface="+mn-ea"/>
                          <a:cs typeface="+mn-cs"/>
                        </a:rPr>
                        <a:t>c) </a:t>
                      </a:r>
                      <a:r>
                        <a:rPr kumimoji="0" lang="zh-CN" altLang="en-US" sz="1800" b="1" kern="1200" dirty="0" smtClean="0">
                          <a:solidFill>
                            <a:schemeClr val="tx1"/>
                          </a:solidFill>
                          <a:latin typeface="+mn-lt"/>
                          <a:ea typeface="+mn-ea"/>
                          <a:cs typeface="+mn-cs"/>
                        </a:rPr>
                        <a:t>支持性服务（如运输、通讯</a:t>
                      </a:r>
                      <a:r>
                        <a:rPr kumimoji="0" lang="zh-CN" altLang="en-US" sz="1800" b="1" kern="1200" dirty="0" smtClean="0">
                          <a:solidFill>
                            <a:srgbClr val="0000CC"/>
                          </a:solidFill>
                          <a:latin typeface="+mn-lt"/>
                          <a:ea typeface="+mn-ea"/>
                          <a:cs typeface="+mn-cs"/>
                        </a:rPr>
                        <a:t>或信息系统）。</a:t>
                      </a:r>
                      <a:endParaRPr kumimoji="0" lang="zh-CN" altLang="en-US" sz="1800" b="1" kern="1200" dirty="0" smtClean="0">
                        <a:solidFill>
                          <a:srgbClr val="0000CC"/>
                        </a:solidFill>
                        <a:latin typeface="+mn-lt"/>
                        <a:ea typeface="+mn-ea"/>
                        <a:cs typeface="+mn-cs"/>
                      </a:endParaRPr>
                    </a:p>
                    <a:p>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2400" b="1" kern="1200" dirty="0" smtClean="0">
                          <a:solidFill>
                            <a:schemeClr val="tx1"/>
                          </a:solidFill>
                          <a:effectLst/>
                          <a:latin typeface="+mn-lt"/>
                          <a:ea typeface="+mn-ea"/>
                          <a:cs typeface="+mn-cs"/>
                        </a:rPr>
                        <a:t>7.1.3基础设施</a:t>
                      </a:r>
                      <a:endParaRPr lang="zh-CN" altLang="zh-CN" sz="2400" b="1" kern="1200" dirty="0" smtClean="0">
                        <a:solidFill>
                          <a:schemeClr val="tx1"/>
                        </a:solidFill>
                        <a:effectLst/>
                        <a:latin typeface="+mn-lt"/>
                        <a:ea typeface="+mn-ea"/>
                        <a:cs typeface="+mn-cs"/>
                      </a:endParaRPr>
                    </a:p>
                    <a:p>
                      <a:r>
                        <a:rPr lang="zh-CN" altLang="en-US" sz="2400" b="0" i="0" u="none" strike="noStrike" kern="1200" baseline="0" dirty="0" smtClean="0">
                          <a:solidFill>
                            <a:schemeClr val="tx1"/>
                          </a:solidFill>
                          <a:latin typeface="+mn-lt"/>
                          <a:ea typeface="+mn-ea"/>
                          <a:cs typeface="+mn-cs"/>
                        </a:rPr>
                        <a:t>组织应</a:t>
                      </a:r>
                      <a:r>
                        <a:rPr lang="zh-CN" altLang="en-US" sz="2400" b="1" i="0" u="none" strike="noStrike" kern="1200" baseline="0" dirty="0" smtClean="0">
                          <a:solidFill>
                            <a:srgbClr val="FF0000"/>
                          </a:solidFill>
                          <a:latin typeface="+mn-lt"/>
                          <a:ea typeface="+mn-ea"/>
                          <a:cs typeface="+mn-cs"/>
                        </a:rPr>
                        <a:t>确定、提供并维护</a:t>
                      </a:r>
                      <a:r>
                        <a:rPr lang="zh-CN" altLang="en-US" sz="2400" b="0" i="0" u="none" strike="noStrike" kern="1200" baseline="0" dirty="0" smtClean="0">
                          <a:solidFill>
                            <a:schemeClr val="tx1"/>
                          </a:solidFill>
                          <a:latin typeface="+mn-lt"/>
                          <a:ea typeface="+mn-ea"/>
                          <a:cs typeface="+mn-cs"/>
                        </a:rPr>
                        <a:t>所需的基础设施，以运行过程，</a:t>
                      </a:r>
                      <a:r>
                        <a:rPr lang="zh-CN" altLang="en-US" sz="2400" b="0" i="0" u="none" strike="noStrike" kern="1200" baseline="0" dirty="0" smtClean="0">
                          <a:solidFill>
                            <a:srgbClr val="FF0000"/>
                          </a:solidFill>
                          <a:latin typeface="+mn-lt"/>
                          <a:ea typeface="+mn-ea"/>
                          <a:cs typeface="+mn-cs"/>
                        </a:rPr>
                        <a:t>并</a:t>
                      </a:r>
                      <a:r>
                        <a:rPr lang="zh-CN" altLang="en-US" sz="2400" b="0" i="0" u="none" strike="noStrike" kern="1200" baseline="0" dirty="0" smtClean="0">
                          <a:solidFill>
                            <a:schemeClr val="tx1"/>
                          </a:solidFill>
                          <a:latin typeface="+mn-lt"/>
                          <a:ea typeface="+mn-ea"/>
                          <a:cs typeface="+mn-cs"/>
                        </a:rPr>
                        <a:t>获得合格产品和服务。 </a:t>
                      </a:r>
                      <a:endParaRPr lang="zh-CN" altLang="en-US" sz="2400" b="0" i="0" u="none" strike="noStrike" kern="1200" baseline="0" dirty="0" smtClean="0">
                        <a:solidFill>
                          <a:schemeClr val="tx1"/>
                        </a:solidFill>
                        <a:latin typeface="+mn-lt"/>
                        <a:ea typeface="+mn-ea"/>
                        <a:cs typeface="+mn-cs"/>
                      </a:endParaRPr>
                    </a:p>
                    <a:p>
                      <a:r>
                        <a:rPr lang="zh-CN" altLang="en-US" sz="2000" b="0" i="0" u="none" strike="noStrike" kern="1200" baseline="0" dirty="0" smtClean="0">
                          <a:solidFill>
                            <a:schemeClr val="tx1"/>
                          </a:solidFill>
                          <a:latin typeface="+mn-lt"/>
                          <a:ea typeface="+mn-ea"/>
                          <a:cs typeface="+mn-cs"/>
                        </a:rPr>
                        <a:t>注：基础设施可包括：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a</a:t>
                      </a:r>
                      <a:r>
                        <a:rPr lang="zh-CN" altLang="en-US" sz="2000" b="0" i="0" u="none" strike="noStrike" kern="1200" baseline="0" dirty="0" smtClean="0">
                          <a:solidFill>
                            <a:schemeClr val="tx1"/>
                          </a:solidFill>
                          <a:latin typeface="+mn-lt"/>
                          <a:ea typeface="+mn-ea"/>
                          <a:cs typeface="+mn-cs"/>
                        </a:rPr>
                        <a:t>）建筑物和相关设施；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b</a:t>
                      </a:r>
                      <a:r>
                        <a:rPr lang="zh-CN" altLang="en-US" sz="2000" b="0" i="0" u="none" strike="noStrike" kern="1200" baseline="0" dirty="0" smtClean="0">
                          <a:solidFill>
                            <a:schemeClr val="tx1"/>
                          </a:solidFill>
                          <a:latin typeface="+mn-lt"/>
                          <a:ea typeface="+mn-ea"/>
                          <a:cs typeface="+mn-cs"/>
                        </a:rPr>
                        <a:t>）设备，包括硬件和软件；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c</a:t>
                      </a:r>
                      <a:r>
                        <a:rPr lang="zh-CN" altLang="en-US" sz="2000" b="0" i="0" u="none" strike="noStrike" kern="1200" baseline="0" dirty="0" smtClean="0">
                          <a:solidFill>
                            <a:schemeClr val="tx1"/>
                          </a:solidFill>
                          <a:latin typeface="+mn-lt"/>
                          <a:ea typeface="+mn-ea"/>
                          <a:cs typeface="+mn-cs"/>
                        </a:rPr>
                        <a:t>）运输资源；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d</a:t>
                      </a:r>
                      <a:r>
                        <a:rPr lang="zh-CN" altLang="en-US" sz="2000" b="0" i="0" u="none" strike="noStrike" kern="1200" baseline="0" dirty="0" smtClean="0">
                          <a:solidFill>
                            <a:schemeClr val="tx1"/>
                          </a:solidFill>
                          <a:latin typeface="+mn-lt"/>
                          <a:ea typeface="+mn-ea"/>
                          <a:cs typeface="+mn-cs"/>
                        </a:rPr>
                        <a:t>）信息和通讯技术。 </a:t>
                      </a:r>
                      <a:endParaRPr kumimoji="0" lang="zh-CN" altLang="en-US" sz="2000" b="0"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168476"/>
                <a:gridCol w="554531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Perpetua" pitchFamily="18" charset="0"/>
                          <a:ea typeface="宋体" panose="02010600030101010101" pitchFamily="2" charset="-122"/>
                        </a:rPr>
                        <a:t>6.4 </a:t>
                      </a:r>
                      <a:r>
                        <a:rPr kumimoji="0" lang="zh-CN" altLang="en-US" sz="1800" b="1" i="0" u="none" strike="noStrike" cap="none" normalizeH="0" baseline="0" dirty="0" smtClean="0">
                          <a:ln>
                            <a:noFill/>
                          </a:ln>
                          <a:solidFill>
                            <a:schemeClr val="tx1"/>
                          </a:solidFill>
                          <a:effectLst/>
                          <a:latin typeface="Perpetua" pitchFamily="18" charset="0"/>
                          <a:ea typeface="宋体" panose="02010600030101010101" pitchFamily="2" charset="-122"/>
                        </a:rPr>
                        <a:t>工作环境</a:t>
                      </a:r>
                      <a:endParaRPr kumimoji="0" lang="zh-CN" altLang="en-US" sz="1800" b="1" i="0" u="none" strike="noStrike" cap="none" normalizeH="0" baseline="0" dirty="0" smtClean="0">
                        <a:ln>
                          <a:noFill/>
                        </a:ln>
                        <a:solidFill>
                          <a:schemeClr val="tx1"/>
                        </a:solidFill>
                        <a:effectLst/>
                        <a:latin typeface="Perpetua"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Perpetua" pitchFamily="18" charset="0"/>
                          <a:ea typeface="宋体" panose="02010600030101010101" pitchFamily="2" charset="-122"/>
                        </a:rPr>
                        <a:t>    </a:t>
                      </a:r>
                      <a:r>
                        <a:rPr kumimoji="0" lang="zh-CN" altLang="en-US" sz="1800" b="1" i="0" u="none" strike="noStrike" cap="none" normalizeH="0" baseline="0" dirty="0" smtClean="0">
                          <a:ln>
                            <a:noFill/>
                          </a:ln>
                          <a:solidFill>
                            <a:schemeClr val="tx1"/>
                          </a:solidFill>
                          <a:effectLst/>
                          <a:latin typeface="Perpetua" pitchFamily="18" charset="0"/>
                          <a:ea typeface="宋体" panose="02010600030101010101" pitchFamily="2" charset="-122"/>
                        </a:rPr>
                        <a:t>组织应确定和管理为达到产品符合要求所需的工作环境。</a:t>
                      </a:r>
                      <a:endParaRPr kumimoji="0" lang="zh-CN" altLang="en-US" sz="1800" b="1" i="0" u="none" strike="noStrike" cap="none" normalizeH="0" baseline="0" dirty="0" smtClean="0">
                        <a:ln>
                          <a:noFill/>
                        </a:ln>
                        <a:solidFill>
                          <a:schemeClr val="tx1"/>
                        </a:solidFill>
                        <a:effectLst/>
                        <a:latin typeface="Perpetua"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FF0000"/>
                          </a:solidFill>
                          <a:effectLst/>
                          <a:latin typeface="Perpetua" pitchFamily="18" charset="0"/>
                          <a:ea typeface="宋体" panose="02010600030101010101" pitchFamily="2" charset="-122"/>
                        </a:rPr>
                        <a:t>注：术语“工作环境”是指工作时所处的条件，包括物理的、环境的和其他因素（如噪音、温度、湿度、照明或天气）。</a:t>
                      </a:r>
                      <a:endParaRPr kumimoji="0" lang="zh-CN" altLang="en-US" sz="1800" b="1" i="0" u="none" strike="noStrike" cap="none" normalizeH="0" baseline="0" dirty="0" smtClean="0">
                        <a:ln>
                          <a:noFill/>
                        </a:ln>
                        <a:solidFill>
                          <a:srgbClr val="FF0000"/>
                        </a:solidFill>
                        <a:effectLst/>
                        <a:latin typeface="Perpetua"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2400" b="1" kern="1200" dirty="0" smtClean="0">
                          <a:solidFill>
                            <a:schemeClr val="tx1"/>
                          </a:solidFill>
                          <a:effectLst/>
                          <a:latin typeface="+mn-lt"/>
                          <a:ea typeface="+mn-ea"/>
                          <a:cs typeface="+mn-cs"/>
                        </a:rPr>
                        <a:t>7.1.4过程运行环境</a:t>
                      </a:r>
                      <a:endParaRPr lang="zh-CN" altLang="zh-CN" sz="2400" b="1" kern="1200" dirty="0" smtClean="0">
                        <a:solidFill>
                          <a:schemeClr val="tx1"/>
                        </a:solidFill>
                        <a:effectLst/>
                        <a:latin typeface="+mn-lt"/>
                        <a:ea typeface="+mn-ea"/>
                        <a:cs typeface="+mn-cs"/>
                      </a:endParaRPr>
                    </a:p>
                    <a:p>
                      <a:r>
                        <a:rPr lang="zh-CN" altLang="en-US" sz="2400" b="0" i="0" u="none" strike="noStrike" kern="1200" baseline="0" dirty="0" smtClean="0">
                          <a:solidFill>
                            <a:schemeClr val="tx1"/>
                          </a:solidFill>
                          <a:latin typeface="+mn-lt"/>
                          <a:ea typeface="+mn-ea"/>
                          <a:cs typeface="+mn-cs"/>
                        </a:rPr>
                        <a:t>组织应</a:t>
                      </a:r>
                      <a:r>
                        <a:rPr lang="zh-CN" altLang="en-US" sz="2400" b="0" i="0" u="none" strike="noStrike" kern="1200" baseline="0" dirty="0" smtClean="0">
                          <a:solidFill>
                            <a:srgbClr val="FF0000"/>
                          </a:solidFill>
                          <a:latin typeface="+mn-lt"/>
                          <a:ea typeface="+mn-ea"/>
                          <a:cs typeface="+mn-cs"/>
                        </a:rPr>
                        <a:t>确定、提供并维护</a:t>
                      </a:r>
                      <a:r>
                        <a:rPr lang="zh-CN" altLang="en-US" sz="2400" b="0" i="0" u="none" strike="noStrike" kern="1200" baseline="0" dirty="0" smtClean="0">
                          <a:solidFill>
                            <a:schemeClr val="tx1"/>
                          </a:solidFill>
                          <a:latin typeface="+mn-lt"/>
                          <a:ea typeface="+mn-ea"/>
                          <a:cs typeface="+mn-cs"/>
                        </a:rPr>
                        <a:t>所需的环境，以运行过程，</a:t>
                      </a:r>
                      <a:r>
                        <a:rPr lang="zh-CN" altLang="en-US" sz="2400" b="0" i="0" u="none" strike="noStrike" kern="1200" baseline="0" dirty="0" smtClean="0">
                          <a:solidFill>
                            <a:srgbClr val="FF0000"/>
                          </a:solidFill>
                          <a:latin typeface="+mn-lt"/>
                          <a:ea typeface="+mn-ea"/>
                          <a:cs typeface="+mn-cs"/>
                        </a:rPr>
                        <a:t>并</a:t>
                      </a:r>
                      <a:r>
                        <a:rPr lang="zh-CN" altLang="en-US" sz="2400" b="0" i="0" u="none" strike="noStrike" kern="1200" baseline="0" dirty="0" smtClean="0">
                          <a:solidFill>
                            <a:schemeClr val="tx1"/>
                          </a:solidFill>
                          <a:latin typeface="+mn-lt"/>
                          <a:ea typeface="+mn-ea"/>
                          <a:cs typeface="+mn-cs"/>
                        </a:rPr>
                        <a:t>获得合格产品和服务。 </a:t>
                      </a:r>
                      <a:endParaRPr lang="zh-CN" altLang="en-US" sz="2400" b="0" i="0" u="none" strike="noStrike" kern="1200" baseline="0" dirty="0" smtClean="0">
                        <a:solidFill>
                          <a:schemeClr val="tx1"/>
                        </a:solidFill>
                        <a:latin typeface="+mn-lt"/>
                        <a:ea typeface="+mn-ea"/>
                        <a:cs typeface="+mn-cs"/>
                      </a:endParaRPr>
                    </a:p>
                    <a:p>
                      <a:r>
                        <a:rPr lang="zh-CN" altLang="en-US" sz="2000" b="0" i="0" u="none" strike="noStrike" kern="1200" baseline="0" dirty="0" smtClean="0">
                          <a:solidFill>
                            <a:schemeClr val="tx1"/>
                          </a:solidFill>
                          <a:latin typeface="+mn-lt"/>
                          <a:ea typeface="+mn-ea"/>
                          <a:cs typeface="+mn-cs"/>
                        </a:rPr>
                        <a:t>注：适当的过程运行环境可能是人为因素与物理因素的结合，例如：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a</a:t>
                      </a:r>
                      <a:r>
                        <a:rPr lang="zh-CN" altLang="en-US" sz="2000" b="0" i="0" u="none" strike="noStrike" kern="1200" baseline="0" dirty="0" smtClean="0">
                          <a:solidFill>
                            <a:schemeClr val="tx1"/>
                          </a:solidFill>
                          <a:latin typeface="+mn-lt"/>
                          <a:ea typeface="+mn-ea"/>
                          <a:cs typeface="+mn-cs"/>
                        </a:rPr>
                        <a:t>）社会因素（如无歧视、安定、非对抗）；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b</a:t>
                      </a:r>
                      <a:r>
                        <a:rPr lang="zh-CN" altLang="en-US" sz="2000" b="0" i="0" u="none" strike="noStrike" kern="1200" baseline="0" dirty="0" smtClean="0">
                          <a:solidFill>
                            <a:schemeClr val="tx1"/>
                          </a:solidFill>
                          <a:latin typeface="+mn-lt"/>
                          <a:ea typeface="+mn-ea"/>
                          <a:cs typeface="+mn-cs"/>
                        </a:rPr>
                        <a:t>）心理因素（如减压、预防过度疲劳、稳定情绪）；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c</a:t>
                      </a:r>
                      <a:r>
                        <a:rPr lang="zh-CN" altLang="en-US" sz="2000" b="0" i="0" u="none" strike="noStrike" kern="1200" baseline="0" dirty="0" smtClean="0">
                          <a:solidFill>
                            <a:schemeClr val="tx1"/>
                          </a:solidFill>
                          <a:latin typeface="+mn-lt"/>
                          <a:ea typeface="+mn-ea"/>
                          <a:cs typeface="+mn-cs"/>
                        </a:rPr>
                        <a:t>）物理因素（如温度、热量、湿度、照明、空气流通、卫生、噪声）。 </a:t>
                      </a:r>
                      <a:endParaRPr lang="zh-CN" altLang="en-US" sz="2000" b="0" i="0" u="none" strike="noStrike" kern="1200" baseline="0" dirty="0" smtClean="0">
                        <a:solidFill>
                          <a:schemeClr val="tx1"/>
                        </a:solidFill>
                        <a:latin typeface="+mn-lt"/>
                        <a:ea typeface="+mn-ea"/>
                        <a:cs typeface="+mn-cs"/>
                      </a:endParaRPr>
                    </a:p>
                    <a:p>
                      <a:r>
                        <a:rPr lang="zh-CN" altLang="en-US" sz="2000" b="0" i="0" u="none" strike="noStrike" kern="1200" baseline="0" dirty="0" smtClean="0">
                          <a:solidFill>
                            <a:schemeClr val="tx1"/>
                          </a:solidFill>
                          <a:latin typeface="+mn-lt"/>
                          <a:ea typeface="+mn-ea"/>
                          <a:cs typeface="+mn-cs"/>
                        </a:rPr>
                        <a:t>由于所提供的</a:t>
                      </a:r>
                      <a:r>
                        <a:rPr lang="zh-CN" altLang="en-US" sz="2000" b="0" i="0" u="none" strike="noStrike" kern="1200" baseline="0" dirty="0" smtClean="0">
                          <a:solidFill>
                            <a:srgbClr val="FF0000"/>
                          </a:solidFill>
                          <a:latin typeface="+mn-lt"/>
                          <a:ea typeface="+mn-ea"/>
                          <a:cs typeface="+mn-cs"/>
                        </a:rPr>
                        <a:t>产品和服务</a:t>
                      </a:r>
                      <a:r>
                        <a:rPr lang="zh-CN" altLang="en-US" sz="2000" b="0" i="0" u="none" strike="noStrike" kern="1200" baseline="0" dirty="0" smtClean="0">
                          <a:solidFill>
                            <a:schemeClr val="tx1"/>
                          </a:solidFill>
                          <a:latin typeface="+mn-lt"/>
                          <a:ea typeface="+mn-ea"/>
                          <a:cs typeface="+mn-cs"/>
                        </a:rPr>
                        <a:t>不同，这些因素可能存在显著差异。 </a:t>
                      </a:r>
                      <a:endParaRPr lang="zh-CN" altLang="zh-CN" sz="2000" kern="1200" dirty="0" smtClean="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4032572"/>
                <a:gridCol w="4681215"/>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500" kern="1200" dirty="0" smtClean="0">
                          <a:solidFill>
                            <a:schemeClr val="tx1"/>
                          </a:solidFill>
                          <a:effectLst/>
                          <a:latin typeface="+mn-lt"/>
                          <a:ea typeface="+mn-ea"/>
                          <a:cs typeface="+mn-cs"/>
                        </a:rPr>
                        <a:t>7.6  </a:t>
                      </a:r>
                      <a:r>
                        <a:rPr kumimoji="0" lang="zh-CN" altLang="zh-CN" sz="1500" kern="1200" dirty="0" smtClean="0">
                          <a:solidFill>
                            <a:schemeClr val="tx1"/>
                          </a:solidFill>
                          <a:effectLst/>
                          <a:latin typeface="+mn-lt"/>
                          <a:ea typeface="+mn-ea"/>
                          <a:cs typeface="+mn-cs"/>
                        </a:rPr>
                        <a:t>监视和测量设备的控制</a:t>
                      </a:r>
                      <a:endParaRPr kumimoji="0" lang="zh-CN" altLang="zh-CN" sz="1500" kern="1200" dirty="0" smtClean="0">
                        <a:solidFill>
                          <a:schemeClr val="tx1"/>
                        </a:solidFill>
                        <a:effectLst/>
                        <a:latin typeface="+mn-lt"/>
                        <a:ea typeface="+mn-ea"/>
                        <a:cs typeface="+mn-cs"/>
                      </a:endParaRPr>
                    </a:p>
                    <a:p>
                      <a:r>
                        <a:rPr kumimoji="0" lang="en-US" altLang="zh-CN" sz="1500" kern="1200" dirty="0" smtClean="0">
                          <a:solidFill>
                            <a:schemeClr val="tx1"/>
                          </a:solidFill>
                          <a:effectLst/>
                          <a:latin typeface="+mn-lt"/>
                          <a:ea typeface="+mn-ea"/>
                          <a:cs typeface="+mn-cs"/>
                        </a:rPr>
                        <a:t>    </a:t>
                      </a:r>
                      <a:r>
                        <a:rPr kumimoji="0" lang="zh-CN" altLang="zh-CN" sz="1500" kern="1200" dirty="0" smtClean="0">
                          <a:solidFill>
                            <a:schemeClr val="tx1"/>
                          </a:solidFill>
                          <a:effectLst/>
                          <a:latin typeface="+mn-lt"/>
                          <a:ea typeface="+mn-ea"/>
                          <a:cs typeface="+mn-cs"/>
                        </a:rPr>
                        <a:t>组织应确定需要实施的监视和测量以及所需的监视和测量设备，为产品符合确定的要求提供证据。</a:t>
                      </a:r>
                      <a:endParaRPr kumimoji="0" lang="zh-CN" altLang="zh-CN" sz="1500" kern="1200" dirty="0" smtClean="0">
                        <a:solidFill>
                          <a:schemeClr val="tx1"/>
                        </a:solidFill>
                        <a:effectLst/>
                        <a:latin typeface="+mn-lt"/>
                        <a:ea typeface="+mn-ea"/>
                        <a:cs typeface="+mn-cs"/>
                      </a:endParaRPr>
                    </a:p>
                    <a:p>
                      <a:r>
                        <a:rPr kumimoji="0" lang="en-US" altLang="zh-CN" sz="1500" kern="1200" dirty="0" smtClean="0">
                          <a:solidFill>
                            <a:schemeClr val="tx1"/>
                          </a:solidFill>
                          <a:effectLst/>
                          <a:latin typeface="+mn-lt"/>
                          <a:ea typeface="+mn-ea"/>
                          <a:cs typeface="+mn-cs"/>
                        </a:rPr>
                        <a:t>    </a:t>
                      </a:r>
                      <a:r>
                        <a:rPr kumimoji="0" lang="zh-CN" altLang="zh-CN" sz="1500" kern="1200" dirty="0" smtClean="0">
                          <a:solidFill>
                            <a:schemeClr val="tx1"/>
                          </a:solidFill>
                          <a:effectLst/>
                          <a:latin typeface="+mn-lt"/>
                          <a:ea typeface="+mn-ea"/>
                          <a:cs typeface="+mn-cs"/>
                        </a:rPr>
                        <a:t>组织应建立过程，以确保监视和测量活动可行并以与监视和测量的要求相一致的方式实施。</a:t>
                      </a:r>
                      <a:endParaRPr kumimoji="0" lang="zh-CN" altLang="zh-CN" sz="1500" kern="1200" dirty="0" smtClean="0">
                        <a:solidFill>
                          <a:schemeClr val="tx1"/>
                        </a:solidFill>
                        <a:effectLst/>
                        <a:latin typeface="+mn-lt"/>
                        <a:ea typeface="+mn-ea"/>
                        <a:cs typeface="+mn-cs"/>
                      </a:endParaRPr>
                    </a:p>
                    <a:p>
                      <a:r>
                        <a:rPr kumimoji="0" lang="en-US" altLang="zh-CN" sz="1500" kern="1200" dirty="0" smtClean="0">
                          <a:solidFill>
                            <a:schemeClr val="tx1"/>
                          </a:solidFill>
                          <a:effectLst/>
                          <a:latin typeface="+mn-lt"/>
                          <a:ea typeface="+mn-ea"/>
                          <a:cs typeface="+mn-cs"/>
                        </a:rPr>
                        <a:t>    </a:t>
                      </a:r>
                      <a:endParaRPr kumimoji="0" lang="zh-CN" altLang="zh-CN" sz="15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2200" b="1" kern="1200" dirty="0" smtClean="0">
                          <a:solidFill>
                            <a:schemeClr val="tx1"/>
                          </a:solidFill>
                          <a:effectLst/>
                          <a:latin typeface="+mn-lt"/>
                          <a:ea typeface="+mn-ea"/>
                          <a:cs typeface="+mn-cs"/>
                        </a:rPr>
                        <a:t>7.1.5监视和测量</a:t>
                      </a:r>
                      <a:r>
                        <a:rPr lang="zh-CN" altLang="en-US" sz="2200" b="1" kern="1200" dirty="0" smtClean="0">
                          <a:solidFill>
                            <a:srgbClr val="FF0000"/>
                          </a:solidFill>
                          <a:effectLst/>
                          <a:latin typeface="+mn-lt"/>
                          <a:ea typeface="+mn-ea"/>
                          <a:cs typeface="+mn-cs"/>
                        </a:rPr>
                        <a:t>资源</a:t>
                      </a:r>
                      <a:endParaRPr lang="zh-CN" altLang="zh-CN" sz="2200" kern="1200" dirty="0" smtClean="0">
                        <a:solidFill>
                          <a:srgbClr val="FF0000"/>
                        </a:solidFill>
                        <a:effectLst/>
                        <a:latin typeface="+mn-lt"/>
                        <a:ea typeface="+mn-ea"/>
                        <a:cs typeface="+mn-cs"/>
                      </a:endParaRPr>
                    </a:p>
                    <a:p>
                      <a:r>
                        <a:rPr lang="en-US" altLang="zh-CN" sz="2200" kern="1200" dirty="0" smtClean="0">
                          <a:solidFill>
                            <a:schemeClr val="tx1"/>
                          </a:solidFill>
                          <a:effectLst/>
                          <a:latin typeface="+mn-lt"/>
                          <a:ea typeface="+mn-ea"/>
                          <a:cs typeface="+mn-cs"/>
                        </a:rPr>
                        <a:t> </a:t>
                      </a:r>
                      <a:r>
                        <a:rPr lang="en-US" altLang="zh-CN" sz="2200" b="1" kern="1200" dirty="0" smtClean="0">
                          <a:solidFill>
                            <a:srgbClr val="FF0000"/>
                          </a:solidFill>
                          <a:effectLst/>
                          <a:latin typeface="+mn-lt"/>
                          <a:ea typeface="+mn-ea"/>
                          <a:cs typeface="+mn-cs"/>
                        </a:rPr>
                        <a:t>7.1.5.1</a:t>
                      </a:r>
                      <a:r>
                        <a:rPr lang="zh-CN" altLang="en-US" sz="2200" b="1" kern="1200" dirty="0" smtClean="0">
                          <a:solidFill>
                            <a:srgbClr val="FF0000"/>
                          </a:solidFill>
                          <a:effectLst/>
                          <a:latin typeface="+mn-lt"/>
                          <a:ea typeface="+mn-ea"/>
                          <a:cs typeface="+mn-cs"/>
                        </a:rPr>
                        <a:t>总则</a:t>
                      </a:r>
                      <a:endParaRPr lang="en-US" altLang="zh-CN" sz="2200" b="1" kern="1200" dirty="0" smtClean="0">
                        <a:solidFill>
                          <a:srgbClr val="FF0000"/>
                        </a:solidFill>
                        <a:effectLst/>
                        <a:latin typeface="+mn-lt"/>
                        <a:ea typeface="+mn-ea"/>
                        <a:cs typeface="+mn-cs"/>
                      </a:endParaRPr>
                    </a:p>
                    <a:p>
                      <a:r>
                        <a:rPr lang="zh-CN" altLang="en-US" sz="2200" b="0" i="0" u="none" strike="noStrike" kern="1200" baseline="0" dirty="0" smtClean="0">
                          <a:solidFill>
                            <a:schemeClr val="tx1"/>
                          </a:solidFill>
                          <a:latin typeface="+mn-lt"/>
                          <a:ea typeface="+mn-ea"/>
                          <a:cs typeface="+mn-cs"/>
                        </a:rPr>
                        <a:t>当利用监视或测量来验证产品和服务符合要求时，组织应</a:t>
                      </a:r>
                      <a:r>
                        <a:rPr lang="zh-CN" altLang="en-US" sz="2200" b="1" i="0" u="none" strike="noStrike" kern="1200" baseline="0" dirty="0" smtClean="0">
                          <a:solidFill>
                            <a:srgbClr val="FF0000"/>
                          </a:solidFill>
                          <a:latin typeface="+mn-lt"/>
                          <a:ea typeface="+mn-ea"/>
                          <a:cs typeface="+mn-cs"/>
                        </a:rPr>
                        <a:t>确定并提供</a:t>
                      </a:r>
                      <a:r>
                        <a:rPr lang="zh-CN" altLang="en-US" sz="2200" b="0" i="0" u="none" strike="noStrike" kern="1200" baseline="0" dirty="0" smtClean="0">
                          <a:solidFill>
                            <a:schemeClr val="tx1"/>
                          </a:solidFill>
                          <a:latin typeface="+mn-lt"/>
                          <a:ea typeface="+mn-ea"/>
                          <a:cs typeface="+mn-cs"/>
                        </a:rPr>
                        <a:t>所需的资源，以确保结果有效和可靠。 </a:t>
                      </a:r>
                      <a:endParaRPr lang="zh-CN" altLang="en-US" sz="2200" b="0" i="0" u="none" strike="noStrike" kern="1200" baseline="0" dirty="0" smtClean="0">
                        <a:solidFill>
                          <a:schemeClr val="tx1"/>
                        </a:solidFill>
                        <a:latin typeface="+mn-lt"/>
                        <a:ea typeface="+mn-ea"/>
                        <a:cs typeface="+mn-cs"/>
                      </a:endParaRPr>
                    </a:p>
                    <a:p>
                      <a:r>
                        <a:rPr lang="zh-CN" altLang="en-US" sz="2200" b="0" i="0" u="none" strike="noStrike" kern="1200" baseline="0" dirty="0" smtClean="0">
                          <a:solidFill>
                            <a:schemeClr val="tx1"/>
                          </a:solidFill>
                          <a:latin typeface="+mn-lt"/>
                          <a:ea typeface="+mn-ea"/>
                          <a:cs typeface="+mn-cs"/>
                        </a:rPr>
                        <a:t>组织应确保所提供的资源： </a:t>
                      </a:r>
                      <a:endParaRPr lang="zh-CN" altLang="en-US" sz="2200" b="0" i="0" u="none" strike="noStrike" kern="1200" baseline="0" dirty="0" smtClean="0">
                        <a:solidFill>
                          <a:schemeClr val="tx1"/>
                        </a:solidFill>
                        <a:latin typeface="+mn-lt"/>
                        <a:ea typeface="+mn-ea"/>
                        <a:cs typeface="+mn-cs"/>
                      </a:endParaRPr>
                    </a:p>
                    <a:p>
                      <a:r>
                        <a:rPr lang="en-US" altLang="zh-CN" sz="2200" b="0" i="0" u="none" strike="noStrike" kern="1200" baseline="0" dirty="0" smtClean="0">
                          <a:solidFill>
                            <a:schemeClr val="tx1"/>
                          </a:solidFill>
                          <a:latin typeface="+mn-lt"/>
                          <a:ea typeface="+mn-ea"/>
                          <a:cs typeface="+mn-cs"/>
                        </a:rPr>
                        <a:t>a</a:t>
                      </a:r>
                      <a:r>
                        <a:rPr lang="zh-CN" altLang="en-US" sz="2200" b="0" i="0" u="none" strike="noStrike" kern="1200" baseline="0" dirty="0" smtClean="0">
                          <a:solidFill>
                            <a:schemeClr val="tx1"/>
                          </a:solidFill>
                          <a:latin typeface="+mn-lt"/>
                          <a:ea typeface="+mn-ea"/>
                          <a:cs typeface="+mn-cs"/>
                        </a:rPr>
                        <a:t>）适合所开展的监视和测量活动的特定类型； </a:t>
                      </a:r>
                      <a:endParaRPr lang="zh-CN" altLang="en-US" sz="2200" b="0" i="0" u="none" strike="noStrike" kern="1200" baseline="0" dirty="0" smtClean="0">
                        <a:solidFill>
                          <a:schemeClr val="tx1"/>
                        </a:solidFill>
                        <a:latin typeface="+mn-lt"/>
                        <a:ea typeface="+mn-ea"/>
                        <a:cs typeface="+mn-cs"/>
                      </a:endParaRPr>
                    </a:p>
                    <a:p>
                      <a:r>
                        <a:rPr lang="en-US" altLang="zh-CN" sz="2200" b="0" i="0" u="none" strike="noStrike" kern="1200" baseline="0" dirty="0" smtClean="0">
                          <a:solidFill>
                            <a:schemeClr val="tx1"/>
                          </a:solidFill>
                          <a:latin typeface="+mn-lt"/>
                          <a:ea typeface="+mn-ea"/>
                          <a:cs typeface="+mn-cs"/>
                        </a:rPr>
                        <a:t>b</a:t>
                      </a:r>
                      <a:r>
                        <a:rPr lang="zh-CN" altLang="en-US" sz="2200" b="0" i="0" u="none" strike="noStrike" kern="1200" baseline="0" dirty="0" smtClean="0">
                          <a:solidFill>
                            <a:schemeClr val="tx1"/>
                          </a:solidFill>
                          <a:latin typeface="+mn-lt"/>
                          <a:ea typeface="+mn-ea"/>
                          <a:cs typeface="+mn-cs"/>
                        </a:rPr>
                        <a:t>）得到维护，以确保</a:t>
                      </a:r>
                      <a:r>
                        <a:rPr lang="zh-CN" altLang="en-US" sz="2200" b="1" i="0" u="none" strike="noStrike" kern="1200" baseline="0" dirty="0" smtClean="0">
                          <a:solidFill>
                            <a:srgbClr val="FF0000"/>
                          </a:solidFill>
                          <a:latin typeface="+mn-lt"/>
                          <a:ea typeface="+mn-ea"/>
                          <a:cs typeface="+mn-cs"/>
                        </a:rPr>
                        <a:t>持续适合其用途</a:t>
                      </a:r>
                      <a:r>
                        <a:rPr lang="zh-CN" altLang="en-US" sz="2200" b="0" i="0" u="none" strike="noStrike" kern="1200" baseline="0" dirty="0" smtClean="0">
                          <a:solidFill>
                            <a:schemeClr val="tx1"/>
                          </a:solidFill>
                          <a:latin typeface="+mn-lt"/>
                          <a:ea typeface="+mn-ea"/>
                          <a:cs typeface="+mn-cs"/>
                        </a:rPr>
                        <a:t>。 </a:t>
                      </a:r>
                      <a:endParaRPr lang="zh-CN" altLang="en-US" sz="2200" b="0" i="0" u="none" strike="noStrike" kern="1200" baseline="0" dirty="0" smtClean="0">
                        <a:solidFill>
                          <a:schemeClr val="tx1"/>
                        </a:solidFill>
                        <a:latin typeface="+mn-lt"/>
                        <a:ea typeface="+mn-ea"/>
                        <a:cs typeface="+mn-cs"/>
                      </a:endParaRPr>
                    </a:p>
                    <a:p>
                      <a:r>
                        <a:rPr lang="zh-CN" altLang="en-US" sz="2200" b="0" i="0" u="none" strike="noStrike" kern="1200" baseline="0" dirty="0" smtClean="0">
                          <a:solidFill>
                            <a:schemeClr val="tx1"/>
                          </a:solidFill>
                          <a:latin typeface="+mn-lt"/>
                          <a:ea typeface="+mn-ea"/>
                          <a:cs typeface="+mn-cs"/>
                        </a:rPr>
                        <a:t>组织应</a:t>
                      </a:r>
                      <a:r>
                        <a:rPr lang="zh-CN" altLang="en-US" sz="2200" b="1" i="0" u="none" strike="noStrike" kern="1200" baseline="0" dirty="0" smtClean="0">
                          <a:solidFill>
                            <a:srgbClr val="FF0000"/>
                          </a:solidFill>
                          <a:latin typeface="+mn-lt"/>
                          <a:ea typeface="+mn-ea"/>
                          <a:cs typeface="+mn-cs"/>
                        </a:rPr>
                        <a:t>保留</a:t>
                      </a:r>
                      <a:r>
                        <a:rPr lang="zh-CN" altLang="en-US" sz="2200" b="0" i="0" u="none" strike="noStrike" kern="1200" baseline="0" dirty="0" smtClean="0">
                          <a:solidFill>
                            <a:schemeClr val="tx1"/>
                          </a:solidFill>
                          <a:latin typeface="+mn-lt"/>
                          <a:ea typeface="+mn-ea"/>
                          <a:cs typeface="+mn-cs"/>
                        </a:rPr>
                        <a:t>适当的成文信息，作为监视和测量</a:t>
                      </a:r>
                      <a:r>
                        <a:rPr lang="zh-CN" altLang="en-US" sz="2200" b="1" i="0" u="none" strike="noStrike" kern="1200" baseline="0" dirty="0" smtClean="0">
                          <a:solidFill>
                            <a:srgbClr val="FF0000"/>
                          </a:solidFill>
                          <a:latin typeface="+mn-lt"/>
                          <a:ea typeface="+mn-ea"/>
                          <a:cs typeface="+mn-cs"/>
                        </a:rPr>
                        <a:t>资源适合其用途</a:t>
                      </a:r>
                      <a:r>
                        <a:rPr lang="zh-CN" altLang="en-US" sz="2200" b="0" i="0" u="none" strike="noStrike" kern="1200" baseline="0" dirty="0" smtClean="0">
                          <a:solidFill>
                            <a:schemeClr val="tx1"/>
                          </a:solidFill>
                          <a:latin typeface="+mn-lt"/>
                          <a:ea typeface="+mn-ea"/>
                          <a:cs typeface="+mn-cs"/>
                        </a:rPr>
                        <a:t>的证据。 </a:t>
                      </a:r>
                      <a:endParaRPr kumimoji="0" lang="zh-CN" altLang="en-US" sz="2200" b="0" i="0"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393655"/>
        </p:xfrm>
        <a:graphic>
          <a:graphicData uri="http://schemas.openxmlformats.org/drawingml/2006/table">
            <a:tbl>
              <a:tblPr/>
              <a:tblGrid>
                <a:gridCol w="4320604"/>
                <a:gridCol w="4393183"/>
              </a:tblGrid>
              <a:tr h="432718">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500" kern="1200" dirty="0" smtClean="0">
                          <a:solidFill>
                            <a:schemeClr val="tx1"/>
                          </a:solidFill>
                          <a:effectLst/>
                          <a:latin typeface="+mn-lt"/>
                          <a:ea typeface="+mn-ea"/>
                          <a:cs typeface="+mn-cs"/>
                        </a:rPr>
                        <a:t>    </a:t>
                      </a:r>
                      <a:r>
                        <a:rPr kumimoji="0" lang="zh-CN" altLang="zh-CN" sz="1500" kern="1200" dirty="0" smtClean="0">
                          <a:solidFill>
                            <a:schemeClr val="tx1"/>
                          </a:solidFill>
                          <a:effectLst/>
                          <a:latin typeface="+mn-lt"/>
                          <a:ea typeface="+mn-ea"/>
                          <a:cs typeface="+mn-cs"/>
                        </a:rPr>
                        <a:t>为确保结果有效，必要时，测量设备应：</a:t>
                      </a:r>
                      <a:endParaRPr kumimoji="0" lang="zh-CN" altLang="zh-CN" sz="1500" kern="1200" dirty="0" smtClean="0">
                        <a:solidFill>
                          <a:schemeClr val="tx1"/>
                        </a:solidFill>
                        <a:effectLst/>
                        <a:latin typeface="+mn-lt"/>
                        <a:ea typeface="+mn-ea"/>
                        <a:cs typeface="+mn-cs"/>
                      </a:endParaRPr>
                    </a:p>
                    <a:p>
                      <a:r>
                        <a:rPr kumimoji="0" lang="en-US" altLang="zh-CN" sz="1500" kern="1200" dirty="0" smtClean="0">
                          <a:solidFill>
                            <a:schemeClr val="tx1"/>
                          </a:solidFill>
                          <a:effectLst/>
                          <a:latin typeface="+mn-lt"/>
                          <a:ea typeface="+mn-ea"/>
                          <a:cs typeface="+mn-cs"/>
                        </a:rPr>
                        <a:t>    a</a:t>
                      </a:r>
                      <a:r>
                        <a:rPr kumimoji="0" lang="zh-CN" altLang="zh-CN" sz="1500" kern="1200" dirty="0" smtClean="0">
                          <a:solidFill>
                            <a:schemeClr val="tx1"/>
                          </a:solidFill>
                          <a:effectLst/>
                          <a:latin typeface="+mn-lt"/>
                          <a:ea typeface="+mn-ea"/>
                          <a:cs typeface="+mn-cs"/>
                        </a:rPr>
                        <a:t>）对照能溯源到国际或国家标准的测量标准，按照规定的时间间隔或在使用前进行校准和（或）检定（验证）。当不存在上述标准时，应记录校准或检定（验证）的依据（见</a:t>
                      </a:r>
                      <a:r>
                        <a:rPr kumimoji="0" lang="en-US" altLang="zh-CN" sz="1500" kern="1200" dirty="0" smtClean="0">
                          <a:solidFill>
                            <a:schemeClr val="tx1"/>
                          </a:solidFill>
                          <a:effectLst/>
                          <a:latin typeface="+mn-lt"/>
                          <a:ea typeface="+mn-ea"/>
                          <a:cs typeface="+mn-cs"/>
                        </a:rPr>
                        <a:t>4.2.4</a:t>
                      </a:r>
                      <a:r>
                        <a:rPr kumimoji="0" lang="zh-CN" altLang="zh-CN" sz="1500" kern="1200" dirty="0" smtClean="0">
                          <a:solidFill>
                            <a:schemeClr val="tx1"/>
                          </a:solidFill>
                          <a:effectLst/>
                          <a:latin typeface="+mn-lt"/>
                          <a:ea typeface="+mn-ea"/>
                          <a:cs typeface="+mn-cs"/>
                        </a:rPr>
                        <a:t>）；</a:t>
                      </a:r>
                      <a:endParaRPr kumimoji="0" lang="zh-CN" altLang="zh-CN" sz="1500" kern="1200" dirty="0" smtClean="0">
                        <a:solidFill>
                          <a:schemeClr val="tx1"/>
                        </a:solidFill>
                        <a:effectLst/>
                        <a:latin typeface="+mn-lt"/>
                        <a:ea typeface="+mn-ea"/>
                        <a:cs typeface="+mn-cs"/>
                      </a:endParaRPr>
                    </a:p>
                    <a:p>
                      <a:r>
                        <a:rPr kumimoji="0" lang="en-US" altLang="zh-CN" sz="1500" kern="1200" dirty="0" smtClean="0">
                          <a:solidFill>
                            <a:schemeClr val="tx1"/>
                          </a:solidFill>
                          <a:effectLst/>
                          <a:latin typeface="+mn-lt"/>
                          <a:ea typeface="+mn-ea"/>
                          <a:cs typeface="+mn-cs"/>
                        </a:rPr>
                        <a:t>    b</a:t>
                      </a:r>
                      <a:r>
                        <a:rPr kumimoji="0" lang="zh-CN" altLang="zh-CN" sz="1500" kern="1200" dirty="0" smtClean="0">
                          <a:solidFill>
                            <a:schemeClr val="tx1"/>
                          </a:solidFill>
                          <a:effectLst/>
                          <a:latin typeface="+mn-lt"/>
                          <a:ea typeface="+mn-ea"/>
                          <a:cs typeface="+mn-cs"/>
                        </a:rPr>
                        <a:t>）必要时进行调整或再调整；</a:t>
                      </a:r>
                      <a:endParaRPr kumimoji="0" lang="zh-CN" altLang="zh-CN" sz="1500" kern="1200" dirty="0" smtClean="0">
                        <a:solidFill>
                          <a:schemeClr val="tx1"/>
                        </a:solidFill>
                        <a:effectLst/>
                        <a:latin typeface="+mn-lt"/>
                        <a:ea typeface="+mn-ea"/>
                        <a:cs typeface="+mn-cs"/>
                      </a:endParaRPr>
                    </a:p>
                    <a:p>
                      <a:r>
                        <a:rPr kumimoji="0" lang="en-US" altLang="zh-CN" sz="1500" kern="1200" dirty="0" smtClean="0">
                          <a:solidFill>
                            <a:schemeClr val="tx1"/>
                          </a:solidFill>
                          <a:effectLst/>
                          <a:latin typeface="+mn-lt"/>
                          <a:ea typeface="+mn-ea"/>
                          <a:cs typeface="+mn-cs"/>
                        </a:rPr>
                        <a:t>    c</a:t>
                      </a:r>
                      <a:r>
                        <a:rPr kumimoji="0" lang="zh-CN" altLang="zh-CN" sz="1500" kern="1200" dirty="0" smtClean="0">
                          <a:solidFill>
                            <a:schemeClr val="tx1"/>
                          </a:solidFill>
                          <a:effectLst/>
                          <a:latin typeface="+mn-lt"/>
                          <a:ea typeface="+mn-ea"/>
                          <a:cs typeface="+mn-cs"/>
                        </a:rPr>
                        <a:t>）具有标识，以确定其校准状态；</a:t>
                      </a:r>
                      <a:endParaRPr kumimoji="0" lang="zh-CN" altLang="zh-CN" sz="1500" kern="1200" dirty="0" smtClean="0">
                        <a:solidFill>
                          <a:schemeClr val="tx1"/>
                        </a:solidFill>
                        <a:effectLst/>
                        <a:latin typeface="+mn-lt"/>
                        <a:ea typeface="+mn-ea"/>
                        <a:cs typeface="+mn-cs"/>
                      </a:endParaRPr>
                    </a:p>
                    <a:p>
                      <a:r>
                        <a:rPr kumimoji="0" lang="en-US" altLang="zh-CN" sz="1500" kern="1200" dirty="0" smtClean="0">
                          <a:solidFill>
                            <a:schemeClr val="tx1"/>
                          </a:solidFill>
                          <a:effectLst/>
                          <a:latin typeface="+mn-lt"/>
                          <a:ea typeface="+mn-ea"/>
                          <a:cs typeface="+mn-cs"/>
                        </a:rPr>
                        <a:t>    d</a:t>
                      </a:r>
                      <a:r>
                        <a:rPr kumimoji="0" lang="zh-CN" altLang="zh-CN" sz="1500" kern="1200" dirty="0" smtClean="0">
                          <a:solidFill>
                            <a:schemeClr val="tx1"/>
                          </a:solidFill>
                          <a:effectLst/>
                          <a:latin typeface="+mn-lt"/>
                          <a:ea typeface="+mn-ea"/>
                          <a:cs typeface="+mn-cs"/>
                        </a:rPr>
                        <a:t>）防止可能使测量结果失效的调整；</a:t>
                      </a:r>
                      <a:endParaRPr kumimoji="0" lang="zh-CN" altLang="zh-CN" sz="1500" kern="1200" dirty="0" smtClean="0">
                        <a:solidFill>
                          <a:schemeClr val="tx1"/>
                        </a:solidFill>
                        <a:effectLst/>
                        <a:latin typeface="+mn-lt"/>
                        <a:ea typeface="+mn-ea"/>
                        <a:cs typeface="+mn-cs"/>
                      </a:endParaRPr>
                    </a:p>
                    <a:p>
                      <a:r>
                        <a:rPr kumimoji="0" lang="en-US" altLang="zh-CN" sz="1500" kern="1200" dirty="0" smtClean="0">
                          <a:solidFill>
                            <a:schemeClr val="tx1"/>
                          </a:solidFill>
                          <a:effectLst/>
                          <a:latin typeface="+mn-lt"/>
                          <a:ea typeface="+mn-ea"/>
                          <a:cs typeface="+mn-cs"/>
                        </a:rPr>
                        <a:t>    e</a:t>
                      </a:r>
                      <a:r>
                        <a:rPr kumimoji="0" lang="zh-CN" altLang="zh-CN" sz="1500" kern="1200" dirty="0" smtClean="0">
                          <a:solidFill>
                            <a:schemeClr val="tx1"/>
                          </a:solidFill>
                          <a:effectLst/>
                          <a:latin typeface="+mn-lt"/>
                          <a:ea typeface="+mn-ea"/>
                          <a:cs typeface="+mn-cs"/>
                        </a:rPr>
                        <a:t>）在搬运、维护和贮存期间防止损坏或失效。</a:t>
                      </a:r>
                      <a:endParaRPr kumimoji="0" lang="zh-CN" altLang="zh-CN" sz="1500" kern="1200" dirty="0" smtClean="0">
                        <a:solidFill>
                          <a:schemeClr val="tx1"/>
                        </a:solidFill>
                        <a:effectLst/>
                        <a:latin typeface="+mn-lt"/>
                        <a:ea typeface="+mn-ea"/>
                        <a:cs typeface="+mn-cs"/>
                      </a:endParaRPr>
                    </a:p>
                    <a:p>
                      <a:r>
                        <a:rPr kumimoji="0" lang="en-US" altLang="zh-CN" sz="1500" kern="1200" dirty="0" smtClean="0">
                          <a:solidFill>
                            <a:schemeClr val="tx1"/>
                          </a:solidFill>
                          <a:effectLst/>
                          <a:latin typeface="+mn-lt"/>
                          <a:ea typeface="+mn-ea"/>
                          <a:cs typeface="+mn-cs"/>
                        </a:rPr>
                        <a:t>    </a:t>
                      </a:r>
                      <a:r>
                        <a:rPr kumimoji="0" lang="zh-CN" altLang="zh-CN" sz="1500" kern="1200" dirty="0" smtClean="0">
                          <a:solidFill>
                            <a:schemeClr val="tx1"/>
                          </a:solidFill>
                          <a:effectLst/>
                          <a:latin typeface="+mn-lt"/>
                          <a:ea typeface="+mn-ea"/>
                          <a:cs typeface="+mn-cs"/>
                        </a:rPr>
                        <a:t>此外，当发现设备不符合要求时，组织应对以往测量结果的有效性进行评价和记录。组织应对该设备和任何受影响的产品采取适当的措施。</a:t>
                      </a:r>
                      <a:endParaRPr kumimoji="0" lang="zh-CN" altLang="zh-CN" sz="1500" kern="1200" dirty="0" smtClean="0">
                        <a:solidFill>
                          <a:schemeClr val="tx1"/>
                        </a:solidFill>
                        <a:effectLst/>
                        <a:latin typeface="+mn-lt"/>
                        <a:ea typeface="+mn-ea"/>
                        <a:cs typeface="+mn-cs"/>
                      </a:endParaRPr>
                    </a:p>
                    <a:p>
                      <a:r>
                        <a:rPr kumimoji="0" lang="en-US" altLang="zh-CN" sz="1500" kern="1200" dirty="0" smtClean="0">
                          <a:solidFill>
                            <a:schemeClr val="tx1"/>
                          </a:solidFill>
                          <a:effectLst/>
                          <a:latin typeface="+mn-lt"/>
                          <a:ea typeface="+mn-ea"/>
                          <a:cs typeface="+mn-cs"/>
                        </a:rPr>
                        <a:t>    </a:t>
                      </a:r>
                      <a:r>
                        <a:rPr kumimoji="0" lang="zh-CN" altLang="zh-CN" sz="1500" kern="1200" dirty="0" smtClean="0">
                          <a:solidFill>
                            <a:schemeClr val="tx1"/>
                          </a:solidFill>
                          <a:effectLst/>
                          <a:latin typeface="+mn-lt"/>
                          <a:ea typeface="+mn-ea"/>
                          <a:cs typeface="+mn-cs"/>
                        </a:rPr>
                        <a:t>校准和检定（验证）结果的记录应予保持（见</a:t>
                      </a:r>
                      <a:r>
                        <a:rPr kumimoji="0" lang="en-US" altLang="zh-CN" sz="1500" kern="1200" dirty="0" smtClean="0">
                          <a:solidFill>
                            <a:schemeClr val="tx1"/>
                          </a:solidFill>
                          <a:effectLst/>
                          <a:latin typeface="+mn-lt"/>
                          <a:ea typeface="+mn-ea"/>
                          <a:cs typeface="+mn-cs"/>
                        </a:rPr>
                        <a:t>4.2.4</a:t>
                      </a:r>
                      <a:r>
                        <a:rPr kumimoji="0" lang="zh-CN" altLang="zh-CN" sz="1500" kern="1200" dirty="0" smtClean="0">
                          <a:solidFill>
                            <a:schemeClr val="tx1"/>
                          </a:solidFill>
                          <a:effectLst/>
                          <a:latin typeface="+mn-lt"/>
                          <a:ea typeface="+mn-ea"/>
                          <a:cs typeface="+mn-cs"/>
                        </a:rPr>
                        <a:t>）。</a:t>
                      </a:r>
                      <a:endParaRPr kumimoji="0" lang="zh-CN" altLang="zh-CN" sz="1500" kern="1200" dirty="0" smtClean="0">
                        <a:solidFill>
                          <a:schemeClr val="tx1"/>
                        </a:solidFill>
                        <a:effectLst/>
                        <a:latin typeface="+mn-lt"/>
                        <a:ea typeface="+mn-ea"/>
                        <a:cs typeface="+mn-cs"/>
                      </a:endParaRPr>
                    </a:p>
                    <a:p>
                      <a:r>
                        <a:rPr kumimoji="0" lang="en-US" altLang="zh-CN" sz="1500" kern="1200" dirty="0" smtClean="0">
                          <a:solidFill>
                            <a:schemeClr val="tx1"/>
                          </a:solidFill>
                          <a:effectLst/>
                          <a:latin typeface="+mn-lt"/>
                          <a:ea typeface="+mn-ea"/>
                          <a:cs typeface="+mn-cs"/>
                        </a:rPr>
                        <a:t>    </a:t>
                      </a:r>
                      <a:r>
                        <a:rPr kumimoji="0" lang="zh-CN" altLang="zh-CN" sz="1500" kern="1200" dirty="0" smtClean="0">
                          <a:solidFill>
                            <a:schemeClr val="tx1"/>
                          </a:solidFill>
                          <a:effectLst/>
                          <a:latin typeface="+mn-lt"/>
                          <a:ea typeface="+mn-ea"/>
                          <a:cs typeface="+mn-cs"/>
                        </a:rPr>
                        <a:t>当计算机软件用于规定要求的监视和测量时，应确认其满足预期用途的能力。确认应在初次使用前进行，并在必要时予以重新确认。</a:t>
                      </a:r>
                      <a:endParaRPr kumimoji="0" lang="zh-CN" altLang="zh-CN" sz="1500" kern="1200" dirty="0" smtClean="0">
                        <a:solidFill>
                          <a:schemeClr val="tx1"/>
                        </a:solidFill>
                        <a:effectLst/>
                        <a:latin typeface="+mn-lt"/>
                        <a:ea typeface="+mn-ea"/>
                        <a:cs typeface="+mn-cs"/>
                      </a:endParaRPr>
                    </a:p>
                    <a:p>
                      <a:r>
                        <a:rPr kumimoji="0" lang="en-US" altLang="zh-CN" sz="1500" kern="1200" dirty="0" smtClean="0">
                          <a:solidFill>
                            <a:schemeClr val="tx1"/>
                          </a:solidFill>
                          <a:effectLst/>
                          <a:latin typeface="+mn-lt"/>
                          <a:ea typeface="+mn-ea"/>
                          <a:cs typeface="+mn-cs"/>
                        </a:rPr>
                        <a:t>    </a:t>
                      </a:r>
                      <a:r>
                        <a:rPr kumimoji="0" lang="zh-CN" altLang="zh-CN" sz="1500" kern="1200" dirty="0" smtClean="0">
                          <a:solidFill>
                            <a:schemeClr val="tx1"/>
                          </a:solidFill>
                          <a:effectLst/>
                          <a:latin typeface="+mn-lt"/>
                          <a:ea typeface="+mn-ea"/>
                          <a:cs typeface="+mn-cs"/>
                        </a:rPr>
                        <a:t>注：确认计算机软件满足预期用途能力的典型方法包括验证和保持其适用性的配置管理。</a:t>
                      </a:r>
                      <a:endParaRPr kumimoji="0" lang="zh-CN" altLang="zh-CN" sz="15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900" b="0" i="0" u="none" strike="noStrike" kern="1200" baseline="0" dirty="0" smtClean="0">
                          <a:solidFill>
                            <a:schemeClr val="tx1"/>
                          </a:solidFill>
                          <a:latin typeface="+mn-lt"/>
                          <a:ea typeface="+mn-ea"/>
                          <a:cs typeface="+mn-cs"/>
                        </a:rPr>
                        <a:t>7.1.5.2 </a:t>
                      </a:r>
                      <a:r>
                        <a:rPr lang="zh-CN" altLang="en-US" sz="1900" b="0" i="0" u="none" strike="noStrike" kern="1200" baseline="0" dirty="0" smtClean="0">
                          <a:solidFill>
                            <a:schemeClr val="tx1"/>
                          </a:solidFill>
                          <a:latin typeface="+mn-lt"/>
                          <a:ea typeface="+mn-ea"/>
                          <a:cs typeface="+mn-cs"/>
                        </a:rPr>
                        <a:t>测量溯源 </a:t>
                      </a:r>
                      <a:endParaRPr lang="zh-CN" altLang="en-US" sz="1900" b="0" i="0" u="none" strike="noStrike" kern="1200" baseline="0" dirty="0" smtClean="0">
                        <a:solidFill>
                          <a:schemeClr val="tx1"/>
                        </a:solidFill>
                        <a:latin typeface="+mn-lt"/>
                        <a:ea typeface="+mn-ea"/>
                        <a:cs typeface="+mn-cs"/>
                      </a:endParaRPr>
                    </a:p>
                    <a:p>
                      <a:r>
                        <a:rPr lang="zh-CN" altLang="en-US" sz="1900" b="0" i="0" u="none" strike="noStrike" kern="1200" baseline="0" dirty="0" smtClean="0">
                          <a:solidFill>
                            <a:schemeClr val="tx1"/>
                          </a:solidFill>
                          <a:latin typeface="+mn-lt"/>
                          <a:ea typeface="+mn-ea"/>
                          <a:cs typeface="+mn-cs"/>
                        </a:rPr>
                        <a:t>当要求测量溯源时，或组织认为测量溯源是信任测量结果有效的基础时，测量设备应： </a:t>
                      </a:r>
                      <a:endParaRPr lang="zh-CN" altLang="en-US" sz="1900" b="0" i="0" u="none" strike="noStrike" kern="1200" baseline="0" dirty="0" smtClean="0">
                        <a:solidFill>
                          <a:schemeClr val="tx1"/>
                        </a:solidFill>
                        <a:latin typeface="+mn-lt"/>
                        <a:ea typeface="+mn-ea"/>
                        <a:cs typeface="+mn-cs"/>
                      </a:endParaRPr>
                    </a:p>
                    <a:p>
                      <a:r>
                        <a:rPr lang="en-US" altLang="zh-CN" sz="1900" b="0" i="0" u="none" strike="noStrike" kern="1200" baseline="0" dirty="0" smtClean="0">
                          <a:solidFill>
                            <a:schemeClr val="tx1"/>
                          </a:solidFill>
                          <a:latin typeface="+mn-lt"/>
                          <a:ea typeface="+mn-ea"/>
                          <a:cs typeface="+mn-cs"/>
                        </a:rPr>
                        <a:t>a</a:t>
                      </a:r>
                      <a:r>
                        <a:rPr lang="zh-CN" altLang="en-US" sz="1900" b="0" i="0" u="none" strike="noStrike" kern="1200" baseline="0" dirty="0" smtClean="0">
                          <a:solidFill>
                            <a:schemeClr val="tx1"/>
                          </a:solidFill>
                          <a:latin typeface="+mn-lt"/>
                          <a:ea typeface="+mn-ea"/>
                          <a:cs typeface="+mn-cs"/>
                        </a:rPr>
                        <a:t>）对照能溯源到国际或国家标准的测量标准，按照规定的时间间隔或在使用前进行</a:t>
                      </a:r>
                      <a:r>
                        <a:rPr lang="zh-CN" altLang="en-US" sz="1900" b="1" i="0" u="none" strike="noStrike" kern="1200" baseline="0" dirty="0" smtClean="0">
                          <a:solidFill>
                            <a:srgbClr val="FF0000"/>
                          </a:solidFill>
                          <a:latin typeface="+mn-lt"/>
                          <a:ea typeface="+mn-ea"/>
                          <a:cs typeface="+mn-cs"/>
                        </a:rPr>
                        <a:t>校准和（或）检定</a:t>
                      </a:r>
                      <a:r>
                        <a:rPr lang="zh-CN" altLang="en-US" sz="1900" b="0" i="0" u="none" strike="noStrike" kern="1200" baseline="0" dirty="0" smtClean="0">
                          <a:solidFill>
                            <a:schemeClr val="tx1"/>
                          </a:solidFill>
                          <a:latin typeface="+mn-lt"/>
                          <a:ea typeface="+mn-ea"/>
                          <a:cs typeface="+mn-cs"/>
                        </a:rPr>
                        <a:t>，当不存在上述标准时，应</a:t>
                      </a:r>
                      <a:r>
                        <a:rPr lang="zh-CN" altLang="en-US" sz="1900" b="1" i="0" u="none" strike="noStrike" kern="1200" baseline="0" dirty="0" smtClean="0">
                          <a:solidFill>
                            <a:srgbClr val="FF0000"/>
                          </a:solidFill>
                          <a:latin typeface="+mn-lt"/>
                          <a:ea typeface="+mn-ea"/>
                          <a:cs typeface="+mn-cs"/>
                        </a:rPr>
                        <a:t>保留</a:t>
                      </a:r>
                      <a:r>
                        <a:rPr lang="zh-CN" altLang="en-US" sz="1900" b="0" i="0" u="none" strike="noStrike" kern="1200" baseline="0" dirty="0" smtClean="0">
                          <a:solidFill>
                            <a:schemeClr val="tx1"/>
                          </a:solidFill>
                          <a:latin typeface="+mn-lt"/>
                          <a:ea typeface="+mn-ea"/>
                          <a:cs typeface="+mn-cs"/>
                        </a:rPr>
                        <a:t>作为校准或验证依据的成文信息； </a:t>
                      </a:r>
                      <a:endParaRPr lang="zh-CN" altLang="en-US" sz="1900" b="0" i="0" u="none" strike="noStrike" kern="1200" baseline="0" dirty="0" smtClean="0">
                        <a:solidFill>
                          <a:schemeClr val="tx1"/>
                        </a:solidFill>
                        <a:latin typeface="+mn-lt"/>
                        <a:ea typeface="+mn-ea"/>
                        <a:cs typeface="+mn-cs"/>
                      </a:endParaRPr>
                    </a:p>
                    <a:p>
                      <a:r>
                        <a:rPr lang="en-US" altLang="zh-CN" sz="1900" b="0" i="0" u="none" strike="noStrike" kern="1200" baseline="0" dirty="0" smtClean="0">
                          <a:solidFill>
                            <a:schemeClr val="tx1"/>
                          </a:solidFill>
                          <a:latin typeface="+mn-lt"/>
                          <a:ea typeface="+mn-ea"/>
                          <a:cs typeface="+mn-cs"/>
                        </a:rPr>
                        <a:t>b</a:t>
                      </a:r>
                      <a:r>
                        <a:rPr lang="zh-CN" altLang="en-US" sz="1900" b="0" i="0" u="none" strike="noStrike" kern="1200" baseline="0" dirty="0" smtClean="0">
                          <a:solidFill>
                            <a:schemeClr val="tx1"/>
                          </a:solidFill>
                          <a:latin typeface="+mn-lt"/>
                          <a:ea typeface="+mn-ea"/>
                          <a:cs typeface="+mn-cs"/>
                        </a:rPr>
                        <a:t>）予以</a:t>
                      </a:r>
                      <a:r>
                        <a:rPr lang="zh-CN" altLang="en-US" sz="1900" b="1" i="0" u="none" strike="noStrike" kern="1200" baseline="0" dirty="0" smtClean="0">
                          <a:solidFill>
                            <a:srgbClr val="FF0000"/>
                          </a:solidFill>
                          <a:latin typeface="+mn-lt"/>
                          <a:ea typeface="+mn-ea"/>
                          <a:cs typeface="+mn-cs"/>
                        </a:rPr>
                        <a:t>识别</a:t>
                      </a:r>
                      <a:r>
                        <a:rPr lang="zh-CN" altLang="en-US" sz="1900" b="0" i="0" u="none" strike="noStrike" kern="1200" baseline="0" dirty="0" smtClean="0">
                          <a:solidFill>
                            <a:schemeClr val="tx1"/>
                          </a:solidFill>
                          <a:latin typeface="+mn-lt"/>
                          <a:ea typeface="+mn-ea"/>
                          <a:cs typeface="+mn-cs"/>
                        </a:rPr>
                        <a:t>，以确定其状态； </a:t>
                      </a:r>
                      <a:endParaRPr lang="zh-CN" altLang="en-US" sz="1900" b="0" i="0" u="none" strike="noStrike" kern="1200" baseline="0" dirty="0" smtClean="0">
                        <a:solidFill>
                          <a:schemeClr val="tx1"/>
                        </a:solidFill>
                        <a:latin typeface="+mn-lt"/>
                        <a:ea typeface="+mn-ea"/>
                        <a:cs typeface="+mn-cs"/>
                      </a:endParaRPr>
                    </a:p>
                    <a:p>
                      <a:r>
                        <a:rPr lang="en-US" altLang="zh-CN" sz="1900" b="0" i="0" u="none" strike="noStrike" kern="1200" baseline="0" dirty="0" smtClean="0">
                          <a:solidFill>
                            <a:schemeClr val="tx1"/>
                          </a:solidFill>
                          <a:latin typeface="+mn-lt"/>
                          <a:ea typeface="+mn-ea"/>
                          <a:cs typeface="+mn-cs"/>
                        </a:rPr>
                        <a:t>c</a:t>
                      </a:r>
                      <a:r>
                        <a:rPr lang="zh-CN" altLang="en-US" sz="1900" b="0" i="0" u="none" strike="noStrike" kern="1200" baseline="0" dirty="0" smtClean="0">
                          <a:solidFill>
                            <a:schemeClr val="tx1"/>
                          </a:solidFill>
                          <a:latin typeface="+mn-lt"/>
                          <a:ea typeface="+mn-ea"/>
                          <a:cs typeface="+mn-cs"/>
                        </a:rPr>
                        <a:t>）予以</a:t>
                      </a:r>
                      <a:r>
                        <a:rPr lang="zh-CN" altLang="en-US" sz="1900" b="1" i="0" u="none" strike="noStrike" kern="1200" baseline="0" dirty="0" smtClean="0">
                          <a:solidFill>
                            <a:srgbClr val="FF0000"/>
                          </a:solidFill>
                          <a:latin typeface="+mn-lt"/>
                          <a:ea typeface="+mn-ea"/>
                          <a:cs typeface="+mn-cs"/>
                        </a:rPr>
                        <a:t>保护</a:t>
                      </a:r>
                      <a:r>
                        <a:rPr lang="zh-CN" altLang="en-US" sz="1900" b="0" i="0" u="none" strike="noStrike" kern="1200" baseline="0" dirty="0" smtClean="0">
                          <a:solidFill>
                            <a:schemeClr val="tx1"/>
                          </a:solidFill>
                          <a:latin typeface="+mn-lt"/>
                          <a:ea typeface="+mn-ea"/>
                          <a:cs typeface="+mn-cs"/>
                        </a:rPr>
                        <a:t>，防止由于、损坏或衰减所导致的校准状态和随后的测量结果的失效。 </a:t>
                      </a:r>
                      <a:endParaRPr lang="zh-CN" altLang="en-US" sz="1900" b="0" i="0" u="none" strike="noStrike" kern="1200" baseline="0" dirty="0" smtClean="0">
                        <a:solidFill>
                          <a:schemeClr val="tx1"/>
                        </a:solidFill>
                        <a:latin typeface="+mn-lt"/>
                        <a:ea typeface="+mn-ea"/>
                        <a:cs typeface="+mn-cs"/>
                      </a:endParaRPr>
                    </a:p>
                    <a:p>
                      <a:r>
                        <a:rPr lang="zh-CN" altLang="en-US" sz="1900" b="0" i="0" u="none" strike="noStrike" kern="1200" baseline="0" dirty="0" smtClean="0">
                          <a:solidFill>
                            <a:schemeClr val="tx1"/>
                          </a:solidFill>
                          <a:latin typeface="+mn-lt"/>
                          <a:ea typeface="+mn-ea"/>
                          <a:cs typeface="+mn-cs"/>
                        </a:rPr>
                        <a:t>  当发现测量设备不符合预期用途时，组织应确定以往测量结果的有效性是否受到不利影响，必要时应</a:t>
                      </a:r>
                      <a:r>
                        <a:rPr lang="zh-CN" altLang="en-US" sz="1900" b="1" i="0" u="none" strike="noStrike" kern="1200" baseline="0" dirty="0" smtClean="0">
                          <a:solidFill>
                            <a:srgbClr val="FF0000"/>
                          </a:solidFill>
                          <a:latin typeface="+mn-lt"/>
                          <a:ea typeface="+mn-ea"/>
                          <a:cs typeface="+mn-cs"/>
                        </a:rPr>
                        <a:t>采取适当的措施</a:t>
                      </a:r>
                      <a:r>
                        <a:rPr lang="zh-CN" altLang="en-US" sz="1900" b="0" i="0" u="none" strike="noStrike" kern="1200" baseline="0" dirty="0" smtClean="0">
                          <a:solidFill>
                            <a:schemeClr val="tx1"/>
                          </a:solidFill>
                          <a:latin typeface="+mn-lt"/>
                          <a:ea typeface="+mn-ea"/>
                          <a:cs typeface="+mn-cs"/>
                        </a:rPr>
                        <a:t>。 </a:t>
                      </a:r>
                      <a:endParaRPr kumimoji="0" lang="zh-CN" altLang="en-US" sz="1900" b="0" i="0"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168476"/>
                <a:gridCol w="554531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ISO9001</a:t>
                      </a:r>
                      <a:r>
                        <a:rPr kumimoji="0" lang="zh-CN" altLang="en-US" sz="1800" kern="1200" dirty="0" smtClean="0">
                          <a:solidFill>
                            <a:schemeClr val="tx1"/>
                          </a:solidFill>
                          <a:effectLst/>
                          <a:latin typeface="+mn-lt"/>
                          <a:ea typeface="+mn-ea"/>
                          <a:cs typeface="+mn-cs"/>
                        </a:rPr>
                        <a:t>：</a:t>
                      </a:r>
                      <a:r>
                        <a:rPr kumimoji="0" lang="en-US" altLang="zh-CN" sz="1800" kern="1200" dirty="0" smtClean="0">
                          <a:solidFill>
                            <a:schemeClr val="tx1"/>
                          </a:solidFill>
                          <a:effectLst/>
                          <a:latin typeface="+mn-lt"/>
                          <a:ea typeface="+mn-ea"/>
                          <a:cs typeface="+mn-cs"/>
                        </a:rPr>
                        <a:t>2008</a:t>
                      </a:r>
                      <a:r>
                        <a:rPr kumimoji="0" lang="zh-CN" altLang="en-US" sz="1800" kern="1200" dirty="0" smtClean="0">
                          <a:solidFill>
                            <a:schemeClr val="tx1"/>
                          </a:solidFill>
                          <a:effectLst/>
                          <a:latin typeface="+mn-lt"/>
                          <a:ea typeface="+mn-ea"/>
                          <a:cs typeface="+mn-cs"/>
                        </a:rPr>
                        <a:t>版标准没有明确提出知识的要求。</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2000" b="1" i="0" u="none" strike="noStrike" kern="1200" baseline="0" dirty="0" smtClean="0">
                          <a:solidFill>
                            <a:srgbClr val="FF0000"/>
                          </a:solidFill>
                          <a:latin typeface="+mn-lt"/>
                          <a:ea typeface="+mn-ea"/>
                          <a:cs typeface="+mn-cs"/>
                        </a:rPr>
                        <a:t>7.1.6</a:t>
                      </a:r>
                      <a:r>
                        <a:rPr lang="zh-CN" altLang="en-US" sz="2000" b="1" i="0" u="none" strike="noStrike" kern="1200" baseline="0" dirty="0" smtClean="0">
                          <a:solidFill>
                            <a:srgbClr val="FF0000"/>
                          </a:solidFill>
                          <a:latin typeface="+mn-lt"/>
                          <a:ea typeface="+mn-ea"/>
                          <a:cs typeface="+mn-cs"/>
                        </a:rPr>
                        <a:t>知识</a:t>
                      </a:r>
                      <a:endParaRPr lang="en-US" altLang="zh-CN" sz="2000" b="1" i="0" u="none" strike="noStrike" kern="1200" baseline="0" dirty="0" smtClean="0">
                        <a:solidFill>
                          <a:srgbClr val="FF0000"/>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组织应确定必要的知识，以运行过程，</a:t>
                      </a:r>
                      <a:r>
                        <a:rPr lang="zh-CN" altLang="en-US" sz="1800" b="1" i="0" u="none" strike="noStrike" kern="1200" baseline="0" dirty="0" smtClean="0">
                          <a:solidFill>
                            <a:srgbClr val="FF0000"/>
                          </a:solidFill>
                          <a:latin typeface="+mn-lt"/>
                          <a:ea typeface="+mn-ea"/>
                          <a:cs typeface="+mn-cs"/>
                        </a:rPr>
                        <a:t>并</a:t>
                      </a:r>
                      <a:r>
                        <a:rPr lang="zh-CN" altLang="en-US" sz="1800" b="0" i="0" u="none" strike="noStrike" kern="1200" baseline="0" dirty="0" smtClean="0">
                          <a:solidFill>
                            <a:schemeClr val="tx1"/>
                          </a:solidFill>
                          <a:latin typeface="+mn-lt"/>
                          <a:ea typeface="+mn-ea"/>
                          <a:cs typeface="+mn-cs"/>
                        </a:rPr>
                        <a:t>获得合格产品和服务。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这些知识应予以</a:t>
                      </a:r>
                      <a:r>
                        <a:rPr lang="zh-CN" altLang="en-US" sz="1800" b="1" i="0" u="none" strike="noStrike" kern="1200" baseline="0" dirty="0" smtClean="0">
                          <a:solidFill>
                            <a:srgbClr val="FF0000"/>
                          </a:solidFill>
                          <a:latin typeface="+mn-lt"/>
                          <a:ea typeface="+mn-ea"/>
                          <a:cs typeface="+mn-cs"/>
                        </a:rPr>
                        <a:t>保持</a:t>
                      </a:r>
                      <a:r>
                        <a:rPr lang="zh-CN" altLang="en-US" sz="1800" b="0" i="0" u="none" strike="noStrike" kern="1200" baseline="0" dirty="0" smtClean="0">
                          <a:solidFill>
                            <a:schemeClr val="tx1"/>
                          </a:solidFill>
                          <a:latin typeface="+mn-lt"/>
                          <a:ea typeface="+mn-ea"/>
                          <a:cs typeface="+mn-cs"/>
                        </a:rPr>
                        <a:t>，并在所需的范围内得到。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为应对不断变化的需求和发展趋势，组织应审视现有的知识，确定如何获取或接触</a:t>
                      </a:r>
                      <a:r>
                        <a:rPr lang="zh-CN" altLang="en-US" sz="1800" b="1" i="0" u="none" strike="noStrike" kern="1200" baseline="0" dirty="0" smtClean="0">
                          <a:solidFill>
                            <a:srgbClr val="FF0000"/>
                          </a:solidFill>
                          <a:latin typeface="+mn-lt"/>
                          <a:ea typeface="+mn-ea"/>
                          <a:cs typeface="+mn-cs"/>
                        </a:rPr>
                        <a:t>更多必要的知识和知识更新</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zh-CN" altLang="en-US" sz="1600" b="0" i="0" u="none" strike="noStrike" kern="1200" baseline="0" dirty="0" smtClean="0">
                          <a:solidFill>
                            <a:schemeClr val="tx1"/>
                          </a:solidFill>
                          <a:latin typeface="+mn-lt"/>
                          <a:ea typeface="+mn-ea"/>
                          <a:cs typeface="+mn-cs"/>
                        </a:rPr>
                        <a:t>注</a:t>
                      </a:r>
                      <a:r>
                        <a:rPr lang="en-US" altLang="zh-CN" sz="1600" b="0" i="0" u="none" strike="noStrike" kern="1200" baseline="0" dirty="0" smtClean="0">
                          <a:solidFill>
                            <a:schemeClr val="tx1"/>
                          </a:solidFill>
                          <a:latin typeface="+mn-lt"/>
                          <a:ea typeface="+mn-ea"/>
                          <a:cs typeface="+mn-cs"/>
                        </a:rPr>
                        <a:t>1</a:t>
                      </a:r>
                      <a:r>
                        <a:rPr lang="zh-CN" altLang="en-US" sz="1600" b="0" i="0" u="none" strike="noStrike" kern="1200" baseline="0" dirty="0" smtClean="0">
                          <a:solidFill>
                            <a:schemeClr val="tx1"/>
                          </a:solidFill>
                          <a:latin typeface="+mn-lt"/>
                          <a:ea typeface="+mn-ea"/>
                          <a:cs typeface="+mn-cs"/>
                        </a:rPr>
                        <a:t>：组织的知识是组织特有的知识，通常从其经验中获得。是为实现组织目标所使用和共享的信息。 </a:t>
                      </a:r>
                      <a:endParaRPr lang="zh-CN" altLang="en-US" sz="1600" b="0" i="0" u="none" strike="noStrike" kern="1200" baseline="0" dirty="0" smtClean="0">
                        <a:solidFill>
                          <a:schemeClr val="tx1"/>
                        </a:solidFill>
                        <a:latin typeface="+mn-lt"/>
                        <a:ea typeface="+mn-ea"/>
                        <a:cs typeface="+mn-cs"/>
                      </a:endParaRPr>
                    </a:p>
                    <a:p>
                      <a:r>
                        <a:rPr lang="zh-CN" altLang="en-US" sz="1600" b="0" i="0" u="none" strike="noStrike" kern="1200" baseline="0" dirty="0" smtClean="0">
                          <a:solidFill>
                            <a:schemeClr val="tx1"/>
                          </a:solidFill>
                          <a:latin typeface="+mn-lt"/>
                          <a:ea typeface="+mn-ea"/>
                          <a:cs typeface="+mn-cs"/>
                        </a:rPr>
                        <a:t>注</a:t>
                      </a:r>
                      <a:r>
                        <a:rPr lang="en-US" altLang="zh-CN" sz="1600" b="0" i="0" u="none" strike="noStrike" kern="1200" baseline="0" dirty="0" smtClean="0">
                          <a:solidFill>
                            <a:schemeClr val="tx1"/>
                          </a:solidFill>
                          <a:latin typeface="+mn-lt"/>
                          <a:ea typeface="+mn-ea"/>
                          <a:cs typeface="+mn-cs"/>
                        </a:rPr>
                        <a:t>2</a:t>
                      </a:r>
                      <a:r>
                        <a:rPr lang="zh-CN" altLang="en-US" sz="1600" b="0" i="0" u="none" strike="noStrike" kern="1200" baseline="0" dirty="0" smtClean="0">
                          <a:solidFill>
                            <a:schemeClr val="tx1"/>
                          </a:solidFill>
                          <a:latin typeface="+mn-lt"/>
                          <a:ea typeface="+mn-ea"/>
                          <a:cs typeface="+mn-cs"/>
                        </a:rPr>
                        <a:t>：组织的知识可以基于： </a:t>
                      </a:r>
                      <a:endParaRPr lang="zh-CN" altLang="en-US" sz="1600" b="0" i="0" u="none" strike="noStrike" kern="1200" baseline="0" dirty="0" smtClean="0">
                        <a:solidFill>
                          <a:schemeClr val="tx1"/>
                        </a:solidFill>
                        <a:latin typeface="+mn-lt"/>
                        <a:ea typeface="+mn-ea"/>
                        <a:cs typeface="+mn-cs"/>
                      </a:endParaRPr>
                    </a:p>
                    <a:p>
                      <a:r>
                        <a:rPr lang="en-US" altLang="zh-CN" sz="1600" b="0" i="0" u="none" strike="noStrike" kern="1200" baseline="0" dirty="0" smtClean="0">
                          <a:solidFill>
                            <a:schemeClr val="tx1"/>
                          </a:solidFill>
                          <a:latin typeface="+mn-lt"/>
                          <a:ea typeface="+mn-ea"/>
                          <a:cs typeface="+mn-cs"/>
                        </a:rPr>
                        <a:t>a</a:t>
                      </a:r>
                      <a:r>
                        <a:rPr lang="zh-CN" altLang="en-US" sz="1600" b="0" i="0" u="none" strike="noStrike" kern="1200" baseline="0" dirty="0" smtClean="0">
                          <a:solidFill>
                            <a:schemeClr val="tx1"/>
                          </a:solidFill>
                          <a:latin typeface="+mn-lt"/>
                          <a:ea typeface="+mn-ea"/>
                          <a:cs typeface="+mn-cs"/>
                        </a:rPr>
                        <a:t>）内部来源（如知识产权；从经历获得的知识；从失败和成功项目汲取的经验和教训；获取和分享未成文的知识和经验；以及过程、产品和服务的改进结果）； </a:t>
                      </a:r>
                      <a:endParaRPr lang="zh-CN" altLang="en-US" sz="1600" b="0" i="0" u="none" strike="noStrike" kern="1200" baseline="0" dirty="0" smtClean="0">
                        <a:solidFill>
                          <a:schemeClr val="tx1"/>
                        </a:solidFill>
                        <a:latin typeface="+mn-lt"/>
                        <a:ea typeface="+mn-ea"/>
                        <a:cs typeface="+mn-cs"/>
                      </a:endParaRPr>
                    </a:p>
                    <a:p>
                      <a:r>
                        <a:rPr lang="en-US" altLang="zh-CN" sz="1600" b="0" i="0" u="none" strike="noStrike" kern="1200" baseline="0" dirty="0" smtClean="0">
                          <a:solidFill>
                            <a:schemeClr val="tx1"/>
                          </a:solidFill>
                          <a:latin typeface="+mn-lt"/>
                          <a:ea typeface="+mn-ea"/>
                          <a:cs typeface="+mn-cs"/>
                        </a:rPr>
                        <a:t>b</a:t>
                      </a:r>
                      <a:r>
                        <a:rPr lang="zh-CN" altLang="en-US" sz="1600" b="0" i="0" u="none" strike="noStrike" kern="1200" baseline="0" dirty="0" smtClean="0">
                          <a:solidFill>
                            <a:schemeClr val="tx1"/>
                          </a:solidFill>
                          <a:latin typeface="+mn-lt"/>
                          <a:ea typeface="+mn-ea"/>
                          <a:cs typeface="+mn-cs"/>
                        </a:rPr>
                        <a:t>）外部来源（如标准；学术交流；专业会议；从顾客或外部供方收集的知识）。 </a:t>
                      </a:r>
                      <a:endParaRPr lang="zh-CN" altLang="zh-CN" sz="1600" b="0" kern="1200" dirty="0" smtClean="0">
                        <a:solidFill>
                          <a:schemeClr val="tx1"/>
                        </a:solidFill>
                        <a:effectLst/>
                        <a:latin typeface="+mn-lt"/>
                        <a:ea typeface="+mn-ea"/>
                        <a:cs typeface="+mn-cs"/>
                      </a:endParaRPr>
                    </a:p>
                    <a:p>
                      <a:endParaRPr kumimoji="0" lang="zh-CN" altLang="en-US" b="0"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标题 1"/>
          <p:cNvSpPr>
            <a:spLocks noGrp="1" noChangeArrowheads="1"/>
          </p:cNvSpPr>
          <p:nvPr>
            <p:ph type="title" idx="4294967295"/>
          </p:nvPr>
        </p:nvSpPr>
        <p:spPr>
          <a:xfrm>
            <a:off x="457200" y="274638"/>
            <a:ext cx="8229600" cy="582612"/>
          </a:xfrm>
        </p:spPr>
        <p:txBody>
          <a:bodyPr anchor="b"/>
          <a:lstStyle/>
          <a:p>
            <a:pPr algn="l"/>
            <a:r>
              <a:rPr lang="zh-CN" altLang="zh-CN" sz="2800" b="1" smtClean="0">
                <a:solidFill>
                  <a:srgbClr val="FF6600"/>
                </a:solidFill>
                <a:latin typeface="宋体" panose="02010600030101010101" pitchFamily="2" charset="-122"/>
              </a:rPr>
              <a:t>A.7</a:t>
            </a:r>
            <a:r>
              <a:rPr lang="zh-CN" sz="2800" b="1" smtClean="0">
                <a:solidFill>
                  <a:srgbClr val="FF6600"/>
                </a:solidFill>
                <a:latin typeface="宋体" panose="02010600030101010101" pitchFamily="2" charset="-122"/>
              </a:rPr>
              <a:t>组织的知识</a:t>
            </a:r>
            <a:endParaRPr lang="zh-CN" sz="2800" b="1" smtClean="0">
              <a:solidFill>
                <a:srgbClr val="FF6600"/>
              </a:solidFill>
              <a:latin typeface="宋体" panose="02010600030101010101" pitchFamily="2" charset="-122"/>
            </a:endParaRPr>
          </a:p>
        </p:txBody>
      </p:sp>
      <p:sp>
        <p:nvSpPr>
          <p:cNvPr id="143363" name="内容占位符 2"/>
          <p:cNvSpPr>
            <a:spLocks noGrp="1" noChangeArrowheads="1"/>
          </p:cNvSpPr>
          <p:nvPr>
            <p:ph idx="4294967295"/>
          </p:nvPr>
        </p:nvSpPr>
        <p:spPr bwMode="auto">
          <a:xfrm>
            <a:off x="612775" y="981075"/>
            <a:ext cx="7908925" cy="4840288"/>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ct val="120000"/>
              </a:lnSpc>
              <a:spcBef>
                <a:spcPct val="0"/>
              </a:spcBef>
              <a:buClr>
                <a:srgbClr val="0070C0"/>
              </a:buClr>
              <a:buFont typeface="Wingdings" panose="05000000000000000000" pitchFamily="2" charset="2"/>
              <a:buNone/>
            </a:pPr>
            <a:r>
              <a:rPr lang="en-US" altLang="en-US" sz="2400" b="1" dirty="0" smtClean="0">
                <a:latin typeface="仿宋" panose="02010609060101010101" pitchFamily="49" charset="-122"/>
                <a:ea typeface="仿宋" panose="02010609060101010101" pitchFamily="49" charset="-122"/>
              </a:rPr>
              <a:t>  </a:t>
            </a:r>
            <a:r>
              <a:rPr lang="zh-CN" sz="2400" dirty="0" smtClean="0">
                <a:latin typeface="仿宋" panose="02010609060101010101" pitchFamily="49" charset="-122"/>
                <a:ea typeface="仿宋" panose="02010609060101010101" pitchFamily="49" charset="-122"/>
              </a:rPr>
              <a:t>本标准在</a:t>
            </a:r>
            <a:r>
              <a:rPr lang="zh-CN" altLang="zh-CN" sz="2400" dirty="0" smtClean="0">
                <a:latin typeface="仿宋" panose="02010609060101010101" pitchFamily="49" charset="-122"/>
                <a:ea typeface="仿宋" panose="02010609060101010101" pitchFamily="49" charset="-122"/>
              </a:rPr>
              <a:t>7.1.6</a:t>
            </a:r>
            <a:r>
              <a:rPr lang="zh-CN" sz="2400" dirty="0" smtClean="0">
                <a:latin typeface="仿宋" panose="02010609060101010101" pitchFamily="49" charset="-122"/>
                <a:ea typeface="仿宋" panose="02010609060101010101" pitchFamily="49" charset="-122"/>
              </a:rPr>
              <a:t>中要求组织确定并管理其</a:t>
            </a:r>
            <a:r>
              <a:rPr lang="zh-CN" altLang="en-US" sz="2400" dirty="0" smtClean="0">
                <a:latin typeface="仿宋" panose="02010609060101010101" pitchFamily="49" charset="-122"/>
                <a:ea typeface="仿宋" panose="02010609060101010101" pitchFamily="49" charset="-122"/>
              </a:rPr>
              <a:t>拥</a:t>
            </a:r>
            <a:r>
              <a:rPr lang="zh-CN" sz="2400" dirty="0" smtClean="0">
                <a:latin typeface="仿宋" panose="02010609060101010101" pitchFamily="49" charset="-122"/>
                <a:ea typeface="仿宋" panose="02010609060101010101" pitchFamily="49" charset="-122"/>
              </a:rPr>
              <a:t>有的知识，以确保其过程的运行，并能够提供合格的产品和服务。</a:t>
            </a:r>
            <a:endParaRPr lang="zh-CN"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sz="2400" dirty="0" smtClean="0">
                <a:latin typeface="仿宋" panose="02010609060101010101" pitchFamily="49" charset="-122"/>
                <a:ea typeface="仿宋" panose="02010609060101010101" pitchFamily="49" charset="-122"/>
              </a:rPr>
              <a:t>引入组织的知识</a:t>
            </a:r>
            <a:r>
              <a:rPr lang="zh-CN" altLang="en-US" sz="2400" dirty="0" smtClean="0">
                <a:latin typeface="仿宋" panose="02010609060101010101" pitchFamily="49" charset="-122"/>
                <a:ea typeface="仿宋" panose="02010609060101010101" pitchFamily="49" charset="-122"/>
              </a:rPr>
              <a:t>这一</a:t>
            </a:r>
            <a:r>
              <a:rPr lang="zh-CN" sz="2400" dirty="0" smtClean="0">
                <a:latin typeface="仿宋" panose="02010609060101010101" pitchFamily="49" charset="-122"/>
                <a:ea typeface="仿宋" panose="02010609060101010101" pitchFamily="49" charset="-122"/>
              </a:rPr>
              <a:t>要求</a:t>
            </a:r>
            <a:r>
              <a:rPr lang="zh-CN" altLang="en-US" sz="2400" dirty="0" smtClean="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其</a:t>
            </a:r>
            <a:r>
              <a:rPr lang="zh-CN" sz="2400" dirty="0" smtClean="0">
                <a:latin typeface="仿宋" panose="02010609060101010101" pitchFamily="49" charset="-122"/>
                <a:ea typeface="仿宋" panose="02010609060101010101" pitchFamily="49" charset="-122"/>
              </a:rPr>
              <a:t>目的是：</a:t>
            </a:r>
            <a:endParaRPr lang="zh-CN"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zh-CN" sz="2400" dirty="0" smtClean="0">
                <a:latin typeface="仿宋" panose="02010609060101010101" pitchFamily="49" charset="-122"/>
                <a:ea typeface="仿宋" panose="02010609060101010101" pitchFamily="49" charset="-122"/>
              </a:rPr>
              <a:t>a</a:t>
            </a:r>
            <a:r>
              <a:rPr lang="zh-CN" sz="2400" dirty="0" smtClean="0">
                <a:latin typeface="仿宋" panose="02010609060101010101" pitchFamily="49" charset="-122"/>
                <a:ea typeface="仿宋" panose="02010609060101010101" pitchFamily="49" charset="-122"/>
              </a:rPr>
              <a:t>）</a:t>
            </a:r>
            <a:r>
              <a:rPr lang="zh-CN" sz="2400" b="1" dirty="0" smtClean="0">
                <a:solidFill>
                  <a:srgbClr val="FF0000"/>
                </a:solidFill>
                <a:latin typeface="仿宋" panose="02010609060101010101" pitchFamily="49" charset="-122"/>
                <a:ea typeface="仿宋" panose="02010609060101010101" pitchFamily="49" charset="-122"/>
              </a:rPr>
              <a:t>避免</a:t>
            </a:r>
            <a:r>
              <a:rPr lang="zh-CN" sz="2400" dirty="0" smtClean="0">
                <a:latin typeface="仿宋" panose="02010609060101010101" pitchFamily="49" charset="-122"/>
                <a:ea typeface="仿宋" panose="02010609060101010101" pitchFamily="49" charset="-122"/>
              </a:rPr>
              <a:t>组织</a:t>
            </a:r>
            <a:r>
              <a:rPr lang="zh-CN" altLang="en-US" sz="2400" dirty="0">
                <a:latin typeface="仿宋" panose="02010609060101010101" pitchFamily="49" charset="-122"/>
                <a:ea typeface="仿宋" panose="02010609060101010101" pitchFamily="49" charset="-122"/>
              </a:rPr>
              <a:t>损失</a:t>
            </a:r>
            <a:r>
              <a:rPr lang="zh-CN" sz="2400" dirty="0" smtClean="0">
                <a:latin typeface="仿宋" panose="02010609060101010101" pitchFamily="49" charset="-122"/>
                <a:ea typeface="仿宋" panose="02010609060101010101" pitchFamily="49" charset="-122"/>
              </a:rPr>
              <a:t>其知识，如：</a:t>
            </a:r>
            <a:endParaRPr lang="zh-CN"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zh-CN" sz="2400" dirty="0" smtClean="0">
                <a:latin typeface="仿宋" panose="02010609060101010101" pitchFamily="49" charset="-122"/>
                <a:ea typeface="仿宋" panose="02010609060101010101" pitchFamily="49" charset="-122"/>
              </a:rPr>
              <a:t>——</a:t>
            </a:r>
            <a:r>
              <a:rPr lang="zh-CN" sz="2400" dirty="0" smtClean="0">
                <a:latin typeface="仿宋" panose="02010609060101010101" pitchFamily="49" charset="-122"/>
                <a:ea typeface="仿宋" panose="02010609060101010101" pitchFamily="49" charset="-122"/>
              </a:rPr>
              <a:t>由于员工更替；</a:t>
            </a:r>
            <a:endParaRPr lang="zh-CN"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zh-CN" sz="2400" dirty="0" smtClean="0">
                <a:latin typeface="仿宋" panose="02010609060101010101" pitchFamily="49" charset="-122"/>
                <a:ea typeface="仿宋" panose="02010609060101010101" pitchFamily="49" charset="-122"/>
              </a:rPr>
              <a:t>——</a:t>
            </a:r>
            <a:r>
              <a:rPr lang="zh-CN" sz="2400" dirty="0" smtClean="0">
                <a:latin typeface="仿宋" panose="02010609060101010101" pitchFamily="49" charset="-122"/>
                <a:ea typeface="仿宋" panose="02010609060101010101" pitchFamily="49" charset="-122"/>
              </a:rPr>
              <a:t>未能获取和共享信息。</a:t>
            </a:r>
            <a:endParaRPr lang="zh-CN"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zh-CN" sz="2400" dirty="0" smtClean="0">
                <a:latin typeface="仿宋" panose="02010609060101010101" pitchFamily="49" charset="-122"/>
                <a:ea typeface="仿宋" panose="02010609060101010101" pitchFamily="49" charset="-122"/>
              </a:rPr>
              <a:t>b</a:t>
            </a:r>
            <a:r>
              <a:rPr lang="zh-CN" sz="2400" dirty="0" smtClean="0">
                <a:latin typeface="仿宋" panose="02010609060101010101" pitchFamily="49" charset="-122"/>
                <a:ea typeface="仿宋" panose="02010609060101010101" pitchFamily="49" charset="-122"/>
              </a:rPr>
              <a:t>）</a:t>
            </a:r>
            <a:r>
              <a:rPr lang="zh-CN" sz="2400" b="1" dirty="0" smtClean="0">
                <a:solidFill>
                  <a:srgbClr val="FF0000"/>
                </a:solidFill>
                <a:latin typeface="仿宋" panose="02010609060101010101" pitchFamily="49" charset="-122"/>
                <a:ea typeface="仿宋" panose="02010609060101010101" pitchFamily="49" charset="-122"/>
              </a:rPr>
              <a:t>鼓励</a:t>
            </a:r>
            <a:r>
              <a:rPr lang="zh-CN" sz="2400" dirty="0" smtClean="0">
                <a:latin typeface="仿宋" panose="02010609060101010101" pitchFamily="49" charset="-122"/>
                <a:ea typeface="仿宋" panose="02010609060101010101" pitchFamily="49" charset="-122"/>
              </a:rPr>
              <a:t>组织获取知识，如：</a:t>
            </a:r>
            <a:endParaRPr lang="zh-CN"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zh-CN" sz="2400" dirty="0" smtClean="0">
                <a:latin typeface="仿宋" panose="02010609060101010101" pitchFamily="49" charset="-122"/>
                <a:ea typeface="仿宋" panose="02010609060101010101" pitchFamily="49" charset="-122"/>
              </a:rPr>
              <a:t>——</a:t>
            </a:r>
            <a:r>
              <a:rPr lang="zh-CN" sz="2400" dirty="0" smtClean="0">
                <a:latin typeface="仿宋" panose="02010609060101010101" pitchFamily="49" charset="-122"/>
                <a:ea typeface="仿宋" panose="02010609060101010101" pitchFamily="49" charset="-122"/>
              </a:rPr>
              <a:t>总结经验；</a:t>
            </a:r>
            <a:endParaRPr lang="zh-CN"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zh-CN" sz="2400" dirty="0" smtClean="0">
                <a:latin typeface="仿宋" panose="02010609060101010101" pitchFamily="49" charset="-122"/>
                <a:ea typeface="仿宋" panose="02010609060101010101" pitchFamily="49" charset="-122"/>
              </a:rPr>
              <a:t>——</a:t>
            </a:r>
            <a:r>
              <a:rPr lang="zh-CN" sz="2400" dirty="0" smtClean="0">
                <a:latin typeface="仿宋" panose="02010609060101010101" pitchFamily="49" charset="-122"/>
                <a:ea typeface="仿宋" panose="02010609060101010101" pitchFamily="49" charset="-122"/>
              </a:rPr>
              <a:t>专家指导；</a:t>
            </a:r>
            <a:endParaRPr lang="zh-CN"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zh-CN" sz="2400" dirty="0" smtClean="0">
                <a:latin typeface="仿宋" panose="02010609060101010101" pitchFamily="49" charset="-122"/>
                <a:ea typeface="仿宋" panose="02010609060101010101" pitchFamily="49" charset="-122"/>
              </a:rPr>
              <a:t>——</a:t>
            </a:r>
            <a:r>
              <a:rPr lang="zh-CN" sz="2400" dirty="0" smtClean="0">
                <a:latin typeface="仿宋" panose="02010609060101010101" pitchFamily="49" charset="-122"/>
                <a:ea typeface="仿宋" panose="02010609060101010101" pitchFamily="49" charset="-122"/>
              </a:rPr>
              <a:t>标杆比对。</a:t>
            </a:r>
            <a:endParaRPr lang="zh-CN" sz="2400"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标题 1"/>
          <p:cNvSpPr>
            <a:spLocks noGrp="1" noChangeArrowheads="1"/>
          </p:cNvSpPr>
          <p:nvPr>
            <p:ph type="ctrTitle"/>
          </p:nvPr>
        </p:nvSpPr>
        <p:spPr>
          <a:xfrm>
            <a:off x="457200" y="274638"/>
            <a:ext cx="8229600" cy="582612"/>
          </a:xfrm>
        </p:spPr>
        <p:txBody>
          <a:bodyPr/>
          <a:lstStyle/>
          <a:p>
            <a:pPr algn="l"/>
            <a:r>
              <a:rPr lang="zh-CN" altLang="en-US" sz="2800" b="1" smtClean="0">
                <a:solidFill>
                  <a:srgbClr val="FF6600"/>
                </a:solidFill>
                <a:latin typeface="宋体" panose="02010600030101010101" pitchFamily="2" charset="-122"/>
              </a:rPr>
              <a:t>ISO9001：2015 所提出的应保留的形成文件的信息</a:t>
            </a:r>
            <a:endParaRPr lang="zh-CN" altLang="en-US" sz="2800" b="1" smtClean="0">
              <a:solidFill>
                <a:srgbClr val="FF6600"/>
              </a:solidFill>
              <a:latin typeface="宋体" panose="02010600030101010101" pitchFamily="2" charset="-122"/>
            </a:endParaRPr>
          </a:p>
        </p:txBody>
      </p:sp>
      <p:sp>
        <p:nvSpPr>
          <p:cNvPr id="26627" name="内容占位符 2"/>
          <p:cNvSpPr>
            <a:spLocks noGrp="1" noChangeArrowheads="1"/>
          </p:cNvSpPr>
          <p:nvPr>
            <p:ph type="subTitle" idx="1"/>
          </p:nvPr>
        </p:nvSpPr>
        <p:spPr bwMode="auto">
          <a:xfrm>
            <a:off x="468313" y="981075"/>
            <a:ext cx="8229600" cy="5084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监视和测量资源的校准与检定（外校与内校）的证据（</a:t>
            </a:r>
            <a:r>
              <a:rPr lang="en-US" altLang="zh-CN" sz="2000" b="1" dirty="0" smtClean="0">
                <a:solidFill>
                  <a:schemeClr val="tx1"/>
                </a:solidFill>
                <a:latin typeface="仿宋" panose="02010609060101010101" pitchFamily="49" charset="-122"/>
                <a:ea typeface="仿宋" panose="02010609060101010101" pitchFamily="49" charset="-122"/>
              </a:rPr>
              <a:t>7.1.5</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人员能力的证据（</a:t>
            </a:r>
            <a:r>
              <a:rPr lang="en-US" altLang="zh-CN" sz="2000" b="1" dirty="0" smtClean="0">
                <a:solidFill>
                  <a:schemeClr val="tx1"/>
                </a:solidFill>
                <a:latin typeface="仿宋" panose="02010609060101010101" pitchFamily="49" charset="-122"/>
                <a:ea typeface="仿宋" panose="02010609060101010101" pitchFamily="49" charset="-122"/>
              </a:rPr>
              <a:t>7.2</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与产品和服务有关要求的评审（</a:t>
            </a:r>
            <a:r>
              <a:rPr lang="en-US" altLang="zh-CN" sz="2000" b="1" dirty="0" smtClean="0">
                <a:solidFill>
                  <a:schemeClr val="tx1"/>
                </a:solidFill>
                <a:latin typeface="仿宋" panose="02010609060101010101" pitchFamily="49" charset="-122"/>
                <a:ea typeface="仿宋" panose="02010609060101010101" pitchFamily="49" charset="-122"/>
              </a:rPr>
              <a:t>8.2.3</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设计与开发输入（</a:t>
            </a:r>
            <a:r>
              <a:rPr lang="en-US" altLang="zh-CN" sz="2000" b="1" dirty="0" smtClean="0">
                <a:solidFill>
                  <a:schemeClr val="tx1"/>
                </a:solidFill>
                <a:latin typeface="仿宋" panose="02010609060101010101" pitchFamily="49" charset="-122"/>
                <a:ea typeface="仿宋" panose="02010609060101010101" pitchFamily="49" charset="-122"/>
              </a:rPr>
              <a:t>8.3.3</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设计与开发的评审、验证和确认（</a:t>
            </a:r>
            <a:r>
              <a:rPr lang="en-US" altLang="zh-CN" sz="2000" b="1" dirty="0" smtClean="0">
                <a:solidFill>
                  <a:schemeClr val="tx1"/>
                </a:solidFill>
                <a:latin typeface="仿宋" panose="02010609060101010101" pitchFamily="49" charset="-122"/>
                <a:ea typeface="仿宋" panose="02010609060101010101" pitchFamily="49" charset="-122"/>
              </a:rPr>
              <a:t>8.3.4</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设计与开发的变更（</a:t>
            </a:r>
            <a:r>
              <a:rPr lang="en-US" altLang="zh-CN" sz="2000" b="1" dirty="0" smtClean="0">
                <a:solidFill>
                  <a:schemeClr val="tx1"/>
                </a:solidFill>
                <a:latin typeface="仿宋" panose="02010609060101010101" pitchFamily="49" charset="-122"/>
                <a:ea typeface="仿宋" panose="02010609060101010101" pitchFamily="49" charset="-122"/>
              </a:rPr>
              <a:t>8.3.6</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外供方的评价、选择、重新评价（</a:t>
            </a:r>
            <a:r>
              <a:rPr lang="en-US" altLang="zh-CN" sz="2000" b="1" dirty="0" smtClean="0">
                <a:solidFill>
                  <a:schemeClr val="tx1"/>
                </a:solidFill>
                <a:latin typeface="仿宋" panose="02010609060101010101" pitchFamily="49" charset="-122"/>
                <a:ea typeface="仿宋" panose="02010609060101010101" pitchFamily="49" charset="-122"/>
              </a:rPr>
              <a:t>8.4.1</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可追溯性的唯一性标识（</a:t>
            </a:r>
            <a:r>
              <a:rPr lang="en-US" altLang="zh-CN" sz="2000" b="1" dirty="0" smtClean="0">
                <a:solidFill>
                  <a:schemeClr val="tx1"/>
                </a:solidFill>
                <a:latin typeface="仿宋" panose="02010609060101010101" pitchFamily="49" charset="-122"/>
                <a:ea typeface="仿宋" panose="02010609060101010101" pitchFamily="49" charset="-122"/>
              </a:rPr>
              <a:t>8.5.2</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外部供方或顾客财产发生丢失、损坏的情况（</a:t>
            </a:r>
            <a:r>
              <a:rPr lang="en-US" altLang="zh-CN" sz="2000" b="1" dirty="0" smtClean="0">
                <a:solidFill>
                  <a:schemeClr val="tx1"/>
                </a:solidFill>
                <a:latin typeface="仿宋" panose="02010609060101010101" pitchFamily="49" charset="-122"/>
                <a:ea typeface="仿宋" panose="02010609060101010101" pitchFamily="49" charset="-122"/>
              </a:rPr>
              <a:t>8.5.3</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生产和服务提供的变更（</a:t>
            </a:r>
            <a:r>
              <a:rPr lang="en-US" altLang="zh-CN" sz="2000" b="1" dirty="0" smtClean="0">
                <a:solidFill>
                  <a:schemeClr val="tx1"/>
                </a:solidFill>
                <a:latin typeface="仿宋" panose="02010609060101010101" pitchFamily="49" charset="-122"/>
                <a:ea typeface="仿宋" panose="02010609060101010101" pitchFamily="49" charset="-122"/>
              </a:rPr>
              <a:t>8.5.6</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产品和服务放行的证据（</a:t>
            </a:r>
            <a:r>
              <a:rPr lang="en-US" altLang="zh-CN" sz="2000" b="1" dirty="0" smtClean="0">
                <a:solidFill>
                  <a:schemeClr val="tx1"/>
                </a:solidFill>
                <a:latin typeface="仿宋" panose="02010609060101010101" pitchFamily="49" charset="-122"/>
                <a:ea typeface="仿宋" panose="02010609060101010101" pitchFamily="49" charset="-122"/>
              </a:rPr>
              <a:t>8.6</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不合格输出控制的证据（</a:t>
            </a:r>
            <a:r>
              <a:rPr lang="en-US" altLang="zh-CN" sz="2000" b="1" dirty="0" smtClean="0">
                <a:solidFill>
                  <a:schemeClr val="tx1"/>
                </a:solidFill>
                <a:latin typeface="仿宋" panose="02010609060101010101" pitchFamily="49" charset="-122"/>
                <a:ea typeface="仿宋" panose="02010609060101010101" pitchFamily="49" charset="-122"/>
              </a:rPr>
              <a:t>8.7</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管理体系绩效和有效性评价结果的证据（</a:t>
            </a:r>
            <a:r>
              <a:rPr lang="en-US" altLang="zh-CN" sz="2000" b="1" dirty="0" smtClean="0">
                <a:solidFill>
                  <a:schemeClr val="tx1"/>
                </a:solidFill>
                <a:latin typeface="仿宋" panose="02010609060101010101" pitchFamily="49" charset="-122"/>
                <a:ea typeface="仿宋" panose="02010609060101010101" pitchFamily="49" charset="-122"/>
              </a:rPr>
              <a:t>9.1.1</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内审实施及其结果的证据（</a:t>
            </a:r>
            <a:r>
              <a:rPr lang="en-US" altLang="zh-CN" sz="2000" b="1" dirty="0" smtClean="0">
                <a:solidFill>
                  <a:schemeClr val="tx1"/>
                </a:solidFill>
                <a:latin typeface="仿宋" panose="02010609060101010101" pitchFamily="49" charset="-122"/>
                <a:ea typeface="仿宋" panose="02010609060101010101" pitchFamily="49" charset="-122"/>
              </a:rPr>
              <a:t>9.2.2</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管理评审结果的证据（</a:t>
            </a:r>
            <a:r>
              <a:rPr lang="en-US" altLang="zh-CN" sz="2000" b="1" dirty="0" smtClean="0">
                <a:solidFill>
                  <a:schemeClr val="tx1"/>
                </a:solidFill>
                <a:latin typeface="仿宋" panose="02010609060101010101" pitchFamily="49" charset="-122"/>
                <a:ea typeface="仿宋" panose="02010609060101010101" pitchFamily="49" charset="-122"/>
              </a:rPr>
              <a:t>9.3</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000" b="1" dirty="0" smtClean="0">
                <a:solidFill>
                  <a:schemeClr val="tx1"/>
                </a:solidFill>
                <a:latin typeface="仿宋" panose="02010609060101010101" pitchFamily="49" charset="-122"/>
                <a:ea typeface="仿宋" panose="02010609060101010101" pitchFamily="49" charset="-122"/>
              </a:rPr>
              <a:t>不合格与纠正措施的证据（</a:t>
            </a:r>
            <a:r>
              <a:rPr lang="en-US" altLang="zh-CN" sz="2000" b="1" dirty="0" smtClean="0">
                <a:solidFill>
                  <a:schemeClr val="tx1"/>
                </a:solidFill>
                <a:latin typeface="仿宋" panose="02010609060101010101" pitchFamily="49" charset="-122"/>
                <a:ea typeface="仿宋" panose="02010609060101010101" pitchFamily="49" charset="-122"/>
              </a:rPr>
              <a:t>10.2</a:t>
            </a:r>
            <a:r>
              <a:rPr lang="zh-CN" altLang="en-US" sz="2000" b="1" dirty="0" smtClean="0">
                <a:solidFill>
                  <a:schemeClr val="tx1"/>
                </a:solidFill>
                <a:latin typeface="仿宋" panose="02010609060101010101" pitchFamily="49" charset="-122"/>
                <a:ea typeface="仿宋" panose="02010609060101010101" pitchFamily="49" charset="-122"/>
              </a:rPr>
              <a:t>）</a:t>
            </a:r>
            <a:endParaRPr lang="zh-CN" altLang="en-US" sz="2000" b="1" dirty="0" smtClean="0">
              <a:solidFill>
                <a:schemeClr val="tx1"/>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1"/>
          <p:cNvSpPr>
            <a:spLocks noGrp="1" noChangeArrowheads="1"/>
          </p:cNvSpPr>
          <p:nvPr>
            <p:ph type="title" idx="4294967295"/>
          </p:nvPr>
        </p:nvSpPr>
        <p:spPr>
          <a:xfrm>
            <a:off x="457200" y="274638"/>
            <a:ext cx="8229600" cy="582612"/>
          </a:xfrm>
        </p:spPr>
        <p:txBody>
          <a:bodyPr anchor="b"/>
          <a:lstStyle/>
          <a:p>
            <a:pPr algn="l"/>
            <a:r>
              <a:rPr lang="zh-CN" altLang="en-US" sz="3200" b="1" dirty="0" smtClean="0">
                <a:solidFill>
                  <a:srgbClr val="FF6600"/>
                </a:solidFill>
                <a:latin typeface="宋体" panose="02010600030101010101" pitchFamily="2" charset="-122"/>
              </a:rPr>
              <a:t>              理解和实施要点</a:t>
            </a:r>
            <a:endParaRPr lang="zh-CN" altLang="en-US" sz="3200" b="1" dirty="0" smtClean="0">
              <a:solidFill>
                <a:srgbClr val="FF6600"/>
              </a:solidFill>
              <a:latin typeface="宋体" panose="02010600030101010101" pitchFamily="2" charset="-122"/>
            </a:endParaRPr>
          </a:p>
        </p:txBody>
      </p:sp>
      <p:sp>
        <p:nvSpPr>
          <p:cNvPr id="44035" name="内容占位符 2"/>
          <p:cNvSpPr>
            <a:spLocks noGrp="1" noChangeArrowheads="1"/>
          </p:cNvSpPr>
          <p:nvPr>
            <p:ph idx="4294967295"/>
          </p:nvPr>
        </p:nvSpPr>
        <p:spPr>
          <a:xfrm>
            <a:off x="215412" y="1052513"/>
            <a:ext cx="8713177" cy="4678362"/>
          </a:xfrm>
          <a:prstGeom prst="rect">
            <a:avLst/>
          </a:prstGeom>
          <a:ln>
            <a:solidFill>
              <a:srgbClr val="333333"/>
            </a:solidFill>
            <a:miter lim="800000"/>
          </a:ln>
        </p:spPr>
        <p:txBody>
          <a:bodyPr lIns="90170" tIns="46990" rIns="90170" bIns="46990"/>
          <a:lstStyle/>
          <a:p>
            <a:pPr>
              <a:buFont typeface="Arial" panose="020B0604020202020204" pitchFamily="34" charset="0"/>
              <a:buChar char="•"/>
              <a:defRPr/>
            </a:pPr>
            <a:r>
              <a:rPr lang="zh-CN" altLang="zh-CN" sz="2800" b="1" dirty="0">
                <a:latin typeface="仿宋" panose="02010609060101010101" pitchFamily="49" charset="-122"/>
                <a:ea typeface="仿宋" panose="02010609060101010101" pitchFamily="49" charset="-122"/>
              </a:rPr>
              <a:t>知识 ：通过学习、实践或探索所获得的认识、判断或技能</a:t>
            </a:r>
            <a:r>
              <a:rPr lang="zh-CN" altLang="zh-CN" sz="2800" b="1" dirty="0" smtClean="0">
                <a:latin typeface="仿宋" panose="02010609060101010101" pitchFamily="49" charset="-122"/>
                <a:ea typeface="仿宋" panose="02010609060101010101" pitchFamily="49" charset="-122"/>
              </a:rPr>
              <a:t>。</a:t>
            </a:r>
            <a:r>
              <a:rPr lang="zh-CN" altLang="en-US" sz="2400" dirty="0" smtClean="0">
                <a:latin typeface="仿宋" panose="02010609060101010101" pitchFamily="49" charset="-122"/>
                <a:ea typeface="仿宋" panose="02010609060101010101" pitchFamily="49" charset="-122"/>
              </a:rPr>
              <a:t>（</a:t>
            </a:r>
            <a:r>
              <a:rPr lang="en-US" altLang="zh-CN" sz="2400" dirty="0" smtClean="0"/>
              <a:t>GB/T23703.2-2010 </a:t>
            </a:r>
            <a:r>
              <a:rPr lang="zh-CN" altLang="en-US" sz="2400" dirty="0" smtClean="0"/>
              <a:t>知识管理 第</a:t>
            </a:r>
            <a:r>
              <a:rPr lang="en-US" altLang="zh-CN" sz="2400" dirty="0" smtClean="0"/>
              <a:t>2</a:t>
            </a:r>
            <a:r>
              <a:rPr lang="zh-CN" altLang="en-US" sz="2400" dirty="0" smtClean="0"/>
              <a:t>部分 术语</a:t>
            </a:r>
            <a:r>
              <a:rPr lang="zh-CN" altLang="en-US" sz="2400" dirty="0" smtClean="0">
                <a:latin typeface="仿宋" panose="02010609060101010101" pitchFamily="49" charset="-122"/>
                <a:ea typeface="仿宋" panose="02010609060101010101" pitchFamily="49" charset="-122"/>
              </a:rPr>
              <a:t>）</a:t>
            </a:r>
            <a:endParaRPr lang="en-US" altLang="zh-CN" sz="2400" dirty="0">
              <a:latin typeface="仿宋" panose="02010609060101010101" pitchFamily="49" charset="-122"/>
              <a:ea typeface="仿宋" panose="02010609060101010101" pitchFamily="49" charset="-122"/>
            </a:endParaRPr>
          </a:p>
          <a:p>
            <a:pPr>
              <a:buFont typeface="Arial" panose="020B0604020202020204" pitchFamily="34" charset="0"/>
              <a:buChar char="•"/>
              <a:defRPr/>
            </a:pPr>
            <a:endParaRPr lang="zh-CN" altLang="zh-CN" sz="2400" b="1" dirty="0">
              <a:latin typeface="仿宋" panose="02010609060101010101" pitchFamily="49" charset="-122"/>
              <a:ea typeface="仿宋" panose="02010609060101010101" pitchFamily="49" charset="-122"/>
            </a:endParaRPr>
          </a:p>
          <a:p>
            <a:pPr marL="0" indent="0">
              <a:buFont typeface="Arial" panose="020B0604020202020204" pitchFamily="34" charset="0"/>
              <a:buNone/>
              <a:defRPr/>
            </a:pPr>
            <a:r>
              <a:rPr lang="zh-CN" altLang="zh-CN" sz="2400" dirty="0">
                <a:latin typeface="仿宋" panose="02010609060101010101" pitchFamily="49" charset="-122"/>
                <a:ea typeface="仿宋" panose="02010609060101010101" pitchFamily="49" charset="-122"/>
              </a:rPr>
              <a:t>注</a:t>
            </a:r>
            <a:r>
              <a:rPr lang="en-US" altLang="zh-CN" sz="2400" dirty="0">
                <a:latin typeface="仿宋" panose="02010609060101010101" pitchFamily="49" charset="-122"/>
                <a:ea typeface="仿宋" panose="02010609060101010101" pitchFamily="49" charset="-122"/>
              </a:rPr>
              <a:t>1</a:t>
            </a:r>
            <a:r>
              <a:rPr lang="zh-CN" altLang="zh-CN" sz="2400" dirty="0">
                <a:latin typeface="仿宋" panose="02010609060101010101" pitchFamily="49" charset="-122"/>
                <a:ea typeface="仿宋" panose="02010609060101010101" pitchFamily="49" charset="-122"/>
              </a:rPr>
              <a:t>：知识可以是显性的，也可以是隐性的；可以是组织的，也可以是个人的。</a:t>
            </a:r>
            <a:endParaRPr lang="zh-CN" altLang="zh-CN" sz="2400" dirty="0">
              <a:latin typeface="仿宋" panose="02010609060101010101" pitchFamily="49" charset="-122"/>
              <a:ea typeface="仿宋" panose="02010609060101010101" pitchFamily="49" charset="-122"/>
            </a:endParaRPr>
          </a:p>
          <a:p>
            <a:pPr marL="0" indent="0">
              <a:buFont typeface="Arial" panose="020B0604020202020204" pitchFamily="34" charset="0"/>
              <a:buNone/>
              <a:defRPr/>
            </a:pPr>
            <a:r>
              <a:rPr lang="zh-CN" altLang="zh-CN" sz="2400" dirty="0">
                <a:latin typeface="仿宋" panose="02010609060101010101" pitchFamily="49" charset="-122"/>
                <a:ea typeface="仿宋" panose="02010609060101010101" pitchFamily="49" charset="-122"/>
              </a:rPr>
              <a:t>注</a:t>
            </a:r>
            <a:r>
              <a:rPr lang="en-US" altLang="zh-CN" sz="2400" dirty="0">
                <a:latin typeface="仿宋" panose="02010609060101010101" pitchFamily="49" charset="-122"/>
                <a:ea typeface="仿宋" panose="02010609060101010101" pitchFamily="49" charset="-122"/>
              </a:rPr>
              <a:t>2</a:t>
            </a:r>
            <a:r>
              <a:rPr lang="zh-CN" altLang="zh-CN" sz="2400" dirty="0">
                <a:latin typeface="仿宋" panose="02010609060101010101" pitchFamily="49" charset="-122"/>
                <a:ea typeface="仿宋" panose="02010609060101010101" pitchFamily="49" charset="-122"/>
              </a:rPr>
              <a:t>：知识可包括事实知识、技能知识和人际知识；</a:t>
            </a:r>
            <a:endParaRPr lang="zh-CN" altLang="zh-CN" sz="2400" dirty="0">
              <a:latin typeface="仿宋" panose="02010609060101010101" pitchFamily="49" charset="-122"/>
              <a:ea typeface="仿宋" panose="02010609060101010101" pitchFamily="49" charset="-122"/>
            </a:endParaRPr>
          </a:p>
          <a:p>
            <a:pPr marL="0" indent="0">
              <a:buFont typeface="Arial" panose="020B0604020202020204" pitchFamily="34" charset="0"/>
              <a:buNone/>
              <a:defRPr/>
            </a:pPr>
            <a:r>
              <a:rPr lang="zh-CN" altLang="zh-CN" sz="2400" dirty="0">
                <a:latin typeface="仿宋" panose="02010609060101010101" pitchFamily="49" charset="-122"/>
                <a:ea typeface="仿宋" panose="02010609060101010101" pitchFamily="49" charset="-122"/>
              </a:rPr>
              <a:t>注</a:t>
            </a:r>
            <a:r>
              <a:rPr lang="en-US" altLang="zh-CN" sz="2400" dirty="0">
                <a:latin typeface="仿宋" panose="02010609060101010101" pitchFamily="49" charset="-122"/>
                <a:ea typeface="仿宋" panose="02010609060101010101" pitchFamily="49" charset="-122"/>
              </a:rPr>
              <a:t>3</a:t>
            </a:r>
            <a:r>
              <a:rPr lang="zh-CN" altLang="zh-CN" sz="2400" dirty="0">
                <a:latin typeface="仿宋" panose="02010609060101010101" pitchFamily="49" charset="-122"/>
                <a:ea typeface="仿宋" panose="02010609060101010101" pitchFamily="49" charset="-122"/>
              </a:rPr>
              <a:t>：知识是经</a:t>
            </a:r>
            <a:r>
              <a:rPr lang="en-US" altLang="zh-CN" sz="2400" dirty="0">
                <a:latin typeface="仿宋" panose="02010609060101010101" pitchFamily="49" charset="-122"/>
                <a:ea typeface="仿宋" panose="02010609060101010101" pitchFamily="49" charset="-122"/>
              </a:rPr>
              <a:t>“</a:t>
            </a:r>
            <a:r>
              <a:rPr lang="zh-CN" altLang="zh-CN" sz="2400" dirty="0">
                <a:latin typeface="仿宋" panose="02010609060101010101" pitchFamily="49" charset="-122"/>
                <a:ea typeface="仿宋" panose="02010609060101010101" pitchFamily="49" charset="-122"/>
              </a:rPr>
              <a:t>编辑</a:t>
            </a:r>
            <a:r>
              <a:rPr lang="en-US" altLang="zh-CN" sz="2400" dirty="0">
                <a:latin typeface="仿宋" panose="02010609060101010101" pitchFamily="49" charset="-122"/>
                <a:ea typeface="仿宋" panose="02010609060101010101" pitchFamily="49" charset="-122"/>
              </a:rPr>
              <a:t>”</a:t>
            </a:r>
            <a:r>
              <a:rPr lang="zh-CN" altLang="zh-CN" sz="2400" dirty="0">
                <a:latin typeface="仿宋" panose="02010609060101010101" pitchFamily="49" charset="-122"/>
                <a:ea typeface="仿宋" panose="02010609060101010101" pitchFamily="49" charset="-122"/>
              </a:rPr>
              <a:t>的信息，在具有意义的背景环境与分析处理后，能为组织带来真正的价值，它是隐含在专利技术、成功产品与有效决策之后的知识力量。而组织知识的集合（积累的经验、员工、管理技能、作业方式、科技应用、策略伙伴与供货商的关系、顾客及市场情报）就是它的智慧资本。</a:t>
            </a:r>
            <a:endParaRPr lang="zh-CN" altLang="en-US" sz="2400" dirty="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标题 1"/>
          <p:cNvSpPr>
            <a:spLocks noGrp="1"/>
          </p:cNvSpPr>
          <p:nvPr>
            <p:ph type="title"/>
          </p:nvPr>
        </p:nvSpPr>
        <p:spPr/>
        <p:txBody>
          <a:bodyPr/>
          <a:lstStyle/>
          <a:p>
            <a:r>
              <a:rPr lang="zh-CN" altLang="en-US" sz="3200" b="1" dirty="0" smtClean="0">
                <a:solidFill>
                  <a:srgbClr val="FF0000"/>
                </a:solidFill>
              </a:rPr>
              <a:t>理解和实施要点</a:t>
            </a:r>
            <a:endParaRPr lang="zh-CN" altLang="en-US" sz="3200" b="1" dirty="0" smtClean="0">
              <a:solidFill>
                <a:srgbClr val="FF0000"/>
              </a:solidFill>
            </a:endParaRPr>
          </a:p>
        </p:txBody>
      </p:sp>
      <p:sp>
        <p:nvSpPr>
          <p:cNvPr id="123907" name="内容占位符 2"/>
          <p:cNvSpPr>
            <a:spLocks noGrp="1"/>
          </p:cNvSpPr>
          <p:nvPr>
            <p:ph idx="1"/>
          </p:nvPr>
        </p:nvSpPr>
        <p:spPr>
          <a:xfrm>
            <a:off x="457200" y="908720"/>
            <a:ext cx="8229600" cy="4949175"/>
          </a:xfrm>
        </p:spPr>
        <p:txBody>
          <a:bodyPr/>
          <a:lstStyle/>
          <a:p>
            <a:r>
              <a:rPr lang="zh-CN" altLang="en-US" sz="2000" b="1" dirty="0" smtClean="0"/>
              <a:t>界定组织知识的范围</a:t>
            </a:r>
            <a:endParaRPr lang="en-US" altLang="zh-CN" sz="2000" b="1" dirty="0" smtClean="0"/>
          </a:p>
          <a:p>
            <a:r>
              <a:rPr lang="en-US" altLang="zh-CN" sz="2000" b="0" dirty="0" smtClean="0"/>
              <a:t>—</a:t>
            </a:r>
            <a:r>
              <a:rPr lang="zh-CN" altLang="en-US" sz="2000" b="0" dirty="0" smtClean="0"/>
              <a:t>确保过程运行以及实现产品和服务的符合性所需知识，如产品、生产、运营、改进等。</a:t>
            </a:r>
            <a:endParaRPr lang="en-US" altLang="zh-CN" sz="2000" b="0" dirty="0" smtClean="0"/>
          </a:p>
          <a:p>
            <a:r>
              <a:rPr lang="zh-CN" altLang="en-US" sz="2000" b="1" dirty="0" smtClean="0"/>
              <a:t>明确组织知识的保持与更新</a:t>
            </a:r>
            <a:endParaRPr lang="en-US" altLang="zh-CN" sz="2000" b="1" dirty="0" smtClean="0"/>
          </a:p>
          <a:p>
            <a:r>
              <a:rPr lang="en-US" altLang="zh-CN" sz="2000" b="0" dirty="0" smtClean="0"/>
              <a:t>—</a:t>
            </a:r>
            <a:r>
              <a:rPr lang="zh-CN" altLang="en-US" sz="2000" b="0" dirty="0" smtClean="0"/>
              <a:t>保持并在运用时了获取；</a:t>
            </a:r>
            <a:endParaRPr lang="en-US" altLang="zh-CN" sz="2000" b="0" dirty="0" smtClean="0"/>
          </a:p>
          <a:p>
            <a:r>
              <a:rPr lang="en-US" altLang="zh-CN" sz="2000" b="0" dirty="0" smtClean="0"/>
              <a:t>—</a:t>
            </a:r>
            <a:r>
              <a:rPr lang="zh-CN" altLang="en-US" sz="2000" b="0" dirty="0" smtClean="0"/>
              <a:t>根据变化而更新。</a:t>
            </a:r>
            <a:endParaRPr lang="en-US" altLang="zh-CN" sz="2000" b="0" dirty="0" smtClean="0"/>
          </a:p>
          <a:p>
            <a:r>
              <a:rPr lang="zh-CN" altLang="en-US" sz="2000" b="1" dirty="0" smtClean="0"/>
              <a:t>掌握获取与更新知识的因素</a:t>
            </a:r>
            <a:endParaRPr lang="en-US" altLang="zh-CN" sz="2000" b="1" dirty="0" smtClean="0"/>
          </a:p>
          <a:p>
            <a:r>
              <a:rPr lang="en-US" altLang="zh-CN" sz="2000" b="0" dirty="0" smtClean="0"/>
              <a:t>—</a:t>
            </a:r>
            <a:r>
              <a:rPr lang="zh-CN" altLang="en-US" sz="2000" b="0" dirty="0" smtClean="0"/>
              <a:t>失败教训</a:t>
            </a:r>
            <a:endParaRPr lang="en-US" altLang="zh-CN" sz="2000" b="0" dirty="0" smtClean="0"/>
          </a:p>
          <a:p>
            <a:r>
              <a:rPr lang="en-US" altLang="zh-CN" sz="2000" b="0" dirty="0" smtClean="0"/>
              <a:t>—</a:t>
            </a:r>
            <a:r>
              <a:rPr lang="zh-CN" altLang="en-US" sz="2000" b="0" dirty="0" smtClean="0"/>
              <a:t>内部人员知识和经验</a:t>
            </a:r>
            <a:endParaRPr lang="en-US" altLang="zh-CN" sz="2000" b="0" dirty="0" smtClean="0"/>
          </a:p>
          <a:p>
            <a:r>
              <a:rPr lang="en-US" altLang="zh-CN" sz="2000" b="0" dirty="0" smtClean="0"/>
              <a:t>—</a:t>
            </a:r>
            <a:r>
              <a:rPr lang="zh-CN" altLang="en-US" sz="2000" b="0" dirty="0" smtClean="0"/>
              <a:t>从相关方处搜集</a:t>
            </a:r>
            <a:endParaRPr lang="en-US" altLang="zh-CN" sz="2000" b="0" dirty="0" smtClean="0"/>
          </a:p>
          <a:p>
            <a:r>
              <a:rPr lang="zh-CN" altLang="en-US" sz="2000" b="1" dirty="0" smtClean="0"/>
              <a:t>对知识进行有效管理。</a:t>
            </a:r>
            <a:endParaRPr lang="zh-CN" altLang="en-US" sz="2000" b="1" dirty="0" smtClean="0"/>
          </a:p>
        </p:txBody>
      </p:sp>
      <p:sp>
        <p:nvSpPr>
          <p:cNvPr id="123908" name="灯片编号占位符 3"/>
          <p:cNvSpPr>
            <a:spLocks noGrp="1"/>
          </p:cNvSpPr>
          <p:nvPr>
            <p:ph type="sldNum" sz="quarter" idx="4294967295"/>
          </p:nvPr>
        </p:nvSpPr>
        <p:spPr>
          <a:xfrm>
            <a:off x="6471139" y="6400800"/>
            <a:ext cx="1899138"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fld id="{3FF714AA-FF52-4ACB-AFE5-06E1DD9974A2}" type="slidenum">
              <a:rPr lang="en-US" altLang="zh-CN" sz="1200" smtClean="0"/>
            </a:fld>
            <a:r>
              <a:rPr lang="en-US" altLang="zh-CN" sz="1200" smtClean="0"/>
              <a:t>/10   </a:t>
            </a:r>
            <a:r>
              <a:rPr lang="zh-CN" altLang="en-US" sz="1200" smtClean="0"/>
              <a:t>第</a:t>
            </a:r>
            <a:r>
              <a:rPr lang="en-US" altLang="zh-CN" sz="1200" smtClean="0"/>
              <a:t>1</a:t>
            </a:r>
            <a:r>
              <a:rPr lang="zh-CN" altLang="en-US" sz="1200" smtClean="0"/>
              <a:t>章</a:t>
            </a:r>
            <a:endParaRPr lang="zh-CN" altLang="en-US" sz="1200" smtClean="0"/>
          </a:p>
          <a:p>
            <a:pPr eaLnBrk="1" hangingPunct="1"/>
            <a:endParaRPr lang="en-US" altLang="zh-CN" sz="1200" smtClean="0"/>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rPr>
              <a:t>                  知识管理</a:t>
            </a:r>
            <a:endParaRPr lang="zh-CN" altLang="en-US" sz="3200" b="1" smtClean="0">
              <a:solidFill>
                <a:srgbClr val="FF6600"/>
              </a:solidFill>
              <a:latin typeface="宋体" panose="02010600030101010101" pitchFamily="2" charset="-122"/>
            </a:endParaRPr>
          </a:p>
        </p:txBody>
      </p:sp>
      <p:sp>
        <p:nvSpPr>
          <p:cNvPr id="44035" name="内容占位符 2"/>
          <p:cNvSpPr>
            <a:spLocks noGrp="1" noChangeArrowheads="1"/>
          </p:cNvSpPr>
          <p:nvPr>
            <p:ph idx="4294967295"/>
          </p:nvPr>
        </p:nvSpPr>
        <p:spPr>
          <a:xfrm>
            <a:off x="457200" y="785813"/>
            <a:ext cx="8711712" cy="4678362"/>
          </a:xfrm>
          <a:prstGeom prst="rect">
            <a:avLst/>
          </a:prstGeom>
          <a:ln>
            <a:solidFill>
              <a:srgbClr val="333333"/>
            </a:solidFill>
            <a:miter lim="800000"/>
          </a:ln>
        </p:spPr>
        <p:txBody>
          <a:bodyPr lIns="90170" tIns="46990" rIns="90170" bIns="46990"/>
          <a:lstStyle/>
          <a:p>
            <a:pPr marL="0" indent="0">
              <a:lnSpc>
                <a:spcPct val="200000"/>
              </a:lnSpc>
              <a:buClr>
                <a:srgbClr val="0070C0"/>
              </a:buClr>
              <a:buFont typeface="Arial" panose="020B0604020202020204" pitchFamily="34" charset="0"/>
              <a:buNone/>
              <a:defRPr/>
            </a:pPr>
            <a:r>
              <a:rPr lang="zh-CN" altLang="zh-CN" sz="2800" dirty="0">
                <a:latin typeface="仿宋" panose="02010609060101010101" pitchFamily="49" charset="-122"/>
                <a:ea typeface="仿宋" panose="02010609060101010101" pitchFamily="49" charset="-122"/>
              </a:rPr>
              <a:t>知识</a:t>
            </a:r>
            <a:r>
              <a:rPr lang="zh-CN" altLang="zh-CN" sz="2800" dirty="0" smtClean="0">
                <a:latin typeface="仿宋" panose="02010609060101010101" pitchFamily="49" charset="-122"/>
                <a:ea typeface="仿宋" panose="02010609060101010101" pitchFamily="49" charset="-122"/>
              </a:rPr>
              <a:t>管理</a:t>
            </a:r>
            <a:r>
              <a:rPr lang="zh-CN" altLang="en-US" sz="2800" dirty="0" smtClean="0">
                <a:latin typeface="仿宋" panose="02010609060101010101" pitchFamily="49" charset="-122"/>
                <a:ea typeface="仿宋" panose="02010609060101010101" pitchFamily="49" charset="-122"/>
              </a:rPr>
              <a:t>过程：</a:t>
            </a:r>
            <a:endParaRPr lang="en-US" altLang="zh-CN" sz="2800" dirty="0">
              <a:latin typeface="仿宋" panose="02010609060101010101" pitchFamily="49" charset="-122"/>
              <a:ea typeface="仿宋" panose="02010609060101010101" pitchFamily="49" charset="-122"/>
            </a:endParaRPr>
          </a:p>
          <a:p>
            <a:pPr>
              <a:lnSpc>
                <a:spcPct val="200000"/>
              </a:lnSpc>
              <a:buClr>
                <a:srgbClr val="0070C0"/>
              </a:buClr>
              <a:buFont typeface="Wingdings" panose="05000000000000000000" pitchFamily="2" charset="2"/>
              <a:buChar char="Ø"/>
              <a:defRPr/>
            </a:pPr>
            <a:r>
              <a:rPr lang="zh-CN" altLang="en-US" sz="2400" b="1" dirty="0" smtClean="0">
                <a:latin typeface="仿宋" panose="02010609060101010101" pitchFamily="49" charset="-122"/>
                <a:ea typeface="仿宋" panose="02010609060101010101" pitchFamily="49" charset="-122"/>
              </a:rPr>
              <a:t>知识的鉴别</a:t>
            </a:r>
            <a:r>
              <a:rPr lang="en-US" altLang="zh-CN" sz="2400" b="1" dirty="0" smtClean="0">
                <a:latin typeface="仿宋" panose="02010609060101010101" pitchFamily="49" charset="-122"/>
                <a:ea typeface="仿宋" panose="02010609060101010101" pitchFamily="49" charset="-122"/>
              </a:rPr>
              <a:t>——</a:t>
            </a:r>
            <a:r>
              <a:rPr lang="zh-CN" altLang="en-US" sz="2400" b="1" dirty="0" smtClean="0">
                <a:latin typeface="仿宋" panose="02010609060101010101" pitchFamily="49" charset="-122"/>
                <a:ea typeface="仿宋" panose="02010609060101010101" pitchFamily="49" charset="-122"/>
              </a:rPr>
              <a:t>知识的创造</a:t>
            </a:r>
            <a:r>
              <a:rPr lang="en-US" altLang="zh-CN" sz="2400" b="1" dirty="0" smtClean="0">
                <a:latin typeface="仿宋" panose="02010609060101010101" pitchFamily="49" charset="-122"/>
                <a:ea typeface="仿宋" panose="02010609060101010101" pitchFamily="49" charset="-122"/>
              </a:rPr>
              <a:t>——</a:t>
            </a:r>
            <a:r>
              <a:rPr lang="zh-CN" altLang="en-US" sz="2400" b="1" dirty="0" smtClean="0">
                <a:latin typeface="仿宋" panose="02010609060101010101" pitchFamily="49" charset="-122"/>
                <a:ea typeface="仿宋" panose="02010609060101010101" pitchFamily="49" charset="-122"/>
              </a:rPr>
              <a:t>知识的获取</a:t>
            </a:r>
            <a:r>
              <a:rPr lang="en-US" altLang="zh-CN" sz="2400" b="1" dirty="0">
                <a:latin typeface="仿宋" panose="02010609060101010101" pitchFamily="49" charset="-122"/>
                <a:ea typeface="仿宋" panose="02010609060101010101" pitchFamily="49" charset="-122"/>
              </a:rPr>
              <a:t>——</a:t>
            </a:r>
            <a:r>
              <a:rPr lang="zh-CN" altLang="en-US" sz="2400" b="1" dirty="0" smtClean="0">
                <a:latin typeface="仿宋" panose="02010609060101010101" pitchFamily="49" charset="-122"/>
                <a:ea typeface="仿宋" panose="02010609060101010101" pitchFamily="49" charset="-122"/>
              </a:rPr>
              <a:t>知识的储存</a:t>
            </a:r>
            <a:r>
              <a:rPr lang="en-US" altLang="zh-CN" sz="2400" b="1" dirty="0" smtClean="0">
                <a:latin typeface="仿宋" panose="02010609060101010101" pitchFamily="49" charset="-122"/>
                <a:ea typeface="仿宋" panose="02010609060101010101" pitchFamily="49" charset="-122"/>
              </a:rPr>
              <a:t>——</a:t>
            </a:r>
            <a:r>
              <a:rPr lang="zh-CN" altLang="en-US" sz="2400" b="1" dirty="0" smtClean="0">
                <a:latin typeface="仿宋" panose="02010609060101010101" pitchFamily="49" charset="-122"/>
                <a:ea typeface="仿宋" panose="02010609060101010101" pitchFamily="49" charset="-122"/>
              </a:rPr>
              <a:t>知识的共享</a:t>
            </a:r>
            <a:r>
              <a:rPr lang="en-US" altLang="zh-CN" sz="2400" b="1" dirty="0" smtClean="0">
                <a:latin typeface="仿宋" panose="02010609060101010101" pitchFamily="49" charset="-122"/>
                <a:ea typeface="仿宋" panose="02010609060101010101" pitchFamily="49" charset="-122"/>
              </a:rPr>
              <a:t>——</a:t>
            </a:r>
            <a:r>
              <a:rPr lang="zh-CN" altLang="en-US" sz="2400" b="1" dirty="0" smtClean="0">
                <a:latin typeface="仿宋" panose="02010609060101010101" pitchFamily="49" charset="-122"/>
                <a:ea typeface="仿宋" panose="02010609060101010101" pitchFamily="49" charset="-122"/>
              </a:rPr>
              <a:t>知识的应用</a:t>
            </a:r>
            <a:endParaRPr lang="zh-CN" altLang="en-US" sz="2400" b="1" dirty="0" smtClean="0">
              <a:latin typeface="仿宋" panose="02010609060101010101" pitchFamily="49" charset="-122"/>
              <a:ea typeface="仿宋" panose="02010609060101010101" pitchFamily="49" charset="-122"/>
            </a:endParaRPr>
          </a:p>
          <a:p>
            <a:pPr>
              <a:buFont typeface="Arial" panose="020B0604020202020204" pitchFamily="34" charset="0"/>
              <a:buChar char="•"/>
              <a:defRPr/>
            </a:pPr>
            <a:endParaRPr lang="zh-CN" altLang="en-US" sz="2400"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4998720"/>
        </p:xfrm>
        <a:graphic>
          <a:graphicData uri="http://schemas.openxmlformats.org/drawingml/2006/table">
            <a:tbl>
              <a:tblPr/>
              <a:tblGrid>
                <a:gridCol w="3168476"/>
                <a:gridCol w="5545311"/>
              </a:tblGrid>
              <a:tr h="360710">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0974">
                <a:tc>
                  <a:txBody>
                    <a:bodyPr/>
                    <a:lstStyle/>
                    <a:p>
                      <a:r>
                        <a:rPr kumimoji="0" lang="en-US" altLang="zh-CN" sz="1700" kern="1200" dirty="0" smtClean="0">
                          <a:solidFill>
                            <a:schemeClr val="tx1"/>
                          </a:solidFill>
                          <a:effectLst/>
                          <a:latin typeface="+mn-lt"/>
                          <a:ea typeface="+mn-ea"/>
                          <a:cs typeface="+mn-cs"/>
                        </a:rPr>
                        <a:t>6.2  </a:t>
                      </a:r>
                      <a:r>
                        <a:rPr kumimoji="0" lang="zh-CN" altLang="zh-CN" sz="1700" kern="1200" dirty="0" smtClean="0">
                          <a:solidFill>
                            <a:schemeClr val="tx1"/>
                          </a:solidFill>
                          <a:effectLst/>
                          <a:latin typeface="+mn-lt"/>
                          <a:ea typeface="+mn-ea"/>
                          <a:cs typeface="+mn-cs"/>
                        </a:rPr>
                        <a:t>人力资源</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6.2.2  </a:t>
                      </a:r>
                      <a:r>
                        <a:rPr kumimoji="0" lang="zh-CN" altLang="zh-CN" sz="1700" kern="1200" dirty="0" smtClean="0">
                          <a:solidFill>
                            <a:schemeClr val="tx1"/>
                          </a:solidFill>
                          <a:effectLst/>
                          <a:latin typeface="+mn-lt"/>
                          <a:ea typeface="+mn-ea"/>
                          <a:cs typeface="+mn-cs"/>
                        </a:rPr>
                        <a:t>能力、培训和意识</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    </a:t>
                      </a:r>
                      <a:r>
                        <a:rPr kumimoji="0" lang="zh-CN" altLang="zh-CN" sz="1700" kern="1200" dirty="0" smtClean="0">
                          <a:solidFill>
                            <a:schemeClr val="tx1"/>
                          </a:solidFill>
                          <a:effectLst/>
                          <a:latin typeface="+mn-lt"/>
                          <a:ea typeface="+mn-ea"/>
                          <a:cs typeface="+mn-cs"/>
                        </a:rPr>
                        <a:t>组织应：</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    a</a:t>
                      </a:r>
                      <a:r>
                        <a:rPr kumimoji="0" lang="zh-CN" altLang="zh-CN" sz="1700" kern="1200" dirty="0" smtClean="0">
                          <a:solidFill>
                            <a:schemeClr val="tx1"/>
                          </a:solidFill>
                          <a:effectLst/>
                          <a:latin typeface="+mn-lt"/>
                          <a:ea typeface="+mn-ea"/>
                          <a:cs typeface="+mn-cs"/>
                        </a:rPr>
                        <a:t>）确定从事影响产品要求符合性工作的人员所需的能力；</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    b</a:t>
                      </a:r>
                      <a:r>
                        <a:rPr kumimoji="0" lang="zh-CN" altLang="zh-CN" sz="1700" kern="1200" dirty="0" smtClean="0">
                          <a:solidFill>
                            <a:schemeClr val="tx1"/>
                          </a:solidFill>
                          <a:effectLst/>
                          <a:latin typeface="+mn-lt"/>
                          <a:ea typeface="+mn-ea"/>
                          <a:cs typeface="+mn-cs"/>
                        </a:rPr>
                        <a:t>）适用时，提供培训或采取其他措施以获得所需的能力；</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    c</a:t>
                      </a:r>
                      <a:r>
                        <a:rPr kumimoji="0" lang="zh-CN" altLang="zh-CN" sz="1700" kern="1200" dirty="0" smtClean="0">
                          <a:solidFill>
                            <a:schemeClr val="tx1"/>
                          </a:solidFill>
                          <a:effectLst/>
                          <a:latin typeface="+mn-lt"/>
                          <a:ea typeface="+mn-ea"/>
                          <a:cs typeface="+mn-cs"/>
                        </a:rPr>
                        <a:t>）评价所采取措施的有效性；</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    d</a:t>
                      </a:r>
                      <a:r>
                        <a:rPr kumimoji="0" lang="zh-CN" altLang="zh-CN" sz="1700" kern="1200" dirty="0" smtClean="0">
                          <a:solidFill>
                            <a:schemeClr val="tx1"/>
                          </a:solidFill>
                          <a:effectLst/>
                          <a:latin typeface="+mn-lt"/>
                          <a:ea typeface="+mn-ea"/>
                          <a:cs typeface="+mn-cs"/>
                        </a:rPr>
                        <a:t>）确保组织的人员认识到所从事活动的相关性和重要性，以及如何为实现质量目标作出贡献；</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    e</a:t>
                      </a:r>
                      <a:r>
                        <a:rPr kumimoji="0" lang="zh-CN" altLang="zh-CN" sz="1700" kern="1200" dirty="0" smtClean="0">
                          <a:solidFill>
                            <a:schemeClr val="tx1"/>
                          </a:solidFill>
                          <a:effectLst/>
                          <a:latin typeface="+mn-lt"/>
                          <a:ea typeface="+mn-ea"/>
                          <a:cs typeface="+mn-cs"/>
                        </a:rPr>
                        <a:t>）保持教育、培训、技能和经验的适当记录（见</a:t>
                      </a:r>
                      <a:r>
                        <a:rPr kumimoji="0" lang="en-US" altLang="zh-CN" sz="1700" kern="1200" dirty="0" smtClean="0">
                          <a:solidFill>
                            <a:schemeClr val="tx1"/>
                          </a:solidFill>
                          <a:effectLst/>
                          <a:latin typeface="+mn-lt"/>
                          <a:ea typeface="+mn-ea"/>
                          <a:cs typeface="+mn-cs"/>
                        </a:rPr>
                        <a:t>4.2.4</a:t>
                      </a:r>
                      <a:r>
                        <a:rPr kumimoji="0" lang="zh-CN" altLang="zh-CN" sz="1700" kern="1200" dirty="0" smtClean="0">
                          <a:solidFill>
                            <a:schemeClr val="tx1"/>
                          </a:solidFill>
                          <a:effectLst/>
                          <a:latin typeface="+mn-lt"/>
                          <a:ea typeface="+mn-ea"/>
                          <a:cs typeface="+mn-cs"/>
                        </a:rPr>
                        <a:t>）。</a:t>
                      </a:r>
                      <a:endParaRPr kumimoji="0" lang="zh-CN" altLang="zh-CN" sz="17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2000" b="1" i="0" u="none" strike="noStrike" kern="1200" baseline="0" dirty="0" smtClean="0">
                          <a:solidFill>
                            <a:schemeClr val="tx1"/>
                          </a:solidFill>
                          <a:latin typeface="+mn-lt"/>
                          <a:ea typeface="+mn-ea"/>
                          <a:cs typeface="+mn-cs"/>
                        </a:rPr>
                        <a:t>7.2</a:t>
                      </a:r>
                      <a:r>
                        <a:rPr lang="zh-CN" altLang="en-US" sz="2000" b="1" i="0" u="none" strike="noStrike" kern="1200" baseline="0" dirty="0" smtClean="0">
                          <a:solidFill>
                            <a:schemeClr val="tx1"/>
                          </a:solidFill>
                          <a:latin typeface="+mn-lt"/>
                          <a:ea typeface="+mn-ea"/>
                          <a:cs typeface="+mn-cs"/>
                        </a:rPr>
                        <a:t>能力</a:t>
                      </a:r>
                      <a:endParaRPr lang="en-US" altLang="zh-CN" sz="2000" b="1" i="0" u="none" strike="noStrike" kern="1200" baseline="0" dirty="0" smtClean="0">
                        <a:solidFill>
                          <a:schemeClr val="tx1"/>
                        </a:solidFill>
                        <a:latin typeface="+mn-lt"/>
                        <a:ea typeface="+mn-ea"/>
                        <a:cs typeface="+mn-cs"/>
                      </a:endParaRPr>
                    </a:p>
                    <a:p>
                      <a:r>
                        <a:rPr lang="zh-CN" altLang="en-US" sz="2400" b="0" i="0" u="none" strike="noStrike" kern="1200" baseline="0" dirty="0" smtClean="0">
                          <a:solidFill>
                            <a:schemeClr val="tx1"/>
                          </a:solidFill>
                          <a:latin typeface="+mn-lt"/>
                          <a:ea typeface="+mn-ea"/>
                          <a:cs typeface="+mn-cs"/>
                        </a:rPr>
                        <a:t>组织应：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a</a:t>
                      </a:r>
                      <a:r>
                        <a:rPr lang="zh-CN" altLang="en-US" sz="2400" b="0" i="0" u="none" strike="noStrike" kern="1200" baseline="0" dirty="0" smtClean="0">
                          <a:solidFill>
                            <a:schemeClr val="tx1"/>
                          </a:solidFill>
                          <a:latin typeface="+mn-lt"/>
                          <a:ea typeface="+mn-ea"/>
                          <a:cs typeface="+mn-cs"/>
                        </a:rPr>
                        <a:t>）确定在其</a:t>
                      </a:r>
                      <a:r>
                        <a:rPr lang="zh-CN" altLang="en-US" sz="2400" b="1" i="0" u="none" strike="noStrike" kern="1200" baseline="0" dirty="0" smtClean="0">
                          <a:solidFill>
                            <a:srgbClr val="FF0000"/>
                          </a:solidFill>
                          <a:latin typeface="+mn-lt"/>
                          <a:ea typeface="+mn-ea"/>
                          <a:cs typeface="+mn-cs"/>
                        </a:rPr>
                        <a:t>控制下</a:t>
                      </a:r>
                      <a:r>
                        <a:rPr lang="zh-CN" altLang="en-US" sz="2400" b="0" i="0" u="none" strike="noStrike" kern="1200" baseline="0" dirty="0" smtClean="0">
                          <a:solidFill>
                            <a:schemeClr val="tx1"/>
                          </a:solidFill>
                          <a:latin typeface="+mn-lt"/>
                          <a:ea typeface="+mn-ea"/>
                          <a:cs typeface="+mn-cs"/>
                        </a:rPr>
                        <a:t>工作的人员所需具备的能力，这些人员从事的工作影响质量管理体系</a:t>
                      </a:r>
                      <a:r>
                        <a:rPr lang="zh-CN" altLang="en-US" sz="2400" b="1" i="0" u="none" strike="noStrike" kern="1200" baseline="0" dirty="0" smtClean="0">
                          <a:solidFill>
                            <a:srgbClr val="FF0000"/>
                          </a:solidFill>
                          <a:latin typeface="+mn-lt"/>
                          <a:ea typeface="+mn-ea"/>
                          <a:cs typeface="+mn-cs"/>
                        </a:rPr>
                        <a:t>绩效和有效性； </a:t>
                      </a:r>
                      <a:endParaRPr lang="zh-CN" altLang="en-US" sz="2400" b="1" i="0" u="none" strike="noStrike" kern="1200" baseline="0" dirty="0" smtClean="0">
                        <a:solidFill>
                          <a:srgbClr val="FF0000"/>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b</a:t>
                      </a:r>
                      <a:r>
                        <a:rPr lang="zh-CN" altLang="en-US" sz="2400" b="0" i="0" u="none" strike="noStrike" kern="1200" baseline="0" dirty="0" smtClean="0">
                          <a:solidFill>
                            <a:schemeClr val="tx1"/>
                          </a:solidFill>
                          <a:latin typeface="+mn-lt"/>
                          <a:ea typeface="+mn-ea"/>
                          <a:cs typeface="+mn-cs"/>
                        </a:rPr>
                        <a:t>）基于适当的教育、培训或经验，确保这些人员是</a:t>
                      </a:r>
                      <a:r>
                        <a:rPr lang="zh-CN" altLang="en-US" sz="2400" b="1" i="0" u="none" strike="noStrike" kern="1200" baseline="0" dirty="0" smtClean="0">
                          <a:solidFill>
                            <a:srgbClr val="FF0000"/>
                          </a:solidFill>
                          <a:latin typeface="+mn-lt"/>
                          <a:ea typeface="+mn-ea"/>
                          <a:cs typeface="+mn-cs"/>
                        </a:rPr>
                        <a:t>胜任</a:t>
                      </a:r>
                      <a:r>
                        <a:rPr lang="zh-CN" altLang="en-US" sz="2400" b="0" i="0" u="none" strike="noStrike" kern="1200" baseline="0" dirty="0" smtClean="0">
                          <a:solidFill>
                            <a:schemeClr val="tx1"/>
                          </a:solidFill>
                          <a:latin typeface="+mn-lt"/>
                          <a:ea typeface="+mn-ea"/>
                          <a:cs typeface="+mn-cs"/>
                        </a:rPr>
                        <a:t>的；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c</a:t>
                      </a:r>
                      <a:r>
                        <a:rPr lang="zh-CN" altLang="en-US" sz="2400" b="0" i="0" u="none" strike="noStrike" kern="1200" baseline="0" dirty="0" smtClean="0">
                          <a:solidFill>
                            <a:schemeClr val="tx1"/>
                          </a:solidFill>
                          <a:latin typeface="+mn-lt"/>
                          <a:ea typeface="+mn-ea"/>
                          <a:cs typeface="+mn-cs"/>
                        </a:rPr>
                        <a:t>）适用时，采取措施获得所需的能力，并评价措施的有效性；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d</a:t>
                      </a:r>
                      <a:r>
                        <a:rPr lang="zh-CN" altLang="en-US" sz="2400" b="0" i="0" u="none" strike="noStrike" kern="1200" baseline="0" dirty="0" smtClean="0">
                          <a:solidFill>
                            <a:schemeClr val="tx1"/>
                          </a:solidFill>
                          <a:latin typeface="+mn-lt"/>
                          <a:ea typeface="+mn-ea"/>
                          <a:cs typeface="+mn-cs"/>
                        </a:rPr>
                        <a:t>）</a:t>
                      </a:r>
                      <a:r>
                        <a:rPr lang="zh-CN" altLang="en-US" sz="2400" b="1" i="0" u="none" strike="noStrike" kern="1200" baseline="0" dirty="0" smtClean="0">
                          <a:solidFill>
                            <a:srgbClr val="FF0000"/>
                          </a:solidFill>
                          <a:latin typeface="+mn-lt"/>
                          <a:ea typeface="+mn-ea"/>
                          <a:cs typeface="+mn-cs"/>
                        </a:rPr>
                        <a:t>保留</a:t>
                      </a:r>
                      <a:r>
                        <a:rPr lang="zh-CN" altLang="en-US" sz="2400" b="0" i="0" u="none" strike="noStrike" kern="1200" baseline="0" dirty="0" smtClean="0">
                          <a:solidFill>
                            <a:schemeClr val="tx1"/>
                          </a:solidFill>
                          <a:latin typeface="+mn-lt"/>
                          <a:ea typeface="+mn-ea"/>
                          <a:cs typeface="+mn-cs"/>
                        </a:rPr>
                        <a:t>适当的成文信息，作为人员能力的证据</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注：采取的适当措施可包括对在职人员进行培训、辅导或重新分配工作，或者聘用、分包胜任的人员。 </a:t>
                      </a:r>
                      <a:endParaRPr kumimoji="0" lang="zh-CN" altLang="en-US" sz="1700" b="0"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168476"/>
                <a:gridCol w="554531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 6.2.2d</a:t>
                      </a:r>
                      <a:r>
                        <a:rPr kumimoji="0" lang="zh-CN" altLang="zh-CN" sz="1800" kern="1200" dirty="0" smtClean="0">
                          <a:solidFill>
                            <a:schemeClr val="tx1"/>
                          </a:solidFill>
                          <a:effectLst/>
                          <a:latin typeface="+mn-lt"/>
                          <a:ea typeface="+mn-ea"/>
                          <a:cs typeface="+mn-cs"/>
                        </a:rPr>
                        <a:t>）确保组织的人员认识到所从事活动的相关性和重要性，以及如何为实现质量目标作出贡献；</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2400" b="1" i="0" u="none" strike="noStrike" kern="1200" baseline="0" dirty="0" smtClean="0">
                          <a:solidFill>
                            <a:schemeClr val="tx1"/>
                          </a:solidFill>
                          <a:latin typeface="+mn-lt"/>
                          <a:ea typeface="+mn-ea"/>
                          <a:cs typeface="+mn-cs"/>
                        </a:rPr>
                        <a:t>7.3 </a:t>
                      </a:r>
                      <a:r>
                        <a:rPr lang="zh-CN" altLang="en-US" sz="2400" b="0" i="0" u="none" strike="noStrike" kern="1200" baseline="0" dirty="0" smtClean="0">
                          <a:solidFill>
                            <a:schemeClr val="tx1"/>
                          </a:solidFill>
                          <a:latin typeface="+mn-lt"/>
                          <a:ea typeface="+mn-ea"/>
                          <a:cs typeface="+mn-cs"/>
                        </a:rPr>
                        <a:t>意识 </a:t>
                      </a:r>
                      <a:endParaRPr lang="zh-CN" altLang="en-US" sz="2400" b="0" i="0" u="none" strike="noStrike" kern="1200" baseline="0" dirty="0" smtClean="0">
                        <a:solidFill>
                          <a:schemeClr val="tx1"/>
                        </a:solidFill>
                        <a:latin typeface="+mn-lt"/>
                        <a:ea typeface="+mn-ea"/>
                        <a:cs typeface="+mn-cs"/>
                      </a:endParaRPr>
                    </a:p>
                    <a:p>
                      <a:r>
                        <a:rPr lang="zh-CN" altLang="en-US" sz="2400" b="0" i="0" u="none" strike="noStrike" kern="1200" baseline="0" dirty="0" smtClean="0">
                          <a:solidFill>
                            <a:schemeClr val="tx1"/>
                          </a:solidFill>
                          <a:latin typeface="+mn-lt"/>
                          <a:ea typeface="+mn-ea"/>
                          <a:cs typeface="+mn-cs"/>
                        </a:rPr>
                        <a:t>组织应确保在其控制下工作的人员知晓：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a</a:t>
                      </a:r>
                      <a:r>
                        <a:rPr lang="zh-CN" altLang="en-US" sz="2400" b="0" i="0" u="none" strike="noStrike" kern="1200" baseline="0" dirty="0" smtClean="0">
                          <a:solidFill>
                            <a:schemeClr val="tx1"/>
                          </a:solidFill>
                          <a:latin typeface="+mn-lt"/>
                          <a:ea typeface="+mn-ea"/>
                          <a:cs typeface="+mn-cs"/>
                        </a:rPr>
                        <a:t>）质量方针；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b</a:t>
                      </a:r>
                      <a:r>
                        <a:rPr lang="zh-CN" altLang="en-US" sz="2400" b="0" i="0" u="none" strike="noStrike" kern="1200" baseline="0" dirty="0" smtClean="0">
                          <a:solidFill>
                            <a:schemeClr val="tx1"/>
                          </a:solidFill>
                          <a:latin typeface="+mn-lt"/>
                          <a:ea typeface="+mn-ea"/>
                          <a:cs typeface="+mn-cs"/>
                        </a:rPr>
                        <a:t>）相关的质量目标；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c</a:t>
                      </a:r>
                      <a:r>
                        <a:rPr lang="zh-CN" altLang="en-US" sz="2400" b="0" i="0" u="none" strike="noStrike" kern="1200" baseline="0" dirty="0" smtClean="0">
                          <a:solidFill>
                            <a:schemeClr val="tx1"/>
                          </a:solidFill>
                          <a:latin typeface="+mn-lt"/>
                          <a:ea typeface="+mn-ea"/>
                          <a:cs typeface="+mn-cs"/>
                        </a:rPr>
                        <a:t>）他们对质量管理体系有效性的贡献，包括改进绩效的益处；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d</a:t>
                      </a:r>
                      <a:r>
                        <a:rPr lang="zh-CN" altLang="en-US" sz="2400" b="0" i="0" u="none" strike="noStrike" kern="1200" baseline="0" dirty="0" smtClean="0">
                          <a:solidFill>
                            <a:schemeClr val="tx1"/>
                          </a:solidFill>
                          <a:latin typeface="+mn-lt"/>
                          <a:ea typeface="+mn-ea"/>
                          <a:cs typeface="+mn-cs"/>
                        </a:rPr>
                        <a:t>）不符合质量管理体系要求的后果。 </a:t>
                      </a:r>
                      <a:endParaRPr kumimoji="0" lang="zh-CN" altLang="en-US" sz="2400" b="0"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168476"/>
                <a:gridCol w="554531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5.5.3  </a:t>
                      </a:r>
                      <a:r>
                        <a:rPr kumimoji="0" lang="zh-CN" altLang="zh-CN" sz="1800" kern="1200" dirty="0" smtClean="0">
                          <a:solidFill>
                            <a:schemeClr val="tx1"/>
                          </a:solidFill>
                          <a:effectLst/>
                          <a:latin typeface="+mn-lt"/>
                          <a:ea typeface="+mn-ea"/>
                          <a:cs typeface="+mn-cs"/>
                        </a:rPr>
                        <a:t>内部沟通</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最高管理者应确保在组织内建立适当的沟通过程，并确保对质量管理体系的有效性进行沟通。</a:t>
                      </a:r>
                      <a:endParaRPr kumimoji="0" lang="en-US"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7.2.3  </a:t>
                      </a:r>
                      <a:r>
                        <a:rPr kumimoji="0" lang="zh-CN" altLang="zh-CN" sz="1800" kern="1200" dirty="0" smtClean="0">
                          <a:solidFill>
                            <a:schemeClr val="tx1"/>
                          </a:solidFill>
                          <a:effectLst/>
                          <a:latin typeface="+mn-lt"/>
                          <a:ea typeface="+mn-ea"/>
                          <a:cs typeface="+mn-cs"/>
                        </a:rPr>
                        <a:t>顾客沟通</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组织应对以下有关方面确定并实施与顾客沟通的有效安排：</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）产品信息；</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）问询、合同或订单的处理，包括对其修改；</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）顾客反馈，包括顾客抱怨。</a:t>
                      </a:r>
                      <a:endParaRPr kumimoji="0" lang="zh-CN" altLang="zh-CN" sz="1800" kern="1200" dirty="0" smtClean="0">
                        <a:solidFill>
                          <a:schemeClr val="tx1"/>
                        </a:solidFill>
                        <a:effectLst/>
                        <a:latin typeface="+mn-lt"/>
                        <a:ea typeface="+mn-ea"/>
                        <a:cs typeface="+mn-cs"/>
                      </a:endParaRPr>
                    </a:p>
                    <a:p>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2400" b="1" kern="1200" dirty="0" smtClean="0">
                          <a:solidFill>
                            <a:schemeClr val="tx1"/>
                          </a:solidFill>
                          <a:effectLst/>
                          <a:latin typeface="+mn-lt"/>
                          <a:ea typeface="+mn-ea"/>
                          <a:cs typeface="+mn-cs"/>
                        </a:rPr>
                        <a:t>7.4沟通</a:t>
                      </a:r>
                      <a:endParaRPr lang="zh-CN" altLang="zh-CN" sz="2400" b="1" kern="1200" dirty="0" smtClean="0">
                        <a:solidFill>
                          <a:schemeClr val="tx1"/>
                        </a:solidFill>
                        <a:effectLst/>
                        <a:latin typeface="+mn-lt"/>
                        <a:ea typeface="+mn-ea"/>
                        <a:cs typeface="+mn-cs"/>
                      </a:endParaRPr>
                    </a:p>
                    <a:p>
                      <a:r>
                        <a:rPr lang="zh-CN" altLang="en-US" sz="2400" b="0" i="0" u="none" strike="noStrike" kern="1200" baseline="0" dirty="0" smtClean="0">
                          <a:solidFill>
                            <a:schemeClr val="tx1"/>
                          </a:solidFill>
                          <a:latin typeface="+mn-lt"/>
                          <a:ea typeface="+mn-ea"/>
                          <a:cs typeface="+mn-cs"/>
                        </a:rPr>
                        <a:t>组织应确定与质量管理体系相关的</a:t>
                      </a:r>
                      <a:r>
                        <a:rPr lang="zh-CN" altLang="en-US" sz="2400" b="1" i="0" u="none" strike="noStrike" kern="1200" baseline="0" dirty="0" smtClean="0">
                          <a:solidFill>
                            <a:srgbClr val="FF0000"/>
                          </a:solidFill>
                          <a:latin typeface="+mn-lt"/>
                          <a:ea typeface="+mn-ea"/>
                          <a:cs typeface="+mn-cs"/>
                        </a:rPr>
                        <a:t>内部和外部</a:t>
                      </a:r>
                      <a:r>
                        <a:rPr lang="zh-CN" altLang="en-US" sz="2400" b="0" i="0" u="none" strike="noStrike" kern="1200" baseline="0" dirty="0" smtClean="0">
                          <a:solidFill>
                            <a:schemeClr val="tx1"/>
                          </a:solidFill>
                          <a:latin typeface="+mn-lt"/>
                          <a:ea typeface="+mn-ea"/>
                          <a:cs typeface="+mn-cs"/>
                        </a:rPr>
                        <a:t>沟通，包括：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a</a:t>
                      </a:r>
                      <a:r>
                        <a:rPr lang="zh-CN" altLang="en-US" sz="2400" b="0" i="0" u="none" strike="noStrike" kern="1200" baseline="0" dirty="0" smtClean="0">
                          <a:solidFill>
                            <a:schemeClr val="tx1"/>
                          </a:solidFill>
                          <a:latin typeface="+mn-lt"/>
                          <a:ea typeface="+mn-ea"/>
                          <a:cs typeface="+mn-cs"/>
                        </a:rPr>
                        <a:t>）沟通什么；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b</a:t>
                      </a:r>
                      <a:r>
                        <a:rPr lang="zh-CN" altLang="en-US" sz="2400" b="0" i="0" u="none" strike="noStrike" kern="1200" baseline="0" dirty="0" smtClean="0">
                          <a:solidFill>
                            <a:schemeClr val="tx1"/>
                          </a:solidFill>
                          <a:latin typeface="+mn-lt"/>
                          <a:ea typeface="+mn-ea"/>
                          <a:cs typeface="+mn-cs"/>
                        </a:rPr>
                        <a:t>）何时沟通；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c</a:t>
                      </a:r>
                      <a:r>
                        <a:rPr lang="zh-CN" altLang="en-US" sz="2400" b="0" i="0" u="none" strike="noStrike" kern="1200" baseline="0" dirty="0" smtClean="0">
                          <a:solidFill>
                            <a:schemeClr val="tx1"/>
                          </a:solidFill>
                          <a:latin typeface="+mn-lt"/>
                          <a:ea typeface="+mn-ea"/>
                          <a:cs typeface="+mn-cs"/>
                        </a:rPr>
                        <a:t>）与谁沟通；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d</a:t>
                      </a:r>
                      <a:r>
                        <a:rPr lang="zh-CN" altLang="en-US" sz="2400" b="0" i="0" u="none" strike="noStrike" kern="1200" baseline="0" dirty="0" smtClean="0">
                          <a:solidFill>
                            <a:schemeClr val="tx1"/>
                          </a:solidFill>
                          <a:latin typeface="+mn-lt"/>
                          <a:ea typeface="+mn-ea"/>
                          <a:cs typeface="+mn-cs"/>
                        </a:rPr>
                        <a:t>）如何沟通；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e</a:t>
                      </a:r>
                      <a:r>
                        <a:rPr lang="zh-CN" altLang="en-US" sz="2400" b="0" i="0" u="none" strike="noStrike" kern="1200" baseline="0" dirty="0" smtClean="0">
                          <a:solidFill>
                            <a:schemeClr val="tx1"/>
                          </a:solidFill>
                          <a:latin typeface="+mn-lt"/>
                          <a:ea typeface="+mn-ea"/>
                          <a:cs typeface="+mn-cs"/>
                        </a:rPr>
                        <a:t>）谁来沟通。 </a:t>
                      </a:r>
                      <a:endParaRPr lang="en-US" altLang="zh-CN" sz="2400" b="1" kern="1200" dirty="0" smtClean="0">
                        <a:solidFill>
                          <a:srgbClr val="FF0000"/>
                        </a:solidFill>
                        <a:effectLst/>
                        <a:latin typeface="+mn-lt"/>
                        <a:ea typeface="+mn-ea"/>
                        <a:cs typeface="+mn-cs"/>
                      </a:endParaRPr>
                    </a:p>
                    <a:p>
                      <a:endParaRPr lang="zh-CN" altLang="zh-CN" sz="2400" b="1" kern="1200" dirty="0" smtClean="0">
                        <a:solidFill>
                          <a:schemeClr val="tx1"/>
                        </a:solidFill>
                        <a:effectLst/>
                        <a:latin typeface="+mn-lt"/>
                        <a:ea typeface="+mn-ea"/>
                        <a:cs typeface="+mn-cs"/>
                      </a:endParaRPr>
                    </a:p>
                    <a:p>
                      <a:endParaRPr kumimoji="0" lang="zh-CN" altLang="en-US" b="0"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672532"/>
                <a:gridCol w="5041255"/>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4.2.1  </a:t>
                      </a:r>
                      <a:r>
                        <a:rPr kumimoji="0" lang="zh-CN" altLang="zh-CN" sz="1800" kern="1200" dirty="0" smtClean="0">
                          <a:solidFill>
                            <a:schemeClr val="tx1"/>
                          </a:solidFill>
                          <a:effectLst/>
                          <a:latin typeface="+mn-lt"/>
                          <a:ea typeface="+mn-ea"/>
                          <a:cs typeface="+mn-cs"/>
                        </a:rPr>
                        <a:t>总则</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质量管理体系文件应包括：</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）形成文件的质量方针和质量目标；</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）质量手册；</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）本标准所要求的形成文件的程序和记录；</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d</a:t>
                      </a:r>
                      <a:r>
                        <a:rPr kumimoji="0" lang="zh-CN" altLang="zh-CN" sz="1800" kern="1200" dirty="0" smtClean="0">
                          <a:solidFill>
                            <a:schemeClr val="tx1"/>
                          </a:solidFill>
                          <a:effectLst/>
                          <a:latin typeface="+mn-lt"/>
                          <a:ea typeface="+mn-ea"/>
                          <a:cs typeface="+mn-cs"/>
                        </a:rPr>
                        <a:t>）组织确定的为确保其过程有效策划、运行和控制所需的文件，包括记录。</a:t>
                      </a:r>
                      <a:endParaRPr kumimoji="0" lang="en-US" altLang="zh-CN" sz="1800" kern="1200" dirty="0" smtClean="0">
                        <a:solidFill>
                          <a:schemeClr val="tx1"/>
                        </a:solidFill>
                        <a:effectLst/>
                        <a:latin typeface="+mn-lt"/>
                        <a:ea typeface="+mn-ea"/>
                        <a:cs typeface="+mn-cs"/>
                      </a:endParaRPr>
                    </a:p>
                    <a:p>
                      <a:r>
                        <a:rPr lang="zh-CN" altLang="zh-CN" sz="1800" kern="1200" dirty="0" smtClean="0">
                          <a:solidFill>
                            <a:schemeClr val="tx1"/>
                          </a:solidFill>
                          <a:effectLst/>
                          <a:latin typeface="+mn-lt"/>
                          <a:ea typeface="+mn-ea"/>
                          <a:cs typeface="+mn-cs"/>
                        </a:rPr>
                        <a:t>注</a:t>
                      </a:r>
                      <a:r>
                        <a:rPr lang="en-US" altLang="zh-CN" sz="1800" kern="1200" dirty="0" smtClean="0">
                          <a:solidFill>
                            <a:schemeClr val="tx1"/>
                          </a:solidFill>
                          <a:effectLst/>
                          <a:latin typeface="+mn-lt"/>
                          <a:ea typeface="+mn-ea"/>
                          <a:cs typeface="+mn-cs"/>
                        </a:rPr>
                        <a:t>2</a:t>
                      </a:r>
                      <a:r>
                        <a:rPr lang="zh-CN" altLang="zh-CN" sz="1800" kern="1200" dirty="0" smtClean="0">
                          <a:solidFill>
                            <a:schemeClr val="tx1"/>
                          </a:solidFill>
                          <a:effectLst/>
                          <a:latin typeface="+mn-lt"/>
                          <a:ea typeface="+mn-ea"/>
                          <a:cs typeface="+mn-cs"/>
                        </a:rPr>
                        <a:t>：不同组织的质量管理体系文件的多少与详略程度可以不同，取决于：</a:t>
                      </a:r>
                      <a:endParaRPr lang="zh-CN" altLang="zh-CN" sz="1800" kern="1200" dirty="0" smtClean="0">
                        <a:solidFill>
                          <a:schemeClr val="tx1"/>
                        </a:solidFill>
                        <a:effectLst/>
                        <a:latin typeface="+mn-lt"/>
                        <a:ea typeface="+mn-ea"/>
                        <a:cs typeface="+mn-cs"/>
                      </a:endParaRPr>
                    </a:p>
                    <a:p>
                      <a:r>
                        <a:rPr lang="en-US" altLang="zh-CN" sz="1800" kern="1200" dirty="0" smtClean="0">
                          <a:solidFill>
                            <a:schemeClr val="tx1"/>
                          </a:solidFill>
                          <a:effectLst/>
                          <a:latin typeface="+mn-lt"/>
                          <a:ea typeface="+mn-ea"/>
                          <a:cs typeface="+mn-cs"/>
                        </a:rPr>
                        <a:t>a</a:t>
                      </a:r>
                      <a:r>
                        <a:rPr lang="zh-CN" altLang="zh-CN" sz="1800" kern="1200" dirty="0" smtClean="0">
                          <a:solidFill>
                            <a:schemeClr val="tx1"/>
                          </a:solidFill>
                          <a:effectLst/>
                          <a:latin typeface="+mn-lt"/>
                          <a:ea typeface="+mn-ea"/>
                          <a:cs typeface="+mn-cs"/>
                        </a:rPr>
                        <a:t>）组织的规模和活动的类型；</a:t>
                      </a:r>
                      <a:endParaRPr lang="zh-CN" altLang="zh-CN" sz="1800" kern="1200" dirty="0" smtClean="0">
                        <a:solidFill>
                          <a:schemeClr val="tx1"/>
                        </a:solidFill>
                        <a:effectLst/>
                        <a:latin typeface="+mn-lt"/>
                        <a:ea typeface="+mn-ea"/>
                        <a:cs typeface="+mn-cs"/>
                      </a:endParaRPr>
                    </a:p>
                    <a:p>
                      <a:r>
                        <a:rPr lang="en-US" altLang="zh-CN" sz="1800" kern="1200" dirty="0" smtClean="0">
                          <a:solidFill>
                            <a:schemeClr val="tx1"/>
                          </a:solidFill>
                          <a:effectLst/>
                          <a:latin typeface="+mn-lt"/>
                          <a:ea typeface="+mn-ea"/>
                          <a:cs typeface="+mn-cs"/>
                        </a:rPr>
                        <a:t>b</a:t>
                      </a:r>
                      <a:r>
                        <a:rPr lang="zh-CN" altLang="zh-CN" sz="1800" kern="1200" dirty="0" smtClean="0">
                          <a:solidFill>
                            <a:schemeClr val="tx1"/>
                          </a:solidFill>
                          <a:effectLst/>
                          <a:latin typeface="+mn-lt"/>
                          <a:ea typeface="+mn-ea"/>
                          <a:cs typeface="+mn-cs"/>
                        </a:rPr>
                        <a:t>）过程及其相互作用的复杂程度；</a:t>
                      </a:r>
                      <a:endParaRPr lang="zh-CN" altLang="zh-CN" sz="1800" kern="1200" dirty="0" smtClean="0">
                        <a:solidFill>
                          <a:schemeClr val="tx1"/>
                        </a:solidFill>
                        <a:effectLst/>
                        <a:latin typeface="+mn-lt"/>
                        <a:ea typeface="+mn-ea"/>
                        <a:cs typeface="+mn-cs"/>
                      </a:endParaRPr>
                    </a:p>
                    <a:p>
                      <a:r>
                        <a:rPr lang="en-US" altLang="zh-CN" sz="1800" kern="1200" dirty="0" smtClean="0">
                          <a:solidFill>
                            <a:schemeClr val="tx1"/>
                          </a:solidFill>
                          <a:effectLst/>
                          <a:latin typeface="+mn-lt"/>
                          <a:ea typeface="+mn-ea"/>
                          <a:cs typeface="+mn-cs"/>
                        </a:rPr>
                        <a:t>c</a:t>
                      </a:r>
                      <a:r>
                        <a:rPr lang="zh-CN" altLang="zh-CN" sz="1800" kern="1200" dirty="0" smtClean="0">
                          <a:solidFill>
                            <a:schemeClr val="tx1"/>
                          </a:solidFill>
                          <a:effectLst/>
                          <a:latin typeface="+mn-lt"/>
                          <a:ea typeface="+mn-ea"/>
                          <a:cs typeface="+mn-cs"/>
                        </a:rPr>
                        <a:t>）人员的能力。</a:t>
                      </a:r>
                      <a:endParaRPr lang="zh-CN" altLang="zh-CN" sz="1800" kern="1200" dirty="0" smtClean="0">
                        <a:solidFill>
                          <a:schemeClr val="tx1"/>
                        </a:solidFill>
                        <a:effectLst/>
                        <a:latin typeface="+mn-lt"/>
                        <a:ea typeface="+mn-ea"/>
                        <a:cs typeface="+mn-cs"/>
                      </a:endParaRPr>
                    </a:p>
                    <a:p>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2400" b="1" kern="1200" dirty="0" smtClean="0">
                          <a:solidFill>
                            <a:schemeClr val="tx1"/>
                          </a:solidFill>
                          <a:effectLst/>
                          <a:latin typeface="+mn-lt"/>
                          <a:ea typeface="+mn-ea"/>
                          <a:cs typeface="+mn-cs"/>
                        </a:rPr>
                        <a:t>7.5</a:t>
                      </a:r>
                      <a:r>
                        <a:rPr lang="zh-CN" altLang="en-US" sz="2400" b="1" kern="1200" dirty="0" smtClean="0">
                          <a:solidFill>
                            <a:schemeClr val="tx1"/>
                          </a:solidFill>
                          <a:effectLst/>
                          <a:latin typeface="+mn-lt"/>
                          <a:ea typeface="+mn-ea"/>
                          <a:cs typeface="+mn-cs"/>
                        </a:rPr>
                        <a:t>成</a:t>
                      </a:r>
                      <a:r>
                        <a:rPr lang="zh-CN" altLang="zh-CN" sz="2400" b="1" kern="1200" dirty="0" smtClean="0">
                          <a:solidFill>
                            <a:schemeClr val="tx1"/>
                          </a:solidFill>
                          <a:effectLst/>
                          <a:latin typeface="+mn-lt"/>
                          <a:ea typeface="+mn-ea"/>
                          <a:cs typeface="+mn-cs"/>
                        </a:rPr>
                        <a:t>文信息</a:t>
                      </a:r>
                      <a:endParaRPr lang="zh-CN" altLang="zh-CN" sz="2400" b="1" kern="1200" dirty="0" smtClean="0">
                        <a:solidFill>
                          <a:schemeClr val="tx1"/>
                        </a:solidFill>
                        <a:effectLst/>
                        <a:latin typeface="+mn-lt"/>
                        <a:ea typeface="+mn-ea"/>
                        <a:cs typeface="+mn-cs"/>
                      </a:endParaRPr>
                    </a:p>
                    <a:p>
                      <a:r>
                        <a:rPr lang="en-US" altLang="zh-CN" sz="2400" b="1" i="0" u="none" strike="noStrike" kern="1200" baseline="0" dirty="0" smtClean="0">
                          <a:solidFill>
                            <a:schemeClr val="tx1"/>
                          </a:solidFill>
                          <a:latin typeface="+mn-lt"/>
                          <a:ea typeface="+mn-ea"/>
                          <a:cs typeface="+mn-cs"/>
                        </a:rPr>
                        <a:t>7.5.1 </a:t>
                      </a:r>
                      <a:r>
                        <a:rPr lang="zh-CN" altLang="en-US" sz="2400" b="1" i="0" u="none" strike="noStrike" kern="1200" baseline="0" dirty="0" smtClean="0">
                          <a:solidFill>
                            <a:schemeClr val="tx1"/>
                          </a:solidFill>
                          <a:latin typeface="+mn-lt"/>
                          <a:ea typeface="+mn-ea"/>
                          <a:cs typeface="+mn-cs"/>
                        </a:rPr>
                        <a:t>总则 </a:t>
                      </a:r>
                      <a:endParaRPr lang="zh-CN" altLang="en-US" sz="2400" b="1" i="0" u="none" strike="noStrike" kern="1200" baseline="0" dirty="0" smtClean="0">
                        <a:solidFill>
                          <a:schemeClr val="tx1"/>
                        </a:solidFill>
                        <a:latin typeface="+mn-lt"/>
                        <a:ea typeface="+mn-ea"/>
                        <a:cs typeface="+mn-cs"/>
                      </a:endParaRPr>
                    </a:p>
                    <a:p>
                      <a:r>
                        <a:rPr lang="zh-CN" altLang="en-US" sz="2400" b="1" i="0" u="none" strike="noStrike" kern="1200" baseline="0" dirty="0" smtClean="0">
                          <a:solidFill>
                            <a:schemeClr val="tx1"/>
                          </a:solidFill>
                          <a:latin typeface="+mn-lt"/>
                          <a:ea typeface="+mn-ea"/>
                          <a:cs typeface="+mn-cs"/>
                        </a:rPr>
                        <a:t>组织的质量管理体系应包括： </a:t>
                      </a:r>
                      <a:endParaRPr lang="zh-CN" altLang="en-US" sz="2400" b="1" i="0" u="none" strike="noStrike" kern="1200" baseline="0" dirty="0" smtClean="0">
                        <a:solidFill>
                          <a:schemeClr val="tx1"/>
                        </a:solidFill>
                        <a:latin typeface="+mn-lt"/>
                        <a:ea typeface="+mn-ea"/>
                        <a:cs typeface="+mn-cs"/>
                      </a:endParaRPr>
                    </a:p>
                    <a:p>
                      <a:r>
                        <a:rPr lang="en-US" altLang="zh-CN" sz="2400" b="1" i="0" u="none" strike="noStrike" kern="1200" baseline="0" dirty="0" smtClean="0">
                          <a:solidFill>
                            <a:schemeClr val="tx1"/>
                          </a:solidFill>
                          <a:latin typeface="+mn-lt"/>
                          <a:ea typeface="+mn-ea"/>
                          <a:cs typeface="+mn-cs"/>
                        </a:rPr>
                        <a:t>a) </a:t>
                      </a:r>
                      <a:r>
                        <a:rPr lang="zh-CN" altLang="en-US" sz="2400" b="1" i="0" u="none" strike="noStrike" kern="1200" baseline="0" dirty="0" smtClean="0">
                          <a:solidFill>
                            <a:schemeClr val="tx1"/>
                          </a:solidFill>
                          <a:latin typeface="+mn-lt"/>
                          <a:ea typeface="+mn-ea"/>
                          <a:cs typeface="+mn-cs"/>
                        </a:rPr>
                        <a:t>本标准要求的成文信息； </a:t>
                      </a:r>
                      <a:endParaRPr lang="zh-CN" altLang="en-US" sz="2400" b="1" i="0" u="none" strike="noStrike" kern="1200" baseline="0" dirty="0" smtClean="0">
                        <a:solidFill>
                          <a:schemeClr val="tx1"/>
                        </a:solidFill>
                        <a:latin typeface="+mn-lt"/>
                        <a:ea typeface="+mn-ea"/>
                        <a:cs typeface="+mn-cs"/>
                      </a:endParaRPr>
                    </a:p>
                    <a:p>
                      <a:r>
                        <a:rPr lang="en-US" altLang="zh-CN" sz="2400" b="1" i="0" u="none" strike="noStrike" kern="1200" baseline="0" dirty="0" smtClean="0">
                          <a:solidFill>
                            <a:schemeClr val="tx1"/>
                          </a:solidFill>
                          <a:latin typeface="+mn-lt"/>
                          <a:ea typeface="+mn-ea"/>
                          <a:cs typeface="+mn-cs"/>
                        </a:rPr>
                        <a:t>b) </a:t>
                      </a:r>
                      <a:r>
                        <a:rPr lang="zh-CN" altLang="en-US" sz="2400" b="1" i="0" u="none" strike="noStrike" kern="1200" baseline="0" dirty="0" smtClean="0">
                          <a:solidFill>
                            <a:schemeClr val="tx1"/>
                          </a:solidFill>
                          <a:latin typeface="+mn-lt"/>
                          <a:ea typeface="+mn-ea"/>
                          <a:cs typeface="+mn-cs"/>
                        </a:rPr>
                        <a:t>组织确定的，为确保质量管理体系有效性所需的成文信息。</a:t>
                      </a:r>
                      <a:endParaRPr lang="zh-CN" altLang="en-US" sz="2400" b="1"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注：对于不同组织，质量管理体系成文信息的多少与详略程度可以不同，取决于：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t>
                      </a:r>
                      <a:r>
                        <a:rPr lang="zh-CN" altLang="en-US" sz="1800" b="0" i="0" u="none" strike="noStrike" kern="1200" baseline="0" dirty="0" smtClean="0">
                          <a:solidFill>
                            <a:schemeClr val="tx1"/>
                          </a:solidFill>
                          <a:latin typeface="+mn-lt"/>
                          <a:ea typeface="+mn-ea"/>
                          <a:cs typeface="+mn-cs"/>
                        </a:rPr>
                        <a:t>组织的规模，以及活动、过程、产品和服务的类型；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t>
                      </a:r>
                      <a:r>
                        <a:rPr lang="zh-CN" altLang="en-US" sz="1800" b="0" i="0" u="none" strike="noStrike" kern="1200" baseline="0" dirty="0" smtClean="0">
                          <a:solidFill>
                            <a:schemeClr val="tx1"/>
                          </a:solidFill>
                          <a:latin typeface="+mn-lt"/>
                          <a:ea typeface="+mn-ea"/>
                          <a:cs typeface="+mn-cs"/>
                        </a:rPr>
                        <a:t>过程及其相互作用的复杂程度；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t>
                      </a:r>
                      <a:r>
                        <a:rPr lang="zh-CN" altLang="en-US" sz="1800" b="0" i="0" u="none" strike="noStrike" kern="1200" baseline="0" dirty="0" smtClean="0">
                          <a:solidFill>
                            <a:schemeClr val="tx1"/>
                          </a:solidFill>
                          <a:latin typeface="+mn-lt"/>
                          <a:ea typeface="+mn-ea"/>
                          <a:cs typeface="+mn-cs"/>
                        </a:rPr>
                        <a:t>人员的能力。 </a:t>
                      </a:r>
                      <a:endParaRPr kumimoji="0" lang="zh-CN" altLang="en-US" sz="1800" b="0" i="0" kern="1200" dirty="0" smtClean="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4.2.3</a:t>
                      </a:r>
                      <a:r>
                        <a:rPr kumimoji="0" lang="zh-CN" altLang="en-US" sz="1800" kern="1200" dirty="0" smtClean="0">
                          <a:solidFill>
                            <a:schemeClr val="tx1"/>
                          </a:solidFill>
                          <a:effectLst/>
                          <a:latin typeface="+mn-lt"/>
                          <a:ea typeface="+mn-ea"/>
                          <a:cs typeface="+mn-cs"/>
                        </a:rPr>
                        <a:t>文件控制</a:t>
                      </a:r>
                      <a:endParaRPr kumimoji="0" lang="en-US"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应编制形成文件的程序，以规定以下方面所需的控制：</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）为使文件是充分与适宜的，文件发布前得到批准；</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）必要时对文件进行评审与更新，并再次批准</a:t>
                      </a:r>
                      <a:endParaRPr kumimoji="0" lang="en-US"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）确保文件的更改和现行修订状态得到识别</a:t>
                      </a:r>
                      <a:r>
                        <a:rPr kumimoji="0" lang="zh-CN" altLang="en-US" sz="1800" kern="1200" dirty="0" smtClean="0">
                          <a:solidFill>
                            <a:schemeClr val="tx1"/>
                          </a:solidFill>
                          <a:effectLst/>
                          <a:latin typeface="+mn-lt"/>
                          <a:ea typeface="+mn-ea"/>
                          <a:cs typeface="+mn-cs"/>
                        </a:rPr>
                        <a:t>。</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2400" b="1" kern="1200" dirty="0" smtClean="0">
                          <a:solidFill>
                            <a:schemeClr val="tx1"/>
                          </a:solidFill>
                          <a:effectLst/>
                          <a:latin typeface="+mn-lt"/>
                          <a:ea typeface="+mn-ea"/>
                          <a:cs typeface="+mn-cs"/>
                        </a:rPr>
                        <a:t>7.5.2</a:t>
                      </a:r>
                      <a:r>
                        <a:rPr lang="zh-CN" altLang="en-US" sz="2400" b="1" kern="1200" dirty="0" smtClean="0">
                          <a:solidFill>
                            <a:schemeClr val="tx1"/>
                          </a:solidFill>
                          <a:effectLst/>
                          <a:latin typeface="+mn-lt"/>
                          <a:ea typeface="+mn-ea"/>
                          <a:cs typeface="+mn-cs"/>
                        </a:rPr>
                        <a:t>创建</a:t>
                      </a:r>
                      <a:r>
                        <a:rPr lang="zh-CN" altLang="zh-CN" sz="2400" b="1" kern="1200" dirty="0" smtClean="0">
                          <a:solidFill>
                            <a:schemeClr val="tx1"/>
                          </a:solidFill>
                          <a:effectLst/>
                          <a:latin typeface="+mn-lt"/>
                          <a:ea typeface="+mn-ea"/>
                          <a:cs typeface="+mn-cs"/>
                        </a:rPr>
                        <a:t>和更新</a:t>
                      </a:r>
                      <a:endParaRPr lang="zh-CN" altLang="zh-CN" sz="2400" b="1" kern="1200" dirty="0" smtClean="0">
                        <a:solidFill>
                          <a:schemeClr val="tx1"/>
                        </a:solidFill>
                        <a:effectLst/>
                        <a:latin typeface="+mn-lt"/>
                        <a:ea typeface="+mn-ea"/>
                        <a:cs typeface="+mn-cs"/>
                      </a:endParaRPr>
                    </a:p>
                    <a:p>
                      <a:r>
                        <a:rPr lang="zh-CN" altLang="en-US" sz="2400" b="0" i="0" u="none" strike="noStrike" kern="1200" baseline="0" dirty="0" smtClean="0">
                          <a:solidFill>
                            <a:schemeClr val="tx1"/>
                          </a:solidFill>
                          <a:latin typeface="+mn-lt"/>
                          <a:ea typeface="+mn-ea"/>
                          <a:cs typeface="+mn-cs"/>
                        </a:rPr>
                        <a:t>在创建和更新成文信息时，组织应确保适当的：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a</a:t>
                      </a:r>
                      <a:r>
                        <a:rPr lang="zh-CN" altLang="en-US" sz="2400" b="0" i="0" u="none" strike="noStrike" kern="1200" baseline="0" dirty="0" smtClean="0">
                          <a:solidFill>
                            <a:schemeClr val="tx1"/>
                          </a:solidFill>
                          <a:latin typeface="+mn-lt"/>
                          <a:ea typeface="+mn-ea"/>
                          <a:cs typeface="+mn-cs"/>
                        </a:rPr>
                        <a:t>）</a:t>
                      </a:r>
                      <a:r>
                        <a:rPr lang="zh-CN" altLang="en-US" sz="2400" b="1" i="0" u="none" strike="noStrike" kern="1200" baseline="0" dirty="0" smtClean="0">
                          <a:solidFill>
                            <a:srgbClr val="FF0000"/>
                          </a:solidFill>
                          <a:latin typeface="+mn-lt"/>
                          <a:ea typeface="+mn-ea"/>
                          <a:cs typeface="+mn-cs"/>
                        </a:rPr>
                        <a:t>标识</a:t>
                      </a:r>
                      <a:r>
                        <a:rPr lang="zh-CN" altLang="en-US" sz="2400" b="0" i="0" u="none" strike="noStrike" kern="1200" baseline="0" dirty="0" smtClean="0">
                          <a:solidFill>
                            <a:schemeClr val="tx1"/>
                          </a:solidFill>
                          <a:latin typeface="+mn-lt"/>
                          <a:ea typeface="+mn-ea"/>
                          <a:cs typeface="+mn-cs"/>
                        </a:rPr>
                        <a:t>和说明（如：标题、日期、作者、索引编号）；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b) </a:t>
                      </a:r>
                      <a:r>
                        <a:rPr lang="zh-CN" altLang="en-US" sz="2400" b="1" i="0" u="none" strike="noStrike" kern="1200" baseline="0" dirty="0" smtClean="0">
                          <a:solidFill>
                            <a:srgbClr val="FF0000"/>
                          </a:solidFill>
                          <a:latin typeface="+mn-lt"/>
                          <a:ea typeface="+mn-ea"/>
                          <a:cs typeface="+mn-cs"/>
                        </a:rPr>
                        <a:t>形式</a:t>
                      </a:r>
                      <a:r>
                        <a:rPr lang="zh-CN" altLang="en-US" sz="2400" b="0" i="0" u="none" strike="noStrike" kern="1200" baseline="0" dirty="0" smtClean="0">
                          <a:solidFill>
                            <a:schemeClr val="tx1"/>
                          </a:solidFill>
                          <a:latin typeface="+mn-lt"/>
                          <a:ea typeface="+mn-ea"/>
                          <a:cs typeface="+mn-cs"/>
                        </a:rPr>
                        <a:t>（如：语言、软件版本、图示）和</a:t>
                      </a:r>
                      <a:r>
                        <a:rPr lang="zh-CN" altLang="en-US" sz="2400" b="1" i="0" u="none" strike="noStrike" kern="1200" baseline="0" dirty="0" smtClean="0">
                          <a:solidFill>
                            <a:srgbClr val="FF0000"/>
                          </a:solidFill>
                          <a:latin typeface="+mn-lt"/>
                          <a:ea typeface="+mn-ea"/>
                          <a:cs typeface="+mn-cs"/>
                        </a:rPr>
                        <a:t>载体</a:t>
                      </a:r>
                      <a:r>
                        <a:rPr lang="zh-CN" altLang="en-US" sz="2400" b="0" i="0" u="none" strike="noStrike" kern="1200" baseline="0" dirty="0" smtClean="0">
                          <a:solidFill>
                            <a:schemeClr val="tx1"/>
                          </a:solidFill>
                          <a:latin typeface="+mn-lt"/>
                          <a:ea typeface="+mn-ea"/>
                          <a:cs typeface="+mn-cs"/>
                        </a:rPr>
                        <a:t>（如：纸质的、电子的）； </a:t>
                      </a:r>
                      <a:endParaRPr lang="zh-CN" altLang="en-US" sz="2400" b="0" i="0" u="none" strike="noStrike" kern="1200" baseline="0" dirty="0" smtClean="0">
                        <a:solidFill>
                          <a:schemeClr val="tx1"/>
                        </a:solidFill>
                        <a:latin typeface="+mn-lt"/>
                        <a:ea typeface="+mn-ea"/>
                        <a:cs typeface="+mn-cs"/>
                      </a:endParaRPr>
                    </a:p>
                    <a:p>
                      <a:r>
                        <a:rPr lang="en-US" altLang="zh-CN" sz="2400" b="0" i="0" u="none" strike="noStrike" kern="1200" baseline="0" dirty="0" smtClean="0">
                          <a:solidFill>
                            <a:schemeClr val="tx1"/>
                          </a:solidFill>
                          <a:latin typeface="+mn-lt"/>
                          <a:ea typeface="+mn-ea"/>
                          <a:cs typeface="+mn-cs"/>
                        </a:rPr>
                        <a:t>c) </a:t>
                      </a:r>
                      <a:r>
                        <a:rPr lang="zh-CN" altLang="en-US" sz="2400" b="1" i="0" u="none" strike="noStrike" kern="1200" baseline="0" dirty="0" smtClean="0">
                          <a:solidFill>
                            <a:srgbClr val="FF0000"/>
                          </a:solidFill>
                          <a:latin typeface="+mn-lt"/>
                          <a:ea typeface="+mn-ea"/>
                          <a:cs typeface="+mn-cs"/>
                        </a:rPr>
                        <a:t>评审和批准</a:t>
                      </a:r>
                      <a:r>
                        <a:rPr lang="zh-CN" altLang="en-US" sz="2400" b="0" i="0" u="none" strike="noStrike" kern="1200" baseline="0" dirty="0" smtClean="0">
                          <a:solidFill>
                            <a:schemeClr val="tx1"/>
                          </a:solidFill>
                          <a:latin typeface="+mn-lt"/>
                          <a:ea typeface="+mn-ea"/>
                          <a:cs typeface="+mn-cs"/>
                        </a:rPr>
                        <a:t>，以保持适宜性和充分性。 </a:t>
                      </a:r>
                      <a:endParaRPr lang="zh-CN" altLang="zh-CN" sz="2400" b="1" kern="1200" dirty="0" smtClean="0">
                        <a:solidFill>
                          <a:schemeClr val="tx1"/>
                        </a:solidFill>
                        <a:effectLst/>
                        <a:latin typeface="+mn-lt"/>
                        <a:ea typeface="+mn-ea"/>
                        <a:cs typeface="+mn-cs"/>
                      </a:endParaRPr>
                    </a:p>
                    <a:p>
                      <a:endParaRPr kumimoji="0" lang="zh-CN" altLang="en-US" sz="2400" b="0" i="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478383"/>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251520" y="908720"/>
          <a:ext cx="8641655" cy="5809185"/>
        </p:xfrm>
        <a:graphic>
          <a:graphicData uri="http://schemas.openxmlformats.org/drawingml/2006/table">
            <a:tbl>
              <a:tblPr/>
              <a:tblGrid>
                <a:gridCol w="2808312"/>
                <a:gridCol w="5833343"/>
              </a:tblGrid>
              <a:tr h="386639">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2945">
                <a:tc>
                  <a:txBody>
                    <a:bodyPr/>
                    <a:lstStyle/>
                    <a:p>
                      <a:r>
                        <a:rPr kumimoji="0" lang="en-US" altLang="zh-CN" sz="1700" kern="1200" dirty="0" smtClean="0">
                          <a:solidFill>
                            <a:schemeClr val="tx1"/>
                          </a:solidFill>
                          <a:effectLst/>
                          <a:latin typeface="+mn-lt"/>
                          <a:ea typeface="+mn-ea"/>
                          <a:cs typeface="+mn-cs"/>
                        </a:rPr>
                        <a:t>4.2.3  </a:t>
                      </a:r>
                      <a:r>
                        <a:rPr kumimoji="0" lang="zh-CN" altLang="zh-CN" sz="1700" kern="1200" dirty="0" smtClean="0">
                          <a:solidFill>
                            <a:schemeClr val="tx1"/>
                          </a:solidFill>
                          <a:effectLst/>
                          <a:latin typeface="+mn-lt"/>
                          <a:ea typeface="+mn-ea"/>
                          <a:cs typeface="+mn-cs"/>
                        </a:rPr>
                        <a:t>文件控制</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    </a:t>
                      </a:r>
                      <a:r>
                        <a:rPr kumimoji="0" lang="zh-CN" altLang="zh-CN" sz="1700" kern="1200" dirty="0" smtClean="0">
                          <a:solidFill>
                            <a:schemeClr val="tx1"/>
                          </a:solidFill>
                          <a:effectLst/>
                          <a:latin typeface="+mn-lt"/>
                          <a:ea typeface="+mn-ea"/>
                          <a:cs typeface="+mn-cs"/>
                        </a:rPr>
                        <a:t>质量管理体系所要求的</a:t>
                      </a:r>
                      <a:r>
                        <a:rPr kumimoji="0" lang="zh-CN" altLang="zh-CN" sz="1700" kern="1200" dirty="0" smtClean="0">
                          <a:solidFill>
                            <a:srgbClr val="FF0000"/>
                          </a:solidFill>
                          <a:effectLst/>
                          <a:latin typeface="+mn-lt"/>
                          <a:ea typeface="+mn-ea"/>
                          <a:cs typeface="+mn-cs"/>
                        </a:rPr>
                        <a:t>文件</a:t>
                      </a:r>
                      <a:r>
                        <a:rPr kumimoji="0" lang="zh-CN" altLang="zh-CN" sz="1700" kern="1200" dirty="0" smtClean="0">
                          <a:solidFill>
                            <a:schemeClr val="tx1"/>
                          </a:solidFill>
                          <a:effectLst/>
                          <a:latin typeface="+mn-lt"/>
                          <a:ea typeface="+mn-ea"/>
                          <a:cs typeface="+mn-cs"/>
                        </a:rPr>
                        <a:t>应予以控制。记录是一种特殊类型的文件，应依据</a:t>
                      </a:r>
                      <a:r>
                        <a:rPr kumimoji="0" lang="en-US" altLang="zh-CN" sz="1700" kern="1200" dirty="0" smtClean="0">
                          <a:solidFill>
                            <a:schemeClr val="tx1"/>
                          </a:solidFill>
                          <a:effectLst/>
                          <a:latin typeface="+mn-lt"/>
                          <a:ea typeface="+mn-ea"/>
                          <a:cs typeface="+mn-cs"/>
                        </a:rPr>
                        <a:t>4.2.4</a:t>
                      </a:r>
                      <a:r>
                        <a:rPr kumimoji="0" lang="zh-CN" altLang="zh-CN" sz="1700" kern="1200" dirty="0" smtClean="0">
                          <a:solidFill>
                            <a:schemeClr val="tx1"/>
                          </a:solidFill>
                          <a:effectLst/>
                          <a:latin typeface="+mn-lt"/>
                          <a:ea typeface="+mn-ea"/>
                          <a:cs typeface="+mn-cs"/>
                        </a:rPr>
                        <a:t>的要求进行控制。</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    </a:t>
                      </a:r>
                      <a:r>
                        <a:rPr kumimoji="0" lang="zh-CN" altLang="zh-CN" sz="1700" kern="1200" dirty="0" smtClean="0">
                          <a:solidFill>
                            <a:schemeClr val="tx1"/>
                          </a:solidFill>
                          <a:effectLst/>
                          <a:latin typeface="+mn-lt"/>
                          <a:ea typeface="+mn-ea"/>
                          <a:cs typeface="+mn-cs"/>
                        </a:rPr>
                        <a:t>应编制形成文件的程序，以规定以下方面所需的控制：</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       d</a:t>
                      </a:r>
                      <a:r>
                        <a:rPr kumimoji="0" lang="zh-CN" altLang="zh-CN" sz="1700" kern="1200" dirty="0" smtClean="0">
                          <a:solidFill>
                            <a:schemeClr val="tx1"/>
                          </a:solidFill>
                          <a:effectLst/>
                          <a:latin typeface="+mn-lt"/>
                          <a:ea typeface="+mn-ea"/>
                          <a:cs typeface="+mn-cs"/>
                        </a:rPr>
                        <a:t>）确保在使用处可获得适用文件的有关版本；</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    e</a:t>
                      </a:r>
                      <a:r>
                        <a:rPr kumimoji="0" lang="zh-CN" altLang="zh-CN" sz="1700" kern="1200" dirty="0" smtClean="0">
                          <a:solidFill>
                            <a:schemeClr val="tx1"/>
                          </a:solidFill>
                          <a:effectLst/>
                          <a:latin typeface="+mn-lt"/>
                          <a:ea typeface="+mn-ea"/>
                          <a:cs typeface="+mn-cs"/>
                        </a:rPr>
                        <a:t>）确保文件保持清晰、易于识别；</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    f</a:t>
                      </a:r>
                      <a:r>
                        <a:rPr kumimoji="0" lang="zh-CN" altLang="zh-CN" sz="1700" kern="1200" dirty="0" smtClean="0">
                          <a:solidFill>
                            <a:schemeClr val="tx1"/>
                          </a:solidFill>
                          <a:effectLst/>
                          <a:latin typeface="+mn-lt"/>
                          <a:ea typeface="+mn-ea"/>
                          <a:cs typeface="+mn-cs"/>
                        </a:rPr>
                        <a:t>）确保组织所确定的策划和运行质量管理体系所需的外来文件得到识别，并控制其分发；</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    g</a:t>
                      </a:r>
                      <a:r>
                        <a:rPr kumimoji="0" lang="zh-CN" altLang="zh-CN" sz="1700" kern="1200" dirty="0" smtClean="0">
                          <a:solidFill>
                            <a:schemeClr val="tx1"/>
                          </a:solidFill>
                          <a:effectLst/>
                          <a:latin typeface="+mn-lt"/>
                          <a:ea typeface="+mn-ea"/>
                          <a:cs typeface="+mn-cs"/>
                        </a:rPr>
                        <a:t>）防止作废文件的非预期使用，如果出于某种目的而保留作废文件，对这些文件进行适当的标识。</a:t>
                      </a:r>
                      <a:endParaRPr kumimoji="0" lang="zh-CN" altLang="zh-CN" sz="17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800" b="1" i="0" u="none" strike="noStrike" kern="1200" baseline="0" dirty="0" smtClean="0">
                          <a:solidFill>
                            <a:schemeClr val="tx1"/>
                          </a:solidFill>
                          <a:latin typeface="+mn-lt"/>
                          <a:ea typeface="+mn-ea"/>
                          <a:cs typeface="+mn-cs"/>
                        </a:rPr>
                        <a:t>7.5.3 </a:t>
                      </a:r>
                      <a:r>
                        <a:rPr lang="zh-CN" altLang="en-US" sz="1800" b="1" i="0" u="none" strike="noStrike" kern="1200" baseline="0" dirty="0" smtClean="0">
                          <a:solidFill>
                            <a:schemeClr val="tx1"/>
                          </a:solidFill>
                          <a:latin typeface="+mn-lt"/>
                          <a:ea typeface="+mn-ea"/>
                          <a:cs typeface="+mn-cs"/>
                        </a:rPr>
                        <a:t>成文信息的控制 </a:t>
                      </a:r>
                      <a:endParaRPr lang="zh-CN" altLang="en-US" sz="1800" b="1" i="0" u="none" strike="noStrike" kern="1200" baseline="0" dirty="0" smtClean="0">
                        <a:solidFill>
                          <a:schemeClr val="tx1"/>
                        </a:solidFill>
                        <a:latin typeface="+mn-lt"/>
                        <a:ea typeface="+mn-ea"/>
                        <a:cs typeface="+mn-cs"/>
                      </a:endParaRPr>
                    </a:p>
                    <a:p>
                      <a:r>
                        <a:rPr lang="en-US" altLang="zh-CN" sz="1800" b="1" i="0" u="none" strike="noStrike" kern="1200" baseline="0" dirty="0" smtClean="0">
                          <a:solidFill>
                            <a:schemeClr val="tx1"/>
                          </a:solidFill>
                          <a:latin typeface="+mn-lt"/>
                          <a:ea typeface="+mn-ea"/>
                          <a:cs typeface="+mn-cs"/>
                        </a:rPr>
                        <a:t>7.5.3.1 </a:t>
                      </a:r>
                      <a:r>
                        <a:rPr lang="zh-CN" altLang="en-US" sz="1800" b="1" i="0" u="none" strike="noStrike" kern="1200" baseline="0" dirty="0" smtClean="0">
                          <a:solidFill>
                            <a:schemeClr val="tx1"/>
                          </a:solidFill>
                          <a:latin typeface="+mn-lt"/>
                          <a:ea typeface="+mn-ea"/>
                          <a:cs typeface="+mn-cs"/>
                        </a:rPr>
                        <a:t>应控制质量管理体系和本标准所要求的成文信息，以确保： </a:t>
                      </a:r>
                      <a:endParaRPr lang="zh-CN" altLang="en-US" sz="1800" b="1" i="0" u="none" strike="noStrike" kern="1200" baseline="0" dirty="0" smtClean="0">
                        <a:solidFill>
                          <a:schemeClr val="tx1"/>
                        </a:solidFill>
                        <a:latin typeface="+mn-lt"/>
                        <a:ea typeface="+mn-ea"/>
                        <a:cs typeface="+mn-cs"/>
                      </a:endParaRPr>
                    </a:p>
                    <a:p>
                      <a:r>
                        <a:rPr lang="en-US" altLang="zh-CN" sz="1800" b="1" i="0" u="none" strike="noStrike" kern="1200" baseline="0" dirty="0" smtClean="0">
                          <a:solidFill>
                            <a:schemeClr val="tx1"/>
                          </a:solidFill>
                          <a:latin typeface="+mn-lt"/>
                          <a:ea typeface="+mn-ea"/>
                          <a:cs typeface="+mn-cs"/>
                        </a:rPr>
                        <a:t>a</a:t>
                      </a:r>
                      <a:r>
                        <a:rPr lang="zh-CN" altLang="en-US" sz="1800" b="1" i="0" u="none" strike="noStrike" kern="1200" baseline="0" dirty="0" smtClean="0">
                          <a:solidFill>
                            <a:schemeClr val="tx1"/>
                          </a:solidFill>
                          <a:latin typeface="+mn-lt"/>
                          <a:ea typeface="+mn-ea"/>
                          <a:cs typeface="+mn-cs"/>
                        </a:rPr>
                        <a:t>）在需要的场合和时机，均</a:t>
                      </a:r>
                      <a:r>
                        <a:rPr lang="zh-CN" altLang="en-US" sz="1800" b="1" i="0" u="none" strike="noStrike" kern="1200" baseline="0" dirty="0" smtClean="0">
                          <a:solidFill>
                            <a:srgbClr val="FF0000"/>
                          </a:solidFill>
                          <a:latin typeface="+mn-lt"/>
                          <a:ea typeface="+mn-ea"/>
                          <a:cs typeface="+mn-cs"/>
                        </a:rPr>
                        <a:t>可获得并适用</a:t>
                      </a:r>
                      <a:r>
                        <a:rPr lang="zh-CN" altLang="en-US" sz="1800" b="1" i="0" u="none" strike="noStrike" kern="1200" baseline="0" dirty="0" smtClean="0">
                          <a:solidFill>
                            <a:schemeClr val="tx1"/>
                          </a:solidFill>
                          <a:latin typeface="+mn-lt"/>
                          <a:ea typeface="+mn-ea"/>
                          <a:cs typeface="+mn-cs"/>
                        </a:rPr>
                        <a:t>； </a:t>
                      </a:r>
                      <a:endParaRPr lang="zh-CN" altLang="en-US" sz="1800" b="1" i="0" u="none" strike="noStrike" kern="1200" baseline="0" dirty="0" smtClean="0">
                        <a:solidFill>
                          <a:schemeClr val="tx1"/>
                        </a:solidFill>
                        <a:latin typeface="+mn-lt"/>
                        <a:ea typeface="+mn-ea"/>
                        <a:cs typeface="+mn-cs"/>
                      </a:endParaRPr>
                    </a:p>
                    <a:p>
                      <a:r>
                        <a:rPr lang="en-US" altLang="zh-CN" sz="1800" b="1" i="0" u="none" strike="noStrike" kern="1200" baseline="0" dirty="0" smtClean="0">
                          <a:solidFill>
                            <a:schemeClr val="tx1"/>
                          </a:solidFill>
                          <a:latin typeface="+mn-lt"/>
                          <a:ea typeface="+mn-ea"/>
                          <a:cs typeface="+mn-cs"/>
                        </a:rPr>
                        <a:t>b</a:t>
                      </a:r>
                      <a:r>
                        <a:rPr lang="zh-CN" altLang="en-US" sz="1800" b="1" i="0" u="none" strike="noStrike" kern="1200" baseline="0" dirty="0" smtClean="0">
                          <a:solidFill>
                            <a:schemeClr val="tx1"/>
                          </a:solidFill>
                          <a:latin typeface="+mn-lt"/>
                          <a:ea typeface="+mn-ea"/>
                          <a:cs typeface="+mn-cs"/>
                        </a:rPr>
                        <a:t>）予以妥善</a:t>
                      </a:r>
                      <a:r>
                        <a:rPr lang="zh-CN" altLang="en-US" sz="1800" b="1" i="0" u="none" strike="noStrike" kern="1200" baseline="0" dirty="0" smtClean="0">
                          <a:solidFill>
                            <a:srgbClr val="FF0000"/>
                          </a:solidFill>
                          <a:latin typeface="+mn-lt"/>
                          <a:ea typeface="+mn-ea"/>
                          <a:cs typeface="+mn-cs"/>
                        </a:rPr>
                        <a:t>保护</a:t>
                      </a:r>
                      <a:r>
                        <a:rPr lang="zh-CN" altLang="en-US" sz="1800" b="1" i="0" u="none" strike="noStrike" kern="1200" baseline="0" dirty="0" smtClean="0">
                          <a:solidFill>
                            <a:schemeClr val="tx1"/>
                          </a:solidFill>
                          <a:latin typeface="+mn-lt"/>
                          <a:ea typeface="+mn-ea"/>
                          <a:cs typeface="+mn-cs"/>
                        </a:rPr>
                        <a:t>（如：防止泄密、不当使用或缺失）。 </a:t>
                      </a:r>
                      <a:endParaRPr lang="zh-CN" altLang="en-US" sz="1800" b="1" i="0" u="none" strike="noStrike" kern="1200" baseline="0" dirty="0" smtClean="0">
                        <a:solidFill>
                          <a:schemeClr val="tx1"/>
                        </a:solidFill>
                        <a:latin typeface="+mn-lt"/>
                        <a:ea typeface="+mn-ea"/>
                        <a:cs typeface="+mn-cs"/>
                      </a:endParaRPr>
                    </a:p>
                    <a:p>
                      <a:r>
                        <a:rPr lang="en-US" altLang="zh-CN" sz="1800" b="1" i="0" u="none" strike="noStrike" kern="1200" baseline="0" dirty="0" smtClean="0">
                          <a:solidFill>
                            <a:schemeClr val="tx1"/>
                          </a:solidFill>
                          <a:latin typeface="+mn-lt"/>
                          <a:ea typeface="+mn-ea"/>
                          <a:cs typeface="+mn-cs"/>
                        </a:rPr>
                        <a:t>7.5.3.2 </a:t>
                      </a:r>
                      <a:r>
                        <a:rPr lang="zh-CN" altLang="en-US" sz="1800" b="1" i="0" u="none" strike="noStrike" kern="1200" baseline="0" dirty="0" smtClean="0">
                          <a:solidFill>
                            <a:schemeClr val="tx1"/>
                          </a:solidFill>
                          <a:latin typeface="+mn-lt"/>
                          <a:ea typeface="+mn-ea"/>
                          <a:cs typeface="+mn-cs"/>
                        </a:rPr>
                        <a:t>为控制成文信息，适用时，组织应进行下列活动： </a:t>
                      </a:r>
                      <a:endParaRPr lang="zh-CN" altLang="en-US" sz="1800" b="1" i="0" u="none" strike="noStrike" kern="1200" baseline="0" dirty="0" smtClean="0">
                        <a:solidFill>
                          <a:schemeClr val="tx1"/>
                        </a:solidFill>
                        <a:latin typeface="+mn-lt"/>
                        <a:ea typeface="+mn-ea"/>
                        <a:cs typeface="+mn-cs"/>
                      </a:endParaRPr>
                    </a:p>
                    <a:p>
                      <a:r>
                        <a:rPr lang="en-US" altLang="zh-CN" sz="1800" b="1" i="0" u="none" strike="noStrike" kern="1200" baseline="0" dirty="0" smtClean="0">
                          <a:solidFill>
                            <a:schemeClr val="tx1"/>
                          </a:solidFill>
                          <a:latin typeface="+mn-lt"/>
                          <a:ea typeface="+mn-ea"/>
                          <a:cs typeface="+mn-cs"/>
                        </a:rPr>
                        <a:t>a</a:t>
                      </a:r>
                      <a:r>
                        <a:rPr lang="zh-CN" altLang="en-US" sz="1800" b="1" i="0" u="none" strike="noStrike" kern="1200" baseline="0" dirty="0" smtClean="0">
                          <a:solidFill>
                            <a:schemeClr val="tx1"/>
                          </a:solidFill>
                          <a:latin typeface="+mn-lt"/>
                          <a:ea typeface="+mn-ea"/>
                          <a:cs typeface="+mn-cs"/>
                        </a:rPr>
                        <a:t>）分发、</a:t>
                      </a:r>
                      <a:r>
                        <a:rPr lang="zh-CN" altLang="en-US" sz="1800" b="1" i="0" u="none" strike="noStrike" kern="1200" baseline="0" dirty="0" smtClean="0">
                          <a:solidFill>
                            <a:srgbClr val="FF0000"/>
                          </a:solidFill>
                          <a:latin typeface="+mn-lt"/>
                          <a:ea typeface="+mn-ea"/>
                          <a:cs typeface="+mn-cs"/>
                        </a:rPr>
                        <a:t>访问</a:t>
                      </a:r>
                      <a:r>
                        <a:rPr lang="zh-CN" altLang="en-US" sz="1800" b="1" i="0" u="none" strike="noStrike" kern="1200" baseline="0" dirty="0" smtClean="0">
                          <a:solidFill>
                            <a:schemeClr val="tx1"/>
                          </a:solidFill>
                          <a:latin typeface="+mn-lt"/>
                          <a:ea typeface="+mn-ea"/>
                          <a:cs typeface="+mn-cs"/>
                        </a:rPr>
                        <a:t>、检索和使用； </a:t>
                      </a:r>
                      <a:endParaRPr lang="zh-CN" altLang="en-US" sz="1800" b="1" i="0" u="none" strike="noStrike" kern="1200" baseline="0" dirty="0" smtClean="0">
                        <a:solidFill>
                          <a:schemeClr val="tx1"/>
                        </a:solidFill>
                        <a:latin typeface="+mn-lt"/>
                        <a:ea typeface="+mn-ea"/>
                        <a:cs typeface="+mn-cs"/>
                      </a:endParaRPr>
                    </a:p>
                    <a:p>
                      <a:r>
                        <a:rPr lang="en-US" altLang="zh-CN" sz="1800" b="1" i="0" u="none" strike="noStrike" kern="1200" baseline="0" dirty="0" smtClean="0">
                          <a:solidFill>
                            <a:schemeClr val="tx1"/>
                          </a:solidFill>
                          <a:latin typeface="+mn-lt"/>
                          <a:ea typeface="+mn-ea"/>
                          <a:cs typeface="+mn-cs"/>
                        </a:rPr>
                        <a:t>b</a:t>
                      </a:r>
                      <a:r>
                        <a:rPr lang="zh-CN" altLang="en-US" sz="1800" b="1" i="0" u="none" strike="noStrike" kern="1200" baseline="0" dirty="0" smtClean="0">
                          <a:solidFill>
                            <a:schemeClr val="tx1"/>
                          </a:solidFill>
                          <a:latin typeface="+mn-lt"/>
                          <a:ea typeface="+mn-ea"/>
                          <a:cs typeface="+mn-cs"/>
                        </a:rPr>
                        <a:t>）存储和防护，包括保持</a:t>
                      </a:r>
                      <a:r>
                        <a:rPr lang="zh-CN" altLang="en-US" sz="1800" b="1" i="0" u="none" strike="noStrike" kern="1200" baseline="0" dirty="0" smtClean="0">
                          <a:solidFill>
                            <a:srgbClr val="FF0000"/>
                          </a:solidFill>
                          <a:latin typeface="+mn-lt"/>
                          <a:ea typeface="+mn-ea"/>
                          <a:cs typeface="+mn-cs"/>
                        </a:rPr>
                        <a:t>可读性</a:t>
                      </a:r>
                      <a:r>
                        <a:rPr lang="zh-CN" altLang="en-US" sz="1800" b="1" i="0" u="none" strike="noStrike" kern="1200" baseline="0" dirty="0" smtClean="0">
                          <a:solidFill>
                            <a:schemeClr val="tx1"/>
                          </a:solidFill>
                          <a:latin typeface="+mn-lt"/>
                          <a:ea typeface="+mn-ea"/>
                          <a:cs typeface="+mn-cs"/>
                        </a:rPr>
                        <a:t>； </a:t>
                      </a:r>
                      <a:endParaRPr lang="zh-CN" altLang="en-US" sz="1800" b="1" i="0" u="none" strike="noStrike" kern="1200" baseline="0" dirty="0" smtClean="0">
                        <a:solidFill>
                          <a:schemeClr val="tx1"/>
                        </a:solidFill>
                        <a:latin typeface="+mn-lt"/>
                        <a:ea typeface="+mn-ea"/>
                        <a:cs typeface="+mn-cs"/>
                      </a:endParaRPr>
                    </a:p>
                    <a:p>
                      <a:r>
                        <a:rPr lang="en-US" altLang="zh-CN" sz="1800" b="1" i="0" u="none" strike="noStrike" kern="1200" baseline="0" dirty="0" smtClean="0">
                          <a:solidFill>
                            <a:schemeClr val="tx1"/>
                          </a:solidFill>
                          <a:latin typeface="+mn-lt"/>
                          <a:ea typeface="+mn-ea"/>
                          <a:cs typeface="+mn-cs"/>
                        </a:rPr>
                        <a:t>c</a:t>
                      </a:r>
                      <a:r>
                        <a:rPr lang="zh-CN" altLang="en-US" sz="1800" b="1" i="0" u="none" strike="noStrike" kern="1200" baseline="0" dirty="0" smtClean="0">
                          <a:solidFill>
                            <a:schemeClr val="tx1"/>
                          </a:solidFill>
                          <a:latin typeface="+mn-lt"/>
                          <a:ea typeface="+mn-ea"/>
                          <a:cs typeface="+mn-cs"/>
                        </a:rPr>
                        <a:t>）更改控制（如版本控制）； </a:t>
                      </a:r>
                      <a:endParaRPr lang="zh-CN" altLang="en-US" sz="1800" b="1" i="0" u="none" strike="noStrike" kern="1200" baseline="0" dirty="0" smtClean="0">
                        <a:solidFill>
                          <a:schemeClr val="tx1"/>
                        </a:solidFill>
                        <a:latin typeface="+mn-lt"/>
                        <a:ea typeface="+mn-ea"/>
                        <a:cs typeface="+mn-cs"/>
                      </a:endParaRPr>
                    </a:p>
                    <a:p>
                      <a:r>
                        <a:rPr lang="en-US" altLang="zh-CN" sz="1800" b="1" i="0" u="none" strike="noStrike" kern="1200" baseline="0" dirty="0" smtClean="0">
                          <a:solidFill>
                            <a:schemeClr val="tx1"/>
                          </a:solidFill>
                          <a:latin typeface="+mn-lt"/>
                          <a:ea typeface="+mn-ea"/>
                          <a:cs typeface="+mn-cs"/>
                        </a:rPr>
                        <a:t>d</a:t>
                      </a:r>
                      <a:r>
                        <a:rPr lang="zh-CN" altLang="en-US" sz="1800" b="1" i="0" u="none" strike="noStrike" kern="1200" baseline="0" dirty="0" smtClean="0">
                          <a:solidFill>
                            <a:schemeClr val="tx1"/>
                          </a:solidFill>
                          <a:latin typeface="+mn-lt"/>
                          <a:ea typeface="+mn-ea"/>
                          <a:cs typeface="+mn-cs"/>
                        </a:rPr>
                        <a:t>）保留和处置。 </a:t>
                      </a:r>
                      <a:endParaRPr lang="zh-CN" altLang="en-US" sz="1800" b="1" i="0" u="none" strike="noStrike" kern="1200" baseline="0" dirty="0" smtClean="0">
                        <a:solidFill>
                          <a:schemeClr val="tx1"/>
                        </a:solidFill>
                        <a:latin typeface="+mn-lt"/>
                        <a:ea typeface="+mn-ea"/>
                        <a:cs typeface="+mn-cs"/>
                      </a:endParaRPr>
                    </a:p>
                    <a:p>
                      <a:r>
                        <a:rPr lang="zh-CN" altLang="en-US" sz="1800" b="1" i="0" u="none" strike="noStrike" kern="1200" baseline="0" dirty="0" smtClean="0">
                          <a:solidFill>
                            <a:schemeClr val="tx1"/>
                          </a:solidFill>
                          <a:latin typeface="+mn-lt"/>
                          <a:ea typeface="+mn-ea"/>
                          <a:cs typeface="+mn-cs"/>
                        </a:rPr>
                        <a:t>  对于组织确定的策划和运行质量管理体系所必需的来自外部的成文信息，组织应进行适当</a:t>
                      </a:r>
                      <a:r>
                        <a:rPr lang="zh-CN" altLang="en-US" sz="1800" b="1" i="0" u="none" strike="noStrike" kern="1200" baseline="0" dirty="0" smtClean="0">
                          <a:solidFill>
                            <a:srgbClr val="FF0000"/>
                          </a:solidFill>
                          <a:latin typeface="+mn-lt"/>
                          <a:ea typeface="+mn-ea"/>
                          <a:cs typeface="+mn-cs"/>
                        </a:rPr>
                        <a:t>识别</a:t>
                      </a:r>
                      <a:r>
                        <a:rPr lang="zh-CN" altLang="en-US" sz="1800" b="1" i="0" u="none" strike="noStrike" kern="1200" baseline="0" dirty="0" smtClean="0">
                          <a:solidFill>
                            <a:schemeClr val="tx1"/>
                          </a:solidFill>
                          <a:latin typeface="+mn-lt"/>
                          <a:ea typeface="+mn-ea"/>
                          <a:cs typeface="+mn-cs"/>
                        </a:rPr>
                        <a:t>，并予以</a:t>
                      </a:r>
                      <a:r>
                        <a:rPr lang="zh-CN" altLang="en-US" sz="1800" b="1" i="0" u="none" strike="noStrike" kern="1200" baseline="0" dirty="0" smtClean="0">
                          <a:solidFill>
                            <a:srgbClr val="FF0000"/>
                          </a:solidFill>
                          <a:latin typeface="+mn-lt"/>
                          <a:ea typeface="+mn-ea"/>
                          <a:cs typeface="+mn-cs"/>
                        </a:rPr>
                        <a:t>控制</a:t>
                      </a:r>
                      <a:r>
                        <a:rPr lang="zh-CN" altLang="en-US" sz="1800" b="1" i="0" u="none" strike="noStrike" kern="1200" baseline="0" dirty="0" smtClean="0">
                          <a:solidFill>
                            <a:schemeClr val="tx1"/>
                          </a:solidFill>
                          <a:latin typeface="+mn-lt"/>
                          <a:ea typeface="+mn-ea"/>
                          <a:cs typeface="+mn-cs"/>
                        </a:rPr>
                        <a:t>。 </a:t>
                      </a:r>
                      <a:endParaRPr lang="zh-CN" altLang="en-US" sz="1800" b="1" i="0" u="none" strike="noStrike" kern="1200" baseline="0" dirty="0" smtClean="0">
                        <a:solidFill>
                          <a:schemeClr val="tx1"/>
                        </a:solidFill>
                        <a:latin typeface="+mn-lt"/>
                        <a:ea typeface="+mn-ea"/>
                        <a:cs typeface="+mn-cs"/>
                      </a:endParaRPr>
                    </a:p>
                    <a:p>
                      <a:r>
                        <a:rPr lang="zh-CN" altLang="en-US" sz="1800" b="1" i="0" u="none" strike="noStrike" kern="1200" baseline="0" dirty="0" smtClean="0">
                          <a:solidFill>
                            <a:schemeClr val="tx1"/>
                          </a:solidFill>
                          <a:latin typeface="+mn-lt"/>
                          <a:ea typeface="+mn-ea"/>
                          <a:cs typeface="+mn-cs"/>
                        </a:rPr>
                        <a:t>  对所保留的、作为符合性证据的成文信息应予以保护，</a:t>
                      </a:r>
                      <a:r>
                        <a:rPr lang="zh-CN" altLang="en-US" sz="1800" b="1" i="0" u="none" strike="noStrike" kern="1200" baseline="0" dirty="0" smtClean="0">
                          <a:solidFill>
                            <a:srgbClr val="FF0000"/>
                          </a:solidFill>
                          <a:latin typeface="+mn-lt"/>
                          <a:ea typeface="+mn-ea"/>
                          <a:cs typeface="+mn-cs"/>
                        </a:rPr>
                        <a:t>防止非预期的更改</a:t>
                      </a:r>
                      <a:r>
                        <a:rPr lang="zh-CN" altLang="en-US" sz="1800" b="1" i="0" u="none" strike="noStrike" kern="1200" baseline="0" dirty="0" smtClean="0">
                          <a:solidFill>
                            <a:schemeClr val="tx1"/>
                          </a:solidFill>
                          <a:latin typeface="+mn-lt"/>
                          <a:ea typeface="+mn-ea"/>
                          <a:cs typeface="+mn-cs"/>
                        </a:rPr>
                        <a:t>。</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zh-CN" altLang="en-US" sz="1600" b="0" i="0" u="none" strike="noStrike" kern="1200" baseline="0" dirty="0" smtClean="0">
                          <a:solidFill>
                            <a:schemeClr val="tx1"/>
                          </a:solidFill>
                          <a:latin typeface="+mn-lt"/>
                          <a:ea typeface="+mn-ea"/>
                          <a:cs typeface="+mn-cs"/>
                        </a:rPr>
                        <a:t>注：对成文信息的“访问”可能意味着仅允许查阅，或者意味着允许查阅并授权修改。 </a:t>
                      </a:r>
                      <a:endParaRPr kumimoji="0" lang="zh-CN" altLang="en-US" sz="1600" b="0" i="0" kern="1200" dirty="0" smtClean="0">
                        <a:solidFill>
                          <a:schemeClr val="tx1"/>
                        </a:solidFill>
                        <a:effectLst/>
                        <a:latin typeface="+mn-lt"/>
                        <a:ea typeface="+mn-ea"/>
                        <a:cs typeface="+mn-cs"/>
                      </a:endParaRPr>
                    </a:p>
                    <a:p>
                      <a:endParaRPr kumimoji="0" lang="zh-CN" altLang="en-US" sz="1700" b="0"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标题 1"/>
          <p:cNvSpPr>
            <a:spLocks noGrp="1" noChangeArrowheads="1"/>
          </p:cNvSpPr>
          <p:nvPr>
            <p:ph type="title" idx="4294967295"/>
          </p:nvPr>
        </p:nvSpPr>
        <p:spPr>
          <a:xfrm>
            <a:off x="457200" y="274638"/>
            <a:ext cx="8229600" cy="582612"/>
          </a:xfrm>
        </p:spPr>
        <p:txBody>
          <a:bodyPr anchor="b"/>
          <a:lstStyle/>
          <a:p>
            <a:pPr algn="l"/>
            <a:r>
              <a:rPr lang="zh-CN" altLang="zh-CN" sz="2400" b="1" dirty="0" smtClean="0">
                <a:solidFill>
                  <a:srgbClr val="FF6600"/>
                </a:solidFill>
                <a:latin typeface="宋体" panose="02010600030101010101" pitchFamily="2" charset="-122"/>
              </a:rPr>
              <a:t>A.6</a:t>
            </a:r>
            <a:r>
              <a:rPr lang="zh-CN" sz="2400" b="1" dirty="0" smtClean="0">
                <a:solidFill>
                  <a:srgbClr val="FF6600"/>
                </a:solidFill>
                <a:latin typeface="宋体" panose="02010600030101010101" pitchFamily="2" charset="-122"/>
              </a:rPr>
              <a:t>成文信息</a:t>
            </a:r>
            <a:endParaRPr lang="zh-CN" sz="2400" b="1" dirty="0" smtClean="0">
              <a:solidFill>
                <a:srgbClr val="FF6600"/>
              </a:solidFill>
              <a:latin typeface="宋体" panose="02010600030101010101" pitchFamily="2" charset="-122"/>
            </a:endParaRPr>
          </a:p>
        </p:txBody>
      </p:sp>
      <p:sp>
        <p:nvSpPr>
          <p:cNvPr id="151555" name="内容占位符 2"/>
          <p:cNvSpPr>
            <a:spLocks noGrp="1" noChangeArrowheads="1"/>
          </p:cNvSpPr>
          <p:nvPr>
            <p:ph idx="4294967295"/>
          </p:nvPr>
        </p:nvSpPr>
        <p:spPr bwMode="auto">
          <a:xfrm>
            <a:off x="395288" y="1052513"/>
            <a:ext cx="8456612" cy="4729162"/>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spcBef>
                <a:spcPct val="0"/>
              </a:spcBef>
              <a:buClr>
                <a:srgbClr val="0070C0"/>
              </a:buClr>
              <a:buFont typeface="Wingdings" panose="05000000000000000000" pitchFamily="2" charset="2"/>
              <a:buNone/>
            </a:pPr>
            <a:r>
              <a:rPr lang="zh-CN" altLang="en-US" sz="1800" b="1" dirty="0" smtClean="0">
                <a:latin typeface="微软雅黑" panose="020B0503020204020204" pitchFamily="34" charset="-122"/>
                <a:ea typeface="微软雅黑" panose="020B0503020204020204" pitchFamily="34" charset="-122"/>
              </a:rPr>
              <a:t>　 </a:t>
            </a:r>
            <a:r>
              <a:rPr lang="zh-CN" altLang="en-US" sz="2000" dirty="0" smtClean="0">
                <a:latin typeface="仿宋" panose="02010609060101010101" pitchFamily="49" charset="-122"/>
                <a:ea typeface="仿宋" panose="02010609060101010101" pitchFamily="49" charset="-122"/>
              </a:rPr>
              <a:t>作为与其他管理体系标准相一致的共同内容，本标准有“成文信息”的条款，内容未做显著变更或增加（见7.5）。本标准的文本尽可能与其要求相适应。因此，“成文信息”适用于所有的文件要求。</a:t>
            </a:r>
            <a:endParaRPr lang="zh-CN" altLang="en-US" sz="2000" dirty="0" smtClean="0">
              <a:latin typeface="仿宋" panose="02010609060101010101" pitchFamily="49" charset="-122"/>
              <a:ea typeface="仿宋" panose="02010609060101010101" pitchFamily="49" charset="-122"/>
            </a:endParaRPr>
          </a:p>
          <a:p>
            <a:pPr marL="0" indent="0">
              <a:spcBef>
                <a:spcPct val="0"/>
              </a:spcBef>
              <a:buClr>
                <a:srgbClr val="0070C0"/>
              </a:buClr>
              <a:buFont typeface="Wingdings" panose="05000000000000000000" pitchFamily="2" charset="2"/>
              <a:buNone/>
            </a:pPr>
            <a:r>
              <a:rPr lang="zh-CN" altLang="en-US" sz="2000" dirty="0" smtClean="0">
                <a:latin typeface="仿宋" panose="02010609060101010101" pitchFamily="49" charset="-122"/>
                <a:ea typeface="仿宋" panose="02010609060101010101" pitchFamily="49" charset="-122"/>
              </a:rPr>
              <a:t>  在GB/T 19001—2008中使用的特定术语如“文件”、“形成文件的程序”、“质量手册”或“质量计划”等，在本版标准中表述的要求为“保持成文信息”。</a:t>
            </a:r>
            <a:endParaRPr lang="zh-CN" altLang="en-US" sz="2000" dirty="0" smtClean="0">
              <a:latin typeface="仿宋" panose="02010609060101010101" pitchFamily="49" charset="-122"/>
              <a:ea typeface="仿宋" panose="02010609060101010101" pitchFamily="49" charset="-122"/>
            </a:endParaRPr>
          </a:p>
          <a:p>
            <a:pPr marL="0" indent="0">
              <a:spcBef>
                <a:spcPct val="0"/>
              </a:spcBef>
              <a:buClr>
                <a:srgbClr val="0070C0"/>
              </a:buClr>
              <a:buFont typeface="Wingdings" panose="05000000000000000000" pitchFamily="2" charset="2"/>
              <a:buNone/>
            </a:pPr>
            <a:r>
              <a:rPr lang="zh-CN" altLang="en-US" sz="2000" dirty="0" smtClean="0">
                <a:latin typeface="仿宋" panose="02010609060101010101" pitchFamily="49" charset="-122"/>
                <a:ea typeface="仿宋" panose="02010609060101010101" pitchFamily="49" charset="-122"/>
              </a:rPr>
              <a:t>  在GB/T 19001—2008中使用“记录”这一术语表示</a:t>
            </a:r>
            <a:r>
              <a:rPr lang="zh-CN" altLang="en-US" sz="2000" b="1" dirty="0" smtClean="0">
                <a:solidFill>
                  <a:srgbClr val="FF0000"/>
                </a:solidFill>
                <a:latin typeface="仿宋" panose="02010609060101010101" pitchFamily="49" charset="-122"/>
                <a:ea typeface="仿宋" panose="02010609060101010101" pitchFamily="49" charset="-122"/>
              </a:rPr>
              <a:t>提供符合要求的证据所需要的文件</a:t>
            </a:r>
            <a:r>
              <a:rPr lang="zh-CN" altLang="en-US" sz="2000" dirty="0" smtClean="0">
                <a:latin typeface="仿宋" panose="02010609060101010101" pitchFamily="49" charset="-122"/>
                <a:ea typeface="仿宋" panose="02010609060101010101" pitchFamily="49" charset="-122"/>
              </a:rPr>
              <a:t>，现在表述为“保留成文信息”。组织有责任确定需要保留的成文信息及其存储时间和所用载体。</a:t>
            </a:r>
            <a:endParaRPr lang="zh-CN" altLang="en-US" sz="2000" dirty="0" smtClean="0">
              <a:latin typeface="仿宋" panose="02010609060101010101" pitchFamily="49" charset="-122"/>
              <a:ea typeface="仿宋" panose="02010609060101010101" pitchFamily="49" charset="-122"/>
            </a:endParaRPr>
          </a:p>
          <a:p>
            <a:pPr marL="0" indent="0">
              <a:spcBef>
                <a:spcPct val="0"/>
              </a:spcBef>
              <a:buClr>
                <a:srgbClr val="0070C0"/>
              </a:buClr>
              <a:buFont typeface="Wingdings" panose="05000000000000000000" pitchFamily="2" charset="2"/>
              <a:buNone/>
            </a:pPr>
            <a:r>
              <a:rPr lang="zh-CN" altLang="en-US" sz="2000" dirty="0" smtClean="0">
                <a:latin typeface="仿宋" panose="02010609060101010101" pitchFamily="49" charset="-122"/>
                <a:ea typeface="仿宋" panose="02010609060101010101" pitchFamily="49" charset="-122"/>
              </a:rPr>
              <a:t>  </a:t>
            </a:r>
            <a:r>
              <a:rPr lang="zh-CN" altLang="en-US" sz="2000" b="1" dirty="0" smtClean="0">
                <a:solidFill>
                  <a:srgbClr val="FF0000"/>
                </a:solidFill>
                <a:latin typeface="仿宋" panose="02010609060101010101" pitchFamily="49" charset="-122"/>
                <a:ea typeface="仿宋" panose="02010609060101010101" pitchFamily="49" charset="-122"/>
              </a:rPr>
              <a:t>“保持”成文信息的要求并不排除基于特殊目的，组织也可能需要“保留”同一成文信息，如：保留其先前版本</a:t>
            </a:r>
            <a:r>
              <a:rPr lang="zh-CN" altLang="en-US" sz="2000" dirty="0" smtClean="0">
                <a:latin typeface="仿宋" panose="02010609060101010101" pitchFamily="49" charset="-122"/>
                <a:ea typeface="仿宋" panose="02010609060101010101" pitchFamily="49" charset="-122"/>
              </a:rPr>
              <a:t>。</a:t>
            </a:r>
            <a:endParaRPr lang="zh-CN" altLang="en-US" sz="2000" dirty="0" smtClean="0">
              <a:latin typeface="仿宋" panose="02010609060101010101" pitchFamily="49" charset="-122"/>
              <a:ea typeface="仿宋" panose="02010609060101010101" pitchFamily="49" charset="-122"/>
            </a:endParaRPr>
          </a:p>
          <a:p>
            <a:pPr marL="0" indent="0">
              <a:spcBef>
                <a:spcPct val="0"/>
              </a:spcBef>
              <a:buClr>
                <a:srgbClr val="0070C0"/>
              </a:buClr>
              <a:buFont typeface="Wingdings" panose="05000000000000000000" pitchFamily="2" charset="2"/>
              <a:buNone/>
            </a:pPr>
            <a:r>
              <a:rPr lang="zh-CN" altLang="en-US" sz="2000" dirty="0" smtClean="0">
                <a:latin typeface="仿宋" panose="02010609060101010101" pitchFamily="49" charset="-122"/>
                <a:ea typeface="仿宋" panose="02010609060101010101" pitchFamily="49" charset="-122"/>
              </a:rPr>
              <a:t>  若本标准使用“</a:t>
            </a:r>
            <a:r>
              <a:rPr lang="zh-CN" altLang="en-US" sz="2000" b="1" dirty="0" smtClean="0">
                <a:solidFill>
                  <a:srgbClr val="FF0000"/>
                </a:solidFill>
                <a:latin typeface="仿宋" panose="02010609060101010101" pitchFamily="49" charset="-122"/>
                <a:ea typeface="仿宋" panose="02010609060101010101" pitchFamily="49" charset="-122"/>
              </a:rPr>
              <a:t>信息</a:t>
            </a:r>
            <a:r>
              <a:rPr lang="zh-CN" altLang="en-US" sz="2000" dirty="0" smtClean="0">
                <a:latin typeface="仿宋" panose="02010609060101010101" pitchFamily="49" charset="-122"/>
                <a:ea typeface="仿宋" panose="02010609060101010101" pitchFamily="49" charset="-122"/>
              </a:rPr>
              <a:t>”一词，而不是“</a:t>
            </a:r>
            <a:r>
              <a:rPr lang="zh-CN" altLang="en-US" sz="2000" b="1" dirty="0" smtClean="0">
                <a:solidFill>
                  <a:srgbClr val="FF0000"/>
                </a:solidFill>
                <a:latin typeface="仿宋" panose="02010609060101010101" pitchFamily="49" charset="-122"/>
                <a:ea typeface="仿宋" panose="02010609060101010101" pitchFamily="49" charset="-122"/>
              </a:rPr>
              <a:t>成文</a:t>
            </a:r>
            <a:r>
              <a:rPr lang="zh-CN" altLang="en-US" sz="2000" dirty="0" smtClean="0">
                <a:latin typeface="仿宋" panose="02010609060101010101" pitchFamily="49" charset="-122"/>
                <a:ea typeface="仿宋" panose="02010609060101010101" pitchFamily="49" charset="-122"/>
              </a:rPr>
              <a:t>信息”（如在4.1中“组织应对这些内部和外部因素的相关信息进行监视和评审”），则并未要求将这些信息形成文件。在这种情况下，组织可以决定是否有必要或适合保持成文信息。</a:t>
            </a:r>
            <a:endParaRPr lang="zh-CN" altLang="en-US" sz="2000"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标题 1"/>
          <p:cNvSpPr>
            <a:spLocks noGrp="1" noChangeArrowheads="1"/>
          </p:cNvSpPr>
          <p:nvPr>
            <p:ph type="ctrTitle"/>
          </p:nvPr>
        </p:nvSpPr>
        <p:spPr>
          <a:xfrm>
            <a:off x="457200" y="274638"/>
            <a:ext cx="8229600" cy="582612"/>
          </a:xfrm>
        </p:spPr>
        <p:txBody>
          <a:bodyPr/>
          <a:lstStyle/>
          <a:p>
            <a:pPr algn="l"/>
            <a:r>
              <a:rPr lang="zh-CN" altLang="en-US" sz="2800" b="1" smtClean="0">
                <a:solidFill>
                  <a:srgbClr val="FF6600"/>
                </a:solidFill>
                <a:latin typeface="宋体" panose="02010600030101010101" pitchFamily="2" charset="-122"/>
              </a:rPr>
              <a:t>其他</a:t>
            </a:r>
            <a:r>
              <a:rPr lang="zh-CN" altLang="en-US" sz="2800" b="1" smtClean="0">
                <a:solidFill>
                  <a:srgbClr val="FF6600"/>
                </a:solidFill>
                <a:latin typeface="宋体" panose="02010600030101010101" pitchFamily="2" charset="-122"/>
                <a:sym typeface="Arial" panose="020B0604020202020204" pitchFamily="34" charset="0"/>
              </a:rPr>
              <a:t>形成文件的信息</a:t>
            </a:r>
            <a:r>
              <a:rPr lang="zh-CN" altLang="en-US" sz="2800" b="1" smtClean="0">
                <a:solidFill>
                  <a:srgbClr val="FF6600"/>
                </a:solidFill>
                <a:latin typeface="宋体" panose="02010600030101010101" pitchFamily="2" charset="-122"/>
              </a:rPr>
              <a:t>由组织自行决定是否建立</a:t>
            </a:r>
            <a:endParaRPr lang="zh-CN" altLang="en-US" sz="2800" b="1" smtClean="0">
              <a:solidFill>
                <a:srgbClr val="FF6600"/>
              </a:solidFill>
              <a:latin typeface="宋体" panose="02010600030101010101" pitchFamily="2" charset="-122"/>
            </a:endParaRPr>
          </a:p>
        </p:txBody>
      </p:sp>
      <p:sp>
        <p:nvSpPr>
          <p:cNvPr id="27651" name="内容占位符 2"/>
          <p:cNvSpPr>
            <a:spLocks noGrp="1" noChangeArrowheads="1"/>
          </p:cNvSpPr>
          <p:nvPr>
            <p:ph type="subTitle" idx="1"/>
          </p:nvPr>
        </p:nvSpPr>
        <p:spPr bwMode="auto">
          <a:xfrm>
            <a:off x="468313" y="981075"/>
            <a:ext cx="8229600" cy="4935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l">
              <a:lnSpc>
                <a:spcPct val="120000"/>
              </a:lnSpc>
              <a:spcBef>
                <a:spcPct val="0"/>
              </a:spcBef>
            </a:pPr>
            <a:r>
              <a:rPr lang="zh-CN" altLang="zh-CN" sz="2400" b="1" dirty="0" smtClean="0">
                <a:solidFill>
                  <a:schemeClr val="tx1"/>
                </a:solidFill>
                <a:latin typeface="仿宋" panose="02010609060101010101" pitchFamily="49" charset="-122"/>
                <a:ea typeface="仿宋" panose="02010609060101010101" pitchFamily="49" charset="-122"/>
              </a:rPr>
              <a:t>7.5.1 </a:t>
            </a:r>
            <a:r>
              <a:rPr lang="zh-CN" sz="2400" b="1" dirty="0" smtClean="0">
                <a:solidFill>
                  <a:schemeClr val="tx1"/>
                </a:solidFill>
                <a:latin typeface="仿宋" panose="02010609060101010101" pitchFamily="49" charset="-122"/>
                <a:ea typeface="仿宋" panose="02010609060101010101" pitchFamily="49" charset="-122"/>
              </a:rPr>
              <a:t>总则</a:t>
            </a:r>
            <a:endParaRPr lang="zh-CN" sz="2400" b="1" dirty="0" smtClean="0">
              <a:solidFill>
                <a:schemeClr val="tx1"/>
              </a:solidFill>
              <a:latin typeface="仿宋" panose="02010609060101010101" pitchFamily="49" charset="-122"/>
              <a:ea typeface="仿宋" panose="02010609060101010101" pitchFamily="49" charset="-122"/>
            </a:endParaRPr>
          </a:p>
          <a:p>
            <a:pPr algn="l">
              <a:lnSpc>
                <a:spcPct val="120000"/>
              </a:lnSpc>
              <a:spcBef>
                <a:spcPct val="0"/>
              </a:spcBef>
            </a:pPr>
            <a:r>
              <a:rPr lang="zh-CN" sz="2400" b="1" dirty="0" smtClean="0">
                <a:solidFill>
                  <a:schemeClr val="tx1"/>
                </a:solidFill>
                <a:latin typeface="仿宋" panose="02010609060101010101" pitchFamily="49" charset="-122"/>
                <a:ea typeface="仿宋" panose="02010609060101010101" pitchFamily="49" charset="-122"/>
              </a:rPr>
              <a:t>组织的质量管理体系应包括：</a:t>
            </a:r>
            <a:endParaRPr lang="zh-CN" sz="2400" b="1" dirty="0" smtClean="0">
              <a:solidFill>
                <a:schemeClr val="tx1"/>
              </a:solidFill>
              <a:latin typeface="仿宋" panose="02010609060101010101" pitchFamily="49" charset="-122"/>
              <a:ea typeface="仿宋" panose="02010609060101010101" pitchFamily="49" charset="-122"/>
            </a:endParaRPr>
          </a:p>
          <a:p>
            <a:pPr algn="l">
              <a:lnSpc>
                <a:spcPct val="120000"/>
              </a:lnSpc>
              <a:spcBef>
                <a:spcPct val="0"/>
              </a:spcBef>
            </a:pPr>
            <a:r>
              <a:rPr lang="zh-CN" altLang="zh-CN" sz="2400" b="1" dirty="0" smtClean="0">
                <a:solidFill>
                  <a:schemeClr val="tx1"/>
                </a:solidFill>
                <a:latin typeface="仿宋" panose="02010609060101010101" pitchFamily="49" charset="-122"/>
                <a:ea typeface="仿宋" panose="02010609060101010101" pitchFamily="49" charset="-122"/>
              </a:rPr>
              <a:t>a) </a:t>
            </a:r>
            <a:r>
              <a:rPr lang="zh-CN" sz="2400" b="1" dirty="0" smtClean="0">
                <a:solidFill>
                  <a:schemeClr val="tx1"/>
                </a:solidFill>
                <a:latin typeface="仿宋" panose="02010609060101010101" pitchFamily="49" charset="-122"/>
                <a:ea typeface="仿宋" panose="02010609060101010101" pitchFamily="49" charset="-122"/>
              </a:rPr>
              <a:t>本标准要求的形成文件的信息；</a:t>
            </a:r>
            <a:endParaRPr lang="zh-CN" sz="2400" b="1" dirty="0" smtClean="0">
              <a:solidFill>
                <a:schemeClr val="tx1"/>
              </a:solidFill>
              <a:latin typeface="仿宋" panose="02010609060101010101" pitchFamily="49" charset="-122"/>
              <a:ea typeface="仿宋" panose="02010609060101010101" pitchFamily="49" charset="-122"/>
            </a:endParaRPr>
          </a:p>
          <a:p>
            <a:pPr algn="l">
              <a:lnSpc>
                <a:spcPct val="120000"/>
              </a:lnSpc>
              <a:spcBef>
                <a:spcPct val="0"/>
              </a:spcBef>
            </a:pPr>
            <a:r>
              <a:rPr lang="zh-CN" altLang="zh-CN" sz="2400" b="1" dirty="0" smtClean="0">
                <a:solidFill>
                  <a:schemeClr val="tx1"/>
                </a:solidFill>
                <a:latin typeface="仿宋" panose="02010609060101010101" pitchFamily="49" charset="-122"/>
                <a:ea typeface="仿宋" panose="02010609060101010101" pitchFamily="49" charset="-122"/>
              </a:rPr>
              <a:t>b) </a:t>
            </a:r>
            <a:r>
              <a:rPr lang="zh-CN" sz="2400" b="1" dirty="0" smtClean="0">
                <a:solidFill>
                  <a:schemeClr val="tx1"/>
                </a:solidFill>
                <a:latin typeface="仿宋" panose="02010609060101010101" pitchFamily="49" charset="-122"/>
                <a:ea typeface="仿宋" panose="02010609060101010101" pitchFamily="49" charset="-122"/>
              </a:rPr>
              <a:t>组织确定的为确保质量管理体系有效性所需的形成文件的信息；</a:t>
            </a:r>
            <a:endParaRPr lang="zh-CN" sz="2400" b="1" dirty="0" smtClean="0">
              <a:solidFill>
                <a:schemeClr val="tx1"/>
              </a:solidFill>
              <a:latin typeface="仿宋" panose="02010609060101010101" pitchFamily="49" charset="-122"/>
              <a:ea typeface="仿宋" panose="02010609060101010101" pitchFamily="49" charset="-122"/>
            </a:endParaRPr>
          </a:p>
          <a:p>
            <a:pPr algn="l">
              <a:lnSpc>
                <a:spcPct val="120000"/>
              </a:lnSpc>
              <a:spcBef>
                <a:spcPct val="0"/>
              </a:spcBef>
            </a:pPr>
            <a:r>
              <a:rPr lang="zh-CN" sz="2400" b="1" dirty="0" smtClean="0">
                <a:solidFill>
                  <a:schemeClr val="tx1"/>
                </a:solidFill>
                <a:latin typeface="仿宋" panose="02010609060101010101" pitchFamily="49" charset="-122"/>
                <a:ea typeface="仿宋" panose="02010609060101010101" pitchFamily="49" charset="-122"/>
              </a:rPr>
              <a:t>注：对于不同组织，质量管理体系形成文件的信息的多少与详略程度可以不同，取决于：</a:t>
            </a:r>
            <a:endParaRPr lang="zh-CN" sz="2400" b="1" dirty="0" smtClean="0">
              <a:solidFill>
                <a:schemeClr val="tx1"/>
              </a:solidFill>
              <a:latin typeface="仿宋" panose="02010609060101010101" pitchFamily="49" charset="-122"/>
              <a:ea typeface="仿宋" panose="02010609060101010101" pitchFamily="49" charset="-122"/>
            </a:endParaRPr>
          </a:p>
          <a:p>
            <a:pPr algn="l">
              <a:lnSpc>
                <a:spcPct val="120000"/>
              </a:lnSpc>
              <a:spcBef>
                <a:spcPct val="0"/>
              </a:spcBef>
            </a:pPr>
            <a:r>
              <a:rPr lang="zh-CN" altLang="zh-CN" sz="2400" b="1" dirty="0" smtClean="0">
                <a:solidFill>
                  <a:schemeClr val="tx1"/>
                </a:solidFill>
                <a:latin typeface="仿宋" panose="02010609060101010101" pitchFamily="49" charset="-122"/>
                <a:ea typeface="仿宋" panose="02010609060101010101" pitchFamily="49" charset="-122"/>
              </a:rPr>
              <a:t>——</a:t>
            </a:r>
            <a:r>
              <a:rPr lang="zh-CN" sz="2400" b="1" dirty="0" smtClean="0">
                <a:solidFill>
                  <a:schemeClr val="tx1"/>
                </a:solidFill>
                <a:latin typeface="仿宋" panose="02010609060101010101" pitchFamily="49" charset="-122"/>
                <a:ea typeface="仿宋" panose="02010609060101010101" pitchFamily="49" charset="-122"/>
              </a:rPr>
              <a:t>组织的规模，以及活动、过程、产品和服务的类型；</a:t>
            </a:r>
            <a:endParaRPr lang="zh-CN" sz="2400" b="1" dirty="0" smtClean="0">
              <a:solidFill>
                <a:schemeClr val="tx1"/>
              </a:solidFill>
              <a:latin typeface="仿宋" panose="02010609060101010101" pitchFamily="49" charset="-122"/>
              <a:ea typeface="仿宋" panose="02010609060101010101" pitchFamily="49" charset="-122"/>
            </a:endParaRPr>
          </a:p>
          <a:p>
            <a:pPr algn="l">
              <a:lnSpc>
                <a:spcPct val="120000"/>
              </a:lnSpc>
              <a:spcBef>
                <a:spcPct val="0"/>
              </a:spcBef>
            </a:pPr>
            <a:r>
              <a:rPr lang="zh-CN" altLang="zh-CN" sz="2400" b="1" dirty="0" smtClean="0">
                <a:solidFill>
                  <a:schemeClr val="tx1"/>
                </a:solidFill>
                <a:latin typeface="仿宋" panose="02010609060101010101" pitchFamily="49" charset="-122"/>
                <a:ea typeface="仿宋" panose="02010609060101010101" pitchFamily="49" charset="-122"/>
              </a:rPr>
              <a:t>——</a:t>
            </a:r>
            <a:r>
              <a:rPr lang="zh-CN" sz="2400" b="1" dirty="0" smtClean="0">
                <a:solidFill>
                  <a:schemeClr val="tx1"/>
                </a:solidFill>
                <a:latin typeface="仿宋" panose="02010609060101010101" pitchFamily="49" charset="-122"/>
                <a:ea typeface="仿宋" panose="02010609060101010101" pitchFamily="49" charset="-122"/>
              </a:rPr>
              <a:t>过程的复杂程度及其相互作用；</a:t>
            </a:r>
            <a:endParaRPr lang="zh-CN" sz="2400" b="1" dirty="0" smtClean="0">
              <a:solidFill>
                <a:schemeClr val="tx1"/>
              </a:solidFill>
              <a:latin typeface="仿宋" panose="02010609060101010101" pitchFamily="49" charset="-122"/>
              <a:ea typeface="仿宋" panose="02010609060101010101" pitchFamily="49" charset="-122"/>
            </a:endParaRPr>
          </a:p>
          <a:p>
            <a:pPr algn="l">
              <a:lnSpc>
                <a:spcPct val="120000"/>
              </a:lnSpc>
              <a:spcBef>
                <a:spcPct val="0"/>
              </a:spcBef>
            </a:pPr>
            <a:r>
              <a:rPr lang="zh-CN" altLang="zh-CN" sz="2400" b="1" dirty="0" smtClean="0">
                <a:solidFill>
                  <a:schemeClr val="tx1"/>
                </a:solidFill>
                <a:latin typeface="仿宋" panose="02010609060101010101" pitchFamily="49" charset="-122"/>
                <a:ea typeface="仿宋" panose="02010609060101010101" pitchFamily="49" charset="-122"/>
              </a:rPr>
              <a:t>——</a:t>
            </a:r>
            <a:r>
              <a:rPr lang="zh-CN" sz="2400" b="1" dirty="0" smtClean="0">
                <a:solidFill>
                  <a:schemeClr val="tx1"/>
                </a:solidFill>
                <a:latin typeface="仿宋" panose="02010609060101010101" pitchFamily="49" charset="-122"/>
                <a:ea typeface="仿宋" panose="02010609060101010101" pitchFamily="49" charset="-122"/>
              </a:rPr>
              <a:t>人员的能力</a:t>
            </a:r>
            <a:r>
              <a:rPr lang="zh-CN" sz="2400" b="1" dirty="0" smtClean="0">
                <a:latin typeface="仿宋" panose="02010609060101010101" pitchFamily="49" charset="-122"/>
                <a:ea typeface="仿宋" panose="02010609060101010101" pitchFamily="49" charset="-122"/>
              </a:rPr>
              <a:t>。</a:t>
            </a:r>
            <a:endParaRPr lang="zh-CN" sz="2400" b="1"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标题 1"/>
          <p:cNvSpPr>
            <a:spLocks noGrp="1" noChangeArrowheads="1"/>
          </p:cNvSpPr>
          <p:nvPr>
            <p:ph type="title" idx="4294967295"/>
          </p:nvPr>
        </p:nvSpPr>
        <p:spPr>
          <a:xfrm>
            <a:off x="457200" y="274638"/>
            <a:ext cx="8229600" cy="582612"/>
          </a:xfrm>
        </p:spPr>
        <p:txBody>
          <a:bodyPr anchor="b"/>
          <a:lstStyle/>
          <a:p>
            <a:pPr algn="l"/>
            <a:r>
              <a:rPr lang="zh-CN" altLang="zh-CN" sz="2800" b="1" smtClean="0">
                <a:solidFill>
                  <a:srgbClr val="FF6600"/>
                </a:solidFill>
                <a:latin typeface="宋体" panose="02010600030101010101" pitchFamily="2" charset="-122"/>
                <a:sym typeface="Arial" panose="020B0604020202020204" pitchFamily="34" charset="0"/>
              </a:rPr>
              <a:t>7 </a:t>
            </a:r>
            <a:r>
              <a:rPr lang="zh-CN" sz="2800" b="1" smtClean="0">
                <a:solidFill>
                  <a:srgbClr val="FF6600"/>
                </a:solidFill>
                <a:latin typeface="宋体" panose="02010600030101010101" pitchFamily="2" charset="-122"/>
                <a:sym typeface="Arial" panose="020B0604020202020204" pitchFamily="34" charset="0"/>
              </a:rPr>
              <a:t>支持</a:t>
            </a:r>
            <a:endParaRPr lang="zh-CN" sz="2800" b="1" smtClean="0">
              <a:solidFill>
                <a:srgbClr val="FF6600"/>
              </a:solidFill>
              <a:latin typeface="宋体" panose="02010600030101010101" pitchFamily="2" charset="-122"/>
              <a:sym typeface="宋体" panose="02010600030101010101" pitchFamily="2" charset="-122"/>
            </a:endParaRPr>
          </a:p>
        </p:txBody>
      </p:sp>
      <p:sp>
        <p:nvSpPr>
          <p:cNvPr id="152579" name="Rectangle 3"/>
          <p:cNvSpPr>
            <a:spLocks noGrp="1" noChangeArrowheads="1"/>
          </p:cNvSpPr>
          <p:nvPr/>
        </p:nvSpPr>
        <p:spPr bwMode="auto">
          <a:xfrm>
            <a:off x="828675" y="1196975"/>
            <a:ext cx="7318375"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0" hangingPunct="0">
              <a:lnSpc>
                <a:spcPct val="150000"/>
              </a:lnSpc>
              <a:spcBef>
                <a:spcPct val="20000"/>
              </a:spcBef>
            </a:pPr>
            <a:r>
              <a:rPr lang="zh-CN" altLang="en-US" sz="2800" b="1" dirty="0">
                <a:latin typeface="宋体" panose="02010600030101010101" pitchFamily="2" charset="-122"/>
                <a:sym typeface="Calibri" panose="020F0502020204030204" pitchFamily="34" charset="0"/>
              </a:rPr>
              <a:t>理解要点</a:t>
            </a:r>
            <a:endParaRPr lang="zh-CN" altLang="en-US" sz="2800" b="1" dirty="0">
              <a:latin typeface="宋体" panose="02010600030101010101" pitchFamily="2" charset="-122"/>
              <a:sym typeface="Calibri" panose="020F0502020204030204" pitchFamily="34" charset="0"/>
            </a:endParaRPr>
          </a:p>
          <a:p>
            <a:pPr marL="342900" indent="-342900" eaLnBrk="0" hangingPunct="0">
              <a:lnSpc>
                <a:spcPct val="120000"/>
              </a:lnSpc>
              <a:buClr>
                <a:srgbClr val="4F81BD"/>
              </a:buClr>
              <a:buFont typeface="Wingdings" panose="05000000000000000000" pitchFamily="2" charset="2"/>
              <a:buChar char="n"/>
            </a:pPr>
            <a:r>
              <a:rPr lang="en-US" altLang="zh-CN" sz="2400" b="1" dirty="0">
                <a:latin typeface="仿宋" panose="02010609060101010101" pitchFamily="49" charset="-122"/>
                <a:ea typeface="仿宋" panose="02010609060101010101" pitchFamily="49" charset="-122"/>
                <a:sym typeface="Calibri" panose="020F0502020204030204" pitchFamily="34" charset="0"/>
              </a:rPr>
              <a:t>7.1.2 </a:t>
            </a:r>
            <a:r>
              <a:rPr lang="zh-CN" altLang="en-US" sz="2400" b="1" dirty="0">
                <a:latin typeface="仿宋" panose="02010609060101010101" pitchFamily="49" charset="-122"/>
                <a:ea typeface="仿宋" panose="02010609060101010101" pitchFamily="49" charset="-122"/>
                <a:sym typeface="Calibri" panose="020F0502020204030204" pitchFamily="34" charset="0"/>
              </a:rPr>
              <a:t>人员的范畴</a:t>
            </a:r>
            <a:endParaRPr lang="en-US" sz="2400" b="1" dirty="0">
              <a:latin typeface="仿宋" panose="02010609060101010101" pitchFamily="49" charset="-122"/>
              <a:ea typeface="仿宋" panose="02010609060101010101" pitchFamily="49" charset="-122"/>
              <a:sym typeface="Calibri" panose="020F0502020204030204" pitchFamily="34" charset="0"/>
            </a:endParaRPr>
          </a:p>
          <a:p>
            <a:pPr marL="342900" indent="-342900" eaLnBrk="0" hangingPunct="0">
              <a:lnSpc>
                <a:spcPct val="120000"/>
              </a:lnSpc>
              <a:buClr>
                <a:srgbClr val="4F81BD"/>
              </a:buClr>
              <a:buFont typeface="Wingdings" panose="05000000000000000000" pitchFamily="2" charset="2"/>
              <a:buChar char="n"/>
            </a:pPr>
            <a:r>
              <a:rPr lang="zh-CN" altLang="en-US" sz="2400" b="1" dirty="0">
                <a:latin typeface="仿宋" panose="02010609060101010101" pitchFamily="49" charset="-122"/>
                <a:ea typeface="仿宋" panose="02010609060101010101" pitchFamily="49" charset="-122"/>
                <a:sym typeface="Calibri" panose="020F0502020204030204" pitchFamily="34" charset="0"/>
              </a:rPr>
              <a:t>对知识的管理</a:t>
            </a:r>
            <a:endParaRPr lang="en-US" sz="2400" b="1" dirty="0">
              <a:latin typeface="仿宋" panose="02010609060101010101" pitchFamily="49" charset="-122"/>
              <a:ea typeface="仿宋" panose="02010609060101010101" pitchFamily="49" charset="-122"/>
              <a:sym typeface="Calibri" panose="020F0502020204030204" pitchFamily="34" charset="0"/>
            </a:endParaRPr>
          </a:p>
          <a:p>
            <a:pPr marL="742950" lvl="1" indent="-285750" eaLnBrk="0" hangingPunct="0">
              <a:lnSpc>
                <a:spcPct val="120000"/>
              </a:lnSpc>
              <a:buClr>
                <a:srgbClr val="FFC000"/>
              </a:buClr>
              <a:buFont typeface="Wingdings" panose="05000000000000000000" pitchFamily="2" charset="2"/>
              <a:buChar char="u"/>
            </a:pPr>
            <a:r>
              <a:rPr lang="zh-CN" altLang="en-US" sz="2400" b="1" dirty="0">
                <a:latin typeface="仿宋" panose="02010609060101010101" pitchFamily="49" charset="-122"/>
                <a:ea typeface="仿宋" panose="02010609060101010101" pitchFamily="49" charset="-122"/>
                <a:sym typeface="Calibri" panose="020F0502020204030204" pitchFamily="34" charset="0"/>
              </a:rPr>
              <a:t>范围的确定</a:t>
            </a:r>
            <a:endParaRPr lang="en-US" sz="2400" b="1" dirty="0">
              <a:latin typeface="仿宋" panose="02010609060101010101" pitchFamily="49" charset="-122"/>
              <a:ea typeface="仿宋" panose="02010609060101010101" pitchFamily="49" charset="-122"/>
              <a:sym typeface="Calibri" panose="020F0502020204030204" pitchFamily="34" charset="0"/>
            </a:endParaRPr>
          </a:p>
          <a:p>
            <a:pPr marL="742950" lvl="1" indent="-285750" eaLnBrk="0" hangingPunct="0">
              <a:lnSpc>
                <a:spcPct val="120000"/>
              </a:lnSpc>
              <a:buClr>
                <a:srgbClr val="FFC000"/>
              </a:buClr>
              <a:buFont typeface="Wingdings" panose="05000000000000000000" pitchFamily="2" charset="2"/>
              <a:buChar char="u"/>
            </a:pPr>
            <a:r>
              <a:rPr lang="zh-CN" altLang="en-US" sz="2400" b="1" dirty="0">
                <a:latin typeface="仿宋" panose="02010609060101010101" pitchFamily="49" charset="-122"/>
                <a:ea typeface="仿宋" panose="02010609060101010101" pitchFamily="49" charset="-122"/>
                <a:sym typeface="Calibri" panose="020F0502020204030204" pitchFamily="34" charset="0"/>
              </a:rPr>
              <a:t>知识的获取与保持</a:t>
            </a:r>
            <a:endParaRPr lang="en-US" sz="2400" b="1" dirty="0">
              <a:latin typeface="仿宋" panose="02010609060101010101" pitchFamily="49" charset="-122"/>
              <a:ea typeface="仿宋" panose="02010609060101010101" pitchFamily="49" charset="-122"/>
              <a:sym typeface="Calibri" panose="020F0502020204030204" pitchFamily="34" charset="0"/>
            </a:endParaRPr>
          </a:p>
          <a:p>
            <a:pPr marL="342900" indent="-342900" eaLnBrk="0" hangingPunct="0">
              <a:lnSpc>
                <a:spcPct val="120000"/>
              </a:lnSpc>
              <a:buClr>
                <a:srgbClr val="4F81BD"/>
              </a:buClr>
              <a:buFont typeface="Wingdings" panose="05000000000000000000" pitchFamily="2" charset="2"/>
              <a:buChar char="n"/>
            </a:pPr>
            <a:r>
              <a:rPr lang="zh-CN" altLang="en-US" sz="2400" b="1" dirty="0" smtClean="0">
                <a:latin typeface="仿宋" panose="02010609060101010101" pitchFamily="49" charset="-122"/>
                <a:ea typeface="仿宋" panose="02010609060101010101" pitchFamily="49" charset="-122"/>
                <a:sym typeface="Calibri" panose="020F0502020204030204" pitchFamily="34" charset="0"/>
              </a:rPr>
              <a:t>成文信息</a:t>
            </a:r>
            <a:endParaRPr lang="en-US" sz="2400" b="1" dirty="0">
              <a:latin typeface="仿宋" panose="02010609060101010101" pitchFamily="49" charset="-122"/>
              <a:ea typeface="仿宋" panose="02010609060101010101" pitchFamily="49" charset="-122"/>
              <a:sym typeface="Calibri" panose="020F0502020204030204" pitchFamily="34" charset="0"/>
            </a:endParaRPr>
          </a:p>
          <a:p>
            <a:pPr marL="742950" lvl="1" indent="-285750" eaLnBrk="0" hangingPunct="0">
              <a:lnSpc>
                <a:spcPct val="120000"/>
              </a:lnSpc>
              <a:buClr>
                <a:srgbClr val="FFC000"/>
              </a:buClr>
              <a:buFont typeface="Wingdings" panose="05000000000000000000" pitchFamily="2" charset="2"/>
              <a:buChar char="u"/>
            </a:pPr>
            <a:r>
              <a:rPr lang="zh-CN" altLang="en-US" sz="2400" b="1" dirty="0">
                <a:latin typeface="仿宋" panose="02010609060101010101" pitchFamily="49" charset="-122"/>
                <a:ea typeface="仿宋" panose="02010609060101010101" pitchFamily="49" charset="-122"/>
                <a:sym typeface="Calibri" panose="020F0502020204030204" pitchFamily="34" charset="0"/>
              </a:rPr>
              <a:t>不再有手册与程序的要求</a:t>
            </a:r>
            <a:endParaRPr lang="en-US" sz="2400" b="1" dirty="0">
              <a:latin typeface="仿宋" panose="02010609060101010101" pitchFamily="49" charset="-122"/>
              <a:ea typeface="仿宋" panose="02010609060101010101" pitchFamily="49" charset="-122"/>
              <a:sym typeface="Calibri" panose="020F0502020204030204" pitchFamily="34" charset="0"/>
            </a:endParaRPr>
          </a:p>
          <a:p>
            <a:pPr marL="742950" lvl="1" indent="-285750" eaLnBrk="0" hangingPunct="0">
              <a:lnSpc>
                <a:spcPct val="120000"/>
              </a:lnSpc>
              <a:buClr>
                <a:srgbClr val="FFC000"/>
              </a:buClr>
              <a:buFont typeface="Wingdings" panose="05000000000000000000" pitchFamily="2" charset="2"/>
              <a:buChar char="u"/>
            </a:pPr>
            <a:r>
              <a:rPr lang="zh-CN" altLang="en-US" sz="2400" b="1" dirty="0">
                <a:latin typeface="仿宋" panose="02010609060101010101" pitchFamily="49" charset="-122"/>
                <a:ea typeface="仿宋" panose="02010609060101010101" pitchFamily="49" charset="-122"/>
                <a:sym typeface="Calibri" panose="020F0502020204030204" pitchFamily="34" charset="0"/>
              </a:rPr>
              <a:t>不再有管理体系文件层次的要求</a:t>
            </a:r>
            <a:endParaRPr lang="en-US" sz="2400" b="1" dirty="0">
              <a:latin typeface="仿宋" panose="02010609060101010101" pitchFamily="49" charset="-122"/>
              <a:ea typeface="仿宋" panose="02010609060101010101" pitchFamily="49" charset="-122"/>
              <a:sym typeface="Calibri" panose="020F0502020204030204" pitchFamily="34" charset="0"/>
            </a:endParaRPr>
          </a:p>
          <a:p>
            <a:pPr marL="742950" lvl="1" indent="-285750" eaLnBrk="0" hangingPunct="0">
              <a:lnSpc>
                <a:spcPct val="120000"/>
              </a:lnSpc>
              <a:buClr>
                <a:srgbClr val="FFC000"/>
              </a:buClr>
              <a:buFont typeface="Wingdings" panose="05000000000000000000" pitchFamily="2" charset="2"/>
              <a:buChar char="u"/>
            </a:pPr>
            <a:r>
              <a:rPr lang="zh-CN" altLang="en-US" sz="2400" b="1" dirty="0">
                <a:latin typeface="仿宋" panose="02010609060101010101" pitchFamily="49" charset="-122"/>
                <a:ea typeface="仿宋" panose="02010609060101010101" pitchFamily="49" charset="-122"/>
                <a:sym typeface="Calibri" panose="020F0502020204030204" pitchFamily="34" charset="0"/>
              </a:rPr>
              <a:t>文件与记录要求的辨识</a:t>
            </a:r>
            <a:endParaRPr lang="zh-CN" altLang="en-US" sz="2400" b="1" dirty="0">
              <a:latin typeface="仿宋" panose="02010609060101010101" pitchFamily="49" charset="-122"/>
              <a:ea typeface="仿宋" panose="02010609060101010101" pitchFamily="49" charset="-122"/>
              <a:sym typeface="Calibri" panose="020F0502020204030204" pitchFamily="34" charset="0"/>
            </a:endParaRPr>
          </a:p>
          <a:p>
            <a:pPr marL="342900" indent="-342900">
              <a:lnSpc>
                <a:spcPct val="144000"/>
              </a:lnSpc>
              <a:buClr>
                <a:srgbClr val="4F81BD"/>
              </a:buClr>
              <a:buFont typeface="Wingdings" panose="05000000000000000000" pitchFamily="2" charset="2"/>
              <a:buChar char="n"/>
            </a:pPr>
            <a:endParaRPr lang="en-US" sz="2400" b="1" dirty="0">
              <a:latin typeface="仿宋" panose="02010609060101010101" pitchFamily="49" charset="-122"/>
              <a:ea typeface="仿宋" panose="02010609060101010101" pitchFamily="49" charset="-122"/>
            </a:endParaRPr>
          </a:p>
          <a:p>
            <a:pPr marL="342900" indent="-342900">
              <a:lnSpc>
                <a:spcPct val="150000"/>
              </a:lnSpc>
              <a:buClr>
                <a:srgbClr val="4F81BD"/>
              </a:buClr>
              <a:buFont typeface="Wingdings" panose="05000000000000000000" pitchFamily="2" charset="2"/>
              <a:buChar char="n"/>
            </a:pPr>
            <a:endParaRPr lang="zh-CN" altLang="en-US" sz="2400" dirty="0">
              <a:latin typeface="仿宋" panose="02010609060101010101" pitchFamily="49" charset="-122"/>
              <a:ea typeface="仿宋" panose="02010609060101010101" pitchFamily="49" charset="-122"/>
              <a:sym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429358" y="836613"/>
            <a:ext cx="8247098" cy="5472112"/>
          </a:xfrm>
        </p:spPr>
        <p:txBody>
          <a:bodyPr/>
          <a:lstStyle/>
          <a:p>
            <a:pPr eaLnBrk="1" hangingPunct="1">
              <a:lnSpc>
                <a:spcPct val="150000"/>
              </a:lnSpc>
              <a:buClr>
                <a:srgbClr val="0000FF"/>
              </a:buClr>
            </a:pPr>
            <a:r>
              <a:rPr lang="zh-CN" altLang="en-US" sz="2400" b="1" dirty="0" smtClean="0">
                <a:solidFill>
                  <a:srgbClr val="0070C0"/>
                </a:solidFill>
                <a:latin typeface="幼圆" pitchFamily="49" charset="-122"/>
                <a:ea typeface="黑体" panose="02010609060101010101" pitchFamily="2" charset="-122"/>
              </a:rPr>
              <a:t>资源包括人员、基础设施、过程运行环境、监视和测量设备、组织的知识；</a:t>
            </a:r>
            <a:endParaRPr lang="en-US" altLang="zh-CN" sz="2400" b="1" dirty="0" smtClean="0">
              <a:solidFill>
                <a:srgbClr val="0070C0"/>
              </a:solidFill>
              <a:latin typeface="幼圆" pitchFamily="49" charset="-122"/>
              <a:ea typeface="黑体" panose="02010609060101010101" pitchFamily="2" charset="-122"/>
            </a:endParaRPr>
          </a:p>
          <a:p>
            <a:pPr eaLnBrk="1" hangingPunct="1">
              <a:lnSpc>
                <a:spcPct val="150000"/>
              </a:lnSpc>
              <a:buClr>
                <a:srgbClr val="0000FF"/>
              </a:buClr>
            </a:pPr>
            <a:r>
              <a:rPr lang="zh-CN" altLang="en-US" sz="2400" b="1" dirty="0" smtClean="0">
                <a:solidFill>
                  <a:srgbClr val="0070C0"/>
                </a:solidFill>
                <a:latin typeface="幼圆" pitchFamily="49" charset="-122"/>
                <a:ea typeface="黑体" panose="02010609060101010101" pitchFamily="2" charset="-122"/>
              </a:rPr>
              <a:t>资源来自组织内部和外部；</a:t>
            </a:r>
            <a:endParaRPr lang="en-US" altLang="zh-CN" sz="2400" b="1" dirty="0" smtClean="0">
              <a:solidFill>
                <a:srgbClr val="0070C0"/>
              </a:solidFill>
              <a:latin typeface="幼圆" pitchFamily="49" charset="-122"/>
              <a:ea typeface="黑体" panose="02010609060101010101" pitchFamily="2" charset="-122"/>
            </a:endParaRPr>
          </a:p>
          <a:p>
            <a:pPr eaLnBrk="1" hangingPunct="1">
              <a:lnSpc>
                <a:spcPct val="150000"/>
              </a:lnSpc>
              <a:buClr>
                <a:srgbClr val="0000FF"/>
              </a:buClr>
            </a:pPr>
            <a:r>
              <a:rPr lang="zh-CN" altLang="en-US" sz="2400" b="1" dirty="0" smtClean="0">
                <a:solidFill>
                  <a:srgbClr val="0070C0"/>
                </a:solidFill>
                <a:latin typeface="幼圆" pitchFamily="49" charset="-122"/>
                <a:ea typeface="黑体" panose="02010609060101010101" pitchFamily="2" charset="-122"/>
              </a:rPr>
              <a:t>应识别来自内部资源和外部资源；</a:t>
            </a:r>
            <a:endParaRPr lang="en-US" altLang="zh-CN" sz="2400" b="1" dirty="0" smtClean="0">
              <a:solidFill>
                <a:srgbClr val="0070C0"/>
              </a:solidFill>
              <a:latin typeface="幼圆" pitchFamily="49" charset="-122"/>
              <a:ea typeface="黑体" panose="02010609060101010101" pitchFamily="2" charset="-122"/>
            </a:endParaRPr>
          </a:p>
          <a:p>
            <a:pPr eaLnBrk="1" hangingPunct="1">
              <a:lnSpc>
                <a:spcPct val="150000"/>
              </a:lnSpc>
              <a:buClr>
                <a:srgbClr val="0000FF"/>
              </a:buClr>
            </a:pPr>
            <a:r>
              <a:rPr lang="zh-CN" altLang="en-US" sz="2400" b="1" dirty="0" smtClean="0">
                <a:solidFill>
                  <a:srgbClr val="0070C0"/>
                </a:solidFill>
                <a:latin typeface="幼圆" pitchFamily="49" charset="-122"/>
                <a:ea typeface="黑体" panose="02010609060101010101" pitchFamily="2" charset="-122"/>
              </a:rPr>
              <a:t>在策划、建立、实施、保持和持续改进</a:t>
            </a:r>
            <a:r>
              <a:rPr lang="en-US" altLang="zh-CN" sz="2400" b="1" dirty="0" smtClean="0">
                <a:solidFill>
                  <a:srgbClr val="0070C0"/>
                </a:solidFill>
                <a:latin typeface="幼圆" pitchFamily="49" charset="-122"/>
                <a:ea typeface="黑体" panose="02010609060101010101" pitchFamily="2" charset="-122"/>
              </a:rPr>
              <a:t>QMS</a:t>
            </a:r>
            <a:r>
              <a:rPr lang="zh-CN" altLang="en-US" sz="2400" b="1" dirty="0" smtClean="0">
                <a:solidFill>
                  <a:srgbClr val="0070C0"/>
                </a:solidFill>
                <a:latin typeface="幼圆" pitchFamily="49" charset="-122"/>
                <a:ea typeface="黑体" panose="02010609060101010101" pitchFamily="2" charset="-122"/>
              </a:rPr>
              <a:t>时应考虑内部资源的能力和局限性及可获得的外部资源。</a:t>
            </a:r>
            <a:endParaRPr lang="en-US" altLang="zh-CN" sz="2400" b="1" dirty="0" smtClean="0">
              <a:solidFill>
                <a:srgbClr val="0070C0"/>
              </a:solidFill>
              <a:latin typeface="幼圆" pitchFamily="49" charset="-122"/>
              <a:ea typeface="黑体" panose="02010609060101010101" pitchFamily="2" charset="-122"/>
            </a:endParaRPr>
          </a:p>
          <a:p>
            <a:pPr eaLnBrk="1" hangingPunct="1">
              <a:lnSpc>
                <a:spcPct val="150000"/>
              </a:lnSpc>
              <a:buClr>
                <a:srgbClr val="0000FF"/>
              </a:buClr>
            </a:pPr>
            <a:r>
              <a:rPr lang="zh-CN" altLang="en-US" sz="2400" b="1" dirty="0" smtClean="0">
                <a:solidFill>
                  <a:srgbClr val="0070C0"/>
                </a:solidFill>
                <a:latin typeface="幼圆" pitchFamily="49" charset="-122"/>
                <a:ea typeface="黑体" panose="02010609060101010101" pitchFamily="2" charset="-122"/>
              </a:rPr>
              <a:t>人员应具备能力、意识。</a:t>
            </a:r>
            <a:endParaRPr lang="en-US" altLang="zh-CN" sz="2400" b="1" dirty="0" smtClean="0">
              <a:solidFill>
                <a:srgbClr val="0070C0"/>
              </a:solidFill>
              <a:latin typeface="幼圆" pitchFamily="49" charset="-122"/>
              <a:ea typeface="黑体" panose="02010609060101010101" pitchFamily="2" charset="-122"/>
            </a:endParaRPr>
          </a:p>
          <a:p>
            <a:pPr eaLnBrk="1" hangingPunct="1">
              <a:lnSpc>
                <a:spcPct val="150000"/>
              </a:lnSpc>
              <a:buClr>
                <a:srgbClr val="0000FF"/>
              </a:buClr>
            </a:pPr>
            <a:r>
              <a:rPr lang="zh-CN" altLang="en-US" sz="2400" b="1" dirty="0" smtClean="0">
                <a:solidFill>
                  <a:srgbClr val="0070C0"/>
                </a:solidFill>
                <a:latin typeface="幼圆" pitchFamily="49" charset="-122"/>
                <a:ea typeface="黑体" panose="02010609060101010101" pitchFamily="2" charset="-122"/>
              </a:rPr>
              <a:t>建立内外部沟通渠道。</a:t>
            </a:r>
            <a:endParaRPr lang="en-US" altLang="zh-CN" sz="2400" b="1" dirty="0" smtClean="0">
              <a:solidFill>
                <a:srgbClr val="0070C0"/>
              </a:solidFill>
              <a:latin typeface="幼圆" pitchFamily="49" charset="-122"/>
              <a:ea typeface="黑体" panose="02010609060101010101" pitchFamily="2" charset="-122"/>
            </a:endParaRPr>
          </a:p>
          <a:p>
            <a:pPr eaLnBrk="1" hangingPunct="1">
              <a:lnSpc>
                <a:spcPct val="150000"/>
              </a:lnSpc>
              <a:buClr>
                <a:srgbClr val="0000FF"/>
              </a:buClr>
            </a:pPr>
            <a:r>
              <a:rPr lang="zh-CN" altLang="en-US" sz="2400" b="1" dirty="0" smtClean="0">
                <a:solidFill>
                  <a:srgbClr val="0070C0"/>
                </a:solidFill>
                <a:latin typeface="幼圆" pitchFamily="49" charset="-122"/>
                <a:ea typeface="黑体" panose="02010609060101010101" pitchFamily="2" charset="-122"/>
              </a:rPr>
              <a:t>建立、保持并控制文件化信息。</a:t>
            </a:r>
            <a:endParaRPr lang="en-US" altLang="zh-CN" sz="2400" b="1" dirty="0" smtClean="0">
              <a:solidFill>
                <a:srgbClr val="0070C0"/>
              </a:solidFill>
              <a:latin typeface="幼圆" pitchFamily="49" charset="-122"/>
              <a:ea typeface="黑体" panose="02010609060101010101" pitchFamily="2" charset="-122"/>
            </a:endParaRPr>
          </a:p>
          <a:p>
            <a:pPr eaLnBrk="1" hangingPunct="1">
              <a:lnSpc>
                <a:spcPct val="150000"/>
              </a:lnSpc>
              <a:buClr>
                <a:srgbClr val="0000FF"/>
              </a:buClr>
            </a:pPr>
            <a:endParaRPr lang="en-US" altLang="zh-CN" dirty="0" smtClean="0">
              <a:solidFill>
                <a:srgbClr val="000000"/>
              </a:solidFill>
              <a:latin typeface="幼圆" pitchFamily="49" charset="-122"/>
              <a:ea typeface="黑体" panose="02010609060101010101" pitchFamily="2" charset="-122"/>
            </a:endParaRPr>
          </a:p>
          <a:p>
            <a:pPr eaLnBrk="1" hangingPunct="1">
              <a:lnSpc>
                <a:spcPct val="150000"/>
              </a:lnSpc>
              <a:buClr>
                <a:srgbClr val="0000FF"/>
              </a:buClr>
            </a:pPr>
            <a:endParaRPr lang="zh-CN" altLang="en-US" sz="2400" dirty="0" smtClean="0">
              <a:solidFill>
                <a:srgbClr val="000000"/>
              </a:solidFill>
              <a:latin typeface="幼圆" pitchFamily="49" charset="-122"/>
              <a:ea typeface="黑体" panose="02010609060101010101" pitchFamily="2" charset="-122"/>
            </a:endParaRPr>
          </a:p>
        </p:txBody>
      </p:sp>
      <p:sp>
        <p:nvSpPr>
          <p:cNvPr id="118787" name="Rectangle 4"/>
          <p:cNvSpPr>
            <a:spLocks noChangeArrowheads="1"/>
          </p:cNvSpPr>
          <p:nvPr/>
        </p:nvSpPr>
        <p:spPr bwMode="auto">
          <a:xfrm>
            <a:off x="429358" y="71438"/>
            <a:ext cx="7772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b="1">
                <a:solidFill>
                  <a:srgbClr val="FF0000"/>
                </a:solidFill>
                <a:latin typeface="黑体" panose="02010609060101010101" pitchFamily="2" charset="-122"/>
                <a:ea typeface="黑体" panose="02010609060101010101" pitchFamily="2" charset="-122"/>
              </a:rPr>
              <a:t>             </a:t>
            </a:r>
            <a:endParaRPr lang="zh-CN" altLang="en-US" b="1">
              <a:solidFill>
                <a:srgbClr val="FF0000"/>
              </a:solidFill>
              <a:latin typeface="黑体" panose="02010609060101010101" pitchFamily="2" charset="-122"/>
              <a:ea typeface="黑体" panose="02010609060101010101" pitchFamily="2" charset="-122"/>
            </a:endParaRPr>
          </a:p>
        </p:txBody>
      </p:sp>
    </p:spTree>
  </p:cSld>
  <p:clrMapOvr>
    <a:masterClrMapping/>
  </p:clrMapOvr>
  <p:transition spd="med">
    <p:blinds/>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标题 1"/>
          <p:cNvSpPr>
            <a:spLocks noGrp="1" noChangeArrowheads="1"/>
          </p:cNvSpPr>
          <p:nvPr>
            <p:ph type="title" idx="4294967295"/>
          </p:nvPr>
        </p:nvSpPr>
        <p:spPr>
          <a:xfrm>
            <a:off x="457200" y="274638"/>
            <a:ext cx="8229600" cy="582612"/>
          </a:xfrm>
        </p:spPr>
        <p:txBody>
          <a:bodyPr anchor="b"/>
          <a:lstStyle/>
          <a:p>
            <a:pPr algn="l"/>
            <a:r>
              <a:rPr lang="zh-CN" altLang="zh-CN" sz="2800" b="1" smtClean="0">
                <a:solidFill>
                  <a:srgbClr val="FF6600"/>
                </a:solidFill>
                <a:latin typeface="宋体" panose="02010600030101010101" pitchFamily="2" charset="-122"/>
              </a:rPr>
              <a:t>8 </a:t>
            </a:r>
            <a:r>
              <a:rPr lang="zh-CN" sz="2800" b="1" smtClean="0">
                <a:solidFill>
                  <a:srgbClr val="FF6600"/>
                </a:solidFill>
                <a:latin typeface="宋体" panose="02010600030101010101" pitchFamily="2" charset="-122"/>
              </a:rPr>
              <a:t>运行</a:t>
            </a:r>
            <a:endParaRPr lang="zh-CN" sz="2800" b="1" smtClean="0">
              <a:solidFill>
                <a:srgbClr val="FF6600"/>
              </a:solidFill>
              <a:latin typeface="宋体" panose="02010600030101010101" pitchFamily="2" charset="-122"/>
            </a:endParaRPr>
          </a:p>
        </p:txBody>
      </p:sp>
      <p:sp>
        <p:nvSpPr>
          <p:cNvPr id="153603" name="内容占位符 2"/>
          <p:cNvSpPr>
            <a:spLocks noGrp="1" noChangeArrowheads="1"/>
          </p:cNvSpPr>
          <p:nvPr>
            <p:ph idx="4294967295"/>
          </p:nvPr>
        </p:nvSpPr>
        <p:spPr bwMode="auto">
          <a:xfrm>
            <a:off x="457200" y="1046163"/>
            <a:ext cx="8229600" cy="4811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50000"/>
              </a:lnSpc>
              <a:spcBef>
                <a:spcPct val="0"/>
              </a:spcBef>
              <a:buFont typeface="Arial" panose="020B0604020202020204" pitchFamily="34" charset="0"/>
              <a:buNone/>
            </a:pPr>
            <a:r>
              <a:rPr lang="zh-CN" altLang="zh-CN" sz="2400" b="1" smtClean="0">
                <a:latin typeface="仿宋" panose="02010609060101010101" pitchFamily="49" charset="-122"/>
                <a:ea typeface="仿宋" panose="02010609060101010101" pitchFamily="49" charset="-122"/>
                <a:sym typeface="宋体" panose="02010600030101010101" pitchFamily="2" charset="-122"/>
              </a:rPr>
              <a:t>8.1 </a:t>
            </a:r>
            <a:r>
              <a:rPr lang="zh-CN" sz="2400" b="1" smtClean="0">
                <a:latin typeface="仿宋" panose="02010609060101010101" pitchFamily="49" charset="-122"/>
                <a:ea typeface="仿宋" panose="02010609060101010101" pitchFamily="49" charset="-122"/>
                <a:sym typeface="宋体" panose="02010600030101010101" pitchFamily="2" charset="-122"/>
              </a:rPr>
              <a:t>运行的策划和控制</a:t>
            </a:r>
            <a:endParaRPr lang="zh-CN" sz="2400" b="1" smtClean="0">
              <a:latin typeface="仿宋" panose="02010609060101010101" pitchFamily="49" charset="-122"/>
              <a:ea typeface="仿宋" panose="02010609060101010101" pitchFamily="49" charset="-122"/>
              <a:sym typeface="宋体" panose="02010600030101010101" pitchFamily="2" charset="-122"/>
            </a:endParaRPr>
          </a:p>
          <a:p>
            <a:pPr marL="0" indent="0">
              <a:lnSpc>
                <a:spcPct val="150000"/>
              </a:lnSpc>
              <a:spcBef>
                <a:spcPct val="0"/>
              </a:spcBef>
              <a:buFont typeface="Arial" panose="020B0604020202020204" pitchFamily="34" charset="0"/>
              <a:buNone/>
            </a:pPr>
            <a:r>
              <a:rPr lang="zh-CN" altLang="zh-CN" sz="2400" b="1" smtClean="0">
                <a:latin typeface="仿宋" panose="02010609060101010101" pitchFamily="49" charset="-122"/>
                <a:ea typeface="仿宋" panose="02010609060101010101" pitchFamily="49" charset="-122"/>
                <a:sym typeface="宋体" panose="02010600030101010101" pitchFamily="2" charset="-122"/>
              </a:rPr>
              <a:t>8.2 </a:t>
            </a:r>
            <a:r>
              <a:rPr lang="zh-CN" sz="2400" b="1" smtClean="0">
                <a:latin typeface="仿宋" panose="02010609060101010101" pitchFamily="49" charset="-122"/>
                <a:ea typeface="仿宋" panose="02010609060101010101" pitchFamily="49" charset="-122"/>
                <a:sym typeface="宋体" panose="02010600030101010101" pitchFamily="2" charset="-122"/>
              </a:rPr>
              <a:t>产品和服务的要求</a:t>
            </a:r>
            <a:endParaRPr lang="zh-CN" sz="2400" b="1" smtClean="0">
              <a:latin typeface="仿宋" panose="02010609060101010101" pitchFamily="49" charset="-122"/>
              <a:ea typeface="仿宋" panose="02010609060101010101" pitchFamily="49" charset="-122"/>
              <a:sym typeface="宋体" panose="02010600030101010101" pitchFamily="2" charset="-122"/>
            </a:endParaRPr>
          </a:p>
          <a:p>
            <a:pPr marL="0" indent="0">
              <a:lnSpc>
                <a:spcPct val="150000"/>
              </a:lnSpc>
              <a:spcBef>
                <a:spcPct val="0"/>
              </a:spcBef>
              <a:buFont typeface="Arial" panose="020B0604020202020204" pitchFamily="34" charset="0"/>
              <a:buNone/>
            </a:pPr>
            <a:r>
              <a:rPr lang="zh-CN" altLang="zh-CN" sz="2400" b="1" smtClean="0">
                <a:latin typeface="仿宋" panose="02010609060101010101" pitchFamily="49" charset="-122"/>
                <a:ea typeface="仿宋" panose="02010609060101010101" pitchFamily="49" charset="-122"/>
                <a:sym typeface="宋体" panose="02010600030101010101" pitchFamily="2" charset="-122"/>
              </a:rPr>
              <a:t>8.3 </a:t>
            </a:r>
            <a:r>
              <a:rPr lang="zh-CN" sz="2400" b="1" smtClean="0">
                <a:latin typeface="仿宋" panose="02010609060101010101" pitchFamily="49" charset="-122"/>
                <a:ea typeface="仿宋" panose="02010609060101010101" pitchFamily="49" charset="-122"/>
                <a:sym typeface="宋体" panose="02010600030101010101" pitchFamily="2" charset="-122"/>
              </a:rPr>
              <a:t>产品和服务的设计和开发</a:t>
            </a:r>
            <a:endParaRPr lang="zh-CN" sz="2400" b="1" smtClean="0">
              <a:latin typeface="仿宋" panose="02010609060101010101" pitchFamily="49" charset="-122"/>
              <a:ea typeface="仿宋" panose="02010609060101010101" pitchFamily="49" charset="-122"/>
              <a:sym typeface="宋体" panose="02010600030101010101" pitchFamily="2" charset="-122"/>
            </a:endParaRPr>
          </a:p>
          <a:p>
            <a:pPr marL="0" indent="0">
              <a:lnSpc>
                <a:spcPct val="150000"/>
              </a:lnSpc>
              <a:spcBef>
                <a:spcPct val="0"/>
              </a:spcBef>
              <a:buFont typeface="Arial" panose="020B0604020202020204" pitchFamily="34" charset="0"/>
              <a:buNone/>
            </a:pPr>
            <a:r>
              <a:rPr lang="zh-CN" altLang="zh-CN" sz="2400" b="1" smtClean="0">
                <a:latin typeface="仿宋" panose="02010609060101010101" pitchFamily="49" charset="-122"/>
                <a:ea typeface="仿宋" panose="02010609060101010101" pitchFamily="49" charset="-122"/>
                <a:sym typeface="宋体" panose="02010600030101010101" pitchFamily="2" charset="-122"/>
              </a:rPr>
              <a:t>8.4 </a:t>
            </a:r>
            <a:r>
              <a:rPr lang="zh-CN" sz="2400" b="1" smtClean="0">
                <a:latin typeface="仿宋" panose="02010609060101010101" pitchFamily="49" charset="-122"/>
                <a:ea typeface="仿宋" panose="02010609060101010101" pitchFamily="49" charset="-122"/>
                <a:sym typeface="宋体" panose="02010600030101010101" pitchFamily="2" charset="-122"/>
              </a:rPr>
              <a:t>外部提供的过程、产品和服务的控制</a:t>
            </a:r>
            <a:endParaRPr lang="zh-CN" sz="2400" b="1" smtClean="0">
              <a:latin typeface="仿宋" panose="02010609060101010101" pitchFamily="49" charset="-122"/>
              <a:ea typeface="仿宋" panose="02010609060101010101" pitchFamily="49" charset="-122"/>
              <a:sym typeface="宋体" panose="02010600030101010101" pitchFamily="2" charset="-122"/>
            </a:endParaRPr>
          </a:p>
          <a:p>
            <a:pPr marL="0" indent="0">
              <a:lnSpc>
                <a:spcPct val="150000"/>
              </a:lnSpc>
              <a:spcBef>
                <a:spcPct val="0"/>
              </a:spcBef>
              <a:buFont typeface="Arial" panose="020B0604020202020204" pitchFamily="34" charset="0"/>
              <a:buNone/>
            </a:pPr>
            <a:r>
              <a:rPr lang="zh-CN" altLang="zh-CN" sz="2400" b="1" smtClean="0">
                <a:latin typeface="仿宋" panose="02010609060101010101" pitchFamily="49" charset="-122"/>
                <a:ea typeface="仿宋" panose="02010609060101010101" pitchFamily="49" charset="-122"/>
                <a:sym typeface="宋体" panose="02010600030101010101" pitchFamily="2" charset="-122"/>
              </a:rPr>
              <a:t>8.5 </a:t>
            </a:r>
            <a:r>
              <a:rPr lang="zh-CN" sz="2400" b="1" smtClean="0">
                <a:latin typeface="仿宋" panose="02010609060101010101" pitchFamily="49" charset="-122"/>
                <a:ea typeface="仿宋" panose="02010609060101010101" pitchFamily="49" charset="-122"/>
                <a:sym typeface="宋体" panose="02010600030101010101" pitchFamily="2" charset="-122"/>
              </a:rPr>
              <a:t>生产和服务提供</a:t>
            </a:r>
            <a:endParaRPr lang="zh-CN" sz="2400" b="1" smtClean="0">
              <a:latin typeface="仿宋" panose="02010609060101010101" pitchFamily="49" charset="-122"/>
              <a:ea typeface="仿宋" panose="02010609060101010101" pitchFamily="49" charset="-122"/>
              <a:sym typeface="宋体" panose="02010600030101010101" pitchFamily="2" charset="-122"/>
            </a:endParaRPr>
          </a:p>
          <a:p>
            <a:pPr marL="0" indent="0">
              <a:lnSpc>
                <a:spcPct val="150000"/>
              </a:lnSpc>
              <a:spcBef>
                <a:spcPct val="0"/>
              </a:spcBef>
              <a:buFont typeface="Arial" panose="020B0604020202020204" pitchFamily="34" charset="0"/>
              <a:buNone/>
            </a:pPr>
            <a:r>
              <a:rPr lang="zh-CN" altLang="zh-CN" sz="2400" b="1" smtClean="0">
                <a:latin typeface="仿宋" panose="02010609060101010101" pitchFamily="49" charset="-122"/>
                <a:ea typeface="仿宋" panose="02010609060101010101" pitchFamily="49" charset="-122"/>
                <a:sym typeface="宋体" panose="02010600030101010101" pitchFamily="2" charset="-122"/>
              </a:rPr>
              <a:t>8.6 </a:t>
            </a:r>
            <a:r>
              <a:rPr lang="zh-CN" sz="2400" b="1" smtClean="0">
                <a:latin typeface="仿宋" panose="02010609060101010101" pitchFamily="49" charset="-122"/>
                <a:ea typeface="仿宋" panose="02010609060101010101" pitchFamily="49" charset="-122"/>
                <a:sym typeface="宋体" panose="02010600030101010101" pitchFamily="2" charset="-122"/>
              </a:rPr>
              <a:t>产品和服务的放行</a:t>
            </a:r>
            <a:endParaRPr lang="zh-CN" sz="2400" b="1" smtClean="0">
              <a:latin typeface="仿宋" panose="02010609060101010101" pitchFamily="49" charset="-122"/>
              <a:ea typeface="仿宋" panose="02010609060101010101" pitchFamily="49" charset="-122"/>
              <a:sym typeface="宋体" panose="02010600030101010101" pitchFamily="2" charset="-122"/>
            </a:endParaRPr>
          </a:p>
          <a:p>
            <a:pPr marL="0" indent="0">
              <a:lnSpc>
                <a:spcPct val="150000"/>
              </a:lnSpc>
              <a:spcBef>
                <a:spcPct val="0"/>
              </a:spcBef>
              <a:buFont typeface="Arial" panose="020B0604020202020204" pitchFamily="34" charset="0"/>
              <a:buNone/>
            </a:pPr>
            <a:r>
              <a:rPr lang="zh-CN" altLang="zh-CN" sz="2400" b="1" smtClean="0">
                <a:latin typeface="仿宋" panose="02010609060101010101" pitchFamily="49" charset="-122"/>
                <a:ea typeface="仿宋" panose="02010609060101010101" pitchFamily="49" charset="-122"/>
                <a:sym typeface="宋体" panose="02010600030101010101" pitchFamily="2" charset="-122"/>
              </a:rPr>
              <a:t>8.7 </a:t>
            </a:r>
            <a:r>
              <a:rPr lang="zh-CN" sz="2400" b="1" smtClean="0">
                <a:latin typeface="仿宋" panose="02010609060101010101" pitchFamily="49" charset="-122"/>
                <a:ea typeface="仿宋" panose="02010609060101010101" pitchFamily="49" charset="-122"/>
                <a:sym typeface="宋体" panose="02010600030101010101" pitchFamily="2" charset="-122"/>
              </a:rPr>
              <a:t>不合格输出的控制</a:t>
            </a:r>
            <a:endParaRPr lang="zh-CN" sz="2400" b="1" smtClean="0">
              <a:latin typeface="仿宋" panose="02010609060101010101" pitchFamily="49" charset="-122"/>
              <a:ea typeface="仿宋" panose="02010609060101010101" pitchFamily="49" charset="-122"/>
              <a:sym typeface="宋体" panose="02010600030101010101" pitchFamily="2" charset="-122"/>
            </a:endParaRPr>
          </a:p>
          <a:p>
            <a:pPr marL="0" indent="0">
              <a:lnSpc>
                <a:spcPct val="150000"/>
              </a:lnSpc>
              <a:buFont typeface="Arial" panose="020B0604020202020204" pitchFamily="34" charset="0"/>
              <a:buNone/>
            </a:pPr>
            <a:endParaRPr lang="zh-CN" altLang="zh-CN" sz="2400" b="1" smtClean="0">
              <a:latin typeface="仿宋" panose="02010609060101010101" pitchFamily="49" charset="-122"/>
              <a:ea typeface="仿宋" panose="02010609060101010101"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Group 2"/>
          <p:cNvGrpSpPr/>
          <p:nvPr/>
        </p:nvGrpSpPr>
        <p:grpSpPr bwMode="auto">
          <a:xfrm>
            <a:off x="73270" y="969963"/>
            <a:ext cx="8327781" cy="5186362"/>
            <a:chOff x="204" y="1253"/>
            <a:chExt cx="5035" cy="2947"/>
          </a:xfrm>
        </p:grpSpPr>
        <p:sp>
          <p:nvSpPr>
            <p:cNvPr id="125976" name="Text Box 3"/>
            <p:cNvSpPr txBox="1">
              <a:spLocks noChangeArrowheads="1"/>
            </p:cNvSpPr>
            <p:nvPr/>
          </p:nvSpPr>
          <p:spPr bwMode="auto">
            <a:xfrm>
              <a:off x="2381" y="1253"/>
              <a:ext cx="1044"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运行</a:t>
              </a:r>
              <a:endParaRPr lang="zh-CN" altLang="en-US" sz="1400" b="1">
                <a:latin typeface="Tahoma" panose="020B0604030504040204" pitchFamily="34" charset="0"/>
              </a:endParaRPr>
            </a:p>
          </p:txBody>
        </p:sp>
        <p:sp>
          <p:nvSpPr>
            <p:cNvPr id="125977" name="Text Box 4"/>
            <p:cNvSpPr txBox="1">
              <a:spLocks noChangeArrowheads="1"/>
            </p:cNvSpPr>
            <p:nvPr/>
          </p:nvSpPr>
          <p:spPr bwMode="auto">
            <a:xfrm>
              <a:off x="2381" y="1525"/>
              <a:ext cx="1044"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运行的策划和控制</a:t>
              </a:r>
              <a:endParaRPr lang="zh-CN" altLang="en-US" sz="1400" b="1">
                <a:latin typeface="Tahoma" panose="020B0604030504040204" pitchFamily="34" charset="0"/>
              </a:endParaRPr>
            </a:p>
          </p:txBody>
        </p:sp>
        <p:sp>
          <p:nvSpPr>
            <p:cNvPr id="125978" name="Text Box 5"/>
            <p:cNvSpPr txBox="1">
              <a:spLocks noChangeArrowheads="1"/>
            </p:cNvSpPr>
            <p:nvPr/>
          </p:nvSpPr>
          <p:spPr bwMode="auto">
            <a:xfrm>
              <a:off x="204" y="1888"/>
              <a:ext cx="1088"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产品和服务的要求</a:t>
              </a:r>
              <a:endParaRPr lang="zh-CN" altLang="en-US" sz="1400" b="1">
                <a:latin typeface="Tahoma" panose="020B0604030504040204" pitchFamily="34" charset="0"/>
              </a:endParaRPr>
            </a:p>
          </p:txBody>
        </p:sp>
        <p:sp>
          <p:nvSpPr>
            <p:cNvPr id="125979" name="Text Box 6"/>
            <p:cNvSpPr txBox="1">
              <a:spLocks noChangeArrowheads="1"/>
            </p:cNvSpPr>
            <p:nvPr/>
          </p:nvSpPr>
          <p:spPr bwMode="auto">
            <a:xfrm>
              <a:off x="1429" y="1788"/>
              <a:ext cx="816" cy="29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dirty="0">
                  <a:latin typeface="Tahoma" panose="020B0604030504040204" pitchFamily="34" charset="0"/>
                </a:rPr>
                <a:t>产品和服务</a:t>
              </a:r>
              <a:r>
                <a:rPr lang="zh-CN" altLang="en-US" sz="1400" b="1" dirty="0" smtClean="0">
                  <a:latin typeface="Tahoma" panose="020B0604030504040204" pitchFamily="34" charset="0"/>
                </a:rPr>
                <a:t>的设计和开发</a:t>
              </a:r>
              <a:endParaRPr lang="zh-CN" altLang="en-US" sz="1400" b="1" dirty="0">
                <a:latin typeface="Tahoma" panose="020B0604030504040204" pitchFamily="34" charset="0"/>
              </a:endParaRPr>
            </a:p>
          </p:txBody>
        </p:sp>
        <p:sp>
          <p:nvSpPr>
            <p:cNvPr id="125980" name="Text Box 7"/>
            <p:cNvSpPr txBox="1">
              <a:spLocks noChangeArrowheads="1"/>
            </p:cNvSpPr>
            <p:nvPr/>
          </p:nvSpPr>
          <p:spPr bwMode="auto">
            <a:xfrm>
              <a:off x="2336" y="1769"/>
              <a:ext cx="590" cy="42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外部提供的产品和服务控制</a:t>
              </a:r>
              <a:endParaRPr lang="zh-CN" altLang="en-US" sz="1400" b="1">
                <a:latin typeface="Tahoma" panose="020B0604030504040204" pitchFamily="34" charset="0"/>
              </a:endParaRPr>
            </a:p>
          </p:txBody>
        </p:sp>
        <p:sp>
          <p:nvSpPr>
            <p:cNvPr id="125981" name="Text Box 8"/>
            <p:cNvSpPr txBox="1">
              <a:spLocks noChangeArrowheads="1"/>
            </p:cNvSpPr>
            <p:nvPr/>
          </p:nvSpPr>
          <p:spPr bwMode="auto">
            <a:xfrm>
              <a:off x="3052" y="1888"/>
              <a:ext cx="962"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生产和服务提供</a:t>
              </a:r>
              <a:endParaRPr lang="zh-CN" altLang="en-US" sz="1400" b="1">
                <a:latin typeface="Tahoma" panose="020B0604030504040204" pitchFamily="34" charset="0"/>
              </a:endParaRPr>
            </a:p>
          </p:txBody>
        </p:sp>
        <p:sp>
          <p:nvSpPr>
            <p:cNvPr id="125982" name="Text Box 9"/>
            <p:cNvSpPr txBox="1">
              <a:spLocks noChangeArrowheads="1"/>
            </p:cNvSpPr>
            <p:nvPr/>
          </p:nvSpPr>
          <p:spPr bwMode="auto">
            <a:xfrm>
              <a:off x="4105" y="1838"/>
              <a:ext cx="589" cy="29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产品和服务的放行</a:t>
              </a:r>
              <a:endParaRPr lang="zh-CN" altLang="en-US" sz="1400" b="1">
                <a:latin typeface="Tahoma" panose="020B0604030504040204" pitchFamily="34" charset="0"/>
              </a:endParaRPr>
            </a:p>
          </p:txBody>
        </p:sp>
        <p:sp>
          <p:nvSpPr>
            <p:cNvPr id="125983" name="Text Box 10"/>
            <p:cNvSpPr txBox="1">
              <a:spLocks noChangeArrowheads="1"/>
            </p:cNvSpPr>
            <p:nvPr/>
          </p:nvSpPr>
          <p:spPr bwMode="auto">
            <a:xfrm>
              <a:off x="340" y="2341"/>
              <a:ext cx="907"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顾客沟通</a:t>
              </a:r>
              <a:endParaRPr lang="zh-CN" altLang="en-US" sz="1400" b="1">
                <a:latin typeface="Tahoma" panose="020B0604030504040204" pitchFamily="34" charset="0"/>
              </a:endParaRPr>
            </a:p>
          </p:txBody>
        </p:sp>
        <p:sp>
          <p:nvSpPr>
            <p:cNvPr id="125984" name="Text Box 11"/>
            <p:cNvSpPr txBox="1">
              <a:spLocks noChangeArrowheads="1"/>
            </p:cNvSpPr>
            <p:nvPr/>
          </p:nvSpPr>
          <p:spPr bwMode="auto">
            <a:xfrm>
              <a:off x="340" y="2840"/>
              <a:ext cx="862" cy="29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产品和服务要求的确定</a:t>
              </a:r>
              <a:endParaRPr lang="zh-CN" altLang="en-US" sz="1400" b="1">
                <a:latin typeface="Tahoma" panose="020B0604030504040204" pitchFamily="34" charset="0"/>
              </a:endParaRPr>
            </a:p>
          </p:txBody>
        </p:sp>
        <p:sp>
          <p:nvSpPr>
            <p:cNvPr id="125985" name="Text Box 12"/>
            <p:cNvSpPr txBox="1">
              <a:spLocks noChangeArrowheads="1"/>
            </p:cNvSpPr>
            <p:nvPr/>
          </p:nvSpPr>
          <p:spPr bwMode="auto">
            <a:xfrm>
              <a:off x="340" y="3339"/>
              <a:ext cx="726" cy="29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产品和服务要求的评审</a:t>
              </a:r>
              <a:endParaRPr lang="zh-CN" altLang="en-US" sz="1400" b="1">
                <a:latin typeface="Tahoma" panose="020B0604030504040204" pitchFamily="34" charset="0"/>
              </a:endParaRPr>
            </a:p>
          </p:txBody>
        </p:sp>
        <p:sp>
          <p:nvSpPr>
            <p:cNvPr id="125986" name="Text Box 13"/>
            <p:cNvSpPr txBox="1">
              <a:spLocks noChangeArrowheads="1"/>
            </p:cNvSpPr>
            <p:nvPr/>
          </p:nvSpPr>
          <p:spPr bwMode="auto">
            <a:xfrm>
              <a:off x="1383" y="2160"/>
              <a:ext cx="1043"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总则</a:t>
              </a:r>
              <a:endParaRPr lang="zh-CN" altLang="en-US" sz="1400" b="1">
                <a:latin typeface="Tahoma" panose="020B0604030504040204" pitchFamily="34" charset="0"/>
              </a:endParaRPr>
            </a:p>
          </p:txBody>
        </p:sp>
        <p:sp>
          <p:nvSpPr>
            <p:cNvPr id="125987" name="Text Box 14"/>
            <p:cNvSpPr txBox="1">
              <a:spLocks noChangeArrowheads="1"/>
            </p:cNvSpPr>
            <p:nvPr/>
          </p:nvSpPr>
          <p:spPr bwMode="auto">
            <a:xfrm>
              <a:off x="1610" y="2478"/>
              <a:ext cx="862" cy="29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dirty="0" smtClean="0">
                  <a:latin typeface="Tahoma" panose="020B0604030504040204" pitchFamily="34" charset="0"/>
                </a:rPr>
                <a:t>设计和开发策划</a:t>
              </a:r>
              <a:endParaRPr lang="zh-CN" altLang="en-US" sz="1400" b="1" dirty="0">
                <a:latin typeface="Tahoma" panose="020B0604030504040204" pitchFamily="34" charset="0"/>
              </a:endParaRPr>
            </a:p>
          </p:txBody>
        </p:sp>
        <p:sp>
          <p:nvSpPr>
            <p:cNvPr id="125988" name="Text Box 15"/>
            <p:cNvSpPr txBox="1">
              <a:spLocks noChangeArrowheads="1"/>
            </p:cNvSpPr>
            <p:nvPr/>
          </p:nvSpPr>
          <p:spPr bwMode="auto">
            <a:xfrm>
              <a:off x="1610" y="2750"/>
              <a:ext cx="862" cy="29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dirty="0" smtClean="0">
                  <a:latin typeface="Tahoma" panose="020B0604030504040204" pitchFamily="34" charset="0"/>
                </a:rPr>
                <a:t>设计和开发输入</a:t>
              </a:r>
              <a:endParaRPr lang="zh-CN" altLang="en-US" sz="1400" b="1" dirty="0">
                <a:latin typeface="Tahoma" panose="020B0604030504040204" pitchFamily="34" charset="0"/>
              </a:endParaRPr>
            </a:p>
          </p:txBody>
        </p:sp>
        <p:sp>
          <p:nvSpPr>
            <p:cNvPr id="125989" name="Text Box 16"/>
            <p:cNvSpPr txBox="1">
              <a:spLocks noChangeArrowheads="1"/>
            </p:cNvSpPr>
            <p:nvPr/>
          </p:nvSpPr>
          <p:spPr bwMode="auto">
            <a:xfrm>
              <a:off x="1610" y="3022"/>
              <a:ext cx="907"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dirty="0" smtClean="0">
                  <a:latin typeface="Tahoma" panose="020B0604030504040204" pitchFamily="34" charset="0"/>
                </a:rPr>
                <a:t>设计和开发控制</a:t>
              </a:r>
              <a:endParaRPr lang="zh-CN" altLang="en-US" sz="1400" b="1" dirty="0">
                <a:latin typeface="Tahoma" panose="020B0604030504040204" pitchFamily="34" charset="0"/>
              </a:endParaRPr>
            </a:p>
          </p:txBody>
        </p:sp>
        <p:sp>
          <p:nvSpPr>
            <p:cNvPr id="125990" name="Text Box 17"/>
            <p:cNvSpPr txBox="1">
              <a:spLocks noChangeArrowheads="1"/>
            </p:cNvSpPr>
            <p:nvPr/>
          </p:nvSpPr>
          <p:spPr bwMode="auto">
            <a:xfrm>
              <a:off x="1610" y="3294"/>
              <a:ext cx="907"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dirty="0" smtClean="0">
                  <a:latin typeface="Tahoma" panose="020B0604030504040204" pitchFamily="34" charset="0"/>
                </a:rPr>
                <a:t>设计和开发输出</a:t>
              </a:r>
              <a:endParaRPr lang="zh-CN" altLang="en-US" sz="1400" b="1" dirty="0">
                <a:latin typeface="Tahoma" panose="020B0604030504040204" pitchFamily="34" charset="0"/>
              </a:endParaRPr>
            </a:p>
          </p:txBody>
        </p:sp>
        <p:sp>
          <p:nvSpPr>
            <p:cNvPr id="125991" name="Text Box 18"/>
            <p:cNvSpPr txBox="1">
              <a:spLocks noChangeArrowheads="1"/>
            </p:cNvSpPr>
            <p:nvPr/>
          </p:nvSpPr>
          <p:spPr bwMode="auto">
            <a:xfrm>
              <a:off x="1610" y="3566"/>
              <a:ext cx="907"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dirty="0" smtClean="0">
                  <a:latin typeface="Tahoma" panose="020B0604030504040204" pitchFamily="34" charset="0"/>
                </a:rPr>
                <a:t>设计和开发更改</a:t>
              </a:r>
              <a:endParaRPr lang="zh-CN" altLang="en-US" sz="1400" b="1" dirty="0">
                <a:latin typeface="Tahoma" panose="020B0604030504040204" pitchFamily="34" charset="0"/>
              </a:endParaRPr>
            </a:p>
          </p:txBody>
        </p:sp>
        <p:sp>
          <p:nvSpPr>
            <p:cNvPr id="125992" name="Text Box 21"/>
            <p:cNvSpPr txBox="1">
              <a:spLocks noChangeArrowheads="1"/>
            </p:cNvSpPr>
            <p:nvPr/>
          </p:nvSpPr>
          <p:spPr bwMode="auto">
            <a:xfrm>
              <a:off x="2835" y="2795"/>
              <a:ext cx="719" cy="29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控制的类型和程度</a:t>
              </a:r>
              <a:endParaRPr lang="zh-CN" altLang="en-US" sz="1400" b="1">
                <a:latin typeface="Tahoma" panose="020B0604030504040204" pitchFamily="34" charset="0"/>
              </a:endParaRPr>
            </a:p>
          </p:txBody>
        </p:sp>
        <p:sp>
          <p:nvSpPr>
            <p:cNvPr id="125993" name="Text Box 22"/>
            <p:cNvSpPr txBox="1">
              <a:spLocks noChangeArrowheads="1"/>
            </p:cNvSpPr>
            <p:nvPr/>
          </p:nvSpPr>
          <p:spPr bwMode="auto">
            <a:xfrm>
              <a:off x="2880" y="2478"/>
              <a:ext cx="545"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总则</a:t>
              </a:r>
              <a:endParaRPr lang="zh-CN" altLang="en-US" sz="1400" b="1">
                <a:latin typeface="Tahoma" panose="020B0604030504040204" pitchFamily="34" charset="0"/>
              </a:endParaRPr>
            </a:p>
          </p:txBody>
        </p:sp>
        <p:sp>
          <p:nvSpPr>
            <p:cNvPr id="125994" name="Text Box 23"/>
            <p:cNvSpPr txBox="1">
              <a:spLocks noChangeArrowheads="1"/>
            </p:cNvSpPr>
            <p:nvPr/>
          </p:nvSpPr>
          <p:spPr bwMode="auto">
            <a:xfrm>
              <a:off x="3747" y="2220"/>
              <a:ext cx="1220"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生产和服务提供的控制</a:t>
              </a:r>
              <a:endParaRPr lang="zh-CN" altLang="en-US" sz="1400" b="1">
                <a:latin typeface="Tahoma" panose="020B0604030504040204" pitchFamily="34" charset="0"/>
              </a:endParaRPr>
            </a:p>
          </p:txBody>
        </p:sp>
        <p:sp>
          <p:nvSpPr>
            <p:cNvPr id="125995" name="Text Box 24"/>
            <p:cNvSpPr txBox="1">
              <a:spLocks noChangeArrowheads="1"/>
            </p:cNvSpPr>
            <p:nvPr/>
          </p:nvSpPr>
          <p:spPr bwMode="auto">
            <a:xfrm>
              <a:off x="3767" y="2560"/>
              <a:ext cx="1063"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标识和可追溯性</a:t>
              </a:r>
              <a:endParaRPr lang="zh-CN" altLang="en-US" sz="1400" b="1">
                <a:latin typeface="Tahoma" panose="020B0604030504040204" pitchFamily="34" charset="0"/>
              </a:endParaRPr>
            </a:p>
          </p:txBody>
        </p:sp>
        <p:sp>
          <p:nvSpPr>
            <p:cNvPr id="125996" name="Text Box 25"/>
            <p:cNvSpPr txBox="1">
              <a:spLocks noChangeArrowheads="1"/>
            </p:cNvSpPr>
            <p:nvPr/>
          </p:nvSpPr>
          <p:spPr bwMode="auto">
            <a:xfrm>
              <a:off x="3858" y="2858"/>
              <a:ext cx="1044" cy="297"/>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顾客或外供方的财产</a:t>
              </a:r>
              <a:endParaRPr lang="zh-CN" altLang="en-US" sz="1400" b="1">
                <a:latin typeface="Tahoma" panose="020B0604030504040204" pitchFamily="34" charset="0"/>
              </a:endParaRPr>
            </a:p>
          </p:txBody>
        </p:sp>
        <p:sp>
          <p:nvSpPr>
            <p:cNvPr id="125997" name="Text Box 26"/>
            <p:cNvSpPr txBox="1">
              <a:spLocks noChangeArrowheads="1"/>
            </p:cNvSpPr>
            <p:nvPr/>
          </p:nvSpPr>
          <p:spPr bwMode="auto">
            <a:xfrm>
              <a:off x="3987" y="3262"/>
              <a:ext cx="772"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产品防护</a:t>
              </a:r>
              <a:endParaRPr lang="zh-CN" altLang="en-US" sz="1400" b="1">
                <a:latin typeface="Tahoma" panose="020B0604030504040204" pitchFamily="34" charset="0"/>
              </a:endParaRPr>
            </a:p>
          </p:txBody>
        </p:sp>
        <p:sp>
          <p:nvSpPr>
            <p:cNvPr id="125998" name="Text Box 27"/>
            <p:cNvSpPr txBox="1">
              <a:spLocks noChangeArrowheads="1"/>
            </p:cNvSpPr>
            <p:nvPr/>
          </p:nvSpPr>
          <p:spPr bwMode="auto">
            <a:xfrm>
              <a:off x="4049" y="3702"/>
              <a:ext cx="772" cy="1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交付后活动</a:t>
              </a:r>
              <a:endParaRPr lang="zh-CN" altLang="en-US" sz="1400" b="1">
                <a:latin typeface="Tahoma" panose="020B0604030504040204" pitchFamily="34" charset="0"/>
              </a:endParaRPr>
            </a:p>
          </p:txBody>
        </p:sp>
        <p:sp>
          <p:nvSpPr>
            <p:cNvPr id="125999" name="Line 28"/>
            <p:cNvSpPr>
              <a:spLocks noChangeShapeType="1"/>
            </p:cNvSpPr>
            <p:nvPr/>
          </p:nvSpPr>
          <p:spPr bwMode="auto">
            <a:xfrm>
              <a:off x="567" y="1616"/>
              <a:ext cx="1814"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00" name="Line 29"/>
            <p:cNvSpPr>
              <a:spLocks noChangeShapeType="1"/>
            </p:cNvSpPr>
            <p:nvPr/>
          </p:nvSpPr>
          <p:spPr bwMode="auto">
            <a:xfrm>
              <a:off x="3424" y="1616"/>
              <a:ext cx="1814"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01" name="Line 30"/>
            <p:cNvSpPr>
              <a:spLocks noChangeShapeType="1"/>
            </p:cNvSpPr>
            <p:nvPr/>
          </p:nvSpPr>
          <p:spPr bwMode="auto">
            <a:xfrm>
              <a:off x="567" y="1616"/>
              <a:ext cx="0" cy="272"/>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02" name="Line 31"/>
            <p:cNvSpPr>
              <a:spLocks noChangeShapeType="1"/>
            </p:cNvSpPr>
            <p:nvPr/>
          </p:nvSpPr>
          <p:spPr bwMode="auto">
            <a:xfrm flipH="1">
              <a:off x="5228" y="1616"/>
              <a:ext cx="11" cy="22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03" name="Line 32"/>
            <p:cNvSpPr>
              <a:spLocks noChangeShapeType="1"/>
            </p:cNvSpPr>
            <p:nvPr/>
          </p:nvSpPr>
          <p:spPr bwMode="auto">
            <a:xfrm>
              <a:off x="1292" y="1997"/>
              <a:ext cx="137"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04" name="Line 33"/>
            <p:cNvSpPr>
              <a:spLocks noChangeShapeType="1"/>
            </p:cNvSpPr>
            <p:nvPr/>
          </p:nvSpPr>
          <p:spPr bwMode="auto">
            <a:xfrm>
              <a:off x="2245" y="1987"/>
              <a:ext cx="91"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05" name="Line 34"/>
            <p:cNvSpPr>
              <a:spLocks noChangeShapeType="1"/>
            </p:cNvSpPr>
            <p:nvPr/>
          </p:nvSpPr>
          <p:spPr bwMode="auto">
            <a:xfrm>
              <a:off x="2960" y="1974"/>
              <a:ext cx="91"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06" name="Line 35"/>
            <p:cNvSpPr>
              <a:spLocks noChangeShapeType="1"/>
            </p:cNvSpPr>
            <p:nvPr/>
          </p:nvSpPr>
          <p:spPr bwMode="auto">
            <a:xfrm>
              <a:off x="4014" y="1979"/>
              <a:ext cx="91"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07" name="Text Box 36"/>
            <p:cNvSpPr txBox="1">
              <a:spLocks noChangeArrowheads="1"/>
            </p:cNvSpPr>
            <p:nvPr/>
          </p:nvSpPr>
          <p:spPr bwMode="auto">
            <a:xfrm>
              <a:off x="2109" y="1253"/>
              <a:ext cx="181"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endParaRPr lang="zh-CN" altLang="en-US" sz="1400" b="1">
                <a:latin typeface="宋体" panose="02010600030101010101" pitchFamily="2" charset="-122"/>
              </a:endParaRPr>
            </a:p>
          </p:txBody>
        </p:sp>
        <p:sp>
          <p:nvSpPr>
            <p:cNvPr id="126008" name="Text Box 37"/>
            <p:cNvSpPr txBox="1">
              <a:spLocks noChangeArrowheads="1"/>
            </p:cNvSpPr>
            <p:nvPr/>
          </p:nvSpPr>
          <p:spPr bwMode="auto">
            <a:xfrm>
              <a:off x="1973" y="1434"/>
              <a:ext cx="36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.1</a:t>
              </a:r>
              <a:endParaRPr lang="zh-CN" altLang="en-US" sz="1400" b="1">
                <a:latin typeface="宋体" panose="02010600030101010101" pitchFamily="2" charset="-122"/>
              </a:endParaRPr>
            </a:p>
          </p:txBody>
        </p:sp>
        <p:sp>
          <p:nvSpPr>
            <p:cNvPr id="126009" name="Text Box 38"/>
            <p:cNvSpPr txBox="1">
              <a:spLocks noChangeArrowheads="1"/>
            </p:cNvSpPr>
            <p:nvPr/>
          </p:nvSpPr>
          <p:spPr bwMode="auto">
            <a:xfrm>
              <a:off x="657" y="1661"/>
              <a:ext cx="36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.2</a:t>
              </a:r>
              <a:endParaRPr lang="zh-CN" altLang="en-US" sz="1400" b="1">
                <a:latin typeface="宋体" panose="02010600030101010101" pitchFamily="2" charset="-122"/>
              </a:endParaRPr>
            </a:p>
          </p:txBody>
        </p:sp>
        <p:sp>
          <p:nvSpPr>
            <p:cNvPr id="126010" name="Text Box 39"/>
            <p:cNvSpPr txBox="1">
              <a:spLocks noChangeArrowheads="1"/>
            </p:cNvSpPr>
            <p:nvPr/>
          </p:nvSpPr>
          <p:spPr bwMode="auto">
            <a:xfrm>
              <a:off x="1701" y="1661"/>
              <a:ext cx="36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.3</a:t>
              </a:r>
              <a:endParaRPr lang="zh-CN" altLang="en-US" sz="1400" b="1">
                <a:latin typeface="宋体" panose="02010600030101010101" pitchFamily="2" charset="-122"/>
              </a:endParaRPr>
            </a:p>
          </p:txBody>
        </p:sp>
        <p:sp>
          <p:nvSpPr>
            <p:cNvPr id="126011" name="Text Box 40"/>
            <p:cNvSpPr txBox="1">
              <a:spLocks noChangeArrowheads="1"/>
            </p:cNvSpPr>
            <p:nvPr/>
          </p:nvSpPr>
          <p:spPr bwMode="auto">
            <a:xfrm>
              <a:off x="2155" y="1678"/>
              <a:ext cx="36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.4</a:t>
              </a:r>
              <a:endParaRPr lang="zh-CN" altLang="en-US" sz="1400" b="1">
                <a:latin typeface="宋体" panose="02010600030101010101" pitchFamily="2" charset="-122"/>
              </a:endParaRPr>
            </a:p>
          </p:txBody>
        </p:sp>
        <p:sp>
          <p:nvSpPr>
            <p:cNvPr id="126012" name="Text Box 41"/>
            <p:cNvSpPr txBox="1">
              <a:spLocks noChangeArrowheads="1"/>
            </p:cNvSpPr>
            <p:nvPr/>
          </p:nvSpPr>
          <p:spPr bwMode="auto">
            <a:xfrm>
              <a:off x="3288" y="1706"/>
              <a:ext cx="36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.5</a:t>
              </a:r>
              <a:endParaRPr lang="zh-CN" altLang="en-US" sz="1400" b="1">
                <a:latin typeface="宋体" panose="02010600030101010101" pitchFamily="2" charset="-122"/>
              </a:endParaRPr>
            </a:p>
          </p:txBody>
        </p:sp>
        <p:sp>
          <p:nvSpPr>
            <p:cNvPr id="126013" name="Text Box 42"/>
            <p:cNvSpPr txBox="1">
              <a:spLocks noChangeArrowheads="1"/>
            </p:cNvSpPr>
            <p:nvPr/>
          </p:nvSpPr>
          <p:spPr bwMode="auto">
            <a:xfrm>
              <a:off x="4513" y="1706"/>
              <a:ext cx="36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.6</a:t>
              </a:r>
              <a:endParaRPr lang="zh-CN" altLang="en-US" sz="1400" b="1">
                <a:latin typeface="宋体" panose="02010600030101010101" pitchFamily="2" charset="-122"/>
              </a:endParaRPr>
            </a:p>
          </p:txBody>
        </p:sp>
        <p:sp>
          <p:nvSpPr>
            <p:cNvPr id="126014" name="Line 43"/>
            <p:cNvSpPr>
              <a:spLocks noChangeShapeType="1"/>
            </p:cNvSpPr>
            <p:nvPr/>
          </p:nvSpPr>
          <p:spPr bwMode="auto">
            <a:xfrm>
              <a:off x="249" y="2115"/>
              <a:ext cx="0" cy="2057"/>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15" name="Line 44"/>
            <p:cNvSpPr>
              <a:spLocks noChangeShapeType="1"/>
            </p:cNvSpPr>
            <p:nvPr/>
          </p:nvSpPr>
          <p:spPr bwMode="auto">
            <a:xfrm>
              <a:off x="249" y="2523"/>
              <a:ext cx="91"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16" name="Line 45"/>
            <p:cNvSpPr>
              <a:spLocks noChangeShapeType="1"/>
            </p:cNvSpPr>
            <p:nvPr/>
          </p:nvSpPr>
          <p:spPr bwMode="auto">
            <a:xfrm>
              <a:off x="249" y="3067"/>
              <a:ext cx="91"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17" name="Line 46"/>
            <p:cNvSpPr>
              <a:spLocks noChangeShapeType="1"/>
            </p:cNvSpPr>
            <p:nvPr/>
          </p:nvSpPr>
          <p:spPr bwMode="auto">
            <a:xfrm>
              <a:off x="249" y="3475"/>
              <a:ext cx="91"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18" name="Line 47"/>
            <p:cNvSpPr>
              <a:spLocks noChangeShapeType="1"/>
            </p:cNvSpPr>
            <p:nvPr/>
          </p:nvSpPr>
          <p:spPr bwMode="auto">
            <a:xfrm>
              <a:off x="1837" y="2069"/>
              <a:ext cx="0" cy="91"/>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19" name="Line 48"/>
            <p:cNvSpPr>
              <a:spLocks noChangeShapeType="1"/>
            </p:cNvSpPr>
            <p:nvPr/>
          </p:nvSpPr>
          <p:spPr bwMode="auto">
            <a:xfrm>
              <a:off x="1519" y="2341"/>
              <a:ext cx="0" cy="1367"/>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20" name="Line 50"/>
            <p:cNvSpPr>
              <a:spLocks noChangeShapeType="1"/>
            </p:cNvSpPr>
            <p:nvPr/>
          </p:nvSpPr>
          <p:spPr bwMode="auto">
            <a:xfrm>
              <a:off x="1519" y="3702"/>
              <a:ext cx="91"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21" name="Line 51"/>
            <p:cNvSpPr>
              <a:spLocks noChangeShapeType="1"/>
            </p:cNvSpPr>
            <p:nvPr/>
          </p:nvSpPr>
          <p:spPr bwMode="auto">
            <a:xfrm>
              <a:off x="1519" y="3430"/>
              <a:ext cx="91"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22" name="Line 52"/>
            <p:cNvSpPr>
              <a:spLocks noChangeShapeType="1"/>
            </p:cNvSpPr>
            <p:nvPr/>
          </p:nvSpPr>
          <p:spPr bwMode="auto">
            <a:xfrm>
              <a:off x="1519" y="3158"/>
              <a:ext cx="91"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23" name="Line 53"/>
            <p:cNvSpPr>
              <a:spLocks noChangeShapeType="1"/>
            </p:cNvSpPr>
            <p:nvPr/>
          </p:nvSpPr>
          <p:spPr bwMode="auto">
            <a:xfrm>
              <a:off x="1519" y="2840"/>
              <a:ext cx="91"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24" name="Line 54"/>
            <p:cNvSpPr>
              <a:spLocks noChangeShapeType="1"/>
            </p:cNvSpPr>
            <p:nvPr/>
          </p:nvSpPr>
          <p:spPr bwMode="auto">
            <a:xfrm>
              <a:off x="1519" y="2614"/>
              <a:ext cx="91"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25" name="Line 55"/>
            <p:cNvSpPr>
              <a:spLocks noChangeShapeType="1"/>
            </p:cNvSpPr>
            <p:nvPr/>
          </p:nvSpPr>
          <p:spPr bwMode="auto">
            <a:xfrm>
              <a:off x="2744" y="2202"/>
              <a:ext cx="0" cy="141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26" name="Line 57"/>
            <p:cNvSpPr>
              <a:spLocks noChangeShapeType="1"/>
            </p:cNvSpPr>
            <p:nvPr/>
          </p:nvSpPr>
          <p:spPr bwMode="auto">
            <a:xfrm>
              <a:off x="2744" y="2568"/>
              <a:ext cx="136"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27" name="Line 58"/>
            <p:cNvSpPr>
              <a:spLocks noChangeShapeType="1"/>
            </p:cNvSpPr>
            <p:nvPr/>
          </p:nvSpPr>
          <p:spPr bwMode="auto">
            <a:xfrm>
              <a:off x="2744" y="2931"/>
              <a:ext cx="91"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28" name="Line 59"/>
            <p:cNvSpPr>
              <a:spLocks noChangeShapeType="1"/>
            </p:cNvSpPr>
            <p:nvPr/>
          </p:nvSpPr>
          <p:spPr bwMode="auto">
            <a:xfrm>
              <a:off x="3651" y="2085"/>
              <a:ext cx="1" cy="2115"/>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29" name="Line 60"/>
            <p:cNvSpPr>
              <a:spLocks noChangeShapeType="1"/>
            </p:cNvSpPr>
            <p:nvPr/>
          </p:nvSpPr>
          <p:spPr bwMode="auto">
            <a:xfrm>
              <a:off x="3651" y="3804"/>
              <a:ext cx="369"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30" name="Line 61"/>
            <p:cNvSpPr>
              <a:spLocks noChangeShapeType="1"/>
            </p:cNvSpPr>
            <p:nvPr/>
          </p:nvSpPr>
          <p:spPr bwMode="auto">
            <a:xfrm flipV="1">
              <a:off x="3689" y="3381"/>
              <a:ext cx="234" cy="4"/>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31" name="Line 62"/>
            <p:cNvSpPr>
              <a:spLocks noChangeShapeType="1"/>
            </p:cNvSpPr>
            <p:nvPr/>
          </p:nvSpPr>
          <p:spPr bwMode="auto">
            <a:xfrm>
              <a:off x="3676" y="2964"/>
              <a:ext cx="182"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32" name="Line 63"/>
            <p:cNvSpPr>
              <a:spLocks noChangeShapeType="1"/>
            </p:cNvSpPr>
            <p:nvPr/>
          </p:nvSpPr>
          <p:spPr bwMode="auto">
            <a:xfrm>
              <a:off x="3665" y="2659"/>
              <a:ext cx="95"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33" name="Line 64"/>
            <p:cNvSpPr>
              <a:spLocks noChangeShapeType="1"/>
            </p:cNvSpPr>
            <p:nvPr/>
          </p:nvSpPr>
          <p:spPr bwMode="auto">
            <a:xfrm>
              <a:off x="3631" y="2307"/>
              <a:ext cx="136"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6034" name="Text Box 65"/>
            <p:cNvSpPr txBox="1">
              <a:spLocks noChangeArrowheads="1"/>
            </p:cNvSpPr>
            <p:nvPr/>
          </p:nvSpPr>
          <p:spPr bwMode="auto">
            <a:xfrm>
              <a:off x="295" y="2115"/>
              <a:ext cx="45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.2.1</a:t>
              </a:r>
              <a:endParaRPr lang="zh-CN" altLang="en-US" sz="1400" b="1">
                <a:latin typeface="宋体" panose="02010600030101010101" pitchFamily="2" charset="-122"/>
              </a:endParaRPr>
            </a:p>
          </p:txBody>
        </p:sp>
        <p:sp>
          <p:nvSpPr>
            <p:cNvPr id="126035" name="Text Box 66"/>
            <p:cNvSpPr txBox="1">
              <a:spLocks noChangeArrowheads="1"/>
            </p:cNvSpPr>
            <p:nvPr/>
          </p:nvSpPr>
          <p:spPr bwMode="auto">
            <a:xfrm>
              <a:off x="249" y="2659"/>
              <a:ext cx="4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.2.2</a:t>
              </a:r>
              <a:endParaRPr lang="zh-CN" altLang="en-US" sz="1400" b="1">
                <a:latin typeface="宋体" panose="02010600030101010101" pitchFamily="2" charset="-122"/>
              </a:endParaRPr>
            </a:p>
          </p:txBody>
        </p:sp>
        <p:sp>
          <p:nvSpPr>
            <p:cNvPr id="126036" name="Text Box 67"/>
            <p:cNvSpPr txBox="1">
              <a:spLocks noChangeArrowheads="1"/>
            </p:cNvSpPr>
            <p:nvPr/>
          </p:nvSpPr>
          <p:spPr bwMode="auto">
            <a:xfrm>
              <a:off x="249" y="3158"/>
              <a:ext cx="45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.2. 3</a:t>
              </a:r>
              <a:endParaRPr lang="zh-CN" altLang="en-US" sz="1400" b="1">
                <a:latin typeface="宋体" panose="02010600030101010101" pitchFamily="2" charset="-122"/>
              </a:endParaRPr>
            </a:p>
          </p:txBody>
        </p:sp>
        <p:sp>
          <p:nvSpPr>
            <p:cNvPr id="126037" name="Text Box 68"/>
            <p:cNvSpPr txBox="1">
              <a:spLocks noChangeArrowheads="1"/>
            </p:cNvSpPr>
            <p:nvPr/>
          </p:nvSpPr>
          <p:spPr bwMode="auto">
            <a:xfrm>
              <a:off x="1021" y="2135"/>
              <a:ext cx="45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.3.1</a:t>
              </a:r>
              <a:endParaRPr lang="zh-CN" altLang="en-US" sz="1400" b="1">
                <a:latin typeface="宋体" panose="02010600030101010101" pitchFamily="2" charset="-122"/>
              </a:endParaRPr>
            </a:p>
          </p:txBody>
        </p:sp>
        <p:sp>
          <p:nvSpPr>
            <p:cNvPr id="126038" name="Text Box 69"/>
            <p:cNvSpPr txBox="1">
              <a:spLocks noChangeArrowheads="1"/>
            </p:cNvSpPr>
            <p:nvPr/>
          </p:nvSpPr>
          <p:spPr bwMode="auto">
            <a:xfrm>
              <a:off x="1202" y="2478"/>
              <a:ext cx="45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.3.2</a:t>
              </a:r>
              <a:endParaRPr lang="zh-CN" altLang="en-US" sz="1400" b="1">
                <a:latin typeface="宋体" panose="02010600030101010101" pitchFamily="2" charset="-122"/>
              </a:endParaRPr>
            </a:p>
          </p:txBody>
        </p:sp>
        <p:sp>
          <p:nvSpPr>
            <p:cNvPr id="126039" name="Text Box 70"/>
            <p:cNvSpPr txBox="1">
              <a:spLocks noChangeArrowheads="1"/>
            </p:cNvSpPr>
            <p:nvPr/>
          </p:nvSpPr>
          <p:spPr bwMode="auto">
            <a:xfrm>
              <a:off x="1202" y="2750"/>
              <a:ext cx="45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.3.3</a:t>
              </a:r>
              <a:endParaRPr lang="zh-CN" altLang="en-US" sz="1400" b="1">
                <a:latin typeface="宋体" panose="02010600030101010101" pitchFamily="2" charset="-122"/>
              </a:endParaRPr>
            </a:p>
          </p:txBody>
        </p:sp>
        <p:sp>
          <p:nvSpPr>
            <p:cNvPr id="126040" name="Text Box 71"/>
            <p:cNvSpPr txBox="1">
              <a:spLocks noChangeArrowheads="1"/>
            </p:cNvSpPr>
            <p:nvPr/>
          </p:nvSpPr>
          <p:spPr bwMode="auto">
            <a:xfrm>
              <a:off x="1202" y="3022"/>
              <a:ext cx="45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.3.4</a:t>
              </a:r>
              <a:endParaRPr lang="zh-CN" altLang="en-US" sz="1400" b="1">
                <a:latin typeface="宋体" panose="02010600030101010101" pitchFamily="2" charset="-122"/>
              </a:endParaRPr>
            </a:p>
          </p:txBody>
        </p:sp>
        <p:sp>
          <p:nvSpPr>
            <p:cNvPr id="126041" name="Text Box 72"/>
            <p:cNvSpPr txBox="1">
              <a:spLocks noChangeArrowheads="1"/>
            </p:cNvSpPr>
            <p:nvPr/>
          </p:nvSpPr>
          <p:spPr bwMode="auto">
            <a:xfrm>
              <a:off x="1156" y="3339"/>
              <a:ext cx="45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.3.5</a:t>
              </a:r>
              <a:endParaRPr lang="zh-CN" altLang="en-US" sz="1400" b="1">
                <a:latin typeface="宋体" panose="02010600030101010101" pitchFamily="2" charset="-122"/>
              </a:endParaRPr>
            </a:p>
          </p:txBody>
        </p:sp>
        <p:sp>
          <p:nvSpPr>
            <p:cNvPr id="126042" name="Text Box 73"/>
            <p:cNvSpPr txBox="1">
              <a:spLocks noChangeArrowheads="1"/>
            </p:cNvSpPr>
            <p:nvPr/>
          </p:nvSpPr>
          <p:spPr bwMode="auto">
            <a:xfrm>
              <a:off x="1111" y="3612"/>
              <a:ext cx="45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.3.6</a:t>
              </a:r>
              <a:endParaRPr lang="zh-CN" altLang="en-US" sz="1400" b="1">
                <a:latin typeface="宋体" panose="02010600030101010101" pitchFamily="2" charset="-122"/>
              </a:endParaRPr>
            </a:p>
          </p:txBody>
        </p:sp>
        <p:sp>
          <p:nvSpPr>
            <p:cNvPr id="126043" name="Text Box 76"/>
            <p:cNvSpPr txBox="1">
              <a:spLocks noChangeArrowheads="1"/>
            </p:cNvSpPr>
            <p:nvPr/>
          </p:nvSpPr>
          <p:spPr bwMode="auto">
            <a:xfrm>
              <a:off x="2426" y="2432"/>
              <a:ext cx="40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.4.</a:t>
              </a:r>
              <a:r>
                <a:rPr lang="en-US" altLang="zh-CN" sz="1400" b="1">
                  <a:latin typeface="宋体" panose="02010600030101010101" pitchFamily="2" charset="-122"/>
                </a:rPr>
                <a:t>1</a:t>
              </a:r>
              <a:endParaRPr lang="zh-CN" altLang="en-US" sz="1400" b="1">
                <a:latin typeface="宋体" panose="02010600030101010101" pitchFamily="2" charset="-122"/>
              </a:endParaRPr>
            </a:p>
          </p:txBody>
        </p:sp>
        <p:sp>
          <p:nvSpPr>
            <p:cNvPr id="126044" name="Text Box 77"/>
            <p:cNvSpPr txBox="1">
              <a:spLocks noChangeArrowheads="1"/>
            </p:cNvSpPr>
            <p:nvPr/>
          </p:nvSpPr>
          <p:spPr bwMode="auto">
            <a:xfrm>
              <a:off x="2426" y="2750"/>
              <a:ext cx="40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.4.</a:t>
              </a:r>
              <a:r>
                <a:rPr lang="en-US" altLang="zh-CN" sz="1400" b="1">
                  <a:latin typeface="宋体" panose="02010600030101010101" pitchFamily="2" charset="-122"/>
                </a:rPr>
                <a:t>2</a:t>
              </a:r>
              <a:endParaRPr lang="zh-CN" altLang="en-US" sz="1400" b="1">
                <a:latin typeface="宋体" panose="02010600030101010101" pitchFamily="2" charset="-122"/>
              </a:endParaRPr>
            </a:p>
          </p:txBody>
        </p:sp>
        <p:sp>
          <p:nvSpPr>
            <p:cNvPr id="126045" name="Text Box 78"/>
            <p:cNvSpPr txBox="1">
              <a:spLocks noChangeArrowheads="1"/>
            </p:cNvSpPr>
            <p:nvPr/>
          </p:nvSpPr>
          <p:spPr bwMode="auto">
            <a:xfrm>
              <a:off x="3515" y="2123"/>
              <a:ext cx="408"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.5.1</a:t>
              </a:r>
              <a:endParaRPr lang="zh-CN" altLang="en-US" sz="1400" b="1">
                <a:latin typeface="宋体" panose="02010600030101010101" pitchFamily="2" charset="-122"/>
              </a:endParaRPr>
            </a:p>
          </p:txBody>
        </p:sp>
        <p:sp>
          <p:nvSpPr>
            <p:cNvPr id="126046" name="Text Box 79"/>
            <p:cNvSpPr txBox="1">
              <a:spLocks noChangeArrowheads="1"/>
            </p:cNvSpPr>
            <p:nvPr/>
          </p:nvSpPr>
          <p:spPr bwMode="auto">
            <a:xfrm>
              <a:off x="3533" y="2432"/>
              <a:ext cx="4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.5.2</a:t>
              </a:r>
              <a:endParaRPr lang="zh-CN" altLang="en-US" sz="1400" b="1">
                <a:latin typeface="宋体" panose="02010600030101010101" pitchFamily="2" charset="-122"/>
              </a:endParaRPr>
            </a:p>
          </p:txBody>
        </p:sp>
        <p:sp>
          <p:nvSpPr>
            <p:cNvPr id="126047" name="Text Box 80"/>
            <p:cNvSpPr txBox="1">
              <a:spLocks noChangeArrowheads="1"/>
            </p:cNvSpPr>
            <p:nvPr/>
          </p:nvSpPr>
          <p:spPr bwMode="auto">
            <a:xfrm>
              <a:off x="3631" y="2735"/>
              <a:ext cx="4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.5.3</a:t>
              </a:r>
              <a:endParaRPr lang="zh-CN" altLang="en-US" sz="1400" b="1">
                <a:latin typeface="宋体" panose="02010600030101010101" pitchFamily="2" charset="-122"/>
              </a:endParaRPr>
            </a:p>
          </p:txBody>
        </p:sp>
        <p:sp>
          <p:nvSpPr>
            <p:cNvPr id="126048" name="Text Box 81"/>
            <p:cNvSpPr txBox="1">
              <a:spLocks noChangeArrowheads="1"/>
            </p:cNvSpPr>
            <p:nvPr/>
          </p:nvSpPr>
          <p:spPr bwMode="auto">
            <a:xfrm>
              <a:off x="3652" y="3141"/>
              <a:ext cx="4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.5.4</a:t>
              </a:r>
              <a:endParaRPr lang="zh-CN" altLang="en-US" sz="1400" b="1">
                <a:latin typeface="宋体" panose="02010600030101010101" pitchFamily="2" charset="-122"/>
              </a:endParaRPr>
            </a:p>
          </p:txBody>
        </p:sp>
        <p:sp>
          <p:nvSpPr>
            <p:cNvPr id="126049" name="Text Box 82"/>
            <p:cNvSpPr txBox="1">
              <a:spLocks noChangeArrowheads="1"/>
            </p:cNvSpPr>
            <p:nvPr/>
          </p:nvSpPr>
          <p:spPr bwMode="auto">
            <a:xfrm>
              <a:off x="3742" y="3545"/>
              <a:ext cx="45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.5.5</a:t>
              </a:r>
              <a:endParaRPr lang="zh-CN" altLang="en-US" sz="1400" b="1">
                <a:latin typeface="宋体" panose="02010600030101010101" pitchFamily="2" charset="-122"/>
              </a:endParaRPr>
            </a:p>
          </p:txBody>
        </p:sp>
      </p:grpSp>
      <p:sp>
        <p:nvSpPr>
          <p:cNvPr id="125955" name="Rectangle 84"/>
          <p:cNvSpPr>
            <a:spLocks noChangeArrowheads="1"/>
          </p:cNvSpPr>
          <p:nvPr/>
        </p:nvSpPr>
        <p:spPr bwMode="auto">
          <a:xfrm>
            <a:off x="1481505" y="127001"/>
            <a:ext cx="671439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4000" b="1" dirty="0" smtClean="0">
                <a:latin typeface="宋体" panose="02010600030101010101" pitchFamily="2" charset="-122"/>
              </a:rPr>
              <a:t>          8</a:t>
            </a:r>
            <a:r>
              <a:rPr lang="zh-CN" altLang="en-US" sz="4000" b="1" dirty="0" smtClean="0">
                <a:latin typeface="宋体" panose="02010600030101010101" pitchFamily="2" charset="-122"/>
              </a:rPr>
              <a:t> 运行</a:t>
            </a:r>
            <a:endParaRPr lang="zh-CN" altLang="en-US" sz="4000" b="1" dirty="0"/>
          </a:p>
        </p:txBody>
      </p:sp>
      <p:sp>
        <p:nvSpPr>
          <p:cNvPr id="125956" name="Text Box 12"/>
          <p:cNvSpPr txBox="1">
            <a:spLocks noChangeArrowheads="1"/>
          </p:cNvSpPr>
          <p:nvPr/>
        </p:nvSpPr>
        <p:spPr bwMode="auto">
          <a:xfrm>
            <a:off x="531935" y="5843589"/>
            <a:ext cx="1153257" cy="5238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产品和服务要求的变更</a:t>
            </a:r>
            <a:endParaRPr lang="zh-CN" altLang="en-US" sz="1400" b="1">
              <a:latin typeface="Tahoma" panose="020B0604030504040204" pitchFamily="34" charset="0"/>
            </a:endParaRPr>
          </a:p>
        </p:txBody>
      </p:sp>
      <p:sp>
        <p:nvSpPr>
          <p:cNvPr id="125957" name="Line 46"/>
          <p:cNvSpPr>
            <a:spLocks noChangeShapeType="1"/>
          </p:cNvSpPr>
          <p:nvPr/>
        </p:nvSpPr>
        <p:spPr bwMode="auto">
          <a:xfrm>
            <a:off x="148004" y="6099175"/>
            <a:ext cx="386862" cy="635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5958" name="Text Box 67"/>
          <p:cNvSpPr txBox="1">
            <a:spLocks noChangeArrowheads="1"/>
          </p:cNvSpPr>
          <p:nvPr/>
        </p:nvSpPr>
        <p:spPr bwMode="auto">
          <a:xfrm>
            <a:off x="499697" y="5562600"/>
            <a:ext cx="71803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.2. </a:t>
            </a:r>
            <a:r>
              <a:rPr lang="en-US" altLang="zh-CN" sz="1400" b="1">
                <a:latin typeface="宋体" panose="02010600030101010101" pitchFamily="2" charset="-122"/>
              </a:rPr>
              <a:t>4</a:t>
            </a:r>
            <a:endParaRPr lang="zh-CN" altLang="en-US" sz="1400" b="1">
              <a:latin typeface="宋体" panose="02010600030101010101" pitchFamily="2" charset="-122"/>
            </a:endParaRPr>
          </a:p>
        </p:txBody>
      </p:sp>
      <p:sp>
        <p:nvSpPr>
          <p:cNvPr id="125959" name="Text Box 76"/>
          <p:cNvSpPr txBox="1">
            <a:spLocks noChangeArrowheads="1"/>
          </p:cNvSpPr>
          <p:nvPr/>
        </p:nvSpPr>
        <p:spPr bwMode="auto">
          <a:xfrm>
            <a:off x="4602774" y="4397376"/>
            <a:ext cx="64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.4.</a:t>
            </a:r>
            <a:r>
              <a:rPr lang="en-US" altLang="zh-CN" sz="1400" b="1">
                <a:latin typeface="宋体" panose="02010600030101010101" pitchFamily="2" charset="-122"/>
              </a:rPr>
              <a:t>3</a:t>
            </a:r>
            <a:endParaRPr lang="zh-CN" altLang="en-US" sz="1400" b="1">
              <a:latin typeface="宋体" panose="02010600030101010101" pitchFamily="2" charset="-122"/>
            </a:endParaRPr>
          </a:p>
        </p:txBody>
      </p:sp>
      <p:sp>
        <p:nvSpPr>
          <p:cNvPr id="125960" name="Text Box 21"/>
          <p:cNvSpPr txBox="1">
            <a:spLocks noChangeArrowheads="1"/>
          </p:cNvSpPr>
          <p:nvPr/>
        </p:nvSpPr>
        <p:spPr bwMode="auto">
          <a:xfrm>
            <a:off x="4705351" y="4738689"/>
            <a:ext cx="1036026" cy="738664"/>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提供给外供方的信息</a:t>
            </a:r>
            <a:endParaRPr lang="zh-CN" altLang="en-US" sz="1400" b="1">
              <a:latin typeface="Tahoma" panose="020B0604030504040204" pitchFamily="34" charset="0"/>
            </a:endParaRPr>
          </a:p>
        </p:txBody>
      </p:sp>
      <p:sp>
        <p:nvSpPr>
          <p:cNvPr id="125961" name="Line 58"/>
          <p:cNvSpPr>
            <a:spLocks noChangeShapeType="1"/>
          </p:cNvSpPr>
          <p:nvPr/>
        </p:nvSpPr>
        <p:spPr bwMode="auto">
          <a:xfrm flipV="1">
            <a:off x="4274527" y="5067300"/>
            <a:ext cx="408842"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5962" name="Text Box 82"/>
          <p:cNvSpPr txBox="1">
            <a:spLocks noChangeArrowheads="1"/>
          </p:cNvSpPr>
          <p:nvPr/>
        </p:nvSpPr>
        <p:spPr bwMode="auto">
          <a:xfrm>
            <a:off x="5950928" y="5715001"/>
            <a:ext cx="72096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.5.</a:t>
            </a:r>
            <a:r>
              <a:rPr lang="en-US" altLang="zh-CN" sz="1400" b="1">
                <a:latin typeface="宋体" panose="02010600030101010101" pitchFamily="2" charset="-122"/>
              </a:rPr>
              <a:t>6</a:t>
            </a:r>
            <a:endParaRPr lang="zh-CN" altLang="en-US" sz="1400" b="1">
              <a:latin typeface="宋体" panose="02010600030101010101" pitchFamily="2" charset="-122"/>
            </a:endParaRPr>
          </a:p>
        </p:txBody>
      </p:sp>
      <p:sp>
        <p:nvSpPr>
          <p:cNvPr id="125963" name="Text Box 27"/>
          <p:cNvSpPr txBox="1">
            <a:spLocks noChangeArrowheads="1"/>
          </p:cNvSpPr>
          <p:nvPr/>
        </p:nvSpPr>
        <p:spPr bwMode="auto">
          <a:xfrm>
            <a:off x="6550269" y="5922964"/>
            <a:ext cx="1226527" cy="3079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变更控制</a:t>
            </a:r>
            <a:endParaRPr lang="zh-CN" altLang="en-US" sz="1400" b="1">
              <a:latin typeface="Tahoma" panose="020B0604030504040204" pitchFamily="34" charset="0"/>
            </a:endParaRPr>
          </a:p>
        </p:txBody>
      </p:sp>
      <p:sp>
        <p:nvSpPr>
          <p:cNvPr id="125964" name="Line 60"/>
          <p:cNvSpPr>
            <a:spLocks noChangeShapeType="1"/>
          </p:cNvSpPr>
          <p:nvPr/>
        </p:nvSpPr>
        <p:spPr bwMode="auto">
          <a:xfrm flipV="1">
            <a:off x="5798528" y="6091239"/>
            <a:ext cx="751742" cy="14287"/>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5965" name="Line 31"/>
          <p:cNvSpPr>
            <a:spLocks noChangeShapeType="1"/>
          </p:cNvSpPr>
          <p:nvPr/>
        </p:nvSpPr>
        <p:spPr bwMode="auto">
          <a:xfrm>
            <a:off x="7416312" y="1558926"/>
            <a:ext cx="0" cy="390525"/>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5966" name="Text Box 9"/>
          <p:cNvSpPr txBox="1">
            <a:spLocks noChangeArrowheads="1"/>
          </p:cNvSpPr>
          <p:nvPr/>
        </p:nvSpPr>
        <p:spPr bwMode="auto">
          <a:xfrm>
            <a:off x="7776797" y="1914526"/>
            <a:ext cx="974480" cy="5238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latin typeface="Tahoma" panose="020B0604030504040204" pitchFamily="34" charset="0"/>
              </a:rPr>
              <a:t>不合格输出的控制</a:t>
            </a:r>
            <a:endParaRPr lang="zh-CN" altLang="en-US" sz="1400" b="1">
              <a:latin typeface="Tahoma" panose="020B0604030504040204" pitchFamily="34" charset="0"/>
            </a:endParaRPr>
          </a:p>
        </p:txBody>
      </p:sp>
      <p:sp>
        <p:nvSpPr>
          <p:cNvPr id="125967" name="Text Box 42"/>
          <p:cNvSpPr txBox="1">
            <a:spLocks noChangeArrowheads="1"/>
          </p:cNvSpPr>
          <p:nvPr/>
        </p:nvSpPr>
        <p:spPr bwMode="auto">
          <a:xfrm>
            <a:off x="7935058" y="1600201"/>
            <a:ext cx="60080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a:t>
            </a:r>
            <a:r>
              <a:rPr lang="en-US" altLang="zh-CN" sz="1400" b="1">
                <a:latin typeface="宋体" panose="02010600030101010101" pitchFamily="2" charset="-122"/>
              </a:rPr>
              <a:t>7</a:t>
            </a:r>
            <a:endParaRPr lang="zh-CN" altLang="en-US" sz="1400" b="1">
              <a:latin typeface="宋体" panose="02010600030101010101" pitchFamily="2" charset="-122"/>
            </a:endParaRPr>
          </a:p>
        </p:txBody>
      </p:sp>
      <p:sp>
        <p:nvSpPr>
          <p:cNvPr id="125968" name="Line 35"/>
          <p:cNvSpPr>
            <a:spLocks noChangeShapeType="1"/>
          </p:cNvSpPr>
          <p:nvPr/>
        </p:nvSpPr>
        <p:spPr bwMode="auto">
          <a:xfrm>
            <a:off x="7499839" y="2238375"/>
            <a:ext cx="256443"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5969" name="Text Box 78"/>
          <p:cNvSpPr txBox="1">
            <a:spLocks noChangeArrowheads="1"/>
          </p:cNvSpPr>
          <p:nvPr/>
        </p:nvSpPr>
        <p:spPr bwMode="auto">
          <a:xfrm>
            <a:off x="8162192" y="2684464"/>
            <a:ext cx="67554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a:t>
            </a:r>
            <a:r>
              <a:rPr lang="en-US" altLang="zh-CN" sz="1400" b="1">
                <a:latin typeface="宋体" panose="02010600030101010101" pitchFamily="2" charset="-122"/>
              </a:rPr>
              <a:t>7</a:t>
            </a:r>
            <a:r>
              <a:rPr lang="zh-CN" altLang="en-US" sz="1400" b="1">
                <a:latin typeface="宋体" panose="02010600030101010101" pitchFamily="2" charset="-122"/>
              </a:rPr>
              <a:t>.1</a:t>
            </a:r>
            <a:endParaRPr lang="zh-CN" altLang="en-US" sz="1400" b="1">
              <a:latin typeface="宋体" panose="02010600030101010101" pitchFamily="2" charset="-122"/>
            </a:endParaRPr>
          </a:p>
        </p:txBody>
      </p:sp>
      <p:sp>
        <p:nvSpPr>
          <p:cNvPr id="125970" name="Text Box 78"/>
          <p:cNvSpPr txBox="1">
            <a:spLocks noChangeArrowheads="1"/>
          </p:cNvSpPr>
          <p:nvPr/>
        </p:nvSpPr>
        <p:spPr bwMode="auto">
          <a:xfrm>
            <a:off x="8127023" y="4146551"/>
            <a:ext cx="67554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400" b="1">
                <a:latin typeface="宋体" panose="02010600030101010101" pitchFamily="2" charset="-122"/>
              </a:rPr>
              <a:t>8</a:t>
            </a:r>
            <a:r>
              <a:rPr lang="zh-CN" altLang="en-US" sz="1400" b="1">
                <a:latin typeface="宋体" panose="02010600030101010101" pitchFamily="2" charset="-122"/>
              </a:rPr>
              <a:t>.</a:t>
            </a:r>
            <a:r>
              <a:rPr lang="en-US" altLang="zh-CN" sz="1400" b="1">
                <a:latin typeface="宋体" panose="02010600030101010101" pitchFamily="2" charset="-122"/>
              </a:rPr>
              <a:t>7</a:t>
            </a:r>
            <a:r>
              <a:rPr lang="zh-CN" altLang="en-US" sz="1400" b="1">
                <a:latin typeface="宋体" panose="02010600030101010101" pitchFamily="2" charset="-122"/>
              </a:rPr>
              <a:t>.</a:t>
            </a:r>
            <a:r>
              <a:rPr lang="en-US" altLang="zh-CN" sz="1400" b="1">
                <a:latin typeface="宋体" panose="02010600030101010101" pitchFamily="2" charset="-122"/>
              </a:rPr>
              <a:t>2</a:t>
            </a:r>
            <a:endParaRPr lang="zh-CN" altLang="en-US" sz="1400" b="1">
              <a:latin typeface="宋体" panose="02010600030101010101" pitchFamily="2" charset="-122"/>
            </a:endParaRPr>
          </a:p>
        </p:txBody>
      </p:sp>
      <p:sp>
        <p:nvSpPr>
          <p:cNvPr id="125971" name="Line 55"/>
          <p:cNvSpPr>
            <a:spLocks noChangeShapeType="1"/>
          </p:cNvSpPr>
          <p:nvPr/>
        </p:nvSpPr>
        <p:spPr bwMode="auto">
          <a:xfrm flipH="1">
            <a:off x="8127023" y="2462214"/>
            <a:ext cx="16120" cy="2530475"/>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5972" name="Line 58"/>
          <p:cNvSpPr>
            <a:spLocks noChangeShapeType="1"/>
          </p:cNvSpPr>
          <p:nvPr/>
        </p:nvSpPr>
        <p:spPr bwMode="auto">
          <a:xfrm flipV="1">
            <a:off x="8172451" y="3171826"/>
            <a:ext cx="183173" cy="4763"/>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5973" name="Line 58"/>
          <p:cNvSpPr>
            <a:spLocks noChangeShapeType="1"/>
          </p:cNvSpPr>
          <p:nvPr/>
        </p:nvSpPr>
        <p:spPr bwMode="auto">
          <a:xfrm>
            <a:off x="8134351" y="5003800"/>
            <a:ext cx="339969" cy="0"/>
          </a:xfrm>
          <a:prstGeom prst="line">
            <a:avLst/>
          </a:prstGeom>
          <a:noFill/>
          <a:ln w="9525">
            <a:solidFill>
              <a:schemeClr val="tx1"/>
            </a:solidFill>
            <a:miter lim="800000"/>
          </a:ln>
          <a:extLst>
            <a:ext uri="{909E8E84-426E-40DD-AFC4-6F175D3DCCD1}">
              <a14:hiddenFill xmlns:a14="http://schemas.microsoft.com/office/drawing/2010/main">
                <a:noFill/>
              </a14:hiddenFill>
            </a:ext>
          </a:extLst>
        </p:spPr>
        <p:txBody>
          <a:bodyPr wrap="none"/>
          <a:lstStyle/>
          <a:p>
            <a:endParaRPr lang="zh-CN" altLang="en-US"/>
          </a:p>
        </p:txBody>
      </p:sp>
      <p:sp>
        <p:nvSpPr>
          <p:cNvPr id="125974" name="Text Box 27"/>
          <p:cNvSpPr txBox="1">
            <a:spLocks noChangeArrowheads="1"/>
          </p:cNvSpPr>
          <p:nvPr/>
        </p:nvSpPr>
        <p:spPr bwMode="auto">
          <a:xfrm flipH="1">
            <a:off x="8346831" y="2962276"/>
            <a:ext cx="660889" cy="30797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a:solidFill>
                  <a:srgbClr val="FF0000"/>
                </a:solidFill>
                <a:latin typeface="Tahoma" panose="020B0604030504040204" pitchFamily="34" charset="0"/>
              </a:rPr>
              <a:t>处置</a:t>
            </a:r>
            <a:endParaRPr lang="zh-CN" altLang="en-US" sz="1400" b="1">
              <a:solidFill>
                <a:srgbClr val="FF0000"/>
              </a:solidFill>
              <a:latin typeface="Tahoma" panose="020B0604030504040204" pitchFamily="34" charset="0"/>
            </a:endParaRPr>
          </a:p>
        </p:txBody>
      </p:sp>
      <p:sp>
        <p:nvSpPr>
          <p:cNvPr id="125975" name="Text Box 27"/>
          <p:cNvSpPr txBox="1">
            <a:spLocks noChangeArrowheads="1"/>
          </p:cNvSpPr>
          <p:nvPr/>
        </p:nvSpPr>
        <p:spPr bwMode="auto">
          <a:xfrm>
            <a:off x="8449408" y="4622801"/>
            <a:ext cx="597877" cy="523220"/>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400" b="1" dirty="0" smtClean="0">
                <a:solidFill>
                  <a:srgbClr val="FF0000"/>
                </a:solidFill>
                <a:latin typeface="Tahoma" panose="020B0604030504040204" pitchFamily="34" charset="0"/>
              </a:rPr>
              <a:t>成文信息</a:t>
            </a:r>
            <a:endParaRPr lang="zh-CN" altLang="en-US" sz="1400" b="1" dirty="0">
              <a:solidFill>
                <a:srgbClr val="FF0000"/>
              </a:solidFill>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785803"/>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700" kern="1200" dirty="0" smtClean="0">
                          <a:solidFill>
                            <a:schemeClr val="tx1"/>
                          </a:solidFill>
                          <a:effectLst/>
                          <a:latin typeface="+mn-lt"/>
                          <a:ea typeface="+mn-ea"/>
                          <a:cs typeface="+mn-cs"/>
                        </a:rPr>
                        <a:t>7  </a:t>
                      </a:r>
                      <a:r>
                        <a:rPr kumimoji="0" lang="zh-CN" altLang="zh-CN" sz="1700" kern="1200" dirty="0" smtClean="0">
                          <a:solidFill>
                            <a:schemeClr val="tx1"/>
                          </a:solidFill>
                          <a:effectLst/>
                          <a:latin typeface="+mn-lt"/>
                          <a:ea typeface="+mn-ea"/>
                          <a:cs typeface="+mn-cs"/>
                        </a:rPr>
                        <a:t>产品实现</a:t>
                      </a:r>
                      <a:endParaRPr kumimoji="0" lang="zh-CN" altLang="zh-CN" sz="1700" kern="1200" dirty="0" smtClean="0">
                        <a:solidFill>
                          <a:schemeClr val="tx1"/>
                        </a:solidFill>
                        <a:effectLst/>
                        <a:latin typeface="+mn-lt"/>
                        <a:ea typeface="+mn-ea"/>
                        <a:cs typeface="+mn-cs"/>
                      </a:endParaRPr>
                    </a:p>
                    <a:p>
                      <a:r>
                        <a:rPr kumimoji="0" lang="en-US" altLang="zh-CN" sz="1700" kern="1200" dirty="0" smtClean="0">
                          <a:solidFill>
                            <a:schemeClr val="tx1"/>
                          </a:solidFill>
                          <a:effectLst/>
                          <a:latin typeface="+mn-lt"/>
                          <a:ea typeface="+mn-ea"/>
                          <a:cs typeface="+mn-cs"/>
                        </a:rPr>
                        <a:t>7.1  </a:t>
                      </a:r>
                      <a:r>
                        <a:rPr kumimoji="0" lang="zh-CN" altLang="zh-CN" sz="1700" kern="1200" dirty="0" smtClean="0">
                          <a:solidFill>
                            <a:schemeClr val="tx1"/>
                          </a:solidFill>
                          <a:effectLst/>
                          <a:latin typeface="+mn-lt"/>
                          <a:ea typeface="+mn-ea"/>
                          <a:cs typeface="+mn-cs"/>
                        </a:rPr>
                        <a:t>产品实现的策划</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组织应策划和开发产品实现所需的过程。产品实现的策划应与质量管理体系其他过程的要求相一致（见</a:t>
                      </a:r>
                      <a:r>
                        <a:rPr kumimoji="0" lang="en-US" altLang="zh-CN" sz="1800" kern="1200" dirty="0" smtClean="0">
                          <a:solidFill>
                            <a:schemeClr val="tx1"/>
                          </a:solidFill>
                          <a:effectLst/>
                          <a:latin typeface="+mn-lt"/>
                          <a:ea typeface="+mn-ea"/>
                          <a:cs typeface="+mn-cs"/>
                        </a:rPr>
                        <a:t>4.1</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在对产品实现进行策划时，组织应确定以下方面的适当内容：</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a:t>
                      </a:r>
                      <a:r>
                        <a:rPr kumimoji="0" lang="zh-CN" altLang="zh-CN" sz="1800" kern="1200" dirty="0" smtClean="0">
                          <a:solidFill>
                            <a:srgbClr val="FF0000"/>
                          </a:solidFill>
                          <a:effectLst/>
                          <a:latin typeface="+mn-lt"/>
                          <a:ea typeface="+mn-ea"/>
                          <a:cs typeface="+mn-cs"/>
                        </a:rPr>
                        <a:t>产品的质量目标</a:t>
                      </a:r>
                      <a:r>
                        <a:rPr kumimoji="0" lang="zh-CN" altLang="zh-CN" sz="1800" kern="1200" dirty="0" smtClean="0">
                          <a:solidFill>
                            <a:schemeClr val="tx1"/>
                          </a:solidFill>
                          <a:effectLst/>
                          <a:latin typeface="+mn-lt"/>
                          <a:ea typeface="+mn-ea"/>
                          <a:cs typeface="+mn-cs"/>
                        </a:rPr>
                        <a:t>和要求；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）针对产品确定</a:t>
                      </a:r>
                      <a:r>
                        <a:rPr kumimoji="0" lang="zh-CN" altLang="zh-CN" sz="1800" kern="1200" dirty="0" smtClean="0">
                          <a:solidFill>
                            <a:srgbClr val="FF0000"/>
                          </a:solidFill>
                          <a:effectLst/>
                          <a:latin typeface="+mn-lt"/>
                          <a:ea typeface="+mn-ea"/>
                          <a:cs typeface="+mn-cs"/>
                        </a:rPr>
                        <a:t>过程、文件和资源</a:t>
                      </a:r>
                      <a:r>
                        <a:rPr kumimoji="0" lang="zh-CN" altLang="zh-CN" sz="1800" kern="1200" dirty="0" smtClean="0">
                          <a:solidFill>
                            <a:schemeClr val="tx1"/>
                          </a:solidFill>
                          <a:effectLst/>
                          <a:latin typeface="+mn-lt"/>
                          <a:ea typeface="+mn-ea"/>
                          <a:cs typeface="+mn-cs"/>
                        </a:rPr>
                        <a:t>的需求；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）产品所要求的验证、确认、监视、测量、检验和试验活动，以及产品接收准则；</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d</a:t>
                      </a:r>
                      <a:r>
                        <a:rPr kumimoji="0" lang="zh-CN" altLang="zh-CN" sz="1800" kern="1200" dirty="0" smtClean="0">
                          <a:solidFill>
                            <a:schemeClr val="tx1"/>
                          </a:solidFill>
                          <a:effectLst/>
                          <a:latin typeface="+mn-lt"/>
                          <a:ea typeface="+mn-ea"/>
                          <a:cs typeface="+mn-cs"/>
                        </a:rPr>
                        <a:t>）为实现过程及其产品满足要求提供证据所需的</a:t>
                      </a:r>
                      <a:r>
                        <a:rPr kumimoji="0" lang="zh-CN" altLang="zh-CN" sz="1800" kern="1200" dirty="0" smtClean="0">
                          <a:solidFill>
                            <a:srgbClr val="FF0000"/>
                          </a:solidFill>
                          <a:effectLst/>
                          <a:latin typeface="+mn-lt"/>
                          <a:ea typeface="+mn-ea"/>
                          <a:cs typeface="+mn-cs"/>
                        </a:rPr>
                        <a:t>记录</a:t>
                      </a:r>
                      <a:r>
                        <a:rPr kumimoji="0" lang="zh-CN" altLang="zh-CN" sz="1800" kern="1200" dirty="0" smtClean="0">
                          <a:solidFill>
                            <a:schemeClr val="tx1"/>
                          </a:solidFill>
                          <a:effectLst/>
                          <a:latin typeface="+mn-lt"/>
                          <a:ea typeface="+mn-ea"/>
                          <a:cs typeface="+mn-cs"/>
                        </a:rPr>
                        <a:t>（见</a:t>
                      </a:r>
                      <a:r>
                        <a:rPr kumimoji="0" lang="en-US" altLang="zh-CN" sz="1800" kern="1200" dirty="0" smtClean="0">
                          <a:solidFill>
                            <a:schemeClr val="tx1"/>
                          </a:solidFill>
                          <a:effectLst/>
                          <a:latin typeface="+mn-lt"/>
                          <a:ea typeface="+mn-ea"/>
                          <a:cs typeface="+mn-cs"/>
                        </a:rPr>
                        <a:t>4.2.4</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策划的输出形式应适合于组织的运作方式。</a:t>
                      </a:r>
                      <a:endParaRPr kumimoji="0" lang="en-US" altLang="zh-CN" sz="17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700" b="1" i="0" kern="1200" dirty="0" smtClean="0">
                          <a:solidFill>
                            <a:schemeClr val="tx1"/>
                          </a:solidFill>
                          <a:effectLst/>
                          <a:latin typeface="+mn-lt"/>
                          <a:ea typeface="+mn-ea"/>
                          <a:cs typeface="+mn-cs"/>
                        </a:rPr>
                        <a:t>8 </a:t>
                      </a:r>
                      <a:r>
                        <a:rPr kumimoji="0" lang="zh-CN" altLang="en-US" sz="1700" b="1" i="0" kern="1200" dirty="0" smtClean="0">
                          <a:solidFill>
                            <a:srgbClr val="FF0000"/>
                          </a:solidFill>
                          <a:effectLst/>
                          <a:latin typeface="+mn-lt"/>
                          <a:ea typeface="+mn-ea"/>
                          <a:cs typeface="+mn-cs"/>
                        </a:rPr>
                        <a:t>运行</a:t>
                      </a:r>
                      <a:endParaRPr kumimoji="0" lang="en-US" altLang="zh-CN" sz="1700" b="1" i="0" kern="1200" dirty="0" smtClean="0">
                        <a:solidFill>
                          <a:srgbClr val="FF0000"/>
                        </a:solidFill>
                        <a:effectLst/>
                        <a:latin typeface="+mn-lt"/>
                        <a:ea typeface="+mn-ea"/>
                        <a:cs typeface="+mn-cs"/>
                      </a:endParaRPr>
                    </a:p>
                    <a:p>
                      <a:r>
                        <a:rPr kumimoji="0" lang="en-US" altLang="zh-CN" sz="1700" b="1" i="0" kern="1200" dirty="0" smtClean="0">
                          <a:solidFill>
                            <a:schemeClr val="tx1"/>
                          </a:solidFill>
                          <a:effectLst/>
                          <a:latin typeface="+mn-lt"/>
                          <a:ea typeface="+mn-ea"/>
                          <a:cs typeface="+mn-cs"/>
                        </a:rPr>
                        <a:t>8.1 </a:t>
                      </a:r>
                      <a:r>
                        <a:rPr kumimoji="0" lang="zh-CN" altLang="en-US" sz="1700" b="1" i="0" kern="1200" dirty="0" smtClean="0">
                          <a:solidFill>
                            <a:schemeClr val="tx1"/>
                          </a:solidFill>
                          <a:effectLst/>
                          <a:latin typeface="+mn-lt"/>
                          <a:ea typeface="+mn-ea"/>
                          <a:cs typeface="+mn-cs"/>
                        </a:rPr>
                        <a:t>运行的策划和控制</a:t>
                      </a:r>
                      <a:endParaRPr kumimoji="0" lang="en-US" altLang="zh-CN" sz="1700" b="1" i="0" kern="1200" dirty="0" smtClean="0">
                        <a:solidFill>
                          <a:schemeClr val="tx1"/>
                        </a:solidFill>
                        <a:effectLst/>
                        <a:latin typeface="+mn-lt"/>
                        <a:ea typeface="+mn-ea"/>
                        <a:cs typeface="+mn-cs"/>
                      </a:endParaRPr>
                    </a:p>
                    <a:p>
                      <a:r>
                        <a:rPr lang="zh-CN" altLang="en-US" sz="1800" b="0" i="0" u="none" strike="noStrike" kern="1200" baseline="0" dirty="0" smtClean="0">
                          <a:solidFill>
                            <a:schemeClr val="tx1"/>
                          </a:solidFill>
                          <a:latin typeface="+mn-lt"/>
                          <a:ea typeface="+mn-ea"/>
                          <a:cs typeface="+mn-cs"/>
                        </a:rPr>
                        <a:t>为满足产品和服务提供的要求，并实施第</a:t>
                      </a:r>
                      <a:r>
                        <a:rPr lang="en-US" altLang="zh-CN" sz="1800" b="0" i="0" u="none" strike="noStrike" kern="1200" baseline="0" dirty="0" smtClean="0">
                          <a:solidFill>
                            <a:schemeClr val="tx1"/>
                          </a:solidFill>
                          <a:latin typeface="+mn-lt"/>
                          <a:ea typeface="+mn-ea"/>
                          <a:cs typeface="+mn-cs"/>
                        </a:rPr>
                        <a:t>6</a:t>
                      </a:r>
                      <a:r>
                        <a:rPr lang="zh-CN" altLang="en-US" sz="1800" b="0" i="0" u="none" strike="noStrike" kern="1200" baseline="0" dirty="0" smtClean="0">
                          <a:solidFill>
                            <a:schemeClr val="tx1"/>
                          </a:solidFill>
                          <a:latin typeface="+mn-lt"/>
                          <a:ea typeface="+mn-ea"/>
                          <a:cs typeface="+mn-cs"/>
                        </a:rPr>
                        <a:t>章所确定的措施，组织应通过以下措施对</a:t>
                      </a:r>
                      <a:r>
                        <a:rPr lang="zh-CN" altLang="en-US" sz="1800" b="1" i="0" u="none" strike="noStrike" kern="1200" baseline="0" dirty="0" smtClean="0">
                          <a:solidFill>
                            <a:srgbClr val="FF0000"/>
                          </a:solidFill>
                          <a:latin typeface="+mn-lt"/>
                          <a:ea typeface="+mn-ea"/>
                          <a:cs typeface="+mn-cs"/>
                        </a:rPr>
                        <a:t>所需的过程</a:t>
                      </a:r>
                      <a:r>
                        <a:rPr lang="zh-CN" altLang="en-US" sz="1800" b="0" i="0" u="none" strike="noStrike" kern="1200" baseline="0" dirty="0" smtClean="0">
                          <a:solidFill>
                            <a:schemeClr val="tx1"/>
                          </a:solidFill>
                          <a:latin typeface="+mn-lt"/>
                          <a:ea typeface="+mn-ea"/>
                          <a:cs typeface="+mn-cs"/>
                        </a:rPr>
                        <a:t>（见</a:t>
                      </a:r>
                      <a:r>
                        <a:rPr lang="en-US" altLang="zh-CN" sz="1800" b="0" i="0" u="none" strike="noStrike" kern="1200" baseline="0" dirty="0" smtClean="0">
                          <a:solidFill>
                            <a:schemeClr val="tx1"/>
                          </a:solidFill>
                          <a:latin typeface="+mn-lt"/>
                          <a:ea typeface="+mn-ea"/>
                          <a:cs typeface="+mn-cs"/>
                        </a:rPr>
                        <a:t>4.4</a:t>
                      </a:r>
                      <a:r>
                        <a:rPr lang="zh-CN" altLang="en-US" sz="1800" b="0" i="0" u="none" strike="noStrike" kern="1200" baseline="0" dirty="0" smtClean="0">
                          <a:solidFill>
                            <a:schemeClr val="tx1"/>
                          </a:solidFill>
                          <a:latin typeface="+mn-lt"/>
                          <a:ea typeface="+mn-ea"/>
                          <a:cs typeface="+mn-cs"/>
                        </a:rPr>
                        <a:t>）进行策划、实施和控制：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）确定产品和服务的要求；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）建立下列内容的准则：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1</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过程</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2</a:t>
                      </a:r>
                      <a:r>
                        <a:rPr lang="zh-CN" altLang="en-US" sz="1800" b="0" i="0" u="none" strike="noStrike" kern="1200" baseline="0" dirty="0" smtClean="0">
                          <a:solidFill>
                            <a:schemeClr val="tx1"/>
                          </a:solidFill>
                          <a:latin typeface="+mn-lt"/>
                          <a:ea typeface="+mn-ea"/>
                          <a:cs typeface="+mn-cs"/>
                        </a:rPr>
                        <a:t>）产品和服务的</a:t>
                      </a:r>
                      <a:r>
                        <a:rPr lang="zh-CN" altLang="en-US" sz="1800" b="1" i="0" u="none" strike="noStrike" kern="1200" baseline="0" dirty="0" smtClean="0">
                          <a:solidFill>
                            <a:srgbClr val="FF0000"/>
                          </a:solidFill>
                          <a:latin typeface="+mn-lt"/>
                          <a:ea typeface="+mn-ea"/>
                          <a:cs typeface="+mn-cs"/>
                        </a:rPr>
                        <a:t>接收</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）确定所需的资源以使产品和服务符合要求；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）按照准则实施过程控制；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e</a:t>
                      </a:r>
                      <a:r>
                        <a:rPr lang="zh-CN" altLang="en-US" sz="1800" b="0" i="0" u="none" strike="noStrike" kern="1200" baseline="0" dirty="0" smtClean="0">
                          <a:solidFill>
                            <a:schemeClr val="tx1"/>
                          </a:solidFill>
                          <a:latin typeface="+mn-lt"/>
                          <a:ea typeface="+mn-ea"/>
                          <a:cs typeface="+mn-cs"/>
                        </a:rPr>
                        <a:t>）在必要的范围和程度上，确定并</a:t>
                      </a:r>
                      <a:r>
                        <a:rPr lang="zh-CN" altLang="en-US" sz="1800" b="1" i="0" u="none" strike="noStrike" kern="1200" baseline="0" dirty="0" smtClean="0">
                          <a:solidFill>
                            <a:srgbClr val="FF0000"/>
                          </a:solidFill>
                          <a:latin typeface="+mn-lt"/>
                          <a:ea typeface="+mn-ea"/>
                          <a:cs typeface="+mn-cs"/>
                        </a:rPr>
                        <a:t>保持、保留</a:t>
                      </a:r>
                      <a:r>
                        <a:rPr lang="zh-CN" altLang="en-US" sz="1800" b="0" i="0" u="none" strike="noStrike" kern="1200" baseline="0" dirty="0" smtClean="0">
                          <a:solidFill>
                            <a:schemeClr val="tx1"/>
                          </a:solidFill>
                          <a:latin typeface="+mn-lt"/>
                          <a:ea typeface="+mn-ea"/>
                          <a:cs typeface="+mn-cs"/>
                        </a:rPr>
                        <a:t>成文信息：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1</a:t>
                      </a:r>
                      <a:r>
                        <a:rPr lang="zh-CN" altLang="en-US" sz="1800" b="0" i="0" u="none" strike="noStrike" kern="1200" baseline="0" dirty="0" smtClean="0">
                          <a:solidFill>
                            <a:schemeClr val="tx1"/>
                          </a:solidFill>
                          <a:latin typeface="+mn-lt"/>
                          <a:ea typeface="+mn-ea"/>
                          <a:cs typeface="+mn-cs"/>
                        </a:rPr>
                        <a:t>）确信过程已经按策划进行；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2</a:t>
                      </a:r>
                      <a:r>
                        <a:rPr lang="zh-CN" altLang="en-US" sz="1800" b="0" i="0" u="none" strike="noStrike" kern="1200" baseline="0" dirty="0" smtClean="0">
                          <a:solidFill>
                            <a:schemeClr val="tx1"/>
                          </a:solidFill>
                          <a:latin typeface="+mn-lt"/>
                          <a:ea typeface="+mn-ea"/>
                          <a:cs typeface="+mn-cs"/>
                        </a:rPr>
                        <a:t>）证实产品和服务符合要求。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策划的输出应适合于组织的运行。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组织应控制策划的变更，评审非预期变更的后果，必要时，采取措施减轻不利影响。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组织应确保</a:t>
                      </a:r>
                      <a:r>
                        <a:rPr lang="zh-CN" altLang="en-US" sz="1800" b="1" i="0" u="none" strike="noStrike" kern="1200" baseline="0" dirty="0" smtClean="0">
                          <a:solidFill>
                            <a:srgbClr val="FF0000"/>
                          </a:solidFill>
                          <a:latin typeface="+mn-lt"/>
                          <a:ea typeface="+mn-ea"/>
                          <a:cs typeface="+mn-cs"/>
                        </a:rPr>
                        <a:t>外包</a:t>
                      </a:r>
                      <a:r>
                        <a:rPr lang="zh-CN" altLang="en-US" sz="1800" b="0" i="0" u="none" strike="noStrike" kern="1200" baseline="0" dirty="0" smtClean="0">
                          <a:solidFill>
                            <a:schemeClr val="tx1"/>
                          </a:solidFill>
                          <a:latin typeface="+mn-lt"/>
                          <a:ea typeface="+mn-ea"/>
                          <a:cs typeface="+mn-cs"/>
                        </a:rPr>
                        <a:t>过程受控（见</a:t>
                      </a:r>
                      <a:r>
                        <a:rPr lang="en-US" altLang="zh-CN" sz="1800" b="0" i="0" u="none" strike="noStrike" kern="1200" baseline="0" dirty="0" smtClean="0">
                          <a:solidFill>
                            <a:schemeClr val="tx1"/>
                          </a:solidFill>
                          <a:latin typeface="+mn-lt"/>
                          <a:ea typeface="+mn-ea"/>
                          <a:cs typeface="+mn-cs"/>
                        </a:rPr>
                        <a:t>8.4</a:t>
                      </a:r>
                      <a:r>
                        <a:rPr lang="zh-CN" altLang="en-US" sz="1800" b="0" i="0" u="none" strike="noStrike" kern="1200" baseline="0" dirty="0" smtClean="0">
                          <a:solidFill>
                            <a:schemeClr val="tx1"/>
                          </a:solidFill>
                          <a:latin typeface="+mn-lt"/>
                          <a:ea typeface="+mn-ea"/>
                          <a:cs typeface="+mn-cs"/>
                        </a:rPr>
                        <a:t>）。 </a:t>
                      </a:r>
                      <a:endParaRPr kumimoji="0" lang="zh-CN" altLang="en-US" sz="1700" b="0" i="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268760"/>
            <a:ext cx="8219256" cy="4857403"/>
          </a:xfrm>
        </p:spPr>
        <p:txBody>
          <a:bodyPr>
            <a:normAutofit fontScale="32500" lnSpcReduction="20000"/>
          </a:bodyPr>
          <a:lstStyle/>
          <a:p>
            <a:r>
              <a:rPr lang="en-US" altLang="zh-CN" sz="5500" dirty="0" smtClean="0"/>
              <a:t>2008</a:t>
            </a:r>
            <a:r>
              <a:rPr lang="zh-CN" altLang="en-US" sz="5500" dirty="0" smtClean="0"/>
              <a:t>版标准</a:t>
            </a:r>
            <a:r>
              <a:rPr lang="zh-CN" altLang="en-US" sz="5500" dirty="0"/>
              <a:t>没有明确提出运行概念，也未具体提出对运行控制过程的策划和控制的要求</a:t>
            </a:r>
            <a:r>
              <a:rPr lang="zh-CN" altLang="en-US" sz="5500" dirty="0" smtClean="0"/>
              <a:t>。</a:t>
            </a:r>
            <a:endParaRPr lang="en-US" altLang="zh-CN" sz="5500" dirty="0" smtClean="0"/>
          </a:p>
          <a:p>
            <a:r>
              <a:rPr lang="zh-CN" altLang="en-US" sz="6000" dirty="0"/>
              <a:t>所需的过程：两类：为满足要求所需的过程、风险机遇过程</a:t>
            </a:r>
            <a:endParaRPr lang="en-US" altLang="zh-CN" sz="5500" dirty="0" smtClean="0"/>
          </a:p>
          <a:p>
            <a:r>
              <a:rPr lang="en-US" altLang="zh-CN" sz="5500" dirty="0" smtClean="0"/>
              <a:t>4.4</a:t>
            </a:r>
            <a:r>
              <a:rPr lang="zh-CN" altLang="en-US" sz="5500" dirty="0" smtClean="0"/>
              <a:t>条款描述了</a:t>
            </a:r>
            <a:r>
              <a:rPr lang="zh-CN" altLang="en-US" sz="5500" dirty="0"/>
              <a:t>质量管理体系及其</a:t>
            </a:r>
            <a:r>
              <a:rPr lang="zh-CN" altLang="en-US" sz="5500" dirty="0" smtClean="0"/>
              <a:t>过程：过程要求输入</a:t>
            </a:r>
            <a:r>
              <a:rPr lang="zh-CN" altLang="en-US" sz="5500" dirty="0"/>
              <a:t>和所期望的</a:t>
            </a:r>
            <a:r>
              <a:rPr lang="zh-CN" altLang="en-US" sz="5500" dirty="0" smtClean="0"/>
              <a:t>输出，过程</a:t>
            </a:r>
            <a:r>
              <a:rPr lang="zh-CN" altLang="en-US" sz="5500" dirty="0"/>
              <a:t>的顺序和</a:t>
            </a:r>
            <a:r>
              <a:rPr lang="zh-CN" altLang="en-US" sz="5500" dirty="0" smtClean="0"/>
              <a:t>相互作用，运行</a:t>
            </a:r>
            <a:r>
              <a:rPr lang="zh-CN" altLang="en-US" sz="5500" dirty="0"/>
              <a:t>准则、</a:t>
            </a:r>
            <a:r>
              <a:rPr lang="zh-CN" altLang="en-US" sz="5500" dirty="0" smtClean="0"/>
              <a:t>方法、测量方法</a:t>
            </a:r>
            <a:r>
              <a:rPr lang="zh-CN" altLang="en-US" sz="5500" dirty="0"/>
              <a:t>及相关的</a:t>
            </a:r>
            <a:r>
              <a:rPr lang="zh-CN" altLang="en-US" sz="5500" dirty="0" smtClean="0"/>
              <a:t>绩效指标；资源、职责</a:t>
            </a:r>
            <a:r>
              <a:rPr lang="zh-CN" altLang="en-US" sz="5500" dirty="0"/>
              <a:t>和</a:t>
            </a:r>
            <a:r>
              <a:rPr lang="zh-CN" altLang="en-US" sz="5500" dirty="0" smtClean="0"/>
              <a:t>权限风险</a:t>
            </a:r>
            <a:r>
              <a:rPr lang="zh-CN" altLang="en-US" sz="5500" dirty="0"/>
              <a:t>和</a:t>
            </a:r>
            <a:r>
              <a:rPr lang="zh-CN" altLang="en-US" sz="5500" dirty="0" smtClean="0"/>
              <a:t>机会；</a:t>
            </a:r>
            <a:r>
              <a:rPr lang="en-US" altLang="zh-CN" sz="5500" dirty="0"/>
              <a:t> </a:t>
            </a:r>
            <a:r>
              <a:rPr lang="zh-CN" altLang="en-US" sz="5500" dirty="0" smtClean="0"/>
              <a:t>监视、过程和体系改进机会。</a:t>
            </a:r>
            <a:endParaRPr lang="en-US" altLang="zh-CN" sz="5500" dirty="0" smtClean="0"/>
          </a:p>
          <a:p>
            <a:r>
              <a:rPr lang="en-US" altLang="zh-CN" sz="5500" dirty="0" smtClean="0"/>
              <a:t>6</a:t>
            </a:r>
            <a:r>
              <a:rPr lang="zh-CN" altLang="en-US" sz="5500" dirty="0" smtClean="0"/>
              <a:t>策划（主要风险</a:t>
            </a:r>
            <a:r>
              <a:rPr lang="zh-CN" altLang="en-US" sz="5500" dirty="0"/>
              <a:t>和</a:t>
            </a:r>
            <a:r>
              <a:rPr lang="zh-CN" altLang="en-US" sz="5500" dirty="0" smtClean="0"/>
              <a:t>机会</a:t>
            </a:r>
            <a:r>
              <a:rPr lang="zh-CN" altLang="en-US" sz="5500" dirty="0"/>
              <a:t>）</a:t>
            </a:r>
            <a:r>
              <a:rPr lang="zh-CN" altLang="en-US" sz="5500" dirty="0" smtClean="0"/>
              <a:t>。</a:t>
            </a:r>
            <a:endParaRPr lang="en-US" altLang="zh-CN" sz="5500" dirty="0" smtClean="0"/>
          </a:p>
          <a:p>
            <a:r>
              <a:rPr lang="zh-CN" altLang="en-US" sz="5500" dirty="0"/>
              <a:t>服务的特点是至少其部分输出是在与顾客的接触面上实现的，这意味着在服务</a:t>
            </a:r>
            <a:r>
              <a:rPr lang="zh-CN" altLang="en-US" sz="5500" dirty="0" smtClean="0"/>
              <a:t>交付之前</a:t>
            </a:r>
            <a:r>
              <a:rPr lang="zh-CN" altLang="en-US" sz="5500" dirty="0"/>
              <a:t>不一定能够证明其是否满足要求。</a:t>
            </a:r>
            <a:endParaRPr lang="en-US" altLang="zh-CN" sz="5500" dirty="0" smtClean="0"/>
          </a:p>
          <a:p>
            <a:r>
              <a:rPr lang="zh-CN" altLang="en-US" sz="5500" dirty="0"/>
              <a:t>产品和服务要求：法律法规、顾客、相关方的要求等。</a:t>
            </a:r>
            <a:endParaRPr lang="en-US" altLang="zh-CN" sz="5500" dirty="0"/>
          </a:p>
          <a:p>
            <a:r>
              <a:rPr lang="zh-CN" altLang="en-US" sz="5500" dirty="0"/>
              <a:t>过程的准则：过程有效实施的依据和要求 </a:t>
            </a:r>
            <a:endParaRPr lang="en-US" altLang="zh-CN" sz="5500" dirty="0"/>
          </a:p>
          <a:p>
            <a:r>
              <a:rPr lang="zh-CN" altLang="en-US" sz="5500" dirty="0" smtClean="0"/>
              <a:t>保持成文信息：</a:t>
            </a:r>
            <a:r>
              <a:rPr lang="zh-CN" altLang="en-US" sz="5500" dirty="0"/>
              <a:t>支持运行和证明有效</a:t>
            </a:r>
            <a:r>
              <a:rPr lang="zh-CN" altLang="en-US" sz="5500" dirty="0" smtClean="0"/>
              <a:t>实施</a:t>
            </a:r>
            <a:endParaRPr lang="en-US" altLang="zh-CN" sz="5500" dirty="0" smtClean="0"/>
          </a:p>
          <a:p>
            <a:r>
              <a:rPr lang="zh-CN" altLang="en-US" sz="5500" dirty="0" smtClean="0"/>
              <a:t>变更管理：评审非预期的后果，必要时采取措施减轻影响。</a:t>
            </a:r>
            <a:endParaRPr lang="en-US" altLang="zh-CN" sz="5500" dirty="0" smtClean="0"/>
          </a:p>
          <a:p>
            <a:r>
              <a:rPr lang="en-US" altLang="zh-CN" sz="5500" dirty="0"/>
              <a:t>3.4.6 </a:t>
            </a:r>
            <a:r>
              <a:rPr lang="en-US" altLang="zh-CN" sz="5500" dirty="0" smtClean="0"/>
              <a:t> </a:t>
            </a:r>
            <a:r>
              <a:rPr lang="zh-CN" altLang="en-US" sz="5500" dirty="0" smtClean="0"/>
              <a:t>外包 </a:t>
            </a:r>
            <a:r>
              <a:rPr lang="en-US" altLang="zh-CN" sz="5500" dirty="0"/>
              <a:t>outsource </a:t>
            </a:r>
            <a:endParaRPr lang="en-US" altLang="zh-CN" sz="5500" dirty="0"/>
          </a:p>
          <a:p>
            <a:pPr marL="0" indent="0">
              <a:buNone/>
            </a:pPr>
            <a:r>
              <a:rPr lang="zh-CN" altLang="en-US" sz="5500" dirty="0" smtClean="0"/>
              <a:t>       安排</a:t>
            </a:r>
            <a:r>
              <a:rPr lang="zh-CN" altLang="en-US" sz="5500" dirty="0"/>
              <a:t>外部组织</a:t>
            </a:r>
            <a:r>
              <a:rPr lang="en-US" altLang="zh-CN" sz="5500" dirty="0"/>
              <a:t>(3.2.1)</a:t>
            </a:r>
            <a:r>
              <a:rPr lang="zh-CN" altLang="en-US" sz="5500" dirty="0"/>
              <a:t>执行组织的部分职能或过程</a:t>
            </a:r>
            <a:r>
              <a:rPr lang="en-US" altLang="zh-CN" sz="5500" dirty="0"/>
              <a:t>(3.4.1) </a:t>
            </a:r>
            <a:endParaRPr lang="en-US" altLang="zh-CN" sz="5500" dirty="0"/>
          </a:p>
          <a:p>
            <a:pPr marL="0" indent="0">
              <a:buNone/>
            </a:pPr>
            <a:r>
              <a:rPr lang="zh-CN" altLang="en-US" sz="5500" dirty="0" smtClean="0"/>
              <a:t>        注</a:t>
            </a:r>
            <a:r>
              <a:rPr lang="en-US" altLang="zh-CN" sz="5500" dirty="0"/>
              <a:t>1</a:t>
            </a:r>
            <a:r>
              <a:rPr lang="zh-CN" altLang="en-US" sz="5500" dirty="0"/>
              <a:t>：虽然外包的职能或</a:t>
            </a:r>
            <a:r>
              <a:rPr lang="zh-CN" altLang="en-US" sz="5500" b="1" dirty="0">
                <a:solidFill>
                  <a:srgbClr val="FF0000"/>
                </a:solidFill>
              </a:rPr>
              <a:t>过程</a:t>
            </a:r>
            <a:r>
              <a:rPr lang="zh-CN" altLang="en-US" sz="5500" dirty="0"/>
              <a:t>是在组织的管理体系</a:t>
            </a:r>
            <a:r>
              <a:rPr lang="en-US" altLang="zh-CN" sz="5500" dirty="0"/>
              <a:t>(3.5.3)</a:t>
            </a:r>
            <a:r>
              <a:rPr lang="zh-CN" altLang="en-US" sz="5500" dirty="0"/>
              <a:t>覆盖</a:t>
            </a:r>
            <a:r>
              <a:rPr lang="zh-CN" altLang="en-US" sz="5500" b="1" dirty="0">
                <a:solidFill>
                  <a:srgbClr val="FF0000"/>
                </a:solidFill>
              </a:rPr>
              <a:t>范围内</a:t>
            </a:r>
            <a:r>
              <a:rPr lang="zh-CN" altLang="en-US" sz="5500" dirty="0"/>
              <a:t>，但是外部</a:t>
            </a:r>
            <a:r>
              <a:rPr lang="zh-CN" altLang="en-US" sz="5500" b="1" dirty="0">
                <a:solidFill>
                  <a:srgbClr val="FF0000"/>
                </a:solidFill>
              </a:rPr>
              <a:t>组织</a:t>
            </a:r>
            <a:r>
              <a:rPr lang="zh-CN" altLang="en-US" sz="5500" dirty="0"/>
              <a:t>是处在覆盖</a:t>
            </a:r>
            <a:r>
              <a:rPr lang="zh-CN" altLang="en-US" sz="5500" b="1" dirty="0">
                <a:solidFill>
                  <a:srgbClr val="FF0000"/>
                </a:solidFill>
              </a:rPr>
              <a:t>范围之外</a:t>
            </a:r>
            <a:r>
              <a:rPr lang="zh-CN" altLang="en-US" sz="5500" dirty="0"/>
              <a:t>。 </a:t>
            </a:r>
            <a:endParaRPr lang="zh-CN" altLang="en-US" sz="5500" dirty="0"/>
          </a:p>
          <a:p>
            <a:r>
              <a:rPr lang="zh-CN" altLang="en-US" sz="5500" dirty="0" smtClean="0"/>
              <a:t>外包管理：</a:t>
            </a:r>
            <a:r>
              <a:rPr lang="en-US" altLang="zh-CN" sz="5500" dirty="0" smtClean="0"/>
              <a:t>8.4</a:t>
            </a:r>
            <a:r>
              <a:rPr lang="zh-CN" altLang="en-US" sz="5500" dirty="0"/>
              <a:t>外部提供的产品和服务的</a:t>
            </a:r>
            <a:r>
              <a:rPr lang="zh-CN" altLang="en-US" sz="5500" dirty="0" smtClean="0"/>
              <a:t>控制。</a:t>
            </a:r>
            <a:endParaRPr lang="en-US" altLang="zh-CN" sz="5500" dirty="0"/>
          </a:p>
          <a:p>
            <a:endParaRPr lang="en-US" altLang="zh-CN" dirty="0" smtClean="0">
              <a:solidFill>
                <a:srgbClr val="FF0000"/>
              </a:solidFill>
            </a:endParaRPr>
          </a:p>
          <a:p>
            <a:endParaRPr lang="en-US" altLang="zh-CN" dirty="0" smtClean="0">
              <a:solidFill>
                <a:srgbClr val="FF0000"/>
              </a:solidFill>
            </a:endParaRPr>
          </a:p>
          <a:p>
            <a:endParaRPr lang="en-US" altLang="zh-CN" dirty="0" smtClean="0"/>
          </a:p>
          <a:p>
            <a:endParaRPr lang="en-US" altLang="zh-CN" dirty="0" smtClean="0"/>
          </a:p>
          <a:p>
            <a:endParaRPr lang="en-US" altLang="zh-CN" dirty="0" smtClean="0"/>
          </a:p>
          <a:p>
            <a:pPr marL="0" indent="0">
              <a:buNone/>
            </a:pPr>
            <a:endParaRPr lang="zh-CN" altLang="en-US"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7.2.3  </a:t>
                      </a:r>
                      <a:r>
                        <a:rPr kumimoji="0" lang="zh-CN" altLang="zh-CN" sz="1800" kern="1200" dirty="0" smtClean="0">
                          <a:solidFill>
                            <a:schemeClr val="tx1"/>
                          </a:solidFill>
                          <a:effectLst/>
                          <a:latin typeface="+mn-lt"/>
                          <a:ea typeface="+mn-ea"/>
                          <a:cs typeface="+mn-cs"/>
                        </a:rPr>
                        <a:t>顾客沟通</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组织应对以下有关方面确定并实施与顾客沟通的有效安排：</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）产品信息；</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）问询、合同或订单的处理，包括对其修改；</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）顾客反馈，包括顾客抱怨</a:t>
                      </a:r>
                      <a:r>
                        <a:rPr kumimoji="0" lang="zh-CN" altLang="en-US" sz="1800" kern="1200" dirty="0" smtClean="0">
                          <a:solidFill>
                            <a:schemeClr val="tx1"/>
                          </a:solidFill>
                          <a:effectLst/>
                          <a:latin typeface="+mn-lt"/>
                          <a:ea typeface="+mn-ea"/>
                          <a:cs typeface="+mn-cs"/>
                        </a:rPr>
                        <a:t>。</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u="none" strike="noStrike" kern="1200" baseline="0" dirty="0" smtClean="0">
                          <a:solidFill>
                            <a:schemeClr val="tx1"/>
                          </a:solidFill>
                          <a:latin typeface="+mn-lt"/>
                          <a:ea typeface="+mn-ea"/>
                          <a:cs typeface="+mn-cs"/>
                        </a:rPr>
                        <a:t>8.2 </a:t>
                      </a:r>
                      <a:r>
                        <a:rPr kumimoji="0" lang="zh-CN" altLang="en-US" sz="1800" b="1" i="0" u="none" strike="noStrike" kern="1200" baseline="0" dirty="0" smtClean="0">
                          <a:solidFill>
                            <a:srgbClr val="FF0000"/>
                          </a:solidFill>
                          <a:latin typeface="+mn-lt"/>
                          <a:ea typeface="+mn-ea"/>
                          <a:cs typeface="+mn-cs"/>
                        </a:rPr>
                        <a:t>产品和服务的要求</a:t>
                      </a:r>
                      <a:endParaRPr kumimoji="0" lang="zh-CN" altLang="en-US" sz="1800" b="1" i="0" u="none" strike="noStrike" kern="1200" baseline="0" dirty="0" smtClean="0">
                        <a:solidFill>
                          <a:srgbClr val="FF0000"/>
                        </a:solidFill>
                        <a:latin typeface="+mn-lt"/>
                        <a:ea typeface="+mn-ea"/>
                        <a:cs typeface="+mn-cs"/>
                      </a:endParaRPr>
                    </a:p>
                    <a:p>
                      <a:r>
                        <a:rPr kumimoji="0" lang="en-US" altLang="zh-CN" sz="1800" b="1" i="0" u="none" strike="noStrike" kern="1200" baseline="0" dirty="0" smtClean="0">
                          <a:solidFill>
                            <a:schemeClr val="tx1"/>
                          </a:solidFill>
                          <a:latin typeface="+mn-lt"/>
                          <a:ea typeface="+mn-ea"/>
                          <a:cs typeface="+mn-cs"/>
                        </a:rPr>
                        <a:t>8.2.1 </a:t>
                      </a:r>
                      <a:r>
                        <a:rPr kumimoji="0" lang="zh-CN" altLang="en-US" sz="1800" b="0" i="0" u="none" strike="noStrike" kern="1200" baseline="0" dirty="0" smtClean="0">
                          <a:solidFill>
                            <a:schemeClr val="tx1"/>
                          </a:solidFill>
                          <a:latin typeface="+mn-lt"/>
                          <a:ea typeface="+mn-ea"/>
                          <a:cs typeface="+mn-cs"/>
                        </a:rPr>
                        <a:t>顾客沟通</a:t>
                      </a:r>
                      <a:endParaRPr kumimoji="0" lang="zh-CN" altLang="en-US" sz="1800" b="0" i="0" u="none" strike="noStrike" kern="1200" baseline="0" dirty="0" smtClean="0">
                        <a:solidFill>
                          <a:schemeClr val="tx1"/>
                        </a:solidFill>
                        <a:latin typeface="+mn-lt"/>
                        <a:ea typeface="+mn-ea"/>
                        <a:cs typeface="+mn-cs"/>
                      </a:endParaRPr>
                    </a:p>
                    <a:p>
                      <a:r>
                        <a:rPr kumimoji="0" lang="zh-CN" altLang="en-US" sz="1800" b="0" i="0" u="none" strike="noStrike" kern="1200" baseline="0" dirty="0" smtClean="0">
                          <a:solidFill>
                            <a:schemeClr val="tx1"/>
                          </a:solidFill>
                          <a:latin typeface="+mn-lt"/>
                          <a:ea typeface="+mn-ea"/>
                          <a:cs typeface="+mn-cs"/>
                        </a:rPr>
                        <a:t>与顾客沟通的内容应包括：</a:t>
                      </a:r>
                      <a:endParaRPr kumimoji="0"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）提供有关产品和服务的信息；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）处理问询、合同或订单，包括</a:t>
                      </a:r>
                      <a:r>
                        <a:rPr lang="zh-CN" altLang="en-US" sz="1800" b="1" i="0" u="none" strike="noStrike" kern="1200" baseline="0" dirty="0" smtClean="0">
                          <a:solidFill>
                            <a:srgbClr val="FF0000"/>
                          </a:solidFill>
                          <a:latin typeface="+mn-lt"/>
                          <a:ea typeface="+mn-ea"/>
                          <a:cs typeface="+mn-cs"/>
                        </a:rPr>
                        <a:t>更改</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）获取有关产品和服务的顾客</a:t>
                      </a:r>
                      <a:r>
                        <a:rPr lang="zh-CN" altLang="en-US" sz="1800" b="1" i="0" u="none" strike="noStrike" kern="1200" baseline="0" dirty="0" smtClean="0">
                          <a:solidFill>
                            <a:srgbClr val="FF0000"/>
                          </a:solidFill>
                          <a:latin typeface="+mn-lt"/>
                          <a:ea typeface="+mn-ea"/>
                          <a:cs typeface="+mn-cs"/>
                        </a:rPr>
                        <a:t>反馈</a:t>
                      </a:r>
                      <a:r>
                        <a:rPr lang="zh-CN" altLang="en-US" sz="1800" b="0" i="0" u="none" strike="noStrike" kern="1200" baseline="0" dirty="0" smtClean="0">
                          <a:solidFill>
                            <a:schemeClr val="tx1"/>
                          </a:solidFill>
                          <a:latin typeface="+mn-lt"/>
                          <a:ea typeface="+mn-ea"/>
                          <a:cs typeface="+mn-cs"/>
                        </a:rPr>
                        <a:t>，包括顾客投诉；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处置或控制</a:t>
                      </a:r>
                      <a:r>
                        <a:rPr lang="zh-CN" altLang="en-US" sz="1800" b="0" i="0" u="none" strike="noStrike" kern="1200" baseline="0" dirty="0" smtClean="0">
                          <a:solidFill>
                            <a:schemeClr val="tx1"/>
                          </a:solidFill>
                          <a:latin typeface="+mn-lt"/>
                          <a:ea typeface="+mn-ea"/>
                          <a:cs typeface="+mn-cs"/>
                        </a:rPr>
                        <a:t>顾客财产；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e</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关系重大</a:t>
                      </a:r>
                      <a:r>
                        <a:rPr lang="zh-CN" altLang="en-US" sz="1800" b="0" i="0" u="none" strike="noStrike" kern="1200" baseline="0" dirty="0" smtClean="0">
                          <a:solidFill>
                            <a:schemeClr val="tx1"/>
                          </a:solidFill>
                          <a:latin typeface="+mn-lt"/>
                          <a:ea typeface="+mn-ea"/>
                          <a:cs typeface="+mn-cs"/>
                        </a:rPr>
                        <a:t>时，制定应急措施的特定要求。 </a:t>
                      </a:r>
                      <a:endParaRPr kumimoji="0" lang="zh-CN" altLang="en-US" b="0" i="0"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412776"/>
            <a:ext cx="8219256" cy="4713387"/>
          </a:xfrm>
        </p:spPr>
        <p:txBody>
          <a:bodyPr>
            <a:normAutofit lnSpcReduction="10000"/>
          </a:bodyPr>
          <a:lstStyle/>
          <a:p>
            <a:endParaRPr lang="en-US" altLang="zh-CN" dirty="0" smtClean="0"/>
          </a:p>
          <a:p>
            <a:r>
              <a:rPr lang="zh-CN" altLang="en-US" dirty="0" smtClean="0"/>
              <a:t>顾客的</a:t>
            </a:r>
            <a:r>
              <a:rPr lang="zh-CN" altLang="en-US" dirty="0" smtClean="0">
                <a:solidFill>
                  <a:srgbClr val="FF0000"/>
                </a:solidFill>
              </a:rPr>
              <a:t>反馈</a:t>
            </a:r>
            <a:r>
              <a:rPr lang="zh-CN" altLang="en-US" dirty="0" smtClean="0"/>
              <a:t>往往是持续改进的机会。</a:t>
            </a:r>
            <a:endParaRPr lang="en-US" altLang="zh-CN" dirty="0" smtClean="0"/>
          </a:p>
          <a:p>
            <a:r>
              <a:rPr lang="zh-CN" altLang="en-US" dirty="0" smtClean="0"/>
              <a:t>顾客</a:t>
            </a:r>
            <a:r>
              <a:rPr lang="zh-CN" altLang="en-US" dirty="0"/>
              <a:t>财产的处理</a:t>
            </a:r>
            <a:r>
              <a:rPr lang="zh-CN" altLang="en-US" dirty="0" smtClean="0"/>
              <a:t>或控制是</a:t>
            </a:r>
            <a:r>
              <a:rPr lang="zh-CN" altLang="en-US" dirty="0"/>
              <a:t>顾客沟通的内容之一，如来料加工企业、</a:t>
            </a:r>
            <a:r>
              <a:rPr lang="zh-CN" altLang="en-US" dirty="0" smtClean="0"/>
              <a:t>服务行业。</a:t>
            </a:r>
            <a:endParaRPr lang="en-US" altLang="zh-CN" dirty="0" smtClean="0"/>
          </a:p>
          <a:p>
            <a:r>
              <a:rPr lang="zh-CN" altLang="en-US" sz="3100" dirty="0"/>
              <a:t>关系</a:t>
            </a:r>
            <a:r>
              <a:rPr lang="zh-CN" altLang="en-US" sz="3100" dirty="0" smtClean="0"/>
              <a:t>重大，</a:t>
            </a:r>
            <a:r>
              <a:rPr lang="zh-CN" altLang="en-US" sz="3100" dirty="0"/>
              <a:t>指对客户很重要、订单很重要等，产生负面影响。</a:t>
            </a:r>
            <a:endParaRPr lang="zh-CN" altLang="en-US" sz="3100" dirty="0"/>
          </a:p>
          <a:p>
            <a:r>
              <a:rPr lang="en-US" altLang="zh-CN" dirty="0" smtClean="0"/>
              <a:t> </a:t>
            </a:r>
            <a:r>
              <a:rPr lang="zh-CN" altLang="en-US" dirty="0" smtClean="0"/>
              <a:t>应急</a:t>
            </a:r>
            <a:r>
              <a:rPr lang="zh-CN" altLang="en-US" dirty="0"/>
              <a:t>措施的特定</a:t>
            </a:r>
            <a:r>
              <a:rPr lang="zh-CN" altLang="en-US" dirty="0" smtClean="0"/>
              <a:t>要求：如酒店、公共机构等行业，应急措施的要求与顾客息息相关。特定要求还包括演练的要求等 。</a:t>
            </a:r>
            <a:endParaRPr lang="en-US" altLang="zh-CN" dirty="0" smtClean="0"/>
          </a:p>
          <a:p>
            <a:endParaRPr lang="zh-CN" altLang="en-US" dirty="0"/>
          </a:p>
          <a:p>
            <a:endParaRPr lang="en-US" altLang="zh-CN" dirty="0"/>
          </a:p>
          <a:p>
            <a:endParaRPr lang="en-US" altLang="zh-CN" dirty="0" smtClean="0">
              <a:solidFill>
                <a:srgbClr val="FF0000"/>
              </a:solidFill>
            </a:endParaRPr>
          </a:p>
          <a:p>
            <a:endParaRPr lang="en-US" altLang="zh-CN" dirty="0" smtClean="0">
              <a:solidFill>
                <a:srgbClr val="FF0000"/>
              </a:solidFill>
            </a:endParaRPr>
          </a:p>
          <a:p>
            <a:endParaRPr lang="en-US" altLang="zh-CN" dirty="0" smtClean="0"/>
          </a:p>
          <a:p>
            <a:endParaRPr lang="en-US" altLang="zh-CN" dirty="0" smtClean="0"/>
          </a:p>
          <a:p>
            <a:endParaRPr lang="en-US" altLang="zh-CN" dirty="0" smtClean="0"/>
          </a:p>
          <a:p>
            <a:pPr marL="0" indent="0">
              <a:buNone/>
            </a:pPr>
            <a:endParaRPr lang="zh-CN" altLang="en-US"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kern="1200" dirty="0" smtClean="0">
                          <a:solidFill>
                            <a:schemeClr val="tx1"/>
                          </a:solidFill>
                          <a:effectLst/>
                          <a:latin typeface="+mn-lt"/>
                          <a:ea typeface="+mn-ea"/>
                          <a:cs typeface="+mn-cs"/>
                        </a:rPr>
                        <a:t>7.2.1  </a:t>
                      </a:r>
                      <a:r>
                        <a:rPr kumimoji="0" lang="zh-CN" altLang="zh-CN" sz="1800" kern="1200" dirty="0" smtClean="0">
                          <a:solidFill>
                            <a:schemeClr val="tx1"/>
                          </a:solidFill>
                          <a:effectLst/>
                          <a:latin typeface="+mn-lt"/>
                          <a:ea typeface="+mn-ea"/>
                          <a:cs typeface="+mn-cs"/>
                        </a:rPr>
                        <a:t>与产品有关的要求的确定</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组织应确定：</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）顾客规定的要求，包括对交付及交付后活动的要求；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a:t>
                      </a:r>
                      <a:r>
                        <a:rPr kumimoji="0" lang="zh-CN" altLang="zh-CN" sz="1800" kern="1200" dirty="0" smtClean="0">
                          <a:solidFill>
                            <a:srgbClr val="FF0000"/>
                          </a:solidFill>
                          <a:effectLst/>
                          <a:latin typeface="+mn-lt"/>
                          <a:ea typeface="+mn-ea"/>
                          <a:cs typeface="+mn-cs"/>
                        </a:rPr>
                        <a:t>顾客虽然没有明示，但规定用途或已知的预期用途所必需的要求；</a:t>
                      </a:r>
                      <a:endParaRPr kumimoji="0" lang="zh-CN" altLang="zh-CN" sz="1800" kern="1200" dirty="0" smtClean="0">
                        <a:solidFill>
                          <a:srgbClr val="FF0000"/>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）适用于产品的法律法规要求；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d</a:t>
                      </a:r>
                      <a:r>
                        <a:rPr kumimoji="0" lang="zh-CN" altLang="zh-CN" sz="1800" kern="1200" dirty="0" smtClean="0">
                          <a:solidFill>
                            <a:schemeClr val="tx1"/>
                          </a:solidFill>
                          <a:effectLst/>
                          <a:latin typeface="+mn-lt"/>
                          <a:ea typeface="+mn-ea"/>
                          <a:cs typeface="+mn-cs"/>
                        </a:rPr>
                        <a:t>）组织认为必要的任何附加要求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注：交付后活动包括诸如保证条款规定的措施、合同义务（例如，维护服务）、附加服务（例如，回收或最终处置）等。</a:t>
                      </a:r>
                      <a:endParaRPr kumimoji="0" lang="zh-CN" altLang="zh-CN" sz="1800" kern="1200" dirty="0" smtClean="0">
                        <a:solidFill>
                          <a:schemeClr val="tx1"/>
                        </a:solidFill>
                        <a:effectLst/>
                        <a:latin typeface="+mn-lt"/>
                        <a:ea typeface="+mn-ea"/>
                        <a:cs typeface="+mn-cs"/>
                      </a:endParaRPr>
                    </a:p>
                    <a:p>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b="1" i="0" kern="1200" dirty="0" smtClean="0">
                          <a:solidFill>
                            <a:schemeClr val="tx1"/>
                          </a:solidFill>
                          <a:effectLst/>
                          <a:latin typeface="+mn-lt"/>
                          <a:ea typeface="+mn-ea"/>
                          <a:cs typeface="+mn-cs"/>
                        </a:rPr>
                        <a:t>8.2.2 </a:t>
                      </a:r>
                      <a:r>
                        <a:rPr kumimoji="0" lang="zh-CN" altLang="en-US" b="1" i="0" kern="1200" dirty="0" smtClean="0">
                          <a:solidFill>
                            <a:schemeClr val="tx1"/>
                          </a:solidFill>
                          <a:effectLst/>
                          <a:latin typeface="+mn-lt"/>
                          <a:ea typeface="+mn-ea"/>
                          <a:cs typeface="+mn-cs"/>
                        </a:rPr>
                        <a:t>产品和服务要求的确定</a:t>
                      </a:r>
                      <a:endParaRPr kumimoji="0" lang="en-US" altLang="zh-CN" b="1" i="0" kern="1200" dirty="0" smtClean="0">
                        <a:solidFill>
                          <a:schemeClr val="tx1"/>
                        </a:solidFill>
                        <a:effectLst/>
                        <a:latin typeface="+mn-lt"/>
                        <a:ea typeface="+mn-ea"/>
                        <a:cs typeface="+mn-cs"/>
                      </a:endParaRPr>
                    </a:p>
                    <a:p>
                      <a:r>
                        <a:rPr lang="zh-CN" altLang="en-US" sz="1800" b="0" i="0" u="none" strike="noStrike" kern="1200" baseline="0" dirty="0" smtClean="0">
                          <a:solidFill>
                            <a:schemeClr val="tx1"/>
                          </a:solidFill>
                          <a:latin typeface="+mn-lt"/>
                          <a:ea typeface="+mn-ea"/>
                          <a:cs typeface="+mn-cs"/>
                        </a:rPr>
                        <a:t>在确定向顾客提供的产品和服务的要求时，组织应确保：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产品和服务的要求</a:t>
                      </a:r>
                      <a:r>
                        <a:rPr lang="zh-CN" altLang="en-US" sz="1800" b="0" i="0" u="none" strike="noStrike" kern="1200" baseline="0" dirty="0" smtClean="0">
                          <a:solidFill>
                            <a:schemeClr val="tx1"/>
                          </a:solidFill>
                          <a:latin typeface="+mn-lt"/>
                          <a:ea typeface="+mn-ea"/>
                          <a:cs typeface="+mn-cs"/>
                        </a:rPr>
                        <a:t>得到规定，包括：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1</a:t>
                      </a:r>
                      <a:r>
                        <a:rPr lang="zh-CN" altLang="en-US" sz="1800" b="0" i="0" u="none" strike="noStrike" kern="1200" baseline="0" dirty="0" smtClean="0">
                          <a:solidFill>
                            <a:schemeClr val="tx1"/>
                          </a:solidFill>
                          <a:latin typeface="+mn-lt"/>
                          <a:ea typeface="+mn-ea"/>
                          <a:cs typeface="+mn-cs"/>
                        </a:rPr>
                        <a:t>）适用的</a:t>
                      </a:r>
                      <a:r>
                        <a:rPr lang="zh-CN" altLang="en-US" sz="1800" b="1" i="0" u="none" strike="noStrike" kern="1200" baseline="0" dirty="0" smtClean="0">
                          <a:solidFill>
                            <a:srgbClr val="FF0000"/>
                          </a:solidFill>
                          <a:latin typeface="+mn-lt"/>
                          <a:ea typeface="+mn-ea"/>
                          <a:cs typeface="+mn-cs"/>
                        </a:rPr>
                        <a:t>法律法规要求</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2</a:t>
                      </a:r>
                      <a:r>
                        <a:rPr lang="zh-CN" altLang="en-US" sz="1800" b="0" i="0" u="none" strike="noStrike" kern="1200" baseline="0" dirty="0" smtClean="0">
                          <a:solidFill>
                            <a:schemeClr val="tx1"/>
                          </a:solidFill>
                          <a:latin typeface="+mn-lt"/>
                          <a:ea typeface="+mn-ea"/>
                          <a:cs typeface="+mn-cs"/>
                        </a:rPr>
                        <a:t>）组织认为的</a:t>
                      </a:r>
                      <a:r>
                        <a:rPr lang="zh-CN" altLang="en-US" sz="1800" b="1" i="0" u="none" strike="noStrike" kern="1200" baseline="0" dirty="0" smtClean="0">
                          <a:solidFill>
                            <a:srgbClr val="FF0000"/>
                          </a:solidFill>
                          <a:latin typeface="+mn-lt"/>
                          <a:ea typeface="+mn-ea"/>
                          <a:cs typeface="+mn-cs"/>
                        </a:rPr>
                        <a:t>必要要求</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）提供的产品和服务</a:t>
                      </a:r>
                      <a:r>
                        <a:rPr lang="zh-CN" altLang="en-US" sz="1800" b="1" i="0" u="none" strike="noStrike" kern="1200" baseline="0" dirty="0" smtClean="0">
                          <a:solidFill>
                            <a:srgbClr val="FF0000"/>
                          </a:solidFill>
                          <a:latin typeface="+mn-lt"/>
                          <a:ea typeface="+mn-ea"/>
                          <a:cs typeface="+mn-cs"/>
                        </a:rPr>
                        <a:t>能够满足所声明的要求。 </a:t>
                      </a:r>
                      <a:endParaRPr kumimoji="0" lang="zh-CN" altLang="en-US" b="1"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412776"/>
            <a:ext cx="8219256" cy="4713387"/>
          </a:xfrm>
        </p:spPr>
        <p:txBody>
          <a:bodyPr>
            <a:normAutofit lnSpcReduction="10000"/>
          </a:bodyPr>
          <a:lstStyle/>
          <a:p>
            <a:r>
              <a:rPr lang="zh-CN" altLang="en-US" dirty="0" smtClean="0"/>
              <a:t>顾客应当进行识别。一般包括直接顾客（合同方、委托方等）和间接顾客（产品和服务的最终消费者等）</a:t>
            </a:r>
            <a:endParaRPr lang="en-US" altLang="zh-CN" dirty="0" smtClean="0"/>
          </a:p>
          <a:p>
            <a:r>
              <a:rPr lang="zh-CN" altLang="en-US" dirty="0" smtClean="0"/>
              <a:t> 确定的要求包括法律法规要求和组织认为必要的要求（如顾客规定的要求、</a:t>
            </a:r>
            <a:r>
              <a:rPr lang="zh-CN" altLang="zh-CN" dirty="0" smtClean="0">
                <a:solidFill>
                  <a:srgbClr val="FF0000"/>
                </a:solidFill>
              </a:rPr>
              <a:t>已知</a:t>
            </a:r>
            <a:r>
              <a:rPr lang="zh-CN" altLang="zh-CN" dirty="0">
                <a:solidFill>
                  <a:srgbClr val="FF0000"/>
                </a:solidFill>
              </a:rPr>
              <a:t>的预期用途所必需的</a:t>
            </a:r>
            <a:r>
              <a:rPr lang="zh-CN" altLang="zh-CN" dirty="0" smtClean="0">
                <a:solidFill>
                  <a:srgbClr val="FF0000"/>
                </a:solidFill>
              </a:rPr>
              <a:t>要求</a:t>
            </a:r>
            <a:r>
              <a:rPr lang="zh-CN" altLang="en-US" dirty="0">
                <a:solidFill>
                  <a:srgbClr val="FF0000"/>
                </a:solidFill>
              </a:rPr>
              <a:t>、</a:t>
            </a:r>
            <a:r>
              <a:rPr lang="zh-CN" altLang="en-US" dirty="0" smtClean="0"/>
              <a:t>售后服务要求、防护要求等）</a:t>
            </a:r>
            <a:endParaRPr lang="en-US" altLang="zh-CN" dirty="0" smtClean="0"/>
          </a:p>
          <a:p>
            <a:r>
              <a:rPr lang="zh-CN" altLang="en-US" b="1" dirty="0">
                <a:solidFill>
                  <a:srgbClr val="FF0000"/>
                </a:solidFill>
              </a:rPr>
              <a:t>能够满足</a:t>
            </a:r>
            <a:r>
              <a:rPr lang="zh-CN" altLang="en-US" b="1" dirty="0" smtClean="0">
                <a:solidFill>
                  <a:srgbClr val="FF0000"/>
                </a:solidFill>
              </a:rPr>
              <a:t>组织</a:t>
            </a:r>
            <a:r>
              <a:rPr lang="zh-CN" altLang="en-US" b="1" dirty="0">
                <a:solidFill>
                  <a:srgbClr val="FF0000"/>
                </a:solidFill>
              </a:rPr>
              <a:t>声明</a:t>
            </a:r>
            <a:r>
              <a:rPr lang="zh-CN" altLang="en-US" b="1" dirty="0" smtClean="0">
                <a:solidFill>
                  <a:srgbClr val="FF0000"/>
                </a:solidFill>
              </a:rPr>
              <a:t>的产品和服务的有关要求。（如广告宣传中的要求、合同洽谈中的要求等） </a:t>
            </a:r>
            <a:endParaRPr lang="zh-CN" altLang="en-US" b="1" dirty="0">
              <a:solidFill>
                <a:srgbClr val="FF0000"/>
              </a:solidFill>
            </a:endParaRPr>
          </a:p>
          <a:p>
            <a:endParaRPr lang="en-US" altLang="zh-CN" dirty="0" smtClean="0"/>
          </a:p>
          <a:p>
            <a:endParaRPr lang="en-US" altLang="zh-CN"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标题 1"/>
          <p:cNvSpPr>
            <a:spLocks noGrp="1" noChangeArrowheads="1"/>
          </p:cNvSpPr>
          <p:nvPr>
            <p:ph type="ctrTitle"/>
          </p:nvPr>
        </p:nvSpPr>
        <p:spPr>
          <a:xfrm>
            <a:off x="457200" y="274638"/>
            <a:ext cx="8229600" cy="582612"/>
          </a:xfrm>
        </p:spPr>
        <p:txBody>
          <a:bodyPr/>
          <a:lstStyle/>
          <a:p>
            <a:pPr algn="l"/>
            <a:r>
              <a:rPr lang="zh-CN" altLang="en-US" sz="2800" b="1" smtClean="0">
                <a:solidFill>
                  <a:srgbClr val="FF6600"/>
                </a:solidFill>
                <a:latin typeface="宋体" panose="02010600030101010101" pitchFamily="2" charset="-122"/>
              </a:rPr>
              <a:t>与组织的业务经营结合得更为紧密</a:t>
            </a:r>
            <a:endParaRPr lang="zh-CN" altLang="en-US" sz="4400" smtClean="0"/>
          </a:p>
        </p:txBody>
      </p:sp>
      <p:sp>
        <p:nvSpPr>
          <p:cNvPr id="58371" name="内容占位符 2"/>
          <p:cNvSpPr>
            <a:spLocks noGrp="1"/>
          </p:cNvSpPr>
          <p:nvPr>
            <p:ph type="subTitle" idx="1"/>
          </p:nvPr>
        </p:nvSpPr>
        <p:spPr>
          <a:xfrm>
            <a:off x="457200" y="1046163"/>
            <a:ext cx="8229600" cy="4811712"/>
          </a:xfrm>
          <a:ln>
            <a:miter/>
          </a:ln>
        </p:spPr>
        <p:txBody>
          <a:bodyPr/>
          <a:lstStyle/>
          <a:p>
            <a:pPr marL="57150" algn="l">
              <a:lnSpc>
                <a:spcPct val="150000"/>
              </a:lnSpc>
              <a:buFont typeface="Arial" panose="020B0604020202020204" pitchFamily="34" charset="0"/>
              <a:buNone/>
              <a:defRPr/>
            </a:pPr>
            <a:r>
              <a:rPr lang="zh-CN" altLang="en-US" sz="2400" b="1" noProof="1">
                <a:latin typeface="仿宋" panose="02010609060101010101" pitchFamily="49" charset="-122"/>
                <a:ea typeface="仿宋" panose="02010609060101010101" pitchFamily="49" charset="-122"/>
              </a:rPr>
              <a:t>具体体现在：</a:t>
            </a:r>
            <a:endParaRPr lang="zh-CN" altLang="en-US" sz="2400" b="1" noProof="1">
              <a:latin typeface="仿宋" panose="02010609060101010101" pitchFamily="49" charset="-122"/>
              <a:ea typeface="仿宋" panose="02010609060101010101" pitchFamily="49" charset="-122"/>
            </a:endParaRPr>
          </a:p>
          <a:p>
            <a:pPr marL="685800" lvl="1" indent="-342900" algn="l">
              <a:spcBef>
                <a:spcPts val="0"/>
              </a:spcBef>
              <a:buClr>
                <a:srgbClr val="FA4E12"/>
              </a:buClr>
              <a:buFont typeface="Wingdings" panose="05000000000000000000" charset="0"/>
              <a:buChar char="n"/>
              <a:defRPr/>
            </a:pPr>
            <a:r>
              <a:rPr lang="zh-CN" altLang="en-US" sz="2400" noProof="1">
                <a:solidFill>
                  <a:schemeClr val="tx1"/>
                </a:solidFill>
                <a:latin typeface="仿宋" panose="02010609060101010101" pitchFamily="49" charset="-122"/>
                <a:ea typeface="仿宋" panose="02010609060101010101" pitchFamily="49" charset="-122"/>
              </a:rPr>
              <a:t>环境分析与相关方分析（</a:t>
            </a:r>
            <a:r>
              <a:rPr lang="en-US" altLang="x-none" sz="2400" noProof="1">
                <a:solidFill>
                  <a:schemeClr val="tx1"/>
                </a:solidFill>
                <a:latin typeface="仿宋" panose="02010609060101010101" pitchFamily="49" charset="-122"/>
                <a:ea typeface="仿宋" panose="02010609060101010101" pitchFamily="49" charset="-122"/>
              </a:rPr>
              <a:t>4.1</a:t>
            </a:r>
            <a:r>
              <a:rPr lang="zh-CN" altLang="en-US" sz="2400" noProof="1">
                <a:solidFill>
                  <a:schemeClr val="tx1"/>
                </a:solidFill>
                <a:latin typeface="仿宋" panose="02010609060101010101" pitchFamily="49" charset="-122"/>
                <a:ea typeface="仿宋" panose="02010609060101010101" pitchFamily="49" charset="-122"/>
              </a:rPr>
              <a:t>，</a:t>
            </a:r>
            <a:r>
              <a:rPr lang="en-US" altLang="x-none" sz="2400" noProof="1">
                <a:solidFill>
                  <a:schemeClr val="tx1"/>
                </a:solidFill>
                <a:latin typeface="仿宋" panose="02010609060101010101" pitchFamily="49" charset="-122"/>
                <a:ea typeface="仿宋" panose="02010609060101010101" pitchFamily="49" charset="-122"/>
              </a:rPr>
              <a:t>4.2</a:t>
            </a:r>
            <a:r>
              <a:rPr lang="zh-CN" altLang="en-US" sz="2400" noProof="1">
                <a:solidFill>
                  <a:schemeClr val="tx1"/>
                </a:solidFill>
                <a:latin typeface="仿宋" panose="02010609060101010101" pitchFamily="49" charset="-122"/>
                <a:ea typeface="仿宋" panose="02010609060101010101" pitchFamily="49" charset="-122"/>
              </a:rPr>
              <a:t>）</a:t>
            </a:r>
            <a:endParaRPr lang="en-US" altLang="x-none" sz="2400" noProof="1">
              <a:solidFill>
                <a:schemeClr val="tx1"/>
              </a:solidFill>
              <a:latin typeface="仿宋" panose="02010609060101010101" pitchFamily="49" charset="-122"/>
              <a:ea typeface="仿宋" panose="02010609060101010101" pitchFamily="49" charset="-122"/>
            </a:endParaRPr>
          </a:p>
          <a:p>
            <a:pPr marL="685800" lvl="1" indent="-342900" algn="l">
              <a:spcBef>
                <a:spcPts val="0"/>
              </a:spcBef>
              <a:buClr>
                <a:srgbClr val="FA4E12"/>
              </a:buClr>
              <a:buFont typeface="Wingdings" panose="05000000000000000000" charset="0"/>
              <a:buChar char="n"/>
              <a:defRPr/>
            </a:pPr>
            <a:r>
              <a:rPr lang="zh-CN" altLang="en-US" sz="2400" noProof="1">
                <a:solidFill>
                  <a:srgbClr val="FF0000"/>
                </a:solidFill>
                <a:latin typeface="仿宋" panose="02010609060101010101" pitchFamily="49" charset="-122"/>
                <a:ea typeface="仿宋" panose="02010609060101010101" pitchFamily="49" charset="-122"/>
              </a:rPr>
              <a:t>最高管理者应确保质量管理体系要求与组织的业务过程相融合（</a:t>
            </a:r>
            <a:r>
              <a:rPr lang="en-US" altLang="x-none" sz="2400" noProof="1">
                <a:solidFill>
                  <a:srgbClr val="FF0000"/>
                </a:solidFill>
                <a:latin typeface="仿宋" panose="02010609060101010101" pitchFamily="49" charset="-122"/>
                <a:ea typeface="仿宋" panose="02010609060101010101" pitchFamily="49" charset="-122"/>
              </a:rPr>
              <a:t>5.1.c</a:t>
            </a:r>
            <a:r>
              <a:rPr lang="zh-CN" altLang="en-US" sz="2400" noProof="1">
                <a:solidFill>
                  <a:srgbClr val="FF0000"/>
                </a:solidFill>
                <a:latin typeface="仿宋" panose="02010609060101010101" pitchFamily="49" charset="-122"/>
                <a:ea typeface="仿宋" panose="02010609060101010101" pitchFamily="49" charset="-122"/>
              </a:rPr>
              <a:t>）</a:t>
            </a:r>
            <a:endParaRPr lang="en-US" altLang="x-none" sz="2400" noProof="1">
              <a:solidFill>
                <a:srgbClr val="FF0000"/>
              </a:solidFill>
              <a:latin typeface="仿宋" panose="02010609060101010101" pitchFamily="49" charset="-122"/>
              <a:ea typeface="仿宋" panose="02010609060101010101" pitchFamily="49" charset="-122"/>
            </a:endParaRPr>
          </a:p>
          <a:p>
            <a:pPr marL="685800" lvl="1" indent="-342900" algn="l">
              <a:spcBef>
                <a:spcPts val="0"/>
              </a:spcBef>
              <a:buClr>
                <a:srgbClr val="FA4E12"/>
              </a:buClr>
              <a:buFont typeface="Wingdings" panose="05000000000000000000" charset="0"/>
              <a:buChar char="n"/>
              <a:defRPr/>
            </a:pPr>
            <a:r>
              <a:rPr lang="zh-CN" altLang="en-US" sz="2400" noProof="1">
                <a:solidFill>
                  <a:schemeClr val="tx1"/>
                </a:solidFill>
                <a:latin typeface="仿宋" panose="02010609060101010101" pitchFamily="49" charset="-122"/>
                <a:ea typeface="仿宋" panose="02010609060101010101" pitchFamily="49" charset="-122"/>
              </a:rPr>
              <a:t>质量方针应与组织的宗旨和环境相适应并支持其</a:t>
            </a:r>
            <a:r>
              <a:rPr lang="zh-CN" altLang="en-US" sz="2400" noProof="1">
                <a:solidFill>
                  <a:srgbClr val="FF0000"/>
                </a:solidFill>
                <a:latin typeface="仿宋" panose="02010609060101010101" pitchFamily="49" charset="-122"/>
                <a:ea typeface="仿宋" panose="02010609060101010101" pitchFamily="49" charset="-122"/>
              </a:rPr>
              <a:t>战略方向（</a:t>
            </a:r>
            <a:r>
              <a:rPr lang="en-US" altLang="x-none" sz="2400" noProof="1">
                <a:solidFill>
                  <a:srgbClr val="FF0000"/>
                </a:solidFill>
                <a:latin typeface="仿宋" panose="02010609060101010101" pitchFamily="49" charset="-122"/>
                <a:ea typeface="仿宋" panose="02010609060101010101" pitchFamily="49" charset="-122"/>
              </a:rPr>
              <a:t>5.2.a</a:t>
            </a:r>
            <a:r>
              <a:rPr lang="zh-CN" altLang="en-US" sz="2400" noProof="1">
                <a:solidFill>
                  <a:srgbClr val="FF0000"/>
                </a:solidFill>
                <a:latin typeface="仿宋" panose="02010609060101010101" pitchFamily="49" charset="-122"/>
                <a:ea typeface="仿宋" panose="02010609060101010101" pitchFamily="49" charset="-122"/>
              </a:rPr>
              <a:t>）</a:t>
            </a:r>
            <a:endParaRPr lang="en-US" altLang="x-none" sz="2400" noProof="1">
              <a:solidFill>
                <a:srgbClr val="FF0000"/>
              </a:solidFill>
              <a:latin typeface="仿宋" panose="02010609060101010101" pitchFamily="49" charset="-122"/>
              <a:ea typeface="仿宋" panose="02010609060101010101" pitchFamily="49" charset="-122"/>
            </a:endParaRPr>
          </a:p>
          <a:p>
            <a:pPr marL="685800" lvl="1" indent="-342900" algn="l">
              <a:spcBef>
                <a:spcPts val="0"/>
              </a:spcBef>
              <a:buClr>
                <a:srgbClr val="FA4E12"/>
              </a:buClr>
              <a:buFont typeface="Wingdings" panose="05000000000000000000" charset="0"/>
              <a:buChar char="n"/>
              <a:defRPr/>
            </a:pPr>
            <a:r>
              <a:rPr lang="zh-CN" altLang="en-US" sz="2400" noProof="1">
                <a:solidFill>
                  <a:schemeClr val="tx1"/>
                </a:solidFill>
                <a:latin typeface="仿宋" panose="02010609060101010101" pitchFamily="49" charset="-122"/>
                <a:ea typeface="仿宋" panose="02010609060101010101" pitchFamily="49" charset="-122"/>
              </a:rPr>
              <a:t>最高管理者应按策划的时间间隔评审组织的质量管理体系，以确保其持续的适宜性、充分性和有效性并与组织的</a:t>
            </a:r>
            <a:r>
              <a:rPr lang="zh-CN" altLang="en-US" sz="2400" noProof="1">
                <a:solidFill>
                  <a:srgbClr val="FF0000"/>
                </a:solidFill>
                <a:latin typeface="仿宋" panose="02010609060101010101" pitchFamily="49" charset="-122"/>
                <a:ea typeface="仿宋" panose="02010609060101010101" pitchFamily="49" charset="-122"/>
              </a:rPr>
              <a:t>战略方向保持一致。（</a:t>
            </a:r>
            <a:r>
              <a:rPr lang="en-US" altLang="x-none" sz="2400" noProof="1">
                <a:solidFill>
                  <a:srgbClr val="FF0000"/>
                </a:solidFill>
                <a:latin typeface="仿宋" panose="02010609060101010101" pitchFamily="49" charset="-122"/>
                <a:ea typeface="仿宋" panose="02010609060101010101" pitchFamily="49" charset="-122"/>
              </a:rPr>
              <a:t>9.3.1</a:t>
            </a:r>
            <a:r>
              <a:rPr lang="zh-CN" altLang="en-US" sz="2400" noProof="1">
                <a:solidFill>
                  <a:srgbClr val="FF0000"/>
                </a:solidFill>
                <a:latin typeface="仿宋" panose="02010609060101010101" pitchFamily="49" charset="-122"/>
                <a:ea typeface="仿宋" panose="02010609060101010101" pitchFamily="49" charset="-122"/>
              </a:rPr>
              <a:t>）</a:t>
            </a:r>
            <a:endParaRPr lang="en-US" altLang="x-none" sz="2400" noProof="1">
              <a:solidFill>
                <a:srgbClr val="FF0000"/>
              </a:solidFill>
              <a:latin typeface="仿宋" panose="02010609060101010101" pitchFamily="49" charset="-122"/>
              <a:ea typeface="仿宋" panose="02010609060101010101" pitchFamily="49" charset="-122"/>
            </a:endParaRPr>
          </a:p>
          <a:p>
            <a:pPr lvl="1">
              <a:lnSpc>
                <a:spcPct val="200000"/>
              </a:lnSpc>
              <a:buFont typeface="Arial" panose="020B0604020202020204" pitchFamily="34" charset="0"/>
              <a:buNone/>
              <a:defRPr/>
            </a:pPr>
            <a:endParaRPr lang="zh-CN" altLang="en-US" sz="1400" b="1" noProof="1">
              <a:latin typeface="微软雅黑" panose="020B0503020204020204" pitchFamily="34" charset="-122"/>
              <a:ea typeface="微软雅黑" panose="020B0503020204020204" pitchFamily="34" charset="-122"/>
            </a:endParaRPr>
          </a:p>
          <a:p>
            <a:pPr marL="57150">
              <a:lnSpc>
                <a:spcPct val="200000"/>
              </a:lnSpc>
              <a:buFont typeface="Arial" panose="020B0604020202020204" pitchFamily="34" charset="0"/>
              <a:buNone/>
              <a:defRPr/>
            </a:pPr>
            <a:r>
              <a:rPr lang="zh-CN" altLang="en-US" sz="2400" b="1" noProof="1">
                <a:solidFill>
                  <a:schemeClr val="tx1"/>
                </a:solidFill>
                <a:latin typeface="仿宋" panose="02010609060101010101" pitchFamily="49" charset="-122"/>
                <a:ea typeface="仿宋" panose="02010609060101010101" pitchFamily="49" charset="-122"/>
              </a:rPr>
              <a:t>实现的基础：基于过程构建管理体系！</a:t>
            </a:r>
            <a:endParaRPr lang="zh-CN" altLang="en-US" sz="2400" b="1" noProof="1">
              <a:solidFill>
                <a:schemeClr val="tx1"/>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412776"/>
            <a:ext cx="8219256" cy="4713387"/>
          </a:xfrm>
        </p:spPr>
        <p:txBody>
          <a:bodyPr>
            <a:normAutofit fontScale="70000" lnSpcReduction="20000"/>
          </a:bodyPr>
          <a:lstStyle/>
          <a:p>
            <a:pPr>
              <a:lnSpc>
                <a:spcPct val="120000"/>
              </a:lnSpc>
              <a:buClr>
                <a:srgbClr val="0000FF"/>
              </a:buClr>
              <a:buFont typeface="Wingdings" panose="05000000000000000000" pitchFamily="2" charset="2"/>
              <a:buChar char="v"/>
            </a:pPr>
            <a:r>
              <a:rPr lang="zh-CN" altLang="en-US" dirty="0">
                <a:latin typeface="黑体" panose="02010609060101010101" pitchFamily="2" charset="-122"/>
                <a:ea typeface="黑体" panose="02010609060101010101" pitchFamily="2" charset="-122"/>
                <a:sym typeface="Wingdings" panose="05000000000000000000" pitchFamily="2" charset="2"/>
              </a:rPr>
              <a:t>法律法规的要求（代表大多数人利益），如：纺织品中禁用偶氮颜料；</a:t>
            </a:r>
            <a:endParaRPr lang="zh-CN" altLang="en-US" dirty="0">
              <a:latin typeface="黑体" panose="02010609060101010101" pitchFamily="2" charset="-122"/>
              <a:ea typeface="黑体" panose="02010609060101010101" pitchFamily="2" charset="-122"/>
              <a:sym typeface="Wingdings" panose="05000000000000000000" pitchFamily="2" charset="2"/>
            </a:endParaRPr>
          </a:p>
          <a:p>
            <a:pPr>
              <a:lnSpc>
                <a:spcPct val="120000"/>
              </a:lnSpc>
              <a:buClr>
                <a:srgbClr val="0000FF"/>
              </a:buClr>
              <a:buFont typeface="Wingdings" panose="05000000000000000000" pitchFamily="2" charset="2"/>
              <a:buChar char="v"/>
            </a:pPr>
            <a:r>
              <a:rPr lang="zh-CN" altLang="en-US" dirty="0" smtClean="0">
                <a:latin typeface="黑体" panose="02010609060101010101" pitchFamily="2" charset="-122"/>
                <a:ea typeface="黑体" panose="02010609060101010101" pitchFamily="2" charset="-122"/>
                <a:sym typeface="Wingdings" panose="05000000000000000000" pitchFamily="2" charset="2"/>
              </a:rPr>
              <a:t>顾客认为必要的：</a:t>
            </a:r>
            <a:endParaRPr lang="en-US" altLang="zh-CN" dirty="0" smtClean="0">
              <a:latin typeface="黑体" panose="02010609060101010101" pitchFamily="2" charset="-122"/>
              <a:ea typeface="黑体" panose="02010609060101010101" pitchFamily="2" charset="-122"/>
              <a:sym typeface="Wingdings" panose="05000000000000000000" pitchFamily="2" charset="2"/>
            </a:endParaRPr>
          </a:p>
          <a:p>
            <a:pPr marL="0" indent="0">
              <a:lnSpc>
                <a:spcPct val="120000"/>
              </a:lnSpc>
              <a:buClr>
                <a:srgbClr val="0000FF"/>
              </a:buClr>
              <a:buNone/>
            </a:pPr>
            <a:r>
              <a:rPr lang="en-US" altLang="zh-CN" dirty="0" smtClean="0">
                <a:latin typeface="黑体" panose="02010609060101010101" pitchFamily="2" charset="-122"/>
                <a:ea typeface="黑体" panose="02010609060101010101" pitchFamily="2" charset="-122"/>
                <a:sym typeface="Wingdings" panose="05000000000000000000" pitchFamily="2" charset="2"/>
              </a:rPr>
              <a:t>——</a:t>
            </a:r>
            <a:r>
              <a:rPr lang="zh-CN" altLang="en-US" dirty="0" smtClean="0">
                <a:latin typeface="黑体" panose="02010609060101010101" pitchFamily="2" charset="-122"/>
                <a:ea typeface="黑体" panose="02010609060101010101" pitchFamily="2" charset="-122"/>
                <a:sym typeface="Wingdings" panose="05000000000000000000" pitchFamily="2" charset="2"/>
              </a:rPr>
              <a:t>顾客</a:t>
            </a:r>
            <a:r>
              <a:rPr lang="zh-CN" altLang="en-US" dirty="0">
                <a:latin typeface="黑体" panose="02010609060101010101" pitchFamily="2" charset="-122"/>
                <a:ea typeface="黑体" panose="02010609060101010101" pitchFamily="2" charset="-122"/>
                <a:sym typeface="Wingdings" panose="05000000000000000000" pitchFamily="2" charset="2"/>
              </a:rPr>
              <a:t>规定的，如：笔记本电脑的外观颜色、电池、运行速度</a:t>
            </a:r>
            <a:endParaRPr lang="zh-CN" altLang="en-US" dirty="0">
              <a:latin typeface="黑体" panose="02010609060101010101" pitchFamily="2" charset="-122"/>
              <a:ea typeface="黑体" panose="02010609060101010101" pitchFamily="2" charset="-122"/>
              <a:sym typeface="Wingdings" panose="05000000000000000000" pitchFamily="2" charset="2"/>
            </a:endParaRPr>
          </a:p>
          <a:p>
            <a:pPr marL="0" indent="0">
              <a:lnSpc>
                <a:spcPct val="120000"/>
              </a:lnSpc>
              <a:buClr>
                <a:srgbClr val="0000FF"/>
              </a:buClr>
              <a:buNone/>
            </a:pPr>
            <a:r>
              <a:rPr lang="en-US" altLang="zh-CN" dirty="0" smtClean="0">
                <a:latin typeface="黑体" panose="02010609060101010101" pitchFamily="2" charset="-122"/>
                <a:ea typeface="黑体" panose="02010609060101010101" pitchFamily="2" charset="-122"/>
                <a:sym typeface="Wingdings" panose="05000000000000000000" pitchFamily="2" charset="2"/>
              </a:rPr>
              <a:t>——</a:t>
            </a:r>
            <a:r>
              <a:rPr lang="zh-CN" altLang="en-US" dirty="0" smtClean="0">
                <a:latin typeface="黑体" panose="02010609060101010101" pitchFamily="2" charset="-122"/>
                <a:ea typeface="黑体" panose="02010609060101010101" pitchFamily="2" charset="-122"/>
                <a:sym typeface="Wingdings" panose="05000000000000000000" pitchFamily="2" charset="2"/>
              </a:rPr>
              <a:t>顾客</a:t>
            </a:r>
            <a:r>
              <a:rPr lang="zh-CN" altLang="en-US" dirty="0">
                <a:latin typeface="黑体" panose="02010609060101010101" pitchFamily="2" charset="-122"/>
                <a:ea typeface="黑体" panose="02010609060101010101" pitchFamily="2" charset="-122"/>
                <a:sym typeface="Wingdings" panose="05000000000000000000" pitchFamily="2" charset="2"/>
              </a:rPr>
              <a:t>没有规定，但是众所周知的，如：购买冷食需配保温设备；食品包装和运输的卫生要求</a:t>
            </a:r>
            <a:r>
              <a:rPr lang="zh-CN" altLang="en-US" dirty="0" smtClean="0">
                <a:latin typeface="黑体" panose="02010609060101010101" pitchFamily="2" charset="-122"/>
                <a:ea typeface="黑体" panose="02010609060101010101" pitchFamily="2" charset="-122"/>
                <a:sym typeface="Wingdings" panose="05000000000000000000" pitchFamily="2" charset="2"/>
              </a:rPr>
              <a:t>等。</a:t>
            </a:r>
            <a:endParaRPr lang="zh-CN" altLang="en-US" dirty="0">
              <a:latin typeface="黑体" panose="02010609060101010101" pitchFamily="2" charset="-122"/>
              <a:ea typeface="黑体" panose="02010609060101010101" pitchFamily="2" charset="-122"/>
              <a:sym typeface="Wingdings" panose="05000000000000000000" pitchFamily="2" charset="2"/>
            </a:endParaRPr>
          </a:p>
          <a:p>
            <a:pPr marL="0" indent="0">
              <a:lnSpc>
                <a:spcPct val="120000"/>
              </a:lnSpc>
              <a:buClr>
                <a:srgbClr val="0000FF"/>
              </a:buClr>
              <a:buNone/>
            </a:pPr>
            <a:r>
              <a:rPr lang="en-US" altLang="zh-CN" dirty="0" smtClean="0">
                <a:latin typeface="黑体" panose="02010609060101010101" pitchFamily="2" charset="-122"/>
                <a:ea typeface="黑体" panose="02010609060101010101" pitchFamily="2" charset="-122"/>
                <a:sym typeface="Wingdings" panose="05000000000000000000" pitchFamily="2" charset="2"/>
              </a:rPr>
              <a:t>——</a:t>
            </a:r>
            <a:r>
              <a:rPr lang="zh-CN" altLang="en-US" dirty="0" smtClean="0">
                <a:latin typeface="黑体" panose="02010609060101010101" pitchFamily="2" charset="-122"/>
                <a:ea typeface="黑体" panose="02010609060101010101" pitchFamily="2" charset="-122"/>
                <a:sym typeface="Wingdings" panose="05000000000000000000" pitchFamily="2" charset="2"/>
              </a:rPr>
              <a:t>组织</a:t>
            </a:r>
            <a:r>
              <a:rPr lang="zh-CN" altLang="en-US" dirty="0">
                <a:latin typeface="黑体" panose="02010609060101010101" pitchFamily="2" charset="-122"/>
                <a:ea typeface="黑体" panose="02010609060101010101" pitchFamily="2" charset="-122"/>
                <a:sym typeface="Wingdings" panose="05000000000000000000" pitchFamily="2" charset="2"/>
              </a:rPr>
              <a:t>自己规定</a:t>
            </a:r>
            <a:r>
              <a:rPr lang="zh-CN" altLang="en-US" dirty="0" smtClean="0">
                <a:latin typeface="黑体" panose="02010609060101010101" pitchFamily="2" charset="-122"/>
                <a:ea typeface="黑体" panose="02010609060101010101" pitchFamily="2" charset="-122"/>
                <a:sym typeface="Wingdings" panose="05000000000000000000" pitchFamily="2" charset="2"/>
              </a:rPr>
              <a:t>的其他要求，</a:t>
            </a:r>
            <a:r>
              <a:rPr lang="zh-CN" altLang="en-US" dirty="0">
                <a:latin typeface="黑体" panose="02010609060101010101" pitchFamily="2" charset="-122"/>
                <a:ea typeface="黑体" panose="02010609060101010101" pitchFamily="2" charset="-122"/>
              </a:rPr>
              <a:t>如：</a:t>
            </a:r>
            <a:endParaRPr lang="zh-CN" altLang="en-US" dirty="0">
              <a:latin typeface="黑体" panose="02010609060101010101" pitchFamily="2" charset="-122"/>
              <a:ea typeface="黑体" panose="02010609060101010101" pitchFamily="2" charset="-122"/>
            </a:endParaRPr>
          </a:p>
          <a:p>
            <a:pPr>
              <a:lnSpc>
                <a:spcPct val="120000"/>
              </a:lnSpc>
              <a:buClr>
                <a:srgbClr val="0000FF"/>
              </a:buClr>
              <a:buNone/>
            </a:pPr>
            <a:r>
              <a:rPr lang="zh-CN" altLang="en-US" dirty="0">
                <a:latin typeface="黑体" panose="02010609060101010101" pitchFamily="2" charset="-122"/>
                <a:ea typeface="黑体" panose="02010609060101010101" pitchFamily="2" charset="-122"/>
              </a:rPr>
              <a:t>   质量承诺：四年用坏一根簧，免费更换一张床</a:t>
            </a:r>
            <a:endParaRPr lang="zh-CN" altLang="en-US" dirty="0">
              <a:latin typeface="黑体" panose="02010609060101010101" pitchFamily="2" charset="-122"/>
              <a:ea typeface="黑体" panose="02010609060101010101" pitchFamily="2" charset="-122"/>
            </a:endParaRPr>
          </a:p>
          <a:p>
            <a:pPr>
              <a:lnSpc>
                <a:spcPct val="120000"/>
              </a:lnSpc>
              <a:buClr>
                <a:srgbClr val="0000FF"/>
              </a:buClr>
              <a:buNone/>
            </a:pPr>
            <a:r>
              <a:rPr lang="zh-CN" altLang="en-US" dirty="0">
                <a:latin typeface="黑体" panose="02010609060101010101" pitchFamily="2" charset="-122"/>
                <a:ea typeface="黑体" panose="02010609060101010101" pitchFamily="2" charset="-122"/>
              </a:rPr>
              <a:t>   免费提供：</a:t>
            </a:r>
            <a:r>
              <a:rPr lang="en-US" altLang="zh-CN" dirty="0">
                <a:latin typeface="黑体" panose="02010609060101010101" pitchFamily="2" charset="-122"/>
                <a:ea typeface="黑体" panose="02010609060101010101" pitchFamily="2" charset="-122"/>
              </a:rPr>
              <a:t>3000</a:t>
            </a:r>
            <a:r>
              <a:rPr lang="zh-CN" altLang="en-US" dirty="0">
                <a:latin typeface="黑体" panose="02010609060101010101" pitchFamily="2" charset="-122"/>
                <a:ea typeface="黑体" panose="02010609060101010101" pitchFamily="2" charset="-122"/>
              </a:rPr>
              <a:t>公里一次保养，</a:t>
            </a:r>
            <a:r>
              <a:rPr lang="en-US" altLang="zh-CN" dirty="0">
                <a:latin typeface="黑体" panose="02010609060101010101" pitchFamily="2" charset="-122"/>
                <a:ea typeface="黑体" panose="02010609060101010101" pitchFamily="2" charset="-122"/>
              </a:rPr>
              <a:t>10000</a:t>
            </a:r>
            <a:r>
              <a:rPr lang="zh-CN" altLang="en-US" dirty="0">
                <a:latin typeface="黑体" panose="02010609060101010101" pitchFamily="2" charset="-122"/>
                <a:ea typeface="黑体" panose="02010609060101010101" pitchFamily="2" charset="-122"/>
              </a:rPr>
              <a:t>公里一次检修</a:t>
            </a:r>
            <a:endParaRPr lang="zh-CN" altLang="en-US" dirty="0">
              <a:latin typeface="黑体" panose="02010609060101010101" pitchFamily="2" charset="-122"/>
              <a:ea typeface="黑体" panose="02010609060101010101" pitchFamily="2" charset="-122"/>
            </a:endParaRPr>
          </a:p>
          <a:p>
            <a:pPr>
              <a:lnSpc>
                <a:spcPct val="120000"/>
              </a:lnSpc>
              <a:buClr>
                <a:srgbClr val="0000FF"/>
              </a:buClr>
              <a:buNone/>
            </a:pPr>
            <a:r>
              <a:rPr lang="zh-CN" altLang="en-US" dirty="0">
                <a:latin typeface="黑体" panose="02010609060101010101" pitchFamily="2" charset="-122"/>
                <a:ea typeface="黑体" panose="02010609060101010101" pitchFamily="2" charset="-122"/>
              </a:rPr>
              <a:t>   一年保质期内，免费上门维修服务</a:t>
            </a:r>
            <a:endParaRPr lang="zh-CN" altLang="en-US" dirty="0">
              <a:latin typeface="黑体" panose="02010609060101010101" pitchFamily="2" charset="-122"/>
              <a:ea typeface="黑体" panose="02010609060101010101" pitchFamily="2" charset="-122"/>
            </a:endParaRPr>
          </a:p>
          <a:p>
            <a:pPr>
              <a:lnSpc>
                <a:spcPct val="120000"/>
              </a:lnSpc>
              <a:buClr>
                <a:srgbClr val="0000FF"/>
              </a:buClr>
              <a:buNone/>
            </a:pPr>
            <a:r>
              <a:rPr lang="zh-CN" altLang="en-US" dirty="0">
                <a:latin typeface="黑体" panose="02010609060101010101" pitchFamily="2" charset="-122"/>
                <a:ea typeface="黑体" panose="02010609060101010101" pitchFamily="2" charset="-122"/>
              </a:rPr>
              <a:t>   消费</a:t>
            </a:r>
            <a:r>
              <a:rPr lang="en-US" altLang="zh-CN" dirty="0">
                <a:latin typeface="黑体" panose="02010609060101010101" pitchFamily="2" charset="-122"/>
                <a:ea typeface="黑体" panose="02010609060101010101" pitchFamily="2" charset="-122"/>
              </a:rPr>
              <a:t>50</a:t>
            </a:r>
            <a:r>
              <a:rPr lang="zh-CN" altLang="en-US" dirty="0">
                <a:latin typeface="黑体" panose="02010609060101010101" pitchFamily="2" charset="-122"/>
                <a:ea typeface="黑体" panose="02010609060101010101" pitchFamily="2" charset="-122"/>
              </a:rPr>
              <a:t>元以上，赠送生日蛋糕          </a:t>
            </a:r>
            <a:endParaRPr lang="zh-CN" altLang="en-US" dirty="0">
              <a:latin typeface="黑体" panose="02010609060101010101" pitchFamily="2" charset="-122"/>
              <a:ea typeface="黑体" panose="02010609060101010101" pitchFamily="2" charset="-122"/>
            </a:endParaRPr>
          </a:p>
          <a:p>
            <a:endParaRPr lang="en-US" altLang="zh-CN"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633403"/>
        </p:xfrm>
        <a:graphic>
          <a:graphicData uri="http://schemas.openxmlformats.org/drawingml/2006/table">
            <a:tbl>
              <a:tblPr/>
              <a:tblGrid>
                <a:gridCol w="3744540"/>
                <a:gridCol w="4969247"/>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600" kern="1200" dirty="0" smtClean="0">
                          <a:solidFill>
                            <a:schemeClr val="tx1"/>
                          </a:solidFill>
                          <a:effectLst/>
                          <a:latin typeface="+mn-lt"/>
                          <a:ea typeface="+mn-ea"/>
                          <a:cs typeface="+mn-cs"/>
                        </a:rPr>
                        <a:t>7.2.2  </a:t>
                      </a:r>
                      <a:r>
                        <a:rPr kumimoji="0" lang="zh-CN" altLang="zh-CN" sz="1600" kern="1200" dirty="0" smtClean="0">
                          <a:solidFill>
                            <a:schemeClr val="tx1"/>
                          </a:solidFill>
                          <a:effectLst/>
                          <a:latin typeface="+mn-lt"/>
                          <a:ea typeface="+mn-ea"/>
                          <a:cs typeface="+mn-cs"/>
                        </a:rPr>
                        <a:t>与产品有关的要求的评审</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组织应评审与产品有关的要求。评审应在组织向顾客作出提供产品的承诺（如：提交标书、接受合同或订单及接受合同或订单的更改）之前进行，并应确保：</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a:t>
                      </a:r>
                      <a:r>
                        <a:rPr kumimoji="0" lang="zh-CN" altLang="zh-CN" sz="1600" kern="1200" dirty="0" smtClean="0">
                          <a:solidFill>
                            <a:schemeClr val="tx1"/>
                          </a:solidFill>
                          <a:effectLst/>
                          <a:latin typeface="+mn-lt"/>
                          <a:ea typeface="+mn-ea"/>
                          <a:cs typeface="+mn-cs"/>
                        </a:rPr>
                        <a:t>）产品要求已得到规定；</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b</a:t>
                      </a:r>
                      <a:r>
                        <a:rPr kumimoji="0" lang="zh-CN" altLang="zh-CN" sz="1600" kern="1200" dirty="0" smtClean="0">
                          <a:solidFill>
                            <a:schemeClr val="tx1"/>
                          </a:solidFill>
                          <a:effectLst/>
                          <a:latin typeface="+mn-lt"/>
                          <a:ea typeface="+mn-ea"/>
                          <a:cs typeface="+mn-cs"/>
                        </a:rPr>
                        <a:t>）与以前表述不一致的合同或订单的要求已得到解决；</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c</a:t>
                      </a:r>
                      <a:r>
                        <a:rPr kumimoji="0" lang="zh-CN" altLang="zh-CN" sz="1600" kern="1200" dirty="0" smtClean="0">
                          <a:solidFill>
                            <a:schemeClr val="tx1"/>
                          </a:solidFill>
                          <a:effectLst/>
                          <a:latin typeface="+mn-lt"/>
                          <a:ea typeface="+mn-ea"/>
                          <a:cs typeface="+mn-cs"/>
                        </a:rPr>
                        <a:t>）组织有能力满足规定的要求。</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评审结果及评审所引起的措施的记录应予保持（见</a:t>
                      </a:r>
                      <a:r>
                        <a:rPr kumimoji="0" lang="en-US" altLang="zh-CN" sz="1600" kern="1200" dirty="0" smtClean="0">
                          <a:solidFill>
                            <a:schemeClr val="tx1"/>
                          </a:solidFill>
                          <a:effectLst/>
                          <a:latin typeface="+mn-lt"/>
                          <a:ea typeface="+mn-ea"/>
                          <a:cs typeface="+mn-cs"/>
                        </a:rPr>
                        <a:t>4.2.4</a:t>
                      </a:r>
                      <a:r>
                        <a:rPr kumimoji="0" lang="zh-CN" altLang="zh-CN" sz="1600" kern="1200" dirty="0" smtClean="0">
                          <a:solidFill>
                            <a:schemeClr val="tx1"/>
                          </a:solidFill>
                          <a:effectLst/>
                          <a:latin typeface="+mn-lt"/>
                          <a:ea typeface="+mn-ea"/>
                          <a:cs typeface="+mn-cs"/>
                        </a:rPr>
                        <a:t>）。</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若顾客没有提供形成文件的要求，组织在接受顾客要求前应对顾客要求进行确认。</a:t>
                      </a:r>
                      <a:endParaRPr kumimoji="0" lang="zh-CN" altLang="zh-CN" sz="1600" kern="1200" dirty="0" smtClean="0">
                        <a:solidFill>
                          <a:schemeClr val="tx1"/>
                        </a:solidFill>
                        <a:effectLst/>
                        <a:latin typeface="+mn-lt"/>
                        <a:ea typeface="+mn-ea"/>
                        <a:cs typeface="+mn-cs"/>
                      </a:endParaRPr>
                    </a:p>
                    <a:p>
                      <a:r>
                        <a:rPr kumimoji="0" lang="zh-CN" altLang="zh-CN" sz="1600" kern="1200" dirty="0" smtClean="0">
                          <a:solidFill>
                            <a:schemeClr val="tx1"/>
                          </a:solidFill>
                          <a:effectLst/>
                          <a:latin typeface="+mn-lt"/>
                          <a:ea typeface="+mn-ea"/>
                          <a:cs typeface="+mn-cs"/>
                        </a:rPr>
                        <a:t>注：在某些情况中，如网上销售，对每一个订单进行正式的评审可能是不实际的，作为替代方法，可对有关的产品信息，如产品目录、产品广告内容等进行评审。</a:t>
                      </a:r>
                      <a:endParaRPr kumimoji="0" lang="zh-CN" altLang="zh-CN" sz="16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600" b="1" i="0" kern="1200" dirty="0" smtClean="0">
                          <a:solidFill>
                            <a:schemeClr val="tx1"/>
                          </a:solidFill>
                          <a:effectLst/>
                          <a:latin typeface="+mn-lt"/>
                          <a:ea typeface="+mn-ea"/>
                          <a:cs typeface="+mn-cs"/>
                        </a:rPr>
                        <a:t>8.2.3 </a:t>
                      </a:r>
                      <a:r>
                        <a:rPr kumimoji="0" lang="zh-CN" altLang="en-US" sz="1600" b="1" i="0" kern="1200" dirty="0" smtClean="0">
                          <a:solidFill>
                            <a:schemeClr val="tx1"/>
                          </a:solidFill>
                          <a:effectLst/>
                          <a:latin typeface="+mn-lt"/>
                          <a:ea typeface="+mn-ea"/>
                          <a:cs typeface="+mn-cs"/>
                        </a:rPr>
                        <a:t>产品和</a:t>
                      </a:r>
                      <a:r>
                        <a:rPr kumimoji="0" lang="zh-CN" altLang="en-US" sz="1600" b="1" i="0" kern="1200" dirty="0" smtClean="0">
                          <a:solidFill>
                            <a:srgbClr val="FF0000"/>
                          </a:solidFill>
                          <a:effectLst/>
                          <a:latin typeface="+mn-lt"/>
                          <a:ea typeface="+mn-ea"/>
                          <a:cs typeface="+mn-cs"/>
                        </a:rPr>
                        <a:t>服务</a:t>
                      </a:r>
                      <a:r>
                        <a:rPr kumimoji="0" lang="zh-CN" altLang="en-US" sz="1600" b="1" i="0" kern="1200" dirty="0" smtClean="0">
                          <a:solidFill>
                            <a:schemeClr val="tx1"/>
                          </a:solidFill>
                          <a:effectLst/>
                          <a:latin typeface="+mn-lt"/>
                          <a:ea typeface="+mn-ea"/>
                          <a:cs typeface="+mn-cs"/>
                        </a:rPr>
                        <a:t>要求的评审</a:t>
                      </a:r>
                      <a:endParaRPr kumimoji="0" lang="en-US" altLang="zh-CN" sz="1600" b="1" i="0" kern="1200" dirty="0" smtClean="0">
                        <a:solidFill>
                          <a:schemeClr val="tx1"/>
                        </a:solidFill>
                        <a:effectLst/>
                        <a:latin typeface="+mn-lt"/>
                        <a:ea typeface="+mn-ea"/>
                        <a:cs typeface="+mn-cs"/>
                      </a:endParaRPr>
                    </a:p>
                    <a:p>
                      <a:r>
                        <a:rPr lang="en-US" altLang="zh-CN" sz="1600" b="0" i="0" u="none" strike="noStrike" kern="1200" baseline="0" dirty="0" smtClean="0">
                          <a:solidFill>
                            <a:schemeClr val="tx1"/>
                          </a:solidFill>
                          <a:latin typeface="+mn-lt"/>
                          <a:ea typeface="+mn-ea"/>
                          <a:cs typeface="+mn-cs"/>
                        </a:rPr>
                        <a:t>8.2.3.1 </a:t>
                      </a:r>
                      <a:r>
                        <a:rPr lang="zh-CN" altLang="en-US" sz="1600" b="0" i="0" u="none" strike="noStrike" kern="1200" baseline="0" dirty="0" smtClean="0">
                          <a:solidFill>
                            <a:schemeClr val="tx1"/>
                          </a:solidFill>
                          <a:latin typeface="+mn-lt"/>
                          <a:ea typeface="+mn-ea"/>
                          <a:cs typeface="+mn-cs"/>
                        </a:rPr>
                        <a:t>组织应确保有能力向顾客提供满足要求的产品和服务。在</a:t>
                      </a:r>
                      <a:r>
                        <a:rPr lang="zh-CN" altLang="en-US" sz="1600" b="1" i="0" u="none" strike="noStrike" kern="1200" baseline="0" dirty="0" smtClean="0">
                          <a:solidFill>
                            <a:srgbClr val="FF0000"/>
                          </a:solidFill>
                          <a:latin typeface="+mn-lt"/>
                          <a:ea typeface="+mn-ea"/>
                          <a:cs typeface="+mn-cs"/>
                        </a:rPr>
                        <a:t>承诺</a:t>
                      </a:r>
                      <a:r>
                        <a:rPr lang="zh-CN" altLang="en-US" sz="1600" b="0" i="0" u="none" strike="noStrike" kern="1200" baseline="0" dirty="0" smtClean="0">
                          <a:solidFill>
                            <a:schemeClr val="tx1"/>
                          </a:solidFill>
                          <a:latin typeface="+mn-lt"/>
                          <a:ea typeface="+mn-ea"/>
                          <a:cs typeface="+mn-cs"/>
                        </a:rPr>
                        <a:t>向顾客提供产品和服务</a:t>
                      </a:r>
                      <a:r>
                        <a:rPr lang="zh-CN" altLang="en-US" sz="1600" b="1" i="0" u="none" strike="noStrike" kern="1200" baseline="0" dirty="0" smtClean="0">
                          <a:solidFill>
                            <a:srgbClr val="FF0000"/>
                          </a:solidFill>
                          <a:latin typeface="+mn-lt"/>
                          <a:ea typeface="+mn-ea"/>
                          <a:cs typeface="+mn-cs"/>
                        </a:rPr>
                        <a:t>之前</a:t>
                      </a:r>
                      <a:r>
                        <a:rPr lang="zh-CN" altLang="en-US" sz="1600" b="0" i="0" u="none" strike="noStrike" kern="1200" baseline="0" dirty="0" smtClean="0">
                          <a:solidFill>
                            <a:schemeClr val="tx1"/>
                          </a:solidFill>
                          <a:latin typeface="+mn-lt"/>
                          <a:ea typeface="+mn-ea"/>
                          <a:cs typeface="+mn-cs"/>
                        </a:rPr>
                        <a:t>，组织应对如下各项要求进行评审： </a:t>
                      </a:r>
                      <a:endParaRPr lang="zh-CN" altLang="en-US" sz="1600" b="0" i="0" u="none" strike="noStrike" kern="1200" baseline="0" dirty="0" smtClean="0">
                        <a:solidFill>
                          <a:schemeClr val="tx1"/>
                        </a:solidFill>
                        <a:latin typeface="+mn-lt"/>
                        <a:ea typeface="+mn-ea"/>
                        <a:cs typeface="+mn-cs"/>
                      </a:endParaRPr>
                    </a:p>
                    <a:p>
                      <a:r>
                        <a:rPr lang="en-US" altLang="zh-CN" sz="1600" b="0" i="0" u="none" strike="noStrike" kern="1200" baseline="0" dirty="0" smtClean="0">
                          <a:solidFill>
                            <a:schemeClr val="tx1"/>
                          </a:solidFill>
                          <a:latin typeface="+mn-lt"/>
                          <a:ea typeface="+mn-ea"/>
                          <a:cs typeface="+mn-cs"/>
                        </a:rPr>
                        <a:t>a</a:t>
                      </a:r>
                      <a:r>
                        <a:rPr lang="zh-CN" altLang="en-US" sz="1600" b="0" i="0" u="none" strike="noStrike" kern="1200" baseline="0" dirty="0" smtClean="0">
                          <a:solidFill>
                            <a:schemeClr val="tx1"/>
                          </a:solidFill>
                          <a:latin typeface="+mn-lt"/>
                          <a:ea typeface="+mn-ea"/>
                          <a:cs typeface="+mn-cs"/>
                        </a:rPr>
                        <a:t>）顾客</a:t>
                      </a:r>
                      <a:r>
                        <a:rPr lang="zh-CN" altLang="en-US" sz="1600" b="1" i="0" u="none" strike="noStrike" kern="1200" baseline="0" dirty="0" smtClean="0">
                          <a:solidFill>
                            <a:srgbClr val="FF0000"/>
                          </a:solidFill>
                          <a:latin typeface="+mn-lt"/>
                          <a:ea typeface="+mn-ea"/>
                          <a:cs typeface="+mn-cs"/>
                        </a:rPr>
                        <a:t>规定的要求</a:t>
                      </a:r>
                      <a:r>
                        <a:rPr lang="zh-CN" altLang="en-US" sz="1600" b="0" i="0" u="none" strike="noStrike" kern="1200" baseline="0" dirty="0" smtClean="0">
                          <a:solidFill>
                            <a:schemeClr val="tx1"/>
                          </a:solidFill>
                          <a:latin typeface="+mn-lt"/>
                          <a:ea typeface="+mn-ea"/>
                          <a:cs typeface="+mn-cs"/>
                        </a:rPr>
                        <a:t>，包括对交付及交付后活动的要求； </a:t>
                      </a:r>
                      <a:endParaRPr lang="zh-CN" altLang="en-US" sz="1600" b="0" i="0" u="none" strike="noStrike" kern="1200" baseline="0" dirty="0" smtClean="0">
                        <a:solidFill>
                          <a:schemeClr val="tx1"/>
                        </a:solidFill>
                        <a:latin typeface="+mn-lt"/>
                        <a:ea typeface="+mn-ea"/>
                        <a:cs typeface="+mn-cs"/>
                      </a:endParaRPr>
                    </a:p>
                    <a:p>
                      <a:r>
                        <a:rPr lang="en-US" altLang="zh-CN" sz="1600" b="0" i="0" u="none" strike="noStrike" kern="1200" baseline="0" dirty="0" smtClean="0">
                          <a:solidFill>
                            <a:schemeClr val="tx1"/>
                          </a:solidFill>
                          <a:latin typeface="+mn-lt"/>
                          <a:ea typeface="+mn-ea"/>
                          <a:cs typeface="+mn-cs"/>
                        </a:rPr>
                        <a:t>b</a:t>
                      </a:r>
                      <a:r>
                        <a:rPr lang="zh-CN" altLang="en-US" sz="1600" b="0" i="0" u="none" strike="noStrike" kern="1200" baseline="0" dirty="0" smtClean="0">
                          <a:solidFill>
                            <a:schemeClr val="tx1"/>
                          </a:solidFill>
                          <a:latin typeface="+mn-lt"/>
                          <a:ea typeface="+mn-ea"/>
                          <a:cs typeface="+mn-cs"/>
                        </a:rPr>
                        <a:t>）顾客虽然没有明示，但</a:t>
                      </a:r>
                      <a:r>
                        <a:rPr lang="zh-CN" altLang="en-US" sz="1600" b="1" i="0" u="none" strike="noStrike" kern="1200" baseline="0" dirty="0" smtClean="0">
                          <a:solidFill>
                            <a:srgbClr val="FF0000"/>
                          </a:solidFill>
                          <a:latin typeface="+mn-lt"/>
                          <a:ea typeface="+mn-ea"/>
                          <a:cs typeface="+mn-cs"/>
                        </a:rPr>
                        <a:t>规定的用途或已知的预期用途所必需的要求</a:t>
                      </a:r>
                      <a:r>
                        <a:rPr lang="zh-CN" altLang="en-US" sz="1600" b="0" i="0" u="none" strike="noStrike" kern="1200" baseline="0" dirty="0" smtClean="0">
                          <a:solidFill>
                            <a:schemeClr val="tx1"/>
                          </a:solidFill>
                          <a:latin typeface="+mn-lt"/>
                          <a:ea typeface="+mn-ea"/>
                          <a:cs typeface="+mn-cs"/>
                        </a:rPr>
                        <a:t>； </a:t>
                      </a:r>
                      <a:endParaRPr lang="zh-CN" altLang="en-US" sz="1600" b="0" i="0" u="none" strike="noStrike" kern="1200" baseline="0" dirty="0" smtClean="0">
                        <a:solidFill>
                          <a:schemeClr val="tx1"/>
                        </a:solidFill>
                        <a:latin typeface="+mn-lt"/>
                        <a:ea typeface="+mn-ea"/>
                        <a:cs typeface="+mn-cs"/>
                      </a:endParaRPr>
                    </a:p>
                    <a:p>
                      <a:r>
                        <a:rPr lang="en-US" altLang="zh-CN" sz="1600" b="0" i="0" u="none" strike="noStrike" kern="1200" baseline="0" dirty="0" smtClean="0">
                          <a:solidFill>
                            <a:schemeClr val="tx1"/>
                          </a:solidFill>
                          <a:latin typeface="+mn-lt"/>
                          <a:ea typeface="+mn-ea"/>
                          <a:cs typeface="+mn-cs"/>
                        </a:rPr>
                        <a:t>c</a:t>
                      </a:r>
                      <a:r>
                        <a:rPr lang="zh-CN" altLang="en-US" sz="1600" b="0" i="0" u="none" strike="noStrike" kern="1200" baseline="0" dirty="0" smtClean="0">
                          <a:solidFill>
                            <a:schemeClr val="tx1"/>
                          </a:solidFill>
                          <a:latin typeface="+mn-lt"/>
                          <a:ea typeface="+mn-ea"/>
                          <a:cs typeface="+mn-cs"/>
                        </a:rPr>
                        <a:t>）组织</a:t>
                      </a:r>
                      <a:r>
                        <a:rPr lang="zh-CN" altLang="en-US" sz="1600" b="1" i="0" u="none" strike="noStrike" kern="1200" baseline="0" dirty="0" smtClean="0">
                          <a:solidFill>
                            <a:srgbClr val="FF0000"/>
                          </a:solidFill>
                          <a:latin typeface="+mn-lt"/>
                          <a:ea typeface="+mn-ea"/>
                          <a:cs typeface="+mn-cs"/>
                        </a:rPr>
                        <a:t>规定的要</a:t>
                      </a:r>
                      <a:r>
                        <a:rPr lang="zh-CN" altLang="en-US" sz="1600" b="0" i="0" u="none" strike="noStrike" kern="1200" baseline="0" dirty="0" smtClean="0">
                          <a:solidFill>
                            <a:schemeClr val="tx1"/>
                          </a:solidFill>
                          <a:latin typeface="+mn-lt"/>
                          <a:ea typeface="+mn-ea"/>
                          <a:cs typeface="+mn-cs"/>
                        </a:rPr>
                        <a:t>求； </a:t>
                      </a:r>
                      <a:endParaRPr lang="zh-CN" altLang="en-US" sz="1600" b="0" i="0" u="none" strike="noStrike" kern="1200" baseline="0" dirty="0" smtClean="0">
                        <a:solidFill>
                          <a:schemeClr val="tx1"/>
                        </a:solidFill>
                        <a:latin typeface="+mn-lt"/>
                        <a:ea typeface="+mn-ea"/>
                        <a:cs typeface="+mn-cs"/>
                      </a:endParaRPr>
                    </a:p>
                    <a:p>
                      <a:r>
                        <a:rPr lang="en-US" altLang="zh-CN" sz="1600" b="0" i="0" u="none" strike="noStrike" kern="1200" baseline="0" dirty="0" smtClean="0">
                          <a:solidFill>
                            <a:schemeClr val="tx1"/>
                          </a:solidFill>
                          <a:latin typeface="+mn-lt"/>
                          <a:ea typeface="+mn-ea"/>
                          <a:cs typeface="+mn-cs"/>
                        </a:rPr>
                        <a:t>d</a:t>
                      </a:r>
                      <a:r>
                        <a:rPr lang="zh-CN" altLang="en-US" sz="1600" b="0" i="0" u="none" strike="noStrike" kern="1200" baseline="0" dirty="0" smtClean="0">
                          <a:solidFill>
                            <a:schemeClr val="tx1"/>
                          </a:solidFill>
                          <a:latin typeface="+mn-lt"/>
                          <a:ea typeface="+mn-ea"/>
                          <a:cs typeface="+mn-cs"/>
                        </a:rPr>
                        <a:t>）适用于产品和服务的</a:t>
                      </a:r>
                      <a:r>
                        <a:rPr lang="zh-CN" altLang="en-US" sz="1600" b="1" i="0" u="none" strike="noStrike" kern="1200" baseline="0" dirty="0" smtClean="0">
                          <a:solidFill>
                            <a:srgbClr val="FF0000"/>
                          </a:solidFill>
                          <a:latin typeface="+mn-lt"/>
                          <a:ea typeface="+mn-ea"/>
                          <a:cs typeface="+mn-cs"/>
                        </a:rPr>
                        <a:t>法律法规要求</a:t>
                      </a:r>
                      <a:r>
                        <a:rPr lang="zh-CN" altLang="en-US" sz="1600" b="0" i="0" u="none" strike="noStrike" kern="1200" baseline="0" dirty="0" smtClean="0">
                          <a:solidFill>
                            <a:schemeClr val="tx1"/>
                          </a:solidFill>
                          <a:latin typeface="+mn-lt"/>
                          <a:ea typeface="+mn-ea"/>
                          <a:cs typeface="+mn-cs"/>
                        </a:rPr>
                        <a:t>； </a:t>
                      </a:r>
                      <a:endParaRPr lang="zh-CN" altLang="en-US" sz="1600" b="0" i="0" u="none" strike="noStrike" kern="1200" baseline="0" dirty="0" smtClean="0">
                        <a:solidFill>
                          <a:schemeClr val="tx1"/>
                        </a:solidFill>
                        <a:latin typeface="+mn-lt"/>
                        <a:ea typeface="+mn-ea"/>
                        <a:cs typeface="+mn-cs"/>
                      </a:endParaRPr>
                    </a:p>
                    <a:p>
                      <a:r>
                        <a:rPr lang="en-US" altLang="zh-CN" sz="1600" b="0" i="0" u="none" strike="noStrike" kern="1200" baseline="0" dirty="0" smtClean="0">
                          <a:solidFill>
                            <a:schemeClr val="tx1"/>
                          </a:solidFill>
                          <a:latin typeface="+mn-lt"/>
                          <a:ea typeface="+mn-ea"/>
                          <a:cs typeface="+mn-cs"/>
                        </a:rPr>
                        <a:t>e</a:t>
                      </a:r>
                      <a:r>
                        <a:rPr lang="zh-CN" altLang="en-US" sz="1600" b="0" i="0" u="none" strike="noStrike" kern="1200" baseline="0" dirty="0" smtClean="0">
                          <a:solidFill>
                            <a:schemeClr val="tx1"/>
                          </a:solidFill>
                          <a:latin typeface="+mn-lt"/>
                          <a:ea typeface="+mn-ea"/>
                          <a:cs typeface="+mn-cs"/>
                        </a:rPr>
                        <a:t>）与以前表述不一致的合同或订单要求。 </a:t>
                      </a:r>
                      <a:endParaRPr lang="zh-CN" altLang="en-US" sz="1600" b="0" i="0" u="none" strike="noStrike" kern="1200" baseline="0" dirty="0" smtClean="0">
                        <a:solidFill>
                          <a:schemeClr val="tx1"/>
                        </a:solidFill>
                        <a:latin typeface="+mn-lt"/>
                        <a:ea typeface="+mn-ea"/>
                        <a:cs typeface="+mn-cs"/>
                      </a:endParaRPr>
                    </a:p>
                    <a:p>
                      <a:r>
                        <a:rPr lang="zh-CN" altLang="en-US" sz="1600" b="0" i="0" u="none" strike="noStrike" kern="1200" baseline="0" dirty="0" smtClean="0">
                          <a:solidFill>
                            <a:schemeClr val="tx1"/>
                          </a:solidFill>
                          <a:latin typeface="+mn-lt"/>
                          <a:ea typeface="+mn-ea"/>
                          <a:cs typeface="+mn-cs"/>
                        </a:rPr>
                        <a:t>组织应确保若与以前规定不一致的合同或订单要求已得到解决。 </a:t>
                      </a:r>
                      <a:endParaRPr lang="zh-CN" altLang="en-US" sz="1600" b="0" i="0" u="none" strike="noStrike" kern="1200" baseline="0" dirty="0" smtClean="0">
                        <a:solidFill>
                          <a:schemeClr val="tx1"/>
                        </a:solidFill>
                        <a:latin typeface="+mn-lt"/>
                        <a:ea typeface="+mn-ea"/>
                        <a:cs typeface="+mn-cs"/>
                      </a:endParaRPr>
                    </a:p>
                    <a:p>
                      <a:r>
                        <a:rPr lang="zh-CN" altLang="en-US" sz="1600" b="0" i="0" u="none" strike="noStrike" kern="1200" baseline="0" dirty="0" smtClean="0">
                          <a:solidFill>
                            <a:schemeClr val="tx1"/>
                          </a:solidFill>
                          <a:latin typeface="+mn-lt"/>
                          <a:ea typeface="+mn-ea"/>
                          <a:cs typeface="+mn-cs"/>
                        </a:rPr>
                        <a:t>若顾客没有提供成文的要求，组织在接受顾客要求前应对顾客要求进行</a:t>
                      </a:r>
                      <a:r>
                        <a:rPr lang="zh-CN" altLang="en-US" sz="1600" b="1" i="0" u="none" strike="noStrike" kern="1200" baseline="0" dirty="0" smtClean="0">
                          <a:solidFill>
                            <a:srgbClr val="FF0000"/>
                          </a:solidFill>
                          <a:latin typeface="+mn-lt"/>
                          <a:ea typeface="+mn-ea"/>
                          <a:cs typeface="+mn-cs"/>
                        </a:rPr>
                        <a:t>确认</a:t>
                      </a:r>
                      <a:r>
                        <a:rPr lang="zh-CN" altLang="en-US" sz="1600" b="0" i="0" u="none" strike="noStrike" kern="1200" baseline="0" dirty="0" smtClean="0">
                          <a:solidFill>
                            <a:schemeClr val="tx1"/>
                          </a:solidFill>
                          <a:latin typeface="+mn-lt"/>
                          <a:ea typeface="+mn-ea"/>
                          <a:cs typeface="+mn-cs"/>
                        </a:rPr>
                        <a:t>。 </a:t>
                      </a:r>
                      <a:endParaRPr lang="zh-CN" altLang="en-US" sz="1600" b="0" i="0" u="none" strike="noStrike" kern="1200" baseline="0" dirty="0" smtClean="0">
                        <a:solidFill>
                          <a:schemeClr val="tx1"/>
                        </a:solidFill>
                        <a:latin typeface="+mn-lt"/>
                        <a:ea typeface="+mn-ea"/>
                        <a:cs typeface="+mn-cs"/>
                      </a:endParaRPr>
                    </a:p>
                    <a:p>
                      <a:r>
                        <a:rPr lang="zh-CN" altLang="en-US" sz="1400" b="0" i="0" u="none" strike="noStrike" kern="1200" baseline="0" dirty="0" smtClean="0">
                          <a:solidFill>
                            <a:schemeClr val="tx1"/>
                          </a:solidFill>
                          <a:latin typeface="+mn-lt"/>
                          <a:ea typeface="+mn-ea"/>
                          <a:cs typeface="+mn-cs"/>
                        </a:rPr>
                        <a:t>注：在某些情况下，如网上销售，对每一个订单进行正式的评审可能是不实际的，作为替代方法，可评审有关的产品信息，如产品目录。 </a:t>
                      </a:r>
                      <a:endParaRPr lang="zh-CN" altLang="en-US" sz="1400" b="0" i="0" u="none" strike="noStrike" kern="1200" baseline="0" dirty="0" smtClean="0">
                        <a:solidFill>
                          <a:schemeClr val="tx1"/>
                        </a:solidFill>
                        <a:latin typeface="+mn-lt"/>
                        <a:ea typeface="+mn-ea"/>
                        <a:cs typeface="+mn-cs"/>
                      </a:endParaRPr>
                    </a:p>
                    <a:p>
                      <a:r>
                        <a:rPr lang="en-US" altLang="zh-CN" sz="1600" b="0" i="0" u="none" strike="noStrike" kern="1200" baseline="0" dirty="0" smtClean="0">
                          <a:solidFill>
                            <a:schemeClr val="tx1"/>
                          </a:solidFill>
                          <a:latin typeface="+mn-lt"/>
                          <a:ea typeface="+mn-ea"/>
                          <a:cs typeface="+mn-cs"/>
                        </a:rPr>
                        <a:t>8.2.3.2 </a:t>
                      </a:r>
                      <a:r>
                        <a:rPr lang="zh-CN" altLang="en-US" sz="1600" b="0" i="0" u="none" strike="noStrike" kern="1200" baseline="0" dirty="0" smtClean="0">
                          <a:solidFill>
                            <a:schemeClr val="tx1"/>
                          </a:solidFill>
                          <a:latin typeface="+mn-lt"/>
                          <a:ea typeface="+mn-ea"/>
                          <a:cs typeface="+mn-cs"/>
                        </a:rPr>
                        <a:t>适用时，组织应保留与下列方面有关的</a:t>
                      </a:r>
                      <a:r>
                        <a:rPr lang="zh-CN" altLang="en-US" sz="1600" b="1" i="0" u="none" strike="noStrike" kern="1200" baseline="0" dirty="0" smtClean="0">
                          <a:solidFill>
                            <a:srgbClr val="FF0000"/>
                          </a:solidFill>
                          <a:latin typeface="+mn-lt"/>
                          <a:ea typeface="+mn-ea"/>
                          <a:cs typeface="+mn-cs"/>
                        </a:rPr>
                        <a:t>成文信息： </a:t>
                      </a:r>
                      <a:endParaRPr lang="zh-CN" altLang="en-US" sz="1600" b="1" i="0" u="none" strike="noStrike" kern="1200" baseline="0" dirty="0" smtClean="0">
                        <a:solidFill>
                          <a:srgbClr val="FF0000"/>
                        </a:solidFill>
                        <a:latin typeface="+mn-lt"/>
                        <a:ea typeface="+mn-ea"/>
                        <a:cs typeface="+mn-cs"/>
                      </a:endParaRPr>
                    </a:p>
                    <a:p>
                      <a:r>
                        <a:rPr lang="en-US" altLang="zh-CN" sz="1600" b="0" i="0" u="none" strike="noStrike" kern="1200" baseline="0" dirty="0" smtClean="0">
                          <a:solidFill>
                            <a:schemeClr val="tx1"/>
                          </a:solidFill>
                          <a:latin typeface="+mn-lt"/>
                          <a:ea typeface="+mn-ea"/>
                          <a:cs typeface="+mn-cs"/>
                        </a:rPr>
                        <a:t>a</a:t>
                      </a:r>
                      <a:r>
                        <a:rPr lang="zh-CN" altLang="en-US" sz="1600" b="0" i="0" u="none" strike="noStrike" kern="1200" baseline="0" dirty="0" smtClean="0">
                          <a:solidFill>
                            <a:schemeClr val="tx1"/>
                          </a:solidFill>
                          <a:latin typeface="+mn-lt"/>
                          <a:ea typeface="+mn-ea"/>
                          <a:cs typeface="+mn-cs"/>
                        </a:rPr>
                        <a:t>）评审结果； </a:t>
                      </a:r>
                      <a:endParaRPr lang="zh-CN" altLang="en-US" sz="1600" b="0" i="0" u="none" strike="noStrike" kern="1200" baseline="0" dirty="0" smtClean="0">
                        <a:solidFill>
                          <a:schemeClr val="tx1"/>
                        </a:solidFill>
                        <a:latin typeface="+mn-lt"/>
                        <a:ea typeface="+mn-ea"/>
                        <a:cs typeface="+mn-cs"/>
                      </a:endParaRPr>
                    </a:p>
                    <a:p>
                      <a:r>
                        <a:rPr lang="en-US" altLang="zh-CN" sz="1600" b="0" i="0" u="none" strike="noStrike" kern="1200" baseline="0" dirty="0" smtClean="0">
                          <a:solidFill>
                            <a:schemeClr val="tx1"/>
                          </a:solidFill>
                          <a:latin typeface="+mn-lt"/>
                          <a:ea typeface="+mn-ea"/>
                          <a:cs typeface="+mn-cs"/>
                        </a:rPr>
                        <a:t>b</a:t>
                      </a:r>
                      <a:r>
                        <a:rPr lang="zh-CN" altLang="en-US" sz="1600" b="0" i="0" u="none" strike="noStrike" kern="1200" baseline="0" dirty="0" smtClean="0">
                          <a:solidFill>
                            <a:schemeClr val="tx1"/>
                          </a:solidFill>
                          <a:latin typeface="+mn-lt"/>
                          <a:ea typeface="+mn-ea"/>
                          <a:cs typeface="+mn-cs"/>
                        </a:rPr>
                        <a:t>）产品和服务的</a:t>
                      </a:r>
                      <a:r>
                        <a:rPr lang="zh-CN" altLang="en-US" sz="1600" b="1" i="0" u="none" strike="noStrike" kern="1200" baseline="0" dirty="0" smtClean="0">
                          <a:solidFill>
                            <a:srgbClr val="FF0000"/>
                          </a:solidFill>
                          <a:latin typeface="+mn-lt"/>
                          <a:ea typeface="+mn-ea"/>
                          <a:cs typeface="+mn-cs"/>
                        </a:rPr>
                        <a:t>新要求</a:t>
                      </a:r>
                      <a:r>
                        <a:rPr lang="zh-CN" altLang="en-US" sz="1600" b="0" i="0" u="none" strike="noStrike" kern="1200" baseline="0" dirty="0" smtClean="0">
                          <a:solidFill>
                            <a:schemeClr val="tx1"/>
                          </a:solidFill>
                          <a:latin typeface="+mn-lt"/>
                          <a:ea typeface="+mn-ea"/>
                          <a:cs typeface="+mn-cs"/>
                        </a:rPr>
                        <a:t>。 </a:t>
                      </a:r>
                      <a:endParaRPr lang="en-US" altLang="zh-CN" sz="1600" b="0" i="0" u="none" strike="noStrike" kern="1200" baseline="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4176588"/>
                <a:gridCol w="4537199"/>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2400" kern="1200" dirty="0" smtClean="0">
                          <a:solidFill>
                            <a:schemeClr val="tx1"/>
                          </a:solidFill>
                          <a:effectLst/>
                          <a:latin typeface="+mn-lt"/>
                          <a:ea typeface="+mn-ea"/>
                          <a:cs typeface="+mn-cs"/>
                        </a:rPr>
                        <a:t>7.2.2  </a:t>
                      </a:r>
                      <a:r>
                        <a:rPr kumimoji="0" lang="zh-CN" altLang="zh-CN" sz="2400" kern="1200" dirty="0" smtClean="0">
                          <a:solidFill>
                            <a:schemeClr val="tx1"/>
                          </a:solidFill>
                          <a:effectLst/>
                          <a:latin typeface="+mn-lt"/>
                          <a:ea typeface="+mn-ea"/>
                          <a:cs typeface="+mn-cs"/>
                        </a:rPr>
                        <a:t>与产品有关的要求的评审</a:t>
                      </a:r>
                      <a:endParaRPr kumimoji="0" lang="zh-CN" altLang="zh-CN" sz="2400" kern="1200" dirty="0" smtClean="0">
                        <a:solidFill>
                          <a:schemeClr val="tx1"/>
                        </a:solidFill>
                        <a:effectLst/>
                        <a:latin typeface="+mn-lt"/>
                        <a:ea typeface="+mn-ea"/>
                        <a:cs typeface="+mn-cs"/>
                      </a:endParaRPr>
                    </a:p>
                    <a:p>
                      <a:r>
                        <a:rPr kumimoji="0" lang="en-US" altLang="zh-CN" sz="2400" kern="1200" dirty="0" smtClean="0">
                          <a:solidFill>
                            <a:schemeClr val="tx1"/>
                          </a:solidFill>
                          <a:effectLst/>
                          <a:latin typeface="+mn-lt"/>
                          <a:ea typeface="+mn-ea"/>
                          <a:cs typeface="+mn-cs"/>
                        </a:rPr>
                        <a:t>    </a:t>
                      </a:r>
                      <a:r>
                        <a:rPr kumimoji="0" lang="zh-CN" altLang="zh-CN" sz="2400" kern="1200" dirty="0" smtClean="0">
                          <a:solidFill>
                            <a:schemeClr val="tx1"/>
                          </a:solidFill>
                          <a:effectLst/>
                          <a:latin typeface="+mn-lt"/>
                          <a:ea typeface="+mn-ea"/>
                          <a:cs typeface="+mn-cs"/>
                        </a:rPr>
                        <a:t>若产品要求发生变更，组织应确保相关文件得到修改，并确保相关人员知道已变更的要求。</a:t>
                      </a:r>
                      <a:endParaRPr kumimoji="0" lang="zh-CN" altLang="zh-CN" sz="2400" kern="1200" dirty="0" smtClean="0">
                        <a:solidFill>
                          <a:schemeClr val="tx1"/>
                        </a:solidFill>
                        <a:effectLst/>
                        <a:latin typeface="+mn-lt"/>
                        <a:ea typeface="+mn-ea"/>
                        <a:cs typeface="+mn-cs"/>
                      </a:endParaRPr>
                    </a:p>
                    <a:p>
                      <a:endParaRPr kumimoji="0" lang="zh-CN" altLang="zh-CN" sz="17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2000" b="0" i="0" u="none" strike="noStrike" kern="1200" baseline="0" dirty="0" smtClean="0">
                          <a:solidFill>
                            <a:srgbClr val="FF0000"/>
                          </a:solidFill>
                          <a:latin typeface="+mn-lt"/>
                          <a:ea typeface="+mn-ea"/>
                          <a:cs typeface="+mn-cs"/>
                        </a:rPr>
                        <a:t>8.2.4 </a:t>
                      </a:r>
                      <a:r>
                        <a:rPr lang="zh-CN" altLang="en-US" sz="2000" b="0" i="0" u="none" strike="noStrike" kern="1200" baseline="0" dirty="0" smtClean="0">
                          <a:solidFill>
                            <a:srgbClr val="FF0000"/>
                          </a:solidFill>
                          <a:latin typeface="+mn-lt"/>
                          <a:ea typeface="+mn-ea"/>
                          <a:cs typeface="+mn-cs"/>
                        </a:rPr>
                        <a:t>产品和服务要求的更改 </a:t>
                      </a:r>
                      <a:endParaRPr lang="zh-CN" altLang="en-US" sz="2000" b="0" i="0" u="none" strike="noStrike" kern="1200" baseline="0" dirty="0" smtClean="0">
                        <a:solidFill>
                          <a:srgbClr val="FF0000"/>
                        </a:solidFill>
                        <a:latin typeface="+mn-lt"/>
                        <a:ea typeface="+mn-ea"/>
                        <a:cs typeface="+mn-cs"/>
                      </a:endParaRPr>
                    </a:p>
                    <a:p>
                      <a:r>
                        <a:rPr lang="zh-CN" altLang="en-US" sz="2000" b="0" i="0" u="none" strike="noStrike" kern="1200" baseline="0" dirty="0" smtClean="0">
                          <a:solidFill>
                            <a:schemeClr val="tx1"/>
                          </a:solidFill>
                          <a:latin typeface="+mn-lt"/>
                          <a:ea typeface="+mn-ea"/>
                          <a:cs typeface="+mn-cs"/>
                        </a:rPr>
                        <a:t>若产品和服务要求发生更改，组织应确保相关的</a:t>
                      </a:r>
                      <a:r>
                        <a:rPr lang="zh-CN" altLang="en-US" sz="2000" b="1" i="0" u="none" strike="noStrike" kern="1200" baseline="0" dirty="0" smtClean="0">
                          <a:solidFill>
                            <a:srgbClr val="FF0000"/>
                          </a:solidFill>
                          <a:latin typeface="+mn-lt"/>
                          <a:ea typeface="+mn-ea"/>
                          <a:cs typeface="+mn-cs"/>
                        </a:rPr>
                        <a:t>成文信息得到修改</a:t>
                      </a:r>
                      <a:r>
                        <a:rPr lang="zh-CN" altLang="en-US" sz="2000" b="0" i="0" u="none" strike="noStrike" kern="1200" baseline="0" dirty="0" smtClean="0">
                          <a:solidFill>
                            <a:schemeClr val="tx1"/>
                          </a:solidFill>
                          <a:latin typeface="+mn-lt"/>
                          <a:ea typeface="+mn-ea"/>
                          <a:cs typeface="+mn-cs"/>
                        </a:rPr>
                        <a:t>，并确保</a:t>
                      </a:r>
                      <a:r>
                        <a:rPr lang="zh-CN" altLang="en-US" sz="2000" b="1" i="0" u="none" strike="noStrike" kern="1200" baseline="0" dirty="0" smtClean="0">
                          <a:solidFill>
                            <a:srgbClr val="FF0000"/>
                          </a:solidFill>
                          <a:latin typeface="+mn-lt"/>
                          <a:ea typeface="+mn-ea"/>
                          <a:cs typeface="+mn-cs"/>
                        </a:rPr>
                        <a:t>相关人员知道</a:t>
                      </a:r>
                      <a:r>
                        <a:rPr lang="zh-CN" altLang="en-US" sz="2000" b="0" i="0" u="none" strike="noStrike" kern="1200" baseline="0" dirty="0" smtClean="0">
                          <a:solidFill>
                            <a:schemeClr val="tx1"/>
                          </a:solidFill>
                          <a:latin typeface="+mn-lt"/>
                          <a:ea typeface="+mn-ea"/>
                          <a:cs typeface="+mn-cs"/>
                        </a:rPr>
                        <a:t>已更改的要求。 </a:t>
                      </a:r>
                      <a:endParaRPr kumimoji="0" lang="en-US" altLang="zh-CN" sz="2000" b="1" i="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412776"/>
            <a:ext cx="8219256" cy="4713387"/>
          </a:xfrm>
        </p:spPr>
        <p:txBody>
          <a:bodyPr>
            <a:normAutofit fontScale="92500" lnSpcReduction="10000"/>
          </a:bodyPr>
          <a:lstStyle/>
          <a:p>
            <a:r>
              <a:rPr lang="zh-CN" altLang="en-US" dirty="0" smtClean="0"/>
              <a:t>评审的内容：法律法规要求、顾客要求（明示和必须遵守的）、组织规定的要求、交付后的要求、以前订单表述的不一致等。</a:t>
            </a:r>
            <a:endParaRPr lang="en-US" altLang="zh-CN" dirty="0" smtClean="0"/>
          </a:p>
          <a:p>
            <a:r>
              <a:rPr lang="zh-CN" altLang="en-US" dirty="0"/>
              <a:t>要求也可包括</a:t>
            </a:r>
            <a:r>
              <a:rPr lang="zh-CN" altLang="en-US" dirty="0" smtClean="0"/>
              <a:t>由</a:t>
            </a:r>
            <a:r>
              <a:rPr lang="zh-CN" altLang="en-US" dirty="0" smtClean="0">
                <a:solidFill>
                  <a:srgbClr val="FF0000"/>
                </a:solidFill>
              </a:rPr>
              <a:t>相关</a:t>
            </a:r>
            <a:r>
              <a:rPr lang="zh-CN" altLang="en-US" dirty="0">
                <a:solidFill>
                  <a:srgbClr val="FF0000"/>
                </a:solidFill>
              </a:rPr>
              <a:t>方</a:t>
            </a:r>
            <a:r>
              <a:rPr lang="zh-CN" altLang="en-US" dirty="0" smtClean="0"/>
              <a:t>提出。相关方通常包括：政府、银行、股东等。</a:t>
            </a:r>
            <a:endParaRPr lang="en-US" altLang="zh-CN" dirty="0" smtClean="0"/>
          </a:p>
          <a:p>
            <a:r>
              <a:rPr lang="zh-CN" altLang="en-US" b="1" dirty="0">
                <a:latin typeface="黑体" panose="02010609060101010101" pitchFamily="2" charset="-122"/>
                <a:ea typeface="黑体" panose="02010609060101010101" pitchFamily="2" charset="-122"/>
              </a:rPr>
              <a:t>时机：向顾客作出提供</a:t>
            </a:r>
            <a:r>
              <a:rPr lang="zh-CN" altLang="en-US" b="1" dirty="0" smtClean="0">
                <a:latin typeface="黑体" panose="02010609060101010101" pitchFamily="2" charset="-122"/>
                <a:ea typeface="黑体" panose="02010609060101010101" pitchFamily="2" charset="-122"/>
              </a:rPr>
              <a:t>产品和服务的</a:t>
            </a:r>
            <a:r>
              <a:rPr lang="zh-CN" altLang="en-US" b="1" dirty="0">
                <a:latin typeface="黑体" panose="02010609060101010101" pitchFamily="2" charset="-122"/>
                <a:ea typeface="黑体" panose="02010609060101010101" pitchFamily="2" charset="-122"/>
              </a:rPr>
              <a:t>承诺之前</a:t>
            </a:r>
            <a:endParaRPr lang="zh-CN" altLang="en-US"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确认：若顾客没有</a:t>
            </a:r>
            <a:r>
              <a:rPr lang="zh-CN" altLang="en-US" b="1" dirty="0" smtClean="0">
                <a:latin typeface="黑体" panose="02010609060101010101" pitchFamily="2" charset="-122"/>
                <a:ea typeface="黑体" panose="02010609060101010101" pitchFamily="2" charset="-122"/>
              </a:rPr>
              <a:t>提供</a:t>
            </a:r>
            <a:r>
              <a:rPr lang="zh-CN" altLang="en-US" b="1" dirty="0">
                <a:latin typeface="黑体" panose="02010609060101010101" pitchFamily="2" charset="-122"/>
                <a:ea typeface="黑体" panose="02010609060101010101" pitchFamily="2" charset="-122"/>
              </a:rPr>
              <a:t>书面</a:t>
            </a:r>
            <a:r>
              <a:rPr lang="zh-CN" altLang="en-US" b="1" dirty="0" smtClean="0">
                <a:latin typeface="黑体" panose="02010609060101010101" pitchFamily="2" charset="-122"/>
                <a:ea typeface="黑体" panose="02010609060101010101" pitchFamily="2" charset="-122"/>
              </a:rPr>
              <a:t>的</a:t>
            </a:r>
            <a:r>
              <a:rPr lang="zh-CN" altLang="en-US" b="1" dirty="0">
                <a:latin typeface="黑体" panose="02010609060101010101" pitchFamily="2" charset="-122"/>
                <a:ea typeface="黑体" panose="02010609060101010101" pitchFamily="2" charset="-122"/>
              </a:rPr>
              <a:t>要求，接受前应进行</a:t>
            </a:r>
            <a:r>
              <a:rPr lang="zh-CN" altLang="en-US" b="1" dirty="0" smtClean="0">
                <a:latin typeface="黑体" panose="02010609060101010101" pitchFamily="2" charset="-122"/>
                <a:ea typeface="黑体" panose="02010609060101010101" pitchFamily="2" charset="-122"/>
              </a:rPr>
              <a:t>确认</a:t>
            </a:r>
            <a:endParaRPr lang="en-US" altLang="zh-CN" b="1" dirty="0" smtClean="0">
              <a:latin typeface="黑体" panose="02010609060101010101" pitchFamily="2" charset="-122"/>
              <a:ea typeface="黑体" panose="02010609060101010101" pitchFamily="2" charset="-122"/>
            </a:endParaRPr>
          </a:p>
          <a:p>
            <a:r>
              <a:rPr lang="zh-CN" altLang="en-US" b="1" dirty="0" smtClean="0">
                <a:latin typeface="黑体" panose="02010609060101010101" pitchFamily="2" charset="-122"/>
                <a:ea typeface="黑体" panose="02010609060101010101" pitchFamily="2" charset="-122"/>
              </a:rPr>
              <a:t>结果：</a:t>
            </a:r>
            <a:r>
              <a:rPr lang="zh-CN" altLang="en-US" dirty="0">
                <a:solidFill>
                  <a:srgbClr val="FF0000"/>
                </a:solidFill>
              </a:rPr>
              <a:t>保留说明评审结果</a:t>
            </a:r>
            <a:r>
              <a:rPr lang="zh-CN" altLang="en-US" dirty="0" smtClean="0">
                <a:solidFill>
                  <a:srgbClr val="FF0000"/>
                </a:solidFill>
              </a:rPr>
              <a:t>的</a:t>
            </a:r>
            <a:r>
              <a:rPr lang="zh-CN" altLang="en-US" dirty="0">
                <a:solidFill>
                  <a:srgbClr val="FF0000"/>
                </a:solidFill>
              </a:rPr>
              <a:t>成文</a:t>
            </a:r>
            <a:r>
              <a:rPr lang="zh-CN" altLang="en-US" dirty="0" smtClean="0">
                <a:solidFill>
                  <a:srgbClr val="FF0000"/>
                </a:solidFill>
              </a:rPr>
              <a:t>信息（包括新要求）</a:t>
            </a:r>
            <a:endParaRPr lang="en-US" altLang="zh-CN" dirty="0" smtClean="0">
              <a:solidFill>
                <a:srgbClr val="FF0000"/>
              </a:solidFill>
            </a:endParaRPr>
          </a:p>
          <a:p>
            <a:endParaRPr lang="en-US" altLang="zh-CN" dirty="0" smtClean="0"/>
          </a:p>
          <a:p>
            <a:endParaRPr lang="zh-CN" altLang="en-US" dirty="0"/>
          </a:p>
          <a:p>
            <a:endParaRPr lang="en-US" altLang="zh-CN" dirty="0"/>
          </a:p>
          <a:p>
            <a:endParaRPr lang="en-US" altLang="zh-CN" dirty="0" smtClean="0">
              <a:solidFill>
                <a:srgbClr val="FF0000"/>
              </a:solidFill>
            </a:endParaRPr>
          </a:p>
          <a:p>
            <a:endParaRPr lang="en-US" altLang="zh-CN" dirty="0" smtClean="0">
              <a:solidFill>
                <a:srgbClr val="FF0000"/>
              </a:solidFill>
            </a:endParaRPr>
          </a:p>
          <a:p>
            <a:endParaRPr lang="en-US" altLang="zh-CN" dirty="0" smtClean="0"/>
          </a:p>
          <a:p>
            <a:endParaRPr lang="en-US" altLang="zh-CN" dirty="0" smtClean="0"/>
          </a:p>
          <a:p>
            <a:endParaRPr lang="en-US" altLang="zh-CN" dirty="0" smtClean="0"/>
          </a:p>
          <a:p>
            <a:pPr marL="0" indent="0">
              <a:buNone/>
            </a:pPr>
            <a:endParaRPr lang="zh-CN" altLang="en-US"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545286"/>
        </p:xfrm>
        <a:graphic>
          <a:graphicData uri="http://schemas.openxmlformats.org/drawingml/2006/table">
            <a:tbl>
              <a:tblPr/>
              <a:tblGrid>
                <a:gridCol w="3456508"/>
                <a:gridCol w="5257279"/>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523">
                <a:tc>
                  <a:txBody>
                    <a:bodyPr/>
                    <a:lstStyle/>
                    <a:p>
                      <a:r>
                        <a:rPr kumimoji="0" lang="zh-CN" altLang="en-US" sz="1650" kern="1200" dirty="0" smtClean="0">
                          <a:solidFill>
                            <a:schemeClr val="tx1"/>
                          </a:solidFill>
                          <a:effectLst/>
                          <a:latin typeface="+mn-lt"/>
                          <a:ea typeface="+mn-ea"/>
                          <a:cs typeface="+mn-cs"/>
                        </a:rPr>
                        <a:t>本标准设计开发中没有总则。</a:t>
                      </a:r>
                      <a:endParaRPr kumimoji="0" lang="en-US" altLang="zh-CN" sz="165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7.3  </a:t>
                      </a:r>
                      <a:r>
                        <a:rPr kumimoji="0" lang="zh-CN" altLang="zh-CN" sz="1600" kern="1200" dirty="0" smtClean="0">
                          <a:solidFill>
                            <a:schemeClr val="tx1"/>
                          </a:solidFill>
                          <a:effectLst/>
                          <a:latin typeface="+mn-lt"/>
                          <a:ea typeface="+mn-ea"/>
                          <a:cs typeface="+mn-cs"/>
                        </a:rPr>
                        <a:t>设计和开发</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7.3.1  </a:t>
                      </a:r>
                      <a:r>
                        <a:rPr kumimoji="0" lang="zh-CN" altLang="zh-CN" sz="1600" kern="1200" dirty="0" smtClean="0">
                          <a:solidFill>
                            <a:schemeClr val="tx1"/>
                          </a:solidFill>
                          <a:effectLst/>
                          <a:latin typeface="+mn-lt"/>
                          <a:ea typeface="+mn-ea"/>
                          <a:cs typeface="+mn-cs"/>
                        </a:rPr>
                        <a:t>设计和开发策划</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7.3.2</a:t>
                      </a:r>
                      <a:r>
                        <a:rPr kumimoji="0" lang="zh-CN" altLang="en-US" sz="1600" kern="1200" dirty="0" smtClean="0">
                          <a:solidFill>
                            <a:schemeClr val="tx1"/>
                          </a:solidFill>
                          <a:effectLst/>
                          <a:latin typeface="+mn-lt"/>
                          <a:ea typeface="+mn-ea"/>
                          <a:cs typeface="+mn-cs"/>
                        </a:rPr>
                        <a:t>设计开发输入</a:t>
                      </a:r>
                      <a:endParaRPr kumimoji="0" lang="en-US"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7.3.3</a:t>
                      </a:r>
                      <a:r>
                        <a:rPr kumimoji="0" lang="zh-CN" altLang="en-US" sz="1600" kern="1200" dirty="0" smtClean="0">
                          <a:solidFill>
                            <a:schemeClr val="tx1"/>
                          </a:solidFill>
                          <a:effectLst/>
                          <a:latin typeface="+mn-lt"/>
                          <a:ea typeface="+mn-ea"/>
                          <a:cs typeface="+mn-cs"/>
                        </a:rPr>
                        <a:t>设计开发输出</a:t>
                      </a:r>
                      <a:endParaRPr kumimoji="0" lang="en-US"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7.3.4</a:t>
                      </a:r>
                      <a:r>
                        <a:rPr kumimoji="0" lang="zh-CN" altLang="en-US" sz="1600" kern="1200" dirty="0" smtClean="0">
                          <a:solidFill>
                            <a:schemeClr val="tx1"/>
                          </a:solidFill>
                          <a:effectLst/>
                          <a:latin typeface="+mn-lt"/>
                          <a:ea typeface="+mn-ea"/>
                          <a:cs typeface="+mn-cs"/>
                        </a:rPr>
                        <a:t>设计开发评审</a:t>
                      </a:r>
                      <a:endParaRPr kumimoji="0" lang="en-US"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7.3.5</a:t>
                      </a:r>
                      <a:r>
                        <a:rPr kumimoji="0" lang="zh-CN" altLang="en-US" sz="1600" kern="1200" dirty="0" smtClean="0">
                          <a:solidFill>
                            <a:schemeClr val="tx1"/>
                          </a:solidFill>
                          <a:effectLst/>
                          <a:latin typeface="+mn-lt"/>
                          <a:ea typeface="+mn-ea"/>
                          <a:cs typeface="+mn-cs"/>
                        </a:rPr>
                        <a:t>设计开发验证</a:t>
                      </a:r>
                      <a:endParaRPr kumimoji="0" lang="en-US"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7.3.6</a:t>
                      </a:r>
                      <a:r>
                        <a:rPr kumimoji="0" lang="zh-CN" altLang="en-US" sz="1600" kern="1200" dirty="0" smtClean="0">
                          <a:solidFill>
                            <a:schemeClr val="tx1"/>
                          </a:solidFill>
                          <a:effectLst/>
                          <a:latin typeface="+mn-lt"/>
                          <a:ea typeface="+mn-ea"/>
                          <a:cs typeface="+mn-cs"/>
                        </a:rPr>
                        <a:t>设计开发确认</a:t>
                      </a:r>
                      <a:endParaRPr kumimoji="0" lang="en-US"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7.3.7</a:t>
                      </a:r>
                      <a:r>
                        <a:rPr kumimoji="0" lang="zh-CN" altLang="en-US" sz="1600" kern="1200" dirty="0" smtClean="0">
                          <a:solidFill>
                            <a:schemeClr val="tx1"/>
                          </a:solidFill>
                          <a:effectLst/>
                          <a:latin typeface="+mn-lt"/>
                          <a:ea typeface="+mn-ea"/>
                          <a:cs typeface="+mn-cs"/>
                        </a:rPr>
                        <a:t>设计开发更改</a:t>
                      </a:r>
                      <a:endParaRPr kumimoji="0" lang="zh-CN" altLang="zh-CN" sz="1600" kern="1200" dirty="0" smtClean="0">
                        <a:solidFill>
                          <a:schemeClr val="tx1"/>
                        </a:solidFill>
                        <a:effectLst/>
                        <a:latin typeface="+mn-lt"/>
                        <a:ea typeface="+mn-ea"/>
                        <a:cs typeface="+mn-cs"/>
                      </a:endParaRPr>
                    </a:p>
                    <a:p>
                      <a:endParaRPr kumimoji="0" lang="zh-CN" altLang="zh-CN" sz="165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2400" b="1" i="0" u="none" strike="noStrike" kern="1200" baseline="0" dirty="0" smtClean="0">
                          <a:solidFill>
                            <a:schemeClr val="tx1"/>
                          </a:solidFill>
                          <a:latin typeface="+mn-lt"/>
                          <a:ea typeface="+mn-ea"/>
                          <a:cs typeface="+mn-cs"/>
                        </a:rPr>
                        <a:t>8.3 </a:t>
                      </a:r>
                      <a:r>
                        <a:rPr kumimoji="0" lang="zh-CN" altLang="en-US" sz="2400" b="0" i="0" u="none" strike="noStrike" kern="1200" baseline="0" dirty="0" smtClean="0">
                          <a:solidFill>
                            <a:schemeClr val="tx1"/>
                          </a:solidFill>
                          <a:latin typeface="+mn-lt"/>
                          <a:ea typeface="+mn-ea"/>
                          <a:cs typeface="+mn-cs"/>
                        </a:rPr>
                        <a:t>产品和服务的设计和开发</a:t>
                      </a:r>
                      <a:endParaRPr kumimoji="0" lang="zh-CN" altLang="en-US" sz="2400" b="0" i="0" u="none" strike="noStrike" kern="1200" baseline="0" dirty="0" smtClean="0">
                        <a:solidFill>
                          <a:schemeClr val="tx1"/>
                        </a:solidFill>
                        <a:latin typeface="+mn-lt"/>
                        <a:ea typeface="+mn-ea"/>
                        <a:cs typeface="+mn-cs"/>
                      </a:endParaRPr>
                    </a:p>
                    <a:p>
                      <a:r>
                        <a:rPr kumimoji="0" lang="en-US" altLang="zh-CN" sz="2400" b="1" i="0" u="none" strike="noStrike" kern="1200" baseline="0" dirty="0" smtClean="0">
                          <a:solidFill>
                            <a:schemeClr val="tx1"/>
                          </a:solidFill>
                          <a:latin typeface="+mn-lt"/>
                          <a:ea typeface="+mn-ea"/>
                          <a:cs typeface="+mn-cs"/>
                        </a:rPr>
                        <a:t>8.3.1 </a:t>
                      </a:r>
                      <a:r>
                        <a:rPr kumimoji="0" lang="zh-CN" altLang="en-US" sz="2400" b="0" i="0" u="none" strike="noStrike" kern="1200" baseline="0" dirty="0" smtClean="0">
                          <a:solidFill>
                            <a:schemeClr val="tx1"/>
                          </a:solidFill>
                          <a:latin typeface="+mn-lt"/>
                          <a:ea typeface="+mn-ea"/>
                          <a:cs typeface="+mn-cs"/>
                        </a:rPr>
                        <a:t>总则</a:t>
                      </a:r>
                      <a:endParaRPr kumimoji="0" lang="zh-CN" altLang="en-US" sz="2400" b="0" i="0" u="none" strike="noStrike" kern="1200" baseline="0" dirty="0" smtClean="0">
                        <a:solidFill>
                          <a:schemeClr val="tx1"/>
                        </a:solidFill>
                        <a:latin typeface="+mn-lt"/>
                        <a:ea typeface="+mn-ea"/>
                        <a:cs typeface="+mn-cs"/>
                      </a:endParaRPr>
                    </a:p>
                    <a:p>
                      <a:r>
                        <a:rPr lang="zh-CN" altLang="en-US" sz="2400" b="0" i="0" u="none" strike="noStrike" kern="1200" baseline="0" dirty="0" smtClean="0">
                          <a:solidFill>
                            <a:schemeClr val="tx1"/>
                          </a:solidFill>
                          <a:latin typeface="+mn-lt"/>
                          <a:ea typeface="+mn-ea"/>
                          <a:cs typeface="+mn-cs"/>
                        </a:rPr>
                        <a:t>组织应建立、实施和保持</a:t>
                      </a:r>
                      <a:r>
                        <a:rPr lang="zh-CN" altLang="en-US" sz="2400" b="1" i="0" u="none" strike="noStrike" kern="1200" baseline="0" dirty="0" smtClean="0">
                          <a:solidFill>
                            <a:srgbClr val="FF0000"/>
                          </a:solidFill>
                          <a:latin typeface="+mn-lt"/>
                          <a:ea typeface="+mn-ea"/>
                          <a:cs typeface="+mn-cs"/>
                        </a:rPr>
                        <a:t>适当</a:t>
                      </a:r>
                      <a:r>
                        <a:rPr lang="zh-CN" altLang="en-US" sz="2400" b="0" i="0" u="none" strike="noStrike" kern="1200" baseline="0" dirty="0" smtClean="0">
                          <a:solidFill>
                            <a:schemeClr val="tx1"/>
                          </a:solidFill>
                          <a:latin typeface="+mn-lt"/>
                          <a:ea typeface="+mn-ea"/>
                          <a:cs typeface="+mn-cs"/>
                        </a:rPr>
                        <a:t>的设计和开发过程，以</a:t>
                      </a:r>
                      <a:r>
                        <a:rPr lang="zh-CN" altLang="en-US" sz="2400" b="1" i="0" u="none" strike="noStrike" kern="1200" baseline="0" dirty="0" smtClean="0">
                          <a:solidFill>
                            <a:srgbClr val="FF0000"/>
                          </a:solidFill>
                          <a:latin typeface="+mn-lt"/>
                          <a:ea typeface="+mn-ea"/>
                          <a:cs typeface="+mn-cs"/>
                        </a:rPr>
                        <a:t>确保后续的产品和服务的提供</a:t>
                      </a:r>
                      <a:r>
                        <a:rPr lang="zh-CN" altLang="en-US" sz="2400" b="0" i="0" u="none" strike="noStrike" kern="1200" baseline="0" dirty="0" smtClean="0">
                          <a:solidFill>
                            <a:schemeClr val="tx1"/>
                          </a:solidFill>
                          <a:latin typeface="+mn-lt"/>
                          <a:ea typeface="+mn-ea"/>
                          <a:cs typeface="+mn-cs"/>
                        </a:rPr>
                        <a:t>。</a:t>
                      </a:r>
                      <a:endParaRPr kumimoji="0" lang="zh-CN" altLang="en-US" sz="2400" b="1" i="0" u="none" strike="noStrike" kern="1200" baseline="0" dirty="0" smtClean="0">
                        <a:solidFill>
                          <a:srgbClr val="FF0000"/>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237163"/>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600" kern="1200" dirty="0" smtClean="0">
                          <a:solidFill>
                            <a:schemeClr val="tx1"/>
                          </a:solidFill>
                          <a:effectLst/>
                          <a:latin typeface="+mn-lt"/>
                          <a:ea typeface="+mn-ea"/>
                          <a:cs typeface="+mn-cs"/>
                        </a:rPr>
                        <a:t>7.3.1  </a:t>
                      </a:r>
                      <a:r>
                        <a:rPr kumimoji="0" lang="zh-CN" altLang="zh-CN" sz="1600" kern="1200" dirty="0" smtClean="0">
                          <a:solidFill>
                            <a:schemeClr val="tx1"/>
                          </a:solidFill>
                          <a:effectLst/>
                          <a:latin typeface="+mn-lt"/>
                          <a:ea typeface="+mn-ea"/>
                          <a:cs typeface="+mn-cs"/>
                        </a:rPr>
                        <a:t>设计和开发策划</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组织应对产品的设计和开发进行策划和控制。</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在进行设计和开发策划时，组织应确定：</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a:t>
                      </a:r>
                      <a:r>
                        <a:rPr kumimoji="0" lang="zh-CN" altLang="zh-CN" sz="1600" kern="1200" dirty="0" smtClean="0">
                          <a:solidFill>
                            <a:schemeClr val="tx1"/>
                          </a:solidFill>
                          <a:effectLst/>
                          <a:latin typeface="+mn-lt"/>
                          <a:ea typeface="+mn-ea"/>
                          <a:cs typeface="+mn-cs"/>
                        </a:rPr>
                        <a:t>）设计和开发的阶段；</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b</a:t>
                      </a:r>
                      <a:r>
                        <a:rPr kumimoji="0" lang="zh-CN" altLang="zh-CN" sz="1600" kern="1200" dirty="0" smtClean="0">
                          <a:solidFill>
                            <a:schemeClr val="tx1"/>
                          </a:solidFill>
                          <a:effectLst/>
                          <a:latin typeface="+mn-lt"/>
                          <a:ea typeface="+mn-ea"/>
                          <a:cs typeface="+mn-cs"/>
                        </a:rPr>
                        <a:t>）适合于每个设计和开发阶段的评审、验证和确认活动；</a:t>
                      </a:r>
                      <a:endParaRPr kumimoji="0" lang="en-US" altLang="zh-CN" sz="1600" kern="1200" dirty="0" smtClean="0">
                        <a:solidFill>
                          <a:schemeClr val="tx1"/>
                        </a:solidFill>
                        <a:effectLst/>
                        <a:latin typeface="+mn-lt"/>
                        <a:ea typeface="+mn-ea"/>
                        <a:cs typeface="+mn-cs"/>
                      </a:endParaRPr>
                    </a:p>
                    <a:p>
                      <a:pPr marL="0" algn="l" rtl="0" eaLnBrk="1" latinLnBrk="0" hangingPunct="1"/>
                      <a:r>
                        <a:rPr kumimoji="0" lang="en-US" altLang="zh-CN" sz="1600" kern="1200" dirty="0" smtClean="0">
                          <a:solidFill>
                            <a:schemeClr val="tx1"/>
                          </a:solidFill>
                          <a:effectLst/>
                          <a:latin typeface="+mn-lt"/>
                          <a:ea typeface="+mn-ea"/>
                          <a:cs typeface="+mn-cs"/>
                        </a:rPr>
                        <a:t>   c</a:t>
                      </a:r>
                      <a:r>
                        <a:rPr kumimoji="0" lang="zh-CN" altLang="zh-CN" sz="1600" kern="1200" dirty="0" smtClean="0">
                          <a:solidFill>
                            <a:schemeClr val="tx1"/>
                          </a:solidFill>
                          <a:effectLst/>
                          <a:latin typeface="+mn-lt"/>
                          <a:ea typeface="+mn-ea"/>
                          <a:cs typeface="+mn-cs"/>
                        </a:rPr>
                        <a:t>）设计和开发的职责和权限。</a:t>
                      </a:r>
                      <a:endParaRPr kumimoji="0" lang="zh-CN" altLang="zh-CN" sz="1600" kern="1200" dirty="0" smtClean="0">
                        <a:solidFill>
                          <a:schemeClr val="tx1"/>
                        </a:solidFill>
                        <a:effectLst/>
                        <a:latin typeface="+mn-lt"/>
                        <a:ea typeface="+mn-ea"/>
                        <a:cs typeface="+mn-cs"/>
                      </a:endParaRPr>
                    </a:p>
                    <a:p>
                      <a:pPr marL="0" algn="l" rtl="0" eaLnBrk="1" latinLnBrk="0" hangingPunct="1"/>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组织应对参与设计和开发的不同小组之间的接口实施管理，以确保有效的沟通，并明确职责分工。</a:t>
                      </a:r>
                      <a:endParaRPr kumimoji="0" lang="zh-CN" altLang="zh-CN" sz="1600" kern="1200" dirty="0" smtClean="0">
                        <a:solidFill>
                          <a:schemeClr val="tx1"/>
                        </a:solidFill>
                        <a:effectLst/>
                        <a:latin typeface="+mn-lt"/>
                        <a:ea typeface="+mn-ea"/>
                        <a:cs typeface="+mn-cs"/>
                      </a:endParaRPr>
                    </a:p>
                    <a:p>
                      <a:pPr marL="0" algn="l" rtl="0" eaLnBrk="1" latinLnBrk="0" hangingPunct="1"/>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随着设计和开发的进展，在适当时，策划的输出应予以更新。</a:t>
                      </a:r>
                      <a:endParaRPr kumimoji="0" lang="zh-CN" altLang="zh-CN" sz="1600" kern="1200" dirty="0" smtClean="0">
                        <a:solidFill>
                          <a:schemeClr val="tx1"/>
                        </a:solidFill>
                        <a:effectLst/>
                        <a:latin typeface="+mn-lt"/>
                        <a:ea typeface="+mn-ea"/>
                        <a:cs typeface="+mn-cs"/>
                      </a:endParaRPr>
                    </a:p>
                    <a:p>
                      <a:pPr marL="0" algn="l" rtl="0" eaLnBrk="1" latinLnBrk="0" hangingPunct="1"/>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注：设计和开发的评审、验证和确认具有不同的目的，根据产品和组织的具体情况，可单独或以任意组合的方式进行并记录。</a:t>
                      </a:r>
                      <a:endParaRPr kumimoji="0" lang="zh-CN" altLang="zh-CN" sz="1600" kern="1200" dirty="0" smtClean="0">
                        <a:solidFill>
                          <a:schemeClr val="tx1"/>
                        </a:solidFill>
                        <a:effectLst/>
                        <a:latin typeface="+mn-lt"/>
                        <a:ea typeface="+mn-ea"/>
                        <a:cs typeface="+mn-cs"/>
                      </a:endParaRPr>
                    </a:p>
                    <a:p>
                      <a:endParaRPr kumimoji="0" lang="zh-CN" altLang="zh-CN" sz="16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u="none" strike="noStrike" kern="1200" baseline="0" dirty="0" smtClean="0">
                          <a:solidFill>
                            <a:schemeClr val="tx1"/>
                          </a:solidFill>
                          <a:latin typeface="+mn-lt"/>
                          <a:ea typeface="+mn-ea"/>
                          <a:cs typeface="+mn-cs"/>
                        </a:rPr>
                        <a:t>8.3.2 </a:t>
                      </a:r>
                      <a:r>
                        <a:rPr kumimoji="0" lang="zh-CN" altLang="en-US" sz="1800" b="0" i="0" u="none" strike="noStrike" kern="1200" baseline="0" dirty="0" smtClean="0">
                          <a:solidFill>
                            <a:schemeClr val="tx1"/>
                          </a:solidFill>
                          <a:latin typeface="+mn-lt"/>
                          <a:ea typeface="+mn-ea"/>
                          <a:cs typeface="+mn-cs"/>
                        </a:rPr>
                        <a:t>设计和开发策划</a:t>
                      </a:r>
                      <a:endParaRPr kumimoji="0"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在确定设计和开发的</a:t>
                      </a:r>
                      <a:r>
                        <a:rPr lang="zh-CN" altLang="en-US" sz="1800" b="1" i="0" u="none" strike="noStrike" kern="1200" baseline="0" dirty="0" smtClean="0">
                          <a:solidFill>
                            <a:srgbClr val="FF0000"/>
                          </a:solidFill>
                          <a:latin typeface="+mn-lt"/>
                          <a:ea typeface="+mn-ea"/>
                          <a:cs typeface="+mn-cs"/>
                        </a:rPr>
                        <a:t>各个阶段和控制</a:t>
                      </a:r>
                      <a:r>
                        <a:rPr lang="zh-CN" altLang="en-US" sz="1800" b="0" i="0" u="none" strike="noStrike" kern="1200" baseline="0" dirty="0" smtClean="0">
                          <a:solidFill>
                            <a:schemeClr val="tx1"/>
                          </a:solidFill>
                          <a:latin typeface="+mn-lt"/>
                          <a:ea typeface="+mn-ea"/>
                          <a:cs typeface="+mn-cs"/>
                        </a:rPr>
                        <a:t>时，组织应考虑：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）设计和开发活动的</a:t>
                      </a:r>
                      <a:r>
                        <a:rPr lang="zh-CN" altLang="en-US" sz="1800" b="1" i="0" u="none" strike="noStrike" kern="1200" baseline="0" dirty="0" smtClean="0">
                          <a:solidFill>
                            <a:srgbClr val="FF0000"/>
                          </a:solidFill>
                          <a:latin typeface="+mn-lt"/>
                          <a:ea typeface="+mn-ea"/>
                          <a:cs typeface="+mn-cs"/>
                        </a:rPr>
                        <a:t>性质、持续时间和复杂程度</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所需的过程阶段</a:t>
                      </a:r>
                      <a:r>
                        <a:rPr lang="zh-CN" altLang="en-US" sz="1800" b="0" i="0" u="none" strike="noStrike" kern="1200" baseline="0" dirty="0" smtClean="0">
                          <a:solidFill>
                            <a:schemeClr val="tx1"/>
                          </a:solidFill>
                          <a:latin typeface="+mn-lt"/>
                          <a:ea typeface="+mn-ea"/>
                          <a:cs typeface="+mn-cs"/>
                        </a:rPr>
                        <a:t>，包括适用的设计和开发</a:t>
                      </a:r>
                      <a:r>
                        <a:rPr lang="zh-CN" altLang="en-US" sz="1800" b="1" i="0" u="none" strike="noStrike" kern="1200" baseline="0" dirty="0" smtClean="0">
                          <a:solidFill>
                            <a:srgbClr val="FF0000"/>
                          </a:solidFill>
                          <a:latin typeface="+mn-lt"/>
                          <a:ea typeface="+mn-ea"/>
                          <a:cs typeface="+mn-cs"/>
                        </a:rPr>
                        <a:t>评审</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）所需的设计和开发</a:t>
                      </a:r>
                      <a:r>
                        <a:rPr lang="zh-CN" altLang="en-US" sz="1800" b="1" i="0" u="none" strike="noStrike" kern="1200" baseline="0" dirty="0" smtClean="0">
                          <a:solidFill>
                            <a:srgbClr val="FF0000"/>
                          </a:solidFill>
                          <a:latin typeface="+mn-lt"/>
                          <a:ea typeface="+mn-ea"/>
                          <a:cs typeface="+mn-cs"/>
                        </a:rPr>
                        <a:t>验证和确认</a:t>
                      </a:r>
                      <a:r>
                        <a:rPr lang="zh-CN" altLang="en-US" sz="1800" b="0" i="0" u="none" strike="noStrike" kern="1200" baseline="0" dirty="0" smtClean="0">
                          <a:solidFill>
                            <a:schemeClr val="tx1"/>
                          </a:solidFill>
                          <a:latin typeface="+mn-lt"/>
                          <a:ea typeface="+mn-ea"/>
                          <a:cs typeface="+mn-cs"/>
                        </a:rPr>
                        <a:t>活动；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）设计和开发过程涉及的</a:t>
                      </a:r>
                      <a:r>
                        <a:rPr lang="zh-CN" altLang="en-US" sz="1800" b="1" i="0" u="none" strike="noStrike" kern="1200" baseline="0" dirty="0" smtClean="0">
                          <a:solidFill>
                            <a:srgbClr val="FF0000"/>
                          </a:solidFill>
                          <a:latin typeface="+mn-lt"/>
                          <a:ea typeface="+mn-ea"/>
                          <a:cs typeface="+mn-cs"/>
                        </a:rPr>
                        <a:t>职责和权限</a:t>
                      </a:r>
                      <a:endParaRPr lang="zh-CN" altLang="en-US" sz="1800" b="1" i="0" u="none" strike="noStrike" kern="1200" baseline="0" dirty="0" smtClean="0">
                        <a:solidFill>
                          <a:srgbClr val="FF0000"/>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e</a:t>
                      </a:r>
                      <a:r>
                        <a:rPr lang="zh-CN" altLang="en-US" sz="1800" b="0" i="0" u="none" strike="noStrike" kern="1200" baseline="0" dirty="0" smtClean="0">
                          <a:solidFill>
                            <a:schemeClr val="tx1"/>
                          </a:solidFill>
                          <a:latin typeface="+mn-lt"/>
                          <a:ea typeface="+mn-ea"/>
                          <a:cs typeface="+mn-cs"/>
                        </a:rPr>
                        <a:t>）产品和服务的设计和开发所需的</a:t>
                      </a:r>
                      <a:r>
                        <a:rPr lang="zh-CN" altLang="en-US" sz="1800" b="1" i="0" u="none" strike="noStrike" kern="1200" baseline="0" dirty="0" smtClean="0">
                          <a:solidFill>
                            <a:srgbClr val="FF0000"/>
                          </a:solidFill>
                          <a:latin typeface="+mn-lt"/>
                          <a:ea typeface="+mn-ea"/>
                          <a:cs typeface="+mn-cs"/>
                        </a:rPr>
                        <a:t>内部、外部资源： </a:t>
                      </a:r>
                      <a:endParaRPr lang="zh-CN" altLang="en-US" sz="1800" b="1" i="0" u="none" strike="noStrike" kern="1200" baseline="0" dirty="0" smtClean="0">
                        <a:solidFill>
                          <a:srgbClr val="FF0000"/>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f</a:t>
                      </a:r>
                      <a:r>
                        <a:rPr lang="zh-CN" altLang="en-US" sz="1800" b="0" i="0" u="none" strike="noStrike" kern="1200" baseline="0" dirty="0" smtClean="0">
                          <a:solidFill>
                            <a:schemeClr val="tx1"/>
                          </a:solidFill>
                          <a:latin typeface="+mn-lt"/>
                          <a:ea typeface="+mn-ea"/>
                          <a:cs typeface="+mn-cs"/>
                        </a:rPr>
                        <a:t>）设计和开发过程</a:t>
                      </a:r>
                      <a:r>
                        <a:rPr lang="zh-CN" altLang="en-US" sz="1800" b="1" i="0" u="none" strike="noStrike" kern="1200" baseline="0" dirty="0" smtClean="0">
                          <a:solidFill>
                            <a:srgbClr val="FF0000"/>
                          </a:solidFill>
                          <a:latin typeface="+mn-lt"/>
                          <a:ea typeface="+mn-ea"/>
                          <a:cs typeface="+mn-cs"/>
                        </a:rPr>
                        <a:t>参与人员之间接口的</a:t>
                      </a:r>
                      <a:r>
                        <a:rPr lang="zh-CN" altLang="en-US" sz="1800" b="0" i="0" u="none" strike="noStrike" kern="1200" baseline="0" dirty="0" smtClean="0">
                          <a:solidFill>
                            <a:schemeClr val="tx1"/>
                          </a:solidFill>
                          <a:latin typeface="+mn-lt"/>
                          <a:ea typeface="+mn-ea"/>
                          <a:cs typeface="+mn-cs"/>
                        </a:rPr>
                        <a:t>控制需求；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g</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顾客及使用者参与</a:t>
                      </a:r>
                      <a:r>
                        <a:rPr lang="zh-CN" altLang="en-US" sz="1800" b="0" i="0" u="none" strike="noStrike" kern="1200" baseline="0" dirty="0" smtClean="0">
                          <a:solidFill>
                            <a:schemeClr val="tx1"/>
                          </a:solidFill>
                          <a:latin typeface="+mn-lt"/>
                          <a:ea typeface="+mn-ea"/>
                          <a:cs typeface="+mn-cs"/>
                        </a:rPr>
                        <a:t>设计和开发过程的需求；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h</a:t>
                      </a:r>
                      <a:r>
                        <a:rPr lang="zh-CN" altLang="en-US" sz="1800" b="0" i="0" u="none" strike="noStrike" kern="1200" baseline="0" dirty="0" smtClean="0">
                          <a:solidFill>
                            <a:schemeClr val="tx1"/>
                          </a:solidFill>
                          <a:latin typeface="+mn-lt"/>
                          <a:ea typeface="+mn-ea"/>
                          <a:cs typeface="+mn-cs"/>
                        </a:rPr>
                        <a:t>）对</a:t>
                      </a:r>
                      <a:r>
                        <a:rPr lang="zh-CN" altLang="en-US" sz="1800" b="1" i="0" u="none" strike="noStrike" kern="1200" baseline="0" dirty="0" smtClean="0">
                          <a:solidFill>
                            <a:srgbClr val="FF0000"/>
                          </a:solidFill>
                          <a:latin typeface="+mn-lt"/>
                          <a:ea typeface="+mn-ea"/>
                          <a:cs typeface="+mn-cs"/>
                        </a:rPr>
                        <a:t>后续产品和服务提供的要求</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err="1" smtClean="0">
                          <a:solidFill>
                            <a:schemeClr val="tx1"/>
                          </a:solidFill>
                          <a:latin typeface="+mn-lt"/>
                          <a:ea typeface="+mn-ea"/>
                          <a:cs typeface="+mn-cs"/>
                        </a:rPr>
                        <a:t>i</a:t>
                      </a:r>
                      <a:r>
                        <a:rPr lang="zh-CN" altLang="en-US" sz="1800" b="0" i="0" u="none" strike="noStrike" kern="1200" baseline="0" dirty="0" smtClean="0">
                          <a:solidFill>
                            <a:schemeClr val="tx1"/>
                          </a:solidFill>
                          <a:latin typeface="+mn-lt"/>
                          <a:ea typeface="+mn-ea"/>
                          <a:cs typeface="+mn-cs"/>
                        </a:rPr>
                        <a:t>）顾客和其他有关相关方所</a:t>
                      </a:r>
                      <a:r>
                        <a:rPr lang="zh-CN" altLang="en-US" sz="1800" b="1" i="0" u="none" strike="noStrike" kern="1200" baseline="0" dirty="0" smtClean="0">
                          <a:solidFill>
                            <a:srgbClr val="FF0000"/>
                          </a:solidFill>
                          <a:latin typeface="+mn-lt"/>
                          <a:ea typeface="+mn-ea"/>
                          <a:cs typeface="+mn-cs"/>
                        </a:rPr>
                        <a:t>期望的</a:t>
                      </a:r>
                      <a:r>
                        <a:rPr lang="zh-CN" altLang="en-US" sz="1800" b="1" i="0" u="none" strike="noStrike" kern="1200" baseline="0" dirty="0" smtClean="0">
                          <a:solidFill>
                            <a:schemeClr val="tx1"/>
                          </a:solidFill>
                          <a:latin typeface="+mn-lt"/>
                          <a:ea typeface="+mn-ea"/>
                          <a:cs typeface="+mn-cs"/>
                        </a:rPr>
                        <a:t>对</a:t>
                      </a:r>
                      <a:r>
                        <a:rPr lang="zh-CN" altLang="en-US" sz="1800" b="0" i="0" u="none" strike="noStrike" kern="1200" baseline="0" dirty="0" smtClean="0">
                          <a:solidFill>
                            <a:schemeClr val="tx1"/>
                          </a:solidFill>
                          <a:latin typeface="+mn-lt"/>
                          <a:ea typeface="+mn-ea"/>
                          <a:cs typeface="+mn-cs"/>
                        </a:rPr>
                        <a:t>设计和开发过程的</a:t>
                      </a:r>
                      <a:r>
                        <a:rPr lang="zh-CN" altLang="en-US" sz="1800" b="1" i="0" u="none" strike="noStrike" kern="1200" baseline="0" dirty="0" smtClean="0">
                          <a:solidFill>
                            <a:srgbClr val="FF0000"/>
                          </a:solidFill>
                          <a:latin typeface="+mn-lt"/>
                          <a:ea typeface="+mn-ea"/>
                          <a:cs typeface="+mn-cs"/>
                        </a:rPr>
                        <a:t>控制水平</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j</a:t>
                      </a:r>
                      <a:r>
                        <a:rPr lang="zh-CN" altLang="en-US" sz="1800" b="0" i="0" u="none" strike="noStrike" kern="1200" baseline="0" dirty="0" smtClean="0">
                          <a:solidFill>
                            <a:schemeClr val="tx1"/>
                          </a:solidFill>
                          <a:latin typeface="+mn-lt"/>
                          <a:ea typeface="+mn-ea"/>
                          <a:cs typeface="+mn-cs"/>
                        </a:rPr>
                        <a:t>）证实已经满足设计和开发要求所需的</a:t>
                      </a:r>
                      <a:r>
                        <a:rPr lang="zh-CN" altLang="en-US" sz="1800" b="1" i="0" u="none" strike="noStrike" kern="1200" baseline="0" dirty="0" smtClean="0">
                          <a:solidFill>
                            <a:srgbClr val="FF0000"/>
                          </a:solidFill>
                          <a:latin typeface="+mn-lt"/>
                          <a:ea typeface="+mn-ea"/>
                          <a:cs typeface="+mn-cs"/>
                        </a:rPr>
                        <a:t>成文信息。 </a:t>
                      </a:r>
                      <a:endParaRPr kumimoji="0" lang="zh-CN" altLang="en-US" sz="1800" b="1"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412776"/>
            <a:ext cx="8219256" cy="4713387"/>
          </a:xfrm>
        </p:spPr>
        <p:txBody>
          <a:bodyPr>
            <a:normAutofit fontScale="70000" lnSpcReduction="20000"/>
          </a:bodyPr>
          <a:lstStyle/>
          <a:p>
            <a:r>
              <a:rPr lang="zh-CN" altLang="en-US" dirty="0" smtClean="0"/>
              <a:t>应策划设计开发的阶段和控制的要求。</a:t>
            </a:r>
            <a:endParaRPr lang="en-US" altLang="zh-CN" dirty="0" smtClean="0"/>
          </a:p>
          <a:p>
            <a:r>
              <a:rPr lang="zh-CN" altLang="en-US" dirty="0" smtClean="0"/>
              <a:t>设计开发活动的</a:t>
            </a:r>
            <a:r>
              <a:rPr lang="zh-CN" altLang="en-US" dirty="0" smtClean="0">
                <a:solidFill>
                  <a:srgbClr val="FF0000"/>
                </a:solidFill>
              </a:rPr>
              <a:t>性质（建筑设计、食品设计等）、周期（从意向到投产的具体</a:t>
            </a:r>
            <a:r>
              <a:rPr lang="zh-CN" altLang="en-US" dirty="0">
                <a:solidFill>
                  <a:srgbClr val="FF0000"/>
                </a:solidFill>
              </a:rPr>
              <a:t>时间</a:t>
            </a:r>
            <a:r>
              <a:rPr lang="zh-CN" altLang="en-US" dirty="0" smtClean="0">
                <a:solidFill>
                  <a:srgbClr val="FF0000"/>
                </a:solidFill>
              </a:rPr>
              <a:t>）、复杂性（如简单设计、 系统设计</a:t>
            </a:r>
            <a:r>
              <a:rPr lang="zh-CN" altLang="en-US" dirty="0" smtClean="0"/>
              <a:t>等）</a:t>
            </a:r>
            <a:endParaRPr lang="en-US" altLang="zh-CN" dirty="0" smtClean="0"/>
          </a:p>
          <a:p>
            <a:pPr>
              <a:lnSpc>
                <a:spcPct val="130000"/>
              </a:lnSpc>
              <a:spcBef>
                <a:spcPct val="50000"/>
              </a:spcBef>
              <a:buFont typeface="Wingdings" panose="05000000000000000000" pitchFamily="2" charset="2"/>
              <a:buChar char="v"/>
            </a:pPr>
            <a:r>
              <a:rPr lang="zh-CN" altLang="en-US" dirty="0" smtClean="0"/>
              <a:t>硬件产品的设计开发通常阶段的举例 ：</a:t>
            </a:r>
            <a:r>
              <a:rPr lang="zh-CN" altLang="en-US" dirty="0" smtClean="0">
                <a:solidFill>
                  <a:srgbClr val="FF0000"/>
                </a:solidFill>
              </a:rPr>
              <a:t>方案设计</a:t>
            </a:r>
            <a:r>
              <a:rPr lang="en-US" altLang="zh-CN" dirty="0">
                <a:solidFill>
                  <a:srgbClr val="FF0000"/>
                </a:solidFill>
              </a:rPr>
              <a:t>(</a:t>
            </a:r>
            <a:r>
              <a:rPr lang="zh-CN" altLang="en-US" dirty="0">
                <a:solidFill>
                  <a:srgbClr val="FF0000"/>
                </a:solidFill>
              </a:rPr>
              <a:t>初步设计</a:t>
            </a:r>
            <a:r>
              <a:rPr lang="en-US" altLang="zh-CN" dirty="0" smtClean="0">
                <a:solidFill>
                  <a:srgbClr val="FF0000"/>
                </a:solidFill>
              </a:rPr>
              <a:t>)——</a:t>
            </a:r>
            <a:r>
              <a:rPr lang="zh-CN" altLang="en-US" dirty="0" smtClean="0">
                <a:solidFill>
                  <a:srgbClr val="FF0000"/>
                </a:solidFill>
              </a:rPr>
              <a:t>技术设计</a:t>
            </a:r>
            <a:r>
              <a:rPr lang="en-US" altLang="zh-CN" dirty="0" smtClean="0">
                <a:solidFill>
                  <a:srgbClr val="FF0000"/>
                </a:solidFill>
              </a:rPr>
              <a:t>——</a:t>
            </a:r>
            <a:r>
              <a:rPr lang="zh-CN" altLang="en-US" dirty="0" smtClean="0">
                <a:solidFill>
                  <a:srgbClr val="FF0000"/>
                </a:solidFill>
              </a:rPr>
              <a:t>工作</a:t>
            </a:r>
            <a:r>
              <a:rPr lang="zh-CN" altLang="en-US" dirty="0">
                <a:solidFill>
                  <a:srgbClr val="FF0000"/>
                </a:solidFill>
              </a:rPr>
              <a:t>图</a:t>
            </a:r>
            <a:r>
              <a:rPr lang="zh-CN" altLang="en-US" dirty="0" smtClean="0">
                <a:solidFill>
                  <a:srgbClr val="FF0000"/>
                </a:solidFill>
              </a:rPr>
              <a:t>设计</a:t>
            </a:r>
            <a:r>
              <a:rPr lang="en-US" altLang="zh-CN" dirty="0" smtClean="0">
                <a:solidFill>
                  <a:srgbClr val="FF0000"/>
                </a:solidFill>
              </a:rPr>
              <a:t>——</a:t>
            </a:r>
            <a:r>
              <a:rPr lang="zh-CN" altLang="en-US" dirty="0" smtClean="0">
                <a:solidFill>
                  <a:srgbClr val="FF0000"/>
                </a:solidFill>
              </a:rPr>
              <a:t>小</a:t>
            </a:r>
            <a:r>
              <a:rPr lang="zh-CN" altLang="en-US" dirty="0">
                <a:solidFill>
                  <a:srgbClr val="FF0000"/>
                </a:solidFill>
              </a:rPr>
              <a:t>批</a:t>
            </a:r>
            <a:r>
              <a:rPr lang="zh-CN" altLang="en-US" dirty="0" smtClean="0">
                <a:solidFill>
                  <a:srgbClr val="FF0000"/>
                </a:solidFill>
              </a:rPr>
              <a:t>试制</a:t>
            </a:r>
            <a:r>
              <a:rPr lang="en-US" altLang="zh-CN" dirty="0" smtClean="0">
                <a:solidFill>
                  <a:srgbClr val="FF0000"/>
                </a:solidFill>
              </a:rPr>
              <a:t>——</a:t>
            </a:r>
            <a:r>
              <a:rPr lang="zh-CN" altLang="en-US" dirty="0" smtClean="0">
                <a:solidFill>
                  <a:srgbClr val="FF0000"/>
                </a:solidFill>
              </a:rPr>
              <a:t>规模投产。</a:t>
            </a:r>
            <a:endParaRPr lang="zh-CN" altLang="en-US" dirty="0">
              <a:solidFill>
                <a:srgbClr val="FF0000"/>
              </a:solidFill>
            </a:endParaRPr>
          </a:p>
          <a:p>
            <a:r>
              <a:rPr lang="zh-CN" altLang="en-US" dirty="0">
                <a:solidFill>
                  <a:srgbClr val="FF0000"/>
                </a:solidFill>
              </a:rPr>
              <a:t>划分阶段的</a:t>
            </a:r>
            <a:r>
              <a:rPr lang="zh-CN" altLang="en-US" dirty="0" smtClean="0">
                <a:solidFill>
                  <a:srgbClr val="FF0000"/>
                </a:solidFill>
              </a:rPr>
              <a:t>要求</a:t>
            </a:r>
            <a:r>
              <a:rPr lang="zh-CN" altLang="en-US" dirty="0" smtClean="0"/>
              <a:t>通常根据设计开发的对象的特性以及组织的能力和相关法律法规和惯例的要求。</a:t>
            </a:r>
            <a:endParaRPr lang="en-US" altLang="zh-CN" dirty="0" smtClean="0"/>
          </a:p>
          <a:p>
            <a:pPr>
              <a:lnSpc>
                <a:spcPct val="130000"/>
              </a:lnSpc>
              <a:buClr>
                <a:srgbClr val="0000FF"/>
              </a:buClr>
            </a:pPr>
            <a:r>
              <a:rPr lang="zh-CN" altLang="en-US" dirty="0" smtClean="0"/>
              <a:t>职责明确：</a:t>
            </a:r>
            <a:r>
              <a:rPr lang="zh-CN" altLang="en-US" b="1" dirty="0">
                <a:latin typeface="黑体" panose="02010609060101010101" pitchFamily="2" charset="-122"/>
                <a:ea typeface="黑体" panose="02010609060101010101" pitchFamily="2" charset="-122"/>
              </a:rPr>
              <a:t>设计中，需要做什么、谁去做，应规定明确（如在设计计划中）</a:t>
            </a:r>
            <a:r>
              <a:rPr lang="zh-CN" altLang="en-US" b="1" dirty="0" smtClean="0">
                <a:latin typeface="黑体" panose="02010609060101010101" pitchFamily="2" charset="-122"/>
                <a:ea typeface="黑体" panose="02010609060101010101" pitchFamily="2" charset="-122"/>
              </a:rPr>
              <a:t>；在</a:t>
            </a:r>
            <a:r>
              <a:rPr lang="zh-CN" altLang="en-US" b="1" dirty="0">
                <a:latin typeface="黑体" panose="02010609060101010101" pitchFamily="2" charset="-122"/>
                <a:ea typeface="黑体" panose="02010609060101010101" pitchFamily="2" charset="-122"/>
              </a:rPr>
              <a:t>有一个以上设计人员和</a:t>
            </a:r>
            <a:r>
              <a:rPr lang="en-US" altLang="zh-CN" b="1" dirty="0">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或设计本身被划分为几个不同的阶段时，则可能将不同阶段的设计任务分配给不同的设计人员（亦可能是供方</a:t>
            </a:r>
            <a:r>
              <a:rPr lang="en-US" altLang="zh-CN" b="1" dirty="0">
                <a:latin typeface="黑体" panose="02010609060101010101" pitchFamily="2" charset="-122"/>
                <a:ea typeface="黑体" panose="02010609060101010101" pitchFamily="2" charset="-122"/>
              </a:rPr>
              <a:t>—</a:t>
            </a:r>
            <a:r>
              <a:rPr lang="zh-CN" altLang="en-US" b="1" dirty="0">
                <a:latin typeface="黑体" panose="02010609060101010101" pitchFamily="2" charset="-122"/>
                <a:ea typeface="黑体" panose="02010609060101010101" pitchFamily="2" charset="-122"/>
              </a:rPr>
              <a:t>分包商），对此情况应在设计策划时</a:t>
            </a:r>
            <a:r>
              <a:rPr lang="zh-CN" altLang="en-US" b="1" dirty="0" smtClean="0">
                <a:latin typeface="黑体" panose="02010609060101010101" pitchFamily="2" charset="-122"/>
                <a:ea typeface="黑体" panose="02010609060101010101" pitchFamily="2" charset="-122"/>
              </a:rPr>
              <a:t>明确</a:t>
            </a:r>
            <a:endParaRPr lang="zh-CN" altLang="en-US" dirty="0"/>
          </a:p>
          <a:p>
            <a:endParaRPr lang="en-US" altLang="zh-CN" dirty="0"/>
          </a:p>
          <a:p>
            <a:endParaRPr lang="en-US" altLang="zh-CN" dirty="0" smtClean="0">
              <a:solidFill>
                <a:srgbClr val="FF0000"/>
              </a:solidFill>
            </a:endParaRPr>
          </a:p>
          <a:p>
            <a:endParaRPr lang="en-US" altLang="zh-CN" dirty="0" smtClean="0">
              <a:solidFill>
                <a:srgbClr val="FF0000"/>
              </a:solidFill>
            </a:endParaRPr>
          </a:p>
          <a:p>
            <a:endParaRPr lang="en-US" altLang="zh-CN" dirty="0" smtClean="0"/>
          </a:p>
          <a:p>
            <a:endParaRPr lang="en-US" altLang="zh-CN" dirty="0" smtClean="0"/>
          </a:p>
          <a:p>
            <a:endParaRPr lang="en-US" altLang="zh-CN" dirty="0" smtClean="0"/>
          </a:p>
          <a:p>
            <a:pPr marL="0" indent="0">
              <a:buNone/>
            </a:pPr>
            <a:endParaRPr lang="zh-CN" altLang="en-US"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412776"/>
            <a:ext cx="8219256" cy="4713387"/>
          </a:xfrm>
        </p:spPr>
        <p:txBody>
          <a:bodyPr>
            <a:normAutofit fontScale="77500" lnSpcReduction="20000"/>
          </a:bodyPr>
          <a:lstStyle/>
          <a:p>
            <a:pPr>
              <a:lnSpc>
                <a:spcPct val="150000"/>
              </a:lnSpc>
            </a:pPr>
            <a:r>
              <a:rPr lang="zh-CN" altLang="en-US" b="1" dirty="0" smtClean="0">
                <a:latin typeface="黑体" panose="02010609060101010101" pitchFamily="2" charset="-122"/>
                <a:ea typeface="黑体" panose="02010609060101010101" pitchFamily="2" charset="-122"/>
              </a:rPr>
              <a:t>接口的管理：在</a:t>
            </a:r>
            <a:r>
              <a:rPr lang="zh-CN" altLang="en-US" b="1" dirty="0">
                <a:latin typeface="黑体" panose="02010609060101010101" pitchFamily="2" charset="-122"/>
                <a:ea typeface="黑体" panose="02010609060101010101" pitchFamily="2" charset="-122"/>
              </a:rPr>
              <a:t>大型组织，经常有很多人员和部门参与设计过程，需控制他们之间的关系和联系</a:t>
            </a:r>
            <a:r>
              <a:rPr lang="zh-CN" altLang="en-US" b="1" dirty="0" smtClean="0">
                <a:latin typeface="黑体" panose="02010609060101010101" pitchFamily="2" charset="-122"/>
                <a:ea typeface="黑体" panose="02010609060101010101" pitchFamily="2" charset="-122"/>
              </a:rPr>
              <a:t>。在</a:t>
            </a:r>
            <a:r>
              <a:rPr lang="zh-CN" altLang="en-US" b="1" dirty="0">
                <a:latin typeface="黑体" panose="02010609060101010101" pitchFamily="2" charset="-122"/>
                <a:ea typeface="黑体" panose="02010609060101010101" pitchFamily="2" charset="-122"/>
              </a:rPr>
              <a:t>小型组织，即使只有一名设计人员，其与其他部门的某些关系和联系也是同等重要的， 如顾客、法定团体、供方（分包商）及其他有关机构</a:t>
            </a:r>
            <a:r>
              <a:rPr lang="zh-CN" altLang="en-US" b="1" dirty="0" smtClean="0">
                <a:latin typeface="黑体" panose="02010609060101010101" pitchFamily="2" charset="-122"/>
                <a:ea typeface="黑体" panose="02010609060101010101" pitchFamily="2" charset="-122"/>
              </a:rPr>
              <a:t>。某些</a:t>
            </a:r>
            <a:r>
              <a:rPr lang="zh-CN" altLang="en-US" b="1" dirty="0">
                <a:latin typeface="黑体" panose="02010609060101010101" pitchFamily="2" charset="-122"/>
                <a:ea typeface="黑体" panose="02010609060101010101" pitchFamily="2" charset="-122"/>
              </a:rPr>
              <a:t>产品的开发涉及到软件和硬件的接口，不同模块的接口等等，均需要进行管理；</a:t>
            </a:r>
            <a:endParaRPr lang="zh-CN" altLang="en-US" b="1" dirty="0">
              <a:latin typeface="黑体" panose="02010609060101010101" pitchFamily="2" charset="-122"/>
              <a:ea typeface="黑体" panose="02010609060101010101" pitchFamily="2" charset="-122"/>
            </a:endParaRPr>
          </a:p>
          <a:p>
            <a:r>
              <a:rPr lang="zh-CN" altLang="en-US" dirty="0" smtClean="0">
                <a:solidFill>
                  <a:srgbClr val="FF0000"/>
                </a:solidFill>
              </a:rPr>
              <a:t>对</a:t>
            </a:r>
            <a:r>
              <a:rPr lang="zh-CN" altLang="en-US" dirty="0">
                <a:solidFill>
                  <a:srgbClr val="FF0000"/>
                </a:solidFill>
              </a:rPr>
              <a:t>顾客和</a:t>
            </a:r>
            <a:r>
              <a:rPr lang="zh-CN" altLang="en-US" dirty="0" smtClean="0">
                <a:solidFill>
                  <a:srgbClr val="FF0000"/>
                </a:solidFill>
              </a:rPr>
              <a:t>用户参与设计和开发过程</a:t>
            </a:r>
            <a:r>
              <a:rPr lang="zh-CN" altLang="en-US" dirty="0">
                <a:solidFill>
                  <a:srgbClr val="FF0000"/>
                </a:solidFill>
              </a:rPr>
              <a:t>的</a:t>
            </a:r>
            <a:r>
              <a:rPr lang="zh-CN" altLang="en-US" dirty="0" smtClean="0">
                <a:solidFill>
                  <a:srgbClr val="FF0000"/>
                </a:solidFill>
              </a:rPr>
              <a:t>需求：如顾客体验、服务行业的顾客参与、确认等。</a:t>
            </a:r>
            <a:endParaRPr lang="zh-CN" altLang="en-US" dirty="0"/>
          </a:p>
          <a:p>
            <a:r>
              <a:rPr lang="en-US" altLang="zh-CN" dirty="0" smtClean="0"/>
              <a:t> </a:t>
            </a:r>
            <a:r>
              <a:rPr lang="zh-CN" altLang="en-US" dirty="0" smtClean="0"/>
              <a:t>策划结果：</a:t>
            </a:r>
            <a:r>
              <a:rPr lang="zh-CN" altLang="en-US" dirty="0" smtClean="0">
                <a:solidFill>
                  <a:srgbClr val="FF0000"/>
                </a:solidFill>
              </a:rPr>
              <a:t>必要的成文信息</a:t>
            </a:r>
            <a:r>
              <a:rPr lang="zh-CN" altLang="en-US" dirty="0" smtClean="0"/>
              <a:t>。</a:t>
            </a:r>
            <a:endParaRPr lang="en-US" altLang="zh-CN" dirty="0" smtClean="0"/>
          </a:p>
          <a:p>
            <a:endParaRPr lang="zh-CN" altLang="en-US" dirty="0"/>
          </a:p>
          <a:p>
            <a:endParaRPr lang="en-US" altLang="zh-CN" dirty="0"/>
          </a:p>
          <a:p>
            <a:endParaRPr lang="en-US" altLang="zh-CN" dirty="0" smtClean="0">
              <a:solidFill>
                <a:srgbClr val="FF0000"/>
              </a:solidFill>
            </a:endParaRPr>
          </a:p>
          <a:p>
            <a:endParaRPr lang="en-US" altLang="zh-CN" dirty="0" smtClean="0">
              <a:solidFill>
                <a:srgbClr val="FF0000"/>
              </a:solidFill>
            </a:endParaRPr>
          </a:p>
          <a:p>
            <a:endParaRPr lang="en-US" altLang="zh-CN" dirty="0" smtClean="0"/>
          </a:p>
          <a:p>
            <a:endParaRPr lang="en-US" altLang="zh-CN" dirty="0" smtClean="0"/>
          </a:p>
          <a:p>
            <a:endParaRPr lang="en-US" altLang="zh-CN" dirty="0" smtClean="0"/>
          </a:p>
          <a:p>
            <a:pPr marL="0" indent="0">
              <a:buNone/>
            </a:pPr>
            <a:endParaRPr lang="zh-CN" altLang="en-US"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7.3.2  </a:t>
                      </a:r>
                      <a:r>
                        <a:rPr kumimoji="0" lang="zh-CN" altLang="zh-CN" sz="1800" kern="1200" dirty="0" smtClean="0">
                          <a:solidFill>
                            <a:schemeClr val="tx1"/>
                          </a:solidFill>
                          <a:effectLst/>
                          <a:latin typeface="+mn-lt"/>
                          <a:ea typeface="+mn-ea"/>
                          <a:cs typeface="+mn-cs"/>
                        </a:rPr>
                        <a:t>设计和开发输入</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应确定与产品要求有关的输入，并保持记录（见</a:t>
                      </a:r>
                      <a:r>
                        <a:rPr kumimoji="0" lang="en-US" altLang="zh-CN" sz="1800" kern="1200" dirty="0" smtClean="0">
                          <a:solidFill>
                            <a:schemeClr val="tx1"/>
                          </a:solidFill>
                          <a:effectLst/>
                          <a:latin typeface="+mn-lt"/>
                          <a:ea typeface="+mn-ea"/>
                          <a:cs typeface="+mn-cs"/>
                        </a:rPr>
                        <a:t>4.2.4</a:t>
                      </a:r>
                      <a:r>
                        <a:rPr kumimoji="0" lang="zh-CN" altLang="zh-CN" sz="1800" kern="1200" dirty="0" smtClean="0">
                          <a:solidFill>
                            <a:schemeClr val="tx1"/>
                          </a:solidFill>
                          <a:effectLst/>
                          <a:latin typeface="+mn-lt"/>
                          <a:ea typeface="+mn-ea"/>
                          <a:cs typeface="+mn-cs"/>
                        </a:rPr>
                        <a:t>）。这些输入应包括：</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）功能要求和性能要求；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）适用的法律法规要求；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 </a:t>
                      </a:r>
                      <a:r>
                        <a:rPr kumimoji="0" lang="zh-CN" altLang="zh-CN" sz="1800" kern="1200" dirty="0" smtClean="0">
                          <a:solidFill>
                            <a:schemeClr val="tx1"/>
                          </a:solidFill>
                          <a:effectLst/>
                          <a:latin typeface="+mn-lt"/>
                          <a:ea typeface="+mn-ea"/>
                          <a:cs typeface="+mn-cs"/>
                        </a:rPr>
                        <a:t>适用时，来源于以前类似设计的信息；</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d</a:t>
                      </a:r>
                      <a:r>
                        <a:rPr kumimoji="0" lang="zh-CN" altLang="zh-CN" sz="1800" kern="1200" dirty="0" smtClean="0">
                          <a:solidFill>
                            <a:schemeClr val="tx1"/>
                          </a:solidFill>
                          <a:effectLst/>
                          <a:latin typeface="+mn-lt"/>
                          <a:ea typeface="+mn-ea"/>
                          <a:cs typeface="+mn-cs"/>
                        </a:rPr>
                        <a:t>）设计和开发所必需的其他要求。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应对这些输入的充分性和适宜性进行评审。要求应完整、清楚，并且不能自相矛盾。</a:t>
                      </a:r>
                      <a:endParaRPr kumimoji="0" lang="zh-CN" altLang="zh-CN" sz="1800" kern="1200" dirty="0" smtClean="0">
                        <a:solidFill>
                          <a:schemeClr val="tx1"/>
                        </a:solidFill>
                        <a:effectLst/>
                        <a:latin typeface="+mn-lt"/>
                        <a:ea typeface="+mn-ea"/>
                        <a:cs typeface="+mn-cs"/>
                      </a:endParaRPr>
                    </a:p>
                    <a:p>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u="none" strike="noStrike" kern="1200" baseline="0" dirty="0" smtClean="0">
                          <a:solidFill>
                            <a:schemeClr val="tx1"/>
                          </a:solidFill>
                          <a:latin typeface="+mn-lt"/>
                          <a:ea typeface="+mn-ea"/>
                          <a:cs typeface="+mn-cs"/>
                        </a:rPr>
                        <a:t>8.3.3 </a:t>
                      </a:r>
                      <a:r>
                        <a:rPr kumimoji="0" lang="zh-CN" altLang="en-US" sz="1800" b="0" i="0" u="none" strike="noStrike" kern="1200" baseline="0" dirty="0" smtClean="0">
                          <a:solidFill>
                            <a:schemeClr val="tx1"/>
                          </a:solidFill>
                          <a:latin typeface="+mn-lt"/>
                          <a:ea typeface="+mn-ea"/>
                          <a:cs typeface="+mn-cs"/>
                        </a:rPr>
                        <a:t>设计和开发输入</a:t>
                      </a:r>
                      <a:endParaRPr kumimoji="0"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组织应针对所设计和开发的</a:t>
                      </a:r>
                      <a:r>
                        <a:rPr lang="zh-CN" altLang="en-US" sz="1800" b="1" i="0" u="none" strike="noStrike" kern="1200" baseline="0" dirty="0" smtClean="0">
                          <a:solidFill>
                            <a:srgbClr val="FF0000"/>
                          </a:solidFill>
                          <a:latin typeface="+mn-lt"/>
                          <a:ea typeface="+mn-ea"/>
                          <a:cs typeface="+mn-cs"/>
                        </a:rPr>
                        <a:t>具体类型的</a:t>
                      </a:r>
                      <a:r>
                        <a:rPr lang="zh-CN" altLang="en-US" sz="1800" b="0" i="0" u="none" strike="noStrike" kern="1200" baseline="0" dirty="0" smtClean="0">
                          <a:solidFill>
                            <a:schemeClr val="tx1"/>
                          </a:solidFill>
                          <a:latin typeface="+mn-lt"/>
                          <a:ea typeface="+mn-ea"/>
                          <a:cs typeface="+mn-cs"/>
                        </a:rPr>
                        <a:t>产品和服务，确定</a:t>
                      </a:r>
                      <a:r>
                        <a:rPr lang="zh-CN" altLang="en-US" sz="1800" b="1" i="0" u="none" strike="noStrike" kern="1200" baseline="0" dirty="0" smtClean="0">
                          <a:solidFill>
                            <a:srgbClr val="FF0000"/>
                          </a:solidFill>
                          <a:latin typeface="+mn-lt"/>
                          <a:ea typeface="+mn-ea"/>
                          <a:cs typeface="+mn-cs"/>
                        </a:rPr>
                        <a:t>必需的要求</a:t>
                      </a:r>
                      <a:r>
                        <a:rPr lang="zh-CN" altLang="en-US" sz="1800" b="0" i="0" u="none" strike="noStrike" kern="1200" baseline="0" dirty="0" smtClean="0">
                          <a:solidFill>
                            <a:schemeClr val="tx1"/>
                          </a:solidFill>
                          <a:latin typeface="+mn-lt"/>
                          <a:ea typeface="+mn-ea"/>
                          <a:cs typeface="+mn-cs"/>
                        </a:rPr>
                        <a:t>。组织应考虑：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）功能和性能要求；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）来源于以前类似设计和开发活动的信息；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）法律法规要求；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组织承诺实施的标准或行业规范； </a:t>
                      </a:r>
                      <a:endParaRPr lang="zh-CN" altLang="en-US" sz="1800" b="1" i="0" u="none" strike="noStrike" kern="1200" baseline="0" dirty="0" smtClean="0">
                        <a:solidFill>
                          <a:srgbClr val="FF0000"/>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e</a:t>
                      </a:r>
                      <a:r>
                        <a:rPr lang="zh-CN" altLang="en-US" sz="1800" b="0" i="0" u="none" strike="noStrike" kern="1200" baseline="0" dirty="0" smtClean="0">
                          <a:solidFill>
                            <a:schemeClr val="tx1"/>
                          </a:solidFill>
                          <a:latin typeface="+mn-lt"/>
                          <a:ea typeface="+mn-ea"/>
                          <a:cs typeface="+mn-cs"/>
                        </a:rPr>
                        <a:t>）由产品和服务性质所导致的</a:t>
                      </a:r>
                      <a:r>
                        <a:rPr lang="zh-CN" altLang="en-US" sz="1800" b="1" i="0" u="none" strike="noStrike" kern="1200" baseline="0" dirty="0" smtClean="0">
                          <a:solidFill>
                            <a:srgbClr val="FF0000"/>
                          </a:solidFill>
                          <a:latin typeface="+mn-lt"/>
                          <a:ea typeface="+mn-ea"/>
                          <a:cs typeface="+mn-cs"/>
                        </a:rPr>
                        <a:t>潜在的失效后果</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针对设计和开发的目的，输入应是充分和适宜的，且应完整、清楚。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相互矛盾的设计和开发输入应得到解决。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组织应保留有关设计和开发输入的</a:t>
                      </a:r>
                      <a:r>
                        <a:rPr lang="zh-CN" altLang="en-US" sz="1800" b="1" i="0" u="none" strike="noStrike" kern="1200" baseline="0" dirty="0" smtClean="0">
                          <a:solidFill>
                            <a:srgbClr val="FF0000"/>
                          </a:solidFill>
                          <a:latin typeface="+mn-lt"/>
                          <a:ea typeface="+mn-ea"/>
                          <a:cs typeface="+mn-cs"/>
                        </a:rPr>
                        <a:t>成文信息。</a:t>
                      </a:r>
                      <a:endParaRPr kumimoji="0" lang="zh-CN" altLang="en-US" b="1"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设计开发输入</a:t>
            </a:r>
            <a:endParaRPr lang="zh-CN" altLang="en-US" dirty="0"/>
          </a:p>
        </p:txBody>
      </p:sp>
      <p:sp>
        <p:nvSpPr>
          <p:cNvPr id="3" name="文本占位符 2"/>
          <p:cNvSpPr>
            <a:spLocks noGrp="1"/>
          </p:cNvSpPr>
          <p:nvPr>
            <p:ph type="body" sz="half" idx="1"/>
          </p:nvPr>
        </p:nvSpPr>
        <p:spPr>
          <a:xfrm>
            <a:off x="457200" y="1412776"/>
            <a:ext cx="8219256" cy="4713387"/>
          </a:xfrm>
        </p:spPr>
        <p:txBody>
          <a:bodyPr>
            <a:normAutofit/>
          </a:bodyPr>
          <a:lstStyle/>
          <a:p>
            <a:r>
              <a:rPr lang="zh-CN" altLang="en-US" dirty="0" smtClean="0"/>
              <a:t>输入通常包括：</a:t>
            </a:r>
            <a:endParaRPr lang="en-US" altLang="zh-CN" dirty="0" smtClean="0"/>
          </a:p>
          <a:p>
            <a:pPr marL="0" indent="0">
              <a:buNone/>
            </a:pPr>
            <a:r>
              <a:rPr lang="en-US" altLang="zh-CN" dirty="0"/>
              <a:t> </a:t>
            </a:r>
            <a:r>
              <a:rPr lang="en-US" altLang="zh-CN" dirty="0" smtClean="0"/>
              <a:t> 1</a:t>
            </a:r>
            <a:r>
              <a:rPr lang="zh-CN" altLang="en-US" dirty="0" smtClean="0"/>
              <a:t>、基本要求，包括</a:t>
            </a:r>
            <a:r>
              <a:rPr lang="zh-CN" altLang="en-US" dirty="0"/>
              <a:t>功能和性能</a:t>
            </a:r>
            <a:r>
              <a:rPr lang="zh-CN" altLang="en-US" dirty="0" smtClean="0"/>
              <a:t>要求。</a:t>
            </a:r>
            <a:endParaRPr lang="en-US" altLang="zh-CN" dirty="0" smtClean="0"/>
          </a:p>
          <a:p>
            <a:pPr marL="0" indent="0">
              <a:buNone/>
            </a:pPr>
            <a:r>
              <a:rPr lang="zh-CN" altLang="en-US" dirty="0" smtClean="0"/>
              <a:t> </a:t>
            </a:r>
            <a:r>
              <a:rPr lang="en-US" altLang="zh-CN" dirty="0"/>
              <a:t> </a:t>
            </a:r>
            <a:r>
              <a:rPr lang="en-US" altLang="zh-CN" dirty="0" smtClean="0"/>
              <a:t>2</a:t>
            </a:r>
            <a:r>
              <a:rPr lang="zh-CN" altLang="en-US" dirty="0" smtClean="0"/>
              <a:t>、</a:t>
            </a:r>
            <a:r>
              <a:rPr lang="zh-CN" altLang="zh-CN" dirty="0"/>
              <a:t>来源于以前类似设计的</a:t>
            </a:r>
            <a:r>
              <a:rPr lang="zh-CN" altLang="zh-CN" dirty="0" smtClean="0"/>
              <a:t>信息</a:t>
            </a:r>
            <a:endParaRPr lang="en-US" altLang="zh-CN" dirty="0" smtClean="0"/>
          </a:p>
          <a:p>
            <a:pPr marL="0" indent="0">
              <a:buNone/>
            </a:pPr>
            <a:r>
              <a:rPr lang="en-US" altLang="zh-CN" dirty="0" smtClean="0"/>
              <a:t>  3</a:t>
            </a:r>
            <a:r>
              <a:rPr lang="zh-CN" altLang="en-US" dirty="0"/>
              <a:t>、法规</a:t>
            </a:r>
            <a:r>
              <a:rPr lang="zh-CN" altLang="en-US" dirty="0" smtClean="0"/>
              <a:t>要求、标准、行业规则要求</a:t>
            </a:r>
            <a:endParaRPr lang="en-US" altLang="zh-CN" dirty="0" smtClean="0"/>
          </a:p>
          <a:p>
            <a:pPr marL="0" indent="0">
              <a:buNone/>
            </a:pPr>
            <a:r>
              <a:rPr lang="zh-CN" altLang="en-US" dirty="0" smtClean="0"/>
              <a:t>  </a:t>
            </a:r>
            <a:r>
              <a:rPr lang="en-US" altLang="zh-CN" dirty="0" smtClean="0"/>
              <a:t>4</a:t>
            </a:r>
            <a:r>
              <a:rPr lang="zh-CN" altLang="en-US" dirty="0"/>
              <a:t>、潜在失效后果（基于风险的管理）</a:t>
            </a:r>
            <a:endParaRPr lang="en-US" altLang="zh-CN" dirty="0"/>
          </a:p>
          <a:p>
            <a:pPr marL="0" indent="0">
              <a:buNone/>
            </a:pPr>
            <a:r>
              <a:rPr lang="zh-CN" altLang="en-US" dirty="0" smtClean="0"/>
              <a:t>输入的要求：有针对性、完整、明确、无冲突。 </a:t>
            </a:r>
            <a:endParaRPr lang="en-US" altLang="zh-CN" dirty="0" smtClean="0"/>
          </a:p>
          <a:p>
            <a:pPr marL="0" indent="0">
              <a:buNone/>
            </a:pPr>
            <a:r>
              <a:rPr lang="zh-CN" altLang="en-US" b="1" dirty="0">
                <a:solidFill>
                  <a:srgbClr val="FF0000"/>
                </a:solidFill>
              </a:rPr>
              <a:t>组织应</a:t>
            </a:r>
            <a:r>
              <a:rPr lang="zh-CN" altLang="en-US" b="1" dirty="0" smtClean="0">
                <a:solidFill>
                  <a:srgbClr val="FF0000"/>
                </a:solidFill>
              </a:rPr>
              <a:t>保留设计</a:t>
            </a:r>
            <a:r>
              <a:rPr lang="zh-CN" altLang="en-US" b="1" dirty="0">
                <a:solidFill>
                  <a:srgbClr val="FF0000"/>
                </a:solidFill>
              </a:rPr>
              <a:t>开发输入</a:t>
            </a:r>
            <a:r>
              <a:rPr lang="zh-CN" altLang="en-US" b="1" dirty="0" smtClean="0">
                <a:solidFill>
                  <a:srgbClr val="FF0000"/>
                </a:solidFill>
              </a:rPr>
              <a:t>的成文信息</a:t>
            </a:r>
            <a:endParaRPr lang="en-US" altLang="zh-CN" dirty="0" smtClean="0"/>
          </a:p>
          <a:p>
            <a:endParaRPr lang="en-US" altLang="zh-CN" dirty="0" smtClean="0"/>
          </a:p>
          <a:p>
            <a:endParaRPr lang="en-US" altLang="zh-CN" dirty="0" smtClean="0"/>
          </a:p>
          <a:p>
            <a:endParaRPr lang="zh-CN" altLang="en-US" dirty="0"/>
          </a:p>
          <a:p>
            <a:endParaRPr lang="en-US" altLang="zh-CN" dirty="0"/>
          </a:p>
          <a:p>
            <a:endParaRPr lang="en-US" altLang="zh-CN" dirty="0" smtClean="0">
              <a:solidFill>
                <a:srgbClr val="FF0000"/>
              </a:solidFill>
            </a:endParaRPr>
          </a:p>
          <a:p>
            <a:endParaRPr lang="en-US" altLang="zh-CN" dirty="0" smtClean="0">
              <a:solidFill>
                <a:srgbClr val="FF0000"/>
              </a:solidFill>
            </a:endParaRPr>
          </a:p>
          <a:p>
            <a:endParaRPr lang="en-US" altLang="zh-CN" dirty="0" smtClean="0"/>
          </a:p>
          <a:p>
            <a:endParaRPr lang="en-US" altLang="zh-CN" dirty="0" smtClean="0"/>
          </a:p>
          <a:p>
            <a:endParaRPr lang="en-US" altLang="zh-CN" dirty="0" smtClean="0"/>
          </a:p>
          <a:p>
            <a:pPr marL="0" indent="0">
              <a:buNone/>
            </a:pPr>
            <a:endParaRPr lang="zh-CN" altLang="en-US"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标题 1"/>
          <p:cNvSpPr>
            <a:spLocks noGrp="1" noChangeArrowheads="1"/>
          </p:cNvSpPr>
          <p:nvPr>
            <p:ph type="ctrTitle"/>
          </p:nvPr>
        </p:nvSpPr>
        <p:spPr>
          <a:xfrm>
            <a:off x="457200" y="274638"/>
            <a:ext cx="8229600" cy="582612"/>
          </a:xfrm>
        </p:spPr>
        <p:txBody>
          <a:bodyPr/>
          <a:lstStyle/>
          <a:p>
            <a:pPr algn="l"/>
            <a:r>
              <a:rPr lang="zh-CN" altLang="en-US" sz="2800" b="1" smtClean="0">
                <a:solidFill>
                  <a:srgbClr val="FF6600"/>
                </a:solidFill>
                <a:latin typeface="宋体" panose="02010600030101010101" pitchFamily="2" charset="-122"/>
              </a:rPr>
              <a:t>组织的绩效管理与QMS的结合</a:t>
            </a:r>
            <a:endParaRPr lang="zh-CN" altLang="en-US" sz="2800" b="1" smtClean="0">
              <a:solidFill>
                <a:srgbClr val="FF6600"/>
              </a:solidFill>
              <a:latin typeface="宋体" panose="02010600030101010101" pitchFamily="2" charset="-122"/>
            </a:endParaRPr>
          </a:p>
        </p:txBody>
      </p:sp>
      <p:sp>
        <p:nvSpPr>
          <p:cNvPr id="60419" name="内容占位符 2"/>
          <p:cNvSpPr>
            <a:spLocks noGrp="1"/>
          </p:cNvSpPr>
          <p:nvPr>
            <p:ph type="subTitle" idx="1"/>
          </p:nvPr>
        </p:nvSpPr>
        <p:spPr>
          <a:xfrm>
            <a:off x="457200" y="1046163"/>
            <a:ext cx="8229600" cy="4811712"/>
          </a:xfrm>
          <a:ln>
            <a:miter/>
          </a:ln>
        </p:spPr>
        <p:txBody>
          <a:bodyPr>
            <a:normAutofit fontScale="92500" lnSpcReduction="10000"/>
          </a:bodyPr>
          <a:lstStyle/>
          <a:p>
            <a:pPr algn="l">
              <a:lnSpc>
                <a:spcPct val="90000"/>
              </a:lnSpc>
              <a:spcBef>
                <a:spcPts val="0"/>
              </a:spcBef>
              <a:buFont typeface="Arial" panose="020B0604020202020204" pitchFamily="34" charset="0"/>
              <a:buNone/>
              <a:defRPr/>
            </a:pPr>
            <a:r>
              <a:rPr lang="zh-CN" altLang="en-US" sz="2400" b="1" noProof="1">
                <a:latin typeface="仿宋" panose="02010609060101010101" pitchFamily="49" charset="-122"/>
                <a:ea typeface="仿宋" panose="02010609060101010101" pitchFamily="49" charset="-122"/>
              </a:rPr>
              <a:t>具体体现在：</a:t>
            </a:r>
            <a:endParaRPr lang="en-US" altLang="x-none" sz="2400" b="1" noProof="1">
              <a:latin typeface="仿宋" panose="02010609060101010101" pitchFamily="49" charset="-122"/>
              <a:ea typeface="仿宋" panose="02010609060101010101" pitchFamily="49" charset="-122"/>
            </a:endParaRPr>
          </a:p>
          <a:p>
            <a:pPr marL="342900" indent="-342900" algn="l">
              <a:lnSpc>
                <a:spcPct val="90000"/>
              </a:lnSpc>
              <a:spcBef>
                <a:spcPts val="0"/>
              </a:spcBef>
              <a:buClr>
                <a:srgbClr val="FA4E12"/>
              </a:buClr>
              <a:buFont typeface="Wingdings" panose="05000000000000000000" charset="0"/>
              <a:buChar char="n"/>
              <a:defRPr/>
            </a:pPr>
            <a:r>
              <a:rPr lang="zh-CN" altLang="en-US" sz="2400" noProof="1">
                <a:solidFill>
                  <a:schemeClr val="tx1"/>
                </a:solidFill>
                <a:latin typeface="仿宋" panose="02010609060101010101" pitchFamily="49" charset="-122"/>
                <a:ea typeface="仿宋" panose="02010609060101010101" pitchFamily="49" charset="-122"/>
              </a:rPr>
              <a:t>组织应确定和应用为确保这些过程的有效运行和控制所需的准则和方法（包括监视、测量及相关的绩效指标）；（</a:t>
            </a:r>
            <a:r>
              <a:rPr lang="en-US" altLang="x-none" sz="2400" noProof="1">
                <a:solidFill>
                  <a:schemeClr val="tx1"/>
                </a:solidFill>
                <a:latin typeface="仿宋" panose="02010609060101010101" pitchFamily="49" charset="-122"/>
                <a:ea typeface="仿宋" panose="02010609060101010101" pitchFamily="49" charset="-122"/>
              </a:rPr>
              <a:t>4.4.c</a:t>
            </a:r>
            <a:r>
              <a:rPr lang="zh-CN" altLang="en-US" sz="2400" noProof="1">
                <a:solidFill>
                  <a:schemeClr val="tx1"/>
                </a:solidFill>
                <a:latin typeface="仿宋" panose="02010609060101010101" pitchFamily="49" charset="-122"/>
                <a:ea typeface="仿宋" panose="02010609060101010101" pitchFamily="49" charset="-122"/>
              </a:rPr>
              <a:t>）</a:t>
            </a:r>
            <a:endParaRPr lang="en-US" altLang="x-none" sz="2400" noProof="1">
              <a:solidFill>
                <a:schemeClr val="tx1"/>
              </a:solidFill>
              <a:latin typeface="仿宋" panose="02010609060101010101" pitchFamily="49" charset="-122"/>
              <a:ea typeface="仿宋" panose="02010609060101010101" pitchFamily="49" charset="-122"/>
            </a:endParaRPr>
          </a:p>
          <a:p>
            <a:pPr marL="342900" indent="-342900" algn="l">
              <a:lnSpc>
                <a:spcPct val="90000"/>
              </a:lnSpc>
              <a:spcBef>
                <a:spcPts val="0"/>
              </a:spcBef>
              <a:buClr>
                <a:srgbClr val="FA4E12"/>
              </a:buClr>
              <a:buFont typeface="Wingdings" panose="05000000000000000000" charset="0"/>
              <a:buChar char="n"/>
              <a:defRPr/>
            </a:pPr>
            <a:r>
              <a:rPr lang="zh-CN" altLang="en-US" sz="2400" noProof="1">
                <a:solidFill>
                  <a:schemeClr val="tx1"/>
                </a:solidFill>
                <a:latin typeface="仿宋" panose="02010609060101010101" pitchFamily="49" charset="-122"/>
                <a:ea typeface="仿宋" panose="02010609060101010101" pitchFamily="49" charset="-122"/>
              </a:rPr>
              <a:t>组织应确定和应用基于依照特定要求提供过程或产品和服务的能力对外供方进行评价、选择、绩效监视和重新评价的准则。组织应保存这些活动以及根据评价结果所采取的任何必要措施的文件化信息。（</a:t>
            </a:r>
            <a:r>
              <a:rPr lang="en-US" altLang="x-none" sz="2400" noProof="1">
                <a:solidFill>
                  <a:schemeClr val="tx1"/>
                </a:solidFill>
                <a:latin typeface="仿宋" panose="02010609060101010101" pitchFamily="49" charset="-122"/>
                <a:ea typeface="仿宋" panose="02010609060101010101" pitchFamily="49" charset="-122"/>
              </a:rPr>
              <a:t>8.4.1</a:t>
            </a:r>
            <a:r>
              <a:rPr lang="zh-CN" altLang="en-US" sz="2400" noProof="1">
                <a:solidFill>
                  <a:schemeClr val="tx1"/>
                </a:solidFill>
                <a:latin typeface="仿宋" panose="02010609060101010101" pitchFamily="49" charset="-122"/>
                <a:ea typeface="仿宋" panose="02010609060101010101" pitchFamily="49" charset="-122"/>
              </a:rPr>
              <a:t>）</a:t>
            </a:r>
            <a:endParaRPr lang="en-US" altLang="x-none" sz="2400" noProof="1">
              <a:solidFill>
                <a:schemeClr val="tx1"/>
              </a:solidFill>
              <a:latin typeface="仿宋" panose="02010609060101010101" pitchFamily="49" charset="-122"/>
              <a:ea typeface="仿宋" panose="02010609060101010101" pitchFamily="49" charset="-122"/>
            </a:endParaRPr>
          </a:p>
          <a:p>
            <a:pPr marL="342900" indent="-342900" algn="l">
              <a:lnSpc>
                <a:spcPct val="90000"/>
              </a:lnSpc>
              <a:spcBef>
                <a:spcPts val="0"/>
              </a:spcBef>
              <a:buClr>
                <a:srgbClr val="FA4E12"/>
              </a:buClr>
              <a:buFont typeface="Wingdings" panose="05000000000000000000" charset="0"/>
              <a:buChar char="n"/>
              <a:defRPr/>
            </a:pPr>
            <a:r>
              <a:rPr lang="zh-CN" altLang="en-US" sz="2400" noProof="1">
                <a:solidFill>
                  <a:schemeClr val="tx1"/>
                </a:solidFill>
                <a:latin typeface="仿宋" panose="02010609060101010101" pitchFamily="49" charset="-122"/>
                <a:ea typeface="仿宋" panose="02010609060101010101" pitchFamily="49" charset="-122"/>
              </a:rPr>
              <a:t>第九章：绩效评价</a:t>
            </a:r>
            <a:endParaRPr lang="en-US" altLang="x-none" sz="2400" noProof="1">
              <a:solidFill>
                <a:schemeClr val="tx1"/>
              </a:solidFill>
              <a:latin typeface="仿宋" panose="02010609060101010101" pitchFamily="49" charset="-122"/>
              <a:ea typeface="仿宋" panose="02010609060101010101" pitchFamily="49" charset="-122"/>
            </a:endParaRPr>
          </a:p>
          <a:p>
            <a:pPr algn="l">
              <a:lnSpc>
                <a:spcPct val="90000"/>
              </a:lnSpc>
              <a:spcBef>
                <a:spcPts val="0"/>
              </a:spcBef>
              <a:buFont typeface="Arial" panose="020B0604020202020204" pitchFamily="34" charset="0"/>
              <a:buNone/>
              <a:defRPr/>
            </a:pPr>
            <a:r>
              <a:rPr lang="zh-CN" altLang="en-US" sz="2400" noProof="1">
                <a:solidFill>
                  <a:schemeClr val="tx1"/>
                </a:solidFill>
                <a:latin typeface="仿宋" panose="02010609060101010101" pitchFamily="49" charset="-122"/>
                <a:ea typeface="仿宋" panose="02010609060101010101" pitchFamily="49" charset="-122"/>
              </a:rPr>
              <a:t>  组织应评价质量管理体系的绩效和有效性。（</a:t>
            </a:r>
            <a:r>
              <a:rPr lang="en-US" altLang="x-none" sz="2400" noProof="1">
                <a:solidFill>
                  <a:schemeClr val="tx1"/>
                </a:solidFill>
                <a:latin typeface="仿宋" panose="02010609060101010101" pitchFamily="49" charset="-122"/>
                <a:ea typeface="仿宋" panose="02010609060101010101" pitchFamily="49" charset="-122"/>
              </a:rPr>
              <a:t>9.1.1</a:t>
            </a:r>
            <a:r>
              <a:rPr lang="zh-CN" altLang="en-US" sz="2400" noProof="1">
                <a:solidFill>
                  <a:schemeClr val="tx1"/>
                </a:solidFill>
                <a:latin typeface="仿宋" panose="02010609060101010101" pitchFamily="49" charset="-122"/>
                <a:ea typeface="仿宋" panose="02010609060101010101" pitchFamily="49" charset="-122"/>
              </a:rPr>
              <a:t>）</a:t>
            </a:r>
            <a:endParaRPr lang="en-US" altLang="x-none" sz="2400" noProof="1">
              <a:solidFill>
                <a:schemeClr val="tx1"/>
              </a:solidFill>
              <a:latin typeface="仿宋" panose="02010609060101010101" pitchFamily="49" charset="-122"/>
              <a:ea typeface="仿宋" panose="02010609060101010101" pitchFamily="49" charset="-122"/>
            </a:endParaRPr>
          </a:p>
          <a:p>
            <a:pPr marL="342900" indent="-342900" algn="l">
              <a:lnSpc>
                <a:spcPct val="90000"/>
              </a:lnSpc>
              <a:spcBef>
                <a:spcPts val="0"/>
              </a:spcBef>
              <a:buClr>
                <a:srgbClr val="FA4E12"/>
              </a:buClr>
              <a:buFont typeface="Wingdings" panose="05000000000000000000" charset="0"/>
              <a:buChar char="n"/>
              <a:defRPr/>
            </a:pPr>
            <a:r>
              <a:rPr lang="zh-CN" altLang="en-US" sz="2400" noProof="1">
                <a:solidFill>
                  <a:schemeClr val="tx1"/>
                </a:solidFill>
                <a:latin typeface="仿宋" panose="02010609060101010101" pitchFamily="49" charset="-122"/>
                <a:ea typeface="仿宋" panose="02010609060101010101" pitchFamily="49" charset="-122"/>
              </a:rPr>
              <a:t>管理评审的输入包括下列</a:t>
            </a:r>
            <a:r>
              <a:rPr lang="zh-CN" altLang="en-US" sz="2400" noProof="1">
                <a:solidFill>
                  <a:srgbClr val="FF0000"/>
                </a:solidFill>
                <a:latin typeface="仿宋" panose="02010609060101010101" pitchFamily="49" charset="-122"/>
                <a:ea typeface="仿宋" panose="02010609060101010101" pitchFamily="49" charset="-122"/>
              </a:rPr>
              <a:t>质量管理体系绩效</a:t>
            </a:r>
            <a:r>
              <a:rPr lang="zh-CN" altLang="en-US" sz="2400" noProof="1">
                <a:solidFill>
                  <a:schemeClr val="tx1"/>
                </a:solidFill>
                <a:latin typeface="仿宋" panose="02010609060101010101" pitchFamily="49" charset="-122"/>
                <a:ea typeface="仿宋" panose="02010609060101010101" pitchFamily="49" charset="-122"/>
              </a:rPr>
              <a:t>包括其趋势的信息</a:t>
            </a:r>
            <a:r>
              <a:rPr lang="zh-CN" altLang="en-US" sz="2400" noProof="1">
                <a:latin typeface="仿宋" panose="02010609060101010101" pitchFamily="49" charset="-122"/>
                <a:ea typeface="仿宋" panose="02010609060101010101" pitchFamily="49" charset="-122"/>
              </a:rPr>
              <a:t>：</a:t>
            </a:r>
            <a:endParaRPr lang="zh-CN" altLang="en-US" sz="2400" noProof="1">
              <a:latin typeface="仿宋" panose="02010609060101010101" pitchFamily="49" charset="-122"/>
              <a:ea typeface="仿宋" panose="02010609060101010101" pitchFamily="49" charset="-122"/>
            </a:endParaRPr>
          </a:p>
          <a:p>
            <a:pPr marL="457200" lvl="2" algn="l">
              <a:lnSpc>
                <a:spcPct val="90000"/>
              </a:lnSpc>
              <a:spcBef>
                <a:spcPts val="0"/>
              </a:spcBef>
              <a:buFont typeface="Calibri" panose="020F0502020204030204" pitchFamily="34" charset="0"/>
              <a:buAutoNum type="arabicPeriod"/>
              <a:defRPr/>
            </a:pPr>
            <a:r>
              <a:rPr lang="zh-CN" altLang="en-US" sz="2000" noProof="1">
                <a:solidFill>
                  <a:schemeClr val="tx1"/>
                </a:solidFill>
                <a:latin typeface="仿宋" panose="02010609060101010101" pitchFamily="49" charset="-122"/>
                <a:ea typeface="仿宋" panose="02010609060101010101" pitchFamily="49" charset="-122"/>
              </a:rPr>
              <a:t>顾客满意和相关方的反馈；</a:t>
            </a:r>
            <a:endParaRPr lang="zh-CN" altLang="en-US" sz="2000" noProof="1">
              <a:solidFill>
                <a:schemeClr val="tx1"/>
              </a:solidFill>
              <a:latin typeface="仿宋" panose="02010609060101010101" pitchFamily="49" charset="-122"/>
              <a:ea typeface="仿宋" panose="02010609060101010101" pitchFamily="49" charset="-122"/>
            </a:endParaRPr>
          </a:p>
          <a:p>
            <a:pPr marL="457200" lvl="2" algn="l">
              <a:lnSpc>
                <a:spcPct val="90000"/>
              </a:lnSpc>
              <a:spcBef>
                <a:spcPts val="0"/>
              </a:spcBef>
              <a:buFont typeface="Calibri" panose="020F0502020204030204" pitchFamily="34" charset="0"/>
              <a:buAutoNum type="arabicPeriod"/>
              <a:defRPr/>
            </a:pPr>
            <a:r>
              <a:rPr lang="zh-CN" altLang="en-US" sz="2000" noProof="1">
                <a:solidFill>
                  <a:schemeClr val="tx1"/>
                </a:solidFill>
                <a:latin typeface="仿宋" panose="02010609060101010101" pitchFamily="49" charset="-122"/>
                <a:ea typeface="仿宋" panose="02010609060101010101" pitchFamily="49" charset="-122"/>
              </a:rPr>
              <a:t>质量目标实现的程度；</a:t>
            </a:r>
            <a:endParaRPr lang="zh-CN" altLang="en-US" sz="2000" noProof="1">
              <a:solidFill>
                <a:schemeClr val="tx1"/>
              </a:solidFill>
              <a:latin typeface="仿宋" panose="02010609060101010101" pitchFamily="49" charset="-122"/>
              <a:ea typeface="仿宋" panose="02010609060101010101" pitchFamily="49" charset="-122"/>
            </a:endParaRPr>
          </a:p>
          <a:p>
            <a:pPr marL="457200" lvl="2" algn="l">
              <a:lnSpc>
                <a:spcPct val="90000"/>
              </a:lnSpc>
              <a:spcBef>
                <a:spcPts val="0"/>
              </a:spcBef>
              <a:buFont typeface="Calibri" panose="020F0502020204030204" pitchFamily="34" charset="0"/>
              <a:buAutoNum type="arabicPeriod"/>
              <a:defRPr/>
            </a:pPr>
            <a:r>
              <a:rPr lang="zh-CN" altLang="en-US" sz="2000" noProof="1">
                <a:solidFill>
                  <a:schemeClr val="tx1"/>
                </a:solidFill>
                <a:latin typeface="仿宋" panose="02010609060101010101" pitchFamily="49" charset="-122"/>
                <a:ea typeface="仿宋" panose="02010609060101010101" pitchFamily="49" charset="-122"/>
              </a:rPr>
              <a:t>过程绩效及产品和服务的符合性；</a:t>
            </a:r>
            <a:endParaRPr lang="zh-CN" altLang="en-US" sz="2000" noProof="1">
              <a:solidFill>
                <a:schemeClr val="tx1"/>
              </a:solidFill>
              <a:latin typeface="仿宋" panose="02010609060101010101" pitchFamily="49" charset="-122"/>
              <a:ea typeface="仿宋" panose="02010609060101010101" pitchFamily="49" charset="-122"/>
            </a:endParaRPr>
          </a:p>
          <a:p>
            <a:pPr marL="457200" lvl="2" algn="l">
              <a:lnSpc>
                <a:spcPct val="90000"/>
              </a:lnSpc>
              <a:spcBef>
                <a:spcPts val="0"/>
              </a:spcBef>
              <a:buFont typeface="Calibri" panose="020F0502020204030204" pitchFamily="34" charset="0"/>
              <a:buAutoNum type="arabicPeriod"/>
              <a:defRPr/>
            </a:pPr>
            <a:r>
              <a:rPr lang="zh-CN" altLang="en-US" sz="2000" noProof="1">
                <a:solidFill>
                  <a:schemeClr val="tx1"/>
                </a:solidFill>
                <a:latin typeface="仿宋" panose="02010609060101010101" pitchFamily="49" charset="-122"/>
                <a:ea typeface="仿宋" panose="02010609060101010101" pitchFamily="49" charset="-122"/>
              </a:rPr>
              <a:t>不合格与纠正措施；</a:t>
            </a:r>
            <a:endParaRPr lang="zh-CN" altLang="en-US" sz="2000" noProof="1">
              <a:solidFill>
                <a:schemeClr val="tx1"/>
              </a:solidFill>
              <a:latin typeface="仿宋" panose="02010609060101010101" pitchFamily="49" charset="-122"/>
              <a:ea typeface="仿宋" panose="02010609060101010101" pitchFamily="49" charset="-122"/>
            </a:endParaRPr>
          </a:p>
          <a:p>
            <a:pPr marL="457200" lvl="2" algn="l">
              <a:lnSpc>
                <a:spcPct val="90000"/>
              </a:lnSpc>
              <a:spcBef>
                <a:spcPts val="0"/>
              </a:spcBef>
              <a:buFont typeface="Calibri" panose="020F0502020204030204" pitchFamily="34" charset="0"/>
              <a:buAutoNum type="arabicPeriod"/>
              <a:defRPr/>
            </a:pPr>
            <a:r>
              <a:rPr lang="zh-CN" altLang="en-US" sz="2000" noProof="1">
                <a:solidFill>
                  <a:schemeClr val="tx1"/>
                </a:solidFill>
                <a:latin typeface="仿宋" panose="02010609060101010101" pitchFamily="49" charset="-122"/>
                <a:ea typeface="仿宋" panose="02010609060101010101" pitchFamily="49" charset="-122"/>
              </a:rPr>
              <a:t>监视和测量的结果；</a:t>
            </a:r>
            <a:endParaRPr lang="zh-CN" altLang="en-US" sz="2000" noProof="1">
              <a:solidFill>
                <a:schemeClr val="tx1"/>
              </a:solidFill>
              <a:latin typeface="仿宋" panose="02010609060101010101" pitchFamily="49" charset="-122"/>
              <a:ea typeface="仿宋" panose="02010609060101010101" pitchFamily="49" charset="-122"/>
            </a:endParaRPr>
          </a:p>
          <a:p>
            <a:pPr marL="457200" lvl="2" algn="l">
              <a:lnSpc>
                <a:spcPct val="90000"/>
              </a:lnSpc>
              <a:spcBef>
                <a:spcPts val="0"/>
              </a:spcBef>
              <a:buFont typeface="Calibri" panose="020F0502020204030204" pitchFamily="34" charset="0"/>
              <a:buAutoNum type="arabicPeriod"/>
              <a:defRPr/>
            </a:pPr>
            <a:r>
              <a:rPr lang="zh-CN" altLang="en-US" sz="2000" noProof="1">
                <a:solidFill>
                  <a:schemeClr val="tx1"/>
                </a:solidFill>
                <a:latin typeface="仿宋" panose="02010609060101010101" pitchFamily="49" charset="-122"/>
                <a:ea typeface="仿宋" panose="02010609060101010101" pitchFamily="49" charset="-122"/>
              </a:rPr>
              <a:t>审核的结果；</a:t>
            </a:r>
            <a:endParaRPr lang="zh-CN" altLang="en-US" sz="2000" noProof="1">
              <a:solidFill>
                <a:schemeClr val="tx1"/>
              </a:solidFill>
              <a:latin typeface="仿宋" panose="02010609060101010101" pitchFamily="49" charset="-122"/>
              <a:ea typeface="仿宋" panose="02010609060101010101" pitchFamily="49" charset="-122"/>
            </a:endParaRPr>
          </a:p>
          <a:p>
            <a:pPr marL="457200" lvl="2" algn="l">
              <a:lnSpc>
                <a:spcPct val="90000"/>
              </a:lnSpc>
              <a:spcBef>
                <a:spcPts val="0"/>
              </a:spcBef>
              <a:buFont typeface="Calibri" panose="020F0502020204030204" pitchFamily="34" charset="0"/>
              <a:buAutoNum type="arabicPeriod"/>
              <a:defRPr/>
            </a:pPr>
            <a:r>
              <a:rPr lang="zh-CN" altLang="en-US" sz="2000" noProof="1">
                <a:solidFill>
                  <a:schemeClr val="tx1"/>
                </a:solidFill>
                <a:latin typeface="仿宋" panose="02010609060101010101" pitchFamily="49" charset="-122"/>
                <a:ea typeface="仿宋" panose="02010609060101010101" pitchFamily="49" charset="-122"/>
              </a:rPr>
              <a:t>外供方的绩效。</a:t>
            </a:r>
            <a:endParaRPr lang="zh-CN" altLang="en-US" sz="2000" noProof="1">
              <a:solidFill>
                <a:schemeClr val="tx1"/>
              </a:solidFill>
              <a:latin typeface="仿宋" panose="02010609060101010101" pitchFamily="49" charset="-122"/>
              <a:ea typeface="仿宋" panose="02010609060101010101" pitchFamily="49" charset="-122"/>
            </a:endParaRPr>
          </a:p>
          <a:p>
            <a:pPr algn="l">
              <a:lnSpc>
                <a:spcPct val="150000"/>
              </a:lnSpc>
              <a:buFont typeface="Arial" panose="020B0604020202020204" pitchFamily="34" charset="0"/>
              <a:buNone/>
              <a:defRPr/>
            </a:pPr>
            <a:endParaRPr lang="zh-CN" altLang="en-US" sz="1200" b="1" noProof="1">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4000" dirty="0" smtClean="0"/>
              <a:t>出口</a:t>
            </a:r>
            <a:r>
              <a:rPr lang="zh-CN" altLang="en-US" sz="4000" dirty="0"/>
              <a:t>北欧电视机机座的设计输入</a:t>
            </a:r>
            <a:r>
              <a:rPr lang="zh-CN" altLang="en-US" sz="4000" dirty="0" smtClean="0"/>
              <a:t>要求</a:t>
            </a:r>
            <a:endParaRPr lang="zh-CN" altLang="en-US" dirty="0"/>
          </a:p>
        </p:txBody>
      </p:sp>
      <p:sp>
        <p:nvSpPr>
          <p:cNvPr id="3" name="文本占位符 2"/>
          <p:cNvSpPr>
            <a:spLocks noGrp="1"/>
          </p:cNvSpPr>
          <p:nvPr>
            <p:ph type="body" sz="half" idx="1"/>
          </p:nvPr>
        </p:nvSpPr>
        <p:spPr>
          <a:xfrm>
            <a:off x="457200" y="1412776"/>
            <a:ext cx="8219256" cy="4713387"/>
          </a:xfrm>
        </p:spPr>
        <p:txBody>
          <a:bodyPr>
            <a:normAutofit fontScale="77500" lnSpcReduction="20000"/>
          </a:bodyPr>
          <a:lstStyle/>
          <a:p>
            <a:pPr>
              <a:lnSpc>
                <a:spcPct val="110000"/>
              </a:lnSpc>
              <a:spcBef>
                <a:spcPct val="50000"/>
              </a:spcBef>
              <a:buClr>
                <a:srgbClr val="0000FF"/>
              </a:buClr>
              <a:buFont typeface="Wingdings" panose="05000000000000000000" pitchFamily="2" charset="2"/>
              <a:buChar char="v"/>
            </a:pPr>
            <a:r>
              <a:rPr lang="zh-CN" altLang="en-US" b="1" dirty="0">
                <a:latin typeface="幼圆" pitchFamily="49" charset="-122"/>
                <a:ea typeface="幼圆" pitchFamily="49" charset="-122"/>
              </a:rPr>
              <a:t>可拆装</a:t>
            </a:r>
            <a:endParaRPr lang="zh-CN" altLang="en-US" b="1" dirty="0">
              <a:latin typeface="幼圆" pitchFamily="49" charset="-122"/>
              <a:ea typeface="幼圆" pitchFamily="49" charset="-122"/>
            </a:endParaRPr>
          </a:p>
          <a:p>
            <a:pPr>
              <a:lnSpc>
                <a:spcPct val="110000"/>
              </a:lnSpc>
              <a:spcBef>
                <a:spcPct val="50000"/>
              </a:spcBef>
              <a:buClr>
                <a:srgbClr val="0000FF"/>
              </a:buClr>
              <a:buFont typeface="Wingdings" panose="05000000000000000000" pitchFamily="2" charset="2"/>
              <a:buChar char="v"/>
            </a:pPr>
            <a:r>
              <a:rPr lang="zh-CN" altLang="en-US" b="1" dirty="0">
                <a:latin typeface="幼圆" pitchFamily="49" charset="-122"/>
                <a:ea typeface="幼圆" pitchFamily="49" charset="-122"/>
              </a:rPr>
              <a:t>应有</a:t>
            </a:r>
            <a:r>
              <a:rPr lang="en-US" altLang="zh-CN" b="1" dirty="0">
                <a:latin typeface="幼圆" pitchFamily="49" charset="-122"/>
                <a:ea typeface="幼圆" pitchFamily="49" charset="-122"/>
              </a:rPr>
              <a:t>3</a:t>
            </a:r>
            <a:r>
              <a:rPr lang="zh-CN" altLang="en-US" b="1" dirty="0">
                <a:latin typeface="幼圆" pitchFamily="49" charset="-122"/>
                <a:ea typeface="幼圆" pitchFamily="49" charset="-122"/>
              </a:rPr>
              <a:t>－</a:t>
            </a:r>
            <a:r>
              <a:rPr lang="en-US" altLang="zh-CN" b="1" dirty="0">
                <a:latin typeface="幼圆" pitchFamily="49" charset="-122"/>
                <a:ea typeface="幼圆" pitchFamily="49" charset="-122"/>
              </a:rPr>
              <a:t>4</a:t>
            </a:r>
            <a:r>
              <a:rPr lang="zh-CN" altLang="en-US" b="1" dirty="0">
                <a:latin typeface="幼圆" pitchFamily="49" charset="-122"/>
                <a:ea typeface="幼圆" pitchFamily="49" charset="-122"/>
              </a:rPr>
              <a:t>个款式（超豪华、豪华、高级、一般级）</a:t>
            </a:r>
            <a:endParaRPr lang="zh-CN" altLang="en-US" b="1" dirty="0">
              <a:latin typeface="幼圆" pitchFamily="49" charset="-122"/>
              <a:ea typeface="幼圆" pitchFamily="49" charset="-122"/>
            </a:endParaRPr>
          </a:p>
          <a:p>
            <a:pPr>
              <a:lnSpc>
                <a:spcPct val="110000"/>
              </a:lnSpc>
              <a:spcBef>
                <a:spcPct val="50000"/>
              </a:spcBef>
              <a:buClr>
                <a:srgbClr val="0000FF"/>
              </a:buClr>
              <a:buFont typeface="Wingdings" panose="05000000000000000000" pitchFamily="2" charset="2"/>
              <a:buChar char="v"/>
            </a:pPr>
            <a:r>
              <a:rPr lang="zh-CN" altLang="en-US" b="1" dirty="0">
                <a:latin typeface="幼圆" pitchFamily="49" charset="-122"/>
                <a:ea typeface="幼圆" pitchFamily="49" charset="-122"/>
              </a:rPr>
              <a:t>机座高度应符合坐视水平高度</a:t>
            </a:r>
            <a:endParaRPr lang="zh-CN" altLang="en-US" b="1" dirty="0">
              <a:latin typeface="幼圆" pitchFamily="49" charset="-122"/>
              <a:ea typeface="幼圆" pitchFamily="49" charset="-122"/>
            </a:endParaRPr>
          </a:p>
          <a:p>
            <a:pPr>
              <a:lnSpc>
                <a:spcPct val="110000"/>
              </a:lnSpc>
              <a:spcBef>
                <a:spcPct val="50000"/>
              </a:spcBef>
              <a:buClr>
                <a:srgbClr val="0000FF"/>
              </a:buClr>
              <a:buFont typeface="Wingdings" panose="05000000000000000000" pitchFamily="2" charset="2"/>
              <a:buChar char="v"/>
            </a:pPr>
            <a:r>
              <a:rPr lang="zh-CN" altLang="en-US" b="1" dirty="0">
                <a:latin typeface="幼圆" pitchFamily="49" charset="-122"/>
                <a:ea typeface="幼圆" pitchFamily="49" charset="-122"/>
              </a:rPr>
              <a:t>机座表面光滑、乌光、 颜色</a:t>
            </a:r>
            <a:endParaRPr lang="zh-CN" altLang="en-US" b="1" dirty="0">
              <a:latin typeface="幼圆" pitchFamily="49" charset="-122"/>
              <a:ea typeface="幼圆" pitchFamily="49" charset="-122"/>
            </a:endParaRPr>
          </a:p>
          <a:p>
            <a:pPr>
              <a:lnSpc>
                <a:spcPct val="110000"/>
              </a:lnSpc>
              <a:spcBef>
                <a:spcPct val="50000"/>
              </a:spcBef>
              <a:buClr>
                <a:srgbClr val="0000FF"/>
              </a:buClr>
              <a:buFont typeface="Wingdings" panose="05000000000000000000" pitchFamily="2" charset="2"/>
              <a:buChar char="v"/>
            </a:pPr>
            <a:r>
              <a:rPr lang="zh-CN" altLang="en-US" b="1" dirty="0">
                <a:latin typeface="幼圆" pitchFamily="49" charset="-122"/>
                <a:ea typeface="幼圆" pitchFamily="49" charset="-122"/>
              </a:rPr>
              <a:t>与电视机一致</a:t>
            </a:r>
            <a:endParaRPr lang="zh-CN" altLang="en-US" b="1" dirty="0">
              <a:latin typeface="幼圆" pitchFamily="49" charset="-122"/>
              <a:ea typeface="幼圆" pitchFamily="49" charset="-122"/>
            </a:endParaRPr>
          </a:p>
          <a:p>
            <a:pPr>
              <a:lnSpc>
                <a:spcPct val="110000"/>
              </a:lnSpc>
              <a:spcBef>
                <a:spcPct val="50000"/>
              </a:spcBef>
              <a:buClr>
                <a:srgbClr val="0000FF"/>
              </a:buClr>
              <a:buFont typeface="Wingdings" panose="05000000000000000000" pitchFamily="2" charset="2"/>
              <a:buChar char="v"/>
            </a:pPr>
            <a:r>
              <a:rPr lang="zh-CN" altLang="en-US" b="1" dirty="0">
                <a:latin typeface="幼圆" pitchFamily="49" charset="-122"/>
                <a:ea typeface="幼圆" pitchFamily="49" charset="-122"/>
              </a:rPr>
              <a:t>机座应可放置与电视相配套的电子设备</a:t>
            </a:r>
            <a:endParaRPr lang="zh-CN" altLang="en-US" b="1" dirty="0">
              <a:latin typeface="幼圆" pitchFamily="49" charset="-122"/>
              <a:ea typeface="幼圆" pitchFamily="49" charset="-122"/>
            </a:endParaRPr>
          </a:p>
          <a:p>
            <a:pPr>
              <a:lnSpc>
                <a:spcPct val="110000"/>
              </a:lnSpc>
              <a:spcBef>
                <a:spcPct val="50000"/>
              </a:spcBef>
              <a:buClr>
                <a:srgbClr val="0000FF"/>
              </a:buClr>
              <a:buFont typeface="Wingdings" panose="05000000000000000000" pitchFamily="2" charset="2"/>
              <a:buChar char="v"/>
            </a:pPr>
            <a:r>
              <a:rPr lang="zh-CN" altLang="en-US" b="1" dirty="0">
                <a:latin typeface="幼圆" pitchFamily="49" charset="-122"/>
                <a:ea typeface="幼圆" pitchFamily="49" charset="-122"/>
              </a:rPr>
              <a:t>机座边角应有为圆弧状，不得为尖角、直棱</a:t>
            </a:r>
            <a:endParaRPr lang="zh-CN" altLang="en-US" b="1" dirty="0">
              <a:latin typeface="幼圆" pitchFamily="49" charset="-122"/>
              <a:ea typeface="幼圆" pitchFamily="49" charset="-122"/>
            </a:endParaRPr>
          </a:p>
          <a:p>
            <a:pPr>
              <a:lnSpc>
                <a:spcPct val="110000"/>
              </a:lnSpc>
              <a:spcBef>
                <a:spcPct val="50000"/>
              </a:spcBef>
              <a:buClr>
                <a:srgbClr val="0000FF"/>
              </a:buClr>
              <a:buFont typeface="Wingdings" panose="05000000000000000000" pitchFamily="2" charset="2"/>
              <a:buChar char="v"/>
            </a:pPr>
            <a:r>
              <a:rPr lang="zh-CN" altLang="en-US" b="1" dirty="0">
                <a:ea typeface="宋体" panose="02010600030101010101" pitchFamily="2" charset="-122"/>
              </a:rPr>
              <a:t>机座应符合</a:t>
            </a:r>
            <a:r>
              <a:rPr lang="en-US" altLang="zh-CN" b="1" dirty="0">
                <a:ea typeface="宋体" panose="02010600030101010101" pitchFamily="2" charset="-122"/>
              </a:rPr>
              <a:t>ROHS</a:t>
            </a:r>
            <a:r>
              <a:rPr lang="zh-CN" altLang="en-US" b="1" dirty="0">
                <a:ea typeface="宋体" panose="02010600030101010101" pitchFamily="2" charset="-122"/>
              </a:rPr>
              <a:t>认证要求</a:t>
            </a:r>
            <a:endParaRPr lang="zh-CN" altLang="en-US" b="1" dirty="0">
              <a:ea typeface="宋体" panose="02010600030101010101" pitchFamily="2" charset="-122"/>
            </a:endParaRPr>
          </a:p>
          <a:p>
            <a:pPr>
              <a:lnSpc>
                <a:spcPct val="110000"/>
              </a:lnSpc>
              <a:spcBef>
                <a:spcPct val="50000"/>
              </a:spcBef>
              <a:buClr>
                <a:srgbClr val="0000FF"/>
              </a:buClr>
              <a:buFont typeface="Wingdings" panose="05000000000000000000" pitchFamily="2" charset="2"/>
              <a:buChar char="v"/>
            </a:pPr>
            <a:r>
              <a:rPr lang="zh-CN" altLang="en-US" b="1" dirty="0">
                <a:ea typeface="宋体" panose="02010600030101010101" pitchFamily="2" charset="-122"/>
              </a:rPr>
              <a:t>配置电源控制的机座，还应符合</a:t>
            </a:r>
            <a:r>
              <a:rPr lang="en-US" altLang="zh-CN" b="1" dirty="0">
                <a:ea typeface="宋体" panose="02010600030101010101" pitchFamily="2" charset="-122"/>
              </a:rPr>
              <a:t>CE</a:t>
            </a:r>
            <a:r>
              <a:rPr lang="zh-CN" altLang="en-US" b="1" dirty="0">
                <a:ea typeface="宋体" panose="02010600030101010101" pitchFamily="2" charset="-122"/>
              </a:rPr>
              <a:t>认证要求</a:t>
            </a:r>
            <a:endParaRPr lang="zh-CN" altLang="en-US" b="1" dirty="0">
              <a:latin typeface="幼圆" pitchFamily="49" charset="-122"/>
              <a:ea typeface="幼圆" pitchFamily="49" charset="-122"/>
            </a:endParaRPr>
          </a:p>
          <a:p>
            <a:endParaRPr lang="en-US" altLang="zh-CN" dirty="0" smtClean="0"/>
          </a:p>
          <a:p>
            <a:endParaRPr lang="en-US" altLang="zh-CN" dirty="0" smtClean="0"/>
          </a:p>
          <a:p>
            <a:endParaRPr lang="zh-CN" altLang="en-US" dirty="0"/>
          </a:p>
          <a:p>
            <a:endParaRPr lang="en-US" altLang="zh-CN" dirty="0"/>
          </a:p>
          <a:p>
            <a:endParaRPr lang="en-US" altLang="zh-CN" dirty="0" smtClean="0">
              <a:solidFill>
                <a:srgbClr val="FF0000"/>
              </a:solidFill>
            </a:endParaRPr>
          </a:p>
          <a:p>
            <a:endParaRPr lang="en-US" altLang="zh-CN" dirty="0" smtClean="0">
              <a:solidFill>
                <a:srgbClr val="FF0000"/>
              </a:solidFill>
            </a:endParaRPr>
          </a:p>
          <a:p>
            <a:endParaRPr lang="en-US" altLang="zh-CN" dirty="0" smtClean="0"/>
          </a:p>
          <a:p>
            <a:endParaRPr lang="en-US" altLang="zh-CN" dirty="0" smtClean="0"/>
          </a:p>
          <a:p>
            <a:endParaRPr lang="en-US" altLang="zh-CN" dirty="0" smtClean="0"/>
          </a:p>
          <a:p>
            <a:pPr marL="0" indent="0">
              <a:buNone/>
            </a:pPr>
            <a:endParaRPr lang="zh-CN" altLang="en-US" dirty="0"/>
          </a:p>
        </p:txBody>
      </p:sp>
      <p:sp>
        <p:nvSpPr>
          <p:cNvPr id="7" name="灯片编号占位符 6"/>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
        <p:nvSpPr>
          <p:cNvPr id="4" name="AutoShape 3"/>
          <p:cNvSpPr/>
          <p:nvPr/>
        </p:nvSpPr>
        <p:spPr bwMode="auto">
          <a:xfrm>
            <a:off x="6715125" y="1447800"/>
            <a:ext cx="290513" cy="2981325"/>
          </a:xfrm>
          <a:prstGeom prst="rightBrace">
            <a:avLst>
              <a:gd name="adj1" fmla="val 97919"/>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sz="1800">
              <a:solidFill>
                <a:srgbClr val="FF0000"/>
              </a:solidFill>
            </a:endParaRPr>
          </a:p>
        </p:txBody>
      </p:sp>
      <p:sp>
        <p:nvSpPr>
          <p:cNvPr id="5" name="Text Box 5"/>
          <p:cNvSpPr txBox="1">
            <a:spLocks noChangeArrowheads="1"/>
          </p:cNvSpPr>
          <p:nvPr/>
        </p:nvSpPr>
        <p:spPr bwMode="auto">
          <a:xfrm>
            <a:off x="7884368" y="1431235"/>
            <a:ext cx="461963" cy="347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eaLnBrk="1" hangingPunct="1"/>
            <a:r>
              <a:rPr lang="zh-CN" altLang="en-US" sz="1800" b="1" dirty="0">
                <a:solidFill>
                  <a:srgbClr val="FF0000"/>
                </a:solidFill>
                <a:ea typeface="宋体" panose="02010600030101010101" pitchFamily="2" charset="-122"/>
              </a:rPr>
              <a:t>功能、性能、其他要求</a:t>
            </a:r>
            <a:endParaRPr lang="zh-CN" altLang="en-US" sz="1800" b="1" dirty="0">
              <a:solidFill>
                <a:srgbClr val="FF0000"/>
              </a:solidFill>
              <a:ea typeface="宋体" panose="02010600030101010101" pitchFamily="2" charset="-122"/>
            </a:endParaRPr>
          </a:p>
        </p:txBody>
      </p:sp>
      <p:sp>
        <p:nvSpPr>
          <p:cNvPr id="6" name="Text Box 6"/>
          <p:cNvSpPr txBox="1">
            <a:spLocks noChangeArrowheads="1"/>
          </p:cNvSpPr>
          <p:nvPr/>
        </p:nvSpPr>
        <p:spPr bwMode="auto">
          <a:xfrm>
            <a:off x="7679351" y="4581128"/>
            <a:ext cx="46196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eaLnBrk="1" hangingPunct="1"/>
            <a:r>
              <a:rPr lang="zh-CN" altLang="en-US" sz="1800" b="1" dirty="0">
                <a:solidFill>
                  <a:srgbClr val="FF0000"/>
                </a:solidFill>
                <a:ea typeface="宋体" panose="02010600030101010101" pitchFamily="2" charset="-122"/>
              </a:rPr>
              <a:t>法律、法规</a:t>
            </a:r>
            <a:endParaRPr lang="zh-CN" altLang="en-US" sz="1800" b="1" dirty="0">
              <a:solidFill>
                <a:srgbClr val="FF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4896668"/>
                <a:gridCol w="3817119"/>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600" kern="1200" dirty="0" smtClean="0">
                          <a:solidFill>
                            <a:schemeClr val="tx1"/>
                          </a:solidFill>
                          <a:effectLst/>
                          <a:latin typeface="+mn-lt"/>
                          <a:ea typeface="+mn-ea"/>
                          <a:cs typeface="+mn-cs"/>
                        </a:rPr>
                        <a:t>7.3.4  </a:t>
                      </a:r>
                      <a:r>
                        <a:rPr kumimoji="0" lang="zh-CN" altLang="zh-CN" sz="1600" kern="1200" dirty="0" smtClean="0">
                          <a:solidFill>
                            <a:schemeClr val="tx1"/>
                          </a:solidFill>
                          <a:effectLst/>
                          <a:latin typeface="+mn-lt"/>
                          <a:ea typeface="+mn-ea"/>
                          <a:cs typeface="+mn-cs"/>
                        </a:rPr>
                        <a:t>设计和开发评审</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应依据所策划的安排（见</a:t>
                      </a:r>
                      <a:r>
                        <a:rPr kumimoji="0" lang="en-US" altLang="zh-CN" sz="1600" kern="1200" dirty="0" smtClean="0">
                          <a:solidFill>
                            <a:schemeClr val="tx1"/>
                          </a:solidFill>
                          <a:effectLst/>
                          <a:latin typeface="+mn-lt"/>
                          <a:ea typeface="+mn-ea"/>
                          <a:cs typeface="+mn-cs"/>
                        </a:rPr>
                        <a:t>7.3.1</a:t>
                      </a:r>
                      <a:r>
                        <a:rPr kumimoji="0" lang="zh-CN" altLang="zh-CN" sz="1600" kern="1200" dirty="0" smtClean="0">
                          <a:solidFill>
                            <a:schemeClr val="tx1"/>
                          </a:solidFill>
                          <a:effectLst/>
                          <a:latin typeface="+mn-lt"/>
                          <a:ea typeface="+mn-ea"/>
                          <a:cs typeface="+mn-cs"/>
                        </a:rPr>
                        <a:t>），在适宜的阶段对设计和开发进行系统的评审，以便：</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a:t>
                      </a:r>
                      <a:r>
                        <a:rPr kumimoji="0" lang="zh-CN" altLang="zh-CN" sz="1600" kern="1200" dirty="0" smtClean="0">
                          <a:solidFill>
                            <a:schemeClr val="tx1"/>
                          </a:solidFill>
                          <a:effectLst/>
                          <a:latin typeface="+mn-lt"/>
                          <a:ea typeface="+mn-ea"/>
                          <a:cs typeface="+mn-cs"/>
                        </a:rPr>
                        <a:t>）评价设计和开发的结果满足要求的能力；</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b</a:t>
                      </a:r>
                      <a:r>
                        <a:rPr kumimoji="0" lang="zh-CN" altLang="zh-CN" sz="1600" kern="1200" dirty="0" smtClean="0">
                          <a:solidFill>
                            <a:schemeClr val="tx1"/>
                          </a:solidFill>
                          <a:effectLst/>
                          <a:latin typeface="+mn-lt"/>
                          <a:ea typeface="+mn-ea"/>
                          <a:cs typeface="+mn-cs"/>
                        </a:rPr>
                        <a:t>）识别任何问题并提出必要的措施。</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评审的参加者应包括与所评审的设计和开发阶段有关的职能的代表。评审结果及任何必要措施的记录应予保持（见</a:t>
                      </a:r>
                      <a:r>
                        <a:rPr kumimoji="0" lang="en-US" altLang="zh-CN" sz="1600" kern="1200" dirty="0" smtClean="0">
                          <a:solidFill>
                            <a:schemeClr val="tx1"/>
                          </a:solidFill>
                          <a:effectLst/>
                          <a:latin typeface="+mn-lt"/>
                          <a:ea typeface="+mn-ea"/>
                          <a:cs typeface="+mn-cs"/>
                        </a:rPr>
                        <a:t>4.2.4</a:t>
                      </a:r>
                      <a:r>
                        <a:rPr kumimoji="0" lang="zh-CN" altLang="zh-CN" sz="1600" kern="1200" dirty="0" smtClean="0">
                          <a:solidFill>
                            <a:schemeClr val="tx1"/>
                          </a:solidFill>
                          <a:effectLst/>
                          <a:latin typeface="+mn-lt"/>
                          <a:ea typeface="+mn-ea"/>
                          <a:cs typeface="+mn-cs"/>
                        </a:rPr>
                        <a:t>）。</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7.3.5  </a:t>
                      </a:r>
                      <a:r>
                        <a:rPr kumimoji="0" lang="zh-CN" altLang="zh-CN" sz="1600" kern="1200" dirty="0" smtClean="0">
                          <a:solidFill>
                            <a:schemeClr val="tx1"/>
                          </a:solidFill>
                          <a:effectLst/>
                          <a:latin typeface="+mn-lt"/>
                          <a:ea typeface="+mn-ea"/>
                          <a:cs typeface="+mn-cs"/>
                        </a:rPr>
                        <a:t>设计和开发验证</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为确保设计和开发输出满足输入的要求，应依据所策划的安排（见</a:t>
                      </a:r>
                      <a:r>
                        <a:rPr kumimoji="0" lang="en-US" altLang="zh-CN" sz="1600" kern="1200" dirty="0" smtClean="0">
                          <a:solidFill>
                            <a:schemeClr val="tx1"/>
                          </a:solidFill>
                          <a:effectLst/>
                          <a:latin typeface="+mn-lt"/>
                          <a:ea typeface="+mn-ea"/>
                          <a:cs typeface="+mn-cs"/>
                        </a:rPr>
                        <a:t>7.3.1</a:t>
                      </a:r>
                      <a:r>
                        <a:rPr kumimoji="0" lang="zh-CN" altLang="zh-CN" sz="1600" kern="1200" dirty="0" smtClean="0">
                          <a:solidFill>
                            <a:schemeClr val="tx1"/>
                          </a:solidFill>
                          <a:effectLst/>
                          <a:latin typeface="+mn-lt"/>
                          <a:ea typeface="+mn-ea"/>
                          <a:cs typeface="+mn-cs"/>
                        </a:rPr>
                        <a:t>）对设计和开发进行验证。验证结果及任何必要措施的记录应予保持（见</a:t>
                      </a:r>
                      <a:r>
                        <a:rPr kumimoji="0" lang="en-US" altLang="zh-CN" sz="1600" kern="1200" dirty="0" smtClean="0">
                          <a:solidFill>
                            <a:schemeClr val="tx1"/>
                          </a:solidFill>
                          <a:effectLst/>
                          <a:latin typeface="+mn-lt"/>
                          <a:ea typeface="+mn-ea"/>
                          <a:cs typeface="+mn-cs"/>
                        </a:rPr>
                        <a:t>4.2.4</a:t>
                      </a:r>
                      <a:r>
                        <a:rPr kumimoji="0" lang="zh-CN" altLang="zh-CN" sz="1600" kern="1200" dirty="0" smtClean="0">
                          <a:solidFill>
                            <a:schemeClr val="tx1"/>
                          </a:solidFill>
                          <a:effectLst/>
                          <a:latin typeface="+mn-lt"/>
                          <a:ea typeface="+mn-ea"/>
                          <a:cs typeface="+mn-cs"/>
                        </a:rPr>
                        <a:t>）。</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7.3.6  </a:t>
                      </a:r>
                      <a:r>
                        <a:rPr kumimoji="0" lang="zh-CN" altLang="zh-CN" sz="1600" kern="1200" dirty="0" smtClean="0">
                          <a:solidFill>
                            <a:schemeClr val="tx1"/>
                          </a:solidFill>
                          <a:effectLst/>
                          <a:latin typeface="+mn-lt"/>
                          <a:ea typeface="+mn-ea"/>
                          <a:cs typeface="+mn-cs"/>
                        </a:rPr>
                        <a:t>设计和开发确认</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为确保产品能够满足规定的使用要求或已知的预期用途的要求，应依据所策划的安排（见</a:t>
                      </a:r>
                      <a:r>
                        <a:rPr kumimoji="0" lang="en-US" altLang="zh-CN" sz="1600" kern="1200" dirty="0" smtClean="0">
                          <a:solidFill>
                            <a:schemeClr val="tx1"/>
                          </a:solidFill>
                          <a:effectLst/>
                          <a:latin typeface="+mn-lt"/>
                          <a:ea typeface="+mn-ea"/>
                          <a:cs typeface="+mn-cs"/>
                        </a:rPr>
                        <a:t>7.3.1</a:t>
                      </a:r>
                      <a:r>
                        <a:rPr kumimoji="0" lang="zh-CN" altLang="zh-CN" sz="1600" kern="1200" dirty="0" smtClean="0">
                          <a:solidFill>
                            <a:schemeClr val="tx1"/>
                          </a:solidFill>
                          <a:effectLst/>
                          <a:latin typeface="+mn-lt"/>
                          <a:ea typeface="+mn-ea"/>
                          <a:cs typeface="+mn-cs"/>
                        </a:rPr>
                        <a:t>）对设计和开发进行确认。只要可行，确认应在产品交付或实施之前完成。确认结果及任何必要措施的记录应予保持（见</a:t>
                      </a:r>
                      <a:r>
                        <a:rPr kumimoji="0" lang="en-US" altLang="zh-CN" sz="1600" kern="1200" dirty="0" smtClean="0">
                          <a:solidFill>
                            <a:schemeClr val="tx1"/>
                          </a:solidFill>
                          <a:effectLst/>
                          <a:latin typeface="+mn-lt"/>
                          <a:ea typeface="+mn-ea"/>
                          <a:cs typeface="+mn-cs"/>
                        </a:rPr>
                        <a:t>4.2.4</a:t>
                      </a:r>
                      <a:r>
                        <a:rPr kumimoji="0" lang="zh-CN" altLang="zh-CN" sz="1600" kern="1200" dirty="0" smtClean="0">
                          <a:solidFill>
                            <a:schemeClr val="tx1"/>
                          </a:solidFill>
                          <a:effectLst/>
                          <a:latin typeface="+mn-lt"/>
                          <a:ea typeface="+mn-ea"/>
                          <a:cs typeface="+mn-cs"/>
                        </a:rPr>
                        <a:t>）。</a:t>
                      </a:r>
                      <a:endParaRPr kumimoji="0" lang="zh-CN" altLang="zh-CN" sz="16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u="none" strike="noStrike" kern="1200" baseline="0" dirty="0" smtClean="0">
                          <a:solidFill>
                            <a:schemeClr val="tx1"/>
                          </a:solidFill>
                          <a:latin typeface="+mn-lt"/>
                          <a:ea typeface="+mn-ea"/>
                          <a:cs typeface="+mn-cs"/>
                        </a:rPr>
                        <a:t>8.3.4 </a:t>
                      </a:r>
                      <a:r>
                        <a:rPr kumimoji="0" lang="zh-CN" altLang="en-US" sz="1800" b="0" i="0" u="none" strike="noStrike" kern="1200" baseline="0" dirty="0" smtClean="0">
                          <a:solidFill>
                            <a:schemeClr val="tx1"/>
                          </a:solidFill>
                          <a:latin typeface="+mn-lt"/>
                          <a:ea typeface="+mn-ea"/>
                          <a:cs typeface="+mn-cs"/>
                        </a:rPr>
                        <a:t>设计和开发控制</a:t>
                      </a:r>
                      <a:endParaRPr kumimoji="0"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组织应对设计和开发过程进行控制，以确保：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）规定拟获得的</a:t>
                      </a:r>
                      <a:r>
                        <a:rPr lang="zh-CN" altLang="en-US" sz="1800" b="1" i="0" u="none" strike="noStrike" kern="1200" baseline="0" dirty="0" smtClean="0">
                          <a:solidFill>
                            <a:srgbClr val="FF0000"/>
                          </a:solidFill>
                          <a:latin typeface="+mn-lt"/>
                          <a:ea typeface="+mn-ea"/>
                          <a:cs typeface="+mn-cs"/>
                        </a:rPr>
                        <a:t>结果</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）实施</a:t>
                      </a:r>
                      <a:r>
                        <a:rPr lang="zh-CN" altLang="en-US" sz="1800" b="1" i="0" u="none" strike="noStrike" kern="1200" baseline="0" dirty="0" smtClean="0">
                          <a:solidFill>
                            <a:srgbClr val="FF0000"/>
                          </a:solidFill>
                          <a:latin typeface="+mn-lt"/>
                          <a:ea typeface="+mn-ea"/>
                          <a:cs typeface="+mn-cs"/>
                        </a:rPr>
                        <a:t>评审活动</a:t>
                      </a:r>
                      <a:r>
                        <a:rPr lang="zh-CN" altLang="en-US" sz="1800" b="0" i="0" u="none" strike="noStrike" kern="1200" baseline="0" dirty="0" smtClean="0">
                          <a:solidFill>
                            <a:schemeClr val="tx1"/>
                          </a:solidFill>
                          <a:latin typeface="+mn-lt"/>
                          <a:ea typeface="+mn-ea"/>
                          <a:cs typeface="+mn-cs"/>
                        </a:rPr>
                        <a:t>，以评价设计和开发的结果满足要求的能力；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）实施</a:t>
                      </a:r>
                      <a:r>
                        <a:rPr lang="zh-CN" altLang="en-US" sz="1800" b="1" i="0" u="none" strike="noStrike" kern="1200" baseline="0" dirty="0" smtClean="0">
                          <a:solidFill>
                            <a:srgbClr val="FF0000"/>
                          </a:solidFill>
                          <a:latin typeface="+mn-lt"/>
                          <a:ea typeface="+mn-ea"/>
                          <a:cs typeface="+mn-cs"/>
                        </a:rPr>
                        <a:t>验证活动</a:t>
                      </a:r>
                      <a:r>
                        <a:rPr lang="zh-CN" altLang="en-US" sz="1800" b="0" i="0" u="none" strike="noStrike" kern="1200" baseline="0" dirty="0" smtClean="0">
                          <a:solidFill>
                            <a:schemeClr val="tx1"/>
                          </a:solidFill>
                          <a:latin typeface="+mn-lt"/>
                          <a:ea typeface="+mn-ea"/>
                          <a:cs typeface="+mn-cs"/>
                        </a:rPr>
                        <a:t>，以确保设计和开发输出满足输入的要求；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）实施</a:t>
                      </a:r>
                      <a:r>
                        <a:rPr lang="zh-CN" altLang="en-US" sz="1800" b="1" i="0" u="none" strike="noStrike" kern="1200" baseline="0" dirty="0" smtClean="0">
                          <a:solidFill>
                            <a:srgbClr val="FF0000"/>
                          </a:solidFill>
                          <a:latin typeface="+mn-lt"/>
                          <a:ea typeface="+mn-ea"/>
                          <a:cs typeface="+mn-cs"/>
                        </a:rPr>
                        <a:t>确认活动</a:t>
                      </a:r>
                      <a:r>
                        <a:rPr lang="zh-CN" altLang="en-US" sz="1800" b="0" i="0" u="none" strike="noStrike" kern="1200" baseline="0" dirty="0" smtClean="0">
                          <a:solidFill>
                            <a:schemeClr val="tx1"/>
                          </a:solidFill>
                          <a:latin typeface="+mn-lt"/>
                          <a:ea typeface="+mn-ea"/>
                          <a:cs typeface="+mn-cs"/>
                        </a:rPr>
                        <a:t>，以确保形成的产品和服务能够满足规定的使用要求或预期用途；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e</a:t>
                      </a:r>
                      <a:r>
                        <a:rPr lang="zh-CN" altLang="en-US" sz="1800" b="0" i="0" u="none" strike="noStrike" kern="1200" baseline="0" dirty="0" smtClean="0">
                          <a:solidFill>
                            <a:schemeClr val="tx1"/>
                          </a:solidFill>
                          <a:latin typeface="+mn-lt"/>
                          <a:ea typeface="+mn-ea"/>
                          <a:cs typeface="+mn-cs"/>
                        </a:rPr>
                        <a:t>）针对评审、验证和确认过程中确定的</a:t>
                      </a:r>
                      <a:r>
                        <a:rPr lang="zh-CN" altLang="en-US" sz="1800" b="1" i="0" u="none" strike="noStrike" kern="1200" baseline="0" dirty="0" smtClean="0">
                          <a:solidFill>
                            <a:srgbClr val="FF0000"/>
                          </a:solidFill>
                          <a:latin typeface="+mn-lt"/>
                          <a:ea typeface="+mn-ea"/>
                          <a:cs typeface="+mn-cs"/>
                        </a:rPr>
                        <a:t>问题采取必要措施</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f</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保留</a:t>
                      </a:r>
                      <a:r>
                        <a:rPr lang="zh-CN" altLang="en-US" sz="1800" b="0" i="0" u="none" strike="noStrike" kern="1200" baseline="0" dirty="0" smtClean="0">
                          <a:solidFill>
                            <a:schemeClr val="tx1"/>
                          </a:solidFill>
                          <a:latin typeface="+mn-lt"/>
                          <a:ea typeface="+mn-ea"/>
                          <a:cs typeface="+mn-cs"/>
                        </a:rPr>
                        <a:t>这些活动的</a:t>
                      </a:r>
                      <a:r>
                        <a:rPr lang="zh-CN" altLang="en-US" sz="1800" b="1" i="0" u="none" strike="noStrike" kern="1200" baseline="0" dirty="0" smtClean="0">
                          <a:solidFill>
                            <a:srgbClr val="FF0000"/>
                          </a:solidFill>
                          <a:latin typeface="+mn-lt"/>
                          <a:ea typeface="+mn-ea"/>
                          <a:cs typeface="+mn-cs"/>
                        </a:rPr>
                        <a:t>成文信息</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zh-CN" altLang="en-US" sz="1400" b="0" i="0" u="none" strike="noStrike" kern="1200" baseline="0" dirty="0" smtClean="0">
                          <a:solidFill>
                            <a:schemeClr val="tx1"/>
                          </a:solidFill>
                          <a:latin typeface="+mn-lt"/>
                          <a:ea typeface="+mn-ea"/>
                          <a:cs typeface="+mn-cs"/>
                        </a:rPr>
                        <a:t>注：设计和开发的评审、验证和确认具有不同目的。根据组织的产品和服务的具体情况，</a:t>
                      </a:r>
                      <a:r>
                        <a:rPr lang="zh-CN" altLang="en-US" sz="1400" b="1" i="0" u="none" strike="noStrike" kern="1200" baseline="0" dirty="0" smtClean="0">
                          <a:solidFill>
                            <a:srgbClr val="FF0000"/>
                          </a:solidFill>
                          <a:latin typeface="+mn-lt"/>
                          <a:ea typeface="+mn-ea"/>
                          <a:cs typeface="+mn-cs"/>
                        </a:rPr>
                        <a:t>可以单独或以任意组合的方式进行。 </a:t>
                      </a:r>
                      <a:endParaRPr kumimoji="0" lang="zh-CN" altLang="en-US" sz="1400" b="1" i="1" u="none" strike="noStrike" kern="1200" baseline="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412776"/>
            <a:ext cx="8219256" cy="4713387"/>
          </a:xfrm>
        </p:spPr>
        <p:txBody>
          <a:bodyPr>
            <a:normAutofit fontScale="77500" lnSpcReduction="20000"/>
          </a:bodyPr>
          <a:lstStyle/>
          <a:p>
            <a:r>
              <a:rPr lang="en-US" altLang="zh-CN" dirty="0" smtClean="0"/>
              <a:t>2015</a:t>
            </a:r>
            <a:r>
              <a:rPr lang="zh-CN" altLang="en-US" dirty="0" smtClean="0"/>
              <a:t>版标准将设计开发评审、验证、确认的控制统一纳入到设计开发控制的内容当中。</a:t>
            </a:r>
            <a:endParaRPr lang="en-US" altLang="zh-CN" dirty="0" smtClean="0"/>
          </a:p>
          <a:p>
            <a:r>
              <a:rPr lang="zh-CN" altLang="en-US" dirty="0" smtClean="0"/>
              <a:t>控制要求：</a:t>
            </a:r>
            <a:endParaRPr lang="en-US" altLang="zh-CN" dirty="0" smtClean="0"/>
          </a:p>
          <a:p>
            <a:pPr marL="0" indent="0">
              <a:buNone/>
            </a:pPr>
            <a:r>
              <a:rPr lang="en-US" altLang="zh-CN" dirty="0"/>
              <a:t> </a:t>
            </a:r>
            <a:r>
              <a:rPr lang="en-US" altLang="zh-CN" dirty="0" smtClean="0"/>
              <a:t> ——</a:t>
            </a:r>
            <a:r>
              <a:rPr lang="zh-CN" altLang="en-US" dirty="0" smtClean="0"/>
              <a:t>结果的得到明确规定（输出的内容满足设计开发的要求并得到明确规定）</a:t>
            </a:r>
            <a:endParaRPr lang="en-US" altLang="zh-CN" dirty="0" smtClean="0"/>
          </a:p>
          <a:p>
            <a:pPr marL="0" indent="0">
              <a:buNone/>
            </a:pPr>
            <a:r>
              <a:rPr lang="en-US" altLang="zh-CN" dirty="0" smtClean="0"/>
              <a:t>  ——</a:t>
            </a:r>
            <a:r>
              <a:rPr lang="zh-CN" altLang="en-US" dirty="0" smtClean="0"/>
              <a:t>设计开发评审：</a:t>
            </a:r>
            <a:r>
              <a:rPr lang="zh-CN" altLang="zh-CN" dirty="0"/>
              <a:t>结果满足要求的</a:t>
            </a:r>
            <a:r>
              <a:rPr lang="zh-CN" altLang="zh-CN" dirty="0" smtClean="0"/>
              <a:t>能力</a:t>
            </a:r>
            <a:endParaRPr lang="en-US" altLang="zh-CN" dirty="0" smtClean="0"/>
          </a:p>
          <a:p>
            <a:pPr>
              <a:lnSpc>
                <a:spcPct val="120000"/>
              </a:lnSpc>
              <a:buNone/>
            </a:pPr>
            <a:r>
              <a:rPr lang="en-US" altLang="zh-CN" dirty="0" smtClean="0"/>
              <a:t>  ——</a:t>
            </a:r>
            <a:r>
              <a:rPr lang="zh-CN" altLang="en-US" dirty="0" smtClean="0"/>
              <a:t>设计开发验证：输出满足输入的要求。验证方法</a:t>
            </a:r>
            <a:r>
              <a:rPr lang="zh-CN" altLang="en-US" dirty="0"/>
              <a:t>可包括</a:t>
            </a:r>
            <a:r>
              <a:rPr lang="zh-CN" altLang="en-US" dirty="0" smtClean="0"/>
              <a:t>：变换</a:t>
            </a:r>
            <a:r>
              <a:rPr lang="zh-CN" altLang="en-US" dirty="0"/>
              <a:t>方法进行</a:t>
            </a:r>
            <a:r>
              <a:rPr lang="zh-CN" altLang="en-US" dirty="0" smtClean="0"/>
              <a:t>计算</a:t>
            </a:r>
            <a:r>
              <a:rPr lang="zh-CN" altLang="en-US" dirty="0"/>
              <a:t>、</a:t>
            </a:r>
            <a:r>
              <a:rPr lang="zh-CN" altLang="en-US" dirty="0" smtClean="0"/>
              <a:t>类比验证、模型试验、型式试验等，</a:t>
            </a:r>
            <a:r>
              <a:rPr lang="zh-CN" altLang="en-US" dirty="0"/>
              <a:t>承担验证的人员往往是</a:t>
            </a:r>
            <a:r>
              <a:rPr lang="zh-CN" altLang="en-US" dirty="0" smtClean="0"/>
              <a:t>专业人员。</a:t>
            </a:r>
            <a:endParaRPr lang="zh-CN" altLang="en-US" dirty="0"/>
          </a:p>
          <a:p>
            <a:pPr>
              <a:lnSpc>
                <a:spcPct val="120000"/>
              </a:lnSpc>
              <a:buNone/>
            </a:pPr>
            <a:r>
              <a:rPr lang="en-US" altLang="zh-CN" dirty="0" smtClean="0"/>
              <a:t>  ——</a:t>
            </a:r>
            <a:r>
              <a:rPr lang="zh-CN" altLang="en-US" dirty="0" smtClean="0"/>
              <a:t>设计开发确认：</a:t>
            </a:r>
            <a:r>
              <a:rPr lang="zh-CN" altLang="en-US" dirty="0"/>
              <a:t>满足规定用途或预期</a:t>
            </a:r>
            <a:r>
              <a:rPr lang="zh-CN" altLang="en-US" dirty="0" smtClean="0"/>
              <a:t>用途</a:t>
            </a:r>
            <a:r>
              <a:rPr lang="zh-CN" altLang="en-US" dirty="0"/>
              <a:t>（当已知</a:t>
            </a:r>
            <a:r>
              <a:rPr lang="zh-CN" altLang="en-US" dirty="0" smtClean="0"/>
              <a:t>）的要求。</a:t>
            </a:r>
            <a:r>
              <a:rPr lang="zh-CN" altLang="en-US" dirty="0">
                <a:latin typeface="幼圆" pitchFamily="49" charset="-122"/>
              </a:rPr>
              <a:t>确认的承担</a:t>
            </a:r>
            <a:r>
              <a:rPr lang="zh-CN" altLang="en-US" dirty="0" smtClean="0">
                <a:latin typeface="幼圆" pitchFamily="49" charset="-122"/>
              </a:rPr>
              <a:t>者往往</a:t>
            </a:r>
            <a:r>
              <a:rPr lang="zh-CN" altLang="en-US" dirty="0">
                <a:latin typeface="幼圆" pitchFamily="49" charset="-122"/>
              </a:rPr>
              <a:t>是顾客或能够代表其观点的人员</a:t>
            </a:r>
            <a:r>
              <a:rPr lang="zh-CN" altLang="en-US" dirty="0" smtClean="0">
                <a:latin typeface="幼圆" pitchFamily="49" charset="-122"/>
              </a:rPr>
              <a:t>。方法</a:t>
            </a:r>
            <a:r>
              <a:rPr lang="zh-CN" altLang="en-US" dirty="0">
                <a:latin typeface="幼圆" pitchFamily="49" charset="-122"/>
              </a:rPr>
              <a:t>可包括</a:t>
            </a:r>
            <a:r>
              <a:rPr lang="zh-CN" altLang="en-US" dirty="0" smtClean="0">
                <a:latin typeface="幼圆" pitchFamily="49" charset="-122"/>
              </a:rPr>
              <a:t>：顾客试用、模拟试验等。</a:t>
            </a:r>
            <a:endParaRPr lang="en-US" altLang="zh-CN" dirty="0" smtClean="0">
              <a:latin typeface="幼圆" pitchFamily="49" charset="-122"/>
            </a:endParaRPr>
          </a:p>
          <a:p>
            <a:pPr>
              <a:lnSpc>
                <a:spcPct val="120000"/>
              </a:lnSpc>
              <a:buNone/>
            </a:pPr>
            <a:endParaRPr lang="en-US" altLang="zh-CN" dirty="0" smtClean="0"/>
          </a:p>
          <a:p>
            <a:endParaRPr lang="zh-CN" altLang="en-US" dirty="0"/>
          </a:p>
          <a:p>
            <a:endParaRPr lang="en-US" altLang="zh-CN" dirty="0"/>
          </a:p>
          <a:p>
            <a:endParaRPr lang="en-US" altLang="zh-CN" dirty="0" smtClean="0">
              <a:solidFill>
                <a:srgbClr val="FF0000"/>
              </a:solidFill>
            </a:endParaRPr>
          </a:p>
          <a:p>
            <a:endParaRPr lang="en-US" altLang="zh-CN" dirty="0" smtClean="0">
              <a:solidFill>
                <a:srgbClr val="FF0000"/>
              </a:solidFill>
            </a:endParaRPr>
          </a:p>
          <a:p>
            <a:endParaRPr lang="en-US" altLang="zh-CN" dirty="0" smtClean="0"/>
          </a:p>
          <a:p>
            <a:endParaRPr lang="en-US" altLang="zh-CN" dirty="0" smtClean="0"/>
          </a:p>
          <a:p>
            <a:endParaRPr lang="en-US" altLang="zh-CN" dirty="0" smtClean="0"/>
          </a:p>
          <a:p>
            <a:pPr marL="0" indent="0">
              <a:buNone/>
            </a:pPr>
            <a:endParaRPr lang="zh-CN" altLang="en-US"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7.3.3  </a:t>
                      </a:r>
                      <a:r>
                        <a:rPr kumimoji="0" lang="zh-CN" altLang="zh-CN" sz="1800" kern="1200" dirty="0" smtClean="0">
                          <a:solidFill>
                            <a:schemeClr val="tx1"/>
                          </a:solidFill>
                          <a:effectLst/>
                          <a:latin typeface="+mn-lt"/>
                          <a:ea typeface="+mn-ea"/>
                          <a:cs typeface="+mn-cs"/>
                        </a:rPr>
                        <a:t>设计和开发输出</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设计和开发输出的方式应适合于对照设计和开发的输入进行验证，并应在放行前得到批准。</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设计和开发输出应：</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）满足设计和开发输入的要求；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）给出采购、生产和服务提供的适当信息；</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）包含或引用产品接收准则；</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d</a:t>
                      </a:r>
                      <a:r>
                        <a:rPr kumimoji="0" lang="zh-CN" altLang="zh-CN" sz="1800" kern="1200" dirty="0" smtClean="0">
                          <a:solidFill>
                            <a:schemeClr val="tx1"/>
                          </a:solidFill>
                          <a:effectLst/>
                          <a:latin typeface="+mn-lt"/>
                          <a:ea typeface="+mn-ea"/>
                          <a:cs typeface="+mn-cs"/>
                        </a:rPr>
                        <a:t>）规定对产品的安全和正常使用所必需的产品特性。</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注：生产和服务提供的信息可能包括产品防护的细节。</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u="none" strike="noStrike" kern="1200" baseline="0" dirty="0" smtClean="0">
                          <a:solidFill>
                            <a:schemeClr val="tx1"/>
                          </a:solidFill>
                          <a:latin typeface="+mn-lt"/>
                          <a:ea typeface="+mn-ea"/>
                          <a:cs typeface="+mn-cs"/>
                        </a:rPr>
                        <a:t>8.3.5 </a:t>
                      </a:r>
                      <a:r>
                        <a:rPr kumimoji="0" lang="zh-CN" altLang="en-US" sz="1800" b="0" i="0" u="none" strike="noStrike" kern="1200" baseline="0" dirty="0" smtClean="0">
                          <a:solidFill>
                            <a:schemeClr val="tx1"/>
                          </a:solidFill>
                          <a:latin typeface="+mn-lt"/>
                          <a:ea typeface="+mn-ea"/>
                          <a:cs typeface="+mn-cs"/>
                        </a:rPr>
                        <a:t>设计和开发输出</a:t>
                      </a:r>
                      <a:endParaRPr kumimoji="0"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组织应确保设计和开发输出：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满足输入</a:t>
                      </a:r>
                      <a:r>
                        <a:rPr lang="zh-CN" altLang="en-US" sz="1800" b="0" i="0" u="none" strike="noStrike" kern="1200" baseline="0" dirty="0" smtClean="0">
                          <a:solidFill>
                            <a:schemeClr val="tx1"/>
                          </a:solidFill>
                          <a:latin typeface="+mn-lt"/>
                          <a:ea typeface="+mn-ea"/>
                          <a:cs typeface="+mn-cs"/>
                        </a:rPr>
                        <a:t>的要求；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）满足后续产品和服务提供过程的需要；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包括或引用监视和测量</a:t>
                      </a:r>
                      <a:r>
                        <a:rPr lang="zh-CN" altLang="en-US" sz="1800" b="0" i="0" u="none" strike="noStrike" kern="1200" baseline="0" dirty="0" smtClean="0">
                          <a:solidFill>
                            <a:schemeClr val="tx1"/>
                          </a:solidFill>
                          <a:latin typeface="+mn-lt"/>
                          <a:ea typeface="+mn-ea"/>
                          <a:cs typeface="+mn-cs"/>
                        </a:rPr>
                        <a:t>的要求，适当时，包括接收准则；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）规定产品和服务特性，这些特性对于预期目的、安全和正常提供是必需的。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组织应保留有关设计和开发输出的</a:t>
                      </a:r>
                      <a:r>
                        <a:rPr lang="zh-CN" altLang="en-US" sz="1800" b="1" i="0" u="none" strike="noStrike" kern="1200" baseline="0" dirty="0" smtClean="0">
                          <a:solidFill>
                            <a:srgbClr val="FF0000"/>
                          </a:solidFill>
                          <a:latin typeface="+mn-lt"/>
                          <a:ea typeface="+mn-ea"/>
                          <a:cs typeface="+mn-cs"/>
                        </a:rPr>
                        <a:t>成文信息</a:t>
                      </a:r>
                      <a:r>
                        <a:rPr lang="zh-CN" altLang="en-US" sz="1800" b="0" i="0" u="none" strike="noStrike" kern="1200" baseline="0" dirty="0" smtClean="0">
                          <a:solidFill>
                            <a:schemeClr val="tx1"/>
                          </a:solidFill>
                          <a:latin typeface="+mn-lt"/>
                          <a:ea typeface="+mn-ea"/>
                          <a:cs typeface="+mn-cs"/>
                        </a:rPr>
                        <a:t>。 </a:t>
                      </a:r>
                      <a:endParaRPr kumimoji="0" lang="zh-CN" altLang="en-US" b="0" i="0"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7.3.7  </a:t>
                      </a:r>
                      <a:r>
                        <a:rPr kumimoji="0" lang="zh-CN" altLang="zh-CN" sz="1800" kern="1200" dirty="0" smtClean="0">
                          <a:solidFill>
                            <a:schemeClr val="tx1"/>
                          </a:solidFill>
                          <a:effectLst/>
                          <a:latin typeface="+mn-lt"/>
                          <a:ea typeface="+mn-ea"/>
                          <a:cs typeface="+mn-cs"/>
                        </a:rPr>
                        <a:t>设计和开发更改的控制</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应识别设计和开发的更改，并保持记录。应对设计和开发的更改进行适当的评审、验证和确认，并在实施前得到批准。设计和开发更改的评审应包括评价更改对产品组成部分和已交付产品的影响。更改的评审结果及任何必要措施的记录应予保持（见</a:t>
                      </a:r>
                      <a:r>
                        <a:rPr kumimoji="0" lang="en-US" altLang="zh-CN" sz="1800" kern="1200" dirty="0" smtClean="0">
                          <a:solidFill>
                            <a:schemeClr val="tx1"/>
                          </a:solidFill>
                          <a:effectLst/>
                          <a:latin typeface="+mn-lt"/>
                          <a:ea typeface="+mn-ea"/>
                          <a:cs typeface="+mn-cs"/>
                        </a:rPr>
                        <a:t>4.2.4</a:t>
                      </a:r>
                      <a:r>
                        <a:rPr kumimoji="0" lang="zh-CN" altLang="zh-CN" sz="1800" kern="1200" dirty="0" smtClean="0">
                          <a:solidFill>
                            <a:schemeClr val="tx1"/>
                          </a:solidFill>
                          <a:effectLst/>
                          <a:latin typeface="+mn-lt"/>
                          <a:ea typeface="+mn-ea"/>
                          <a:cs typeface="+mn-cs"/>
                        </a:rPr>
                        <a:t>）。</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800" b="1" i="0" u="none" strike="noStrike" kern="1200" baseline="0" dirty="0" smtClean="0">
                          <a:solidFill>
                            <a:schemeClr val="tx1"/>
                          </a:solidFill>
                          <a:latin typeface="+mn-lt"/>
                          <a:ea typeface="+mn-ea"/>
                          <a:cs typeface="+mn-cs"/>
                        </a:rPr>
                        <a:t>8.3.6 </a:t>
                      </a:r>
                      <a:r>
                        <a:rPr lang="zh-CN" altLang="en-US" sz="1800" b="0" i="0" u="none" strike="noStrike" kern="1200" baseline="0" dirty="0" smtClean="0">
                          <a:solidFill>
                            <a:schemeClr val="tx1"/>
                          </a:solidFill>
                          <a:latin typeface="+mn-lt"/>
                          <a:ea typeface="+mn-ea"/>
                          <a:cs typeface="+mn-cs"/>
                        </a:rPr>
                        <a:t>设计和开发更改 </a:t>
                      </a:r>
                      <a:endParaRPr lang="en-US" altLang="zh-CN"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组织应对产品和服务在设计和开发</a:t>
                      </a:r>
                      <a:r>
                        <a:rPr lang="zh-CN" altLang="en-US" sz="1800" b="1" i="0" u="none" strike="noStrike" kern="1200" baseline="0" dirty="0" smtClean="0">
                          <a:solidFill>
                            <a:srgbClr val="FF0000"/>
                          </a:solidFill>
                          <a:latin typeface="+mn-lt"/>
                          <a:ea typeface="+mn-ea"/>
                          <a:cs typeface="+mn-cs"/>
                        </a:rPr>
                        <a:t>期间</a:t>
                      </a:r>
                      <a:r>
                        <a:rPr lang="zh-CN" altLang="en-US" sz="1800" b="0" i="0" u="none" strike="noStrike" kern="1200" baseline="0" dirty="0" smtClean="0">
                          <a:solidFill>
                            <a:schemeClr val="tx1"/>
                          </a:solidFill>
                          <a:latin typeface="+mn-lt"/>
                          <a:ea typeface="+mn-ea"/>
                          <a:cs typeface="+mn-cs"/>
                        </a:rPr>
                        <a:t>以及</a:t>
                      </a:r>
                      <a:r>
                        <a:rPr lang="zh-CN" altLang="en-US" sz="1800" b="1" i="0" u="none" strike="noStrike" kern="1200" baseline="0" dirty="0" smtClean="0">
                          <a:solidFill>
                            <a:srgbClr val="FF0000"/>
                          </a:solidFill>
                          <a:latin typeface="+mn-lt"/>
                          <a:ea typeface="+mn-ea"/>
                          <a:cs typeface="+mn-cs"/>
                        </a:rPr>
                        <a:t>后续</a:t>
                      </a:r>
                      <a:r>
                        <a:rPr lang="zh-CN" altLang="en-US" sz="1800" b="0" i="0" u="none" strike="noStrike" kern="1200" baseline="0" dirty="0" smtClean="0">
                          <a:solidFill>
                            <a:schemeClr val="tx1"/>
                          </a:solidFill>
                          <a:latin typeface="+mn-lt"/>
                          <a:ea typeface="+mn-ea"/>
                          <a:cs typeface="+mn-cs"/>
                        </a:rPr>
                        <a:t>所做的更改进行适当的</a:t>
                      </a:r>
                      <a:r>
                        <a:rPr lang="zh-CN" altLang="en-US" sz="1800" b="1" i="0" u="none" strike="noStrike" kern="1200" baseline="0" dirty="0" smtClean="0">
                          <a:solidFill>
                            <a:srgbClr val="FF0000"/>
                          </a:solidFill>
                          <a:latin typeface="+mn-lt"/>
                          <a:ea typeface="+mn-ea"/>
                          <a:cs typeface="+mn-cs"/>
                        </a:rPr>
                        <a:t>识别、评审和控制</a:t>
                      </a:r>
                      <a:r>
                        <a:rPr lang="zh-CN" altLang="en-US" sz="1800" b="0" i="0" u="none" strike="noStrike" kern="1200" baseline="0" dirty="0" smtClean="0">
                          <a:solidFill>
                            <a:schemeClr val="tx1"/>
                          </a:solidFill>
                          <a:latin typeface="+mn-lt"/>
                          <a:ea typeface="+mn-ea"/>
                          <a:cs typeface="+mn-cs"/>
                        </a:rPr>
                        <a:t>，以确保这些更改对满足要求不会产生不利影响。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组织应保留下列方面的成文信息：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）设计和开发</a:t>
                      </a:r>
                      <a:r>
                        <a:rPr lang="zh-CN" altLang="en-US" sz="1800" b="1" i="0" u="none" strike="noStrike" kern="1200" baseline="0" dirty="0" smtClean="0">
                          <a:solidFill>
                            <a:srgbClr val="FF0000"/>
                          </a:solidFill>
                          <a:latin typeface="+mn-lt"/>
                          <a:ea typeface="+mn-ea"/>
                          <a:cs typeface="+mn-cs"/>
                        </a:rPr>
                        <a:t>更改</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）评审的</a:t>
                      </a:r>
                      <a:r>
                        <a:rPr lang="zh-CN" altLang="en-US" sz="1800" b="1" i="0" u="none" strike="noStrike" kern="1200" baseline="0" dirty="0" smtClean="0">
                          <a:solidFill>
                            <a:srgbClr val="FF0000"/>
                          </a:solidFill>
                          <a:latin typeface="+mn-lt"/>
                          <a:ea typeface="+mn-ea"/>
                          <a:cs typeface="+mn-cs"/>
                        </a:rPr>
                        <a:t>结果</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）更改的</a:t>
                      </a:r>
                      <a:r>
                        <a:rPr lang="zh-CN" altLang="en-US" sz="1800" b="1" i="0" u="none" strike="noStrike" kern="1200" baseline="0" dirty="0" smtClean="0">
                          <a:solidFill>
                            <a:srgbClr val="FF0000"/>
                          </a:solidFill>
                          <a:latin typeface="+mn-lt"/>
                          <a:ea typeface="+mn-ea"/>
                          <a:cs typeface="+mn-cs"/>
                        </a:rPr>
                        <a:t>授权</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）为</a:t>
                      </a:r>
                      <a:r>
                        <a:rPr lang="zh-CN" altLang="en-US" sz="1800" b="1" i="0" u="none" strike="noStrike" kern="1200" baseline="0" dirty="0" smtClean="0">
                          <a:solidFill>
                            <a:srgbClr val="FF0000"/>
                          </a:solidFill>
                          <a:latin typeface="+mn-lt"/>
                          <a:ea typeface="+mn-ea"/>
                          <a:cs typeface="+mn-cs"/>
                        </a:rPr>
                        <a:t>防止不利影响而采取的措施</a:t>
                      </a:r>
                      <a:r>
                        <a:rPr lang="zh-CN" altLang="en-US" sz="1800" b="0" i="0" u="none" strike="noStrike" kern="1200" baseline="0" dirty="0" smtClean="0">
                          <a:solidFill>
                            <a:schemeClr val="tx1"/>
                          </a:solidFill>
                          <a:latin typeface="+mn-lt"/>
                          <a:ea typeface="+mn-ea"/>
                          <a:cs typeface="+mn-cs"/>
                        </a:rPr>
                        <a:t>。 </a:t>
                      </a:r>
                      <a:endParaRPr kumimoji="0" lang="zh-CN" altLang="en-US" b="1"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412776"/>
            <a:ext cx="8219256" cy="4713387"/>
          </a:xfrm>
        </p:spPr>
        <p:txBody>
          <a:bodyPr>
            <a:normAutofit/>
          </a:bodyPr>
          <a:lstStyle/>
          <a:p>
            <a:r>
              <a:rPr lang="zh-CN" altLang="en-US" dirty="0" smtClean="0"/>
              <a:t>对于</a:t>
            </a:r>
            <a:r>
              <a:rPr lang="zh-CN" altLang="en-US" dirty="0"/>
              <a:t>更改</a:t>
            </a:r>
            <a:r>
              <a:rPr lang="zh-CN" altLang="en-US" dirty="0" smtClean="0"/>
              <a:t>的管理要求：识别、评审、控制。</a:t>
            </a:r>
            <a:endParaRPr lang="en-US" altLang="zh-CN" dirty="0" smtClean="0"/>
          </a:p>
          <a:p>
            <a:r>
              <a:rPr lang="zh-CN" altLang="en-US" dirty="0" smtClean="0"/>
              <a:t>设计开发时期间和后续的设计开发的更改。</a:t>
            </a:r>
            <a:endParaRPr lang="en-US" altLang="zh-CN" dirty="0" smtClean="0"/>
          </a:p>
          <a:p>
            <a:r>
              <a:rPr lang="zh-CN" altLang="en-US" dirty="0" smtClean="0"/>
              <a:t>控制目的：</a:t>
            </a:r>
            <a:r>
              <a:rPr lang="zh-CN" altLang="en-US" dirty="0"/>
              <a:t>更改</a:t>
            </a:r>
            <a:r>
              <a:rPr lang="zh-CN" altLang="en-US" dirty="0" smtClean="0"/>
              <a:t>对</a:t>
            </a:r>
            <a:r>
              <a:rPr lang="zh-CN" altLang="en-US" dirty="0"/>
              <a:t>满足要求不会产生不良</a:t>
            </a:r>
            <a:r>
              <a:rPr lang="zh-CN" altLang="en-US" dirty="0" smtClean="0"/>
              <a:t>影响。</a:t>
            </a:r>
            <a:endParaRPr lang="en-US" altLang="zh-CN" dirty="0" smtClean="0"/>
          </a:p>
          <a:p>
            <a:r>
              <a:rPr lang="zh-CN" altLang="en-US" dirty="0" smtClean="0"/>
              <a:t>保持成文信息：</a:t>
            </a:r>
            <a:r>
              <a:rPr lang="zh-CN" altLang="en-US" dirty="0"/>
              <a:t>更改</a:t>
            </a:r>
            <a:r>
              <a:rPr lang="zh-CN" altLang="en-US" dirty="0" smtClean="0"/>
              <a:t>、评审结果、</a:t>
            </a:r>
            <a:r>
              <a:rPr lang="zh-CN" altLang="en-US" dirty="0"/>
              <a:t>授权</a:t>
            </a:r>
            <a:r>
              <a:rPr lang="zh-CN" altLang="en-US" dirty="0" smtClean="0"/>
              <a:t>和措施。</a:t>
            </a:r>
            <a:endParaRPr lang="en-US" altLang="zh-CN" dirty="0" smtClean="0"/>
          </a:p>
          <a:p>
            <a:endParaRPr lang="en-US" altLang="zh-CN" dirty="0" smtClean="0"/>
          </a:p>
          <a:p>
            <a:endParaRPr lang="en-US" altLang="zh-CN" dirty="0" smtClean="0"/>
          </a:p>
          <a:p>
            <a:endParaRPr lang="zh-CN" altLang="en-US" dirty="0"/>
          </a:p>
          <a:p>
            <a:endParaRPr lang="en-US" altLang="zh-CN" dirty="0"/>
          </a:p>
          <a:p>
            <a:endParaRPr lang="en-US" altLang="zh-CN" dirty="0" smtClean="0">
              <a:solidFill>
                <a:srgbClr val="FF0000"/>
              </a:solidFill>
            </a:endParaRPr>
          </a:p>
          <a:p>
            <a:endParaRPr lang="en-US" altLang="zh-CN" dirty="0" smtClean="0">
              <a:solidFill>
                <a:srgbClr val="FF0000"/>
              </a:solidFill>
            </a:endParaRPr>
          </a:p>
          <a:p>
            <a:endParaRPr lang="en-US" altLang="zh-CN" dirty="0" smtClean="0"/>
          </a:p>
          <a:p>
            <a:endParaRPr lang="en-US" altLang="zh-CN" dirty="0" smtClean="0"/>
          </a:p>
          <a:p>
            <a:endParaRPr lang="en-US" altLang="zh-CN" dirty="0" smtClean="0"/>
          </a:p>
          <a:p>
            <a:pPr marL="0" indent="0">
              <a:buNone/>
            </a:pPr>
            <a:endParaRPr lang="zh-CN" altLang="en-US"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81003"/>
        </p:xfrm>
        <a:graphic>
          <a:graphicData uri="http://schemas.openxmlformats.org/drawingml/2006/table">
            <a:tbl>
              <a:tblPr/>
              <a:tblGrid>
                <a:gridCol w="4680644"/>
                <a:gridCol w="4033143"/>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600" kern="1200" dirty="0" smtClean="0">
                          <a:solidFill>
                            <a:schemeClr val="tx1"/>
                          </a:solidFill>
                          <a:effectLst/>
                          <a:latin typeface="+mn-lt"/>
                          <a:ea typeface="+mn-ea"/>
                          <a:cs typeface="+mn-cs"/>
                        </a:rPr>
                        <a:t>7.4  </a:t>
                      </a:r>
                      <a:r>
                        <a:rPr kumimoji="0" lang="zh-CN" altLang="zh-CN" sz="1600" kern="1200" dirty="0" smtClean="0">
                          <a:solidFill>
                            <a:schemeClr val="tx1"/>
                          </a:solidFill>
                          <a:effectLst/>
                          <a:latin typeface="+mn-lt"/>
                          <a:ea typeface="+mn-ea"/>
                          <a:cs typeface="+mn-cs"/>
                        </a:rPr>
                        <a:t>采购</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7.4.1  </a:t>
                      </a:r>
                      <a:r>
                        <a:rPr kumimoji="0" lang="zh-CN" altLang="zh-CN" sz="1600" kern="1200" dirty="0" smtClean="0">
                          <a:solidFill>
                            <a:schemeClr val="tx1"/>
                          </a:solidFill>
                          <a:effectLst/>
                          <a:latin typeface="+mn-lt"/>
                          <a:ea typeface="+mn-ea"/>
                          <a:cs typeface="+mn-cs"/>
                        </a:rPr>
                        <a:t>采购过程</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组织应确保采购的产品符合规定的采购要求。对供方及采购产品的控制类型和程度应取决于采购产品对随后的产品实现或最终产品的影响。</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组织应根据供方按组织的要求提供产品的能力评价和选择供方。应制定</a:t>
                      </a:r>
                      <a:r>
                        <a:rPr kumimoji="0" lang="zh-CN" altLang="zh-CN" sz="1600" kern="1200" dirty="0" smtClean="0">
                          <a:solidFill>
                            <a:srgbClr val="FF0000"/>
                          </a:solidFill>
                          <a:effectLst/>
                          <a:latin typeface="+mn-lt"/>
                          <a:ea typeface="+mn-ea"/>
                          <a:cs typeface="+mn-cs"/>
                        </a:rPr>
                        <a:t>选择、评价和重新评价</a:t>
                      </a:r>
                      <a:r>
                        <a:rPr kumimoji="0" lang="zh-CN" altLang="zh-CN" sz="1600" kern="1200" dirty="0" smtClean="0">
                          <a:solidFill>
                            <a:schemeClr val="tx1"/>
                          </a:solidFill>
                          <a:effectLst/>
                          <a:latin typeface="+mn-lt"/>
                          <a:ea typeface="+mn-ea"/>
                          <a:cs typeface="+mn-cs"/>
                        </a:rPr>
                        <a:t>的准则。评价结果及评价所引起的任何必要措施的记录应予保持（见</a:t>
                      </a:r>
                      <a:r>
                        <a:rPr kumimoji="0" lang="en-US" altLang="zh-CN" sz="1600" kern="1200" dirty="0" smtClean="0">
                          <a:solidFill>
                            <a:schemeClr val="tx1"/>
                          </a:solidFill>
                          <a:effectLst/>
                          <a:latin typeface="+mn-lt"/>
                          <a:ea typeface="+mn-ea"/>
                          <a:cs typeface="+mn-cs"/>
                        </a:rPr>
                        <a:t>4.2.4</a:t>
                      </a:r>
                      <a:r>
                        <a:rPr kumimoji="0" lang="zh-CN" altLang="zh-CN" sz="1600" kern="1200" dirty="0" smtClean="0">
                          <a:solidFill>
                            <a:schemeClr val="tx1"/>
                          </a:solidFill>
                          <a:effectLst/>
                          <a:latin typeface="+mn-lt"/>
                          <a:ea typeface="+mn-ea"/>
                          <a:cs typeface="+mn-cs"/>
                        </a:rPr>
                        <a:t>）。</a:t>
                      </a:r>
                      <a:endParaRPr kumimoji="0" lang="en-US" altLang="zh-CN" sz="1600" kern="1200" dirty="0" smtClean="0">
                        <a:solidFill>
                          <a:schemeClr val="tx1"/>
                        </a:solidFill>
                        <a:effectLst/>
                        <a:latin typeface="+mn-lt"/>
                        <a:ea typeface="+mn-ea"/>
                        <a:cs typeface="+mn-cs"/>
                      </a:endParaRPr>
                    </a:p>
                    <a:p>
                      <a:r>
                        <a:rPr kumimoji="0" lang="en-US" altLang="zh-CN" sz="1600" b="1" kern="1200" dirty="0" smtClean="0">
                          <a:solidFill>
                            <a:schemeClr val="tx1"/>
                          </a:solidFill>
                          <a:effectLst/>
                          <a:latin typeface="+mn-lt"/>
                          <a:ea typeface="+mn-ea"/>
                          <a:cs typeface="+mn-cs"/>
                        </a:rPr>
                        <a:t>4.1</a:t>
                      </a:r>
                      <a:r>
                        <a:rPr kumimoji="0" lang="zh-CN" altLang="en-US" sz="1600" b="1" kern="1200" dirty="0" smtClean="0">
                          <a:solidFill>
                            <a:schemeClr val="tx1"/>
                          </a:solidFill>
                          <a:effectLst/>
                          <a:latin typeface="+mn-lt"/>
                          <a:ea typeface="+mn-ea"/>
                          <a:cs typeface="+mn-cs"/>
                        </a:rPr>
                        <a:t>总则</a:t>
                      </a:r>
                      <a:endParaRPr kumimoji="0" lang="en-US" altLang="zh-CN" sz="1600" b="1" kern="1200" dirty="0" smtClean="0">
                        <a:solidFill>
                          <a:schemeClr val="tx1"/>
                        </a:solidFill>
                        <a:effectLst/>
                        <a:latin typeface="+mn-lt"/>
                        <a:ea typeface="+mn-ea"/>
                        <a:cs typeface="+mn-cs"/>
                      </a:endParaRPr>
                    </a:p>
                    <a:p>
                      <a:r>
                        <a:rPr kumimoji="0" lang="zh-CN" altLang="zh-CN" sz="1600" kern="1200" dirty="0" smtClean="0">
                          <a:solidFill>
                            <a:schemeClr val="tx1"/>
                          </a:solidFill>
                          <a:effectLst/>
                          <a:latin typeface="+mn-lt"/>
                          <a:ea typeface="+mn-ea"/>
                          <a:cs typeface="+mn-cs"/>
                        </a:rPr>
                        <a:t> 组织如果选择将影响产品符合要求的任何过程外包，应确保对这些过程的控制。对此类外包过程控制的类型和程度应在质量管理体系中加以规定。</a:t>
                      </a:r>
                      <a:endParaRPr kumimoji="0" lang="en-US" altLang="zh-CN" sz="1600" kern="1200" dirty="0" smtClean="0">
                        <a:solidFill>
                          <a:schemeClr val="tx1"/>
                        </a:solidFill>
                        <a:effectLst/>
                        <a:latin typeface="+mn-lt"/>
                        <a:ea typeface="+mn-ea"/>
                        <a:cs typeface="+mn-cs"/>
                      </a:endParaRPr>
                    </a:p>
                    <a:p>
                      <a:r>
                        <a:rPr kumimoji="0" lang="zh-CN" altLang="zh-CN" sz="1600" kern="1200" dirty="0" smtClean="0">
                          <a:solidFill>
                            <a:schemeClr val="tx1"/>
                          </a:solidFill>
                          <a:effectLst/>
                          <a:latin typeface="+mn-lt"/>
                          <a:ea typeface="+mn-ea"/>
                          <a:cs typeface="+mn-cs"/>
                        </a:rPr>
                        <a:t>注</a:t>
                      </a:r>
                      <a:r>
                        <a:rPr kumimoji="0" lang="en-US" altLang="zh-CN" sz="1600" kern="1200" dirty="0" smtClean="0">
                          <a:solidFill>
                            <a:schemeClr val="tx1"/>
                          </a:solidFill>
                          <a:effectLst/>
                          <a:latin typeface="+mn-lt"/>
                          <a:ea typeface="+mn-ea"/>
                          <a:cs typeface="+mn-cs"/>
                        </a:rPr>
                        <a:t>3</a:t>
                      </a:r>
                      <a:r>
                        <a:rPr kumimoji="0" lang="zh-CN" altLang="zh-CN" sz="1600" kern="1200" dirty="0" smtClean="0">
                          <a:solidFill>
                            <a:schemeClr val="tx1"/>
                          </a:solidFill>
                          <a:effectLst/>
                          <a:latin typeface="+mn-lt"/>
                          <a:ea typeface="+mn-ea"/>
                          <a:cs typeface="+mn-cs"/>
                        </a:rPr>
                        <a:t>：组织确定对外包过程的控制，并不免除其满足所有顾客要求和法律法规要求的责任。对外包过程控制的类型和程度可受诸如下列因素影响：</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　</a:t>
                      </a:r>
                      <a:r>
                        <a:rPr kumimoji="0" lang="en-US" altLang="zh-CN" sz="1600" kern="1200" dirty="0" smtClean="0">
                          <a:solidFill>
                            <a:schemeClr val="tx1"/>
                          </a:solidFill>
                          <a:effectLst/>
                          <a:latin typeface="+mn-lt"/>
                          <a:ea typeface="+mn-ea"/>
                          <a:cs typeface="+mn-cs"/>
                        </a:rPr>
                        <a:t>a</a:t>
                      </a:r>
                      <a:r>
                        <a:rPr kumimoji="0" lang="zh-CN" altLang="zh-CN" sz="1600" kern="1200" dirty="0" smtClean="0">
                          <a:solidFill>
                            <a:schemeClr val="tx1"/>
                          </a:solidFill>
                          <a:effectLst/>
                          <a:latin typeface="+mn-lt"/>
                          <a:ea typeface="+mn-ea"/>
                          <a:cs typeface="+mn-cs"/>
                        </a:rPr>
                        <a:t>）外包过程对组织提供满足要求的产品的能力的潜在影响；</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　</a:t>
                      </a:r>
                      <a:r>
                        <a:rPr kumimoji="0" lang="en-US" altLang="zh-CN" sz="1600" kern="1200" dirty="0" smtClean="0">
                          <a:solidFill>
                            <a:schemeClr val="tx1"/>
                          </a:solidFill>
                          <a:effectLst/>
                          <a:latin typeface="+mn-lt"/>
                          <a:ea typeface="+mn-ea"/>
                          <a:cs typeface="+mn-cs"/>
                        </a:rPr>
                        <a:t>b</a:t>
                      </a:r>
                      <a:r>
                        <a:rPr kumimoji="0" lang="zh-CN" altLang="zh-CN" sz="1600" kern="1200" dirty="0" smtClean="0">
                          <a:solidFill>
                            <a:schemeClr val="tx1"/>
                          </a:solidFill>
                          <a:effectLst/>
                          <a:latin typeface="+mn-lt"/>
                          <a:ea typeface="+mn-ea"/>
                          <a:cs typeface="+mn-cs"/>
                        </a:rPr>
                        <a:t>）对外包过程控制的分担程序；</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c</a:t>
                      </a:r>
                      <a:r>
                        <a:rPr kumimoji="0" lang="zh-CN" altLang="zh-CN" sz="1600" kern="1200" dirty="0" smtClean="0">
                          <a:solidFill>
                            <a:schemeClr val="tx1"/>
                          </a:solidFill>
                          <a:effectLst/>
                          <a:latin typeface="+mn-lt"/>
                          <a:ea typeface="+mn-ea"/>
                          <a:cs typeface="+mn-cs"/>
                        </a:rPr>
                        <a:t>）通过应用</a:t>
                      </a:r>
                      <a:r>
                        <a:rPr kumimoji="0" lang="en-US" altLang="zh-CN" sz="1600" kern="1200" dirty="0" smtClean="0">
                          <a:solidFill>
                            <a:schemeClr val="tx1"/>
                          </a:solidFill>
                          <a:effectLst/>
                          <a:latin typeface="+mn-lt"/>
                          <a:ea typeface="+mn-ea"/>
                          <a:cs typeface="+mn-cs"/>
                        </a:rPr>
                        <a:t>7.4</a:t>
                      </a:r>
                      <a:r>
                        <a:rPr kumimoji="0" lang="zh-CN" altLang="zh-CN" sz="1600" kern="1200" dirty="0" smtClean="0">
                          <a:solidFill>
                            <a:schemeClr val="tx1"/>
                          </a:solidFill>
                          <a:effectLst/>
                          <a:latin typeface="+mn-lt"/>
                          <a:ea typeface="+mn-ea"/>
                          <a:cs typeface="+mn-cs"/>
                        </a:rPr>
                        <a:t>实现所需控制的能力。</a:t>
                      </a:r>
                      <a:endParaRPr kumimoji="0" lang="zh-CN" altLang="zh-CN" sz="16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600" b="1" i="0" kern="1200" dirty="0" smtClean="0">
                          <a:solidFill>
                            <a:schemeClr val="tx1"/>
                          </a:solidFill>
                          <a:effectLst/>
                          <a:latin typeface="+mn-lt"/>
                          <a:ea typeface="+mn-ea"/>
                          <a:cs typeface="+mn-cs"/>
                        </a:rPr>
                        <a:t>8.4 </a:t>
                      </a:r>
                      <a:r>
                        <a:rPr kumimoji="0" lang="zh-CN" altLang="en-US" sz="1600" b="1" i="0" kern="1200" dirty="0" smtClean="0">
                          <a:solidFill>
                            <a:schemeClr val="tx1"/>
                          </a:solidFill>
                          <a:effectLst/>
                          <a:latin typeface="+mn-lt"/>
                          <a:ea typeface="+mn-ea"/>
                          <a:cs typeface="+mn-cs"/>
                        </a:rPr>
                        <a:t>外部提供的</a:t>
                      </a:r>
                      <a:r>
                        <a:rPr kumimoji="0" lang="zh-CN" altLang="en-US" sz="1600" b="1" i="0" kern="1200" dirty="0" smtClean="0">
                          <a:solidFill>
                            <a:srgbClr val="FF0000"/>
                          </a:solidFill>
                          <a:effectLst/>
                          <a:latin typeface="+mn-lt"/>
                          <a:ea typeface="+mn-ea"/>
                          <a:cs typeface="+mn-cs"/>
                        </a:rPr>
                        <a:t>过程、</a:t>
                      </a:r>
                      <a:r>
                        <a:rPr kumimoji="0" lang="zh-CN" altLang="en-US" sz="1600" b="1" i="0" kern="1200" dirty="0" smtClean="0">
                          <a:solidFill>
                            <a:schemeClr val="tx1"/>
                          </a:solidFill>
                          <a:effectLst/>
                          <a:latin typeface="+mn-lt"/>
                          <a:ea typeface="+mn-ea"/>
                          <a:cs typeface="+mn-cs"/>
                        </a:rPr>
                        <a:t>产品和服务的控制</a:t>
                      </a:r>
                      <a:endParaRPr kumimoji="0" lang="en-US" altLang="zh-CN" sz="1600" b="1" i="0" kern="1200" dirty="0" smtClean="0">
                        <a:solidFill>
                          <a:schemeClr val="tx1"/>
                        </a:solidFill>
                        <a:effectLst/>
                        <a:latin typeface="+mn-lt"/>
                        <a:ea typeface="+mn-ea"/>
                        <a:cs typeface="+mn-cs"/>
                      </a:endParaRPr>
                    </a:p>
                    <a:p>
                      <a:r>
                        <a:rPr kumimoji="0" lang="en-US" altLang="zh-CN" sz="1600" b="1" i="0" kern="1200" dirty="0" smtClean="0">
                          <a:solidFill>
                            <a:schemeClr val="tx1"/>
                          </a:solidFill>
                          <a:effectLst/>
                          <a:latin typeface="+mn-lt"/>
                          <a:ea typeface="+mn-ea"/>
                          <a:cs typeface="+mn-cs"/>
                        </a:rPr>
                        <a:t>8.4.1 </a:t>
                      </a:r>
                      <a:r>
                        <a:rPr kumimoji="0" lang="zh-CN" altLang="en-US" sz="1600" b="1" i="0" kern="1200" dirty="0" smtClean="0">
                          <a:solidFill>
                            <a:schemeClr val="tx1"/>
                          </a:solidFill>
                          <a:effectLst/>
                          <a:latin typeface="+mn-lt"/>
                          <a:ea typeface="+mn-ea"/>
                          <a:cs typeface="+mn-cs"/>
                        </a:rPr>
                        <a:t>总则</a:t>
                      </a:r>
                      <a:endParaRPr kumimoji="0" lang="en-US" altLang="zh-CN" sz="1600" b="1" i="0" kern="1200" dirty="0" smtClean="0">
                        <a:solidFill>
                          <a:schemeClr val="tx1"/>
                        </a:solidFill>
                        <a:effectLst/>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组织应确保外部提供的过程、产品和服务符合要求。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在下列情况下，组织应确定对外部提供的过程、产品和服务实施的控制：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 </a:t>
                      </a:r>
                      <a:r>
                        <a:rPr lang="zh-CN" altLang="en-US" sz="1800" b="0" i="0" u="none" strike="noStrike" kern="1200" baseline="0" dirty="0" smtClean="0">
                          <a:solidFill>
                            <a:schemeClr val="tx1"/>
                          </a:solidFill>
                          <a:latin typeface="+mn-lt"/>
                          <a:ea typeface="+mn-ea"/>
                          <a:cs typeface="+mn-cs"/>
                        </a:rPr>
                        <a:t>外部供方的产品和服务将</a:t>
                      </a:r>
                      <a:r>
                        <a:rPr lang="zh-CN" altLang="en-US" sz="1800" b="1" i="0" u="none" strike="noStrike" kern="1200" baseline="0" dirty="0" smtClean="0">
                          <a:solidFill>
                            <a:srgbClr val="FF0000"/>
                          </a:solidFill>
                          <a:latin typeface="+mn-lt"/>
                          <a:ea typeface="+mn-ea"/>
                          <a:cs typeface="+mn-cs"/>
                        </a:rPr>
                        <a:t>构成组织自身的产品和服务的一部分</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 </a:t>
                      </a:r>
                      <a:r>
                        <a:rPr lang="zh-CN" altLang="en-US" sz="1800" b="0" i="0" u="none" strike="noStrike" kern="1200" baseline="0" dirty="0" smtClean="0">
                          <a:solidFill>
                            <a:schemeClr val="tx1"/>
                          </a:solidFill>
                          <a:latin typeface="+mn-lt"/>
                          <a:ea typeface="+mn-ea"/>
                          <a:cs typeface="+mn-cs"/>
                        </a:rPr>
                        <a:t>外部供方代表组织</a:t>
                      </a:r>
                      <a:r>
                        <a:rPr lang="zh-CN" altLang="en-US" sz="1800" b="1" i="0" u="none" strike="noStrike" kern="1200" baseline="0" dirty="0" smtClean="0">
                          <a:solidFill>
                            <a:srgbClr val="FF0000"/>
                          </a:solidFill>
                          <a:latin typeface="+mn-lt"/>
                          <a:ea typeface="+mn-ea"/>
                          <a:cs typeface="+mn-cs"/>
                        </a:rPr>
                        <a:t>直接将产品和服务提供给顾客； </a:t>
                      </a:r>
                      <a:endParaRPr lang="zh-CN" altLang="en-US" sz="1800" b="1" i="0" u="none" strike="noStrike" kern="1200" baseline="0" dirty="0" smtClean="0">
                        <a:solidFill>
                          <a:srgbClr val="FF0000"/>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 </a:t>
                      </a:r>
                      <a:r>
                        <a:rPr lang="zh-CN" altLang="en-US" sz="1800" b="0" i="0" u="none" strike="noStrike" kern="1200" baseline="0" dirty="0" smtClean="0">
                          <a:solidFill>
                            <a:schemeClr val="tx1"/>
                          </a:solidFill>
                          <a:latin typeface="+mn-lt"/>
                          <a:ea typeface="+mn-ea"/>
                          <a:cs typeface="+mn-cs"/>
                        </a:rPr>
                        <a:t>组织决定由</a:t>
                      </a:r>
                      <a:r>
                        <a:rPr lang="zh-CN" altLang="en-US" sz="1800" b="1" i="0" u="none" strike="noStrike" kern="1200" baseline="0" dirty="0" smtClean="0">
                          <a:solidFill>
                            <a:srgbClr val="FF0000"/>
                          </a:solidFill>
                          <a:latin typeface="+mn-lt"/>
                          <a:ea typeface="+mn-ea"/>
                          <a:cs typeface="+mn-cs"/>
                        </a:rPr>
                        <a:t>外部供方提供过程或部分过程。 </a:t>
                      </a:r>
                      <a:endParaRPr lang="zh-CN" altLang="en-US" sz="1800" b="1" i="0" u="none" strike="noStrike" kern="1200" baseline="0" dirty="0" smtClean="0">
                        <a:solidFill>
                          <a:srgbClr val="FF0000"/>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组织应基于外部供方</a:t>
                      </a:r>
                      <a:r>
                        <a:rPr lang="zh-CN" altLang="en-US" sz="1800" b="1" i="0" u="none" strike="noStrike" kern="1200" baseline="0" dirty="0" smtClean="0">
                          <a:solidFill>
                            <a:srgbClr val="FF0000"/>
                          </a:solidFill>
                          <a:latin typeface="+mn-lt"/>
                          <a:ea typeface="+mn-ea"/>
                          <a:cs typeface="+mn-cs"/>
                        </a:rPr>
                        <a:t>按照要求提供过程、产品和服务的能力</a:t>
                      </a:r>
                      <a:r>
                        <a:rPr lang="zh-CN" altLang="en-US" sz="1800" b="0" i="0" u="none" strike="noStrike" kern="1200" baseline="0" dirty="0" smtClean="0">
                          <a:solidFill>
                            <a:schemeClr val="tx1"/>
                          </a:solidFill>
                          <a:latin typeface="+mn-lt"/>
                          <a:ea typeface="+mn-ea"/>
                          <a:cs typeface="+mn-cs"/>
                        </a:rPr>
                        <a:t>，确定并实施外部供方的</a:t>
                      </a:r>
                      <a:r>
                        <a:rPr lang="zh-CN" altLang="en-US" sz="1800" b="1" i="0" u="none" strike="noStrike" kern="1200" baseline="0" dirty="0" smtClean="0">
                          <a:solidFill>
                            <a:srgbClr val="FF0000"/>
                          </a:solidFill>
                          <a:latin typeface="+mn-lt"/>
                          <a:ea typeface="+mn-ea"/>
                          <a:cs typeface="+mn-cs"/>
                        </a:rPr>
                        <a:t>评价、选择、绩效监视以及再评价的准则。</a:t>
                      </a:r>
                      <a:r>
                        <a:rPr lang="zh-CN" altLang="en-US" sz="1800" b="0" i="0" u="none" strike="noStrike" kern="1200" baseline="0" dirty="0" smtClean="0">
                          <a:solidFill>
                            <a:schemeClr val="tx1"/>
                          </a:solidFill>
                          <a:latin typeface="+mn-lt"/>
                          <a:ea typeface="+mn-ea"/>
                          <a:cs typeface="+mn-cs"/>
                        </a:rPr>
                        <a:t>对于这些活动和由评价引发的任何必要的措施，组织应保留</a:t>
                      </a:r>
                      <a:r>
                        <a:rPr lang="zh-CN" altLang="en-US" sz="1800" b="1" i="0" u="none" strike="noStrike" kern="1200" baseline="0" dirty="0" smtClean="0">
                          <a:solidFill>
                            <a:srgbClr val="FF0000"/>
                          </a:solidFill>
                          <a:latin typeface="+mn-lt"/>
                          <a:ea typeface="+mn-ea"/>
                          <a:cs typeface="+mn-cs"/>
                        </a:rPr>
                        <a:t>成文信息</a:t>
                      </a:r>
                      <a:r>
                        <a:rPr lang="zh-CN" altLang="en-US" sz="1800" b="0" i="0" u="none" strike="noStrike" kern="1200" baseline="0" dirty="0" smtClean="0">
                          <a:solidFill>
                            <a:schemeClr val="tx1"/>
                          </a:solidFill>
                          <a:latin typeface="+mn-lt"/>
                          <a:ea typeface="+mn-ea"/>
                          <a:cs typeface="+mn-cs"/>
                        </a:rPr>
                        <a:t>。 </a:t>
                      </a:r>
                      <a:endParaRPr kumimoji="0" lang="zh-CN" altLang="en-US" sz="1600" b="1"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rmAutofit fontScale="62500" lnSpcReduction="20000"/>
          </a:bodyPr>
          <a:lstStyle/>
          <a:p>
            <a:r>
              <a:rPr lang="en-US" altLang="zh-CN" dirty="0"/>
              <a:t>8.4 </a:t>
            </a:r>
            <a:r>
              <a:rPr lang="zh-CN" altLang="en-US" dirty="0" smtClean="0"/>
              <a:t>条款指明</a:t>
            </a:r>
            <a:r>
              <a:rPr lang="zh-CN" altLang="en-US" dirty="0"/>
              <a:t>了所有外部提供的形式，无论是向供应商购买</a:t>
            </a:r>
            <a:r>
              <a:rPr lang="zh-CN" altLang="en-US" dirty="0" smtClean="0"/>
              <a:t>、通过</a:t>
            </a:r>
            <a:r>
              <a:rPr lang="zh-CN" altLang="en-US" dirty="0"/>
              <a:t>协议由关联公司进行提供、通过将组织的过程和职能进行外包还是通过其他方式</a:t>
            </a:r>
            <a:r>
              <a:rPr lang="zh-CN" altLang="en-US" dirty="0" smtClean="0"/>
              <a:t>都是</a:t>
            </a:r>
            <a:r>
              <a:rPr lang="zh-CN" altLang="en-US" dirty="0"/>
              <a:t>外部提供的形式</a:t>
            </a:r>
            <a:r>
              <a:rPr lang="zh-CN" altLang="en-US" dirty="0" smtClean="0"/>
              <a:t>。组织</a:t>
            </a:r>
            <a:r>
              <a:rPr lang="zh-CN" altLang="en-US" dirty="0"/>
              <a:t>应采取基于风险的方法确定适用于特定外供方和外部</a:t>
            </a:r>
            <a:r>
              <a:rPr lang="zh-CN" altLang="en-US" dirty="0" smtClean="0"/>
              <a:t>提供过程、产品</a:t>
            </a:r>
            <a:r>
              <a:rPr lang="zh-CN" altLang="en-US" dirty="0"/>
              <a:t>和服务的控制</a:t>
            </a:r>
            <a:r>
              <a:rPr lang="zh-CN" altLang="en-US" dirty="0" smtClean="0"/>
              <a:t>类型和</a:t>
            </a:r>
            <a:r>
              <a:rPr lang="zh-CN" altLang="en-US" dirty="0"/>
              <a:t>程度</a:t>
            </a:r>
            <a:r>
              <a:rPr lang="zh-CN" altLang="en-US" dirty="0" smtClean="0"/>
              <a:t>。</a:t>
            </a:r>
            <a:endParaRPr lang="en-US" altLang="zh-CN" dirty="0" smtClean="0"/>
          </a:p>
          <a:p>
            <a:r>
              <a:rPr lang="zh-CN" altLang="en-US" dirty="0"/>
              <a:t>供方 </a:t>
            </a:r>
            <a:r>
              <a:rPr lang="en-US" altLang="zh-CN" dirty="0"/>
              <a:t>provider</a:t>
            </a:r>
            <a:r>
              <a:rPr lang="zh-CN" altLang="en-US" dirty="0"/>
              <a:t>（</a:t>
            </a:r>
            <a:r>
              <a:rPr lang="en-US" altLang="zh-CN" dirty="0"/>
              <a:t>supplier</a:t>
            </a:r>
            <a:r>
              <a:rPr lang="zh-CN" altLang="en-US" dirty="0" smtClean="0"/>
              <a:t>）： </a:t>
            </a:r>
            <a:r>
              <a:rPr lang="zh-CN" altLang="en-US" dirty="0"/>
              <a:t>提供</a:t>
            </a:r>
            <a:r>
              <a:rPr lang="zh-CN" altLang="en-US" dirty="0" smtClean="0"/>
              <a:t>产品或服务的组织</a:t>
            </a:r>
            <a:r>
              <a:rPr lang="zh-CN" altLang="en-US" dirty="0"/>
              <a:t>。</a:t>
            </a:r>
            <a:endParaRPr lang="en-US" altLang="zh-CN" dirty="0"/>
          </a:p>
          <a:p>
            <a:r>
              <a:rPr lang="zh-CN" altLang="en-US" dirty="0"/>
              <a:t>示例：产品或服务的制造商、批发商、零售商或商户。 </a:t>
            </a:r>
            <a:endParaRPr lang="zh-CN" altLang="en-US" dirty="0"/>
          </a:p>
          <a:p>
            <a:r>
              <a:rPr lang="zh-CN" altLang="en-US" sz="2600" dirty="0"/>
              <a:t>注</a:t>
            </a:r>
            <a:r>
              <a:rPr lang="en-US" altLang="zh-CN" sz="2600" dirty="0"/>
              <a:t>1</a:t>
            </a:r>
            <a:r>
              <a:rPr lang="zh-CN" altLang="en-US" sz="2600" dirty="0"/>
              <a:t>：供方可以是组织内部的或外部的。 </a:t>
            </a:r>
            <a:endParaRPr lang="zh-CN" altLang="en-US" sz="2600" dirty="0"/>
          </a:p>
          <a:p>
            <a:r>
              <a:rPr lang="zh-CN" altLang="en-US" sz="2600" dirty="0"/>
              <a:t>注</a:t>
            </a:r>
            <a:r>
              <a:rPr lang="en-US" altLang="zh-CN" sz="2600" dirty="0"/>
              <a:t>2</a:t>
            </a:r>
            <a:r>
              <a:rPr lang="zh-CN" altLang="en-US" sz="2600" dirty="0"/>
              <a:t>：在合同情况下，供方有时称为“承包方”</a:t>
            </a:r>
            <a:r>
              <a:rPr lang="zh-CN" altLang="en-US" sz="2600" dirty="0" smtClean="0"/>
              <a:t>控制目的：外部</a:t>
            </a:r>
            <a:r>
              <a:rPr lang="zh-CN" altLang="en-US" sz="2600" dirty="0"/>
              <a:t>提供的过程、产品和服务满足</a:t>
            </a:r>
            <a:r>
              <a:rPr lang="zh-CN" altLang="en-US" sz="2600" dirty="0">
                <a:solidFill>
                  <a:srgbClr val="FF0000"/>
                </a:solidFill>
              </a:rPr>
              <a:t>特定</a:t>
            </a:r>
            <a:r>
              <a:rPr lang="zh-CN" altLang="en-US" sz="2600" dirty="0"/>
              <a:t>的要求</a:t>
            </a:r>
            <a:r>
              <a:rPr lang="zh-CN" altLang="en-US" sz="2600" dirty="0" smtClean="0"/>
              <a:t>。</a:t>
            </a:r>
            <a:endParaRPr lang="en-US" altLang="zh-CN" sz="2600" dirty="0" smtClean="0"/>
          </a:p>
          <a:p>
            <a:r>
              <a:rPr lang="zh-CN" altLang="en-US" dirty="0"/>
              <a:t>外部供方 </a:t>
            </a:r>
            <a:r>
              <a:rPr lang="en-US" altLang="zh-CN" dirty="0"/>
              <a:t>external provider (external supplier) </a:t>
            </a:r>
            <a:r>
              <a:rPr lang="zh-CN" altLang="en-US" dirty="0" smtClean="0"/>
              <a:t>：组织</a:t>
            </a:r>
            <a:r>
              <a:rPr lang="en-US" altLang="zh-CN" dirty="0"/>
              <a:t>(3.2.1)</a:t>
            </a:r>
            <a:r>
              <a:rPr lang="zh-CN" altLang="en-US" dirty="0"/>
              <a:t>以外的供方</a:t>
            </a:r>
            <a:r>
              <a:rPr lang="en-US" altLang="zh-CN" dirty="0"/>
              <a:t>(3.2.5) </a:t>
            </a:r>
            <a:endParaRPr lang="en-US" altLang="zh-CN" dirty="0"/>
          </a:p>
          <a:p>
            <a:r>
              <a:rPr lang="zh-CN" altLang="en-US" dirty="0"/>
              <a:t>示例：产品</a:t>
            </a:r>
            <a:r>
              <a:rPr lang="en-US" altLang="zh-CN" dirty="0"/>
              <a:t>(3.7.6)</a:t>
            </a:r>
            <a:r>
              <a:rPr lang="zh-CN" altLang="en-US" dirty="0"/>
              <a:t>或服务</a:t>
            </a:r>
            <a:r>
              <a:rPr lang="en-US" altLang="zh-CN" dirty="0"/>
              <a:t>(3.7.7)</a:t>
            </a:r>
            <a:r>
              <a:rPr lang="zh-CN" altLang="en-US" dirty="0"/>
              <a:t>的制造商、批发商、零售商或商户。 </a:t>
            </a:r>
            <a:endParaRPr lang="en-US" altLang="zh-CN" dirty="0" smtClean="0"/>
          </a:p>
          <a:p>
            <a:r>
              <a:rPr lang="zh-CN" altLang="en-US" dirty="0" smtClean="0"/>
              <a:t>用于控制的情况：</a:t>
            </a:r>
            <a:endParaRPr lang="en-US" altLang="zh-CN" dirty="0" smtClean="0"/>
          </a:p>
          <a:p>
            <a:pPr marL="0" indent="0">
              <a:buNone/>
            </a:pPr>
            <a:r>
              <a:rPr lang="en-US" altLang="zh-CN" dirty="0" smtClean="0"/>
              <a:t>—</a:t>
            </a:r>
            <a:r>
              <a:rPr lang="zh-CN" altLang="en-US" dirty="0"/>
              <a:t>产品</a:t>
            </a:r>
            <a:r>
              <a:rPr lang="zh-CN" altLang="en-US" dirty="0" smtClean="0"/>
              <a:t>组成部分</a:t>
            </a:r>
            <a:r>
              <a:rPr lang="zh-CN" altLang="en-US" dirty="0"/>
              <a:t>由外供方提供</a:t>
            </a:r>
            <a:r>
              <a:rPr lang="zh-CN" altLang="en-US" dirty="0" smtClean="0"/>
              <a:t>；（采购）</a:t>
            </a:r>
            <a:endParaRPr lang="en-US" altLang="zh-CN" dirty="0" smtClean="0"/>
          </a:p>
          <a:p>
            <a:pPr marL="0" indent="0">
              <a:buNone/>
            </a:pPr>
            <a:r>
              <a:rPr lang="en-US" altLang="zh-CN" dirty="0" smtClean="0"/>
              <a:t>—</a:t>
            </a:r>
            <a:r>
              <a:rPr lang="zh-CN" altLang="en-US" dirty="0" smtClean="0"/>
              <a:t>外</a:t>
            </a:r>
            <a:r>
              <a:rPr lang="zh-CN" altLang="en-US" dirty="0"/>
              <a:t>供方以组织的名义直接</a:t>
            </a:r>
            <a:r>
              <a:rPr lang="zh-CN" altLang="en-US" dirty="0" smtClean="0"/>
              <a:t>提供产品和服务给顾客（如加盟）</a:t>
            </a:r>
            <a:endParaRPr lang="en-US" altLang="zh-CN" dirty="0" smtClean="0"/>
          </a:p>
          <a:p>
            <a:pPr marL="0" indent="0">
              <a:buNone/>
            </a:pPr>
            <a:r>
              <a:rPr lang="en-US" altLang="zh-CN" dirty="0" smtClean="0"/>
              <a:t>—</a:t>
            </a:r>
            <a:r>
              <a:rPr lang="zh-CN" altLang="en-US" dirty="0" smtClean="0"/>
              <a:t>由</a:t>
            </a:r>
            <a:r>
              <a:rPr lang="zh-CN" altLang="en-US" b="1" dirty="0">
                <a:solidFill>
                  <a:srgbClr val="FF0000"/>
                </a:solidFill>
              </a:rPr>
              <a:t>外部供方提供的过程或过程的</a:t>
            </a:r>
            <a:r>
              <a:rPr lang="zh-CN" altLang="en-US" b="1" dirty="0" smtClean="0">
                <a:solidFill>
                  <a:srgbClr val="FF0000"/>
                </a:solidFill>
              </a:rPr>
              <a:t>一部分。（</a:t>
            </a:r>
            <a:r>
              <a:rPr lang="zh-CN" altLang="en-US" dirty="0" smtClean="0"/>
              <a:t>过程或职能外包）。</a:t>
            </a:r>
            <a:endParaRPr lang="en-US" altLang="zh-CN" dirty="0" smtClean="0"/>
          </a:p>
          <a:p>
            <a:r>
              <a:rPr lang="zh-CN" altLang="en-US" dirty="0" smtClean="0">
                <a:solidFill>
                  <a:srgbClr val="FF0000"/>
                </a:solidFill>
              </a:rPr>
              <a:t>建立和</a:t>
            </a:r>
            <a:r>
              <a:rPr lang="zh-CN" altLang="en-US" dirty="0">
                <a:solidFill>
                  <a:srgbClr val="FF0000"/>
                </a:solidFill>
              </a:rPr>
              <a:t>实施</a:t>
            </a:r>
            <a:r>
              <a:rPr lang="zh-CN" altLang="en-US" dirty="0" smtClean="0">
                <a:solidFill>
                  <a:srgbClr val="FF0000"/>
                </a:solidFill>
              </a:rPr>
              <a:t>评价</a:t>
            </a:r>
            <a:r>
              <a:rPr lang="zh-CN" altLang="en-US" dirty="0">
                <a:solidFill>
                  <a:srgbClr val="FF0000"/>
                </a:solidFill>
              </a:rPr>
              <a:t>、选择、绩效监视和重新评价</a:t>
            </a:r>
            <a:r>
              <a:rPr lang="zh-CN" altLang="en-US" dirty="0"/>
              <a:t>的准则</a:t>
            </a:r>
            <a:r>
              <a:rPr lang="zh-CN" altLang="en-US" dirty="0" smtClean="0"/>
              <a:t>。</a:t>
            </a:r>
            <a:endParaRPr lang="en-US" altLang="zh-CN" dirty="0" smtClean="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527050" y="850900"/>
            <a:ext cx="7974013"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eaLnBrk="1" hangingPunct="1"/>
            <a:endParaRPr lang="en-US" altLang="zh-CN" sz="2400" b="1" dirty="0">
              <a:latin typeface="黑体" panose="02010609060101010101" pitchFamily="2" charset="-122"/>
              <a:ea typeface="黑体" panose="02010609060101010101" pitchFamily="2" charset="-122"/>
            </a:endParaRPr>
          </a:p>
          <a:p>
            <a:pPr eaLnBrk="1" hangingPunct="1"/>
            <a:endParaRPr lang="en-US" altLang="zh-CN" b="1" dirty="0">
              <a:latin typeface="黑体" panose="02010609060101010101" pitchFamily="2" charset="-122"/>
              <a:ea typeface="黑体" panose="02010609060101010101" pitchFamily="2" charset="-122"/>
            </a:endParaRPr>
          </a:p>
          <a:p>
            <a:pPr eaLnBrk="1" hangingPunct="1"/>
            <a:r>
              <a:rPr lang="en-US" altLang="zh-CN" b="1" dirty="0">
                <a:latin typeface="黑体" panose="02010609060101010101" pitchFamily="2" charset="-122"/>
                <a:ea typeface="黑体" panose="02010609060101010101" pitchFamily="2" charset="-122"/>
              </a:rPr>
              <a:t>      </a:t>
            </a:r>
            <a:r>
              <a:rPr lang="zh-CN" altLang="en-US" b="1" dirty="0" smtClean="0">
                <a:latin typeface="黑体" panose="02010609060101010101" pitchFamily="2" charset="-122"/>
                <a:ea typeface="黑体" panose="02010609060101010101" pitchFamily="2" charset="-122"/>
              </a:rPr>
              <a:t>料                    过程</a:t>
            </a:r>
            <a:endParaRPr lang="zh-CN" altLang="en-US" b="1" dirty="0">
              <a:latin typeface="黑体" panose="02010609060101010101" pitchFamily="2" charset="-122"/>
              <a:ea typeface="黑体" panose="02010609060101010101" pitchFamily="2" charset="-122"/>
            </a:endParaRPr>
          </a:p>
          <a:p>
            <a:pPr eaLnBrk="1" hangingPunct="1"/>
            <a:endParaRPr lang="zh-CN" altLang="en-US" b="1" dirty="0">
              <a:latin typeface="黑体" panose="02010609060101010101" pitchFamily="2" charset="-122"/>
              <a:ea typeface="黑体" panose="02010609060101010101" pitchFamily="2" charset="-122"/>
            </a:endParaRPr>
          </a:p>
          <a:p>
            <a:pPr eaLnBrk="1" hangingPunct="1"/>
            <a:endParaRPr lang="zh-CN" altLang="en-US" b="1" dirty="0">
              <a:latin typeface="黑体" panose="02010609060101010101" pitchFamily="2" charset="-122"/>
              <a:ea typeface="黑体" panose="02010609060101010101" pitchFamily="2" charset="-122"/>
            </a:endParaRPr>
          </a:p>
          <a:p>
            <a:pPr eaLnBrk="1" hangingPunct="1"/>
            <a:r>
              <a:rPr lang="zh-CN" altLang="en-US" b="1" dirty="0">
                <a:latin typeface="黑体" panose="02010609060101010101" pitchFamily="2" charset="-122"/>
                <a:ea typeface="黑体" panose="02010609060101010101" pitchFamily="2" charset="-122"/>
              </a:rPr>
              <a:t>                   </a:t>
            </a:r>
            <a:endParaRPr lang="zh-CN" altLang="en-US" b="1" dirty="0">
              <a:latin typeface="黑体" panose="02010609060101010101" pitchFamily="2" charset="-122"/>
              <a:ea typeface="黑体" panose="02010609060101010101" pitchFamily="2" charset="-122"/>
            </a:endParaRPr>
          </a:p>
          <a:p>
            <a:pPr eaLnBrk="1" hangingPunct="1"/>
            <a:endParaRPr lang="zh-CN" altLang="en-US" b="1" dirty="0">
              <a:latin typeface="黑体" panose="02010609060101010101" pitchFamily="2" charset="-122"/>
              <a:ea typeface="黑体" panose="02010609060101010101" pitchFamily="2" charset="-122"/>
            </a:endParaRPr>
          </a:p>
          <a:p>
            <a:pPr eaLnBrk="1" hangingPunct="1"/>
            <a:endParaRPr lang="zh-CN" altLang="en-US" b="1" dirty="0">
              <a:latin typeface="黑体" panose="02010609060101010101" pitchFamily="2" charset="-122"/>
              <a:ea typeface="黑体" panose="02010609060101010101" pitchFamily="2" charset="-122"/>
            </a:endParaRPr>
          </a:p>
          <a:p>
            <a:pPr eaLnBrk="1" hangingPunct="1"/>
            <a:endParaRPr lang="zh-CN" altLang="en-US" b="1" dirty="0">
              <a:latin typeface="黑体" panose="02010609060101010101" pitchFamily="2" charset="-122"/>
              <a:ea typeface="黑体" panose="02010609060101010101" pitchFamily="2" charset="-122"/>
            </a:endParaRPr>
          </a:p>
          <a:p>
            <a:pPr eaLnBrk="1" hangingPunct="1"/>
            <a:endParaRPr lang="zh-CN" altLang="en-US" b="1" dirty="0">
              <a:latin typeface="黑体" panose="02010609060101010101" pitchFamily="2" charset="-122"/>
              <a:ea typeface="黑体" panose="02010609060101010101" pitchFamily="2" charset="-122"/>
            </a:endParaRPr>
          </a:p>
          <a:p>
            <a:pPr eaLnBrk="1" hangingPunct="1"/>
            <a:endParaRPr lang="zh-CN" altLang="en-US" b="1" dirty="0">
              <a:latin typeface="黑体" panose="02010609060101010101" pitchFamily="2" charset="-122"/>
              <a:ea typeface="黑体" panose="02010609060101010101" pitchFamily="2" charset="-122"/>
            </a:endParaRPr>
          </a:p>
          <a:p>
            <a:pPr eaLnBrk="1" hangingPunct="1"/>
            <a:r>
              <a:rPr lang="zh-CN" altLang="en-US" b="1" dirty="0">
                <a:latin typeface="黑体" panose="02010609060101010101" pitchFamily="2" charset="-122"/>
                <a:ea typeface="黑体" panose="02010609060101010101" pitchFamily="2" charset="-122"/>
              </a:rPr>
              <a:t>                  </a:t>
            </a:r>
            <a:endParaRPr lang="zh-CN" altLang="en-US" b="1" dirty="0">
              <a:latin typeface="黑体" panose="02010609060101010101" pitchFamily="2" charset="-122"/>
              <a:ea typeface="黑体" panose="02010609060101010101" pitchFamily="2" charset="-122"/>
            </a:endParaRPr>
          </a:p>
          <a:p>
            <a:pPr eaLnBrk="1" hangingPunct="1"/>
            <a:endParaRPr lang="zh-CN" altLang="en-US" b="1" dirty="0">
              <a:latin typeface="黑体" panose="02010609060101010101" pitchFamily="2" charset="-122"/>
              <a:ea typeface="黑体" panose="02010609060101010101" pitchFamily="2" charset="-122"/>
            </a:endParaRPr>
          </a:p>
          <a:p>
            <a:pPr eaLnBrk="1" hangingPunct="1"/>
            <a:endParaRPr lang="zh-CN" altLang="en-US" b="1" dirty="0">
              <a:latin typeface="黑体" panose="02010609060101010101" pitchFamily="2" charset="-122"/>
              <a:ea typeface="黑体" panose="02010609060101010101" pitchFamily="2" charset="-122"/>
            </a:endParaRPr>
          </a:p>
          <a:p>
            <a:pPr eaLnBrk="1" hangingPunct="1"/>
            <a:r>
              <a:rPr lang="zh-CN" altLang="en-US" b="1" dirty="0">
                <a:latin typeface="黑体" panose="02010609060101010101" pitchFamily="2" charset="-122"/>
                <a:ea typeface="黑体" panose="02010609060101010101" pitchFamily="2" charset="-122"/>
              </a:rPr>
              <a:t>     </a:t>
            </a:r>
            <a:endParaRPr lang="zh-CN" altLang="en-US" b="1" dirty="0">
              <a:latin typeface="黑体" panose="02010609060101010101" pitchFamily="2" charset="-122"/>
              <a:ea typeface="黑体" panose="02010609060101010101" pitchFamily="2" charset="-122"/>
            </a:endParaRPr>
          </a:p>
        </p:txBody>
      </p:sp>
      <p:sp>
        <p:nvSpPr>
          <p:cNvPr id="182275" name="Text Box 3"/>
          <p:cNvSpPr txBox="1">
            <a:spLocks noChangeArrowheads="1"/>
          </p:cNvSpPr>
          <p:nvPr/>
        </p:nvSpPr>
        <p:spPr bwMode="auto">
          <a:xfrm>
            <a:off x="2000250" y="1198563"/>
            <a:ext cx="22256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eaLnBrk="1" hangingPunct="1"/>
            <a:r>
              <a:rPr lang="zh-CN" altLang="en-US" b="1" dirty="0">
                <a:ea typeface="宋体" panose="02010600030101010101" pitchFamily="2" charset="-122"/>
              </a:rPr>
              <a:t>原、付材料</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半成品、成品</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配件、外协件</a:t>
            </a:r>
            <a:endParaRPr lang="zh-CN" altLang="en-US" b="1" dirty="0">
              <a:ea typeface="宋体" panose="02010600030101010101" pitchFamily="2" charset="-122"/>
            </a:endParaRPr>
          </a:p>
        </p:txBody>
      </p:sp>
      <p:sp>
        <p:nvSpPr>
          <p:cNvPr id="182276" name="Text Box 4"/>
          <p:cNvSpPr txBox="1">
            <a:spLocks noChangeArrowheads="1"/>
          </p:cNvSpPr>
          <p:nvPr/>
        </p:nvSpPr>
        <p:spPr bwMode="auto">
          <a:xfrm>
            <a:off x="4357688" y="2190750"/>
            <a:ext cx="2530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eaLnBrk="1" hangingPunct="1"/>
            <a:r>
              <a:rPr lang="en-US" altLang="zh-CN" dirty="0">
                <a:ea typeface="宋体" panose="02010600030101010101" pitchFamily="2" charset="-122"/>
              </a:rPr>
              <a:t> </a:t>
            </a:r>
            <a:r>
              <a:rPr lang="zh-CN" altLang="en-US" b="1" dirty="0">
                <a:ea typeface="宋体" panose="02010600030101010101" pitchFamily="2" charset="-122"/>
              </a:rPr>
              <a:t>设备、工具</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 环境、条件</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 资格人员、劳力</a:t>
            </a:r>
            <a:endParaRPr lang="zh-CN" altLang="en-US" b="1" dirty="0">
              <a:ea typeface="宋体" panose="02010600030101010101" pitchFamily="2" charset="-122"/>
            </a:endParaRPr>
          </a:p>
          <a:p>
            <a:pPr eaLnBrk="1" hangingPunct="1"/>
            <a:endParaRPr lang="en-US" altLang="zh-CN" b="1" dirty="0">
              <a:ea typeface="宋体" panose="02010600030101010101" pitchFamily="2" charset="-122"/>
            </a:endParaRPr>
          </a:p>
        </p:txBody>
      </p:sp>
      <p:sp>
        <p:nvSpPr>
          <p:cNvPr id="182277" name="Text Box 5"/>
          <p:cNvSpPr txBox="1">
            <a:spLocks noChangeArrowheads="1"/>
          </p:cNvSpPr>
          <p:nvPr/>
        </p:nvSpPr>
        <p:spPr bwMode="auto">
          <a:xfrm>
            <a:off x="1619250" y="3413125"/>
            <a:ext cx="2667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eaLnBrk="1" hangingPunct="1"/>
            <a:r>
              <a:rPr lang="zh-CN" altLang="en-US" b="1" dirty="0">
                <a:ea typeface="宋体" panose="02010600030101010101" pitchFamily="2" charset="-122"/>
              </a:rPr>
              <a:t>技术人员</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设计、检验、校准</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资料、信息</a:t>
            </a:r>
            <a:endParaRPr lang="zh-CN" altLang="en-US" b="1" dirty="0">
              <a:ea typeface="宋体" panose="02010600030101010101" pitchFamily="2" charset="-122"/>
            </a:endParaRPr>
          </a:p>
        </p:txBody>
      </p:sp>
      <p:sp>
        <p:nvSpPr>
          <p:cNvPr id="182278" name="Text Box 6"/>
          <p:cNvSpPr txBox="1">
            <a:spLocks noChangeArrowheads="1"/>
          </p:cNvSpPr>
          <p:nvPr/>
        </p:nvSpPr>
        <p:spPr bwMode="auto">
          <a:xfrm>
            <a:off x="4553459" y="3289954"/>
            <a:ext cx="32321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eaLnBrk="1" hangingPunct="1"/>
            <a:endParaRPr lang="en-US" altLang="zh-CN" dirty="0">
              <a:ea typeface="宋体" panose="02010600030101010101" pitchFamily="2" charset="-122"/>
            </a:endParaRPr>
          </a:p>
          <a:p>
            <a:pPr eaLnBrk="1" hangingPunct="1"/>
            <a:r>
              <a:rPr lang="zh-CN" altLang="en-US" b="1" dirty="0">
                <a:ea typeface="宋体" panose="02010600030101010101" pitchFamily="2" charset="-122"/>
              </a:rPr>
              <a:t>仓储、运输</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维修、建筑</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报关、报检</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培训、广告</a:t>
            </a:r>
            <a:endParaRPr lang="zh-CN" altLang="en-US" b="1" dirty="0">
              <a:ea typeface="宋体" panose="02010600030101010101" pitchFamily="2" charset="-122"/>
            </a:endParaRPr>
          </a:p>
          <a:p>
            <a:pPr eaLnBrk="1" hangingPunct="1"/>
            <a:r>
              <a:rPr lang="zh-CN" altLang="en-US" b="1" dirty="0">
                <a:ea typeface="宋体" panose="02010600030101010101" pitchFamily="2" charset="-122"/>
              </a:rPr>
              <a:t>销售、售后服务</a:t>
            </a:r>
            <a:endParaRPr lang="zh-CN" altLang="en-US" b="1" dirty="0">
              <a:ea typeface="宋体" panose="02010600030101010101" pitchFamily="2" charset="-122"/>
            </a:endParaRPr>
          </a:p>
        </p:txBody>
      </p:sp>
      <p:sp>
        <p:nvSpPr>
          <p:cNvPr id="182279" name="AutoShape 7"/>
          <p:cNvSpPr/>
          <p:nvPr/>
        </p:nvSpPr>
        <p:spPr bwMode="auto">
          <a:xfrm>
            <a:off x="1754188" y="1276350"/>
            <a:ext cx="228600" cy="838200"/>
          </a:xfrm>
          <a:prstGeom prst="leftBrace">
            <a:avLst>
              <a:gd name="adj1" fmla="val 30556"/>
              <a:gd name="adj2" fmla="val 50000"/>
            </a:avLst>
          </a:prstGeom>
          <a:noFill/>
          <a:ln w="28575">
            <a:solidFill>
              <a:srgbClr val="0000CC"/>
            </a:solidFill>
            <a:rou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sz="1800"/>
          </a:p>
        </p:txBody>
      </p:sp>
      <p:sp>
        <p:nvSpPr>
          <p:cNvPr id="182280" name="AutoShape 8"/>
          <p:cNvSpPr/>
          <p:nvPr/>
        </p:nvSpPr>
        <p:spPr bwMode="auto">
          <a:xfrm>
            <a:off x="4192588" y="2343150"/>
            <a:ext cx="228600" cy="762000"/>
          </a:xfrm>
          <a:prstGeom prst="leftBrace">
            <a:avLst>
              <a:gd name="adj1" fmla="val 27778"/>
              <a:gd name="adj2" fmla="val 50000"/>
            </a:avLst>
          </a:prstGeom>
          <a:noFill/>
          <a:ln w="28575">
            <a:solidFill>
              <a:srgbClr val="0000CC"/>
            </a:solidFill>
            <a:rou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sz="1800"/>
          </a:p>
        </p:txBody>
      </p:sp>
      <p:sp>
        <p:nvSpPr>
          <p:cNvPr id="182281" name="AutoShape 9"/>
          <p:cNvSpPr/>
          <p:nvPr/>
        </p:nvSpPr>
        <p:spPr bwMode="auto">
          <a:xfrm>
            <a:off x="1254125" y="3486150"/>
            <a:ext cx="304800" cy="838200"/>
          </a:xfrm>
          <a:prstGeom prst="leftBrace">
            <a:avLst>
              <a:gd name="adj1" fmla="val 22917"/>
              <a:gd name="adj2" fmla="val 50000"/>
            </a:avLst>
          </a:prstGeom>
          <a:noFill/>
          <a:ln w="28575">
            <a:solidFill>
              <a:srgbClr val="0000CC"/>
            </a:solidFill>
            <a:rou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sz="1800"/>
          </a:p>
        </p:txBody>
      </p:sp>
      <p:sp>
        <p:nvSpPr>
          <p:cNvPr id="182282" name="AutoShape 10"/>
          <p:cNvSpPr/>
          <p:nvPr/>
        </p:nvSpPr>
        <p:spPr bwMode="auto">
          <a:xfrm>
            <a:off x="4226836" y="3562350"/>
            <a:ext cx="304800" cy="1524000"/>
          </a:xfrm>
          <a:prstGeom prst="leftBrace">
            <a:avLst>
              <a:gd name="adj1" fmla="val 41667"/>
              <a:gd name="adj2" fmla="val 50000"/>
            </a:avLst>
          </a:prstGeom>
          <a:noFill/>
          <a:ln w="28575">
            <a:solidFill>
              <a:srgbClr val="0000CC"/>
            </a:solidFill>
            <a:rou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sz="1800"/>
          </a:p>
        </p:txBody>
      </p:sp>
      <p:sp>
        <p:nvSpPr>
          <p:cNvPr id="182283" name="Rectangle 11"/>
          <p:cNvSpPr>
            <a:spLocks noChangeArrowheads="1"/>
          </p:cNvSpPr>
          <p:nvPr/>
        </p:nvSpPr>
        <p:spPr bwMode="auto">
          <a:xfrm>
            <a:off x="428624" y="466725"/>
            <a:ext cx="33512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p>
            <a:r>
              <a:rPr lang="en-US" altLang="zh-CN" sz="2400" b="1" dirty="0"/>
              <a:t> </a:t>
            </a:r>
            <a:r>
              <a:rPr lang="zh-CN" altLang="en-US" sz="2400" b="1" dirty="0"/>
              <a:t>外部提供的产品和</a:t>
            </a:r>
            <a:r>
              <a:rPr lang="zh-CN" altLang="en-US" sz="2400" b="1" dirty="0" smtClean="0"/>
              <a:t>服务</a:t>
            </a:r>
            <a:endParaRPr lang="zh-CN" altLang="en-US" sz="2400" b="1" dirty="0">
              <a:solidFill>
                <a:srgbClr val="FF0000"/>
              </a:solidFill>
              <a:latin typeface="黑体" panose="02010609060101010101" pitchFamily="2" charset="-122"/>
              <a:ea typeface="黑体" panose="02010609060101010101" pitchFamily="2" charset="-122"/>
            </a:endParaRPr>
          </a:p>
        </p:txBody>
      </p:sp>
      <p:sp>
        <p:nvSpPr>
          <p:cNvPr id="182284" name="TextBox 11"/>
          <p:cNvSpPr txBox="1">
            <a:spLocks noChangeArrowheads="1"/>
          </p:cNvSpPr>
          <p:nvPr/>
        </p:nvSpPr>
        <p:spPr bwMode="auto">
          <a:xfrm>
            <a:off x="3643313" y="2357438"/>
            <a:ext cx="642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algn="ctr" eaLnBrk="1" hangingPunct="1"/>
            <a:r>
              <a:rPr lang="zh-CN" altLang="en-US" b="1">
                <a:latin typeface="黑体" panose="02010609060101010101" pitchFamily="2" charset="-122"/>
                <a:ea typeface="黑体" panose="02010609060101010101" pitchFamily="2" charset="-122"/>
              </a:rPr>
              <a:t>资源</a:t>
            </a:r>
            <a:endParaRPr lang="zh-CN" altLang="en-US" b="1">
              <a:latin typeface="黑体" panose="02010609060101010101" pitchFamily="2" charset="-122"/>
              <a:ea typeface="黑体" panose="02010609060101010101" pitchFamily="2" charset="-122"/>
            </a:endParaRPr>
          </a:p>
        </p:txBody>
      </p:sp>
      <p:sp>
        <p:nvSpPr>
          <p:cNvPr id="182285" name="TextBox 12"/>
          <p:cNvSpPr txBox="1">
            <a:spLocks noChangeArrowheads="1"/>
          </p:cNvSpPr>
          <p:nvPr/>
        </p:nvSpPr>
        <p:spPr bwMode="auto">
          <a:xfrm>
            <a:off x="642938" y="3500438"/>
            <a:ext cx="642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algn="ctr" eaLnBrk="1" hangingPunct="1"/>
            <a:r>
              <a:rPr lang="zh-CN" altLang="en-US" b="1">
                <a:latin typeface="黑体" panose="02010609060101010101" pitchFamily="2" charset="-122"/>
                <a:ea typeface="黑体" panose="02010609060101010101" pitchFamily="2" charset="-122"/>
              </a:rPr>
              <a:t>技术</a:t>
            </a:r>
            <a:endParaRPr lang="zh-CN" altLang="en-US" b="1">
              <a:latin typeface="黑体" panose="02010609060101010101" pitchFamily="2" charset="-122"/>
              <a:ea typeface="黑体" panose="02010609060101010101" pitchFamily="2" charset="-122"/>
            </a:endParaRPr>
          </a:p>
        </p:txBody>
      </p:sp>
      <p:sp>
        <p:nvSpPr>
          <p:cNvPr id="182286" name="TextBox 13"/>
          <p:cNvSpPr txBox="1">
            <a:spLocks noChangeArrowheads="1"/>
          </p:cNvSpPr>
          <p:nvPr/>
        </p:nvSpPr>
        <p:spPr bwMode="auto">
          <a:xfrm>
            <a:off x="3695128" y="4119474"/>
            <a:ext cx="492125"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algn="ctr" eaLnBrk="1" hangingPunct="1"/>
            <a:r>
              <a:rPr lang="zh-CN" altLang="en-US" dirty="0">
                <a:latin typeface="黑体" panose="02010609060101010101" pitchFamily="2" charset="-122"/>
                <a:ea typeface="黑体" panose="02010609060101010101" pitchFamily="2" charset="-122"/>
              </a:rPr>
              <a:t>服务</a:t>
            </a:r>
            <a:endParaRPr lang="zh-CN" altLang="en-US" dirty="0">
              <a:latin typeface="黑体" panose="02010609060101010101" pitchFamily="2" charset="-122"/>
              <a:ea typeface="黑体" panose="02010609060101010101" pitchFamily="2" charset="-122"/>
            </a:endParaRPr>
          </a:p>
        </p:txBody>
      </p:sp>
      <p:sp>
        <p:nvSpPr>
          <p:cNvPr id="182287" name="TextBox 14"/>
          <p:cNvSpPr txBox="1">
            <a:spLocks noChangeArrowheads="1"/>
          </p:cNvSpPr>
          <p:nvPr/>
        </p:nvSpPr>
        <p:spPr bwMode="auto">
          <a:xfrm>
            <a:off x="6836569" y="5457825"/>
            <a:ext cx="1785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algn="ctr" eaLnBrk="1" hangingPunct="1"/>
            <a:r>
              <a:rPr lang="zh-CN" altLang="en-US" b="1"/>
              <a:t>等等</a:t>
            </a:r>
            <a:endParaRPr lang="zh-CN" altLang="en-US" b="1"/>
          </a:p>
        </p:txBody>
      </p:sp>
      <p:sp>
        <p:nvSpPr>
          <p:cNvPr id="16" name="AutoShape 7"/>
          <p:cNvSpPr/>
          <p:nvPr/>
        </p:nvSpPr>
        <p:spPr bwMode="auto">
          <a:xfrm>
            <a:off x="5151960" y="1287463"/>
            <a:ext cx="228600" cy="838200"/>
          </a:xfrm>
          <a:prstGeom prst="leftBrace">
            <a:avLst>
              <a:gd name="adj1" fmla="val 30556"/>
              <a:gd name="adj2" fmla="val 50000"/>
            </a:avLst>
          </a:prstGeom>
          <a:noFill/>
          <a:ln w="28575">
            <a:solidFill>
              <a:srgbClr val="0000CC"/>
            </a:solidFill>
            <a:round/>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sz="1800"/>
          </a:p>
        </p:txBody>
      </p:sp>
      <p:sp>
        <p:nvSpPr>
          <p:cNvPr id="17" name="Text Box 3"/>
          <p:cNvSpPr txBox="1">
            <a:spLocks noChangeArrowheads="1"/>
          </p:cNvSpPr>
          <p:nvPr/>
        </p:nvSpPr>
        <p:spPr bwMode="auto">
          <a:xfrm>
            <a:off x="5334372" y="1202035"/>
            <a:ext cx="2225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eaLnBrk="1" hangingPunct="1"/>
            <a:r>
              <a:rPr lang="zh-CN" altLang="en-US" b="1" dirty="0" smtClean="0">
                <a:ea typeface="宋体" panose="02010600030101010101" pitchFamily="2" charset="-122"/>
              </a:rPr>
              <a:t>加工过程</a:t>
            </a:r>
            <a:endParaRPr lang="en-US" altLang="zh-CN" b="1" dirty="0" smtClean="0">
              <a:ea typeface="宋体" panose="02010600030101010101" pitchFamily="2" charset="-122"/>
            </a:endParaRPr>
          </a:p>
          <a:p>
            <a:pPr eaLnBrk="1" hangingPunct="1"/>
            <a:r>
              <a:rPr lang="zh-CN" altLang="en-US" b="1" dirty="0" smtClean="0">
                <a:ea typeface="宋体" panose="02010600030101010101" pitchFamily="2" charset="-122"/>
              </a:rPr>
              <a:t>检验职能</a:t>
            </a:r>
            <a:endParaRPr lang="en-US" altLang="zh-CN" b="1" dirty="0" smtClean="0">
              <a:ea typeface="宋体" panose="02010600030101010101" pitchFamily="2" charset="-122"/>
            </a:endParaRPr>
          </a:p>
          <a:p>
            <a:pPr eaLnBrk="1" hangingPunct="1"/>
            <a:r>
              <a:rPr lang="zh-CN" altLang="en-US" b="1" dirty="0" smtClean="0">
                <a:ea typeface="宋体" panose="02010600030101010101" pitchFamily="2" charset="-122"/>
              </a:rPr>
              <a:t>设计过程</a:t>
            </a:r>
            <a:endParaRPr lang="zh-CN" altLang="en-US" b="1" dirty="0">
              <a:ea typeface="宋体" panose="02010600030101010101" pitchFamily="2" charset="-122"/>
            </a:endParaRPr>
          </a:p>
        </p:txBody>
      </p:sp>
      <p:sp>
        <p:nvSpPr>
          <p:cNvPr id="2" name="灯片编号占位符 1"/>
          <p:cNvSpPr>
            <a:spLocks noGrp="1"/>
          </p:cNvSpPr>
          <p:nvPr>
            <p:ph type="sldNum" sz="quarter" idx="12"/>
          </p:nvPr>
        </p:nvSpPr>
        <p:spPr/>
        <p:txBody>
          <a:bodyPr/>
          <a:lstStyle/>
          <a:p>
            <a:fld id="{D170BDAD-BC94-4A0A-86B6-14F7CF8364B2}" type="slidenum">
              <a:rPr lang="zh-CN" altLang="en-US" smtClean="0"/>
            </a:fld>
            <a:endParaRPr lang="zh-CN" altLang="en-US"/>
          </a:p>
        </p:txBody>
      </p:sp>
    </p:spTree>
  </p:cSld>
  <p:clrMapOvr>
    <a:masterClrMapping/>
  </p:clrMapOvr>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888556"/>
                <a:gridCol w="482523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600" kern="1200" dirty="0" smtClean="0">
                          <a:solidFill>
                            <a:schemeClr val="tx1"/>
                          </a:solidFill>
                          <a:effectLst/>
                          <a:latin typeface="+mn-lt"/>
                          <a:ea typeface="+mn-ea"/>
                          <a:cs typeface="+mn-cs"/>
                        </a:rPr>
                        <a:t>7.4  </a:t>
                      </a:r>
                      <a:r>
                        <a:rPr kumimoji="0" lang="zh-CN" altLang="zh-CN" sz="1600" kern="1200" dirty="0" smtClean="0">
                          <a:solidFill>
                            <a:schemeClr val="tx1"/>
                          </a:solidFill>
                          <a:effectLst/>
                          <a:latin typeface="+mn-lt"/>
                          <a:ea typeface="+mn-ea"/>
                          <a:cs typeface="+mn-cs"/>
                        </a:rPr>
                        <a:t>采购</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7.4.1  </a:t>
                      </a:r>
                      <a:r>
                        <a:rPr kumimoji="0" lang="zh-CN" altLang="zh-CN" sz="1600" kern="1200" dirty="0" smtClean="0">
                          <a:solidFill>
                            <a:schemeClr val="tx1"/>
                          </a:solidFill>
                          <a:effectLst/>
                          <a:latin typeface="+mn-lt"/>
                          <a:ea typeface="+mn-ea"/>
                          <a:cs typeface="+mn-cs"/>
                        </a:rPr>
                        <a:t>采购过程</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组织应确保采购的产品符合规定的采购要求。对供方及采购产品的控制类型和程度应取决于采购产品对随后的产品实现或最终产品的影响。</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4.1</a:t>
                      </a:r>
                      <a:r>
                        <a:rPr kumimoji="0" lang="zh-CN" altLang="en-US" sz="1600" kern="1200" dirty="0" smtClean="0">
                          <a:solidFill>
                            <a:schemeClr val="tx1"/>
                          </a:solidFill>
                          <a:effectLst/>
                          <a:latin typeface="+mn-lt"/>
                          <a:ea typeface="+mn-ea"/>
                          <a:cs typeface="+mn-cs"/>
                        </a:rPr>
                        <a:t>总要求</a:t>
                      </a:r>
                      <a:endParaRPr kumimoji="0" lang="en-US" altLang="zh-CN" sz="1600" kern="1200" dirty="0" smtClean="0">
                        <a:solidFill>
                          <a:schemeClr val="tx1"/>
                        </a:solidFill>
                        <a:effectLst/>
                        <a:latin typeface="+mn-lt"/>
                        <a:ea typeface="+mn-ea"/>
                        <a:cs typeface="+mn-cs"/>
                      </a:endParaRPr>
                    </a:p>
                    <a:p>
                      <a:r>
                        <a:rPr kumimoji="0" lang="zh-CN" altLang="zh-CN" sz="1600" kern="1200" dirty="0" smtClean="0">
                          <a:solidFill>
                            <a:schemeClr val="tx1"/>
                          </a:solidFill>
                          <a:effectLst/>
                          <a:latin typeface="+mn-lt"/>
                          <a:ea typeface="+mn-ea"/>
                          <a:cs typeface="+mn-cs"/>
                        </a:rPr>
                        <a:t>注</a:t>
                      </a:r>
                      <a:r>
                        <a:rPr kumimoji="0" lang="en-US" altLang="zh-CN" sz="1600" kern="1200" dirty="0" smtClean="0">
                          <a:solidFill>
                            <a:schemeClr val="tx1"/>
                          </a:solidFill>
                          <a:effectLst/>
                          <a:latin typeface="+mn-lt"/>
                          <a:ea typeface="+mn-ea"/>
                          <a:cs typeface="+mn-cs"/>
                        </a:rPr>
                        <a:t>3</a:t>
                      </a:r>
                      <a:r>
                        <a:rPr kumimoji="0" lang="zh-CN" altLang="zh-CN" sz="1600" kern="1200" dirty="0" smtClean="0">
                          <a:solidFill>
                            <a:schemeClr val="tx1"/>
                          </a:solidFill>
                          <a:effectLst/>
                          <a:latin typeface="+mn-lt"/>
                          <a:ea typeface="+mn-ea"/>
                          <a:cs typeface="+mn-cs"/>
                        </a:rPr>
                        <a:t>：组织确定对外包过程的控制，并不免除其满足所有顾客要求和法律法规要求的责任。对外包过程控制的类型和程度可受诸如下列因素影响：</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　</a:t>
                      </a:r>
                      <a:r>
                        <a:rPr kumimoji="0" lang="en-US" altLang="zh-CN" sz="1600" kern="1200" dirty="0" smtClean="0">
                          <a:solidFill>
                            <a:schemeClr val="tx1"/>
                          </a:solidFill>
                          <a:effectLst/>
                          <a:latin typeface="+mn-lt"/>
                          <a:ea typeface="+mn-ea"/>
                          <a:cs typeface="+mn-cs"/>
                        </a:rPr>
                        <a:t>a</a:t>
                      </a:r>
                      <a:r>
                        <a:rPr kumimoji="0" lang="zh-CN" altLang="zh-CN" sz="1600" kern="1200" dirty="0" smtClean="0">
                          <a:solidFill>
                            <a:schemeClr val="tx1"/>
                          </a:solidFill>
                          <a:effectLst/>
                          <a:latin typeface="+mn-lt"/>
                          <a:ea typeface="+mn-ea"/>
                          <a:cs typeface="+mn-cs"/>
                        </a:rPr>
                        <a:t>）外包过程对组织提供满足要求的产品的能力的潜在影响；</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a:t>
                      </a:r>
                      <a:r>
                        <a:rPr kumimoji="0" lang="zh-CN" altLang="zh-CN" sz="1600" kern="1200" dirty="0" smtClean="0">
                          <a:solidFill>
                            <a:schemeClr val="tx1"/>
                          </a:solidFill>
                          <a:effectLst/>
                          <a:latin typeface="+mn-lt"/>
                          <a:ea typeface="+mn-ea"/>
                          <a:cs typeface="+mn-cs"/>
                        </a:rPr>
                        <a:t>　</a:t>
                      </a:r>
                      <a:r>
                        <a:rPr kumimoji="0" lang="en-US" altLang="zh-CN" sz="1600" kern="1200" dirty="0" smtClean="0">
                          <a:solidFill>
                            <a:schemeClr val="tx1"/>
                          </a:solidFill>
                          <a:effectLst/>
                          <a:latin typeface="+mn-lt"/>
                          <a:ea typeface="+mn-ea"/>
                          <a:cs typeface="+mn-cs"/>
                        </a:rPr>
                        <a:t>b</a:t>
                      </a:r>
                      <a:r>
                        <a:rPr kumimoji="0" lang="zh-CN" altLang="zh-CN" sz="1600" kern="1200" dirty="0" smtClean="0">
                          <a:solidFill>
                            <a:schemeClr val="tx1"/>
                          </a:solidFill>
                          <a:effectLst/>
                          <a:latin typeface="+mn-lt"/>
                          <a:ea typeface="+mn-ea"/>
                          <a:cs typeface="+mn-cs"/>
                        </a:rPr>
                        <a:t>）对外包过程控制的分担程序；</a:t>
                      </a:r>
                      <a:endParaRPr kumimoji="0" lang="zh-CN" altLang="zh-CN" sz="1600" kern="1200" dirty="0" smtClean="0">
                        <a:solidFill>
                          <a:schemeClr val="tx1"/>
                        </a:solidFill>
                        <a:effectLst/>
                        <a:latin typeface="+mn-lt"/>
                        <a:ea typeface="+mn-ea"/>
                        <a:cs typeface="+mn-cs"/>
                      </a:endParaRPr>
                    </a:p>
                    <a:p>
                      <a:r>
                        <a:rPr kumimoji="0" lang="en-US" altLang="zh-CN" sz="1600" kern="1200" dirty="0" smtClean="0">
                          <a:solidFill>
                            <a:schemeClr val="tx1"/>
                          </a:solidFill>
                          <a:effectLst/>
                          <a:latin typeface="+mn-lt"/>
                          <a:ea typeface="+mn-ea"/>
                          <a:cs typeface="+mn-cs"/>
                        </a:rPr>
                        <a:t>    c</a:t>
                      </a:r>
                      <a:r>
                        <a:rPr kumimoji="0" lang="zh-CN" altLang="zh-CN" sz="1600" kern="1200" dirty="0" smtClean="0">
                          <a:solidFill>
                            <a:schemeClr val="tx1"/>
                          </a:solidFill>
                          <a:effectLst/>
                          <a:latin typeface="+mn-lt"/>
                          <a:ea typeface="+mn-ea"/>
                          <a:cs typeface="+mn-cs"/>
                        </a:rPr>
                        <a:t>）通过应用</a:t>
                      </a:r>
                      <a:r>
                        <a:rPr kumimoji="0" lang="en-US" altLang="zh-CN" sz="1600" kern="1200" dirty="0" smtClean="0">
                          <a:solidFill>
                            <a:schemeClr val="tx1"/>
                          </a:solidFill>
                          <a:effectLst/>
                          <a:latin typeface="+mn-lt"/>
                          <a:ea typeface="+mn-ea"/>
                          <a:cs typeface="+mn-cs"/>
                        </a:rPr>
                        <a:t>7.4</a:t>
                      </a:r>
                      <a:r>
                        <a:rPr kumimoji="0" lang="zh-CN" altLang="zh-CN" sz="1600" kern="1200" dirty="0" smtClean="0">
                          <a:solidFill>
                            <a:schemeClr val="tx1"/>
                          </a:solidFill>
                          <a:effectLst/>
                          <a:latin typeface="+mn-lt"/>
                          <a:ea typeface="+mn-ea"/>
                          <a:cs typeface="+mn-cs"/>
                        </a:rPr>
                        <a:t>实现所需控制的能力。</a:t>
                      </a:r>
                      <a:endParaRPr kumimoji="0" lang="zh-CN" altLang="zh-CN" sz="16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u="none" strike="noStrike" kern="1200" baseline="0" dirty="0" smtClean="0">
                          <a:solidFill>
                            <a:schemeClr val="tx1"/>
                          </a:solidFill>
                          <a:latin typeface="+mn-lt"/>
                          <a:ea typeface="+mn-ea"/>
                          <a:cs typeface="+mn-cs"/>
                        </a:rPr>
                        <a:t>8.4.2 </a:t>
                      </a:r>
                      <a:r>
                        <a:rPr kumimoji="0" lang="zh-CN" altLang="en-US" sz="1800" b="1" i="0" u="none" strike="noStrike" kern="1200" baseline="0" dirty="0" smtClean="0">
                          <a:solidFill>
                            <a:srgbClr val="FF0000"/>
                          </a:solidFill>
                          <a:latin typeface="+mn-lt"/>
                          <a:ea typeface="+mn-ea"/>
                          <a:cs typeface="+mn-cs"/>
                        </a:rPr>
                        <a:t>控制的类型和程度</a:t>
                      </a:r>
                      <a:endParaRPr kumimoji="0" lang="zh-CN" altLang="en-US" sz="1800" b="1" i="0" u="none" strike="noStrike" kern="1200" baseline="0" dirty="0" smtClean="0">
                        <a:solidFill>
                          <a:srgbClr val="FF0000"/>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组织应确保外部提供的过程、产品和服务</a:t>
                      </a:r>
                      <a:r>
                        <a:rPr lang="zh-CN" altLang="en-US" sz="1800" b="1" i="0" u="none" strike="noStrike" kern="1200" baseline="0" dirty="0" smtClean="0">
                          <a:solidFill>
                            <a:srgbClr val="FF0000"/>
                          </a:solidFill>
                          <a:latin typeface="+mn-lt"/>
                          <a:ea typeface="+mn-ea"/>
                          <a:cs typeface="+mn-cs"/>
                        </a:rPr>
                        <a:t>不会</a:t>
                      </a:r>
                      <a:r>
                        <a:rPr lang="zh-CN" altLang="en-US" sz="1800" b="0" i="0" u="none" strike="noStrike" kern="1200" baseline="0" dirty="0" smtClean="0">
                          <a:solidFill>
                            <a:schemeClr val="tx1"/>
                          </a:solidFill>
                          <a:latin typeface="+mn-lt"/>
                          <a:ea typeface="+mn-ea"/>
                          <a:cs typeface="+mn-cs"/>
                        </a:rPr>
                        <a:t>对组织稳定地向顾客交付合格产品和服务的能力</a:t>
                      </a:r>
                      <a:r>
                        <a:rPr lang="zh-CN" altLang="en-US" sz="1800" b="1" i="0" u="none" strike="noStrike" kern="1200" baseline="0" dirty="0" smtClean="0">
                          <a:solidFill>
                            <a:srgbClr val="FF0000"/>
                          </a:solidFill>
                          <a:latin typeface="+mn-lt"/>
                          <a:ea typeface="+mn-ea"/>
                          <a:cs typeface="+mn-cs"/>
                        </a:rPr>
                        <a:t>产生不利影响</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确保外部提供的过程</a:t>
                      </a:r>
                      <a:r>
                        <a:rPr lang="zh-CN" altLang="en-US" sz="1800" b="1" i="0" u="none" strike="noStrike" kern="1200" baseline="0" dirty="0" smtClean="0">
                          <a:solidFill>
                            <a:srgbClr val="FF0000"/>
                          </a:solidFill>
                          <a:latin typeface="+mn-lt"/>
                          <a:ea typeface="+mn-ea"/>
                          <a:cs typeface="+mn-cs"/>
                        </a:rPr>
                        <a:t>保持在其质量管理体系的控制之中； </a:t>
                      </a:r>
                      <a:endParaRPr lang="zh-CN" altLang="en-US" sz="1800" b="1" i="0" u="none" strike="noStrike" kern="1200" baseline="0" dirty="0" smtClean="0">
                        <a:solidFill>
                          <a:srgbClr val="FF0000"/>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）规定对外部供方的</a:t>
                      </a:r>
                      <a:r>
                        <a:rPr lang="zh-CN" altLang="en-US" sz="1800" b="1" i="0" u="none" strike="noStrike" kern="1200" baseline="0" dirty="0" smtClean="0">
                          <a:solidFill>
                            <a:srgbClr val="FF0000"/>
                          </a:solidFill>
                          <a:latin typeface="+mn-lt"/>
                          <a:ea typeface="+mn-ea"/>
                          <a:cs typeface="+mn-cs"/>
                        </a:rPr>
                        <a:t>控制及其输出结果的控制； </a:t>
                      </a:r>
                      <a:endParaRPr lang="zh-CN" altLang="en-US" sz="1800" b="1" i="0" u="none" strike="noStrike" kern="1200" baseline="0" dirty="0" smtClean="0">
                        <a:solidFill>
                          <a:srgbClr val="FF0000"/>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）考虑：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1</a:t>
                      </a:r>
                      <a:r>
                        <a:rPr lang="zh-CN" altLang="en-US" sz="1800" b="0" i="0" u="none" strike="noStrike" kern="1200" baseline="0" dirty="0" smtClean="0">
                          <a:solidFill>
                            <a:schemeClr val="tx1"/>
                          </a:solidFill>
                          <a:latin typeface="+mn-lt"/>
                          <a:ea typeface="+mn-ea"/>
                          <a:cs typeface="+mn-cs"/>
                        </a:rPr>
                        <a:t>）外部提供的过程、产品和服务对组织稳定地满足顾客要求和适用的法律法规要求的能力的</a:t>
                      </a:r>
                      <a:r>
                        <a:rPr lang="zh-CN" altLang="en-US" sz="1800" b="1" i="0" u="none" strike="noStrike" kern="1200" baseline="0" dirty="0" smtClean="0">
                          <a:solidFill>
                            <a:srgbClr val="FF0000"/>
                          </a:solidFill>
                          <a:latin typeface="+mn-lt"/>
                          <a:ea typeface="+mn-ea"/>
                          <a:cs typeface="+mn-cs"/>
                        </a:rPr>
                        <a:t>潜在影响</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2</a:t>
                      </a:r>
                      <a:r>
                        <a:rPr lang="zh-CN" altLang="en-US" sz="1800" b="0" i="0" u="none" strike="noStrike" kern="1200" baseline="0" dirty="0" smtClean="0">
                          <a:solidFill>
                            <a:schemeClr val="tx1"/>
                          </a:solidFill>
                          <a:latin typeface="+mn-lt"/>
                          <a:ea typeface="+mn-ea"/>
                          <a:cs typeface="+mn-cs"/>
                        </a:rPr>
                        <a:t>）由</a:t>
                      </a:r>
                      <a:r>
                        <a:rPr lang="zh-CN" altLang="en-US" sz="1800" b="1" i="0" u="none" strike="noStrike" kern="1200" baseline="0" dirty="0" smtClean="0">
                          <a:solidFill>
                            <a:srgbClr val="FF0000"/>
                          </a:solidFill>
                          <a:latin typeface="+mn-lt"/>
                          <a:ea typeface="+mn-ea"/>
                          <a:cs typeface="+mn-cs"/>
                        </a:rPr>
                        <a:t>外部供方实施控制的有效性</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）确定</a:t>
                      </a:r>
                      <a:r>
                        <a:rPr lang="zh-CN" altLang="en-US" sz="1800" b="1" i="0" u="none" strike="noStrike" kern="1200" baseline="0" dirty="0" smtClean="0">
                          <a:solidFill>
                            <a:srgbClr val="FF0000"/>
                          </a:solidFill>
                          <a:latin typeface="+mn-lt"/>
                          <a:ea typeface="+mn-ea"/>
                          <a:cs typeface="+mn-cs"/>
                        </a:rPr>
                        <a:t>必要的验证或其他</a:t>
                      </a:r>
                      <a:r>
                        <a:rPr lang="zh-CN" altLang="en-US" sz="1800" b="0" i="0" u="none" strike="noStrike" kern="1200" baseline="0" dirty="0" smtClean="0">
                          <a:solidFill>
                            <a:schemeClr val="tx1"/>
                          </a:solidFill>
                          <a:latin typeface="+mn-lt"/>
                          <a:ea typeface="+mn-ea"/>
                          <a:cs typeface="+mn-cs"/>
                        </a:rPr>
                        <a:t>活动，以确保外部提供的过程、产品和服务满足要求。 </a:t>
                      </a:r>
                      <a:endParaRPr kumimoji="0" lang="zh-CN" altLang="en-US" sz="1600" b="0" i="0"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标题 1"/>
          <p:cNvSpPr>
            <a:spLocks noGrp="1" noChangeArrowheads="1"/>
          </p:cNvSpPr>
          <p:nvPr>
            <p:ph type="ctrTitle"/>
          </p:nvPr>
        </p:nvSpPr>
        <p:spPr>
          <a:xfrm>
            <a:off x="457200" y="274638"/>
            <a:ext cx="8229600" cy="582612"/>
          </a:xfrm>
        </p:spPr>
        <p:txBody>
          <a:bodyPr/>
          <a:lstStyle/>
          <a:p>
            <a:pPr algn="l"/>
            <a:r>
              <a:rPr lang="zh-CN" altLang="en-US" sz="2800" b="1" smtClean="0">
                <a:solidFill>
                  <a:srgbClr val="FF6600"/>
                </a:solidFill>
                <a:latin typeface="宋体" panose="02010600030101010101" pitchFamily="2" charset="-122"/>
              </a:rPr>
              <a:t>标准内容的其他主要变化 — 要求</a:t>
            </a:r>
            <a:endParaRPr lang="zh-CN" altLang="en-US" sz="1800" b="1" smtClean="0">
              <a:latin typeface="微软雅黑" panose="020B0503020204020204" pitchFamily="34" charset="-122"/>
              <a:ea typeface="微软雅黑" panose="020B0503020204020204" pitchFamily="34" charset="-122"/>
            </a:endParaRPr>
          </a:p>
        </p:txBody>
      </p:sp>
      <p:sp>
        <p:nvSpPr>
          <p:cNvPr id="30723" name="内容占位符 2"/>
          <p:cNvSpPr>
            <a:spLocks noGrp="1" noChangeArrowheads="1"/>
          </p:cNvSpPr>
          <p:nvPr>
            <p:ph type="subTitle" idx="1"/>
          </p:nvPr>
        </p:nvSpPr>
        <p:spPr bwMode="auto">
          <a:xfrm>
            <a:off x="468313" y="981075"/>
            <a:ext cx="8229600" cy="4908550"/>
          </a:xfr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spcBef>
                <a:spcPct val="0"/>
              </a:spcBef>
              <a:buClr>
                <a:srgbClr val="FA4E12"/>
              </a:buClr>
              <a:buFont typeface="Wingdings" panose="05000000000000000000" pitchFamily="2" charset="2"/>
              <a:buChar char="n"/>
            </a:pPr>
            <a:r>
              <a:rPr lang="zh-CN" altLang="en-US" sz="2400" dirty="0" smtClean="0">
                <a:solidFill>
                  <a:schemeClr val="tx1"/>
                </a:solidFill>
                <a:latin typeface="仿宋" panose="02010609060101010101" pitchFamily="49" charset="-122"/>
                <a:ea typeface="仿宋" panose="02010609060101010101" pitchFamily="49" charset="-122"/>
              </a:rPr>
              <a:t>章节结构的变化</a:t>
            </a:r>
            <a:endParaRPr lang="zh-CN" altLang="en-US" sz="2400"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400" dirty="0" smtClean="0">
                <a:solidFill>
                  <a:schemeClr val="tx1"/>
                </a:solidFill>
                <a:latin typeface="仿宋" panose="02010609060101010101" pitchFamily="49" charset="-122"/>
                <a:ea typeface="仿宋" panose="02010609060101010101" pitchFamily="49" charset="-122"/>
              </a:rPr>
              <a:t>增加了</a:t>
            </a:r>
            <a:r>
              <a:rPr lang="zh-CN" altLang="en-US" sz="2400" dirty="0" smtClean="0">
                <a:solidFill>
                  <a:srgbClr val="FF0000"/>
                </a:solidFill>
                <a:latin typeface="仿宋" panose="02010609060101010101" pitchFamily="49" charset="-122"/>
                <a:ea typeface="仿宋" panose="02010609060101010101" pitchFamily="49" charset="-122"/>
              </a:rPr>
              <a:t>“组织的环境”</a:t>
            </a:r>
            <a:r>
              <a:rPr lang="zh-CN" altLang="en-US" sz="2400" dirty="0" smtClean="0">
                <a:solidFill>
                  <a:schemeClr val="tx1"/>
                </a:solidFill>
                <a:latin typeface="仿宋" panose="02010609060101010101" pitchFamily="49" charset="-122"/>
                <a:ea typeface="仿宋" panose="02010609060101010101" pitchFamily="49" charset="-122"/>
              </a:rPr>
              <a:t>章节；</a:t>
            </a:r>
            <a:endParaRPr lang="zh-CN" altLang="en-US" sz="2400"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400" dirty="0" smtClean="0">
                <a:solidFill>
                  <a:schemeClr val="tx1"/>
                </a:solidFill>
                <a:latin typeface="仿宋" panose="02010609060101010101" pitchFamily="49" charset="-122"/>
                <a:ea typeface="仿宋" panose="02010609060101010101" pitchFamily="49" charset="-122"/>
              </a:rPr>
              <a:t>对要求的</a:t>
            </a:r>
            <a:r>
              <a:rPr lang="zh-CN" altLang="en-US" sz="2400" dirty="0" smtClean="0">
                <a:solidFill>
                  <a:srgbClr val="FF0000"/>
                </a:solidFill>
                <a:latin typeface="仿宋" panose="02010609060101010101" pitchFamily="49" charset="-122"/>
                <a:ea typeface="仿宋" panose="02010609060101010101" pitchFamily="49" charset="-122"/>
              </a:rPr>
              <a:t>“删减”</a:t>
            </a:r>
            <a:r>
              <a:rPr lang="zh-CN" altLang="en-US" sz="2400" dirty="0" smtClean="0">
                <a:solidFill>
                  <a:schemeClr val="tx1"/>
                </a:solidFill>
                <a:latin typeface="仿宋" panose="02010609060101010101" pitchFamily="49" charset="-122"/>
                <a:ea typeface="仿宋" panose="02010609060101010101" pitchFamily="49" charset="-122"/>
              </a:rPr>
              <a:t>可不局限在某个章节；</a:t>
            </a:r>
            <a:endParaRPr lang="zh-CN" altLang="en-US" sz="2400"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400" dirty="0" smtClean="0">
                <a:solidFill>
                  <a:schemeClr val="tx1"/>
                </a:solidFill>
                <a:latin typeface="仿宋" panose="02010609060101010101" pitchFamily="49" charset="-122"/>
                <a:ea typeface="仿宋" panose="02010609060101010101" pitchFamily="49" charset="-122"/>
              </a:rPr>
              <a:t>增强了对最高管理者领导作用方面的要求；</a:t>
            </a:r>
            <a:endParaRPr lang="zh-CN" altLang="en-US" sz="2400"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400" dirty="0" smtClean="0">
                <a:solidFill>
                  <a:schemeClr val="tx1"/>
                </a:solidFill>
                <a:latin typeface="仿宋" panose="02010609060101010101" pitchFamily="49" charset="-122"/>
                <a:ea typeface="仿宋" panose="02010609060101010101" pitchFamily="49" charset="-122"/>
              </a:rPr>
              <a:t>增加了</a:t>
            </a:r>
            <a:r>
              <a:rPr lang="zh-CN" altLang="en-US" sz="2400" dirty="0" smtClean="0">
                <a:solidFill>
                  <a:srgbClr val="FF0000"/>
                </a:solidFill>
                <a:latin typeface="仿宋" panose="02010609060101010101" pitchFamily="49" charset="-122"/>
                <a:ea typeface="仿宋" panose="02010609060101010101" pitchFamily="49" charset="-122"/>
              </a:rPr>
              <a:t>“组织的知识”</a:t>
            </a:r>
            <a:r>
              <a:rPr lang="zh-CN" altLang="en-US" sz="2400" dirty="0" smtClean="0">
                <a:solidFill>
                  <a:schemeClr val="tx1"/>
                </a:solidFill>
                <a:latin typeface="仿宋" panose="02010609060101010101" pitchFamily="49" charset="-122"/>
                <a:ea typeface="仿宋" panose="02010609060101010101" pitchFamily="49" charset="-122"/>
              </a:rPr>
              <a:t>方面的要求；</a:t>
            </a:r>
            <a:endParaRPr lang="zh-CN" altLang="en-US" sz="2400"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400" dirty="0" smtClean="0">
                <a:solidFill>
                  <a:schemeClr val="tx1"/>
                </a:solidFill>
                <a:latin typeface="仿宋" panose="02010609060101010101" pitchFamily="49" charset="-122"/>
                <a:ea typeface="仿宋" panose="02010609060101010101" pitchFamily="49" charset="-122"/>
              </a:rPr>
              <a:t>增加了产品实现环节</a:t>
            </a:r>
            <a:r>
              <a:rPr lang="zh-CN" altLang="en-US" sz="2400" dirty="0" smtClean="0">
                <a:solidFill>
                  <a:srgbClr val="FF0000"/>
                </a:solidFill>
                <a:latin typeface="仿宋" panose="02010609060101010101" pitchFamily="49" charset="-122"/>
                <a:ea typeface="仿宋" panose="02010609060101010101" pitchFamily="49" charset="-122"/>
              </a:rPr>
              <a:t>“防错”</a:t>
            </a:r>
            <a:r>
              <a:rPr lang="zh-CN" altLang="en-US" sz="2400" dirty="0" smtClean="0">
                <a:solidFill>
                  <a:schemeClr val="tx1"/>
                </a:solidFill>
                <a:latin typeface="仿宋" panose="02010609060101010101" pitchFamily="49" charset="-122"/>
                <a:ea typeface="仿宋" panose="02010609060101010101" pitchFamily="49" charset="-122"/>
              </a:rPr>
              <a:t>方面的要求；</a:t>
            </a:r>
            <a:endParaRPr lang="zh-CN" altLang="en-US" sz="2400"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400" dirty="0" smtClean="0">
                <a:solidFill>
                  <a:schemeClr val="tx1"/>
                </a:solidFill>
                <a:latin typeface="仿宋" panose="02010609060101010101" pitchFamily="49" charset="-122"/>
                <a:ea typeface="仿宋" panose="02010609060101010101" pitchFamily="49" charset="-122"/>
              </a:rPr>
              <a:t>取消了</a:t>
            </a:r>
            <a:r>
              <a:rPr lang="zh-CN" altLang="en-US" sz="2400" dirty="0" smtClean="0">
                <a:solidFill>
                  <a:srgbClr val="FF0000"/>
                </a:solidFill>
                <a:latin typeface="仿宋" panose="02010609060101010101" pitchFamily="49" charset="-122"/>
                <a:ea typeface="仿宋" panose="02010609060101010101" pitchFamily="49" charset="-122"/>
              </a:rPr>
              <a:t>“预防措施”</a:t>
            </a:r>
            <a:r>
              <a:rPr lang="zh-CN" altLang="en-US" sz="2400" dirty="0" smtClean="0">
                <a:solidFill>
                  <a:schemeClr val="tx1"/>
                </a:solidFill>
                <a:latin typeface="仿宋" panose="02010609060101010101" pitchFamily="49" charset="-122"/>
                <a:ea typeface="仿宋" panose="02010609060101010101" pitchFamily="49" charset="-122"/>
              </a:rPr>
              <a:t>条款；</a:t>
            </a:r>
            <a:endParaRPr lang="zh-CN" altLang="en-US" sz="2400"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400" dirty="0" smtClean="0">
                <a:solidFill>
                  <a:schemeClr val="tx1"/>
                </a:solidFill>
                <a:latin typeface="仿宋" panose="02010609060101010101" pitchFamily="49" charset="-122"/>
                <a:ea typeface="仿宋" panose="02010609060101010101" pitchFamily="49" charset="-122"/>
              </a:rPr>
              <a:t>增加了设计开发有关</a:t>
            </a:r>
            <a:r>
              <a:rPr lang="zh-CN" altLang="en-US" sz="2400" dirty="0" smtClean="0">
                <a:solidFill>
                  <a:srgbClr val="FF0000"/>
                </a:solidFill>
                <a:latin typeface="仿宋" panose="02010609060101010101" pitchFamily="49" charset="-122"/>
                <a:ea typeface="仿宋" panose="02010609060101010101" pitchFamily="49" charset="-122"/>
              </a:rPr>
              <a:t>顾客参与</a:t>
            </a:r>
            <a:r>
              <a:rPr lang="zh-CN" altLang="en-US" sz="2400" dirty="0" smtClean="0">
                <a:solidFill>
                  <a:schemeClr val="tx1"/>
                </a:solidFill>
                <a:latin typeface="仿宋" panose="02010609060101010101" pitchFamily="49" charset="-122"/>
                <a:ea typeface="仿宋" panose="02010609060101010101" pitchFamily="49" charset="-122"/>
              </a:rPr>
              <a:t>方面的要求；</a:t>
            </a:r>
            <a:endParaRPr lang="en-US" altLang="zh-CN" sz="2400"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400" dirty="0">
                <a:solidFill>
                  <a:schemeClr val="tx1"/>
                </a:solidFill>
                <a:latin typeface="仿宋" panose="02010609060101010101" pitchFamily="49" charset="-122"/>
                <a:ea typeface="仿宋" panose="02010609060101010101" pitchFamily="49" charset="-122"/>
              </a:rPr>
              <a:t>去掉了特定要求，如质量手册、管理者代表</a:t>
            </a:r>
            <a:r>
              <a:rPr lang="zh-CN" altLang="en-US" sz="2400" dirty="0" smtClean="0">
                <a:solidFill>
                  <a:schemeClr val="tx1"/>
                </a:solidFill>
                <a:latin typeface="仿宋" panose="02010609060101010101" pitchFamily="49" charset="-122"/>
                <a:ea typeface="仿宋" panose="02010609060101010101" pitchFamily="49" charset="-122"/>
              </a:rPr>
              <a:t>等</a:t>
            </a:r>
            <a:endParaRPr lang="en-US" altLang="zh-CN" sz="2400" dirty="0" smtClean="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400" dirty="0">
                <a:solidFill>
                  <a:schemeClr val="tx1"/>
                </a:solidFill>
                <a:latin typeface="仿宋" panose="02010609060101010101" pitchFamily="49" charset="-122"/>
                <a:ea typeface="仿宋" panose="02010609060101010101" pitchFamily="49" charset="-122"/>
              </a:rPr>
              <a:t>“产品和服务”替换了“产品”；</a:t>
            </a:r>
            <a:endParaRPr lang="en-US" altLang="zh-CN" sz="2400" dirty="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400" dirty="0">
                <a:solidFill>
                  <a:schemeClr val="tx1"/>
                </a:solidFill>
                <a:latin typeface="仿宋" panose="02010609060101010101" pitchFamily="49" charset="-122"/>
                <a:ea typeface="仿宋" panose="02010609060101010101" pitchFamily="49" charset="-122"/>
              </a:rPr>
              <a:t>外部提供的过程、产品和服务条款”取代了“采购”</a:t>
            </a:r>
            <a:endParaRPr lang="en-US" altLang="zh-CN" sz="2400" dirty="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Char char="n"/>
            </a:pPr>
            <a:r>
              <a:rPr lang="zh-CN" altLang="en-US" sz="2400" dirty="0">
                <a:solidFill>
                  <a:schemeClr val="tx1"/>
                </a:solidFill>
                <a:latin typeface="仿宋" panose="02010609060101010101" pitchFamily="49" charset="-122"/>
                <a:ea typeface="仿宋" panose="02010609060101010101" pitchFamily="49" charset="-122"/>
              </a:rPr>
              <a:t>去掉了“预防措施”这一说法；</a:t>
            </a:r>
            <a:endParaRPr lang="en-US" altLang="zh-CN" sz="2400" dirty="0">
              <a:solidFill>
                <a:schemeClr val="tx1"/>
              </a:solidFill>
              <a:latin typeface="仿宋" panose="02010609060101010101" pitchFamily="49" charset="-122"/>
              <a:ea typeface="仿宋" panose="02010609060101010101" pitchFamily="49" charset="-122"/>
            </a:endParaRPr>
          </a:p>
          <a:p>
            <a:pPr algn="l">
              <a:spcBef>
                <a:spcPct val="0"/>
              </a:spcBef>
              <a:buClr>
                <a:srgbClr val="FA4E12"/>
              </a:buClr>
              <a:buFont typeface="Wingdings" panose="05000000000000000000" pitchFamily="2" charset="2"/>
              <a:buNone/>
            </a:pPr>
            <a:r>
              <a:rPr lang="zh-CN" altLang="en-US" sz="2400" dirty="0">
                <a:solidFill>
                  <a:schemeClr val="tx1"/>
                </a:solidFill>
                <a:latin typeface="仿宋" panose="02010609060101010101" pitchFamily="49" charset="-122"/>
                <a:ea typeface="仿宋" panose="02010609060101010101" pitchFamily="49" charset="-122"/>
              </a:rPr>
              <a:t>。。。。。。</a:t>
            </a:r>
            <a:endParaRPr lang="zh-CN" altLang="en-US" sz="2400" dirty="0">
              <a:solidFill>
                <a:schemeClr val="tx1"/>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rmAutofit lnSpcReduction="10000"/>
          </a:bodyPr>
          <a:lstStyle/>
          <a:p>
            <a:r>
              <a:rPr lang="zh-CN" altLang="en-US" b="1" dirty="0" smtClean="0">
                <a:solidFill>
                  <a:srgbClr val="FF0000"/>
                </a:solidFill>
              </a:rPr>
              <a:t>确保</a:t>
            </a:r>
            <a:r>
              <a:rPr lang="zh-CN" altLang="en-US" b="1" dirty="0">
                <a:solidFill>
                  <a:srgbClr val="FF0000"/>
                </a:solidFill>
              </a:rPr>
              <a:t>外部提供的过程保持在其质量管理体系控制范围内</a:t>
            </a:r>
            <a:r>
              <a:rPr lang="zh-CN" altLang="en-US" b="1" dirty="0" smtClean="0">
                <a:solidFill>
                  <a:srgbClr val="FF0000"/>
                </a:solidFill>
              </a:rPr>
              <a:t>；</a:t>
            </a:r>
            <a:r>
              <a:rPr lang="zh-CN" altLang="en-US" b="1" dirty="0">
                <a:solidFill>
                  <a:srgbClr val="FF0000"/>
                </a:solidFill>
              </a:rPr>
              <a:t>规定拟对外供方以及结果输出实施的</a:t>
            </a:r>
            <a:r>
              <a:rPr lang="zh-CN" altLang="en-US" b="1" dirty="0" smtClean="0">
                <a:solidFill>
                  <a:srgbClr val="FF0000"/>
                </a:solidFill>
              </a:rPr>
              <a:t>控制。</a:t>
            </a:r>
            <a:endParaRPr lang="en-US" altLang="zh-CN" b="1" dirty="0" smtClean="0">
              <a:solidFill>
                <a:srgbClr val="FF0000"/>
              </a:solidFill>
            </a:endParaRPr>
          </a:p>
          <a:p>
            <a:r>
              <a:rPr lang="zh-CN" altLang="en-US" dirty="0" smtClean="0"/>
              <a:t>对外供方控制</a:t>
            </a:r>
            <a:r>
              <a:rPr lang="zh-CN" altLang="en-US" dirty="0"/>
              <a:t>的类型和</a:t>
            </a:r>
            <a:r>
              <a:rPr lang="zh-CN" altLang="en-US" dirty="0" smtClean="0"/>
              <a:t>程度应考虑：</a:t>
            </a:r>
            <a:endParaRPr lang="en-US" altLang="zh-CN" dirty="0" smtClean="0"/>
          </a:p>
          <a:p>
            <a:pPr marL="0" indent="0">
              <a:buNone/>
            </a:pPr>
            <a:r>
              <a:rPr lang="zh-CN" altLang="en-US" dirty="0" smtClean="0"/>
              <a:t> </a:t>
            </a:r>
            <a:r>
              <a:rPr lang="en-US" altLang="zh-CN" dirty="0" smtClean="0"/>
              <a:t>——</a:t>
            </a:r>
            <a:r>
              <a:rPr lang="zh-CN" altLang="en-US" dirty="0" smtClean="0"/>
              <a:t>对稳定</a:t>
            </a:r>
            <a:r>
              <a:rPr lang="zh-CN" altLang="en-US" dirty="0"/>
              <a:t>地</a:t>
            </a:r>
            <a:r>
              <a:rPr lang="zh-CN" altLang="en-US" dirty="0">
                <a:solidFill>
                  <a:srgbClr val="FF0000"/>
                </a:solidFill>
              </a:rPr>
              <a:t>满足顾客</a:t>
            </a:r>
            <a:r>
              <a:rPr lang="zh-CN" altLang="en-US" dirty="0" smtClean="0">
                <a:solidFill>
                  <a:srgbClr val="FF0000"/>
                </a:solidFill>
              </a:rPr>
              <a:t>要求的潜在影响</a:t>
            </a:r>
            <a:endParaRPr lang="en-US" altLang="zh-CN" dirty="0" smtClean="0">
              <a:solidFill>
                <a:srgbClr val="FF0000"/>
              </a:solidFill>
            </a:endParaRPr>
          </a:p>
          <a:p>
            <a:pPr marL="0" indent="0">
              <a:buNone/>
            </a:pPr>
            <a:r>
              <a:rPr lang="en-US" altLang="zh-CN" dirty="0" smtClean="0">
                <a:solidFill>
                  <a:srgbClr val="FF0000"/>
                </a:solidFill>
              </a:rPr>
              <a:t> ——</a:t>
            </a:r>
            <a:r>
              <a:rPr lang="zh-CN" altLang="en-US" dirty="0" smtClean="0">
                <a:solidFill>
                  <a:srgbClr val="FF0000"/>
                </a:solidFill>
              </a:rPr>
              <a:t>对稳定的满足相关</a:t>
            </a:r>
            <a:r>
              <a:rPr lang="zh-CN" altLang="en-US" dirty="0">
                <a:solidFill>
                  <a:srgbClr val="FF0000"/>
                </a:solidFill>
              </a:rPr>
              <a:t>法律法规要求</a:t>
            </a:r>
            <a:r>
              <a:rPr lang="zh-CN" altLang="en-US" dirty="0"/>
              <a:t>的能力的潜在影响；</a:t>
            </a:r>
            <a:endParaRPr lang="zh-CN" altLang="en-US" dirty="0"/>
          </a:p>
          <a:p>
            <a:pPr marL="0" indent="0">
              <a:buNone/>
            </a:pPr>
            <a:r>
              <a:rPr lang="en-US" altLang="zh-CN" dirty="0" smtClean="0"/>
              <a:t> ——</a:t>
            </a:r>
            <a:r>
              <a:rPr lang="zh-CN" altLang="en-US" dirty="0" smtClean="0"/>
              <a:t>外</a:t>
            </a:r>
            <a:r>
              <a:rPr lang="zh-CN" altLang="en-US" dirty="0"/>
              <a:t>供方自身所进行控制</a:t>
            </a:r>
            <a:r>
              <a:rPr lang="zh-CN" altLang="en-US" dirty="0" smtClean="0"/>
              <a:t>有效性。（自我认识和感觉，考虑现行的管理措施的能力 ）</a:t>
            </a:r>
            <a:endParaRPr lang="zh-CN" altLang="en-US" dirty="0"/>
          </a:p>
          <a:p>
            <a:r>
              <a:rPr lang="zh-CN" altLang="en-US" dirty="0" smtClean="0"/>
              <a:t> </a:t>
            </a:r>
            <a:r>
              <a:rPr lang="zh-CN" altLang="en-US" dirty="0">
                <a:solidFill>
                  <a:srgbClr val="FF0000"/>
                </a:solidFill>
              </a:rPr>
              <a:t>确定</a:t>
            </a:r>
            <a:r>
              <a:rPr lang="zh-CN" altLang="en-US" dirty="0" smtClean="0">
                <a:solidFill>
                  <a:srgbClr val="FF0000"/>
                </a:solidFill>
              </a:rPr>
              <a:t>验证</a:t>
            </a:r>
            <a:r>
              <a:rPr lang="zh-CN" altLang="en-US" dirty="0"/>
              <a:t>或其他必要的</a:t>
            </a:r>
            <a:r>
              <a:rPr lang="zh-CN" altLang="en-US" dirty="0" smtClean="0"/>
              <a:t>活动</a:t>
            </a:r>
            <a:endParaRPr lang="en-US" altLang="zh-CN" dirty="0" smtClean="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zh-CN" altLang="en-US" sz="3600" b="1" dirty="0" smtClean="0">
                <a:solidFill>
                  <a:schemeClr val="tx1"/>
                </a:solidFill>
                <a:latin typeface="黑体" panose="02010609060101010101" pitchFamily="2" charset="-122"/>
                <a:ea typeface="黑体" panose="02010609060101010101" pitchFamily="2" charset="-122"/>
              </a:rPr>
              <a:t>例：某</a:t>
            </a:r>
            <a:r>
              <a:rPr lang="zh-CN" altLang="en-US" sz="3600" b="1" dirty="0">
                <a:solidFill>
                  <a:schemeClr val="tx1"/>
                </a:solidFill>
                <a:latin typeface="黑体" panose="02010609060101010101" pitchFamily="2" charset="-122"/>
                <a:ea typeface="黑体" panose="02010609060101010101" pitchFamily="2" charset="-122"/>
              </a:rPr>
              <a:t>公司的外供方分类及管理方式</a:t>
            </a:r>
            <a:endParaRPr lang="zh-CN" altLang="en-US" sz="3600" b="1" dirty="0">
              <a:solidFill>
                <a:schemeClr val="tx1"/>
              </a:solidFill>
              <a:latin typeface="黑体" panose="02010609060101010101" pitchFamily="2" charset="-122"/>
              <a:ea typeface="黑体" panose="02010609060101010101" pitchFamily="2" charset="-122"/>
            </a:endParaRPr>
          </a:p>
        </p:txBody>
      </p:sp>
      <p:sp>
        <p:nvSpPr>
          <p:cNvPr id="3" name="文本占位符 2"/>
          <p:cNvSpPr>
            <a:spLocks noGrp="1"/>
          </p:cNvSpPr>
          <p:nvPr>
            <p:ph type="body" sz="half" idx="1"/>
          </p:nvPr>
        </p:nvSpPr>
        <p:spPr>
          <a:xfrm>
            <a:off x="457200" y="1412776"/>
            <a:ext cx="8219256" cy="4713387"/>
          </a:xfrm>
        </p:spPr>
        <p:txBody>
          <a:bodyPr>
            <a:normAutofit/>
          </a:bodyPr>
          <a:lstStyle/>
          <a:p>
            <a:endParaRPr lang="en-US" altLang="zh-CN" dirty="0" smtClean="0"/>
          </a:p>
          <a:p>
            <a:endParaRPr lang="en-US" altLang="zh-CN" dirty="0" smtClean="0"/>
          </a:p>
          <a:p>
            <a:endParaRPr lang="zh-CN" altLang="en-US" dirty="0"/>
          </a:p>
          <a:p>
            <a:endParaRPr lang="en-US" altLang="zh-CN" dirty="0"/>
          </a:p>
          <a:p>
            <a:endParaRPr lang="en-US" altLang="zh-CN" dirty="0" smtClean="0">
              <a:solidFill>
                <a:srgbClr val="FF0000"/>
              </a:solidFill>
            </a:endParaRPr>
          </a:p>
          <a:p>
            <a:endParaRPr lang="en-US" altLang="zh-CN" dirty="0" smtClean="0">
              <a:solidFill>
                <a:srgbClr val="FF0000"/>
              </a:solidFill>
            </a:endParaRPr>
          </a:p>
          <a:p>
            <a:endParaRPr lang="en-US" altLang="zh-CN" dirty="0" smtClean="0"/>
          </a:p>
          <a:p>
            <a:endParaRPr lang="en-US" altLang="zh-CN" dirty="0" smtClean="0"/>
          </a:p>
          <a:p>
            <a:endParaRPr lang="en-US" altLang="zh-CN" dirty="0" smtClean="0"/>
          </a:p>
          <a:p>
            <a:pPr marL="0" indent="0">
              <a:buNone/>
            </a:pPr>
            <a:endParaRPr lang="zh-CN" altLang="en-US" dirty="0"/>
          </a:p>
        </p:txBody>
      </p:sp>
      <p:sp>
        <p:nvSpPr>
          <p:cNvPr id="5" name="灯片编号占位符 4"/>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graphicFrame>
        <p:nvGraphicFramePr>
          <p:cNvPr id="4" name="Group 41"/>
          <p:cNvGraphicFramePr>
            <a:graphicFrameLocks noGrp="1"/>
          </p:cNvGraphicFramePr>
          <p:nvPr/>
        </p:nvGraphicFramePr>
        <p:xfrm>
          <a:off x="428625" y="1133475"/>
          <a:ext cx="8305800" cy="5224673"/>
        </p:xfrm>
        <a:graphic>
          <a:graphicData uri="http://schemas.openxmlformats.org/drawingml/2006/table">
            <a:tbl>
              <a:tblPr/>
              <a:tblGrid>
                <a:gridCol w="1155700"/>
                <a:gridCol w="3035300"/>
                <a:gridCol w="1930400"/>
                <a:gridCol w="2184400"/>
              </a:tblGrid>
              <a:tr h="627857">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     </a:t>
                      </a:r>
                      <a:r>
                        <a:rPr kumimoji="1" lang="zh-CN" altLang="en-US" sz="1600" b="1" i="0" u="none" strike="noStrike" cap="none" normalizeH="0" baseline="0" dirty="0" smtClean="0">
                          <a:ln>
                            <a:noFill/>
                          </a:ln>
                          <a:solidFill>
                            <a:schemeClr val="tx1"/>
                          </a:solidFill>
                          <a:effectLst/>
                          <a:latin typeface="幼圆" pitchFamily="49" charset="-122"/>
                          <a:ea typeface="幼圆" pitchFamily="49" charset="-122"/>
                        </a:rPr>
                        <a:t>方法</a:t>
                      </a:r>
                      <a:endParaRPr kumimoji="1" lang="zh-CN" altLang="en-US" sz="1600" b="1" i="0" u="none" strike="noStrike" cap="none" normalizeH="0" baseline="0" dirty="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zh-CN" altLang="en-US" sz="1600" b="1" i="0" u="none" strike="noStrike" cap="none" normalizeH="0" baseline="0" dirty="0" smtClean="0">
                          <a:ln>
                            <a:noFill/>
                          </a:ln>
                          <a:solidFill>
                            <a:schemeClr val="tx1"/>
                          </a:solidFill>
                          <a:effectLst/>
                          <a:latin typeface="幼圆" pitchFamily="49" charset="-122"/>
                          <a:ea typeface="幼圆" pitchFamily="49" charset="-122"/>
                        </a:rPr>
                        <a:t>分类</a:t>
                      </a:r>
                      <a:endParaRPr kumimoji="1" lang="zh-CN" altLang="en-US" sz="1600" b="1" i="0" u="none" strike="noStrike" cap="none" normalizeH="0" baseline="0" dirty="0" smtClean="0">
                        <a:ln>
                          <a:noFill/>
                        </a:ln>
                        <a:solidFill>
                          <a:schemeClr val="tx1"/>
                        </a:solidFill>
                        <a:effectLst/>
                        <a:latin typeface="幼圆" pitchFamily="49" charset="-122"/>
                        <a:ea typeface="幼圆"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       </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选择、评价</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   </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控制</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  </a:t>
                      </a:r>
                      <a:r>
                        <a:rPr kumimoji="1" lang="zh-CN" altLang="en-US" sz="1600" b="1" i="0" u="none" strike="noStrike" cap="none" normalizeH="0" baseline="0" dirty="0" smtClean="0">
                          <a:ln>
                            <a:noFill/>
                          </a:ln>
                          <a:solidFill>
                            <a:schemeClr val="tx1"/>
                          </a:solidFill>
                          <a:effectLst/>
                          <a:latin typeface="幼圆" pitchFamily="49" charset="-122"/>
                          <a:ea typeface="幼圆" pitchFamily="49" charset="-122"/>
                        </a:rPr>
                        <a:t>重新评价</a:t>
                      </a:r>
                      <a:endParaRPr kumimoji="1" lang="zh-CN" altLang="en-US" sz="1600" b="1" i="0" u="none" strike="noStrike" cap="none" normalizeH="0" baseline="0" dirty="0" smtClean="0">
                        <a:ln>
                          <a:noFill/>
                        </a:ln>
                        <a:solidFill>
                          <a:schemeClr val="tx1"/>
                        </a:solidFill>
                        <a:effectLst/>
                        <a:latin typeface="幼圆" pitchFamily="49" charset="-122"/>
                        <a:ea typeface="幼圆" pitchFamily="49" charset="-12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29717">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 </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一 类</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1.</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守法组织，体系认证</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2.</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实施实地考核</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技术</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检验</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管理效果的验证</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3.</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产品生产过程考察</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产品质量证明</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4.</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小批</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中批试购考察</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提交报告</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5.</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技术部门审核</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主管经理审批</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endParaRPr kumimoji="1" lang="en-US" altLang="zh-CN" sz="1600" b="1" i="0" u="none" strike="noStrike" cap="none" normalizeH="0" baseline="0" smtClean="0">
                        <a:ln>
                          <a:noFill/>
                        </a:ln>
                        <a:solidFill>
                          <a:schemeClr val="tx1"/>
                        </a:solidFill>
                        <a:effectLst/>
                        <a:latin typeface="幼圆" pitchFamily="49" charset="-122"/>
                        <a:ea typeface="幼圆"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1.</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在合格供方处采购</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供应与财务部门负责</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2.</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建立采购档案</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检验并记录供货质量情况</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3.</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出现一次不合格警告</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令其纠正</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验证并记录</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smtClean="0">
                        <a:ln>
                          <a:noFill/>
                        </a:ln>
                        <a:solidFill>
                          <a:schemeClr val="tx1"/>
                        </a:solidFill>
                        <a:effectLst/>
                        <a:latin typeface="幼圆" pitchFamily="49" charset="-122"/>
                        <a:ea typeface="幼圆"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1.</a:t>
                      </a:r>
                      <a:r>
                        <a:rPr kumimoji="1" lang="zh-CN" altLang="en-US" sz="1600" b="1" i="0" u="none" strike="noStrike" cap="none" normalizeH="0" baseline="0" dirty="0" smtClean="0">
                          <a:ln>
                            <a:noFill/>
                          </a:ln>
                          <a:solidFill>
                            <a:schemeClr val="tx1"/>
                          </a:solidFill>
                          <a:effectLst/>
                          <a:latin typeface="幼圆" pitchFamily="49" charset="-122"/>
                          <a:ea typeface="幼圆" pitchFamily="49" charset="-122"/>
                        </a:rPr>
                        <a:t>连续两次不合格</a:t>
                      </a: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dirty="0" smtClean="0">
                          <a:ln>
                            <a:noFill/>
                          </a:ln>
                          <a:solidFill>
                            <a:schemeClr val="tx1"/>
                          </a:solidFill>
                          <a:effectLst/>
                          <a:latin typeface="幼圆" pitchFamily="49" charset="-122"/>
                          <a:ea typeface="幼圆" pitchFamily="49" charset="-122"/>
                        </a:rPr>
                        <a:t>停止资格</a:t>
                      </a: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dirty="0" smtClean="0">
                          <a:ln>
                            <a:noFill/>
                          </a:ln>
                          <a:solidFill>
                            <a:schemeClr val="tx1"/>
                          </a:solidFill>
                          <a:effectLst/>
                          <a:latin typeface="幼圆" pitchFamily="49" charset="-122"/>
                          <a:ea typeface="幼圆" pitchFamily="49" charset="-122"/>
                        </a:rPr>
                        <a:t>重新审核</a:t>
                      </a: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dirty="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2.</a:t>
                      </a:r>
                      <a:r>
                        <a:rPr kumimoji="1" lang="zh-CN" altLang="en-US" sz="1600" b="1" i="0" u="none" strike="noStrike" cap="none" normalizeH="0" baseline="0" dirty="0" smtClean="0">
                          <a:ln>
                            <a:noFill/>
                          </a:ln>
                          <a:solidFill>
                            <a:schemeClr val="tx1"/>
                          </a:solidFill>
                          <a:effectLst/>
                          <a:latin typeface="幼圆" pitchFamily="49" charset="-122"/>
                          <a:ea typeface="幼圆" pitchFamily="49" charset="-122"/>
                        </a:rPr>
                        <a:t>每年初由供应</a:t>
                      </a: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dirty="0" smtClean="0">
                          <a:ln>
                            <a:noFill/>
                          </a:ln>
                          <a:solidFill>
                            <a:schemeClr val="tx1"/>
                          </a:solidFill>
                          <a:effectLst/>
                          <a:latin typeface="幼圆" pitchFamily="49" charset="-122"/>
                          <a:ea typeface="幼圆" pitchFamily="49" charset="-122"/>
                        </a:rPr>
                        <a:t>检验</a:t>
                      </a: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dirty="0" smtClean="0">
                          <a:ln>
                            <a:noFill/>
                          </a:ln>
                          <a:solidFill>
                            <a:schemeClr val="tx1"/>
                          </a:solidFill>
                          <a:effectLst/>
                          <a:latin typeface="幼圆" pitchFamily="49" charset="-122"/>
                          <a:ea typeface="幼圆" pitchFamily="49" charset="-122"/>
                        </a:rPr>
                        <a:t>技术部门进行合格供方确认</a:t>
                      </a: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dirty="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3.</a:t>
                      </a:r>
                      <a:r>
                        <a:rPr kumimoji="1" lang="zh-CN" altLang="en-US" sz="1600" b="1" i="0" u="none" strike="noStrike" cap="none" normalizeH="0" baseline="0" dirty="0" smtClean="0">
                          <a:ln>
                            <a:noFill/>
                          </a:ln>
                          <a:solidFill>
                            <a:schemeClr val="tx1"/>
                          </a:solidFill>
                          <a:effectLst/>
                          <a:latin typeface="幼圆" pitchFamily="49" charset="-122"/>
                          <a:ea typeface="幼圆" pitchFamily="49" charset="-122"/>
                        </a:rPr>
                        <a:t>每隔三年进行重新评价</a:t>
                      </a: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dirty="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4.</a:t>
                      </a:r>
                      <a:r>
                        <a:rPr kumimoji="1" lang="zh-CN" altLang="en-US" sz="1600" b="1" i="0" u="none" strike="noStrike" cap="none" normalizeH="0" baseline="0" dirty="0" smtClean="0">
                          <a:ln>
                            <a:noFill/>
                          </a:ln>
                          <a:solidFill>
                            <a:schemeClr val="tx1"/>
                          </a:solidFill>
                          <a:effectLst/>
                          <a:latin typeface="幼圆" pitchFamily="49" charset="-122"/>
                          <a:ea typeface="幼圆" pitchFamily="49" charset="-122"/>
                        </a:rPr>
                        <a:t>对已撤销合格供方的机构</a:t>
                      </a:r>
                      <a:r>
                        <a:rPr kumimoji="1" lang="en-US" altLang="zh-CN" sz="1600" b="1" i="0" u="none" strike="noStrike" cap="none" normalizeH="0" baseline="0" dirty="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dirty="0" smtClean="0">
                          <a:ln>
                            <a:noFill/>
                          </a:ln>
                          <a:solidFill>
                            <a:schemeClr val="tx1"/>
                          </a:solidFill>
                          <a:effectLst/>
                          <a:latin typeface="幼圆" pitchFamily="49" charset="-122"/>
                          <a:ea typeface="幼圆" pitchFamily="49" charset="-122"/>
                        </a:rPr>
                        <a:t>一年后再评审</a:t>
                      </a:r>
                      <a:endParaRPr kumimoji="1" lang="zh-CN" altLang="en-US" sz="1600" b="1" i="0" u="none" strike="noStrike" cap="none" normalizeH="0" baseline="0" dirty="0" smtClean="0">
                        <a:ln>
                          <a:noFill/>
                        </a:ln>
                        <a:solidFill>
                          <a:schemeClr val="tx1"/>
                        </a:solidFill>
                        <a:effectLst/>
                        <a:latin typeface="幼圆" pitchFamily="49" charset="-122"/>
                        <a:ea typeface="幼圆" pitchFamily="49" charset="-12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8108">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 </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二 类</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1.</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产品质量可靠</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货比三家</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2.</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价格合适</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3.</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服务有保证</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4.</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市场信誉好</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1.</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由检验部门检验</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2.</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出现不合格</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及时处理</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3.</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年内累计三次不合格</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取消资格</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1.</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同类商品应具备三家合格供方</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smtClean="0">
                        <a:ln>
                          <a:noFill/>
                        </a:ln>
                        <a:solidFill>
                          <a:schemeClr val="tx1"/>
                        </a:solidFill>
                        <a:effectLst/>
                        <a:latin typeface="幼圆" pitchFamily="49" charset="-122"/>
                        <a:ea typeface="幼圆" pitchFamily="49" charset="-122"/>
                      </a:endParaRPr>
                    </a:p>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2.</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由供应部门负责根据使用部门意见和需要</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及时变更</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8781">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 </a:t>
                      </a: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三 类</a:t>
                      </a:r>
                      <a:endParaRPr kumimoji="1" lang="zh-CN" altLang="en-US" sz="1600" b="1" i="0" u="none" strike="noStrike" cap="none" normalizeH="0" baseline="0" smtClean="0">
                        <a:ln>
                          <a:noFill/>
                        </a:ln>
                        <a:solidFill>
                          <a:schemeClr val="tx1"/>
                        </a:solidFill>
                        <a:effectLst/>
                        <a:latin typeface="幼圆" pitchFamily="49" charset="-122"/>
                        <a:ea typeface="幼圆" pitchFamily="49" charset="-122"/>
                      </a:endParaRP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zh-CN" altLang="en-US" sz="1600" b="1" i="0" u="none" strike="noStrike" cap="none" normalizeH="0" baseline="0" dirty="0" smtClean="0">
                          <a:ln>
                            <a:noFill/>
                          </a:ln>
                          <a:solidFill>
                            <a:schemeClr val="tx1"/>
                          </a:solidFill>
                          <a:effectLst/>
                          <a:latin typeface="幼圆" pitchFamily="49" charset="-122"/>
                          <a:ea typeface="幼圆" pitchFamily="49" charset="-122"/>
                        </a:rPr>
                        <a:t>正规商业渠道购买</a:t>
                      </a:r>
                      <a:endParaRPr kumimoji="1" lang="zh-CN" altLang="en-US" sz="1600" b="1" i="0" u="none" strike="noStrike" cap="none" normalizeH="0" baseline="0" dirty="0" smtClean="0">
                        <a:ln>
                          <a:noFill/>
                        </a:ln>
                        <a:solidFill>
                          <a:schemeClr val="tx1"/>
                        </a:solidFill>
                        <a:effectLst/>
                        <a:latin typeface="幼圆" pitchFamily="49" charset="-122"/>
                        <a:ea typeface="幼圆"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1" lang="zh-CN" altLang="en-US" sz="1600" b="1" i="0" u="none" strike="noStrike" cap="none" normalizeH="0" baseline="0" smtClean="0">
                          <a:ln>
                            <a:noFill/>
                          </a:ln>
                          <a:solidFill>
                            <a:schemeClr val="tx1"/>
                          </a:solidFill>
                          <a:effectLst/>
                          <a:latin typeface="幼圆" pitchFamily="49" charset="-122"/>
                          <a:ea typeface="幼圆" pitchFamily="49" charset="-122"/>
                        </a:rPr>
                        <a:t>由供应部门或有关部门负责验证</a:t>
                      </a:r>
                      <a:r>
                        <a:rPr kumimoji="1" lang="en-US" altLang="zh-CN" sz="1600" b="1" i="0" u="none" strike="noStrike" cap="none" normalizeH="0" baseline="0" smtClean="0">
                          <a:ln>
                            <a:noFill/>
                          </a:ln>
                          <a:solidFill>
                            <a:schemeClr val="tx1"/>
                          </a:solidFill>
                          <a:effectLst/>
                          <a:latin typeface="幼圆" pitchFamily="49" charset="-122"/>
                          <a:ea typeface="幼圆" pitchFamily="49" charset="-122"/>
                        </a:rPr>
                        <a:t>;</a:t>
                      </a:r>
                      <a:endParaRPr kumimoji="1" lang="en-US" altLang="zh-CN" sz="1600" b="1" i="0" u="none" strike="noStrike" cap="none" normalizeH="0" baseline="0" smtClean="0">
                        <a:ln>
                          <a:noFill/>
                        </a:ln>
                        <a:solidFill>
                          <a:schemeClr val="tx1"/>
                        </a:solidFill>
                        <a:effectLst/>
                        <a:latin typeface="幼圆" pitchFamily="49" charset="-122"/>
                        <a:ea typeface="幼圆" pitchFamily="49" charset="-122"/>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endParaRPr kumimoji="1" lang="zh-CN" altLang="zh-CN" sz="1600" b="1" i="0" u="none" strike="noStrike" cap="none" normalizeH="0" baseline="0" dirty="0" smtClean="0">
                        <a:ln>
                          <a:noFill/>
                        </a:ln>
                        <a:solidFill>
                          <a:schemeClr val="tx1"/>
                        </a:solidFill>
                        <a:effectLst/>
                        <a:latin typeface="幼圆" pitchFamily="49" charset="-122"/>
                        <a:ea typeface="幼圆" pitchFamily="49" charset="-122"/>
                      </a:endParaRPr>
                    </a:p>
                  </a:txBody>
                  <a:tcPr marT="45718" marB="457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标题 1"/>
          <p:cNvSpPr>
            <a:spLocks noGrp="1" noChangeArrowheads="1"/>
          </p:cNvSpPr>
          <p:nvPr>
            <p:ph type="title" idx="4294967295"/>
          </p:nvPr>
        </p:nvSpPr>
        <p:spPr>
          <a:xfrm>
            <a:off x="179388" y="276225"/>
            <a:ext cx="8651875" cy="582613"/>
          </a:xfrm>
        </p:spPr>
        <p:txBody>
          <a:bodyPr anchor="b"/>
          <a:lstStyle/>
          <a:p>
            <a:pPr algn="l"/>
            <a:r>
              <a:rPr lang="zh-CN" altLang="zh-CN" sz="2800" b="1" smtClean="0">
                <a:solidFill>
                  <a:srgbClr val="FF6600"/>
                </a:solidFill>
                <a:latin typeface="宋体" panose="02010600030101010101" pitchFamily="2" charset="-122"/>
              </a:rPr>
              <a:t>A.8 </a:t>
            </a:r>
            <a:r>
              <a:rPr lang="zh-CN" sz="2800" b="1" smtClean="0">
                <a:solidFill>
                  <a:srgbClr val="FF6600"/>
                </a:solidFill>
                <a:latin typeface="宋体" panose="02010600030101010101" pitchFamily="2" charset="-122"/>
              </a:rPr>
              <a:t>外部提供过程、产品和服务的控制</a:t>
            </a:r>
            <a:endParaRPr lang="zh-CN" sz="2800" b="1" smtClean="0">
              <a:solidFill>
                <a:srgbClr val="FF6600"/>
              </a:solidFill>
              <a:latin typeface="宋体" panose="02010600030101010101" pitchFamily="2" charset="-122"/>
            </a:endParaRPr>
          </a:p>
        </p:txBody>
      </p:sp>
      <p:sp>
        <p:nvSpPr>
          <p:cNvPr id="169987" name="内容占位符 2"/>
          <p:cNvSpPr>
            <a:spLocks noGrp="1" noChangeArrowheads="1"/>
          </p:cNvSpPr>
          <p:nvPr>
            <p:ph idx="4294967295"/>
          </p:nvPr>
        </p:nvSpPr>
        <p:spPr bwMode="auto">
          <a:xfrm>
            <a:off x="288925" y="982663"/>
            <a:ext cx="8480425" cy="4840287"/>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normAutofit lnSpcReduction="10000"/>
          </a:bodyPr>
          <a:lstStyle/>
          <a:p>
            <a:pPr marL="0" indent="0">
              <a:lnSpc>
                <a:spcPct val="120000"/>
              </a:lnSpc>
              <a:spcBef>
                <a:spcPct val="0"/>
              </a:spcBef>
              <a:buClr>
                <a:srgbClr val="0070C0"/>
              </a:buClr>
              <a:buFont typeface="Wingdings" panose="05000000000000000000" pitchFamily="2" charset="2"/>
              <a:buNone/>
            </a:pPr>
            <a:r>
              <a:rPr lang="en-US" altLang="en-US" sz="2400" smtClean="0">
                <a:latin typeface="仿宋" panose="02010609060101010101" pitchFamily="49" charset="-122"/>
                <a:ea typeface="仿宋" panose="02010609060101010101" pitchFamily="49" charset="-122"/>
              </a:rPr>
              <a:t>  </a:t>
            </a:r>
            <a:r>
              <a:rPr lang="zh-CN" sz="2400" smtClean="0">
                <a:latin typeface="仿宋" panose="02010609060101010101" pitchFamily="49" charset="-122"/>
                <a:ea typeface="仿宋" panose="02010609060101010101" pitchFamily="49" charset="-122"/>
              </a:rPr>
              <a:t>在</a:t>
            </a:r>
            <a:r>
              <a:rPr lang="zh-CN" altLang="zh-CN" sz="2400" smtClean="0">
                <a:latin typeface="仿宋" panose="02010609060101010101" pitchFamily="49" charset="-122"/>
                <a:ea typeface="仿宋" panose="02010609060101010101" pitchFamily="49" charset="-122"/>
              </a:rPr>
              <a:t>8.4</a:t>
            </a:r>
            <a:r>
              <a:rPr lang="zh-CN" sz="2400" smtClean="0">
                <a:latin typeface="仿宋" panose="02010609060101010101" pitchFamily="49" charset="-122"/>
                <a:ea typeface="仿宋" panose="02010609060101010101" pitchFamily="49" charset="-122"/>
              </a:rPr>
              <a:t>中提出了所有形式的外部提供产品和服务，如是否通过：</a:t>
            </a:r>
            <a:endParaRPr lang="zh-CN" sz="240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zh-CN" sz="2400" b="1" smtClean="0">
                <a:solidFill>
                  <a:srgbClr val="FF0000"/>
                </a:solidFill>
                <a:latin typeface="仿宋" panose="02010609060101010101" pitchFamily="49" charset="-122"/>
                <a:ea typeface="仿宋" panose="02010609060101010101" pitchFamily="49" charset="-122"/>
              </a:rPr>
              <a:t>a</a:t>
            </a:r>
            <a:r>
              <a:rPr lang="zh-CN" sz="2400" b="1" smtClean="0">
                <a:solidFill>
                  <a:srgbClr val="FF0000"/>
                </a:solidFill>
                <a:latin typeface="仿宋" panose="02010609060101010101" pitchFamily="49" charset="-122"/>
                <a:ea typeface="仿宋" panose="02010609060101010101" pitchFamily="49" charset="-122"/>
              </a:rPr>
              <a:t>）从供方采购；</a:t>
            </a:r>
            <a:endParaRPr lang="zh-CN" sz="2400" b="1" smtClean="0">
              <a:solidFill>
                <a:srgbClr val="FF0000"/>
              </a:solidFill>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zh-CN" sz="2400" b="1" smtClean="0">
                <a:solidFill>
                  <a:srgbClr val="FF0000"/>
                </a:solidFill>
                <a:latin typeface="仿宋" panose="02010609060101010101" pitchFamily="49" charset="-122"/>
                <a:ea typeface="仿宋" panose="02010609060101010101" pitchFamily="49" charset="-122"/>
              </a:rPr>
              <a:t>b</a:t>
            </a:r>
            <a:r>
              <a:rPr lang="zh-CN" sz="2400" b="1" smtClean="0">
                <a:solidFill>
                  <a:srgbClr val="FF0000"/>
                </a:solidFill>
                <a:latin typeface="仿宋" panose="02010609060101010101" pitchFamily="49" charset="-122"/>
                <a:ea typeface="仿宋" panose="02010609060101010101" pitchFamily="49" charset="-122"/>
              </a:rPr>
              <a:t>）关联公司的安排；</a:t>
            </a:r>
            <a:endParaRPr lang="zh-CN" sz="2400" b="1" smtClean="0">
              <a:solidFill>
                <a:srgbClr val="FF0000"/>
              </a:solidFill>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zh-CN" sz="2400" b="1" smtClean="0">
                <a:solidFill>
                  <a:srgbClr val="FF0000"/>
                </a:solidFill>
                <a:latin typeface="仿宋" panose="02010609060101010101" pitchFamily="49" charset="-122"/>
                <a:ea typeface="仿宋" panose="02010609060101010101" pitchFamily="49" charset="-122"/>
              </a:rPr>
              <a:t>c</a:t>
            </a:r>
            <a:r>
              <a:rPr lang="zh-CN" sz="2400" b="1" smtClean="0">
                <a:solidFill>
                  <a:srgbClr val="FF0000"/>
                </a:solidFill>
                <a:latin typeface="仿宋" panose="02010609060101010101" pitchFamily="49" charset="-122"/>
                <a:ea typeface="仿宋" panose="02010609060101010101" pitchFamily="49" charset="-122"/>
              </a:rPr>
              <a:t>）将过程分包给外部供方</a:t>
            </a:r>
            <a:r>
              <a:rPr lang="zh-CN" sz="2400" smtClean="0">
                <a:latin typeface="仿宋" panose="02010609060101010101" pitchFamily="49" charset="-122"/>
                <a:ea typeface="仿宋" panose="02010609060101010101" pitchFamily="49" charset="-122"/>
              </a:rPr>
              <a:t>。</a:t>
            </a:r>
            <a:endParaRPr lang="zh-CN" sz="240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zh-CN" sz="2400" smtClean="0">
                <a:latin typeface="仿宋" panose="02010609060101010101" pitchFamily="49" charset="-122"/>
                <a:ea typeface="仿宋" panose="02010609060101010101" pitchFamily="49" charset="-122"/>
              </a:rPr>
              <a:t>  </a:t>
            </a:r>
            <a:r>
              <a:rPr lang="zh-CN" sz="2400" smtClean="0">
                <a:latin typeface="仿宋" panose="02010609060101010101" pitchFamily="49" charset="-122"/>
                <a:ea typeface="仿宋" panose="02010609060101010101" pitchFamily="49" charset="-122"/>
              </a:rPr>
              <a:t>外包总是具有服务的基本特征，因为这</a:t>
            </a:r>
            <a:r>
              <a:rPr lang="zh-CN" sz="2400" b="1" smtClean="0">
                <a:solidFill>
                  <a:srgbClr val="FF0000"/>
                </a:solidFill>
                <a:latin typeface="仿宋" panose="02010609060101010101" pitchFamily="49" charset="-122"/>
                <a:ea typeface="仿宋" panose="02010609060101010101" pitchFamily="49" charset="-122"/>
              </a:rPr>
              <a:t>至少要在供方与组织之间的接触面上实施一项活动。</a:t>
            </a:r>
            <a:endParaRPr lang="zh-CN" sz="2400" b="1" smtClean="0">
              <a:solidFill>
                <a:srgbClr val="FF0000"/>
              </a:solidFill>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zh-CN" sz="2400" smtClean="0">
                <a:latin typeface="仿宋" panose="02010609060101010101" pitchFamily="49" charset="-122"/>
                <a:ea typeface="仿宋" panose="02010609060101010101" pitchFamily="49" charset="-122"/>
              </a:rPr>
              <a:t>  </a:t>
            </a:r>
            <a:r>
              <a:rPr lang="zh-CN" sz="2400" smtClean="0">
                <a:latin typeface="仿宋" panose="02010609060101010101" pitchFamily="49" charset="-122"/>
                <a:ea typeface="仿宋" panose="02010609060101010101" pitchFamily="49" charset="-122"/>
              </a:rPr>
              <a:t>由于过程、产品和服务的性质，外部提供所需的控制可能存在很大差异。对外部供方以及外部提供的过程、产品和服务，组织可以应用</a:t>
            </a:r>
            <a:r>
              <a:rPr lang="zh-CN" sz="2400" b="1" smtClean="0">
                <a:solidFill>
                  <a:srgbClr val="FF0000"/>
                </a:solidFill>
                <a:latin typeface="仿宋" panose="02010609060101010101" pitchFamily="49" charset="-122"/>
                <a:ea typeface="仿宋" panose="02010609060101010101" pitchFamily="49" charset="-122"/>
              </a:rPr>
              <a:t>基于风险的思维</a:t>
            </a:r>
            <a:r>
              <a:rPr lang="zh-CN" sz="2400" smtClean="0">
                <a:latin typeface="仿宋" panose="02010609060101010101" pitchFamily="49" charset="-122"/>
                <a:ea typeface="仿宋" panose="02010609060101010101" pitchFamily="49" charset="-122"/>
              </a:rPr>
              <a:t>来确定适当的控制类型和控制程度。</a:t>
            </a:r>
            <a:endParaRPr lang="zh-CN" sz="2400" smtClean="0">
              <a:latin typeface="仿宋" panose="02010609060101010101" pitchFamily="49" charset="-122"/>
              <a:ea typeface="仿宋"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541963"/>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7.4.2  </a:t>
                      </a:r>
                      <a:r>
                        <a:rPr kumimoji="0" lang="zh-CN" altLang="zh-CN" sz="1800" kern="1200" dirty="0" smtClean="0">
                          <a:solidFill>
                            <a:schemeClr val="tx1"/>
                          </a:solidFill>
                          <a:effectLst/>
                          <a:latin typeface="+mn-lt"/>
                          <a:ea typeface="+mn-ea"/>
                          <a:cs typeface="+mn-cs"/>
                        </a:rPr>
                        <a:t>采购信息</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采购信息应表述拟采购的产品，适当时包括：</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）产品、程序、过程和设备的批准要求；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）人员资格的要求；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）质量管理体系的要求。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在与供方沟通前，组织应确保规定的采购要求是充分与适宜的。</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7.4.3  </a:t>
                      </a:r>
                      <a:r>
                        <a:rPr kumimoji="0" lang="zh-CN" altLang="zh-CN" sz="1800" kern="1200" dirty="0" smtClean="0">
                          <a:solidFill>
                            <a:schemeClr val="tx1"/>
                          </a:solidFill>
                          <a:effectLst/>
                          <a:latin typeface="+mn-lt"/>
                          <a:ea typeface="+mn-ea"/>
                          <a:cs typeface="+mn-cs"/>
                        </a:rPr>
                        <a:t>采购产品的验证</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组织应确定并实施检验或其他必要的活动，以确保采购的产品满足规定的采购要求。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当组织或其顾客拟在供方的现场实施验证时，组织应在采购信息中对拟采用的验证安排和产品放行的方法作出规定。</a:t>
                      </a:r>
                      <a:endParaRPr kumimoji="0" lang="zh-CN" altLang="zh-CN" sz="1800" kern="1200" dirty="0" smtClean="0">
                        <a:solidFill>
                          <a:schemeClr val="tx1"/>
                        </a:solidFill>
                        <a:effectLst/>
                        <a:latin typeface="+mn-lt"/>
                        <a:ea typeface="+mn-ea"/>
                        <a:cs typeface="+mn-cs"/>
                      </a:endParaRPr>
                    </a:p>
                    <a:p>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b="1" i="0" kern="1200" dirty="0" smtClean="0">
                          <a:solidFill>
                            <a:schemeClr val="tx1"/>
                          </a:solidFill>
                          <a:effectLst/>
                          <a:latin typeface="+mn-lt"/>
                          <a:ea typeface="+mn-ea"/>
                          <a:cs typeface="+mn-cs"/>
                        </a:rPr>
                        <a:t>8.4.3 </a:t>
                      </a:r>
                      <a:r>
                        <a:rPr kumimoji="0" lang="zh-CN" altLang="en-US" b="1" i="0" kern="1200" dirty="0" smtClean="0">
                          <a:solidFill>
                            <a:schemeClr val="tx1"/>
                          </a:solidFill>
                          <a:effectLst/>
                          <a:latin typeface="+mn-lt"/>
                          <a:ea typeface="+mn-ea"/>
                          <a:cs typeface="+mn-cs"/>
                        </a:rPr>
                        <a:t>提供给外供方的信息</a:t>
                      </a:r>
                      <a:endParaRPr kumimoji="0" lang="en-US" altLang="zh-CN" b="1" i="0" kern="1200" dirty="0" smtClean="0">
                        <a:solidFill>
                          <a:schemeClr val="tx1"/>
                        </a:solidFill>
                        <a:effectLst/>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组织应确保在与外部供方</a:t>
                      </a:r>
                      <a:r>
                        <a:rPr lang="zh-CN" altLang="en-US" sz="1800" b="1" i="0" u="none" strike="noStrike" kern="1200" baseline="0" dirty="0" smtClean="0">
                          <a:solidFill>
                            <a:srgbClr val="FF0000"/>
                          </a:solidFill>
                          <a:latin typeface="+mn-lt"/>
                          <a:ea typeface="+mn-ea"/>
                          <a:cs typeface="+mn-cs"/>
                        </a:rPr>
                        <a:t>沟通之前</a:t>
                      </a:r>
                      <a:r>
                        <a:rPr lang="zh-CN" altLang="en-US" sz="1800" b="0" i="0" u="none" strike="noStrike" kern="1200" baseline="0" dirty="0" smtClean="0">
                          <a:solidFill>
                            <a:schemeClr val="tx1"/>
                          </a:solidFill>
                          <a:latin typeface="+mn-lt"/>
                          <a:ea typeface="+mn-ea"/>
                          <a:cs typeface="+mn-cs"/>
                        </a:rPr>
                        <a:t>所确定的要求是</a:t>
                      </a:r>
                      <a:r>
                        <a:rPr lang="zh-CN" altLang="en-US" sz="1800" b="1" i="0" u="none" strike="noStrike" kern="1200" baseline="0" dirty="0" smtClean="0">
                          <a:solidFill>
                            <a:srgbClr val="FF0000"/>
                          </a:solidFill>
                          <a:latin typeface="+mn-lt"/>
                          <a:ea typeface="+mn-ea"/>
                          <a:cs typeface="+mn-cs"/>
                        </a:rPr>
                        <a:t>充分和适宜</a:t>
                      </a:r>
                      <a:r>
                        <a:rPr lang="zh-CN" altLang="en-US" sz="1800" b="0" i="0" u="none" strike="noStrike" kern="1200" baseline="0" dirty="0" smtClean="0">
                          <a:solidFill>
                            <a:schemeClr val="tx1"/>
                          </a:solidFill>
                          <a:latin typeface="+mn-lt"/>
                          <a:ea typeface="+mn-ea"/>
                          <a:cs typeface="+mn-cs"/>
                        </a:rPr>
                        <a:t>的。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组织应与外部供方沟通以下要求：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需提供的过程、产品和服务；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对下列内容的</a:t>
                      </a:r>
                      <a:r>
                        <a:rPr lang="zh-CN" altLang="en-US" sz="1800" b="1" i="0" u="none" strike="noStrike" kern="1200" baseline="0" dirty="0" smtClean="0">
                          <a:solidFill>
                            <a:srgbClr val="FF0000"/>
                          </a:solidFill>
                          <a:latin typeface="+mn-lt"/>
                          <a:ea typeface="+mn-ea"/>
                          <a:cs typeface="+mn-cs"/>
                        </a:rPr>
                        <a:t>批准</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1</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产品和服务； </a:t>
                      </a:r>
                      <a:endParaRPr lang="zh-CN" altLang="en-US" sz="1800" b="1" i="0" u="none" strike="noStrike" kern="1200" baseline="0" dirty="0" smtClean="0">
                        <a:solidFill>
                          <a:srgbClr val="FF0000"/>
                        </a:solidFill>
                        <a:latin typeface="+mn-lt"/>
                        <a:ea typeface="+mn-ea"/>
                        <a:cs typeface="+mn-cs"/>
                      </a:endParaRPr>
                    </a:p>
                    <a:p>
                      <a:r>
                        <a:rPr lang="en-US" altLang="zh-CN" sz="1800" b="1" i="0" u="none" strike="noStrike" kern="1200" baseline="0" dirty="0" smtClean="0">
                          <a:solidFill>
                            <a:srgbClr val="FF0000"/>
                          </a:solidFill>
                          <a:latin typeface="+mn-lt"/>
                          <a:ea typeface="+mn-ea"/>
                          <a:cs typeface="+mn-cs"/>
                        </a:rPr>
                        <a:t>  2</a:t>
                      </a:r>
                      <a:r>
                        <a:rPr lang="zh-CN" altLang="en-US" sz="1800" b="1" i="0" u="none" strike="noStrike" kern="1200" baseline="0" dirty="0" smtClean="0">
                          <a:solidFill>
                            <a:srgbClr val="FF0000"/>
                          </a:solidFill>
                          <a:latin typeface="+mn-lt"/>
                          <a:ea typeface="+mn-ea"/>
                          <a:cs typeface="+mn-cs"/>
                        </a:rPr>
                        <a:t>）方法、过程和设备； </a:t>
                      </a:r>
                      <a:endParaRPr lang="zh-CN" altLang="en-US" sz="1800" b="1" i="0" u="none" strike="noStrike" kern="1200" baseline="0" dirty="0" smtClean="0">
                        <a:solidFill>
                          <a:srgbClr val="FF0000"/>
                        </a:solidFill>
                        <a:latin typeface="+mn-lt"/>
                        <a:ea typeface="+mn-ea"/>
                        <a:cs typeface="+mn-cs"/>
                      </a:endParaRPr>
                    </a:p>
                    <a:p>
                      <a:r>
                        <a:rPr lang="en-US" altLang="zh-CN" sz="1800" b="1" i="0" u="none" strike="noStrike" kern="1200" baseline="0" dirty="0" smtClean="0">
                          <a:solidFill>
                            <a:srgbClr val="FF0000"/>
                          </a:solidFill>
                          <a:latin typeface="+mn-lt"/>
                          <a:ea typeface="+mn-ea"/>
                          <a:cs typeface="+mn-cs"/>
                        </a:rPr>
                        <a:t>  3</a:t>
                      </a:r>
                      <a:r>
                        <a:rPr lang="zh-CN" altLang="en-US" sz="1800" b="1" i="0" u="none" strike="noStrike" kern="1200" baseline="0" dirty="0" smtClean="0">
                          <a:solidFill>
                            <a:srgbClr val="FF0000"/>
                          </a:solidFill>
                          <a:latin typeface="+mn-lt"/>
                          <a:ea typeface="+mn-ea"/>
                          <a:cs typeface="+mn-cs"/>
                        </a:rPr>
                        <a:t>）产品和服务的放行</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能力，包括所要求的人员资格；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）外部供方与组织的</a:t>
                      </a:r>
                      <a:r>
                        <a:rPr lang="zh-CN" altLang="en-US" sz="1800" b="1" i="0" u="none" strike="noStrike" kern="1200" baseline="0" dirty="0" smtClean="0">
                          <a:solidFill>
                            <a:srgbClr val="FF0000"/>
                          </a:solidFill>
                          <a:latin typeface="+mn-lt"/>
                          <a:ea typeface="+mn-ea"/>
                          <a:cs typeface="+mn-cs"/>
                        </a:rPr>
                        <a:t>互动</a:t>
                      </a:r>
                      <a:r>
                        <a:rPr lang="zh-CN" altLang="en-US" sz="1800" b="0" i="0" u="none" strike="noStrike" kern="1200" baseline="0" dirty="0" smtClean="0">
                          <a:solidFill>
                            <a:schemeClr val="tx1"/>
                          </a:solidFill>
                          <a:latin typeface="+mn-lt"/>
                          <a:ea typeface="+mn-ea"/>
                          <a:cs typeface="+mn-cs"/>
                        </a:rPr>
                        <a:t>； </a:t>
                      </a:r>
                      <a:r>
                        <a:rPr kumimoji="0" lang="zh-CN" altLang="en-US" sz="1800" b="0" i="0" u="none" strike="noStrike" kern="1200" baseline="0" dirty="0" smtClean="0">
                          <a:solidFill>
                            <a:schemeClr val="tx1"/>
                          </a:solidFill>
                          <a:latin typeface="+mn-lt"/>
                          <a:ea typeface="+mn-ea"/>
                          <a:cs typeface="+mn-cs"/>
                        </a:rPr>
                        <a:t>；</a:t>
                      </a:r>
                      <a:endParaRPr kumimoji="0"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e</a:t>
                      </a:r>
                      <a:r>
                        <a:rPr lang="zh-CN" altLang="en-US" sz="1800" b="0" i="0" u="none" strike="noStrike" kern="1200" baseline="0" dirty="0" smtClean="0">
                          <a:solidFill>
                            <a:schemeClr val="tx1"/>
                          </a:solidFill>
                          <a:latin typeface="+mn-lt"/>
                          <a:ea typeface="+mn-ea"/>
                          <a:cs typeface="+mn-cs"/>
                        </a:rPr>
                        <a:t>）组织使用的对</a:t>
                      </a:r>
                      <a:r>
                        <a:rPr lang="zh-CN" altLang="en-US" sz="1800" b="1" i="0" u="none" strike="noStrike" kern="1200" baseline="0" dirty="0" smtClean="0">
                          <a:solidFill>
                            <a:srgbClr val="FF0000"/>
                          </a:solidFill>
                          <a:latin typeface="+mn-lt"/>
                          <a:ea typeface="+mn-ea"/>
                          <a:cs typeface="+mn-cs"/>
                        </a:rPr>
                        <a:t>外部供方绩效的控制和监视</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f</a:t>
                      </a:r>
                      <a:r>
                        <a:rPr lang="zh-CN" altLang="en-US" sz="1800" b="0" i="0" u="none" strike="noStrike" kern="1200" baseline="0" dirty="0" smtClean="0">
                          <a:solidFill>
                            <a:schemeClr val="tx1"/>
                          </a:solidFill>
                          <a:latin typeface="+mn-lt"/>
                          <a:ea typeface="+mn-ea"/>
                          <a:cs typeface="+mn-cs"/>
                        </a:rPr>
                        <a:t>）组织或其顾客拟在外部供方现场实施的验证或确认活动。 </a:t>
                      </a:r>
                      <a:endParaRPr kumimoji="0" lang="zh-CN" altLang="en-US" b="0" i="0"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pPr>
              <a:lnSpc>
                <a:spcPts val="2400"/>
              </a:lnSpc>
            </a:pPr>
            <a:r>
              <a:rPr lang="zh-CN" altLang="en-US" sz="2400" dirty="0" smtClean="0"/>
              <a:t>与外供方的沟通</a:t>
            </a:r>
            <a:endParaRPr lang="en-US" altLang="zh-CN" sz="2400" dirty="0" smtClean="0"/>
          </a:p>
          <a:p>
            <a:pPr>
              <a:lnSpc>
                <a:spcPts val="2400"/>
              </a:lnSpc>
            </a:pPr>
            <a:r>
              <a:rPr lang="zh-CN" altLang="en-US" sz="2400" dirty="0" smtClean="0"/>
              <a:t>沟通内容：</a:t>
            </a:r>
            <a:endParaRPr lang="en-US" altLang="zh-CN" sz="2400" dirty="0" smtClean="0"/>
          </a:p>
          <a:p>
            <a:pPr marL="0" indent="0">
              <a:lnSpc>
                <a:spcPts val="2400"/>
              </a:lnSpc>
              <a:buNone/>
            </a:pPr>
            <a:r>
              <a:rPr lang="en-US" altLang="zh-CN" sz="2400" dirty="0"/>
              <a:t>——</a:t>
            </a:r>
            <a:r>
              <a:rPr lang="zh-CN" altLang="en-US" sz="2400" dirty="0"/>
              <a:t>以组织的名义提供的产品和服务以及实施的过程；（如外包）</a:t>
            </a:r>
            <a:r>
              <a:rPr lang="en-US" altLang="zh-CN" sz="2400" dirty="0"/>
              <a:t> </a:t>
            </a:r>
            <a:endParaRPr lang="en-US" altLang="zh-CN" sz="2400" dirty="0"/>
          </a:p>
          <a:p>
            <a:pPr>
              <a:lnSpc>
                <a:spcPts val="2400"/>
              </a:lnSpc>
              <a:buClr>
                <a:srgbClr val="0000FF"/>
              </a:buClr>
              <a:buNone/>
            </a:pPr>
            <a:r>
              <a:rPr lang="zh-CN" altLang="en-US" sz="2400" dirty="0"/>
              <a:t>  </a:t>
            </a:r>
            <a:r>
              <a:rPr lang="en-US" altLang="zh-CN" sz="2400" dirty="0"/>
              <a:t>——</a:t>
            </a:r>
            <a:r>
              <a:rPr lang="zh-CN" altLang="en-US" sz="2400" dirty="0"/>
              <a:t>批准和放行产品、服务、方法（验收方法等）、过程和设备；</a:t>
            </a:r>
            <a:r>
              <a:rPr lang="en-US" altLang="zh-CN" sz="2400" dirty="0"/>
              <a:t> </a:t>
            </a:r>
            <a:r>
              <a:rPr lang="zh-CN" altLang="en-US" sz="2400" dirty="0"/>
              <a:t>人员能力。（如采购信息：采购合同、采购订单、采购计划、采购申请单、采购产品目录、采购标准</a:t>
            </a:r>
            <a:r>
              <a:rPr lang="zh-CN" altLang="en-US" sz="2400" dirty="0" smtClean="0"/>
              <a:t>等；验收方法可包括</a:t>
            </a:r>
            <a:r>
              <a:rPr lang="zh-CN" altLang="en-US" sz="2400" b="1" dirty="0" smtClean="0">
                <a:latin typeface="黑体" panose="02010609060101010101" pitchFamily="2" charset="-122"/>
                <a:ea typeface="黑体" panose="02010609060101010101" pitchFamily="2" charset="-122"/>
              </a:rPr>
              <a:t>检验、审查</a:t>
            </a:r>
            <a:r>
              <a:rPr lang="zh-CN" altLang="en-US" sz="2400" b="1" dirty="0">
                <a:latin typeface="黑体" panose="02010609060101010101" pitchFamily="2" charset="-122"/>
                <a:ea typeface="黑体" panose="02010609060101010101" pitchFamily="2" charset="-122"/>
              </a:rPr>
              <a:t>质量证明</a:t>
            </a:r>
            <a:r>
              <a:rPr lang="zh-CN" altLang="en-US" sz="2400" b="1" dirty="0" smtClean="0">
                <a:latin typeface="黑体" panose="02010609060101010101" pitchFamily="2" charset="-122"/>
                <a:ea typeface="黑体" panose="02010609060101010101" pitchFamily="2" charset="-122"/>
              </a:rPr>
              <a:t>文件、核对</a:t>
            </a:r>
            <a:r>
              <a:rPr lang="zh-CN" altLang="en-US" sz="2400" b="1" dirty="0">
                <a:latin typeface="黑体" panose="02010609060101010101" pitchFamily="2" charset="-122"/>
                <a:ea typeface="黑体" panose="02010609060101010101" pitchFamily="2" charset="-122"/>
              </a:rPr>
              <a:t>规格</a:t>
            </a:r>
            <a:r>
              <a:rPr lang="zh-CN" altLang="en-US" sz="2400" b="1" dirty="0" smtClean="0">
                <a:latin typeface="黑体" panose="02010609060101010101" pitchFamily="2" charset="-122"/>
                <a:ea typeface="黑体" panose="02010609060101010101" pitchFamily="2" charset="-122"/>
              </a:rPr>
              <a:t>型号、试用等）</a:t>
            </a:r>
            <a:r>
              <a:rPr lang="zh-CN" altLang="en-US" sz="2400" dirty="0" smtClean="0"/>
              <a:t>）</a:t>
            </a:r>
            <a:endParaRPr lang="en-US" altLang="zh-CN" sz="2400" dirty="0"/>
          </a:p>
          <a:p>
            <a:pPr marL="0" indent="0">
              <a:lnSpc>
                <a:spcPts val="2400"/>
              </a:lnSpc>
              <a:buNone/>
            </a:pPr>
            <a:r>
              <a:rPr lang="en-US" altLang="zh-CN" sz="2400" dirty="0"/>
              <a:t>   ——</a:t>
            </a:r>
            <a:r>
              <a:rPr lang="zh-CN" altLang="en-US" sz="2400" dirty="0"/>
              <a:t>外供方与组织质量管理体系</a:t>
            </a:r>
            <a:r>
              <a:rPr lang="zh-CN" altLang="en-US" sz="2400" dirty="0" smtClean="0"/>
              <a:t>的互动（</a:t>
            </a:r>
            <a:r>
              <a:rPr lang="zh-CN" altLang="en-US" sz="2400" dirty="0"/>
              <a:t>特别是外包时）；</a:t>
            </a:r>
            <a:endParaRPr lang="en-US" altLang="zh-CN" sz="2400" dirty="0"/>
          </a:p>
          <a:p>
            <a:pPr marL="0" indent="0">
              <a:lnSpc>
                <a:spcPts val="2400"/>
              </a:lnSpc>
              <a:buNone/>
            </a:pPr>
            <a:r>
              <a:rPr lang="en-US" altLang="zh-CN" sz="2400" dirty="0"/>
              <a:t>  ——</a:t>
            </a:r>
            <a:r>
              <a:rPr lang="zh-CN" altLang="en-US" sz="2400" dirty="0"/>
              <a:t>对外供方绩效的控制和监视（如供方的评价）；</a:t>
            </a:r>
            <a:endParaRPr lang="en-US" altLang="zh-CN" sz="2400" dirty="0"/>
          </a:p>
          <a:p>
            <a:pPr marL="0" indent="0">
              <a:lnSpc>
                <a:spcPts val="2400"/>
              </a:lnSpc>
              <a:buNone/>
            </a:pPr>
            <a:r>
              <a:rPr lang="en-US" altLang="zh-CN" sz="2400" dirty="0"/>
              <a:t>  ——</a:t>
            </a:r>
            <a:r>
              <a:rPr lang="zh-CN" altLang="en-US" sz="2400" dirty="0"/>
              <a:t>拟在外供方现场实施的</a:t>
            </a:r>
            <a:r>
              <a:rPr lang="zh-CN" altLang="en-US" sz="2400" dirty="0" smtClean="0"/>
              <a:t>验证和</a:t>
            </a:r>
            <a:r>
              <a:rPr lang="zh-CN" altLang="en-US" sz="2400" b="1" dirty="0" smtClean="0">
                <a:solidFill>
                  <a:srgbClr val="FF0000"/>
                </a:solidFill>
              </a:rPr>
              <a:t>确认</a:t>
            </a:r>
            <a:r>
              <a:rPr lang="zh-CN" altLang="en-US" sz="2400" dirty="0" smtClean="0"/>
              <a:t>活动。</a:t>
            </a:r>
            <a:endParaRPr lang="en-US" altLang="zh-CN" sz="2400" dirty="0"/>
          </a:p>
          <a:p>
            <a:pPr>
              <a:lnSpc>
                <a:spcPts val="2400"/>
              </a:lnSpc>
            </a:pPr>
            <a:r>
              <a:rPr lang="zh-CN" altLang="en-US" sz="2400" dirty="0" smtClean="0"/>
              <a:t>信息充分性，应在提交</a:t>
            </a:r>
            <a:r>
              <a:rPr lang="zh-CN" altLang="en-US" sz="2400" dirty="0"/>
              <a:t>给外供方</a:t>
            </a:r>
            <a:r>
              <a:rPr lang="zh-CN" altLang="en-US" sz="2400" dirty="0" smtClean="0">
                <a:solidFill>
                  <a:srgbClr val="FF0000"/>
                </a:solidFill>
              </a:rPr>
              <a:t>之前</a:t>
            </a:r>
            <a:r>
              <a:rPr lang="zh-CN" altLang="en-US" sz="2400" dirty="0" smtClean="0"/>
              <a:t>评审。</a:t>
            </a:r>
            <a:endParaRPr lang="en-US" altLang="zh-CN" sz="2400" dirty="0" smtClean="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6090603"/>
        </p:xfrm>
        <a:graphic>
          <a:graphicData uri="http://schemas.openxmlformats.org/drawingml/2006/table">
            <a:tbl>
              <a:tblPr/>
              <a:tblGrid>
                <a:gridCol w="3672532"/>
                <a:gridCol w="5041255"/>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7.5</a:t>
                      </a:r>
                      <a:r>
                        <a:rPr kumimoji="0" lang="zh-CN" altLang="zh-CN" sz="1800" kern="1200" dirty="0" smtClean="0">
                          <a:solidFill>
                            <a:schemeClr val="tx1"/>
                          </a:solidFill>
                          <a:effectLst/>
                          <a:latin typeface="+mn-lt"/>
                          <a:ea typeface="+mn-ea"/>
                          <a:cs typeface="+mn-cs"/>
                        </a:rPr>
                        <a:t>　生产和服务提供</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7.5.1</a:t>
                      </a:r>
                      <a:r>
                        <a:rPr kumimoji="0" lang="zh-CN" altLang="zh-CN" sz="1800" kern="1200" dirty="0" smtClean="0">
                          <a:solidFill>
                            <a:schemeClr val="tx1"/>
                          </a:solidFill>
                          <a:effectLst/>
                          <a:latin typeface="+mn-lt"/>
                          <a:ea typeface="+mn-ea"/>
                          <a:cs typeface="+mn-cs"/>
                        </a:rPr>
                        <a:t>　生产和服务提供的控制</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组织应策划并在受控条件下进行生产和服务提供。适用时，受控条件应包括：</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）获得表述产品特性的信息；</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）必要时，获得作业指导书；</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）使用适宜的</a:t>
                      </a:r>
                      <a:r>
                        <a:rPr kumimoji="0" lang="zh-CN" altLang="zh-CN" sz="1800" kern="1200" dirty="0" smtClean="0">
                          <a:solidFill>
                            <a:srgbClr val="FF0000"/>
                          </a:solidFill>
                          <a:effectLst/>
                          <a:latin typeface="+mn-lt"/>
                          <a:ea typeface="+mn-ea"/>
                          <a:cs typeface="+mn-cs"/>
                        </a:rPr>
                        <a:t>设备</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d</a:t>
                      </a:r>
                      <a:r>
                        <a:rPr kumimoji="0" lang="zh-CN" altLang="zh-CN" sz="1800" kern="1200" dirty="0" smtClean="0">
                          <a:solidFill>
                            <a:schemeClr val="tx1"/>
                          </a:solidFill>
                          <a:effectLst/>
                          <a:latin typeface="+mn-lt"/>
                          <a:ea typeface="+mn-ea"/>
                          <a:cs typeface="+mn-cs"/>
                        </a:rPr>
                        <a:t>）获得和使用监视和测量</a:t>
                      </a:r>
                      <a:r>
                        <a:rPr kumimoji="0" lang="zh-CN" altLang="zh-CN" sz="1800" kern="1200" dirty="0" smtClean="0">
                          <a:solidFill>
                            <a:srgbClr val="FF0000"/>
                          </a:solidFill>
                          <a:effectLst/>
                          <a:latin typeface="+mn-lt"/>
                          <a:ea typeface="+mn-ea"/>
                          <a:cs typeface="+mn-cs"/>
                        </a:rPr>
                        <a:t>设备</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e</a:t>
                      </a:r>
                      <a:r>
                        <a:rPr kumimoji="0" lang="zh-CN" altLang="zh-CN" sz="1800" kern="1200" dirty="0" smtClean="0">
                          <a:solidFill>
                            <a:schemeClr val="tx1"/>
                          </a:solidFill>
                          <a:effectLst/>
                          <a:latin typeface="+mn-lt"/>
                          <a:ea typeface="+mn-ea"/>
                          <a:cs typeface="+mn-cs"/>
                        </a:rPr>
                        <a:t>）实施监视和测量；</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f</a:t>
                      </a:r>
                      <a:r>
                        <a:rPr kumimoji="0" lang="zh-CN" altLang="zh-CN" sz="1800" kern="1200" dirty="0" smtClean="0">
                          <a:solidFill>
                            <a:schemeClr val="tx1"/>
                          </a:solidFill>
                          <a:effectLst/>
                          <a:latin typeface="+mn-lt"/>
                          <a:ea typeface="+mn-ea"/>
                          <a:cs typeface="+mn-cs"/>
                        </a:rPr>
                        <a:t>）实施产品放行、交付和交付后活动。</a:t>
                      </a:r>
                      <a:endParaRPr kumimoji="0" lang="en-US"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7.5.2  </a:t>
                      </a:r>
                      <a:r>
                        <a:rPr kumimoji="0" lang="zh-CN" altLang="zh-CN" sz="1800" kern="1200" dirty="0" smtClean="0">
                          <a:solidFill>
                            <a:schemeClr val="tx1"/>
                          </a:solidFill>
                          <a:effectLst/>
                          <a:latin typeface="+mn-lt"/>
                          <a:ea typeface="+mn-ea"/>
                          <a:cs typeface="+mn-cs"/>
                        </a:rPr>
                        <a:t>生产和服务提供过程的确认</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当生产和服务提供过程的输出不能由后续的监视或测量加以验证，</a:t>
                      </a:r>
                      <a:r>
                        <a:rPr kumimoji="0" lang="zh-CN" altLang="zh-CN" sz="1800" kern="1200" dirty="0" smtClean="0">
                          <a:solidFill>
                            <a:srgbClr val="FF0000"/>
                          </a:solidFill>
                          <a:effectLst/>
                          <a:latin typeface="+mn-lt"/>
                          <a:ea typeface="+mn-ea"/>
                          <a:cs typeface="+mn-cs"/>
                        </a:rPr>
                        <a:t>使问题在产品使用后或服务交付后才显现时</a:t>
                      </a:r>
                      <a:r>
                        <a:rPr kumimoji="0" lang="zh-CN" altLang="zh-CN" sz="1800" kern="1200" dirty="0" smtClean="0">
                          <a:solidFill>
                            <a:schemeClr val="tx1"/>
                          </a:solidFill>
                          <a:effectLst/>
                          <a:latin typeface="+mn-lt"/>
                          <a:ea typeface="+mn-ea"/>
                          <a:cs typeface="+mn-cs"/>
                        </a:rPr>
                        <a:t>，组织应对任何这样的过程实施</a:t>
                      </a:r>
                      <a:r>
                        <a:rPr kumimoji="0" lang="zh-CN" altLang="zh-CN" sz="1800" kern="1200" dirty="0" smtClean="0">
                          <a:solidFill>
                            <a:srgbClr val="FF0000"/>
                          </a:solidFill>
                          <a:effectLst/>
                          <a:latin typeface="+mn-lt"/>
                          <a:ea typeface="+mn-ea"/>
                          <a:cs typeface="+mn-cs"/>
                        </a:rPr>
                        <a:t>确认</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u="none" strike="noStrike" kern="1200" baseline="0" dirty="0" smtClean="0">
                          <a:solidFill>
                            <a:schemeClr val="tx1"/>
                          </a:solidFill>
                          <a:latin typeface="+mn-lt"/>
                          <a:ea typeface="+mn-ea"/>
                          <a:cs typeface="+mn-cs"/>
                        </a:rPr>
                        <a:t>8.5 </a:t>
                      </a:r>
                      <a:r>
                        <a:rPr kumimoji="0" lang="zh-CN" altLang="en-US" sz="1800" b="0" i="0" u="none" strike="noStrike" kern="1200" baseline="0" dirty="0" smtClean="0">
                          <a:solidFill>
                            <a:schemeClr val="tx1"/>
                          </a:solidFill>
                          <a:latin typeface="+mn-lt"/>
                          <a:ea typeface="+mn-ea"/>
                          <a:cs typeface="+mn-cs"/>
                        </a:rPr>
                        <a:t>生产和服务提供</a:t>
                      </a:r>
                      <a:endParaRPr kumimoji="0" lang="zh-CN" altLang="en-US" sz="1800" b="0" i="0" u="none" strike="noStrike" kern="1200" baseline="0" dirty="0" smtClean="0">
                        <a:solidFill>
                          <a:schemeClr val="tx1"/>
                        </a:solidFill>
                        <a:latin typeface="+mn-lt"/>
                        <a:ea typeface="+mn-ea"/>
                        <a:cs typeface="+mn-cs"/>
                      </a:endParaRPr>
                    </a:p>
                    <a:p>
                      <a:r>
                        <a:rPr kumimoji="0" lang="en-US" altLang="zh-CN" sz="1800" b="1" i="0" u="none" strike="noStrike" kern="1200" baseline="0" dirty="0" smtClean="0">
                          <a:solidFill>
                            <a:schemeClr val="tx1"/>
                          </a:solidFill>
                          <a:latin typeface="+mn-lt"/>
                          <a:ea typeface="+mn-ea"/>
                          <a:cs typeface="+mn-cs"/>
                        </a:rPr>
                        <a:t>8.5.1 </a:t>
                      </a:r>
                      <a:r>
                        <a:rPr kumimoji="0" lang="zh-CN" altLang="en-US" sz="1800" b="0" i="0" u="none" strike="noStrike" kern="1200" baseline="0" dirty="0" smtClean="0">
                          <a:solidFill>
                            <a:schemeClr val="tx1"/>
                          </a:solidFill>
                          <a:latin typeface="+mn-lt"/>
                          <a:ea typeface="+mn-ea"/>
                          <a:cs typeface="+mn-cs"/>
                        </a:rPr>
                        <a:t>生产和服务提供的控制</a:t>
                      </a:r>
                      <a:endParaRPr kumimoji="0"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组织应在</a:t>
                      </a:r>
                      <a:r>
                        <a:rPr lang="zh-CN" altLang="en-US" sz="1800" b="1" i="0" u="none" strike="noStrike" kern="1200" baseline="0" dirty="0" smtClean="0">
                          <a:solidFill>
                            <a:srgbClr val="FF0000"/>
                          </a:solidFill>
                          <a:latin typeface="+mn-lt"/>
                          <a:ea typeface="+mn-ea"/>
                          <a:cs typeface="+mn-cs"/>
                        </a:rPr>
                        <a:t>受控</a:t>
                      </a:r>
                      <a:r>
                        <a:rPr lang="zh-CN" altLang="en-US" sz="1800" b="0" i="0" u="none" strike="noStrike" kern="1200" baseline="0" dirty="0" smtClean="0">
                          <a:solidFill>
                            <a:schemeClr val="tx1"/>
                          </a:solidFill>
                          <a:latin typeface="+mn-lt"/>
                          <a:ea typeface="+mn-ea"/>
                          <a:cs typeface="+mn-cs"/>
                        </a:rPr>
                        <a:t>条件下进行生产和服务提供。</a:t>
                      </a:r>
                      <a:endParaRPr lang="en-US" altLang="zh-CN"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适用时，受控条件应包括：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可获得</a:t>
                      </a:r>
                      <a:r>
                        <a:rPr lang="zh-CN" altLang="en-US" sz="1800" b="0" i="0" u="none" strike="noStrike" kern="1200" baseline="0" dirty="0" smtClean="0">
                          <a:solidFill>
                            <a:schemeClr val="tx1"/>
                          </a:solidFill>
                          <a:latin typeface="+mn-lt"/>
                          <a:ea typeface="+mn-ea"/>
                          <a:cs typeface="+mn-cs"/>
                        </a:rPr>
                        <a:t>成文信息，以规定以下内容：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1</a:t>
                      </a:r>
                      <a:r>
                        <a:rPr lang="zh-CN" altLang="en-US" sz="1800" b="0" i="0" u="none" strike="noStrike" kern="1200" baseline="0" dirty="0" smtClean="0">
                          <a:solidFill>
                            <a:schemeClr val="tx1"/>
                          </a:solidFill>
                          <a:latin typeface="+mn-lt"/>
                          <a:ea typeface="+mn-ea"/>
                          <a:cs typeface="+mn-cs"/>
                        </a:rPr>
                        <a:t>）所生产的产品、提供的服务或进行的活动的</a:t>
                      </a:r>
                      <a:r>
                        <a:rPr lang="zh-CN" altLang="en-US" sz="1800" b="1" i="0" u="none" strike="noStrike" kern="1200" baseline="0" dirty="0" smtClean="0">
                          <a:solidFill>
                            <a:srgbClr val="FF0000"/>
                          </a:solidFill>
                          <a:latin typeface="+mn-lt"/>
                          <a:ea typeface="+mn-ea"/>
                          <a:cs typeface="+mn-cs"/>
                        </a:rPr>
                        <a:t>特性</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2</a:t>
                      </a:r>
                      <a:r>
                        <a:rPr lang="zh-CN" altLang="en-US" sz="1800" b="0" i="0" u="none" strike="noStrike" kern="1200" baseline="0" dirty="0" smtClean="0">
                          <a:solidFill>
                            <a:schemeClr val="tx1"/>
                          </a:solidFill>
                          <a:latin typeface="+mn-lt"/>
                          <a:ea typeface="+mn-ea"/>
                          <a:cs typeface="+mn-cs"/>
                        </a:rPr>
                        <a:t>）拟获得的</a:t>
                      </a:r>
                      <a:r>
                        <a:rPr lang="zh-CN" altLang="en-US" sz="1800" b="1" i="0" u="none" strike="noStrike" kern="1200" baseline="0" dirty="0" smtClean="0">
                          <a:solidFill>
                            <a:srgbClr val="FF0000"/>
                          </a:solidFill>
                          <a:latin typeface="+mn-lt"/>
                          <a:ea typeface="+mn-ea"/>
                          <a:cs typeface="+mn-cs"/>
                        </a:rPr>
                        <a:t>结果</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）可获得和使用</a:t>
                      </a:r>
                      <a:r>
                        <a:rPr lang="zh-CN" altLang="en-US" sz="1800" b="1" i="0" u="none" strike="noStrike" kern="1200" baseline="0" dirty="0" smtClean="0">
                          <a:solidFill>
                            <a:srgbClr val="FF0000"/>
                          </a:solidFill>
                          <a:latin typeface="+mn-lt"/>
                          <a:ea typeface="+mn-ea"/>
                          <a:cs typeface="+mn-cs"/>
                        </a:rPr>
                        <a:t>适宜的监视和测量资源</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）在适当阶段实施</a:t>
                      </a:r>
                      <a:r>
                        <a:rPr lang="zh-CN" altLang="en-US" sz="1800" b="1" i="0" u="none" strike="noStrike" kern="1200" baseline="0" dirty="0" smtClean="0">
                          <a:solidFill>
                            <a:srgbClr val="FF0000"/>
                          </a:solidFill>
                          <a:latin typeface="+mn-lt"/>
                          <a:ea typeface="+mn-ea"/>
                          <a:cs typeface="+mn-cs"/>
                        </a:rPr>
                        <a:t>监视和测量活动，</a:t>
                      </a:r>
                      <a:r>
                        <a:rPr lang="zh-CN" altLang="en-US" sz="1800" b="0" i="0" u="none" strike="noStrike" kern="1200" baseline="0" dirty="0" smtClean="0">
                          <a:solidFill>
                            <a:schemeClr val="tx1"/>
                          </a:solidFill>
                          <a:latin typeface="+mn-lt"/>
                          <a:ea typeface="+mn-ea"/>
                          <a:cs typeface="+mn-cs"/>
                        </a:rPr>
                        <a:t>以验证是否符合过程或输出的控制准则以及产品和服务的接收准则；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）为过程的运行使用</a:t>
                      </a:r>
                      <a:r>
                        <a:rPr lang="zh-CN" altLang="en-US" sz="1800" b="1" i="0" u="none" strike="noStrike" kern="1200" baseline="0" dirty="0" smtClean="0">
                          <a:solidFill>
                            <a:srgbClr val="FF0000"/>
                          </a:solidFill>
                          <a:latin typeface="+mn-lt"/>
                          <a:ea typeface="+mn-ea"/>
                          <a:cs typeface="+mn-cs"/>
                        </a:rPr>
                        <a:t>适宜的基础设施，并保持适宜的环境</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e</a:t>
                      </a:r>
                      <a:r>
                        <a:rPr lang="zh-CN" altLang="en-US" sz="1800" b="0" i="0" u="none" strike="noStrike" kern="1200" baseline="0" dirty="0" smtClean="0">
                          <a:solidFill>
                            <a:schemeClr val="tx1"/>
                          </a:solidFill>
                          <a:latin typeface="+mn-lt"/>
                          <a:ea typeface="+mn-ea"/>
                          <a:cs typeface="+mn-cs"/>
                        </a:rPr>
                        <a:t>）配备胜任的</a:t>
                      </a:r>
                      <a:r>
                        <a:rPr lang="zh-CN" altLang="en-US" sz="1800" b="1" i="0" u="none" strike="noStrike" kern="1200" baseline="0" dirty="0" smtClean="0">
                          <a:solidFill>
                            <a:srgbClr val="FF0000"/>
                          </a:solidFill>
                          <a:latin typeface="+mn-lt"/>
                          <a:ea typeface="+mn-ea"/>
                          <a:cs typeface="+mn-cs"/>
                        </a:rPr>
                        <a:t>人员</a:t>
                      </a:r>
                      <a:r>
                        <a:rPr lang="zh-CN" altLang="en-US" sz="1800" b="0" i="0" u="none" strike="noStrike" kern="1200" baseline="0" dirty="0" smtClean="0">
                          <a:solidFill>
                            <a:schemeClr val="tx1"/>
                          </a:solidFill>
                          <a:latin typeface="+mn-lt"/>
                          <a:ea typeface="+mn-ea"/>
                          <a:cs typeface="+mn-cs"/>
                        </a:rPr>
                        <a:t>，包括所要求的资格；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f</a:t>
                      </a:r>
                      <a:r>
                        <a:rPr lang="zh-CN" altLang="en-US" sz="1800" b="0" i="0" u="none" strike="noStrike" kern="1200" baseline="0" dirty="0" smtClean="0">
                          <a:solidFill>
                            <a:schemeClr val="tx1"/>
                          </a:solidFill>
                          <a:latin typeface="+mn-lt"/>
                          <a:ea typeface="+mn-ea"/>
                          <a:cs typeface="+mn-cs"/>
                        </a:rPr>
                        <a:t>）若输出结果不能由后续的监视或测量加以验证，应对生产和服务提供过程实现策划结果的能力进行</a:t>
                      </a:r>
                      <a:r>
                        <a:rPr lang="zh-CN" altLang="en-US" sz="1800" b="1" i="0" u="none" strike="noStrike" kern="1200" baseline="0" dirty="0" smtClean="0">
                          <a:solidFill>
                            <a:srgbClr val="FF0000"/>
                          </a:solidFill>
                          <a:latin typeface="+mn-lt"/>
                          <a:ea typeface="+mn-ea"/>
                          <a:cs typeface="+mn-cs"/>
                        </a:rPr>
                        <a:t>确认</a:t>
                      </a:r>
                      <a:r>
                        <a:rPr lang="zh-CN" altLang="en-US" sz="1800" b="0" i="0" u="none" strike="noStrike" kern="1200" baseline="0" dirty="0" smtClean="0">
                          <a:solidFill>
                            <a:schemeClr val="tx1"/>
                          </a:solidFill>
                          <a:latin typeface="+mn-lt"/>
                          <a:ea typeface="+mn-ea"/>
                          <a:cs typeface="+mn-cs"/>
                        </a:rPr>
                        <a:t>，并定期再确认；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g</a:t>
                      </a:r>
                      <a:r>
                        <a:rPr lang="zh-CN" altLang="en-US" sz="1800" b="0" i="0" u="none" strike="noStrike" kern="1200" baseline="0" dirty="0" smtClean="0">
                          <a:solidFill>
                            <a:schemeClr val="tx1"/>
                          </a:solidFill>
                          <a:latin typeface="+mn-lt"/>
                          <a:ea typeface="+mn-ea"/>
                          <a:cs typeface="+mn-cs"/>
                        </a:rPr>
                        <a:t>） 采取措施防范</a:t>
                      </a:r>
                      <a:r>
                        <a:rPr lang="zh-CN" altLang="en-US" sz="1800" b="1" i="0" u="none" strike="noStrike" kern="1200" baseline="0" dirty="0" smtClean="0">
                          <a:solidFill>
                            <a:srgbClr val="FF0000"/>
                          </a:solidFill>
                          <a:latin typeface="+mn-lt"/>
                          <a:ea typeface="+mn-ea"/>
                          <a:cs typeface="+mn-cs"/>
                        </a:rPr>
                        <a:t>人为错误</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h</a:t>
                      </a:r>
                      <a:r>
                        <a:rPr lang="zh-CN" altLang="en-US" sz="1800" b="0" i="0" u="none" strike="noStrike" kern="1200" baseline="0" dirty="0" smtClean="0">
                          <a:solidFill>
                            <a:schemeClr val="tx1"/>
                          </a:solidFill>
                          <a:latin typeface="+mn-lt"/>
                          <a:ea typeface="+mn-ea"/>
                          <a:cs typeface="+mn-cs"/>
                        </a:rPr>
                        <a:t>） 实施</a:t>
                      </a:r>
                      <a:r>
                        <a:rPr lang="zh-CN" altLang="en-US" sz="1800" b="1" i="0" u="none" strike="noStrike" kern="1200" baseline="0" dirty="0" smtClean="0">
                          <a:solidFill>
                            <a:srgbClr val="FF0000"/>
                          </a:solidFill>
                          <a:latin typeface="+mn-lt"/>
                          <a:ea typeface="+mn-ea"/>
                          <a:cs typeface="+mn-cs"/>
                        </a:rPr>
                        <a:t>放行、交付和交付后活动</a:t>
                      </a:r>
                      <a:r>
                        <a:rPr lang="zh-CN" altLang="en-US" sz="1800" b="0" i="0" u="none" strike="noStrike" kern="1200" baseline="0" dirty="0" smtClean="0">
                          <a:solidFill>
                            <a:schemeClr val="tx1"/>
                          </a:solidFill>
                          <a:latin typeface="+mn-lt"/>
                          <a:ea typeface="+mn-ea"/>
                          <a:cs typeface="+mn-cs"/>
                        </a:rPr>
                        <a:t>。 </a:t>
                      </a:r>
                      <a:r>
                        <a:rPr kumimoji="0" lang="zh-CN" altLang="en-US" sz="1800" b="0" i="0" u="none" strike="noStrike" kern="1200" baseline="0" dirty="0" smtClean="0">
                          <a:solidFill>
                            <a:schemeClr val="tx1"/>
                          </a:solidFill>
                          <a:latin typeface="+mn-lt"/>
                          <a:ea typeface="+mn-ea"/>
                          <a:cs typeface="+mn-cs"/>
                        </a:rPr>
                        <a:t>。</a:t>
                      </a:r>
                      <a:endParaRPr kumimoji="0" lang="zh-CN" altLang="en-US" b="0" i="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372200" y="630932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pPr>
              <a:lnSpc>
                <a:spcPct val="120000"/>
              </a:lnSpc>
            </a:pPr>
            <a:r>
              <a:rPr lang="zh-CN" altLang="en-US" sz="2400" b="1" dirty="0">
                <a:latin typeface="黑体" panose="02010609060101010101" pitchFamily="2" charset="-122"/>
                <a:ea typeface="黑体" panose="02010609060101010101" pitchFamily="2" charset="-122"/>
              </a:rPr>
              <a:t>受控</a:t>
            </a:r>
            <a:r>
              <a:rPr lang="en-US" altLang="zh-CN"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保证所有要求得以实现所需的</a:t>
            </a:r>
            <a:r>
              <a:rPr lang="zh-CN" altLang="en-US" sz="2400" b="1" dirty="0" smtClean="0">
                <a:latin typeface="黑体" panose="02010609060101010101" pitchFamily="2" charset="-122"/>
                <a:ea typeface="黑体" panose="02010609060101010101" pitchFamily="2" charset="-122"/>
              </a:rPr>
              <a:t>活动。</a:t>
            </a:r>
            <a:endParaRPr lang="en-US" altLang="zh-CN" sz="2400" b="1" dirty="0" smtClean="0">
              <a:latin typeface="黑体" panose="02010609060101010101" pitchFamily="2" charset="-122"/>
              <a:ea typeface="黑体" panose="02010609060101010101" pitchFamily="2" charset="-122"/>
            </a:endParaRPr>
          </a:p>
          <a:p>
            <a:pPr>
              <a:lnSpc>
                <a:spcPct val="120000"/>
              </a:lnSpc>
            </a:pPr>
            <a:r>
              <a:rPr lang="zh-CN" altLang="en-US" sz="2400" b="1" dirty="0">
                <a:latin typeface="黑体" panose="02010609060101010101" pitchFamily="2" charset="-122"/>
                <a:ea typeface="黑体" panose="02010609060101010101" pitchFamily="2" charset="-122"/>
              </a:rPr>
              <a:t>组织为了增值通常对过程进行策划并使其在受控条件下运行 </a:t>
            </a:r>
            <a:r>
              <a:rPr lang="zh-CN" altLang="en-US" sz="2400" b="1" dirty="0" smtClean="0">
                <a:latin typeface="黑体" panose="02010609060101010101" pitchFamily="2" charset="-122"/>
                <a:ea typeface="黑体" panose="02010609060101010101" pitchFamily="2" charset="-122"/>
              </a:rPr>
              <a:t>可</a:t>
            </a:r>
            <a:r>
              <a:rPr lang="zh-CN" altLang="en-US" sz="2400" b="1" dirty="0">
                <a:latin typeface="黑体" panose="02010609060101010101" pitchFamily="2" charset="-122"/>
                <a:ea typeface="黑体" panose="02010609060101010101" pitchFamily="2" charset="-122"/>
              </a:rPr>
              <a:t>包括（适当时）：</a:t>
            </a:r>
            <a:endParaRPr lang="zh-CN" altLang="en-US" sz="2400" b="1" dirty="0">
              <a:latin typeface="黑体" panose="02010609060101010101" pitchFamily="2" charset="-122"/>
              <a:ea typeface="黑体" panose="02010609060101010101" pitchFamily="2" charset="-122"/>
            </a:endParaRPr>
          </a:p>
          <a:p>
            <a:r>
              <a:rPr lang="en-US" altLang="zh-CN" sz="2400" dirty="0"/>
              <a:t>      ——</a:t>
            </a:r>
            <a:r>
              <a:rPr lang="zh-CN" altLang="en-US" sz="2400" dirty="0"/>
              <a:t>获得生产的产品、提供的服务或拟实施的活动特性和拟实现的结果</a:t>
            </a:r>
            <a:r>
              <a:rPr lang="zh-CN" altLang="en-US" sz="2400" dirty="0" smtClean="0"/>
              <a:t>的成文信息</a:t>
            </a:r>
            <a:endParaRPr lang="zh-CN" altLang="en-US" sz="2400" dirty="0"/>
          </a:p>
          <a:p>
            <a:pPr marL="0" indent="0">
              <a:lnSpc>
                <a:spcPct val="150000"/>
              </a:lnSpc>
              <a:buNone/>
            </a:pPr>
            <a:r>
              <a:rPr lang="zh-CN" altLang="en-US" sz="2400" dirty="0" smtClean="0"/>
              <a:t>成文信息；</a:t>
            </a:r>
            <a:r>
              <a:rPr lang="zh-CN" altLang="en-US" sz="2400" dirty="0"/>
              <a:t>如技术规范、图纸、样品</a:t>
            </a:r>
            <a:r>
              <a:rPr lang="zh-CN" altLang="en-US" sz="2200" b="1" dirty="0" smtClean="0">
                <a:latin typeface="黑体" panose="02010609060101010101" pitchFamily="2" charset="-122"/>
                <a:ea typeface="黑体" panose="02010609060101010101" pitchFamily="2" charset="-122"/>
              </a:rPr>
              <a:t>、作业</a:t>
            </a:r>
            <a:r>
              <a:rPr lang="zh-CN" altLang="en-US" sz="2200" b="1" dirty="0">
                <a:latin typeface="黑体" panose="02010609060101010101" pitchFamily="2" charset="-122"/>
                <a:ea typeface="黑体" panose="02010609060101010101" pitchFamily="2" charset="-122"/>
              </a:rPr>
              <a:t>指导</a:t>
            </a:r>
            <a:r>
              <a:rPr lang="zh-CN" altLang="en-US" sz="2200" b="1" dirty="0" smtClean="0">
                <a:latin typeface="黑体" panose="02010609060101010101" pitchFamily="2" charset="-122"/>
                <a:ea typeface="黑体" panose="02010609060101010101" pitchFamily="2" charset="-122"/>
              </a:rPr>
              <a:t>书、服务规范</a:t>
            </a:r>
            <a:r>
              <a:rPr lang="zh-CN" altLang="en-US" sz="2200" b="1" dirty="0">
                <a:latin typeface="黑体" panose="02010609060101010101" pitchFamily="2" charset="-122"/>
                <a:ea typeface="黑体" panose="02010609060101010101" pitchFamily="2" charset="-122"/>
              </a:rPr>
              <a:t>、</a:t>
            </a:r>
            <a:r>
              <a:rPr lang="zh-CN" altLang="en-US" sz="2200" dirty="0" smtClean="0"/>
              <a:t>工艺规程、操作指南、记录的要求等。</a:t>
            </a:r>
            <a:endParaRPr lang="en-US" altLang="zh-CN" sz="2200" dirty="0" smtClean="0"/>
          </a:p>
          <a:p>
            <a:pPr marL="0" indent="0">
              <a:buNone/>
            </a:pPr>
            <a:r>
              <a:rPr lang="en-US" altLang="zh-CN" sz="2200" dirty="0"/>
              <a:t> </a:t>
            </a:r>
            <a:r>
              <a:rPr lang="en-US" altLang="zh-CN" sz="2200" dirty="0" smtClean="0"/>
              <a:t>     —— </a:t>
            </a:r>
            <a:r>
              <a:rPr lang="zh-CN" altLang="en-US" sz="2200" dirty="0"/>
              <a:t>在</a:t>
            </a:r>
            <a:r>
              <a:rPr lang="zh-CN" altLang="en-US" sz="2200" dirty="0">
                <a:solidFill>
                  <a:srgbClr val="FF0000"/>
                </a:solidFill>
              </a:rPr>
              <a:t>适宜</a:t>
            </a:r>
            <a:r>
              <a:rPr lang="zh-CN" altLang="en-US" sz="2200" dirty="0" smtClean="0">
                <a:solidFill>
                  <a:srgbClr val="FF0000"/>
                </a:solidFill>
              </a:rPr>
              <a:t>阶段（</a:t>
            </a:r>
            <a:r>
              <a:rPr lang="en-US" altLang="zh-CN" sz="2200" dirty="0" smtClean="0">
                <a:solidFill>
                  <a:srgbClr val="FF0000"/>
                </a:solidFill>
              </a:rPr>
              <a:t>8.1</a:t>
            </a:r>
            <a:r>
              <a:rPr lang="zh-CN" altLang="en-US" sz="2200" dirty="0" smtClean="0">
                <a:solidFill>
                  <a:srgbClr val="FF0000"/>
                </a:solidFill>
              </a:rPr>
              <a:t>条策划）</a:t>
            </a:r>
            <a:r>
              <a:rPr lang="zh-CN" altLang="en-US" sz="2200" dirty="0" smtClean="0"/>
              <a:t>的</a:t>
            </a:r>
            <a:r>
              <a:rPr lang="zh-CN" altLang="en-US" sz="2200" dirty="0"/>
              <a:t>监视和测量活动，以验证满足过程和过程输出的控制准则以及产品和服务的接收准则</a:t>
            </a:r>
            <a:r>
              <a:rPr lang="zh-CN" altLang="en-US" sz="2200" dirty="0" smtClean="0"/>
              <a:t>；如</a:t>
            </a:r>
            <a:r>
              <a:rPr lang="zh-CN" altLang="en-US" sz="2200" b="1" dirty="0">
                <a:latin typeface="黑体" panose="02010609060101010101" pitchFamily="2" charset="-122"/>
                <a:ea typeface="黑体" panose="02010609060101010101" pitchFamily="2" charset="-122"/>
              </a:rPr>
              <a:t>使用电子电位差计对热处理炉的温度进行测量和控制，面包师凭眼睛和经验监控面包烘炉的温度</a:t>
            </a:r>
            <a:r>
              <a:rPr lang="zh-CN" altLang="en-US" sz="2200" b="1" dirty="0" smtClean="0">
                <a:latin typeface="黑体" panose="02010609060101010101" pitchFamily="2" charset="-122"/>
                <a:ea typeface="黑体" panose="02010609060101010101" pitchFamily="2" charset="-122"/>
              </a:rPr>
              <a:t>。</a:t>
            </a:r>
            <a:endParaRPr lang="zh-CN" altLang="en-US" sz="2200"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pPr>
              <a:lnSpc>
                <a:spcPct val="120000"/>
              </a:lnSpc>
            </a:pPr>
            <a:r>
              <a:rPr lang="en-US" altLang="zh-CN" sz="2000" dirty="0"/>
              <a:t>——</a:t>
            </a:r>
            <a:r>
              <a:rPr lang="zh-CN" altLang="en-US" sz="2000" dirty="0"/>
              <a:t>使用和控制合适的</a:t>
            </a:r>
            <a:r>
              <a:rPr lang="zh-CN" altLang="en-US" sz="2000" dirty="0">
                <a:solidFill>
                  <a:srgbClr val="FF0000"/>
                </a:solidFill>
              </a:rPr>
              <a:t>基础设施（不仅是设备，如</a:t>
            </a:r>
            <a:r>
              <a:rPr lang="zh-CN" altLang="en-US" sz="2000" dirty="0"/>
              <a:t>：热处理炉应保证所有零件加热到规定的温度、通讯网络设施满足远程监控的要求等</a:t>
            </a:r>
            <a:r>
              <a:rPr lang="zh-CN" altLang="en-US" sz="2000" dirty="0">
                <a:solidFill>
                  <a:srgbClr val="FF0000"/>
                </a:solidFill>
              </a:rPr>
              <a:t>）</a:t>
            </a:r>
            <a:r>
              <a:rPr lang="zh-CN" altLang="en-US" sz="2000" dirty="0"/>
              <a:t>和</a:t>
            </a:r>
            <a:r>
              <a:rPr lang="zh-CN" altLang="en-US" sz="2000" dirty="0">
                <a:solidFill>
                  <a:srgbClr val="FF0000"/>
                </a:solidFill>
              </a:rPr>
              <a:t>过程环境（如食品加工环境等）</a:t>
            </a:r>
            <a:r>
              <a:rPr lang="zh-CN" altLang="en-US" sz="2000" dirty="0"/>
              <a:t>；</a:t>
            </a:r>
            <a:endParaRPr lang="zh-CN" altLang="en-US" sz="2000" dirty="0"/>
          </a:p>
          <a:p>
            <a:pPr marL="0" indent="0">
              <a:buNone/>
            </a:pPr>
            <a:r>
              <a:rPr lang="en-US" altLang="zh-CN" sz="2000" dirty="0"/>
              <a:t>      —— </a:t>
            </a:r>
            <a:r>
              <a:rPr lang="zh-CN" altLang="en-US" sz="2000" dirty="0"/>
              <a:t>获得和使用合适的监视和测量</a:t>
            </a:r>
            <a:r>
              <a:rPr lang="zh-CN" altLang="en-US" sz="2000" dirty="0">
                <a:solidFill>
                  <a:srgbClr val="FF0000"/>
                </a:solidFill>
              </a:rPr>
              <a:t>资源（不仅仅是设备，包括其他资源如技术、人员的要求等）</a:t>
            </a:r>
            <a:r>
              <a:rPr lang="zh-CN" altLang="en-US" sz="2000" dirty="0" smtClean="0"/>
              <a:t>；</a:t>
            </a:r>
            <a:endParaRPr lang="en-US" altLang="zh-CN" sz="2000" dirty="0" smtClean="0"/>
          </a:p>
          <a:p>
            <a:pPr marL="0" indent="0">
              <a:buNone/>
            </a:pPr>
            <a:r>
              <a:rPr lang="en-US" altLang="zh-CN" sz="2000" dirty="0"/>
              <a:t> </a:t>
            </a:r>
            <a:r>
              <a:rPr lang="en-US" altLang="zh-CN" sz="2000" dirty="0" smtClean="0"/>
              <a:t>    ——</a:t>
            </a:r>
            <a:r>
              <a:rPr lang="zh-CN" altLang="en-US" sz="2000" b="1" dirty="0">
                <a:solidFill>
                  <a:srgbClr val="FF0000"/>
                </a:solidFill>
              </a:rPr>
              <a:t>人因差错的预防的</a:t>
            </a:r>
            <a:r>
              <a:rPr lang="zh-CN" altLang="en-US" sz="2000" b="1" dirty="0" smtClean="0">
                <a:solidFill>
                  <a:srgbClr val="FF0000"/>
                </a:solidFill>
              </a:rPr>
              <a:t>实施，如报警、电子控制等（此为</a:t>
            </a:r>
            <a:r>
              <a:rPr lang="en-US" altLang="zh-CN" sz="2000" b="1" dirty="0" smtClean="0">
                <a:solidFill>
                  <a:srgbClr val="FF0000"/>
                </a:solidFill>
              </a:rPr>
              <a:t>FDIS</a:t>
            </a:r>
            <a:r>
              <a:rPr lang="zh-CN" altLang="en-US" sz="2000" b="1" dirty="0" smtClean="0">
                <a:solidFill>
                  <a:srgbClr val="FF0000"/>
                </a:solidFill>
              </a:rPr>
              <a:t>稿新增要求）</a:t>
            </a:r>
            <a:endParaRPr lang="en-US" altLang="zh-CN" sz="2000" b="1" dirty="0">
              <a:solidFill>
                <a:srgbClr val="FF0000"/>
              </a:solidFill>
            </a:endParaRPr>
          </a:p>
          <a:p>
            <a:pPr marL="0" indent="0">
              <a:buNone/>
            </a:pPr>
            <a:r>
              <a:rPr lang="en-US" altLang="zh-CN" sz="2000" dirty="0" smtClean="0"/>
              <a:t>    ——</a:t>
            </a:r>
            <a:r>
              <a:rPr lang="zh-CN" altLang="en-US" sz="2000" dirty="0" smtClean="0"/>
              <a:t>安排</a:t>
            </a:r>
            <a:r>
              <a:rPr lang="zh-CN" altLang="en-US" sz="2000" dirty="0"/>
              <a:t>胜任</a:t>
            </a:r>
            <a:r>
              <a:rPr lang="zh-CN" altLang="en-US" sz="2000" dirty="0" smtClean="0"/>
              <a:t>的人员，包括必要的资格如特殊工种、关键工序人员、检验人员等 </a:t>
            </a:r>
            <a:endParaRPr lang="en-US" altLang="zh-CN" sz="2000" dirty="0" smtClean="0"/>
          </a:p>
          <a:p>
            <a:pPr marL="0" indent="0">
              <a:lnSpc>
                <a:spcPct val="130000"/>
              </a:lnSpc>
              <a:buNone/>
            </a:pPr>
            <a:r>
              <a:rPr lang="en-US" altLang="zh-CN" sz="2000" dirty="0" smtClean="0"/>
              <a:t>      —— </a:t>
            </a:r>
            <a:r>
              <a:rPr lang="zh-CN" altLang="en-US" sz="2000" dirty="0" smtClean="0"/>
              <a:t>产品</a:t>
            </a:r>
            <a:r>
              <a:rPr lang="zh-CN" altLang="en-US" sz="2000" dirty="0"/>
              <a:t>和服务的放行、交付和交付后活动</a:t>
            </a:r>
            <a:r>
              <a:rPr lang="zh-CN" altLang="en-US" sz="2000" dirty="0" smtClean="0"/>
              <a:t>。如：</a:t>
            </a:r>
            <a:r>
              <a:rPr lang="zh-CN" altLang="en-US" sz="2000" b="1" dirty="0" smtClean="0">
                <a:latin typeface="黑体" panose="02010609060101010101" pitchFamily="2" charset="-122"/>
                <a:ea typeface="黑体" panose="02010609060101010101" pitchFamily="2" charset="-122"/>
              </a:rPr>
              <a:t>送货上门、到</a:t>
            </a:r>
            <a:r>
              <a:rPr lang="zh-CN" altLang="en-US" sz="2000" b="1" dirty="0">
                <a:latin typeface="黑体" panose="02010609060101010101" pitchFamily="2" charset="-122"/>
                <a:ea typeface="黑体" panose="02010609060101010101" pitchFamily="2" charset="-122"/>
              </a:rPr>
              <a:t>顾客现场进行安装</a:t>
            </a:r>
            <a:r>
              <a:rPr lang="zh-CN" altLang="en-US" sz="2000" b="1" dirty="0" smtClean="0">
                <a:latin typeface="黑体" panose="02010609060101010101" pitchFamily="2" charset="-122"/>
                <a:ea typeface="黑体" panose="02010609060101010101" pitchFamily="2" charset="-122"/>
              </a:rPr>
              <a:t>调试、邮寄、三包、终身保修、装置回收等。</a:t>
            </a:r>
            <a:endParaRPr lang="en-US" altLang="zh-CN" sz="2000" b="1" dirty="0" smtClean="0">
              <a:latin typeface="黑体" panose="02010609060101010101" pitchFamily="2" charset="-122"/>
              <a:ea typeface="黑体" panose="02010609060101010101" pitchFamily="2" charset="-122"/>
            </a:endParaRPr>
          </a:p>
          <a:p>
            <a:pPr>
              <a:lnSpc>
                <a:spcPct val="120000"/>
              </a:lnSpc>
            </a:pPr>
            <a:r>
              <a:rPr lang="zh-CN" altLang="en-US" sz="2000" dirty="0" smtClean="0"/>
              <a:t>过程确认条件：</a:t>
            </a:r>
            <a:r>
              <a:rPr lang="zh-CN" altLang="en-US" sz="2000" dirty="0"/>
              <a:t>当实现的输出不能由后续的监视或测量加以验证</a:t>
            </a:r>
            <a:r>
              <a:rPr lang="zh-CN" altLang="en-US" sz="2000" dirty="0" smtClean="0"/>
              <a:t>时。如</a:t>
            </a:r>
            <a:r>
              <a:rPr lang="zh-CN" altLang="en-US" sz="2000" b="1" dirty="0" smtClean="0">
                <a:latin typeface="黑体" panose="02010609060101010101" pitchFamily="2" charset="-122"/>
                <a:ea typeface="黑体" panose="02010609060101010101" pitchFamily="2" charset="-122"/>
              </a:rPr>
              <a:t>由于</a:t>
            </a:r>
            <a:r>
              <a:rPr lang="zh-CN" altLang="en-US" sz="2000" b="1" dirty="0">
                <a:latin typeface="黑体" panose="02010609060101010101" pitchFamily="2" charset="-122"/>
                <a:ea typeface="黑体" panose="02010609060101010101" pitchFamily="2" charset="-122"/>
              </a:rPr>
              <a:t>结果不可知或可知时已为时太晚，因此只能通过对过程特性的认可来求得对结果的</a:t>
            </a:r>
            <a:r>
              <a:rPr lang="zh-CN" altLang="en-US" sz="2000" b="1" dirty="0" smtClean="0">
                <a:latin typeface="黑体" panose="02010609060101010101" pitchFamily="2" charset="-122"/>
                <a:ea typeface="黑体" panose="02010609060101010101" pitchFamily="2" charset="-122"/>
              </a:rPr>
              <a:t>信任。</a:t>
            </a:r>
            <a:endParaRPr lang="zh-CN" altLang="en-US" sz="2000" b="1" dirty="0">
              <a:latin typeface="黑体" panose="02010609060101010101" pitchFamily="2" charset="-122"/>
              <a:ea typeface="黑体" panose="02010609060101010101" pitchFamily="2" charset="-122"/>
            </a:endParaRPr>
          </a:p>
          <a:p>
            <a:pPr>
              <a:lnSpc>
                <a:spcPct val="120000"/>
              </a:lnSpc>
            </a:pPr>
            <a:endParaRPr lang="en-US" altLang="zh-CN" sz="2000" dirty="0" smtClean="0"/>
          </a:p>
          <a:p>
            <a:pPr marL="0" indent="0">
              <a:buNone/>
            </a:pPr>
            <a:endParaRPr lang="zh-CN" altLang="en-US" sz="2000"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fontScale="90000"/>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67544" y="1196752"/>
            <a:ext cx="8208912" cy="5256584"/>
          </a:xfrm>
        </p:spPr>
        <p:txBody>
          <a:bodyPr>
            <a:noAutofit/>
          </a:bodyPr>
          <a:lstStyle/>
          <a:p>
            <a:pPr>
              <a:lnSpc>
                <a:spcPct val="120000"/>
              </a:lnSpc>
            </a:pPr>
            <a:endParaRPr lang="en-US" altLang="zh-CN" sz="1800" dirty="0" smtClean="0"/>
          </a:p>
          <a:p>
            <a:pPr>
              <a:lnSpc>
                <a:spcPct val="120000"/>
              </a:lnSpc>
            </a:pPr>
            <a:endParaRPr lang="en-US" altLang="zh-CN" sz="1800" dirty="0" smtClean="0"/>
          </a:p>
          <a:p>
            <a:pPr marL="0" indent="0">
              <a:buNone/>
            </a:pPr>
            <a:endParaRPr lang="en-US" altLang="zh-CN" sz="1800" dirty="0" smtClean="0"/>
          </a:p>
          <a:p>
            <a:pPr marL="0" indent="0">
              <a:buNone/>
            </a:pPr>
            <a:endParaRPr lang="en-US" altLang="zh-CN" sz="1800" dirty="0"/>
          </a:p>
          <a:p>
            <a:pPr marL="0" indent="0">
              <a:buNone/>
            </a:pPr>
            <a:endParaRPr lang="en-US" altLang="zh-CN" sz="1800" dirty="0" smtClean="0"/>
          </a:p>
          <a:p>
            <a:pPr marL="0" indent="0">
              <a:buNone/>
            </a:pPr>
            <a:endParaRPr lang="en-US" altLang="zh-CN" sz="1800" dirty="0"/>
          </a:p>
          <a:p>
            <a:pPr marL="0" indent="0">
              <a:buNone/>
            </a:pPr>
            <a:endParaRPr lang="en-US" altLang="zh-CN" sz="1800" dirty="0" smtClean="0"/>
          </a:p>
          <a:p>
            <a:pPr marL="0" indent="0">
              <a:buNone/>
            </a:pPr>
            <a:endParaRPr lang="en-US" altLang="zh-CN" sz="1800" dirty="0"/>
          </a:p>
          <a:p>
            <a:pPr>
              <a:lnSpc>
                <a:spcPct val="130000"/>
              </a:lnSpc>
              <a:buClr>
                <a:srgbClr val="0000FF"/>
              </a:buClr>
              <a:buFont typeface="Wingdings" panose="05000000000000000000" pitchFamily="2" charset="2"/>
              <a:buChar char="v"/>
            </a:pPr>
            <a:r>
              <a:rPr lang="zh-CN" altLang="en-US" sz="2000" b="1" dirty="0" smtClean="0">
                <a:latin typeface="黑体" panose="02010609060101010101" pitchFamily="2" charset="-122"/>
                <a:ea typeface="黑体" panose="02010609060101010101" pitchFamily="2" charset="-122"/>
              </a:rPr>
              <a:t>通常需要确认的过程举例：轧钢</a:t>
            </a:r>
            <a:r>
              <a:rPr lang="zh-CN" altLang="en-US" sz="2000" b="1" dirty="0">
                <a:latin typeface="黑体" panose="02010609060101010101" pitchFamily="2" charset="-122"/>
                <a:ea typeface="黑体" panose="02010609060101010101" pitchFamily="2" charset="-122"/>
              </a:rPr>
              <a:t>业的</a:t>
            </a:r>
            <a:r>
              <a:rPr lang="zh-CN" altLang="en-US" sz="2000" b="1" dirty="0" smtClean="0">
                <a:latin typeface="黑体" panose="02010609060101010101" pitchFamily="2" charset="-122"/>
                <a:ea typeface="黑体" panose="02010609060101010101" pitchFamily="2" charset="-122"/>
              </a:rPr>
              <a:t>司炉、瓦楞纸</a:t>
            </a:r>
            <a:r>
              <a:rPr lang="zh-CN" altLang="en-US" sz="2000" b="1" dirty="0">
                <a:latin typeface="黑体" panose="02010609060101010101" pitchFamily="2" charset="-122"/>
                <a:ea typeface="黑体" panose="02010609060101010101" pitchFamily="2" charset="-122"/>
              </a:rPr>
              <a:t>板成型中的上</a:t>
            </a:r>
            <a:r>
              <a:rPr lang="zh-CN" altLang="en-US" sz="2000" b="1" dirty="0" smtClean="0">
                <a:latin typeface="黑体" panose="02010609060101010101" pitchFamily="2" charset="-122"/>
                <a:ea typeface="黑体" panose="02010609060101010101" pitchFamily="2" charset="-122"/>
              </a:rPr>
              <a:t>浆糊、建筑</a:t>
            </a:r>
            <a:r>
              <a:rPr lang="zh-CN" altLang="en-US" sz="2000" b="1" dirty="0">
                <a:latin typeface="黑体" panose="02010609060101010101" pitchFamily="2" charset="-122"/>
                <a:ea typeface="黑体" panose="02010609060101010101" pitchFamily="2" charset="-122"/>
              </a:rPr>
              <a:t>中的</a:t>
            </a:r>
            <a:r>
              <a:rPr lang="zh-CN" altLang="en-US" sz="2000" b="1" dirty="0" smtClean="0">
                <a:latin typeface="黑体" panose="02010609060101010101" pitchFamily="2" charset="-122"/>
                <a:ea typeface="黑体" panose="02010609060101010101" pitchFamily="2" charset="-122"/>
              </a:rPr>
              <a:t>隐蔽工程、染</a:t>
            </a:r>
            <a:r>
              <a:rPr lang="zh-CN" altLang="en-US" sz="2000" b="1" dirty="0">
                <a:latin typeface="黑体" panose="02010609060101010101" pitchFamily="2" charset="-122"/>
                <a:ea typeface="黑体" panose="02010609060101010101" pitchFamily="2" charset="-122"/>
              </a:rPr>
              <a:t>整业的</a:t>
            </a:r>
            <a:r>
              <a:rPr lang="zh-CN" altLang="en-US" sz="2000" b="1" dirty="0" smtClean="0">
                <a:latin typeface="黑体" panose="02010609060101010101" pitchFamily="2" charset="-122"/>
                <a:ea typeface="黑体" panose="02010609060101010101" pitchFamily="2" charset="-122"/>
              </a:rPr>
              <a:t>染色、宾馆</a:t>
            </a:r>
            <a:r>
              <a:rPr lang="zh-CN" altLang="en-US" sz="2000" b="1" dirty="0">
                <a:latin typeface="黑体" panose="02010609060101010101" pitchFamily="2" charset="-122"/>
                <a:ea typeface="黑体" panose="02010609060101010101" pitchFamily="2" charset="-122"/>
              </a:rPr>
              <a:t>服务中的大堂</a:t>
            </a:r>
            <a:r>
              <a:rPr lang="zh-CN" altLang="en-US" sz="2000" b="1" dirty="0" smtClean="0">
                <a:latin typeface="黑体" panose="02010609060101010101" pitchFamily="2" charset="-122"/>
                <a:ea typeface="黑体" panose="02010609060101010101" pitchFamily="2" charset="-122"/>
              </a:rPr>
              <a:t>接待等。</a:t>
            </a:r>
            <a:endParaRPr lang="en-US" altLang="zh-CN" sz="2000" b="1" dirty="0" smtClean="0">
              <a:latin typeface="黑体" panose="02010609060101010101" pitchFamily="2" charset="-122"/>
              <a:ea typeface="黑体" panose="02010609060101010101" pitchFamily="2" charset="-122"/>
            </a:endParaRPr>
          </a:p>
          <a:p>
            <a:pPr>
              <a:lnSpc>
                <a:spcPct val="130000"/>
              </a:lnSpc>
              <a:buClr>
                <a:srgbClr val="0000FF"/>
              </a:buClr>
              <a:buFont typeface="Wingdings" panose="05000000000000000000" pitchFamily="2" charset="2"/>
              <a:buChar char="v"/>
            </a:pPr>
            <a:r>
              <a:rPr lang="zh-CN" altLang="en-US" sz="2000" dirty="0" smtClean="0"/>
              <a:t>确认的内容：过程</a:t>
            </a:r>
            <a:r>
              <a:rPr lang="zh-CN" altLang="en-US" sz="2000" dirty="0"/>
              <a:t>实现所策划结果的</a:t>
            </a:r>
            <a:r>
              <a:rPr lang="zh-CN" altLang="en-US" sz="2000" dirty="0" smtClean="0"/>
              <a:t>能力。（一般从人机料法环等方面。如</a:t>
            </a:r>
            <a:r>
              <a:rPr lang="zh-CN" altLang="en-US" sz="2000" dirty="0" smtClean="0">
                <a:latin typeface="幼圆" pitchFamily="49" charset="-122"/>
              </a:rPr>
              <a:t>焊接：为</a:t>
            </a:r>
            <a:r>
              <a:rPr lang="zh-CN" altLang="en-US" sz="2000" dirty="0">
                <a:latin typeface="幼圆" pitchFamily="49" charset="-122"/>
              </a:rPr>
              <a:t>保证焊接强度，要求对焊接人员进行培训，合格后（人员鉴定）才能按照焊接程序进行</a:t>
            </a:r>
            <a:r>
              <a:rPr lang="zh-CN" altLang="en-US" sz="2000" dirty="0" smtClean="0">
                <a:latin typeface="幼圆" pitchFamily="49" charset="-122"/>
              </a:rPr>
              <a:t>焊接。</a:t>
            </a:r>
            <a:r>
              <a:rPr lang="zh-CN" altLang="en-US" sz="2000" dirty="0" smtClean="0"/>
              <a:t>）</a:t>
            </a:r>
            <a:endParaRPr lang="en-US" altLang="zh-CN" sz="2000" b="1" dirty="0" smtClean="0">
              <a:latin typeface="黑体" panose="02010609060101010101" pitchFamily="2" charset="-122"/>
              <a:ea typeface="黑体" panose="02010609060101010101" pitchFamily="2" charset="-122"/>
            </a:endParaRPr>
          </a:p>
          <a:p>
            <a:pPr>
              <a:lnSpc>
                <a:spcPct val="130000"/>
              </a:lnSpc>
              <a:buClr>
                <a:srgbClr val="0000FF"/>
              </a:buClr>
              <a:buFont typeface="Wingdings" panose="05000000000000000000" pitchFamily="2" charset="2"/>
              <a:buChar char="v"/>
            </a:pPr>
            <a:r>
              <a:rPr lang="zh-CN" altLang="en-US" sz="2000" b="1" dirty="0">
                <a:latin typeface="黑体" panose="02010609060101010101" pitchFamily="2" charset="-122"/>
                <a:ea typeface="黑体" panose="02010609060101010101" pitchFamily="2" charset="-122"/>
              </a:rPr>
              <a:t>再</a:t>
            </a:r>
            <a:r>
              <a:rPr lang="zh-CN" altLang="en-US" sz="2000" b="1" dirty="0" smtClean="0">
                <a:latin typeface="黑体" panose="02010609060101010101" pitchFamily="2" charset="-122"/>
                <a:ea typeface="黑体" panose="02010609060101010101" pitchFamily="2" charset="-122"/>
              </a:rPr>
              <a:t>确认的时机：发生变化或周期性。</a:t>
            </a:r>
            <a:endParaRPr lang="zh-CN" altLang="en-US" sz="2000" b="1" dirty="0">
              <a:latin typeface="黑体" panose="02010609060101010101" pitchFamily="2" charset="-122"/>
              <a:ea typeface="黑体" panose="02010609060101010101" pitchFamily="2" charset="-122"/>
            </a:endParaRPr>
          </a:p>
          <a:p>
            <a:pPr marL="0" indent="0">
              <a:buNone/>
            </a:pPr>
            <a:endParaRPr lang="zh-CN" altLang="en-US" sz="1800"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graphicFrame>
        <p:nvGraphicFramePr>
          <p:cNvPr id="5" name="表格 4"/>
          <p:cNvGraphicFramePr>
            <a:graphicFrameLocks noGrp="1"/>
          </p:cNvGraphicFramePr>
          <p:nvPr/>
        </p:nvGraphicFramePr>
        <p:xfrm>
          <a:off x="827584" y="1268760"/>
          <a:ext cx="7488833" cy="2661920"/>
        </p:xfrm>
        <a:graphic>
          <a:graphicData uri="http://schemas.openxmlformats.org/drawingml/2006/table">
            <a:tbl>
              <a:tblPr firstRow="1" bandRow="1">
                <a:effectLst>
                  <a:reflection endPos="19000" dist="50800" dir="5400000" sy="-100000" algn="bl" rotWithShape="0"/>
                </a:effectLst>
                <a:tableStyleId>{5C22544A-7EE6-4342-B048-85BDC9FD1C3A}</a:tableStyleId>
              </a:tblPr>
              <a:tblGrid>
                <a:gridCol w="1754660"/>
                <a:gridCol w="1754660"/>
                <a:gridCol w="1754660"/>
                <a:gridCol w="2224853"/>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kumimoji="0" lang="zh-CN" altLang="en-US" kern="1200" dirty="0" smtClean="0">
                          <a:solidFill>
                            <a:schemeClr val="dk1"/>
                          </a:solidFill>
                          <a:latin typeface="+mn-lt"/>
                          <a:ea typeface="+mn-ea"/>
                          <a:cs typeface="+mn-cs"/>
                        </a:rPr>
                        <a:t>过程</a:t>
                      </a:r>
                      <a:endParaRPr kumimoji="0" lang="zh-CN" altLang="en-US"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kumimoji="0" lang="zh-CN" altLang="en-US" kern="1200" dirty="0" smtClean="0">
                          <a:solidFill>
                            <a:schemeClr val="dk1"/>
                          </a:solidFill>
                          <a:latin typeface="+mn-lt"/>
                          <a:ea typeface="+mn-ea"/>
                          <a:cs typeface="+mn-cs"/>
                        </a:rPr>
                        <a:t>过程输出</a:t>
                      </a:r>
                      <a:endParaRPr kumimoji="0" lang="zh-CN" altLang="en-US"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kumimoji="0" lang="zh-CN" altLang="en-US" kern="1200" dirty="0" smtClean="0">
                          <a:solidFill>
                            <a:schemeClr val="dk1"/>
                          </a:solidFill>
                          <a:latin typeface="+mn-lt"/>
                          <a:ea typeface="+mn-ea"/>
                          <a:cs typeface="+mn-cs"/>
                        </a:rPr>
                        <a:t>输出特性</a:t>
                      </a:r>
                      <a:endParaRPr kumimoji="0" lang="zh-CN" altLang="en-US"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kumimoji="0" lang="zh-CN" altLang="en-US" kern="1200" dirty="0" smtClean="0">
                          <a:solidFill>
                            <a:schemeClr val="dk1"/>
                          </a:solidFill>
                          <a:latin typeface="+mn-lt"/>
                          <a:ea typeface="+mn-ea"/>
                          <a:cs typeface="+mn-cs"/>
                        </a:rPr>
                        <a:t>过程特性</a:t>
                      </a:r>
                      <a:endParaRPr kumimoji="0" lang="zh-CN" altLang="en-US"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dirty="0" smtClean="0"/>
                        <a:t>铸造</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dirty="0" smtClean="0"/>
                        <a:t>铸件</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dirty="0" smtClean="0"/>
                        <a:t>表面粗糙度</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kumimoji="0" lang="zh-CN" altLang="en-US" kern="1200" dirty="0" smtClean="0">
                          <a:solidFill>
                            <a:schemeClr val="dk1"/>
                          </a:solidFill>
                          <a:latin typeface="+mn-lt"/>
                          <a:ea typeface="+mn-ea"/>
                          <a:cs typeface="+mn-cs"/>
                        </a:rPr>
                        <a:t>浇铸温度、型砂粒径</a:t>
                      </a:r>
                      <a:r>
                        <a:rPr kumimoji="0" lang="en-US" altLang="zh-CN" kern="1200" dirty="0" smtClean="0">
                          <a:solidFill>
                            <a:schemeClr val="dk1"/>
                          </a:solidFill>
                          <a:latin typeface="+mn-lt"/>
                          <a:ea typeface="+mn-ea"/>
                          <a:cs typeface="+mn-cs"/>
                        </a:rPr>
                        <a:t>…</a:t>
                      </a:r>
                      <a:endParaRPr kumimoji="0" lang="en-US" altLang="zh-CN" kern="1200" dirty="0" smtClean="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dirty="0" smtClean="0"/>
                        <a:t>焊接</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dirty="0" smtClean="0"/>
                        <a:t>焊接件</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dirty="0" smtClean="0"/>
                        <a:t>焊接强度</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dirty="0" smtClean="0"/>
                        <a:t>焊接电流、温度等</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dirty="0" smtClean="0"/>
                        <a:t>喷涂</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dirty="0" smtClean="0"/>
                        <a:t>喷涂件</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dirty="0" smtClean="0"/>
                        <a:t>涂层均匀度和附着强度</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dirty="0" smtClean="0"/>
                        <a:t>喷涂距离、流量等</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dirty="0" smtClean="0"/>
                        <a:t>草坪养护</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dirty="0" smtClean="0"/>
                        <a:t>养护服务</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dirty="0" smtClean="0"/>
                        <a:t>成活率</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dirty="0" smtClean="0"/>
                        <a:t>浇灌次数、水质要求等</a:t>
                      </a:r>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7.5.3  </a:t>
                      </a:r>
                      <a:r>
                        <a:rPr kumimoji="0" lang="zh-CN" altLang="zh-CN" sz="1800" kern="1200" dirty="0" smtClean="0">
                          <a:solidFill>
                            <a:schemeClr val="tx1"/>
                          </a:solidFill>
                          <a:effectLst/>
                          <a:latin typeface="+mn-lt"/>
                          <a:ea typeface="+mn-ea"/>
                          <a:cs typeface="+mn-cs"/>
                        </a:rPr>
                        <a:t>标识和可追溯性</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适当时，组织应在产品实现的全过程中使用适宜的方法</a:t>
                      </a:r>
                      <a:r>
                        <a:rPr kumimoji="0" lang="zh-CN" altLang="zh-CN" sz="1800" kern="1200" dirty="0" smtClean="0">
                          <a:solidFill>
                            <a:srgbClr val="FF0000"/>
                          </a:solidFill>
                          <a:effectLst/>
                          <a:latin typeface="+mn-lt"/>
                          <a:ea typeface="+mn-ea"/>
                          <a:cs typeface="+mn-cs"/>
                        </a:rPr>
                        <a:t>识别产品。</a:t>
                      </a:r>
                      <a:endParaRPr kumimoji="0" lang="zh-CN" altLang="zh-CN" sz="1800" kern="1200" dirty="0" smtClean="0">
                        <a:solidFill>
                          <a:srgbClr val="FF0000"/>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组织应在产品实现的全过程中，针对监视和测量要求识别产品的状态。</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在有可追溯性要求的场合，组织应控制产品的唯一性标识，并保持记录（见</a:t>
                      </a:r>
                      <a:r>
                        <a:rPr kumimoji="0" lang="en-US" altLang="zh-CN" sz="1800" kern="1200" dirty="0" smtClean="0">
                          <a:solidFill>
                            <a:schemeClr val="tx1"/>
                          </a:solidFill>
                          <a:effectLst/>
                          <a:latin typeface="+mn-lt"/>
                          <a:ea typeface="+mn-ea"/>
                          <a:cs typeface="+mn-cs"/>
                        </a:rPr>
                        <a:t>4.2.4</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注：在某些行业，技术状态管理是保持标识和可追溯性的一种方法。</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u="none" strike="noStrike" kern="1200" baseline="0" dirty="0" smtClean="0">
                          <a:solidFill>
                            <a:schemeClr val="tx1"/>
                          </a:solidFill>
                          <a:latin typeface="+mn-lt"/>
                          <a:ea typeface="+mn-ea"/>
                          <a:cs typeface="+mn-cs"/>
                        </a:rPr>
                        <a:t>8.5.2 </a:t>
                      </a:r>
                      <a:r>
                        <a:rPr kumimoji="0" lang="zh-CN" altLang="en-US" sz="1800" b="0" i="0" u="none" strike="noStrike" kern="1200" baseline="0" dirty="0" smtClean="0">
                          <a:solidFill>
                            <a:schemeClr val="tx1"/>
                          </a:solidFill>
                          <a:latin typeface="+mn-lt"/>
                          <a:ea typeface="+mn-ea"/>
                          <a:cs typeface="+mn-cs"/>
                        </a:rPr>
                        <a:t>标识和可追溯性</a:t>
                      </a:r>
                      <a:endParaRPr kumimoji="0"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需要时，组织应采用适当的方法</a:t>
                      </a:r>
                      <a:r>
                        <a:rPr lang="zh-CN" altLang="en-US" sz="1800" b="1" i="0" u="none" strike="noStrike" kern="1200" baseline="0" dirty="0" smtClean="0">
                          <a:solidFill>
                            <a:srgbClr val="FF0000"/>
                          </a:solidFill>
                          <a:latin typeface="+mn-lt"/>
                          <a:ea typeface="+mn-ea"/>
                          <a:cs typeface="+mn-cs"/>
                        </a:rPr>
                        <a:t>识别输出</a:t>
                      </a:r>
                      <a:r>
                        <a:rPr lang="zh-CN" altLang="en-US" sz="1800" b="0" i="0" u="none" strike="noStrike" kern="1200" baseline="0" dirty="0" smtClean="0">
                          <a:solidFill>
                            <a:schemeClr val="tx1"/>
                          </a:solidFill>
                          <a:latin typeface="+mn-lt"/>
                          <a:ea typeface="+mn-ea"/>
                          <a:cs typeface="+mn-cs"/>
                        </a:rPr>
                        <a:t>，以确保产品和服务合格。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组织应在生产和服务提供的</a:t>
                      </a:r>
                      <a:r>
                        <a:rPr lang="zh-CN" altLang="en-US" sz="1800" b="1" i="0" u="none" strike="noStrike" kern="1200" baseline="0" dirty="0" smtClean="0">
                          <a:solidFill>
                            <a:srgbClr val="FF0000"/>
                          </a:solidFill>
                          <a:latin typeface="+mn-lt"/>
                          <a:ea typeface="+mn-ea"/>
                          <a:cs typeface="+mn-cs"/>
                        </a:rPr>
                        <a:t>整个过程</a:t>
                      </a:r>
                      <a:r>
                        <a:rPr lang="zh-CN" altLang="en-US" sz="1800" b="0" i="0" u="none" strike="noStrike" kern="1200" baseline="0" dirty="0" smtClean="0">
                          <a:solidFill>
                            <a:schemeClr val="tx1"/>
                          </a:solidFill>
                          <a:latin typeface="+mn-lt"/>
                          <a:ea typeface="+mn-ea"/>
                          <a:cs typeface="+mn-cs"/>
                        </a:rPr>
                        <a:t>中按照监视和测量要求识别</a:t>
                      </a:r>
                      <a:r>
                        <a:rPr lang="zh-CN" altLang="en-US" sz="1800" b="1" i="0" u="none" strike="noStrike" kern="1200" baseline="0" dirty="0" smtClean="0">
                          <a:solidFill>
                            <a:srgbClr val="FF0000"/>
                          </a:solidFill>
                          <a:latin typeface="+mn-lt"/>
                          <a:ea typeface="+mn-ea"/>
                          <a:cs typeface="+mn-cs"/>
                        </a:rPr>
                        <a:t>输出状态。 </a:t>
                      </a:r>
                      <a:endParaRPr lang="zh-CN" altLang="en-US" sz="1800" b="1" i="0" u="none" strike="noStrike" kern="1200" baseline="0" dirty="0" smtClean="0">
                        <a:solidFill>
                          <a:srgbClr val="FF0000"/>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当有可追溯要求时，组织应</a:t>
                      </a:r>
                      <a:r>
                        <a:rPr lang="zh-CN" altLang="en-US" sz="1800" b="1" i="0" u="none" strike="noStrike" kern="1200" baseline="0" dirty="0" smtClean="0">
                          <a:solidFill>
                            <a:srgbClr val="FF0000"/>
                          </a:solidFill>
                          <a:latin typeface="+mn-lt"/>
                          <a:ea typeface="+mn-ea"/>
                          <a:cs typeface="+mn-cs"/>
                        </a:rPr>
                        <a:t>控制输出的唯一性标识</a:t>
                      </a:r>
                      <a:r>
                        <a:rPr lang="zh-CN" altLang="en-US" sz="1800" b="0" i="0" u="none" strike="noStrike" kern="1200" baseline="0" dirty="0" smtClean="0">
                          <a:solidFill>
                            <a:schemeClr val="tx1"/>
                          </a:solidFill>
                          <a:latin typeface="+mn-lt"/>
                          <a:ea typeface="+mn-ea"/>
                          <a:cs typeface="+mn-cs"/>
                        </a:rPr>
                        <a:t>，且应保留所需的</a:t>
                      </a:r>
                      <a:r>
                        <a:rPr lang="zh-CN" altLang="en-US" sz="1800" b="1" i="0" u="none" strike="noStrike" kern="1200" baseline="0" dirty="0" smtClean="0">
                          <a:solidFill>
                            <a:srgbClr val="FF0000"/>
                          </a:solidFill>
                          <a:latin typeface="+mn-lt"/>
                          <a:ea typeface="+mn-ea"/>
                          <a:cs typeface="+mn-cs"/>
                        </a:rPr>
                        <a:t>成文信息</a:t>
                      </a:r>
                      <a:r>
                        <a:rPr lang="zh-CN" altLang="en-US" sz="1800" b="0" i="0" u="none" strike="noStrike" kern="1200" baseline="0" dirty="0" smtClean="0">
                          <a:solidFill>
                            <a:schemeClr val="tx1"/>
                          </a:solidFill>
                          <a:latin typeface="+mn-lt"/>
                          <a:ea typeface="+mn-ea"/>
                          <a:cs typeface="+mn-cs"/>
                        </a:rPr>
                        <a:t>以实现可追溯。 </a:t>
                      </a:r>
                      <a:endParaRPr kumimoji="0" lang="zh-CN" altLang="en-US" sz="1800" b="0" i="0" u="none" strike="noStrike" kern="1200" baseline="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ctrTitle"/>
          </p:nvPr>
        </p:nvSpPr>
        <p:spPr>
          <a:xfrm>
            <a:off x="611188" y="1454150"/>
            <a:ext cx="7772400" cy="1470025"/>
          </a:xfrm>
        </p:spPr>
        <p:txBody>
          <a:bodyPr/>
          <a:lstStyle/>
          <a:p>
            <a:pPr>
              <a:lnSpc>
                <a:spcPct val="200000"/>
              </a:lnSpc>
            </a:pPr>
            <a:r>
              <a:rPr lang="zh-CN" altLang="en-US" sz="3200" b="1" dirty="0">
                <a:latin typeface="微软雅黑" panose="020B0503020204020204" pitchFamily="34" charset="-122"/>
                <a:ea typeface="微软雅黑" panose="020B0503020204020204" pitchFamily="34" charset="-122"/>
              </a:rPr>
              <a:t>第一</a:t>
            </a:r>
            <a:r>
              <a:rPr lang="zh-CN" altLang="en-US" sz="3200" b="1" dirty="0" smtClean="0">
                <a:latin typeface="微软雅黑" panose="020B0503020204020204" pitchFamily="34" charset="-122"/>
                <a:ea typeface="微软雅黑" panose="020B0503020204020204" pitchFamily="34" charset="-122"/>
              </a:rPr>
              <a:t>章  </a:t>
            </a:r>
            <a:r>
              <a:rPr lang="en-US" altLang="zh-CN" sz="3200" b="1" dirty="0" smtClean="0">
                <a:latin typeface="微软雅黑" panose="020B0503020204020204" pitchFamily="34" charset="-122"/>
                <a:ea typeface="微软雅黑" panose="020B0503020204020204" pitchFamily="34" charset="-122"/>
              </a:rPr>
              <a:t>2015</a:t>
            </a:r>
            <a:r>
              <a:rPr lang="zh-CN" altLang="en-US" sz="3200" b="1" dirty="0" smtClean="0">
                <a:latin typeface="微软雅黑" panose="020B0503020204020204" pitchFamily="34" charset="-122"/>
                <a:ea typeface="微软雅黑" panose="020B0503020204020204" pitchFamily="34" charset="-122"/>
              </a:rPr>
              <a:t>版</a:t>
            </a:r>
            <a:r>
              <a:rPr lang="en-US" altLang="zh-CN" sz="3200" b="1" dirty="0" smtClean="0">
                <a:latin typeface="微软雅黑" panose="020B0503020204020204" pitchFamily="34" charset="-122"/>
                <a:ea typeface="微软雅黑" panose="020B0503020204020204" pitchFamily="34" charset="-122"/>
              </a:rPr>
              <a:t>ISO9000</a:t>
            </a:r>
            <a:r>
              <a:rPr lang="zh-CN" altLang="en-US" sz="3200" b="1" dirty="0">
                <a:latin typeface="微软雅黑" panose="020B0503020204020204" pitchFamily="34" charset="-122"/>
                <a:ea typeface="微软雅黑" panose="020B0503020204020204" pitchFamily="34" charset="-122"/>
              </a:rPr>
              <a:t>族</a:t>
            </a:r>
            <a:r>
              <a:rPr lang="zh-CN" altLang="en-US" sz="3200" b="1" dirty="0" smtClean="0">
                <a:latin typeface="微软雅黑" panose="020B0503020204020204" pitchFamily="34" charset="-122"/>
                <a:ea typeface="微软雅黑" panose="020B0503020204020204" pitchFamily="34" charset="-122"/>
              </a:rPr>
              <a:t>标准修订概述</a:t>
            </a:r>
            <a:endParaRPr lang="zh-CN" altLang="en-US" sz="3200" b="1" dirty="0" smtClean="0">
              <a:latin typeface="微软雅黑" panose="020B0503020204020204" pitchFamily="34" charset="-122"/>
              <a:ea typeface="微软雅黑" panose="020B0503020204020204" pitchFamily="34" charset="-122"/>
            </a:endParaRPr>
          </a:p>
        </p:txBody>
      </p:sp>
      <p:pic>
        <p:nvPicPr>
          <p:cNvPr id="20482" name="Picture 3"/>
          <p:cNvPicPr>
            <a:picLocks noChangeAspect="1" noChangeArrowheads="1"/>
          </p:cNvPicPr>
          <p:nvPr/>
        </p:nvPicPr>
        <p:blipFill>
          <a:blip r:embed="rId1"/>
          <a:srcRect/>
          <a:stretch>
            <a:fillRect/>
          </a:stretch>
        </p:blipFill>
        <p:spPr bwMode="auto">
          <a:xfrm>
            <a:off x="7524750" y="4941888"/>
            <a:ext cx="1033463" cy="827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68923" y="188914"/>
            <a:ext cx="8229600" cy="942975"/>
          </a:xfrm>
        </p:spPr>
        <p:txBody>
          <a:bodyPr/>
          <a:lstStyle/>
          <a:p>
            <a:pPr algn="l"/>
            <a:r>
              <a:rPr lang="zh-CN" altLang="en-US" b="1" dirty="0" smtClean="0">
                <a:solidFill>
                  <a:srgbClr val="FF6600"/>
                </a:solidFill>
                <a:latin typeface="宋体" panose="02010600030101010101" pitchFamily="2" charset="-122"/>
              </a:rPr>
              <a:t>          </a:t>
            </a:r>
            <a:r>
              <a:rPr lang="zh-CN" altLang="en-US" sz="3200" b="1" dirty="0" smtClean="0">
                <a:solidFill>
                  <a:srgbClr val="FF6600"/>
                </a:solidFill>
                <a:latin typeface="宋体" panose="02010600030101010101" pitchFamily="2" charset="-122"/>
              </a:rPr>
              <a:t>结构上的变化</a:t>
            </a:r>
            <a:endParaRPr lang="zh-CN" altLang="en-US" sz="3200" b="1" dirty="0" smtClean="0">
              <a:solidFill>
                <a:srgbClr val="FF6600"/>
              </a:solidFill>
              <a:latin typeface="宋体" panose="02010600030101010101" pitchFamily="2" charset="-122"/>
            </a:endParaRPr>
          </a:p>
        </p:txBody>
      </p:sp>
      <p:sp>
        <p:nvSpPr>
          <p:cNvPr id="30723" name="Rectangle 3"/>
          <p:cNvSpPr>
            <a:spLocks noGrp="1" noChangeArrowheads="1"/>
          </p:cNvSpPr>
          <p:nvPr>
            <p:ph type="body" idx="4294967295"/>
          </p:nvPr>
        </p:nvSpPr>
        <p:spPr>
          <a:xfrm>
            <a:off x="468923" y="1196976"/>
            <a:ext cx="8229600" cy="4525963"/>
          </a:xfrm>
          <a:prstGeom prst="rect">
            <a:avLst/>
          </a:prstGeom>
        </p:spPr>
        <p:txBody>
          <a:bodyPr/>
          <a:lstStyle/>
          <a:p>
            <a:pPr>
              <a:buClr>
                <a:schemeClr val="hlink"/>
              </a:buClr>
              <a:buFont typeface="Wingdings" panose="05000000000000000000" pitchFamily="2" charset="2"/>
              <a:buChar char="l"/>
            </a:pPr>
            <a:r>
              <a:rPr lang="zh-CN" altLang="en-US" sz="2400" b="1" smtClean="0">
                <a:latin typeface="仿宋" panose="02010609060101010101" pitchFamily="49" charset="-122"/>
                <a:ea typeface="仿宋" panose="02010609060101010101" pitchFamily="49" charset="-122"/>
              </a:rPr>
              <a:t>采用新的高级结构（</a:t>
            </a:r>
            <a:r>
              <a:rPr lang="en-US" altLang="zh-CN" sz="2400" b="1" smtClean="0">
                <a:latin typeface="仿宋" panose="02010609060101010101" pitchFamily="49" charset="-122"/>
                <a:ea typeface="仿宋" panose="02010609060101010101" pitchFamily="49" charset="-122"/>
              </a:rPr>
              <a:t>HLS</a:t>
            </a:r>
            <a:r>
              <a:rPr lang="zh-CN" altLang="en-US" sz="2400" b="1" smtClean="0">
                <a:latin typeface="仿宋" panose="02010609060101010101" pitchFamily="49" charset="-122"/>
                <a:ea typeface="仿宋" panose="02010609060101010101" pitchFamily="49" charset="-122"/>
              </a:rPr>
              <a:t>）,贯彻</a:t>
            </a:r>
            <a:r>
              <a:rPr lang="en-US" altLang="zh-CN" sz="2400" b="1" smtClean="0">
                <a:latin typeface="仿宋" panose="02010609060101010101" pitchFamily="49" charset="-122"/>
                <a:ea typeface="仿宋" panose="02010609060101010101" pitchFamily="49" charset="-122"/>
              </a:rPr>
              <a:t>P</a:t>
            </a:r>
            <a:r>
              <a:rPr lang="zh-CN" altLang="en-US" sz="2400" b="1" smtClean="0">
                <a:latin typeface="仿宋" panose="02010609060101010101" pitchFamily="49" charset="-122"/>
                <a:ea typeface="仿宋" panose="02010609060101010101" pitchFamily="49" charset="-122"/>
              </a:rPr>
              <a:t>、</a:t>
            </a:r>
            <a:r>
              <a:rPr lang="en-US" altLang="zh-CN" sz="2400" b="1" smtClean="0">
                <a:latin typeface="仿宋" panose="02010609060101010101" pitchFamily="49" charset="-122"/>
                <a:ea typeface="仿宋" panose="02010609060101010101" pitchFamily="49" charset="-122"/>
              </a:rPr>
              <a:t>D</a:t>
            </a:r>
            <a:r>
              <a:rPr lang="zh-CN" altLang="en-US" sz="2400" b="1" smtClean="0">
                <a:latin typeface="仿宋" panose="02010609060101010101" pitchFamily="49" charset="-122"/>
                <a:ea typeface="仿宋" panose="02010609060101010101" pitchFamily="49" charset="-122"/>
              </a:rPr>
              <a:t>、</a:t>
            </a:r>
            <a:r>
              <a:rPr lang="en-US" altLang="zh-CN" sz="2400" b="1" smtClean="0">
                <a:latin typeface="仿宋" panose="02010609060101010101" pitchFamily="49" charset="-122"/>
                <a:ea typeface="仿宋" panose="02010609060101010101" pitchFamily="49" charset="-122"/>
              </a:rPr>
              <a:t>C</a:t>
            </a:r>
            <a:r>
              <a:rPr lang="zh-CN" altLang="en-US" sz="2400" b="1" smtClean="0">
                <a:latin typeface="仿宋" panose="02010609060101010101" pitchFamily="49" charset="-122"/>
                <a:ea typeface="仿宋" panose="02010609060101010101" pitchFamily="49" charset="-122"/>
              </a:rPr>
              <a:t>、</a:t>
            </a:r>
            <a:r>
              <a:rPr lang="en-US" altLang="zh-CN" sz="2400" b="1" smtClean="0">
                <a:latin typeface="仿宋" panose="02010609060101010101" pitchFamily="49" charset="-122"/>
                <a:ea typeface="仿宋" panose="02010609060101010101" pitchFamily="49" charset="-122"/>
              </a:rPr>
              <a:t>A</a:t>
            </a:r>
            <a:r>
              <a:rPr lang="zh-CN" altLang="en-US" sz="2400" b="1" smtClean="0">
                <a:latin typeface="仿宋" panose="02010609060101010101" pitchFamily="49" charset="-122"/>
                <a:ea typeface="仿宋" panose="02010609060101010101" pitchFamily="49" charset="-122"/>
              </a:rPr>
              <a:t>循环模式</a:t>
            </a:r>
            <a:endParaRPr lang="zh-CN" altLang="en-US" sz="2400" b="1" smtClean="0">
              <a:latin typeface="仿宋" panose="02010609060101010101" pitchFamily="49" charset="-122"/>
              <a:ea typeface="仿宋" panose="02010609060101010101" pitchFamily="49" charset="-122"/>
            </a:endParaRPr>
          </a:p>
        </p:txBody>
      </p:sp>
      <p:pic>
        <p:nvPicPr>
          <p:cNvPr id="30724" name="图片 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68924" y="1700214"/>
            <a:ext cx="8351227"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矩形 3"/>
          <p:cNvSpPr>
            <a:spLocks noChangeArrowheads="1"/>
          </p:cNvSpPr>
          <p:nvPr/>
        </p:nvSpPr>
        <p:spPr bwMode="auto">
          <a:xfrm>
            <a:off x="3851031" y="1773238"/>
            <a:ext cx="1616320" cy="288925"/>
          </a:xfrm>
          <a:prstGeom prst="rect">
            <a:avLst/>
          </a:prstGeom>
          <a:solidFill>
            <a:srgbClr val="C0504D"/>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lang="en-US" altLang="zh-CN" sz="1200" b="1">
                <a:solidFill>
                  <a:srgbClr val="FFFFFF"/>
                </a:solidFill>
                <a:latin typeface="Calibri" panose="020F0502020204030204" pitchFamily="34" charset="0"/>
                <a:sym typeface="Calibri" panose="020F0502020204030204" pitchFamily="34" charset="0"/>
              </a:rPr>
              <a:t>ISO9001</a:t>
            </a:r>
            <a:r>
              <a:rPr lang="zh-CN" altLang="en-US" sz="1200" b="1">
                <a:solidFill>
                  <a:srgbClr val="FFFFFF"/>
                </a:solidFill>
                <a:latin typeface="宋体" panose="02010600030101010101" pitchFamily="2" charset="-122"/>
                <a:sym typeface="宋体" panose="02010600030101010101" pitchFamily="2" charset="-122"/>
              </a:rPr>
              <a:t>：</a:t>
            </a:r>
            <a:r>
              <a:rPr lang="en-US" altLang="zh-CN" sz="1200" b="1">
                <a:solidFill>
                  <a:srgbClr val="FFFFFF"/>
                </a:solidFill>
                <a:latin typeface="Calibri" panose="020F0502020204030204" pitchFamily="34" charset="0"/>
                <a:sym typeface="Calibri" panose="020F0502020204030204" pitchFamily="34" charset="0"/>
              </a:rPr>
              <a:t>2015</a:t>
            </a:r>
            <a:endParaRPr lang="zh-CN" altLang="en-US" sz="1200" b="1">
              <a:solidFill>
                <a:srgbClr val="FFFFFF"/>
              </a:solidFill>
              <a:latin typeface="宋体" panose="02010600030101010101" pitchFamily="2" charset="-122"/>
              <a:sym typeface="宋体" panose="02010600030101010101" pitchFamily="2" charset="-122"/>
            </a:endParaRPr>
          </a:p>
        </p:txBody>
      </p:sp>
      <p:sp>
        <p:nvSpPr>
          <p:cNvPr id="30726" name="TextBox 2"/>
          <p:cNvSpPr>
            <a:spLocks noChangeArrowheads="1"/>
          </p:cNvSpPr>
          <p:nvPr/>
        </p:nvSpPr>
        <p:spPr bwMode="auto">
          <a:xfrm>
            <a:off x="612531" y="2636838"/>
            <a:ext cx="416462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2000">
                <a:solidFill>
                  <a:srgbClr val="000000"/>
                </a:solidFill>
                <a:latin typeface="仿宋" panose="02010609060101010101" pitchFamily="49" charset="-122"/>
                <a:ea typeface="仿宋" panose="02010609060101010101" pitchFamily="49" charset="-122"/>
                <a:sym typeface="微软雅黑" panose="020B0503020204020204" pitchFamily="34" charset="-122"/>
              </a:rPr>
              <a:t>标准结构的设计遵循：</a:t>
            </a:r>
            <a:r>
              <a:rPr lang="en-US" altLang="zh-CN" sz="2000"/>
              <a:t>ISO</a:t>
            </a:r>
            <a:r>
              <a:rPr lang="zh-CN" altLang="en-US" sz="2000"/>
              <a:t>指南</a:t>
            </a:r>
            <a:r>
              <a:rPr lang="en-US" altLang="zh-CN" sz="2000"/>
              <a:t>83《</a:t>
            </a:r>
            <a:r>
              <a:rPr lang="zh-CN" altLang="en-US" sz="2000"/>
              <a:t>管理体系标准的高层结构和共同条款以及核心术语和定义</a:t>
            </a:r>
            <a:r>
              <a:rPr lang="en-US" altLang="zh-CN" sz="2000"/>
              <a:t>》</a:t>
            </a:r>
            <a:r>
              <a:rPr lang="zh-CN" altLang="en-US" sz="2000">
                <a:solidFill>
                  <a:srgbClr val="000000"/>
                </a:solidFill>
                <a:latin typeface="仿宋" panose="02010609060101010101" pitchFamily="49" charset="-122"/>
                <a:ea typeface="仿宋" panose="02010609060101010101" pitchFamily="49" charset="-122"/>
                <a:sym typeface="微软雅黑" panose="020B0503020204020204" pitchFamily="34" charset="-122"/>
              </a:rPr>
              <a:t>附录</a:t>
            </a:r>
            <a:r>
              <a:rPr lang="en-US" altLang="zh-CN" sz="2000">
                <a:solidFill>
                  <a:srgbClr val="000000"/>
                </a:solidFill>
                <a:latin typeface="仿宋" panose="02010609060101010101" pitchFamily="49" charset="-122"/>
                <a:ea typeface="仿宋" panose="02010609060101010101" pitchFamily="49" charset="-122"/>
                <a:sym typeface="微软雅黑" panose="020B0503020204020204" pitchFamily="34" charset="-122"/>
              </a:rPr>
              <a:t>2</a:t>
            </a:r>
            <a:r>
              <a:rPr lang="zh-CN" altLang="en-US" sz="2000">
                <a:solidFill>
                  <a:srgbClr val="000000"/>
                </a:solidFill>
                <a:latin typeface="仿宋" panose="02010609060101010101" pitchFamily="49" charset="-122"/>
                <a:ea typeface="仿宋" panose="02010609060101010101" pitchFamily="49" charset="-122"/>
                <a:sym typeface="微软雅黑" panose="020B0503020204020204" pitchFamily="34" charset="-122"/>
              </a:rPr>
              <a:t>，</a:t>
            </a:r>
            <a:r>
              <a:rPr lang="en-US" altLang="zh-CN" sz="2000" b="1">
                <a:solidFill>
                  <a:srgbClr val="000000"/>
                </a:solidFill>
                <a:latin typeface="仿宋" panose="02010609060101010101" pitchFamily="49" charset="-122"/>
                <a:ea typeface="仿宋" panose="02010609060101010101" pitchFamily="49" charset="-122"/>
                <a:sym typeface="微软雅黑" panose="020B0503020204020204" pitchFamily="34" charset="-122"/>
              </a:rPr>
              <a:t>《ISO/IEC Directives, Part 1, Consolidated ISO Supplement, 2013, Annex SL, Appendix 2 》</a:t>
            </a:r>
            <a:r>
              <a:rPr lang="zh-CN" altLang="en-US" sz="2000">
                <a:solidFill>
                  <a:srgbClr val="000000"/>
                </a:solidFill>
                <a:latin typeface="仿宋" panose="02010609060101010101" pitchFamily="49" charset="-122"/>
                <a:ea typeface="仿宋" panose="02010609060101010101" pitchFamily="49" charset="-122"/>
                <a:sym typeface="微软雅黑" panose="020B0503020204020204" pitchFamily="34" charset="-122"/>
              </a:rPr>
              <a:t>中所列明的结构</a:t>
            </a:r>
            <a:r>
              <a:rPr lang="zh-CN" altLang="en-US" sz="2000" b="1">
                <a:solidFill>
                  <a:srgbClr val="000000"/>
                </a:solidFill>
                <a:latin typeface="仿宋" panose="02010609060101010101" pitchFamily="49" charset="-122"/>
                <a:ea typeface="仿宋" panose="02010609060101010101" pitchFamily="49" charset="-122"/>
                <a:sym typeface="微软雅黑" panose="020B0503020204020204" pitchFamily="34" charset="-122"/>
              </a:rPr>
              <a:t>（</a:t>
            </a:r>
            <a:r>
              <a:rPr lang="en-US" altLang="zh-CN" sz="2000" b="1">
                <a:solidFill>
                  <a:srgbClr val="000000"/>
                </a:solidFill>
                <a:latin typeface="仿宋" panose="02010609060101010101" pitchFamily="49" charset="-122"/>
                <a:ea typeface="仿宋" panose="02010609060101010101" pitchFamily="49" charset="-122"/>
                <a:sym typeface="微软雅黑" panose="020B0503020204020204" pitchFamily="34" charset="-122"/>
              </a:rPr>
              <a:t>HLS</a:t>
            </a:r>
            <a:r>
              <a:rPr lang="zh-CN" altLang="en-US" sz="2000" b="1">
                <a:solidFill>
                  <a:srgbClr val="000000"/>
                </a:solidFill>
                <a:latin typeface="仿宋" panose="02010609060101010101" pitchFamily="49" charset="-122"/>
                <a:ea typeface="仿宋" panose="02010609060101010101" pitchFamily="49" charset="-122"/>
                <a:sym typeface="微软雅黑" panose="020B0503020204020204" pitchFamily="34" charset="-122"/>
              </a:rPr>
              <a:t>），</a:t>
            </a:r>
            <a:r>
              <a:rPr lang="zh-CN" altLang="en-US" sz="2000">
                <a:solidFill>
                  <a:srgbClr val="000000"/>
                </a:solidFill>
                <a:latin typeface="仿宋" panose="02010609060101010101" pitchFamily="49" charset="-122"/>
                <a:ea typeface="仿宋" panose="02010609060101010101" pitchFamily="49" charset="-122"/>
                <a:sym typeface="微软雅黑" panose="020B0503020204020204" pitchFamily="34" charset="-122"/>
              </a:rPr>
              <a:t>今后所有</a:t>
            </a:r>
            <a:r>
              <a:rPr lang="en-US" altLang="zh-CN" sz="2000">
                <a:solidFill>
                  <a:srgbClr val="000000"/>
                </a:solidFill>
                <a:latin typeface="仿宋" panose="02010609060101010101" pitchFamily="49" charset="-122"/>
                <a:ea typeface="仿宋" panose="02010609060101010101" pitchFamily="49" charset="-122"/>
                <a:sym typeface="微软雅黑" panose="020B0503020204020204" pitchFamily="34" charset="-122"/>
              </a:rPr>
              <a:t>ISO</a:t>
            </a:r>
            <a:r>
              <a:rPr lang="zh-CN" altLang="en-US" sz="2000">
                <a:solidFill>
                  <a:srgbClr val="000000"/>
                </a:solidFill>
                <a:latin typeface="仿宋" panose="02010609060101010101" pitchFamily="49" charset="-122"/>
                <a:ea typeface="仿宋" panose="02010609060101010101" pitchFamily="49" charset="-122"/>
                <a:sym typeface="微软雅黑" panose="020B0503020204020204" pitchFamily="34" charset="-122"/>
              </a:rPr>
              <a:t>管理体系标准，其结构均会与之类似；</a:t>
            </a:r>
            <a:endParaRPr lang="en-US" altLang="zh-CN" sz="2000">
              <a:solidFill>
                <a:srgbClr val="000000"/>
              </a:solidFill>
              <a:latin typeface="仿宋" panose="02010609060101010101" pitchFamily="49" charset="-122"/>
              <a:ea typeface="仿宋" panose="02010609060101010101" pitchFamily="49" charset="-122"/>
              <a:sym typeface="微软雅黑" panose="020B0503020204020204" pitchFamily="34" charset="-122"/>
            </a:endParaRPr>
          </a:p>
          <a:p>
            <a:pPr>
              <a:spcBef>
                <a:spcPct val="0"/>
              </a:spcBef>
              <a:buFontTx/>
              <a:buNone/>
            </a:pPr>
            <a:r>
              <a:rPr lang="zh-CN" altLang="en-US" sz="2000">
                <a:solidFill>
                  <a:srgbClr val="000000"/>
                </a:solidFill>
                <a:latin typeface="仿宋" panose="02010609060101010101" pitchFamily="49" charset="-122"/>
                <a:ea typeface="仿宋" panose="02010609060101010101" pitchFamily="49" charset="-122"/>
                <a:sym typeface="微软雅黑" panose="020B0503020204020204" pitchFamily="34" charset="-122"/>
              </a:rPr>
              <a:t>所有管理体系标准，其内容有</a:t>
            </a:r>
            <a:r>
              <a:rPr lang="en-US" altLang="zh-CN" sz="2000">
                <a:solidFill>
                  <a:srgbClr val="000000"/>
                </a:solidFill>
                <a:latin typeface="仿宋" panose="02010609060101010101" pitchFamily="49" charset="-122"/>
                <a:ea typeface="仿宋" panose="02010609060101010101" pitchFamily="49" charset="-122"/>
                <a:sym typeface="微软雅黑" panose="020B0503020204020204" pitchFamily="34" charset="-122"/>
              </a:rPr>
              <a:t>30%</a:t>
            </a:r>
            <a:r>
              <a:rPr lang="zh-CN" altLang="en-US" sz="2000">
                <a:solidFill>
                  <a:srgbClr val="000000"/>
                </a:solidFill>
                <a:latin typeface="仿宋" panose="02010609060101010101" pitchFamily="49" charset="-122"/>
                <a:ea typeface="仿宋" panose="02010609060101010101" pitchFamily="49" charset="-122"/>
                <a:sym typeface="微软雅黑" panose="020B0503020204020204" pitchFamily="34" charset="-122"/>
              </a:rPr>
              <a:t>或更多文本是相同的。</a:t>
            </a:r>
            <a:endParaRPr lang="en-US" altLang="zh-CN" sz="2000">
              <a:solidFill>
                <a:srgbClr val="000000"/>
              </a:solidFill>
              <a:latin typeface="仿宋" panose="02010609060101010101" pitchFamily="49" charset="-122"/>
              <a:ea typeface="仿宋" panose="02010609060101010101" pitchFamily="49" charset="-122"/>
              <a:sym typeface="微软雅黑" panose="020B0503020204020204" pitchFamily="34" charset="-122"/>
            </a:endParaRPr>
          </a:p>
          <a:p>
            <a:pPr>
              <a:lnSpc>
                <a:spcPct val="200000"/>
              </a:lnSpc>
              <a:spcBef>
                <a:spcPct val="0"/>
              </a:spcBef>
              <a:buFontTx/>
              <a:buNone/>
            </a:pPr>
            <a:endParaRPr lang="en-US" altLang="zh-CN" sz="1400" b="1">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07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566" y="2965450"/>
            <a:ext cx="2853103" cy="2840038"/>
          </a:xfrm>
          <a:prstGeom prst="rect">
            <a:avLst/>
          </a:prstGeom>
          <a:solidFill>
            <a:srgbClr val="EDEDED"/>
          </a:solidFill>
          <a:ln w="9525">
            <a:solidFill>
              <a:srgbClr val="000000"/>
            </a:solidFill>
            <a:miter lim="800000"/>
            <a:headEnd/>
            <a:tailEnd/>
          </a:ln>
        </p:spPr>
      </p:pic>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pPr>
              <a:lnSpc>
                <a:spcPct val="120000"/>
              </a:lnSpc>
            </a:pPr>
            <a:r>
              <a:rPr lang="zh-CN" altLang="en-US" sz="2400" dirty="0">
                <a:latin typeface="幼圆" pitchFamily="49" charset="-122"/>
              </a:rPr>
              <a:t>标识的要求</a:t>
            </a:r>
            <a:r>
              <a:rPr lang="zh-CN" altLang="en-US" sz="2400" dirty="0" smtClean="0">
                <a:latin typeface="幼圆" pitchFamily="49" charset="-122"/>
              </a:rPr>
              <a:t>：</a:t>
            </a:r>
            <a:r>
              <a:rPr lang="zh-CN" altLang="en-US" sz="2400" dirty="0"/>
              <a:t>有必要确保产品和服务符合性的</a:t>
            </a:r>
            <a:r>
              <a:rPr lang="zh-CN" altLang="en-US" sz="2400" dirty="0" smtClean="0"/>
              <a:t>场合。如防止差别品混淆、导致非预期的使用、追溯要求等</a:t>
            </a:r>
            <a:endParaRPr lang="en-US" altLang="zh-CN" sz="2400" dirty="0" smtClean="0"/>
          </a:p>
          <a:p>
            <a:pPr>
              <a:lnSpc>
                <a:spcPct val="120000"/>
              </a:lnSpc>
            </a:pPr>
            <a:r>
              <a:rPr lang="zh-CN" altLang="en-US" sz="2400" dirty="0" smtClean="0">
                <a:latin typeface="幼圆" pitchFamily="49" charset="-122"/>
              </a:rPr>
              <a:t>标识目标：过程的输出。</a:t>
            </a:r>
            <a:endParaRPr lang="en-US" altLang="zh-CN" sz="2400" dirty="0" smtClean="0">
              <a:latin typeface="幼圆" pitchFamily="49" charset="-122"/>
            </a:endParaRPr>
          </a:p>
          <a:p>
            <a:pPr>
              <a:lnSpc>
                <a:spcPct val="120000"/>
              </a:lnSpc>
            </a:pPr>
            <a:r>
              <a:rPr lang="zh-CN" altLang="en-US" sz="2400" dirty="0" smtClean="0">
                <a:latin typeface="幼圆" pitchFamily="49" charset="-122"/>
              </a:rPr>
              <a:t>标识方法：合适的方法。（如标牌、区域、系统软件等）</a:t>
            </a:r>
            <a:endParaRPr lang="en-US" altLang="zh-CN" sz="2400" dirty="0" smtClean="0">
              <a:latin typeface="幼圆" pitchFamily="49" charset="-122"/>
            </a:endParaRPr>
          </a:p>
          <a:p>
            <a:pPr marL="342900" lvl="2" indent="-342900">
              <a:lnSpc>
                <a:spcPct val="120000"/>
              </a:lnSpc>
              <a:buFont typeface="Wingdings 2"/>
              <a:buChar char="ß"/>
            </a:pPr>
            <a:r>
              <a:rPr lang="zh-CN" altLang="en-US" dirty="0">
                <a:solidFill>
                  <a:srgbClr val="FF0000"/>
                </a:solidFill>
              </a:rPr>
              <a:t>应针对监视和测量的要求识别过程输出的状态。如</a:t>
            </a:r>
            <a:r>
              <a:rPr lang="zh-CN" altLang="en-US" dirty="0" smtClean="0">
                <a:solidFill>
                  <a:srgbClr val="FF0000"/>
                </a:solidFill>
              </a:rPr>
              <a:t>：产品</a:t>
            </a:r>
            <a:r>
              <a:rPr lang="zh-CN" altLang="en-US" b="1" dirty="0" smtClean="0">
                <a:latin typeface="黑体" panose="02010609060101010101" pitchFamily="2" charset="-122"/>
                <a:ea typeface="黑体" panose="02010609060101010101" pitchFamily="2" charset="-122"/>
              </a:rPr>
              <a:t>待</a:t>
            </a:r>
            <a:r>
              <a:rPr lang="zh-CN" altLang="en-US" b="1" dirty="0">
                <a:latin typeface="黑体" panose="02010609060101010101" pitchFamily="2" charset="-122"/>
                <a:ea typeface="黑体" panose="02010609060101010101" pitchFamily="2" charset="-122"/>
              </a:rPr>
              <a:t>检</a:t>
            </a:r>
            <a:r>
              <a:rPr lang="zh-CN" altLang="en-US" b="1" dirty="0" smtClean="0">
                <a:latin typeface="黑体" panose="02010609060101010101" pitchFamily="2" charset="-122"/>
                <a:ea typeface="黑体" panose="02010609060101010101" pitchFamily="2" charset="-122"/>
              </a:rPr>
              <a:t>、合格、不合格等状态、客房尚未打扫等服务过程的输出状态等。</a:t>
            </a:r>
            <a:endParaRPr lang="en-US" altLang="zh-CN" b="1" dirty="0">
              <a:latin typeface="黑体" panose="02010609060101010101" pitchFamily="2" charset="-122"/>
              <a:ea typeface="黑体" panose="02010609060101010101" pitchFamily="2" charset="-122"/>
            </a:endParaRPr>
          </a:p>
          <a:p>
            <a:pPr marL="342900" lvl="2" indent="-342900">
              <a:lnSpc>
                <a:spcPct val="120000"/>
              </a:lnSpc>
              <a:buFont typeface="Wingdings 2"/>
              <a:buChar char="ß"/>
            </a:pPr>
            <a:r>
              <a:rPr lang="zh-CN" altLang="en-US" sz="2400" dirty="0" smtClean="0">
                <a:latin typeface="幼圆" pitchFamily="49" charset="-122"/>
              </a:rPr>
              <a:t>可</a:t>
            </a:r>
            <a:r>
              <a:rPr lang="zh-CN" altLang="en-US" sz="2400" dirty="0">
                <a:latin typeface="幼圆" pitchFamily="49" charset="-122"/>
              </a:rPr>
              <a:t>追溯</a:t>
            </a:r>
            <a:r>
              <a:rPr lang="zh-CN" altLang="en-US" sz="2400" dirty="0" smtClean="0">
                <a:latin typeface="幼圆" pitchFamily="49" charset="-122"/>
              </a:rPr>
              <a:t>性要求：唯一性、必要的成文信息要求。</a:t>
            </a:r>
            <a:endParaRPr lang="en-US" altLang="zh-CN" sz="2400" dirty="0" smtClean="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7.5.4  </a:t>
                      </a:r>
                      <a:r>
                        <a:rPr kumimoji="0" lang="zh-CN" altLang="zh-CN" sz="1800" kern="1200" dirty="0" smtClean="0">
                          <a:solidFill>
                            <a:schemeClr val="tx1"/>
                          </a:solidFill>
                          <a:effectLst/>
                          <a:latin typeface="+mn-lt"/>
                          <a:ea typeface="+mn-ea"/>
                          <a:cs typeface="+mn-cs"/>
                        </a:rPr>
                        <a:t>顾客财产</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组织应爱护在组织控制下或组织使用的顾客财产。组织应识别、验证、保护和维护供其使用或构成产品一部分的顾客财产。如果顾客财产发生丢失、损坏或发现不适用的情况，组织应向顾客报告，并保持记录（见</a:t>
                      </a:r>
                      <a:r>
                        <a:rPr kumimoji="0" lang="en-US" altLang="zh-CN" sz="1800" kern="1200" dirty="0" smtClean="0">
                          <a:solidFill>
                            <a:schemeClr val="tx1"/>
                          </a:solidFill>
                          <a:effectLst/>
                          <a:latin typeface="+mn-lt"/>
                          <a:ea typeface="+mn-ea"/>
                          <a:cs typeface="+mn-cs"/>
                        </a:rPr>
                        <a:t>4.2.4</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注：顾客财产可包括知识产权和个人信息。</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u="none" strike="noStrike" kern="1200" baseline="0" dirty="0" smtClean="0">
                          <a:solidFill>
                            <a:schemeClr val="tx1"/>
                          </a:solidFill>
                          <a:latin typeface="+mn-lt"/>
                          <a:ea typeface="+mn-ea"/>
                          <a:cs typeface="+mn-cs"/>
                        </a:rPr>
                        <a:t>8.5.3 </a:t>
                      </a:r>
                      <a:r>
                        <a:rPr kumimoji="0" lang="zh-CN" altLang="en-US" sz="1800" b="0" i="0" u="none" strike="noStrike" kern="1200" baseline="0" dirty="0" smtClean="0">
                          <a:solidFill>
                            <a:schemeClr val="tx1"/>
                          </a:solidFill>
                          <a:latin typeface="+mn-lt"/>
                          <a:ea typeface="+mn-ea"/>
                          <a:cs typeface="+mn-cs"/>
                        </a:rPr>
                        <a:t>顾客或外部供方的财产</a:t>
                      </a:r>
                      <a:endParaRPr kumimoji="0"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 组织应爱护在组织控制下或组织使用的顾客或外部供方的</a:t>
                      </a:r>
                      <a:r>
                        <a:rPr lang="zh-CN" altLang="en-US" sz="1800" b="1" i="0" u="none" strike="noStrike" kern="1200" baseline="0" dirty="0" smtClean="0">
                          <a:solidFill>
                            <a:schemeClr val="tx1"/>
                          </a:solidFill>
                          <a:latin typeface="+mn-lt"/>
                          <a:ea typeface="+mn-ea"/>
                          <a:cs typeface="+mn-cs"/>
                        </a:rPr>
                        <a:t>财产</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对组织使用的或</a:t>
                      </a:r>
                      <a:r>
                        <a:rPr lang="zh-CN" altLang="en-US" sz="1800" b="1" i="0" u="none" strike="noStrike" kern="1200" baseline="0" dirty="0" smtClean="0">
                          <a:solidFill>
                            <a:srgbClr val="FF0000"/>
                          </a:solidFill>
                          <a:latin typeface="+mn-lt"/>
                          <a:ea typeface="+mn-ea"/>
                          <a:cs typeface="+mn-cs"/>
                        </a:rPr>
                        <a:t>构成产品和服务一部分</a:t>
                      </a:r>
                      <a:r>
                        <a:rPr lang="zh-CN" altLang="en-US" sz="1800" b="0" i="0" u="none" strike="noStrike" kern="1200" baseline="0" dirty="0" smtClean="0">
                          <a:solidFill>
                            <a:schemeClr val="tx1"/>
                          </a:solidFill>
                          <a:latin typeface="+mn-lt"/>
                          <a:ea typeface="+mn-ea"/>
                          <a:cs typeface="+mn-cs"/>
                        </a:rPr>
                        <a:t>的顾客和外部供方财产，组织应予以</a:t>
                      </a:r>
                      <a:r>
                        <a:rPr lang="zh-CN" altLang="en-US" sz="1800" b="1" i="0" u="none" strike="noStrike" kern="1200" baseline="0" dirty="0" smtClean="0">
                          <a:solidFill>
                            <a:srgbClr val="FF0000"/>
                          </a:solidFill>
                          <a:latin typeface="+mn-lt"/>
                          <a:ea typeface="+mn-ea"/>
                          <a:cs typeface="+mn-cs"/>
                        </a:rPr>
                        <a:t>识别、验证、防护和保护</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若顾客或外部供方的财产发生丢失、损坏或发现不适用情况，组织应向顾客或外部供方报告，</a:t>
                      </a:r>
                      <a:r>
                        <a:rPr lang="zh-CN" altLang="en-US" sz="1800" b="1" i="0" u="none" strike="noStrike" kern="1200" baseline="0" dirty="0" smtClean="0">
                          <a:solidFill>
                            <a:srgbClr val="FF0000"/>
                          </a:solidFill>
                          <a:latin typeface="+mn-lt"/>
                          <a:ea typeface="+mn-ea"/>
                          <a:cs typeface="+mn-cs"/>
                        </a:rPr>
                        <a:t>并保留所发生情况的成文信息。 </a:t>
                      </a:r>
                      <a:endParaRPr lang="zh-CN" altLang="en-US" sz="1800" b="1" i="0" u="none" strike="noStrike" kern="1200" baseline="0" dirty="0" smtClean="0">
                        <a:solidFill>
                          <a:srgbClr val="FF0000"/>
                        </a:solidFill>
                        <a:latin typeface="+mn-lt"/>
                        <a:ea typeface="+mn-ea"/>
                        <a:cs typeface="+mn-cs"/>
                      </a:endParaRPr>
                    </a:p>
                    <a:p>
                      <a:r>
                        <a:rPr lang="zh-CN" altLang="en-US" sz="1400" b="0" i="0" u="none" strike="noStrike" kern="1200" baseline="0" dirty="0" smtClean="0">
                          <a:solidFill>
                            <a:schemeClr val="tx1"/>
                          </a:solidFill>
                          <a:latin typeface="+mn-lt"/>
                          <a:ea typeface="+mn-ea"/>
                          <a:cs typeface="+mn-cs"/>
                        </a:rPr>
                        <a:t>注：顾客或外部供方的财产可能包括材料、零部件、工具和设备以及</a:t>
                      </a:r>
                      <a:r>
                        <a:rPr lang="zh-CN" altLang="en-US" sz="1400" b="1" i="0" u="none" strike="noStrike" kern="1200" baseline="0" dirty="0" smtClean="0">
                          <a:solidFill>
                            <a:srgbClr val="FF0000"/>
                          </a:solidFill>
                          <a:latin typeface="+mn-lt"/>
                          <a:ea typeface="+mn-ea"/>
                          <a:cs typeface="+mn-cs"/>
                        </a:rPr>
                        <a:t>场所，知识产权和个人资料。 </a:t>
                      </a:r>
                      <a:endParaRPr kumimoji="0" lang="zh-CN" altLang="zh-CN" sz="1400" b="1"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pPr>
              <a:lnSpc>
                <a:spcPct val="120000"/>
              </a:lnSpc>
            </a:pPr>
            <a:r>
              <a:rPr lang="zh-CN" altLang="en-US" sz="2400" dirty="0" smtClean="0">
                <a:latin typeface="幼圆" pitchFamily="49" charset="-122"/>
              </a:rPr>
              <a:t>本条款要求控制的是顾客财产和</a:t>
            </a:r>
            <a:r>
              <a:rPr lang="zh-CN" altLang="en-US" sz="2400" dirty="0" smtClean="0">
                <a:solidFill>
                  <a:srgbClr val="FF0000"/>
                </a:solidFill>
                <a:latin typeface="幼圆" pitchFamily="49" charset="-122"/>
              </a:rPr>
              <a:t>外供方</a:t>
            </a:r>
            <a:r>
              <a:rPr lang="zh-CN" altLang="en-US" sz="2400" dirty="0" smtClean="0">
                <a:latin typeface="幼圆" pitchFamily="49" charset="-122"/>
              </a:rPr>
              <a:t>财产。</a:t>
            </a:r>
            <a:endParaRPr lang="en-US" altLang="zh-CN" sz="2400" dirty="0" smtClean="0">
              <a:latin typeface="幼圆" pitchFamily="49" charset="-122"/>
            </a:endParaRPr>
          </a:p>
          <a:p>
            <a:pPr>
              <a:lnSpc>
                <a:spcPct val="120000"/>
              </a:lnSpc>
            </a:pPr>
            <a:r>
              <a:rPr lang="zh-CN" altLang="en-US" sz="2400" dirty="0" smtClean="0">
                <a:latin typeface="幼圆" pitchFamily="49" charset="-122"/>
              </a:rPr>
              <a:t>控制要求：</a:t>
            </a:r>
            <a:r>
              <a:rPr lang="zh-CN" altLang="en-US" sz="2400" dirty="0">
                <a:solidFill>
                  <a:srgbClr val="FF0000"/>
                </a:solidFill>
              </a:rPr>
              <a:t>识别、验证、保护和</a:t>
            </a:r>
            <a:r>
              <a:rPr lang="zh-CN" altLang="en-US" sz="2400" dirty="0" smtClean="0">
                <a:solidFill>
                  <a:srgbClr val="FF0000"/>
                </a:solidFill>
              </a:rPr>
              <a:t>维护。</a:t>
            </a:r>
            <a:endParaRPr lang="en-US" altLang="zh-CN" sz="2400" dirty="0" smtClean="0">
              <a:solidFill>
                <a:srgbClr val="FF0000"/>
              </a:solidFill>
            </a:endParaRPr>
          </a:p>
          <a:p>
            <a:pPr>
              <a:lnSpc>
                <a:spcPct val="120000"/>
              </a:lnSpc>
            </a:pPr>
            <a:r>
              <a:rPr lang="zh-CN" altLang="en-US" sz="2400" dirty="0"/>
              <a:t>组织控制下，如物流公司的</a:t>
            </a:r>
            <a:r>
              <a:rPr lang="zh-CN" altLang="en-US" sz="2400" dirty="0" smtClean="0"/>
              <a:t>货物。供</a:t>
            </a:r>
            <a:r>
              <a:rPr lang="zh-CN" altLang="en-US" sz="2400" dirty="0"/>
              <a:t>组织使用，如服装场使用客户提供的</a:t>
            </a:r>
            <a:r>
              <a:rPr lang="zh-CN" altLang="en-US" sz="2400" dirty="0" smtClean="0"/>
              <a:t>面料。</a:t>
            </a:r>
            <a:endParaRPr lang="en-US" altLang="zh-CN" sz="2400" dirty="0"/>
          </a:p>
          <a:p>
            <a:pPr>
              <a:lnSpc>
                <a:spcPct val="120000"/>
              </a:lnSpc>
            </a:pPr>
            <a:r>
              <a:rPr lang="zh-CN" altLang="en-US" sz="2400" dirty="0" smtClean="0"/>
              <a:t>出现</a:t>
            </a:r>
            <a:r>
              <a:rPr lang="zh-CN" altLang="en-US" sz="2400" dirty="0" smtClean="0">
                <a:solidFill>
                  <a:srgbClr val="FF0000"/>
                </a:solidFill>
              </a:rPr>
              <a:t>丢失</a:t>
            </a:r>
            <a:r>
              <a:rPr lang="zh-CN" altLang="en-US" sz="2400" dirty="0"/>
              <a:t>、</a:t>
            </a:r>
            <a:r>
              <a:rPr lang="zh-CN" altLang="en-US" sz="2400" dirty="0">
                <a:solidFill>
                  <a:srgbClr val="FF0000"/>
                </a:solidFill>
              </a:rPr>
              <a:t>损坏</a:t>
            </a:r>
            <a:r>
              <a:rPr lang="zh-CN" altLang="en-US" sz="2400" dirty="0"/>
              <a:t>或</a:t>
            </a:r>
            <a:r>
              <a:rPr lang="zh-CN" altLang="en-US" sz="2400" dirty="0">
                <a:solidFill>
                  <a:srgbClr val="FF0000"/>
                </a:solidFill>
              </a:rPr>
              <a:t>不适用</a:t>
            </a:r>
            <a:r>
              <a:rPr lang="zh-CN" altLang="en-US" sz="2400" dirty="0"/>
              <a:t>等情况，组织应向顾客、外供方</a:t>
            </a:r>
            <a:r>
              <a:rPr lang="zh-CN" altLang="en-US" sz="2400" dirty="0" smtClean="0"/>
              <a:t>报告，</a:t>
            </a:r>
            <a:r>
              <a:rPr lang="zh-CN" altLang="en-US" sz="2400" b="1" dirty="0" smtClean="0">
                <a:solidFill>
                  <a:srgbClr val="FF0000"/>
                </a:solidFill>
              </a:rPr>
              <a:t>并保持成文信息</a:t>
            </a:r>
            <a:r>
              <a:rPr lang="zh-CN" altLang="en-US" sz="2400" dirty="0" smtClean="0"/>
              <a:t>。</a:t>
            </a:r>
            <a:endParaRPr lang="en-US" altLang="zh-CN" sz="2400" dirty="0" smtClean="0"/>
          </a:p>
          <a:p>
            <a:pPr>
              <a:lnSpc>
                <a:spcPct val="120000"/>
              </a:lnSpc>
            </a:pPr>
            <a:r>
              <a:rPr lang="zh-CN" altLang="en-US" sz="2400" dirty="0"/>
              <a:t>顾客财产可包括材料、零件、工具和设备、顾客</a:t>
            </a:r>
            <a:r>
              <a:rPr lang="zh-CN" altLang="en-US" sz="2400" dirty="0" smtClean="0"/>
              <a:t>的</a:t>
            </a:r>
            <a:r>
              <a:rPr lang="zh-CN" altLang="en-US" sz="2400" dirty="0">
                <a:solidFill>
                  <a:srgbClr val="FF0000"/>
                </a:solidFill>
              </a:rPr>
              <a:t>场所</a:t>
            </a:r>
            <a:r>
              <a:rPr lang="zh-CN" altLang="en-US" sz="2400" dirty="0" smtClean="0"/>
              <a:t>、</a:t>
            </a:r>
            <a:r>
              <a:rPr lang="zh-CN" altLang="en-US" sz="2400" dirty="0">
                <a:solidFill>
                  <a:srgbClr val="FF0000"/>
                </a:solidFill>
              </a:rPr>
              <a:t>知识产权</a:t>
            </a:r>
            <a:r>
              <a:rPr lang="zh-CN" altLang="en-US" sz="2400" dirty="0"/>
              <a:t>以及</a:t>
            </a:r>
            <a:r>
              <a:rPr lang="zh-CN" altLang="en-US" sz="2400" dirty="0">
                <a:solidFill>
                  <a:srgbClr val="FF0000"/>
                </a:solidFill>
              </a:rPr>
              <a:t>个人</a:t>
            </a:r>
            <a:r>
              <a:rPr lang="zh-CN" altLang="en-US" sz="2400" dirty="0" smtClean="0">
                <a:solidFill>
                  <a:srgbClr val="FF0000"/>
                </a:solidFill>
              </a:rPr>
              <a:t>资料。</a:t>
            </a:r>
            <a:endParaRPr lang="zh-CN" altLang="en-US" sz="2400" dirty="0">
              <a:solidFill>
                <a:srgbClr val="FF0000"/>
              </a:solidFill>
            </a:endParaRPr>
          </a:p>
          <a:p>
            <a:pPr>
              <a:lnSpc>
                <a:spcPts val="2400"/>
              </a:lnSpc>
            </a:pPr>
            <a:endParaRPr lang="en-US" altLang="zh-CN" sz="2400" dirty="0" smtClean="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7.5.5  </a:t>
                      </a:r>
                      <a:r>
                        <a:rPr kumimoji="0" lang="zh-CN" altLang="zh-CN" sz="1800" kern="1200" dirty="0" smtClean="0">
                          <a:solidFill>
                            <a:schemeClr val="tx1"/>
                          </a:solidFill>
                          <a:effectLst/>
                          <a:latin typeface="+mn-lt"/>
                          <a:ea typeface="+mn-ea"/>
                          <a:cs typeface="+mn-cs"/>
                        </a:rPr>
                        <a:t>产品防护</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组织应在产品内部处理和交付到预定的地点期间对其提供防护，以保持符合要求。适用时，这种防护应包括标识、搬运、包装、贮存和保护。防护也应适用于产品的组成部分。</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2800" b="1" i="0" u="none" strike="noStrike" kern="1200" baseline="0" dirty="0" smtClean="0">
                          <a:solidFill>
                            <a:schemeClr val="tx1"/>
                          </a:solidFill>
                          <a:latin typeface="+mn-lt"/>
                          <a:ea typeface="+mn-ea"/>
                          <a:cs typeface="+mn-cs"/>
                        </a:rPr>
                        <a:t>8.5.4 </a:t>
                      </a:r>
                      <a:r>
                        <a:rPr kumimoji="0" lang="zh-CN" altLang="en-US" sz="2800" b="1" i="0" u="none" strike="noStrike" kern="1200" baseline="0" dirty="0" smtClean="0">
                          <a:solidFill>
                            <a:srgbClr val="FF0000"/>
                          </a:solidFill>
                          <a:latin typeface="+mn-lt"/>
                          <a:ea typeface="+mn-ea"/>
                          <a:cs typeface="+mn-cs"/>
                        </a:rPr>
                        <a:t>防护</a:t>
                      </a:r>
                      <a:endParaRPr kumimoji="0" lang="zh-CN" altLang="en-US" sz="2800" b="1" i="0" u="none" strike="noStrike" kern="1200" baseline="0" dirty="0" smtClean="0">
                        <a:solidFill>
                          <a:srgbClr val="FF0000"/>
                        </a:solidFill>
                        <a:latin typeface="+mn-lt"/>
                        <a:ea typeface="+mn-ea"/>
                        <a:cs typeface="+mn-cs"/>
                      </a:endParaRPr>
                    </a:p>
                    <a:p>
                      <a:r>
                        <a:rPr lang="zh-CN" altLang="en-US" sz="2800" b="0" i="0" u="none" strike="noStrike" kern="1200" baseline="0" dirty="0" smtClean="0">
                          <a:solidFill>
                            <a:schemeClr val="tx1"/>
                          </a:solidFill>
                          <a:latin typeface="+mn-lt"/>
                          <a:ea typeface="+mn-ea"/>
                          <a:cs typeface="+mn-cs"/>
                        </a:rPr>
                        <a:t>组织应在生产和服务提供</a:t>
                      </a:r>
                      <a:r>
                        <a:rPr lang="zh-CN" altLang="en-US" sz="2800" b="1" i="0" u="none" strike="noStrike" kern="1200" baseline="0" dirty="0" smtClean="0">
                          <a:solidFill>
                            <a:srgbClr val="FF0000"/>
                          </a:solidFill>
                          <a:latin typeface="+mn-lt"/>
                          <a:ea typeface="+mn-ea"/>
                          <a:cs typeface="+mn-cs"/>
                        </a:rPr>
                        <a:t>期间</a:t>
                      </a:r>
                      <a:r>
                        <a:rPr lang="zh-CN" altLang="en-US" sz="2800" b="0" i="0" u="none" strike="noStrike" kern="1200" baseline="0" dirty="0" smtClean="0">
                          <a:solidFill>
                            <a:schemeClr val="tx1"/>
                          </a:solidFill>
                          <a:latin typeface="+mn-lt"/>
                          <a:ea typeface="+mn-ea"/>
                          <a:cs typeface="+mn-cs"/>
                        </a:rPr>
                        <a:t>对</a:t>
                      </a:r>
                      <a:r>
                        <a:rPr lang="zh-CN" altLang="en-US" sz="2800" b="1" i="0" u="none" strike="noStrike" kern="1200" baseline="0" dirty="0" smtClean="0">
                          <a:solidFill>
                            <a:srgbClr val="FF0000"/>
                          </a:solidFill>
                          <a:latin typeface="+mn-lt"/>
                          <a:ea typeface="+mn-ea"/>
                          <a:cs typeface="+mn-cs"/>
                        </a:rPr>
                        <a:t>输出</a:t>
                      </a:r>
                      <a:r>
                        <a:rPr lang="zh-CN" altLang="en-US" sz="2800" b="0" i="0" u="none" strike="noStrike" kern="1200" baseline="0" dirty="0" smtClean="0">
                          <a:solidFill>
                            <a:schemeClr val="tx1"/>
                          </a:solidFill>
                          <a:latin typeface="+mn-lt"/>
                          <a:ea typeface="+mn-ea"/>
                          <a:cs typeface="+mn-cs"/>
                        </a:rPr>
                        <a:t>进行必要的防护，以确保符合要求。 </a:t>
                      </a:r>
                      <a:endParaRPr lang="zh-CN" altLang="en-US" sz="2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注：防护可包括</a:t>
                      </a:r>
                      <a:r>
                        <a:rPr lang="zh-CN" altLang="en-US" sz="1800" b="1" i="0" u="none" strike="noStrike" kern="1200" baseline="0" dirty="0" smtClean="0">
                          <a:solidFill>
                            <a:srgbClr val="FF0000"/>
                          </a:solidFill>
                          <a:latin typeface="+mn-lt"/>
                          <a:ea typeface="+mn-ea"/>
                          <a:cs typeface="+mn-cs"/>
                        </a:rPr>
                        <a:t>标识、处置、污染控制、包装、储存、传输或运输以及保护。 </a:t>
                      </a:r>
                      <a:endParaRPr kumimoji="0" lang="zh-CN" altLang="en-US" b="1"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pPr>
              <a:lnSpc>
                <a:spcPts val="2400"/>
              </a:lnSpc>
            </a:pPr>
            <a:r>
              <a:rPr lang="zh-CN" altLang="en-US" sz="2400" dirty="0" smtClean="0"/>
              <a:t>防护对象：输出</a:t>
            </a:r>
            <a:r>
              <a:rPr lang="zh-CN" altLang="en-US" sz="2400" dirty="0"/>
              <a:t>（产品、服务、中间品和</a:t>
            </a:r>
            <a:r>
              <a:rPr lang="zh-CN" altLang="en-US" sz="2400" dirty="0" smtClean="0"/>
              <a:t>部件、外部顾客等）。</a:t>
            </a:r>
            <a:endParaRPr lang="en-US" altLang="zh-CN" sz="2400" dirty="0" smtClean="0"/>
          </a:p>
          <a:p>
            <a:pPr>
              <a:lnSpc>
                <a:spcPts val="2400"/>
              </a:lnSpc>
            </a:pPr>
            <a:r>
              <a:rPr lang="zh-CN" altLang="en-US" sz="2400" dirty="0" smtClean="0"/>
              <a:t>防护目的：保持符合性要求。</a:t>
            </a:r>
            <a:endParaRPr lang="en-US" altLang="zh-CN" sz="2400" dirty="0" smtClean="0"/>
          </a:p>
          <a:p>
            <a:pPr>
              <a:lnSpc>
                <a:spcPts val="2400"/>
              </a:lnSpc>
            </a:pPr>
            <a:r>
              <a:rPr lang="zh-CN" altLang="en-US" sz="2400" dirty="0" smtClean="0"/>
              <a:t>防护要求：</a:t>
            </a:r>
            <a:r>
              <a:rPr lang="zh-CN" altLang="en-US" sz="2400" dirty="0"/>
              <a:t>可包括标识、搬运、包装、贮存</a:t>
            </a:r>
            <a:r>
              <a:rPr lang="zh-CN" altLang="en-US" sz="2400" dirty="0" smtClean="0"/>
              <a:t>、</a:t>
            </a:r>
            <a:r>
              <a:rPr lang="zh-CN" altLang="en-US" sz="2400" dirty="0" smtClean="0">
                <a:solidFill>
                  <a:srgbClr val="FF0000"/>
                </a:solidFill>
              </a:rPr>
              <a:t>传输</a:t>
            </a:r>
            <a:r>
              <a:rPr lang="zh-CN" altLang="en-US" sz="2400" dirty="0">
                <a:solidFill>
                  <a:srgbClr val="FF0000"/>
                </a:solidFill>
              </a:rPr>
              <a:t>或运输以及保护</a:t>
            </a:r>
            <a:r>
              <a:rPr lang="zh-CN" altLang="en-US" sz="2400" dirty="0" smtClean="0"/>
              <a:t>。</a:t>
            </a:r>
            <a:endParaRPr lang="en-US" altLang="zh-CN" sz="2400" dirty="0" smtClean="0"/>
          </a:p>
          <a:p>
            <a:pPr marL="0" indent="0">
              <a:spcBef>
                <a:spcPct val="0"/>
              </a:spcBef>
              <a:buNone/>
            </a:pPr>
            <a:r>
              <a:rPr lang="zh-CN" altLang="en-US" sz="2400" dirty="0" smtClean="0">
                <a:latin typeface="黑体" panose="02010609060101010101" pitchFamily="2" charset="-122"/>
                <a:ea typeface="黑体" panose="02010609060101010101" pitchFamily="2" charset="-122"/>
              </a:rPr>
              <a:t>  </a:t>
            </a:r>
            <a:r>
              <a:rPr lang="en-US" altLang="zh-CN" sz="2400" dirty="0" smtClean="0">
                <a:latin typeface="黑体" panose="02010609060101010101" pitchFamily="2" charset="-122"/>
                <a:ea typeface="黑体" panose="02010609060101010101" pitchFamily="2" charset="-122"/>
              </a:rPr>
              <a:t>——</a:t>
            </a:r>
            <a:r>
              <a:rPr lang="zh-CN" altLang="en-US" sz="2400" dirty="0" smtClean="0">
                <a:latin typeface="黑体" panose="02010609060101010101" pitchFamily="2" charset="-122"/>
                <a:ea typeface="黑体" panose="02010609060101010101" pitchFamily="2" charset="-122"/>
              </a:rPr>
              <a:t>防护</a:t>
            </a:r>
            <a:r>
              <a:rPr lang="zh-CN" altLang="en-US" sz="2400" dirty="0">
                <a:latin typeface="黑体" panose="02010609060101010101" pitchFamily="2" charset="-122"/>
                <a:ea typeface="黑体" panose="02010609060101010101" pitchFamily="2" charset="-122"/>
              </a:rPr>
              <a:t>标识：如防震、防潮、易碎、向上</a:t>
            </a:r>
            <a:r>
              <a:rPr lang="zh-CN" altLang="en-US" sz="2400" dirty="0" smtClean="0">
                <a:latin typeface="黑体" panose="02010609060101010101" pitchFamily="2" charset="-122"/>
                <a:ea typeface="黑体" panose="02010609060101010101" pitchFamily="2" charset="-122"/>
              </a:rPr>
              <a:t>等。</a:t>
            </a:r>
            <a:endParaRPr lang="en-US" altLang="zh-CN" sz="2400" dirty="0" smtClean="0">
              <a:latin typeface="黑体" panose="02010609060101010101" pitchFamily="2" charset="-122"/>
              <a:ea typeface="黑体" panose="02010609060101010101" pitchFamily="2" charset="-122"/>
            </a:endParaRPr>
          </a:p>
          <a:p>
            <a:pPr marL="0" indent="0">
              <a:spcBef>
                <a:spcPct val="0"/>
              </a:spcBef>
              <a:buNone/>
            </a:pPr>
            <a:r>
              <a:rPr lang="en-US" altLang="zh-CN" sz="2400" dirty="0">
                <a:latin typeface="黑体" panose="02010609060101010101" pitchFamily="2" charset="-122"/>
                <a:ea typeface="黑体" panose="02010609060101010101" pitchFamily="2" charset="-122"/>
              </a:rPr>
              <a:t> </a:t>
            </a:r>
            <a:r>
              <a:rPr lang="en-US" altLang="zh-CN" sz="2400" dirty="0" smtClean="0">
                <a:latin typeface="黑体" panose="02010609060101010101" pitchFamily="2" charset="-122"/>
                <a:ea typeface="黑体" panose="02010609060101010101" pitchFamily="2" charset="-122"/>
              </a:rPr>
              <a:t> ——</a:t>
            </a:r>
            <a:r>
              <a:rPr lang="zh-CN" altLang="en-US" sz="2400" dirty="0" smtClean="0">
                <a:latin typeface="黑体" panose="02010609060101010101" pitchFamily="2" charset="-122"/>
                <a:ea typeface="黑体" panose="02010609060101010101" pitchFamily="2" charset="-122"/>
              </a:rPr>
              <a:t>搬运：为防止损坏产品将使用铲车改为</a:t>
            </a:r>
            <a:r>
              <a:rPr lang="zh-CN" altLang="en-US" sz="2400" dirty="0">
                <a:latin typeface="黑体" panose="02010609060101010101" pitchFamily="2" charset="-122"/>
                <a:ea typeface="黑体" panose="02010609060101010101" pitchFamily="2" charset="-122"/>
              </a:rPr>
              <a:t>人工搬运；</a:t>
            </a:r>
            <a:endParaRPr lang="zh-CN" altLang="en-US" sz="2400" dirty="0">
              <a:latin typeface="黑体" panose="02010609060101010101" pitchFamily="2" charset="-122"/>
              <a:ea typeface="黑体" panose="02010609060101010101" pitchFamily="2" charset="-122"/>
            </a:endParaRPr>
          </a:p>
          <a:p>
            <a:pPr marL="0" indent="0">
              <a:spcBef>
                <a:spcPct val="0"/>
              </a:spcBef>
              <a:buNone/>
            </a:pPr>
            <a:r>
              <a:rPr lang="zh-CN" altLang="en-US" sz="2400" dirty="0">
                <a:latin typeface="黑体" panose="02010609060101010101" pitchFamily="2" charset="-122"/>
                <a:ea typeface="黑体" panose="02010609060101010101" pitchFamily="2" charset="-122"/>
              </a:rPr>
              <a:t> </a:t>
            </a:r>
            <a:r>
              <a:rPr lang="zh-CN" altLang="en-US" sz="2400" dirty="0" smtClean="0">
                <a:latin typeface="黑体" panose="02010609060101010101" pitchFamily="2" charset="-122"/>
                <a:ea typeface="黑体" panose="02010609060101010101" pitchFamily="2" charset="-122"/>
              </a:rPr>
              <a:t> </a:t>
            </a:r>
            <a:r>
              <a:rPr lang="en-US" altLang="zh-CN" sz="2400" dirty="0" smtClean="0">
                <a:latin typeface="黑体" panose="02010609060101010101" pitchFamily="2" charset="-122"/>
                <a:ea typeface="黑体" panose="02010609060101010101" pitchFamily="2" charset="-122"/>
              </a:rPr>
              <a:t>——</a:t>
            </a:r>
            <a:r>
              <a:rPr lang="zh-CN" altLang="en-US" sz="2400" dirty="0" smtClean="0">
                <a:latin typeface="黑体" panose="02010609060101010101" pitchFamily="2" charset="-122"/>
                <a:ea typeface="黑体" panose="02010609060101010101" pitchFamily="2" charset="-122"/>
              </a:rPr>
              <a:t>包装：如砂石等</a:t>
            </a:r>
            <a:r>
              <a:rPr lang="zh-CN" altLang="en-US" sz="2400" dirty="0">
                <a:latin typeface="黑体" panose="02010609060101010101" pitchFamily="2" charset="-122"/>
                <a:ea typeface="黑体" panose="02010609060101010101" pitchFamily="2" charset="-122"/>
              </a:rPr>
              <a:t>散装材料</a:t>
            </a:r>
            <a:r>
              <a:rPr lang="zh-CN" altLang="en-US" sz="2400" dirty="0" smtClean="0">
                <a:latin typeface="黑体" panose="02010609060101010101" pitchFamily="2" charset="-122"/>
                <a:ea typeface="黑体" panose="02010609060101010101" pitchFamily="2" charset="-122"/>
              </a:rPr>
              <a:t>，简单</a:t>
            </a:r>
            <a:r>
              <a:rPr lang="zh-CN" altLang="en-US" sz="2400" dirty="0">
                <a:latin typeface="黑体" panose="02010609060101010101" pitchFamily="2" charset="-122"/>
                <a:ea typeface="黑体" panose="02010609060101010101" pitchFamily="2" charset="-122"/>
              </a:rPr>
              <a:t>地装入</a:t>
            </a:r>
            <a:r>
              <a:rPr lang="zh-CN" altLang="en-US" sz="2400" dirty="0" smtClean="0">
                <a:latin typeface="黑体" panose="02010609060101010101" pitchFamily="2" charset="-122"/>
                <a:ea typeface="黑体" panose="02010609060101010101" pitchFamily="2" charset="-122"/>
              </a:rPr>
              <a:t>容器内</a:t>
            </a:r>
            <a:r>
              <a:rPr lang="zh-CN" altLang="en-US" sz="2400" dirty="0">
                <a:latin typeface="黑体" panose="02010609060101010101" pitchFamily="2" charset="-122"/>
                <a:ea typeface="黑体" panose="02010609060101010101" pitchFamily="2" charset="-122"/>
              </a:rPr>
              <a:t>即可，而家用电器、计算机、精密仪器的包装就相对复杂</a:t>
            </a:r>
            <a:r>
              <a:rPr lang="zh-CN" altLang="en-US" sz="2400" dirty="0" smtClean="0">
                <a:latin typeface="黑体" panose="02010609060101010101" pitchFamily="2" charset="-122"/>
                <a:ea typeface="黑体" panose="02010609060101010101" pitchFamily="2" charset="-122"/>
              </a:rPr>
              <a:t>，</a:t>
            </a:r>
            <a:endParaRPr lang="en-US" altLang="zh-CN" sz="2400" dirty="0" smtClean="0">
              <a:latin typeface="黑体" panose="02010609060101010101" pitchFamily="2" charset="-122"/>
              <a:ea typeface="黑体" panose="02010609060101010101" pitchFamily="2" charset="-122"/>
            </a:endParaRPr>
          </a:p>
          <a:p>
            <a:pPr marL="0" indent="0">
              <a:spcBef>
                <a:spcPct val="0"/>
              </a:spcBef>
              <a:buNone/>
            </a:pPr>
            <a:r>
              <a:rPr lang="en-US" altLang="zh-CN" sz="2400" dirty="0">
                <a:latin typeface="黑体" panose="02010609060101010101" pitchFamily="2" charset="-122"/>
                <a:ea typeface="黑体" panose="02010609060101010101" pitchFamily="2" charset="-122"/>
              </a:rPr>
              <a:t> </a:t>
            </a:r>
            <a:r>
              <a:rPr lang="en-US" altLang="zh-CN" sz="2400" dirty="0" smtClean="0">
                <a:latin typeface="黑体" panose="02010609060101010101" pitchFamily="2" charset="-122"/>
                <a:ea typeface="黑体" panose="02010609060101010101" pitchFamily="2" charset="-122"/>
              </a:rPr>
              <a:t>——</a:t>
            </a:r>
            <a:r>
              <a:rPr lang="zh-CN" altLang="en-US" sz="2400" dirty="0" smtClean="0">
                <a:latin typeface="黑体" panose="02010609060101010101" pitchFamily="2" charset="-122"/>
                <a:ea typeface="黑体" panose="02010609060101010101" pitchFamily="2" charset="-122"/>
              </a:rPr>
              <a:t>污染控制：如隔离、防交叉污染、防止对环境的污染</a:t>
            </a:r>
            <a:endParaRPr lang="en-US" altLang="zh-CN" sz="2400" dirty="0" smtClean="0">
              <a:latin typeface="黑体" panose="02010609060101010101" pitchFamily="2" charset="-122"/>
              <a:ea typeface="黑体" panose="02010609060101010101" pitchFamily="2" charset="-122"/>
            </a:endParaRPr>
          </a:p>
          <a:p>
            <a:pPr marL="0" indent="0">
              <a:spcBef>
                <a:spcPct val="0"/>
              </a:spcBef>
              <a:buNone/>
            </a:pPr>
            <a:r>
              <a:rPr lang="zh-CN" altLang="en-US" sz="2400" dirty="0" smtClean="0">
                <a:latin typeface="黑体" panose="02010609060101010101" pitchFamily="2" charset="-122"/>
                <a:ea typeface="黑体" panose="02010609060101010101" pitchFamily="2" charset="-122"/>
              </a:rPr>
              <a:t>  </a:t>
            </a:r>
            <a:r>
              <a:rPr lang="en-US" altLang="zh-CN" sz="2400" dirty="0" smtClean="0">
                <a:latin typeface="黑体" panose="02010609060101010101" pitchFamily="2" charset="-122"/>
                <a:ea typeface="黑体" panose="02010609060101010101" pitchFamily="2" charset="-122"/>
              </a:rPr>
              <a:t>——</a:t>
            </a:r>
            <a:r>
              <a:rPr lang="zh-CN" altLang="en-US" sz="2400" dirty="0" smtClean="0">
                <a:latin typeface="黑体" panose="02010609060101010101" pitchFamily="2" charset="-122"/>
                <a:ea typeface="黑体" panose="02010609060101010101" pitchFamily="2" charset="-122"/>
              </a:rPr>
              <a:t>贮存：</a:t>
            </a:r>
            <a:r>
              <a:rPr lang="zh-CN" altLang="en-US" sz="2400" dirty="0">
                <a:latin typeface="黑体" panose="02010609060101010101" pitchFamily="2" charset="-122"/>
                <a:ea typeface="黑体" panose="02010609060101010101" pitchFamily="2" charset="-122"/>
              </a:rPr>
              <a:t>如防潮、防压</a:t>
            </a:r>
            <a:r>
              <a:rPr lang="zh-CN" altLang="en-US" sz="2400" dirty="0" smtClean="0">
                <a:latin typeface="黑体" panose="02010609060101010101" pitchFamily="2" charset="-122"/>
                <a:ea typeface="黑体" panose="02010609060101010101" pitchFamily="2" charset="-122"/>
              </a:rPr>
              <a:t>、防虫</a:t>
            </a:r>
            <a:r>
              <a:rPr lang="zh-CN" altLang="en-US" sz="2400" dirty="0">
                <a:latin typeface="黑体" panose="02010609060101010101" pitchFamily="2" charset="-122"/>
                <a:ea typeface="黑体" panose="02010609060101010101" pitchFamily="2" charset="-122"/>
              </a:rPr>
              <a:t>、防</a:t>
            </a:r>
            <a:r>
              <a:rPr lang="zh-CN" altLang="en-US" sz="2400" dirty="0" smtClean="0">
                <a:latin typeface="黑体" panose="02010609060101010101" pitchFamily="2" charset="-122"/>
                <a:ea typeface="黑体" panose="02010609060101010101" pitchFamily="2" charset="-122"/>
              </a:rPr>
              <a:t>鼠、防止氧化等；</a:t>
            </a:r>
            <a:endParaRPr lang="en-US" altLang="zh-CN" sz="2400" dirty="0" smtClean="0">
              <a:latin typeface="黑体" panose="02010609060101010101" pitchFamily="2" charset="-122"/>
              <a:ea typeface="黑体" panose="02010609060101010101" pitchFamily="2" charset="-122"/>
            </a:endParaRPr>
          </a:p>
          <a:p>
            <a:pPr marL="0" indent="0">
              <a:spcBef>
                <a:spcPct val="0"/>
              </a:spcBef>
              <a:buNone/>
            </a:pPr>
            <a:r>
              <a:rPr lang="zh-CN" altLang="en-US" sz="2400" dirty="0" smtClean="0">
                <a:latin typeface="黑体" panose="02010609060101010101" pitchFamily="2" charset="-122"/>
                <a:ea typeface="黑体" panose="02010609060101010101" pitchFamily="2" charset="-122"/>
              </a:rPr>
              <a:t>  </a:t>
            </a:r>
            <a:r>
              <a:rPr lang="en-US" altLang="zh-CN" sz="2400" dirty="0" smtClean="0">
                <a:latin typeface="黑体" panose="02010609060101010101" pitchFamily="2" charset="-122"/>
                <a:ea typeface="黑体" panose="02010609060101010101" pitchFamily="2" charset="-122"/>
              </a:rPr>
              <a:t>——</a:t>
            </a:r>
            <a:r>
              <a:rPr lang="zh-CN" altLang="en-US" sz="2400" dirty="0" smtClean="0">
                <a:latin typeface="黑体" panose="02010609060101010101" pitchFamily="2" charset="-122"/>
                <a:ea typeface="黑体" panose="02010609060101010101" pitchFamily="2" charset="-122"/>
              </a:rPr>
              <a:t>运输或传输：选择不同的交通工具不同的固定措施、传输管道的防护等。</a:t>
            </a:r>
            <a:endParaRPr lang="zh-CN" altLang="en-US" sz="2400" dirty="0">
              <a:latin typeface="黑体" panose="02010609060101010101" pitchFamily="2" charset="-122"/>
              <a:ea typeface="黑体" panose="02010609060101010101" pitchFamily="2" charset="-122"/>
            </a:endParaRPr>
          </a:p>
          <a:p>
            <a:pPr marL="0" indent="0">
              <a:spcBef>
                <a:spcPct val="0"/>
              </a:spcBef>
              <a:buNone/>
            </a:pPr>
            <a:r>
              <a:rPr lang="zh-CN" altLang="en-US" sz="2400" dirty="0" smtClean="0">
                <a:latin typeface="黑体" panose="02010609060101010101" pitchFamily="2" charset="-122"/>
                <a:ea typeface="黑体" panose="02010609060101010101" pitchFamily="2" charset="-122"/>
              </a:rPr>
              <a:t>  </a:t>
            </a:r>
            <a:r>
              <a:rPr lang="en-US" altLang="zh-CN" sz="2400" dirty="0" smtClean="0">
                <a:latin typeface="黑体" panose="02010609060101010101" pitchFamily="2" charset="-122"/>
                <a:ea typeface="黑体" panose="02010609060101010101" pitchFamily="2" charset="-122"/>
              </a:rPr>
              <a:t>——</a:t>
            </a:r>
            <a:r>
              <a:rPr lang="zh-CN" altLang="en-US" sz="2400" dirty="0" smtClean="0">
                <a:latin typeface="黑体" panose="02010609060101010101" pitchFamily="2" charset="-122"/>
                <a:ea typeface="黑体" panose="02010609060101010101" pitchFamily="2" charset="-122"/>
              </a:rPr>
              <a:t>保护：</a:t>
            </a:r>
            <a:r>
              <a:rPr lang="zh-CN" altLang="en-US" sz="2400" dirty="0">
                <a:latin typeface="黑体" panose="02010609060101010101" pitchFamily="2" charset="-122"/>
                <a:ea typeface="黑体" panose="02010609060101010101" pitchFamily="2" charset="-122"/>
              </a:rPr>
              <a:t>某工厂将成型后的机壳放在架子上，为防止划、碰上，架子全部用软海绵</a:t>
            </a:r>
            <a:r>
              <a:rPr lang="zh-CN" altLang="en-US" sz="2400" dirty="0" smtClean="0">
                <a:latin typeface="黑体" panose="02010609060101010101" pitchFamily="2" charset="-122"/>
                <a:ea typeface="黑体" panose="02010609060101010101" pitchFamily="2" charset="-122"/>
              </a:rPr>
              <a:t>包裹等。</a:t>
            </a:r>
            <a:endParaRPr lang="zh-CN" altLang="en-US" sz="2400" dirty="0">
              <a:latin typeface="黑体" panose="02010609060101010101" pitchFamily="2" charset="-122"/>
              <a:ea typeface="黑体" panose="02010609060101010101" pitchFamily="2" charset="-122"/>
            </a:endParaRPr>
          </a:p>
          <a:p>
            <a:pPr>
              <a:lnSpc>
                <a:spcPts val="2400"/>
              </a:lnSpc>
            </a:pPr>
            <a:endParaRPr lang="zh-CN" altLang="en-US" sz="2400" dirty="0"/>
          </a:p>
          <a:p>
            <a:pPr>
              <a:lnSpc>
                <a:spcPts val="2400"/>
              </a:lnSpc>
            </a:pPr>
            <a:endParaRPr lang="en-US" altLang="zh-CN" sz="2400" dirty="0" smtClean="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240484"/>
                <a:gridCol w="5473303"/>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kumimoji="0" lang="zh-CN" altLang="en-US" sz="1800" kern="1200" dirty="0" smtClean="0">
                          <a:solidFill>
                            <a:schemeClr val="tx1"/>
                          </a:solidFill>
                          <a:effectLst/>
                          <a:latin typeface="+mn-lt"/>
                          <a:ea typeface="+mn-ea"/>
                          <a:cs typeface="+mn-cs"/>
                        </a:rPr>
                        <a:t>本标准没有单独的条款详细描述交付活动。也没有关于变更的控制内容。只在</a:t>
                      </a:r>
                      <a:r>
                        <a:rPr kumimoji="0" lang="en-US" altLang="zh-CN" sz="1800" kern="1200" dirty="0" smtClean="0">
                          <a:solidFill>
                            <a:schemeClr val="tx1"/>
                          </a:solidFill>
                          <a:effectLst/>
                          <a:latin typeface="+mn-lt"/>
                          <a:ea typeface="+mn-ea"/>
                          <a:cs typeface="+mn-cs"/>
                        </a:rPr>
                        <a:t>7.2.1</a:t>
                      </a:r>
                      <a:r>
                        <a:rPr kumimoji="0" lang="zh-CN" altLang="en-US" sz="1800" kern="1200" dirty="0" smtClean="0">
                          <a:solidFill>
                            <a:schemeClr val="tx1"/>
                          </a:solidFill>
                          <a:effectLst/>
                          <a:latin typeface="+mn-lt"/>
                          <a:ea typeface="+mn-ea"/>
                          <a:cs typeface="+mn-cs"/>
                        </a:rPr>
                        <a:t>条款中提到部分交付后活动控制内容。</a:t>
                      </a:r>
                      <a:endParaRPr kumimoji="0" lang="zh-CN" altLang="zh-CN" sz="1800" kern="1200" dirty="0" smtClean="0">
                        <a:solidFill>
                          <a:schemeClr val="tx1"/>
                        </a:solidFill>
                        <a:effectLst/>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7.2.1 a) </a:t>
                      </a:r>
                      <a:r>
                        <a:rPr kumimoji="0" lang="zh-CN" altLang="en-US" sz="1800" b="0" i="0" u="none" strike="noStrike" kern="1200" baseline="0" dirty="0" smtClean="0">
                          <a:solidFill>
                            <a:schemeClr val="tx1"/>
                          </a:solidFill>
                          <a:latin typeface="+mn-lt"/>
                          <a:ea typeface="+mn-ea"/>
                          <a:cs typeface="+mn-cs"/>
                        </a:rPr>
                        <a:t>顾客规定的要求，</a:t>
                      </a:r>
                      <a:r>
                        <a:rPr kumimoji="0" lang="zh-CN" altLang="en-US" sz="1800" b="0" i="0" u="none" strike="noStrike" kern="1200" baseline="0" dirty="0" smtClean="0">
                          <a:solidFill>
                            <a:srgbClr val="FF0000"/>
                          </a:solidFill>
                          <a:latin typeface="+mn-lt"/>
                          <a:ea typeface="+mn-ea"/>
                          <a:cs typeface="+mn-cs"/>
                        </a:rPr>
                        <a:t>包括对交付及交付后活动的要求</a:t>
                      </a:r>
                      <a:r>
                        <a:rPr kumimoji="0" lang="en-US" altLang="zh-CN" sz="1800" b="0" i="0" u="none" strike="noStrike" kern="1200" baseline="0" dirty="0" smtClean="0">
                          <a:solidFill>
                            <a:srgbClr val="FF0000"/>
                          </a:solidFill>
                          <a:latin typeface="+mn-lt"/>
                          <a:ea typeface="+mn-ea"/>
                          <a:cs typeface="+mn-cs"/>
                        </a:rPr>
                        <a:t>;</a:t>
                      </a:r>
                      <a:endParaRPr kumimoji="0" lang="en-US" altLang="zh-CN" sz="1800" b="0" i="0" u="none" strike="noStrike" kern="1200" baseline="0" dirty="0" smtClean="0">
                        <a:solidFill>
                          <a:srgbClr val="FF0000"/>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d) </a:t>
                      </a:r>
                      <a:r>
                        <a:rPr kumimoji="0" lang="zh-CN" altLang="en-US" sz="1800" b="0" i="0" u="none" strike="noStrike" kern="1200" baseline="0" dirty="0" smtClean="0">
                          <a:solidFill>
                            <a:schemeClr val="tx1"/>
                          </a:solidFill>
                          <a:latin typeface="+mn-lt"/>
                          <a:ea typeface="+mn-ea"/>
                          <a:cs typeface="+mn-cs"/>
                        </a:rPr>
                        <a:t>组织认为必要的任何附加要求。</a:t>
                      </a:r>
                      <a:endParaRPr kumimoji="0" lang="zh-CN" altLang="en-US" sz="1800" b="0" i="0" u="none" strike="noStrike" kern="1200" baseline="0" dirty="0" smtClean="0">
                        <a:solidFill>
                          <a:schemeClr val="tx1"/>
                        </a:solidFill>
                        <a:latin typeface="+mn-lt"/>
                        <a:ea typeface="+mn-ea"/>
                        <a:cs typeface="+mn-cs"/>
                      </a:endParaRPr>
                    </a:p>
                    <a:p>
                      <a:r>
                        <a:rPr kumimoji="0" lang="zh-CN" altLang="en-US" sz="1800" b="0" i="0" u="none" strike="noStrike" kern="1200" baseline="0" dirty="0" smtClean="0">
                          <a:solidFill>
                            <a:schemeClr val="tx1"/>
                          </a:solidFill>
                          <a:latin typeface="+mn-lt"/>
                          <a:ea typeface="+mn-ea"/>
                          <a:cs typeface="+mn-cs"/>
                        </a:rPr>
                        <a:t>注</a:t>
                      </a:r>
                      <a:r>
                        <a:rPr kumimoji="0" lang="en-US" altLang="zh-CN" sz="1800" b="0" i="0" u="none" strike="noStrike" kern="1200" baseline="0" dirty="0" smtClean="0">
                          <a:solidFill>
                            <a:schemeClr val="tx1"/>
                          </a:solidFill>
                          <a:latin typeface="+mn-lt"/>
                          <a:ea typeface="+mn-ea"/>
                          <a:cs typeface="+mn-cs"/>
                        </a:rPr>
                        <a:t>:</a:t>
                      </a:r>
                      <a:r>
                        <a:rPr kumimoji="0" lang="zh-CN" altLang="en-US" sz="1800" b="0" i="0" u="none" strike="noStrike" kern="1200" baseline="0" dirty="0" smtClean="0">
                          <a:solidFill>
                            <a:schemeClr val="tx1"/>
                          </a:solidFill>
                          <a:latin typeface="+mn-lt"/>
                          <a:ea typeface="+mn-ea"/>
                          <a:cs typeface="+mn-cs"/>
                        </a:rPr>
                        <a:t>交付后活动包括诸如保证条款规定的措施、合同义务</a:t>
                      </a:r>
                      <a:r>
                        <a:rPr kumimoji="0" lang="en-US" altLang="zh-CN" sz="1800" b="0" i="0" u="none" strike="noStrike" kern="1200" baseline="0" dirty="0" smtClean="0">
                          <a:solidFill>
                            <a:schemeClr val="tx1"/>
                          </a:solidFill>
                          <a:latin typeface="+mn-lt"/>
                          <a:ea typeface="+mn-ea"/>
                          <a:cs typeface="+mn-cs"/>
                        </a:rPr>
                        <a:t>(</a:t>
                      </a:r>
                      <a:r>
                        <a:rPr kumimoji="0" lang="zh-CN" altLang="en-US" sz="1800" b="0" i="0" u="none" strike="noStrike" kern="1200" baseline="0" dirty="0" smtClean="0">
                          <a:solidFill>
                            <a:schemeClr val="tx1"/>
                          </a:solidFill>
                          <a:latin typeface="+mn-lt"/>
                          <a:ea typeface="+mn-ea"/>
                          <a:cs typeface="+mn-cs"/>
                        </a:rPr>
                        <a:t>例如，维护服务</a:t>
                      </a:r>
                      <a:r>
                        <a:rPr kumimoji="0" lang="en-US" altLang="zh-CN" sz="1800" b="0" i="0" u="none" strike="noStrike" kern="1200" baseline="0" dirty="0" smtClean="0">
                          <a:solidFill>
                            <a:schemeClr val="tx1"/>
                          </a:solidFill>
                          <a:latin typeface="+mn-lt"/>
                          <a:ea typeface="+mn-ea"/>
                          <a:cs typeface="+mn-cs"/>
                        </a:rPr>
                        <a:t>)</a:t>
                      </a:r>
                      <a:r>
                        <a:rPr kumimoji="0" lang="zh-CN" altLang="en-US" sz="1800" b="0" i="0" u="none" strike="noStrike" kern="1200" baseline="0" dirty="0" smtClean="0">
                          <a:solidFill>
                            <a:schemeClr val="tx1"/>
                          </a:solidFill>
                          <a:latin typeface="+mn-lt"/>
                          <a:ea typeface="+mn-ea"/>
                          <a:cs typeface="+mn-cs"/>
                        </a:rPr>
                        <a:t>、附加服务</a:t>
                      </a:r>
                      <a:r>
                        <a:rPr kumimoji="0" lang="en-US" altLang="zh-CN" sz="1800" b="0" i="0" u="none" strike="noStrike" kern="1200" baseline="0" dirty="0" smtClean="0">
                          <a:solidFill>
                            <a:schemeClr val="tx1"/>
                          </a:solidFill>
                          <a:latin typeface="+mn-lt"/>
                          <a:ea typeface="+mn-ea"/>
                          <a:cs typeface="+mn-cs"/>
                        </a:rPr>
                        <a:t>〈</a:t>
                      </a:r>
                      <a:r>
                        <a:rPr kumimoji="0" lang="zh-CN" altLang="en-US" sz="1800" b="0" i="0" u="none" strike="noStrike" kern="1200" baseline="0" dirty="0" smtClean="0">
                          <a:solidFill>
                            <a:schemeClr val="tx1"/>
                          </a:solidFill>
                          <a:latin typeface="+mn-lt"/>
                          <a:ea typeface="+mn-ea"/>
                          <a:cs typeface="+mn-cs"/>
                        </a:rPr>
                        <a:t>例如，回收或最终处置</a:t>
                      </a:r>
                      <a:r>
                        <a:rPr kumimoji="0" lang="en-US" altLang="zh-CN" sz="1800" b="0" i="0" u="none" strike="noStrike" kern="1200" baseline="0" dirty="0" smtClean="0">
                          <a:solidFill>
                            <a:schemeClr val="tx1"/>
                          </a:solidFill>
                          <a:latin typeface="+mn-lt"/>
                          <a:ea typeface="+mn-ea"/>
                          <a:cs typeface="+mn-cs"/>
                        </a:rPr>
                        <a:t>〉</a:t>
                      </a:r>
                      <a:r>
                        <a:rPr kumimoji="0" lang="zh-CN" altLang="en-US" sz="1800" b="0" i="0" u="none" strike="noStrike" kern="1200" baseline="0" dirty="0" smtClean="0">
                          <a:solidFill>
                            <a:schemeClr val="tx1"/>
                          </a:solidFill>
                          <a:latin typeface="+mn-lt"/>
                          <a:ea typeface="+mn-ea"/>
                          <a:cs typeface="+mn-cs"/>
                        </a:rPr>
                        <a:t>等。</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b="1" i="0" kern="1200" dirty="0" smtClean="0">
                          <a:solidFill>
                            <a:schemeClr val="tx1"/>
                          </a:solidFill>
                          <a:effectLst/>
                          <a:latin typeface="+mn-lt"/>
                          <a:ea typeface="+mn-ea"/>
                          <a:cs typeface="+mn-cs"/>
                        </a:rPr>
                        <a:t>8.5.5 </a:t>
                      </a:r>
                      <a:r>
                        <a:rPr kumimoji="0" lang="zh-CN" altLang="en-US" b="1" i="0" kern="1200" dirty="0" smtClean="0">
                          <a:solidFill>
                            <a:schemeClr val="tx1"/>
                          </a:solidFill>
                          <a:effectLst/>
                          <a:latin typeface="+mn-lt"/>
                          <a:ea typeface="+mn-ea"/>
                          <a:cs typeface="+mn-cs"/>
                        </a:rPr>
                        <a:t>交付后活动</a:t>
                      </a:r>
                      <a:endParaRPr kumimoji="0" lang="en-US" altLang="zh-CN" b="1" i="0" kern="1200" dirty="0" smtClean="0">
                        <a:solidFill>
                          <a:schemeClr val="tx1"/>
                        </a:solidFill>
                        <a:effectLst/>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组织应满足与产品和服务相关的交付后活动的要求。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在确定所要求的交付后活动的覆盖</a:t>
                      </a:r>
                      <a:r>
                        <a:rPr lang="zh-CN" altLang="en-US" sz="1800" b="1" i="0" u="none" strike="noStrike" kern="1200" baseline="0" dirty="0" smtClean="0">
                          <a:solidFill>
                            <a:srgbClr val="FF0000"/>
                          </a:solidFill>
                          <a:latin typeface="+mn-lt"/>
                          <a:ea typeface="+mn-ea"/>
                          <a:cs typeface="+mn-cs"/>
                        </a:rPr>
                        <a:t>范围和程度</a:t>
                      </a:r>
                      <a:r>
                        <a:rPr lang="zh-CN" altLang="en-US" sz="1800" b="0" i="0" u="none" strike="noStrike" kern="1200" baseline="0" dirty="0" smtClean="0">
                          <a:solidFill>
                            <a:schemeClr val="tx1"/>
                          </a:solidFill>
                          <a:latin typeface="+mn-lt"/>
                          <a:ea typeface="+mn-ea"/>
                          <a:cs typeface="+mn-cs"/>
                        </a:rPr>
                        <a:t>时，组织应考虑：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）法律法规要求</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）与产品和服务相关的潜在不良的后果；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）产品和服务的性质、使用和预期寿命；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）顾客要求；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e</a:t>
                      </a:r>
                      <a:r>
                        <a:rPr lang="zh-CN" altLang="en-US" sz="1800" b="0" i="0" u="none" strike="noStrike" kern="1200" baseline="0" dirty="0" smtClean="0">
                          <a:solidFill>
                            <a:schemeClr val="tx1"/>
                          </a:solidFill>
                          <a:latin typeface="+mn-lt"/>
                          <a:ea typeface="+mn-ea"/>
                          <a:cs typeface="+mn-cs"/>
                        </a:rPr>
                        <a:t>）顾客反馈。 </a:t>
                      </a:r>
                      <a:endParaRPr lang="zh-CN" altLang="en-US" sz="1800" b="0" i="0" u="none" strike="noStrike" kern="1200" baseline="0" dirty="0" smtClean="0">
                        <a:solidFill>
                          <a:schemeClr val="tx1"/>
                        </a:solidFill>
                        <a:latin typeface="+mn-lt"/>
                        <a:ea typeface="+mn-ea"/>
                        <a:cs typeface="+mn-cs"/>
                      </a:endParaRPr>
                    </a:p>
                    <a:p>
                      <a:r>
                        <a:rPr lang="zh-CN" altLang="en-US" sz="1400" b="0" i="0" u="none" strike="noStrike" kern="1200" baseline="0" dirty="0" smtClean="0">
                          <a:solidFill>
                            <a:schemeClr val="tx1"/>
                          </a:solidFill>
                          <a:latin typeface="+mn-lt"/>
                          <a:ea typeface="+mn-ea"/>
                          <a:cs typeface="+mn-cs"/>
                        </a:rPr>
                        <a:t>注：交付后活动可能包括保证条款所规定的措施、合同义务（如维护服务）、附加服务（如回收或最终处置等）。 </a:t>
                      </a:r>
                      <a:endParaRPr lang="en-US" altLang="zh-CN" sz="1400" b="0" i="0" u="none" strike="noStrike" kern="1200" baseline="0" dirty="0" smtClean="0">
                        <a:solidFill>
                          <a:schemeClr val="tx1"/>
                        </a:solidFill>
                        <a:latin typeface="+mn-lt"/>
                        <a:ea typeface="+mn-ea"/>
                        <a:cs typeface="+mn-cs"/>
                      </a:endParaRPr>
                    </a:p>
                    <a:p>
                      <a:r>
                        <a:rPr lang="en-US" altLang="zh-CN" sz="1800" b="1" i="0" u="none" strike="noStrike" kern="1200" baseline="0" dirty="0" smtClean="0">
                          <a:solidFill>
                            <a:schemeClr val="tx1"/>
                          </a:solidFill>
                          <a:latin typeface="+mn-lt"/>
                          <a:ea typeface="+mn-ea"/>
                          <a:cs typeface="+mn-cs"/>
                        </a:rPr>
                        <a:t>8.5.6 </a:t>
                      </a:r>
                      <a:r>
                        <a:rPr lang="zh-CN" altLang="en-US" sz="1800" b="0" i="0" u="none" strike="noStrike" kern="1200" baseline="0" dirty="0" smtClean="0">
                          <a:solidFill>
                            <a:schemeClr val="tx1"/>
                          </a:solidFill>
                          <a:latin typeface="+mn-lt"/>
                          <a:ea typeface="+mn-ea"/>
                          <a:cs typeface="+mn-cs"/>
                        </a:rPr>
                        <a:t>更改控制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组织应对生产或服务提供的更改进行必要的</a:t>
                      </a:r>
                      <a:r>
                        <a:rPr lang="zh-CN" altLang="en-US" sz="1800" b="1" i="0" u="none" strike="noStrike" kern="1200" baseline="0" dirty="0" smtClean="0">
                          <a:solidFill>
                            <a:srgbClr val="FF0000"/>
                          </a:solidFill>
                          <a:latin typeface="+mn-lt"/>
                          <a:ea typeface="+mn-ea"/>
                          <a:cs typeface="+mn-cs"/>
                        </a:rPr>
                        <a:t>评审和控制</a:t>
                      </a:r>
                      <a:r>
                        <a:rPr lang="zh-CN" altLang="en-US" sz="1800" b="0" i="0" u="none" strike="noStrike" kern="1200" baseline="0" dirty="0" smtClean="0">
                          <a:solidFill>
                            <a:schemeClr val="tx1"/>
                          </a:solidFill>
                          <a:latin typeface="+mn-lt"/>
                          <a:ea typeface="+mn-ea"/>
                          <a:cs typeface="+mn-cs"/>
                        </a:rPr>
                        <a:t>，以确保持续地符合要求。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组织应保留</a:t>
                      </a:r>
                      <a:r>
                        <a:rPr lang="zh-CN" altLang="en-US" sz="1800" b="1" i="0" u="none" strike="noStrike" kern="1200" baseline="0" dirty="0" smtClean="0">
                          <a:solidFill>
                            <a:srgbClr val="FF0000"/>
                          </a:solidFill>
                          <a:latin typeface="+mn-lt"/>
                          <a:ea typeface="+mn-ea"/>
                          <a:cs typeface="+mn-cs"/>
                        </a:rPr>
                        <a:t>成文信息</a:t>
                      </a:r>
                      <a:r>
                        <a:rPr lang="zh-CN" altLang="en-US" sz="1800" b="0" i="0" u="none" strike="noStrike" kern="1200" baseline="0" dirty="0" smtClean="0">
                          <a:solidFill>
                            <a:schemeClr val="tx1"/>
                          </a:solidFill>
                          <a:latin typeface="+mn-lt"/>
                          <a:ea typeface="+mn-ea"/>
                          <a:cs typeface="+mn-cs"/>
                        </a:rPr>
                        <a:t>，包括有关更改</a:t>
                      </a:r>
                      <a:r>
                        <a:rPr lang="zh-CN" altLang="en-US" sz="1800" b="1" i="0" u="none" strike="noStrike" kern="1200" baseline="0" dirty="0" smtClean="0">
                          <a:solidFill>
                            <a:srgbClr val="FF0000"/>
                          </a:solidFill>
                          <a:latin typeface="+mn-lt"/>
                          <a:ea typeface="+mn-ea"/>
                          <a:cs typeface="+mn-cs"/>
                        </a:rPr>
                        <a:t>评审的结果、授权进行更改的人员以及根据评审所采取的必要措施。 </a:t>
                      </a:r>
                      <a:endParaRPr kumimoji="0" lang="zh-CN" altLang="en-US" b="1" i="0" kern="1200" dirty="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pPr>
              <a:lnSpc>
                <a:spcPts val="2400"/>
              </a:lnSpc>
            </a:pPr>
            <a:r>
              <a:rPr lang="zh-CN" altLang="en-US" sz="2400" dirty="0"/>
              <a:t>交付后活动可包括诸如担保条件下的措施、合同规定的义务，如维护服务以及附加服务，如回收或最终</a:t>
            </a:r>
            <a:r>
              <a:rPr lang="zh-CN" altLang="en-US" sz="2400" dirty="0" smtClean="0"/>
              <a:t>处置。</a:t>
            </a:r>
            <a:endParaRPr lang="en-US" altLang="zh-CN" sz="2400" dirty="0" smtClean="0"/>
          </a:p>
          <a:p>
            <a:pPr>
              <a:lnSpc>
                <a:spcPts val="2400"/>
              </a:lnSpc>
            </a:pPr>
            <a:r>
              <a:rPr lang="zh-CN" altLang="en-US" sz="2400" dirty="0"/>
              <a:t>交付</a:t>
            </a:r>
            <a:r>
              <a:rPr lang="zh-CN" altLang="en-US" sz="2400" dirty="0" smtClean="0"/>
              <a:t>后活动要求应满足</a:t>
            </a:r>
            <a:r>
              <a:rPr lang="en-US" altLang="zh-CN" sz="2400" dirty="0" smtClean="0"/>
              <a:t>8.1</a:t>
            </a:r>
            <a:r>
              <a:rPr lang="zh-CN" altLang="en-US" sz="2400" dirty="0" smtClean="0"/>
              <a:t>条、</a:t>
            </a:r>
            <a:r>
              <a:rPr lang="en-US" altLang="zh-CN" sz="2400" dirty="0" smtClean="0"/>
              <a:t>8.2.2</a:t>
            </a:r>
            <a:r>
              <a:rPr lang="zh-CN" altLang="en-US" sz="2400" dirty="0" smtClean="0"/>
              <a:t>、</a:t>
            </a:r>
            <a:r>
              <a:rPr lang="en-US" altLang="zh-CN" sz="2400" dirty="0" smtClean="0"/>
              <a:t>8.3.5</a:t>
            </a:r>
            <a:r>
              <a:rPr lang="zh-CN" altLang="en-US" sz="2400" dirty="0" smtClean="0"/>
              <a:t>、</a:t>
            </a:r>
            <a:r>
              <a:rPr lang="en-US" altLang="zh-CN" sz="2400" dirty="0" smtClean="0"/>
              <a:t>8.5.1h</a:t>
            </a:r>
            <a:r>
              <a:rPr lang="zh-CN" altLang="en-US" sz="2400" dirty="0" smtClean="0"/>
              <a:t>的要求。</a:t>
            </a:r>
            <a:endParaRPr lang="en-US" altLang="zh-CN" sz="2400" dirty="0" smtClean="0"/>
          </a:p>
          <a:p>
            <a:r>
              <a:rPr lang="zh-CN" altLang="en-US" sz="2400" dirty="0" smtClean="0"/>
              <a:t>确定程度应考虑：</a:t>
            </a:r>
            <a:r>
              <a:rPr lang="zh-CN" altLang="en-US" sz="2400" dirty="0"/>
              <a:t>产品和服务相关</a:t>
            </a:r>
            <a:r>
              <a:rPr lang="zh-CN" altLang="en-US" sz="2400" dirty="0" smtClean="0"/>
              <a:t>的</a:t>
            </a:r>
            <a:r>
              <a:rPr lang="zh-CN" altLang="en-US" sz="2400" dirty="0" smtClean="0">
                <a:solidFill>
                  <a:srgbClr val="FF0000"/>
                </a:solidFill>
              </a:rPr>
              <a:t>性质</a:t>
            </a:r>
            <a:r>
              <a:rPr lang="zh-CN" altLang="en-US" sz="2400" dirty="0">
                <a:solidFill>
                  <a:srgbClr val="FF0000"/>
                </a:solidFill>
              </a:rPr>
              <a:t>、用途以及预期</a:t>
            </a:r>
            <a:r>
              <a:rPr lang="zh-CN" altLang="en-US" sz="2400" dirty="0" smtClean="0">
                <a:solidFill>
                  <a:srgbClr val="FF0000"/>
                </a:solidFill>
              </a:rPr>
              <a:t>使用寿命</a:t>
            </a:r>
            <a:r>
              <a:rPr lang="zh-CN" altLang="en-US" sz="2400" dirty="0" smtClean="0"/>
              <a:t>；</a:t>
            </a:r>
            <a:r>
              <a:rPr lang="zh-CN" altLang="en-US" sz="2400" b="1" dirty="0">
                <a:solidFill>
                  <a:srgbClr val="FF0000"/>
                </a:solidFill>
              </a:rPr>
              <a:t>与产品和服务相关的潜在非预期后果</a:t>
            </a:r>
            <a:endParaRPr lang="en-US" altLang="zh-CN" sz="2400" b="1" dirty="0">
              <a:solidFill>
                <a:srgbClr val="FF0000"/>
              </a:solidFill>
            </a:endParaRPr>
          </a:p>
          <a:p>
            <a:r>
              <a:rPr lang="zh-CN" altLang="en-US" sz="2400" dirty="0" smtClean="0"/>
              <a:t>顾客要求和</a:t>
            </a:r>
            <a:r>
              <a:rPr lang="zh-CN" altLang="en-US" sz="2400" dirty="0" smtClean="0">
                <a:solidFill>
                  <a:srgbClr val="FF0000"/>
                </a:solidFill>
              </a:rPr>
              <a:t>反馈</a:t>
            </a:r>
            <a:r>
              <a:rPr lang="zh-CN" altLang="en-US" sz="2400" dirty="0" smtClean="0"/>
              <a:t>；</a:t>
            </a:r>
            <a:r>
              <a:rPr lang="en-US" altLang="zh-CN" sz="2400" dirty="0" smtClean="0"/>
              <a:t> </a:t>
            </a:r>
            <a:r>
              <a:rPr lang="zh-CN" altLang="en-US" sz="2400" dirty="0">
                <a:solidFill>
                  <a:srgbClr val="FF0000"/>
                </a:solidFill>
              </a:rPr>
              <a:t>法律和法规</a:t>
            </a:r>
            <a:r>
              <a:rPr lang="zh-CN" altLang="en-US" sz="2400" dirty="0" smtClean="0">
                <a:solidFill>
                  <a:srgbClr val="FF0000"/>
                </a:solidFill>
              </a:rPr>
              <a:t>要求等。（</a:t>
            </a:r>
            <a:r>
              <a:rPr lang="en-US" altLang="zh-CN" sz="2400" dirty="0" smtClean="0">
                <a:solidFill>
                  <a:srgbClr val="FF0000"/>
                </a:solidFill>
              </a:rPr>
              <a:t>FDIS</a:t>
            </a:r>
            <a:r>
              <a:rPr lang="zh-CN" altLang="en-US" sz="2400" dirty="0" smtClean="0">
                <a:solidFill>
                  <a:srgbClr val="FF0000"/>
                </a:solidFill>
              </a:rPr>
              <a:t>稿增加了顾客要求，用</a:t>
            </a:r>
            <a:r>
              <a:rPr lang="zh-CN" altLang="en-US" sz="2400" dirty="0">
                <a:solidFill>
                  <a:srgbClr val="FF0000"/>
                </a:solidFill>
              </a:rPr>
              <a:t>非</a:t>
            </a:r>
            <a:r>
              <a:rPr lang="zh-CN" altLang="en-US" sz="2400" dirty="0" smtClean="0">
                <a:solidFill>
                  <a:srgbClr val="FF0000"/>
                </a:solidFill>
              </a:rPr>
              <a:t>预期后果取代了风险）</a:t>
            </a:r>
            <a:endParaRPr lang="en-US" altLang="zh-CN" sz="2400" dirty="0" smtClean="0">
              <a:solidFill>
                <a:srgbClr val="FF0000"/>
              </a:solidFill>
            </a:endParaRPr>
          </a:p>
          <a:p>
            <a:r>
              <a:rPr lang="zh-CN" altLang="en-US" sz="2400" dirty="0">
                <a:solidFill>
                  <a:srgbClr val="FF0000"/>
                </a:solidFill>
              </a:rPr>
              <a:t>更改</a:t>
            </a:r>
            <a:r>
              <a:rPr lang="zh-CN" altLang="en-US" sz="2400" dirty="0" smtClean="0">
                <a:solidFill>
                  <a:srgbClr val="FF0000"/>
                </a:solidFill>
              </a:rPr>
              <a:t>管理：</a:t>
            </a:r>
            <a:r>
              <a:rPr lang="zh-CN" altLang="en-US" sz="2400" dirty="0"/>
              <a:t>评审和</a:t>
            </a:r>
            <a:r>
              <a:rPr lang="zh-CN" altLang="en-US" sz="2400" dirty="0" smtClean="0"/>
              <a:t>控制生产</a:t>
            </a:r>
            <a:r>
              <a:rPr lang="zh-CN" altLang="en-US" sz="2400" dirty="0"/>
              <a:t>或</a:t>
            </a:r>
            <a:r>
              <a:rPr lang="zh-CN" altLang="en-US" sz="2400" dirty="0" smtClean="0"/>
              <a:t>服务提供的</a:t>
            </a:r>
            <a:r>
              <a:rPr lang="zh-CN" altLang="en-US" sz="2400" dirty="0"/>
              <a:t>更改</a:t>
            </a:r>
            <a:r>
              <a:rPr lang="zh-CN" altLang="en-US" sz="2400" dirty="0" smtClean="0"/>
              <a:t>。</a:t>
            </a:r>
            <a:endParaRPr lang="en-US" altLang="zh-CN" sz="2400" dirty="0" smtClean="0"/>
          </a:p>
          <a:p>
            <a:r>
              <a:rPr lang="zh-CN" altLang="en-US" sz="2400" dirty="0"/>
              <a:t>更改</a:t>
            </a:r>
            <a:r>
              <a:rPr lang="zh-CN" altLang="en-US" sz="2400" dirty="0" smtClean="0"/>
              <a:t>应保持成文信息，包括</a:t>
            </a:r>
            <a:r>
              <a:rPr lang="zh-CN" altLang="en-US" sz="2400" dirty="0">
                <a:solidFill>
                  <a:srgbClr val="FF0000"/>
                </a:solidFill>
              </a:rPr>
              <a:t>更改</a:t>
            </a:r>
            <a:r>
              <a:rPr lang="zh-CN" altLang="en-US" sz="2400" dirty="0" smtClean="0">
                <a:solidFill>
                  <a:srgbClr val="FF0000"/>
                </a:solidFill>
              </a:rPr>
              <a:t>的</a:t>
            </a:r>
            <a:r>
              <a:rPr lang="zh-CN" altLang="en-US" sz="2400" dirty="0">
                <a:solidFill>
                  <a:srgbClr val="FF0000"/>
                </a:solidFill>
              </a:rPr>
              <a:t>评价结果</a:t>
            </a:r>
            <a:r>
              <a:rPr lang="zh-CN" altLang="en-US" sz="2400" dirty="0" smtClean="0"/>
              <a:t>、</a:t>
            </a:r>
            <a:r>
              <a:rPr lang="zh-CN" altLang="en-US" sz="2400" dirty="0"/>
              <a:t>更改</a:t>
            </a:r>
            <a:r>
              <a:rPr lang="zh-CN" altLang="en-US" sz="2400" dirty="0" smtClean="0"/>
              <a:t>的授权</a:t>
            </a:r>
            <a:r>
              <a:rPr lang="zh-CN" altLang="en-US" sz="2400" dirty="0" smtClean="0">
                <a:solidFill>
                  <a:srgbClr val="FF0000"/>
                </a:solidFill>
              </a:rPr>
              <a:t>人员</a:t>
            </a:r>
            <a:r>
              <a:rPr lang="zh-CN" altLang="en-US" sz="2400" dirty="0"/>
              <a:t>以及任何</a:t>
            </a:r>
            <a:r>
              <a:rPr lang="zh-CN" altLang="en-US" sz="2400" dirty="0">
                <a:solidFill>
                  <a:srgbClr val="FF0000"/>
                </a:solidFill>
              </a:rPr>
              <a:t>必要</a:t>
            </a:r>
            <a:r>
              <a:rPr lang="zh-CN" altLang="en-US" sz="2400" dirty="0" smtClean="0">
                <a:solidFill>
                  <a:srgbClr val="FF0000"/>
                </a:solidFill>
              </a:rPr>
              <a:t>措施。</a:t>
            </a:r>
            <a:endParaRPr lang="en-US" altLang="zh-CN" sz="2400" dirty="0" smtClean="0">
              <a:solidFill>
                <a:srgbClr val="FF0000"/>
              </a:solidFill>
            </a:endParaRPr>
          </a:p>
          <a:p>
            <a:endParaRPr lang="zh-CN" altLang="en-US" sz="2400" dirty="0"/>
          </a:p>
          <a:p>
            <a:pPr>
              <a:lnSpc>
                <a:spcPts val="2400"/>
              </a:lnSpc>
            </a:pPr>
            <a:endParaRPr lang="en-US" altLang="zh-CN" sz="2400" dirty="0" smtClean="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8.2.4  </a:t>
                      </a:r>
                      <a:r>
                        <a:rPr kumimoji="0" lang="zh-CN" altLang="zh-CN" sz="1800" kern="1200" dirty="0" smtClean="0">
                          <a:solidFill>
                            <a:schemeClr val="tx1"/>
                          </a:solidFill>
                          <a:effectLst/>
                          <a:latin typeface="+mn-lt"/>
                          <a:ea typeface="+mn-ea"/>
                          <a:cs typeface="+mn-cs"/>
                        </a:rPr>
                        <a:t>产品的监视和测量</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组织应对产品的特性进行监视和测量，以验证产品要求已得到满足。这种监视和测量应依据所策划的安排（见</a:t>
                      </a:r>
                      <a:r>
                        <a:rPr kumimoji="0" lang="en-US" altLang="zh-CN" sz="1800" kern="1200" dirty="0" smtClean="0">
                          <a:solidFill>
                            <a:schemeClr val="tx1"/>
                          </a:solidFill>
                          <a:effectLst/>
                          <a:latin typeface="+mn-lt"/>
                          <a:ea typeface="+mn-ea"/>
                          <a:cs typeface="+mn-cs"/>
                        </a:rPr>
                        <a:t>7.1</a:t>
                      </a:r>
                      <a:r>
                        <a:rPr kumimoji="0" lang="zh-CN" altLang="zh-CN" sz="1800" kern="1200" dirty="0" smtClean="0">
                          <a:solidFill>
                            <a:schemeClr val="tx1"/>
                          </a:solidFill>
                          <a:effectLst/>
                          <a:latin typeface="+mn-lt"/>
                          <a:ea typeface="+mn-ea"/>
                          <a:cs typeface="+mn-cs"/>
                        </a:rPr>
                        <a:t>）在产品实现过程的适当阶段进行。应保持符合接收准则的证据。</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记录应指明有权放行产品以交付给顾客的人员（见</a:t>
                      </a:r>
                      <a:r>
                        <a:rPr kumimoji="0" lang="en-US" altLang="zh-CN" sz="1800" kern="1200" dirty="0" smtClean="0">
                          <a:solidFill>
                            <a:schemeClr val="tx1"/>
                          </a:solidFill>
                          <a:effectLst/>
                          <a:latin typeface="+mn-lt"/>
                          <a:ea typeface="+mn-ea"/>
                          <a:cs typeface="+mn-cs"/>
                        </a:rPr>
                        <a:t>4.2.4</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除非得到有关授权人员的批准，适用时得到顾客的批准，否则在</a:t>
                      </a:r>
                      <a:r>
                        <a:rPr kumimoji="0" lang="zh-CN" altLang="zh-CN" sz="1800" kern="1200" dirty="0" smtClean="0">
                          <a:solidFill>
                            <a:srgbClr val="FF0000"/>
                          </a:solidFill>
                          <a:effectLst/>
                          <a:latin typeface="+mn-lt"/>
                          <a:ea typeface="+mn-ea"/>
                          <a:cs typeface="+mn-cs"/>
                        </a:rPr>
                        <a:t>策划</a:t>
                      </a:r>
                      <a:r>
                        <a:rPr kumimoji="0" lang="zh-CN" altLang="zh-CN" sz="1800" kern="1200" dirty="0" smtClean="0">
                          <a:solidFill>
                            <a:schemeClr val="tx1"/>
                          </a:solidFill>
                          <a:effectLst/>
                          <a:latin typeface="+mn-lt"/>
                          <a:ea typeface="+mn-ea"/>
                          <a:cs typeface="+mn-cs"/>
                        </a:rPr>
                        <a:t>的安排（见</a:t>
                      </a:r>
                      <a:r>
                        <a:rPr kumimoji="0" lang="en-US" altLang="zh-CN" sz="1800" kern="1200" dirty="0" smtClean="0">
                          <a:solidFill>
                            <a:schemeClr val="tx1"/>
                          </a:solidFill>
                          <a:effectLst/>
                          <a:latin typeface="+mn-lt"/>
                          <a:ea typeface="+mn-ea"/>
                          <a:cs typeface="+mn-cs"/>
                        </a:rPr>
                        <a:t>7.1</a:t>
                      </a:r>
                      <a:r>
                        <a:rPr kumimoji="0" lang="zh-CN" altLang="zh-CN" sz="1800" kern="1200" dirty="0" smtClean="0">
                          <a:solidFill>
                            <a:schemeClr val="tx1"/>
                          </a:solidFill>
                          <a:effectLst/>
                          <a:latin typeface="+mn-lt"/>
                          <a:ea typeface="+mn-ea"/>
                          <a:cs typeface="+mn-cs"/>
                        </a:rPr>
                        <a:t>）已圆满完成之前，不应向顾客放行产品和交付服务。</a:t>
                      </a:r>
                      <a:endParaRPr kumimoji="0" lang="zh-CN" altLang="zh-CN" sz="1800" kern="1200" dirty="0" smtClean="0">
                        <a:solidFill>
                          <a:schemeClr val="tx1"/>
                        </a:solidFill>
                        <a:effectLst/>
                        <a:latin typeface="+mn-lt"/>
                        <a:ea typeface="+mn-ea"/>
                        <a:cs typeface="+mn-cs"/>
                      </a:endParaRPr>
                    </a:p>
                    <a:p>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kern="1200" dirty="0" smtClean="0">
                          <a:solidFill>
                            <a:schemeClr val="tx1"/>
                          </a:solidFill>
                          <a:effectLst/>
                          <a:latin typeface="+mn-lt"/>
                          <a:ea typeface="+mn-ea"/>
                          <a:cs typeface="+mn-cs"/>
                        </a:rPr>
                        <a:t>8.6 </a:t>
                      </a:r>
                      <a:r>
                        <a:rPr kumimoji="0" lang="zh-CN" altLang="en-US" sz="1800" b="1" i="0" kern="1200" dirty="0" smtClean="0">
                          <a:solidFill>
                            <a:schemeClr val="tx1"/>
                          </a:solidFill>
                          <a:effectLst/>
                          <a:latin typeface="+mn-lt"/>
                          <a:ea typeface="+mn-ea"/>
                          <a:cs typeface="+mn-cs"/>
                        </a:rPr>
                        <a:t>产品</a:t>
                      </a:r>
                      <a:r>
                        <a:rPr kumimoji="0" lang="zh-CN" altLang="en-US" b="1" i="0" kern="1200" dirty="0" smtClean="0">
                          <a:solidFill>
                            <a:schemeClr val="tx1"/>
                          </a:solidFill>
                          <a:effectLst/>
                          <a:latin typeface="+mn-lt"/>
                          <a:ea typeface="+mn-ea"/>
                          <a:cs typeface="+mn-cs"/>
                        </a:rPr>
                        <a:t>和服务的放行</a:t>
                      </a:r>
                      <a:endParaRPr kumimoji="0" lang="en-US" altLang="zh-CN" b="1" i="0" kern="1200" dirty="0" smtClean="0">
                        <a:solidFill>
                          <a:schemeClr val="tx1"/>
                        </a:solidFill>
                        <a:effectLst/>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组织应在</a:t>
                      </a:r>
                      <a:r>
                        <a:rPr lang="zh-CN" altLang="en-US" sz="1800" b="1" i="0" u="none" strike="noStrike" kern="1200" baseline="0" dirty="0" smtClean="0">
                          <a:solidFill>
                            <a:srgbClr val="FF0000"/>
                          </a:solidFill>
                          <a:latin typeface="+mn-lt"/>
                          <a:ea typeface="+mn-ea"/>
                          <a:cs typeface="+mn-cs"/>
                        </a:rPr>
                        <a:t>适当阶段</a:t>
                      </a:r>
                      <a:r>
                        <a:rPr lang="zh-CN" altLang="en-US" sz="1800" b="0" i="0" u="none" strike="noStrike" kern="1200" baseline="0" dirty="0" smtClean="0">
                          <a:solidFill>
                            <a:schemeClr val="tx1"/>
                          </a:solidFill>
                          <a:latin typeface="+mn-lt"/>
                          <a:ea typeface="+mn-ea"/>
                          <a:cs typeface="+mn-cs"/>
                        </a:rPr>
                        <a:t>实施</a:t>
                      </a:r>
                      <a:r>
                        <a:rPr lang="zh-CN" altLang="en-US" sz="1800" b="1" i="0" u="none" strike="noStrike" kern="1200" baseline="0" dirty="0" smtClean="0">
                          <a:solidFill>
                            <a:srgbClr val="FF0000"/>
                          </a:solidFill>
                          <a:latin typeface="+mn-lt"/>
                          <a:ea typeface="+mn-ea"/>
                          <a:cs typeface="+mn-cs"/>
                        </a:rPr>
                        <a:t>策划的安排</a:t>
                      </a:r>
                      <a:r>
                        <a:rPr lang="zh-CN" altLang="en-US" sz="1800" b="0" i="0" u="none" strike="noStrike" kern="1200" baseline="0" dirty="0" smtClean="0">
                          <a:solidFill>
                            <a:schemeClr val="tx1"/>
                          </a:solidFill>
                          <a:latin typeface="+mn-lt"/>
                          <a:ea typeface="+mn-ea"/>
                          <a:cs typeface="+mn-cs"/>
                        </a:rPr>
                        <a:t>，以验证产品和服务的要求已得到满足。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除非得到有关授权人员的批准，</a:t>
                      </a:r>
                      <a:r>
                        <a:rPr lang="zh-CN" altLang="en-US" sz="1800" b="1" i="0" u="none" strike="noStrike" kern="1200" baseline="0" dirty="0" smtClean="0">
                          <a:solidFill>
                            <a:srgbClr val="FF0000"/>
                          </a:solidFill>
                          <a:latin typeface="+mn-lt"/>
                          <a:ea typeface="+mn-ea"/>
                          <a:cs typeface="+mn-cs"/>
                        </a:rPr>
                        <a:t>适用时</a:t>
                      </a:r>
                      <a:r>
                        <a:rPr lang="zh-CN" altLang="en-US" sz="1800" b="0" i="0" u="none" strike="noStrike" kern="1200" baseline="0" dirty="0" smtClean="0">
                          <a:solidFill>
                            <a:schemeClr val="tx1"/>
                          </a:solidFill>
                          <a:latin typeface="+mn-lt"/>
                          <a:ea typeface="+mn-ea"/>
                          <a:cs typeface="+mn-cs"/>
                        </a:rPr>
                        <a:t>得到顾客的批准，否则在策划的安排已圆满完成之前，不应向顾客放行产品和交付服务。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组织应保留有关产品和服务放行的成文信息。成文信息应包括：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）符合接收准则的</a:t>
                      </a:r>
                      <a:r>
                        <a:rPr lang="zh-CN" altLang="en-US" sz="1800" b="1" i="0" u="none" strike="noStrike" kern="1200" baseline="0" dirty="0" smtClean="0">
                          <a:solidFill>
                            <a:srgbClr val="FF0000"/>
                          </a:solidFill>
                          <a:latin typeface="+mn-lt"/>
                          <a:ea typeface="+mn-ea"/>
                          <a:cs typeface="+mn-cs"/>
                        </a:rPr>
                        <a:t>证据</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）可追溯到</a:t>
                      </a:r>
                      <a:r>
                        <a:rPr lang="zh-CN" altLang="en-US" sz="1800" b="1" i="0" u="none" strike="noStrike" kern="1200" baseline="0" dirty="0" smtClean="0">
                          <a:solidFill>
                            <a:srgbClr val="FF0000"/>
                          </a:solidFill>
                          <a:latin typeface="+mn-lt"/>
                          <a:ea typeface="+mn-ea"/>
                          <a:cs typeface="+mn-cs"/>
                        </a:rPr>
                        <a:t>授权放行人员</a:t>
                      </a:r>
                      <a:r>
                        <a:rPr lang="zh-CN" altLang="en-US" sz="1800" b="0" i="0" u="none" strike="noStrike" kern="1200" baseline="0" dirty="0" smtClean="0">
                          <a:solidFill>
                            <a:schemeClr val="tx1"/>
                          </a:solidFill>
                          <a:latin typeface="+mn-lt"/>
                          <a:ea typeface="+mn-ea"/>
                          <a:cs typeface="+mn-cs"/>
                        </a:rPr>
                        <a:t>的信息</a:t>
                      </a:r>
                      <a:endParaRPr kumimoji="0" lang="zh-CN" altLang="en-US" b="0" i="0"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pPr>
              <a:lnSpc>
                <a:spcPts val="2400"/>
              </a:lnSpc>
            </a:pPr>
            <a:r>
              <a:rPr lang="zh-CN" altLang="en-US" sz="2400" dirty="0" smtClean="0"/>
              <a:t>放行：对</a:t>
            </a:r>
            <a:r>
              <a:rPr lang="zh-CN" altLang="en-US" sz="2400" dirty="0"/>
              <a:t>进入一个过程</a:t>
            </a:r>
            <a:r>
              <a:rPr lang="en-US" altLang="zh-CN" sz="2400" dirty="0"/>
              <a:t>(3.4.1)</a:t>
            </a:r>
            <a:r>
              <a:rPr lang="zh-CN" altLang="en-US" sz="2400" dirty="0"/>
              <a:t>的下一阶段或下一过程的许可 </a:t>
            </a:r>
            <a:r>
              <a:rPr lang="zh-CN" altLang="en-US" sz="2400" dirty="0" smtClean="0">
                <a:latin typeface="幼圆" pitchFamily="49" charset="-122"/>
              </a:rPr>
              <a:t>。</a:t>
            </a:r>
            <a:endParaRPr lang="en-US" altLang="zh-CN" sz="2400" dirty="0" smtClean="0">
              <a:latin typeface="幼圆" pitchFamily="49" charset="-122"/>
            </a:endParaRPr>
          </a:p>
          <a:p>
            <a:pPr>
              <a:lnSpc>
                <a:spcPts val="2400"/>
              </a:lnSpc>
            </a:pPr>
            <a:r>
              <a:rPr lang="zh-CN" altLang="en-US" sz="2400" dirty="0" smtClean="0">
                <a:latin typeface="幼圆" pitchFamily="49" charset="-122"/>
              </a:rPr>
              <a:t>放行的依据：运行的策划和控制的安排。如接收准则的要求，例如质量</a:t>
            </a:r>
            <a:r>
              <a:rPr lang="zh-CN" altLang="en-US" sz="2400" dirty="0">
                <a:latin typeface="幼圆" pitchFamily="49" charset="-122"/>
              </a:rPr>
              <a:t>计划、检验</a:t>
            </a:r>
            <a:r>
              <a:rPr lang="zh-CN" altLang="en-US" sz="2400" dirty="0" smtClean="0">
                <a:latin typeface="幼圆" pitchFamily="49" charset="-122"/>
              </a:rPr>
              <a:t>计划、标准等。</a:t>
            </a:r>
            <a:endParaRPr lang="en-US" altLang="zh-CN" sz="2400" dirty="0" smtClean="0">
              <a:latin typeface="幼圆" pitchFamily="49" charset="-122"/>
            </a:endParaRPr>
          </a:p>
          <a:p>
            <a:pPr>
              <a:lnSpc>
                <a:spcPts val="2400"/>
              </a:lnSpc>
            </a:pPr>
            <a:r>
              <a:rPr lang="zh-CN" altLang="en-US" sz="2400" dirty="0" smtClean="0">
                <a:latin typeface="幼圆" pitchFamily="49" charset="-122"/>
              </a:rPr>
              <a:t>放行管理的时机和对象：</a:t>
            </a:r>
            <a:r>
              <a:rPr lang="zh-CN" altLang="en-US" sz="2400" dirty="0">
                <a:solidFill>
                  <a:srgbClr val="FF0000"/>
                </a:solidFill>
              </a:rPr>
              <a:t>适当</a:t>
            </a:r>
            <a:r>
              <a:rPr lang="zh-CN" altLang="en-US" sz="2400" dirty="0" smtClean="0">
                <a:solidFill>
                  <a:srgbClr val="FF0000"/>
                </a:solidFill>
              </a:rPr>
              <a:t>阶段，如</a:t>
            </a:r>
            <a:r>
              <a:rPr lang="zh-CN" altLang="en-US" sz="2400" dirty="0">
                <a:latin typeface="幼圆" pitchFamily="49" charset="-122"/>
              </a:rPr>
              <a:t>采购产品</a:t>
            </a:r>
            <a:r>
              <a:rPr lang="en-US" altLang="zh-CN" sz="2400" dirty="0">
                <a:latin typeface="幼圆" pitchFamily="49" charset="-122"/>
              </a:rPr>
              <a:t>/</a:t>
            </a:r>
            <a:r>
              <a:rPr lang="zh-CN" altLang="en-US" sz="2400" dirty="0">
                <a:latin typeface="幼圆" pitchFamily="49" charset="-122"/>
              </a:rPr>
              <a:t>中间产品</a:t>
            </a:r>
            <a:r>
              <a:rPr lang="en-US" altLang="zh-CN" sz="2400" dirty="0">
                <a:latin typeface="幼圆" pitchFamily="49" charset="-122"/>
              </a:rPr>
              <a:t>/</a:t>
            </a:r>
            <a:r>
              <a:rPr lang="zh-CN" altLang="en-US" sz="2400" dirty="0">
                <a:latin typeface="幼圆" pitchFamily="49" charset="-122"/>
              </a:rPr>
              <a:t>最终</a:t>
            </a:r>
            <a:r>
              <a:rPr lang="zh-CN" altLang="en-US" sz="2400" dirty="0" smtClean="0">
                <a:latin typeface="幼圆" pitchFamily="49" charset="-122"/>
              </a:rPr>
              <a:t>产品、过程能力等。</a:t>
            </a:r>
            <a:endParaRPr lang="en-US" altLang="zh-CN" sz="2400" dirty="0" smtClean="0">
              <a:latin typeface="幼圆" pitchFamily="49" charset="-122"/>
            </a:endParaRPr>
          </a:p>
          <a:p>
            <a:pPr>
              <a:lnSpc>
                <a:spcPct val="120000"/>
              </a:lnSpc>
            </a:pPr>
            <a:r>
              <a:rPr lang="zh-CN" altLang="en-US" sz="2400" dirty="0" smtClean="0">
                <a:latin typeface="幼圆" pitchFamily="49" charset="-122"/>
              </a:rPr>
              <a:t>例外放行的条件：授权</a:t>
            </a:r>
            <a:r>
              <a:rPr lang="zh-CN" altLang="en-US" sz="2400" dirty="0">
                <a:latin typeface="幼圆" pitchFamily="49" charset="-122"/>
              </a:rPr>
              <a:t>人员的</a:t>
            </a:r>
            <a:r>
              <a:rPr lang="zh-CN" altLang="en-US" sz="2400" dirty="0" smtClean="0">
                <a:latin typeface="幼圆" pitchFamily="49" charset="-122"/>
              </a:rPr>
              <a:t>批准、适用</a:t>
            </a:r>
            <a:r>
              <a:rPr lang="zh-CN" altLang="en-US" sz="2400" dirty="0">
                <a:latin typeface="幼圆" pitchFamily="49" charset="-122"/>
              </a:rPr>
              <a:t>时，得到顾客的</a:t>
            </a:r>
            <a:r>
              <a:rPr lang="zh-CN" altLang="en-US" sz="2400" dirty="0" smtClean="0">
                <a:latin typeface="幼圆" pitchFamily="49" charset="-122"/>
              </a:rPr>
              <a:t>批准。</a:t>
            </a:r>
            <a:endParaRPr lang="en-US" altLang="zh-CN" sz="2400" dirty="0" smtClean="0">
              <a:latin typeface="幼圆" pitchFamily="49" charset="-122"/>
            </a:endParaRPr>
          </a:p>
          <a:p>
            <a:pPr>
              <a:lnSpc>
                <a:spcPct val="120000"/>
              </a:lnSpc>
            </a:pPr>
            <a:r>
              <a:rPr lang="zh-CN" altLang="en-US" sz="2400" dirty="0" smtClean="0">
                <a:latin typeface="幼圆" pitchFamily="49" charset="-122"/>
              </a:rPr>
              <a:t>适用</a:t>
            </a:r>
            <a:r>
              <a:rPr lang="zh-CN" altLang="en-US" sz="2400" dirty="0">
                <a:latin typeface="幼圆" pitchFamily="49" charset="-122"/>
              </a:rPr>
              <a:t>时：如顾客明确的质量要求没有完成监视和测量，欲交付前需顾客</a:t>
            </a:r>
            <a:r>
              <a:rPr lang="zh-CN" altLang="en-US" sz="2400" dirty="0" smtClean="0">
                <a:latin typeface="幼圆" pitchFamily="49" charset="-122"/>
              </a:rPr>
              <a:t>批准。</a:t>
            </a:r>
            <a:endParaRPr lang="en-US" altLang="zh-CN" sz="2400" dirty="0" smtClean="0">
              <a:latin typeface="幼圆" pitchFamily="49" charset="-122"/>
            </a:endParaRPr>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pPr>
              <a:lnSpc>
                <a:spcPct val="110000"/>
              </a:lnSpc>
            </a:pPr>
            <a:r>
              <a:rPr lang="zh-CN" altLang="en-US" sz="2400" b="1" dirty="0" smtClean="0">
                <a:latin typeface="黑体" panose="02010609060101010101" pitchFamily="2" charset="-122"/>
                <a:ea typeface="黑体" panose="02010609060101010101" pitchFamily="2" charset="-122"/>
              </a:rPr>
              <a:t>例外放行举例：食品</a:t>
            </a:r>
            <a:r>
              <a:rPr lang="zh-CN" altLang="en-US" sz="2400" b="1" dirty="0">
                <a:latin typeface="黑体" panose="02010609060101010101" pitchFamily="2" charset="-122"/>
                <a:ea typeface="黑体" panose="02010609060101010101" pitchFamily="2" charset="-122"/>
              </a:rPr>
              <a:t>的检验结果还未得出之前，必须将食品交付到顾客的冷藏库以防变质</a:t>
            </a:r>
            <a:r>
              <a:rPr lang="zh-CN" altLang="en-US" sz="2400" b="1" dirty="0" smtClean="0">
                <a:latin typeface="黑体" panose="02010609060101010101" pitchFamily="2" charset="-122"/>
                <a:ea typeface="黑体" panose="02010609060101010101" pitchFamily="2" charset="-122"/>
              </a:rPr>
              <a:t>；水泥</a:t>
            </a:r>
            <a:r>
              <a:rPr lang="zh-CN" altLang="en-US" sz="2400" b="1" dirty="0">
                <a:latin typeface="黑体" panose="02010609060101010101" pitchFamily="2" charset="-122"/>
                <a:ea typeface="黑体" panose="02010609060101010101" pitchFamily="2" charset="-122"/>
              </a:rPr>
              <a:t>的最终检验结果还未得出之前，产品即已放行装车（火车、卡车</a:t>
            </a:r>
            <a:r>
              <a:rPr lang="zh-CN" altLang="en-US" sz="2400" b="1" dirty="0" smtClean="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需要到使用现场才能组装调试的大型设备（如大型冷却水塔、冷水机组）</a:t>
            </a:r>
            <a:r>
              <a:rPr lang="zh-CN" altLang="en-US" sz="2400" b="1" dirty="0" smtClean="0">
                <a:latin typeface="黑体" panose="02010609060101010101" pitchFamily="2" charset="-122"/>
                <a:ea typeface="黑体" panose="02010609060101010101" pitchFamily="2" charset="-122"/>
              </a:rPr>
              <a:t>；等</a:t>
            </a:r>
            <a:endParaRPr lang="zh-CN" altLang="en-US" sz="2400" b="1" dirty="0">
              <a:latin typeface="黑体" panose="02010609060101010101" pitchFamily="2" charset="-122"/>
              <a:ea typeface="黑体" panose="02010609060101010101" pitchFamily="2" charset="-122"/>
            </a:endParaRPr>
          </a:p>
          <a:p>
            <a:pPr>
              <a:lnSpc>
                <a:spcPct val="110000"/>
              </a:lnSpc>
            </a:pPr>
            <a:r>
              <a:rPr lang="zh-CN" altLang="en-US" sz="2400" b="1" dirty="0">
                <a:latin typeface="黑体" panose="02010609060101010101" pitchFamily="2" charset="-122"/>
                <a:ea typeface="黑体" panose="02010609060101010101" pitchFamily="2" charset="-122"/>
              </a:rPr>
              <a:t>成文</a:t>
            </a:r>
            <a:r>
              <a:rPr lang="zh-CN" altLang="en-US" sz="2400" b="1" dirty="0" smtClean="0">
                <a:latin typeface="黑体" panose="02010609060101010101" pitchFamily="2" charset="-122"/>
                <a:ea typeface="黑体" panose="02010609060101010101" pitchFamily="2" charset="-122"/>
              </a:rPr>
              <a:t>信息要求：</a:t>
            </a:r>
            <a:r>
              <a:rPr lang="zh-CN" altLang="en-US" sz="2400" dirty="0" smtClean="0">
                <a:solidFill>
                  <a:srgbClr val="FF0000"/>
                </a:solidFill>
                <a:latin typeface="黑体" panose="02010609060101010101" pitchFamily="2" charset="-122"/>
                <a:ea typeface="黑体" panose="02010609060101010101" pitchFamily="2" charset="-122"/>
              </a:rPr>
              <a:t>成</a:t>
            </a:r>
            <a:r>
              <a:rPr lang="zh-CN" altLang="en-US" sz="2400" dirty="0" smtClean="0">
                <a:solidFill>
                  <a:srgbClr val="FF0000"/>
                </a:solidFill>
              </a:rPr>
              <a:t>文信息</a:t>
            </a:r>
            <a:r>
              <a:rPr lang="zh-CN" altLang="en-US" sz="2400" dirty="0"/>
              <a:t>应可追溯到</a:t>
            </a:r>
            <a:r>
              <a:rPr lang="zh-CN" altLang="en-US" sz="2400" dirty="0">
                <a:solidFill>
                  <a:srgbClr val="FF0000"/>
                </a:solidFill>
              </a:rPr>
              <a:t>有权放行</a:t>
            </a:r>
            <a:r>
              <a:rPr lang="zh-CN" altLang="en-US" sz="2400" dirty="0"/>
              <a:t>产品和</a:t>
            </a:r>
            <a:r>
              <a:rPr lang="zh-CN" altLang="en-US" sz="2400" dirty="0" smtClean="0"/>
              <a:t>服务的</a:t>
            </a:r>
            <a:r>
              <a:rPr lang="zh-CN" altLang="en-US" sz="2400" dirty="0" smtClean="0">
                <a:solidFill>
                  <a:srgbClr val="FF0000"/>
                </a:solidFill>
              </a:rPr>
              <a:t>人员、</a:t>
            </a:r>
            <a:r>
              <a:rPr lang="zh-CN" altLang="en-US" sz="2400" dirty="0">
                <a:solidFill>
                  <a:srgbClr val="FF0000"/>
                </a:solidFill>
              </a:rPr>
              <a:t>满足</a:t>
            </a:r>
            <a:r>
              <a:rPr lang="zh-CN" altLang="en-US" sz="2400" dirty="0" smtClean="0">
                <a:solidFill>
                  <a:srgbClr val="FF0000"/>
                </a:solidFill>
              </a:rPr>
              <a:t>接受准则的证据如：</a:t>
            </a:r>
            <a:r>
              <a:rPr lang="zh-CN" altLang="en-US" sz="2400" dirty="0">
                <a:latin typeface="幼圆" pitchFamily="49" charset="-122"/>
              </a:rPr>
              <a:t>报告、记录、图片、实物、录像、顾客确认证据等</a:t>
            </a:r>
            <a:r>
              <a:rPr lang="zh-CN" altLang="en-US" sz="2400" dirty="0" smtClean="0"/>
              <a:t>。</a:t>
            </a:r>
            <a:endParaRPr lang="zh-CN" altLang="en-US" sz="2400" dirty="0"/>
          </a:p>
          <a:p>
            <a:pPr>
              <a:lnSpc>
                <a:spcPct val="110000"/>
              </a:lnSpc>
            </a:pPr>
            <a:endParaRPr lang="en-US" altLang="zh-CN" sz="2400" b="1" dirty="0" smtClean="0">
              <a:latin typeface="黑体" panose="02010609060101010101" pitchFamily="2" charset="-122"/>
              <a:ea typeface="黑体" panose="02010609060101010101" pitchFamily="2" charset="-122"/>
            </a:endParaRPr>
          </a:p>
          <a:p>
            <a:pPr>
              <a:lnSpc>
                <a:spcPct val="110000"/>
              </a:lnSpc>
            </a:pPr>
            <a:endParaRPr lang="en-US" altLang="zh-CN" sz="2400" dirty="0" smtClean="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r>
              <a:rPr lang="en-US" altLang="zh-CN" sz="3200" dirty="0" smtClean="0">
                <a:solidFill>
                  <a:srgbClr val="FF0000"/>
                </a:solidFill>
              </a:rPr>
              <a:t>ISO9001</a:t>
            </a:r>
            <a:r>
              <a:rPr lang="zh-CN" altLang="en-US" sz="3200" dirty="0" smtClean="0">
                <a:solidFill>
                  <a:srgbClr val="FF0000"/>
                </a:solidFill>
              </a:rPr>
              <a:t>：</a:t>
            </a:r>
            <a:r>
              <a:rPr lang="en-US" altLang="zh-CN" sz="3200" dirty="0" smtClean="0">
                <a:solidFill>
                  <a:srgbClr val="FF0000"/>
                </a:solidFill>
              </a:rPr>
              <a:t>2015</a:t>
            </a:r>
            <a:r>
              <a:rPr lang="zh-CN" altLang="en-US" sz="3200" dirty="0" smtClean="0">
                <a:solidFill>
                  <a:srgbClr val="FF0000"/>
                </a:solidFill>
              </a:rPr>
              <a:t>标准框架结构</a:t>
            </a:r>
            <a:endParaRPr lang="zh-CN" altLang="en-US" sz="3200" dirty="0">
              <a:solidFill>
                <a:srgbClr val="FF0000"/>
              </a:solidFill>
            </a:endParaRPr>
          </a:p>
        </p:txBody>
      </p:sp>
      <p:grpSp>
        <p:nvGrpSpPr>
          <p:cNvPr id="4" name="Group 213"/>
          <p:cNvGrpSpPr/>
          <p:nvPr/>
        </p:nvGrpSpPr>
        <p:grpSpPr bwMode="auto">
          <a:xfrm>
            <a:off x="554072" y="775637"/>
            <a:ext cx="7920038" cy="5120573"/>
            <a:chOff x="-22" y="316"/>
            <a:chExt cx="4989" cy="2905"/>
          </a:xfrm>
        </p:grpSpPr>
        <p:sp>
          <p:nvSpPr>
            <p:cNvPr id="5" name="Freeform 30"/>
            <p:cNvSpPr/>
            <p:nvPr/>
          </p:nvSpPr>
          <p:spPr bwMode="auto">
            <a:xfrm>
              <a:off x="249" y="754"/>
              <a:ext cx="5" cy="1134"/>
            </a:xfrm>
            <a:custGeom>
              <a:avLst/>
              <a:gdLst>
                <a:gd name="T0" fmla="*/ 5 w 5"/>
                <a:gd name="T1" fmla="*/ 0 h 1159"/>
                <a:gd name="T2" fmla="*/ 0 w 5"/>
                <a:gd name="T3" fmla="*/ 1159 h 1159"/>
              </a:gdLst>
              <a:ahLst/>
              <a:cxnLst>
                <a:cxn ang="0">
                  <a:pos x="T0" y="T1"/>
                </a:cxn>
                <a:cxn ang="0">
                  <a:pos x="T2" y="T3"/>
                </a:cxn>
              </a:cxnLst>
              <a:rect l="0" t="0" r="r" b="b"/>
              <a:pathLst>
                <a:path w="5" h="1159">
                  <a:moveTo>
                    <a:pt x="5" y="0"/>
                  </a:moveTo>
                  <a:lnTo>
                    <a:pt x="0" y="1159"/>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 name="Line 31"/>
            <p:cNvSpPr>
              <a:spLocks noChangeShapeType="1"/>
            </p:cNvSpPr>
            <p:nvPr/>
          </p:nvSpPr>
          <p:spPr bwMode="auto">
            <a:xfrm>
              <a:off x="249" y="935"/>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7" name="Group 122"/>
            <p:cNvGrpSpPr/>
            <p:nvPr/>
          </p:nvGrpSpPr>
          <p:grpSpPr bwMode="auto">
            <a:xfrm>
              <a:off x="-22" y="482"/>
              <a:ext cx="2268" cy="1542"/>
              <a:chOff x="-22" y="482"/>
              <a:chExt cx="2268" cy="1542"/>
            </a:xfrm>
          </p:grpSpPr>
          <p:grpSp>
            <p:nvGrpSpPr>
              <p:cNvPr id="73" name="Group 66"/>
              <p:cNvGrpSpPr/>
              <p:nvPr/>
            </p:nvGrpSpPr>
            <p:grpSpPr bwMode="auto">
              <a:xfrm>
                <a:off x="-22" y="482"/>
                <a:ext cx="1496" cy="1542"/>
                <a:chOff x="-22" y="482"/>
                <a:chExt cx="1496" cy="1542"/>
              </a:xfrm>
            </p:grpSpPr>
            <p:grpSp>
              <p:nvGrpSpPr>
                <p:cNvPr id="79" name="Group 29"/>
                <p:cNvGrpSpPr/>
                <p:nvPr/>
              </p:nvGrpSpPr>
              <p:grpSpPr bwMode="auto">
                <a:xfrm>
                  <a:off x="-22" y="482"/>
                  <a:ext cx="946" cy="1542"/>
                  <a:chOff x="-22" y="482"/>
                  <a:chExt cx="946" cy="1542"/>
                </a:xfrm>
              </p:grpSpPr>
              <p:sp>
                <p:nvSpPr>
                  <p:cNvPr id="85" name="Text Box 5"/>
                  <p:cNvSpPr txBox="1">
                    <a:spLocks noChangeArrowheads="1"/>
                  </p:cNvSpPr>
                  <p:nvPr/>
                </p:nvSpPr>
                <p:spPr bwMode="auto">
                  <a:xfrm>
                    <a:off x="340" y="799"/>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zh-CN" altLang="en-US" sz="1000" dirty="0">
                        <a:latin typeface="黑体" panose="02010609060101010101" pitchFamily="2" charset="-122"/>
                        <a:ea typeface="黑体" panose="02010609060101010101" pitchFamily="2" charset="-122"/>
                      </a:rPr>
                      <a:t>理解组织</a:t>
                    </a:r>
                    <a:endParaRPr lang="zh-CN" altLang="en-US" sz="1000" dirty="0">
                      <a:latin typeface="黑体" panose="02010609060101010101" pitchFamily="2" charset="-122"/>
                      <a:ea typeface="黑体" panose="02010609060101010101" pitchFamily="2" charset="-122"/>
                    </a:endParaRPr>
                  </a:p>
                  <a:p>
                    <a:pPr algn="ctr">
                      <a:lnSpc>
                        <a:spcPct val="105000"/>
                      </a:lnSpc>
                    </a:pPr>
                    <a:r>
                      <a:rPr lang="zh-CN" altLang="en-US" sz="1000" dirty="0" smtClean="0">
                        <a:latin typeface="黑体" panose="02010609060101010101" pitchFamily="2" charset="-122"/>
                        <a:ea typeface="黑体" panose="02010609060101010101" pitchFamily="2" charset="-122"/>
                      </a:rPr>
                      <a:t>及其环境</a:t>
                    </a:r>
                    <a:endParaRPr lang="zh-CN" altLang="en-US" sz="1000" dirty="0">
                      <a:latin typeface="黑体" panose="02010609060101010101" pitchFamily="2" charset="-122"/>
                      <a:ea typeface="黑体" panose="02010609060101010101" pitchFamily="2" charset="-122"/>
                    </a:endParaRPr>
                  </a:p>
                </p:txBody>
              </p:sp>
              <p:sp>
                <p:nvSpPr>
                  <p:cNvPr id="86" name="Text Box 17"/>
                  <p:cNvSpPr txBox="1">
                    <a:spLocks noChangeArrowheads="1"/>
                  </p:cNvSpPr>
                  <p:nvPr/>
                </p:nvSpPr>
                <p:spPr bwMode="auto">
                  <a:xfrm>
                    <a:off x="340" y="1752"/>
                    <a:ext cx="584"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zh-CN" altLang="en-US" sz="1000" dirty="0">
                        <a:latin typeface="黑体" panose="02010609060101010101" pitchFamily="2" charset="-122"/>
                        <a:ea typeface="黑体" panose="02010609060101010101" pitchFamily="2" charset="-122"/>
                      </a:rPr>
                      <a:t>质量管理</a:t>
                    </a:r>
                    <a:endParaRPr lang="zh-CN" altLang="en-US" sz="1000" dirty="0">
                      <a:latin typeface="黑体" panose="02010609060101010101" pitchFamily="2" charset="-122"/>
                      <a:ea typeface="黑体" panose="02010609060101010101" pitchFamily="2" charset="-122"/>
                    </a:endParaRPr>
                  </a:p>
                  <a:p>
                    <a:pPr algn="ctr">
                      <a:lnSpc>
                        <a:spcPct val="105000"/>
                      </a:lnSpc>
                    </a:pPr>
                    <a:r>
                      <a:rPr lang="zh-CN" altLang="en-US" sz="1000" dirty="0" smtClean="0">
                        <a:latin typeface="黑体" panose="02010609060101010101" pitchFamily="2" charset="-122"/>
                        <a:ea typeface="黑体" panose="02010609060101010101" pitchFamily="2" charset="-122"/>
                      </a:rPr>
                      <a:t>体系及其过程 </a:t>
                    </a:r>
                    <a:endParaRPr lang="zh-CN" altLang="en-US" sz="1000" dirty="0">
                      <a:latin typeface="黑体" panose="02010609060101010101" pitchFamily="2" charset="-122"/>
                      <a:ea typeface="黑体" panose="02010609060101010101" pitchFamily="2" charset="-122"/>
                    </a:endParaRPr>
                  </a:p>
                </p:txBody>
              </p:sp>
              <p:sp>
                <p:nvSpPr>
                  <p:cNvPr id="87" name="Text Box 18"/>
                  <p:cNvSpPr txBox="1">
                    <a:spLocks noChangeArrowheads="1"/>
                  </p:cNvSpPr>
                  <p:nvPr/>
                </p:nvSpPr>
                <p:spPr bwMode="auto">
                  <a:xfrm>
                    <a:off x="340" y="1117"/>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zh-CN" altLang="en-US" sz="1000" dirty="0" smtClean="0">
                        <a:latin typeface="黑体" panose="02010609060101010101" pitchFamily="2" charset="-122"/>
                        <a:ea typeface="黑体" panose="02010609060101010101" pitchFamily="2" charset="-122"/>
                      </a:rPr>
                      <a:t>理解相关</a:t>
                    </a:r>
                    <a:r>
                      <a:rPr lang="zh-CN" altLang="en-US" sz="1000" dirty="0">
                        <a:latin typeface="黑体" panose="02010609060101010101" pitchFamily="2" charset="-122"/>
                        <a:ea typeface="黑体" panose="02010609060101010101" pitchFamily="2" charset="-122"/>
                      </a:rPr>
                      <a:t>方</a:t>
                    </a:r>
                    <a:r>
                      <a:rPr lang="zh-CN" altLang="en-US" sz="1000" dirty="0" smtClean="0">
                        <a:latin typeface="黑体" panose="02010609060101010101" pitchFamily="2" charset="-122"/>
                        <a:ea typeface="黑体" panose="02010609060101010101" pitchFamily="2" charset="-122"/>
                      </a:rPr>
                      <a:t>的需求和</a:t>
                    </a:r>
                    <a:endParaRPr lang="zh-CN" altLang="en-US" sz="1000" dirty="0">
                      <a:latin typeface="黑体" panose="02010609060101010101" pitchFamily="2" charset="-122"/>
                      <a:ea typeface="黑体" panose="02010609060101010101" pitchFamily="2" charset="-122"/>
                    </a:endParaRPr>
                  </a:p>
                  <a:p>
                    <a:pPr algn="ctr">
                      <a:lnSpc>
                        <a:spcPct val="105000"/>
                      </a:lnSpc>
                    </a:pPr>
                    <a:r>
                      <a:rPr lang="zh-CN" altLang="en-US" sz="1000" dirty="0">
                        <a:latin typeface="黑体" panose="02010609060101010101" pitchFamily="2" charset="-122"/>
                        <a:ea typeface="黑体" panose="02010609060101010101" pitchFamily="2" charset="-122"/>
                      </a:rPr>
                      <a:t>期望</a:t>
                    </a:r>
                    <a:endParaRPr lang="zh-CN" altLang="en-US" sz="1000" dirty="0">
                      <a:latin typeface="黑体" panose="02010609060101010101" pitchFamily="2" charset="-122"/>
                      <a:ea typeface="黑体" panose="02010609060101010101" pitchFamily="2" charset="-122"/>
                    </a:endParaRPr>
                  </a:p>
                </p:txBody>
              </p:sp>
              <p:sp>
                <p:nvSpPr>
                  <p:cNvPr id="88" name="Text Box 19"/>
                  <p:cNvSpPr txBox="1">
                    <a:spLocks noChangeArrowheads="1"/>
                  </p:cNvSpPr>
                  <p:nvPr/>
                </p:nvSpPr>
                <p:spPr bwMode="auto">
                  <a:xfrm>
                    <a:off x="340" y="1434"/>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zh-CN" altLang="en-US" sz="1000" dirty="0" smtClean="0">
                        <a:latin typeface="黑体" panose="02010609060101010101" pitchFamily="2" charset="-122"/>
                        <a:ea typeface="黑体" panose="02010609060101010101" pitchFamily="2" charset="-122"/>
                      </a:rPr>
                      <a:t>确定管理体系的</a:t>
                    </a:r>
                    <a:r>
                      <a:rPr lang="zh-CN" altLang="en-US" sz="1000" dirty="0">
                        <a:latin typeface="黑体" panose="02010609060101010101" pitchFamily="2" charset="-122"/>
                        <a:ea typeface="黑体" panose="02010609060101010101" pitchFamily="2" charset="-122"/>
                      </a:rPr>
                      <a:t>范围</a:t>
                    </a:r>
                    <a:endParaRPr lang="zh-CN" altLang="en-US" sz="1000" dirty="0">
                      <a:latin typeface="黑体" panose="02010609060101010101" pitchFamily="2" charset="-122"/>
                      <a:ea typeface="黑体" panose="02010609060101010101" pitchFamily="2" charset="-122"/>
                    </a:endParaRPr>
                  </a:p>
                </p:txBody>
              </p:sp>
              <p:sp>
                <p:nvSpPr>
                  <p:cNvPr id="89" name="Text Box 23"/>
                  <p:cNvSpPr txBox="1">
                    <a:spLocks noChangeArrowheads="1"/>
                  </p:cNvSpPr>
                  <p:nvPr/>
                </p:nvSpPr>
                <p:spPr bwMode="auto">
                  <a:xfrm>
                    <a:off x="-22" y="482"/>
                    <a:ext cx="54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en-US" altLang="zh-CN" sz="1000" dirty="0">
                        <a:latin typeface="黑体" panose="02010609060101010101" pitchFamily="2" charset="-122"/>
                        <a:ea typeface="黑体" panose="02010609060101010101" pitchFamily="2" charset="-122"/>
                      </a:rPr>
                      <a:t>4 </a:t>
                    </a:r>
                    <a:r>
                      <a:rPr lang="zh-CN" altLang="en-US" sz="1000" dirty="0" smtClean="0">
                        <a:latin typeface="黑体" panose="02010609060101010101" pitchFamily="2" charset="-122"/>
                        <a:ea typeface="黑体" panose="02010609060101010101" pitchFamily="2" charset="-122"/>
                      </a:rPr>
                      <a:t>组织</a:t>
                    </a:r>
                    <a:r>
                      <a:rPr lang="zh-CN" altLang="en-US" sz="1000" dirty="0">
                        <a:latin typeface="黑体" panose="02010609060101010101" pitchFamily="2" charset="-122"/>
                        <a:ea typeface="黑体" panose="02010609060101010101" pitchFamily="2" charset="-122"/>
                      </a:rPr>
                      <a:t>的</a:t>
                    </a:r>
                    <a:r>
                      <a:rPr lang="zh-CN" altLang="en-US" sz="1000" dirty="0" smtClean="0">
                        <a:latin typeface="黑体" panose="02010609060101010101" pitchFamily="2" charset="-122"/>
                        <a:ea typeface="黑体" panose="02010609060101010101" pitchFamily="2" charset="-122"/>
                      </a:rPr>
                      <a:t>环境</a:t>
                    </a:r>
                    <a:endParaRPr lang="zh-CN" altLang="en-US" sz="1000" dirty="0">
                      <a:latin typeface="黑体" panose="02010609060101010101" pitchFamily="2" charset="-122"/>
                      <a:ea typeface="黑体" panose="02010609060101010101" pitchFamily="2" charset="-122"/>
                    </a:endParaRPr>
                  </a:p>
                </p:txBody>
              </p:sp>
            </p:grpSp>
            <p:grpSp>
              <p:nvGrpSpPr>
                <p:cNvPr id="80" name="Group 49"/>
                <p:cNvGrpSpPr/>
                <p:nvPr/>
              </p:nvGrpSpPr>
              <p:grpSpPr bwMode="auto">
                <a:xfrm>
                  <a:off x="748" y="482"/>
                  <a:ext cx="726" cy="1315"/>
                  <a:chOff x="703" y="482"/>
                  <a:chExt cx="726" cy="1315"/>
                </a:xfrm>
              </p:grpSpPr>
              <p:sp>
                <p:nvSpPr>
                  <p:cNvPr id="81" name="Text Box 45"/>
                  <p:cNvSpPr txBox="1">
                    <a:spLocks noChangeArrowheads="1"/>
                  </p:cNvSpPr>
                  <p:nvPr/>
                </p:nvSpPr>
                <p:spPr bwMode="auto">
                  <a:xfrm>
                    <a:off x="975" y="1434"/>
                    <a:ext cx="453" cy="36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zh-CN" altLang="en-US" sz="1000" dirty="0" smtClean="0">
                        <a:latin typeface="黑体" panose="02010609060101010101" pitchFamily="2" charset="-122"/>
                        <a:ea typeface="黑体" panose="02010609060101010101" pitchFamily="2" charset="-122"/>
                      </a:rPr>
                      <a:t>组织的角色、职责</a:t>
                    </a:r>
                    <a:r>
                      <a:rPr lang="zh-CN" altLang="en-US" sz="1000" dirty="0">
                        <a:latin typeface="黑体" panose="02010609060101010101" pitchFamily="2" charset="-122"/>
                        <a:ea typeface="黑体" panose="02010609060101010101" pitchFamily="2" charset="-122"/>
                      </a:rPr>
                      <a:t>和</a:t>
                    </a:r>
                    <a:endParaRPr lang="zh-CN" altLang="en-US" sz="1000" dirty="0">
                      <a:latin typeface="黑体" panose="02010609060101010101" pitchFamily="2" charset="-122"/>
                      <a:ea typeface="黑体" panose="02010609060101010101" pitchFamily="2" charset="-122"/>
                    </a:endParaRPr>
                  </a:p>
                  <a:p>
                    <a:pPr algn="ctr">
                      <a:lnSpc>
                        <a:spcPct val="105000"/>
                      </a:lnSpc>
                    </a:pPr>
                    <a:r>
                      <a:rPr lang="zh-CN" altLang="en-US" sz="1000" dirty="0">
                        <a:latin typeface="黑体" panose="02010609060101010101" pitchFamily="2" charset="-122"/>
                        <a:ea typeface="黑体" panose="02010609060101010101" pitchFamily="2" charset="-122"/>
                      </a:rPr>
                      <a:t>权限</a:t>
                    </a:r>
                    <a:endParaRPr lang="zh-CN" altLang="en-US" sz="1000" dirty="0">
                      <a:latin typeface="黑体" panose="02010609060101010101" pitchFamily="2" charset="-122"/>
                      <a:ea typeface="黑体" panose="02010609060101010101" pitchFamily="2" charset="-122"/>
                    </a:endParaRPr>
                  </a:p>
                </p:txBody>
              </p:sp>
              <p:sp>
                <p:nvSpPr>
                  <p:cNvPr id="82" name="Text Box 46"/>
                  <p:cNvSpPr txBox="1">
                    <a:spLocks noChangeArrowheads="1"/>
                  </p:cNvSpPr>
                  <p:nvPr/>
                </p:nvSpPr>
                <p:spPr bwMode="auto">
                  <a:xfrm>
                    <a:off x="703" y="482"/>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en-US" altLang="zh-CN" sz="1000" dirty="0">
                        <a:latin typeface="黑体" panose="02010609060101010101" pitchFamily="2" charset="-122"/>
                        <a:ea typeface="黑体" panose="02010609060101010101" pitchFamily="2" charset="-122"/>
                      </a:rPr>
                      <a:t>5 </a:t>
                    </a:r>
                    <a:r>
                      <a:rPr lang="zh-CN" altLang="en-US" sz="1000" dirty="0" smtClean="0">
                        <a:latin typeface="黑体" panose="02010609060101010101" pitchFamily="2" charset="-122"/>
                        <a:ea typeface="黑体" panose="02010609060101010101" pitchFamily="2" charset="-122"/>
                      </a:rPr>
                      <a:t>领导作用</a:t>
                    </a:r>
                    <a:endParaRPr lang="zh-CN" altLang="en-US" sz="1000" dirty="0">
                      <a:latin typeface="黑体" panose="02010609060101010101" pitchFamily="2" charset="-122"/>
                      <a:ea typeface="黑体" panose="02010609060101010101" pitchFamily="2" charset="-122"/>
                    </a:endParaRPr>
                  </a:p>
                </p:txBody>
              </p:sp>
              <p:sp>
                <p:nvSpPr>
                  <p:cNvPr id="83" name="Text Box 47"/>
                  <p:cNvSpPr txBox="1">
                    <a:spLocks noChangeArrowheads="1"/>
                  </p:cNvSpPr>
                  <p:nvPr/>
                </p:nvSpPr>
                <p:spPr bwMode="auto">
                  <a:xfrm>
                    <a:off x="976" y="799"/>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zh-CN" altLang="en-US" sz="1000" dirty="0" smtClean="0">
                        <a:latin typeface="黑体" panose="02010609060101010101" pitchFamily="2" charset="-122"/>
                        <a:ea typeface="黑体" panose="02010609060101010101" pitchFamily="2" charset="-122"/>
                      </a:rPr>
                      <a:t>领导作用与承诺</a:t>
                    </a:r>
                    <a:endParaRPr lang="zh-CN" altLang="en-US" sz="1000" dirty="0">
                      <a:latin typeface="黑体" panose="02010609060101010101" pitchFamily="2" charset="-122"/>
                      <a:ea typeface="黑体" panose="02010609060101010101" pitchFamily="2" charset="-122"/>
                    </a:endParaRPr>
                  </a:p>
                </p:txBody>
              </p:sp>
              <p:sp>
                <p:nvSpPr>
                  <p:cNvPr id="84" name="Text Box 48"/>
                  <p:cNvSpPr txBox="1">
                    <a:spLocks noChangeArrowheads="1"/>
                  </p:cNvSpPr>
                  <p:nvPr/>
                </p:nvSpPr>
                <p:spPr bwMode="auto">
                  <a:xfrm>
                    <a:off x="975" y="1117"/>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zh-CN" altLang="en-US" sz="1000" dirty="0" smtClean="0">
                        <a:latin typeface="黑体" panose="02010609060101010101" pitchFamily="2" charset="-122"/>
                        <a:ea typeface="黑体" panose="02010609060101010101" pitchFamily="2" charset="-122"/>
                      </a:rPr>
                      <a:t>方针</a:t>
                    </a:r>
                    <a:endParaRPr lang="zh-CN" altLang="en-US" sz="1000" dirty="0">
                      <a:latin typeface="黑体" panose="02010609060101010101" pitchFamily="2" charset="-122"/>
                      <a:ea typeface="黑体" panose="02010609060101010101" pitchFamily="2" charset="-122"/>
                    </a:endParaRPr>
                  </a:p>
                </p:txBody>
              </p:sp>
            </p:grpSp>
          </p:grpSp>
          <p:grpSp>
            <p:nvGrpSpPr>
              <p:cNvPr id="74" name="Group 104"/>
              <p:cNvGrpSpPr/>
              <p:nvPr/>
            </p:nvGrpSpPr>
            <p:grpSpPr bwMode="auto">
              <a:xfrm>
                <a:off x="1429" y="482"/>
                <a:ext cx="817" cy="1224"/>
                <a:chOff x="1429" y="482"/>
                <a:chExt cx="817" cy="1224"/>
              </a:xfrm>
            </p:grpSpPr>
            <p:sp>
              <p:nvSpPr>
                <p:cNvPr id="75" name="Text Box 51"/>
                <p:cNvSpPr txBox="1">
                  <a:spLocks noChangeArrowheads="1"/>
                </p:cNvSpPr>
                <p:nvPr/>
              </p:nvSpPr>
              <p:spPr bwMode="auto">
                <a:xfrm>
                  <a:off x="1701" y="1434"/>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zh-CN" altLang="en-US" sz="1000" smtClean="0">
                      <a:latin typeface="黑体" panose="02010609060101010101" pitchFamily="2" charset="-122"/>
                      <a:ea typeface="黑体" panose="02010609060101010101" pitchFamily="2" charset="-122"/>
                    </a:rPr>
                    <a:t>变更的</a:t>
                  </a:r>
                  <a:endParaRPr lang="zh-CN" altLang="en-US" sz="1000" dirty="0">
                    <a:latin typeface="黑体" panose="02010609060101010101" pitchFamily="2" charset="-122"/>
                    <a:ea typeface="黑体" panose="02010609060101010101" pitchFamily="2" charset="-122"/>
                  </a:endParaRPr>
                </a:p>
                <a:p>
                  <a:pPr algn="ctr">
                    <a:lnSpc>
                      <a:spcPct val="105000"/>
                    </a:lnSpc>
                  </a:pPr>
                  <a:r>
                    <a:rPr lang="zh-CN" altLang="en-US" sz="1000" dirty="0">
                      <a:latin typeface="黑体" panose="02010609060101010101" pitchFamily="2" charset="-122"/>
                      <a:ea typeface="黑体" panose="02010609060101010101" pitchFamily="2" charset="-122"/>
                    </a:rPr>
                    <a:t>策划</a:t>
                  </a:r>
                  <a:endParaRPr lang="zh-CN" altLang="en-US" sz="1000" dirty="0">
                    <a:latin typeface="黑体" panose="02010609060101010101" pitchFamily="2" charset="-122"/>
                    <a:ea typeface="黑体" panose="02010609060101010101" pitchFamily="2" charset="-122"/>
                  </a:endParaRPr>
                </a:p>
              </p:txBody>
            </p:sp>
            <p:sp>
              <p:nvSpPr>
                <p:cNvPr id="76" name="Text Box 52"/>
                <p:cNvSpPr txBox="1">
                  <a:spLocks noChangeArrowheads="1"/>
                </p:cNvSpPr>
                <p:nvPr/>
              </p:nvSpPr>
              <p:spPr bwMode="auto">
                <a:xfrm>
                  <a:off x="1429" y="482"/>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en-US" altLang="zh-CN" sz="1000" dirty="0">
                      <a:latin typeface="黑体" panose="02010609060101010101" pitchFamily="2" charset="-122"/>
                      <a:ea typeface="黑体" panose="02010609060101010101" pitchFamily="2" charset="-122"/>
                    </a:rPr>
                    <a:t>6 </a:t>
                  </a:r>
                  <a:r>
                    <a:rPr lang="zh-CN" altLang="en-US" sz="1000" dirty="0" smtClean="0">
                      <a:latin typeface="黑体" panose="02010609060101010101" pitchFamily="2" charset="-122"/>
                      <a:ea typeface="黑体" panose="02010609060101010101" pitchFamily="2" charset="-122"/>
                    </a:rPr>
                    <a:t>策划</a:t>
                  </a:r>
                  <a:endParaRPr lang="zh-CN" altLang="en-US" sz="1000" dirty="0">
                    <a:latin typeface="黑体" panose="02010609060101010101" pitchFamily="2" charset="-122"/>
                    <a:ea typeface="黑体" panose="02010609060101010101" pitchFamily="2" charset="-122"/>
                  </a:endParaRPr>
                </a:p>
              </p:txBody>
            </p:sp>
            <p:sp>
              <p:nvSpPr>
                <p:cNvPr id="77" name="Text Box 54"/>
                <p:cNvSpPr txBox="1">
                  <a:spLocks noChangeArrowheads="1"/>
                </p:cNvSpPr>
                <p:nvPr/>
              </p:nvSpPr>
              <p:spPr bwMode="auto">
                <a:xfrm>
                  <a:off x="1694" y="1120"/>
                  <a:ext cx="552"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zh-CN" altLang="en-US" sz="1000" dirty="0">
                      <a:latin typeface="黑体" panose="02010609060101010101" pitchFamily="2" charset="-122"/>
                      <a:ea typeface="黑体" panose="02010609060101010101" pitchFamily="2" charset="-122"/>
                    </a:rPr>
                    <a:t>质量</a:t>
                  </a:r>
                  <a:r>
                    <a:rPr lang="zh-CN" altLang="en-US" sz="1000" dirty="0" smtClean="0">
                      <a:latin typeface="黑体" panose="02010609060101010101" pitchFamily="2" charset="-122"/>
                      <a:ea typeface="黑体" panose="02010609060101010101" pitchFamily="2" charset="-122"/>
                    </a:rPr>
                    <a:t>目标及其实现的策划</a:t>
                  </a:r>
                  <a:endParaRPr lang="zh-CN" altLang="en-US" sz="1000" dirty="0">
                    <a:latin typeface="黑体" panose="02010609060101010101" pitchFamily="2" charset="-122"/>
                    <a:ea typeface="黑体" panose="02010609060101010101" pitchFamily="2" charset="-122"/>
                  </a:endParaRPr>
                </a:p>
              </p:txBody>
            </p:sp>
            <p:sp>
              <p:nvSpPr>
                <p:cNvPr id="78" name="Text Box 67"/>
                <p:cNvSpPr txBox="1">
                  <a:spLocks noChangeArrowheads="1"/>
                </p:cNvSpPr>
                <p:nvPr/>
              </p:nvSpPr>
              <p:spPr bwMode="auto">
                <a:xfrm>
                  <a:off x="1690" y="799"/>
                  <a:ext cx="556"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zh-CN" altLang="en-US" sz="1000" dirty="0">
                      <a:latin typeface="黑体" panose="02010609060101010101" pitchFamily="2" charset="-122"/>
                      <a:ea typeface="黑体" panose="02010609060101010101" pitchFamily="2" charset="-122"/>
                    </a:rPr>
                    <a:t>应对风险</a:t>
                  </a:r>
                  <a:r>
                    <a:rPr lang="zh-CN" altLang="en-US" sz="1000" dirty="0" smtClean="0">
                      <a:latin typeface="黑体" panose="02010609060101010101" pitchFamily="2" charset="-122"/>
                      <a:ea typeface="黑体" panose="02010609060101010101" pitchFamily="2" charset="-122"/>
                    </a:rPr>
                    <a:t>和机会的措施</a:t>
                  </a:r>
                  <a:endParaRPr lang="zh-CN" altLang="en-US" sz="1000" dirty="0">
                    <a:latin typeface="黑体" panose="02010609060101010101" pitchFamily="2" charset="-122"/>
                    <a:ea typeface="黑体" panose="02010609060101010101" pitchFamily="2" charset="-122"/>
                  </a:endParaRPr>
                </a:p>
              </p:txBody>
            </p:sp>
          </p:grpSp>
        </p:grpSp>
        <p:sp>
          <p:nvSpPr>
            <p:cNvPr id="8" name="Text Box 70"/>
            <p:cNvSpPr txBox="1">
              <a:spLocks noChangeArrowheads="1"/>
            </p:cNvSpPr>
            <p:nvPr/>
          </p:nvSpPr>
          <p:spPr bwMode="auto">
            <a:xfrm>
              <a:off x="3091" y="2571"/>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zh-CN" altLang="en-US" sz="1100" dirty="0" smtClean="0">
                  <a:latin typeface="黑体" panose="02010609060101010101" pitchFamily="2" charset="-122"/>
                  <a:ea typeface="黑体" panose="02010609060101010101" pitchFamily="2" charset="-122"/>
                </a:rPr>
                <a:t>产品</a:t>
              </a:r>
              <a:r>
                <a:rPr lang="zh-CN" altLang="en-US" sz="1100" dirty="0">
                  <a:latin typeface="黑体" panose="02010609060101010101" pitchFamily="2" charset="-122"/>
                  <a:ea typeface="黑体" panose="02010609060101010101" pitchFamily="2" charset="-122"/>
                </a:rPr>
                <a:t>和服务</a:t>
              </a:r>
              <a:endParaRPr lang="zh-CN" altLang="en-US" sz="1100" dirty="0">
                <a:latin typeface="黑体" panose="02010609060101010101" pitchFamily="2" charset="-122"/>
                <a:ea typeface="黑体" panose="02010609060101010101" pitchFamily="2" charset="-122"/>
              </a:endParaRPr>
            </a:p>
            <a:p>
              <a:pPr algn="ctr">
                <a:lnSpc>
                  <a:spcPct val="105000"/>
                </a:lnSpc>
              </a:pPr>
              <a:r>
                <a:rPr lang="zh-CN" altLang="en-US" sz="1100" dirty="0">
                  <a:latin typeface="黑体" panose="02010609060101010101" pitchFamily="2" charset="-122"/>
                  <a:ea typeface="黑体" panose="02010609060101010101" pitchFamily="2" charset="-122"/>
                </a:rPr>
                <a:t>的放行</a:t>
              </a:r>
              <a:endParaRPr lang="zh-CN" altLang="en-US" sz="1100" dirty="0">
                <a:latin typeface="黑体" panose="02010609060101010101" pitchFamily="2" charset="-122"/>
                <a:ea typeface="黑体" panose="02010609060101010101" pitchFamily="2" charset="-122"/>
              </a:endParaRPr>
            </a:p>
          </p:txBody>
        </p:sp>
        <p:sp>
          <p:nvSpPr>
            <p:cNvPr id="10" name="Text Box 72"/>
            <p:cNvSpPr txBox="1">
              <a:spLocks noChangeArrowheads="1"/>
            </p:cNvSpPr>
            <p:nvPr/>
          </p:nvSpPr>
          <p:spPr bwMode="auto">
            <a:xfrm>
              <a:off x="3102" y="1749"/>
              <a:ext cx="634"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3200" rIns="0" bIns="36000"/>
            <a:lstStyle/>
            <a:p>
              <a:pPr algn="ctr">
                <a:lnSpc>
                  <a:spcPct val="105000"/>
                </a:lnSpc>
              </a:pPr>
              <a:r>
                <a:rPr lang="zh-CN" altLang="en-US" sz="1100" dirty="0">
                  <a:latin typeface="黑体" panose="02010609060101010101" pitchFamily="2" charset="-122"/>
                  <a:ea typeface="黑体" panose="02010609060101010101" pitchFamily="2" charset="-122"/>
                </a:rPr>
                <a:t>外部</a:t>
              </a:r>
              <a:r>
                <a:rPr lang="zh-CN" altLang="en-US" sz="1100" dirty="0" smtClean="0">
                  <a:latin typeface="黑体" panose="02010609060101010101" pitchFamily="2" charset="-122"/>
                  <a:ea typeface="黑体" panose="02010609060101010101" pitchFamily="2" charset="-122"/>
                </a:rPr>
                <a:t>提供的过程、产品</a:t>
              </a:r>
              <a:r>
                <a:rPr lang="zh-CN" altLang="en-US" sz="1100" dirty="0">
                  <a:latin typeface="黑体" panose="02010609060101010101" pitchFamily="2" charset="-122"/>
                  <a:ea typeface="黑体" panose="02010609060101010101" pitchFamily="2" charset="-122"/>
                </a:rPr>
                <a:t>和服务的控制</a:t>
              </a:r>
              <a:endParaRPr lang="zh-CN" altLang="en-US" sz="1100" dirty="0">
                <a:latin typeface="黑体" panose="02010609060101010101" pitchFamily="2" charset="-122"/>
                <a:ea typeface="黑体" panose="02010609060101010101" pitchFamily="2" charset="-122"/>
              </a:endParaRPr>
            </a:p>
          </p:txBody>
        </p:sp>
        <p:sp>
          <p:nvSpPr>
            <p:cNvPr id="11" name="Text Box 73"/>
            <p:cNvSpPr txBox="1">
              <a:spLocks noChangeArrowheads="1"/>
            </p:cNvSpPr>
            <p:nvPr/>
          </p:nvSpPr>
          <p:spPr bwMode="auto">
            <a:xfrm>
              <a:off x="3116" y="2205"/>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zh-CN" altLang="en-US" sz="1100" dirty="0" smtClean="0">
                  <a:latin typeface="黑体" panose="02010609060101010101" pitchFamily="2" charset="-122"/>
                  <a:ea typeface="黑体" panose="02010609060101010101" pitchFamily="2" charset="-122"/>
                </a:rPr>
                <a:t>生产和服务提供</a:t>
              </a:r>
              <a:endParaRPr lang="zh-CN" altLang="en-US" sz="1100" dirty="0">
                <a:latin typeface="黑体" panose="02010609060101010101" pitchFamily="2" charset="-122"/>
                <a:ea typeface="黑体" panose="02010609060101010101" pitchFamily="2" charset="-122"/>
              </a:endParaRPr>
            </a:p>
          </p:txBody>
        </p:sp>
        <p:sp>
          <p:nvSpPr>
            <p:cNvPr id="12" name="Text Box 74"/>
            <p:cNvSpPr txBox="1">
              <a:spLocks noChangeArrowheads="1"/>
            </p:cNvSpPr>
            <p:nvPr/>
          </p:nvSpPr>
          <p:spPr bwMode="auto">
            <a:xfrm>
              <a:off x="2109" y="482"/>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en-US" altLang="zh-CN" sz="1000">
                  <a:latin typeface="黑体" panose="02010609060101010101" pitchFamily="2" charset="-122"/>
                  <a:ea typeface="黑体" panose="02010609060101010101" pitchFamily="2" charset="-122"/>
                </a:rPr>
                <a:t>7 </a:t>
              </a:r>
              <a:r>
                <a:rPr lang="zh-CN" altLang="en-US" sz="1000">
                  <a:latin typeface="黑体" panose="02010609060101010101" pitchFamily="2" charset="-122"/>
                  <a:ea typeface="黑体" panose="02010609060101010101" pitchFamily="2" charset="-122"/>
                </a:rPr>
                <a:t>支持</a:t>
              </a:r>
              <a:endParaRPr lang="zh-CN" altLang="en-US" sz="1000">
                <a:latin typeface="黑体" panose="02010609060101010101" pitchFamily="2" charset="-122"/>
                <a:ea typeface="黑体" panose="02010609060101010101" pitchFamily="2" charset="-122"/>
              </a:endParaRPr>
            </a:p>
          </p:txBody>
        </p:sp>
        <p:sp>
          <p:nvSpPr>
            <p:cNvPr id="13" name="Text Box 76"/>
            <p:cNvSpPr txBox="1">
              <a:spLocks noChangeArrowheads="1"/>
            </p:cNvSpPr>
            <p:nvPr/>
          </p:nvSpPr>
          <p:spPr bwMode="auto">
            <a:xfrm>
              <a:off x="3106" y="1434"/>
              <a:ext cx="545"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zh-CN" altLang="en-US" sz="1000" dirty="0" smtClean="0">
                  <a:latin typeface="黑体" panose="02010609060101010101" pitchFamily="2" charset="-122"/>
                  <a:ea typeface="黑体" panose="02010609060101010101" pitchFamily="2" charset="-122"/>
                </a:rPr>
                <a:t>产品和服务的设计与开发</a:t>
              </a:r>
              <a:endParaRPr lang="zh-CN" altLang="en-US" sz="1000" dirty="0">
                <a:latin typeface="黑体" panose="02010609060101010101" pitchFamily="2" charset="-122"/>
                <a:ea typeface="黑体" panose="02010609060101010101" pitchFamily="2" charset="-122"/>
              </a:endParaRPr>
            </a:p>
          </p:txBody>
        </p:sp>
        <p:sp>
          <p:nvSpPr>
            <p:cNvPr id="14" name="Text Box 77"/>
            <p:cNvSpPr txBox="1">
              <a:spLocks noChangeArrowheads="1"/>
            </p:cNvSpPr>
            <p:nvPr/>
          </p:nvSpPr>
          <p:spPr bwMode="auto">
            <a:xfrm>
              <a:off x="2835" y="482"/>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en-US" altLang="zh-CN" sz="1000">
                  <a:latin typeface="黑体" panose="02010609060101010101" pitchFamily="2" charset="-122"/>
                  <a:ea typeface="黑体" panose="02010609060101010101" pitchFamily="2" charset="-122"/>
                </a:rPr>
                <a:t>8 </a:t>
              </a:r>
              <a:r>
                <a:rPr lang="zh-CN" altLang="en-US" sz="1000">
                  <a:latin typeface="黑体" panose="02010609060101010101" pitchFamily="2" charset="-122"/>
                  <a:ea typeface="黑体" panose="02010609060101010101" pitchFamily="2" charset="-122"/>
                </a:rPr>
                <a:t>运作</a:t>
              </a:r>
              <a:endParaRPr lang="zh-CN" altLang="en-US" sz="1000">
                <a:latin typeface="黑体" panose="02010609060101010101" pitchFamily="2" charset="-122"/>
                <a:ea typeface="黑体" panose="02010609060101010101" pitchFamily="2" charset="-122"/>
              </a:endParaRPr>
            </a:p>
          </p:txBody>
        </p:sp>
        <p:sp>
          <p:nvSpPr>
            <p:cNvPr id="15" name="Text Box 124"/>
            <p:cNvSpPr txBox="1">
              <a:spLocks noChangeArrowheads="1"/>
            </p:cNvSpPr>
            <p:nvPr/>
          </p:nvSpPr>
          <p:spPr bwMode="auto">
            <a:xfrm>
              <a:off x="3787" y="799"/>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3200" rIns="0" bIns="36000"/>
            <a:lstStyle/>
            <a:p>
              <a:pPr algn="ctr">
                <a:lnSpc>
                  <a:spcPct val="105000"/>
                </a:lnSpc>
              </a:pPr>
              <a:r>
                <a:rPr lang="zh-CN" altLang="en-US" sz="900">
                  <a:latin typeface="黑体" panose="02010609060101010101" pitchFamily="2" charset="-122"/>
                  <a:ea typeface="黑体" panose="02010609060101010101" pitchFamily="2" charset="-122"/>
                </a:rPr>
                <a:t>监视、测量、分析和评价</a:t>
              </a:r>
              <a:endParaRPr lang="zh-CN" altLang="en-US" sz="900">
                <a:latin typeface="黑体" panose="02010609060101010101" pitchFamily="2" charset="-122"/>
                <a:ea typeface="黑体" panose="02010609060101010101" pitchFamily="2" charset="-122"/>
              </a:endParaRPr>
            </a:p>
          </p:txBody>
        </p:sp>
        <p:sp>
          <p:nvSpPr>
            <p:cNvPr id="16" name="Text Box 130"/>
            <p:cNvSpPr txBox="1">
              <a:spLocks noChangeArrowheads="1"/>
            </p:cNvSpPr>
            <p:nvPr/>
          </p:nvSpPr>
          <p:spPr bwMode="auto">
            <a:xfrm>
              <a:off x="4514" y="799"/>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zh-CN" altLang="en-US" sz="1200" dirty="0" smtClean="0">
                  <a:latin typeface="黑体" panose="02010609060101010101" pitchFamily="2" charset="-122"/>
                  <a:ea typeface="黑体" panose="02010609060101010101" pitchFamily="2" charset="-122"/>
                </a:rPr>
                <a:t>总则</a:t>
              </a:r>
              <a:endParaRPr lang="zh-CN" altLang="en-US" sz="1200" dirty="0">
                <a:latin typeface="黑体" panose="02010609060101010101" pitchFamily="2" charset="-122"/>
                <a:ea typeface="黑体" panose="02010609060101010101" pitchFamily="2" charset="-122"/>
              </a:endParaRPr>
            </a:p>
          </p:txBody>
        </p:sp>
        <p:sp>
          <p:nvSpPr>
            <p:cNvPr id="17" name="Text Box 134"/>
            <p:cNvSpPr txBox="1">
              <a:spLocks noChangeArrowheads="1"/>
            </p:cNvSpPr>
            <p:nvPr/>
          </p:nvSpPr>
          <p:spPr bwMode="auto">
            <a:xfrm>
              <a:off x="4242" y="482"/>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en-US" altLang="zh-CN" sz="1000">
                  <a:latin typeface="黑体" panose="02010609060101010101" pitchFamily="2" charset="-122"/>
                  <a:ea typeface="黑体" panose="02010609060101010101" pitchFamily="2" charset="-122"/>
                </a:rPr>
                <a:t>10 </a:t>
              </a:r>
              <a:r>
                <a:rPr lang="zh-CN" altLang="en-US" sz="1000">
                  <a:latin typeface="黑体" panose="02010609060101010101" pitchFamily="2" charset="-122"/>
                  <a:ea typeface="黑体" panose="02010609060101010101" pitchFamily="2" charset="-122"/>
                </a:rPr>
                <a:t>改进</a:t>
              </a:r>
              <a:endParaRPr lang="zh-CN" altLang="en-US" sz="1000">
                <a:latin typeface="黑体" panose="02010609060101010101" pitchFamily="2" charset="-122"/>
                <a:ea typeface="黑体" panose="02010609060101010101" pitchFamily="2" charset="-122"/>
              </a:endParaRPr>
            </a:p>
          </p:txBody>
        </p:sp>
        <p:sp>
          <p:nvSpPr>
            <p:cNvPr id="18" name="Text Box 135"/>
            <p:cNvSpPr txBox="1">
              <a:spLocks noChangeArrowheads="1"/>
            </p:cNvSpPr>
            <p:nvPr/>
          </p:nvSpPr>
          <p:spPr bwMode="auto">
            <a:xfrm>
              <a:off x="3560" y="482"/>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en-US" altLang="zh-CN" sz="1000" dirty="0">
                  <a:latin typeface="黑体" panose="02010609060101010101" pitchFamily="2" charset="-122"/>
                  <a:ea typeface="黑体" panose="02010609060101010101" pitchFamily="2" charset="-122"/>
                </a:rPr>
                <a:t>9 </a:t>
              </a:r>
              <a:r>
                <a:rPr lang="zh-CN" altLang="en-US" sz="1000" dirty="0" smtClean="0">
                  <a:latin typeface="黑体" panose="02010609060101010101" pitchFamily="2" charset="-122"/>
                  <a:ea typeface="黑体" panose="02010609060101010101" pitchFamily="2" charset="-122"/>
                </a:rPr>
                <a:t>绩效</a:t>
              </a:r>
              <a:endParaRPr lang="zh-CN" altLang="en-US" sz="1000" dirty="0">
                <a:latin typeface="黑体" panose="02010609060101010101" pitchFamily="2" charset="-122"/>
                <a:ea typeface="黑体" panose="02010609060101010101" pitchFamily="2" charset="-122"/>
              </a:endParaRPr>
            </a:p>
            <a:p>
              <a:pPr algn="ctr">
                <a:lnSpc>
                  <a:spcPct val="105000"/>
                </a:lnSpc>
              </a:pPr>
              <a:r>
                <a:rPr lang="zh-CN" altLang="en-US" sz="1000" dirty="0">
                  <a:latin typeface="黑体" panose="02010609060101010101" pitchFamily="2" charset="-122"/>
                  <a:ea typeface="黑体" panose="02010609060101010101" pitchFamily="2" charset="-122"/>
                </a:rPr>
                <a:t>评价</a:t>
              </a:r>
              <a:endParaRPr lang="zh-CN" altLang="en-US" sz="1000" dirty="0">
                <a:latin typeface="黑体" panose="02010609060101010101" pitchFamily="2" charset="-122"/>
                <a:ea typeface="黑体" panose="02010609060101010101" pitchFamily="2" charset="-122"/>
              </a:endParaRPr>
            </a:p>
          </p:txBody>
        </p:sp>
        <p:sp>
          <p:nvSpPr>
            <p:cNvPr id="19" name="Text Box 137"/>
            <p:cNvSpPr txBox="1">
              <a:spLocks noChangeArrowheads="1"/>
            </p:cNvSpPr>
            <p:nvPr/>
          </p:nvSpPr>
          <p:spPr bwMode="auto">
            <a:xfrm>
              <a:off x="2427" y="799"/>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zh-CN" altLang="en-US" sz="1000">
                  <a:latin typeface="黑体" panose="02010609060101010101" pitchFamily="2" charset="-122"/>
                  <a:ea typeface="黑体" panose="02010609060101010101" pitchFamily="2" charset="-122"/>
                </a:rPr>
                <a:t>资源</a:t>
              </a:r>
              <a:endParaRPr lang="zh-CN" altLang="en-US" sz="1000">
                <a:latin typeface="黑体" panose="02010609060101010101" pitchFamily="2" charset="-122"/>
                <a:ea typeface="黑体" panose="02010609060101010101" pitchFamily="2" charset="-122"/>
              </a:endParaRPr>
            </a:p>
          </p:txBody>
        </p:sp>
        <p:sp>
          <p:nvSpPr>
            <p:cNvPr id="20" name="Text Box 138"/>
            <p:cNvSpPr txBox="1">
              <a:spLocks noChangeArrowheads="1"/>
            </p:cNvSpPr>
            <p:nvPr/>
          </p:nvSpPr>
          <p:spPr bwMode="auto">
            <a:xfrm>
              <a:off x="2426" y="1117"/>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zh-CN" altLang="en-US" sz="1000">
                  <a:latin typeface="黑体" panose="02010609060101010101" pitchFamily="2" charset="-122"/>
                  <a:ea typeface="黑体" panose="02010609060101010101" pitchFamily="2" charset="-122"/>
                </a:rPr>
                <a:t>能力</a:t>
              </a:r>
              <a:endParaRPr lang="zh-CN" altLang="en-US" sz="1000">
                <a:latin typeface="黑体" panose="02010609060101010101" pitchFamily="2" charset="-122"/>
                <a:ea typeface="黑体" panose="02010609060101010101" pitchFamily="2" charset="-122"/>
              </a:endParaRPr>
            </a:p>
          </p:txBody>
        </p:sp>
        <p:sp>
          <p:nvSpPr>
            <p:cNvPr id="21" name="Text Box 139"/>
            <p:cNvSpPr txBox="1">
              <a:spLocks noChangeArrowheads="1"/>
            </p:cNvSpPr>
            <p:nvPr/>
          </p:nvSpPr>
          <p:spPr bwMode="auto">
            <a:xfrm>
              <a:off x="2426" y="1434"/>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zh-CN" altLang="en-US" sz="1000">
                  <a:latin typeface="黑体" panose="02010609060101010101" pitchFamily="2" charset="-122"/>
                  <a:ea typeface="黑体" panose="02010609060101010101" pitchFamily="2" charset="-122"/>
                </a:rPr>
                <a:t>意识</a:t>
              </a:r>
              <a:endParaRPr lang="zh-CN" altLang="en-US" sz="1000">
                <a:latin typeface="黑体" panose="02010609060101010101" pitchFamily="2" charset="-122"/>
                <a:ea typeface="黑体" panose="02010609060101010101" pitchFamily="2" charset="-122"/>
              </a:endParaRPr>
            </a:p>
          </p:txBody>
        </p:sp>
        <p:sp>
          <p:nvSpPr>
            <p:cNvPr id="22" name="Text Box 140"/>
            <p:cNvSpPr txBox="1">
              <a:spLocks noChangeArrowheads="1"/>
            </p:cNvSpPr>
            <p:nvPr/>
          </p:nvSpPr>
          <p:spPr bwMode="auto">
            <a:xfrm>
              <a:off x="2426" y="1752"/>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zh-CN" altLang="en-US" sz="1000">
                  <a:latin typeface="黑体" panose="02010609060101010101" pitchFamily="2" charset="-122"/>
                  <a:ea typeface="黑体" panose="02010609060101010101" pitchFamily="2" charset="-122"/>
                </a:rPr>
                <a:t>沟通</a:t>
              </a:r>
              <a:endParaRPr lang="zh-CN" altLang="en-US" sz="1000">
                <a:latin typeface="黑体" panose="02010609060101010101" pitchFamily="2" charset="-122"/>
                <a:ea typeface="黑体" panose="02010609060101010101" pitchFamily="2" charset="-122"/>
              </a:endParaRPr>
            </a:p>
          </p:txBody>
        </p:sp>
        <p:sp>
          <p:nvSpPr>
            <p:cNvPr id="23" name="Text Box 141"/>
            <p:cNvSpPr txBox="1">
              <a:spLocks noChangeArrowheads="1"/>
            </p:cNvSpPr>
            <p:nvPr/>
          </p:nvSpPr>
          <p:spPr bwMode="auto">
            <a:xfrm>
              <a:off x="2426" y="2069"/>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zh-CN" altLang="en-US" sz="1000" dirty="0" smtClean="0">
                  <a:latin typeface="黑体" panose="02010609060101010101" pitchFamily="2" charset="-122"/>
                  <a:ea typeface="黑体" panose="02010609060101010101" pitchFamily="2" charset="-122"/>
                </a:rPr>
                <a:t>文件化信息</a:t>
              </a:r>
              <a:endParaRPr lang="zh-CN" altLang="en-US" sz="1000" dirty="0">
                <a:latin typeface="黑体" panose="02010609060101010101" pitchFamily="2" charset="-122"/>
                <a:ea typeface="黑体" panose="02010609060101010101" pitchFamily="2" charset="-122"/>
              </a:endParaRPr>
            </a:p>
          </p:txBody>
        </p:sp>
        <p:sp>
          <p:nvSpPr>
            <p:cNvPr id="24" name="Text Box 142"/>
            <p:cNvSpPr txBox="1">
              <a:spLocks noChangeArrowheads="1"/>
            </p:cNvSpPr>
            <p:nvPr/>
          </p:nvSpPr>
          <p:spPr bwMode="auto">
            <a:xfrm>
              <a:off x="3107" y="1117"/>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lnSpc>
                  <a:spcPct val="105000"/>
                </a:lnSpc>
              </a:pPr>
              <a:r>
                <a:rPr lang="zh-CN" altLang="en-US" sz="900" dirty="0" smtClean="0">
                  <a:latin typeface="黑体" panose="02010609060101010101" pitchFamily="2" charset="-122"/>
                  <a:ea typeface="黑体" panose="02010609060101010101" pitchFamily="2" charset="-122"/>
                </a:rPr>
                <a:t>产品和服务要求</a:t>
              </a:r>
              <a:endParaRPr lang="zh-CN" altLang="en-US" sz="900" dirty="0">
                <a:latin typeface="黑体" panose="02010609060101010101" pitchFamily="2" charset="-122"/>
                <a:ea typeface="黑体" panose="02010609060101010101" pitchFamily="2" charset="-122"/>
              </a:endParaRPr>
            </a:p>
          </p:txBody>
        </p:sp>
        <p:sp>
          <p:nvSpPr>
            <p:cNvPr id="25" name="Text Box 143"/>
            <p:cNvSpPr txBox="1">
              <a:spLocks noChangeArrowheads="1"/>
            </p:cNvSpPr>
            <p:nvPr/>
          </p:nvSpPr>
          <p:spPr bwMode="auto">
            <a:xfrm>
              <a:off x="3107" y="792"/>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zh-CN" altLang="en-US" sz="1000" dirty="0" smtClean="0">
                  <a:latin typeface="黑体" panose="02010609060101010101" pitchFamily="2" charset="-122"/>
                  <a:ea typeface="黑体" panose="02010609060101010101" pitchFamily="2" charset="-122"/>
                </a:rPr>
                <a:t>运行的策划</a:t>
              </a:r>
              <a:r>
                <a:rPr lang="zh-CN" altLang="en-US" sz="1000" dirty="0">
                  <a:latin typeface="黑体" panose="02010609060101010101" pitchFamily="2" charset="-122"/>
                  <a:ea typeface="黑体" panose="02010609060101010101" pitchFamily="2" charset="-122"/>
                </a:rPr>
                <a:t>和</a:t>
              </a:r>
              <a:r>
                <a:rPr lang="zh-CN" altLang="en-US" sz="1000" dirty="0" smtClean="0">
                  <a:latin typeface="黑体" panose="02010609060101010101" pitchFamily="2" charset="-122"/>
                  <a:ea typeface="黑体" panose="02010609060101010101" pitchFamily="2" charset="-122"/>
                </a:rPr>
                <a:t>控制</a:t>
              </a:r>
              <a:endParaRPr lang="zh-CN" altLang="en-US" sz="1000" dirty="0">
                <a:latin typeface="黑体" panose="02010609060101010101" pitchFamily="2" charset="-122"/>
                <a:ea typeface="黑体" panose="02010609060101010101" pitchFamily="2" charset="-122"/>
              </a:endParaRPr>
            </a:p>
          </p:txBody>
        </p:sp>
        <p:sp>
          <p:nvSpPr>
            <p:cNvPr id="26" name="Text Box 144"/>
            <p:cNvSpPr txBox="1">
              <a:spLocks noChangeArrowheads="1"/>
            </p:cNvSpPr>
            <p:nvPr/>
          </p:nvSpPr>
          <p:spPr bwMode="auto">
            <a:xfrm>
              <a:off x="3091" y="2949"/>
              <a:ext cx="1020"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36000"/>
            <a:lstStyle/>
            <a:p>
              <a:pPr algn="ctr">
                <a:lnSpc>
                  <a:spcPct val="105000"/>
                </a:lnSpc>
              </a:pPr>
              <a:r>
                <a:rPr lang="zh-CN" altLang="en-US" sz="1000" dirty="0" smtClean="0">
                  <a:latin typeface="黑体" panose="02010609060101010101" pitchFamily="2" charset="-122"/>
                  <a:ea typeface="黑体" panose="02010609060101010101" pitchFamily="2" charset="-122"/>
                </a:rPr>
                <a:t>不合格输出的控制</a:t>
              </a:r>
              <a:endParaRPr lang="zh-CN" altLang="en-US" sz="1000" dirty="0">
                <a:latin typeface="黑体" panose="02010609060101010101" pitchFamily="2" charset="-122"/>
                <a:ea typeface="黑体" panose="02010609060101010101" pitchFamily="2" charset="-122"/>
              </a:endParaRPr>
            </a:p>
          </p:txBody>
        </p:sp>
        <p:sp>
          <p:nvSpPr>
            <p:cNvPr id="27" name="Text Box 145"/>
            <p:cNvSpPr txBox="1">
              <a:spLocks noChangeArrowheads="1"/>
            </p:cNvSpPr>
            <p:nvPr/>
          </p:nvSpPr>
          <p:spPr bwMode="auto">
            <a:xfrm>
              <a:off x="3787" y="1117"/>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zh-CN" altLang="en-US" sz="1100" dirty="0" smtClean="0">
                  <a:latin typeface="黑体" panose="02010609060101010101" pitchFamily="2" charset="-122"/>
                  <a:ea typeface="黑体" panose="02010609060101010101" pitchFamily="2" charset="-122"/>
                </a:rPr>
                <a:t>内部审核</a:t>
              </a:r>
              <a:endParaRPr lang="zh-CN" altLang="en-US" sz="1100" dirty="0">
                <a:latin typeface="黑体" panose="02010609060101010101" pitchFamily="2" charset="-122"/>
                <a:ea typeface="黑体" panose="02010609060101010101" pitchFamily="2" charset="-122"/>
              </a:endParaRPr>
            </a:p>
          </p:txBody>
        </p:sp>
        <p:sp>
          <p:nvSpPr>
            <p:cNvPr id="28" name="Text Box 146"/>
            <p:cNvSpPr txBox="1">
              <a:spLocks noChangeArrowheads="1"/>
            </p:cNvSpPr>
            <p:nvPr/>
          </p:nvSpPr>
          <p:spPr bwMode="auto">
            <a:xfrm>
              <a:off x="3787" y="1434"/>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zh-CN" altLang="en-US" sz="1100" dirty="0">
                  <a:latin typeface="黑体" panose="02010609060101010101" pitchFamily="2" charset="-122"/>
                  <a:ea typeface="黑体" panose="02010609060101010101" pitchFamily="2" charset="-122"/>
                </a:rPr>
                <a:t>管理评审</a:t>
              </a:r>
              <a:endParaRPr lang="zh-CN" altLang="en-US" sz="1100" dirty="0">
                <a:latin typeface="黑体" panose="02010609060101010101" pitchFamily="2" charset="-122"/>
                <a:ea typeface="黑体" panose="02010609060101010101" pitchFamily="2" charset="-122"/>
              </a:endParaRPr>
            </a:p>
          </p:txBody>
        </p:sp>
        <p:sp>
          <p:nvSpPr>
            <p:cNvPr id="29" name="Text Box 147"/>
            <p:cNvSpPr txBox="1">
              <a:spLocks noChangeArrowheads="1"/>
            </p:cNvSpPr>
            <p:nvPr/>
          </p:nvSpPr>
          <p:spPr bwMode="auto">
            <a:xfrm>
              <a:off x="4514" y="1117"/>
              <a:ext cx="453" cy="272"/>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zh-CN" altLang="en-US" sz="1000" dirty="0">
                  <a:latin typeface="黑体" panose="02010609060101010101" pitchFamily="2" charset="-122"/>
                  <a:ea typeface="黑体" panose="02010609060101010101" pitchFamily="2" charset="-122"/>
                </a:rPr>
                <a:t>不合格与纠正</a:t>
              </a:r>
              <a:r>
                <a:rPr lang="zh-CN" altLang="en-US" sz="1000" dirty="0" smtClean="0">
                  <a:latin typeface="黑体" panose="02010609060101010101" pitchFamily="2" charset="-122"/>
                  <a:ea typeface="黑体" panose="02010609060101010101" pitchFamily="2" charset="-122"/>
                </a:rPr>
                <a:t>措施</a:t>
              </a:r>
              <a:endParaRPr lang="zh-CN" altLang="en-US" sz="1000" dirty="0">
                <a:latin typeface="黑体" panose="02010609060101010101" pitchFamily="2" charset="-122"/>
                <a:ea typeface="黑体" panose="02010609060101010101" pitchFamily="2" charset="-122"/>
              </a:endParaRPr>
            </a:p>
          </p:txBody>
        </p:sp>
        <p:sp>
          <p:nvSpPr>
            <p:cNvPr id="30" name="Line 168"/>
            <p:cNvSpPr>
              <a:spLocks noChangeShapeType="1"/>
            </p:cNvSpPr>
            <p:nvPr/>
          </p:nvSpPr>
          <p:spPr bwMode="auto">
            <a:xfrm>
              <a:off x="249" y="1253"/>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169"/>
            <p:cNvSpPr>
              <a:spLocks noChangeShapeType="1"/>
            </p:cNvSpPr>
            <p:nvPr/>
          </p:nvSpPr>
          <p:spPr bwMode="auto">
            <a:xfrm>
              <a:off x="249" y="1570"/>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170"/>
            <p:cNvSpPr>
              <a:spLocks noChangeShapeType="1"/>
            </p:cNvSpPr>
            <p:nvPr/>
          </p:nvSpPr>
          <p:spPr bwMode="auto">
            <a:xfrm>
              <a:off x="249" y="1888"/>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171"/>
            <p:cNvSpPr>
              <a:spLocks noChangeShapeType="1"/>
            </p:cNvSpPr>
            <p:nvPr/>
          </p:nvSpPr>
          <p:spPr bwMode="auto">
            <a:xfrm>
              <a:off x="929" y="935"/>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Line 172"/>
            <p:cNvSpPr>
              <a:spLocks noChangeShapeType="1"/>
            </p:cNvSpPr>
            <p:nvPr/>
          </p:nvSpPr>
          <p:spPr bwMode="auto">
            <a:xfrm>
              <a:off x="930" y="1253"/>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Line 173"/>
            <p:cNvSpPr>
              <a:spLocks noChangeShapeType="1"/>
            </p:cNvSpPr>
            <p:nvPr/>
          </p:nvSpPr>
          <p:spPr bwMode="auto">
            <a:xfrm>
              <a:off x="930" y="1570"/>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Line 174"/>
            <p:cNvSpPr>
              <a:spLocks noChangeShapeType="1"/>
            </p:cNvSpPr>
            <p:nvPr/>
          </p:nvSpPr>
          <p:spPr bwMode="auto">
            <a:xfrm>
              <a:off x="1610" y="1570"/>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Line 175"/>
            <p:cNvSpPr>
              <a:spLocks noChangeShapeType="1"/>
            </p:cNvSpPr>
            <p:nvPr/>
          </p:nvSpPr>
          <p:spPr bwMode="auto">
            <a:xfrm>
              <a:off x="1610" y="1253"/>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176"/>
            <p:cNvSpPr>
              <a:spLocks noChangeShapeType="1"/>
            </p:cNvSpPr>
            <p:nvPr/>
          </p:nvSpPr>
          <p:spPr bwMode="auto">
            <a:xfrm>
              <a:off x="1604" y="935"/>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Line 178"/>
            <p:cNvSpPr>
              <a:spLocks noChangeShapeType="1"/>
            </p:cNvSpPr>
            <p:nvPr/>
          </p:nvSpPr>
          <p:spPr bwMode="auto">
            <a:xfrm>
              <a:off x="2335" y="935"/>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Line 179"/>
            <p:cNvSpPr>
              <a:spLocks noChangeShapeType="1"/>
            </p:cNvSpPr>
            <p:nvPr/>
          </p:nvSpPr>
          <p:spPr bwMode="auto">
            <a:xfrm>
              <a:off x="2336" y="1253"/>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180"/>
            <p:cNvSpPr>
              <a:spLocks noChangeShapeType="1"/>
            </p:cNvSpPr>
            <p:nvPr/>
          </p:nvSpPr>
          <p:spPr bwMode="auto">
            <a:xfrm>
              <a:off x="2336" y="1570"/>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181"/>
            <p:cNvSpPr>
              <a:spLocks noChangeShapeType="1"/>
            </p:cNvSpPr>
            <p:nvPr/>
          </p:nvSpPr>
          <p:spPr bwMode="auto">
            <a:xfrm>
              <a:off x="2336" y="1888"/>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 name="Line 182"/>
            <p:cNvSpPr>
              <a:spLocks noChangeShapeType="1"/>
            </p:cNvSpPr>
            <p:nvPr/>
          </p:nvSpPr>
          <p:spPr bwMode="auto">
            <a:xfrm>
              <a:off x="2336" y="2205"/>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Line 183"/>
            <p:cNvSpPr>
              <a:spLocks noChangeShapeType="1"/>
            </p:cNvSpPr>
            <p:nvPr/>
          </p:nvSpPr>
          <p:spPr bwMode="auto">
            <a:xfrm>
              <a:off x="3016" y="935"/>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Line 184"/>
            <p:cNvSpPr>
              <a:spLocks noChangeShapeType="1"/>
            </p:cNvSpPr>
            <p:nvPr/>
          </p:nvSpPr>
          <p:spPr bwMode="auto">
            <a:xfrm>
              <a:off x="3016" y="1253"/>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Line 185"/>
            <p:cNvSpPr>
              <a:spLocks noChangeShapeType="1"/>
            </p:cNvSpPr>
            <p:nvPr/>
          </p:nvSpPr>
          <p:spPr bwMode="auto">
            <a:xfrm>
              <a:off x="3016" y="1570"/>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Line 186"/>
            <p:cNvSpPr>
              <a:spLocks noChangeShapeType="1"/>
            </p:cNvSpPr>
            <p:nvPr/>
          </p:nvSpPr>
          <p:spPr bwMode="auto">
            <a:xfrm>
              <a:off x="3016" y="1933"/>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Line 187"/>
            <p:cNvSpPr>
              <a:spLocks noChangeShapeType="1"/>
            </p:cNvSpPr>
            <p:nvPr/>
          </p:nvSpPr>
          <p:spPr bwMode="auto">
            <a:xfrm>
              <a:off x="3016" y="2251"/>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 name="Line 189"/>
            <p:cNvSpPr>
              <a:spLocks noChangeShapeType="1"/>
            </p:cNvSpPr>
            <p:nvPr/>
          </p:nvSpPr>
          <p:spPr bwMode="auto">
            <a:xfrm>
              <a:off x="3000" y="2710"/>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Line 190"/>
            <p:cNvSpPr>
              <a:spLocks noChangeShapeType="1"/>
            </p:cNvSpPr>
            <p:nvPr/>
          </p:nvSpPr>
          <p:spPr bwMode="auto">
            <a:xfrm>
              <a:off x="3016" y="3129"/>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 name="Line 191"/>
            <p:cNvSpPr>
              <a:spLocks noChangeShapeType="1"/>
            </p:cNvSpPr>
            <p:nvPr/>
          </p:nvSpPr>
          <p:spPr bwMode="auto">
            <a:xfrm>
              <a:off x="3696" y="935"/>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3" name="Line 192"/>
            <p:cNvSpPr>
              <a:spLocks noChangeShapeType="1"/>
            </p:cNvSpPr>
            <p:nvPr/>
          </p:nvSpPr>
          <p:spPr bwMode="auto">
            <a:xfrm>
              <a:off x="3696" y="1253"/>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4" name="Line 193"/>
            <p:cNvSpPr>
              <a:spLocks noChangeShapeType="1"/>
            </p:cNvSpPr>
            <p:nvPr/>
          </p:nvSpPr>
          <p:spPr bwMode="auto">
            <a:xfrm>
              <a:off x="3696" y="1570"/>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5" name="Line 194"/>
            <p:cNvSpPr>
              <a:spLocks noChangeShapeType="1"/>
            </p:cNvSpPr>
            <p:nvPr/>
          </p:nvSpPr>
          <p:spPr bwMode="auto">
            <a:xfrm>
              <a:off x="4423" y="935"/>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 name="Line 195"/>
            <p:cNvSpPr>
              <a:spLocks noChangeShapeType="1"/>
            </p:cNvSpPr>
            <p:nvPr/>
          </p:nvSpPr>
          <p:spPr bwMode="auto">
            <a:xfrm>
              <a:off x="4423" y="1253"/>
              <a:ext cx="91" cy="0"/>
            </a:xfrm>
            <a:prstGeom prst="line">
              <a:avLst/>
            </a:prstGeom>
            <a:noFill/>
            <a:ln w="9525">
              <a:solidFill>
                <a:schemeClr val="tx1"/>
              </a:solidFill>
              <a:round/>
              <a:headEnd type="none" w="med"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 name="Line 196"/>
            <p:cNvSpPr>
              <a:spLocks noChangeShapeType="1"/>
            </p:cNvSpPr>
            <p:nvPr/>
          </p:nvSpPr>
          <p:spPr bwMode="auto">
            <a:xfrm>
              <a:off x="521" y="618"/>
              <a:ext cx="227" cy="0"/>
            </a:xfrm>
            <a:prstGeom prst="line">
              <a:avLst/>
            </a:prstGeom>
            <a:noFill/>
            <a:ln w="952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 name="Line 197"/>
            <p:cNvSpPr>
              <a:spLocks noChangeShapeType="1"/>
            </p:cNvSpPr>
            <p:nvPr/>
          </p:nvSpPr>
          <p:spPr bwMode="auto">
            <a:xfrm>
              <a:off x="1202" y="618"/>
              <a:ext cx="227" cy="0"/>
            </a:xfrm>
            <a:prstGeom prst="line">
              <a:avLst/>
            </a:prstGeom>
            <a:noFill/>
            <a:ln w="952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 name="Line 198"/>
            <p:cNvSpPr>
              <a:spLocks noChangeShapeType="1"/>
            </p:cNvSpPr>
            <p:nvPr/>
          </p:nvSpPr>
          <p:spPr bwMode="auto">
            <a:xfrm>
              <a:off x="1882" y="618"/>
              <a:ext cx="227" cy="0"/>
            </a:xfrm>
            <a:prstGeom prst="line">
              <a:avLst/>
            </a:prstGeom>
            <a:noFill/>
            <a:ln w="952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 name="Line 199"/>
            <p:cNvSpPr>
              <a:spLocks noChangeShapeType="1"/>
            </p:cNvSpPr>
            <p:nvPr/>
          </p:nvSpPr>
          <p:spPr bwMode="auto">
            <a:xfrm>
              <a:off x="2569" y="618"/>
              <a:ext cx="249" cy="0"/>
            </a:xfrm>
            <a:prstGeom prst="line">
              <a:avLst/>
            </a:prstGeom>
            <a:noFill/>
            <a:ln w="952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 name="Line 200"/>
            <p:cNvSpPr>
              <a:spLocks noChangeShapeType="1"/>
            </p:cNvSpPr>
            <p:nvPr/>
          </p:nvSpPr>
          <p:spPr bwMode="auto">
            <a:xfrm>
              <a:off x="3295" y="618"/>
              <a:ext cx="249" cy="0"/>
            </a:xfrm>
            <a:prstGeom prst="line">
              <a:avLst/>
            </a:prstGeom>
            <a:noFill/>
            <a:ln w="952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 name="Line 202"/>
            <p:cNvSpPr>
              <a:spLocks noChangeShapeType="1"/>
            </p:cNvSpPr>
            <p:nvPr/>
          </p:nvSpPr>
          <p:spPr bwMode="auto">
            <a:xfrm>
              <a:off x="4014" y="618"/>
              <a:ext cx="227" cy="0"/>
            </a:xfrm>
            <a:prstGeom prst="line">
              <a:avLst/>
            </a:prstGeom>
            <a:noFill/>
            <a:ln w="9525">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 name="Line 203"/>
            <p:cNvSpPr>
              <a:spLocks noChangeShapeType="1"/>
            </p:cNvSpPr>
            <p:nvPr/>
          </p:nvSpPr>
          <p:spPr bwMode="auto">
            <a:xfrm>
              <a:off x="924" y="754"/>
              <a:ext cx="0" cy="816"/>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 name="Line 204"/>
            <p:cNvSpPr>
              <a:spLocks noChangeShapeType="1"/>
            </p:cNvSpPr>
            <p:nvPr/>
          </p:nvSpPr>
          <p:spPr bwMode="auto">
            <a:xfrm>
              <a:off x="1604" y="754"/>
              <a:ext cx="0" cy="816"/>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5" name="Line 205"/>
            <p:cNvSpPr>
              <a:spLocks noChangeShapeType="1"/>
            </p:cNvSpPr>
            <p:nvPr/>
          </p:nvSpPr>
          <p:spPr bwMode="auto">
            <a:xfrm>
              <a:off x="2330" y="754"/>
              <a:ext cx="0" cy="145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6" name="Line 206"/>
            <p:cNvSpPr>
              <a:spLocks noChangeShapeType="1"/>
            </p:cNvSpPr>
            <p:nvPr/>
          </p:nvSpPr>
          <p:spPr bwMode="auto">
            <a:xfrm>
              <a:off x="3010" y="754"/>
              <a:ext cx="0" cy="244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7" name="Line 207"/>
            <p:cNvSpPr>
              <a:spLocks noChangeShapeType="1"/>
            </p:cNvSpPr>
            <p:nvPr/>
          </p:nvSpPr>
          <p:spPr bwMode="auto">
            <a:xfrm>
              <a:off x="3696" y="754"/>
              <a:ext cx="0" cy="816"/>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 name="Line 208"/>
            <p:cNvSpPr>
              <a:spLocks noChangeShapeType="1"/>
            </p:cNvSpPr>
            <p:nvPr/>
          </p:nvSpPr>
          <p:spPr bwMode="auto">
            <a:xfrm>
              <a:off x="4422" y="754"/>
              <a:ext cx="0" cy="952"/>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9" name="Text Box 209"/>
            <p:cNvSpPr txBox="1">
              <a:spLocks noChangeArrowheads="1"/>
            </p:cNvSpPr>
            <p:nvPr/>
          </p:nvSpPr>
          <p:spPr bwMode="auto">
            <a:xfrm>
              <a:off x="1180" y="316"/>
              <a:ext cx="3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000"/>
                <a:t>策划</a:t>
              </a:r>
              <a:endParaRPr lang="zh-CN" altLang="en-US" sz="1000"/>
            </a:p>
          </p:txBody>
        </p:sp>
        <p:sp>
          <p:nvSpPr>
            <p:cNvPr id="70" name="Text Box 210"/>
            <p:cNvSpPr txBox="1">
              <a:spLocks noChangeArrowheads="1"/>
            </p:cNvSpPr>
            <p:nvPr/>
          </p:nvSpPr>
          <p:spPr bwMode="auto">
            <a:xfrm>
              <a:off x="2970" y="322"/>
              <a:ext cx="3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000"/>
                <a:t>实施</a:t>
              </a:r>
              <a:endParaRPr lang="zh-CN" altLang="en-US" sz="1000"/>
            </a:p>
          </p:txBody>
        </p:sp>
        <p:sp>
          <p:nvSpPr>
            <p:cNvPr id="71" name="Text Box 211"/>
            <p:cNvSpPr txBox="1">
              <a:spLocks noChangeArrowheads="1"/>
            </p:cNvSpPr>
            <p:nvPr/>
          </p:nvSpPr>
          <p:spPr bwMode="auto">
            <a:xfrm>
              <a:off x="3651" y="324"/>
              <a:ext cx="3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000"/>
                <a:t>检查</a:t>
              </a:r>
              <a:endParaRPr lang="zh-CN" altLang="en-US" sz="1000"/>
            </a:p>
          </p:txBody>
        </p:sp>
        <p:sp>
          <p:nvSpPr>
            <p:cNvPr id="72" name="Text Box 212"/>
            <p:cNvSpPr txBox="1">
              <a:spLocks noChangeArrowheads="1"/>
            </p:cNvSpPr>
            <p:nvPr/>
          </p:nvSpPr>
          <p:spPr bwMode="auto">
            <a:xfrm>
              <a:off x="4331" y="324"/>
              <a:ext cx="31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1000"/>
                <a:t>处置</a:t>
              </a:r>
              <a:endParaRPr lang="zh-CN" altLang="en-US" sz="1000"/>
            </a:p>
          </p:txBody>
        </p:sp>
      </p:grpSp>
      <p:sp>
        <p:nvSpPr>
          <p:cNvPr id="93" name="Text Box 147"/>
          <p:cNvSpPr txBox="1">
            <a:spLocks noGrp="1" noChangeArrowheads="1"/>
          </p:cNvSpPr>
          <p:nvPr>
            <p:ph idx="1"/>
          </p:nvPr>
        </p:nvSpPr>
        <p:spPr bwMode="auto">
          <a:xfrm>
            <a:off x="7596188" y="3359150"/>
            <a:ext cx="144462" cy="0"/>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endParaRPr lang="zh-CN" altLang="en-US" sz="1000" dirty="0">
              <a:latin typeface="黑体" panose="02010609060101010101" pitchFamily="2" charset="-122"/>
              <a:ea typeface="黑体" panose="02010609060101010101" pitchFamily="2" charset="-122"/>
            </a:endParaRPr>
          </a:p>
        </p:txBody>
      </p:sp>
      <p:sp>
        <p:nvSpPr>
          <p:cNvPr id="94" name="Text Box 147"/>
          <p:cNvSpPr txBox="1">
            <a:spLocks noChangeArrowheads="1"/>
          </p:cNvSpPr>
          <p:nvPr/>
        </p:nvSpPr>
        <p:spPr bwMode="auto">
          <a:xfrm>
            <a:off x="7740650" y="3041687"/>
            <a:ext cx="719138" cy="47944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0" rIns="0" bIns="36000"/>
          <a:lstStyle/>
          <a:p>
            <a:pPr algn="ctr">
              <a:lnSpc>
                <a:spcPct val="105000"/>
              </a:lnSpc>
              <a:spcBef>
                <a:spcPct val="800000"/>
              </a:spcBef>
            </a:pPr>
            <a:r>
              <a:rPr lang="zh-CN" altLang="en-US" sz="1000" dirty="0" smtClean="0">
                <a:latin typeface="黑体" panose="02010609060101010101" pitchFamily="2" charset="-122"/>
                <a:ea typeface="黑体" panose="02010609060101010101" pitchFamily="2" charset="-122"/>
              </a:rPr>
              <a:t>持续改进</a:t>
            </a:r>
            <a:endParaRPr lang="zh-CN" altLang="en-US" sz="1000" dirty="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888638"/>
        </p:xfrm>
        <a:graphic>
          <a:graphicData uri="http://schemas.openxmlformats.org/drawingml/2006/table">
            <a:tbl>
              <a:tblPr/>
              <a:tblGrid>
                <a:gridCol w="3240484"/>
                <a:gridCol w="5473303"/>
              </a:tblGrid>
              <a:tr h="432718">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8.3  </a:t>
                      </a:r>
                      <a:r>
                        <a:rPr kumimoji="0" lang="zh-CN" altLang="zh-CN" sz="1800" kern="1200" dirty="0" smtClean="0">
                          <a:solidFill>
                            <a:schemeClr val="tx1"/>
                          </a:solidFill>
                          <a:effectLst/>
                          <a:latin typeface="+mn-lt"/>
                          <a:ea typeface="+mn-ea"/>
                          <a:cs typeface="+mn-cs"/>
                        </a:rPr>
                        <a:t>不合格品控制</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组织应确保不符合产品要求的产品得到识别和控制，以防止其非预期的使用或交付。应编制形成文件的程序，以规定不合格品控制以及不合格品处置的有关职责和权限。</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endParaRPr kumimoji="0" lang="zh-CN" altLang="zh-CN" sz="18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2200" b="1" i="0" kern="1200" dirty="0" smtClean="0">
                          <a:solidFill>
                            <a:schemeClr val="tx1"/>
                          </a:solidFill>
                          <a:effectLst/>
                          <a:latin typeface="+mn-lt"/>
                          <a:ea typeface="+mn-ea"/>
                          <a:cs typeface="+mn-cs"/>
                        </a:rPr>
                        <a:t>8.7 </a:t>
                      </a:r>
                      <a:r>
                        <a:rPr kumimoji="0" lang="zh-CN" altLang="en-US" sz="2200" b="1" i="0" u="none" strike="noStrike" kern="1200" baseline="0" dirty="0" smtClean="0">
                          <a:solidFill>
                            <a:srgbClr val="FF0000"/>
                          </a:solidFill>
                          <a:latin typeface="+mn-lt"/>
                          <a:ea typeface="+mn-ea"/>
                          <a:cs typeface="+mn-cs"/>
                        </a:rPr>
                        <a:t>不合格输出的控制</a:t>
                      </a:r>
                      <a:endParaRPr kumimoji="0" lang="en-US" altLang="zh-CN" sz="2200" b="1" i="0" u="none" strike="noStrike" kern="1200" baseline="0" dirty="0" smtClean="0">
                        <a:solidFill>
                          <a:srgbClr val="FF0000"/>
                        </a:solidFill>
                        <a:latin typeface="+mn-lt"/>
                        <a:ea typeface="+mn-ea"/>
                        <a:cs typeface="+mn-cs"/>
                      </a:endParaRPr>
                    </a:p>
                    <a:p>
                      <a:r>
                        <a:rPr lang="en-US" altLang="zh-CN" sz="2200" b="0" i="0" u="none" strike="noStrike" kern="1200" baseline="0" dirty="0" smtClean="0">
                          <a:solidFill>
                            <a:schemeClr val="tx1"/>
                          </a:solidFill>
                          <a:latin typeface="+mn-lt"/>
                          <a:ea typeface="+mn-ea"/>
                          <a:cs typeface="+mn-cs"/>
                        </a:rPr>
                        <a:t>8.7.1</a:t>
                      </a:r>
                      <a:r>
                        <a:rPr lang="zh-CN" altLang="en-US" sz="2200" b="0" i="0" u="none" strike="noStrike" kern="1200" baseline="0" dirty="0" smtClean="0">
                          <a:solidFill>
                            <a:schemeClr val="tx1"/>
                          </a:solidFill>
                          <a:latin typeface="+mn-lt"/>
                          <a:ea typeface="+mn-ea"/>
                          <a:cs typeface="+mn-cs"/>
                        </a:rPr>
                        <a:t>组织应确保对不符合要求的输出进行识别和控制，以防止非预期的使用或交付。 </a:t>
                      </a:r>
                      <a:endParaRPr lang="zh-CN" altLang="en-US" sz="2200" b="0" i="0" u="none" strike="noStrike" kern="1200" baseline="0" dirty="0" smtClean="0">
                        <a:solidFill>
                          <a:schemeClr val="tx1"/>
                        </a:solidFill>
                        <a:latin typeface="+mn-lt"/>
                        <a:ea typeface="+mn-ea"/>
                        <a:cs typeface="+mn-cs"/>
                      </a:endParaRPr>
                    </a:p>
                    <a:p>
                      <a:r>
                        <a:rPr lang="zh-CN" altLang="en-US" sz="2200" b="0" i="0" u="none" strike="noStrike" kern="1200" baseline="0" dirty="0" smtClean="0">
                          <a:solidFill>
                            <a:schemeClr val="tx1"/>
                          </a:solidFill>
                          <a:latin typeface="+mn-lt"/>
                          <a:ea typeface="+mn-ea"/>
                          <a:cs typeface="+mn-cs"/>
                        </a:rPr>
                        <a:t>组织应根据不合格的性质及其对产品和服务符合性的影响采取适当措施。这也适用于在产品交付之后，以及在服务提供期间或之后发现的不合格产品和服务。 </a:t>
                      </a:r>
                      <a:endParaRPr lang="zh-CN" altLang="en-US" sz="2200" b="0" i="0" u="none" strike="noStrike" kern="1200" baseline="0" dirty="0" smtClean="0">
                        <a:solidFill>
                          <a:schemeClr val="tx1"/>
                        </a:solidFill>
                        <a:latin typeface="+mn-lt"/>
                        <a:ea typeface="+mn-ea"/>
                        <a:cs typeface="+mn-cs"/>
                      </a:endParaRPr>
                    </a:p>
                    <a:p>
                      <a:r>
                        <a:rPr lang="zh-CN" altLang="en-US" sz="2200" b="0" i="0" u="none" strike="noStrike" kern="1200" baseline="0" dirty="0" smtClean="0">
                          <a:solidFill>
                            <a:schemeClr val="tx1"/>
                          </a:solidFill>
                          <a:latin typeface="+mn-lt"/>
                          <a:ea typeface="+mn-ea"/>
                          <a:cs typeface="+mn-cs"/>
                        </a:rPr>
                        <a:t>组织应通过下列一种或几种途径处置不合格输出： </a:t>
                      </a:r>
                      <a:endParaRPr lang="zh-CN" altLang="en-US" sz="2200" b="0" i="0" u="none" strike="noStrike" kern="1200" baseline="0" dirty="0" smtClean="0">
                        <a:solidFill>
                          <a:schemeClr val="tx1"/>
                        </a:solidFill>
                        <a:latin typeface="+mn-lt"/>
                        <a:ea typeface="+mn-ea"/>
                        <a:cs typeface="+mn-cs"/>
                      </a:endParaRPr>
                    </a:p>
                    <a:p>
                      <a:r>
                        <a:rPr lang="en-US" altLang="zh-CN" sz="2200" b="0" i="0" u="none" strike="noStrike" kern="1200" baseline="0" dirty="0" smtClean="0">
                          <a:solidFill>
                            <a:schemeClr val="tx1"/>
                          </a:solidFill>
                          <a:latin typeface="+mn-lt"/>
                          <a:ea typeface="+mn-ea"/>
                          <a:cs typeface="+mn-cs"/>
                        </a:rPr>
                        <a:t>a</a:t>
                      </a:r>
                      <a:r>
                        <a:rPr lang="zh-CN" altLang="en-US" sz="2200" b="0" i="0" u="none" strike="noStrike" kern="1200" baseline="0" dirty="0" smtClean="0">
                          <a:solidFill>
                            <a:schemeClr val="tx1"/>
                          </a:solidFill>
                          <a:latin typeface="+mn-lt"/>
                          <a:ea typeface="+mn-ea"/>
                          <a:cs typeface="+mn-cs"/>
                        </a:rPr>
                        <a:t>）纠正； </a:t>
                      </a:r>
                      <a:endParaRPr lang="zh-CN" altLang="en-US" sz="2200" b="0" i="0" u="none" strike="noStrike" kern="1200" baseline="0" dirty="0" smtClean="0">
                        <a:solidFill>
                          <a:schemeClr val="tx1"/>
                        </a:solidFill>
                        <a:latin typeface="+mn-lt"/>
                        <a:ea typeface="+mn-ea"/>
                        <a:cs typeface="+mn-cs"/>
                      </a:endParaRPr>
                    </a:p>
                    <a:p>
                      <a:r>
                        <a:rPr lang="en-US" altLang="zh-CN" sz="2200" b="0" i="0" u="none" strike="noStrike" kern="1200" baseline="0" dirty="0" smtClean="0">
                          <a:solidFill>
                            <a:schemeClr val="tx1"/>
                          </a:solidFill>
                          <a:latin typeface="+mn-lt"/>
                          <a:ea typeface="+mn-ea"/>
                          <a:cs typeface="+mn-cs"/>
                        </a:rPr>
                        <a:t>b</a:t>
                      </a:r>
                      <a:r>
                        <a:rPr lang="zh-CN" altLang="en-US" sz="2200" b="0" i="0" u="none" strike="noStrike" kern="1200" baseline="0" dirty="0" smtClean="0">
                          <a:solidFill>
                            <a:schemeClr val="tx1"/>
                          </a:solidFill>
                          <a:latin typeface="+mn-lt"/>
                          <a:ea typeface="+mn-ea"/>
                          <a:cs typeface="+mn-cs"/>
                        </a:rPr>
                        <a:t>）隔离、限制、退货或暂停对产品和服务的提供； </a:t>
                      </a:r>
                      <a:endParaRPr lang="zh-CN" altLang="en-US" sz="2200" b="0" i="0" u="none" strike="noStrike" kern="1200" baseline="0" dirty="0" smtClean="0">
                        <a:solidFill>
                          <a:schemeClr val="tx1"/>
                        </a:solidFill>
                        <a:latin typeface="+mn-lt"/>
                        <a:ea typeface="+mn-ea"/>
                        <a:cs typeface="+mn-cs"/>
                      </a:endParaRPr>
                    </a:p>
                    <a:p>
                      <a:r>
                        <a:rPr lang="en-US" altLang="zh-CN" sz="2200" b="0" i="0" u="none" strike="noStrike" kern="1200" baseline="0" dirty="0" smtClean="0">
                          <a:solidFill>
                            <a:schemeClr val="tx1"/>
                          </a:solidFill>
                          <a:latin typeface="+mn-lt"/>
                          <a:ea typeface="+mn-ea"/>
                          <a:cs typeface="+mn-cs"/>
                        </a:rPr>
                        <a:t>c</a:t>
                      </a:r>
                      <a:r>
                        <a:rPr lang="zh-CN" altLang="en-US" sz="2200" b="0" i="0" u="none" strike="noStrike" kern="1200" baseline="0" dirty="0" smtClean="0">
                          <a:solidFill>
                            <a:schemeClr val="tx1"/>
                          </a:solidFill>
                          <a:latin typeface="+mn-lt"/>
                          <a:ea typeface="+mn-ea"/>
                          <a:cs typeface="+mn-cs"/>
                        </a:rPr>
                        <a:t>）告知顾客； </a:t>
                      </a:r>
                      <a:endParaRPr lang="zh-CN" altLang="en-US" sz="2200" b="0" i="0" u="none" strike="noStrike" kern="1200" baseline="0" dirty="0" smtClean="0">
                        <a:solidFill>
                          <a:schemeClr val="tx1"/>
                        </a:solidFill>
                        <a:latin typeface="+mn-lt"/>
                        <a:ea typeface="+mn-ea"/>
                        <a:cs typeface="+mn-cs"/>
                      </a:endParaRPr>
                    </a:p>
                    <a:p>
                      <a:r>
                        <a:rPr lang="en-US" altLang="zh-CN" sz="2200" b="0" i="0" u="none" strike="noStrike" kern="1200" baseline="0" dirty="0" smtClean="0">
                          <a:solidFill>
                            <a:schemeClr val="tx1"/>
                          </a:solidFill>
                          <a:latin typeface="+mn-lt"/>
                          <a:ea typeface="+mn-ea"/>
                          <a:cs typeface="+mn-cs"/>
                        </a:rPr>
                        <a:t>d</a:t>
                      </a:r>
                      <a:r>
                        <a:rPr lang="zh-CN" altLang="en-US" sz="2200" b="0" i="0" u="none" strike="noStrike" kern="1200" baseline="0" dirty="0" smtClean="0">
                          <a:solidFill>
                            <a:schemeClr val="tx1"/>
                          </a:solidFill>
                          <a:latin typeface="+mn-lt"/>
                          <a:ea typeface="+mn-ea"/>
                          <a:cs typeface="+mn-cs"/>
                        </a:rPr>
                        <a:t>）获得让步接收的授权。 </a:t>
                      </a:r>
                      <a:endParaRPr lang="zh-CN" altLang="en-US" sz="2200" b="0" i="0" u="none" strike="noStrike" kern="1200" baseline="0" dirty="0" smtClean="0">
                        <a:solidFill>
                          <a:schemeClr val="tx1"/>
                        </a:solidFill>
                        <a:latin typeface="+mn-lt"/>
                        <a:ea typeface="+mn-ea"/>
                        <a:cs typeface="+mn-cs"/>
                      </a:endParaRPr>
                    </a:p>
                    <a:p>
                      <a:r>
                        <a:rPr lang="zh-CN" altLang="en-US" sz="2200" b="0" i="0" u="none" strike="noStrike" kern="1200" baseline="0" dirty="0" smtClean="0">
                          <a:solidFill>
                            <a:schemeClr val="tx1"/>
                          </a:solidFill>
                          <a:latin typeface="+mn-lt"/>
                          <a:ea typeface="+mn-ea"/>
                          <a:cs typeface="+mn-cs"/>
                        </a:rPr>
                        <a:t>对不合格输出进行纠正之后应验证其是否符合要求。 </a:t>
                      </a:r>
                      <a:endParaRPr kumimoji="0" lang="en-US" altLang="zh-CN" sz="2200" b="0" i="0" u="none" strike="noStrike" kern="1200" baseline="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267643"/>
        </p:xfrm>
        <a:graphic>
          <a:graphicData uri="http://schemas.openxmlformats.org/drawingml/2006/table">
            <a:tbl>
              <a:tblPr/>
              <a:tblGrid>
                <a:gridCol w="4248596"/>
                <a:gridCol w="446519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8.3  </a:t>
                      </a:r>
                      <a:r>
                        <a:rPr kumimoji="0" lang="zh-CN" altLang="zh-CN" sz="1800" kern="1200" dirty="0" smtClean="0">
                          <a:solidFill>
                            <a:schemeClr val="tx1"/>
                          </a:solidFill>
                          <a:effectLst/>
                          <a:latin typeface="+mn-lt"/>
                          <a:ea typeface="+mn-ea"/>
                          <a:cs typeface="+mn-cs"/>
                        </a:rPr>
                        <a:t>不合格品控制</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适用时，组织应通过下列一种或几种途径处置不合格品：</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）采取措施，消除发现的不合格；</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）经有关授权人员批准，适用时经顾客批准，让步使用、放行或接收不合格品；</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）采取措施，防止其原预期的使用或应用；</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d</a:t>
                      </a:r>
                      <a:r>
                        <a:rPr kumimoji="0" lang="zh-CN" altLang="zh-CN" sz="1800" kern="1200" dirty="0" smtClean="0">
                          <a:solidFill>
                            <a:schemeClr val="tx1"/>
                          </a:solidFill>
                          <a:effectLst/>
                          <a:latin typeface="+mn-lt"/>
                          <a:ea typeface="+mn-ea"/>
                          <a:cs typeface="+mn-cs"/>
                        </a:rPr>
                        <a:t>）当在交付或开始使用后发现产品不合格时，组织应采取与不合格的影响或潜在影响的程度相适应的措施。</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在不合格品得到纠正之后应对其再次进行验证，以证实符合要求。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应保持不合格的性质的记录以及随后所采取的任何措施的记录，包括所批准的让步的记录（见</a:t>
                      </a:r>
                      <a:r>
                        <a:rPr kumimoji="0" lang="en-US" altLang="zh-CN" sz="1800" kern="1200" dirty="0" smtClean="0">
                          <a:solidFill>
                            <a:schemeClr val="tx1"/>
                          </a:solidFill>
                          <a:effectLst/>
                          <a:latin typeface="+mn-lt"/>
                          <a:ea typeface="+mn-ea"/>
                          <a:cs typeface="+mn-cs"/>
                        </a:rPr>
                        <a:t>4.2.4</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2000" b="0" i="0" u="none" strike="noStrike" kern="1200" baseline="0" dirty="0" smtClean="0">
                          <a:solidFill>
                            <a:schemeClr val="tx1"/>
                          </a:solidFill>
                          <a:latin typeface="+mn-lt"/>
                          <a:ea typeface="+mn-ea"/>
                          <a:cs typeface="+mn-cs"/>
                        </a:rPr>
                        <a:t>8.7.2 </a:t>
                      </a:r>
                      <a:r>
                        <a:rPr lang="zh-CN" altLang="en-US" sz="2000" b="0" i="0" u="none" strike="noStrike" kern="1200" baseline="0" dirty="0" smtClean="0">
                          <a:solidFill>
                            <a:schemeClr val="tx1"/>
                          </a:solidFill>
                          <a:latin typeface="+mn-lt"/>
                          <a:ea typeface="+mn-ea"/>
                          <a:cs typeface="+mn-cs"/>
                        </a:rPr>
                        <a:t>组织应保留下列成文信息，以：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a</a:t>
                      </a:r>
                      <a:r>
                        <a:rPr lang="zh-CN" altLang="en-US" sz="2000" b="0" i="0" u="none" strike="noStrike" kern="1200" baseline="0" dirty="0" smtClean="0">
                          <a:solidFill>
                            <a:schemeClr val="tx1"/>
                          </a:solidFill>
                          <a:latin typeface="+mn-lt"/>
                          <a:ea typeface="+mn-ea"/>
                          <a:cs typeface="+mn-cs"/>
                        </a:rPr>
                        <a:t>）描述</a:t>
                      </a:r>
                      <a:r>
                        <a:rPr lang="zh-CN" altLang="en-US" sz="2000" b="0" i="0" u="none" strike="noStrike" kern="1200" baseline="0" dirty="0" smtClean="0">
                          <a:solidFill>
                            <a:srgbClr val="FF0000"/>
                          </a:solidFill>
                          <a:latin typeface="+mn-lt"/>
                          <a:ea typeface="+mn-ea"/>
                          <a:cs typeface="+mn-cs"/>
                        </a:rPr>
                        <a:t>不合格</a:t>
                      </a:r>
                      <a:r>
                        <a:rPr lang="zh-CN" altLang="en-US" sz="2000" b="0" i="0" u="none" strike="noStrike" kern="1200" baseline="0" dirty="0" smtClean="0">
                          <a:solidFill>
                            <a:schemeClr val="tx1"/>
                          </a:solidFill>
                          <a:latin typeface="+mn-lt"/>
                          <a:ea typeface="+mn-ea"/>
                          <a:cs typeface="+mn-cs"/>
                        </a:rPr>
                        <a:t>；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b</a:t>
                      </a:r>
                      <a:r>
                        <a:rPr lang="zh-CN" altLang="en-US" sz="2000" b="0" i="0" u="none" strike="noStrike" kern="1200" baseline="0" dirty="0" smtClean="0">
                          <a:solidFill>
                            <a:schemeClr val="tx1"/>
                          </a:solidFill>
                          <a:latin typeface="+mn-lt"/>
                          <a:ea typeface="+mn-ea"/>
                          <a:cs typeface="+mn-cs"/>
                        </a:rPr>
                        <a:t>）描述所采取的</a:t>
                      </a:r>
                      <a:r>
                        <a:rPr lang="zh-CN" altLang="en-US" sz="2000" b="1" i="0" u="none" strike="noStrike" kern="1200" baseline="0" dirty="0" smtClean="0">
                          <a:solidFill>
                            <a:srgbClr val="FF0000"/>
                          </a:solidFill>
                          <a:latin typeface="+mn-lt"/>
                          <a:ea typeface="+mn-ea"/>
                          <a:cs typeface="+mn-cs"/>
                        </a:rPr>
                        <a:t>措施</a:t>
                      </a:r>
                      <a:r>
                        <a:rPr lang="zh-CN" altLang="en-US" sz="2000" b="0" i="0" u="none" strike="noStrike" kern="1200" baseline="0" dirty="0" smtClean="0">
                          <a:solidFill>
                            <a:schemeClr val="tx1"/>
                          </a:solidFill>
                          <a:latin typeface="+mn-lt"/>
                          <a:ea typeface="+mn-ea"/>
                          <a:cs typeface="+mn-cs"/>
                        </a:rPr>
                        <a:t>；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c</a:t>
                      </a:r>
                      <a:r>
                        <a:rPr lang="zh-CN" altLang="en-US" sz="2000" b="0" i="0" u="none" strike="noStrike" kern="1200" baseline="0" dirty="0" smtClean="0">
                          <a:solidFill>
                            <a:schemeClr val="tx1"/>
                          </a:solidFill>
                          <a:latin typeface="+mn-lt"/>
                          <a:ea typeface="+mn-ea"/>
                          <a:cs typeface="+mn-cs"/>
                        </a:rPr>
                        <a:t>）描述获得的</a:t>
                      </a:r>
                      <a:r>
                        <a:rPr lang="zh-CN" altLang="en-US" sz="2000" b="1" i="0" u="none" strike="noStrike" kern="1200" baseline="0" dirty="0" smtClean="0">
                          <a:solidFill>
                            <a:srgbClr val="FF0000"/>
                          </a:solidFill>
                          <a:latin typeface="+mn-lt"/>
                          <a:ea typeface="+mn-ea"/>
                          <a:cs typeface="+mn-cs"/>
                        </a:rPr>
                        <a:t>让步</a:t>
                      </a:r>
                      <a:r>
                        <a:rPr lang="zh-CN" altLang="en-US" sz="2000" b="0" i="0" u="none" strike="noStrike" kern="1200" baseline="0" dirty="0" smtClean="0">
                          <a:solidFill>
                            <a:schemeClr val="tx1"/>
                          </a:solidFill>
                          <a:latin typeface="+mn-lt"/>
                          <a:ea typeface="+mn-ea"/>
                          <a:cs typeface="+mn-cs"/>
                        </a:rPr>
                        <a:t>；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d</a:t>
                      </a:r>
                      <a:r>
                        <a:rPr lang="zh-CN" altLang="en-US" sz="2000" b="0" i="0" u="none" strike="noStrike" kern="1200" baseline="0" dirty="0" smtClean="0">
                          <a:solidFill>
                            <a:schemeClr val="tx1"/>
                          </a:solidFill>
                          <a:latin typeface="+mn-lt"/>
                          <a:ea typeface="+mn-ea"/>
                          <a:cs typeface="+mn-cs"/>
                        </a:rPr>
                        <a:t>）识别处置不合格的</a:t>
                      </a:r>
                      <a:r>
                        <a:rPr lang="zh-CN" altLang="en-US" sz="2000" b="1" i="0" u="none" strike="noStrike" kern="1200" baseline="0" dirty="0" smtClean="0">
                          <a:solidFill>
                            <a:srgbClr val="FF0000"/>
                          </a:solidFill>
                          <a:latin typeface="+mn-lt"/>
                          <a:ea typeface="+mn-ea"/>
                          <a:cs typeface="+mn-cs"/>
                        </a:rPr>
                        <a:t>授权</a:t>
                      </a:r>
                      <a:r>
                        <a:rPr lang="zh-CN" altLang="en-US" sz="2000" b="0" i="0" u="none" strike="noStrike" kern="1200" baseline="0" dirty="0" smtClean="0">
                          <a:solidFill>
                            <a:schemeClr val="tx1"/>
                          </a:solidFill>
                          <a:latin typeface="+mn-lt"/>
                          <a:ea typeface="+mn-ea"/>
                          <a:cs typeface="+mn-cs"/>
                        </a:rPr>
                        <a:t>。 </a:t>
                      </a:r>
                      <a:endParaRPr kumimoji="0" lang="en-US" altLang="zh-CN" sz="2000" b="0" i="0" kern="1200" dirty="0" smtClean="0">
                        <a:solidFill>
                          <a:schemeClr val="tx1"/>
                        </a:solidFill>
                        <a:effectLst/>
                        <a:latin typeface="+mn-lt"/>
                        <a:ea typeface="+mn-ea"/>
                        <a:cs typeface="+mn-cs"/>
                      </a:endParaRPr>
                    </a:p>
                    <a:p>
                      <a:endParaRPr kumimoji="0" lang="en-US" altLang="zh-CN" sz="2000" b="0" i="0" kern="1200" dirty="0" smtClean="0">
                        <a:solidFill>
                          <a:schemeClr val="tx1"/>
                        </a:solidFill>
                        <a:effectLst/>
                        <a:latin typeface="+mn-lt"/>
                        <a:ea typeface="+mn-ea"/>
                        <a:cs typeface="+mn-cs"/>
                      </a:endParaRPr>
                    </a:p>
                    <a:p>
                      <a:endParaRPr kumimoji="0" lang="en-US" altLang="zh-CN" sz="2000" b="0" i="0" kern="1200" dirty="0" smtClean="0">
                        <a:solidFill>
                          <a:schemeClr val="tx1"/>
                        </a:solidFill>
                        <a:effectLst/>
                        <a:latin typeface="+mn-lt"/>
                        <a:ea typeface="+mn-ea"/>
                        <a:cs typeface="+mn-cs"/>
                      </a:endParaRPr>
                    </a:p>
                    <a:p>
                      <a:endParaRPr kumimoji="0" lang="en-US" altLang="zh-CN" sz="2000" b="0" i="0" kern="1200" dirty="0" smtClean="0">
                        <a:solidFill>
                          <a:schemeClr val="tx1"/>
                        </a:solidFill>
                        <a:effectLst/>
                        <a:latin typeface="+mn-lt"/>
                        <a:ea typeface="+mn-ea"/>
                        <a:cs typeface="+mn-cs"/>
                      </a:endParaRPr>
                    </a:p>
                    <a:p>
                      <a:endParaRPr kumimoji="0" lang="en-US" altLang="zh-CN" sz="2000" b="0" i="0" kern="1200" dirty="0" smtClean="0">
                        <a:solidFill>
                          <a:schemeClr val="tx1"/>
                        </a:solidFill>
                        <a:effectLst/>
                        <a:latin typeface="+mn-lt"/>
                        <a:ea typeface="+mn-ea"/>
                        <a:cs typeface="+mn-cs"/>
                      </a:endParaRPr>
                    </a:p>
                    <a:p>
                      <a:endParaRPr kumimoji="0" lang="en-US" altLang="zh-CN" sz="2000" b="0" i="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r>
              <a:rPr lang="zh-CN" altLang="en-US" sz="2400" dirty="0" smtClean="0">
                <a:latin typeface="幼圆" pitchFamily="49" charset="-122"/>
              </a:rPr>
              <a:t>让步：</a:t>
            </a:r>
            <a:r>
              <a:rPr lang="zh-CN" altLang="en-US" sz="2400" dirty="0"/>
              <a:t>对使用或</a:t>
            </a:r>
            <a:r>
              <a:rPr lang="zh-CN" altLang="en-US" sz="2400" dirty="0" smtClean="0"/>
              <a:t>放行不</a:t>
            </a:r>
            <a:r>
              <a:rPr lang="zh-CN" altLang="en-US" sz="2400" dirty="0"/>
              <a:t>符合规定</a:t>
            </a:r>
            <a:r>
              <a:rPr lang="zh-CN" altLang="en-US" sz="2400" dirty="0" smtClean="0"/>
              <a:t>要求的产品或服务的</a:t>
            </a:r>
            <a:r>
              <a:rPr lang="zh-CN" altLang="en-US" sz="2400" dirty="0"/>
              <a:t>许可 </a:t>
            </a:r>
            <a:endParaRPr lang="zh-CN" altLang="en-US" sz="2400" dirty="0"/>
          </a:p>
          <a:p>
            <a:r>
              <a:rPr lang="zh-CN" altLang="en-US" sz="1800" dirty="0"/>
              <a:t>注：通常，让步仅限于在商定的时间或数量内及特定的用途，对含有限定的</a:t>
            </a:r>
            <a:r>
              <a:rPr lang="zh-CN" altLang="en-US" sz="1800" dirty="0" smtClean="0"/>
              <a:t>不合格特性的</a:t>
            </a:r>
            <a:r>
              <a:rPr lang="zh-CN" altLang="en-US" sz="1800" dirty="0"/>
              <a:t>产品和服务的交付。</a:t>
            </a:r>
            <a:r>
              <a:rPr lang="zh-CN" altLang="en-US" sz="2400" dirty="0"/>
              <a:t> </a:t>
            </a:r>
            <a:endParaRPr lang="en-US" altLang="zh-CN" sz="2400" dirty="0" smtClean="0">
              <a:latin typeface="幼圆" pitchFamily="49" charset="-122"/>
            </a:endParaRPr>
          </a:p>
          <a:p>
            <a:pPr>
              <a:lnSpc>
                <a:spcPts val="2400"/>
              </a:lnSpc>
            </a:pPr>
            <a:r>
              <a:rPr lang="zh-CN" altLang="en-US" sz="2400" dirty="0" smtClean="0">
                <a:latin typeface="幼圆" pitchFamily="49" charset="-122"/>
              </a:rPr>
              <a:t>不合格的管理要求：识别和控制。</a:t>
            </a:r>
            <a:endParaRPr lang="en-US" altLang="zh-CN" sz="2400" dirty="0" smtClean="0">
              <a:latin typeface="幼圆" pitchFamily="49" charset="-122"/>
            </a:endParaRPr>
          </a:p>
          <a:p>
            <a:pPr>
              <a:lnSpc>
                <a:spcPts val="2400"/>
              </a:lnSpc>
            </a:pPr>
            <a:r>
              <a:rPr lang="zh-CN" altLang="en-US" sz="2400" dirty="0" smtClean="0">
                <a:latin typeface="幼圆" pitchFamily="49" charset="-122"/>
              </a:rPr>
              <a:t>目的：防止</a:t>
            </a:r>
            <a:r>
              <a:rPr lang="zh-CN" altLang="en-US" sz="2400" dirty="0">
                <a:solidFill>
                  <a:srgbClr val="FF0000"/>
                </a:solidFill>
              </a:rPr>
              <a:t>其非预期的使用或</a:t>
            </a:r>
            <a:r>
              <a:rPr lang="zh-CN" altLang="en-US" sz="2400" dirty="0" smtClean="0">
                <a:solidFill>
                  <a:srgbClr val="FF0000"/>
                </a:solidFill>
              </a:rPr>
              <a:t>交付。</a:t>
            </a:r>
            <a:endParaRPr lang="en-US" altLang="zh-CN" sz="2400" dirty="0" smtClean="0">
              <a:solidFill>
                <a:srgbClr val="FF0000"/>
              </a:solidFill>
            </a:endParaRPr>
          </a:p>
          <a:p>
            <a:pPr>
              <a:lnSpc>
                <a:spcPts val="2400"/>
              </a:lnSpc>
            </a:pPr>
            <a:r>
              <a:rPr lang="zh-CN" altLang="en-US" sz="2400" dirty="0" smtClean="0">
                <a:solidFill>
                  <a:srgbClr val="FF0000"/>
                </a:solidFill>
              </a:rPr>
              <a:t>纠正措施的制定：根据不合格性质和影响。</a:t>
            </a:r>
            <a:endParaRPr lang="en-US" altLang="zh-CN" sz="2400" dirty="0" smtClean="0">
              <a:solidFill>
                <a:srgbClr val="FF0000"/>
              </a:solidFill>
            </a:endParaRPr>
          </a:p>
          <a:p>
            <a:pPr>
              <a:lnSpc>
                <a:spcPts val="2400"/>
              </a:lnSpc>
            </a:pPr>
            <a:r>
              <a:rPr lang="zh-CN" altLang="en-US" sz="2400" dirty="0" smtClean="0">
                <a:solidFill>
                  <a:srgbClr val="FF0000"/>
                </a:solidFill>
              </a:rPr>
              <a:t>不合格控制包括交付后发现的问题。</a:t>
            </a:r>
            <a:endParaRPr lang="en-US" altLang="zh-CN" sz="2400" dirty="0" smtClean="0">
              <a:solidFill>
                <a:srgbClr val="FF0000"/>
              </a:solidFill>
            </a:endParaRPr>
          </a:p>
          <a:p>
            <a:r>
              <a:rPr lang="zh-CN" altLang="en-US" sz="2400" dirty="0" smtClean="0">
                <a:solidFill>
                  <a:srgbClr val="FF0000"/>
                </a:solidFill>
              </a:rPr>
              <a:t>控制的方法：标识（防止非预期使用）、</a:t>
            </a:r>
            <a:r>
              <a:rPr lang="zh-CN" altLang="en-US" sz="2400" dirty="0" smtClean="0"/>
              <a:t>纠正（</a:t>
            </a:r>
            <a:r>
              <a:rPr lang="zh-CN" altLang="en-US" sz="2400" dirty="0">
                <a:solidFill>
                  <a:srgbClr val="FF0000"/>
                </a:solidFill>
              </a:rPr>
              <a:t>返工、</a:t>
            </a:r>
            <a:r>
              <a:rPr lang="zh-CN" altLang="en-US" sz="2400" dirty="0" smtClean="0">
                <a:solidFill>
                  <a:srgbClr val="FF0000"/>
                </a:solidFill>
              </a:rPr>
              <a:t>返修）</a:t>
            </a:r>
            <a:r>
              <a:rPr lang="zh-CN" altLang="en-US" sz="2400" dirty="0" smtClean="0"/>
              <a:t>、</a:t>
            </a:r>
            <a:r>
              <a:rPr lang="en-US" altLang="zh-CN" sz="2400" dirty="0" smtClean="0"/>
              <a:t> </a:t>
            </a:r>
            <a:r>
              <a:rPr lang="zh-CN" altLang="en-US" sz="2400" dirty="0"/>
              <a:t>隔离、制止、召回和暂停产品和服务的提供</a:t>
            </a:r>
            <a:r>
              <a:rPr lang="zh-CN" altLang="en-US" sz="2400" dirty="0" smtClean="0"/>
              <a:t>；、</a:t>
            </a:r>
            <a:r>
              <a:rPr lang="en-US" altLang="zh-CN" sz="2400" dirty="0" smtClean="0"/>
              <a:t> </a:t>
            </a:r>
            <a:r>
              <a:rPr lang="zh-CN" altLang="en-US" sz="2400" dirty="0"/>
              <a:t>告知顾客</a:t>
            </a:r>
            <a:r>
              <a:rPr lang="zh-CN" altLang="en-US" sz="2400" dirty="0" smtClean="0"/>
              <a:t>；获得</a:t>
            </a:r>
            <a:r>
              <a:rPr lang="zh-CN" altLang="en-US" sz="2400" dirty="0"/>
              <a:t>以下</a:t>
            </a:r>
            <a:r>
              <a:rPr lang="zh-CN" altLang="en-US" sz="2400" dirty="0" smtClean="0"/>
              <a:t>授权</a:t>
            </a:r>
            <a:r>
              <a:rPr lang="zh-CN" altLang="en-US" sz="2400" dirty="0">
                <a:solidFill>
                  <a:srgbClr val="FF0000"/>
                </a:solidFill>
              </a:rPr>
              <a:t>让步</a:t>
            </a:r>
            <a:r>
              <a:rPr lang="zh-CN" altLang="en-US" sz="2400" dirty="0" smtClean="0">
                <a:solidFill>
                  <a:srgbClr val="FF0000"/>
                </a:solidFill>
              </a:rPr>
              <a:t>接收。</a:t>
            </a:r>
            <a:endParaRPr lang="en-US" altLang="zh-CN" sz="2400" dirty="0" smtClean="0">
              <a:solidFill>
                <a:srgbClr val="FF0000"/>
              </a:solidFill>
            </a:endParaRPr>
          </a:p>
          <a:p>
            <a:pPr>
              <a:lnSpc>
                <a:spcPts val="2400"/>
              </a:lnSpc>
            </a:pPr>
            <a:r>
              <a:rPr lang="zh-CN" altLang="en-US" sz="2400" b="1" dirty="0">
                <a:latin typeface="黑体" panose="02010609060101010101" pitchFamily="2" charset="-122"/>
                <a:ea typeface="黑体" panose="02010609060101010101" pitchFamily="2" charset="-122"/>
              </a:rPr>
              <a:t>不合格控制举例：</a:t>
            </a:r>
            <a:endParaRPr lang="en-US" altLang="zh-CN" sz="2400" b="1" dirty="0">
              <a:latin typeface="黑体" panose="02010609060101010101" pitchFamily="2" charset="-122"/>
              <a:ea typeface="黑体" panose="02010609060101010101" pitchFamily="2" charset="-122"/>
            </a:endParaRPr>
          </a:p>
          <a:p>
            <a:pPr marL="0" indent="0">
              <a:lnSpc>
                <a:spcPts val="2400"/>
              </a:lnSpc>
              <a:buNone/>
            </a:pPr>
            <a:r>
              <a:rPr lang="en-US" altLang="zh-CN" sz="2400" b="1" dirty="0">
                <a:latin typeface="黑体" panose="02010609060101010101" pitchFamily="2" charset="-122"/>
                <a:ea typeface="黑体" panose="02010609060101010101" pitchFamily="2" charset="-122"/>
              </a:rPr>
              <a:t> 1</a:t>
            </a:r>
            <a:r>
              <a:rPr lang="zh-CN" altLang="en-US" sz="2400" b="1" dirty="0">
                <a:latin typeface="黑体" panose="02010609060101010101" pitchFamily="2" charset="-122"/>
                <a:ea typeface="黑体" panose="02010609060101010101" pitchFamily="2" charset="-122"/>
              </a:rPr>
              <a:t>、选矿厂将水份超标的矿粉重新烘干使其低于标准要求的含水量。</a:t>
            </a:r>
            <a:endParaRPr lang="en-US" altLang="zh-CN" sz="2400" b="1" dirty="0">
              <a:latin typeface="黑体" panose="02010609060101010101" pitchFamily="2" charset="-122"/>
              <a:ea typeface="黑体" panose="02010609060101010101" pitchFamily="2" charset="-122"/>
            </a:endParaRPr>
          </a:p>
          <a:p>
            <a:endParaRPr lang="en-US" altLang="zh-CN" sz="2400" dirty="0" smtClean="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pPr marL="0" indent="0">
              <a:lnSpc>
                <a:spcPts val="2400"/>
              </a:lnSpc>
              <a:buNone/>
            </a:pPr>
            <a:r>
              <a:rPr lang="en-US" altLang="zh-CN" sz="2400" b="1" dirty="0" smtClean="0">
                <a:latin typeface="黑体" panose="02010609060101010101" pitchFamily="2" charset="-122"/>
                <a:ea typeface="黑体" panose="02010609060101010101" pitchFamily="2" charset="-122"/>
              </a:rPr>
              <a:t>2</a:t>
            </a:r>
            <a:r>
              <a:rPr lang="zh-CN" altLang="en-US" sz="2400" b="1" dirty="0">
                <a:latin typeface="黑体" panose="02010609060101010101" pitchFamily="2" charset="-122"/>
                <a:ea typeface="黑体" panose="02010609060101010101" pitchFamily="2" charset="-122"/>
              </a:rPr>
              <a:t>、因冶炼公司库存严重不足，选矿厂经冶炼公司同意后，将水份超标的矿粉交付，并按实际金属含量降低了单价（让步使用、放行或接受。</a:t>
            </a:r>
            <a:endParaRPr lang="en-US" altLang="zh-CN" sz="2400" b="1" dirty="0">
              <a:latin typeface="黑体" panose="02010609060101010101" pitchFamily="2" charset="-122"/>
              <a:ea typeface="黑体" panose="02010609060101010101" pitchFamily="2" charset="-122"/>
            </a:endParaRPr>
          </a:p>
          <a:p>
            <a:pPr marL="0" indent="0">
              <a:lnSpc>
                <a:spcPts val="2400"/>
              </a:lnSpc>
              <a:buNone/>
            </a:pPr>
            <a:r>
              <a:rPr lang="en-US" altLang="zh-CN" sz="2400" b="1" dirty="0">
                <a:latin typeface="黑体" panose="02010609060101010101" pitchFamily="2" charset="-122"/>
                <a:ea typeface="黑体" panose="02010609060101010101" pitchFamily="2" charset="-122"/>
              </a:rPr>
              <a:t>3</a:t>
            </a:r>
            <a:r>
              <a:rPr lang="zh-CN" altLang="en-US" sz="2400" b="1" dirty="0">
                <a:latin typeface="黑体" panose="02010609060101010101" pitchFamily="2" charset="-122"/>
                <a:ea typeface="黑体" panose="02010609060101010101" pitchFamily="2" charset="-122"/>
              </a:rPr>
              <a:t>、某化工厂提供的助剂交付给顾客使用后发现不好用，全部换货、赔偿损失等</a:t>
            </a:r>
            <a:r>
              <a:rPr lang="zh-CN" altLang="en-US" sz="2400" dirty="0" smtClean="0">
                <a:latin typeface="幼圆" pitchFamily="49" charset="-122"/>
              </a:rPr>
              <a:t>再次验证的要求。</a:t>
            </a:r>
            <a:endParaRPr lang="en-US" altLang="zh-CN" sz="2400" dirty="0" smtClean="0">
              <a:latin typeface="幼圆" pitchFamily="49" charset="-122"/>
            </a:endParaRPr>
          </a:p>
          <a:p>
            <a:pPr marL="0" indent="0">
              <a:lnSpc>
                <a:spcPts val="2400"/>
              </a:lnSpc>
              <a:buNone/>
            </a:pPr>
            <a:r>
              <a:rPr lang="en-US" altLang="zh-CN" sz="2400" dirty="0" smtClean="0">
                <a:latin typeface="幼圆" pitchFamily="49" charset="-122"/>
              </a:rPr>
              <a:t>4</a:t>
            </a:r>
            <a:r>
              <a:rPr lang="zh-CN" altLang="en-US" sz="2400" dirty="0" smtClean="0">
                <a:latin typeface="幼圆" pitchFamily="49" charset="-122"/>
              </a:rPr>
              <a:t>、</a:t>
            </a:r>
            <a:r>
              <a:rPr lang="zh-CN" altLang="en-US" sz="2400" b="1" dirty="0" smtClean="0">
                <a:latin typeface="黑体" panose="02010609060101010101" pitchFamily="2" charset="-122"/>
                <a:ea typeface="黑体" panose="02010609060101010101" pitchFamily="2" charset="-122"/>
              </a:rPr>
              <a:t>航空公司</a:t>
            </a:r>
            <a:r>
              <a:rPr lang="zh-CN" altLang="en-US" sz="2400" b="1" dirty="0">
                <a:latin typeface="黑体" panose="02010609060101010101" pitchFamily="2" charset="-122"/>
                <a:ea typeface="黑体" panose="02010609060101010101" pitchFamily="2" charset="-122"/>
              </a:rPr>
              <a:t>在已确认航班将延误时及时向乘客解释原因</a:t>
            </a:r>
            <a:r>
              <a:rPr lang="en-US" altLang="zh-CN"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并提供免费</a:t>
            </a:r>
            <a:r>
              <a:rPr lang="zh-CN" altLang="en-US" sz="2400" b="1" dirty="0" smtClean="0">
                <a:latin typeface="黑体" panose="02010609060101010101" pitchFamily="2" charset="-122"/>
                <a:ea typeface="黑体" panose="02010609060101010101" pitchFamily="2" charset="-122"/>
              </a:rPr>
              <a:t>餐饮</a:t>
            </a:r>
            <a:endParaRPr lang="en-US" altLang="zh-CN" sz="2400" b="1" dirty="0" smtClean="0">
              <a:latin typeface="黑体" panose="02010609060101010101" pitchFamily="2" charset="-122"/>
              <a:ea typeface="黑体" panose="02010609060101010101" pitchFamily="2" charset="-122"/>
            </a:endParaRPr>
          </a:p>
          <a:p>
            <a:pPr marL="0" indent="0">
              <a:lnSpc>
                <a:spcPts val="2400"/>
              </a:lnSpc>
              <a:buNone/>
            </a:pPr>
            <a:r>
              <a:rPr lang="en-US" altLang="zh-CN" sz="2400" b="1" dirty="0" smtClean="0">
                <a:latin typeface="黑体" panose="02010609060101010101" pitchFamily="2" charset="-122"/>
                <a:ea typeface="黑体" panose="02010609060101010101" pitchFamily="2" charset="-122"/>
              </a:rPr>
              <a:t>5</a:t>
            </a:r>
            <a:r>
              <a:rPr lang="zh-CN" altLang="en-US" sz="2400" b="1" dirty="0" smtClean="0">
                <a:latin typeface="黑体" panose="02010609060101010101" pitchFamily="2" charset="-122"/>
                <a:ea typeface="黑体" panose="02010609060101010101" pitchFamily="2" charset="-122"/>
              </a:rPr>
              <a:t>、某</a:t>
            </a:r>
            <a:r>
              <a:rPr lang="zh-CN" altLang="en-US" sz="2400" b="1" dirty="0">
                <a:latin typeface="黑体" panose="02010609060101010101" pitchFamily="2" charset="-122"/>
                <a:ea typeface="黑体" panose="02010609060101010101" pitchFamily="2" charset="-122"/>
              </a:rPr>
              <a:t>汽车公司发现某车型存在设计质量问题后将出厂车辆全部召回，并免费加以处理</a:t>
            </a:r>
            <a:endParaRPr lang="zh-CN" altLang="en-US" sz="2400" b="1" dirty="0">
              <a:latin typeface="黑体" panose="02010609060101010101" pitchFamily="2" charset="-122"/>
              <a:ea typeface="黑体" panose="02010609060101010101" pitchFamily="2" charset="-122"/>
            </a:endParaRPr>
          </a:p>
          <a:p>
            <a:r>
              <a:rPr lang="zh-CN" altLang="en-US" sz="2400" dirty="0" smtClean="0">
                <a:latin typeface="幼圆" pitchFamily="49" charset="-122"/>
              </a:rPr>
              <a:t>成文信息：包括</a:t>
            </a:r>
            <a:r>
              <a:rPr lang="zh-CN" altLang="en-US" sz="2400" dirty="0">
                <a:solidFill>
                  <a:srgbClr val="FF0000"/>
                </a:solidFill>
              </a:rPr>
              <a:t>不符合</a:t>
            </a:r>
            <a:r>
              <a:rPr lang="zh-CN" altLang="en-US" sz="2400" dirty="0" smtClean="0">
                <a:solidFill>
                  <a:srgbClr val="FF0000"/>
                </a:solidFill>
              </a:rPr>
              <a:t>描述、所</a:t>
            </a:r>
            <a:r>
              <a:rPr lang="zh-CN" altLang="en-US" sz="2400" dirty="0">
                <a:solidFill>
                  <a:srgbClr val="FF0000"/>
                </a:solidFill>
              </a:rPr>
              <a:t>采取的</a:t>
            </a:r>
            <a:r>
              <a:rPr lang="zh-CN" altLang="en-US" sz="2400" dirty="0" smtClean="0">
                <a:solidFill>
                  <a:srgbClr val="FF0000"/>
                </a:solidFill>
              </a:rPr>
              <a:t>措施、让步接受、对</a:t>
            </a:r>
            <a:r>
              <a:rPr lang="zh-CN" altLang="en-US" sz="2400" dirty="0">
                <a:solidFill>
                  <a:srgbClr val="FF0000"/>
                </a:solidFill>
              </a:rPr>
              <a:t>不符合处置</a:t>
            </a:r>
            <a:r>
              <a:rPr lang="zh-CN" altLang="en-US" sz="2400" dirty="0" smtClean="0">
                <a:solidFill>
                  <a:srgbClr val="FF0000"/>
                </a:solidFill>
              </a:rPr>
              <a:t>的</a:t>
            </a:r>
            <a:r>
              <a:rPr lang="zh-CN" altLang="en-US" sz="2400" dirty="0">
                <a:solidFill>
                  <a:srgbClr val="FF0000"/>
                </a:solidFill>
              </a:rPr>
              <a:t>授权</a:t>
            </a:r>
            <a:r>
              <a:rPr lang="zh-CN" altLang="en-US" sz="2400" dirty="0" smtClean="0">
                <a:solidFill>
                  <a:srgbClr val="FF0000"/>
                </a:solidFill>
              </a:rPr>
              <a:t>的规定。</a:t>
            </a:r>
            <a:endParaRPr lang="en-US" altLang="zh-CN" sz="2400" dirty="0">
              <a:solidFill>
                <a:srgbClr val="FF0000"/>
              </a:solidFill>
            </a:endParaRPr>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标题 1"/>
          <p:cNvSpPr>
            <a:spLocks noGrp="1" noChangeArrowheads="1"/>
          </p:cNvSpPr>
          <p:nvPr>
            <p:ph type="title" idx="4294967295"/>
          </p:nvPr>
        </p:nvSpPr>
        <p:spPr>
          <a:xfrm>
            <a:off x="457200" y="274638"/>
            <a:ext cx="8229600" cy="582612"/>
          </a:xfrm>
        </p:spPr>
        <p:txBody>
          <a:bodyPr anchor="b"/>
          <a:lstStyle/>
          <a:p>
            <a:pPr algn="l"/>
            <a:r>
              <a:rPr lang="zh-CN" altLang="zh-CN" sz="2800" b="1" smtClean="0">
                <a:solidFill>
                  <a:srgbClr val="FF6600"/>
                </a:solidFill>
                <a:latin typeface="宋体" panose="02010600030101010101" pitchFamily="2" charset="-122"/>
                <a:sym typeface="Arial" panose="020B0604020202020204" pitchFamily="34" charset="0"/>
              </a:rPr>
              <a:t>8 </a:t>
            </a:r>
            <a:r>
              <a:rPr lang="zh-CN" sz="2800" b="1" smtClean="0">
                <a:solidFill>
                  <a:srgbClr val="FF6600"/>
                </a:solidFill>
                <a:latin typeface="宋体" panose="02010600030101010101" pitchFamily="2" charset="-122"/>
                <a:sym typeface="Arial" panose="020B0604020202020204" pitchFamily="34" charset="0"/>
              </a:rPr>
              <a:t>运行</a:t>
            </a:r>
            <a:endParaRPr lang="zh-CN" sz="2800" b="1" smtClean="0">
              <a:solidFill>
                <a:srgbClr val="FF6600"/>
              </a:solidFill>
              <a:latin typeface="宋体" panose="02010600030101010101" pitchFamily="2" charset="-122"/>
              <a:sym typeface="宋体" panose="02010600030101010101" pitchFamily="2" charset="-122"/>
            </a:endParaRPr>
          </a:p>
        </p:txBody>
      </p:sp>
      <p:sp>
        <p:nvSpPr>
          <p:cNvPr id="180227" name="Rectangle 3"/>
          <p:cNvSpPr>
            <a:spLocks noGrp="1" noChangeArrowheads="1"/>
          </p:cNvSpPr>
          <p:nvPr/>
        </p:nvSpPr>
        <p:spPr bwMode="auto">
          <a:xfrm>
            <a:off x="828675" y="1052513"/>
            <a:ext cx="7573963"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0" hangingPunct="0">
              <a:lnSpc>
                <a:spcPct val="150000"/>
              </a:lnSpc>
              <a:spcBef>
                <a:spcPct val="20000"/>
              </a:spcBef>
            </a:pPr>
            <a:r>
              <a:rPr lang="zh-CN" altLang="en-US" sz="2800" b="1">
                <a:latin typeface="宋体" panose="02010600030101010101" pitchFamily="2" charset="-122"/>
                <a:sym typeface="Calibri" panose="020F0502020204030204" pitchFamily="34" charset="0"/>
              </a:rPr>
              <a:t>理解要点</a:t>
            </a:r>
            <a:endParaRPr lang="zh-CN" altLang="en-US" sz="2800" b="1">
              <a:latin typeface="宋体" panose="02010600030101010101" pitchFamily="2" charset="-122"/>
              <a:sym typeface="Calibri" panose="020F0502020204030204" pitchFamily="34" charset="0"/>
            </a:endParaRPr>
          </a:p>
          <a:p>
            <a:pPr marL="342900" indent="-342900" eaLnBrk="0" hangingPunct="0">
              <a:lnSpc>
                <a:spcPct val="15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Calibri" panose="020F0502020204030204" pitchFamily="34" charset="0"/>
              </a:rPr>
              <a:t>总体内容与</a:t>
            </a:r>
            <a:r>
              <a:rPr lang="en-US" altLang="zh-CN" sz="2400" b="1">
                <a:latin typeface="仿宋" panose="02010609060101010101" pitchFamily="49" charset="-122"/>
                <a:ea typeface="仿宋" panose="02010609060101010101" pitchFamily="49" charset="-122"/>
                <a:sym typeface="Calibri" panose="020F0502020204030204" pitchFamily="34" charset="0"/>
              </a:rPr>
              <a:t>08</a:t>
            </a:r>
            <a:r>
              <a:rPr lang="zh-CN" altLang="en-US" sz="2400" b="1">
                <a:latin typeface="仿宋" panose="02010609060101010101" pitchFamily="49" charset="-122"/>
                <a:ea typeface="仿宋" panose="02010609060101010101" pitchFamily="49" charset="-122"/>
                <a:sym typeface="Calibri" panose="020F0502020204030204" pitchFamily="34" charset="0"/>
              </a:rPr>
              <a:t>版第七章类似</a:t>
            </a:r>
            <a:endParaRPr lang="en-US" sz="2400" b="1">
              <a:latin typeface="仿宋" panose="02010609060101010101" pitchFamily="49" charset="-122"/>
              <a:ea typeface="仿宋" panose="02010609060101010101" pitchFamily="49" charset="-122"/>
              <a:sym typeface="Calibri" panose="020F0502020204030204" pitchFamily="34" charset="0"/>
            </a:endParaRPr>
          </a:p>
          <a:p>
            <a:pPr marL="342900" indent="-342900" eaLnBrk="0" hangingPunct="0">
              <a:lnSpc>
                <a:spcPct val="15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Calibri" panose="020F0502020204030204" pitchFamily="34" charset="0"/>
              </a:rPr>
              <a:t>设计开发强调了顾客的参与</a:t>
            </a:r>
            <a:endParaRPr lang="en-US" sz="2400" b="1">
              <a:latin typeface="仿宋" panose="02010609060101010101" pitchFamily="49" charset="-122"/>
              <a:ea typeface="仿宋" panose="02010609060101010101" pitchFamily="49" charset="-122"/>
              <a:sym typeface="Calibri" panose="020F0502020204030204" pitchFamily="34" charset="0"/>
            </a:endParaRPr>
          </a:p>
          <a:p>
            <a:pPr marL="342900" indent="-342900" eaLnBrk="0" hangingPunct="0">
              <a:lnSpc>
                <a:spcPct val="15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Calibri" panose="020F0502020204030204" pitchFamily="34" charset="0"/>
              </a:rPr>
              <a:t>外包与采购相整合</a:t>
            </a:r>
            <a:endParaRPr lang="en-US" sz="2400" b="1">
              <a:latin typeface="仿宋" panose="02010609060101010101" pitchFamily="49" charset="-122"/>
              <a:ea typeface="仿宋" panose="02010609060101010101" pitchFamily="49" charset="-122"/>
              <a:sym typeface="Calibri" panose="020F0502020204030204" pitchFamily="34" charset="0"/>
            </a:endParaRPr>
          </a:p>
          <a:p>
            <a:pPr marL="342900" indent="-342900" eaLnBrk="0" hangingPunct="0">
              <a:lnSpc>
                <a:spcPct val="15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Calibri" panose="020F0502020204030204" pitchFamily="34" charset="0"/>
              </a:rPr>
              <a:t>受控条件包括“人为差错的预防”</a:t>
            </a:r>
            <a:endParaRPr lang="en-US" sz="2400" b="1">
              <a:latin typeface="仿宋" panose="02010609060101010101" pitchFamily="49" charset="-122"/>
              <a:ea typeface="仿宋" panose="02010609060101010101" pitchFamily="49" charset="-122"/>
              <a:sym typeface="Calibri" panose="020F0502020204030204" pitchFamily="34" charset="0"/>
            </a:endParaRPr>
          </a:p>
          <a:p>
            <a:pPr marL="342900" indent="-342900" eaLnBrk="0" hangingPunct="0">
              <a:lnSpc>
                <a:spcPct val="15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Calibri" panose="020F0502020204030204" pitchFamily="34" charset="0"/>
              </a:rPr>
              <a:t>外供方的财产同样应得到保护</a:t>
            </a:r>
            <a:endParaRPr lang="en-US" sz="2400" b="1">
              <a:latin typeface="仿宋" panose="02010609060101010101" pitchFamily="49" charset="-122"/>
              <a:ea typeface="仿宋" panose="02010609060101010101" pitchFamily="49" charset="-122"/>
              <a:sym typeface="Calibri" panose="020F0502020204030204" pitchFamily="34" charset="0"/>
            </a:endParaRPr>
          </a:p>
          <a:p>
            <a:pPr marL="342900" indent="-342900" eaLnBrk="0" hangingPunct="0">
              <a:lnSpc>
                <a:spcPct val="150000"/>
              </a:lnSpc>
              <a:buClr>
                <a:srgbClr val="4F81BD"/>
              </a:buClr>
              <a:buFont typeface="Wingdings" panose="05000000000000000000" pitchFamily="2" charset="2"/>
              <a:buChar char="n"/>
            </a:pPr>
            <a:r>
              <a:rPr lang="en-US" altLang="zh-CN" sz="2400" b="1">
                <a:latin typeface="仿宋" panose="02010609060101010101" pitchFamily="49" charset="-122"/>
                <a:ea typeface="仿宋" panose="02010609060101010101" pitchFamily="49" charset="-122"/>
                <a:sym typeface="Calibri" panose="020F0502020204030204" pitchFamily="34" charset="0"/>
              </a:rPr>
              <a:t>8.5.6 </a:t>
            </a:r>
            <a:r>
              <a:rPr lang="zh-CN" altLang="en-US" sz="2400" b="1">
                <a:latin typeface="仿宋" panose="02010609060101010101" pitchFamily="49" charset="-122"/>
                <a:ea typeface="仿宋" panose="02010609060101010101" pitchFamily="49" charset="-122"/>
                <a:sym typeface="Calibri" panose="020F0502020204030204" pitchFamily="34" charset="0"/>
              </a:rPr>
              <a:t>变更的控制</a:t>
            </a:r>
            <a:endParaRPr lang="en-US" sz="2400" b="1">
              <a:latin typeface="仿宋" panose="02010609060101010101" pitchFamily="49" charset="-122"/>
              <a:ea typeface="仿宋" panose="02010609060101010101" pitchFamily="49" charset="-122"/>
              <a:sym typeface="Calibri" panose="020F0502020204030204" pitchFamily="34" charset="0"/>
            </a:endParaRPr>
          </a:p>
          <a:p>
            <a:pPr marL="342900" indent="-342900" eaLnBrk="0" hangingPunct="0">
              <a:lnSpc>
                <a:spcPct val="15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Calibri" panose="020F0502020204030204" pitchFamily="34" charset="0"/>
              </a:rPr>
              <a:t>不合格输出的控制手段首次出现了召回的要求</a:t>
            </a:r>
            <a:endParaRPr lang="en-US" sz="2400" b="1">
              <a:latin typeface="微软雅黑" panose="020B0503020204020204" pitchFamily="34" charset="-122"/>
              <a:ea typeface="微软雅黑" panose="020B0503020204020204" pitchFamily="34" charset="-122"/>
              <a:sym typeface="Calibri" panose="020F0502020204030204" pitchFamily="34" charset="0"/>
            </a:endParaRPr>
          </a:p>
          <a:p>
            <a:pPr marL="342900" indent="-342900">
              <a:lnSpc>
                <a:spcPct val="144000"/>
              </a:lnSpc>
              <a:buClr>
                <a:srgbClr val="4F81BD"/>
              </a:buClr>
              <a:buFont typeface="Wingdings" panose="05000000000000000000" pitchFamily="2" charset="2"/>
              <a:buChar char="n"/>
            </a:pPr>
            <a:endParaRPr lang="en-US" sz="2400" b="1">
              <a:latin typeface="仿宋" panose="02010609060101010101" pitchFamily="49" charset="-122"/>
              <a:ea typeface="仿宋" panose="02010609060101010101" pitchFamily="49" charset="-122"/>
            </a:endParaRPr>
          </a:p>
          <a:p>
            <a:pPr marL="342900" indent="-342900">
              <a:lnSpc>
                <a:spcPct val="150000"/>
              </a:lnSpc>
              <a:buClr>
                <a:srgbClr val="4F81BD"/>
              </a:buClr>
              <a:buFont typeface="Wingdings" panose="05000000000000000000" pitchFamily="2" charset="2"/>
              <a:buChar char="n"/>
            </a:pPr>
            <a:endParaRPr lang="zh-CN" altLang="en-US" sz="2400">
              <a:latin typeface="仿宋" panose="02010609060101010101" pitchFamily="49" charset="-122"/>
              <a:ea typeface="仿宋" panose="02010609060101010101" pitchFamily="49"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标题 1"/>
          <p:cNvSpPr>
            <a:spLocks noGrp="1"/>
          </p:cNvSpPr>
          <p:nvPr>
            <p:ph type="title"/>
          </p:nvPr>
        </p:nvSpPr>
        <p:spPr>
          <a:xfrm>
            <a:off x="457200" y="274638"/>
            <a:ext cx="8229600" cy="778098"/>
          </a:xfrm>
        </p:spPr>
        <p:txBody>
          <a:bodyPr/>
          <a:lstStyle/>
          <a:p>
            <a:endParaRPr lang="zh-CN" altLang="en-US" sz="3600" b="1" smtClean="0">
              <a:solidFill>
                <a:srgbClr val="FF0000"/>
              </a:solidFill>
            </a:endParaRPr>
          </a:p>
        </p:txBody>
      </p:sp>
      <p:sp>
        <p:nvSpPr>
          <p:cNvPr id="3" name="文本占位符 2"/>
          <p:cNvSpPr>
            <a:spLocks noGrp="1"/>
          </p:cNvSpPr>
          <p:nvPr>
            <p:ph type="body" sz="half" idx="1"/>
          </p:nvPr>
        </p:nvSpPr>
        <p:spPr>
          <a:xfrm>
            <a:off x="457201" y="981075"/>
            <a:ext cx="8302869" cy="5145088"/>
          </a:xfrm>
        </p:spPr>
        <p:txBody>
          <a:bodyPr>
            <a:normAutofit fontScale="70000" lnSpcReduction="20000"/>
          </a:bodyPr>
          <a:lstStyle/>
          <a:p>
            <a:pPr>
              <a:defRPr/>
            </a:pPr>
            <a:endParaRPr lang="zh-CN" altLang="zh-CN" dirty="0"/>
          </a:p>
          <a:p>
            <a:pPr>
              <a:defRPr/>
            </a:pPr>
            <a:r>
              <a:rPr lang="zh-CN" altLang="en-US" b="1" dirty="0" smtClean="0"/>
              <a:t>对过程（</a:t>
            </a:r>
            <a:r>
              <a:rPr lang="en-US" altLang="zh-CN" b="1" dirty="0" smtClean="0"/>
              <a:t>4.4</a:t>
            </a:r>
            <a:r>
              <a:rPr lang="zh-CN" altLang="en-US" b="1" dirty="0" smtClean="0"/>
              <a:t>确定和实施</a:t>
            </a:r>
            <a:r>
              <a:rPr lang="en-US" altLang="zh-CN" b="1" dirty="0" smtClean="0"/>
              <a:t>6.1</a:t>
            </a:r>
            <a:r>
              <a:rPr lang="zh-CN" altLang="en-US" b="1" dirty="0" smtClean="0"/>
              <a:t>确定措施）进行策划，策划满足</a:t>
            </a:r>
            <a:r>
              <a:rPr lang="en-US" altLang="zh-CN" b="1" dirty="0" smtClean="0"/>
              <a:t>5</a:t>
            </a:r>
            <a:r>
              <a:rPr lang="zh-CN" altLang="en-US" b="1" dirty="0" smtClean="0"/>
              <a:t>方面要求。</a:t>
            </a:r>
            <a:endParaRPr lang="en-US" altLang="zh-CN" b="1" dirty="0" smtClean="0"/>
          </a:p>
          <a:p>
            <a:pPr>
              <a:defRPr/>
            </a:pPr>
            <a:r>
              <a:rPr lang="zh-CN" altLang="en-US" b="1" dirty="0" smtClean="0"/>
              <a:t>通过与顾客沟通、识别法律法规要求、识别组织能力确定产品和服务要求并评审。</a:t>
            </a:r>
            <a:endParaRPr lang="en-US" altLang="zh-CN" b="1" dirty="0" smtClean="0"/>
          </a:p>
          <a:p>
            <a:pPr>
              <a:defRPr/>
            </a:pPr>
            <a:r>
              <a:rPr lang="zh-CN" altLang="en-US" b="1" dirty="0" smtClean="0"/>
              <a:t>产品和服务的设计和开发</a:t>
            </a:r>
            <a:r>
              <a:rPr lang="en-US" altLang="zh-CN" b="1" dirty="0" smtClean="0"/>
              <a:t>6</a:t>
            </a:r>
            <a:r>
              <a:rPr lang="zh-CN" altLang="en-US" b="1" dirty="0" smtClean="0"/>
              <a:t>个方面要求。</a:t>
            </a:r>
            <a:endParaRPr lang="en-US" altLang="zh-CN" b="1" dirty="0" smtClean="0"/>
          </a:p>
          <a:p>
            <a:pPr>
              <a:defRPr/>
            </a:pPr>
            <a:r>
              <a:rPr lang="zh-CN" altLang="en-US" b="1" dirty="0" smtClean="0"/>
              <a:t>对外部提供的过程、产品和服务提出管理要求，包括评价、再评价，控制程度，提供给外供方信息（</a:t>
            </a:r>
            <a:r>
              <a:rPr lang="en-US" altLang="zh-CN" b="1" dirty="0" smtClean="0"/>
              <a:t>6</a:t>
            </a:r>
            <a:r>
              <a:rPr lang="zh-CN" altLang="en-US" b="1" dirty="0" smtClean="0"/>
              <a:t>）</a:t>
            </a:r>
            <a:r>
              <a:rPr lang="en-US" altLang="zh-CN" b="1" dirty="0" smtClean="0"/>
              <a:t>.</a:t>
            </a:r>
            <a:endParaRPr lang="en-US" altLang="zh-CN" b="1" dirty="0" smtClean="0"/>
          </a:p>
          <a:p>
            <a:pPr>
              <a:defRPr/>
            </a:pPr>
            <a:r>
              <a:rPr lang="zh-CN" altLang="en-US" b="1" dirty="0" smtClean="0"/>
              <a:t>生产和服务提供控制（</a:t>
            </a:r>
            <a:r>
              <a:rPr lang="en-US" altLang="zh-CN" b="1" dirty="0"/>
              <a:t>8</a:t>
            </a:r>
            <a:r>
              <a:rPr lang="zh-CN" altLang="en-US" b="1" dirty="0" smtClean="0"/>
              <a:t>个方面），标识（产品、状态、唯一性），顾客或外供方财产，产品防护</a:t>
            </a:r>
            <a:r>
              <a:rPr lang="en-US" altLang="zh-CN" b="1" dirty="0" smtClean="0"/>
              <a:t>(</a:t>
            </a:r>
            <a:r>
              <a:rPr lang="zh-CN" altLang="en-US" b="1" dirty="0" smtClean="0"/>
              <a:t>标识、搬运、包装、贮存、</a:t>
            </a:r>
            <a:r>
              <a:rPr lang="zh-CN" altLang="en-US" b="1" dirty="0" smtClean="0">
                <a:solidFill>
                  <a:srgbClr val="FF0000"/>
                </a:solidFill>
              </a:rPr>
              <a:t>传输或运输以及保护</a:t>
            </a:r>
            <a:r>
              <a:rPr lang="en-US" altLang="zh-CN" b="1" dirty="0" smtClean="0"/>
              <a:t>)</a:t>
            </a:r>
            <a:r>
              <a:rPr lang="zh-CN" altLang="en-US" b="1" dirty="0" smtClean="0"/>
              <a:t>，交付后（如担保条件下的措施、合同规定的义务，如维护服务以及附加服务，如回收或最终处置。）</a:t>
            </a:r>
            <a:endParaRPr lang="en-US" altLang="zh-CN" b="1" dirty="0" smtClean="0"/>
          </a:p>
          <a:p>
            <a:pPr>
              <a:defRPr/>
            </a:pPr>
            <a:r>
              <a:rPr lang="zh-CN" altLang="en-US" b="1" dirty="0" smtClean="0"/>
              <a:t>产品和服务放行（例外授权）。</a:t>
            </a:r>
            <a:endParaRPr lang="en-US" altLang="zh-CN" b="1" dirty="0" smtClean="0"/>
          </a:p>
          <a:p>
            <a:pPr>
              <a:defRPr/>
            </a:pPr>
            <a:r>
              <a:rPr lang="zh-CN" altLang="en-US" b="1" dirty="0" smtClean="0"/>
              <a:t>不合格输出控制（处理和文件化要求，特别有权放行不合格的人。）</a:t>
            </a:r>
            <a:endParaRPr lang="en-US" altLang="zh-CN" b="1" dirty="0"/>
          </a:p>
          <a:p>
            <a:pPr>
              <a:defRPr/>
            </a:pPr>
            <a:endParaRPr lang="en-US" altLang="zh-CN" dirty="0" smtClean="0">
              <a:solidFill>
                <a:srgbClr val="FF0000"/>
              </a:solidFill>
            </a:endParaRPr>
          </a:p>
          <a:p>
            <a:pPr>
              <a:defRPr/>
            </a:pPr>
            <a:endParaRPr lang="en-US" altLang="zh-CN" dirty="0" smtClean="0">
              <a:solidFill>
                <a:srgbClr val="FF0000"/>
              </a:solidFill>
            </a:endParaRPr>
          </a:p>
          <a:p>
            <a:pPr>
              <a:defRPr/>
            </a:pPr>
            <a:endParaRPr lang="en-US" altLang="zh-CN" dirty="0" smtClean="0"/>
          </a:p>
          <a:p>
            <a:pPr>
              <a:defRPr/>
            </a:pPr>
            <a:endParaRPr lang="en-US" altLang="zh-CN" dirty="0" smtClean="0"/>
          </a:p>
          <a:p>
            <a:pPr>
              <a:defRPr/>
            </a:pPr>
            <a:endParaRPr lang="en-US" altLang="zh-CN" dirty="0" smtClean="0"/>
          </a:p>
          <a:p>
            <a:pPr marL="0" indent="0">
              <a:buFontTx/>
              <a:buNone/>
              <a:defRPr/>
            </a:pPr>
            <a:endParaRPr lang="zh-CN" altLang="en-US" dirty="0"/>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标题 1"/>
          <p:cNvSpPr>
            <a:spLocks noGrp="1" noChangeArrowheads="1"/>
          </p:cNvSpPr>
          <p:nvPr>
            <p:ph type="title" idx="4294967295"/>
          </p:nvPr>
        </p:nvSpPr>
        <p:spPr>
          <a:xfrm>
            <a:off x="457200" y="274638"/>
            <a:ext cx="8229600" cy="582612"/>
          </a:xfrm>
        </p:spPr>
        <p:txBody>
          <a:bodyPr anchor="b"/>
          <a:lstStyle/>
          <a:p>
            <a:pPr algn="l"/>
            <a:r>
              <a:rPr lang="zh-CN" altLang="zh-CN" sz="2800" b="1" smtClean="0">
                <a:solidFill>
                  <a:srgbClr val="FF6600"/>
                </a:solidFill>
                <a:latin typeface="宋体" panose="02010600030101010101" pitchFamily="2" charset="-122"/>
              </a:rPr>
              <a:t>9 </a:t>
            </a:r>
            <a:r>
              <a:rPr lang="zh-CN" sz="2800" b="1" smtClean="0">
                <a:solidFill>
                  <a:srgbClr val="FF6600"/>
                </a:solidFill>
                <a:latin typeface="宋体" panose="02010600030101010101" pitchFamily="2" charset="-122"/>
              </a:rPr>
              <a:t>绩效评价</a:t>
            </a:r>
            <a:endParaRPr lang="zh-CN" sz="2800" b="1" smtClean="0">
              <a:solidFill>
                <a:srgbClr val="FF6600"/>
              </a:solidFill>
              <a:latin typeface="宋体" panose="02010600030101010101" pitchFamily="2" charset="-122"/>
            </a:endParaRPr>
          </a:p>
        </p:txBody>
      </p:sp>
      <p:sp>
        <p:nvSpPr>
          <p:cNvPr id="181251" name="内容占位符 2"/>
          <p:cNvSpPr>
            <a:spLocks noGrp="1" noChangeArrowheads="1"/>
          </p:cNvSpPr>
          <p:nvPr>
            <p:ph idx="4294967295"/>
          </p:nvPr>
        </p:nvSpPr>
        <p:spPr bwMode="auto">
          <a:xfrm>
            <a:off x="457200" y="1046163"/>
            <a:ext cx="8229600" cy="4811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50000"/>
              </a:lnSpc>
              <a:buFont typeface="Arial" panose="020B0604020202020204" pitchFamily="34" charset="0"/>
              <a:buNone/>
            </a:pPr>
            <a:r>
              <a:rPr lang="en-US" altLang="zh-CN" sz="2400" b="1" dirty="0" smtClean="0">
                <a:latin typeface="仿宋" panose="02010609060101010101" pitchFamily="49" charset="-122"/>
                <a:ea typeface="仿宋" panose="02010609060101010101" pitchFamily="49" charset="-122"/>
                <a:sym typeface="Arial" panose="020B0604020202020204" pitchFamily="34" charset="0"/>
              </a:rPr>
              <a:t>9.1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监视、测量、分析和评价</a:t>
            </a:r>
            <a:endParaRPr lang="en-US" sz="2400"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9.1.1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总则</a:t>
            </a:r>
            <a:endParaRPr lang="en-US" sz="2400"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9.1.2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顾客满意</a:t>
            </a:r>
            <a:endParaRPr lang="en-US" sz="2400"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sz="2400" b="1" dirty="0" smtClean="0">
                <a:latin typeface="仿宋" panose="02010609060101010101" pitchFamily="49" charset="-122"/>
                <a:ea typeface="仿宋" panose="02010609060101010101" pitchFamily="49" charset="-122"/>
                <a:sym typeface="Arial" panose="020B0604020202020204" pitchFamily="34" charset="0"/>
              </a:rPr>
              <a:t>      </a:t>
            </a:r>
            <a:r>
              <a:rPr lang="en-US" altLang="zh-CN" sz="2400" b="1" dirty="0" smtClean="0">
                <a:latin typeface="仿宋" panose="02010609060101010101" pitchFamily="49" charset="-122"/>
                <a:ea typeface="仿宋" panose="02010609060101010101" pitchFamily="49" charset="-122"/>
                <a:sym typeface="Arial" panose="020B0604020202020204" pitchFamily="34" charset="0"/>
              </a:rPr>
              <a:t>9.1.3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分析与评价</a:t>
            </a:r>
            <a:endParaRPr lang="en-US" sz="2400"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altLang="zh-CN" sz="2400" b="1" dirty="0" smtClean="0">
                <a:latin typeface="仿宋" panose="02010609060101010101" pitchFamily="49" charset="-122"/>
                <a:ea typeface="仿宋" panose="02010609060101010101" pitchFamily="49" charset="-122"/>
                <a:sym typeface="Arial" panose="020B0604020202020204" pitchFamily="34" charset="0"/>
              </a:rPr>
              <a:t>9.2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内部审核</a:t>
            </a:r>
            <a:endParaRPr lang="en-US" sz="2400" b="1" dirty="0"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r>
              <a:rPr lang="en-US" altLang="zh-CN" sz="2400" b="1" dirty="0" smtClean="0">
                <a:latin typeface="仿宋" panose="02010609060101010101" pitchFamily="49" charset="-122"/>
                <a:ea typeface="仿宋" panose="02010609060101010101" pitchFamily="49" charset="-122"/>
                <a:sym typeface="Arial" panose="020B0604020202020204" pitchFamily="34" charset="0"/>
              </a:rPr>
              <a:t>9.3 </a:t>
            </a:r>
            <a:r>
              <a:rPr lang="zh-CN" altLang="en-US" sz="2400" b="1" dirty="0" smtClean="0">
                <a:latin typeface="仿宋" panose="02010609060101010101" pitchFamily="49" charset="-122"/>
                <a:ea typeface="仿宋" panose="02010609060101010101" pitchFamily="49" charset="-122"/>
                <a:sym typeface="Arial" panose="020B0604020202020204" pitchFamily="34" charset="0"/>
              </a:rPr>
              <a:t>管理评审</a:t>
            </a:r>
            <a:endParaRPr lang="zh-CN" sz="2400" b="1" dirty="0" smtClean="0">
              <a:latin typeface="仿宋" panose="02010609060101010101" pitchFamily="49" charset="-122"/>
              <a:ea typeface="仿宋" panose="02010609060101010101" pitchFamily="49" charset="-122"/>
              <a:sym typeface="宋体" panose="02010600030101010101" pitchFamily="2" charset="-122"/>
            </a:endParaRPr>
          </a:p>
          <a:p>
            <a:pPr marL="0" indent="0">
              <a:lnSpc>
                <a:spcPct val="150000"/>
              </a:lnSpc>
              <a:buFont typeface="Arial" panose="020B0604020202020204" pitchFamily="34" charset="0"/>
              <a:buNone/>
            </a:pPr>
            <a:endParaRPr lang="zh-CN" altLang="zh-CN" sz="2400" b="1" dirty="0" smtClean="0">
              <a:latin typeface="仿宋" panose="02010609060101010101" pitchFamily="49" charset="-122"/>
              <a:ea typeface="仿宋" panose="02010609060101010101"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p:nvPr/>
        </p:nvGrpSpPr>
        <p:grpSpPr bwMode="auto">
          <a:xfrm>
            <a:off x="465992" y="1350964"/>
            <a:ext cx="8137281" cy="4683124"/>
            <a:chOff x="340" y="1389"/>
            <a:chExt cx="5125" cy="2950"/>
          </a:xfrm>
        </p:grpSpPr>
        <p:sp>
          <p:nvSpPr>
            <p:cNvPr id="131084" name="Text Box 3"/>
            <p:cNvSpPr txBox="1">
              <a:spLocks noChangeArrowheads="1"/>
            </p:cNvSpPr>
            <p:nvPr/>
          </p:nvSpPr>
          <p:spPr bwMode="auto">
            <a:xfrm>
              <a:off x="5029" y="4126"/>
              <a:ext cx="11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endParaRPr lang="zh-CN" altLang="en-US" sz="1600" b="1">
                <a:latin typeface="Tahoma" panose="020B0604030504040204" pitchFamily="34" charset="0"/>
              </a:endParaRPr>
            </a:p>
          </p:txBody>
        </p:sp>
        <p:sp>
          <p:nvSpPr>
            <p:cNvPr id="131085" name="Text Box 4"/>
            <p:cNvSpPr txBox="1">
              <a:spLocks noChangeArrowheads="1"/>
            </p:cNvSpPr>
            <p:nvPr/>
          </p:nvSpPr>
          <p:spPr bwMode="auto">
            <a:xfrm>
              <a:off x="2426" y="1389"/>
              <a:ext cx="1225" cy="21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Tahoma" panose="020B0604030504040204" pitchFamily="34" charset="0"/>
                </a:rPr>
                <a:t>         绩效评价</a:t>
              </a:r>
              <a:endParaRPr lang="zh-CN" altLang="en-US" sz="1600" b="1">
                <a:latin typeface="Tahoma" panose="020B0604030504040204" pitchFamily="34" charset="0"/>
              </a:endParaRPr>
            </a:p>
          </p:txBody>
        </p:sp>
        <p:sp>
          <p:nvSpPr>
            <p:cNvPr id="131086" name="Text Box 6"/>
            <p:cNvSpPr txBox="1">
              <a:spLocks noChangeArrowheads="1"/>
            </p:cNvSpPr>
            <p:nvPr/>
          </p:nvSpPr>
          <p:spPr bwMode="auto">
            <a:xfrm>
              <a:off x="530" y="2096"/>
              <a:ext cx="1488" cy="36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Tahoma" panose="020B0604030504040204" pitchFamily="34" charset="0"/>
                </a:rPr>
                <a:t>监视、测量、分析和评价</a:t>
              </a:r>
              <a:endParaRPr lang="zh-CN" altLang="en-US" sz="1600" b="1">
                <a:latin typeface="Tahoma" panose="020B0604030504040204" pitchFamily="34" charset="0"/>
              </a:endParaRPr>
            </a:p>
          </p:txBody>
        </p:sp>
        <p:sp>
          <p:nvSpPr>
            <p:cNvPr id="131087" name="Text Box 7"/>
            <p:cNvSpPr txBox="1">
              <a:spLocks noChangeArrowheads="1"/>
            </p:cNvSpPr>
            <p:nvPr/>
          </p:nvSpPr>
          <p:spPr bwMode="auto">
            <a:xfrm>
              <a:off x="2517" y="2096"/>
              <a:ext cx="1043" cy="21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Tahoma" panose="020B0604030504040204" pitchFamily="34" charset="0"/>
                </a:rPr>
                <a:t>内部审核</a:t>
              </a:r>
              <a:endParaRPr lang="zh-CN" altLang="en-US" sz="1600" b="1">
                <a:latin typeface="Tahoma" panose="020B0604030504040204" pitchFamily="34" charset="0"/>
              </a:endParaRPr>
            </a:p>
          </p:txBody>
        </p:sp>
        <p:sp>
          <p:nvSpPr>
            <p:cNvPr id="131088" name="Text Box 8"/>
            <p:cNvSpPr txBox="1">
              <a:spLocks noChangeArrowheads="1"/>
            </p:cNvSpPr>
            <p:nvPr/>
          </p:nvSpPr>
          <p:spPr bwMode="auto">
            <a:xfrm>
              <a:off x="4081" y="2096"/>
              <a:ext cx="862" cy="21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Tahoma" panose="020B0604030504040204" pitchFamily="34" charset="0"/>
                </a:rPr>
                <a:t>管理评审</a:t>
              </a:r>
              <a:endParaRPr lang="zh-CN" altLang="en-US" sz="1600" b="1">
                <a:latin typeface="Tahoma" panose="020B0604030504040204" pitchFamily="34" charset="0"/>
              </a:endParaRPr>
            </a:p>
          </p:txBody>
        </p:sp>
        <p:sp>
          <p:nvSpPr>
            <p:cNvPr id="131089" name="Text Box 10"/>
            <p:cNvSpPr txBox="1">
              <a:spLocks noChangeArrowheads="1"/>
            </p:cNvSpPr>
            <p:nvPr/>
          </p:nvSpPr>
          <p:spPr bwMode="auto">
            <a:xfrm>
              <a:off x="748" y="2523"/>
              <a:ext cx="862" cy="21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Tahoma" panose="020B0604030504040204" pitchFamily="34" charset="0"/>
                </a:rPr>
                <a:t>总则</a:t>
              </a:r>
              <a:endParaRPr lang="zh-CN" altLang="en-US" sz="1600" b="1">
                <a:latin typeface="Tahoma" panose="020B0604030504040204" pitchFamily="34" charset="0"/>
              </a:endParaRPr>
            </a:p>
          </p:txBody>
        </p:sp>
        <p:sp>
          <p:nvSpPr>
            <p:cNvPr id="131090" name="Text Box 11"/>
            <p:cNvSpPr txBox="1">
              <a:spLocks noChangeArrowheads="1"/>
            </p:cNvSpPr>
            <p:nvPr/>
          </p:nvSpPr>
          <p:spPr bwMode="auto">
            <a:xfrm>
              <a:off x="758" y="3060"/>
              <a:ext cx="862" cy="21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Tahoma" panose="020B0604030504040204" pitchFamily="34" charset="0"/>
                </a:rPr>
                <a:t>顾客满意</a:t>
              </a:r>
              <a:endParaRPr lang="zh-CN" altLang="en-US" sz="1600" b="1">
                <a:latin typeface="Tahoma" panose="020B0604030504040204" pitchFamily="34" charset="0"/>
              </a:endParaRPr>
            </a:p>
          </p:txBody>
        </p:sp>
        <p:sp>
          <p:nvSpPr>
            <p:cNvPr id="131091" name="Text Box 12"/>
            <p:cNvSpPr txBox="1">
              <a:spLocks noChangeArrowheads="1"/>
            </p:cNvSpPr>
            <p:nvPr/>
          </p:nvSpPr>
          <p:spPr bwMode="auto">
            <a:xfrm>
              <a:off x="748" y="3592"/>
              <a:ext cx="1270" cy="21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Tahoma" panose="020B0604030504040204" pitchFamily="34" charset="0"/>
                </a:rPr>
                <a:t>分析与评价</a:t>
              </a:r>
              <a:endParaRPr lang="zh-CN" altLang="en-US" sz="1600" b="1">
                <a:latin typeface="Tahoma" panose="020B0604030504040204" pitchFamily="34" charset="0"/>
              </a:endParaRPr>
            </a:p>
          </p:txBody>
        </p:sp>
        <p:sp>
          <p:nvSpPr>
            <p:cNvPr id="131092" name="Text Box 14"/>
            <p:cNvSpPr txBox="1">
              <a:spLocks noChangeArrowheads="1"/>
            </p:cNvSpPr>
            <p:nvPr/>
          </p:nvSpPr>
          <p:spPr bwMode="auto">
            <a:xfrm>
              <a:off x="4564" y="2499"/>
              <a:ext cx="862" cy="21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Tahoma" panose="020B0604030504040204" pitchFamily="34" charset="0"/>
                </a:rPr>
                <a:t>总则</a:t>
              </a:r>
              <a:endParaRPr lang="zh-CN" altLang="en-US" sz="1600" b="1">
                <a:latin typeface="Tahoma" panose="020B0604030504040204" pitchFamily="34" charset="0"/>
              </a:endParaRPr>
            </a:p>
          </p:txBody>
        </p:sp>
        <p:sp>
          <p:nvSpPr>
            <p:cNvPr id="131093" name="Text Box 15"/>
            <p:cNvSpPr txBox="1">
              <a:spLocks noChangeArrowheads="1"/>
            </p:cNvSpPr>
            <p:nvPr/>
          </p:nvSpPr>
          <p:spPr bwMode="auto">
            <a:xfrm>
              <a:off x="4377" y="2931"/>
              <a:ext cx="862" cy="36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dirty="0">
                  <a:latin typeface="Tahoma" panose="020B0604030504040204" pitchFamily="34" charset="0"/>
                </a:rPr>
                <a:t>管理评审输入</a:t>
              </a:r>
              <a:endParaRPr lang="zh-CN" altLang="en-US" sz="1600" b="1" dirty="0">
                <a:latin typeface="Tahoma" panose="020B0604030504040204" pitchFamily="34" charset="0"/>
              </a:endParaRPr>
            </a:p>
          </p:txBody>
        </p:sp>
        <p:sp>
          <p:nvSpPr>
            <p:cNvPr id="131094" name="Text Box 16"/>
            <p:cNvSpPr txBox="1">
              <a:spLocks noChangeArrowheads="1"/>
            </p:cNvSpPr>
            <p:nvPr/>
          </p:nvSpPr>
          <p:spPr bwMode="auto">
            <a:xfrm>
              <a:off x="4377" y="3385"/>
              <a:ext cx="862" cy="36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Tahoma" panose="020B0604030504040204" pitchFamily="34" charset="0"/>
                </a:rPr>
                <a:t>管理评审输出</a:t>
              </a:r>
              <a:endParaRPr lang="zh-CN" altLang="en-US" sz="1600" b="1">
                <a:latin typeface="Tahoma" panose="020B0604030504040204" pitchFamily="34" charset="0"/>
              </a:endParaRPr>
            </a:p>
          </p:txBody>
        </p:sp>
        <p:sp>
          <p:nvSpPr>
            <p:cNvPr id="131095" name="Line 17"/>
            <p:cNvSpPr>
              <a:spLocks noChangeShapeType="1"/>
            </p:cNvSpPr>
            <p:nvPr/>
          </p:nvSpPr>
          <p:spPr bwMode="auto">
            <a:xfrm>
              <a:off x="3016" y="1616"/>
              <a:ext cx="0" cy="272"/>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096" name="Line 18"/>
            <p:cNvSpPr>
              <a:spLocks noChangeShapeType="1"/>
            </p:cNvSpPr>
            <p:nvPr/>
          </p:nvSpPr>
          <p:spPr bwMode="auto">
            <a:xfrm flipH="1">
              <a:off x="340" y="1888"/>
              <a:ext cx="3356"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097" name="Line 19"/>
            <p:cNvSpPr>
              <a:spLocks noChangeShapeType="1"/>
            </p:cNvSpPr>
            <p:nvPr/>
          </p:nvSpPr>
          <p:spPr bwMode="auto">
            <a:xfrm>
              <a:off x="340" y="1888"/>
              <a:ext cx="0" cy="317"/>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098" name="Line 20"/>
            <p:cNvSpPr>
              <a:spLocks noChangeShapeType="1"/>
            </p:cNvSpPr>
            <p:nvPr/>
          </p:nvSpPr>
          <p:spPr bwMode="auto">
            <a:xfrm>
              <a:off x="340" y="2205"/>
              <a:ext cx="181"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099" name="Line 21"/>
            <p:cNvSpPr>
              <a:spLocks noChangeShapeType="1"/>
            </p:cNvSpPr>
            <p:nvPr/>
          </p:nvSpPr>
          <p:spPr bwMode="auto">
            <a:xfrm flipV="1">
              <a:off x="2018" y="2219"/>
              <a:ext cx="486" cy="2"/>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100" name="Line 22"/>
            <p:cNvSpPr>
              <a:spLocks noChangeShapeType="1"/>
            </p:cNvSpPr>
            <p:nvPr/>
          </p:nvSpPr>
          <p:spPr bwMode="auto">
            <a:xfrm>
              <a:off x="3560" y="2202"/>
              <a:ext cx="521" cy="3"/>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101" name="Line 24"/>
            <p:cNvSpPr>
              <a:spLocks noChangeShapeType="1"/>
            </p:cNvSpPr>
            <p:nvPr/>
          </p:nvSpPr>
          <p:spPr bwMode="auto">
            <a:xfrm flipH="1">
              <a:off x="3674" y="1888"/>
              <a:ext cx="1791"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102" name="Line 25"/>
            <p:cNvSpPr>
              <a:spLocks noChangeShapeType="1"/>
            </p:cNvSpPr>
            <p:nvPr/>
          </p:nvSpPr>
          <p:spPr bwMode="auto">
            <a:xfrm>
              <a:off x="5465" y="1888"/>
              <a:ext cx="0" cy="317"/>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103" name="Line 26"/>
            <p:cNvSpPr>
              <a:spLocks noChangeShapeType="1"/>
            </p:cNvSpPr>
            <p:nvPr/>
          </p:nvSpPr>
          <p:spPr bwMode="auto">
            <a:xfrm flipH="1">
              <a:off x="4943" y="2205"/>
              <a:ext cx="522"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104" name="Line 27"/>
            <p:cNvSpPr>
              <a:spLocks noChangeShapeType="1"/>
            </p:cNvSpPr>
            <p:nvPr/>
          </p:nvSpPr>
          <p:spPr bwMode="auto">
            <a:xfrm>
              <a:off x="612" y="2341"/>
              <a:ext cx="0" cy="1361"/>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105" name="Line 28"/>
            <p:cNvSpPr>
              <a:spLocks noChangeShapeType="1"/>
            </p:cNvSpPr>
            <p:nvPr/>
          </p:nvSpPr>
          <p:spPr bwMode="auto">
            <a:xfrm flipH="1">
              <a:off x="612" y="3702"/>
              <a:ext cx="136"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106" name="Line 30"/>
            <p:cNvSpPr>
              <a:spLocks noChangeShapeType="1"/>
            </p:cNvSpPr>
            <p:nvPr/>
          </p:nvSpPr>
          <p:spPr bwMode="auto">
            <a:xfrm flipH="1">
              <a:off x="612" y="3179"/>
              <a:ext cx="136"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107" name="Line 31"/>
            <p:cNvSpPr>
              <a:spLocks noChangeShapeType="1"/>
            </p:cNvSpPr>
            <p:nvPr/>
          </p:nvSpPr>
          <p:spPr bwMode="auto">
            <a:xfrm flipH="1">
              <a:off x="612" y="2659"/>
              <a:ext cx="136"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108" name="Line 33"/>
            <p:cNvSpPr>
              <a:spLocks noChangeShapeType="1"/>
            </p:cNvSpPr>
            <p:nvPr/>
          </p:nvSpPr>
          <p:spPr bwMode="auto">
            <a:xfrm>
              <a:off x="4195" y="2314"/>
              <a:ext cx="0" cy="1161"/>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109" name="Line 34"/>
            <p:cNvSpPr>
              <a:spLocks noChangeShapeType="1"/>
            </p:cNvSpPr>
            <p:nvPr/>
          </p:nvSpPr>
          <p:spPr bwMode="auto">
            <a:xfrm>
              <a:off x="4195" y="3067"/>
              <a:ext cx="182"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110" name="Line 35"/>
            <p:cNvSpPr>
              <a:spLocks noChangeShapeType="1"/>
            </p:cNvSpPr>
            <p:nvPr/>
          </p:nvSpPr>
          <p:spPr bwMode="auto">
            <a:xfrm>
              <a:off x="4195" y="3475"/>
              <a:ext cx="182"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111" name="Text Box 36"/>
            <p:cNvSpPr txBox="1">
              <a:spLocks noChangeArrowheads="1"/>
            </p:cNvSpPr>
            <p:nvPr/>
          </p:nvSpPr>
          <p:spPr bwMode="auto">
            <a:xfrm>
              <a:off x="2064" y="1389"/>
              <a:ext cx="2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9</a:t>
              </a:r>
              <a:endParaRPr lang="zh-CN" altLang="en-US" sz="1600" b="1">
                <a:latin typeface="Tahoma" panose="020B0604030504040204" pitchFamily="34" charset="0"/>
              </a:endParaRPr>
            </a:p>
          </p:txBody>
        </p:sp>
        <p:sp>
          <p:nvSpPr>
            <p:cNvPr id="131112" name="Text Box 38"/>
            <p:cNvSpPr txBox="1">
              <a:spLocks noChangeArrowheads="1"/>
            </p:cNvSpPr>
            <p:nvPr/>
          </p:nvSpPr>
          <p:spPr bwMode="auto">
            <a:xfrm>
              <a:off x="703" y="1888"/>
              <a:ext cx="4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9</a:t>
              </a:r>
              <a:r>
                <a:rPr lang="zh-CN" altLang="en-US" sz="1600" b="1">
                  <a:latin typeface="Tahoma" panose="020B0604030504040204" pitchFamily="34" charset="0"/>
                </a:rPr>
                <a:t>.</a:t>
              </a:r>
              <a:r>
                <a:rPr lang="en-US" altLang="zh-CN" sz="1600" b="1">
                  <a:latin typeface="Tahoma" panose="020B0604030504040204" pitchFamily="34" charset="0"/>
                </a:rPr>
                <a:t>1</a:t>
              </a:r>
              <a:endParaRPr lang="zh-CN" altLang="en-US" sz="1600" b="1">
                <a:latin typeface="Tahoma" panose="020B0604030504040204" pitchFamily="34" charset="0"/>
              </a:endParaRPr>
            </a:p>
          </p:txBody>
        </p:sp>
        <p:sp>
          <p:nvSpPr>
            <p:cNvPr id="131113" name="Text Box 39"/>
            <p:cNvSpPr txBox="1">
              <a:spLocks noChangeArrowheads="1"/>
            </p:cNvSpPr>
            <p:nvPr/>
          </p:nvSpPr>
          <p:spPr bwMode="auto">
            <a:xfrm>
              <a:off x="2129" y="1903"/>
              <a:ext cx="4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9</a:t>
              </a:r>
              <a:r>
                <a:rPr lang="zh-CN" altLang="en-US" sz="1600" b="1">
                  <a:latin typeface="Tahoma" panose="020B0604030504040204" pitchFamily="34" charset="0"/>
                </a:rPr>
                <a:t>.</a:t>
              </a:r>
              <a:r>
                <a:rPr lang="en-US" altLang="zh-CN" sz="1600" b="1">
                  <a:latin typeface="Tahoma" panose="020B0604030504040204" pitchFamily="34" charset="0"/>
                </a:rPr>
                <a:t>2</a:t>
              </a:r>
              <a:endParaRPr lang="zh-CN" altLang="en-US" sz="1600" b="1">
                <a:latin typeface="Tahoma" panose="020B0604030504040204" pitchFamily="34" charset="0"/>
              </a:endParaRPr>
            </a:p>
          </p:txBody>
        </p:sp>
        <p:sp>
          <p:nvSpPr>
            <p:cNvPr id="131114" name="Text Box 41"/>
            <p:cNvSpPr txBox="1">
              <a:spLocks noChangeArrowheads="1"/>
            </p:cNvSpPr>
            <p:nvPr/>
          </p:nvSpPr>
          <p:spPr bwMode="auto">
            <a:xfrm>
              <a:off x="4649" y="1888"/>
              <a:ext cx="5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9</a:t>
              </a:r>
              <a:r>
                <a:rPr lang="zh-CN" altLang="en-US" sz="1600" b="1">
                  <a:latin typeface="Tahoma" panose="020B0604030504040204" pitchFamily="34" charset="0"/>
                </a:rPr>
                <a:t>.</a:t>
              </a:r>
              <a:r>
                <a:rPr lang="en-US" altLang="zh-CN" sz="1600" b="1">
                  <a:latin typeface="Tahoma" panose="020B0604030504040204" pitchFamily="34" charset="0"/>
                </a:rPr>
                <a:t>3</a:t>
              </a:r>
              <a:endParaRPr lang="zh-CN" altLang="en-US" sz="1600" b="1">
                <a:latin typeface="Tahoma" panose="020B0604030504040204" pitchFamily="34" charset="0"/>
              </a:endParaRPr>
            </a:p>
          </p:txBody>
        </p:sp>
        <p:sp>
          <p:nvSpPr>
            <p:cNvPr id="131115" name="Text Box 42"/>
            <p:cNvSpPr txBox="1">
              <a:spLocks noChangeArrowheads="1"/>
            </p:cNvSpPr>
            <p:nvPr/>
          </p:nvSpPr>
          <p:spPr bwMode="auto">
            <a:xfrm>
              <a:off x="657" y="2341"/>
              <a:ext cx="49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9</a:t>
              </a:r>
              <a:r>
                <a:rPr lang="zh-CN" altLang="en-US" sz="1600" b="1">
                  <a:latin typeface="Tahoma" panose="020B0604030504040204" pitchFamily="34" charset="0"/>
                </a:rPr>
                <a:t>.</a:t>
              </a:r>
              <a:r>
                <a:rPr lang="en-US" altLang="zh-CN" sz="1600" b="1">
                  <a:latin typeface="Tahoma" panose="020B0604030504040204" pitchFamily="34" charset="0"/>
                </a:rPr>
                <a:t>1</a:t>
              </a:r>
              <a:r>
                <a:rPr lang="zh-CN" altLang="en-US" sz="1600" b="1">
                  <a:latin typeface="Tahoma" panose="020B0604030504040204" pitchFamily="34" charset="0"/>
                </a:rPr>
                <a:t>.1</a:t>
              </a:r>
              <a:endParaRPr lang="zh-CN" altLang="en-US" sz="1600" b="1">
                <a:latin typeface="Tahoma" panose="020B0604030504040204" pitchFamily="34" charset="0"/>
              </a:endParaRPr>
            </a:p>
          </p:txBody>
        </p:sp>
        <p:sp>
          <p:nvSpPr>
            <p:cNvPr id="131116" name="Text Box 43"/>
            <p:cNvSpPr txBox="1">
              <a:spLocks noChangeArrowheads="1"/>
            </p:cNvSpPr>
            <p:nvPr/>
          </p:nvSpPr>
          <p:spPr bwMode="auto">
            <a:xfrm>
              <a:off x="657" y="2825"/>
              <a:ext cx="49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9</a:t>
              </a:r>
              <a:r>
                <a:rPr lang="zh-CN" altLang="en-US" sz="1600" b="1">
                  <a:latin typeface="Tahoma" panose="020B0604030504040204" pitchFamily="34" charset="0"/>
                </a:rPr>
                <a:t>.</a:t>
              </a:r>
              <a:r>
                <a:rPr lang="en-US" altLang="zh-CN" sz="1600" b="1">
                  <a:latin typeface="Tahoma" panose="020B0604030504040204" pitchFamily="34" charset="0"/>
                </a:rPr>
                <a:t>1</a:t>
              </a:r>
              <a:r>
                <a:rPr lang="zh-CN" altLang="en-US" sz="1600" b="1">
                  <a:latin typeface="Tahoma" panose="020B0604030504040204" pitchFamily="34" charset="0"/>
                </a:rPr>
                <a:t>.2</a:t>
              </a:r>
              <a:endParaRPr lang="zh-CN" altLang="en-US" sz="1600" b="1">
                <a:latin typeface="Tahoma" panose="020B0604030504040204" pitchFamily="34" charset="0"/>
              </a:endParaRPr>
            </a:p>
          </p:txBody>
        </p:sp>
        <p:sp>
          <p:nvSpPr>
            <p:cNvPr id="131117" name="Text Box 44"/>
            <p:cNvSpPr txBox="1">
              <a:spLocks noChangeArrowheads="1"/>
            </p:cNvSpPr>
            <p:nvPr/>
          </p:nvSpPr>
          <p:spPr bwMode="auto">
            <a:xfrm>
              <a:off x="680" y="3333"/>
              <a:ext cx="49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9</a:t>
              </a:r>
              <a:r>
                <a:rPr lang="zh-CN" altLang="en-US" sz="1600" b="1">
                  <a:latin typeface="Tahoma" panose="020B0604030504040204" pitchFamily="34" charset="0"/>
                </a:rPr>
                <a:t>.</a:t>
              </a:r>
              <a:r>
                <a:rPr lang="en-US" altLang="zh-CN" sz="1600" b="1">
                  <a:latin typeface="Tahoma" panose="020B0604030504040204" pitchFamily="34" charset="0"/>
                </a:rPr>
                <a:t>1</a:t>
              </a:r>
              <a:r>
                <a:rPr lang="zh-CN" altLang="en-US" sz="1600" b="1">
                  <a:latin typeface="Tahoma" panose="020B0604030504040204" pitchFamily="34" charset="0"/>
                </a:rPr>
                <a:t>.3</a:t>
              </a:r>
              <a:endParaRPr lang="zh-CN" altLang="en-US" sz="1600" b="1">
                <a:latin typeface="Tahoma" panose="020B0604030504040204" pitchFamily="34" charset="0"/>
              </a:endParaRPr>
            </a:p>
          </p:txBody>
        </p:sp>
        <p:sp>
          <p:nvSpPr>
            <p:cNvPr id="131118" name="Text Box 46"/>
            <p:cNvSpPr txBox="1">
              <a:spLocks noChangeArrowheads="1"/>
            </p:cNvSpPr>
            <p:nvPr/>
          </p:nvSpPr>
          <p:spPr bwMode="auto">
            <a:xfrm>
              <a:off x="4195" y="2341"/>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9</a:t>
              </a:r>
              <a:r>
                <a:rPr lang="zh-CN" altLang="en-US" sz="1600" b="1">
                  <a:latin typeface="Tahoma" panose="020B0604030504040204" pitchFamily="34" charset="0"/>
                </a:rPr>
                <a:t>.</a:t>
              </a:r>
              <a:r>
                <a:rPr lang="en-US" altLang="zh-CN" sz="1600" b="1">
                  <a:latin typeface="Tahoma" panose="020B0604030504040204" pitchFamily="34" charset="0"/>
                </a:rPr>
                <a:t>3</a:t>
              </a:r>
              <a:r>
                <a:rPr lang="zh-CN" altLang="en-US" sz="1600" b="1">
                  <a:latin typeface="Tahoma" panose="020B0604030504040204" pitchFamily="34" charset="0"/>
                </a:rPr>
                <a:t>.1</a:t>
              </a:r>
              <a:endParaRPr lang="zh-CN" altLang="en-US" sz="1600" b="1">
                <a:latin typeface="Tahoma" panose="020B0604030504040204" pitchFamily="34" charset="0"/>
              </a:endParaRPr>
            </a:p>
          </p:txBody>
        </p:sp>
        <p:sp>
          <p:nvSpPr>
            <p:cNvPr id="131119" name="Text Box 47"/>
            <p:cNvSpPr txBox="1">
              <a:spLocks noChangeArrowheads="1"/>
            </p:cNvSpPr>
            <p:nvPr/>
          </p:nvSpPr>
          <p:spPr bwMode="auto">
            <a:xfrm>
              <a:off x="4195" y="2750"/>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9</a:t>
              </a:r>
              <a:r>
                <a:rPr lang="zh-CN" altLang="en-US" sz="1600" b="1">
                  <a:latin typeface="Tahoma" panose="020B0604030504040204" pitchFamily="34" charset="0"/>
                </a:rPr>
                <a:t>.</a:t>
              </a:r>
              <a:r>
                <a:rPr lang="en-US" altLang="zh-CN" sz="1600" b="1">
                  <a:latin typeface="Tahoma" panose="020B0604030504040204" pitchFamily="34" charset="0"/>
                </a:rPr>
                <a:t>3</a:t>
              </a:r>
              <a:r>
                <a:rPr lang="zh-CN" altLang="en-US" sz="1600" b="1">
                  <a:latin typeface="Tahoma" panose="020B0604030504040204" pitchFamily="34" charset="0"/>
                </a:rPr>
                <a:t>.2</a:t>
              </a:r>
              <a:endParaRPr lang="zh-CN" altLang="en-US" sz="1600" b="1">
                <a:latin typeface="Tahoma" panose="020B0604030504040204" pitchFamily="34" charset="0"/>
              </a:endParaRPr>
            </a:p>
          </p:txBody>
        </p:sp>
        <p:sp>
          <p:nvSpPr>
            <p:cNvPr id="131120" name="Text Box 48"/>
            <p:cNvSpPr txBox="1">
              <a:spLocks noChangeArrowheads="1"/>
            </p:cNvSpPr>
            <p:nvPr/>
          </p:nvSpPr>
          <p:spPr bwMode="auto">
            <a:xfrm>
              <a:off x="4195" y="3278"/>
              <a:ext cx="4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dirty="0">
                  <a:latin typeface="Tahoma" panose="020B0604030504040204" pitchFamily="34" charset="0"/>
                </a:rPr>
                <a:t>9</a:t>
              </a:r>
              <a:r>
                <a:rPr lang="zh-CN" altLang="en-US" sz="1600" b="1" dirty="0">
                  <a:latin typeface="Tahoma" panose="020B0604030504040204" pitchFamily="34" charset="0"/>
                </a:rPr>
                <a:t>.</a:t>
              </a:r>
              <a:r>
                <a:rPr lang="en-US" altLang="zh-CN" sz="1600" b="1" dirty="0">
                  <a:latin typeface="Tahoma" panose="020B0604030504040204" pitchFamily="34" charset="0"/>
                </a:rPr>
                <a:t>3</a:t>
              </a:r>
              <a:r>
                <a:rPr lang="zh-CN" altLang="en-US" sz="1600" b="1" dirty="0">
                  <a:latin typeface="Tahoma" panose="020B0604030504040204" pitchFamily="34" charset="0"/>
                </a:rPr>
                <a:t>.3</a:t>
              </a:r>
              <a:endParaRPr lang="zh-CN" altLang="en-US" sz="1600" b="1" dirty="0">
                <a:latin typeface="Tahoma" panose="020B0604030504040204" pitchFamily="34" charset="0"/>
              </a:endParaRPr>
            </a:p>
          </p:txBody>
        </p:sp>
      </p:grpSp>
      <p:sp>
        <p:nvSpPr>
          <p:cNvPr id="131075" name="Rectangle 50"/>
          <p:cNvSpPr>
            <a:spLocks noChangeArrowheads="1"/>
          </p:cNvSpPr>
          <p:nvPr/>
        </p:nvSpPr>
        <p:spPr bwMode="auto">
          <a:xfrm>
            <a:off x="3499474" y="236538"/>
            <a:ext cx="25026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3600" b="1" dirty="0" smtClean="0">
                <a:latin typeface="宋体" panose="02010600030101010101" pitchFamily="2" charset="-122"/>
              </a:rPr>
              <a:t>9</a:t>
            </a:r>
            <a:r>
              <a:rPr lang="zh-CN" altLang="en-US" sz="3600" b="1" dirty="0" smtClean="0">
                <a:latin typeface="宋体" panose="02010600030101010101" pitchFamily="2" charset="-122"/>
              </a:rPr>
              <a:t> 绩效评价</a:t>
            </a:r>
            <a:endParaRPr lang="zh-CN" altLang="en-US" sz="3600" b="1" dirty="0">
              <a:latin typeface="宋体" panose="02010600030101010101" pitchFamily="2" charset="-122"/>
            </a:endParaRPr>
          </a:p>
        </p:txBody>
      </p:sp>
      <p:sp>
        <p:nvSpPr>
          <p:cNvPr id="131076" name="Line 35"/>
          <p:cNvSpPr>
            <a:spLocks noChangeShapeType="1"/>
          </p:cNvSpPr>
          <p:nvPr/>
        </p:nvSpPr>
        <p:spPr bwMode="auto">
          <a:xfrm>
            <a:off x="6586905" y="3203575"/>
            <a:ext cx="594946"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077" name="Line 33"/>
          <p:cNvSpPr>
            <a:spLocks noChangeShapeType="1"/>
          </p:cNvSpPr>
          <p:nvPr/>
        </p:nvSpPr>
        <p:spPr bwMode="auto">
          <a:xfrm>
            <a:off x="4438650" y="2763838"/>
            <a:ext cx="0" cy="184150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078" name="Line 35"/>
          <p:cNvSpPr>
            <a:spLocks noChangeShapeType="1"/>
          </p:cNvSpPr>
          <p:nvPr/>
        </p:nvSpPr>
        <p:spPr bwMode="auto">
          <a:xfrm>
            <a:off x="4453305" y="3252788"/>
            <a:ext cx="594946"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079" name="Line 35"/>
          <p:cNvSpPr>
            <a:spLocks noChangeShapeType="1"/>
          </p:cNvSpPr>
          <p:nvPr/>
        </p:nvSpPr>
        <p:spPr bwMode="auto">
          <a:xfrm>
            <a:off x="4453305" y="4605338"/>
            <a:ext cx="594946"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1080" name="Text Box 14"/>
          <p:cNvSpPr txBox="1">
            <a:spLocks noChangeArrowheads="1"/>
          </p:cNvSpPr>
          <p:nvPr/>
        </p:nvSpPr>
        <p:spPr bwMode="auto">
          <a:xfrm>
            <a:off x="5048250" y="3068639"/>
            <a:ext cx="943708" cy="346075"/>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solidFill>
                  <a:srgbClr val="FF0000"/>
                </a:solidFill>
                <a:latin typeface="Tahoma" panose="020B0604030504040204" pitchFamily="34" charset="0"/>
              </a:rPr>
              <a:t>总则</a:t>
            </a:r>
            <a:endParaRPr lang="zh-CN" altLang="en-US" sz="1600" b="1">
              <a:solidFill>
                <a:srgbClr val="FF0000"/>
              </a:solidFill>
              <a:latin typeface="Tahoma" panose="020B0604030504040204" pitchFamily="34" charset="0"/>
            </a:endParaRPr>
          </a:p>
        </p:txBody>
      </p:sp>
      <p:sp>
        <p:nvSpPr>
          <p:cNvPr id="131081" name="Text Box 14"/>
          <p:cNvSpPr txBox="1">
            <a:spLocks noChangeArrowheads="1"/>
          </p:cNvSpPr>
          <p:nvPr/>
        </p:nvSpPr>
        <p:spPr bwMode="auto">
          <a:xfrm>
            <a:off x="5109797" y="4394201"/>
            <a:ext cx="1368669" cy="346075"/>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solidFill>
                  <a:srgbClr val="FF0000"/>
                </a:solidFill>
                <a:latin typeface="Tahoma" panose="020B0604030504040204" pitchFamily="34" charset="0"/>
              </a:rPr>
              <a:t>策划和实施</a:t>
            </a:r>
            <a:endParaRPr lang="zh-CN" altLang="en-US" sz="1600" b="1">
              <a:solidFill>
                <a:srgbClr val="FF0000"/>
              </a:solidFill>
              <a:latin typeface="Tahoma" panose="020B0604030504040204" pitchFamily="34" charset="0"/>
            </a:endParaRPr>
          </a:p>
        </p:txBody>
      </p:sp>
      <p:sp>
        <p:nvSpPr>
          <p:cNvPr id="131082" name="Text Box 47"/>
          <p:cNvSpPr txBox="1">
            <a:spLocks noChangeArrowheads="1"/>
          </p:cNvSpPr>
          <p:nvPr/>
        </p:nvSpPr>
        <p:spPr bwMode="auto">
          <a:xfrm>
            <a:off x="4572000" y="2759075"/>
            <a:ext cx="720969"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9</a:t>
            </a:r>
            <a:r>
              <a:rPr lang="zh-CN" altLang="en-US" sz="1600" b="1">
                <a:latin typeface="Tahoma" panose="020B0604030504040204" pitchFamily="34" charset="0"/>
              </a:rPr>
              <a:t>.</a:t>
            </a:r>
            <a:r>
              <a:rPr lang="en-US" altLang="zh-CN" sz="1600" b="1">
                <a:latin typeface="Tahoma" panose="020B0604030504040204" pitchFamily="34" charset="0"/>
              </a:rPr>
              <a:t>2</a:t>
            </a:r>
            <a:r>
              <a:rPr lang="zh-CN" altLang="en-US" sz="1600" b="1">
                <a:latin typeface="Tahoma" panose="020B0604030504040204" pitchFamily="34" charset="0"/>
              </a:rPr>
              <a:t>.</a:t>
            </a:r>
            <a:r>
              <a:rPr lang="en-US" altLang="zh-CN" sz="1600" b="1">
                <a:latin typeface="Tahoma" panose="020B0604030504040204" pitchFamily="34" charset="0"/>
              </a:rPr>
              <a:t>1</a:t>
            </a:r>
            <a:endParaRPr lang="zh-CN" altLang="en-US" sz="1600" b="1">
              <a:latin typeface="Tahoma" panose="020B0604030504040204" pitchFamily="34" charset="0"/>
            </a:endParaRPr>
          </a:p>
        </p:txBody>
      </p:sp>
      <p:sp>
        <p:nvSpPr>
          <p:cNvPr id="131083" name="Text Box 47"/>
          <p:cNvSpPr txBox="1">
            <a:spLocks noChangeArrowheads="1"/>
          </p:cNvSpPr>
          <p:nvPr/>
        </p:nvSpPr>
        <p:spPr bwMode="auto">
          <a:xfrm>
            <a:off x="4438651" y="4057650"/>
            <a:ext cx="720969"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9</a:t>
            </a:r>
            <a:r>
              <a:rPr lang="zh-CN" altLang="en-US" sz="1600" b="1">
                <a:latin typeface="Tahoma" panose="020B0604030504040204" pitchFamily="34" charset="0"/>
              </a:rPr>
              <a:t>.</a:t>
            </a:r>
            <a:r>
              <a:rPr lang="en-US" altLang="zh-CN" sz="1600" b="1">
                <a:latin typeface="Tahoma" panose="020B0604030504040204" pitchFamily="34" charset="0"/>
              </a:rPr>
              <a:t>2</a:t>
            </a:r>
            <a:r>
              <a:rPr lang="zh-CN" altLang="en-US" sz="1600" b="1">
                <a:latin typeface="Tahoma" panose="020B0604030504040204" pitchFamily="34" charset="0"/>
              </a:rPr>
              <a:t>.2</a:t>
            </a:r>
            <a:endParaRPr lang="zh-CN" altLang="en-US" sz="1600" b="1">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2808436"/>
                <a:gridCol w="590535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8  </a:t>
                      </a:r>
                      <a:r>
                        <a:rPr kumimoji="0" lang="zh-CN" altLang="zh-CN" sz="1800" kern="1200" dirty="0" smtClean="0">
                          <a:solidFill>
                            <a:schemeClr val="tx1"/>
                          </a:solidFill>
                          <a:effectLst/>
                          <a:latin typeface="+mn-lt"/>
                          <a:ea typeface="+mn-ea"/>
                          <a:cs typeface="+mn-cs"/>
                        </a:rPr>
                        <a:t>测量、分析和改进</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8.1  </a:t>
                      </a:r>
                      <a:r>
                        <a:rPr kumimoji="0" lang="zh-CN" altLang="zh-CN" sz="1800" kern="1200" dirty="0" smtClean="0">
                          <a:solidFill>
                            <a:schemeClr val="tx1"/>
                          </a:solidFill>
                          <a:effectLst/>
                          <a:latin typeface="+mn-lt"/>
                          <a:ea typeface="+mn-ea"/>
                          <a:cs typeface="+mn-cs"/>
                        </a:rPr>
                        <a:t>总则</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组织应策划并实施以下方面所需的监视、测量、分析和改进过程：</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）证实产品要求的符合性；</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）确保质量管理体系的符合性；</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）持续改进质量管理体系的有效性。</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这应包括对统计技术在内的适用方法及其应用程度的确定。</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u="none" strike="noStrike" kern="1200" baseline="0" dirty="0" smtClean="0">
                          <a:solidFill>
                            <a:schemeClr val="tx1"/>
                          </a:solidFill>
                          <a:latin typeface="+mn-lt"/>
                          <a:ea typeface="+mn-ea"/>
                          <a:cs typeface="+mn-cs"/>
                        </a:rPr>
                        <a:t>9 </a:t>
                      </a:r>
                      <a:r>
                        <a:rPr kumimoji="0" lang="zh-CN" altLang="en-US" sz="1800" b="0" i="0" u="none" strike="noStrike" kern="1200" baseline="0" dirty="0" smtClean="0">
                          <a:solidFill>
                            <a:schemeClr val="tx1"/>
                          </a:solidFill>
                          <a:latin typeface="+mn-lt"/>
                          <a:ea typeface="+mn-ea"/>
                          <a:cs typeface="+mn-cs"/>
                        </a:rPr>
                        <a:t>绩效评价</a:t>
                      </a:r>
                      <a:endParaRPr kumimoji="0" lang="zh-CN" altLang="en-US" sz="1800" b="0" i="0" u="none" strike="noStrike" kern="1200" baseline="0" dirty="0" smtClean="0">
                        <a:solidFill>
                          <a:schemeClr val="tx1"/>
                        </a:solidFill>
                        <a:latin typeface="+mn-lt"/>
                        <a:ea typeface="+mn-ea"/>
                        <a:cs typeface="+mn-cs"/>
                      </a:endParaRPr>
                    </a:p>
                    <a:p>
                      <a:r>
                        <a:rPr kumimoji="0" lang="en-US" altLang="zh-CN" sz="1800" b="1" i="0" u="none" strike="noStrike" kern="1200" baseline="0" dirty="0" smtClean="0">
                          <a:solidFill>
                            <a:schemeClr val="tx1"/>
                          </a:solidFill>
                          <a:latin typeface="+mn-lt"/>
                          <a:ea typeface="+mn-ea"/>
                          <a:cs typeface="+mn-cs"/>
                        </a:rPr>
                        <a:t>9.1 </a:t>
                      </a:r>
                      <a:r>
                        <a:rPr kumimoji="0" lang="zh-CN" altLang="en-US" sz="1800" b="0" i="0" u="none" strike="noStrike" kern="1200" baseline="0" dirty="0" smtClean="0">
                          <a:solidFill>
                            <a:schemeClr val="tx1"/>
                          </a:solidFill>
                          <a:latin typeface="+mn-lt"/>
                          <a:ea typeface="+mn-ea"/>
                          <a:cs typeface="+mn-cs"/>
                        </a:rPr>
                        <a:t>监视、测量、分析和评价</a:t>
                      </a:r>
                      <a:endParaRPr kumimoji="0" lang="zh-CN" altLang="en-US" sz="1800" b="0" i="0" u="none" strike="noStrike" kern="1200" baseline="0" dirty="0" smtClean="0">
                        <a:solidFill>
                          <a:schemeClr val="tx1"/>
                        </a:solidFill>
                        <a:latin typeface="+mn-lt"/>
                        <a:ea typeface="+mn-ea"/>
                        <a:cs typeface="+mn-cs"/>
                      </a:endParaRPr>
                    </a:p>
                    <a:p>
                      <a:r>
                        <a:rPr kumimoji="0" lang="en-US" altLang="zh-CN" sz="1800" b="1" i="0" u="none" strike="noStrike" kern="1200" baseline="0" dirty="0" smtClean="0">
                          <a:solidFill>
                            <a:schemeClr val="tx1"/>
                          </a:solidFill>
                          <a:latin typeface="+mn-lt"/>
                          <a:ea typeface="+mn-ea"/>
                          <a:cs typeface="+mn-cs"/>
                        </a:rPr>
                        <a:t>9.1.1 </a:t>
                      </a:r>
                      <a:r>
                        <a:rPr kumimoji="0" lang="zh-CN" altLang="en-US" sz="1800" b="0" i="0" u="none" strike="noStrike" kern="1200" baseline="0" dirty="0" smtClean="0">
                          <a:solidFill>
                            <a:schemeClr val="tx1"/>
                          </a:solidFill>
                          <a:latin typeface="+mn-lt"/>
                          <a:ea typeface="+mn-ea"/>
                          <a:cs typeface="+mn-cs"/>
                        </a:rPr>
                        <a:t>总则</a:t>
                      </a:r>
                      <a:endParaRPr kumimoji="0"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组织应确定：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）需要监视和测量</a:t>
                      </a:r>
                      <a:r>
                        <a:rPr lang="zh-CN" altLang="en-US" sz="1800" b="1" i="0" u="none" strike="noStrike" kern="1200" baseline="0" dirty="0" smtClean="0">
                          <a:solidFill>
                            <a:srgbClr val="FF0000"/>
                          </a:solidFill>
                          <a:latin typeface="+mn-lt"/>
                          <a:ea typeface="+mn-ea"/>
                          <a:cs typeface="+mn-cs"/>
                        </a:rPr>
                        <a:t>什么</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）需要用</a:t>
                      </a:r>
                      <a:r>
                        <a:rPr lang="zh-CN" altLang="en-US" sz="1800" b="1" i="0" u="none" strike="noStrike" kern="1200" baseline="0" dirty="0" smtClean="0">
                          <a:solidFill>
                            <a:srgbClr val="FF0000"/>
                          </a:solidFill>
                          <a:latin typeface="+mn-lt"/>
                          <a:ea typeface="+mn-ea"/>
                          <a:cs typeface="+mn-cs"/>
                        </a:rPr>
                        <a:t>什么方法</a:t>
                      </a:r>
                      <a:r>
                        <a:rPr lang="zh-CN" altLang="en-US" sz="1800" b="0" i="0" u="none" strike="noStrike" kern="1200" baseline="0" dirty="0" smtClean="0">
                          <a:solidFill>
                            <a:schemeClr val="tx1"/>
                          </a:solidFill>
                          <a:latin typeface="+mn-lt"/>
                          <a:ea typeface="+mn-ea"/>
                          <a:cs typeface="+mn-cs"/>
                        </a:rPr>
                        <a:t>进行监视、测量、分析和评价，以确保结果有效；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何时</a:t>
                      </a:r>
                      <a:r>
                        <a:rPr lang="zh-CN" altLang="en-US" sz="1800" b="0" i="0" u="none" strike="noStrike" kern="1200" baseline="0" dirty="0" smtClean="0">
                          <a:solidFill>
                            <a:schemeClr val="tx1"/>
                          </a:solidFill>
                          <a:latin typeface="+mn-lt"/>
                          <a:ea typeface="+mn-ea"/>
                          <a:cs typeface="+mn-cs"/>
                        </a:rPr>
                        <a:t>实施监视和测量；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何时</a:t>
                      </a:r>
                      <a:r>
                        <a:rPr lang="zh-CN" altLang="en-US" sz="1800" b="0" i="0" u="none" strike="noStrike" kern="1200" baseline="0" dirty="0" smtClean="0">
                          <a:solidFill>
                            <a:schemeClr val="tx1"/>
                          </a:solidFill>
                          <a:latin typeface="+mn-lt"/>
                          <a:ea typeface="+mn-ea"/>
                          <a:cs typeface="+mn-cs"/>
                        </a:rPr>
                        <a:t>对监视和测量的结果进行分析和评价。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组织应评价质量管理体系的</a:t>
                      </a:r>
                      <a:r>
                        <a:rPr lang="zh-CN" altLang="en-US" sz="1800" b="1" i="0" u="none" strike="noStrike" kern="1200" baseline="0" dirty="0" smtClean="0">
                          <a:solidFill>
                            <a:srgbClr val="FF0000"/>
                          </a:solidFill>
                          <a:latin typeface="+mn-lt"/>
                          <a:ea typeface="+mn-ea"/>
                          <a:cs typeface="+mn-cs"/>
                        </a:rPr>
                        <a:t>绩效和有效性</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组织应保留适当的成文信息，以作为结果的证据。 </a:t>
                      </a:r>
                      <a:endParaRPr kumimoji="0" lang="en-US" altLang="zh-CN" sz="1800" b="0" i="0" u="none" strike="noStrike" kern="1200" baseline="0" dirty="0" smtClean="0">
                        <a:solidFill>
                          <a:schemeClr val="tx1"/>
                        </a:solidFill>
                        <a:effectLst/>
                        <a:latin typeface="+mn-lt"/>
                        <a:ea typeface="+mn-ea"/>
                        <a:cs typeface="+mn-cs"/>
                      </a:endParaRPr>
                    </a:p>
                    <a:p>
                      <a:endParaRPr kumimoji="0" lang="zh-CN" altLang="en-US" sz="1800" b="1" i="1" u="none" strike="noStrike" kern="1200" baseline="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r>
              <a:rPr lang="en-US" altLang="zh-CN" sz="2400" b="1" dirty="0" smtClean="0"/>
              <a:t> </a:t>
            </a:r>
            <a:r>
              <a:rPr lang="zh-CN" altLang="en-US" sz="2400" dirty="0" smtClean="0"/>
              <a:t>绩效：可测量</a:t>
            </a:r>
            <a:r>
              <a:rPr lang="zh-CN" altLang="en-US" sz="2400" dirty="0"/>
              <a:t>的</a:t>
            </a:r>
            <a:r>
              <a:rPr lang="zh-CN" altLang="en-US" sz="2400" dirty="0" smtClean="0"/>
              <a:t>结果。</a:t>
            </a:r>
            <a:endParaRPr lang="en-US" altLang="zh-CN" sz="2400" dirty="0" smtClean="0"/>
          </a:p>
          <a:p>
            <a:r>
              <a:rPr lang="zh-CN" altLang="en-US" sz="2000" dirty="0"/>
              <a:t>注</a:t>
            </a:r>
            <a:r>
              <a:rPr lang="en-US" altLang="zh-CN" sz="2000" dirty="0"/>
              <a:t>1</a:t>
            </a:r>
            <a:r>
              <a:rPr lang="zh-CN" altLang="en-US" sz="2000" dirty="0"/>
              <a:t>：绩效可能涉及定量的或定性的结果。 </a:t>
            </a:r>
            <a:endParaRPr lang="zh-CN" altLang="en-US" sz="2000" dirty="0"/>
          </a:p>
          <a:p>
            <a:r>
              <a:rPr lang="zh-CN" altLang="en-US" sz="2000" dirty="0"/>
              <a:t>注</a:t>
            </a:r>
            <a:r>
              <a:rPr lang="en-US" altLang="zh-CN" sz="2000" dirty="0"/>
              <a:t>2</a:t>
            </a:r>
            <a:r>
              <a:rPr lang="zh-CN" altLang="en-US" sz="2000" dirty="0"/>
              <a:t>：绩效可能涉及活动</a:t>
            </a:r>
            <a:r>
              <a:rPr lang="en-US" altLang="zh-CN" sz="2000" dirty="0"/>
              <a:t>(3.3.11)</a:t>
            </a:r>
            <a:r>
              <a:rPr lang="zh-CN" altLang="en-US" sz="2000" dirty="0"/>
              <a:t>、过程</a:t>
            </a:r>
            <a:r>
              <a:rPr lang="en-US" altLang="zh-CN" sz="2000" dirty="0"/>
              <a:t>(3.4.1)</a:t>
            </a:r>
            <a:r>
              <a:rPr lang="zh-CN" altLang="en-US" sz="2000" dirty="0"/>
              <a:t>、</a:t>
            </a:r>
            <a:r>
              <a:rPr lang="zh-CN" altLang="en-US" sz="2000" dirty="0" smtClean="0"/>
              <a:t>产品、</a:t>
            </a:r>
            <a:r>
              <a:rPr lang="zh-CN" altLang="en-US" sz="2000" dirty="0"/>
              <a:t>服务</a:t>
            </a:r>
            <a:r>
              <a:rPr lang="en-US" altLang="zh-CN" sz="2000" dirty="0"/>
              <a:t>(3.7.7)</a:t>
            </a:r>
            <a:r>
              <a:rPr lang="zh-CN" altLang="en-US" sz="2000" dirty="0"/>
              <a:t>、体系</a:t>
            </a:r>
            <a:r>
              <a:rPr lang="en-US" altLang="zh-CN" sz="2000" dirty="0"/>
              <a:t>(3.5.1)</a:t>
            </a:r>
            <a:r>
              <a:rPr lang="zh-CN" altLang="en-US" sz="2000" dirty="0"/>
              <a:t>或组织</a:t>
            </a:r>
            <a:r>
              <a:rPr lang="en-US" altLang="zh-CN" sz="2000" dirty="0"/>
              <a:t>(3.2.1)</a:t>
            </a:r>
            <a:r>
              <a:rPr lang="zh-CN" altLang="en-US" sz="2000" dirty="0"/>
              <a:t>的</a:t>
            </a:r>
            <a:r>
              <a:rPr lang="zh-CN" altLang="en-US" sz="2000" dirty="0" smtClean="0"/>
              <a:t>管理。</a:t>
            </a:r>
            <a:endParaRPr lang="en-US" altLang="zh-CN" sz="2000" dirty="0" smtClean="0"/>
          </a:p>
          <a:p>
            <a:r>
              <a:rPr lang="zh-CN" altLang="en-US" sz="2400" dirty="0" smtClean="0">
                <a:solidFill>
                  <a:srgbClr val="FF0000"/>
                </a:solidFill>
              </a:rPr>
              <a:t>确定监视测量对象</a:t>
            </a:r>
            <a:r>
              <a:rPr lang="zh-CN" altLang="en-US" sz="2400" dirty="0" smtClean="0"/>
              <a:t>；如过程输出、过程等。</a:t>
            </a:r>
            <a:endParaRPr lang="zh-CN" altLang="en-US" sz="2400" dirty="0"/>
          </a:p>
          <a:p>
            <a:r>
              <a:rPr lang="zh-CN" altLang="en-US" sz="2400" dirty="0" smtClean="0"/>
              <a:t>确定</a:t>
            </a:r>
            <a:r>
              <a:rPr lang="zh-CN" altLang="en-US" sz="2400" dirty="0" smtClean="0">
                <a:solidFill>
                  <a:srgbClr val="FF0000"/>
                </a:solidFill>
              </a:rPr>
              <a:t>方法</a:t>
            </a:r>
            <a:r>
              <a:rPr lang="zh-CN" altLang="en-US" sz="2400" dirty="0"/>
              <a:t>以确保结果有效</a:t>
            </a:r>
            <a:r>
              <a:rPr lang="zh-CN" altLang="en-US" sz="2400" dirty="0" smtClean="0"/>
              <a:t>；如统计技术的使用、过程能力指数的计算等。</a:t>
            </a:r>
            <a:endParaRPr lang="zh-CN" altLang="en-US" sz="2400" dirty="0"/>
          </a:p>
          <a:p>
            <a:r>
              <a:rPr lang="zh-CN" altLang="en-US" sz="2400" dirty="0"/>
              <a:t>两</a:t>
            </a:r>
            <a:r>
              <a:rPr lang="zh-CN" altLang="en-US" sz="2400" dirty="0" smtClean="0"/>
              <a:t>个</a:t>
            </a:r>
            <a:r>
              <a:rPr lang="zh-CN" altLang="en-US" sz="2400" dirty="0"/>
              <a:t>何时</a:t>
            </a:r>
            <a:r>
              <a:rPr lang="zh-CN" altLang="en-US" sz="2400" dirty="0" smtClean="0"/>
              <a:t>：何时监视</a:t>
            </a:r>
            <a:r>
              <a:rPr lang="zh-CN" altLang="en-US" sz="2400" dirty="0"/>
              <a:t>和</a:t>
            </a:r>
            <a:r>
              <a:rPr lang="zh-CN" altLang="en-US" sz="2400" dirty="0" smtClean="0"/>
              <a:t>测量；何时</a:t>
            </a:r>
            <a:r>
              <a:rPr lang="en-US" altLang="zh-CN" sz="2400" dirty="0" smtClean="0"/>
              <a:t> </a:t>
            </a:r>
            <a:r>
              <a:rPr lang="zh-CN" altLang="en-US" sz="2400" dirty="0"/>
              <a:t>对监视和测量</a:t>
            </a:r>
            <a:r>
              <a:rPr lang="zh-CN" altLang="en-US" sz="2400" dirty="0">
                <a:solidFill>
                  <a:srgbClr val="FF0000"/>
                </a:solidFill>
              </a:rPr>
              <a:t>结果进行分析和</a:t>
            </a:r>
            <a:r>
              <a:rPr lang="zh-CN" altLang="en-US" sz="2400" dirty="0" smtClean="0">
                <a:solidFill>
                  <a:srgbClr val="FF0000"/>
                </a:solidFill>
              </a:rPr>
              <a:t>评价</a:t>
            </a:r>
            <a:r>
              <a:rPr lang="zh-CN" altLang="en-US" sz="2400" dirty="0" smtClean="0"/>
              <a:t>。</a:t>
            </a:r>
            <a:endParaRPr lang="zh-CN" altLang="en-US" sz="2400" dirty="0"/>
          </a:p>
          <a:p>
            <a:r>
              <a:rPr lang="zh-CN" altLang="en-US" sz="2400" dirty="0"/>
              <a:t> </a:t>
            </a:r>
            <a:r>
              <a:rPr lang="zh-CN" altLang="en-US" sz="2400" dirty="0" smtClean="0"/>
              <a:t>保存</a:t>
            </a:r>
            <a:r>
              <a:rPr lang="zh-CN" altLang="en-US" sz="2400" dirty="0"/>
              <a:t>适当</a:t>
            </a:r>
            <a:r>
              <a:rPr lang="zh-CN" altLang="en-US" sz="2400" dirty="0" smtClean="0"/>
              <a:t>的成文信息以</a:t>
            </a:r>
            <a:r>
              <a:rPr lang="zh-CN" altLang="en-US" sz="2400" dirty="0"/>
              <a:t>作为结果的证据。</a:t>
            </a:r>
            <a:endParaRPr lang="zh-CN" altLang="en-US" sz="2400" dirty="0"/>
          </a:p>
          <a:p>
            <a:r>
              <a:rPr lang="zh-CN" altLang="en-US" sz="2400" dirty="0"/>
              <a:t> </a:t>
            </a:r>
            <a:r>
              <a:rPr lang="zh-CN" altLang="en-US" sz="2400" dirty="0" smtClean="0"/>
              <a:t>评价</a:t>
            </a:r>
            <a:r>
              <a:rPr lang="zh-CN" altLang="en-US" sz="2400" dirty="0"/>
              <a:t>质量</a:t>
            </a:r>
            <a:r>
              <a:rPr lang="zh-CN" altLang="en-US" sz="2400" dirty="0">
                <a:solidFill>
                  <a:srgbClr val="FF0000"/>
                </a:solidFill>
              </a:rPr>
              <a:t>绩效</a:t>
            </a:r>
            <a:r>
              <a:rPr lang="zh-CN" altLang="en-US" sz="2400" dirty="0"/>
              <a:t>和</a:t>
            </a:r>
            <a:r>
              <a:rPr lang="zh-CN" altLang="en-US" sz="2400" dirty="0">
                <a:solidFill>
                  <a:srgbClr val="FF0000"/>
                </a:solidFill>
              </a:rPr>
              <a:t>质量管理体系的有效性</a:t>
            </a:r>
            <a:r>
              <a:rPr lang="zh-CN" altLang="en-US" sz="2400" dirty="0"/>
              <a:t>。</a:t>
            </a:r>
            <a:endParaRPr lang="zh-CN" altLang="en-US" sz="2400" dirty="0"/>
          </a:p>
          <a:p>
            <a:endParaRPr lang="zh-CN" altLang="en-US" sz="2400" dirty="0"/>
          </a:p>
          <a:p>
            <a:pPr marL="0" indent="0">
              <a:buNone/>
            </a:pPr>
            <a:r>
              <a:rPr lang="zh-CN" altLang="en-US" sz="2400" dirty="0" smtClean="0"/>
              <a:t>    </a:t>
            </a:r>
            <a:endParaRPr lang="en-US" altLang="zh-CN" sz="2400" dirty="0" smtClean="0">
              <a:latin typeface="幼圆" pitchFamily="49" charset="-122"/>
            </a:endParaRPr>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457200" y="276225"/>
            <a:ext cx="8229600" cy="561975"/>
          </a:xfrm>
        </p:spPr>
        <p:txBody>
          <a:bodyPr/>
          <a:lstStyle/>
          <a:p>
            <a:r>
              <a:rPr lang="zh-CN" altLang="en-US" sz="2800" b="1" smtClean="0">
                <a:solidFill>
                  <a:srgbClr val="FF6600"/>
                </a:solidFill>
                <a:latin typeface="宋体" panose="02010600030101010101" pitchFamily="2" charset="-122"/>
              </a:rPr>
              <a:t>标准的基本结构适用</a:t>
            </a:r>
            <a:r>
              <a:rPr lang="en-US" altLang="zh-CN" sz="2800" b="1" smtClean="0">
                <a:solidFill>
                  <a:srgbClr val="FF6600"/>
                </a:solidFill>
                <a:latin typeface="宋体" panose="02010600030101010101" pitchFamily="2" charset="-122"/>
              </a:rPr>
              <a:t>PDCA</a:t>
            </a:r>
            <a:r>
              <a:rPr lang="zh-CN" altLang="en-US" sz="2800" b="1" smtClean="0">
                <a:solidFill>
                  <a:srgbClr val="FF6600"/>
                </a:solidFill>
                <a:latin typeface="宋体" panose="02010600030101010101" pitchFamily="2" charset="-122"/>
              </a:rPr>
              <a:t>循环示意图</a:t>
            </a:r>
            <a:endParaRPr lang="zh-CN" altLang="en-US" sz="2800" b="1" smtClean="0">
              <a:solidFill>
                <a:srgbClr val="FF6600"/>
              </a:solidFill>
              <a:latin typeface="宋体" panose="02010600030101010101" pitchFamily="2" charset="-122"/>
            </a:endParaRPr>
          </a:p>
        </p:txBody>
      </p:sp>
      <p:pic>
        <p:nvPicPr>
          <p:cNvPr id="16387"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750" y="1044575"/>
            <a:ext cx="7993063"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8.2.1  </a:t>
                      </a:r>
                      <a:r>
                        <a:rPr kumimoji="0" lang="zh-CN" altLang="zh-CN" sz="1800" kern="1200" dirty="0" smtClean="0">
                          <a:solidFill>
                            <a:schemeClr val="tx1"/>
                          </a:solidFill>
                          <a:effectLst/>
                          <a:latin typeface="+mn-lt"/>
                          <a:ea typeface="+mn-ea"/>
                          <a:cs typeface="+mn-cs"/>
                        </a:rPr>
                        <a:t>顾客满意</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作为对质量管理体系绩效的一种测量，组织应监视顾客关于组织是否满足其要求的感受的相关信息，并确定获取和利用这种信息的方法。</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注：监视顾客感受可以包括从诸如顾客满意度调查、来自顾客的关于交付产品质量方面数据、用户意见调查、流失业务分析、顾客赞扬、索赔和经销商报告之类的来源获得输入。</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2800" b="1" i="0" kern="1200" dirty="0" smtClean="0">
                          <a:solidFill>
                            <a:schemeClr val="tx1"/>
                          </a:solidFill>
                          <a:effectLst/>
                          <a:latin typeface="+mn-lt"/>
                          <a:ea typeface="+mn-ea"/>
                          <a:cs typeface="+mn-cs"/>
                        </a:rPr>
                        <a:t>9.1.2 </a:t>
                      </a:r>
                      <a:r>
                        <a:rPr kumimoji="0" lang="zh-CN" altLang="en-US" sz="2800" b="1" i="0" kern="1200" dirty="0" smtClean="0">
                          <a:solidFill>
                            <a:schemeClr val="tx1"/>
                          </a:solidFill>
                          <a:effectLst/>
                          <a:latin typeface="+mn-lt"/>
                          <a:ea typeface="+mn-ea"/>
                          <a:cs typeface="+mn-cs"/>
                        </a:rPr>
                        <a:t>顾客满意</a:t>
                      </a:r>
                      <a:endParaRPr kumimoji="0" lang="en-US" altLang="zh-CN" sz="2800" b="1" i="0" kern="1200" dirty="0" smtClean="0">
                        <a:solidFill>
                          <a:schemeClr val="tx1"/>
                        </a:solidFill>
                        <a:effectLst/>
                        <a:latin typeface="+mn-lt"/>
                        <a:ea typeface="+mn-ea"/>
                        <a:cs typeface="+mn-cs"/>
                      </a:endParaRPr>
                    </a:p>
                    <a:p>
                      <a:r>
                        <a:rPr lang="zh-CN" altLang="en-US" sz="2800" b="0" i="0" u="none" strike="noStrike" kern="1200" baseline="0" dirty="0" smtClean="0">
                          <a:solidFill>
                            <a:schemeClr val="tx1"/>
                          </a:solidFill>
                          <a:latin typeface="+mn-lt"/>
                          <a:ea typeface="+mn-ea"/>
                          <a:cs typeface="+mn-cs"/>
                        </a:rPr>
                        <a:t>组织应监视顾客对其需求和期望已得到满足的</a:t>
                      </a:r>
                      <a:r>
                        <a:rPr lang="zh-CN" altLang="en-US" sz="2800" b="1" i="0" u="none" strike="noStrike" kern="1200" baseline="0" dirty="0" smtClean="0">
                          <a:solidFill>
                            <a:srgbClr val="FF0000"/>
                          </a:solidFill>
                          <a:latin typeface="+mn-lt"/>
                          <a:ea typeface="+mn-ea"/>
                          <a:cs typeface="+mn-cs"/>
                        </a:rPr>
                        <a:t>程度</a:t>
                      </a:r>
                      <a:r>
                        <a:rPr lang="zh-CN" altLang="en-US" sz="2800" b="0" i="0" u="none" strike="noStrike" kern="1200" baseline="0" dirty="0" smtClean="0">
                          <a:solidFill>
                            <a:schemeClr val="tx1"/>
                          </a:solidFill>
                          <a:latin typeface="+mn-lt"/>
                          <a:ea typeface="+mn-ea"/>
                          <a:cs typeface="+mn-cs"/>
                        </a:rPr>
                        <a:t>的</a:t>
                      </a:r>
                      <a:r>
                        <a:rPr lang="zh-CN" altLang="en-US" sz="2800" b="1" i="0" u="none" strike="noStrike" kern="1200" baseline="0" dirty="0" smtClean="0">
                          <a:solidFill>
                            <a:srgbClr val="FF0000"/>
                          </a:solidFill>
                          <a:latin typeface="+mn-lt"/>
                          <a:ea typeface="+mn-ea"/>
                          <a:cs typeface="+mn-cs"/>
                        </a:rPr>
                        <a:t>感受</a:t>
                      </a:r>
                      <a:r>
                        <a:rPr lang="zh-CN" altLang="en-US" sz="2800" b="0" i="0" u="none" strike="noStrike" kern="1200" baseline="0" dirty="0" smtClean="0">
                          <a:solidFill>
                            <a:schemeClr val="tx1"/>
                          </a:solidFill>
                          <a:latin typeface="+mn-lt"/>
                          <a:ea typeface="+mn-ea"/>
                          <a:cs typeface="+mn-cs"/>
                        </a:rPr>
                        <a:t>。组织应</a:t>
                      </a:r>
                      <a:r>
                        <a:rPr lang="zh-CN" altLang="en-US" sz="2800" b="1" i="0" u="none" strike="noStrike" kern="1200" baseline="0" dirty="0" smtClean="0">
                          <a:solidFill>
                            <a:srgbClr val="FF0000"/>
                          </a:solidFill>
                          <a:latin typeface="+mn-lt"/>
                          <a:ea typeface="+mn-ea"/>
                          <a:cs typeface="+mn-cs"/>
                        </a:rPr>
                        <a:t>确定获取、监视和评审该信息的方法。 </a:t>
                      </a:r>
                      <a:endParaRPr lang="zh-CN" altLang="en-US" sz="2800" b="1" i="0" u="none" strike="noStrike" kern="1200" baseline="0" dirty="0" smtClean="0">
                        <a:solidFill>
                          <a:srgbClr val="FF0000"/>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注：监视顾客感受的例子可包括顾客调查、顾客对交付产品或服务的反馈、顾客座谈、市场占有率分析、顾客赞扬、担保索赔和经销商报告。</a:t>
                      </a:r>
                      <a:r>
                        <a:rPr lang="zh-CN" altLang="en-US" sz="2000" b="0" i="0" u="none" strike="noStrike" kern="1200" baseline="0" dirty="0" smtClean="0">
                          <a:solidFill>
                            <a:schemeClr val="tx1"/>
                          </a:solidFill>
                          <a:latin typeface="+mn-lt"/>
                          <a:ea typeface="+mn-ea"/>
                          <a:cs typeface="+mn-cs"/>
                        </a:rPr>
                        <a:t> </a:t>
                      </a:r>
                      <a:endParaRPr kumimoji="0" lang="zh-CN" altLang="en-US" sz="2000" b="0" i="0"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r>
              <a:rPr lang="zh-CN" altLang="en-US" b="1" dirty="0" smtClean="0"/>
              <a:t>顾客满意：</a:t>
            </a:r>
            <a:r>
              <a:rPr lang="zh-CN" altLang="en-US" b="1" dirty="0"/>
              <a:t>顾客</a:t>
            </a:r>
            <a:r>
              <a:rPr lang="en-US" altLang="zh-CN" b="1" dirty="0"/>
              <a:t>(3.2.4)</a:t>
            </a:r>
            <a:r>
              <a:rPr lang="zh-CN" altLang="en-US" b="1" dirty="0"/>
              <a:t>对其期望已被满足程度的感受 </a:t>
            </a:r>
            <a:endParaRPr lang="zh-CN" altLang="en-US" b="1" dirty="0"/>
          </a:p>
          <a:p>
            <a:r>
              <a:rPr lang="zh-CN" altLang="en-US" sz="2000" dirty="0"/>
              <a:t>注</a:t>
            </a:r>
            <a:r>
              <a:rPr lang="en-US" altLang="zh-CN" sz="2000" dirty="0"/>
              <a:t>1</a:t>
            </a:r>
            <a:r>
              <a:rPr lang="zh-CN" altLang="en-US" sz="2000" dirty="0"/>
              <a:t>：在产品</a:t>
            </a:r>
            <a:r>
              <a:rPr lang="en-US" altLang="zh-CN" sz="2000" dirty="0"/>
              <a:t>(3.7.6)</a:t>
            </a:r>
            <a:r>
              <a:rPr lang="zh-CN" altLang="en-US" sz="2000" dirty="0"/>
              <a:t>或服务</a:t>
            </a:r>
            <a:r>
              <a:rPr lang="en-US" altLang="zh-CN" sz="2000" dirty="0"/>
              <a:t>(3.7.7)</a:t>
            </a:r>
            <a:r>
              <a:rPr lang="zh-CN" altLang="en-US" sz="2000" dirty="0"/>
              <a:t>交付之前，组织</a:t>
            </a:r>
            <a:r>
              <a:rPr lang="en-US" altLang="zh-CN" sz="2000" dirty="0"/>
              <a:t>(3.2.1)</a:t>
            </a:r>
            <a:r>
              <a:rPr lang="zh-CN" altLang="en-US" sz="2000" dirty="0"/>
              <a:t>有可能不知道顾客的期望，甚至顾客也在考虑之中。为了实现较高的顾客满意，可能有必要满足那些顾客既没有明示，也不是通常隐含或必须履行的期望。 </a:t>
            </a:r>
            <a:endParaRPr lang="zh-CN" altLang="en-US" sz="2000" dirty="0"/>
          </a:p>
          <a:p>
            <a:r>
              <a:rPr lang="zh-CN" altLang="en-US" sz="2000" dirty="0"/>
              <a:t>注</a:t>
            </a:r>
            <a:r>
              <a:rPr lang="en-US" altLang="zh-CN" sz="2000" dirty="0"/>
              <a:t>2</a:t>
            </a:r>
            <a:r>
              <a:rPr lang="zh-CN" altLang="en-US" sz="2000" dirty="0"/>
              <a:t>：投诉</a:t>
            </a:r>
            <a:r>
              <a:rPr lang="en-US" altLang="zh-CN" sz="2000" dirty="0"/>
              <a:t>(3.9.3)</a:t>
            </a:r>
            <a:r>
              <a:rPr lang="zh-CN" altLang="en-US" sz="2000" dirty="0"/>
              <a:t>是一种满意程度低的最常见的表达方式，但没有投诉并不一定表明顾客很满意。 </a:t>
            </a:r>
            <a:endParaRPr lang="zh-CN" altLang="en-US" sz="2000" dirty="0"/>
          </a:p>
          <a:p>
            <a:r>
              <a:rPr lang="zh-CN" altLang="en-US" sz="2000" dirty="0"/>
              <a:t>注</a:t>
            </a:r>
            <a:r>
              <a:rPr lang="en-US" altLang="zh-CN" sz="2000" dirty="0"/>
              <a:t>3</a:t>
            </a:r>
            <a:r>
              <a:rPr lang="zh-CN" altLang="en-US" sz="2000" dirty="0"/>
              <a:t>：即使规定的顾客要求</a:t>
            </a:r>
            <a:r>
              <a:rPr lang="en-US" altLang="zh-CN" sz="2000" dirty="0"/>
              <a:t>(3.6.4)</a:t>
            </a:r>
            <a:r>
              <a:rPr lang="zh-CN" altLang="en-US" sz="2000" dirty="0"/>
              <a:t>符合顾客的愿望并得到满足，也不一定确保顾客很满意。 </a:t>
            </a:r>
            <a:r>
              <a:rPr lang="zh-CN" altLang="en-US" sz="2000" dirty="0" smtClean="0"/>
              <a:t>    </a:t>
            </a:r>
            <a:endParaRPr lang="en-US" altLang="zh-CN" sz="2000" dirty="0" smtClean="0">
              <a:latin typeface="幼圆" pitchFamily="49" charset="-122"/>
            </a:endParaRPr>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bwMode="auto">
          <a:xfrm>
            <a:off x="428625" y="381000"/>
            <a:ext cx="8305800" cy="54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normAutofit fontScale="90000"/>
          </a:bodyPr>
          <a:lstStyle/>
          <a:p>
            <a:pPr eaLnBrk="1" hangingPunct="1">
              <a:lnSpc>
                <a:spcPct val="120000"/>
              </a:lnSpc>
              <a:spcBef>
                <a:spcPct val="20000"/>
              </a:spcBef>
            </a:pPr>
            <a:r>
              <a:rPr lang="zh-CN" altLang="en-US" sz="2500" smtClean="0">
                <a:solidFill>
                  <a:srgbClr val="FF0000"/>
                </a:solidFill>
                <a:latin typeface="幼圆" pitchFamily="49" charset="-122"/>
              </a:rPr>
              <a:t>顾客投诉</a:t>
            </a:r>
            <a:r>
              <a:rPr lang="en-US" altLang="zh-CN" sz="2500" smtClean="0">
                <a:solidFill>
                  <a:srgbClr val="FF0000"/>
                </a:solidFill>
                <a:latin typeface="幼圆" pitchFamily="49" charset="-122"/>
              </a:rPr>
              <a:t>:</a:t>
            </a:r>
            <a:r>
              <a:rPr lang="zh-CN" altLang="en-US" sz="2500" smtClean="0">
                <a:solidFill>
                  <a:srgbClr val="FF0000"/>
                </a:solidFill>
                <a:latin typeface="幼圆" pitchFamily="49" charset="-122"/>
              </a:rPr>
              <a:t>只是顾客不满意的冰山一角</a:t>
            </a:r>
            <a:endParaRPr lang="zh-CN" altLang="en-US" sz="2500" smtClean="0">
              <a:solidFill>
                <a:srgbClr val="FF0000"/>
              </a:solidFill>
              <a:latin typeface="幼圆" pitchFamily="49" charset="-122"/>
            </a:endParaRPr>
          </a:p>
        </p:txBody>
      </p:sp>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fld id="{D170BDAD-BC94-4A0A-86B6-14F7CF8364B2}" type="slidenum">
              <a:rPr lang="zh-CN" altLang="en-US" smtClean="0"/>
            </a:fld>
            <a:endParaRPr lang="zh-CN" altLang="en-US"/>
          </a:p>
        </p:txBody>
      </p:sp>
      <p:grpSp>
        <p:nvGrpSpPr>
          <p:cNvPr id="236547" name="Group 4"/>
          <p:cNvGrpSpPr/>
          <p:nvPr/>
        </p:nvGrpSpPr>
        <p:grpSpPr bwMode="auto">
          <a:xfrm>
            <a:off x="838200" y="1147763"/>
            <a:ext cx="7042150" cy="4495800"/>
            <a:chOff x="1152" y="1440"/>
            <a:chExt cx="4436" cy="2592"/>
          </a:xfrm>
        </p:grpSpPr>
        <p:sp>
          <p:nvSpPr>
            <p:cNvPr id="236553" name="Rectangle 5"/>
            <p:cNvSpPr>
              <a:spLocks noChangeArrowheads="1"/>
            </p:cNvSpPr>
            <p:nvPr/>
          </p:nvSpPr>
          <p:spPr bwMode="auto">
            <a:xfrm>
              <a:off x="1152" y="1488"/>
              <a:ext cx="4436" cy="2544"/>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p>
              <a:pPr algn="ctr"/>
              <a:endParaRPr lang="zh-CN" altLang="en-US"/>
            </a:p>
          </p:txBody>
        </p:sp>
        <p:sp>
          <p:nvSpPr>
            <p:cNvPr id="236554" name="Freeform 6"/>
            <p:cNvSpPr/>
            <p:nvPr/>
          </p:nvSpPr>
          <p:spPr bwMode="auto">
            <a:xfrm>
              <a:off x="1200" y="1440"/>
              <a:ext cx="2392" cy="2592"/>
            </a:xfrm>
            <a:custGeom>
              <a:avLst/>
              <a:gdLst>
                <a:gd name="T0" fmla="*/ 91 w 2449"/>
                <a:gd name="T1" fmla="*/ 1685 h 2737"/>
                <a:gd name="T2" fmla="*/ 40 w 2449"/>
                <a:gd name="T3" fmla="*/ 1606 h 2737"/>
                <a:gd name="T4" fmla="*/ 28 w 2449"/>
                <a:gd name="T5" fmla="*/ 1530 h 2737"/>
                <a:gd name="T6" fmla="*/ 12 w 2449"/>
                <a:gd name="T7" fmla="*/ 1445 h 2737"/>
                <a:gd name="T8" fmla="*/ 0 w 2449"/>
                <a:gd name="T9" fmla="*/ 1367 h 2737"/>
                <a:gd name="T10" fmla="*/ 0 w 2449"/>
                <a:gd name="T11" fmla="*/ 1288 h 2737"/>
                <a:gd name="T12" fmla="*/ 60 w 2449"/>
                <a:gd name="T13" fmla="*/ 1219 h 2737"/>
                <a:gd name="T14" fmla="*/ 120 w 2449"/>
                <a:gd name="T15" fmla="*/ 1142 h 2737"/>
                <a:gd name="T16" fmla="*/ 199 w 2449"/>
                <a:gd name="T17" fmla="*/ 1080 h 2737"/>
                <a:gd name="T18" fmla="*/ 259 w 2449"/>
                <a:gd name="T19" fmla="*/ 1017 h 2737"/>
                <a:gd name="T20" fmla="*/ 278 w 2449"/>
                <a:gd name="T21" fmla="*/ 939 h 2737"/>
                <a:gd name="T22" fmla="*/ 357 w 2449"/>
                <a:gd name="T23" fmla="*/ 877 h 2737"/>
                <a:gd name="T24" fmla="*/ 438 w 2449"/>
                <a:gd name="T25" fmla="*/ 824 h 2737"/>
                <a:gd name="T26" fmla="*/ 478 w 2449"/>
                <a:gd name="T27" fmla="*/ 745 h 2737"/>
                <a:gd name="T28" fmla="*/ 497 w 2449"/>
                <a:gd name="T29" fmla="*/ 675 h 2737"/>
                <a:gd name="T30" fmla="*/ 567 w 2449"/>
                <a:gd name="T31" fmla="*/ 590 h 2737"/>
                <a:gd name="T32" fmla="*/ 636 w 2449"/>
                <a:gd name="T33" fmla="*/ 521 h 2737"/>
                <a:gd name="T34" fmla="*/ 666 w 2449"/>
                <a:gd name="T35" fmla="*/ 434 h 2737"/>
                <a:gd name="T36" fmla="*/ 686 w 2449"/>
                <a:gd name="T37" fmla="*/ 357 h 2737"/>
                <a:gd name="T38" fmla="*/ 735 w 2449"/>
                <a:gd name="T39" fmla="*/ 287 h 2737"/>
                <a:gd name="T40" fmla="*/ 776 w 2449"/>
                <a:gd name="T41" fmla="*/ 210 h 2737"/>
                <a:gd name="T42" fmla="*/ 816 w 2449"/>
                <a:gd name="T43" fmla="*/ 132 h 2737"/>
                <a:gd name="T44" fmla="*/ 864 w 2449"/>
                <a:gd name="T45" fmla="*/ 46 h 2737"/>
                <a:gd name="T46" fmla="*/ 964 w 2449"/>
                <a:gd name="T47" fmla="*/ 16 h 2737"/>
                <a:gd name="T48" fmla="*/ 1074 w 2449"/>
                <a:gd name="T49" fmla="*/ 46 h 2737"/>
                <a:gd name="T50" fmla="*/ 1163 w 2449"/>
                <a:gd name="T51" fmla="*/ 124 h 2737"/>
                <a:gd name="T52" fmla="*/ 1193 w 2449"/>
                <a:gd name="T53" fmla="*/ 194 h 2737"/>
                <a:gd name="T54" fmla="*/ 1212 w 2449"/>
                <a:gd name="T55" fmla="*/ 287 h 2737"/>
                <a:gd name="T56" fmla="*/ 1301 w 2449"/>
                <a:gd name="T57" fmla="*/ 349 h 2737"/>
                <a:gd name="T58" fmla="*/ 1352 w 2449"/>
                <a:gd name="T59" fmla="*/ 427 h 2737"/>
                <a:gd name="T60" fmla="*/ 1402 w 2449"/>
                <a:gd name="T61" fmla="*/ 482 h 2737"/>
                <a:gd name="T62" fmla="*/ 1411 w 2449"/>
                <a:gd name="T63" fmla="*/ 559 h 2737"/>
                <a:gd name="T64" fmla="*/ 1461 w 2449"/>
                <a:gd name="T65" fmla="*/ 645 h 2737"/>
                <a:gd name="T66" fmla="*/ 1541 w 2449"/>
                <a:gd name="T67" fmla="*/ 722 h 2737"/>
                <a:gd name="T68" fmla="*/ 1621 w 2449"/>
                <a:gd name="T69" fmla="*/ 799 h 2737"/>
                <a:gd name="T70" fmla="*/ 1680 w 2449"/>
                <a:gd name="T71" fmla="*/ 861 h 2737"/>
                <a:gd name="T72" fmla="*/ 1731 w 2449"/>
                <a:gd name="T73" fmla="*/ 922 h 2737"/>
                <a:gd name="T74" fmla="*/ 1770 w 2449"/>
                <a:gd name="T75" fmla="*/ 1001 h 2737"/>
                <a:gd name="T76" fmla="*/ 1819 w 2449"/>
                <a:gd name="T77" fmla="*/ 1071 h 2737"/>
                <a:gd name="T78" fmla="*/ 1899 w 2449"/>
                <a:gd name="T79" fmla="*/ 1117 h 2737"/>
                <a:gd name="T80" fmla="*/ 1968 w 2449"/>
                <a:gd name="T81" fmla="*/ 1172 h 2737"/>
                <a:gd name="T82" fmla="*/ 1978 w 2449"/>
                <a:gd name="T83" fmla="*/ 1265 h 2737"/>
                <a:gd name="T84" fmla="*/ 2008 w 2449"/>
                <a:gd name="T85" fmla="*/ 1344 h 2737"/>
                <a:gd name="T86" fmla="*/ 1958 w 2449"/>
                <a:gd name="T87" fmla="*/ 1404 h 2737"/>
                <a:gd name="T88" fmla="*/ 1997 w 2449"/>
                <a:gd name="T89" fmla="*/ 1491 h 2737"/>
                <a:gd name="T90" fmla="*/ 1997 w 2449"/>
                <a:gd name="T91" fmla="*/ 1576 h 2737"/>
                <a:gd name="T92" fmla="*/ 1939 w 2449"/>
                <a:gd name="T93" fmla="*/ 1638 h 2737"/>
                <a:gd name="T94" fmla="*/ 1849 w 2449"/>
                <a:gd name="T95" fmla="*/ 1685 h 2737"/>
                <a:gd name="T96" fmla="*/ 1740 w 2449"/>
                <a:gd name="T97" fmla="*/ 1707 h 2737"/>
                <a:gd name="T98" fmla="*/ 1628 w 2449"/>
                <a:gd name="T99" fmla="*/ 1732 h 2737"/>
                <a:gd name="T100" fmla="*/ 1480 w 2449"/>
                <a:gd name="T101" fmla="*/ 1732 h 2737"/>
                <a:gd name="T102" fmla="*/ 1332 w 2449"/>
                <a:gd name="T103" fmla="*/ 1739 h 2737"/>
                <a:gd name="T104" fmla="*/ 1222 w 2449"/>
                <a:gd name="T105" fmla="*/ 1770 h 2737"/>
                <a:gd name="T106" fmla="*/ 1084 w 2449"/>
                <a:gd name="T107" fmla="*/ 1762 h 2737"/>
                <a:gd name="T108" fmla="*/ 914 w 2449"/>
                <a:gd name="T109" fmla="*/ 1747 h 2737"/>
                <a:gd name="T110" fmla="*/ 745 w 2449"/>
                <a:gd name="T111" fmla="*/ 1732 h 2737"/>
                <a:gd name="T112" fmla="*/ 616 w 2449"/>
                <a:gd name="T113" fmla="*/ 1724 h 2737"/>
                <a:gd name="T114" fmla="*/ 467 w 2449"/>
                <a:gd name="T115" fmla="*/ 1724 h 2737"/>
                <a:gd name="T116" fmla="*/ 357 w 2449"/>
                <a:gd name="T117" fmla="*/ 1724 h 2737"/>
                <a:gd name="T118" fmla="*/ 199 w 2449"/>
                <a:gd name="T119" fmla="*/ 1717 h 27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49"/>
                <a:gd name="T181" fmla="*/ 0 h 2737"/>
                <a:gd name="T182" fmla="*/ 2449 w 2449"/>
                <a:gd name="T183" fmla="*/ 2737 h 27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49" h="2737">
                  <a:moveTo>
                    <a:pt x="192" y="2652"/>
                  </a:moveTo>
                  <a:lnTo>
                    <a:pt x="168" y="2652"/>
                  </a:lnTo>
                  <a:lnTo>
                    <a:pt x="156" y="2628"/>
                  </a:lnTo>
                  <a:lnTo>
                    <a:pt x="132" y="2616"/>
                  </a:lnTo>
                  <a:lnTo>
                    <a:pt x="108" y="2604"/>
                  </a:lnTo>
                  <a:lnTo>
                    <a:pt x="84" y="2580"/>
                  </a:lnTo>
                  <a:lnTo>
                    <a:pt x="72" y="2556"/>
                  </a:lnTo>
                  <a:lnTo>
                    <a:pt x="60" y="2532"/>
                  </a:lnTo>
                  <a:lnTo>
                    <a:pt x="60" y="2508"/>
                  </a:lnTo>
                  <a:lnTo>
                    <a:pt x="48" y="2484"/>
                  </a:lnTo>
                  <a:lnTo>
                    <a:pt x="48" y="2460"/>
                  </a:lnTo>
                  <a:lnTo>
                    <a:pt x="48" y="2436"/>
                  </a:lnTo>
                  <a:lnTo>
                    <a:pt x="48" y="2412"/>
                  </a:lnTo>
                  <a:lnTo>
                    <a:pt x="36" y="2388"/>
                  </a:lnTo>
                  <a:lnTo>
                    <a:pt x="36" y="2364"/>
                  </a:lnTo>
                  <a:lnTo>
                    <a:pt x="24" y="2340"/>
                  </a:lnTo>
                  <a:lnTo>
                    <a:pt x="24" y="2316"/>
                  </a:lnTo>
                  <a:lnTo>
                    <a:pt x="24" y="2280"/>
                  </a:lnTo>
                  <a:lnTo>
                    <a:pt x="12" y="2256"/>
                  </a:lnTo>
                  <a:lnTo>
                    <a:pt x="12" y="2232"/>
                  </a:lnTo>
                  <a:lnTo>
                    <a:pt x="12" y="2208"/>
                  </a:lnTo>
                  <a:lnTo>
                    <a:pt x="0" y="2184"/>
                  </a:lnTo>
                  <a:lnTo>
                    <a:pt x="0" y="2160"/>
                  </a:lnTo>
                  <a:lnTo>
                    <a:pt x="0" y="2136"/>
                  </a:lnTo>
                  <a:lnTo>
                    <a:pt x="0" y="2112"/>
                  </a:lnTo>
                  <a:lnTo>
                    <a:pt x="0" y="2088"/>
                  </a:lnTo>
                  <a:lnTo>
                    <a:pt x="0" y="2064"/>
                  </a:lnTo>
                  <a:lnTo>
                    <a:pt x="0" y="2040"/>
                  </a:lnTo>
                  <a:lnTo>
                    <a:pt x="0" y="2016"/>
                  </a:lnTo>
                  <a:lnTo>
                    <a:pt x="0" y="1992"/>
                  </a:lnTo>
                  <a:lnTo>
                    <a:pt x="12" y="1968"/>
                  </a:lnTo>
                  <a:lnTo>
                    <a:pt x="24" y="1944"/>
                  </a:lnTo>
                  <a:lnTo>
                    <a:pt x="48" y="1932"/>
                  </a:lnTo>
                  <a:lnTo>
                    <a:pt x="48" y="1908"/>
                  </a:lnTo>
                  <a:lnTo>
                    <a:pt x="72" y="1884"/>
                  </a:lnTo>
                  <a:lnTo>
                    <a:pt x="84" y="1860"/>
                  </a:lnTo>
                  <a:lnTo>
                    <a:pt x="108" y="1824"/>
                  </a:lnTo>
                  <a:lnTo>
                    <a:pt x="108" y="1800"/>
                  </a:lnTo>
                  <a:lnTo>
                    <a:pt x="120" y="1776"/>
                  </a:lnTo>
                  <a:lnTo>
                    <a:pt x="144" y="1764"/>
                  </a:lnTo>
                  <a:lnTo>
                    <a:pt x="168" y="1740"/>
                  </a:lnTo>
                  <a:lnTo>
                    <a:pt x="192" y="1728"/>
                  </a:lnTo>
                  <a:lnTo>
                    <a:pt x="204" y="1704"/>
                  </a:lnTo>
                  <a:lnTo>
                    <a:pt x="228" y="1692"/>
                  </a:lnTo>
                  <a:lnTo>
                    <a:pt x="240" y="1668"/>
                  </a:lnTo>
                  <a:lnTo>
                    <a:pt x="264" y="1668"/>
                  </a:lnTo>
                  <a:lnTo>
                    <a:pt x="288" y="1644"/>
                  </a:lnTo>
                  <a:lnTo>
                    <a:pt x="300" y="1620"/>
                  </a:lnTo>
                  <a:lnTo>
                    <a:pt x="312" y="1596"/>
                  </a:lnTo>
                  <a:lnTo>
                    <a:pt x="312" y="1572"/>
                  </a:lnTo>
                  <a:lnTo>
                    <a:pt x="312" y="1548"/>
                  </a:lnTo>
                  <a:lnTo>
                    <a:pt x="300" y="1524"/>
                  </a:lnTo>
                  <a:lnTo>
                    <a:pt x="312" y="1500"/>
                  </a:lnTo>
                  <a:lnTo>
                    <a:pt x="324" y="1476"/>
                  </a:lnTo>
                  <a:lnTo>
                    <a:pt x="336" y="1452"/>
                  </a:lnTo>
                  <a:lnTo>
                    <a:pt x="360" y="1428"/>
                  </a:lnTo>
                  <a:lnTo>
                    <a:pt x="372" y="1404"/>
                  </a:lnTo>
                  <a:lnTo>
                    <a:pt x="396" y="1392"/>
                  </a:lnTo>
                  <a:lnTo>
                    <a:pt x="408" y="1368"/>
                  </a:lnTo>
                  <a:lnTo>
                    <a:pt x="432" y="1356"/>
                  </a:lnTo>
                  <a:lnTo>
                    <a:pt x="444" y="1332"/>
                  </a:lnTo>
                  <a:lnTo>
                    <a:pt x="468" y="1320"/>
                  </a:lnTo>
                  <a:lnTo>
                    <a:pt x="480" y="1296"/>
                  </a:lnTo>
                  <a:lnTo>
                    <a:pt x="504" y="1284"/>
                  </a:lnTo>
                  <a:lnTo>
                    <a:pt x="528" y="1272"/>
                  </a:lnTo>
                  <a:lnTo>
                    <a:pt x="540" y="1248"/>
                  </a:lnTo>
                  <a:lnTo>
                    <a:pt x="552" y="1224"/>
                  </a:lnTo>
                  <a:lnTo>
                    <a:pt x="564" y="1200"/>
                  </a:lnTo>
                  <a:lnTo>
                    <a:pt x="576" y="1176"/>
                  </a:lnTo>
                  <a:lnTo>
                    <a:pt x="576" y="1152"/>
                  </a:lnTo>
                  <a:lnTo>
                    <a:pt x="564" y="1128"/>
                  </a:lnTo>
                  <a:lnTo>
                    <a:pt x="564" y="1104"/>
                  </a:lnTo>
                  <a:lnTo>
                    <a:pt x="564" y="1080"/>
                  </a:lnTo>
                  <a:lnTo>
                    <a:pt x="576" y="1056"/>
                  </a:lnTo>
                  <a:lnTo>
                    <a:pt x="600" y="1044"/>
                  </a:lnTo>
                  <a:lnTo>
                    <a:pt x="612" y="1020"/>
                  </a:lnTo>
                  <a:lnTo>
                    <a:pt x="636" y="996"/>
                  </a:lnTo>
                  <a:lnTo>
                    <a:pt x="648" y="960"/>
                  </a:lnTo>
                  <a:lnTo>
                    <a:pt x="660" y="936"/>
                  </a:lnTo>
                  <a:lnTo>
                    <a:pt x="684" y="912"/>
                  </a:lnTo>
                  <a:lnTo>
                    <a:pt x="708" y="888"/>
                  </a:lnTo>
                  <a:lnTo>
                    <a:pt x="732" y="864"/>
                  </a:lnTo>
                  <a:lnTo>
                    <a:pt x="744" y="840"/>
                  </a:lnTo>
                  <a:lnTo>
                    <a:pt x="768" y="828"/>
                  </a:lnTo>
                  <a:lnTo>
                    <a:pt x="768" y="804"/>
                  </a:lnTo>
                  <a:lnTo>
                    <a:pt x="792" y="768"/>
                  </a:lnTo>
                  <a:lnTo>
                    <a:pt x="792" y="744"/>
                  </a:lnTo>
                  <a:lnTo>
                    <a:pt x="792" y="720"/>
                  </a:lnTo>
                  <a:lnTo>
                    <a:pt x="804" y="696"/>
                  </a:lnTo>
                  <a:lnTo>
                    <a:pt x="804" y="672"/>
                  </a:lnTo>
                  <a:lnTo>
                    <a:pt x="816" y="648"/>
                  </a:lnTo>
                  <a:lnTo>
                    <a:pt x="816" y="624"/>
                  </a:lnTo>
                  <a:lnTo>
                    <a:pt x="828" y="600"/>
                  </a:lnTo>
                  <a:lnTo>
                    <a:pt x="828" y="576"/>
                  </a:lnTo>
                  <a:lnTo>
                    <a:pt x="828" y="552"/>
                  </a:lnTo>
                  <a:lnTo>
                    <a:pt x="828" y="528"/>
                  </a:lnTo>
                  <a:lnTo>
                    <a:pt x="828" y="504"/>
                  </a:lnTo>
                  <a:lnTo>
                    <a:pt x="840" y="480"/>
                  </a:lnTo>
                  <a:lnTo>
                    <a:pt x="864" y="456"/>
                  </a:lnTo>
                  <a:lnTo>
                    <a:pt x="888" y="444"/>
                  </a:lnTo>
                  <a:lnTo>
                    <a:pt x="900" y="420"/>
                  </a:lnTo>
                  <a:lnTo>
                    <a:pt x="912" y="396"/>
                  </a:lnTo>
                  <a:lnTo>
                    <a:pt x="924" y="372"/>
                  </a:lnTo>
                  <a:lnTo>
                    <a:pt x="924" y="348"/>
                  </a:lnTo>
                  <a:lnTo>
                    <a:pt x="936" y="324"/>
                  </a:lnTo>
                  <a:lnTo>
                    <a:pt x="960" y="300"/>
                  </a:lnTo>
                  <a:lnTo>
                    <a:pt x="960" y="276"/>
                  </a:lnTo>
                  <a:lnTo>
                    <a:pt x="960" y="252"/>
                  </a:lnTo>
                  <a:lnTo>
                    <a:pt x="972" y="228"/>
                  </a:lnTo>
                  <a:lnTo>
                    <a:pt x="984" y="204"/>
                  </a:lnTo>
                  <a:lnTo>
                    <a:pt x="996" y="180"/>
                  </a:lnTo>
                  <a:lnTo>
                    <a:pt x="1008" y="156"/>
                  </a:lnTo>
                  <a:lnTo>
                    <a:pt x="1020" y="132"/>
                  </a:lnTo>
                  <a:lnTo>
                    <a:pt x="1032" y="96"/>
                  </a:lnTo>
                  <a:lnTo>
                    <a:pt x="1044" y="72"/>
                  </a:lnTo>
                  <a:lnTo>
                    <a:pt x="1068" y="48"/>
                  </a:lnTo>
                  <a:lnTo>
                    <a:pt x="1092" y="36"/>
                  </a:lnTo>
                  <a:lnTo>
                    <a:pt x="1116" y="36"/>
                  </a:lnTo>
                  <a:lnTo>
                    <a:pt x="1140" y="24"/>
                  </a:lnTo>
                  <a:lnTo>
                    <a:pt x="1164" y="24"/>
                  </a:lnTo>
                  <a:lnTo>
                    <a:pt x="1188" y="12"/>
                  </a:lnTo>
                  <a:lnTo>
                    <a:pt x="1212" y="0"/>
                  </a:lnTo>
                  <a:lnTo>
                    <a:pt x="1236" y="24"/>
                  </a:lnTo>
                  <a:lnTo>
                    <a:pt x="1260" y="36"/>
                  </a:lnTo>
                  <a:lnTo>
                    <a:pt x="1296" y="72"/>
                  </a:lnTo>
                  <a:lnTo>
                    <a:pt x="1332" y="108"/>
                  </a:lnTo>
                  <a:lnTo>
                    <a:pt x="1368" y="120"/>
                  </a:lnTo>
                  <a:lnTo>
                    <a:pt x="1380" y="144"/>
                  </a:lnTo>
                  <a:lnTo>
                    <a:pt x="1404" y="168"/>
                  </a:lnTo>
                  <a:lnTo>
                    <a:pt x="1404" y="192"/>
                  </a:lnTo>
                  <a:lnTo>
                    <a:pt x="1428" y="204"/>
                  </a:lnTo>
                  <a:lnTo>
                    <a:pt x="1452" y="240"/>
                  </a:lnTo>
                  <a:lnTo>
                    <a:pt x="1428" y="240"/>
                  </a:lnTo>
                  <a:lnTo>
                    <a:pt x="1440" y="264"/>
                  </a:lnTo>
                  <a:lnTo>
                    <a:pt x="1440" y="300"/>
                  </a:lnTo>
                  <a:lnTo>
                    <a:pt x="1452" y="336"/>
                  </a:lnTo>
                  <a:lnTo>
                    <a:pt x="1452" y="360"/>
                  </a:lnTo>
                  <a:lnTo>
                    <a:pt x="1452" y="396"/>
                  </a:lnTo>
                  <a:lnTo>
                    <a:pt x="1452" y="420"/>
                  </a:lnTo>
                  <a:lnTo>
                    <a:pt x="1464" y="444"/>
                  </a:lnTo>
                  <a:lnTo>
                    <a:pt x="1488" y="456"/>
                  </a:lnTo>
                  <a:lnTo>
                    <a:pt x="1524" y="480"/>
                  </a:lnTo>
                  <a:lnTo>
                    <a:pt x="1536" y="504"/>
                  </a:lnTo>
                  <a:lnTo>
                    <a:pt x="1560" y="516"/>
                  </a:lnTo>
                  <a:lnTo>
                    <a:pt x="1572" y="540"/>
                  </a:lnTo>
                  <a:lnTo>
                    <a:pt x="1584" y="564"/>
                  </a:lnTo>
                  <a:lnTo>
                    <a:pt x="1572" y="588"/>
                  </a:lnTo>
                  <a:lnTo>
                    <a:pt x="1596" y="612"/>
                  </a:lnTo>
                  <a:lnTo>
                    <a:pt x="1608" y="636"/>
                  </a:lnTo>
                  <a:lnTo>
                    <a:pt x="1632" y="660"/>
                  </a:lnTo>
                  <a:lnTo>
                    <a:pt x="1656" y="660"/>
                  </a:lnTo>
                  <a:lnTo>
                    <a:pt x="1668" y="684"/>
                  </a:lnTo>
                  <a:lnTo>
                    <a:pt x="1692" y="696"/>
                  </a:lnTo>
                  <a:lnTo>
                    <a:pt x="1704" y="720"/>
                  </a:lnTo>
                  <a:lnTo>
                    <a:pt x="1692" y="744"/>
                  </a:lnTo>
                  <a:lnTo>
                    <a:pt x="1692" y="768"/>
                  </a:lnTo>
                  <a:lnTo>
                    <a:pt x="1692" y="792"/>
                  </a:lnTo>
                  <a:lnTo>
                    <a:pt x="1692" y="816"/>
                  </a:lnTo>
                  <a:lnTo>
                    <a:pt x="1692" y="840"/>
                  </a:lnTo>
                  <a:lnTo>
                    <a:pt x="1704" y="864"/>
                  </a:lnTo>
                  <a:lnTo>
                    <a:pt x="1704" y="888"/>
                  </a:lnTo>
                  <a:lnTo>
                    <a:pt x="1740" y="912"/>
                  </a:lnTo>
                  <a:lnTo>
                    <a:pt x="1776" y="960"/>
                  </a:lnTo>
                  <a:lnTo>
                    <a:pt x="1788" y="984"/>
                  </a:lnTo>
                  <a:lnTo>
                    <a:pt x="1764" y="996"/>
                  </a:lnTo>
                  <a:lnTo>
                    <a:pt x="1764" y="1020"/>
                  </a:lnTo>
                  <a:lnTo>
                    <a:pt x="1788" y="1044"/>
                  </a:lnTo>
                  <a:lnTo>
                    <a:pt x="1812" y="1056"/>
                  </a:lnTo>
                  <a:lnTo>
                    <a:pt x="1836" y="1092"/>
                  </a:lnTo>
                  <a:lnTo>
                    <a:pt x="1860" y="1116"/>
                  </a:lnTo>
                  <a:lnTo>
                    <a:pt x="1884" y="1152"/>
                  </a:lnTo>
                  <a:lnTo>
                    <a:pt x="1908" y="1176"/>
                  </a:lnTo>
                  <a:lnTo>
                    <a:pt x="1920" y="1200"/>
                  </a:lnTo>
                  <a:lnTo>
                    <a:pt x="1944" y="1212"/>
                  </a:lnTo>
                  <a:lnTo>
                    <a:pt x="1956" y="1236"/>
                  </a:lnTo>
                  <a:lnTo>
                    <a:pt x="1980" y="1248"/>
                  </a:lnTo>
                  <a:lnTo>
                    <a:pt x="1992" y="1272"/>
                  </a:lnTo>
                  <a:lnTo>
                    <a:pt x="2028" y="1284"/>
                  </a:lnTo>
                  <a:lnTo>
                    <a:pt x="2040" y="1308"/>
                  </a:lnTo>
                  <a:lnTo>
                    <a:pt x="2028" y="1332"/>
                  </a:lnTo>
                  <a:lnTo>
                    <a:pt x="2028" y="1356"/>
                  </a:lnTo>
                  <a:lnTo>
                    <a:pt x="2028" y="1380"/>
                  </a:lnTo>
                  <a:lnTo>
                    <a:pt x="2040" y="1404"/>
                  </a:lnTo>
                  <a:lnTo>
                    <a:pt x="2064" y="1416"/>
                  </a:lnTo>
                  <a:lnTo>
                    <a:pt x="2088" y="1428"/>
                  </a:lnTo>
                  <a:lnTo>
                    <a:pt x="2100" y="1452"/>
                  </a:lnTo>
                  <a:lnTo>
                    <a:pt x="2112" y="1476"/>
                  </a:lnTo>
                  <a:lnTo>
                    <a:pt x="2124" y="1500"/>
                  </a:lnTo>
                  <a:lnTo>
                    <a:pt x="2136" y="1524"/>
                  </a:lnTo>
                  <a:lnTo>
                    <a:pt x="2136" y="1548"/>
                  </a:lnTo>
                  <a:lnTo>
                    <a:pt x="2136" y="1572"/>
                  </a:lnTo>
                  <a:lnTo>
                    <a:pt x="2136" y="1596"/>
                  </a:lnTo>
                  <a:lnTo>
                    <a:pt x="2148" y="1620"/>
                  </a:lnTo>
                  <a:lnTo>
                    <a:pt x="2172" y="1632"/>
                  </a:lnTo>
                  <a:lnTo>
                    <a:pt x="2196" y="1656"/>
                  </a:lnTo>
                  <a:lnTo>
                    <a:pt x="2220" y="1668"/>
                  </a:lnTo>
                  <a:lnTo>
                    <a:pt x="2244" y="1680"/>
                  </a:lnTo>
                  <a:lnTo>
                    <a:pt x="2256" y="1704"/>
                  </a:lnTo>
                  <a:lnTo>
                    <a:pt x="2268" y="1728"/>
                  </a:lnTo>
                  <a:lnTo>
                    <a:pt x="2292" y="1728"/>
                  </a:lnTo>
                  <a:lnTo>
                    <a:pt x="2304" y="1752"/>
                  </a:lnTo>
                  <a:lnTo>
                    <a:pt x="2328" y="1764"/>
                  </a:lnTo>
                  <a:lnTo>
                    <a:pt x="2352" y="1776"/>
                  </a:lnTo>
                  <a:lnTo>
                    <a:pt x="2376" y="1788"/>
                  </a:lnTo>
                  <a:lnTo>
                    <a:pt x="2376" y="1812"/>
                  </a:lnTo>
                  <a:lnTo>
                    <a:pt x="2388" y="1836"/>
                  </a:lnTo>
                  <a:lnTo>
                    <a:pt x="2388" y="1860"/>
                  </a:lnTo>
                  <a:lnTo>
                    <a:pt x="2388" y="1884"/>
                  </a:lnTo>
                  <a:lnTo>
                    <a:pt x="2388" y="1908"/>
                  </a:lnTo>
                  <a:lnTo>
                    <a:pt x="2388" y="1956"/>
                  </a:lnTo>
                  <a:lnTo>
                    <a:pt x="2388" y="1980"/>
                  </a:lnTo>
                  <a:lnTo>
                    <a:pt x="2388" y="2004"/>
                  </a:lnTo>
                  <a:lnTo>
                    <a:pt x="2400" y="2028"/>
                  </a:lnTo>
                  <a:lnTo>
                    <a:pt x="2412" y="2052"/>
                  </a:lnTo>
                  <a:lnTo>
                    <a:pt x="2424" y="2076"/>
                  </a:lnTo>
                  <a:lnTo>
                    <a:pt x="2448" y="2088"/>
                  </a:lnTo>
                  <a:lnTo>
                    <a:pt x="2412" y="2100"/>
                  </a:lnTo>
                  <a:lnTo>
                    <a:pt x="2388" y="2124"/>
                  </a:lnTo>
                  <a:lnTo>
                    <a:pt x="2364" y="2148"/>
                  </a:lnTo>
                  <a:lnTo>
                    <a:pt x="2364" y="2172"/>
                  </a:lnTo>
                  <a:lnTo>
                    <a:pt x="2388" y="2208"/>
                  </a:lnTo>
                  <a:lnTo>
                    <a:pt x="2412" y="2232"/>
                  </a:lnTo>
                  <a:lnTo>
                    <a:pt x="2412" y="2256"/>
                  </a:lnTo>
                  <a:lnTo>
                    <a:pt x="2412" y="2280"/>
                  </a:lnTo>
                  <a:lnTo>
                    <a:pt x="2412" y="2304"/>
                  </a:lnTo>
                  <a:lnTo>
                    <a:pt x="2412" y="2340"/>
                  </a:lnTo>
                  <a:lnTo>
                    <a:pt x="2412" y="2364"/>
                  </a:lnTo>
                  <a:lnTo>
                    <a:pt x="2412" y="2388"/>
                  </a:lnTo>
                  <a:lnTo>
                    <a:pt x="2412" y="2412"/>
                  </a:lnTo>
                  <a:lnTo>
                    <a:pt x="2412" y="2436"/>
                  </a:lnTo>
                  <a:lnTo>
                    <a:pt x="2388" y="2448"/>
                  </a:lnTo>
                  <a:lnTo>
                    <a:pt x="2376" y="2472"/>
                  </a:lnTo>
                  <a:lnTo>
                    <a:pt x="2376" y="2496"/>
                  </a:lnTo>
                  <a:lnTo>
                    <a:pt x="2364" y="2520"/>
                  </a:lnTo>
                  <a:lnTo>
                    <a:pt x="2340" y="2532"/>
                  </a:lnTo>
                  <a:lnTo>
                    <a:pt x="2328" y="2556"/>
                  </a:lnTo>
                  <a:lnTo>
                    <a:pt x="2316" y="2580"/>
                  </a:lnTo>
                  <a:lnTo>
                    <a:pt x="2280" y="2592"/>
                  </a:lnTo>
                  <a:lnTo>
                    <a:pt x="2256" y="2604"/>
                  </a:lnTo>
                  <a:lnTo>
                    <a:pt x="2232" y="2604"/>
                  </a:lnTo>
                  <a:lnTo>
                    <a:pt x="2208" y="2604"/>
                  </a:lnTo>
                  <a:lnTo>
                    <a:pt x="2172" y="2616"/>
                  </a:lnTo>
                  <a:lnTo>
                    <a:pt x="2148" y="2616"/>
                  </a:lnTo>
                  <a:lnTo>
                    <a:pt x="2124" y="2628"/>
                  </a:lnTo>
                  <a:lnTo>
                    <a:pt x="2100" y="2640"/>
                  </a:lnTo>
                  <a:lnTo>
                    <a:pt x="2076" y="2652"/>
                  </a:lnTo>
                  <a:lnTo>
                    <a:pt x="2040" y="2664"/>
                  </a:lnTo>
                  <a:lnTo>
                    <a:pt x="2016" y="2676"/>
                  </a:lnTo>
                  <a:lnTo>
                    <a:pt x="1992" y="2676"/>
                  </a:lnTo>
                  <a:lnTo>
                    <a:pt x="1968" y="2676"/>
                  </a:lnTo>
                  <a:lnTo>
                    <a:pt x="1944" y="2676"/>
                  </a:lnTo>
                  <a:lnTo>
                    <a:pt x="1920" y="2676"/>
                  </a:lnTo>
                  <a:lnTo>
                    <a:pt x="1872" y="2676"/>
                  </a:lnTo>
                  <a:lnTo>
                    <a:pt x="1836" y="2676"/>
                  </a:lnTo>
                  <a:lnTo>
                    <a:pt x="1788" y="2676"/>
                  </a:lnTo>
                  <a:lnTo>
                    <a:pt x="1728" y="2676"/>
                  </a:lnTo>
                  <a:lnTo>
                    <a:pt x="1692" y="2676"/>
                  </a:lnTo>
                  <a:lnTo>
                    <a:pt x="1656" y="2676"/>
                  </a:lnTo>
                  <a:lnTo>
                    <a:pt x="1632" y="2688"/>
                  </a:lnTo>
                  <a:lnTo>
                    <a:pt x="1608" y="2688"/>
                  </a:lnTo>
                  <a:lnTo>
                    <a:pt x="1584" y="2700"/>
                  </a:lnTo>
                  <a:lnTo>
                    <a:pt x="1560" y="2712"/>
                  </a:lnTo>
                  <a:lnTo>
                    <a:pt x="1536" y="2724"/>
                  </a:lnTo>
                  <a:lnTo>
                    <a:pt x="1500" y="2736"/>
                  </a:lnTo>
                  <a:lnTo>
                    <a:pt x="1476" y="2736"/>
                  </a:lnTo>
                  <a:lnTo>
                    <a:pt x="1452" y="2736"/>
                  </a:lnTo>
                  <a:lnTo>
                    <a:pt x="1416" y="2736"/>
                  </a:lnTo>
                  <a:lnTo>
                    <a:pt x="1380" y="2724"/>
                  </a:lnTo>
                  <a:lnTo>
                    <a:pt x="1332" y="2724"/>
                  </a:lnTo>
                  <a:lnTo>
                    <a:pt x="1308" y="2724"/>
                  </a:lnTo>
                  <a:lnTo>
                    <a:pt x="1272" y="2712"/>
                  </a:lnTo>
                  <a:lnTo>
                    <a:pt x="1224" y="2712"/>
                  </a:lnTo>
                  <a:lnTo>
                    <a:pt x="1200" y="2712"/>
                  </a:lnTo>
                  <a:lnTo>
                    <a:pt x="1152" y="2700"/>
                  </a:lnTo>
                  <a:lnTo>
                    <a:pt x="1104" y="2700"/>
                  </a:lnTo>
                  <a:lnTo>
                    <a:pt x="1056" y="2700"/>
                  </a:lnTo>
                  <a:lnTo>
                    <a:pt x="1032" y="2700"/>
                  </a:lnTo>
                  <a:lnTo>
                    <a:pt x="984" y="2700"/>
                  </a:lnTo>
                  <a:lnTo>
                    <a:pt x="948" y="2676"/>
                  </a:lnTo>
                  <a:lnTo>
                    <a:pt x="900" y="2676"/>
                  </a:lnTo>
                  <a:lnTo>
                    <a:pt x="876" y="2676"/>
                  </a:lnTo>
                  <a:lnTo>
                    <a:pt x="852" y="2676"/>
                  </a:lnTo>
                  <a:lnTo>
                    <a:pt x="828" y="2664"/>
                  </a:lnTo>
                  <a:lnTo>
                    <a:pt x="780" y="2664"/>
                  </a:lnTo>
                  <a:lnTo>
                    <a:pt x="744" y="2664"/>
                  </a:lnTo>
                  <a:lnTo>
                    <a:pt x="720" y="2664"/>
                  </a:lnTo>
                  <a:lnTo>
                    <a:pt x="660" y="2664"/>
                  </a:lnTo>
                  <a:lnTo>
                    <a:pt x="612" y="2664"/>
                  </a:lnTo>
                  <a:lnTo>
                    <a:pt x="588" y="2664"/>
                  </a:lnTo>
                  <a:lnTo>
                    <a:pt x="564" y="2664"/>
                  </a:lnTo>
                  <a:lnTo>
                    <a:pt x="540" y="2664"/>
                  </a:lnTo>
                  <a:lnTo>
                    <a:pt x="516" y="2664"/>
                  </a:lnTo>
                  <a:lnTo>
                    <a:pt x="492" y="2664"/>
                  </a:lnTo>
                  <a:lnTo>
                    <a:pt x="456" y="2664"/>
                  </a:lnTo>
                  <a:lnTo>
                    <a:pt x="432" y="2664"/>
                  </a:lnTo>
                  <a:lnTo>
                    <a:pt x="384" y="2664"/>
                  </a:lnTo>
                  <a:lnTo>
                    <a:pt x="336" y="2664"/>
                  </a:lnTo>
                  <a:lnTo>
                    <a:pt x="312" y="2664"/>
                  </a:lnTo>
                  <a:lnTo>
                    <a:pt x="264" y="2652"/>
                  </a:lnTo>
                  <a:lnTo>
                    <a:pt x="240" y="2652"/>
                  </a:lnTo>
                  <a:lnTo>
                    <a:pt x="216" y="2652"/>
                  </a:lnTo>
                  <a:lnTo>
                    <a:pt x="192" y="2652"/>
                  </a:lnTo>
                </a:path>
              </a:pathLst>
            </a:custGeom>
            <a:solidFill>
              <a:srgbClr val="99CCFF"/>
            </a:solidFill>
            <a:ln w="12700" cap="rnd">
              <a:solidFill>
                <a:schemeClr val="tx1"/>
              </a:solidFill>
              <a:round/>
            </a:ln>
          </p:spPr>
          <p:txBody>
            <a:bodyPr/>
            <a:lstStyle/>
            <a:p>
              <a:pPr algn="ctr"/>
              <a:endParaRPr lang="zh-CN" altLang="en-US"/>
            </a:p>
          </p:txBody>
        </p:sp>
        <p:sp>
          <p:nvSpPr>
            <p:cNvPr id="236555" name="Rectangle 7"/>
            <p:cNvSpPr>
              <a:spLocks noChangeArrowheads="1"/>
            </p:cNvSpPr>
            <p:nvPr/>
          </p:nvSpPr>
          <p:spPr bwMode="auto">
            <a:xfrm>
              <a:off x="2208" y="1776"/>
              <a:ext cx="40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n-US" altLang="zh-CN" sz="2400" b="1">
                  <a:solidFill>
                    <a:srgbClr val="FF0000"/>
                  </a:solidFill>
                  <a:ea typeface="宋体" panose="02010600030101010101" pitchFamily="2" charset="-122"/>
                </a:rPr>
                <a:t>5%</a:t>
              </a:r>
              <a:endParaRPr lang="en-US" altLang="zh-CN" sz="2400" b="1">
                <a:solidFill>
                  <a:srgbClr val="FF0000"/>
                </a:solidFill>
                <a:ea typeface="宋体" panose="02010600030101010101" pitchFamily="2" charset="-122"/>
              </a:endParaRPr>
            </a:p>
          </p:txBody>
        </p:sp>
        <p:sp>
          <p:nvSpPr>
            <p:cNvPr id="236556" name="Rectangle 8"/>
            <p:cNvSpPr>
              <a:spLocks noChangeArrowheads="1"/>
            </p:cNvSpPr>
            <p:nvPr/>
          </p:nvSpPr>
          <p:spPr bwMode="auto">
            <a:xfrm>
              <a:off x="2208" y="2544"/>
              <a:ext cx="49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762000" eaLnBrk="0" hangingPunct="0"/>
              <a:r>
                <a:rPr lang="en-US" altLang="zh-CN" sz="2400" b="1">
                  <a:solidFill>
                    <a:srgbClr val="FF0000"/>
                  </a:solidFill>
                  <a:ea typeface="宋体" panose="02010600030101010101" pitchFamily="2" charset="-122"/>
                </a:rPr>
                <a:t>60%</a:t>
              </a:r>
              <a:endParaRPr lang="en-US" altLang="zh-CN" sz="2400" b="1">
                <a:solidFill>
                  <a:srgbClr val="FF0000"/>
                </a:solidFill>
                <a:ea typeface="宋体" panose="02010600030101010101" pitchFamily="2" charset="-122"/>
              </a:endParaRPr>
            </a:p>
          </p:txBody>
        </p:sp>
        <p:sp>
          <p:nvSpPr>
            <p:cNvPr id="236557" name="Rectangle 9"/>
            <p:cNvSpPr>
              <a:spLocks noChangeArrowheads="1"/>
            </p:cNvSpPr>
            <p:nvPr/>
          </p:nvSpPr>
          <p:spPr bwMode="auto">
            <a:xfrm>
              <a:off x="2208" y="3360"/>
              <a:ext cx="67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762000" eaLnBrk="0" hangingPunct="0"/>
              <a:r>
                <a:rPr lang="en-US" altLang="zh-CN" sz="2400" b="1">
                  <a:solidFill>
                    <a:srgbClr val="FF0000"/>
                  </a:solidFill>
                  <a:ea typeface="宋体" panose="02010600030101010101" pitchFamily="2" charset="-122"/>
                </a:rPr>
                <a:t>35%</a:t>
              </a:r>
              <a:endParaRPr lang="en-US" altLang="zh-CN" sz="2400" b="1">
                <a:solidFill>
                  <a:srgbClr val="FF0000"/>
                </a:solidFill>
                <a:ea typeface="宋体" panose="02010600030101010101" pitchFamily="2" charset="-122"/>
              </a:endParaRPr>
            </a:p>
          </p:txBody>
        </p:sp>
      </p:grpSp>
      <p:sp>
        <p:nvSpPr>
          <p:cNvPr id="236548" name="Line 14"/>
          <p:cNvSpPr>
            <a:spLocks noChangeShapeType="1"/>
          </p:cNvSpPr>
          <p:nvPr/>
        </p:nvSpPr>
        <p:spPr bwMode="auto">
          <a:xfrm>
            <a:off x="838200" y="2138363"/>
            <a:ext cx="70104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6549" name="Line 15"/>
          <p:cNvSpPr>
            <a:spLocks noChangeShapeType="1"/>
          </p:cNvSpPr>
          <p:nvPr/>
        </p:nvSpPr>
        <p:spPr bwMode="auto">
          <a:xfrm>
            <a:off x="838200" y="4424363"/>
            <a:ext cx="7010400" cy="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36550" name="Text Box 16"/>
          <p:cNvSpPr txBox="1">
            <a:spLocks noChangeArrowheads="1"/>
          </p:cNvSpPr>
          <p:nvPr/>
        </p:nvSpPr>
        <p:spPr bwMode="auto">
          <a:xfrm>
            <a:off x="5181600" y="1452563"/>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algn="r" eaLnBrk="1" hangingPunct="1">
              <a:spcBef>
                <a:spcPct val="50000"/>
              </a:spcBef>
            </a:pPr>
            <a:r>
              <a:rPr kumimoji="0" lang="zh-CN" altLang="en-US" b="1">
                <a:latin typeface="Arial" panose="020B0604020202020204" pitchFamily="34" charset="0"/>
                <a:ea typeface="幼圆" pitchFamily="49" charset="-122"/>
              </a:rPr>
              <a:t>正式地抱怨</a:t>
            </a:r>
            <a:endParaRPr kumimoji="0" lang="zh-CN" altLang="en-US" b="1">
              <a:latin typeface="Arial" panose="020B0604020202020204" pitchFamily="34" charset="0"/>
              <a:ea typeface="幼圆" pitchFamily="49" charset="-122"/>
            </a:endParaRPr>
          </a:p>
        </p:txBody>
      </p:sp>
      <p:sp>
        <p:nvSpPr>
          <p:cNvPr id="236551" name="Text Box 17"/>
          <p:cNvSpPr txBox="1">
            <a:spLocks noChangeArrowheads="1"/>
          </p:cNvSpPr>
          <p:nvPr/>
        </p:nvSpPr>
        <p:spPr bwMode="auto">
          <a:xfrm>
            <a:off x="4495800" y="3128963"/>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algn="r" eaLnBrk="1" hangingPunct="1">
              <a:spcBef>
                <a:spcPct val="50000"/>
              </a:spcBef>
            </a:pPr>
            <a:r>
              <a:rPr kumimoji="0" lang="zh-CN" altLang="en-US" b="1">
                <a:latin typeface="Arial" panose="020B0604020202020204" pitchFamily="34" charset="0"/>
                <a:ea typeface="幼圆" pitchFamily="49" charset="-122"/>
              </a:rPr>
              <a:t>以不同方式表达其不满意</a:t>
            </a:r>
            <a:endParaRPr kumimoji="0" lang="zh-CN" altLang="en-US" b="1">
              <a:latin typeface="Arial" panose="020B0604020202020204" pitchFamily="34" charset="0"/>
              <a:ea typeface="幼圆" pitchFamily="49" charset="-122"/>
            </a:endParaRPr>
          </a:p>
        </p:txBody>
      </p:sp>
      <p:sp>
        <p:nvSpPr>
          <p:cNvPr id="236552" name="Text Box 18"/>
          <p:cNvSpPr txBox="1">
            <a:spLocks noChangeArrowheads="1"/>
          </p:cNvSpPr>
          <p:nvPr/>
        </p:nvSpPr>
        <p:spPr bwMode="auto">
          <a:xfrm>
            <a:off x="5181600" y="4805363"/>
            <a:ext cx="2590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kumimoji="1" sz="2000">
                <a:solidFill>
                  <a:schemeClr val="tx1"/>
                </a:solidFill>
                <a:latin typeface="Times New Roman" panose="02020603050405020304" pitchFamily="18" charset="0"/>
                <a:ea typeface="华文新魏" pitchFamily="2" charset="-122"/>
              </a:defRPr>
            </a:lvl1pPr>
            <a:lvl2pPr marL="742950" indent="-285750" eaLnBrk="0" hangingPunct="0">
              <a:defRPr kumimoji="1" sz="2000">
                <a:solidFill>
                  <a:schemeClr val="tx1"/>
                </a:solidFill>
                <a:latin typeface="Times New Roman" panose="02020603050405020304" pitchFamily="18" charset="0"/>
                <a:ea typeface="华文新魏" pitchFamily="2" charset="-122"/>
              </a:defRPr>
            </a:lvl2pPr>
            <a:lvl3pPr marL="1143000" indent="-228600" eaLnBrk="0" hangingPunct="0">
              <a:defRPr kumimoji="1" sz="2000">
                <a:solidFill>
                  <a:schemeClr val="tx1"/>
                </a:solidFill>
                <a:latin typeface="Times New Roman" panose="02020603050405020304" pitchFamily="18" charset="0"/>
                <a:ea typeface="华文新魏" pitchFamily="2" charset="-122"/>
              </a:defRPr>
            </a:lvl3pPr>
            <a:lvl4pPr marL="1600200" indent="-228600" eaLnBrk="0" hangingPunct="0">
              <a:defRPr kumimoji="1" sz="2000">
                <a:solidFill>
                  <a:schemeClr val="tx1"/>
                </a:solidFill>
                <a:latin typeface="Times New Roman" panose="02020603050405020304" pitchFamily="18" charset="0"/>
                <a:ea typeface="华文新魏" pitchFamily="2" charset="-122"/>
              </a:defRPr>
            </a:lvl4pPr>
            <a:lvl5pPr marL="2057400" indent="-228600" eaLnBrk="0" hangingPunct="0">
              <a:defRPr kumimoji="1" sz="2000">
                <a:solidFill>
                  <a:schemeClr val="tx1"/>
                </a:solidFill>
                <a:latin typeface="Times New Roman" panose="02020603050405020304" pitchFamily="18" charset="0"/>
                <a:ea typeface="华文新魏" pitchFamily="2" charset="-122"/>
              </a:defRPr>
            </a:lvl5pPr>
            <a:lvl6pPr marL="25146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6pPr>
            <a:lvl7pPr marL="29718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7pPr>
            <a:lvl8pPr marL="34290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8pPr>
            <a:lvl9pPr marL="3886200" indent="-228600" eaLnBrk="0" fontAlgn="base" hangingPunct="0">
              <a:spcBef>
                <a:spcPct val="0"/>
              </a:spcBef>
              <a:spcAft>
                <a:spcPct val="0"/>
              </a:spcAft>
              <a:defRPr kumimoji="1" sz="2000">
                <a:solidFill>
                  <a:schemeClr val="tx1"/>
                </a:solidFill>
                <a:latin typeface="Times New Roman" panose="02020603050405020304" pitchFamily="18" charset="0"/>
                <a:ea typeface="华文新魏" pitchFamily="2" charset="-122"/>
              </a:defRPr>
            </a:lvl9pPr>
          </a:lstStyle>
          <a:p>
            <a:pPr algn="r" eaLnBrk="1" hangingPunct="1">
              <a:spcBef>
                <a:spcPct val="50000"/>
              </a:spcBef>
            </a:pPr>
            <a:r>
              <a:rPr kumimoji="0" lang="zh-CN" altLang="en-US" b="1">
                <a:latin typeface="Arial" panose="020B0604020202020204" pitchFamily="34" charset="0"/>
                <a:ea typeface="幼圆" pitchFamily="49" charset="-122"/>
              </a:rPr>
              <a:t>没有采取任何行动</a:t>
            </a:r>
            <a:endParaRPr kumimoji="0" lang="zh-CN" altLang="en-US" b="1">
              <a:latin typeface="Arial" panose="020B0604020202020204" pitchFamily="34" charset="0"/>
              <a:ea typeface="幼圆" pitchFamily="49" charset="-122"/>
            </a:endParaRPr>
          </a:p>
        </p:txBody>
      </p:sp>
    </p:spTree>
  </p:cSld>
  <p:clrMapOvr>
    <a:masterClrMapping/>
  </p:clrMapOvr>
  <p:transition spd="slow">
    <p:pull dir="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r>
              <a:rPr lang="zh-CN" altLang="en-US" sz="2400" dirty="0"/>
              <a:t>组织应</a:t>
            </a:r>
            <a:r>
              <a:rPr lang="zh-CN" altLang="en-US" sz="2400" dirty="0" smtClean="0"/>
              <a:t>监视满足</a:t>
            </a:r>
            <a:r>
              <a:rPr lang="zh-CN" altLang="en-US" sz="2400" dirty="0"/>
              <a:t>的</a:t>
            </a:r>
            <a:r>
              <a:rPr lang="zh-CN" altLang="en-US" sz="2400" b="1" dirty="0">
                <a:solidFill>
                  <a:srgbClr val="FF0000"/>
                </a:solidFill>
              </a:rPr>
              <a:t>程度</a:t>
            </a:r>
            <a:r>
              <a:rPr lang="zh-CN" altLang="en-US" sz="2400" dirty="0"/>
              <a:t>的</a:t>
            </a:r>
            <a:r>
              <a:rPr lang="zh-CN" altLang="en-US" sz="2400" b="1" dirty="0" smtClean="0">
                <a:solidFill>
                  <a:srgbClr val="FF0000"/>
                </a:solidFill>
              </a:rPr>
              <a:t>感受。</a:t>
            </a:r>
            <a:endParaRPr lang="en-US" altLang="zh-CN" sz="2400" dirty="0" smtClean="0"/>
          </a:p>
          <a:p>
            <a:r>
              <a:rPr lang="zh-CN" altLang="en-US" sz="2400" dirty="0" smtClean="0"/>
              <a:t>与</a:t>
            </a:r>
            <a:r>
              <a:rPr lang="zh-CN" altLang="en-US" sz="2400" dirty="0"/>
              <a:t>顾客意见相关的信息包括顾客满意度或看法调查结果、关于所交付产品或服务质量的顾客数据、市场份额分析、口碑、保修索赔以及经销商的报告。</a:t>
            </a:r>
            <a:endParaRPr lang="zh-CN" altLang="en-US" sz="2400" dirty="0"/>
          </a:p>
          <a:p>
            <a:r>
              <a:rPr lang="zh-CN" altLang="en-US" sz="2400" dirty="0" smtClean="0">
                <a:solidFill>
                  <a:srgbClr val="FF0000"/>
                </a:solidFill>
              </a:rPr>
              <a:t>确定</a:t>
            </a:r>
            <a:r>
              <a:rPr lang="zh-CN" altLang="en-US" sz="2400" dirty="0"/>
              <a:t>获取</a:t>
            </a:r>
            <a:r>
              <a:rPr lang="zh-CN" altLang="en-US" sz="2400" dirty="0" smtClean="0"/>
              <a:t>和监视和评审这些</a:t>
            </a:r>
            <a:r>
              <a:rPr lang="zh-CN" altLang="en-US" sz="2400" dirty="0"/>
              <a:t>信息的</a:t>
            </a:r>
            <a:r>
              <a:rPr lang="zh-CN" altLang="en-US" sz="2400" dirty="0">
                <a:solidFill>
                  <a:srgbClr val="FF0000"/>
                </a:solidFill>
              </a:rPr>
              <a:t>方法</a:t>
            </a:r>
            <a:r>
              <a:rPr lang="zh-CN" altLang="en-US" sz="2400" b="1" dirty="0" smtClean="0"/>
              <a:t>：顾客满意度调查、顾客走访、市场调研、竞争对手的分析、网上调查等。</a:t>
            </a:r>
            <a:endParaRPr lang="en-US" altLang="zh-CN" sz="2400" b="1" dirty="0" smtClean="0"/>
          </a:p>
          <a:p>
            <a:endParaRPr lang="en-US" altLang="zh-CN" sz="2400" dirty="0" smtClean="0">
              <a:latin typeface="幼圆" pitchFamily="49" charset="-122"/>
            </a:endParaRPr>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8.4  </a:t>
                      </a:r>
                      <a:r>
                        <a:rPr kumimoji="0" lang="zh-CN" altLang="zh-CN" sz="1800" kern="1200" dirty="0" smtClean="0">
                          <a:solidFill>
                            <a:schemeClr val="tx1"/>
                          </a:solidFill>
                          <a:effectLst/>
                          <a:latin typeface="+mn-lt"/>
                          <a:ea typeface="+mn-ea"/>
                          <a:cs typeface="+mn-cs"/>
                        </a:rPr>
                        <a:t>数据分析</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组织应确定、收集和分析适当的数据，以证实质量管理体系的适宜性和有效性，并评价在何处可以持续改进质量管理体系的有效性。这应包括来自监视和测量的结果以及其他有关来源的数据。</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数据分析应提供有关以下方面的信息：</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）顾客满意（见</a:t>
                      </a:r>
                      <a:r>
                        <a:rPr kumimoji="0" lang="en-US" altLang="zh-CN" sz="1800" kern="1200" dirty="0" smtClean="0">
                          <a:solidFill>
                            <a:schemeClr val="tx1"/>
                          </a:solidFill>
                          <a:effectLst/>
                          <a:latin typeface="+mn-lt"/>
                          <a:ea typeface="+mn-ea"/>
                          <a:cs typeface="+mn-cs"/>
                        </a:rPr>
                        <a:t>8.2.1</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）与产品要求的符合性（见</a:t>
                      </a:r>
                      <a:r>
                        <a:rPr kumimoji="0" lang="en-US" altLang="zh-CN" sz="1800" kern="1200" dirty="0" smtClean="0">
                          <a:solidFill>
                            <a:schemeClr val="tx1"/>
                          </a:solidFill>
                          <a:effectLst/>
                          <a:latin typeface="+mn-lt"/>
                          <a:ea typeface="+mn-ea"/>
                          <a:cs typeface="+mn-cs"/>
                        </a:rPr>
                        <a:t>8.2.4</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）过程和产品的特性及趋势，包括采取预防措施的机会（见</a:t>
                      </a:r>
                      <a:r>
                        <a:rPr kumimoji="0" lang="en-US" altLang="zh-CN" sz="1800" kern="1200" dirty="0" smtClean="0">
                          <a:solidFill>
                            <a:schemeClr val="tx1"/>
                          </a:solidFill>
                          <a:effectLst/>
                          <a:latin typeface="+mn-lt"/>
                          <a:ea typeface="+mn-ea"/>
                          <a:cs typeface="+mn-cs"/>
                        </a:rPr>
                        <a:t>8.2.3</a:t>
                      </a:r>
                      <a:r>
                        <a:rPr kumimoji="0" lang="zh-CN" altLang="zh-CN" sz="1800" kern="1200" dirty="0" smtClean="0">
                          <a:solidFill>
                            <a:schemeClr val="tx1"/>
                          </a:solidFill>
                          <a:effectLst/>
                          <a:latin typeface="+mn-lt"/>
                          <a:ea typeface="+mn-ea"/>
                          <a:cs typeface="+mn-cs"/>
                        </a:rPr>
                        <a:t>和</a:t>
                      </a:r>
                      <a:r>
                        <a:rPr kumimoji="0" lang="en-US" altLang="zh-CN" sz="1800" kern="1200" dirty="0" smtClean="0">
                          <a:solidFill>
                            <a:schemeClr val="tx1"/>
                          </a:solidFill>
                          <a:effectLst/>
                          <a:latin typeface="+mn-lt"/>
                          <a:ea typeface="+mn-ea"/>
                          <a:cs typeface="+mn-cs"/>
                        </a:rPr>
                        <a:t>8.2.4</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d</a:t>
                      </a:r>
                      <a:r>
                        <a:rPr kumimoji="0" lang="zh-CN" altLang="zh-CN" sz="1800" kern="1200" dirty="0" smtClean="0">
                          <a:solidFill>
                            <a:schemeClr val="tx1"/>
                          </a:solidFill>
                          <a:effectLst/>
                          <a:latin typeface="+mn-lt"/>
                          <a:ea typeface="+mn-ea"/>
                          <a:cs typeface="+mn-cs"/>
                        </a:rPr>
                        <a:t>）供方（见</a:t>
                      </a:r>
                      <a:r>
                        <a:rPr kumimoji="0" lang="en-US" altLang="zh-CN" sz="1800" kern="1200" dirty="0" smtClean="0">
                          <a:solidFill>
                            <a:schemeClr val="tx1"/>
                          </a:solidFill>
                          <a:effectLst/>
                          <a:latin typeface="+mn-lt"/>
                          <a:ea typeface="+mn-ea"/>
                          <a:cs typeface="+mn-cs"/>
                        </a:rPr>
                        <a:t>7.4</a:t>
                      </a:r>
                      <a:r>
                        <a:rPr kumimoji="0" lang="zh-CN" altLang="zh-CN" sz="1800" kern="1200" dirty="0" smtClean="0">
                          <a:solidFill>
                            <a:schemeClr val="tx1"/>
                          </a:solidFill>
                          <a:effectLst/>
                          <a:latin typeface="+mn-lt"/>
                          <a:ea typeface="+mn-ea"/>
                          <a:cs typeface="+mn-cs"/>
                        </a:rPr>
                        <a:t>）。</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u="none" strike="noStrike" kern="1200" baseline="0" dirty="0" smtClean="0">
                          <a:solidFill>
                            <a:schemeClr val="tx1"/>
                          </a:solidFill>
                          <a:latin typeface="+mn-lt"/>
                          <a:ea typeface="+mn-ea"/>
                          <a:cs typeface="+mn-cs"/>
                        </a:rPr>
                        <a:t>9.1.3 </a:t>
                      </a:r>
                      <a:r>
                        <a:rPr kumimoji="0" lang="zh-CN" altLang="en-US" sz="1800" b="0" i="0" u="none" strike="noStrike" kern="1200" baseline="0" dirty="0" smtClean="0">
                          <a:solidFill>
                            <a:schemeClr val="tx1"/>
                          </a:solidFill>
                          <a:latin typeface="+mn-lt"/>
                          <a:ea typeface="+mn-ea"/>
                          <a:cs typeface="+mn-cs"/>
                        </a:rPr>
                        <a:t>分析与评价</a:t>
                      </a:r>
                      <a:endParaRPr kumimoji="0"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   组织应分析和评价通过监视和测量获得的适当的数据和信息。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应利用分析结果评价：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）产品和服务的符合性；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）顾客满意</a:t>
                      </a:r>
                      <a:r>
                        <a:rPr lang="zh-CN" altLang="en-US" sz="1800" b="1" i="0" u="none" strike="noStrike" kern="1200" baseline="0" dirty="0" smtClean="0">
                          <a:solidFill>
                            <a:srgbClr val="FF0000"/>
                          </a:solidFill>
                          <a:latin typeface="+mn-lt"/>
                          <a:ea typeface="+mn-ea"/>
                          <a:cs typeface="+mn-cs"/>
                        </a:rPr>
                        <a:t>程度</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）质量管理体系的</a:t>
                      </a:r>
                      <a:r>
                        <a:rPr lang="zh-CN" altLang="en-US" sz="1800" b="1" i="0" u="none" strike="noStrike" kern="1200" baseline="0" dirty="0" smtClean="0">
                          <a:solidFill>
                            <a:srgbClr val="FF0000"/>
                          </a:solidFill>
                          <a:latin typeface="+mn-lt"/>
                          <a:ea typeface="+mn-ea"/>
                          <a:cs typeface="+mn-cs"/>
                        </a:rPr>
                        <a:t>绩效和有效性</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）策划是否得到有效实施；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e</a:t>
                      </a:r>
                      <a:r>
                        <a:rPr lang="zh-CN" altLang="en-US" sz="1800" b="0" i="0" u="none" strike="noStrike" kern="1200" baseline="0" dirty="0" smtClean="0">
                          <a:solidFill>
                            <a:schemeClr val="tx1"/>
                          </a:solidFill>
                          <a:latin typeface="+mn-lt"/>
                          <a:ea typeface="+mn-ea"/>
                          <a:cs typeface="+mn-cs"/>
                        </a:rPr>
                        <a:t>）应对</a:t>
                      </a:r>
                      <a:r>
                        <a:rPr lang="zh-CN" altLang="en-US" sz="1800" b="1" i="0" u="none" strike="noStrike" kern="1200" baseline="0" dirty="0" smtClean="0">
                          <a:solidFill>
                            <a:srgbClr val="FF0000"/>
                          </a:solidFill>
                          <a:latin typeface="+mn-lt"/>
                          <a:ea typeface="+mn-ea"/>
                          <a:cs typeface="+mn-cs"/>
                        </a:rPr>
                        <a:t>风险和机遇所采取措施的有效性</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f</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外部供方的绩效； </a:t>
                      </a:r>
                      <a:endParaRPr lang="zh-CN" altLang="en-US" sz="1800" b="1" i="0" u="none" strike="noStrike" kern="1200" baseline="0" dirty="0" smtClean="0">
                        <a:solidFill>
                          <a:srgbClr val="FF0000"/>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g</a:t>
                      </a:r>
                      <a:r>
                        <a:rPr lang="zh-CN" altLang="en-US" sz="1800" b="0" i="0" u="none" strike="noStrike" kern="1200" baseline="0" dirty="0" smtClean="0">
                          <a:solidFill>
                            <a:schemeClr val="tx1"/>
                          </a:solidFill>
                          <a:latin typeface="+mn-lt"/>
                          <a:ea typeface="+mn-ea"/>
                          <a:cs typeface="+mn-cs"/>
                        </a:rPr>
                        <a:t>）质量管理体系改进的需求。 </a:t>
                      </a:r>
                      <a:endParaRPr lang="zh-CN" altLang="en-US" sz="1800" b="0" i="0" u="none" strike="noStrike" kern="1200" baseline="0" dirty="0" smtClean="0">
                        <a:solidFill>
                          <a:schemeClr val="tx1"/>
                        </a:solidFill>
                        <a:latin typeface="+mn-lt"/>
                        <a:ea typeface="+mn-ea"/>
                        <a:cs typeface="+mn-cs"/>
                      </a:endParaRPr>
                    </a:p>
                    <a:p>
                      <a:r>
                        <a:rPr lang="zh-CN" altLang="en-US" sz="1400" b="0" i="0" u="none" strike="noStrike" kern="1200" baseline="0" dirty="0" smtClean="0">
                          <a:solidFill>
                            <a:schemeClr val="tx1"/>
                          </a:solidFill>
                          <a:latin typeface="+mn-lt"/>
                          <a:ea typeface="+mn-ea"/>
                          <a:cs typeface="+mn-cs"/>
                        </a:rPr>
                        <a:t>注：数据分析方法可包括统计技术。</a:t>
                      </a:r>
                      <a:r>
                        <a:rPr lang="zh-CN" altLang="en-US" sz="1800" b="0" i="0" u="none" strike="noStrike" kern="1200" baseline="0" dirty="0" smtClean="0">
                          <a:solidFill>
                            <a:schemeClr val="tx1"/>
                          </a:solidFill>
                          <a:latin typeface="+mn-lt"/>
                          <a:ea typeface="+mn-ea"/>
                          <a:cs typeface="+mn-cs"/>
                        </a:rPr>
                        <a:t> </a:t>
                      </a:r>
                      <a:endParaRPr kumimoji="0" lang="zh-CN" altLang="en-US" b="0" i="0"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472608"/>
          </a:xfrm>
        </p:spPr>
        <p:txBody>
          <a:bodyPr>
            <a:noAutofit/>
          </a:bodyPr>
          <a:lstStyle/>
          <a:p>
            <a:r>
              <a:rPr lang="zh-CN" altLang="en-US" sz="2400" dirty="0" smtClean="0"/>
              <a:t>数据：关于客体的事实。</a:t>
            </a:r>
            <a:endParaRPr lang="en-US" altLang="zh-CN" sz="2400" dirty="0"/>
          </a:p>
          <a:p>
            <a:r>
              <a:rPr lang="zh-CN" altLang="en-US" sz="2400" dirty="0" smtClean="0"/>
              <a:t>信息：</a:t>
            </a:r>
            <a:r>
              <a:rPr lang="zh-CN" altLang="en-US" sz="2400" dirty="0" smtClean="0">
                <a:solidFill>
                  <a:srgbClr val="FF0000"/>
                </a:solidFill>
              </a:rPr>
              <a:t>有</a:t>
            </a:r>
            <a:r>
              <a:rPr lang="zh-CN" altLang="en-US" sz="2400" dirty="0">
                <a:solidFill>
                  <a:srgbClr val="FF0000"/>
                </a:solidFill>
              </a:rPr>
              <a:t>意义</a:t>
            </a:r>
            <a:r>
              <a:rPr lang="zh-CN" altLang="en-US" sz="2400" dirty="0"/>
              <a:t>的</a:t>
            </a:r>
            <a:r>
              <a:rPr lang="zh-CN" altLang="en-US" sz="2400" dirty="0" smtClean="0"/>
              <a:t>数据</a:t>
            </a:r>
            <a:endParaRPr lang="en-US" altLang="zh-CN" sz="2400" dirty="0"/>
          </a:p>
          <a:p>
            <a:r>
              <a:rPr lang="zh-CN" altLang="en-US" sz="2400" dirty="0" smtClean="0"/>
              <a:t>分析评价的数据一般包括：产品和服务的监视测量结果、不合格的检测结果、风险和机会应对措施的有效性、顾客满意的程度、外供方评价的结果、</a:t>
            </a:r>
            <a:r>
              <a:rPr lang="en-US" altLang="zh-CN" sz="2400" dirty="0" smtClean="0"/>
              <a:t>QMS</a:t>
            </a:r>
            <a:r>
              <a:rPr lang="zh-CN" altLang="en-US" sz="2400" dirty="0" smtClean="0"/>
              <a:t>绩效监视和测量结果等。</a:t>
            </a:r>
            <a:endParaRPr lang="en-US" altLang="zh-CN" sz="2400" dirty="0" smtClean="0"/>
          </a:p>
          <a:p>
            <a:pPr>
              <a:lnSpc>
                <a:spcPct val="150000"/>
              </a:lnSpc>
            </a:pPr>
            <a:r>
              <a:rPr lang="zh-CN" altLang="en-US" sz="2400" dirty="0" smtClean="0"/>
              <a:t>举例：某</a:t>
            </a:r>
            <a:r>
              <a:rPr lang="zh-CN" altLang="en-US" sz="2400" dirty="0"/>
              <a:t>食品厂每季度测算顾客满意</a:t>
            </a:r>
            <a:r>
              <a:rPr lang="zh-CN" altLang="en-US" sz="2400" dirty="0" smtClean="0"/>
              <a:t>指数、某</a:t>
            </a:r>
            <a:r>
              <a:rPr lang="zh-CN" altLang="en-US" sz="2400" dirty="0"/>
              <a:t>仪表厂每月统计一次交检测试的台次合格率</a:t>
            </a:r>
            <a:r>
              <a:rPr lang="zh-CN" altLang="en-US" sz="2400" dirty="0" smtClean="0"/>
              <a:t>；某</a:t>
            </a:r>
            <a:r>
              <a:rPr lang="zh-CN" altLang="en-US" sz="2400" dirty="0"/>
              <a:t>电镀厂对每天电镀液</a:t>
            </a:r>
            <a:r>
              <a:rPr lang="en-US" altLang="zh-CN" sz="2400" dirty="0"/>
              <a:t>Ni+</a:t>
            </a:r>
            <a:r>
              <a:rPr lang="zh-CN" altLang="en-US" sz="2400" dirty="0"/>
              <a:t>含量使用控制图进行分析</a:t>
            </a:r>
            <a:r>
              <a:rPr lang="zh-CN" altLang="en-US" sz="2400" dirty="0" smtClean="0"/>
              <a:t>；某</a:t>
            </a:r>
            <a:r>
              <a:rPr lang="zh-CN" altLang="en-US" sz="2400" dirty="0"/>
              <a:t>组装厂每月对各主要供应商平均交货时间进行</a:t>
            </a:r>
            <a:r>
              <a:rPr lang="zh-CN" altLang="en-US" sz="2400" dirty="0" smtClean="0"/>
              <a:t>分析。</a:t>
            </a:r>
            <a:endParaRPr lang="zh-CN" altLang="en-US" sz="2400" dirty="0"/>
          </a:p>
          <a:p>
            <a:r>
              <a:rPr lang="zh-CN" altLang="en-US" sz="2400" dirty="0" smtClean="0"/>
              <a:t>分析评价结果的应用：七个方面应用。核心是</a:t>
            </a:r>
            <a:r>
              <a:rPr lang="zh-CN" altLang="en-US" sz="2400" dirty="0" smtClean="0">
                <a:solidFill>
                  <a:srgbClr val="FF0000"/>
                </a:solidFill>
              </a:rPr>
              <a:t>确定</a:t>
            </a:r>
            <a:r>
              <a:rPr lang="zh-CN" altLang="en-US" sz="2400" dirty="0"/>
              <a:t>质量管理体系</a:t>
            </a:r>
            <a:r>
              <a:rPr lang="zh-CN" altLang="en-US" sz="2400" dirty="0">
                <a:solidFill>
                  <a:srgbClr val="FF0000"/>
                </a:solidFill>
              </a:rPr>
              <a:t>改进的</a:t>
            </a:r>
            <a:r>
              <a:rPr lang="zh-CN" altLang="en-US" sz="2400" dirty="0" smtClean="0">
                <a:solidFill>
                  <a:srgbClr val="FF0000"/>
                </a:solidFill>
              </a:rPr>
              <a:t>需求。</a:t>
            </a:r>
            <a:endParaRPr lang="en-US" altLang="zh-CN" sz="2400" dirty="0" smtClean="0"/>
          </a:p>
          <a:p>
            <a:endParaRPr lang="zh-CN" altLang="en-US" sz="2400"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8.2.2  </a:t>
                      </a:r>
                      <a:r>
                        <a:rPr kumimoji="0" lang="zh-CN" altLang="zh-CN" sz="1800" kern="1200" dirty="0" smtClean="0">
                          <a:solidFill>
                            <a:schemeClr val="tx1"/>
                          </a:solidFill>
                          <a:effectLst/>
                          <a:latin typeface="+mn-lt"/>
                          <a:ea typeface="+mn-ea"/>
                          <a:cs typeface="+mn-cs"/>
                        </a:rPr>
                        <a:t>内部审核</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应按策划的时间间隔进行内部审核，以确定质量管理体系是否：</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）符合策划的安排（见</a:t>
                      </a:r>
                      <a:r>
                        <a:rPr kumimoji="0" lang="en-US" altLang="zh-CN" sz="1800" kern="1200" dirty="0" smtClean="0">
                          <a:solidFill>
                            <a:schemeClr val="tx1"/>
                          </a:solidFill>
                          <a:effectLst/>
                          <a:latin typeface="+mn-lt"/>
                          <a:ea typeface="+mn-ea"/>
                          <a:cs typeface="+mn-cs"/>
                        </a:rPr>
                        <a:t>7.1</a:t>
                      </a:r>
                      <a:r>
                        <a:rPr kumimoji="0" lang="zh-CN" altLang="zh-CN" sz="1800" kern="1200" dirty="0" smtClean="0">
                          <a:solidFill>
                            <a:schemeClr val="tx1"/>
                          </a:solidFill>
                          <a:effectLst/>
                          <a:latin typeface="+mn-lt"/>
                          <a:ea typeface="+mn-ea"/>
                          <a:cs typeface="+mn-cs"/>
                        </a:rPr>
                        <a:t>）、本标准的要求以及组织所确定的质量管理体系的要求；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）得到有效实施与保持。</a:t>
                      </a:r>
                      <a:endParaRPr kumimoji="0" lang="zh-CN" altLang="zh-CN" sz="18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2000" b="1" i="0" u="none" strike="noStrike" kern="1200" baseline="0" dirty="0" smtClean="0">
                          <a:solidFill>
                            <a:schemeClr val="tx1"/>
                          </a:solidFill>
                          <a:latin typeface="+mn-lt"/>
                          <a:ea typeface="+mn-ea"/>
                          <a:cs typeface="+mn-cs"/>
                        </a:rPr>
                        <a:t>9.2 </a:t>
                      </a:r>
                      <a:r>
                        <a:rPr kumimoji="0" lang="zh-CN" altLang="en-US" sz="2000" b="0" i="0" u="none" strike="noStrike" kern="1200" baseline="0" dirty="0" smtClean="0">
                          <a:solidFill>
                            <a:schemeClr val="tx1"/>
                          </a:solidFill>
                          <a:latin typeface="+mn-lt"/>
                          <a:ea typeface="+mn-ea"/>
                          <a:cs typeface="+mn-cs"/>
                        </a:rPr>
                        <a:t>内部审核</a:t>
                      </a:r>
                      <a:endParaRPr kumimoji="0"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9.2.1</a:t>
                      </a:r>
                      <a:r>
                        <a:rPr lang="zh-CN" altLang="en-US" sz="2000" b="0" i="0" u="none" strike="noStrike" kern="1200" baseline="0" dirty="0" smtClean="0">
                          <a:solidFill>
                            <a:schemeClr val="tx1"/>
                          </a:solidFill>
                          <a:latin typeface="+mn-lt"/>
                          <a:ea typeface="+mn-ea"/>
                          <a:cs typeface="+mn-cs"/>
                        </a:rPr>
                        <a:t>组织应按照策划的</a:t>
                      </a:r>
                      <a:r>
                        <a:rPr lang="zh-CN" altLang="en-US" sz="2000" b="1" i="0" u="none" strike="noStrike" kern="1200" baseline="0" dirty="0" smtClean="0">
                          <a:solidFill>
                            <a:srgbClr val="FF0000"/>
                          </a:solidFill>
                          <a:latin typeface="+mn-lt"/>
                          <a:ea typeface="+mn-ea"/>
                          <a:cs typeface="+mn-cs"/>
                        </a:rPr>
                        <a:t>时间间隔</a:t>
                      </a:r>
                      <a:r>
                        <a:rPr lang="zh-CN" altLang="en-US" sz="2000" b="0" i="0" u="none" strike="noStrike" kern="1200" baseline="0" dirty="0" smtClean="0">
                          <a:solidFill>
                            <a:schemeClr val="tx1"/>
                          </a:solidFill>
                          <a:latin typeface="+mn-lt"/>
                          <a:ea typeface="+mn-ea"/>
                          <a:cs typeface="+mn-cs"/>
                        </a:rPr>
                        <a:t>进行内部审核，以提供有关质量管理体系的下列信息：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a</a:t>
                      </a:r>
                      <a:r>
                        <a:rPr lang="zh-CN" altLang="en-US" sz="2000" b="0" i="0" u="none" strike="noStrike" kern="1200" baseline="0" dirty="0" smtClean="0">
                          <a:solidFill>
                            <a:schemeClr val="tx1"/>
                          </a:solidFill>
                          <a:latin typeface="+mn-lt"/>
                          <a:ea typeface="+mn-ea"/>
                          <a:cs typeface="+mn-cs"/>
                        </a:rPr>
                        <a:t>）是否符合：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  1</a:t>
                      </a:r>
                      <a:r>
                        <a:rPr lang="zh-CN" altLang="en-US" sz="2000" b="0" i="0" u="none" strike="noStrike" kern="1200" baseline="0" dirty="0" smtClean="0">
                          <a:solidFill>
                            <a:schemeClr val="tx1"/>
                          </a:solidFill>
                          <a:latin typeface="+mn-lt"/>
                          <a:ea typeface="+mn-ea"/>
                          <a:cs typeface="+mn-cs"/>
                        </a:rPr>
                        <a:t>）组织自身的质量管理体系要求；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  2</a:t>
                      </a:r>
                      <a:r>
                        <a:rPr lang="zh-CN" altLang="en-US" sz="2000" b="0" i="0" u="none" strike="noStrike" kern="1200" baseline="0" dirty="0" smtClean="0">
                          <a:solidFill>
                            <a:schemeClr val="tx1"/>
                          </a:solidFill>
                          <a:latin typeface="+mn-lt"/>
                          <a:ea typeface="+mn-ea"/>
                          <a:cs typeface="+mn-cs"/>
                        </a:rPr>
                        <a:t>）本标准的要求； </a:t>
                      </a:r>
                      <a:endParaRPr lang="zh-CN" altLang="en-US" sz="2000" b="0" i="0" u="none" strike="noStrike" kern="1200" baseline="0" dirty="0" smtClean="0">
                        <a:solidFill>
                          <a:schemeClr val="tx1"/>
                        </a:solidFill>
                        <a:latin typeface="+mn-lt"/>
                        <a:ea typeface="+mn-ea"/>
                        <a:cs typeface="+mn-cs"/>
                      </a:endParaRPr>
                    </a:p>
                    <a:p>
                      <a:r>
                        <a:rPr lang="en-US" altLang="zh-CN" sz="2000" b="0" i="0" u="none" strike="noStrike" kern="1200" baseline="0" dirty="0" smtClean="0">
                          <a:solidFill>
                            <a:schemeClr val="tx1"/>
                          </a:solidFill>
                          <a:latin typeface="+mn-lt"/>
                          <a:ea typeface="+mn-ea"/>
                          <a:cs typeface="+mn-cs"/>
                        </a:rPr>
                        <a:t>b</a:t>
                      </a:r>
                      <a:r>
                        <a:rPr lang="zh-CN" altLang="en-US" sz="2000" b="0" i="0" u="none" strike="noStrike" kern="1200" baseline="0" dirty="0" smtClean="0">
                          <a:solidFill>
                            <a:schemeClr val="tx1"/>
                          </a:solidFill>
                          <a:latin typeface="+mn-lt"/>
                          <a:ea typeface="+mn-ea"/>
                          <a:cs typeface="+mn-cs"/>
                        </a:rPr>
                        <a:t>）是否得到有效的实施和保持。 </a:t>
                      </a:r>
                      <a:endParaRPr lang="zh-CN" altLang="en-US" sz="2000" b="0" i="0" u="none" strike="noStrike" kern="1200" baseline="0" dirty="0" smtClean="0">
                        <a:solidFill>
                          <a:schemeClr val="tx1"/>
                        </a:solidFill>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4536628"/>
                <a:gridCol w="4177159"/>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8.2.2  </a:t>
                      </a:r>
                      <a:r>
                        <a:rPr kumimoji="0" lang="zh-CN" altLang="zh-CN" sz="1800" kern="1200" dirty="0" smtClean="0">
                          <a:solidFill>
                            <a:schemeClr val="tx1"/>
                          </a:solidFill>
                          <a:effectLst/>
                          <a:latin typeface="+mn-lt"/>
                          <a:ea typeface="+mn-ea"/>
                          <a:cs typeface="+mn-cs"/>
                        </a:rPr>
                        <a:t>内部审核</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策划审核方案，策划时应考虑拟审核的过程和区域的状况和重要性以及以往审核的结果。应规定审核的准则、范围、频次和方法。审核员的选择和审核的实施应确保审核过程的客观性和公正性。审核员不应审核自己的工作。</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应编制形成文件程序，以规定审核的策划、实施、形成记录以及报告结果的职责和要求。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应保持审核及其结果的记录（见</a:t>
                      </a:r>
                      <a:r>
                        <a:rPr kumimoji="0" lang="en-US" altLang="zh-CN" sz="1800" kern="1200" dirty="0" smtClean="0">
                          <a:solidFill>
                            <a:schemeClr val="tx1"/>
                          </a:solidFill>
                          <a:effectLst/>
                          <a:latin typeface="+mn-lt"/>
                          <a:ea typeface="+mn-ea"/>
                          <a:cs typeface="+mn-cs"/>
                        </a:rPr>
                        <a:t>4.2.4</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负责受审核区域的管理者应确保及时采取必要的纠正和纠正措施，以消除所发现的不合格及其原因。后续活动应包括对所采取措施的验证和验证结果的报告（见</a:t>
                      </a:r>
                      <a:r>
                        <a:rPr kumimoji="0" lang="en-US" altLang="zh-CN" sz="1800" kern="1200" dirty="0" smtClean="0">
                          <a:solidFill>
                            <a:schemeClr val="tx1"/>
                          </a:solidFill>
                          <a:effectLst/>
                          <a:latin typeface="+mn-lt"/>
                          <a:ea typeface="+mn-ea"/>
                          <a:cs typeface="+mn-cs"/>
                        </a:rPr>
                        <a:t>8.5.2</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注：作为指南，参见</a:t>
                      </a:r>
                      <a:r>
                        <a:rPr kumimoji="0" lang="en-US" altLang="zh-CN" sz="1800" kern="1200" dirty="0" smtClean="0">
                          <a:solidFill>
                            <a:schemeClr val="tx1"/>
                          </a:solidFill>
                          <a:effectLst/>
                          <a:latin typeface="+mn-lt"/>
                          <a:ea typeface="+mn-ea"/>
                          <a:cs typeface="+mn-cs"/>
                        </a:rPr>
                        <a:t>GB/T 19011</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0" i="0" u="none" strike="noStrike" kern="1200" baseline="0" dirty="0" smtClean="0">
                          <a:solidFill>
                            <a:schemeClr val="tx1"/>
                          </a:solidFill>
                          <a:latin typeface="+mn-lt"/>
                          <a:ea typeface="+mn-ea"/>
                          <a:cs typeface="+mn-cs"/>
                        </a:rPr>
                        <a:t>9.2.2 </a:t>
                      </a:r>
                      <a:r>
                        <a:rPr kumimoji="0" lang="zh-CN" altLang="en-US" sz="1800" b="0" i="0" u="none" strike="noStrike" kern="1200" baseline="0" dirty="0" smtClean="0">
                          <a:solidFill>
                            <a:schemeClr val="tx1"/>
                          </a:solidFill>
                          <a:latin typeface="+mn-lt"/>
                          <a:ea typeface="+mn-ea"/>
                          <a:cs typeface="+mn-cs"/>
                        </a:rPr>
                        <a:t>组织应：</a:t>
                      </a:r>
                      <a:endParaRPr kumimoji="0"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 依据有关</a:t>
                      </a:r>
                      <a:r>
                        <a:rPr lang="zh-CN" altLang="en-US" sz="1800" b="1" i="0" u="none" strike="noStrike" kern="1200" baseline="0" dirty="0" smtClean="0">
                          <a:solidFill>
                            <a:srgbClr val="FF0000"/>
                          </a:solidFill>
                          <a:latin typeface="+mn-lt"/>
                          <a:ea typeface="+mn-ea"/>
                          <a:cs typeface="+mn-cs"/>
                        </a:rPr>
                        <a:t>过程的重要性</a:t>
                      </a:r>
                      <a:r>
                        <a:rPr lang="zh-CN" altLang="en-US" sz="1800" b="0" i="0" u="none" strike="noStrike" kern="1200" baseline="0" dirty="0" smtClean="0">
                          <a:solidFill>
                            <a:schemeClr val="tx1"/>
                          </a:solidFill>
                          <a:latin typeface="+mn-lt"/>
                          <a:ea typeface="+mn-ea"/>
                          <a:cs typeface="+mn-cs"/>
                        </a:rPr>
                        <a:t>、对组织产生影响的</a:t>
                      </a:r>
                      <a:r>
                        <a:rPr lang="zh-CN" altLang="en-US" sz="1800" b="1" i="0" u="none" strike="noStrike" kern="1200" baseline="0" dirty="0" smtClean="0">
                          <a:solidFill>
                            <a:srgbClr val="FF0000"/>
                          </a:solidFill>
                          <a:latin typeface="+mn-lt"/>
                          <a:ea typeface="+mn-ea"/>
                          <a:cs typeface="+mn-cs"/>
                        </a:rPr>
                        <a:t>变化</a:t>
                      </a:r>
                      <a:r>
                        <a:rPr lang="zh-CN" altLang="en-US" sz="1800" b="0" i="0" u="none" strike="noStrike" kern="1200" baseline="0" dirty="0" smtClean="0">
                          <a:solidFill>
                            <a:schemeClr val="tx1"/>
                          </a:solidFill>
                          <a:latin typeface="+mn-lt"/>
                          <a:ea typeface="+mn-ea"/>
                          <a:cs typeface="+mn-cs"/>
                        </a:rPr>
                        <a:t>和</a:t>
                      </a:r>
                      <a:r>
                        <a:rPr lang="zh-CN" altLang="en-US" sz="1800" b="1" i="0" u="none" strike="noStrike" kern="1200" baseline="0" dirty="0" smtClean="0">
                          <a:solidFill>
                            <a:srgbClr val="FF0000"/>
                          </a:solidFill>
                          <a:latin typeface="+mn-lt"/>
                          <a:ea typeface="+mn-ea"/>
                          <a:cs typeface="+mn-cs"/>
                        </a:rPr>
                        <a:t>以往的审核结果</a:t>
                      </a:r>
                      <a:r>
                        <a:rPr lang="zh-CN" altLang="en-US" sz="1800" b="0" i="0" u="none" strike="noStrike" kern="1200" baseline="0" dirty="0" smtClean="0">
                          <a:solidFill>
                            <a:schemeClr val="tx1"/>
                          </a:solidFill>
                          <a:latin typeface="+mn-lt"/>
                          <a:ea typeface="+mn-ea"/>
                          <a:cs typeface="+mn-cs"/>
                        </a:rPr>
                        <a:t>，</a:t>
                      </a:r>
                      <a:r>
                        <a:rPr lang="zh-CN" altLang="en-US" sz="1800" b="1" i="0" u="none" strike="noStrike" kern="1200" baseline="0" dirty="0" smtClean="0">
                          <a:solidFill>
                            <a:srgbClr val="FF0000"/>
                          </a:solidFill>
                          <a:latin typeface="+mn-lt"/>
                          <a:ea typeface="+mn-ea"/>
                          <a:cs typeface="+mn-cs"/>
                        </a:rPr>
                        <a:t>策划、制定、实施和保持</a:t>
                      </a:r>
                      <a:r>
                        <a:rPr lang="zh-CN" altLang="en-US" sz="1800" b="0" i="0" u="none" strike="noStrike" kern="1200" baseline="0" dirty="0" smtClean="0">
                          <a:solidFill>
                            <a:schemeClr val="tx1"/>
                          </a:solidFill>
                          <a:latin typeface="+mn-lt"/>
                          <a:ea typeface="+mn-ea"/>
                          <a:cs typeface="+mn-cs"/>
                        </a:rPr>
                        <a:t>审核方案，审核方案包括</a:t>
                      </a:r>
                      <a:r>
                        <a:rPr lang="zh-CN" altLang="en-US" sz="1800" b="1" i="0" u="none" strike="noStrike" kern="1200" baseline="0" dirty="0" smtClean="0">
                          <a:solidFill>
                            <a:srgbClr val="FF0000"/>
                          </a:solidFill>
                          <a:latin typeface="+mn-lt"/>
                          <a:ea typeface="+mn-ea"/>
                          <a:cs typeface="+mn-cs"/>
                        </a:rPr>
                        <a:t>频次、方法、职责、策划要求和报告； </a:t>
                      </a:r>
                      <a:endParaRPr lang="zh-CN" altLang="en-US" sz="1800" b="1" i="0" u="none" strike="noStrike" kern="1200" baseline="0" dirty="0" smtClean="0">
                        <a:solidFill>
                          <a:srgbClr val="FF0000"/>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）规定每次审核的审核准则和范围</a:t>
                      </a:r>
                      <a:endParaRPr lang="en-US" altLang="zh-CN"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）选择审核员并实施审核，以确保审核过程客观公正；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）确保将审核结果报告给相关管理者；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e</a:t>
                      </a:r>
                      <a:r>
                        <a:rPr lang="zh-CN" altLang="en-US" sz="1800" b="0" i="0" u="none" strike="noStrike" kern="1200" baseline="0" dirty="0" smtClean="0">
                          <a:solidFill>
                            <a:schemeClr val="tx1"/>
                          </a:solidFill>
                          <a:latin typeface="+mn-lt"/>
                          <a:ea typeface="+mn-ea"/>
                          <a:cs typeface="+mn-cs"/>
                        </a:rPr>
                        <a:t>）及时采取适当的纠正和纠正措施；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f</a:t>
                      </a:r>
                      <a:r>
                        <a:rPr lang="zh-CN" altLang="en-US" sz="1800" b="0" i="0" u="none" strike="noStrike" kern="1200" baseline="0" dirty="0" smtClean="0">
                          <a:solidFill>
                            <a:schemeClr val="tx1"/>
                          </a:solidFill>
                          <a:latin typeface="+mn-lt"/>
                          <a:ea typeface="+mn-ea"/>
                          <a:cs typeface="+mn-cs"/>
                        </a:rPr>
                        <a:t>）保留成文信息，作为实施审核方案以及审核结果的证据。</a:t>
                      </a:r>
                      <a:endParaRPr lang="en-US" altLang="zh-CN" sz="1800" b="0" i="0" u="none" strike="noStrike" kern="1200" baseline="0" dirty="0" smtClean="0">
                        <a:solidFill>
                          <a:schemeClr val="tx1"/>
                        </a:solidFill>
                        <a:latin typeface="+mn-lt"/>
                        <a:ea typeface="+mn-ea"/>
                        <a:cs typeface="+mn-cs"/>
                      </a:endParaRPr>
                    </a:p>
                    <a:p>
                      <a:r>
                        <a:rPr kumimoji="0" lang="zh-CN" altLang="en-US" sz="1400" b="0" i="0" u="none" strike="noStrike" kern="1200" baseline="0" dirty="0" smtClean="0">
                          <a:solidFill>
                            <a:schemeClr val="tx1"/>
                          </a:solidFill>
                          <a:latin typeface="+mn-lt"/>
                          <a:ea typeface="+mn-ea"/>
                          <a:cs typeface="+mn-cs"/>
                        </a:rPr>
                        <a:t>注：相关指南见 </a:t>
                      </a:r>
                      <a:r>
                        <a:rPr kumimoji="0" lang="en-US" altLang="zh-CN" sz="1400" b="0" i="0" u="none" strike="noStrike" kern="1200" baseline="0" dirty="0" smtClean="0">
                          <a:solidFill>
                            <a:schemeClr val="tx1"/>
                          </a:solidFill>
                          <a:latin typeface="+mn-lt"/>
                          <a:ea typeface="+mn-ea"/>
                          <a:cs typeface="+mn-cs"/>
                        </a:rPr>
                        <a:t>GB/T19011</a:t>
                      </a:r>
                      <a:r>
                        <a:rPr kumimoji="0" lang="zh-CN" altLang="en-US" sz="1400" b="0" i="0" u="none" strike="noStrike" kern="1200" baseline="0" dirty="0" smtClean="0">
                          <a:solidFill>
                            <a:schemeClr val="tx1"/>
                          </a:solidFill>
                          <a:latin typeface="+mn-lt"/>
                          <a:ea typeface="+mn-ea"/>
                          <a:cs typeface="+mn-cs"/>
                        </a:rPr>
                        <a:t>。</a:t>
                      </a:r>
                      <a:endParaRPr kumimoji="0" lang="zh-CN" altLang="en-US" sz="1400" b="0" i="0"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256584"/>
          </a:xfrm>
        </p:spPr>
        <p:txBody>
          <a:bodyPr>
            <a:noAutofit/>
          </a:bodyPr>
          <a:lstStyle/>
          <a:p>
            <a:r>
              <a:rPr lang="zh-CN" altLang="en-US" sz="2000" dirty="0" smtClean="0"/>
              <a:t>审核：为</a:t>
            </a:r>
            <a:r>
              <a:rPr lang="zh-CN" altLang="en-US" sz="2000" dirty="0"/>
              <a:t>获得客观的</a:t>
            </a:r>
            <a:r>
              <a:rPr lang="zh-CN" altLang="en-US" sz="2000" dirty="0" smtClean="0"/>
              <a:t>证据并对其进行</a:t>
            </a:r>
            <a:r>
              <a:rPr lang="zh-CN" altLang="en-US" sz="2000" dirty="0"/>
              <a:t>客观的评价</a:t>
            </a:r>
            <a:r>
              <a:rPr lang="zh-CN" altLang="en-US" sz="2000" dirty="0" smtClean="0"/>
              <a:t>，以确定满足</a:t>
            </a:r>
            <a:r>
              <a:rPr lang="zh-CN" altLang="en-US" sz="2000" dirty="0"/>
              <a:t>审核</a:t>
            </a:r>
            <a:r>
              <a:rPr lang="zh-CN" altLang="en-US" sz="2000" dirty="0" smtClean="0"/>
              <a:t>准则的</a:t>
            </a:r>
            <a:r>
              <a:rPr lang="zh-CN" altLang="en-US" sz="2000" dirty="0"/>
              <a:t>程度所进行的系统的和</a:t>
            </a:r>
            <a:r>
              <a:rPr lang="zh-CN" altLang="en-US" sz="2000" dirty="0" smtClean="0"/>
              <a:t>独立的并形成文件的过程。</a:t>
            </a:r>
            <a:endParaRPr lang="en-US" altLang="zh-CN" sz="2000" dirty="0" smtClean="0"/>
          </a:p>
          <a:p>
            <a:pPr marL="0" indent="0">
              <a:buNone/>
            </a:pPr>
            <a:r>
              <a:rPr lang="zh-CN" altLang="en-US" sz="2000" dirty="0" smtClean="0"/>
              <a:t> </a:t>
            </a:r>
            <a:r>
              <a:rPr lang="zh-CN" altLang="en-US" sz="1600" dirty="0" smtClean="0"/>
              <a:t>注</a:t>
            </a:r>
            <a:r>
              <a:rPr lang="en-US" altLang="zh-CN" sz="1600" dirty="0"/>
              <a:t>1</a:t>
            </a:r>
            <a:r>
              <a:rPr lang="zh-CN" altLang="en-US" sz="1600" dirty="0"/>
              <a:t>：审核的基本要素包括由对被审核客体不承担责任的人员，按照</a:t>
            </a:r>
            <a:r>
              <a:rPr lang="zh-CN" altLang="en-US" sz="1600" dirty="0" smtClean="0"/>
              <a:t>程序对客体是否合格的测定。</a:t>
            </a:r>
            <a:endParaRPr lang="en-US" altLang="zh-CN" sz="1600" dirty="0" smtClean="0"/>
          </a:p>
          <a:p>
            <a:r>
              <a:rPr lang="zh-CN" altLang="en-US" sz="2000" dirty="0" smtClean="0"/>
              <a:t>审核</a:t>
            </a:r>
            <a:r>
              <a:rPr lang="zh-CN" altLang="en-US" sz="2000" dirty="0"/>
              <a:t>方案：针对特定时间段并具有特定目标所策划的一组</a:t>
            </a:r>
            <a:r>
              <a:rPr lang="en-US" altLang="zh-CN" sz="2000" dirty="0"/>
              <a:t>(</a:t>
            </a:r>
            <a:r>
              <a:rPr lang="zh-CN" altLang="en-US" sz="2000" dirty="0"/>
              <a:t>一次或多次</a:t>
            </a:r>
            <a:r>
              <a:rPr lang="en-US" altLang="zh-CN" sz="2000" dirty="0"/>
              <a:t>)</a:t>
            </a:r>
            <a:r>
              <a:rPr lang="zh-CN" altLang="en-US" sz="2000" dirty="0"/>
              <a:t>审核</a:t>
            </a:r>
            <a:r>
              <a:rPr lang="zh-CN" altLang="en-US" sz="2000" dirty="0" smtClean="0"/>
              <a:t>安排。</a:t>
            </a:r>
            <a:endParaRPr lang="en-US" altLang="zh-CN" sz="2000" dirty="0" smtClean="0"/>
          </a:p>
          <a:p>
            <a:r>
              <a:rPr lang="zh-CN" altLang="en-US" sz="2000" dirty="0"/>
              <a:t>审核准则：用于与客观证据进行比较的一组方针、程序或要求</a:t>
            </a:r>
            <a:endParaRPr lang="en-US" altLang="zh-CN" sz="2000" dirty="0" smtClean="0"/>
          </a:p>
          <a:p>
            <a:r>
              <a:rPr lang="zh-CN" altLang="en-US" sz="2000" dirty="0" smtClean="0"/>
              <a:t>审核证据：与</a:t>
            </a:r>
            <a:r>
              <a:rPr lang="zh-CN" altLang="en-US" sz="2000" dirty="0"/>
              <a:t>审核</a:t>
            </a:r>
            <a:r>
              <a:rPr lang="zh-CN" altLang="en-US" sz="2000" dirty="0" smtClean="0"/>
              <a:t>准则有关</a:t>
            </a:r>
            <a:r>
              <a:rPr lang="zh-CN" altLang="en-US" sz="2000" dirty="0"/>
              <a:t>，并能够证实的记录、事实陈述或其他</a:t>
            </a:r>
            <a:r>
              <a:rPr lang="zh-CN" altLang="en-US" sz="2000" dirty="0" smtClean="0"/>
              <a:t>信息。</a:t>
            </a:r>
            <a:endParaRPr lang="en-US" altLang="zh-CN" sz="2000" dirty="0" smtClean="0"/>
          </a:p>
          <a:p>
            <a:r>
              <a:rPr lang="zh-CN" altLang="en-US" sz="2000" dirty="0" smtClean="0"/>
              <a:t>审核发现：将</a:t>
            </a:r>
            <a:r>
              <a:rPr lang="zh-CN" altLang="en-US" sz="2000" dirty="0"/>
              <a:t>收集的审核</a:t>
            </a:r>
            <a:r>
              <a:rPr lang="zh-CN" altLang="en-US" sz="2000" dirty="0" smtClean="0"/>
              <a:t>证据对照</a:t>
            </a:r>
            <a:r>
              <a:rPr lang="zh-CN" altLang="en-US" sz="2000" dirty="0"/>
              <a:t>审核</a:t>
            </a:r>
            <a:r>
              <a:rPr lang="zh-CN" altLang="en-US" sz="2000" dirty="0" smtClean="0"/>
              <a:t>准则进行</a:t>
            </a:r>
            <a:r>
              <a:rPr lang="zh-CN" altLang="en-US" sz="2000" dirty="0"/>
              <a:t>评价的</a:t>
            </a:r>
            <a:r>
              <a:rPr lang="zh-CN" altLang="en-US" sz="2000" dirty="0" smtClean="0"/>
              <a:t>结果。</a:t>
            </a:r>
            <a:endParaRPr lang="en-US" altLang="zh-CN" sz="2000" dirty="0" smtClean="0"/>
          </a:p>
          <a:p>
            <a:pPr marL="0" indent="0">
              <a:buNone/>
            </a:pPr>
            <a:r>
              <a:rPr lang="zh-CN" altLang="en-US" sz="2000" dirty="0" smtClean="0"/>
              <a:t>     </a:t>
            </a:r>
            <a:r>
              <a:rPr lang="zh-CN" altLang="en-US" sz="1600" dirty="0" smtClean="0"/>
              <a:t> 注</a:t>
            </a:r>
            <a:r>
              <a:rPr lang="en-US" altLang="zh-CN" sz="1600" dirty="0"/>
              <a:t>1</a:t>
            </a:r>
            <a:r>
              <a:rPr lang="zh-CN" altLang="en-US" sz="1600" dirty="0"/>
              <a:t>：审核发现表明符合</a:t>
            </a:r>
            <a:r>
              <a:rPr lang="en-US" altLang="zh-CN" sz="1600" dirty="0"/>
              <a:t>(3.6.11)</a:t>
            </a:r>
            <a:r>
              <a:rPr lang="zh-CN" altLang="en-US" sz="1600" dirty="0"/>
              <a:t>或不符合</a:t>
            </a:r>
            <a:r>
              <a:rPr lang="en-US" altLang="zh-CN" sz="1600" dirty="0"/>
              <a:t>(3.6.9)</a:t>
            </a:r>
            <a:r>
              <a:rPr lang="zh-CN" altLang="en-US" sz="1600" dirty="0"/>
              <a:t>。 </a:t>
            </a:r>
            <a:endParaRPr lang="zh-CN" altLang="en-US" sz="1600" dirty="0"/>
          </a:p>
          <a:p>
            <a:pPr marL="0" indent="0">
              <a:buNone/>
            </a:pPr>
            <a:r>
              <a:rPr lang="zh-CN" altLang="en-US" sz="1600" dirty="0"/>
              <a:t>     注</a:t>
            </a:r>
            <a:r>
              <a:rPr lang="en-US" altLang="zh-CN" sz="1600" dirty="0"/>
              <a:t>2</a:t>
            </a:r>
            <a:r>
              <a:rPr lang="zh-CN" altLang="en-US" sz="1600" dirty="0"/>
              <a:t>：审核发现可导致识别改进</a:t>
            </a:r>
            <a:r>
              <a:rPr lang="en-US" altLang="zh-CN" sz="1600" dirty="0"/>
              <a:t>(3.3.1)</a:t>
            </a:r>
            <a:r>
              <a:rPr lang="zh-CN" altLang="en-US" sz="1600" dirty="0"/>
              <a:t>的机会或记录良好实践。 </a:t>
            </a:r>
            <a:endParaRPr lang="zh-CN" altLang="en-US" sz="1600" dirty="0"/>
          </a:p>
          <a:p>
            <a:pPr marL="0" indent="0">
              <a:buNone/>
            </a:pPr>
            <a:r>
              <a:rPr lang="zh-CN" altLang="en-US" sz="1600" dirty="0"/>
              <a:t>     注</a:t>
            </a:r>
            <a:r>
              <a:rPr lang="en-US" altLang="zh-CN" sz="1600" dirty="0"/>
              <a:t>3</a:t>
            </a:r>
            <a:r>
              <a:rPr lang="zh-CN" altLang="en-US" sz="1600" dirty="0"/>
              <a:t>：在英语中，如果审核</a:t>
            </a:r>
            <a:r>
              <a:rPr lang="zh-CN" altLang="en-US" sz="1600" dirty="0" smtClean="0"/>
              <a:t>准则选</a:t>
            </a:r>
            <a:r>
              <a:rPr lang="zh-CN" altLang="en-US" sz="1600" dirty="0"/>
              <a:t>自法律</a:t>
            </a:r>
            <a:r>
              <a:rPr lang="zh-CN" altLang="en-US" sz="1600" dirty="0" smtClean="0"/>
              <a:t>要求或</a:t>
            </a:r>
            <a:r>
              <a:rPr lang="zh-CN" altLang="en-US" sz="1600" dirty="0"/>
              <a:t>法规</a:t>
            </a:r>
            <a:r>
              <a:rPr lang="zh-CN" altLang="en-US" sz="1600" dirty="0" smtClean="0"/>
              <a:t>要求，</a:t>
            </a:r>
            <a:r>
              <a:rPr lang="zh-CN" altLang="en-US" sz="1600" dirty="0"/>
              <a:t>审核发现可被称为合规或不合规。</a:t>
            </a:r>
            <a:endParaRPr lang="en-US" altLang="zh-CN" sz="1600" dirty="0"/>
          </a:p>
          <a:p>
            <a:r>
              <a:rPr lang="zh-CN" altLang="en-US" sz="2000" dirty="0"/>
              <a:t>审核结论：考虑了审核目标和所有审核</a:t>
            </a:r>
            <a:r>
              <a:rPr lang="zh-CN" altLang="en-US" sz="2000" dirty="0" smtClean="0"/>
              <a:t>发现后</a:t>
            </a:r>
            <a:r>
              <a:rPr lang="zh-CN" altLang="en-US" sz="2000" dirty="0"/>
              <a:t>得出的</a:t>
            </a:r>
            <a:r>
              <a:rPr lang="zh-CN" altLang="en-US" sz="2000" dirty="0" smtClean="0"/>
              <a:t>审核结果</a:t>
            </a:r>
            <a:r>
              <a:rPr lang="zh-CN" altLang="en-US" sz="2000" dirty="0"/>
              <a:t>。 </a:t>
            </a:r>
            <a:endParaRPr lang="en-US" altLang="zh-CN" sz="2000" dirty="0"/>
          </a:p>
          <a:p>
            <a:endParaRPr lang="en-US" altLang="zh-CN" sz="2000" dirty="0"/>
          </a:p>
          <a:p>
            <a:endParaRPr lang="zh-CN" altLang="en-US" sz="2000" dirty="0"/>
          </a:p>
          <a:p>
            <a:pPr marL="0" indent="0">
              <a:buNone/>
            </a:pPr>
            <a:endParaRPr lang="en-US" altLang="zh-CN" sz="2000" dirty="0" smtClean="0"/>
          </a:p>
          <a:p>
            <a:pPr marL="0" indent="0">
              <a:buNone/>
            </a:pPr>
            <a:endParaRPr lang="en-US" altLang="zh-CN" sz="2000" dirty="0" smtClean="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57200" y="1196752"/>
            <a:ext cx="8219256" cy="5040560"/>
          </a:xfrm>
        </p:spPr>
        <p:txBody>
          <a:bodyPr>
            <a:noAutofit/>
          </a:bodyPr>
          <a:lstStyle/>
          <a:p>
            <a:r>
              <a:rPr lang="zh-CN" altLang="en-US" sz="2400" dirty="0" smtClean="0"/>
              <a:t>策划的时间间隔：一般不超过</a:t>
            </a:r>
            <a:r>
              <a:rPr lang="en-US" altLang="zh-CN" sz="2400" dirty="0" smtClean="0"/>
              <a:t>12</a:t>
            </a:r>
            <a:r>
              <a:rPr lang="zh-CN" altLang="en-US" sz="2400" dirty="0" smtClean="0"/>
              <a:t>个月。</a:t>
            </a:r>
            <a:endParaRPr lang="en-US" altLang="zh-CN" sz="2400" dirty="0" smtClean="0"/>
          </a:p>
          <a:p>
            <a:r>
              <a:rPr lang="zh-CN" altLang="en-US" sz="2400" dirty="0"/>
              <a:t>内部</a:t>
            </a:r>
            <a:r>
              <a:rPr lang="zh-CN" altLang="en-US" sz="2400" dirty="0" smtClean="0"/>
              <a:t>审核目的：</a:t>
            </a:r>
            <a:r>
              <a:rPr lang="zh-CN" altLang="en-US" sz="2400" dirty="0"/>
              <a:t>确定质量管理体系</a:t>
            </a:r>
            <a:r>
              <a:rPr lang="zh-CN" altLang="en-US" sz="2400" dirty="0" smtClean="0"/>
              <a:t>是否符合</a:t>
            </a:r>
            <a:r>
              <a:rPr lang="zh-CN" altLang="en-US" sz="2400" dirty="0" smtClean="0">
                <a:solidFill>
                  <a:srgbClr val="FF0000"/>
                </a:solidFill>
              </a:rPr>
              <a:t>组织</a:t>
            </a:r>
            <a:r>
              <a:rPr lang="zh-CN" altLang="en-US" sz="2400" dirty="0">
                <a:solidFill>
                  <a:srgbClr val="FF0000"/>
                </a:solidFill>
              </a:rPr>
              <a:t>自身</a:t>
            </a:r>
            <a:r>
              <a:rPr lang="zh-CN" altLang="en-US" sz="2400" dirty="0"/>
              <a:t>对质量管理体系的</a:t>
            </a:r>
            <a:r>
              <a:rPr lang="zh-CN" altLang="en-US" sz="2400" dirty="0" smtClean="0"/>
              <a:t>要求和标准</a:t>
            </a:r>
            <a:r>
              <a:rPr lang="zh-CN" altLang="en-US" sz="2400" dirty="0"/>
              <a:t>的要求</a:t>
            </a:r>
            <a:r>
              <a:rPr lang="zh-CN" altLang="en-US" sz="2400" dirty="0" smtClean="0"/>
              <a:t>；是否得到</a:t>
            </a:r>
            <a:r>
              <a:rPr lang="zh-CN" altLang="en-US" sz="2400" dirty="0"/>
              <a:t>有效的实施和</a:t>
            </a:r>
            <a:r>
              <a:rPr lang="zh-CN" altLang="en-US" sz="2400" dirty="0" smtClean="0"/>
              <a:t>保持。</a:t>
            </a:r>
            <a:endParaRPr lang="zh-CN" altLang="en-US" sz="2400" dirty="0"/>
          </a:p>
          <a:p>
            <a:r>
              <a:rPr lang="zh-CN" altLang="en-US" sz="2400" dirty="0" smtClean="0"/>
              <a:t>审核方案：包括</a:t>
            </a:r>
            <a:r>
              <a:rPr lang="zh-CN" altLang="en-US" sz="2400" dirty="0"/>
              <a:t>审核的频次、方法、职责、策划的要求和</a:t>
            </a:r>
            <a:r>
              <a:rPr lang="zh-CN" altLang="en-US" sz="2400" dirty="0" smtClean="0"/>
              <a:t>报告，</a:t>
            </a:r>
            <a:r>
              <a:rPr lang="zh-CN" altLang="en-US" sz="2400" b="1" dirty="0"/>
              <a:t>应</a:t>
            </a:r>
            <a:r>
              <a:rPr lang="zh-CN" altLang="en-US" sz="2400" b="1" dirty="0" smtClean="0"/>
              <a:t>考虑相关</a:t>
            </a:r>
            <a:r>
              <a:rPr lang="zh-CN" altLang="en-US" sz="2400" b="1" dirty="0"/>
              <a:t>过程的重要性</a:t>
            </a:r>
            <a:r>
              <a:rPr lang="zh-CN" altLang="en-US" sz="2400" b="1" dirty="0" smtClean="0"/>
              <a:t>、对</a:t>
            </a:r>
            <a:r>
              <a:rPr lang="zh-CN" altLang="en-US" sz="2400" b="1" dirty="0"/>
              <a:t>组织有影响的变更以及以往</a:t>
            </a:r>
            <a:r>
              <a:rPr lang="zh-CN" altLang="en-US" sz="2400" dirty="0"/>
              <a:t>审核的</a:t>
            </a:r>
            <a:r>
              <a:rPr lang="zh-CN" altLang="en-US" sz="2400" dirty="0" smtClean="0"/>
              <a:t>结果。</a:t>
            </a:r>
            <a:endParaRPr lang="en-US" altLang="zh-CN" sz="2400" dirty="0"/>
          </a:p>
          <a:p>
            <a:r>
              <a:rPr lang="zh-CN" altLang="en-US" sz="2400" dirty="0" smtClean="0"/>
              <a:t>审核准则（如标准、体系文件、法律法规要求、合同要求等）和范围。</a:t>
            </a:r>
            <a:endParaRPr lang="en-US" altLang="zh-CN" sz="2400" dirty="0" smtClean="0"/>
          </a:p>
          <a:p>
            <a:r>
              <a:rPr lang="zh-CN" altLang="en-US" sz="2400" dirty="0"/>
              <a:t>审核</a:t>
            </a:r>
            <a:r>
              <a:rPr lang="zh-CN" altLang="en-US" sz="2400" dirty="0" smtClean="0"/>
              <a:t>员选择保持客观公正性。（如不审核自己的工作）</a:t>
            </a:r>
            <a:endParaRPr lang="en-US" altLang="zh-CN" sz="2400" dirty="0" smtClean="0"/>
          </a:p>
          <a:p>
            <a:r>
              <a:rPr lang="zh-CN" altLang="en-US" sz="2400" dirty="0" smtClean="0"/>
              <a:t>审核结果的应用：提交相关管理者、及时采取纠正措施。</a:t>
            </a:r>
            <a:endParaRPr lang="en-US" altLang="zh-CN" sz="2400" dirty="0" smtClean="0"/>
          </a:p>
          <a:p>
            <a:r>
              <a:rPr lang="zh-CN" altLang="en-US" sz="2400" dirty="0" smtClean="0"/>
              <a:t>成文信息：</a:t>
            </a:r>
            <a:r>
              <a:rPr lang="zh-CN" altLang="en-US" sz="2400" dirty="0"/>
              <a:t>审核方案已得到实施和审核结果的证据。</a:t>
            </a:r>
            <a:endParaRPr lang="en-US" altLang="zh-CN" sz="2400" dirty="0" smtClean="0"/>
          </a:p>
          <a:p>
            <a:endParaRPr lang="zh-CN" altLang="en-US" sz="2400" dirty="0"/>
          </a:p>
          <a:p>
            <a:endParaRPr lang="zh-CN" altLang="en-US" sz="2400"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2539512" y="582614"/>
            <a:ext cx="3429000" cy="515937"/>
          </a:xfrm>
          <a:prstGeom prst="rect">
            <a:avLst/>
          </a:prstGeom>
          <a:solidFill>
            <a:srgbClr val="FFFFFF"/>
          </a:solidFill>
          <a:ln w="38100">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000">
                <a:solidFill>
                  <a:schemeClr val="bg2"/>
                </a:solidFill>
              </a:rPr>
              <a:t>     </a:t>
            </a:r>
            <a:r>
              <a:rPr lang="zh-CN" altLang="en-US" sz="1000" b="1">
                <a:solidFill>
                  <a:schemeClr val="bg2"/>
                </a:solidFill>
              </a:rPr>
              <a:t> </a:t>
            </a:r>
            <a:r>
              <a:rPr lang="en-US" altLang="zh-CN" sz="2400" b="1"/>
              <a:t>ISO 9000 : 2015 </a:t>
            </a:r>
            <a:r>
              <a:rPr lang="zh-CN" altLang="en-US" sz="2400" b="1"/>
              <a:t>标准    </a:t>
            </a:r>
            <a:endParaRPr lang="zh-CN" altLang="en-US" sz="1000"/>
          </a:p>
          <a:p>
            <a:pPr>
              <a:spcBef>
                <a:spcPct val="0"/>
              </a:spcBef>
              <a:buFontTx/>
              <a:buNone/>
            </a:pPr>
            <a:endParaRPr lang="zh-CN" altLang="en-US" sz="2400"/>
          </a:p>
        </p:txBody>
      </p:sp>
      <p:sp>
        <p:nvSpPr>
          <p:cNvPr id="15363" name="Line 6"/>
          <p:cNvSpPr>
            <a:spLocks noChangeShapeType="1"/>
          </p:cNvSpPr>
          <p:nvPr/>
        </p:nvSpPr>
        <p:spPr bwMode="auto">
          <a:xfrm>
            <a:off x="634512" y="1443038"/>
            <a:ext cx="7620000" cy="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64" name="Line 7"/>
          <p:cNvSpPr>
            <a:spLocks noChangeShapeType="1"/>
          </p:cNvSpPr>
          <p:nvPr/>
        </p:nvSpPr>
        <p:spPr bwMode="auto">
          <a:xfrm>
            <a:off x="634512" y="1443039"/>
            <a:ext cx="0" cy="51593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65" name="Text Box 9"/>
          <p:cNvSpPr txBox="1">
            <a:spLocks noChangeArrowheads="1"/>
          </p:cNvSpPr>
          <p:nvPr/>
        </p:nvSpPr>
        <p:spPr bwMode="auto">
          <a:xfrm>
            <a:off x="6780335" y="3594100"/>
            <a:ext cx="2315308" cy="3263900"/>
          </a:xfrm>
          <a:prstGeom prst="rect">
            <a:avLst/>
          </a:prstGeom>
          <a:solidFill>
            <a:srgbClr val="FFFFFF"/>
          </a:solidFill>
          <a:ln w="38100">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400" b="1"/>
              <a:t>3</a:t>
            </a:r>
            <a:r>
              <a:rPr lang="zh-CN" altLang="en-US" sz="1400" b="1">
                <a:solidFill>
                  <a:schemeClr val="bg2"/>
                </a:solidFill>
              </a:rPr>
              <a:t>.</a:t>
            </a:r>
            <a:r>
              <a:rPr lang="zh-CN" altLang="en-US" sz="1400" b="1"/>
              <a:t>1有关人员的术语</a:t>
            </a:r>
            <a:r>
              <a:rPr lang="en-US" altLang="zh-CN" sz="1400" b="1"/>
              <a:t>(6)</a:t>
            </a:r>
            <a:endParaRPr lang="zh-CN" altLang="en-US" sz="1000"/>
          </a:p>
          <a:p>
            <a:pPr>
              <a:spcBef>
                <a:spcPct val="0"/>
              </a:spcBef>
              <a:buFontTx/>
              <a:buNone/>
            </a:pPr>
            <a:r>
              <a:rPr lang="en-US" altLang="zh-CN" sz="1400" b="1"/>
              <a:t>3</a:t>
            </a:r>
            <a:r>
              <a:rPr lang="zh-CN" altLang="en-US" sz="1400" b="1"/>
              <a:t>.2有关组织的术语</a:t>
            </a:r>
            <a:r>
              <a:rPr lang="en-US" altLang="zh-CN" sz="1400" b="1"/>
              <a:t>(9)</a:t>
            </a:r>
            <a:endParaRPr lang="zh-CN" altLang="en-US" sz="1000"/>
          </a:p>
          <a:p>
            <a:pPr>
              <a:spcBef>
                <a:spcPct val="0"/>
              </a:spcBef>
              <a:buFontTx/>
              <a:buNone/>
            </a:pPr>
            <a:r>
              <a:rPr lang="en-US" altLang="zh-CN" sz="1400" b="1"/>
              <a:t>3</a:t>
            </a:r>
            <a:r>
              <a:rPr lang="zh-CN" altLang="en-US" sz="1400" b="1"/>
              <a:t>.3有关活动的术语</a:t>
            </a:r>
            <a:r>
              <a:rPr lang="en-US" altLang="zh-CN" sz="1400" b="1"/>
              <a:t>(13)</a:t>
            </a:r>
            <a:endParaRPr lang="en-US" altLang="zh-CN" sz="1400" b="1"/>
          </a:p>
          <a:p>
            <a:pPr>
              <a:spcBef>
                <a:spcPct val="0"/>
              </a:spcBef>
              <a:buFontTx/>
              <a:buNone/>
            </a:pPr>
            <a:r>
              <a:rPr lang="en-US" altLang="zh-CN" sz="1400" b="1"/>
              <a:t>3</a:t>
            </a:r>
            <a:r>
              <a:rPr lang="zh-CN" altLang="en-US" sz="1400" b="1"/>
              <a:t>.4有关过程的术语</a:t>
            </a:r>
            <a:r>
              <a:rPr lang="en-US" altLang="zh-CN" sz="1400" b="1"/>
              <a:t>(8)</a:t>
            </a:r>
            <a:endParaRPr lang="zh-CN" altLang="en-US" sz="1000"/>
          </a:p>
          <a:p>
            <a:pPr>
              <a:spcBef>
                <a:spcPct val="0"/>
              </a:spcBef>
              <a:buFontTx/>
              <a:buNone/>
            </a:pPr>
            <a:r>
              <a:rPr lang="en-US" altLang="zh-CN" sz="1400" b="1"/>
              <a:t>3</a:t>
            </a:r>
            <a:r>
              <a:rPr lang="zh-CN" altLang="en-US" sz="1400" b="1"/>
              <a:t>.5 有关体系的术语</a:t>
            </a:r>
            <a:r>
              <a:rPr lang="en-US" altLang="zh-CN" sz="1400" b="1"/>
              <a:t>(12)</a:t>
            </a:r>
            <a:endParaRPr lang="en-US" altLang="zh-CN" sz="1400" b="1"/>
          </a:p>
          <a:p>
            <a:pPr>
              <a:spcBef>
                <a:spcPct val="0"/>
              </a:spcBef>
              <a:buFontTx/>
              <a:buNone/>
            </a:pPr>
            <a:r>
              <a:rPr lang="en-US" altLang="zh-CN" sz="1400" b="1"/>
              <a:t>3.6 </a:t>
            </a:r>
            <a:r>
              <a:rPr lang="zh-CN" altLang="en-US" sz="1400" b="1"/>
              <a:t>有关要求的术语</a:t>
            </a:r>
            <a:r>
              <a:rPr lang="en-US" altLang="zh-CN" sz="1400" b="1"/>
              <a:t>(15)</a:t>
            </a:r>
            <a:endParaRPr lang="en-US" altLang="zh-CN" sz="1400" b="1"/>
          </a:p>
          <a:p>
            <a:pPr>
              <a:spcBef>
                <a:spcPct val="0"/>
              </a:spcBef>
              <a:buFontTx/>
              <a:buNone/>
            </a:pPr>
            <a:r>
              <a:rPr lang="en-US" altLang="zh-CN" sz="1400" b="1"/>
              <a:t>3.7 </a:t>
            </a:r>
            <a:r>
              <a:rPr lang="zh-CN" altLang="en-US" sz="1400" b="1"/>
              <a:t>有关结果的术语</a:t>
            </a:r>
            <a:r>
              <a:rPr lang="en-US" altLang="zh-CN" sz="1400" b="1"/>
              <a:t>(11)</a:t>
            </a:r>
            <a:endParaRPr lang="en-US" altLang="zh-CN" sz="1400" b="1"/>
          </a:p>
          <a:p>
            <a:pPr>
              <a:spcBef>
                <a:spcPct val="0"/>
              </a:spcBef>
              <a:buFontTx/>
              <a:buNone/>
            </a:pPr>
            <a:r>
              <a:rPr lang="en-US" altLang="zh-CN" sz="1400" b="1"/>
              <a:t>3.8 </a:t>
            </a:r>
            <a:r>
              <a:rPr lang="zh-CN" altLang="en-US" sz="1400" b="1"/>
              <a:t>有关数据、信息和文件的术语</a:t>
            </a:r>
            <a:r>
              <a:rPr lang="en-US" altLang="zh-CN" sz="1400" b="1"/>
              <a:t>(15)</a:t>
            </a:r>
            <a:endParaRPr lang="en-US" altLang="zh-CN" sz="1400" b="1"/>
          </a:p>
          <a:p>
            <a:pPr>
              <a:spcBef>
                <a:spcPct val="0"/>
              </a:spcBef>
              <a:buFontTx/>
              <a:buNone/>
            </a:pPr>
            <a:r>
              <a:rPr lang="en-US" altLang="zh-CN" sz="1400" b="1"/>
              <a:t>3.9 </a:t>
            </a:r>
            <a:r>
              <a:rPr lang="zh-CN" altLang="en-US" sz="1400" b="1"/>
              <a:t>有关顾客的术语（</a:t>
            </a:r>
            <a:r>
              <a:rPr lang="en-US" altLang="zh-CN" sz="1400" b="1"/>
              <a:t>6</a:t>
            </a:r>
            <a:r>
              <a:rPr lang="zh-CN" altLang="en-US" sz="1400" b="1"/>
              <a:t>）</a:t>
            </a:r>
            <a:endParaRPr lang="en-US" altLang="zh-CN" sz="1400" b="1"/>
          </a:p>
          <a:p>
            <a:pPr>
              <a:spcBef>
                <a:spcPct val="0"/>
              </a:spcBef>
              <a:buFontTx/>
              <a:buNone/>
            </a:pPr>
            <a:r>
              <a:rPr lang="en-US" altLang="zh-CN" sz="1400" b="1"/>
              <a:t>3.10 </a:t>
            </a:r>
            <a:r>
              <a:rPr lang="zh-CN" altLang="en-US" sz="1400" b="1"/>
              <a:t>有关特性的术语</a:t>
            </a:r>
            <a:r>
              <a:rPr lang="en-US" altLang="zh-CN" sz="1400" b="1"/>
              <a:t>(7)</a:t>
            </a:r>
            <a:endParaRPr lang="en-US" altLang="zh-CN" sz="1400" b="1"/>
          </a:p>
          <a:p>
            <a:pPr>
              <a:spcBef>
                <a:spcPct val="0"/>
              </a:spcBef>
              <a:buFontTx/>
              <a:buNone/>
            </a:pPr>
            <a:r>
              <a:rPr lang="en-US" altLang="zh-CN" sz="1400" b="1"/>
              <a:t>3.11 </a:t>
            </a:r>
            <a:r>
              <a:rPr lang="zh-CN" altLang="en-US" sz="1400" b="1"/>
              <a:t>有关确定的术语（</a:t>
            </a:r>
            <a:r>
              <a:rPr lang="en-US" altLang="zh-CN" sz="1400" b="1"/>
              <a:t>9</a:t>
            </a:r>
            <a:r>
              <a:rPr lang="zh-CN" altLang="en-US" sz="1400" b="1"/>
              <a:t>）</a:t>
            </a:r>
            <a:endParaRPr lang="en-US" altLang="zh-CN" sz="1400" b="1"/>
          </a:p>
          <a:p>
            <a:pPr>
              <a:spcBef>
                <a:spcPct val="0"/>
              </a:spcBef>
              <a:buFontTx/>
              <a:buNone/>
            </a:pPr>
            <a:r>
              <a:rPr lang="en-US" altLang="zh-CN" sz="1400" b="1"/>
              <a:t>3.12</a:t>
            </a:r>
            <a:r>
              <a:rPr lang="zh-CN" altLang="en-US" sz="1400" b="1"/>
              <a:t>有关措施的术语（</a:t>
            </a:r>
            <a:r>
              <a:rPr lang="en-US" altLang="zh-CN" sz="1400" b="1"/>
              <a:t>10</a:t>
            </a:r>
            <a:r>
              <a:rPr lang="zh-CN" altLang="en-US" sz="1400" b="1"/>
              <a:t>）</a:t>
            </a:r>
            <a:r>
              <a:rPr lang="en-US" altLang="zh-CN" sz="1400" b="1"/>
              <a:t>3.13</a:t>
            </a:r>
            <a:r>
              <a:rPr lang="zh-CN" altLang="en-US" sz="1400" b="1"/>
              <a:t>有关审核的术语（</a:t>
            </a:r>
            <a:r>
              <a:rPr lang="en-US" altLang="zh-CN" sz="1400" b="1"/>
              <a:t>17</a:t>
            </a:r>
            <a:r>
              <a:rPr lang="zh-CN" altLang="en-US" sz="1400" b="1"/>
              <a:t>）</a:t>
            </a:r>
            <a:endParaRPr lang="zh-CN" altLang="en-US" sz="2400"/>
          </a:p>
        </p:txBody>
      </p:sp>
      <p:sp>
        <p:nvSpPr>
          <p:cNvPr id="15366" name="Text Box 11"/>
          <p:cNvSpPr txBox="1">
            <a:spLocks noChangeArrowheads="1"/>
          </p:cNvSpPr>
          <p:nvPr/>
        </p:nvSpPr>
        <p:spPr bwMode="auto">
          <a:xfrm>
            <a:off x="3308839" y="3883025"/>
            <a:ext cx="3323492" cy="2859088"/>
          </a:xfrm>
          <a:prstGeom prst="rect">
            <a:avLst/>
          </a:prstGeom>
          <a:solidFill>
            <a:srgbClr val="FFFFFF"/>
          </a:solidFill>
          <a:ln w="38100">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400" b="1"/>
              <a:t>2</a:t>
            </a:r>
            <a:r>
              <a:rPr lang="zh-CN" altLang="en-US" sz="1400" b="1"/>
              <a:t>.1总则</a:t>
            </a:r>
            <a:endParaRPr lang="zh-CN" altLang="en-US" sz="1000"/>
          </a:p>
          <a:p>
            <a:pPr>
              <a:spcBef>
                <a:spcPct val="0"/>
              </a:spcBef>
              <a:buFontTx/>
              <a:buNone/>
            </a:pPr>
            <a:r>
              <a:rPr lang="en-US" altLang="zh-CN" sz="1400" b="1"/>
              <a:t>2</a:t>
            </a:r>
            <a:r>
              <a:rPr lang="zh-CN" altLang="en-US" sz="1400" b="1"/>
              <a:t>.2基本概念</a:t>
            </a:r>
            <a:endParaRPr lang="en-US" altLang="zh-CN" sz="1400" b="1"/>
          </a:p>
          <a:p>
            <a:pPr>
              <a:spcBef>
                <a:spcPct val="0"/>
              </a:spcBef>
              <a:buFontTx/>
              <a:buNone/>
            </a:pPr>
            <a:r>
              <a:rPr lang="en-US" altLang="zh-CN" sz="1400" b="1">
                <a:solidFill>
                  <a:srgbClr val="FF0000"/>
                </a:solidFill>
              </a:rPr>
              <a:t>2.2.1</a:t>
            </a:r>
            <a:r>
              <a:rPr lang="zh-CN" altLang="en-US" sz="1400" b="1">
                <a:solidFill>
                  <a:srgbClr val="FF0000"/>
                </a:solidFill>
              </a:rPr>
              <a:t>质量</a:t>
            </a:r>
            <a:endParaRPr lang="en-US" altLang="zh-CN" sz="1400" b="1">
              <a:solidFill>
                <a:srgbClr val="FF0000"/>
              </a:solidFill>
            </a:endParaRPr>
          </a:p>
          <a:p>
            <a:pPr>
              <a:spcBef>
                <a:spcPct val="0"/>
              </a:spcBef>
              <a:buFontTx/>
              <a:buNone/>
            </a:pPr>
            <a:r>
              <a:rPr lang="en-US" altLang="zh-CN" sz="1400" b="1">
                <a:solidFill>
                  <a:srgbClr val="FF0000"/>
                </a:solidFill>
              </a:rPr>
              <a:t>2.2.2</a:t>
            </a:r>
            <a:r>
              <a:rPr lang="zh-CN" altLang="en-US" sz="1400" b="1">
                <a:solidFill>
                  <a:srgbClr val="FF0000"/>
                </a:solidFill>
              </a:rPr>
              <a:t>质量管理体系</a:t>
            </a:r>
            <a:endParaRPr lang="en-US" altLang="zh-CN" sz="1400" b="1">
              <a:solidFill>
                <a:srgbClr val="FF0000"/>
              </a:solidFill>
            </a:endParaRPr>
          </a:p>
          <a:p>
            <a:pPr>
              <a:spcBef>
                <a:spcPct val="0"/>
              </a:spcBef>
              <a:buFontTx/>
              <a:buNone/>
            </a:pPr>
            <a:r>
              <a:rPr lang="en-US" altLang="zh-CN" sz="1400" b="1">
                <a:solidFill>
                  <a:srgbClr val="FF0000"/>
                </a:solidFill>
              </a:rPr>
              <a:t>2.2.3</a:t>
            </a:r>
            <a:r>
              <a:rPr lang="zh-CN" altLang="en-US" sz="1400" b="1">
                <a:solidFill>
                  <a:srgbClr val="FF0000"/>
                </a:solidFill>
              </a:rPr>
              <a:t>组织环境</a:t>
            </a:r>
            <a:endParaRPr lang="en-US" altLang="zh-CN" sz="1400" b="1">
              <a:solidFill>
                <a:srgbClr val="FF0000"/>
              </a:solidFill>
            </a:endParaRPr>
          </a:p>
          <a:p>
            <a:pPr>
              <a:spcBef>
                <a:spcPct val="0"/>
              </a:spcBef>
              <a:buFontTx/>
              <a:buNone/>
            </a:pPr>
            <a:r>
              <a:rPr lang="en-US" altLang="zh-CN" sz="1400" b="1">
                <a:solidFill>
                  <a:srgbClr val="FF0000"/>
                </a:solidFill>
              </a:rPr>
              <a:t>2.2.4</a:t>
            </a:r>
            <a:r>
              <a:rPr lang="zh-CN" altLang="en-US" sz="1400" b="1">
                <a:solidFill>
                  <a:srgbClr val="FF0000"/>
                </a:solidFill>
              </a:rPr>
              <a:t>相关方</a:t>
            </a:r>
            <a:endParaRPr lang="en-US" altLang="zh-CN" sz="1400" b="1">
              <a:solidFill>
                <a:srgbClr val="FF0000"/>
              </a:solidFill>
            </a:endParaRPr>
          </a:p>
          <a:p>
            <a:pPr>
              <a:spcBef>
                <a:spcPct val="0"/>
              </a:spcBef>
              <a:buFontTx/>
              <a:buNone/>
            </a:pPr>
            <a:r>
              <a:rPr lang="en-US" altLang="zh-CN" sz="1400" b="1">
                <a:solidFill>
                  <a:srgbClr val="FF0000"/>
                </a:solidFill>
              </a:rPr>
              <a:t>2.2.5</a:t>
            </a:r>
            <a:r>
              <a:rPr lang="zh-CN" altLang="en-US" sz="1400" b="1">
                <a:solidFill>
                  <a:srgbClr val="FF0000"/>
                </a:solidFill>
              </a:rPr>
              <a:t>支持</a:t>
            </a:r>
            <a:endParaRPr lang="zh-CN" altLang="en-US" sz="1000">
              <a:solidFill>
                <a:srgbClr val="FF0000"/>
              </a:solidFill>
            </a:endParaRPr>
          </a:p>
          <a:p>
            <a:pPr>
              <a:spcBef>
                <a:spcPct val="0"/>
              </a:spcBef>
              <a:buFontTx/>
              <a:buNone/>
            </a:pPr>
            <a:r>
              <a:rPr lang="en-US" altLang="zh-CN" sz="1400" b="1"/>
              <a:t>2</a:t>
            </a:r>
            <a:r>
              <a:rPr lang="zh-CN" altLang="en-US" sz="1400" b="1"/>
              <a:t>.3质量管理原则（</a:t>
            </a:r>
            <a:r>
              <a:rPr lang="en-US" altLang="zh-CN" sz="1400" b="1"/>
              <a:t>7</a:t>
            </a:r>
            <a:r>
              <a:rPr lang="zh-CN" altLang="en-US" sz="1400" b="1"/>
              <a:t>项原则）</a:t>
            </a:r>
            <a:endParaRPr lang="en-US" altLang="zh-CN" sz="1400" b="1"/>
          </a:p>
          <a:p>
            <a:pPr>
              <a:spcBef>
                <a:spcPct val="0"/>
              </a:spcBef>
              <a:buFontTx/>
              <a:buNone/>
            </a:pPr>
            <a:r>
              <a:rPr lang="en-US" altLang="zh-CN" sz="1400" b="1"/>
              <a:t>2</a:t>
            </a:r>
            <a:r>
              <a:rPr lang="zh-CN" altLang="en-US" sz="1400" b="1"/>
              <a:t>.4运用基本概念和原则建立</a:t>
            </a:r>
            <a:r>
              <a:rPr lang="en-US" altLang="zh-CN" sz="1400" b="1"/>
              <a:t>QMS</a:t>
            </a:r>
            <a:endParaRPr lang="en-US" altLang="zh-CN" sz="1400" b="1"/>
          </a:p>
          <a:p>
            <a:pPr>
              <a:spcBef>
                <a:spcPct val="0"/>
              </a:spcBef>
              <a:buFontTx/>
              <a:buNone/>
            </a:pPr>
            <a:r>
              <a:rPr lang="en-US" altLang="zh-CN" sz="1400" b="1">
                <a:solidFill>
                  <a:srgbClr val="FF0000"/>
                </a:solidFill>
              </a:rPr>
              <a:t>2.4.1</a:t>
            </a:r>
            <a:r>
              <a:rPr lang="zh-CN" altLang="en-US" sz="1400" b="1">
                <a:solidFill>
                  <a:srgbClr val="FF0000"/>
                </a:solidFill>
              </a:rPr>
              <a:t>质量管理体系模式</a:t>
            </a:r>
            <a:endParaRPr lang="en-US" altLang="zh-CN" sz="1400" b="1">
              <a:solidFill>
                <a:srgbClr val="FF0000"/>
              </a:solidFill>
            </a:endParaRPr>
          </a:p>
          <a:p>
            <a:pPr>
              <a:spcBef>
                <a:spcPct val="0"/>
              </a:spcBef>
              <a:buFontTx/>
              <a:buNone/>
            </a:pPr>
            <a:r>
              <a:rPr lang="en-US" altLang="zh-CN" sz="1400" b="1">
                <a:solidFill>
                  <a:srgbClr val="FF0000"/>
                </a:solidFill>
              </a:rPr>
              <a:t>2.4.2</a:t>
            </a:r>
            <a:r>
              <a:rPr lang="zh-CN" altLang="en-US" sz="1400" b="1">
                <a:solidFill>
                  <a:srgbClr val="FF0000"/>
                </a:solidFill>
              </a:rPr>
              <a:t>质量管理体系建立</a:t>
            </a:r>
            <a:endParaRPr lang="en-US" altLang="zh-CN" sz="1400" b="1">
              <a:solidFill>
                <a:srgbClr val="FF0000"/>
              </a:solidFill>
            </a:endParaRPr>
          </a:p>
          <a:p>
            <a:pPr>
              <a:spcBef>
                <a:spcPct val="0"/>
              </a:spcBef>
              <a:buFontTx/>
              <a:buNone/>
            </a:pPr>
            <a:r>
              <a:rPr lang="en-US" altLang="zh-CN" sz="1400" b="1">
                <a:solidFill>
                  <a:srgbClr val="FF0000"/>
                </a:solidFill>
              </a:rPr>
              <a:t>2.4.3</a:t>
            </a:r>
            <a:r>
              <a:rPr lang="zh-CN" altLang="en-US" sz="1400" b="1">
                <a:solidFill>
                  <a:srgbClr val="FF0000"/>
                </a:solidFill>
              </a:rPr>
              <a:t>质量管理体系标准、其他管理体系和卓越模式</a:t>
            </a:r>
            <a:endParaRPr lang="en-US" altLang="zh-CN" sz="1400" b="1">
              <a:solidFill>
                <a:srgbClr val="FF0000"/>
              </a:solidFill>
            </a:endParaRPr>
          </a:p>
          <a:p>
            <a:pPr>
              <a:spcBef>
                <a:spcPct val="0"/>
              </a:spcBef>
              <a:buFontTx/>
              <a:buNone/>
            </a:pPr>
            <a:endParaRPr lang="en-US" altLang="zh-CN" sz="1400" b="1"/>
          </a:p>
          <a:p>
            <a:pPr>
              <a:spcBef>
                <a:spcPct val="0"/>
              </a:spcBef>
              <a:buFontTx/>
              <a:buNone/>
            </a:pPr>
            <a:endParaRPr lang="en-US" altLang="zh-CN" sz="1400" b="1"/>
          </a:p>
          <a:p>
            <a:pPr>
              <a:spcBef>
                <a:spcPct val="0"/>
              </a:spcBef>
              <a:buFontTx/>
              <a:buNone/>
            </a:pPr>
            <a:endParaRPr lang="en-US" altLang="zh-CN" sz="1400" b="1"/>
          </a:p>
          <a:p>
            <a:pPr>
              <a:spcBef>
                <a:spcPct val="0"/>
              </a:spcBef>
              <a:buFontTx/>
              <a:buNone/>
            </a:pPr>
            <a:endParaRPr lang="zh-CN" altLang="en-US" sz="1000"/>
          </a:p>
          <a:p>
            <a:pPr>
              <a:spcBef>
                <a:spcPct val="0"/>
              </a:spcBef>
              <a:buFontTx/>
              <a:buNone/>
            </a:pPr>
            <a:endParaRPr lang="zh-CN" altLang="en-US" sz="2400"/>
          </a:p>
        </p:txBody>
      </p:sp>
      <p:sp>
        <p:nvSpPr>
          <p:cNvPr id="15367" name="Text Box 12"/>
          <p:cNvSpPr txBox="1">
            <a:spLocks noChangeArrowheads="1"/>
          </p:cNvSpPr>
          <p:nvPr/>
        </p:nvSpPr>
        <p:spPr bwMode="auto">
          <a:xfrm>
            <a:off x="381000" y="1958975"/>
            <a:ext cx="444012" cy="1720850"/>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a:t>   前言</a:t>
            </a:r>
            <a:endParaRPr lang="zh-CN" altLang="en-US" sz="1000"/>
          </a:p>
          <a:p>
            <a:pPr>
              <a:spcBef>
                <a:spcPct val="0"/>
              </a:spcBef>
              <a:buFontTx/>
              <a:buNone/>
            </a:pPr>
            <a:endParaRPr lang="zh-CN" altLang="en-US" sz="2400"/>
          </a:p>
        </p:txBody>
      </p:sp>
      <p:sp>
        <p:nvSpPr>
          <p:cNvPr id="15368" name="Text Box 15"/>
          <p:cNvSpPr txBox="1">
            <a:spLocks noChangeArrowheads="1"/>
          </p:cNvSpPr>
          <p:nvPr/>
        </p:nvSpPr>
        <p:spPr bwMode="auto">
          <a:xfrm>
            <a:off x="2158512" y="1958975"/>
            <a:ext cx="445477" cy="1720850"/>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a:t>  引言</a:t>
            </a:r>
            <a:endParaRPr lang="zh-CN" altLang="en-US" sz="1000"/>
          </a:p>
          <a:p>
            <a:pPr>
              <a:spcBef>
                <a:spcPct val="0"/>
              </a:spcBef>
              <a:buFontTx/>
              <a:buNone/>
            </a:pPr>
            <a:endParaRPr lang="zh-CN" altLang="en-US" sz="2400"/>
          </a:p>
        </p:txBody>
      </p:sp>
      <p:sp>
        <p:nvSpPr>
          <p:cNvPr id="15369" name="Text Box 17"/>
          <p:cNvSpPr txBox="1">
            <a:spLocks noChangeArrowheads="1"/>
          </p:cNvSpPr>
          <p:nvPr/>
        </p:nvSpPr>
        <p:spPr bwMode="auto">
          <a:xfrm>
            <a:off x="3751385" y="2001839"/>
            <a:ext cx="444012" cy="1304925"/>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400" b="1"/>
              <a:t>1</a:t>
            </a:r>
            <a:r>
              <a:rPr lang="zh-CN" altLang="en-US" sz="1400" b="1"/>
              <a:t>  范围</a:t>
            </a:r>
            <a:endParaRPr lang="zh-CN" altLang="en-US" sz="1000"/>
          </a:p>
          <a:p>
            <a:pPr>
              <a:spcBef>
                <a:spcPct val="0"/>
              </a:spcBef>
              <a:buFontTx/>
              <a:buNone/>
            </a:pPr>
            <a:endParaRPr lang="zh-CN" altLang="en-US" sz="2400"/>
          </a:p>
        </p:txBody>
      </p:sp>
      <p:sp>
        <p:nvSpPr>
          <p:cNvPr id="15370" name="Text Box 18"/>
          <p:cNvSpPr txBox="1">
            <a:spLocks noChangeArrowheads="1"/>
          </p:cNvSpPr>
          <p:nvPr/>
        </p:nvSpPr>
        <p:spPr bwMode="auto">
          <a:xfrm>
            <a:off x="5014547" y="1744664"/>
            <a:ext cx="444012" cy="1849437"/>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400" b="1"/>
              <a:t>2</a:t>
            </a:r>
            <a:r>
              <a:rPr lang="zh-CN" altLang="en-US" sz="1400" b="1"/>
              <a:t>  基本概念和质量管理原则</a:t>
            </a:r>
            <a:endParaRPr lang="zh-CN" altLang="en-US" sz="2400"/>
          </a:p>
        </p:txBody>
      </p:sp>
      <p:sp>
        <p:nvSpPr>
          <p:cNvPr id="15371" name="Text Box 19"/>
          <p:cNvSpPr txBox="1">
            <a:spLocks noChangeArrowheads="1"/>
          </p:cNvSpPr>
          <p:nvPr/>
        </p:nvSpPr>
        <p:spPr bwMode="auto">
          <a:xfrm>
            <a:off x="7937989" y="1722438"/>
            <a:ext cx="697523" cy="1706562"/>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a:t>                   </a:t>
            </a:r>
            <a:endParaRPr lang="zh-CN" altLang="en-US" sz="1000"/>
          </a:p>
          <a:p>
            <a:pPr>
              <a:spcBef>
                <a:spcPct val="0"/>
              </a:spcBef>
              <a:buFontTx/>
              <a:buNone/>
            </a:pPr>
            <a:r>
              <a:rPr lang="zh-CN" altLang="en-US" sz="1400" b="1"/>
              <a:t> </a:t>
            </a:r>
            <a:r>
              <a:rPr lang="en-US" altLang="zh-CN" sz="1400" b="1"/>
              <a:t>3</a:t>
            </a:r>
            <a:r>
              <a:rPr lang="zh-CN" altLang="en-US" sz="1400" b="1"/>
              <a:t>术语和定义</a:t>
            </a:r>
            <a:r>
              <a:rPr lang="en-US" altLang="zh-CN" sz="1400" b="1"/>
              <a:t>(138)</a:t>
            </a:r>
            <a:endParaRPr lang="zh-CN" altLang="en-US" sz="2400"/>
          </a:p>
        </p:txBody>
      </p:sp>
      <p:sp>
        <p:nvSpPr>
          <p:cNvPr id="15372" name="Line 22"/>
          <p:cNvSpPr>
            <a:spLocks noChangeShapeType="1"/>
          </p:cNvSpPr>
          <p:nvPr/>
        </p:nvSpPr>
        <p:spPr bwMode="auto">
          <a:xfrm>
            <a:off x="2349012" y="1443039"/>
            <a:ext cx="0" cy="51593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73" name="Line 24"/>
          <p:cNvSpPr>
            <a:spLocks noChangeShapeType="1"/>
          </p:cNvSpPr>
          <p:nvPr/>
        </p:nvSpPr>
        <p:spPr bwMode="auto">
          <a:xfrm>
            <a:off x="8254512" y="1443039"/>
            <a:ext cx="0" cy="301625"/>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74" name="Line 25"/>
          <p:cNvSpPr>
            <a:spLocks noChangeShapeType="1"/>
          </p:cNvSpPr>
          <p:nvPr/>
        </p:nvSpPr>
        <p:spPr bwMode="auto">
          <a:xfrm>
            <a:off x="5237285" y="1485901"/>
            <a:ext cx="0" cy="258763"/>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75" name="Line 26"/>
          <p:cNvSpPr>
            <a:spLocks noChangeShapeType="1"/>
          </p:cNvSpPr>
          <p:nvPr/>
        </p:nvSpPr>
        <p:spPr bwMode="auto">
          <a:xfrm>
            <a:off x="3974123" y="1443039"/>
            <a:ext cx="0" cy="51593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76" name="Line 31"/>
          <p:cNvSpPr>
            <a:spLocks noChangeShapeType="1"/>
          </p:cNvSpPr>
          <p:nvPr/>
        </p:nvSpPr>
        <p:spPr bwMode="auto">
          <a:xfrm>
            <a:off x="5237285" y="3594100"/>
            <a:ext cx="0" cy="288925"/>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77" name="Line 32"/>
          <p:cNvSpPr>
            <a:spLocks noChangeShapeType="1"/>
          </p:cNvSpPr>
          <p:nvPr/>
        </p:nvSpPr>
        <p:spPr bwMode="auto">
          <a:xfrm>
            <a:off x="8254512" y="3429001"/>
            <a:ext cx="0" cy="238125"/>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378" name="Rectangle 33"/>
          <p:cNvSpPr>
            <a:spLocks noChangeArrowheads="1"/>
          </p:cNvSpPr>
          <p:nvPr/>
        </p:nvSpPr>
        <p:spPr bwMode="auto">
          <a:xfrm>
            <a:off x="0" y="-90488"/>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ea typeface="楷体_GB2312"/>
              <a:cs typeface="楷体_GB2312"/>
            </a:endParaRPr>
          </a:p>
        </p:txBody>
      </p:sp>
      <p:sp>
        <p:nvSpPr>
          <p:cNvPr id="15379" name="Rectangle 34"/>
          <p:cNvSpPr>
            <a:spLocks noChangeArrowheads="1"/>
          </p:cNvSpPr>
          <p:nvPr/>
        </p:nvSpPr>
        <p:spPr bwMode="auto">
          <a:xfrm>
            <a:off x="0" y="-90488"/>
            <a:ext cx="9144000"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br>
              <a:rPr lang="zh-CN" altLang="en-US" sz="1000"/>
            </a:br>
            <a:endParaRPr lang="zh-CN" altLang="en-US" sz="1000">
              <a:solidFill>
                <a:srgbClr val="FF0000"/>
              </a:solidFill>
            </a:endParaRPr>
          </a:p>
        </p:txBody>
      </p:sp>
      <p:sp>
        <p:nvSpPr>
          <p:cNvPr id="15380" name="Rectangle 35"/>
          <p:cNvSpPr>
            <a:spLocks noChangeArrowheads="1"/>
          </p:cNvSpPr>
          <p:nvPr/>
        </p:nvSpPr>
        <p:spPr bwMode="auto">
          <a:xfrm>
            <a:off x="0" y="1"/>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a:spcBef>
                <a:spcPct val="0"/>
              </a:spcBef>
              <a:buFontTx/>
              <a:buNone/>
            </a:pPr>
            <a:r>
              <a:rPr lang="zh-CN" altLang="en-US" sz="3600" b="1">
                <a:solidFill>
                  <a:srgbClr val="FF0000"/>
                </a:solidFill>
              </a:rPr>
              <a:t>               第二章  </a:t>
            </a:r>
            <a:r>
              <a:rPr lang="en-US" altLang="zh-CN" sz="3600" b="1">
                <a:solidFill>
                  <a:srgbClr val="FF0000"/>
                </a:solidFill>
              </a:rPr>
              <a:t>ISO9000</a:t>
            </a:r>
            <a:r>
              <a:rPr lang="zh-CN" altLang="en-US" sz="3600" b="1">
                <a:solidFill>
                  <a:srgbClr val="FF0000"/>
                </a:solidFill>
              </a:rPr>
              <a:t>：</a:t>
            </a:r>
            <a:r>
              <a:rPr lang="en-US" altLang="zh-CN" sz="3600" b="1">
                <a:solidFill>
                  <a:srgbClr val="FF0000"/>
                </a:solidFill>
              </a:rPr>
              <a:t>2015</a:t>
            </a:r>
            <a:r>
              <a:rPr lang="zh-CN" altLang="en-US" sz="3600" b="1">
                <a:solidFill>
                  <a:srgbClr val="FF0000"/>
                </a:solidFill>
              </a:rPr>
              <a:t>标准</a:t>
            </a:r>
            <a:endParaRPr lang="zh-CN" altLang="en-US" sz="3600" b="1">
              <a:solidFill>
                <a:srgbClr val="FF0000"/>
              </a:solidFill>
            </a:endParaRPr>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5.6  </a:t>
                      </a:r>
                      <a:r>
                        <a:rPr kumimoji="0" lang="zh-CN" altLang="zh-CN" sz="1800" kern="1200" dirty="0" smtClean="0">
                          <a:solidFill>
                            <a:schemeClr val="tx1"/>
                          </a:solidFill>
                          <a:effectLst/>
                          <a:latin typeface="+mn-lt"/>
                          <a:ea typeface="+mn-ea"/>
                          <a:cs typeface="+mn-cs"/>
                        </a:rPr>
                        <a:t>管理评审</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5.6.1  </a:t>
                      </a:r>
                      <a:r>
                        <a:rPr kumimoji="0" lang="zh-CN" altLang="zh-CN" sz="1800" kern="1200" dirty="0" smtClean="0">
                          <a:solidFill>
                            <a:schemeClr val="tx1"/>
                          </a:solidFill>
                          <a:effectLst/>
                          <a:latin typeface="+mn-lt"/>
                          <a:ea typeface="+mn-ea"/>
                          <a:cs typeface="+mn-cs"/>
                        </a:rPr>
                        <a:t>总则</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最高管理者应按策划的时间间隔评审质量管理体系，以确保其持续的适宜性、充分性和有效性。评审应包括评价改进的机会和质量管理体系变更的需求，包括质量方针和质量目标变更的需求。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应保持管理评审的记录（见</a:t>
                      </a:r>
                      <a:r>
                        <a:rPr kumimoji="0" lang="en-US" altLang="zh-CN" sz="1800" kern="1200" dirty="0" smtClean="0">
                          <a:solidFill>
                            <a:schemeClr val="tx1"/>
                          </a:solidFill>
                          <a:effectLst/>
                          <a:latin typeface="+mn-lt"/>
                          <a:ea typeface="+mn-ea"/>
                          <a:cs typeface="+mn-cs"/>
                        </a:rPr>
                        <a:t>4.2.4</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kern="1200" dirty="0" smtClean="0">
                          <a:solidFill>
                            <a:schemeClr val="tx1"/>
                          </a:solidFill>
                          <a:effectLst/>
                          <a:latin typeface="+mn-lt"/>
                          <a:ea typeface="+mn-ea"/>
                          <a:cs typeface="+mn-cs"/>
                        </a:rPr>
                        <a:t>9.3 </a:t>
                      </a:r>
                      <a:r>
                        <a:rPr kumimoji="0" lang="zh-CN" altLang="en-US" b="1" i="0" kern="1200" dirty="0" smtClean="0">
                          <a:solidFill>
                            <a:schemeClr val="tx1"/>
                          </a:solidFill>
                          <a:effectLst/>
                          <a:latin typeface="+mn-lt"/>
                          <a:ea typeface="+mn-ea"/>
                          <a:cs typeface="+mn-cs"/>
                        </a:rPr>
                        <a:t>管理评审</a:t>
                      </a:r>
                      <a:endParaRPr kumimoji="0" lang="en-US" altLang="zh-CN" b="1" i="0" kern="1200" dirty="0" smtClean="0">
                        <a:solidFill>
                          <a:schemeClr val="tx1"/>
                        </a:solidFill>
                        <a:effectLst/>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9.3.1</a:t>
                      </a:r>
                      <a:r>
                        <a:rPr kumimoji="0" lang="zh-CN" altLang="en-US" sz="1800" b="0" i="0" u="none" strike="noStrike" kern="1200" baseline="0" dirty="0" smtClean="0">
                          <a:solidFill>
                            <a:schemeClr val="tx1"/>
                          </a:solidFill>
                          <a:latin typeface="+mn-lt"/>
                          <a:ea typeface="+mn-ea"/>
                          <a:cs typeface="+mn-cs"/>
                        </a:rPr>
                        <a:t>总则</a:t>
                      </a:r>
                      <a:endParaRPr kumimoji="0" lang="en-US" altLang="zh-CN" sz="1800" b="0" i="0" u="none" strike="noStrike" kern="1200" baseline="0" dirty="0" smtClean="0">
                        <a:solidFill>
                          <a:schemeClr val="tx1"/>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 </a:t>
                      </a:r>
                      <a:r>
                        <a:rPr kumimoji="0" lang="zh-CN" altLang="en-US" sz="1800" b="0" i="0" u="none" strike="noStrike" kern="1200" baseline="0" dirty="0" smtClean="0">
                          <a:solidFill>
                            <a:srgbClr val="FF0000"/>
                          </a:solidFill>
                          <a:latin typeface="+mn-lt"/>
                          <a:ea typeface="+mn-ea"/>
                          <a:cs typeface="+mn-cs"/>
                        </a:rPr>
                        <a:t>最高管理者</a:t>
                      </a:r>
                      <a:r>
                        <a:rPr kumimoji="0" lang="zh-CN" altLang="en-US" sz="1800" b="0" i="0" u="none" strike="noStrike" kern="1200" baseline="0" dirty="0" smtClean="0">
                          <a:solidFill>
                            <a:schemeClr val="tx1"/>
                          </a:solidFill>
                          <a:latin typeface="+mn-lt"/>
                          <a:ea typeface="+mn-ea"/>
                          <a:cs typeface="+mn-cs"/>
                        </a:rPr>
                        <a:t>应按</a:t>
                      </a:r>
                      <a:r>
                        <a:rPr kumimoji="0" lang="zh-CN" altLang="en-US" sz="1800" b="0" i="0" u="none" strike="noStrike" kern="1200" baseline="0" dirty="0" smtClean="0">
                          <a:solidFill>
                            <a:srgbClr val="FF0000"/>
                          </a:solidFill>
                          <a:latin typeface="+mn-lt"/>
                          <a:ea typeface="+mn-ea"/>
                          <a:cs typeface="+mn-cs"/>
                        </a:rPr>
                        <a:t>策划的时间间隔</a:t>
                      </a:r>
                      <a:r>
                        <a:rPr kumimoji="0" lang="zh-CN" altLang="en-US" sz="1800" b="0" i="0" u="none" strike="noStrike" kern="1200" baseline="0" dirty="0" smtClean="0">
                          <a:solidFill>
                            <a:schemeClr val="tx1"/>
                          </a:solidFill>
                          <a:latin typeface="+mn-lt"/>
                          <a:ea typeface="+mn-ea"/>
                          <a:cs typeface="+mn-cs"/>
                        </a:rPr>
                        <a:t>对组织的质量管理体系进行评审，以确保其持续的</a:t>
                      </a:r>
                      <a:r>
                        <a:rPr kumimoji="0" lang="zh-CN" altLang="en-US" sz="1800" b="0" i="0" u="none" strike="noStrike" kern="1200" baseline="0" dirty="0" smtClean="0">
                          <a:solidFill>
                            <a:srgbClr val="FF0000"/>
                          </a:solidFill>
                          <a:latin typeface="+mn-lt"/>
                          <a:ea typeface="+mn-ea"/>
                          <a:cs typeface="+mn-cs"/>
                        </a:rPr>
                        <a:t>适宜性、充分性和有效性，并</a:t>
                      </a:r>
                      <a:r>
                        <a:rPr kumimoji="0" lang="zh-CN" altLang="en-US" sz="1800" b="1" i="0" u="none" strike="noStrike" kern="1200" baseline="0" dirty="0" smtClean="0">
                          <a:solidFill>
                            <a:srgbClr val="FF0000"/>
                          </a:solidFill>
                          <a:latin typeface="+mn-lt"/>
                          <a:ea typeface="+mn-ea"/>
                          <a:cs typeface="+mn-cs"/>
                        </a:rPr>
                        <a:t>与组织的战略方向一致。</a:t>
                      </a:r>
                      <a:endParaRPr kumimoji="0" lang="zh-CN" altLang="en-US" sz="1800" b="1" i="0" u="none" strike="noStrike" kern="1200" baseline="0" dirty="0" smtClean="0">
                        <a:solidFill>
                          <a:srgbClr val="FF0000"/>
                        </a:solidFill>
                        <a:latin typeface="+mn-lt"/>
                        <a:ea typeface="+mn-ea"/>
                        <a:cs typeface="+mn-cs"/>
                      </a:endParaRPr>
                    </a:p>
                    <a:p>
                      <a:r>
                        <a:rPr kumimoji="0" lang="zh-CN" altLang="en-US" sz="1800" b="0" i="0" u="none" strike="noStrike" kern="1200" baseline="0" dirty="0" smtClean="0">
                          <a:solidFill>
                            <a:schemeClr val="tx1"/>
                          </a:solidFill>
                          <a:latin typeface="+mn-lt"/>
                          <a:ea typeface="+mn-ea"/>
                          <a:cs typeface="+mn-cs"/>
                        </a:rPr>
                        <a:t>  </a:t>
                      </a:r>
                      <a:endParaRPr kumimoji="0" lang="zh-CN" altLang="en-US" b="0" i="0" kern="1200" dirty="0" smtClean="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816283"/>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5.6.2  </a:t>
                      </a:r>
                      <a:r>
                        <a:rPr kumimoji="0" lang="zh-CN" altLang="zh-CN" sz="1800" kern="1200" dirty="0" smtClean="0">
                          <a:solidFill>
                            <a:schemeClr val="tx1"/>
                          </a:solidFill>
                          <a:effectLst/>
                          <a:latin typeface="+mn-lt"/>
                          <a:ea typeface="+mn-ea"/>
                          <a:cs typeface="+mn-cs"/>
                        </a:rPr>
                        <a:t>评审输入</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管理评审的输入应包括以下方面的信息：</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）审核结果；</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）顾客反馈；</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）过程的绩效和产品的符合性；</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d</a:t>
                      </a:r>
                      <a:r>
                        <a:rPr kumimoji="0" lang="zh-CN" altLang="zh-CN" sz="1800" kern="1200" dirty="0" smtClean="0">
                          <a:solidFill>
                            <a:schemeClr val="tx1"/>
                          </a:solidFill>
                          <a:effectLst/>
                          <a:latin typeface="+mn-lt"/>
                          <a:ea typeface="+mn-ea"/>
                          <a:cs typeface="+mn-cs"/>
                        </a:rPr>
                        <a:t>）预防措施和纠正措施的状况；</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e</a:t>
                      </a:r>
                      <a:r>
                        <a:rPr kumimoji="0" lang="zh-CN" altLang="zh-CN" sz="1800" kern="1200" dirty="0" smtClean="0">
                          <a:solidFill>
                            <a:schemeClr val="tx1"/>
                          </a:solidFill>
                          <a:effectLst/>
                          <a:latin typeface="+mn-lt"/>
                          <a:ea typeface="+mn-ea"/>
                          <a:cs typeface="+mn-cs"/>
                        </a:rPr>
                        <a:t>）以往管理评审的跟踪措施；</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f</a:t>
                      </a:r>
                      <a:r>
                        <a:rPr kumimoji="0" lang="zh-CN" altLang="zh-CN" sz="1800" kern="1200" dirty="0" smtClean="0">
                          <a:solidFill>
                            <a:schemeClr val="tx1"/>
                          </a:solidFill>
                          <a:effectLst/>
                          <a:latin typeface="+mn-lt"/>
                          <a:ea typeface="+mn-ea"/>
                          <a:cs typeface="+mn-cs"/>
                        </a:rPr>
                        <a:t>）可能影响质量管理体系的变更；</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g</a:t>
                      </a:r>
                      <a:r>
                        <a:rPr kumimoji="0" lang="zh-CN" altLang="zh-CN" sz="1800" kern="1200" dirty="0" smtClean="0">
                          <a:solidFill>
                            <a:schemeClr val="tx1"/>
                          </a:solidFill>
                          <a:effectLst/>
                          <a:latin typeface="+mn-lt"/>
                          <a:ea typeface="+mn-ea"/>
                          <a:cs typeface="+mn-cs"/>
                        </a:rPr>
                        <a:t>）改进的建议。</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5.6.3  </a:t>
                      </a:r>
                      <a:r>
                        <a:rPr kumimoji="0" lang="zh-CN" altLang="zh-CN" sz="1800" kern="1200" dirty="0" smtClean="0">
                          <a:solidFill>
                            <a:schemeClr val="tx1"/>
                          </a:solidFill>
                          <a:effectLst/>
                          <a:latin typeface="+mn-lt"/>
                          <a:ea typeface="+mn-ea"/>
                          <a:cs typeface="+mn-cs"/>
                        </a:rPr>
                        <a:t>评审输出</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管理评审的输出应包括与以下方面有关的任何决定和措施：</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）质量管理体系有效性及其过程有效性的改进；</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）与顾客要求有关的产品的改进；</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a:t>
                      </a:r>
                      <a:r>
                        <a:rPr kumimoji="0" lang="zh-CN" altLang="zh-CN" sz="1800" kern="1200" dirty="0" smtClean="0">
                          <a:solidFill>
                            <a:srgbClr val="FF0000"/>
                          </a:solidFill>
                          <a:effectLst/>
                          <a:latin typeface="+mn-lt"/>
                          <a:ea typeface="+mn-ea"/>
                          <a:cs typeface="+mn-cs"/>
                        </a:rPr>
                        <a:t>资源需求</a:t>
                      </a:r>
                      <a:r>
                        <a:rPr kumimoji="0" lang="zh-CN" altLang="zh-CN" sz="1800" kern="1200" dirty="0" smtClean="0">
                          <a:solidFill>
                            <a:schemeClr val="tx1"/>
                          </a:solidFill>
                          <a:effectLst/>
                          <a:latin typeface="+mn-lt"/>
                          <a:ea typeface="+mn-ea"/>
                          <a:cs typeface="+mn-cs"/>
                        </a:rPr>
                        <a:t>。</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kern="1200" dirty="0" smtClean="0">
                          <a:solidFill>
                            <a:schemeClr val="tx1"/>
                          </a:solidFill>
                          <a:effectLst/>
                          <a:latin typeface="+mn-lt"/>
                          <a:ea typeface="+mn-ea"/>
                          <a:cs typeface="+mn-cs"/>
                        </a:rPr>
                        <a:t>9.3 .2</a:t>
                      </a:r>
                      <a:r>
                        <a:rPr kumimoji="0" lang="zh-CN" altLang="en-US" sz="1800" b="1" i="0" kern="1200" dirty="0" smtClean="0">
                          <a:solidFill>
                            <a:schemeClr val="tx1"/>
                          </a:solidFill>
                          <a:effectLst/>
                          <a:latin typeface="+mn-lt"/>
                          <a:ea typeface="+mn-ea"/>
                          <a:cs typeface="+mn-cs"/>
                        </a:rPr>
                        <a:t>管理评审输入</a:t>
                      </a:r>
                      <a:endParaRPr kumimoji="0" lang="en-US" altLang="zh-CN" b="1" i="0" kern="1200" dirty="0" smtClean="0">
                        <a:solidFill>
                          <a:schemeClr val="tx1"/>
                        </a:solidFill>
                        <a:effectLst/>
                        <a:latin typeface="+mn-lt"/>
                        <a:ea typeface="+mn-ea"/>
                        <a:cs typeface="+mn-cs"/>
                      </a:endParaRPr>
                    </a:p>
                    <a:p>
                      <a:r>
                        <a:rPr kumimoji="0" lang="zh-CN" altLang="en-US" sz="1800" b="0" i="0" u="none" strike="noStrike" kern="1200" baseline="0" dirty="0" smtClean="0">
                          <a:solidFill>
                            <a:schemeClr val="tx1"/>
                          </a:solidFill>
                          <a:latin typeface="+mn-lt"/>
                          <a:ea typeface="+mn-ea"/>
                          <a:cs typeface="+mn-cs"/>
                        </a:rPr>
                        <a:t>策划和实施管理评审时应考虑下列内容：</a:t>
                      </a:r>
                      <a:endParaRPr kumimoji="0" lang="zh-CN" altLang="en-US" sz="1800" b="0" i="0" u="none" strike="noStrike" kern="1200" baseline="0" dirty="0" smtClean="0">
                        <a:solidFill>
                          <a:schemeClr val="tx1"/>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a) </a:t>
                      </a:r>
                      <a:r>
                        <a:rPr kumimoji="0" lang="zh-CN" altLang="en-US" sz="1800" b="0" i="0" u="none" strike="noStrike" kern="1200" baseline="0" dirty="0" smtClean="0">
                          <a:solidFill>
                            <a:schemeClr val="tx1"/>
                          </a:solidFill>
                          <a:latin typeface="+mn-lt"/>
                          <a:ea typeface="+mn-ea"/>
                          <a:cs typeface="+mn-cs"/>
                        </a:rPr>
                        <a:t>以往管理评审所采取措施的情况；</a:t>
                      </a:r>
                      <a:endParaRPr kumimoji="0" lang="zh-CN" altLang="en-US" sz="1800" b="0" i="0" u="none" strike="noStrike" kern="1200" baseline="0" dirty="0" smtClean="0">
                        <a:solidFill>
                          <a:schemeClr val="tx1"/>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b) </a:t>
                      </a:r>
                      <a:r>
                        <a:rPr kumimoji="0" lang="zh-CN" altLang="en-US" sz="1800" b="0" i="0" u="none" strike="noStrike" kern="1200" baseline="0" dirty="0" smtClean="0">
                          <a:solidFill>
                            <a:schemeClr val="tx1"/>
                          </a:solidFill>
                          <a:latin typeface="+mn-lt"/>
                          <a:ea typeface="+mn-ea"/>
                          <a:cs typeface="+mn-cs"/>
                        </a:rPr>
                        <a:t>与质量管理体系有关的内外部因素的变化；</a:t>
                      </a:r>
                      <a:endParaRPr kumimoji="0" lang="en-US" altLang="zh-CN" sz="1800" b="0" i="0" u="none" strike="noStrike" kern="1200" baseline="0" dirty="0" smtClean="0">
                        <a:solidFill>
                          <a:schemeClr val="tx1"/>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c) </a:t>
                      </a:r>
                      <a:r>
                        <a:rPr kumimoji="0" lang="zh-CN" altLang="en-US" sz="1800" b="0" i="0" u="none" strike="noStrike" kern="1200" baseline="0" dirty="0" smtClean="0">
                          <a:solidFill>
                            <a:schemeClr val="tx1"/>
                          </a:solidFill>
                          <a:latin typeface="+mn-lt"/>
                          <a:ea typeface="+mn-ea"/>
                          <a:cs typeface="+mn-cs"/>
                        </a:rPr>
                        <a:t>下列有关质量管理体系绩效和有效性信息，包括其趋势：</a:t>
                      </a:r>
                      <a:endParaRPr kumimoji="0" lang="en-US" altLang="zh-CN" sz="1800" b="0" i="0" u="none" strike="noStrike" kern="1200" baseline="0" dirty="0" smtClean="0">
                        <a:solidFill>
                          <a:schemeClr val="tx1"/>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  1)  </a:t>
                      </a:r>
                      <a:r>
                        <a:rPr kumimoji="0" lang="zh-CN" altLang="en-US" sz="1800" b="0" i="0" u="none" strike="noStrike" kern="1200" baseline="0" dirty="0" smtClean="0">
                          <a:solidFill>
                            <a:schemeClr val="tx1"/>
                          </a:solidFill>
                          <a:latin typeface="+mn-lt"/>
                          <a:ea typeface="+mn-ea"/>
                          <a:cs typeface="+mn-cs"/>
                        </a:rPr>
                        <a:t>顾客满意和有关</a:t>
                      </a:r>
                      <a:r>
                        <a:rPr kumimoji="0" lang="zh-CN" altLang="en-US" sz="1800" b="1" i="0" u="none" strike="noStrike" kern="1200" baseline="0" dirty="0" smtClean="0">
                          <a:solidFill>
                            <a:srgbClr val="FF0000"/>
                          </a:solidFill>
                          <a:latin typeface="+mn-lt"/>
                          <a:ea typeface="+mn-ea"/>
                          <a:cs typeface="+mn-cs"/>
                        </a:rPr>
                        <a:t>相关方的</a:t>
                      </a:r>
                      <a:r>
                        <a:rPr kumimoji="0" lang="zh-CN" altLang="en-US" sz="1800" b="0" i="0" u="none" strike="noStrike" kern="1200" baseline="0" dirty="0" smtClean="0">
                          <a:solidFill>
                            <a:schemeClr val="tx1"/>
                          </a:solidFill>
                          <a:latin typeface="+mn-lt"/>
                          <a:ea typeface="+mn-ea"/>
                          <a:cs typeface="+mn-cs"/>
                        </a:rPr>
                        <a:t>反馈</a:t>
                      </a:r>
                      <a:endParaRPr kumimoji="0" lang="en-US" altLang="zh-CN" sz="1800" b="0" i="0" u="none" strike="noStrike" kern="1200" baseline="0" dirty="0" smtClean="0">
                        <a:solidFill>
                          <a:schemeClr val="tx1"/>
                        </a:solidFill>
                        <a:latin typeface="+mn-lt"/>
                        <a:ea typeface="+mn-ea"/>
                        <a:cs typeface="+mn-cs"/>
                      </a:endParaRPr>
                    </a:p>
                    <a:p>
                      <a:pPr marL="0" indent="0">
                        <a:buNone/>
                      </a:pPr>
                      <a:r>
                        <a:rPr kumimoji="0" lang="zh-CN" altLang="en-US" sz="1800" b="1" i="0" u="none" strike="noStrike" kern="1200" baseline="0" dirty="0" smtClean="0">
                          <a:solidFill>
                            <a:srgbClr val="FF0000"/>
                          </a:solidFill>
                          <a:latin typeface="+mn-lt"/>
                          <a:ea typeface="+mn-ea"/>
                          <a:cs typeface="+mn-cs"/>
                        </a:rPr>
                        <a:t>  </a:t>
                      </a:r>
                      <a:r>
                        <a:rPr kumimoji="0" lang="en-US" altLang="zh-CN" sz="1800" b="1" i="0" u="none" strike="noStrike" kern="1200" baseline="0" dirty="0" smtClean="0">
                          <a:solidFill>
                            <a:srgbClr val="FF0000"/>
                          </a:solidFill>
                          <a:latin typeface="+mn-lt"/>
                          <a:ea typeface="+mn-ea"/>
                          <a:cs typeface="+mn-cs"/>
                        </a:rPr>
                        <a:t>2)  </a:t>
                      </a:r>
                      <a:r>
                        <a:rPr kumimoji="0" lang="zh-CN" altLang="en-US" sz="1800" b="1" i="0" u="none" strike="noStrike" kern="1200" baseline="0" dirty="0" smtClean="0">
                          <a:solidFill>
                            <a:srgbClr val="FF0000"/>
                          </a:solidFill>
                          <a:latin typeface="+mn-lt"/>
                          <a:ea typeface="+mn-ea"/>
                          <a:cs typeface="+mn-cs"/>
                        </a:rPr>
                        <a:t>质量目标实现的程度</a:t>
                      </a:r>
                      <a:endParaRPr kumimoji="0" lang="en-US" altLang="zh-CN" sz="1800" b="1" i="0" u="none" strike="noStrike" kern="1200" baseline="0" dirty="0" smtClean="0">
                        <a:solidFill>
                          <a:srgbClr val="FF0000"/>
                        </a:solidFill>
                        <a:latin typeface="+mn-lt"/>
                        <a:ea typeface="+mn-ea"/>
                        <a:cs typeface="+mn-cs"/>
                      </a:endParaRPr>
                    </a:p>
                    <a:p>
                      <a:pPr marL="0" indent="0">
                        <a:buNone/>
                      </a:pPr>
                      <a:r>
                        <a:rPr kumimoji="0" lang="zh-CN" altLang="en-US" sz="1800" b="0" i="0" u="none" strike="noStrike" kern="1200" baseline="0" dirty="0" smtClean="0">
                          <a:solidFill>
                            <a:schemeClr val="tx1"/>
                          </a:solidFill>
                          <a:latin typeface="+mn-lt"/>
                          <a:ea typeface="+mn-ea"/>
                          <a:cs typeface="+mn-cs"/>
                        </a:rPr>
                        <a:t>  </a:t>
                      </a:r>
                      <a:r>
                        <a:rPr kumimoji="0" lang="en-US" altLang="zh-CN" sz="1800" b="0" i="0" u="none" strike="noStrike" kern="1200" baseline="0" dirty="0" smtClean="0">
                          <a:solidFill>
                            <a:schemeClr val="tx1"/>
                          </a:solidFill>
                          <a:latin typeface="+mn-lt"/>
                          <a:ea typeface="+mn-ea"/>
                          <a:cs typeface="+mn-cs"/>
                        </a:rPr>
                        <a:t>3)  </a:t>
                      </a:r>
                      <a:r>
                        <a:rPr kumimoji="0" lang="zh-CN" altLang="en-US" sz="1800" b="0" i="0" u="none" strike="noStrike" kern="1200" baseline="0" dirty="0" smtClean="0">
                          <a:solidFill>
                            <a:schemeClr val="tx1"/>
                          </a:solidFill>
                          <a:latin typeface="+mn-lt"/>
                          <a:ea typeface="+mn-ea"/>
                          <a:cs typeface="+mn-cs"/>
                        </a:rPr>
                        <a:t>过程绩效以及产品和服务的符合性；</a:t>
                      </a:r>
                      <a:endParaRPr kumimoji="0" lang="en-US" altLang="zh-CN" sz="1800" b="0" i="0" u="none" strike="noStrike" kern="1200" baseline="0" dirty="0" smtClean="0">
                        <a:solidFill>
                          <a:schemeClr val="tx1"/>
                        </a:solidFill>
                        <a:latin typeface="+mn-lt"/>
                        <a:ea typeface="+mn-ea"/>
                        <a:cs typeface="+mn-cs"/>
                      </a:endParaRPr>
                    </a:p>
                    <a:p>
                      <a:pPr marL="0" indent="0">
                        <a:buNone/>
                      </a:pPr>
                      <a:r>
                        <a:rPr kumimoji="0" lang="zh-CN" altLang="en-US" sz="1800" b="0" i="0" u="none" strike="noStrike" kern="1200" baseline="0" dirty="0" smtClean="0">
                          <a:solidFill>
                            <a:schemeClr val="tx1"/>
                          </a:solidFill>
                          <a:latin typeface="+mn-lt"/>
                          <a:ea typeface="+mn-ea"/>
                          <a:cs typeface="+mn-cs"/>
                        </a:rPr>
                        <a:t>  </a:t>
                      </a:r>
                      <a:r>
                        <a:rPr kumimoji="0" lang="en-US" altLang="zh-CN" sz="1800" b="0" i="0" u="none" strike="noStrike" kern="1200" baseline="0" dirty="0" smtClean="0">
                          <a:solidFill>
                            <a:schemeClr val="tx1"/>
                          </a:solidFill>
                          <a:latin typeface="+mn-lt"/>
                          <a:ea typeface="+mn-ea"/>
                          <a:cs typeface="+mn-cs"/>
                        </a:rPr>
                        <a:t>4)  </a:t>
                      </a:r>
                      <a:r>
                        <a:rPr kumimoji="0" lang="zh-CN" altLang="en-US" sz="1800" b="0" i="0" u="none" strike="noStrike" kern="1200" baseline="0" dirty="0" smtClean="0">
                          <a:solidFill>
                            <a:schemeClr val="tx1"/>
                          </a:solidFill>
                          <a:latin typeface="+mn-lt"/>
                          <a:ea typeface="+mn-ea"/>
                          <a:cs typeface="+mn-cs"/>
                        </a:rPr>
                        <a:t>不合格以及纠正措施；</a:t>
                      </a:r>
                      <a:endParaRPr kumimoji="0" lang="zh-CN" altLang="en-US" sz="1800" b="0" i="0" u="none" strike="noStrike" kern="1200" baseline="0" dirty="0" smtClean="0">
                        <a:solidFill>
                          <a:schemeClr val="tx1"/>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  5)  </a:t>
                      </a:r>
                      <a:r>
                        <a:rPr kumimoji="0" lang="zh-CN" altLang="en-US" sz="1800" b="0" i="0" u="none" strike="noStrike" kern="1200" baseline="0" dirty="0" smtClean="0">
                          <a:solidFill>
                            <a:schemeClr val="tx1"/>
                          </a:solidFill>
                          <a:latin typeface="+mn-lt"/>
                          <a:ea typeface="+mn-ea"/>
                          <a:cs typeface="+mn-cs"/>
                        </a:rPr>
                        <a:t>监视和测量的结果；</a:t>
                      </a:r>
                      <a:endParaRPr kumimoji="0" lang="zh-CN" altLang="en-US" sz="1800" b="0" i="0" u="none" strike="noStrike" kern="1200" baseline="0" dirty="0" smtClean="0">
                        <a:solidFill>
                          <a:schemeClr val="tx1"/>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  6)  </a:t>
                      </a:r>
                      <a:r>
                        <a:rPr kumimoji="0" lang="zh-CN" altLang="en-US" sz="1800" b="0" i="0" u="none" strike="noStrike" kern="1200" baseline="0" dirty="0" smtClean="0">
                          <a:solidFill>
                            <a:schemeClr val="tx1"/>
                          </a:solidFill>
                          <a:latin typeface="+mn-lt"/>
                          <a:ea typeface="+mn-ea"/>
                          <a:cs typeface="+mn-cs"/>
                        </a:rPr>
                        <a:t>审核结果；</a:t>
                      </a:r>
                      <a:endParaRPr kumimoji="0" lang="zh-CN" altLang="en-US" sz="1800" b="0" i="0" u="none" strike="noStrike" kern="1200" baseline="0" dirty="0" smtClean="0">
                        <a:solidFill>
                          <a:schemeClr val="tx1"/>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  7)  </a:t>
                      </a:r>
                      <a:r>
                        <a:rPr kumimoji="0" lang="zh-CN" altLang="en-US" sz="1800" b="1" i="0" u="none" strike="noStrike" kern="1200" baseline="0" dirty="0" smtClean="0">
                          <a:solidFill>
                            <a:srgbClr val="FF0000"/>
                          </a:solidFill>
                          <a:latin typeface="+mn-lt"/>
                          <a:ea typeface="+mn-ea"/>
                          <a:cs typeface="+mn-cs"/>
                        </a:rPr>
                        <a:t>外部供方的绩效</a:t>
                      </a:r>
                      <a:r>
                        <a:rPr kumimoji="0" lang="zh-CN" altLang="en-US" sz="1800" b="0" i="0" u="none" strike="noStrike" kern="1200" baseline="0" dirty="0" smtClean="0">
                          <a:solidFill>
                            <a:schemeClr val="tx1"/>
                          </a:solidFill>
                          <a:latin typeface="+mn-lt"/>
                          <a:ea typeface="+mn-ea"/>
                          <a:cs typeface="+mn-cs"/>
                        </a:rPr>
                        <a:t>；</a:t>
                      </a:r>
                      <a:endParaRPr kumimoji="0" lang="zh-CN" altLang="en-US" sz="1800" b="0" i="0" u="none" strike="noStrike" kern="1200" baseline="0" dirty="0" smtClean="0">
                        <a:solidFill>
                          <a:schemeClr val="tx1"/>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d)</a:t>
                      </a:r>
                      <a:r>
                        <a:rPr kumimoji="0" lang="zh-CN" altLang="en-US" sz="1800" b="1" i="0" u="none" strike="noStrike" kern="1200" baseline="0" dirty="0" smtClean="0">
                          <a:solidFill>
                            <a:srgbClr val="FF0000"/>
                          </a:solidFill>
                          <a:latin typeface="+mn-lt"/>
                          <a:ea typeface="+mn-ea"/>
                          <a:cs typeface="+mn-cs"/>
                        </a:rPr>
                        <a:t>资源的充分性</a:t>
                      </a:r>
                      <a:endParaRPr kumimoji="0" lang="en-US" altLang="zh-CN" sz="1800" b="1" i="0" u="none" strike="noStrike" kern="1200" baseline="0" dirty="0" smtClean="0">
                        <a:solidFill>
                          <a:srgbClr val="FF0000"/>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e) </a:t>
                      </a:r>
                      <a:r>
                        <a:rPr kumimoji="0" lang="zh-CN" altLang="en-US" sz="1800" b="1" i="0" u="none" strike="noStrike" kern="1200" baseline="0" dirty="0" smtClean="0">
                          <a:solidFill>
                            <a:srgbClr val="FF0000"/>
                          </a:solidFill>
                          <a:latin typeface="+mn-lt"/>
                          <a:ea typeface="+mn-ea"/>
                          <a:cs typeface="+mn-cs"/>
                        </a:rPr>
                        <a:t>应对风险和机遇所采取措施的有效性</a:t>
                      </a:r>
                      <a:r>
                        <a:rPr kumimoji="0" lang="zh-CN" altLang="en-US" sz="1800" b="0" i="0" u="none" strike="noStrike" kern="1200" baseline="0" dirty="0" smtClean="0">
                          <a:solidFill>
                            <a:schemeClr val="tx1"/>
                          </a:solidFill>
                          <a:latin typeface="+mn-lt"/>
                          <a:ea typeface="+mn-ea"/>
                          <a:cs typeface="+mn-cs"/>
                        </a:rPr>
                        <a:t>（见</a:t>
                      </a:r>
                      <a:r>
                        <a:rPr kumimoji="0" lang="en-US" altLang="zh-CN" sz="1800" b="0" i="0" u="none" strike="noStrike" kern="1200" baseline="0" dirty="0" smtClean="0">
                          <a:solidFill>
                            <a:schemeClr val="tx1"/>
                          </a:solidFill>
                          <a:latin typeface="+mn-lt"/>
                          <a:ea typeface="+mn-ea"/>
                          <a:cs typeface="+mn-cs"/>
                        </a:rPr>
                        <a:t>6.1</a:t>
                      </a:r>
                      <a:r>
                        <a:rPr kumimoji="0" lang="zh-CN" altLang="en-US" sz="1800" b="0" i="0" u="none" strike="noStrike" kern="1200" baseline="0" dirty="0" smtClean="0">
                          <a:solidFill>
                            <a:schemeClr val="tx1"/>
                          </a:solidFill>
                          <a:latin typeface="+mn-lt"/>
                          <a:ea typeface="+mn-ea"/>
                          <a:cs typeface="+mn-cs"/>
                        </a:rPr>
                        <a:t>）；</a:t>
                      </a:r>
                      <a:endParaRPr kumimoji="0" lang="zh-CN" altLang="en-US" sz="1800" b="0" i="0" u="none" strike="noStrike" kern="1200" baseline="0" dirty="0" smtClean="0">
                        <a:solidFill>
                          <a:schemeClr val="tx1"/>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f) </a:t>
                      </a:r>
                      <a:r>
                        <a:rPr kumimoji="0" lang="zh-CN" altLang="en-US" sz="1800" b="0" i="0" u="none" strike="noStrike" kern="1200" baseline="0" dirty="0" smtClean="0">
                          <a:solidFill>
                            <a:schemeClr val="tx1"/>
                          </a:solidFill>
                          <a:latin typeface="+mn-lt"/>
                          <a:ea typeface="+mn-ea"/>
                          <a:cs typeface="+mn-cs"/>
                        </a:rPr>
                        <a:t>改进的机会。</a:t>
                      </a:r>
                      <a:endParaRPr kumimoji="0" lang="zh-CN" altLang="en-US" b="0" i="0" kern="1200" dirty="0" smtClean="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5.6.3  </a:t>
                      </a:r>
                      <a:r>
                        <a:rPr kumimoji="0" lang="zh-CN" altLang="zh-CN" sz="1800" kern="1200" dirty="0" smtClean="0">
                          <a:solidFill>
                            <a:schemeClr val="tx1"/>
                          </a:solidFill>
                          <a:effectLst/>
                          <a:latin typeface="+mn-lt"/>
                          <a:ea typeface="+mn-ea"/>
                          <a:cs typeface="+mn-cs"/>
                        </a:rPr>
                        <a:t>评审输出</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管理评审的输出应包括与以下方面有关的任何决定和措施：</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）质量管理体系有效性及其过程有效性的改进；</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）与顾客要求有关的产品的改进；</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a:t>
                      </a:r>
                      <a:r>
                        <a:rPr kumimoji="0" lang="zh-CN" altLang="zh-CN" sz="1800" kern="1200" dirty="0" smtClean="0">
                          <a:solidFill>
                            <a:srgbClr val="FF0000"/>
                          </a:solidFill>
                          <a:effectLst/>
                          <a:latin typeface="+mn-lt"/>
                          <a:ea typeface="+mn-ea"/>
                          <a:cs typeface="+mn-cs"/>
                        </a:rPr>
                        <a:t>资源需求</a:t>
                      </a:r>
                      <a:r>
                        <a:rPr kumimoji="0" lang="zh-CN" altLang="zh-CN" sz="1800" kern="1200" dirty="0" smtClean="0">
                          <a:solidFill>
                            <a:schemeClr val="tx1"/>
                          </a:solidFill>
                          <a:effectLst/>
                          <a:latin typeface="+mn-lt"/>
                          <a:ea typeface="+mn-ea"/>
                          <a:cs typeface="+mn-cs"/>
                        </a:rPr>
                        <a:t>。</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0" i="0" u="none" strike="noStrike" kern="1200" baseline="0" dirty="0" smtClean="0">
                          <a:solidFill>
                            <a:schemeClr val="tx1"/>
                          </a:solidFill>
                          <a:latin typeface="+mn-lt"/>
                          <a:ea typeface="+mn-ea"/>
                          <a:cs typeface="+mn-cs"/>
                        </a:rPr>
                        <a:t>9.3.3 </a:t>
                      </a:r>
                      <a:r>
                        <a:rPr kumimoji="0" lang="zh-CN" altLang="en-US" sz="1800" b="0" i="0" u="none" strike="noStrike" kern="1200" baseline="0" dirty="0" smtClean="0">
                          <a:solidFill>
                            <a:schemeClr val="tx1"/>
                          </a:solidFill>
                          <a:latin typeface="+mn-lt"/>
                          <a:ea typeface="+mn-ea"/>
                          <a:cs typeface="+mn-cs"/>
                        </a:rPr>
                        <a:t>管理评审输出</a:t>
                      </a:r>
                      <a:endParaRPr kumimoji="0" lang="en-US" altLang="zh-CN" sz="1800" b="0" i="0" u="none" strike="noStrike" kern="1200" baseline="0" dirty="0" smtClean="0">
                        <a:solidFill>
                          <a:schemeClr val="tx1"/>
                        </a:solidFill>
                        <a:latin typeface="+mn-lt"/>
                        <a:ea typeface="+mn-ea"/>
                        <a:cs typeface="+mn-cs"/>
                      </a:endParaRPr>
                    </a:p>
                    <a:p>
                      <a:r>
                        <a:rPr kumimoji="0" lang="zh-CN" altLang="en-US" sz="1800" b="0" i="0" u="none" strike="noStrike" kern="1200" baseline="0" dirty="0" smtClean="0">
                          <a:solidFill>
                            <a:schemeClr val="tx1"/>
                          </a:solidFill>
                          <a:latin typeface="+mn-lt"/>
                          <a:ea typeface="+mn-ea"/>
                          <a:cs typeface="+mn-cs"/>
                        </a:rPr>
                        <a:t>管理评审的输出应包括与下列事项相关的决定和措施：</a:t>
                      </a:r>
                      <a:endParaRPr kumimoji="0" lang="zh-CN" altLang="en-US" sz="1800" b="0" i="0" u="none" strike="noStrike" kern="1200" baseline="0" dirty="0" smtClean="0">
                        <a:solidFill>
                          <a:schemeClr val="tx1"/>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a) </a:t>
                      </a:r>
                      <a:r>
                        <a:rPr kumimoji="0" lang="zh-CN" altLang="en-US" sz="1800" b="1" i="0" u="none" strike="noStrike" kern="1200" baseline="0" dirty="0" smtClean="0">
                          <a:solidFill>
                            <a:srgbClr val="FF0000"/>
                          </a:solidFill>
                          <a:latin typeface="+mn-lt"/>
                          <a:ea typeface="+mn-ea"/>
                          <a:cs typeface="+mn-cs"/>
                        </a:rPr>
                        <a:t>改进的机会</a:t>
                      </a:r>
                      <a:r>
                        <a:rPr kumimoji="0" lang="zh-CN" altLang="en-US" sz="1800" b="0" i="0" u="none" strike="noStrike" kern="1200" baseline="0" dirty="0" smtClean="0">
                          <a:solidFill>
                            <a:schemeClr val="tx1"/>
                          </a:solidFill>
                          <a:latin typeface="+mn-lt"/>
                          <a:ea typeface="+mn-ea"/>
                          <a:cs typeface="+mn-cs"/>
                        </a:rPr>
                        <a:t>；</a:t>
                      </a:r>
                      <a:endParaRPr kumimoji="0" lang="zh-CN" altLang="en-US" sz="1800" b="0" i="0" u="none" strike="noStrike" kern="1200" baseline="0" dirty="0" smtClean="0">
                        <a:solidFill>
                          <a:schemeClr val="tx1"/>
                        </a:solidFill>
                        <a:latin typeface="+mn-lt"/>
                        <a:ea typeface="+mn-ea"/>
                        <a:cs typeface="+mn-cs"/>
                      </a:endParaRPr>
                    </a:p>
                    <a:p>
                      <a:r>
                        <a:rPr kumimoji="0" lang="en-US" altLang="zh-CN" sz="1800" b="0" i="0" u="none" strike="noStrike" kern="1200" baseline="0" dirty="0" smtClean="0">
                          <a:solidFill>
                            <a:schemeClr val="tx1"/>
                          </a:solidFill>
                          <a:latin typeface="+mn-lt"/>
                          <a:ea typeface="+mn-ea"/>
                          <a:cs typeface="+mn-cs"/>
                        </a:rPr>
                        <a:t>b) </a:t>
                      </a:r>
                      <a:r>
                        <a:rPr kumimoji="0" lang="zh-CN" altLang="en-US" sz="1800" b="0" i="0" u="none" strike="noStrike" kern="1200" baseline="0" dirty="0" smtClean="0">
                          <a:solidFill>
                            <a:schemeClr val="tx1"/>
                          </a:solidFill>
                          <a:latin typeface="+mn-lt"/>
                          <a:ea typeface="+mn-ea"/>
                          <a:cs typeface="+mn-cs"/>
                        </a:rPr>
                        <a:t>质量管理体系所需的</a:t>
                      </a:r>
                      <a:r>
                        <a:rPr kumimoji="0" lang="zh-CN" altLang="en-US" sz="1800" b="0" i="0" u="none" strike="noStrike" kern="1200" baseline="0" dirty="0" smtClean="0">
                          <a:solidFill>
                            <a:srgbClr val="FF0000"/>
                          </a:solidFill>
                          <a:latin typeface="+mn-lt"/>
                          <a:ea typeface="+mn-ea"/>
                          <a:cs typeface="+mn-cs"/>
                        </a:rPr>
                        <a:t>变更；</a:t>
                      </a:r>
                      <a:endParaRPr kumimoji="0" lang="en-US" altLang="zh-CN" sz="1800" b="0" i="0" u="none" strike="noStrike" kern="1200" baseline="0" dirty="0" smtClean="0">
                        <a:solidFill>
                          <a:srgbClr val="FF0000"/>
                        </a:solidFill>
                        <a:latin typeface="+mn-lt"/>
                        <a:ea typeface="+mn-ea"/>
                        <a:cs typeface="+mn-cs"/>
                      </a:endParaRPr>
                    </a:p>
                    <a:p>
                      <a:r>
                        <a:rPr kumimoji="0" lang="en-US" altLang="zh-CN" sz="1800" b="0" i="0" u="none" strike="noStrike" kern="1200" baseline="0" dirty="0" smtClean="0">
                          <a:solidFill>
                            <a:srgbClr val="FF0000"/>
                          </a:solidFill>
                          <a:latin typeface="+mn-lt"/>
                          <a:ea typeface="+mn-ea"/>
                          <a:cs typeface="+mn-cs"/>
                        </a:rPr>
                        <a:t>c)</a:t>
                      </a:r>
                      <a:r>
                        <a:rPr kumimoji="0" lang="zh-CN" altLang="en-US" sz="1800" b="0" i="0" u="none" strike="noStrike" kern="1200" baseline="0" dirty="0" smtClean="0">
                          <a:solidFill>
                            <a:srgbClr val="FF0000"/>
                          </a:solidFill>
                          <a:latin typeface="+mn-lt"/>
                          <a:ea typeface="+mn-ea"/>
                          <a:cs typeface="+mn-cs"/>
                        </a:rPr>
                        <a:t>资源需求</a:t>
                      </a:r>
                      <a:r>
                        <a:rPr kumimoji="0" lang="zh-CN" altLang="en-US" sz="1800" b="0" i="0" u="none" strike="noStrike" kern="1200" baseline="0" dirty="0" smtClean="0">
                          <a:solidFill>
                            <a:schemeClr val="tx1"/>
                          </a:solidFill>
                          <a:latin typeface="+mn-lt"/>
                          <a:ea typeface="+mn-ea"/>
                          <a:cs typeface="+mn-cs"/>
                        </a:rPr>
                        <a:t>。</a:t>
                      </a:r>
                      <a:endParaRPr kumimoji="0" lang="zh-CN" altLang="en-US" sz="1800" b="0" i="0" u="none" strike="noStrike" kern="1200" baseline="0" dirty="0" smtClean="0">
                        <a:solidFill>
                          <a:schemeClr val="tx1"/>
                        </a:solidFill>
                        <a:latin typeface="+mn-lt"/>
                        <a:ea typeface="+mn-ea"/>
                        <a:cs typeface="+mn-cs"/>
                      </a:endParaRPr>
                    </a:p>
                    <a:p>
                      <a:r>
                        <a:rPr kumimoji="0" lang="zh-CN" altLang="en-US" sz="1800" b="0" i="0" u="none" strike="noStrike" kern="1200" baseline="0" dirty="0" smtClean="0">
                          <a:solidFill>
                            <a:schemeClr val="tx1"/>
                          </a:solidFill>
                          <a:latin typeface="+mn-lt"/>
                          <a:ea typeface="+mn-ea"/>
                          <a:cs typeface="+mn-cs"/>
                        </a:rPr>
                        <a:t>组织应保留成文信息，作为管理评审结果的证据。</a:t>
                      </a:r>
                      <a:endParaRPr kumimoji="0" lang="en-US" altLang="zh-CN" sz="1800" b="0" i="0" u="none" strike="noStrike" kern="1200" baseline="0" dirty="0" smtClean="0">
                        <a:solidFill>
                          <a:schemeClr val="tx1"/>
                        </a:solidFill>
                        <a:latin typeface="+mn-lt"/>
                        <a:ea typeface="+mn-ea"/>
                        <a:cs typeface="+mn-cs"/>
                      </a:endParaRPr>
                    </a:p>
                    <a:p>
                      <a:endParaRPr kumimoji="0" lang="en-US" altLang="zh-CN" sz="1800" b="0" i="0" u="none" strike="noStrike" kern="1200" baseline="0" dirty="0" smtClean="0">
                        <a:solidFill>
                          <a:schemeClr val="tx1"/>
                        </a:solidFill>
                        <a:effectLst/>
                        <a:latin typeface="+mn-lt"/>
                        <a:ea typeface="+mn-ea"/>
                        <a:cs typeface="+mn-cs"/>
                      </a:endParaRPr>
                    </a:p>
                    <a:p>
                      <a:endParaRPr kumimoji="0" lang="en-US" altLang="zh-CN" sz="1800" b="0" i="0" u="none" strike="noStrike" kern="1200" baseline="0" dirty="0" smtClean="0">
                        <a:solidFill>
                          <a:schemeClr val="tx1"/>
                        </a:solidFill>
                        <a:effectLst/>
                        <a:latin typeface="+mn-lt"/>
                        <a:ea typeface="+mn-ea"/>
                        <a:cs typeface="+mn-cs"/>
                      </a:endParaRPr>
                    </a:p>
                    <a:p>
                      <a:endParaRPr kumimoji="0" lang="en-US" altLang="zh-CN" sz="1800" b="0" i="0" u="none" strike="noStrike" kern="1200" baseline="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67544" y="1196752"/>
            <a:ext cx="8219256" cy="5040560"/>
          </a:xfrm>
        </p:spPr>
        <p:txBody>
          <a:bodyPr>
            <a:noAutofit/>
          </a:bodyPr>
          <a:lstStyle/>
          <a:p>
            <a:pPr>
              <a:lnSpc>
                <a:spcPts val="2500"/>
              </a:lnSpc>
            </a:pPr>
            <a:r>
              <a:rPr lang="zh-CN" altLang="en-US" sz="2400" dirty="0"/>
              <a:t>管理评审：  对管理体系持续的适宜性、充分性和有效性</a:t>
            </a:r>
            <a:endParaRPr lang="en-US" altLang="zh-CN" sz="2400" dirty="0"/>
          </a:p>
          <a:p>
            <a:pPr>
              <a:lnSpc>
                <a:spcPts val="2500"/>
              </a:lnSpc>
              <a:buNone/>
            </a:pPr>
            <a:r>
              <a:rPr lang="en-US" altLang="zh-CN" sz="2400" dirty="0"/>
              <a:t>               </a:t>
            </a:r>
            <a:r>
              <a:rPr lang="zh-CN" altLang="en-US" sz="2400" dirty="0"/>
              <a:t>进行的评价；</a:t>
            </a:r>
            <a:endParaRPr lang="zh-CN" altLang="en-US" sz="2400" dirty="0"/>
          </a:p>
          <a:p>
            <a:pPr>
              <a:lnSpc>
                <a:spcPts val="2500"/>
              </a:lnSpc>
            </a:pPr>
            <a:r>
              <a:rPr lang="zh-CN" altLang="en-US" sz="2400" dirty="0"/>
              <a:t>评审的时机：按策划的时间间隔</a:t>
            </a:r>
            <a:r>
              <a:rPr lang="zh-CN" altLang="en-US" sz="2400" dirty="0" smtClean="0"/>
              <a:t>；（一般不超过</a:t>
            </a:r>
            <a:r>
              <a:rPr lang="en-US" altLang="zh-CN" sz="2400" dirty="0" smtClean="0"/>
              <a:t>12</a:t>
            </a:r>
            <a:r>
              <a:rPr lang="zh-CN" altLang="en-US" sz="2400" dirty="0" smtClean="0"/>
              <a:t>个月）</a:t>
            </a:r>
            <a:endParaRPr lang="zh-CN" altLang="en-US" sz="2400" dirty="0"/>
          </a:p>
          <a:p>
            <a:pPr>
              <a:lnSpc>
                <a:spcPts val="2500"/>
              </a:lnSpc>
            </a:pPr>
            <a:r>
              <a:rPr lang="zh-CN" altLang="en-US" sz="2400" dirty="0"/>
              <a:t>评审的责任：最高管理者；</a:t>
            </a:r>
            <a:endParaRPr lang="zh-CN" altLang="en-US" sz="2400" dirty="0"/>
          </a:p>
          <a:p>
            <a:pPr>
              <a:lnSpc>
                <a:spcPts val="2500"/>
              </a:lnSpc>
            </a:pPr>
            <a:r>
              <a:rPr lang="zh-CN" altLang="en-US" sz="2400" dirty="0"/>
              <a:t>评审的方式：通常为会议方式；</a:t>
            </a:r>
            <a:endParaRPr lang="zh-CN" altLang="en-US" sz="2400" dirty="0"/>
          </a:p>
          <a:p>
            <a:r>
              <a:rPr lang="zh-CN" altLang="en-US" sz="2400" dirty="0" smtClean="0">
                <a:latin typeface="幼圆" pitchFamily="49" charset="-122"/>
              </a:rPr>
              <a:t>评审的输入</a:t>
            </a:r>
            <a:r>
              <a:rPr lang="zh-CN" altLang="en-US" sz="2400" dirty="0">
                <a:latin typeface="幼圆" pitchFamily="49" charset="-122"/>
              </a:rPr>
              <a:t>：</a:t>
            </a:r>
            <a:r>
              <a:rPr lang="zh-CN" altLang="en-US" sz="2400" dirty="0" smtClean="0"/>
              <a:t>以往</a:t>
            </a:r>
            <a:r>
              <a:rPr lang="zh-CN" altLang="en-US" sz="2400" dirty="0"/>
              <a:t>管理评审所采取措施的</a:t>
            </a:r>
            <a:r>
              <a:rPr lang="zh-CN" altLang="en-US" sz="2400" dirty="0" smtClean="0"/>
              <a:t>情况、</a:t>
            </a:r>
            <a:r>
              <a:rPr lang="en-US" altLang="zh-CN" sz="2400" dirty="0" smtClean="0"/>
              <a:t> </a:t>
            </a:r>
            <a:r>
              <a:rPr lang="zh-CN" altLang="en-US" sz="2400" dirty="0"/>
              <a:t>与质量管理体系有关的外部或内部的</a:t>
            </a:r>
            <a:r>
              <a:rPr lang="zh-CN" altLang="en-US" sz="2400" dirty="0" smtClean="0"/>
              <a:t>变更、</a:t>
            </a:r>
            <a:r>
              <a:rPr lang="en-US" altLang="zh-CN" sz="2400" dirty="0" smtClean="0"/>
              <a:t> </a:t>
            </a:r>
            <a:r>
              <a:rPr lang="zh-CN" altLang="en-US" sz="2400" dirty="0"/>
              <a:t>质量管理体系绩效和有效性信息，</a:t>
            </a:r>
            <a:r>
              <a:rPr lang="zh-CN" altLang="en-US" sz="2400" dirty="0" smtClean="0"/>
              <a:t>包括顾客</a:t>
            </a:r>
            <a:r>
              <a:rPr lang="zh-CN" altLang="en-US" sz="2400" dirty="0"/>
              <a:t>满意和利益相关方的</a:t>
            </a:r>
            <a:r>
              <a:rPr lang="zh-CN" altLang="en-US" sz="2400" dirty="0" smtClean="0"/>
              <a:t>反馈、质量</a:t>
            </a:r>
            <a:r>
              <a:rPr lang="zh-CN" altLang="en-US" sz="2400" dirty="0"/>
              <a:t>目标实现的</a:t>
            </a:r>
            <a:r>
              <a:rPr lang="zh-CN" altLang="en-US" sz="2400" dirty="0" smtClean="0"/>
              <a:t>程度、过程</a:t>
            </a:r>
            <a:r>
              <a:rPr lang="zh-CN" altLang="en-US" sz="2400" dirty="0"/>
              <a:t>绩效和产品服务的符合</a:t>
            </a:r>
            <a:r>
              <a:rPr lang="zh-CN" altLang="en-US" sz="2400" dirty="0" smtClean="0"/>
              <a:t>性、不合格</a:t>
            </a:r>
            <a:r>
              <a:rPr lang="zh-CN" altLang="en-US" sz="2400" dirty="0"/>
              <a:t>和纠正</a:t>
            </a:r>
            <a:r>
              <a:rPr lang="zh-CN" altLang="en-US" sz="2400" dirty="0" smtClean="0"/>
              <a:t>措施、监视</a:t>
            </a:r>
            <a:r>
              <a:rPr lang="zh-CN" altLang="en-US" sz="2400" dirty="0"/>
              <a:t>和测量的</a:t>
            </a:r>
            <a:r>
              <a:rPr lang="zh-CN" altLang="en-US" sz="2400" dirty="0" smtClean="0"/>
              <a:t>结果、</a:t>
            </a:r>
            <a:r>
              <a:rPr lang="en-US" altLang="zh-CN" sz="2400" dirty="0" smtClean="0"/>
              <a:t> </a:t>
            </a:r>
            <a:r>
              <a:rPr lang="zh-CN" altLang="en-US" sz="2400" dirty="0"/>
              <a:t>审核</a:t>
            </a:r>
            <a:r>
              <a:rPr lang="zh-CN" altLang="en-US" sz="2400" dirty="0" smtClean="0"/>
              <a:t>结果、</a:t>
            </a:r>
            <a:r>
              <a:rPr lang="en-US" altLang="zh-CN" sz="2400" dirty="0" smtClean="0"/>
              <a:t> </a:t>
            </a:r>
            <a:r>
              <a:rPr lang="zh-CN" altLang="en-US" sz="2400" dirty="0"/>
              <a:t>外供方绩效</a:t>
            </a:r>
            <a:r>
              <a:rPr lang="zh-CN" altLang="en-US" sz="2400" dirty="0" smtClean="0"/>
              <a:t>；资源</a:t>
            </a:r>
            <a:r>
              <a:rPr lang="zh-CN" altLang="en-US" sz="2400" dirty="0"/>
              <a:t>的</a:t>
            </a:r>
            <a:r>
              <a:rPr lang="zh-CN" altLang="en-US" sz="2400" dirty="0" smtClean="0"/>
              <a:t>充分性、</a:t>
            </a:r>
            <a:r>
              <a:rPr lang="en-US" altLang="zh-CN" sz="2400" dirty="0" smtClean="0"/>
              <a:t> </a:t>
            </a:r>
            <a:r>
              <a:rPr lang="zh-CN" altLang="en-US" sz="2400" dirty="0"/>
              <a:t>为应对风险和机会所采取措施的有效性</a:t>
            </a:r>
            <a:r>
              <a:rPr lang="zh-CN" altLang="en-US" sz="2400" dirty="0" smtClean="0"/>
              <a:t>。</a:t>
            </a:r>
            <a:endParaRPr lang="zh-CN" altLang="en-US" sz="2400" dirty="0">
              <a:solidFill>
                <a:srgbClr val="FF0000"/>
              </a:solidFill>
            </a:endParaRPr>
          </a:p>
          <a:p>
            <a:r>
              <a:rPr lang="zh-CN" altLang="en-US" sz="2400" dirty="0" smtClean="0">
                <a:latin typeface="幼圆" pitchFamily="49" charset="-122"/>
              </a:rPr>
              <a:t>评审输出：体系变更需求、</a:t>
            </a:r>
            <a:r>
              <a:rPr lang="zh-CN" altLang="en-US" sz="2400" dirty="0" smtClean="0">
                <a:solidFill>
                  <a:srgbClr val="FF0000"/>
                </a:solidFill>
              </a:rPr>
              <a:t>资源</a:t>
            </a:r>
            <a:r>
              <a:rPr lang="zh-CN" altLang="en-US" sz="2400" dirty="0">
                <a:solidFill>
                  <a:srgbClr val="FF0000"/>
                </a:solidFill>
              </a:rPr>
              <a:t>的</a:t>
            </a:r>
            <a:r>
              <a:rPr lang="zh-CN" altLang="en-US" sz="2400" dirty="0" smtClean="0">
                <a:solidFill>
                  <a:srgbClr val="FF0000"/>
                </a:solidFill>
              </a:rPr>
              <a:t>需求；改进的机会。</a:t>
            </a:r>
            <a:endParaRPr lang="en-US" altLang="zh-CN" sz="2400" dirty="0" smtClean="0">
              <a:solidFill>
                <a:srgbClr val="FF0000"/>
              </a:solidFill>
            </a:endParaRPr>
          </a:p>
          <a:p>
            <a:r>
              <a:rPr lang="zh-CN" altLang="en-US" sz="2400" dirty="0" smtClean="0">
                <a:solidFill>
                  <a:srgbClr val="FF0000"/>
                </a:solidFill>
                <a:latin typeface="幼圆" pitchFamily="49" charset="-122"/>
              </a:rPr>
              <a:t>成文信息保留：评审结果的证据。</a:t>
            </a:r>
            <a:endParaRPr lang="zh-CN" altLang="en-US" sz="2400" dirty="0">
              <a:latin typeface="幼圆" pitchFamily="49" charset="-122"/>
            </a:endParaRPr>
          </a:p>
          <a:p>
            <a:pPr>
              <a:lnSpc>
                <a:spcPct val="120000"/>
              </a:lnSpc>
            </a:pPr>
            <a:r>
              <a:rPr lang="zh-CN" altLang="en-US" sz="2400" dirty="0" smtClean="0">
                <a:latin typeface="幼圆" pitchFamily="49" charset="-122"/>
              </a:rPr>
              <a:t> </a:t>
            </a:r>
            <a:endParaRPr lang="en-US" altLang="zh-CN" sz="2400" dirty="0" smtClean="0"/>
          </a:p>
          <a:p>
            <a:endParaRPr lang="zh-CN" altLang="en-US" sz="2400" dirty="0"/>
          </a:p>
          <a:p>
            <a:endParaRPr lang="zh-CN" altLang="en-US" sz="2400"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0466" name="标题 1"/>
          <p:cNvSpPr>
            <a:spLocks noGrp="1" noChangeArrowheads="1"/>
          </p:cNvSpPr>
          <p:nvPr>
            <p:ph type="title" idx="4294967295"/>
          </p:nvPr>
        </p:nvSpPr>
        <p:spPr>
          <a:xfrm>
            <a:off x="457200" y="274638"/>
            <a:ext cx="8229600" cy="582612"/>
          </a:xfrm>
        </p:spPr>
        <p:txBody>
          <a:bodyPr anchor="b"/>
          <a:lstStyle/>
          <a:p>
            <a:pPr algn="l"/>
            <a:r>
              <a:rPr lang="zh-CN" altLang="zh-CN" sz="2800" b="1" smtClean="0">
                <a:solidFill>
                  <a:srgbClr val="FF6600"/>
                </a:solidFill>
                <a:latin typeface="宋体" panose="02010600030101010101" pitchFamily="2" charset="-122"/>
                <a:sym typeface="宋体" panose="02010600030101010101" pitchFamily="2" charset="-122"/>
              </a:rPr>
              <a:t>9 </a:t>
            </a:r>
            <a:r>
              <a:rPr lang="zh-CN" sz="2800" b="1" smtClean="0">
                <a:solidFill>
                  <a:srgbClr val="FF6600"/>
                </a:solidFill>
                <a:latin typeface="宋体" panose="02010600030101010101" pitchFamily="2" charset="-122"/>
                <a:sym typeface="宋体" panose="02010600030101010101" pitchFamily="2" charset="-122"/>
              </a:rPr>
              <a:t>绩效评价</a:t>
            </a:r>
            <a:endParaRPr lang="zh-CN" sz="2800" b="1" smtClean="0">
              <a:solidFill>
                <a:srgbClr val="FF6600"/>
              </a:solidFill>
              <a:latin typeface="宋体" panose="02010600030101010101" pitchFamily="2" charset="-122"/>
              <a:sym typeface="宋体" panose="02010600030101010101" pitchFamily="2" charset="-122"/>
            </a:endParaRPr>
          </a:p>
        </p:txBody>
      </p:sp>
      <p:sp>
        <p:nvSpPr>
          <p:cNvPr id="190467" name="Rectangle 3"/>
          <p:cNvSpPr>
            <a:spLocks noGrp="1" noChangeArrowheads="1"/>
          </p:cNvSpPr>
          <p:nvPr/>
        </p:nvSpPr>
        <p:spPr bwMode="auto">
          <a:xfrm>
            <a:off x="828675" y="1052513"/>
            <a:ext cx="7573963"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0" hangingPunct="0">
              <a:lnSpc>
                <a:spcPct val="150000"/>
              </a:lnSpc>
              <a:spcBef>
                <a:spcPct val="20000"/>
              </a:spcBef>
            </a:pPr>
            <a:r>
              <a:rPr lang="zh-CN" altLang="en-US" sz="2800" b="1">
                <a:latin typeface="宋体" panose="02010600030101010101" pitchFamily="2" charset="-122"/>
                <a:sym typeface="Calibri" panose="020F0502020204030204" pitchFamily="34" charset="0"/>
              </a:rPr>
              <a:t>理解要点</a:t>
            </a:r>
            <a:endParaRPr lang="zh-CN" altLang="en-US" sz="2800" b="1">
              <a:latin typeface="宋体" panose="02010600030101010101" pitchFamily="2" charset="-122"/>
              <a:sym typeface="Calibri" panose="020F0502020204030204" pitchFamily="34" charset="0"/>
            </a:endParaRPr>
          </a:p>
          <a:p>
            <a:pPr marL="342900" indent="-342900" eaLnBrk="0" hangingPunct="0">
              <a:lnSpc>
                <a:spcPct val="12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Calibri" panose="020F0502020204030204" pitchFamily="34" charset="0"/>
              </a:rPr>
              <a:t>基本与</a:t>
            </a:r>
            <a:r>
              <a:rPr lang="en-US" altLang="zh-CN" sz="2400" b="1">
                <a:latin typeface="仿宋" panose="02010609060101010101" pitchFamily="49" charset="-122"/>
                <a:ea typeface="仿宋" panose="02010609060101010101" pitchFamily="49" charset="-122"/>
                <a:sym typeface="Calibri" panose="020F0502020204030204" pitchFamily="34" charset="0"/>
              </a:rPr>
              <a:t>08</a:t>
            </a:r>
            <a:r>
              <a:rPr lang="zh-CN" altLang="en-US" sz="2400" b="1">
                <a:latin typeface="仿宋" panose="02010609060101010101" pitchFamily="49" charset="-122"/>
                <a:ea typeface="仿宋" panose="02010609060101010101" pitchFamily="49" charset="-122"/>
                <a:sym typeface="Calibri" panose="020F0502020204030204" pitchFamily="34" charset="0"/>
              </a:rPr>
              <a:t>版第八章类似</a:t>
            </a:r>
            <a:endParaRPr lang="en-US" sz="2400" b="1">
              <a:latin typeface="仿宋" panose="02010609060101010101" pitchFamily="49" charset="-122"/>
              <a:ea typeface="仿宋" panose="02010609060101010101" pitchFamily="49" charset="-122"/>
              <a:sym typeface="Calibri" panose="020F0502020204030204" pitchFamily="34" charset="0"/>
            </a:endParaRPr>
          </a:p>
          <a:p>
            <a:pPr marL="342900" indent="-342900" eaLnBrk="0" hangingPunct="0">
              <a:lnSpc>
                <a:spcPct val="120000"/>
              </a:lnSpc>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Calibri" panose="020F0502020204030204" pitchFamily="34" charset="0"/>
              </a:rPr>
              <a:t>明确了质量管理体系的绩效</a:t>
            </a:r>
            <a:endParaRPr lang="en-US" sz="2400" b="1">
              <a:latin typeface="仿宋" panose="02010609060101010101" pitchFamily="49" charset="-122"/>
              <a:ea typeface="仿宋" panose="02010609060101010101" pitchFamily="49" charset="-122"/>
              <a:sym typeface="Calibri" panose="020F0502020204030204" pitchFamily="34" charset="0"/>
            </a:endParaRPr>
          </a:p>
          <a:p>
            <a:pPr marL="800100" lvl="1" indent="-342900" eaLnBrk="0" hangingPunct="0">
              <a:lnSpc>
                <a:spcPct val="120000"/>
              </a:lnSpc>
              <a:buClr>
                <a:srgbClr val="FFC000"/>
              </a:buClr>
              <a:buFont typeface="Arial" panose="020B0604020202020204" pitchFamily="34" charset="0"/>
              <a:buChar char="•"/>
            </a:pPr>
            <a:r>
              <a:rPr lang="zh-CN" altLang="en-US" sz="2400" b="1">
                <a:latin typeface="仿宋" panose="02010609060101010101" pitchFamily="49" charset="-122"/>
                <a:ea typeface="仿宋" panose="02010609060101010101" pitchFamily="49" charset="-122"/>
                <a:sym typeface="Calibri" panose="020F0502020204030204" pitchFamily="34" charset="0"/>
              </a:rPr>
              <a:t>顾客满意和利益相关方的反馈；</a:t>
            </a:r>
            <a:endParaRPr lang="zh-CN" altLang="en-US" sz="2400" b="1">
              <a:latin typeface="仿宋" panose="02010609060101010101" pitchFamily="49" charset="-122"/>
              <a:ea typeface="仿宋" panose="02010609060101010101" pitchFamily="49" charset="-122"/>
              <a:sym typeface="Calibri" panose="020F0502020204030204" pitchFamily="34" charset="0"/>
            </a:endParaRPr>
          </a:p>
          <a:p>
            <a:pPr marL="800100" lvl="1" indent="-342900" eaLnBrk="0" hangingPunct="0">
              <a:lnSpc>
                <a:spcPct val="120000"/>
              </a:lnSpc>
              <a:buClr>
                <a:srgbClr val="FFC000"/>
              </a:buClr>
              <a:buFont typeface="Arial" panose="020B0604020202020204" pitchFamily="34" charset="0"/>
              <a:buChar char="•"/>
            </a:pPr>
            <a:r>
              <a:rPr lang="zh-CN" altLang="en-US" sz="2400" b="1">
                <a:latin typeface="仿宋" panose="02010609060101010101" pitchFamily="49" charset="-122"/>
                <a:ea typeface="仿宋" panose="02010609060101010101" pitchFamily="49" charset="-122"/>
                <a:sym typeface="Calibri" panose="020F0502020204030204" pitchFamily="34" charset="0"/>
              </a:rPr>
              <a:t>质量目标实现的程度；</a:t>
            </a:r>
            <a:endParaRPr lang="zh-CN" altLang="en-US" sz="2400" b="1">
              <a:latin typeface="仿宋" panose="02010609060101010101" pitchFamily="49" charset="-122"/>
              <a:ea typeface="仿宋" panose="02010609060101010101" pitchFamily="49" charset="-122"/>
              <a:sym typeface="Calibri" panose="020F0502020204030204" pitchFamily="34" charset="0"/>
            </a:endParaRPr>
          </a:p>
          <a:p>
            <a:pPr marL="800100" lvl="1" indent="-342900" eaLnBrk="0" hangingPunct="0">
              <a:lnSpc>
                <a:spcPct val="120000"/>
              </a:lnSpc>
              <a:buClr>
                <a:srgbClr val="FFC000"/>
              </a:buClr>
              <a:buFont typeface="Arial" panose="020B0604020202020204" pitchFamily="34" charset="0"/>
              <a:buChar char="•"/>
            </a:pPr>
            <a:r>
              <a:rPr lang="zh-CN" altLang="en-US" sz="2400" b="1">
                <a:latin typeface="仿宋" panose="02010609060101010101" pitchFamily="49" charset="-122"/>
                <a:ea typeface="仿宋" panose="02010609060101010101" pitchFamily="49" charset="-122"/>
                <a:sym typeface="Calibri" panose="020F0502020204030204" pitchFamily="34" charset="0"/>
              </a:rPr>
              <a:t>过程绩效及产品和服务的符合性；</a:t>
            </a:r>
            <a:endParaRPr lang="zh-CN" altLang="en-US" sz="2400" b="1">
              <a:latin typeface="仿宋" panose="02010609060101010101" pitchFamily="49" charset="-122"/>
              <a:ea typeface="仿宋" panose="02010609060101010101" pitchFamily="49" charset="-122"/>
              <a:sym typeface="Calibri" panose="020F0502020204030204" pitchFamily="34" charset="0"/>
            </a:endParaRPr>
          </a:p>
          <a:p>
            <a:pPr marL="800100" lvl="1" indent="-342900" eaLnBrk="0" hangingPunct="0">
              <a:lnSpc>
                <a:spcPct val="120000"/>
              </a:lnSpc>
              <a:buClr>
                <a:srgbClr val="FFC000"/>
              </a:buClr>
              <a:buFont typeface="Arial" panose="020B0604020202020204" pitchFamily="34" charset="0"/>
              <a:buChar char="•"/>
            </a:pPr>
            <a:r>
              <a:rPr lang="zh-CN" altLang="en-US" sz="2400" b="1">
                <a:latin typeface="仿宋" panose="02010609060101010101" pitchFamily="49" charset="-122"/>
                <a:ea typeface="仿宋" panose="02010609060101010101" pitchFamily="49" charset="-122"/>
                <a:sym typeface="Calibri" panose="020F0502020204030204" pitchFamily="34" charset="0"/>
              </a:rPr>
              <a:t>不合格与纠正措施；</a:t>
            </a:r>
            <a:endParaRPr lang="zh-CN" altLang="en-US" sz="2400" b="1">
              <a:latin typeface="仿宋" panose="02010609060101010101" pitchFamily="49" charset="-122"/>
              <a:ea typeface="仿宋" panose="02010609060101010101" pitchFamily="49" charset="-122"/>
              <a:sym typeface="Calibri" panose="020F0502020204030204" pitchFamily="34" charset="0"/>
            </a:endParaRPr>
          </a:p>
          <a:p>
            <a:pPr marL="800100" lvl="1" indent="-342900" eaLnBrk="0" hangingPunct="0">
              <a:lnSpc>
                <a:spcPct val="120000"/>
              </a:lnSpc>
              <a:buClr>
                <a:srgbClr val="FFC000"/>
              </a:buClr>
              <a:buFont typeface="Arial" panose="020B0604020202020204" pitchFamily="34" charset="0"/>
              <a:buChar char="•"/>
            </a:pPr>
            <a:r>
              <a:rPr lang="zh-CN" altLang="en-US" sz="2400" b="1">
                <a:latin typeface="仿宋" panose="02010609060101010101" pitchFamily="49" charset="-122"/>
                <a:ea typeface="仿宋" panose="02010609060101010101" pitchFamily="49" charset="-122"/>
                <a:sym typeface="Calibri" panose="020F0502020204030204" pitchFamily="34" charset="0"/>
              </a:rPr>
              <a:t>监视和测量的结果；</a:t>
            </a:r>
            <a:endParaRPr lang="zh-CN" altLang="en-US" sz="2400" b="1">
              <a:latin typeface="仿宋" panose="02010609060101010101" pitchFamily="49" charset="-122"/>
              <a:ea typeface="仿宋" panose="02010609060101010101" pitchFamily="49" charset="-122"/>
              <a:sym typeface="Calibri" panose="020F0502020204030204" pitchFamily="34" charset="0"/>
            </a:endParaRPr>
          </a:p>
          <a:p>
            <a:pPr marL="800100" lvl="1" indent="-342900" eaLnBrk="0" hangingPunct="0">
              <a:lnSpc>
                <a:spcPct val="120000"/>
              </a:lnSpc>
              <a:buClr>
                <a:srgbClr val="FFC000"/>
              </a:buClr>
              <a:buFont typeface="Arial" panose="020B0604020202020204" pitchFamily="34" charset="0"/>
              <a:buChar char="•"/>
            </a:pPr>
            <a:r>
              <a:rPr lang="zh-CN" altLang="en-US" sz="2400" b="1">
                <a:latin typeface="仿宋" panose="02010609060101010101" pitchFamily="49" charset="-122"/>
                <a:ea typeface="仿宋" panose="02010609060101010101" pitchFamily="49" charset="-122"/>
                <a:sym typeface="Calibri" panose="020F0502020204030204" pitchFamily="34" charset="0"/>
              </a:rPr>
              <a:t>审核的结果；</a:t>
            </a:r>
            <a:endParaRPr lang="zh-CN" altLang="en-US" sz="2400" b="1">
              <a:latin typeface="仿宋" panose="02010609060101010101" pitchFamily="49" charset="-122"/>
              <a:ea typeface="仿宋" panose="02010609060101010101" pitchFamily="49" charset="-122"/>
              <a:sym typeface="Calibri" panose="020F0502020204030204" pitchFamily="34" charset="0"/>
            </a:endParaRPr>
          </a:p>
          <a:p>
            <a:pPr marL="800100" lvl="1" indent="-342900" eaLnBrk="0" hangingPunct="0">
              <a:lnSpc>
                <a:spcPct val="120000"/>
              </a:lnSpc>
              <a:buClr>
                <a:srgbClr val="FFC000"/>
              </a:buClr>
              <a:buFont typeface="Arial" panose="020B0604020202020204" pitchFamily="34" charset="0"/>
              <a:buChar char="•"/>
            </a:pPr>
            <a:r>
              <a:rPr lang="zh-CN" altLang="en-US" sz="2400" b="1">
                <a:latin typeface="仿宋" panose="02010609060101010101" pitchFamily="49" charset="-122"/>
                <a:ea typeface="仿宋" panose="02010609060101010101" pitchFamily="49" charset="-122"/>
                <a:sym typeface="Calibri" panose="020F0502020204030204" pitchFamily="34" charset="0"/>
              </a:rPr>
              <a:t>外供方的绩效。</a:t>
            </a:r>
            <a:endParaRPr lang="zh-CN" altLang="en-US" sz="2400">
              <a:latin typeface="仿宋" panose="02010609060101010101" pitchFamily="49" charset="-122"/>
              <a:ea typeface="仿宋" panose="02010609060101010101" pitchFamily="49"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标题 1"/>
          <p:cNvSpPr>
            <a:spLocks noGrp="1"/>
          </p:cNvSpPr>
          <p:nvPr>
            <p:ph type="title"/>
          </p:nvPr>
        </p:nvSpPr>
        <p:spPr>
          <a:xfrm>
            <a:off x="457200" y="274638"/>
            <a:ext cx="8229600" cy="850106"/>
          </a:xfrm>
        </p:spPr>
        <p:txBody>
          <a:bodyPr/>
          <a:lstStyle/>
          <a:p>
            <a:endParaRPr lang="zh-CN" altLang="en-US" sz="3600" b="1" dirty="0" smtClean="0">
              <a:solidFill>
                <a:srgbClr val="FF0000"/>
              </a:solidFill>
            </a:endParaRPr>
          </a:p>
        </p:txBody>
      </p:sp>
      <p:sp>
        <p:nvSpPr>
          <p:cNvPr id="3" name="文本占位符 2"/>
          <p:cNvSpPr>
            <a:spLocks noGrp="1"/>
          </p:cNvSpPr>
          <p:nvPr>
            <p:ph type="body" sz="half" idx="1"/>
          </p:nvPr>
        </p:nvSpPr>
        <p:spPr>
          <a:xfrm>
            <a:off x="457200" y="1268760"/>
            <a:ext cx="8219343" cy="4968528"/>
          </a:xfrm>
        </p:spPr>
        <p:txBody>
          <a:bodyPr>
            <a:noAutofit/>
          </a:bodyPr>
          <a:lstStyle/>
          <a:p>
            <a:pPr>
              <a:defRPr/>
            </a:pPr>
            <a:r>
              <a:rPr lang="zh-CN" altLang="en-US" sz="2400" b="1" dirty="0" smtClean="0">
                <a:solidFill>
                  <a:srgbClr val="FF0000"/>
                </a:solidFill>
              </a:rPr>
              <a:t>确定监视测量对象</a:t>
            </a:r>
            <a:r>
              <a:rPr lang="zh-CN" altLang="en-US" sz="2400" b="1" dirty="0" smtClean="0"/>
              <a:t>；如过程输出、过程、顾客满意等。</a:t>
            </a:r>
            <a:endParaRPr lang="zh-CN" altLang="en-US" sz="2400" b="1" dirty="0"/>
          </a:p>
          <a:p>
            <a:pPr>
              <a:defRPr/>
            </a:pPr>
            <a:r>
              <a:rPr lang="zh-CN" altLang="en-US" sz="2400" b="1" dirty="0" smtClean="0"/>
              <a:t>两个时机：监视</a:t>
            </a:r>
            <a:r>
              <a:rPr lang="zh-CN" altLang="en-US" sz="2400" b="1" dirty="0"/>
              <a:t>和测量的</a:t>
            </a:r>
            <a:r>
              <a:rPr lang="zh-CN" altLang="en-US" sz="2400" b="1" dirty="0">
                <a:solidFill>
                  <a:srgbClr val="FF0000"/>
                </a:solidFill>
              </a:rPr>
              <a:t>时机</a:t>
            </a:r>
            <a:r>
              <a:rPr lang="zh-CN" altLang="en-US" sz="2400" b="1" dirty="0" smtClean="0"/>
              <a:t>；</a:t>
            </a:r>
            <a:r>
              <a:rPr lang="en-US" altLang="zh-CN" sz="2400" b="1" dirty="0" smtClean="0"/>
              <a:t> </a:t>
            </a:r>
            <a:r>
              <a:rPr lang="zh-CN" altLang="en-US" sz="2400" b="1" dirty="0"/>
              <a:t>对监视和测量</a:t>
            </a:r>
            <a:r>
              <a:rPr lang="zh-CN" altLang="en-US" sz="2400" b="1" dirty="0">
                <a:solidFill>
                  <a:srgbClr val="FF0000"/>
                </a:solidFill>
              </a:rPr>
              <a:t>结果进行分析和评价的时机</a:t>
            </a:r>
            <a:r>
              <a:rPr lang="zh-CN" altLang="en-US" sz="2400" b="1" dirty="0" smtClean="0"/>
              <a:t>。</a:t>
            </a:r>
            <a:endParaRPr lang="en-US" altLang="zh-CN" sz="2400" b="1" dirty="0" smtClean="0"/>
          </a:p>
          <a:p>
            <a:pPr>
              <a:defRPr/>
            </a:pPr>
            <a:r>
              <a:rPr lang="zh-CN" altLang="en-US" sz="2400" b="1" dirty="0" smtClean="0"/>
              <a:t>对测量结果进行分析，用于对</a:t>
            </a:r>
            <a:r>
              <a:rPr lang="en-US" altLang="zh-CN" sz="2400" b="1" dirty="0" smtClean="0"/>
              <a:t>6</a:t>
            </a:r>
            <a:r>
              <a:rPr lang="zh-CN" altLang="en-US" sz="2400" b="1" dirty="0" smtClean="0"/>
              <a:t>个方面的评价。</a:t>
            </a:r>
            <a:r>
              <a:rPr lang="en-US" altLang="zh-CN" sz="2400" b="1" dirty="0" smtClean="0"/>
              <a:t>(</a:t>
            </a:r>
            <a:r>
              <a:rPr kumimoji="0" lang="zh-CN" altLang="en-US" sz="2400" b="1" kern="1200" dirty="0" smtClean="0"/>
              <a:t>产品和服务的符合性</a:t>
            </a:r>
            <a:r>
              <a:rPr kumimoji="0" lang="zh-CN" altLang="en-US" sz="2400" b="1" kern="1200" dirty="0"/>
              <a:t>、</a:t>
            </a:r>
            <a:r>
              <a:rPr kumimoji="0" lang="zh-CN" altLang="en-US" sz="2400" b="1" kern="1200" dirty="0" smtClean="0"/>
              <a:t>顾客满意的程度、质量管理体系的符合性和有效性、策划是否得到有效实施、</a:t>
            </a:r>
            <a:r>
              <a:rPr kumimoji="0" lang="zh-CN" altLang="en-US" sz="2400" b="1" kern="1200" dirty="0" smtClean="0">
                <a:solidFill>
                  <a:srgbClr val="FF0000"/>
                </a:solidFill>
              </a:rPr>
              <a:t>风险和机会应对措施的有效性、外供方的绩效、</a:t>
            </a:r>
            <a:r>
              <a:rPr kumimoji="0" lang="zh-CN" altLang="en-US" sz="2400" b="1" kern="1200" dirty="0" smtClean="0"/>
              <a:t>质量管理体系</a:t>
            </a:r>
            <a:r>
              <a:rPr kumimoji="0" lang="zh-CN" altLang="en-US" sz="2400" b="1" kern="1200" dirty="0" smtClean="0">
                <a:solidFill>
                  <a:srgbClr val="FF0000"/>
                </a:solidFill>
              </a:rPr>
              <a:t>改进的需求</a:t>
            </a:r>
            <a:r>
              <a:rPr kumimoji="0" lang="zh-CN" altLang="en-US" sz="2400" b="1" kern="1200" dirty="0" smtClean="0"/>
              <a:t>。</a:t>
            </a:r>
            <a:r>
              <a:rPr lang="en-US" altLang="zh-CN" sz="2400" b="1" dirty="0" smtClean="0"/>
              <a:t>)</a:t>
            </a:r>
            <a:endParaRPr lang="zh-CN" altLang="en-US" sz="2400" b="1" dirty="0"/>
          </a:p>
          <a:p>
            <a:pPr>
              <a:defRPr/>
            </a:pPr>
            <a:r>
              <a:rPr lang="zh-CN" altLang="en-US" sz="2400" b="1" dirty="0"/>
              <a:t>评价质量</a:t>
            </a:r>
            <a:r>
              <a:rPr lang="zh-CN" altLang="en-US" sz="2400" b="1" dirty="0">
                <a:solidFill>
                  <a:srgbClr val="FF0000"/>
                </a:solidFill>
              </a:rPr>
              <a:t>绩效</a:t>
            </a:r>
            <a:r>
              <a:rPr lang="zh-CN" altLang="en-US" sz="2400" b="1" dirty="0"/>
              <a:t>和</a:t>
            </a:r>
            <a:r>
              <a:rPr lang="zh-CN" altLang="en-US" sz="2400" b="1" dirty="0">
                <a:solidFill>
                  <a:srgbClr val="FF0000"/>
                </a:solidFill>
              </a:rPr>
              <a:t>质量管理</a:t>
            </a:r>
            <a:r>
              <a:rPr lang="zh-CN" altLang="en-US" sz="2400" b="1" dirty="0" smtClean="0">
                <a:solidFill>
                  <a:srgbClr val="FF0000"/>
                </a:solidFill>
              </a:rPr>
              <a:t>体系符合性、有效性充分性（内部审核、管理评审）</a:t>
            </a:r>
            <a:r>
              <a:rPr lang="zh-CN" altLang="en-US" sz="2400" b="1" dirty="0" smtClean="0"/>
              <a:t>。</a:t>
            </a:r>
            <a:endParaRPr lang="en-US" altLang="zh-CN" sz="2400" b="1" dirty="0" smtClean="0"/>
          </a:p>
          <a:p>
            <a:pPr>
              <a:defRPr/>
            </a:pPr>
            <a:r>
              <a:rPr lang="zh-CN" altLang="en-US" sz="2400" dirty="0" smtClean="0"/>
              <a:t> </a:t>
            </a:r>
            <a:endParaRPr lang="zh-CN" altLang="en-US" sz="2400" dirty="0"/>
          </a:p>
          <a:p>
            <a:pPr>
              <a:defRPr/>
            </a:pPr>
            <a:r>
              <a:rPr lang="zh-CN" altLang="en-US" sz="2400" dirty="0"/>
              <a:t> </a:t>
            </a:r>
            <a:endParaRPr lang="zh-CN" altLang="en-US" sz="2400" dirty="0"/>
          </a:p>
          <a:p>
            <a:pPr>
              <a:defRPr/>
            </a:pPr>
            <a:endParaRPr lang="zh-CN" altLang="en-US" sz="2400" dirty="0"/>
          </a:p>
          <a:p>
            <a:pPr marL="0" indent="0">
              <a:buFontTx/>
              <a:buNone/>
              <a:defRPr/>
            </a:pPr>
            <a:r>
              <a:rPr lang="zh-CN" altLang="en-US" sz="2400" dirty="0" smtClean="0"/>
              <a:t>    </a:t>
            </a:r>
            <a:endParaRPr lang="en-US" altLang="zh-CN" sz="2400" dirty="0" smtClean="0">
              <a:latin typeface="幼圆" pitchFamily="49" charset="-122"/>
            </a:endParaRPr>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标题 1"/>
          <p:cNvSpPr>
            <a:spLocks noGrp="1" noChangeArrowheads="1"/>
          </p:cNvSpPr>
          <p:nvPr>
            <p:ph type="title" idx="4294967295"/>
          </p:nvPr>
        </p:nvSpPr>
        <p:spPr>
          <a:xfrm>
            <a:off x="457200" y="274638"/>
            <a:ext cx="8229600" cy="582612"/>
          </a:xfrm>
        </p:spPr>
        <p:txBody>
          <a:bodyPr anchor="b"/>
          <a:lstStyle/>
          <a:p>
            <a:pPr algn="l"/>
            <a:r>
              <a:rPr lang="zh-CN" altLang="zh-CN" sz="2800" b="1" smtClean="0">
                <a:solidFill>
                  <a:srgbClr val="FF6600"/>
                </a:solidFill>
                <a:latin typeface="宋体" panose="02010600030101010101" pitchFamily="2" charset="-122"/>
              </a:rPr>
              <a:t>10 </a:t>
            </a:r>
            <a:r>
              <a:rPr lang="zh-CN" sz="2800" b="1" smtClean="0">
                <a:solidFill>
                  <a:srgbClr val="FF6600"/>
                </a:solidFill>
                <a:latin typeface="宋体" panose="02010600030101010101" pitchFamily="2" charset="-122"/>
              </a:rPr>
              <a:t>改进</a:t>
            </a:r>
            <a:endParaRPr lang="zh-CN" sz="2800" b="1" smtClean="0">
              <a:solidFill>
                <a:srgbClr val="FF6600"/>
              </a:solidFill>
              <a:latin typeface="宋体" panose="02010600030101010101" pitchFamily="2" charset="-122"/>
            </a:endParaRPr>
          </a:p>
        </p:txBody>
      </p:sp>
      <p:sp>
        <p:nvSpPr>
          <p:cNvPr id="191491" name="内容占位符 2"/>
          <p:cNvSpPr>
            <a:spLocks noGrp="1" noChangeArrowheads="1"/>
          </p:cNvSpPr>
          <p:nvPr>
            <p:ph idx="4294967295"/>
          </p:nvPr>
        </p:nvSpPr>
        <p:spPr bwMode="auto">
          <a:xfrm>
            <a:off x="457200" y="1046163"/>
            <a:ext cx="8229600" cy="4811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200000"/>
              </a:lnSpc>
              <a:buFont typeface="Arial" panose="020B0604020202020204" pitchFamily="34" charset="0"/>
              <a:buNone/>
            </a:pPr>
            <a:r>
              <a:rPr lang="en-US" altLang="zh-CN" sz="2400" b="1" smtClean="0">
                <a:latin typeface="仿宋" panose="02010609060101010101" pitchFamily="49" charset="-122"/>
                <a:ea typeface="仿宋" panose="02010609060101010101" pitchFamily="49" charset="-122"/>
                <a:sym typeface="Arial" panose="020B0604020202020204" pitchFamily="34" charset="0"/>
              </a:rPr>
              <a:t>10.1 </a:t>
            </a:r>
            <a:r>
              <a:rPr lang="zh-CN" altLang="en-US" sz="2400" b="1" smtClean="0">
                <a:latin typeface="仿宋" panose="02010609060101010101" pitchFamily="49" charset="-122"/>
                <a:ea typeface="仿宋" panose="02010609060101010101" pitchFamily="49" charset="-122"/>
                <a:sym typeface="Arial" panose="020B0604020202020204" pitchFamily="34" charset="0"/>
              </a:rPr>
              <a:t>总则</a:t>
            </a:r>
            <a:endParaRPr lang="en-US" sz="2400" b="1" smtClean="0">
              <a:latin typeface="仿宋" panose="02010609060101010101" pitchFamily="49" charset="-122"/>
              <a:ea typeface="仿宋" panose="02010609060101010101" pitchFamily="49" charset="-122"/>
            </a:endParaRPr>
          </a:p>
          <a:p>
            <a:pPr marL="0" indent="0">
              <a:lnSpc>
                <a:spcPct val="200000"/>
              </a:lnSpc>
              <a:buFont typeface="Arial" panose="020B0604020202020204" pitchFamily="34" charset="0"/>
              <a:buNone/>
            </a:pPr>
            <a:r>
              <a:rPr lang="en-US" altLang="zh-CN" sz="2400" b="1" smtClean="0">
                <a:latin typeface="仿宋" panose="02010609060101010101" pitchFamily="49" charset="-122"/>
                <a:ea typeface="仿宋" panose="02010609060101010101" pitchFamily="49" charset="-122"/>
                <a:sym typeface="Arial" panose="020B0604020202020204" pitchFamily="34" charset="0"/>
              </a:rPr>
              <a:t>10.2 </a:t>
            </a:r>
            <a:r>
              <a:rPr lang="zh-CN" altLang="en-US" sz="2400" b="1" smtClean="0">
                <a:latin typeface="仿宋" panose="02010609060101010101" pitchFamily="49" charset="-122"/>
                <a:ea typeface="仿宋" panose="02010609060101010101" pitchFamily="49" charset="-122"/>
                <a:sym typeface="Arial" panose="020B0604020202020204" pitchFamily="34" charset="0"/>
              </a:rPr>
              <a:t>不合格与纠正措施</a:t>
            </a:r>
            <a:endParaRPr lang="en-US" sz="2400" b="1" smtClean="0">
              <a:latin typeface="仿宋" panose="02010609060101010101" pitchFamily="49" charset="-122"/>
              <a:ea typeface="仿宋" panose="02010609060101010101" pitchFamily="49" charset="-122"/>
            </a:endParaRPr>
          </a:p>
          <a:p>
            <a:pPr marL="0" indent="0">
              <a:lnSpc>
                <a:spcPct val="200000"/>
              </a:lnSpc>
              <a:buFont typeface="Arial" panose="020B0604020202020204" pitchFamily="34" charset="0"/>
              <a:buNone/>
            </a:pPr>
            <a:r>
              <a:rPr lang="en-US" altLang="zh-CN" sz="2400" b="1" smtClean="0">
                <a:latin typeface="仿宋" panose="02010609060101010101" pitchFamily="49" charset="-122"/>
                <a:ea typeface="仿宋" panose="02010609060101010101" pitchFamily="49" charset="-122"/>
                <a:sym typeface="Arial" panose="020B0604020202020204" pitchFamily="34" charset="0"/>
              </a:rPr>
              <a:t>10.3 </a:t>
            </a:r>
            <a:r>
              <a:rPr lang="zh-CN" altLang="en-US" sz="2400" b="1" smtClean="0">
                <a:latin typeface="仿宋" panose="02010609060101010101" pitchFamily="49" charset="-122"/>
                <a:ea typeface="仿宋" panose="02010609060101010101" pitchFamily="49" charset="-122"/>
                <a:sym typeface="Arial" panose="020B0604020202020204" pitchFamily="34" charset="0"/>
              </a:rPr>
              <a:t>持续改进</a:t>
            </a:r>
            <a:endParaRPr lang="zh-CN" altLang="en-US" sz="2400" b="1" smtClean="0">
              <a:latin typeface="仿宋" panose="02010609060101010101" pitchFamily="49" charset="-122"/>
              <a:ea typeface="仿宋" panose="02010609060101010101" pitchFamily="49" charset="-122"/>
            </a:endParaRPr>
          </a:p>
          <a:p>
            <a:pPr marL="0" indent="0">
              <a:lnSpc>
                <a:spcPct val="150000"/>
              </a:lnSpc>
              <a:buFont typeface="Arial" panose="020B0604020202020204" pitchFamily="34" charset="0"/>
              <a:buNone/>
            </a:pPr>
            <a:endParaRPr lang="zh-CN" sz="2400" b="1" smtClean="0">
              <a:latin typeface="仿宋" panose="02010609060101010101" pitchFamily="49" charset="-122"/>
              <a:ea typeface="仿宋" panose="02010609060101010101" pitchFamily="49" charset="-122"/>
              <a:sym typeface="宋体" panose="02010600030101010101" pitchFamily="2" charset="-122"/>
            </a:endParaRPr>
          </a:p>
          <a:p>
            <a:pPr marL="0" indent="0">
              <a:lnSpc>
                <a:spcPct val="150000"/>
              </a:lnSpc>
              <a:buFont typeface="Arial" panose="020B0604020202020204" pitchFamily="34" charset="0"/>
              <a:buNone/>
            </a:pPr>
            <a:endParaRPr lang="zh-CN" altLang="zh-CN" sz="2400" b="1" smtClean="0">
              <a:latin typeface="仿宋" panose="02010609060101010101" pitchFamily="49" charset="-122"/>
              <a:ea typeface="仿宋" panose="02010609060101010101"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22" name="Group 2"/>
          <p:cNvGrpSpPr/>
          <p:nvPr/>
        </p:nvGrpSpPr>
        <p:grpSpPr bwMode="auto">
          <a:xfrm>
            <a:off x="370743" y="1317625"/>
            <a:ext cx="8137280" cy="4683126"/>
            <a:chOff x="340" y="1389"/>
            <a:chExt cx="5125" cy="2950"/>
          </a:xfrm>
        </p:grpSpPr>
        <p:sp>
          <p:nvSpPr>
            <p:cNvPr id="133131" name="Text Box 3"/>
            <p:cNvSpPr txBox="1">
              <a:spLocks noChangeArrowheads="1"/>
            </p:cNvSpPr>
            <p:nvPr/>
          </p:nvSpPr>
          <p:spPr bwMode="auto">
            <a:xfrm>
              <a:off x="5029" y="4126"/>
              <a:ext cx="11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endParaRPr lang="zh-CN" altLang="en-US" sz="1600" b="1">
                <a:latin typeface="Tahoma" panose="020B0604030504040204" pitchFamily="34" charset="0"/>
              </a:endParaRPr>
            </a:p>
          </p:txBody>
        </p:sp>
        <p:sp>
          <p:nvSpPr>
            <p:cNvPr id="133132" name="Text Box 4"/>
            <p:cNvSpPr txBox="1">
              <a:spLocks noChangeArrowheads="1"/>
            </p:cNvSpPr>
            <p:nvPr/>
          </p:nvSpPr>
          <p:spPr bwMode="auto">
            <a:xfrm>
              <a:off x="2426" y="1389"/>
              <a:ext cx="1225" cy="21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Tahoma" panose="020B0604030504040204" pitchFamily="34" charset="0"/>
                </a:rPr>
                <a:t>            改进</a:t>
              </a:r>
              <a:endParaRPr lang="zh-CN" altLang="en-US" sz="1600" b="1">
                <a:latin typeface="Tahoma" panose="020B0604030504040204" pitchFamily="34" charset="0"/>
              </a:endParaRPr>
            </a:p>
          </p:txBody>
        </p:sp>
        <p:sp>
          <p:nvSpPr>
            <p:cNvPr id="133133" name="Text Box 6"/>
            <p:cNvSpPr txBox="1">
              <a:spLocks noChangeArrowheads="1"/>
            </p:cNvSpPr>
            <p:nvPr/>
          </p:nvSpPr>
          <p:spPr bwMode="auto">
            <a:xfrm>
              <a:off x="530" y="2096"/>
              <a:ext cx="847" cy="21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Tahoma" panose="020B0604030504040204" pitchFamily="34" charset="0"/>
                </a:rPr>
                <a:t>总则</a:t>
              </a:r>
              <a:endParaRPr lang="zh-CN" altLang="en-US" sz="1600" b="1">
                <a:latin typeface="Tahoma" panose="020B0604030504040204" pitchFamily="34" charset="0"/>
              </a:endParaRPr>
            </a:p>
          </p:txBody>
        </p:sp>
        <p:sp>
          <p:nvSpPr>
            <p:cNvPr id="133134" name="Text Box 7"/>
            <p:cNvSpPr txBox="1">
              <a:spLocks noChangeArrowheads="1"/>
            </p:cNvSpPr>
            <p:nvPr/>
          </p:nvSpPr>
          <p:spPr bwMode="auto">
            <a:xfrm>
              <a:off x="2321" y="2096"/>
              <a:ext cx="1239" cy="21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Tahoma" panose="020B0604030504040204" pitchFamily="34" charset="0"/>
                </a:rPr>
                <a:t>不合格和纠正措施</a:t>
              </a:r>
              <a:endParaRPr lang="zh-CN" altLang="en-US" sz="1600" b="1">
                <a:latin typeface="Tahoma" panose="020B0604030504040204" pitchFamily="34" charset="0"/>
              </a:endParaRPr>
            </a:p>
          </p:txBody>
        </p:sp>
        <p:sp>
          <p:nvSpPr>
            <p:cNvPr id="133135" name="Text Box 8"/>
            <p:cNvSpPr txBox="1">
              <a:spLocks noChangeArrowheads="1"/>
            </p:cNvSpPr>
            <p:nvPr/>
          </p:nvSpPr>
          <p:spPr bwMode="auto">
            <a:xfrm>
              <a:off x="4081" y="2096"/>
              <a:ext cx="862" cy="21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Tahoma" panose="020B0604030504040204" pitchFamily="34" charset="0"/>
                </a:rPr>
                <a:t>持续改进</a:t>
              </a:r>
              <a:endParaRPr lang="zh-CN" altLang="en-US" sz="1600" b="1">
                <a:latin typeface="Tahoma" panose="020B0604030504040204" pitchFamily="34" charset="0"/>
              </a:endParaRPr>
            </a:p>
          </p:txBody>
        </p:sp>
        <p:sp>
          <p:nvSpPr>
            <p:cNvPr id="133136" name="Line 17"/>
            <p:cNvSpPr>
              <a:spLocks noChangeShapeType="1"/>
            </p:cNvSpPr>
            <p:nvPr/>
          </p:nvSpPr>
          <p:spPr bwMode="auto">
            <a:xfrm>
              <a:off x="3016" y="1616"/>
              <a:ext cx="0" cy="272"/>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3137" name="Line 18"/>
            <p:cNvSpPr>
              <a:spLocks noChangeShapeType="1"/>
            </p:cNvSpPr>
            <p:nvPr/>
          </p:nvSpPr>
          <p:spPr bwMode="auto">
            <a:xfrm flipH="1">
              <a:off x="340" y="1888"/>
              <a:ext cx="3356"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3138" name="Line 19"/>
            <p:cNvSpPr>
              <a:spLocks noChangeShapeType="1"/>
            </p:cNvSpPr>
            <p:nvPr/>
          </p:nvSpPr>
          <p:spPr bwMode="auto">
            <a:xfrm>
              <a:off x="340" y="1888"/>
              <a:ext cx="0" cy="317"/>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3139" name="Line 20"/>
            <p:cNvSpPr>
              <a:spLocks noChangeShapeType="1"/>
            </p:cNvSpPr>
            <p:nvPr/>
          </p:nvSpPr>
          <p:spPr bwMode="auto">
            <a:xfrm>
              <a:off x="340" y="2205"/>
              <a:ext cx="181"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3140" name="Line 21"/>
            <p:cNvSpPr>
              <a:spLocks noChangeShapeType="1"/>
            </p:cNvSpPr>
            <p:nvPr/>
          </p:nvSpPr>
          <p:spPr bwMode="auto">
            <a:xfrm flipV="1">
              <a:off x="1377" y="2219"/>
              <a:ext cx="956" cy="2"/>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3141" name="Line 22"/>
            <p:cNvSpPr>
              <a:spLocks noChangeShapeType="1"/>
            </p:cNvSpPr>
            <p:nvPr/>
          </p:nvSpPr>
          <p:spPr bwMode="auto">
            <a:xfrm>
              <a:off x="3560" y="2202"/>
              <a:ext cx="521" cy="3"/>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3142" name="Line 24"/>
            <p:cNvSpPr>
              <a:spLocks noChangeShapeType="1"/>
            </p:cNvSpPr>
            <p:nvPr/>
          </p:nvSpPr>
          <p:spPr bwMode="auto">
            <a:xfrm flipH="1">
              <a:off x="3674" y="1888"/>
              <a:ext cx="1791"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3143" name="Line 25"/>
            <p:cNvSpPr>
              <a:spLocks noChangeShapeType="1"/>
            </p:cNvSpPr>
            <p:nvPr/>
          </p:nvSpPr>
          <p:spPr bwMode="auto">
            <a:xfrm>
              <a:off x="5465" y="1888"/>
              <a:ext cx="0" cy="317"/>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3144" name="Line 26"/>
            <p:cNvSpPr>
              <a:spLocks noChangeShapeType="1"/>
            </p:cNvSpPr>
            <p:nvPr/>
          </p:nvSpPr>
          <p:spPr bwMode="auto">
            <a:xfrm flipH="1">
              <a:off x="4943" y="2205"/>
              <a:ext cx="522"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3145" name="Text Box 36"/>
            <p:cNvSpPr txBox="1">
              <a:spLocks noChangeArrowheads="1"/>
            </p:cNvSpPr>
            <p:nvPr/>
          </p:nvSpPr>
          <p:spPr bwMode="auto">
            <a:xfrm>
              <a:off x="1963" y="1389"/>
              <a:ext cx="32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10</a:t>
              </a:r>
              <a:endParaRPr lang="zh-CN" altLang="en-US" sz="1600" b="1">
                <a:latin typeface="Tahoma" panose="020B0604030504040204" pitchFamily="34" charset="0"/>
              </a:endParaRPr>
            </a:p>
          </p:txBody>
        </p:sp>
        <p:sp>
          <p:nvSpPr>
            <p:cNvPr id="133146" name="Text Box 38"/>
            <p:cNvSpPr txBox="1">
              <a:spLocks noChangeArrowheads="1"/>
            </p:cNvSpPr>
            <p:nvPr/>
          </p:nvSpPr>
          <p:spPr bwMode="auto">
            <a:xfrm>
              <a:off x="703" y="1888"/>
              <a:ext cx="45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10</a:t>
              </a:r>
              <a:r>
                <a:rPr lang="zh-CN" altLang="en-US" sz="1600" b="1">
                  <a:latin typeface="Tahoma" panose="020B0604030504040204" pitchFamily="34" charset="0"/>
                </a:rPr>
                <a:t>.</a:t>
              </a:r>
              <a:r>
                <a:rPr lang="en-US" altLang="zh-CN" sz="1600" b="1">
                  <a:latin typeface="Tahoma" panose="020B0604030504040204" pitchFamily="34" charset="0"/>
                </a:rPr>
                <a:t>1</a:t>
              </a:r>
              <a:endParaRPr lang="zh-CN" altLang="en-US" sz="1600" b="1">
                <a:latin typeface="Tahoma" panose="020B0604030504040204" pitchFamily="34" charset="0"/>
              </a:endParaRPr>
            </a:p>
          </p:txBody>
        </p:sp>
        <p:sp>
          <p:nvSpPr>
            <p:cNvPr id="133147" name="Text Box 39"/>
            <p:cNvSpPr txBox="1">
              <a:spLocks noChangeArrowheads="1"/>
            </p:cNvSpPr>
            <p:nvPr/>
          </p:nvSpPr>
          <p:spPr bwMode="auto">
            <a:xfrm>
              <a:off x="2129" y="1903"/>
              <a:ext cx="40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10</a:t>
              </a:r>
              <a:r>
                <a:rPr lang="zh-CN" altLang="en-US" sz="1600" b="1">
                  <a:latin typeface="Tahoma" panose="020B0604030504040204" pitchFamily="34" charset="0"/>
                </a:rPr>
                <a:t>.</a:t>
              </a:r>
              <a:r>
                <a:rPr lang="en-US" altLang="zh-CN" sz="1600" b="1">
                  <a:latin typeface="Tahoma" panose="020B0604030504040204" pitchFamily="34" charset="0"/>
                </a:rPr>
                <a:t>2</a:t>
              </a:r>
              <a:endParaRPr lang="zh-CN" altLang="en-US" sz="1600" b="1">
                <a:latin typeface="Tahoma" panose="020B0604030504040204" pitchFamily="34" charset="0"/>
              </a:endParaRPr>
            </a:p>
          </p:txBody>
        </p:sp>
        <p:sp>
          <p:nvSpPr>
            <p:cNvPr id="133148" name="Text Box 41"/>
            <p:cNvSpPr txBox="1">
              <a:spLocks noChangeArrowheads="1"/>
            </p:cNvSpPr>
            <p:nvPr/>
          </p:nvSpPr>
          <p:spPr bwMode="auto">
            <a:xfrm>
              <a:off x="4649" y="1888"/>
              <a:ext cx="5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10</a:t>
              </a:r>
              <a:r>
                <a:rPr lang="zh-CN" altLang="en-US" sz="1600" b="1">
                  <a:latin typeface="Tahoma" panose="020B0604030504040204" pitchFamily="34" charset="0"/>
                </a:rPr>
                <a:t>.</a:t>
              </a:r>
              <a:r>
                <a:rPr lang="en-US" altLang="zh-CN" sz="1600" b="1">
                  <a:latin typeface="Tahoma" panose="020B0604030504040204" pitchFamily="34" charset="0"/>
                </a:rPr>
                <a:t>3</a:t>
              </a:r>
              <a:endParaRPr lang="zh-CN" altLang="en-US" sz="1600" b="1">
                <a:latin typeface="Tahoma" panose="020B0604030504040204" pitchFamily="34" charset="0"/>
              </a:endParaRPr>
            </a:p>
          </p:txBody>
        </p:sp>
      </p:grpSp>
      <p:sp>
        <p:nvSpPr>
          <p:cNvPr id="133123" name="Rectangle 50"/>
          <p:cNvSpPr>
            <a:spLocks noChangeArrowheads="1"/>
          </p:cNvSpPr>
          <p:nvPr/>
        </p:nvSpPr>
        <p:spPr bwMode="auto">
          <a:xfrm flipH="1">
            <a:off x="3676873" y="234537"/>
            <a:ext cx="21172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3600" b="1" dirty="0" smtClean="0">
                <a:latin typeface="宋体" panose="02010600030101010101" pitchFamily="2" charset="-122"/>
              </a:rPr>
              <a:t>10</a:t>
            </a:r>
            <a:r>
              <a:rPr lang="zh-CN" altLang="en-US" sz="3600" b="1" dirty="0">
                <a:latin typeface="宋体" panose="02010600030101010101" pitchFamily="2" charset="-122"/>
              </a:rPr>
              <a:t> </a:t>
            </a:r>
            <a:r>
              <a:rPr lang="zh-CN" altLang="en-US" sz="3600" b="1" dirty="0" smtClean="0">
                <a:latin typeface="宋体" panose="02010600030101010101" pitchFamily="2" charset="-122"/>
              </a:rPr>
              <a:t>改进</a:t>
            </a:r>
            <a:endParaRPr lang="zh-CN" altLang="en-US" sz="3600" b="1" dirty="0">
              <a:latin typeface="宋体" panose="02010600030101010101" pitchFamily="2" charset="-122"/>
            </a:endParaRPr>
          </a:p>
        </p:txBody>
      </p:sp>
      <p:sp>
        <p:nvSpPr>
          <p:cNvPr id="133124" name="Line 33"/>
          <p:cNvSpPr>
            <a:spLocks noChangeShapeType="1"/>
          </p:cNvSpPr>
          <p:nvPr/>
        </p:nvSpPr>
        <p:spPr bwMode="auto">
          <a:xfrm>
            <a:off x="4438650" y="2763838"/>
            <a:ext cx="0" cy="184150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3125" name="Line 35"/>
          <p:cNvSpPr>
            <a:spLocks noChangeShapeType="1"/>
          </p:cNvSpPr>
          <p:nvPr/>
        </p:nvSpPr>
        <p:spPr bwMode="auto">
          <a:xfrm>
            <a:off x="4453305" y="3252788"/>
            <a:ext cx="594946"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3126" name="Line 35"/>
          <p:cNvSpPr>
            <a:spLocks noChangeShapeType="1"/>
          </p:cNvSpPr>
          <p:nvPr/>
        </p:nvSpPr>
        <p:spPr bwMode="auto">
          <a:xfrm>
            <a:off x="4453305" y="4605338"/>
            <a:ext cx="594946" cy="0"/>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133127" name="Text Box 14"/>
          <p:cNvSpPr txBox="1">
            <a:spLocks noChangeArrowheads="1"/>
          </p:cNvSpPr>
          <p:nvPr/>
        </p:nvSpPr>
        <p:spPr bwMode="auto">
          <a:xfrm>
            <a:off x="5048250" y="3068639"/>
            <a:ext cx="943708" cy="584775"/>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solidFill>
                  <a:srgbClr val="FF0000"/>
                </a:solidFill>
                <a:latin typeface="Tahoma" panose="020B0604030504040204" pitchFamily="34" charset="0"/>
              </a:rPr>
              <a:t>控制要求</a:t>
            </a:r>
            <a:endParaRPr lang="zh-CN" altLang="en-US" sz="1600" b="1">
              <a:solidFill>
                <a:srgbClr val="FF0000"/>
              </a:solidFill>
              <a:latin typeface="Tahoma" panose="020B0604030504040204" pitchFamily="34" charset="0"/>
            </a:endParaRPr>
          </a:p>
        </p:txBody>
      </p:sp>
      <p:sp>
        <p:nvSpPr>
          <p:cNvPr id="133128" name="Text Box 14"/>
          <p:cNvSpPr txBox="1">
            <a:spLocks noChangeArrowheads="1"/>
          </p:cNvSpPr>
          <p:nvPr/>
        </p:nvSpPr>
        <p:spPr bwMode="auto">
          <a:xfrm>
            <a:off x="5109797" y="4394201"/>
            <a:ext cx="1368669" cy="346075"/>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dirty="0" smtClean="0">
                <a:solidFill>
                  <a:srgbClr val="FF0000"/>
                </a:solidFill>
                <a:latin typeface="Tahoma" panose="020B0604030504040204" pitchFamily="34" charset="0"/>
              </a:rPr>
              <a:t>成文信息</a:t>
            </a:r>
            <a:endParaRPr lang="zh-CN" altLang="en-US" sz="1600" b="1" dirty="0">
              <a:solidFill>
                <a:srgbClr val="FF0000"/>
              </a:solidFill>
              <a:latin typeface="Tahoma" panose="020B0604030504040204" pitchFamily="34" charset="0"/>
            </a:endParaRPr>
          </a:p>
        </p:txBody>
      </p:sp>
      <p:sp>
        <p:nvSpPr>
          <p:cNvPr id="133129" name="Text Box 47"/>
          <p:cNvSpPr txBox="1">
            <a:spLocks noChangeArrowheads="1"/>
          </p:cNvSpPr>
          <p:nvPr/>
        </p:nvSpPr>
        <p:spPr bwMode="auto">
          <a:xfrm>
            <a:off x="4572001" y="2759075"/>
            <a:ext cx="911469"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10</a:t>
            </a:r>
            <a:r>
              <a:rPr lang="zh-CN" altLang="en-US" sz="1600" b="1">
                <a:latin typeface="Tahoma" panose="020B0604030504040204" pitchFamily="34" charset="0"/>
              </a:rPr>
              <a:t>.</a:t>
            </a:r>
            <a:r>
              <a:rPr lang="en-US" altLang="zh-CN" sz="1600" b="1">
                <a:latin typeface="Tahoma" panose="020B0604030504040204" pitchFamily="34" charset="0"/>
              </a:rPr>
              <a:t>2</a:t>
            </a:r>
            <a:r>
              <a:rPr lang="zh-CN" altLang="en-US" sz="1600" b="1">
                <a:latin typeface="Tahoma" panose="020B0604030504040204" pitchFamily="34" charset="0"/>
              </a:rPr>
              <a:t>.</a:t>
            </a:r>
            <a:r>
              <a:rPr lang="en-US" altLang="zh-CN" sz="1600" b="1">
                <a:latin typeface="Tahoma" panose="020B0604030504040204" pitchFamily="34" charset="0"/>
              </a:rPr>
              <a:t>1</a:t>
            </a:r>
            <a:endParaRPr lang="zh-CN" altLang="en-US" sz="1600" b="1">
              <a:latin typeface="Tahoma" panose="020B0604030504040204" pitchFamily="34" charset="0"/>
            </a:endParaRPr>
          </a:p>
        </p:txBody>
      </p:sp>
      <p:sp>
        <p:nvSpPr>
          <p:cNvPr id="133130" name="Text Box 47"/>
          <p:cNvSpPr txBox="1">
            <a:spLocks noChangeArrowheads="1"/>
          </p:cNvSpPr>
          <p:nvPr/>
        </p:nvSpPr>
        <p:spPr bwMode="auto">
          <a:xfrm>
            <a:off x="4438651" y="4057650"/>
            <a:ext cx="1044819"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en-US" altLang="zh-CN" sz="1600" b="1">
                <a:latin typeface="Tahoma" panose="020B0604030504040204" pitchFamily="34" charset="0"/>
              </a:rPr>
              <a:t>10</a:t>
            </a:r>
            <a:r>
              <a:rPr lang="zh-CN" altLang="en-US" sz="1600" b="1">
                <a:latin typeface="Tahoma" panose="020B0604030504040204" pitchFamily="34" charset="0"/>
              </a:rPr>
              <a:t>.</a:t>
            </a:r>
            <a:r>
              <a:rPr lang="en-US" altLang="zh-CN" sz="1600" b="1">
                <a:latin typeface="Tahoma" panose="020B0604030504040204" pitchFamily="34" charset="0"/>
              </a:rPr>
              <a:t>2</a:t>
            </a:r>
            <a:r>
              <a:rPr lang="zh-CN" altLang="en-US" sz="1600" b="1">
                <a:latin typeface="Tahoma" panose="020B0604030504040204" pitchFamily="34" charset="0"/>
              </a:rPr>
              <a:t>.2</a:t>
            </a:r>
            <a:endParaRPr lang="zh-CN" altLang="en-US" sz="1600" b="1">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20043"/>
        </p:xfrm>
        <a:graphic>
          <a:graphicData uri="http://schemas.openxmlformats.org/drawingml/2006/table">
            <a:tbl>
              <a:tblPr/>
              <a:tblGrid>
                <a:gridCol w="2664420"/>
                <a:gridCol w="6049367"/>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8.5  </a:t>
                      </a:r>
                      <a:r>
                        <a:rPr kumimoji="0" lang="zh-CN" altLang="zh-CN" sz="1800" kern="1200" dirty="0" smtClean="0">
                          <a:solidFill>
                            <a:schemeClr val="tx1"/>
                          </a:solidFill>
                          <a:effectLst/>
                          <a:latin typeface="+mn-lt"/>
                          <a:ea typeface="+mn-ea"/>
                          <a:cs typeface="+mn-cs"/>
                        </a:rPr>
                        <a:t>改进</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8.5.1  </a:t>
                      </a:r>
                      <a:r>
                        <a:rPr kumimoji="0" lang="zh-CN" altLang="zh-CN" sz="1800" kern="1200" dirty="0" smtClean="0">
                          <a:solidFill>
                            <a:schemeClr val="tx1"/>
                          </a:solidFill>
                          <a:effectLst/>
                          <a:latin typeface="+mn-lt"/>
                          <a:ea typeface="+mn-ea"/>
                          <a:cs typeface="+mn-cs"/>
                        </a:rPr>
                        <a:t>持续改进</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组织应利用质量方针、质量目标、审核结果、数据分析、纠正措施和预防措施以及管理评审，持续改进质量管理体系的有效性</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2800" b="1" i="0" kern="1200" dirty="0" smtClean="0">
                          <a:solidFill>
                            <a:schemeClr val="tx1"/>
                          </a:solidFill>
                          <a:effectLst/>
                          <a:latin typeface="+mn-lt"/>
                          <a:ea typeface="+mn-ea"/>
                          <a:cs typeface="+mn-cs"/>
                        </a:rPr>
                        <a:t>10 </a:t>
                      </a:r>
                      <a:r>
                        <a:rPr kumimoji="0" lang="zh-CN" altLang="en-US" sz="2800" b="1" i="0" kern="1200" dirty="0" smtClean="0">
                          <a:solidFill>
                            <a:schemeClr val="tx1"/>
                          </a:solidFill>
                          <a:effectLst/>
                          <a:latin typeface="+mn-lt"/>
                          <a:ea typeface="+mn-ea"/>
                          <a:cs typeface="+mn-cs"/>
                        </a:rPr>
                        <a:t>改进</a:t>
                      </a:r>
                      <a:endParaRPr kumimoji="0" lang="en-US" altLang="zh-CN" sz="2800" b="1" i="0" kern="1200" dirty="0" smtClean="0">
                        <a:solidFill>
                          <a:schemeClr val="tx1"/>
                        </a:solidFill>
                        <a:effectLst/>
                        <a:latin typeface="+mn-lt"/>
                        <a:ea typeface="+mn-ea"/>
                        <a:cs typeface="+mn-cs"/>
                      </a:endParaRPr>
                    </a:p>
                    <a:p>
                      <a:r>
                        <a:rPr kumimoji="0" lang="en-US" altLang="zh-CN" sz="2800" b="1" i="0" u="none" strike="noStrike" kern="1200" baseline="0" dirty="0" smtClean="0">
                          <a:solidFill>
                            <a:schemeClr val="tx1"/>
                          </a:solidFill>
                          <a:latin typeface="+mn-lt"/>
                          <a:ea typeface="+mn-ea"/>
                          <a:cs typeface="+mn-cs"/>
                        </a:rPr>
                        <a:t>10.1 </a:t>
                      </a:r>
                      <a:r>
                        <a:rPr kumimoji="0" lang="zh-CN" altLang="en-US" sz="2800" b="0" i="0" u="none" strike="noStrike" kern="1200" baseline="0" dirty="0" smtClean="0">
                          <a:solidFill>
                            <a:schemeClr val="tx1"/>
                          </a:solidFill>
                          <a:latin typeface="+mn-lt"/>
                          <a:ea typeface="+mn-ea"/>
                          <a:cs typeface="+mn-cs"/>
                        </a:rPr>
                        <a:t>总则</a:t>
                      </a:r>
                      <a:endParaRPr kumimoji="0" lang="zh-CN" altLang="en-US" sz="2800" b="0" i="0" u="none" strike="noStrike" kern="1200" baseline="0" dirty="0" smtClean="0">
                        <a:solidFill>
                          <a:schemeClr val="tx1"/>
                        </a:solidFill>
                        <a:latin typeface="+mn-lt"/>
                        <a:ea typeface="+mn-ea"/>
                        <a:cs typeface="+mn-cs"/>
                      </a:endParaRPr>
                    </a:p>
                    <a:p>
                      <a:r>
                        <a:rPr kumimoji="0" lang="zh-CN" altLang="en-US" sz="2800" b="0" i="0" u="none" strike="noStrike" kern="1200" baseline="0" dirty="0" smtClean="0">
                          <a:solidFill>
                            <a:schemeClr val="tx1"/>
                          </a:solidFill>
                          <a:latin typeface="+mn-lt"/>
                          <a:ea typeface="+mn-ea"/>
                          <a:cs typeface="+mn-cs"/>
                        </a:rPr>
                        <a:t>组织应确定和选择改进</a:t>
                      </a:r>
                      <a:r>
                        <a:rPr kumimoji="0" lang="zh-CN" altLang="en-US" sz="2800" b="0" i="0" u="none" strike="noStrike" kern="1200" baseline="0" dirty="0" smtClean="0">
                          <a:solidFill>
                            <a:srgbClr val="FF0000"/>
                          </a:solidFill>
                          <a:latin typeface="+mn-lt"/>
                          <a:ea typeface="+mn-ea"/>
                          <a:cs typeface="+mn-cs"/>
                        </a:rPr>
                        <a:t>机会，</a:t>
                      </a:r>
                      <a:r>
                        <a:rPr kumimoji="0" lang="zh-CN" altLang="en-US" sz="2800" b="0" i="0" u="none" strike="noStrike" kern="1200" baseline="0" dirty="0" smtClean="0">
                          <a:solidFill>
                            <a:schemeClr val="tx1"/>
                          </a:solidFill>
                          <a:latin typeface="+mn-lt"/>
                          <a:ea typeface="+mn-ea"/>
                          <a:cs typeface="+mn-cs"/>
                        </a:rPr>
                        <a:t>并采取必要的措施，以满足顾客要求和增强顾客满意。</a:t>
                      </a:r>
                      <a:endParaRPr kumimoji="0" lang="zh-CN" altLang="en-US" sz="2800" b="0" i="0" u="none" strike="noStrike" kern="1200" baseline="0" dirty="0" smtClean="0">
                        <a:solidFill>
                          <a:schemeClr val="tx1"/>
                        </a:solidFill>
                        <a:latin typeface="+mn-lt"/>
                        <a:ea typeface="+mn-ea"/>
                        <a:cs typeface="+mn-cs"/>
                      </a:endParaRPr>
                    </a:p>
                    <a:p>
                      <a:r>
                        <a:rPr kumimoji="0" lang="zh-CN" altLang="en-US" sz="2800" b="0" i="0" u="none" strike="noStrike" kern="1200" baseline="0" dirty="0" smtClean="0">
                          <a:solidFill>
                            <a:schemeClr val="tx1"/>
                          </a:solidFill>
                          <a:latin typeface="+mn-lt"/>
                          <a:ea typeface="+mn-ea"/>
                          <a:cs typeface="+mn-cs"/>
                        </a:rPr>
                        <a:t>这应包括：</a:t>
                      </a:r>
                      <a:endParaRPr kumimoji="0" lang="zh-CN" altLang="en-US" sz="2800" b="0" i="0" u="none" strike="noStrike" kern="1200" baseline="0" dirty="0" smtClean="0">
                        <a:solidFill>
                          <a:schemeClr val="tx1"/>
                        </a:solidFill>
                        <a:latin typeface="+mn-lt"/>
                        <a:ea typeface="+mn-ea"/>
                        <a:cs typeface="+mn-cs"/>
                      </a:endParaRPr>
                    </a:p>
                    <a:p>
                      <a:r>
                        <a:rPr kumimoji="0" lang="en-US" altLang="zh-CN" sz="2800" b="0" i="0" u="none" strike="noStrike" kern="1200" baseline="0" dirty="0" smtClean="0">
                          <a:solidFill>
                            <a:schemeClr val="tx1"/>
                          </a:solidFill>
                          <a:latin typeface="+mn-lt"/>
                          <a:ea typeface="+mn-ea"/>
                          <a:cs typeface="+mn-cs"/>
                        </a:rPr>
                        <a:t>a)</a:t>
                      </a:r>
                      <a:r>
                        <a:rPr kumimoji="0" lang="zh-CN" altLang="en-US" sz="2800" b="0" i="0" u="none" strike="noStrike" kern="1200" baseline="0" dirty="0" smtClean="0">
                          <a:solidFill>
                            <a:schemeClr val="tx1"/>
                          </a:solidFill>
                          <a:latin typeface="+mn-lt"/>
                          <a:ea typeface="+mn-ea"/>
                          <a:cs typeface="+mn-cs"/>
                        </a:rPr>
                        <a:t>改进</a:t>
                      </a:r>
                      <a:r>
                        <a:rPr kumimoji="0" lang="zh-CN" altLang="en-US" sz="2800" b="0" i="0" u="none" strike="noStrike" kern="1200" baseline="0" dirty="0" smtClean="0">
                          <a:solidFill>
                            <a:srgbClr val="FF0000"/>
                          </a:solidFill>
                          <a:latin typeface="+mn-lt"/>
                          <a:ea typeface="+mn-ea"/>
                          <a:cs typeface="+mn-cs"/>
                        </a:rPr>
                        <a:t>产品和服务，</a:t>
                      </a:r>
                      <a:r>
                        <a:rPr kumimoji="0" lang="zh-CN" altLang="en-US" sz="2800" b="0" i="0" u="none" strike="noStrike" kern="1200" baseline="0" dirty="0" smtClean="0">
                          <a:solidFill>
                            <a:schemeClr val="tx1"/>
                          </a:solidFill>
                          <a:latin typeface="+mn-lt"/>
                          <a:ea typeface="+mn-ea"/>
                          <a:cs typeface="+mn-cs"/>
                        </a:rPr>
                        <a:t>以满足要求并关注未来的需求和期望；</a:t>
                      </a:r>
                      <a:endParaRPr kumimoji="0" lang="en-US" altLang="zh-CN" sz="2800" b="0" i="0" u="none" strike="noStrike" kern="1200" baseline="0" dirty="0" smtClean="0">
                        <a:solidFill>
                          <a:schemeClr val="tx1"/>
                        </a:solidFill>
                        <a:latin typeface="+mn-lt"/>
                        <a:ea typeface="+mn-ea"/>
                        <a:cs typeface="+mn-cs"/>
                      </a:endParaRPr>
                    </a:p>
                    <a:p>
                      <a:r>
                        <a:rPr kumimoji="0" lang="en-US" altLang="zh-CN" sz="2800" b="0" i="0" u="none" strike="noStrike" kern="1200" baseline="0" dirty="0" smtClean="0">
                          <a:solidFill>
                            <a:schemeClr val="tx1"/>
                          </a:solidFill>
                          <a:latin typeface="+mn-lt"/>
                          <a:ea typeface="+mn-ea"/>
                          <a:cs typeface="+mn-cs"/>
                        </a:rPr>
                        <a:t>b) </a:t>
                      </a:r>
                      <a:r>
                        <a:rPr kumimoji="0" lang="zh-CN" altLang="en-US" sz="2800" b="0" i="0" u="none" strike="noStrike" kern="1200" baseline="0" dirty="0" smtClean="0">
                          <a:solidFill>
                            <a:schemeClr val="tx1"/>
                          </a:solidFill>
                          <a:latin typeface="+mn-lt"/>
                          <a:ea typeface="+mn-ea"/>
                          <a:cs typeface="+mn-cs"/>
                        </a:rPr>
                        <a:t>纠正、预防或减少不利影响；</a:t>
                      </a:r>
                      <a:endParaRPr kumimoji="0" lang="zh-CN" altLang="en-US" sz="2800" b="0" i="0" u="none" strike="noStrike" kern="1200" baseline="0" dirty="0" smtClean="0">
                        <a:solidFill>
                          <a:schemeClr val="tx1"/>
                        </a:solidFill>
                        <a:latin typeface="+mn-lt"/>
                        <a:ea typeface="+mn-ea"/>
                        <a:cs typeface="+mn-cs"/>
                      </a:endParaRPr>
                    </a:p>
                    <a:p>
                      <a:r>
                        <a:rPr kumimoji="0" lang="en-US" altLang="zh-CN" sz="2800" b="0" i="0" u="none" strike="noStrike" kern="1200" baseline="0" dirty="0" smtClean="0">
                          <a:solidFill>
                            <a:schemeClr val="tx1"/>
                          </a:solidFill>
                          <a:latin typeface="+mn-lt"/>
                          <a:ea typeface="+mn-ea"/>
                          <a:cs typeface="+mn-cs"/>
                        </a:rPr>
                        <a:t>c) </a:t>
                      </a:r>
                      <a:r>
                        <a:rPr kumimoji="0" lang="zh-CN" altLang="en-US" sz="2800" b="0" i="0" u="none" strike="noStrike" kern="1200" baseline="0" dirty="0" smtClean="0">
                          <a:solidFill>
                            <a:schemeClr val="tx1"/>
                          </a:solidFill>
                          <a:latin typeface="+mn-lt"/>
                          <a:ea typeface="+mn-ea"/>
                          <a:cs typeface="+mn-cs"/>
                        </a:rPr>
                        <a:t>改进</a:t>
                      </a:r>
                      <a:r>
                        <a:rPr kumimoji="0" lang="zh-CN" altLang="en-US" sz="2800" b="0" i="0" u="none" strike="noStrike" kern="1200" baseline="0" dirty="0" smtClean="0">
                          <a:solidFill>
                            <a:srgbClr val="FF0000"/>
                          </a:solidFill>
                          <a:latin typeface="+mn-lt"/>
                          <a:ea typeface="+mn-ea"/>
                          <a:cs typeface="+mn-cs"/>
                        </a:rPr>
                        <a:t>质量管理体系的绩效和有效性</a:t>
                      </a:r>
                      <a:r>
                        <a:rPr kumimoji="0" lang="zh-CN" altLang="en-US" sz="2800" b="0" i="0" u="none" strike="noStrike" kern="1200" baseline="0" dirty="0" smtClean="0">
                          <a:solidFill>
                            <a:schemeClr val="tx1"/>
                          </a:solidFill>
                          <a:latin typeface="+mn-lt"/>
                          <a:ea typeface="+mn-ea"/>
                          <a:cs typeface="+mn-cs"/>
                        </a:rPr>
                        <a:t>。</a:t>
                      </a:r>
                      <a:endParaRPr kumimoji="0" lang="zh-CN" altLang="en-US" sz="2800" b="0" i="0" u="none" strike="noStrike" kern="1200" baseline="0" dirty="0" smtClean="0">
                        <a:solidFill>
                          <a:schemeClr val="tx1"/>
                        </a:solidFill>
                        <a:latin typeface="+mn-lt"/>
                        <a:ea typeface="+mn-ea"/>
                        <a:cs typeface="+mn-cs"/>
                      </a:endParaRPr>
                    </a:p>
                    <a:p>
                      <a:r>
                        <a:rPr kumimoji="0" lang="zh-CN" altLang="en-US" sz="1800" b="0" i="0" u="none" strike="noStrike" kern="1200" baseline="0" dirty="0" smtClean="0">
                          <a:solidFill>
                            <a:schemeClr val="tx1"/>
                          </a:solidFill>
                          <a:latin typeface="+mn-lt"/>
                          <a:ea typeface="+mn-ea"/>
                          <a:cs typeface="+mn-cs"/>
                        </a:rPr>
                        <a:t>注：改进的例子可包括纠正、纠正措施、持续改进、突破性变革、创新和重组。</a:t>
                      </a:r>
                      <a:endParaRPr kumimoji="0" lang="zh-CN" altLang="en-US" b="0" i="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67544" y="1196752"/>
            <a:ext cx="8219256" cy="5040560"/>
          </a:xfrm>
        </p:spPr>
        <p:txBody>
          <a:bodyPr>
            <a:noAutofit/>
          </a:bodyPr>
          <a:lstStyle/>
          <a:p>
            <a:pPr>
              <a:lnSpc>
                <a:spcPts val="2500"/>
              </a:lnSpc>
            </a:pPr>
            <a:r>
              <a:rPr lang="zh-CN" altLang="en-US" sz="2400" dirty="0"/>
              <a:t>确定和选择改进的</a:t>
            </a:r>
            <a:r>
              <a:rPr lang="zh-CN" altLang="en-US" sz="2400" dirty="0" smtClean="0">
                <a:solidFill>
                  <a:srgbClr val="FF0000"/>
                </a:solidFill>
              </a:rPr>
              <a:t>机会</a:t>
            </a:r>
            <a:endParaRPr lang="en-US" altLang="zh-CN" sz="2400" dirty="0" smtClean="0">
              <a:solidFill>
                <a:srgbClr val="FF0000"/>
              </a:solidFill>
            </a:endParaRPr>
          </a:p>
          <a:p>
            <a:pPr>
              <a:lnSpc>
                <a:spcPts val="2500"/>
              </a:lnSpc>
            </a:pPr>
            <a:r>
              <a:rPr lang="zh-CN" altLang="en-US" sz="2400" dirty="0" smtClean="0">
                <a:solidFill>
                  <a:srgbClr val="FF0000"/>
                </a:solidFill>
                <a:latin typeface="幼圆" pitchFamily="49" charset="-122"/>
              </a:rPr>
              <a:t>目的：满足顾客要求，增强顾客满意。</a:t>
            </a:r>
            <a:endParaRPr lang="zh-CN" altLang="en-US" sz="2400" dirty="0">
              <a:latin typeface="幼圆" pitchFamily="49" charset="-122"/>
            </a:endParaRPr>
          </a:p>
          <a:p>
            <a:r>
              <a:rPr lang="zh-CN" altLang="en-US" sz="2400" dirty="0" smtClean="0">
                <a:latin typeface="幼圆" pitchFamily="49" charset="-122"/>
              </a:rPr>
              <a:t> 纠正措施包括：</a:t>
            </a:r>
            <a:r>
              <a:rPr lang="en-US" altLang="zh-CN" sz="2400" dirty="0" smtClean="0"/>
              <a:t> </a:t>
            </a:r>
            <a:r>
              <a:rPr lang="zh-CN" altLang="en-US" sz="2400" dirty="0" smtClean="0"/>
              <a:t>改进</a:t>
            </a:r>
            <a:r>
              <a:rPr lang="zh-CN" altLang="en-US" sz="2400" dirty="0">
                <a:solidFill>
                  <a:srgbClr val="FF0000"/>
                </a:solidFill>
              </a:rPr>
              <a:t>产品和服务</a:t>
            </a:r>
            <a:r>
              <a:rPr lang="zh-CN" altLang="en-US" sz="2400" dirty="0" smtClean="0"/>
              <a:t>以</a:t>
            </a:r>
            <a:r>
              <a:rPr lang="zh-CN" altLang="en-US" sz="2400" dirty="0"/>
              <a:t>满足要求并关注未来的需求和</a:t>
            </a:r>
            <a:r>
              <a:rPr lang="zh-CN" altLang="en-US" sz="2400" dirty="0" smtClean="0"/>
              <a:t>期望</a:t>
            </a:r>
            <a:r>
              <a:rPr lang="zh-CN" altLang="en-US" sz="2400" dirty="0"/>
              <a:t>、</a:t>
            </a:r>
            <a:r>
              <a:rPr lang="zh-CN" altLang="en-US" sz="2400" dirty="0" smtClean="0"/>
              <a:t>纠正，防止或减少</a:t>
            </a:r>
            <a:r>
              <a:rPr lang="zh-CN" altLang="en-US" sz="2400" dirty="0"/>
              <a:t>不利</a:t>
            </a:r>
            <a:r>
              <a:rPr lang="zh-CN" altLang="en-US" sz="2400" dirty="0" smtClean="0"/>
              <a:t>影响（减小风险），改进</a:t>
            </a:r>
            <a:r>
              <a:rPr lang="zh-CN" altLang="en-US" sz="2400" dirty="0">
                <a:solidFill>
                  <a:srgbClr val="FF0000"/>
                </a:solidFill>
              </a:rPr>
              <a:t>质量管理体系</a:t>
            </a:r>
            <a:r>
              <a:rPr lang="zh-CN" altLang="en-US" sz="2400" dirty="0" smtClean="0">
                <a:solidFill>
                  <a:srgbClr val="FF0000"/>
                </a:solidFill>
              </a:rPr>
              <a:t>的</a:t>
            </a:r>
            <a:r>
              <a:rPr lang="zh-CN" altLang="en-US" sz="2400" dirty="0">
                <a:solidFill>
                  <a:srgbClr val="FF0000"/>
                </a:solidFill>
              </a:rPr>
              <a:t>绩效</a:t>
            </a:r>
            <a:r>
              <a:rPr lang="zh-CN" altLang="en-US" sz="2400" dirty="0" smtClean="0">
                <a:solidFill>
                  <a:srgbClr val="FF0000"/>
                </a:solidFill>
              </a:rPr>
              <a:t>和有效性。</a:t>
            </a:r>
            <a:endParaRPr lang="en-US" altLang="zh-CN" sz="2400" dirty="0" smtClean="0">
              <a:solidFill>
                <a:srgbClr val="FF0000"/>
              </a:solidFill>
            </a:endParaRPr>
          </a:p>
          <a:p>
            <a:r>
              <a:rPr lang="zh-CN" altLang="en-US" sz="2400" dirty="0"/>
              <a:t>改进可能</a:t>
            </a:r>
            <a:r>
              <a:rPr lang="zh-CN" altLang="en-US" sz="2400" dirty="0" smtClean="0"/>
              <a:t>包括</a:t>
            </a:r>
            <a:r>
              <a:rPr lang="zh-CN" altLang="en-US" sz="2400" dirty="0"/>
              <a:t>改进可能包括纠正、纠正措施、持续改进、突破、创新和重组等。</a:t>
            </a:r>
            <a:endParaRPr lang="zh-CN" altLang="en-US" sz="2400" dirty="0"/>
          </a:p>
          <a:p>
            <a:endParaRPr lang="en-US" altLang="zh-CN" sz="2400" dirty="0" smtClean="0"/>
          </a:p>
          <a:p>
            <a:endParaRPr lang="zh-CN" altLang="en-US" sz="2400" dirty="0"/>
          </a:p>
          <a:p>
            <a:endParaRPr lang="zh-CN" altLang="en-US" sz="2400"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a:xfrm>
            <a:off x="468923" y="260351"/>
            <a:ext cx="8229600" cy="582613"/>
          </a:xfrm>
        </p:spPr>
        <p:txBody>
          <a:bodyPr/>
          <a:lstStyle/>
          <a:p>
            <a:r>
              <a:rPr lang="zh-CN" altLang="en-US" b="1" smtClean="0">
                <a:solidFill>
                  <a:srgbClr val="CC0066"/>
                </a:solidFill>
              </a:rPr>
              <a:t>质量管理原则</a:t>
            </a:r>
            <a:endParaRPr lang="zh-CN" altLang="en-US" b="1" smtClean="0">
              <a:solidFill>
                <a:srgbClr val="CC0066"/>
              </a:solidFill>
            </a:endParaRPr>
          </a:p>
        </p:txBody>
      </p:sp>
      <p:sp>
        <p:nvSpPr>
          <p:cNvPr id="16387" name="スライド番号プレースホルダー 4"/>
          <p:cNvSpPr>
            <a:spLocks noGrp="1"/>
          </p:cNvSpPr>
          <p:nvPr/>
        </p:nvSpPr>
        <p:spPr bwMode="auto">
          <a:xfrm>
            <a:off x="6896100" y="592455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buFontTx/>
              <a:buNone/>
            </a:pPr>
            <a:fld id="{3B87DFCC-1689-4C8D-BB96-2C1042F950FB}" type="slidenum">
              <a:rPr lang="en-US" altLang="ja-JP" sz="1400">
                <a:latin typeface="Tahoma" panose="020B0604030504040204" pitchFamily="34" charset="0"/>
                <a:ea typeface="MS PGothic" panose="020B0600070205080204" pitchFamily="34" charset="-128"/>
              </a:rPr>
            </a:fld>
            <a:endParaRPr lang="en-US" altLang="ja-JP" sz="1400">
              <a:latin typeface="Tahoma" panose="020B0604030504040204" pitchFamily="34" charset="0"/>
              <a:ea typeface="MS PGothic" panose="020B0600070205080204" pitchFamily="34" charset="-128"/>
            </a:endParaRPr>
          </a:p>
        </p:txBody>
      </p:sp>
      <p:sp>
        <p:nvSpPr>
          <p:cNvPr id="16388" name="Rectangle 3"/>
          <p:cNvSpPr>
            <a:spLocks noGrp="1" noChangeArrowheads="1"/>
          </p:cNvSpPr>
          <p:nvPr/>
        </p:nvSpPr>
        <p:spPr bwMode="auto">
          <a:xfrm>
            <a:off x="584689" y="1085850"/>
            <a:ext cx="3771900" cy="4559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ts val="1800"/>
              </a:spcBef>
              <a:buFontTx/>
              <a:buAutoNum type="arabicPeriod"/>
            </a:pPr>
            <a:r>
              <a:rPr lang="zh-CN" altLang="en-US" sz="2000" b="1">
                <a:latin typeface="微软雅黑" panose="020B0503020204020204" pitchFamily="34" charset="-122"/>
                <a:ea typeface="微软雅黑" panose="020B0503020204020204" pitchFamily="34" charset="-122"/>
              </a:rPr>
              <a:t>以顾客为关注焦点</a:t>
            </a:r>
            <a:endParaRPr lang="en-US" altLang="zh-CN" sz="2000" b="1">
              <a:latin typeface="微软雅黑" panose="020B0503020204020204" pitchFamily="34" charset="-122"/>
              <a:ea typeface="微软雅黑" panose="020B0503020204020204" pitchFamily="34" charset="-122"/>
            </a:endParaRPr>
          </a:p>
          <a:p>
            <a:pPr eaLnBrk="1" hangingPunct="1">
              <a:spcBef>
                <a:spcPts val="1800"/>
              </a:spcBef>
              <a:buFontTx/>
              <a:buAutoNum type="arabicPeriod"/>
            </a:pPr>
            <a:r>
              <a:rPr lang="zh-CN" altLang="en-US" sz="2000" b="1">
                <a:latin typeface="微软雅黑" panose="020B0503020204020204" pitchFamily="34" charset="-122"/>
                <a:ea typeface="微软雅黑" panose="020B0503020204020204" pitchFamily="34" charset="-122"/>
              </a:rPr>
              <a:t>领导作用</a:t>
            </a:r>
            <a:endParaRPr lang="en-GB" altLang="ja-JP" sz="2000" b="1">
              <a:latin typeface="微软雅黑" panose="020B0503020204020204" pitchFamily="34" charset="-122"/>
              <a:ea typeface="微软雅黑" panose="020B0503020204020204" pitchFamily="34" charset="-122"/>
            </a:endParaRPr>
          </a:p>
          <a:p>
            <a:pPr eaLnBrk="1" hangingPunct="1">
              <a:spcBef>
                <a:spcPts val="1800"/>
              </a:spcBef>
              <a:buFontTx/>
              <a:buAutoNum type="arabicPeriod"/>
            </a:pPr>
            <a:r>
              <a:rPr lang="zh-CN" altLang="en-US" sz="2000" b="1">
                <a:latin typeface="微软雅黑" panose="020B0503020204020204" pitchFamily="34" charset="-122"/>
                <a:ea typeface="微软雅黑" panose="020B0503020204020204" pitchFamily="34" charset="-122"/>
              </a:rPr>
              <a:t>全员参与（</a:t>
            </a:r>
            <a:r>
              <a:rPr lang="en-US" altLang="zh-CN" sz="2000" b="1">
                <a:latin typeface="微软雅黑" panose="020B0503020204020204" pitchFamily="34" charset="-122"/>
                <a:ea typeface="微软雅黑" panose="020B0503020204020204" pitchFamily="34" charset="-122"/>
              </a:rPr>
              <a:t>involvement</a:t>
            </a:r>
            <a:r>
              <a:rPr lang="zh-CN" altLang="en-US" sz="2000" b="1">
                <a:latin typeface="微软雅黑" panose="020B0503020204020204" pitchFamily="34" charset="-122"/>
                <a:ea typeface="微软雅黑" panose="020B0503020204020204" pitchFamily="34" charset="-122"/>
              </a:rPr>
              <a:t>）</a:t>
            </a:r>
            <a:endParaRPr lang="en-US" altLang="zh-CN" sz="2000" b="1">
              <a:latin typeface="微软雅黑" panose="020B0503020204020204" pitchFamily="34" charset="-122"/>
              <a:ea typeface="微软雅黑" panose="020B0503020204020204" pitchFamily="34" charset="-122"/>
            </a:endParaRPr>
          </a:p>
          <a:p>
            <a:pPr eaLnBrk="1" hangingPunct="1">
              <a:spcBef>
                <a:spcPts val="1800"/>
              </a:spcBef>
              <a:buFontTx/>
              <a:buAutoNum type="arabicPeriod"/>
            </a:pPr>
            <a:r>
              <a:rPr lang="zh-CN" altLang="en-US" sz="2000" b="1">
                <a:latin typeface="微软雅黑" panose="020B0503020204020204" pitchFamily="34" charset="-122"/>
                <a:ea typeface="微软雅黑" panose="020B0503020204020204" pitchFamily="34" charset="-122"/>
              </a:rPr>
              <a:t>过程方法</a:t>
            </a:r>
            <a:endParaRPr lang="en-US" altLang="zh-CN" sz="2000" b="1">
              <a:latin typeface="微软雅黑" panose="020B0503020204020204" pitchFamily="34" charset="-122"/>
              <a:ea typeface="微软雅黑" panose="020B0503020204020204" pitchFamily="34" charset="-122"/>
            </a:endParaRPr>
          </a:p>
          <a:p>
            <a:pPr eaLnBrk="1" hangingPunct="1">
              <a:spcBef>
                <a:spcPts val="1800"/>
              </a:spcBef>
              <a:buFontTx/>
              <a:buAutoNum type="arabicPeriod"/>
            </a:pPr>
            <a:r>
              <a:rPr lang="zh-CN" altLang="en-US" sz="2000" b="1">
                <a:latin typeface="微软雅黑" panose="020B0503020204020204" pitchFamily="34" charset="-122"/>
                <a:ea typeface="微软雅黑" panose="020B0503020204020204" pitchFamily="34" charset="-122"/>
              </a:rPr>
              <a:t>管理的系统方法</a:t>
            </a:r>
            <a:endParaRPr lang="en-US" altLang="zh-CN" sz="2000" b="1">
              <a:latin typeface="微软雅黑" panose="020B0503020204020204" pitchFamily="34" charset="-122"/>
              <a:ea typeface="微软雅黑" panose="020B0503020204020204" pitchFamily="34" charset="-122"/>
            </a:endParaRPr>
          </a:p>
          <a:p>
            <a:pPr eaLnBrk="1" hangingPunct="1">
              <a:spcBef>
                <a:spcPts val="1800"/>
              </a:spcBef>
              <a:buFontTx/>
              <a:buAutoNum type="arabicPeriod"/>
            </a:pPr>
            <a:r>
              <a:rPr lang="zh-CN" altLang="en-US" sz="2000" b="1">
                <a:latin typeface="微软雅黑" panose="020B0503020204020204" pitchFamily="34" charset="-122"/>
                <a:ea typeface="微软雅黑" panose="020B0503020204020204" pitchFamily="34" charset="-122"/>
              </a:rPr>
              <a:t>持续改进</a:t>
            </a:r>
            <a:endParaRPr lang="en-US" altLang="zh-CN" sz="2000" b="1">
              <a:latin typeface="微软雅黑" panose="020B0503020204020204" pitchFamily="34" charset="-122"/>
              <a:ea typeface="微软雅黑" panose="020B0503020204020204" pitchFamily="34" charset="-122"/>
            </a:endParaRPr>
          </a:p>
          <a:p>
            <a:pPr eaLnBrk="1" hangingPunct="1">
              <a:spcBef>
                <a:spcPts val="1800"/>
              </a:spcBef>
              <a:buFontTx/>
              <a:buAutoNum type="arabicPeriod"/>
            </a:pPr>
            <a:r>
              <a:rPr lang="zh-CN" altLang="en-US" sz="2000" b="1">
                <a:latin typeface="微软雅黑" panose="020B0503020204020204" pitchFamily="34" charset="-122"/>
                <a:ea typeface="微软雅黑" panose="020B0503020204020204" pitchFamily="34" charset="-122"/>
              </a:rPr>
              <a:t>基于事实的决策</a:t>
            </a:r>
            <a:endParaRPr lang="en-US" altLang="zh-CN" sz="2000" b="1">
              <a:latin typeface="微软雅黑" panose="020B0503020204020204" pitchFamily="34" charset="-122"/>
              <a:ea typeface="微软雅黑" panose="020B0503020204020204" pitchFamily="34" charset="-122"/>
            </a:endParaRPr>
          </a:p>
          <a:p>
            <a:pPr eaLnBrk="1" hangingPunct="1">
              <a:spcBef>
                <a:spcPts val="1800"/>
              </a:spcBef>
              <a:buFontTx/>
              <a:buAutoNum type="arabicPeriod"/>
            </a:pPr>
            <a:r>
              <a:rPr lang="zh-CN" altLang="en-US" sz="2000" b="1">
                <a:latin typeface="微软雅黑" panose="020B0503020204020204" pitchFamily="34" charset="-122"/>
                <a:ea typeface="微软雅黑" panose="020B0503020204020204" pitchFamily="34" charset="-122"/>
              </a:rPr>
              <a:t>与供方的互利关系</a:t>
            </a:r>
            <a:endParaRPr lang="en-GB" altLang="ja-JP" sz="2000" b="1">
              <a:latin typeface="微软雅黑" panose="020B0503020204020204" pitchFamily="34" charset="-122"/>
              <a:ea typeface="微软雅黑" panose="020B0503020204020204" pitchFamily="34" charset="-122"/>
            </a:endParaRPr>
          </a:p>
        </p:txBody>
      </p:sp>
      <p:sp>
        <p:nvSpPr>
          <p:cNvPr id="15" name="Rectangle 3"/>
          <p:cNvSpPr>
            <a:spLocks noGrp="1" noChangeArrowheads="1"/>
          </p:cNvSpPr>
          <p:nvPr/>
        </p:nvSpPr>
        <p:spPr bwMode="auto">
          <a:xfrm>
            <a:off x="4869473" y="1014414"/>
            <a:ext cx="3815862" cy="47021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lnSpc>
                <a:spcPct val="150000"/>
              </a:lnSpc>
              <a:spcBef>
                <a:spcPts val="1800"/>
              </a:spcBef>
              <a:buClr>
                <a:schemeClr val="bg1"/>
              </a:buClr>
              <a:buFontTx/>
              <a:buAutoNum type="arabicPeriod"/>
            </a:pPr>
            <a:r>
              <a:rPr lang="zh-CN" altLang="en-US" sz="2000" b="1">
                <a:solidFill>
                  <a:schemeClr val="bg1"/>
                </a:solidFill>
                <a:latin typeface="微软雅黑" panose="020B0503020204020204" pitchFamily="34" charset="-122"/>
                <a:ea typeface="微软雅黑" panose="020B0503020204020204" pitchFamily="34" charset="-122"/>
              </a:rPr>
              <a:t>以顾客为关注焦点</a:t>
            </a:r>
            <a:endParaRPr lang="en-US" altLang="zh-CN" sz="2000" b="1">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ts val="1800"/>
              </a:spcBef>
              <a:buClr>
                <a:schemeClr val="bg1"/>
              </a:buClr>
              <a:buFontTx/>
              <a:buAutoNum type="arabicPeriod"/>
            </a:pPr>
            <a:r>
              <a:rPr lang="zh-CN" altLang="en-US" sz="2000" b="1">
                <a:solidFill>
                  <a:schemeClr val="bg1"/>
                </a:solidFill>
                <a:latin typeface="微软雅黑" panose="020B0503020204020204" pitchFamily="34" charset="-122"/>
                <a:ea typeface="微软雅黑" panose="020B0503020204020204" pitchFamily="34" charset="-122"/>
              </a:rPr>
              <a:t>领导作用</a:t>
            </a:r>
            <a:endParaRPr lang="en-GB" altLang="ja-JP" sz="2000" b="1">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ts val="1800"/>
              </a:spcBef>
              <a:buClr>
                <a:schemeClr val="bg1"/>
              </a:buClr>
              <a:buFontTx/>
              <a:buAutoNum type="arabicPeriod"/>
            </a:pPr>
            <a:r>
              <a:rPr lang="zh-CN" altLang="en-US" sz="2000" b="1">
                <a:solidFill>
                  <a:schemeClr val="bg1"/>
                </a:solidFill>
                <a:latin typeface="微软雅黑" panose="020B0503020204020204" pitchFamily="34" charset="-122"/>
                <a:ea typeface="微软雅黑" panose="020B0503020204020204" pitchFamily="34" charset="-122"/>
              </a:rPr>
              <a:t>全员参与（</a:t>
            </a:r>
            <a:r>
              <a:rPr lang="en-US" altLang="zh-CN" sz="2000" b="1">
                <a:solidFill>
                  <a:schemeClr val="bg1"/>
                </a:solidFill>
                <a:latin typeface="微软雅黑" panose="020B0503020204020204" pitchFamily="34" charset="-122"/>
                <a:ea typeface="微软雅黑" panose="020B0503020204020204" pitchFamily="34" charset="-122"/>
              </a:rPr>
              <a:t>engagement</a:t>
            </a:r>
            <a:r>
              <a:rPr lang="zh-CN" altLang="en-US" sz="2000" b="1">
                <a:solidFill>
                  <a:schemeClr val="bg1"/>
                </a:solidFill>
                <a:latin typeface="微软雅黑" panose="020B0503020204020204" pitchFamily="34" charset="-122"/>
                <a:ea typeface="微软雅黑" panose="020B0503020204020204" pitchFamily="34" charset="-122"/>
              </a:rPr>
              <a:t>）</a:t>
            </a:r>
            <a:endParaRPr lang="en-US" altLang="zh-CN" sz="2000" b="1">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ts val="1800"/>
              </a:spcBef>
              <a:buClr>
                <a:schemeClr val="bg1"/>
              </a:buClr>
              <a:buFontTx/>
              <a:buAutoNum type="arabicPeriod"/>
            </a:pPr>
            <a:r>
              <a:rPr lang="zh-CN" altLang="en-US" sz="2000" b="1">
                <a:solidFill>
                  <a:schemeClr val="bg1"/>
                </a:solidFill>
                <a:latin typeface="微软雅黑" panose="020B0503020204020204" pitchFamily="34" charset="-122"/>
                <a:ea typeface="微软雅黑" panose="020B0503020204020204" pitchFamily="34" charset="-122"/>
              </a:rPr>
              <a:t>过程方法</a:t>
            </a:r>
            <a:endParaRPr lang="en-US" altLang="zh-CN" sz="2000" b="1">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ts val="1800"/>
              </a:spcBef>
              <a:buClr>
                <a:schemeClr val="bg1"/>
              </a:buClr>
              <a:buFontTx/>
              <a:buAutoNum type="arabicPeriod"/>
            </a:pPr>
            <a:r>
              <a:rPr lang="zh-CN" altLang="en-US" sz="2000" b="1">
                <a:solidFill>
                  <a:schemeClr val="bg1"/>
                </a:solidFill>
                <a:latin typeface="微软雅黑" panose="020B0503020204020204" pitchFamily="34" charset="-122"/>
                <a:ea typeface="微软雅黑" panose="020B0503020204020204" pitchFamily="34" charset="-122"/>
              </a:rPr>
              <a:t>改进</a:t>
            </a:r>
            <a:endParaRPr lang="en-US" altLang="zh-CN" sz="2000" b="1">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ts val="1800"/>
              </a:spcBef>
              <a:buClr>
                <a:schemeClr val="bg1"/>
              </a:buClr>
              <a:buFontTx/>
              <a:buAutoNum type="arabicPeriod"/>
            </a:pPr>
            <a:r>
              <a:rPr lang="zh-CN" altLang="en-US" sz="2000" b="1">
                <a:solidFill>
                  <a:schemeClr val="bg1"/>
                </a:solidFill>
                <a:latin typeface="微软雅黑" panose="020B0503020204020204" pitchFamily="34" charset="-122"/>
                <a:ea typeface="微软雅黑" panose="020B0503020204020204" pitchFamily="34" charset="-122"/>
              </a:rPr>
              <a:t>基于证据的决策</a:t>
            </a:r>
            <a:endParaRPr lang="en-US" altLang="zh-CN" sz="2000" b="1">
              <a:solidFill>
                <a:schemeClr val="bg1"/>
              </a:solidFill>
              <a:latin typeface="微软雅黑" panose="020B0503020204020204" pitchFamily="34" charset="-122"/>
              <a:ea typeface="微软雅黑" panose="020B0503020204020204" pitchFamily="34" charset="-122"/>
            </a:endParaRPr>
          </a:p>
          <a:p>
            <a:pPr eaLnBrk="1" hangingPunct="1">
              <a:lnSpc>
                <a:spcPct val="150000"/>
              </a:lnSpc>
              <a:spcBef>
                <a:spcPts val="1800"/>
              </a:spcBef>
              <a:buClr>
                <a:schemeClr val="bg1"/>
              </a:buClr>
              <a:buFontTx/>
              <a:buAutoNum type="arabicPeriod"/>
            </a:pPr>
            <a:r>
              <a:rPr lang="zh-CN" altLang="en-US" sz="2000" b="1">
                <a:solidFill>
                  <a:schemeClr val="bg1"/>
                </a:solidFill>
                <a:latin typeface="微软雅黑" panose="020B0503020204020204" pitchFamily="34" charset="-122"/>
                <a:ea typeface="微软雅黑" panose="020B0503020204020204" pitchFamily="34" charset="-122"/>
              </a:rPr>
              <a:t>关系管理</a:t>
            </a:r>
            <a:endParaRPr lang="en-GB" altLang="ja-JP" sz="2000" b="1">
              <a:solidFill>
                <a:schemeClr val="bg1"/>
              </a:solidFill>
              <a:latin typeface="微软雅黑" panose="020B0503020204020204" pitchFamily="34" charset="-122"/>
              <a:ea typeface="微软雅黑" panose="020B0503020204020204" pitchFamily="34" charset="-122"/>
            </a:endParaRPr>
          </a:p>
        </p:txBody>
      </p:sp>
      <p:sp>
        <p:nvSpPr>
          <p:cNvPr id="3" name="右箭头 2"/>
          <p:cNvSpPr/>
          <p:nvPr/>
        </p:nvSpPr>
        <p:spPr>
          <a:xfrm>
            <a:off x="4397620" y="3186114"/>
            <a:ext cx="441080" cy="3587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816283"/>
        </p:xfrm>
        <a:graphic>
          <a:graphicData uri="http://schemas.openxmlformats.org/drawingml/2006/table">
            <a:tbl>
              <a:tblPr/>
              <a:tblGrid>
                <a:gridCol w="2736428"/>
                <a:gridCol w="5977359"/>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8.5.2  </a:t>
                      </a:r>
                      <a:r>
                        <a:rPr kumimoji="0" lang="zh-CN" altLang="zh-CN" sz="1800" kern="1200" dirty="0" smtClean="0">
                          <a:solidFill>
                            <a:schemeClr val="tx1"/>
                          </a:solidFill>
                          <a:effectLst/>
                          <a:latin typeface="+mn-lt"/>
                          <a:ea typeface="+mn-ea"/>
                          <a:cs typeface="+mn-cs"/>
                        </a:rPr>
                        <a:t>纠正措施</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组织应采取措施，以消除不合格的原因，防止不合格的再发生。纠正措施应与所遇到不合格的影响程度相适应。</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应编制形成文件的程序，以规定以下方面的要求：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a:t>
                      </a:r>
                      <a:r>
                        <a:rPr kumimoji="0" lang="zh-CN" altLang="zh-CN" sz="1800" kern="1200" dirty="0" smtClean="0">
                          <a:solidFill>
                            <a:schemeClr val="tx1"/>
                          </a:solidFill>
                          <a:effectLst/>
                          <a:latin typeface="+mn-lt"/>
                          <a:ea typeface="+mn-ea"/>
                          <a:cs typeface="+mn-cs"/>
                        </a:rPr>
                        <a:t>）评审不合格（包括顾客抱怨）；</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b</a:t>
                      </a:r>
                      <a:r>
                        <a:rPr kumimoji="0" lang="zh-CN" altLang="zh-CN" sz="1800" kern="1200" dirty="0" smtClean="0">
                          <a:solidFill>
                            <a:schemeClr val="tx1"/>
                          </a:solidFill>
                          <a:effectLst/>
                          <a:latin typeface="+mn-lt"/>
                          <a:ea typeface="+mn-ea"/>
                          <a:cs typeface="+mn-cs"/>
                        </a:rPr>
                        <a:t>）确定不合格的原因；</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c</a:t>
                      </a:r>
                      <a:r>
                        <a:rPr kumimoji="0" lang="zh-CN" altLang="zh-CN" sz="1800" kern="1200" dirty="0" smtClean="0">
                          <a:solidFill>
                            <a:schemeClr val="tx1"/>
                          </a:solidFill>
                          <a:effectLst/>
                          <a:latin typeface="+mn-lt"/>
                          <a:ea typeface="+mn-ea"/>
                          <a:cs typeface="+mn-cs"/>
                        </a:rPr>
                        <a:t>）评价确保不合格不再发生的措施的需求；</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d</a:t>
                      </a:r>
                      <a:r>
                        <a:rPr kumimoji="0" lang="zh-CN" altLang="zh-CN" sz="1800" kern="1200" dirty="0" smtClean="0">
                          <a:solidFill>
                            <a:schemeClr val="tx1"/>
                          </a:solidFill>
                          <a:effectLst/>
                          <a:latin typeface="+mn-lt"/>
                          <a:ea typeface="+mn-ea"/>
                          <a:cs typeface="+mn-cs"/>
                        </a:rPr>
                        <a:t>）确定和实施所需的措施；</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e</a:t>
                      </a:r>
                      <a:r>
                        <a:rPr kumimoji="0" lang="zh-CN" altLang="zh-CN" sz="1800" kern="1200" dirty="0" smtClean="0">
                          <a:solidFill>
                            <a:schemeClr val="tx1"/>
                          </a:solidFill>
                          <a:effectLst/>
                          <a:latin typeface="+mn-lt"/>
                          <a:ea typeface="+mn-ea"/>
                          <a:cs typeface="+mn-cs"/>
                        </a:rPr>
                        <a:t>）记录所采取措施的结果（见</a:t>
                      </a:r>
                      <a:r>
                        <a:rPr kumimoji="0" lang="en-US" altLang="zh-CN" sz="1800" kern="1200" dirty="0" smtClean="0">
                          <a:solidFill>
                            <a:schemeClr val="tx1"/>
                          </a:solidFill>
                          <a:effectLst/>
                          <a:latin typeface="+mn-lt"/>
                          <a:ea typeface="+mn-ea"/>
                          <a:cs typeface="+mn-cs"/>
                        </a:rPr>
                        <a:t>4.2.4</a:t>
                      </a:r>
                      <a:r>
                        <a:rPr kumimoji="0" lang="zh-CN" altLang="zh-CN" sz="1800" kern="1200" dirty="0" smtClean="0">
                          <a:solidFill>
                            <a:schemeClr val="tx1"/>
                          </a:solidFill>
                          <a:effectLst/>
                          <a:latin typeface="+mn-lt"/>
                          <a:ea typeface="+mn-ea"/>
                          <a:cs typeface="+mn-cs"/>
                        </a:rPr>
                        <a:t>）</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f</a:t>
                      </a:r>
                      <a:r>
                        <a:rPr kumimoji="0" lang="zh-CN" altLang="zh-CN" sz="1800" kern="1200" dirty="0" smtClean="0">
                          <a:solidFill>
                            <a:schemeClr val="tx1"/>
                          </a:solidFill>
                          <a:effectLst/>
                          <a:latin typeface="+mn-lt"/>
                          <a:ea typeface="+mn-ea"/>
                          <a:cs typeface="+mn-cs"/>
                        </a:rPr>
                        <a:t>）评审所采取的纠正措施的有效性。</a:t>
                      </a:r>
                      <a:endParaRPr kumimoji="0" lang="zh-CN" altLang="zh-CN" sz="1800" kern="1200" dirty="0" smtClean="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u="none" strike="noStrike" kern="1200" baseline="0" dirty="0" smtClean="0">
                          <a:solidFill>
                            <a:schemeClr val="tx1"/>
                          </a:solidFill>
                          <a:latin typeface="+mn-lt"/>
                          <a:ea typeface="+mn-ea"/>
                          <a:cs typeface="+mn-cs"/>
                        </a:rPr>
                        <a:t>10.2 </a:t>
                      </a:r>
                      <a:r>
                        <a:rPr kumimoji="0" lang="zh-CN" altLang="en-US" sz="1800" b="0" i="0" u="none" strike="noStrike" kern="1200" baseline="0" dirty="0" smtClean="0">
                          <a:solidFill>
                            <a:schemeClr val="tx1"/>
                          </a:solidFill>
                          <a:latin typeface="+mn-lt"/>
                          <a:ea typeface="+mn-ea"/>
                          <a:cs typeface="+mn-cs"/>
                        </a:rPr>
                        <a:t>不合格与纠正措施</a:t>
                      </a:r>
                      <a:endParaRPr kumimoji="0"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10.2.1 </a:t>
                      </a:r>
                      <a:r>
                        <a:rPr lang="zh-CN" altLang="en-US" sz="1800" b="0" i="0" u="none" strike="noStrike" kern="1200" baseline="0" dirty="0" smtClean="0">
                          <a:solidFill>
                            <a:schemeClr val="tx1"/>
                          </a:solidFill>
                          <a:latin typeface="+mn-lt"/>
                          <a:ea typeface="+mn-ea"/>
                          <a:cs typeface="+mn-cs"/>
                        </a:rPr>
                        <a:t>当出现不合格时，包括来自</a:t>
                      </a:r>
                      <a:r>
                        <a:rPr lang="zh-CN" altLang="en-US" sz="1800" b="1" i="0" u="none" strike="noStrike" kern="1200" baseline="0" dirty="0" smtClean="0">
                          <a:solidFill>
                            <a:srgbClr val="FF0000"/>
                          </a:solidFill>
                          <a:latin typeface="+mn-lt"/>
                          <a:ea typeface="+mn-ea"/>
                          <a:cs typeface="+mn-cs"/>
                        </a:rPr>
                        <a:t>投诉</a:t>
                      </a:r>
                      <a:r>
                        <a:rPr lang="zh-CN" altLang="en-US" sz="1800" b="0" i="0" u="none" strike="noStrike" kern="1200" baseline="0" dirty="0" smtClean="0">
                          <a:solidFill>
                            <a:schemeClr val="tx1"/>
                          </a:solidFill>
                          <a:latin typeface="+mn-lt"/>
                          <a:ea typeface="+mn-ea"/>
                          <a:cs typeface="+mn-cs"/>
                        </a:rPr>
                        <a:t>的不合格，组织应：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）对不合格做出</a:t>
                      </a:r>
                      <a:r>
                        <a:rPr lang="zh-CN" altLang="en-US" sz="1800" b="1" i="0" u="none" strike="noStrike" kern="1200" baseline="0" dirty="0" smtClean="0">
                          <a:solidFill>
                            <a:srgbClr val="FF0000"/>
                          </a:solidFill>
                          <a:latin typeface="+mn-lt"/>
                          <a:ea typeface="+mn-ea"/>
                          <a:cs typeface="+mn-cs"/>
                        </a:rPr>
                        <a:t>应对</a:t>
                      </a:r>
                      <a:r>
                        <a:rPr lang="zh-CN" altLang="en-US" sz="1800" b="0" i="0" u="none" strike="noStrike" kern="1200" baseline="0" dirty="0" smtClean="0">
                          <a:solidFill>
                            <a:schemeClr val="tx1"/>
                          </a:solidFill>
                          <a:latin typeface="+mn-lt"/>
                          <a:ea typeface="+mn-ea"/>
                          <a:cs typeface="+mn-cs"/>
                        </a:rPr>
                        <a:t>，并在</a:t>
                      </a:r>
                      <a:r>
                        <a:rPr lang="zh-CN" altLang="en-US" sz="1800" b="1" i="0" u="none" strike="noStrike" kern="1200" baseline="0" dirty="0" smtClean="0">
                          <a:solidFill>
                            <a:srgbClr val="FF0000"/>
                          </a:solidFill>
                          <a:latin typeface="+mn-lt"/>
                          <a:ea typeface="+mn-ea"/>
                          <a:cs typeface="+mn-cs"/>
                        </a:rPr>
                        <a:t>适用</a:t>
                      </a:r>
                      <a:r>
                        <a:rPr lang="zh-CN" altLang="en-US" sz="1800" b="0" i="0" u="none" strike="noStrike" kern="1200" baseline="0" dirty="0" smtClean="0">
                          <a:solidFill>
                            <a:schemeClr val="tx1"/>
                          </a:solidFill>
                          <a:latin typeface="+mn-lt"/>
                          <a:ea typeface="+mn-ea"/>
                          <a:cs typeface="+mn-cs"/>
                        </a:rPr>
                        <a:t>时：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1</a:t>
                      </a:r>
                      <a:r>
                        <a:rPr lang="zh-CN" altLang="en-US" sz="1800" b="0" i="0" u="none" strike="noStrike" kern="1200" baseline="0" dirty="0" smtClean="0">
                          <a:solidFill>
                            <a:schemeClr val="tx1"/>
                          </a:solidFill>
                          <a:latin typeface="+mn-lt"/>
                          <a:ea typeface="+mn-ea"/>
                          <a:cs typeface="+mn-cs"/>
                        </a:rPr>
                        <a:t>）采取</a:t>
                      </a:r>
                      <a:r>
                        <a:rPr lang="zh-CN" altLang="en-US" sz="1800" b="1" i="0" u="none" strike="noStrike" kern="1200" baseline="0" dirty="0" smtClean="0">
                          <a:solidFill>
                            <a:srgbClr val="FF0000"/>
                          </a:solidFill>
                          <a:latin typeface="+mn-lt"/>
                          <a:ea typeface="+mn-ea"/>
                          <a:cs typeface="+mn-cs"/>
                        </a:rPr>
                        <a:t>措施以控制和纠正</a:t>
                      </a:r>
                      <a:r>
                        <a:rPr lang="zh-CN" altLang="en-US" sz="1800" b="0" i="0" u="none" strike="noStrike" kern="1200" baseline="0" dirty="0" smtClean="0">
                          <a:solidFill>
                            <a:schemeClr val="tx1"/>
                          </a:solidFill>
                          <a:latin typeface="+mn-lt"/>
                          <a:ea typeface="+mn-ea"/>
                          <a:cs typeface="+mn-cs"/>
                        </a:rPr>
                        <a:t>不合格；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2</a:t>
                      </a:r>
                      <a:r>
                        <a:rPr lang="zh-CN" altLang="en-US" sz="1800" b="0" i="0" u="none" strike="noStrike" kern="1200" baseline="0" dirty="0" smtClean="0">
                          <a:solidFill>
                            <a:schemeClr val="tx1"/>
                          </a:solidFill>
                          <a:latin typeface="+mn-lt"/>
                          <a:ea typeface="+mn-ea"/>
                          <a:cs typeface="+mn-cs"/>
                        </a:rPr>
                        <a:t>）处置</a:t>
                      </a:r>
                      <a:r>
                        <a:rPr lang="zh-CN" altLang="en-US" sz="1800" b="1" i="0" u="none" strike="noStrike" kern="1200" baseline="0" dirty="0" smtClean="0">
                          <a:solidFill>
                            <a:srgbClr val="FF0000"/>
                          </a:solidFill>
                          <a:latin typeface="+mn-lt"/>
                          <a:ea typeface="+mn-ea"/>
                          <a:cs typeface="+mn-cs"/>
                        </a:rPr>
                        <a:t>后果</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）通过下列活动，评价是否需要采取措施，以消除产生不合格的</a:t>
                      </a:r>
                      <a:r>
                        <a:rPr lang="zh-CN" altLang="en-US" sz="1800" b="1" i="0" u="none" strike="noStrike" kern="1200" baseline="0" dirty="0" smtClean="0">
                          <a:solidFill>
                            <a:srgbClr val="FF0000"/>
                          </a:solidFill>
                          <a:latin typeface="+mn-lt"/>
                          <a:ea typeface="+mn-ea"/>
                          <a:cs typeface="+mn-cs"/>
                        </a:rPr>
                        <a:t>原因</a:t>
                      </a:r>
                      <a:r>
                        <a:rPr lang="zh-CN" altLang="en-US" sz="1800" b="0" i="0" u="none" strike="noStrike" kern="1200" baseline="0" dirty="0" smtClean="0">
                          <a:solidFill>
                            <a:schemeClr val="tx1"/>
                          </a:solidFill>
                          <a:latin typeface="+mn-lt"/>
                          <a:ea typeface="+mn-ea"/>
                          <a:cs typeface="+mn-cs"/>
                        </a:rPr>
                        <a:t>，避免其再次发生或者在</a:t>
                      </a:r>
                      <a:r>
                        <a:rPr lang="zh-CN" altLang="en-US" sz="1800" b="1" i="0" u="none" strike="noStrike" kern="1200" baseline="0" dirty="0" smtClean="0">
                          <a:solidFill>
                            <a:srgbClr val="FF0000"/>
                          </a:solidFill>
                          <a:latin typeface="+mn-lt"/>
                          <a:ea typeface="+mn-ea"/>
                          <a:cs typeface="+mn-cs"/>
                        </a:rPr>
                        <a:t>其他场合</a:t>
                      </a:r>
                      <a:r>
                        <a:rPr lang="zh-CN" altLang="en-US" sz="1800" b="0" i="0" u="none" strike="noStrike" kern="1200" baseline="0" dirty="0" smtClean="0">
                          <a:solidFill>
                            <a:schemeClr val="tx1"/>
                          </a:solidFill>
                          <a:latin typeface="+mn-lt"/>
                          <a:ea typeface="+mn-ea"/>
                          <a:cs typeface="+mn-cs"/>
                        </a:rPr>
                        <a:t>发生：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1</a:t>
                      </a:r>
                      <a:r>
                        <a:rPr lang="zh-CN" altLang="en-US" sz="1800" b="0" i="0" u="none" strike="noStrike" kern="1200" baseline="0" dirty="0" smtClean="0">
                          <a:solidFill>
                            <a:schemeClr val="tx1"/>
                          </a:solidFill>
                          <a:latin typeface="+mn-lt"/>
                          <a:ea typeface="+mn-ea"/>
                          <a:cs typeface="+mn-cs"/>
                        </a:rPr>
                        <a:t>）评审和分析不合格；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2</a:t>
                      </a:r>
                      <a:r>
                        <a:rPr lang="zh-CN" altLang="en-US" sz="1800" b="0" i="0" u="none" strike="noStrike" kern="1200" baseline="0" dirty="0" smtClean="0">
                          <a:solidFill>
                            <a:schemeClr val="tx1"/>
                          </a:solidFill>
                          <a:latin typeface="+mn-lt"/>
                          <a:ea typeface="+mn-ea"/>
                          <a:cs typeface="+mn-cs"/>
                        </a:rPr>
                        <a:t>）确定不合格的原因；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  3</a:t>
                      </a:r>
                      <a:r>
                        <a:rPr lang="zh-CN" altLang="en-US" sz="1800" b="0" i="0" u="none" strike="noStrike" kern="1200" baseline="0" dirty="0" smtClean="0">
                          <a:solidFill>
                            <a:schemeClr val="tx1"/>
                          </a:solidFill>
                          <a:latin typeface="+mn-lt"/>
                          <a:ea typeface="+mn-ea"/>
                          <a:cs typeface="+mn-cs"/>
                        </a:rPr>
                        <a:t>）确定是否存在或可能发生类似的不合格。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）实施所需的措施；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d</a:t>
                      </a:r>
                      <a:r>
                        <a:rPr lang="zh-CN" altLang="en-US" sz="1800" b="0" i="0" u="none" strike="noStrike" kern="1200" baseline="0" dirty="0" smtClean="0">
                          <a:solidFill>
                            <a:schemeClr val="tx1"/>
                          </a:solidFill>
                          <a:latin typeface="+mn-lt"/>
                          <a:ea typeface="+mn-ea"/>
                          <a:cs typeface="+mn-cs"/>
                        </a:rPr>
                        <a:t>）评审所采取的纠正措施的有效性；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e</a:t>
                      </a:r>
                      <a:r>
                        <a:rPr lang="zh-CN" altLang="en-US" sz="1800" b="0" i="0" u="none" strike="noStrike" kern="1200" baseline="0" dirty="0" smtClean="0">
                          <a:solidFill>
                            <a:schemeClr val="tx1"/>
                          </a:solidFill>
                          <a:latin typeface="+mn-lt"/>
                          <a:ea typeface="+mn-ea"/>
                          <a:cs typeface="+mn-cs"/>
                        </a:rPr>
                        <a:t>）需要时，</a:t>
                      </a:r>
                      <a:r>
                        <a:rPr lang="zh-CN" altLang="en-US" sz="1800" b="1" i="0" u="none" strike="noStrike" kern="1200" baseline="0" dirty="0" smtClean="0">
                          <a:solidFill>
                            <a:srgbClr val="FF0000"/>
                          </a:solidFill>
                          <a:latin typeface="+mn-lt"/>
                          <a:ea typeface="+mn-ea"/>
                          <a:cs typeface="+mn-cs"/>
                        </a:rPr>
                        <a:t>更新在策划期间确定的风险和机遇</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f</a:t>
                      </a:r>
                      <a:r>
                        <a:rPr lang="zh-CN" altLang="en-US" sz="1800" b="0" i="0" u="none" strike="noStrike" kern="1200" baseline="0" dirty="0" smtClean="0">
                          <a:solidFill>
                            <a:schemeClr val="tx1"/>
                          </a:solidFill>
                          <a:latin typeface="+mn-lt"/>
                          <a:ea typeface="+mn-ea"/>
                          <a:cs typeface="+mn-cs"/>
                        </a:rPr>
                        <a:t>）需要时，</a:t>
                      </a:r>
                      <a:r>
                        <a:rPr lang="zh-CN" altLang="en-US" sz="1800" b="1" i="0" u="none" strike="noStrike" kern="1200" baseline="0" dirty="0" smtClean="0">
                          <a:solidFill>
                            <a:srgbClr val="FF0000"/>
                          </a:solidFill>
                          <a:latin typeface="+mn-lt"/>
                          <a:ea typeface="+mn-ea"/>
                          <a:cs typeface="+mn-cs"/>
                        </a:rPr>
                        <a:t>变更</a:t>
                      </a:r>
                      <a:r>
                        <a:rPr lang="zh-CN" altLang="en-US" sz="1800" b="0" i="0" u="none" strike="noStrike" kern="1200" baseline="0" dirty="0" smtClean="0">
                          <a:solidFill>
                            <a:schemeClr val="tx1"/>
                          </a:solidFill>
                          <a:latin typeface="+mn-lt"/>
                          <a:ea typeface="+mn-ea"/>
                          <a:cs typeface="+mn-cs"/>
                        </a:rPr>
                        <a:t>质量管理体系。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纠正措施应与不合格所产生的</a:t>
                      </a:r>
                      <a:r>
                        <a:rPr lang="zh-CN" altLang="en-US" sz="1800" b="1" i="0" u="none" strike="noStrike" kern="1200" baseline="0" dirty="0" smtClean="0">
                          <a:solidFill>
                            <a:srgbClr val="FF0000"/>
                          </a:solidFill>
                          <a:latin typeface="+mn-lt"/>
                          <a:ea typeface="+mn-ea"/>
                          <a:cs typeface="+mn-cs"/>
                        </a:rPr>
                        <a:t>影响</a:t>
                      </a:r>
                      <a:r>
                        <a:rPr lang="zh-CN" altLang="en-US" sz="1800" b="1" i="0" u="none" strike="noStrike" kern="1200" baseline="0" dirty="0" smtClean="0">
                          <a:solidFill>
                            <a:schemeClr val="tx1"/>
                          </a:solidFill>
                          <a:latin typeface="+mn-lt"/>
                          <a:ea typeface="+mn-ea"/>
                          <a:cs typeface="+mn-cs"/>
                        </a:rPr>
                        <a:t>相</a:t>
                      </a:r>
                      <a:r>
                        <a:rPr lang="zh-CN" altLang="en-US" sz="1800" b="0" i="0" u="none" strike="noStrike" kern="1200" baseline="0" dirty="0" smtClean="0">
                          <a:solidFill>
                            <a:schemeClr val="tx1"/>
                          </a:solidFill>
                          <a:latin typeface="+mn-lt"/>
                          <a:ea typeface="+mn-ea"/>
                          <a:cs typeface="+mn-cs"/>
                        </a:rPr>
                        <a:t>适应。</a:t>
                      </a:r>
                      <a:endParaRPr lang="en-US" altLang="zh-CN"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10.2.2 </a:t>
                      </a:r>
                      <a:r>
                        <a:rPr lang="zh-CN" altLang="en-US" sz="1800" b="0" i="0" u="none" strike="noStrike" kern="1200" baseline="0" dirty="0" smtClean="0">
                          <a:solidFill>
                            <a:schemeClr val="tx1"/>
                          </a:solidFill>
                          <a:latin typeface="+mn-lt"/>
                          <a:ea typeface="+mn-ea"/>
                          <a:cs typeface="+mn-cs"/>
                        </a:rPr>
                        <a:t>组织应保留成文信息，作为下列事项的证据：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）不合格的性质以及随后所采取的措施；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）纠正措施的结果。 </a:t>
                      </a:r>
                      <a:endParaRPr kumimoji="0" lang="zh-CN" altLang="en-US" sz="1800" b="0" i="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67544" y="1196752"/>
            <a:ext cx="8219256" cy="5040560"/>
          </a:xfrm>
        </p:spPr>
        <p:txBody>
          <a:bodyPr>
            <a:noAutofit/>
          </a:bodyPr>
          <a:lstStyle/>
          <a:p>
            <a:r>
              <a:rPr lang="zh-CN" altLang="it-IT" sz="2000" dirty="0"/>
              <a:t>不合格</a:t>
            </a:r>
            <a:r>
              <a:rPr lang="it-IT" altLang="zh-CN" sz="2000" dirty="0"/>
              <a:t>(</a:t>
            </a:r>
            <a:r>
              <a:rPr lang="zh-CN" altLang="it-IT" sz="2000" dirty="0"/>
              <a:t>不符合</a:t>
            </a:r>
            <a:r>
              <a:rPr lang="it-IT" altLang="zh-CN" sz="2000" dirty="0"/>
              <a:t>) </a:t>
            </a:r>
            <a:r>
              <a:rPr lang="zh-CN" altLang="en-US" sz="2000" dirty="0" smtClean="0"/>
              <a:t>：未</a:t>
            </a:r>
            <a:r>
              <a:rPr lang="zh-CN" altLang="en-US" sz="2000" dirty="0"/>
              <a:t>满足要求</a:t>
            </a:r>
            <a:r>
              <a:rPr lang="en-US" altLang="zh-CN" sz="2000" dirty="0"/>
              <a:t>(3.6.4) </a:t>
            </a:r>
            <a:endParaRPr lang="en-US" altLang="zh-CN" sz="2000" dirty="0" smtClean="0"/>
          </a:p>
          <a:p>
            <a:r>
              <a:rPr lang="zh-CN" altLang="en-US" sz="2000" dirty="0"/>
              <a:t>纠正措施 </a:t>
            </a:r>
            <a:r>
              <a:rPr lang="zh-CN" altLang="en-US" sz="2000" dirty="0" smtClean="0"/>
              <a:t>：消除</a:t>
            </a:r>
            <a:r>
              <a:rPr lang="zh-CN" altLang="en-US" sz="2000" dirty="0"/>
              <a:t>不合格</a:t>
            </a:r>
            <a:r>
              <a:rPr lang="en-US" altLang="zh-CN" sz="2000" dirty="0"/>
              <a:t>(3.6.9)</a:t>
            </a:r>
            <a:r>
              <a:rPr lang="zh-CN" altLang="en-US" sz="2000" dirty="0"/>
              <a:t>的原因并防止再发生所采取的措施 </a:t>
            </a:r>
            <a:endParaRPr lang="zh-CN" altLang="en-US" sz="2000" dirty="0"/>
          </a:p>
          <a:p>
            <a:pPr marL="0" indent="0">
              <a:buNone/>
            </a:pPr>
            <a:r>
              <a:rPr lang="zh-CN" altLang="en-US" sz="2000" dirty="0" smtClean="0"/>
              <a:t>     </a:t>
            </a:r>
            <a:r>
              <a:rPr lang="zh-CN" altLang="en-US" sz="1600" dirty="0" smtClean="0"/>
              <a:t>注</a:t>
            </a:r>
            <a:r>
              <a:rPr lang="en-US" altLang="zh-CN" sz="1600" dirty="0"/>
              <a:t>1</a:t>
            </a:r>
            <a:r>
              <a:rPr lang="zh-CN" altLang="en-US" sz="1600" dirty="0"/>
              <a:t>：一个不合格可以有若干个原因。 </a:t>
            </a:r>
            <a:endParaRPr lang="zh-CN" altLang="en-US" sz="1600" dirty="0"/>
          </a:p>
          <a:p>
            <a:pPr marL="0" indent="0">
              <a:buNone/>
            </a:pPr>
            <a:r>
              <a:rPr lang="zh-CN" altLang="en-US" sz="1600" dirty="0" smtClean="0"/>
              <a:t>      注</a:t>
            </a:r>
            <a:r>
              <a:rPr lang="en-US" altLang="zh-CN" sz="1600" dirty="0"/>
              <a:t>2</a:t>
            </a:r>
            <a:r>
              <a:rPr lang="zh-CN" altLang="en-US" sz="1600" dirty="0"/>
              <a:t>：采取纠正措施是为了防止再发生，而采取预防措施</a:t>
            </a:r>
            <a:r>
              <a:rPr lang="en-US" altLang="zh-CN" sz="1600" dirty="0"/>
              <a:t>(3.12.1)</a:t>
            </a:r>
            <a:r>
              <a:rPr lang="zh-CN" altLang="en-US" sz="1600" dirty="0"/>
              <a:t>是为了防止发生</a:t>
            </a:r>
            <a:r>
              <a:rPr lang="zh-CN" altLang="en-US" sz="1600" dirty="0" smtClean="0"/>
              <a:t>。</a:t>
            </a:r>
            <a:endParaRPr lang="en-US" altLang="zh-CN" sz="1600" dirty="0" smtClean="0"/>
          </a:p>
          <a:p>
            <a:r>
              <a:rPr lang="zh-CN" altLang="en-US" sz="2000" dirty="0" smtClean="0"/>
              <a:t>不合格应对：</a:t>
            </a:r>
            <a:endParaRPr lang="en-US" altLang="zh-CN" sz="2000" dirty="0" smtClean="0"/>
          </a:p>
          <a:p>
            <a:pPr marL="0" indent="0">
              <a:buNone/>
            </a:pPr>
            <a:r>
              <a:rPr lang="en-US" altLang="zh-CN" sz="2000" dirty="0"/>
              <a:t> ——</a:t>
            </a:r>
            <a:r>
              <a:rPr lang="zh-CN" altLang="en-US" sz="2000" dirty="0">
                <a:solidFill>
                  <a:srgbClr val="FF0000"/>
                </a:solidFill>
              </a:rPr>
              <a:t>做出应对</a:t>
            </a:r>
            <a:r>
              <a:rPr lang="zh-CN" altLang="en-US" sz="2000" dirty="0"/>
              <a:t>，适用时应采取措施控制和纠正不合格、</a:t>
            </a:r>
            <a:r>
              <a:rPr lang="en-US" altLang="zh-CN" sz="2000" dirty="0"/>
              <a:t> </a:t>
            </a:r>
            <a:r>
              <a:rPr lang="zh-CN" altLang="en-US" sz="2000" dirty="0">
                <a:solidFill>
                  <a:srgbClr val="FF0000"/>
                </a:solidFill>
              </a:rPr>
              <a:t>处置所产生的后果。</a:t>
            </a:r>
            <a:endParaRPr lang="en-US" altLang="zh-CN" sz="2000" dirty="0">
              <a:solidFill>
                <a:srgbClr val="FF0000"/>
              </a:solidFill>
            </a:endParaRPr>
          </a:p>
          <a:p>
            <a:pPr marL="0" indent="0">
              <a:buNone/>
            </a:pPr>
            <a:r>
              <a:rPr lang="en-US" altLang="zh-CN" sz="2000" dirty="0">
                <a:solidFill>
                  <a:srgbClr val="FF0000"/>
                </a:solidFill>
              </a:rPr>
              <a:t>   ——</a:t>
            </a:r>
            <a:r>
              <a:rPr lang="zh-CN" altLang="en-US" sz="2000" dirty="0">
                <a:solidFill>
                  <a:srgbClr val="FF0000"/>
                </a:solidFill>
              </a:rPr>
              <a:t>评价采取纠正措施的需求：</a:t>
            </a:r>
            <a:r>
              <a:rPr lang="zh-CN" altLang="en-US" sz="2000" dirty="0"/>
              <a:t>评审和分析不合格；</a:t>
            </a:r>
            <a:r>
              <a:rPr lang="en-US" altLang="zh-CN" sz="2000" dirty="0"/>
              <a:t> </a:t>
            </a:r>
            <a:r>
              <a:rPr lang="zh-CN" altLang="en-US" sz="2000" dirty="0"/>
              <a:t>确定不合格的原因；</a:t>
            </a:r>
            <a:r>
              <a:rPr lang="en-US" altLang="zh-CN" sz="2000" dirty="0"/>
              <a:t> </a:t>
            </a:r>
            <a:r>
              <a:rPr lang="zh-CN" altLang="en-US" sz="2000" dirty="0"/>
              <a:t>确定类似不合格是否存在，或可能发生；</a:t>
            </a:r>
            <a:endParaRPr lang="en-US" altLang="zh-CN" sz="2000" dirty="0"/>
          </a:p>
          <a:p>
            <a:pPr marL="0" indent="0">
              <a:buNone/>
            </a:pPr>
            <a:r>
              <a:rPr lang="en-US" altLang="zh-CN" sz="2000" dirty="0"/>
              <a:t>   ——</a:t>
            </a:r>
            <a:r>
              <a:rPr lang="zh-CN" altLang="en-US" sz="2000" dirty="0"/>
              <a:t>实施措施并验证其有效性</a:t>
            </a:r>
            <a:endParaRPr lang="en-US" altLang="zh-CN" sz="2000" dirty="0"/>
          </a:p>
          <a:p>
            <a:pPr marL="0" indent="0">
              <a:buNone/>
            </a:pPr>
            <a:r>
              <a:rPr lang="en-US" altLang="zh-CN" sz="2000" dirty="0"/>
              <a:t>   ——</a:t>
            </a:r>
            <a:r>
              <a:rPr lang="zh-CN" altLang="en-US" sz="2000" dirty="0"/>
              <a:t>必要时，体系变更。</a:t>
            </a:r>
            <a:endParaRPr lang="en-US" altLang="zh-CN" sz="2000" dirty="0"/>
          </a:p>
          <a:p>
            <a:r>
              <a:rPr lang="zh-CN" altLang="en-US" sz="2000" dirty="0" smtClean="0"/>
              <a:t>采取措施的目的：避免不合格再次</a:t>
            </a:r>
            <a:r>
              <a:rPr lang="zh-CN" altLang="en-US" sz="2000" dirty="0"/>
              <a:t>发生或者在</a:t>
            </a:r>
            <a:r>
              <a:rPr lang="zh-CN" altLang="en-US" sz="2000" b="1" dirty="0">
                <a:solidFill>
                  <a:srgbClr val="FF0000"/>
                </a:solidFill>
              </a:rPr>
              <a:t>其他场合</a:t>
            </a:r>
            <a:r>
              <a:rPr lang="zh-CN" altLang="en-US" sz="2000" dirty="0"/>
              <a:t>发生： </a:t>
            </a:r>
            <a:endParaRPr lang="zh-CN" altLang="en-US" sz="2000" dirty="0"/>
          </a:p>
          <a:p>
            <a:r>
              <a:rPr lang="zh-CN" altLang="en-US" sz="2000" dirty="0" smtClean="0"/>
              <a:t>成文信息：</a:t>
            </a:r>
            <a:r>
              <a:rPr lang="zh-CN" altLang="en-US" sz="2000" dirty="0"/>
              <a:t>不合格的</a:t>
            </a:r>
            <a:r>
              <a:rPr lang="zh-CN" altLang="en-US" sz="2000" dirty="0">
                <a:solidFill>
                  <a:srgbClr val="FF0000"/>
                </a:solidFill>
              </a:rPr>
              <a:t>性质</a:t>
            </a:r>
            <a:r>
              <a:rPr lang="zh-CN" altLang="en-US" sz="2000" dirty="0"/>
              <a:t>以及随后采取的</a:t>
            </a:r>
            <a:r>
              <a:rPr lang="zh-CN" altLang="en-US" sz="2000" dirty="0">
                <a:solidFill>
                  <a:srgbClr val="FF0000"/>
                </a:solidFill>
              </a:rPr>
              <a:t>措施</a:t>
            </a:r>
            <a:r>
              <a:rPr lang="zh-CN" altLang="en-US" sz="2000" dirty="0" smtClean="0"/>
              <a:t>；</a:t>
            </a:r>
            <a:r>
              <a:rPr lang="en-US" altLang="zh-CN" sz="2000" dirty="0" smtClean="0"/>
              <a:t> </a:t>
            </a:r>
            <a:r>
              <a:rPr lang="zh-CN" altLang="en-US" sz="2000" dirty="0"/>
              <a:t>纠正措施的</a:t>
            </a:r>
            <a:r>
              <a:rPr lang="zh-CN" altLang="en-US" sz="2000" dirty="0" smtClean="0">
                <a:solidFill>
                  <a:srgbClr val="FF0000"/>
                </a:solidFill>
              </a:rPr>
              <a:t>结果。</a:t>
            </a:r>
            <a:endParaRPr lang="en-US" altLang="zh-CN" sz="2000" dirty="0" smtClean="0">
              <a:solidFill>
                <a:srgbClr val="FF0000"/>
              </a:solidFill>
            </a:endParaRPr>
          </a:p>
          <a:p>
            <a:endParaRPr lang="zh-CN" altLang="en-US" sz="2000" dirty="0" smtClean="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113238"/>
        </p:xfrm>
        <a:graphic>
          <a:graphicData uri="http://schemas.openxmlformats.org/drawingml/2006/table">
            <a:tbl>
              <a:tblPr/>
              <a:tblGrid>
                <a:gridCol w="3528516"/>
                <a:gridCol w="5185271"/>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475">
                <a:tc>
                  <a:txBody>
                    <a:bodyPr/>
                    <a:lstStyle/>
                    <a:p>
                      <a:r>
                        <a:rPr kumimoji="0" lang="en-US" altLang="zh-CN" sz="1800" kern="1200" dirty="0" smtClean="0">
                          <a:solidFill>
                            <a:schemeClr val="tx1"/>
                          </a:solidFill>
                          <a:effectLst/>
                          <a:latin typeface="+mn-lt"/>
                          <a:ea typeface="+mn-ea"/>
                          <a:cs typeface="+mn-cs"/>
                        </a:rPr>
                        <a:t>8.5  </a:t>
                      </a:r>
                      <a:r>
                        <a:rPr kumimoji="0" lang="zh-CN" altLang="zh-CN" sz="1800" kern="1200" dirty="0" smtClean="0">
                          <a:solidFill>
                            <a:schemeClr val="tx1"/>
                          </a:solidFill>
                          <a:effectLst/>
                          <a:latin typeface="+mn-lt"/>
                          <a:ea typeface="+mn-ea"/>
                          <a:cs typeface="+mn-cs"/>
                        </a:rPr>
                        <a:t>改进</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8.5.1  </a:t>
                      </a:r>
                      <a:r>
                        <a:rPr kumimoji="0" lang="zh-CN" altLang="zh-CN" sz="1800" kern="1200" dirty="0" smtClean="0">
                          <a:solidFill>
                            <a:schemeClr val="tx1"/>
                          </a:solidFill>
                          <a:effectLst/>
                          <a:latin typeface="+mn-lt"/>
                          <a:ea typeface="+mn-ea"/>
                          <a:cs typeface="+mn-cs"/>
                        </a:rPr>
                        <a:t>持续改进</a:t>
                      </a:r>
                      <a:endParaRPr kumimoji="0" lang="zh-CN" altLang="zh-CN" sz="1800" kern="1200" dirty="0" smtClean="0">
                        <a:solidFill>
                          <a:schemeClr val="tx1"/>
                        </a:solidFill>
                        <a:effectLst/>
                        <a:latin typeface="+mn-lt"/>
                        <a:ea typeface="+mn-ea"/>
                        <a:cs typeface="+mn-cs"/>
                      </a:endParaRPr>
                    </a:p>
                    <a:p>
                      <a:r>
                        <a:rPr kumimoji="0" lang="en-US" altLang="zh-CN" sz="1800" kern="1200" dirty="0" smtClean="0">
                          <a:solidFill>
                            <a:schemeClr val="tx1"/>
                          </a:solidFill>
                          <a:effectLst/>
                          <a:latin typeface="+mn-lt"/>
                          <a:ea typeface="+mn-ea"/>
                          <a:cs typeface="+mn-cs"/>
                        </a:rPr>
                        <a:t>    </a:t>
                      </a:r>
                      <a:r>
                        <a:rPr kumimoji="0" lang="zh-CN" altLang="zh-CN" sz="1800" kern="1200" dirty="0" smtClean="0">
                          <a:solidFill>
                            <a:schemeClr val="tx1"/>
                          </a:solidFill>
                          <a:effectLst/>
                          <a:latin typeface="+mn-lt"/>
                          <a:ea typeface="+mn-ea"/>
                          <a:cs typeface="+mn-cs"/>
                        </a:rPr>
                        <a:t>组织应利用质量方针、质量目标、审核结果、数据分析、纠正措施和预防措施以及管理评审，持续改进质量管理体系的有效性。</a:t>
                      </a:r>
                      <a:endParaRPr kumimoji="0" lang="zh-CN" altLang="zh-CN" sz="1800" kern="1200" dirty="0">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u="none" strike="noStrike" kern="1200" baseline="0" dirty="0" smtClean="0">
                          <a:solidFill>
                            <a:schemeClr val="tx1"/>
                          </a:solidFill>
                          <a:latin typeface="+mn-lt"/>
                          <a:ea typeface="+mn-ea"/>
                          <a:cs typeface="+mn-cs"/>
                        </a:rPr>
                        <a:t>10.3 </a:t>
                      </a:r>
                      <a:r>
                        <a:rPr kumimoji="0" lang="zh-CN" altLang="en-US" sz="1800" b="0" i="0" u="none" strike="noStrike" kern="1200" baseline="0" dirty="0" smtClean="0">
                          <a:solidFill>
                            <a:schemeClr val="tx1"/>
                          </a:solidFill>
                          <a:latin typeface="+mn-lt"/>
                          <a:ea typeface="+mn-ea"/>
                          <a:cs typeface="+mn-cs"/>
                        </a:rPr>
                        <a:t>持续改进</a:t>
                      </a:r>
                      <a:endParaRPr kumimoji="0" lang="zh-CN" altLang="en-US" sz="1800" b="0" i="0" u="none" strike="noStrike" kern="1200" baseline="0" dirty="0" smtClean="0">
                        <a:solidFill>
                          <a:schemeClr val="tx1"/>
                        </a:solidFill>
                        <a:latin typeface="+mn-lt"/>
                        <a:ea typeface="+mn-ea"/>
                        <a:cs typeface="+mn-cs"/>
                      </a:endParaRPr>
                    </a:p>
                    <a:p>
                      <a:r>
                        <a:rPr kumimoji="0" lang="zh-CN" altLang="en-US" sz="1800" b="0" i="0" u="none" strike="noStrike" kern="1200" baseline="0" dirty="0" smtClean="0">
                          <a:solidFill>
                            <a:schemeClr val="tx1"/>
                          </a:solidFill>
                          <a:latin typeface="+mn-lt"/>
                          <a:ea typeface="+mn-ea"/>
                          <a:cs typeface="+mn-cs"/>
                        </a:rPr>
                        <a:t>     组织应持续改进质量管理体系的</a:t>
                      </a:r>
                      <a:r>
                        <a:rPr kumimoji="0" lang="zh-CN" altLang="en-US" sz="1800" b="0" i="0" u="none" strike="noStrike" kern="1200" baseline="0" dirty="0" smtClean="0">
                          <a:solidFill>
                            <a:srgbClr val="FF0000"/>
                          </a:solidFill>
                          <a:latin typeface="+mn-lt"/>
                          <a:ea typeface="+mn-ea"/>
                          <a:cs typeface="+mn-cs"/>
                        </a:rPr>
                        <a:t>适宜性、充分性和有效性。</a:t>
                      </a:r>
                      <a:endParaRPr kumimoji="0" lang="zh-CN" altLang="en-US" sz="1800" b="0" i="0" u="none" strike="noStrike" kern="1200" baseline="0" dirty="0" smtClean="0">
                        <a:solidFill>
                          <a:srgbClr val="FF0000"/>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   组织应考虑分析和评价结果以及管理评审的输出，以确定是否存在</a:t>
                      </a:r>
                      <a:r>
                        <a:rPr lang="zh-CN" altLang="en-US" sz="1800" b="1" i="0" u="none" strike="noStrike" kern="1200" baseline="0" dirty="0" smtClean="0">
                          <a:solidFill>
                            <a:srgbClr val="FF0000"/>
                          </a:solidFill>
                          <a:latin typeface="+mn-lt"/>
                          <a:ea typeface="+mn-ea"/>
                          <a:cs typeface="+mn-cs"/>
                        </a:rPr>
                        <a:t>需求或机遇，</a:t>
                      </a:r>
                      <a:r>
                        <a:rPr lang="zh-CN" altLang="en-US" sz="1800" b="1" i="0" u="none" strike="noStrike" kern="1200" baseline="0" dirty="0" smtClean="0">
                          <a:solidFill>
                            <a:schemeClr val="tx1"/>
                          </a:solidFill>
                          <a:latin typeface="+mn-lt"/>
                          <a:ea typeface="+mn-ea"/>
                          <a:cs typeface="+mn-cs"/>
                        </a:rPr>
                        <a:t>这些需求和机遇</a:t>
                      </a:r>
                      <a:r>
                        <a:rPr lang="zh-CN" altLang="en-US" sz="1800" b="0" i="0" u="none" strike="noStrike" kern="1200" baseline="0" dirty="0" smtClean="0">
                          <a:solidFill>
                            <a:schemeClr val="tx1"/>
                          </a:solidFill>
                          <a:latin typeface="+mn-lt"/>
                          <a:ea typeface="+mn-ea"/>
                          <a:cs typeface="+mn-cs"/>
                        </a:rPr>
                        <a:t>应</a:t>
                      </a:r>
                      <a:r>
                        <a:rPr lang="en-US" altLang="zh-CN" sz="1800" b="0" i="0" u="none" strike="noStrike" kern="1200" baseline="0" dirty="0" smtClean="0">
                          <a:solidFill>
                            <a:schemeClr val="tx1"/>
                          </a:solidFill>
                          <a:latin typeface="+mn-lt"/>
                          <a:ea typeface="+mn-ea"/>
                          <a:cs typeface="+mn-cs"/>
                        </a:rPr>
                        <a:t>z</a:t>
                      </a:r>
                      <a:r>
                        <a:rPr lang="zh-CN" altLang="en-US" sz="1800" b="0" i="0" u="none" strike="noStrike" kern="1200" baseline="0" smtClean="0">
                          <a:solidFill>
                            <a:schemeClr val="tx1"/>
                          </a:solidFill>
                          <a:latin typeface="+mn-lt"/>
                          <a:ea typeface="+mn-ea"/>
                          <a:cs typeface="+mn-cs"/>
                        </a:rPr>
                        <a:t>作为持续改进的一部分加以应对。</a:t>
                      </a:r>
                      <a:r>
                        <a:rPr kumimoji="0" lang="zh-CN" altLang="en-US" sz="1800" b="0" i="0" u="none" strike="noStrike" kern="1200" baseline="0" smtClean="0">
                          <a:solidFill>
                            <a:schemeClr val="tx1"/>
                          </a:solidFill>
                          <a:latin typeface="+mn-lt"/>
                          <a:ea typeface="+mn-ea"/>
                          <a:cs typeface="+mn-cs"/>
                        </a:rPr>
                        <a:t>     </a:t>
                      </a:r>
                      <a:endParaRPr kumimoji="0" lang="zh-CN" altLang="en-US" b="1" i="0" kern="1200" dirty="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灯片编号占位符 1"/>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理解和实施要点</a:t>
            </a:r>
            <a:endParaRPr lang="zh-CN" altLang="en-US" dirty="0"/>
          </a:p>
        </p:txBody>
      </p:sp>
      <p:sp>
        <p:nvSpPr>
          <p:cNvPr id="3" name="文本占位符 2"/>
          <p:cNvSpPr>
            <a:spLocks noGrp="1"/>
          </p:cNvSpPr>
          <p:nvPr>
            <p:ph type="body" sz="half" idx="1"/>
          </p:nvPr>
        </p:nvSpPr>
        <p:spPr>
          <a:xfrm>
            <a:off x="467544" y="1196752"/>
            <a:ext cx="8219256" cy="5040560"/>
          </a:xfrm>
        </p:spPr>
        <p:txBody>
          <a:bodyPr>
            <a:noAutofit/>
          </a:bodyPr>
          <a:lstStyle/>
          <a:p>
            <a:r>
              <a:rPr lang="zh-CN" altLang="en-US" sz="2400" dirty="0"/>
              <a:t>改进 </a:t>
            </a:r>
            <a:r>
              <a:rPr lang="zh-CN" altLang="en-US" sz="2400" dirty="0" smtClean="0"/>
              <a:t>：提高绩效的</a:t>
            </a:r>
            <a:r>
              <a:rPr lang="zh-CN" altLang="en-US" sz="2400" dirty="0"/>
              <a:t>活动 </a:t>
            </a:r>
            <a:endParaRPr lang="zh-CN" altLang="en-US" sz="2400" dirty="0"/>
          </a:p>
          <a:p>
            <a:pPr marL="0" indent="0">
              <a:buNone/>
            </a:pPr>
            <a:r>
              <a:rPr lang="zh-CN" altLang="en-US" sz="2400" dirty="0" smtClean="0"/>
              <a:t>    注</a:t>
            </a:r>
            <a:r>
              <a:rPr lang="zh-CN" altLang="en-US" sz="2400" dirty="0"/>
              <a:t>：活动可以是循环的或一次性的。 </a:t>
            </a:r>
            <a:endParaRPr lang="en-US" altLang="zh-CN" sz="2400" dirty="0" smtClean="0"/>
          </a:p>
          <a:p>
            <a:r>
              <a:rPr lang="zh-CN" altLang="en-US" sz="2400" dirty="0"/>
              <a:t>持续改进 </a:t>
            </a:r>
            <a:r>
              <a:rPr lang="zh-CN" altLang="en-US" sz="2400" dirty="0" smtClean="0"/>
              <a:t>：提高绩效的</a:t>
            </a:r>
            <a:r>
              <a:rPr lang="zh-CN" altLang="en-US" sz="2400" dirty="0"/>
              <a:t>循环活动 </a:t>
            </a:r>
            <a:endParaRPr lang="zh-CN" altLang="en-US" sz="2400" dirty="0"/>
          </a:p>
          <a:p>
            <a:pPr marL="0" indent="0">
              <a:buNone/>
            </a:pPr>
            <a:r>
              <a:rPr lang="zh-CN" altLang="en-US" sz="2400" dirty="0" smtClean="0"/>
              <a:t>    注</a:t>
            </a:r>
            <a:r>
              <a:rPr lang="en-US" altLang="zh-CN" sz="2400" dirty="0"/>
              <a:t>1</a:t>
            </a:r>
            <a:r>
              <a:rPr lang="zh-CN" altLang="en-US" sz="2400" dirty="0"/>
              <a:t>：为</a:t>
            </a:r>
            <a:r>
              <a:rPr lang="zh-CN" altLang="en-US" sz="2400" dirty="0" smtClean="0"/>
              <a:t>改进制定目标和</a:t>
            </a:r>
            <a:r>
              <a:rPr lang="zh-CN" altLang="en-US" sz="2400" dirty="0"/>
              <a:t>寻找机会的</a:t>
            </a:r>
            <a:r>
              <a:rPr lang="zh-CN" altLang="en-US" sz="2400" dirty="0" smtClean="0"/>
              <a:t>过程是</a:t>
            </a:r>
            <a:r>
              <a:rPr lang="zh-CN" altLang="en-US" sz="2400" dirty="0"/>
              <a:t>一个通过利用审核</a:t>
            </a:r>
            <a:r>
              <a:rPr lang="zh-CN" altLang="en-US" sz="2400" dirty="0" smtClean="0"/>
              <a:t>发现和</a:t>
            </a:r>
            <a:r>
              <a:rPr lang="zh-CN" altLang="en-US" sz="2400" dirty="0"/>
              <a:t>审核</a:t>
            </a:r>
            <a:r>
              <a:rPr lang="zh-CN" altLang="en-US" sz="2400" dirty="0" smtClean="0"/>
              <a:t>结论、数据分析、管理评审或</a:t>
            </a:r>
            <a:r>
              <a:rPr lang="zh-CN" altLang="en-US" sz="2400" dirty="0"/>
              <a:t>其他方法的持续过程，通常会导致纠正</a:t>
            </a:r>
            <a:r>
              <a:rPr lang="zh-CN" altLang="en-US" sz="2400" dirty="0" smtClean="0"/>
              <a:t>措施或</a:t>
            </a:r>
            <a:r>
              <a:rPr lang="zh-CN" altLang="en-US" sz="2400" dirty="0"/>
              <a:t>预防</a:t>
            </a:r>
            <a:r>
              <a:rPr lang="zh-CN" altLang="en-US" sz="2400" dirty="0" smtClean="0"/>
              <a:t>措施。 </a:t>
            </a:r>
            <a:endParaRPr lang="en-US" altLang="zh-CN" sz="2400" dirty="0" smtClean="0"/>
          </a:p>
          <a:p>
            <a:r>
              <a:rPr lang="zh-CN" altLang="en-US" sz="2400" dirty="0" smtClean="0"/>
              <a:t>改进体系的适宜性、有效性和充分性。</a:t>
            </a:r>
            <a:endParaRPr lang="en-US" altLang="zh-CN" sz="2400" dirty="0" smtClean="0"/>
          </a:p>
          <a:p>
            <a:r>
              <a:rPr lang="zh-CN" altLang="en-US" sz="2400" dirty="0"/>
              <a:t>改进的方面：</a:t>
            </a:r>
            <a:endParaRPr lang="en-US" altLang="zh-CN" sz="2400" dirty="0"/>
          </a:p>
          <a:p>
            <a:pPr marL="0" indent="0">
              <a:buNone/>
            </a:pPr>
            <a:r>
              <a:rPr lang="zh-CN" altLang="en-US" sz="2400" dirty="0">
                <a:solidFill>
                  <a:srgbClr val="FF0000"/>
                </a:solidFill>
              </a:rPr>
              <a:t>    </a:t>
            </a:r>
            <a:r>
              <a:rPr lang="en-US" altLang="zh-CN" sz="2400" dirty="0">
                <a:solidFill>
                  <a:srgbClr val="FF0000"/>
                </a:solidFill>
              </a:rPr>
              <a:t>——</a:t>
            </a:r>
            <a:r>
              <a:rPr lang="zh-CN" altLang="en-US" sz="2400" dirty="0">
                <a:solidFill>
                  <a:srgbClr val="FF0000"/>
                </a:solidFill>
              </a:rPr>
              <a:t>分析和评价</a:t>
            </a:r>
            <a:r>
              <a:rPr lang="zh-CN" altLang="en-US" sz="2400" dirty="0" smtClean="0">
                <a:solidFill>
                  <a:srgbClr val="FF0000"/>
                </a:solidFill>
              </a:rPr>
              <a:t>的</a:t>
            </a:r>
            <a:r>
              <a:rPr lang="zh-CN" altLang="en-US" sz="2400" dirty="0">
                <a:solidFill>
                  <a:srgbClr val="FF0000"/>
                </a:solidFill>
              </a:rPr>
              <a:t>结果</a:t>
            </a:r>
            <a:r>
              <a:rPr lang="zh-CN" altLang="en-US" sz="2400" dirty="0" smtClean="0">
                <a:solidFill>
                  <a:srgbClr val="FF0000"/>
                </a:solidFill>
              </a:rPr>
              <a:t>；</a:t>
            </a:r>
            <a:endParaRPr lang="en-US" altLang="zh-CN" sz="2400" dirty="0">
              <a:solidFill>
                <a:srgbClr val="FF0000"/>
              </a:solidFill>
            </a:endParaRPr>
          </a:p>
          <a:p>
            <a:pPr marL="0" indent="0">
              <a:buNone/>
            </a:pPr>
            <a:r>
              <a:rPr lang="en-US" altLang="zh-CN" sz="2400" dirty="0">
                <a:solidFill>
                  <a:srgbClr val="FF0000"/>
                </a:solidFill>
              </a:rPr>
              <a:t>    ——</a:t>
            </a:r>
            <a:r>
              <a:rPr lang="zh-CN" altLang="en-US" sz="2400" dirty="0">
                <a:solidFill>
                  <a:srgbClr val="FF0000"/>
                </a:solidFill>
              </a:rPr>
              <a:t>管理评审的输出；</a:t>
            </a:r>
            <a:endParaRPr lang="en-US" altLang="zh-CN" sz="2400" dirty="0">
              <a:solidFill>
                <a:srgbClr val="FF0000"/>
              </a:solidFill>
            </a:endParaRPr>
          </a:p>
          <a:p>
            <a:pPr marL="0" indent="0">
              <a:buNone/>
            </a:pPr>
            <a:r>
              <a:rPr lang="en-US" altLang="zh-CN" sz="2400" dirty="0">
                <a:solidFill>
                  <a:srgbClr val="FF0000"/>
                </a:solidFill>
              </a:rPr>
              <a:t>   ——</a:t>
            </a:r>
            <a:r>
              <a:rPr lang="zh-CN" altLang="en-US" sz="2400" dirty="0" smtClean="0"/>
              <a:t>应</a:t>
            </a:r>
            <a:r>
              <a:rPr lang="zh-CN" altLang="en-US" sz="2400" dirty="0"/>
              <a:t>关注</a:t>
            </a:r>
            <a:r>
              <a:rPr lang="zh-CN" altLang="en-US" sz="2400" dirty="0" smtClean="0"/>
              <a:t>的</a:t>
            </a:r>
            <a:r>
              <a:rPr lang="zh-CN" altLang="en-US" sz="2400" dirty="0" smtClean="0">
                <a:solidFill>
                  <a:srgbClr val="FF0000"/>
                </a:solidFill>
              </a:rPr>
              <a:t>机遇和需求。</a:t>
            </a:r>
            <a:endParaRPr lang="en-US" altLang="zh-CN" sz="2400" dirty="0" smtClean="0"/>
          </a:p>
          <a:p>
            <a:endParaRPr lang="zh-CN" altLang="en-US" sz="2400" dirty="0"/>
          </a:p>
        </p:txBody>
      </p:sp>
      <p:sp>
        <p:nvSpPr>
          <p:cNvPr id="4" name="灯片编号占位符 3"/>
          <p:cNvSpPr>
            <a:spLocks noGrp="1"/>
          </p:cNvSpPr>
          <p:nvPr>
            <p:ph type="sldNum" sz="quarter" idx="4294967295"/>
          </p:nvPr>
        </p:nvSpPr>
        <p:spPr>
          <a:xfrm>
            <a:off x="6553200" y="6356350"/>
            <a:ext cx="2133600" cy="365125"/>
          </a:xfrm>
          <a:prstGeom prst="rect">
            <a:avLst/>
          </a:prstGeom>
        </p:spPr>
        <p:txBody>
          <a:bodyPr/>
          <a:lstStyle/>
          <a:p>
            <a:pPr>
              <a:defRPr/>
            </a:pPr>
            <a:fld id="{E4A96264-0F99-45DE-87E2-03AAE747A6C1}" type="slidenum">
              <a:rPr lang="en-US" altLang="ja-JP" smtClean="0"/>
            </a:fld>
            <a:endParaRPr lang="en-US" altLang="ja-JP"/>
          </a:p>
        </p:txBody>
      </p:sp>
    </p:spTree>
  </p:cSld>
  <p:clrMapOvr>
    <a:masterClrMapping/>
  </p:clrMapOvr>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标题 1"/>
          <p:cNvSpPr>
            <a:spLocks noGrp="1" noChangeArrowheads="1"/>
          </p:cNvSpPr>
          <p:nvPr>
            <p:ph type="title" idx="4294967295"/>
          </p:nvPr>
        </p:nvSpPr>
        <p:spPr>
          <a:xfrm>
            <a:off x="457200" y="274638"/>
            <a:ext cx="8229600" cy="582612"/>
          </a:xfrm>
        </p:spPr>
        <p:txBody>
          <a:bodyPr anchor="b"/>
          <a:lstStyle/>
          <a:p>
            <a:pPr algn="l"/>
            <a:r>
              <a:rPr lang="zh-CN" altLang="zh-CN" sz="2800" b="1" smtClean="0">
                <a:solidFill>
                  <a:srgbClr val="FF6600"/>
                </a:solidFill>
                <a:latin typeface="宋体" panose="02010600030101010101" pitchFamily="2" charset="-122"/>
                <a:sym typeface="Arial" panose="020B0604020202020204" pitchFamily="34" charset="0"/>
              </a:rPr>
              <a:t>10 </a:t>
            </a:r>
            <a:r>
              <a:rPr lang="zh-CN" sz="2800" b="1" smtClean="0">
                <a:solidFill>
                  <a:srgbClr val="FF6600"/>
                </a:solidFill>
                <a:latin typeface="宋体" panose="02010600030101010101" pitchFamily="2" charset="-122"/>
                <a:sym typeface="Arial" panose="020B0604020202020204" pitchFamily="34" charset="0"/>
              </a:rPr>
              <a:t>改进</a:t>
            </a:r>
            <a:endParaRPr lang="zh-CN" sz="2800" b="1" smtClean="0">
              <a:solidFill>
                <a:srgbClr val="FF6600"/>
              </a:solidFill>
              <a:latin typeface="宋体" panose="02010600030101010101" pitchFamily="2" charset="-122"/>
              <a:sym typeface="宋体" panose="02010600030101010101" pitchFamily="2" charset="-122"/>
            </a:endParaRPr>
          </a:p>
        </p:txBody>
      </p:sp>
      <p:sp>
        <p:nvSpPr>
          <p:cNvPr id="196611" name="Rectangle 3"/>
          <p:cNvSpPr>
            <a:spLocks noGrp="1" noChangeArrowheads="1"/>
          </p:cNvSpPr>
          <p:nvPr/>
        </p:nvSpPr>
        <p:spPr bwMode="auto">
          <a:xfrm>
            <a:off x="828675" y="1052513"/>
            <a:ext cx="7573963"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0" hangingPunct="0">
              <a:lnSpc>
                <a:spcPct val="150000"/>
              </a:lnSpc>
              <a:spcBef>
                <a:spcPct val="20000"/>
              </a:spcBef>
            </a:pPr>
            <a:r>
              <a:rPr lang="zh-CN" altLang="en-US" sz="2800" b="1">
                <a:latin typeface="宋体" panose="02010600030101010101" pitchFamily="2" charset="-122"/>
                <a:sym typeface="Calibri" panose="020F0502020204030204" pitchFamily="34" charset="0"/>
              </a:rPr>
              <a:t>理解要点</a:t>
            </a:r>
            <a:endParaRPr lang="zh-CN" altLang="en-US" sz="2800" b="1">
              <a:latin typeface="宋体" panose="02010600030101010101" pitchFamily="2" charset="-122"/>
              <a:sym typeface="Calibri" panose="020F0502020204030204" pitchFamily="34" charset="0"/>
            </a:endParaRPr>
          </a:p>
          <a:p>
            <a:pPr marL="342900" indent="-342900" eaLnBrk="0" hangingPunct="0">
              <a:lnSpc>
                <a:spcPct val="200000"/>
              </a:lnSpc>
              <a:spcBef>
                <a:spcPct val="20000"/>
              </a:spcBef>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Calibri" panose="020F0502020204030204" pitchFamily="34" charset="0"/>
              </a:rPr>
              <a:t>基本与</a:t>
            </a:r>
            <a:r>
              <a:rPr lang="en-US" altLang="zh-CN" sz="2400" b="1">
                <a:latin typeface="仿宋" panose="02010609060101010101" pitchFamily="49" charset="-122"/>
                <a:ea typeface="仿宋" panose="02010609060101010101" pitchFamily="49" charset="-122"/>
                <a:sym typeface="Calibri" panose="020F0502020204030204" pitchFamily="34" charset="0"/>
              </a:rPr>
              <a:t>08</a:t>
            </a:r>
            <a:r>
              <a:rPr lang="zh-CN" altLang="en-US" sz="2400" b="1">
                <a:latin typeface="仿宋" panose="02010609060101010101" pitchFamily="49" charset="-122"/>
                <a:ea typeface="仿宋" panose="02010609060101010101" pitchFamily="49" charset="-122"/>
                <a:sym typeface="Calibri" panose="020F0502020204030204" pitchFamily="34" charset="0"/>
              </a:rPr>
              <a:t>版第八章类似</a:t>
            </a:r>
            <a:endParaRPr lang="en-US" sz="2400" b="1">
              <a:latin typeface="仿宋" panose="02010609060101010101" pitchFamily="49" charset="-122"/>
              <a:ea typeface="仿宋" panose="02010609060101010101" pitchFamily="49" charset="-122"/>
              <a:sym typeface="Calibri" panose="020F0502020204030204" pitchFamily="34" charset="0"/>
            </a:endParaRPr>
          </a:p>
          <a:p>
            <a:pPr marL="342900" indent="-342900" eaLnBrk="0" hangingPunct="0">
              <a:lnSpc>
                <a:spcPct val="200000"/>
              </a:lnSpc>
              <a:spcBef>
                <a:spcPct val="20000"/>
              </a:spcBef>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Calibri" panose="020F0502020204030204" pitchFamily="34" charset="0"/>
              </a:rPr>
              <a:t>纠正措施的应用推广</a:t>
            </a:r>
            <a:endParaRPr lang="en-US" sz="2400" b="1">
              <a:latin typeface="仿宋" panose="02010609060101010101" pitchFamily="49" charset="-122"/>
              <a:ea typeface="仿宋" panose="02010609060101010101" pitchFamily="49" charset="-122"/>
              <a:sym typeface="Calibri" panose="020F0502020204030204" pitchFamily="34" charset="0"/>
            </a:endParaRPr>
          </a:p>
          <a:p>
            <a:pPr marL="342900" indent="-342900" eaLnBrk="0" hangingPunct="0">
              <a:lnSpc>
                <a:spcPct val="200000"/>
              </a:lnSpc>
              <a:spcBef>
                <a:spcPct val="20000"/>
              </a:spcBef>
              <a:buClr>
                <a:srgbClr val="4F81BD"/>
              </a:buClr>
              <a:buFont typeface="Wingdings" panose="05000000000000000000" pitchFamily="2" charset="2"/>
              <a:buChar char="n"/>
            </a:pPr>
            <a:r>
              <a:rPr lang="zh-CN" altLang="en-US" sz="2400" b="1">
                <a:latin typeface="仿宋" panose="02010609060101010101" pitchFamily="49" charset="-122"/>
                <a:ea typeface="仿宋" panose="02010609060101010101" pitchFamily="49" charset="-122"/>
                <a:sym typeface="Calibri" panose="020F0502020204030204" pitchFamily="34" charset="0"/>
              </a:rPr>
              <a:t>强调了持续改进与管理评审以及分析与评价结果之间的联系</a:t>
            </a:r>
            <a:endParaRPr lang="en-US" sz="2400" b="1">
              <a:latin typeface="仿宋" panose="02010609060101010101" pitchFamily="49" charset="-122"/>
              <a:ea typeface="仿宋" panose="02010609060101010101" pitchFamily="49" charset="-122"/>
              <a:sym typeface="Calibri" panose="020F0502020204030204" pitchFamily="34" charset="0"/>
            </a:endParaRPr>
          </a:p>
          <a:p>
            <a:pPr marL="342900" indent="-342900" eaLnBrk="0" hangingPunct="0">
              <a:lnSpc>
                <a:spcPct val="120000"/>
              </a:lnSpc>
              <a:buClr>
                <a:srgbClr val="4F81BD"/>
              </a:buClr>
              <a:buFont typeface="Wingdings" panose="05000000000000000000" pitchFamily="2" charset="2"/>
              <a:buChar char="n"/>
            </a:pPr>
            <a:endParaRPr lang="zh-CN" altLang="en-US" sz="2400">
              <a:latin typeface="仿宋" panose="02010609060101010101" pitchFamily="49" charset="-122"/>
              <a:ea typeface="仿宋" panose="02010609060101010101" pitchFamily="49"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文本占位符 2"/>
          <p:cNvSpPr>
            <a:spLocks noGrp="1"/>
          </p:cNvSpPr>
          <p:nvPr>
            <p:ph type="body" sz="half" idx="1"/>
          </p:nvPr>
        </p:nvSpPr>
        <p:spPr>
          <a:xfrm>
            <a:off x="467459" y="1196975"/>
            <a:ext cx="8219342" cy="5040313"/>
          </a:xfrm>
        </p:spPr>
        <p:txBody>
          <a:bodyPr/>
          <a:lstStyle/>
          <a:p>
            <a:pPr>
              <a:lnSpc>
                <a:spcPts val="2500"/>
              </a:lnSpc>
            </a:pPr>
            <a:r>
              <a:rPr lang="zh-CN" altLang="en-US" sz="2400" b="1" smtClean="0"/>
              <a:t>确定和选择改进的</a:t>
            </a:r>
            <a:r>
              <a:rPr lang="zh-CN" altLang="en-US" sz="2400" b="1" smtClean="0">
                <a:solidFill>
                  <a:srgbClr val="FF0000"/>
                </a:solidFill>
              </a:rPr>
              <a:t>机会</a:t>
            </a:r>
            <a:endParaRPr lang="en-US" altLang="zh-CN" sz="2400" b="1" smtClean="0">
              <a:solidFill>
                <a:srgbClr val="FF0000"/>
              </a:solidFill>
            </a:endParaRPr>
          </a:p>
          <a:p>
            <a:pPr>
              <a:lnSpc>
                <a:spcPts val="2500"/>
              </a:lnSpc>
            </a:pPr>
            <a:r>
              <a:rPr lang="zh-CN" altLang="en-US" sz="2400" b="1" smtClean="0">
                <a:solidFill>
                  <a:srgbClr val="FF0000"/>
                </a:solidFill>
                <a:latin typeface="幼圆" pitchFamily="49" charset="-122"/>
              </a:rPr>
              <a:t>目的：满足顾客要求，增强顾客满意。</a:t>
            </a:r>
            <a:endParaRPr lang="zh-CN" altLang="en-US" sz="2400" b="1" smtClean="0">
              <a:latin typeface="幼圆" pitchFamily="49" charset="-122"/>
            </a:endParaRPr>
          </a:p>
          <a:p>
            <a:r>
              <a:rPr lang="zh-CN" altLang="en-US" sz="2400" b="1" smtClean="0">
                <a:latin typeface="幼圆" pitchFamily="49" charset="-122"/>
              </a:rPr>
              <a:t> 措施包括：</a:t>
            </a:r>
            <a:r>
              <a:rPr lang="en-US" altLang="zh-CN" sz="2400" b="1" smtClean="0"/>
              <a:t>  </a:t>
            </a:r>
            <a:r>
              <a:rPr lang="zh-CN" altLang="en-US" sz="2400" b="1" smtClean="0"/>
              <a:t>改进</a:t>
            </a:r>
            <a:r>
              <a:rPr lang="zh-CN" altLang="en-US" sz="2400" b="1" smtClean="0">
                <a:solidFill>
                  <a:srgbClr val="FF0000"/>
                </a:solidFill>
              </a:rPr>
              <a:t>产品和服务</a:t>
            </a:r>
            <a:r>
              <a:rPr lang="zh-CN" altLang="en-US" sz="2400" b="1" smtClean="0"/>
              <a:t>以满足已知和预期的需求和期望；纠正、预防或减少非预期的影响；改进</a:t>
            </a:r>
            <a:r>
              <a:rPr lang="zh-CN" altLang="en-US" sz="2400" b="1" smtClean="0">
                <a:solidFill>
                  <a:srgbClr val="FF0000"/>
                </a:solidFill>
              </a:rPr>
              <a:t>质量管理体系的绩效和有效性。</a:t>
            </a:r>
            <a:endParaRPr lang="en-US" altLang="zh-CN" sz="2400" b="1" smtClean="0">
              <a:solidFill>
                <a:srgbClr val="FF0000"/>
              </a:solidFill>
            </a:endParaRPr>
          </a:p>
          <a:p>
            <a:r>
              <a:rPr lang="zh-CN" altLang="en-US" sz="2400" b="1" smtClean="0"/>
              <a:t>改进可能纠正、纠正措施、持续改进、突破式的变更、创新和重组等。</a:t>
            </a:r>
            <a:endParaRPr lang="en-US" altLang="zh-CN" sz="2400" b="1" smtClean="0"/>
          </a:p>
          <a:p>
            <a:r>
              <a:rPr lang="zh-CN" altLang="en-US" sz="2400" b="1" smtClean="0"/>
              <a:t>出现不合格的响应（纠正、处理、评价措施需求、评审措施有效性、必要时更新风险和机会并变更质量管理体系）。</a:t>
            </a:r>
            <a:endParaRPr lang="en-US" altLang="zh-CN" sz="2400" b="1" smtClean="0"/>
          </a:p>
          <a:p>
            <a:r>
              <a:rPr lang="zh-CN" altLang="en-US" sz="2400" b="1" smtClean="0"/>
              <a:t>根据分析和评价结果、管理评审输出等寻找持续改进的需求和机会，实现持续改进。</a:t>
            </a:r>
            <a:endParaRPr lang="en-US" altLang="zh-CN" sz="2400" b="1" smtClean="0"/>
          </a:p>
          <a:p>
            <a:endParaRPr lang="zh-CN" altLang="en-US" sz="2400" smtClean="0"/>
          </a:p>
          <a:p>
            <a:endParaRPr lang="zh-CN" altLang="en-US" sz="2400" smtClean="0"/>
          </a:p>
        </p:txBody>
      </p:sp>
      <p:sp>
        <p:nvSpPr>
          <p:cNvPr id="134147" name="标题 3"/>
          <p:cNvSpPr>
            <a:spLocks noGrp="1"/>
          </p:cNvSpPr>
          <p:nvPr>
            <p:ph type="title"/>
          </p:nvPr>
        </p:nvSpPr>
        <p:spPr>
          <a:xfrm>
            <a:off x="457200" y="274638"/>
            <a:ext cx="8229600" cy="778098"/>
          </a:xfrm>
        </p:spPr>
        <p:txBody>
          <a:bodyPr/>
          <a:lstStyle/>
          <a:p>
            <a:endParaRPr lang="zh-CN" altLang="en-US" dirty="0" smtClean="0"/>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sz="3600" b="1" dirty="0" smtClean="0">
                <a:solidFill>
                  <a:srgbClr val="FF0000"/>
                </a:solidFill>
              </a:rPr>
              <a:t>第四章质量管理体系换版和升级</a:t>
            </a:r>
            <a:endParaRPr lang="zh-CN" altLang="en-US" sz="3600" b="1" dirty="0">
              <a:solidFill>
                <a:srgbClr val="FF0000"/>
              </a:solidFill>
            </a:endParaRPr>
          </a:p>
        </p:txBody>
      </p:sp>
      <p:sp>
        <p:nvSpPr>
          <p:cNvPr id="3" name="副标题 2"/>
          <p:cNvSpPr>
            <a:spLocks noGrp="1"/>
          </p:cNvSpPr>
          <p:nvPr>
            <p:ph type="subTitle" idx="1"/>
          </p:nvPr>
        </p:nvSpPr>
        <p:spPr/>
        <p:txBody>
          <a:bodyPr/>
          <a:lstStyle/>
          <a:p>
            <a:endParaRPr lang="zh-CN" altLang="en-US" dirty="0"/>
          </a:p>
        </p:txBody>
      </p:sp>
    </p:spTree>
  </p:cSld>
  <p:clrMapOvr>
    <a:masterClrMapping/>
  </p:clrMapOvr>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en-US" sz="3600" dirty="0" smtClean="0"/>
              <a:t>换版时机和要求</a:t>
            </a:r>
            <a:endParaRPr lang="en-US" altLang="zh-CN" sz="3600" dirty="0" smtClean="0"/>
          </a:p>
          <a:p>
            <a:r>
              <a:rPr lang="zh-CN" altLang="en-US" sz="3600" dirty="0" smtClean="0"/>
              <a:t>质量管理体系建立实施流程</a:t>
            </a:r>
            <a:endParaRPr lang="en-US" altLang="zh-CN" sz="3600" dirty="0" smtClean="0"/>
          </a:p>
          <a:p>
            <a:r>
              <a:rPr lang="zh-CN" altLang="en-US" sz="3600" dirty="0"/>
              <a:t>分析</a:t>
            </a:r>
            <a:r>
              <a:rPr lang="zh-CN" altLang="en-US" sz="3600" dirty="0" smtClean="0"/>
              <a:t>组织环境和相关方需求</a:t>
            </a:r>
            <a:endParaRPr lang="en-US" altLang="zh-CN" sz="3600" dirty="0" smtClean="0"/>
          </a:p>
          <a:p>
            <a:r>
              <a:rPr lang="zh-CN" altLang="en-US" sz="3600" dirty="0" smtClean="0"/>
              <a:t>过程管理</a:t>
            </a:r>
            <a:endParaRPr lang="en-US" altLang="zh-CN" sz="3600" dirty="0" smtClean="0"/>
          </a:p>
          <a:p>
            <a:r>
              <a:rPr lang="zh-CN" altLang="en-US" sz="3600" smtClean="0"/>
              <a:t>成文信息</a:t>
            </a:r>
            <a:r>
              <a:rPr lang="zh-CN" altLang="en-US" sz="3600" dirty="0" smtClean="0"/>
              <a:t>要求</a:t>
            </a:r>
            <a:endParaRPr lang="en-US" altLang="zh-CN" sz="3600" dirty="0" smtClean="0"/>
          </a:p>
          <a:p>
            <a:endParaRPr lang="zh-CN" altLang="en-US" dirty="0"/>
          </a:p>
        </p:txBody>
      </p:sp>
    </p:spTree>
  </p:cSld>
  <p:clrMapOvr>
    <a:masterClrMapping/>
  </p:clrMapOvr>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706669"/>
          </a:xfrm>
        </p:spPr>
        <p:txBody>
          <a:bodyPr/>
          <a:lstStyle/>
          <a:p>
            <a:r>
              <a:rPr lang="zh-CN" altLang="en-US" dirty="0" smtClean="0"/>
              <a:t>换版时机和要求</a:t>
            </a:r>
            <a:endParaRPr lang="zh-CN" altLang="en-US" dirty="0"/>
          </a:p>
        </p:txBody>
      </p:sp>
      <p:sp>
        <p:nvSpPr>
          <p:cNvPr id="3" name="文本占位符 2"/>
          <p:cNvSpPr>
            <a:spLocks noGrp="1"/>
          </p:cNvSpPr>
          <p:nvPr>
            <p:ph type="body" sz="half" idx="1"/>
          </p:nvPr>
        </p:nvSpPr>
        <p:spPr>
          <a:xfrm>
            <a:off x="359626" y="914400"/>
            <a:ext cx="8112512" cy="5538936"/>
          </a:xfrm>
        </p:spPr>
        <p:txBody>
          <a:bodyPr>
            <a:noAutofit/>
          </a:bodyPr>
          <a:lstStyle/>
          <a:p>
            <a:r>
              <a:rPr lang="en-US" altLang="zh-CN" sz="2400" dirty="0" smtClean="0"/>
              <a:t>2018</a:t>
            </a:r>
            <a:r>
              <a:rPr lang="zh-CN" altLang="en-US" sz="2400" dirty="0" smtClean="0"/>
              <a:t>年</a:t>
            </a:r>
            <a:r>
              <a:rPr lang="en-US" altLang="zh-CN" sz="2400" dirty="0" smtClean="0"/>
              <a:t>9</a:t>
            </a:r>
            <a:r>
              <a:rPr lang="zh-CN" altLang="en-US" sz="2400" dirty="0" smtClean="0"/>
              <a:t>月</a:t>
            </a:r>
            <a:r>
              <a:rPr lang="en-US" altLang="zh-CN" sz="2400" dirty="0" smtClean="0"/>
              <a:t>23</a:t>
            </a:r>
            <a:r>
              <a:rPr lang="zh-CN" altLang="en-US" sz="2400" dirty="0" smtClean="0"/>
              <a:t>日前完成换版：</a:t>
            </a:r>
            <a:endParaRPr lang="en-US" altLang="zh-CN" sz="2400" dirty="0" smtClean="0"/>
          </a:p>
          <a:p>
            <a:r>
              <a:rPr lang="zh-CN" altLang="en-US" sz="2400" dirty="0" smtClean="0"/>
              <a:t>结合监督换版，证书有效期同原证书有效期；</a:t>
            </a:r>
            <a:endParaRPr lang="en-US" altLang="zh-CN" sz="2400" dirty="0" smtClean="0"/>
          </a:p>
          <a:p>
            <a:r>
              <a:rPr lang="zh-CN" altLang="en-US" sz="2400" dirty="0" smtClean="0"/>
              <a:t>通过再认证进行换版。</a:t>
            </a:r>
            <a:endParaRPr lang="en-US" altLang="zh-CN" sz="2400" dirty="0" smtClean="0"/>
          </a:p>
          <a:p>
            <a:r>
              <a:rPr lang="zh-CN" altLang="en-US" sz="2400" dirty="0"/>
              <a:t>把握几个重点变化：</a:t>
            </a:r>
            <a:endParaRPr lang="en-US" altLang="zh-CN" sz="2400" dirty="0"/>
          </a:p>
          <a:p>
            <a:pPr marL="0" indent="0">
              <a:buNone/>
            </a:pPr>
            <a:r>
              <a:rPr lang="en-US" altLang="zh-CN" sz="2400" dirty="0"/>
              <a:t>    </a:t>
            </a:r>
            <a:r>
              <a:rPr lang="en-US" altLang="zh-CN" sz="2000" dirty="0"/>
              <a:t>——</a:t>
            </a:r>
            <a:r>
              <a:rPr lang="zh-CN" altLang="en-US" sz="2000" dirty="0"/>
              <a:t>以过程为主导，建立体系，而不是以条款为主导。包括过程识别、确定，过程之间作用的确定、过程运行准则的策划和实施、过程目标的策划以及过程的实施和监测分析等。</a:t>
            </a:r>
            <a:endParaRPr lang="en-US" altLang="zh-CN" sz="2000" dirty="0"/>
          </a:p>
          <a:p>
            <a:pPr marL="0" indent="0">
              <a:buNone/>
            </a:pPr>
            <a:r>
              <a:rPr lang="en-US" altLang="zh-CN" sz="2000" dirty="0"/>
              <a:t>    ——</a:t>
            </a:r>
            <a:r>
              <a:rPr lang="zh-CN" altLang="en-US" sz="2000" dirty="0"/>
              <a:t>体系管理范围的变化。管理范围扩展到外供方、利益相关方。主要针对的对象不仅仅是传统意义上的产品，而是产品和服务、过程的输出和绩效以及组织的环境。</a:t>
            </a:r>
            <a:endParaRPr lang="en-US" altLang="zh-CN" sz="2000" dirty="0"/>
          </a:p>
          <a:p>
            <a:pPr marL="0" indent="0">
              <a:buNone/>
            </a:pPr>
            <a:r>
              <a:rPr lang="en-US" altLang="zh-CN" sz="2000" dirty="0"/>
              <a:t>   ——</a:t>
            </a:r>
            <a:r>
              <a:rPr lang="zh-CN" altLang="en-US" sz="2000" dirty="0"/>
              <a:t>引入了风险管控。新标准要求组织在进行策划时应进行风险评价，评审可能带来的后果，以及策划响应的措施，包括应急措施等。</a:t>
            </a:r>
            <a:endParaRPr lang="en-US" altLang="zh-CN" sz="2000" dirty="0"/>
          </a:p>
          <a:p>
            <a:pPr marL="0" indent="0">
              <a:buNone/>
            </a:pPr>
            <a:r>
              <a:rPr lang="en-US" altLang="zh-CN" sz="2000" dirty="0"/>
              <a:t>  </a:t>
            </a:r>
            <a:r>
              <a:rPr lang="en-US" altLang="zh-CN" sz="2000" dirty="0" smtClean="0"/>
              <a:t>——</a:t>
            </a:r>
            <a:r>
              <a:rPr lang="zh-CN" altLang="en-US" sz="2000" dirty="0" smtClean="0"/>
              <a:t>没有明确提出</a:t>
            </a:r>
            <a:r>
              <a:rPr lang="zh-CN" altLang="zh-CN" sz="2000" dirty="0" smtClean="0"/>
              <a:t>质量</a:t>
            </a:r>
            <a:r>
              <a:rPr lang="zh-CN" altLang="zh-CN" sz="2000" dirty="0"/>
              <a:t>手册、文件化程序等大量强制性文件的要求，合并了文件和记录，统一叫文件化</a:t>
            </a:r>
            <a:r>
              <a:rPr lang="zh-CN" altLang="zh-CN" sz="2000" dirty="0" smtClean="0"/>
              <a:t>信息</a:t>
            </a:r>
            <a:r>
              <a:rPr lang="zh-CN" altLang="en-US" sz="2000" dirty="0" smtClean="0"/>
              <a:t>。</a:t>
            </a:r>
            <a:endParaRPr lang="en-US" altLang="zh-CN" sz="2000" dirty="0" smtClean="0"/>
          </a:p>
        </p:txBody>
      </p:sp>
    </p:spTree>
  </p:cSld>
  <p:clrMapOvr>
    <a:masterClrMapping/>
  </p:clrMapOvr>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标题 1"/>
          <p:cNvSpPr>
            <a:spLocks noGrp="1"/>
          </p:cNvSpPr>
          <p:nvPr>
            <p:ph type="title"/>
          </p:nvPr>
        </p:nvSpPr>
        <p:spPr>
          <a:xfrm>
            <a:off x="457200" y="325438"/>
            <a:ext cx="8229600" cy="582612"/>
          </a:xfrm>
        </p:spPr>
        <p:txBody>
          <a:bodyPr/>
          <a:lstStyle/>
          <a:p>
            <a:r>
              <a:rPr lang="zh-CN" altLang="en-US" sz="1600" dirty="0" smtClean="0"/>
              <a:t>质量管理体系建立实施基本路线</a:t>
            </a:r>
            <a:endParaRPr lang="zh-CN" altLang="en-US" sz="1600" dirty="0" smtClean="0"/>
          </a:p>
        </p:txBody>
      </p:sp>
      <p:sp>
        <p:nvSpPr>
          <p:cNvPr id="5" name="圆角矩形 4"/>
          <p:cNvSpPr/>
          <p:nvPr/>
        </p:nvSpPr>
        <p:spPr>
          <a:xfrm>
            <a:off x="706439" y="1493838"/>
            <a:ext cx="1296987"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dirty="0">
                <a:latin typeface="微软雅黑" panose="020B0503020204020204" pitchFamily="34" charset="-122"/>
                <a:ea typeface="微软雅黑" panose="020B0503020204020204" pitchFamily="34" charset="-122"/>
              </a:rPr>
              <a:t>内外部环境分析</a:t>
            </a:r>
            <a:endParaRPr lang="en-US" altLang="zh-CN" sz="1000" b="1" dirty="0">
              <a:latin typeface="微软雅黑" panose="020B0503020204020204" pitchFamily="34" charset="-122"/>
              <a:ea typeface="微软雅黑" panose="020B0503020204020204" pitchFamily="34" charset="-122"/>
            </a:endParaRPr>
          </a:p>
        </p:txBody>
      </p:sp>
      <p:sp>
        <p:nvSpPr>
          <p:cNvPr id="6" name="圆角矩形 5"/>
          <p:cNvSpPr/>
          <p:nvPr/>
        </p:nvSpPr>
        <p:spPr>
          <a:xfrm>
            <a:off x="706439" y="2466977"/>
            <a:ext cx="1296987"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dirty="0">
                <a:latin typeface="微软雅黑" panose="020B0503020204020204" pitchFamily="34" charset="-122"/>
                <a:ea typeface="微软雅黑" panose="020B0503020204020204" pitchFamily="34" charset="-122"/>
              </a:rPr>
              <a:t>相关方需求和期望的分析</a:t>
            </a:r>
            <a:endParaRPr lang="en-US" altLang="zh-CN" sz="1000" b="1" dirty="0">
              <a:latin typeface="微软雅黑" panose="020B0503020204020204" pitchFamily="34" charset="-122"/>
              <a:ea typeface="微软雅黑" panose="020B0503020204020204" pitchFamily="34" charset="-122"/>
            </a:endParaRPr>
          </a:p>
        </p:txBody>
      </p:sp>
      <p:sp>
        <p:nvSpPr>
          <p:cNvPr id="12" name="圆角矩形 11"/>
          <p:cNvSpPr/>
          <p:nvPr/>
        </p:nvSpPr>
        <p:spPr>
          <a:xfrm>
            <a:off x="3311526" y="1993902"/>
            <a:ext cx="1296988"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dirty="0">
                <a:latin typeface="微软雅黑" panose="020B0503020204020204" pitchFamily="34" charset="-122"/>
                <a:ea typeface="微软雅黑" panose="020B0503020204020204" pitchFamily="34" charset="-122"/>
              </a:rPr>
              <a:t>确定</a:t>
            </a:r>
            <a:r>
              <a:rPr lang="en-US" altLang="zh-CN" sz="1000" b="1" dirty="0">
                <a:latin typeface="微软雅黑" panose="020B0503020204020204" pitchFamily="34" charset="-122"/>
                <a:ea typeface="微软雅黑" panose="020B0503020204020204" pitchFamily="34" charset="-122"/>
              </a:rPr>
              <a:t>QMS</a:t>
            </a:r>
            <a:r>
              <a:rPr lang="zh-CN" altLang="en-US" sz="1000" b="1" dirty="0">
                <a:latin typeface="微软雅黑" panose="020B0503020204020204" pitchFamily="34" charset="-122"/>
                <a:ea typeface="微软雅黑" panose="020B0503020204020204" pitchFamily="34" charset="-122"/>
              </a:rPr>
              <a:t>的范围</a:t>
            </a:r>
            <a:endParaRPr lang="zh-CN" altLang="en-US" sz="10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5505450" y="1993902"/>
            <a:ext cx="1296988"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dirty="0">
                <a:latin typeface="微软雅黑" panose="020B0503020204020204" pitchFamily="34" charset="-122"/>
                <a:ea typeface="微软雅黑" panose="020B0503020204020204" pitchFamily="34" charset="-122"/>
              </a:rPr>
              <a:t>确定</a:t>
            </a:r>
            <a:r>
              <a:rPr lang="en-US" altLang="zh-CN" sz="1000" b="1" dirty="0">
                <a:latin typeface="微软雅黑" panose="020B0503020204020204" pitchFamily="34" charset="-122"/>
                <a:ea typeface="微软雅黑" panose="020B0503020204020204" pitchFamily="34" charset="-122"/>
              </a:rPr>
              <a:t>QMS</a:t>
            </a:r>
            <a:r>
              <a:rPr lang="zh-CN" altLang="en-US" sz="1000" b="1" dirty="0">
                <a:latin typeface="微软雅黑" panose="020B0503020204020204" pitchFamily="34" charset="-122"/>
                <a:ea typeface="微软雅黑" panose="020B0503020204020204" pitchFamily="34" charset="-122"/>
              </a:rPr>
              <a:t>的方针和总体目标</a:t>
            </a:r>
            <a:endParaRPr lang="zh-CN" altLang="en-US" sz="1000" b="1" dirty="0">
              <a:latin typeface="微软雅黑" panose="020B0503020204020204" pitchFamily="34" charset="-122"/>
              <a:ea typeface="微软雅黑" panose="020B0503020204020204" pitchFamily="34" charset="-122"/>
            </a:endParaRPr>
          </a:p>
        </p:txBody>
      </p:sp>
      <p:cxnSp>
        <p:nvCxnSpPr>
          <p:cNvPr id="14" name="直接箭头连接符 13"/>
          <p:cNvCxnSpPr>
            <a:stCxn id="12" idx="3"/>
            <a:endCxn id="13" idx="1"/>
          </p:cNvCxnSpPr>
          <p:nvPr/>
        </p:nvCxnSpPr>
        <p:spPr>
          <a:xfrm>
            <a:off x="4608514" y="2282825"/>
            <a:ext cx="8969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5514975" y="3303588"/>
            <a:ext cx="1295400"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dirty="0">
                <a:latin typeface="微软雅黑" panose="020B0503020204020204" pitchFamily="34" charset="-122"/>
                <a:ea typeface="微软雅黑" panose="020B0503020204020204" pitchFamily="34" charset="-122"/>
              </a:rPr>
              <a:t>确定</a:t>
            </a:r>
            <a:r>
              <a:rPr lang="en-US" altLang="zh-CN" sz="1000" b="1" dirty="0">
                <a:latin typeface="微软雅黑" panose="020B0503020204020204" pitchFamily="34" charset="-122"/>
                <a:ea typeface="微软雅黑" panose="020B0503020204020204" pitchFamily="34" charset="-122"/>
              </a:rPr>
              <a:t>QMS</a:t>
            </a:r>
            <a:r>
              <a:rPr lang="zh-CN" altLang="en-US" sz="1000" b="1" dirty="0">
                <a:latin typeface="微软雅黑" panose="020B0503020204020204" pitchFamily="34" charset="-122"/>
                <a:ea typeface="微软雅黑" panose="020B0503020204020204" pitchFamily="34" charset="-122"/>
              </a:rPr>
              <a:t>所需的过程</a:t>
            </a:r>
            <a:endParaRPr lang="zh-CN" altLang="en-US" sz="1000" b="1" dirty="0">
              <a:latin typeface="微软雅黑" panose="020B0503020204020204" pitchFamily="34" charset="-122"/>
              <a:ea typeface="微软雅黑" panose="020B0503020204020204" pitchFamily="34" charset="-122"/>
            </a:endParaRPr>
          </a:p>
        </p:txBody>
      </p:sp>
      <p:cxnSp>
        <p:nvCxnSpPr>
          <p:cNvPr id="16" name="直接箭头连接符 15"/>
          <p:cNvCxnSpPr>
            <a:stCxn id="13" idx="2"/>
            <a:endCxn id="15" idx="0"/>
          </p:cNvCxnSpPr>
          <p:nvPr/>
        </p:nvCxnSpPr>
        <p:spPr>
          <a:xfrm>
            <a:off x="6154739" y="2570165"/>
            <a:ext cx="7937" cy="7334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7235826" y="2000252"/>
            <a:ext cx="1296988" cy="576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dirty="0">
                <a:latin typeface="微软雅黑" panose="020B0503020204020204" pitchFamily="34" charset="-122"/>
                <a:ea typeface="微软雅黑" panose="020B0503020204020204" pitchFamily="34" charset="-122"/>
              </a:rPr>
              <a:t>确定职能、层次及过程的目标以及实现方案</a:t>
            </a:r>
            <a:endParaRPr lang="zh-CN" altLang="en-US" sz="1000" b="1" dirty="0">
              <a:latin typeface="微软雅黑" panose="020B0503020204020204" pitchFamily="34" charset="-122"/>
              <a:ea typeface="微软雅黑" panose="020B0503020204020204" pitchFamily="34" charset="-122"/>
            </a:endParaRPr>
          </a:p>
        </p:txBody>
      </p:sp>
      <p:sp>
        <p:nvSpPr>
          <p:cNvPr id="19" name="圆角矩形 18"/>
          <p:cNvSpPr/>
          <p:nvPr/>
        </p:nvSpPr>
        <p:spPr>
          <a:xfrm>
            <a:off x="4176713" y="4437063"/>
            <a:ext cx="1295400"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dirty="0">
                <a:latin typeface="微软雅黑" panose="020B0503020204020204" pitchFamily="34" charset="-122"/>
                <a:ea typeface="微软雅黑" panose="020B0503020204020204" pitchFamily="34" charset="-122"/>
              </a:rPr>
              <a:t>过程管理的策划、运行</a:t>
            </a:r>
            <a:endParaRPr lang="zh-CN" altLang="en-US" sz="1000" b="1" dirty="0">
              <a:latin typeface="微软雅黑" panose="020B0503020204020204" pitchFamily="34" charset="-122"/>
              <a:ea typeface="微软雅黑" panose="020B0503020204020204" pitchFamily="34" charset="-122"/>
            </a:endParaRPr>
          </a:p>
        </p:txBody>
      </p:sp>
      <p:cxnSp>
        <p:nvCxnSpPr>
          <p:cNvPr id="40" name="肘形连接符 39"/>
          <p:cNvCxnSpPr>
            <a:stCxn id="17" idx="3"/>
            <a:endCxn id="19" idx="3"/>
          </p:cNvCxnSpPr>
          <p:nvPr/>
        </p:nvCxnSpPr>
        <p:spPr>
          <a:xfrm flipH="1">
            <a:off x="5472114" y="2289177"/>
            <a:ext cx="3060700" cy="2435225"/>
          </a:xfrm>
          <a:prstGeom prst="bentConnector3">
            <a:avLst>
              <a:gd name="adj1" fmla="val -7470"/>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肘形连接符 41"/>
          <p:cNvCxnSpPr>
            <a:stCxn id="5" idx="3"/>
            <a:endCxn id="6" idx="3"/>
          </p:cNvCxnSpPr>
          <p:nvPr/>
        </p:nvCxnSpPr>
        <p:spPr>
          <a:xfrm>
            <a:off x="2003426" y="1782763"/>
            <a:ext cx="12700" cy="971550"/>
          </a:xfrm>
          <a:prstGeom prst="bentConnector3">
            <a:avLst>
              <a:gd name="adj1" fmla="val 1800000"/>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endCxn id="12" idx="1"/>
          </p:cNvCxnSpPr>
          <p:nvPr/>
        </p:nvCxnSpPr>
        <p:spPr>
          <a:xfrm>
            <a:off x="2232025" y="2282825"/>
            <a:ext cx="10795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9" name="圆角矩形 48"/>
          <p:cNvSpPr/>
          <p:nvPr/>
        </p:nvSpPr>
        <p:spPr>
          <a:xfrm>
            <a:off x="2159001" y="3306763"/>
            <a:ext cx="1296988"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dirty="0">
                <a:latin typeface="微软雅黑" panose="020B0503020204020204" pitchFamily="34" charset="-122"/>
                <a:ea typeface="微软雅黑" panose="020B0503020204020204" pitchFamily="34" charset="-122"/>
              </a:rPr>
              <a:t>风险与机会的应对措施</a:t>
            </a:r>
            <a:endParaRPr lang="zh-CN" altLang="en-US" sz="1000" b="1" dirty="0">
              <a:latin typeface="微软雅黑" panose="020B0503020204020204" pitchFamily="34" charset="-122"/>
              <a:ea typeface="微软雅黑" panose="020B0503020204020204" pitchFamily="34" charset="-122"/>
            </a:endParaRPr>
          </a:p>
        </p:txBody>
      </p:sp>
      <p:cxnSp>
        <p:nvCxnSpPr>
          <p:cNvPr id="51" name="直接箭头连接符 50"/>
          <p:cNvCxnSpPr/>
          <p:nvPr/>
        </p:nvCxnSpPr>
        <p:spPr>
          <a:xfrm>
            <a:off x="2798763" y="2284415"/>
            <a:ext cx="0" cy="10191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6" name="圆角矩形 55"/>
          <p:cNvSpPr/>
          <p:nvPr/>
        </p:nvSpPr>
        <p:spPr>
          <a:xfrm>
            <a:off x="735014" y="5084763"/>
            <a:ext cx="1296987"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000" b="1" dirty="0">
                <a:latin typeface="微软雅黑" panose="020B0503020204020204" pitchFamily="34" charset="-122"/>
                <a:ea typeface="微软雅黑" panose="020B0503020204020204" pitchFamily="34" charset="-122"/>
              </a:rPr>
              <a:t>监视、测量与评价</a:t>
            </a:r>
            <a:endParaRPr lang="zh-CN" altLang="en-US" sz="1000" b="1" dirty="0">
              <a:latin typeface="微软雅黑" panose="020B0503020204020204" pitchFamily="34" charset="-122"/>
              <a:ea typeface="微软雅黑" panose="020B0503020204020204" pitchFamily="34" charset="-122"/>
            </a:endParaRPr>
          </a:p>
        </p:txBody>
      </p:sp>
      <p:cxnSp>
        <p:nvCxnSpPr>
          <p:cNvPr id="58" name="肘形连接符 57"/>
          <p:cNvCxnSpPr>
            <a:stCxn id="19" idx="2"/>
            <a:endCxn id="56" idx="3"/>
          </p:cNvCxnSpPr>
          <p:nvPr/>
        </p:nvCxnSpPr>
        <p:spPr>
          <a:xfrm rot="5400000">
            <a:off x="3248026" y="3797302"/>
            <a:ext cx="360363" cy="2792413"/>
          </a:xfrm>
          <a:prstGeom prst="bentConnector2">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圆角矩形 60"/>
          <p:cNvSpPr/>
          <p:nvPr/>
        </p:nvSpPr>
        <p:spPr>
          <a:xfrm>
            <a:off x="447676" y="1341440"/>
            <a:ext cx="1871663" cy="1849437"/>
          </a:xfrm>
          <a:prstGeom prst="round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64" name="直接箭头连接符 63"/>
          <p:cNvCxnSpPr>
            <a:stCxn id="56" idx="0"/>
            <a:endCxn id="61" idx="2"/>
          </p:cNvCxnSpPr>
          <p:nvPr/>
        </p:nvCxnSpPr>
        <p:spPr>
          <a:xfrm flipV="1">
            <a:off x="1382713" y="3190875"/>
            <a:ext cx="0" cy="18938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肘形连接符 74"/>
          <p:cNvCxnSpPr>
            <a:stCxn id="15" idx="1"/>
            <a:endCxn id="19" idx="0"/>
          </p:cNvCxnSpPr>
          <p:nvPr/>
        </p:nvCxnSpPr>
        <p:spPr>
          <a:xfrm rot="10800000" flipV="1">
            <a:off x="4824414" y="3590925"/>
            <a:ext cx="690562" cy="846138"/>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7" name="肘形连接符 76"/>
          <p:cNvCxnSpPr>
            <a:stCxn id="49" idx="2"/>
            <a:endCxn id="19" idx="1"/>
          </p:cNvCxnSpPr>
          <p:nvPr/>
        </p:nvCxnSpPr>
        <p:spPr>
          <a:xfrm rot="16200000" flipH="1">
            <a:off x="3071814" y="3619502"/>
            <a:ext cx="841375" cy="1368425"/>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0" name="肘形连接符 89"/>
          <p:cNvCxnSpPr>
            <a:stCxn id="15" idx="3"/>
            <a:endCxn id="17" idx="2"/>
          </p:cNvCxnSpPr>
          <p:nvPr/>
        </p:nvCxnSpPr>
        <p:spPr>
          <a:xfrm flipV="1">
            <a:off x="6810375" y="2576513"/>
            <a:ext cx="1074738" cy="1014412"/>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a:stCxn id="13" idx="3"/>
            <a:endCxn id="17" idx="1"/>
          </p:cNvCxnSpPr>
          <p:nvPr/>
        </p:nvCxnSpPr>
        <p:spPr>
          <a:xfrm>
            <a:off x="6802439" y="2282825"/>
            <a:ext cx="433387" cy="635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ISO9000:2015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0"/>
          <a:ext cx="8714643" cy="5329238"/>
        </p:xfrm>
        <a:graphic>
          <a:graphicData uri="http://schemas.openxmlformats.org/drawingml/2006/table">
            <a:tbl>
              <a:tblPr/>
              <a:tblGrid>
                <a:gridCol w="1944531"/>
                <a:gridCol w="6770112"/>
              </a:tblGrid>
              <a:tr h="51283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6405">
                <a:tc>
                  <a:txBody>
                    <a:bodyPr/>
                    <a:lstStyle/>
                    <a:p>
                      <a:pPr marL="476250" indent="-476250" eaLnBrk="1" hangingPunct="1">
                        <a:lnSpc>
                          <a:spcPct val="130000"/>
                        </a:lnSpc>
                        <a:spcBef>
                          <a:spcPts val="300"/>
                        </a:spcBef>
                        <a:spcAft>
                          <a:spcPts val="300"/>
                        </a:spcAft>
                        <a:buClr>
                          <a:srgbClr val="0000FF"/>
                        </a:buClr>
                        <a:buFont typeface="Wingdings" panose="05000000000000000000" pitchFamily="2" charset="2"/>
                        <a:buNone/>
                      </a:pPr>
                      <a:r>
                        <a:rPr lang="en-US" altLang="zh-CN" sz="2000" b="1" dirty="0" smtClean="0">
                          <a:latin typeface="黑体" panose="02010609060101010101" pitchFamily="2" charset="-122"/>
                          <a:ea typeface="黑体" panose="02010609060101010101" pitchFamily="2" charset="-122"/>
                        </a:rPr>
                        <a:t>0.2a)</a:t>
                      </a:r>
                      <a:r>
                        <a:rPr lang="zh-CN" altLang="en-US" sz="2000" b="1" dirty="0" smtClean="0">
                          <a:latin typeface="黑体" panose="02010609060101010101" pitchFamily="2" charset="-122"/>
                          <a:ea typeface="黑体" panose="02010609060101010101" pitchFamily="2" charset="-122"/>
                        </a:rPr>
                        <a:t>以顾客为关注焦点</a:t>
                      </a:r>
                      <a:endParaRPr lang="en-US" altLang="zh-CN" sz="2000" b="1" dirty="0" smtClean="0">
                        <a:latin typeface="黑体" panose="02010609060101010101" pitchFamily="2" charset="-122"/>
                        <a:ea typeface="黑体" panose="02010609060101010101" pitchFamily="2" charset="-122"/>
                      </a:endParaRPr>
                    </a:p>
                    <a:p>
                      <a:pPr marL="0" indent="-476250" algn="l" rtl="0" eaLnBrk="1" latinLnBrk="0" hangingPunct="1">
                        <a:lnSpc>
                          <a:spcPct val="130000"/>
                        </a:lnSpc>
                        <a:spcBef>
                          <a:spcPts val="300"/>
                        </a:spcBef>
                        <a:spcAft>
                          <a:spcPts val="300"/>
                        </a:spcAft>
                        <a:buClr>
                          <a:srgbClr val="0000FF"/>
                        </a:buClr>
                        <a:buFont typeface="Wingdings" panose="05000000000000000000" pitchFamily="2" charset="2"/>
                        <a:buNone/>
                      </a:pPr>
                      <a:r>
                        <a:rPr kumimoji="0" lang="zh-CN" altLang="en-US" sz="2000" b="0" i="0" kern="1200" dirty="0" smtClean="0">
                          <a:solidFill>
                            <a:schemeClr val="tx1"/>
                          </a:solidFill>
                          <a:effectLst/>
                          <a:latin typeface="+mn-lt"/>
                          <a:ea typeface="+mn-ea"/>
                          <a:cs typeface="+mn-cs"/>
                        </a:rPr>
                        <a:t>  组织依存于顾客。因此，组织应当理解顾客当前和未来的需求，满足顾客要求并争取超越顾客期望</a:t>
                      </a:r>
                      <a:r>
                        <a:rPr kumimoji="0" lang="zh-CN" altLang="en-US" sz="1800" b="0" i="0" kern="1200" dirty="0" smtClean="0">
                          <a:solidFill>
                            <a:schemeClr val="tx1"/>
                          </a:solidFill>
                          <a:effectLst/>
                          <a:latin typeface="+mn-lt"/>
                          <a:ea typeface="+mn-ea"/>
                          <a:cs typeface="+mn-cs"/>
                        </a:rPr>
                        <a:t>。</a:t>
                      </a:r>
                      <a:endParaRPr kumimoji="0" lang="zh-CN" altLang="en-US" sz="1800" b="0" i="0" kern="1200" dirty="0" smtClean="0">
                        <a:solidFill>
                          <a:schemeClr val="tx1"/>
                        </a:solidFill>
                        <a:effectLst/>
                        <a:latin typeface="+mn-lt"/>
                        <a:ea typeface="+mn-ea"/>
                        <a:cs typeface="+mn-cs"/>
                      </a:endParaRPr>
                    </a:p>
                  </a:txBody>
                  <a:tcPr marL="91449" marR="9144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zh-CN" altLang="en-US" sz="2200" b="1" i="0" kern="1200" dirty="0" smtClean="0">
                          <a:solidFill>
                            <a:schemeClr val="tx1"/>
                          </a:solidFill>
                          <a:effectLst/>
                          <a:latin typeface="+mn-lt"/>
                          <a:ea typeface="+mn-ea"/>
                          <a:cs typeface="+mn-cs"/>
                        </a:rPr>
                        <a:t>原则</a:t>
                      </a:r>
                      <a:r>
                        <a:rPr kumimoji="0" lang="en-US" altLang="zh-CN" sz="2200" b="1" i="0" kern="1200" dirty="0" smtClean="0">
                          <a:solidFill>
                            <a:schemeClr val="tx1"/>
                          </a:solidFill>
                          <a:effectLst/>
                          <a:latin typeface="+mn-lt"/>
                          <a:ea typeface="+mn-ea"/>
                          <a:cs typeface="+mn-cs"/>
                        </a:rPr>
                        <a:t>1</a:t>
                      </a:r>
                      <a:r>
                        <a:rPr kumimoji="0" lang="zh-CN" altLang="en-US" sz="2200" b="1" i="0" kern="1200" dirty="0" smtClean="0">
                          <a:solidFill>
                            <a:schemeClr val="tx1"/>
                          </a:solidFill>
                          <a:effectLst/>
                          <a:latin typeface="+mn-lt"/>
                          <a:ea typeface="+mn-ea"/>
                          <a:cs typeface="+mn-cs"/>
                        </a:rPr>
                        <a:t>：以顾客为关注焦点</a:t>
                      </a:r>
                      <a:endParaRPr kumimoji="0" lang="en-US" altLang="zh-CN" sz="2200" b="1" i="0" kern="1200" dirty="0" smtClean="0">
                        <a:solidFill>
                          <a:schemeClr val="tx1"/>
                        </a:solidFill>
                        <a:effectLst/>
                        <a:latin typeface="+mn-lt"/>
                        <a:ea typeface="+mn-ea"/>
                        <a:cs typeface="+mn-cs"/>
                      </a:endParaRPr>
                    </a:p>
                    <a:p>
                      <a:r>
                        <a:rPr lang="zh-CN" altLang="zh-CN" sz="2200" b="1" kern="1200" dirty="0" smtClean="0">
                          <a:solidFill>
                            <a:schemeClr val="tx1"/>
                          </a:solidFill>
                          <a:effectLst/>
                          <a:latin typeface="+mn-lt"/>
                          <a:ea typeface="+mn-ea"/>
                          <a:cs typeface="+mn-cs"/>
                        </a:rPr>
                        <a:t>a)</a:t>
                      </a:r>
                      <a:r>
                        <a:rPr lang="zh-CN" altLang="en-US" sz="2200" b="1" kern="1200" dirty="0" smtClean="0">
                          <a:solidFill>
                            <a:schemeClr val="tx1"/>
                          </a:solidFill>
                          <a:effectLst/>
                          <a:latin typeface="+mn-lt"/>
                          <a:ea typeface="+mn-ea"/>
                          <a:cs typeface="+mn-cs"/>
                        </a:rPr>
                        <a:t>概</a:t>
                      </a:r>
                      <a:r>
                        <a:rPr lang="zh-CN" altLang="zh-CN" sz="2200" b="1" kern="1200" dirty="0" smtClean="0">
                          <a:solidFill>
                            <a:schemeClr val="tx1"/>
                          </a:solidFill>
                          <a:effectLst/>
                          <a:latin typeface="+mn-lt"/>
                          <a:ea typeface="+mn-ea"/>
                          <a:cs typeface="+mn-cs"/>
                        </a:rPr>
                        <a:t>述</a:t>
                      </a:r>
                      <a:endParaRPr lang="zh-CN" altLang="zh-CN"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zh-CN" sz="2200" b="1" kern="1200" dirty="0" smtClean="0">
                          <a:solidFill>
                            <a:schemeClr val="tx1"/>
                          </a:solidFill>
                          <a:effectLst/>
                          <a:latin typeface="+mn-lt"/>
                          <a:ea typeface="+mn-ea"/>
                          <a:cs typeface="+mn-cs"/>
                        </a:rPr>
                        <a:t>质量管理的</a:t>
                      </a:r>
                      <a:r>
                        <a:rPr lang="zh-CN" altLang="en-US" sz="2200" b="1" kern="1200" dirty="0" smtClean="0">
                          <a:solidFill>
                            <a:schemeClr val="tx1"/>
                          </a:solidFill>
                          <a:effectLst/>
                          <a:latin typeface="+mn-lt"/>
                          <a:ea typeface="+mn-ea"/>
                          <a:cs typeface="+mn-cs"/>
                        </a:rPr>
                        <a:t>首</a:t>
                      </a:r>
                      <a:r>
                        <a:rPr lang="zh-CN" altLang="zh-CN" sz="2200" b="1" kern="1200" dirty="0" smtClean="0">
                          <a:solidFill>
                            <a:schemeClr val="tx1"/>
                          </a:solidFill>
                          <a:effectLst/>
                          <a:latin typeface="+mn-lt"/>
                          <a:ea typeface="+mn-ea"/>
                          <a:cs typeface="+mn-cs"/>
                        </a:rPr>
                        <a:t>要</a:t>
                      </a:r>
                      <a:r>
                        <a:rPr lang="zh-CN" altLang="en-US" sz="2200" b="1" kern="1200" dirty="0" smtClean="0">
                          <a:solidFill>
                            <a:schemeClr val="tx1"/>
                          </a:solidFill>
                          <a:effectLst/>
                          <a:latin typeface="+mn-lt"/>
                          <a:ea typeface="+mn-ea"/>
                          <a:cs typeface="+mn-cs"/>
                        </a:rPr>
                        <a:t>关注</a:t>
                      </a:r>
                      <a:r>
                        <a:rPr lang="zh-CN" altLang="zh-CN" sz="2200" b="1" kern="1200" dirty="0" smtClean="0">
                          <a:solidFill>
                            <a:schemeClr val="tx1"/>
                          </a:solidFill>
                          <a:effectLst/>
                          <a:latin typeface="+mn-lt"/>
                          <a:ea typeface="+mn-ea"/>
                          <a:cs typeface="+mn-cs"/>
                        </a:rPr>
                        <a:t>点是</a:t>
                      </a:r>
                      <a:r>
                        <a:rPr lang="zh-CN" altLang="zh-CN" sz="2200" b="1" kern="1200" dirty="0" smtClean="0">
                          <a:solidFill>
                            <a:srgbClr val="FF0000"/>
                          </a:solidFill>
                          <a:effectLst/>
                          <a:latin typeface="+mn-lt"/>
                          <a:ea typeface="+mn-ea"/>
                          <a:cs typeface="+mn-cs"/>
                        </a:rPr>
                        <a:t>满足</a:t>
                      </a:r>
                      <a:r>
                        <a:rPr lang="zh-CN" altLang="zh-CN" sz="2200" b="1" kern="1200" dirty="0" smtClean="0">
                          <a:solidFill>
                            <a:schemeClr val="tx1"/>
                          </a:solidFill>
                          <a:effectLst/>
                          <a:latin typeface="+mn-lt"/>
                          <a:ea typeface="+mn-ea"/>
                          <a:cs typeface="+mn-cs"/>
                        </a:rPr>
                        <a:t>顾客的要求并努力</a:t>
                      </a:r>
                      <a:r>
                        <a:rPr lang="zh-CN" altLang="zh-CN" sz="2200" b="1" kern="1200" dirty="0" smtClean="0">
                          <a:solidFill>
                            <a:srgbClr val="FF0000"/>
                          </a:solidFill>
                          <a:effectLst/>
                          <a:latin typeface="+mn-lt"/>
                          <a:ea typeface="+mn-ea"/>
                          <a:cs typeface="+mn-cs"/>
                        </a:rPr>
                        <a:t>超越</a:t>
                      </a:r>
                      <a:r>
                        <a:rPr lang="zh-CN" altLang="zh-CN" sz="2200" b="1" kern="1200" dirty="0" smtClean="0">
                          <a:solidFill>
                            <a:schemeClr val="tx1"/>
                          </a:solidFill>
                          <a:effectLst/>
                          <a:latin typeface="+mn-lt"/>
                          <a:ea typeface="+mn-ea"/>
                          <a:cs typeface="+mn-cs"/>
                        </a:rPr>
                        <a:t>顾客的期望。</a:t>
                      </a:r>
                      <a:endParaRPr lang="zh-CN" altLang="zh-CN" sz="2200" b="1" kern="1200" dirty="0" smtClean="0">
                        <a:solidFill>
                          <a:schemeClr val="tx1"/>
                        </a:solidFill>
                        <a:effectLst/>
                        <a:latin typeface="+mn-lt"/>
                        <a:ea typeface="+mn-ea"/>
                        <a:cs typeface="+mn-cs"/>
                      </a:endParaRPr>
                    </a:p>
                    <a:p>
                      <a:r>
                        <a:rPr lang="zh-CN" altLang="zh-CN" sz="2200" b="1" kern="1200" dirty="0" smtClean="0">
                          <a:solidFill>
                            <a:schemeClr val="tx1"/>
                          </a:solidFill>
                          <a:effectLst/>
                          <a:latin typeface="+mn-lt"/>
                          <a:ea typeface="+mn-ea"/>
                          <a:cs typeface="+mn-cs"/>
                        </a:rPr>
                        <a:t>b)</a:t>
                      </a:r>
                      <a:r>
                        <a:rPr lang="zh-CN" altLang="en-US" sz="2200" b="1" kern="1200" dirty="0" smtClean="0">
                          <a:solidFill>
                            <a:schemeClr val="tx1"/>
                          </a:solidFill>
                          <a:effectLst/>
                          <a:latin typeface="+mn-lt"/>
                          <a:ea typeface="+mn-ea"/>
                          <a:cs typeface="+mn-cs"/>
                        </a:rPr>
                        <a:t>依据</a:t>
                      </a:r>
                      <a:endParaRPr lang="zh-CN" altLang="zh-CN" sz="2200" b="1" kern="1200" dirty="0" smtClean="0">
                        <a:solidFill>
                          <a:schemeClr val="tx1"/>
                        </a:solidFill>
                        <a:effectLst/>
                        <a:latin typeface="+mn-lt"/>
                        <a:ea typeface="+mn-ea"/>
                        <a:cs typeface="+mn-cs"/>
                      </a:endParaRPr>
                    </a:p>
                    <a:p>
                      <a:pPr marL="0" algn="l" defTabSz="914400" rtl="0" eaLnBrk="1" latinLnBrk="0" hangingPunct="1"/>
                      <a:r>
                        <a:rPr lang="zh-CN" altLang="en-US" sz="2200" b="1" kern="1200" dirty="0" smtClean="0">
                          <a:solidFill>
                            <a:schemeClr val="tx1"/>
                          </a:solidFill>
                          <a:effectLst/>
                          <a:latin typeface="+mn-lt"/>
                          <a:ea typeface="+mn-ea"/>
                          <a:cs typeface="+mn-cs"/>
                        </a:rPr>
                        <a:t>组织只有赢得和保持顾客和其他有关的相关方的信任才能获得持续成功。与顾客相互作用的每个方面，都提供了为顾客创造更多价值的机会。理解顾客和其他相关方当前和未来的需求，有助于组织的持续成功。 </a:t>
                      </a:r>
                      <a:endParaRPr lang="en-US" altLang="zh-CN" sz="2200" b="1" kern="1200" dirty="0" smtClean="0">
                        <a:solidFill>
                          <a:schemeClr val="tx1"/>
                        </a:solidFill>
                        <a:effectLst/>
                        <a:latin typeface="+mn-lt"/>
                        <a:ea typeface="+mn-ea"/>
                        <a:cs typeface="+mn-cs"/>
                      </a:endParaRPr>
                    </a:p>
                    <a:p>
                      <a:pPr marL="0" algn="l" defTabSz="914400" rtl="0" eaLnBrk="1" latinLnBrk="0" hangingPunct="1"/>
                      <a:r>
                        <a:rPr lang="en-US" altLang="zh-CN" sz="2200" b="1" kern="1200" dirty="0" smtClean="0">
                          <a:solidFill>
                            <a:schemeClr val="tx1"/>
                          </a:solidFill>
                          <a:latin typeface="+mn-lt"/>
                          <a:ea typeface="+mn-ea"/>
                          <a:cs typeface="+mn-cs"/>
                        </a:rPr>
                        <a:t>c</a:t>
                      </a:r>
                      <a:r>
                        <a:rPr lang="zh-CN" altLang="en-US" sz="2200" b="1" kern="1200" dirty="0" smtClean="0">
                          <a:solidFill>
                            <a:schemeClr val="tx1"/>
                          </a:solidFill>
                          <a:latin typeface="+mn-lt"/>
                          <a:ea typeface="+mn-ea"/>
                          <a:cs typeface="+mn-cs"/>
                        </a:rPr>
                        <a:t>）</a:t>
                      </a:r>
                      <a:r>
                        <a:rPr lang="en-US" altLang="zh-CN" sz="2200" b="1" kern="1200" dirty="0" smtClean="0">
                          <a:solidFill>
                            <a:schemeClr val="tx1"/>
                          </a:solidFill>
                          <a:latin typeface="+mn-lt"/>
                          <a:ea typeface="+mn-ea"/>
                          <a:cs typeface="+mn-cs"/>
                        </a:rPr>
                        <a:t> </a:t>
                      </a:r>
                      <a:r>
                        <a:rPr lang="zh-CN" altLang="en-US" sz="2200" b="1" kern="1200" dirty="0" smtClean="0">
                          <a:solidFill>
                            <a:schemeClr val="tx1"/>
                          </a:solidFill>
                          <a:latin typeface="+mn-lt"/>
                          <a:ea typeface="+mn-ea"/>
                          <a:cs typeface="+mn-cs"/>
                        </a:rPr>
                        <a:t>主要益处</a:t>
                      </a:r>
                      <a:endParaRPr lang="en-US" altLang="zh-CN" sz="2200" b="1" kern="1200" dirty="0" smtClean="0">
                        <a:solidFill>
                          <a:schemeClr val="tx1"/>
                        </a:solidFill>
                        <a:latin typeface="+mn-lt"/>
                        <a:ea typeface="+mn-ea"/>
                        <a:cs typeface="+mn-cs"/>
                      </a:endParaRPr>
                    </a:p>
                    <a:p>
                      <a:pPr marL="0" indent="0" algn="l" defTabSz="914400" rtl="0" eaLnBrk="1" latinLnBrk="0" hangingPunct="1">
                        <a:buNone/>
                      </a:pPr>
                      <a:r>
                        <a:rPr lang="zh-CN" altLang="en-US" sz="2200" b="1" kern="1200" dirty="0" smtClean="0">
                          <a:solidFill>
                            <a:schemeClr val="tx1"/>
                          </a:solidFill>
                          <a:latin typeface="+mn-lt"/>
                          <a:ea typeface="+mn-ea"/>
                          <a:cs typeface="+mn-cs"/>
                        </a:rPr>
                        <a:t>主要益处可能有：</a:t>
                      </a:r>
                      <a:r>
                        <a:rPr lang="en-US" altLang="zh-CN" sz="2200" b="1" kern="1200" dirty="0" smtClean="0">
                          <a:solidFill>
                            <a:schemeClr val="tx1"/>
                          </a:solidFill>
                          <a:latin typeface="+mn-lt"/>
                          <a:ea typeface="+mn-ea"/>
                          <a:cs typeface="+mn-cs"/>
                        </a:rPr>
                        <a:t> </a:t>
                      </a:r>
                      <a:r>
                        <a:rPr lang="zh-CN" altLang="en-US" sz="2200" b="1" kern="1200" dirty="0" smtClean="0">
                          <a:solidFill>
                            <a:schemeClr val="tx1"/>
                          </a:solidFill>
                          <a:latin typeface="+mn-lt"/>
                          <a:ea typeface="+mn-ea"/>
                          <a:cs typeface="+mn-cs"/>
                        </a:rPr>
                        <a:t>提升顾客价值；</a:t>
                      </a:r>
                      <a:r>
                        <a:rPr lang="en-US" altLang="zh-CN" sz="2200" b="1" kern="1200" dirty="0" smtClean="0">
                          <a:solidFill>
                            <a:schemeClr val="tx1"/>
                          </a:solidFill>
                          <a:latin typeface="+mn-lt"/>
                          <a:ea typeface="+mn-ea"/>
                          <a:cs typeface="+mn-cs"/>
                        </a:rPr>
                        <a:t> </a:t>
                      </a:r>
                      <a:r>
                        <a:rPr lang="zh-CN" altLang="en-US" sz="2200" b="1" kern="1200" dirty="0" smtClean="0">
                          <a:solidFill>
                            <a:schemeClr val="tx1"/>
                          </a:solidFill>
                          <a:latin typeface="+mn-lt"/>
                          <a:ea typeface="+mn-ea"/>
                          <a:cs typeface="+mn-cs"/>
                        </a:rPr>
                        <a:t>增强顾客满意； </a:t>
                      </a:r>
                      <a:r>
                        <a:rPr lang="en-US" altLang="zh-CN" sz="2200" b="1" kern="1200" dirty="0" smtClean="0">
                          <a:solidFill>
                            <a:schemeClr val="tx1"/>
                          </a:solidFill>
                          <a:latin typeface="+mn-lt"/>
                          <a:ea typeface="+mn-ea"/>
                          <a:cs typeface="+mn-cs"/>
                        </a:rPr>
                        <a:t> </a:t>
                      </a:r>
                      <a:r>
                        <a:rPr lang="zh-CN" altLang="en-US" sz="2200" b="1" kern="1200" dirty="0" smtClean="0">
                          <a:solidFill>
                            <a:schemeClr val="tx1"/>
                          </a:solidFill>
                          <a:latin typeface="+mn-lt"/>
                          <a:ea typeface="+mn-ea"/>
                          <a:cs typeface="+mn-cs"/>
                        </a:rPr>
                        <a:t>增进顾客忠诚；</a:t>
                      </a:r>
                      <a:r>
                        <a:rPr lang="en-US" altLang="zh-CN" sz="2200" b="1" kern="1200" dirty="0" smtClean="0">
                          <a:solidFill>
                            <a:schemeClr val="tx1"/>
                          </a:solidFill>
                          <a:latin typeface="+mn-lt"/>
                          <a:ea typeface="+mn-ea"/>
                          <a:cs typeface="+mn-cs"/>
                        </a:rPr>
                        <a:t> </a:t>
                      </a:r>
                      <a:r>
                        <a:rPr lang="zh-CN" altLang="en-US" sz="2200" b="1" kern="1200" dirty="0" smtClean="0">
                          <a:solidFill>
                            <a:schemeClr val="tx1"/>
                          </a:solidFill>
                          <a:latin typeface="+mn-lt"/>
                          <a:ea typeface="+mn-ea"/>
                          <a:cs typeface="+mn-cs"/>
                        </a:rPr>
                        <a:t>增加重复性业务； 提高组织的声誉； 扩展顾客群； 增加收入和市场份额。 </a:t>
                      </a:r>
                      <a:endParaRPr lang="zh-CN" altLang="en-US" sz="2200" b="1" kern="1200" dirty="0" smtClean="0">
                        <a:solidFill>
                          <a:schemeClr val="tx1"/>
                        </a:solidFill>
                        <a:latin typeface="+mn-lt"/>
                        <a:ea typeface="+mn-ea"/>
                        <a:cs typeface="+mn-cs"/>
                      </a:endParaRPr>
                    </a:p>
                    <a:p>
                      <a:pPr marL="0" algn="l" defTabSz="914400" rtl="0" eaLnBrk="1" latinLnBrk="0" hangingPunct="1"/>
                      <a:endParaRPr lang="en-US" altLang="zh-CN" sz="2400" b="1" kern="1200" dirty="0" smtClean="0">
                        <a:solidFill>
                          <a:schemeClr val="tx1"/>
                        </a:solidFill>
                        <a:effectLst/>
                        <a:latin typeface="+mn-lt"/>
                        <a:ea typeface="+mn-ea"/>
                        <a:cs typeface="+mn-cs"/>
                      </a:endParaRPr>
                    </a:p>
                  </a:txBody>
                  <a:tcPr marL="91449" marR="9144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idx="1"/>
          </p:nvPr>
        </p:nvSpPr>
        <p:spPr>
          <a:xfrm>
            <a:off x="457200" y="1046180"/>
            <a:ext cx="8229600" cy="4811715"/>
          </a:xfrm>
        </p:spPr>
        <p:txBody>
          <a:bodyPr>
            <a:normAutofit/>
          </a:bodyPr>
          <a:lstStyle/>
          <a:p>
            <a:pPr marL="0" indent="0">
              <a:lnSpc>
                <a:spcPct val="200000"/>
              </a:lnSpc>
              <a:buNone/>
            </a:pPr>
            <a:endParaRPr lang="en-US" altLang="zh-CN" sz="1800" dirty="0" smtClean="0"/>
          </a:p>
          <a:p>
            <a:pPr>
              <a:spcBef>
                <a:spcPts val="0"/>
              </a:spcBef>
              <a:buFont typeface="Wingdings" panose="05000000000000000000" pitchFamily="2" charset="2"/>
              <a:buChar char="n"/>
            </a:pPr>
            <a:endParaRPr lang="en-US" altLang="zh-CN" sz="1800" dirty="0" smtClean="0"/>
          </a:p>
          <a:p>
            <a:pPr>
              <a:lnSpc>
                <a:spcPct val="200000"/>
              </a:lnSpc>
              <a:buFont typeface="Wingdings" panose="05000000000000000000" pitchFamily="2" charset="2"/>
              <a:buChar char="n"/>
            </a:pPr>
            <a:endParaRPr lang="en-US" altLang="zh-CN" sz="1800" dirty="0" smtClean="0"/>
          </a:p>
          <a:p>
            <a:pPr>
              <a:lnSpc>
                <a:spcPct val="200000"/>
              </a:lnSpc>
              <a:buFont typeface="Wingdings" panose="05000000000000000000" pitchFamily="2" charset="2"/>
              <a:buChar char="n"/>
            </a:pPr>
            <a:endParaRPr lang="en-US" altLang="zh-CN" sz="1800" dirty="0" smtClean="0"/>
          </a:p>
          <a:p>
            <a:pPr>
              <a:lnSpc>
                <a:spcPct val="200000"/>
              </a:lnSpc>
              <a:buFont typeface="Wingdings" panose="05000000000000000000" pitchFamily="2" charset="2"/>
              <a:buChar char="n"/>
            </a:pPr>
            <a:endParaRPr lang="en-US" altLang="zh-CN" sz="1800" dirty="0"/>
          </a:p>
          <a:p>
            <a:pPr>
              <a:lnSpc>
                <a:spcPct val="200000"/>
              </a:lnSpc>
              <a:buFont typeface="Wingdings" panose="05000000000000000000" pitchFamily="2" charset="2"/>
              <a:buChar char="n"/>
            </a:pPr>
            <a:endParaRPr lang="en-US" altLang="zh-CN" sz="1800" dirty="0" smtClean="0"/>
          </a:p>
          <a:p>
            <a:pPr marL="1885950" lvl="1" indent="-342900">
              <a:lnSpc>
                <a:spcPct val="200000"/>
              </a:lnSpc>
              <a:buFont typeface="Wingdings" panose="05000000000000000000" pitchFamily="2" charset="2"/>
              <a:buChar char="n"/>
            </a:pPr>
            <a:endParaRPr lang="en-US" altLang="zh-CN" sz="2000" b="0" dirty="0" smtClean="0">
              <a:latin typeface="微软雅黑" panose="020B0503020204020204" pitchFamily="34" charset="-122"/>
              <a:ea typeface="微软雅黑" panose="020B0503020204020204" pitchFamily="34" charset="-122"/>
            </a:endParaRPr>
          </a:p>
          <a:p>
            <a:pPr marL="1543050" lvl="1" indent="0">
              <a:lnSpc>
                <a:spcPct val="200000"/>
              </a:lnSpc>
              <a:buNone/>
            </a:pPr>
            <a:endParaRPr lang="en-US" altLang="zh-CN" sz="2000" b="0" dirty="0" smtClean="0">
              <a:latin typeface="微软雅黑" panose="020B0503020204020204" pitchFamily="34" charset="-122"/>
              <a:ea typeface="微软雅黑" panose="020B0503020204020204" pitchFamily="34" charset="-122"/>
            </a:endParaRPr>
          </a:p>
          <a:p>
            <a:pPr marL="0" lvl="1" indent="0">
              <a:lnSpc>
                <a:spcPct val="200000"/>
              </a:lnSpc>
              <a:buNone/>
            </a:pPr>
            <a:endParaRPr lang="zh-CN" altLang="en-US" sz="2000" dirty="0"/>
          </a:p>
          <a:p>
            <a:pPr>
              <a:lnSpc>
                <a:spcPct val="200000"/>
              </a:lnSpc>
              <a:buFont typeface="Wingdings" panose="05000000000000000000" pitchFamily="2" charset="2"/>
              <a:buChar char="n"/>
            </a:pPr>
            <a:endParaRPr lang="en-US" altLang="zh-CN" sz="1800" dirty="0" smtClean="0"/>
          </a:p>
          <a:p>
            <a:pPr>
              <a:lnSpc>
                <a:spcPct val="200000"/>
              </a:lnSpc>
            </a:pPr>
            <a:endParaRPr lang="en-US" altLang="zh-CN" sz="1800" dirty="0"/>
          </a:p>
          <a:p>
            <a:pPr>
              <a:lnSpc>
                <a:spcPct val="200000"/>
              </a:lnSpc>
            </a:pPr>
            <a:endParaRPr lang="zh-CN" altLang="en-US" sz="1800" dirty="0"/>
          </a:p>
        </p:txBody>
      </p:sp>
      <p:sp>
        <p:nvSpPr>
          <p:cNvPr id="7" name="标题 3"/>
          <p:cNvSpPr>
            <a:spLocks noGrp="1"/>
          </p:cNvSpPr>
          <p:nvPr>
            <p:ph type="title"/>
          </p:nvPr>
        </p:nvSpPr>
        <p:spPr>
          <a:xfrm>
            <a:off x="457200" y="1124744"/>
            <a:ext cx="3888432" cy="432048"/>
          </a:xfrm>
        </p:spPr>
        <p:txBody>
          <a:bodyPr/>
          <a:lstStyle/>
          <a:p>
            <a:pPr algn="l"/>
            <a:r>
              <a:rPr kumimoji="1" lang="zh-CN" altLang="en-US" sz="2000" b="1" dirty="0" smtClean="0">
                <a:solidFill>
                  <a:srgbClr val="FF0000"/>
                </a:solidFill>
                <a:latin typeface="微软雅黑" panose="020B0503020204020204" pitchFamily="34" charset="-122"/>
                <a:ea typeface="微软雅黑" panose="020B0503020204020204" pitchFamily="34" charset="-122"/>
              </a:rPr>
              <a:t>质量管理体系</a:t>
            </a:r>
            <a:r>
              <a:rPr kumimoji="1" lang="zh-CN" altLang="en-US" sz="2000" b="1" dirty="0">
                <a:solidFill>
                  <a:srgbClr val="FF0000"/>
                </a:solidFill>
                <a:latin typeface="微软雅黑" panose="020B0503020204020204" pitchFamily="34" charset="-122"/>
                <a:ea typeface="微软雅黑" panose="020B0503020204020204" pitchFamily="34" charset="-122"/>
              </a:rPr>
              <a:t>建立</a:t>
            </a:r>
            <a:r>
              <a:rPr kumimoji="1" lang="zh-CN" altLang="en-US" sz="2000" b="1" dirty="0" smtClean="0">
                <a:solidFill>
                  <a:srgbClr val="FF0000"/>
                </a:solidFill>
                <a:latin typeface="微软雅黑" panose="020B0503020204020204" pitchFamily="34" charset="-122"/>
                <a:ea typeface="微软雅黑" panose="020B0503020204020204" pitchFamily="34" charset="-122"/>
              </a:rPr>
              <a:t>实施</a:t>
            </a:r>
            <a:r>
              <a:rPr kumimoji="1" lang="zh-CN" altLang="en-US" sz="2000" b="1" dirty="0">
                <a:solidFill>
                  <a:srgbClr val="FF0000"/>
                </a:solidFill>
                <a:latin typeface="微软雅黑" panose="020B0503020204020204" pitchFamily="34" charset="-122"/>
                <a:ea typeface="微软雅黑" panose="020B0503020204020204" pitchFamily="34" charset="-122"/>
              </a:rPr>
              <a:t>流程</a:t>
            </a:r>
            <a:endParaRPr kumimoji="1" lang="en-US" altLang="zh-CN" sz="2000" b="1" dirty="0">
              <a:solidFill>
                <a:srgbClr val="FF0000"/>
              </a:solidFill>
              <a:latin typeface="微软雅黑" panose="020B0503020204020204" pitchFamily="34" charset="-122"/>
              <a:ea typeface="微软雅黑" panose="020B0503020204020204" pitchFamily="34" charset="-122"/>
            </a:endParaRPr>
          </a:p>
        </p:txBody>
      </p:sp>
      <p:sp>
        <p:nvSpPr>
          <p:cNvPr id="5" name="标题 3"/>
          <p:cNvSpPr txBox="1"/>
          <p:nvPr/>
        </p:nvSpPr>
        <p:spPr>
          <a:xfrm>
            <a:off x="457200" y="274638"/>
            <a:ext cx="8229600" cy="582594"/>
          </a:xfrm>
          <a:prstGeom prst="rect">
            <a:avLst/>
          </a:prstGeom>
        </p:spPr>
        <p:txBody>
          <a:bodyPr anchor="b"/>
          <a:lstStyle>
            <a:lvl1pPr algn="r" rtl="0" eaLnBrk="0" fontAlgn="base" hangingPunct="0">
              <a:spcBef>
                <a:spcPct val="0"/>
              </a:spcBef>
              <a:spcAft>
                <a:spcPct val="0"/>
              </a:spcAft>
              <a:defRPr sz="2800" b="0" kern="1200">
                <a:solidFill>
                  <a:schemeClr val="tx1"/>
                </a:solidFill>
                <a:latin typeface="黑体" panose="02010609060101010101" pitchFamily="2" charset="-122"/>
                <a:ea typeface="黑体" panose="02010609060101010101" pitchFamily="2"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400" b="1" dirty="0" smtClean="0"/>
              <a:t>策划与实施</a:t>
            </a:r>
            <a:endParaRPr lang="en-US" altLang="zh-CN" sz="2400" b="1" dirty="0" smtClean="0"/>
          </a:p>
        </p:txBody>
      </p:sp>
      <p:pic>
        <p:nvPicPr>
          <p:cNvPr id="3" name="图片 2" descr="屏幕剪辑"/>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50187" y="1844824"/>
            <a:ext cx="5387099" cy="3024336"/>
          </a:xfrm>
          <a:prstGeom prst="rect">
            <a:avLst/>
          </a:prstGeom>
        </p:spPr>
      </p:pic>
    </p:spTree>
  </p:cSld>
  <p:clrMapOvr>
    <a:masterClrMapping/>
  </p:clrMapOvr>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标题 1"/>
          <p:cNvSpPr>
            <a:spLocks noGrp="1"/>
          </p:cNvSpPr>
          <p:nvPr>
            <p:ph type="title"/>
          </p:nvPr>
        </p:nvSpPr>
        <p:spPr>
          <a:xfrm>
            <a:off x="395288" y="115888"/>
            <a:ext cx="8229600" cy="582612"/>
          </a:xfrm>
        </p:spPr>
        <p:txBody>
          <a:bodyPr/>
          <a:lstStyle/>
          <a:p>
            <a:r>
              <a:rPr lang="zh-CN" altLang="en-US" sz="1600" dirty="0" smtClean="0"/>
              <a:t>质量管理体系建立实施流程</a:t>
            </a:r>
            <a:endParaRPr lang="zh-CN" altLang="en-US" sz="1600" dirty="0" smtClean="0"/>
          </a:p>
        </p:txBody>
      </p:sp>
      <p:pic>
        <p:nvPicPr>
          <p:cNvPr id="198659"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87364" y="698500"/>
            <a:ext cx="5032490" cy="590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2988" y="1052513"/>
            <a:ext cx="74199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标题 1"/>
          <p:cNvSpPr>
            <a:spLocks noGrp="1" noChangeArrowheads="1"/>
          </p:cNvSpPr>
          <p:nvPr>
            <p:ph type="title"/>
          </p:nvPr>
        </p:nvSpPr>
        <p:spPr>
          <a:xfrm>
            <a:off x="457200" y="274638"/>
            <a:ext cx="8229600" cy="582612"/>
          </a:xfrm>
        </p:spPr>
        <p:txBody>
          <a:bodyPr>
            <a:normAutofit fontScale="90000"/>
          </a:bodyPr>
          <a:lstStyle/>
          <a:p>
            <a:r>
              <a:rPr lang="zh-CN" altLang="en-US" dirty="0" smtClean="0">
                <a:latin typeface="Calibri" panose="020F0502020204030204" pitchFamily="34" charset="0"/>
              </a:rPr>
              <a:t> </a:t>
            </a:r>
            <a:br>
              <a:rPr lang="zh-CN" altLang="en-US" dirty="0" smtClean="0">
                <a:latin typeface="Calibri" panose="020F0502020204030204" pitchFamily="34" charset="0"/>
              </a:rPr>
            </a:br>
            <a:r>
              <a:rPr lang="zh-CN" altLang="en-US" dirty="0" smtClean="0">
                <a:latin typeface="Calibri" panose="020F0502020204030204" pitchFamily="34" charset="0"/>
              </a:rPr>
              <a:t> </a:t>
            </a:r>
            <a:r>
              <a:rPr lang="zh-CN" altLang="en-US" sz="3600" b="1" dirty="0">
                <a:latin typeface="Calibri" panose="020F0502020204030204" pitchFamily="34" charset="0"/>
              </a:rPr>
              <a:t>分析</a:t>
            </a:r>
            <a:r>
              <a:rPr lang="zh-CN" altLang="en-US" sz="3600" b="1" dirty="0" smtClean="0">
                <a:latin typeface="Calibri" panose="020F0502020204030204" pitchFamily="34" charset="0"/>
              </a:rPr>
              <a:t>组织环境和相关方需求</a:t>
            </a:r>
            <a:br>
              <a:rPr lang="zh-CN" altLang="en-US" dirty="0" smtClean="0">
                <a:latin typeface="Calibri" panose="020F0502020204030204" pitchFamily="34" charset="0"/>
              </a:rPr>
            </a:br>
            <a:r>
              <a:rPr lang="zh-CN" altLang="en-US" dirty="0" smtClean="0">
                <a:latin typeface="Calibri" panose="020F0502020204030204" pitchFamily="34" charset="0"/>
              </a:rPr>
              <a:t>                                                                                  </a:t>
            </a:r>
            <a:endParaRPr lang="zh-CN" altLang="en-US" dirty="0" smtClean="0">
              <a:latin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400" b="1" dirty="0" smtClean="0"/>
              <a:t>组织环境、相关方需求、组织战略和组织质量管理体系四者之间的逻辑关系</a:t>
            </a:r>
            <a:endParaRPr lang="zh-CN" altLang="en-US" sz="2400" b="1" dirty="0"/>
          </a:p>
        </p:txBody>
      </p:sp>
      <p:pic>
        <p:nvPicPr>
          <p:cNvPr id="4"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856444" y="1825625"/>
            <a:ext cx="743111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b="1" dirty="0" smtClean="0"/>
              <a:t>组织环境、相关方和风险管理的关系</a:t>
            </a:r>
            <a:endParaRPr lang="zh-CN" altLang="en-US" sz="2800" b="1" dirty="0"/>
          </a:p>
        </p:txBody>
      </p:sp>
      <p:sp>
        <p:nvSpPr>
          <p:cNvPr id="4" name="Oval 3"/>
          <p:cNvSpPr>
            <a:spLocks noGrp="1"/>
          </p:cNvSpPr>
          <p:nvPr>
            <p:ph idx="1"/>
          </p:nvPr>
        </p:nvSpPr>
        <p:spPr>
          <a:xfrm>
            <a:off x="1137425" y="1825626"/>
            <a:ext cx="2015583" cy="2121907"/>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2400" b="1" noProof="1">
                <a:latin typeface="黑体" panose="02010609060101010101" pitchFamily="2" charset="-122"/>
                <a:ea typeface="黑体" panose="02010609060101010101" pitchFamily="2" charset="-122"/>
              </a:rPr>
              <a:t>组织的环境</a:t>
            </a:r>
            <a:endParaRPr lang="zh-CN" altLang="en-US" sz="2400" b="1" noProof="1">
              <a:latin typeface="黑体" panose="02010609060101010101" pitchFamily="2" charset="-122"/>
              <a:ea typeface="黑体" panose="02010609060101010101" pitchFamily="2" charset="-122"/>
            </a:endParaRPr>
          </a:p>
        </p:txBody>
      </p:sp>
      <p:sp>
        <p:nvSpPr>
          <p:cNvPr id="5" name="Plus 6"/>
          <p:cNvSpPr/>
          <p:nvPr/>
        </p:nvSpPr>
        <p:spPr>
          <a:xfrm>
            <a:off x="1842701" y="4115342"/>
            <a:ext cx="431800" cy="431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6" name="Oval 16"/>
          <p:cNvSpPr/>
          <p:nvPr/>
        </p:nvSpPr>
        <p:spPr>
          <a:xfrm>
            <a:off x="1129061" y="4766217"/>
            <a:ext cx="1923585" cy="176839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2400" b="1" noProof="1">
                <a:latin typeface="黑体" panose="02010609060101010101" pitchFamily="2" charset="-122"/>
                <a:ea typeface="黑体" panose="02010609060101010101" pitchFamily="2" charset="-122"/>
              </a:rPr>
              <a:t>相关方的要求</a:t>
            </a:r>
            <a:endParaRPr lang="zh-CN" altLang="en-US" sz="2400" b="1" noProof="1">
              <a:latin typeface="黑体" panose="02010609060101010101" pitchFamily="2" charset="-122"/>
              <a:ea typeface="黑体" panose="02010609060101010101" pitchFamily="2" charset="-122"/>
            </a:endParaRPr>
          </a:p>
        </p:txBody>
      </p:sp>
      <p:sp>
        <p:nvSpPr>
          <p:cNvPr id="7" name="Up Arrow 7"/>
          <p:cNvSpPr/>
          <p:nvPr/>
        </p:nvSpPr>
        <p:spPr>
          <a:xfrm rot="5400000">
            <a:off x="3807386" y="3809749"/>
            <a:ext cx="647700" cy="611188"/>
          </a:xfrm>
          <a:prstGeom prst="upArrow">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p>
        </p:txBody>
      </p:sp>
      <p:sp>
        <p:nvSpPr>
          <p:cNvPr id="8" name="Oval 18"/>
          <p:cNvSpPr/>
          <p:nvPr/>
        </p:nvSpPr>
        <p:spPr>
          <a:xfrm>
            <a:off x="4859337" y="2460046"/>
            <a:ext cx="2908300" cy="287972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zh-CN" altLang="en-US" sz="2400" b="1" noProof="1">
                <a:solidFill>
                  <a:srgbClr val="FF0000"/>
                </a:solidFill>
                <a:latin typeface="黑体" panose="02010609060101010101" pitchFamily="2" charset="-122"/>
                <a:ea typeface="黑体" panose="02010609060101010101" pitchFamily="2" charset="-122"/>
              </a:rPr>
              <a:t>组织的风险和机遇</a:t>
            </a:r>
            <a:endParaRPr lang="zh-CN" altLang="en-US" sz="2400" b="1" noProof="1">
              <a:solidFill>
                <a:srgbClr val="FF0000"/>
              </a:solidFill>
              <a:latin typeface="黑体" panose="02010609060101010101" pitchFamily="2" charset="-122"/>
              <a:ea typeface="黑体" panose="02010609060101010101" pitchFamily="2" charset="-122"/>
            </a:endParaRPr>
          </a:p>
        </p:txBody>
      </p:sp>
    </p:spTree>
  </p:cSld>
  <p:clrMapOvr>
    <a:masterClrMapping/>
  </p:clrMapOvr>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noChangeArrowheads="1"/>
          </p:cNvSpPr>
          <p:nvPr>
            <p:ph type="title"/>
          </p:nvPr>
        </p:nvSpPr>
        <p:spPr>
          <a:xfrm>
            <a:off x="551173" y="274638"/>
            <a:ext cx="5186129" cy="951996"/>
          </a:xfrm>
        </p:spPr>
        <p:txBody>
          <a:bodyPr>
            <a:normAutofit/>
          </a:bodyPr>
          <a:lstStyle/>
          <a:p>
            <a:r>
              <a:rPr lang="zh-CN" altLang="en-US" dirty="0" smtClean="0">
                <a:latin typeface="Calibri" panose="020F0502020204030204" pitchFamily="34" charset="0"/>
              </a:rPr>
              <a:t> </a:t>
            </a:r>
            <a:br>
              <a:rPr lang="zh-CN" altLang="en-US" dirty="0" smtClean="0">
                <a:latin typeface="Calibri" panose="020F0502020204030204" pitchFamily="34" charset="0"/>
              </a:rPr>
            </a:br>
            <a:r>
              <a:rPr lang="zh-CN" altLang="en-US" dirty="0" smtClean="0">
                <a:latin typeface="Calibri" panose="020F0502020204030204" pitchFamily="34" charset="0"/>
              </a:rPr>
              <a:t> </a:t>
            </a:r>
            <a:endParaRPr lang="zh-CN" altLang="en-US" dirty="0" smtClean="0">
              <a:latin typeface="Calibri" panose="020F0502020204030204" pitchFamily="34" charset="0"/>
            </a:endParaRPr>
          </a:p>
        </p:txBody>
      </p:sp>
      <p:pic>
        <p:nvPicPr>
          <p:cNvPr id="5632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40289" y="1066800"/>
            <a:ext cx="43180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75" y="3233740"/>
            <a:ext cx="295275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4" y="1628775"/>
            <a:ext cx="35274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标题 1"/>
          <p:cNvSpPr txBox="1">
            <a:spLocks noChangeArrowheads="1"/>
          </p:cNvSpPr>
          <p:nvPr/>
        </p:nvSpPr>
        <p:spPr bwMode="auto">
          <a:xfrm>
            <a:off x="457200" y="274638"/>
            <a:ext cx="8229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Tx/>
              <a:buNone/>
            </a:pPr>
            <a:r>
              <a:rPr lang="zh-CN" altLang="en-US" b="1" dirty="0">
                <a:ea typeface="微软雅黑" panose="020B0503020204020204" pitchFamily="34" charset="-122"/>
              </a:rPr>
              <a:t> </a:t>
            </a:r>
            <a:br>
              <a:rPr lang="zh-CN" altLang="en-US" b="1" dirty="0">
                <a:ea typeface="微软雅黑" panose="020B0503020204020204" pitchFamily="34" charset="-122"/>
              </a:rPr>
            </a:br>
            <a:r>
              <a:rPr lang="zh-CN" altLang="en-US" b="1" dirty="0">
                <a:ea typeface="微软雅黑" panose="020B0503020204020204" pitchFamily="34" charset="-122"/>
              </a:rPr>
              <a:t> </a:t>
            </a:r>
            <a:r>
              <a:rPr lang="zh-CN" altLang="en-US" sz="3200" b="1" dirty="0" smtClean="0">
                <a:latin typeface="+mn-ea"/>
                <a:ea typeface="+mn-ea"/>
              </a:rPr>
              <a:t>分析组织环境方法</a:t>
            </a:r>
            <a:endParaRPr lang="zh-CN" altLang="en-US" sz="3200" b="1" dirty="0">
              <a:latin typeface="+mn-ea"/>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过程管理</a:t>
            </a:r>
            <a:endParaRPr lang="zh-CN" altLang="en-US" dirty="0"/>
          </a:p>
        </p:txBody>
      </p:sp>
      <p:sp>
        <p:nvSpPr>
          <p:cNvPr id="3" name="内容占位符 2"/>
          <p:cNvSpPr>
            <a:spLocks noGrp="1"/>
          </p:cNvSpPr>
          <p:nvPr>
            <p:ph idx="1"/>
          </p:nvPr>
        </p:nvSpPr>
        <p:spPr>
          <a:xfrm>
            <a:off x="628650" y="1438507"/>
            <a:ext cx="7886700" cy="4738456"/>
          </a:xfrm>
        </p:spPr>
        <p:txBody>
          <a:bodyPr/>
          <a:lstStyle/>
          <a:p>
            <a:pPr marL="0" indent="0">
              <a:buNone/>
            </a:pPr>
            <a:endParaRPr lang="zh-CN" altLang="en-US" dirty="0"/>
          </a:p>
          <a:p>
            <a:pPr marL="0" indent="0">
              <a:buNone/>
            </a:pPr>
            <a:r>
              <a:rPr lang="zh-CN" altLang="en-US" b="0" dirty="0" smtClean="0"/>
              <a:t>  组织</a:t>
            </a:r>
            <a:r>
              <a:rPr lang="zh-CN" altLang="en-US" b="0" dirty="0"/>
              <a:t>基于风险的思维和</a:t>
            </a:r>
            <a:r>
              <a:rPr lang="en-US" altLang="zh-CN" b="0" dirty="0"/>
              <a:t>PDCA</a:t>
            </a:r>
            <a:r>
              <a:rPr lang="zh-CN" altLang="en-US" b="0" dirty="0"/>
              <a:t>循环的要求，运用过程方法对过程实施管理。</a:t>
            </a:r>
            <a:endParaRPr lang="zh-CN" altLang="en-US" b="0" dirty="0"/>
          </a:p>
          <a:p>
            <a:pPr marL="0" indent="0">
              <a:buNone/>
            </a:pPr>
            <a:r>
              <a:rPr lang="zh-CN" altLang="en-US" b="0" dirty="0" smtClean="0"/>
              <a:t>  过程</a:t>
            </a:r>
            <a:r>
              <a:rPr lang="zh-CN" altLang="en-US" b="0" dirty="0"/>
              <a:t>管理从识别过程开始，确定对过程的各项要素，依据过程要求进行过程策划，有效和高效地实施管理，对过程进行持续改进和创新并共享成果。</a:t>
            </a:r>
            <a:endParaRPr lang="zh-CN" altLang="en-US" b="0"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smtClean="0">
                <a:solidFill>
                  <a:srgbClr val="FF0000"/>
                </a:solidFill>
              </a:rPr>
              <a:t>一、</a:t>
            </a:r>
            <a:r>
              <a:rPr lang="en-US" altLang="zh-CN" sz="3600" b="1" dirty="0" smtClean="0">
                <a:solidFill>
                  <a:srgbClr val="FF0000"/>
                </a:solidFill>
              </a:rPr>
              <a:t>QMS</a:t>
            </a:r>
            <a:r>
              <a:rPr lang="zh-CN" altLang="en-US" sz="3600" b="1" dirty="0">
                <a:solidFill>
                  <a:srgbClr val="FF0000"/>
                </a:solidFill>
              </a:rPr>
              <a:t>中过程的类型</a:t>
            </a:r>
            <a:endParaRPr lang="zh-CN" altLang="en-US" sz="3600" b="1" dirty="0">
              <a:solidFill>
                <a:srgbClr val="FF0000"/>
              </a:solidFill>
            </a:endParaRPr>
          </a:p>
        </p:txBody>
      </p:sp>
      <p:sp>
        <p:nvSpPr>
          <p:cNvPr id="3" name="内容占位符 2"/>
          <p:cNvSpPr>
            <a:spLocks noGrp="1"/>
          </p:cNvSpPr>
          <p:nvPr>
            <p:ph idx="1"/>
          </p:nvPr>
        </p:nvSpPr>
        <p:spPr>
          <a:xfrm>
            <a:off x="628650" y="1460811"/>
            <a:ext cx="7886700" cy="4716153"/>
          </a:xfrm>
        </p:spPr>
        <p:txBody>
          <a:bodyPr/>
          <a:lstStyle/>
          <a:p>
            <a:pPr marL="0" indent="0">
              <a:buNone/>
            </a:pPr>
            <a:r>
              <a:rPr lang="zh-CN" altLang="en-US" dirty="0"/>
              <a:t>	</a:t>
            </a:r>
            <a:endParaRPr lang="zh-CN" altLang="en-US" dirty="0"/>
          </a:p>
          <a:p>
            <a:pPr marL="0" indent="0">
              <a:buNone/>
            </a:pPr>
            <a:r>
              <a:rPr lang="en-US" altLang="zh-CN" b="0" dirty="0"/>
              <a:t>1</a:t>
            </a:r>
            <a:r>
              <a:rPr lang="zh-CN" altLang="en-US" b="0" dirty="0"/>
              <a:t>、从过程增值的角度，组织可以将其</a:t>
            </a:r>
            <a:r>
              <a:rPr lang="en-US" altLang="zh-CN" b="0" dirty="0"/>
              <a:t>QMS</a:t>
            </a:r>
            <a:r>
              <a:rPr lang="zh-CN" altLang="en-US" b="0" dirty="0"/>
              <a:t>过程分为以下几种类型：</a:t>
            </a:r>
            <a:endParaRPr lang="zh-CN" altLang="en-US" b="0" dirty="0"/>
          </a:p>
          <a:p>
            <a:pPr marL="0" indent="0">
              <a:buNone/>
            </a:pPr>
            <a:r>
              <a:rPr lang="en-US" altLang="zh-CN" b="0" dirty="0"/>
              <a:t>——</a:t>
            </a:r>
            <a:r>
              <a:rPr lang="zh-CN" altLang="en-US" b="0" dirty="0"/>
              <a:t>价值创造过程</a:t>
            </a:r>
            <a:endParaRPr lang="zh-CN" altLang="en-US" b="0" dirty="0"/>
          </a:p>
          <a:p>
            <a:pPr marL="0" indent="0">
              <a:buNone/>
            </a:pPr>
            <a:r>
              <a:rPr lang="en-US" altLang="zh-CN" b="0" dirty="0" smtClean="0"/>
              <a:t>——</a:t>
            </a:r>
            <a:r>
              <a:rPr lang="zh-CN" altLang="en-US" b="0" dirty="0"/>
              <a:t>支持</a:t>
            </a:r>
            <a:r>
              <a:rPr lang="zh-CN" altLang="en-US" b="0" dirty="0" smtClean="0"/>
              <a:t>过程</a:t>
            </a:r>
            <a:endParaRPr lang="en-US" altLang="zh-CN" b="0" dirty="0" smtClean="0"/>
          </a:p>
          <a:p>
            <a:pPr marL="0" indent="0">
              <a:buNone/>
            </a:pPr>
            <a:endParaRPr lang="en-US" altLang="zh-CN" b="0" dirty="0"/>
          </a:p>
          <a:p>
            <a:pPr marL="0" indent="0">
              <a:buNone/>
            </a:pPr>
            <a:r>
              <a:rPr lang="zh-CN" altLang="en-US" b="0" i="1" dirty="0" smtClean="0">
                <a:solidFill>
                  <a:schemeClr val="accent1"/>
                </a:solidFill>
              </a:rPr>
              <a:t>依据</a:t>
            </a:r>
            <a:r>
              <a:rPr lang="en-US" altLang="zh-CN" b="0" i="1" dirty="0" smtClean="0">
                <a:solidFill>
                  <a:schemeClr val="accent1"/>
                </a:solidFill>
              </a:rPr>
              <a:t>《</a:t>
            </a:r>
            <a:r>
              <a:rPr lang="en-US" altLang="zh-CN" b="0" i="1" dirty="0">
                <a:solidFill>
                  <a:schemeClr val="accent1"/>
                </a:solidFill>
              </a:rPr>
              <a:t>GB/Z </a:t>
            </a:r>
            <a:r>
              <a:rPr lang="en-US" altLang="zh-CN" b="0" i="1" dirty="0" smtClean="0">
                <a:solidFill>
                  <a:schemeClr val="accent1"/>
                </a:solidFill>
              </a:rPr>
              <a:t>19579—2012</a:t>
            </a:r>
            <a:r>
              <a:rPr lang="zh-CN" altLang="en-US" b="0" i="1" dirty="0" smtClean="0">
                <a:solidFill>
                  <a:schemeClr val="accent1"/>
                </a:solidFill>
              </a:rPr>
              <a:t>卓越</a:t>
            </a:r>
            <a:r>
              <a:rPr lang="zh-CN" altLang="en-US" b="0" i="1" dirty="0">
                <a:solidFill>
                  <a:schemeClr val="accent1"/>
                </a:solidFill>
              </a:rPr>
              <a:t>绩效评价准则实施指南</a:t>
            </a:r>
            <a:r>
              <a:rPr lang="en-US" altLang="zh-CN" b="0" i="1" dirty="0">
                <a:solidFill>
                  <a:schemeClr val="accent1"/>
                </a:solidFill>
              </a:rPr>
              <a:t>》</a:t>
            </a:r>
            <a:endParaRPr lang="zh-CN" altLang="en-US" b="0" i="1" dirty="0">
              <a:solidFill>
                <a:schemeClr val="accent1"/>
              </a:solidFill>
            </a:endParaRPr>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71938"/>
          </a:xfrm>
        </p:spPr>
        <p:txBody>
          <a:bodyPr>
            <a:normAutofit/>
          </a:bodyPr>
          <a:lstStyle/>
          <a:p>
            <a:r>
              <a:rPr lang="zh-CN" altLang="en-US" sz="3600" b="1" dirty="0" smtClean="0">
                <a:solidFill>
                  <a:srgbClr val="FF0000"/>
                </a:solidFill>
              </a:rPr>
              <a:t>二、</a:t>
            </a:r>
            <a:r>
              <a:rPr lang="en-US" altLang="zh-CN" sz="3600" b="1" dirty="0" smtClean="0">
                <a:solidFill>
                  <a:srgbClr val="FF0000"/>
                </a:solidFill>
              </a:rPr>
              <a:t>QMS</a:t>
            </a:r>
            <a:r>
              <a:rPr lang="zh-CN" altLang="en-US" sz="3600" b="1" dirty="0">
                <a:solidFill>
                  <a:srgbClr val="FF0000"/>
                </a:solidFill>
              </a:rPr>
              <a:t>中过程的类型</a:t>
            </a:r>
            <a:endParaRPr lang="zh-CN" altLang="en-US" sz="3600" b="1" dirty="0">
              <a:solidFill>
                <a:srgbClr val="FF0000"/>
              </a:solidFill>
            </a:endParaRPr>
          </a:p>
        </p:txBody>
      </p:sp>
      <p:sp>
        <p:nvSpPr>
          <p:cNvPr id="3" name="内容占位符 2"/>
          <p:cNvSpPr>
            <a:spLocks noGrp="1"/>
          </p:cNvSpPr>
          <p:nvPr>
            <p:ph idx="1"/>
          </p:nvPr>
        </p:nvSpPr>
        <p:spPr>
          <a:xfrm>
            <a:off x="628650" y="1182029"/>
            <a:ext cx="7886700" cy="4994934"/>
          </a:xfrm>
        </p:spPr>
        <p:txBody>
          <a:bodyPr>
            <a:normAutofit fontScale="92500" lnSpcReduction="10000"/>
          </a:bodyPr>
          <a:lstStyle/>
          <a:p>
            <a:pPr marL="0" indent="0">
              <a:buNone/>
            </a:pPr>
            <a:r>
              <a:rPr lang="en-US" altLang="zh-CN" b="0" dirty="0"/>
              <a:t>2</a:t>
            </a:r>
            <a:r>
              <a:rPr lang="zh-CN" altLang="en-US" b="0" dirty="0"/>
              <a:t>、从过程的功能的角度，组织可以将其</a:t>
            </a:r>
            <a:r>
              <a:rPr lang="en-US" altLang="zh-CN" b="0" dirty="0"/>
              <a:t>QMS</a:t>
            </a:r>
            <a:r>
              <a:rPr lang="zh-CN" altLang="en-US" b="0" dirty="0"/>
              <a:t>过程</a:t>
            </a:r>
            <a:r>
              <a:rPr lang="zh-CN" altLang="en-US" b="0" dirty="0" smtClean="0"/>
              <a:t>分为：</a:t>
            </a:r>
            <a:endParaRPr lang="zh-CN" altLang="en-US" b="0" dirty="0"/>
          </a:p>
          <a:p>
            <a:pPr marL="0" indent="0">
              <a:buNone/>
            </a:pPr>
            <a:r>
              <a:rPr lang="en-US" altLang="zh-CN" b="0" dirty="0" smtClean="0"/>
              <a:t>——</a:t>
            </a:r>
            <a:r>
              <a:rPr lang="zh-CN" altLang="en-US" b="0" dirty="0" smtClean="0"/>
              <a:t>管理类过程</a:t>
            </a:r>
            <a:endParaRPr lang="en-US" altLang="zh-CN" b="0" dirty="0" smtClean="0"/>
          </a:p>
          <a:p>
            <a:pPr marL="0" indent="0">
              <a:buNone/>
            </a:pPr>
            <a:r>
              <a:rPr lang="en-US" altLang="zh-CN" b="0" dirty="0" smtClean="0"/>
              <a:t>——</a:t>
            </a:r>
            <a:r>
              <a:rPr lang="zh-CN" altLang="en-US" b="0" dirty="0" smtClean="0"/>
              <a:t>业务（或产品</a:t>
            </a:r>
            <a:r>
              <a:rPr lang="zh-CN" altLang="en-US" b="0" dirty="0"/>
              <a:t>和服务</a:t>
            </a:r>
            <a:r>
              <a:rPr lang="zh-CN" altLang="en-US" b="0" dirty="0" smtClean="0"/>
              <a:t>实现）类过程</a:t>
            </a:r>
            <a:endParaRPr lang="en-US" altLang="zh-CN" b="0" dirty="0" smtClean="0"/>
          </a:p>
          <a:p>
            <a:pPr marL="0" indent="0">
              <a:buNone/>
            </a:pPr>
            <a:r>
              <a:rPr lang="en-US" altLang="zh-CN" b="0" dirty="0" smtClean="0"/>
              <a:t>——</a:t>
            </a:r>
            <a:r>
              <a:rPr lang="zh-CN" altLang="en-US" b="0" dirty="0" smtClean="0"/>
              <a:t>支持类过程</a:t>
            </a:r>
            <a:endParaRPr lang="en-US" altLang="zh-CN" b="0" dirty="0" smtClean="0"/>
          </a:p>
          <a:p>
            <a:pPr marL="0" indent="0">
              <a:buNone/>
            </a:pPr>
            <a:endParaRPr lang="en-US" altLang="zh-CN" b="0" dirty="0" smtClean="0"/>
          </a:p>
          <a:p>
            <a:pPr marL="0" indent="0">
              <a:buNone/>
            </a:pPr>
            <a:r>
              <a:rPr lang="zh-CN" altLang="en-US" dirty="0" smtClean="0"/>
              <a:t>  当然</a:t>
            </a:r>
            <a:r>
              <a:rPr lang="zh-CN" altLang="en-US" dirty="0"/>
              <a:t>，组织也可以选择其他类型的对过程的分类方式，例如按照重要程度（如核心过程、支持过程）、按照是否与顾客及顾客要求直接相关（如汽车行业惯用的以顾客为导向的</a:t>
            </a:r>
            <a:r>
              <a:rPr lang="en-US" altLang="zh-CN" dirty="0"/>
              <a:t>COP</a:t>
            </a:r>
            <a:r>
              <a:rPr lang="zh-CN" altLang="en-US" dirty="0"/>
              <a:t>过程、管理过程、支持过程等）等角度进行分类。</a:t>
            </a:r>
            <a:endParaRPr lang="en-US" altLang="zh-CN" dirty="0"/>
          </a:p>
          <a:p>
            <a:pPr marL="0" indent="0">
              <a:buNone/>
            </a:pPr>
            <a:endParaRPr lang="en-US" altLang="zh-CN" dirty="0"/>
          </a:p>
          <a:p>
            <a:pPr marL="0" indent="0">
              <a:buNone/>
            </a:pPr>
            <a:r>
              <a:rPr lang="zh-CN" altLang="en-US" dirty="0"/>
              <a:t>无论何种分类方式，对过程进行分类均应有利于组织对过程的系统的管理。</a:t>
            </a:r>
            <a:endParaRPr lang="en-US" altLang="zh-CN" b="0" dirty="0" smtClean="0"/>
          </a:p>
          <a:p>
            <a:pPr marL="0" indent="0">
              <a:buNone/>
            </a:pPr>
            <a:endParaRPr lang="en-US" altLang="zh-CN" b="0"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939568"/>
          </a:xfrm>
        </p:spPr>
        <p:txBody>
          <a:bodyPr/>
          <a:lstStyle/>
          <a:p>
            <a:r>
              <a:rPr lang="zh-CN" altLang="en-US" sz="3600" b="1" dirty="0" smtClean="0">
                <a:solidFill>
                  <a:srgbClr val="FF0000"/>
                </a:solidFill>
              </a:rPr>
              <a:t>二、过程管理主要阶段和任务</a:t>
            </a:r>
            <a:endParaRPr lang="zh-CN" altLang="en-US" sz="3600" b="1" dirty="0">
              <a:solidFill>
                <a:srgbClr val="FF0000"/>
              </a:solidFill>
            </a:endParaRPr>
          </a:p>
        </p:txBody>
      </p:sp>
      <p:sp>
        <p:nvSpPr>
          <p:cNvPr id="3" name="内容占位符 2"/>
          <p:cNvSpPr>
            <a:spLocks noGrp="1"/>
          </p:cNvSpPr>
          <p:nvPr>
            <p:ph idx="1"/>
          </p:nvPr>
        </p:nvSpPr>
        <p:spPr>
          <a:xfrm>
            <a:off x="628650" y="1260089"/>
            <a:ext cx="7886700" cy="4916875"/>
          </a:xfrm>
        </p:spPr>
        <p:txBody>
          <a:bodyPr/>
          <a:lstStyle/>
          <a:p>
            <a:pPr marL="0" indent="0">
              <a:buNone/>
            </a:pPr>
            <a:r>
              <a:rPr lang="en-US" altLang="zh-CN" dirty="0" smtClean="0"/>
              <a:t>1</a:t>
            </a:r>
            <a:r>
              <a:rPr lang="zh-CN" altLang="en-US" dirty="0" smtClean="0"/>
              <a:t>、过程</a:t>
            </a:r>
            <a:r>
              <a:rPr lang="zh-CN" altLang="en-US" dirty="0"/>
              <a:t>管理主要阶段</a:t>
            </a:r>
            <a:endParaRPr lang="zh-CN" altLang="en-US" dirty="0"/>
          </a:p>
          <a:p>
            <a:pPr marL="0" indent="0">
              <a:buNone/>
            </a:pPr>
            <a:r>
              <a:rPr lang="zh-CN" altLang="en-US" b="0" dirty="0"/>
              <a:t>组织诊断→过程确定（或称过程策划和设计）→过程实施和控制→过程测量（或称过程检查）→过程</a:t>
            </a:r>
            <a:r>
              <a:rPr lang="zh-CN" altLang="en-US" b="0" dirty="0" smtClean="0"/>
              <a:t>改进</a:t>
            </a:r>
            <a:endParaRPr lang="en-US" altLang="zh-CN" b="0" dirty="0" smtClean="0"/>
          </a:p>
          <a:p>
            <a:pPr marL="0" indent="0">
              <a:buNone/>
            </a:pPr>
            <a:r>
              <a:rPr lang="en-US" altLang="zh-CN" dirty="0"/>
              <a:t>2</a:t>
            </a:r>
            <a:r>
              <a:rPr lang="zh-CN" altLang="en-US" dirty="0"/>
              <a:t>、各阶段的任务</a:t>
            </a:r>
            <a:endParaRPr lang="zh-CN" altLang="en-US" dirty="0"/>
          </a:p>
          <a:p>
            <a:pPr marL="0" indent="0">
              <a:buNone/>
            </a:pPr>
            <a:r>
              <a:rPr lang="zh-CN" altLang="en-US" dirty="0"/>
              <a:t>（</a:t>
            </a:r>
            <a:r>
              <a:rPr lang="en-US" altLang="zh-CN" dirty="0"/>
              <a:t>1</a:t>
            </a:r>
            <a:r>
              <a:rPr lang="zh-CN" altLang="en-US" dirty="0"/>
              <a:t>）组织诊断</a:t>
            </a:r>
            <a:endParaRPr lang="zh-CN" altLang="en-US" dirty="0"/>
          </a:p>
          <a:p>
            <a:pPr marL="0" indent="0">
              <a:buNone/>
            </a:pPr>
            <a:r>
              <a:rPr lang="zh-CN" altLang="en-US" dirty="0"/>
              <a:t>明确诊断的目的和要求→了解组织的顾客、相关方及其需求→了解组织的内外部环境→了解组织的发展战略和方向→了解组织的方针和目标→了解组织的主要业务活动→按照既定目标和方法进行分析和评价→为后续工作做出计划安排</a:t>
            </a:r>
            <a:endParaRPr lang="zh-CN" altLang="en-US" b="0"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0"/>
          <a:ext cx="8714642" cy="5113338"/>
        </p:xfrm>
        <a:graphic>
          <a:graphicData uri="http://schemas.openxmlformats.org/drawingml/2006/table">
            <a:tbl>
              <a:tblPr/>
              <a:tblGrid>
                <a:gridCol w="2016546"/>
                <a:gridCol w="6698096"/>
              </a:tblGrid>
              <a:tr h="51277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565">
                <a:tc>
                  <a:txBody>
                    <a:bodyPr/>
                    <a:lstStyle/>
                    <a:p>
                      <a:pPr marL="476250" indent="-476250" eaLnBrk="1" hangingPunct="1">
                        <a:lnSpc>
                          <a:spcPct val="130000"/>
                        </a:lnSpc>
                        <a:spcBef>
                          <a:spcPts val="300"/>
                        </a:spcBef>
                        <a:spcAft>
                          <a:spcPts val="300"/>
                        </a:spcAft>
                        <a:buClr>
                          <a:srgbClr val="0000FF"/>
                        </a:buClr>
                        <a:buFont typeface="Wingdings" panose="05000000000000000000" pitchFamily="2" charset="2"/>
                        <a:buNone/>
                      </a:pPr>
                      <a:r>
                        <a:rPr lang="en-US" altLang="zh-CN" sz="1800" b="1" dirty="0" smtClean="0">
                          <a:latin typeface="黑体" panose="02010609060101010101" pitchFamily="2" charset="-122"/>
                          <a:ea typeface="黑体" panose="02010609060101010101" pitchFamily="2" charset="-122"/>
                        </a:rPr>
                        <a:t>0.2a)</a:t>
                      </a:r>
                      <a:r>
                        <a:rPr lang="zh-CN" altLang="en-US" sz="1800" b="1" dirty="0" smtClean="0">
                          <a:latin typeface="黑体" panose="02010609060101010101" pitchFamily="2" charset="-122"/>
                          <a:ea typeface="黑体" panose="02010609060101010101" pitchFamily="2" charset="-122"/>
                        </a:rPr>
                        <a:t>以顾客为关注焦点</a:t>
                      </a:r>
                      <a:endParaRPr lang="en-US" altLang="zh-CN" sz="1800" b="1" dirty="0" smtClean="0">
                        <a:latin typeface="黑体" panose="02010609060101010101" pitchFamily="2" charset="-122"/>
                        <a:ea typeface="黑体" panose="02010609060101010101" pitchFamily="2" charset="-122"/>
                      </a:endParaRPr>
                    </a:p>
                    <a:p>
                      <a:pPr marL="0" indent="-476250" algn="l" rtl="0" eaLnBrk="1" latinLnBrk="0" hangingPunct="1">
                        <a:lnSpc>
                          <a:spcPct val="130000"/>
                        </a:lnSpc>
                        <a:spcBef>
                          <a:spcPts val="300"/>
                        </a:spcBef>
                        <a:spcAft>
                          <a:spcPts val="3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  组织依存于顾客。因此，组织应当理解顾客当前和未来的需求，满足顾客要求并争取超越顾客期望。</a:t>
                      </a:r>
                      <a:endParaRPr kumimoji="0" lang="zh-CN" altLang="en-US" sz="1800" b="0" i="0" kern="1200" dirty="0" smtClean="0">
                        <a:solidFill>
                          <a:schemeClr val="tx1"/>
                        </a:solidFill>
                        <a:effectLst/>
                        <a:latin typeface="+mn-lt"/>
                        <a:ea typeface="+mn-ea"/>
                        <a:cs typeface="+mn-cs"/>
                      </a:endParaRPr>
                    </a:p>
                  </a:txBody>
                  <a:tcPr marL="91449" marR="9144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914400" rtl="0" eaLnBrk="1" latinLnBrk="0" hangingPunct="1"/>
                      <a:r>
                        <a:rPr lang="en-US" altLang="zh-CN" sz="2200" b="1" kern="1200" dirty="0" smtClean="0">
                          <a:solidFill>
                            <a:schemeClr val="tx1"/>
                          </a:solidFill>
                          <a:latin typeface="+mn-lt"/>
                          <a:ea typeface="+mn-ea"/>
                          <a:cs typeface="+mn-cs"/>
                        </a:rPr>
                        <a:t>d)</a:t>
                      </a:r>
                      <a:r>
                        <a:rPr lang="zh-CN" altLang="en-US" sz="2200" b="1" kern="1200" dirty="0" smtClean="0">
                          <a:solidFill>
                            <a:schemeClr val="tx1"/>
                          </a:solidFill>
                          <a:latin typeface="+mn-lt"/>
                          <a:ea typeface="+mn-ea"/>
                          <a:cs typeface="+mn-cs"/>
                        </a:rPr>
                        <a:t>可开展的活动 </a:t>
                      </a:r>
                      <a:endParaRPr lang="zh-CN" altLang="en-US" sz="2200" b="1" kern="1200" dirty="0" smtClean="0">
                        <a:solidFill>
                          <a:schemeClr val="tx1"/>
                        </a:solidFill>
                        <a:latin typeface="+mn-lt"/>
                        <a:ea typeface="+mn-ea"/>
                        <a:cs typeface="+mn-cs"/>
                      </a:endParaRPr>
                    </a:p>
                    <a:p>
                      <a:pPr marL="0" algn="l" defTabSz="914400" rtl="0" eaLnBrk="1" latinLnBrk="0" hangingPunct="1"/>
                      <a:r>
                        <a:rPr lang="zh-CN" altLang="en-US" sz="2200" b="1" kern="1200" dirty="0" smtClean="0">
                          <a:solidFill>
                            <a:schemeClr val="tx1"/>
                          </a:solidFill>
                          <a:latin typeface="+mn-lt"/>
                          <a:ea typeface="+mn-ea"/>
                          <a:cs typeface="+mn-cs"/>
                        </a:rPr>
                        <a:t>可开展的活动包括： </a:t>
                      </a:r>
                      <a:endParaRPr lang="zh-CN" altLang="en-US" sz="2200" b="1" kern="1200" dirty="0" smtClean="0">
                        <a:solidFill>
                          <a:schemeClr val="tx1"/>
                        </a:solidFill>
                        <a:latin typeface="+mn-lt"/>
                        <a:ea typeface="+mn-ea"/>
                        <a:cs typeface="+mn-cs"/>
                      </a:endParaRPr>
                    </a:p>
                    <a:p>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识别从组织获得价值的直接顾客和间接的顾客； </a:t>
                      </a:r>
                      <a:endParaRPr lang="zh-CN" altLang="en-US" sz="2200" b="1" i="0" u="none" strike="noStrike" kern="1200" baseline="0" dirty="0" smtClean="0">
                        <a:solidFill>
                          <a:schemeClr val="tx1"/>
                        </a:solidFill>
                        <a:latin typeface="+mn-lt"/>
                        <a:ea typeface="+mn-ea"/>
                        <a:cs typeface="+mn-cs"/>
                      </a:endParaRPr>
                    </a:p>
                    <a:p>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理解顾客当前和未来的需求和期望； </a:t>
                      </a:r>
                      <a:endParaRPr lang="zh-CN" altLang="en-US" sz="2200" b="1" i="0" u="none" strike="noStrike" kern="1200" baseline="0" dirty="0" smtClean="0">
                        <a:solidFill>
                          <a:schemeClr val="tx1"/>
                        </a:solidFill>
                        <a:latin typeface="+mn-lt"/>
                        <a:ea typeface="+mn-ea"/>
                        <a:cs typeface="+mn-cs"/>
                      </a:endParaRPr>
                    </a:p>
                    <a:p>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将组织的目标与顾客的需求和期望联系起来； </a:t>
                      </a:r>
                      <a:endParaRPr lang="zh-CN" altLang="en-US" sz="2200" b="1" i="0" u="none" strike="noStrike" kern="1200" baseline="0" dirty="0" smtClean="0">
                        <a:solidFill>
                          <a:schemeClr val="tx1"/>
                        </a:solidFill>
                        <a:latin typeface="+mn-lt"/>
                        <a:ea typeface="+mn-ea"/>
                        <a:cs typeface="+mn-cs"/>
                      </a:endParaRPr>
                    </a:p>
                    <a:p>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在整个组织内沟通顾客的需求和期望； </a:t>
                      </a:r>
                      <a:endParaRPr lang="zh-CN" altLang="en-US" sz="2200" b="1" i="0" u="none" strike="noStrike" kern="1200" baseline="0" dirty="0" smtClean="0">
                        <a:solidFill>
                          <a:schemeClr val="tx1"/>
                        </a:solidFill>
                        <a:latin typeface="+mn-lt"/>
                        <a:ea typeface="+mn-ea"/>
                        <a:cs typeface="+mn-cs"/>
                      </a:endParaRPr>
                    </a:p>
                    <a:p>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为满足顾客的需求和期望，对产品和服务进行策划、设计、开发、生产、交付和支持； </a:t>
                      </a:r>
                      <a:endParaRPr lang="zh-CN" altLang="en-US" sz="2200" b="1" i="0" u="none" strike="noStrike" kern="1200" baseline="0" dirty="0" smtClean="0">
                        <a:solidFill>
                          <a:schemeClr val="tx1"/>
                        </a:solidFill>
                        <a:latin typeface="+mn-lt"/>
                        <a:ea typeface="+mn-ea"/>
                        <a:cs typeface="+mn-cs"/>
                      </a:endParaRPr>
                    </a:p>
                    <a:p>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测量和监视顾客满意情况，并采取适当的措施； </a:t>
                      </a:r>
                      <a:endParaRPr lang="zh-CN" altLang="en-US" sz="2200" b="1" i="0" u="none" strike="noStrike" kern="1200" baseline="0" dirty="0" smtClean="0">
                        <a:solidFill>
                          <a:schemeClr val="tx1"/>
                        </a:solidFill>
                        <a:latin typeface="+mn-lt"/>
                        <a:ea typeface="+mn-ea"/>
                        <a:cs typeface="+mn-cs"/>
                      </a:endParaRPr>
                    </a:p>
                    <a:p>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在有可能影响到顾客满意的有关的相关方的需求和适宜的期望方面，确定并采取措施； </a:t>
                      </a:r>
                      <a:endParaRPr lang="zh-CN" altLang="en-US" sz="2200" b="1" i="0" u="none" strike="noStrike" kern="1200" baseline="0" dirty="0" smtClean="0">
                        <a:solidFill>
                          <a:schemeClr val="tx1"/>
                        </a:solidFill>
                        <a:latin typeface="+mn-lt"/>
                        <a:ea typeface="+mn-ea"/>
                        <a:cs typeface="+mn-cs"/>
                      </a:endParaRPr>
                    </a:p>
                    <a:p>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主动管理与顾客的关系，以实现持续成功。 </a:t>
                      </a:r>
                      <a:endParaRPr lang="zh-CN" altLang="zh-CN" sz="2200" b="1" kern="1200" dirty="0">
                        <a:solidFill>
                          <a:schemeClr val="tx1"/>
                        </a:solidFill>
                        <a:latin typeface="+mn-lt"/>
                        <a:ea typeface="+mn-ea"/>
                        <a:cs typeface="+mn-cs"/>
                      </a:endParaRPr>
                    </a:p>
                  </a:txBody>
                  <a:tcPr marL="91449" marR="9144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60787"/>
          </a:xfrm>
        </p:spPr>
        <p:txBody>
          <a:bodyPr>
            <a:normAutofit/>
          </a:bodyPr>
          <a:lstStyle/>
          <a:p>
            <a:r>
              <a:rPr lang="zh-CN" altLang="en-US" sz="3600" b="1" dirty="0" smtClean="0">
                <a:solidFill>
                  <a:srgbClr val="FF0000"/>
                </a:solidFill>
              </a:rPr>
              <a:t>二、过程管理主要阶段和任务</a:t>
            </a:r>
            <a:endParaRPr lang="zh-CN" altLang="en-US" sz="3600" b="1" dirty="0">
              <a:solidFill>
                <a:srgbClr val="FF0000"/>
              </a:solidFill>
            </a:endParaRPr>
          </a:p>
        </p:txBody>
      </p:sp>
      <p:sp>
        <p:nvSpPr>
          <p:cNvPr id="3" name="内容占位符 2"/>
          <p:cNvSpPr>
            <a:spLocks noGrp="1"/>
          </p:cNvSpPr>
          <p:nvPr>
            <p:ph idx="1"/>
          </p:nvPr>
        </p:nvSpPr>
        <p:spPr>
          <a:xfrm>
            <a:off x="628650" y="1092821"/>
            <a:ext cx="7886700" cy="5084143"/>
          </a:xfrm>
        </p:spPr>
        <p:txBody>
          <a:bodyPr/>
          <a:lstStyle/>
          <a:p>
            <a:pPr marL="0" indent="0">
              <a:buNone/>
            </a:pPr>
            <a:r>
              <a:rPr lang="en-US" altLang="zh-CN" dirty="0" smtClean="0"/>
              <a:t>2</a:t>
            </a:r>
            <a:r>
              <a:rPr lang="zh-CN" altLang="en-US" dirty="0"/>
              <a:t>、各阶段的任务</a:t>
            </a:r>
            <a:endParaRPr lang="zh-CN" altLang="en-US" dirty="0"/>
          </a:p>
          <a:p>
            <a:pPr marL="0" indent="0">
              <a:buNone/>
            </a:pPr>
            <a:r>
              <a:rPr lang="zh-CN" altLang="en-US" dirty="0"/>
              <a:t>（</a:t>
            </a:r>
            <a:r>
              <a:rPr lang="en-US" altLang="zh-CN" dirty="0"/>
              <a:t>2</a:t>
            </a:r>
            <a:r>
              <a:rPr lang="zh-CN" altLang="en-US" dirty="0"/>
              <a:t>）过程确定（或称过程策划和设计）</a:t>
            </a:r>
            <a:endParaRPr lang="zh-CN" altLang="en-US" dirty="0"/>
          </a:p>
          <a:p>
            <a:pPr marL="0" indent="0">
              <a:buNone/>
            </a:pPr>
            <a:r>
              <a:rPr lang="zh-CN" altLang="en-US" dirty="0"/>
              <a:t>确定过程边界（确定过程数量、名称、顺序、所有者）→分析过程输入输出→确定过程内活动、目标→确定控制准则→分析过程风险、确定过程监视、测量要求→确定过程资源→形成过程</a:t>
            </a:r>
            <a:r>
              <a:rPr lang="zh-CN" altLang="en-US" dirty="0" smtClean="0"/>
              <a:t>文件</a:t>
            </a:r>
            <a:endParaRPr lang="en-US" altLang="zh-CN" dirty="0" smtClean="0"/>
          </a:p>
          <a:p>
            <a:pPr marL="0" indent="0">
              <a:buNone/>
            </a:pPr>
            <a:r>
              <a:rPr lang="zh-CN" altLang="en-US" dirty="0"/>
              <a:t>（</a:t>
            </a:r>
            <a:r>
              <a:rPr lang="en-US" altLang="zh-CN" dirty="0"/>
              <a:t>3</a:t>
            </a:r>
            <a:r>
              <a:rPr lang="zh-CN" altLang="en-US" dirty="0"/>
              <a:t>）过程实施、控制和测量</a:t>
            </a:r>
            <a:endParaRPr lang="zh-CN" altLang="en-US" dirty="0"/>
          </a:p>
          <a:p>
            <a:pPr marL="0" indent="0">
              <a:buNone/>
            </a:pPr>
            <a:r>
              <a:rPr lang="zh-CN" altLang="en-US" dirty="0"/>
              <a:t>过程运行→过程各要素监控→过程绩效测量→</a:t>
            </a:r>
            <a:r>
              <a:rPr lang="zh-CN" altLang="en-US" dirty="0" smtClean="0"/>
              <a:t>过程评价</a:t>
            </a:r>
            <a:endParaRPr lang="en-US" altLang="zh-CN" dirty="0" smtClean="0"/>
          </a:p>
          <a:p>
            <a:pPr marL="0" indent="0">
              <a:buNone/>
            </a:pPr>
            <a:r>
              <a:rPr lang="zh-CN" altLang="en-US" dirty="0"/>
              <a:t>（</a:t>
            </a:r>
            <a:r>
              <a:rPr lang="en-US" altLang="zh-CN" dirty="0"/>
              <a:t>4</a:t>
            </a:r>
            <a:r>
              <a:rPr lang="zh-CN" altLang="en-US" dirty="0"/>
              <a:t>）过程改进</a:t>
            </a:r>
            <a:endParaRPr lang="zh-CN" altLang="en-US" dirty="0"/>
          </a:p>
          <a:p>
            <a:pPr marL="0" indent="0">
              <a:buNone/>
            </a:pPr>
            <a:r>
              <a:rPr lang="zh-CN" altLang="en-US" dirty="0"/>
              <a:t>前期组织工作→评价现有过程→过程再设计与改进→过程实施与监控→持续改进</a:t>
            </a:r>
            <a:endParaRPr lang="zh-CN" altLang="en-US" b="0"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939568"/>
          </a:xfrm>
        </p:spPr>
        <p:txBody>
          <a:bodyPr/>
          <a:lstStyle/>
          <a:p>
            <a:r>
              <a:rPr lang="zh-CN" altLang="en-US" sz="3200" b="1" dirty="0" smtClean="0">
                <a:solidFill>
                  <a:srgbClr val="FF0000"/>
                </a:solidFill>
              </a:rPr>
              <a:t>三、过程确定</a:t>
            </a:r>
            <a:endParaRPr lang="zh-CN" altLang="en-US" sz="3200" b="1" dirty="0">
              <a:solidFill>
                <a:srgbClr val="FF0000"/>
              </a:solidFill>
            </a:endParaRPr>
          </a:p>
        </p:txBody>
      </p:sp>
      <p:sp>
        <p:nvSpPr>
          <p:cNvPr id="3" name="内容占位符 2"/>
          <p:cNvSpPr>
            <a:spLocks noGrp="1"/>
          </p:cNvSpPr>
          <p:nvPr>
            <p:ph idx="1"/>
          </p:nvPr>
        </p:nvSpPr>
        <p:spPr>
          <a:xfrm>
            <a:off x="628650" y="1349299"/>
            <a:ext cx="7886700" cy="4404731"/>
          </a:xfrm>
        </p:spPr>
        <p:txBody>
          <a:bodyPr>
            <a:normAutofit lnSpcReduction="10000"/>
          </a:bodyPr>
          <a:lstStyle/>
          <a:p>
            <a:pPr marL="0" indent="0">
              <a:buNone/>
            </a:pPr>
            <a:r>
              <a:rPr lang="en-US" altLang="zh-CN" dirty="0" smtClean="0"/>
              <a:t>1</a:t>
            </a:r>
            <a:r>
              <a:rPr lang="zh-CN" altLang="en-US" dirty="0" smtClean="0"/>
              <a:t>、</a:t>
            </a:r>
            <a:r>
              <a:rPr lang="zh-CN" altLang="zh-CN" dirty="0" smtClean="0"/>
              <a:t>确定</a:t>
            </a:r>
            <a:r>
              <a:rPr lang="zh-CN" altLang="zh-CN" dirty="0"/>
              <a:t>过程应基于以下原则：</a:t>
            </a:r>
            <a:endParaRPr lang="zh-CN" altLang="zh-CN" dirty="0"/>
          </a:p>
          <a:p>
            <a:r>
              <a:rPr lang="zh-CN" altLang="zh-CN" dirty="0"/>
              <a:t>（</a:t>
            </a:r>
            <a:r>
              <a:rPr lang="en-US" altLang="zh-CN" dirty="0"/>
              <a:t>1</a:t>
            </a:r>
            <a:r>
              <a:rPr lang="zh-CN" altLang="zh-CN" dirty="0"/>
              <a:t>）是组织的责任；</a:t>
            </a:r>
            <a:endParaRPr lang="zh-CN" altLang="zh-CN" dirty="0"/>
          </a:p>
          <a:p>
            <a:r>
              <a:rPr lang="zh-CN" altLang="zh-CN" dirty="0"/>
              <a:t>（</a:t>
            </a:r>
            <a:r>
              <a:rPr lang="en-US" altLang="zh-CN" dirty="0"/>
              <a:t>2</a:t>
            </a:r>
            <a:r>
              <a:rPr lang="zh-CN" altLang="zh-CN" dirty="0"/>
              <a:t>）所确定的过程，其运行应能够反映和满足标准要求；</a:t>
            </a:r>
            <a:endParaRPr lang="zh-CN" altLang="zh-CN" dirty="0"/>
          </a:p>
          <a:p>
            <a:r>
              <a:rPr lang="zh-CN" altLang="zh-CN" dirty="0"/>
              <a:t>（</a:t>
            </a:r>
            <a:r>
              <a:rPr lang="en-US" altLang="zh-CN" dirty="0"/>
              <a:t>3</a:t>
            </a:r>
            <a:r>
              <a:rPr lang="zh-CN" altLang="zh-CN" dirty="0"/>
              <a:t>）应以组织目标实现为出发点；</a:t>
            </a:r>
            <a:endParaRPr lang="zh-CN" altLang="zh-CN" dirty="0"/>
          </a:p>
          <a:p>
            <a:r>
              <a:rPr lang="zh-CN" altLang="zh-CN" dirty="0"/>
              <a:t>（</a:t>
            </a:r>
            <a:r>
              <a:rPr lang="en-US" altLang="zh-CN" dirty="0"/>
              <a:t>4</a:t>
            </a:r>
            <a:r>
              <a:rPr lang="zh-CN" altLang="zh-CN" dirty="0"/>
              <a:t>）应基于实现结果的重要程度；</a:t>
            </a:r>
            <a:endParaRPr lang="zh-CN" altLang="zh-CN" dirty="0"/>
          </a:p>
          <a:p>
            <a:r>
              <a:rPr lang="zh-CN" altLang="zh-CN" dirty="0"/>
              <a:t>（</a:t>
            </a:r>
            <a:r>
              <a:rPr lang="en-US" altLang="zh-CN" dirty="0"/>
              <a:t>5</a:t>
            </a:r>
            <a:r>
              <a:rPr lang="zh-CN" altLang="zh-CN" dirty="0"/>
              <a:t>）通常应关注可重复性的活动；</a:t>
            </a:r>
            <a:endParaRPr lang="zh-CN" altLang="zh-CN" dirty="0"/>
          </a:p>
          <a:p>
            <a:r>
              <a:rPr lang="zh-CN" altLang="zh-CN" dirty="0"/>
              <a:t>（</a:t>
            </a:r>
            <a:r>
              <a:rPr lang="en-US" altLang="zh-CN" dirty="0"/>
              <a:t>6</a:t>
            </a:r>
            <a:r>
              <a:rPr lang="zh-CN" altLang="zh-CN" dirty="0"/>
              <a:t>）具有系统性，体现全流程理念；</a:t>
            </a:r>
            <a:endParaRPr lang="zh-CN" altLang="zh-CN" dirty="0"/>
          </a:p>
          <a:p>
            <a:r>
              <a:rPr lang="zh-CN" altLang="zh-CN" dirty="0"/>
              <a:t>（</a:t>
            </a:r>
            <a:r>
              <a:rPr lang="en-US" altLang="zh-CN" dirty="0"/>
              <a:t>7</a:t>
            </a:r>
            <a:r>
              <a:rPr lang="zh-CN" altLang="zh-CN" dirty="0"/>
              <a:t>）不能仅以组织职能和标准条款去确立过程；</a:t>
            </a:r>
            <a:endParaRPr lang="zh-CN" altLang="zh-CN" dirty="0"/>
          </a:p>
          <a:p>
            <a:r>
              <a:rPr lang="zh-CN" altLang="zh-CN" dirty="0"/>
              <a:t>（</a:t>
            </a:r>
            <a:r>
              <a:rPr lang="en-US" altLang="zh-CN" dirty="0"/>
              <a:t>8</a:t>
            </a:r>
            <a:r>
              <a:rPr lang="zh-CN" altLang="zh-CN" dirty="0"/>
              <a:t>）应有利于对过程实施管理。</a:t>
            </a:r>
            <a:endParaRPr lang="zh-CN" altLang="zh-CN"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028777"/>
          </a:xfrm>
        </p:spPr>
        <p:txBody>
          <a:bodyPr/>
          <a:lstStyle/>
          <a:p>
            <a:r>
              <a:rPr lang="zh-CN" altLang="en-US" sz="3600" b="1" dirty="0" smtClean="0">
                <a:solidFill>
                  <a:srgbClr val="FF0000"/>
                </a:solidFill>
              </a:rPr>
              <a:t>三、过程确定</a:t>
            </a:r>
            <a:endParaRPr lang="zh-CN" altLang="en-US" sz="3600" b="1" dirty="0">
              <a:solidFill>
                <a:srgbClr val="FF0000"/>
              </a:solidFill>
            </a:endParaRPr>
          </a:p>
        </p:txBody>
      </p:sp>
      <p:sp>
        <p:nvSpPr>
          <p:cNvPr id="3" name="内容占位符 2"/>
          <p:cNvSpPr>
            <a:spLocks noGrp="1"/>
          </p:cNvSpPr>
          <p:nvPr>
            <p:ph idx="1"/>
          </p:nvPr>
        </p:nvSpPr>
        <p:spPr>
          <a:xfrm>
            <a:off x="628650" y="1382751"/>
            <a:ext cx="7886700" cy="4794212"/>
          </a:xfrm>
        </p:spPr>
        <p:txBody>
          <a:bodyPr>
            <a:normAutofit/>
          </a:bodyPr>
          <a:lstStyle/>
          <a:p>
            <a:r>
              <a:rPr lang="en-US" altLang="zh-CN" b="1" dirty="0"/>
              <a:t>2</a:t>
            </a:r>
            <a:r>
              <a:rPr lang="zh-CN" altLang="zh-CN" b="1" dirty="0" smtClean="0"/>
              <a:t>、</a:t>
            </a:r>
            <a:r>
              <a:rPr lang="zh-CN" altLang="zh-CN" b="1" dirty="0"/>
              <a:t>内容和步骤</a:t>
            </a:r>
            <a:endParaRPr lang="zh-CN" altLang="zh-CN" dirty="0"/>
          </a:p>
          <a:p>
            <a:r>
              <a:rPr lang="zh-CN" altLang="zh-CN" dirty="0"/>
              <a:t>——确定过程边界（确定过程数量、名称、顺序、所有者）</a:t>
            </a:r>
            <a:endParaRPr lang="zh-CN" altLang="zh-CN" dirty="0"/>
          </a:p>
          <a:p>
            <a:r>
              <a:rPr lang="zh-CN" altLang="zh-CN" dirty="0"/>
              <a:t>——分析过程输入输出</a:t>
            </a:r>
            <a:endParaRPr lang="zh-CN" altLang="zh-CN" dirty="0"/>
          </a:p>
          <a:p>
            <a:r>
              <a:rPr lang="zh-CN" altLang="zh-CN" dirty="0"/>
              <a:t>——确定过程内活动、目标</a:t>
            </a:r>
            <a:endParaRPr lang="zh-CN" altLang="zh-CN" dirty="0"/>
          </a:p>
          <a:p>
            <a:r>
              <a:rPr lang="zh-CN" altLang="zh-CN" dirty="0"/>
              <a:t>——确定控制准则</a:t>
            </a:r>
            <a:endParaRPr lang="zh-CN" altLang="zh-CN" dirty="0"/>
          </a:p>
          <a:p>
            <a:r>
              <a:rPr lang="zh-CN" altLang="zh-CN" dirty="0"/>
              <a:t>——分析过程风险、确定过程监视、测量要求</a:t>
            </a:r>
            <a:endParaRPr lang="zh-CN" altLang="zh-CN" dirty="0"/>
          </a:p>
          <a:p>
            <a:r>
              <a:rPr lang="zh-CN" altLang="zh-CN" dirty="0"/>
              <a:t>——确定过程资源</a:t>
            </a:r>
            <a:endParaRPr lang="zh-CN" altLang="zh-CN" dirty="0"/>
          </a:p>
          <a:p>
            <a:r>
              <a:rPr lang="zh-CN" altLang="zh-CN" dirty="0"/>
              <a:t>——形成过程文件</a:t>
            </a:r>
            <a:endParaRPr lang="zh-CN" altLang="zh-CN" dirty="0"/>
          </a:p>
          <a:p>
            <a:pPr marL="0" indent="0">
              <a:buNone/>
            </a:pPr>
            <a:endParaRPr lang="zh-CN" altLang="en-US" b="0"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49636"/>
          </a:xfrm>
        </p:spPr>
        <p:txBody>
          <a:bodyPr>
            <a:normAutofit/>
          </a:bodyPr>
          <a:lstStyle/>
          <a:p>
            <a:r>
              <a:rPr lang="zh-CN" altLang="en-US" sz="3600" b="1" dirty="0" smtClean="0">
                <a:solidFill>
                  <a:srgbClr val="FF0000"/>
                </a:solidFill>
              </a:rPr>
              <a:t>三、过程确定</a:t>
            </a:r>
            <a:endParaRPr lang="zh-CN" altLang="en-US" sz="3600" b="1" dirty="0">
              <a:solidFill>
                <a:srgbClr val="FF0000"/>
              </a:solidFill>
            </a:endParaRPr>
          </a:p>
        </p:txBody>
      </p:sp>
      <p:sp>
        <p:nvSpPr>
          <p:cNvPr id="3" name="内容占位符 2"/>
          <p:cNvSpPr>
            <a:spLocks noGrp="1"/>
          </p:cNvSpPr>
          <p:nvPr>
            <p:ph idx="1"/>
          </p:nvPr>
        </p:nvSpPr>
        <p:spPr>
          <a:xfrm>
            <a:off x="628650" y="1070517"/>
            <a:ext cx="7886700" cy="5106446"/>
          </a:xfrm>
        </p:spPr>
        <p:txBody>
          <a:bodyPr>
            <a:normAutofit/>
          </a:bodyPr>
          <a:lstStyle/>
          <a:p>
            <a:pPr marL="0" indent="0">
              <a:buNone/>
            </a:pPr>
            <a:r>
              <a:rPr lang="en-US" altLang="zh-CN" dirty="0"/>
              <a:t>3</a:t>
            </a:r>
            <a:r>
              <a:rPr lang="zh-CN" altLang="en-US" dirty="0" smtClean="0"/>
              <a:t>、过程确定方法</a:t>
            </a:r>
            <a:endParaRPr lang="en-US" altLang="zh-CN" dirty="0" smtClean="0"/>
          </a:p>
          <a:p>
            <a:pPr marL="0" indent="0">
              <a:buNone/>
            </a:pPr>
            <a:r>
              <a:rPr lang="zh-CN" altLang="en-US" dirty="0" smtClean="0"/>
              <a:t>（</a:t>
            </a:r>
            <a:r>
              <a:rPr lang="en-US" altLang="zh-CN" dirty="0"/>
              <a:t>1</a:t>
            </a:r>
            <a:r>
              <a:rPr lang="zh-CN" altLang="en-US" dirty="0"/>
              <a:t>）头脑风暴法</a:t>
            </a:r>
            <a:endParaRPr lang="zh-CN" altLang="en-US" dirty="0"/>
          </a:p>
          <a:p>
            <a:pPr marL="0" indent="0">
              <a:buNone/>
            </a:pPr>
            <a:r>
              <a:rPr lang="zh-CN" altLang="en-US" b="0" dirty="0"/>
              <a:t>头脑风暴法又称智力激励法、</a:t>
            </a:r>
            <a:r>
              <a:rPr lang="en-US" altLang="zh-CN" b="0" dirty="0"/>
              <a:t>BS</a:t>
            </a:r>
            <a:r>
              <a:rPr lang="zh-CN" altLang="en-US" b="0" dirty="0"/>
              <a:t>法</a:t>
            </a:r>
            <a:r>
              <a:rPr lang="zh-CN" altLang="en-US" b="0" dirty="0" smtClean="0"/>
              <a:t>。</a:t>
            </a:r>
            <a:endParaRPr lang="en-US" altLang="zh-CN" b="0" dirty="0" smtClean="0"/>
          </a:p>
          <a:p>
            <a:pPr marL="0" indent="0">
              <a:buNone/>
            </a:pPr>
            <a:r>
              <a:rPr lang="zh-CN" altLang="en-US" dirty="0"/>
              <a:t>头脑风暴法的操作程序：</a:t>
            </a:r>
            <a:endParaRPr lang="zh-CN" altLang="en-US" dirty="0"/>
          </a:p>
          <a:p>
            <a:pPr marL="0" indent="0">
              <a:buNone/>
            </a:pPr>
            <a:r>
              <a:rPr lang="zh-CN" altLang="en-US" dirty="0"/>
              <a:t>准备→热身→明确问题→记录参加者的思想→畅谈→解决问题</a:t>
            </a:r>
            <a:r>
              <a:rPr lang="zh-CN" altLang="en-US" dirty="0" smtClean="0"/>
              <a:t>。</a:t>
            </a:r>
            <a:endParaRPr lang="en-US" altLang="zh-CN" dirty="0" smtClean="0"/>
          </a:p>
          <a:p>
            <a:pPr marL="0" indent="0">
              <a:buNone/>
            </a:pPr>
            <a:r>
              <a:rPr lang="zh-CN" altLang="en-US" dirty="0"/>
              <a:t>头脑风暴法讨论时的要求：</a:t>
            </a:r>
            <a:endParaRPr lang="zh-CN" altLang="en-US" dirty="0"/>
          </a:p>
          <a:p>
            <a:pPr marL="0" indent="0">
              <a:buNone/>
            </a:pPr>
            <a:r>
              <a:rPr lang="en-US" altLang="zh-CN" dirty="0"/>
              <a:t>——</a:t>
            </a:r>
            <a:r>
              <a:rPr lang="zh-CN" altLang="en-US" dirty="0"/>
              <a:t>参与范围尽可能广；</a:t>
            </a:r>
            <a:endParaRPr lang="zh-CN" altLang="en-US" dirty="0"/>
          </a:p>
          <a:p>
            <a:pPr marL="0" indent="0">
              <a:buNone/>
            </a:pPr>
            <a:r>
              <a:rPr lang="en-US" altLang="zh-CN" dirty="0"/>
              <a:t>——</a:t>
            </a:r>
            <a:r>
              <a:rPr lang="zh-CN" altLang="en-US" dirty="0"/>
              <a:t>自由思考；</a:t>
            </a:r>
            <a:endParaRPr lang="zh-CN" altLang="en-US" dirty="0"/>
          </a:p>
          <a:p>
            <a:pPr marL="0" indent="0">
              <a:buNone/>
            </a:pPr>
            <a:r>
              <a:rPr lang="en-US" altLang="zh-CN" dirty="0"/>
              <a:t>——</a:t>
            </a:r>
            <a:r>
              <a:rPr lang="zh-CN" altLang="en-US" dirty="0"/>
              <a:t>延迟评判；</a:t>
            </a:r>
            <a:endParaRPr lang="zh-CN" altLang="en-US" dirty="0"/>
          </a:p>
          <a:p>
            <a:pPr marL="0" indent="0">
              <a:buNone/>
            </a:pPr>
            <a:r>
              <a:rPr lang="en-US" altLang="zh-CN" dirty="0"/>
              <a:t>——</a:t>
            </a:r>
            <a:r>
              <a:rPr lang="zh-CN" altLang="en-US" dirty="0"/>
              <a:t>以量求质；</a:t>
            </a:r>
            <a:endParaRPr lang="zh-CN" altLang="en-US" b="0"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783451"/>
          </a:xfrm>
        </p:spPr>
        <p:txBody>
          <a:bodyPr/>
          <a:lstStyle/>
          <a:p>
            <a:r>
              <a:rPr lang="zh-CN" altLang="en-US" sz="3600" b="1" dirty="0" smtClean="0">
                <a:solidFill>
                  <a:srgbClr val="0070C0"/>
                </a:solidFill>
              </a:rPr>
              <a:t>过程确定方法</a:t>
            </a:r>
            <a:endParaRPr lang="zh-CN" altLang="en-US" sz="3600" b="1" dirty="0">
              <a:solidFill>
                <a:srgbClr val="0070C0"/>
              </a:solidFill>
            </a:endParaRPr>
          </a:p>
        </p:txBody>
      </p:sp>
      <p:sp>
        <p:nvSpPr>
          <p:cNvPr id="3" name="内容占位符 2"/>
          <p:cNvSpPr>
            <a:spLocks noGrp="1"/>
          </p:cNvSpPr>
          <p:nvPr>
            <p:ph idx="1"/>
          </p:nvPr>
        </p:nvSpPr>
        <p:spPr>
          <a:xfrm>
            <a:off x="628650" y="1449659"/>
            <a:ext cx="7886700" cy="4727304"/>
          </a:xfrm>
        </p:spPr>
        <p:txBody>
          <a:bodyPr/>
          <a:lstStyle/>
          <a:p>
            <a:pPr marL="0" indent="0">
              <a:buNone/>
            </a:pPr>
            <a:r>
              <a:rPr lang="zh-CN" altLang="en-US" dirty="0"/>
              <a:t>（</a:t>
            </a:r>
            <a:r>
              <a:rPr lang="en-US" altLang="zh-CN" dirty="0"/>
              <a:t>2</a:t>
            </a:r>
            <a:r>
              <a:rPr lang="zh-CN" altLang="en-US" dirty="0" smtClean="0"/>
              <a:t>）流程图分析法</a:t>
            </a:r>
            <a:endParaRPr lang="en-US" altLang="zh-CN" dirty="0" smtClean="0"/>
          </a:p>
          <a:p>
            <a:pPr marL="0" indent="0">
              <a:buNone/>
            </a:pPr>
            <a:r>
              <a:rPr lang="zh-CN" altLang="en-US" b="0" dirty="0" smtClean="0"/>
              <a:t>  工艺流程分析法是根据</a:t>
            </a:r>
            <a:r>
              <a:rPr lang="zh-CN" altLang="en-US" b="0" dirty="0"/>
              <a:t>不同</a:t>
            </a:r>
            <a:r>
              <a:rPr lang="zh-CN" altLang="en-US" b="0" dirty="0" smtClean="0"/>
              <a:t>的产品加工流程</a:t>
            </a:r>
            <a:r>
              <a:rPr lang="zh-CN" altLang="en-US" b="0" dirty="0"/>
              <a:t>，对每一阶段和环节，逐个进行调查分析，</a:t>
            </a:r>
            <a:r>
              <a:rPr lang="zh-CN" altLang="en-US" b="0" dirty="0" smtClean="0"/>
              <a:t>找出潜在</a:t>
            </a:r>
            <a:r>
              <a:rPr lang="zh-CN" altLang="en-US" b="0" dirty="0"/>
              <a:t>风险的威胁，分析风险发生后可能造成的损失和对全部生产过程造成的</a:t>
            </a:r>
            <a:r>
              <a:rPr lang="zh-CN" altLang="en-US" b="0" dirty="0" smtClean="0"/>
              <a:t>影响，并制定控制措施。</a:t>
            </a:r>
            <a:endParaRPr lang="en-US" altLang="zh-CN" b="0" dirty="0" smtClean="0"/>
          </a:p>
          <a:p>
            <a:pPr marL="0" indent="0">
              <a:buNone/>
            </a:pPr>
            <a:r>
              <a:rPr lang="zh-CN" altLang="en-US" b="0" dirty="0" smtClean="0"/>
              <a:t>如某机械厂钣金工艺流程：</a:t>
            </a:r>
            <a:endParaRPr lang="zh-CN" altLang="zh-CN" dirty="0"/>
          </a:p>
          <a:p>
            <a:pPr marL="0" indent="0">
              <a:buNone/>
            </a:pPr>
            <a:endParaRPr lang="zh-CN" altLang="en-US" b="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783451"/>
          </a:xfrm>
        </p:spPr>
        <p:txBody>
          <a:bodyPr/>
          <a:lstStyle/>
          <a:p>
            <a:r>
              <a:rPr lang="zh-CN" altLang="en-US" sz="3600" b="1" dirty="0" smtClean="0">
                <a:solidFill>
                  <a:srgbClr val="0070C0"/>
                </a:solidFill>
              </a:rPr>
              <a:t>过程确定方法</a:t>
            </a:r>
            <a:endParaRPr lang="zh-CN" altLang="en-US" sz="3600" b="1" dirty="0">
              <a:solidFill>
                <a:srgbClr val="0070C0"/>
              </a:solidFill>
            </a:endParaRPr>
          </a:p>
        </p:txBody>
      </p:sp>
      <p:sp>
        <p:nvSpPr>
          <p:cNvPr id="3" name="内容占位符 2"/>
          <p:cNvSpPr>
            <a:spLocks noGrp="1"/>
          </p:cNvSpPr>
          <p:nvPr>
            <p:ph idx="1"/>
          </p:nvPr>
        </p:nvSpPr>
        <p:spPr>
          <a:xfrm>
            <a:off x="628650" y="1449659"/>
            <a:ext cx="7886700" cy="4727304"/>
          </a:xfrm>
        </p:spPr>
        <p:txBody>
          <a:bodyPr/>
          <a:lstStyle/>
          <a:p>
            <a:pPr marL="0" indent="0">
              <a:buNone/>
            </a:pPr>
            <a:r>
              <a:rPr lang="zh-CN" altLang="en-US" dirty="0" smtClean="0"/>
              <a:t>（</a:t>
            </a:r>
            <a:r>
              <a:rPr lang="en-US" altLang="zh-CN" dirty="0"/>
              <a:t>3</a:t>
            </a:r>
            <a:r>
              <a:rPr lang="zh-CN" altLang="en-US" dirty="0" smtClean="0"/>
              <a:t>）价值链分析法</a:t>
            </a:r>
            <a:endParaRPr lang="en-US" altLang="zh-CN" dirty="0" smtClean="0"/>
          </a:p>
          <a:p>
            <a:pPr marL="0" indent="0">
              <a:buNone/>
            </a:pPr>
            <a:r>
              <a:rPr lang="zh-CN" altLang="en-US" dirty="0" smtClean="0"/>
              <a:t>  价值</a:t>
            </a:r>
            <a:r>
              <a:rPr lang="zh-CN" altLang="en-US" dirty="0"/>
              <a:t>链分析法是由美国哈佛商学院教授</a:t>
            </a:r>
            <a:r>
              <a:rPr lang="zh-CN" altLang="en-US" dirty="0" smtClean="0"/>
              <a:t>迈克尔波特</a:t>
            </a:r>
            <a:r>
              <a:rPr lang="zh-CN" altLang="en-US" dirty="0"/>
              <a:t>提出来的，是一种寻求确定企业竞争优势的工具。即运用系统性方法来考察企业各项活动和相互关系，从而找寻具有竞争优势的资源</a:t>
            </a:r>
            <a:r>
              <a:rPr lang="zh-CN" altLang="en-US" dirty="0" smtClean="0"/>
              <a:t>。</a:t>
            </a:r>
            <a:endParaRPr lang="en-US" altLang="zh-CN" dirty="0" smtClean="0"/>
          </a:p>
          <a:p>
            <a:pPr marL="0" indent="0">
              <a:buNone/>
            </a:pPr>
            <a:r>
              <a:rPr lang="en-US" altLang="zh-CN" dirty="0" smtClean="0"/>
              <a:t>  </a:t>
            </a:r>
            <a:r>
              <a:rPr lang="zh-CN" altLang="zh-CN" dirty="0" smtClean="0"/>
              <a:t>把</a:t>
            </a:r>
            <a:r>
              <a:rPr lang="zh-CN" altLang="zh-CN" dirty="0"/>
              <a:t>企业内外价值增加的活动分为基本活动和支持性活动，基本活动涉及企业生产、销售、进料后勤、发货后勤、</a:t>
            </a:r>
            <a:r>
              <a:rPr lang="en-US" altLang="zh-CN" dirty="0" err="1">
                <a:hlinkClick r:id="rId1" tooltip="售后服务"/>
              </a:rPr>
              <a:t>售后服务</a:t>
            </a:r>
            <a:r>
              <a:rPr lang="zh-CN" altLang="zh-CN" dirty="0"/>
              <a:t>。支持性活动涉及</a:t>
            </a:r>
            <a:r>
              <a:rPr lang="en-US" altLang="zh-CN" dirty="0" err="1">
                <a:hlinkClick r:id="rId2" tooltip="人事"/>
              </a:rPr>
              <a:t>人事</a:t>
            </a:r>
            <a:r>
              <a:rPr lang="zh-CN" altLang="zh-CN" dirty="0"/>
              <a:t>、</a:t>
            </a:r>
            <a:r>
              <a:rPr lang="en-US" altLang="zh-CN" dirty="0" err="1">
                <a:hlinkClick r:id="rId3" tooltip="财务"/>
              </a:rPr>
              <a:t>财务</a:t>
            </a:r>
            <a:r>
              <a:rPr lang="zh-CN" altLang="zh-CN" dirty="0"/>
              <a:t>、</a:t>
            </a:r>
            <a:r>
              <a:rPr lang="en-US" altLang="zh-CN" dirty="0" err="1">
                <a:hlinkClick r:id="rId4" tooltip="计划"/>
              </a:rPr>
              <a:t>计划</a:t>
            </a:r>
            <a:r>
              <a:rPr lang="zh-CN" altLang="zh-CN" dirty="0"/>
              <a:t>、</a:t>
            </a:r>
            <a:r>
              <a:rPr lang="en-US" altLang="zh-CN" dirty="0" err="1">
                <a:hlinkClick r:id="rId5" tooltip="研究与开发"/>
              </a:rPr>
              <a:t>研究与开发</a:t>
            </a:r>
            <a:r>
              <a:rPr lang="zh-CN" altLang="zh-CN" dirty="0"/>
              <a:t>、</a:t>
            </a:r>
            <a:r>
              <a:rPr lang="en-US" altLang="zh-CN" dirty="0" err="1">
                <a:hlinkClick r:id="rId6" tooltip="采购"/>
              </a:rPr>
              <a:t>采购</a:t>
            </a:r>
            <a:r>
              <a:rPr lang="zh-CN" altLang="zh-CN" dirty="0"/>
              <a:t>等，基本活动和支持性活动构成了企业的价值</a:t>
            </a:r>
            <a:r>
              <a:rPr lang="zh-CN" altLang="zh-CN" dirty="0" smtClean="0"/>
              <a:t>链</a:t>
            </a:r>
            <a:r>
              <a:rPr lang="zh-CN" altLang="en-US" dirty="0" smtClean="0"/>
              <a:t>。</a:t>
            </a:r>
            <a:endParaRPr lang="zh-CN" altLang="en-US" b="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522288" y="320676"/>
            <a:ext cx="816610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FC0128"/>
                  </a:outerShdw>
                </a:effectLst>
              </a14:hiddenEffects>
            </a:ext>
          </a:extLst>
        </p:spPr>
        <p:txBody>
          <a:bodyPr lIns="90488" tIns="44450" rIns="90488" bIns="44450">
            <a:spAutoFit/>
          </a:bodyPr>
          <a:lstStyle/>
          <a:p>
            <a:pPr eaLnBrk="0" hangingPunct="0"/>
            <a:r>
              <a:rPr lang="zh-CN" altLang="en-US" sz="2400" u="sng">
                <a:latin typeface="Times New Roman" panose="02020603050405020304" pitchFamily="18" charset="0"/>
                <a:ea typeface="黑体" panose="02010609060101010101" pitchFamily="2" charset="-122"/>
              </a:rPr>
              <a:t>价值链</a:t>
            </a:r>
            <a:r>
              <a:rPr lang="en-US" altLang="zh-CN" sz="2400" u="sng">
                <a:latin typeface="Times New Roman" panose="02020603050405020304" pitchFamily="18" charset="0"/>
                <a:ea typeface="黑体" panose="02010609060101010101" pitchFamily="2" charset="-122"/>
              </a:rPr>
              <a:t>——</a:t>
            </a:r>
            <a:r>
              <a:rPr lang="zh-CN" altLang="en-US" sz="2400" u="sng">
                <a:latin typeface="Times New Roman" panose="02020603050405020304" pitchFamily="18" charset="0"/>
                <a:ea typeface="黑体" panose="02010609060101010101" pitchFamily="2" charset="-122"/>
              </a:rPr>
              <a:t>制造业企业</a:t>
            </a:r>
            <a:endParaRPr lang="zh-CN" altLang="en-US" sz="2400" u="sng">
              <a:latin typeface="Times New Roman" panose="02020603050405020304" pitchFamily="18" charset="0"/>
              <a:ea typeface="黑体" panose="02010609060101010101" pitchFamily="2" charset="-122"/>
            </a:endParaRPr>
          </a:p>
        </p:txBody>
      </p:sp>
      <p:grpSp>
        <p:nvGrpSpPr>
          <p:cNvPr id="205827" name="Group 3"/>
          <p:cNvGrpSpPr/>
          <p:nvPr/>
        </p:nvGrpSpPr>
        <p:grpSpPr bwMode="auto">
          <a:xfrm>
            <a:off x="120652" y="1143000"/>
            <a:ext cx="8875713" cy="5532438"/>
            <a:chOff x="76" y="720"/>
            <a:chExt cx="5591" cy="3485"/>
          </a:xfrm>
        </p:grpSpPr>
        <p:sp>
          <p:nvSpPr>
            <p:cNvPr id="205828" name="Rectangle 4"/>
            <p:cNvSpPr>
              <a:spLocks noChangeArrowheads="1"/>
            </p:cNvSpPr>
            <p:nvPr/>
          </p:nvSpPr>
          <p:spPr bwMode="auto">
            <a:xfrm>
              <a:off x="76" y="1316"/>
              <a:ext cx="60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zh-CN" altLang="en-US" sz="2000" dirty="0">
                  <a:solidFill>
                    <a:srgbClr val="6600FF"/>
                  </a:solidFill>
                  <a:latin typeface="Times New Roman" panose="02020603050405020304" pitchFamily="18" charset="0"/>
                  <a:ea typeface="黑体" panose="02010609060101010101" pitchFamily="2" charset="-122"/>
                </a:rPr>
                <a:t>支持性</a:t>
              </a:r>
              <a:endParaRPr lang="zh-CN" altLang="en-US" sz="2000" dirty="0">
                <a:solidFill>
                  <a:srgbClr val="6600FF"/>
                </a:solidFill>
                <a:latin typeface="Times New Roman" panose="02020603050405020304" pitchFamily="18" charset="0"/>
                <a:ea typeface="黑体" panose="02010609060101010101" pitchFamily="2" charset="-122"/>
              </a:endParaRPr>
            </a:p>
            <a:p>
              <a:pPr algn="ctr" eaLnBrk="0" hangingPunct="0"/>
              <a:r>
                <a:rPr lang="zh-CN" altLang="en-US" sz="2000" dirty="0">
                  <a:solidFill>
                    <a:srgbClr val="6600FF"/>
                  </a:solidFill>
                  <a:latin typeface="Times New Roman" panose="02020603050405020304" pitchFamily="18" charset="0"/>
                  <a:ea typeface="黑体" panose="02010609060101010101" pitchFamily="2" charset="-122"/>
                </a:rPr>
                <a:t>过程</a:t>
              </a:r>
              <a:endParaRPr lang="zh-CN" altLang="en-US" sz="2000" dirty="0">
                <a:solidFill>
                  <a:srgbClr val="6600FF"/>
                </a:solidFill>
                <a:latin typeface="Times New Roman" panose="02020603050405020304" pitchFamily="18" charset="0"/>
                <a:ea typeface="黑体" panose="02010609060101010101" pitchFamily="2" charset="-122"/>
              </a:endParaRPr>
            </a:p>
          </p:txBody>
        </p:sp>
        <p:sp>
          <p:nvSpPr>
            <p:cNvPr id="205829" name="Line 5"/>
            <p:cNvSpPr>
              <a:spLocks noChangeShapeType="1"/>
            </p:cNvSpPr>
            <p:nvPr/>
          </p:nvSpPr>
          <p:spPr bwMode="auto">
            <a:xfrm>
              <a:off x="434" y="777"/>
              <a:ext cx="0" cy="511"/>
            </a:xfrm>
            <a:prstGeom prst="line">
              <a:avLst/>
            </a:prstGeom>
            <a:noFill/>
            <a:ln w="12700">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0" name="Line 6"/>
            <p:cNvSpPr>
              <a:spLocks noChangeShapeType="1"/>
            </p:cNvSpPr>
            <p:nvPr/>
          </p:nvSpPr>
          <p:spPr bwMode="auto">
            <a:xfrm flipV="1">
              <a:off x="434" y="1817"/>
              <a:ext cx="0" cy="543"/>
            </a:xfrm>
            <a:prstGeom prst="line">
              <a:avLst/>
            </a:prstGeom>
            <a:noFill/>
            <a:ln w="12700">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1" name="Rectangle 7"/>
            <p:cNvSpPr>
              <a:spLocks noChangeArrowheads="1"/>
            </p:cNvSpPr>
            <p:nvPr/>
          </p:nvSpPr>
          <p:spPr bwMode="auto">
            <a:xfrm>
              <a:off x="1835" y="3955"/>
              <a:ext cx="9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zh-CN" altLang="en-US" sz="2000" dirty="0" smtClean="0">
                  <a:solidFill>
                    <a:srgbClr val="6600FF"/>
                  </a:solidFill>
                  <a:latin typeface="Times New Roman" panose="02020603050405020304" pitchFamily="18" charset="0"/>
                  <a:ea typeface="黑体" panose="02010609060101010101" pitchFamily="2" charset="-122"/>
                </a:rPr>
                <a:t>基础性</a:t>
              </a:r>
              <a:r>
                <a:rPr lang="zh-CN" altLang="en-US" sz="2000" dirty="0">
                  <a:solidFill>
                    <a:srgbClr val="6600FF"/>
                  </a:solidFill>
                  <a:latin typeface="Times New Roman" panose="02020603050405020304" pitchFamily="18" charset="0"/>
                  <a:ea typeface="黑体" panose="02010609060101010101" pitchFamily="2" charset="-122"/>
                </a:rPr>
                <a:t>过程</a:t>
              </a:r>
              <a:endParaRPr lang="zh-CN" altLang="en-US" sz="2000" dirty="0">
                <a:solidFill>
                  <a:srgbClr val="6600FF"/>
                </a:solidFill>
                <a:latin typeface="Times New Roman" panose="02020603050405020304" pitchFamily="18" charset="0"/>
                <a:ea typeface="黑体" panose="02010609060101010101" pitchFamily="2" charset="-122"/>
              </a:endParaRPr>
            </a:p>
          </p:txBody>
        </p:sp>
        <p:sp>
          <p:nvSpPr>
            <p:cNvPr id="205832" name="Line 8"/>
            <p:cNvSpPr>
              <a:spLocks noChangeShapeType="1"/>
            </p:cNvSpPr>
            <p:nvPr/>
          </p:nvSpPr>
          <p:spPr bwMode="auto">
            <a:xfrm>
              <a:off x="779" y="4079"/>
              <a:ext cx="799" cy="0"/>
            </a:xfrm>
            <a:prstGeom prst="line">
              <a:avLst/>
            </a:prstGeom>
            <a:noFill/>
            <a:ln w="12700">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3" name="Line 9"/>
            <p:cNvSpPr>
              <a:spLocks noChangeShapeType="1"/>
            </p:cNvSpPr>
            <p:nvPr/>
          </p:nvSpPr>
          <p:spPr bwMode="auto">
            <a:xfrm flipH="1">
              <a:off x="2971" y="4079"/>
              <a:ext cx="831" cy="0"/>
            </a:xfrm>
            <a:prstGeom prst="line">
              <a:avLst/>
            </a:prstGeom>
            <a:noFill/>
            <a:ln w="12700">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34" name="Freeform 10"/>
            <p:cNvSpPr/>
            <p:nvPr/>
          </p:nvSpPr>
          <p:spPr bwMode="auto">
            <a:xfrm>
              <a:off x="730" y="720"/>
              <a:ext cx="3265" cy="385"/>
            </a:xfrm>
            <a:custGeom>
              <a:avLst/>
              <a:gdLst>
                <a:gd name="T0" fmla="*/ 0 w 3265"/>
                <a:gd name="T1" fmla="*/ 0 h 385"/>
                <a:gd name="T2" fmla="*/ 0 w 3265"/>
                <a:gd name="T3" fmla="*/ 384 h 385"/>
                <a:gd name="T4" fmla="*/ 3264 w 3265"/>
                <a:gd name="T5" fmla="*/ 384 h 385"/>
                <a:gd name="T6" fmla="*/ 2880 w 3265"/>
                <a:gd name="T7" fmla="*/ 0 h 385"/>
                <a:gd name="T8" fmla="*/ 0 w 3265"/>
                <a:gd name="T9" fmla="*/ 0 h 385"/>
              </a:gdLst>
              <a:ahLst/>
              <a:cxnLst>
                <a:cxn ang="0">
                  <a:pos x="T0" y="T1"/>
                </a:cxn>
                <a:cxn ang="0">
                  <a:pos x="T2" y="T3"/>
                </a:cxn>
                <a:cxn ang="0">
                  <a:pos x="T4" y="T5"/>
                </a:cxn>
                <a:cxn ang="0">
                  <a:pos x="T6" y="T7"/>
                </a:cxn>
                <a:cxn ang="0">
                  <a:pos x="T8" y="T9"/>
                </a:cxn>
              </a:cxnLst>
              <a:rect l="0" t="0" r="r" b="b"/>
              <a:pathLst>
                <a:path w="3265" h="385">
                  <a:moveTo>
                    <a:pt x="0" y="0"/>
                  </a:moveTo>
                  <a:lnTo>
                    <a:pt x="0" y="384"/>
                  </a:lnTo>
                  <a:lnTo>
                    <a:pt x="3264" y="384"/>
                  </a:lnTo>
                  <a:lnTo>
                    <a:pt x="2880" y="0"/>
                  </a:lnTo>
                  <a:lnTo>
                    <a:pt x="0" y="0"/>
                  </a:lnTo>
                </a:path>
              </a:pathLst>
            </a:custGeom>
            <a:solidFill>
              <a:srgbClr val="99CCFF"/>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35" name="Freeform 11"/>
            <p:cNvSpPr/>
            <p:nvPr/>
          </p:nvSpPr>
          <p:spPr bwMode="auto">
            <a:xfrm>
              <a:off x="730" y="1525"/>
              <a:ext cx="4102" cy="433"/>
            </a:xfrm>
            <a:custGeom>
              <a:avLst/>
              <a:gdLst>
                <a:gd name="T0" fmla="*/ 0 w 4129"/>
                <a:gd name="T1" fmla="*/ 0 h 433"/>
                <a:gd name="T2" fmla="*/ 0 w 4129"/>
                <a:gd name="T3" fmla="*/ 432 h 433"/>
                <a:gd name="T4" fmla="*/ 4128 w 4129"/>
                <a:gd name="T5" fmla="*/ 432 h 433"/>
                <a:gd name="T6" fmla="*/ 3696 w 4129"/>
                <a:gd name="T7" fmla="*/ 0 h 433"/>
                <a:gd name="T8" fmla="*/ 0 w 4129"/>
                <a:gd name="T9" fmla="*/ 0 h 433"/>
              </a:gdLst>
              <a:ahLst/>
              <a:cxnLst>
                <a:cxn ang="0">
                  <a:pos x="T0" y="T1"/>
                </a:cxn>
                <a:cxn ang="0">
                  <a:pos x="T2" y="T3"/>
                </a:cxn>
                <a:cxn ang="0">
                  <a:pos x="T4" y="T5"/>
                </a:cxn>
                <a:cxn ang="0">
                  <a:pos x="T6" y="T7"/>
                </a:cxn>
                <a:cxn ang="0">
                  <a:pos x="T8" y="T9"/>
                </a:cxn>
              </a:cxnLst>
              <a:rect l="0" t="0" r="r" b="b"/>
              <a:pathLst>
                <a:path w="4129" h="433">
                  <a:moveTo>
                    <a:pt x="0" y="0"/>
                  </a:moveTo>
                  <a:lnTo>
                    <a:pt x="0" y="432"/>
                  </a:lnTo>
                  <a:lnTo>
                    <a:pt x="4128" y="432"/>
                  </a:lnTo>
                  <a:lnTo>
                    <a:pt x="3696" y="0"/>
                  </a:lnTo>
                  <a:lnTo>
                    <a:pt x="0" y="0"/>
                  </a:lnTo>
                </a:path>
              </a:pathLst>
            </a:custGeom>
            <a:solidFill>
              <a:srgbClr val="99CCFF"/>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36" name="Rectangle 12"/>
            <p:cNvSpPr>
              <a:spLocks noChangeArrowheads="1"/>
            </p:cNvSpPr>
            <p:nvPr/>
          </p:nvSpPr>
          <p:spPr bwMode="auto">
            <a:xfrm>
              <a:off x="1835" y="1616"/>
              <a:ext cx="76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zh-CN" altLang="en-US" sz="2000">
                  <a:solidFill>
                    <a:srgbClr val="FF3300"/>
                  </a:solidFill>
                  <a:latin typeface="Times New Roman" panose="02020603050405020304" pitchFamily="18" charset="0"/>
                  <a:ea typeface="黑体" panose="02010609060101010101" pitchFamily="2" charset="-122"/>
                </a:rPr>
                <a:t>技术开发</a:t>
              </a:r>
              <a:endParaRPr lang="zh-CN" altLang="en-US" sz="2000">
                <a:solidFill>
                  <a:srgbClr val="FF3300"/>
                </a:solidFill>
                <a:latin typeface="Times New Roman" panose="02020603050405020304" pitchFamily="18" charset="0"/>
                <a:ea typeface="黑体" panose="02010609060101010101" pitchFamily="2" charset="-122"/>
              </a:endParaRPr>
            </a:p>
          </p:txBody>
        </p:sp>
        <p:sp>
          <p:nvSpPr>
            <p:cNvPr id="205837" name="Freeform 13"/>
            <p:cNvSpPr/>
            <p:nvPr/>
          </p:nvSpPr>
          <p:spPr bwMode="auto">
            <a:xfrm>
              <a:off x="730" y="1104"/>
              <a:ext cx="3697" cy="433"/>
            </a:xfrm>
            <a:custGeom>
              <a:avLst/>
              <a:gdLst>
                <a:gd name="T0" fmla="*/ 0 w 3697"/>
                <a:gd name="T1" fmla="*/ 0 h 433"/>
                <a:gd name="T2" fmla="*/ 0 w 3697"/>
                <a:gd name="T3" fmla="*/ 432 h 433"/>
                <a:gd name="T4" fmla="*/ 3696 w 3697"/>
                <a:gd name="T5" fmla="*/ 432 h 433"/>
                <a:gd name="T6" fmla="*/ 3264 w 3697"/>
                <a:gd name="T7" fmla="*/ 0 h 433"/>
                <a:gd name="T8" fmla="*/ 0 w 3697"/>
                <a:gd name="T9" fmla="*/ 0 h 433"/>
              </a:gdLst>
              <a:ahLst/>
              <a:cxnLst>
                <a:cxn ang="0">
                  <a:pos x="T0" y="T1"/>
                </a:cxn>
                <a:cxn ang="0">
                  <a:pos x="T2" y="T3"/>
                </a:cxn>
                <a:cxn ang="0">
                  <a:pos x="T4" y="T5"/>
                </a:cxn>
                <a:cxn ang="0">
                  <a:pos x="T6" y="T7"/>
                </a:cxn>
                <a:cxn ang="0">
                  <a:pos x="T8" y="T9"/>
                </a:cxn>
              </a:cxnLst>
              <a:rect l="0" t="0" r="r" b="b"/>
              <a:pathLst>
                <a:path w="3697" h="433">
                  <a:moveTo>
                    <a:pt x="0" y="0"/>
                  </a:moveTo>
                  <a:lnTo>
                    <a:pt x="0" y="432"/>
                  </a:lnTo>
                  <a:lnTo>
                    <a:pt x="3696" y="432"/>
                  </a:lnTo>
                  <a:lnTo>
                    <a:pt x="3264" y="0"/>
                  </a:lnTo>
                  <a:lnTo>
                    <a:pt x="0" y="0"/>
                  </a:lnTo>
                </a:path>
              </a:pathLst>
            </a:custGeom>
            <a:solidFill>
              <a:srgbClr val="99CCFF"/>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38" name="Rectangle 14"/>
            <p:cNvSpPr>
              <a:spLocks noChangeArrowheads="1"/>
            </p:cNvSpPr>
            <p:nvPr/>
          </p:nvSpPr>
          <p:spPr bwMode="auto">
            <a:xfrm>
              <a:off x="1559" y="1207"/>
              <a:ext cx="10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zh-CN" altLang="en-US" sz="2000">
                  <a:solidFill>
                    <a:srgbClr val="FF3300"/>
                  </a:solidFill>
                  <a:latin typeface="Times New Roman" panose="02020603050405020304" pitchFamily="18" charset="0"/>
                  <a:ea typeface="黑体" panose="02010609060101010101" pitchFamily="2" charset="-122"/>
                </a:rPr>
                <a:t>人力资源管理</a:t>
              </a:r>
              <a:endParaRPr lang="zh-CN" altLang="en-US" sz="2000">
                <a:solidFill>
                  <a:srgbClr val="FF3300"/>
                </a:solidFill>
                <a:latin typeface="Times New Roman" panose="02020603050405020304" pitchFamily="18" charset="0"/>
                <a:ea typeface="黑体" panose="02010609060101010101" pitchFamily="2" charset="-122"/>
              </a:endParaRPr>
            </a:p>
          </p:txBody>
        </p:sp>
        <p:sp>
          <p:nvSpPr>
            <p:cNvPr id="205839" name="Freeform 15"/>
            <p:cNvSpPr/>
            <p:nvPr/>
          </p:nvSpPr>
          <p:spPr bwMode="auto">
            <a:xfrm>
              <a:off x="730" y="1968"/>
              <a:ext cx="4513" cy="385"/>
            </a:xfrm>
            <a:custGeom>
              <a:avLst/>
              <a:gdLst>
                <a:gd name="T0" fmla="*/ 0 w 4513"/>
                <a:gd name="T1" fmla="*/ 0 h 385"/>
                <a:gd name="T2" fmla="*/ 0 w 4513"/>
                <a:gd name="T3" fmla="*/ 384 h 385"/>
                <a:gd name="T4" fmla="*/ 4512 w 4513"/>
                <a:gd name="T5" fmla="*/ 384 h 385"/>
                <a:gd name="T6" fmla="*/ 4128 w 4513"/>
                <a:gd name="T7" fmla="*/ 0 h 385"/>
                <a:gd name="T8" fmla="*/ 0 w 4513"/>
                <a:gd name="T9" fmla="*/ 0 h 385"/>
              </a:gdLst>
              <a:ahLst/>
              <a:cxnLst>
                <a:cxn ang="0">
                  <a:pos x="T0" y="T1"/>
                </a:cxn>
                <a:cxn ang="0">
                  <a:pos x="T2" y="T3"/>
                </a:cxn>
                <a:cxn ang="0">
                  <a:pos x="T4" y="T5"/>
                </a:cxn>
                <a:cxn ang="0">
                  <a:pos x="T6" y="T7"/>
                </a:cxn>
                <a:cxn ang="0">
                  <a:pos x="T8" y="T9"/>
                </a:cxn>
              </a:cxnLst>
              <a:rect l="0" t="0" r="r" b="b"/>
              <a:pathLst>
                <a:path w="4513" h="385">
                  <a:moveTo>
                    <a:pt x="0" y="0"/>
                  </a:moveTo>
                  <a:lnTo>
                    <a:pt x="0" y="384"/>
                  </a:lnTo>
                  <a:lnTo>
                    <a:pt x="4512" y="384"/>
                  </a:lnTo>
                  <a:lnTo>
                    <a:pt x="4128" y="0"/>
                  </a:lnTo>
                  <a:lnTo>
                    <a:pt x="0" y="0"/>
                  </a:lnTo>
                </a:path>
              </a:pathLst>
            </a:custGeom>
            <a:solidFill>
              <a:srgbClr val="99CCFF"/>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40" name="Rectangle 16"/>
            <p:cNvSpPr>
              <a:spLocks noChangeArrowheads="1"/>
            </p:cNvSpPr>
            <p:nvPr/>
          </p:nvSpPr>
          <p:spPr bwMode="auto">
            <a:xfrm>
              <a:off x="1422" y="754"/>
              <a:ext cx="14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zh-CN" altLang="en-US" sz="2000">
                  <a:solidFill>
                    <a:srgbClr val="FF3300"/>
                  </a:solidFill>
                  <a:latin typeface="Times New Roman" panose="02020603050405020304" pitchFamily="18" charset="0"/>
                  <a:ea typeface="黑体" panose="02010609060101010101" pitchFamily="2" charset="-122"/>
                </a:rPr>
                <a:t>企业基础管理工作</a:t>
              </a:r>
              <a:endParaRPr lang="zh-CN" altLang="en-US" sz="2000">
                <a:solidFill>
                  <a:srgbClr val="FF3300"/>
                </a:solidFill>
                <a:latin typeface="Times New Roman" panose="02020603050405020304" pitchFamily="18" charset="0"/>
                <a:ea typeface="黑体" panose="02010609060101010101" pitchFamily="2" charset="-122"/>
              </a:endParaRPr>
            </a:p>
          </p:txBody>
        </p:sp>
        <p:sp>
          <p:nvSpPr>
            <p:cNvPr id="205841" name="Rectangle 17"/>
            <p:cNvSpPr>
              <a:spLocks noChangeArrowheads="1"/>
            </p:cNvSpPr>
            <p:nvPr/>
          </p:nvSpPr>
          <p:spPr bwMode="auto">
            <a:xfrm>
              <a:off x="1973" y="1979"/>
              <a:ext cx="590" cy="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zh-CN" altLang="en-US" sz="2000">
                  <a:solidFill>
                    <a:srgbClr val="FF3300"/>
                  </a:solidFill>
                  <a:latin typeface="Times New Roman" panose="02020603050405020304" pitchFamily="18" charset="0"/>
                  <a:ea typeface="黑体" panose="02010609060101010101" pitchFamily="2" charset="-122"/>
                </a:rPr>
                <a:t>采购</a:t>
              </a:r>
              <a:r>
                <a:rPr lang="zh-CN" altLang="en-US" sz="2800" b="1">
                  <a:solidFill>
                    <a:schemeClr val="bg1"/>
                  </a:solidFill>
                  <a:effectLst>
                    <a:outerShdw blurRad="38100" dist="38100" dir="2700000" algn="tl">
                      <a:srgbClr val="C0C0C0"/>
                    </a:outerShdw>
                  </a:effectLst>
                  <a:latin typeface="Times New Roman" panose="02020603050405020304" pitchFamily="18" charset="0"/>
                </a:rPr>
                <a:t>    </a:t>
              </a:r>
              <a:r>
                <a:rPr lang="zh-CN" altLang="en-US" sz="2800" b="1">
                  <a:solidFill>
                    <a:schemeClr val="hlink"/>
                  </a:solidFill>
                  <a:effectLst>
                    <a:outerShdw blurRad="38100" dist="38100" dir="2700000" algn="tl">
                      <a:srgbClr val="C0C0C0"/>
                    </a:outerShdw>
                  </a:effectLst>
                  <a:latin typeface="Times New Roman" panose="02020603050405020304" pitchFamily="18" charset="0"/>
                </a:rPr>
                <a:t>      </a:t>
              </a:r>
              <a:endParaRPr lang="zh-CN" altLang="en-US" sz="2800" b="1">
                <a:solidFill>
                  <a:schemeClr val="hlink"/>
                </a:solidFill>
                <a:effectLst>
                  <a:outerShdw blurRad="38100" dist="38100" dir="2700000" algn="tl">
                    <a:srgbClr val="C0C0C0"/>
                  </a:outerShdw>
                </a:effectLst>
                <a:latin typeface="Times New Roman" panose="02020603050405020304" pitchFamily="18" charset="0"/>
              </a:endParaRPr>
            </a:p>
          </p:txBody>
        </p:sp>
        <p:sp>
          <p:nvSpPr>
            <p:cNvPr id="205842" name="Rectangle 18"/>
            <p:cNvSpPr>
              <a:spLocks noChangeArrowheads="1"/>
            </p:cNvSpPr>
            <p:nvPr/>
          </p:nvSpPr>
          <p:spPr bwMode="auto">
            <a:xfrm>
              <a:off x="730" y="2360"/>
              <a:ext cx="800" cy="1616"/>
            </a:xfrm>
            <a:prstGeom prst="rect">
              <a:avLst/>
            </a:prstGeom>
            <a:solidFill>
              <a:srgbClr val="FFFF99"/>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43" name="Rectangle 19"/>
            <p:cNvSpPr>
              <a:spLocks noChangeArrowheads="1"/>
            </p:cNvSpPr>
            <p:nvPr/>
          </p:nvSpPr>
          <p:spPr bwMode="auto">
            <a:xfrm>
              <a:off x="1546" y="2360"/>
              <a:ext cx="800" cy="1616"/>
            </a:xfrm>
            <a:prstGeom prst="rect">
              <a:avLst/>
            </a:prstGeom>
            <a:solidFill>
              <a:srgbClr val="FFFF99"/>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44" name="Rectangle 20"/>
            <p:cNvSpPr>
              <a:spLocks noChangeArrowheads="1"/>
            </p:cNvSpPr>
            <p:nvPr/>
          </p:nvSpPr>
          <p:spPr bwMode="auto">
            <a:xfrm>
              <a:off x="2362" y="2360"/>
              <a:ext cx="800" cy="1616"/>
            </a:xfrm>
            <a:prstGeom prst="rect">
              <a:avLst/>
            </a:prstGeom>
            <a:solidFill>
              <a:srgbClr val="FFFF99"/>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5845" name="Freeform 21"/>
            <p:cNvSpPr/>
            <p:nvPr/>
          </p:nvSpPr>
          <p:spPr bwMode="auto">
            <a:xfrm>
              <a:off x="3986" y="2352"/>
              <a:ext cx="1249" cy="1249"/>
            </a:xfrm>
            <a:custGeom>
              <a:avLst/>
              <a:gdLst>
                <a:gd name="T0" fmla="*/ 0 w 1249"/>
                <a:gd name="T1" fmla="*/ 0 h 1249"/>
                <a:gd name="T2" fmla="*/ 0 w 1249"/>
                <a:gd name="T3" fmla="*/ 1248 h 1249"/>
                <a:gd name="T4" fmla="*/ 1248 w 1249"/>
                <a:gd name="T5" fmla="*/ 0 h 1249"/>
                <a:gd name="T6" fmla="*/ 0 w 1249"/>
                <a:gd name="T7" fmla="*/ 0 h 1249"/>
              </a:gdLst>
              <a:ahLst/>
              <a:cxnLst>
                <a:cxn ang="0">
                  <a:pos x="T0" y="T1"/>
                </a:cxn>
                <a:cxn ang="0">
                  <a:pos x="T2" y="T3"/>
                </a:cxn>
                <a:cxn ang="0">
                  <a:pos x="T4" y="T5"/>
                </a:cxn>
                <a:cxn ang="0">
                  <a:pos x="T6" y="T7"/>
                </a:cxn>
              </a:cxnLst>
              <a:rect l="0" t="0" r="r" b="b"/>
              <a:pathLst>
                <a:path w="1249" h="1249">
                  <a:moveTo>
                    <a:pt x="0" y="0"/>
                  </a:moveTo>
                  <a:lnTo>
                    <a:pt x="0" y="1248"/>
                  </a:lnTo>
                  <a:lnTo>
                    <a:pt x="1248" y="0"/>
                  </a:lnTo>
                  <a:lnTo>
                    <a:pt x="0" y="0"/>
                  </a:lnTo>
                </a:path>
              </a:pathLst>
            </a:custGeom>
            <a:solidFill>
              <a:srgbClr val="FFFF99"/>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46" name="Rectangle 22"/>
            <p:cNvSpPr>
              <a:spLocks noChangeArrowheads="1"/>
            </p:cNvSpPr>
            <p:nvPr/>
          </p:nvSpPr>
          <p:spPr bwMode="auto">
            <a:xfrm>
              <a:off x="836" y="2659"/>
              <a:ext cx="60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zh-CN" sz="2000" dirty="0">
                  <a:solidFill>
                    <a:srgbClr val="FF3300"/>
                  </a:solidFill>
                  <a:latin typeface="黑体" panose="02010609060101010101" pitchFamily="2" charset="-122"/>
                  <a:ea typeface="黑体" panose="02010609060101010101" pitchFamily="2" charset="-122"/>
                </a:rPr>
                <a:t> </a:t>
              </a:r>
              <a:r>
                <a:rPr lang="zh-CN" altLang="en-US" sz="2000" dirty="0">
                  <a:solidFill>
                    <a:srgbClr val="FF3300"/>
                  </a:solidFill>
                  <a:latin typeface="黑体" panose="02010609060101010101" pitchFamily="2" charset="-122"/>
                  <a:ea typeface="黑体" panose="02010609060101010101" pitchFamily="2" charset="-122"/>
                </a:rPr>
                <a:t>进货 </a:t>
              </a:r>
              <a:endParaRPr lang="zh-CN" altLang="en-US" sz="2000" dirty="0">
                <a:solidFill>
                  <a:srgbClr val="FF3300"/>
                </a:solidFill>
                <a:latin typeface="黑体" panose="02010609060101010101" pitchFamily="2" charset="-122"/>
                <a:ea typeface="黑体" panose="02010609060101010101" pitchFamily="2" charset="-122"/>
              </a:endParaRPr>
            </a:p>
            <a:p>
              <a:pPr algn="ctr" eaLnBrk="0" hangingPunct="0"/>
              <a:endParaRPr lang="zh-CN" altLang="en-US" sz="2000" dirty="0">
                <a:solidFill>
                  <a:srgbClr val="FF3300"/>
                </a:solidFill>
                <a:latin typeface="黑体" panose="02010609060101010101" pitchFamily="2" charset="-122"/>
                <a:ea typeface="黑体" panose="02010609060101010101" pitchFamily="2" charset="-122"/>
              </a:endParaRPr>
            </a:p>
          </p:txBody>
        </p:sp>
        <p:sp>
          <p:nvSpPr>
            <p:cNvPr id="205847" name="Rectangle 23"/>
            <p:cNvSpPr>
              <a:spLocks noChangeArrowheads="1"/>
            </p:cNvSpPr>
            <p:nvPr/>
          </p:nvSpPr>
          <p:spPr bwMode="auto">
            <a:xfrm>
              <a:off x="1701" y="2659"/>
              <a:ext cx="438"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zh-CN" altLang="en-US" sz="2000">
                  <a:solidFill>
                    <a:srgbClr val="FF3300"/>
                  </a:solidFill>
                  <a:latin typeface="Times New Roman" panose="02020603050405020304" pitchFamily="18" charset="0"/>
                  <a:ea typeface="黑体" panose="02010609060101010101" pitchFamily="2" charset="-122"/>
                </a:rPr>
                <a:t>运营</a:t>
              </a:r>
              <a:endParaRPr lang="zh-CN" altLang="en-US" sz="2000">
                <a:solidFill>
                  <a:srgbClr val="FF3300"/>
                </a:solidFill>
                <a:latin typeface="Times New Roman" panose="02020603050405020304" pitchFamily="18" charset="0"/>
                <a:ea typeface="黑体" panose="02010609060101010101" pitchFamily="2" charset="-122"/>
              </a:endParaRPr>
            </a:p>
            <a:p>
              <a:pPr eaLnBrk="0" hangingPunct="0"/>
              <a:r>
                <a:rPr lang="zh-CN" altLang="en-US" sz="2000">
                  <a:solidFill>
                    <a:srgbClr val="FF3300"/>
                  </a:solidFill>
                  <a:latin typeface="Times New Roman" panose="02020603050405020304" pitchFamily="18" charset="0"/>
                  <a:ea typeface="黑体" panose="02010609060101010101" pitchFamily="2" charset="-122"/>
                </a:rPr>
                <a:t>生产</a:t>
              </a:r>
              <a:endParaRPr lang="zh-CN" altLang="en-US" sz="2000">
                <a:solidFill>
                  <a:srgbClr val="FF3300"/>
                </a:solidFill>
                <a:latin typeface="Times New Roman" panose="02020603050405020304" pitchFamily="18" charset="0"/>
                <a:ea typeface="黑体" panose="02010609060101010101" pitchFamily="2" charset="-122"/>
              </a:endParaRPr>
            </a:p>
          </p:txBody>
        </p:sp>
        <p:sp>
          <p:nvSpPr>
            <p:cNvPr id="205848" name="Freeform 24"/>
            <p:cNvSpPr/>
            <p:nvPr/>
          </p:nvSpPr>
          <p:spPr bwMode="auto">
            <a:xfrm>
              <a:off x="3168" y="2352"/>
              <a:ext cx="809" cy="1625"/>
            </a:xfrm>
            <a:custGeom>
              <a:avLst/>
              <a:gdLst>
                <a:gd name="T0" fmla="*/ 0 w 809"/>
                <a:gd name="T1" fmla="*/ 0 h 1625"/>
                <a:gd name="T2" fmla="*/ 0 w 809"/>
                <a:gd name="T3" fmla="*/ 1624 h 1625"/>
                <a:gd name="T4" fmla="*/ 428 w 809"/>
                <a:gd name="T5" fmla="*/ 1624 h 1625"/>
                <a:gd name="T6" fmla="*/ 808 w 809"/>
                <a:gd name="T7" fmla="*/ 1242 h 1625"/>
                <a:gd name="T8" fmla="*/ 808 w 809"/>
                <a:gd name="T9" fmla="*/ 0 h 1625"/>
                <a:gd name="T10" fmla="*/ 0 w 809"/>
                <a:gd name="T11" fmla="*/ 0 h 1625"/>
              </a:gdLst>
              <a:ahLst/>
              <a:cxnLst>
                <a:cxn ang="0">
                  <a:pos x="T0" y="T1"/>
                </a:cxn>
                <a:cxn ang="0">
                  <a:pos x="T2" y="T3"/>
                </a:cxn>
                <a:cxn ang="0">
                  <a:pos x="T4" y="T5"/>
                </a:cxn>
                <a:cxn ang="0">
                  <a:pos x="T6" y="T7"/>
                </a:cxn>
                <a:cxn ang="0">
                  <a:pos x="T8" y="T9"/>
                </a:cxn>
                <a:cxn ang="0">
                  <a:pos x="T10" y="T11"/>
                </a:cxn>
              </a:cxnLst>
              <a:rect l="0" t="0" r="r" b="b"/>
              <a:pathLst>
                <a:path w="809" h="1625">
                  <a:moveTo>
                    <a:pt x="0" y="0"/>
                  </a:moveTo>
                  <a:lnTo>
                    <a:pt x="0" y="1624"/>
                  </a:lnTo>
                  <a:lnTo>
                    <a:pt x="428" y="1624"/>
                  </a:lnTo>
                  <a:lnTo>
                    <a:pt x="808" y="1242"/>
                  </a:lnTo>
                  <a:lnTo>
                    <a:pt x="808" y="0"/>
                  </a:lnTo>
                  <a:lnTo>
                    <a:pt x="0" y="0"/>
                  </a:lnTo>
                </a:path>
              </a:pathLst>
            </a:custGeom>
            <a:solidFill>
              <a:srgbClr val="FFFF99"/>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49" name="Rectangle 25"/>
            <p:cNvSpPr>
              <a:spLocks noChangeArrowheads="1"/>
            </p:cNvSpPr>
            <p:nvPr/>
          </p:nvSpPr>
          <p:spPr bwMode="auto">
            <a:xfrm>
              <a:off x="2562" y="2659"/>
              <a:ext cx="438"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zh-CN" altLang="en-US" sz="2000" dirty="0">
                  <a:solidFill>
                    <a:srgbClr val="FF3300"/>
                  </a:solidFill>
                  <a:latin typeface="Times New Roman" panose="02020603050405020304" pitchFamily="18" charset="0"/>
                  <a:ea typeface="黑体" panose="02010609060101010101" pitchFamily="2" charset="-122"/>
                </a:rPr>
                <a:t>发货</a:t>
              </a:r>
              <a:endParaRPr lang="zh-CN" altLang="en-US" sz="2000" dirty="0">
                <a:solidFill>
                  <a:srgbClr val="FF3300"/>
                </a:solidFill>
                <a:latin typeface="Times New Roman" panose="02020603050405020304" pitchFamily="18" charset="0"/>
                <a:ea typeface="黑体" panose="02010609060101010101" pitchFamily="2" charset="-122"/>
              </a:endParaRPr>
            </a:p>
            <a:p>
              <a:pPr eaLnBrk="0" hangingPunct="0"/>
              <a:endParaRPr lang="zh-CN" altLang="en-US" sz="2000" dirty="0">
                <a:solidFill>
                  <a:srgbClr val="FF3300"/>
                </a:solidFill>
                <a:latin typeface="Times New Roman" panose="02020603050405020304" pitchFamily="18" charset="0"/>
                <a:ea typeface="黑体" panose="02010609060101010101" pitchFamily="2" charset="-122"/>
              </a:endParaRPr>
            </a:p>
          </p:txBody>
        </p:sp>
        <p:sp>
          <p:nvSpPr>
            <p:cNvPr id="205850" name="Rectangle 26"/>
            <p:cNvSpPr>
              <a:spLocks noChangeArrowheads="1"/>
            </p:cNvSpPr>
            <p:nvPr/>
          </p:nvSpPr>
          <p:spPr bwMode="auto">
            <a:xfrm>
              <a:off x="3377" y="2659"/>
              <a:ext cx="438"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zh-CN" altLang="en-US" sz="2000">
                  <a:solidFill>
                    <a:srgbClr val="FF3300"/>
                  </a:solidFill>
                  <a:latin typeface="黑体" panose="02010609060101010101" pitchFamily="2" charset="-122"/>
                  <a:ea typeface="黑体" panose="02010609060101010101" pitchFamily="2" charset="-122"/>
                </a:rPr>
                <a:t>市场</a:t>
              </a:r>
              <a:endParaRPr lang="zh-CN" altLang="en-US" sz="2000">
                <a:solidFill>
                  <a:srgbClr val="FF3300"/>
                </a:solidFill>
                <a:latin typeface="黑体" panose="02010609060101010101" pitchFamily="2" charset="-122"/>
                <a:ea typeface="黑体" panose="02010609060101010101" pitchFamily="2" charset="-122"/>
              </a:endParaRPr>
            </a:p>
            <a:p>
              <a:pPr algn="ctr" eaLnBrk="0" hangingPunct="0"/>
              <a:r>
                <a:rPr lang="zh-CN" altLang="en-US" sz="2000">
                  <a:solidFill>
                    <a:srgbClr val="FF3300"/>
                  </a:solidFill>
                  <a:latin typeface="黑体" panose="02010609060101010101" pitchFamily="2" charset="-122"/>
                  <a:ea typeface="黑体" panose="02010609060101010101" pitchFamily="2" charset="-122"/>
                </a:rPr>
                <a:t>营销</a:t>
              </a:r>
              <a:endParaRPr lang="zh-CN" altLang="en-US" sz="2000">
                <a:solidFill>
                  <a:srgbClr val="FF3300"/>
                </a:solidFill>
                <a:latin typeface="黑体" panose="02010609060101010101" pitchFamily="2" charset="-122"/>
                <a:ea typeface="黑体" panose="02010609060101010101" pitchFamily="2" charset="-122"/>
              </a:endParaRPr>
            </a:p>
          </p:txBody>
        </p:sp>
        <p:sp>
          <p:nvSpPr>
            <p:cNvPr id="205851" name="Rectangle 27"/>
            <p:cNvSpPr>
              <a:spLocks noChangeArrowheads="1"/>
            </p:cNvSpPr>
            <p:nvPr/>
          </p:nvSpPr>
          <p:spPr bwMode="auto">
            <a:xfrm>
              <a:off x="4150" y="2704"/>
              <a:ext cx="4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zh-CN" altLang="en-US" sz="2000">
                  <a:solidFill>
                    <a:srgbClr val="FF3300"/>
                  </a:solidFill>
                  <a:latin typeface="Times New Roman" panose="02020603050405020304" pitchFamily="18" charset="0"/>
                  <a:ea typeface="黑体" panose="02010609060101010101" pitchFamily="2" charset="-122"/>
                </a:rPr>
                <a:t>服务</a:t>
              </a:r>
              <a:endParaRPr lang="zh-CN" altLang="en-US" sz="2000">
                <a:solidFill>
                  <a:srgbClr val="FF3300"/>
                </a:solidFill>
                <a:latin typeface="Times New Roman" panose="02020603050405020304" pitchFamily="18" charset="0"/>
                <a:ea typeface="黑体" panose="02010609060101010101" pitchFamily="2" charset="-122"/>
              </a:endParaRPr>
            </a:p>
          </p:txBody>
        </p:sp>
        <p:sp>
          <p:nvSpPr>
            <p:cNvPr id="205852" name="Freeform 28"/>
            <p:cNvSpPr/>
            <p:nvPr/>
          </p:nvSpPr>
          <p:spPr bwMode="auto">
            <a:xfrm>
              <a:off x="3602" y="720"/>
              <a:ext cx="2065" cy="3265"/>
            </a:xfrm>
            <a:custGeom>
              <a:avLst/>
              <a:gdLst>
                <a:gd name="T0" fmla="*/ 0 w 2065"/>
                <a:gd name="T1" fmla="*/ 0 h 3265"/>
                <a:gd name="T2" fmla="*/ 432 w 2065"/>
                <a:gd name="T3" fmla="*/ 0 h 3265"/>
                <a:gd name="T4" fmla="*/ 2064 w 2065"/>
                <a:gd name="T5" fmla="*/ 1632 h 3265"/>
                <a:gd name="T6" fmla="*/ 432 w 2065"/>
                <a:gd name="T7" fmla="*/ 3264 h 3265"/>
                <a:gd name="T8" fmla="*/ 0 w 2065"/>
                <a:gd name="T9" fmla="*/ 3264 h 3265"/>
                <a:gd name="T10" fmla="*/ 1632 w 2065"/>
                <a:gd name="T11" fmla="*/ 1632 h 3265"/>
                <a:gd name="T12" fmla="*/ 0 w 2065"/>
                <a:gd name="T13" fmla="*/ 0 h 3265"/>
              </a:gdLst>
              <a:ahLst/>
              <a:cxnLst>
                <a:cxn ang="0">
                  <a:pos x="T0" y="T1"/>
                </a:cxn>
                <a:cxn ang="0">
                  <a:pos x="T2" y="T3"/>
                </a:cxn>
                <a:cxn ang="0">
                  <a:pos x="T4" y="T5"/>
                </a:cxn>
                <a:cxn ang="0">
                  <a:pos x="T6" y="T7"/>
                </a:cxn>
                <a:cxn ang="0">
                  <a:pos x="T8" y="T9"/>
                </a:cxn>
                <a:cxn ang="0">
                  <a:pos x="T10" y="T11"/>
                </a:cxn>
                <a:cxn ang="0">
                  <a:pos x="T12" y="T13"/>
                </a:cxn>
              </a:cxnLst>
              <a:rect l="0" t="0" r="r" b="b"/>
              <a:pathLst>
                <a:path w="2065" h="3265">
                  <a:moveTo>
                    <a:pt x="0" y="0"/>
                  </a:moveTo>
                  <a:lnTo>
                    <a:pt x="432" y="0"/>
                  </a:lnTo>
                  <a:lnTo>
                    <a:pt x="2064" y="1632"/>
                  </a:lnTo>
                  <a:lnTo>
                    <a:pt x="432" y="3264"/>
                  </a:lnTo>
                  <a:lnTo>
                    <a:pt x="0" y="3264"/>
                  </a:lnTo>
                  <a:lnTo>
                    <a:pt x="1632" y="1632"/>
                  </a:lnTo>
                  <a:lnTo>
                    <a:pt x="0" y="0"/>
                  </a:lnTo>
                </a:path>
              </a:pathLst>
            </a:custGeom>
            <a:solidFill>
              <a:srgbClr val="CCFFCC"/>
            </a:solidFill>
            <a:ln w="254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5853" name="Rectangle 29"/>
            <p:cNvSpPr>
              <a:spLocks noChangeArrowheads="1"/>
            </p:cNvSpPr>
            <p:nvPr/>
          </p:nvSpPr>
          <p:spPr bwMode="auto">
            <a:xfrm rot="18840000">
              <a:off x="4438" y="2972"/>
              <a:ext cx="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zh-CN" altLang="en-US" sz="2000" b="1" dirty="0">
                  <a:solidFill>
                    <a:srgbClr val="FF3300"/>
                  </a:solidFill>
                  <a:latin typeface="Times New Roman" panose="02020603050405020304" pitchFamily="18" charset="0"/>
                </a:rPr>
                <a:t>利润</a:t>
              </a:r>
              <a:endParaRPr lang="en-US" altLang="zh-CN" sz="2000" b="1" dirty="0">
                <a:solidFill>
                  <a:srgbClr val="FF3300"/>
                </a:solidFill>
                <a:latin typeface="Times New Roman" panose="02020603050405020304" pitchFamily="18" charset="0"/>
              </a:endParaRPr>
            </a:p>
          </p:txBody>
        </p:sp>
        <p:sp>
          <p:nvSpPr>
            <p:cNvPr id="205854" name="Rectangle 30"/>
            <p:cNvSpPr>
              <a:spLocks noChangeArrowheads="1"/>
            </p:cNvSpPr>
            <p:nvPr/>
          </p:nvSpPr>
          <p:spPr bwMode="auto">
            <a:xfrm rot="2640000">
              <a:off x="4497" y="1433"/>
              <a:ext cx="4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zh-CN" altLang="en-US" sz="2000" b="1" dirty="0">
                  <a:solidFill>
                    <a:srgbClr val="FF3300"/>
                  </a:solidFill>
                  <a:latin typeface="Times New Roman" panose="02020603050405020304" pitchFamily="18" charset="0"/>
                </a:rPr>
                <a:t>利润</a:t>
              </a:r>
              <a:endParaRPr lang="en-US" altLang="zh-CN" sz="2000" b="1" dirty="0">
                <a:solidFill>
                  <a:srgbClr val="FF3300"/>
                </a:solidFill>
                <a:latin typeface="Times New Roman" panose="020206030504050203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smtClean="0"/>
              <a:t>莱钢价值链分析</a:t>
            </a:r>
            <a:endParaRPr lang="zh-CN" altLang="en-US" sz="3600" b="1" dirty="0"/>
          </a:p>
        </p:txBody>
      </p:sp>
      <p:pic>
        <p:nvPicPr>
          <p:cNvPr id="4" name="Picture 41" descr="莱钢价值链示意图">
            <a:hlinkClick r:id="rId1" tooltip="莱钢价值链示意图"/>
          </p:cNvPr>
          <p:cNvPicPr>
            <a:picLocks noGrp="1"/>
          </p:cNvPicPr>
          <p:nvPr>
            <p:ph idx="1"/>
          </p:nvPr>
        </p:nvPicPr>
        <p:blipFill>
          <a:blip r:embed="rId2" cstate="print"/>
          <a:srcRect/>
          <a:stretch>
            <a:fillRect/>
          </a:stretch>
        </p:blipFill>
        <p:spPr bwMode="auto">
          <a:xfrm>
            <a:off x="660710" y="1650380"/>
            <a:ext cx="6573644" cy="4951141"/>
          </a:xfrm>
          <a:prstGeom prst="rect">
            <a:avLst/>
          </a:prstGeom>
          <a:noFill/>
          <a:ln w="9525">
            <a:noFill/>
            <a:miter lim="800000"/>
            <a:headEnd/>
            <a:tailEnd/>
          </a:ln>
        </p:spPr>
      </p:pic>
    </p:spTree>
  </p:cSld>
  <p:clrMapOvr>
    <a:masterClrMapping/>
  </p:clrMapOvr>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816904"/>
          </a:xfrm>
        </p:spPr>
        <p:txBody>
          <a:bodyPr/>
          <a:lstStyle/>
          <a:p>
            <a:r>
              <a:rPr lang="zh-CN" altLang="en-US" b="1" dirty="0">
                <a:solidFill>
                  <a:srgbClr val="0070C0"/>
                </a:solidFill>
              </a:rPr>
              <a:t>过程确定</a:t>
            </a:r>
            <a:r>
              <a:rPr lang="zh-CN" altLang="en-US" b="1" dirty="0" smtClean="0">
                <a:solidFill>
                  <a:srgbClr val="0070C0"/>
                </a:solidFill>
              </a:rPr>
              <a:t>方法</a:t>
            </a:r>
            <a:endParaRPr lang="zh-CN" altLang="en-US" dirty="0"/>
          </a:p>
        </p:txBody>
      </p:sp>
      <p:sp>
        <p:nvSpPr>
          <p:cNvPr id="3" name="内容占位符 2"/>
          <p:cNvSpPr>
            <a:spLocks noGrp="1"/>
          </p:cNvSpPr>
          <p:nvPr>
            <p:ph idx="1"/>
          </p:nvPr>
        </p:nvSpPr>
        <p:spPr>
          <a:xfrm>
            <a:off x="628650" y="1371601"/>
            <a:ext cx="7886700" cy="4805363"/>
          </a:xfrm>
        </p:spPr>
        <p:txBody>
          <a:bodyPr>
            <a:normAutofit lnSpcReduction="10000"/>
          </a:bodyPr>
          <a:lstStyle/>
          <a:p>
            <a:pPr marL="0" indent="0">
              <a:buNone/>
            </a:pPr>
            <a:r>
              <a:rPr lang="zh-CN" altLang="en-US" dirty="0" smtClean="0"/>
              <a:t>（</a:t>
            </a:r>
            <a:r>
              <a:rPr lang="en-US" altLang="zh-CN" dirty="0"/>
              <a:t>4</a:t>
            </a:r>
            <a:r>
              <a:rPr lang="zh-CN" altLang="en-US" dirty="0" smtClean="0"/>
              <a:t>）</a:t>
            </a:r>
            <a:r>
              <a:rPr lang="en-US" altLang="zh-CN" dirty="0" smtClean="0"/>
              <a:t>APQC</a:t>
            </a:r>
            <a:r>
              <a:rPr lang="zh-CN" altLang="en-US" dirty="0" smtClean="0"/>
              <a:t>方法</a:t>
            </a:r>
            <a:endParaRPr lang="en-US" altLang="zh-CN" dirty="0"/>
          </a:p>
          <a:p>
            <a:pPr marL="0" indent="0">
              <a:buNone/>
            </a:pPr>
            <a:r>
              <a:rPr lang="en-US" altLang="zh-CN" b="0" dirty="0"/>
              <a:t> </a:t>
            </a:r>
            <a:r>
              <a:rPr lang="en-US" altLang="zh-CN" b="0" dirty="0" smtClean="0"/>
              <a:t> </a:t>
            </a:r>
            <a:r>
              <a:rPr lang="zh-CN" altLang="en-US" b="0" dirty="0" smtClean="0"/>
              <a:t>由</a:t>
            </a:r>
            <a:r>
              <a:rPr lang="zh-CN" altLang="zh-CN" dirty="0" smtClean="0"/>
              <a:t>美国</a:t>
            </a:r>
            <a:r>
              <a:rPr lang="zh-CN" altLang="zh-CN" dirty="0"/>
              <a:t>生产力与质量中心（</a:t>
            </a:r>
            <a:r>
              <a:rPr lang="en-US" altLang="zh-CN" dirty="0"/>
              <a:t>American Productivity and Quality Center</a:t>
            </a:r>
            <a:r>
              <a:rPr lang="zh-CN" altLang="zh-CN" dirty="0"/>
              <a:t>，简称</a:t>
            </a:r>
            <a:r>
              <a:rPr lang="en-US" altLang="zh-CN" dirty="0"/>
              <a:t>APQC</a:t>
            </a:r>
            <a:r>
              <a:rPr lang="zh-CN" altLang="zh-CN" dirty="0" smtClean="0"/>
              <a:t>）</a:t>
            </a:r>
            <a:r>
              <a:rPr lang="zh-CN" altLang="en-US" dirty="0" smtClean="0"/>
              <a:t>于</a:t>
            </a:r>
            <a:r>
              <a:rPr lang="en-US" altLang="zh-CN" dirty="0" smtClean="0"/>
              <a:t>1991</a:t>
            </a:r>
            <a:r>
              <a:rPr lang="zh-CN" altLang="en-US" dirty="0" smtClean="0"/>
              <a:t>年</a:t>
            </a:r>
            <a:r>
              <a:rPr lang="zh-CN" altLang="zh-CN" dirty="0" smtClean="0"/>
              <a:t>开发</a:t>
            </a:r>
            <a:r>
              <a:rPr lang="zh-CN" altLang="zh-CN" dirty="0"/>
              <a:t>流程分类</a:t>
            </a:r>
            <a:r>
              <a:rPr lang="zh-CN" altLang="zh-CN" dirty="0" smtClean="0"/>
              <a:t>框架</a:t>
            </a:r>
            <a:r>
              <a:rPr lang="zh-CN" altLang="en-US" dirty="0" smtClean="0"/>
              <a:t>，逐渐</a:t>
            </a:r>
            <a:r>
              <a:rPr lang="zh-CN" altLang="zh-CN" dirty="0" smtClean="0"/>
              <a:t>成为</a:t>
            </a:r>
            <a:r>
              <a:rPr lang="zh-CN" altLang="zh-CN" dirty="0"/>
              <a:t>一种企业的</a:t>
            </a:r>
            <a:r>
              <a:rPr lang="zh-CN" altLang="zh-CN" dirty="0" smtClean="0"/>
              <a:t>流程分类法则</a:t>
            </a:r>
            <a:r>
              <a:rPr lang="zh-CN" altLang="en-US" dirty="0" smtClean="0"/>
              <a:t>。</a:t>
            </a:r>
            <a:endParaRPr lang="en-US" altLang="zh-CN" dirty="0" smtClean="0"/>
          </a:p>
          <a:p>
            <a:pPr latinLnBrk="1"/>
            <a:r>
              <a:rPr lang="zh-CN" altLang="zh-CN" dirty="0"/>
              <a:t>将一个企业的流程分成两大类十二个流程组。</a:t>
            </a:r>
            <a:endParaRPr lang="zh-CN" altLang="zh-CN" dirty="0"/>
          </a:p>
          <a:p>
            <a:pPr latinLnBrk="1"/>
            <a:r>
              <a:rPr lang="en-US" altLang="zh-CN" dirty="0"/>
              <a:t> </a:t>
            </a:r>
            <a:r>
              <a:rPr lang="zh-CN" altLang="zh-CN" dirty="0" smtClean="0"/>
              <a:t>一</a:t>
            </a:r>
            <a:r>
              <a:rPr lang="zh-CN" altLang="zh-CN" dirty="0"/>
              <a:t>大类是运营流程：分为五个流程</a:t>
            </a:r>
            <a:r>
              <a:rPr lang="zh-CN" altLang="zh-CN" dirty="0" smtClean="0"/>
              <a:t>组</a:t>
            </a:r>
            <a:r>
              <a:rPr lang="zh-CN" altLang="en-US" dirty="0" smtClean="0"/>
              <a:t>，</a:t>
            </a:r>
            <a:r>
              <a:rPr lang="en-US" altLang="zh-CN" dirty="0"/>
              <a:t>  1.0</a:t>
            </a:r>
            <a:r>
              <a:rPr lang="zh-CN" altLang="zh-CN" dirty="0"/>
              <a:t>愿景与战略</a:t>
            </a:r>
            <a:r>
              <a:rPr lang="zh-CN" altLang="zh-CN" dirty="0" smtClean="0"/>
              <a:t>制定</a:t>
            </a:r>
            <a:r>
              <a:rPr lang="zh-CN" altLang="en-US" dirty="0" smtClean="0"/>
              <a:t>，</a:t>
            </a:r>
            <a:r>
              <a:rPr lang="en-US" altLang="zh-CN" dirty="0" smtClean="0"/>
              <a:t> </a:t>
            </a:r>
            <a:r>
              <a:rPr lang="en-US" altLang="zh-CN" dirty="0"/>
              <a:t>2.0</a:t>
            </a:r>
            <a:r>
              <a:rPr lang="zh-CN" altLang="zh-CN" dirty="0"/>
              <a:t>产品和服务开发与</a:t>
            </a:r>
            <a:r>
              <a:rPr lang="zh-CN" altLang="zh-CN" dirty="0" smtClean="0"/>
              <a:t>管理</a:t>
            </a:r>
            <a:r>
              <a:rPr lang="zh-CN" altLang="en-US" dirty="0" smtClean="0"/>
              <a:t>，</a:t>
            </a:r>
            <a:r>
              <a:rPr lang="en-US" altLang="zh-CN" dirty="0" smtClean="0"/>
              <a:t>3.0</a:t>
            </a:r>
            <a:r>
              <a:rPr lang="zh-CN" altLang="zh-CN" dirty="0"/>
              <a:t>产品和服务市场营销与</a:t>
            </a:r>
            <a:r>
              <a:rPr lang="zh-CN" altLang="zh-CN" dirty="0" smtClean="0"/>
              <a:t>销售</a:t>
            </a:r>
            <a:r>
              <a:rPr lang="zh-CN" altLang="en-US" dirty="0" smtClean="0"/>
              <a:t>，</a:t>
            </a:r>
            <a:r>
              <a:rPr lang="en-US" altLang="zh-CN" dirty="0" smtClean="0"/>
              <a:t>4.0</a:t>
            </a:r>
            <a:r>
              <a:rPr lang="zh-CN" altLang="zh-CN" dirty="0"/>
              <a:t>产品和服务</a:t>
            </a:r>
            <a:r>
              <a:rPr lang="zh-CN" altLang="zh-CN" dirty="0" smtClean="0"/>
              <a:t>交付</a:t>
            </a:r>
            <a:r>
              <a:rPr lang="zh-CN" altLang="en-US" dirty="0" smtClean="0"/>
              <a:t>，</a:t>
            </a:r>
            <a:r>
              <a:rPr lang="en-US" altLang="zh-CN" dirty="0" smtClean="0"/>
              <a:t>5.0</a:t>
            </a:r>
            <a:r>
              <a:rPr lang="zh-CN" altLang="zh-CN" dirty="0"/>
              <a:t>客户服务管理</a:t>
            </a:r>
            <a:endParaRPr lang="zh-CN" altLang="zh-CN" dirty="0"/>
          </a:p>
          <a:p>
            <a:pPr latinLnBrk="1"/>
            <a:r>
              <a:rPr lang="en-US" altLang="zh-CN" dirty="0"/>
              <a:t>  </a:t>
            </a:r>
            <a:r>
              <a:rPr lang="zh-CN" altLang="zh-CN" dirty="0" smtClean="0"/>
              <a:t>另</a:t>
            </a:r>
            <a:r>
              <a:rPr lang="zh-CN" altLang="zh-CN" dirty="0"/>
              <a:t>一</a:t>
            </a:r>
            <a:r>
              <a:rPr lang="zh-CN" altLang="zh-CN" dirty="0" smtClean="0"/>
              <a:t>大</a:t>
            </a:r>
            <a:r>
              <a:rPr lang="zh-CN" altLang="en-US" dirty="0"/>
              <a:t>类</a:t>
            </a:r>
            <a:r>
              <a:rPr lang="zh-CN" altLang="zh-CN" dirty="0" smtClean="0"/>
              <a:t>是</a:t>
            </a:r>
            <a:r>
              <a:rPr lang="zh-CN" altLang="zh-CN" dirty="0"/>
              <a:t>管理和支持流程：分为七个流程组</a:t>
            </a:r>
            <a:r>
              <a:rPr lang="zh-CN" altLang="zh-CN" dirty="0" smtClean="0"/>
              <a:t>，</a:t>
            </a:r>
            <a:r>
              <a:rPr lang="en-US" altLang="zh-CN" dirty="0" smtClean="0"/>
              <a:t>6.0</a:t>
            </a:r>
            <a:r>
              <a:rPr lang="zh-CN" altLang="zh-CN" dirty="0"/>
              <a:t>人力资源开发与</a:t>
            </a:r>
            <a:r>
              <a:rPr lang="zh-CN" altLang="zh-CN" dirty="0" smtClean="0"/>
              <a:t>管理</a:t>
            </a:r>
            <a:r>
              <a:rPr lang="zh-CN" altLang="en-US" dirty="0" smtClean="0"/>
              <a:t>，</a:t>
            </a:r>
            <a:r>
              <a:rPr lang="en-US" altLang="zh-CN" dirty="0" smtClean="0"/>
              <a:t> </a:t>
            </a:r>
            <a:r>
              <a:rPr lang="en-US" altLang="zh-CN" dirty="0"/>
              <a:t>7.0</a:t>
            </a:r>
            <a:r>
              <a:rPr lang="zh-CN" altLang="zh-CN" dirty="0"/>
              <a:t>信息技术</a:t>
            </a:r>
            <a:r>
              <a:rPr lang="zh-CN" altLang="zh-CN" dirty="0" smtClean="0"/>
              <a:t>管理</a:t>
            </a:r>
            <a:r>
              <a:rPr lang="zh-CN" altLang="en-US" dirty="0" smtClean="0"/>
              <a:t>，</a:t>
            </a:r>
            <a:r>
              <a:rPr lang="en-US" altLang="zh-CN" dirty="0" smtClean="0"/>
              <a:t>8.0</a:t>
            </a:r>
            <a:r>
              <a:rPr lang="zh-CN" altLang="zh-CN" dirty="0" smtClean="0"/>
              <a:t>财务管理</a:t>
            </a:r>
            <a:r>
              <a:rPr lang="zh-CN" altLang="en-US" dirty="0" smtClean="0"/>
              <a:t>，</a:t>
            </a:r>
            <a:r>
              <a:rPr lang="en-US" altLang="zh-CN" dirty="0" smtClean="0"/>
              <a:t> </a:t>
            </a:r>
            <a:r>
              <a:rPr lang="en-US" altLang="zh-CN" dirty="0"/>
              <a:t>9.0</a:t>
            </a:r>
            <a:r>
              <a:rPr lang="zh-CN" altLang="zh-CN" dirty="0"/>
              <a:t>资产的获取、建设与</a:t>
            </a:r>
            <a:r>
              <a:rPr lang="zh-CN" altLang="zh-CN" dirty="0" smtClean="0"/>
              <a:t>管理</a:t>
            </a:r>
            <a:r>
              <a:rPr lang="zh-CN" altLang="en-US" dirty="0"/>
              <a:t>，</a:t>
            </a:r>
            <a:r>
              <a:rPr lang="en-US" altLang="zh-CN" dirty="0" smtClean="0"/>
              <a:t>10.0</a:t>
            </a:r>
            <a:r>
              <a:rPr lang="zh-CN" altLang="zh-CN" dirty="0"/>
              <a:t>环境、健康和</a:t>
            </a:r>
            <a:r>
              <a:rPr lang="zh-CN" altLang="zh-CN" dirty="0" smtClean="0"/>
              <a:t>安全管理</a:t>
            </a:r>
            <a:r>
              <a:rPr lang="zh-CN" altLang="en-US" dirty="0" smtClean="0"/>
              <a:t>，</a:t>
            </a:r>
            <a:r>
              <a:rPr lang="en-US" altLang="zh-CN" dirty="0" smtClean="0"/>
              <a:t>11.0</a:t>
            </a:r>
            <a:r>
              <a:rPr lang="zh-CN" altLang="zh-CN" dirty="0"/>
              <a:t>外部关系</a:t>
            </a:r>
            <a:r>
              <a:rPr lang="zh-CN" altLang="zh-CN" dirty="0" smtClean="0"/>
              <a:t>管理</a:t>
            </a:r>
            <a:r>
              <a:rPr lang="zh-CN" altLang="en-US" dirty="0"/>
              <a:t>，</a:t>
            </a:r>
            <a:r>
              <a:rPr lang="en-US" altLang="zh-CN" dirty="0" smtClean="0"/>
              <a:t>12.0</a:t>
            </a:r>
            <a:r>
              <a:rPr lang="zh-CN" altLang="zh-CN" dirty="0"/>
              <a:t>知识、改进与变革管理</a:t>
            </a:r>
            <a:endParaRPr lang="zh-CN" altLang="zh-CN" dirty="0"/>
          </a:p>
          <a:p>
            <a:pPr marL="0" indent="0">
              <a:buNone/>
            </a:pPr>
            <a:endParaRPr lang="zh-CN" altLang="en-US" b="0" dirty="0" smtClean="0"/>
          </a:p>
          <a:p>
            <a:pPr marL="0" indent="0">
              <a:buNone/>
            </a:pPr>
            <a:endParaRPr lang="zh-CN" altLang="en-US" b="0"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83090"/>
          </a:xfrm>
        </p:spPr>
        <p:txBody>
          <a:bodyPr>
            <a:normAutofit fontScale="90000"/>
          </a:bodyPr>
          <a:lstStyle/>
          <a:p>
            <a:r>
              <a:rPr lang="en-US" altLang="zh-CN" dirty="0" smtClean="0"/>
              <a:t>APQC</a:t>
            </a:r>
            <a:r>
              <a:rPr lang="zh-CN" altLang="en-US" dirty="0" smtClean="0"/>
              <a:t>法</a:t>
            </a:r>
            <a:endParaRPr lang="zh-CN" altLang="en-US" dirty="0"/>
          </a:p>
        </p:txBody>
      </p:sp>
      <p:sp>
        <p:nvSpPr>
          <p:cNvPr id="3" name="内容占位符 2"/>
          <p:cNvSpPr>
            <a:spLocks noGrp="1"/>
          </p:cNvSpPr>
          <p:nvPr>
            <p:ph idx="1"/>
          </p:nvPr>
        </p:nvSpPr>
        <p:spPr/>
        <p:txBody>
          <a:bodyPr/>
          <a:lstStyle/>
          <a:p>
            <a:r>
              <a:rPr lang="en-US" altLang="zh-CN" dirty="0" smtClean="0"/>
              <a:t>   </a:t>
            </a:r>
            <a:endParaRPr lang="en-US" altLang="zh-CN" dirty="0" smtClean="0"/>
          </a:p>
          <a:p>
            <a:pPr marL="0" indent="0">
              <a:buNone/>
            </a:pPr>
            <a:endParaRPr lang="zh-CN" altLang="zh-CN" dirty="0"/>
          </a:p>
        </p:txBody>
      </p:sp>
      <p:pic>
        <p:nvPicPr>
          <p:cNvPr id="4" name="图片 3" descr="APQC-流程框架"/>
          <p:cNvPicPr/>
          <p:nvPr/>
        </p:nvPicPr>
        <p:blipFill>
          <a:blip r:embed="rId1">
            <a:extLst>
              <a:ext uri="{28A0092B-C50C-407E-A947-70E740481C1C}">
                <a14:useLocalDpi xmlns:a14="http://schemas.microsoft.com/office/drawing/2010/main" val="0"/>
              </a:ext>
            </a:extLst>
          </a:blip>
          <a:srcRect/>
          <a:stretch>
            <a:fillRect/>
          </a:stretch>
        </p:blipFill>
        <p:spPr bwMode="auto">
          <a:xfrm>
            <a:off x="685800" y="1048215"/>
            <a:ext cx="7217627" cy="5620214"/>
          </a:xfrm>
          <a:prstGeom prst="rect">
            <a:avLst/>
          </a:prstGeom>
          <a:noFill/>
          <a:ln>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457200" y="276226"/>
            <a:ext cx="8229600" cy="561975"/>
          </a:xfrm>
        </p:spPr>
        <p:txBody>
          <a:bodyPr/>
          <a:lstStyle/>
          <a:p>
            <a:r>
              <a:rPr lang="zh-CN" altLang="en-US" b="1" smtClean="0">
                <a:solidFill>
                  <a:srgbClr val="FF6600"/>
                </a:solidFill>
                <a:latin typeface="宋体" panose="02010600030101010101" pitchFamily="2" charset="-122"/>
              </a:rPr>
              <a:t>标准的基本结构适用</a:t>
            </a:r>
            <a:r>
              <a:rPr lang="en-US" altLang="zh-CN" b="1" smtClean="0">
                <a:solidFill>
                  <a:srgbClr val="FF6600"/>
                </a:solidFill>
                <a:latin typeface="宋体" panose="02010600030101010101" pitchFamily="2" charset="-122"/>
              </a:rPr>
              <a:t>PDCA</a:t>
            </a:r>
            <a:r>
              <a:rPr lang="zh-CN" altLang="en-US" b="1" smtClean="0">
                <a:solidFill>
                  <a:srgbClr val="FF6600"/>
                </a:solidFill>
                <a:latin typeface="宋体" panose="02010600030101010101" pitchFamily="2" charset="-122"/>
              </a:rPr>
              <a:t>循环示意图</a:t>
            </a:r>
            <a:endParaRPr lang="zh-CN" altLang="en-US" b="1" smtClean="0">
              <a:solidFill>
                <a:srgbClr val="FF6600"/>
              </a:solidFill>
              <a:latin typeface="宋体" panose="02010600030101010101" pitchFamily="2" charset="-122"/>
            </a:endParaRPr>
          </a:p>
        </p:txBody>
      </p:sp>
      <p:pic>
        <p:nvPicPr>
          <p:cNvPr id="19459"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262" y="1044575"/>
            <a:ext cx="7993674"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589320" y="2170080"/>
              <a:ext cx="7554960" cy="1598760"/>
            </p14:xfrm>
          </p:contentPart>
        </mc:Choice>
        <mc:Fallback xmlns="">
          <p:pic>
            <p:nvPicPr>
              <p:cNvPr id="2" name="墨迹 1"/>
            </p:nvPicPr>
            <p:blipFill>
              <a:blip r:embed="rId3"/>
            </p:blipFill>
            <p:spPr>
              <a:xfrm>
                <a:off x="589320" y="2170080"/>
                <a:ext cx="7554960" cy="1598760"/>
              </a:xfrm>
              <a:prstGeom prst="rect"/>
            </p:spPr>
          </p:pic>
        </mc:Fallback>
      </mc:AlternateContent>
    </p:spTree>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794602"/>
          </a:xfrm>
        </p:spPr>
        <p:txBody>
          <a:bodyPr/>
          <a:lstStyle/>
          <a:p>
            <a:r>
              <a:rPr lang="zh-CN" altLang="en-US" sz="3600" b="1" dirty="0" smtClean="0">
                <a:solidFill>
                  <a:srgbClr val="FF0000"/>
                </a:solidFill>
              </a:rPr>
              <a:t>三、过程确定</a:t>
            </a:r>
            <a:endParaRPr lang="zh-CN" altLang="en-US" dirty="0"/>
          </a:p>
        </p:txBody>
      </p:sp>
      <p:sp>
        <p:nvSpPr>
          <p:cNvPr id="3" name="内容占位符 2"/>
          <p:cNvSpPr>
            <a:spLocks noGrp="1"/>
          </p:cNvSpPr>
          <p:nvPr>
            <p:ph idx="1"/>
          </p:nvPr>
        </p:nvSpPr>
        <p:spPr>
          <a:xfrm>
            <a:off x="503198" y="1226634"/>
            <a:ext cx="7886700" cy="4426222"/>
          </a:xfrm>
        </p:spPr>
        <p:txBody>
          <a:bodyPr>
            <a:normAutofit fontScale="77500" lnSpcReduction="20000"/>
          </a:bodyPr>
          <a:lstStyle/>
          <a:p>
            <a:pPr marL="0" indent="0">
              <a:buNone/>
            </a:pPr>
            <a:r>
              <a:rPr lang="en-US" altLang="zh-CN" dirty="0"/>
              <a:t>4</a:t>
            </a:r>
            <a:r>
              <a:rPr lang="zh-CN" altLang="en-US" dirty="0" smtClean="0"/>
              <a:t>、</a:t>
            </a:r>
            <a:r>
              <a:rPr lang="zh-CN" altLang="en-US" dirty="0"/>
              <a:t>确定过程</a:t>
            </a:r>
            <a:r>
              <a:rPr lang="zh-CN" altLang="en-US" dirty="0" smtClean="0"/>
              <a:t>边界</a:t>
            </a:r>
            <a:endParaRPr lang="en-US" altLang="zh-CN" dirty="0" smtClean="0"/>
          </a:p>
          <a:p>
            <a:pPr marL="0" indent="0">
              <a:buNone/>
            </a:pPr>
            <a:r>
              <a:rPr lang="en-US" altLang="zh-CN" b="0" dirty="0" smtClean="0"/>
              <a:t>——</a:t>
            </a:r>
            <a:r>
              <a:rPr lang="zh-CN" altLang="en-US" b="0" dirty="0" smtClean="0"/>
              <a:t>确定</a:t>
            </a:r>
            <a:r>
              <a:rPr lang="zh-CN" altLang="en-US" b="0" dirty="0"/>
              <a:t>过程数量、名称</a:t>
            </a:r>
            <a:r>
              <a:rPr lang="zh-CN" altLang="en-US" b="0" dirty="0" smtClean="0"/>
              <a:t>、层级、起讫点和顺序</a:t>
            </a:r>
            <a:r>
              <a:rPr lang="zh-CN" altLang="en-US" b="0" dirty="0"/>
              <a:t>、</a:t>
            </a:r>
            <a:r>
              <a:rPr lang="zh-CN" altLang="en-US" b="0" dirty="0" smtClean="0"/>
              <a:t>所有者</a:t>
            </a:r>
            <a:endParaRPr lang="en-US" altLang="zh-CN" b="0" dirty="0" smtClean="0"/>
          </a:p>
          <a:p>
            <a:pPr marL="0" indent="0">
              <a:buNone/>
            </a:pPr>
            <a:r>
              <a:rPr lang="zh-CN" altLang="en-US" dirty="0" smtClean="0"/>
              <a:t>（</a:t>
            </a:r>
            <a:r>
              <a:rPr lang="en-US" altLang="zh-CN" dirty="0" smtClean="0"/>
              <a:t>1</a:t>
            </a:r>
            <a:r>
              <a:rPr lang="zh-CN" altLang="en-US" dirty="0" smtClean="0"/>
              <a:t>）影响因素</a:t>
            </a:r>
            <a:endParaRPr lang="en-US" altLang="zh-CN" dirty="0" smtClean="0"/>
          </a:p>
          <a:p>
            <a:pPr marL="0" indent="0">
              <a:buNone/>
            </a:pPr>
            <a:r>
              <a:rPr lang="en-US" altLang="zh-CN" b="0" dirty="0" smtClean="0"/>
              <a:t>——</a:t>
            </a:r>
            <a:r>
              <a:rPr lang="zh-CN" altLang="en-US" b="0" dirty="0" smtClean="0"/>
              <a:t>组织规模</a:t>
            </a:r>
            <a:endParaRPr lang="en-US" altLang="zh-CN" b="0" dirty="0" smtClean="0"/>
          </a:p>
          <a:p>
            <a:pPr marL="0" indent="0">
              <a:buNone/>
            </a:pPr>
            <a:r>
              <a:rPr lang="en-US" altLang="zh-CN" b="0" dirty="0" smtClean="0"/>
              <a:t>——</a:t>
            </a:r>
            <a:r>
              <a:rPr lang="zh-CN" altLang="en-US" b="0" dirty="0" smtClean="0"/>
              <a:t>产品、服务的复杂程度</a:t>
            </a:r>
            <a:endParaRPr lang="en-US" altLang="zh-CN" b="0" dirty="0" smtClean="0"/>
          </a:p>
          <a:p>
            <a:pPr marL="0" indent="0">
              <a:buNone/>
            </a:pPr>
            <a:r>
              <a:rPr lang="en-US" altLang="zh-CN" b="0" dirty="0" smtClean="0"/>
              <a:t>——</a:t>
            </a:r>
            <a:r>
              <a:rPr lang="zh-CN" altLang="en-US" b="0" dirty="0" smtClean="0"/>
              <a:t>职能架构和人员能力</a:t>
            </a:r>
            <a:endParaRPr lang="en-US" altLang="zh-CN" b="0" dirty="0" smtClean="0"/>
          </a:p>
          <a:p>
            <a:pPr marL="0" indent="0">
              <a:buNone/>
            </a:pPr>
            <a:r>
              <a:rPr lang="en-US" altLang="zh-CN" b="0" dirty="0" smtClean="0"/>
              <a:t>——</a:t>
            </a:r>
            <a:r>
              <a:rPr lang="zh-CN" altLang="en-US" b="0" dirty="0" smtClean="0"/>
              <a:t>外部影响因素（如与顾客和上级单位体系的对应等）</a:t>
            </a:r>
            <a:endParaRPr lang="en-US" altLang="zh-CN" b="0" dirty="0" smtClean="0"/>
          </a:p>
          <a:p>
            <a:pPr marL="0" indent="0">
              <a:buNone/>
            </a:pPr>
            <a:r>
              <a:rPr lang="zh-CN" altLang="en-US" dirty="0" smtClean="0"/>
              <a:t>（</a:t>
            </a:r>
            <a:r>
              <a:rPr lang="en-US" altLang="zh-CN" dirty="0" smtClean="0"/>
              <a:t>2</a:t>
            </a:r>
            <a:r>
              <a:rPr lang="zh-CN" altLang="en-US" dirty="0" smtClean="0"/>
              <a:t>）</a:t>
            </a:r>
            <a:r>
              <a:rPr lang="zh-CN" altLang="en-US" dirty="0"/>
              <a:t>过程数量</a:t>
            </a:r>
            <a:endParaRPr lang="en-US" altLang="zh-CN" dirty="0"/>
          </a:p>
          <a:p>
            <a:pPr marL="0" indent="0">
              <a:buNone/>
            </a:pPr>
            <a:r>
              <a:rPr lang="zh-CN" altLang="en-US" dirty="0"/>
              <a:t>基本原则：</a:t>
            </a:r>
            <a:endParaRPr lang="en-US" altLang="zh-CN" dirty="0"/>
          </a:p>
          <a:p>
            <a:pPr marL="0" indent="0">
              <a:buNone/>
            </a:pPr>
            <a:r>
              <a:rPr lang="en-US" altLang="zh-CN" dirty="0"/>
              <a:t>——</a:t>
            </a:r>
            <a:r>
              <a:rPr lang="zh-CN" altLang="en-US" dirty="0"/>
              <a:t>组织过程定义的多少不是判定确定过程好坏的尺度</a:t>
            </a:r>
            <a:endParaRPr lang="zh-CN" altLang="en-US" dirty="0"/>
          </a:p>
          <a:p>
            <a:pPr marL="0" indent="0">
              <a:buNone/>
            </a:pPr>
            <a:r>
              <a:rPr lang="en-US" altLang="zh-CN" dirty="0"/>
              <a:t>——</a:t>
            </a:r>
            <a:r>
              <a:rPr lang="zh-CN" altLang="en-US" dirty="0"/>
              <a:t>以是否适合于组织实际运作为关键</a:t>
            </a:r>
            <a:endParaRPr lang="zh-CN" altLang="en-US" dirty="0"/>
          </a:p>
          <a:p>
            <a:pPr marL="0" indent="0">
              <a:buNone/>
            </a:pPr>
            <a:r>
              <a:rPr lang="en-US" altLang="zh-CN" dirty="0"/>
              <a:t>——</a:t>
            </a:r>
            <a:r>
              <a:rPr lang="zh-CN" altLang="en-US" dirty="0"/>
              <a:t>一般不超过</a:t>
            </a:r>
            <a:r>
              <a:rPr lang="en-US" altLang="zh-CN" dirty="0"/>
              <a:t>30</a:t>
            </a:r>
            <a:r>
              <a:rPr lang="zh-CN" altLang="en-US" dirty="0"/>
              <a:t>个过程（以最小子过程数量衡量）</a:t>
            </a:r>
            <a:endParaRPr lang="en-US" altLang="zh-CN" b="0" dirty="0" smtClean="0"/>
          </a:p>
          <a:p>
            <a:pPr marL="0" indent="0">
              <a:buNone/>
            </a:pPr>
            <a:endParaRPr lang="en-US" altLang="zh-CN" b="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850358"/>
          </a:xfrm>
        </p:spPr>
        <p:txBody>
          <a:bodyPr/>
          <a:lstStyle/>
          <a:p>
            <a:r>
              <a:rPr lang="zh-CN" altLang="en-US" sz="3600" b="1" dirty="0" smtClean="0">
                <a:solidFill>
                  <a:srgbClr val="0070C0"/>
                </a:solidFill>
              </a:rPr>
              <a:t>确定过程边界</a:t>
            </a:r>
            <a:endParaRPr lang="zh-CN" altLang="en-US" dirty="0"/>
          </a:p>
        </p:txBody>
      </p:sp>
      <p:sp>
        <p:nvSpPr>
          <p:cNvPr id="3" name="内容占位符 2"/>
          <p:cNvSpPr>
            <a:spLocks noGrp="1"/>
          </p:cNvSpPr>
          <p:nvPr>
            <p:ph idx="1"/>
          </p:nvPr>
        </p:nvSpPr>
        <p:spPr>
          <a:xfrm>
            <a:off x="628650" y="1438507"/>
            <a:ext cx="7886700" cy="4738456"/>
          </a:xfrm>
        </p:spPr>
        <p:txBody>
          <a:bodyPr/>
          <a:lstStyle/>
          <a:p>
            <a:pPr marL="0" indent="0">
              <a:buNone/>
            </a:pPr>
            <a:r>
              <a:rPr lang="zh-CN" altLang="en-US" dirty="0" smtClean="0"/>
              <a:t>（</a:t>
            </a:r>
            <a:r>
              <a:rPr lang="en-US" altLang="zh-CN" dirty="0"/>
              <a:t>3</a:t>
            </a:r>
            <a:r>
              <a:rPr lang="zh-CN" altLang="en-US" dirty="0" smtClean="0"/>
              <a:t>）过程层级</a:t>
            </a:r>
            <a:endParaRPr lang="en-US" altLang="zh-CN" dirty="0" smtClean="0"/>
          </a:p>
          <a:p>
            <a:pPr marL="0" indent="0">
              <a:buNone/>
            </a:pPr>
            <a:r>
              <a:rPr lang="zh-CN" altLang="en-US" dirty="0" smtClean="0"/>
              <a:t>层级确定：</a:t>
            </a:r>
            <a:endParaRPr lang="en-US" altLang="zh-CN" dirty="0" smtClean="0"/>
          </a:p>
          <a:p>
            <a:pPr marL="0" indent="0">
              <a:buNone/>
            </a:pPr>
            <a:r>
              <a:rPr lang="zh-CN" altLang="en-US" b="0" dirty="0" smtClean="0"/>
              <a:t>过程</a:t>
            </a:r>
            <a:r>
              <a:rPr lang="en-US" altLang="zh-CN" b="0" dirty="0"/>
              <a:t>→</a:t>
            </a:r>
            <a:r>
              <a:rPr lang="zh-CN" altLang="en-US" b="0" dirty="0" smtClean="0"/>
              <a:t>子过程</a:t>
            </a:r>
            <a:r>
              <a:rPr lang="en-US" altLang="zh-CN" b="0" dirty="0"/>
              <a:t>→</a:t>
            </a:r>
            <a:r>
              <a:rPr lang="zh-CN" altLang="en-US" b="0" dirty="0" smtClean="0"/>
              <a:t>二级子过程</a:t>
            </a:r>
            <a:r>
              <a:rPr lang="en-US" altLang="zh-CN" b="0" dirty="0"/>
              <a:t>→N</a:t>
            </a:r>
            <a:r>
              <a:rPr lang="zh-CN" altLang="en-US" b="0" dirty="0" smtClean="0"/>
              <a:t>级子过程</a:t>
            </a:r>
            <a:r>
              <a:rPr lang="en-US" altLang="zh-CN" b="0" dirty="0"/>
              <a:t>→</a:t>
            </a:r>
            <a:r>
              <a:rPr lang="zh-CN" altLang="en-US" b="0" dirty="0" smtClean="0"/>
              <a:t>活动</a:t>
            </a:r>
            <a:endParaRPr lang="en-US" altLang="zh-CN" b="0" dirty="0" smtClean="0"/>
          </a:p>
          <a:p>
            <a:pPr marL="0" indent="0">
              <a:buNone/>
            </a:pPr>
            <a:endParaRPr lang="en-US" altLang="zh-CN" b="0" dirty="0" smtClean="0"/>
          </a:p>
          <a:p>
            <a:pPr marL="0" indent="0">
              <a:buNone/>
            </a:pPr>
            <a:r>
              <a:rPr lang="zh-CN" altLang="en-US" dirty="0" smtClean="0"/>
              <a:t>基本原则：</a:t>
            </a:r>
            <a:endParaRPr lang="en-US" altLang="zh-CN" dirty="0" smtClean="0"/>
          </a:p>
          <a:p>
            <a:pPr marL="0" indent="0">
              <a:buNone/>
            </a:pPr>
            <a:r>
              <a:rPr lang="en-US" altLang="zh-CN" b="0" dirty="0" smtClean="0"/>
              <a:t>——</a:t>
            </a:r>
            <a:r>
              <a:rPr lang="zh-CN" altLang="en-US" b="0" dirty="0" smtClean="0"/>
              <a:t>不宜过多，</a:t>
            </a:r>
            <a:r>
              <a:rPr lang="en-US" altLang="zh-CN" b="0" dirty="0" smtClean="0"/>
              <a:t>3~5</a:t>
            </a:r>
            <a:r>
              <a:rPr lang="zh-CN" altLang="en-US" b="0" dirty="0" smtClean="0"/>
              <a:t>个层级为宜</a:t>
            </a:r>
            <a:endParaRPr lang="en-US" altLang="zh-CN" b="0" dirty="0" smtClean="0"/>
          </a:p>
          <a:p>
            <a:pPr marL="0" indent="0">
              <a:buNone/>
            </a:pPr>
            <a:r>
              <a:rPr lang="en-US" altLang="zh-CN" b="0" dirty="0" smtClean="0"/>
              <a:t>——</a:t>
            </a:r>
            <a:r>
              <a:rPr lang="zh-CN" altLang="en-US" b="0" dirty="0" smtClean="0"/>
              <a:t>当一个过程复杂，无法清楚表述时，应该分层</a:t>
            </a:r>
            <a:endParaRPr lang="zh-CN" altLang="en-US" b="0"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78421"/>
            <a:ext cx="7886700" cy="680224"/>
          </a:xfrm>
        </p:spPr>
        <p:txBody>
          <a:bodyPr>
            <a:normAutofit/>
          </a:bodyPr>
          <a:lstStyle/>
          <a:p>
            <a:r>
              <a:rPr lang="zh-CN" altLang="en-US" sz="3600" b="1" dirty="0">
                <a:solidFill>
                  <a:srgbClr val="0070C0"/>
                </a:solidFill>
              </a:rPr>
              <a:t>确定过程</a:t>
            </a:r>
            <a:r>
              <a:rPr lang="zh-CN" altLang="en-US" sz="3600" b="1" dirty="0" smtClean="0">
                <a:solidFill>
                  <a:srgbClr val="0070C0"/>
                </a:solidFill>
              </a:rPr>
              <a:t>边界</a:t>
            </a:r>
            <a:endParaRPr lang="zh-CN" altLang="en-US" dirty="0"/>
          </a:p>
        </p:txBody>
      </p:sp>
      <p:sp>
        <p:nvSpPr>
          <p:cNvPr id="3" name="内容占位符 2"/>
          <p:cNvSpPr>
            <a:spLocks noGrp="1"/>
          </p:cNvSpPr>
          <p:nvPr>
            <p:ph idx="1"/>
          </p:nvPr>
        </p:nvSpPr>
        <p:spPr>
          <a:xfrm>
            <a:off x="628650" y="869796"/>
            <a:ext cx="8077665" cy="5675970"/>
          </a:xfrm>
        </p:spPr>
        <p:txBody>
          <a:bodyPr>
            <a:normAutofit fontScale="85000" lnSpcReduction="20000"/>
          </a:bodyPr>
          <a:lstStyle/>
          <a:p>
            <a:pPr marL="0" indent="0">
              <a:buNone/>
            </a:pPr>
            <a:r>
              <a:rPr lang="zh-CN" altLang="en-US" dirty="0" smtClean="0"/>
              <a:t>（</a:t>
            </a:r>
            <a:r>
              <a:rPr lang="en-US" altLang="zh-CN" dirty="0"/>
              <a:t>4</a:t>
            </a:r>
            <a:r>
              <a:rPr lang="zh-CN" altLang="en-US" dirty="0" smtClean="0"/>
              <a:t>）过程起讫点和顺序</a:t>
            </a:r>
            <a:endParaRPr lang="en-US" altLang="zh-CN" dirty="0" smtClean="0"/>
          </a:p>
          <a:p>
            <a:pPr marL="0" indent="0">
              <a:buNone/>
            </a:pPr>
            <a:r>
              <a:rPr lang="zh-CN" altLang="en-US" b="0" dirty="0"/>
              <a:t>确定过程起始和终止标志：</a:t>
            </a:r>
            <a:endParaRPr lang="zh-CN" altLang="en-US" b="0" dirty="0"/>
          </a:p>
          <a:p>
            <a:pPr marL="0" indent="0">
              <a:buNone/>
            </a:pPr>
            <a:r>
              <a:rPr lang="en-US" altLang="zh-CN" b="0" dirty="0"/>
              <a:t>——</a:t>
            </a:r>
            <a:r>
              <a:rPr lang="zh-CN" altLang="en-US" b="0" dirty="0"/>
              <a:t>通常以过程中第一个活动作为起始点</a:t>
            </a:r>
            <a:endParaRPr lang="zh-CN" altLang="en-US" b="0" dirty="0"/>
          </a:p>
          <a:p>
            <a:pPr marL="0" indent="0">
              <a:buNone/>
            </a:pPr>
            <a:r>
              <a:rPr lang="en-US" altLang="zh-CN" b="0" dirty="0"/>
              <a:t>——</a:t>
            </a:r>
            <a:r>
              <a:rPr lang="zh-CN" altLang="en-US" b="0" dirty="0"/>
              <a:t>通常以过程中最后一个活动作为终止点</a:t>
            </a:r>
            <a:endParaRPr lang="zh-CN" altLang="en-US" b="0" dirty="0"/>
          </a:p>
          <a:p>
            <a:pPr marL="0" indent="0">
              <a:buNone/>
            </a:pPr>
            <a:r>
              <a:rPr lang="zh-CN" altLang="en-US" b="0" dirty="0"/>
              <a:t>如：</a:t>
            </a:r>
            <a:endParaRPr lang="zh-CN" altLang="en-US" b="0" dirty="0"/>
          </a:p>
          <a:p>
            <a:pPr marL="0" indent="0">
              <a:buNone/>
            </a:pPr>
            <a:r>
              <a:rPr lang="zh-CN" altLang="en-US" b="0" dirty="0"/>
              <a:t>发出采购指令和采购物资搬运入库可以作为采购过程的起点和终点</a:t>
            </a:r>
            <a:r>
              <a:rPr lang="zh-CN" altLang="en-US" b="0" dirty="0" smtClean="0"/>
              <a:t>；</a:t>
            </a:r>
            <a:endParaRPr lang="en-US" altLang="zh-CN" b="0" dirty="0" smtClean="0"/>
          </a:p>
          <a:p>
            <a:pPr marL="0" indent="0">
              <a:buNone/>
            </a:pPr>
            <a:r>
              <a:rPr lang="zh-CN" altLang="en-US" dirty="0"/>
              <a:t>过程顺序：</a:t>
            </a:r>
            <a:endParaRPr lang="en-US" altLang="zh-CN" dirty="0"/>
          </a:p>
          <a:p>
            <a:pPr marL="0" indent="0">
              <a:buNone/>
            </a:pPr>
            <a:r>
              <a:rPr lang="en-US" altLang="zh-CN" dirty="0"/>
              <a:t>——</a:t>
            </a:r>
            <a:r>
              <a:rPr lang="zh-CN" altLang="en-US" dirty="0"/>
              <a:t>按时间流</a:t>
            </a:r>
            <a:endParaRPr lang="zh-CN" altLang="en-US" dirty="0"/>
          </a:p>
          <a:p>
            <a:pPr marL="0" indent="0">
              <a:buNone/>
            </a:pPr>
            <a:r>
              <a:rPr lang="zh-CN" altLang="en-US" dirty="0"/>
              <a:t>如：生产计划过程→生产准备过程→生产过程→检验过程→入库过程</a:t>
            </a:r>
            <a:endParaRPr lang="zh-CN" altLang="en-US" dirty="0"/>
          </a:p>
          <a:p>
            <a:pPr marL="0" indent="0">
              <a:buNone/>
            </a:pPr>
            <a:r>
              <a:rPr lang="en-US" altLang="zh-CN" dirty="0"/>
              <a:t>——</a:t>
            </a:r>
            <a:r>
              <a:rPr lang="zh-CN" altLang="en-US" dirty="0"/>
              <a:t>按业务流</a:t>
            </a:r>
            <a:endParaRPr lang="zh-CN" altLang="en-US" dirty="0"/>
          </a:p>
          <a:p>
            <a:pPr marL="0" indent="0">
              <a:buNone/>
            </a:pPr>
            <a:r>
              <a:rPr lang="zh-CN" altLang="en-US" dirty="0"/>
              <a:t>如：合同评审过程→设计过程→采购过程→生产过程→交付</a:t>
            </a:r>
            <a:r>
              <a:rPr lang="zh-CN" altLang="en-US" dirty="0" smtClean="0"/>
              <a:t>过程</a:t>
            </a:r>
            <a:endParaRPr lang="en-US" altLang="zh-CN" dirty="0" smtClean="0"/>
          </a:p>
          <a:p>
            <a:pPr marL="0" indent="0">
              <a:buNone/>
            </a:pPr>
            <a:r>
              <a:rPr lang="en-US" altLang="zh-CN" dirty="0"/>
              <a:t>——</a:t>
            </a:r>
            <a:r>
              <a:rPr lang="zh-CN" altLang="en-US" dirty="0"/>
              <a:t>按功能要求</a:t>
            </a:r>
            <a:endParaRPr lang="zh-CN" altLang="en-US" dirty="0"/>
          </a:p>
          <a:p>
            <a:pPr marL="0" indent="0">
              <a:buNone/>
            </a:pPr>
            <a:r>
              <a:rPr lang="zh-CN" altLang="en-US" dirty="0"/>
              <a:t>如：大部分支持过程，包括人力资源管理、设备设施管理等，可能并行存在</a:t>
            </a:r>
            <a:r>
              <a:rPr lang="zh-CN" altLang="en-US" dirty="0" smtClean="0"/>
              <a:t>；</a:t>
            </a:r>
            <a:endParaRPr lang="zh-CN" altLang="en-US" dirty="0"/>
          </a:p>
          <a:p>
            <a:pPr marL="0" indent="0">
              <a:buNone/>
            </a:pPr>
            <a:r>
              <a:rPr lang="zh-CN" altLang="en-US" dirty="0"/>
              <a:t>不同的分类方法，较多情况下可能形成类似的结果。</a:t>
            </a:r>
            <a:endParaRPr lang="zh-CN" altLang="en-US" dirty="0"/>
          </a:p>
          <a:p>
            <a:pPr marL="0" indent="0">
              <a:buNone/>
            </a:pPr>
            <a:endParaRPr lang="zh-CN" altLang="en-US" b="0"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71938"/>
          </a:xfrm>
        </p:spPr>
        <p:txBody>
          <a:bodyPr/>
          <a:lstStyle/>
          <a:p>
            <a:r>
              <a:rPr lang="zh-CN" altLang="en-US" sz="3600" b="1" dirty="0">
                <a:solidFill>
                  <a:srgbClr val="0070C0"/>
                </a:solidFill>
              </a:rPr>
              <a:t>确定过程</a:t>
            </a:r>
            <a:r>
              <a:rPr lang="zh-CN" altLang="en-US" sz="3600" b="1" dirty="0" smtClean="0">
                <a:solidFill>
                  <a:srgbClr val="0070C0"/>
                </a:solidFill>
              </a:rPr>
              <a:t>边界</a:t>
            </a:r>
            <a:endParaRPr lang="zh-CN" altLang="en-US" dirty="0"/>
          </a:p>
        </p:txBody>
      </p:sp>
      <p:sp>
        <p:nvSpPr>
          <p:cNvPr id="3" name="内容占位符 2"/>
          <p:cNvSpPr>
            <a:spLocks noGrp="1"/>
          </p:cNvSpPr>
          <p:nvPr>
            <p:ph idx="1"/>
          </p:nvPr>
        </p:nvSpPr>
        <p:spPr>
          <a:xfrm>
            <a:off x="628650" y="1215483"/>
            <a:ext cx="7886700" cy="4961480"/>
          </a:xfrm>
        </p:spPr>
        <p:txBody>
          <a:bodyPr/>
          <a:lstStyle/>
          <a:p>
            <a:pPr marL="0" indent="0">
              <a:buNone/>
            </a:pPr>
            <a:r>
              <a:rPr lang="zh-CN" altLang="en-US" dirty="0" smtClean="0"/>
              <a:t>（</a:t>
            </a:r>
            <a:r>
              <a:rPr lang="en-US" altLang="zh-CN" dirty="0"/>
              <a:t>5</a:t>
            </a:r>
            <a:r>
              <a:rPr lang="zh-CN" altLang="en-US" dirty="0" smtClean="0"/>
              <a:t>）确定过程所有者</a:t>
            </a:r>
            <a:endParaRPr lang="en-US" altLang="zh-CN" dirty="0" smtClean="0"/>
          </a:p>
          <a:p>
            <a:pPr marL="0" indent="0">
              <a:buNone/>
            </a:pPr>
            <a:r>
              <a:rPr lang="en-US" altLang="zh-CN" b="0" dirty="0" smtClean="0"/>
              <a:t>——</a:t>
            </a:r>
            <a:r>
              <a:rPr lang="zh-CN" altLang="en-US" b="0" dirty="0" smtClean="0"/>
              <a:t>一个过程可以有多个所有者</a:t>
            </a:r>
            <a:endParaRPr lang="en-US" altLang="zh-CN" b="0" dirty="0" smtClean="0"/>
          </a:p>
          <a:p>
            <a:pPr marL="0" indent="0">
              <a:buNone/>
            </a:pPr>
            <a:r>
              <a:rPr lang="en-US" altLang="zh-CN" b="0" dirty="0" smtClean="0"/>
              <a:t>——</a:t>
            </a:r>
            <a:r>
              <a:rPr lang="zh-CN" altLang="en-US" b="0" dirty="0" smtClean="0"/>
              <a:t>通常一个过程有主要的所有者</a:t>
            </a:r>
            <a:endParaRPr lang="en-US" altLang="zh-CN" b="0" dirty="0" smtClean="0"/>
          </a:p>
          <a:p>
            <a:pPr marL="0" indent="0">
              <a:buNone/>
            </a:pPr>
            <a:r>
              <a:rPr lang="en-US" altLang="zh-CN" b="0" dirty="0" smtClean="0"/>
              <a:t>——</a:t>
            </a:r>
            <a:r>
              <a:rPr lang="zh-CN" altLang="en-US" b="0" dirty="0" smtClean="0"/>
              <a:t>多个过程可以有相同的所有者</a:t>
            </a:r>
            <a:endParaRPr lang="en-US" altLang="zh-CN" b="0" dirty="0" smtClean="0"/>
          </a:p>
          <a:p>
            <a:pPr marL="0" indent="0">
              <a:buNone/>
            </a:pPr>
            <a:endParaRPr lang="en-US" altLang="zh-CN" b="0" dirty="0" smtClean="0"/>
          </a:p>
          <a:p>
            <a:pPr marL="0" indent="0">
              <a:buNone/>
            </a:pPr>
            <a:r>
              <a:rPr lang="zh-CN" altLang="en-US" b="0" dirty="0" smtClean="0"/>
              <a:t>过程的所有者，尤其是主要所有者是过程控制的承担者，也是过程绩效的主要考核对象。</a:t>
            </a:r>
            <a:endParaRPr lang="zh-CN" altLang="en-US" b="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dirty="0" smtClean="0">
                <a:solidFill>
                  <a:srgbClr val="FF0000"/>
                </a:solidFill>
              </a:rPr>
              <a:t>三、过程确定</a:t>
            </a:r>
            <a:endParaRPr lang="zh-CN" altLang="en-US" dirty="0"/>
          </a:p>
        </p:txBody>
      </p:sp>
      <p:sp>
        <p:nvSpPr>
          <p:cNvPr id="3" name="内容占位符 2"/>
          <p:cNvSpPr>
            <a:spLocks noGrp="1"/>
          </p:cNvSpPr>
          <p:nvPr>
            <p:ph idx="1"/>
          </p:nvPr>
        </p:nvSpPr>
        <p:spPr/>
        <p:txBody>
          <a:bodyPr/>
          <a:lstStyle/>
          <a:p>
            <a:pPr marL="0" indent="0">
              <a:buNone/>
            </a:pPr>
            <a:r>
              <a:rPr lang="en-US" altLang="zh-CN" dirty="0"/>
              <a:t>5</a:t>
            </a:r>
            <a:r>
              <a:rPr lang="zh-CN" altLang="en-US" dirty="0" smtClean="0"/>
              <a:t>、分析过程输入和输出</a:t>
            </a:r>
            <a:endParaRPr lang="en-US" altLang="zh-CN" dirty="0" smtClean="0"/>
          </a:p>
          <a:p>
            <a:pPr marL="0" indent="0">
              <a:buNone/>
            </a:pPr>
            <a:r>
              <a:rPr lang="en-US" altLang="zh-CN" b="0" dirty="0" smtClean="0"/>
              <a:t>——</a:t>
            </a:r>
            <a:r>
              <a:rPr lang="zh-CN" altLang="en-US" b="0" dirty="0" smtClean="0"/>
              <a:t>输入来源：前续过程</a:t>
            </a:r>
            <a:endParaRPr lang="en-US" altLang="zh-CN" b="0" dirty="0" smtClean="0"/>
          </a:p>
          <a:p>
            <a:pPr marL="0" indent="0">
              <a:buNone/>
            </a:pPr>
            <a:r>
              <a:rPr lang="en-US" altLang="zh-CN" b="0" dirty="0" smtClean="0"/>
              <a:t>——</a:t>
            </a:r>
            <a:r>
              <a:rPr lang="zh-CN" altLang="en-US" b="0" dirty="0" smtClean="0"/>
              <a:t>输入：物料、能源、信息等</a:t>
            </a:r>
            <a:endParaRPr lang="en-US" altLang="zh-CN" b="0" dirty="0" smtClean="0"/>
          </a:p>
          <a:p>
            <a:pPr marL="0" indent="0">
              <a:buNone/>
            </a:pPr>
            <a:r>
              <a:rPr lang="en-US" altLang="zh-CN" b="0" dirty="0" smtClean="0"/>
              <a:t>——</a:t>
            </a:r>
            <a:r>
              <a:rPr lang="zh-CN" altLang="en-US" b="0" dirty="0"/>
              <a:t>输出：物料、能源、信息</a:t>
            </a:r>
            <a:r>
              <a:rPr lang="zh-CN" altLang="en-US" b="0" dirty="0" smtClean="0"/>
              <a:t>等</a:t>
            </a:r>
            <a:endParaRPr lang="en-US" altLang="zh-CN" b="0" dirty="0" smtClean="0"/>
          </a:p>
          <a:p>
            <a:pPr marL="0" indent="0">
              <a:buNone/>
            </a:pPr>
            <a:r>
              <a:rPr lang="en-US" altLang="zh-CN" b="0" dirty="0" smtClean="0"/>
              <a:t>——</a:t>
            </a:r>
            <a:r>
              <a:rPr lang="zh-CN" altLang="en-US" b="0" dirty="0" smtClean="0"/>
              <a:t>输出的接收者：后续过程</a:t>
            </a:r>
            <a:endParaRPr lang="en-US" altLang="zh-CN" b="0" dirty="0" smtClean="0"/>
          </a:p>
          <a:p>
            <a:pPr marL="0" indent="0">
              <a:buNone/>
            </a:pPr>
            <a:endParaRPr lang="en-US" altLang="zh-CN" b="0" dirty="0"/>
          </a:p>
          <a:p>
            <a:pPr marL="0" indent="0">
              <a:buNone/>
            </a:pPr>
            <a:r>
              <a:rPr lang="zh-CN" altLang="en-US" b="0" dirty="0" smtClean="0"/>
              <a:t>一个过程的输出通常是另一个过程的输入</a:t>
            </a:r>
            <a:endParaRPr lang="zh-CN" altLang="en-US" b="0" dirty="0"/>
          </a:p>
          <a:p>
            <a:pPr marL="0" indent="0">
              <a:buNone/>
            </a:pPr>
            <a:endParaRPr lang="en-US" altLang="zh-CN" dirty="0" smtClean="0"/>
          </a:p>
          <a:p>
            <a:pPr marL="0" indent="0">
              <a:buNone/>
            </a:pPr>
            <a:endParaRPr lang="en-US" altLang="zh-CN" dirty="0" smtClean="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22664"/>
            <a:ext cx="7886700" cy="802889"/>
          </a:xfrm>
        </p:spPr>
        <p:txBody>
          <a:bodyPr>
            <a:normAutofit/>
          </a:bodyPr>
          <a:lstStyle/>
          <a:p>
            <a:r>
              <a:rPr lang="zh-CN" altLang="en-US" sz="3600" b="1" dirty="0">
                <a:solidFill>
                  <a:srgbClr val="FF0000"/>
                </a:solidFill>
              </a:rPr>
              <a:t>三、过程确定</a:t>
            </a:r>
            <a:endParaRPr lang="zh-CN" altLang="en-US" sz="3600" dirty="0"/>
          </a:p>
        </p:txBody>
      </p:sp>
      <p:sp>
        <p:nvSpPr>
          <p:cNvPr id="3" name="内容占位符 2"/>
          <p:cNvSpPr>
            <a:spLocks noGrp="1"/>
          </p:cNvSpPr>
          <p:nvPr>
            <p:ph idx="1"/>
          </p:nvPr>
        </p:nvSpPr>
        <p:spPr>
          <a:xfrm>
            <a:off x="628650" y="959006"/>
            <a:ext cx="7886700" cy="5217958"/>
          </a:xfrm>
        </p:spPr>
        <p:txBody>
          <a:bodyPr/>
          <a:lstStyle/>
          <a:p>
            <a:pPr marL="0" indent="0">
              <a:buNone/>
            </a:pPr>
            <a:r>
              <a:rPr lang="en-US" altLang="zh-CN" dirty="0" smtClean="0"/>
              <a:t>7</a:t>
            </a:r>
            <a:r>
              <a:rPr lang="zh-CN" altLang="en-US" dirty="0" smtClean="0"/>
              <a:t>、确定</a:t>
            </a:r>
            <a:r>
              <a:rPr lang="zh-CN" altLang="en-US" dirty="0"/>
              <a:t>过程内活动</a:t>
            </a:r>
            <a:endParaRPr lang="zh-CN" altLang="en-US" dirty="0"/>
          </a:p>
          <a:p>
            <a:pPr marL="0" indent="0">
              <a:buNone/>
            </a:pPr>
            <a:r>
              <a:rPr lang="zh-CN" altLang="en-US" dirty="0" smtClean="0"/>
              <a:t>（</a:t>
            </a:r>
            <a:r>
              <a:rPr lang="en-US" altLang="zh-CN" dirty="0" smtClean="0"/>
              <a:t>1</a:t>
            </a:r>
            <a:r>
              <a:rPr lang="zh-CN" altLang="en-US" dirty="0" smtClean="0"/>
              <a:t>）活动</a:t>
            </a:r>
            <a:endParaRPr lang="en-US" altLang="zh-CN" dirty="0" smtClean="0"/>
          </a:p>
          <a:p>
            <a:pPr marL="0" indent="0">
              <a:buNone/>
            </a:pPr>
            <a:r>
              <a:rPr lang="en-US" altLang="zh-CN" b="0" dirty="0" smtClean="0"/>
              <a:t>——</a:t>
            </a:r>
            <a:r>
              <a:rPr lang="zh-CN" altLang="en-US" b="0" dirty="0" smtClean="0"/>
              <a:t>任何处在经营状态下的组织必定存在活动</a:t>
            </a:r>
            <a:endParaRPr lang="en-US" altLang="zh-CN" b="0" dirty="0" smtClean="0"/>
          </a:p>
          <a:p>
            <a:pPr marL="0" indent="0">
              <a:buNone/>
            </a:pPr>
            <a:r>
              <a:rPr lang="en-US" altLang="zh-CN" b="0" dirty="0" smtClean="0"/>
              <a:t>——</a:t>
            </a:r>
            <a:r>
              <a:rPr lang="zh-CN" altLang="en-US" b="0" dirty="0"/>
              <a:t>通常</a:t>
            </a:r>
            <a:r>
              <a:rPr lang="zh-CN" altLang="en-US" b="0" dirty="0" smtClean="0"/>
              <a:t>无进一步细分的必要</a:t>
            </a:r>
            <a:endParaRPr lang="en-US" altLang="zh-CN" b="0" dirty="0" smtClean="0"/>
          </a:p>
          <a:p>
            <a:pPr marL="0" indent="0">
              <a:buNone/>
            </a:pPr>
            <a:r>
              <a:rPr lang="en-US" altLang="zh-CN" b="0" dirty="0" smtClean="0"/>
              <a:t>——</a:t>
            </a:r>
            <a:r>
              <a:rPr lang="zh-CN" altLang="en-US" b="0" dirty="0" smtClean="0"/>
              <a:t>最小的管理单元</a:t>
            </a:r>
            <a:endParaRPr lang="en-US" altLang="zh-CN" b="0" dirty="0" smtClean="0"/>
          </a:p>
          <a:p>
            <a:pPr marL="0" indent="0">
              <a:buNone/>
            </a:pPr>
            <a:r>
              <a:rPr lang="zh-CN" altLang="en-US" dirty="0"/>
              <a:t>（</a:t>
            </a:r>
            <a:r>
              <a:rPr lang="en-US" altLang="zh-CN" dirty="0"/>
              <a:t>2</a:t>
            </a:r>
            <a:r>
              <a:rPr lang="zh-CN" altLang="en-US" dirty="0"/>
              <a:t>）过程中的活动</a:t>
            </a:r>
            <a:endParaRPr lang="en-US" altLang="zh-CN" dirty="0"/>
          </a:p>
          <a:p>
            <a:pPr marL="0" indent="0">
              <a:buNone/>
            </a:pPr>
            <a:r>
              <a:rPr lang="zh-CN" altLang="en-US" dirty="0"/>
              <a:t>过程由活动组成，具有：</a:t>
            </a:r>
            <a:endParaRPr lang="en-US" altLang="zh-CN" dirty="0"/>
          </a:p>
          <a:p>
            <a:pPr marL="0" indent="0">
              <a:buNone/>
            </a:pPr>
            <a:r>
              <a:rPr lang="zh-CN" altLang="en-US" dirty="0"/>
              <a:t>相互关联：时间序列（前后、并行等）</a:t>
            </a:r>
            <a:endParaRPr lang="en-US" altLang="zh-CN" dirty="0"/>
          </a:p>
          <a:p>
            <a:pPr marL="0" indent="0">
              <a:buNone/>
            </a:pPr>
            <a:r>
              <a:rPr lang="zh-CN" altLang="en-US" dirty="0"/>
              <a:t>相互作用：逻辑关系（促进、抵消、决定等）</a:t>
            </a:r>
            <a:endParaRPr lang="zh-CN" altLang="en-US" b="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5558" y="432033"/>
            <a:ext cx="7886700" cy="861509"/>
          </a:xfrm>
        </p:spPr>
        <p:txBody>
          <a:bodyPr/>
          <a:lstStyle/>
          <a:p>
            <a:r>
              <a:rPr lang="zh-CN" altLang="en-US" sz="3600" b="1" dirty="0">
                <a:solidFill>
                  <a:srgbClr val="FF0000"/>
                </a:solidFill>
              </a:rPr>
              <a:t>三、过程</a:t>
            </a:r>
            <a:r>
              <a:rPr lang="zh-CN" altLang="en-US" sz="3600" b="1" dirty="0" smtClean="0">
                <a:solidFill>
                  <a:srgbClr val="FF0000"/>
                </a:solidFill>
              </a:rPr>
              <a:t>确定</a:t>
            </a:r>
            <a:endParaRPr lang="zh-CN" altLang="en-US" dirty="0"/>
          </a:p>
        </p:txBody>
      </p:sp>
      <p:sp>
        <p:nvSpPr>
          <p:cNvPr id="3" name="内容占位符 2"/>
          <p:cNvSpPr>
            <a:spLocks noGrp="1"/>
          </p:cNvSpPr>
          <p:nvPr>
            <p:ph idx="1"/>
          </p:nvPr>
        </p:nvSpPr>
        <p:spPr>
          <a:xfrm>
            <a:off x="628650" y="1550021"/>
            <a:ext cx="7886700" cy="4626943"/>
          </a:xfrm>
        </p:spPr>
        <p:txBody>
          <a:bodyPr/>
          <a:lstStyle/>
          <a:p>
            <a:pPr marL="0" indent="0">
              <a:buNone/>
            </a:pPr>
            <a:r>
              <a:rPr lang="en-US" altLang="zh-CN" dirty="0" smtClean="0"/>
              <a:t>8</a:t>
            </a:r>
            <a:r>
              <a:rPr lang="zh-CN" altLang="en-US" dirty="0" smtClean="0"/>
              <a:t>、</a:t>
            </a:r>
            <a:r>
              <a:rPr lang="zh-CN" altLang="en-US" dirty="0"/>
              <a:t>分析过程风险、确定过程监视、测量要求</a:t>
            </a:r>
            <a:endParaRPr lang="zh-CN" altLang="en-US" dirty="0"/>
          </a:p>
          <a:p>
            <a:pPr marL="0" indent="0">
              <a:buNone/>
            </a:pPr>
            <a:r>
              <a:rPr lang="zh-CN" altLang="en-US" dirty="0" smtClean="0"/>
              <a:t>（</a:t>
            </a:r>
            <a:r>
              <a:rPr lang="en-US" altLang="zh-CN" dirty="0" smtClean="0"/>
              <a:t>1</a:t>
            </a:r>
            <a:r>
              <a:rPr lang="zh-CN" altLang="en-US" dirty="0"/>
              <a:t>）过程风险</a:t>
            </a:r>
            <a:endParaRPr lang="zh-CN" altLang="en-US" dirty="0"/>
          </a:p>
          <a:p>
            <a:pPr marL="0" indent="0">
              <a:buNone/>
            </a:pPr>
            <a:r>
              <a:rPr lang="zh-CN" altLang="en-US" b="0" dirty="0"/>
              <a:t>过程的运行及其输出的不满足要求，为其接受者、组织、顾客所带来的任何非预期的影响以及这种情况发生的可能性以及被事先防止或及时发现的可能性的组合。</a:t>
            </a:r>
            <a:endParaRPr lang="zh-CN" altLang="en-US" b="0" dirty="0"/>
          </a:p>
          <a:p>
            <a:pPr marL="0" indent="0">
              <a:buNone/>
            </a:pPr>
            <a:r>
              <a:rPr lang="zh-CN" altLang="en-US" dirty="0" smtClean="0"/>
              <a:t>（</a:t>
            </a:r>
            <a:r>
              <a:rPr lang="en-US" altLang="zh-CN" dirty="0" smtClean="0"/>
              <a:t>2</a:t>
            </a:r>
            <a:r>
              <a:rPr lang="zh-CN" altLang="en-US" dirty="0"/>
              <a:t>）过程风险的含义</a:t>
            </a:r>
            <a:endParaRPr lang="zh-CN" altLang="en-US" dirty="0"/>
          </a:p>
          <a:p>
            <a:pPr marL="0" indent="0">
              <a:buNone/>
            </a:pPr>
            <a:r>
              <a:rPr lang="zh-CN" altLang="en-US" b="0" dirty="0"/>
              <a:t>如：可以应用汽车行业质量管理核心工具之</a:t>
            </a:r>
            <a:r>
              <a:rPr lang="en-US" altLang="zh-CN" b="0" dirty="0"/>
              <a:t>FMEA</a:t>
            </a:r>
            <a:r>
              <a:rPr lang="zh-CN" altLang="en-US" b="0" dirty="0"/>
              <a:t>、</a:t>
            </a:r>
            <a:r>
              <a:rPr lang="en-US" altLang="zh-CN" b="0" dirty="0"/>
              <a:t>SWOT</a:t>
            </a:r>
            <a:r>
              <a:rPr lang="zh-CN" altLang="en-US" b="0" dirty="0"/>
              <a:t>分析法等</a:t>
            </a:r>
            <a:endParaRPr lang="zh-CN" altLang="en-US" b="0"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三、理解与实施</a:t>
            </a:r>
            <a:endParaRPr lang="zh-CN" altLang="en-US" dirty="0"/>
          </a:p>
        </p:txBody>
      </p:sp>
      <p:sp>
        <p:nvSpPr>
          <p:cNvPr id="3" name="内容占位符 2"/>
          <p:cNvSpPr>
            <a:spLocks noGrp="1"/>
          </p:cNvSpPr>
          <p:nvPr>
            <p:ph idx="1"/>
          </p:nvPr>
        </p:nvSpPr>
        <p:spPr>
          <a:xfrm>
            <a:off x="589278" y="1561172"/>
            <a:ext cx="7886700" cy="4615792"/>
          </a:xfrm>
        </p:spPr>
        <p:txBody>
          <a:bodyPr/>
          <a:lstStyle/>
          <a:p>
            <a:pPr marL="0" indent="0">
              <a:buNone/>
            </a:pPr>
            <a:r>
              <a:rPr lang="zh-CN" altLang="en-US" dirty="0" smtClean="0"/>
              <a:t>（</a:t>
            </a:r>
            <a:r>
              <a:rPr lang="en-US" altLang="zh-CN" dirty="0" smtClean="0"/>
              <a:t>3</a:t>
            </a:r>
            <a:r>
              <a:rPr lang="zh-CN" altLang="en-US" dirty="0"/>
              <a:t>）过程风险在逻辑上的表述</a:t>
            </a:r>
            <a:endParaRPr lang="zh-CN" altLang="en-US" dirty="0"/>
          </a:p>
          <a:p>
            <a:pPr marL="0" indent="0">
              <a:buNone/>
            </a:pPr>
            <a:endParaRPr lang="zh-CN" altLang="en-US" dirty="0"/>
          </a:p>
        </p:txBody>
      </p:sp>
      <p:pic>
        <p:nvPicPr>
          <p:cNvPr id="4" name="图片 3"/>
          <p:cNvPicPr>
            <a:picLocks noChangeAspect="1"/>
          </p:cNvPicPr>
          <p:nvPr/>
        </p:nvPicPr>
        <p:blipFill>
          <a:blip r:embed="rId1"/>
          <a:stretch>
            <a:fillRect/>
          </a:stretch>
        </p:blipFill>
        <p:spPr>
          <a:xfrm>
            <a:off x="592066" y="2397513"/>
            <a:ext cx="7959869" cy="25507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FF0000"/>
                </a:solidFill>
              </a:rPr>
              <a:t>三、过程</a:t>
            </a:r>
            <a:r>
              <a:rPr lang="zh-CN" altLang="en-US" b="1" dirty="0" smtClean="0">
                <a:solidFill>
                  <a:srgbClr val="FF0000"/>
                </a:solidFill>
              </a:rPr>
              <a:t>确定</a:t>
            </a: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a:t>
            </a:r>
            <a:r>
              <a:rPr lang="en-US" altLang="zh-CN" dirty="0" smtClean="0"/>
              <a:t>4</a:t>
            </a:r>
            <a:r>
              <a:rPr lang="zh-CN" altLang="en-US" dirty="0" smtClean="0"/>
              <a:t>）监视</a:t>
            </a:r>
            <a:r>
              <a:rPr lang="zh-CN" altLang="en-US" dirty="0"/>
              <a:t>、测量、分析需要解决的问题</a:t>
            </a:r>
            <a:endParaRPr lang="zh-CN" altLang="en-US" b="0" dirty="0"/>
          </a:p>
          <a:p>
            <a:pPr marL="0" indent="0">
              <a:buNone/>
            </a:pPr>
            <a:r>
              <a:rPr lang="en-US" altLang="zh-CN" b="0" dirty="0"/>
              <a:t>1</a:t>
            </a:r>
            <a:r>
              <a:rPr lang="zh-CN" altLang="en-US" b="0" dirty="0"/>
              <a:t>）	怎样监视过程的</a:t>
            </a:r>
            <a:r>
              <a:rPr lang="zh-CN" altLang="en-US" b="0" dirty="0" smtClean="0"/>
              <a:t>业绩（绩效）？</a:t>
            </a:r>
            <a:r>
              <a:rPr lang="zh-CN" altLang="en-US" b="0" dirty="0"/>
              <a:t>（过程能力、相关的目标指标、顾客满意）</a:t>
            </a:r>
            <a:endParaRPr lang="zh-CN" altLang="en-US" b="0" dirty="0"/>
          </a:p>
          <a:p>
            <a:pPr marL="0" indent="0">
              <a:buNone/>
            </a:pPr>
            <a:r>
              <a:rPr lang="en-US" altLang="zh-CN" b="0" dirty="0"/>
              <a:t>2</a:t>
            </a:r>
            <a:r>
              <a:rPr lang="zh-CN" altLang="en-US" b="0" dirty="0"/>
              <a:t>）	需要什么样的测量手段？</a:t>
            </a:r>
            <a:endParaRPr lang="zh-CN" altLang="en-US" b="0" dirty="0"/>
          </a:p>
          <a:p>
            <a:pPr marL="0" indent="0">
              <a:buNone/>
            </a:pPr>
            <a:r>
              <a:rPr lang="en-US" altLang="zh-CN" b="0" dirty="0"/>
              <a:t>3</a:t>
            </a:r>
            <a:r>
              <a:rPr lang="zh-CN" altLang="en-US" b="0" dirty="0"/>
              <a:t>）	如何用最好的方法分析所收集的信息？（统计技术）</a:t>
            </a:r>
            <a:endParaRPr lang="zh-CN" altLang="en-US" b="0" dirty="0"/>
          </a:p>
          <a:p>
            <a:pPr marL="0" indent="0">
              <a:buNone/>
            </a:pPr>
            <a:r>
              <a:rPr lang="en-US" altLang="zh-CN" b="0" dirty="0"/>
              <a:t>4</a:t>
            </a:r>
            <a:r>
              <a:rPr lang="zh-CN" altLang="en-US" b="0" dirty="0"/>
              <a:t>）	从分析的结果得出了些</a:t>
            </a:r>
            <a:r>
              <a:rPr lang="zh-CN" altLang="en-US" b="0" dirty="0" smtClean="0"/>
              <a:t>什么（评价）？</a:t>
            </a:r>
            <a:r>
              <a:rPr lang="zh-CN" altLang="en-US" b="0" dirty="0"/>
              <a:t>是否为改进提供了必要信息？</a:t>
            </a:r>
            <a:endParaRPr lang="zh-CN" altLang="en-US" b="0"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01084"/>
            <a:ext cx="7886700" cy="702527"/>
          </a:xfrm>
        </p:spPr>
        <p:txBody>
          <a:bodyPr>
            <a:normAutofit/>
          </a:bodyPr>
          <a:lstStyle/>
          <a:p>
            <a:r>
              <a:rPr lang="zh-CN" altLang="en-US" b="1" dirty="0">
                <a:solidFill>
                  <a:srgbClr val="FF0000"/>
                </a:solidFill>
              </a:rPr>
              <a:t>三、过程</a:t>
            </a:r>
            <a:r>
              <a:rPr lang="zh-CN" altLang="en-US" b="1" dirty="0" smtClean="0">
                <a:solidFill>
                  <a:srgbClr val="FF0000"/>
                </a:solidFill>
              </a:rPr>
              <a:t>确定</a:t>
            </a:r>
            <a:endParaRPr lang="zh-CN" altLang="en-US" dirty="0"/>
          </a:p>
        </p:txBody>
      </p:sp>
      <p:sp>
        <p:nvSpPr>
          <p:cNvPr id="3" name="内容占位符 2"/>
          <p:cNvSpPr>
            <a:spLocks noGrp="1"/>
          </p:cNvSpPr>
          <p:nvPr>
            <p:ph idx="1"/>
          </p:nvPr>
        </p:nvSpPr>
        <p:spPr>
          <a:xfrm>
            <a:off x="628650" y="1271239"/>
            <a:ext cx="7886700" cy="4905724"/>
          </a:xfrm>
        </p:spPr>
        <p:txBody>
          <a:bodyPr>
            <a:normAutofit fontScale="92500" lnSpcReduction="10000"/>
          </a:bodyPr>
          <a:lstStyle/>
          <a:p>
            <a:pPr marL="0" indent="0">
              <a:buNone/>
            </a:pPr>
            <a:r>
              <a:rPr lang="zh-CN" altLang="en-US" dirty="0" smtClean="0"/>
              <a:t>（</a:t>
            </a:r>
            <a:r>
              <a:rPr lang="en-US" altLang="zh-CN" dirty="0" smtClean="0"/>
              <a:t>5</a:t>
            </a:r>
            <a:r>
              <a:rPr lang="zh-CN" altLang="en-US" dirty="0" smtClean="0"/>
              <a:t>）过程绩效</a:t>
            </a:r>
            <a:endParaRPr lang="en-US" altLang="zh-CN" dirty="0" smtClean="0"/>
          </a:p>
          <a:p>
            <a:pPr marL="0" indent="0">
              <a:buNone/>
            </a:pPr>
            <a:r>
              <a:rPr lang="zh-CN" altLang="en-US" b="0" dirty="0"/>
              <a:t>过程运行所获得的结果，可对照目标、指标进行衡量。组织所确定的过程应该存在绩效，过程绩效也是管理评审的输入之一</a:t>
            </a:r>
            <a:r>
              <a:rPr lang="zh-CN" altLang="en-US" b="0" dirty="0" smtClean="0"/>
              <a:t>。</a:t>
            </a:r>
            <a:endParaRPr lang="en-US" altLang="zh-CN" b="0" dirty="0" smtClean="0"/>
          </a:p>
          <a:p>
            <a:pPr marL="0" indent="0">
              <a:buNone/>
            </a:pPr>
            <a:r>
              <a:rPr lang="en-US" altLang="zh-CN" b="0" dirty="0" smtClean="0"/>
              <a:t>1</a:t>
            </a:r>
            <a:r>
              <a:rPr lang="zh-CN" altLang="en-US" b="0" dirty="0"/>
              <a:t>）	过程</a:t>
            </a:r>
            <a:r>
              <a:rPr lang="zh-CN" altLang="en-US" b="0" dirty="0" smtClean="0"/>
              <a:t>能力</a:t>
            </a:r>
            <a:endParaRPr lang="en-US" altLang="zh-CN" b="0" dirty="0" smtClean="0"/>
          </a:p>
          <a:p>
            <a:pPr marL="0" indent="0">
              <a:buNone/>
            </a:pPr>
            <a:r>
              <a:rPr lang="zh-CN" altLang="en-US" b="0" dirty="0" smtClean="0"/>
              <a:t>如：</a:t>
            </a:r>
            <a:r>
              <a:rPr lang="en-US" altLang="zh-CN" b="0" dirty="0" err="1" smtClean="0"/>
              <a:t>Cpk</a:t>
            </a:r>
            <a:r>
              <a:rPr lang="zh-CN" altLang="en-US" b="0" dirty="0" smtClean="0"/>
              <a:t>过程能力测算模型</a:t>
            </a:r>
            <a:endParaRPr lang="en-US" altLang="zh-CN" b="0" dirty="0" smtClean="0"/>
          </a:p>
          <a:p>
            <a:pPr marL="0" indent="0">
              <a:buNone/>
            </a:pPr>
            <a:r>
              <a:rPr lang="en-US" altLang="zh-CN" dirty="0"/>
              <a:t>2</a:t>
            </a:r>
            <a:r>
              <a:rPr lang="zh-CN" altLang="en-US" dirty="0"/>
              <a:t>）	过程目标指标体系</a:t>
            </a:r>
            <a:endParaRPr lang="en-US" altLang="zh-CN" dirty="0"/>
          </a:p>
          <a:p>
            <a:pPr marL="0" indent="0">
              <a:buNone/>
            </a:pPr>
            <a:r>
              <a:rPr lang="zh-CN" altLang="en-US" dirty="0"/>
              <a:t>如：</a:t>
            </a:r>
            <a:endParaRPr lang="en-US" altLang="zh-CN" dirty="0"/>
          </a:p>
          <a:p>
            <a:pPr marL="0" indent="0">
              <a:buNone/>
            </a:pPr>
            <a:r>
              <a:rPr lang="zh-CN" altLang="en-US" dirty="0"/>
              <a:t>设计开发过程：每年设计开发项目数、设计开发按时完成率、设计项目投产率、设计差错率、设计差错资金损失、设计完成天数、设计预算成本控制、产品成本控制等；</a:t>
            </a:r>
            <a:endParaRPr lang="zh-CN" altLang="en-US" dirty="0"/>
          </a:p>
          <a:p>
            <a:pPr marL="0" indent="0">
              <a:buNone/>
            </a:pPr>
            <a:r>
              <a:rPr lang="zh-CN" altLang="en-US" dirty="0"/>
              <a:t>生产过程：年月产量、生产按时完成率、内部制造不良率、产品一次交验合格率、有效工时利用率、不良品损失金额、出货不良率、成材率等；</a:t>
            </a:r>
            <a:endParaRPr lang="en-US" altLang="zh-CN" b="0" dirty="0" smtClean="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zh-CN" altLang="en-US" sz="3200" smtClean="0">
                <a:solidFill>
                  <a:srgbClr val="FF0000"/>
                </a:solidFill>
              </a:rPr>
              <a:t>以顾客为关注焦点</a:t>
            </a:r>
            <a:endParaRPr lang="zh-CN" altLang="en-US" sz="3200" smtClean="0">
              <a:solidFill>
                <a:srgbClr val="FF0000"/>
              </a:solidFill>
            </a:endParaRPr>
          </a:p>
        </p:txBody>
      </p:sp>
      <p:sp>
        <p:nvSpPr>
          <p:cNvPr id="20483" name="内容占位符 2"/>
          <p:cNvSpPr>
            <a:spLocks noGrp="1"/>
          </p:cNvSpPr>
          <p:nvPr>
            <p:ph idx="1"/>
          </p:nvPr>
        </p:nvSpPr>
        <p:spPr/>
        <p:txBody>
          <a:bodyPr/>
          <a:lstStyle/>
          <a:p>
            <a:r>
              <a:rPr lang="zh-CN" altLang="en-US" smtClean="0"/>
              <a:t>谁是组织的顾客？</a:t>
            </a:r>
            <a:endParaRPr lang="en-US" altLang="zh-CN" smtClean="0"/>
          </a:p>
          <a:p>
            <a:r>
              <a:rPr lang="zh-CN" altLang="en-US" smtClean="0"/>
              <a:t>谁是组织的利益相关方？</a:t>
            </a:r>
            <a:endParaRPr lang="en-US" altLang="zh-CN" smtClean="0"/>
          </a:p>
          <a:p>
            <a:r>
              <a:rPr lang="zh-CN" altLang="en-US" smtClean="0"/>
              <a:t>顾客的要求和期望是什么？</a:t>
            </a:r>
            <a:endParaRPr lang="en-US" altLang="zh-CN" smtClean="0"/>
          </a:p>
          <a:p>
            <a:r>
              <a:rPr lang="zh-CN" altLang="en-US" smtClean="0"/>
              <a:t>如何满足顾客的要求、超越顾客的期望？</a:t>
            </a:r>
            <a:endParaRPr lang="en-US" altLang="zh-CN" smtClean="0"/>
          </a:p>
          <a:p>
            <a:r>
              <a:rPr lang="zh-CN" altLang="en-US" smtClean="0"/>
              <a:t>如何培养忠诚顾客？</a:t>
            </a:r>
            <a:endParaRPr lang="en-US" altLang="zh-CN" smtClean="0"/>
          </a:p>
          <a:p>
            <a:r>
              <a:rPr lang="zh-CN" altLang="en-US" smtClean="0"/>
              <a:t>如何让所有利益相关方满意？</a:t>
            </a:r>
            <a:endParaRPr lang="zh-CN" altLang="en-US" smtClean="0"/>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FF0000"/>
                </a:solidFill>
              </a:rPr>
              <a:t>三、过程</a:t>
            </a:r>
            <a:r>
              <a:rPr lang="zh-CN" altLang="en-US" b="1" dirty="0" smtClean="0">
                <a:solidFill>
                  <a:srgbClr val="FF0000"/>
                </a:solidFill>
              </a:rPr>
              <a:t>确定</a:t>
            </a:r>
            <a:endParaRPr lang="zh-CN" altLang="en-US" dirty="0"/>
          </a:p>
        </p:txBody>
      </p:sp>
      <p:sp>
        <p:nvSpPr>
          <p:cNvPr id="3" name="内容占位符 2"/>
          <p:cNvSpPr>
            <a:spLocks noGrp="1"/>
          </p:cNvSpPr>
          <p:nvPr>
            <p:ph idx="1"/>
          </p:nvPr>
        </p:nvSpPr>
        <p:spPr/>
        <p:txBody>
          <a:bodyPr/>
          <a:lstStyle/>
          <a:p>
            <a:pPr marL="0" indent="0">
              <a:buNone/>
            </a:pPr>
            <a:r>
              <a:rPr lang="en-US" altLang="zh-CN" dirty="0"/>
              <a:t>9</a:t>
            </a:r>
            <a:r>
              <a:rPr lang="zh-CN" altLang="en-US" dirty="0" smtClean="0"/>
              <a:t>、</a:t>
            </a:r>
            <a:r>
              <a:rPr lang="zh-CN" altLang="en-US" dirty="0"/>
              <a:t>确定过程</a:t>
            </a:r>
            <a:r>
              <a:rPr lang="zh-CN" altLang="en-US" dirty="0" smtClean="0"/>
              <a:t>资源</a:t>
            </a:r>
            <a:endParaRPr lang="en-US" altLang="zh-CN" dirty="0" smtClean="0"/>
          </a:p>
          <a:p>
            <a:pPr marL="0" indent="0">
              <a:buNone/>
            </a:pPr>
            <a:r>
              <a:rPr lang="en-US" altLang="zh-CN" b="0" dirty="0" smtClean="0"/>
              <a:t>——</a:t>
            </a:r>
            <a:r>
              <a:rPr lang="zh-CN" altLang="en-US" b="0" dirty="0" smtClean="0"/>
              <a:t>过程实施和控制所需要的资源</a:t>
            </a:r>
            <a:endParaRPr lang="en-US" altLang="zh-CN" b="0" dirty="0" smtClean="0"/>
          </a:p>
          <a:p>
            <a:pPr marL="0" indent="0">
              <a:buNone/>
            </a:pPr>
            <a:r>
              <a:rPr lang="zh-CN" altLang="en-US" b="0" dirty="0" smtClean="0"/>
              <a:t>人、机、料、法、环、信息、财务等</a:t>
            </a:r>
            <a:endParaRPr lang="en-US" altLang="zh-CN" b="0" dirty="0" smtClean="0"/>
          </a:p>
          <a:p>
            <a:pPr marL="0" indent="0">
              <a:buNone/>
            </a:pPr>
            <a:endParaRPr lang="en-US" altLang="zh-CN" b="0" dirty="0" smtClean="0"/>
          </a:p>
          <a:p>
            <a:pPr marL="0" indent="0">
              <a:buNone/>
            </a:pPr>
            <a:r>
              <a:rPr lang="en-US" altLang="zh-CN" b="0" dirty="0" smtClean="0"/>
              <a:t>——</a:t>
            </a:r>
            <a:r>
              <a:rPr lang="zh-CN" altLang="en-US" b="0" dirty="0" smtClean="0"/>
              <a:t>过程监视、测量所需要的资源</a:t>
            </a:r>
            <a:endParaRPr lang="zh-CN" altLang="en-US" b="0" dirty="0"/>
          </a:p>
          <a:p>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FF0000"/>
                </a:solidFill>
              </a:rPr>
              <a:t>三、过程</a:t>
            </a:r>
            <a:r>
              <a:rPr lang="zh-CN" altLang="en-US" b="1" dirty="0" smtClean="0">
                <a:solidFill>
                  <a:srgbClr val="FF0000"/>
                </a:solidFill>
              </a:rPr>
              <a:t>确定</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10</a:t>
            </a:r>
            <a:r>
              <a:rPr lang="zh-CN" altLang="en-US" dirty="0" smtClean="0"/>
              <a:t>、</a:t>
            </a:r>
            <a:r>
              <a:rPr lang="zh-CN" altLang="en-US" dirty="0"/>
              <a:t>形成过程</a:t>
            </a:r>
            <a:r>
              <a:rPr lang="zh-CN" altLang="en-US" dirty="0" smtClean="0"/>
              <a:t>文件</a:t>
            </a:r>
            <a:endParaRPr lang="en-US" altLang="zh-CN" dirty="0" smtClean="0"/>
          </a:p>
          <a:p>
            <a:pPr marL="0" indent="0">
              <a:buNone/>
            </a:pPr>
            <a:r>
              <a:rPr lang="zh-CN" altLang="en-US" dirty="0"/>
              <a:t>（</a:t>
            </a:r>
            <a:r>
              <a:rPr lang="en-US" altLang="zh-CN" dirty="0"/>
              <a:t>1</a:t>
            </a:r>
            <a:r>
              <a:rPr lang="zh-CN" altLang="en-US" dirty="0"/>
              <a:t>）过程表达方式</a:t>
            </a:r>
            <a:endParaRPr lang="zh-CN" altLang="en-US" dirty="0"/>
          </a:p>
          <a:p>
            <a:pPr marL="0" indent="0">
              <a:buNone/>
            </a:pPr>
            <a:r>
              <a:rPr lang="en-US" altLang="zh-CN" b="0" dirty="0"/>
              <a:t>——</a:t>
            </a:r>
            <a:r>
              <a:rPr lang="zh-CN" altLang="en-US" b="0" dirty="0"/>
              <a:t>流程图</a:t>
            </a:r>
            <a:endParaRPr lang="zh-CN" altLang="en-US" b="0" dirty="0"/>
          </a:p>
          <a:p>
            <a:pPr marL="0" indent="0">
              <a:buNone/>
            </a:pPr>
            <a:r>
              <a:rPr lang="zh-CN" altLang="en-US" b="0" dirty="0" smtClean="0"/>
              <a:t>       如</a:t>
            </a:r>
            <a:r>
              <a:rPr lang="zh-CN" altLang="en-US" b="0" dirty="0"/>
              <a:t>：泳道图、</a:t>
            </a:r>
            <a:endParaRPr lang="zh-CN" altLang="en-US" b="0" dirty="0"/>
          </a:p>
          <a:p>
            <a:pPr marL="0" indent="0">
              <a:buNone/>
            </a:pPr>
            <a:r>
              <a:rPr lang="en-US" altLang="zh-CN" b="0" dirty="0"/>
              <a:t>——</a:t>
            </a:r>
            <a:r>
              <a:rPr lang="zh-CN" altLang="en-US" b="0" dirty="0"/>
              <a:t>乌龟图</a:t>
            </a:r>
            <a:endParaRPr lang="zh-CN" altLang="en-US" b="0" dirty="0"/>
          </a:p>
          <a:p>
            <a:pPr marL="0" indent="0">
              <a:buNone/>
            </a:pPr>
            <a:r>
              <a:rPr lang="en-US" altLang="zh-CN" b="0" dirty="0"/>
              <a:t>——</a:t>
            </a:r>
            <a:r>
              <a:rPr lang="zh-CN" altLang="en-US" b="0" dirty="0"/>
              <a:t>过程策划表</a:t>
            </a:r>
            <a:endParaRPr lang="zh-CN" altLang="en-US" b="0"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83090"/>
          </a:xfrm>
        </p:spPr>
        <p:txBody>
          <a:bodyPr>
            <a:normAutofit fontScale="90000"/>
          </a:bodyPr>
          <a:lstStyle/>
          <a:p>
            <a:r>
              <a:rPr lang="zh-CN" altLang="en-US" dirty="0" smtClean="0"/>
              <a:t>流程图</a:t>
            </a:r>
            <a:endParaRPr lang="zh-CN" altLang="en-US" dirty="0"/>
          </a:p>
        </p:txBody>
      </p:sp>
      <p:pic>
        <p:nvPicPr>
          <p:cNvPr id="5" name="Picture 2"/>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869795" y="1137424"/>
            <a:ext cx="6774365" cy="554215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乌龟图</a:t>
            </a:r>
            <a:endParaRPr lang="zh-CN" altLang="en-US" dirty="0"/>
          </a:p>
        </p:txBody>
      </p:sp>
      <p:sp>
        <p:nvSpPr>
          <p:cNvPr id="3" name="内容占位符 2"/>
          <p:cNvSpPr>
            <a:spLocks noGrp="1"/>
          </p:cNvSpPr>
          <p:nvPr>
            <p:ph idx="1"/>
          </p:nvPr>
        </p:nvSpPr>
        <p:spPr/>
        <p:txBody>
          <a:bodyPr/>
          <a:lstStyle/>
          <a:p>
            <a:pPr marL="0" indent="0">
              <a:buNone/>
            </a:pPr>
            <a:endParaRPr lang="zh-CN" altLang="en-US" dirty="0"/>
          </a:p>
        </p:txBody>
      </p:sp>
      <p:pic>
        <p:nvPicPr>
          <p:cNvPr id="6" name="图片 5"/>
          <p:cNvPicPr>
            <a:picLocks noChangeAspect="1"/>
          </p:cNvPicPr>
          <p:nvPr/>
        </p:nvPicPr>
        <p:blipFill>
          <a:blip r:embed="rId1"/>
          <a:stretch>
            <a:fillRect/>
          </a:stretch>
        </p:blipFill>
        <p:spPr>
          <a:xfrm>
            <a:off x="1187212" y="1628800"/>
            <a:ext cx="7560840" cy="41044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2"/>
          <p:cNvGrpSpPr/>
          <p:nvPr/>
        </p:nvGrpSpPr>
        <p:grpSpPr bwMode="auto">
          <a:xfrm>
            <a:off x="152401" y="2209800"/>
            <a:ext cx="2547938" cy="1651000"/>
            <a:chOff x="96" y="1392"/>
            <a:chExt cx="1605" cy="1040"/>
          </a:xfrm>
        </p:grpSpPr>
        <p:sp>
          <p:nvSpPr>
            <p:cNvPr id="68611" name="Rectangle 3"/>
            <p:cNvSpPr>
              <a:spLocks noChangeArrowheads="1"/>
            </p:cNvSpPr>
            <p:nvPr/>
          </p:nvSpPr>
          <p:spPr bwMode="auto">
            <a:xfrm>
              <a:off x="96" y="1680"/>
              <a:ext cx="1208" cy="752"/>
            </a:xfrm>
            <a:prstGeom prst="rect">
              <a:avLst/>
            </a:prstGeom>
            <a:noFill/>
            <a:ln w="9525">
              <a:solidFill>
                <a:srgbClr val="0000FF"/>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CN" sz="1800" b="1">
                  <a:solidFill>
                    <a:srgbClr val="CC3300"/>
                  </a:solidFill>
                  <a:ea typeface="楷体_GB2312" pitchFamily="49" charset="-122"/>
                </a:rPr>
                <a:t>1</a:t>
              </a:r>
              <a:r>
                <a:rPr lang="zh-CN" altLang="en-US" sz="1800" b="1">
                  <a:solidFill>
                    <a:srgbClr val="CC3300"/>
                  </a:solidFill>
                  <a:ea typeface="楷体_GB2312" pitchFamily="49" charset="-122"/>
                </a:rPr>
                <a:t>、采购资料</a:t>
              </a:r>
              <a:endParaRPr lang="zh-CN" altLang="en-US" sz="1800" b="1">
                <a:solidFill>
                  <a:srgbClr val="CC3300"/>
                </a:solidFill>
                <a:ea typeface="楷体_GB2312" pitchFamily="49" charset="-122"/>
              </a:endParaRPr>
            </a:p>
            <a:p>
              <a:pPr algn="l"/>
              <a:r>
                <a:rPr lang="en-US" altLang="zh-CN" sz="1800" b="1">
                  <a:solidFill>
                    <a:srgbClr val="CC3300"/>
                  </a:solidFill>
                  <a:ea typeface="楷体_GB2312" pitchFamily="49" charset="-122"/>
                </a:rPr>
                <a:t>2</a:t>
              </a:r>
              <a:r>
                <a:rPr lang="zh-CN" altLang="en-US" sz="1800" b="1">
                  <a:solidFill>
                    <a:srgbClr val="CC3300"/>
                  </a:solidFill>
                  <a:ea typeface="楷体_GB2312" pitchFamily="49" charset="-122"/>
                </a:rPr>
                <a:t>、项目进度表计划</a:t>
              </a:r>
              <a:endParaRPr lang="zh-CN" altLang="en-US" sz="1800" b="1">
                <a:solidFill>
                  <a:srgbClr val="CC3300"/>
                </a:solidFill>
                <a:ea typeface="楷体_GB2312" pitchFamily="49" charset="-122"/>
              </a:endParaRPr>
            </a:p>
            <a:p>
              <a:pPr algn="l"/>
              <a:r>
                <a:rPr lang="en-US" altLang="zh-CN" sz="1800" b="1">
                  <a:solidFill>
                    <a:srgbClr val="CC3300"/>
                  </a:solidFill>
                  <a:ea typeface="楷体_GB2312" pitchFamily="49" charset="-122"/>
                </a:rPr>
                <a:t>3</a:t>
              </a:r>
              <a:r>
                <a:rPr lang="zh-CN" altLang="en-US" sz="1800" b="1">
                  <a:solidFill>
                    <a:srgbClr val="CC3300"/>
                  </a:solidFill>
                  <a:ea typeface="楷体_GB2312" pitchFamily="49" charset="-122"/>
                </a:rPr>
                <a:t>、初始材料清单</a:t>
              </a:r>
              <a:endParaRPr lang="zh-CN" altLang="en-US" sz="1800" b="1">
                <a:solidFill>
                  <a:srgbClr val="CC3300"/>
                </a:solidFill>
                <a:ea typeface="楷体_GB2312" pitchFamily="49" charset="-122"/>
              </a:endParaRPr>
            </a:p>
            <a:p>
              <a:pPr algn="l"/>
              <a:r>
                <a:rPr lang="en-US" altLang="zh-CN" sz="1800" b="1">
                  <a:solidFill>
                    <a:srgbClr val="CC3300"/>
                  </a:solidFill>
                  <a:ea typeface="楷体_GB2312" pitchFamily="49" charset="-122"/>
                </a:rPr>
                <a:t>4</a:t>
              </a:r>
              <a:r>
                <a:rPr lang="zh-CN" altLang="en-US" sz="1800" b="1">
                  <a:solidFill>
                    <a:srgbClr val="CC3300"/>
                  </a:solidFill>
                  <a:ea typeface="楷体_GB2312" pitchFamily="49" charset="-122"/>
                </a:rPr>
                <a:t>、采购通知单</a:t>
              </a:r>
              <a:r>
                <a:rPr lang="en-US" altLang="zh-CN" sz="1800" b="1">
                  <a:solidFill>
                    <a:srgbClr val="CC3300"/>
                  </a:solidFill>
                  <a:ea typeface="楷体_GB2312" pitchFamily="49" charset="-122"/>
                </a:rPr>
                <a:t>/</a:t>
              </a:r>
              <a:r>
                <a:rPr lang="zh-CN" altLang="en-US" sz="1800" b="1">
                  <a:solidFill>
                    <a:srgbClr val="CC3300"/>
                  </a:solidFill>
                  <a:ea typeface="楷体_GB2312" pitchFamily="49" charset="-122"/>
                </a:rPr>
                <a:t>申购单</a:t>
              </a:r>
              <a:endParaRPr lang="zh-CN" altLang="en-US" sz="1800" b="1">
                <a:solidFill>
                  <a:srgbClr val="CC3300"/>
                </a:solidFill>
                <a:ea typeface="楷体_GB2312" pitchFamily="49" charset="-122"/>
              </a:endParaRPr>
            </a:p>
          </p:txBody>
        </p:sp>
        <p:sp>
          <p:nvSpPr>
            <p:cNvPr id="68612" name="AutoShape 4"/>
            <p:cNvSpPr>
              <a:spLocks noChangeArrowheads="1"/>
            </p:cNvSpPr>
            <p:nvPr/>
          </p:nvSpPr>
          <p:spPr bwMode="auto">
            <a:xfrm>
              <a:off x="1292" y="1888"/>
              <a:ext cx="409" cy="32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DBF7F"/>
            </a:solidFill>
            <a:ln w="9525">
              <a:solidFill>
                <a:srgbClr val="CC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613" name="Rectangle 5"/>
            <p:cNvSpPr>
              <a:spLocks noChangeArrowheads="1"/>
            </p:cNvSpPr>
            <p:nvPr/>
          </p:nvSpPr>
          <p:spPr bwMode="auto">
            <a:xfrm>
              <a:off x="384" y="1392"/>
              <a:ext cx="8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a:solidFill>
                    <a:srgbClr val="CC9900"/>
                  </a:solidFill>
                  <a:latin typeface="楷体_GB2312" pitchFamily="49" charset="-122"/>
                  <a:ea typeface="楷体_GB2312" pitchFamily="49" charset="-122"/>
                </a:rPr>
                <a:t>输入</a:t>
              </a:r>
              <a:endParaRPr lang="en-US" altLang="zh-CN">
                <a:solidFill>
                  <a:srgbClr val="CC9900"/>
                </a:solidFill>
                <a:latin typeface="楷体_GB2312" pitchFamily="49" charset="-122"/>
                <a:ea typeface="楷体_GB2312" pitchFamily="49" charset="-122"/>
              </a:endParaRPr>
            </a:p>
          </p:txBody>
        </p:sp>
      </p:grpSp>
      <p:grpSp>
        <p:nvGrpSpPr>
          <p:cNvPr id="68614" name="Group 6"/>
          <p:cNvGrpSpPr/>
          <p:nvPr/>
        </p:nvGrpSpPr>
        <p:grpSpPr bwMode="auto">
          <a:xfrm>
            <a:off x="6443664" y="2133600"/>
            <a:ext cx="2471737" cy="1828800"/>
            <a:chOff x="4059" y="1344"/>
            <a:chExt cx="1557" cy="1152"/>
          </a:xfrm>
        </p:grpSpPr>
        <p:sp>
          <p:nvSpPr>
            <p:cNvPr id="68615" name="Rectangle 7"/>
            <p:cNvSpPr>
              <a:spLocks noChangeArrowheads="1"/>
            </p:cNvSpPr>
            <p:nvPr/>
          </p:nvSpPr>
          <p:spPr bwMode="auto">
            <a:xfrm>
              <a:off x="4368" y="1632"/>
              <a:ext cx="1248" cy="864"/>
            </a:xfrm>
            <a:prstGeom prst="rect">
              <a:avLst/>
            </a:prstGeom>
            <a:noFill/>
            <a:ln w="9525">
              <a:solidFill>
                <a:srgbClr val="0000FF"/>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CN" sz="1600" b="1">
                  <a:solidFill>
                    <a:srgbClr val="CC3300"/>
                  </a:solidFill>
                  <a:ea typeface="楷体_GB2312" pitchFamily="49" charset="-122"/>
                </a:rPr>
                <a:t>1</a:t>
              </a:r>
              <a:r>
                <a:rPr lang="zh-CN" altLang="en-US" sz="1600" b="1">
                  <a:solidFill>
                    <a:srgbClr val="CC3300"/>
                  </a:solidFill>
                  <a:ea typeface="楷体_GB2312" pitchFamily="49" charset="-122"/>
                </a:rPr>
                <a:t>、采购单</a:t>
              </a:r>
              <a:endParaRPr lang="zh-CN" altLang="en-US" sz="1600" b="1">
                <a:solidFill>
                  <a:srgbClr val="CC3300"/>
                </a:solidFill>
                <a:ea typeface="楷体_GB2312" pitchFamily="49" charset="-122"/>
              </a:endParaRPr>
            </a:p>
            <a:p>
              <a:pPr algn="l"/>
              <a:r>
                <a:rPr lang="en-US" altLang="zh-CN" sz="1600" b="1">
                  <a:solidFill>
                    <a:srgbClr val="CC3300"/>
                  </a:solidFill>
                  <a:ea typeface="楷体_GB2312" pitchFamily="49" charset="-122"/>
                </a:rPr>
                <a:t>2</a:t>
              </a:r>
              <a:r>
                <a:rPr lang="zh-CN" altLang="en-US" sz="1600" b="1">
                  <a:solidFill>
                    <a:srgbClr val="CC3300"/>
                  </a:solidFill>
                  <a:ea typeface="楷体_GB2312" pitchFamily="49" charset="-122"/>
                </a:rPr>
                <a:t>、合格供应商名单</a:t>
              </a:r>
              <a:endParaRPr lang="zh-CN" altLang="en-US" sz="1600" b="1">
                <a:solidFill>
                  <a:srgbClr val="CC3300"/>
                </a:solidFill>
                <a:ea typeface="楷体_GB2312" pitchFamily="49" charset="-122"/>
              </a:endParaRPr>
            </a:p>
            <a:p>
              <a:pPr algn="l"/>
              <a:r>
                <a:rPr lang="en-US" altLang="zh-CN" sz="1600" b="1">
                  <a:solidFill>
                    <a:srgbClr val="CC3300"/>
                  </a:solidFill>
                  <a:ea typeface="楷体_GB2312" pitchFamily="49" charset="-122"/>
                </a:rPr>
                <a:t>3</a:t>
              </a:r>
              <a:r>
                <a:rPr lang="zh-CN" altLang="en-US" sz="1600" b="1">
                  <a:solidFill>
                    <a:srgbClr val="CC3300"/>
                  </a:solidFill>
                  <a:ea typeface="楷体_GB2312" pitchFamily="49" charset="-122"/>
                </a:rPr>
                <a:t>、按时交付满足采</a:t>
              </a:r>
              <a:endParaRPr lang="zh-CN" altLang="en-US" sz="1600" b="1">
                <a:solidFill>
                  <a:srgbClr val="CC3300"/>
                </a:solidFill>
                <a:ea typeface="楷体_GB2312" pitchFamily="49" charset="-122"/>
              </a:endParaRPr>
            </a:p>
            <a:p>
              <a:pPr algn="l"/>
              <a:r>
                <a:rPr lang="zh-CN" altLang="en-US" sz="1600" b="1">
                  <a:solidFill>
                    <a:srgbClr val="CC3300"/>
                  </a:solidFill>
                  <a:ea typeface="楷体_GB2312" pitchFamily="49" charset="-122"/>
                </a:rPr>
                <a:t>购资料要求的产品</a:t>
              </a:r>
              <a:endParaRPr lang="zh-CN" altLang="en-US" sz="1600" b="1">
                <a:solidFill>
                  <a:srgbClr val="CC3300"/>
                </a:solidFill>
                <a:ea typeface="楷体_GB2312" pitchFamily="49" charset="-122"/>
              </a:endParaRPr>
            </a:p>
            <a:p>
              <a:pPr algn="l"/>
              <a:r>
                <a:rPr lang="en-US" altLang="zh-CN" sz="1600" b="1">
                  <a:solidFill>
                    <a:srgbClr val="CC3300"/>
                  </a:solidFill>
                  <a:ea typeface="楷体_GB2312" pitchFamily="49" charset="-122"/>
                </a:rPr>
                <a:t>4</a:t>
              </a:r>
              <a:r>
                <a:rPr lang="zh-CN" altLang="en-US" sz="1600" b="1">
                  <a:solidFill>
                    <a:srgbClr val="CC3300"/>
                  </a:solidFill>
                  <a:ea typeface="楷体_GB2312" pitchFamily="49" charset="-122"/>
                </a:rPr>
                <a:t>、供应商评价结果</a:t>
              </a:r>
              <a:endParaRPr lang="zh-CN" altLang="en-US" sz="1600" b="1">
                <a:solidFill>
                  <a:srgbClr val="CC3300"/>
                </a:solidFill>
                <a:ea typeface="楷体_GB2312" pitchFamily="49" charset="-122"/>
              </a:endParaRPr>
            </a:p>
          </p:txBody>
        </p:sp>
        <p:sp>
          <p:nvSpPr>
            <p:cNvPr id="68616" name="AutoShape 8"/>
            <p:cNvSpPr>
              <a:spLocks noChangeArrowheads="1"/>
            </p:cNvSpPr>
            <p:nvPr/>
          </p:nvSpPr>
          <p:spPr bwMode="auto">
            <a:xfrm>
              <a:off x="4059" y="1888"/>
              <a:ext cx="309" cy="32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DBF7F"/>
            </a:solidFill>
            <a:ln w="9525">
              <a:solidFill>
                <a:srgbClr val="CC33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617" name="Rectangle 9"/>
            <p:cNvSpPr>
              <a:spLocks noChangeArrowheads="1"/>
            </p:cNvSpPr>
            <p:nvPr/>
          </p:nvSpPr>
          <p:spPr bwMode="auto">
            <a:xfrm>
              <a:off x="4224" y="1344"/>
              <a:ext cx="8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a:solidFill>
                    <a:srgbClr val="CC9900"/>
                  </a:solidFill>
                  <a:latin typeface="楷体_GB2312" pitchFamily="49" charset="-122"/>
                  <a:ea typeface="楷体_GB2312" pitchFamily="49" charset="-122"/>
                </a:rPr>
                <a:t>输出</a:t>
              </a:r>
              <a:endParaRPr lang="en-US" altLang="zh-CN">
                <a:solidFill>
                  <a:srgbClr val="CC9900"/>
                </a:solidFill>
                <a:latin typeface="楷体_GB2312" pitchFamily="49" charset="-122"/>
                <a:ea typeface="楷体_GB2312" pitchFamily="49" charset="-122"/>
              </a:endParaRPr>
            </a:p>
          </p:txBody>
        </p:sp>
      </p:grpSp>
      <p:grpSp>
        <p:nvGrpSpPr>
          <p:cNvPr id="68618" name="Group 10"/>
          <p:cNvGrpSpPr/>
          <p:nvPr/>
        </p:nvGrpSpPr>
        <p:grpSpPr bwMode="auto">
          <a:xfrm>
            <a:off x="539750" y="476252"/>
            <a:ext cx="3236913" cy="2333625"/>
            <a:chOff x="192" y="192"/>
            <a:chExt cx="2039" cy="1470"/>
          </a:xfrm>
        </p:grpSpPr>
        <p:sp>
          <p:nvSpPr>
            <p:cNvPr id="68619" name="Rectangle 11"/>
            <p:cNvSpPr>
              <a:spLocks noChangeArrowheads="1"/>
            </p:cNvSpPr>
            <p:nvPr/>
          </p:nvSpPr>
          <p:spPr bwMode="auto">
            <a:xfrm>
              <a:off x="192" y="480"/>
              <a:ext cx="1248" cy="864"/>
            </a:xfrm>
            <a:prstGeom prst="rect">
              <a:avLst/>
            </a:prstGeom>
            <a:noFill/>
            <a:ln w="9525">
              <a:solidFill>
                <a:srgbClr val="0000FF"/>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a:solidFill>
                    <a:srgbClr val="CC3300"/>
                  </a:solidFill>
                  <a:ea typeface="楷体_GB2312" pitchFamily="49" charset="-122"/>
                </a:rPr>
                <a:t>电话、电脑、</a:t>
              </a:r>
              <a:endParaRPr lang="zh-CN" altLang="en-US" sz="1600">
                <a:solidFill>
                  <a:srgbClr val="CC3300"/>
                </a:solidFill>
                <a:ea typeface="楷体_GB2312" pitchFamily="49" charset="-122"/>
              </a:endParaRPr>
            </a:p>
            <a:p>
              <a:r>
                <a:rPr lang="zh-CN" altLang="en-US" sz="1600">
                  <a:solidFill>
                    <a:srgbClr val="CC3300"/>
                  </a:solidFill>
                  <a:ea typeface="楷体_GB2312" pitchFamily="49" charset="-122"/>
                </a:rPr>
                <a:t>打印机、传真机、</a:t>
              </a:r>
              <a:endParaRPr lang="zh-CN" altLang="en-US" sz="1600">
                <a:solidFill>
                  <a:srgbClr val="CC3300"/>
                </a:solidFill>
                <a:ea typeface="楷体_GB2312" pitchFamily="49" charset="-122"/>
              </a:endParaRPr>
            </a:p>
          </p:txBody>
        </p:sp>
        <p:sp>
          <p:nvSpPr>
            <p:cNvPr id="68620" name="Rectangle 12"/>
            <p:cNvSpPr>
              <a:spLocks noChangeArrowheads="1"/>
            </p:cNvSpPr>
            <p:nvPr/>
          </p:nvSpPr>
          <p:spPr bwMode="auto">
            <a:xfrm>
              <a:off x="720" y="192"/>
              <a:ext cx="8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dirty="0">
                  <a:solidFill>
                    <a:srgbClr val="CC9900"/>
                  </a:solidFill>
                  <a:latin typeface="楷体_GB2312" pitchFamily="49" charset="-122"/>
                  <a:ea typeface="楷体_GB2312" pitchFamily="49" charset="-122"/>
                </a:rPr>
                <a:t>设备、工具</a:t>
              </a:r>
              <a:endParaRPr lang="en-US" altLang="zh-CN" dirty="0">
                <a:solidFill>
                  <a:srgbClr val="CC9900"/>
                </a:solidFill>
                <a:latin typeface="楷体_GB2312" pitchFamily="49" charset="-122"/>
                <a:ea typeface="楷体_GB2312" pitchFamily="49" charset="-122"/>
              </a:endParaRPr>
            </a:p>
          </p:txBody>
        </p:sp>
        <p:sp>
          <p:nvSpPr>
            <p:cNvPr id="68621" name="AutoShape 13"/>
            <p:cNvSpPr>
              <a:spLocks noChangeArrowheads="1"/>
            </p:cNvSpPr>
            <p:nvPr/>
          </p:nvSpPr>
          <p:spPr bwMode="auto">
            <a:xfrm rot="366482">
              <a:off x="1175" y="755"/>
              <a:ext cx="1056" cy="907"/>
            </a:xfrm>
            <a:custGeom>
              <a:avLst/>
              <a:gdLst>
                <a:gd name="G0" fmla="+- 309553 0 0"/>
                <a:gd name="G1" fmla="+- -7705143 0 0"/>
                <a:gd name="G2" fmla="+- 309553 0 -7705143"/>
                <a:gd name="G3" fmla="+- 10800 0 0"/>
                <a:gd name="G4" fmla="+- 0 0 309553"/>
                <a:gd name="T0" fmla="*/ 360 256 1"/>
                <a:gd name="T1" fmla="*/ 0 256 1"/>
                <a:gd name="G5" fmla="+- G2 T0 T1"/>
                <a:gd name="G6" fmla="?: G2 G2 G5"/>
                <a:gd name="G7" fmla="+- 0 0 G6"/>
                <a:gd name="G8" fmla="+- 5914 0 0"/>
                <a:gd name="G9" fmla="+- 0 0 -7705143"/>
                <a:gd name="G10" fmla="+- 5914 0 2700"/>
                <a:gd name="G11" fmla="cos G10 309553"/>
                <a:gd name="G12" fmla="sin G10 309553"/>
                <a:gd name="G13" fmla="cos 13500 309553"/>
                <a:gd name="G14" fmla="sin 13500 309553"/>
                <a:gd name="G15" fmla="+- G11 10800 0"/>
                <a:gd name="G16" fmla="+- G12 10800 0"/>
                <a:gd name="G17" fmla="+- G13 10800 0"/>
                <a:gd name="G18" fmla="+- G14 10800 0"/>
                <a:gd name="G19" fmla="*/ 5914 1 2"/>
                <a:gd name="G20" fmla="+- G19 5400 0"/>
                <a:gd name="G21" fmla="cos G20 309553"/>
                <a:gd name="G22" fmla="sin G20 309553"/>
                <a:gd name="G23" fmla="+- G21 10800 0"/>
                <a:gd name="G24" fmla="+- G12 G23 G22"/>
                <a:gd name="G25" fmla="+- G22 G23 G11"/>
                <a:gd name="G26" fmla="cos 10800 309553"/>
                <a:gd name="G27" fmla="sin 10800 309553"/>
                <a:gd name="G28" fmla="cos 5914 309553"/>
                <a:gd name="G29" fmla="sin 5914 309553"/>
                <a:gd name="G30" fmla="+- G26 10800 0"/>
                <a:gd name="G31" fmla="+- G27 10800 0"/>
                <a:gd name="G32" fmla="+- G28 10800 0"/>
                <a:gd name="G33" fmla="+- G29 10800 0"/>
                <a:gd name="G34" fmla="+- G19 5400 0"/>
                <a:gd name="G35" fmla="cos G34 -7705143"/>
                <a:gd name="G36" fmla="sin G34 -7705143"/>
                <a:gd name="G37" fmla="+/ -7705143 309553 2"/>
                <a:gd name="T2" fmla="*/ 180 256 1"/>
                <a:gd name="T3" fmla="*/ 0 256 1"/>
                <a:gd name="G38" fmla="+- G37 T2 T3"/>
                <a:gd name="G39" fmla="?: G2 G37 G38"/>
                <a:gd name="G40" fmla="cos 10800 G39"/>
                <a:gd name="G41" fmla="sin 10800 G39"/>
                <a:gd name="G42" fmla="cos 5914 G39"/>
                <a:gd name="G43" fmla="sin 5914 G39"/>
                <a:gd name="G44" fmla="+- G40 10800 0"/>
                <a:gd name="G45" fmla="+- G41 10800 0"/>
                <a:gd name="G46" fmla="+- G42 10800 0"/>
                <a:gd name="G47" fmla="+- G43 10800 0"/>
                <a:gd name="G48" fmla="+- G35 10800 0"/>
                <a:gd name="G49" fmla="+- G36 10800 0"/>
                <a:gd name="T4" fmla="*/ 16772 w 21600"/>
                <a:gd name="T5" fmla="*/ 1801 h 21600"/>
                <a:gd name="T6" fmla="*/ 6931 w 21600"/>
                <a:gd name="T7" fmla="*/ 3392 h 21600"/>
                <a:gd name="T8" fmla="*/ 14070 w 21600"/>
                <a:gd name="T9" fmla="*/ 5872 h 21600"/>
                <a:gd name="T10" fmla="*/ 24254 w 21600"/>
                <a:gd name="T11" fmla="*/ 11911 h 21600"/>
                <a:gd name="T12" fmla="*/ 18704 w 21600"/>
                <a:gd name="T13" fmla="*/ 16613 h 21600"/>
                <a:gd name="T14" fmla="*/ 14003 w 21600"/>
                <a:gd name="T15" fmla="*/ 1106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693" y="11286"/>
                  </a:moveTo>
                  <a:cubicBezTo>
                    <a:pt x="16707" y="11125"/>
                    <a:pt x="16714" y="10962"/>
                    <a:pt x="16714" y="10800"/>
                  </a:cubicBezTo>
                  <a:cubicBezTo>
                    <a:pt x="16714" y="7533"/>
                    <a:pt x="14066" y="4886"/>
                    <a:pt x="10800" y="4886"/>
                  </a:cubicBezTo>
                  <a:cubicBezTo>
                    <a:pt x="9846" y="4885"/>
                    <a:pt x="8907" y="5116"/>
                    <a:pt x="8062" y="5557"/>
                  </a:cubicBezTo>
                  <a:lnTo>
                    <a:pt x="5801" y="1226"/>
                  </a:lnTo>
                  <a:cubicBezTo>
                    <a:pt x="7344" y="420"/>
                    <a:pt x="9059" y="-1"/>
                    <a:pt x="10800" y="0"/>
                  </a:cubicBezTo>
                  <a:cubicBezTo>
                    <a:pt x="16764" y="0"/>
                    <a:pt x="21600" y="4835"/>
                    <a:pt x="21600" y="10800"/>
                  </a:cubicBezTo>
                  <a:cubicBezTo>
                    <a:pt x="21600" y="11096"/>
                    <a:pt x="21587" y="11393"/>
                    <a:pt x="21563" y="11689"/>
                  </a:cubicBezTo>
                  <a:lnTo>
                    <a:pt x="24254" y="11911"/>
                  </a:lnTo>
                  <a:lnTo>
                    <a:pt x="18704" y="16613"/>
                  </a:lnTo>
                  <a:lnTo>
                    <a:pt x="14003" y="11064"/>
                  </a:lnTo>
                  <a:lnTo>
                    <a:pt x="16693" y="11286"/>
                  </a:lnTo>
                  <a:close/>
                </a:path>
              </a:pathLst>
            </a:cu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8622" name="Group 14"/>
          <p:cNvGrpSpPr/>
          <p:nvPr/>
        </p:nvGrpSpPr>
        <p:grpSpPr bwMode="auto">
          <a:xfrm>
            <a:off x="5121276" y="219077"/>
            <a:ext cx="3786188" cy="2836863"/>
            <a:chOff x="3217" y="192"/>
            <a:chExt cx="2385" cy="1787"/>
          </a:xfrm>
        </p:grpSpPr>
        <p:sp>
          <p:nvSpPr>
            <p:cNvPr id="68623" name="Rectangle 15"/>
            <p:cNvSpPr>
              <a:spLocks noChangeArrowheads="1"/>
            </p:cNvSpPr>
            <p:nvPr/>
          </p:nvSpPr>
          <p:spPr bwMode="auto">
            <a:xfrm>
              <a:off x="4195" y="528"/>
              <a:ext cx="1407" cy="672"/>
            </a:xfrm>
            <a:prstGeom prst="rect">
              <a:avLst/>
            </a:prstGeom>
            <a:noFill/>
            <a:ln w="9525">
              <a:solidFill>
                <a:srgbClr val="0000FF"/>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CN" altLang="en-US" sz="2000">
                  <a:solidFill>
                    <a:srgbClr val="CC3300"/>
                  </a:solidFill>
                  <a:ea typeface="楷体_GB2312" pitchFamily="49" charset="-122"/>
                </a:rPr>
                <a:t>主导：</a:t>
              </a:r>
              <a:r>
                <a:rPr lang="zh-CN" altLang="en-US" sz="2000" b="1">
                  <a:solidFill>
                    <a:srgbClr val="CC3300"/>
                  </a:solidFill>
                  <a:ea typeface="楷体_GB2312" pitchFamily="49" charset="-122"/>
                </a:rPr>
                <a:t>采购部</a:t>
              </a:r>
              <a:endParaRPr lang="zh-CN" altLang="en-US" sz="2000" b="1">
                <a:solidFill>
                  <a:srgbClr val="CC3300"/>
                </a:solidFill>
                <a:ea typeface="楷体_GB2312" pitchFamily="49" charset="-122"/>
              </a:endParaRPr>
            </a:p>
            <a:p>
              <a:pPr algn="l"/>
              <a:r>
                <a:rPr lang="zh-CN" altLang="en-US" sz="2000" b="1">
                  <a:solidFill>
                    <a:srgbClr val="CC3300"/>
                  </a:solidFill>
                  <a:ea typeface="楷体_GB2312" pitchFamily="49" charset="-122"/>
                </a:rPr>
                <a:t>生管部</a:t>
              </a:r>
              <a:endParaRPr lang="zh-CN" altLang="en-US" sz="2000" b="1">
                <a:solidFill>
                  <a:srgbClr val="CC3300"/>
                </a:solidFill>
                <a:ea typeface="楷体_GB2312" pitchFamily="49" charset="-122"/>
              </a:endParaRPr>
            </a:p>
            <a:p>
              <a:pPr algn="l"/>
              <a:r>
                <a:rPr lang="zh-CN" altLang="en-US" sz="2000">
                  <a:solidFill>
                    <a:srgbClr val="CC3300"/>
                  </a:solidFill>
                  <a:ea typeface="楷体_GB2312" pitchFamily="49" charset="-122"/>
                </a:rPr>
                <a:t>协助：质控部</a:t>
              </a:r>
              <a:endParaRPr lang="zh-CN" altLang="en-US" sz="2000">
                <a:solidFill>
                  <a:srgbClr val="CC3300"/>
                </a:solidFill>
                <a:ea typeface="楷体_GB2312" pitchFamily="49" charset="-122"/>
              </a:endParaRPr>
            </a:p>
          </p:txBody>
        </p:sp>
        <p:sp>
          <p:nvSpPr>
            <p:cNvPr id="68624" name="Rectangle 16"/>
            <p:cNvSpPr>
              <a:spLocks noChangeArrowheads="1"/>
            </p:cNvSpPr>
            <p:nvPr/>
          </p:nvSpPr>
          <p:spPr bwMode="auto">
            <a:xfrm>
              <a:off x="4315" y="192"/>
              <a:ext cx="97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a:solidFill>
                    <a:srgbClr val="CC9900"/>
                  </a:solidFill>
                  <a:latin typeface="楷体_GB2312" pitchFamily="49" charset="-122"/>
                  <a:ea typeface="楷体_GB2312" pitchFamily="49" charset="-122"/>
                </a:rPr>
                <a:t>谁来做</a:t>
              </a:r>
              <a:endParaRPr lang="en-US" altLang="zh-CN">
                <a:solidFill>
                  <a:srgbClr val="CC9900"/>
                </a:solidFill>
                <a:latin typeface="楷体_GB2312" pitchFamily="49" charset="-122"/>
                <a:ea typeface="楷体_GB2312" pitchFamily="49" charset="-122"/>
              </a:endParaRPr>
            </a:p>
          </p:txBody>
        </p:sp>
        <p:sp>
          <p:nvSpPr>
            <p:cNvPr id="68625" name="AutoShape 17"/>
            <p:cNvSpPr>
              <a:spLocks noChangeArrowheads="1"/>
            </p:cNvSpPr>
            <p:nvPr/>
          </p:nvSpPr>
          <p:spPr bwMode="auto">
            <a:xfrm flipH="1">
              <a:off x="3217" y="845"/>
              <a:ext cx="1293" cy="1134"/>
            </a:xfrm>
            <a:custGeom>
              <a:avLst/>
              <a:gdLst>
                <a:gd name="G0" fmla="+- -143535 0 0"/>
                <a:gd name="G1" fmla="+- -7564980 0 0"/>
                <a:gd name="G2" fmla="+- -143535 0 -7564980"/>
                <a:gd name="G3" fmla="+- 10800 0 0"/>
                <a:gd name="G4" fmla="+- 0 0 -143535"/>
                <a:gd name="T0" fmla="*/ 360 256 1"/>
                <a:gd name="T1" fmla="*/ 0 256 1"/>
                <a:gd name="G5" fmla="+- G2 T0 T1"/>
                <a:gd name="G6" fmla="?: G2 G2 G5"/>
                <a:gd name="G7" fmla="+- 0 0 G6"/>
                <a:gd name="G8" fmla="+- 7614 0 0"/>
                <a:gd name="G9" fmla="+- 0 0 -7564980"/>
                <a:gd name="G10" fmla="+- 7614 0 2700"/>
                <a:gd name="G11" fmla="cos G10 -143535"/>
                <a:gd name="G12" fmla="sin G10 -143535"/>
                <a:gd name="G13" fmla="cos 13500 -143535"/>
                <a:gd name="G14" fmla="sin 13500 -143535"/>
                <a:gd name="G15" fmla="+- G11 10800 0"/>
                <a:gd name="G16" fmla="+- G12 10800 0"/>
                <a:gd name="G17" fmla="+- G13 10800 0"/>
                <a:gd name="G18" fmla="+- G14 10800 0"/>
                <a:gd name="G19" fmla="*/ 7614 1 2"/>
                <a:gd name="G20" fmla="+- G19 5400 0"/>
                <a:gd name="G21" fmla="cos G20 -143535"/>
                <a:gd name="G22" fmla="sin G20 -143535"/>
                <a:gd name="G23" fmla="+- G21 10800 0"/>
                <a:gd name="G24" fmla="+- G12 G23 G22"/>
                <a:gd name="G25" fmla="+- G22 G23 G11"/>
                <a:gd name="G26" fmla="cos 10800 -143535"/>
                <a:gd name="G27" fmla="sin 10800 -143535"/>
                <a:gd name="G28" fmla="cos 7614 -143535"/>
                <a:gd name="G29" fmla="sin 7614 -143535"/>
                <a:gd name="G30" fmla="+- G26 10800 0"/>
                <a:gd name="G31" fmla="+- G27 10800 0"/>
                <a:gd name="G32" fmla="+- G28 10800 0"/>
                <a:gd name="G33" fmla="+- G29 10800 0"/>
                <a:gd name="G34" fmla="+- G19 5400 0"/>
                <a:gd name="G35" fmla="cos G34 -7564980"/>
                <a:gd name="G36" fmla="sin G34 -7564980"/>
                <a:gd name="G37" fmla="+/ -7564980 -143535 2"/>
                <a:gd name="T2" fmla="*/ 180 256 1"/>
                <a:gd name="T3" fmla="*/ 0 256 1"/>
                <a:gd name="G38" fmla="+- G37 T2 T3"/>
                <a:gd name="G39" fmla="?: G2 G37 G38"/>
                <a:gd name="G40" fmla="cos 10800 G39"/>
                <a:gd name="G41" fmla="sin 10800 G39"/>
                <a:gd name="G42" fmla="cos 7614 G39"/>
                <a:gd name="G43" fmla="sin 7614 G39"/>
                <a:gd name="G44" fmla="+- G40 10800 0"/>
                <a:gd name="G45" fmla="+- G41 10800 0"/>
                <a:gd name="G46" fmla="+- G42 10800 0"/>
                <a:gd name="G47" fmla="+- G43 10800 0"/>
                <a:gd name="G48" fmla="+- G35 10800 0"/>
                <a:gd name="G49" fmla="+- G36 10800 0"/>
                <a:gd name="T4" fmla="*/ 16392 w 21600"/>
                <a:gd name="T5" fmla="*/ 1560 h 21600"/>
                <a:gd name="T6" fmla="*/ 6846 w 21600"/>
                <a:gd name="T7" fmla="*/ 2485 h 21600"/>
                <a:gd name="T8" fmla="*/ 14742 w 21600"/>
                <a:gd name="T9" fmla="*/ 4286 h 21600"/>
                <a:gd name="T10" fmla="*/ 24290 w 21600"/>
                <a:gd name="T11" fmla="*/ 10284 h 21600"/>
                <a:gd name="T12" fmla="*/ 20164 w 21600"/>
                <a:gd name="T13" fmla="*/ 14738 h 21600"/>
                <a:gd name="T14" fmla="*/ 15710 w 21600"/>
                <a:gd name="T15" fmla="*/ 1061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8" y="10509"/>
                  </a:moveTo>
                  <a:cubicBezTo>
                    <a:pt x="18252" y="6420"/>
                    <a:pt x="14891" y="3186"/>
                    <a:pt x="10800" y="3186"/>
                  </a:cubicBezTo>
                  <a:cubicBezTo>
                    <a:pt x="9668" y="3185"/>
                    <a:pt x="8551" y="3438"/>
                    <a:pt x="7530" y="3923"/>
                  </a:cubicBezTo>
                  <a:lnTo>
                    <a:pt x="6161" y="1046"/>
                  </a:lnTo>
                  <a:cubicBezTo>
                    <a:pt x="7611" y="357"/>
                    <a:pt x="9195" y="-1"/>
                    <a:pt x="10800" y="0"/>
                  </a:cubicBezTo>
                  <a:cubicBezTo>
                    <a:pt x="16604" y="0"/>
                    <a:pt x="21370" y="4587"/>
                    <a:pt x="21592" y="10387"/>
                  </a:cubicBezTo>
                  <a:lnTo>
                    <a:pt x="24290" y="10284"/>
                  </a:lnTo>
                  <a:lnTo>
                    <a:pt x="20164" y="14738"/>
                  </a:lnTo>
                  <a:lnTo>
                    <a:pt x="15710" y="10612"/>
                  </a:lnTo>
                  <a:lnTo>
                    <a:pt x="18408" y="10509"/>
                  </a:lnTo>
                  <a:close/>
                </a:path>
              </a:pathLst>
            </a:cu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8626" name="Group 18"/>
          <p:cNvGrpSpPr/>
          <p:nvPr/>
        </p:nvGrpSpPr>
        <p:grpSpPr bwMode="auto">
          <a:xfrm>
            <a:off x="136184" y="3357566"/>
            <a:ext cx="4059580" cy="2670997"/>
            <a:chOff x="87" y="2115"/>
            <a:chExt cx="2443" cy="1604"/>
          </a:xfrm>
        </p:grpSpPr>
        <p:grpSp>
          <p:nvGrpSpPr>
            <p:cNvPr id="68627" name="Group 19"/>
            <p:cNvGrpSpPr/>
            <p:nvPr/>
          </p:nvGrpSpPr>
          <p:grpSpPr bwMode="auto">
            <a:xfrm>
              <a:off x="87" y="2591"/>
              <a:ext cx="1678" cy="1128"/>
              <a:chOff x="87" y="2591"/>
              <a:chExt cx="1678" cy="1128"/>
            </a:xfrm>
          </p:grpSpPr>
          <p:sp>
            <p:nvSpPr>
              <p:cNvPr id="68628" name="Rectangle 20"/>
              <p:cNvSpPr>
                <a:spLocks noChangeArrowheads="1"/>
              </p:cNvSpPr>
              <p:nvPr/>
            </p:nvSpPr>
            <p:spPr bwMode="auto">
              <a:xfrm>
                <a:off x="87" y="2858"/>
                <a:ext cx="1678" cy="861"/>
              </a:xfrm>
              <a:prstGeom prst="rect">
                <a:avLst/>
              </a:prstGeom>
              <a:noFill/>
              <a:ln w="9525">
                <a:solidFill>
                  <a:srgbClr val="0000FF"/>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zh-CN" altLang="en-US" sz="2000">
                    <a:solidFill>
                      <a:srgbClr val="CC3300"/>
                    </a:solidFill>
                    <a:ea typeface="楷体_GB2312" pitchFamily="49" charset="-122"/>
                  </a:rPr>
                  <a:t>采购控制程序</a:t>
                </a:r>
                <a:endParaRPr lang="zh-CN" altLang="en-US" sz="2000">
                  <a:solidFill>
                    <a:srgbClr val="CC3300"/>
                  </a:solidFill>
                  <a:ea typeface="楷体_GB2312" pitchFamily="49" charset="-122"/>
                </a:endParaRPr>
              </a:p>
              <a:p>
                <a:pPr algn="l"/>
                <a:r>
                  <a:rPr lang="zh-CN" altLang="en-US" sz="2000">
                    <a:solidFill>
                      <a:srgbClr val="CC3300"/>
                    </a:solidFill>
                    <a:ea typeface="楷体_GB2312" pitchFamily="49" charset="-122"/>
                  </a:rPr>
                  <a:t>供方选择和控制程序</a:t>
                </a:r>
                <a:endParaRPr lang="zh-CN" altLang="en-US" sz="2000">
                  <a:solidFill>
                    <a:srgbClr val="CC3300"/>
                  </a:solidFill>
                  <a:ea typeface="楷体_GB2312" pitchFamily="49" charset="-122"/>
                </a:endParaRPr>
              </a:p>
              <a:p>
                <a:pPr algn="l"/>
                <a:r>
                  <a:rPr lang="zh-CN" altLang="en-US" sz="2000">
                    <a:solidFill>
                      <a:srgbClr val="CC3300"/>
                    </a:solidFill>
                    <a:ea typeface="楷体_GB2312" pitchFamily="49" charset="-122"/>
                  </a:rPr>
                  <a:t>托外加工控制程序</a:t>
                </a:r>
                <a:endParaRPr lang="zh-CN" altLang="en-US" sz="2000">
                  <a:solidFill>
                    <a:srgbClr val="CC3300"/>
                  </a:solidFill>
                  <a:ea typeface="楷体_GB2312" pitchFamily="49" charset="-122"/>
                </a:endParaRPr>
              </a:p>
            </p:txBody>
          </p:sp>
          <p:sp>
            <p:nvSpPr>
              <p:cNvPr id="68629" name="Rectangle 21"/>
              <p:cNvSpPr>
                <a:spLocks noChangeArrowheads="1"/>
              </p:cNvSpPr>
              <p:nvPr/>
            </p:nvSpPr>
            <p:spPr bwMode="auto">
              <a:xfrm>
                <a:off x="200" y="2591"/>
                <a:ext cx="8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dirty="0">
                    <a:solidFill>
                      <a:srgbClr val="CC9900"/>
                    </a:solidFill>
                    <a:latin typeface="楷体_GB2312" pitchFamily="49" charset="-122"/>
                    <a:ea typeface="楷体_GB2312" pitchFamily="49" charset="-122"/>
                  </a:rPr>
                  <a:t>程序/方法</a:t>
                </a:r>
                <a:endParaRPr lang="en-US" altLang="zh-CN" dirty="0">
                  <a:solidFill>
                    <a:srgbClr val="CC9900"/>
                  </a:solidFill>
                  <a:latin typeface="楷体_GB2312" pitchFamily="49" charset="-122"/>
                  <a:ea typeface="楷体_GB2312" pitchFamily="49" charset="-122"/>
                </a:endParaRPr>
              </a:p>
            </p:txBody>
          </p:sp>
        </p:grpSp>
        <p:sp>
          <p:nvSpPr>
            <p:cNvPr id="68630" name="AutoShape 22"/>
            <p:cNvSpPr>
              <a:spLocks noChangeArrowheads="1"/>
            </p:cNvSpPr>
            <p:nvPr/>
          </p:nvSpPr>
          <p:spPr bwMode="auto">
            <a:xfrm flipV="1">
              <a:off x="1474" y="2115"/>
              <a:ext cx="1056" cy="1356"/>
            </a:xfrm>
            <a:custGeom>
              <a:avLst/>
              <a:gdLst>
                <a:gd name="G0" fmla="+- -143535 0 0"/>
                <a:gd name="G1" fmla="+- -7564980 0 0"/>
                <a:gd name="G2" fmla="+- -143535 0 -7564980"/>
                <a:gd name="G3" fmla="+- 10800 0 0"/>
                <a:gd name="G4" fmla="+- 0 0 -143535"/>
                <a:gd name="T0" fmla="*/ 360 256 1"/>
                <a:gd name="T1" fmla="*/ 0 256 1"/>
                <a:gd name="G5" fmla="+- G2 T0 T1"/>
                <a:gd name="G6" fmla="?: G2 G2 G5"/>
                <a:gd name="G7" fmla="+- 0 0 G6"/>
                <a:gd name="G8" fmla="+- 7614 0 0"/>
                <a:gd name="G9" fmla="+- 0 0 -7564980"/>
                <a:gd name="G10" fmla="+- 7614 0 2700"/>
                <a:gd name="G11" fmla="cos G10 -143535"/>
                <a:gd name="G12" fmla="sin G10 -143535"/>
                <a:gd name="G13" fmla="cos 13500 -143535"/>
                <a:gd name="G14" fmla="sin 13500 -143535"/>
                <a:gd name="G15" fmla="+- G11 10800 0"/>
                <a:gd name="G16" fmla="+- G12 10800 0"/>
                <a:gd name="G17" fmla="+- G13 10800 0"/>
                <a:gd name="G18" fmla="+- G14 10800 0"/>
                <a:gd name="G19" fmla="*/ 7614 1 2"/>
                <a:gd name="G20" fmla="+- G19 5400 0"/>
                <a:gd name="G21" fmla="cos G20 -143535"/>
                <a:gd name="G22" fmla="sin G20 -143535"/>
                <a:gd name="G23" fmla="+- G21 10800 0"/>
                <a:gd name="G24" fmla="+- G12 G23 G22"/>
                <a:gd name="G25" fmla="+- G22 G23 G11"/>
                <a:gd name="G26" fmla="cos 10800 -143535"/>
                <a:gd name="G27" fmla="sin 10800 -143535"/>
                <a:gd name="G28" fmla="cos 7614 -143535"/>
                <a:gd name="G29" fmla="sin 7614 -143535"/>
                <a:gd name="G30" fmla="+- G26 10800 0"/>
                <a:gd name="G31" fmla="+- G27 10800 0"/>
                <a:gd name="G32" fmla="+- G28 10800 0"/>
                <a:gd name="G33" fmla="+- G29 10800 0"/>
                <a:gd name="G34" fmla="+- G19 5400 0"/>
                <a:gd name="G35" fmla="cos G34 -7564980"/>
                <a:gd name="G36" fmla="sin G34 -7564980"/>
                <a:gd name="G37" fmla="+/ -7564980 -143535 2"/>
                <a:gd name="T2" fmla="*/ 180 256 1"/>
                <a:gd name="T3" fmla="*/ 0 256 1"/>
                <a:gd name="G38" fmla="+- G37 T2 T3"/>
                <a:gd name="G39" fmla="?: G2 G37 G38"/>
                <a:gd name="G40" fmla="cos 10800 G39"/>
                <a:gd name="G41" fmla="sin 10800 G39"/>
                <a:gd name="G42" fmla="cos 7614 G39"/>
                <a:gd name="G43" fmla="sin 7614 G39"/>
                <a:gd name="G44" fmla="+- G40 10800 0"/>
                <a:gd name="G45" fmla="+- G41 10800 0"/>
                <a:gd name="G46" fmla="+- G42 10800 0"/>
                <a:gd name="G47" fmla="+- G43 10800 0"/>
                <a:gd name="G48" fmla="+- G35 10800 0"/>
                <a:gd name="G49" fmla="+- G36 10800 0"/>
                <a:gd name="T4" fmla="*/ 16392 w 21600"/>
                <a:gd name="T5" fmla="*/ 1560 h 21600"/>
                <a:gd name="T6" fmla="*/ 6846 w 21600"/>
                <a:gd name="T7" fmla="*/ 2485 h 21600"/>
                <a:gd name="T8" fmla="*/ 14742 w 21600"/>
                <a:gd name="T9" fmla="*/ 4286 h 21600"/>
                <a:gd name="T10" fmla="*/ 24290 w 21600"/>
                <a:gd name="T11" fmla="*/ 10284 h 21600"/>
                <a:gd name="T12" fmla="*/ 20164 w 21600"/>
                <a:gd name="T13" fmla="*/ 14738 h 21600"/>
                <a:gd name="T14" fmla="*/ 15710 w 21600"/>
                <a:gd name="T15" fmla="*/ 1061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8" y="10509"/>
                  </a:moveTo>
                  <a:cubicBezTo>
                    <a:pt x="18252" y="6420"/>
                    <a:pt x="14891" y="3186"/>
                    <a:pt x="10800" y="3186"/>
                  </a:cubicBezTo>
                  <a:cubicBezTo>
                    <a:pt x="9668" y="3185"/>
                    <a:pt x="8551" y="3438"/>
                    <a:pt x="7530" y="3923"/>
                  </a:cubicBezTo>
                  <a:lnTo>
                    <a:pt x="6161" y="1046"/>
                  </a:lnTo>
                  <a:cubicBezTo>
                    <a:pt x="7611" y="357"/>
                    <a:pt x="9195" y="-1"/>
                    <a:pt x="10800" y="0"/>
                  </a:cubicBezTo>
                  <a:cubicBezTo>
                    <a:pt x="16604" y="0"/>
                    <a:pt x="21370" y="4587"/>
                    <a:pt x="21592" y="10387"/>
                  </a:cubicBezTo>
                  <a:lnTo>
                    <a:pt x="24290" y="10284"/>
                  </a:lnTo>
                  <a:lnTo>
                    <a:pt x="20164" y="14738"/>
                  </a:lnTo>
                  <a:lnTo>
                    <a:pt x="15710" y="10612"/>
                  </a:lnTo>
                  <a:lnTo>
                    <a:pt x="18408" y="10509"/>
                  </a:lnTo>
                  <a:close/>
                </a:path>
              </a:pathLst>
            </a:cu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8631" name="Group 23"/>
          <p:cNvGrpSpPr/>
          <p:nvPr/>
        </p:nvGrpSpPr>
        <p:grpSpPr bwMode="auto">
          <a:xfrm>
            <a:off x="5292726" y="3429001"/>
            <a:ext cx="3325813" cy="2568575"/>
            <a:chOff x="3334" y="2160"/>
            <a:chExt cx="2095" cy="1618"/>
          </a:xfrm>
        </p:grpSpPr>
        <p:sp>
          <p:nvSpPr>
            <p:cNvPr id="68632" name="Rectangle 24"/>
            <p:cNvSpPr>
              <a:spLocks noChangeArrowheads="1"/>
            </p:cNvSpPr>
            <p:nvPr/>
          </p:nvSpPr>
          <p:spPr bwMode="auto">
            <a:xfrm>
              <a:off x="4181" y="2914"/>
              <a:ext cx="1248" cy="864"/>
            </a:xfrm>
            <a:prstGeom prst="rect">
              <a:avLst/>
            </a:prstGeom>
            <a:noFill/>
            <a:ln w="9525">
              <a:solidFill>
                <a:srgbClr val="0000FF"/>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zh-CN" sz="1600">
                  <a:solidFill>
                    <a:srgbClr val="CC3300"/>
                  </a:solidFill>
                  <a:ea typeface="楷体_GB2312" pitchFamily="49" charset="-122"/>
                </a:rPr>
                <a:t>1</a:t>
              </a:r>
              <a:r>
                <a:rPr lang="zh-CN" altLang="en-US" sz="1600">
                  <a:solidFill>
                    <a:srgbClr val="CC3300"/>
                  </a:solidFill>
                  <a:ea typeface="楷体_GB2312" pitchFamily="49" charset="-122"/>
                </a:rPr>
                <a:t>、进货检查批次</a:t>
              </a:r>
              <a:endParaRPr lang="zh-CN" altLang="en-US" sz="1600">
                <a:solidFill>
                  <a:srgbClr val="CC3300"/>
                </a:solidFill>
                <a:ea typeface="楷体_GB2312" pitchFamily="49" charset="-122"/>
              </a:endParaRPr>
            </a:p>
            <a:p>
              <a:pPr algn="l"/>
              <a:r>
                <a:rPr lang="zh-CN" altLang="en-US" sz="1600">
                  <a:solidFill>
                    <a:srgbClr val="CC3300"/>
                  </a:solidFill>
                  <a:ea typeface="楷体_GB2312" pitchFamily="49" charset="-122"/>
                </a:rPr>
                <a:t>不合格率</a:t>
              </a:r>
              <a:endParaRPr lang="zh-CN" altLang="en-US" sz="1600">
                <a:solidFill>
                  <a:srgbClr val="CC3300"/>
                </a:solidFill>
                <a:ea typeface="楷体_GB2312" pitchFamily="49" charset="-122"/>
              </a:endParaRPr>
            </a:p>
            <a:p>
              <a:pPr algn="l"/>
              <a:r>
                <a:rPr lang="en-US" altLang="zh-CN" sz="1600">
                  <a:solidFill>
                    <a:srgbClr val="CC3300"/>
                  </a:solidFill>
                  <a:ea typeface="楷体_GB2312" pitchFamily="49" charset="-122"/>
                </a:rPr>
                <a:t>2</a:t>
              </a:r>
              <a:r>
                <a:rPr lang="zh-CN" altLang="en-US" sz="1600">
                  <a:solidFill>
                    <a:srgbClr val="CC3300"/>
                  </a:solidFill>
                  <a:ea typeface="楷体_GB2312" pitchFamily="49" charset="-122"/>
                </a:rPr>
                <a:t>、断料次数</a:t>
              </a:r>
              <a:endParaRPr lang="zh-CN" altLang="en-US" sz="1600">
                <a:solidFill>
                  <a:srgbClr val="CC3300"/>
                </a:solidFill>
                <a:ea typeface="楷体_GB2312" pitchFamily="49" charset="-122"/>
              </a:endParaRPr>
            </a:p>
            <a:p>
              <a:pPr algn="l"/>
              <a:r>
                <a:rPr lang="en-US" altLang="zh-CN" sz="1600">
                  <a:solidFill>
                    <a:srgbClr val="CC3300"/>
                  </a:solidFill>
                  <a:ea typeface="楷体_GB2312" pitchFamily="49" charset="-122"/>
                </a:rPr>
                <a:t>3</a:t>
              </a:r>
              <a:r>
                <a:rPr lang="zh-CN" altLang="en-US" sz="1600">
                  <a:solidFill>
                    <a:srgbClr val="CC3300"/>
                  </a:solidFill>
                  <a:ea typeface="楷体_GB2312" pitchFamily="49" charset="-122"/>
                </a:rPr>
                <a:t>、供方体系合格率</a:t>
              </a:r>
              <a:endParaRPr lang="zh-CN" altLang="en-US" sz="1600">
                <a:solidFill>
                  <a:srgbClr val="CC3300"/>
                </a:solidFill>
                <a:ea typeface="楷体_GB2312" pitchFamily="49" charset="-122"/>
              </a:endParaRPr>
            </a:p>
            <a:p>
              <a:pPr algn="l"/>
              <a:r>
                <a:rPr lang="en-US" altLang="zh-CN" sz="1600">
                  <a:solidFill>
                    <a:srgbClr val="CC3300"/>
                  </a:solidFill>
                  <a:ea typeface="楷体_GB2312" pitchFamily="49" charset="-122"/>
                </a:rPr>
                <a:t>4</a:t>
              </a:r>
              <a:r>
                <a:rPr lang="zh-CN" altLang="en-US" sz="1600">
                  <a:solidFill>
                    <a:srgbClr val="CC3300"/>
                  </a:solidFill>
                  <a:ea typeface="楷体_GB2312" pitchFamily="49" charset="-122"/>
                </a:rPr>
                <a:t>、采购成本单价下降率</a:t>
              </a:r>
              <a:endParaRPr lang="zh-CN" altLang="en-US" sz="1600">
                <a:solidFill>
                  <a:srgbClr val="CC3300"/>
                </a:solidFill>
                <a:ea typeface="楷体_GB2312" pitchFamily="49" charset="-122"/>
              </a:endParaRPr>
            </a:p>
          </p:txBody>
        </p:sp>
        <p:sp>
          <p:nvSpPr>
            <p:cNvPr id="68633" name="Rectangle 25"/>
            <p:cNvSpPr>
              <a:spLocks noChangeArrowheads="1"/>
            </p:cNvSpPr>
            <p:nvPr/>
          </p:nvSpPr>
          <p:spPr bwMode="auto">
            <a:xfrm>
              <a:off x="4377" y="2659"/>
              <a:ext cx="8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a:solidFill>
                    <a:srgbClr val="CC9900"/>
                  </a:solidFill>
                  <a:latin typeface="楷体_GB2312" pitchFamily="49" charset="-122"/>
                  <a:ea typeface="楷体_GB2312" pitchFamily="49" charset="-122"/>
                </a:rPr>
                <a:t>评价/监控</a:t>
              </a:r>
              <a:endParaRPr lang="en-US" altLang="zh-CN">
                <a:solidFill>
                  <a:srgbClr val="CC9900"/>
                </a:solidFill>
                <a:latin typeface="楷体_GB2312" pitchFamily="49" charset="-122"/>
                <a:ea typeface="楷体_GB2312" pitchFamily="49" charset="-122"/>
              </a:endParaRPr>
            </a:p>
          </p:txBody>
        </p:sp>
        <p:sp>
          <p:nvSpPr>
            <p:cNvPr id="68634" name="AutoShape 26"/>
            <p:cNvSpPr>
              <a:spLocks noChangeArrowheads="1"/>
            </p:cNvSpPr>
            <p:nvPr/>
          </p:nvSpPr>
          <p:spPr bwMode="auto">
            <a:xfrm flipH="1" flipV="1">
              <a:off x="3334" y="2160"/>
              <a:ext cx="1146" cy="1270"/>
            </a:xfrm>
            <a:custGeom>
              <a:avLst/>
              <a:gdLst>
                <a:gd name="G0" fmla="+- -143535 0 0"/>
                <a:gd name="G1" fmla="+- -7564980 0 0"/>
                <a:gd name="G2" fmla="+- -143535 0 -7564980"/>
                <a:gd name="G3" fmla="+- 10800 0 0"/>
                <a:gd name="G4" fmla="+- 0 0 -143535"/>
                <a:gd name="T0" fmla="*/ 360 256 1"/>
                <a:gd name="T1" fmla="*/ 0 256 1"/>
                <a:gd name="G5" fmla="+- G2 T0 T1"/>
                <a:gd name="G6" fmla="?: G2 G2 G5"/>
                <a:gd name="G7" fmla="+- 0 0 G6"/>
                <a:gd name="G8" fmla="+- 7614 0 0"/>
                <a:gd name="G9" fmla="+- 0 0 -7564980"/>
                <a:gd name="G10" fmla="+- 7614 0 2700"/>
                <a:gd name="G11" fmla="cos G10 -143535"/>
                <a:gd name="G12" fmla="sin G10 -143535"/>
                <a:gd name="G13" fmla="cos 13500 -143535"/>
                <a:gd name="G14" fmla="sin 13500 -143535"/>
                <a:gd name="G15" fmla="+- G11 10800 0"/>
                <a:gd name="G16" fmla="+- G12 10800 0"/>
                <a:gd name="G17" fmla="+- G13 10800 0"/>
                <a:gd name="G18" fmla="+- G14 10800 0"/>
                <a:gd name="G19" fmla="*/ 7614 1 2"/>
                <a:gd name="G20" fmla="+- G19 5400 0"/>
                <a:gd name="G21" fmla="cos G20 -143535"/>
                <a:gd name="G22" fmla="sin G20 -143535"/>
                <a:gd name="G23" fmla="+- G21 10800 0"/>
                <a:gd name="G24" fmla="+- G12 G23 G22"/>
                <a:gd name="G25" fmla="+- G22 G23 G11"/>
                <a:gd name="G26" fmla="cos 10800 -143535"/>
                <a:gd name="G27" fmla="sin 10800 -143535"/>
                <a:gd name="G28" fmla="cos 7614 -143535"/>
                <a:gd name="G29" fmla="sin 7614 -143535"/>
                <a:gd name="G30" fmla="+- G26 10800 0"/>
                <a:gd name="G31" fmla="+- G27 10800 0"/>
                <a:gd name="G32" fmla="+- G28 10800 0"/>
                <a:gd name="G33" fmla="+- G29 10800 0"/>
                <a:gd name="G34" fmla="+- G19 5400 0"/>
                <a:gd name="G35" fmla="cos G34 -7564980"/>
                <a:gd name="G36" fmla="sin G34 -7564980"/>
                <a:gd name="G37" fmla="+/ -7564980 -143535 2"/>
                <a:gd name="T2" fmla="*/ 180 256 1"/>
                <a:gd name="T3" fmla="*/ 0 256 1"/>
                <a:gd name="G38" fmla="+- G37 T2 T3"/>
                <a:gd name="G39" fmla="?: G2 G37 G38"/>
                <a:gd name="G40" fmla="cos 10800 G39"/>
                <a:gd name="G41" fmla="sin 10800 G39"/>
                <a:gd name="G42" fmla="cos 7614 G39"/>
                <a:gd name="G43" fmla="sin 7614 G39"/>
                <a:gd name="G44" fmla="+- G40 10800 0"/>
                <a:gd name="G45" fmla="+- G41 10800 0"/>
                <a:gd name="G46" fmla="+- G42 10800 0"/>
                <a:gd name="G47" fmla="+- G43 10800 0"/>
                <a:gd name="G48" fmla="+- G35 10800 0"/>
                <a:gd name="G49" fmla="+- G36 10800 0"/>
                <a:gd name="T4" fmla="*/ 16392 w 21600"/>
                <a:gd name="T5" fmla="*/ 1560 h 21600"/>
                <a:gd name="T6" fmla="*/ 6846 w 21600"/>
                <a:gd name="T7" fmla="*/ 2485 h 21600"/>
                <a:gd name="T8" fmla="*/ 14742 w 21600"/>
                <a:gd name="T9" fmla="*/ 4286 h 21600"/>
                <a:gd name="T10" fmla="*/ 24290 w 21600"/>
                <a:gd name="T11" fmla="*/ 10284 h 21600"/>
                <a:gd name="T12" fmla="*/ 20164 w 21600"/>
                <a:gd name="T13" fmla="*/ 14738 h 21600"/>
                <a:gd name="T14" fmla="*/ 15710 w 21600"/>
                <a:gd name="T15" fmla="*/ 1061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408" y="10509"/>
                  </a:moveTo>
                  <a:cubicBezTo>
                    <a:pt x="18252" y="6420"/>
                    <a:pt x="14891" y="3186"/>
                    <a:pt x="10800" y="3186"/>
                  </a:cubicBezTo>
                  <a:cubicBezTo>
                    <a:pt x="9668" y="3185"/>
                    <a:pt x="8551" y="3438"/>
                    <a:pt x="7530" y="3923"/>
                  </a:cubicBezTo>
                  <a:lnTo>
                    <a:pt x="6161" y="1046"/>
                  </a:lnTo>
                  <a:cubicBezTo>
                    <a:pt x="7611" y="357"/>
                    <a:pt x="9195" y="-1"/>
                    <a:pt x="10800" y="0"/>
                  </a:cubicBezTo>
                  <a:cubicBezTo>
                    <a:pt x="16604" y="0"/>
                    <a:pt x="21370" y="4587"/>
                    <a:pt x="21592" y="10387"/>
                  </a:cubicBezTo>
                  <a:lnTo>
                    <a:pt x="24290" y="10284"/>
                  </a:lnTo>
                  <a:lnTo>
                    <a:pt x="20164" y="14738"/>
                  </a:lnTo>
                  <a:lnTo>
                    <a:pt x="15710" y="10612"/>
                  </a:lnTo>
                  <a:lnTo>
                    <a:pt x="18408" y="10509"/>
                  </a:lnTo>
                  <a:close/>
                </a:path>
              </a:pathLst>
            </a:cu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8635" name="Oval 27"/>
          <p:cNvSpPr>
            <a:spLocks noChangeArrowheads="1"/>
          </p:cNvSpPr>
          <p:nvPr/>
        </p:nvSpPr>
        <p:spPr bwMode="auto">
          <a:xfrm>
            <a:off x="2700338" y="2420940"/>
            <a:ext cx="3743325" cy="1728787"/>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3200" b="1" dirty="0" smtClean="0">
                <a:solidFill>
                  <a:srgbClr val="CC3300"/>
                </a:solidFill>
                <a:latin typeface="Arial Narrow" pitchFamily="34" charset="0"/>
              </a:rPr>
              <a:t>采购</a:t>
            </a:r>
            <a:r>
              <a:rPr lang="zh-CN" altLang="en-US" sz="3200" b="1" dirty="0">
                <a:solidFill>
                  <a:srgbClr val="CC3300"/>
                </a:solidFill>
                <a:latin typeface="Arial Narrow" pitchFamily="34" charset="0"/>
              </a:rPr>
              <a:t>及</a:t>
            </a:r>
            <a:endParaRPr lang="zh-CN" altLang="en-US" sz="3200" b="1" dirty="0">
              <a:solidFill>
                <a:srgbClr val="CC3300"/>
              </a:solidFill>
              <a:latin typeface="Arial Narrow" pitchFamily="34" charset="0"/>
            </a:endParaRPr>
          </a:p>
          <a:p>
            <a:r>
              <a:rPr lang="zh-CN" altLang="en-US" sz="3200" b="1" dirty="0">
                <a:solidFill>
                  <a:srgbClr val="CC3300"/>
                </a:solidFill>
                <a:latin typeface="Arial Narrow" pitchFamily="34" charset="0"/>
              </a:rPr>
              <a:t>供应商管理</a:t>
            </a:r>
            <a:endParaRPr lang="zh-CN" altLang="en-US" sz="3200" b="1" dirty="0">
              <a:solidFill>
                <a:srgbClr val="CC3300"/>
              </a:solidFill>
            </a:endParaRPr>
          </a:p>
        </p:txBody>
      </p:sp>
      <p:sp>
        <p:nvSpPr>
          <p:cNvPr id="68636" name="Rectangle 28"/>
          <p:cNvSpPr>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3600" dirty="0">
                <a:solidFill>
                  <a:srgbClr val="CC3300"/>
                </a:solidFill>
                <a:latin typeface="Arial Narrow" pitchFamily="34" charset="0"/>
                <a:ea typeface="楷体_GB2312" pitchFamily="49" charset="-122"/>
              </a:rPr>
              <a:t>乌龟</a:t>
            </a:r>
            <a:r>
              <a:rPr lang="zh-CN" altLang="en-US" sz="3600" dirty="0" smtClean="0">
                <a:solidFill>
                  <a:srgbClr val="CC3300"/>
                </a:solidFill>
                <a:latin typeface="Arial Narrow" pitchFamily="34" charset="0"/>
                <a:ea typeface="楷体_GB2312" pitchFamily="49" charset="-122"/>
              </a:rPr>
              <a:t>图</a:t>
            </a:r>
            <a:endParaRPr lang="en-US" altLang="zh-CN" sz="3600" dirty="0">
              <a:solidFill>
                <a:srgbClr val="CC3300"/>
              </a:solidFill>
              <a:latin typeface="Arial Narrow" pitchFamily="34" charset="0"/>
              <a:ea typeface="楷体_GB2312"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1000" fill="hold"/>
                                        <p:tgtEl>
                                          <p:spTgt spid="68610"/>
                                        </p:tgtEl>
                                        <p:attrNameLst>
                                          <p:attrName>ppt_x</p:attrName>
                                        </p:attrNameLst>
                                      </p:cBhvr>
                                      <p:tavLst>
                                        <p:tav tm="0">
                                          <p:val>
                                            <p:strVal val="#ppt_x-.2"/>
                                          </p:val>
                                        </p:tav>
                                        <p:tav tm="100000">
                                          <p:val>
                                            <p:strVal val="#ppt_x"/>
                                          </p:val>
                                        </p:tav>
                                      </p:tavLst>
                                    </p:anim>
                                    <p:anim calcmode="lin" valueType="num">
                                      <p:cBhvr>
                                        <p:cTn id="8" dur="1000" fill="hold"/>
                                        <p:tgtEl>
                                          <p:spTgt spid="686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86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863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8614"/>
                                        </p:tgtEl>
                                        <p:attrNameLst>
                                          <p:attrName>style.visibility</p:attrName>
                                        </p:attrNameLst>
                                      </p:cBhvr>
                                      <p:to>
                                        <p:strVal val="visible"/>
                                      </p:to>
                                    </p:set>
                                    <p:anim calcmode="lin" valueType="num">
                                      <p:cBhvr>
                                        <p:cTn id="18" dur="500" fill="hold"/>
                                        <p:tgtEl>
                                          <p:spTgt spid="68614"/>
                                        </p:tgtEl>
                                        <p:attrNameLst>
                                          <p:attrName>ppt_w</p:attrName>
                                        </p:attrNameLst>
                                      </p:cBhvr>
                                      <p:tavLst>
                                        <p:tav tm="0">
                                          <p:val>
                                            <p:fltVal val="0"/>
                                          </p:val>
                                        </p:tav>
                                        <p:tav tm="100000">
                                          <p:val>
                                            <p:strVal val="#ppt_w"/>
                                          </p:val>
                                        </p:tav>
                                      </p:tavLst>
                                    </p:anim>
                                    <p:anim calcmode="lin" valueType="num">
                                      <p:cBhvr>
                                        <p:cTn id="19" dur="500" fill="hold"/>
                                        <p:tgtEl>
                                          <p:spTgt spid="68614"/>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68622"/>
                                        </p:tgtEl>
                                        <p:attrNameLst>
                                          <p:attrName>style.visibility</p:attrName>
                                        </p:attrNameLst>
                                      </p:cBhvr>
                                      <p:to>
                                        <p:strVal val="visible"/>
                                      </p:to>
                                    </p:set>
                                    <p:animEffect transition="in" filter="fade">
                                      <p:cBhvr>
                                        <p:cTn id="24" dur="1000"/>
                                        <p:tgtEl>
                                          <p:spTgt spid="68622"/>
                                        </p:tgtEl>
                                      </p:cBhvr>
                                    </p:animEffect>
                                    <p:anim calcmode="lin" valueType="num">
                                      <p:cBhvr>
                                        <p:cTn id="25" dur="1000" fill="hold"/>
                                        <p:tgtEl>
                                          <p:spTgt spid="68622"/>
                                        </p:tgtEl>
                                        <p:attrNameLst>
                                          <p:attrName>ppt_x</p:attrName>
                                        </p:attrNameLst>
                                      </p:cBhvr>
                                      <p:tavLst>
                                        <p:tav tm="0">
                                          <p:val>
                                            <p:strVal val="#ppt_x"/>
                                          </p:val>
                                        </p:tav>
                                        <p:tav tm="100000">
                                          <p:val>
                                            <p:strVal val="#ppt_x"/>
                                          </p:val>
                                        </p:tav>
                                      </p:tavLst>
                                    </p:anim>
                                    <p:anim calcmode="lin" valueType="num">
                                      <p:cBhvr>
                                        <p:cTn id="26" dur="1000" fill="hold"/>
                                        <p:tgtEl>
                                          <p:spTgt spid="686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68618"/>
                                        </p:tgtEl>
                                        <p:attrNameLst>
                                          <p:attrName>style.visibility</p:attrName>
                                        </p:attrNameLst>
                                      </p:cBhvr>
                                      <p:to>
                                        <p:strVal val="visible"/>
                                      </p:to>
                                    </p:set>
                                    <p:animEffect transition="in" filter="fade">
                                      <p:cBhvr>
                                        <p:cTn id="31" dur="500"/>
                                        <p:tgtEl>
                                          <p:spTgt spid="68618"/>
                                        </p:tgtEl>
                                      </p:cBhvr>
                                    </p:animEffect>
                                    <p:anim calcmode="lin" valueType="num">
                                      <p:cBhvr>
                                        <p:cTn id="32" dur="500" fill="hold"/>
                                        <p:tgtEl>
                                          <p:spTgt spid="68618"/>
                                        </p:tgtEl>
                                        <p:attrNameLst>
                                          <p:attrName>ppt_x</p:attrName>
                                        </p:attrNameLst>
                                      </p:cBhvr>
                                      <p:tavLst>
                                        <p:tav tm="0">
                                          <p:val>
                                            <p:strVal val="#ppt_x"/>
                                          </p:val>
                                        </p:tav>
                                        <p:tav tm="100000">
                                          <p:val>
                                            <p:strVal val="#ppt_x"/>
                                          </p:val>
                                        </p:tav>
                                      </p:tavLst>
                                    </p:anim>
                                    <p:anim calcmode="lin" valueType="num">
                                      <p:cBhvr>
                                        <p:cTn id="33" dur="500" fill="hold"/>
                                        <p:tgtEl>
                                          <p:spTgt spid="686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8626"/>
                                        </p:tgtEl>
                                        <p:attrNameLst>
                                          <p:attrName>style.visibility</p:attrName>
                                        </p:attrNameLst>
                                      </p:cBhvr>
                                      <p:to>
                                        <p:strVal val="visible"/>
                                      </p:to>
                                    </p:set>
                                    <p:animEffect transition="in" filter="fade">
                                      <p:cBhvr>
                                        <p:cTn id="38" dur="1000"/>
                                        <p:tgtEl>
                                          <p:spTgt spid="68626"/>
                                        </p:tgtEl>
                                      </p:cBhvr>
                                    </p:animEffect>
                                    <p:anim calcmode="lin" valueType="num">
                                      <p:cBhvr>
                                        <p:cTn id="39" dur="1000" fill="hold"/>
                                        <p:tgtEl>
                                          <p:spTgt spid="68626"/>
                                        </p:tgtEl>
                                        <p:attrNameLst>
                                          <p:attrName>ppt_x</p:attrName>
                                        </p:attrNameLst>
                                      </p:cBhvr>
                                      <p:tavLst>
                                        <p:tav tm="0">
                                          <p:val>
                                            <p:strVal val="#ppt_x"/>
                                          </p:val>
                                        </p:tav>
                                        <p:tav tm="100000">
                                          <p:val>
                                            <p:strVal val="#ppt_x"/>
                                          </p:val>
                                        </p:tav>
                                      </p:tavLst>
                                    </p:anim>
                                    <p:anim calcmode="lin" valueType="num">
                                      <p:cBhvr>
                                        <p:cTn id="40" dur="1000" fill="hold"/>
                                        <p:tgtEl>
                                          <p:spTgt spid="6862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8631"/>
                                        </p:tgtEl>
                                        <p:attrNameLst>
                                          <p:attrName>style.visibility</p:attrName>
                                        </p:attrNameLst>
                                      </p:cBhvr>
                                      <p:to>
                                        <p:strVal val="visible"/>
                                      </p:to>
                                    </p:set>
                                    <p:animEffect transition="in" filter="fade">
                                      <p:cBhvr>
                                        <p:cTn id="45" dur="1000"/>
                                        <p:tgtEl>
                                          <p:spTgt spid="68631"/>
                                        </p:tgtEl>
                                      </p:cBhvr>
                                    </p:animEffect>
                                    <p:anim calcmode="lin" valueType="num">
                                      <p:cBhvr>
                                        <p:cTn id="46" dur="1000" fill="hold"/>
                                        <p:tgtEl>
                                          <p:spTgt spid="68631"/>
                                        </p:tgtEl>
                                        <p:attrNameLst>
                                          <p:attrName>ppt_x</p:attrName>
                                        </p:attrNameLst>
                                      </p:cBhvr>
                                      <p:tavLst>
                                        <p:tav tm="0">
                                          <p:val>
                                            <p:strVal val="#ppt_x"/>
                                          </p:val>
                                        </p:tav>
                                        <p:tav tm="100000">
                                          <p:val>
                                            <p:strVal val="#ppt_x"/>
                                          </p:val>
                                        </p:tav>
                                      </p:tavLst>
                                    </p:anim>
                                    <p:anim calcmode="lin" valueType="num">
                                      <p:cBhvr>
                                        <p:cTn id="47" dur="1000" fill="hold"/>
                                        <p:tgtEl>
                                          <p:spTgt spid="686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5" grpId="0"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p:cNvSpPr>
            <a:spLocks noGrp="1"/>
          </p:cNvSpPr>
          <p:nvPr>
            <p:ph type="title"/>
          </p:nvPr>
        </p:nvSpPr>
        <p:spPr>
          <a:xfrm>
            <a:off x="628650" y="365126"/>
            <a:ext cx="7886700" cy="526973"/>
          </a:xfrm>
        </p:spPr>
        <p:txBody>
          <a:bodyPr>
            <a:normAutofit fontScale="90000"/>
          </a:bodyPr>
          <a:lstStyle/>
          <a:p>
            <a:r>
              <a:rPr lang="zh-CN" altLang="en-US" dirty="0" smtClean="0"/>
              <a:t>过程策划表</a:t>
            </a:r>
            <a:endParaRPr lang="zh-CN" altLang="en-US" dirty="0" smtClean="0"/>
          </a:p>
        </p:txBody>
      </p:sp>
      <p:graphicFrame>
        <p:nvGraphicFramePr>
          <p:cNvPr id="6" name="内容占位符 5"/>
          <p:cNvGraphicFramePr>
            <a:graphicFrameLocks noGrp="1"/>
          </p:cNvGraphicFramePr>
          <p:nvPr>
            <p:ph idx="1"/>
          </p:nvPr>
        </p:nvGraphicFramePr>
        <p:xfrm>
          <a:off x="457200" y="1052513"/>
          <a:ext cx="8506561" cy="5054600"/>
        </p:xfrm>
        <a:graphic>
          <a:graphicData uri="http://schemas.openxmlformats.org/drawingml/2006/table">
            <a:tbl>
              <a:tblPr>
                <a:tableStyleId>{5C22544A-7EE6-4342-B048-85BDC9FD1C3A}</a:tableStyleId>
              </a:tblPr>
              <a:tblGrid>
                <a:gridCol w="799383"/>
                <a:gridCol w="454195"/>
                <a:gridCol w="759010"/>
                <a:gridCol w="1090067"/>
                <a:gridCol w="621741"/>
                <a:gridCol w="759010"/>
                <a:gridCol w="613667"/>
                <a:gridCol w="672209"/>
                <a:gridCol w="613667"/>
                <a:gridCol w="613667"/>
                <a:gridCol w="645966"/>
                <a:gridCol w="863978"/>
              </a:tblGrid>
              <a:tr h="845606">
                <a:tc gridSpan="6">
                  <a:txBody>
                    <a:bodyPr/>
                    <a:lstStyle/>
                    <a:p>
                      <a:pPr algn="ctr" fontAlgn="ctr"/>
                      <a:r>
                        <a:rPr lang="zh-CN" altLang="en-US" sz="1600" u="none" strike="noStrike" dirty="0">
                          <a:effectLst/>
                        </a:rPr>
                        <a:t>过程基本要素</a:t>
                      </a:r>
                      <a:endParaRPr lang="zh-CN" altLang="en-US" sz="1600" b="1" i="0" u="none" strike="noStrike" dirty="0">
                        <a:solidFill>
                          <a:srgbClr val="FFFFFF"/>
                        </a:solidFill>
                        <a:effectLst/>
                        <a:latin typeface="黑体" panose="0201060906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1600" u="none" strike="noStrike">
                          <a:effectLst/>
                        </a:rPr>
                        <a:t>过程有效性</a:t>
                      </a:r>
                      <a:endParaRPr lang="zh-CN" altLang="en-US" sz="1600" b="1" i="0" u="none" strike="noStrike">
                        <a:solidFill>
                          <a:srgbClr val="FFFFFF"/>
                        </a:solidFill>
                        <a:effectLst/>
                        <a:latin typeface="黑体" panose="0201060906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ctr"/>
                      <a:r>
                        <a:rPr lang="zh-CN" altLang="en-US" sz="1600" u="none" strike="noStrike">
                          <a:effectLst/>
                        </a:rPr>
                        <a:t>过程风险</a:t>
                      </a:r>
                      <a:endParaRPr lang="zh-CN" altLang="en-US" sz="1600" b="1" i="0" u="none" strike="noStrike">
                        <a:solidFill>
                          <a:srgbClr val="FFFFFF"/>
                        </a:solidFill>
                        <a:effectLst/>
                        <a:latin typeface="黑体" panose="0201060906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gridSpan="2">
                  <a:txBody>
                    <a:bodyPr/>
                    <a:lstStyle/>
                    <a:p>
                      <a:pPr algn="ctr" fontAlgn="ctr"/>
                      <a:r>
                        <a:rPr lang="zh-CN" altLang="en-US" sz="1600" u="none" strike="noStrike">
                          <a:effectLst/>
                        </a:rPr>
                        <a:t>体系关联</a:t>
                      </a:r>
                      <a:endParaRPr lang="zh-CN" altLang="en-US" sz="1600" b="1" i="0" u="none" strike="noStrike">
                        <a:solidFill>
                          <a:srgbClr val="FFFFFF"/>
                        </a:solidFill>
                        <a:effectLst/>
                        <a:latin typeface="黑体" panose="0201060906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1684867">
                <a:tc>
                  <a:txBody>
                    <a:bodyPr/>
                    <a:lstStyle/>
                    <a:p>
                      <a:pPr algn="ctr" fontAlgn="ctr"/>
                      <a:r>
                        <a:rPr lang="zh-CN" altLang="en-US" sz="1600" u="none" strike="noStrike" dirty="0">
                          <a:effectLst/>
                        </a:rPr>
                        <a:t>过程名称</a:t>
                      </a:r>
                      <a:endParaRPr lang="zh-CN" altLang="en-US" sz="1600" b="1"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dirty="0">
                          <a:effectLst/>
                        </a:rPr>
                        <a:t>过程责任  部门</a:t>
                      </a:r>
                      <a:endParaRPr lang="zh-CN" altLang="en-US" sz="1600" b="1"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过程输入</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dirty="0">
                          <a:effectLst/>
                        </a:rPr>
                        <a:t>过程中活动的步骤</a:t>
                      </a:r>
                      <a:endParaRPr lang="zh-CN" altLang="en-US" sz="1600" b="1"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步骤所对应的实施部门</a:t>
                      </a:r>
                      <a:r>
                        <a:rPr lang="en-US" altLang="zh-CN" sz="1600" u="none" strike="noStrike">
                          <a:effectLst/>
                        </a:rPr>
                        <a:t>/</a:t>
                      </a:r>
                      <a:r>
                        <a:rPr lang="zh-CN" altLang="en-US" sz="1600" u="none" strike="noStrike">
                          <a:effectLst/>
                        </a:rPr>
                        <a:t>岗位</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过程的输出</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过程绩效指标</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主要失效模式</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dirty="0">
                          <a:effectLst/>
                        </a:rPr>
                        <a:t>失效的后果</a:t>
                      </a:r>
                      <a:endParaRPr lang="zh-CN" altLang="en-US" sz="1600" b="1"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核心影响因素</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相关标准条款</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a:effectLst/>
                        </a:rPr>
                        <a:t>相关</a:t>
                      </a:r>
                      <a:r>
                        <a:rPr lang="en-US" altLang="zh-CN" sz="1600" u="none" strike="noStrike">
                          <a:effectLst/>
                        </a:rPr>
                        <a:t>QMS</a:t>
                      </a:r>
                      <a:r>
                        <a:rPr lang="zh-CN" altLang="en-US" sz="1600" u="none" strike="noStrike">
                          <a:effectLst/>
                        </a:rPr>
                        <a:t>体系文件</a:t>
                      </a:r>
                      <a:endParaRPr lang="zh-CN" altLang="en-US" sz="1600" b="1"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4127">
                <a:tc>
                  <a:txBody>
                    <a:bodyPr/>
                    <a:lstStyle/>
                    <a:p>
                      <a:pPr algn="ctr" fontAlgn="ctr"/>
                      <a:r>
                        <a:rPr lang="zh-CN" altLang="en-US" sz="1600" u="none" strike="noStrike" dirty="0">
                          <a:effectLst/>
                        </a:rPr>
                        <a:t>采购</a:t>
                      </a:r>
                      <a:endParaRPr lang="zh-CN" altLang="en-US" sz="1600" b="1"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u="none" strike="noStrike" dirty="0">
                          <a:effectLst/>
                        </a:rPr>
                        <a:t>采购部</a:t>
                      </a:r>
                      <a:endParaRPr lang="zh-CN" altLang="en-US" sz="1600" b="0"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dirty="0">
                          <a:effectLst/>
                        </a:rPr>
                        <a:t>采购订单</a:t>
                      </a:r>
                      <a:endParaRPr lang="zh-CN" altLang="en-US" sz="1600" b="0"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dirty="0">
                          <a:effectLst/>
                        </a:rPr>
                        <a:t>制作采购订单</a:t>
                      </a:r>
                      <a:r>
                        <a:rPr lang="en-US" altLang="zh-CN" sz="1600" u="none" strike="noStrike" dirty="0">
                          <a:effectLst/>
                        </a:rPr>
                        <a:t>—</a:t>
                      </a:r>
                      <a:r>
                        <a:rPr lang="zh-CN" altLang="en-US" sz="1600" u="none" strike="noStrike" dirty="0">
                          <a:effectLst/>
                        </a:rPr>
                        <a:t>选择供应商</a:t>
                      </a:r>
                      <a:r>
                        <a:rPr lang="en-US" altLang="zh-CN" sz="1600" u="none" strike="noStrike" dirty="0">
                          <a:effectLst/>
                        </a:rPr>
                        <a:t>—</a:t>
                      </a:r>
                      <a:r>
                        <a:rPr lang="zh-CN" altLang="en-US" sz="1600" u="none" strike="noStrike" dirty="0">
                          <a:effectLst/>
                        </a:rPr>
                        <a:t>报价</a:t>
                      </a:r>
                      <a:r>
                        <a:rPr lang="en-US" altLang="zh-CN" sz="1600" u="none" strike="noStrike" dirty="0">
                          <a:effectLst/>
                        </a:rPr>
                        <a:t>—</a:t>
                      </a:r>
                      <a:r>
                        <a:rPr lang="zh-CN" altLang="en-US" sz="1600" u="none" strike="noStrike" dirty="0">
                          <a:effectLst/>
                        </a:rPr>
                        <a:t>下订单</a:t>
                      </a:r>
                      <a:r>
                        <a:rPr lang="en-US" altLang="zh-CN" sz="1600" u="none" strike="noStrike" dirty="0">
                          <a:effectLst/>
                        </a:rPr>
                        <a:t>—</a:t>
                      </a:r>
                      <a:r>
                        <a:rPr lang="zh-CN" altLang="en-US" sz="1600" u="none" strike="noStrike" dirty="0">
                          <a:effectLst/>
                        </a:rPr>
                        <a:t>验收物料</a:t>
                      </a:r>
                      <a:endParaRPr lang="zh-CN" altLang="en-US" sz="1600" b="0"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a:effectLst/>
                        </a:rPr>
                        <a:t>总经办采购</a:t>
                      </a:r>
                      <a:r>
                        <a:rPr lang="en-US" altLang="zh-CN" sz="1600" u="none" strike="noStrike">
                          <a:effectLst/>
                        </a:rPr>
                        <a:t>/</a:t>
                      </a:r>
                      <a:r>
                        <a:rPr lang="zh-CN" altLang="en-US" sz="1600" u="none" strike="noStrike">
                          <a:effectLst/>
                        </a:rPr>
                        <a:t>仓库</a:t>
                      </a:r>
                      <a:r>
                        <a:rPr lang="en-US" altLang="zh-CN" sz="1600" u="none" strike="noStrike">
                          <a:effectLst/>
                        </a:rPr>
                        <a:t>/IQC</a:t>
                      </a:r>
                      <a:endParaRPr lang="en-US" altLang="zh-CN" sz="1600" b="0" i="0" u="none" strike="noStrike">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dirty="0">
                          <a:effectLst/>
                        </a:rPr>
                        <a:t>采购物料</a:t>
                      </a:r>
                      <a:endParaRPr lang="zh-CN" altLang="en-US" sz="1600" b="0"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dirty="0">
                          <a:effectLst/>
                        </a:rPr>
                        <a:t>供方一次交验合格率≧</a:t>
                      </a:r>
                      <a:r>
                        <a:rPr lang="en-US" altLang="zh-CN" sz="1600" u="none" strike="noStrike" dirty="0">
                          <a:effectLst/>
                        </a:rPr>
                        <a:t>95%</a:t>
                      </a:r>
                      <a:endParaRPr lang="en-US" altLang="zh-CN" sz="1600" b="0" i="0" u="none" strike="noStrike" dirty="0">
                        <a:effectLst/>
                        <a:latin typeface="Times New Roman" panose="02020603050405020304"/>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600" u="none" strike="noStrike" dirty="0">
                          <a:effectLst/>
                        </a:rPr>
                        <a:t>1</a:t>
                      </a:r>
                      <a:r>
                        <a:rPr lang="zh-CN" altLang="en-US" sz="1600" u="none" strike="noStrike" dirty="0">
                          <a:effectLst/>
                        </a:rPr>
                        <a:t>、采购物料不合格；</a:t>
                      </a:r>
                      <a:br>
                        <a:rPr lang="zh-CN" altLang="en-US" sz="1600" u="none" strike="noStrike" dirty="0">
                          <a:effectLst/>
                        </a:rPr>
                      </a:br>
                      <a:r>
                        <a:rPr lang="en-US" altLang="zh-CN" sz="1600" u="none" strike="noStrike" dirty="0">
                          <a:effectLst/>
                        </a:rPr>
                        <a:t>2</a:t>
                      </a:r>
                      <a:r>
                        <a:rPr lang="zh-CN" altLang="en-US" sz="1600" u="none" strike="noStrike" dirty="0">
                          <a:effectLst/>
                        </a:rPr>
                        <a:t>、采购物料未及时交付；</a:t>
                      </a:r>
                      <a:endParaRPr lang="zh-CN" altLang="en-US" sz="1600" b="0" i="0" u="none" strike="noStrike" dirty="0">
                        <a:effectLst/>
                        <a:latin typeface="Times New Roman" panose="02020603050405020304"/>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600" u="none" strike="noStrike" dirty="0">
                          <a:effectLst/>
                        </a:rPr>
                        <a:t>1</a:t>
                      </a:r>
                      <a:r>
                        <a:rPr lang="zh-CN" altLang="en-US" sz="1600" u="none" strike="noStrike" dirty="0">
                          <a:effectLst/>
                        </a:rPr>
                        <a:t>、导致不合格产品；</a:t>
                      </a:r>
                      <a:br>
                        <a:rPr lang="zh-CN" altLang="en-US" sz="1600" u="none" strike="noStrike" dirty="0">
                          <a:effectLst/>
                        </a:rPr>
                      </a:br>
                      <a:r>
                        <a:rPr lang="zh-CN" altLang="en-US" sz="1600" u="none" strike="noStrike" dirty="0">
                          <a:effectLst/>
                        </a:rPr>
                        <a:t> </a:t>
                      </a:r>
                      <a:r>
                        <a:rPr lang="en-US" altLang="zh-CN" sz="1600" u="none" strike="noStrike" dirty="0">
                          <a:effectLst/>
                        </a:rPr>
                        <a:t>2</a:t>
                      </a:r>
                      <a:r>
                        <a:rPr lang="zh-CN" altLang="en-US" sz="1600" u="none" strike="noStrike" dirty="0">
                          <a:effectLst/>
                        </a:rPr>
                        <a:t>、导致产品交期延误</a:t>
                      </a:r>
                      <a:endParaRPr lang="zh-CN" altLang="en-US" sz="1600" b="0" i="0" u="none" strike="noStrike" dirty="0">
                        <a:effectLst/>
                        <a:latin typeface="Times New Roman" panose="02020603050405020304"/>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600" u="none" strike="noStrike" dirty="0">
                          <a:effectLst/>
                        </a:rPr>
                        <a:t>对供应商的选择</a:t>
                      </a:r>
                      <a:br>
                        <a:rPr lang="zh-CN" altLang="en-US" sz="1600" u="none" strike="noStrike" dirty="0">
                          <a:effectLst/>
                        </a:rPr>
                      </a:br>
                      <a:br>
                        <a:rPr lang="zh-CN" altLang="en-US" sz="1600" u="none" strike="noStrike" dirty="0">
                          <a:effectLst/>
                        </a:rPr>
                      </a:br>
                      <a:r>
                        <a:rPr lang="zh-CN" altLang="en-US" sz="1600" u="none" strike="noStrike" dirty="0">
                          <a:effectLst/>
                        </a:rPr>
                        <a:t>原材料市场波动</a:t>
                      </a:r>
                      <a:endParaRPr lang="zh-CN" altLang="en-US" sz="1600" b="0"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1" fontAlgn="ctr" hangingPunct="1">
                        <a:lnSpc>
                          <a:spcPts val="2100"/>
                        </a:lnSpc>
                      </a:pPr>
                      <a:r>
                        <a:rPr lang="en-US" altLang="zh-CN" sz="1600" b="0" dirty="0" smtClean="0"/>
                        <a:t>4.2/6.1/6.2/7.4/7.5/8.4/8.5.3/8.6</a:t>
                      </a:r>
                      <a:r>
                        <a:rPr lang="zh-CN" altLang="en-US" sz="1600" b="0" dirty="0" smtClean="0"/>
                        <a:t>；</a:t>
                      </a:r>
                      <a:r>
                        <a:rPr lang="en-US" altLang="zh-CN" sz="1600" b="0" smtClean="0"/>
                        <a:t>8.7/10.2</a:t>
                      </a:r>
                      <a:endParaRPr lang="zh-CN" altLang="zh-CN" sz="1600" b="0" dirty="0"/>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u="none" strike="noStrike" dirty="0">
                          <a:effectLst/>
                        </a:rPr>
                        <a:t>C.K/QP-11</a:t>
                      </a:r>
                      <a:endParaRPr lang="en-US" sz="1600" b="0" i="0" u="none" strike="noStrike" dirty="0">
                        <a:effectLst/>
                        <a:latin typeface="宋体" panose="02010600030101010101" pitchFamily="2" charset="-122"/>
                      </a:endParaRPr>
                    </a:p>
                  </a:txBody>
                  <a:tcPr marL="5530" marR="5530" marT="553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FF0000"/>
                </a:solidFill>
              </a:rPr>
              <a:t>三、过程</a:t>
            </a:r>
            <a:r>
              <a:rPr lang="zh-CN" altLang="en-US" b="1" dirty="0" smtClean="0">
                <a:solidFill>
                  <a:srgbClr val="FF0000"/>
                </a:solidFill>
              </a:rPr>
              <a:t>确定</a:t>
            </a:r>
            <a:endParaRPr lang="zh-CN" altLang="en-US" dirty="0"/>
          </a:p>
        </p:txBody>
      </p:sp>
      <p:sp>
        <p:nvSpPr>
          <p:cNvPr id="3" name="内容占位符 2"/>
          <p:cNvSpPr>
            <a:spLocks noGrp="1"/>
          </p:cNvSpPr>
          <p:nvPr>
            <p:ph idx="1"/>
          </p:nvPr>
        </p:nvSpPr>
        <p:spPr/>
        <p:txBody>
          <a:bodyPr/>
          <a:lstStyle/>
          <a:p>
            <a:pPr marL="0" indent="0">
              <a:buNone/>
            </a:pPr>
            <a:r>
              <a:rPr lang="en-US" altLang="zh-CN" dirty="0" smtClean="0"/>
              <a:t>11</a:t>
            </a:r>
            <a:r>
              <a:rPr lang="zh-CN" altLang="en-US" dirty="0" smtClean="0"/>
              <a:t>、</a:t>
            </a:r>
            <a:r>
              <a:rPr lang="zh-CN" altLang="en-US" dirty="0"/>
              <a:t>确定过程的常见误区</a:t>
            </a:r>
            <a:endParaRPr lang="zh-CN" altLang="en-US" dirty="0"/>
          </a:p>
          <a:p>
            <a:pPr marL="0" indent="0">
              <a:buNone/>
            </a:pPr>
            <a:r>
              <a:rPr lang="zh-CN" altLang="en-US" b="0" dirty="0"/>
              <a:t>在确定过程中，通常会存在一些不正确的误区，我们举例说明：</a:t>
            </a:r>
            <a:endParaRPr lang="zh-CN" altLang="en-US" b="0" dirty="0"/>
          </a:p>
          <a:p>
            <a:pPr marL="0" indent="0">
              <a:buNone/>
            </a:pPr>
            <a:r>
              <a:rPr lang="zh-CN" altLang="en-US" b="0" dirty="0"/>
              <a:t>误区一：完全按照标准</a:t>
            </a:r>
            <a:r>
              <a:rPr lang="en-US" altLang="zh-CN" b="0" dirty="0"/>
              <a:t>ISO9001</a:t>
            </a:r>
            <a:r>
              <a:rPr lang="zh-CN" altLang="en-US" b="0" dirty="0"/>
              <a:t>：</a:t>
            </a:r>
            <a:r>
              <a:rPr lang="en-US" altLang="zh-CN" b="0" dirty="0"/>
              <a:t>2015</a:t>
            </a:r>
            <a:r>
              <a:rPr lang="zh-CN" altLang="en-US" b="0" dirty="0"/>
              <a:t>中的条款来确定</a:t>
            </a:r>
            <a:r>
              <a:rPr lang="zh-CN" altLang="en-US" b="0" dirty="0" smtClean="0"/>
              <a:t>过程</a:t>
            </a:r>
            <a:endParaRPr lang="en-US" altLang="zh-CN" b="0" dirty="0" smtClean="0"/>
          </a:p>
          <a:p>
            <a:pPr marL="0" indent="0">
              <a:buNone/>
            </a:pPr>
            <a:r>
              <a:rPr lang="zh-CN" altLang="en-US" b="0" dirty="0"/>
              <a:t>误区二：完全按照组织的部门职能来定义过程</a:t>
            </a:r>
            <a:endParaRPr lang="zh-CN" altLang="en-US" b="0"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605031"/>
          </a:xfrm>
        </p:spPr>
        <p:txBody>
          <a:bodyPr>
            <a:normAutofit fontScale="90000"/>
          </a:bodyPr>
          <a:lstStyle/>
          <a:p>
            <a:r>
              <a:rPr lang="zh-CN" altLang="en-US" dirty="0" smtClean="0">
                <a:solidFill>
                  <a:srgbClr val="FF0000"/>
                </a:solidFill>
              </a:rPr>
              <a:t>四、过程</a:t>
            </a:r>
            <a:r>
              <a:rPr lang="zh-CN" altLang="en-US" dirty="0">
                <a:solidFill>
                  <a:srgbClr val="FF0000"/>
                </a:solidFill>
              </a:rPr>
              <a:t>实施和</a:t>
            </a:r>
            <a:r>
              <a:rPr lang="zh-CN" altLang="en-US" dirty="0" smtClean="0">
                <a:solidFill>
                  <a:srgbClr val="FF0000"/>
                </a:solidFill>
              </a:rPr>
              <a:t>监测</a:t>
            </a:r>
            <a:endParaRPr lang="zh-CN" altLang="en-US" dirty="0">
              <a:solidFill>
                <a:srgbClr val="FF0000"/>
              </a:solidFill>
            </a:endParaRPr>
          </a:p>
        </p:txBody>
      </p:sp>
      <p:sp>
        <p:nvSpPr>
          <p:cNvPr id="3" name="内容占位符 2"/>
          <p:cNvSpPr>
            <a:spLocks noGrp="1"/>
          </p:cNvSpPr>
          <p:nvPr>
            <p:ph idx="1"/>
          </p:nvPr>
        </p:nvSpPr>
        <p:spPr>
          <a:xfrm>
            <a:off x="628650" y="1193181"/>
            <a:ext cx="7886700" cy="4983783"/>
          </a:xfrm>
        </p:spPr>
        <p:txBody>
          <a:bodyPr>
            <a:normAutofit/>
          </a:bodyPr>
          <a:lstStyle/>
          <a:p>
            <a:pPr marL="0" indent="0">
              <a:buNone/>
            </a:pPr>
            <a:r>
              <a:rPr lang="en-US" altLang="zh-CN" dirty="0" smtClean="0"/>
              <a:t>1</a:t>
            </a:r>
            <a:r>
              <a:rPr lang="zh-CN" altLang="en-US" dirty="0" smtClean="0"/>
              <a:t>、实施的总体</a:t>
            </a:r>
            <a:r>
              <a:rPr lang="zh-CN" altLang="en-US" dirty="0"/>
              <a:t>要求</a:t>
            </a:r>
            <a:endParaRPr lang="zh-CN" altLang="en-US" dirty="0"/>
          </a:p>
          <a:p>
            <a:pPr marL="0" indent="0">
              <a:buNone/>
            </a:pPr>
            <a:r>
              <a:rPr lang="zh-CN" altLang="en-US" b="0" dirty="0"/>
              <a:t>根据顾客要求策划并建立满足顾客要求的管理体系，按照策划要求实施</a:t>
            </a:r>
            <a:r>
              <a:rPr lang="zh-CN" altLang="en-US" b="0" dirty="0" smtClean="0"/>
              <a:t>运行。</a:t>
            </a:r>
            <a:endParaRPr lang="en-US" altLang="zh-CN" b="0" dirty="0" smtClean="0"/>
          </a:p>
          <a:p>
            <a:pPr marL="0" indent="0">
              <a:buNone/>
            </a:pPr>
            <a:r>
              <a:rPr lang="en-US" altLang="zh-CN" dirty="0"/>
              <a:t>2</a:t>
            </a:r>
            <a:r>
              <a:rPr lang="zh-CN" altLang="en-US" dirty="0"/>
              <a:t>、过程运行中的监视</a:t>
            </a:r>
            <a:endParaRPr lang="zh-CN" altLang="en-US" dirty="0"/>
          </a:p>
          <a:p>
            <a:pPr marL="0" indent="0">
              <a:buNone/>
            </a:pPr>
            <a:r>
              <a:rPr lang="zh-CN" altLang="en-US" dirty="0"/>
              <a:t>通过对预先设定的绩效指标和目标进行监视和测量，评价过程的有效性。</a:t>
            </a:r>
            <a:endParaRPr lang="en-US" altLang="zh-CN" dirty="0"/>
          </a:p>
          <a:p>
            <a:pPr marL="0" indent="0">
              <a:buNone/>
            </a:pPr>
            <a:r>
              <a:rPr lang="zh-CN" altLang="en-US" dirty="0"/>
              <a:t>时机：</a:t>
            </a:r>
            <a:endParaRPr lang="en-US" altLang="zh-CN" dirty="0"/>
          </a:p>
          <a:p>
            <a:pPr marL="0" indent="0">
              <a:buNone/>
            </a:pPr>
            <a:r>
              <a:rPr lang="en-US" altLang="zh-CN" dirty="0"/>
              <a:t>——</a:t>
            </a:r>
            <a:r>
              <a:rPr lang="zh-CN" altLang="en-US" dirty="0"/>
              <a:t>过程运行中</a:t>
            </a:r>
            <a:endParaRPr lang="en-US" altLang="zh-CN" dirty="0"/>
          </a:p>
          <a:p>
            <a:pPr marL="0" indent="0">
              <a:buNone/>
            </a:pPr>
            <a:r>
              <a:rPr lang="en-US" altLang="zh-CN" dirty="0"/>
              <a:t>——</a:t>
            </a:r>
            <a:r>
              <a:rPr lang="zh-CN" altLang="en-US" dirty="0"/>
              <a:t>过程有输出</a:t>
            </a:r>
            <a:endParaRPr lang="en-US" altLang="zh-CN" b="0" dirty="0" smtClean="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33816"/>
            <a:ext cx="7886700" cy="769435"/>
          </a:xfrm>
        </p:spPr>
        <p:txBody>
          <a:bodyPr>
            <a:normAutofit/>
          </a:bodyPr>
          <a:lstStyle/>
          <a:p>
            <a:r>
              <a:rPr lang="zh-CN" altLang="en-US" sz="3600" b="1" dirty="0" smtClean="0">
                <a:solidFill>
                  <a:srgbClr val="FF0000"/>
                </a:solidFill>
              </a:rPr>
              <a:t>五、过程评价</a:t>
            </a:r>
            <a:r>
              <a:rPr lang="zh-CN" altLang="en-US" sz="3600" b="1" dirty="0">
                <a:solidFill>
                  <a:srgbClr val="FF0000"/>
                </a:solidFill>
              </a:rPr>
              <a:t>和</a:t>
            </a:r>
            <a:r>
              <a:rPr lang="zh-CN" altLang="en-US" sz="3600" b="1" dirty="0" smtClean="0">
                <a:solidFill>
                  <a:srgbClr val="FF0000"/>
                </a:solidFill>
              </a:rPr>
              <a:t>改进</a:t>
            </a:r>
            <a:endParaRPr lang="zh-CN" altLang="en-US" sz="3600" b="1" dirty="0">
              <a:solidFill>
                <a:srgbClr val="FF0000"/>
              </a:solidFill>
            </a:endParaRPr>
          </a:p>
        </p:txBody>
      </p:sp>
      <p:sp>
        <p:nvSpPr>
          <p:cNvPr id="3" name="内容占位符 2"/>
          <p:cNvSpPr>
            <a:spLocks noGrp="1"/>
          </p:cNvSpPr>
          <p:nvPr>
            <p:ph idx="1"/>
          </p:nvPr>
        </p:nvSpPr>
        <p:spPr>
          <a:xfrm>
            <a:off x="628650" y="903249"/>
            <a:ext cx="7886700" cy="5273714"/>
          </a:xfrm>
        </p:spPr>
        <p:txBody>
          <a:bodyPr>
            <a:normAutofit fontScale="85000" lnSpcReduction="20000"/>
          </a:bodyPr>
          <a:lstStyle/>
          <a:p>
            <a:pPr marL="0" indent="0">
              <a:buNone/>
            </a:pPr>
            <a:r>
              <a:rPr lang="zh-CN" altLang="en-US" b="0" dirty="0" smtClean="0"/>
              <a:t>  通过过程监视和测量，</a:t>
            </a:r>
            <a:r>
              <a:rPr lang="zh-CN" altLang="en-US" b="0" dirty="0"/>
              <a:t>找到过程改进的机会，并基于过程测量的数据不断地改进过程的</a:t>
            </a:r>
            <a:r>
              <a:rPr lang="zh-CN" altLang="en-US" b="0" dirty="0" smtClean="0"/>
              <a:t>绩效</a:t>
            </a:r>
            <a:r>
              <a:rPr lang="en-US" altLang="zh-CN" b="0" dirty="0" smtClean="0"/>
              <a:t>,</a:t>
            </a:r>
            <a:r>
              <a:rPr lang="zh-CN" altLang="en-US" b="0" dirty="0" smtClean="0"/>
              <a:t>增加</a:t>
            </a:r>
            <a:r>
              <a:rPr lang="zh-CN" altLang="en-US" b="0" dirty="0"/>
              <a:t>顾客的满意</a:t>
            </a:r>
            <a:r>
              <a:rPr lang="zh-CN" altLang="en-US" b="0" dirty="0" smtClean="0"/>
              <a:t>。</a:t>
            </a:r>
            <a:endParaRPr lang="en-US" altLang="zh-CN" b="0" dirty="0" smtClean="0"/>
          </a:p>
          <a:p>
            <a:pPr marL="0" indent="0">
              <a:buNone/>
            </a:pPr>
            <a:r>
              <a:rPr lang="en-US" altLang="zh-CN" dirty="0"/>
              <a:t>1</a:t>
            </a:r>
            <a:r>
              <a:rPr lang="zh-CN" altLang="en-US" dirty="0"/>
              <a:t>、过程评价</a:t>
            </a:r>
            <a:endParaRPr lang="zh-CN" altLang="en-US" dirty="0"/>
          </a:p>
          <a:p>
            <a:pPr marL="0" indent="0">
              <a:buNone/>
            </a:pPr>
            <a:r>
              <a:rPr lang="en-US" altLang="zh-CN" dirty="0"/>
              <a:t>1</a:t>
            </a:r>
            <a:r>
              <a:rPr lang="zh-CN" altLang="en-US" dirty="0"/>
              <a:t>）过程有效性</a:t>
            </a:r>
            <a:endParaRPr lang="zh-CN" altLang="en-US" dirty="0"/>
          </a:p>
          <a:p>
            <a:pPr marL="0" indent="0">
              <a:buNone/>
            </a:pPr>
            <a:r>
              <a:rPr lang="zh-CN" altLang="en-US" dirty="0"/>
              <a:t>有效性</a:t>
            </a:r>
            <a:endParaRPr lang="zh-CN" altLang="en-US" dirty="0"/>
          </a:p>
          <a:p>
            <a:pPr marL="0" indent="0">
              <a:buNone/>
            </a:pPr>
            <a:r>
              <a:rPr lang="en-US" altLang="zh-CN" dirty="0"/>
              <a:t>——</a:t>
            </a:r>
            <a:r>
              <a:rPr lang="zh-CN" altLang="en-US" dirty="0"/>
              <a:t>指完成策划的活动并得到策划结果的程度</a:t>
            </a:r>
            <a:endParaRPr lang="zh-CN" altLang="en-US" dirty="0"/>
          </a:p>
          <a:p>
            <a:pPr marL="0" indent="0">
              <a:buNone/>
            </a:pPr>
            <a:r>
              <a:rPr lang="zh-CN" altLang="en-US" dirty="0"/>
              <a:t>详见</a:t>
            </a:r>
            <a:r>
              <a:rPr lang="en-US" altLang="zh-CN" dirty="0"/>
              <a:t>ISO9000:2015</a:t>
            </a:r>
            <a:r>
              <a:rPr lang="zh-CN" altLang="en-US" dirty="0"/>
              <a:t>标准术语</a:t>
            </a:r>
            <a:r>
              <a:rPr lang="en-US" altLang="zh-CN" dirty="0"/>
              <a:t>3.7.11</a:t>
            </a:r>
            <a:endParaRPr lang="en-US" altLang="zh-CN" dirty="0"/>
          </a:p>
          <a:p>
            <a:pPr marL="0" indent="0">
              <a:buNone/>
            </a:pPr>
            <a:r>
              <a:rPr lang="zh-CN" altLang="en-US" dirty="0"/>
              <a:t>描述对过程有效性起重要作用的主要绩效结果，包括适当的对比数据</a:t>
            </a:r>
            <a:r>
              <a:rPr lang="zh-CN" altLang="en-US" dirty="0" smtClean="0"/>
              <a:t>。</a:t>
            </a:r>
            <a:endParaRPr lang="en-US" altLang="zh-CN" dirty="0" smtClean="0"/>
          </a:p>
          <a:p>
            <a:pPr marL="0" indent="0">
              <a:buNone/>
            </a:pPr>
            <a:r>
              <a:rPr lang="en-US" altLang="zh-CN" dirty="0"/>
              <a:t>2</a:t>
            </a:r>
            <a:r>
              <a:rPr lang="zh-CN" altLang="en-US" dirty="0"/>
              <a:t>）过程效率</a:t>
            </a:r>
            <a:endParaRPr lang="zh-CN" altLang="en-US" dirty="0"/>
          </a:p>
          <a:p>
            <a:pPr marL="0" indent="0">
              <a:buNone/>
            </a:pPr>
            <a:r>
              <a:rPr lang="zh-CN" altLang="en-US" dirty="0"/>
              <a:t>效率</a:t>
            </a:r>
            <a:endParaRPr lang="zh-CN" altLang="en-US" dirty="0"/>
          </a:p>
          <a:p>
            <a:pPr marL="0" indent="0">
              <a:buNone/>
            </a:pPr>
            <a:r>
              <a:rPr lang="en-US" altLang="zh-CN" dirty="0"/>
              <a:t>——</a:t>
            </a:r>
            <a:r>
              <a:rPr lang="zh-CN" altLang="en-US" dirty="0"/>
              <a:t>指得到的结果与所使用的资源之间的关系</a:t>
            </a:r>
            <a:endParaRPr lang="zh-CN" altLang="en-US" dirty="0"/>
          </a:p>
          <a:p>
            <a:pPr marL="0" indent="0">
              <a:buNone/>
            </a:pPr>
            <a:r>
              <a:rPr lang="zh-CN" altLang="en-US" dirty="0"/>
              <a:t>详见</a:t>
            </a:r>
            <a:r>
              <a:rPr lang="en-US" altLang="zh-CN" dirty="0"/>
              <a:t>ISO9000:2015</a:t>
            </a:r>
            <a:r>
              <a:rPr lang="zh-CN" altLang="en-US" dirty="0"/>
              <a:t>标准术语</a:t>
            </a:r>
            <a:r>
              <a:rPr lang="en-US" altLang="zh-CN" dirty="0" smtClean="0"/>
              <a:t>3.7.10</a:t>
            </a:r>
            <a:endParaRPr lang="en-US" altLang="zh-CN" dirty="0"/>
          </a:p>
          <a:p>
            <a:pPr marL="0" indent="0">
              <a:buNone/>
            </a:pPr>
            <a:r>
              <a:rPr lang="zh-CN" altLang="en-US" dirty="0"/>
              <a:t>描述过程的输出与所耗费的资源的比较</a:t>
            </a:r>
            <a:endParaRPr lang="zh-CN" altLang="en-US" b="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189572"/>
            <a:ext cx="7886700" cy="635619"/>
          </a:xfrm>
        </p:spPr>
        <p:txBody>
          <a:bodyPr>
            <a:normAutofit fontScale="90000"/>
          </a:bodyPr>
          <a:lstStyle/>
          <a:p>
            <a:r>
              <a:rPr lang="zh-CN" altLang="en-US" b="1" dirty="0">
                <a:solidFill>
                  <a:srgbClr val="FF0000"/>
                </a:solidFill>
              </a:rPr>
              <a:t>五、过程评价和</a:t>
            </a:r>
            <a:r>
              <a:rPr lang="zh-CN" altLang="en-US" b="1" dirty="0" smtClean="0">
                <a:solidFill>
                  <a:srgbClr val="FF0000"/>
                </a:solidFill>
              </a:rPr>
              <a:t>改进</a:t>
            </a:r>
            <a:endParaRPr lang="zh-CN" altLang="en-US" dirty="0"/>
          </a:p>
        </p:txBody>
      </p:sp>
      <p:sp>
        <p:nvSpPr>
          <p:cNvPr id="3" name="内容占位符 2"/>
          <p:cNvSpPr>
            <a:spLocks noGrp="1"/>
          </p:cNvSpPr>
          <p:nvPr>
            <p:ph idx="1"/>
          </p:nvPr>
        </p:nvSpPr>
        <p:spPr>
          <a:xfrm>
            <a:off x="494835" y="1223459"/>
            <a:ext cx="7886700" cy="5043526"/>
          </a:xfrm>
        </p:spPr>
        <p:txBody>
          <a:bodyPr>
            <a:normAutofit lnSpcReduction="10000"/>
          </a:bodyPr>
          <a:lstStyle/>
          <a:p>
            <a:pPr marL="0" indent="0">
              <a:buNone/>
            </a:pPr>
            <a:r>
              <a:rPr lang="en-US" altLang="zh-CN" dirty="0" smtClean="0"/>
              <a:t>2</a:t>
            </a:r>
            <a:r>
              <a:rPr lang="zh-CN" altLang="en-US" dirty="0" smtClean="0"/>
              <a:t>、过程评价方法</a:t>
            </a:r>
            <a:endParaRPr lang="en-US" altLang="zh-CN" dirty="0" smtClean="0"/>
          </a:p>
          <a:p>
            <a:pPr marL="0" indent="0">
              <a:buNone/>
            </a:pPr>
            <a:r>
              <a:rPr lang="en-US" altLang="zh-CN" dirty="0" smtClean="0"/>
              <a:t>——</a:t>
            </a:r>
            <a:r>
              <a:rPr lang="zh-CN" altLang="en-US" dirty="0" smtClean="0"/>
              <a:t>基于过程的审核</a:t>
            </a:r>
            <a:endParaRPr lang="en-US" altLang="zh-CN" dirty="0" smtClean="0"/>
          </a:p>
          <a:p>
            <a:pPr marL="0" indent="0">
              <a:buNone/>
            </a:pPr>
            <a:r>
              <a:rPr lang="en-US" altLang="zh-CN" dirty="0"/>
              <a:t>3</a:t>
            </a:r>
            <a:r>
              <a:rPr lang="zh-CN" altLang="en-US" dirty="0"/>
              <a:t>、持续改进过程</a:t>
            </a:r>
            <a:endParaRPr lang="en-US" altLang="zh-CN" dirty="0"/>
          </a:p>
          <a:p>
            <a:pPr marL="0" indent="0">
              <a:buNone/>
            </a:pPr>
            <a:r>
              <a:rPr lang="zh-CN" altLang="en-US" dirty="0" smtClean="0"/>
              <a:t>需要</a:t>
            </a:r>
            <a:r>
              <a:rPr lang="zh-CN" altLang="en-US" dirty="0"/>
              <a:t>解决的问题</a:t>
            </a:r>
            <a:endParaRPr lang="zh-CN" altLang="en-US" dirty="0"/>
          </a:p>
          <a:p>
            <a:pPr marL="0" indent="0">
              <a:buNone/>
            </a:pPr>
            <a:r>
              <a:rPr lang="en-US" altLang="zh-CN" dirty="0"/>
              <a:t>a)	</a:t>
            </a:r>
            <a:r>
              <a:rPr lang="zh-CN" altLang="en-US" dirty="0"/>
              <a:t>如何改进该过程？</a:t>
            </a:r>
            <a:endParaRPr lang="zh-CN" altLang="en-US" dirty="0"/>
          </a:p>
          <a:p>
            <a:pPr marL="0" indent="0">
              <a:buNone/>
            </a:pPr>
            <a:r>
              <a:rPr lang="en-US" altLang="zh-CN" dirty="0"/>
              <a:t>b)	</a:t>
            </a:r>
            <a:r>
              <a:rPr lang="zh-CN" altLang="en-US" dirty="0"/>
              <a:t>过程产生问题的原因是否找到了？</a:t>
            </a:r>
            <a:endParaRPr lang="zh-CN" altLang="en-US" dirty="0"/>
          </a:p>
          <a:p>
            <a:pPr marL="0" indent="0">
              <a:buNone/>
            </a:pPr>
            <a:r>
              <a:rPr lang="en-US" altLang="zh-CN" dirty="0"/>
              <a:t>c)	</a:t>
            </a:r>
            <a:r>
              <a:rPr lang="zh-CN" altLang="en-US" dirty="0"/>
              <a:t>需要采取哪些纠正、预防措施？</a:t>
            </a:r>
            <a:endParaRPr lang="zh-CN" altLang="en-US" dirty="0"/>
          </a:p>
          <a:p>
            <a:pPr marL="0" indent="0">
              <a:buNone/>
            </a:pPr>
            <a:r>
              <a:rPr lang="en-US" altLang="zh-CN" dirty="0"/>
              <a:t>d)	</a:t>
            </a:r>
            <a:r>
              <a:rPr lang="zh-CN" altLang="en-US" dirty="0"/>
              <a:t>这些纠正、预防措施得到实施吗？</a:t>
            </a:r>
            <a:endParaRPr lang="zh-CN" altLang="en-US" dirty="0"/>
          </a:p>
          <a:p>
            <a:pPr marL="0" indent="0">
              <a:buNone/>
            </a:pPr>
            <a:r>
              <a:rPr lang="zh-CN" altLang="en-US" dirty="0"/>
              <a:t>过程改进的结果应列入组织的知识资产，在各部门和过程中分享，适当时，可与顾客、供方和合作伙伴，以及行业内或跨行业分享，促进社会发展。</a:t>
            </a:r>
            <a:endParaRPr lang="en-US" altLang="zh-CN" dirty="0" smtClean="0"/>
          </a:p>
          <a:p>
            <a:pPr marL="0" indent="0">
              <a:buNone/>
            </a:pPr>
            <a:endParaRPr lang="en-US" altLang="zh-CN" b="0" dirty="0" smtClean="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ISO9000:2015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0"/>
          <a:ext cx="8714643" cy="5297730"/>
        </p:xfrm>
        <a:graphic>
          <a:graphicData uri="http://schemas.openxmlformats.org/drawingml/2006/table">
            <a:tbl>
              <a:tblPr/>
              <a:tblGrid>
                <a:gridCol w="2808712"/>
                <a:gridCol w="5905931"/>
              </a:tblGrid>
              <a:tr h="512428">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85060">
                <a:tc>
                  <a:txBody>
                    <a:bodyPr/>
                    <a:lstStyle/>
                    <a:p>
                      <a:pPr marL="476250" indent="-476250" eaLnBrk="1" hangingPunct="1">
                        <a:lnSpc>
                          <a:spcPct val="130000"/>
                        </a:lnSpc>
                        <a:spcBef>
                          <a:spcPts val="300"/>
                        </a:spcBef>
                        <a:spcAft>
                          <a:spcPts val="300"/>
                        </a:spcAft>
                        <a:buClr>
                          <a:srgbClr val="0000FF"/>
                        </a:buClr>
                        <a:buFont typeface="Wingdings" panose="05000000000000000000" pitchFamily="2" charset="2"/>
                        <a:buNone/>
                      </a:pPr>
                      <a:r>
                        <a:rPr lang="en-US" altLang="zh-CN" sz="1800" b="1" dirty="0" smtClean="0">
                          <a:latin typeface="黑体" panose="02010609060101010101" pitchFamily="2" charset="-122"/>
                          <a:ea typeface="黑体" panose="02010609060101010101" pitchFamily="2" charset="-122"/>
                        </a:rPr>
                        <a:t>0.2b)</a:t>
                      </a:r>
                      <a:r>
                        <a:rPr lang="zh-CN" altLang="en-US" sz="1800" b="1" dirty="0" smtClean="0">
                          <a:latin typeface="黑体" panose="02010609060101010101" pitchFamily="2" charset="-122"/>
                          <a:ea typeface="黑体" panose="02010609060101010101" pitchFamily="2" charset="-122"/>
                        </a:rPr>
                        <a:t>领导作用</a:t>
                      </a:r>
                      <a:endParaRPr lang="en-US" altLang="zh-CN" sz="1800" b="1" dirty="0" smtClean="0">
                        <a:latin typeface="黑体" panose="02010609060101010101" pitchFamily="2" charset="-122"/>
                        <a:ea typeface="黑体" panose="02010609060101010101" pitchFamily="2" charset="-122"/>
                      </a:endParaRPr>
                    </a:p>
                    <a:p>
                      <a:pPr marL="0" indent="-476250" algn="l" rtl="0" eaLnBrk="1" latinLnBrk="0" hangingPunct="1">
                        <a:lnSpc>
                          <a:spcPct val="120000"/>
                        </a:lnSpc>
                        <a:spcBef>
                          <a:spcPct val="0"/>
                        </a:spcBef>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  领导者应确保组织的目的与方向的一致。他们应当创造并保持良好的内部环境，使员工能充分参与实现组织目标的活动。  </a:t>
                      </a:r>
                      <a:endParaRPr kumimoji="0" lang="zh-CN" altLang="en-US" sz="1800" b="0" i="0" kern="1200" dirty="0" smtClean="0">
                        <a:solidFill>
                          <a:schemeClr val="tx1"/>
                        </a:solidFill>
                        <a:effectLst/>
                        <a:latin typeface="+mn-lt"/>
                        <a:ea typeface="+mn-ea"/>
                        <a:cs typeface="+mn-cs"/>
                      </a:endParaRPr>
                    </a:p>
                  </a:txBody>
                  <a:tcPr marL="91449" marR="91449"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zh-CN" altLang="en-US" sz="2200" b="1" i="0" kern="1200" dirty="0" smtClean="0">
                          <a:solidFill>
                            <a:schemeClr val="tx1"/>
                          </a:solidFill>
                          <a:effectLst/>
                          <a:latin typeface="+mn-lt"/>
                          <a:ea typeface="+mn-ea"/>
                          <a:cs typeface="+mn-cs"/>
                        </a:rPr>
                        <a:t>原则</a:t>
                      </a:r>
                      <a:r>
                        <a:rPr kumimoji="0" lang="en-US" altLang="zh-CN" sz="2200" b="1" i="0" kern="1200" dirty="0" smtClean="0">
                          <a:solidFill>
                            <a:schemeClr val="tx1"/>
                          </a:solidFill>
                          <a:effectLst/>
                          <a:latin typeface="+mn-lt"/>
                          <a:ea typeface="+mn-ea"/>
                          <a:cs typeface="+mn-cs"/>
                        </a:rPr>
                        <a:t>2_——</a:t>
                      </a:r>
                      <a:r>
                        <a:rPr kumimoji="0" lang="zh-CN" altLang="en-US" sz="2200" b="1" i="0" kern="1200" dirty="0" smtClean="0">
                          <a:solidFill>
                            <a:schemeClr val="tx1"/>
                          </a:solidFill>
                          <a:effectLst/>
                          <a:latin typeface="+mn-lt"/>
                          <a:ea typeface="+mn-ea"/>
                          <a:cs typeface="+mn-cs"/>
                        </a:rPr>
                        <a:t>领导作用</a:t>
                      </a:r>
                      <a:endParaRPr kumimoji="0" lang="en-US" altLang="zh-CN" sz="2200" b="1" i="0" kern="1200" dirty="0" smtClean="0">
                        <a:solidFill>
                          <a:schemeClr val="tx1"/>
                        </a:solidFill>
                        <a:effectLst/>
                        <a:latin typeface="+mn-lt"/>
                        <a:ea typeface="+mn-ea"/>
                        <a:cs typeface="+mn-cs"/>
                      </a:endParaRPr>
                    </a:p>
                    <a:p>
                      <a:r>
                        <a:rPr lang="zh-CN" altLang="zh-CN" sz="2200" b="1" kern="1200" dirty="0" smtClean="0">
                          <a:solidFill>
                            <a:schemeClr val="tx1"/>
                          </a:solidFill>
                          <a:effectLst/>
                          <a:latin typeface="+mn-lt"/>
                          <a:ea typeface="+mn-ea"/>
                          <a:cs typeface="+mn-cs"/>
                        </a:rPr>
                        <a:t>a)</a:t>
                      </a:r>
                      <a:r>
                        <a:rPr lang="zh-CN" altLang="en-US" sz="2200" b="1" kern="1200" dirty="0" smtClean="0">
                          <a:solidFill>
                            <a:schemeClr val="tx1"/>
                          </a:solidFill>
                          <a:effectLst/>
                          <a:latin typeface="+mn-lt"/>
                          <a:ea typeface="+mn-ea"/>
                          <a:cs typeface="+mn-cs"/>
                        </a:rPr>
                        <a:t>概</a:t>
                      </a:r>
                      <a:r>
                        <a:rPr lang="zh-CN" altLang="zh-CN" sz="2200" b="1" kern="1200" dirty="0" smtClean="0">
                          <a:solidFill>
                            <a:schemeClr val="tx1"/>
                          </a:solidFill>
                          <a:effectLst/>
                          <a:latin typeface="+mn-lt"/>
                          <a:ea typeface="+mn-ea"/>
                          <a:cs typeface="+mn-cs"/>
                        </a:rPr>
                        <a:t>述</a:t>
                      </a:r>
                      <a:endParaRPr lang="zh-CN" altLang="zh-CN" sz="2200" b="1" kern="1200" dirty="0" smtClean="0">
                        <a:solidFill>
                          <a:schemeClr val="tx1"/>
                        </a:solidFill>
                        <a:effectLst/>
                        <a:latin typeface="+mn-lt"/>
                        <a:ea typeface="+mn-ea"/>
                        <a:cs typeface="+mn-cs"/>
                      </a:endParaRPr>
                    </a:p>
                    <a:p>
                      <a:r>
                        <a:rPr kumimoji="0" lang="zh-CN" altLang="en-US" sz="2200" b="1" i="0" kern="1200" dirty="0" smtClean="0">
                          <a:solidFill>
                            <a:srgbClr val="FF0000"/>
                          </a:solidFill>
                          <a:effectLst/>
                          <a:latin typeface="+mn-lt"/>
                          <a:ea typeface="+mn-ea"/>
                          <a:cs typeface="+mn-cs"/>
                        </a:rPr>
                        <a:t>各级</a:t>
                      </a:r>
                      <a:r>
                        <a:rPr kumimoji="0" lang="zh-CN" altLang="en-US" sz="2200" b="1" i="0" kern="1200" dirty="0" smtClean="0">
                          <a:solidFill>
                            <a:schemeClr val="tx1"/>
                          </a:solidFill>
                          <a:effectLst/>
                          <a:latin typeface="+mn-lt"/>
                          <a:ea typeface="+mn-ea"/>
                          <a:cs typeface="+mn-cs"/>
                        </a:rPr>
                        <a:t>领导建立统一的</a:t>
                      </a:r>
                      <a:r>
                        <a:rPr kumimoji="0" lang="zh-CN" altLang="en-US" sz="2200" b="1" i="0" kern="1200" dirty="0" smtClean="0">
                          <a:solidFill>
                            <a:srgbClr val="FF0000"/>
                          </a:solidFill>
                          <a:effectLst/>
                          <a:latin typeface="+mn-lt"/>
                          <a:ea typeface="+mn-ea"/>
                          <a:cs typeface="+mn-cs"/>
                        </a:rPr>
                        <a:t>宗旨和方向</a:t>
                      </a:r>
                      <a:r>
                        <a:rPr kumimoji="0" lang="zh-CN" altLang="en-US" sz="2200" b="1" i="0" kern="1200" dirty="0" smtClean="0">
                          <a:solidFill>
                            <a:schemeClr val="tx1"/>
                          </a:solidFill>
                          <a:effectLst/>
                          <a:latin typeface="+mn-lt"/>
                          <a:ea typeface="+mn-ea"/>
                          <a:cs typeface="+mn-cs"/>
                        </a:rPr>
                        <a:t>，并且创造全员积极参与实现组织</a:t>
                      </a:r>
                      <a:r>
                        <a:rPr kumimoji="0" lang="zh-CN" altLang="en-US" sz="2200" b="1" i="0" kern="1200" dirty="0" smtClean="0">
                          <a:solidFill>
                            <a:srgbClr val="3333FF"/>
                          </a:solidFill>
                          <a:effectLst/>
                          <a:latin typeface="+mn-lt"/>
                          <a:ea typeface="+mn-ea"/>
                          <a:cs typeface="+mn-cs"/>
                        </a:rPr>
                        <a:t>质量目标的条件</a:t>
                      </a:r>
                      <a:r>
                        <a:rPr kumimoji="0" lang="zh-CN" altLang="zh-CN" sz="2200" b="1" i="0" kern="1200" dirty="0" smtClean="0">
                          <a:solidFill>
                            <a:srgbClr val="3333FF"/>
                          </a:solidFill>
                          <a:effectLst/>
                          <a:latin typeface="+mn-lt"/>
                          <a:ea typeface="+mn-ea"/>
                          <a:cs typeface="+mn-cs"/>
                        </a:rPr>
                        <a:t>。</a:t>
                      </a:r>
                      <a:endParaRPr kumimoji="0" lang="zh-CN" altLang="zh-CN" sz="2200" b="1" i="0" kern="1200" dirty="0" smtClean="0">
                        <a:solidFill>
                          <a:srgbClr val="3333FF"/>
                        </a:solidFill>
                        <a:effectLst/>
                        <a:latin typeface="+mn-lt"/>
                        <a:ea typeface="+mn-ea"/>
                        <a:cs typeface="+mn-cs"/>
                      </a:endParaRPr>
                    </a:p>
                    <a:p>
                      <a:pPr marL="0" algn="l" defTabSz="914400" rtl="0" eaLnBrk="1" latinLnBrk="0" hangingPunct="1"/>
                      <a:r>
                        <a:rPr kumimoji="0" lang="en-US" altLang="zh-CN" sz="2200" b="1" i="0" kern="1200" dirty="0" smtClean="0">
                          <a:solidFill>
                            <a:schemeClr val="tx1"/>
                          </a:solidFill>
                          <a:effectLst/>
                          <a:latin typeface="+mn-lt"/>
                          <a:ea typeface="+mn-ea"/>
                          <a:cs typeface="+mn-cs"/>
                        </a:rPr>
                        <a:t>b) </a:t>
                      </a:r>
                      <a:r>
                        <a:rPr kumimoji="0" lang="zh-CN" altLang="en-US" sz="2200" b="1" i="0" kern="1200" dirty="0" smtClean="0">
                          <a:solidFill>
                            <a:schemeClr val="tx1"/>
                          </a:solidFill>
                          <a:effectLst/>
                          <a:latin typeface="+mn-lt"/>
                          <a:ea typeface="+mn-ea"/>
                          <a:cs typeface="+mn-cs"/>
                        </a:rPr>
                        <a:t>依据 </a:t>
                      </a:r>
                      <a:endParaRPr kumimoji="0" lang="zh-CN" altLang="en-US" sz="2200" b="1" i="0" kern="1200" dirty="0" smtClean="0">
                        <a:solidFill>
                          <a:schemeClr val="tx1"/>
                        </a:solidFill>
                        <a:effectLst/>
                        <a:latin typeface="+mn-lt"/>
                        <a:ea typeface="+mn-ea"/>
                        <a:cs typeface="+mn-cs"/>
                      </a:endParaRPr>
                    </a:p>
                    <a:p>
                      <a:pPr marL="0" algn="l" defTabSz="914400" rtl="0" eaLnBrk="1" latinLnBrk="0" hangingPunct="1"/>
                      <a:r>
                        <a:rPr kumimoji="0" lang="zh-CN" altLang="en-US" sz="2200" b="1" i="0" kern="1200" dirty="0" smtClean="0">
                          <a:solidFill>
                            <a:schemeClr val="tx1"/>
                          </a:solidFill>
                          <a:effectLst/>
                          <a:latin typeface="+mn-lt"/>
                          <a:ea typeface="+mn-ea"/>
                          <a:cs typeface="+mn-cs"/>
                        </a:rPr>
                        <a:t>统一的</a:t>
                      </a:r>
                      <a:r>
                        <a:rPr kumimoji="0" lang="zh-CN" altLang="en-US" sz="2200" b="1" i="0" kern="1200" dirty="0" smtClean="0">
                          <a:solidFill>
                            <a:srgbClr val="FF0000"/>
                          </a:solidFill>
                          <a:effectLst/>
                          <a:latin typeface="+mn-lt"/>
                          <a:ea typeface="+mn-ea"/>
                          <a:cs typeface="+mn-cs"/>
                        </a:rPr>
                        <a:t>宗旨和方向</a:t>
                      </a:r>
                      <a:r>
                        <a:rPr kumimoji="0" lang="zh-CN" altLang="en-US" sz="2200" b="1" i="0" kern="1200" dirty="0" smtClean="0">
                          <a:solidFill>
                            <a:srgbClr val="0070C0"/>
                          </a:solidFill>
                          <a:effectLst/>
                          <a:latin typeface="+mn-lt"/>
                          <a:ea typeface="+mn-ea"/>
                          <a:cs typeface="+mn-cs"/>
                        </a:rPr>
                        <a:t>的建立</a:t>
                      </a:r>
                      <a:r>
                        <a:rPr kumimoji="0" lang="zh-CN" altLang="en-US" sz="2200" b="1" i="0" kern="1200" dirty="0" smtClean="0">
                          <a:solidFill>
                            <a:schemeClr val="tx1"/>
                          </a:solidFill>
                          <a:effectLst/>
                          <a:latin typeface="+mn-lt"/>
                          <a:ea typeface="+mn-ea"/>
                          <a:cs typeface="+mn-cs"/>
                        </a:rPr>
                        <a:t>，以及全员</a:t>
                      </a:r>
                      <a:r>
                        <a:rPr kumimoji="0" lang="zh-CN" altLang="en-US" sz="2200" b="1" i="0" kern="1200" dirty="0" smtClean="0">
                          <a:solidFill>
                            <a:srgbClr val="FF0000"/>
                          </a:solidFill>
                          <a:effectLst/>
                          <a:latin typeface="+mn-lt"/>
                          <a:ea typeface="+mn-ea"/>
                          <a:cs typeface="+mn-cs"/>
                        </a:rPr>
                        <a:t>积极</a:t>
                      </a:r>
                      <a:r>
                        <a:rPr kumimoji="0" lang="zh-CN" altLang="en-US" sz="2200" b="1" i="0" kern="1200" dirty="0" smtClean="0">
                          <a:solidFill>
                            <a:schemeClr val="tx1"/>
                          </a:solidFill>
                          <a:effectLst/>
                          <a:latin typeface="+mn-lt"/>
                          <a:ea typeface="+mn-ea"/>
                          <a:cs typeface="+mn-cs"/>
                        </a:rPr>
                        <a:t>参与，能够使组织将</a:t>
                      </a:r>
                      <a:r>
                        <a:rPr kumimoji="0" lang="zh-CN" altLang="en-US" sz="2200" b="1" i="0" kern="1200" dirty="0" smtClean="0">
                          <a:solidFill>
                            <a:srgbClr val="FF0000"/>
                          </a:solidFill>
                          <a:effectLst/>
                          <a:latin typeface="+mn-lt"/>
                          <a:ea typeface="+mn-ea"/>
                          <a:cs typeface="+mn-cs"/>
                        </a:rPr>
                        <a:t>战略、方针、过程和资源</a:t>
                      </a:r>
                      <a:r>
                        <a:rPr kumimoji="0" lang="zh-CN" altLang="en-US" sz="2200" b="1" i="0" kern="1200" dirty="0" smtClean="0">
                          <a:solidFill>
                            <a:schemeClr val="tx1"/>
                          </a:solidFill>
                          <a:effectLst/>
                          <a:latin typeface="+mn-lt"/>
                          <a:ea typeface="+mn-ea"/>
                          <a:cs typeface="+mn-cs"/>
                        </a:rPr>
                        <a:t>协调一致，以实现其目标。 </a:t>
                      </a:r>
                      <a:endParaRPr kumimoji="0" lang="zh-CN" altLang="en-US" sz="2200" b="1" i="0" kern="1200" dirty="0" smtClean="0">
                        <a:solidFill>
                          <a:schemeClr val="tx1"/>
                        </a:solidFill>
                        <a:effectLst/>
                        <a:latin typeface="+mn-lt"/>
                        <a:ea typeface="+mn-ea"/>
                        <a:cs typeface="+mn-cs"/>
                      </a:endParaRPr>
                    </a:p>
                    <a:p>
                      <a:pPr marL="0" algn="l" defTabSz="914400" rtl="0" eaLnBrk="1" latinLnBrk="0" hangingPunct="1"/>
                      <a:r>
                        <a:rPr kumimoji="0" lang="en-US" altLang="zh-CN" sz="2200" b="1" i="0" kern="1200" dirty="0" smtClean="0">
                          <a:solidFill>
                            <a:schemeClr val="tx1"/>
                          </a:solidFill>
                          <a:effectLst/>
                          <a:latin typeface="+mn-lt"/>
                          <a:ea typeface="+mn-ea"/>
                          <a:cs typeface="+mn-cs"/>
                        </a:rPr>
                        <a:t>c) </a:t>
                      </a:r>
                      <a:r>
                        <a:rPr kumimoji="0" lang="zh-CN" altLang="en-US" sz="2200" b="1" i="0" kern="1200" dirty="0" smtClean="0">
                          <a:solidFill>
                            <a:schemeClr val="tx1"/>
                          </a:solidFill>
                          <a:effectLst/>
                          <a:latin typeface="+mn-lt"/>
                          <a:ea typeface="+mn-ea"/>
                          <a:cs typeface="+mn-cs"/>
                        </a:rPr>
                        <a:t>主要益处 </a:t>
                      </a:r>
                      <a:endParaRPr kumimoji="0" lang="zh-CN" altLang="en-US" sz="2200" b="1" i="0" kern="1200" dirty="0" smtClean="0">
                        <a:solidFill>
                          <a:schemeClr val="tx1"/>
                        </a:solidFill>
                        <a:effectLst/>
                        <a:latin typeface="+mn-lt"/>
                        <a:ea typeface="+mn-ea"/>
                        <a:cs typeface="+mn-cs"/>
                      </a:endParaRPr>
                    </a:p>
                    <a:p>
                      <a:r>
                        <a:rPr kumimoji="0" lang="zh-CN" altLang="en-US" sz="2200" b="1" i="0" kern="1200" dirty="0" smtClean="0">
                          <a:solidFill>
                            <a:schemeClr val="tx1"/>
                          </a:solidFill>
                          <a:effectLst/>
                          <a:latin typeface="+mn-lt"/>
                          <a:ea typeface="+mn-ea"/>
                          <a:cs typeface="+mn-cs"/>
                        </a:rPr>
                        <a:t>主要益处可能有： </a:t>
                      </a:r>
                      <a:endParaRPr kumimoji="0" lang="zh-CN" altLang="en-US" sz="2200" b="1" i="0" kern="1200" dirty="0" smtClean="0">
                        <a:solidFill>
                          <a:schemeClr val="tx1"/>
                        </a:solidFill>
                        <a:effectLst/>
                        <a:latin typeface="+mn-lt"/>
                        <a:ea typeface="+mn-ea"/>
                        <a:cs typeface="+mn-cs"/>
                      </a:endParaRPr>
                    </a:p>
                    <a:p>
                      <a:r>
                        <a:rPr kumimoji="0" lang="zh-CN" altLang="en-US" sz="2200" b="1" i="0" kern="1200" dirty="0" smtClean="0">
                          <a:solidFill>
                            <a:schemeClr val="tx1"/>
                          </a:solidFill>
                          <a:effectLst/>
                          <a:latin typeface="+mn-lt"/>
                          <a:ea typeface="+mn-ea"/>
                          <a:cs typeface="+mn-cs"/>
                        </a:rPr>
                        <a:t>提高实现组织质量目标的</a:t>
                      </a:r>
                      <a:r>
                        <a:rPr kumimoji="0" lang="zh-CN" altLang="en-US" sz="2200" b="1" i="0" kern="1200" dirty="0" smtClean="0">
                          <a:solidFill>
                            <a:srgbClr val="FF0000"/>
                          </a:solidFill>
                          <a:effectLst/>
                          <a:latin typeface="+mn-lt"/>
                          <a:ea typeface="+mn-ea"/>
                          <a:cs typeface="+mn-cs"/>
                        </a:rPr>
                        <a:t>有效性和效率</a:t>
                      </a:r>
                      <a:r>
                        <a:rPr kumimoji="0" lang="zh-CN" altLang="en-US" sz="2200" b="1" i="0" kern="1200" dirty="0" smtClean="0">
                          <a:solidFill>
                            <a:schemeClr val="tx1"/>
                          </a:solidFill>
                          <a:effectLst/>
                          <a:latin typeface="+mn-lt"/>
                          <a:ea typeface="+mn-ea"/>
                          <a:cs typeface="+mn-cs"/>
                        </a:rPr>
                        <a:t>； </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组织的过程更加协调； </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改善组织各层级、各职能间的沟通；</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开发和提高组织及其人员的能力，以获得期望的结果。 </a:t>
                      </a:r>
                      <a:endParaRPr kumimoji="0" lang="zh-CN" altLang="en-US" sz="2200" b="1" i="0" kern="1200" dirty="0" smtClean="0">
                        <a:solidFill>
                          <a:schemeClr val="tx1"/>
                        </a:solidFill>
                        <a:effectLst/>
                        <a:latin typeface="+mn-lt"/>
                        <a:ea typeface="+mn-ea"/>
                        <a:cs typeface="+mn-cs"/>
                      </a:endParaRPr>
                    </a:p>
                  </a:txBody>
                  <a:tcPr marL="91449" marR="91449"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6"/>
            <a:ext cx="7886700" cy="1051080"/>
          </a:xfrm>
        </p:spPr>
        <p:txBody>
          <a:bodyPr/>
          <a:lstStyle/>
          <a:p>
            <a:r>
              <a:rPr lang="zh-CN" altLang="en-US" b="1" dirty="0" smtClean="0">
                <a:solidFill>
                  <a:srgbClr val="FF0000"/>
                </a:solidFill>
              </a:rPr>
              <a:t>六、过程</a:t>
            </a:r>
            <a:r>
              <a:rPr lang="zh-CN" altLang="en-US" b="1" dirty="0">
                <a:solidFill>
                  <a:srgbClr val="FF0000"/>
                </a:solidFill>
              </a:rPr>
              <a:t>管理中存在的</a:t>
            </a:r>
            <a:r>
              <a:rPr lang="zh-CN" altLang="en-US" b="1" dirty="0" smtClean="0">
                <a:solidFill>
                  <a:srgbClr val="FF0000"/>
                </a:solidFill>
              </a:rPr>
              <a:t>问题</a:t>
            </a:r>
            <a:endParaRPr lang="zh-CN" altLang="en-US" b="1" dirty="0">
              <a:solidFill>
                <a:srgbClr val="FF0000"/>
              </a:solidFill>
            </a:endParaRPr>
          </a:p>
        </p:txBody>
      </p:sp>
      <p:sp>
        <p:nvSpPr>
          <p:cNvPr id="3" name="内容占位符 2"/>
          <p:cNvSpPr>
            <a:spLocks noGrp="1"/>
          </p:cNvSpPr>
          <p:nvPr>
            <p:ph idx="1"/>
          </p:nvPr>
        </p:nvSpPr>
        <p:spPr>
          <a:xfrm>
            <a:off x="628650" y="1405055"/>
            <a:ext cx="7886700" cy="4771909"/>
          </a:xfrm>
        </p:spPr>
        <p:txBody>
          <a:bodyPr/>
          <a:lstStyle/>
          <a:p>
            <a:pPr marL="0" indent="0">
              <a:buNone/>
            </a:pPr>
            <a:endParaRPr lang="zh-CN" altLang="en-US" dirty="0"/>
          </a:p>
          <a:p>
            <a:pPr marL="0" indent="0">
              <a:buNone/>
            </a:pPr>
            <a:r>
              <a:rPr lang="en-US" altLang="zh-CN" b="0" dirty="0"/>
              <a:t>1</a:t>
            </a:r>
            <a:r>
              <a:rPr lang="zh-CN" altLang="en-US" b="0" dirty="0"/>
              <a:t>、	过程不清晰或实际操作一致性差</a:t>
            </a:r>
            <a:endParaRPr lang="zh-CN" altLang="en-US" b="0" dirty="0"/>
          </a:p>
          <a:p>
            <a:pPr marL="0" indent="0">
              <a:buNone/>
            </a:pPr>
            <a:r>
              <a:rPr lang="en-US" altLang="zh-CN" b="0" dirty="0"/>
              <a:t>2</a:t>
            </a:r>
            <a:r>
              <a:rPr lang="zh-CN" altLang="en-US" b="0" dirty="0"/>
              <a:t>、	过程绩效指标不充分</a:t>
            </a:r>
            <a:endParaRPr lang="zh-CN" altLang="en-US" b="0" dirty="0"/>
          </a:p>
          <a:p>
            <a:pPr marL="0" indent="0">
              <a:buNone/>
            </a:pPr>
            <a:r>
              <a:rPr lang="en-US" altLang="zh-CN" b="0" dirty="0"/>
              <a:t>3</a:t>
            </a:r>
            <a:r>
              <a:rPr lang="zh-CN" altLang="en-US" b="0" dirty="0"/>
              <a:t>、	过程低效</a:t>
            </a:r>
            <a:endParaRPr lang="zh-CN" altLang="en-US" b="0" dirty="0"/>
          </a:p>
          <a:p>
            <a:pPr marL="0" indent="0">
              <a:buNone/>
            </a:pPr>
            <a:r>
              <a:rPr lang="en-US" altLang="zh-CN" b="0" dirty="0"/>
              <a:t>4</a:t>
            </a:r>
            <a:r>
              <a:rPr lang="zh-CN" altLang="en-US" b="0" dirty="0"/>
              <a:t>、	技术选择和使用与组织经营业绩不匹配</a:t>
            </a:r>
            <a:endParaRPr lang="zh-CN" altLang="en-US" b="0" dirty="0"/>
          </a:p>
          <a:p>
            <a:pPr marL="0" indent="0">
              <a:buNone/>
            </a:pPr>
            <a:r>
              <a:rPr lang="en-US" altLang="zh-CN" b="0" dirty="0"/>
              <a:t>5</a:t>
            </a:r>
            <a:r>
              <a:rPr lang="zh-CN" altLang="en-US" b="0" dirty="0"/>
              <a:t>、	过程改进未动态开展</a:t>
            </a:r>
            <a:endParaRPr lang="zh-CN" altLang="en-US" b="0" dirty="0"/>
          </a:p>
          <a:p>
            <a:pPr marL="0" indent="0">
              <a:buNone/>
            </a:pPr>
            <a:r>
              <a:rPr lang="en-US" altLang="zh-CN" b="0" dirty="0"/>
              <a:t>6</a:t>
            </a:r>
            <a:r>
              <a:rPr lang="zh-CN" altLang="en-US" b="0" dirty="0"/>
              <a:t>、	过程管理成为少数人的活动。</a:t>
            </a:r>
            <a:endParaRPr lang="zh-CN" altLang="en-US" b="0" dirty="0"/>
          </a:p>
          <a:p>
            <a:pPr marL="0" indent="0">
              <a:buNone/>
            </a:pP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124744"/>
            <a:ext cx="8229600" cy="4733150"/>
          </a:xfrm>
        </p:spPr>
        <p:txBody>
          <a:bodyPr/>
          <a:lstStyle/>
          <a:p>
            <a:pPr marL="0" indent="0">
              <a:buNone/>
            </a:pPr>
            <a:r>
              <a:rPr lang="zh-CN" altLang="en-US" sz="2000" b="1" dirty="0" smtClean="0">
                <a:solidFill>
                  <a:srgbClr val="0070C0"/>
                </a:solidFill>
                <a:latin typeface="微软雅黑" panose="020B0503020204020204" pitchFamily="34" charset="-122"/>
                <a:ea typeface="微软雅黑" panose="020B0503020204020204" pitchFamily="34" charset="-122"/>
              </a:rPr>
              <a:t>文件结构</a:t>
            </a:r>
            <a:r>
              <a:rPr lang="zh-CN" altLang="en-US" sz="2000" dirty="0" smtClean="0">
                <a:latin typeface="微软雅黑" panose="020B0503020204020204" pitchFamily="34" charset="-122"/>
                <a:ea typeface="微软雅黑" panose="020B0503020204020204" pitchFamily="34" charset="-122"/>
              </a:rPr>
              <a:t>（可选择）</a:t>
            </a:r>
            <a:endParaRPr lang="en-US" altLang="zh-CN" sz="2000" dirty="0">
              <a:latin typeface="微软雅黑" panose="020B0503020204020204" pitchFamily="34" charset="-122"/>
              <a:ea typeface="微软雅黑" panose="020B0503020204020204" pitchFamily="34" charset="-122"/>
            </a:endParaRPr>
          </a:p>
          <a:p>
            <a:endParaRPr lang="en-US" altLang="zh-CN" sz="2400" dirty="0" smtClean="0"/>
          </a:p>
          <a:p>
            <a:pPr lvl="1">
              <a:lnSpc>
                <a:spcPct val="150000"/>
              </a:lnSpc>
              <a:buFont typeface="Wingdings" panose="05000000000000000000" pitchFamily="2" charset="2"/>
              <a:buChar char="Ø"/>
            </a:pPr>
            <a:r>
              <a:rPr lang="zh-CN" altLang="en-US" sz="1600" b="0" dirty="0" smtClean="0">
                <a:latin typeface="微软雅黑" panose="020B0503020204020204" pitchFamily="34" charset="-122"/>
                <a:ea typeface="微软雅黑" panose="020B0503020204020204" pitchFamily="34" charset="-122"/>
              </a:rPr>
              <a:t>管理手册（保留）</a:t>
            </a:r>
            <a:endParaRPr lang="en-US" altLang="zh-CN" sz="1600" b="0" dirty="0" smtClean="0">
              <a:latin typeface="微软雅黑" panose="020B0503020204020204" pitchFamily="34" charset="-122"/>
              <a:ea typeface="微软雅黑" panose="020B0503020204020204" pitchFamily="34" charset="-122"/>
            </a:endParaRPr>
          </a:p>
          <a:p>
            <a:pPr lvl="1">
              <a:lnSpc>
                <a:spcPct val="150000"/>
              </a:lnSpc>
              <a:buFont typeface="Wingdings" panose="05000000000000000000" pitchFamily="2" charset="2"/>
              <a:buChar char="Ø"/>
            </a:pPr>
            <a:r>
              <a:rPr lang="zh-CN" altLang="en-US" sz="1600" b="0" dirty="0" smtClean="0">
                <a:latin typeface="微软雅黑" panose="020B0503020204020204" pitchFamily="34" charset="-122"/>
                <a:ea typeface="微软雅黑" panose="020B0503020204020204" pitchFamily="34" charset="-122"/>
              </a:rPr>
              <a:t>管理标准（工作流程、描述和关键绩效）</a:t>
            </a:r>
            <a:endParaRPr lang="en-US" altLang="zh-CN" sz="1600" b="0" dirty="0" smtClean="0">
              <a:latin typeface="微软雅黑" panose="020B0503020204020204" pitchFamily="34" charset="-122"/>
              <a:ea typeface="微软雅黑" panose="020B0503020204020204" pitchFamily="34" charset="-122"/>
            </a:endParaRPr>
          </a:p>
          <a:p>
            <a:pPr lvl="1">
              <a:lnSpc>
                <a:spcPct val="150000"/>
              </a:lnSpc>
              <a:buFont typeface="Wingdings" panose="05000000000000000000" pitchFamily="2" charset="2"/>
              <a:buChar char="Ø"/>
            </a:pPr>
            <a:r>
              <a:rPr lang="zh-CN" altLang="en-US" sz="1600" b="0" dirty="0" smtClean="0">
                <a:latin typeface="微软雅黑" panose="020B0503020204020204" pitchFamily="34" charset="-122"/>
                <a:ea typeface="微软雅黑" panose="020B0503020204020204" pitchFamily="34" charset="-122"/>
              </a:rPr>
              <a:t>工作标准（岗位、工作职责与权限要求）</a:t>
            </a:r>
            <a:endParaRPr lang="en-US" altLang="zh-CN" sz="1600" b="0" dirty="0" smtClean="0">
              <a:latin typeface="微软雅黑" panose="020B0503020204020204" pitchFamily="34" charset="-122"/>
              <a:ea typeface="微软雅黑" panose="020B0503020204020204" pitchFamily="34" charset="-122"/>
            </a:endParaRPr>
          </a:p>
          <a:p>
            <a:pPr lvl="1">
              <a:lnSpc>
                <a:spcPct val="150000"/>
              </a:lnSpc>
              <a:buFont typeface="Wingdings" panose="05000000000000000000" pitchFamily="2" charset="2"/>
              <a:buChar char="Ø"/>
            </a:pPr>
            <a:r>
              <a:rPr lang="zh-CN" altLang="en-US" sz="1600" b="0" dirty="0" smtClean="0">
                <a:latin typeface="微软雅黑" panose="020B0503020204020204" pitchFamily="34" charset="-122"/>
                <a:ea typeface="微软雅黑" panose="020B0503020204020204" pitchFamily="34" charset="-122"/>
              </a:rPr>
              <a:t>工作文档（表格与记录）</a:t>
            </a:r>
            <a:endParaRPr lang="en-US" altLang="zh-CN" sz="1600" b="0" dirty="0" smtClean="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endParaRPr lang="en-US" altLang="zh-CN" sz="2000" b="0"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n"/>
            </a:pPr>
            <a:r>
              <a:rPr lang="zh-CN" altLang="en-US" sz="1600" b="0" dirty="0">
                <a:latin typeface="微软雅黑" panose="020B0503020204020204" pitchFamily="34" charset="-122"/>
                <a:ea typeface="微软雅黑" panose="020B0503020204020204" pitchFamily="34" charset="-122"/>
              </a:rPr>
              <a:t>文件可以是：如图形表示、用户故事、说明书、清单、流程图、视觉媒体或电子方法包括</a:t>
            </a:r>
            <a:r>
              <a:rPr lang="zh-CN" altLang="en-US" sz="1600" b="0" dirty="0" smtClean="0">
                <a:latin typeface="微软雅黑" panose="020B0503020204020204" pitchFamily="34" charset="-122"/>
                <a:ea typeface="微软雅黑" panose="020B0503020204020204" pitchFamily="34" charset="-122"/>
              </a:rPr>
              <a:t>图形化</a:t>
            </a:r>
            <a:endParaRPr lang="en-US" altLang="zh-CN" sz="1600" b="0" dirty="0" smtClean="0">
              <a:latin typeface="微软雅黑" panose="020B0503020204020204" pitchFamily="34" charset="-122"/>
              <a:ea typeface="微软雅黑" panose="020B0503020204020204" pitchFamily="34" charset="-122"/>
            </a:endParaRPr>
          </a:p>
          <a:p>
            <a:pPr marL="457200" lvl="1" indent="0">
              <a:buNone/>
            </a:pPr>
            <a:endParaRPr lang="en-US" altLang="zh-CN" sz="1600" b="0" dirty="0">
              <a:latin typeface="微软雅黑" panose="020B0503020204020204" pitchFamily="34" charset="-122"/>
              <a:ea typeface="微软雅黑" panose="020B0503020204020204" pitchFamily="34" charset="-122"/>
            </a:endParaRPr>
          </a:p>
        </p:txBody>
      </p:sp>
      <p:sp>
        <p:nvSpPr>
          <p:cNvPr id="3" name="标题 3"/>
          <p:cNvSpPr>
            <a:spLocks noGrp="1"/>
          </p:cNvSpPr>
          <p:nvPr>
            <p:ph type="title"/>
          </p:nvPr>
        </p:nvSpPr>
        <p:spPr>
          <a:xfrm>
            <a:off x="457200" y="274638"/>
            <a:ext cx="8229600" cy="582594"/>
          </a:xfrm>
        </p:spPr>
        <p:txBody>
          <a:bodyPr/>
          <a:lstStyle/>
          <a:p>
            <a:r>
              <a:rPr lang="zh-CN" altLang="zh-CN" sz="2400" b="1" dirty="0" smtClean="0">
                <a:solidFill>
                  <a:srgbClr val="FF0000"/>
                </a:solidFill>
              </a:rPr>
              <a:t>文件</a:t>
            </a:r>
            <a:r>
              <a:rPr lang="zh-CN" altLang="zh-CN" sz="2400" b="1" dirty="0">
                <a:solidFill>
                  <a:srgbClr val="FF0000"/>
                </a:solidFill>
              </a:rPr>
              <a:t>化信息要求</a:t>
            </a:r>
            <a:endParaRPr lang="en-US" altLang="zh-CN" sz="2400" b="1" dirty="0">
              <a:solidFill>
                <a:srgbClr val="FF0000"/>
              </a:solidFill>
            </a:endParaRPr>
          </a:p>
        </p:txBody>
      </p:sp>
    </p:spTree>
  </p:cSld>
  <p:clrMapOvr>
    <a:masterClrMapping/>
  </p:clrMapOv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847494"/>
            <a:ext cx="8229600" cy="5010401"/>
          </a:xfrm>
        </p:spPr>
        <p:txBody>
          <a:bodyPr>
            <a:normAutofit fontScale="32500" lnSpcReduction="20000"/>
          </a:bodyPr>
          <a:lstStyle/>
          <a:p>
            <a:pPr marL="0" lvl="1" indent="0">
              <a:buNone/>
            </a:pPr>
            <a:r>
              <a:rPr lang="zh-CN" altLang="en-US" sz="4900" dirty="0" smtClean="0">
                <a:solidFill>
                  <a:srgbClr val="0070C0"/>
                </a:solidFill>
                <a:latin typeface="微软雅黑" panose="020B0503020204020204" pitchFamily="34" charset="-122"/>
                <a:ea typeface="微软雅黑" panose="020B0503020204020204" pitchFamily="34" charset="-122"/>
              </a:rPr>
              <a:t>管理手册</a:t>
            </a:r>
            <a:endParaRPr lang="en-US" altLang="zh-CN" sz="4900" dirty="0" smtClean="0"/>
          </a:p>
          <a:p>
            <a:pPr lvl="1">
              <a:lnSpc>
                <a:spcPct val="150000"/>
              </a:lnSpc>
              <a:spcBef>
                <a:spcPts val="600"/>
              </a:spcBef>
              <a:buFont typeface="Wingdings" panose="05000000000000000000" pitchFamily="2" charset="2"/>
              <a:buChar char="Ø"/>
            </a:pPr>
            <a:r>
              <a:rPr lang="zh-CN" altLang="en-US" sz="4900" b="0" dirty="0" smtClean="0">
                <a:latin typeface="微软雅黑" panose="020B0503020204020204" pitchFamily="34" charset="-122"/>
                <a:ea typeface="微软雅黑" panose="020B0503020204020204" pitchFamily="34" charset="-122"/>
              </a:rPr>
              <a:t>独立形成文件（范围</a:t>
            </a:r>
            <a:r>
              <a:rPr lang="en-US" altLang="zh-CN" sz="4900" b="0" dirty="0" smtClean="0">
                <a:latin typeface="微软雅黑" panose="020B0503020204020204" pitchFamily="34" charset="-122"/>
                <a:ea typeface="微软雅黑" panose="020B0503020204020204" pitchFamily="34" charset="-122"/>
              </a:rPr>
              <a:t>+</a:t>
            </a:r>
            <a:r>
              <a:rPr lang="zh-CN" altLang="en-US" sz="4900" b="0" dirty="0" smtClean="0">
                <a:latin typeface="微软雅黑" panose="020B0503020204020204" pitchFamily="34" charset="-122"/>
                <a:ea typeface="微软雅黑" panose="020B0503020204020204" pitchFamily="34" charset="-122"/>
              </a:rPr>
              <a:t>方针</a:t>
            </a:r>
            <a:r>
              <a:rPr lang="en-US" altLang="zh-CN" sz="4900" b="0" dirty="0" smtClean="0">
                <a:latin typeface="微软雅黑" panose="020B0503020204020204" pitchFamily="34" charset="-122"/>
                <a:ea typeface="微软雅黑" panose="020B0503020204020204" pitchFamily="34" charset="-122"/>
              </a:rPr>
              <a:t>+</a:t>
            </a:r>
            <a:r>
              <a:rPr lang="zh-CN" altLang="en-US" sz="4900" b="0" dirty="0" smtClean="0">
                <a:latin typeface="微软雅黑" panose="020B0503020204020204" pitchFamily="34" charset="-122"/>
                <a:ea typeface="微软雅黑" panose="020B0503020204020204" pitchFamily="34" charset="-122"/>
              </a:rPr>
              <a:t>目标</a:t>
            </a:r>
            <a:r>
              <a:rPr lang="en-US" altLang="zh-CN" sz="4900" b="0" dirty="0" smtClean="0">
                <a:latin typeface="微软雅黑" panose="020B0503020204020204" pitchFamily="34" charset="-122"/>
                <a:ea typeface="微软雅黑" panose="020B0503020204020204" pitchFamily="34" charset="-122"/>
              </a:rPr>
              <a:t>+</a:t>
            </a:r>
            <a:r>
              <a:rPr lang="zh-CN" altLang="en-US" sz="4900" b="0" dirty="0" smtClean="0">
                <a:latin typeface="微软雅黑" panose="020B0503020204020204" pitchFamily="34" charset="-122"/>
                <a:ea typeface="微软雅黑" panose="020B0503020204020204" pitchFamily="34" charset="-122"/>
              </a:rPr>
              <a:t>职责</a:t>
            </a:r>
            <a:r>
              <a:rPr lang="en-US" altLang="zh-CN" sz="4900" b="0" dirty="0" smtClean="0">
                <a:latin typeface="微软雅黑" panose="020B0503020204020204" pitchFamily="34" charset="-122"/>
                <a:ea typeface="微软雅黑" panose="020B0503020204020204" pitchFamily="34" charset="-122"/>
              </a:rPr>
              <a:t>+</a:t>
            </a:r>
            <a:r>
              <a:rPr lang="zh-CN" altLang="en-US" sz="4900" b="0" dirty="0" smtClean="0">
                <a:latin typeface="微软雅黑" panose="020B0503020204020204" pitchFamily="34" charset="-122"/>
                <a:ea typeface="微软雅黑" panose="020B0503020204020204" pitchFamily="34" charset="-122"/>
              </a:rPr>
              <a:t>过程清单）</a:t>
            </a:r>
            <a:endParaRPr lang="en-US" altLang="zh-CN" sz="4900" b="0" dirty="0" smtClean="0">
              <a:latin typeface="微软雅黑" panose="020B0503020204020204" pitchFamily="34" charset="-122"/>
              <a:ea typeface="微软雅黑" panose="020B0503020204020204" pitchFamily="34" charset="-122"/>
            </a:endParaRPr>
          </a:p>
          <a:p>
            <a:pPr lvl="1">
              <a:lnSpc>
                <a:spcPct val="150000"/>
              </a:lnSpc>
              <a:spcBef>
                <a:spcPts val="600"/>
              </a:spcBef>
              <a:buFont typeface="Wingdings" panose="05000000000000000000" pitchFamily="2" charset="2"/>
              <a:buChar char="Ø"/>
            </a:pPr>
            <a:r>
              <a:rPr lang="zh-CN" altLang="en-US" sz="4900" b="0" dirty="0" smtClean="0">
                <a:latin typeface="微软雅黑" panose="020B0503020204020204" pitchFamily="34" charset="-122"/>
                <a:ea typeface="微软雅黑" panose="020B0503020204020204" pitchFamily="34" charset="-122"/>
              </a:rPr>
              <a:t>过程、文件索引清单或标准条款与文件对照表；体现</a:t>
            </a:r>
            <a:r>
              <a:rPr lang="zh-CN" altLang="en-US" sz="4900" b="0" dirty="0" smtClean="0">
                <a:solidFill>
                  <a:srgbClr val="FF0000"/>
                </a:solidFill>
                <a:latin typeface="微软雅黑" panose="020B0503020204020204" pitchFamily="34" charset="-122"/>
                <a:ea typeface="微软雅黑" panose="020B0503020204020204" pitchFamily="34" charset="-122"/>
              </a:rPr>
              <a:t>体系</a:t>
            </a:r>
            <a:r>
              <a:rPr lang="zh-CN" altLang="en-US" sz="4900" b="0" dirty="0" smtClean="0">
                <a:latin typeface="微软雅黑" panose="020B0503020204020204" pitchFamily="34" charset="-122"/>
                <a:ea typeface="微软雅黑" panose="020B0503020204020204" pitchFamily="34" charset="-122"/>
              </a:rPr>
              <a:t>的过程</a:t>
            </a:r>
            <a:endParaRPr lang="en-US" altLang="zh-CN" sz="4900" b="0" dirty="0" smtClean="0">
              <a:latin typeface="微软雅黑" panose="020B0503020204020204" pitchFamily="34" charset="-122"/>
              <a:ea typeface="微软雅黑" panose="020B0503020204020204" pitchFamily="34" charset="-122"/>
            </a:endParaRPr>
          </a:p>
          <a:p>
            <a:pPr lvl="1">
              <a:lnSpc>
                <a:spcPct val="150000"/>
              </a:lnSpc>
              <a:spcBef>
                <a:spcPts val="600"/>
              </a:spcBef>
              <a:buFont typeface="Wingdings" panose="05000000000000000000" pitchFamily="2" charset="2"/>
              <a:buChar char="Ø"/>
            </a:pPr>
            <a:r>
              <a:rPr lang="zh-CN" altLang="en-US" sz="4900" b="0" dirty="0" smtClean="0">
                <a:latin typeface="微软雅黑" panose="020B0503020204020204" pitchFamily="34" charset="-122"/>
                <a:ea typeface="微软雅黑" panose="020B0503020204020204" pitchFamily="34" charset="-122"/>
              </a:rPr>
              <a:t>文件化体系结构</a:t>
            </a:r>
            <a:r>
              <a:rPr lang="zh-CN" altLang="en-US" sz="4900" b="0" dirty="0">
                <a:latin typeface="微软雅黑" panose="020B0503020204020204" pitchFamily="34" charset="-122"/>
                <a:ea typeface="微软雅黑" panose="020B0503020204020204" pitchFamily="34" charset="-122"/>
              </a:rPr>
              <a:t>示意图</a:t>
            </a:r>
            <a:r>
              <a:rPr lang="zh-CN" altLang="en-US" sz="4900" b="0" dirty="0" smtClean="0">
                <a:latin typeface="微软雅黑" panose="020B0503020204020204" pitchFamily="34" charset="-122"/>
                <a:ea typeface="微软雅黑" panose="020B0503020204020204" pitchFamily="34" charset="-122"/>
              </a:rPr>
              <a:t>；</a:t>
            </a:r>
            <a:endParaRPr lang="en-US" altLang="zh-CN" sz="4900" b="0" dirty="0" smtClean="0">
              <a:latin typeface="微软雅黑" panose="020B0503020204020204" pitchFamily="34" charset="-122"/>
              <a:ea typeface="微软雅黑" panose="020B0503020204020204" pitchFamily="34" charset="-122"/>
            </a:endParaRPr>
          </a:p>
          <a:p>
            <a:pPr lvl="1">
              <a:lnSpc>
                <a:spcPct val="150000"/>
              </a:lnSpc>
              <a:spcBef>
                <a:spcPts val="600"/>
              </a:spcBef>
              <a:buFont typeface="Wingdings" panose="05000000000000000000" pitchFamily="2" charset="2"/>
              <a:buChar char="Ø"/>
            </a:pPr>
            <a:endParaRPr lang="en-US" altLang="zh-CN" sz="4900" b="0" dirty="0" smtClean="0">
              <a:latin typeface="微软雅黑" panose="020B0503020204020204" pitchFamily="34" charset="-122"/>
              <a:ea typeface="微软雅黑" panose="020B0503020204020204" pitchFamily="34" charset="-122"/>
            </a:endParaRPr>
          </a:p>
          <a:p>
            <a:pPr marL="0" lvl="1" indent="0">
              <a:buNone/>
            </a:pPr>
            <a:r>
              <a:rPr lang="zh-CN" altLang="en-US" sz="4900" dirty="0">
                <a:solidFill>
                  <a:srgbClr val="0070C0"/>
                </a:solidFill>
                <a:latin typeface="微软雅黑" panose="020B0503020204020204" pitchFamily="34" charset="-122"/>
                <a:ea typeface="微软雅黑" panose="020B0503020204020204" pitchFamily="34" charset="-122"/>
              </a:rPr>
              <a:t>管理标准</a:t>
            </a:r>
            <a:r>
              <a:rPr lang="zh-CN" altLang="en-US" sz="4900" dirty="0" smtClean="0">
                <a:solidFill>
                  <a:srgbClr val="0070C0"/>
                </a:solidFill>
                <a:latin typeface="微软雅黑" panose="020B0503020204020204" pitchFamily="34" charset="-122"/>
                <a:ea typeface="微软雅黑" panose="020B0503020204020204" pitchFamily="34" charset="-122"/>
              </a:rPr>
              <a:t>文件</a:t>
            </a:r>
            <a:endParaRPr lang="en-US" altLang="zh-CN" sz="4900" dirty="0">
              <a:solidFill>
                <a:srgbClr val="0070C0"/>
              </a:solidFill>
            </a:endParaRPr>
          </a:p>
          <a:p>
            <a:pPr lvl="1">
              <a:lnSpc>
                <a:spcPct val="150000"/>
              </a:lnSpc>
              <a:buFont typeface="Wingdings" panose="05000000000000000000" pitchFamily="2" charset="2"/>
              <a:buChar char="Ø"/>
            </a:pPr>
            <a:r>
              <a:rPr lang="zh-CN" altLang="en-US" sz="4900" dirty="0">
                <a:latin typeface="微软雅黑" panose="020B0503020204020204" pitchFamily="34" charset="-122"/>
                <a:ea typeface="微软雅黑" panose="020B0503020204020204" pitchFamily="34" charset="-122"/>
              </a:rPr>
              <a:t>独立形成文件（目的、范围、职责、流程及描述、引用文件、记录；流程描述</a:t>
            </a:r>
            <a:r>
              <a:rPr lang="zh-CN" altLang="en-US" sz="4900" dirty="0" smtClean="0">
                <a:latin typeface="微软雅黑" panose="020B0503020204020204" pitchFamily="34" charset="-122"/>
                <a:ea typeface="微软雅黑" panose="020B0503020204020204" pitchFamily="34" charset="-122"/>
              </a:rPr>
              <a:t>中过程</a:t>
            </a:r>
            <a:r>
              <a:rPr lang="zh-CN" altLang="en-US" sz="4900" dirty="0">
                <a:latin typeface="微软雅黑" panose="020B0503020204020204" pitchFamily="34" charset="-122"/>
                <a:ea typeface="微软雅黑" panose="020B0503020204020204" pitchFamily="34" charset="-122"/>
              </a:rPr>
              <a:t>绩效、关键控制点或检查点、风险与措施）</a:t>
            </a:r>
            <a:endParaRPr lang="en-US" altLang="zh-CN" sz="4900" dirty="0">
              <a:latin typeface="微软雅黑" panose="020B0503020204020204" pitchFamily="34" charset="-122"/>
              <a:ea typeface="微软雅黑" panose="020B0503020204020204" pitchFamily="34" charset="-122"/>
            </a:endParaRPr>
          </a:p>
          <a:p>
            <a:pPr lvl="1">
              <a:lnSpc>
                <a:spcPct val="150000"/>
              </a:lnSpc>
              <a:buFont typeface="Wingdings" panose="05000000000000000000" pitchFamily="2" charset="2"/>
              <a:buChar char="Ø"/>
            </a:pPr>
            <a:r>
              <a:rPr lang="zh-CN" altLang="en-US" sz="4900" dirty="0">
                <a:latin typeface="微软雅黑" panose="020B0503020204020204" pitchFamily="34" charset="-122"/>
                <a:ea typeface="微软雅黑" panose="020B0503020204020204" pitchFamily="34" charset="-122"/>
              </a:rPr>
              <a:t>过程矩阵表或流程图（管理过程</a:t>
            </a:r>
            <a:r>
              <a:rPr lang="zh-CN" altLang="en-US" sz="4900" dirty="0">
                <a:solidFill>
                  <a:srgbClr val="FF0000"/>
                </a:solidFill>
                <a:latin typeface="微软雅黑" panose="020B0503020204020204" pitchFamily="34" charset="-122"/>
                <a:ea typeface="微软雅黑" panose="020B0503020204020204" pitchFamily="34" charset="-122"/>
              </a:rPr>
              <a:t>多体系</a:t>
            </a:r>
            <a:r>
              <a:rPr lang="zh-CN" altLang="en-US" sz="4900" dirty="0">
                <a:latin typeface="微软雅黑" panose="020B0503020204020204" pitchFamily="34" charset="-122"/>
                <a:ea typeface="微软雅黑" panose="020B0503020204020204" pitchFamily="34" charset="-122"/>
              </a:rPr>
              <a:t>整合，业务过程的过程描述中区分</a:t>
            </a:r>
            <a:r>
              <a:rPr lang="zh-CN" altLang="en-US" sz="4900" dirty="0">
                <a:solidFill>
                  <a:srgbClr val="FF0000"/>
                </a:solidFill>
                <a:latin typeface="微软雅黑" panose="020B0503020204020204" pitchFamily="34" charset="-122"/>
                <a:ea typeface="微软雅黑" panose="020B0503020204020204" pitchFamily="34" charset="-122"/>
              </a:rPr>
              <a:t>不同体系</a:t>
            </a:r>
            <a:r>
              <a:rPr lang="zh-CN" altLang="en-US" sz="4900" dirty="0">
                <a:latin typeface="微软雅黑" panose="020B0503020204020204" pitchFamily="34" charset="-122"/>
                <a:ea typeface="微软雅黑" panose="020B0503020204020204" pitchFamily="34" charset="-122"/>
              </a:rPr>
              <a:t>过程绩效、关键控制点或检查点、风险与措施）</a:t>
            </a:r>
            <a:endParaRPr lang="en-US" altLang="zh-CN" sz="4900" dirty="0">
              <a:latin typeface="微软雅黑" panose="020B0503020204020204" pitchFamily="34" charset="-122"/>
              <a:ea typeface="微软雅黑" panose="020B0503020204020204" pitchFamily="34" charset="-122"/>
            </a:endParaRPr>
          </a:p>
          <a:p>
            <a:pPr lvl="1">
              <a:lnSpc>
                <a:spcPct val="150000"/>
              </a:lnSpc>
              <a:buFont typeface="Wingdings" panose="05000000000000000000" pitchFamily="2" charset="2"/>
              <a:buChar char="Ø"/>
            </a:pPr>
            <a:r>
              <a:rPr lang="zh-CN" altLang="en-US" sz="4900" dirty="0">
                <a:latin typeface="微软雅黑" panose="020B0503020204020204" pitchFamily="34" charset="-122"/>
                <a:ea typeface="微软雅黑" panose="020B0503020204020204" pitchFamily="34" charset="-122"/>
              </a:rPr>
              <a:t>管理信息系统流程或模块图</a:t>
            </a:r>
            <a:endParaRPr lang="en-US" altLang="zh-CN" sz="4900" dirty="0">
              <a:latin typeface="微软雅黑" panose="020B0503020204020204" pitchFamily="34" charset="-122"/>
              <a:ea typeface="微软雅黑" panose="020B0503020204020204" pitchFamily="34" charset="-122"/>
            </a:endParaRPr>
          </a:p>
          <a:p>
            <a:pPr lvl="1">
              <a:lnSpc>
                <a:spcPct val="150000"/>
              </a:lnSpc>
              <a:buFont typeface="Wingdings" panose="05000000000000000000" pitchFamily="2" charset="2"/>
              <a:buChar char="Ø"/>
            </a:pPr>
            <a:r>
              <a:rPr lang="zh-CN" altLang="en-US" sz="4900" dirty="0">
                <a:latin typeface="微软雅黑" panose="020B0503020204020204" pitchFamily="34" charset="-122"/>
                <a:ea typeface="微软雅黑" panose="020B0503020204020204" pitchFamily="34" charset="-122"/>
              </a:rPr>
              <a:t>看板、图示</a:t>
            </a:r>
            <a:endParaRPr lang="en-US" altLang="zh-CN" sz="4900"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endParaRPr lang="en-US" altLang="zh-CN" sz="2900" b="0"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endParaRPr lang="en-US" altLang="zh-CN" sz="2000" b="0" dirty="0" smtClean="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endParaRPr lang="en-US" altLang="zh-CN" sz="2000" b="0" dirty="0">
              <a:latin typeface="微软雅黑" panose="020B0503020204020204" pitchFamily="34" charset="-122"/>
              <a:ea typeface="微软雅黑" panose="020B0503020204020204" pitchFamily="34" charset="-122"/>
            </a:endParaRPr>
          </a:p>
          <a:p>
            <a:pPr marL="457200" lvl="1" indent="0">
              <a:buNone/>
            </a:pPr>
            <a:r>
              <a:rPr lang="en-US" altLang="zh-CN" sz="1600" b="0" dirty="0" smtClean="0">
                <a:latin typeface="微软雅黑" panose="020B0503020204020204" pitchFamily="34" charset="-122"/>
                <a:ea typeface="微软雅黑" panose="020B0503020204020204" pitchFamily="34" charset="-122"/>
              </a:rPr>
              <a:t>            </a:t>
            </a:r>
            <a:endParaRPr lang="en-US" altLang="zh-CN" sz="1600" b="0" dirty="0" smtClean="0">
              <a:latin typeface="微软雅黑" panose="020B0503020204020204" pitchFamily="34" charset="-122"/>
              <a:ea typeface="微软雅黑" panose="020B0503020204020204" pitchFamily="34" charset="-122"/>
            </a:endParaRPr>
          </a:p>
          <a:p>
            <a:pPr lvl="1">
              <a:buNone/>
            </a:pPr>
            <a:endParaRPr lang="en-US" altLang="zh-CN" sz="2000" dirty="0" smtClean="0"/>
          </a:p>
          <a:p>
            <a:pPr lvl="1">
              <a:buNone/>
            </a:pPr>
            <a:endParaRPr lang="en-US" altLang="zh-CN" sz="2000" dirty="0" smtClean="0"/>
          </a:p>
        </p:txBody>
      </p:sp>
      <p:sp>
        <p:nvSpPr>
          <p:cNvPr id="6" name="标题 3"/>
          <p:cNvSpPr>
            <a:spLocks noGrp="1"/>
          </p:cNvSpPr>
          <p:nvPr>
            <p:ph type="title"/>
          </p:nvPr>
        </p:nvSpPr>
        <p:spPr>
          <a:xfrm>
            <a:off x="457200" y="274638"/>
            <a:ext cx="8229600" cy="582594"/>
          </a:xfrm>
        </p:spPr>
        <p:txBody>
          <a:bodyPr/>
          <a:lstStyle/>
          <a:p>
            <a:r>
              <a:rPr lang="zh-CN" altLang="zh-CN" sz="2400" b="1" dirty="0" smtClean="0">
                <a:solidFill>
                  <a:srgbClr val="FF0000"/>
                </a:solidFill>
              </a:rPr>
              <a:t>文件</a:t>
            </a:r>
            <a:r>
              <a:rPr lang="zh-CN" altLang="zh-CN" sz="2400" b="1" dirty="0">
                <a:solidFill>
                  <a:srgbClr val="FF0000"/>
                </a:solidFill>
              </a:rPr>
              <a:t>化信息要求</a:t>
            </a:r>
            <a:endParaRPr lang="en-US" altLang="zh-CN" sz="2400" b="1" dirty="0" smtClean="0">
              <a:solidFill>
                <a:srgbClr val="FF0000"/>
              </a:solidFill>
            </a:endParaRPr>
          </a:p>
        </p:txBody>
      </p:sp>
    </p:spTree>
  </p:cSld>
  <p:clrMapOvr>
    <a:masterClrMapping/>
  </p:clrMapOvr>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0" y="1196752"/>
            <a:ext cx="8229600" cy="5114838"/>
          </a:xfrm>
        </p:spPr>
        <p:txBody>
          <a:bodyPr/>
          <a:lstStyle/>
          <a:p>
            <a:pPr marL="0" indent="0">
              <a:buNone/>
            </a:pPr>
            <a:r>
              <a:rPr lang="zh-CN" altLang="en-US" sz="2000" dirty="0" smtClean="0">
                <a:solidFill>
                  <a:srgbClr val="0070C0"/>
                </a:solidFill>
                <a:latin typeface="微软雅黑" panose="020B0503020204020204" pitchFamily="34" charset="-122"/>
                <a:ea typeface="微软雅黑" panose="020B0503020204020204" pitchFamily="34" charset="-122"/>
              </a:rPr>
              <a:t>工作标准文件</a:t>
            </a:r>
            <a:endParaRPr lang="en-US" altLang="zh-CN" sz="2000" dirty="0" smtClean="0">
              <a:solidFill>
                <a:srgbClr val="0070C0"/>
              </a:solidFill>
              <a:latin typeface="微软雅黑" panose="020B0503020204020204" pitchFamily="34" charset="-122"/>
              <a:ea typeface="微软雅黑" panose="020B0503020204020204" pitchFamily="34" charset="-122"/>
            </a:endParaRPr>
          </a:p>
          <a:p>
            <a:endParaRPr lang="en-US" altLang="zh-CN" sz="2400" dirty="0" smtClean="0">
              <a:solidFill>
                <a:srgbClr val="FF0000"/>
              </a:solidFill>
            </a:endParaRPr>
          </a:p>
          <a:p>
            <a:pPr lvl="1">
              <a:lnSpc>
                <a:spcPct val="150000"/>
              </a:lnSpc>
              <a:buFont typeface="Wingdings" panose="05000000000000000000" pitchFamily="2" charset="2"/>
              <a:buChar char="Ø"/>
            </a:pPr>
            <a:r>
              <a:rPr lang="zh-CN" altLang="en-US" sz="1600" b="0" dirty="0" smtClean="0">
                <a:latin typeface="微软雅黑" panose="020B0503020204020204" pitchFamily="34" charset="-122"/>
                <a:ea typeface="微软雅黑" panose="020B0503020204020204" pitchFamily="34" charset="-122"/>
              </a:rPr>
              <a:t>独立形成文件（部门组织机构</a:t>
            </a:r>
            <a:r>
              <a:rPr lang="en-US" altLang="zh-CN" sz="1600" b="0" dirty="0" smtClean="0">
                <a:latin typeface="微软雅黑" panose="020B0503020204020204" pitchFamily="34" charset="-122"/>
                <a:ea typeface="微软雅黑" panose="020B0503020204020204" pitchFamily="34" charset="-122"/>
              </a:rPr>
              <a:t>+</a:t>
            </a:r>
            <a:r>
              <a:rPr lang="zh-CN" altLang="en-US" sz="1600" b="0" dirty="0" smtClean="0">
                <a:latin typeface="微软雅黑" panose="020B0503020204020204" pitchFamily="34" charset="-122"/>
                <a:ea typeface="微软雅黑" panose="020B0503020204020204" pitchFamily="34" charset="-122"/>
              </a:rPr>
              <a:t>部门职责</a:t>
            </a:r>
            <a:r>
              <a:rPr lang="en-US" altLang="zh-CN" sz="1600" b="0" dirty="0" smtClean="0">
                <a:latin typeface="微软雅黑" panose="020B0503020204020204" pitchFamily="34" charset="-122"/>
                <a:ea typeface="微软雅黑" panose="020B0503020204020204" pitchFamily="34" charset="-122"/>
              </a:rPr>
              <a:t>+</a:t>
            </a:r>
            <a:r>
              <a:rPr lang="zh-CN" altLang="en-US" sz="1600" b="0" dirty="0" smtClean="0">
                <a:latin typeface="微软雅黑" panose="020B0503020204020204" pitchFamily="34" charset="-122"/>
                <a:ea typeface="微软雅黑" panose="020B0503020204020204" pitchFamily="34" charset="-122"/>
              </a:rPr>
              <a:t>部门绩效；岗位职责说明</a:t>
            </a:r>
            <a:r>
              <a:rPr lang="en-US" altLang="zh-CN" sz="1600" b="0" dirty="0" smtClean="0">
                <a:latin typeface="微软雅黑" panose="020B0503020204020204" pitchFamily="34" charset="-122"/>
                <a:ea typeface="微软雅黑" panose="020B0503020204020204" pitchFamily="34" charset="-122"/>
              </a:rPr>
              <a:t>+</a:t>
            </a:r>
            <a:r>
              <a:rPr lang="zh-CN" altLang="en-US" sz="1600" b="0" dirty="0" smtClean="0">
                <a:latin typeface="微软雅黑" panose="020B0503020204020204" pitchFamily="34" charset="-122"/>
                <a:ea typeface="微软雅黑" panose="020B0503020204020204" pitchFamily="34" charset="-122"/>
              </a:rPr>
              <a:t>权限</a:t>
            </a:r>
            <a:r>
              <a:rPr lang="en-US" altLang="zh-CN" sz="1600" b="0" dirty="0" smtClean="0">
                <a:latin typeface="微软雅黑" panose="020B0503020204020204" pitchFamily="34" charset="-122"/>
                <a:ea typeface="微软雅黑" panose="020B0503020204020204" pitchFamily="34" charset="-122"/>
              </a:rPr>
              <a:t>+</a:t>
            </a:r>
            <a:r>
              <a:rPr lang="zh-CN" altLang="en-US" sz="1600" b="0" dirty="0" smtClean="0">
                <a:latin typeface="微软雅黑" panose="020B0503020204020204" pitchFamily="34" charset="-122"/>
                <a:ea typeface="微软雅黑" panose="020B0503020204020204" pitchFamily="34" charset="-122"/>
              </a:rPr>
              <a:t>任职要求</a:t>
            </a:r>
            <a:r>
              <a:rPr lang="en-US" altLang="zh-CN" sz="1600" b="0" dirty="0" smtClean="0">
                <a:latin typeface="微软雅黑" panose="020B0503020204020204" pitchFamily="34" charset="-122"/>
                <a:ea typeface="微软雅黑" panose="020B0503020204020204" pitchFamily="34" charset="-122"/>
              </a:rPr>
              <a:t>+</a:t>
            </a:r>
            <a:r>
              <a:rPr lang="zh-CN" altLang="en-US" sz="1600" b="0" dirty="0" smtClean="0">
                <a:latin typeface="微软雅黑" panose="020B0503020204020204" pitchFamily="34" charset="-122"/>
                <a:ea typeface="微软雅黑" panose="020B0503020204020204" pitchFamily="34" charset="-122"/>
              </a:rPr>
              <a:t>岗位绩效；职责说明</a:t>
            </a:r>
            <a:r>
              <a:rPr lang="zh-CN" altLang="en-US" sz="1600" b="0" dirty="0">
                <a:latin typeface="微软雅黑" panose="020B0503020204020204" pitchFamily="34" charset="-122"/>
                <a:ea typeface="微软雅黑" panose="020B0503020204020204" pitchFamily="34" charset="-122"/>
              </a:rPr>
              <a:t>中描述应承</a:t>
            </a:r>
            <a:r>
              <a:rPr lang="zh-CN" altLang="en-US" sz="1600" b="0" dirty="0" smtClean="0">
                <a:latin typeface="微软雅黑" panose="020B0503020204020204" pitchFamily="34" charset="-122"/>
                <a:ea typeface="微软雅黑" panose="020B0503020204020204" pitchFamily="34" charset="-122"/>
              </a:rPr>
              <a:t>担</a:t>
            </a:r>
            <a:r>
              <a:rPr lang="zh-CN" altLang="en-US" sz="1600" b="0" dirty="0" smtClean="0">
                <a:solidFill>
                  <a:srgbClr val="FF0000"/>
                </a:solidFill>
                <a:latin typeface="微软雅黑" panose="020B0503020204020204" pitchFamily="34" charset="-122"/>
                <a:ea typeface="微软雅黑" panose="020B0503020204020204" pitchFamily="34" charset="-122"/>
              </a:rPr>
              <a:t>体系</a:t>
            </a:r>
            <a:r>
              <a:rPr lang="zh-CN" altLang="en-US" sz="1600" b="0" dirty="0" smtClean="0">
                <a:latin typeface="微软雅黑" panose="020B0503020204020204" pitchFamily="34" charset="-122"/>
                <a:ea typeface="微软雅黑" panose="020B0503020204020204" pitchFamily="34" charset="-122"/>
              </a:rPr>
              <a:t>绩效 的人、职责要求）</a:t>
            </a:r>
            <a:endParaRPr lang="en-US" altLang="zh-CN" sz="1600" b="0" dirty="0" smtClean="0">
              <a:latin typeface="微软雅黑" panose="020B0503020204020204" pitchFamily="34" charset="-122"/>
              <a:ea typeface="微软雅黑" panose="020B0503020204020204" pitchFamily="34" charset="-122"/>
            </a:endParaRPr>
          </a:p>
          <a:p>
            <a:pPr lvl="1">
              <a:lnSpc>
                <a:spcPct val="150000"/>
              </a:lnSpc>
              <a:buFont typeface="Wingdings" panose="05000000000000000000" pitchFamily="2" charset="2"/>
              <a:buChar char="Ø"/>
            </a:pPr>
            <a:r>
              <a:rPr lang="zh-CN" altLang="en-US" sz="1600" b="0" dirty="0" smtClean="0">
                <a:latin typeface="微软雅黑" panose="020B0503020204020204" pitchFamily="34" charset="-122"/>
                <a:ea typeface="微软雅黑" panose="020B0503020204020204" pitchFamily="34" charset="-122"/>
              </a:rPr>
              <a:t>过程管理</a:t>
            </a:r>
            <a:r>
              <a:rPr lang="zh-CN" altLang="en-US" sz="1600" b="0" dirty="0">
                <a:latin typeface="微软雅黑" panose="020B0503020204020204" pitchFamily="34" charset="-122"/>
                <a:ea typeface="微软雅黑" panose="020B0503020204020204" pitchFamily="34" charset="-122"/>
              </a:rPr>
              <a:t>表</a:t>
            </a:r>
            <a:r>
              <a:rPr lang="zh-CN" altLang="en-US" sz="1600" b="0" dirty="0" smtClean="0">
                <a:latin typeface="微软雅黑" panose="020B0503020204020204" pitchFamily="34" charset="-122"/>
                <a:ea typeface="微软雅黑" panose="020B0503020204020204" pitchFamily="34" charset="-122"/>
              </a:rPr>
              <a:t>中责任部门体现部门、岗位应承担</a:t>
            </a:r>
            <a:r>
              <a:rPr lang="zh-CN" altLang="en-US" sz="1600" b="0" dirty="0" smtClean="0">
                <a:solidFill>
                  <a:srgbClr val="FF0000"/>
                </a:solidFill>
                <a:latin typeface="微软雅黑" panose="020B0503020204020204" pitchFamily="34" charset="-122"/>
                <a:ea typeface="微软雅黑" panose="020B0503020204020204" pitchFamily="34" charset="-122"/>
              </a:rPr>
              <a:t>体系</a:t>
            </a:r>
            <a:r>
              <a:rPr lang="zh-CN" altLang="en-US" sz="1600" b="0" dirty="0" smtClean="0">
                <a:latin typeface="微软雅黑" panose="020B0503020204020204" pitchFamily="34" charset="-122"/>
                <a:ea typeface="微软雅黑" panose="020B0503020204020204" pitchFamily="34" charset="-122"/>
              </a:rPr>
              <a:t>绩效的人</a:t>
            </a:r>
            <a:r>
              <a:rPr lang="zh-CN" altLang="en-US" sz="1600" b="0" dirty="0">
                <a:latin typeface="微软雅黑" panose="020B0503020204020204" pitchFamily="34" charset="-122"/>
                <a:ea typeface="微软雅黑" panose="020B0503020204020204" pitchFamily="34" charset="-122"/>
              </a:rPr>
              <a:t>、职责要求</a:t>
            </a:r>
            <a:endParaRPr lang="en-US" altLang="zh-CN" sz="1600" b="0" dirty="0" smtClean="0">
              <a:latin typeface="微软雅黑" panose="020B0503020204020204" pitchFamily="34" charset="-122"/>
              <a:ea typeface="微软雅黑" panose="020B0503020204020204" pitchFamily="34" charset="-122"/>
            </a:endParaRPr>
          </a:p>
          <a:p>
            <a:pPr lvl="1">
              <a:lnSpc>
                <a:spcPct val="150000"/>
              </a:lnSpc>
              <a:buFont typeface="Wingdings" panose="05000000000000000000" pitchFamily="2" charset="2"/>
              <a:buChar char="Ø"/>
            </a:pPr>
            <a:r>
              <a:rPr lang="zh-CN" altLang="en-US" sz="1600" b="0" dirty="0" smtClean="0">
                <a:latin typeface="微软雅黑" panose="020B0503020204020204" pitchFamily="34" charset="-122"/>
                <a:ea typeface="微软雅黑" panose="020B0503020204020204" pitchFamily="34" charset="-122"/>
              </a:rPr>
              <a:t>职责说明或职能分配表</a:t>
            </a:r>
            <a:endParaRPr lang="en-US" altLang="zh-CN" sz="1600" b="0"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endParaRPr lang="en-US" altLang="zh-CN" sz="2000" dirty="0" smtClean="0"/>
          </a:p>
          <a:p>
            <a:pPr lvl="1">
              <a:buFont typeface="Wingdings" panose="05000000000000000000" pitchFamily="2" charset="2"/>
              <a:buChar char="Ø"/>
            </a:pPr>
            <a:endParaRPr lang="en-US" altLang="zh-CN" sz="2000" dirty="0"/>
          </a:p>
          <a:p>
            <a:pPr lvl="1">
              <a:buNone/>
            </a:pPr>
            <a:endParaRPr lang="en-US" altLang="zh-CN" sz="2000" dirty="0" smtClean="0"/>
          </a:p>
          <a:p>
            <a:pPr lvl="1">
              <a:buNone/>
            </a:pPr>
            <a:endParaRPr lang="en-US" altLang="zh-CN" sz="2000" dirty="0" smtClean="0"/>
          </a:p>
        </p:txBody>
      </p:sp>
      <p:sp>
        <p:nvSpPr>
          <p:cNvPr id="6" name="标题 3"/>
          <p:cNvSpPr>
            <a:spLocks noGrp="1"/>
          </p:cNvSpPr>
          <p:nvPr>
            <p:ph type="title"/>
          </p:nvPr>
        </p:nvSpPr>
        <p:spPr>
          <a:xfrm>
            <a:off x="457200" y="274638"/>
            <a:ext cx="8229600" cy="582594"/>
          </a:xfrm>
        </p:spPr>
        <p:txBody>
          <a:bodyPr/>
          <a:lstStyle/>
          <a:p>
            <a:r>
              <a:rPr lang="zh-CN" altLang="zh-CN" sz="2400" b="1" dirty="0" smtClean="0">
                <a:solidFill>
                  <a:srgbClr val="FF0000"/>
                </a:solidFill>
              </a:rPr>
              <a:t>文件</a:t>
            </a:r>
            <a:r>
              <a:rPr lang="zh-CN" altLang="zh-CN" sz="2400" b="1" dirty="0">
                <a:solidFill>
                  <a:srgbClr val="FF0000"/>
                </a:solidFill>
              </a:rPr>
              <a:t>化信息要求</a:t>
            </a:r>
            <a:endParaRPr lang="en-US" altLang="zh-CN" sz="2400" b="1" dirty="0" smtClean="0">
              <a:solidFill>
                <a:srgbClr val="FF0000"/>
              </a:solidFill>
            </a:endParaRPr>
          </a:p>
        </p:txBody>
      </p:sp>
    </p:spTree>
  </p:cSld>
  <p:clrMapOvr>
    <a:masterClrMapping/>
  </p:clrMapOvr>
  <p:transition/>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457201" y="980730"/>
            <a:ext cx="5043494" cy="4811715"/>
          </a:xfrm>
        </p:spPr>
        <p:txBody>
          <a:bodyPr/>
          <a:lstStyle/>
          <a:p>
            <a:pPr marL="0" indent="0">
              <a:buNone/>
            </a:pPr>
            <a:r>
              <a:rPr lang="zh-CN" altLang="en-US" sz="2000" u="sng" dirty="0" smtClean="0">
                <a:solidFill>
                  <a:srgbClr val="FF0000"/>
                </a:solidFill>
              </a:rPr>
              <a:t>通用管理标准（可选择）</a:t>
            </a:r>
            <a:endParaRPr lang="en-US" altLang="zh-CN" sz="2000" u="sng" dirty="0" smtClean="0">
              <a:solidFill>
                <a:srgbClr val="FF0000"/>
              </a:solidFill>
            </a:endParaRPr>
          </a:p>
          <a:p>
            <a:pPr lvl="1">
              <a:buFont typeface="Wingdings" panose="05000000000000000000" pitchFamily="2" charset="2"/>
              <a:buChar char="Ø"/>
            </a:pPr>
            <a:endParaRPr lang="en-US" altLang="zh-CN" sz="1600" b="0" dirty="0" smtClean="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smtClean="0">
                <a:latin typeface="微软雅黑" panose="020B0503020204020204" pitchFamily="34" charset="-122"/>
                <a:ea typeface="微软雅黑" panose="020B0503020204020204" pitchFamily="34" charset="-122"/>
              </a:rPr>
              <a:t>组织</a:t>
            </a:r>
            <a:r>
              <a:rPr lang="zh-CN" altLang="en-US" sz="1600" b="0" dirty="0">
                <a:latin typeface="微软雅黑" panose="020B0503020204020204" pitchFamily="34" charset="-122"/>
                <a:ea typeface="微软雅黑" panose="020B0503020204020204" pitchFamily="34" charset="-122"/>
              </a:rPr>
              <a:t>环境分析</a:t>
            </a:r>
            <a:r>
              <a:rPr lang="en-US" altLang="zh-CN" sz="1600" b="0" dirty="0">
                <a:solidFill>
                  <a:srgbClr val="FF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新）</a:t>
            </a:r>
            <a:endParaRPr lang="en-US" altLang="zh-CN" sz="1600" b="0"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相关方</a:t>
            </a:r>
            <a:r>
              <a:rPr lang="zh-CN" altLang="en-US" sz="1600" b="0" dirty="0" smtClean="0">
                <a:latin typeface="微软雅黑" panose="020B0503020204020204" pitchFamily="34" charset="-122"/>
                <a:ea typeface="微软雅黑" panose="020B0503020204020204" pitchFamily="34" charset="-122"/>
              </a:rPr>
              <a:t>要求</a:t>
            </a:r>
            <a:r>
              <a:rPr lang="zh-CN" altLang="en-US" sz="1600" b="0" dirty="0">
                <a:latin typeface="微软雅黑" panose="020B0503020204020204" pitchFamily="34" charset="-122"/>
                <a:ea typeface="微软雅黑" panose="020B0503020204020204" pitchFamily="34" charset="-122"/>
              </a:rPr>
              <a:t>分析</a:t>
            </a:r>
            <a:r>
              <a:rPr lang="zh-CN" altLang="en-US" sz="1600" b="0" dirty="0" smtClean="0">
                <a:latin typeface="微软雅黑" panose="020B0503020204020204" pitchFamily="34" charset="-122"/>
                <a:ea typeface="微软雅黑" panose="020B0503020204020204" pitchFamily="34" charset="-122"/>
              </a:rPr>
              <a:t> </a:t>
            </a:r>
            <a:r>
              <a:rPr lang="en-US" altLang="zh-CN" sz="1600" b="0" dirty="0">
                <a:solidFill>
                  <a:srgbClr val="FF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新）</a:t>
            </a:r>
            <a:endParaRPr lang="en-US" altLang="zh-CN" sz="1600" b="0"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风险和机遇应对控制 </a:t>
            </a:r>
            <a:r>
              <a:rPr lang="en-US" altLang="zh-CN" sz="1600" b="0" dirty="0">
                <a:solidFill>
                  <a:srgbClr val="FF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新）</a:t>
            </a:r>
            <a:endParaRPr lang="en-US" altLang="zh-CN" sz="1600" b="0"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目标管理 </a:t>
            </a:r>
            <a:r>
              <a:rPr lang="en-US" altLang="zh-CN" sz="1600" b="0" dirty="0">
                <a:solidFill>
                  <a:srgbClr val="FF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修订）</a:t>
            </a:r>
            <a:endParaRPr lang="en-US" altLang="zh-CN" sz="1600" b="0"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能力与意识管理 </a:t>
            </a:r>
            <a:r>
              <a:rPr lang="en-US" altLang="zh-CN" sz="1600" b="0" dirty="0">
                <a:solidFill>
                  <a:srgbClr val="FF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修订）</a:t>
            </a:r>
            <a:endParaRPr lang="en-US" altLang="zh-CN" sz="1600" b="0" dirty="0">
              <a:solidFill>
                <a:srgbClr val="FF0000"/>
              </a:solidFill>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smtClean="0">
                <a:latin typeface="微软雅黑" panose="020B0503020204020204" pitchFamily="34" charset="-122"/>
                <a:ea typeface="微软雅黑" panose="020B0503020204020204" pitchFamily="34" charset="-122"/>
              </a:rPr>
              <a:t>知识管理</a:t>
            </a:r>
            <a:r>
              <a:rPr lang="zh-CN" altLang="en-US" sz="1600" b="0" dirty="0" smtClean="0">
                <a:solidFill>
                  <a:srgbClr val="FF0000"/>
                </a:solidFill>
                <a:latin typeface="微软雅黑" panose="020B0503020204020204" pitchFamily="34" charset="-122"/>
                <a:ea typeface="微软雅黑" panose="020B0503020204020204" pitchFamily="34" charset="-122"/>
              </a:rPr>
              <a:t>（新）</a:t>
            </a:r>
            <a:endParaRPr lang="en-US" altLang="zh-CN" sz="1600" b="0" dirty="0" smtClean="0">
              <a:solidFill>
                <a:srgbClr val="FF0000"/>
              </a:solidFill>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smtClean="0">
                <a:latin typeface="微软雅黑" panose="020B0503020204020204" pitchFamily="34" charset="-122"/>
                <a:ea typeface="微软雅黑" panose="020B0503020204020204" pitchFamily="34" charset="-122"/>
              </a:rPr>
              <a:t>内</a:t>
            </a:r>
            <a:r>
              <a:rPr lang="zh-CN" altLang="en-US" sz="1600" b="0" dirty="0">
                <a:latin typeface="微软雅黑" panose="020B0503020204020204" pitchFamily="34" charset="-122"/>
                <a:ea typeface="微软雅黑" panose="020B0503020204020204" pitchFamily="34" charset="-122"/>
              </a:rPr>
              <a:t>外部</a:t>
            </a:r>
            <a:r>
              <a:rPr lang="zh-CN" altLang="en-US" sz="1600" b="0" dirty="0" smtClean="0">
                <a:latin typeface="微软雅黑" panose="020B0503020204020204" pitchFamily="34" charset="-122"/>
                <a:ea typeface="微软雅黑" panose="020B0503020204020204" pitchFamily="34" charset="-122"/>
              </a:rPr>
              <a:t>交流</a:t>
            </a:r>
            <a:r>
              <a:rPr lang="zh-CN" altLang="en-US" sz="1600" b="0" dirty="0" smtClean="0">
                <a:solidFill>
                  <a:srgbClr val="FF0000"/>
                </a:solidFill>
                <a:latin typeface="微软雅黑" panose="020B0503020204020204" pitchFamily="34" charset="-122"/>
                <a:ea typeface="微软雅黑" panose="020B0503020204020204" pitchFamily="34" charset="-122"/>
              </a:rPr>
              <a:t>（修订</a:t>
            </a:r>
            <a:r>
              <a:rPr lang="zh-CN" altLang="en-US" sz="1600" b="0" dirty="0">
                <a:solidFill>
                  <a:srgbClr val="FF0000"/>
                </a:solidFill>
                <a:latin typeface="微软雅黑" panose="020B0503020204020204" pitchFamily="34" charset="-122"/>
                <a:ea typeface="微软雅黑" panose="020B0503020204020204" pitchFamily="34" charset="-122"/>
              </a:rPr>
              <a:t>）</a:t>
            </a:r>
            <a:endParaRPr lang="en-US" altLang="zh-CN" sz="1600" b="0"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文件管理</a:t>
            </a:r>
            <a:r>
              <a:rPr lang="zh-CN" altLang="en-US" sz="1600" b="0" dirty="0">
                <a:solidFill>
                  <a:srgbClr val="FF0000"/>
                </a:solidFill>
                <a:latin typeface="微软雅黑" panose="020B0503020204020204" pitchFamily="34" charset="-122"/>
                <a:ea typeface="微软雅黑" panose="020B0503020204020204" pitchFamily="34" charset="-122"/>
              </a:rPr>
              <a:t> </a:t>
            </a:r>
            <a:r>
              <a:rPr lang="en-US" altLang="zh-CN" sz="1600" b="0" dirty="0">
                <a:solidFill>
                  <a:srgbClr val="FF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修订）</a:t>
            </a:r>
            <a:endParaRPr lang="en-US" altLang="zh-CN" sz="1600" b="0"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记录管理 </a:t>
            </a:r>
            <a:r>
              <a:rPr lang="en-US" altLang="zh-CN" sz="1600" b="0" dirty="0">
                <a:solidFill>
                  <a:srgbClr val="FF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修订）</a:t>
            </a:r>
            <a:endParaRPr lang="en-US" altLang="zh-CN" sz="1600" b="0"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过程管理</a:t>
            </a:r>
            <a:r>
              <a:rPr lang="zh-CN" altLang="en-US" sz="1600" b="0" dirty="0">
                <a:solidFill>
                  <a:srgbClr val="FF0000"/>
                </a:solidFill>
                <a:latin typeface="微软雅黑" panose="020B0503020204020204" pitchFamily="34" charset="-122"/>
                <a:ea typeface="微软雅黑" panose="020B0503020204020204" pitchFamily="34" charset="-122"/>
              </a:rPr>
              <a:t>（新，需要时）</a:t>
            </a:r>
            <a:endParaRPr lang="en-US" altLang="zh-CN" sz="1600" b="0" dirty="0">
              <a:solidFill>
                <a:srgbClr val="FF0000"/>
              </a:solidFill>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绩效管理 </a:t>
            </a:r>
            <a:r>
              <a:rPr lang="en-US" altLang="zh-CN" sz="1600" b="0" dirty="0">
                <a:solidFill>
                  <a:srgbClr val="FF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测量监视</a:t>
            </a:r>
            <a:r>
              <a:rPr lang="en-US" altLang="zh-CN" sz="1600" b="0" dirty="0">
                <a:solidFill>
                  <a:srgbClr val="FF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分析评价，新</a:t>
            </a:r>
            <a:r>
              <a:rPr lang="en-US" altLang="zh-CN" sz="1600" b="0" dirty="0">
                <a:solidFill>
                  <a:srgbClr val="FF0000"/>
                </a:solidFill>
                <a:latin typeface="微软雅黑" panose="020B0503020204020204" pitchFamily="34" charset="-122"/>
                <a:ea typeface="微软雅黑" panose="020B0503020204020204" pitchFamily="34" charset="-122"/>
              </a:rPr>
              <a:t>)</a:t>
            </a:r>
            <a:endParaRPr lang="en-US" altLang="zh-CN" sz="1600" b="0" dirty="0">
              <a:solidFill>
                <a:srgbClr val="FF0000"/>
              </a:solidFill>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内部审核管理 </a:t>
            </a:r>
            <a:r>
              <a:rPr lang="en-US" altLang="zh-CN" sz="1600" b="0" dirty="0">
                <a:solidFill>
                  <a:srgbClr val="FF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修订）</a:t>
            </a:r>
            <a:endParaRPr lang="en-US" altLang="zh-CN" sz="1600" b="0" dirty="0">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管理评审管理 </a:t>
            </a:r>
            <a:r>
              <a:rPr lang="en-US" altLang="zh-CN" sz="1600" b="0" dirty="0">
                <a:solidFill>
                  <a:srgbClr val="FF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修订）</a:t>
            </a:r>
            <a:endParaRPr lang="en-US" altLang="zh-CN" sz="1600" b="0" dirty="0">
              <a:solidFill>
                <a:srgbClr val="FF0000"/>
              </a:solidFill>
              <a:latin typeface="微软雅黑" panose="020B0503020204020204" pitchFamily="34" charset="-122"/>
              <a:ea typeface="微软雅黑" panose="020B0503020204020204" pitchFamily="34" charset="-122"/>
            </a:endParaRPr>
          </a:p>
          <a:p>
            <a:pPr lvl="1">
              <a:buFont typeface="Wingdings" panose="05000000000000000000" pitchFamily="2" charset="2"/>
              <a:buChar char="Ø"/>
            </a:pPr>
            <a:r>
              <a:rPr lang="zh-CN" altLang="en-US" sz="1600" b="0" dirty="0">
                <a:latin typeface="微软雅黑" panose="020B0503020204020204" pitchFamily="34" charset="-122"/>
                <a:ea typeface="微软雅黑" panose="020B0503020204020204" pitchFamily="34" charset="-122"/>
              </a:rPr>
              <a:t>改进管理 </a:t>
            </a:r>
            <a:r>
              <a:rPr lang="en-US" altLang="zh-CN" sz="1600" b="0" dirty="0">
                <a:solidFill>
                  <a:srgbClr val="FF0000"/>
                </a:solidFill>
                <a:latin typeface="微软雅黑" panose="020B0503020204020204" pitchFamily="34" charset="-122"/>
                <a:ea typeface="微软雅黑" panose="020B0503020204020204" pitchFamily="34" charset="-122"/>
              </a:rPr>
              <a:t>(</a:t>
            </a:r>
            <a:r>
              <a:rPr lang="zh-CN" altLang="en-US" sz="1600" b="0" dirty="0">
                <a:solidFill>
                  <a:srgbClr val="FF0000"/>
                </a:solidFill>
                <a:latin typeface="微软雅黑" panose="020B0503020204020204" pitchFamily="34" charset="-122"/>
                <a:ea typeface="微软雅黑" panose="020B0503020204020204" pitchFamily="34" charset="-122"/>
              </a:rPr>
              <a:t>修订）</a:t>
            </a:r>
            <a:endParaRPr lang="zh-CN" altLang="en-US" sz="1600" b="0" dirty="0">
              <a:solidFill>
                <a:srgbClr val="FF0000"/>
              </a:solidFill>
              <a:latin typeface="微软雅黑" panose="020B0503020204020204" pitchFamily="34" charset="-122"/>
              <a:ea typeface="微软雅黑" panose="020B0503020204020204" pitchFamily="34" charset="-122"/>
            </a:endParaRPr>
          </a:p>
        </p:txBody>
      </p:sp>
      <p:sp>
        <p:nvSpPr>
          <p:cNvPr id="6" name="标题 3"/>
          <p:cNvSpPr>
            <a:spLocks noGrp="1"/>
          </p:cNvSpPr>
          <p:nvPr>
            <p:ph type="title"/>
          </p:nvPr>
        </p:nvSpPr>
        <p:spPr>
          <a:xfrm>
            <a:off x="457200" y="274638"/>
            <a:ext cx="8229600" cy="582594"/>
          </a:xfrm>
        </p:spPr>
        <p:txBody>
          <a:bodyPr/>
          <a:lstStyle/>
          <a:p>
            <a:r>
              <a:rPr lang="zh-CN" altLang="zh-CN" sz="2400" b="1" dirty="0" smtClean="0">
                <a:solidFill>
                  <a:srgbClr val="FF0000"/>
                </a:solidFill>
              </a:rPr>
              <a:t>文件</a:t>
            </a:r>
            <a:r>
              <a:rPr lang="zh-CN" altLang="zh-CN" sz="2400" b="1" dirty="0">
                <a:solidFill>
                  <a:srgbClr val="FF0000"/>
                </a:solidFill>
              </a:rPr>
              <a:t>化信息要求</a:t>
            </a:r>
            <a:endParaRPr lang="en-US" altLang="zh-CN" sz="2400" b="1" dirty="0" smtClean="0">
              <a:solidFill>
                <a:srgbClr val="FF000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a:xfrm>
            <a:off x="457200" y="274638"/>
            <a:ext cx="8229600" cy="582612"/>
          </a:xfrm>
        </p:spPr>
        <p:txBody>
          <a:bodyPr/>
          <a:lstStyle/>
          <a:p>
            <a:r>
              <a:rPr lang="zh-CN" altLang="en-US" sz="2800" dirty="0" smtClean="0">
                <a:solidFill>
                  <a:srgbClr val="0070C0"/>
                </a:solidFill>
              </a:rPr>
              <a:t>目录</a:t>
            </a:r>
            <a:endParaRPr lang="zh-CN" altLang="en-US" sz="2800" dirty="0" smtClean="0">
              <a:solidFill>
                <a:srgbClr val="0070C0"/>
              </a:solidFill>
            </a:endParaRPr>
          </a:p>
        </p:txBody>
      </p:sp>
      <p:sp>
        <p:nvSpPr>
          <p:cNvPr id="21506" name="内容占位符 2"/>
          <p:cNvSpPr>
            <a:spLocks noGrp="1"/>
          </p:cNvSpPr>
          <p:nvPr>
            <p:ph idx="1"/>
          </p:nvPr>
        </p:nvSpPr>
        <p:spPr bwMode="auto">
          <a:xfrm>
            <a:off x="457200" y="1046163"/>
            <a:ext cx="8229600" cy="4811712"/>
          </a:xfrm>
          <a:noFill/>
          <a:ln>
            <a:miter lim="800000"/>
          </a:ln>
        </p:spPr>
        <p:txBody>
          <a:bodyPr vert="horz" wrap="square" lIns="91440" tIns="45720" rIns="91440" bIns="45720" numCol="1" anchor="t" anchorCtr="0" compatLnSpc="1"/>
          <a:lstStyle/>
          <a:p>
            <a:pPr>
              <a:lnSpc>
                <a:spcPct val="200000"/>
              </a:lnSpc>
            </a:pPr>
            <a:r>
              <a:rPr lang="zh-CN" altLang="en-US" dirty="0" smtClean="0">
                <a:solidFill>
                  <a:srgbClr val="0070C0"/>
                </a:solidFill>
              </a:rPr>
              <a:t>标准修订背景、过程</a:t>
            </a:r>
            <a:endParaRPr lang="en-US" altLang="zh-CN" dirty="0" smtClean="0">
              <a:solidFill>
                <a:srgbClr val="0070C0"/>
              </a:solidFill>
            </a:endParaRPr>
          </a:p>
          <a:p>
            <a:pPr>
              <a:lnSpc>
                <a:spcPct val="200000"/>
              </a:lnSpc>
            </a:pPr>
            <a:r>
              <a:rPr lang="zh-CN" altLang="en-US" dirty="0" smtClean="0">
                <a:solidFill>
                  <a:srgbClr val="0070C0"/>
                </a:solidFill>
              </a:rPr>
              <a:t>修订目的</a:t>
            </a:r>
            <a:endParaRPr lang="en-US" altLang="zh-CN" dirty="0" smtClean="0">
              <a:solidFill>
                <a:srgbClr val="0070C0"/>
              </a:solidFill>
            </a:endParaRPr>
          </a:p>
          <a:p>
            <a:pPr>
              <a:lnSpc>
                <a:spcPct val="200000"/>
              </a:lnSpc>
            </a:pPr>
            <a:r>
              <a:rPr lang="zh-CN" altLang="en-US" dirty="0" smtClean="0">
                <a:solidFill>
                  <a:srgbClr val="0070C0"/>
                </a:solidFill>
              </a:rPr>
              <a:t>标准主要变化</a:t>
            </a:r>
            <a:endParaRPr lang="en-US" altLang="zh-CN" dirty="0" smtClean="0">
              <a:solidFill>
                <a:srgbClr val="0070C0"/>
              </a:solidFill>
            </a:endParaRPr>
          </a:p>
          <a:p>
            <a:pPr>
              <a:lnSpc>
                <a:spcPct val="200000"/>
              </a:lnSpc>
            </a:pPr>
            <a:r>
              <a:rPr lang="zh-CN" altLang="en-US" dirty="0" smtClean="0">
                <a:solidFill>
                  <a:srgbClr val="0070C0"/>
                </a:solidFill>
              </a:rPr>
              <a:t>标准的框架结构</a:t>
            </a:r>
            <a:endParaRPr lang="en-US" altLang="zh-CN" dirty="0" smtClean="0">
              <a:solidFill>
                <a:srgbClr val="0070C0"/>
              </a:solidFill>
            </a:endParaRPr>
          </a:p>
          <a:p>
            <a:pPr>
              <a:lnSpc>
                <a:spcPct val="200000"/>
              </a:lnSpc>
            </a:pPr>
            <a:endParaRPr lang="en-US" altLang="zh-CN" sz="1800"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ISO9000:2015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0"/>
          <a:ext cx="8714643" cy="5113338"/>
        </p:xfrm>
        <a:graphic>
          <a:graphicData uri="http://schemas.openxmlformats.org/drawingml/2006/table">
            <a:tbl>
              <a:tblPr/>
              <a:tblGrid>
                <a:gridCol w="2952742"/>
                <a:gridCol w="5761901"/>
              </a:tblGrid>
              <a:tr h="51277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565">
                <a:tc>
                  <a:txBody>
                    <a:bodyPr/>
                    <a:lstStyle/>
                    <a:p>
                      <a:pPr marL="476250" indent="-476250" eaLnBrk="1" hangingPunct="1">
                        <a:lnSpc>
                          <a:spcPct val="130000"/>
                        </a:lnSpc>
                        <a:spcBef>
                          <a:spcPts val="300"/>
                        </a:spcBef>
                        <a:spcAft>
                          <a:spcPts val="300"/>
                        </a:spcAft>
                        <a:buClr>
                          <a:srgbClr val="0000FF"/>
                        </a:buClr>
                        <a:buFont typeface="Wingdings" panose="05000000000000000000" pitchFamily="2" charset="2"/>
                        <a:buNone/>
                      </a:pPr>
                      <a:r>
                        <a:rPr lang="en-US" altLang="zh-CN" sz="1800" b="1" dirty="0" smtClean="0">
                          <a:latin typeface="黑体" panose="02010609060101010101" pitchFamily="2" charset="-122"/>
                          <a:ea typeface="黑体" panose="02010609060101010101" pitchFamily="2" charset="-122"/>
                        </a:rPr>
                        <a:t>0.2b)</a:t>
                      </a:r>
                      <a:r>
                        <a:rPr lang="zh-CN" altLang="en-US" sz="1800" b="1" dirty="0" smtClean="0">
                          <a:latin typeface="黑体" panose="02010609060101010101" pitchFamily="2" charset="-122"/>
                          <a:ea typeface="黑体" panose="02010609060101010101" pitchFamily="2" charset="-122"/>
                        </a:rPr>
                        <a:t>领导作用</a:t>
                      </a:r>
                      <a:endParaRPr lang="en-US" altLang="zh-CN" sz="1800" b="1" dirty="0" smtClean="0">
                        <a:latin typeface="黑体" panose="02010609060101010101" pitchFamily="2" charset="-122"/>
                        <a:ea typeface="黑体" panose="02010609060101010101" pitchFamily="2" charset="-122"/>
                      </a:endParaRPr>
                    </a:p>
                    <a:p>
                      <a:pPr marL="0" indent="-476250" algn="l" rtl="0" eaLnBrk="1" latinLnBrk="0" hangingPunct="1">
                        <a:lnSpc>
                          <a:spcPct val="120000"/>
                        </a:lnSpc>
                        <a:spcBef>
                          <a:spcPct val="0"/>
                        </a:spcBef>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  领导者应确保组织的目的与方向的一致。他们应当创造并保持良好的内部环境，使员工能充分参与实现组织目标的活动。  </a:t>
                      </a:r>
                      <a:endParaRPr kumimoji="0" lang="zh-CN" altLang="en-US" sz="1800" b="0" i="0" kern="1200" dirty="0" smtClean="0">
                        <a:solidFill>
                          <a:schemeClr val="tx1"/>
                        </a:solidFill>
                        <a:effectLst/>
                        <a:latin typeface="+mn-lt"/>
                        <a:ea typeface="+mn-ea"/>
                        <a:cs typeface="+mn-cs"/>
                      </a:endParaRPr>
                    </a:p>
                  </a:txBody>
                  <a:tcPr marL="91449" marR="9144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914400" rtl="0" eaLnBrk="1" latinLnBrk="0" hangingPunct="1"/>
                      <a:r>
                        <a:rPr lang="en-US" altLang="zh-CN" sz="2200" b="1" kern="1200" dirty="0" smtClean="0">
                          <a:solidFill>
                            <a:schemeClr val="tx1"/>
                          </a:solidFill>
                          <a:effectLst/>
                          <a:latin typeface="+mn-lt"/>
                          <a:ea typeface="+mn-ea"/>
                          <a:cs typeface="+mn-cs"/>
                        </a:rPr>
                        <a:t>d) </a:t>
                      </a:r>
                      <a:r>
                        <a:rPr lang="zh-CN" altLang="en-US" sz="2200" b="1" kern="1200" dirty="0" smtClean="0">
                          <a:solidFill>
                            <a:schemeClr val="tx1"/>
                          </a:solidFill>
                          <a:effectLst/>
                          <a:latin typeface="+mn-lt"/>
                          <a:ea typeface="+mn-ea"/>
                          <a:cs typeface="+mn-cs"/>
                        </a:rPr>
                        <a:t>可开展的活动 </a:t>
                      </a:r>
                      <a:endParaRPr lang="zh-CN" altLang="en-US"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在整个组织内，就其使命、愿景、战略、方针和过程进行沟通； </a:t>
                      </a:r>
                      <a:endParaRPr lang="zh-CN" altLang="en-US"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在组织的所有层级创建并保持共同的价值观，以及公平和道德的行为模式； </a:t>
                      </a:r>
                      <a:endParaRPr lang="zh-CN" altLang="en-US"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培育诚信和正直的文化； </a:t>
                      </a:r>
                      <a:endParaRPr lang="zh-CN" altLang="en-US"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鼓励在整个组织范围内履行对质量的承诺； </a:t>
                      </a:r>
                      <a:endParaRPr lang="zh-CN" altLang="en-US"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确保各级领导者成为组织中的榜样； </a:t>
                      </a:r>
                      <a:endParaRPr lang="zh-CN" altLang="en-US"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为员工提供履行职责所需的资源、培训和权限； </a:t>
                      </a:r>
                      <a:endParaRPr lang="zh-CN" altLang="en-US"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激发、鼓励和表彰员工的贡献。 </a:t>
                      </a:r>
                      <a:endParaRPr lang="zh-CN" altLang="en-US" sz="2200" b="1" kern="1200" dirty="0">
                        <a:solidFill>
                          <a:schemeClr val="tx1"/>
                        </a:solidFill>
                        <a:effectLst/>
                        <a:latin typeface="+mn-lt"/>
                        <a:ea typeface="+mn-ea"/>
                        <a:cs typeface="+mn-cs"/>
                      </a:endParaRPr>
                    </a:p>
                  </a:txBody>
                  <a:tcPr marL="91449" marR="9144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457200" y="276226"/>
            <a:ext cx="8229600" cy="561975"/>
          </a:xfrm>
        </p:spPr>
        <p:txBody>
          <a:bodyPr/>
          <a:lstStyle/>
          <a:p>
            <a:r>
              <a:rPr lang="zh-CN" altLang="en-US" b="1" smtClean="0">
                <a:solidFill>
                  <a:srgbClr val="FF6600"/>
                </a:solidFill>
                <a:latin typeface="宋体" panose="02010600030101010101" pitchFamily="2" charset="-122"/>
              </a:rPr>
              <a:t>标准的基本结构适用</a:t>
            </a:r>
            <a:r>
              <a:rPr lang="en-US" altLang="zh-CN" b="1" smtClean="0">
                <a:solidFill>
                  <a:srgbClr val="FF6600"/>
                </a:solidFill>
                <a:latin typeface="宋体" panose="02010600030101010101" pitchFamily="2" charset="-122"/>
              </a:rPr>
              <a:t>PDCA</a:t>
            </a:r>
            <a:r>
              <a:rPr lang="zh-CN" altLang="en-US" b="1" smtClean="0">
                <a:solidFill>
                  <a:srgbClr val="FF6600"/>
                </a:solidFill>
                <a:latin typeface="宋体" panose="02010600030101010101" pitchFamily="2" charset="-122"/>
              </a:rPr>
              <a:t>循环示意图</a:t>
            </a:r>
            <a:endParaRPr lang="zh-CN" altLang="en-US" b="1" smtClean="0">
              <a:solidFill>
                <a:srgbClr val="FF6600"/>
              </a:solidFill>
              <a:latin typeface="宋体" panose="02010600030101010101" pitchFamily="2" charset="-122"/>
            </a:endParaRPr>
          </a:p>
        </p:txBody>
      </p:sp>
      <p:pic>
        <p:nvPicPr>
          <p:cNvPr id="23555"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262" y="1044575"/>
            <a:ext cx="7993674"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3848760" y="2839680"/>
              <a:ext cx="1357560" cy="1268280"/>
            </p14:xfrm>
          </p:contentPart>
        </mc:Choice>
        <mc:Fallback xmlns="">
          <p:pic>
            <p:nvPicPr>
              <p:cNvPr id="2" name="墨迹 1"/>
            </p:nvPicPr>
            <p:blipFill>
              <a:blip r:embed="rId3"/>
            </p:blipFill>
            <p:spPr>
              <a:xfrm>
                <a:off x="3848760" y="2839680"/>
                <a:ext cx="1357560" cy="1268280"/>
              </a:xfrm>
              <a:prstGeom prst="rect"/>
            </p:spPr>
          </p:pic>
        </mc:Fallback>
      </mc:AlternateContent>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83931" y="2492375"/>
            <a:ext cx="8137281"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r>
              <a:rPr kumimoji="0" lang="en-US" altLang="zh-CN" sz="30500" b="1">
                <a:solidFill>
                  <a:srgbClr val="99CCFF"/>
                </a:solidFill>
                <a:latin typeface="华文彩云" pitchFamily="2" charset="-122"/>
                <a:ea typeface="华文彩云" pitchFamily="2" charset="-122"/>
              </a:rPr>
              <a:t>2/8</a:t>
            </a:r>
            <a:endParaRPr kumimoji="0" lang="en-US" altLang="zh-CN" sz="30500" b="1">
              <a:solidFill>
                <a:srgbClr val="99CCFF"/>
              </a:solidFill>
              <a:latin typeface="华文彩云" pitchFamily="2" charset="-122"/>
              <a:ea typeface="华文彩云" pitchFamily="2" charset="-122"/>
            </a:endParaRPr>
          </a:p>
        </p:txBody>
      </p:sp>
      <p:sp>
        <p:nvSpPr>
          <p:cNvPr id="24579" name="Rectangle 3"/>
          <p:cNvSpPr>
            <a:spLocks noGrp="1" noChangeArrowheads="1"/>
          </p:cNvSpPr>
          <p:nvPr>
            <p:ph type="title" idx="4294967295"/>
          </p:nvPr>
        </p:nvSpPr>
        <p:spPr>
          <a:xfrm>
            <a:off x="1647093" y="188914"/>
            <a:ext cx="6210300" cy="719137"/>
          </a:xfrm>
          <a:solidFill>
            <a:srgbClr val="FFFFFF"/>
          </a:solidFill>
          <a:ln>
            <a:solidFill>
              <a:srgbClr val="000000"/>
            </a:solidFill>
            <a:miter lim="800000"/>
          </a:ln>
        </p:spPr>
        <p:txBody>
          <a:bodyPr/>
          <a:lstStyle/>
          <a:p>
            <a:br>
              <a:rPr lang="en-US" altLang="zh-CN" sz="3200" smtClean="0">
                <a:solidFill>
                  <a:srgbClr val="FF0000"/>
                </a:solidFill>
                <a:latin typeface="文鼎中特广告体"/>
                <a:ea typeface="文鼎中特广告体"/>
                <a:cs typeface="文鼎中特广告体"/>
              </a:rPr>
            </a:br>
            <a:r>
              <a:rPr lang="zh-CN" altLang="en-US" sz="3200" smtClean="0">
                <a:solidFill>
                  <a:srgbClr val="FF0000"/>
                </a:solidFill>
                <a:latin typeface="文鼎中特广告体"/>
                <a:ea typeface="文鼎中特广告体"/>
                <a:cs typeface="文鼎中特广告体"/>
              </a:rPr>
              <a:t>组织的问题主要来自于管理者</a:t>
            </a:r>
            <a:br>
              <a:rPr lang="zh-CN" altLang="en-US" smtClean="0">
                <a:solidFill>
                  <a:srgbClr val="FF0000"/>
                </a:solidFill>
                <a:latin typeface="文鼎中特广告体"/>
                <a:ea typeface="文鼎中特广告体"/>
                <a:cs typeface="文鼎中特广告体"/>
              </a:rPr>
            </a:br>
            <a:endParaRPr lang="zh-CN" altLang="en-US" smtClean="0">
              <a:solidFill>
                <a:srgbClr val="FF0000"/>
              </a:solidFill>
              <a:latin typeface="文鼎中特广告体"/>
              <a:ea typeface="文鼎中特广告体"/>
              <a:cs typeface="文鼎中特广告体"/>
            </a:endParaRPr>
          </a:p>
        </p:txBody>
      </p:sp>
      <p:pic>
        <p:nvPicPr>
          <p:cNvPr id="125956" name="Picture 4" descr="1622074l"/>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62000" y="3006725"/>
            <a:ext cx="20574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7" name="Picture 5" descr="PE0355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920" y="4840289"/>
            <a:ext cx="20574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8" name="Picture 6" descr="PE0355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712" y="27813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9" name="Picture 7" descr="j0078616"/>
          <p:cNvPicPr>
            <a:picLocks noChangeAspect="1" noChangeArrowheads="1"/>
          </p:cNvPicPr>
          <p:nvPr/>
        </p:nvPicPr>
        <p:blipFill>
          <a:blip r:embed="rId4" cstate="print">
            <a:lum bright="6000"/>
            <a:extLst>
              <a:ext uri="{28A0092B-C50C-407E-A947-70E740481C1C}">
                <a14:useLocalDpi xmlns:a14="http://schemas.microsoft.com/office/drawing/2010/main" val="0"/>
              </a:ext>
            </a:extLst>
          </a:blip>
          <a:srcRect/>
          <a:stretch>
            <a:fillRect/>
          </a:stretch>
        </p:blipFill>
        <p:spPr bwMode="auto">
          <a:xfrm>
            <a:off x="6172200" y="4700589"/>
            <a:ext cx="20574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8"/>
          <p:cNvSpPr txBox="1">
            <a:spLocks noChangeArrowheads="1"/>
          </p:cNvSpPr>
          <p:nvPr/>
        </p:nvSpPr>
        <p:spPr bwMode="auto">
          <a:xfrm>
            <a:off x="1905000" y="2971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solidFill>
                  <a:schemeClr val="bg1"/>
                </a:solidFill>
                <a:ea typeface="文鼎中特广告体"/>
                <a:cs typeface="文鼎中特广告体"/>
              </a:rPr>
              <a:t>识别</a:t>
            </a:r>
            <a:endParaRPr lang="zh-CN" altLang="en-US" sz="2400">
              <a:solidFill>
                <a:schemeClr val="bg1"/>
              </a:solidFill>
              <a:ea typeface="文鼎中特广告体"/>
              <a:cs typeface="文鼎中特广告体"/>
            </a:endParaRPr>
          </a:p>
        </p:txBody>
      </p:sp>
      <p:sp>
        <p:nvSpPr>
          <p:cNvPr id="24585" name="Text Box 9"/>
          <p:cNvSpPr txBox="1">
            <a:spLocks noChangeArrowheads="1"/>
          </p:cNvSpPr>
          <p:nvPr/>
        </p:nvSpPr>
        <p:spPr bwMode="auto">
          <a:xfrm>
            <a:off x="5334000" y="3122613"/>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solidFill>
                  <a:schemeClr val="accent2"/>
                </a:solidFill>
                <a:ea typeface="文鼎中特广告体"/>
                <a:cs typeface="文鼎中特广告体"/>
              </a:rPr>
              <a:t>目标</a:t>
            </a:r>
            <a:endParaRPr lang="zh-CN" altLang="en-US" sz="2400">
              <a:solidFill>
                <a:schemeClr val="accent2"/>
              </a:solidFill>
              <a:ea typeface="文鼎中特广告体"/>
              <a:cs typeface="文鼎中特广告体"/>
            </a:endParaRPr>
          </a:p>
        </p:txBody>
      </p:sp>
      <p:sp>
        <p:nvSpPr>
          <p:cNvPr id="24586" name="Text Box 10"/>
          <p:cNvSpPr txBox="1">
            <a:spLocks noChangeArrowheads="1"/>
          </p:cNvSpPr>
          <p:nvPr/>
        </p:nvSpPr>
        <p:spPr bwMode="auto">
          <a:xfrm>
            <a:off x="2971800" y="4494213"/>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solidFill>
                  <a:schemeClr val="accent2"/>
                </a:solidFill>
                <a:ea typeface="文鼎中特广告体"/>
                <a:cs typeface="文鼎中特广告体"/>
              </a:rPr>
              <a:t>方针</a:t>
            </a:r>
            <a:endParaRPr lang="zh-CN" altLang="en-US" sz="2400">
              <a:solidFill>
                <a:schemeClr val="accent2"/>
              </a:solidFill>
              <a:ea typeface="文鼎中特广告体"/>
              <a:cs typeface="文鼎中特广告体"/>
            </a:endParaRPr>
          </a:p>
        </p:txBody>
      </p:sp>
      <p:sp>
        <p:nvSpPr>
          <p:cNvPr id="24587" name="Text Box 11"/>
          <p:cNvSpPr txBox="1">
            <a:spLocks noChangeArrowheads="1"/>
          </p:cNvSpPr>
          <p:nvPr/>
        </p:nvSpPr>
        <p:spPr bwMode="auto">
          <a:xfrm>
            <a:off x="7467600" y="4722813"/>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2400">
                <a:solidFill>
                  <a:schemeClr val="bg1"/>
                </a:solidFill>
                <a:ea typeface="文鼎中特广告体"/>
                <a:cs typeface="文鼎中特广告体"/>
              </a:rPr>
              <a:t>策划</a:t>
            </a:r>
            <a:endParaRPr lang="zh-CN" altLang="en-US" sz="2400">
              <a:solidFill>
                <a:schemeClr val="bg1"/>
              </a:solidFill>
              <a:ea typeface="文鼎中特广告体"/>
              <a:cs typeface="文鼎中特广告体"/>
            </a:endParaRPr>
          </a:p>
        </p:txBody>
      </p:sp>
      <p:sp>
        <p:nvSpPr>
          <p:cNvPr id="24588" name="Rectangle 12"/>
          <p:cNvSpPr>
            <a:spLocks noChangeArrowheads="1"/>
          </p:cNvSpPr>
          <p:nvPr/>
        </p:nvSpPr>
        <p:spPr bwMode="auto">
          <a:xfrm>
            <a:off x="8834805" y="0"/>
            <a:ext cx="311279"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a:solidFill>
                  <a:srgbClr val="969696"/>
                </a:solidFill>
                <a:latin typeface="Tahoma" panose="020B0604030504040204" pitchFamily="34" charset="0"/>
              </a:rPr>
              <a:t>2</a:t>
            </a:r>
            <a:endParaRPr lang="en-US" altLang="zh-CN" sz="1800">
              <a:solidFill>
                <a:srgbClr val="969696"/>
              </a:solidFill>
              <a:latin typeface="Tahoma" panose="020B0604030504040204" pitchFamily="34" charset="0"/>
            </a:endParaRPr>
          </a:p>
        </p:txBody>
      </p:sp>
      <p:sp>
        <p:nvSpPr>
          <p:cNvPr id="24589" name="Text Box 13"/>
          <p:cNvSpPr txBox="1">
            <a:spLocks noChangeArrowheads="1"/>
          </p:cNvSpPr>
          <p:nvPr/>
        </p:nvSpPr>
        <p:spPr bwMode="auto">
          <a:xfrm>
            <a:off x="1913792" y="1341439"/>
            <a:ext cx="5943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a:solidFill>
                  <a:schemeClr val="folHlink"/>
                </a:solidFill>
                <a:latin typeface="方正水柱简体"/>
                <a:ea typeface="方正水柱简体"/>
                <a:cs typeface="方正水柱简体"/>
              </a:rPr>
              <a:t>管理者应明确应承担的职责</a:t>
            </a:r>
            <a:endParaRPr lang="zh-CN" altLang="en-US">
              <a:solidFill>
                <a:schemeClr val="folHlink"/>
              </a:solidFill>
              <a:latin typeface="方正水柱简体"/>
              <a:ea typeface="方正水柱简体"/>
              <a:cs typeface="方正水柱简体"/>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blinds(vertical)">
                                      <p:cBhvr>
                                        <p:cTn id="7" dur="500"/>
                                        <p:tgtEl>
                                          <p:spTgt spid="12595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5957"/>
                                        </p:tgtEl>
                                        <p:attrNameLst>
                                          <p:attrName>style.visibility</p:attrName>
                                        </p:attrNameLst>
                                      </p:cBhvr>
                                      <p:to>
                                        <p:strVal val="visible"/>
                                      </p:to>
                                    </p:set>
                                    <p:animEffect transition="in" filter="blinds(horizontal)">
                                      <p:cBhvr>
                                        <p:cTn id="12" dur="1000"/>
                                        <p:tgtEl>
                                          <p:spTgt spid="1259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5958"/>
                                        </p:tgtEl>
                                        <p:attrNameLst>
                                          <p:attrName>style.visibility</p:attrName>
                                        </p:attrNameLst>
                                      </p:cBhvr>
                                      <p:to>
                                        <p:strVal val="visible"/>
                                      </p:to>
                                    </p:set>
                                    <p:animEffect transition="in" filter="blinds(horizontal)">
                                      <p:cBhvr>
                                        <p:cTn id="17" dur="500"/>
                                        <p:tgtEl>
                                          <p:spTgt spid="12595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5959"/>
                                        </p:tgtEl>
                                        <p:attrNameLst>
                                          <p:attrName>style.visibility</p:attrName>
                                        </p:attrNameLst>
                                      </p:cBhvr>
                                      <p:to>
                                        <p:strVal val="visible"/>
                                      </p:to>
                                    </p:set>
                                    <p:animEffect transition="in" filter="blinds(horizontal)">
                                      <p:cBhvr>
                                        <p:cTn id="22" dur="500"/>
                                        <p:tgtEl>
                                          <p:spTgt spid="125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Line 2"/>
          <p:cNvSpPr>
            <a:spLocks noChangeShapeType="1"/>
          </p:cNvSpPr>
          <p:nvPr/>
        </p:nvSpPr>
        <p:spPr bwMode="auto">
          <a:xfrm flipH="1">
            <a:off x="1219200" y="2590800"/>
            <a:ext cx="1143000" cy="1981200"/>
          </a:xfrm>
          <a:prstGeom prst="line">
            <a:avLst/>
          </a:prstGeom>
          <a:noFill/>
          <a:ln w="28575">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p>
            <a:endParaRPr lang="zh-CN" altLang="en-US"/>
          </a:p>
        </p:txBody>
      </p:sp>
      <p:sp>
        <p:nvSpPr>
          <p:cNvPr id="25603" name="Rectangle 3"/>
          <p:cNvSpPr>
            <a:spLocks noGrp="1" noChangeArrowheads="1"/>
          </p:cNvSpPr>
          <p:nvPr>
            <p:ph type="title" idx="4294967295"/>
          </p:nvPr>
        </p:nvSpPr>
        <p:spPr>
          <a:xfrm>
            <a:off x="1513743" y="306389"/>
            <a:ext cx="6515100" cy="903287"/>
          </a:xfrm>
          <a:solidFill>
            <a:srgbClr val="FFFFFF"/>
          </a:solidFill>
          <a:ln>
            <a:solidFill>
              <a:srgbClr val="000000"/>
            </a:solidFill>
            <a:miter lim="800000"/>
          </a:ln>
        </p:spPr>
        <p:txBody>
          <a:bodyPr/>
          <a:lstStyle/>
          <a:p>
            <a:r>
              <a:rPr lang="zh-CN" altLang="en-US" sz="3200" b="1" smtClean="0">
                <a:solidFill>
                  <a:srgbClr val="FF0000"/>
                </a:solidFill>
                <a:latin typeface="文鼎中特广告体"/>
                <a:ea typeface="文鼎中特广告体"/>
                <a:cs typeface="文鼎中特广告体"/>
              </a:rPr>
              <a:t>创造条件</a:t>
            </a:r>
            <a:endParaRPr lang="ja-JP" altLang="ja-JP" sz="3200" b="1" smtClean="0">
              <a:solidFill>
                <a:srgbClr val="FF0000"/>
              </a:solidFill>
              <a:latin typeface="文鼎中特广告体"/>
              <a:ea typeface="文鼎中特广告体"/>
              <a:cs typeface="文鼎中特广告体"/>
            </a:endParaRPr>
          </a:p>
        </p:txBody>
      </p:sp>
      <p:sp>
        <p:nvSpPr>
          <p:cNvPr id="131076" name="Line 4"/>
          <p:cNvSpPr>
            <a:spLocks noChangeShapeType="1"/>
          </p:cNvSpPr>
          <p:nvPr/>
        </p:nvSpPr>
        <p:spPr bwMode="auto">
          <a:xfrm flipV="1">
            <a:off x="2743200" y="2514600"/>
            <a:ext cx="3200400" cy="0"/>
          </a:xfrm>
          <a:prstGeom prst="line">
            <a:avLst/>
          </a:prstGeom>
          <a:noFill/>
          <a:ln w="2857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1077" name="Line 5"/>
          <p:cNvSpPr>
            <a:spLocks noChangeShapeType="1"/>
          </p:cNvSpPr>
          <p:nvPr/>
        </p:nvSpPr>
        <p:spPr bwMode="auto">
          <a:xfrm>
            <a:off x="2438400" y="2590800"/>
            <a:ext cx="4267200" cy="1981200"/>
          </a:xfrm>
          <a:prstGeom prst="line">
            <a:avLst/>
          </a:prstGeom>
          <a:noFill/>
          <a:ln w="2857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1078" name="Line 6"/>
          <p:cNvSpPr>
            <a:spLocks noChangeShapeType="1"/>
          </p:cNvSpPr>
          <p:nvPr/>
        </p:nvSpPr>
        <p:spPr bwMode="auto">
          <a:xfrm>
            <a:off x="2438400" y="2743200"/>
            <a:ext cx="1600200" cy="1828800"/>
          </a:xfrm>
          <a:prstGeom prst="line">
            <a:avLst/>
          </a:prstGeom>
          <a:noFill/>
          <a:ln w="28575">
            <a:solidFill>
              <a:srgbClr val="FF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25607" name="Picture 7" descr="PH01900J"/>
          <p:cNvPicPr>
            <a:picLocks noChangeAspect="1" noChangeArrowheads="1"/>
          </p:cNvPicPr>
          <p:nvPr/>
        </p:nvPicPr>
        <p:blipFill>
          <a:blip r:embed="rId1">
            <a:lum bright="36000"/>
            <a:extLst>
              <a:ext uri="{28A0092B-C50C-407E-A947-70E740481C1C}">
                <a14:useLocalDpi xmlns:a14="http://schemas.microsoft.com/office/drawing/2010/main" val="0"/>
              </a:ext>
            </a:extLst>
          </a:blip>
          <a:srcRect/>
          <a:stretch>
            <a:fillRect/>
          </a:stretch>
        </p:blipFill>
        <p:spPr bwMode="auto">
          <a:xfrm>
            <a:off x="533400" y="1779588"/>
            <a:ext cx="30480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0" name="Picture 8" descr="PE0184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133600"/>
            <a:ext cx="19812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1" name="Picture 9" descr="BD18043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4954" y="4572000"/>
            <a:ext cx="101404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2" name="Picture 10" descr="PH02240J"/>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3487616" y="4572000"/>
            <a:ext cx="1009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3" name="Picture 11" descr="PH01650J"/>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1143000" y="4572000"/>
            <a:ext cx="1005254"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Rectangle 12"/>
          <p:cNvSpPr>
            <a:spLocks noChangeArrowheads="1"/>
          </p:cNvSpPr>
          <p:nvPr/>
        </p:nvSpPr>
        <p:spPr bwMode="auto">
          <a:xfrm>
            <a:off x="1567793" y="6208074"/>
            <a:ext cx="6128577" cy="46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2400">
                <a:solidFill>
                  <a:srgbClr val="FF0000"/>
                </a:solidFill>
                <a:latin typeface="Tahoma" panose="020B0604030504040204" pitchFamily="34" charset="0"/>
                <a:ea typeface="华文琥珀" pitchFamily="2" charset="-122"/>
              </a:rPr>
              <a:t>人、财、物、信息、知识、技术                 </a:t>
            </a:r>
            <a:endParaRPr lang="zh-CN" altLang="en-US" sz="2400">
              <a:solidFill>
                <a:srgbClr val="FF0000"/>
              </a:solidFill>
              <a:latin typeface="Tahoma" panose="020B0604030504040204" pitchFamily="34" charset="0"/>
              <a:ea typeface="华文琥珀"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31080"/>
                                        </p:tgtEl>
                                        <p:attrNameLst>
                                          <p:attrName>style.visibility</p:attrName>
                                        </p:attrNameLst>
                                      </p:cBhvr>
                                      <p:to>
                                        <p:strVal val="visible"/>
                                      </p:to>
                                    </p:set>
                                    <p:animEffect transition="in" filter="blinds(horizontal)">
                                      <p:cBhvr>
                                        <p:cTn id="11" dur="500"/>
                                        <p:tgtEl>
                                          <p:spTgt spid="13108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3107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31081"/>
                                        </p:tgtEl>
                                        <p:attrNameLst>
                                          <p:attrName>style.visibility</p:attrName>
                                        </p:attrNameLst>
                                      </p:cBhvr>
                                      <p:to>
                                        <p:strVal val="visible"/>
                                      </p:to>
                                    </p:set>
                                    <p:animEffect transition="in" filter="box(in)">
                                      <p:cBhvr>
                                        <p:cTn id="20" dur="500"/>
                                        <p:tgtEl>
                                          <p:spTgt spid="13108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310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131082"/>
                                        </p:tgtEl>
                                        <p:attrNameLst>
                                          <p:attrName>style.visibility</p:attrName>
                                        </p:attrNameLst>
                                      </p:cBhvr>
                                      <p:to>
                                        <p:strVal val="visible"/>
                                      </p:to>
                                    </p:set>
                                    <p:animEffect transition="in" filter="checkerboard(across)">
                                      <p:cBhvr>
                                        <p:cTn id="29" dur="500"/>
                                        <p:tgtEl>
                                          <p:spTgt spid="13108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13107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5" presetClass="entr" presetSubtype="0" fill="hold" nodeType="clickEffect">
                                  <p:stCondLst>
                                    <p:cond delay="0"/>
                                  </p:stCondLst>
                                  <p:childTnLst>
                                    <p:set>
                                      <p:cBhvr>
                                        <p:cTn id="37" dur="1" fill="hold">
                                          <p:stCondLst>
                                            <p:cond delay="0"/>
                                          </p:stCondLst>
                                        </p:cTn>
                                        <p:tgtEl>
                                          <p:spTgt spid="131083"/>
                                        </p:tgtEl>
                                        <p:attrNameLst>
                                          <p:attrName>style.visibility</p:attrName>
                                        </p:attrNameLst>
                                      </p:cBhvr>
                                      <p:to>
                                        <p:strVal val="visible"/>
                                      </p:to>
                                    </p:set>
                                    <p:anim calcmode="lin" valueType="num">
                                      <p:cBhvr>
                                        <p:cTn id="38" dur="1000" fill="hold"/>
                                        <p:tgtEl>
                                          <p:spTgt spid="131083"/>
                                        </p:tgtEl>
                                        <p:attrNameLst>
                                          <p:attrName>ppt_w</p:attrName>
                                        </p:attrNameLst>
                                      </p:cBhvr>
                                      <p:tavLst>
                                        <p:tav tm="0">
                                          <p:val>
                                            <p:fltVal val="0"/>
                                          </p:val>
                                        </p:tav>
                                        <p:tav tm="100000">
                                          <p:val>
                                            <p:strVal val="#ppt_w"/>
                                          </p:val>
                                        </p:tav>
                                      </p:tavLst>
                                    </p:anim>
                                    <p:anim calcmode="lin" valueType="num">
                                      <p:cBhvr>
                                        <p:cTn id="39" dur="1000" fill="hold"/>
                                        <p:tgtEl>
                                          <p:spTgt spid="131083"/>
                                        </p:tgtEl>
                                        <p:attrNameLst>
                                          <p:attrName>ppt_h</p:attrName>
                                        </p:attrNameLst>
                                      </p:cBhvr>
                                      <p:tavLst>
                                        <p:tav tm="0">
                                          <p:val>
                                            <p:fltVal val="0"/>
                                          </p:val>
                                        </p:tav>
                                        <p:tav tm="100000">
                                          <p:val>
                                            <p:strVal val="#ppt_h"/>
                                          </p:val>
                                        </p:tav>
                                      </p:tavLst>
                                    </p:anim>
                                    <p:anim calcmode="lin" valueType="num">
                                      <p:cBhvr>
                                        <p:cTn id="40" dur="1000" fill="hold"/>
                                        <p:tgtEl>
                                          <p:spTgt spid="131083"/>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310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nimBg="1"/>
      <p:bldP spid="131076" grpId="0" animBg="1"/>
      <p:bldP spid="131077" grpId="0" animBg="1"/>
      <p:bldP spid="1310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r>
              <a:rPr lang="zh-CN" altLang="en-US" sz="3200" smtClean="0">
                <a:solidFill>
                  <a:srgbClr val="FF0000"/>
                </a:solidFill>
              </a:rPr>
              <a:t>领导作用</a:t>
            </a:r>
            <a:endParaRPr lang="zh-CN" altLang="en-US" sz="3200" smtClean="0">
              <a:solidFill>
                <a:srgbClr val="FF0000"/>
              </a:solidFill>
            </a:endParaRPr>
          </a:p>
        </p:txBody>
      </p:sp>
      <p:sp>
        <p:nvSpPr>
          <p:cNvPr id="26627" name="内容占位符 2"/>
          <p:cNvSpPr>
            <a:spLocks noGrp="1"/>
          </p:cNvSpPr>
          <p:nvPr>
            <p:ph idx="1"/>
          </p:nvPr>
        </p:nvSpPr>
        <p:spPr/>
        <p:txBody>
          <a:bodyPr/>
          <a:lstStyle/>
          <a:p>
            <a:r>
              <a:rPr lang="zh-CN" altLang="en-US" smtClean="0"/>
              <a:t>谁是管理者？</a:t>
            </a:r>
            <a:endParaRPr lang="en-US" altLang="zh-CN" smtClean="0"/>
          </a:p>
          <a:p>
            <a:r>
              <a:rPr lang="zh-CN" altLang="en-US" smtClean="0"/>
              <a:t>管理者能做什么？</a:t>
            </a:r>
            <a:endParaRPr lang="en-US" altLang="zh-CN" smtClean="0"/>
          </a:p>
          <a:p>
            <a:r>
              <a:rPr lang="zh-CN" altLang="en-US" smtClean="0"/>
              <a:t>管理者应该做什么？</a:t>
            </a:r>
            <a:endParaRPr lang="en-US" altLang="zh-CN" smtClean="0"/>
          </a:p>
          <a:p>
            <a:r>
              <a:rPr lang="zh-CN" altLang="en-US" smtClean="0"/>
              <a:t>管理者的贡献是什么？</a:t>
            </a:r>
            <a:endParaRPr lang="zh-CN" alt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ISO9000:2015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0"/>
          <a:ext cx="8714643" cy="4997450"/>
        </p:xfrm>
        <a:graphic>
          <a:graphicData uri="http://schemas.openxmlformats.org/drawingml/2006/table">
            <a:tbl>
              <a:tblPr/>
              <a:tblGrid>
                <a:gridCol w="2520652"/>
                <a:gridCol w="6193991"/>
              </a:tblGrid>
              <a:tr h="396298">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1152">
                <a:tc>
                  <a:txBody>
                    <a:bodyPr/>
                    <a:lstStyle/>
                    <a:p>
                      <a:pPr marL="476250" marR="0" indent="-476250" algn="l" defTabSz="914400" rtl="0" eaLnBrk="1" fontAlgn="auto" latinLnBrk="0" hangingPunct="1">
                        <a:lnSpc>
                          <a:spcPct val="120000"/>
                        </a:lnSpc>
                        <a:spcBef>
                          <a:spcPts val="0"/>
                        </a:spcBef>
                        <a:spcAft>
                          <a:spcPts val="0"/>
                        </a:spcAft>
                        <a:buClr>
                          <a:srgbClr val="0000FF"/>
                        </a:buClr>
                        <a:buSzTx/>
                        <a:buFont typeface="Wingdings" panose="05000000000000000000" pitchFamily="2" charset="2"/>
                        <a:buNone/>
                        <a:defRPr/>
                      </a:pPr>
                      <a:r>
                        <a:rPr lang="en-US" altLang="zh-CN" sz="2000" b="1" dirty="0" smtClean="0">
                          <a:latin typeface="黑体" panose="02010609060101010101" pitchFamily="2" charset="-122"/>
                          <a:ea typeface="黑体" panose="02010609060101010101" pitchFamily="2" charset="-122"/>
                        </a:rPr>
                        <a:t>0.2c)</a:t>
                      </a:r>
                      <a:r>
                        <a:rPr kumimoji="0" lang="zh-CN" altLang="en-US" sz="2000" b="1" i="0" kern="1200" dirty="0" smtClean="0">
                          <a:solidFill>
                            <a:schemeClr val="tx1"/>
                          </a:solidFill>
                          <a:effectLst/>
                          <a:latin typeface="+mn-lt"/>
                          <a:ea typeface="+mn-ea"/>
                          <a:cs typeface="+mn-cs"/>
                        </a:rPr>
                        <a:t>全员参与</a:t>
                      </a:r>
                      <a:endParaRPr kumimoji="0" lang="en-US" altLang="zh-CN" sz="2000" b="1" i="0" kern="1200" dirty="0" smtClean="0">
                        <a:solidFill>
                          <a:schemeClr val="tx1"/>
                        </a:solidFill>
                        <a:effectLst/>
                        <a:latin typeface="+mn-lt"/>
                        <a:ea typeface="+mn-ea"/>
                        <a:cs typeface="+mn-cs"/>
                      </a:endParaRPr>
                    </a:p>
                    <a:p>
                      <a:pPr marL="476250" indent="-476250" eaLnBrk="1" hangingPunct="1">
                        <a:lnSpc>
                          <a:spcPct val="120000"/>
                        </a:lnSpc>
                        <a:buClr>
                          <a:srgbClr val="0000FF"/>
                        </a:buClr>
                        <a:buFont typeface="Wingdings" panose="05000000000000000000" pitchFamily="2" charset="2"/>
                        <a:buNone/>
                      </a:pPr>
                      <a:r>
                        <a:rPr kumimoji="0" lang="zh-CN" altLang="en-US" sz="2000" b="0" i="0" kern="1200" dirty="0" smtClean="0">
                          <a:solidFill>
                            <a:schemeClr val="tx1"/>
                          </a:solidFill>
                          <a:effectLst/>
                          <a:latin typeface="+mn-lt"/>
                          <a:ea typeface="+mn-ea"/>
                          <a:cs typeface="+mn-cs"/>
                        </a:rPr>
                        <a:t>  各级人员都是组织之本，唯有其充分参与，才能使他们为组织的利益发挥其才干。</a:t>
                      </a:r>
                      <a:endParaRPr kumimoji="0" lang="zh-CN" altLang="en-US" sz="2000" b="0" i="0" kern="1200" dirty="0" smtClean="0">
                        <a:solidFill>
                          <a:schemeClr val="tx1"/>
                        </a:solidFill>
                        <a:effectLst/>
                        <a:latin typeface="+mn-lt"/>
                        <a:ea typeface="+mn-ea"/>
                        <a:cs typeface="+mn-cs"/>
                      </a:endParaRPr>
                    </a:p>
                  </a:txBody>
                  <a:tcPr marL="91449" marR="9144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zh-CN" altLang="en-US" sz="2100" b="1" i="0" kern="1200" dirty="0" smtClean="0">
                          <a:solidFill>
                            <a:schemeClr val="tx1"/>
                          </a:solidFill>
                          <a:effectLst/>
                          <a:latin typeface="+mn-lt"/>
                          <a:ea typeface="+mn-ea"/>
                          <a:cs typeface="+mn-cs"/>
                        </a:rPr>
                        <a:t>原则</a:t>
                      </a:r>
                      <a:r>
                        <a:rPr kumimoji="0" lang="en-US" altLang="zh-CN" sz="2100" b="1" i="0" kern="1200" dirty="0" smtClean="0">
                          <a:solidFill>
                            <a:schemeClr val="tx1"/>
                          </a:solidFill>
                          <a:effectLst/>
                          <a:latin typeface="+mn-lt"/>
                          <a:ea typeface="+mn-ea"/>
                          <a:cs typeface="+mn-cs"/>
                        </a:rPr>
                        <a:t>3——</a:t>
                      </a:r>
                      <a:r>
                        <a:rPr kumimoji="0" lang="zh-CN" altLang="en-US" sz="2100" b="1" i="0" kern="1200" dirty="0" smtClean="0">
                          <a:solidFill>
                            <a:schemeClr val="tx1"/>
                          </a:solidFill>
                          <a:effectLst/>
                          <a:latin typeface="+mn-lt"/>
                          <a:ea typeface="+mn-ea"/>
                          <a:cs typeface="+mn-cs"/>
                        </a:rPr>
                        <a:t>全员积极参与</a:t>
                      </a:r>
                      <a:endParaRPr kumimoji="0" lang="en-US" altLang="zh-CN" sz="2100" b="1" i="0" kern="1200" dirty="0" smtClean="0">
                        <a:solidFill>
                          <a:schemeClr val="tx1"/>
                        </a:solidFill>
                        <a:effectLst/>
                        <a:latin typeface="+mn-lt"/>
                        <a:ea typeface="+mn-ea"/>
                        <a:cs typeface="+mn-cs"/>
                      </a:endParaRPr>
                    </a:p>
                    <a:p>
                      <a:r>
                        <a:rPr kumimoji="0" lang="en-US" altLang="zh-CN" sz="2100" b="1" i="0" kern="1200" dirty="0" smtClean="0">
                          <a:solidFill>
                            <a:schemeClr val="tx1"/>
                          </a:solidFill>
                          <a:effectLst/>
                          <a:latin typeface="+mn-lt"/>
                          <a:ea typeface="+mn-ea"/>
                          <a:cs typeface="+mn-cs"/>
                        </a:rPr>
                        <a:t>a) </a:t>
                      </a:r>
                      <a:r>
                        <a:rPr kumimoji="0" lang="zh-CN" altLang="en-US" sz="2100" b="1" i="0" kern="1200" dirty="0" smtClean="0">
                          <a:solidFill>
                            <a:schemeClr val="tx1"/>
                          </a:solidFill>
                          <a:effectLst/>
                          <a:latin typeface="+mn-lt"/>
                          <a:ea typeface="+mn-ea"/>
                          <a:cs typeface="+mn-cs"/>
                        </a:rPr>
                        <a:t>概述 </a:t>
                      </a:r>
                      <a:endParaRPr kumimoji="0" lang="zh-CN" altLang="en-US" sz="2100" b="1" i="0" kern="1200" dirty="0" smtClean="0">
                        <a:solidFill>
                          <a:schemeClr val="tx1"/>
                        </a:solidFill>
                        <a:effectLst/>
                        <a:latin typeface="+mn-lt"/>
                        <a:ea typeface="+mn-ea"/>
                        <a:cs typeface="+mn-cs"/>
                      </a:endParaRPr>
                    </a:p>
                    <a:p>
                      <a:r>
                        <a:rPr kumimoji="0" lang="zh-CN" altLang="en-US" sz="2100" b="1" i="0" kern="1200" dirty="0" smtClean="0">
                          <a:solidFill>
                            <a:schemeClr val="tx1"/>
                          </a:solidFill>
                          <a:effectLst/>
                          <a:latin typeface="+mn-lt"/>
                          <a:ea typeface="+mn-ea"/>
                          <a:cs typeface="+mn-cs"/>
                        </a:rPr>
                        <a:t>整个组织内各级</a:t>
                      </a:r>
                      <a:r>
                        <a:rPr kumimoji="0" lang="zh-CN" altLang="en-US" sz="2100" b="1" i="0" kern="1200" dirty="0" smtClean="0">
                          <a:solidFill>
                            <a:srgbClr val="FF0000"/>
                          </a:solidFill>
                          <a:effectLst/>
                          <a:latin typeface="+mn-lt"/>
                          <a:ea typeface="+mn-ea"/>
                          <a:cs typeface="+mn-cs"/>
                        </a:rPr>
                        <a:t>胜任、经授权并积极参与的人员，</a:t>
                      </a:r>
                      <a:r>
                        <a:rPr kumimoji="0" lang="zh-CN" altLang="en-US" sz="2100" b="1" i="0" kern="1200" dirty="0" smtClean="0">
                          <a:solidFill>
                            <a:schemeClr val="tx1"/>
                          </a:solidFill>
                          <a:effectLst/>
                          <a:latin typeface="+mn-lt"/>
                          <a:ea typeface="+mn-ea"/>
                          <a:cs typeface="+mn-cs"/>
                        </a:rPr>
                        <a:t>是提高组织创造和提供价值能力的必要条件。 </a:t>
                      </a:r>
                      <a:endParaRPr kumimoji="0" lang="zh-CN" altLang="en-US" sz="2100" b="1" i="0" kern="1200" dirty="0" smtClean="0">
                        <a:solidFill>
                          <a:schemeClr val="tx1"/>
                        </a:solidFill>
                        <a:effectLst/>
                        <a:latin typeface="+mn-lt"/>
                        <a:ea typeface="+mn-ea"/>
                        <a:cs typeface="+mn-cs"/>
                      </a:endParaRPr>
                    </a:p>
                    <a:p>
                      <a:r>
                        <a:rPr kumimoji="0" lang="en-US" altLang="zh-CN" sz="2100" b="1" i="0" kern="1200" dirty="0" smtClean="0">
                          <a:solidFill>
                            <a:schemeClr val="tx1"/>
                          </a:solidFill>
                          <a:effectLst/>
                          <a:latin typeface="+mn-lt"/>
                          <a:ea typeface="+mn-ea"/>
                          <a:cs typeface="+mn-cs"/>
                        </a:rPr>
                        <a:t>b) </a:t>
                      </a:r>
                      <a:r>
                        <a:rPr kumimoji="0" lang="zh-CN" altLang="en-US" sz="2100" b="1" i="0" kern="1200" dirty="0" smtClean="0">
                          <a:solidFill>
                            <a:schemeClr val="tx1"/>
                          </a:solidFill>
                          <a:effectLst/>
                          <a:latin typeface="+mn-lt"/>
                          <a:ea typeface="+mn-ea"/>
                          <a:cs typeface="+mn-cs"/>
                        </a:rPr>
                        <a:t>依据 </a:t>
                      </a:r>
                      <a:endParaRPr kumimoji="0" lang="zh-CN" altLang="en-US" sz="2100" b="1" i="0" kern="1200" dirty="0" smtClean="0">
                        <a:solidFill>
                          <a:schemeClr val="tx1"/>
                        </a:solidFill>
                        <a:effectLst/>
                        <a:latin typeface="+mn-lt"/>
                        <a:ea typeface="+mn-ea"/>
                        <a:cs typeface="+mn-cs"/>
                      </a:endParaRPr>
                    </a:p>
                    <a:p>
                      <a:r>
                        <a:rPr kumimoji="0" lang="zh-CN" altLang="en-US" sz="2100" b="1" i="0" kern="1200" dirty="0" smtClean="0">
                          <a:solidFill>
                            <a:schemeClr val="tx1"/>
                          </a:solidFill>
                          <a:effectLst/>
                          <a:latin typeface="+mn-lt"/>
                          <a:ea typeface="+mn-ea"/>
                          <a:cs typeface="+mn-cs"/>
                        </a:rPr>
                        <a:t>为了有效和高效的管理组织，各级人员得到尊重并参与其中是极其重要的。通过表彰、授权和提高能力，促进在实现组织的质量目标过程中的全员积极参与。 </a:t>
                      </a:r>
                      <a:endParaRPr kumimoji="0" lang="en-US" altLang="zh-CN" sz="2100" b="1" i="0" kern="1200" dirty="0" smtClean="0">
                        <a:solidFill>
                          <a:schemeClr val="tx1"/>
                        </a:solidFill>
                        <a:effectLst/>
                        <a:latin typeface="+mn-lt"/>
                        <a:ea typeface="+mn-ea"/>
                        <a:cs typeface="+mn-cs"/>
                      </a:endParaRPr>
                    </a:p>
                    <a:p>
                      <a:r>
                        <a:rPr kumimoji="0" lang="en-US" altLang="zh-CN" sz="2100" b="1" i="0" kern="1200" dirty="0" smtClean="0">
                          <a:solidFill>
                            <a:schemeClr val="tx1"/>
                          </a:solidFill>
                          <a:effectLst/>
                          <a:latin typeface="+mn-lt"/>
                          <a:ea typeface="+mn-ea"/>
                          <a:cs typeface="+mn-cs"/>
                        </a:rPr>
                        <a:t>c) </a:t>
                      </a:r>
                      <a:r>
                        <a:rPr kumimoji="0" lang="zh-CN" altLang="en-US" sz="2100" b="1" i="0" kern="1200" dirty="0" smtClean="0">
                          <a:solidFill>
                            <a:schemeClr val="tx1"/>
                          </a:solidFill>
                          <a:effectLst/>
                          <a:latin typeface="+mn-lt"/>
                          <a:ea typeface="+mn-ea"/>
                          <a:cs typeface="+mn-cs"/>
                        </a:rPr>
                        <a:t>主要益处 </a:t>
                      </a:r>
                      <a:endParaRPr kumimoji="0" lang="zh-CN" altLang="en-US" sz="2100" b="1" i="0" kern="1200" dirty="0" smtClean="0">
                        <a:solidFill>
                          <a:schemeClr val="tx1"/>
                        </a:solidFill>
                        <a:effectLst/>
                        <a:latin typeface="+mn-lt"/>
                        <a:ea typeface="+mn-ea"/>
                        <a:cs typeface="+mn-cs"/>
                      </a:endParaRPr>
                    </a:p>
                    <a:p>
                      <a:r>
                        <a:rPr kumimoji="0" lang="zh-CN" altLang="en-US" sz="2100" b="1" i="0" kern="1200" dirty="0" smtClean="0">
                          <a:solidFill>
                            <a:schemeClr val="tx1"/>
                          </a:solidFill>
                          <a:effectLst/>
                          <a:latin typeface="+mn-lt"/>
                          <a:ea typeface="+mn-ea"/>
                          <a:cs typeface="+mn-cs"/>
                        </a:rPr>
                        <a:t>主要益处可能有： </a:t>
                      </a:r>
                      <a:r>
                        <a:rPr kumimoji="0" lang="en-US" altLang="zh-CN" sz="2100" b="1" i="0" kern="1200" dirty="0" smtClean="0">
                          <a:solidFill>
                            <a:schemeClr val="tx1"/>
                          </a:solidFill>
                          <a:effectLst/>
                          <a:latin typeface="+mn-lt"/>
                          <a:ea typeface="+mn-ea"/>
                          <a:cs typeface="+mn-cs"/>
                        </a:rPr>
                        <a:t> </a:t>
                      </a:r>
                      <a:r>
                        <a:rPr kumimoji="0" lang="zh-CN" altLang="en-US" sz="2100" b="1" i="0" kern="1200" dirty="0" smtClean="0">
                          <a:solidFill>
                            <a:schemeClr val="tx1"/>
                          </a:solidFill>
                          <a:effectLst/>
                          <a:latin typeface="+mn-lt"/>
                          <a:ea typeface="+mn-ea"/>
                          <a:cs typeface="+mn-cs"/>
                        </a:rPr>
                        <a:t>组织内人员对质量目标有更深入的理解，以及更强的加以实现的动力； </a:t>
                      </a:r>
                      <a:r>
                        <a:rPr kumimoji="0" lang="en-US" altLang="zh-CN" sz="2100" b="1" i="0" kern="1200" dirty="0" smtClean="0">
                          <a:solidFill>
                            <a:schemeClr val="tx1"/>
                          </a:solidFill>
                          <a:effectLst/>
                          <a:latin typeface="+mn-lt"/>
                          <a:ea typeface="+mn-ea"/>
                          <a:cs typeface="+mn-cs"/>
                        </a:rPr>
                        <a:t> </a:t>
                      </a:r>
                      <a:r>
                        <a:rPr kumimoji="0" lang="zh-CN" altLang="en-US" sz="2100" b="1" i="0" kern="1200" dirty="0" smtClean="0">
                          <a:solidFill>
                            <a:schemeClr val="tx1"/>
                          </a:solidFill>
                          <a:effectLst/>
                          <a:latin typeface="+mn-lt"/>
                          <a:ea typeface="+mn-ea"/>
                          <a:cs typeface="+mn-cs"/>
                        </a:rPr>
                        <a:t>在改进活动中，提高人员的参与程度； </a:t>
                      </a:r>
                      <a:r>
                        <a:rPr kumimoji="0" lang="en-US" altLang="zh-CN" sz="2100" b="1" i="0" kern="1200" dirty="0" smtClean="0">
                          <a:solidFill>
                            <a:schemeClr val="tx1"/>
                          </a:solidFill>
                          <a:effectLst/>
                          <a:latin typeface="+mn-lt"/>
                          <a:ea typeface="+mn-ea"/>
                          <a:cs typeface="+mn-cs"/>
                        </a:rPr>
                        <a:t> </a:t>
                      </a:r>
                      <a:r>
                        <a:rPr kumimoji="0" lang="zh-CN" altLang="en-US" sz="2100" b="1" i="0" kern="1200" dirty="0" smtClean="0">
                          <a:solidFill>
                            <a:schemeClr val="tx1"/>
                          </a:solidFill>
                          <a:effectLst/>
                          <a:latin typeface="+mn-lt"/>
                          <a:ea typeface="+mn-ea"/>
                          <a:cs typeface="+mn-cs"/>
                        </a:rPr>
                        <a:t>促进个人发展、主动性和创造力； </a:t>
                      </a:r>
                      <a:r>
                        <a:rPr kumimoji="0" lang="en-US" altLang="zh-CN" sz="2100" b="1" i="0" kern="1200" dirty="0" smtClean="0">
                          <a:solidFill>
                            <a:schemeClr val="tx1"/>
                          </a:solidFill>
                          <a:effectLst/>
                          <a:latin typeface="+mn-lt"/>
                          <a:ea typeface="+mn-ea"/>
                          <a:cs typeface="+mn-cs"/>
                        </a:rPr>
                        <a:t> </a:t>
                      </a:r>
                      <a:r>
                        <a:rPr kumimoji="0" lang="zh-CN" altLang="en-US" sz="2100" b="1" i="0" kern="1200" dirty="0" smtClean="0">
                          <a:solidFill>
                            <a:schemeClr val="tx1"/>
                          </a:solidFill>
                          <a:effectLst/>
                          <a:latin typeface="+mn-lt"/>
                          <a:ea typeface="+mn-ea"/>
                          <a:cs typeface="+mn-cs"/>
                        </a:rPr>
                        <a:t>提高人员的满意程度；</a:t>
                      </a:r>
                      <a:endParaRPr kumimoji="0" lang="zh-CN" altLang="en-US" sz="2100" b="1" i="0" kern="1200" dirty="0">
                        <a:solidFill>
                          <a:schemeClr val="tx1"/>
                        </a:solidFill>
                        <a:effectLst/>
                        <a:latin typeface="+mn-lt"/>
                        <a:ea typeface="+mn-ea"/>
                        <a:cs typeface="+mn-cs"/>
                      </a:endParaRPr>
                    </a:p>
                  </a:txBody>
                  <a:tcPr marL="91449" marR="9144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ISO9000:2015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0"/>
          <a:ext cx="8714643" cy="5242632"/>
        </p:xfrm>
        <a:graphic>
          <a:graphicData uri="http://schemas.openxmlformats.org/drawingml/2006/table">
            <a:tbl>
              <a:tblPr/>
              <a:tblGrid>
                <a:gridCol w="3096772"/>
                <a:gridCol w="5617871"/>
              </a:tblGrid>
              <a:tr h="396298">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1152">
                <a:tc>
                  <a:txBody>
                    <a:bodyPr/>
                    <a:lstStyle/>
                    <a:p>
                      <a:pPr marL="476250" marR="0" indent="-476250" algn="l" defTabSz="914400" rtl="0" eaLnBrk="1" fontAlgn="auto" latinLnBrk="0" hangingPunct="1">
                        <a:lnSpc>
                          <a:spcPct val="120000"/>
                        </a:lnSpc>
                        <a:spcBef>
                          <a:spcPts val="0"/>
                        </a:spcBef>
                        <a:spcAft>
                          <a:spcPts val="0"/>
                        </a:spcAft>
                        <a:buClr>
                          <a:srgbClr val="0000FF"/>
                        </a:buClr>
                        <a:buSzTx/>
                        <a:buFont typeface="Wingdings" panose="05000000000000000000" pitchFamily="2" charset="2"/>
                        <a:buNone/>
                        <a:defRPr/>
                      </a:pPr>
                      <a:r>
                        <a:rPr lang="en-US" altLang="zh-CN" sz="2000" b="1" dirty="0" smtClean="0">
                          <a:latin typeface="黑体" panose="02010609060101010101" pitchFamily="2" charset="-122"/>
                          <a:ea typeface="黑体" panose="02010609060101010101" pitchFamily="2" charset="-122"/>
                        </a:rPr>
                        <a:t>0.2c)</a:t>
                      </a:r>
                      <a:r>
                        <a:rPr kumimoji="0" lang="zh-CN" altLang="en-US" sz="2000" b="1" i="0" kern="1200" dirty="0" smtClean="0">
                          <a:solidFill>
                            <a:schemeClr val="tx1"/>
                          </a:solidFill>
                          <a:effectLst/>
                          <a:latin typeface="+mn-lt"/>
                          <a:ea typeface="+mn-ea"/>
                          <a:cs typeface="+mn-cs"/>
                        </a:rPr>
                        <a:t>全员参与</a:t>
                      </a:r>
                      <a:endParaRPr kumimoji="0" lang="en-US" altLang="zh-CN" sz="2000" b="1" i="0" kern="1200" dirty="0" smtClean="0">
                        <a:solidFill>
                          <a:schemeClr val="tx1"/>
                        </a:solidFill>
                        <a:effectLst/>
                        <a:latin typeface="+mn-lt"/>
                        <a:ea typeface="+mn-ea"/>
                        <a:cs typeface="+mn-cs"/>
                      </a:endParaRPr>
                    </a:p>
                    <a:p>
                      <a:pPr marL="476250" indent="-476250" eaLnBrk="1" hangingPunct="1">
                        <a:lnSpc>
                          <a:spcPct val="120000"/>
                        </a:lnSpc>
                        <a:buClr>
                          <a:srgbClr val="0000FF"/>
                        </a:buClr>
                        <a:buFont typeface="Wingdings" panose="05000000000000000000" pitchFamily="2" charset="2"/>
                        <a:buNone/>
                      </a:pPr>
                      <a:r>
                        <a:rPr kumimoji="0" lang="zh-CN" altLang="en-US" sz="2000" b="0" i="0" kern="1200" dirty="0" smtClean="0">
                          <a:solidFill>
                            <a:schemeClr val="tx1"/>
                          </a:solidFill>
                          <a:effectLst/>
                          <a:latin typeface="+mn-lt"/>
                          <a:ea typeface="+mn-ea"/>
                          <a:cs typeface="+mn-cs"/>
                        </a:rPr>
                        <a:t>     各级人员都是组织之本，唯有其充分参与，才能使他们为组织的利益发挥其才干。</a:t>
                      </a:r>
                      <a:endParaRPr kumimoji="0" lang="zh-CN" altLang="en-US" sz="2000" b="0" i="0" kern="1200" dirty="0" smtClean="0">
                        <a:solidFill>
                          <a:schemeClr val="tx1"/>
                        </a:solidFill>
                        <a:effectLst/>
                        <a:latin typeface="+mn-lt"/>
                        <a:ea typeface="+mn-ea"/>
                        <a:cs typeface="+mn-cs"/>
                      </a:endParaRPr>
                    </a:p>
                  </a:txBody>
                  <a:tcPr marL="91449" marR="9144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zh-CN" altLang="en-US" sz="2400" b="1" i="0" kern="1200" dirty="0" smtClean="0">
                          <a:solidFill>
                            <a:schemeClr val="tx1"/>
                          </a:solidFill>
                          <a:effectLst/>
                          <a:latin typeface="+mn-lt"/>
                          <a:ea typeface="+mn-ea"/>
                          <a:cs typeface="+mn-cs"/>
                        </a:rPr>
                        <a:t>增强整个组织内的相互信任和协作； 促进整个组织对共同价值观和文化的关注。 </a:t>
                      </a:r>
                      <a:endParaRPr kumimoji="0" lang="zh-CN" altLang="en-US" sz="2400" b="1" i="0" kern="1200" dirty="0" smtClean="0">
                        <a:solidFill>
                          <a:schemeClr val="tx1"/>
                        </a:solidFill>
                        <a:effectLst/>
                        <a:latin typeface="+mn-lt"/>
                        <a:ea typeface="+mn-ea"/>
                        <a:cs typeface="+mn-cs"/>
                      </a:endParaRPr>
                    </a:p>
                    <a:p>
                      <a:pPr marL="0" algn="l" defTabSz="914400" rtl="0" eaLnBrk="1" latinLnBrk="0" hangingPunct="1"/>
                      <a:r>
                        <a:rPr kumimoji="0" lang="en-US" altLang="zh-CN" sz="2400" b="1" i="0" kern="1200" dirty="0" smtClean="0">
                          <a:solidFill>
                            <a:schemeClr val="tx1"/>
                          </a:solidFill>
                          <a:effectLst/>
                          <a:latin typeface="+mn-lt"/>
                          <a:ea typeface="+mn-ea"/>
                          <a:cs typeface="+mn-cs"/>
                        </a:rPr>
                        <a:t>d) </a:t>
                      </a:r>
                      <a:r>
                        <a:rPr kumimoji="0" lang="zh-CN" altLang="en-US" sz="2400" b="1" i="0" kern="1200" dirty="0" smtClean="0">
                          <a:solidFill>
                            <a:schemeClr val="tx1"/>
                          </a:solidFill>
                          <a:effectLst/>
                          <a:latin typeface="+mn-lt"/>
                          <a:ea typeface="+mn-ea"/>
                          <a:cs typeface="+mn-cs"/>
                        </a:rPr>
                        <a:t>可开展的活动 </a:t>
                      </a:r>
                      <a:endParaRPr kumimoji="0" lang="zh-CN" altLang="en-US" sz="2400" b="1" i="0" kern="1200" dirty="0" smtClean="0">
                        <a:solidFill>
                          <a:schemeClr val="tx1"/>
                        </a:solidFill>
                        <a:effectLst/>
                        <a:latin typeface="+mn-lt"/>
                        <a:ea typeface="+mn-ea"/>
                        <a:cs typeface="+mn-cs"/>
                      </a:endParaRPr>
                    </a:p>
                    <a:p>
                      <a:r>
                        <a:rPr kumimoji="0" lang="zh-CN" altLang="en-US" sz="2400" b="1" i="0" kern="1200" dirty="0" smtClean="0">
                          <a:solidFill>
                            <a:schemeClr val="tx1"/>
                          </a:solidFill>
                          <a:effectLst/>
                          <a:latin typeface="+mn-lt"/>
                          <a:ea typeface="+mn-ea"/>
                          <a:cs typeface="+mn-cs"/>
                        </a:rPr>
                        <a:t>可开展的活动包括： </a:t>
                      </a:r>
                      <a:endParaRPr kumimoji="0" lang="zh-CN" altLang="en-US" sz="2400" b="1" i="0" kern="1200" dirty="0" smtClean="0">
                        <a:solidFill>
                          <a:schemeClr val="tx1"/>
                        </a:solidFill>
                        <a:effectLst/>
                        <a:latin typeface="+mn-lt"/>
                        <a:ea typeface="+mn-ea"/>
                        <a:cs typeface="+mn-cs"/>
                      </a:endParaRPr>
                    </a:p>
                    <a:p>
                      <a:r>
                        <a:rPr kumimoji="0" lang="zh-CN" altLang="en-US" sz="2400" b="1" i="0" kern="1200" dirty="0" smtClean="0">
                          <a:solidFill>
                            <a:schemeClr val="tx1"/>
                          </a:solidFill>
                          <a:effectLst/>
                          <a:latin typeface="+mn-lt"/>
                          <a:ea typeface="+mn-ea"/>
                          <a:cs typeface="+mn-cs"/>
                        </a:rPr>
                        <a:t>与员工沟通，以增进他们对个人贡献的重要性的认识；</a:t>
                      </a:r>
                      <a:r>
                        <a:rPr kumimoji="0" lang="en-US" altLang="zh-CN" sz="2400" b="1" i="0" kern="1200" dirty="0" smtClean="0">
                          <a:solidFill>
                            <a:schemeClr val="tx1"/>
                          </a:solidFill>
                          <a:effectLst/>
                          <a:latin typeface="+mn-lt"/>
                          <a:ea typeface="+mn-ea"/>
                          <a:cs typeface="+mn-cs"/>
                        </a:rPr>
                        <a:t> </a:t>
                      </a:r>
                      <a:r>
                        <a:rPr kumimoji="0" lang="zh-CN" altLang="en-US" sz="2400" b="1" i="0" kern="1200" dirty="0" smtClean="0">
                          <a:solidFill>
                            <a:schemeClr val="tx1"/>
                          </a:solidFill>
                          <a:effectLst/>
                          <a:latin typeface="+mn-lt"/>
                          <a:ea typeface="+mn-ea"/>
                          <a:cs typeface="+mn-cs"/>
                        </a:rPr>
                        <a:t>促进整个组织内部的协作； </a:t>
                      </a:r>
                      <a:r>
                        <a:rPr kumimoji="0" lang="en-US" altLang="zh-CN" sz="2400" b="1" i="0" kern="1200" dirty="0" smtClean="0">
                          <a:solidFill>
                            <a:schemeClr val="tx1"/>
                          </a:solidFill>
                          <a:effectLst/>
                          <a:latin typeface="+mn-lt"/>
                          <a:ea typeface="+mn-ea"/>
                          <a:cs typeface="+mn-cs"/>
                        </a:rPr>
                        <a:t> </a:t>
                      </a:r>
                      <a:r>
                        <a:rPr kumimoji="0" lang="zh-CN" altLang="en-US" sz="2400" b="1" i="0" kern="1200" dirty="0" smtClean="0">
                          <a:solidFill>
                            <a:schemeClr val="tx1"/>
                          </a:solidFill>
                          <a:effectLst/>
                          <a:latin typeface="+mn-lt"/>
                          <a:ea typeface="+mn-ea"/>
                          <a:cs typeface="+mn-cs"/>
                        </a:rPr>
                        <a:t>提倡公开讨论，分享知识和经验；</a:t>
                      </a:r>
                      <a:r>
                        <a:rPr kumimoji="0" lang="en-US" altLang="zh-CN" sz="2400" b="1" i="0" kern="1200" dirty="0" smtClean="0">
                          <a:solidFill>
                            <a:schemeClr val="tx1"/>
                          </a:solidFill>
                          <a:effectLst/>
                          <a:latin typeface="+mn-lt"/>
                          <a:ea typeface="+mn-ea"/>
                          <a:cs typeface="+mn-cs"/>
                        </a:rPr>
                        <a:t> </a:t>
                      </a:r>
                      <a:r>
                        <a:rPr kumimoji="0" lang="zh-CN" altLang="en-US" sz="2400" b="1" i="0" kern="1200" dirty="0" smtClean="0">
                          <a:solidFill>
                            <a:schemeClr val="tx1"/>
                          </a:solidFill>
                          <a:effectLst/>
                          <a:latin typeface="+mn-lt"/>
                          <a:ea typeface="+mn-ea"/>
                          <a:cs typeface="+mn-cs"/>
                        </a:rPr>
                        <a:t>让员工确定影响执行力的制约因素，并且毫无顾虑地主动参与；</a:t>
                      </a:r>
                      <a:r>
                        <a:rPr kumimoji="0" lang="en-US" altLang="zh-CN" sz="2400" b="1" i="0" kern="1200" dirty="0" smtClean="0">
                          <a:solidFill>
                            <a:schemeClr val="tx1"/>
                          </a:solidFill>
                          <a:effectLst/>
                          <a:latin typeface="+mn-lt"/>
                          <a:ea typeface="+mn-ea"/>
                          <a:cs typeface="+mn-cs"/>
                        </a:rPr>
                        <a:t> </a:t>
                      </a:r>
                      <a:r>
                        <a:rPr kumimoji="0" lang="zh-CN" altLang="en-US" sz="2400" b="1" i="0" kern="1200" dirty="0" smtClean="0">
                          <a:solidFill>
                            <a:schemeClr val="tx1"/>
                          </a:solidFill>
                          <a:effectLst/>
                          <a:latin typeface="+mn-lt"/>
                          <a:ea typeface="+mn-ea"/>
                          <a:cs typeface="+mn-cs"/>
                        </a:rPr>
                        <a:t>赞赏和表彰员工的贡献、学识和进步；</a:t>
                      </a:r>
                      <a:r>
                        <a:rPr kumimoji="0" lang="en-US" altLang="zh-CN" sz="2400" b="1" i="0" kern="1200" dirty="0" smtClean="0">
                          <a:solidFill>
                            <a:schemeClr val="tx1"/>
                          </a:solidFill>
                          <a:effectLst/>
                          <a:latin typeface="+mn-lt"/>
                          <a:ea typeface="+mn-ea"/>
                          <a:cs typeface="+mn-cs"/>
                        </a:rPr>
                        <a:t> </a:t>
                      </a:r>
                      <a:r>
                        <a:rPr kumimoji="0" lang="zh-CN" altLang="en-US" sz="2400" b="1" i="0" kern="1200" dirty="0" smtClean="0">
                          <a:solidFill>
                            <a:schemeClr val="tx1"/>
                          </a:solidFill>
                          <a:effectLst/>
                          <a:latin typeface="+mn-lt"/>
                          <a:ea typeface="+mn-ea"/>
                          <a:cs typeface="+mn-cs"/>
                        </a:rPr>
                        <a:t>针对个人目标进行绩效的自我评价；</a:t>
                      </a:r>
                      <a:r>
                        <a:rPr kumimoji="0" lang="en-US" altLang="zh-CN" sz="2400" b="1" i="0" kern="1200" dirty="0" smtClean="0">
                          <a:solidFill>
                            <a:schemeClr val="tx1"/>
                          </a:solidFill>
                          <a:effectLst/>
                          <a:latin typeface="+mn-lt"/>
                          <a:ea typeface="+mn-ea"/>
                          <a:cs typeface="+mn-cs"/>
                        </a:rPr>
                        <a:t> </a:t>
                      </a:r>
                      <a:r>
                        <a:rPr kumimoji="0" lang="zh-CN" altLang="en-US" sz="2400" b="1" i="0" kern="1200" dirty="0" smtClean="0">
                          <a:solidFill>
                            <a:schemeClr val="tx1"/>
                          </a:solidFill>
                          <a:effectLst/>
                          <a:latin typeface="+mn-lt"/>
                          <a:ea typeface="+mn-ea"/>
                          <a:cs typeface="+mn-cs"/>
                        </a:rPr>
                        <a:t>进行调查，以评估人员的满意程度，沟通结果并采取适当的措施； </a:t>
                      </a:r>
                      <a:endParaRPr kumimoji="0" lang="zh-CN" altLang="en-US" sz="2400" b="1" i="0" kern="1200" dirty="0">
                        <a:solidFill>
                          <a:schemeClr val="tx1"/>
                        </a:solidFill>
                        <a:effectLst/>
                        <a:latin typeface="+mn-lt"/>
                        <a:ea typeface="+mn-ea"/>
                        <a:cs typeface="+mn-cs"/>
                      </a:endParaRPr>
                    </a:p>
                  </a:txBody>
                  <a:tcPr marL="91449" marR="9144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274638"/>
            <a:ext cx="8229600" cy="8509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3200" b="1" smtClean="0">
                <a:solidFill>
                  <a:srgbClr val="FF0000"/>
                </a:solidFill>
                <a:latin typeface="文鼎中特广告体"/>
                <a:ea typeface="文鼎中特广告体"/>
                <a:cs typeface="文鼎中特广告体"/>
              </a:rPr>
              <a:t>人</a:t>
            </a:r>
            <a:r>
              <a:rPr lang="en-US" altLang="zh-CN" sz="3200" b="1" smtClean="0">
                <a:solidFill>
                  <a:srgbClr val="FF0000"/>
                </a:solidFill>
                <a:latin typeface="文鼎中特广告体"/>
                <a:ea typeface="文鼎中特广告体"/>
                <a:cs typeface="文鼎中特广告体"/>
              </a:rPr>
              <a:t>- </a:t>
            </a:r>
            <a:r>
              <a:rPr lang="zh-CN" altLang="en-US" sz="3200" b="1" smtClean="0">
                <a:solidFill>
                  <a:srgbClr val="FF0000"/>
                </a:solidFill>
                <a:latin typeface="文鼎中特广告体"/>
                <a:ea typeface="文鼎中特广告体"/>
                <a:cs typeface="文鼎中特广告体"/>
              </a:rPr>
              <a:t>最根本的生产要素</a:t>
            </a:r>
            <a:endParaRPr lang="zh-CN" altLang="en-US" sz="3200" b="1" smtClean="0">
              <a:solidFill>
                <a:srgbClr val="FF0000"/>
              </a:solidFill>
              <a:latin typeface="文鼎中特广告体"/>
              <a:ea typeface="文鼎中特广告体"/>
              <a:cs typeface="文鼎中特广告体"/>
            </a:endParaRPr>
          </a:p>
        </p:txBody>
      </p:sp>
      <p:sp>
        <p:nvSpPr>
          <p:cNvPr id="29699" name="Rectangle 3"/>
          <p:cNvSpPr>
            <a:spLocks noGrp="1" noChangeArrowheads="1"/>
          </p:cNvSpPr>
          <p:nvPr>
            <p:ph type="body" idx="4294967295"/>
          </p:nvPr>
        </p:nvSpPr>
        <p:spPr>
          <a:xfrm>
            <a:off x="457200" y="1600201"/>
            <a:ext cx="8229600" cy="45259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pPr>
            <a:r>
              <a:rPr lang="zh-CN" altLang="en-US" b="1" smtClean="0">
                <a:latin typeface="华文新魏" pitchFamily="2" charset="-122"/>
                <a:ea typeface="华文新魏" pitchFamily="2" charset="-122"/>
              </a:rPr>
              <a:t>最重要</a:t>
            </a:r>
            <a:endParaRPr lang="zh-CN" altLang="en-US" b="1" smtClean="0">
              <a:latin typeface="华文新魏" pitchFamily="2" charset="-122"/>
              <a:ea typeface="华文新魏" pitchFamily="2" charset="-122"/>
            </a:endParaRPr>
          </a:p>
          <a:p>
            <a:pPr>
              <a:lnSpc>
                <a:spcPct val="110000"/>
              </a:lnSpc>
            </a:pPr>
            <a:r>
              <a:rPr lang="zh-CN" altLang="en-US" b="1" smtClean="0">
                <a:latin typeface="华文新魏" pitchFamily="2" charset="-122"/>
                <a:ea typeface="华文新魏" pitchFamily="2" charset="-122"/>
              </a:rPr>
              <a:t>最活泼</a:t>
            </a:r>
            <a:endParaRPr lang="zh-CN" altLang="en-US" b="1" smtClean="0">
              <a:latin typeface="华文新魏" pitchFamily="2" charset="-122"/>
              <a:ea typeface="华文新魏" pitchFamily="2" charset="-122"/>
            </a:endParaRPr>
          </a:p>
          <a:p>
            <a:pPr>
              <a:lnSpc>
                <a:spcPct val="110000"/>
              </a:lnSpc>
            </a:pPr>
            <a:r>
              <a:rPr lang="zh-CN" altLang="en-US" b="1" smtClean="0">
                <a:latin typeface="华文新魏" pitchFamily="2" charset="-122"/>
                <a:ea typeface="华文新魏" pitchFamily="2" charset="-122"/>
              </a:rPr>
              <a:t>最有价值</a:t>
            </a:r>
            <a:endParaRPr lang="zh-CN" altLang="en-US" b="1" smtClean="0">
              <a:latin typeface="华文新魏" pitchFamily="2" charset="-122"/>
              <a:ea typeface="华文新魏" pitchFamily="2" charset="-122"/>
            </a:endParaRPr>
          </a:p>
          <a:p>
            <a:pPr>
              <a:lnSpc>
                <a:spcPct val="110000"/>
              </a:lnSpc>
            </a:pPr>
            <a:r>
              <a:rPr lang="zh-CN" altLang="en-US" b="1" smtClean="0">
                <a:latin typeface="华文新魏" pitchFamily="2" charset="-122"/>
                <a:ea typeface="华文新魏" pitchFamily="2" charset="-122"/>
              </a:rPr>
              <a:t>全员参与是</a:t>
            </a:r>
            <a:r>
              <a:rPr lang="en-US" altLang="zh-CN" b="1" smtClean="0">
                <a:latin typeface="华文新魏" pitchFamily="2" charset="-122"/>
                <a:ea typeface="华文新魏" pitchFamily="2" charset="-122"/>
              </a:rPr>
              <a:t>TQM</a:t>
            </a:r>
            <a:br>
              <a:rPr lang="en-US" altLang="zh-CN" b="1" smtClean="0">
                <a:latin typeface="华文新魏" pitchFamily="2" charset="-122"/>
                <a:ea typeface="华文新魏" pitchFamily="2" charset="-122"/>
              </a:rPr>
            </a:br>
            <a:r>
              <a:rPr lang="zh-CN" altLang="en-US" b="1" smtClean="0">
                <a:latin typeface="华文新魏" pitchFamily="2" charset="-122"/>
                <a:ea typeface="华文新魏" pitchFamily="2" charset="-122"/>
              </a:rPr>
              <a:t>最基本特性</a:t>
            </a:r>
            <a:endParaRPr lang="zh-CN" altLang="en-US" b="1" smtClean="0">
              <a:latin typeface="华文新魏" pitchFamily="2" charset="-122"/>
              <a:ea typeface="华文新魏" pitchFamily="2" charset="-122"/>
            </a:endParaRPr>
          </a:p>
          <a:p>
            <a:pPr>
              <a:lnSpc>
                <a:spcPct val="110000"/>
              </a:lnSpc>
            </a:pPr>
            <a:r>
              <a:rPr lang="zh-CN" altLang="en-US" b="1" smtClean="0">
                <a:latin typeface="华文新魏" pitchFamily="2" charset="-122"/>
                <a:ea typeface="华文新魏" pitchFamily="2" charset="-122"/>
              </a:rPr>
              <a:t>员工潜力是巨大宝藏</a:t>
            </a:r>
            <a:endParaRPr lang="zh-CN" altLang="en-US" b="1" smtClean="0">
              <a:latin typeface="华文新魏" pitchFamily="2" charset="-122"/>
              <a:ea typeface="华文新魏" pitchFamily="2" charset="-122"/>
            </a:endParaRPr>
          </a:p>
          <a:p>
            <a:pPr>
              <a:lnSpc>
                <a:spcPct val="110000"/>
              </a:lnSpc>
            </a:pPr>
            <a:endParaRPr lang="zh-CN" altLang="en-US" b="1" smtClean="0">
              <a:latin typeface="华文新魏" pitchFamily="2" charset="-122"/>
              <a:ea typeface="华文新魏" pitchFamily="2" charset="-122"/>
            </a:endParaRPr>
          </a:p>
          <a:p>
            <a:endParaRPr lang="zh-CN" altLang="en-US" sz="2800" smtClean="0"/>
          </a:p>
        </p:txBody>
      </p:sp>
      <p:pic>
        <p:nvPicPr>
          <p:cNvPr id="29700" name="Picture 4" descr="PH01485J"/>
          <p:cNvPicPr>
            <a:picLocks noChangeAspect="1" noChangeArrowheads="1"/>
          </p:cNvPicPr>
          <p:nvPr/>
        </p:nvPicPr>
        <p:blipFill>
          <a:blip r:embed="rId1">
            <a:lum bright="-6000"/>
            <a:extLst>
              <a:ext uri="{28A0092B-C50C-407E-A947-70E740481C1C}">
                <a14:useLocalDpi xmlns:a14="http://schemas.microsoft.com/office/drawing/2010/main" val="0"/>
              </a:ext>
            </a:extLst>
          </a:blip>
          <a:srcRect/>
          <a:stretch>
            <a:fillRect/>
          </a:stretch>
        </p:blipFill>
        <p:spPr bwMode="auto">
          <a:xfrm>
            <a:off x="4648200" y="1844675"/>
            <a:ext cx="3912577"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ISO9000:2015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0"/>
          <a:ext cx="8714642" cy="6187400"/>
        </p:xfrm>
        <a:graphic>
          <a:graphicData uri="http://schemas.openxmlformats.org/drawingml/2006/table">
            <a:tbl>
              <a:tblPr/>
              <a:tblGrid>
                <a:gridCol w="3168787"/>
                <a:gridCol w="5545855"/>
              </a:tblGrid>
              <a:tr h="396188">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55337">
                <a:tc>
                  <a:txBody>
                    <a:bodyPr/>
                    <a:lstStyle/>
                    <a:p>
                      <a:pPr marL="476250" indent="-476250" eaLnBrk="1" hangingPunct="1">
                        <a:lnSpc>
                          <a:spcPct val="130000"/>
                        </a:lnSpc>
                        <a:spcBef>
                          <a:spcPts val="300"/>
                        </a:spcBef>
                        <a:spcAft>
                          <a:spcPts val="300"/>
                        </a:spcAft>
                        <a:buClr>
                          <a:srgbClr val="0000FF"/>
                        </a:buClr>
                        <a:buFont typeface="Wingdings" panose="05000000000000000000" pitchFamily="2" charset="2"/>
                        <a:buNone/>
                      </a:pPr>
                      <a:r>
                        <a:rPr lang="en-US" altLang="zh-CN" sz="1800" b="1" dirty="0" smtClean="0">
                          <a:latin typeface="黑体" panose="02010609060101010101" pitchFamily="2" charset="-122"/>
                          <a:ea typeface="黑体" panose="02010609060101010101" pitchFamily="2" charset="-122"/>
                        </a:rPr>
                        <a:t>0.2d)</a:t>
                      </a:r>
                      <a:r>
                        <a:rPr lang="zh-CN" altLang="en-US" sz="1800" b="1" dirty="0" smtClean="0">
                          <a:latin typeface="黑体" panose="02010609060101010101" pitchFamily="2" charset="-122"/>
                          <a:ea typeface="黑体" panose="02010609060101010101" pitchFamily="2" charset="-122"/>
                        </a:rPr>
                        <a:t>过程方法</a:t>
                      </a:r>
                      <a:endParaRPr lang="en-US" altLang="zh-CN" sz="1800" b="1" dirty="0" smtClean="0">
                        <a:latin typeface="黑体" panose="02010609060101010101" pitchFamily="2" charset="-122"/>
                        <a:ea typeface="黑体" panose="02010609060101010101" pitchFamily="2" charset="-122"/>
                      </a:endParaRPr>
                    </a:p>
                    <a:p>
                      <a:pPr marL="0" indent="-476250" algn="l" rtl="0" eaLnBrk="1" latinLnBrk="0" hangingPunct="1">
                        <a:lnSpc>
                          <a:spcPct val="120000"/>
                        </a:lnSpc>
                        <a:spcBef>
                          <a:spcPts val="300"/>
                        </a:spcBef>
                        <a:spcAft>
                          <a:spcPts val="1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将活动和相关的资源作为过程进行管理，可以更高效地得到期</a:t>
                      </a:r>
                      <a:endParaRPr kumimoji="0" lang="en-US" altLang="zh-CN" sz="1800" b="0" i="0" kern="1200" dirty="0" smtClean="0">
                        <a:solidFill>
                          <a:schemeClr val="tx1"/>
                        </a:solidFill>
                        <a:effectLst/>
                        <a:latin typeface="+mn-lt"/>
                        <a:ea typeface="+mn-ea"/>
                        <a:cs typeface="+mn-cs"/>
                      </a:endParaRPr>
                    </a:p>
                    <a:p>
                      <a:pPr marL="0" indent="-476250" algn="l" rtl="0" eaLnBrk="1" latinLnBrk="0" hangingPunct="1">
                        <a:lnSpc>
                          <a:spcPct val="120000"/>
                        </a:lnSpc>
                        <a:spcBef>
                          <a:spcPts val="300"/>
                        </a:spcBef>
                        <a:spcAft>
                          <a:spcPts val="1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望的结果。</a:t>
                      </a:r>
                      <a:endParaRPr kumimoji="0" lang="en-US" altLang="zh-CN" sz="1800" b="0" i="0" kern="1200" dirty="0" smtClean="0">
                        <a:solidFill>
                          <a:schemeClr val="tx1"/>
                        </a:solidFill>
                        <a:effectLst/>
                        <a:latin typeface="+mn-lt"/>
                        <a:ea typeface="+mn-ea"/>
                        <a:cs typeface="+mn-cs"/>
                      </a:endParaRPr>
                    </a:p>
                    <a:p>
                      <a:pPr marL="0" marR="0" indent="-476250" algn="l" defTabSz="914400" rtl="0" eaLnBrk="1" fontAlgn="auto" latinLnBrk="0" hangingPunct="1">
                        <a:lnSpc>
                          <a:spcPct val="120000"/>
                        </a:lnSpc>
                        <a:spcBef>
                          <a:spcPts val="300"/>
                        </a:spcBef>
                        <a:spcAft>
                          <a:spcPts val="100"/>
                        </a:spcAft>
                        <a:buClr>
                          <a:srgbClr val="0000FF"/>
                        </a:buClr>
                        <a:buSzTx/>
                        <a:buFont typeface="Wingdings" panose="05000000000000000000" pitchFamily="2" charset="2"/>
                        <a:buNone/>
                        <a:defRPr/>
                      </a:pPr>
                      <a:r>
                        <a:rPr lang="en-US" altLang="zh-CN" sz="1800" b="1" dirty="0" smtClean="0">
                          <a:latin typeface="黑体" panose="02010609060101010101" pitchFamily="2" charset="-122"/>
                          <a:ea typeface="黑体" panose="02010609060101010101" pitchFamily="2" charset="-122"/>
                        </a:rPr>
                        <a:t>0.2e)</a:t>
                      </a:r>
                      <a:r>
                        <a:rPr lang="zh-CN" altLang="en-US" sz="1800" b="1" dirty="0" smtClean="0">
                          <a:latin typeface="黑体" panose="02010609060101010101" pitchFamily="2" charset="-122"/>
                          <a:ea typeface="黑体" panose="02010609060101010101" pitchFamily="2" charset="-122"/>
                        </a:rPr>
                        <a:t>管理的系统方法</a:t>
                      </a:r>
                      <a:endParaRPr lang="en-US" altLang="zh-CN" sz="1800" b="1" dirty="0" smtClean="0">
                        <a:latin typeface="黑体" panose="02010609060101010101" pitchFamily="2" charset="-122"/>
                        <a:ea typeface="黑体" panose="02010609060101010101" pitchFamily="2" charset="-122"/>
                      </a:endParaRPr>
                    </a:p>
                    <a:p>
                      <a:pPr marL="0" indent="-476250" algn="l" rtl="0" eaLnBrk="1" latinLnBrk="0" hangingPunct="1">
                        <a:lnSpc>
                          <a:spcPct val="150000"/>
                        </a:lnSpc>
                        <a:spcBef>
                          <a:spcPts val="300"/>
                        </a:spcBef>
                        <a:spcAft>
                          <a:spcPts val="3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将相互关联的过程作为系统来看待、理解和管理，有助于组织提高实现目标的有效性和效率</a:t>
                      </a:r>
                      <a:r>
                        <a:rPr lang="zh-CN" altLang="en-US" sz="1800" b="1" dirty="0" smtClean="0">
                          <a:latin typeface="黑体" panose="02010609060101010101" pitchFamily="2" charset="-122"/>
                          <a:ea typeface="黑体" panose="02010609060101010101" pitchFamily="2" charset="-122"/>
                        </a:rPr>
                        <a:t>。</a:t>
                      </a:r>
                      <a:endParaRPr lang="zh-CN" altLang="en-US" sz="1800" b="1" dirty="0" smtClean="0">
                        <a:latin typeface="黑体" panose="02010609060101010101" pitchFamily="2" charset="-122"/>
                        <a:ea typeface="黑体" panose="02010609060101010101" pitchFamily="2" charset="-122"/>
                      </a:endParaRPr>
                    </a:p>
                    <a:p>
                      <a:pPr marL="0" indent="-476250" algn="l" rtl="0" eaLnBrk="1" latinLnBrk="0" hangingPunct="1">
                        <a:lnSpc>
                          <a:spcPct val="120000"/>
                        </a:lnSpc>
                        <a:spcBef>
                          <a:spcPts val="300"/>
                        </a:spcBef>
                        <a:spcAft>
                          <a:spcPts val="100"/>
                        </a:spcAft>
                        <a:buClr>
                          <a:srgbClr val="0000FF"/>
                        </a:buClr>
                        <a:buFont typeface="Wingdings" panose="05000000000000000000" pitchFamily="2" charset="2"/>
                        <a:buNone/>
                      </a:pPr>
                      <a:endParaRPr kumimoji="0" lang="zh-CN" altLang="en-US" sz="1800" b="0" i="0" kern="1200" dirty="0" smtClean="0">
                        <a:solidFill>
                          <a:schemeClr val="tx1"/>
                        </a:solidFill>
                        <a:effectLst/>
                        <a:latin typeface="+mn-lt"/>
                        <a:ea typeface="+mn-ea"/>
                        <a:cs typeface="+mn-cs"/>
                      </a:endParaRPr>
                    </a:p>
                  </a:txBody>
                  <a:tcPr marL="91449" marR="91449"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zh-CN" altLang="en-US" sz="2200" b="1" i="0" kern="1200" dirty="0" smtClean="0">
                          <a:solidFill>
                            <a:schemeClr val="tx1"/>
                          </a:solidFill>
                          <a:effectLst/>
                          <a:latin typeface="+mn-lt"/>
                          <a:ea typeface="+mn-ea"/>
                          <a:cs typeface="+mn-cs"/>
                        </a:rPr>
                        <a:t>原则</a:t>
                      </a:r>
                      <a:r>
                        <a:rPr kumimoji="0" lang="en-US" altLang="zh-CN" sz="2200" b="1" i="0" kern="1200" dirty="0" smtClean="0">
                          <a:solidFill>
                            <a:schemeClr val="tx1"/>
                          </a:solidFill>
                          <a:effectLst/>
                          <a:latin typeface="+mn-lt"/>
                          <a:ea typeface="+mn-ea"/>
                          <a:cs typeface="+mn-cs"/>
                        </a:rPr>
                        <a:t>4——</a:t>
                      </a:r>
                      <a:r>
                        <a:rPr kumimoji="0" lang="zh-CN" altLang="en-US" sz="2200" b="1" i="0" kern="1200" dirty="0" smtClean="0">
                          <a:solidFill>
                            <a:schemeClr val="tx1"/>
                          </a:solidFill>
                          <a:effectLst/>
                          <a:latin typeface="+mn-lt"/>
                          <a:ea typeface="+mn-ea"/>
                          <a:cs typeface="+mn-cs"/>
                        </a:rPr>
                        <a:t>过程方法</a:t>
                      </a:r>
                      <a:endParaRPr kumimoji="0" lang="en-US" altLang="zh-CN" sz="2200" b="1" i="0" kern="1200" dirty="0" smtClean="0">
                        <a:solidFill>
                          <a:schemeClr val="tx1"/>
                        </a:solidFill>
                        <a:effectLst/>
                        <a:latin typeface="+mn-lt"/>
                        <a:ea typeface="+mn-ea"/>
                        <a:cs typeface="+mn-cs"/>
                      </a:endParaRPr>
                    </a:p>
                    <a:p>
                      <a:r>
                        <a:rPr kumimoji="0" lang="en-US" altLang="zh-CN" sz="2200" b="1" i="0" kern="1200" dirty="0" smtClean="0">
                          <a:solidFill>
                            <a:schemeClr val="tx1"/>
                          </a:solidFill>
                          <a:effectLst/>
                          <a:latin typeface="+mn-lt"/>
                          <a:ea typeface="+mn-ea"/>
                          <a:cs typeface="+mn-cs"/>
                        </a:rPr>
                        <a:t>a)</a:t>
                      </a:r>
                      <a:r>
                        <a:rPr kumimoji="0" lang="zh-CN" altLang="en-US" sz="2200" b="1" i="0" kern="1200" dirty="0" smtClean="0">
                          <a:solidFill>
                            <a:schemeClr val="tx1"/>
                          </a:solidFill>
                          <a:effectLst/>
                          <a:latin typeface="+mn-lt"/>
                          <a:ea typeface="+mn-ea"/>
                          <a:cs typeface="+mn-cs"/>
                        </a:rPr>
                        <a:t>概述：将活动作为相互</a:t>
                      </a:r>
                      <a:r>
                        <a:rPr kumimoji="0" lang="zh-CN" altLang="en-US" sz="2200" b="1" i="0" kern="1200" dirty="0" smtClean="0">
                          <a:solidFill>
                            <a:srgbClr val="FF0000"/>
                          </a:solidFill>
                          <a:effectLst/>
                          <a:latin typeface="+mn-lt"/>
                          <a:ea typeface="+mn-ea"/>
                          <a:cs typeface="+mn-cs"/>
                        </a:rPr>
                        <a:t>关联、功能连贯</a:t>
                      </a:r>
                      <a:r>
                        <a:rPr kumimoji="0" lang="zh-CN" altLang="en-US" sz="2200" b="1" i="0" kern="1200" dirty="0" smtClean="0">
                          <a:solidFill>
                            <a:schemeClr val="tx1"/>
                          </a:solidFill>
                          <a:effectLst/>
                          <a:latin typeface="+mn-lt"/>
                          <a:ea typeface="+mn-ea"/>
                          <a:cs typeface="+mn-cs"/>
                        </a:rPr>
                        <a:t>的过程组成的体系来理解和管理时，可更加</a:t>
                      </a:r>
                      <a:r>
                        <a:rPr kumimoji="0" lang="zh-CN" altLang="en-US" sz="2200" b="1" i="0" kern="1200" dirty="0" smtClean="0">
                          <a:solidFill>
                            <a:srgbClr val="FF0000"/>
                          </a:solidFill>
                          <a:effectLst/>
                          <a:latin typeface="+mn-lt"/>
                          <a:ea typeface="+mn-ea"/>
                          <a:cs typeface="+mn-cs"/>
                        </a:rPr>
                        <a:t>有效和高效</a:t>
                      </a:r>
                      <a:r>
                        <a:rPr kumimoji="0" lang="zh-CN" altLang="en-US" sz="2200" b="1" i="0" kern="1200" dirty="0" smtClean="0">
                          <a:solidFill>
                            <a:schemeClr val="tx1"/>
                          </a:solidFill>
                          <a:effectLst/>
                          <a:latin typeface="+mn-lt"/>
                          <a:ea typeface="+mn-ea"/>
                          <a:cs typeface="+mn-cs"/>
                        </a:rPr>
                        <a:t>的得到一致的、可预知的结果。</a:t>
                      </a:r>
                      <a:endParaRPr kumimoji="0" lang="en-US" altLang="zh-CN" sz="2200" b="1" i="0" kern="1200" dirty="0" smtClean="0">
                        <a:solidFill>
                          <a:schemeClr val="tx1"/>
                        </a:solidFill>
                        <a:effectLst/>
                        <a:latin typeface="+mn-lt"/>
                        <a:ea typeface="+mn-ea"/>
                        <a:cs typeface="+mn-cs"/>
                      </a:endParaRPr>
                    </a:p>
                    <a:p>
                      <a:r>
                        <a:rPr kumimoji="0" lang="zh-CN" altLang="en-US" sz="2200" b="1" i="0" kern="1200" dirty="0" smtClean="0">
                          <a:solidFill>
                            <a:schemeClr val="tx1"/>
                          </a:solidFill>
                          <a:effectLst/>
                          <a:latin typeface="+mn-lt"/>
                          <a:ea typeface="+mn-ea"/>
                          <a:cs typeface="+mn-cs"/>
                        </a:rPr>
                        <a:t> </a:t>
                      </a:r>
                      <a:r>
                        <a:rPr kumimoji="0" lang="en-US" altLang="zh-CN" sz="2200" b="1" i="0" kern="1200" dirty="0" smtClean="0">
                          <a:solidFill>
                            <a:schemeClr val="tx1"/>
                          </a:solidFill>
                          <a:effectLst/>
                          <a:latin typeface="+mn-lt"/>
                          <a:ea typeface="+mn-ea"/>
                          <a:cs typeface="+mn-cs"/>
                        </a:rPr>
                        <a:t>b) </a:t>
                      </a:r>
                      <a:r>
                        <a:rPr kumimoji="0" lang="zh-CN" altLang="en-US" sz="2200" b="1" i="0" kern="1200" dirty="0" smtClean="0">
                          <a:solidFill>
                            <a:schemeClr val="tx1"/>
                          </a:solidFill>
                          <a:effectLst/>
                          <a:latin typeface="+mn-lt"/>
                          <a:ea typeface="+mn-ea"/>
                          <a:cs typeface="+mn-cs"/>
                        </a:rPr>
                        <a:t>依据 </a:t>
                      </a:r>
                      <a:endParaRPr kumimoji="0" lang="zh-CN" altLang="en-US" sz="2200" b="1" i="0" kern="1200" dirty="0" smtClean="0">
                        <a:solidFill>
                          <a:schemeClr val="tx1"/>
                        </a:solidFill>
                        <a:effectLst/>
                        <a:latin typeface="+mn-lt"/>
                        <a:ea typeface="+mn-ea"/>
                        <a:cs typeface="+mn-cs"/>
                      </a:endParaRPr>
                    </a:p>
                    <a:p>
                      <a:r>
                        <a:rPr kumimoji="0" lang="zh-CN" altLang="en-US" sz="2200" b="1" i="0" kern="1200" dirty="0" smtClean="0">
                          <a:solidFill>
                            <a:schemeClr val="tx1"/>
                          </a:solidFill>
                          <a:effectLst/>
                          <a:latin typeface="+mn-lt"/>
                          <a:ea typeface="+mn-ea"/>
                          <a:cs typeface="+mn-cs"/>
                        </a:rPr>
                        <a:t>质量管理体系是由相互关联的过程所组成。理解体系是如何产生结果的，能够使组织尽可能地完善其</a:t>
                      </a:r>
                      <a:r>
                        <a:rPr kumimoji="0" lang="zh-CN" altLang="en-US" sz="2200" b="1" i="0" kern="1200" dirty="0" smtClean="0">
                          <a:solidFill>
                            <a:srgbClr val="FF0000"/>
                          </a:solidFill>
                          <a:effectLst/>
                          <a:latin typeface="+mn-lt"/>
                          <a:ea typeface="+mn-ea"/>
                          <a:cs typeface="+mn-cs"/>
                        </a:rPr>
                        <a:t>体系并优化其绩效</a:t>
                      </a:r>
                      <a:r>
                        <a:rPr kumimoji="0" lang="zh-CN" altLang="en-US" sz="2200" b="1" i="0" kern="1200" dirty="0" smtClean="0">
                          <a:solidFill>
                            <a:schemeClr val="tx1"/>
                          </a:solidFill>
                          <a:effectLst/>
                          <a:latin typeface="+mn-lt"/>
                          <a:ea typeface="+mn-ea"/>
                          <a:cs typeface="+mn-cs"/>
                        </a:rPr>
                        <a:t>。 </a:t>
                      </a:r>
                      <a:endParaRPr kumimoji="0" lang="zh-CN" altLang="en-US" sz="2200" b="1" i="0" kern="1200" dirty="0" smtClean="0">
                        <a:solidFill>
                          <a:schemeClr val="tx1"/>
                        </a:solidFill>
                        <a:effectLst/>
                        <a:latin typeface="+mn-lt"/>
                        <a:ea typeface="+mn-ea"/>
                        <a:cs typeface="+mn-cs"/>
                      </a:endParaRPr>
                    </a:p>
                    <a:p>
                      <a:r>
                        <a:rPr kumimoji="0" lang="en-US" altLang="zh-CN" sz="2200" b="1" i="0" kern="1200" dirty="0" smtClean="0">
                          <a:solidFill>
                            <a:schemeClr val="tx1"/>
                          </a:solidFill>
                          <a:effectLst/>
                          <a:latin typeface="+mn-lt"/>
                          <a:ea typeface="+mn-ea"/>
                          <a:cs typeface="+mn-cs"/>
                        </a:rPr>
                        <a:t>c)</a:t>
                      </a:r>
                      <a:r>
                        <a:rPr kumimoji="0" lang="zh-CN" altLang="en-US" sz="2200" b="1" i="0" kern="1200" dirty="0" smtClean="0">
                          <a:solidFill>
                            <a:schemeClr val="tx1"/>
                          </a:solidFill>
                          <a:effectLst/>
                          <a:latin typeface="+mn-lt"/>
                          <a:ea typeface="+mn-ea"/>
                          <a:cs typeface="+mn-cs"/>
                        </a:rPr>
                        <a:t>主要益处 </a:t>
                      </a:r>
                      <a:endParaRPr kumimoji="0" lang="en-US" altLang="zh-CN" sz="2200" b="1" i="0" kern="1200" dirty="0" smtClean="0">
                        <a:solidFill>
                          <a:schemeClr val="tx1"/>
                        </a:solidFill>
                        <a:effectLst/>
                        <a:latin typeface="+mn-lt"/>
                        <a:ea typeface="+mn-ea"/>
                        <a:cs typeface="+mn-cs"/>
                      </a:endParaRPr>
                    </a:p>
                    <a:p>
                      <a:r>
                        <a:rPr kumimoji="0" lang="zh-CN" altLang="en-US" sz="2200" b="1" i="0" kern="1200" dirty="0" smtClean="0">
                          <a:solidFill>
                            <a:schemeClr val="tx1"/>
                          </a:solidFill>
                          <a:effectLst/>
                          <a:latin typeface="+mn-lt"/>
                          <a:ea typeface="+mn-ea"/>
                          <a:cs typeface="+mn-cs"/>
                        </a:rPr>
                        <a:t>主要益处可能有： </a:t>
                      </a:r>
                      <a:endParaRPr kumimoji="0" lang="zh-CN" altLang="en-US" sz="2200" b="1" i="0" kern="1200" dirty="0" smtClean="0">
                        <a:solidFill>
                          <a:schemeClr val="tx1"/>
                        </a:solidFill>
                        <a:effectLst/>
                        <a:latin typeface="+mn-lt"/>
                        <a:ea typeface="+mn-ea"/>
                        <a:cs typeface="+mn-cs"/>
                      </a:endParaRPr>
                    </a:p>
                    <a:p>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提高关注关键过程的结果和改进的机会的能力； </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通过由协调一致的过程所构成的体系，得到一致的、可预期的结果。 </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通过过程的有效管理，资源的高效利用及跨职能壁垒的减少，尽可能提升其绩效；使组织能够向相关方提供关于其</a:t>
                      </a:r>
                      <a:r>
                        <a:rPr kumimoji="0" lang="zh-CN" altLang="en-US" sz="2200" b="1" i="0" kern="1200" dirty="0" smtClean="0">
                          <a:solidFill>
                            <a:srgbClr val="FF0000"/>
                          </a:solidFill>
                          <a:effectLst/>
                          <a:latin typeface="+mn-lt"/>
                          <a:ea typeface="+mn-ea"/>
                          <a:cs typeface="+mn-cs"/>
                        </a:rPr>
                        <a:t>一致性、有效性和效率</a:t>
                      </a:r>
                      <a:r>
                        <a:rPr kumimoji="0" lang="zh-CN" altLang="en-US" sz="2200" b="1" i="0" kern="1200" dirty="0" smtClean="0">
                          <a:solidFill>
                            <a:schemeClr val="tx1"/>
                          </a:solidFill>
                          <a:effectLst/>
                          <a:latin typeface="+mn-lt"/>
                          <a:ea typeface="+mn-ea"/>
                          <a:cs typeface="+mn-cs"/>
                        </a:rPr>
                        <a:t>方面的信任。 </a:t>
                      </a:r>
                      <a:endParaRPr kumimoji="0" lang="zh-CN" altLang="en-US" sz="2200" b="1" i="0" kern="1200" dirty="0">
                        <a:solidFill>
                          <a:schemeClr val="tx1"/>
                        </a:solidFill>
                        <a:effectLst/>
                        <a:latin typeface="+mn-lt"/>
                        <a:ea typeface="+mn-ea"/>
                        <a:cs typeface="+mn-cs"/>
                      </a:endParaRPr>
                    </a:p>
                  </a:txBody>
                  <a:tcPr marL="91449" marR="91449"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ISO9000:2015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0"/>
          <a:ext cx="8714643" cy="4997450"/>
        </p:xfrm>
        <a:graphic>
          <a:graphicData uri="http://schemas.openxmlformats.org/drawingml/2006/table">
            <a:tbl>
              <a:tblPr/>
              <a:tblGrid>
                <a:gridCol w="3312817"/>
                <a:gridCol w="5401826"/>
              </a:tblGrid>
              <a:tr h="396298">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1152">
                <a:tc>
                  <a:txBody>
                    <a:bodyPr/>
                    <a:lstStyle/>
                    <a:p>
                      <a:pPr marL="476250" indent="-476250" eaLnBrk="1" hangingPunct="1">
                        <a:lnSpc>
                          <a:spcPct val="130000"/>
                        </a:lnSpc>
                        <a:spcBef>
                          <a:spcPts val="300"/>
                        </a:spcBef>
                        <a:spcAft>
                          <a:spcPts val="300"/>
                        </a:spcAft>
                        <a:buClr>
                          <a:srgbClr val="0000FF"/>
                        </a:buClr>
                        <a:buFont typeface="Wingdings" panose="05000000000000000000" pitchFamily="2" charset="2"/>
                        <a:buNone/>
                      </a:pPr>
                      <a:r>
                        <a:rPr lang="en-US" altLang="zh-CN" sz="1800" b="1" dirty="0" smtClean="0">
                          <a:latin typeface="黑体" panose="02010609060101010101" pitchFamily="2" charset="-122"/>
                          <a:ea typeface="黑体" panose="02010609060101010101" pitchFamily="2" charset="-122"/>
                        </a:rPr>
                        <a:t>0.2d)</a:t>
                      </a:r>
                      <a:r>
                        <a:rPr lang="zh-CN" altLang="en-US" sz="1800" b="1" dirty="0" smtClean="0">
                          <a:latin typeface="黑体" panose="02010609060101010101" pitchFamily="2" charset="-122"/>
                          <a:ea typeface="黑体" panose="02010609060101010101" pitchFamily="2" charset="-122"/>
                        </a:rPr>
                        <a:t>过程方法</a:t>
                      </a:r>
                      <a:endParaRPr lang="en-US" altLang="zh-CN" sz="1800" b="1" dirty="0" smtClean="0">
                        <a:latin typeface="黑体" panose="02010609060101010101" pitchFamily="2" charset="-122"/>
                        <a:ea typeface="黑体" panose="02010609060101010101" pitchFamily="2" charset="-122"/>
                      </a:endParaRPr>
                    </a:p>
                    <a:p>
                      <a:pPr marL="0" indent="-476250" algn="l" rtl="0" eaLnBrk="1" latinLnBrk="0" hangingPunct="1">
                        <a:lnSpc>
                          <a:spcPct val="120000"/>
                        </a:lnSpc>
                        <a:spcBef>
                          <a:spcPts val="300"/>
                        </a:spcBef>
                        <a:spcAft>
                          <a:spcPts val="1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将活动和相关的资源作为过程进行管理，可以更高效地得到期</a:t>
                      </a:r>
                      <a:endParaRPr kumimoji="0" lang="en-US" altLang="zh-CN" sz="1800" b="0" i="0" kern="1200" dirty="0" smtClean="0">
                        <a:solidFill>
                          <a:schemeClr val="tx1"/>
                        </a:solidFill>
                        <a:effectLst/>
                        <a:latin typeface="+mn-lt"/>
                        <a:ea typeface="+mn-ea"/>
                        <a:cs typeface="+mn-cs"/>
                      </a:endParaRPr>
                    </a:p>
                    <a:p>
                      <a:pPr marL="0" indent="-476250" algn="l" rtl="0" eaLnBrk="1" latinLnBrk="0" hangingPunct="1">
                        <a:lnSpc>
                          <a:spcPct val="120000"/>
                        </a:lnSpc>
                        <a:spcBef>
                          <a:spcPts val="300"/>
                        </a:spcBef>
                        <a:spcAft>
                          <a:spcPts val="1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望的结果。</a:t>
                      </a:r>
                      <a:endParaRPr kumimoji="0" lang="en-US" altLang="zh-CN" sz="1800" b="0" i="0" kern="1200" dirty="0" smtClean="0">
                        <a:solidFill>
                          <a:schemeClr val="tx1"/>
                        </a:solidFill>
                        <a:effectLst/>
                        <a:latin typeface="+mn-lt"/>
                        <a:ea typeface="+mn-ea"/>
                        <a:cs typeface="+mn-cs"/>
                      </a:endParaRPr>
                    </a:p>
                    <a:p>
                      <a:pPr marL="0" marR="0" indent="-476250" algn="l" defTabSz="914400" rtl="0" eaLnBrk="1" fontAlgn="auto" latinLnBrk="0" hangingPunct="1">
                        <a:lnSpc>
                          <a:spcPct val="120000"/>
                        </a:lnSpc>
                        <a:spcBef>
                          <a:spcPts val="300"/>
                        </a:spcBef>
                        <a:spcAft>
                          <a:spcPts val="100"/>
                        </a:spcAft>
                        <a:buClr>
                          <a:srgbClr val="0000FF"/>
                        </a:buClr>
                        <a:buSzTx/>
                        <a:buFont typeface="Wingdings" panose="05000000000000000000" pitchFamily="2" charset="2"/>
                        <a:buNone/>
                        <a:defRPr/>
                      </a:pPr>
                      <a:r>
                        <a:rPr lang="en-US" altLang="zh-CN" sz="1800" b="1" dirty="0" smtClean="0">
                          <a:latin typeface="黑体" panose="02010609060101010101" pitchFamily="2" charset="-122"/>
                          <a:ea typeface="黑体" panose="02010609060101010101" pitchFamily="2" charset="-122"/>
                        </a:rPr>
                        <a:t>0.2e)</a:t>
                      </a:r>
                      <a:r>
                        <a:rPr lang="zh-CN" altLang="en-US" sz="1800" b="1" dirty="0" smtClean="0">
                          <a:latin typeface="黑体" panose="02010609060101010101" pitchFamily="2" charset="-122"/>
                          <a:ea typeface="黑体" panose="02010609060101010101" pitchFamily="2" charset="-122"/>
                        </a:rPr>
                        <a:t>管理的系统方法</a:t>
                      </a:r>
                      <a:endParaRPr lang="en-US" altLang="zh-CN" sz="1800" b="1" dirty="0" smtClean="0">
                        <a:latin typeface="黑体" panose="02010609060101010101" pitchFamily="2" charset="-122"/>
                        <a:ea typeface="黑体" panose="02010609060101010101" pitchFamily="2" charset="-122"/>
                      </a:endParaRPr>
                    </a:p>
                    <a:p>
                      <a:pPr marL="0" indent="-476250" algn="l" rtl="0" eaLnBrk="1" latinLnBrk="0" hangingPunct="1">
                        <a:lnSpc>
                          <a:spcPct val="150000"/>
                        </a:lnSpc>
                        <a:spcBef>
                          <a:spcPts val="300"/>
                        </a:spcBef>
                        <a:spcAft>
                          <a:spcPts val="3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将相互关联的过程作为系统来看待、理解和管理，有助于组织提高实现目标的有效性和效率</a:t>
                      </a:r>
                      <a:r>
                        <a:rPr lang="zh-CN" altLang="en-US" sz="1800" b="1" dirty="0" smtClean="0">
                          <a:latin typeface="黑体" panose="02010609060101010101" pitchFamily="2" charset="-122"/>
                          <a:ea typeface="黑体" panose="02010609060101010101" pitchFamily="2" charset="-122"/>
                        </a:rPr>
                        <a:t>。</a:t>
                      </a:r>
                      <a:endParaRPr lang="zh-CN" altLang="en-US" sz="1800" b="1" dirty="0" smtClean="0">
                        <a:latin typeface="黑体" panose="02010609060101010101" pitchFamily="2" charset="-122"/>
                        <a:ea typeface="黑体" panose="02010609060101010101" pitchFamily="2" charset="-122"/>
                      </a:endParaRPr>
                    </a:p>
                    <a:p>
                      <a:pPr marL="0" indent="-476250" algn="l" rtl="0" eaLnBrk="1" latinLnBrk="0" hangingPunct="1">
                        <a:lnSpc>
                          <a:spcPct val="120000"/>
                        </a:lnSpc>
                        <a:spcBef>
                          <a:spcPts val="300"/>
                        </a:spcBef>
                        <a:spcAft>
                          <a:spcPts val="100"/>
                        </a:spcAft>
                        <a:buClr>
                          <a:srgbClr val="0000FF"/>
                        </a:buClr>
                        <a:buFont typeface="Wingdings" panose="05000000000000000000" pitchFamily="2" charset="2"/>
                        <a:buNone/>
                      </a:pPr>
                      <a:endParaRPr kumimoji="0" lang="zh-CN" altLang="en-US" sz="1800" b="0" i="0" kern="1200" dirty="0" smtClean="0">
                        <a:solidFill>
                          <a:schemeClr val="tx1"/>
                        </a:solidFill>
                        <a:effectLst/>
                        <a:latin typeface="+mn-lt"/>
                        <a:ea typeface="+mn-ea"/>
                        <a:cs typeface="+mn-cs"/>
                      </a:endParaRPr>
                    </a:p>
                  </a:txBody>
                  <a:tcPr marL="91449" marR="9144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2200" b="1" i="0" kern="1200" dirty="0" smtClean="0">
                          <a:solidFill>
                            <a:schemeClr val="tx1"/>
                          </a:solidFill>
                          <a:effectLst/>
                          <a:latin typeface="+mn-lt"/>
                          <a:ea typeface="+mn-ea"/>
                          <a:cs typeface="+mn-cs"/>
                        </a:rPr>
                        <a:t>d)</a:t>
                      </a:r>
                      <a:r>
                        <a:rPr kumimoji="0" lang="zh-CN" altLang="en-US" sz="2200" b="1" i="0" kern="1200" dirty="0" smtClean="0">
                          <a:solidFill>
                            <a:schemeClr val="tx1"/>
                          </a:solidFill>
                          <a:effectLst/>
                          <a:latin typeface="+mn-lt"/>
                          <a:ea typeface="+mn-ea"/>
                          <a:cs typeface="+mn-cs"/>
                        </a:rPr>
                        <a:t>可开展的活动 </a:t>
                      </a:r>
                      <a:endParaRPr kumimoji="0" lang="zh-CN" altLang="en-US" sz="2200" b="1" i="0" kern="1200" dirty="0" smtClean="0">
                        <a:solidFill>
                          <a:schemeClr val="tx1"/>
                        </a:solidFill>
                        <a:effectLst/>
                        <a:latin typeface="+mn-lt"/>
                        <a:ea typeface="+mn-ea"/>
                        <a:cs typeface="+mn-cs"/>
                      </a:endParaRPr>
                    </a:p>
                    <a:p>
                      <a:r>
                        <a:rPr kumimoji="0" lang="zh-CN" altLang="en-US" sz="2200" b="1" i="0" kern="1200" dirty="0" smtClean="0">
                          <a:solidFill>
                            <a:schemeClr val="tx1"/>
                          </a:solidFill>
                          <a:effectLst/>
                          <a:latin typeface="+mn-lt"/>
                          <a:ea typeface="+mn-ea"/>
                          <a:cs typeface="+mn-cs"/>
                        </a:rPr>
                        <a:t>可开展的活动包括： </a:t>
                      </a:r>
                      <a:endParaRPr kumimoji="0" lang="zh-CN" altLang="en-US" sz="2200" b="1" i="0" kern="1200" dirty="0" smtClean="0">
                        <a:solidFill>
                          <a:schemeClr val="tx1"/>
                        </a:solidFill>
                        <a:effectLst/>
                        <a:latin typeface="+mn-lt"/>
                        <a:ea typeface="+mn-ea"/>
                        <a:cs typeface="+mn-cs"/>
                      </a:endParaRPr>
                    </a:p>
                    <a:p>
                      <a:r>
                        <a:rPr kumimoji="0" lang="zh-CN" altLang="en-US" sz="2200" b="1" i="0" kern="1200" dirty="0" smtClean="0">
                          <a:solidFill>
                            <a:schemeClr val="tx1"/>
                          </a:solidFill>
                          <a:effectLst/>
                          <a:latin typeface="+mn-lt"/>
                          <a:ea typeface="+mn-ea"/>
                          <a:cs typeface="+mn-cs"/>
                        </a:rPr>
                        <a:t>确定体系的目标和实现这些目标所需的过程；</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为管理过程确定职责、权限和义务；</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了解组织的能力，预先确定资源约束条件；</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确定过程相互依赖的关系，分析个别过程的变更对整个体系的影响； 将过程及其相互关系作为一个体系进行管理，以有效和高效地实现组织的质量目标；</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确保获得必要的信息，以运行和改进过程并监视、分析和评价整个体系的绩效； </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管理可能影响过程输出和质量管理体系整体结果的风险。 </a:t>
                      </a:r>
                      <a:endParaRPr kumimoji="0" lang="zh-CN" altLang="en-US" sz="2200" b="1" i="0" kern="1200" dirty="0">
                        <a:solidFill>
                          <a:schemeClr val="tx1"/>
                        </a:solidFill>
                        <a:effectLst/>
                        <a:latin typeface="+mn-lt"/>
                        <a:ea typeface="+mn-ea"/>
                        <a:cs typeface="+mn-cs"/>
                      </a:endParaRPr>
                    </a:p>
                  </a:txBody>
                  <a:tcPr marL="91449" marR="9144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noChangeArrowheads="1"/>
          </p:cNvSpPr>
          <p:nvPr/>
        </p:nvSpPr>
        <p:spPr bwMode="auto">
          <a:xfrm>
            <a:off x="457200" y="274638"/>
            <a:ext cx="8229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b="1">
                <a:solidFill>
                  <a:srgbClr val="FF6600"/>
                </a:solidFill>
                <a:latin typeface="微软雅黑" panose="020B0503020204020204" pitchFamily="34" charset="-122"/>
                <a:ea typeface="黑体" panose="02010609060101010101" pitchFamily="2" charset="-122"/>
                <a:sym typeface="Calibri" panose="020F0502020204030204" pitchFamily="34" charset="0"/>
              </a:rPr>
              <a:t>               ISO</a:t>
            </a:r>
            <a:r>
              <a:rPr lang="zh-CN" altLang="en-US" b="1">
                <a:solidFill>
                  <a:srgbClr val="FF6600"/>
                </a:solidFill>
                <a:latin typeface="微软雅黑" panose="020B0503020204020204" pitchFamily="34" charset="-122"/>
                <a:ea typeface="黑体" panose="02010609060101010101" pitchFamily="2" charset="-122"/>
                <a:sym typeface="Calibri" panose="020F0502020204030204" pitchFamily="34" charset="0"/>
              </a:rPr>
              <a:t>9</a:t>
            </a:r>
            <a:r>
              <a:rPr lang="en-US" altLang="zh-CN" b="1">
                <a:solidFill>
                  <a:srgbClr val="FF6600"/>
                </a:solidFill>
                <a:latin typeface="微软雅黑" panose="020B0503020204020204" pitchFamily="34" charset="-122"/>
                <a:ea typeface="黑体" panose="02010609060101010101" pitchFamily="2" charset="-122"/>
                <a:sym typeface="Calibri" panose="020F0502020204030204" pitchFamily="34" charset="0"/>
              </a:rPr>
              <a:t>001:2015</a:t>
            </a:r>
            <a:r>
              <a:rPr lang="zh-CN" altLang="en-US" b="1">
                <a:solidFill>
                  <a:srgbClr val="FF6600"/>
                </a:solidFill>
                <a:latin typeface="微软雅黑" panose="020B0503020204020204" pitchFamily="34" charset="-122"/>
                <a:ea typeface="黑体" panose="02010609060101010101" pitchFamily="2" charset="-122"/>
                <a:sym typeface="Calibri" panose="020F0502020204030204" pitchFamily="34" charset="0"/>
              </a:rPr>
              <a:t>标准修订背景</a:t>
            </a:r>
            <a:endParaRPr lang="zh-CN" altLang="en-US" b="1">
              <a:solidFill>
                <a:srgbClr val="FF6600"/>
              </a:solidFill>
              <a:latin typeface="微软雅黑" panose="020B0503020204020204" pitchFamily="34" charset="-122"/>
              <a:ea typeface="黑体" panose="02010609060101010101" pitchFamily="2" charset="-122"/>
              <a:sym typeface="Calibri" panose="020F0502020204030204" pitchFamily="34" charset="0"/>
            </a:endParaRPr>
          </a:p>
        </p:txBody>
      </p:sp>
      <p:sp>
        <p:nvSpPr>
          <p:cNvPr id="19459" name="Rectangle 2"/>
          <p:cNvSpPr>
            <a:spLocks noGrp="1" noChangeArrowheads="1"/>
          </p:cNvSpPr>
          <p:nvPr/>
        </p:nvSpPr>
        <p:spPr bwMode="auto">
          <a:xfrm>
            <a:off x="323528" y="1196975"/>
            <a:ext cx="8496944"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nSpc>
                <a:spcPct val="150000"/>
              </a:lnSpc>
              <a:buClr>
                <a:srgbClr val="FA4E12"/>
              </a:buClr>
              <a:buFont typeface="Wingdings" panose="05000000000000000000" pitchFamily="2" charset="2"/>
              <a:buChar char="n"/>
            </a:pPr>
            <a:r>
              <a:rPr lang="en-US" altLang="zh-CN" sz="2400" b="1" dirty="0">
                <a:latin typeface="仿宋" panose="02010609060101010101" pitchFamily="49" charset="-122"/>
                <a:ea typeface="仿宋" panose="02010609060101010101" pitchFamily="49" charset="-122"/>
                <a:sym typeface="Calibri" panose="020F0502020204030204" pitchFamily="34" charset="0"/>
              </a:rPr>
              <a:t>ISO9001</a:t>
            </a:r>
            <a:r>
              <a:rPr lang="zh-CN" altLang="en-US" sz="2400" b="1" dirty="0">
                <a:latin typeface="仿宋" panose="02010609060101010101" pitchFamily="49" charset="-122"/>
                <a:ea typeface="仿宋" panose="02010609060101010101" pitchFamily="49" charset="-122"/>
                <a:sym typeface="Calibri" panose="020F0502020204030204" pitchFamily="34" charset="0"/>
              </a:rPr>
              <a:t>已成为广泛采用的质量管理标准（一百一十多万张证书）</a:t>
            </a:r>
            <a:endParaRPr lang="en-US" altLang="zh-CN" sz="2400" b="1" dirty="0">
              <a:latin typeface="仿宋" panose="02010609060101010101" pitchFamily="49" charset="-122"/>
              <a:ea typeface="仿宋" panose="02010609060101010101" pitchFamily="49" charset="-122"/>
              <a:sym typeface="Calibri" panose="020F0502020204030204" pitchFamily="34" charset="0"/>
            </a:endParaRPr>
          </a:p>
          <a:p>
            <a:pPr>
              <a:lnSpc>
                <a:spcPct val="150000"/>
              </a:lnSpc>
              <a:buClr>
                <a:srgbClr val="FA4E12"/>
              </a:buClr>
              <a:buFont typeface="Wingdings" panose="05000000000000000000" pitchFamily="2" charset="2"/>
              <a:buChar char="n"/>
            </a:pPr>
            <a:r>
              <a:rPr lang="zh-CN" altLang="en-US" sz="2400" b="1" dirty="0">
                <a:latin typeface="仿宋" panose="02010609060101010101" pitchFamily="49" charset="-122"/>
                <a:ea typeface="仿宋" panose="02010609060101010101" pitchFamily="49" charset="-122"/>
                <a:sym typeface="Calibri" panose="020F0502020204030204" pitchFamily="34" charset="0"/>
              </a:rPr>
              <a:t>社会与科技不断发展和变化</a:t>
            </a:r>
            <a:endParaRPr lang="en-US" altLang="zh-CN" sz="2400" b="1" dirty="0">
              <a:latin typeface="仿宋" panose="02010609060101010101" pitchFamily="49" charset="-122"/>
              <a:ea typeface="仿宋" panose="02010609060101010101" pitchFamily="49" charset="-122"/>
              <a:sym typeface="Calibri" panose="020F0502020204030204" pitchFamily="34" charset="0"/>
            </a:endParaRPr>
          </a:p>
          <a:p>
            <a:pPr>
              <a:lnSpc>
                <a:spcPct val="150000"/>
              </a:lnSpc>
              <a:buClr>
                <a:srgbClr val="FA4E12"/>
              </a:buClr>
              <a:buFont typeface="Wingdings" panose="05000000000000000000" pitchFamily="2" charset="2"/>
              <a:buChar char="n"/>
            </a:pPr>
            <a:r>
              <a:rPr lang="zh-CN" altLang="en-US" sz="2400" b="1" dirty="0">
                <a:latin typeface="仿宋" panose="02010609060101010101" pitchFamily="49" charset="-122"/>
                <a:ea typeface="仿宋" panose="02010609060101010101" pitchFamily="49" charset="-122"/>
                <a:sym typeface="Calibri" panose="020F0502020204030204" pitchFamily="34" charset="0"/>
              </a:rPr>
              <a:t>组织所面临的经营环境日趋复杂和多变</a:t>
            </a:r>
            <a:endParaRPr lang="en-US" altLang="zh-CN" sz="2400" b="1" dirty="0">
              <a:latin typeface="仿宋" panose="02010609060101010101" pitchFamily="49" charset="-122"/>
              <a:ea typeface="仿宋" panose="02010609060101010101" pitchFamily="49" charset="-122"/>
              <a:sym typeface="Calibri" panose="020F0502020204030204" pitchFamily="34" charset="0"/>
            </a:endParaRPr>
          </a:p>
          <a:p>
            <a:pPr>
              <a:lnSpc>
                <a:spcPct val="150000"/>
              </a:lnSpc>
              <a:buClr>
                <a:srgbClr val="FA4E12"/>
              </a:buClr>
              <a:buFont typeface="Wingdings" panose="05000000000000000000" pitchFamily="2" charset="2"/>
              <a:buChar char="n"/>
            </a:pPr>
            <a:r>
              <a:rPr lang="zh-CN" altLang="en-US" sz="2400" b="1" dirty="0">
                <a:latin typeface="仿宋" panose="02010609060101010101" pitchFamily="49" charset="-122"/>
                <a:ea typeface="仿宋" panose="02010609060101010101" pitchFamily="49" charset="-122"/>
                <a:sym typeface="Calibri" panose="020F0502020204030204" pitchFamily="34" charset="0"/>
              </a:rPr>
              <a:t>组织满足顾客要求的能力需要不断得到提升</a:t>
            </a:r>
            <a:endParaRPr lang="en-US" altLang="zh-CN" sz="2400" b="1" dirty="0">
              <a:latin typeface="仿宋" panose="02010609060101010101" pitchFamily="49" charset="-122"/>
              <a:ea typeface="仿宋" panose="02010609060101010101" pitchFamily="49" charset="-122"/>
              <a:sym typeface="Calibri" panose="020F0502020204030204" pitchFamily="34" charset="0"/>
            </a:endParaRPr>
          </a:p>
          <a:p>
            <a:pPr>
              <a:lnSpc>
                <a:spcPct val="150000"/>
              </a:lnSpc>
              <a:buClr>
                <a:srgbClr val="FA4E12"/>
              </a:buClr>
              <a:buFont typeface="Wingdings" panose="05000000000000000000" pitchFamily="2" charset="2"/>
              <a:buChar char="n"/>
            </a:pPr>
            <a:r>
              <a:rPr lang="zh-CN" altLang="en-US" sz="2400" b="1" dirty="0">
                <a:latin typeface="仿宋" panose="02010609060101010101" pitchFamily="49" charset="-122"/>
                <a:ea typeface="仿宋" panose="02010609060101010101" pitchFamily="49" charset="-122"/>
                <a:sym typeface="Calibri" panose="020F0502020204030204" pitchFamily="34" charset="0"/>
              </a:rPr>
              <a:t>满足相关方要求，实现可持续发展成为重要主题</a:t>
            </a:r>
            <a:endParaRPr lang="en-US" altLang="zh-CN" sz="2400" b="1" dirty="0">
              <a:latin typeface="仿宋" panose="02010609060101010101" pitchFamily="49" charset="-122"/>
              <a:ea typeface="仿宋" panose="02010609060101010101" pitchFamily="49" charset="-122"/>
              <a:sym typeface="Calibri" panose="020F0502020204030204" pitchFamily="34" charset="0"/>
            </a:endParaRPr>
          </a:p>
          <a:p>
            <a:pPr>
              <a:lnSpc>
                <a:spcPct val="150000"/>
              </a:lnSpc>
              <a:buClr>
                <a:srgbClr val="FA4E12"/>
              </a:buClr>
              <a:buFont typeface="Wingdings" panose="05000000000000000000" pitchFamily="2" charset="2"/>
              <a:buChar char="n"/>
            </a:pPr>
            <a:r>
              <a:rPr lang="zh-CN" altLang="en-US" sz="2400" b="1" dirty="0">
                <a:latin typeface="仿宋" panose="02010609060101010101" pitchFamily="49" charset="-122"/>
                <a:ea typeface="仿宋" panose="02010609060101010101" pitchFamily="49" charset="-122"/>
                <a:sym typeface="Calibri" panose="020F0502020204030204" pitchFamily="34" charset="0"/>
              </a:rPr>
              <a:t>管理体系标准不断“碎片化”，需要有更好的协调</a:t>
            </a:r>
            <a:r>
              <a:rPr lang="zh-CN" altLang="en-US" sz="2400" b="1" dirty="0" smtClean="0">
                <a:latin typeface="仿宋" panose="02010609060101010101" pitchFamily="49" charset="-122"/>
                <a:ea typeface="仿宋" panose="02010609060101010101" pitchFamily="49" charset="-122"/>
                <a:sym typeface="Calibri" panose="020F0502020204030204" pitchFamily="34" charset="0"/>
              </a:rPr>
              <a:t>一致性。</a:t>
            </a:r>
            <a:endParaRPr lang="en-US" altLang="zh-CN" sz="2400" b="1" dirty="0">
              <a:latin typeface="仿宋" panose="02010609060101010101" pitchFamily="49" charset="-122"/>
              <a:ea typeface="仿宋" panose="02010609060101010101" pitchFamily="49" charset="-122"/>
              <a:sym typeface="Calibri" panose="020F0502020204030204" pitchFamily="34" charset="0"/>
            </a:endParaRPr>
          </a:p>
          <a:p>
            <a:pPr eaLnBrk="1" hangingPunct="1">
              <a:lnSpc>
                <a:spcPct val="150000"/>
              </a:lnSpc>
              <a:buClr>
                <a:srgbClr val="FA4E12"/>
              </a:buClr>
              <a:buFont typeface="Wingdings" panose="05000000000000000000" pitchFamily="2" charset="2"/>
              <a:buChar char="n"/>
            </a:pPr>
            <a:endParaRPr lang="en-US" altLang="zh-CN" sz="2400" b="1" dirty="0">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5"/>
          <p:cNvSpPr>
            <a:spLocks noGrp="1"/>
          </p:cNvSpPr>
          <p:nvPr>
            <p:ph idx="1"/>
          </p:nvPr>
        </p:nvSpPr>
        <p:spPr>
          <a:xfrm>
            <a:off x="457200" y="1046163"/>
            <a:ext cx="8229600" cy="4811712"/>
          </a:xfrm>
        </p:spPr>
        <p:txBody>
          <a:bodyPr/>
          <a:lstStyle/>
          <a:p>
            <a:pPr>
              <a:buFont typeface="Arial" panose="020B0604020202020204" pitchFamily="34" charset="0"/>
              <a:buNone/>
              <a:defRPr/>
            </a:pPr>
            <a:r>
              <a:rPr lang="zh-CN" altLang="en-US" dirty="0" smtClean="0">
                <a:latin typeface="黑体" panose="02010609060101010101" pitchFamily="2" charset="-122"/>
                <a:ea typeface="黑体" panose="02010609060101010101" pitchFamily="2" charset="-122"/>
              </a:rPr>
              <a:t>一、活动、过程和体系</a:t>
            </a:r>
            <a:endParaRPr lang="en-US" altLang="zh-CN" dirty="0" smtClean="0">
              <a:latin typeface="黑体" panose="02010609060101010101" pitchFamily="2" charset="-122"/>
              <a:ea typeface="黑体" panose="02010609060101010101" pitchFamily="2" charset="-122"/>
            </a:endParaRPr>
          </a:p>
          <a:p>
            <a:pPr>
              <a:buFont typeface="Arial" panose="020B0604020202020204" pitchFamily="34" charset="0"/>
              <a:buNone/>
              <a:defRPr/>
            </a:pPr>
            <a:r>
              <a:rPr lang="zh-CN" altLang="en-US" dirty="0" smtClean="0">
                <a:latin typeface="黑体" panose="02010609060101010101" pitchFamily="2" charset="-122"/>
                <a:ea typeface="黑体" panose="02010609060101010101" pitchFamily="2" charset="-122"/>
              </a:rPr>
              <a:t>活动：为寻求（实现）某个目的而做的事情</a:t>
            </a:r>
            <a:r>
              <a:rPr lang="en-US" altLang="zh-CN" dirty="0" smtClean="0">
                <a:latin typeface="黑体" panose="02010609060101010101" pitchFamily="2" charset="-122"/>
                <a:ea typeface="黑体" panose="02010609060101010101" pitchFamily="2" charset="-122"/>
              </a:rPr>
              <a:t>(</a:t>
            </a:r>
            <a:r>
              <a:rPr lang="en-GB" altLang="zh-CN" dirty="0" smtClean="0">
                <a:latin typeface="Calibri" panose="020F0502020204030204" pitchFamily="34" charset="0"/>
                <a:ea typeface="黑体" panose="02010609060101010101" pitchFamily="2" charset="-122"/>
              </a:rPr>
              <a:t>something done in pursuit of an objective)</a:t>
            </a:r>
            <a:endParaRPr lang="en-GB" altLang="zh-CN" dirty="0" smtClean="0">
              <a:latin typeface="Calibri" panose="020F0502020204030204" pitchFamily="34" charset="0"/>
              <a:ea typeface="黑体" panose="02010609060101010101" pitchFamily="2" charset="-122"/>
            </a:endParaRPr>
          </a:p>
          <a:p>
            <a:pPr>
              <a:buFont typeface="Arial" panose="020B0604020202020204" pitchFamily="34" charset="0"/>
              <a:buNone/>
              <a:defRPr/>
            </a:pPr>
            <a:r>
              <a:rPr lang="en-US" altLang="zh-CN" sz="2400" dirty="0" smtClean="0">
                <a:latin typeface="黑体" panose="02010609060101010101" pitchFamily="2" charset="-122"/>
                <a:ea typeface="黑体" panose="02010609060101010101" pitchFamily="2" charset="-122"/>
              </a:rPr>
              <a:t>—</a:t>
            </a:r>
            <a:r>
              <a:rPr lang="zh-CN" altLang="en-US" sz="2400" dirty="0" smtClean="0">
                <a:latin typeface="黑体" panose="02010609060101010101" pitchFamily="2" charset="-122"/>
                <a:ea typeface="黑体" panose="02010609060101010101" pitchFamily="2" charset="-122"/>
              </a:rPr>
              <a:t>活动</a:t>
            </a:r>
            <a:r>
              <a:rPr lang="zh-CN" altLang="en-US" sz="2400" dirty="0">
                <a:latin typeface="黑体" panose="02010609060101010101" pitchFamily="2" charset="-122"/>
                <a:ea typeface="黑体" panose="02010609060101010101" pitchFamily="2" charset="-122"/>
              </a:rPr>
              <a:t>由目的、动机和动作构成，具有完整的结构系统。</a:t>
            </a:r>
            <a:endParaRPr lang="en-US" altLang="zh-CN" sz="2400" dirty="0">
              <a:latin typeface="黑体" panose="02010609060101010101" pitchFamily="2" charset="-122"/>
              <a:ea typeface="黑体" panose="02010609060101010101" pitchFamily="2" charset="-122"/>
            </a:endParaRPr>
          </a:p>
          <a:p>
            <a:pPr>
              <a:buFont typeface="Arial" panose="020B0604020202020204" pitchFamily="34" charset="0"/>
              <a:buNone/>
              <a:defRPr/>
            </a:pPr>
            <a:r>
              <a:rPr lang="en-US" altLang="zh-CN" sz="2400" dirty="0" smtClean="0">
                <a:latin typeface="黑体" panose="02010609060101010101" pitchFamily="2" charset="-122"/>
                <a:ea typeface="黑体" panose="02010609060101010101" pitchFamily="2" charset="-122"/>
              </a:rPr>
              <a:t>—</a:t>
            </a:r>
            <a:r>
              <a:rPr lang="zh-CN" altLang="en-US" sz="2400" dirty="0" smtClean="0">
                <a:latin typeface="黑体" panose="02010609060101010101" pitchFamily="2" charset="-122"/>
                <a:ea typeface="黑体" panose="02010609060101010101" pitchFamily="2" charset="-122"/>
              </a:rPr>
              <a:t>活动</a:t>
            </a:r>
            <a:r>
              <a:rPr lang="zh-CN" altLang="en-US" sz="2400" dirty="0">
                <a:latin typeface="黑体" panose="02010609060101010101" pitchFamily="2" charset="-122"/>
                <a:ea typeface="黑体" panose="02010609060101010101" pitchFamily="2" charset="-122"/>
              </a:rPr>
              <a:t>是由一系列动作构成的系统。</a:t>
            </a:r>
            <a:endParaRPr lang="en-US" altLang="zh-CN" sz="2400" dirty="0">
              <a:latin typeface="黑体" panose="02010609060101010101" pitchFamily="2" charset="-122"/>
              <a:ea typeface="黑体" panose="02010609060101010101" pitchFamily="2" charset="-122"/>
            </a:endParaRPr>
          </a:p>
          <a:p>
            <a:pPr marL="0" indent="0">
              <a:buFontTx/>
              <a:buNone/>
              <a:defRPr/>
            </a:pPr>
            <a:r>
              <a:rPr lang="en-US" altLang="zh-CN" sz="2400" dirty="0" smtClean="0">
                <a:latin typeface="黑体" panose="02010609060101010101" pitchFamily="2" charset="-122"/>
                <a:ea typeface="黑体" panose="02010609060101010101" pitchFamily="2" charset="-122"/>
              </a:rPr>
              <a:t>—</a:t>
            </a:r>
            <a:r>
              <a:rPr lang="zh-CN" altLang="en-US" sz="2400" dirty="0" smtClean="0">
                <a:latin typeface="黑体" panose="02010609060101010101" pitchFamily="2" charset="-122"/>
                <a:ea typeface="黑体" panose="02010609060101010101" pitchFamily="2" charset="-122"/>
              </a:rPr>
              <a:t>任何</a:t>
            </a:r>
            <a:r>
              <a:rPr lang="zh-CN" altLang="en-US" sz="2400" dirty="0">
                <a:latin typeface="黑体" panose="02010609060101010101" pitchFamily="2" charset="-122"/>
                <a:ea typeface="黑体" panose="02010609060101010101" pitchFamily="2" charset="-122"/>
              </a:rPr>
              <a:t>处在经营状态的组织均具备的客观存在；</a:t>
            </a:r>
            <a:endParaRPr lang="en-US" altLang="zh-CN" sz="2400" dirty="0">
              <a:latin typeface="黑体" panose="02010609060101010101" pitchFamily="2" charset="-122"/>
              <a:ea typeface="黑体" panose="02010609060101010101" pitchFamily="2" charset="-122"/>
            </a:endParaRPr>
          </a:p>
          <a:p>
            <a:pPr marL="0" indent="0">
              <a:buFontTx/>
              <a:buNone/>
              <a:defRPr/>
            </a:pPr>
            <a:r>
              <a:rPr lang="en-US" altLang="zh-CN" sz="2400" dirty="0" smtClean="0">
                <a:latin typeface="黑体" panose="02010609060101010101" pitchFamily="2" charset="-122"/>
                <a:ea typeface="黑体" panose="02010609060101010101" pitchFamily="2" charset="-122"/>
              </a:rPr>
              <a:t>—</a:t>
            </a:r>
            <a:r>
              <a:rPr lang="zh-CN" altLang="en-US" sz="2400" dirty="0" smtClean="0">
                <a:latin typeface="黑体" panose="02010609060101010101" pitchFamily="2" charset="-122"/>
                <a:ea typeface="黑体" panose="02010609060101010101" pitchFamily="2" charset="-122"/>
              </a:rPr>
              <a:t>一般</a:t>
            </a:r>
            <a:r>
              <a:rPr lang="zh-CN" altLang="en-US" sz="2400" dirty="0">
                <a:latin typeface="黑体" panose="02010609060101010101" pitchFamily="2" charset="-122"/>
                <a:ea typeface="黑体" panose="02010609060101010101" pitchFamily="2" charset="-122"/>
              </a:rPr>
              <a:t>不必再进一步细分（无实际管理意义）；</a:t>
            </a:r>
            <a:endParaRPr lang="en-US" altLang="zh-CN" sz="2400" dirty="0">
              <a:latin typeface="黑体" panose="02010609060101010101" pitchFamily="2" charset="-122"/>
              <a:ea typeface="黑体" panose="02010609060101010101" pitchFamily="2" charset="-122"/>
            </a:endParaRPr>
          </a:p>
          <a:p>
            <a:pPr marL="0" indent="0">
              <a:buFontTx/>
              <a:buNone/>
              <a:defRPr/>
            </a:pPr>
            <a:r>
              <a:rPr lang="en-US" altLang="zh-CN" sz="2400" dirty="0" smtClean="0">
                <a:latin typeface="黑体" panose="02010609060101010101" pitchFamily="2" charset="-122"/>
                <a:ea typeface="黑体" panose="02010609060101010101" pitchFamily="2" charset="-122"/>
              </a:rPr>
              <a:t>—</a:t>
            </a:r>
            <a:r>
              <a:rPr lang="zh-CN" altLang="en-US" sz="2400" dirty="0" smtClean="0">
                <a:latin typeface="黑体" panose="02010609060101010101" pitchFamily="2" charset="-122"/>
                <a:ea typeface="黑体" panose="02010609060101010101" pitchFamily="2" charset="-122"/>
              </a:rPr>
              <a:t>组织</a:t>
            </a:r>
            <a:r>
              <a:rPr lang="zh-CN" altLang="en-US" sz="2400" dirty="0">
                <a:latin typeface="黑体" panose="02010609060101010101" pitchFamily="2" charset="-122"/>
                <a:ea typeface="黑体" panose="02010609060101010101" pitchFamily="2" charset="-122"/>
              </a:rPr>
              <a:t>经营活动中最小的管理单元（</a:t>
            </a:r>
            <a:r>
              <a:rPr lang="en-US" altLang="zh-CN" sz="2400" dirty="0">
                <a:latin typeface="黑体" panose="02010609060101010101" pitchFamily="2" charset="-122"/>
                <a:ea typeface="黑体" panose="02010609060101010101" pitchFamily="2" charset="-122"/>
              </a:rPr>
              <a:t>unit</a:t>
            </a:r>
            <a:r>
              <a:rPr lang="zh-CN" altLang="en-US" sz="2400" dirty="0">
                <a:latin typeface="黑体" panose="02010609060101010101" pitchFamily="2" charset="-122"/>
                <a:ea typeface="黑体" panose="02010609060101010101" pitchFamily="2" charset="-122"/>
              </a:rPr>
              <a:t>）。</a:t>
            </a:r>
            <a:endParaRPr lang="en-US" altLang="zh-CN" sz="2400" dirty="0" smtClean="0">
              <a:latin typeface="Calibri" panose="020F0502020204030204" pitchFamily="34" charset="0"/>
              <a:ea typeface="黑体" panose="02010609060101010101" pitchFamily="2" charset="-122"/>
            </a:endParaRPr>
          </a:p>
          <a:p>
            <a:pPr>
              <a:lnSpc>
                <a:spcPct val="200000"/>
              </a:lnSpc>
              <a:buFont typeface="Arial" panose="020B0604020202020204" pitchFamily="34" charset="0"/>
              <a:buNone/>
              <a:defRPr/>
            </a:pPr>
            <a:endParaRPr lang="zh-CN" altLang="en-US" sz="2400" dirty="0" smtClean="0">
              <a:latin typeface="Calibri" panose="020F0502020204030204" pitchFamily="34" charset="0"/>
              <a:ea typeface="黑体" panose="02010609060101010101" pitchFamily="2" charset="-122"/>
            </a:endParaRPr>
          </a:p>
          <a:p>
            <a:pPr>
              <a:defRPr/>
            </a:pPr>
            <a:endParaRPr lang="zh-CN" altLang="en-US" sz="1800" dirty="0" smtClean="0">
              <a:latin typeface="黑体" panose="02010609060101010101" pitchFamily="2" charset="-122"/>
              <a:ea typeface="黑体" panose="02010609060101010101" pitchFamily="2" charset="-122"/>
            </a:endParaRPr>
          </a:p>
        </p:txBody>
      </p:sp>
      <p:sp>
        <p:nvSpPr>
          <p:cNvPr id="32771" name="标题 4"/>
          <p:cNvSpPr>
            <a:spLocks noGrp="1"/>
          </p:cNvSpPr>
          <p:nvPr>
            <p:ph type="title"/>
          </p:nvPr>
        </p:nvSpPr>
        <p:spPr>
          <a:xfrm>
            <a:off x="457200" y="428626"/>
            <a:ext cx="8229600" cy="500063"/>
          </a:xfrm>
        </p:spPr>
        <p:txBody>
          <a:bodyPr/>
          <a:lstStyle/>
          <a:p>
            <a:r>
              <a:rPr lang="zh-CN" altLang="en-US" sz="3200" b="1" smtClean="0">
                <a:solidFill>
                  <a:srgbClr val="FF0000"/>
                </a:solidFill>
                <a:latin typeface="黑体" panose="02010609060101010101" pitchFamily="2" charset="-122"/>
                <a:ea typeface="黑体" panose="02010609060101010101" pitchFamily="2" charset="-122"/>
              </a:rPr>
              <a:t>过程方法</a:t>
            </a:r>
            <a:endParaRPr lang="zh-CN" altLang="en-US" sz="3200" b="1" smtClean="0">
              <a:solidFill>
                <a:srgbClr val="FF0000"/>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457200" y="1071564"/>
            <a:ext cx="8229600" cy="4643437"/>
          </a:xfrm>
          <a:solidFill>
            <a:schemeClr val="bg1">
              <a:lumMod val="95000"/>
            </a:schemeClr>
          </a:solidFill>
          <a:ln>
            <a:solidFill>
              <a:schemeClr val="tx1"/>
            </a:solidFill>
          </a:ln>
        </p:spPr>
        <p:txBody>
          <a:bodyPr/>
          <a:lstStyle/>
          <a:p>
            <a:pPr>
              <a:buFont typeface="Arial" panose="020B0604020202020204" pitchFamily="34" charset="0"/>
              <a:buNone/>
              <a:defRPr/>
            </a:pPr>
            <a:endParaRPr lang="en-US" altLang="zh-CN" sz="1000" dirty="0" smtClean="0"/>
          </a:p>
          <a:p>
            <a:pPr>
              <a:buFont typeface="Arial" panose="020B0604020202020204" pitchFamily="34" charset="0"/>
              <a:buChar char="•"/>
              <a:defRPr/>
            </a:pPr>
            <a:endParaRPr lang="en-US" altLang="zh-CN" sz="800" dirty="0" smtClean="0"/>
          </a:p>
          <a:p>
            <a:pPr>
              <a:buFont typeface="Arial" panose="020B0604020202020204" pitchFamily="34" charset="0"/>
              <a:buChar char="•"/>
              <a:defRPr/>
            </a:pPr>
            <a:endParaRPr lang="zh-CN" altLang="en-US" sz="2400" dirty="0"/>
          </a:p>
        </p:txBody>
      </p:sp>
      <p:sp>
        <p:nvSpPr>
          <p:cNvPr id="33795" name="标题 4"/>
          <p:cNvSpPr>
            <a:spLocks noGrp="1"/>
          </p:cNvSpPr>
          <p:nvPr>
            <p:ph type="title"/>
          </p:nvPr>
        </p:nvSpPr>
        <p:spPr>
          <a:xfrm>
            <a:off x="457200" y="428626"/>
            <a:ext cx="8229600" cy="500063"/>
          </a:xfrm>
        </p:spPr>
        <p:txBody>
          <a:bodyPr/>
          <a:lstStyle/>
          <a:p>
            <a:r>
              <a:rPr lang="zh-CN" altLang="en-US" sz="3200" smtClean="0">
                <a:solidFill>
                  <a:srgbClr val="0000CC"/>
                </a:solidFill>
                <a:latin typeface="黑体" panose="02010609060101010101" pitchFamily="2" charset="-122"/>
                <a:ea typeface="黑体" panose="02010609060101010101" pitchFamily="2" charset="-122"/>
              </a:rPr>
              <a:t>活动、过程与体系（系统）</a:t>
            </a:r>
            <a:endParaRPr lang="zh-CN" altLang="en-US" sz="3200" smtClean="0">
              <a:solidFill>
                <a:srgbClr val="0000CC"/>
              </a:solidFill>
              <a:latin typeface="黑体" panose="02010609060101010101" pitchFamily="2" charset="-122"/>
              <a:ea typeface="黑体" panose="02010609060101010101" pitchFamily="2" charset="-122"/>
            </a:endParaRPr>
          </a:p>
        </p:txBody>
      </p:sp>
      <p:sp>
        <p:nvSpPr>
          <p:cNvPr id="4" name="椭圆 3"/>
          <p:cNvSpPr/>
          <p:nvPr/>
        </p:nvSpPr>
        <p:spPr>
          <a:xfrm>
            <a:off x="1354016" y="378618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6"/>
          <p:cNvSpPr/>
          <p:nvPr/>
        </p:nvSpPr>
        <p:spPr>
          <a:xfrm>
            <a:off x="2857500" y="3429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椭圆 7"/>
          <p:cNvSpPr/>
          <p:nvPr/>
        </p:nvSpPr>
        <p:spPr>
          <a:xfrm>
            <a:off x="1642697" y="435768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椭圆 8"/>
          <p:cNvSpPr/>
          <p:nvPr/>
        </p:nvSpPr>
        <p:spPr>
          <a:xfrm>
            <a:off x="3429000" y="435768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椭圆 9"/>
          <p:cNvSpPr/>
          <p:nvPr/>
        </p:nvSpPr>
        <p:spPr>
          <a:xfrm>
            <a:off x="1283677" y="4714876"/>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椭圆 10"/>
          <p:cNvSpPr/>
          <p:nvPr/>
        </p:nvSpPr>
        <p:spPr>
          <a:xfrm>
            <a:off x="5715000" y="37147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椭圆 11"/>
          <p:cNvSpPr/>
          <p:nvPr/>
        </p:nvSpPr>
        <p:spPr>
          <a:xfrm>
            <a:off x="5643197" y="5072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椭圆 12"/>
          <p:cNvSpPr/>
          <p:nvPr/>
        </p:nvSpPr>
        <p:spPr>
          <a:xfrm>
            <a:off x="1714500" y="50006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椭圆 13"/>
          <p:cNvSpPr/>
          <p:nvPr/>
        </p:nvSpPr>
        <p:spPr>
          <a:xfrm>
            <a:off x="2499946" y="414337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14"/>
          <p:cNvSpPr/>
          <p:nvPr/>
        </p:nvSpPr>
        <p:spPr>
          <a:xfrm>
            <a:off x="2000251" y="3643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椭圆 15"/>
          <p:cNvSpPr/>
          <p:nvPr/>
        </p:nvSpPr>
        <p:spPr>
          <a:xfrm>
            <a:off x="2929305" y="5072063"/>
            <a:ext cx="359019"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椭圆 16"/>
          <p:cNvSpPr/>
          <p:nvPr/>
        </p:nvSpPr>
        <p:spPr>
          <a:xfrm>
            <a:off x="4000500" y="37147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椭圆 17"/>
          <p:cNvSpPr/>
          <p:nvPr/>
        </p:nvSpPr>
        <p:spPr>
          <a:xfrm>
            <a:off x="712177" y="5000626"/>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椭圆 18"/>
          <p:cNvSpPr/>
          <p:nvPr/>
        </p:nvSpPr>
        <p:spPr>
          <a:xfrm>
            <a:off x="7071946" y="42148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椭圆 19"/>
          <p:cNvSpPr/>
          <p:nvPr/>
        </p:nvSpPr>
        <p:spPr>
          <a:xfrm>
            <a:off x="6144359" y="4500563"/>
            <a:ext cx="359019"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20"/>
          <p:cNvSpPr/>
          <p:nvPr/>
        </p:nvSpPr>
        <p:spPr>
          <a:xfrm>
            <a:off x="4286251" y="492918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椭圆 21"/>
          <p:cNvSpPr/>
          <p:nvPr/>
        </p:nvSpPr>
        <p:spPr>
          <a:xfrm>
            <a:off x="5572859" y="2857501"/>
            <a:ext cx="359019"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22"/>
          <p:cNvSpPr/>
          <p:nvPr/>
        </p:nvSpPr>
        <p:spPr>
          <a:xfrm>
            <a:off x="6858000" y="5072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a:off x="4785946" y="42862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24"/>
          <p:cNvSpPr/>
          <p:nvPr/>
        </p:nvSpPr>
        <p:spPr>
          <a:xfrm>
            <a:off x="782516" y="414337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椭圆 25"/>
          <p:cNvSpPr/>
          <p:nvPr/>
        </p:nvSpPr>
        <p:spPr>
          <a:xfrm>
            <a:off x="4929554" y="3500438"/>
            <a:ext cx="359020"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椭圆 26"/>
          <p:cNvSpPr/>
          <p:nvPr/>
        </p:nvSpPr>
        <p:spPr>
          <a:xfrm>
            <a:off x="2286000" y="29289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椭圆 27"/>
          <p:cNvSpPr/>
          <p:nvPr/>
        </p:nvSpPr>
        <p:spPr>
          <a:xfrm>
            <a:off x="2499946" y="471487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椭圆 28"/>
          <p:cNvSpPr/>
          <p:nvPr/>
        </p:nvSpPr>
        <p:spPr>
          <a:xfrm>
            <a:off x="6572251" y="378618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椭圆 29"/>
          <p:cNvSpPr/>
          <p:nvPr/>
        </p:nvSpPr>
        <p:spPr>
          <a:xfrm>
            <a:off x="5001359" y="5286376"/>
            <a:ext cx="359019"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椭圆 30"/>
          <p:cNvSpPr/>
          <p:nvPr/>
        </p:nvSpPr>
        <p:spPr>
          <a:xfrm>
            <a:off x="3642946" y="51435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椭圆 31"/>
          <p:cNvSpPr/>
          <p:nvPr/>
        </p:nvSpPr>
        <p:spPr>
          <a:xfrm>
            <a:off x="1223597" y="19288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椭圆 32"/>
          <p:cNvSpPr/>
          <p:nvPr/>
        </p:nvSpPr>
        <p:spPr>
          <a:xfrm>
            <a:off x="3009900" y="15716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椭圆 33"/>
          <p:cNvSpPr/>
          <p:nvPr/>
        </p:nvSpPr>
        <p:spPr>
          <a:xfrm>
            <a:off x="1795097" y="2500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椭圆 34"/>
          <p:cNvSpPr/>
          <p:nvPr/>
        </p:nvSpPr>
        <p:spPr>
          <a:xfrm>
            <a:off x="3581400" y="2500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椭圆 35"/>
          <p:cNvSpPr/>
          <p:nvPr/>
        </p:nvSpPr>
        <p:spPr>
          <a:xfrm>
            <a:off x="1151793" y="28575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椭圆 36"/>
          <p:cNvSpPr/>
          <p:nvPr/>
        </p:nvSpPr>
        <p:spPr>
          <a:xfrm>
            <a:off x="2652346" y="2286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椭圆 37"/>
          <p:cNvSpPr/>
          <p:nvPr/>
        </p:nvSpPr>
        <p:spPr>
          <a:xfrm>
            <a:off x="2152651" y="17859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椭圆 38"/>
          <p:cNvSpPr/>
          <p:nvPr/>
        </p:nvSpPr>
        <p:spPr>
          <a:xfrm>
            <a:off x="4152900" y="185737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椭圆 39"/>
          <p:cNvSpPr/>
          <p:nvPr/>
        </p:nvSpPr>
        <p:spPr>
          <a:xfrm>
            <a:off x="4438651" y="30718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椭圆 40"/>
          <p:cNvSpPr/>
          <p:nvPr/>
        </p:nvSpPr>
        <p:spPr>
          <a:xfrm>
            <a:off x="4938346" y="242887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椭圆 41"/>
          <p:cNvSpPr/>
          <p:nvPr/>
        </p:nvSpPr>
        <p:spPr>
          <a:xfrm>
            <a:off x="934916" y="2286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椭圆 42"/>
          <p:cNvSpPr/>
          <p:nvPr/>
        </p:nvSpPr>
        <p:spPr>
          <a:xfrm>
            <a:off x="5081954" y="1643063"/>
            <a:ext cx="359020"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4" name="椭圆 43"/>
          <p:cNvSpPr/>
          <p:nvPr/>
        </p:nvSpPr>
        <p:spPr>
          <a:xfrm>
            <a:off x="3367454" y="1857376"/>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椭圆 44"/>
          <p:cNvSpPr/>
          <p:nvPr/>
        </p:nvSpPr>
        <p:spPr>
          <a:xfrm>
            <a:off x="785446" y="3429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椭圆 45"/>
          <p:cNvSpPr/>
          <p:nvPr/>
        </p:nvSpPr>
        <p:spPr>
          <a:xfrm>
            <a:off x="6998677" y="1571626"/>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椭圆 46"/>
          <p:cNvSpPr/>
          <p:nvPr/>
        </p:nvSpPr>
        <p:spPr>
          <a:xfrm>
            <a:off x="6926874" y="29289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椭圆 47"/>
          <p:cNvSpPr/>
          <p:nvPr/>
        </p:nvSpPr>
        <p:spPr>
          <a:xfrm>
            <a:off x="6858000" y="2286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椭圆 48"/>
          <p:cNvSpPr/>
          <p:nvPr/>
        </p:nvSpPr>
        <p:spPr>
          <a:xfrm>
            <a:off x="6069623" y="21431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椭圆 49"/>
          <p:cNvSpPr/>
          <p:nvPr/>
        </p:nvSpPr>
        <p:spPr>
          <a:xfrm>
            <a:off x="6211766" y="1357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椭圆 50"/>
          <p:cNvSpPr/>
          <p:nvPr/>
        </p:nvSpPr>
        <p:spPr>
          <a:xfrm>
            <a:off x="6283570" y="31432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椭圆 51"/>
          <p:cNvSpPr/>
          <p:nvPr/>
        </p:nvSpPr>
        <p:spPr>
          <a:xfrm>
            <a:off x="7140820" y="33575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椭圆 52"/>
          <p:cNvSpPr/>
          <p:nvPr/>
        </p:nvSpPr>
        <p:spPr>
          <a:xfrm>
            <a:off x="7712320" y="42862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4" name="椭圆 53"/>
          <p:cNvSpPr/>
          <p:nvPr/>
        </p:nvSpPr>
        <p:spPr>
          <a:xfrm>
            <a:off x="5429251" y="44291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5" name="椭圆 54"/>
          <p:cNvSpPr/>
          <p:nvPr/>
        </p:nvSpPr>
        <p:spPr>
          <a:xfrm>
            <a:off x="7429500" y="52149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6" name="椭圆 55"/>
          <p:cNvSpPr/>
          <p:nvPr/>
        </p:nvSpPr>
        <p:spPr>
          <a:xfrm>
            <a:off x="8069874" y="357187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7" name="椭圆 56"/>
          <p:cNvSpPr/>
          <p:nvPr/>
        </p:nvSpPr>
        <p:spPr>
          <a:xfrm>
            <a:off x="3642946" y="30718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8" name="椭圆 57"/>
          <p:cNvSpPr/>
          <p:nvPr/>
        </p:nvSpPr>
        <p:spPr>
          <a:xfrm>
            <a:off x="7498374" y="3643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椭圆 58"/>
          <p:cNvSpPr/>
          <p:nvPr/>
        </p:nvSpPr>
        <p:spPr>
          <a:xfrm>
            <a:off x="6783266" y="46434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椭圆 59"/>
          <p:cNvSpPr/>
          <p:nvPr/>
        </p:nvSpPr>
        <p:spPr>
          <a:xfrm>
            <a:off x="7926266" y="5072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椭圆 60"/>
          <p:cNvSpPr/>
          <p:nvPr/>
        </p:nvSpPr>
        <p:spPr>
          <a:xfrm>
            <a:off x="7643446" y="1357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2" name="椭圆 61"/>
          <p:cNvSpPr/>
          <p:nvPr/>
        </p:nvSpPr>
        <p:spPr>
          <a:xfrm>
            <a:off x="7858859" y="2071688"/>
            <a:ext cx="359019"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3" name="椭圆 62"/>
          <p:cNvSpPr/>
          <p:nvPr/>
        </p:nvSpPr>
        <p:spPr>
          <a:xfrm>
            <a:off x="8001000" y="2786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内容占位符 5"/>
          <p:cNvSpPr>
            <a:spLocks noGrp="1"/>
          </p:cNvSpPr>
          <p:nvPr>
            <p:ph idx="1"/>
          </p:nvPr>
        </p:nvSpPr>
        <p:spPr>
          <a:xfrm>
            <a:off x="457200" y="1143001"/>
            <a:ext cx="8229600" cy="4500563"/>
          </a:xfrm>
        </p:spPr>
        <p:txBody>
          <a:bodyPr/>
          <a:lstStyle/>
          <a:p>
            <a:pPr>
              <a:buFontTx/>
              <a:buNone/>
            </a:pPr>
            <a:r>
              <a:rPr lang="zh-CN" altLang="en-US" smtClean="0">
                <a:latin typeface="黑体" panose="02010609060101010101" pitchFamily="2" charset="-122"/>
                <a:ea typeface="黑体" panose="02010609060101010101" pitchFamily="2" charset="-122"/>
              </a:rPr>
              <a:t>过 程</a:t>
            </a:r>
            <a:endParaRPr lang="en-US" altLang="zh-CN" smtClean="0">
              <a:latin typeface="黑体" panose="02010609060101010101" pitchFamily="2" charset="-122"/>
              <a:ea typeface="黑体" panose="02010609060101010101" pitchFamily="2" charset="-122"/>
            </a:endParaRPr>
          </a:p>
          <a:p>
            <a:pPr>
              <a:buFontTx/>
              <a:buNone/>
            </a:pPr>
            <a:endParaRPr lang="en-US" altLang="zh-CN" sz="800" smtClean="0">
              <a:latin typeface="黑体" panose="02010609060101010101" pitchFamily="2" charset="-122"/>
              <a:ea typeface="黑体" panose="02010609060101010101" pitchFamily="2" charset="-122"/>
            </a:endParaRPr>
          </a:p>
          <a:p>
            <a:pPr>
              <a:buFontTx/>
              <a:buNone/>
            </a:pPr>
            <a:r>
              <a:rPr lang="zh-CN" altLang="en-US" sz="2800" smtClean="0">
                <a:latin typeface="黑体" panose="02010609060101010101" pitchFamily="2" charset="-122"/>
                <a:ea typeface="黑体" panose="02010609060101010101" pitchFamily="2" charset="-122"/>
              </a:rPr>
              <a:t>利用</a:t>
            </a:r>
            <a:r>
              <a:rPr lang="zh-CN" altLang="en-US" sz="2800" smtClean="0">
                <a:solidFill>
                  <a:srgbClr val="0000CC"/>
                </a:solidFill>
                <a:latin typeface="黑体" panose="02010609060101010101" pitchFamily="2" charset="-122"/>
                <a:ea typeface="黑体" panose="02010609060101010101" pitchFamily="2" charset="-122"/>
              </a:rPr>
              <a:t>输入实现预期结果的</a:t>
            </a:r>
            <a:r>
              <a:rPr lang="zh-CN" altLang="en-US" sz="2800" smtClean="0">
                <a:solidFill>
                  <a:srgbClr val="FF0000"/>
                </a:solidFill>
                <a:latin typeface="黑体" panose="02010609060101010101" pitchFamily="2" charset="-122"/>
                <a:ea typeface="黑体" panose="02010609060101010101" pitchFamily="2" charset="-122"/>
              </a:rPr>
              <a:t>相互关联或相互作用</a:t>
            </a:r>
            <a:r>
              <a:rPr lang="zh-CN" altLang="en-US" sz="2800" smtClean="0">
                <a:latin typeface="黑体" panose="02010609060101010101" pitchFamily="2" charset="-122"/>
                <a:ea typeface="黑体" panose="02010609060101010101" pitchFamily="2" charset="-122"/>
              </a:rPr>
              <a:t>的一组</a:t>
            </a:r>
            <a:r>
              <a:rPr lang="zh-CN" altLang="en-US" sz="2800" smtClean="0">
                <a:solidFill>
                  <a:srgbClr val="FF0000"/>
                </a:solidFill>
                <a:latin typeface="黑体" panose="02010609060101010101" pitchFamily="2" charset="-122"/>
                <a:ea typeface="黑体" panose="02010609060101010101" pitchFamily="2" charset="-122"/>
              </a:rPr>
              <a:t>活动</a:t>
            </a:r>
            <a:endParaRPr lang="en-US" altLang="zh-CN" sz="2800" smtClean="0">
              <a:solidFill>
                <a:srgbClr val="FF0000"/>
              </a:solidFill>
              <a:latin typeface="黑体" panose="02010609060101010101" pitchFamily="2" charset="-122"/>
              <a:ea typeface="黑体" panose="02010609060101010101" pitchFamily="2" charset="-122"/>
            </a:endParaRPr>
          </a:p>
          <a:p>
            <a:pPr>
              <a:buFontTx/>
              <a:buNone/>
            </a:pPr>
            <a:endParaRPr lang="en-US" altLang="zh-CN" sz="2400" smtClean="0">
              <a:latin typeface="黑体" panose="02010609060101010101" pitchFamily="2" charset="-122"/>
              <a:ea typeface="黑体" panose="02010609060101010101" pitchFamily="2" charset="-122"/>
            </a:endParaRPr>
          </a:p>
          <a:p>
            <a:pPr>
              <a:buFontTx/>
              <a:buNone/>
            </a:pPr>
            <a:endParaRPr lang="en-US" altLang="zh-CN" sz="2400" smtClean="0">
              <a:latin typeface="黑体" panose="02010609060101010101" pitchFamily="2" charset="-122"/>
              <a:ea typeface="黑体" panose="02010609060101010101" pitchFamily="2" charset="-122"/>
            </a:endParaRPr>
          </a:p>
        </p:txBody>
      </p:sp>
      <p:sp>
        <p:nvSpPr>
          <p:cNvPr id="34819" name="标题 4"/>
          <p:cNvSpPr>
            <a:spLocks noGrp="1"/>
          </p:cNvSpPr>
          <p:nvPr>
            <p:ph type="title"/>
          </p:nvPr>
        </p:nvSpPr>
        <p:spPr>
          <a:xfrm>
            <a:off x="457200" y="428626"/>
            <a:ext cx="8229600" cy="500063"/>
          </a:xfrm>
        </p:spPr>
        <p:txBody>
          <a:bodyPr/>
          <a:lstStyle/>
          <a:p>
            <a:r>
              <a:rPr lang="zh-CN" altLang="en-US" sz="3200" smtClean="0">
                <a:solidFill>
                  <a:srgbClr val="0000CC"/>
                </a:solidFill>
                <a:latin typeface="黑体" panose="02010609060101010101" pitchFamily="2" charset="-122"/>
                <a:ea typeface="黑体" panose="02010609060101010101" pitchFamily="2" charset="-122"/>
              </a:rPr>
              <a:t>活动、过程与体系（系统）</a:t>
            </a:r>
            <a:endParaRPr lang="zh-CN" altLang="en-US" sz="3200" smtClean="0">
              <a:solidFill>
                <a:srgbClr val="0000CC"/>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2"/>
          <p:cNvSpPr>
            <a:spLocks noGrp="1"/>
          </p:cNvSpPr>
          <p:nvPr>
            <p:ph type="title"/>
          </p:nvPr>
        </p:nvSpPr>
        <p:spPr/>
        <p:txBody>
          <a:bodyPr/>
          <a:lstStyle/>
          <a:p>
            <a:r>
              <a:rPr lang="zh-CN" altLang="en-US" smtClean="0"/>
              <a:t>过程中的活动</a:t>
            </a:r>
            <a:endParaRPr lang="zh-CN" altLang="en-US" smtClean="0"/>
          </a:p>
        </p:txBody>
      </p:sp>
      <p:sp>
        <p:nvSpPr>
          <p:cNvPr id="7" name="内容占位符 5"/>
          <p:cNvSpPr>
            <a:spLocks noGrp="1"/>
          </p:cNvSpPr>
          <p:nvPr>
            <p:ph idx="1"/>
          </p:nvPr>
        </p:nvSpPr>
        <p:spPr>
          <a:xfrm>
            <a:off x="457200" y="1071564"/>
            <a:ext cx="8229600" cy="4643437"/>
          </a:xfrm>
          <a:solidFill>
            <a:schemeClr val="bg1">
              <a:lumMod val="95000"/>
            </a:schemeClr>
          </a:solidFill>
          <a:ln>
            <a:solidFill>
              <a:schemeClr val="tx1"/>
            </a:solidFill>
          </a:ln>
        </p:spPr>
        <p:txBody>
          <a:bodyPr/>
          <a:lstStyle/>
          <a:p>
            <a:pPr>
              <a:buFontTx/>
              <a:buNone/>
              <a:defRPr/>
            </a:pPr>
            <a:endParaRPr lang="en-US" altLang="zh-CN" sz="1000" dirty="0" smtClean="0"/>
          </a:p>
          <a:p>
            <a:pPr>
              <a:defRPr/>
            </a:pPr>
            <a:endParaRPr lang="en-US" altLang="zh-CN" sz="800" dirty="0" smtClean="0"/>
          </a:p>
          <a:p>
            <a:pPr>
              <a:defRPr/>
            </a:pPr>
            <a:endParaRPr lang="zh-CN" altLang="en-US" sz="2400" dirty="0"/>
          </a:p>
        </p:txBody>
      </p:sp>
      <p:sp>
        <p:nvSpPr>
          <p:cNvPr id="8" name="椭圆 7"/>
          <p:cNvSpPr/>
          <p:nvPr/>
        </p:nvSpPr>
        <p:spPr>
          <a:xfrm>
            <a:off x="1354016" y="378618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椭圆 8"/>
          <p:cNvSpPr/>
          <p:nvPr/>
        </p:nvSpPr>
        <p:spPr>
          <a:xfrm>
            <a:off x="2857500" y="3429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椭圆 9"/>
          <p:cNvSpPr/>
          <p:nvPr/>
        </p:nvSpPr>
        <p:spPr>
          <a:xfrm>
            <a:off x="1642697" y="435768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椭圆 10"/>
          <p:cNvSpPr/>
          <p:nvPr/>
        </p:nvSpPr>
        <p:spPr>
          <a:xfrm>
            <a:off x="3357197" y="3929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椭圆 11"/>
          <p:cNvSpPr/>
          <p:nvPr/>
        </p:nvSpPr>
        <p:spPr>
          <a:xfrm>
            <a:off x="1285143" y="50006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椭圆 12"/>
          <p:cNvSpPr/>
          <p:nvPr/>
        </p:nvSpPr>
        <p:spPr>
          <a:xfrm>
            <a:off x="5715000" y="37147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椭圆 13"/>
          <p:cNvSpPr/>
          <p:nvPr/>
        </p:nvSpPr>
        <p:spPr>
          <a:xfrm>
            <a:off x="5643197" y="5072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14"/>
          <p:cNvSpPr/>
          <p:nvPr/>
        </p:nvSpPr>
        <p:spPr>
          <a:xfrm>
            <a:off x="2214197" y="5072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椭圆 15"/>
          <p:cNvSpPr/>
          <p:nvPr/>
        </p:nvSpPr>
        <p:spPr>
          <a:xfrm>
            <a:off x="2499946" y="414337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椭圆 16"/>
          <p:cNvSpPr/>
          <p:nvPr/>
        </p:nvSpPr>
        <p:spPr>
          <a:xfrm>
            <a:off x="2000251" y="3643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椭圆 17"/>
          <p:cNvSpPr/>
          <p:nvPr/>
        </p:nvSpPr>
        <p:spPr>
          <a:xfrm>
            <a:off x="2929305" y="5072063"/>
            <a:ext cx="359019"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椭圆 18"/>
          <p:cNvSpPr/>
          <p:nvPr/>
        </p:nvSpPr>
        <p:spPr>
          <a:xfrm>
            <a:off x="4000500" y="37147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椭圆 19"/>
          <p:cNvSpPr/>
          <p:nvPr/>
        </p:nvSpPr>
        <p:spPr>
          <a:xfrm>
            <a:off x="712177" y="5000626"/>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20"/>
          <p:cNvSpPr/>
          <p:nvPr/>
        </p:nvSpPr>
        <p:spPr>
          <a:xfrm>
            <a:off x="7071946" y="42148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椭圆 21"/>
          <p:cNvSpPr/>
          <p:nvPr/>
        </p:nvSpPr>
        <p:spPr>
          <a:xfrm>
            <a:off x="6144359" y="4500563"/>
            <a:ext cx="359019"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22"/>
          <p:cNvSpPr/>
          <p:nvPr/>
        </p:nvSpPr>
        <p:spPr>
          <a:xfrm>
            <a:off x="3928697" y="44291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a:off x="5572859" y="2857501"/>
            <a:ext cx="359019"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24"/>
          <p:cNvSpPr/>
          <p:nvPr/>
        </p:nvSpPr>
        <p:spPr>
          <a:xfrm>
            <a:off x="6858000" y="5072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椭圆 25"/>
          <p:cNvSpPr/>
          <p:nvPr/>
        </p:nvSpPr>
        <p:spPr>
          <a:xfrm>
            <a:off x="4785946" y="42862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椭圆 26"/>
          <p:cNvSpPr/>
          <p:nvPr/>
        </p:nvSpPr>
        <p:spPr>
          <a:xfrm>
            <a:off x="926123" y="3857626"/>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椭圆 27"/>
          <p:cNvSpPr/>
          <p:nvPr/>
        </p:nvSpPr>
        <p:spPr>
          <a:xfrm>
            <a:off x="5001359" y="3714751"/>
            <a:ext cx="359019"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椭圆 28"/>
          <p:cNvSpPr/>
          <p:nvPr/>
        </p:nvSpPr>
        <p:spPr>
          <a:xfrm>
            <a:off x="2286000" y="29289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椭圆 29"/>
          <p:cNvSpPr/>
          <p:nvPr/>
        </p:nvSpPr>
        <p:spPr>
          <a:xfrm>
            <a:off x="2499946" y="471487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椭圆 30"/>
          <p:cNvSpPr/>
          <p:nvPr/>
        </p:nvSpPr>
        <p:spPr>
          <a:xfrm>
            <a:off x="6572251" y="41402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椭圆 31"/>
          <p:cNvSpPr/>
          <p:nvPr/>
        </p:nvSpPr>
        <p:spPr>
          <a:xfrm>
            <a:off x="5001359" y="5143501"/>
            <a:ext cx="359019"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椭圆 32"/>
          <p:cNvSpPr/>
          <p:nvPr/>
        </p:nvSpPr>
        <p:spPr>
          <a:xfrm>
            <a:off x="3571143" y="50006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椭圆 33"/>
          <p:cNvSpPr/>
          <p:nvPr/>
        </p:nvSpPr>
        <p:spPr>
          <a:xfrm>
            <a:off x="1223597" y="19288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椭圆 34"/>
          <p:cNvSpPr/>
          <p:nvPr/>
        </p:nvSpPr>
        <p:spPr>
          <a:xfrm>
            <a:off x="3009900" y="15716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椭圆 35"/>
          <p:cNvSpPr/>
          <p:nvPr/>
        </p:nvSpPr>
        <p:spPr>
          <a:xfrm>
            <a:off x="1795097" y="2500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椭圆 36"/>
          <p:cNvSpPr/>
          <p:nvPr/>
        </p:nvSpPr>
        <p:spPr>
          <a:xfrm>
            <a:off x="3215054" y="4500563"/>
            <a:ext cx="359020"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椭圆 37"/>
          <p:cNvSpPr/>
          <p:nvPr/>
        </p:nvSpPr>
        <p:spPr>
          <a:xfrm>
            <a:off x="1151793" y="28575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椭圆 38"/>
          <p:cNvSpPr/>
          <p:nvPr/>
        </p:nvSpPr>
        <p:spPr>
          <a:xfrm>
            <a:off x="2652346" y="2286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椭圆 39"/>
          <p:cNvSpPr/>
          <p:nvPr/>
        </p:nvSpPr>
        <p:spPr>
          <a:xfrm>
            <a:off x="2152651" y="17859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椭圆 40"/>
          <p:cNvSpPr/>
          <p:nvPr/>
        </p:nvSpPr>
        <p:spPr>
          <a:xfrm>
            <a:off x="4152900" y="185737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椭圆 41"/>
          <p:cNvSpPr/>
          <p:nvPr/>
        </p:nvSpPr>
        <p:spPr>
          <a:xfrm>
            <a:off x="4438651" y="30718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椭圆 42"/>
          <p:cNvSpPr/>
          <p:nvPr/>
        </p:nvSpPr>
        <p:spPr>
          <a:xfrm>
            <a:off x="4938346" y="242887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4" name="椭圆 43"/>
          <p:cNvSpPr/>
          <p:nvPr/>
        </p:nvSpPr>
        <p:spPr>
          <a:xfrm>
            <a:off x="934916" y="2286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椭圆 44"/>
          <p:cNvSpPr/>
          <p:nvPr/>
        </p:nvSpPr>
        <p:spPr>
          <a:xfrm>
            <a:off x="5081954" y="1643063"/>
            <a:ext cx="359020"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椭圆 45"/>
          <p:cNvSpPr/>
          <p:nvPr/>
        </p:nvSpPr>
        <p:spPr>
          <a:xfrm>
            <a:off x="3367454" y="1857376"/>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椭圆 46"/>
          <p:cNvSpPr/>
          <p:nvPr/>
        </p:nvSpPr>
        <p:spPr>
          <a:xfrm>
            <a:off x="785446" y="3429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椭圆 47"/>
          <p:cNvSpPr/>
          <p:nvPr/>
        </p:nvSpPr>
        <p:spPr>
          <a:xfrm>
            <a:off x="6998677" y="1571626"/>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椭圆 48"/>
          <p:cNvSpPr/>
          <p:nvPr/>
        </p:nvSpPr>
        <p:spPr>
          <a:xfrm>
            <a:off x="6926874" y="29289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椭圆 49"/>
          <p:cNvSpPr/>
          <p:nvPr/>
        </p:nvSpPr>
        <p:spPr>
          <a:xfrm>
            <a:off x="6858000" y="2286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椭圆 50"/>
          <p:cNvSpPr/>
          <p:nvPr/>
        </p:nvSpPr>
        <p:spPr>
          <a:xfrm>
            <a:off x="6069623" y="21431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椭圆 51"/>
          <p:cNvSpPr/>
          <p:nvPr/>
        </p:nvSpPr>
        <p:spPr>
          <a:xfrm>
            <a:off x="6211766" y="1357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椭圆 52"/>
          <p:cNvSpPr/>
          <p:nvPr/>
        </p:nvSpPr>
        <p:spPr>
          <a:xfrm>
            <a:off x="6283570" y="31432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4" name="椭圆 53"/>
          <p:cNvSpPr/>
          <p:nvPr/>
        </p:nvSpPr>
        <p:spPr>
          <a:xfrm>
            <a:off x="7140820" y="33575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5" name="椭圆 54"/>
          <p:cNvSpPr/>
          <p:nvPr/>
        </p:nvSpPr>
        <p:spPr>
          <a:xfrm>
            <a:off x="7712320" y="42862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6" name="椭圆 55"/>
          <p:cNvSpPr/>
          <p:nvPr/>
        </p:nvSpPr>
        <p:spPr>
          <a:xfrm>
            <a:off x="5429251" y="44291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7" name="椭圆 56"/>
          <p:cNvSpPr/>
          <p:nvPr/>
        </p:nvSpPr>
        <p:spPr>
          <a:xfrm>
            <a:off x="7429500" y="52149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8" name="椭圆 57"/>
          <p:cNvSpPr/>
          <p:nvPr/>
        </p:nvSpPr>
        <p:spPr>
          <a:xfrm>
            <a:off x="7573108" y="2857501"/>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椭圆 58"/>
          <p:cNvSpPr/>
          <p:nvPr/>
        </p:nvSpPr>
        <p:spPr>
          <a:xfrm>
            <a:off x="3642946" y="30718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椭圆 59"/>
          <p:cNvSpPr/>
          <p:nvPr/>
        </p:nvSpPr>
        <p:spPr>
          <a:xfrm>
            <a:off x="7357697" y="2286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椭圆 60"/>
          <p:cNvSpPr/>
          <p:nvPr/>
        </p:nvSpPr>
        <p:spPr>
          <a:xfrm>
            <a:off x="6286500" y="50006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2" name="椭圆 61"/>
          <p:cNvSpPr/>
          <p:nvPr/>
        </p:nvSpPr>
        <p:spPr>
          <a:xfrm>
            <a:off x="7926266" y="5072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3" name="椭圆 62"/>
          <p:cNvSpPr/>
          <p:nvPr/>
        </p:nvSpPr>
        <p:spPr>
          <a:xfrm>
            <a:off x="7643446" y="1357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4" name="椭圆 63"/>
          <p:cNvSpPr/>
          <p:nvPr/>
        </p:nvSpPr>
        <p:spPr>
          <a:xfrm>
            <a:off x="7858859" y="2071688"/>
            <a:ext cx="359019"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椭圆 64"/>
          <p:cNvSpPr/>
          <p:nvPr/>
        </p:nvSpPr>
        <p:spPr>
          <a:xfrm>
            <a:off x="8001000" y="2786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6" name="椭圆 65"/>
          <p:cNvSpPr/>
          <p:nvPr/>
        </p:nvSpPr>
        <p:spPr>
          <a:xfrm>
            <a:off x="5858608" y="785814"/>
            <a:ext cx="2927838" cy="3214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2"/>
          <p:cNvSpPr>
            <a:spLocks noGrp="1"/>
          </p:cNvSpPr>
          <p:nvPr>
            <p:ph type="title"/>
          </p:nvPr>
        </p:nvSpPr>
        <p:spPr/>
        <p:txBody>
          <a:bodyPr/>
          <a:lstStyle/>
          <a:p>
            <a:r>
              <a:rPr lang="zh-CN" altLang="en-US" smtClean="0"/>
              <a:t>过程中的活动</a:t>
            </a:r>
            <a:endParaRPr lang="zh-CN" altLang="en-US" smtClean="0"/>
          </a:p>
        </p:txBody>
      </p:sp>
      <p:sp>
        <p:nvSpPr>
          <p:cNvPr id="7" name="内容占位符 5"/>
          <p:cNvSpPr>
            <a:spLocks noGrp="1"/>
          </p:cNvSpPr>
          <p:nvPr>
            <p:ph idx="1"/>
          </p:nvPr>
        </p:nvSpPr>
        <p:spPr>
          <a:xfrm>
            <a:off x="457200" y="1071564"/>
            <a:ext cx="8229600" cy="4643437"/>
          </a:xfrm>
          <a:solidFill>
            <a:schemeClr val="bg1">
              <a:lumMod val="95000"/>
            </a:schemeClr>
          </a:solidFill>
          <a:ln>
            <a:solidFill>
              <a:schemeClr val="tx1"/>
            </a:solidFill>
          </a:ln>
        </p:spPr>
        <p:txBody>
          <a:bodyPr/>
          <a:lstStyle/>
          <a:p>
            <a:pPr>
              <a:buFontTx/>
              <a:buNone/>
              <a:defRPr/>
            </a:pPr>
            <a:endParaRPr lang="en-US" altLang="zh-CN" sz="1000" dirty="0" smtClean="0"/>
          </a:p>
          <a:p>
            <a:pPr>
              <a:defRPr/>
            </a:pPr>
            <a:endParaRPr lang="en-US" altLang="zh-CN" sz="800" dirty="0" smtClean="0"/>
          </a:p>
          <a:p>
            <a:pPr>
              <a:defRPr/>
            </a:pPr>
            <a:endParaRPr lang="zh-CN" altLang="en-US" sz="2400" dirty="0"/>
          </a:p>
        </p:txBody>
      </p:sp>
      <p:sp>
        <p:nvSpPr>
          <p:cNvPr id="8" name="椭圆 7"/>
          <p:cNvSpPr/>
          <p:nvPr/>
        </p:nvSpPr>
        <p:spPr>
          <a:xfrm>
            <a:off x="1354016" y="378618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椭圆 8"/>
          <p:cNvSpPr/>
          <p:nvPr/>
        </p:nvSpPr>
        <p:spPr>
          <a:xfrm>
            <a:off x="2857500" y="3429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椭圆 9"/>
          <p:cNvSpPr/>
          <p:nvPr/>
        </p:nvSpPr>
        <p:spPr>
          <a:xfrm>
            <a:off x="1642697" y="435768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椭圆 10"/>
          <p:cNvSpPr/>
          <p:nvPr/>
        </p:nvSpPr>
        <p:spPr>
          <a:xfrm>
            <a:off x="3357197" y="3929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椭圆 11"/>
          <p:cNvSpPr/>
          <p:nvPr/>
        </p:nvSpPr>
        <p:spPr>
          <a:xfrm>
            <a:off x="1285143" y="50006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椭圆 12"/>
          <p:cNvSpPr/>
          <p:nvPr/>
        </p:nvSpPr>
        <p:spPr>
          <a:xfrm>
            <a:off x="5715000" y="37147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椭圆 13"/>
          <p:cNvSpPr/>
          <p:nvPr/>
        </p:nvSpPr>
        <p:spPr>
          <a:xfrm>
            <a:off x="5643197" y="5072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14"/>
          <p:cNvSpPr/>
          <p:nvPr/>
        </p:nvSpPr>
        <p:spPr>
          <a:xfrm>
            <a:off x="2214197" y="5072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椭圆 15"/>
          <p:cNvSpPr/>
          <p:nvPr/>
        </p:nvSpPr>
        <p:spPr>
          <a:xfrm>
            <a:off x="2499946" y="414337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椭圆 16"/>
          <p:cNvSpPr/>
          <p:nvPr/>
        </p:nvSpPr>
        <p:spPr>
          <a:xfrm>
            <a:off x="2000251" y="3643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椭圆 17"/>
          <p:cNvSpPr/>
          <p:nvPr/>
        </p:nvSpPr>
        <p:spPr>
          <a:xfrm>
            <a:off x="2929305" y="5072063"/>
            <a:ext cx="359019"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椭圆 18"/>
          <p:cNvSpPr/>
          <p:nvPr/>
        </p:nvSpPr>
        <p:spPr>
          <a:xfrm>
            <a:off x="4000500" y="37147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椭圆 19"/>
          <p:cNvSpPr/>
          <p:nvPr/>
        </p:nvSpPr>
        <p:spPr>
          <a:xfrm>
            <a:off x="712177" y="5000626"/>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20"/>
          <p:cNvSpPr/>
          <p:nvPr/>
        </p:nvSpPr>
        <p:spPr>
          <a:xfrm>
            <a:off x="7071946" y="42148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椭圆 21"/>
          <p:cNvSpPr/>
          <p:nvPr/>
        </p:nvSpPr>
        <p:spPr>
          <a:xfrm>
            <a:off x="6144359" y="4500563"/>
            <a:ext cx="359019"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22"/>
          <p:cNvSpPr/>
          <p:nvPr/>
        </p:nvSpPr>
        <p:spPr>
          <a:xfrm>
            <a:off x="3928697" y="44291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a:off x="5572859" y="2857501"/>
            <a:ext cx="359019"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24"/>
          <p:cNvSpPr/>
          <p:nvPr/>
        </p:nvSpPr>
        <p:spPr>
          <a:xfrm>
            <a:off x="6858000" y="5072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椭圆 25"/>
          <p:cNvSpPr/>
          <p:nvPr/>
        </p:nvSpPr>
        <p:spPr>
          <a:xfrm>
            <a:off x="4785946" y="42862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椭圆 26"/>
          <p:cNvSpPr/>
          <p:nvPr/>
        </p:nvSpPr>
        <p:spPr>
          <a:xfrm>
            <a:off x="926123" y="3857626"/>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椭圆 27"/>
          <p:cNvSpPr/>
          <p:nvPr/>
        </p:nvSpPr>
        <p:spPr>
          <a:xfrm>
            <a:off x="5001359" y="3714751"/>
            <a:ext cx="359019"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椭圆 28"/>
          <p:cNvSpPr/>
          <p:nvPr/>
        </p:nvSpPr>
        <p:spPr>
          <a:xfrm>
            <a:off x="2286000" y="29289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 name="椭圆 29"/>
          <p:cNvSpPr/>
          <p:nvPr/>
        </p:nvSpPr>
        <p:spPr>
          <a:xfrm>
            <a:off x="2499946" y="471487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 name="椭圆 30"/>
          <p:cNvSpPr/>
          <p:nvPr/>
        </p:nvSpPr>
        <p:spPr>
          <a:xfrm>
            <a:off x="6572251" y="41402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2" name="椭圆 31"/>
          <p:cNvSpPr/>
          <p:nvPr/>
        </p:nvSpPr>
        <p:spPr>
          <a:xfrm>
            <a:off x="5001359" y="5143501"/>
            <a:ext cx="359019"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椭圆 32"/>
          <p:cNvSpPr/>
          <p:nvPr/>
        </p:nvSpPr>
        <p:spPr>
          <a:xfrm>
            <a:off x="3571143" y="50006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椭圆 33"/>
          <p:cNvSpPr/>
          <p:nvPr/>
        </p:nvSpPr>
        <p:spPr>
          <a:xfrm>
            <a:off x="1223597" y="19288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椭圆 34"/>
          <p:cNvSpPr/>
          <p:nvPr/>
        </p:nvSpPr>
        <p:spPr>
          <a:xfrm>
            <a:off x="3009900" y="15716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椭圆 35"/>
          <p:cNvSpPr/>
          <p:nvPr/>
        </p:nvSpPr>
        <p:spPr>
          <a:xfrm>
            <a:off x="1795097" y="2500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 name="椭圆 36"/>
          <p:cNvSpPr/>
          <p:nvPr/>
        </p:nvSpPr>
        <p:spPr>
          <a:xfrm>
            <a:off x="3215054" y="4500563"/>
            <a:ext cx="359020"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椭圆 37"/>
          <p:cNvSpPr/>
          <p:nvPr/>
        </p:nvSpPr>
        <p:spPr>
          <a:xfrm>
            <a:off x="1151793" y="28575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9" name="椭圆 38"/>
          <p:cNvSpPr/>
          <p:nvPr/>
        </p:nvSpPr>
        <p:spPr>
          <a:xfrm>
            <a:off x="2652346" y="2286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椭圆 39"/>
          <p:cNvSpPr/>
          <p:nvPr/>
        </p:nvSpPr>
        <p:spPr>
          <a:xfrm>
            <a:off x="2152651" y="17859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椭圆 40"/>
          <p:cNvSpPr/>
          <p:nvPr/>
        </p:nvSpPr>
        <p:spPr>
          <a:xfrm>
            <a:off x="4152900" y="185737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椭圆 41"/>
          <p:cNvSpPr/>
          <p:nvPr/>
        </p:nvSpPr>
        <p:spPr>
          <a:xfrm>
            <a:off x="4438651" y="30718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椭圆 42"/>
          <p:cNvSpPr/>
          <p:nvPr/>
        </p:nvSpPr>
        <p:spPr>
          <a:xfrm>
            <a:off x="4500197" y="23574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4" name="椭圆 43"/>
          <p:cNvSpPr/>
          <p:nvPr/>
        </p:nvSpPr>
        <p:spPr>
          <a:xfrm>
            <a:off x="934916" y="2286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椭圆 44"/>
          <p:cNvSpPr/>
          <p:nvPr/>
        </p:nvSpPr>
        <p:spPr>
          <a:xfrm>
            <a:off x="5081954" y="1643063"/>
            <a:ext cx="359020"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椭圆 45"/>
          <p:cNvSpPr/>
          <p:nvPr/>
        </p:nvSpPr>
        <p:spPr>
          <a:xfrm>
            <a:off x="3367454" y="1857376"/>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椭圆 46"/>
          <p:cNvSpPr/>
          <p:nvPr/>
        </p:nvSpPr>
        <p:spPr>
          <a:xfrm>
            <a:off x="785446" y="3429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椭圆 47"/>
          <p:cNvSpPr/>
          <p:nvPr/>
        </p:nvSpPr>
        <p:spPr>
          <a:xfrm>
            <a:off x="6998677" y="1571626"/>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椭圆 48"/>
          <p:cNvSpPr/>
          <p:nvPr/>
        </p:nvSpPr>
        <p:spPr>
          <a:xfrm>
            <a:off x="6926874" y="29289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0" name="椭圆 49"/>
          <p:cNvSpPr/>
          <p:nvPr/>
        </p:nvSpPr>
        <p:spPr>
          <a:xfrm>
            <a:off x="6858000" y="2286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椭圆 50"/>
          <p:cNvSpPr/>
          <p:nvPr/>
        </p:nvSpPr>
        <p:spPr>
          <a:xfrm>
            <a:off x="6069623" y="21431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椭圆 51"/>
          <p:cNvSpPr/>
          <p:nvPr/>
        </p:nvSpPr>
        <p:spPr>
          <a:xfrm>
            <a:off x="6211766" y="1357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椭圆 52"/>
          <p:cNvSpPr/>
          <p:nvPr/>
        </p:nvSpPr>
        <p:spPr>
          <a:xfrm>
            <a:off x="6283570" y="31432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4" name="椭圆 53"/>
          <p:cNvSpPr/>
          <p:nvPr/>
        </p:nvSpPr>
        <p:spPr>
          <a:xfrm>
            <a:off x="7140820" y="33575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5" name="椭圆 54"/>
          <p:cNvSpPr/>
          <p:nvPr/>
        </p:nvSpPr>
        <p:spPr>
          <a:xfrm>
            <a:off x="7712320" y="428625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6" name="椭圆 55"/>
          <p:cNvSpPr/>
          <p:nvPr/>
        </p:nvSpPr>
        <p:spPr>
          <a:xfrm>
            <a:off x="5429251" y="44291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7" name="椭圆 56"/>
          <p:cNvSpPr/>
          <p:nvPr/>
        </p:nvSpPr>
        <p:spPr>
          <a:xfrm>
            <a:off x="7429500" y="5214938"/>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8" name="椭圆 57"/>
          <p:cNvSpPr/>
          <p:nvPr/>
        </p:nvSpPr>
        <p:spPr>
          <a:xfrm>
            <a:off x="7573108" y="2857501"/>
            <a:ext cx="359020"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椭圆 58"/>
          <p:cNvSpPr/>
          <p:nvPr/>
        </p:nvSpPr>
        <p:spPr>
          <a:xfrm>
            <a:off x="3642946" y="30718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椭圆 59"/>
          <p:cNvSpPr/>
          <p:nvPr/>
        </p:nvSpPr>
        <p:spPr>
          <a:xfrm>
            <a:off x="7357697" y="2286001"/>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1" name="椭圆 60"/>
          <p:cNvSpPr/>
          <p:nvPr/>
        </p:nvSpPr>
        <p:spPr>
          <a:xfrm>
            <a:off x="6286500" y="5000626"/>
            <a:ext cx="36048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2" name="椭圆 61"/>
          <p:cNvSpPr/>
          <p:nvPr/>
        </p:nvSpPr>
        <p:spPr>
          <a:xfrm>
            <a:off x="7926266" y="5072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3" name="椭圆 62"/>
          <p:cNvSpPr/>
          <p:nvPr/>
        </p:nvSpPr>
        <p:spPr>
          <a:xfrm>
            <a:off x="7643446" y="135731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4" name="椭圆 63"/>
          <p:cNvSpPr/>
          <p:nvPr/>
        </p:nvSpPr>
        <p:spPr>
          <a:xfrm>
            <a:off x="7858859" y="2071688"/>
            <a:ext cx="359019"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椭圆 64"/>
          <p:cNvSpPr/>
          <p:nvPr/>
        </p:nvSpPr>
        <p:spPr>
          <a:xfrm>
            <a:off x="8001000" y="2786063"/>
            <a:ext cx="360485" cy="3603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6" name="椭圆 65"/>
          <p:cNvSpPr/>
          <p:nvPr/>
        </p:nvSpPr>
        <p:spPr>
          <a:xfrm>
            <a:off x="499697" y="1571625"/>
            <a:ext cx="2929303" cy="32146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7" name="椭圆 66"/>
          <p:cNvSpPr/>
          <p:nvPr/>
        </p:nvSpPr>
        <p:spPr>
          <a:xfrm>
            <a:off x="2214197" y="1214439"/>
            <a:ext cx="2929303" cy="32146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r>
              <a:rPr lang="zh-CN" altLang="en-US" smtClean="0"/>
              <a:t>单一过程的要素示意图</a:t>
            </a:r>
            <a:endParaRPr lang="zh-CN" altLang="en-US" smtClean="0"/>
          </a:p>
        </p:txBody>
      </p:sp>
      <p:sp>
        <p:nvSpPr>
          <p:cNvPr id="37891" name="内容占位符 2"/>
          <p:cNvSpPr>
            <a:spLocks noGrp="1"/>
          </p:cNvSpPr>
          <p:nvPr>
            <p:ph idx="1"/>
          </p:nvPr>
        </p:nvSpPr>
        <p:spPr>
          <a:xfrm>
            <a:off x="457200" y="1046164"/>
            <a:ext cx="8219343" cy="5191125"/>
          </a:xfrm>
        </p:spPr>
        <p:txBody>
          <a:bodyPr/>
          <a:lstStyle/>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mtClean="0"/>
          </a:p>
          <a:p>
            <a:endParaRPr lang="en-US" altLang="zh-CN" sz="2000" smtClean="0"/>
          </a:p>
          <a:p>
            <a:r>
              <a:rPr lang="zh-CN" altLang="en-US" sz="2000" smtClean="0"/>
              <a:t>每一过程均有特定的监视和和测量检查点，以用于控制，这些检查点根据不同的风险有所不同。 。</a:t>
            </a:r>
            <a:endParaRPr lang="zh-CN" altLang="en-US" sz="2000" smtClean="0"/>
          </a:p>
        </p:txBody>
      </p:sp>
      <p:sp>
        <p:nvSpPr>
          <p:cNvPr id="4" name="矩形 3"/>
          <p:cNvSpPr/>
          <p:nvPr/>
        </p:nvSpPr>
        <p:spPr>
          <a:xfrm>
            <a:off x="827943" y="2395538"/>
            <a:ext cx="1295400"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输入来源</a:t>
            </a:r>
            <a:endParaRPr lang="zh-CN" altLang="en-US" dirty="0">
              <a:solidFill>
                <a:schemeClr val="tx1"/>
              </a:solidFill>
            </a:endParaRPr>
          </a:p>
        </p:txBody>
      </p:sp>
      <p:sp>
        <p:nvSpPr>
          <p:cNvPr id="5" name="矩形 4"/>
          <p:cNvSpPr/>
          <p:nvPr/>
        </p:nvSpPr>
        <p:spPr>
          <a:xfrm>
            <a:off x="6831624" y="2392363"/>
            <a:ext cx="1661746" cy="43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输出接收方</a:t>
            </a:r>
            <a:endParaRPr lang="zh-CN" altLang="en-US" dirty="0">
              <a:solidFill>
                <a:schemeClr val="tx1"/>
              </a:solidFill>
            </a:endParaRPr>
          </a:p>
        </p:txBody>
      </p:sp>
      <p:sp>
        <p:nvSpPr>
          <p:cNvPr id="6" name="椭圆 5"/>
          <p:cNvSpPr/>
          <p:nvPr/>
        </p:nvSpPr>
        <p:spPr>
          <a:xfrm>
            <a:off x="2340220" y="2381251"/>
            <a:ext cx="1223596" cy="5048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输入</a:t>
            </a:r>
            <a:endParaRPr lang="zh-CN" altLang="en-US" dirty="0">
              <a:solidFill>
                <a:schemeClr val="tx1"/>
              </a:solidFill>
            </a:endParaRPr>
          </a:p>
        </p:txBody>
      </p:sp>
      <p:sp>
        <p:nvSpPr>
          <p:cNvPr id="7" name="椭圆 6"/>
          <p:cNvSpPr/>
          <p:nvPr/>
        </p:nvSpPr>
        <p:spPr>
          <a:xfrm>
            <a:off x="5421923" y="2374901"/>
            <a:ext cx="1223597" cy="5064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输出</a:t>
            </a:r>
            <a:endParaRPr lang="zh-CN" altLang="en-US" dirty="0">
              <a:solidFill>
                <a:schemeClr val="tx1"/>
              </a:solidFill>
            </a:endParaRPr>
          </a:p>
        </p:txBody>
      </p:sp>
      <p:sp>
        <p:nvSpPr>
          <p:cNvPr id="8" name="燕尾形 7"/>
          <p:cNvSpPr/>
          <p:nvPr/>
        </p:nvSpPr>
        <p:spPr>
          <a:xfrm>
            <a:off x="3774831" y="2392364"/>
            <a:ext cx="1301262" cy="504825"/>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活动</a:t>
            </a:r>
            <a:endParaRPr lang="zh-CN" altLang="en-US" dirty="0">
              <a:solidFill>
                <a:schemeClr val="tx1"/>
              </a:solidFill>
            </a:endParaRPr>
          </a:p>
        </p:txBody>
      </p:sp>
      <p:sp>
        <p:nvSpPr>
          <p:cNvPr id="9" name="矩形 8"/>
          <p:cNvSpPr/>
          <p:nvPr/>
        </p:nvSpPr>
        <p:spPr>
          <a:xfrm>
            <a:off x="3563816" y="1268413"/>
            <a:ext cx="864577" cy="36036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起点</a:t>
            </a:r>
            <a:endParaRPr lang="zh-CN" altLang="en-US" dirty="0">
              <a:solidFill>
                <a:schemeClr val="tx1"/>
              </a:solidFill>
            </a:endParaRPr>
          </a:p>
        </p:txBody>
      </p:sp>
      <p:sp>
        <p:nvSpPr>
          <p:cNvPr id="10" name="矩形 9"/>
          <p:cNvSpPr/>
          <p:nvPr/>
        </p:nvSpPr>
        <p:spPr>
          <a:xfrm>
            <a:off x="4648200" y="1268413"/>
            <a:ext cx="863112" cy="36036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chemeClr val="tx1"/>
                </a:solidFill>
              </a:rPr>
              <a:t>终点</a:t>
            </a:r>
            <a:endParaRPr lang="zh-CN" altLang="en-US" dirty="0">
              <a:solidFill>
                <a:schemeClr val="tx1"/>
              </a:solidFill>
            </a:endParaRPr>
          </a:p>
        </p:txBody>
      </p:sp>
      <p:cxnSp>
        <p:nvCxnSpPr>
          <p:cNvPr id="12" name="直接连接符 11"/>
          <p:cNvCxnSpPr/>
          <p:nvPr/>
        </p:nvCxnSpPr>
        <p:spPr>
          <a:xfrm flipV="1">
            <a:off x="3996104" y="1658939"/>
            <a:ext cx="0" cy="98583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5076092" y="1658938"/>
            <a:ext cx="0" cy="10144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3707423" y="4756151"/>
            <a:ext cx="2161443" cy="792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dirty="0">
                <a:solidFill>
                  <a:schemeClr val="tx1"/>
                </a:solidFill>
              </a:rPr>
              <a:t>用于监视和测量绩效的可能的控制和检查点</a:t>
            </a:r>
            <a:endParaRPr lang="zh-CN" altLang="en-US" sz="2000" dirty="0">
              <a:solidFill>
                <a:schemeClr val="tx1"/>
              </a:solidFill>
            </a:endParaRPr>
          </a:p>
        </p:txBody>
      </p:sp>
      <p:sp>
        <p:nvSpPr>
          <p:cNvPr id="17" name="矩形 16"/>
          <p:cNvSpPr/>
          <p:nvPr/>
        </p:nvSpPr>
        <p:spPr>
          <a:xfrm>
            <a:off x="827943" y="2897189"/>
            <a:ext cx="1295400" cy="168433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rPr>
              <a:t>前序过程</a:t>
            </a:r>
            <a:endParaRPr lang="en-US" altLang="zh-CN" sz="2000" b="1" dirty="0">
              <a:solidFill>
                <a:schemeClr val="tx1"/>
              </a:solidFill>
            </a:endParaRPr>
          </a:p>
          <a:p>
            <a:pPr algn="ctr">
              <a:defRPr/>
            </a:pPr>
            <a:r>
              <a:rPr lang="zh-CN" altLang="en-US" sz="1600" dirty="0">
                <a:solidFill>
                  <a:schemeClr val="tx1"/>
                </a:solidFill>
              </a:rPr>
              <a:t>如供方（内部或外部），在顾客和其他相关方的过程 </a:t>
            </a:r>
            <a:endParaRPr lang="zh-CN" altLang="en-US" dirty="0"/>
          </a:p>
        </p:txBody>
      </p:sp>
      <p:sp>
        <p:nvSpPr>
          <p:cNvPr id="19" name="矩形 18"/>
          <p:cNvSpPr/>
          <p:nvPr/>
        </p:nvSpPr>
        <p:spPr>
          <a:xfrm>
            <a:off x="7025054" y="2897189"/>
            <a:ext cx="1295400" cy="1684337"/>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rPr>
              <a:t>后续过程</a:t>
            </a:r>
            <a:endParaRPr lang="en-US" altLang="zh-CN" sz="2000" b="1" dirty="0">
              <a:solidFill>
                <a:schemeClr val="tx1"/>
              </a:solidFill>
            </a:endParaRPr>
          </a:p>
          <a:p>
            <a:pPr>
              <a:defRPr/>
            </a:pPr>
            <a:r>
              <a:rPr lang="zh-CN" altLang="en-US" sz="1600" dirty="0">
                <a:solidFill>
                  <a:schemeClr val="tx1"/>
                </a:solidFill>
              </a:rPr>
              <a:t>如在顾客（内部或外部）或其他相关方的过程</a:t>
            </a:r>
            <a:endParaRPr lang="zh-CN" altLang="en-US" sz="1600" dirty="0">
              <a:solidFill>
                <a:schemeClr val="tx1"/>
              </a:solidFill>
            </a:endParaRPr>
          </a:p>
        </p:txBody>
      </p:sp>
      <p:sp>
        <p:nvSpPr>
          <p:cNvPr id="20" name="矩形 19"/>
          <p:cNvSpPr/>
          <p:nvPr/>
        </p:nvSpPr>
        <p:spPr>
          <a:xfrm>
            <a:off x="2340220" y="2897189"/>
            <a:ext cx="1223596" cy="168433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chemeClr val="tx1"/>
                </a:solidFill>
              </a:rPr>
              <a:t>物质、能量、信息</a:t>
            </a:r>
            <a:endParaRPr lang="en-US" altLang="zh-CN" sz="2000" b="1" dirty="0">
              <a:solidFill>
                <a:schemeClr val="tx1"/>
              </a:solidFill>
            </a:endParaRPr>
          </a:p>
          <a:p>
            <a:pPr algn="ctr">
              <a:defRPr/>
            </a:pPr>
            <a:r>
              <a:rPr lang="zh-CN" altLang="en-US" sz="1600" dirty="0">
                <a:solidFill>
                  <a:schemeClr val="tx1"/>
                </a:solidFill>
              </a:rPr>
              <a:t>例如：以材料、资源、要求的形式存在</a:t>
            </a:r>
            <a:endParaRPr lang="zh-CN" altLang="en-US" sz="1600" dirty="0">
              <a:solidFill>
                <a:schemeClr val="tx1"/>
              </a:solidFill>
            </a:endParaRPr>
          </a:p>
        </p:txBody>
      </p:sp>
      <p:sp>
        <p:nvSpPr>
          <p:cNvPr id="21" name="矩形 20"/>
          <p:cNvSpPr/>
          <p:nvPr/>
        </p:nvSpPr>
        <p:spPr>
          <a:xfrm>
            <a:off x="5471746" y="2878139"/>
            <a:ext cx="1223597" cy="1703387"/>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000" b="1" dirty="0">
              <a:solidFill>
                <a:schemeClr val="tx1"/>
              </a:solidFill>
            </a:endParaRPr>
          </a:p>
          <a:p>
            <a:pPr algn="ctr">
              <a:defRPr/>
            </a:pPr>
            <a:r>
              <a:rPr lang="zh-CN" altLang="en-US" sz="2000" b="1" dirty="0">
                <a:solidFill>
                  <a:schemeClr val="tx1"/>
                </a:solidFill>
              </a:rPr>
              <a:t>物质、能量、信息</a:t>
            </a:r>
            <a:endParaRPr lang="en-US" altLang="zh-CN" sz="2000" b="1" dirty="0">
              <a:solidFill>
                <a:schemeClr val="tx1"/>
              </a:solidFill>
            </a:endParaRPr>
          </a:p>
          <a:p>
            <a:pPr>
              <a:defRPr/>
            </a:pPr>
            <a:r>
              <a:rPr lang="zh-CN" altLang="en-US" sz="1600" dirty="0">
                <a:solidFill>
                  <a:schemeClr val="tx1"/>
                </a:solidFill>
              </a:rPr>
              <a:t>例如：以产品、服务、决策形式存在</a:t>
            </a:r>
            <a:endParaRPr lang="zh-CN" altLang="en-US" sz="1600" dirty="0">
              <a:solidFill>
                <a:schemeClr val="tx1"/>
              </a:solidFill>
            </a:endParaRPr>
          </a:p>
          <a:p>
            <a:pPr algn="ctr">
              <a:defRPr/>
            </a:pPr>
            <a:endParaRPr lang="zh-CN" altLang="en-US" dirty="0"/>
          </a:p>
        </p:txBody>
      </p:sp>
      <p:cxnSp>
        <p:nvCxnSpPr>
          <p:cNvPr id="23" name="直接连接符 22"/>
          <p:cNvCxnSpPr>
            <a:stCxn id="16" idx="1"/>
          </p:cNvCxnSpPr>
          <p:nvPr/>
        </p:nvCxnSpPr>
        <p:spPr>
          <a:xfrm flipH="1">
            <a:off x="1475643" y="5151438"/>
            <a:ext cx="22317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868866" y="5157788"/>
            <a:ext cx="1803888" cy="0"/>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7672754" y="4581526"/>
            <a:ext cx="0" cy="5762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endCxn id="21" idx="2"/>
          </p:cNvCxnSpPr>
          <p:nvPr/>
        </p:nvCxnSpPr>
        <p:spPr>
          <a:xfrm flipV="1">
            <a:off x="6082812" y="4581526"/>
            <a:ext cx="0" cy="5762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V="1">
            <a:off x="2951285" y="4581526"/>
            <a:ext cx="0" cy="5762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1475643" y="4581526"/>
            <a:ext cx="0" cy="57626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内容占位符 1"/>
          <p:cNvSpPr>
            <a:spLocks noGrp="1"/>
          </p:cNvSpPr>
          <p:nvPr>
            <p:ph idx="1"/>
          </p:nvPr>
        </p:nvSpPr>
        <p:spPr>
          <a:xfrm>
            <a:off x="457200" y="1046163"/>
            <a:ext cx="8229600" cy="4811712"/>
          </a:xfrm>
        </p:spPr>
        <p:txBody>
          <a:bodyPr/>
          <a:lstStyle/>
          <a:p>
            <a:endParaRPr lang="en-US" altLang="zh-CN" sz="600" smtClean="0">
              <a:latin typeface="黑体" panose="02010609060101010101" pitchFamily="2" charset="-122"/>
              <a:ea typeface="黑体" panose="02010609060101010101" pitchFamily="2" charset="-122"/>
            </a:endParaRPr>
          </a:p>
          <a:p>
            <a:r>
              <a:rPr lang="zh-CN" altLang="en-US" smtClean="0">
                <a:latin typeface="黑体" panose="02010609060101010101" pitchFamily="2" charset="-122"/>
                <a:ea typeface="黑体" panose="02010609060101010101" pitchFamily="2" charset="-122"/>
              </a:rPr>
              <a:t>相互关联：时间序列上的关系（先后、并行等等）</a:t>
            </a:r>
            <a:endParaRPr lang="en-US" altLang="zh-CN" smtClean="0">
              <a:latin typeface="黑体" panose="02010609060101010101" pitchFamily="2" charset="-122"/>
              <a:ea typeface="黑体" panose="02010609060101010101" pitchFamily="2" charset="-122"/>
            </a:endParaRPr>
          </a:p>
          <a:p>
            <a:r>
              <a:rPr lang="zh-CN" altLang="en-US" smtClean="0">
                <a:latin typeface="黑体" panose="02010609060101010101" pitchFamily="2" charset="-122"/>
                <a:ea typeface="黑体" panose="02010609060101010101" pitchFamily="2" charset="-122"/>
              </a:rPr>
              <a:t>相互作用：逻辑上的关系（决定、促进、抵消等等）</a:t>
            </a:r>
            <a:endParaRPr lang="en-US" altLang="zh-CN" smtClean="0">
              <a:latin typeface="黑体" panose="02010609060101010101" pitchFamily="2" charset="-122"/>
              <a:ea typeface="黑体" panose="02010609060101010101" pitchFamily="2" charset="-122"/>
            </a:endParaRPr>
          </a:p>
          <a:p>
            <a:endParaRPr lang="en-US" altLang="zh-CN" sz="1800" smtClean="0">
              <a:latin typeface="黑体" panose="02010609060101010101" pitchFamily="2" charset="-122"/>
              <a:ea typeface="黑体" panose="02010609060101010101" pitchFamily="2" charset="-122"/>
            </a:endParaRPr>
          </a:p>
          <a:p>
            <a:endParaRPr lang="zh-CN" altLang="en-US" sz="1800" smtClean="0">
              <a:latin typeface="黑体" panose="02010609060101010101" pitchFamily="2" charset="-122"/>
              <a:ea typeface="黑体" panose="02010609060101010101" pitchFamily="2" charset="-122"/>
            </a:endParaRPr>
          </a:p>
        </p:txBody>
      </p:sp>
      <p:sp>
        <p:nvSpPr>
          <p:cNvPr id="38915" name="标题 2"/>
          <p:cNvSpPr>
            <a:spLocks noGrp="1"/>
          </p:cNvSpPr>
          <p:nvPr>
            <p:ph type="title"/>
          </p:nvPr>
        </p:nvSpPr>
        <p:spPr>
          <a:xfrm>
            <a:off x="457200" y="274638"/>
            <a:ext cx="8229600" cy="582612"/>
          </a:xfrm>
        </p:spPr>
        <p:txBody>
          <a:bodyPr/>
          <a:lstStyle/>
          <a:p>
            <a:r>
              <a:rPr lang="zh-CN" altLang="en-US" sz="3200" b="1" smtClean="0">
                <a:solidFill>
                  <a:srgbClr val="0000CC"/>
                </a:solidFill>
                <a:latin typeface="黑体" panose="02010609060101010101" pitchFamily="2" charset="-122"/>
                <a:ea typeface="黑体" panose="02010609060101010101" pitchFamily="2" charset="-122"/>
              </a:rPr>
              <a:t>过程中的活动</a:t>
            </a:r>
            <a:endParaRPr lang="zh-CN" altLang="en-US" sz="3200" b="1" smtClean="0">
              <a:solidFill>
                <a:srgbClr val="0000CC"/>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a:xfrm>
            <a:off x="457200" y="274638"/>
            <a:ext cx="8229600" cy="582612"/>
          </a:xfrm>
        </p:spPr>
        <p:txBody>
          <a:bodyPr/>
          <a:lstStyle/>
          <a:p>
            <a:r>
              <a:rPr lang="zh-CN" altLang="en-US" sz="3200" b="1" smtClean="0">
                <a:solidFill>
                  <a:srgbClr val="0000CC"/>
                </a:solidFill>
                <a:latin typeface="黑体" panose="02010609060101010101" pitchFamily="2" charset="-122"/>
                <a:ea typeface="黑体" panose="02010609060101010101" pitchFamily="2" charset="-122"/>
              </a:rPr>
              <a:t>对“过程”定义的理解</a:t>
            </a:r>
            <a:endParaRPr lang="zh-CN" altLang="en-US" sz="3200" b="1" smtClean="0">
              <a:solidFill>
                <a:srgbClr val="0000CC"/>
              </a:solidFill>
              <a:latin typeface="黑体" panose="02010609060101010101" pitchFamily="2" charset="-122"/>
              <a:ea typeface="黑体" panose="02010609060101010101" pitchFamily="2" charset="-122"/>
            </a:endParaRPr>
          </a:p>
        </p:txBody>
      </p:sp>
      <p:sp>
        <p:nvSpPr>
          <p:cNvPr id="39939" name="内容占位符 2"/>
          <p:cNvSpPr>
            <a:spLocks noGrp="1"/>
          </p:cNvSpPr>
          <p:nvPr>
            <p:ph idx="1"/>
          </p:nvPr>
        </p:nvSpPr>
        <p:spPr>
          <a:xfrm>
            <a:off x="457200" y="1046163"/>
            <a:ext cx="8229600" cy="4811712"/>
          </a:xfrm>
        </p:spPr>
        <p:txBody>
          <a:bodyPr/>
          <a:lstStyle/>
          <a:p>
            <a:r>
              <a:rPr lang="zh-CN" altLang="en-US" smtClean="0">
                <a:latin typeface="黑体" panose="02010609060101010101" pitchFamily="2" charset="-122"/>
                <a:ea typeface="黑体" panose="02010609060101010101" pitchFamily="2" charset="-122"/>
              </a:rPr>
              <a:t>过程就是一种活动，是与人、机、料、法、环等过程要素有关的活动。</a:t>
            </a:r>
            <a:endParaRPr lang="en-US" altLang="zh-CN" smtClean="0">
              <a:latin typeface="黑体" panose="02010609060101010101" pitchFamily="2" charset="-122"/>
              <a:ea typeface="黑体" panose="02010609060101010101" pitchFamily="2" charset="-122"/>
            </a:endParaRPr>
          </a:p>
          <a:p>
            <a:r>
              <a:rPr lang="zh-CN" altLang="en-US" smtClean="0">
                <a:latin typeface="黑体" panose="02010609060101010101" pitchFamily="2" charset="-122"/>
                <a:ea typeface="黑体" panose="02010609060101010101" pitchFamily="2" charset="-122"/>
              </a:rPr>
              <a:t>通过活动将输入转化为预期结果。</a:t>
            </a:r>
            <a:endParaRPr lang="en-US" altLang="zh-CN" smtClean="0">
              <a:latin typeface="黑体" panose="02010609060101010101" pitchFamily="2" charset="-122"/>
              <a:ea typeface="黑体" panose="02010609060101010101" pitchFamily="2" charset="-122"/>
            </a:endParaRPr>
          </a:p>
          <a:p>
            <a:r>
              <a:rPr lang="zh-CN" altLang="en-US" smtClean="0">
                <a:latin typeface="黑体" panose="02010609060101010101" pitchFamily="2" charset="-122"/>
                <a:ea typeface="黑体" panose="02010609060101010101" pitchFamily="2" charset="-122"/>
              </a:rPr>
              <a:t>质量管理体系的过程都是人为的活动、有目的的活动。</a:t>
            </a:r>
            <a:endParaRPr lang="zh-CN" altLang="en-US" smtClean="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内容占位符 1"/>
          <p:cNvSpPr>
            <a:spLocks noGrp="1"/>
          </p:cNvSpPr>
          <p:nvPr>
            <p:ph idx="1"/>
          </p:nvPr>
        </p:nvSpPr>
        <p:spPr>
          <a:xfrm>
            <a:off x="457200" y="765175"/>
            <a:ext cx="8229600" cy="5092700"/>
          </a:xfrm>
        </p:spPr>
        <p:txBody>
          <a:bodyPr/>
          <a:lstStyle/>
          <a:p>
            <a:pPr>
              <a:lnSpc>
                <a:spcPct val="200000"/>
              </a:lnSpc>
              <a:buFontTx/>
              <a:buNone/>
            </a:pPr>
            <a:r>
              <a:rPr lang="zh-CN" altLang="en-US" sz="2800" smtClean="0">
                <a:latin typeface="黑体" panose="02010609060101010101" pitchFamily="2" charset="-122"/>
                <a:ea typeface="黑体" panose="02010609060101010101" pitchFamily="2" charset="-122"/>
              </a:rPr>
              <a:t>对于任何一个过程：</a:t>
            </a:r>
            <a:endParaRPr lang="en-US" altLang="zh-CN" sz="2800" smtClean="0">
              <a:latin typeface="黑体" panose="02010609060101010101" pitchFamily="2" charset="-122"/>
              <a:ea typeface="黑体" panose="02010609060101010101" pitchFamily="2" charset="-122"/>
            </a:endParaRPr>
          </a:p>
          <a:p>
            <a:pPr>
              <a:lnSpc>
                <a:spcPct val="200000"/>
              </a:lnSpc>
            </a:pPr>
            <a:r>
              <a:rPr lang="zh-CN" altLang="en-US" sz="2400" smtClean="0">
                <a:latin typeface="黑体" panose="02010609060101010101" pitchFamily="2" charset="-122"/>
                <a:ea typeface="黑体" panose="02010609060101010101" pitchFamily="2" charset="-122"/>
              </a:rPr>
              <a:t>是某些特定</a:t>
            </a:r>
            <a:r>
              <a:rPr lang="zh-CN" altLang="en-US" sz="2400" smtClean="0">
                <a:solidFill>
                  <a:srgbClr val="FF0000"/>
                </a:solidFill>
                <a:latin typeface="黑体" panose="02010609060101010101" pitchFamily="2" charset="-122"/>
                <a:ea typeface="黑体" panose="02010609060101010101" pitchFamily="2" charset="-122"/>
              </a:rPr>
              <a:t>活动</a:t>
            </a:r>
            <a:r>
              <a:rPr lang="zh-CN" altLang="en-US" sz="2400" smtClean="0">
                <a:latin typeface="黑体" panose="02010609060101010101" pitchFamily="2" charset="-122"/>
                <a:ea typeface="黑体" panose="02010609060101010101" pitchFamily="2" charset="-122"/>
              </a:rPr>
              <a:t>的集合</a:t>
            </a:r>
            <a:endParaRPr lang="en-US" altLang="zh-CN" sz="2400" smtClean="0">
              <a:latin typeface="黑体" panose="02010609060101010101" pitchFamily="2" charset="-122"/>
              <a:ea typeface="黑体" panose="02010609060101010101" pitchFamily="2" charset="-122"/>
            </a:endParaRPr>
          </a:p>
          <a:p>
            <a:pPr>
              <a:lnSpc>
                <a:spcPct val="200000"/>
              </a:lnSpc>
            </a:pPr>
            <a:r>
              <a:rPr lang="zh-CN" altLang="en-US" sz="2400" smtClean="0">
                <a:latin typeface="黑体" panose="02010609060101010101" pitchFamily="2" charset="-122"/>
                <a:ea typeface="黑体" panose="02010609060101010101" pitchFamily="2" charset="-122"/>
              </a:rPr>
              <a:t>这些活动是相互关联或相互作用的</a:t>
            </a:r>
            <a:endParaRPr lang="en-US" altLang="zh-CN" sz="2400" smtClean="0">
              <a:latin typeface="黑体" panose="02010609060101010101" pitchFamily="2" charset="-122"/>
              <a:ea typeface="黑体" panose="02010609060101010101" pitchFamily="2" charset="-122"/>
            </a:endParaRPr>
          </a:p>
          <a:p>
            <a:pPr>
              <a:lnSpc>
                <a:spcPct val="200000"/>
              </a:lnSpc>
            </a:pPr>
            <a:r>
              <a:rPr lang="zh-CN" altLang="en-US" sz="2400" smtClean="0">
                <a:latin typeface="黑体" panose="02010609060101010101" pitchFamily="2" charset="-122"/>
                <a:ea typeface="黑体" panose="02010609060101010101" pitchFamily="2" charset="-122"/>
              </a:rPr>
              <a:t>这些活动及关系的结果是实现“转化”（输入到预期结果）</a:t>
            </a:r>
            <a:endParaRPr lang="en-US" altLang="zh-CN" sz="2400" smtClean="0">
              <a:latin typeface="黑体" panose="02010609060101010101" pitchFamily="2" charset="-122"/>
              <a:ea typeface="黑体" panose="02010609060101010101" pitchFamily="2" charset="-122"/>
            </a:endParaRPr>
          </a:p>
          <a:p>
            <a:pPr>
              <a:lnSpc>
                <a:spcPct val="200000"/>
              </a:lnSpc>
            </a:pPr>
            <a:r>
              <a:rPr lang="zh-CN" altLang="en-US" sz="2400" smtClean="0">
                <a:latin typeface="黑体" panose="02010609060101010101" pitchFamily="2" charset="-122"/>
                <a:ea typeface="黑体" panose="02010609060101010101" pitchFamily="2" charset="-122"/>
              </a:rPr>
              <a:t>这些活动对于实现这种转化是必要的</a:t>
            </a:r>
            <a:endParaRPr lang="en-US" altLang="zh-CN" sz="2400" smtClean="0">
              <a:latin typeface="黑体" panose="02010609060101010101" pitchFamily="2" charset="-122"/>
              <a:ea typeface="黑体" panose="02010609060101010101" pitchFamily="2" charset="-122"/>
            </a:endParaRPr>
          </a:p>
          <a:p>
            <a:pPr>
              <a:lnSpc>
                <a:spcPct val="200000"/>
              </a:lnSpc>
            </a:pPr>
            <a:r>
              <a:rPr lang="zh-CN" altLang="en-US" sz="2400" smtClean="0">
                <a:latin typeface="黑体" panose="02010609060101010101" pitchFamily="2" charset="-122"/>
                <a:ea typeface="黑体" panose="02010609060101010101" pitchFamily="2" charset="-122"/>
              </a:rPr>
              <a:t>有明确的输入和预期结果</a:t>
            </a:r>
            <a:endParaRPr lang="en-US" altLang="zh-CN" sz="2400" smtClean="0">
              <a:latin typeface="黑体" panose="02010609060101010101" pitchFamily="2" charset="-122"/>
              <a:ea typeface="黑体" panose="02010609060101010101" pitchFamily="2" charset="-122"/>
            </a:endParaRPr>
          </a:p>
          <a:p>
            <a:pPr>
              <a:lnSpc>
                <a:spcPct val="200000"/>
              </a:lnSpc>
            </a:pPr>
            <a:endParaRPr lang="zh-CN" altLang="en-US" sz="1800" smtClean="0">
              <a:latin typeface="黑体" panose="02010609060101010101" pitchFamily="2" charset="-122"/>
              <a:ea typeface="黑体" panose="02010609060101010101" pitchFamily="2" charset="-122"/>
            </a:endParaRPr>
          </a:p>
        </p:txBody>
      </p:sp>
      <p:sp>
        <p:nvSpPr>
          <p:cNvPr id="40963" name="标题 2"/>
          <p:cNvSpPr>
            <a:spLocks noGrp="1"/>
          </p:cNvSpPr>
          <p:nvPr>
            <p:ph type="title"/>
          </p:nvPr>
        </p:nvSpPr>
        <p:spPr>
          <a:xfrm>
            <a:off x="457200" y="1"/>
            <a:ext cx="8229600" cy="549275"/>
          </a:xfrm>
        </p:spPr>
        <p:txBody>
          <a:bodyPr/>
          <a:lstStyle/>
          <a:p>
            <a:r>
              <a:rPr lang="zh-CN" altLang="en-US" sz="3200" b="1" smtClean="0">
                <a:solidFill>
                  <a:srgbClr val="0000CC"/>
                </a:solidFill>
                <a:latin typeface="黑体" panose="02010609060101010101" pitchFamily="2" charset="-122"/>
                <a:ea typeface="黑体" panose="02010609060101010101" pitchFamily="2" charset="-122"/>
              </a:rPr>
              <a:t>对“过程”定义的理解</a:t>
            </a:r>
            <a:endParaRPr lang="zh-CN" altLang="en-US" sz="3200" b="1" smtClean="0">
              <a:solidFill>
                <a:srgbClr val="0000CC"/>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内容占位符 1"/>
          <p:cNvSpPr>
            <a:spLocks noGrp="1"/>
          </p:cNvSpPr>
          <p:nvPr>
            <p:ph idx="1"/>
          </p:nvPr>
        </p:nvSpPr>
        <p:spPr>
          <a:xfrm>
            <a:off x="457200" y="1046163"/>
            <a:ext cx="8229600" cy="4811712"/>
          </a:xfrm>
        </p:spPr>
        <p:txBody>
          <a:bodyPr/>
          <a:lstStyle/>
          <a:p>
            <a:pPr>
              <a:lnSpc>
                <a:spcPct val="200000"/>
              </a:lnSpc>
            </a:pPr>
            <a:r>
              <a:rPr lang="zh-CN" altLang="en-US" sz="2400" smtClean="0">
                <a:latin typeface="黑体" panose="02010609060101010101" pitchFamily="2" charset="-122"/>
                <a:ea typeface="黑体" panose="02010609060101010101" pitchFamily="2" charset="-122"/>
              </a:rPr>
              <a:t>通过对“过程”的管理实现组织的目标</a:t>
            </a:r>
            <a:endParaRPr lang="en-US" altLang="zh-CN" sz="2400" smtClean="0">
              <a:latin typeface="黑体" panose="02010609060101010101" pitchFamily="2" charset="-122"/>
              <a:ea typeface="黑体" panose="02010609060101010101" pitchFamily="2" charset="-122"/>
            </a:endParaRPr>
          </a:p>
          <a:p>
            <a:pPr>
              <a:lnSpc>
                <a:spcPct val="200000"/>
              </a:lnSpc>
            </a:pPr>
            <a:endParaRPr lang="en-US" altLang="zh-CN" sz="2400" smtClean="0">
              <a:latin typeface="黑体" panose="02010609060101010101" pitchFamily="2" charset="-122"/>
              <a:ea typeface="黑体" panose="02010609060101010101" pitchFamily="2" charset="-122"/>
            </a:endParaRPr>
          </a:p>
          <a:p>
            <a:pPr>
              <a:lnSpc>
                <a:spcPct val="200000"/>
              </a:lnSpc>
            </a:pPr>
            <a:endParaRPr lang="en-US" altLang="zh-CN" sz="800" smtClean="0">
              <a:latin typeface="黑体" panose="02010609060101010101" pitchFamily="2" charset="-122"/>
              <a:ea typeface="黑体" panose="02010609060101010101" pitchFamily="2" charset="-122"/>
            </a:endParaRPr>
          </a:p>
          <a:p>
            <a:pPr>
              <a:lnSpc>
                <a:spcPct val="200000"/>
              </a:lnSpc>
            </a:pPr>
            <a:r>
              <a:rPr lang="zh-CN" altLang="en-US" sz="2000" smtClean="0">
                <a:latin typeface="黑体" panose="02010609060101010101" pitchFamily="2" charset="-122"/>
                <a:ea typeface="黑体" panose="02010609060101010101" pitchFamily="2" charset="-122"/>
              </a:rPr>
              <a:t>那么，</a:t>
            </a:r>
            <a:endParaRPr lang="en-US" altLang="zh-CN" sz="2000" smtClean="0">
              <a:latin typeface="黑体" panose="02010609060101010101" pitchFamily="2" charset="-122"/>
              <a:ea typeface="黑体" panose="02010609060101010101" pitchFamily="2" charset="-122"/>
            </a:endParaRPr>
          </a:p>
          <a:p>
            <a:pPr>
              <a:lnSpc>
                <a:spcPct val="200000"/>
              </a:lnSpc>
            </a:pPr>
            <a:r>
              <a:rPr lang="zh-CN" altLang="en-US" sz="2000" smtClean="0">
                <a:latin typeface="黑体" panose="02010609060101010101" pitchFamily="2" charset="-122"/>
                <a:ea typeface="黑体" panose="02010609060101010101" pitchFamily="2" charset="-122"/>
              </a:rPr>
              <a:t>对于一个组织而言，都有哪些过程？</a:t>
            </a:r>
            <a:endParaRPr lang="en-US" altLang="zh-CN" sz="2000" smtClean="0">
              <a:latin typeface="黑体" panose="02010609060101010101" pitchFamily="2" charset="-122"/>
              <a:ea typeface="黑体" panose="02010609060101010101" pitchFamily="2" charset="-122"/>
            </a:endParaRPr>
          </a:p>
          <a:p>
            <a:pPr>
              <a:lnSpc>
                <a:spcPct val="200000"/>
              </a:lnSpc>
            </a:pPr>
            <a:r>
              <a:rPr lang="zh-CN" altLang="en-US" sz="2000" smtClean="0">
                <a:latin typeface="黑体" panose="02010609060101010101" pitchFamily="2" charset="-122"/>
                <a:ea typeface="黑体" panose="02010609060101010101" pitchFamily="2" charset="-122"/>
              </a:rPr>
              <a:t>如何确定过程？</a:t>
            </a:r>
            <a:endParaRPr lang="zh-CN" altLang="en-US" sz="2000" smtClean="0">
              <a:latin typeface="黑体" panose="02010609060101010101" pitchFamily="2" charset="-122"/>
              <a:ea typeface="黑体" panose="02010609060101010101" pitchFamily="2" charset="-122"/>
            </a:endParaRPr>
          </a:p>
        </p:txBody>
      </p:sp>
      <p:sp>
        <p:nvSpPr>
          <p:cNvPr id="41987" name="标题 2"/>
          <p:cNvSpPr>
            <a:spLocks noGrp="1"/>
          </p:cNvSpPr>
          <p:nvPr>
            <p:ph type="title"/>
          </p:nvPr>
        </p:nvSpPr>
        <p:spPr>
          <a:xfrm>
            <a:off x="457200" y="274638"/>
            <a:ext cx="8229600" cy="582612"/>
          </a:xfrm>
        </p:spPr>
        <p:txBody>
          <a:bodyPr/>
          <a:lstStyle/>
          <a:p>
            <a:r>
              <a:rPr lang="zh-CN" altLang="en-US" sz="3200" b="1" smtClean="0">
                <a:solidFill>
                  <a:srgbClr val="0000CC"/>
                </a:solidFill>
                <a:latin typeface="黑体" panose="02010609060101010101" pitchFamily="2" charset="-122"/>
                <a:ea typeface="黑体" panose="02010609060101010101" pitchFamily="2" charset="-122"/>
              </a:rPr>
              <a:t>过程方法的理解</a:t>
            </a:r>
            <a:endParaRPr lang="zh-CN" altLang="en-US" sz="3200" b="1" smtClean="0">
              <a:solidFill>
                <a:srgbClr val="0000CC"/>
              </a:solidFill>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noChangeArrowheads="1"/>
          </p:cNvSpPr>
          <p:nvPr>
            <p:ph type="title" idx="4294967295"/>
          </p:nvPr>
        </p:nvSpPr>
        <p:spPr>
          <a:xfrm>
            <a:off x="457200" y="274638"/>
            <a:ext cx="8229600" cy="582612"/>
          </a:xfrm>
        </p:spPr>
        <p:txBody>
          <a:bodyPr anchor="b"/>
          <a:lstStyle/>
          <a:p>
            <a:r>
              <a:rPr lang="en-US" altLang="zh-CN" sz="3200" b="1" smtClean="0">
                <a:solidFill>
                  <a:srgbClr val="FF6600"/>
                </a:solidFill>
                <a:latin typeface="微软雅黑" panose="020B0503020204020204" pitchFamily="34" charset="-122"/>
                <a:ea typeface="黑体" panose="02010609060101010101" pitchFamily="2" charset="-122"/>
              </a:rPr>
              <a:t>ISO9001</a:t>
            </a:r>
            <a:r>
              <a:rPr lang="zh-CN" altLang="en-US" sz="3200" b="1" smtClean="0">
                <a:solidFill>
                  <a:srgbClr val="FF6600"/>
                </a:solidFill>
                <a:latin typeface="微软雅黑" panose="020B0503020204020204" pitchFamily="34" charset="-122"/>
                <a:ea typeface="黑体" panose="02010609060101010101" pitchFamily="2" charset="-122"/>
              </a:rPr>
              <a:t>历史版本沿革</a:t>
            </a:r>
            <a:endParaRPr lang="zh-CN" altLang="en-US" sz="3200" b="1" smtClean="0">
              <a:solidFill>
                <a:srgbClr val="FF6600"/>
              </a:solidFill>
              <a:latin typeface="微软雅黑" panose="020B0503020204020204" pitchFamily="34" charset="-122"/>
              <a:ea typeface="黑体" panose="02010609060101010101" pitchFamily="2" charset="-122"/>
            </a:endParaRPr>
          </a:p>
        </p:txBody>
      </p:sp>
      <p:pic>
        <p:nvPicPr>
          <p:cNvPr id="7171" name="Picture 2"/>
          <p:cNvPicPr>
            <a:picLocks noGrp="1" noChangeAspect="1" noChangeArrowheads="1"/>
          </p:cNvPicPr>
          <p:nvPr/>
        </p:nvPicPr>
        <p:blipFill>
          <a:blip r:embed="rId1">
            <a:extLst>
              <a:ext uri="{28A0092B-C50C-407E-A947-70E740481C1C}">
                <a14:useLocalDpi xmlns:a14="http://schemas.microsoft.com/office/drawing/2010/main" val="0"/>
              </a:ext>
            </a:extLst>
          </a:blip>
          <a:srcRect l="6985" t="19147" r="11217" b="4944"/>
          <a:stretch>
            <a:fillRect/>
          </a:stretch>
        </p:blipFill>
        <p:spPr bwMode="auto">
          <a:xfrm>
            <a:off x="323850" y="1054100"/>
            <a:ext cx="85693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圆角矩形 8195"/>
          <p:cNvSpPr>
            <a:spLocks noChangeArrowheads="1"/>
          </p:cNvSpPr>
          <p:nvPr/>
        </p:nvSpPr>
        <p:spPr bwMode="auto">
          <a:xfrm>
            <a:off x="755650" y="5661025"/>
            <a:ext cx="2232025" cy="2889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7173" name="圆角矩形 8196"/>
          <p:cNvSpPr>
            <a:spLocks noChangeArrowheads="1"/>
          </p:cNvSpPr>
          <p:nvPr/>
        </p:nvSpPr>
        <p:spPr bwMode="auto">
          <a:xfrm>
            <a:off x="971550" y="6453188"/>
            <a:ext cx="2089150" cy="288925"/>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a:p>
        </p:txBody>
      </p:sp>
      <p:sp>
        <p:nvSpPr>
          <p:cNvPr id="7174" name="内容占位符 2"/>
          <p:cNvSpPr>
            <a:spLocks noGrp="1" noChangeArrowheads="1"/>
          </p:cNvSpPr>
          <p:nvPr/>
        </p:nvSpPr>
        <p:spPr bwMode="auto">
          <a:xfrm>
            <a:off x="755650" y="5589588"/>
            <a:ext cx="2520950" cy="5032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marL="1905" indent="-1905" eaLnBrk="0" hangingPunct="0">
              <a:spcBef>
                <a:spcPct val="20000"/>
              </a:spcBef>
              <a:buClr>
                <a:srgbClr val="0070C0"/>
              </a:buClr>
              <a:buFont typeface="Wingdings" panose="05000000000000000000" pitchFamily="2" charset="2"/>
              <a:buNone/>
            </a:pPr>
            <a:r>
              <a:rPr lang="zh-CN" altLang="en-US" b="1" i="1">
                <a:solidFill>
                  <a:srgbClr val="FA4E12"/>
                </a:solidFill>
                <a:latin typeface="宋体" panose="02010600030101010101" pitchFamily="2" charset="-122"/>
                <a:sym typeface="Calibri" panose="020F0502020204030204" pitchFamily="34" charset="0"/>
              </a:rPr>
              <a:t>发布于2015年9月23日</a:t>
            </a:r>
            <a:endParaRPr lang="zh-CN" altLang="en-US" b="1" i="1">
              <a:solidFill>
                <a:srgbClr val="FA4E12"/>
              </a:solidFill>
              <a:latin typeface="宋体" panose="02010600030101010101" pitchFamily="2" charset="-122"/>
              <a:sym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内容占位符 1"/>
          <p:cNvSpPr>
            <a:spLocks noGrp="1"/>
          </p:cNvSpPr>
          <p:nvPr>
            <p:ph idx="1"/>
          </p:nvPr>
        </p:nvSpPr>
        <p:spPr>
          <a:xfrm>
            <a:off x="457200" y="1046163"/>
            <a:ext cx="8229600" cy="4811712"/>
          </a:xfrm>
        </p:spPr>
        <p:txBody>
          <a:bodyPr/>
          <a:lstStyle/>
          <a:p>
            <a:pPr>
              <a:lnSpc>
                <a:spcPct val="150000"/>
              </a:lnSpc>
            </a:pPr>
            <a:r>
              <a:rPr lang="zh-CN" altLang="en-US" smtClean="0">
                <a:latin typeface="黑体" panose="02010609060101010101" pitchFamily="2" charset="-122"/>
                <a:ea typeface="黑体" panose="02010609060101010101" pitchFamily="2" charset="-122"/>
              </a:rPr>
              <a:t>思考：</a:t>
            </a:r>
            <a:endParaRPr lang="en-US" altLang="zh-CN" smtClean="0">
              <a:latin typeface="黑体" panose="02010609060101010101" pitchFamily="2" charset="-122"/>
              <a:ea typeface="黑体" panose="02010609060101010101" pitchFamily="2" charset="-122"/>
            </a:endParaRPr>
          </a:p>
          <a:p>
            <a:pPr>
              <a:lnSpc>
                <a:spcPct val="150000"/>
              </a:lnSpc>
            </a:pPr>
            <a:r>
              <a:rPr lang="zh-CN" altLang="en-US" sz="2400" smtClean="0">
                <a:latin typeface="黑体" panose="02010609060101010101" pitchFamily="2" charset="-122"/>
                <a:ea typeface="黑体" panose="02010609060101010101" pitchFamily="2" charset="-122"/>
              </a:rPr>
              <a:t>假设每个部门表现都很好，那么，组织是否因此会更好？</a:t>
            </a:r>
            <a:endParaRPr lang="en-US" altLang="zh-CN" sz="2400" smtClean="0">
              <a:latin typeface="黑体" panose="02010609060101010101" pitchFamily="2" charset="-122"/>
              <a:ea typeface="黑体" panose="02010609060101010101" pitchFamily="2" charset="-122"/>
            </a:endParaRPr>
          </a:p>
          <a:p>
            <a:pPr>
              <a:lnSpc>
                <a:spcPct val="150000"/>
              </a:lnSpc>
            </a:pPr>
            <a:endParaRPr lang="en-US" altLang="zh-CN" sz="2400" smtClean="0">
              <a:latin typeface="黑体" panose="02010609060101010101" pitchFamily="2" charset="-122"/>
              <a:ea typeface="黑体" panose="02010609060101010101" pitchFamily="2" charset="-122"/>
            </a:endParaRPr>
          </a:p>
          <a:p>
            <a:pPr>
              <a:lnSpc>
                <a:spcPct val="150000"/>
              </a:lnSpc>
            </a:pPr>
            <a:endParaRPr lang="en-US" altLang="zh-CN" sz="2400" smtClean="0">
              <a:latin typeface="黑体" panose="02010609060101010101" pitchFamily="2" charset="-122"/>
              <a:ea typeface="黑体" panose="02010609060101010101" pitchFamily="2" charset="-122"/>
            </a:endParaRPr>
          </a:p>
          <a:p>
            <a:pPr>
              <a:lnSpc>
                <a:spcPct val="150000"/>
              </a:lnSpc>
            </a:pPr>
            <a:r>
              <a:rPr lang="zh-CN" altLang="en-US" sz="2400" smtClean="0">
                <a:latin typeface="黑体" panose="02010609060101010101" pitchFamily="2" charset="-122"/>
                <a:ea typeface="黑体" panose="02010609060101010101" pitchFamily="2" charset="-122"/>
              </a:rPr>
              <a:t>生产计划达成率</a:t>
            </a:r>
            <a:endParaRPr lang="en-US" altLang="zh-CN" sz="2400" smtClean="0">
              <a:latin typeface="黑体" panose="02010609060101010101" pitchFamily="2" charset="-122"/>
              <a:ea typeface="黑体" panose="02010609060101010101" pitchFamily="2" charset="-122"/>
            </a:endParaRPr>
          </a:p>
          <a:p>
            <a:pPr>
              <a:lnSpc>
                <a:spcPct val="150000"/>
              </a:lnSpc>
            </a:pPr>
            <a:r>
              <a:rPr lang="zh-CN" altLang="en-US" sz="2400" smtClean="0">
                <a:latin typeface="黑体" panose="02010609060101010101" pitchFamily="2" charset="-122"/>
                <a:ea typeface="黑体" panose="02010609060101010101" pitchFamily="2" charset="-122"/>
              </a:rPr>
              <a:t>采购成本降低率</a:t>
            </a:r>
            <a:endParaRPr lang="zh-CN" altLang="en-US" sz="2400" smtClean="0">
              <a:latin typeface="黑体" panose="02010609060101010101" pitchFamily="2" charset="-122"/>
              <a:ea typeface="黑体" panose="02010609060101010101" pitchFamily="2" charset="-122"/>
            </a:endParaRPr>
          </a:p>
        </p:txBody>
      </p:sp>
      <p:sp>
        <p:nvSpPr>
          <p:cNvPr id="43011" name="标题 2"/>
          <p:cNvSpPr>
            <a:spLocks noGrp="1"/>
          </p:cNvSpPr>
          <p:nvPr>
            <p:ph type="title"/>
          </p:nvPr>
        </p:nvSpPr>
        <p:spPr>
          <a:xfrm>
            <a:off x="457200" y="274638"/>
            <a:ext cx="8229600" cy="582612"/>
          </a:xfrm>
        </p:spPr>
        <p:txBody>
          <a:bodyPr/>
          <a:lstStyle/>
          <a:p>
            <a:r>
              <a:rPr lang="zh-CN" altLang="en-US" sz="3200" b="1" smtClean="0">
                <a:solidFill>
                  <a:srgbClr val="0000CC"/>
                </a:solidFill>
                <a:latin typeface="黑体" panose="02010609060101010101" pitchFamily="2" charset="-122"/>
                <a:ea typeface="黑体" panose="02010609060101010101" pitchFamily="2" charset="-122"/>
              </a:rPr>
              <a:t>过程方法的理解</a:t>
            </a:r>
            <a:endParaRPr lang="zh-CN" altLang="en-US" sz="3200" smtClean="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ISO9000:2015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0"/>
          <a:ext cx="8714642" cy="5298135"/>
        </p:xfrm>
        <a:graphic>
          <a:graphicData uri="http://schemas.openxmlformats.org/drawingml/2006/table">
            <a:tbl>
              <a:tblPr/>
              <a:tblGrid>
                <a:gridCol w="2592666"/>
                <a:gridCol w="6121976"/>
              </a:tblGrid>
              <a:tr h="51277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565">
                <a:tc>
                  <a:txBody>
                    <a:bodyPr/>
                    <a:lstStyle/>
                    <a:p>
                      <a:pPr marL="476250" indent="-476250" eaLnBrk="1" hangingPunct="1">
                        <a:lnSpc>
                          <a:spcPct val="130000"/>
                        </a:lnSpc>
                        <a:spcBef>
                          <a:spcPts val="300"/>
                        </a:spcBef>
                        <a:spcAft>
                          <a:spcPts val="300"/>
                        </a:spcAft>
                        <a:buClr>
                          <a:srgbClr val="0000FF"/>
                        </a:buClr>
                        <a:buFont typeface="Wingdings" panose="05000000000000000000" pitchFamily="2" charset="2"/>
                        <a:buNone/>
                      </a:pPr>
                      <a:r>
                        <a:rPr lang="en-US" altLang="zh-CN" sz="1800" b="1" dirty="0" smtClean="0">
                          <a:latin typeface="黑体" panose="02010609060101010101" pitchFamily="2" charset="-122"/>
                          <a:ea typeface="黑体" panose="02010609060101010101" pitchFamily="2" charset="-122"/>
                        </a:rPr>
                        <a:t>0.2f)</a:t>
                      </a:r>
                      <a:r>
                        <a:rPr lang="zh-CN" altLang="en-US" sz="1800" b="1" dirty="0" smtClean="0">
                          <a:latin typeface="黑体" panose="02010609060101010101" pitchFamily="2" charset="-122"/>
                          <a:ea typeface="黑体" panose="02010609060101010101" pitchFamily="2" charset="-122"/>
                        </a:rPr>
                        <a:t>持续改进</a:t>
                      </a:r>
                      <a:endParaRPr lang="en-US" altLang="zh-CN" sz="1800" b="1" dirty="0" smtClean="0">
                        <a:latin typeface="黑体" panose="02010609060101010101" pitchFamily="2" charset="-122"/>
                        <a:ea typeface="黑体" panose="02010609060101010101" pitchFamily="2" charset="-122"/>
                      </a:endParaRPr>
                    </a:p>
                    <a:p>
                      <a:pPr marL="0" indent="-476250" algn="l" rtl="0" eaLnBrk="1" latinLnBrk="0" hangingPunct="1">
                        <a:lnSpc>
                          <a:spcPct val="120000"/>
                        </a:lnSpc>
                        <a:spcBef>
                          <a:spcPts val="300"/>
                        </a:spcBef>
                        <a:spcAft>
                          <a:spcPts val="3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持续改进总体绩效应当是组织的一个永恒目标。</a:t>
                      </a:r>
                      <a:endParaRPr kumimoji="0" lang="zh-CN" altLang="en-US" sz="1800" b="0" i="0" kern="1200" dirty="0" smtClean="0">
                        <a:solidFill>
                          <a:schemeClr val="tx1"/>
                        </a:solidFill>
                        <a:effectLst/>
                        <a:latin typeface="+mn-lt"/>
                        <a:ea typeface="+mn-ea"/>
                        <a:cs typeface="+mn-cs"/>
                      </a:endParaRPr>
                    </a:p>
                  </a:txBody>
                  <a:tcPr marL="91449" marR="9144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en-US" sz="2200" b="1" kern="1200" dirty="0" smtClean="0">
                          <a:solidFill>
                            <a:schemeClr val="tx1"/>
                          </a:solidFill>
                          <a:effectLst/>
                          <a:latin typeface="+mn-lt"/>
                          <a:ea typeface="+mn-ea"/>
                          <a:cs typeface="+mn-cs"/>
                        </a:rPr>
                        <a:t>原则</a:t>
                      </a:r>
                      <a:r>
                        <a:rPr lang="en-US" altLang="zh-CN" sz="2200" b="1" kern="1200" dirty="0" smtClean="0">
                          <a:solidFill>
                            <a:schemeClr val="tx1"/>
                          </a:solidFill>
                          <a:effectLst/>
                          <a:latin typeface="+mn-lt"/>
                          <a:ea typeface="+mn-ea"/>
                          <a:cs typeface="+mn-cs"/>
                        </a:rPr>
                        <a:t>5————</a:t>
                      </a:r>
                      <a:r>
                        <a:rPr lang="zh-CN" altLang="en-US" sz="2200" b="1" kern="1200" dirty="0" smtClean="0">
                          <a:solidFill>
                            <a:schemeClr val="tx1"/>
                          </a:solidFill>
                          <a:effectLst/>
                          <a:latin typeface="+mn-lt"/>
                          <a:ea typeface="+mn-ea"/>
                          <a:cs typeface="+mn-cs"/>
                        </a:rPr>
                        <a:t>改进</a:t>
                      </a:r>
                      <a:endParaRPr lang="en-US" altLang="zh-CN" sz="2200" b="1" kern="1200" dirty="0" smtClean="0">
                        <a:solidFill>
                          <a:schemeClr val="tx1"/>
                        </a:solidFill>
                        <a:effectLst/>
                        <a:latin typeface="+mn-lt"/>
                        <a:ea typeface="+mn-ea"/>
                        <a:cs typeface="+mn-cs"/>
                      </a:endParaRPr>
                    </a:p>
                    <a:p>
                      <a:r>
                        <a:rPr lang="zh-CN" altLang="zh-CN" sz="2200" b="1" kern="1200" dirty="0" smtClean="0">
                          <a:solidFill>
                            <a:schemeClr val="tx1"/>
                          </a:solidFill>
                          <a:effectLst/>
                          <a:latin typeface="+mn-lt"/>
                          <a:ea typeface="+mn-ea"/>
                          <a:cs typeface="+mn-cs"/>
                        </a:rPr>
                        <a:t>a)</a:t>
                      </a:r>
                      <a:r>
                        <a:rPr lang="zh-CN" altLang="en-US" sz="2200" b="1" kern="1200" dirty="0" smtClean="0">
                          <a:solidFill>
                            <a:schemeClr val="tx1"/>
                          </a:solidFill>
                          <a:effectLst/>
                          <a:latin typeface="+mn-lt"/>
                          <a:ea typeface="+mn-ea"/>
                          <a:cs typeface="+mn-cs"/>
                        </a:rPr>
                        <a:t>概</a:t>
                      </a:r>
                      <a:r>
                        <a:rPr lang="zh-CN" altLang="zh-CN" sz="2200" b="1" kern="1200" dirty="0" smtClean="0">
                          <a:solidFill>
                            <a:schemeClr val="tx1"/>
                          </a:solidFill>
                          <a:effectLst/>
                          <a:latin typeface="+mn-lt"/>
                          <a:ea typeface="+mn-ea"/>
                          <a:cs typeface="+mn-cs"/>
                        </a:rPr>
                        <a:t>述</a:t>
                      </a:r>
                      <a:endParaRPr lang="zh-CN" altLang="zh-CN"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zh-CN" sz="2200" b="1" kern="1200" dirty="0" smtClean="0">
                          <a:solidFill>
                            <a:schemeClr val="tx1"/>
                          </a:solidFill>
                          <a:effectLst/>
                          <a:latin typeface="+mn-lt"/>
                          <a:ea typeface="+mn-ea"/>
                          <a:cs typeface="+mn-cs"/>
                        </a:rPr>
                        <a:t>成功的组织持续</a:t>
                      </a:r>
                      <a:r>
                        <a:rPr lang="zh-CN" altLang="en-US" sz="2200" b="1" kern="1200" dirty="0" smtClean="0">
                          <a:solidFill>
                            <a:schemeClr val="tx1"/>
                          </a:solidFill>
                          <a:effectLst/>
                          <a:latin typeface="+mn-lt"/>
                          <a:ea typeface="+mn-ea"/>
                          <a:cs typeface="+mn-cs"/>
                        </a:rPr>
                        <a:t>关注</a:t>
                      </a:r>
                      <a:r>
                        <a:rPr lang="zh-CN" altLang="zh-CN" sz="2200" b="1" kern="1200" dirty="0" smtClean="0">
                          <a:solidFill>
                            <a:schemeClr val="tx1"/>
                          </a:solidFill>
                          <a:effectLst/>
                          <a:latin typeface="+mn-lt"/>
                          <a:ea typeface="+mn-ea"/>
                          <a:cs typeface="+mn-cs"/>
                        </a:rPr>
                        <a:t>改进。</a:t>
                      </a:r>
                      <a:endParaRPr lang="zh-CN" altLang="zh-CN" sz="2200" b="1" kern="1200" dirty="0" smtClean="0">
                        <a:solidFill>
                          <a:schemeClr val="tx1"/>
                        </a:solidFill>
                        <a:effectLst/>
                        <a:latin typeface="+mn-lt"/>
                        <a:ea typeface="+mn-ea"/>
                        <a:cs typeface="+mn-cs"/>
                      </a:endParaRPr>
                    </a:p>
                    <a:p>
                      <a:pPr marL="0" algn="l" defTabSz="914400" rtl="0" eaLnBrk="1" latinLnBrk="0" hangingPunct="1"/>
                      <a:r>
                        <a:rPr lang="zh-CN" altLang="zh-CN" sz="2200" b="1" kern="1200" dirty="0" smtClean="0">
                          <a:solidFill>
                            <a:schemeClr val="tx1"/>
                          </a:solidFill>
                          <a:effectLst/>
                          <a:latin typeface="+mn-lt"/>
                          <a:ea typeface="+mn-ea"/>
                          <a:cs typeface="+mn-cs"/>
                        </a:rPr>
                        <a:t>b)</a:t>
                      </a:r>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依据 </a:t>
                      </a:r>
                      <a:endParaRPr lang="zh-CN" altLang="en-US" sz="2200" b="1" kern="1200" dirty="0" smtClean="0">
                        <a:solidFill>
                          <a:schemeClr val="tx1"/>
                        </a:solidFill>
                        <a:effectLst/>
                        <a:latin typeface="+mn-lt"/>
                        <a:ea typeface="+mn-ea"/>
                        <a:cs typeface="+mn-cs"/>
                      </a:endParaRPr>
                    </a:p>
                    <a:p>
                      <a:pPr marL="0" algn="l" defTabSz="914400" rtl="0" eaLnBrk="1" latinLnBrk="0" hangingPunct="1"/>
                      <a:r>
                        <a:rPr lang="zh-CN" altLang="en-US" sz="2200" b="1" kern="1200" dirty="0" smtClean="0">
                          <a:solidFill>
                            <a:schemeClr val="tx1"/>
                          </a:solidFill>
                          <a:effectLst/>
                          <a:latin typeface="+mn-lt"/>
                          <a:ea typeface="+mn-ea"/>
                          <a:cs typeface="+mn-cs"/>
                        </a:rPr>
                        <a:t>改进对于组织保持当前的绩效水平，对其内、外部条件的变化做出反应，并创造新的机会，都是非常必要的。</a:t>
                      </a:r>
                      <a:endParaRPr lang="en-US" altLang="zh-CN" sz="2200" b="1" kern="1200" dirty="0" smtClean="0">
                        <a:solidFill>
                          <a:schemeClr val="tx1"/>
                        </a:solidFill>
                        <a:effectLst/>
                        <a:latin typeface="+mn-lt"/>
                        <a:ea typeface="+mn-ea"/>
                        <a:cs typeface="+mn-cs"/>
                      </a:endParaRPr>
                    </a:p>
                    <a:p>
                      <a:pPr marL="0" algn="l" defTabSz="914400" rtl="0" eaLnBrk="1" latinLnBrk="0" hangingPunct="1"/>
                      <a:r>
                        <a:rPr lang="en-US" altLang="zh-CN" sz="2200" b="1" kern="1200" dirty="0" smtClean="0">
                          <a:solidFill>
                            <a:schemeClr val="tx1"/>
                          </a:solidFill>
                          <a:effectLst/>
                          <a:latin typeface="+mn-lt"/>
                          <a:ea typeface="+mn-ea"/>
                          <a:cs typeface="+mn-cs"/>
                        </a:rPr>
                        <a:t>c) </a:t>
                      </a:r>
                      <a:r>
                        <a:rPr lang="zh-CN" altLang="en-US" sz="2200" b="1" kern="1200" dirty="0" smtClean="0">
                          <a:solidFill>
                            <a:schemeClr val="tx1"/>
                          </a:solidFill>
                          <a:effectLst/>
                          <a:latin typeface="+mn-lt"/>
                          <a:ea typeface="+mn-ea"/>
                          <a:cs typeface="+mn-cs"/>
                        </a:rPr>
                        <a:t>主要益处 </a:t>
                      </a:r>
                      <a:endParaRPr lang="zh-CN" altLang="en-US" sz="2200" b="1" kern="1200" dirty="0" smtClean="0">
                        <a:solidFill>
                          <a:schemeClr val="tx1"/>
                        </a:solidFill>
                        <a:effectLst/>
                        <a:latin typeface="+mn-lt"/>
                        <a:ea typeface="+mn-ea"/>
                        <a:cs typeface="+mn-cs"/>
                      </a:endParaRPr>
                    </a:p>
                    <a:p>
                      <a:pPr marL="0" algn="l" defTabSz="914400" rtl="0" eaLnBrk="1" latinLnBrk="0" hangingPunct="1"/>
                      <a:r>
                        <a:rPr lang="zh-CN" altLang="en-US" sz="2200" b="1" kern="1200" dirty="0" smtClean="0">
                          <a:solidFill>
                            <a:schemeClr val="tx1"/>
                          </a:solidFill>
                          <a:effectLst/>
                          <a:latin typeface="+mn-lt"/>
                          <a:ea typeface="+mn-ea"/>
                          <a:cs typeface="+mn-cs"/>
                        </a:rPr>
                        <a:t>主要的益处可能有： </a:t>
                      </a:r>
                      <a:r>
                        <a:rPr lang="en-US" altLang="zh-CN" sz="1800" b="0"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effectLst/>
                          <a:latin typeface="+mn-lt"/>
                          <a:ea typeface="+mn-ea"/>
                          <a:cs typeface="+mn-cs"/>
                        </a:rPr>
                        <a:t>提高</a:t>
                      </a:r>
                      <a:r>
                        <a:rPr lang="zh-CN" altLang="en-US" sz="2200" b="1" kern="1200" dirty="0" smtClean="0">
                          <a:solidFill>
                            <a:schemeClr val="tx1"/>
                          </a:solidFill>
                          <a:effectLst/>
                          <a:latin typeface="+mn-lt"/>
                          <a:ea typeface="+mn-ea"/>
                          <a:cs typeface="+mn-cs"/>
                        </a:rPr>
                        <a:t>过程绩效、组织能力和顾客满意； </a:t>
                      </a:r>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增强对调查和确定根本原因及后续的预防和纠正措施的关注；</a:t>
                      </a:r>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增强对内外部风险和机遇的预测和反应的能力 ；增加对渐进性和突破性改进的考虑； 更好地利用学习实现改进； </a:t>
                      </a:r>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增强创新的动力。</a:t>
                      </a:r>
                      <a:endParaRPr lang="zh-CN" altLang="en-US" sz="2200" b="1" kern="1200" dirty="0">
                        <a:solidFill>
                          <a:schemeClr val="tx1"/>
                        </a:solidFill>
                        <a:effectLst/>
                        <a:latin typeface="+mn-lt"/>
                        <a:ea typeface="+mn-ea"/>
                        <a:cs typeface="+mn-cs"/>
                      </a:endParaRPr>
                    </a:p>
                  </a:txBody>
                  <a:tcPr marL="91449" marR="9144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ISO9000:2015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0"/>
          <a:ext cx="8714642" cy="5298135"/>
        </p:xfrm>
        <a:graphic>
          <a:graphicData uri="http://schemas.openxmlformats.org/drawingml/2006/table">
            <a:tbl>
              <a:tblPr/>
              <a:tblGrid>
                <a:gridCol w="2880726"/>
                <a:gridCol w="5833916"/>
              </a:tblGrid>
              <a:tr h="51277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565">
                <a:tc>
                  <a:txBody>
                    <a:bodyPr/>
                    <a:lstStyle/>
                    <a:p>
                      <a:pPr marL="476250" indent="-476250" eaLnBrk="1" hangingPunct="1">
                        <a:lnSpc>
                          <a:spcPct val="130000"/>
                        </a:lnSpc>
                        <a:spcBef>
                          <a:spcPts val="300"/>
                        </a:spcBef>
                        <a:spcAft>
                          <a:spcPts val="300"/>
                        </a:spcAft>
                        <a:buClr>
                          <a:srgbClr val="0000FF"/>
                        </a:buClr>
                        <a:buFont typeface="Wingdings" panose="05000000000000000000" pitchFamily="2" charset="2"/>
                        <a:buNone/>
                      </a:pPr>
                      <a:r>
                        <a:rPr lang="en-US" altLang="zh-CN" sz="1800" b="1" dirty="0" smtClean="0">
                          <a:latin typeface="黑体" panose="02010609060101010101" pitchFamily="2" charset="-122"/>
                          <a:ea typeface="黑体" panose="02010609060101010101" pitchFamily="2" charset="-122"/>
                        </a:rPr>
                        <a:t>0.2f)</a:t>
                      </a:r>
                      <a:r>
                        <a:rPr lang="zh-CN" altLang="en-US" sz="1800" b="1" dirty="0" smtClean="0">
                          <a:latin typeface="黑体" panose="02010609060101010101" pitchFamily="2" charset="-122"/>
                          <a:ea typeface="黑体" panose="02010609060101010101" pitchFamily="2" charset="-122"/>
                        </a:rPr>
                        <a:t>持续改进</a:t>
                      </a:r>
                      <a:endParaRPr lang="en-US" altLang="zh-CN" sz="1800" b="1" dirty="0" smtClean="0">
                        <a:latin typeface="黑体" panose="02010609060101010101" pitchFamily="2" charset="-122"/>
                        <a:ea typeface="黑体" panose="02010609060101010101" pitchFamily="2" charset="-122"/>
                      </a:endParaRPr>
                    </a:p>
                    <a:p>
                      <a:pPr marL="0" indent="-476250" algn="l" rtl="0" eaLnBrk="1" latinLnBrk="0" hangingPunct="1">
                        <a:lnSpc>
                          <a:spcPct val="120000"/>
                        </a:lnSpc>
                        <a:spcBef>
                          <a:spcPts val="300"/>
                        </a:spcBef>
                        <a:spcAft>
                          <a:spcPts val="3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持续改进总体绩效应当是组织的一个永恒目标。</a:t>
                      </a:r>
                      <a:endParaRPr kumimoji="0" lang="zh-CN" altLang="en-US" sz="1800" b="0" i="0" kern="1200" dirty="0" smtClean="0">
                        <a:solidFill>
                          <a:schemeClr val="tx1"/>
                        </a:solidFill>
                        <a:effectLst/>
                        <a:latin typeface="+mn-lt"/>
                        <a:ea typeface="+mn-ea"/>
                        <a:cs typeface="+mn-cs"/>
                      </a:endParaRPr>
                    </a:p>
                  </a:txBody>
                  <a:tcPr marL="91449" marR="9144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2200" b="1" kern="1200" dirty="0" smtClean="0">
                          <a:solidFill>
                            <a:schemeClr val="tx1"/>
                          </a:solidFill>
                          <a:effectLst/>
                          <a:latin typeface="+mn-lt"/>
                          <a:ea typeface="+mn-ea"/>
                          <a:cs typeface="+mn-cs"/>
                        </a:rPr>
                        <a:t>d)</a:t>
                      </a:r>
                      <a:r>
                        <a:rPr lang="zh-CN" altLang="en-US" sz="2200" b="1" kern="1200" dirty="0" smtClean="0">
                          <a:solidFill>
                            <a:schemeClr val="tx1"/>
                          </a:solidFill>
                          <a:effectLst/>
                          <a:latin typeface="+mn-lt"/>
                          <a:ea typeface="+mn-ea"/>
                          <a:cs typeface="+mn-cs"/>
                        </a:rPr>
                        <a:t>可开展的活动 </a:t>
                      </a:r>
                      <a:endParaRPr lang="zh-CN" altLang="en-US" sz="2200" b="1" kern="1200" dirty="0" smtClean="0">
                        <a:solidFill>
                          <a:schemeClr val="tx1"/>
                        </a:solidFill>
                        <a:effectLst/>
                        <a:latin typeface="+mn-lt"/>
                        <a:ea typeface="+mn-ea"/>
                        <a:cs typeface="+mn-cs"/>
                      </a:endParaRPr>
                    </a:p>
                    <a:p>
                      <a:r>
                        <a:rPr lang="zh-CN" altLang="en-US" sz="2200" b="1" kern="1200" dirty="0" smtClean="0">
                          <a:solidFill>
                            <a:schemeClr val="tx1"/>
                          </a:solidFill>
                          <a:effectLst/>
                          <a:latin typeface="+mn-lt"/>
                          <a:ea typeface="+mn-ea"/>
                          <a:cs typeface="+mn-cs"/>
                        </a:rPr>
                        <a:t>可开展的活动包括： </a:t>
                      </a:r>
                      <a:endParaRPr lang="zh-CN" altLang="en-US"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促进在组织的所有层级建立改进目标； </a:t>
                      </a:r>
                      <a:endParaRPr lang="zh-CN" altLang="en-US"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对各层级人员进行教育和培训，使其懂得如何应用基本工具和方法实现改进目标； </a:t>
                      </a:r>
                      <a:endParaRPr lang="zh-CN" altLang="en-US"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确保员工有能力成功地促进和完成改进项目； </a:t>
                      </a:r>
                      <a:endParaRPr lang="zh-CN" altLang="en-US"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开发和展开过程，以在整个组织内实施改进项目； </a:t>
                      </a:r>
                      <a:endParaRPr lang="zh-CN" altLang="en-US"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跟踪、评审和审核改进项目的策划、实施、完成和结果； </a:t>
                      </a:r>
                      <a:endParaRPr lang="zh-CN" altLang="en-US"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 </a:t>
                      </a:r>
                      <a:r>
                        <a:rPr lang="zh-CN" altLang="en-US" sz="2200" b="1" kern="1200" dirty="0" smtClean="0">
                          <a:solidFill>
                            <a:schemeClr val="tx1"/>
                          </a:solidFill>
                          <a:effectLst/>
                          <a:latin typeface="+mn-lt"/>
                          <a:ea typeface="+mn-ea"/>
                          <a:cs typeface="+mn-cs"/>
                        </a:rPr>
                        <a:t>将新的或变更的产品、服务和过程的开发结合在一起予以考虑；</a:t>
                      </a:r>
                      <a:endParaRPr lang="en-US" altLang="zh-CN" sz="2200" b="1" kern="1200" dirty="0" smtClean="0">
                        <a:solidFill>
                          <a:schemeClr val="tx1"/>
                        </a:solidFill>
                        <a:effectLst/>
                        <a:latin typeface="+mn-lt"/>
                        <a:ea typeface="+mn-ea"/>
                        <a:cs typeface="+mn-cs"/>
                      </a:endParaRPr>
                    </a:p>
                    <a:p>
                      <a:r>
                        <a:rPr lang="en-US" altLang="zh-CN" sz="2200" b="1" kern="1200" dirty="0" smtClean="0">
                          <a:solidFill>
                            <a:schemeClr val="tx1"/>
                          </a:solidFill>
                          <a:effectLst/>
                          <a:latin typeface="+mn-lt"/>
                          <a:ea typeface="+mn-ea"/>
                          <a:cs typeface="+mn-cs"/>
                        </a:rPr>
                        <a:t>——</a:t>
                      </a:r>
                      <a:r>
                        <a:rPr lang="zh-CN" altLang="en-US" sz="2200" b="1" kern="1200" dirty="0" smtClean="0">
                          <a:solidFill>
                            <a:schemeClr val="tx1"/>
                          </a:solidFill>
                          <a:effectLst/>
                          <a:latin typeface="+mn-lt"/>
                          <a:ea typeface="+mn-ea"/>
                          <a:cs typeface="+mn-cs"/>
                        </a:rPr>
                        <a:t>赞赏和表彰改进。 </a:t>
                      </a:r>
                      <a:endParaRPr lang="zh-CN" altLang="en-US" sz="2200" b="1" kern="1200" dirty="0">
                        <a:solidFill>
                          <a:schemeClr val="tx1"/>
                        </a:solidFill>
                        <a:effectLst/>
                        <a:latin typeface="+mn-lt"/>
                        <a:ea typeface="+mn-ea"/>
                        <a:cs typeface="+mn-cs"/>
                      </a:endParaRPr>
                    </a:p>
                  </a:txBody>
                  <a:tcPr marL="91449" marR="9144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274639"/>
            <a:ext cx="8229600" cy="777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3200" b="1" smtClean="0">
                <a:solidFill>
                  <a:srgbClr val="FF0000"/>
                </a:solidFill>
                <a:latin typeface="文鼎中特广告体"/>
                <a:ea typeface="文鼎中特广告体"/>
                <a:cs typeface="文鼎中特广告体"/>
              </a:rPr>
              <a:t>改进</a:t>
            </a:r>
            <a:r>
              <a:rPr lang="en-US" altLang="zh-CN" sz="3200" b="1" smtClean="0">
                <a:solidFill>
                  <a:srgbClr val="FF0000"/>
                </a:solidFill>
                <a:latin typeface="文鼎中特广告体"/>
                <a:ea typeface="文鼎中特广告体"/>
                <a:cs typeface="文鼎中特广告体"/>
              </a:rPr>
              <a:t>-</a:t>
            </a:r>
            <a:r>
              <a:rPr lang="zh-CN" altLang="en-US" sz="3200" b="1" smtClean="0">
                <a:solidFill>
                  <a:srgbClr val="FF0000"/>
                </a:solidFill>
                <a:latin typeface="文鼎中特广告体"/>
                <a:ea typeface="文鼎中特广告体"/>
                <a:cs typeface="文鼎中特广告体"/>
              </a:rPr>
              <a:t>是组织生命力所在</a:t>
            </a:r>
            <a:endParaRPr lang="zh-CN" altLang="en-US" sz="3200" b="1" smtClean="0">
              <a:solidFill>
                <a:srgbClr val="FF0000"/>
              </a:solidFill>
              <a:latin typeface="文鼎中特广告体"/>
              <a:ea typeface="文鼎中特广告体"/>
              <a:cs typeface="文鼎中特广告体"/>
            </a:endParaRPr>
          </a:p>
        </p:txBody>
      </p:sp>
      <p:sp>
        <p:nvSpPr>
          <p:cNvPr id="46083" name="Rectangle 3"/>
          <p:cNvSpPr>
            <a:spLocks noGrp="1" noChangeArrowheads="1"/>
          </p:cNvSpPr>
          <p:nvPr>
            <p:ph type="body" idx="4294967295"/>
          </p:nvPr>
        </p:nvSpPr>
        <p:spPr>
          <a:xfrm>
            <a:off x="457200" y="1125538"/>
            <a:ext cx="8229600" cy="50006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pPr>
            <a:r>
              <a:rPr lang="zh-CN" altLang="en-US" sz="2800" smtClean="0">
                <a:solidFill>
                  <a:srgbClr val="A50021"/>
                </a:solidFill>
                <a:latin typeface="汉仪橄榄体简"/>
                <a:ea typeface="汉仪橄榄体简"/>
                <a:cs typeface="汉仪橄榄体简"/>
              </a:rPr>
              <a:t>经济全球化</a:t>
            </a:r>
            <a:endParaRPr lang="zh-CN" altLang="en-US" sz="2800" smtClean="0">
              <a:solidFill>
                <a:srgbClr val="A50021"/>
              </a:solidFill>
              <a:latin typeface="汉仪橄榄体简"/>
              <a:ea typeface="汉仪橄榄体简"/>
              <a:cs typeface="汉仪橄榄体简"/>
            </a:endParaRPr>
          </a:p>
          <a:p>
            <a:pPr>
              <a:lnSpc>
                <a:spcPct val="120000"/>
              </a:lnSpc>
            </a:pPr>
            <a:r>
              <a:rPr lang="zh-CN" altLang="en-US" sz="2800" smtClean="0">
                <a:solidFill>
                  <a:srgbClr val="A50021"/>
                </a:solidFill>
                <a:latin typeface="汉仪橄榄体简"/>
                <a:ea typeface="汉仪橄榄体简"/>
                <a:cs typeface="汉仪橄榄体简"/>
              </a:rPr>
              <a:t>知识经济时代</a:t>
            </a:r>
            <a:endParaRPr lang="zh-CN" altLang="en-US" sz="2800" smtClean="0">
              <a:solidFill>
                <a:srgbClr val="A50021"/>
              </a:solidFill>
              <a:latin typeface="汉仪橄榄体简"/>
              <a:ea typeface="汉仪橄榄体简"/>
              <a:cs typeface="汉仪橄榄体简"/>
            </a:endParaRPr>
          </a:p>
          <a:p>
            <a:pPr>
              <a:lnSpc>
                <a:spcPct val="120000"/>
              </a:lnSpc>
            </a:pPr>
            <a:r>
              <a:rPr lang="zh-CN" altLang="en-US" sz="2800" smtClean="0">
                <a:solidFill>
                  <a:srgbClr val="A50021"/>
                </a:solidFill>
                <a:latin typeface="汉仪橄榄体简"/>
                <a:ea typeface="汉仪橄榄体简"/>
                <a:cs typeface="汉仪橄榄体简"/>
              </a:rPr>
              <a:t>竞争重要手段</a:t>
            </a:r>
            <a:endParaRPr lang="zh-CN" altLang="en-US" sz="2800" smtClean="0">
              <a:solidFill>
                <a:srgbClr val="A50021"/>
              </a:solidFill>
              <a:latin typeface="汉仪橄榄体简"/>
              <a:ea typeface="汉仪橄榄体简"/>
              <a:cs typeface="汉仪橄榄体简"/>
            </a:endParaRPr>
          </a:p>
          <a:p>
            <a:pPr>
              <a:lnSpc>
                <a:spcPct val="120000"/>
              </a:lnSpc>
            </a:pPr>
            <a:r>
              <a:rPr lang="zh-CN" altLang="en-US" sz="2800" smtClean="0">
                <a:solidFill>
                  <a:srgbClr val="A50021"/>
                </a:solidFill>
                <a:latin typeface="汉仪橄榄体简"/>
                <a:ea typeface="汉仪橄榄体简"/>
                <a:cs typeface="汉仪橄榄体简"/>
              </a:rPr>
              <a:t>及时消除内部问题</a:t>
            </a:r>
            <a:endParaRPr lang="zh-CN" altLang="en-US" sz="2800" smtClean="0">
              <a:solidFill>
                <a:srgbClr val="A50021"/>
              </a:solidFill>
              <a:latin typeface="汉仪橄榄体简"/>
              <a:ea typeface="汉仪橄榄体简"/>
              <a:cs typeface="汉仪橄榄体简"/>
            </a:endParaRPr>
          </a:p>
          <a:p>
            <a:pPr>
              <a:lnSpc>
                <a:spcPct val="120000"/>
              </a:lnSpc>
            </a:pPr>
            <a:r>
              <a:rPr lang="zh-CN" altLang="en-US" sz="2800" smtClean="0">
                <a:solidFill>
                  <a:srgbClr val="A50021"/>
                </a:solidFill>
                <a:latin typeface="汉仪橄榄体简"/>
                <a:ea typeface="汉仪橄榄体简"/>
                <a:cs typeface="汉仪橄榄体简"/>
              </a:rPr>
              <a:t>不断降低成本 </a:t>
            </a:r>
            <a:endParaRPr lang="zh-CN" altLang="en-US" sz="2800" smtClean="0">
              <a:solidFill>
                <a:srgbClr val="A50021"/>
              </a:solidFill>
              <a:latin typeface="汉仪橄榄体简"/>
              <a:ea typeface="汉仪橄榄体简"/>
              <a:cs typeface="汉仪橄榄体简"/>
            </a:endParaRPr>
          </a:p>
          <a:p>
            <a:pPr>
              <a:lnSpc>
                <a:spcPct val="120000"/>
              </a:lnSpc>
            </a:pPr>
            <a:r>
              <a:rPr lang="zh-CN" altLang="en-US" sz="2800" smtClean="0">
                <a:solidFill>
                  <a:srgbClr val="A50021"/>
                </a:solidFill>
                <a:latin typeface="汉仪橄榄体简"/>
                <a:ea typeface="汉仪橄榄体简"/>
                <a:cs typeface="汉仪橄榄体简"/>
              </a:rPr>
              <a:t>激励团队</a:t>
            </a:r>
            <a:endParaRPr lang="zh-CN" altLang="en-US" sz="2800" smtClean="0">
              <a:solidFill>
                <a:srgbClr val="A50021"/>
              </a:solidFill>
              <a:latin typeface="汉仪橄榄体简"/>
              <a:ea typeface="汉仪橄榄体简"/>
              <a:cs typeface="汉仪橄榄体简"/>
            </a:endParaRPr>
          </a:p>
          <a:p>
            <a:pPr>
              <a:lnSpc>
                <a:spcPct val="120000"/>
              </a:lnSpc>
            </a:pPr>
            <a:r>
              <a:rPr lang="zh-CN" altLang="en-US" sz="2800" smtClean="0">
                <a:solidFill>
                  <a:srgbClr val="A50021"/>
                </a:solidFill>
                <a:latin typeface="汉仪橄榄体简"/>
                <a:ea typeface="汉仪橄榄体简"/>
                <a:cs typeface="汉仪橄榄体简"/>
              </a:rPr>
              <a:t>标准要求</a:t>
            </a:r>
            <a:r>
              <a:rPr lang="zh-CN" altLang="en-US" sz="2800" smtClean="0">
                <a:solidFill>
                  <a:srgbClr val="A50021"/>
                </a:solidFill>
                <a:ea typeface="汉仪橄榄体简"/>
                <a:cs typeface="汉仪橄榄体简"/>
              </a:rPr>
              <a:t>“</a:t>
            </a:r>
            <a:r>
              <a:rPr lang="zh-CN" altLang="en-US" sz="2800" smtClean="0">
                <a:solidFill>
                  <a:srgbClr val="A50021"/>
                </a:solidFill>
                <a:latin typeface="汉仪橄榄体简"/>
                <a:ea typeface="汉仪橄榄体简"/>
                <a:cs typeface="汉仪橄榄体简"/>
              </a:rPr>
              <a:t>主动改进</a:t>
            </a:r>
            <a:r>
              <a:rPr lang="zh-CN" altLang="en-US" sz="2800" smtClean="0">
                <a:solidFill>
                  <a:srgbClr val="A50021"/>
                </a:solidFill>
                <a:ea typeface="汉仪橄榄体简"/>
                <a:cs typeface="汉仪橄榄体简"/>
              </a:rPr>
              <a:t>”</a:t>
            </a:r>
            <a:endParaRPr lang="zh-CN" altLang="en-US" sz="2800" smtClean="0">
              <a:solidFill>
                <a:srgbClr val="A50021"/>
              </a:solidFill>
              <a:latin typeface="汉仪橄榄体简"/>
              <a:ea typeface="汉仪橄榄体简"/>
              <a:cs typeface="汉仪橄榄体简"/>
            </a:endParaRPr>
          </a:p>
          <a:p>
            <a:pPr>
              <a:lnSpc>
                <a:spcPct val="90000"/>
              </a:lnSpc>
            </a:pPr>
            <a:endParaRPr lang="zh-CN" altLang="en-US" sz="2400" smtClean="0"/>
          </a:p>
        </p:txBody>
      </p:sp>
      <p:pic>
        <p:nvPicPr>
          <p:cNvPr id="46084" name="Picture 4" descr="gw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89685" y="2720975"/>
            <a:ext cx="2420815"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783981" y="1"/>
            <a:ext cx="77724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nchor="b"/>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ja-JP" altLang="pt-BR" sz="4400">
                <a:solidFill>
                  <a:srgbClr val="FF0000"/>
                </a:solidFill>
                <a:latin typeface="文鼎中特广告体"/>
                <a:ea typeface="文鼎中特广告体"/>
                <a:cs typeface="文鼎中特广告体"/>
              </a:rPr>
              <a:t> </a:t>
            </a:r>
            <a:r>
              <a:rPr lang="zh-CN" altLang="en-US" sz="4400">
                <a:solidFill>
                  <a:srgbClr val="FF0000"/>
                </a:solidFill>
                <a:ea typeface="文鼎中特广告体"/>
                <a:cs typeface="文鼎中特广告体"/>
              </a:rPr>
              <a:t>“</a:t>
            </a:r>
            <a:r>
              <a:rPr lang="en-US" altLang="zh-CN" sz="4400">
                <a:solidFill>
                  <a:srgbClr val="FF0000"/>
                </a:solidFill>
                <a:latin typeface="文鼎中特广告体"/>
                <a:ea typeface="文鼎中特广告体"/>
                <a:cs typeface="文鼎中特广告体"/>
              </a:rPr>
              <a:t>PDCA</a:t>
            </a:r>
            <a:r>
              <a:rPr lang="en-US" altLang="zh-CN" sz="4400">
                <a:solidFill>
                  <a:srgbClr val="FF0000"/>
                </a:solidFill>
                <a:ea typeface="文鼎中特广告体"/>
                <a:cs typeface="文鼎中特广告体"/>
              </a:rPr>
              <a:t>”</a:t>
            </a:r>
            <a:r>
              <a:rPr lang="zh-CN" altLang="en-US" sz="4400">
                <a:solidFill>
                  <a:srgbClr val="FF0000"/>
                </a:solidFill>
                <a:latin typeface="文鼎中特广告体"/>
                <a:ea typeface="文鼎中特广告体"/>
                <a:cs typeface="文鼎中特广告体"/>
              </a:rPr>
              <a:t>改进循环</a:t>
            </a:r>
            <a:endParaRPr lang="ja-JP" altLang="pt-BR" sz="4400">
              <a:solidFill>
                <a:srgbClr val="FF0000"/>
              </a:solidFill>
              <a:latin typeface="文鼎中特广告体"/>
              <a:ea typeface="文鼎中特广告体"/>
              <a:cs typeface="文鼎中特广告体"/>
            </a:endParaRPr>
          </a:p>
        </p:txBody>
      </p:sp>
      <p:cxnSp>
        <p:nvCxnSpPr>
          <p:cNvPr id="47107" name="AutoShape 3"/>
          <p:cNvCxnSpPr>
            <a:cxnSpLocks noChangeShapeType="1"/>
          </p:cNvCxnSpPr>
          <p:nvPr/>
        </p:nvCxnSpPr>
        <p:spPr bwMode="auto">
          <a:xfrm>
            <a:off x="3938954" y="1809750"/>
            <a:ext cx="1466" cy="158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8" name="AutoShape 4"/>
          <p:cNvCxnSpPr>
            <a:cxnSpLocks noChangeShapeType="1"/>
          </p:cNvCxnSpPr>
          <p:nvPr/>
        </p:nvCxnSpPr>
        <p:spPr bwMode="auto">
          <a:xfrm>
            <a:off x="3938954" y="1809750"/>
            <a:ext cx="0" cy="47625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09" name="AutoShape 5"/>
          <p:cNvCxnSpPr>
            <a:cxnSpLocks noChangeShapeType="1"/>
          </p:cNvCxnSpPr>
          <p:nvPr/>
        </p:nvCxnSpPr>
        <p:spPr bwMode="auto">
          <a:xfrm>
            <a:off x="3938954" y="6572250"/>
            <a:ext cx="0" cy="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0" name="AutoShape 6"/>
          <p:cNvCxnSpPr>
            <a:cxnSpLocks noChangeShapeType="1"/>
          </p:cNvCxnSpPr>
          <p:nvPr/>
        </p:nvCxnSpPr>
        <p:spPr bwMode="auto">
          <a:xfrm flipV="1">
            <a:off x="3938954" y="1809750"/>
            <a:ext cx="0" cy="476250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111" name="Oval 7"/>
          <p:cNvSpPr>
            <a:spLocks noChangeArrowheads="1"/>
          </p:cNvSpPr>
          <p:nvPr/>
        </p:nvSpPr>
        <p:spPr bwMode="auto">
          <a:xfrm>
            <a:off x="2113085" y="1268413"/>
            <a:ext cx="5029200" cy="3886200"/>
          </a:xfrm>
          <a:prstGeom prst="ellipse">
            <a:avLst/>
          </a:prstGeom>
          <a:solidFill>
            <a:schemeClr val="accent2"/>
          </a:solidFill>
          <a:ln w="9525">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cxnSp>
        <p:nvCxnSpPr>
          <p:cNvPr id="47112" name="AutoShape 8"/>
          <p:cNvCxnSpPr>
            <a:cxnSpLocks noChangeShapeType="1"/>
            <a:stCxn id="47111" idx="4"/>
            <a:endCxn id="47111" idx="0"/>
          </p:cNvCxnSpPr>
          <p:nvPr/>
        </p:nvCxnSpPr>
        <p:spPr bwMode="auto">
          <a:xfrm flipV="1">
            <a:off x="4627685" y="1268413"/>
            <a:ext cx="0" cy="3886200"/>
          </a:xfrm>
          <a:prstGeom prst="straightConnector1">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113" name="AutoShape 9"/>
          <p:cNvCxnSpPr>
            <a:cxnSpLocks noChangeShapeType="1"/>
            <a:stCxn id="47111" idx="6"/>
            <a:endCxn id="47111" idx="2"/>
          </p:cNvCxnSpPr>
          <p:nvPr/>
        </p:nvCxnSpPr>
        <p:spPr bwMode="auto">
          <a:xfrm flipH="1">
            <a:off x="2113085" y="3211513"/>
            <a:ext cx="5029200" cy="0"/>
          </a:xfrm>
          <a:prstGeom prst="straightConnector1">
            <a:avLst/>
          </a:prstGeom>
          <a:noFill/>
          <a:ln w="952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0298" name="Rectangle 10"/>
          <p:cNvSpPr>
            <a:spLocks noChangeArrowheads="1"/>
          </p:cNvSpPr>
          <p:nvPr/>
        </p:nvSpPr>
        <p:spPr bwMode="auto">
          <a:xfrm>
            <a:off x="4970585" y="1989139"/>
            <a:ext cx="1169377" cy="966787"/>
          </a:xfrm>
          <a:prstGeom prst="rect">
            <a:avLst/>
          </a:prstGeom>
          <a:solidFill>
            <a:srgbClr val="996600"/>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pt-BR" altLang="ja-JP" sz="2700">
                <a:solidFill>
                  <a:schemeClr val="bg1"/>
                </a:solidFill>
                <a:latin typeface="Stencil" pitchFamily="82" charset="0"/>
                <a:ea typeface="MS PGothic" panose="020B0600070205080204" pitchFamily="34" charset="-128"/>
              </a:rPr>
              <a:t>Plan</a:t>
            </a:r>
            <a:endParaRPr lang="pt-BR" altLang="ja-JP" sz="2700">
              <a:solidFill>
                <a:schemeClr val="bg1"/>
              </a:solidFill>
              <a:latin typeface="Stencil" pitchFamily="82" charset="0"/>
              <a:ea typeface="MS PGothic" panose="020B0600070205080204" pitchFamily="34" charset="-128"/>
            </a:endParaRPr>
          </a:p>
          <a:p>
            <a:pPr algn="ctr" eaLnBrk="1" hangingPunct="1">
              <a:spcBef>
                <a:spcPct val="0"/>
              </a:spcBef>
              <a:buFontTx/>
              <a:buNone/>
            </a:pPr>
            <a:r>
              <a:rPr lang="pt-BR" altLang="ja-JP" sz="2700">
                <a:solidFill>
                  <a:schemeClr val="bg1"/>
                </a:solidFill>
                <a:ea typeface="黑体" panose="02010609060101010101" pitchFamily="2" charset="-122"/>
              </a:rPr>
              <a:t>（</a:t>
            </a:r>
            <a:r>
              <a:rPr lang="zh-CN" altLang="pt-BR" sz="2700">
                <a:solidFill>
                  <a:schemeClr val="bg1"/>
                </a:solidFill>
                <a:ea typeface="黑体" panose="02010609060101010101" pitchFamily="2" charset="-122"/>
              </a:rPr>
              <a:t>策划</a:t>
            </a:r>
            <a:r>
              <a:rPr lang="ja-JP" altLang="pt-BR" sz="2700">
                <a:solidFill>
                  <a:schemeClr val="bg1"/>
                </a:solidFill>
                <a:ea typeface="黑体" panose="02010609060101010101" pitchFamily="2" charset="-122"/>
              </a:rPr>
              <a:t>）</a:t>
            </a:r>
            <a:endParaRPr lang="ja-JP" altLang="pt-BR" sz="2700">
              <a:solidFill>
                <a:schemeClr val="bg1"/>
              </a:solidFill>
              <a:ea typeface="MS PGothic" panose="020B0600070205080204" pitchFamily="34" charset="-128"/>
            </a:endParaRPr>
          </a:p>
        </p:txBody>
      </p:sp>
      <p:sp>
        <p:nvSpPr>
          <p:cNvPr id="140299" name="Rectangle 11"/>
          <p:cNvSpPr>
            <a:spLocks noChangeArrowheads="1"/>
          </p:cNvSpPr>
          <p:nvPr/>
        </p:nvSpPr>
        <p:spPr bwMode="auto">
          <a:xfrm>
            <a:off x="5303227" y="3644900"/>
            <a:ext cx="1118088" cy="992188"/>
          </a:xfrm>
          <a:prstGeom prst="rect">
            <a:avLst/>
          </a:prstGeom>
          <a:solidFill>
            <a:srgbClr val="996600"/>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pt-BR" altLang="ja-JP" sz="2700">
                <a:solidFill>
                  <a:schemeClr val="bg1"/>
                </a:solidFill>
                <a:latin typeface="Stencil" pitchFamily="82" charset="0"/>
                <a:ea typeface="MS PGothic" panose="020B0600070205080204" pitchFamily="34" charset="-128"/>
              </a:rPr>
              <a:t>Do</a:t>
            </a:r>
            <a:endParaRPr lang="pt-BR" altLang="ja-JP" sz="2700">
              <a:solidFill>
                <a:schemeClr val="bg1"/>
              </a:solidFill>
              <a:latin typeface="Stencil" pitchFamily="82" charset="0"/>
              <a:ea typeface="MS PGothic" panose="020B0600070205080204" pitchFamily="34" charset="-128"/>
            </a:endParaRPr>
          </a:p>
          <a:p>
            <a:pPr algn="ctr" eaLnBrk="1" hangingPunct="1">
              <a:spcBef>
                <a:spcPct val="0"/>
              </a:spcBef>
              <a:buFontTx/>
              <a:buNone/>
            </a:pPr>
            <a:r>
              <a:rPr lang="pt-BR" altLang="ja-JP" sz="2700">
                <a:solidFill>
                  <a:schemeClr val="bg1"/>
                </a:solidFill>
                <a:ea typeface="黑体" panose="02010609060101010101" pitchFamily="2" charset="-122"/>
              </a:rPr>
              <a:t>（</a:t>
            </a:r>
            <a:r>
              <a:rPr lang="zh-CN" altLang="pt-BR" sz="2700">
                <a:solidFill>
                  <a:schemeClr val="bg1"/>
                </a:solidFill>
                <a:ea typeface="黑体" panose="02010609060101010101" pitchFamily="2" charset="-122"/>
              </a:rPr>
              <a:t>实施</a:t>
            </a:r>
            <a:r>
              <a:rPr lang="ja-JP" altLang="pt-BR" sz="2700">
                <a:solidFill>
                  <a:schemeClr val="bg1"/>
                </a:solidFill>
                <a:ea typeface="黑体" panose="02010609060101010101" pitchFamily="2" charset="-122"/>
              </a:rPr>
              <a:t>）</a:t>
            </a:r>
            <a:endParaRPr lang="ja-JP" altLang="pt-BR" sz="2700">
              <a:solidFill>
                <a:schemeClr val="bg1"/>
              </a:solidFill>
              <a:ea typeface="MS PGothic" panose="020B0600070205080204" pitchFamily="34" charset="-128"/>
            </a:endParaRPr>
          </a:p>
        </p:txBody>
      </p:sp>
      <p:sp>
        <p:nvSpPr>
          <p:cNvPr id="140300" name="Rectangle 12"/>
          <p:cNvSpPr>
            <a:spLocks noChangeArrowheads="1"/>
          </p:cNvSpPr>
          <p:nvPr/>
        </p:nvSpPr>
        <p:spPr bwMode="auto">
          <a:xfrm>
            <a:off x="2910254" y="3644900"/>
            <a:ext cx="1219200" cy="987425"/>
          </a:xfrm>
          <a:prstGeom prst="rect">
            <a:avLst/>
          </a:prstGeom>
          <a:solidFill>
            <a:srgbClr val="996600"/>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pt-BR" altLang="ja-JP" sz="2700">
                <a:solidFill>
                  <a:schemeClr val="bg1"/>
                </a:solidFill>
                <a:latin typeface="Stencil" pitchFamily="82" charset="0"/>
                <a:ea typeface="MS PGothic" panose="020B0600070205080204" pitchFamily="34" charset="-128"/>
              </a:rPr>
              <a:t>Check</a:t>
            </a:r>
            <a:endParaRPr lang="pt-BR" altLang="ja-JP" sz="2700">
              <a:solidFill>
                <a:schemeClr val="bg1"/>
              </a:solidFill>
              <a:latin typeface="Stencil" pitchFamily="82" charset="0"/>
              <a:ea typeface="MS PGothic" panose="020B0600070205080204" pitchFamily="34" charset="-128"/>
            </a:endParaRPr>
          </a:p>
          <a:p>
            <a:pPr algn="ctr" eaLnBrk="1" hangingPunct="1">
              <a:spcBef>
                <a:spcPct val="0"/>
              </a:spcBef>
              <a:buFontTx/>
              <a:buNone/>
            </a:pPr>
            <a:r>
              <a:rPr lang="pt-BR" altLang="ja-JP" sz="2700">
                <a:solidFill>
                  <a:schemeClr val="bg1"/>
                </a:solidFill>
                <a:ea typeface="黑体" panose="02010609060101010101" pitchFamily="2" charset="-122"/>
              </a:rPr>
              <a:t>（</a:t>
            </a:r>
            <a:r>
              <a:rPr lang="zh-CN" altLang="pt-BR" sz="2700">
                <a:solidFill>
                  <a:schemeClr val="hlink"/>
                </a:solidFill>
                <a:ea typeface="黑体" panose="02010609060101010101" pitchFamily="2" charset="-122"/>
              </a:rPr>
              <a:t>检查</a:t>
            </a:r>
            <a:r>
              <a:rPr lang="ja-JP" altLang="pt-BR" sz="2700">
                <a:solidFill>
                  <a:schemeClr val="bg1"/>
                </a:solidFill>
                <a:ea typeface="黑体" panose="02010609060101010101" pitchFamily="2" charset="-122"/>
              </a:rPr>
              <a:t>）</a:t>
            </a:r>
            <a:endParaRPr lang="ja-JP" altLang="pt-BR" sz="2700">
              <a:solidFill>
                <a:schemeClr val="bg1"/>
              </a:solidFill>
              <a:ea typeface="MS PGothic" panose="020B0600070205080204" pitchFamily="34" charset="-128"/>
            </a:endParaRPr>
          </a:p>
        </p:txBody>
      </p:sp>
      <p:sp>
        <p:nvSpPr>
          <p:cNvPr id="140301" name="Rectangle 13"/>
          <p:cNvSpPr>
            <a:spLocks noChangeArrowheads="1"/>
          </p:cNvSpPr>
          <p:nvPr/>
        </p:nvSpPr>
        <p:spPr bwMode="auto">
          <a:xfrm>
            <a:off x="3043604" y="1916114"/>
            <a:ext cx="1143000" cy="992187"/>
          </a:xfrm>
          <a:prstGeom prst="rect">
            <a:avLst/>
          </a:prstGeom>
          <a:solidFill>
            <a:srgbClr val="996600"/>
          </a:solidFill>
          <a:ln w="9525">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nchor="ct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pt-BR" altLang="ja-JP" sz="2700">
                <a:solidFill>
                  <a:schemeClr val="bg1"/>
                </a:solidFill>
                <a:latin typeface="Stencil" pitchFamily="82" charset="0"/>
                <a:ea typeface="MS PGothic" panose="020B0600070205080204" pitchFamily="34" charset="-128"/>
              </a:rPr>
              <a:t>Act</a:t>
            </a:r>
            <a:endParaRPr lang="pt-BR" altLang="ja-JP" sz="2700">
              <a:solidFill>
                <a:schemeClr val="bg1"/>
              </a:solidFill>
              <a:latin typeface="Stencil" pitchFamily="82" charset="0"/>
              <a:ea typeface="MS PGothic" panose="020B0600070205080204" pitchFamily="34" charset="-128"/>
            </a:endParaRPr>
          </a:p>
          <a:p>
            <a:pPr algn="ctr" eaLnBrk="1" hangingPunct="1">
              <a:spcBef>
                <a:spcPct val="0"/>
              </a:spcBef>
              <a:buFontTx/>
              <a:buNone/>
            </a:pPr>
            <a:r>
              <a:rPr lang="pt-BR" altLang="ja-JP" sz="2700">
                <a:solidFill>
                  <a:schemeClr val="bg1"/>
                </a:solidFill>
                <a:ea typeface="黑体" panose="02010609060101010101" pitchFamily="2" charset="-122"/>
              </a:rPr>
              <a:t>（</a:t>
            </a:r>
            <a:r>
              <a:rPr lang="zh-CN" altLang="pt-BR" sz="2700">
                <a:solidFill>
                  <a:schemeClr val="hlink"/>
                </a:solidFill>
                <a:ea typeface="黑体" panose="02010609060101010101" pitchFamily="2" charset="-122"/>
              </a:rPr>
              <a:t>改进</a:t>
            </a:r>
            <a:r>
              <a:rPr lang="ja-JP" altLang="pt-BR" sz="2700">
                <a:solidFill>
                  <a:schemeClr val="bg1"/>
                </a:solidFill>
                <a:ea typeface="黑体" panose="02010609060101010101" pitchFamily="2" charset="-122"/>
              </a:rPr>
              <a:t>）</a:t>
            </a:r>
            <a:endParaRPr lang="ja-JP" altLang="pt-BR" sz="2700">
              <a:solidFill>
                <a:schemeClr val="bg1"/>
              </a:solidFill>
              <a:ea typeface="MS PGothic" panose="020B0600070205080204" pitchFamily="34" charset="-128"/>
            </a:endParaRPr>
          </a:p>
        </p:txBody>
      </p:sp>
      <p:sp>
        <p:nvSpPr>
          <p:cNvPr id="47118" name="AutoShape 14" descr="Small grid"/>
          <p:cNvSpPr>
            <a:spLocks noChangeArrowheads="1"/>
          </p:cNvSpPr>
          <p:nvPr/>
        </p:nvSpPr>
        <p:spPr bwMode="auto">
          <a:xfrm rot="6714662">
            <a:off x="4060887" y="2698567"/>
            <a:ext cx="1135062" cy="14434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542" y="15179"/>
                </a:moveTo>
                <a:cubicBezTo>
                  <a:pt x="10627" y="15184"/>
                  <a:pt x="10713" y="15187"/>
                  <a:pt x="10800" y="15187"/>
                </a:cubicBezTo>
                <a:cubicBezTo>
                  <a:pt x="13222" y="15187"/>
                  <a:pt x="15187" y="13222"/>
                  <a:pt x="15187" y="10800"/>
                </a:cubicBezTo>
                <a:cubicBezTo>
                  <a:pt x="15187" y="8377"/>
                  <a:pt x="13222" y="6413"/>
                  <a:pt x="10800" y="6413"/>
                </a:cubicBezTo>
                <a:cubicBezTo>
                  <a:pt x="8377" y="6413"/>
                  <a:pt x="6413" y="8377"/>
                  <a:pt x="6413" y="10800"/>
                </a:cubicBezTo>
                <a:cubicBezTo>
                  <a:pt x="6412" y="11333"/>
                  <a:pt x="6510" y="11862"/>
                  <a:pt x="6699" y="12360"/>
                </a:cubicBezTo>
                <a:lnTo>
                  <a:pt x="706" y="14641"/>
                </a:lnTo>
                <a:cubicBezTo>
                  <a:pt x="239" y="13414"/>
                  <a:pt x="0" y="12112"/>
                  <a:pt x="0" y="10800"/>
                </a:cubicBezTo>
                <a:cubicBezTo>
                  <a:pt x="0" y="4835"/>
                  <a:pt x="4835" y="0"/>
                  <a:pt x="10800" y="0"/>
                </a:cubicBezTo>
                <a:cubicBezTo>
                  <a:pt x="16764" y="0"/>
                  <a:pt x="21600" y="4835"/>
                  <a:pt x="21600" y="10800"/>
                </a:cubicBezTo>
                <a:cubicBezTo>
                  <a:pt x="21600" y="16764"/>
                  <a:pt x="16764" y="21600"/>
                  <a:pt x="10800" y="21600"/>
                </a:cubicBezTo>
                <a:cubicBezTo>
                  <a:pt x="10588" y="21600"/>
                  <a:pt x="10376" y="21593"/>
                  <a:pt x="10164" y="21581"/>
                </a:cubicBezTo>
                <a:lnTo>
                  <a:pt x="10006" y="24276"/>
                </a:lnTo>
                <a:lnTo>
                  <a:pt x="4457" y="18033"/>
                </a:lnTo>
                <a:lnTo>
                  <a:pt x="10700" y="12484"/>
                </a:lnTo>
                <a:lnTo>
                  <a:pt x="10542" y="15179"/>
                </a:lnTo>
                <a:close/>
              </a:path>
            </a:pathLst>
          </a:custGeom>
          <a:pattFill prst="smGrid">
            <a:fgClr>
              <a:schemeClr val="accent1"/>
            </a:fgClr>
            <a:bgClr>
              <a:schemeClr val="bg1"/>
            </a:bgClr>
          </a:patt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119" name="WordArt 15"/>
          <p:cNvSpPr>
            <a:spLocks noChangeArrowheads="1" noChangeShapeType="1" noTextEdit="1"/>
          </p:cNvSpPr>
          <p:nvPr/>
        </p:nvSpPr>
        <p:spPr bwMode="auto">
          <a:xfrm>
            <a:off x="2133600" y="6172200"/>
            <a:ext cx="4876800" cy="477838"/>
          </a:xfrm>
          <a:prstGeom prst="rect">
            <a:avLst/>
          </a:prstGeom>
        </p:spPr>
        <p:txBody>
          <a:bodyPr wrap="none" fromWordArt="1">
            <a:prstTxWarp prst="textPlain">
              <a:avLst>
                <a:gd name="adj" fmla="val 50000"/>
              </a:avLst>
            </a:prstTxWarp>
          </a:bodyPr>
          <a:lstStyle/>
          <a:p>
            <a:pPr algn="ctr"/>
            <a:r>
              <a:rPr lang="zh-CN" altLang="en-US" sz="3600" kern="10">
                <a:ln w="9525">
                  <a:solidFill>
                    <a:srgbClr val="000000"/>
                  </a:solidFill>
                  <a:miter lim="800000"/>
                </a:ln>
                <a:solidFill>
                  <a:srgbClr val="FFFFFF"/>
                </a:solidFill>
                <a:effectLst>
                  <a:outerShdw dist="35921" dir="2700000" algn="ctr" rotWithShape="0">
                    <a:srgbClr val="808080"/>
                  </a:outerShdw>
                </a:effectLst>
                <a:latin typeface="宋体" panose="02010600030101010101" pitchFamily="2" charset="-122"/>
                <a:ea typeface="宋体" panose="02010600030101010101" pitchFamily="2" charset="-122"/>
              </a:rPr>
              <a:t>适用于体系所有过程</a:t>
            </a:r>
            <a:endParaRPr lang="zh-CN" altLang="en-US" sz="3600" kern="10">
              <a:ln w="9525">
                <a:solidFill>
                  <a:srgbClr val="000000"/>
                </a:solidFill>
                <a:miter lim="800000"/>
              </a:ln>
              <a:solidFill>
                <a:srgbClr val="FFFFFF"/>
              </a:solidFill>
              <a:effectLst>
                <a:outerShdw dist="35921" dir="2700000" algn="ctr" rotWithShape="0">
                  <a:srgbClr val="808080"/>
                </a:outerShdw>
              </a:effectLst>
              <a:latin typeface="宋体" panose="02010600030101010101" pitchFamily="2" charset="-122"/>
              <a:ea typeface="宋体" panose="02010600030101010101" pitchFamily="2" charset="-122"/>
            </a:endParaRPr>
          </a:p>
        </p:txBody>
      </p:sp>
      <p:sp>
        <p:nvSpPr>
          <p:cNvPr id="47120" name="Rectangle 16"/>
          <p:cNvSpPr>
            <a:spLocks noChangeArrowheads="1"/>
          </p:cNvSpPr>
          <p:nvPr/>
        </p:nvSpPr>
        <p:spPr bwMode="auto">
          <a:xfrm>
            <a:off x="8834805" y="0"/>
            <a:ext cx="311279"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a:solidFill>
                  <a:srgbClr val="969696"/>
                </a:solidFill>
                <a:latin typeface="Tahoma" panose="020B0604030504040204" pitchFamily="34" charset="0"/>
              </a:rPr>
              <a:t>2</a:t>
            </a:r>
            <a:endParaRPr lang="en-US" altLang="zh-CN" sz="1800">
              <a:solidFill>
                <a:srgbClr val="969696"/>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40298"/>
                                        </p:tgtEl>
                                        <p:attrNameLst>
                                          <p:attrName>style.visibility</p:attrName>
                                        </p:attrNameLst>
                                      </p:cBhvr>
                                      <p:to>
                                        <p:strVal val="visible"/>
                                      </p:to>
                                    </p:set>
                                    <p:anim calcmode="lin" valueType="num">
                                      <p:cBhvr additive="base">
                                        <p:cTn id="7" dur="500" fill="hold"/>
                                        <p:tgtEl>
                                          <p:spTgt spid="140298"/>
                                        </p:tgtEl>
                                        <p:attrNameLst>
                                          <p:attrName>ppt_x</p:attrName>
                                        </p:attrNameLst>
                                      </p:cBhvr>
                                      <p:tavLst>
                                        <p:tav tm="0">
                                          <p:val>
                                            <p:strVal val="1+#ppt_w/2"/>
                                          </p:val>
                                        </p:tav>
                                        <p:tav tm="100000">
                                          <p:val>
                                            <p:strVal val="#ppt_x"/>
                                          </p:val>
                                        </p:tav>
                                      </p:tavLst>
                                    </p:anim>
                                    <p:anim calcmode="lin" valueType="num">
                                      <p:cBhvr additive="base">
                                        <p:cTn id="8" dur="500" fill="hold"/>
                                        <p:tgtEl>
                                          <p:spTgt spid="1402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140299"/>
                                        </p:tgtEl>
                                        <p:attrNameLst>
                                          <p:attrName>style.visibility</p:attrName>
                                        </p:attrNameLst>
                                      </p:cBhvr>
                                      <p:to>
                                        <p:strVal val="visible"/>
                                      </p:to>
                                    </p:set>
                                    <p:anim calcmode="lin" valueType="num">
                                      <p:cBhvr additive="base">
                                        <p:cTn id="13" dur="500" fill="hold"/>
                                        <p:tgtEl>
                                          <p:spTgt spid="140299"/>
                                        </p:tgtEl>
                                        <p:attrNameLst>
                                          <p:attrName>ppt_x</p:attrName>
                                        </p:attrNameLst>
                                      </p:cBhvr>
                                      <p:tavLst>
                                        <p:tav tm="0">
                                          <p:val>
                                            <p:strVal val="1+#ppt_w/2"/>
                                          </p:val>
                                        </p:tav>
                                        <p:tav tm="100000">
                                          <p:val>
                                            <p:strVal val="#ppt_x"/>
                                          </p:val>
                                        </p:tav>
                                      </p:tavLst>
                                    </p:anim>
                                    <p:anim calcmode="lin" valueType="num">
                                      <p:cBhvr additive="base">
                                        <p:cTn id="14" dur="500" fill="hold"/>
                                        <p:tgtEl>
                                          <p:spTgt spid="14029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40300"/>
                                        </p:tgtEl>
                                        <p:attrNameLst>
                                          <p:attrName>style.visibility</p:attrName>
                                        </p:attrNameLst>
                                      </p:cBhvr>
                                      <p:to>
                                        <p:strVal val="visible"/>
                                      </p:to>
                                    </p:set>
                                    <p:anim calcmode="lin" valueType="num">
                                      <p:cBhvr additive="base">
                                        <p:cTn id="19" dur="500" fill="hold"/>
                                        <p:tgtEl>
                                          <p:spTgt spid="140300"/>
                                        </p:tgtEl>
                                        <p:attrNameLst>
                                          <p:attrName>ppt_x</p:attrName>
                                        </p:attrNameLst>
                                      </p:cBhvr>
                                      <p:tavLst>
                                        <p:tav tm="0">
                                          <p:val>
                                            <p:strVal val="0-#ppt_w/2"/>
                                          </p:val>
                                        </p:tav>
                                        <p:tav tm="100000">
                                          <p:val>
                                            <p:strVal val="#ppt_x"/>
                                          </p:val>
                                        </p:tav>
                                      </p:tavLst>
                                    </p:anim>
                                    <p:anim calcmode="lin" valueType="num">
                                      <p:cBhvr additive="base">
                                        <p:cTn id="20" dur="500" fill="hold"/>
                                        <p:tgtEl>
                                          <p:spTgt spid="14030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40301"/>
                                        </p:tgtEl>
                                        <p:attrNameLst>
                                          <p:attrName>style.visibility</p:attrName>
                                        </p:attrNameLst>
                                      </p:cBhvr>
                                      <p:to>
                                        <p:strVal val="visible"/>
                                      </p:to>
                                    </p:set>
                                    <p:anim calcmode="lin" valueType="num">
                                      <p:cBhvr additive="base">
                                        <p:cTn id="25" dur="500" fill="hold"/>
                                        <p:tgtEl>
                                          <p:spTgt spid="140301"/>
                                        </p:tgtEl>
                                        <p:attrNameLst>
                                          <p:attrName>ppt_x</p:attrName>
                                        </p:attrNameLst>
                                      </p:cBhvr>
                                      <p:tavLst>
                                        <p:tav tm="0">
                                          <p:val>
                                            <p:strVal val="0-#ppt_w/2"/>
                                          </p:val>
                                        </p:tav>
                                        <p:tav tm="100000">
                                          <p:val>
                                            <p:strVal val="#ppt_x"/>
                                          </p:val>
                                        </p:tav>
                                      </p:tavLst>
                                    </p:anim>
                                    <p:anim calcmode="lin" valueType="num">
                                      <p:cBhvr additive="base">
                                        <p:cTn id="26" dur="500" fill="hold"/>
                                        <p:tgtEl>
                                          <p:spTgt spid="1403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8" grpId="0" animBg="1" autoUpdateAnimBg="0"/>
      <p:bldP spid="140299" grpId="0" animBg="1" autoUpdateAnimBg="0"/>
      <p:bldP spid="140300" grpId="0" animBg="1" autoUpdateAnimBg="0"/>
      <p:bldP spid="140301"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ISO9000:2015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0"/>
          <a:ext cx="8714643" cy="5113338"/>
        </p:xfrm>
        <a:graphic>
          <a:graphicData uri="http://schemas.openxmlformats.org/drawingml/2006/table">
            <a:tbl>
              <a:tblPr/>
              <a:tblGrid>
                <a:gridCol w="3528862"/>
                <a:gridCol w="5185781"/>
              </a:tblGrid>
              <a:tr h="51277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565">
                <a:tc>
                  <a:txBody>
                    <a:bodyPr/>
                    <a:lstStyle/>
                    <a:p>
                      <a:pPr marL="476250" indent="-476250" eaLnBrk="1" hangingPunct="1">
                        <a:lnSpc>
                          <a:spcPct val="130000"/>
                        </a:lnSpc>
                        <a:spcBef>
                          <a:spcPts val="300"/>
                        </a:spcBef>
                        <a:spcAft>
                          <a:spcPts val="300"/>
                        </a:spcAft>
                        <a:buClr>
                          <a:srgbClr val="0000FF"/>
                        </a:buClr>
                        <a:buFont typeface="Wingdings" panose="05000000000000000000" pitchFamily="2" charset="2"/>
                        <a:buNone/>
                      </a:pPr>
                      <a:r>
                        <a:rPr lang="en-US" altLang="zh-CN" sz="1800" b="1" dirty="0" smtClean="0">
                          <a:latin typeface="黑体" panose="02010609060101010101" pitchFamily="2" charset="-122"/>
                          <a:ea typeface="黑体" panose="02010609060101010101" pitchFamily="2" charset="-122"/>
                        </a:rPr>
                        <a:t>0.2g)</a:t>
                      </a:r>
                      <a:r>
                        <a:rPr kumimoji="0" lang="zh-CN" altLang="en-US" sz="1800" b="1" i="0" kern="1200" dirty="0" smtClean="0">
                          <a:solidFill>
                            <a:schemeClr val="tx1"/>
                          </a:solidFill>
                          <a:effectLst/>
                          <a:latin typeface="+mn-lt"/>
                          <a:ea typeface="+mn-ea"/>
                          <a:cs typeface="+mn-cs"/>
                        </a:rPr>
                        <a:t>基于事实的决策方法</a:t>
                      </a:r>
                      <a:endParaRPr kumimoji="0" lang="en-US" altLang="zh-CN" sz="1800" b="1" i="0" kern="1200" dirty="0" smtClean="0">
                        <a:solidFill>
                          <a:schemeClr val="tx1"/>
                        </a:solidFill>
                        <a:effectLst/>
                        <a:latin typeface="+mn-lt"/>
                        <a:ea typeface="+mn-ea"/>
                        <a:cs typeface="+mn-cs"/>
                      </a:endParaRPr>
                    </a:p>
                    <a:p>
                      <a:pPr marL="0" indent="-381000" algn="l" rtl="0" eaLnBrk="1" latinLnBrk="0" hangingPunct="1">
                        <a:lnSpc>
                          <a:spcPct val="130000"/>
                        </a:lnSpc>
                        <a:spcBef>
                          <a:spcPts val="300"/>
                        </a:spcBef>
                        <a:spcAft>
                          <a:spcPts val="3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有效决策是建立在数据和信息分析基础上。</a:t>
                      </a:r>
                      <a:endParaRPr kumimoji="0" lang="zh-CN" altLang="en-US" sz="1800" b="0" i="0" kern="1200" dirty="0" smtClean="0">
                        <a:solidFill>
                          <a:schemeClr val="tx1"/>
                        </a:solidFill>
                        <a:effectLst/>
                        <a:latin typeface="+mn-lt"/>
                        <a:ea typeface="+mn-ea"/>
                        <a:cs typeface="+mn-cs"/>
                      </a:endParaRPr>
                    </a:p>
                  </a:txBody>
                  <a:tcPr marL="91449" marR="9144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en-US" sz="2400" b="1" kern="1200" dirty="0" smtClean="0">
                          <a:solidFill>
                            <a:schemeClr val="tx1"/>
                          </a:solidFill>
                          <a:effectLst/>
                          <a:latin typeface="+mn-lt"/>
                          <a:ea typeface="+mn-ea"/>
                          <a:cs typeface="+mn-cs"/>
                        </a:rPr>
                        <a:t>原则</a:t>
                      </a:r>
                      <a:r>
                        <a:rPr lang="en-US" altLang="zh-CN" sz="2400" b="1" kern="1200" dirty="0" smtClean="0">
                          <a:solidFill>
                            <a:schemeClr val="tx1"/>
                          </a:solidFill>
                          <a:effectLst/>
                          <a:latin typeface="+mn-lt"/>
                          <a:ea typeface="+mn-ea"/>
                          <a:cs typeface="+mn-cs"/>
                        </a:rPr>
                        <a:t>6———</a:t>
                      </a:r>
                      <a:r>
                        <a:rPr lang="zh-CN" altLang="en-US" sz="2400" b="1" kern="1200" dirty="0" smtClean="0">
                          <a:solidFill>
                            <a:schemeClr val="tx1"/>
                          </a:solidFill>
                          <a:effectLst/>
                          <a:latin typeface="+mn-lt"/>
                          <a:ea typeface="+mn-ea"/>
                          <a:cs typeface="+mn-cs"/>
                        </a:rPr>
                        <a:t>循证决策 </a:t>
                      </a:r>
                      <a:endParaRPr lang="zh-CN" altLang="zh-CN" sz="2400" b="1" kern="1200" dirty="0" smtClean="0">
                        <a:solidFill>
                          <a:schemeClr val="tx1"/>
                        </a:solidFill>
                        <a:effectLst/>
                        <a:latin typeface="+mn-lt"/>
                        <a:ea typeface="+mn-ea"/>
                        <a:cs typeface="+mn-cs"/>
                      </a:endParaRPr>
                    </a:p>
                    <a:p>
                      <a:r>
                        <a:rPr lang="zh-CN" altLang="zh-CN" sz="2400" b="1" kern="1200" dirty="0" smtClean="0">
                          <a:solidFill>
                            <a:schemeClr val="tx1"/>
                          </a:solidFill>
                          <a:effectLst/>
                          <a:latin typeface="+mn-lt"/>
                          <a:ea typeface="+mn-ea"/>
                          <a:cs typeface="+mn-cs"/>
                        </a:rPr>
                        <a:t>a)</a:t>
                      </a:r>
                      <a:r>
                        <a:rPr lang="zh-CN" altLang="en-US" sz="2400" b="1" kern="1200" dirty="0" smtClean="0">
                          <a:solidFill>
                            <a:schemeClr val="tx1"/>
                          </a:solidFill>
                          <a:effectLst/>
                          <a:latin typeface="+mn-lt"/>
                          <a:ea typeface="+mn-ea"/>
                          <a:cs typeface="+mn-cs"/>
                        </a:rPr>
                        <a:t>概</a:t>
                      </a:r>
                      <a:r>
                        <a:rPr lang="zh-CN" altLang="zh-CN" sz="2400" b="1" kern="1200" dirty="0" smtClean="0">
                          <a:solidFill>
                            <a:schemeClr val="tx1"/>
                          </a:solidFill>
                          <a:effectLst/>
                          <a:latin typeface="+mn-lt"/>
                          <a:ea typeface="+mn-ea"/>
                          <a:cs typeface="+mn-cs"/>
                        </a:rPr>
                        <a:t>述</a:t>
                      </a:r>
                      <a:endParaRPr lang="zh-CN" altLang="zh-CN" sz="2400" b="1" kern="1200" dirty="0" smtClean="0">
                        <a:solidFill>
                          <a:schemeClr val="tx1"/>
                        </a:solidFill>
                        <a:effectLst/>
                        <a:latin typeface="+mn-lt"/>
                        <a:ea typeface="+mn-ea"/>
                        <a:cs typeface="+mn-cs"/>
                      </a:endParaRPr>
                    </a:p>
                    <a:p>
                      <a:pPr marL="0" algn="l" defTabSz="914400" rtl="0" eaLnBrk="1" latinLnBrk="0" hangingPunct="1"/>
                      <a:r>
                        <a:rPr lang="zh-CN" altLang="en-US" sz="2400" b="1" kern="1200" dirty="0" smtClean="0">
                          <a:solidFill>
                            <a:schemeClr val="tx1"/>
                          </a:solidFill>
                          <a:effectLst/>
                          <a:latin typeface="+mn-lt"/>
                          <a:ea typeface="+mn-ea"/>
                          <a:cs typeface="+mn-cs"/>
                        </a:rPr>
                        <a:t>基于数据和信息的分析和评价的决策，更有可能产生</a:t>
                      </a:r>
                      <a:r>
                        <a:rPr lang="zh-CN" altLang="en-US" sz="2400" b="1" kern="1200" dirty="0" smtClean="0">
                          <a:solidFill>
                            <a:srgbClr val="FF0000"/>
                          </a:solidFill>
                          <a:effectLst/>
                          <a:latin typeface="+mn-lt"/>
                          <a:ea typeface="+mn-ea"/>
                          <a:cs typeface="+mn-cs"/>
                        </a:rPr>
                        <a:t>期望</a:t>
                      </a:r>
                      <a:r>
                        <a:rPr lang="zh-CN" altLang="en-US" sz="2400" b="1" kern="1200" dirty="0" smtClean="0">
                          <a:solidFill>
                            <a:schemeClr val="tx1"/>
                          </a:solidFill>
                          <a:effectLst/>
                          <a:latin typeface="+mn-lt"/>
                          <a:ea typeface="+mn-ea"/>
                          <a:cs typeface="+mn-cs"/>
                        </a:rPr>
                        <a:t>的结果。 </a:t>
                      </a:r>
                      <a:endParaRPr lang="en-US" altLang="zh-CN" sz="2400" b="1" kern="1200" dirty="0" smtClean="0">
                        <a:solidFill>
                          <a:schemeClr val="tx1"/>
                        </a:solidFill>
                        <a:effectLst/>
                        <a:latin typeface="+mn-lt"/>
                        <a:ea typeface="+mn-ea"/>
                        <a:cs typeface="+mn-cs"/>
                      </a:endParaRPr>
                    </a:p>
                    <a:p>
                      <a:r>
                        <a:rPr lang="en-US" altLang="zh-CN" sz="2400" b="1" kern="1200" dirty="0" smtClean="0">
                          <a:solidFill>
                            <a:schemeClr val="tx1"/>
                          </a:solidFill>
                          <a:effectLst/>
                          <a:latin typeface="+mn-lt"/>
                          <a:ea typeface="+mn-ea"/>
                          <a:cs typeface="+mn-cs"/>
                        </a:rPr>
                        <a:t>b)</a:t>
                      </a:r>
                      <a:r>
                        <a:rPr lang="zh-CN" altLang="en-US" sz="2400" b="1" kern="1200" dirty="0" smtClean="0">
                          <a:solidFill>
                            <a:schemeClr val="tx1"/>
                          </a:solidFill>
                          <a:effectLst/>
                          <a:latin typeface="+mn-lt"/>
                          <a:ea typeface="+mn-ea"/>
                          <a:cs typeface="+mn-cs"/>
                        </a:rPr>
                        <a:t>依据 </a:t>
                      </a:r>
                      <a:endParaRPr lang="zh-CN" altLang="en-US" sz="2400" b="1" kern="1200" dirty="0" smtClean="0">
                        <a:solidFill>
                          <a:schemeClr val="tx1"/>
                        </a:solidFill>
                        <a:effectLst/>
                        <a:latin typeface="+mn-lt"/>
                        <a:ea typeface="+mn-ea"/>
                        <a:cs typeface="+mn-cs"/>
                      </a:endParaRPr>
                    </a:p>
                    <a:p>
                      <a:r>
                        <a:rPr lang="zh-CN" altLang="en-US" sz="2400" b="1" kern="1200" dirty="0" smtClean="0">
                          <a:solidFill>
                            <a:schemeClr val="tx1"/>
                          </a:solidFill>
                          <a:effectLst/>
                          <a:latin typeface="+mn-lt"/>
                          <a:ea typeface="+mn-ea"/>
                          <a:cs typeface="+mn-cs"/>
                        </a:rPr>
                        <a:t>决策是一个复杂的过程，并且总是包含某些不确定性。它总是涉及多种类型和来源的输入及其理解，而这些理解可能是主观的。重要的是理解因果关系和潜在的非预期后果。对事实、证据和数据的分析可导致决策更加客观、可信。 </a:t>
                      </a:r>
                      <a:endParaRPr lang="en-US" altLang="zh-CN" sz="2400" b="1" kern="1200" dirty="0" smtClean="0">
                        <a:solidFill>
                          <a:schemeClr val="tx1"/>
                        </a:solidFill>
                        <a:effectLst/>
                        <a:latin typeface="+mn-lt"/>
                        <a:ea typeface="+mn-ea"/>
                        <a:cs typeface="+mn-cs"/>
                      </a:endParaRPr>
                    </a:p>
                  </a:txBody>
                  <a:tcPr marL="91449" marR="9144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0"/>
          <a:ext cx="8714642" cy="5113338"/>
        </p:xfrm>
        <a:graphic>
          <a:graphicData uri="http://schemas.openxmlformats.org/drawingml/2006/table">
            <a:tbl>
              <a:tblPr/>
              <a:tblGrid>
                <a:gridCol w="2592666"/>
                <a:gridCol w="6121976"/>
              </a:tblGrid>
              <a:tr h="51277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0565">
                <a:tc>
                  <a:txBody>
                    <a:bodyPr/>
                    <a:lstStyle/>
                    <a:p>
                      <a:pPr marL="476250" indent="-476250" eaLnBrk="1" hangingPunct="1">
                        <a:lnSpc>
                          <a:spcPct val="130000"/>
                        </a:lnSpc>
                        <a:spcBef>
                          <a:spcPts val="300"/>
                        </a:spcBef>
                        <a:spcAft>
                          <a:spcPts val="300"/>
                        </a:spcAft>
                        <a:buClr>
                          <a:srgbClr val="0000FF"/>
                        </a:buClr>
                        <a:buFont typeface="Wingdings" panose="05000000000000000000" pitchFamily="2" charset="2"/>
                        <a:buNone/>
                      </a:pPr>
                      <a:r>
                        <a:rPr lang="en-US" altLang="zh-CN" sz="1800" b="1" dirty="0" smtClean="0">
                          <a:latin typeface="黑体" panose="02010609060101010101" pitchFamily="2" charset="-122"/>
                          <a:ea typeface="黑体" panose="02010609060101010101" pitchFamily="2" charset="-122"/>
                        </a:rPr>
                        <a:t>0.2g)</a:t>
                      </a:r>
                      <a:r>
                        <a:rPr kumimoji="0" lang="zh-CN" altLang="en-US" sz="1800" b="1" i="0" kern="1200" dirty="0" smtClean="0">
                          <a:solidFill>
                            <a:schemeClr val="tx1"/>
                          </a:solidFill>
                          <a:effectLst/>
                          <a:latin typeface="+mn-lt"/>
                          <a:ea typeface="+mn-ea"/>
                          <a:cs typeface="+mn-cs"/>
                        </a:rPr>
                        <a:t>基于事实的决策方法</a:t>
                      </a:r>
                      <a:endParaRPr kumimoji="0" lang="en-US" altLang="zh-CN" sz="1800" b="1" i="0" kern="1200" dirty="0" smtClean="0">
                        <a:solidFill>
                          <a:schemeClr val="tx1"/>
                        </a:solidFill>
                        <a:effectLst/>
                        <a:latin typeface="+mn-lt"/>
                        <a:ea typeface="+mn-ea"/>
                        <a:cs typeface="+mn-cs"/>
                      </a:endParaRPr>
                    </a:p>
                    <a:p>
                      <a:pPr marL="0" indent="-381000" algn="l" rtl="0" eaLnBrk="1" latinLnBrk="0" hangingPunct="1">
                        <a:lnSpc>
                          <a:spcPct val="130000"/>
                        </a:lnSpc>
                        <a:spcBef>
                          <a:spcPts val="300"/>
                        </a:spcBef>
                        <a:spcAft>
                          <a:spcPts val="3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有效决策是建立在数据和信息分析基础上。</a:t>
                      </a:r>
                      <a:endParaRPr kumimoji="0" lang="zh-CN" altLang="en-US" sz="1800" b="0" i="0" kern="1200" dirty="0" smtClean="0">
                        <a:solidFill>
                          <a:schemeClr val="tx1"/>
                        </a:solidFill>
                        <a:effectLst/>
                        <a:latin typeface="+mn-lt"/>
                        <a:ea typeface="+mn-ea"/>
                        <a:cs typeface="+mn-cs"/>
                      </a:endParaRPr>
                    </a:p>
                  </a:txBody>
                  <a:tcPr marL="91449" marR="91449"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2200" b="1" i="0" u="none" strike="noStrike" kern="1200" baseline="0" dirty="0" smtClean="0">
                          <a:solidFill>
                            <a:schemeClr val="tx1"/>
                          </a:solidFill>
                          <a:latin typeface="+mn-lt"/>
                          <a:ea typeface="+mn-ea"/>
                          <a:cs typeface="+mn-cs"/>
                        </a:rPr>
                        <a:t>c)</a:t>
                      </a:r>
                      <a:r>
                        <a:rPr lang="zh-CN" altLang="en-US" sz="2200" b="1" i="0" u="none" strike="noStrike" kern="1200" baseline="0" dirty="0" smtClean="0">
                          <a:solidFill>
                            <a:schemeClr val="tx1"/>
                          </a:solidFill>
                          <a:latin typeface="+mn-lt"/>
                          <a:ea typeface="+mn-ea"/>
                          <a:cs typeface="+mn-cs"/>
                        </a:rPr>
                        <a:t>主要益处 </a:t>
                      </a:r>
                      <a:endParaRPr lang="zh-CN" altLang="en-US" sz="2200" b="1" i="0" u="none" strike="noStrike" kern="1200" baseline="0" dirty="0" smtClean="0">
                        <a:solidFill>
                          <a:schemeClr val="tx1"/>
                        </a:solidFill>
                        <a:latin typeface="+mn-lt"/>
                        <a:ea typeface="+mn-ea"/>
                        <a:cs typeface="+mn-cs"/>
                      </a:endParaRPr>
                    </a:p>
                    <a:p>
                      <a:r>
                        <a:rPr lang="zh-CN" altLang="en-US" sz="2200" b="1" i="0" u="none" strike="noStrike" kern="1200" baseline="0" dirty="0" smtClean="0">
                          <a:solidFill>
                            <a:schemeClr val="tx1"/>
                          </a:solidFill>
                          <a:latin typeface="+mn-lt"/>
                          <a:ea typeface="+mn-ea"/>
                          <a:cs typeface="+mn-cs"/>
                        </a:rPr>
                        <a:t>主要的益处可能有：</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改进决策过程； </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改进对过程绩效和实现目标的能力的评估； </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改进运行的有效性和效率； </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提高评审、挑战和改变观点和决策的能力； </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提高证实以往决策有效性的能力。 </a:t>
                      </a:r>
                      <a:endParaRPr lang="en-US" altLang="zh-CN" sz="2200" b="1" i="0" u="none" strike="noStrike" kern="1200" baseline="0" dirty="0" smtClean="0">
                        <a:solidFill>
                          <a:schemeClr val="tx1"/>
                        </a:solidFill>
                        <a:latin typeface="+mn-lt"/>
                        <a:ea typeface="+mn-ea"/>
                        <a:cs typeface="+mn-cs"/>
                      </a:endParaRPr>
                    </a:p>
                    <a:p>
                      <a:r>
                        <a:rPr lang="en-US" altLang="zh-CN" sz="2200" b="1" i="0" u="none" strike="noStrike" kern="1200" baseline="0" dirty="0" smtClean="0">
                          <a:solidFill>
                            <a:schemeClr val="tx1"/>
                          </a:solidFill>
                          <a:latin typeface="+mn-lt"/>
                          <a:ea typeface="+mn-ea"/>
                          <a:cs typeface="+mn-cs"/>
                        </a:rPr>
                        <a:t>d)</a:t>
                      </a:r>
                      <a:r>
                        <a:rPr lang="zh-CN" altLang="en-US" sz="2200" b="1" i="0" u="none" strike="noStrike" kern="1200" baseline="0" dirty="0" smtClean="0">
                          <a:solidFill>
                            <a:schemeClr val="tx1"/>
                          </a:solidFill>
                          <a:latin typeface="+mn-lt"/>
                          <a:ea typeface="+mn-ea"/>
                          <a:cs typeface="+mn-cs"/>
                        </a:rPr>
                        <a:t>可开展的活动 </a:t>
                      </a:r>
                      <a:endParaRPr lang="zh-CN" altLang="en-US" sz="2200" b="1" i="0" u="none" strike="noStrike" kern="1200" baseline="0" dirty="0" smtClean="0">
                        <a:solidFill>
                          <a:schemeClr val="tx1"/>
                        </a:solidFill>
                        <a:latin typeface="+mn-lt"/>
                        <a:ea typeface="+mn-ea"/>
                        <a:cs typeface="+mn-cs"/>
                      </a:endParaRPr>
                    </a:p>
                    <a:p>
                      <a:r>
                        <a:rPr lang="zh-CN" altLang="en-US" sz="2200" b="1" i="0" u="none" strike="noStrike" kern="1200" baseline="0" dirty="0" smtClean="0">
                          <a:solidFill>
                            <a:schemeClr val="tx1"/>
                          </a:solidFill>
                          <a:latin typeface="+mn-lt"/>
                          <a:ea typeface="+mn-ea"/>
                          <a:cs typeface="+mn-cs"/>
                        </a:rPr>
                        <a:t>可开展的活动包括；</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确定、测量和监视关键指标，以证实组织绩效； </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使相关人员能够获得所需的全部数据； </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确保数据和信息足够准确、可靠和安全； </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使用适宜的方法对数据和信息进行分析和评价；</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确保人员有能力分析和评价所需的数据； </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权衡经验和直觉，基于证据进行决策并采取措施。 </a:t>
                      </a:r>
                      <a:endParaRPr lang="en-US" altLang="zh-CN" sz="2200" b="1" i="0" u="none" strike="noStrike" kern="1200" baseline="0" dirty="0" smtClean="0">
                        <a:solidFill>
                          <a:schemeClr val="tx1"/>
                        </a:solidFill>
                        <a:latin typeface="+mn-lt"/>
                        <a:ea typeface="+mn-ea"/>
                        <a:cs typeface="+mn-cs"/>
                      </a:endParaRPr>
                    </a:p>
                  </a:txBody>
                  <a:tcPr marL="91449" marR="91449"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762000" y="1065213"/>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endParaRPr lang="zh-CN" altLang="en-US" sz="2400">
              <a:ea typeface="文鼎中特广告体"/>
              <a:cs typeface="文鼎中特广告体"/>
            </a:endParaRPr>
          </a:p>
        </p:txBody>
      </p:sp>
      <p:sp>
        <p:nvSpPr>
          <p:cNvPr id="50179" name="Text Box 3"/>
          <p:cNvSpPr txBox="1">
            <a:spLocks noChangeArrowheads="1"/>
          </p:cNvSpPr>
          <p:nvPr/>
        </p:nvSpPr>
        <p:spPr bwMode="auto">
          <a:xfrm>
            <a:off x="914400" y="1220788"/>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endParaRPr lang="zh-CN" altLang="en-US" sz="2400">
              <a:ea typeface="文鼎中特广告体"/>
              <a:cs typeface="文鼎中特广告体"/>
            </a:endParaRPr>
          </a:p>
        </p:txBody>
      </p:sp>
      <p:sp>
        <p:nvSpPr>
          <p:cNvPr id="50180" name="Text Box 4"/>
          <p:cNvSpPr txBox="1">
            <a:spLocks noChangeArrowheads="1"/>
          </p:cNvSpPr>
          <p:nvPr/>
        </p:nvSpPr>
        <p:spPr bwMode="auto">
          <a:xfrm>
            <a:off x="1066800" y="13716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endParaRPr lang="zh-CN" altLang="en-US" sz="2400">
              <a:ea typeface="文鼎中特广告体"/>
              <a:cs typeface="文鼎中特广告体"/>
            </a:endParaRPr>
          </a:p>
        </p:txBody>
      </p:sp>
      <p:sp>
        <p:nvSpPr>
          <p:cNvPr id="50181" name="Text Box 5"/>
          <p:cNvSpPr txBox="1">
            <a:spLocks noChangeArrowheads="1"/>
          </p:cNvSpPr>
          <p:nvPr/>
        </p:nvSpPr>
        <p:spPr bwMode="auto">
          <a:xfrm>
            <a:off x="1524000" y="1371600"/>
            <a:ext cx="3048000" cy="369888"/>
          </a:xfrm>
          <a:prstGeom prst="rect">
            <a:avLst/>
          </a:prstGeom>
          <a:noFill/>
          <a:ln w="57150" cmpd="thickThin">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800" b="1">
                <a:ea typeface="幼圆" pitchFamily="49" charset="-122"/>
              </a:rPr>
              <a:t>收集与目标相关数据和信息</a:t>
            </a:r>
            <a:endParaRPr lang="zh-CN" altLang="en-US" sz="1800" b="1">
              <a:ea typeface="幼圆" pitchFamily="49" charset="-122"/>
            </a:endParaRPr>
          </a:p>
        </p:txBody>
      </p:sp>
      <p:sp>
        <p:nvSpPr>
          <p:cNvPr id="50182" name="Text Box 6"/>
          <p:cNvSpPr txBox="1">
            <a:spLocks noChangeArrowheads="1"/>
          </p:cNvSpPr>
          <p:nvPr/>
        </p:nvSpPr>
        <p:spPr bwMode="auto">
          <a:xfrm>
            <a:off x="1371600" y="1677988"/>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endParaRPr lang="zh-CN" altLang="en-US" sz="2400">
              <a:ea typeface="文鼎中特广告体"/>
              <a:cs typeface="文鼎中特广告体"/>
            </a:endParaRPr>
          </a:p>
        </p:txBody>
      </p:sp>
      <p:sp>
        <p:nvSpPr>
          <p:cNvPr id="50183" name="Text Box 7"/>
          <p:cNvSpPr txBox="1">
            <a:spLocks noChangeArrowheads="1"/>
          </p:cNvSpPr>
          <p:nvPr/>
        </p:nvSpPr>
        <p:spPr bwMode="auto">
          <a:xfrm>
            <a:off x="1219200" y="1522413"/>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endParaRPr lang="zh-CN" altLang="en-US" sz="2400">
              <a:ea typeface="文鼎中特广告体"/>
              <a:cs typeface="文鼎中特广告体"/>
            </a:endParaRPr>
          </a:p>
        </p:txBody>
      </p:sp>
      <p:sp>
        <p:nvSpPr>
          <p:cNvPr id="50184" name="Text Box 8"/>
          <p:cNvSpPr txBox="1">
            <a:spLocks noChangeArrowheads="1"/>
          </p:cNvSpPr>
          <p:nvPr/>
        </p:nvSpPr>
        <p:spPr bwMode="auto">
          <a:xfrm>
            <a:off x="2971800" y="2743201"/>
            <a:ext cx="3048000" cy="461963"/>
          </a:xfrm>
          <a:prstGeom prst="rect">
            <a:avLst/>
          </a:prstGeom>
          <a:noFill/>
          <a:ln w="57150" cmpd="thickThin">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800" b="1">
                <a:ea typeface="幼圆" pitchFamily="49" charset="-122"/>
              </a:rPr>
              <a:t>确保数据和信息可靠准确</a:t>
            </a:r>
            <a:r>
              <a:rPr lang="zh-CN" altLang="en-US" sz="2400">
                <a:ea typeface="文鼎中特广告体"/>
                <a:cs typeface="文鼎中特广告体"/>
              </a:rPr>
              <a:t> </a:t>
            </a:r>
            <a:endParaRPr lang="zh-CN" altLang="en-US" sz="2400">
              <a:ea typeface="文鼎中特广告体"/>
              <a:cs typeface="文鼎中特广告体"/>
            </a:endParaRPr>
          </a:p>
        </p:txBody>
      </p:sp>
      <p:sp>
        <p:nvSpPr>
          <p:cNvPr id="50185" name="Text Box 9"/>
          <p:cNvSpPr txBox="1">
            <a:spLocks noChangeArrowheads="1"/>
          </p:cNvSpPr>
          <p:nvPr/>
        </p:nvSpPr>
        <p:spPr bwMode="auto">
          <a:xfrm>
            <a:off x="1676400" y="1979613"/>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endParaRPr lang="zh-CN" altLang="en-US" sz="2400">
              <a:ea typeface="文鼎中特广告体"/>
              <a:cs typeface="文鼎中特广告体"/>
            </a:endParaRPr>
          </a:p>
        </p:txBody>
      </p:sp>
      <p:sp>
        <p:nvSpPr>
          <p:cNvPr id="50186" name="Text Box 10"/>
          <p:cNvSpPr txBox="1">
            <a:spLocks noChangeArrowheads="1"/>
          </p:cNvSpPr>
          <p:nvPr/>
        </p:nvSpPr>
        <p:spPr bwMode="auto">
          <a:xfrm>
            <a:off x="3048000" y="4821239"/>
            <a:ext cx="3048000" cy="369887"/>
          </a:xfrm>
          <a:prstGeom prst="rect">
            <a:avLst/>
          </a:prstGeom>
          <a:noFill/>
          <a:ln w="57150" cmpd="thickThin">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800" b="1">
                <a:ea typeface="幼圆" pitchFamily="49" charset="-122"/>
              </a:rPr>
              <a:t>作出决定并采取措施</a:t>
            </a:r>
            <a:endParaRPr lang="zh-CN" altLang="en-US" sz="1800" b="1">
              <a:ea typeface="幼圆" pitchFamily="49" charset="-122"/>
            </a:endParaRPr>
          </a:p>
        </p:txBody>
      </p:sp>
      <p:sp>
        <p:nvSpPr>
          <p:cNvPr id="50187" name="Text Box 11"/>
          <p:cNvSpPr txBox="1">
            <a:spLocks noChangeArrowheads="1"/>
          </p:cNvSpPr>
          <p:nvPr/>
        </p:nvSpPr>
        <p:spPr bwMode="auto">
          <a:xfrm>
            <a:off x="1524000" y="3829050"/>
            <a:ext cx="3048000" cy="369888"/>
          </a:xfrm>
          <a:prstGeom prst="rect">
            <a:avLst/>
          </a:prstGeom>
          <a:noFill/>
          <a:ln w="57150" cmpd="thickThin">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800" b="1">
                <a:ea typeface="幼圆" pitchFamily="49" charset="-122"/>
              </a:rPr>
              <a:t>采用有效方法进行分析</a:t>
            </a:r>
            <a:endParaRPr lang="zh-CN" altLang="en-US" sz="1800" b="1">
              <a:ea typeface="幼圆" pitchFamily="49" charset="-122"/>
            </a:endParaRPr>
          </a:p>
        </p:txBody>
      </p:sp>
      <p:sp>
        <p:nvSpPr>
          <p:cNvPr id="50188" name="Text Box 12"/>
          <p:cNvSpPr txBox="1">
            <a:spLocks noChangeArrowheads="1"/>
          </p:cNvSpPr>
          <p:nvPr/>
        </p:nvSpPr>
        <p:spPr bwMode="auto">
          <a:xfrm>
            <a:off x="1524000" y="5808664"/>
            <a:ext cx="3048000" cy="369887"/>
          </a:xfrm>
          <a:prstGeom prst="rect">
            <a:avLst/>
          </a:prstGeom>
          <a:noFill/>
          <a:ln w="57150" cmpd="thickThin">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1800" b="1">
                <a:ea typeface="幼圆" pitchFamily="49" charset="-122"/>
              </a:rPr>
              <a:t>提高员工收集分析决策能力</a:t>
            </a:r>
            <a:endParaRPr lang="zh-CN" altLang="en-US" sz="1800" b="1">
              <a:ea typeface="幼圆" pitchFamily="49" charset="-122"/>
            </a:endParaRPr>
          </a:p>
        </p:txBody>
      </p:sp>
      <p:sp>
        <p:nvSpPr>
          <p:cNvPr id="142349" name="AutoShape 13"/>
          <p:cNvSpPr>
            <a:spLocks noChangeArrowheads="1"/>
          </p:cNvSpPr>
          <p:nvPr/>
        </p:nvSpPr>
        <p:spPr bwMode="auto">
          <a:xfrm>
            <a:off x="2791558" y="1828801"/>
            <a:ext cx="485042" cy="900113"/>
          </a:xfrm>
          <a:prstGeom prst="downArrow">
            <a:avLst>
              <a:gd name="adj1" fmla="val 50000"/>
              <a:gd name="adj2" fmla="val 42825"/>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42350" name="AutoShape 14"/>
          <p:cNvSpPr>
            <a:spLocks noChangeArrowheads="1"/>
          </p:cNvSpPr>
          <p:nvPr/>
        </p:nvSpPr>
        <p:spPr bwMode="auto">
          <a:xfrm>
            <a:off x="4315558" y="3278189"/>
            <a:ext cx="485042" cy="515937"/>
          </a:xfrm>
          <a:prstGeom prst="downArrow">
            <a:avLst>
              <a:gd name="adj1" fmla="val 50000"/>
              <a:gd name="adj2" fmla="val 25000"/>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42351" name="AutoShape 15"/>
          <p:cNvSpPr>
            <a:spLocks noChangeArrowheads="1"/>
          </p:cNvSpPr>
          <p:nvPr/>
        </p:nvSpPr>
        <p:spPr bwMode="auto">
          <a:xfrm>
            <a:off x="2819400" y="4265614"/>
            <a:ext cx="486508" cy="534987"/>
          </a:xfrm>
          <a:prstGeom prst="downArrow">
            <a:avLst>
              <a:gd name="adj1" fmla="val 50000"/>
              <a:gd name="adj2" fmla="val 25376"/>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142352" name="AutoShape 16"/>
          <p:cNvSpPr>
            <a:spLocks noChangeArrowheads="1"/>
          </p:cNvSpPr>
          <p:nvPr/>
        </p:nvSpPr>
        <p:spPr bwMode="auto">
          <a:xfrm>
            <a:off x="4315558" y="5257800"/>
            <a:ext cx="485042" cy="534988"/>
          </a:xfrm>
          <a:prstGeom prst="downArrow">
            <a:avLst>
              <a:gd name="adj1" fmla="val 50000"/>
              <a:gd name="adj2" fmla="val 25453"/>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50193" name="Text Box 17"/>
          <p:cNvSpPr txBox="1">
            <a:spLocks noChangeArrowheads="1"/>
          </p:cNvSpPr>
          <p:nvPr/>
        </p:nvSpPr>
        <p:spPr bwMode="auto">
          <a:xfrm>
            <a:off x="838200" y="115888"/>
            <a:ext cx="7620000"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buFontTx/>
              <a:buNone/>
            </a:pPr>
            <a:r>
              <a:rPr lang="zh-CN" altLang="en-US" sz="4000">
                <a:solidFill>
                  <a:srgbClr val="A50021"/>
                </a:solidFill>
                <a:ea typeface="文鼎中特广告体"/>
                <a:cs typeface="文鼎中特广告体"/>
              </a:rPr>
              <a:t>成功决策</a:t>
            </a:r>
            <a:endParaRPr lang="zh-CN" altLang="en-US" sz="4000">
              <a:solidFill>
                <a:srgbClr val="A50021"/>
              </a:solidFill>
              <a:ea typeface="文鼎中特广告体"/>
              <a:cs typeface="文鼎中特广告体"/>
            </a:endParaRPr>
          </a:p>
        </p:txBody>
      </p:sp>
      <p:pic>
        <p:nvPicPr>
          <p:cNvPr id="50194" name="Picture 18" descr="BD05933_"/>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91200" y="1371600"/>
            <a:ext cx="152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5" name="Picture 19" descr="HH0178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506788"/>
            <a:ext cx="1500554"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6" name="Picture 20" descr="PH01568J"/>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838200" y="2522538"/>
            <a:ext cx="15240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7" name="Picture 21" descr="PH01619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94214"/>
            <a:ext cx="152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198" name="Object 22"/>
          <p:cNvGraphicFramePr>
            <a:graphicFrameLocks noChangeAspect="1"/>
          </p:cNvGraphicFramePr>
          <p:nvPr/>
        </p:nvGraphicFramePr>
        <p:xfrm>
          <a:off x="5791200" y="5486401"/>
          <a:ext cx="1524000" cy="1031875"/>
        </p:xfrm>
        <a:graphic>
          <a:graphicData uri="http://schemas.openxmlformats.org/presentationml/2006/ole">
            <mc:AlternateContent xmlns:mc="http://schemas.openxmlformats.org/markup-compatibility/2006">
              <mc:Choice xmlns:v="urn:schemas-microsoft-com:vml" Requires="v">
                <p:oleObj spid="_x0000_s1028" name="剪辑" r:id="rId5" imgW="4540250" imgH="3497580" progId="MS_ClipArt_Gallery.2">
                  <p:embed/>
                </p:oleObj>
              </mc:Choice>
              <mc:Fallback>
                <p:oleObj name="剪辑" r:id="rId5" imgW="4540250" imgH="3497580" progId="MS_ClipArt_Gallery.2">
                  <p:embed/>
                  <p:pic>
                    <p:nvPicPr>
                      <p:cNvPr id="0" name="图片 10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5486401"/>
                        <a:ext cx="1524000" cy="103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199" name="Rectangle 23"/>
          <p:cNvSpPr>
            <a:spLocks noChangeArrowheads="1"/>
          </p:cNvSpPr>
          <p:nvPr/>
        </p:nvSpPr>
        <p:spPr bwMode="auto">
          <a:xfrm>
            <a:off x="8834805" y="0"/>
            <a:ext cx="311279"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a:solidFill>
                  <a:srgbClr val="969696"/>
                </a:solidFill>
                <a:latin typeface="Tahoma" panose="020B0604030504040204" pitchFamily="34" charset="0"/>
              </a:rPr>
              <a:t>2</a:t>
            </a:r>
            <a:endParaRPr lang="en-US" altLang="zh-CN" sz="1800">
              <a:solidFill>
                <a:srgbClr val="969696"/>
              </a:solidFill>
              <a:latin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2349"/>
                                        </p:tgtEl>
                                        <p:attrNameLst>
                                          <p:attrName>style.visibility</p:attrName>
                                        </p:attrNameLst>
                                      </p:cBhvr>
                                      <p:to>
                                        <p:strVal val="visible"/>
                                      </p:to>
                                    </p:set>
                                    <p:anim calcmode="lin" valueType="num">
                                      <p:cBhvr additive="base">
                                        <p:cTn id="7" dur="500" fill="hold"/>
                                        <p:tgtEl>
                                          <p:spTgt spid="142349"/>
                                        </p:tgtEl>
                                        <p:attrNameLst>
                                          <p:attrName>ppt_x</p:attrName>
                                        </p:attrNameLst>
                                      </p:cBhvr>
                                      <p:tavLst>
                                        <p:tav tm="0">
                                          <p:val>
                                            <p:strVal val="#ppt_x"/>
                                          </p:val>
                                        </p:tav>
                                        <p:tav tm="100000">
                                          <p:val>
                                            <p:strVal val="#ppt_x"/>
                                          </p:val>
                                        </p:tav>
                                      </p:tavLst>
                                    </p:anim>
                                    <p:anim calcmode="lin" valueType="num">
                                      <p:cBhvr additive="base">
                                        <p:cTn id="8" dur="500" fill="hold"/>
                                        <p:tgtEl>
                                          <p:spTgt spid="14234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42350"/>
                                        </p:tgtEl>
                                        <p:attrNameLst>
                                          <p:attrName>style.visibility</p:attrName>
                                        </p:attrNameLst>
                                      </p:cBhvr>
                                      <p:to>
                                        <p:strVal val="visible"/>
                                      </p:to>
                                    </p:set>
                                    <p:anim calcmode="lin" valueType="num">
                                      <p:cBhvr additive="base">
                                        <p:cTn id="12" dur="500" fill="hold"/>
                                        <p:tgtEl>
                                          <p:spTgt spid="142350"/>
                                        </p:tgtEl>
                                        <p:attrNameLst>
                                          <p:attrName>ppt_x</p:attrName>
                                        </p:attrNameLst>
                                      </p:cBhvr>
                                      <p:tavLst>
                                        <p:tav tm="0">
                                          <p:val>
                                            <p:strVal val="#ppt_x"/>
                                          </p:val>
                                        </p:tav>
                                        <p:tav tm="100000">
                                          <p:val>
                                            <p:strVal val="#ppt_x"/>
                                          </p:val>
                                        </p:tav>
                                      </p:tavLst>
                                    </p:anim>
                                    <p:anim calcmode="lin" valueType="num">
                                      <p:cBhvr additive="base">
                                        <p:cTn id="13" dur="500" fill="hold"/>
                                        <p:tgtEl>
                                          <p:spTgt spid="14235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2351"/>
                                        </p:tgtEl>
                                        <p:attrNameLst>
                                          <p:attrName>style.visibility</p:attrName>
                                        </p:attrNameLst>
                                      </p:cBhvr>
                                      <p:to>
                                        <p:strVal val="visible"/>
                                      </p:to>
                                    </p:set>
                                    <p:anim calcmode="lin" valueType="num">
                                      <p:cBhvr additive="base">
                                        <p:cTn id="17" dur="500" fill="hold"/>
                                        <p:tgtEl>
                                          <p:spTgt spid="142351"/>
                                        </p:tgtEl>
                                        <p:attrNameLst>
                                          <p:attrName>ppt_x</p:attrName>
                                        </p:attrNameLst>
                                      </p:cBhvr>
                                      <p:tavLst>
                                        <p:tav tm="0">
                                          <p:val>
                                            <p:strVal val="#ppt_x"/>
                                          </p:val>
                                        </p:tav>
                                        <p:tav tm="100000">
                                          <p:val>
                                            <p:strVal val="#ppt_x"/>
                                          </p:val>
                                        </p:tav>
                                      </p:tavLst>
                                    </p:anim>
                                    <p:anim calcmode="lin" valueType="num">
                                      <p:cBhvr additive="base">
                                        <p:cTn id="18" dur="500" fill="hold"/>
                                        <p:tgtEl>
                                          <p:spTgt spid="14235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42352"/>
                                        </p:tgtEl>
                                        <p:attrNameLst>
                                          <p:attrName>style.visibility</p:attrName>
                                        </p:attrNameLst>
                                      </p:cBhvr>
                                      <p:to>
                                        <p:strVal val="visible"/>
                                      </p:to>
                                    </p:set>
                                    <p:anim calcmode="lin" valueType="num">
                                      <p:cBhvr additive="base">
                                        <p:cTn id="22" dur="500" fill="hold"/>
                                        <p:tgtEl>
                                          <p:spTgt spid="142352"/>
                                        </p:tgtEl>
                                        <p:attrNameLst>
                                          <p:attrName>ppt_x</p:attrName>
                                        </p:attrNameLst>
                                      </p:cBhvr>
                                      <p:tavLst>
                                        <p:tav tm="0">
                                          <p:val>
                                            <p:strVal val="#ppt_x"/>
                                          </p:val>
                                        </p:tav>
                                        <p:tav tm="100000">
                                          <p:val>
                                            <p:strVal val="#ppt_x"/>
                                          </p:val>
                                        </p:tav>
                                      </p:tavLst>
                                    </p:anim>
                                    <p:anim calcmode="lin" valueType="num">
                                      <p:cBhvr additive="base">
                                        <p:cTn id="23" dur="500" fill="hold"/>
                                        <p:tgtEl>
                                          <p:spTgt spid="1423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9" grpId="0" animBg="1"/>
      <p:bldP spid="142350" grpId="0" animBg="1"/>
      <p:bldP spid="142351" grpId="0" animBg="1"/>
      <p:bldP spid="14235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ISO9000:2015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0"/>
          <a:ext cx="8714643" cy="5553361"/>
        </p:xfrm>
        <a:graphic>
          <a:graphicData uri="http://schemas.openxmlformats.org/drawingml/2006/table">
            <a:tbl>
              <a:tblPr/>
              <a:tblGrid>
                <a:gridCol w="3096772"/>
                <a:gridCol w="5617871"/>
              </a:tblGrid>
              <a:tr h="432721">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ISO9000:2015</a:t>
                      </a:r>
                      <a:endParaRPr kumimoji="0" lang="en-US" altLang="zh-CN" sz="22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85392">
                <a:tc>
                  <a:txBody>
                    <a:bodyPr/>
                    <a:lstStyle/>
                    <a:p>
                      <a:pPr marL="0" indent="-476250" algn="l" rtl="0" eaLnBrk="1" latinLnBrk="0" hangingPunct="1">
                        <a:lnSpc>
                          <a:spcPct val="130000"/>
                        </a:lnSpc>
                        <a:spcBef>
                          <a:spcPts val="300"/>
                        </a:spcBef>
                        <a:spcAft>
                          <a:spcPts val="300"/>
                        </a:spcAft>
                        <a:buClr>
                          <a:srgbClr val="0000FF"/>
                        </a:buClr>
                        <a:buFont typeface="Wingdings" panose="05000000000000000000" pitchFamily="2" charset="2"/>
                        <a:buNone/>
                      </a:pPr>
                      <a:r>
                        <a:rPr kumimoji="0" lang="en-US" altLang="zh-CN" sz="1800" b="0" i="0" kern="1200" dirty="0" smtClean="0">
                          <a:solidFill>
                            <a:schemeClr val="tx1"/>
                          </a:solidFill>
                          <a:effectLst/>
                          <a:latin typeface="+mn-lt"/>
                          <a:ea typeface="+mn-ea"/>
                          <a:cs typeface="+mn-cs"/>
                        </a:rPr>
                        <a:t>0.2h)</a:t>
                      </a:r>
                      <a:r>
                        <a:rPr kumimoji="0" lang="zh-CN" altLang="en-US" sz="1800" b="1" i="0" kern="1200" dirty="0" smtClean="0">
                          <a:solidFill>
                            <a:schemeClr val="tx1"/>
                          </a:solidFill>
                          <a:effectLst/>
                          <a:latin typeface="+mn-lt"/>
                          <a:ea typeface="+mn-ea"/>
                          <a:cs typeface="+mn-cs"/>
                        </a:rPr>
                        <a:t>与</a:t>
                      </a:r>
                      <a:r>
                        <a:rPr kumimoji="0" lang="zh-CN" altLang="en-US" sz="1800" b="1" i="0" kern="1200" dirty="0" smtClean="0">
                          <a:solidFill>
                            <a:srgbClr val="FF0000"/>
                          </a:solidFill>
                          <a:effectLst/>
                          <a:latin typeface="+mn-lt"/>
                          <a:ea typeface="+mn-ea"/>
                          <a:cs typeface="+mn-cs"/>
                        </a:rPr>
                        <a:t>供方</a:t>
                      </a:r>
                      <a:r>
                        <a:rPr kumimoji="0" lang="zh-CN" altLang="en-US" sz="1800" b="1" i="0" kern="1200" dirty="0" smtClean="0">
                          <a:solidFill>
                            <a:schemeClr val="tx1"/>
                          </a:solidFill>
                          <a:effectLst/>
                          <a:latin typeface="+mn-lt"/>
                          <a:ea typeface="+mn-ea"/>
                          <a:cs typeface="+mn-cs"/>
                        </a:rPr>
                        <a:t>的互利关系</a:t>
                      </a:r>
                      <a:endParaRPr kumimoji="0" lang="en-US" altLang="zh-CN" sz="1800" b="1" i="0" kern="1200" dirty="0" smtClean="0">
                        <a:solidFill>
                          <a:schemeClr val="tx1"/>
                        </a:solidFill>
                        <a:effectLst/>
                        <a:latin typeface="+mn-lt"/>
                        <a:ea typeface="+mn-ea"/>
                        <a:cs typeface="+mn-cs"/>
                      </a:endParaRPr>
                    </a:p>
                    <a:p>
                      <a:pPr marL="0" indent="-285750" algn="l" rtl="0" eaLnBrk="1" latinLnBrk="0" hangingPunct="1">
                        <a:spcBef>
                          <a:spcPts val="300"/>
                        </a:spcBef>
                        <a:spcAft>
                          <a:spcPts val="3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组织与供方是相互依存的，互利的关系可增强双方创造价值的能</a:t>
                      </a:r>
                      <a:endParaRPr kumimoji="0" lang="en-US" altLang="zh-CN" sz="1800" b="0" i="0" kern="1200" dirty="0" smtClean="0">
                        <a:solidFill>
                          <a:schemeClr val="tx1"/>
                        </a:solidFill>
                        <a:effectLst/>
                        <a:latin typeface="+mn-lt"/>
                        <a:ea typeface="+mn-ea"/>
                        <a:cs typeface="+mn-cs"/>
                      </a:endParaRPr>
                    </a:p>
                    <a:p>
                      <a:pPr marL="0" indent="-285750" algn="l" rtl="0" eaLnBrk="1" latinLnBrk="0" hangingPunct="1">
                        <a:spcBef>
                          <a:spcPts val="300"/>
                        </a:spcBef>
                        <a:spcAft>
                          <a:spcPts val="3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力。</a:t>
                      </a:r>
                      <a:endParaRPr kumimoji="0" lang="zh-CN" altLang="en-US" sz="1800" b="0" i="0" kern="1200" dirty="0" smtClean="0">
                        <a:solidFill>
                          <a:schemeClr val="tx1"/>
                        </a:solidFill>
                        <a:effectLst/>
                        <a:latin typeface="+mn-lt"/>
                        <a:ea typeface="+mn-ea"/>
                        <a:cs typeface="+mn-cs"/>
                      </a:endParaRPr>
                    </a:p>
                  </a:txBody>
                  <a:tcPr marL="91449" marR="914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zh-CN" altLang="en-US" sz="2200" b="1" i="0" kern="1200" dirty="0" smtClean="0">
                          <a:solidFill>
                            <a:schemeClr val="tx1"/>
                          </a:solidFill>
                          <a:effectLst/>
                          <a:latin typeface="+mn-lt"/>
                          <a:ea typeface="+mn-ea"/>
                          <a:cs typeface="+mn-cs"/>
                        </a:rPr>
                        <a:t>原则</a:t>
                      </a:r>
                      <a:r>
                        <a:rPr kumimoji="0" lang="en-US" altLang="zh-CN" sz="2200" b="1" i="0" kern="1200" dirty="0" smtClean="0">
                          <a:solidFill>
                            <a:schemeClr val="tx1"/>
                          </a:solidFill>
                          <a:effectLst/>
                          <a:latin typeface="+mn-lt"/>
                          <a:ea typeface="+mn-ea"/>
                          <a:cs typeface="+mn-cs"/>
                        </a:rPr>
                        <a:t>7———</a:t>
                      </a:r>
                      <a:r>
                        <a:rPr kumimoji="0" lang="zh-CN" altLang="en-US" sz="2200" b="1" i="0" kern="1200" dirty="0" smtClean="0">
                          <a:solidFill>
                            <a:schemeClr val="tx1"/>
                          </a:solidFill>
                          <a:effectLst/>
                          <a:latin typeface="+mn-lt"/>
                          <a:ea typeface="+mn-ea"/>
                          <a:cs typeface="+mn-cs"/>
                        </a:rPr>
                        <a:t>关系管理</a:t>
                      </a:r>
                      <a:endParaRPr kumimoji="0" lang="en-US" altLang="zh-CN" sz="2200" b="1" i="0" kern="1200" dirty="0" smtClean="0">
                        <a:solidFill>
                          <a:schemeClr val="tx1"/>
                        </a:solidFill>
                        <a:effectLst/>
                        <a:latin typeface="+mn-lt"/>
                        <a:ea typeface="+mn-ea"/>
                        <a:cs typeface="+mn-cs"/>
                      </a:endParaRPr>
                    </a:p>
                    <a:p>
                      <a:r>
                        <a:rPr kumimoji="0" lang="zh-CN" altLang="zh-CN" sz="2200" b="1" i="0" kern="1200" dirty="0" smtClean="0">
                          <a:solidFill>
                            <a:schemeClr val="tx1"/>
                          </a:solidFill>
                          <a:effectLst/>
                          <a:latin typeface="+mn-lt"/>
                          <a:ea typeface="+mn-ea"/>
                          <a:cs typeface="+mn-cs"/>
                        </a:rPr>
                        <a:t>a)</a:t>
                      </a:r>
                      <a:r>
                        <a:rPr kumimoji="0" lang="zh-CN" altLang="en-US" sz="2200" b="1" i="0" kern="1200" dirty="0" smtClean="0">
                          <a:solidFill>
                            <a:schemeClr val="tx1"/>
                          </a:solidFill>
                          <a:effectLst/>
                          <a:latin typeface="+mn-lt"/>
                          <a:ea typeface="+mn-ea"/>
                          <a:cs typeface="+mn-cs"/>
                        </a:rPr>
                        <a:t>概</a:t>
                      </a:r>
                      <a:r>
                        <a:rPr kumimoji="0" lang="zh-CN" altLang="zh-CN" sz="2200" b="1" i="0" kern="1200" dirty="0" smtClean="0">
                          <a:solidFill>
                            <a:schemeClr val="tx1"/>
                          </a:solidFill>
                          <a:effectLst/>
                          <a:latin typeface="+mn-lt"/>
                          <a:ea typeface="+mn-ea"/>
                          <a:cs typeface="+mn-cs"/>
                        </a:rPr>
                        <a:t>述</a:t>
                      </a:r>
                      <a:endParaRPr kumimoji="0" lang="zh-CN" altLang="zh-CN" sz="2200" b="1" i="0" kern="1200" dirty="0" smtClean="0">
                        <a:solidFill>
                          <a:schemeClr val="tx1"/>
                        </a:solidFill>
                        <a:effectLst/>
                        <a:latin typeface="+mn-lt"/>
                        <a:ea typeface="+mn-ea"/>
                        <a:cs typeface="+mn-cs"/>
                      </a:endParaRPr>
                    </a:p>
                    <a:p>
                      <a:pPr marL="0" algn="l" defTabSz="914400" rtl="0" eaLnBrk="1" latinLnBrk="0" hangingPunct="1"/>
                      <a:r>
                        <a:rPr kumimoji="0" lang="zh-CN" altLang="en-US" sz="2200" b="1" i="0" kern="1200" dirty="0" smtClean="0">
                          <a:solidFill>
                            <a:schemeClr val="tx1"/>
                          </a:solidFill>
                          <a:effectLst/>
                          <a:latin typeface="+mn-lt"/>
                          <a:ea typeface="+mn-ea"/>
                          <a:cs typeface="+mn-cs"/>
                        </a:rPr>
                        <a:t>为了持续成功，组织需要</a:t>
                      </a:r>
                      <a:r>
                        <a:rPr kumimoji="0" lang="zh-CN" altLang="en-US" sz="2200" b="1" i="0" kern="1200" dirty="0" smtClean="0">
                          <a:solidFill>
                            <a:srgbClr val="FF0000"/>
                          </a:solidFill>
                          <a:effectLst/>
                          <a:latin typeface="+mn-lt"/>
                          <a:ea typeface="+mn-ea"/>
                          <a:cs typeface="+mn-cs"/>
                        </a:rPr>
                        <a:t>管理与有关</a:t>
                      </a:r>
                      <a:r>
                        <a:rPr kumimoji="0" lang="zh-CN" altLang="en-US" sz="2200" b="1" i="0" kern="1200" dirty="0" smtClean="0">
                          <a:solidFill>
                            <a:schemeClr val="tx1"/>
                          </a:solidFill>
                          <a:effectLst/>
                          <a:latin typeface="+mn-lt"/>
                          <a:ea typeface="+mn-ea"/>
                          <a:cs typeface="+mn-cs"/>
                        </a:rPr>
                        <a:t>相关方（如：供方）的关系</a:t>
                      </a:r>
                      <a:endParaRPr kumimoji="0" lang="en-US" altLang="zh-CN" sz="2200" b="1" i="0" kern="1200" dirty="0" smtClean="0">
                        <a:solidFill>
                          <a:schemeClr val="tx1"/>
                        </a:solidFill>
                        <a:effectLst/>
                        <a:latin typeface="+mn-lt"/>
                        <a:ea typeface="+mn-ea"/>
                        <a:cs typeface="+mn-cs"/>
                      </a:endParaRPr>
                    </a:p>
                    <a:p>
                      <a:pPr marL="0" algn="l" defTabSz="914400" rtl="0" eaLnBrk="1" latinLnBrk="0" hangingPunct="1"/>
                      <a:r>
                        <a:rPr kumimoji="0" lang="zh-CN" altLang="zh-CN" sz="2200" b="1" i="0" kern="1200" dirty="0" smtClean="0">
                          <a:solidFill>
                            <a:schemeClr val="tx1"/>
                          </a:solidFill>
                          <a:effectLst/>
                          <a:latin typeface="+mn-lt"/>
                          <a:ea typeface="+mn-ea"/>
                          <a:cs typeface="+mn-cs"/>
                        </a:rPr>
                        <a:t>b)</a:t>
                      </a:r>
                      <a:r>
                        <a:rPr kumimoji="0" lang="zh-CN" altLang="en-US" sz="2200" b="1" i="0" kern="1200" dirty="0" smtClean="0">
                          <a:solidFill>
                            <a:schemeClr val="tx1"/>
                          </a:solidFill>
                          <a:effectLst/>
                          <a:latin typeface="+mn-lt"/>
                          <a:ea typeface="+mn-ea"/>
                          <a:cs typeface="+mn-cs"/>
                        </a:rPr>
                        <a:t>依据</a:t>
                      </a:r>
                      <a:endParaRPr kumimoji="0" lang="zh-CN" altLang="zh-CN" sz="2200" b="1" i="0" kern="1200" dirty="0" smtClean="0">
                        <a:solidFill>
                          <a:schemeClr val="tx1"/>
                        </a:solidFill>
                        <a:effectLst/>
                        <a:latin typeface="+mn-lt"/>
                        <a:ea typeface="+mn-ea"/>
                        <a:cs typeface="+mn-cs"/>
                      </a:endParaRPr>
                    </a:p>
                    <a:p>
                      <a:pPr marL="0" algn="l" defTabSz="914400" rtl="0" eaLnBrk="1" latinLnBrk="0" hangingPunct="1"/>
                      <a:r>
                        <a:rPr kumimoji="0" lang="zh-CN" altLang="en-US" sz="2200" b="1" i="0" kern="1200" dirty="0" smtClean="0">
                          <a:solidFill>
                            <a:schemeClr val="tx1"/>
                          </a:solidFill>
                          <a:effectLst/>
                          <a:latin typeface="+mn-lt"/>
                          <a:ea typeface="+mn-ea"/>
                          <a:cs typeface="+mn-cs"/>
                        </a:rPr>
                        <a:t>有关相关方影响组织的绩效。当组织管理与所有相关方的关系，以尽可能有效地发挥其在组织绩效方面的作用时，持续成功更有可能实现。对供方及合作伙伴网络的关系管理是尤为重要的。</a:t>
                      </a:r>
                      <a:endParaRPr kumimoji="0" lang="en-US" altLang="zh-CN" sz="2200" b="1" i="0" kern="1200" dirty="0" smtClean="0">
                        <a:solidFill>
                          <a:schemeClr val="tx1"/>
                        </a:solidFill>
                        <a:effectLst/>
                        <a:latin typeface="+mn-lt"/>
                        <a:ea typeface="+mn-ea"/>
                        <a:cs typeface="+mn-cs"/>
                      </a:endParaRPr>
                    </a:p>
                    <a:p>
                      <a:pPr marL="0" algn="l" defTabSz="914400" rtl="0" eaLnBrk="1" latinLnBrk="0" hangingPunct="1"/>
                      <a:r>
                        <a:rPr kumimoji="0" lang="zh-CN" altLang="en-US" sz="2200" b="1" i="0" kern="1200" dirty="0" smtClean="0">
                          <a:solidFill>
                            <a:schemeClr val="tx1"/>
                          </a:solidFill>
                          <a:effectLst/>
                          <a:latin typeface="+mn-lt"/>
                          <a:ea typeface="+mn-ea"/>
                          <a:cs typeface="+mn-cs"/>
                        </a:rPr>
                        <a:t> </a:t>
                      </a:r>
                      <a:r>
                        <a:rPr kumimoji="0" lang="en-US" altLang="zh-CN" sz="2200" b="1" i="0" kern="1200" dirty="0" smtClean="0">
                          <a:solidFill>
                            <a:schemeClr val="tx1"/>
                          </a:solidFill>
                          <a:effectLst/>
                          <a:latin typeface="+mn-lt"/>
                          <a:ea typeface="+mn-ea"/>
                          <a:cs typeface="+mn-cs"/>
                        </a:rPr>
                        <a:t>c</a:t>
                      </a:r>
                      <a:r>
                        <a:rPr kumimoji="0" lang="zh-CN" altLang="en-US" sz="2200" b="1" i="0" kern="1200" dirty="0" smtClean="0">
                          <a:solidFill>
                            <a:schemeClr val="tx1"/>
                          </a:solidFill>
                          <a:effectLst/>
                          <a:latin typeface="+mn-lt"/>
                          <a:ea typeface="+mn-ea"/>
                          <a:cs typeface="+mn-cs"/>
                        </a:rPr>
                        <a:t>主要益处 </a:t>
                      </a:r>
                      <a:endParaRPr kumimoji="0" lang="zh-CN" altLang="en-US" sz="2200" b="1" i="0" kern="1200" dirty="0" smtClean="0">
                        <a:solidFill>
                          <a:schemeClr val="tx1"/>
                        </a:solidFill>
                        <a:effectLst/>
                        <a:latin typeface="+mn-lt"/>
                        <a:ea typeface="+mn-ea"/>
                        <a:cs typeface="+mn-cs"/>
                      </a:endParaRPr>
                    </a:p>
                    <a:p>
                      <a:r>
                        <a:rPr kumimoji="0" lang="zh-CN" altLang="en-US" sz="2200" b="1" i="0" kern="1200" dirty="0" smtClean="0">
                          <a:solidFill>
                            <a:schemeClr val="tx1"/>
                          </a:solidFill>
                          <a:effectLst/>
                          <a:latin typeface="+mn-lt"/>
                          <a:ea typeface="+mn-ea"/>
                          <a:cs typeface="+mn-cs"/>
                        </a:rPr>
                        <a:t>主要益处可能有：</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通过对每一个与相关方有关的机会和限制的响应，提高组织及其有关相关方的绩效；</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对目标和价值观，与相关方有共同</a:t>
                      </a:r>
                      <a:endParaRPr kumimoji="0" lang="zh-CN" altLang="en-US" sz="2200" b="1" i="0" kern="1200" dirty="0">
                        <a:solidFill>
                          <a:schemeClr val="tx1"/>
                        </a:solidFill>
                        <a:effectLst/>
                        <a:latin typeface="+mn-lt"/>
                        <a:ea typeface="+mn-ea"/>
                        <a:cs typeface="+mn-cs"/>
                      </a:endParaRPr>
                    </a:p>
                  </a:txBody>
                  <a:tcPr marL="91449" marR="914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554" y="214313"/>
            <a:ext cx="8229600" cy="633412"/>
          </a:xfrm>
        </p:spPr>
        <p:txBody>
          <a:bodyPr>
            <a:normAutofit fontScale="90000"/>
          </a:bodyPr>
          <a:lstStyle/>
          <a:p>
            <a:pPr eaLnBrk="1" hangingPunct="1">
              <a:defRPr/>
            </a:pPr>
            <a:r>
              <a:rPr lang="en-US" altLang="zh-CN" sz="3600" dirty="0" smtClean="0">
                <a:solidFill>
                  <a:srgbClr val="0000CC"/>
                </a:solidFill>
                <a:latin typeface="+mj-ea"/>
              </a:rPr>
              <a:t>ISO9000:2005</a:t>
            </a:r>
            <a:r>
              <a:rPr lang="en-US" altLang="zh-CN" sz="3600" dirty="0" smtClean="0">
                <a:solidFill>
                  <a:srgbClr val="FF0000"/>
                </a:solidFill>
                <a:latin typeface="+mj-ea"/>
              </a:rPr>
              <a:t>VS</a:t>
            </a:r>
            <a:r>
              <a:rPr lang="en-US" altLang="zh-CN" sz="3600" dirty="0" smtClean="0">
                <a:solidFill>
                  <a:srgbClr val="0000CC"/>
                </a:solidFill>
                <a:latin typeface="+mj-ea"/>
              </a:rPr>
              <a:t>ISO9000:2015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8777" y="908051"/>
          <a:ext cx="8714643" cy="5218158"/>
        </p:xfrm>
        <a:graphic>
          <a:graphicData uri="http://schemas.openxmlformats.org/drawingml/2006/table">
            <a:tbl>
              <a:tblPr/>
              <a:tblGrid>
                <a:gridCol w="2664681"/>
                <a:gridCol w="6049962"/>
              </a:tblGrid>
              <a:tr h="432784">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ISO9000:2005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ISO9000:2015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L="91449" marR="9144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01179">
                <a:tc>
                  <a:txBody>
                    <a:bodyPr/>
                    <a:lstStyle/>
                    <a:p>
                      <a:pPr marL="0" indent="-476250" algn="l" rtl="0" eaLnBrk="1" latinLnBrk="0" hangingPunct="1">
                        <a:lnSpc>
                          <a:spcPct val="130000"/>
                        </a:lnSpc>
                        <a:spcBef>
                          <a:spcPts val="300"/>
                        </a:spcBef>
                        <a:spcAft>
                          <a:spcPts val="300"/>
                        </a:spcAft>
                        <a:buClr>
                          <a:srgbClr val="0000FF"/>
                        </a:buClr>
                        <a:buFont typeface="Wingdings" panose="05000000000000000000" pitchFamily="2" charset="2"/>
                        <a:buNone/>
                      </a:pPr>
                      <a:r>
                        <a:rPr kumimoji="0" lang="en-US" altLang="zh-CN" sz="1800" b="0" i="0" kern="1200" dirty="0" smtClean="0">
                          <a:solidFill>
                            <a:schemeClr val="tx1"/>
                          </a:solidFill>
                          <a:effectLst/>
                          <a:latin typeface="+mn-lt"/>
                          <a:ea typeface="+mn-ea"/>
                          <a:cs typeface="+mn-cs"/>
                        </a:rPr>
                        <a:t>0.2h)</a:t>
                      </a:r>
                      <a:r>
                        <a:rPr kumimoji="0" lang="zh-CN" altLang="en-US" sz="1800" b="1" i="0" kern="1200" dirty="0" smtClean="0">
                          <a:solidFill>
                            <a:schemeClr val="tx1"/>
                          </a:solidFill>
                          <a:effectLst/>
                          <a:latin typeface="+mn-lt"/>
                          <a:ea typeface="+mn-ea"/>
                          <a:cs typeface="+mn-cs"/>
                        </a:rPr>
                        <a:t>与</a:t>
                      </a:r>
                      <a:r>
                        <a:rPr kumimoji="0" lang="zh-CN" altLang="en-US" sz="1800" b="1" i="0" kern="1200" dirty="0" smtClean="0">
                          <a:solidFill>
                            <a:srgbClr val="FF0000"/>
                          </a:solidFill>
                          <a:effectLst/>
                          <a:latin typeface="+mn-lt"/>
                          <a:ea typeface="+mn-ea"/>
                          <a:cs typeface="+mn-cs"/>
                        </a:rPr>
                        <a:t>供方</a:t>
                      </a:r>
                      <a:r>
                        <a:rPr kumimoji="0" lang="zh-CN" altLang="en-US" sz="1800" b="1" i="0" kern="1200" dirty="0" smtClean="0">
                          <a:solidFill>
                            <a:schemeClr val="tx1"/>
                          </a:solidFill>
                          <a:effectLst/>
                          <a:latin typeface="+mn-lt"/>
                          <a:ea typeface="+mn-ea"/>
                          <a:cs typeface="+mn-cs"/>
                        </a:rPr>
                        <a:t>的互利关系</a:t>
                      </a:r>
                      <a:endParaRPr kumimoji="0" lang="en-US" altLang="zh-CN" sz="1800" b="1" i="0" kern="1200" dirty="0" smtClean="0">
                        <a:solidFill>
                          <a:schemeClr val="tx1"/>
                        </a:solidFill>
                        <a:effectLst/>
                        <a:latin typeface="+mn-lt"/>
                        <a:ea typeface="+mn-ea"/>
                        <a:cs typeface="+mn-cs"/>
                      </a:endParaRPr>
                    </a:p>
                    <a:p>
                      <a:pPr marL="0" indent="-285750" algn="l" rtl="0" eaLnBrk="1" latinLnBrk="0" hangingPunct="1">
                        <a:spcBef>
                          <a:spcPts val="300"/>
                        </a:spcBef>
                        <a:spcAft>
                          <a:spcPts val="3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组织与供方是相互依存的，互利的关系可增强双方创造价值的能</a:t>
                      </a:r>
                      <a:endParaRPr kumimoji="0" lang="en-US" altLang="zh-CN" sz="1800" b="0" i="0" kern="1200" dirty="0" smtClean="0">
                        <a:solidFill>
                          <a:schemeClr val="tx1"/>
                        </a:solidFill>
                        <a:effectLst/>
                        <a:latin typeface="+mn-lt"/>
                        <a:ea typeface="+mn-ea"/>
                        <a:cs typeface="+mn-cs"/>
                      </a:endParaRPr>
                    </a:p>
                    <a:p>
                      <a:pPr marL="0" indent="-285750" algn="l" rtl="0" eaLnBrk="1" latinLnBrk="0" hangingPunct="1">
                        <a:spcBef>
                          <a:spcPts val="300"/>
                        </a:spcBef>
                        <a:spcAft>
                          <a:spcPts val="300"/>
                        </a:spcAft>
                        <a:buClr>
                          <a:srgbClr val="0000FF"/>
                        </a:buClr>
                        <a:buFont typeface="Wingdings" panose="05000000000000000000" pitchFamily="2" charset="2"/>
                        <a:buNone/>
                      </a:pPr>
                      <a:r>
                        <a:rPr kumimoji="0" lang="zh-CN" altLang="en-US" sz="1800" b="0" i="0" kern="1200" dirty="0" smtClean="0">
                          <a:solidFill>
                            <a:schemeClr val="tx1"/>
                          </a:solidFill>
                          <a:effectLst/>
                          <a:latin typeface="+mn-lt"/>
                          <a:ea typeface="+mn-ea"/>
                          <a:cs typeface="+mn-cs"/>
                        </a:rPr>
                        <a:t>力。</a:t>
                      </a:r>
                      <a:endParaRPr kumimoji="0" lang="zh-CN" altLang="en-US" sz="1800" b="0" i="0" kern="1200" dirty="0" smtClean="0">
                        <a:solidFill>
                          <a:schemeClr val="tx1"/>
                        </a:solidFill>
                        <a:effectLst/>
                        <a:latin typeface="+mn-lt"/>
                        <a:ea typeface="+mn-ea"/>
                        <a:cs typeface="+mn-cs"/>
                      </a:endParaRPr>
                    </a:p>
                  </a:txBody>
                  <a:tcPr marL="91449" marR="91449"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zh-CN" altLang="en-US" sz="2200" b="1" i="0" kern="1200" dirty="0" smtClean="0">
                          <a:solidFill>
                            <a:schemeClr val="tx1"/>
                          </a:solidFill>
                          <a:effectLst/>
                          <a:latin typeface="+mn-lt"/>
                          <a:ea typeface="+mn-ea"/>
                          <a:cs typeface="+mn-cs"/>
                        </a:rPr>
                        <a:t>的理解；</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通过共享资源和人员能力，以及管理与质量有关的风险，增强为相关方创造价值的能力；</a:t>
                      </a:r>
                      <a:r>
                        <a:rPr kumimoji="0" lang="en-US" altLang="zh-CN" sz="2200" b="1" i="0" kern="1200" dirty="0" smtClean="0">
                          <a:solidFill>
                            <a:schemeClr val="tx1"/>
                          </a:solidFill>
                          <a:effectLst/>
                          <a:latin typeface="+mn-lt"/>
                          <a:ea typeface="+mn-ea"/>
                          <a:cs typeface="+mn-cs"/>
                        </a:rPr>
                        <a:t> </a:t>
                      </a:r>
                      <a:r>
                        <a:rPr kumimoji="0" lang="zh-CN" altLang="en-US" sz="2200" b="1" i="0" kern="1200" dirty="0" smtClean="0">
                          <a:solidFill>
                            <a:schemeClr val="tx1"/>
                          </a:solidFill>
                          <a:effectLst/>
                          <a:latin typeface="+mn-lt"/>
                          <a:ea typeface="+mn-ea"/>
                          <a:cs typeface="+mn-cs"/>
                        </a:rPr>
                        <a:t>具有管理良好、可稳定提供产品和服务的供应链。 </a:t>
                      </a:r>
                      <a:endParaRPr kumimoji="0" lang="zh-CN" altLang="en-US" sz="2200" b="1" i="0" kern="1200" dirty="0" smtClean="0">
                        <a:solidFill>
                          <a:schemeClr val="tx1"/>
                        </a:solidFill>
                        <a:effectLst/>
                        <a:latin typeface="+mn-lt"/>
                        <a:ea typeface="+mn-ea"/>
                        <a:cs typeface="+mn-cs"/>
                      </a:endParaRPr>
                    </a:p>
                    <a:p>
                      <a:r>
                        <a:rPr lang="en-US" altLang="zh-CN" sz="2200" b="1" i="0" u="none" strike="noStrike" kern="1200" baseline="0" dirty="0" smtClean="0">
                          <a:solidFill>
                            <a:schemeClr val="tx1"/>
                          </a:solidFill>
                          <a:latin typeface="+mn-lt"/>
                          <a:ea typeface="+mn-ea"/>
                          <a:cs typeface="+mn-cs"/>
                        </a:rPr>
                        <a:t>d) </a:t>
                      </a:r>
                      <a:r>
                        <a:rPr lang="zh-CN" altLang="en-US" sz="2200" b="1" i="0" u="none" strike="noStrike" kern="1200" baseline="0" dirty="0" smtClean="0">
                          <a:solidFill>
                            <a:schemeClr val="tx1"/>
                          </a:solidFill>
                          <a:latin typeface="+mn-lt"/>
                          <a:ea typeface="+mn-ea"/>
                          <a:cs typeface="+mn-cs"/>
                        </a:rPr>
                        <a:t>可开展的活动 </a:t>
                      </a:r>
                      <a:endParaRPr lang="zh-CN" altLang="en-US" sz="2200" b="1" i="0" u="none" strike="noStrike" kern="1200" baseline="0" dirty="0" smtClean="0">
                        <a:solidFill>
                          <a:schemeClr val="tx1"/>
                        </a:solidFill>
                        <a:latin typeface="+mn-lt"/>
                        <a:ea typeface="+mn-ea"/>
                        <a:cs typeface="+mn-cs"/>
                      </a:endParaRPr>
                    </a:p>
                    <a:p>
                      <a:r>
                        <a:rPr lang="zh-CN" altLang="en-US" sz="2200" b="1" i="0" u="none" strike="noStrike" kern="1200" baseline="0" dirty="0" smtClean="0">
                          <a:solidFill>
                            <a:schemeClr val="tx1"/>
                          </a:solidFill>
                          <a:latin typeface="+mn-lt"/>
                          <a:ea typeface="+mn-ea"/>
                          <a:cs typeface="+mn-cs"/>
                        </a:rPr>
                        <a:t>可开展的活动包括：</a:t>
                      </a:r>
                      <a:r>
                        <a:rPr lang="en-US" altLang="zh-CN" sz="2200" b="1" i="0" u="none" strike="noStrike" kern="1200" baseline="0" dirty="0" smtClean="0">
                          <a:solidFill>
                            <a:schemeClr val="tx1"/>
                          </a:solidFill>
                          <a:latin typeface="+mn-lt"/>
                          <a:ea typeface="+mn-ea"/>
                          <a:cs typeface="+mn-cs"/>
                        </a:rPr>
                        <a:t> </a:t>
                      </a:r>
                      <a:r>
                        <a:rPr lang="en-US" altLang="zh-CN" sz="1800" b="0"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确定有关相关方（如：供方、合作伙伴、顾客、投资者、雇员或整个社会）及其与组织的关系； </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确定和排序需要管理的相关方的关系； </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建立评衡短期利益与长远考虑的关系；</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与有关相关方共同收集和共享信息、专业知识和资源；</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适当时，测量绩效并向相关方报告，以增加改进的主动性；</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与供方、合作伙伴及其他相关方合作开展开发和改进活动； </a:t>
                      </a:r>
                      <a:r>
                        <a:rPr lang="en-US" altLang="zh-CN" sz="2200" b="1" i="0" u="none" strike="noStrike" kern="1200" baseline="0" dirty="0" smtClean="0">
                          <a:solidFill>
                            <a:schemeClr val="tx1"/>
                          </a:solidFill>
                          <a:latin typeface="+mn-lt"/>
                          <a:ea typeface="+mn-ea"/>
                          <a:cs typeface="+mn-cs"/>
                        </a:rPr>
                        <a:t> </a:t>
                      </a:r>
                      <a:r>
                        <a:rPr lang="zh-CN" altLang="en-US" sz="2200" b="1" i="0" u="none" strike="noStrike" kern="1200" baseline="0" dirty="0" smtClean="0">
                          <a:solidFill>
                            <a:schemeClr val="tx1"/>
                          </a:solidFill>
                          <a:latin typeface="+mn-lt"/>
                          <a:ea typeface="+mn-ea"/>
                          <a:cs typeface="+mn-cs"/>
                        </a:rPr>
                        <a:t>鼓励和表彰供方及合作伙伴的改进和成绩。 </a:t>
                      </a:r>
                      <a:endParaRPr lang="zh-CN" altLang="en-US" sz="2200" b="1" i="0" u="none" strike="noStrike" kern="1200" baseline="0" dirty="0">
                        <a:solidFill>
                          <a:schemeClr val="tx1"/>
                        </a:solidFill>
                        <a:latin typeface="+mn-lt"/>
                        <a:ea typeface="+mn-ea"/>
                        <a:cs typeface="+mn-cs"/>
                      </a:endParaRPr>
                    </a:p>
                  </a:txBody>
                  <a:tcPr marL="91449" marR="91449"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a:xfrm>
            <a:off x="468923" y="260351"/>
            <a:ext cx="8229600" cy="582613"/>
          </a:xfrm>
        </p:spPr>
        <p:txBody>
          <a:bodyPr/>
          <a:lstStyle/>
          <a:p>
            <a:r>
              <a:rPr lang="zh-CN" altLang="en-US" sz="3200" smtClean="0">
                <a:solidFill>
                  <a:srgbClr val="FF0000"/>
                </a:solidFill>
              </a:rPr>
              <a:t>标准修订过程</a:t>
            </a:r>
            <a:endParaRPr lang="zh-CN" altLang="en-US" sz="3200" smtClean="0">
              <a:solidFill>
                <a:srgbClr val="FF0000"/>
              </a:solidFill>
            </a:endParaRPr>
          </a:p>
        </p:txBody>
      </p:sp>
      <p:sp>
        <p:nvSpPr>
          <p:cNvPr id="20483" name="内容占位符 2"/>
          <p:cNvSpPr>
            <a:spLocks noGrp="1"/>
          </p:cNvSpPr>
          <p:nvPr>
            <p:ph idx="1"/>
          </p:nvPr>
        </p:nvSpPr>
        <p:spPr>
          <a:xfrm>
            <a:off x="457200" y="1046163"/>
            <a:ext cx="8229600" cy="4811712"/>
          </a:xfrm>
        </p:spPr>
        <p:txBody>
          <a:bodyPr/>
          <a:lstStyle/>
          <a:p>
            <a:pPr>
              <a:lnSpc>
                <a:spcPct val="200000"/>
              </a:lnSpc>
            </a:pPr>
            <a:r>
              <a:rPr lang="zh-CN" altLang="en-US" sz="1800" smtClean="0"/>
              <a:t>修订工作开始于</a:t>
            </a:r>
            <a:r>
              <a:rPr lang="en-US" altLang="zh-CN" sz="1800" smtClean="0"/>
              <a:t>2010</a:t>
            </a:r>
            <a:r>
              <a:rPr lang="zh-CN" altLang="en-US" sz="1800" smtClean="0"/>
              <a:t>年</a:t>
            </a:r>
            <a:r>
              <a:rPr lang="en-US" altLang="zh-CN" sz="1800" smtClean="0"/>
              <a:t>;</a:t>
            </a:r>
            <a:endParaRPr lang="en-US" altLang="zh-CN" sz="1800" smtClean="0"/>
          </a:p>
          <a:p>
            <a:pPr>
              <a:lnSpc>
                <a:spcPct val="200000"/>
              </a:lnSpc>
            </a:pPr>
            <a:r>
              <a:rPr lang="en-US" altLang="zh-CN" sz="1800" smtClean="0"/>
              <a:t>2012</a:t>
            </a:r>
            <a:r>
              <a:rPr lang="zh-CN" altLang="en-US" sz="1800" smtClean="0"/>
              <a:t>年初</a:t>
            </a:r>
            <a:r>
              <a:rPr lang="en-US" altLang="zh-CN" sz="1800" smtClean="0">
                <a:solidFill>
                  <a:srgbClr val="FF0000"/>
                </a:solidFill>
              </a:rPr>
              <a:t>ISO/TC176/SC2</a:t>
            </a:r>
            <a:r>
              <a:rPr lang="zh-CN" altLang="en-US" sz="1800" smtClean="0"/>
              <a:t>成立</a:t>
            </a:r>
            <a:r>
              <a:rPr lang="en-US" altLang="zh-CN" sz="1800" smtClean="0"/>
              <a:t>WG24</a:t>
            </a:r>
            <a:r>
              <a:rPr lang="zh-CN" altLang="en-US" sz="1800" smtClean="0"/>
              <a:t>负责标准修订</a:t>
            </a:r>
            <a:r>
              <a:rPr lang="en-US" altLang="zh-CN" sz="1800" smtClean="0"/>
              <a:t>;</a:t>
            </a:r>
            <a:endParaRPr lang="en-US" altLang="zh-CN" sz="1800" smtClean="0"/>
          </a:p>
          <a:p>
            <a:pPr>
              <a:lnSpc>
                <a:spcPct val="200000"/>
              </a:lnSpc>
            </a:pPr>
            <a:r>
              <a:rPr lang="en-US" altLang="zh-CN" sz="1800" smtClean="0"/>
              <a:t>2015</a:t>
            </a:r>
            <a:r>
              <a:rPr lang="zh-CN" altLang="en-US" sz="1800" smtClean="0"/>
              <a:t>年</a:t>
            </a:r>
            <a:r>
              <a:rPr lang="en-US" altLang="zh-CN" sz="1800" smtClean="0"/>
              <a:t>7</a:t>
            </a:r>
            <a:r>
              <a:rPr lang="zh-CN" altLang="en-US" sz="1800" smtClean="0"/>
              <a:t>月颁布</a:t>
            </a:r>
            <a:r>
              <a:rPr lang="en-US" altLang="zh-CN" sz="1800" smtClean="0"/>
              <a:t>FDIS</a:t>
            </a:r>
            <a:r>
              <a:rPr lang="zh-CN" altLang="en-US" sz="1800" smtClean="0"/>
              <a:t>稿；</a:t>
            </a:r>
            <a:endParaRPr lang="en-US" altLang="zh-CN" sz="1800" smtClean="0"/>
          </a:p>
          <a:p>
            <a:pPr>
              <a:lnSpc>
                <a:spcPct val="200000"/>
              </a:lnSpc>
            </a:pPr>
            <a:r>
              <a:rPr lang="zh-CN" altLang="en-US" sz="1800" smtClean="0"/>
              <a:t>在</a:t>
            </a:r>
            <a:r>
              <a:rPr lang="en-US" altLang="zh-CN" sz="1800" smtClean="0"/>
              <a:t>2015</a:t>
            </a:r>
            <a:r>
              <a:rPr lang="zh-CN" altLang="en-US" sz="1800" smtClean="0"/>
              <a:t>年</a:t>
            </a:r>
            <a:r>
              <a:rPr lang="en-US" altLang="zh-CN" sz="1800" smtClean="0"/>
              <a:t>9</a:t>
            </a:r>
            <a:r>
              <a:rPr lang="zh-CN" altLang="en-US" sz="1800" smtClean="0"/>
              <a:t>月</a:t>
            </a:r>
            <a:r>
              <a:rPr lang="en-US" altLang="zh-CN" sz="1800" smtClean="0"/>
              <a:t>23</a:t>
            </a:r>
            <a:r>
              <a:rPr lang="zh-CN" altLang="en-US" sz="1800" smtClean="0"/>
              <a:t>日，</a:t>
            </a:r>
            <a:r>
              <a:rPr lang="en-US" altLang="zh-CN" sz="1800" smtClean="0"/>
              <a:t>ISO</a:t>
            </a:r>
            <a:r>
              <a:rPr lang="zh-CN" altLang="en-US" sz="1800" smtClean="0"/>
              <a:t>正式颁布新版</a:t>
            </a:r>
            <a:r>
              <a:rPr lang="en-US" altLang="zh-CN" sz="1800" smtClean="0"/>
              <a:t>ISO9000</a:t>
            </a:r>
            <a:r>
              <a:rPr lang="zh-CN" altLang="en-US" sz="1800" smtClean="0"/>
              <a:t>与</a:t>
            </a:r>
            <a:r>
              <a:rPr lang="en-US" altLang="zh-CN" sz="1800" smtClean="0"/>
              <a:t>ISO9001</a:t>
            </a:r>
            <a:r>
              <a:rPr lang="zh-CN" altLang="en-US" sz="1800" smtClean="0"/>
              <a:t>标准；</a:t>
            </a:r>
            <a:endParaRPr lang="en-US" altLang="zh-CN" sz="1800" smtClean="0"/>
          </a:p>
          <a:p>
            <a:pPr>
              <a:lnSpc>
                <a:spcPct val="200000"/>
              </a:lnSpc>
            </a:pPr>
            <a:r>
              <a:rPr lang="en-US" altLang="zh-CN" sz="1800" smtClean="0"/>
              <a:t>ISO9001</a:t>
            </a:r>
            <a:r>
              <a:rPr lang="zh-CN" altLang="en-US" sz="1800" smtClean="0"/>
              <a:t>：</a:t>
            </a:r>
            <a:r>
              <a:rPr lang="en-US" altLang="zh-CN" sz="1800" smtClean="0"/>
              <a:t>2015</a:t>
            </a:r>
            <a:r>
              <a:rPr lang="zh-CN" altLang="en-US" sz="1800" smtClean="0"/>
              <a:t>版正式标准颁布后，留给获证组织的过渡期是三年；</a:t>
            </a:r>
            <a:endParaRPr lang="en-US" altLang="zh-CN" sz="1800" smtClean="0"/>
          </a:p>
          <a:p>
            <a:pPr>
              <a:lnSpc>
                <a:spcPct val="200000"/>
              </a:lnSpc>
            </a:pPr>
            <a:r>
              <a:rPr lang="en-US" altLang="zh-CN" sz="1800" smtClean="0">
                <a:sym typeface="Calibri" panose="020F0502020204030204" pitchFamily="34" charset="0"/>
              </a:rPr>
              <a:t>GB/T 19000</a:t>
            </a:r>
            <a:r>
              <a:rPr lang="zh-CN" altLang="en-US" sz="1800" smtClean="0">
                <a:sym typeface="Calibri" panose="020F0502020204030204" pitchFamily="34" charset="0"/>
              </a:rPr>
              <a:t>与</a:t>
            </a:r>
            <a:r>
              <a:rPr lang="en-US" altLang="zh-CN" sz="1800" smtClean="0">
                <a:sym typeface="Calibri" panose="020F0502020204030204" pitchFamily="34" charset="0"/>
              </a:rPr>
              <a:t>19001-2015 </a:t>
            </a:r>
            <a:r>
              <a:rPr lang="zh-CN" altLang="en-US" sz="1800" smtClean="0">
                <a:sym typeface="Calibri" panose="020F0502020204030204" pitchFamily="34" charset="0"/>
              </a:rPr>
              <a:t>预计在</a:t>
            </a:r>
            <a:r>
              <a:rPr lang="en-US" altLang="zh-CN" sz="1800" smtClean="0">
                <a:sym typeface="Calibri" panose="020F0502020204030204" pitchFamily="34" charset="0"/>
              </a:rPr>
              <a:t>2016</a:t>
            </a:r>
            <a:r>
              <a:rPr lang="zh-CN" altLang="en-US" sz="1800" smtClean="0">
                <a:sym typeface="Calibri" panose="020F0502020204030204" pitchFamily="34" charset="0"/>
              </a:rPr>
              <a:t>年发布；</a:t>
            </a:r>
            <a:endParaRPr lang="zh-CN" altLang="en-US" sz="1800" smtClean="0">
              <a:sym typeface="Calibri" panose="020F0502020204030204" pitchFamily="34" charset="0"/>
            </a:endParaRPr>
          </a:p>
          <a:p>
            <a:pPr>
              <a:lnSpc>
                <a:spcPct val="200000"/>
              </a:lnSpc>
            </a:pPr>
            <a:r>
              <a:rPr lang="en-US" altLang="zh-CN" sz="1800" smtClean="0">
                <a:solidFill>
                  <a:srgbClr val="FF0000"/>
                </a:solidFill>
                <a:sym typeface="Calibri" panose="020F0502020204030204" pitchFamily="34" charset="0"/>
              </a:rPr>
              <a:t>ISO/TS 9002</a:t>
            </a:r>
            <a:r>
              <a:rPr lang="zh-CN" altLang="en-US" sz="1800" smtClean="0">
                <a:sym typeface="Calibri" panose="020F0502020204030204" pitchFamily="34" charset="0"/>
              </a:rPr>
              <a:t>预计在</a:t>
            </a:r>
            <a:r>
              <a:rPr lang="en-US" altLang="zh-CN" sz="1800" smtClean="0">
                <a:sym typeface="Calibri" panose="020F0502020204030204" pitchFamily="34" charset="0"/>
              </a:rPr>
              <a:t>2016</a:t>
            </a:r>
            <a:r>
              <a:rPr lang="zh-CN" altLang="en-US" sz="1800" smtClean="0">
                <a:sym typeface="Calibri" panose="020F0502020204030204" pitchFamily="34" charset="0"/>
              </a:rPr>
              <a:t>年发布</a:t>
            </a:r>
            <a:r>
              <a:rPr lang="en-US" altLang="zh-CN" sz="1800" smtClean="0">
                <a:sym typeface="Calibri" panose="020F0502020204030204" pitchFamily="34" charset="0"/>
              </a:rPr>
              <a:t>(TC/176 SC2)</a:t>
            </a:r>
            <a:endParaRPr lang="zh-CN" altLang="en-US" sz="1800" smtClean="0">
              <a:sym typeface="Calibri" panose="020F0502020204030204" pitchFamily="34" charset="0"/>
            </a:endParaRPr>
          </a:p>
          <a:p>
            <a:pPr>
              <a:lnSpc>
                <a:spcPct val="120000"/>
              </a:lnSpc>
              <a:buClr>
                <a:srgbClr val="FA4E12"/>
              </a:buClr>
              <a:buFont typeface="Wingdings" panose="05000000000000000000" pitchFamily="2" charset="2"/>
              <a:buChar char="n"/>
            </a:pPr>
            <a:r>
              <a:rPr lang="en-US" altLang="zh-CN" sz="1800" smtClean="0">
                <a:sym typeface="Calibri" panose="020F0502020204030204" pitchFamily="34" charset="0"/>
              </a:rPr>
              <a:t>ISO9004</a:t>
            </a:r>
            <a:r>
              <a:rPr lang="zh-CN" altLang="en-US" sz="1800" smtClean="0">
                <a:sym typeface="Calibri" panose="020F0502020204030204" pitchFamily="34" charset="0"/>
              </a:rPr>
              <a:t>处于起草启动状态</a:t>
            </a:r>
            <a:endParaRPr lang="zh-CN" altLang="en-US" sz="1800" smtClean="0">
              <a:sym typeface="Calibri" panose="020F0502020204030204" pitchFamily="34" charset="0"/>
            </a:endParaRPr>
          </a:p>
          <a:p>
            <a:pPr>
              <a:lnSpc>
                <a:spcPct val="200000"/>
              </a:lnSpc>
            </a:pPr>
            <a:endParaRPr lang="zh-CN" altLang="en-US" sz="180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57200" y="276226"/>
            <a:ext cx="8229600" cy="561975"/>
          </a:xfrm>
        </p:spPr>
        <p:txBody>
          <a:bodyPr/>
          <a:lstStyle/>
          <a:p>
            <a:r>
              <a:rPr lang="zh-CN" altLang="en-US" b="1" smtClean="0">
                <a:solidFill>
                  <a:srgbClr val="FF6600"/>
                </a:solidFill>
                <a:latin typeface="宋体" panose="02010600030101010101" pitchFamily="2" charset="-122"/>
              </a:rPr>
              <a:t>标准的基本结构适用</a:t>
            </a:r>
            <a:r>
              <a:rPr lang="en-US" altLang="zh-CN" b="1" smtClean="0">
                <a:solidFill>
                  <a:srgbClr val="FF6600"/>
                </a:solidFill>
                <a:latin typeface="宋体" panose="02010600030101010101" pitchFamily="2" charset="-122"/>
              </a:rPr>
              <a:t>PDCA</a:t>
            </a:r>
            <a:r>
              <a:rPr lang="zh-CN" altLang="en-US" b="1" smtClean="0">
                <a:solidFill>
                  <a:srgbClr val="FF6600"/>
                </a:solidFill>
                <a:latin typeface="宋体" panose="02010600030101010101" pitchFamily="2" charset="-122"/>
              </a:rPr>
              <a:t>循环示意图</a:t>
            </a:r>
            <a:endParaRPr lang="zh-CN" altLang="en-US" b="1" smtClean="0">
              <a:solidFill>
                <a:srgbClr val="FF6600"/>
              </a:solidFill>
              <a:latin typeface="宋体" panose="02010600030101010101" pitchFamily="2" charset="-122"/>
            </a:endParaRPr>
          </a:p>
        </p:txBody>
      </p:sp>
      <p:pic>
        <p:nvPicPr>
          <p:cNvPr id="53251"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262" y="1044575"/>
            <a:ext cx="7993674"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r:id="rId2" p14:bwMode="auto">
            <p14:nvContentPartPr>
              <p14:cNvPr id="2" name="墨迹 1"/>
              <p14:cNvContentPartPr/>
              <p14:nvPr/>
            </p14:nvContentPartPr>
            <p14:xfrm>
              <a:off x="-53280" y="1571760"/>
              <a:ext cx="7956360" cy="3750840"/>
            </p14:xfrm>
          </p:contentPart>
        </mc:Choice>
        <mc:Fallback xmlns="">
          <p:pic>
            <p:nvPicPr>
              <p:cNvPr id="2" name="墨迹 1"/>
            </p:nvPicPr>
            <p:blipFill>
              <a:blip r:embed="rId3"/>
            </p:blipFill>
            <p:spPr>
              <a:xfrm>
                <a:off x="-53280" y="1571760"/>
                <a:ext cx="7956360" cy="3750840"/>
              </a:xfrm>
              <a:prstGeom prst="rect"/>
            </p:spPr>
          </p:pic>
        </mc:Fallback>
      </mc:AlternateContent>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457200" y="274639"/>
            <a:ext cx="8229600" cy="777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3200" b="1" smtClean="0">
                <a:solidFill>
                  <a:srgbClr val="FF0000"/>
                </a:solidFill>
                <a:latin typeface="黑体" panose="02010609060101010101" pitchFamily="2" charset="-122"/>
                <a:ea typeface="黑体" panose="02010609060101010101" pitchFamily="2" charset="-122"/>
              </a:rPr>
              <a:t>多赢</a:t>
            </a:r>
            <a:endParaRPr lang="zh-CN" altLang="en-US" sz="3200" b="1" smtClean="0">
              <a:solidFill>
                <a:srgbClr val="FF0000"/>
              </a:solidFill>
              <a:latin typeface="黑体" panose="02010609060101010101" pitchFamily="2" charset="-122"/>
              <a:ea typeface="黑体" panose="02010609060101010101" pitchFamily="2" charset="-122"/>
            </a:endParaRPr>
          </a:p>
        </p:txBody>
      </p:sp>
      <p:sp>
        <p:nvSpPr>
          <p:cNvPr id="54275" name="Rectangle 3"/>
          <p:cNvSpPr>
            <a:spLocks noGrp="1" noChangeArrowheads="1"/>
          </p:cNvSpPr>
          <p:nvPr>
            <p:ph type="body" idx="4294967295"/>
          </p:nvPr>
        </p:nvSpPr>
        <p:spPr>
          <a:xfrm>
            <a:off x="457200" y="1052513"/>
            <a:ext cx="8229600" cy="50736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pPr>
            <a:r>
              <a:rPr lang="zh-CN" altLang="en-US" b="1" smtClean="0">
                <a:ea typeface="华文新魏" pitchFamily="2" charset="-122"/>
              </a:rPr>
              <a:t>多方影响组织持续成功</a:t>
            </a:r>
            <a:endParaRPr lang="en-US" altLang="zh-CN" b="1" smtClean="0">
              <a:ea typeface="华文新魏" pitchFamily="2" charset="-122"/>
            </a:endParaRPr>
          </a:p>
          <a:p>
            <a:pPr>
              <a:lnSpc>
                <a:spcPct val="150000"/>
              </a:lnSpc>
            </a:pPr>
            <a:r>
              <a:rPr lang="zh-CN" altLang="en-US" b="1" smtClean="0">
                <a:ea typeface="华文新魏" pitchFamily="2" charset="-122"/>
              </a:rPr>
              <a:t>产业分工社会化</a:t>
            </a:r>
            <a:endParaRPr lang="zh-CN" altLang="en-US" b="1" smtClean="0">
              <a:ea typeface="华文新魏" pitchFamily="2" charset="-122"/>
            </a:endParaRPr>
          </a:p>
          <a:p>
            <a:pPr>
              <a:lnSpc>
                <a:spcPct val="150000"/>
              </a:lnSpc>
            </a:pPr>
            <a:r>
              <a:rPr lang="zh-CN" altLang="en-US" b="1" smtClean="0">
                <a:ea typeface="华文新魏" pitchFamily="2" charset="-122"/>
              </a:rPr>
              <a:t>创新和变革是时代潮流</a:t>
            </a:r>
            <a:endParaRPr lang="zh-CN" altLang="en-US" b="1" smtClean="0">
              <a:ea typeface="华文新魏" pitchFamily="2" charset="-122"/>
            </a:endParaRPr>
          </a:p>
          <a:p>
            <a:pPr>
              <a:lnSpc>
                <a:spcPct val="150000"/>
              </a:lnSpc>
            </a:pPr>
            <a:r>
              <a:rPr lang="zh-CN" altLang="en-US" b="1" smtClean="0">
                <a:ea typeface="华文新魏" pitchFamily="2" charset="-122"/>
              </a:rPr>
              <a:t>供应商和利益相关方</a:t>
            </a:r>
            <a:endParaRPr lang="zh-CN" altLang="en-US" b="1" smtClean="0">
              <a:ea typeface="华文新魏" pitchFamily="2" charset="-122"/>
            </a:endParaRPr>
          </a:p>
          <a:p>
            <a:pPr>
              <a:lnSpc>
                <a:spcPct val="150000"/>
              </a:lnSpc>
            </a:pPr>
            <a:r>
              <a:rPr lang="zh-CN" altLang="en-US" b="1" smtClean="0">
                <a:ea typeface="华文新魏" pitchFamily="2" charset="-122"/>
              </a:rPr>
              <a:t>团队协作</a:t>
            </a:r>
            <a:endParaRPr lang="zh-CN" altLang="en-US" b="1" smtClean="0">
              <a:ea typeface="华文新魏" pitchFamily="2" charset="-122"/>
            </a:endParaRPr>
          </a:p>
          <a:p>
            <a:pPr>
              <a:lnSpc>
                <a:spcPct val="150000"/>
              </a:lnSpc>
            </a:pPr>
            <a:r>
              <a:rPr lang="zh-CN" altLang="en-US" b="1" smtClean="0">
                <a:ea typeface="华文新魏" pitchFamily="2" charset="-122"/>
              </a:rPr>
              <a:t>共同利益驱动</a:t>
            </a:r>
            <a:endParaRPr lang="zh-CN" altLang="en-US" b="1" smtClean="0">
              <a:ea typeface="华文新魏" pitchFamily="2" charset="-122"/>
            </a:endParaRPr>
          </a:p>
          <a:p>
            <a:pPr>
              <a:lnSpc>
                <a:spcPct val="90000"/>
              </a:lnSpc>
            </a:pPr>
            <a:endParaRPr lang="zh-CN" altLang="en-US" sz="2400" smtClean="0"/>
          </a:p>
        </p:txBody>
      </p:sp>
      <p:pic>
        <p:nvPicPr>
          <p:cNvPr id="54276" name="Picture 4" descr="PH02829J"/>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95192" y="3951289"/>
            <a:ext cx="1906466"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D01352_"/>
          <p:cNvPicPr>
            <a:picLocks noChangeAspect="1" noChangeArrowheads="1"/>
          </p:cNvPicPr>
          <p:nvPr/>
        </p:nvPicPr>
        <p:blipFill>
          <a:blip r:embed="rId1">
            <a:lum bright="72000"/>
            <a:extLst>
              <a:ext uri="{28A0092B-C50C-407E-A947-70E740481C1C}">
                <a14:useLocalDpi xmlns:a14="http://schemas.microsoft.com/office/drawing/2010/main" val="0"/>
              </a:ext>
            </a:extLst>
          </a:blip>
          <a:srcRect/>
          <a:stretch>
            <a:fillRect/>
          </a:stretch>
        </p:blipFill>
        <p:spPr bwMode="auto">
          <a:xfrm>
            <a:off x="2895600" y="1814513"/>
            <a:ext cx="3276600"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AutoShape 3"/>
          <p:cNvSpPr>
            <a:spLocks noChangeArrowheads="1"/>
          </p:cNvSpPr>
          <p:nvPr/>
        </p:nvSpPr>
        <p:spPr bwMode="auto">
          <a:xfrm>
            <a:off x="5943600" y="1906588"/>
            <a:ext cx="2819400" cy="457200"/>
          </a:xfrm>
          <a:prstGeom prst="wedgeRectCallout">
            <a:avLst>
              <a:gd name="adj1" fmla="val -71116"/>
              <a:gd name="adj2" fmla="val 101389"/>
            </a:avLst>
          </a:prstGeom>
          <a:solidFill>
            <a:srgbClr val="9900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2400" b="1">
                <a:solidFill>
                  <a:schemeClr val="bg1"/>
                </a:solidFill>
                <a:latin typeface="Arial Narrow" pitchFamily="34" charset="0"/>
                <a:ea typeface="华文新魏" pitchFamily="2" charset="-122"/>
              </a:rPr>
              <a:t>确定认识顾客需求</a:t>
            </a:r>
            <a:endParaRPr lang="zh-CN" altLang="en-US" sz="2400" b="1">
              <a:solidFill>
                <a:schemeClr val="bg1"/>
              </a:solidFill>
              <a:latin typeface="Arial Narrow" pitchFamily="34" charset="0"/>
              <a:ea typeface="华文新魏" pitchFamily="2" charset="-122"/>
            </a:endParaRPr>
          </a:p>
        </p:txBody>
      </p:sp>
      <p:sp>
        <p:nvSpPr>
          <p:cNvPr id="145412" name="AutoShape 4"/>
          <p:cNvSpPr>
            <a:spLocks noChangeArrowheads="1"/>
          </p:cNvSpPr>
          <p:nvPr/>
        </p:nvSpPr>
        <p:spPr bwMode="auto">
          <a:xfrm>
            <a:off x="5943600" y="4421188"/>
            <a:ext cx="2819400" cy="457200"/>
          </a:xfrm>
          <a:prstGeom prst="wedgeRectCallout">
            <a:avLst>
              <a:gd name="adj1" fmla="val -69426"/>
              <a:gd name="adj2" fmla="val -98264"/>
            </a:avLst>
          </a:prstGeom>
          <a:solidFill>
            <a:srgbClr val="9900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70000"/>
              </a:lnSpc>
              <a:spcBef>
                <a:spcPct val="0"/>
              </a:spcBef>
              <a:buFontTx/>
              <a:buNone/>
            </a:pPr>
            <a:r>
              <a:rPr lang="zh-CN" altLang="en-US" sz="2400" b="1">
                <a:solidFill>
                  <a:schemeClr val="bg1"/>
                </a:solidFill>
                <a:latin typeface="Arial Narrow" pitchFamily="34" charset="0"/>
                <a:ea typeface="华文新魏" pitchFamily="2" charset="-122"/>
              </a:rPr>
              <a:t>鼓励改进业绩</a:t>
            </a:r>
            <a:endParaRPr lang="zh-CN" altLang="en-US" sz="2400" b="1">
              <a:solidFill>
                <a:schemeClr val="bg1"/>
              </a:solidFill>
              <a:latin typeface="Arial Narrow" pitchFamily="34" charset="0"/>
              <a:ea typeface="华文新魏" pitchFamily="2" charset="-122"/>
            </a:endParaRPr>
          </a:p>
          <a:p>
            <a:pPr algn="ctr" eaLnBrk="1" hangingPunct="1">
              <a:spcBef>
                <a:spcPct val="0"/>
              </a:spcBef>
              <a:buFontTx/>
              <a:buNone/>
            </a:pPr>
            <a:endParaRPr lang="zh-CN" altLang="en-US" sz="2400">
              <a:solidFill>
                <a:schemeClr val="bg1"/>
              </a:solidFill>
              <a:ea typeface="文鼎中特广告体"/>
              <a:cs typeface="文鼎中特广告体"/>
            </a:endParaRPr>
          </a:p>
        </p:txBody>
      </p:sp>
      <p:sp>
        <p:nvSpPr>
          <p:cNvPr id="145413" name="AutoShape 5"/>
          <p:cNvSpPr>
            <a:spLocks noChangeArrowheads="1"/>
          </p:cNvSpPr>
          <p:nvPr/>
        </p:nvSpPr>
        <p:spPr bwMode="auto">
          <a:xfrm>
            <a:off x="3200400" y="5637213"/>
            <a:ext cx="2971800" cy="457200"/>
          </a:xfrm>
          <a:prstGeom prst="wedgeRectCallout">
            <a:avLst>
              <a:gd name="adj1" fmla="val -4806"/>
              <a:gd name="adj2" fmla="val -207986"/>
            </a:avLst>
          </a:prstGeom>
          <a:solidFill>
            <a:srgbClr val="9900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2400" b="1">
                <a:solidFill>
                  <a:schemeClr val="bg1"/>
                </a:solidFill>
                <a:latin typeface="Arial Narrow" pitchFamily="34" charset="0"/>
                <a:ea typeface="华文新魏" pitchFamily="2" charset="-122"/>
              </a:rPr>
              <a:t>形成共同的竞争优势</a:t>
            </a:r>
            <a:endParaRPr lang="zh-CN" altLang="en-US" sz="2400" b="1">
              <a:solidFill>
                <a:schemeClr val="bg1"/>
              </a:solidFill>
              <a:latin typeface="Arial Narrow" pitchFamily="34" charset="0"/>
              <a:ea typeface="华文新魏" pitchFamily="2" charset="-122"/>
            </a:endParaRPr>
          </a:p>
        </p:txBody>
      </p:sp>
      <p:sp>
        <p:nvSpPr>
          <p:cNvPr id="145414" name="AutoShape 6"/>
          <p:cNvSpPr>
            <a:spLocks noChangeArrowheads="1"/>
          </p:cNvSpPr>
          <p:nvPr/>
        </p:nvSpPr>
        <p:spPr bwMode="auto">
          <a:xfrm>
            <a:off x="6172200" y="3200400"/>
            <a:ext cx="2819400" cy="457200"/>
          </a:xfrm>
          <a:prstGeom prst="wedgeRectCallout">
            <a:avLst>
              <a:gd name="adj1" fmla="val -31477"/>
              <a:gd name="adj2" fmla="val 49306"/>
            </a:avLst>
          </a:prstGeom>
          <a:solidFill>
            <a:srgbClr val="9900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2400" b="1">
                <a:solidFill>
                  <a:schemeClr val="bg1"/>
                </a:solidFill>
                <a:latin typeface="Arial Narrow" pitchFamily="34" charset="0"/>
                <a:ea typeface="华文新魏" pitchFamily="2" charset="-122"/>
              </a:rPr>
              <a:t>开发和改进产品</a:t>
            </a:r>
            <a:endParaRPr lang="zh-CN" altLang="en-US" sz="2400" b="1">
              <a:solidFill>
                <a:schemeClr val="bg1"/>
              </a:solidFill>
              <a:latin typeface="Arial Narrow" pitchFamily="34" charset="0"/>
              <a:ea typeface="华文新魏" pitchFamily="2" charset="-122"/>
            </a:endParaRPr>
          </a:p>
        </p:txBody>
      </p:sp>
      <p:sp>
        <p:nvSpPr>
          <p:cNvPr id="145415" name="AutoShape 7"/>
          <p:cNvSpPr>
            <a:spLocks noChangeArrowheads="1"/>
          </p:cNvSpPr>
          <p:nvPr/>
        </p:nvSpPr>
        <p:spPr bwMode="auto">
          <a:xfrm>
            <a:off x="76200" y="3200400"/>
            <a:ext cx="2819400" cy="457200"/>
          </a:xfrm>
          <a:prstGeom prst="wedgeRectCallout">
            <a:avLst>
              <a:gd name="adj1" fmla="val -34009"/>
              <a:gd name="adj2" fmla="val 48958"/>
            </a:avLst>
          </a:prstGeom>
          <a:solidFill>
            <a:srgbClr val="9900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2400" b="1">
                <a:solidFill>
                  <a:schemeClr val="bg1"/>
                </a:solidFill>
                <a:latin typeface="Arial Narrow" pitchFamily="34" charset="0"/>
                <a:ea typeface="华文新魏" pitchFamily="2" charset="-122"/>
              </a:rPr>
              <a:t>共享技术和资源</a:t>
            </a:r>
            <a:endParaRPr lang="zh-CN" altLang="en-US" sz="2400" b="1">
              <a:solidFill>
                <a:schemeClr val="bg1"/>
              </a:solidFill>
              <a:latin typeface="Arial Narrow" pitchFamily="34" charset="0"/>
              <a:ea typeface="华文新魏" pitchFamily="2" charset="-122"/>
            </a:endParaRPr>
          </a:p>
        </p:txBody>
      </p:sp>
      <p:sp>
        <p:nvSpPr>
          <p:cNvPr id="145416" name="AutoShape 8"/>
          <p:cNvSpPr>
            <a:spLocks noChangeArrowheads="1"/>
          </p:cNvSpPr>
          <p:nvPr/>
        </p:nvSpPr>
        <p:spPr bwMode="auto">
          <a:xfrm>
            <a:off x="304800" y="4343400"/>
            <a:ext cx="2819400" cy="457200"/>
          </a:xfrm>
          <a:prstGeom prst="wedgeRectCallout">
            <a:avLst>
              <a:gd name="adj1" fmla="val 72523"/>
              <a:gd name="adj2" fmla="val -90972"/>
            </a:avLst>
          </a:prstGeom>
          <a:solidFill>
            <a:srgbClr val="9900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2400" b="1">
                <a:solidFill>
                  <a:schemeClr val="bg1"/>
                </a:solidFill>
                <a:latin typeface="Arial Narrow" pitchFamily="34" charset="0"/>
                <a:ea typeface="华文新魏" pitchFamily="2" charset="-122"/>
              </a:rPr>
              <a:t>建立沟通渠道</a:t>
            </a:r>
            <a:endParaRPr lang="zh-CN" altLang="en-US" sz="2400" b="1">
              <a:solidFill>
                <a:schemeClr val="bg1"/>
              </a:solidFill>
              <a:latin typeface="Arial Narrow" pitchFamily="34" charset="0"/>
              <a:ea typeface="华文新魏" pitchFamily="2" charset="-122"/>
            </a:endParaRPr>
          </a:p>
        </p:txBody>
      </p:sp>
      <p:sp>
        <p:nvSpPr>
          <p:cNvPr id="145417" name="AutoShape 9"/>
          <p:cNvSpPr>
            <a:spLocks noChangeArrowheads="1"/>
          </p:cNvSpPr>
          <p:nvPr/>
        </p:nvSpPr>
        <p:spPr bwMode="auto">
          <a:xfrm>
            <a:off x="3162300" y="457200"/>
            <a:ext cx="2819400" cy="457200"/>
          </a:xfrm>
          <a:prstGeom prst="wedgeRectCallout">
            <a:avLst>
              <a:gd name="adj1" fmla="val 111"/>
              <a:gd name="adj2" fmla="val 254167"/>
            </a:avLst>
          </a:prstGeom>
          <a:solidFill>
            <a:srgbClr val="990033"/>
          </a:solidFill>
          <a:ln w="9525">
            <a:solidFill>
              <a:schemeClr val="bg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2400" b="1">
                <a:solidFill>
                  <a:schemeClr val="bg1"/>
                </a:solidFill>
                <a:latin typeface="Arial Narrow" pitchFamily="34" charset="0"/>
                <a:ea typeface="华文新魏" pitchFamily="2" charset="-122"/>
              </a:rPr>
              <a:t>识别利益相关方</a:t>
            </a:r>
            <a:endParaRPr lang="zh-CN" altLang="en-US" sz="2400" b="1">
              <a:solidFill>
                <a:schemeClr val="bg1"/>
              </a:solidFill>
              <a:latin typeface="Arial Narrow" pitchFamily="34" charset="0"/>
              <a:ea typeface="华文新魏" pitchFamily="2" charset="-122"/>
            </a:endParaRPr>
          </a:p>
        </p:txBody>
      </p:sp>
      <p:sp>
        <p:nvSpPr>
          <p:cNvPr id="145418" name="AutoShape 10"/>
          <p:cNvSpPr>
            <a:spLocks noChangeArrowheads="1"/>
          </p:cNvSpPr>
          <p:nvPr/>
        </p:nvSpPr>
        <p:spPr bwMode="auto">
          <a:xfrm>
            <a:off x="304800" y="1979613"/>
            <a:ext cx="2819400" cy="457200"/>
          </a:xfrm>
          <a:prstGeom prst="wedgeRectCallout">
            <a:avLst>
              <a:gd name="adj1" fmla="val 72523"/>
              <a:gd name="adj2" fmla="val 83333"/>
            </a:avLst>
          </a:prstGeom>
          <a:solidFill>
            <a:srgbClr val="9900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5" rIns="91428" bIns="45715"/>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zh-CN" altLang="en-US" sz="2400" b="1">
                <a:solidFill>
                  <a:schemeClr val="bg1"/>
                </a:solidFill>
                <a:latin typeface="Arial Narrow" pitchFamily="34" charset="0"/>
                <a:ea typeface="华文新魏" pitchFamily="2" charset="-122"/>
              </a:rPr>
              <a:t>确定互利关系</a:t>
            </a:r>
            <a:endParaRPr lang="zh-CN" altLang="en-US" sz="2400" b="1">
              <a:solidFill>
                <a:schemeClr val="bg1"/>
              </a:solidFill>
              <a:latin typeface="Arial Narrow" pitchFamily="34" charset="0"/>
              <a:ea typeface="华文新魏" pitchFamily="2" charset="-122"/>
            </a:endParaRPr>
          </a:p>
        </p:txBody>
      </p:sp>
      <p:sp>
        <p:nvSpPr>
          <p:cNvPr id="55307" name="Rectangle 11"/>
          <p:cNvSpPr>
            <a:spLocks noChangeArrowheads="1"/>
          </p:cNvSpPr>
          <p:nvPr/>
        </p:nvSpPr>
        <p:spPr bwMode="auto">
          <a:xfrm>
            <a:off x="8834805" y="0"/>
            <a:ext cx="311279"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5" rIns="91428" bIns="45715">
            <a:spAutoFit/>
          </a:bodyPr>
          <a:lstStyle>
            <a:lvl1pPr defTabSz="915670"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defTabSz="91567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916305" indent="-228600" defTabSz="91567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defTabSz="91567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defTabSz="91567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en-US" altLang="zh-CN" sz="1800">
                <a:solidFill>
                  <a:srgbClr val="969696"/>
                </a:solidFill>
                <a:latin typeface="Tahoma" panose="020B0604030504040204" pitchFamily="34" charset="0"/>
              </a:rPr>
              <a:t>2</a:t>
            </a:r>
            <a:endParaRPr lang="en-US" altLang="zh-CN" sz="1800">
              <a:solidFill>
                <a:srgbClr val="969696"/>
              </a:solidFill>
              <a:latin typeface="Tahoma" panose="020B0604030504040204" pitchFamily="34" charset="0"/>
            </a:endParaRPr>
          </a:p>
        </p:txBody>
      </p:sp>
      <p:pic>
        <p:nvPicPr>
          <p:cNvPr id="55308" name="Picture 12" descr="PE0116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2674" y="2581276"/>
            <a:ext cx="1538654"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5417"/>
                                        </p:tgtEl>
                                        <p:attrNameLst>
                                          <p:attrName>style.visibility</p:attrName>
                                        </p:attrNameLst>
                                      </p:cBhvr>
                                      <p:to>
                                        <p:strVal val="visible"/>
                                      </p:to>
                                    </p:set>
                                    <p:anim calcmode="lin" valueType="num">
                                      <p:cBhvr additive="base">
                                        <p:cTn id="7" dur="500" fill="hold"/>
                                        <p:tgtEl>
                                          <p:spTgt spid="145417"/>
                                        </p:tgtEl>
                                        <p:attrNameLst>
                                          <p:attrName>ppt_x</p:attrName>
                                        </p:attrNameLst>
                                      </p:cBhvr>
                                      <p:tavLst>
                                        <p:tav tm="0">
                                          <p:val>
                                            <p:strVal val="0-#ppt_w/2"/>
                                          </p:val>
                                        </p:tav>
                                        <p:tav tm="100000">
                                          <p:val>
                                            <p:strVal val="#ppt_x"/>
                                          </p:val>
                                        </p:tav>
                                      </p:tavLst>
                                    </p:anim>
                                    <p:anim calcmode="lin" valueType="num">
                                      <p:cBhvr additive="base">
                                        <p:cTn id="8" dur="500" fill="hold"/>
                                        <p:tgtEl>
                                          <p:spTgt spid="1454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5411"/>
                                        </p:tgtEl>
                                        <p:attrNameLst>
                                          <p:attrName>style.visibility</p:attrName>
                                        </p:attrNameLst>
                                      </p:cBhvr>
                                      <p:to>
                                        <p:strVal val="visible"/>
                                      </p:to>
                                    </p:set>
                                    <p:anim calcmode="lin" valueType="num">
                                      <p:cBhvr additive="base">
                                        <p:cTn id="12" dur="500" fill="hold"/>
                                        <p:tgtEl>
                                          <p:spTgt spid="145411"/>
                                        </p:tgtEl>
                                        <p:attrNameLst>
                                          <p:attrName>ppt_x</p:attrName>
                                        </p:attrNameLst>
                                      </p:cBhvr>
                                      <p:tavLst>
                                        <p:tav tm="0">
                                          <p:val>
                                            <p:strVal val="0-#ppt_w/2"/>
                                          </p:val>
                                        </p:tav>
                                        <p:tav tm="100000">
                                          <p:val>
                                            <p:strVal val="#ppt_x"/>
                                          </p:val>
                                        </p:tav>
                                      </p:tavLst>
                                    </p:anim>
                                    <p:anim calcmode="lin" valueType="num">
                                      <p:cBhvr additive="base">
                                        <p:cTn id="13" dur="500" fill="hold"/>
                                        <p:tgtEl>
                                          <p:spTgt spid="1454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45418"/>
                                        </p:tgtEl>
                                        <p:attrNameLst>
                                          <p:attrName>style.visibility</p:attrName>
                                        </p:attrNameLst>
                                      </p:cBhvr>
                                      <p:to>
                                        <p:strVal val="visible"/>
                                      </p:to>
                                    </p:set>
                                    <p:anim calcmode="lin" valueType="num">
                                      <p:cBhvr additive="base">
                                        <p:cTn id="17" dur="500" fill="hold"/>
                                        <p:tgtEl>
                                          <p:spTgt spid="145418"/>
                                        </p:tgtEl>
                                        <p:attrNameLst>
                                          <p:attrName>ppt_x</p:attrName>
                                        </p:attrNameLst>
                                      </p:cBhvr>
                                      <p:tavLst>
                                        <p:tav tm="0">
                                          <p:val>
                                            <p:strVal val="0-#ppt_w/2"/>
                                          </p:val>
                                        </p:tav>
                                        <p:tav tm="100000">
                                          <p:val>
                                            <p:strVal val="#ppt_x"/>
                                          </p:val>
                                        </p:tav>
                                      </p:tavLst>
                                    </p:anim>
                                    <p:anim calcmode="lin" valueType="num">
                                      <p:cBhvr additive="base">
                                        <p:cTn id="18" dur="500" fill="hold"/>
                                        <p:tgtEl>
                                          <p:spTgt spid="1454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45415"/>
                                        </p:tgtEl>
                                        <p:attrNameLst>
                                          <p:attrName>style.visibility</p:attrName>
                                        </p:attrNameLst>
                                      </p:cBhvr>
                                      <p:to>
                                        <p:strVal val="visible"/>
                                      </p:to>
                                    </p:set>
                                    <p:anim calcmode="lin" valueType="num">
                                      <p:cBhvr additive="base">
                                        <p:cTn id="22" dur="500" fill="hold"/>
                                        <p:tgtEl>
                                          <p:spTgt spid="145415"/>
                                        </p:tgtEl>
                                        <p:attrNameLst>
                                          <p:attrName>ppt_x</p:attrName>
                                        </p:attrNameLst>
                                      </p:cBhvr>
                                      <p:tavLst>
                                        <p:tav tm="0">
                                          <p:val>
                                            <p:strVal val="0-#ppt_w/2"/>
                                          </p:val>
                                        </p:tav>
                                        <p:tav tm="100000">
                                          <p:val>
                                            <p:strVal val="#ppt_x"/>
                                          </p:val>
                                        </p:tav>
                                      </p:tavLst>
                                    </p:anim>
                                    <p:anim calcmode="lin" valueType="num">
                                      <p:cBhvr additive="base">
                                        <p:cTn id="23" dur="500" fill="hold"/>
                                        <p:tgtEl>
                                          <p:spTgt spid="1454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45416"/>
                                        </p:tgtEl>
                                        <p:attrNameLst>
                                          <p:attrName>style.visibility</p:attrName>
                                        </p:attrNameLst>
                                      </p:cBhvr>
                                      <p:to>
                                        <p:strVal val="visible"/>
                                      </p:to>
                                    </p:set>
                                    <p:anim calcmode="lin" valueType="num">
                                      <p:cBhvr additive="base">
                                        <p:cTn id="27" dur="500" fill="hold"/>
                                        <p:tgtEl>
                                          <p:spTgt spid="145416"/>
                                        </p:tgtEl>
                                        <p:attrNameLst>
                                          <p:attrName>ppt_x</p:attrName>
                                        </p:attrNameLst>
                                      </p:cBhvr>
                                      <p:tavLst>
                                        <p:tav tm="0">
                                          <p:val>
                                            <p:strVal val="0-#ppt_w/2"/>
                                          </p:val>
                                        </p:tav>
                                        <p:tav tm="100000">
                                          <p:val>
                                            <p:strVal val="#ppt_x"/>
                                          </p:val>
                                        </p:tav>
                                      </p:tavLst>
                                    </p:anim>
                                    <p:anim calcmode="lin" valueType="num">
                                      <p:cBhvr additive="base">
                                        <p:cTn id="28" dur="500" fill="hold"/>
                                        <p:tgtEl>
                                          <p:spTgt spid="14541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45413"/>
                                        </p:tgtEl>
                                        <p:attrNameLst>
                                          <p:attrName>style.visibility</p:attrName>
                                        </p:attrNameLst>
                                      </p:cBhvr>
                                      <p:to>
                                        <p:strVal val="visible"/>
                                      </p:to>
                                    </p:set>
                                    <p:anim calcmode="lin" valueType="num">
                                      <p:cBhvr additive="base">
                                        <p:cTn id="32" dur="500" fill="hold"/>
                                        <p:tgtEl>
                                          <p:spTgt spid="145413"/>
                                        </p:tgtEl>
                                        <p:attrNameLst>
                                          <p:attrName>ppt_x</p:attrName>
                                        </p:attrNameLst>
                                      </p:cBhvr>
                                      <p:tavLst>
                                        <p:tav tm="0">
                                          <p:val>
                                            <p:strVal val="0-#ppt_w/2"/>
                                          </p:val>
                                        </p:tav>
                                        <p:tav tm="100000">
                                          <p:val>
                                            <p:strVal val="#ppt_x"/>
                                          </p:val>
                                        </p:tav>
                                      </p:tavLst>
                                    </p:anim>
                                    <p:anim calcmode="lin" valueType="num">
                                      <p:cBhvr additive="base">
                                        <p:cTn id="33" dur="500" fill="hold"/>
                                        <p:tgtEl>
                                          <p:spTgt spid="14541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45412"/>
                                        </p:tgtEl>
                                        <p:attrNameLst>
                                          <p:attrName>style.visibility</p:attrName>
                                        </p:attrNameLst>
                                      </p:cBhvr>
                                      <p:to>
                                        <p:strVal val="visible"/>
                                      </p:to>
                                    </p:set>
                                    <p:anim calcmode="lin" valueType="num">
                                      <p:cBhvr additive="base">
                                        <p:cTn id="37" dur="500" fill="hold"/>
                                        <p:tgtEl>
                                          <p:spTgt spid="145412"/>
                                        </p:tgtEl>
                                        <p:attrNameLst>
                                          <p:attrName>ppt_x</p:attrName>
                                        </p:attrNameLst>
                                      </p:cBhvr>
                                      <p:tavLst>
                                        <p:tav tm="0">
                                          <p:val>
                                            <p:strVal val="0-#ppt_w/2"/>
                                          </p:val>
                                        </p:tav>
                                        <p:tav tm="100000">
                                          <p:val>
                                            <p:strVal val="#ppt_x"/>
                                          </p:val>
                                        </p:tav>
                                      </p:tavLst>
                                    </p:anim>
                                    <p:anim calcmode="lin" valueType="num">
                                      <p:cBhvr additive="base">
                                        <p:cTn id="38" dur="500" fill="hold"/>
                                        <p:tgtEl>
                                          <p:spTgt spid="14541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45414"/>
                                        </p:tgtEl>
                                        <p:attrNameLst>
                                          <p:attrName>style.visibility</p:attrName>
                                        </p:attrNameLst>
                                      </p:cBhvr>
                                      <p:to>
                                        <p:strVal val="visible"/>
                                      </p:to>
                                    </p:set>
                                    <p:anim calcmode="lin" valueType="num">
                                      <p:cBhvr additive="base">
                                        <p:cTn id="42" dur="500" fill="hold"/>
                                        <p:tgtEl>
                                          <p:spTgt spid="145414"/>
                                        </p:tgtEl>
                                        <p:attrNameLst>
                                          <p:attrName>ppt_x</p:attrName>
                                        </p:attrNameLst>
                                      </p:cBhvr>
                                      <p:tavLst>
                                        <p:tav tm="0">
                                          <p:val>
                                            <p:strVal val="0-#ppt_w/2"/>
                                          </p:val>
                                        </p:tav>
                                        <p:tav tm="100000">
                                          <p:val>
                                            <p:strVal val="#ppt_x"/>
                                          </p:val>
                                        </p:tav>
                                      </p:tavLst>
                                    </p:anim>
                                    <p:anim calcmode="lin" valueType="num">
                                      <p:cBhvr additive="base">
                                        <p:cTn id="43" dur="500" fill="hold"/>
                                        <p:tgtEl>
                                          <p:spTgt spid="145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animBg="1" autoUpdateAnimBg="0"/>
      <p:bldP spid="145412" grpId="0" animBg="1" autoUpdateAnimBg="0"/>
      <p:bldP spid="145413" grpId="0" animBg="1" autoUpdateAnimBg="0"/>
      <p:bldP spid="145414" grpId="0" animBg="1" autoUpdateAnimBg="0"/>
      <p:bldP spid="145415" grpId="0" animBg="1" autoUpdateAnimBg="0"/>
      <p:bldP spid="145416" grpId="0" animBg="1" autoUpdateAnimBg="0"/>
      <p:bldP spid="145417" grpId="0" animBg="1" autoUpdateAnimBg="0"/>
      <p:bldP spid="145418"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noChangeArrowheads="1"/>
          </p:cNvSpPr>
          <p:nvPr>
            <p:ph type="ctrTitle"/>
          </p:nvPr>
        </p:nvSpPr>
        <p:spPr>
          <a:xfrm>
            <a:off x="457200" y="274638"/>
            <a:ext cx="8229600" cy="582612"/>
          </a:xfrm>
        </p:spPr>
        <p:txBody>
          <a:bodyPr/>
          <a:lstStyle/>
          <a:p>
            <a:pPr algn="l"/>
            <a:r>
              <a:rPr lang="zh-CN" altLang="en-US" b="1" smtClean="0">
                <a:solidFill>
                  <a:srgbClr val="FF6600"/>
                </a:solidFill>
                <a:latin typeface="宋体" panose="02010600030101010101" pitchFamily="2" charset="-122"/>
              </a:rPr>
              <a:t>                质量管理原则之间的关系</a:t>
            </a:r>
            <a:endParaRPr lang="zh-CN" altLang="en-US" b="1" smtClean="0">
              <a:solidFill>
                <a:srgbClr val="FF6600"/>
              </a:solidFill>
              <a:latin typeface="宋体" panose="02010600030101010101" pitchFamily="2" charset="-122"/>
            </a:endParaRPr>
          </a:p>
        </p:txBody>
      </p:sp>
      <p:sp>
        <p:nvSpPr>
          <p:cNvPr id="56323" name="スライド番号プレースホルダー 4"/>
          <p:cNvSpPr>
            <a:spLocks noGrp="1" noChangeArrowheads="1"/>
          </p:cNvSpPr>
          <p:nvPr/>
        </p:nvSpPr>
        <p:spPr bwMode="auto">
          <a:xfrm>
            <a:off x="6896100" y="592455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r" eaLnBrk="1" hangingPunct="1">
              <a:spcBef>
                <a:spcPct val="0"/>
              </a:spcBef>
              <a:buFontTx/>
              <a:buNone/>
            </a:pPr>
            <a:fld id="{36117AAB-1451-412B-B7F8-31C4622DABCA}" type="slidenum">
              <a:rPr lang="en-US" altLang="zh-CN" sz="1400">
                <a:solidFill>
                  <a:srgbClr val="000000"/>
                </a:solidFill>
                <a:latin typeface="Tahoma" panose="020B0604030504040204" pitchFamily="34" charset="0"/>
                <a:sym typeface="Tahoma" panose="020B0604030504040204" pitchFamily="34" charset="0"/>
              </a:rPr>
            </a:fld>
            <a:endParaRPr lang="en-US" altLang="zh-CN" sz="1400">
              <a:solidFill>
                <a:srgbClr val="000000"/>
              </a:solidFill>
              <a:latin typeface="Tahoma" panose="020B0604030504040204" pitchFamily="34" charset="0"/>
              <a:ea typeface="MS PGothic" panose="020B0600070205080204" pitchFamily="34" charset="-128"/>
              <a:sym typeface="Tahoma" panose="020B0604030504040204" pitchFamily="34" charset="0"/>
            </a:endParaRPr>
          </a:p>
        </p:txBody>
      </p:sp>
      <p:pic>
        <p:nvPicPr>
          <p:cNvPr id="56324" name="图片 1536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2046" y="1069975"/>
            <a:ext cx="8282354"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ctrTitle"/>
          </p:nvPr>
        </p:nvSpPr>
        <p:spPr>
          <a:xfrm>
            <a:off x="611188" y="1454150"/>
            <a:ext cx="8065268" cy="1470025"/>
          </a:xfrm>
        </p:spPr>
        <p:txBody>
          <a:bodyPr/>
          <a:lstStyle/>
          <a:p>
            <a:pPr>
              <a:lnSpc>
                <a:spcPct val="200000"/>
              </a:lnSpc>
            </a:pPr>
            <a:r>
              <a:rPr lang="zh-CN" altLang="en-US" sz="3200" b="1" dirty="0" smtClean="0">
                <a:latin typeface="微软雅黑" panose="020B0503020204020204" pitchFamily="34" charset="-122"/>
                <a:ea typeface="微软雅黑" panose="020B0503020204020204" pitchFamily="34" charset="-122"/>
              </a:rPr>
              <a:t>第</a:t>
            </a:r>
            <a:r>
              <a:rPr lang="zh-CN" altLang="en-US" sz="3200" b="1" dirty="0">
                <a:latin typeface="微软雅黑" panose="020B0503020204020204" pitchFamily="34" charset="-122"/>
                <a:ea typeface="微软雅黑" panose="020B0503020204020204" pitchFamily="34" charset="-122"/>
              </a:rPr>
              <a:t>三</a:t>
            </a:r>
            <a:r>
              <a:rPr lang="zh-CN" altLang="en-US" sz="3200" b="1" dirty="0" smtClean="0">
                <a:latin typeface="微软雅黑" panose="020B0503020204020204" pitchFamily="34" charset="-122"/>
                <a:ea typeface="微软雅黑" panose="020B0503020204020204" pitchFamily="34" charset="-122"/>
              </a:rPr>
              <a:t>章  </a:t>
            </a:r>
            <a:r>
              <a:rPr lang="en-US" altLang="zh-CN" sz="3200" b="1" dirty="0" smtClean="0">
                <a:latin typeface="微软雅黑" panose="020B0503020204020204" pitchFamily="34" charset="-122"/>
                <a:ea typeface="微软雅黑" panose="020B0503020204020204" pitchFamily="34" charset="-122"/>
              </a:rPr>
              <a:t>ISO9001</a:t>
            </a:r>
            <a:r>
              <a:rPr lang="zh-CN" altLang="en-US" sz="3200" b="1" dirty="0" smtClean="0">
                <a:latin typeface="微软雅黑" panose="020B0503020204020204" pitchFamily="34" charset="-122"/>
                <a:ea typeface="微软雅黑" panose="020B0503020204020204" pitchFamily="34" charset="-122"/>
              </a:rPr>
              <a:t>：</a:t>
            </a:r>
            <a:r>
              <a:rPr lang="en-US" altLang="zh-CN" sz="3200" b="1" dirty="0" smtClean="0">
                <a:latin typeface="微软雅黑" panose="020B0503020204020204" pitchFamily="34" charset="-122"/>
                <a:ea typeface="微软雅黑" panose="020B0503020204020204" pitchFamily="34" charset="-122"/>
              </a:rPr>
              <a:t>2015</a:t>
            </a:r>
            <a:r>
              <a:rPr lang="zh-CN" altLang="en-US" sz="3200" b="1" dirty="0" smtClean="0">
                <a:latin typeface="微软雅黑" panose="020B0503020204020204" pitchFamily="34" charset="-122"/>
                <a:ea typeface="微软雅黑" panose="020B0503020204020204" pitchFamily="34" charset="-122"/>
              </a:rPr>
              <a:t>标准的理解和实施</a:t>
            </a:r>
            <a:endParaRPr lang="zh-CN" altLang="en-US" sz="3200" b="1" dirty="0" smtClean="0">
              <a:latin typeface="微软雅黑" panose="020B0503020204020204" pitchFamily="34" charset="-122"/>
              <a:ea typeface="微软雅黑" panose="020B0503020204020204" pitchFamily="34" charset="-122"/>
            </a:endParaRPr>
          </a:p>
        </p:txBody>
      </p:sp>
      <p:pic>
        <p:nvPicPr>
          <p:cNvPr id="20482" name="Picture 3"/>
          <p:cNvPicPr>
            <a:picLocks noChangeAspect="1" noChangeArrowheads="1"/>
          </p:cNvPicPr>
          <p:nvPr/>
        </p:nvPicPr>
        <p:blipFill>
          <a:blip r:embed="rId1"/>
          <a:srcRect/>
          <a:stretch>
            <a:fillRect/>
          </a:stretch>
        </p:blipFill>
        <p:spPr bwMode="auto">
          <a:xfrm>
            <a:off x="7524750" y="4941888"/>
            <a:ext cx="1033463" cy="8270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主要内容</a:t>
            </a:r>
            <a:endParaRPr lang="zh-CN" altLang="en-US" dirty="0"/>
          </a:p>
        </p:txBody>
      </p:sp>
      <p:sp>
        <p:nvSpPr>
          <p:cNvPr id="3" name="内容占位符 2"/>
          <p:cNvSpPr>
            <a:spLocks noGrp="1"/>
          </p:cNvSpPr>
          <p:nvPr>
            <p:ph idx="1"/>
          </p:nvPr>
        </p:nvSpPr>
        <p:spPr/>
        <p:txBody>
          <a:bodyPr/>
          <a:lstStyle/>
          <a:p>
            <a:r>
              <a:rPr lang="zh-CN" altLang="en-US" dirty="0"/>
              <a:t>与</a:t>
            </a:r>
            <a:r>
              <a:rPr lang="en-US" altLang="zh-CN" dirty="0"/>
              <a:t>ISO9001</a:t>
            </a:r>
            <a:r>
              <a:rPr lang="zh-CN" altLang="en-US" dirty="0"/>
              <a:t>：</a:t>
            </a:r>
            <a:r>
              <a:rPr lang="en-US" altLang="zh-CN" dirty="0"/>
              <a:t>2008</a:t>
            </a:r>
            <a:r>
              <a:rPr lang="zh-CN" altLang="en-US" dirty="0"/>
              <a:t>版标准对照，着重介绍</a:t>
            </a:r>
            <a:r>
              <a:rPr lang="en-US" altLang="zh-CN" dirty="0"/>
              <a:t>2015</a:t>
            </a:r>
            <a:r>
              <a:rPr lang="zh-CN" altLang="en-US" dirty="0" smtClean="0"/>
              <a:t>版标准</a:t>
            </a:r>
            <a:r>
              <a:rPr lang="zh-CN" altLang="en-US" dirty="0"/>
              <a:t>的变化</a:t>
            </a:r>
            <a:endParaRPr lang="en-US" altLang="zh-CN" dirty="0"/>
          </a:p>
          <a:p>
            <a:r>
              <a:rPr lang="zh-CN" altLang="en-US" dirty="0"/>
              <a:t>新版标准的重点</a:t>
            </a:r>
            <a:r>
              <a:rPr lang="zh-CN" altLang="en-US" dirty="0" smtClean="0"/>
              <a:t>理解和实施要点</a:t>
            </a:r>
            <a:endParaRPr lang="en-US" altLang="zh-CN" dirty="0"/>
          </a:p>
          <a:p>
            <a:endParaRPr lang="zh-CN" alt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578140" y="5392738"/>
            <a:ext cx="3015762" cy="977900"/>
          </a:xfrm>
          <a:prstGeom prst="rect">
            <a:avLst/>
          </a:prstGeom>
          <a:solidFill>
            <a:srgbClr val="FFFFFF"/>
          </a:solidFill>
          <a:ln w="38100">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dirty="0"/>
              <a:t>4.1理解组织及其环境</a:t>
            </a:r>
            <a:endParaRPr lang="zh-CN" altLang="en-US" sz="1000" dirty="0"/>
          </a:p>
          <a:p>
            <a:pPr>
              <a:spcBef>
                <a:spcPct val="0"/>
              </a:spcBef>
              <a:buFontTx/>
              <a:buNone/>
            </a:pPr>
            <a:r>
              <a:rPr lang="zh-CN" altLang="en-US" sz="1400" b="1" dirty="0"/>
              <a:t>4.2</a:t>
            </a:r>
            <a:r>
              <a:rPr lang="zh-CN" altLang="en-US" sz="1400" b="1" dirty="0" smtClean="0"/>
              <a:t>理解相关</a:t>
            </a:r>
            <a:r>
              <a:rPr lang="zh-CN" altLang="en-US" sz="1400" b="1" dirty="0"/>
              <a:t>方的需求和期望</a:t>
            </a:r>
            <a:endParaRPr lang="en-US" altLang="zh-CN" sz="1400" b="1" dirty="0"/>
          </a:p>
          <a:p>
            <a:pPr>
              <a:spcBef>
                <a:spcPct val="0"/>
              </a:spcBef>
              <a:buFontTx/>
              <a:buNone/>
            </a:pPr>
            <a:r>
              <a:rPr lang="en-US" altLang="zh-CN" sz="1400" b="1" dirty="0"/>
              <a:t>4.3</a:t>
            </a:r>
            <a:r>
              <a:rPr lang="zh-CN" altLang="en-US" sz="1400" b="1" dirty="0"/>
              <a:t>确定质量管理</a:t>
            </a:r>
            <a:r>
              <a:rPr lang="zh-CN" altLang="en-US" sz="1400" b="1" dirty="0" smtClean="0"/>
              <a:t>体系的范围</a:t>
            </a:r>
            <a:endParaRPr lang="en-US" altLang="zh-CN" sz="1400" b="1" dirty="0"/>
          </a:p>
          <a:p>
            <a:pPr>
              <a:spcBef>
                <a:spcPct val="0"/>
              </a:spcBef>
              <a:buFontTx/>
              <a:buNone/>
            </a:pPr>
            <a:r>
              <a:rPr lang="en-US" altLang="zh-CN" sz="1400" b="1" dirty="0"/>
              <a:t>4.4</a:t>
            </a:r>
            <a:r>
              <a:rPr lang="zh-CN" altLang="en-US" sz="1400" b="1" dirty="0"/>
              <a:t>质量管理体系及其过程</a:t>
            </a:r>
            <a:endParaRPr lang="zh-CN" altLang="en-US" sz="1000" dirty="0"/>
          </a:p>
          <a:p>
            <a:pPr>
              <a:spcBef>
                <a:spcPct val="0"/>
              </a:spcBef>
              <a:buFontTx/>
              <a:buNone/>
            </a:pPr>
            <a:r>
              <a:rPr lang="zh-CN" altLang="en-US" sz="1000" dirty="0"/>
              <a:t> </a:t>
            </a:r>
            <a:endParaRPr lang="zh-CN" altLang="en-US" sz="1000" dirty="0"/>
          </a:p>
          <a:p>
            <a:pPr>
              <a:spcBef>
                <a:spcPct val="0"/>
              </a:spcBef>
              <a:buFontTx/>
              <a:buNone/>
            </a:pPr>
            <a:endParaRPr lang="zh-CN" altLang="en-US" sz="2400" dirty="0"/>
          </a:p>
        </p:txBody>
      </p:sp>
      <p:sp>
        <p:nvSpPr>
          <p:cNvPr id="73731" name="Text Box 3"/>
          <p:cNvSpPr txBox="1">
            <a:spLocks noChangeArrowheads="1"/>
          </p:cNvSpPr>
          <p:nvPr/>
        </p:nvSpPr>
        <p:spPr bwMode="auto">
          <a:xfrm>
            <a:off x="3792416" y="5067300"/>
            <a:ext cx="1567962" cy="1303338"/>
          </a:xfrm>
          <a:prstGeom prst="rect">
            <a:avLst/>
          </a:prstGeom>
          <a:solidFill>
            <a:srgbClr val="FFFFFF"/>
          </a:solidFill>
          <a:ln w="38100">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a:t>6.1应对风险和机遇的措施</a:t>
            </a:r>
            <a:endParaRPr lang="zh-CN" altLang="en-US" sz="1000"/>
          </a:p>
          <a:p>
            <a:pPr>
              <a:spcBef>
                <a:spcPct val="0"/>
              </a:spcBef>
              <a:buFontTx/>
              <a:buNone/>
            </a:pPr>
            <a:r>
              <a:rPr lang="zh-CN" altLang="en-US" sz="1400" b="1"/>
              <a:t>6.</a:t>
            </a:r>
            <a:r>
              <a:rPr lang="en-US" altLang="zh-CN" sz="1400" b="1"/>
              <a:t>2  </a:t>
            </a:r>
            <a:r>
              <a:rPr lang="zh-CN" altLang="en-US" sz="1400" b="1"/>
              <a:t>质量目标及其实现的策划</a:t>
            </a:r>
            <a:endParaRPr lang="zh-CN" altLang="en-US" sz="1000"/>
          </a:p>
          <a:p>
            <a:pPr>
              <a:spcBef>
                <a:spcPct val="0"/>
              </a:spcBef>
              <a:buFontTx/>
              <a:buNone/>
            </a:pPr>
            <a:r>
              <a:rPr lang="zh-CN" altLang="en-US" sz="1400" b="1"/>
              <a:t>6.3变更的策划</a:t>
            </a:r>
            <a:endParaRPr lang="zh-CN" altLang="en-US" sz="1000"/>
          </a:p>
          <a:p>
            <a:pPr>
              <a:spcBef>
                <a:spcPct val="0"/>
              </a:spcBef>
              <a:buFontTx/>
              <a:buNone/>
            </a:pPr>
            <a:endParaRPr lang="zh-CN" altLang="en-US" sz="1000"/>
          </a:p>
          <a:p>
            <a:pPr>
              <a:spcBef>
                <a:spcPct val="0"/>
              </a:spcBef>
              <a:buFontTx/>
              <a:buNone/>
            </a:pPr>
            <a:endParaRPr lang="zh-CN" altLang="en-US" sz="2400"/>
          </a:p>
        </p:txBody>
      </p:sp>
      <p:sp>
        <p:nvSpPr>
          <p:cNvPr id="73732" name="Text Box 4"/>
          <p:cNvSpPr txBox="1">
            <a:spLocks noChangeArrowheads="1"/>
          </p:cNvSpPr>
          <p:nvPr/>
        </p:nvSpPr>
        <p:spPr bwMode="auto">
          <a:xfrm>
            <a:off x="2605454" y="3594100"/>
            <a:ext cx="1534498" cy="1130300"/>
          </a:xfrm>
          <a:prstGeom prst="rect">
            <a:avLst/>
          </a:prstGeom>
          <a:solidFill>
            <a:srgbClr val="FFFFFF"/>
          </a:solidFill>
          <a:ln w="38100">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dirty="0"/>
              <a:t>5.1  领导</a:t>
            </a:r>
            <a:r>
              <a:rPr lang="zh-CN" altLang="en-US" sz="1400" b="1" dirty="0" smtClean="0"/>
              <a:t>作用和承诺</a:t>
            </a:r>
            <a:endParaRPr lang="zh-CN" altLang="en-US" sz="1000" dirty="0"/>
          </a:p>
          <a:p>
            <a:pPr>
              <a:spcBef>
                <a:spcPct val="0"/>
              </a:spcBef>
              <a:buFontTx/>
              <a:buNone/>
            </a:pPr>
            <a:r>
              <a:rPr lang="zh-CN" altLang="en-US" sz="1400" b="1" dirty="0"/>
              <a:t>5.2  方针</a:t>
            </a:r>
            <a:endParaRPr lang="en-US" altLang="zh-CN" sz="1000" dirty="0"/>
          </a:p>
          <a:p>
            <a:pPr>
              <a:spcBef>
                <a:spcPct val="0"/>
              </a:spcBef>
              <a:buFontTx/>
              <a:buNone/>
            </a:pPr>
            <a:r>
              <a:rPr lang="zh-CN" altLang="en-US" sz="1400" b="1" dirty="0"/>
              <a:t>5. </a:t>
            </a:r>
            <a:r>
              <a:rPr lang="en-US" altLang="zh-CN" sz="1400" b="1" dirty="0"/>
              <a:t>3  </a:t>
            </a:r>
            <a:r>
              <a:rPr lang="zh-CN" altLang="en-US" sz="1400" b="1" dirty="0" smtClean="0"/>
              <a:t>组织的岗位、 </a:t>
            </a:r>
            <a:r>
              <a:rPr lang="zh-CN" altLang="en-US" sz="1400" b="1" dirty="0"/>
              <a:t>职责和权限</a:t>
            </a:r>
            <a:endParaRPr lang="zh-CN" altLang="en-US" sz="1000" dirty="0"/>
          </a:p>
          <a:p>
            <a:pPr>
              <a:spcBef>
                <a:spcPct val="0"/>
              </a:spcBef>
              <a:buFontTx/>
              <a:buNone/>
            </a:pPr>
            <a:endParaRPr lang="zh-CN" altLang="en-US" sz="1000" dirty="0"/>
          </a:p>
          <a:p>
            <a:pPr>
              <a:spcBef>
                <a:spcPct val="0"/>
              </a:spcBef>
              <a:buFontTx/>
              <a:buNone/>
            </a:pPr>
            <a:endParaRPr lang="zh-CN" altLang="en-US" sz="2400" dirty="0"/>
          </a:p>
        </p:txBody>
      </p:sp>
      <p:sp>
        <p:nvSpPr>
          <p:cNvPr id="73733" name="Text Box 5"/>
          <p:cNvSpPr txBox="1">
            <a:spLocks noChangeArrowheads="1"/>
          </p:cNvSpPr>
          <p:nvPr/>
        </p:nvSpPr>
        <p:spPr bwMode="auto">
          <a:xfrm>
            <a:off x="2425212" y="582614"/>
            <a:ext cx="4273062" cy="515937"/>
          </a:xfrm>
          <a:prstGeom prst="rect">
            <a:avLst/>
          </a:prstGeom>
          <a:solidFill>
            <a:srgbClr val="FFFFFF"/>
          </a:solidFill>
          <a:ln w="38100">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000">
                <a:solidFill>
                  <a:schemeClr val="bg2"/>
                </a:solidFill>
              </a:rPr>
              <a:t>     </a:t>
            </a:r>
            <a:r>
              <a:rPr lang="zh-CN" altLang="en-US" sz="1000" b="1">
                <a:solidFill>
                  <a:schemeClr val="bg2"/>
                </a:solidFill>
              </a:rPr>
              <a:t> </a:t>
            </a:r>
            <a:r>
              <a:rPr lang="en-US" altLang="zh-CN" sz="2400" b="1"/>
              <a:t>ISO 9001 : 2015</a:t>
            </a:r>
            <a:r>
              <a:rPr lang="zh-CN" altLang="en-US" sz="2400" b="1"/>
              <a:t>标准    </a:t>
            </a:r>
            <a:endParaRPr lang="zh-CN" altLang="en-US" sz="1000"/>
          </a:p>
          <a:p>
            <a:pPr>
              <a:spcBef>
                <a:spcPct val="0"/>
              </a:spcBef>
              <a:buFontTx/>
              <a:buNone/>
            </a:pPr>
            <a:endParaRPr lang="zh-CN" altLang="en-US" sz="2400"/>
          </a:p>
        </p:txBody>
      </p:sp>
      <p:sp>
        <p:nvSpPr>
          <p:cNvPr id="73734" name="Line 6"/>
          <p:cNvSpPr>
            <a:spLocks noChangeShapeType="1"/>
          </p:cNvSpPr>
          <p:nvPr/>
        </p:nvSpPr>
        <p:spPr bwMode="auto">
          <a:xfrm flipV="1">
            <a:off x="179512" y="1444626"/>
            <a:ext cx="8381265" cy="23813"/>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35" name="Line 7"/>
          <p:cNvSpPr>
            <a:spLocks noChangeShapeType="1"/>
          </p:cNvSpPr>
          <p:nvPr/>
        </p:nvSpPr>
        <p:spPr bwMode="auto">
          <a:xfrm flipH="1">
            <a:off x="634511" y="1468439"/>
            <a:ext cx="1" cy="49053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36" name="Text Box 9"/>
          <p:cNvSpPr txBox="1">
            <a:spLocks noChangeArrowheads="1"/>
          </p:cNvSpPr>
          <p:nvPr/>
        </p:nvSpPr>
        <p:spPr bwMode="auto">
          <a:xfrm>
            <a:off x="6964974" y="3378200"/>
            <a:ext cx="1395046" cy="928688"/>
          </a:xfrm>
          <a:prstGeom prst="rect">
            <a:avLst/>
          </a:prstGeom>
          <a:solidFill>
            <a:srgbClr val="FFFFFF"/>
          </a:solidFill>
          <a:ln w="38100">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400" b="1"/>
              <a:t>9</a:t>
            </a:r>
            <a:r>
              <a:rPr lang="zh-CN" altLang="en-US" sz="1400" b="1">
                <a:solidFill>
                  <a:schemeClr val="bg2"/>
                </a:solidFill>
              </a:rPr>
              <a:t>.</a:t>
            </a:r>
            <a:r>
              <a:rPr lang="zh-CN" altLang="en-US" sz="1400" b="1"/>
              <a:t>1 监视、测量、分析和评价 </a:t>
            </a:r>
            <a:endParaRPr lang="zh-CN" altLang="en-US" sz="1000"/>
          </a:p>
          <a:p>
            <a:pPr>
              <a:spcBef>
                <a:spcPct val="0"/>
              </a:spcBef>
              <a:buFontTx/>
              <a:buNone/>
            </a:pPr>
            <a:r>
              <a:rPr lang="en-US" altLang="zh-CN" sz="1400" b="1"/>
              <a:t>9</a:t>
            </a:r>
            <a:r>
              <a:rPr lang="zh-CN" altLang="en-US" sz="1400" b="1"/>
              <a:t>.2内部审核</a:t>
            </a:r>
            <a:endParaRPr lang="zh-CN" altLang="en-US" sz="1000"/>
          </a:p>
          <a:p>
            <a:pPr>
              <a:spcBef>
                <a:spcPct val="0"/>
              </a:spcBef>
              <a:buFontTx/>
              <a:buNone/>
            </a:pPr>
            <a:r>
              <a:rPr lang="en-US" altLang="zh-CN" sz="1400" b="1"/>
              <a:t>9</a:t>
            </a:r>
            <a:r>
              <a:rPr lang="zh-CN" altLang="en-US" sz="1400" b="1"/>
              <a:t>.3管理评审</a:t>
            </a:r>
            <a:endParaRPr lang="zh-CN" altLang="en-US" sz="1000"/>
          </a:p>
          <a:p>
            <a:pPr>
              <a:spcBef>
                <a:spcPct val="0"/>
              </a:spcBef>
              <a:buFontTx/>
              <a:buNone/>
            </a:pPr>
            <a:endParaRPr lang="zh-CN" altLang="en-US" sz="1000"/>
          </a:p>
          <a:p>
            <a:pPr>
              <a:spcBef>
                <a:spcPct val="0"/>
              </a:spcBef>
              <a:buFontTx/>
              <a:buNone/>
            </a:pPr>
            <a:endParaRPr lang="zh-CN" altLang="en-US" sz="2400"/>
          </a:p>
        </p:txBody>
      </p:sp>
      <p:sp>
        <p:nvSpPr>
          <p:cNvPr id="73737" name="Text Box 11"/>
          <p:cNvSpPr txBox="1">
            <a:spLocks noChangeArrowheads="1"/>
          </p:cNvSpPr>
          <p:nvPr/>
        </p:nvSpPr>
        <p:spPr bwMode="auto">
          <a:xfrm>
            <a:off x="4444513" y="3235325"/>
            <a:ext cx="1495639" cy="1168400"/>
          </a:xfrm>
          <a:prstGeom prst="rect">
            <a:avLst/>
          </a:prstGeom>
          <a:solidFill>
            <a:srgbClr val="FFFFFF"/>
          </a:solidFill>
          <a:ln w="38100">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dirty="0"/>
              <a:t>7.1  资源</a:t>
            </a:r>
            <a:endParaRPr lang="zh-CN" altLang="en-US" sz="1000" dirty="0"/>
          </a:p>
          <a:p>
            <a:pPr>
              <a:spcBef>
                <a:spcPct val="0"/>
              </a:spcBef>
              <a:buFontTx/>
              <a:buNone/>
            </a:pPr>
            <a:r>
              <a:rPr lang="zh-CN" altLang="en-US" sz="1400" b="1" dirty="0"/>
              <a:t>7.2  能力</a:t>
            </a:r>
            <a:endParaRPr lang="zh-CN" altLang="en-US" sz="1000" dirty="0"/>
          </a:p>
          <a:p>
            <a:pPr>
              <a:spcBef>
                <a:spcPct val="0"/>
              </a:spcBef>
              <a:buFontTx/>
              <a:buNone/>
            </a:pPr>
            <a:r>
              <a:rPr lang="zh-CN" altLang="en-US" sz="1400" b="1" dirty="0"/>
              <a:t>7.3  意识</a:t>
            </a:r>
            <a:endParaRPr lang="zh-CN" altLang="en-US" sz="1000" dirty="0"/>
          </a:p>
          <a:p>
            <a:pPr>
              <a:spcBef>
                <a:spcPct val="0"/>
              </a:spcBef>
              <a:buFontTx/>
              <a:buNone/>
            </a:pPr>
            <a:r>
              <a:rPr lang="zh-CN" altLang="en-US" sz="1400" b="1" dirty="0"/>
              <a:t>7.4  沟通</a:t>
            </a:r>
            <a:endParaRPr lang="zh-CN" altLang="en-US" sz="1000" dirty="0"/>
          </a:p>
          <a:p>
            <a:pPr>
              <a:spcBef>
                <a:spcPct val="0"/>
              </a:spcBef>
              <a:buFontTx/>
              <a:buNone/>
            </a:pPr>
            <a:r>
              <a:rPr lang="zh-CN" altLang="en-US" sz="1400" b="1" dirty="0"/>
              <a:t>7.5  成文</a:t>
            </a:r>
            <a:r>
              <a:rPr lang="zh-CN" altLang="en-US" sz="1400" b="1" dirty="0" smtClean="0"/>
              <a:t>信息</a:t>
            </a:r>
            <a:endParaRPr lang="zh-CN" altLang="en-US" sz="1000" dirty="0"/>
          </a:p>
          <a:p>
            <a:pPr>
              <a:spcBef>
                <a:spcPct val="0"/>
              </a:spcBef>
              <a:buFontTx/>
              <a:buNone/>
            </a:pPr>
            <a:endParaRPr lang="zh-CN" altLang="en-US" sz="1000" dirty="0"/>
          </a:p>
          <a:p>
            <a:pPr>
              <a:spcBef>
                <a:spcPct val="0"/>
              </a:spcBef>
              <a:buFontTx/>
              <a:buNone/>
            </a:pPr>
            <a:endParaRPr lang="zh-CN" altLang="en-US" sz="2400" dirty="0"/>
          </a:p>
        </p:txBody>
      </p:sp>
      <p:sp>
        <p:nvSpPr>
          <p:cNvPr id="73738" name="Text Box 12"/>
          <p:cNvSpPr txBox="1">
            <a:spLocks noChangeArrowheads="1"/>
          </p:cNvSpPr>
          <p:nvPr/>
        </p:nvSpPr>
        <p:spPr bwMode="auto">
          <a:xfrm>
            <a:off x="539551" y="2011363"/>
            <a:ext cx="316967" cy="1693862"/>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dirty="0"/>
              <a:t>1   范围</a:t>
            </a:r>
            <a:endParaRPr lang="zh-CN" altLang="en-US" sz="1000" dirty="0"/>
          </a:p>
          <a:p>
            <a:pPr>
              <a:spcBef>
                <a:spcPct val="0"/>
              </a:spcBef>
              <a:buFontTx/>
              <a:buNone/>
            </a:pPr>
            <a:endParaRPr lang="zh-CN" altLang="en-US" sz="2400" dirty="0"/>
          </a:p>
        </p:txBody>
      </p:sp>
      <p:sp>
        <p:nvSpPr>
          <p:cNvPr id="73739" name="Text Box 13"/>
          <p:cNvSpPr txBox="1">
            <a:spLocks noChangeArrowheads="1"/>
          </p:cNvSpPr>
          <p:nvPr/>
        </p:nvSpPr>
        <p:spPr bwMode="auto">
          <a:xfrm>
            <a:off x="1015512" y="1958975"/>
            <a:ext cx="445477" cy="1720850"/>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a:t>2   规范性引用文件</a:t>
            </a:r>
            <a:endParaRPr lang="zh-CN" altLang="en-US" sz="1000"/>
          </a:p>
          <a:p>
            <a:pPr>
              <a:spcBef>
                <a:spcPct val="0"/>
              </a:spcBef>
              <a:buFontTx/>
              <a:buNone/>
            </a:pPr>
            <a:endParaRPr lang="zh-CN" altLang="en-US" sz="2400"/>
          </a:p>
        </p:txBody>
      </p:sp>
      <p:sp>
        <p:nvSpPr>
          <p:cNvPr id="73740" name="Text Box 14"/>
          <p:cNvSpPr txBox="1">
            <a:spLocks noChangeArrowheads="1"/>
          </p:cNvSpPr>
          <p:nvPr/>
        </p:nvSpPr>
        <p:spPr bwMode="auto">
          <a:xfrm>
            <a:off x="1587012" y="1958975"/>
            <a:ext cx="445477" cy="1720850"/>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a:t>3  术语和定义</a:t>
            </a:r>
            <a:endParaRPr lang="zh-CN" altLang="en-US" sz="1000"/>
          </a:p>
          <a:p>
            <a:pPr>
              <a:spcBef>
                <a:spcPct val="0"/>
              </a:spcBef>
              <a:buFontTx/>
              <a:buNone/>
            </a:pPr>
            <a:endParaRPr lang="zh-CN" altLang="en-US" sz="2400"/>
          </a:p>
        </p:txBody>
      </p:sp>
      <p:sp>
        <p:nvSpPr>
          <p:cNvPr id="73741" name="Text Box 15"/>
          <p:cNvSpPr txBox="1">
            <a:spLocks noChangeArrowheads="1"/>
          </p:cNvSpPr>
          <p:nvPr/>
        </p:nvSpPr>
        <p:spPr bwMode="auto">
          <a:xfrm>
            <a:off x="2158512" y="1958976"/>
            <a:ext cx="445477" cy="1547813"/>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a:t>4  .组织环境</a:t>
            </a:r>
            <a:endParaRPr lang="zh-CN" altLang="en-US" sz="1000"/>
          </a:p>
          <a:p>
            <a:pPr>
              <a:spcBef>
                <a:spcPct val="0"/>
              </a:spcBef>
              <a:buFontTx/>
              <a:buNone/>
            </a:pPr>
            <a:endParaRPr lang="zh-CN" altLang="en-US" sz="2400"/>
          </a:p>
        </p:txBody>
      </p:sp>
      <p:sp>
        <p:nvSpPr>
          <p:cNvPr id="73742" name="Text Box 16"/>
          <p:cNvSpPr txBox="1">
            <a:spLocks noChangeArrowheads="1"/>
          </p:cNvSpPr>
          <p:nvPr/>
        </p:nvSpPr>
        <p:spPr bwMode="auto">
          <a:xfrm>
            <a:off x="2984989" y="1984375"/>
            <a:ext cx="444011" cy="1265238"/>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a:t>5  领导作用</a:t>
            </a:r>
            <a:endParaRPr lang="zh-CN" altLang="en-US" sz="1000"/>
          </a:p>
          <a:p>
            <a:pPr>
              <a:spcBef>
                <a:spcPct val="0"/>
              </a:spcBef>
              <a:buFontTx/>
              <a:buNone/>
            </a:pPr>
            <a:endParaRPr lang="zh-CN" altLang="en-US" sz="2400"/>
          </a:p>
        </p:txBody>
      </p:sp>
      <p:sp>
        <p:nvSpPr>
          <p:cNvPr id="73743" name="Text Box 17"/>
          <p:cNvSpPr txBox="1">
            <a:spLocks noChangeArrowheads="1"/>
          </p:cNvSpPr>
          <p:nvPr/>
        </p:nvSpPr>
        <p:spPr bwMode="auto">
          <a:xfrm>
            <a:off x="4000500" y="1985964"/>
            <a:ext cx="444012" cy="1036637"/>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a:t>6  策划</a:t>
            </a:r>
            <a:endParaRPr lang="zh-CN" altLang="en-US" sz="1000"/>
          </a:p>
          <a:p>
            <a:pPr>
              <a:spcBef>
                <a:spcPct val="0"/>
              </a:spcBef>
              <a:buFontTx/>
              <a:buNone/>
            </a:pPr>
            <a:endParaRPr lang="zh-CN" altLang="en-US" sz="2400"/>
          </a:p>
        </p:txBody>
      </p:sp>
      <p:sp>
        <p:nvSpPr>
          <p:cNvPr id="73744" name="Text Box 18"/>
          <p:cNvSpPr txBox="1">
            <a:spLocks noChangeArrowheads="1"/>
          </p:cNvSpPr>
          <p:nvPr/>
        </p:nvSpPr>
        <p:spPr bwMode="auto">
          <a:xfrm>
            <a:off x="4680439" y="2005014"/>
            <a:ext cx="444012" cy="814387"/>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a:t>7  支持</a:t>
            </a:r>
            <a:endParaRPr lang="zh-CN" altLang="en-US" sz="1000"/>
          </a:p>
          <a:p>
            <a:pPr>
              <a:spcBef>
                <a:spcPct val="0"/>
              </a:spcBef>
              <a:buFontTx/>
              <a:buNone/>
            </a:pPr>
            <a:endParaRPr lang="zh-CN" altLang="en-US" sz="2400"/>
          </a:p>
        </p:txBody>
      </p:sp>
      <p:sp>
        <p:nvSpPr>
          <p:cNvPr id="73745" name="Text Box 19"/>
          <p:cNvSpPr txBox="1">
            <a:spLocks noChangeArrowheads="1"/>
          </p:cNvSpPr>
          <p:nvPr/>
        </p:nvSpPr>
        <p:spPr bwMode="auto">
          <a:xfrm>
            <a:off x="7175989" y="1963739"/>
            <a:ext cx="586154" cy="1177925"/>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a:t>                   </a:t>
            </a:r>
            <a:endParaRPr lang="zh-CN" altLang="en-US" sz="1000"/>
          </a:p>
          <a:p>
            <a:pPr>
              <a:spcBef>
                <a:spcPct val="0"/>
              </a:spcBef>
              <a:buFontTx/>
              <a:buNone/>
            </a:pPr>
            <a:r>
              <a:rPr lang="zh-CN" altLang="en-US" sz="1400" b="1"/>
              <a:t> </a:t>
            </a:r>
            <a:r>
              <a:rPr lang="en-US" altLang="zh-CN" sz="1400" b="1"/>
              <a:t>9</a:t>
            </a:r>
            <a:r>
              <a:rPr lang="zh-CN" altLang="en-US" sz="1400" b="1"/>
              <a:t>  绩效评价</a:t>
            </a:r>
            <a:endParaRPr lang="zh-CN" altLang="en-US" sz="1000"/>
          </a:p>
          <a:p>
            <a:pPr>
              <a:spcBef>
                <a:spcPct val="0"/>
              </a:spcBef>
              <a:buFontTx/>
              <a:buNone/>
            </a:pPr>
            <a:endParaRPr lang="zh-CN" altLang="en-US" sz="2400"/>
          </a:p>
        </p:txBody>
      </p:sp>
      <p:sp>
        <p:nvSpPr>
          <p:cNvPr id="73746" name="Line 20"/>
          <p:cNvSpPr>
            <a:spLocks noChangeShapeType="1"/>
          </p:cNvSpPr>
          <p:nvPr/>
        </p:nvSpPr>
        <p:spPr bwMode="auto">
          <a:xfrm>
            <a:off x="1206012" y="1443039"/>
            <a:ext cx="0" cy="51593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47" name="Line 21"/>
          <p:cNvSpPr>
            <a:spLocks noChangeShapeType="1"/>
          </p:cNvSpPr>
          <p:nvPr/>
        </p:nvSpPr>
        <p:spPr bwMode="auto">
          <a:xfrm>
            <a:off x="1777512" y="1443039"/>
            <a:ext cx="0" cy="51593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48" name="Line 22"/>
          <p:cNvSpPr>
            <a:spLocks noChangeShapeType="1"/>
          </p:cNvSpPr>
          <p:nvPr/>
        </p:nvSpPr>
        <p:spPr bwMode="auto">
          <a:xfrm>
            <a:off x="2349012" y="1443039"/>
            <a:ext cx="0" cy="51593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49" name="Line 23"/>
          <p:cNvSpPr>
            <a:spLocks noChangeShapeType="1"/>
          </p:cNvSpPr>
          <p:nvPr/>
        </p:nvSpPr>
        <p:spPr bwMode="auto">
          <a:xfrm>
            <a:off x="3213589" y="1444625"/>
            <a:ext cx="0" cy="515938"/>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50" name="Line 24"/>
          <p:cNvSpPr>
            <a:spLocks noChangeShapeType="1"/>
          </p:cNvSpPr>
          <p:nvPr/>
        </p:nvSpPr>
        <p:spPr bwMode="auto">
          <a:xfrm>
            <a:off x="8525608" y="1444626"/>
            <a:ext cx="0" cy="538163"/>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51" name="Line 25"/>
          <p:cNvSpPr>
            <a:spLocks noChangeShapeType="1"/>
          </p:cNvSpPr>
          <p:nvPr/>
        </p:nvSpPr>
        <p:spPr bwMode="auto">
          <a:xfrm>
            <a:off x="4894385" y="1468439"/>
            <a:ext cx="0" cy="51593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52" name="Line 26"/>
          <p:cNvSpPr>
            <a:spLocks noChangeShapeType="1"/>
          </p:cNvSpPr>
          <p:nvPr/>
        </p:nvSpPr>
        <p:spPr bwMode="auto">
          <a:xfrm>
            <a:off x="4254012" y="1443039"/>
            <a:ext cx="0" cy="51593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53" name="Line 28"/>
          <p:cNvSpPr>
            <a:spLocks noChangeShapeType="1"/>
          </p:cNvSpPr>
          <p:nvPr/>
        </p:nvSpPr>
        <p:spPr bwMode="auto">
          <a:xfrm>
            <a:off x="2425212" y="3506788"/>
            <a:ext cx="0" cy="1885950"/>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54" name="Line 29"/>
          <p:cNvSpPr>
            <a:spLocks noChangeShapeType="1"/>
          </p:cNvSpPr>
          <p:nvPr/>
        </p:nvSpPr>
        <p:spPr bwMode="auto">
          <a:xfrm>
            <a:off x="3213589" y="3249614"/>
            <a:ext cx="0" cy="34448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55" name="Line 30"/>
          <p:cNvSpPr>
            <a:spLocks noChangeShapeType="1"/>
          </p:cNvSpPr>
          <p:nvPr/>
        </p:nvSpPr>
        <p:spPr bwMode="auto">
          <a:xfrm>
            <a:off x="4254012" y="3022601"/>
            <a:ext cx="0" cy="2028825"/>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56" name="Line 31"/>
          <p:cNvSpPr>
            <a:spLocks noChangeShapeType="1"/>
          </p:cNvSpPr>
          <p:nvPr/>
        </p:nvSpPr>
        <p:spPr bwMode="auto">
          <a:xfrm>
            <a:off x="4926623" y="2811463"/>
            <a:ext cx="0" cy="423862"/>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57" name="Line 32"/>
          <p:cNvSpPr>
            <a:spLocks noChangeShapeType="1"/>
          </p:cNvSpPr>
          <p:nvPr/>
        </p:nvSpPr>
        <p:spPr bwMode="auto">
          <a:xfrm>
            <a:off x="6100397" y="2989263"/>
            <a:ext cx="0" cy="1609725"/>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58" name="Rectangle 33"/>
          <p:cNvSpPr>
            <a:spLocks noChangeArrowheads="1"/>
          </p:cNvSpPr>
          <p:nvPr/>
        </p:nvSpPr>
        <p:spPr bwMode="auto">
          <a:xfrm>
            <a:off x="0" y="-90488"/>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ea typeface="楷体_GB2312"/>
              <a:cs typeface="楷体_GB2312"/>
            </a:endParaRPr>
          </a:p>
        </p:txBody>
      </p:sp>
      <p:sp>
        <p:nvSpPr>
          <p:cNvPr id="73759" name="Rectangle 34"/>
          <p:cNvSpPr>
            <a:spLocks noChangeArrowheads="1"/>
          </p:cNvSpPr>
          <p:nvPr/>
        </p:nvSpPr>
        <p:spPr bwMode="auto">
          <a:xfrm>
            <a:off x="0" y="-90488"/>
            <a:ext cx="9144000" cy="8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ctr">
              <a:spcBef>
                <a:spcPct val="0"/>
              </a:spcBef>
              <a:buFontTx/>
              <a:buNone/>
            </a:pPr>
            <a:br>
              <a:rPr lang="zh-CN" altLang="en-US" sz="1000" dirty="0"/>
            </a:br>
            <a:r>
              <a:rPr lang="en-US" altLang="zh-CN" sz="3600" b="1" dirty="0">
                <a:solidFill>
                  <a:srgbClr val="FF0000"/>
                </a:solidFill>
              </a:rPr>
              <a:t>ISO 9001</a:t>
            </a:r>
            <a:r>
              <a:rPr lang="zh-CN" altLang="en-US" sz="3600" b="1" dirty="0">
                <a:solidFill>
                  <a:srgbClr val="FF0000"/>
                </a:solidFill>
              </a:rPr>
              <a:t>：</a:t>
            </a:r>
            <a:r>
              <a:rPr lang="en-US" altLang="zh-CN" sz="3600" b="1" dirty="0">
                <a:solidFill>
                  <a:srgbClr val="FF0000"/>
                </a:solidFill>
              </a:rPr>
              <a:t>2015</a:t>
            </a:r>
            <a:r>
              <a:rPr lang="zh-CN" altLang="en-US" sz="3600" b="1" dirty="0" smtClean="0">
                <a:solidFill>
                  <a:srgbClr val="FF0000"/>
                </a:solidFill>
              </a:rPr>
              <a:t>标准结构</a:t>
            </a:r>
            <a:endParaRPr lang="zh-CN" altLang="en-US" sz="1000" dirty="0">
              <a:solidFill>
                <a:srgbClr val="FF0000"/>
              </a:solidFill>
            </a:endParaRPr>
          </a:p>
        </p:txBody>
      </p:sp>
      <p:sp>
        <p:nvSpPr>
          <p:cNvPr id="73760" name="Rectangle 35"/>
          <p:cNvSpPr>
            <a:spLocks noChangeArrowheads="1"/>
          </p:cNvSpPr>
          <p:nvPr/>
        </p:nvSpPr>
        <p:spPr bwMode="auto">
          <a:xfrm>
            <a:off x="1041889" y="0"/>
            <a:ext cx="844940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lgn="just">
              <a:spcBef>
                <a:spcPct val="0"/>
              </a:spcBef>
              <a:buFontTx/>
              <a:buNone/>
            </a:pPr>
            <a:br>
              <a:rPr lang="zh-CN" altLang="en-US" sz="1000" dirty="0"/>
            </a:br>
            <a:r>
              <a:rPr lang="zh-CN" altLang="en-US" sz="2200" b="1" dirty="0"/>
              <a:t> </a:t>
            </a:r>
            <a:r>
              <a:rPr lang="zh-CN" altLang="en-US" b="1" dirty="0" smtClean="0">
                <a:solidFill>
                  <a:srgbClr val="FF0000"/>
                </a:solidFill>
              </a:rPr>
              <a:t>   </a:t>
            </a:r>
            <a:endParaRPr lang="zh-CN" altLang="en-US" dirty="0">
              <a:solidFill>
                <a:srgbClr val="FF0000"/>
              </a:solidFill>
            </a:endParaRPr>
          </a:p>
        </p:txBody>
      </p:sp>
      <p:sp>
        <p:nvSpPr>
          <p:cNvPr id="73761" name="Line 25"/>
          <p:cNvSpPr>
            <a:spLocks noChangeShapeType="1"/>
          </p:cNvSpPr>
          <p:nvPr/>
        </p:nvSpPr>
        <p:spPr bwMode="auto">
          <a:xfrm>
            <a:off x="6100397" y="1443039"/>
            <a:ext cx="0" cy="561975"/>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62" name="Text Box 19"/>
          <p:cNvSpPr txBox="1">
            <a:spLocks noChangeArrowheads="1"/>
          </p:cNvSpPr>
          <p:nvPr/>
        </p:nvSpPr>
        <p:spPr bwMode="auto">
          <a:xfrm>
            <a:off x="5778012" y="2011363"/>
            <a:ext cx="644769" cy="977900"/>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a:t>                       </a:t>
            </a:r>
            <a:r>
              <a:rPr lang="en-US" altLang="zh-CN" sz="1400" b="1"/>
              <a:t>8  </a:t>
            </a:r>
            <a:r>
              <a:rPr lang="zh-CN" altLang="en-US" sz="1400" b="1"/>
              <a:t>运行</a:t>
            </a:r>
            <a:endParaRPr lang="zh-CN" altLang="en-US" sz="1000"/>
          </a:p>
          <a:p>
            <a:pPr>
              <a:spcBef>
                <a:spcPct val="0"/>
              </a:spcBef>
              <a:buFontTx/>
              <a:buNone/>
            </a:pPr>
            <a:r>
              <a:rPr lang="zh-CN" altLang="en-US" sz="1400" b="1"/>
              <a:t>   </a:t>
            </a:r>
            <a:endParaRPr lang="zh-CN" altLang="en-US" sz="1000"/>
          </a:p>
          <a:p>
            <a:pPr>
              <a:spcBef>
                <a:spcPct val="0"/>
              </a:spcBef>
              <a:buFontTx/>
              <a:buNone/>
            </a:pPr>
            <a:endParaRPr lang="zh-CN" altLang="en-US" sz="2400"/>
          </a:p>
        </p:txBody>
      </p:sp>
      <p:sp>
        <p:nvSpPr>
          <p:cNvPr id="73763" name="Text Box 11"/>
          <p:cNvSpPr txBox="1">
            <a:spLocks noChangeArrowheads="1"/>
          </p:cNvSpPr>
          <p:nvPr/>
        </p:nvSpPr>
        <p:spPr bwMode="auto">
          <a:xfrm>
            <a:off x="5436576" y="4508501"/>
            <a:ext cx="1985597" cy="2016125"/>
          </a:xfrm>
          <a:prstGeom prst="rect">
            <a:avLst/>
          </a:prstGeom>
          <a:solidFill>
            <a:srgbClr val="FFFFFF"/>
          </a:solidFill>
          <a:ln w="38100">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400" b="1" dirty="0"/>
              <a:t>8</a:t>
            </a:r>
            <a:r>
              <a:rPr lang="zh-CN" altLang="en-US" sz="1400" b="1" dirty="0"/>
              <a:t>.1运行的策划和控制</a:t>
            </a:r>
            <a:endParaRPr lang="zh-CN" altLang="en-US" sz="1000" dirty="0"/>
          </a:p>
          <a:p>
            <a:pPr>
              <a:spcBef>
                <a:spcPct val="0"/>
              </a:spcBef>
              <a:buFontTx/>
              <a:buNone/>
            </a:pPr>
            <a:r>
              <a:rPr lang="en-US" altLang="zh-CN" sz="1400" b="1" dirty="0"/>
              <a:t>8</a:t>
            </a:r>
            <a:r>
              <a:rPr lang="zh-CN" altLang="en-US" sz="1400" b="1" dirty="0"/>
              <a:t>.2产品和服务的要求</a:t>
            </a:r>
            <a:endParaRPr lang="zh-CN" altLang="en-US" sz="1000" dirty="0"/>
          </a:p>
          <a:p>
            <a:pPr>
              <a:spcBef>
                <a:spcPct val="0"/>
              </a:spcBef>
              <a:buFontTx/>
              <a:buNone/>
            </a:pPr>
            <a:r>
              <a:rPr lang="en-US" altLang="zh-CN" sz="1400" b="1" dirty="0"/>
              <a:t>8</a:t>
            </a:r>
            <a:r>
              <a:rPr lang="zh-CN" altLang="en-US" sz="1400" b="1" dirty="0"/>
              <a:t>.3产品和服务的设计与开发</a:t>
            </a:r>
            <a:endParaRPr lang="zh-CN" altLang="en-US" sz="1000" dirty="0"/>
          </a:p>
          <a:p>
            <a:pPr>
              <a:spcBef>
                <a:spcPct val="0"/>
              </a:spcBef>
              <a:buFontTx/>
              <a:buNone/>
            </a:pPr>
            <a:r>
              <a:rPr lang="en-US" altLang="zh-CN" sz="1400" b="1" dirty="0"/>
              <a:t>8</a:t>
            </a:r>
            <a:r>
              <a:rPr lang="zh-CN" altLang="en-US" sz="1400" b="1" dirty="0"/>
              <a:t>.</a:t>
            </a:r>
            <a:r>
              <a:rPr lang="en-US" altLang="zh-CN" sz="1400" b="1" dirty="0"/>
              <a:t>4</a:t>
            </a:r>
            <a:r>
              <a:rPr lang="zh-CN" altLang="en-US" sz="1400" b="1" dirty="0"/>
              <a:t>外部</a:t>
            </a:r>
            <a:r>
              <a:rPr lang="zh-CN" altLang="en-US" sz="1400" b="1" dirty="0" smtClean="0"/>
              <a:t>提供的过程</a:t>
            </a:r>
            <a:r>
              <a:rPr lang="zh-CN" altLang="en-US" sz="1400" b="1" dirty="0"/>
              <a:t>、产品和服务的控制</a:t>
            </a:r>
            <a:endParaRPr lang="zh-CN" altLang="en-US" sz="1000" dirty="0"/>
          </a:p>
          <a:p>
            <a:pPr>
              <a:spcBef>
                <a:spcPct val="0"/>
              </a:spcBef>
              <a:buFontTx/>
              <a:buNone/>
            </a:pPr>
            <a:r>
              <a:rPr lang="en-US" altLang="zh-CN" sz="1400" b="1" dirty="0"/>
              <a:t>8</a:t>
            </a:r>
            <a:r>
              <a:rPr lang="zh-CN" altLang="en-US" sz="1400" b="1" dirty="0"/>
              <a:t>.5生产和服务提供</a:t>
            </a:r>
            <a:endParaRPr lang="zh-CN" altLang="en-US" sz="1000" dirty="0"/>
          </a:p>
          <a:p>
            <a:pPr>
              <a:spcBef>
                <a:spcPct val="0"/>
              </a:spcBef>
              <a:buFontTx/>
              <a:buNone/>
            </a:pPr>
            <a:r>
              <a:rPr lang="en-US" altLang="zh-CN" sz="1400" b="1" dirty="0"/>
              <a:t>8</a:t>
            </a:r>
            <a:r>
              <a:rPr lang="zh-CN" altLang="en-US" sz="1400" b="1" dirty="0"/>
              <a:t>.6产品和服务的放行</a:t>
            </a:r>
            <a:endParaRPr lang="en-US" altLang="zh-CN" sz="1400" b="1" dirty="0"/>
          </a:p>
          <a:p>
            <a:pPr>
              <a:spcBef>
                <a:spcPct val="0"/>
              </a:spcBef>
              <a:buFontTx/>
              <a:buNone/>
            </a:pPr>
            <a:r>
              <a:rPr lang="en-US" altLang="zh-CN" sz="1400" b="1" dirty="0"/>
              <a:t>8.7</a:t>
            </a:r>
            <a:r>
              <a:rPr lang="zh-CN" altLang="en-US" sz="1400" b="1" dirty="0"/>
              <a:t>不合格输出的控制</a:t>
            </a:r>
            <a:endParaRPr lang="zh-CN" altLang="en-US" sz="1000" dirty="0"/>
          </a:p>
          <a:p>
            <a:pPr>
              <a:spcBef>
                <a:spcPct val="0"/>
              </a:spcBef>
              <a:buFontTx/>
              <a:buNone/>
            </a:pPr>
            <a:endParaRPr lang="zh-CN" altLang="en-US" sz="2400" dirty="0"/>
          </a:p>
        </p:txBody>
      </p:sp>
      <p:sp>
        <p:nvSpPr>
          <p:cNvPr id="73764" name="Line 24"/>
          <p:cNvSpPr>
            <a:spLocks noChangeShapeType="1"/>
          </p:cNvSpPr>
          <p:nvPr/>
        </p:nvSpPr>
        <p:spPr bwMode="auto">
          <a:xfrm>
            <a:off x="7447085" y="1443039"/>
            <a:ext cx="0" cy="51593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65" name="Line 25"/>
          <p:cNvSpPr>
            <a:spLocks noChangeShapeType="1"/>
          </p:cNvSpPr>
          <p:nvPr/>
        </p:nvSpPr>
        <p:spPr bwMode="auto">
          <a:xfrm>
            <a:off x="7422174" y="3141664"/>
            <a:ext cx="0" cy="23653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66" name="Text Box 17"/>
          <p:cNvSpPr txBox="1">
            <a:spLocks noChangeArrowheads="1"/>
          </p:cNvSpPr>
          <p:nvPr/>
        </p:nvSpPr>
        <p:spPr bwMode="auto">
          <a:xfrm>
            <a:off x="8302870" y="1992314"/>
            <a:ext cx="444012" cy="1036637"/>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400" b="1" dirty="0" smtClean="0"/>
              <a:t>10</a:t>
            </a:r>
            <a:r>
              <a:rPr lang="zh-CN" altLang="en-US" sz="1400" b="1" dirty="0" smtClean="0"/>
              <a:t>  </a:t>
            </a:r>
            <a:r>
              <a:rPr lang="zh-CN" altLang="en-US" sz="1400" b="1" dirty="0"/>
              <a:t>改进</a:t>
            </a:r>
            <a:endParaRPr lang="zh-CN" altLang="en-US" sz="1000" dirty="0"/>
          </a:p>
          <a:p>
            <a:pPr>
              <a:spcBef>
                <a:spcPct val="0"/>
              </a:spcBef>
              <a:buFontTx/>
              <a:buNone/>
            </a:pPr>
            <a:endParaRPr lang="zh-CN" altLang="en-US" sz="2400" dirty="0"/>
          </a:p>
        </p:txBody>
      </p:sp>
      <p:sp>
        <p:nvSpPr>
          <p:cNvPr id="73767" name="Line 32"/>
          <p:cNvSpPr>
            <a:spLocks noChangeShapeType="1"/>
          </p:cNvSpPr>
          <p:nvPr/>
        </p:nvSpPr>
        <p:spPr bwMode="auto">
          <a:xfrm>
            <a:off x="8560777" y="3048000"/>
            <a:ext cx="0" cy="1608138"/>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3768" name="Text Box 10"/>
          <p:cNvSpPr txBox="1">
            <a:spLocks noChangeArrowheads="1"/>
          </p:cNvSpPr>
          <p:nvPr/>
        </p:nvSpPr>
        <p:spPr bwMode="auto">
          <a:xfrm>
            <a:off x="7469066" y="4656139"/>
            <a:ext cx="1567962" cy="1063625"/>
          </a:xfrm>
          <a:prstGeom prst="rect">
            <a:avLst/>
          </a:prstGeom>
          <a:solidFill>
            <a:srgbClr val="FFFFFF"/>
          </a:solidFill>
          <a:ln w="38100">
            <a:solidFill>
              <a:srgbClr val="000000"/>
            </a:solidFill>
            <a:miter lim="800000"/>
          </a:ln>
        </p:spPr>
        <p:txBody>
          <a:bodyPr/>
          <a:lstStyle>
            <a:lvl1pPr defTabSz="-635" eaLnBrk="0" hangingPunct="0">
              <a:spcBef>
                <a:spcPct val="20000"/>
              </a:spcBef>
              <a:buChar char="•"/>
              <a:tabLst>
                <a:tab pos="228600" algn="l"/>
              </a:tabLst>
              <a:defRPr kumimoji="1" sz="3200">
                <a:solidFill>
                  <a:schemeClr val="tx1"/>
                </a:solidFill>
                <a:latin typeface="Times New Roman" panose="02020603050405020304" pitchFamily="18" charset="0"/>
                <a:ea typeface="宋体" panose="02010600030101010101" pitchFamily="2" charset="-122"/>
              </a:defRPr>
            </a:lvl1pPr>
            <a:lvl2pPr marL="742950" indent="-285750" defTabSz="-635" eaLnBrk="0" hangingPunct="0">
              <a:spcBef>
                <a:spcPct val="20000"/>
              </a:spcBef>
              <a:buChar char="–"/>
              <a:tabLst>
                <a:tab pos="228600" algn="l"/>
              </a:tabLst>
              <a:defRPr kumimoji="1" sz="2800">
                <a:solidFill>
                  <a:schemeClr val="tx1"/>
                </a:solidFill>
                <a:latin typeface="Times New Roman" panose="02020603050405020304" pitchFamily="18" charset="0"/>
                <a:ea typeface="宋体" panose="02010600030101010101" pitchFamily="2" charset="-122"/>
              </a:defRPr>
            </a:lvl2pPr>
            <a:lvl3pPr marL="1143000" indent="-228600" defTabSz="-635" eaLnBrk="0" hangingPunct="0">
              <a:spcBef>
                <a:spcPct val="20000"/>
              </a:spcBef>
              <a:buChar char="•"/>
              <a:tabLst>
                <a:tab pos="228600" algn="l"/>
              </a:tabLst>
              <a:defRPr kumimoji="1" sz="2400">
                <a:solidFill>
                  <a:schemeClr val="tx1"/>
                </a:solidFill>
                <a:latin typeface="Times New Roman" panose="02020603050405020304" pitchFamily="18" charset="0"/>
                <a:ea typeface="宋体" panose="02010600030101010101" pitchFamily="2" charset="-122"/>
              </a:defRPr>
            </a:lvl3pPr>
            <a:lvl4pPr marL="1600200" indent="-228600" defTabSz="-635" eaLnBrk="0" hangingPunct="0">
              <a:spcBef>
                <a:spcPct val="20000"/>
              </a:spcBef>
              <a:buChar char="–"/>
              <a:tabLst>
                <a:tab pos="228600" algn="l"/>
              </a:tabLst>
              <a:defRPr kumimoji="1" sz="2000">
                <a:solidFill>
                  <a:schemeClr val="tx1"/>
                </a:solidFill>
                <a:latin typeface="Times New Roman" panose="02020603050405020304" pitchFamily="18" charset="0"/>
                <a:ea typeface="宋体" panose="02010600030101010101" pitchFamily="2" charset="-122"/>
              </a:defRPr>
            </a:lvl4pPr>
            <a:lvl5pPr marL="2057400" indent="-228600" defTabSz="-635" eaLnBrk="0" hangingPunct="0">
              <a:spcBef>
                <a:spcPct val="20000"/>
              </a:spcBef>
              <a:buChar char="»"/>
              <a:tabLst>
                <a:tab pos="228600" algn="l"/>
              </a:tabLst>
              <a:defRPr kumimoji="1" sz="2000">
                <a:solidFill>
                  <a:schemeClr val="tx1"/>
                </a:solidFill>
                <a:latin typeface="Times New Roman" panose="02020603050405020304" pitchFamily="18" charset="0"/>
                <a:ea typeface="宋体" panose="02010600030101010101" pitchFamily="2" charset="-122"/>
              </a:defRPr>
            </a:lvl5pPr>
            <a:lvl6pPr marL="2514600" indent="-228600" defTabSz="-635" eaLnBrk="0" fontAlgn="base" hangingPunct="0">
              <a:spcBef>
                <a:spcPct val="20000"/>
              </a:spcBef>
              <a:spcAft>
                <a:spcPct val="0"/>
              </a:spcAft>
              <a:buChar char="»"/>
              <a:tabLst>
                <a:tab pos="228600" algn="l"/>
              </a:tabLst>
              <a:defRPr kumimoji="1" sz="2000">
                <a:solidFill>
                  <a:schemeClr val="tx1"/>
                </a:solidFill>
                <a:latin typeface="Times New Roman" panose="02020603050405020304" pitchFamily="18" charset="0"/>
                <a:ea typeface="宋体" panose="02010600030101010101" pitchFamily="2" charset="-122"/>
              </a:defRPr>
            </a:lvl6pPr>
            <a:lvl7pPr marL="2971800" indent="-228600" defTabSz="-635" eaLnBrk="0" fontAlgn="base" hangingPunct="0">
              <a:spcBef>
                <a:spcPct val="20000"/>
              </a:spcBef>
              <a:spcAft>
                <a:spcPct val="0"/>
              </a:spcAft>
              <a:buChar char="»"/>
              <a:tabLst>
                <a:tab pos="228600" algn="l"/>
              </a:tabLst>
              <a:defRPr kumimoji="1" sz="2000">
                <a:solidFill>
                  <a:schemeClr val="tx1"/>
                </a:solidFill>
                <a:latin typeface="Times New Roman" panose="02020603050405020304" pitchFamily="18" charset="0"/>
                <a:ea typeface="宋体" panose="02010600030101010101" pitchFamily="2" charset="-122"/>
              </a:defRPr>
            </a:lvl7pPr>
            <a:lvl8pPr marL="3429000" indent="-228600" defTabSz="-635" eaLnBrk="0" fontAlgn="base" hangingPunct="0">
              <a:spcBef>
                <a:spcPct val="20000"/>
              </a:spcBef>
              <a:spcAft>
                <a:spcPct val="0"/>
              </a:spcAft>
              <a:buChar char="»"/>
              <a:tabLst>
                <a:tab pos="228600" algn="l"/>
              </a:tabLst>
              <a:defRPr kumimoji="1" sz="2000">
                <a:solidFill>
                  <a:schemeClr val="tx1"/>
                </a:solidFill>
                <a:latin typeface="Times New Roman" panose="02020603050405020304" pitchFamily="18" charset="0"/>
                <a:ea typeface="宋体" panose="02010600030101010101" pitchFamily="2" charset="-122"/>
              </a:defRPr>
            </a:lvl8pPr>
            <a:lvl9pPr marL="3886200" indent="-228600" defTabSz="-635" eaLnBrk="0" fontAlgn="base" hangingPunct="0">
              <a:spcBef>
                <a:spcPct val="20000"/>
              </a:spcBef>
              <a:spcAft>
                <a:spcPct val="0"/>
              </a:spcAft>
              <a:buChar char="»"/>
              <a:tabLst>
                <a:tab pos="228600" algn="l"/>
              </a:tabLst>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zh-CN" altLang="en-US" sz="1400" b="1" dirty="0"/>
              <a:t>1</a:t>
            </a:r>
            <a:r>
              <a:rPr lang="en-US" altLang="zh-CN" sz="1400" b="1" dirty="0"/>
              <a:t>0</a:t>
            </a:r>
            <a:r>
              <a:rPr lang="zh-CN" altLang="en-US" sz="1400" b="1" dirty="0"/>
              <a:t>.1  总则</a:t>
            </a:r>
            <a:endParaRPr lang="zh-CN" altLang="en-US" sz="1000" dirty="0"/>
          </a:p>
          <a:p>
            <a:pPr>
              <a:spcBef>
                <a:spcPct val="0"/>
              </a:spcBef>
              <a:buFontTx/>
              <a:buNone/>
            </a:pPr>
            <a:r>
              <a:rPr lang="en-US" altLang="zh-CN" sz="1400" b="1" dirty="0"/>
              <a:t>10.</a:t>
            </a:r>
            <a:r>
              <a:rPr lang="zh-CN" altLang="en-US" sz="1400" b="1" dirty="0"/>
              <a:t>2  </a:t>
            </a:r>
            <a:r>
              <a:rPr lang="zh-CN" altLang="en-US" sz="1400" b="1" dirty="0" smtClean="0"/>
              <a:t>不合格和纠正</a:t>
            </a:r>
            <a:r>
              <a:rPr lang="zh-CN" altLang="en-US" sz="1400" b="1" dirty="0"/>
              <a:t>措施</a:t>
            </a:r>
            <a:endParaRPr lang="en-US" altLang="zh-CN" sz="1400" b="1" dirty="0"/>
          </a:p>
          <a:p>
            <a:pPr>
              <a:spcBef>
                <a:spcPct val="0"/>
              </a:spcBef>
              <a:buFontTx/>
              <a:buNone/>
            </a:pPr>
            <a:r>
              <a:rPr lang="en-US" altLang="zh-CN" sz="1400" b="1" dirty="0"/>
              <a:t>10.3  </a:t>
            </a:r>
            <a:r>
              <a:rPr lang="zh-CN" altLang="en-US" sz="1400" b="1" dirty="0"/>
              <a:t>持续改进</a:t>
            </a:r>
            <a:endParaRPr lang="zh-CN" altLang="en-US" sz="1000" dirty="0"/>
          </a:p>
          <a:p>
            <a:pPr>
              <a:spcBef>
                <a:spcPct val="0"/>
              </a:spcBef>
              <a:buFontTx/>
              <a:buNone/>
            </a:pPr>
            <a:r>
              <a:rPr lang="zh-CN" altLang="en-US" sz="1400" b="1" dirty="0"/>
              <a:t> </a:t>
            </a:r>
            <a:endParaRPr lang="zh-CN" altLang="en-US" sz="1000" dirty="0"/>
          </a:p>
          <a:p>
            <a:pPr>
              <a:spcBef>
                <a:spcPct val="0"/>
              </a:spcBef>
              <a:buFontTx/>
              <a:buNone/>
            </a:pPr>
            <a:r>
              <a:rPr lang="zh-CN" altLang="en-US" sz="1400" b="1" dirty="0"/>
              <a:t> </a:t>
            </a:r>
            <a:endParaRPr lang="zh-CN" altLang="en-US" sz="1000" dirty="0"/>
          </a:p>
          <a:p>
            <a:pPr>
              <a:spcBef>
                <a:spcPct val="0"/>
              </a:spcBef>
              <a:buFontTx/>
              <a:buNone/>
            </a:pPr>
            <a:r>
              <a:rPr lang="zh-CN" altLang="en-US" sz="1000" dirty="0"/>
              <a:t> </a:t>
            </a:r>
            <a:endParaRPr lang="zh-CN" altLang="en-US" sz="1000" dirty="0"/>
          </a:p>
          <a:p>
            <a:pPr>
              <a:spcBef>
                <a:spcPct val="0"/>
              </a:spcBef>
              <a:buFontTx/>
              <a:buNone/>
            </a:pPr>
            <a:endParaRPr lang="zh-CN" altLang="en-US" sz="2400" dirty="0"/>
          </a:p>
        </p:txBody>
      </p:sp>
      <p:sp>
        <p:nvSpPr>
          <p:cNvPr id="41" name="Line 7"/>
          <p:cNvSpPr>
            <a:spLocks noChangeShapeType="1"/>
          </p:cNvSpPr>
          <p:nvPr/>
        </p:nvSpPr>
        <p:spPr bwMode="auto">
          <a:xfrm flipH="1">
            <a:off x="179023" y="1481138"/>
            <a:ext cx="1" cy="490537"/>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2" name="Text Box 12"/>
          <p:cNvSpPr txBox="1">
            <a:spLocks noChangeArrowheads="1"/>
          </p:cNvSpPr>
          <p:nvPr/>
        </p:nvSpPr>
        <p:spPr bwMode="auto">
          <a:xfrm>
            <a:off x="-1" y="1984375"/>
            <a:ext cx="380513" cy="1720850"/>
          </a:xfrm>
          <a:prstGeom prst="rect">
            <a:avLst/>
          </a:prstGeom>
          <a:solidFill>
            <a:srgbClr val="FFFFFF"/>
          </a:solidFill>
          <a:ln w="38100">
            <a:solidFill>
              <a:srgbClr val="000000"/>
            </a:solidFill>
            <a:miter lim="800000"/>
          </a:ln>
        </p:spPr>
        <p:txBody>
          <a:bodyPr vert="eaVert"/>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400" b="1" dirty="0" smtClean="0"/>
              <a:t>0     </a:t>
            </a:r>
            <a:r>
              <a:rPr lang="zh-CN" altLang="en-US" sz="1400" b="1" dirty="0"/>
              <a:t>引言</a:t>
            </a:r>
            <a:endParaRPr lang="zh-CN" altLang="en-US" sz="1000" dirty="0"/>
          </a:p>
          <a:p>
            <a:pPr>
              <a:spcBef>
                <a:spcPct val="0"/>
              </a:spcBef>
              <a:buFontTx/>
              <a:buNone/>
            </a:pPr>
            <a:endParaRPr lang="zh-CN" altLang="en-US" sz="2400" dirty="0"/>
          </a:p>
        </p:txBody>
      </p:sp>
      <p:sp>
        <p:nvSpPr>
          <p:cNvPr id="43" name="Line 29"/>
          <p:cNvSpPr>
            <a:spLocks noChangeShapeType="1"/>
          </p:cNvSpPr>
          <p:nvPr/>
        </p:nvSpPr>
        <p:spPr bwMode="auto">
          <a:xfrm>
            <a:off x="241788" y="3705225"/>
            <a:ext cx="0" cy="279896"/>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 name="Text Box 4"/>
          <p:cNvSpPr txBox="1">
            <a:spLocks noChangeArrowheads="1"/>
          </p:cNvSpPr>
          <p:nvPr/>
        </p:nvSpPr>
        <p:spPr bwMode="auto">
          <a:xfrm>
            <a:off x="0" y="3985121"/>
            <a:ext cx="2032490" cy="1202830"/>
          </a:xfrm>
          <a:prstGeom prst="rect">
            <a:avLst/>
          </a:prstGeom>
          <a:solidFill>
            <a:srgbClr val="FFFFFF"/>
          </a:solidFill>
          <a:ln w="38100">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r>
              <a:rPr lang="en-US" altLang="zh-CN" sz="1400" b="1" dirty="0"/>
              <a:t>0</a:t>
            </a:r>
            <a:r>
              <a:rPr lang="zh-CN" altLang="en-US" sz="1400" b="1" dirty="0" smtClean="0"/>
              <a:t>.</a:t>
            </a:r>
            <a:r>
              <a:rPr lang="zh-CN" altLang="en-US" sz="1400" b="1" dirty="0"/>
              <a:t>1  </a:t>
            </a:r>
            <a:r>
              <a:rPr lang="zh-CN" altLang="en-US" sz="1400" b="1" dirty="0" smtClean="0"/>
              <a:t>总则</a:t>
            </a:r>
            <a:endParaRPr lang="zh-CN" altLang="en-US" sz="1000" dirty="0"/>
          </a:p>
          <a:p>
            <a:pPr>
              <a:spcBef>
                <a:spcPct val="0"/>
              </a:spcBef>
              <a:buFontTx/>
              <a:buNone/>
            </a:pPr>
            <a:r>
              <a:rPr lang="en-US" altLang="zh-CN" sz="1400" b="1" dirty="0"/>
              <a:t>0</a:t>
            </a:r>
            <a:r>
              <a:rPr lang="zh-CN" altLang="en-US" sz="1400" b="1" dirty="0" smtClean="0"/>
              <a:t>.</a:t>
            </a:r>
            <a:r>
              <a:rPr lang="zh-CN" altLang="en-US" sz="1400" b="1" dirty="0"/>
              <a:t>2  </a:t>
            </a:r>
            <a:r>
              <a:rPr lang="zh-CN" altLang="en-US" sz="1400" b="1" dirty="0" smtClean="0"/>
              <a:t>质量管理原则</a:t>
            </a:r>
            <a:endParaRPr lang="en-US" altLang="zh-CN" sz="1400" b="1" dirty="0" smtClean="0"/>
          </a:p>
          <a:p>
            <a:pPr>
              <a:spcBef>
                <a:spcPct val="0"/>
              </a:spcBef>
              <a:buFontTx/>
              <a:buNone/>
            </a:pPr>
            <a:r>
              <a:rPr lang="en-US" altLang="zh-CN" sz="1400" b="1" dirty="0" smtClean="0"/>
              <a:t>0.3  </a:t>
            </a:r>
            <a:r>
              <a:rPr lang="zh-CN" altLang="en-US" sz="1400" b="1" dirty="0" smtClean="0"/>
              <a:t>过程方法</a:t>
            </a:r>
            <a:endParaRPr lang="en-US" altLang="zh-CN" sz="1400" b="1" dirty="0" smtClean="0"/>
          </a:p>
          <a:p>
            <a:pPr>
              <a:spcBef>
                <a:spcPct val="0"/>
              </a:spcBef>
              <a:buFontTx/>
              <a:buNone/>
            </a:pPr>
            <a:r>
              <a:rPr lang="en-US" altLang="zh-CN" sz="1400" b="1" dirty="0" smtClean="0"/>
              <a:t>0.4  </a:t>
            </a:r>
            <a:r>
              <a:rPr lang="zh-CN" altLang="en-US" sz="1400" b="1" dirty="0" smtClean="0"/>
              <a:t>与其他管理体系标准的关系</a:t>
            </a:r>
            <a:endParaRPr lang="zh-CN" altLang="en-US" sz="1000" dirty="0"/>
          </a:p>
          <a:p>
            <a:pPr>
              <a:spcBef>
                <a:spcPct val="0"/>
              </a:spcBef>
              <a:buFontTx/>
              <a:buNone/>
            </a:pPr>
            <a:endParaRPr lang="zh-CN" altLang="en-US" sz="1000" dirty="0"/>
          </a:p>
          <a:p>
            <a:pPr>
              <a:spcBef>
                <a:spcPct val="0"/>
              </a:spcBef>
              <a:buFontTx/>
              <a:buNone/>
            </a:pPr>
            <a:endParaRPr lang="zh-CN" altLang="en-US" sz="2400"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rPr>
              <a:t>引言</a:t>
            </a:r>
            <a:r>
              <a:rPr lang="en-US" altLang="zh-CN" sz="3200" b="1" smtClean="0">
                <a:solidFill>
                  <a:srgbClr val="FF6600"/>
                </a:solidFill>
                <a:latin typeface="宋体" panose="02010600030101010101" pitchFamily="2" charset="-122"/>
              </a:rPr>
              <a:t>-</a:t>
            </a:r>
            <a:r>
              <a:rPr lang="zh-CN" altLang="en-US" sz="3200" b="1" smtClean="0">
                <a:solidFill>
                  <a:srgbClr val="FF6600"/>
                </a:solidFill>
                <a:latin typeface="宋体" panose="02010600030101010101" pitchFamily="2" charset="-122"/>
              </a:rPr>
              <a:t>0.1总则</a:t>
            </a:r>
            <a:endParaRPr lang="zh-CN" altLang="en-US" sz="3200" b="1" smtClean="0">
              <a:solidFill>
                <a:srgbClr val="FF6600"/>
              </a:solidFill>
              <a:latin typeface="宋体" panose="02010600030101010101" pitchFamily="2" charset="-122"/>
            </a:endParaRPr>
          </a:p>
        </p:txBody>
      </p:sp>
      <p:sp>
        <p:nvSpPr>
          <p:cNvPr id="34819" name="内容占位符 2"/>
          <p:cNvSpPr>
            <a:spLocks noGrp="1" noChangeArrowheads="1"/>
          </p:cNvSpPr>
          <p:nvPr>
            <p:ph idx="4294967295"/>
          </p:nvPr>
        </p:nvSpPr>
        <p:spPr bwMode="auto">
          <a:xfrm>
            <a:off x="323528" y="980728"/>
            <a:ext cx="8352928" cy="5328592"/>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ts val="2200"/>
              </a:lnSpc>
              <a:buClr>
                <a:srgbClr val="0070C0"/>
              </a:buClr>
              <a:buFont typeface="Wingdings" panose="05000000000000000000" pitchFamily="2" charset="2"/>
              <a:buNone/>
            </a:pPr>
            <a:r>
              <a:rPr lang="zh-CN" altLang="en-US" sz="1600" dirty="0" smtClean="0">
                <a:latin typeface="仿宋" panose="02010609060101010101" pitchFamily="49" charset="-122"/>
                <a:ea typeface="仿宋" panose="02010609060101010101" pitchFamily="49" charset="-122"/>
              </a:rPr>
              <a:t>   </a:t>
            </a:r>
            <a:r>
              <a:rPr lang="zh-CN" altLang="en-US" sz="2400" dirty="0" smtClean="0">
                <a:latin typeface="仿宋" panose="02010609060101010101" pitchFamily="49" charset="-122"/>
                <a:ea typeface="仿宋" panose="02010609060101010101" pitchFamily="49" charset="-122"/>
              </a:rPr>
              <a:t>采用质量管理体系是组织的一项</a:t>
            </a:r>
            <a:r>
              <a:rPr lang="zh-CN" altLang="en-US" sz="2400" b="1" dirty="0" smtClean="0">
                <a:solidFill>
                  <a:srgbClr val="FF0000"/>
                </a:solidFill>
                <a:latin typeface="仿宋" panose="02010609060101010101" pitchFamily="49" charset="-122"/>
                <a:ea typeface="仿宋" panose="02010609060101010101" pitchFamily="49" charset="-122"/>
              </a:rPr>
              <a:t>战略决策</a:t>
            </a:r>
            <a:r>
              <a:rPr lang="zh-CN" altLang="en-US" sz="2400" dirty="0" smtClean="0">
                <a:latin typeface="仿宋" panose="02010609060101010101" pitchFamily="49" charset="-122"/>
                <a:ea typeface="仿宋" panose="02010609060101010101" pitchFamily="49" charset="-122"/>
              </a:rPr>
              <a:t>，能够帮助其</a:t>
            </a:r>
            <a:r>
              <a:rPr lang="zh-CN" altLang="en-US" sz="2400" b="1" dirty="0" smtClean="0">
                <a:solidFill>
                  <a:srgbClr val="FF0000"/>
                </a:solidFill>
                <a:latin typeface="仿宋" panose="02010609060101010101" pitchFamily="49" charset="-122"/>
                <a:ea typeface="仿宋" panose="02010609060101010101" pitchFamily="49" charset="-122"/>
              </a:rPr>
              <a:t>提高整体绩效</a:t>
            </a:r>
            <a:r>
              <a:rPr lang="zh-CN" altLang="en-US" sz="2400" dirty="0" smtClean="0">
                <a:latin typeface="仿宋" panose="02010609060101010101" pitchFamily="49" charset="-122"/>
                <a:ea typeface="仿宋" panose="02010609060101010101" pitchFamily="49" charset="-122"/>
              </a:rPr>
              <a:t>，为推动可持续发展奠定良好基础。</a:t>
            </a:r>
            <a:endParaRPr lang="zh-CN" altLang="en-US" sz="2400" dirty="0" smtClean="0">
              <a:latin typeface="仿宋" panose="02010609060101010101" pitchFamily="49" charset="-122"/>
              <a:ea typeface="仿宋" panose="02010609060101010101" pitchFamily="49" charset="-122"/>
            </a:endParaRPr>
          </a:p>
          <a:p>
            <a:pPr marL="0" indent="0">
              <a:lnSpc>
                <a:spcPts val="22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组织根据本标准实施质量管理体系</a:t>
            </a:r>
            <a:r>
              <a:rPr lang="zh-CN" altLang="en-US" sz="2400" dirty="0">
                <a:latin typeface="仿宋" panose="02010609060101010101" pitchFamily="49" charset="-122"/>
                <a:ea typeface="仿宋" panose="02010609060101010101" pitchFamily="49" charset="-122"/>
              </a:rPr>
              <a:t>的</a:t>
            </a:r>
            <a:r>
              <a:rPr lang="zh-CN" altLang="en-US" sz="2400" b="1" dirty="0" smtClean="0">
                <a:solidFill>
                  <a:srgbClr val="FF0000"/>
                </a:solidFill>
                <a:latin typeface="仿宋" panose="02010609060101010101" pitchFamily="49" charset="-122"/>
                <a:ea typeface="仿宋" panose="02010609060101010101" pitchFamily="49" charset="-122"/>
              </a:rPr>
              <a:t>潜在益处是</a:t>
            </a:r>
            <a:r>
              <a:rPr lang="zh-CN" altLang="en-US" sz="2400" dirty="0" smtClean="0">
                <a:latin typeface="仿宋" panose="02010609060101010101" pitchFamily="49" charset="-122"/>
                <a:ea typeface="仿宋" panose="02010609060101010101" pitchFamily="49" charset="-122"/>
              </a:rPr>
              <a:t>：</a:t>
            </a:r>
            <a:endParaRPr lang="zh-CN" altLang="en-US" sz="2400" dirty="0" smtClean="0">
              <a:latin typeface="仿宋" panose="02010609060101010101" pitchFamily="49" charset="-122"/>
              <a:ea typeface="仿宋" panose="02010609060101010101" pitchFamily="49" charset="-122"/>
            </a:endParaRPr>
          </a:p>
          <a:p>
            <a:pPr marL="0" indent="0">
              <a:lnSpc>
                <a:spcPts val="22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a)</a:t>
            </a:r>
            <a:r>
              <a:rPr lang="zh-CN" altLang="en-US" sz="2400" dirty="0">
                <a:latin typeface="仿宋" panose="02010609060101010101" pitchFamily="49" charset="-122"/>
                <a:ea typeface="仿宋" panose="02010609060101010101" pitchFamily="49" charset="-122"/>
                <a:sym typeface="Arial" panose="020B0604020202020204" pitchFamily="34" charset="0"/>
              </a:rPr>
              <a:t>稳定</a:t>
            </a:r>
            <a:r>
              <a:rPr lang="zh-CN" altLang="en-US" sz="2400" dirty="0" smtClean="0">
                <a:latin typeface="仿宋" panose="02010609060101010101" pitchFamily="49" charset="-122"/>
                <a:ea typeface="仿宋" panose="02010609060101010101" pitchFamily="49" charset="-122"/>
                <a:sym typeface="Arial" panose="020B0604020202020204" pitchFamily="34" charset="0"/>
              </a:rPr>
              <a:t>提供满足顾客要求以及适用的法律法规要求的产品和服务的能力；</a:t>
            </a:r>
            <a:endParaRPr lang="zh-CN" altLang="en-US" sz="2400" dirty="0" smtClean="0">
              <a:latin typeface="仿宋" panose="02010609060101010101" pitchFamily="49" charset="-122"/>
              <a:ea typeface="仿宋" panose="02010609060101010101" pitchFamily="49" charset="-122"/>
              <a:sym typeface="Arial" panose="020B0604020202020204" pitchFamily="34" charset="0"/>
            </a:endParaRPr>
          </a:p>
          <a:p>
            <a:pPr marL="0" indent="0">
              <a:lnSpc>
                <a:spcPts val="22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b)促成增强顾客满意的机会；</a:t>
            </a:r>
            <a:endParaRPr lang="zh-CN" altLang="en-US" sz="2400" dirty="0" smtClean="0">
              <a:latin typeface="仿宋" panose="02010609060101010101" pitchFamily="49" charset="-122"/>
              <a:ea typeface="仿宋" panose="02010609060101010101" pitchFamily="49" charset="-122"/>
            </a:endParaRPr>
          </a:p>
          <a:p>
            <a:pPr marL="0" indent="0">
              <a:lnSpc>
                <a:spcPts val="22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c)应对与组织环境和目标相关的</a:t>
            </a:r>
            <a:r>
              <a:rPr lang="zh-CN" altLang="en-US" sz="2400" b="1" dirty="0" smtClean="0">
                <a:solidFill>
                  <a:srgbClr val="FF0000"/>
                </a:solidFill>
                <a:latin typeface="仿宋" panose="02010609060101010101" pitchFamily="49" charset="-122"/>
                <a:ea typeface="仿宋" panose="02010609060101010101" pitchFamily="49" charset="-122"/>
              </a:rPr>
              <a:t>风险和机遇</a:t>
            </a:r>
            <a:r>
              <a:rPr lang="zh-CN" altLang="en-US" sz="2400" dirty="0" smtClean="0">
                <a:latin typeface="仿宋" panose="02010609060101010101" pitchFamily="49" charset="-122"/>
                <a:ea typeface="仿宋" panose="02010609060101010101" pitchFamily="49" charset="-122"/>
              </a:rPr>
              <a:t>；</a:t>
            </a:r>
            <a:endParaRPr lang="zh-CN" altLang="en-US" sz="2400" dirty="0" smtClean="0">
              <a:latin typeface="仿宋" panose="02010609060101010101" pitchFamily="49" charset="-122"/>
              <a:ea typeface="仿宋" panose="02010609060101010101" pitchFamily="49" charset="-122"/>
            </a:endParaRPr>
          </a:p>
          <a:p>
            <a:pPr marL="0" indent="0">
              <a:lnSpc>
                <a:spcPts val="22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d)证实符合规定的质量管理体系要求的能力。</a:t>
            </a:r>
            <a:endParaRPr lang="en-US" altLang="zh-CN" sz="2400" dirty="0" smtClean="0">
              <a:latin typeface="仿宋" panose="02010609060101010101" pitchFamily="49" charset="-122"/>
              <a:ea typeface="仿宋" panose="02010609060101010101" pitchFamily="49" charset="-122"/>
            </a:endParaRPr>
          </a:p>
          <a:p>
            <a:pPr marL="0" indent="0">
              <a:lnSpc>
                <a:spcPts val="22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本标准可用于内部</a:t>
            </a:r>
            <a:r>
              <a:rPr lang="zh-CN" altLang="en-US" sz="2400" dirty="0">
                <a:latin typeface="仿宋" panose="02010609060101010101" pitchFamily="49" charset="-122"/>
                <a:ea typeface="仿宋" panose="02010609060101010101" pitchFamily="49" charset="-122"/>
              </a:rPr>
              <a:t>和外部</a:t>
            </a:r>
            <a:r>
              <a:rPr lang="zh-CN" altLang="en-US" sz="2400" dirty="0" smtClean="0">
                <a:latin typeface="仿宋" panose="02010609060101010101" pitchFamily="49" charset="-122"/>
                <a:ea typeface="仿宋" panose="02010609060101010101" pitchFamily="49" charset="-122"/>
              </a:rPr>
              <a:t>各方。</a:t>
            </a:r>
            <a:endParaRPr lang="zh-CN" altLang="en-US" sz="2400" dirty="0">
              <a:latin typeface="仿宋" panose="02010609060101010101" pitchFamily="49" charset="-122"/>
              <a:ea typeface="仿宋" panose="02010609060101010101" pitchFamily="49" charset="-122"/>
            </a:endParaRPr>
          </a:p>
          <a:p>
            <a:pPr marL="0" indent="0">
              <a:lnSpc>
                <a:spcPts val="2200"/>
              </a:lnSpc>
              <a:buClr>
                <a:srgbClr val="0070C0"/>
              </a:buClr>
              <a:buFont typeface="Wingdings" panose="05000000000000000000" pitchFamily="2" charset="2"/>
              <a:buNone/>
            </a:pPr>
            <a:r>
              <a:rPr lang="zh-CN" altLang="en-US" sz="2400" dirty="0">
                <a:latin typeface="仿宋" panose="02010609060101010101" pitchFamily="49" charset="-122"/>
                <a:ea typeface="仿宋" panose="02010609060101010101" pitchFamily="49" charset="-122"/>
              </a:rPr>
              <a:t>  实施本标准</a:t>
            </a:r>
            <a:r>
              <a:rPr lang="zh-CN" altLang="en-US" sz="2400" b="1" dirty="0" smtClean="0">
                <a:solidFill>
                  <a:srgbClr val="FF0000"/>
                </a:solidFill>
                <a:latin typeface="仿宋" panose="02010609060101010101" pitchFamily="49" charset="-122"/>
                <a:ea typeface="仿宋" panose="02010609060101010101" pitchFamily="49" charset="-122"/>
              </a:rPr>
              <a:t>并非需要</a:t>
            </a:r>
            <a:r>
              <a:rPr lang="zh-CN" altLang="en-US" sz="2400" b="1" dirty="0">
                <a:solidFill>
                  <a:srgbClr val="FF0000"/>
                </a:solidFill>
                <a:latin typeface="仿宋" panose="02010609060101010101" pitchFamily="49" charset="-122"/>
                <a:ea typeface="仿宋" panose="02010609060101010101" pitchFamily="49" charset="-122"/>
              </a:rPr>
              <a:t>：</a:t>
            </a:r>
            <a:endParaRPr lang="zh-CN" altLang="en-US" sz="2400" b="1" dirty="0">
              <a:solidFill>
                <a:srgbClr val="FF0000"/>
              </a:solidFill>
              <a:latin typeface="仿宋" panose="02010609060101010101" pitchFamily="49" charset="-122"/>
              <a:ea typeface="仿宋" panose="02010609060101010101" pitchFamily="49" charset="-122"/>
            </a:endParaRPr>
          </a:p>
          <a:p>
            <a:pPr marL="0" indent="0">
              <a:lnSpc>
                <a:spcPts val="2200"/>
              </a:lnSpc>
              <a:buClr>
                <a:srgbClr val="0070C0"/>
              </a:buClr>
              <a:buFont typeface="Wingdings" panose="05000000000000000000" pitchFamily="2" charset="2"/>
              <a:buNone/>
            </a:pPr>
            <a:r>
              <a:rPr lang="zh-CN" altLang="en-US" sz="2400" b="1" dirty="0">
                <a:solidFill>
                  <a:srgbClr val="FF0000"/>
                </a:solidFill>
                <a:latin typeface="仿宋" panose="02010609060101010101" pitchFamily="49" charset="-122"/>
                <a:ea typeface="仿宋" panose="02010609060101010101" pitchFamily="49" charset="-122"/>
              </a:rPr>
              <a:t>  ——统一不同质量管理体系的架构；</a:t>
            </a:r>
            <a:endParaRPr lang="zh-CN" altLang="en-US" sz="2400" b="1" dirty="0">
              <a:solidFill>
                <a:srgbClr val="FF0000"/>
              </a:solidFill>
              <a:latin typeface="仿宋" panose="02010609060101010101" pitchFamily="49" charset="-122"/>
              <a:ea typeface="仿宋" panose="02010609060101010101" pitchFamily="49" charset="-122"/>
            </a:endParaRPr>
          </a:p>
          <a:p>
            <a:pPr marL="0" indent="0">
              <a:lnSpc>
                <a:spcPts val="2200"/>
              </a:lnSpc>
              <a:buClr>
                <a:srgbClr val="0070C0"/>
              </a:buClr>
              <a:buFont typeface="Wingdings" panose="05000000000000000000" pitchFamily="2" charset="2"/>
              <a:buNone/>
            </a:pPr>
            <a:r>
              <a:rPr lang="zh-CN" altLang="en-US" sz="2400" b="1" dirty="0">
                <a:solidFill>
                  <a:srgbClr val="FF0000"/>
                </a:solidFill>
                <a:latin typeface="仿宋" panose="02010609060101010101" pitchFamily="49" charset="-122"/>
                <a:ea typeface="仿宋" panose="02010609060101010101" pitchFamily="49" charset="-122"/>
              </a:rPr>
              <a:t>  ——形成与本标准条款结构相一致的文件；</a:t>
            </a:r>
            <a:endParaRPr lang="zh-CN" altLang="en-US" sz="2400" b="1" dirty="0">
              <a:solidFill>
                <a:srgbClr val="FF0000"/>
              </a:solidFill>
              <a:latin typeface="仿宋" panose="02010609060101010101" pitchFamily="49" charset="-122"/>
              <a:ea typeface="仿宋" panose="02010609060101010101" pitchFamily="49" charset="-122"/>
            </a:endParaRPr>
          </a:p>
          <a:p>
            <a:pPr marL="0" indent="0">
              <a:lnSpc>
                <a:spcPts val="2200"/>
              </a:lnSpc>
              <a:buClr>
                <a:srgbClr val="0070C0"/>
              </a:buClr>
              <a:buFont typeface="Wingdings" panose="05000000000000000000" pitchFamily="2" charset="2"/>
              <a:buNone/>
            </a:pPr>
            <a:r>
              <a:rPr lang="zh-CN" altLang="en-US" sz="2400" b="1" dirty="0">
                <a:solidFill>
                  <a:srgbClr val="FF0000"/>
                </a:solidFill>
                <a:latin typeface="仿宋" panose="02010609060101010101" pitchFamily="49" charset="-122"/>
                <a:ea typeface="仿宋" panose="02010609060101010101" pitchFamily="49" charset="-122"/>
              </a:rPr>
              <a:t>  ——在组织内使用本标准的特定术语。</a:t>
            </a:r>
            <a:endParaRPr lang="zh-CN" altLang="en-US" sz="2400" b="1" dirty="0">
              <a:solidFill>
                <a:srgbClr val="FF0000"/>
              </a:solidFill>
              <a:latin typeface="仿宋" panose="02010609060101010101" pitchFamily="49" charset="-122"/>
              <a:ea typeface="仿宋" panose="02010609060101010101" pitchFamily="49" charset="-122"/>
            </a:endParaRPr>
          </a:p>
          <a:p>
            <a:pPr marL="0" indent="0">
              <a:lnSpc>
                <a:spcPts val="2200"/>
              </a:lnSpc>
              <a:buClr>
                <a:srgbClr val="0070C0"/>
              </a:buClr>
              <a:buFont typeface="Wingdings" panose="05000000000000000000" pitchFamily="2" charset="2"/>
              <a:buNone/>
            </a:pPr>
            <a:r>
              <a:rPr lang="zh-CN" altLang="en-US" sz="2400" dirty="0">
                <a:latin typeface="仿宋" panose="02010609060101010101" pitchFamily="49" charset="-122"/>
                <a:ea typeface="仿宋" panose="02010609060101010101" pitchFamily="49" charset="-122"/>
              </a:rPr>
              <a:t>  本标准规定的质量管理体系要求是对</a:t>
            </a:r>
            <a:r>
              <a:rPr lang="zh-CN" altLang="en-US" sz="2400" b="1" dirty="0">
                <a:solidFill>
                  <a:srgbClr val="FF0000"/>
                </a:solidFill>
                <a:latin typeface="仿宋" panose="02010609060101010101" pitchFamily="49" charset="-122"/>
                <a:ea typeface="仿宋" panose="02010609060101010101" pitchFamily="49" charset="-122"/>
              </a:rPr>
              <a:t>产品和服务要求</a:t>
            </a:r>
            <a:r>
              <a:rPr lang="zh-CN" altLang="en-US" sz="2400" b="1" dirty="0">
                <a:latin typeface="仿宋" panose="02010609060101010101" pitchFamily="49" charset="-122"/>
                <a:ea typeface="仿宋" panose="02010609060101010101" pitchFamily="49" charset="-122"/>
              </a:rPr>
              <a:t>的补充</a:t>
            </a:r>
            <a:r>
              <a:rPr lang="zh-CN" altLang="en-US" sz="2400" dirty="0">
                <a:latin typeface="仿宋" panose="02010609060101010101" pitchFamily="49" charset="-122"/>
                <a:ea typeface="仿宋" panose="02010609060101010101" pitchFamily="49" charset="-122"/>
              </a:rPr>
              <a:t>。</a:t>
            </a:r>
            <a:endParaRPr lang="zh-CN" altLang="en-US" sz="2400" dirty="0">
              <a:latin typeface="仿宋" panose="02010609060101010101" pitchFamily="49" charset="-122"/>
              <a:ea typeface="仿宋" panose="02010609060101010101" pitchFamily="49" charset="-122"/>
            </a:endParaRPr>
          </a:p>
          <a:p>
            <a:pPr marL="0" indent="0">
              <a:lnSpc>
                <a:spcPct val="120000"/>
              </a:lnSpc>
              <a:buClr>
                <a:srgbClr val="0070C0"/>
              </a:buClr>
              <a:buFont typeface="Wingdings" panose="05000000000000000000" pitchFamily="2" charset="2"/>
              <a:buNone/>
            </a:pPr>
            <a:endParaRPr lang="zh-CN" altLang="en-US" sz="2400" dirty="0" smtClean="0">
              <a:latin typeface="仿宋" panose="02010609060101010101" pitchFamily="49" charset="-122"/>
              <a:ea typeface="仿宋" panose="02010609060101010101" pitchFamily="49" charset="-122"/>
            </a:endParaRPr>
          </a:p>
          <a:p>
            <a:pPr marL="0" indent="0">
              <a:lnSpc>
                <a:spcPct val="150000"/>
              </a:lnSpc>
            </a:pPr>
            <a:endParaRPr lang="zh-CN" altLang="en-US" sz="2400"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rPr>
              <a:t>引言</a:t>
            </a:r>
            <a:r>
              <a:rPr lang="en-US" altLang="zh-CN" sz="3200" b="1" smtClean="0">
                <a:solidFill>
                  <a:srgbClr val="FF6600"/>
                </a:solidFill>
                <a:latin typeface="宋体" panose="02010600030101010101" pitchFamily="2" charset="-122"/>
              </a:rPr>
              <a:t>-</a:t>
            </a:r>
            <a:r>
              <a:rPr lang="zh-CN" altLang="en-US" sz="3200" b="1" smtClean="0">
                <a:solidFill>
                  <a:srgbClr val="FF6600"/>
                </a:solidFill>
                <a:latin typeface="宋体" panose="02010600030101010101" pitchFamily="2" charset="-122"/>
              </a:rPr>
              <a:t>0.1总则</a:t>
            </a:r>
            <a:endParaRPr lang="zh-CN" altLang="en-US" sz="3200" b="1" smtClean="0">
              <a:solidFill>
                <a:srgbClr val="FF6600"/>
              </a:solidFill>
              <a:latin typeface="宋体" panose="02010600030101010101" pitchFamily="2" charset="-122"/>
            </a:endParaRPr>
          </a:p>
        </p:txBody>
      </p:sp>
      <p:sp>
        <p:nvSpPr>
          <p:cNvPr id="36867" name="内容占位符 2"/>
          <p:cNvSpPr>
            <a:spLocks noGrp="1" noChangeArrowheads="1"/>
          </p:cNvSpPr>
          <p:nvPr>
            <p:ph idx="4294967295"/>
          </p:nvPr>
        </p:nvSpPr>
        <p:spPr bwMode="auto">
          <a:xfrm>
            <a:off x="323528" y="1054100"/>
            <a:ext cx="8374385" cy="4678363"/>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ct val="90000"/>
              </a:lnSpc>
              <a:buClr>
                <a:srgbClr val="0070C0"/>
              </a:buClr>
              <a:buFont typeface="Wingdings" panose="05000000000000000000" pitchFamily="2" charset="2"/>
              <a:buNone/>
            </a:pPr>
            <a:r>
              <a:rPr lang="zh-CN" altLang="en-US" sz="2000" dirty="0" smtClean="0">
                <a:latin typeface="仿宋" panose="02010609060101010101" pitchFamily="49" charset="-122"/>
                <a:ea typeface="仿宋" panose="02010609060101010101" pitchFamily="49" charset="-122"/>
              </a:rPr>
              <a:t>  </a:t>
            </a:r>
            <a:r>
              <a:rPr lang="zh-CN" altLang="en-US" sz="2400" dirty="0" smtClean="0">
                <a:latin typeface="仿宋" panose="02010609060101010101" pitchFamily="49" charset="-122"/>
                <a:ea typeface="仿宋" panose="02010609060101010101" pitchFamily="49" charset="-122"/>
              </a:rPr>
              <a:t>本标准采用过程方法，该方法结合了“策划</a:t>
            </a:r>
            <a:r>
              <a:rPr lang="en-US" altLang="zh-CN" sz="2400" dirty="0" smtClean="0">
                <a:latin typeface="仿宋" panose="02010609060101010101" pitchFamily="49" charset="-122"/>
                <a:ea typeface="仿宋" panose="02010609060101010101" pitchFamily="49" charset="-122"/>
              </a:rPr>
              <a:t>-</a:t>
            </a:r>
            <a:r>
              <a:rPr lang="zh-CN" altLang="en-US" sz="2400" dirty="0" smtClean="0">
                <a:latin typeface="仿宋" panose="02010609060101010101" pitchFamily="49" charset="-122"/>
                <a:ea typeface="仿宋" panose="02010609060101010101" pitchFamily="49" charset="-122"/>
              </a:rPr>
              <a:t>实施</a:t>
            </a:r>
            <a:r>
              <a:rPr lang="en-US" altLang="zh-CN" sz="2400" dirty="0" smtClean="0">
                <a:latin typeface="仿宋" panose="02010609060101010101" pitchFamily="49" charset="-122"/>
                <a:ea typeface="仿宋" panose="02010609060101010101" pitchFamily="49" charset="-122"/>
              </a:rPr>
              <a:t>-</a:t>
            </a:r>
            <a:r>
              <a:rPr lang="zh-CN" altLang="en-US" sz="2400" dirty="0" smtClean="0">
                <a:latin typeface="仿宋" panose="02010609060101010101" pitchFamily="49" charset="-122"/>
                <a:ea typeface="仿宋" panose="02010609060101010101" pitchFamily="49" charset="-122"/>
              </a:rPr>
              <a:t>检查</a:t>
            </a:r>
            <a:r>
              <a:rPr lang="en-US" altLang="zh-CN" sz="2400" dirty="0" smtClean="0">
                <a:latin typeface="仿宋" panose="02010609060101010101" pitchFamily="49" charset="-122"/>
                <a:ea typeface="仿宋" panose="02010609060101010101" pitchFamily="49" charset="-122"/>
              </a:rPr>
              <a:t>-</a:t>
            </a:r>
            <a:r>
              <a:rPr lang="zh-CN" altLang="en-US" sz="2400" dirty="0" smtClean="0">
                <a:latin typeface="仿宋" panose="02010609060101010101" pitchFamily="49" charset="-122"/>
                <a:ea typeface="仿宋" panose="02010609060101010101" pitchFamily="49" charset="-122"/>
              </a:rPr>
              <a:t>处置”（PDCA）循环</a:t>
            </a:r>
            <a:r>
              <a:rPr lang="zh-CN" altLang="en-US" sz="2400" dirty="0">
                <a:latin typeface="仿宋" panose="02010609060101010101" pitchFamily="49" charset="-122"/>
                <a:ea typeface="仿宋" panose="02010609060101010101" pitchFamily="49" charset="-122"/>
              </a:rPr>
              <a:t>和</a:t>
            </a:r>
            <a:r>
              <a:rPr lang="zh-CN" altLang="en-US" sz="2400" b="1" dirty="0" smtClean="0">
                <a:solidFill>
                  <a:srgbClr val="FF0000"/>
                </a:solidFill>
                <a:latin typeface="仿宋" panose="02010609060101010101" pitchFamily="49" charset="-122"/>
                <a:ea typeface="仿宋" panose="02010609060101010101" pitchFamily="49" charset="-122"/>
              </a:rPr>
              <a:t>基于风险的思维</a:t>
            </a:r>
            <a:r>
              <a:rPr lang="zh-CN" altLang="en-US" sz="2400" dirty="0" smtClean="0">
                <a:latin typeface="仿宋" panose="02010609060101010101" pitchFamily="49" charset="-122"/>
                <a:ea typeface="仿宋" panose="02010609060101010101" pitchFamily="49" charset="-122"/>
              </a:rPr>
              <a:t>。</a:t>
            </a:r>
            <a:endParaRPr lang="zh-CN" altLang="en-US" sz="2400" dirty="0" smtClean="0">
              <a:latin typeface="仿宋" panose="02010609060101010101" pitchFamily="49" charset="-122"/>
              <a:ea typeface="仿宋" panose="02010609060101010101" pitchFamily="49" charset="-122"/>
            </a:endParaRPr>
          </a:p>
          <a:p>
            <a:pPr marL="0" indent="0">
              <a:lnSpc>
                <a:spcPct val="900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过程方法使组织能够策划过程及其相互作用。</a:t>
            </a:r>
            <a:endParaRPr lang="zh-CN" altLang="en-US" sz="2400" dirty="0" smtClean="0">
              <a:latin typeface="仿宋" panose="02010609060101010101" pitchFamily="49" charset="-122"/>
              <a:ea typeface="仿宋" panose="02010609060101010101" pitchFamily="49" charset="-122"/>
            </a:endParaRPr>
          </a:p>
          <a:p>
            <a:pPr marL="0" indent="0">
              <a:lnSpc>
                <a:spcPct val="900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PDCA循环使组织能够确保其过程得到充分的资源和管理，确定改进机会并采取行动。</a:t>
            </a:r>
            <a:endParaRPr lang="zh-CN" altLang="en-US" sz="2400" dirty="0" smtClean="0">
              <a:latin typeface="仿宋" panose="02010609060101010101" pitchFamily="49" charset="-122"/>
              <a:ea typeface="仿宋" panose="02010609060101010101" pitchFamily="49" charset="-122"/>
            </a:endParaRPr>
          </a:p>
          <a:p>
            <a:pPr marL="0" indent="0">
              <a:lnSpc>
                <a:spcPct val="900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a:t>
            </a:r>
            <a:r>
              <a:rPr lang="zh-CN" altLang="en-US" sz="2400" b="1" dirty="0" smtClean="0">
                <a:solidFill>
                  <a:srgbClr val="FF0000"/>
                </a:solidFill>
                <a:latin typeface="仿宋" panose="02010609060101010101" pitchFamily="49" charset="-122"/>
                <a:ea typeface="仿宋" panose="02010609060101010101" pitchFamily="49" charset="-122"/>
              </a:rPr>
              <a:t>基于风险的思维使组织能够确定可能导致其过程和质量管理体系偏离策划结果的各种因素</a:t>
            </a:r>
            <a:r>
              <a:rPr lang="zh-CN" altLang="en-US" sz="2400" dirty="0" smtClean="0">
                <a:latin typeface="仿宋" panose="02010609060101010101" pitchFamily="49" charset="-122"/>
                <a:ea typeface="仿宋" panose="02010609060101010101" pitchFamily="49" charset="-122"/>
              </a:rPr>
              <a:t>，采取预防控制，最大限度地降低不利影响，并最大限度地利用出现的机遇（见A.4）。</a:t>
            </a:r>
            <a:endParaRPr lang="zh-CN" altLang="en-US" sz="2400" dirty="0" smtClean="0">
              <a:latin typeface="仿宋" panose="02010609060101010101" pitchFamily="49" charset="-122"/>
              <a:ea typeface="仿宋" panose="02010609060101010101" pitchFamily="49" charset="-122"/>
            </a:endParaRPr>
          </a:p>
          <a:p>
            <a:pPr marL="0" indent="0">
              <a:lnSpc>
                <a:spcPct val="900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在日益复杂的动态环境中持续满足要求，并针对未来需求和期望采取适当行动，这无疑是组织面临的一项挑战。为了实现这一目标，组织可能会发现，</a:t>
            </a:r>
            <a:r>
              <a:rPr lang="zh-CN" altLang="en-US" sz="2400" b="1" dirty="0" smtClean="0">
                <a:solidFill>
                  <a:srgbClr val="FF0000"/>
                </a:solidFill>
                <a:latin typeface="仿宋" panose="02010609060101010101" pitchFamily="49" charset="-122"/>
                <a:ea typeface="仿宋" panose="02010609060101010101" pitchFamily="49" charset="-122"/>
              </a:rPr>
              <a:t>除了纠正和持续改进，还有必要采取各种形式的改进，如突破性变革、创新和重组</a:t>
            </a:r>
            <a:r>
              <a:rPr lang="zh-CN" altLang="en-US" sz="2400" dirty="0" smtClean="0">
                <a:latin typeface="仿宋" panose="02010609060101010101" pitchFamily="49" charset="-122"/>
                <a:ea typeface="仿宋" panose="02010609060101010101" pitchFamily="49" charset="-122"/>
              </a:rPr>
              <a:t>。</a:t>
            </a:r>
            <a:endParaRPr lang="zh-CN" altLang="en-US" sz="2400" dirty="0" smtClean="0">
              <a:latin typeface="仿宋" panose="02010609060101010101" pitchFamily="49" charset="-122"/>
              <a:ea typeface="仿宋" panose="02010609060101010101" pitchFamily="49" charset="-122"/>
            </a:endParaRPr>
          </a:p>
          <a:p>
            <a:pPr marL="0" indent="0">
              <a:lnSpc>
                <a:spcPct val="150000"/>
              </a:lnSpc>
            </a:pPr>
            <a:endParaRPr lang="zh-CN" altLang="en-US" sz="2400"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rPr>
              <a:t>引言</a:t>
            </a:r>
            <a:r>
              <a:rPr lang="en-US" altLang="zh-CN" sz="3200" b="1" smtClean="0">
                <a:solidFill>
                  <a:srgbClr val="FF6600"/>
                </a:solidFill>
                <a:latin typeface="宋体" panose="02010600030101010101" pitchFamily="2" charset="-122"/>
              </a:rPr>
              <a:t>-</a:t>
            </a:r>
            <a:r>
              <a:rPr lang="zh-CN" altLang="en-US" sz="3200" b="1" smtClean="0">
                <a:solidFill>
                  <a:srgbClr val="FF6600"/>
                </a:solidFill>
                <a:latin typeface="宋体" panose="02010600030101010101" pitchFamily="2" charset="-122"/>
              </a:rPr>
              <a:t>0.1总则</a:t>
            </a:r>
            <a:endParaRPr lang="zh-CN" altLang="en-US" sz="3200" b="1" smtClean="0">
              <a:solidFill>
                <a:srgbClr val="FF6600"/>
              </a:solidFill>
              <a:latin typeface="宋体" panose="02010600030101010101" pitchFamily="2" charset="-122"/>
            </a:endParaRPr>
          </a:p>
        </p:txBody>
      </p:sp>
      <p:sp>
        <p:nvSpPr>
          <p:cNvPr id="37891" name="内容占位符 2"/>
          <p:cNvSpPr>
            <a:spLocks noGrp="1" noChangeArrowheads="1"/>
          </p:cNvSpPr>
          <p:nvPr>
            <p:ph idx="4294967295"/>
          </p:nvPr>
        </p:nvSpPr>
        <p:spPr bwMode="auto">
          <a:xfrm>
            <a:off x="468313" y="1054100"/>
            <a:ext cx="8229600" cy="4678363"/>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ct val="140000"/>
              </a:lnSpc>
              <a:spcBef>
                <a:spcPct val="0"/>
              </a:spcBef>
              <a:buClr>
                <a:srgbClr val="0070C0"/>
              </a:buClr>
              <a:buFont typeface="Wingdings" panose="05000000000000000000" pitchFamily="2" charset="2"/>
              <a:buNone/>
            </a:pPr>
            <a:r>
              <a:rPr lang="zh-CN" altLang="en-US" sz="2000" dirty="0" smtClean="0">
                <a:latin typeface="仿宋" panose="02010609060101010101" pitchFamily="49" charset="-122"/>
                <a:ea typeface="仿宋" panose="02010609060101010101" pitchFamily="49" charset="-122"/>
              </a:rPr>
              <a:t>  </a:t>
            </a:r>
            <a:r>
              <a:rPr lang="zh-CN" altLang="en-US" sz="2400" dirty="0" smtClean="0">
                <a:latin typeface="仿宋" panose="02010609060101010101" pitchFamily="49" charset="-122"/>
                <a:ea typeface="仿宋" panose="02010609060101010101" pitchFamily="49" charset="-122"/>
              </a:rPr>
              <a:t>在本标准中使用如下助动词：</a:t>
            </a:r>
            <a:endParaRPr lang="zh-CN" altLang="en-US" sz="2400" dirty="0" smtClean="0">
              <a:latin typeface="仿宋" panose="02010609060101010101" pitchFamily="49" charset="-122"/>
              <a:ea typeface="仿宋" panose="02010609060101010101" pitchFamily="49" charset="-122"/>
            </a:endParaRPr>
          </a:p>
          <a:p>
            <a:pPr marL="0" indent="0">
              <a:lnSpc>
                <a:spcPct val="140000"/>
              </a:lnSpc>
              <a:spcBef>
                <a:spcPct val="0"/>
              </a:spcBef>
              <a:buClr>
                <a:srgbClr val="0070C0"/>
              </a:buClr>
              <a:buFont typeface="Wingdings" panose="05000000000000000000" pitchFamily="2" charset="2"/>
              <a:buNone/>
            </a:pPr>
            <a:r>
              <a:rPr lang="zh-CN" altLang="en-US" sz="2400" b="1" dirty="0" smtClean="0">
                <a:latin typeface="仿宋" panose="02010609060101010101" pitchFamily="49" charset="-122"/>
                <a:ea typeface="仿宋" panose="02010609060101010101" pitchFamily="49" charset="-122"/>
              </a:rPr>
              <a:t>“应”</a:t>
            </a:r>
            <a:r>
              <a:rPr lang="zh-CN" altLang="en-US" sz="2400" dirty="0" smtClean="0">
                <a:latin typeface="仿宋" panose="02010609060101010101" pitchFamily="49" charset="-122"/>
                <a:ea typeface="仿宋" panose="02010609060101010101" pitchFamily="49" charset="-122"/>
              </a:rPr>
              <a:t>表示要求；</a:t>
            </a:r>
            <a:endParaRPr lang="zh-CN" altLang="en-US" sz="2400" dirty="0" smtClean="0">
              <a:latin typeface="仿宋" panose="02010609060101010101" pitchFamily="49" charset="-122"/>
              <a:ea typeface="仿宋" panose="02010609060101010101" pitchFamily="49" charset="-122"/>
            </a:endParaRPr>
          </a:p>
          <a:p>
            <a:pPr marL="0" indent="0">
              <a:lnSpc>
                <a:spcPct val="140000"/>
              </a:lnSpc>
              <a:spcBef>
                <a:spcPct val="0"/>
              </a:spcBef>
              <a:buClr>
                <a:srgbClr val="0070C0"/>
              </a:buClr>
              <a:buFont typeface="Wingdings" panose="05000000000000000000" pitchFamily="2" charset="2"/>
              <a:buNone/>
            </a:pPr>
            <a:r>
              <a:rPr lang="zh-CN" altLang="en-US" sz="2400" b="1" dirty="0" smtClean="0">
                <a:latin typeface="仿宋" panose="02010609060101010101" pitchFamily="49" charset="-122"/>
                <a:ea typeface="仿宋" panose="02010609060101010101" pitchFamily="49" charset="-122"/>
              </a:rPr>
              <a:t>“宜”</a:t>
            </a:r>
            <a:r>
              <a:rPr lang="zh-CN" altLang="en-US" sz="2400" dirty="0" smtClean="0">
                <a:latin typeface="仿宋" panose="02010609060101010101" pitchFamily="49" charset="-122"/>
                <a:ea typeface="仿宋" panose="02010609060101010101" pitchFamily="49" charset="-122"/>
              </a:rPr>
              <a:t>表示建议；</a:t>
            </a:r>
            <a:endParaRPr lang="zh-CN" altLang="en-US" sz="2400" dirty="0" smtClean="0">
              <a:latin typeface="仿宋" panose="02010609060101010101" pitchFamily="49" charset="-122"/>
              <a:ea typeface="仿宋" panose="02010609060101010101" pitchFamily="49" charset="-122"/>
            </a:endParaRPr>
          </a:p>
          <a:p>
            <a:pPr marL="0" indent="0">
              <a:lnSpc>
                <a:spcPct val="140000"/>
              </a:lnSpc>
              <a:spcBef>
                <a:spcPct val="0"/>
              </a:spcBef>
              <a:buClr>
                <a:srgbClr val="0070C0"/>
              </a:buClr>
              <a:buFont typeface="Wingdings" panose="05000000000000000000" pitchFamily="2" charset="2"/>
              <a:buNone/>
            </a:pPr>
            <a:r>
              <a:rPr lang="zh-CN" altLang="en-US" sz="2400" b="1" dirty="0" smtClean="0">
                <a:latin typeface="仿宋" panose="02010609060101010101" pitchFamily="49" charset="-122"/>
                <a:ea typeface="仿宋" panose="02010609060101010101" pitchFamily="49" charset="-122"/>
              </a:rPr>
              <a:t>“可”</a:t>
            </a:r>
            <a:r>
              <a:rPr lang="zh-CN" altLang="en-US" sz="2400" dirty="0" smtClean="0">
                <a:latin typeface="仿宋" panose="02010609060101010101" pitchFamily="49" charset="-122"/>
                <a:ea typeface="仿宋" panose="02010609060101010101" pitchFamily="49" charset="-122"/>
              </a:rPr>
              <a:t>表示允许；</a:t>
            </a:r>
            <a:endParaRPr lang="zh-CN" altLang="en-US" sz="2400" dirty="0" smtClean="0">
              <a:latin typeface="仿宋" panose="02010609060101010101" pitchFamily="49" charset="-122"/>
              <a:ea typeface="仿宋" panose="02010609060101010101" pitchFamily="49" charset="-122"/>
            </a:endParaRPr>
          </a:p>
          <a:p>
            <a:pPr marL="0" indent="0">
              <a:lnSpc>
                <a:spcPct val="140000"/>
              </a:lnSpc>
              <a:spcBef>
                <a:spcPct val="0"/>
              </a:spcBef>
              <a:buClr>
                <a:srgbClr val="0070C0"/>
              </a:buClr>
              <a:buFont typeface="Wingdings" panose="05000000000000000000" pitchFamily="2" charset="2"/>
              <a:buNone/>
            </a:pPr>
            <a:r>
              <a:rPr lang="zh-CN" altLang="en-US" sz="2400" b="1" dirty="0" smtClean="0">
                <a:latin typeface="仿宋" panose="02010609060101010101" pitchFamily="49" charset="-122"/>
                <a:ea typeface="仿宋" panose="02010609060101010101" pitchFamily="49" charset="-122"/>
              </a:rPr>
              <a:t>“能”</a:t>
            </a:r>
            <a:r>
              <a:rPr lang="zh-CN" altLang="en-US" sz="2400" dirty="0" smtClean="0">
                <a:latin typeface="仿宋" panose="02010609060101010101" pitchFamily="49" charset="-122"/>
                <a:ea typeface="仿宋" panose="02010609060101010101" pitchFamily="49" charset="-122"/>
              </a:rPr>
              <a:t>表示可能或能够。</a:t>
            </a:r>
            <a:endParaRPr lang="zh-CN" altLang="en-US" sz="2400" dirty="0" smtClean="0">
              <a:latin typeface="仿宋" panose="02010609060101010101" pitchFamily="49" charset="-122"/>
              <a:ea typeface="仿宋" panose="02010609060101010101" pitchFamily="49" charset="-122"/>
            </a:endParaRPr>
          </a:p>
          <a:p>
            <a:pPr marL="0" indent="0">
              <a:lnSpc>
                <a:spcPct val="140000"/>
              </a:lnSpc>
              <a:spcBef>
                <a:spcPct val="0"/>
              </a:spcBef>
              <a:buClr>
                <a:srgbClr val="0070C0"/>
              </a:buClr>
              <a:buFont typeface="Wingdings" panose="05000000000000000000" pitchFamily="2" charset="2"/>
              <a:buNone/>
            </a:pPr>
            <a:r>
              <a:rPr lang="zh-CN" altLang="en-US" sz="2400" b="1" dirty="0" smtClean="0">
                <a:latin typeface="仿宋" panose="02010609060101010101" pitchFamily="49" charset="-122"/>
                <a:ea typeface="仿宋" panose="02010609060101010101" pitchFamily="49" charset="-122"/>
              </a:rPr>
              <a:t>“注”</a:t>
            </a:r>
            <a:r>
              <a:rPr lang="zh-CN" altLang="en-US" sz="2400" dirty="0" smtClean="0">
                <a:latin typeface="仿宋" panose="02010609060101010101" pitchFamily="49" charset="-122"/>
                <a:ea typeface="仿宋" panose="02010609060101010101" pitchFamily="49" charset="-122"/>
              </a:rPr>
              <a:t>的内容是理解和说明有关要求的指南。</a:t>
            </a:r>
            <a:endParaRPr lang="zh-CN" altLang="en-US" sz="2400" dirty="0" smtClean="0">
              <a:latin typeface="仿宋" panose="02010609060101010101" pitchFamily="49" charset="-122"/>
              <a:ea typeface="仿宋" panose="02010609060101010101" pitchFamily="49" charset="-122"/>
            </a:endParaRPr>
          </a:p>
          <a:p>
            <a:pPr marL="0" indent="0">
              <a:lnSpc>
                <a:spcPct val="150000"/>
              </a:lnSpc>
            </a:pPr>
            <a:endParaRPr lang="zh-CN" altLang="en-US" sz="2400"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noChangeArrowheads="1"/>
          </p:cNvSpPr>
          <p:nvPr>
            <p:ph type="ctrTitle"/>
          </p:nvPr>
        </p:nvSpPr>
        <p:spPr>
          <a:xfrm>
            <a:off x="457200" y="274638"/>
            <a:ext cx="8229600" cy="582612"/>
          </a:xfrm>
        </p:spPr>
        <p:txBody>
          <a:bodyPr/>
          <a:lstStyle/>
          <a:p>
            <a:pPr algn="l"/>
            <a:r>
              <a:rPr lang="zh-CN" altLang="en-US" sz="3200" b="1" smtClean="0">
                <a:solidFill>
                  <a:srgbClr val="FF6600"/>
                </a:solidFill>
                <a:latin typeface="微软雅黑" panose="020B0503020204020204" pitchFamily="34" charset="-122"/>
                <a:ea typeface="黑体" panose="02010609060101010101" pitchFamily="2" charset="-122"/>
              </a:rPr>
              <a:t>国标起草的情况</a:t>
            </a:r>
            <a:endParaRPr lang="zh-CN" altLang="en-US" sz="3200" b="1" smtClean="0">
              <a:solidFill>
                <a:srgbClr val="FF6600"/>
              </a:solidFill>
              <a:latin typeface="微软雅黑" panose="020B0503020204020204" pitchFamily="34" charset="-122"/>
              <a:ea typeface="黑体" panose="02010609060101010101" pitchFamily="2" charset="-122"/>
            </a:endParaRPr>
          </a:p>
        </p:txBody>
      </p:sp>
      <p:sp>
        <p:nvSpPr>
          <p:cNvPr id="9219" name="内容占位符 2"/>
          <p:cNvSpPr>
            <a:spLocks noGrp="1" noChangeArrowheads="1"/>
          </p:cNvSpPr>
          <p:nvPr>
            <p:ph idx="4294967295"/>
          </p:nvPr>
        </p:nvSpPr>
        <p:spPr bwMode="auto">
          <a:xfrm>
            <a:off x="457200" y="1046163"/>
            <a:ext cx="8229600" cy="4811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635">
              <a:lnSpc>
                <a:spcPct val="150000"/>
              </a:lnSpc>
              <a:buClr>
                <a:srgbClr val="FA4E12"/>
              </a:buClr>
              <a:buFont typeface="Wingdings" panose="05000000000000000000" pitchFamily="2" charset="2"/>
              <a:buChar char="n"/>
              <a:tabLst>
                <a:tab pos="669925" algn="l"/>
              </a:tabLst>
            </a:pPr>
            <a:r>
              <a:rPr lang="zh-CN" altLang="en-US" sz="2400" dirty="0" smtClean="0">
                <a:latin typeface="仿宋" panose="02010609060101010101" pitchFamily="49" charset="-122"/>
                <a:ea typeface="仿宋" panose="02010609060101010101" pitchFamily="49" charset="-122"/>
              </a:rPr>
              <a:t>标院牵头，近</a:t>
            </a:r>
            <a:r>
              <a:rPr lang="en-US" altLang="zh-CN" sz="2400" dirty="0" smtClean="0">
                <a:latin typeface="仿宋" panose="02010609060101010101" pitchFamily="49" charset="-122"/>
                <a:ea typeface="仿宋" panose="02010609060101010101" pitchFamily="49" charset="-122"/>
              </a:rPr>
              <a:t>30</a:t>
            </a:r>
            <a:r>
              <a:rPr lang="zh-CN" altLang="en-US" sz="2400" dirty="0" smtClean="0">
                <a:latin typeface="仿宋" panose="02010609060101010101" pitchFamily="49" charset="-122"/>
                <a:ea typeface="仿宋" panose="02010609060101010101" pitchFamily="49" charset="-122"/>
              </a:rPr>
              <a:t>位起草组成员</a:t>
            </a:r>
            <a:endParaRPr lang="en-US" sz="2400" dirty="0" smtClean="0">
              <a:latin typeface="仿宋" panose="02010609060101010101" pitchFamily="49" charset="-122"/>
              <a:ea typeface="仿宋" panose="02010609060101010101" pitchFamily="49" charset="-122"/>
            </a:endParaRPr>
          </a:p>
          <a:p>
            <a:pPr defTabSz="-635">
              <a:lnSpc>
                <a:spcPct val="150000"/>
              </a:lnSpc>
              <a:buClr>
                <a:srgbClr val="FA4E12"/>
              </a:buClr>
              <a:buFont typeface="Wingdings" panose="05000000000000000000" pitchFamily="2" charset="2"/>
              <a:buChar char="n"/>
              <a:tabLst>
                <a:tab pos="669925" algn="l"/>
              </a:tabLst>
            </a:pPr>
            <a:r>
              <a:rPr lang="en-US" altLang="zh-CN" sz="2400" dirty="0" smtClean="0">
                <a:latin typeface="仿宋" panose="02010609060101010101" pitchFamily="49" charset="-122"/>
                <a:ea typeface="仿宋" panose="02010609060101010101" pitchFamily="49" charset="-122"/>
              </a:rPr>
              <a:t>CNCA</a:t>
            </a:r>
            <a:r>
              <a:rPr lang="zh-CN" altLang="en-US" sz="2400" dirty="0" smtClean="0">
                <a:latin typeface="仿宋" panose="02010609060101010101" pitchFamily="49" charset="-122"/>
                <a:ea typeface="仿宋" panose="02010609060101010101" pitchFamily="49" charset="-122"/>
              </a:rPr>
              <a:t>、</a:t>
            </a:r>
            <a:r>
              <a:rPr lang="en-US" altLang="zh-CN" sz="2400" dirty="0" smtClean="0">
                <a:latin typeface="仿宋" panose="02010609060101010101" pitchFamily="49" charset="-122"/>
                <a:ea typeface="仿宋" panose="02010609060101010101" pitchFamily="49" charset="-122"/>
              </a:rPr>
              <a:t>CNAS</a:t>
            </a:r>
            <a:r>
              <a:rPr lang="zh-CN" altLang="en-US" sz="2400" dirty="0" smtClean="0">
                <a:latin typeface="仿宋" panose="02010609060101010101" pitchFamily="49" charset="-122"/>
                <a:ea typeface="仿宋" panose="02010609060101010101" pitchFamily="49" charset="-122"/>
              </a:rPr>
              <a:t>、</a:t>
            </a:r>
            <a:r>
              <a:rPr lang="en-US" altLang="zh-CN" sz="2400" dirty="0" smtClean="0">
                <a:latin typeface="仿宋" panose="02010609060101010101" pitchFamily="49" charset="-122"/>
                <a:ea typeface="仿宋" panose="02010609060101010101" pitchFamily="49" charset="-122"/>
              </a:rPr>
              <a:t>CCAA</a:t>
            </a:r>
            <a:r>
              <a:rPr lang="zh-CN" altLang="en-US" sz="2400" dirty="0" smtClean="0">
                <a:latin typeface="仿宋" panose="02010609060101010101" pitchFamily="49" charset="-122"/>
                <a:ea typeface="仿宋" panose="02010609060101010101" pitchFamily="49" charset="-122"/>
              </a:rPr>
              <a:t>、</a:t>
            </a:r>
            <a:r>
              <a:rPr lang="en-US" altLang="zh-CN" sz="2400" dirty="0" smtClean="0">
                <a:latin typeface="仿宋" panose="02010609060101010101" pitchFamily="49" charset="-122"/>
                <a:ea typeface="仿宋" panose="02010609060101010101" pitchFamily="49" charset="-122"/>
              </a:rPr>
              <a:t>CQC</a:t>
            </a:r>
            <a:r>
              <a:rPr lang="zh-CN" altLang="en-US" sz="2400" dirty="0" smtClean="0">
                <a:latin typeface="仿宋" panose="02010609060101010101" pitchFamily="49" charset="-122"/>
                <a:ea typeface="仿宋" panose="02010609060101010101" pitchFamily="49" charset="-122"/>
              </a:rPr>
              <a:t>、方圆、船级社、中质协、国培、华夏、环通、新世纪、华信、上海审核中心、伊利、南京造币、上汽通用五菱、长安汽车、东方易初</a:t>
            </a:r>
            <a:r>
              <a:rPr lang="en-US" altLang="zh-CN" sz="2400" dirty="0" smtClean="0">
                <a:latin typeface="仿宋" panose="02010609060101010101" pitchFamily="49" charset="-122"/>
                <a:ea typeface="仿宋" panose="02010609060101010101" pitchFamily="49" charset="-122"/>
              </a:rPr>
              <a:t>……</a:t>
            </a:r>
            <a:endParaRPr lang="zh-CN" altLang="en-US" sz="2400" dirty="0" smtClean="0">
              <a:latin typeface="仿宋" panose="02010609060101010101" pitchFamily="49" charset="-122"/>
              <a:ea typeface="仿宋" panose="02010609060101010101" pitchFamily="49" charset="-122"/>
            </a:endParaRPr>
          </a:p>
          <a:p>
            <a:pPr defTabSz="-635">
              <a:lnSpc>
                <a:spcPct val="150000"/>
              </a:lnSpc>
              <a:buClr>
                <a:srgbClr val="FA4E12"/>
              </a:buClr>
              <a:buFont typeface="Wingdings" panose="05000000000000000000" pitchFamily="2" charset="2"/>
              <a:buChar char="n"/>
              <a:tabLst>
                <a:tab pos="669925" algn="l"/>
              </a:tabLst>
            </a:pPr>
            <a:r>
              <a:rPr lang="en-US" altLang="zh-CN" sz="2400" dirty="0" smtClean="0">
                <a:latin typeface="仿宋" panose="02010609060101010101" pitchFamily="49" charset="-122"/>
                <a:ea typeface="仿宋" panose="02010609060101010101" pitchFamily="49" charset="-122"/>
              </a:rPr>
              <a:t>9000</a:t>
            </a:r>
            <a:r>
              <a:rPr lang="zh-CN" altLang="en-US" sz="2400" dirty="0" smtClean="0">
                <a:latin typeface="仿宋" panose="02010609060101010101" pitchFamily="49" charset="-122"/>
                <a:ea typeface="仿宋" panose="02010609060101010101" pitchFamily="49" charset="-122"/>
              </a:rPr>
              <a:t>与</a:t>
            </a:r>
            <a:r>
              <a:rPr lang="en-US" altLang="zh-CN" sz="2400" dirty="0" smtClean="0">
                <a:latin typeface="仿宋" panose="02010609060101010101" pitchFamily="49" charset="-122"/>
                <a:ea typeface="仿宋" panose="02010609060101010101" pitchFamily="49" charset="-122"/>
              </a:rPr>
              <a:t>9001</a:t>
            </a:r>
            <a:r>
              <a:rPr lang="zh-CN" altLang="en-US" sz="2400" dirty="0" smtClean="0">
                <a:latin typeface="仿宋" panose="02010609060101010101" pitchFamily="49" charset="-122"/>
                <a:ea typeface="仿宋" panose="02010609060101010101" pitchFamily="49" charset="-122"/>
              </a:rPr>
              <a:t>同时起草</a:t>
            </a:r>
            <a:endParaRPr lang="en-US" sz="2400" dirty="0" smtClean="0">
              <a:latin typeface="仿宋" panose="02010609060101010101" pitchFamily="49" charset="-122"/>
              <a:ea typeface="仿宋" panose="02010609060101010101" pitchFamily="49" charset="-122"/>
            </a:endParaRPr>
          </a:p>
          <a:p>
            <a:pPr defTabSz="-635">
              <a:lnSpc>
                <a:spcPct val="150000"/>
              </a:lnSpc>
              <a:buClr>
                <a:srgbClr val="FA4E12"/>
              </a:buClr>
              <a:buFont typeface="Wingdings" panose="05000000000000000000" pitchFamily="2" charset="2"/>
              <a:buChar char="n"/>
              <a:tabLst>
                <a:tab pos="669925" algn="l"/>
              </a:tabLst>
            </a:pPr>
            <a:r>
              <a:rPr lang="zh-CN" altLang="en-US" sz="2400" dirty="0" smtClean="0">
                <a:latin typeface="仿宋" panose="02010609060101010101" pitchFamily="49" charset="-122"/>
                <a:ea typeface="仿宋" panose="02010609060101010101" pitchFamily="49" charset="-122"/>
              </a:rPr>
              <a:t>迄今已召开</a:t>
            </a:r>
            <a:r>
              <a:rPr lang="zh-CN" altLang="en-US" sz="2400" dirty="0">
                <a:latin typeface="仿宋" panose="02010609060101010101" pitchFamily="49" charset="-122"/>
                <a:ea typeface="仿宋" panose="02010609060101010101" pitchFamily="49" charset="-122"/>
              </a:rPr>
              <a:t>多</a:t>
            </a:r>
            <a:r>
              <a:rPr lang="zh-CN" altLang="en-US" sz="2400" dirty="0" smtClean="0">
                <a:latin typeface="仿宋" panose="02010609060101010101" pitchFamily="49" charset="-122"/>
                <a:ea typeface="仿宋" panose="02010609060101010101" pitchFamily="49" charset="-122"/>
              </a:rPr>
              <a:t>次起草组会议</a:t>
            </a:r>
            <a:endParaRPr lang="en-US" sz="2400" dirty="0" smtClean="0">
              <a:latin typeface="仿宋" panose="02010609060101010101" pitchFamily="49" charset="-122"/>
              <a:ea typeface="仿宋" panose="02010609060101010101" pitchFamily="49" charset="-122"/>
            </a:endParaRPr>
          </a:p>
          <a:p>
            <a:pPr defTabSz="-635">
              <a:lnSpc>
                <a:spcPct val="150000"/>
              </a:lnSpc>
              <a:buClr>
                <a:srgbClr val="FA4E12"/>
              </a:buClr>
              <a:buFont typeface="Wingdings" panose="05000000000000000000" pitchFamily="2" charset="2"/>
              <a:buChar char="n"/>
              <a:tabLst>
                <a:tab pos="669925" algn="l"/>
              </a:tabLst>
            </a:pPr>
            <a:r>
              <a:rPr lang="en-US" altLang="zh-CN" sz="2400" dirty="0" smtClean="0">
                <a:latin typeface="仿宋" panose="02010609060101010101" pitchFamily="49" charset="-122"/>
                <a:ea typeface="仿宋" panose="02010609060101010101" pitchFamily="49" charset="-122"/>
              </a:rPr>
              <a:t>2015</a:t>
            </a:r>
            <a:r>
              <a:rPr lang="zh-CN" altLang="en-US" sz="2400" dirty="0" smtClean="0">
                <a:latin typeface="仿宋" panose="02010609060101010101" pitchFamily="49" charset="-122"/>
                <a:ea typeface="仿宋" panose="02010609060101010101" pitchFamily="49" charset="-122"/>
              </a:rPr>
              <a:t>年底提交报批稿</a:t>
            </a:r>
            <a:endParaRPr lang="en-US" sz="2400" dirty="0" smtClean="0">
              <a:latin typeface="仿宋" panose="02010609060101010101" pitchFamily="49" charset="-122"/>
              <a:ea typeface="仿宋" panose="02010609060101010101" pitchFamily="49" charset="-122"/>
            </a:endParaRPr>
          </a:p>
          <a:p>
            <a:pPr defTabSz="-635">
              <a:lnSpc>
                <a:spcPct val="150000"/>
              </a:lnSpc>
              <a:buClr>
                <a:srgbClr val="FA4E12"/>
              </a:buClr>
              <a:buFont typeface="Wingdings" panose="05000000000000000000" pitchFamily="2" charset="2"/>
              <a:buChar char="n"/>
              <a:tabLst>
                <a:tab pos="669925" algn="l"/>
              </a:tabLst>
            </a:pPr>
            <a:r>
              <a:rPr lang="zh-CN" altLang="en-US" sz="2400" dirty="0" smtClean="0">
                <a:latin typeface="仿宋" panose="02010609060101010101" pitchFamily="49" charset="-122"/>
                <a:ea typeface="仿宋" panose="02010609060101010101" pitchFamily="49" charset="-122"/>
              </a:rPr>
              <a:t>2016年</a:t>
            </a:r>
            <a:r>
              <a:rPr lang="en-US" altLang="zh-CN" sz="2400" dirty="0" smtClean="0">
                <a:latin typeface="仿宋" panose="02010609060101010101" pitchFamily="49" charset="-122"/>
                <a:ea typeface="仿宋" panose="02010609060101010101" pitchFamily="49" charset="-122"/>
              </a:rPr>
              <a:t>12</a:t>
            </a:r>
            <a:r>
              <a:rPr lang="zh-CN" altLang="en-US" sz="2400" dirty="0" smtClean="0">
                <a:latin typeface="仿宋" panose="02010609060101010101" pitchFamily="49" charset="-122"/>
                <a:ea typeface="仿宋" panose="02010609060101010101" pitchFamily="49" charset="-122"/>
              </a:rPr>
              <a:t>月完成标准发布</a:t>
            </a:r>
            <a:endParaRPr lang="zh-CN" altLang="en-US" sz="2400"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rPr>
              <a:t>引言</a:t>
            </a:r>
            <a:r>
              <a:rPr lang="en-US" altLang="zh-CN" sz="3200" b="1" smtClean="0">
                <a:solidFill>
                  <a:srgbClr val="FF6600"/>
                </a:solidFill>
                <a:latin typeface="宋体" panose="02010600030101010101" pitchFamily="2" charset="-122"/>
              </a:rPr>
              <a:t>-0.2 </a:t>
            </a:r>
            <a:r>
              <a:rPr lang="zh-CN" altLang="en-US" sz="3200" b="1" smtClean="0">
                <a:solidFill>
                  <a:srgbClr val="FF6600"/>
                </a:solidFill>
                <a:latin typeface="宋体" panose="02010600030101010101" pitchFamily="2" charset="-122"/>
              </a:rPr>
              <a:t>质量管理原则</a:t>
            </a:r>
            <a:endParaRPr lang="zh-CN" altLang="en-US" sz="3200" b="1" smtClean="0">
              <a:solidFill>
                <a:srgbClr val="FF6600"/>
              </a:solidFill>
              <a:latin typeface="宋体" panose="02010600030101010101" pitchFamily="2" charset="-122"/>
            </a:endParaRPr>
          </a:p>
        </p:txBody>
      </p:sp>
      <p:sp>
        <p:nvSpPr>
          <p:cNvPr id="43011" name="内容占位符 2"/>
          <p:cNvSpPr>
            <a:spLocks noGrp="1" noChangeArrowheads="1"/>
          </p:cNvSpPr>
          <p:nvPr>
            <p:ph idx="4294967295"/>
          </p:nvPr>
        </p:nvSpPr>
        <p:spPr bwMode="auto">
          <a:xfrm>
            <a:off x="285750" y="1046163"/>
            <a:ext cx="8401050" cy="4811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50000"/>
              </a:lnSpc>
              <a:buClr>
                <a:srgbClr val="0070C0"/>
              </a:buClr>
              <a:buFont typeface="Wingdings" panose="05000000000000000000" pitchFamily="2" charset="2"/>
              <a:buNone/>
            </a:pPr>
            <a:r>
              <a:rPr lang="zh-CN" altLang="en-US" sz="1400" b="1" smtClean="0">
                <a:latin typeface="微软雅黑" panose="020B0503020204020204" pitchFamily="34" charset="-122"/>
                <a:ea typeface="微软雅黑" panose="020B0503020204020204" pitchFamily="34" charset="-122"/>
              </a:rPr>
              <a:t>　</a:t>
            </a:r>
            <a:r>
              <a:rPr lang="zh-CN" altLang="en-US" sz="1600" b="1" smtClean="0">
                <a:latin typeface="宋体" panose="02010600030101010101" pitchFamily="2" charset="-122"/>
              </a:rPr>
              <a:t>　</a:t>
            </a:r>
            <a:endParaRPr lang="zh-CN" altLang="en-US" sz="1600" b="1" smtClean="0">
              <a:latin typeface="宋体" panose="02010600030101010101" pitchFamily="2" charset="-122"/>
            </a:endParaRPr>
          </a:p>
          <a:p>
            <a:pPr marL="0" indent="0">
              <a:lnSpc>
                <a:spcPct val="150000"/>
              </a:lnSpc>
              <a:buClr>
                <a:srgbClr val="0070C0"/>
              </a:buClr>
              <a:buFont typeface="Wingdings" panose="05000000000000000000" pitchFamily="2" charset="2"/>
              <a:buNone/>
            </a:pPr>
            <a:r>
              <a:rPr lang="zh-CN" altLang="en-US" sz="1600" b="1" smtClean="0">
                <a:latin typeface="宋体" panose="02010600030101010101" pitchFamily="2" charset="-122"/>
              </a:rPr>
              <a:t>　　     </a:t>
            </a:r>
            <a:endParaRPr lang="zh-CN" altLang="en-US" sz="1600" b="1" smtClean="0">
              <a:latin typeface="宋体" panose="02010600030101010101" pitchFamily="2" charset="-122"/>
            </a:endParaRPr>
          </a:p>
          <a:p>
            <a:pPr marL="0" indent="0">
              <a:lnSpc>
                <a:spcPct val="150000"/>
              </a:lnSpc>
            </a:pPr>
            <a:endParaRPr lang="zh-CN" altLang="en-US" sz="1400" b="1" smtClean="0">
              <a:latin typeface="微软雅黑" panose="020B0503020204020204" pitchFamily="34" charset="-122"/>
              <a:ea typeface="微软雅黑" panose="020B0503020204020204" pitchFamily="34" charset="-122"/>
            </a:endParaRPr>
          </a:p>
          <a:p>
            <a:pPr marL="0" indent="0">
              <a:lnSpc>
                <a:spcPct val="150000"/>
              </a:lnSpc>
            </a:pPr>
            <a:endParaRPr lang="zh-CN" altLang="en-US" sz="1400" b="1" smtClean="0">
              <a:latin typeface="微软雅黑" panose="020B0503020204020204" pitchFamily="34" charset="-122"/>
              <a:ea typeface="微软雅黑" panose="020B0503020204020204" pitchFamily="34" charset="-122"/>
            </a:endParaRPr>
          </a:p>
        </p:txBody>
      </p:sp>
      <p:sp>
        <p:nvSpPr>
          <p:cNvPr id="43012" name="Text Box 4"/>
          <p:cNvSpPr txBox="1">
            <a:spLocks noChangeArrowheads="1"/>
          </p:cNvSpPr>
          <p:nvPr/>
        </p:nvSpPr>
        <p:spPr bwMode="auto">
          <a:xfrm>
            <a:off x="252413" y="1052513"/>
            <a:ext cx="8640762" cy="4896212"/>
          </a:xfrm>
          <a:prstGeom prst="rect">
            <a:avLst/>
          </a:prstGeom>
          <a:noFill/>
          <a:ln w="9525">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indent="2667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仿宋" panose="02010609060101010101" pitchFamily="49" charset="-122"/>
                <a:ea typeface="仿宋" panose="02010609060101010101" pitchFamily="49" charset="-122"/>
                <a:sym typeface="宋体" panose="02010600030101010101" pitchFamily="2" charset="-122"/>
              </a:rPr>
              <a:t>本标准是在GB/T 19000</a:t>
            </a:r>
            <a:r>
              <a:rPr lang="zh-CN" altLang="en-US" sz="2400" dirty="0" smtClean="0">
                <a:latin typeface="仿宋" panose="02010609060101010101" pitchFamily="49" charset="-122"/>
                <a:ea typeface="仿宋" panose="02010609060101010101" pitchFamily="49" charset="-122"/>
                <a:sym typeface="宋体" panose="02010600030101010101" pitchFamily="2" charset="-122"/>
              </a:rPr>
              <a:t>所阐述</a:t>
            </a:r>
            <a:r>
              <a:rPr lang="zh-CN" altLang="en-US" sz="2400" dirty="0">
                <a:latin typeface="仿宋" panose="02010609060101010101" pitchFamily="49" charset="-122"/>
                <a:ea typeface="仿宋" panose="02010609060101010101" pitchFamily="49" charset="-122"/>
                <a:sym typeface="宋体" panose="02010600030101010101" pitchFamily="2" charset="-122"/>
              </a:rPr>
              <a:t>的质量管理原则基础上制定的。每项原则的介绍均</a:t>
            </a:r>
            <a:r>
              <a:rPr lang="zh-CN" altLang="en-US" sz="2400" dirty="0" smtClean="0">
                <a:latin typeface="仿宋" panose="02010609060101010101" pitchFamily="49" charset="-122"/>
                <a:ea typeface="仿宋" panose="02010609060101010101" pitchFamily="49" charset="-122"/>
                <a:sym typeface="宋体" panose="02010600030101010101" pitchFamily="2" charset="-122"/>
              </a:rPr>
              <a:t>包含</a:t>
            </a:r>
            <a:r>
              <a:rPr lang="zh-CN" altLang="en-US" sz="2400" dirty="0">
                <a:latin typeface="仿宋" panose="02010609060101010101" pitchFamily="49" charset="-122"/>
                <a:ea typeface="仿宋" panose="02010609060101010101" pitchFamily="49" charset="-122"/>
                <a:sym typeface="宋体" panose="02010600030101010101" pitchFamily="2" charset="-122"/>
              </a:rPr>
              <a:t>概述</a:t>
            </a:r>
            <a:r>
              <a:rPr lang="zh-CN" altLang="en-US" sz="2400" dirty="0" smtClean="0">
                <a:latin typeface="仿宋" panose="02010609060101010101" pitchFamily="49" charset="-122"/>
                <a:ea typeface="仿宋" panose="02010609060101010101" pitchFamily="49" charset="-122"/>
                <a:sym typeface="宋体" panose="02010600030101010101" pitchFamily="2" charset="-122"/>
              </a:rPr>
              <a:t>、</a:t>
            </a:r>
            <a:r>
              <a:rPr lang="zh-CN" altLang="en-US" sz="2400" dirty="0">
                <a:latin typeface="仿宋" panose="02010609060101010101" pitchFamily="49" charset="-122"/>
                <a:ea typeface="仿宋" panose="02010609060101010101" pitchFamily="49" charset="-122"/>
                <a:sym typeface="宋体" panose="02010600030101010101" pitchFamily="2" charset="-122"/>
              </a:rPr>
              <a:t>该原则对组织的重要性</a:t>
            </a:r>
            <a:r>
              <a:rPr lang="zh-CN" altLang="en-US" sz="2400" dirty="0" smtClean="0">
                <a:latin typeface="仿宋" panose="02010609060101010101" pitchFamily="49" charset="-122"/>
                <a:ea typeface="仿宋" panose="02010609060101010101" pitchFamily="49" charset="-122"/>
                <a:sym typeface="宋体" panose="02010600030101010101" pitchFamily="2" charset="-122"/>
              </a:rPr>
              <a:t>的依据</a:t>
            </a:r>
            <a:r>
              <a:rPr lang="zh-CN" altLang="en-US" sz="2400" dirty="0">
                <a:latin typeface="仿宋" panose="02010609060101010101" pitchFamily="49" charset="-122"/>
                <a:ea typeface="仿宋" panose="02010609060101010101" pitchFamily="49" charset="-122"/>
                <a:sym typeface="宋体" panose="02010600030101010101" pitchFamily="2" charset="-122"/>
              </a:rPr>
              <a:t>、应用该原则的主要益处示例以及应用该</a:t>
            </a:r>
            <a:r>
              <a:rPr lang="zh-CN" altLang="en-US" sz="2400" dirty="0" smtClean="0">
                <a:latin typeface="仿宋" panose="02010609060101010101" pitchFamily="49" charset="-122"/>
                <a:ea typeface="仿宋" panose="02010609060101010101" pitchFamily="49" charset="-122"/>
                <a:sym typeface="宋体" panose="02010600030101010101" pitchFamily="2" charset="-122"/>
              </a:rPr>
              <a:t>原则</a:t>
            </a:r>
            <a:r>
              <a:rPr lang="zh-CN" altLang="en-US" sz="2400" dirty="0">
                <a:latin typeface="仿宋" panose="02010609060101010101" pitchFamily="49" charset="-122"/>
                <a:ea typeface="仿宋" panose="02010609060101010101" pitchFamily="49" charset="-122"/>
                <a:sym typeface="宋体" panose="02010600030101010101" pitchFamily="2" charset="-122"/>
              </a:rPr>
              <a:t>提高</a:t>
            </a:r>
            <a:r>
              <a:rPr lang="zh-CN" altLang="en-US" sz="2400" dirty="0" smtClean="0">
                <a:latin typeface="仿宋" panose="02010609060101010101" pitchFamily="49" charset="-122"/>
                <a:ea typeface="仿宋" panose="02010609060101010101" pitchFamily="49" charset="-122"/>
                <a:sym typeface="宋体" panose="02010600030101010101" pitchFamily="2" charset="-122"/>
              </a:rPr>
              <a:t>组织</a:t>
            </a:r>
            <a:r>
              <a:rPr lang="zh-CN" altLang="en-US" sz="2400" dirty="0">
                <a:latin typeface="仿宋" panose="02010609060101010101" pitchFamily="49" charset="-122"/>
                <a:ea typeface="仿宋" panose="02010609060101010101" pitchFamily="49" charset="-122"/>
                <a:sym typeface="宋体" panose="02010600030101010101" pitchFamily="2" charset="-122"/>
              </a:rPr>
              <a:t>绩效的典型措施示例。</a:t>
            </a:r>
            <a:endParaRPr lang="zh-CN" altLang="en-US" sz="2400" dirty="0">
              <a:latin typeface="仿宋" panose="02010609060101010101" pitchFamily="49" charset="-122"/>
              <a:ea typeface="仿宋" panose="02010609060101010101" pitchFamily="49" charset="-122"/>
              <a:sym typeface="宋体" panose="02010600030101010101" pitchFamily="2" charset="-122"/>
            </a:endParaRPr>
          </a:p>
          <a:p>
            <a:pPr eaLnBrk="1" hangingPunct="1"/>
            <a:r>
              <a:rPr lang="zh-CN" altLang="en-US" sz="2400" dirty="0">
                <a:latin typeface="仿宋" panose="02010609060101010101" pitchFamily="49" charset="-122"/>
                <a:ea typeface="仿宋" panose="02010609060101010101" pitchFamily="49" charset="-122"/>
                <a:sym typeface="宋体" panose="02010600030101010101" pitchFamily="2" charset="-122"/>
              </a:rPr>
              <a:t>质量管理原则包括：</a:t>
            </a:r>
            <a:endParaRPr lang="zh-CN" altLang="en-US" sz="2400" dirty="0">
              <a:latin typeface="仿宋" panose="02010609060101010101" pitchFamily="49" charset="-122"/>
              <a:ea typeface="仿宋" panose="02010609060101010101" pitchFamily="49" charset="-122"/>
              <a:sym typeface="宋体" panose="02010600030101010101" pitchFamily="2" charset="-122"/>
            </a:endParaRPr>
          </a:p>
          <a:p>
            <a:pPr eaLnBrk="1" hangingPunct="1"/>
            <a:r>
              <a:rPr lang="zh-CN" altLang="en-US" sz="2400" b="1" dirty="0">
                <a:latin typeface="仿宋" panose="02010609060101010101" pitchFamily="49" charset="-122"/>
                <a:ea typeface="仿宋" panose="02010609060101010101" pitchFamily="49" charset="-122"/>
                <a:sym typeface="宋体" panose="02010600030101010101" pitchFamily="2" charset="-122"/>
              </a:rPr>
              <a:t>——以顾客为关注焦点；</a:t>
            </a:r>
            <a:endParaRPr lang="zh-CN" altLang="en-US" sz="2400" b="1" dirty="0">
              <a:latin typeface="仿宋" panose="02010609060101010101" pitchFamily="49" charset="-122"/>
              <a:ea typeface="仿宋" panose="02010609060101010101" pitchFamily="49" charset="-122"/>
              <a:sym typeface="宋体" panose="02010600030101010101" pitchFamily="2" charset="-122"/>
            </a:endParaRPr>
          </a:p>
          <a:p>
            <a:pPr eaLnBrk="1" hangingPunct="1"/>
            <a:r>
              <a:rPr lang="zh-CN" altLang="en-US" sz="2400" b="1" dirty="0">
                <a:latin typeface="仿宋" panose="02010609060101010101" pitchFamily="49" charset="-122"/>
                <a:ea typeface="仿宋" panose="02010609060101010101" pitchFamily="49" charset="-122"/>
                <a:sym typeface="宋体" panose="02010600030101010101" pitchFamily="2" charset="-122"/>
              </a:rPr>
              <a:t>——领导作用；</a:t>
            </a:r>
            <a:endParaRPr lang="zh-CN" altLang="en-US" sz="2400" b="1" dirty="0">
              <a:latin typeface="仿宋" panose="02010609060101010101" pitchFamily="49" charset="-122"/>
              <a:ea typeface="仿宋" panose="02010609060101010101" pitchFamily="49" charset="-122"/>
              <a:sym typeface="宋体" panose="02010600030101010101" pitchFamily="2" charset="-122"/>
            </a:endParaRPr>
          </a:p>
          <a:p>
            <a:pPr eaLnBrk="1" hangingPunct="1"/>
            <a:r>
              <a:rPr lang="zh-CN" altLang="en-US" sz="2400" b="1" dirty="0">
                <a:latin typeface="仿宋" panose="02010609060101010101" pitchFamily="49" charset="-122"/>
                <a:ea typeface="仿宋" panose="02010609060101010101" pitchFamily="49" charset="-122"/>
                <a:sym typeface="宋体" panose="02010600030101010101" pitchFamily="2" charset="-122"/>
              </a:rPr>
              <a:t>——</a:t>
            </a:r>
            <a:r>
              <a:rPr lang="zh-CN" altLang="en-US" sz="2400" b="1" dirty="0" smtClean="0">
                <a:latin typeface="仿宋" panose="02010609060101010101" pitchFamily="49" charset="-122"/>
                <a:ea typeface="仿宋" panose="02010609060101010101" pitchFamily="49" charset="-122"/>
                <a:sym typeface="宋体" panose="02010600030101010101" pitchFamily="2" charset="-122"/>
              </a:rPr>
              <a:t>全员积极参与</a:t>
            </a:r>
            <a:r>
              <a:rPr lang="zh-CN" altLang="en-US" sz="2400" b="1" dirty="0">
                <a:latin typeface="仿宋" panose="02010609060101010101" pitchFamily="49" charset="-122"/>
                <a:ea typeface="仿宋" panose="02010609060101010101" pitchFamily="49" charset="-122"/>
                <a:sym typeface="宋体" panose="02010600030101010101" pitchFamily="2" charset="-122"/>
              </a:rPr>
              <a:t>；</a:t>
            </a:r>
            <a:endParaRPr lang="zh-CN" altLang="en-US" sz="2400" b="1" dirty="0">
              <a:latin typeface="仿宋" panose="02010609060101010101" pitchFamily="49" charset="-122"/>
              <a:ea typeface="仿宋" panose="02010609060101010101" pitchFamily="49" charset="-122"/>
              <a:sym typeface="宋体" panose="02010600030101010101" pitchFamily="2" charset="-122"/>
            </a:endParaRPr>
          </a:p>
          <a:p>
            <a:pPr eaLnBrk="1" hangingPunct="1"/>
            <a:r>
              <a:rPr lang="zh-CN" altLang="en-US" sz="2400" b="1" dirty="0">
                <a:latin typeface="仿宋" panose="02010609060101010101" pitchFamily="49" charset="-122"/>
                <a:ea typeface="仿宋" panose="02010609060101010101" pitchFamily="49" charset="-122"/>
                <a:sym typeface="宋体" panose="02010600030101010101" pitchFamily="2" charset="-122"/>
              </a:rPr>
              <a:t>——过程方法；</a:t>
            </a:r>
            <a:endParaRPr lang="zh-CN" altLang="en-US" sz="2400" b="1" dirty="0">
              <a:latin typeface="仿宋" panose="02010609060101010101" pitchFamily="49" charset="-122"/>
              <a:ea typeface="仿宋" panose="02010609060101010101" pitchFamily="49" charset="-122"/>
              <a:sym typeface="宋体" panose="02010600030101010101" pitchFamily="2" charset="-122"/>
            </a:endParaRPr>
          </a:p>
          <a:p>
            <a:pPr eaLnBrk="1" hangingPunct="1"/>
            <a:r>
              <a:rPr lang="zh-CN" altLang="en-US" sz="2400" b="1" dirty="0">
                <a:latin typeface="仿宋" panose="02010609060101010101" pitchFamily="49" charset="-122"/>
                <a:ea typeface="仿宋" panose="02010609060101010101" pitchFamily="49" charset="-122"/>
                <a:sym typeface="宋体" panose="02010600030101010101" pitchFamily="2" charset="-122"/>
              </a:rPr>
              <a:t>——改进；</a:t>
            </a:r>
            <a:endParaRPr lang="zh-CN" altLang="en-US" sz="2400" b="1" dirty="0">
              <a:latin typeface="仿宋" panose="02010609060101010101" pitchFamily="49" charset="-122"/>
              <a:ea typeface="仿宋" panose="02010609060101010101" pitchFamily="49" charset="-122"/>
              <a:sym typeface="宋体" panose="02010600030101010101" pitchFamily="2" charset="-122"/>
            </a:endParaRPr>
          </a:p>
          <a:p>
            <a:pPr eaLnBrk="1" hangingPunct="1"/>
            <a:r>
              <a:rPr lang="zh-CN" altLang="en-US" sz="2400" b="1" dirty="0">
                <a:latin typeface="仿宋" panose="02010609060101010101" pitchFamily="49" charset="-122"/>
                <a:ea typeface="仿宋" panose="02010609060101010101" pitchFamily="49" charset="-122"/>
                <a:sym typeface="宋体" panose="02010600030101010101" pitchFamily="2" charset="-122"/>
              </a:rPr>
              <a:t>——循证决策；</a:t>
            </a:r>
            <a:endParaRPr lang="zh-CN" altLang="en-US" sz="2400" b="1" dirty="0">
              <a:latin typeface="仿宋" panose="02010609060101010101" pitchFamily="49" charset="-122"/>
              <a:ea typeface="仿宋" panose="02010609060101010101" pitchFamily="49" charset="-122"/>
              <a:sym typeface="宋体" panose="02010600030101010101" pitchFamily="2" charset="-122"/>
            </a:endParaRPr>
          </a:p>
          <a:p>
            <a:pPr eaLnBrk="1" hangingPunct="1"/>
            <a:r>
              <a:rPr lang="zh-CN" altLang="en-US" sz="2400" b="1" dirty="0">
                <a:latin typeface="仿宋" panose="02010609060101010101" pitchFamily="49" charset="-122"/>
                <a:ea typeface="仿宋" panose="02010609060101010101" pitchFamily="49" charset="-122"/>
                <a:sym typeface="宋体" panose="02010600030101010101" pitchFamily="2" charset="-122"/>
              </a:rPr>
              <a:t>——关系管理。</a:t>
            </a:r>
            <a:endParaRPr lang="zh-CN" altLang="en-US" sz="2400" b="1" dirty="0">
              <a:latin typeface="仿宋" panose="02010609060101010101" pitchFamily="49" charset="-122"/>
              <a:ea typeface="仿宋" panose="02010609060101010101" pitchFamily="49" charset="-122"/>
              <a:sym typeface="宋体" panose="02010600030101010101" pitchFamily="2" charset="-122"/>
            </a:endParaRPr>
          </a:p>
          <a:p>
            <a:pPr eaLnBrk="1" hangingPunct="1"/>
            <a:endParaRPr lang="zh-CN" altLang="en-US" sz="2400" b="1" dirty="0">
              <a:latin typeface="仿宋" panose="02010609060101010101" pitchFamily="49" charset="-122"/>
              <a:ea typeface="仿宋" panose="02010609060101010101" pitchFamily="49" charset="-122"/>
              <a:sym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rPr>
              <a:t>引言</a:t>
            </a:r>
            <a:r>
              <a:rPr lang="en-US" altLang="zh-CN" sz="3200" b="1" smtClean="0">
                <a:solidFill>
                  <a:srgbClr val="FF6600"/>
                </a:solidFill>
                <a:latin typeface="宋体" panose="02010600030101010101" pitchFamily="2" charset="-122"/>
              </a:rPr>
              <a:t>-0.3</a:t>
            </a:r>
            <a:r>
              <a:rPr lang="zh-CN" altLang="en-US" sz="3200" b="1" smtClean="0">
                <a:solidFill>
                  <a:srgbClr val="FF6600"/>
                </a:solidFill>
                <a:latin typeface="宋体" panose="02010600030101010101" pitchFamily="2" charset="-122"/>
              </a:rPr>
              <a:t>过程方法</a:t>
            </a:r>
            <a:endParaRPr lang="zh-CN" altLang="en-US" sz="3200" b="1" smtClean="0">
              <a:solidFill>
                <a:srgbClr val="FF6600"/>
              </a:solidFill>
              <a:latin typeface="宋体" panose="02010600030101010101" pitchFamily="2" charset="-122"/>
            </a:endParaRPr>
          </a:p>
        </p:txBody>
      </p:sp>
      <p:sp>
        <p:nvSpPr>
          <p:cNvPr id="65539" name="内容占位符 2"/>
          <p:cNvSpPr>
            <a:spLocks noGrp="1" noChangeArrowheads="1"/>
          </p:cNvSpPr>
          <p:nvPr>
            <p:ph idx="4294967295"/>
          </p:nvPr>
        </p:nvSpPr>
        <p:spPr bwMode="auto">
          <a:xfrm>
            <a:off x="323850" y="1047750"/>
            <a:ext cx="8496300" cy="4811713"/>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ct val="150000"/>
              </a:lnSpc>
              <a:buClr>
                <a:srgbClr val="0070C0"/>
              </a:buClr>
              <a:buFont typeface="Wingdings" panose="05000000000000000000" pitchFamily="2" charset="2"/>
              <a:buNone/>
            </a:pPr>
            <a:r>
              <a:rPr lang="zh-CN" altLang="en-US" sz="2400" b="1" dirty="0" smtClean="0">
                <a:latin typeface="微软雅黑" panose="020B0503020204020204" pitchFamily="34" charset="-122"/>
                <a:ea typeface="仿宋" panose="02010609060101010101" pitchFamily="49" charset="-122"/>
              </a:rPr>
              <a:t>0.3.1总则</a:t>
            </a:r>
            <a:endParaRPr lang="zh-CN" altLang="en-US" sz="2400" b="1" dirty="0" smtClean="0">
              <a:latin typeface="微软雅黑" panose="020B0503020204020204" pitchFamily="34" charset="-122"/>
              <a:ea typeface="仿宋" panose="02010609060101010101" pitchFamily="49" charset="-122"/>
            </a:endParaRPr>
          </a:p>
          <a:p>
            <a:pPr marL="0" indent="0">
              <a:lnSpc>
                <a:spcPct val="150000"/>
              </a:lnSpc>
              <a:buClr>
                <a:srgbClr val="0070C0"/>
              </a:buClr>
              <a:buFont typeface="Wingdings" panose="05000000000000000000" pitchFamily="2" charset="2"/>
              <a:buNone/>
            </a:pPr>
            <a:r>
              <a:rPr lang="zh-CN" altLang="en-US" sz="2400" b="1" dirty="0" smtClean="0">
                <a:latin typeface="微软雅黑" panose="020B0503020204020204" pitchFamily="34" charset="-122"/>
                <a:ea typeface="仿宋" panose="02010609060101010101" pitchFamily="49" charset="-122"/>
              </a:rPr>
              <a:t>    </a:t>
            </a:r>
            <a:r>
              <a:rPr lang="zh-CN" altLang="en-US" sz="2400" dirty="0" smtClean="0">
                <a:latin typeface="微软雅黑" panose="020B0503020204020204" pitchFamily="34" charset="-122"/>
                <a:ea typeface="仿宋" panose="02010609060101010101" pitchFamily="49" charset="-122"/>
              </a:rPr>
              <a:t>本标准倡导在</a:t>
            </a:r>
            <a:r>
              <a:rPr lang="zh-CN" altLang="en-US" sz="2400" b="1" dirty="0" smtClean="0">
                <a:solidFill>
                  <a:srgbClr val="FF0000"/>
                </a:solidFill>
                <a:latin typeface="微软雅黑" panose="020B0503020204020204" pitchFamily="34" charset="-122"/>
                <a:ea typeface="仿宋" panose="02010609060101010101" pitchFamily="49" charset="-122"/>
              </a:rPr>
              <a:t>建立、实施质量管理体系以及提高其有效性时</a:t>
            </a:r>
            <a:r>
              <a:rPr lang="zh-CN" altLang="en-US" sz="2400" dirty="0" smtClean="0">
                <a:latin typeface="微软雅黑" panose="020B0503020204020204" pitchFamily="34" charset="-122"/>
                <a:ea typeface="仿宋" panose="02010609060101010101" pitchFamily="49" charset="-122"/>
              </a:rPr>
              <a:t>采用过程方法，通过满足顾客要求增强顾客满意。采用过程方法所需</a:t>
            </a:r>
            <a:r>
              <a:rPr lang="zh-CN" altLang="en-US" sz="2400" dirty="0">
                <a:latin typeface="微软雅黑" panose="020B0503020204020204" pitchFamily="34" charset="-122"/>
                <a:ea typeface="仿宋" panose="02010609060101010101" pitchFamily="49" charset="-122"/>
              </a:rPr>
              <a:t>考虑</a:t>
            </a:r>
            <a:r>
              <a:rPr lang="zh-CN" altLang="en-US" sz="2400" dirty="0" smtClean="0">
                <a:latin typeface="微软雅黑" panose="020B0503020204020204" pitchFamily="34" charset="-122"/>
                <a:ea typeface="仿宋" panose="02010609060101010101" pitchFamily="49" charset="-122"/>
              </a:rPr>
              <a:t>的具体要求见4.4。</a:t>
            </a:r>
            <a:endParaRPr lang="zh-CN" altLang="en-US" sz="2400" dirty="0" smtClean="0">
              <a:latin typeface="微软雅黑" panose="020B0503020204020204" pitchFamily="34" charset="-122"/>
              <a:ea typeface="仿宋" panose="02010609060101010101" pitchFamily="49" charset="-122"/>
            </a:endParaRPr>
          </a:p>
          <a:p>
            <a:pPr marL="0" indent="0">
              <a:lnSpc>
                <a:spcPct val="150000"/>
              </a:lnSpc>
              <a:buClr>
                <a:srgbClr val="0070C0"/>
              </a:buClr>
              <a:buFont typeface="Wingdings" panose="05000000000000000000" pitchFamily="2" charset="2"/>
              <a:buNone/>
            </a:pPr>
            <a:r>
              <a:rPr lang="zh-CN" altLang="en-US" sz="2400" dirty="0" smtClean="0">
                <a:latin typeface="微软雅黑" panose="020B0503020204020204" pitchFamily="34" charset="-122"/>
                <a:ea typeface="仿宋" panose="02010609060101010101" pitchFamily="49" charset="-122"/>
              </a:rPr>
              <a:t>   </a:t>
            </a:r>
            <a:r>
              <a:rPr lang="zh-CN" altLang="en-US" sz="2400" b="1" dirty="0" smtClean="0">
                <a:solidFill>
                  <a:srgbClr val="FF0000"/>
                </a:solidFill>
                <a:latin typeface="微软雅黑" panose="020B0503020204020204" pitchFamily="34" charset="-122"/>
                <a:ea typeface="仿宋" panose="02010609060101010101" pitchFamily="49" charset="-122"/>
              </a:rPr>
              <a:t>将相互关联的过程作为一个体系加以理解和管理</a:t>
            </a:r>
            <a:r>
              <a:rPr lang="zh-CN" altLang="en-US" sz="2400" dirty="0" smtClean="0">
                <a:latin typeface="微软雅黑" panose="020B0503020204020204" pitchFamily="34" charset="-122"/>
                <a:ea typeface="仿宋" panose="02010609060101010101" pitchFamily="49" charset="-122"/>
              </a:rPr>
              <a:t>,有助于组织</a:t>
            </a:r>
            <a:r>
              <a:rPr lang="zh-CN" altLang="en-US" sz="2400" b="1" dirty="0" smtClean="0">
                <a:solidFill>
                  <a:srgbClr val="FF0000"/>
                </a:solidFill>
                <a:latin typeface="微软雅黑" panose="020B0503020204020204" pitchFamily="34" charset="-122"/>
                <a:ea typeface="仿宋" panose="02010609060101010101" pitchFamily="49" charset="-122"/>
              </a:rPr>
              <a:t>有效和高效地实现其预期结果</a:t>
            </a:r>
            <a:r>
              <a:rPr lang="zh-CN" altLang="en-US" sz="2400" dirty="0" smtClean="0">
                <a:latin typeface="微软雅黑" panose="020B0503020204020204" pitchFamily="34" charset="-122"/>
                <a:ea typeface="仿宋" panose="02010609060101010101" pitchFamily="49" charset="-122"/>
              </a:rPr>
              <a:t>。这种方法使组织能够对体系的过程之间相互关联和相互依赖的关系进行有效控制，以</a:t>
            </a:r>
            <a:r>
              <a:rPr lang="zh-CN" altLang="en-US" sz="2400" b="1" dirty="0">
                <a:solidFill>
                  <a:srgbClr val="FF0000"/>
                </a:solidFill>
                <a:latin typeface="微软雅黑" panose="020B0503020204020204" pitchFamily="34" charset="-122"/>
                <a:ea typeface="仿宋" panose="02010609060101010101" pitchFamily="49" charset="-122"/>
              </a:rPr>
              <a:t>提高</a:t>
            </a:r>
            <a:r>
              <a:rPr lang="zh-CN" altLang="en-US" sz="2400" b="1" dirty="0" smtClean="0">
                <a:solidFill>
                  <a:srgbClr val="FF0000"/>
                </a:solidFill>
                <a:latin typeface="微软雅黑" panose="020B0503020204020204" pitchFamily="34" charset="-122"/>
                <a:ea typeface="仿宋" panose="02010609060101010101" pitchFamily="49" charset="-122"/>
              </a:rPr>
              <a:t>组织整体绩效</a:t>
            </a:r>
            <a:r>
              <a:rPr lang="zh-CN" altLang="en-US" sz="2400" dirty="0" smtClean="0">
                <a:solidFill>
                  <a:srgbClr val="FF0000"/>
                </a:solidFill>
                <a:latin typeface="微软雅黑" panose="020B0503020204020204" pitchFamily="34" charset="-122"/>
                <a:ea typeface="仿宋" panose="02010609060101010101" pitchFamily="49" charset="-122"/>
              </a:rPr>
              <a:t>。</a:t>
            </a:r>
            <a:endParaRPr lang="zh-CN" altLang="en-US" sz="2400" dirty="0" smtClean="0">
              <a:solidFill>
                <a:srgbClr val="FF0000"/>
              </a:solidFill>
              <a:latin typeface="微软雅黑" panose="020B0503020204020204" pitchFamily="34"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rPr>
              <a:t>引言</a:t>
            </a:r>
            <a:r>
              <a:rPr lang="en-US" altLang="zh-CN" sz="3200" b="1" smtClean="0">
                <a:solidFill>
                  <a:srgbClr val="FF6600"/>
                </a:solidFill>
                <a:latin typeface="宋体" panose="02010600030101010101" pitchFamily="2" charset="-122"/>
              </a:rPr>
              <a:t>-</a:t>
            </a:r>
            <a:r>
              <a:rPr lang="en-US" altLang="zh-CN" sz="3200" b="1" smtClean="0">
                <a:solidFill>
                  <a:srgbClr val="FF6600"/>
                </a:solidFill>
                <a:latin typeface="宋体" panose="02010600030101010101" pitchFamily="2" charset="-122"/>
                <a:sym typeface="Arial" panose="020B0604020202020204" pitchFamily="34" charset="0"/>
              </a:rPr>
              <a:t>0.3</a:t>
            </a:r>
            <a:r>
              <a:rPr lang="zh-CN" altLang="en-US" sz="3200" b="1" smtClean="0">
                <a:solidFill>
                  <a:srgbClr val="FF6600"/>
                </a:solidFill>
                <a:latin typeface="宋体" panose="02010600030101010101" pitchFamily="2" charset="-122"/>
                <a:sym typeface="Arial" panose="020B0604020202020204" pitchFamily="34" charset="0"/>
              </a:rPr>
              <a:t>过程方法</a:t>
            </a:r>
            <a:endParaRPr lang="zh-CN" altLang="en-US" sz="3200" b="1" smtClean="0">
              <a:solidFill>
                <a:srgbClr val="FF6600"/>
              </a:solidFill>
              <a:latin typeface="宋体" panose="02010600030101010101" pitchFamily="2" charset="-122"/>
            </a:endParaRPr>
          </a:p>
        </p:txBody>
      </p:sp>
      <p:sp>
        <p:nvSpPr>
          <p:cNvPr id="66563" name="内容占位符 2"/>
          <p:cNvSpPr>
            <a:spLocks noGrp="1" noChangeArrowheads="1"/>
          </p:cNvSpPr>
          <p:nvPr>
            <p:ph idx="4294967295"/>
          </p:nvPr>
        </p:nvSpPr>
        <p:spPr bwMode="auto">
          <a:xfrm>
            <a:off x="612775" y="1123950"/>
            <a:ext cx="7991475" cy="4532313"/>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ct val="120000"/>
              </a:lnSpc>
              <a:spcBef>
                <a:spcPct val="0"/>
              </a:spcBef>
              <a:buClr>
                <a:srgbClr val="0070C0"/>
              </a:buClr>
              <a:buFont typeface="Wingdings" panose="05000000000000000000" pitchFamily="2" charset="2"/>
              <a:buNone/>
            </a:pPr>
            <a:r>
              <a:rPr lang="zh-CN" altLang="en-US" sz="2400" b="1" dirty="0" smtClean="0">
                <a:latin typeface="微软雅黑" panose="020B0503020204020204" pitchFamily="34" charset="-122"/>
                <a:ea typeface="仿宋" panose="02010609060101010101" pitchFamily="49" charset="-122"/>
              </a:rPr>
              <a:t>　过程方法包括按照组织的质量方针和战略方向，对各过程及其相互作用进行系统的规定和管理，从而实现预期结果</a:t>
            </a:r>
            <a:r>
              <a:rPr lang="zh-CN" altLang="en-US" sz="2400" dirty="0" smtClean="0">
                <a:latin typeface="微软雅黑" panose="020B0503020204020204" pitchFamily="34" charset="-122"/>
                <a:ea typeface="仿宋" panose="02010609060101010101" pitchFamily="49" charset="-122"/>
              </a:rPr>
              <a:t>。可通过</a:t>
            </a:r>
            <a:r>
              <a:rPr lang="zh-CN" altLang="en-US" sz="2400" b="1" dirty="0" smtClean="0">
                <a:latin typeface="微软雅黑" panose="020B0503020204020204" pitchFamily="34" charset="-122"/>
                <a:ea typeface="仿宋" panose="02010609060101010101" pitchFamily="49" charset="-122"/>
              </a:rPr>
              <a:t>采用PDCA循环（见0.3.2）以及始终基于风险的思维（见0.3.3）对过程和整个体系进行管理</a:t>
            </a:r>
            <a:r>
              <a:rPr lang="zh-CN" altLang="en-US" sz="2400" dirty="0" smtClean="0">
                <a:latin typeface="微软雅黑" panose="020B0503020204020204" pitchFamily="34" charset="-122"/>
                <a:ea typeface="仿宋" panose="02010609060101010101" pitchFamily="49" charset="-122"/>
              </a:rPr>
              <a:t>，旨在</a:t>
            </a:r>
            <a:r>
              <a:rPr lang="zh-CN" altLang="en-US" sz="2400" b="1" dirty="0" smtClean="0">
                <a:latin typeface="微软雅黑" panose="020B0503020204020204" pitchFamily="34" charset="-122"/>
                <a:ea typeface="仿宋" panose="02010609060101010101" pitchFamily="49" charset="-122"/>
              </a:rPr>
              <a:t>有效利用机遇并防止发生不良后果</a:t>
            </a:r>
            <a:r>
              <a:rPr lang="zh-CN" altLang="en-US" sz="2400" dirty="0" smtClean="0">
                <a:latin typeface="微软雅黑" panose="020B0503020204020204" pitchFamily="34" charset="-122"/>
                <a:ea typeface="仿宋" panose="02010609060101010101" pitchFamily="49" charset="-122"/>
              </a:rPr>
              <a:t>。</a:t>
            </a:r>
            <a:endParaRPr lang="zh-CN" altLang="en-US" sz="2400" dirty="0" smtClean="0">
              <a:latin typeface="微软雅黑" panose="020B0503020204020204" pitchFamily="34"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en-US" sz="2400" dirty="0" smtClean="0">
                <a:latin typeface="微软雅黑" panose="020B0503020204020204" pitchFamily="34" charset="-122"/>
                <a:ea typeface="仿宋" panose="02010609060101010101" pitchFamily="49" charset="-122"/>
              </a:rPr>
              <a:t>   在质量管理体系中应用过程方法能够：</a:t>
            </a:r>
            <a:endParaRPr lang="zh-CN" altLang="en-US" sz="2400" dirty="0" smtClean="0">
              <a:latin typeface="微软雅黑" panose="020B0503020204020204" pitchFamily="34"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en-US" sz="2400" dirty="0" smtClean="0">
                <a:solidFill>
                  <a:srgbClr val="FF0000"/>
                </a:solidFill>
                <a:latin typeface="微软雅黑" panose="020B0503020204020204" pitchFamily="34" charset="-122"/>
                <a:ea typeface="仿宋" panose="02010609060101010101" pitchFamily="49" charset="-122"/>
              </a:rPr>
              <a:t>   </a:t>
            </a:r>
            <a:r>
              <a:rPr lang="zh-CN" altLang="en-US" sz="2400" b="1" dirty="0" smtClean="0">
                <a:solidFill>
                  <a:srgbClr val="FF0000"/>
                </a:solidFill>
                <a:latin typeface="微软雅黑" panose="020B0503020204020204" pitchFamily="34" charset="-122"/>
                <a:ea typeface="仿宋" panose="02010609060101010101" pitchFamily="49" charset="-122"/>
              </a:rPr>
              <a:t>a)理解并持续满足要求；</a:t>
            </a:r>
            <a:endParaRPr lang="zh-CN" altLang="en-US" sz="2400" b="1" dirty="0" smtClean="0">
              <a:solidFill>
                <a:srgbClr val="FF0000"/>
              </a:solidFill>
              <a:latin typeface="微软雅黑" panose="020B0503020204020204" pitchFamily="34"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en-US" sz="2400" b="1" dirty="0" smtClean="0">
                <a:solidFill>
                  <a:srgbClr val="FF0000"/>
                </a:solidFill>
                <a:latin typeface="微软雅黑" panose="020B0503020204020204" pitchFamily="34" charset="-122"/>
                <a:ea typeface="仿宋" panose="02010609060101010101" pitchFamily="49" charset="-122"/>
              </a:rPr>
              <a:t>   b)从增值的角度考虑过程；</a:t>
            </a:r>
            <a:endParaRPr lang="zh-CN" altLang="en-US" sz="2400" b="1" dirty="0" smtClean="0">
              <a:solidFill>
                <a:srgbClr val="FF0000"/>
              </a:solidFill>
              <a:latin typeface="微软雅黑" panose="020B0503020204020204" pitchFamily="34"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en-US" sz="2400" b="1" dirty="0" smtClean="0">
                <a:solidFill>
                  <a:srgbClr val="FF0000"/>
                </a:solidFill>
                <a:latin typeface="微软雅黑" panose="020B0503020204020204" pitchFamily="34" charset="-122"/>
                <a:ea typeface="仿宋" panose="02010609060101010101" pitchFamily="49" charset="-122"/>
              </a:rPr>
              <a:t>   c)获得有效的过程绩效；</a:t>
            </a:r>
            <a:endParaRPr lang="zh-CN" altLang="en-US" sz="2400" b="1" dirty="0" smtClean="0">
              <a:solidFill>
                <a:srgbClr val="FF0000"/>
              </a:solidFill>
              <a:latin typeface="微软雅黑" panose="020B0503020204020204" pitchFamily="34"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en-US" sz="2400" b="1" dirty="0" smtClean="0">
                <a:solidFill>
                  <a:srgbClr val="FF0000"/>
                </a:solidFill>
                <a:latin typeface="微软雅黑" panose="020B0503020204020204" pitchFamily="34" charset="-122"/>
                <a:ea typeface="仿宋" panose="02010609060101010101" pitchFamily="49" charset="-122"/>
              </a:rPr>
              <a:t>   d)在评价数据和信息的基础上改进过程。</a:t>
            </a:r>
            <a:endParaRPr lang="zh-CN" altLang="en-US" sz="2400" b="1" dirty="0" smtClean="0">
              <a:solidFill>
                <a:srgbClr val="FF0000"/>
              </a:solidFill>
              <a:latin typeface="微软雅黑" panose="020B0503020204020204" pitchFamily="34"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rPr>
              <a:t>引言</a:t>
            </a:r>
            <a:r>
              <a:rPr lang="en-US" altLang="zh-CN" sz="3200" b="1" smtClean="0">
                <a:solidFill>
                  <a:srgbClr val="FF6600"/>
                </a:solidFill>
                <a:latin typeface="宋体" panose="02010600030101010101" pitchFamily="2" charset="-122"/>
              </a:rPr>
              <a:t>-</a:t>
            </a:r>
            <a:r>
              <a:rPr lang="en-US" altLang="zh-CN" sz="3200" b="1" smtClean="0">
                <a:solidFill>
                  <a:srgbClr val="FF6600"/>
                </a:solidFill>
                <a:latin typeface="宋体" panose="02010600030101010101" pitchFamily="2" charset="-122"/>
                <a:sym typeface="Arial" panose="020B0604020202020204" pitchFamily="34" charset="0"/>
              </a:rPr>
              <a:t>0.3</a:t>
            </a:r>
            <a:r>
              <a:rPr lang="zh-CN" altLang="en-US" sz="3200" b="1" smtClean="0">
                <a:solidFill>
                  <a:srgbClr val="FF6600"/>
                </a:solidFill>
                <a:latin typeface="宋体" panose="02010600030101010101" pitchFamily="2" charset="-122"/>
                <a:sym typeface="Arial" panose="020B0604020202020204" pitchFamily="34" charset="0"/>
              </a:rPr>
              <a:t>过程方法</a:t>
            </a:r>
            <a:endParaRPr lang="zh-CN" altLang="en-US" sz="3200" b="1" smtClean="0">
              <a:solidFill>
                <a:srgbClr val="FF6600"/>
              </a:solidFill>
              <a:latin typeface="宋体" panose="02010600030101010101" pitchFamily="2" charset="-122"/>
            </a:endParaRPr>
          </a:p>
        </p:txBody>
      </p:sp>
      <p:sp>
        <p:nvSpPr>
          <p:cNvPr id="67587" name="内容占位符 2"/>
          <p:cNvSpPr>
            <a:spLocks noGrp="1" noChangeArrowheads="1"/>
          </p:cNvSpPr>
          <p:nvPr>
            <p:ph idx="4294967295"/>
          </p:nvPr>
        </p:nvSpPr>
        <p:spPr bwMode="auto">
          <a:xfrm>
            <a:off x="395288" y="1196975"/>
            <a:ext cx="8340725" cy="3384550"/>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ct val="150000"/>
              </a:lnSpc>
              <a:buClr>
                <a:srgbClr val="0070C0"/>
              </a:buClr>
              <a:buFont typeface="Wingdings" panose="05000000000000000000" pitchFamily="2" charset="2"/>
              <a:buNone/>
            </a:pPr>
            <a:r>
              <a:rPr lang="zh-CN" altLang="en-US" sz="2400" b="1" dirty="0" smtClean="0">
                <a:latin typeface="微软雅黑" panose="020B0503020204020204" pitchFamily="34" charset="-122"/>
                <a:ea typeface="仿宋" panose="02010609060101010101" pitchFamily="49" charset="-122"/>
              </a:rPr>
              <a:t>　 单一</a:t>
            </a:r>
            <a:r>
              <a:rPr lang="zh-CN" altLang="en-US" sz="2400" dirty="0" smtClean="0">
                <a:latin typeface="微软雅黑" panose="020B0503020204020204" pitchFamily="34" charset="-122"/>
                <a:ea typeface="仿宋" panose="02010609060101010101" pitchFamily="49" charset="-122"/>
              </a:rPr>
              <a:t>过程的各要素及其相互作用如图1所示。每一过程均有特定的监视和测量检查点以用于控制，这些检查点根据</a:t>
            </a:r>
            <a:r>
              <a:rPr lang="zh-CN" altLang="en-US" sz="2400" dirty="0">
                <a:latin typeface="微软雅黑" panose="020B0503020204020204" pitchFamily="34" charset="-122"/>
                <a:ea typeface="仿宋" panose="02010609060101010101" pitchFamily="49" charset="-122"/>
              </a:rPr>
              <a:t>相关</a:t>
            </a:r>
            <a:r>
              <a:rPr lang="zh-CN" altLang="en-US" sz="2400" dirty="0" smtClean="0">
                <a:latin typeface="微软雅黑" panose="020B0503020204020204" pitchFamily="34" charset="-122"/>
                <a:ea typeface="仿宋" panose="02010609060101010101" pitchFamily="49" charset="-122"/>
              </a:rPr>
              <a:t>的风险有所不同。</a:t>
            </a:r>
            <a:endParaRPr lang="zh-CN" altLang="en-US" sz="2400" dirty="0" smtClean="0">
              <a:latin typeface="微软雅黑" panose="020B0503020204020204" pitchFamily="34"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rPr>
              <a:t>引言</a:t>
            </a:r>
            <a:r>
              <a:rPr lang="en-US" altLang="zh-CN" sz="3200" b="1" smtClean="0">
                <a:solidFill>
                  <a:srgbClr val="FF6600"/>
                </a:solidFill>
                <a:latin typeface="宋体" panose="02010600030101010101" pitchFamily="2" charset="-122"/>
              </a:rPr>
              <a:t>-</a:t>
            </a:r>
            <a:r>
              <a:rPr lang="en-US" altLang="zh-CN" sz="3200" b="1" smtClean="0">
                <a:solidFill>
                  <a:srgbClr val="FF6600"/>
                </a:solidFill>
                <a:latin typeface="宋体" panose="02010600030101010101" pitchFamily="2" charset="-122"/>
                <a:sym typeface="宋体" panose="02010600030101010101" pitchFamily="2" charset="-122"/>
              </a:rPr>
              <a:t>0.3</a:t>
            </a:r>
            <a:r>
              <a:rPr lang="zh-CN" altLang="en-US" sz="3200" b="1" smtClean="0">
                <a:solidFill>
                  <a:srgbClr val="FF6600"/>
                </a:solidFill>
                <a:latin typeface="宋体" panose="02010600030101010101" pitchFamily="2" charset="-122"/>
                <a:sym typeface="宋体" panose="02010600030101010101" pitchFamily="2" charset="-122"/>
              </a:rPr>
              <a:t>过程方法</a:t>
            </a:r>
            <a:endParaRPr lang="zh-CN" altLang="en-US" sz="3200" b="1" smtClean="0">
              <a:solidFill>
                <a:srgbClr val="FF6600"/>
              </a:solidFill>
              <a:latin typeface="宋体" panose="02010600030101010101" pitchFamily="2" charset="-122"/>
            </a:endParaRPr>
          </a:p>
        </p:txBody>
      </p:sp>
      <p:sp>
        <p:nvSpPr>
          <p:cNvPr id="30722" name="内容占位符 2"/>
          <p:cNvSpPr>
            <a:spLocks noGrp="1" noChangeArrowheads="1"/>
          </p:cNvSpPr>
          <p:nvPr>
            <p:ph idx="4294967295"/>
          </p:nvPr>
        </p:nvSpPr>
        <p:spPr bwMode="auto">
          <a:xfrm>
            <a:off x="323850" y="1125538"/>
            <a:ext cx="8340725" cy="4608512"/>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ct val="150000"/>
              </a:lnSpc>
              <a:buClr>
                <a:srgbClr val="0070C0"/>
              </a:buClr>
              <a:buFont typeface="Wingdings" panose="05000000000000000000" pitchFamily="2" charset="2"/>
              <a:buNone/>
            </a:pPr>
            <a:r>
              <a:rPr lang="zh-CN" altLang="en-US" sz="2400" b="1" smtClean="0">
                <a:solidFill>
                  <a:srgbClr val="FF0000"/>
                </a:solidFill>
                <a:latin typeface="微软雅黑" panose="020B0503020204020204" pitchFamily="34" charset="-122"/>
                <a:ea typeface="仿宋" panose="02010609060101010101" pitchFamily="49" charset="-122"/>
              </a:rPr>
              <a:t>　 </a:t>
            </a:r>
            <a:endParaRPr lang="zh-CN" altLang="en-US" sz="2400" smtClean="0">
              <a:solidFill>
                <a:srgbClr val="FF0000"/>
              </a:solidFill>
              <a:latin typeface="微软雅黑" panose="020B0503020204020204" pitchFamily="34" charset="-122"/>
              <a:ea typeface="仿宋" panose="02010609060101010101" pitchFamily="49" charset="-122"/>
            </a:endParaRPr>
          </a:p>
        </p:txBody>
      </p:sp>
      <p:sp>
        <p:nvSpPr>
          <p:cNvPr id="30729" name="Rectangle 9"/>
          <p:cNvSpPr>
            <a:spLocks noChangeArrowheads="1"/>
          </p:cNvSpPr>
          <p:nvPr/>
        </p:nvSpPr>
        <p:spPr bwMode="auto">
          <a:xfrm>
            <a:off x="900113" y="2565400"/>
            <a:ext cx="1079500" cy="1511300"/>
          </a:xfrm>
          <a:prstGeom prst="rect">
            <a:avLst/>
          </a:prstGeom>
          <a:noFill/>
          <a:ln w="19050">
            <a:solidFill>
              <a:schemeClr val="tx1"/>
            </a:solidFill>
            <a:prstDash val="sys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000"/>
              <a:t>前序过程</a:t>
            </a:r>
            <a:endParaRPr lang="zh-CN" altLang="en-US" sz="1000"/>
          </a:p>
          <a:p>
            <a:r>
              <a:rPr lang="zh-CN" altLang="en-US" sz="1000"/>
              <a:t>例如内部或外部</a:t>
            </a:r>
            <a:endParaRPr lang="zh-CN" altLang="en-US" sz="1000"/>
          </a:p>
          <a:p>
            <a:r>
              <a:rPr lang="zh-CN" altLang="en-US" sz="1000"/>
              <a:t>供方、顾客或其</a:t>
            </a:r>
            <a:endParaRPr lang="zh-CN" altLang="en-US" sz="1000"/>
          </a:p>
          <a:p>
            <a:r>
              <a:rPr lang="zh-CN" altLang="en-US" sz="1000"/>
              <a:t>他有关相关方的</a:t>
            </a:r>
            <a:endParaRPr lang="zh-CN" altLang="en-US" sz="1000"/>
          </a:p>
          <a:p>
            <a:r>
              <a:rPr lang="zh-CN" altLang="en-US" sz="1000"/>
              <a:t>过程</a:t>
            </a:r>
            <a:endParaRPr lang="zh-CN" altLang="en-US" sz="1000"/>
          </a:p>
        </p:txBody>
      </p:sp>
      <p:sp>
        <p:nvSpPr>
          <p:cNvPr id="30728" name="Rectangle 8"/>
          <p:cNvSpPr>
            <a:spLocks noChangeArrowheads="1"/>
          </p:cNvSpPr>
          <p:nvPr/>
        </p:nvSpPr>
        <p:spPr bwMode="auto">
          <a:xfrm>
            <a:off x="846138" y="2128838"/>
            <a:ext cx="1169987" cy="503237"/>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000"/>
              <a:t>输入源</a:t>
            </a:r>
            <a:endParaRPr lang="zh-CN" altLang="en-US" sz="1000"/>
          </a:p>
        </p:txBody>
      </p:sp>
      <p:sp>
        <p:nvSpPr>
          <p:cNvPr id="30730" name="Rectangle 10"/>
          <p:cNvSpPr>
            <a:spLocks noChangeArrowheads="1"/>
          </p:cNvSpPr>
          <p:nvPr/>
        </p:nvSpPr>
        <p:spPr bwMode="auto">
          <a:xfrm>
            <a:off x="2555875" y="2571750"/>
            <a:ext cx="1079500" cy="1511300"/>
          </a:xfrm>
          <a:prstGeom prst="rect">
            <a:avLst/>
          </a:prstGeom>
          <a:noFill/>
          <a:ln w="19050">
            <a:solidFill>
              <a:schemeClr val="tx1"/>
            </a:solidFill>
            <a:prstDash val="sys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000"/>
              <a:t>物质</a:t>
            </a:r>
            <a:endParaRPr lang="zh-CN" altLang="en-US" sz="1000"/>
          </a:p>
          <a:p>
            <a:r>
              <a:rPr lang="zh-CN" altLang="en-US" sz="1000"/>
              <a:t>能量</a:t>
            </a:r>
            <a:endParaRPr lang="zh-CN" altLang="en-US" sz="1000"/>
          </a:p>
          <a:p>
            <a:r>
              <a:rPr lang="zh-CN" altLang="en-US" sz="1000"/>
              <a:t>信息</a:t>
            </a:r>
            <a:endParaRPr lang="zh-CN" altLang="en-US" sz="1000"/>
          </a:p>
          <a:p>
            <a:r>
              <a:rPr lang="zh-CN" altLang="en-US" sz="1000"/>
              <a:t>例如以材料、资</a:t>
            </a:r>
            <a:endParaRPr lang="zh-CN" altLang="en-US" sz="1000"/>
          </a:p>
          <a:p>
            <a:r>
              <a:rPr lang="zh-CN" altLang="en-US" sz="1000"/>
              <a:t>源或要求的形式</a:t>
            </a:r>
            <a:endParaRPr lang="zh-CN" altLang="en-US" sz="1000"/>
          </a:p>
          <a:p>
            <a:r>
              <a:rPr lang="zh-CN" altLang="en-US" sz="1000"/>
              <a:t>存在</a:t>
            </a:r>
            <a:endParaRPr lang="zh-CN" altLang="en-US" sz="1000"/>
          </a:p>
        </p:txBody>
      </p:sp>
      <p:sp>
        <p:nvSpPr>
          <p:cNvPr id="30731" name="Oval 11"/>
          <p:cNvSpPr>
            <a:spLocks noChangeArrowheads="1"/>
          </p:cNvSpPr>
          <p:nvPr/>
        </p:nvSpPr>
        <p:spPr bwMode="auto">
          <a:xfrm>
            <a:off x="2527300" y="2095500"/>
            <a:ext cx="1174750" cy="468313"/>
          </a:xfrm>
          <a:prstGeom prst="ellipse">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000"/>
              <a:t>输入</a:t>
            </a:r>
            <a:endParaRPr lang="zh-CN" altLang="en-US" sz="1000"/>
          </a:p>
        </p:txBody>
      </p:sp>
      <p:sp>
        <p:nvSpPr>
          <p:cNvPr id="30734" name="Rectangle 14"/>
          <p:cNvSpPr>
            <a:spLocks noChangeArrowheads="1"/>
          </p:cNvSpPr>
          <p:nvPr/>
        </p:nvSpPr>
        <p:spPr bwMode="auto">
          <a:xfrm>
            <a:off x="5226050" y="2565400"/>
            <a:ext cx="1079500" cy="1511300"/>
          </a:xfrm>
          <a:prstGeom prst="rect">
            <a:avLst/>
          </a:prstGeom>
          <a:noFill/>
          <a:ln w="19050">
            <a:solidFill>
              <a:schemeClr val="tx1"/>
            </a:solidFill>
            <a:prstDash val="sys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000"/>
              <a:t>物质</a:t>
            </a:r>
            <a:endParaRPr lang="zh-CN" altLang="en-US" sz="1000"/>
          </a:p>
          <a:p>
            <a:r>
              <a:rPr lang="zh-CN" altLang="en-US" sz="1000"/>
              <a:t>能量</a:t>
            </a:r>
            <a:endParaRPr lang="zh-CN" altLang="en-US" sz="1000"/>
          </a:p>
          <a:p>
            <a:r>
              <a:rPr lang="zh-CN" altLang="en-US" sz="1000"/>
              <a:t>信息</a:t>
            </a:r>
            <a:endParaRPr lang="zh-CN" altLang="en-US" sz="1000"/>
          </a:p>
          <a:p>
            <a:r>
              <a:rPr lang="zh-CN" altLang="en-US" sz="1000"/>
              <a:t>例如以产品、服</a:t>
            </a:r>
            <a:endParaRPr lang="zh-CN" altLang="en-US" sz="1000"/>
          </a:p>
          <a:p>
            <a:r>
              <a:rPr lang="zh-CN" altLang="en-US" sz="1000"/>
              <a:t>务或决策的形式</a:t>
            </a:r>
            <a:endParaRPr lang="zh-CN" altLang="en-US" sz="1000"/>
          </a:p>
          <a:p>
            <a:r>
              <a:rPr lang="zh-CN" altLang="en-US" sz="1000"/>
              <a:t>存在</a:t>
            </a:r>
            <a:endParaRPr lang="zh-CN" altLang="en-US" sz="1000"/>
          </a:p>
        </p:txBody>
      </p:sp>
      <p:sp>
        <p:nvSpPr>
          <p:cNvPr id="30735" name="Oval 15"/>
          <p:cNvSpPr>
            <a:spLocks noChangeArrowheads="1"/>
          </p:cNvSpPr>
          <p:nvPr/>
        </p:nvSpPr>
        <p:spPr bwMode="auto">
          <a:xfrm>
            <a:off x="5197475" y="2089150"/>
            <a:ext cx="1174750" cy="468313"/>
          </a:xfrm>
          <a:prstGeom prst="ellipse">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000"/>
              <a:t>输出</a:t>
            </a:r>
            <a:endParaRPr lang="zh-CN" altLang="en-US" sz="1000"/>
          </a:p>
        </p:txBody>
      </p:sp>
      <p:sp>
        <p:nvSpPr>
          <p:cNvPr id="30738" name="Rectangle 18"/>
          <p:cNvSpPr>
            <a:spLocks noChangeArrowheads="1"/>
          </p:cNvSpPr>
          <p:nvPr/>
        </p:nvSpPr>
        <p:spPr bwMode="auto">
          <a:xfrm>
            <a:off x="6911975" y="2570163"/>
            <a:ext cx="1079500" cy="1511300"/>
          </a:xfrm>
          <a:prstGeom prst="rect">
            <a:avLst/>
          </a:prstGeom>
          <a:noFill/>
          <a:ln w="19050">
            <a:solidFill>
              <a:schemeClr val="tx1"/>
            </a:solidFill>
            <a:prstDash val="sys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000"/>
              <a:t>后续过程</a:t>
            </a:r>
            <a:endParaRPr lang="zh-CN" altLang="en-US" sz="1000"/>
          </a:p>
          <a:p>
            <a:r>
              <a:rPr lang="zh-CN" altLang="en-US" sz="1000"/>
              <a:t>例如内部或外部</a:t>
            </a:r>
            <a:endParaRPr lang="zh-CN" altLang="en-US" sz="1000"/>
          </a:p>
          <a:p>
            <a:r>
              <a:rPr lang="zh-CN" altLang="en-US" sz="1000"/>
              <a:t>顾客或其他有关</a:t>
            </a:r>
            <a:endParaRPr lang="zh-CN" altLang="en-US" sz="1000"/>
          </a:p>
          <a:p>
            <a:r>
              <a:rPr lang="zh-CN" altLang="en-US" sz="1000"/>
              <a:t>相关方的过程</a:t>
            </a:r>
            <a:endParaRPr lang="zh-CN" altLang="en-US" sz="1000"/>
          </a:p>
          <a:p>
            <a:endParaRPr lang="zh-CN" altLang="en-US" sz="1000"/>
          </a:p>
        </p:txBody>
      </p:sp>
      <p:sp>
        <p:nvSpPr>
          <p:cNvPr id="30739" name="Rectangle 19"/>
          <p:cNvSpPr>
            <a:spLocks noChangeArrowheads="1"/>
          </p:cNvSpPr>
          <p:nvPr/>
        </p:nvSpPr>
        <p:spPr bwMode="auto">
          <a:xfrm>
            <a:off x="6877050" y="2133600"/>
            <a:ext cx="1169988" cy="503238"/>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000"/>
              <a:t>输出接收方</a:t>
            </a:r>
            <a:endParaRPr lang="zh-CN" altLang="en-US" sz="1000"/>
          </a:p>
        </p:txBody>
      </p:sp>
      <p:sp>
        <p:nvSpPr>
          <p:cNvPr id="30740" name="Rectangle 20"/>
          <p:cNvSpPr>
            <a:spLocks noChangeArrowheads="1"/>
          </p:cNvSpPr>
          <p:nvPr/>
        </p:nvSpPr>
        <p:spPr bwMode="auto">
          <a:xfrm>
            <a:off x="3827463" y="4365625"/>
            <a:ext cx="1223962" cy="719138"/>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000"/>
              <a:t>可能用于监视和测量</a:t>
            </a:r>
            <a:endParaRPr lang="zh-CN" altLang="en-US" sz="1000"/>
          </a:p>
          <a:p>
            <a:pPr algn="ctr"/>
            <a:r>
              <a:rPr lang="zh-CN" altLang="en-US" sz="1000"/>
              <a:t>绩效的控制和检查点</a:t>
            </a:r>
            <a:endParaRPr lang="zh-CN" altLang="en-US" sz="1000"/>
          </a:p>
        </p:txBody>
      </p:sp>
      <p:sp>
        <p:nvSpPr>
          <p:cNvPr id="30741" name="AutoShape 21"/>
          <p:cNvSpPr>
            <a:spLocks noChangeArrowheads="1"/>
          </p:cNvSpPr>
          <p:nvPr/>
        </p:nvSpPr>
        <p:spPr bwMode="auto">
          <a:xfrm>
            <a:off x="3779838" y="2060575"/>
            <a:ext cx="1225550" cy="503238"/>
          </a:xfrm>
          <a:prstGeom prst="chevron">
            <a:avLst>
              <a:gd name="adj" fmla="val 60883"/>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000"/>
              <a:t>活动</a:t>
            </a:r>
            <a:endParaRPr lang="zh-CN" altLang="en-US" sz="1000"/>
          </a:p>
        </p:txBody>
      </p:sp>
      <p:sp>
        <p:nvSpPr>
          <p:cNvPr id="30742" name="Rectangle 22"/>
          <p:cNvSpPr>
            <a:spLocks noChangeArrowheads="1"/>
          </p:cNvSpPr>
          <p:nvPr/>
        </p:nvSpPr>
        <p:spPr bwMode="auto">
          <a:xfrm>
            <a:off x="3817938" y="1406525"/>
            <a:ext cx="503237" cy="287338"/>
          </a:xfrm>
          <a:prstGeom prst="rect">
            <a:avLst/>
          </a:prstGeom>
          <a:noFill/>
          <a:ln w="19050">
            <a:solidFill>
              <a:schemeClr val="tx1"/>
            </a:solidFill>
            <a:prstDash val="sys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000"/>
              <a:t>起点</a:t>
            </a:r>
            <a:endParaRPr lang="zh-CN" altLang="en-US" sz="1000"/>
          </a:p>
        </p:txBody>
      </p:sp>
      <p:sp>
        <p:nvSpPr>
          <p:cNvPr id="30743" name="Rectangle 23"/>
          <p:cNvSpPr>
            <a:spLocks noChangeArrowheads="1"/>
          </p:cNvSpPr>
          <p:nvPr/>
        </p:nvSpPr>
        <p:spPr bwMode="auto">
          <a:xfrm>
            <a:off x="4741863" y="1412875"/>
            <a:ext cx="503237" cy="287338"/>
          </a:xfrm>
          <a:prstGeom prst="rect">
            <a:avLst/>
          </a:prstGeom>
          <a:noFill/>
          <a:ln w="19050">
            <a:solidFill>
              <a:schemeClr val="tx1"/>
            </a:solidFill>
            <a:prstDash val="sysDot"/>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000"/>
              <a:t>终点</a:t>
            </a:r>
            <a:endParaRPr lang="zh-CN" altLang="en-US" sz="1000"/>
          </a:p>
        </p:txBody>
      </p:sp>
      <p:sp>
        <p:nvSpPr>
          <p:cNvPr id="30744" name="Line 24"/>
          <p:cNvSpPr>
            <a:spLocks noChangeShapeType="1"/>
          </p:cNvSpPr>
          <p:nvPr/>
        </p:nvSpPr>
        <p:spPr bwMode="auto">
          <a:xfrm>
            <a:off x="4081463" y="1719263"/>
            <a:ext cx="0" cy="576262"/>
          </a:xfrm>
          <a:prstGeom prst="line">
            <a:avLst/>
          </a:prstGeom>
          <a:noFill/>
          <a:ln w="19050">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45" name="Line 25"/>
          <p:cNvSpPr>
            <a:spLocks noChangeShapeType="1"/>
          </p:cNvSpPr>
          <p:nvPr/>
        </p:nvSpPr>
        <p:spPr bwMode="auto">
          <a:xfrm>
            <a:off x="5003800" y="1719263"/>
            <a:ext cx="0" cy="576262"/>
          </a:xfrm>
          <a:prstGeom prst="line">
            <a:avLst/>
          </a:prstGeom>
          <a:noFill/>
          <a:ln w="19050">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46" name="Line 26"/>
          <p:cNvSpPr>
            <a:spLocks noChangeShapeType="1"/>
          </p:cNvSpPr>
          <p:nvPr/>
        </p:nvSpPr>
        <p:spPr bwMode="auto">
          <a:xfrm flipV="1">
            <a:off x="4427538" y="2565400"/>
            <a:ext cx="0" cy="1800225"/>
          </a:xfrm>
          <a:prstGeom prst="line">
            <a:avLst/>
          </a:prstGeom>
          <a:noFill/>
          <a:ln w="9525">
            <a:solidFill>
              <a:schemeClr val="tx1"/>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47" name="Line 27"/>
          <p:cNvSpPr>
            <a:spLocks noChangeShapeType="1"/>
          </p:cNvSpPr>
          <p:nvPr/>
        </p:nvSpPr>
        <p:spPr bwMode="auto">
          <a:xfrm flipH="1">
            <a:off x="1450975" y="4724400"/>
            <a:ext cx="23749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48" name="Line 28"/>
          <p:cNvSpPr>
            <a:spLocks noChangeShapeType="1"/>
          </p:cNvSpPr>
          <p:nvPr/>
        </p:nvSpPr>
        <p:spPr bwMode="auto">
          <a:xfrm>
            <a:off x="5057775" y="4724400"/>
            <a:ext cx="247650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49" name="Line 29"/>
          <p:cNvSpPr>
            <a:spLocks noChangeShapeType="1"/>
          </p:cNvSpPr>
          <p:nvPr/>
        </p:nvSpPr>
        <p:spPr bwMode="auto">
          <a:xfrm flipV="1">
            <a:off x="7543800" y="4076700"/>
            <a:ext cx="0" cy="647700"/>
          </a:xfrm>
          <a:prstGeom prst="line">
            <a:avLst/>
          </a:prstGeom>
          <a:noFill/>
          <a:ln w="9525">
            <a:solidFill>
              <a:schemeClr val="tx1"/>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50" name="Line 30"/>
          <p:cNvSpPr>
            <a:spLocks noChangeShapeType="1"/>
          </p:cNvSpPr>
          <p:nvPr/>
        </p:nvSpPr>
        <p:spPr bwMode="auto">
          <a:xfrm flipV="1">
            <a:off x="5776913" y="4076700"/>
            <a:ext cx="0" cy="647700"/>
          </a:xfrm>
          <a:prstGeom prst="line">
            <a:avLst/>
          </a:prstGeom>
          <a:noFill/>
          <a:ln w="9525">
            <a:solidFill>
              <a:schemeClr val="tx1"/>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52" name="Line 32"/>
          <p:cNvSpPr>
            <a:spLocks noChangeShapeType="1"/>
          </p:cNvSpPr>
          <p:nvPr/>
        </p:nvSpPr>
        <p:spPr bwMode="auto">
          <a:xfrm flipV="1">
            <a:off x="3059113" y="4076700"/>
            <a:ext cx="0" cy="647700"/>
          </a:xfrm>
          <a:prstGeom prst="line">
            <a:avLst/>
          </a:prstGeom>
          <a:noFill/>
          <a:ln w="9525">
            <a:solidFill>
              <a:schemeClr val="tx1"/>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53" name="Line 33"/>
          <p:cNvSpPr>
            <a:spLocks noChangeShapeType="1"/>
          </p:cNvSpPr>
          <p:nvPr/>
        </p:nvSpPr>
        <p:spPr bwMode="auto">
          <a:xfrm flipV="1">
            <a:off x="1447800" y="4076700"/>
            <a:ext cx="0" cy="647700"/>
          </a:xfrm>
          <a:prstGeom prst="line">
            <a:avLst/>
          </a:prstGeom>
          <a:noFill/>
          <a:ln w="9525">
            <a:solidFill>
              <a:schemeClr val="tx1"/>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754" name="Rectangle 34"/>
          <p:cNvSpPr>
            <a:spLocks noChangeArrowheads="1"/>
          </p:cNvSpPr>
          <p:nvPr/>
        </p:nvSpPr>
        <p:spPr bwMode="auto">
          <a:xfrm>
            <a:off x="3132138" y="5300663"/>
            <a:ext cx="316865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200" b="1"/>
              <a:t>图</a:t>
            </a:r>
            <a:r>
              <a:rPr lang="en-US" altLang="zh-CN" sz="1200" b="1"/>
              <a:t>1  </a:t>
            </a:r>
            <a:r>
              <a:rPr lang="zh-CN" altLang="en-US" sz="1200" b="1"/>
              <a:t>单一过程要素示意图</a:t>
            </a:r>
            <a:endParaRPr lang="zh-CN" altLang="en-US" sz="1200" b="1"/>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rPr>
              <a:t>引言</a:t>
            </a:r>
            <a:r>
              <a:rPr lang="en-US" altLang="zh-CN" sz="3200" b="1" smtClean="0">
                <a:solidFill>
                  <a:srgbClr val="FF6600"/>
                </a:solidFill>
                <a:latin typeface="宋体" panose="02010600030101010101" pitchFamily="2" charset="-122"/>
              </a:rPr>
              <a:t>-</a:t>
            </a:r>
            <a:r>
              <a:rPr lang="en-US" altLang="zh-CN" sz="3200" b="1" smtClean="0">
                <a:solidFill>
                  <a:srgbClr val="FF6600"/>
                </a:solidFill>
                <a:latin typeface="宋体" panose="02010600030101010101" pitchFamily="2" charset="-122"/>
                <a:sym typeface="宋体" panose="02010600030101010101" pitchFamily="2" charset="-122"/>
              </a:rPr>
              <a:t>0.3</a:t>
            </a:r>
            <a:r>
              <a:rPr lang="zh-CN" altLang="en-US" sz="3200" b="1" smtClean="0">
                <a:solidFill>
                  <a:srgbClr val="FF6600"/>
                </a:solidFill>
                <a:latin typeface="宋体" panose="02010600030101010101" pitchFamily="2" charset="-122"/>
                <a:sym typeface="宋体" panose="02010600030101010101" pitchFamily="2" charset="-122"/>
              </a:rPr>
              <a:t>过程方法</a:t>
            </a:r>
            <a:endParaRPr lang="zh-CN" altLang="en-US" sz="3200" b="1" smtClean="0">
              <a:solidFill>
                <a:srgbClr val="FF6600"/>
              </a:solidFill>
              <a:latin typeface="宋体" panose="02010600030101010101" pitchFamily="2" charset="-122"/>
            </a:endParaRPr>
          </a:p>
        </p:txBody>
      </p:sp>
      <p:sp>
        <p:nvSpPr>
          <p:cNvPr id="70659" name="内容占位符 2"/>
          <p:cNvSpPr>
            <a:spLocks noGrp="1" noChangeArrowheads="1"/>
          </p:cNvSpPr>
          <p:nvPr>
            <p:ph idx="4294967295"/>
          </p:nvPr>
        </p:nvSpPr>
        <p:spPr bwMode="auto">
          <a:xfrm>
            <a:off x="525463" y="1049338"/>
            <a:ext cx="8285162" cy="4421187"/>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spcBef>
                <a:spcPct val="0"/>
              </a:spcBef>
              <a:buClr>
                <a:srgbClr val="0070C0"/>
              </a:buClr>
              <a:buFont typeface="Wingdings" panose="05000000000000000000" pitchFamily="2" charset="2"/>
              <a:buNone/>
            </a:pPr>
            <a:r>
              <a:rPr lang="zh-CN" altLang="en-US" sz="2400" b="1" dirty="0" smtClean="0">
                <a:latin typeface="仿宋" panose="02010609060101010101" pitchFamily="49" charset="-122"/>
                <a:ea typeface="仿宋" panose="02010609060101010101" pitchFamily="49" charset="-122"/>
              </a:rPr>
              <a:t>0.3.2策划一实施一检查一处置循环</a:t>
            </a:r>
            <a:endParaRPr lang="zh-CN" altLang="en-US" sz="2400" b="1" dirty="0" smtClean="0">
              <a:latin typeface="仿宋" panose="02010609060101010101" pitchFamily="49" charset="-122"/>
              <a:ea typeface="仿宋" panose="02010609060101010101" pitchFamily="49" charset="-122"/>
            </a:endParaRPr>
          </a:p>
          <a:p>
            <a:pPr marL="0" indent="0">
              <a:spcBef>
                <a:spcPct val="0"/>
              </a:spcBef>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PDCA循环能够应用于所有过程以及</a:t>
            </a:r>
            <a:r>
              <a:rPr lang="zh-CN" altLang="en-US" sz="2400" dirty="0">
                <a:latin typeface="仿宋" panose="02010609060101010101" pitchFamily="49" charset="-122"/>
                <a:ea typeface="仿宋" panose="02010609060101010101" pitchFamily="49" charset="-122"/>
              </a:rPr>
              <a:t>整个</a:t>
            </a:r>
            <a:r>
              <a:rPr lang="zh-CN" altLang="en-US" sz="2400" dirty="0" smtClean="0">
                <a:latin typeface="仿宋" panose="02010609060101010101" pitchFamily="49" charset="-122"/>
                <a:ea typeface="仿宋" panose="02010609060101010101" pitchFamily="49" charset="-122"/>
              </a:rPr>
              <a:t>质量管理体系。图2表明了本标准第4章至第10章如何构成PDCA循环的。</a:t>
            </a:r>
            <a:endParaRPr lang="zh-CN" altLang="en-US" sz="2400" dirty="0" smtClean="0">
              <a:latin typeface="仿宋" panose="02010609060101010101" pitchFamily="49" charset="-122"/>
              <a:ea typeface="仿宋" panose="02010609060101010101" pitchFamily="49" charset="-122"/>
            </a:endParaRPr>
          </a:p>
          <a:p>
            <a:pPr marL="0" indent="0">
              <a:spcBef>
                <a:spcPct val="0"/>
              </a:spcBef>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PDCA循环可以简要描述如下：</a:t>
            </a:r>
            <a:endParaRPr lang="zh-CN" altLang="en-US" sz="2400" dirty="0" smtClean="0">
              <a:latin typeface="仿宋" panose="02010609060101010101" pitchFamily="49" charset="-122"/>
              <a:ea typeface="仿宋" panose="02010609060101010101" pitchFamily="49" charset="-122"/>
            </a:endParaRPr>
          </a:p>
          <a:p>
            <a:pPr marL="0" indent="0">
              <a:spcBef>
                <a:spcPct val="0"/>
              </a:spcBef>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——策划（Plan）：根据顾客的要求和组织的方针，建立体系的目标及其过程，确定实现结果所需的资源，并识别和应对风险和机遇。</a:t>
            </a:r>
            <a:endParaRPr lang="zh-CN" altLang="en-US" sz="2400" dirty="0" smtClean="0">
              <a:latin typeface="仿宋" panose="02010609060101010101" pitchFamily="49" charset="-122"/>
              <a:ea typeface="仿宋" panose="02010609060101010101" pitchFamily="49" charset="-122"/>
            </a:endParaRPr>
          </a:p>
          <a:p>
            <a:pPr marL="0" indent="0">
              <a:spcBef>
                <a:spcPct val="0"/>
              </a:spcBef>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——实施（Do）：</a:t>
            </a:r>
            <a:r>
              <a:rPr lang="zh-CN" altLang="en-US" sz="2400" dirty="0">
                <a:latin typeface="仿宋" panose="02010609060101010101" pitchFamily="49" charset="-122"/>
                <a:ea typeface="仿宋" panose="02010609060101010101" pitchFamily="49" charset="-122"/>
              </a:rPr>
              <a:t>执行</a:t>
            </a:r>
            <a:r>
              <a:rPr lang="zh-CN" altLang="en-US" sz="2400" dirty="0" smtClean="0">
                <a:latin typeface="仿宋" panose="02010609060101010101" pitchFamily="49" charset="-122"/>
                <a:ea typeface="仿宋" panose="02010609060101010101" pitchFamily="49" charset="-122"/>
              </a:rPr>
              <a:t>所做的策划；</a:t>
            </a:r>
            <a:endParaRPr lang="zh-CN" altLang="en-US" sz="2400" dirty="0" smtClean="0">
              <a:latin typeface="仿宋" panose="02010609060101010101" pitchFamily="49" charset="-122"/>
              <a:ea typeface="仿宋" panose="02010609060101010101" pitchFamily="49" charset="-122"/>
            </a:endParaRPr>
          </a:p>
          <a:p>
            <a:pPr marL="0" indent="0">
              <a:spcBef>
                <a:spcPct val="0"/>
              </a:spcBef>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——检查（Check）：根据方针、目标、要求和所策划的活动，对过程以及形成的产品和服务进行监视和测量（适用时），并报告结果；</a:t>
            </a:r>
            <a:endParaRPr lang="zh-CN" altLang="en-US" sz="2400" dirty="0" smtClean="0">
              <a:latin typeface="仿宋" panose="02010609060101010101" pitchFamily="49" charset="-122"/>
              <a:ea typeface="仿宋" panose="02010609060101010101" pitchFamily="49" charset="-122"/>
            </a:endParaRPr>
          </a:p>
          <a:p>
            <a:pPr marL="0" indent="0">
              <a:spcBef>
                <a:spcPct val="0"/>
              </a:spcBef>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——处置（Act）：必要时，采取措施提高绩效。　</a:t>
            </a:r>
            <a:endParaRPr lang="zh-CN" altLang="en-US" sz="2400" dirty="0" smtClean="0">
              <a:latin typeface="仿宋" panose="02010609060101010101" pitchFamily="49" charset="-122"/>
              <a:ea typeface="仿宋" panose="02010609060101010101" pitchFamily="49" charset="-122"/>
            </a:endParaRPr>
          </a:p>
          <a:p>
            <a:pPr marL="0" indent="0">
              <a:lnSpc>
                <a:spcPct val="1500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a:t>
            </a:r>
            <a:endParaRPr lang="zh-CN" altLang="en-US" sz="2400" dirty="0" smtClean="0">
              <a:latin typeface="仿宋" panose="02010609060101010101" pitchFamily="49" charset="-122"/>
              <a:ea typeface="仿宋" panose="02010609060101010101" pitchFamily="49" charset="-122"/>
            </a:endParaRPr>
          </a:p>
          <a:p>
            <a:pPr marL="0" indent="0">
              <a:lnSpc>
                <a:spcPct val="150000"/>
              </a:lnSpc>
              <a:buClr>
                <a:srgbClr val="0070C0"/>
              </a:buClr>
              <a:buFont typeface="Wingdings" panose="05000000000000000000" pitchFamily="2" charset="2"/>
              <a:buNone/>
            </a:pPr>
            <a:endParaRPr lang="zh-CN" altLang="en-US" sz="2400" b="1"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sym typeface="Arial" panose="020B0604020202020204" pitchFamily="34" charset="0"/>
              </a:rPr>
              <a:t>引言</a:t>
            </a:r>
            <a:r>
              <a:rPr lang="en-US" altLang="zh-CN" sz="3200" b="1" smtClean="0">
                <a:solidFill>
                  <a:srgbClr val="FF6600"/>
                </a:solidFill>
                <a:latin typeface="宋体" panose="02010600030101010101" pitchFamily="2" charset="-122"/>
                <a:sym typeface="Arial" panose="020B0604020202020204" pitchFamily="34" charset="0"/>
              </a:rPr>
              <a:t>-</a:t>
            </a:r>
            <a:r>
              <a:rPr lang="en-US" altLang="zh-CN" sz="3200" b="1" smtClean="0">
                <a:solidFill>
                  <a:srgbClr val="FF6600"/>
                </a:solidFill>
                <a:latin typeface="宋体" panose="02010600030101010101" pitchFamily="2" charset="-122"/>
                <a:sym typeface="宋体" panose="02010600030101010101" pitchFamily="2" charset="-122"/>
              </a:rPr>
              <a:t>0.3</a:t>
            </a:r>
            <a:r>
              <a:rPr lang="zh-CN" altLang="en-US" sz="3200" b="1" smtClean="0">
                <a:solidFill>
                  <a:srgbClr val="FF6600"/>
                </a:solidFill>
                <a:latin typeface="宋体" panose="02010600030101010101" pitchFamily="2" charset="-122"/>
                <a:sym typeface="宋体" panose="02010600030101010101" pitchFamily="2" charset="-122"/>
              </a:rPr>
              <a:t>过程方法</a:t>
            </a:r>
            <a:endParaRPr lang="zh-CN" altLang="en-US" sz="3200" b="1" smtClean="0">
              <a:solidFill>
                <a:srgbClr val="FF6600"/>
              </a:solidFill>
              <a:latin typeface="宋体" panose="02010600030101010101" pitchFamily="2" charset="-122"/>
            </a:endParaRPr>
          </a:p>
        </p:txBody>
      </p:sp>
      <p:sp>
        <p:nvSpPr>
          <p:cNvPr id="73731" name="内容占位符 2"/>
          <p:cNvSpPr>
            <a:spLocks noGrp="1" noChangeArrowheads="1"/>
          </p:cNvSpPr>
          <p:nvPr>
            <p:ph idx="4294967295"/>
          </p:nvPr>
        </p:nvSpPr>
        <p:spPr bwMode="auto">
          <a:xfrm>
            <a:off x="252413" y="1123950"/>
            <a:ext cx="8421687" cy="4616450"/>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ct val="150000"/>
              </a:lnSpc>
              <a:buClr>
                <a:srgbClr val="0070C0"/>
              </a:buClr>
              <a:buFont typeface="Wingdings" panose="05000000000000000000" pitchFamily="2" charset="2"/>
              <a:buNone/>
            </a:pPr>
            <a:r>
              <a:rPr lang="zh-CN" altLang="en-US" sz="2400" b="1" dirty="0" smtClean="0">
                <a:latin typeface="仿宋" panose="02010609060101010101" pitchFamily="49" charset="-122"/>
                <a:ea typeface="仿宋" panose="02010609060101010101" pitchFamily="49" charset="-122"/>
              </a:rPr>
              <a:t>0.3.3 基于风险的思维</a:t>
            </a:r>
            <a:endParaRPr lang="zh-CN" altLang="en-US" sz="2400" b="1" dirty="0" smtClean="0">
              <a:latin typeface="仿宋" panose="02010609060101010101" pitchFamily="49" charset="-122"/>
              <a:ea typeface="仿宋" panose="02010609060101010101" pitchFamily="49" charset="-122"/>
            </a:endParaRPr>
          </a:p>
          <a:p>
            <a:pPr marL="0" indent="0">
              <a:lnSpc>
                <a:spcPct val="1500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a:t>
            </a:r>
            <a:r>
              <a:rPr lang="zh-CN" altLang="en-US" sz="2400" b="1" dirty="0" smtClean="0">
                <a:solidFill>
                  <a:srgbClr val="FF0000"/>
                </a:solidFill>
                <a:latin typeface="仿宋" panose="02010609060101010101" pitchFamily="49" charset="-122"/>
                <a:ea typeface="仿宋" panose="02010609060101010101" pitchFamily="49" charset="-122"/>
              </a:rPr>
              <a:t>基于风险的思维</a:t>
            </a:r>
            <a:r>
              <a:rPr lang="zh-CN" altLang="en-US" sz="2400" dirty="0" smtClean="0">
                <a:latin typeface="仿宋" panose="02010609060101010101" pitchFamily="49" charset="-122"/>
                <a:ea typeface="仿宋" panose="02010609060101010101" pitchFamily="49" charset="-122"/>
              </a:rPr>
              <a:t>（见A.4）是实现质量管理体系</a:t>
            </a:r>
            <a:r>
              <a:rPr lang="zh-CN" altLang="en-US" sz="2400" b="1" dirty="0" smtClean="0">
                <a:solidFill>
                  <a:srgbClr val="FF0000"/>
                </a:solidFill>
                <a:latin typeface="仿宋" panose="02010609060101010101" pitchFamily="49" charset="-122"/>
                <a:ea typeface="仿宋" panose="02010609060101010101" pitchFamily="49" charset="-122"/>
              </a:rPr>
              <a:t>有效性</a:t>
            </a:r>
            <a:r>
              <a:rPr lang="zh-CN" altLang="en-US" sz="2400" dirty="0" smtClean="0">
                <a:latin typeface="仿宋" panose="02010609060101010101" pitchFamily="49" charset="-122"/>
                <a:ea typeface="仿宋" panose="02010609060101010101" pitchFamily="49" charset="-122"/>
              </a:rPr>
              <a:t>的</a:t>
            </a:r>
            <a:r>
              <a:rPr lang="zh-CN" altLang="en-US" sz="2400" b="1" dirty="0" smtClean="0">
                <a:solidFill>
                  <a:srgbClr val="FF0000"/>
                </a:solidFill>
                <a:latin typeface="仿宋" panose="02010609060101010101" pitchFamily="49" charset="-122"/>
                <a:ea typeface="仿宋" panose="02010609060101010101" pitchFamily="49" charset="-122"/>
              </a:rPr>
              <a:t>前提</a:t>
            </a:r>
            <a:r>
              <a:rPr lang="zh-CN" altLang="en-US" sz="2400" dirty="0" smtClean="0">
                <a:latin typeface="仿宋" panose="02010609060101010101" pitchFamily="49" charset="-122"/>
                <a:ea typeface="仿宋" panose="02010609060101010101" pitchFamily="49" charset="-122"/>
              </a:rPr>
              <a:t>。本标准以前的版本已经隐含基于风险思维的概念，例如：采取预防措施消除潜在的不合格，对发生的不合格进行分析，并采取与不合格的影响相适应的措施,防止其再发生。</a:t>
            </a:r>
            <a:endParaRPr lang="zh-CN" altLang="en-US" sz="2400" dirty="0" smtClean="0">
              <a:latin typeface="仿宋" panose="02010609060101010101" pitchFamily="49" charset="-122"/>
              <a:ea typeface="仿宋" panose="02010609060101010101" pitchFamily="49" charset="-122"/>
            </a:endParaRPr>
          </a:p>
          <a:p>
            <a:pPr marL="0" indent="0">
              <a:lnSpc>
                <a:spcPct val="1500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为了满足本标准的要求,组织需策划和实施应对风险和机遇的措施。</a:t>
            </a:r>
            <a:r>
              <a:rPr lang="zh-CN" altLang="en-US" sz="2400" b="1" dirty="0" smtClean="0">
                <a:solidFill>
                  <a:srgbClr val="FF0000"/>
                </a:solidFill>
                <a:latin typeface="仿宋" panose="02010609060101010101" pitchFamily="49" charset="-122"/>
                <a:ea typeface="仿宋" panose="02010609060101010101" pitchFamily="49" charset="-122"/>
              </a:rPr>
              <a:t>应对风险和利用机遇</a:t>
            </a:r>
            <a:r>
              <a:rPr lang="zh-CN" altLang="en-US" sz="2400" dirty="0">
                <a:latin typeface="仿宋" panose="02010609060101010101" pitchFamily="49" charset="-122"/>
                <a:ea typeface="仿宋" panose="02010609060101010101" pitchFamily="49" charset="-122"/>
              </a:rPr>
              <a:t>，</a:t>
            </a:r>
            <a:r>
              <a:rPr lang="zh-CN" altLang="en-US" sz="2400" dirty="0" smtClean="0">
                <a:latin typeface="仿宋" panose="02010609060101010101" pitchFamily="49" charset="-122"/>
                <a:ea typeface="仿宋" panose="02010609060101010101" pitchFamily="49" charset="-122"/>
              </a:rPr>
              <a:t>为提高质量管理体系有效性、实现改进结果以及防止不利</a:t>
            </a:r>
            <a:r>
              <a:rPr lang="zh-CN" altLang="en-US" sz="2400" b="1" dirty="0" smtClean="0">
                <a:solidFill>
                  <a:srgbClr val="FF0000"/>
                </a:solidFill>
                <a:latin typeface="仿宋" panose="02010609060101010101" pitchFamily="49" charset="-122"/>
                <a:ea typeface="仿宋" panose="02010609060101010101" pitchFamily="49" charset="-122"/>
              </a:rPr>
              <a:t>影响奠定基础</a:t>
            </a:r>
            <a:r>
              <a:rPr lang="zh-CN" altLang="en-US" sz="2400" dirty="0" smtClean="0">
                <a:latin typeface="仿宋" panose="02010609060101010101" pitchFamily="49" charset="-122"/>
                <a:ea typeface="仿宋" panose="02010609060101010101" pitchFamily="49" charset="-122"/>
              </a:rPr>
              <a:t>。</a:t>
            </a:r>
            <a:endParaRPr lang="zh-CN" altLang="en-US" sz="2400" dirty="0" smtClean="0">
              <a:latin typeface="仿宋" panose="02010609060101010101" pitchFamily="49" charset="-122"/>
              <a:ea typeface="仿宋" panose="02010609060101010101" pitchFamily="49" charset="-122"/>
            </a:endParaRPr>
          </a:p>
          <a:p>
            <a:pPr marL="0" indent="0">
              <a:lnSpc>
                <a:spcPct val="150000"/>
              </a:lnSpc>
              <a:buClr>
                <a:srgbClr val="0070C0"/>
              </a:buClr>
              <a:buFont typeface="Wingdings" panose="05000000000000000000" pitchFamily="2" charset="2"/>
              <a:buNone/>
            </a:pPr>
            <a:r>
              <a:rPr lang="zh-CN" altLang="en-US" sz="1600" dirty="0" smtClean="0">
                <a:latin typeface="仿宋" panose="02010609060101010101" pitchFamily="49" charset="-122"/>
                <a:ea typeface="仿宋" panose="02010609060101010101" pitchFamily="49" charset="-122"/>
              </a:rPr>
              <a:t>   </a:t>
            </a:r>
            <a:endParaRPr lang="zh-CN" altLang="en-US" sz="1600"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sym typeface="宋体" panose="02010600030101010101" pitchFamily="2" charset="-122"/>
              </a:rPr>
              <a:t>引言</a:t>
            </a:r>
            <a:r>
              <a:rPr lang="en-US" altLang="zh-CN" sz="3200" b="1" smtClean="0">
                <a:solidFill>
                  <a:srgbClr val="FF6600"/>
                </a:solidFill>
                <a:latin typeface="宋体" panose="02010600030101010101" pitchFamily="2" charset="-122"/>
                <a:sym typeface="宋体" panose="02010600030101010101" pitchFamily="2" charset="-122"/>
              </a:rPr>
              <a:t>-0.3</a:t>
            </a:r>
            <a:r>
              <a:rPr lang="zh-CN" altLang="en-US" sz="3200" b="1" smtClean="0">
                <a:solidFill>
                  <a:srgbClr val="FF6600"/>
                </a:solidFill>
                <a:latin typeface="宋体" panose="02010600030101010101" pitchFamily="2" charset="-122"/>
                <a:sym typeface="宋体" panose="02010600030101010101" pitchFamily="2" charset="-122"/>
              </a:rPr>
              <a:t>过程方法</a:t>
            </a:r>
            <a:endParaRPr lang="zh-CN" altLang="en-US" sz="3200" b="1" smtClean="0">
              <a:solidFill>
                <a:srgbClr val="FF6600"/>
              </a:solidFill>
              <a:latin typeface="宋体" panose="02010600030101010101" pitchFamily="2" charset="-122"/>
            </a:endParaRPr>
          </a:p>
        </p:txBody>
      </p:sp>
      <p:sp>
        <p:nvSpPr>
          <p:cNvPr id="74755" name="内容占位符 2"/>
          <p:cNvSpPr>
            <a:spLocks noGrp="1" noChangeArrowheads="1"/>
          </p:cNvSpPr>
          <p:nvPr>
            <p:ph idx="4294967295"/>
          </p:nvPr>
        </p:nvSpPr>
        <p:spPr bwMode="auto">
          <a:xfrm>
            <a:off x="252413" y="1123950"/>
            <a:ext cx="8421687" cy="4616450"/>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ct val="150000"/>
              </a:lnSpc>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某些有利于</a:t>
            </a:r>
            <a:r>
              <a:rPr lang="zh-CN" altLang="en-US" sz="2400" dirty="0">
                <a:latin typeface="仿宋" panose="02010609060101010101" pitchFamily="49" charset="-122"/>
                <a:ea typeface="仿宋" panose="02010609060101010101" pitchFamily="49" charset="-122"/>
              </a:rPr>
              <a:t>实现预期</a:t>
            </a:r>
            <a:r>
              <a:rPr lang="zh-CN" altLang="en-US" sz="2400" dirty="0" smtClean="0">
                <a:latin typeface="仿宋" panose="02010609060101010101" pitchFamily="49" charset="-122"/>
                <a:ea typeface="仿宋" panose="02010609060101010101" pitchFamily="49" charset="-122"/>
              </a:rPr>
              <a:t>结果的情况可能导致机遇的出现，例如：有利于组织吸引顾客、开发新产品和服务、减少浪费或提高生产率的一系列情形。利用机遇所采取的措施也可能包括考虑相关风险。风险是不确定性的影响,不确定性可能有正面的影响，也可能有负面的影响。风险的正面影响可能提供机遇，</a:t>
            </a:r>
            <a:r>
              <a:rPr lang="zh-CN" altLang="en-US" sz="2400" b="1" dirty="0" smtClean="0">
                <a:solidFill>
                  <a:srgbClr val="FF0000"/>
                </a:solidFill>
                <a:latin typeface="仿宋" panose="02010609060101010101" pitchFamily="49" charset="-122"/>
                <a:ea typeface="仿宋" panose="02010609060101010101" pitchFamily="49" charset="-122"/>
              </a:rPr>
              <a:t>但并非所有的正面影响均可提供机遇。</a:t>
            </a:r>
            <a:endParaRPr lang="zh-CN" altLang="en-US" sz="2400" b="1" dirty="0" smtClean="0">
              <a:solidFill>
                <a:srgbClr val="FF0000"/>
              </a:solidFill>
              <a:latin typeface="仿宋" panose="02010609060101010101" pitchFamily="49" charset="-122"/>
              <a:ea typeface="仿宋" panose="02010609060101010101" pitchFamily="49" charset="-122"/>
            </a:endParaRPr>
          </a:p>
          <a:p>
            <a:pPr marL="0" indent="0">
              <a:lnSpc>
                <a:spcPct val="150000"/>
              </a:lnSpc>
              <a:buClr>
                <a:srgbClr val="0070C0"/>
              </a:buClr>
              <a:buFont typeface="Wingdings" panose="05000000000000000000" pitchFamily="2" charset="2"/>
              <a:buNone/>
            </a:pPr>
            <a:r>
              <a:rPr lang="zh-CN" altLang="en-US" sz="1600" dirty="0" smtClean="0">
                <a:latin typeface="仿宋" panose="02010609060101010101" pitchFamily="49" charset="-122"/>
                <a:ea typeface="仿宋" panose="02010609060101010101" pitchFamily="49" charset="-122"/>
              </a:rPr>
              <a:t>   </a:t>
            </a:r>
            <a:endParaRPr lang="zh-CN" altLang="en-US" sz="1600"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rPr>
              <a:t>引言</a:t>
            </a:r>
            <a:r>
              <a:rPr lang="en-US" altLang="zh-CN" sz="3200" b="1" smtClean="0">
                <a:solidFill>
                  <a:srgbClr val="FF6600"/>
                </a:solidFill>
                <a:latin typeface="宋体" panose="02010600030101010101" pitchFamily="2" charset="-122"/>
              </a:rPr>
              <a:t>-0.4 </a:t>
            </a:r>
            <a:r>
              <a:rPr lang="zh-CN" altLang="en-US" sz="3200" b="1" smtClean="0">
                <a:solidFill>
                  <a:srgbClr val="FF6600"/>
                </a:solidFill>
                <a:latin typeface="宋体" panose="02010600030101010101" pitchFamily="2" charset="-122"/>
              </a:rPr>
              <a:t>与其他管理体系标准的关系</a:t>
            </a:r>
            <a:endParaRPr lang="zh-CN" altLang="en-US" sz="3200" b="1" smtClean="0">
              <a:solidFill>
                <a:srgbClr val="FF6600"/>
              </a:solidFill>
              <a:latin typeface="宋体" panose="02010600030101010101" pitchFamily="2" charset="-122"/>
            </a:endParaRPr>
          </a:p>
        </p:txBody>
      </p:sp>
      <p:sp>
        <p:nvSpPr>
          <p:cNvPr id="79875" name="内容占位符 2"/>
          <p:cNvSpPr>
            <a:spLocks noGrp="1" noChangeArrowheads="1"/>
          </p:cNvSpPr>
          <p:nvPr>
            <p:ph idx="4294967295"/>
          </p:nvPr>
        </p:nvSpPr>
        <p:spPr bwMode="auto">
          <a:xfrm>
            <a:off x="250825" y="981075"/>
            <a:ext cx="8572500" cy="4895850"/>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ct val="120000"/>
              </a:lnSpc>
              <a:spcBef>
                <a:spcPct val="0"/>
              </a:spcBef>
              <a:buClr>
                <a:srgbClr val="0070C0"/>
              </a:buClr>
              <a:buFont typeface="Wingdings" panose="05000000000000000000" pitchFamily="2" charset="2"/>
              <a:buNone/>
            </a:pPr>
            <a:r>
              <a:rPr lang="zh-CN" altLang="en-US" sz="600" dirty="0" smtClean="0">
                <a:latin typeface="仿宋" panose="02010609060101010101" pitchFamily="49" charset="-122"/>
                <a:ea typeface="仿宋" panose="02010609060101010101" pitchFamily="49" charset="-122"/>
              </a:rPr>
              <a:t> </a:t>
            </a:r>
            <a:r>
              <a:rPr lang="zh-CN" altLang="en-US" sz="2000" dirty="0" smtClean="0">
                <a:latin typeface="仿宋" panose="02010609060101010101" pitchFamily="49" charset="-122"/>
                <a:ea typeface="仿宋" panose="02010609060101010101" pitchFamily="49" charset="-122"/>
              </a:rPr>
              <a:t>  </a:t>
            </a:r>
            <a:r>
              <a:rPr lang="zh-CN" altLang="en-US" sz="2400" dirty="0" smtClean="0">
                <a:latin typeface="仿宋" panose="02010609060101010101" pitchFamily="49" charset="-122"/>
                <a:ea typeface="仿宋" panose="02010609060101010101" pitchFamily="49" charset="-122"/>
              </a:rPr>
              <a:t>本标准采用ISO制定的</a:t>
            </a:r>
            <a:r>
              <a:rPr lang="zh-CN" altLang="en-US" sz="2400" b="1" dirty="0" smtClean="0">
                <a:solidFill>
                  <a:srgbClr val="FF0000"/>
                </a:solidFill>
                <a:latin typeface="仿宋" panose="02010609060101010101" pitchFamily="49" charset="-122"/>
                <a:ea typeface="仿宋" panose="02010609060101010101" pitchFamily="49" charset="-122"/>
              </a:rPr>
              <a:t>管理体系标准框架</a:t>
            </a:r>
            <a:r>
              <a:rPr lang="zh-CN" altLang="en-US" sz="2400" dirty="0" smtClean="0">
                <a:latin typeface="仿宋" panose="02010609060101010101" pitchFamily="49" charset="-122"/>
                <a:ea typeface="仿宋" panose="02010609060101010101" pitchFamily="49" charset="-122"/>
              </a:rPr>
              <a:t>，以提高与其他管理体系标准的协调一致性（见A.1）。</a:t>
            </a:r>
            <a:endParaRPr lang="zh-CN" altLang="en-US"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本标准能够使组织</a:t>
            </a:r>
            <a:r>
              <a:rPr lang="zh-CN" altLang="en-US" sz="2400" b="1" dirty="0" smtClean="0">
                <a:solidFill>
                  <a:srgbClr val="FF0000"/>
                </a:solidFill>
                <a:latin typeface="仿宋" panose="02010609060101010101" pitchFamily="49" charset="-122"/>
                <a:ea typeface="仿宋" panose="02010609060101010101" pitchFamily="49" charset="-122"/>
              </a:rPr>
              <a:t>使用过程方法</a:t>
            </a:r>
            <a:r>
              <a:rPr lang="zh-CN" altLang="en-US" sz="2400" dirty="0" smtClean="0">
                <a:solidFill>
                  <a:srgbClr val="FF0000"/>
                </a:solidFill>
                <a:latin typeface="仿宋" panose="02010609060101010101" pitchFamily="49" charset="-122"/>
                <a:ea typeface="仿宋" panose="02010609060101010101" pitchFamily="49" charset="-122"/>
              </a:rPr>
              <a:t>，并</a:t>
            </a:r>
            <a:r>
              <a:rPr lang="zh-CN" altLang="en-US" sz="2400" b="1" dirty="0" smtClean="0">
                <a:solidFill>
                  <a:srgbClr val="FF0000"/>
                </a:solidFill>
                <a:latin typeface="仿宋" panose="02010609060101010101" pitchFamily="49" charset="-122"/>
                <a:ea typeface="仿宋" panose="02010609060101010101" pitchFamily="49" charset="-122"/>
              </a:rPr>
              <a:t>结合PDCA循环</a:t>
            </a:r>
            <a:r>
              <a:rPr lang="zh-CN" altLang="en-US" sz="2400" dirty="0" smtClean="0">
                <a:solidFill>
                  <a:srgbClr val="FF0000"/>
                </a:solidFill>
                <a:latin typeface="仿宋" panose="02010609060101010101" pitchFamily="49" charset="-122"/>
                <a:ea typeface="仿宋" panose="02010609060101010101" pitchFamily="49" charset="-122"/>
              </a:rPr>
              <a:t>和</a:t>
            </a:r>
            <a:r>
              <a:rPr lang="zh-CN" altLang="en-US" sz="2400" b="1" dirty="0" smtClean="0">
                <a:solidFill>
                  <a:srgbClr val="FF0000"/>
                </a:solidFill>
                <a:latin typeface="仿宋" panose="02010609060101010101" pitchFamily="49" charset="-122"/>
                <a:ea typeface="仿宋" panose="02010609060101010101" pitchFamily="49" charset="-122"/>
              </a:rPr>
              <a:t>基于风险的思维</a:t>
            </a:r>
            <a:r>
              <a:rPr lang="zh-CN" altLang="en-US" sz="2400" dirty="0" smtClean="0">
                <a:solidFill>
                  <a:srgbClr val="FF0000"/>
                </a:solidFill>
                <a:latin typeface="仿宋" panose="02010609060101010101" pitchFamily="49" charset="-122"/>
                <a:ea typeface="仿宋" panose="02010609060101010101" pitchFamily="49" charset="-122"/>
              </a:rPr>
              <a:t>，</a:t>
            </a:r>
            <a:r>
              <a:rPr lang="zh-CN" altLang="en-US" sz="2400" dirty="0" smtClean="0">
                <a:latin typeface="仿宋" panose="02010609060101010101" pitchFamily="49" charset="-122"/>
                <a:ea typeface="仿宋" panose="02010609060101010101" pitchFamily="49" charset="-122"/>
              </a:rPr>
              <a:t>将其质量管理体系与其他管理体系标准要求进行</a:t>
            </a:r>
            <a:r>
              <a:rPr lang="zh-CN" altLang="en-US" sz="2400" b="1" dirty="0" smtClean="0">
                <a:solidFill>
                  <a:srgbClr val="FF0000"/>
                </a:solidFill>
                <a:latin typeface="仿宋" panose="02010609060101010101" pitchFamily="49" charset="-122"/>
                <a:ea typeface="仿宋" panose="02010609060101010101" pitchFamily="49" charset="-122"/>
              </a:rPr>
              <a:t>协调或</a:t>
            </a:r>
            <a:r>
              <a:rPr lang="zh-CN" altLang="en-US" sz="2400" b="1" dirty="0">
                <a:solidFill>
                  <a:srgbClr val="FF0000"/>
                </a:solidFill>
                <a:latin typeface="仿宋" panose="02010609060101010101" pitchFamily="49" charset="-122"/>
                <a:ea typeface="仿宋" panose="02010609060101010101" pitchFamily="49" charset="-122"/>
              </a:rPr>
              <a:t>一体化</a:t>
            </a:r>
            <a:r>
              <a:rPr lang="zh-CN" altLang="en-US" sz="2400" dirty="0" smtClean="0">
                <a:latin typeface="仿宋" panose="02010609060101010101" pitchFamily="49" charset="-122"/>
                <a:ea typeface="仿宋" panose="02010609060101010101" pitchFamily="49" charset="-122"/>
              </a:rPr>
              <a:t>。</a:t>
            </a:r>
            <a:endParaRPr lang="zh-CN" altLang="en-US"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本标准与GB/T 19000和GB/T 19004存在如下关系：</a:t>
            </a:r>
            <a:endParaRPr lang="zh-CN" altLang="en-US"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GB/T 19000《质量管理体系 基础和术语》为正确理解和实施本标准提供必要基础；</a:t>
            </a:r>
            <a:endParaRPr lang="zh-CN" altLang="en-US"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GB/T 19004 《追求组织的持续成功 质量管理方法》为选择超出本标准要求的组织提供指南。</a:t>
            </a:r>
            <a:r>
              <a:rPr lang="zh-CN" altLang="en-US" sz="2000" dirty="0" smtClean="0">
                <a:latin typeface="仿宋" panose="02010609060101010101" pitchFamily="49" charset="-122"/>
                <a:ea typeface="仿宋" panose="02010609060101010101" pitchFamily="49" charset="-122"/>
              </a:rPr>
              <a:t> </a:t>
            </a:r>
            <a:r>
              <a:rPr lang="zh-CN" altLang="en-US" sz="600" dirty="0" smtClean="0">
                <a:latin typeface="仿宋" panose="02010609060101010101" pitchFamily="49" charset="-122"/>
                <a:ea typeface="仿宋" panose="02010609060101010101" pitchFamily="49" charset="-122"/>
              </a:rPr>
              <a:t>  </a:t>
            </a:r>
            <a:endParaRPr lang="zh-CN" altLang="en-US" sz="600"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rPr>
              <a:t>引言</a:t>
            </a:r>
            <a:r>
              <a:rPr lang="en-US" altLang="zh-CN" sz="3200" b="1" smtClean="0">
                <a:solidFill>
                  <a:srgbClr val="FF6600"/>
                </a:solidFill>
                <a:latin typeface="宋体" panose="02010600030101010101" pitchFamily="2" charset="-122"/>
              </a:rPr>
              <a:t>-0.4 </a:t>
            </a:r>
            <a:r>
              <a:rPr lang="zh-CN" altLang="en-US" sz="3200" b="1" smtClean="0">
                <a:solidFill>
                  <a:srgbClr val="FF6600"/>
                </a:solidFill>
                <a:latin typeface="宋体" panose="02010600030101010101" pitchFamily="2" charset="-122"/>
              </a:rPr>
              <a:t>与其他管理体系标准的关系</a:t>
            </a:r>
            <a:endParaRPr lang="zh-CN" altLang="en-US" sz="3200" b="1" smtClean="0">
              <a:solidFill>
                <a:srgbClr val="FF6600"/>
              </a:solidFill>
              <a:latin typeface="宋体" panose="02010600030101010101" pitchFamily="2" charset="-122"/>
            </a:endParaRPr>
          </a:p>
        </p:txBody>
      </p:sp>
      <p:sp>
        <p:nvSpPr>
          <p:cNvPr id="80899" name="内容占位符 2"/>
          <p:cNvSpPr>
            <a:spLocks noGrp="1" noChangeArrowheads="1"/>
          </p:cNvSpPr>
          <p:nvPr>
            <p:ph idx="4294967295"/>
          </p:nvPr>
        </p:nvSpPr>
        <p:spPr bwMode="auto">
          <a:xfrm>
            <a:off x="330200" y="981075"/>
            <a:ext cx="8274050" cy="4895850"/>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ct val="120000"/>
              </a:lnSpc>
              <a:spcBef>
                <a:spcPct val="0"/>
              </a:spcBef>
              <a:buClr>
                <a:srgbClr val="0070C0"/>
              </a:buClr>
              <a:buFont typeface="Wingdings" panose="05000000000000000000" pitchFamily="2" charset="2"/>
              <a:buNone/>
            </a:pPr>
            <a:r>
              <a:rPr lang="zh-CN" altLang="en-US" sz="600" dirty="0" smtClean="0">
                <a:latin typeface="仿宋" panose="02010609060101010101" pitchFamily="49" charset="-122"/>
                <a:ea typeface="仿宋" panose="02010609060101010101" pitchFamily="49" charset="-122"/>
              </a:rPr>
              <a:t> </a:t>
            </a:r>
            <a:r>
              <a:rPr lang="zh-CN" altLang="en-US" sz="2000" dirty="0" smtClean="0">
                <a:latin typeface="仿宋" panose="02010609060101010101" pitchFamily="49" charset="-122"/>
                <a:ea typeface="仿宋" panose="02010609060101010101" pitchFamily="49" charset="-122"/>
              </a:rPr>
              <a:t>  </a:t>
            </a:r>
            <a:r>
              <a:rPr lang="zh-CN" altLang="en-US" sz="2400" dirty="0" smtClean="0">
                <a:latin typeface="仿宋" panose="02010609060101010101" pitchFamily="49" charset="-122"/>
                <a:ea typeface="仿宋" panose="02010609060101010101" pitchFamily="49" charset="-122"/>
              </a:rPr>
              <a:t>附录B给出了</a:t>
            </a:r>
            <a:r>
              <a:rPr lang="en-US" altLang="zh-CN" sz="2400" dirty="0" smtClean="0">
                <a:latin typeface="仿宋" panose="02010609060101010101" pitchFamily="49" charset="-122"/>
                <a:ea typeface="仿宋" panose="02010609060101010101" pitchFamily="49" charset="-122"/>
              </a:rPr>
              <a:t>SAC</a:t>
            </a:r>
            <a:r>
              <a:rPr lang="zh-CN" altLang="en-US" sz="2400" dirty="0" smtClean="0">
                <a:latin typeface="仿宋" panose="02010609060101010101" pitchFamily="49" charset="-122"/>
                <a:ea typeface="仿宋" panose="02010609060101010101" pitchFamily="49" charset="-122"/>
              </a:rPr>
              <a:t>/TC</a:t>
            </a:r>
            <a:r>
              <a:rPr lang="en-US" altLang="zh-CN" sz="2400" dirty="0" smtClean="0">
                <a:latin typeface="仿宋" panose="02010609060101010101" pitchFamily="49" charset="-122"/>
                <a:ea typeface="仿宋" panose="02010609060101010101" pitchFamily="49" charset="-122"/>
              </a:rPr>
              <a:t>151</a:t>
            </a:r>
            <a:r>
              <a:rPr lang="zh-CN" altLang="en-US" sz="2400" dirty="0">
                <a:latin typeface="仿宋" panose="02010609060101010101" pitchFamily="49" charset="-122"/>
                <a:ea typeface="仿宋" panose="02010609060101010101" pitchFamily="49" charset="-122"/>
              </a:rPr>
              <a:t>制定的其他质量管理和质量管理体系</a:t>
            </a:r>
            <a:r>
              <a:rPr lang="zh-CN" altLang="en-US" sz="2400" dirty="0" smtClean="0">
                <a:latin typeface="仿宋" panose="02010609060101010101" pitchFamily="49" charset="-122"/>
                <a:ea typeface="仿宋" panose="02010609060101010101" pitchFamily="49" charset="-122"/>
              </a:rPr>
              <a:t>标准（等同采用/TC</a:t>
            </a:r>
            <a:r>
              <a:rPr lang="en-US" altLang="zh-CN" sz="2400" dirty="0" smtClean="0">
                <a:latin typeface="仿宋" panose="02010609060101010101" pitchFamily="49" charset="-122"/>
                <a:ea typeface="仿宋" panose="02010609060101010101" pitchFamily="49" charset="-122"/>
              </a:rPr>
              <a:t>176</a:t>
            </a:r>
            <a:r>
              <a:rPr lang="zh-CN" altLang="en-US" sz="2400" dirty="0" smtClean="0">
                <a:latin typeface="仿宋" panose="02010609060101010101" pitchFamily="49" charset="-122"/>
                <a:ea typeface="仿宋" panose="02010609060101010101" pitchFamily="49" charset="-122"/>
              </a:rPr>
              <a:t>质量管理和质量保证标准化技术委员会制定的国际标准）的详细信息。</a:t>
            </a:r>
            <a:endParaRPr lang="zh-CN" altLang="en-US"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本标准不包括针对环境管理、职业健康和安全管理或财务管理等其他管理体系的特定要求。</a:t>
            </a:r>
            <a:endParaRPr lang="zh-CN" altLang="en-US" sz="2400" dirty="0" smtClean="0">
              <a:latin typeface="仿宋" panose="02010609060101010101" pitchFamily="49" charset="-122"/>
              <a:ea typeface="仿宋" panose="02010609060101010101" pitchFamily="49" charset="-122"/>
            </a:endParaRPr>
          </a:p>
          <a:p>
            <a:pPr marL="0" indent="0">
              <a:lnSpc>
                <a:spcPct val="120000"/>
              </a:lnSpc>
              <a:spcBef>
                <a:spcPct val="0"/>
              </a:spcBef>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在本标准的基础上，已经制定了若干行业特定要求的质量管理体系标准。其中的某些标准规定了质量管理体系的附加要求，而另一些标准则仅限于提供在特定行业应用本标准的指南。</a:t>
            </a:r>
            <a:r>
              <a:rPr lang="zh-CN" altLang="en-US" sz="2000" dirty="0" smtClean="0">
                <a:latin typeface="仿宋" panose="02010609060101010101" pitchFamily="49" charset="-122"/>
                <a:ea typeface="仿宋" panose="02010609060101010101" pitchFamily="49" charset="-122"/>
              </a:rPr>
              <a:t> </a:t>
            </a:r>
            <a:r>
              <a:rPr lang="zh-CN" altLang="en-US" sz="600" dirty="0" smtClean="0">
                <a:latin typeface="仿宋" panose="02010609060101010101" pitchFamily="49" charset="-122"/>
                <a:ea typeface="仿宋" panose="02010609060101010101" pitchFamily="49" charset="-122"/>
              </a:rPr>
              <a:t>  </a:t>
            </a:r>
            <a:endParaRPr lang="zh-CN" altLang="en-US" sz="600"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noChangeArrowheads="1"/>
          </p:cNvSpPr>
          <p:nvPr>
            <p:ph type="title" idx="4294967295"/>
          </p:nvPr>
        </p:nvSpPr>
        <p:spPr>
          <a:xfrm>
            <a:off x="108438" y="276226"/>
            <a:ext cx="8928589" cy="582613"/>
          </a:xfrm>
        </p:spPr>
        <p:txBody>
          <a:bodyPr anchor="b"/>
          <a:lstStyle/>
          <a:p>
            <a:pPr algn="l"/>
            <a:r>
              <a:rPr lang="zh-CN" altLang="en-US" b="1" dirty="0" smtClean="0">
                <a:solidFill>
                  <a:srgbClr val="FF6600"/>
                </a:solidFill>
                <a:latin typeface="微软雅黑" panose="020B0503020204020204" pitchFamily="34" charset="-122"/>
                <a:ea typeface="黑体" panose="02010609060101010101" pitchFamily="2" charset="-122"/>
              </a:rPr>
              <a:t>   </a:t>
            </a:r>
            <a:r>
              <a:rPr lang="en-US" altLang="zh-CN" b="1" dirty="0" smtClean="0">
                <a:solidFill>
                  <a:srgbClr val="FF6600"/>
                </a:solidFill>
                <a:latin typeface="微软雅黑" panose="020B0503020204020204" pitchFamily="34" charset="-122"/>
                <a:ea typeface="黑体" panose="02010609060101010101" pitchFamily="2" charset="-122"/>
              </a:rPr>
              <a:t>      </a:t>
            </a:r>
            <a:r>
              <a:rPr lang="zh-CN" altLang="en-US" sz="3200" b="1" dirty="0" smtClean="0">
                <a:solidFill>
                  <a:srgbClr val="FF6600"/>
                </a:solidFill>
                <a:latin typeface="微软雅黑" panose="020B0503020204020204" pitchFamily="34" charset="-122"/>
                <a:ea typeface="黑体" panose="02010609060101010101" pitchFamily="2" charset="-122"/>
              </a:rPr>
              <a:t>标准修订目的、基本特点（设计规范）</a:t>
            </a:r>
            <a:endParaRPr lang="zh-CN" altLang="en-US" sz="3200" b="1" dirty="0" smtClean="0">
              <a:solidFill>
                <a:srgbClr val="FF6600"/>
              </a:solidFill>
              <a:latin typeface="微软雅黑" panose="020B0503020204020204" pitchFamily="34" charset="-122"/>
              <a:ea typeface="黑体" panose="02010609060101010101" pitchFamily="2" charset="-122"/>
            </a:endParaRPr>
          </a:p>
        </p:txBody>
      </p:sp>
      <p:sp>
        <p:nvSpPr>
          <p:cNvPr id="21507" name="内容占位符 2"/>
          <p:cNvSpPr>
            <a:spLocks noGrp="1" noChangeArrowheads="1"/>
          </p:cNvSpPr>
          <p:nvPr>
            <p:ph idx="4294967295"/>
          </p:nvPr>
        </p:nvSpPr>
        <p:spPr>
          <a:xfrm>
            <a:off x="1" y="981074"/>
            <a:ext cx="7236295" cy="5112221"/>
          </a:xfrm>
          <a:prstGeom prst="rect">
            <a:avLst/>
          </a:prstGeom>
        </p:spPr>
        <p:txBody>
          <a:bodyPr/>
          <a:lstStyle/>
          <a:p>
            <a:pPr>
              <a:lnSpc>
                <a:spcPct val="90000"/>
              </a:lnSpc>
              <a:spcBef>
                <a:spcPct val="0"/>
              </a:spcBef>
              <a:buClr>
                <a:srgbClr val="FA4E12"/>
              </a:buClr>
              <a:buFont typeface="Wingdings" panose="05000000000000000000" pitchFamily="2" charset="2"/>
              <a:buChar char="n"/>
            </a:pPr>
            <a:r>
              <a:rPr lang="zh-CN" altLang="en-US" sz="2400" b="1" dirty="0" smtClean="0">
                <a:latin typeface="仿宋" panose="02010609060101010101" pitchFamily="49" charset="-122"/>
                <a:ea typeface="仿宋" panose="02010609060101010101" pitchFamily="49" charset="-122"/>
              </a:rPr>
              <a:t>一定的前瞻性，为未来十年乃至更长时间，提供一套稳定的核心要求；</a:t>
            </a:r>
            <a:endParaRPr lang="en-US" altLang="zh-CN" sz="2400" b="1" dirty="0" smtClean="0">
              <a:latin typeface="仿宋" panose="02010609060101010101" pitchFamily="49" charset="-122"/>
              <a:ea typeface="仿宋" panose="02010609060101010101" pitchFamily="49" charset="-122"/>
            </a:endParaRPr>
          </a:p>
          <a:p>
            <a:pPr>
              <a:lnSpc>
                <a:spcPct val="90000"/>
              </a:lnSpc>
              <a:spcBef>
                <a:spcPct val="0"/>
              </a:spcBef>
              <a:buClr>
                <a:srgbClr val="FA4E12"/>
              </a:buClr>
              <a:buFont typeface="Wingdings" panose="05000000000000000000" pitchFamily="2" charset="2"/>
              <a:buChar char="n"/>
            </a:pPr>
            <a:r>
              <a:rPr lang="zh-CN" altLang="en-US" sz="2400" b="1" dirty="0" smtClean="0">
                <a:latin typeface="仿宋" panose="02010609060101010101" pitchFamily="49" charset="-122"/>
                <a:ea typeface="仿宋" panose="02010609060101010101" pitchFamily="49" charset="-122"/>
              </a:rPr>
              <a:t>更强的通用性，特别是强化了对服务行业的兼容性；</a:t>
            </a:r>
            <a:endParaRPr lang="en-US" altLang="zh-CN" sz="2400" b="1" dirty="0" smtClean="0">
              <a:latin typeface="仿宋" panose="02010609060101010101" pitchFamily="49" charset="-122"/>
              <a:ea typeface="仿宋" panose="02010609060101010101" pitchFamily="49" charset="-122"/>
            </a:endParaRPr>
          </a:p>
          <a:p>
            <a:pPr>
              <a:lnSpc>
                <a:spcPct val="90000"/>
              </a:lnSpc>
              <a:spcBef>
                <a:spcPct val="0"/>
              </a:spcBef>
              <a:buClr>
                <a:srgbClr val="FA4E12"/>
              </a:buClr>
              <a:buFont typeface="Wingdings" panose="05000000000000000000" pitchFamily="2" charset="2"/>
              <a:buChar char="n"/>
            </a:pPr>
            <a:r>
              <a:rPr lang="zh-CN" altLang="en-US" sz="2400" b="1" dirty="0" smtClean="0">
                <a:latin typeface="仿宋" panose="02010609060101010101" pitchFamily="49" charset="-122"/>
                <a:ea typeface="仿宋" panose="02010609060101010101" pitchFamily="49" charset="-122"/>
              </a:rPr>
              <a:t>高度关注对过程的有效管理，以实现预期的输出；</a:t>
            </a:r>
            <a:endParaRPr lang="en-US" altLang="zh-CN" sz="2400" b="1" dirty="0" smtClean="0">
              <a:latin typeface="仿宋" panose="02010609060101010101" pitchFamily="49" charset="-122"/>
              <a:ea typeface="仿宋" panose="02010609060101010101" pitchFamily="49" charset="-122"/>
            </a:endParaRPr>
          </a:p>
          <a:p>
            <a:pPr>
              <a:lnSpc>
                <a:spcPct val="90000"/>
              </a:lnSpc>
              <a:spcBef>
                <a:spcPct val="0"/>
              </a:spcBef>
              <a:buClr>
                <a:srgbClr val="FA4E12"/>
              </a:buClr>
              <a:buFont typeface="Wingdings" panose="05000000000000000000" pitchFamily="2" charset="2"/>
              <a:buChar char="n"/>
            </a:pPr>
            <a:r>
              <a:rPr lang="zh-CN" altLang="en-US" sz="2400" b="1" dirty="0" smtClean="0">
                <a:latin typeface="仿宋" panose="02010609060101010101" pitchFamily="49" charset="-122"/>
                <a:ea typeface="仿宋" panose="02010609060101010101" pitchFamily="49" charset="-122"/>
              </a:rPr>
              <a:t>考虑自</a:t>
            </a:r>
            <a:r>
              <a:rPr lang="en-US" altLang="zh-CN" sz="2400" b="1" dirty="0" smtClean="0">
                <a:latin typeface="仿宋" panose="02010609060101010101" pitchFamily="49" charset="-122"/>
                <a:ea typeface="仿宋" panose="02010609060101010101" pitchFamily="49" charset="-122"/>
              </a:rPr>
              <a:t>2000</a:t>
            </a:r>
            <a:r>
              <a:rPr lang="zh-CN" altLang="en-US" sz="2400" b="1" dirty="0" smtClean="0">
                <a:latin typeface="仿宋" panose="02010609060101010101" pitchFamily="49" charset="-122"/>
                <a:ea typeface="仿宋" panose="02010609060101010101" pitchFamily="49" charset="-122"/>
              </a:rPr>
              <a:t>年质量管理管体系标准发生重大修订后，在实践和技术方面的变化；</a:t>
            </a:r>
            <a:endParaRPr lang="en-US" altLang="zh-CN" sz="2400" b="1" dirty="0" smtClean="0">
              <a:latin typeface="仿宋" panose="02010609060101010101" pitchFamily="49" charset="-122"/>
              <a:ea typeface="仿宋" panose="02010609060101010101" pitchFamily="49" charset="-122"/>
            </a:endParaRPr>
          </a:p>
          <a:p>
            <a:pPr>
              <a:lnSpc>
                <a:spcPct val="90000"/>
              </a:lnSpc>
              <a:spcBef>
                <a:spcPct val="0"/>
              </a:spcBef>
              <a:buClr>
                <a:srgbClr val="FA4E12"/>
              </a:buClr>
              <a:buFont typeface="Wingdings" panose="05000000000000000000" pitchFamily="2" charset="2"/>
              <a:buChar char="n"/>
            </a:pPr>
            <a:r>
              <a:rPr lang="zh-CN" altLang="en-US" sz="2400" b="1" dirty="0" smtClean="0">
                <a:latin typeface="仿宋" panose="02010609060101010101" pitchFamily="49" charset="-122"/>
                <a:ea typeface="仿宋" panose="02010609060101010101" pitchFamily="49" charset="-122"/>
              </a:rPr>
              <a:t>反映组织在经营过程中所面临的日益加剧的复杂性、需求和动态的环境的变化；</a:t>
            </a:r>
            <a:endParaRPr lang="en-US" altLang="zh-CN" sz="2400" b="1" dirty="0" smtClean="0">
              <a:latin typeface="仿宋" panose="02010609060101010101" pitchFamily="49" charset="-122"/>
              <a:ea typeface="仿宋" panose="02010609060101010101" pitchFamily="49" charset="-122"/>
            </a:endParaRPr>
          </a:p>
          <a:p>
            <a:pPr>
              <a:lnSpc>
                <a:spcPct val="90000"/>
              </a:lnSpc>
              <a:spcBef>
                <a:spcPct val="0"/>
              </a:spcBef>
              <a:buClr>
                <a:srgbClr val="FA4E12"/>
              </a:buClr>
              <a:buFont typeface="Wingdings" panose="05000000000000000000" pitchFamily="2" charset="2"/>
              <a:buChar char="n"/>
            </a:pPr>
            <a:r>
              <a:rPr lang="zh-CN" altLang="en-US" sz="2400" b="1" dirty="0" smtClean="0">
                <a:latin typeface="仿宋" panose="02010609060101010101" pitchFamily="49" charset="-122"/>
                <a:ea typeface="仿宋" panose="02010609060101010101" pitchFamily="49" charset="-122"/>
              </a:rPr>
              <a:t>通过应用</a:t>
            </a:r>
            <a:r>
              <a:rPr lang="en-US" altLang="zh-CN" sz="2400" b="1" dirty="0" smtClean="0">
                <a:latin typeface="仿宋" panose="02010609060101010101" pitchFamily="49" charset="-122"/>
                <a:ea typeface="仿宋" panose="02010609060101010101" pitchFamily="49" charset="-122"/>
              </a:rPr>
              <a:t>ISO</a:t>
            </a:r>
            <a:r>
              <a:rPr lang="zh-CN" altLang="en-US" sz="2400" b="1" dirty="0" smtClean="0">
                <a:latin typeface="仿宋" panose="02010609060101010101" pitchFamily="49" charset="-122"/>
                <a:ea typeface="仿宋" panose="02010609060101010101" pitchFamily="49" charset="-122"/>
              </a:rPr>
              <a:t>导则中的附件</a:t>
            </a:r>
            <a:r>
              <a:rPr lang="en-US" altLang="zh-CN" sz="2400" b="1" dirty="0" smtClean="0">
                <a:latin typeface="仿宋" panose="02010609060101010101" pitchFamily="49" charset="-122"/>
                <a:ea typeface="仿宋" panose="02010609060101010101" pitchFamily="49" charset="-122"/>
              </a:rPr>
              <a:t>SL</a:t>
            </a:r>
            <a:r>
              <a:rPr lang="en-US" altLang="zh-CN" sz="2400" dirty="0" smtClean="0"/>
              <a:t> </a:t>
            </a:r>
            <a:r>
              <a:rPr lang="en-US" altLang="zh-CN" sz="2400" b="1" dirty="0" smtClean="0">
                <a:latin typeface="仿宋" panose="02010609060101010101" pitchFamily="49" charset="-122"/>
                <a:ea typeface="仿宋" panose="02010609060101010101" pitchFamily="49" charset="-122"/>
              </a:rPr>
              <a:t>《</a:t>
            </a:r>
            <a:r>
              <a:rPr lang="zh-CN" altLang="en-US" sz="2400" b="1" dirty="0" smtClean="0">
                <a:latin typeface="仿宋" panose="02010609060101010101" pitchFamily="49" charset="-122"/>
                <a:ea typeface="仿宋" panose="02010609060101010101" pitchFamily="49" charset="-122"/>
              </a:rPr>
              <a:t>管理体系标准的高层结构和共同条款以及核心术语和定义</a:t>
            </a:r>
            <a:r>
              <a:rPr lang="en-US" altLang="zh-CN" sz="2400" b="1" dirty="0" smtClean="0">
                <a:latin typeface="仿宋" panose="02010609060101010101" pitchFamily="49" charset="-122"/>
                <a:ea typeface="仿宋" panose="02010609060101010101" pitchFamily="49" charset="-122"/>
              </a:rPr>
              <a:t>》 </a:t>
            </a:r>
            <a:r>
              <a:rPr lang="zh-CN" altLang="en-US" sz="2400" b="1" dirty="0" smtClean="0">
                <a:latin typeface="仿宋" panose="02010609060101010101" pitchFamily="49" charset="-122"/>
                <a:ea typeface="仿宋" panose="02010609060101010101" pitchFamily="49" charset="-122"/>
              </a:rPr>
              <a:t>，增强与其他</a:t>
            </a:r>
            <a:r>
              <a:rPr lang="en-US" altLang="zh-CN" sz="2400" b="1" dirty="0" smtClean="0">
                <a:latin typeface="仿宋" panose="02010609060101010101" pitchFamily="49" charset="-122"/>
                <a:ea typeface="仿宋" panose="02010609060101010101" pitchFamily="49" charset="-122"/>
              </a:rPr>
              <a:t>ISO</a:t>
            </a:r>
            <a:r>
              <a:rPr lang="zh-CN" altLang="en-US" sz="2400" b="1" dirty="0" smtClean="0">
                <a:latin typeface="仿宋" panose="02010609060101010101" pitchFamily="49" charset="-122"/>
                <a:ea typeface="仿宋" panose="02010609060101010101" pitchFamily="49" charset="-122"/>
              </a:rPr>
              <a:t>管理体系标准的兼容性和协调性；</a:t>
            </a:r>
            <a:endParaRPr lang="en-US" altLang="zh-CN" sz="2400" b="1" dirty="0" smtClean="0">
              <a:latin typeface="仿宋" panose="02010609060101010101" pitchFamily="49" charset="-122"/>
              <a:ea typeface="仿宋" panose="02010609060101010101" pitchFamily="49" charset="-122"/>
            </a:endParaRPr>
          </a:p>
          <a:p>
            <a:pPr>
              <a:lnSpc>
                <a:spcPct val="90000"/>
              </a:lnSpc>
              <a:spcBef>
                <a:spcPct val="0"/>
              </a:spcBef>
              <a:buClr>
                <a:srgbClr val="FA4E12"/>
              </a:buClr>
              <a:buFont typeface="Wingdings" panose="05000000000000000000" pitchFamily="2" charset="2"/>
              <a:buChar char="n"/>
            </a:pPr>
            <a:r>
              <a:rPr lang="zh-CN" altLang="en-US" sz="2400" b="1" dirty="0" smtClean="0">
                <a:latin typeface="仿宋" panose="02010609060101010101" pitchFamily="49" charset="-122"/>
                <a:ea typeface="仿宋" panose="02010609060101010101" pitchFamily="49" charset="-122"/>
              </a:rPr>
              <a:t>利用简单化的语言和描述形式，以有助于理解并统一对各项要求的阐述</a:t>
            </a:r>
            <a:endParaRPr lang="zh-CN" altLang="en-US" sz="2400" b="1" dirty="0" smtClean="0">
              <a:latin typeface="仿宋" panose="02010609060101010101" pitchFamily="49" charset="-122"/>
              <a:ea typeface="仿宋" panose="02010609060101010101" pitchFamily="49" charset="-122"/>
            </a:endParaRPr>
          </a:p>
        </p:txBody>
      </p:sp>
      <p:pic>
        <p:nvPicPr>
          <p:cNvPr id="21508"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36296" y="1125538"/>
            <a:ext cx="2113085"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标题 1"/>
          <p:cNvSpPr>
            <a:spLocks noGrp="1" noChangeArrowheads="1"/>
          </p:cNvSpPr>
          <p:nvPr>
            <p:ph type="title" idx="4294967295"/>
          </p:nvPr>
        </p:nvSpPr>
        <p:spPr>
          <a:xfrm>
            <a:off x="457200" y="274638"/>
            <a:ext cx="8229600" cy="582612"/>
          </a:xfrm>
        </p:spPr>
        <p:txBody>
          <a:bodyPr anchor="b"/>
          <a:lstStyle/>
          <a:p>
            <a:pPr algn="l"/>
            <a:r>
              <a:rPr lang="zh-CN" altLang="en-US" sz="3200" b="1" smtClean="0">
                <a:solidFill>
                  <a:srgbClr val="FF6600"/>
                </a:solidFill>
                <a:latin typeface="宋体" panose="02010600030101010101" pitchFamily="2" charset="-122"/>
              </a:rPr>
              <a:t>引言</a:t>
            </a:r>
            <a:r>
              <a:rPr lang="en-US" altLang="zh-CN" sz="3200" b="1" smtClean="0">
                <a:solidFill>
                  <a:srgbClr val="FF6600"/>
                </a:solidFill>
                <a:latin typeface="宋体" panose="02010600030101010101" pitchFamily="2" charset="-122"/>
              </a:rPr>
              <a:t>-0.4 </a:t>
            </a:r>
            <a:r>
              <a:rPr lang="zh-CN" altLang="en-US" sz="3200" b="1" smtClean="0">
                <a:solidFill>
                  <a:srgbClr val="FF6600"/>
                </a:solidFill>
                <a:latin typeface="宋体" panose="02010600030101010101" pitchFamily="2" charset="-122"/>
              </a:rPr>
              <a:t>与其他管理体系标准的关系</a:t>
            </a:r>
            <a:endParaRPr lang="zh-CN" altLang="en-US" sz="3200" b="1" smtClean="0">
              <a:solidFill>
                <a:srgbClr val="FF6600"/>
              </a:solidFill>
              <a:latin typeface="宋体" panose="02010600030101010101" pitchFamily="2" charset="-122"/>
            </a:endParaRPr>
          </a:p>
        </p:txBody>
      </p:sp>
      <p:sp>
        <p:nvSpPr>
          <p:cNvPr id="81923" name="内容占位符 2"/>
          <p:cNvSpPr>
            <a:spLocks noGrp="1" noChangeArrowheads="1"/>
          </p:cNvSpPr>
          <p:nvPr>
            <p:ph idx="4294967295"/>
          </p:nvPr>
        </p:nvSpPr>
        <p:spPr bwMode="auto">
          <a:xfrm>
            <a:off x="330200" y="981075"/>
            <a:ext cx="8274050" cy="4895850"/>
          </a:xfrm>
          <a:prstGeom prst="rect">
            <a:avLst/>
          </a:prstGeom>
          <a:noFill/>
          <a:ln>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lnSpc>
                <a:spcPct val="120000"/>
              </a:lnSpc>
              <a:spcBef>
                <a:spcPct val="0"/>
              </a:spcBef>
              <a:buClr>
                <a:srgbClr val="0070C0"/>
              </a:buClr>
              <a:buFont typeface="Wingdings" panose="05000000000000000000" pitchFamily="2" charset="2"/>
              <a:buNone/>
            </a:pPr>
            <a:r>
              <a:rPr lang="zh-CN" altLang="en-US" sz="600" dirty="0" smtClean="0">
                <a:latin typeface="仿宋" panose="02010609060101010101" pitchFamily="49" charset="-122"/>
                <a:ea typeface="仿宋" panose="02010609060101010101" pitchFamily="49" charset="-122"/>
              </a:rPr>
              <a:t> </a:t>
            </a:r>
            <a:r>
              <a:rPr lang="zh-CN" altLang="en-US" sz="2000" dirty="0" smtClean="0">
                <a:latin typeface="仿宋" panose="02010609060101010101" pitchFamily="49" charset="-122"/>
                <a:ea typeface="仿宋" panose="02010609060101010101" pitchFamily="49" charset="-122"/>
              </a:rPr>
              <a:t>  </a:t>
            </a:r>
            <a:r>
              <a:rPr lang="zh-CN" altLang="en-US" sz="2400" dirty="0" smtClean="0">
                <a:latin typeface="仿宋" panose="02010609060101010101" pitchFamily="49" charset="-122"/>
                <a:ea typeface="仿宋" panose="02010609060101010101" pitchFamily="49" charset="-122"/>
              </a:rPr>
              <a:t>本标准的章节内容与之前版本（GB/T 19001—2008</a:t>
            </a:r>
            <a:r>
              <a:rPr lang="en-US" altLang="zh-CN" sz="2400" dirty="0" smtClean="0">
                <a:latin typeface="仿宋" panose="02010609060101010101" pitchFamily="49" charset="-122"/>
                <a:ea typeface="仿宋" panose="02010609060101010101" pitchFamily="49" charset="-122"/>
              </a:rPr>
              <a:t>/ISO9001:2008</a:t>
            </a:r>
            <a:r>
              <a:rPr lang="zh-CN" altLang="en-US" sz="2400" dirty="0" smtClean="0">
                <a:latin typeface="仿宋" panose="02010609060101010101" pitchFamily="49" charset="-122"/>
                <a:ea typeface="仿宋" panose="02010609060101010101" pitchFamily="49" charset="-122"/>
              </a:rPr>
              <a:t>）章节内容之间的对应关系见ISO/TC176/SC2（国际标准化组织/质量管理和质量保证技术委员会/质量体系分委员会）的公开网站：www.iso.org/tc176/sc02/public。</a:t>
            </a:r>
            <a:r>
              <a:rPr lang="zh-CN" altLang="en-US" sz="600" dirty="0" smtClean="0">
                <a:latin typeface="仿宋" panose="02010609060101010101" pitchFamily="49" charset="-122"/>
                <a:ea typeface="仿宋" panose="02010609060101010101" pitchFamily="49" charset="-122"/>
              </a:rPr>
              <a:t>  </a:t>
            </a:r>
            <a:endParaRPr lang="zh-CN" altLang="en-US" sz="600" dirty="0" smtClean="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6"/>
          <p:cNvSpPr>
            <a:spLocks noGrp="1" noChangeArrowheads="1"/>
          </p:cNvSpPr>
          <p:nvPr>
            <p:ph type="title"/>
          </p:nvPr>
        </p:nvSpPr>
        <p:spPr>
          <a:xfrm>
            <a:off x="457200" y="274638"/>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sp>
        <p:nvSpPr>
          <p:cNvPr id="46083" name="Rectangle 3"/>
          <p:cNvSpPr>
            <a:spLocks noGrp="1" noChangeArrowheads="1"/>
          </p:cNvSpPr>
          <p:nvPr>
            <p:ph type="body" sz="half" idx="1"/>
          </p:nvPr>
        </p:nvSpPr>
        <p:spPr>
          <a:xfrm>
            <a:off x="457200" y="1600200"/>
            <a:ext cx="8291513" cy="4708525"/>
          </a:xfrm>
        </p:spPr>
        <p:txBody>
          <a:bodyPr>
            <a:normAutofit/>
          </a:bodyPr>
          <a:lstStyle/>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000" dirty="0" smtClean="0"/>
          </a:p>
          <a:p>
            <a:pPr marL="0" indent="0" eaLnBrk="1" hangingPunct="1">
              <a:lnSpc>
                <a:spcPct val="90000"/>
              </a:lnSpc>
              <a:buNone/>
            </a:pPr>
            <a:endParaRPr lang="en-US" altLang="zh-CN" sz="2000" dirty="0" smtClean="0"/>
          </a:p>
        </p:txBody>
      </p:sp>
      <p:graphicFrame>
        <p:nvGraphicFramePr>
          <p:cNvPr id="38949" name="Group 37"/>
          <p:cNvGraphicFramePr>
            <a:graphicFrameLocks noGrp="1"/>
          </p:cNvGraphicFramePr>
          <p:nvPr>
            <p:ph sz="half" idx="2"/>
          </p:nvPr>
        </p:nvGraphicFramePr>
        <p:xfrm>
          <a:off x="251520" y="1051487"/>
          <a:ext cx="8424936" cy="4860099"/>
        </p:xfrm>
        <a:graphic>
          <a:graphicData uri="http://schemas.openxmlformats.org/drawingml/2006/table">
            <a:tbl>
              <a:tblPr/>
              <a:tblGrid>
                <a:gridCol w="4536504"/>
                <a:gridCol w="3888432"/>
              </a:tblGrid>
              <a:tr h="323290">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3865">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１ 范围 </a:t>
                      </a:r>
                      <a:endPar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r>
                        <a:rPr kumimoji="0" lang="en-US" sz="1600" kern="1200" dirty="0" smtClean="0">
                          <a:solidFill>
                            <a:schemeClr val="tx1"/>
                          </a:solidFill>
                          <a:latin typeface="+mn-lt"/>
                          <a:ea typeface="+mn-ea"/>
                          <a:cs typeface="+mn-cs"/>
                        </a:rPr>
                        <a:t>1.1  </a:t>
                      </a:r>
                      <a:r>
                        <a:rPr kumimoji="0" lang="zh-CN" altLang="en-US" sz="1600" kern="1200" dirty="0" smtClean="0">
                          <a:solidFill>
                            <a:schemeClr val="tx1"/>
                          </a:solidFill>
                          <a:latin typeface="+mn-lt"/>
                          <a:ea typeface="+mn-ea"/>
                          <a:cs typeface="+mn-cs"/>
                        </a:rPr>
                        <a:t>总则</a:t>
                      </a:r>
                      <a:endParaRPr kumimoji="0" lang="zh-CN" altLang="en-US" sz="1600" kern="1200" dirty="0" smtClean="0">
                        <a:solidFill>
                          <a:schemeClr val="tx1"/>
                        </a:solidFill>
                        <a:latin typeface="+mn-lt"/>
                        <a:ea typeface="+mn-ea"/>
                        <a:cs typeface="+mn-cs"/>
                      </a:endParaRPr>
                    </a:p>
                    <a:p>
                      <a:r>
                        <a:rPr kumimoji="0" lang="zh-CN" altLang="en-US" sz="1600" kern="1200" dirty="0" smtClean="0">
                          <a:solidFill>
                            <a:schemeClr val="tx1"/>
                          </a:solidFill>
                          <a:latin typeface="+mn-lt"/>
                          <a:ea typeface="+mn-ea"/>
                          <a:cs typeface="+mn-cs"/>
                        </a:rPr>
                        <a:t>本标准为有下列需求的组织规定了质量管理体系要求：</a:t>
                      </a:r>
                      <a:endParaRPr kumimoji="0" lang="zh-CN" altLang="en-US" sz="1600" kern="1200" dirty="0" smtClean="0">
                        <a:solidFill>
                          <a:schemeClr val="tx1"/>
                        </a:solidFill>
                        <a:latin typeface="+mn-lt"/>
                        <a:ea typeface="+mn-ea"/>
                        <a:cs typeface="+mn-cs"/>
                      </a:endParaRPr>
                    </a:p>
                    <a:p>
                      <a:r>
                        <a:rPr kumimoji="0" lang="en-US" sz="1600" kern="1200" dirty="0" smtClean="0">
                          <a:solidFill>
                            <a:schemeClr val="tx1"/>
                          </a:solidFill>
                          <a:latin typeface="+mn-lt"/>
                          <a:ea typeface="+mn-ea"/>
                          <a:cs typeface="+mn-cs"/>
                        </a:rPr>
                        <a:t>a) </a:t>
                      </a:r>
                      <a:r>
                        <a:rPr kumimoji="0" lang="zh-CN" altLang="en-US" sz="1600" kern="1200" dirty="0" smtClean="0">
                          <a:solidFill>
                            <a:schemeClr val="tx1"/>
                          </a:solidFill>
                          <a:latin typeface="+mn-lt"/>
                          <a:ea typeface="+mn-ea"/>
                          <a:cs typeface="+mn-cs"/>
                        </a:rPr>
                        <a:t>需要证实其有能力稳定地提供满足顾客和适用的法律法规要求的</a:t>
                      </a:r>
                      <a:r>
                        <a:rPr kumimoji="0" lang="zh-CN" altLang="en-US" sz="1600" kern="1200" dirty="0" smtClean="0">
                          <a:solidFill>
                            <a:srgbClr val="FF0000"/>
                          </a:solidFill>
                          <a:latin typeface="+mn-lt"/>
                          <a:ea typeface="+mn-ea"/>
                          <a:cs typeface="+mn-cs"/>
                        </a:rPr>
                        <a:t>产品</a:t>
                      </a:r>
                      <a:r>
                        <a:rPr kumimoji="0" lang="zh-CN" altLang="en-US" sz="1600" kern="1200" dirty="0" smtClean="0">
                          <a:solidFill>
                            <a:schemeClr val="tx1"/>
                          </a:solidFill>
                          <a:latin typeface="+mn-lt"/>
                          <a:ea typeface="+mn-ea"/>
                          <a:cs typeface="+mn-cs"/>
                        </a:rPr>
                        <a:t>；</a:t>
                      </a:r>
                      <a:endParaRPr kumimoji="0" lang="zh-CN" altLang="en-US" sz="1600" kern="1200" dirty="0" smtClean="0">
                        <a:solidFill>
                          <a:schemeClr val="tx1"/>
                        </a:solidFill>
                        <a:latin typeface="+mn-lt"/>
                        <a:ea typeface="+mn-ea"/>
                        <a:cs typeface="+mn-cs"/>
                      </a:endParaRPr>
                    </a:p>
                    <a:p>
                      <a:r>
                        <a:rPr kumimoji="0" lang="en-US" sz="1600" kern="1200" dirty="0" smtClean="0">
                          <a:solidFill>
                            <a:schemeClr val="tx1"/>
                          </a:solidFill>
                          <a:latin typeface="+mn-lt"/>
                          <a:ea typeface="+mn-ea"/>
                          <a:cs typeface="+mn-cs"/>
                        </a:rPr>
                        <a:t>b) </a:t>
                      </a:r>
                      <a:r>
                        <a:rPr kumimoji="0" lang="zh-CN" altLang="en-US" sz="1600" kern="1200" dirty="0" smtClean="0">
                          <a:solidFill>
                            <a:schemeClr val="tx1"/>
                          </a:solidFill>
                          <a:latin typeface="+mn-lt"/>
                          <a:ea typeface="+mn-ea"/>
                          <a:cs typeface="+mn-cs"/>
                        </a:rPr>
                        <a:t>通过体系的有效应用，包括体系持续改进的过程以及保证符合顾客与适用的法律法规要求，旨在增强顾客满意。</a:t>
                      </a:r>
                      <a:endParaRPr kumimoji="0" lang="zh-CN" altLang="en-US" sz="1600" kern="1200" dirty="0" smtClean="0">
                        <a:solidFill>
                          <a:schemeClr val="tx1"/>
                        </a:solidFill>
                        <a:latin typeface="+mn-lt"/>
                        <a:ea typeface="+mn-ea"/>
                        <a:cs typeface="+mn-cs"/>
                      </a:endParaRPr>
                    </a:p>
                    <a:p>
                      <a:r>
                        <a:rPr kumimoji="0" lang="en-US" sz="1600" kern="1200" dirty="0" smtClean="0">
                          <a:solidFill>
                            <a:schemeClr val="tx1"/>
                          </a:solidFill>
                          <a:latin typeface="+mn-lt"/>
                          <a:ea typeface="+mn-ea"/>
                          <a:cs typeface="+mn-cs"/>
                        </a:rPr>
                        <a:t>  </a:t>
                      </a:r>
                      <a:endParaRPr kumimoji="0" lang="zh-CN" altLang="en-US" sz="1600" kern="1200" dirty="0" smtClean="0">
                        <a:solidFill>
                          <a:schemeClr val="tx1"/>
                        </a:solidFill>
                        <a:latin typeface="+mn-lt"/>
                        <a:ea typeface="+mn-ea"/>
                        <a:cs typeface="+mn-cs"/>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 </a:t>
                      </a:r>
                      <a:r>
                        <a:rPr kumimoji="0" lang="zh-CN" altLang="en-US"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范围</a:t>
                      </a:r>
                      <a:endParaRPr kumimoji="0" lang="zh-CN" altLang="en-US"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r>
                        <a:rPr kumimoji="0" lang="zh-CN" altLang="en-US" sz="2000" b="1" i="0" kern="1200" dirty="0" smtClean="0">
                          <a:solidFill>
                            <a:schemeClr val="tx1"/>
                          </a:solidFill>
                          <a:effectLst/>
                          <a:latin typeface="+mn-lt"/>
                          <a:ea typeface="+mn-ea"/>
                          <a:cs typeface="+mn-cs"/>
                        </a:rPr>
                        <a:t>  本标准为下列组织规定了质量管理体系要求：</a:t>
                      </a:r>
                      <a:endParaRPr kumimoji="0" lang="zh-CN" altLang="en-US" sz="2000" b="1" i="0" kern="1200" dirty="0" smtClean="0">
                        <a:solidFill>
                          <a:schemeClr val="tx1"/>
                        </a:solidFill>
                        <a:effectLst/>
                        <a:latin typeface="+mn-lt"/>
                        <a:ea typeface="+mn-ea"/>
                        <a:cs typeface="+mn-cs"/>
                      </a:endParaRPr>
                    </a:p>
                    <a:p>
                      <a:r>
                        <a:rPr kumimoji="0" lang="en-US" altLang="zh-CN" sz="2000" b="1" i="0" kern="1200" dirty="0" smtClean="0">
                          <a:solidFill>
                            <a:schemeClr val="tx1"/>
                          </a:solidFill>
                          <a:effectLst/>
                          <a:latin typeface="+mn-lt"/>
                          <a:ea typeface="+mn-ea"/>
                          <a:cs typeface="+mn-cs"/>
                        </a:rPr>
                        <a:t>a) </a:t>
                      </a:r>
                      <a:r>
                        <a:rPr kumimoji="0" lang="zh-CN" altLang="en-US" sz="2000" b="1" i="0" kern="1200" dirty="0" smtClean="0">
                          <a:solidFill>
                            <a:schemeClr val="tx1"/>
                          </a:solidFill>
                          <a:effectLst/>
                          <a:latin typeface="+mn-lt"/>
                          <a:ea typeface="+mn-ea"/>
                          <a:cs typeface="+mn-cs"/>
                        </a:rPr>
                        <a:t>需要证实其具有</a:t>
                      </a:r>
                      <a:r>
                        <a:rPr kumimoji="0" lang="zh-CN" altLang="en-US" sz="2000" b="1" i="0" kern="1200" dirty="0" smtClean="0">
                          <a:solidFill>
                            <a:srgbClr val="FF0000"/>
                          </a:solidFill>
                          <a:effectLst/>
                          <a:latin typeface="+mn-lt"/>
                          <a:ea typeface="+mn-ea"/>
                          <a:cs typeface="+mn-cs"/>
                        </a:rPr>
                        <a:t>稳定</a:t>
                      </a:r>
                      <a:r>
                        <a:rPr kumimoji="0" lang="zh-CN" altLang="en-US" sz="2000" b="1" i="0" kern="1200" dirty="0" smtClean="0">
                          <a:solidFill>
                            <a:schemeClr val="tx1"/>
                          </a:solidFill>
                          <a:effectLst/>
                          <a:latin typeface="+mn-lt"/>
                          <a:ea typeface="+mn-ea"/>
                          <a:cs typeface="+mn-cs"/>
                        </a:rPr>
                        <a:t>提供满足顾客要求以及适用法律法规要求的产品和服务的</a:t>
                      </a:r>
                      <a:r>
                        <a:rPr kumimoji="0" lang="zh-CN" altLang="en-US" sz="2000" b="1" i="0" kern="1200" dirty="0" smtClean="0">
                          <a:solidFill>
                            <a:srgbClr val="FF0000"/>
                          </a:solidFill>
                          <a:effectLst/>
                          <a:latin typeface="+mn-lt"/>
                          <a:ea typeface="+mn-ea"/>
                          <a:cs typeface="+mn-cs"/>
                        </a:rPr>
                        <a:t>能力</a:t>
                      </a:r>
                      <a:r>
                        <a:rPr kumimoji="0" lang="zh-CN" altLang="en-US" sz="2000" b="1" i="0" kern="1200" dirty="0" smtClean="0">
                          <a:solidFill>
                            <a:schemeClr val="tx1"/>
                          </a:solidFill>
                          <a:effectLst/>
                          <a:latin typeface="+mn-lt"/>
                          <a:ea typeface="+mn-ea"/>
                          <a:cs typeface="+mn-cs"/>
                        </a:rPr>
                        <a:t>； </a:t>
                      </a:r>
                      <a:endParaRPr kumimoji="0" lang="zh-CN" altLang="en-US" sz="2000" b="1" i="0" kern="1200" dirty="0" smtClean="0">
                        <a:solidFill>
                          <a:schemeClr val="tx1"/>
                        </a:solidFill>
                        <a:effectLst/>
                        <a:latin typeface="+mn-lt"/>
                        <a:ea typeface="+mn-ea"/>
                        <a:cs typeface="+mn-cs"/>
                      </a:endParaRPr>
                    </a:p>
                    <a:p>
                      <a:r>
                        <a:rPr kumimoji="0" lang="en-US" altLang="zh-CN" sz="2000" b="1" i="0" kern="1200" dirty="0" smtClean="0">
                          <a:solidFill>
                            <a:schemeClr val="tx1"/>
                          </a:solidFill>
                          <a:effectLst/>
                          <a:latin typeface="+mn-lt"/>
                          <a:ea typeface="+mn-ea"/>
                          <a:cs typeface="+mn-cs"/>
                        </a:rPr>
                        <a:t>b</a:t>
                      </a:r>
                      <a:r>
                        <a:rPr kumimoji="0" lang="zh-CN" altLang="en-US" sz="2000" b="1" i="0" kern="1200" dirty="0" smtClean="0">
                          <a:solidFill>
                            <a:schemeClr val="tx1"/>
                          </a:solidFill>
                          <a:effectLst/>
                          <a:latin typeface="+mn-lt"/>
                          <a:ea typeface="+mn-ea"/>
                          <a:cs typeface="+mn-cs"/>
                        </a:rPr>
                        <a:t>）通过体系的有效应用，包括体系改进的过程，以及保证符合顾客和适用的法律法规要求，旨在</a:t>
                      </a:r>
                      <a:r>
                        <a:rPr kumimoji="0" lang="zh-CN" altLang="en-US" sz="2000" b="1" i="0" kern="1200" dirty="0" smtClean="0">
                          <a:solidFill>
                            <a:srgbClr val="FF0000"/>
                          </a:solidFill>
                          <a:effectLst/>
                          <a:latin typeface="+mn-lt"/>
                          <a:ea typeface="+mn-ea"/>
                          <a:cs typeface="+mn-cs"/>
                        </a:rPr>
                        <a:t>增强顾客满意</a:t>
                      </a:r>
                      <a:r>
                        <a:rPr kumimoji="0" lang="zh-CN" altLang="en-US" sz="2000" b="1" i="0" kern="1200" dirty="0" smtClean="0">
                          <a:solidFill>
                            <a:schemeClr val="tx1"/>
                          </a:solidFill>
                          <a:effectLst/>
                          <a:latin typeface="+mn-lt"/>
                          <a:ea typeface="+mn-ea"/>
                          <a:cs typeface="+mn-cs"/>
                        </a:rPr>
                        <a:t>。 </a:t>
                      </a:r>
                      <a:endParaRPr kumimoji="0" lang="zh-CN" altLang="en-US" sz="2000" b="1" i="0" kern="1200" dirty="0" smtClean="0">
                        <a:solidFill>
                          <a:schemeClr val="tx1"/>
                        </a:solidFill>
                        <a:effectLst/>
                        <a:latin typeface="+mn-lt"/>
                        <a:ea typeface="+mn-ea"/>
                        <a:cs typeface="+mn-cs"/>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6"/>
          <p:cNvSpPr>
            <a:spLocks noGrp="1" noChangeArrowheads="1"/>
          </p:cNvSpPr>
          <p:nvPr>
            <p:ph type="title"/>
          </p:nvPr>
        </p:nvSpPr>
        <p:spPr>
          <a:xfrm>
            <a:off x="457200" y="274638"/>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sp>
        <p:nvSpPr>
          <p:cNvPr id="46083" name="Rectangle 3"/>
          <p:cNvSpPr>
            <a:spLocks noGrp="1" noChangeArrowheads="1"/>
          </p:cNvSpPr>
          <p:nvPr>
            <p:ph type="body" sz="half" idx="1"/>
          </p:nvPr>
        </p:nvSpPr>
        <p:spPr>
          <a:xfrm>
            <a:off x="457200" y="1600200"/>
            <a:ext cx="8291513" cy="4708525"/>
          </a:xfrm>
        </p:spPr>
        <p:txBody>
          <a:bodyPr>
            <a:normAutofit/>
          </a:bodyPr>
          <a:lstStyle/>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000" dirty="0" smtClean="0"/>
          </a:p>
          <a:p>
            <a:pPr marL="0" indent="0" eaLnBrk="1" hangingPunct="1">
              <a:lnSpc>
                <a:spcPct val="90000"/>
              </a:lnSpc>
              <a:buNone/>
            </a:pPr>
            <a:endParaRPr lang="en-US" altLang="zh-CN" sz="2000" dirty="0" smtClean="0"/>
          </a:p>
        </p:txBody>
      </p:sp>
      <p:graphicFrame>
        <p:nvGraphicFramePr>
          <p:cNvPr id="38949" name="Group 37"/>
          <p:cNvGraphicFramePr>
            <a:graphicFrameLocks noGrp="1"/>
          </p:cNvGraphicFramePr>
          <p:nvPr>
            <p:ph sz="half" idx="2"/>
          </p:nvPr>
        </p:nvGraphicFramePr>
        <p:xfrm>
          <a:off x="251520" y="1051487"/>
          <a:ext cx="8424936" cy="4860099"/>
        </p:xfrm>
        <a:graphic>
          <a:graphicData uri="http://schemas.openxmlformats.org/drawingml/2006/table">
            <a:tbl>
              <a:tblPr/>
              <a:tblGrid>
                <a:gridCol w="4824536"/>
                <a:gridCol w="3600400"/>
              </a:tblGrid>
              <a:tr h="323290">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3865">
                <a:tc>
                  <a:txBody>
                    <a:bodyPr/>
                    <a:lstStyle/>
                    <a:p>
                      <a:pPr marL="0" marR="0" lvl="0" indent="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１ 范围 </a:t>
                      </a:r>
                      <a:endParaRPr kumimoji="0" lang="zh-CN" altLang="en-US" sz="16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r>
                        <a:rPr kumimoji="0" lang="en-US" sz="1600" kern="1200" dirty="0" smtClean="0">
                          <a:solidFill>
                            <a:schemeClr val="tx1"/>
                          </a:solidFill>
                          <a:latin typeface="+mn-lt"/>
                          <a:ea typeface="+mn-ea"/>
                          <a:cs typeface="+mn-cs"/>
                        </a:rPr>
                        <a:t>   </a:t>
                      </a:r>
                      <a:r>
                        <a:rPr kumimoji="0" lang="zh-CN" altLang="en-US" sz="1600" kern="1200" dirty="0" smtClean="0">
                          <a:solidFill>
                            <a:schemeClr val="tx1"/>
                          </a:solidFill>
                          <a:latin typeface="+mn-lt"/>
                          <a:ea typeface="+mn-ea"/>
                          <a:cs typeface="+mn-cs"/>
                        </a:rPr>
                        <a:t>注</a:t>
                      </a:r>
                      <a:r>
                        <a:rPr kumimoji="0" lang="en-US" sz="1600" kern="1200" dirty="0" smtClean="0">
                          <a:solidFill>
                            <a:schemeClr val="tx1"/>
                          </a:solidFill>
                          <a:latin typeface="+mn-lt"/>
                          <a:ea typeface="+mn-ea"/>
                          <a:cs typeface="+mn-cs"/>
                        </a:rPr>
                        <a:t>1</a:t>
                      </a:r>
                      <a:r>
                        <a:rPr kumimoji="0" lang="zh-CN" altLang="en-US" sz="1600" kern="1200" dirty="0" smtClean="0">
                          <a:solidFill>
                            <a:schemeClr val="tx1"/>
                          </a:solidFill>
                          <a:latin typeface="+mn-lt"/>
                          <a:ea typeface="+mn-ea"/>
                          <a:cs typeface="+mn-cs"/>
                        </a:rPr>
                        <a:t>：在本标准中，术语“产品”仅适用于</a:t>
                      </a:r>
                      <a:endParaRPr kumimoji="0" lang="zh-CN" altLang="en-US" sz="1600" kern="1200" dirty="0" smtClean="0">
                        <a:solidFill>
                          <a:schemeClr val="tx1"/>
                        </a:solidFill>
                        <a:latin typeface="+mn-lt"/>
                        <a:ea typeface="+mn-ea"/>
                        <a:cs typeface="+mn-cs"/>
                      </a:endParaRPr>
                    </a:p>
                    <a:p>
                      <a:r>
                        <a:rPr kumimoji="0" lang="en-US" altLang="zh-CN" sz="1600" kern="1200" dirty="0" smtClean="0">
                          <a:solidFill>
                            <a:schemeClr val="tx1"/>
                          </a:solidFill>
                          <a:latin typeface="+mn-lt"/>
                          <a:ea typeface="+mn-ea"/>
                          <a:cs typeface="+mn-cs"/>
                        </a:rPr>
                        <a:t>——</a:t>
                      </a:r>
                      <a:r>
                        <a:rPr kumimoji="0" lang="zh-CN" altLang="en-US" sz="1600" kern="1200" dirty="0" smtClean="0">
                          <a:solidFill>
                            <a:schemeClr val="tx1"/>
                          </a:solidFill>
                          <a:latin typeface="+mn-lt"/>
                          <a:ea typeface="+mn-ea"/>
                          <a:cs typeface="+mn-cs"/>
                        </a:rPr>
                        <a:t>预期提供给顾客或顾客所要求的</a:t>
                      </a:r>
                      <a:r>
                        <a:rPr kumimoji="0" lang="zh-CN" altLang="en-US" sz="1600" kern="1200" dirty="0" smtClean="0">
                          <a:solidFill>
                            <a:srgbClr val="FF0000"/>
                          </a:solidFill>
                          <a:latin typeface="+mn-lt"/>
                          <a:ea typeface="+mn-ea"/>
                          <a:cs typeface="+mn-cs"/>
                        </a:rPr>
                        <a:t>产品</a:t>
                      </a:r>
                      <a:r>
                        <a:rPr kumimoji="0" lang="en-US" sz="1600" kern="1200" dirty="0" smtClean="0">
                          <a:solidFill>
                            <a:srgbClr val="FF0000"/>
                          </a:solidFill>
                          <a:latin typeface="+mn-lt"/>
                          <a:ea typeface="+mn-ea"/>
                          <a:cs typeface="+mn-cs"/>
                        </a:rPr>
                        <a:t>,</a:t>
                      </a:r>
                      <a:endParaRPr kumimoji="0" lang="zh-CN" altLang="en-US" sz="1600" kern="1200" dirty="0" smtClean="0">
                        <a:solidFill>
                          <a:srgbClr val="FF0000"/>
                        </a:solidFill>
                        <a:latin typeface="+mn-lt"/>
                        <a:ea typeface="+mn-ea"/>
                        <a:cs typeface="+mn-cs"/>
                      </a:endParaRPr>
                    </a:p>
                    <a:p>
                      <a:r>
                        <a:rPr kumimoji="0" lang="en-US" altLang="zh-CN" sz="1600" kern="1200" dirty="0" smtClean="0">
                          <a:solidFill>
                            <a:schemeClr val="tx1"/>
                          </a:solidFill>
                          <a:latin typeface="+mn-lt"/>
                          <a:ea typeface="+mn-ea"/>
                          <a:cs typeface="+mn-cs"/>
                        </a:rPr>
                        <a:t>——</a:t>
                      </a:r>
                      <a:r>
                        <a:rPr kumimoji="0" lang="zh-CN" altLang="en-US" sz="1600" kern="1200" dirty="0" smtClean="0">
                          <a:solidFill>
                            <a:schemeClr val="tx1"/>
                          </a:solidFill>
                          <a:latin typeface="+mn-lt"/>
                          <a:ea typeface="+mn-ea"/>
                          <a:cs typeface="+mn-cs"/>
                        </a:rPr>
                        <a:t>产品实现过程所产生的任何预期输出。</a:t>
                      </a:r>
                      <a:endParaRPr kumimoji="0" lang="zh-CN" altLang="en-US" sz="1600" kern="1200" dirty="0" smtClean="0">
                        <a:solidFill>
                          <a:schemeClr val="tx1"/>
                        </a:solidFill>
                        <a:latin typeface="+mn-lt"/>
                        <a:ea typeface="+mn-ea"/>
                        <a:cs typeface="+mn-cs"/>
                      </a:endParaRPr>
                    </a:p>
                    <a:p>
                      <a:r>
                        <a:rPr kumimoji="0" lang="en-US" sz="1600" kern="1200" dirty="0" smtClean="0">
                          <a:solidFill>
                            <a:schemeClr val="tx1"/>
                          </a:solidFill>
                          <a:latin typeface="+mn-lt"/>
                          <a:ea typeface="+mn-ea"/>
                          <a:cs typeface="+mn-cs"/>
                        </a:rPr>
                        <a:t>   </a:t>
                      </a:r>
                      <a:r>
                        <a:rPr kumimoji="0" lang="zh-CN" altLang="en-US" sz="1600" kern="1200" dirty="0" smtClean="0">
                          <a:solidFill>
                            <a:schemeClr val="tx1"/>
                          </a:solidFill>
                          <a:latin typeface="+mn-lt"/>
                          <a:ea typeface="+mn-ea"/>
                          <a:cs typeface="+mn-cs"/>
                        </a:rPr>
                        <a:t>注</a:t>
                      </a:r>
                      <a:r>
                        <a:rPr kumimoji="0" lang="en-US" sz="1600" kern="1200" dirty="0" smtClean="0">
                          <a:solidFill>
                            <a:schemeClr val="tx1"/>
                          </a:solidFill>
                          <a:latin typeface="+mn-lt"/>
                          <a:ea typeface="+mn-ea"/>
                          <a:cs typeface="+mn-cs"/>
                        </a:rPr>
                        <a:t>2</a:t>
                      </a:r>
                      <a:r>
                        <a:rPr kumimoji="0" lang="zh-CN" altLang="en-US" sz="1600" kern="1200" dirty="0" smtClean="0">
                          <a:solidFill>
                            <a:schemeClr val="tx1"/>
                          </a:solidFill>
                          <a:latin typeface="+mn-lt"/>
                          <a:ea typeface="+mn-ea"/>
                          <a:cs typeface="+mn-cs"/>
                        </a:rPr>
                        <a:t>：法律法规要求可称作法定要求。</a:t>
                      </a:r>
                      <a:endParaRPr kumimoji="0" lang="en-US" altLang="zh-CN" sz="1600" kern="1200" dirty="0" smtClean="0">
                        <a:solidFill>
                          <a:schemeClr val="tx1"/>
                        </a:solidFill>
                        <a:latin typeface="+mn-lt"/>
                        <a:ea typeface="+mn-ea"/>
                        <a:cs typeface="+mn-cs"/>
                      </a:endParaRPr>
                    </a:p>
                    <a:p>
                      <a:r>
                        <a:rPr kumimoji="0" lang="en-US" altLang="zh-CN" sz="1600" kern="1200" dirty="0" smtClean="0">
                          <a:solidFill>
                            <a:srgbClr val="002060"/>
                          </a:solidFill>
                          <a:latin typeface="+mn-lt"/>
                          <a:ea typeface="+mn-ea"/>
                          <a:cs typeface="+mn-cs"/>
                        </a:rPr>
                        <a:t>1.2  </a:t>
                      </a:r>
                      <a:r>
                        <a:rPr kumimoji="0" lang="zh-CN" altLang="en-US" sz="1600" kern="1200" dirty="0" smtClean="0">
                          <a:solidFill>
                            <a:srgbClr val="002060"/>
                          </a:solidFill>
                          <a:latin typeface="+mn-lt"/>
                          <a:ea typeface="+mn-ea"/>
                          <a:cs typeface="+mn-cs"/>
                        </a:rPr>
                        <a:t>应用</a:t>
                      </a:r>
                      <a:endParaRPr kumimoji="0" lang="zh-CN" altLang="en-US" sz="1600" kern="1200" dirty="0" smtClean="0">
                        <a:solidFill>
                          <a:srgbClr val="002060"/>
                        </a:solidFill>
                        <a:latin typeface="+mn-lt"/>
                        <a:ea typeface="+mn-ea"/>
                        <a:cs typeface="+mn-cs"/>
                      </a:endParaRPr>
                    </a:p>
                    <a:p>
                      <a:r>
                        <a:rPr kumimoji="0" lang="zh-CN" altLang="en-US" sz="1600" kern="1200" dirty="0" smtClean="0">
                          <a:solidFill>
                            <a:srgbClr val="002060"/>
                          </a:solidFill>
                          <a:latin typeface="+mn-lt"/>
                          <a:ea typeface="+mn-ea"/>
                          <a:cs typeface="+mn-cs"/>
                        </a:rPr>
                        <a:t>         本标准规定的所有要求是通用的，旨在适用于各种类型、不同规模和提供不同产品的组织。</a:t>
                      </a:r>
                      <a:endParaRPr kumimoji="0" lang="zh-CN" altLang="en-US" sz="1600" kern="1200" dirty="0" smtClean="0">
                        <a:solidFill>
                          <a:srgbClr val="002060"/>
                        </a:solidFill>
                        <a:latin typeface="+mn-lt"/>
                        <a:ea typeface="+mn-ea"/>
                        <a:cs typeface="+mn-cs"/>
                      </a:endParaRPr>
                    </a:p>
                    <a:p>
                      <a:r>
                        <a:rPr kumimoji="0" lang="zh-CN" altLang="en-US" sz="1600" kern="1200" dirty="0" smtClean="0">
                          <a:solidFill>
                            <a:srgbClr val="002060"/>
                          </a:solidFill>
                          <a:latin typeface="+mn-lt"/>
                          <a:ea typeface="+mn-ea"/>
                          <a:cs typeface="+mn-cs"/>
                        </a:rPr>
                        <a:t>        当本标准的任何要求由于组织及其产品的特点不适用时，可以考虑对其进行删减。</a:t>
                      </a:r>
                      <a:endParaRPr kumimoji="0" lang="zh-CN" altLang="en-US" sz="1600" kern="1200" dirty="0" smtClean="0">
                        <a:solidFill>
                          <a:srgbClr val="002060"/>
                        </a:solidFill>
                        <a:latin typeface="+mn-lt"/>
                        <a:ea typeface="+mn-ea"/>
                        <a:cs typeface="+mn-cs"/>
                      </a:endParaRPr>
                    </a:p>
                    <a:p>
                      <a:r>
                        <a:rPr kumimoji="0" lang="zh-CN" altLang="en-US" sz="1600" kern="1200" dirty="0" smtClean="0">
                          <a:solidFill>
                            <a:srgbClr val="002060"/>
                          </a:solidFill>
                          <a:latin typeface="+mn-lt"/>
                          <a:ea typeface="+mn-ea"/>
                          <a:cs typeface="+mn-cs"/>
                        </a:rPr>
                        <a:t>        如果进行了删减，而且这些删减仅限于本标准第</a:t>
                      </a:r>
                      <a:r>
                        <a:rPr kumimoji="0" lang="en-US" altLang="zh-CN" sz="1600" kern="1200" dirty="0" smtClean="0">
                          <a:solidFill>
                            <a:srgbClr val="002060"/>
                          </a:solidFill>
                          <a:latin typeface="+mn-lt"/>
                          <a:ea typeface="+mn-ea"/>
                          <a:cs typeface="+mn-cs"/>
                        </a:rPr>
                        <a:t>7</a:t>
                      </a:r>
                      <a:r>
                        <a:rPr kumimoji="0" lang="zh-CN" altLang="en-US" sz="1600" kern="1200" dirty="0" smtClean="0">
                          <a:solidFill>
                            <a:srgbClr val="002060"/>
                          </a:solidFill>
                          <a:latin typeface="+mn-lt"/>
                          <a:ea typeface="+mn-ea"/>
                          <a:cs typeface="+mn-cs"/>
                        </a:rPr>
                        <a:t>章的要求，同时不影响组织提供满足顾客和适用法律法规要求的产品的能力或责任</a:t>
                      </a:r>
                      <a:r>
                        <a:rPr kumimoji="0" lang="en-US" altLang="zh-CN" sz="1600" kern="1200" dirty="0" smtClean="0">
                          <a:solidFill>
                            <a:srgbClr val="002060"/>
                          </a:solidFill>
                          <a:latin typeface="+mn-lt"/>
                          <a:ea typeface="+mn-ea"/>
                          <a:cs typeface="+mn-cs"/>
                        </a:rPr>
                        <a:t>, </a:t>
                      </a:r>
                      <a:r>
                        <a:rPr kumimoji="0" lang="zh-CN" altLang="en-US" sz="1600" kern="1200" dirty="0" smtClean="0">
                          <a:solidFill>
                            <a:srgbClr val="002060"/>
                          </a:solidFill>
                          <a:latin typeface="+mn-lt"/>
                          <a:ea typeface="+mn-ea"/>
                          <a:cs typeface="+mn-cs"/>
                        </a:rPr>
                        <a:t>方可声称符合本标准</a:t>
                      </a:r>
                      <a:r>
                        <a:rPr kumimoji="0" lang="zh-CN" altLang="en-US" sz="1600" kern="1200" dirty="0" smtClean="0">
                          <a:solidFill>
                            <a:schemeClr val="tx1"/>
                          </a:solidFill>
                          <a:latin typeface="+mn-lt"/>
                          <a:ea typeface="+mn-ea"/>
                          <a:cs typeface="+mn-cs"/>
                        </a:rPr>
                        <a:t>。</a:t>
                      </a:r>
                      <a:endParaRPr kumimoji="0" lang="zh-CN" altLang="en-US" sz="1600" kern="1200" dirty="0" smtClean="0">
                        <a:solidFill>
                          <a:schemeClr val="tx1"/>
                        </a:solidFill>
                        <a:latin typeface="+mn-lt"/>
                        <a:ea typeface="+mn-ea"/>
                        <a:cs typeface="+mn-cs"/>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1 </a:t>
                      </a: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范围</a:t>
                      </a:r>
                      <a:endPar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r>
                        <a:rPr lang="zh-CN" altLang="en-US" sz="2400" b="0" i="0" u="none" strike="noStrike" kern="1200" baseline="0" dirty="0" smtClean="0">
                          <a:solidFill>
                            <a:schemeClr val="tx1"/>
                          </a:solidFill>
                          <a:latin typeface="+mn-lt"/>
                          <a:ea typeface="+mn-ea"/>
                          <a:cs typeface="+mn-cs"/>
                        </a:rPr>
                        <a:t>本标准规定的所有要求是通用的，旨在适用于</a:t>
                      </a:r>
                      <a:r>
                        <a:rPr lang="zh-CN" altLang="en-US" sz="2400" b="0" i="0" u="none" strike="noStrike" kern="1200" baseline="0" dirty="0" smtClean="0">
                          <a:solidFill>
                            <a:srgbClr val="FF0000"/>
                          </a:solidFill>
                          <a:latin typeface="+mn-lt"/>
                          <a:ea typeface="+mn-ea"/>
                          <a:cs typeface="+mn-cs"/>
                        </a:rPr>
                        <a:t>各种类型、不同规模和提供不同产品和服务</a:t>
                      </a:r>
                      <a:r>
                        <a:rPr lang="zh-CN" altLang="en-US" sz="2400" b="0" i="0" u="none" strike="noStrike" kern="1200" baseline="0" dirty="0" smtClean="0">
                          <a:solidFill>
                            <a:schemeClr val="tx1"/>
                          </a:solidFill>
                          <a:latin typeface="+mn-lt"/>
                          <a:ea typeface="+mn-ea"/>
                          <a:cs typeface="+mn-cs"/>
                        </a:rPr>
                        <a:t>的组织。 </a:t>
                      </a:r>
                      <a:endParaRPr lang="zh-CN" altLang="en-US" sz="2400" b="0" i="0" u="none" strike="noStrike" kern="1200" baseline="0" dirty="0" smtClean="0">
                        <a:solidFill>
                          <a:schemeClr val="tx1"/>
                        </a:solidFill>
                        <a:latin typeface="+mn-lt"/>
                        <a:ea typeface="+mn-ea"/>
                        <a:cs typeface="+mn-cs"/>
                      </a:endParaRPr>
                    </a:p>
                    <a:p>
                      <a:r>
                        <a:rPr lang="zh-CN" altLang="en-US" sz="2000" b="0" i="0" u="none" strike="noStrike" kern="1200" baseline="0" dirty="0" smtClean="0">
                          <a:solidFill>
                            <a:schemeClr val="tx1"/>
                          </a:solidFill>
                          <a:latin typeface="+mn-lt"/>
                          <a:ea typeface="+mn-ea"/>
                          <a:cs typeface="+mn-cs"/>
                        </a:rPr>
                        <a:t>注 </a:t>
                      </a:r>
                      <a:r>
                        <a:rPr lang="en-US" altLang="zh-CN" sz="2000" b="0" i="0" u="none" strike="noStrike" kern="1200" baseline="0" dirty="0" smtClean="0">
                          <a:solidFill>
                            <a:schemeClr val="tx1"/>
                          </a:solidFill>
                          <a:latin typeface="+mn-lt"/>
                          <a:ea typeface="+mn-ea"/>
                          <a:cs typeface="+mn-cs"/>
                        </a:rPr>
                        <a:t>1</a:t>
                      </a:r>
                      <a:r>
                        <a:rPr lang="zh-CN" altLang="en-US" sz="2000" b="0" i="0" u="none" strike="noStrike" kern="1200" baseline="0" dirty="0" smtClean="0">
                          <a:solidFill>
                            <a:schemeClr val="tx1"/>
                          </a:solidFill>
                          <a:latin typeface="+mn-lt"/>
                          <a:ea typeface="+mn-ea"/>
                          <a:cs typeface="+mn-cs"/>
                        </a:rPr>
                        <a:t>：本标准中，术语“产品”或“服务”仅适用于</a:t>
                      </a:r>
                      <a:r>
                        <a:rPr lang="zh-CN" altLang="en-US" sz="2000" b="0" i="0" u="none" strike="noStrike" kern="1200" baseline="0" dirty="0" smtClean="0">
                          <a:solidFill>
                            <a:srgbClr val="FF0000"/>
                          </a:solidFill>
                          <a:latin typeface="+mn-lt"/>
                          <a:ea typeface="+mn-ea"/>
                          <a:cs typeface="+mn-cs"/>
                        </a:rPr>
                        <a:t>预期</a:t>
                      </a:r>
                      <a:r>
                        <a:rPr lang="zh-CN" altLang="en-US" sz="2000" b="0" i="0" u="none" strike="noStrike" kern="1200" baseline="0" dirty="0" smtClean="0">
                          <a:solidFill>
                            <a:schemeClr val="tx1"/>
                          </a:solidFill>
                          <a:latin typeface="+mn-lt"/>
                          <a:ea typeface="+mn-ea"/>
                          <a:cs typeface="+mn-cs"/>
                        </a:rPr>
                        <a:t>提供给顾客或顾客所要求的产品和服务； </a:t>
                      </a:r>
                      <a:endParaRPr lang="zh-CN" altLang="en-US" sz="2000" b="0" i="0" u="none" strike="noStrike" kern="1200" baseline="0" dirty="0" smtClean="0">
                        <a:solidFill>
                          <a:schemeClr val="tx1"/>
                        </a:solidFill>
                        <a:latin typeface="+mn-lt"/>
                        <a:ea typeface="+mn-ea"/>
                        <a:cs typeface="+mn-cs"/>
                      </a:endParaRPr>
                    </a:p>
                    <a:p>
                      <a:r>
                        <a:rPr lang="zh-CN" altLang="en-US" sz="2000" b="0" i="0" u="none" strike="noStrike" kern="1200" baseline="0" dirty="0" smtClean="0">
                          <a:solidFill>
                            <a:schemeClr val="tx1"/>
                          </a:solidFill>
                          <a:latin typeface="+mn-lt"/>
                          <a:ea typeface="+mn-ea"/>
                          <a:cs typeface="+mn-cs"/>
                        </a:rPr>
                        <a:t>注 </a:t>
                      </a:r>
                      <a:r>
                        <a:rPr lang="en-US" altLang="zh-CN" sz="2000" b="0" i="0" u="none" strike="noStrike" kern="1200" baseline="0" dirty="0" smtClean="0">
                          <a:solidFill>
                            <a:schemeClr val="tx1"/>
                          </a:solidFill>
                          <a:latin typeface="+mn-lt"/>
                          <a:ea typeface="+mn-ea"/>
                          <a:cs typeface="+mn-cs"/>
                        </a:rPr>
                        <a:t>2</a:t>
                      </a:r>
                      <a:r>
                        <a:rPr lang="zh-CN" altLang="en-US" sz="2000" b="0" i="0" u="none" strike="noStrike" kern="1200" baseline="0" dirty="0" smtClean="0">
                          <a:solidFill>
                            <a:schemeClr val="tx1"/>
                          </a:solidFill>
                          <a:latin typeface="+mn-lt"/>
                          <a:ea typeface="+mn-ea"/>
                          <a:cs typeface="+mn-cs"/>
                        </a:rPr>
                        <a:t>：法律法规要求可称作法定要求。 </a:t>
                      </a:r>
                      <a:endParaRPr kumimoji="0" lang="zh-CN" altLang="en-US"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内容占位符 2"/>
          <p:cNvSpPr>
            <a:spLocks noGrp="1" noChangeArrowheads="1"/>
          </p:cNvSpPr>
          <p:nvPr>
            <p:ph type="subTitle" idx="1"/>
          </p:nvPr>
        </p:nvSpPr>
        <p:spPr bwMode="auto">
          <a:xfrm>
            <a:off x="457200" y="1047750"/>
            <a:ext cx="8363272" cy="4810125"/>
          </a:xfr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lgn="l">
              <a:lnSpc>
                <a:spcPct val="90000"/>
              </a:lnSpc>
              <a:spcBef>
                <a:spcPct val="0"/>
              </a:spcBef>
            </a:pPr>
            <a:r>
              <a:rPr lang="zh-CN" altLang="en-US" sz="2800" b="1" dirty="0" smtClean="0">
                <a:solidFill>
                  <a:schemeClr val="tx1"/>
                </a:solidFill>
                <a:latin typeface="+mn-ea"/>
              </a:rPr>
              <a:t>在组织和顾客</a:t>
            </a:r>
            <a:r>
              <a:rPr lang="en-US" altLang="zh-CN" sz="2800" b="1" dirty="0" smtClean="0">
                <a:solidFill>
                  <a:schemeClr val="tx1"/>
                </a:solidFill>
                <a:latin typeface="+mn-ea"/>
              </a:rPr>
              <a:t>(3.2.4)</a:t>
            </a:r>
            <a:r>
              <a:rPr lang="zh-CN" altLang="en-US" sz="2800" b="1" dirty="0" smtClean="0">
                <a:solidFill>
                  <a:schemeClr val="tx1"/>
                </a:solidFill>
                <a:latin typeface="+mn-ea"/>
              </a:rPr>
              <a:t>之间</a:t>
            </a:r>
            <a:r>
              <a:rPr lang="zh-CN" altLang="en-US" sz="2800" b="1" dirty="0" smtClean="0">
                <a:solidFill>
                  <a:srgbClr val="FF0000"/>
                </a:solidFill>
                <a:latin typeface="+mn-ea"/>
              </a:rPr>
              <a:t>未发生</a:t>
            </a:r>
            <a:r>
              <a:rPr lang="zh-CN" altLang="en-US" sz="2800" b="1" dirty="0" smtClean="0">
                <a:solidFill>
                  <a:schemeClr val="tx1"/>
                </a:solidFill>
                <a:latin typeface="+mn-ea"/>
              </a:rPr>
              <a:t>任何交易的情况下，组织</a:t>
            </a:r>
            <a:r>
              <a:rPr lang="en-US" altLang="zh-CN" sz="2800" b="1" dirty="0" smtClean="0">
                <a:solidFill>
                  <a:schemeClr val="tx1"/>
                </a:solidFill>
                <a:latin typeface="+mn-ea"/>
              </a:rPr>
              <a:t>(3.2.1)</a:t>
            </a:r>
            <a:r>
              <a:rPr lang="zh-CN" altLang="en-US" sz="2800" b="1" dirty="0" smtClean="0">
                <a:solidFill>
                  <a:schemeClr val="tx1"/>
                </a:solidFill>
                <a:latin typeface="+mn-ea"/>
              </a:rPr>
              <a:t>能够产生的输出</a:t>
            </a:r>
            <a:r>
              <a:rPr lang="en-US" altLang="zh-CN" sz="2800" b="1" dirty="0" smtClean="0">
                <a:solidFill>
                  <a:schemeClr val="tx1"/>
                </a:solidFill>
                <a:latin typeface="+mn-ea"/>
              </a:rPr>
              <a:t>(3.7.5)</a:t>
            </a:r>
            <a:endParaRPr lang="en-US" altLang="zh-CN" sz="2800" b="1" dirty="0" smtClean="0">
              <a:solidFill>
                <a:schemeClr val="tx1"/>
              </a:solidFill>
              <a:latin typeface="+mn-ea"/>
            </a:endParaRPr>
          </a:p>
          <a:p>
            <a:pPr algn="l">
              <a:lnSpc>
                <a:spcPct val="90000"/>
              </a:lnSpc>
              <a:spcBef>
                <a:spcPct val="0"/>
              </a:spcBef>
            </a:pPr>
            <a:r>
              <a:rPr lang="zh-CN" altLang="en-US" sz="2400" dirty="0" smtClean="0">
                <a:solidFill>
                  <a:schemeClr val="tx1"/>
                </a:solidFill>
                <a:latin typeface="+mn-ea"/>
              </a:rPr>
              <a:t>注</a:t>
            </a:r>
            <a:r>
              <a:rPr lang="en-US" altLang="zh-CN" sz="2400" dirty="0" smtClean="0">
                <a:solidFill>
                  <a:schemeClr val="tx1"/>
                </a:solidFill>
                <a:latin typeface="+mn-ea"/>
              </a:rPr>
              <a:t>1</a:t>
            </a:r>
            <a:r>
              <a:rPr lang="zh-CN" altLang="en-US" sz="2400" dirty="0" smtClean="0">
                <a:solidFill>
                  <a:schemeClr val="tx1"/>
                </a:solidFill>
                <a:latin typeface="+mn-ea"/>
              </a:rPr>
              <a:t>：在供方</a:t>
            </a:r>
            <a:r>
              <a:rPr lang="en-US" altLang="zh-CN" sz="2400" dirty="0" smtClean="0">
                <a:solidFill>
                  <a:schemeClr val="tx1"/>
                </a:solidFill>
                <a:latin typeface="+mn-ea"/>
              </a:rPr>
              <a:t>(3.2.5)</a:t>
            </a:r>
            <a:r>
              <a:rPr lang="zh-CN" altLang="en-US" sz="2400" dirty="0" smtClean="0">
                <a:solidFill>
                  <a:schemeClr val="tx1"/>
                </a:solidFill>
                <a:latin typeface="+mn-ea"/>
              </a:rPr>
              <a:t>和顾客之间未发生任何必要交易的情况下，可以实现产品的生产。但是，当产品交付给顾客时，通常包含服务</a:t>
            </a:r>
            <a:r>
              <a:rPr lang="en-US" altLang="zh-CN" sz="2400" dirty="0" smtClean="0">
                <a:solidFill>
                  <a:schemeClr val="tx1"/>
                </a:solidFill>
                <a:latin typeface="+mn-ea"/>
              </a:rPr>
              <a:t>(3.7.7)</a:t>
            </a:r>
            <a:r>
              <a:rPr lang="zh-CN" altLang="en-US" sz="2400" dirty="0" smtClean="0">
                <a:solidFill>
                  <a:schemeClr val="tx1"/>
                </a:solidFill>
                <a:latin typeface="+mn-ea"/>
              </a:rPr>
              <a:t>因素。</a:t>
            </a:r>
            <a:endParaRPr lang="zh-CN" altLang="en-US" sz="2400" dirty="0" smtClean="0">
              <a:solidFill>
                <a:schemeClr val="tx1"/>
              </a:solidFill>
              <a:latin typeface="+mn-ea"/>
            </a:endParaRPr>
          </a:p>
          <a:p>
            <a:pPr algn="l">
              <a:lnSpc>
                <a:spcPct val="90000"/>
              </a:lnSpc>
              <a:spcBef>
                <a:spcPct val="0"/>
              </a:spcBef>
            </a:pPr>
            <a:r>
              <a:rPr lang="zh-CN" altLang="en-US" sz="2400" dirty="0" smtClean="0">
                <a:solidFill>
                  <a:schemeClr val="tx1"/>
                </a:solidFill>
                <a:latin typeface="+mn-ea"/>
              </a:rPr>
              <a:t>注</a:t>
            </a:r>
            <a:r>
              <a:rPr lang="en-US" altLang="zh-CN" sz="2400" dirty="0" smtClean="0">
                <a:solidFill>
                  <a:schemeClr val="tx1"/>
                </a:solidFill>
                <a:latin typeface="+mn-ea"/>
              </a:rPr>
              <a:t>2</a:t>
            </a:r>
            <a:r>
              <a:rPr lang="zh-CN" altLang="en-US" sz="2400" dirty="0" smtClean="0">
                <a:solidFill>
                  <a:schemeClr val="tx1"/>
                </a:solidFill>
                <a:latin typeface="+mn-ea"/>
              </a:rPr>
              <a:t>：通常，产品的主要</a:t>
            </a:r>
            <a:r>
              <a:rPr lang="zh-CN" altLang="en-US" sz="2400" dirty="0">
                <a:solidFill>
                  <a:schemeClr val="tx1"/>
                </a:solidFill>
                <a:latin typeface="+mn-ea"/>
              </a:rPr>
              <a:t>要素</a:t>
            </a:r>
            <a:r>
              <a:rPr lang="zh-CN" altLang="en-US" sz="2400" dirty="0" smtClean="0">
                <a:solidFill>
                  <a:schemeClr val="tx1"/>
                </a:solidFill>
                <a:latin typeface="+mn-ea"/>
              </a:rPr>
              <a:t>是</a:t>
            </a:r>
            <a:r>
              <a:rPr lang="zh-CN" altLang="en-US" sz="2400" dirty="0" smtClean="0">
                <a:solidFill>
                  <a:srgbClr val="FF0000"/>
                </a:solidFill>
                <a:latin typeface="+mn-ea"/>
              </a:rPr>
              <a:t>有形</a:t>
            </a:r>
            <a:r>
              <a:rPr lang="zh-CN" altLang="en-US" sz="2400" dirty="0" smtClean="0">
                <a:solidFill>
                  <a:schemeClr val="tx1"/>
                </a:solidFill>
                <a:latin typeface="+mn-ea"/>
              </a:rPr>
              <a:t>的。</a:t>
            </a:r>
            <a:endParaRPr lang="zh-CN" altLang="en-US" sz="2400" dirty="0" smtClean="0">
              <a:solidFill>
                <a:schemeClr val="tx1"/>
              </a:solidFill>
              <a:latin typeface="+mn-ea"/>
            </a:endParaRPr>
          </a:p>
          <a:p>
            <a:pPr algn="l">
              <a:lnSpc>
                <a:spcPct val="90000"/>
              </a:lnSpc>
              <a:spcBef>
                <a:spcPct val="0"/>
              </a:spcBef>
            </a:pPr>
            <a:r>
              <a:rPr lang="zh-CN" altLang="en-US" sz="2400" dirty="0" smtClean="0">
                <a:solidFill>
                  <a:schemeClr val="tx1"/>
                </a:solidFill>
                <a:latin typeface="+mn-ea"/>
              </a:rPr>
              <a:t>注</a:t>
            </a:r>
            <a:r>
              <a:rPr lang="en-US" altLang="zh-CN" sz="2400" dirty="0" smtClean="0">
                <a:solidFill>
                  <a:schemeClr val="tx1"/>
                </a:solidFill>
                <a:latin typeface="+mn-ea"/>
              </a:rPr>
              <a:t>3</a:t>
            </a:r>
            <a:r>
              <a:rPr lang="zh-CN" altLang="en-US" sz="2400" dirty="0" smtClean="0">
                <a:solidFill>
                  <a:schemeClr val="tx1"/>
                </a:solidFill>
                <a:latin typeface="+mn-ea"/>
              </a:rPr>
              <a:t>：硬件是有形的，其量具有计数的特性</a:t>
            </a:r>
            <a:r>
              <a:rPr lang="en-US" altLang="zh-CN" sz="2400" dirty="0" smtClean="0">
                <a:solidFill>
                  <a:schemeClr val="tx1"/>
                </a:solidFill>
                <a:latin typeface="+mn-ea"/>
              </a:rPr>
              <a:t>(3.10.1)(</a:t>
            </a:r>
            <a:r>
              <a:rPr lang="zh-CN" altLang="en-US" sz="2400" dirty="0" smtClean="0">
                <a:solidFill>
                  <a:schemeClr val="tx1"/>
                </a:solidFill>
                <a:latin typeface="+mn-ea"/>
              </a:rPr>
              <a:t>如：轮胎</a:t>
            </a:r>
            <a:r>
              <a:rPr lang="en-US" altLang="zh-CN" sz="2400" dirty="0" smtClean="0">
                <a:solidFill>
                  <a:schemeClr val="tx1"/>
                </a:solidFill>
                <a:latin typeface="+mn-ea"/>
              </a:rPr>
              <a:t>)</a:t>
            </a:r>
            <a:r>
              <a:rPr lang="zh-CN" altLang="en-US" sz="2400" dirty="0" smtClean="0">
                <a:solidFill>
                  <a:schemeClr val="tx1"/>
                </a:solidFill>
                <a:latin typeface="+mn-ea"/>
              </a:rPr>
              <a:t>。流程性材料是有形的，其量具有连续的特性</a:t>
            </a:r>
            <a:r>
              <a:rPr lang="en-US" altLang="zh-CN" sz="2400" dirty="0" smtClean="0">
                <a:solidFill>
                  <a:schemeClr val="tx1"/>
                </a:solidFill>
                <a:latin typeface="+mn-ea"/>
              </a:rPr>
              <a:t>(</a:t>
            </a:r>
            <a:r>
              <a:rPr lang="zh-CN" altLang="en-US" sz="2400" dirty="0" smtClean="0">
                <a:solidFill>
                  <a:schemeClr val="tx1"/>
                </a:solidFill>
                <a:latin typeface="+mn-ea"/>
              </a:rPr>
              <a:t>如：燃料和软饮料</a:t>
            </a:r>
            <a:r>
              <a:rPr lang="en-US" altLang="zh-CN" sz="2400" dirty="0" smtClean="0">
                <a:solidFill>
                  <a:schemeClr val="tx1"/>
                </a:solidFill>
                <a:latin typeface="+mn-ea"/>
              </a:rPr>
              <a:t>)</a:t>
            </a:r>
            <a:r>
              <a:rPr lang="zh-CN" altLang="en-US" sz="2400" dirty="0" smtClean="0">
                <a:solidFill>
                  <a:schemeClr val="tx1"/>
                </a:solidFill>
                <a:latin typeface="+mn-ea"/>
              </a:rPr>
              <a:t>。硬件和流程性材料经常被称为货物。软件由信息</a:t>
            </a:r>
            <a:r>
              <a:rPr lang="en-US" altLang="zh-CN" sz="2400" dirty="0" smtClean="0">
                <a:solidFill>
                  <a:schemeClr val="tx1"/>
                </a:solidFill>
                <a:latin typeface="+mn-ea"/>
              </a:rPr>
              <a:t>(3.8.2)</a:t>
            </a:r>
            <a:r>
              <a:rPr lang="zh-CN" altLang="en-US" sz="2400" dirty="0" smtClean="0">
                <a:solidFill>
                  <a:schemeClr val="tx1"/>
                </a:solidFill>
                <a:latin typeface="+mn-ea"/>
              </a:rPr>
              <a:t>组成，无论采用何种介质传递</a:t>
            </a:r>
            <a:r>
              <a:rPr lang="en-US" altLang="zh-CN" sz="2400" dirty="0" smtClean="0">
                <a:solidFill>
                  <a:schemeClr val="tx1"/>
                </a:solidFill>
                <a:latin typeface="+mn-ea"/>
              </a:rPr>
              <a:t>(</a:t>
            </a:r>
            <a:r>
              <a:rPr lang="zh-CN" altLang="en-US" sz="2400" dirty="0" smtClean="0">
                <a:solidFill>
                  <a:schemeClr val="tx1"/>
                </a:solidFill>
                <a:latin typeface="+mn-ea"/>
              </a:rPr>
              <a:t>如：计算机程序、移动电话应用程序、操作手册、字典、音乐作品版权、驾驶执照</a:t>
            </a:r>
            <a:r>
              <a:rPr lang="en-US" altLang="zh-CN" sz="2400" dirty="0" smtClean="0">
                <a:solidFill>
                  <a:schemeClr val="tx1"/>
                </a:solidFill>
                <a:latin typeface="+mn-ea"/>
              </a:rPr>
              <a:t>)</a:t>
            </a:r>
            <a:r>
              <a:rPr lang="zh-CN" altLang="en-US" sz="2400" dirty="0" smtClean="0">
                <a:solidFill>
                  <a:schemeClr val="tx1"/>
                </a:solidFill>
                <a:latin typeface="+mn-ea"/>
              </a:rPr>
              <a:t>。</a:t>
            </a:r>
            <a:endParaRPr lang="zh-CN" altLang="en-US" sz="2400" dirty="0" smtClean="0">
              <a:solidFill>
                <a:schemeClr val="tx1"/>
              </a:solidFill>
              <a:latin typeface="+mn-ea"/>
            </a:endParaRPr>
          </a:p>
        </p:txBody>
      </p:sp>
      <p:sp>
        <p:nvSpPr>
          <p:cNvPr id="104451" name="标题 1"/>
          <p:cNvSpPr>
            <a:spLocks noGrp="1" noChangeArrowheads="1"/>
          </p:cNvSpPr>
          <p:nvPr/>
        </p:nvSpPr>
        <p:spPr bwMode="auto">
          <a:xfrm>
            <a:off x="457200" y="274638"/>
            <a:ext cx="8229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lang="zh-CN" altLang="en-US" sz="2800" b="1" dirty="0">
              <a:solidFill>
                <a:srgbClr val="FF6600"/>
              </a:solidFill>
              <a:latin typeface="宋体" panose="02010600030101010101" pitchFamily="2" charset="-122"/>
              <a:sym typeface="Calibri" panose="020F0502020204030204" pitchFamily="34" charset="0"/>
            </a:endParaRPr>
          </a:p>
        </p:txBody>
      </p:sp>
      <p:sp>
        <p:nvSpPr>
          <p:cNvPr id="2" name="矩形 1"/>
          <p:cNvSpPr/>
          <p:nvPr/>
        </p:nvSpPr>
        <p:spPr>
          <a:xfrm>
            <a:off x="755576" y="242778"/>
            <a:ext cx="4536503" cy="646331"/>
          </a:xfrm>
          <a:prstGeom prst="rect">
            <a:avLst/>
          </a:prstGeom>
        </p:spPr>
        <p:txBody>
          <a:bodyPr wrap="square">
            <a:spAutoFit/>
          </a:bodyPr>
          <a:lstStyle/>
          <a:p>
            <a:pPr lvl="0" eaLnBrk="0" hangingPunct="0">
              <a:lnSpc>
                <a:spcPct val="150000"/>
              </a:lnSpc>
            </a:pPr>
            <a:r>
              <a:rPr lang="en-US" altLang="zh-CN" sz="2400" b="1" dirty="0">
                <a:solidFill>
                  <a:prstClr val="black">
                    <a:tint val="75000"/>
                  </a:prstClr>
                </a:solidFill>
                <a:latin typeface="仿宋" panose="02010609060101010101" pitchFamily="49" charset="-122"/>
                <a:ea typeface="仿宋" panose="02010609060101010101" pitchFamily="49" charset="-122"/>
              </a:rPr>
              <a:t>3.7.6</a:t>
            </a:r>
            <a:r>
              <a:rPr lang="zh-CN" altLang="en-US" sz="2400" b="1" dirty="0">
                <a:solidFill>
                  <a:prstClr val="black">
                    <a:tint val="75000"/>
                  </a:prstClr>
                </a:solidFill>
                <a:latin typeface="仿宋" panose="02010609060101010101" pitchFamily="49" charset="-122"/>
                <a:ea typeface="仿宋" panose="02010609060101010101" pitchFamily="49" charset="-122"/>
              </a:rPr>
              <a:t>产品 </a:t>
            </a:r>
            <a:r>
              <a:rPr lang="en-US" altLang="zh-CN" sz="2400" b="1" dirty="0">
                <a:solidFill>
                  <a:prstClr val="black">
                    <a:tint val="75000"/>
                  </a:prstClr>
                </a:solidFill>
                <a:latin typeface="仿宋" panose="02010609060101010101" pitchFamily="49" charset="-122"/>
                <a:ea typeface="仿宋" panose="02010609060101010101" pitchFamily="49" charset="-122"/>
              </a:rPr>
              <a:t>product</a:t>
            </a:r>
            <a:endParaRPr lang="en-US" altLang="zh-CN" sz="2400" b="1" dirty="0">
              <a:solidFill>
                <a:prstClr val="black">
                  <a:tint val="75000"/>
                </a:prstClr>
              </a:solidFill>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标题 1"/>
          <p:cNvSpPr>
            <a:spLocks noGrp="1" noChangeArrowheads="1"/>
          </p:cNvSpPr>
          <p:nvPr/>
        </p:nvSpPr>
        <p:spPr bwMode="auto">
          <a:xfrm>
            <a:off x="457200" y="274638"/>
            <a:ext cx="82296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r>
              <a:rPr lang="en-US" altLang="zh-CN" sz="2800" b="1" dirty="0">
                <a:latin typeface="仿宋" panose="02010609060101010101" pitchFamily="49" charset="-122"/>
                <a:ea typeface="仿宋" panose="02010609060101010101" pitchFamily="49" charset="-122"/>
                <a:sym typeface="Calibri" panose="020F0502020204030204" pitchFamily="34" charset="0"/>
              </a:rPr>
              <a:t>3.7.7</a:t>
            </a:r>
            <a:r>
              <a:rPr lang="zh-CN" altLang="en-US" sz="2800" b="1" dirty="0">
                <a:latin typeface="仿宋" panose="02010609060101010101" pitchFamily="49" charset="-122"/>
                <a:ea typeface="仿宋" panose="02010609060101010101" pitchFamily="49" charset="-122"/>
                <a:sym typeface="Calibri" panose="020F0502020204030204" pitchFamily="34" charset="0"/>
              </a:rPr>
              <a:t>服务 </a:t>
            </a:r>
            <a:r>
              <a:rPr lang="en-US" altLang="zh-CN" sz="2800" b="1" dirty="0" smtClean="0">
                <a:latin typeface="仿宋" panose="02010609060101010101" pitchFamily="49" charset="-122"/>
                <a:ea typeface="仿宋" panose="02010609060101010101" pitchFamily="49" charset="-122"/>
                <a:sym typeface="Calibri" panose="020F0502020204030204" pitchFamily="34" charset="0"/>
              </a:rPr>
              <a:t>service</a:t>
            </a:r>
            <a:endParaRPr lang="en-US" altLang="zh-CN" sz="2800" b="1" dirty="0">
              <a:latin typeface="仿宋" panose="02010609060101010101" pitchFamily="49" charset="-122"/>
              <a:ea typeface="仿宋" panose="02010609060101010101" pitchFamily="49" charset="-122"/>
              <a:sym typeface="Calibri" panose="020F0502020204030204" pitchFamily="34" charset="0"/>
            </a:endParaRPr>
          </a:p>
        </p:txBody>
      </p:sp>
      <p:sp>
        <p:nvSpPr>
          <p:cNvPr id="105476" name="内容占位符 2"/>
          <p:cNvSpPr>
            <a:spLocks noGrp="1" noChangeArrowheads="1"/>
          </p:cNvSpPr>
          <p:nvPr/>
        </p:nvSpPr>
        <p:spPr bwMode="auto">
          <a:xfrm>
            <a:off x="458788" y="1047750"/>
            <a:ext cx="8228012" cy="4811713"/>
          </a:xfrm>
          <a:prstGeom prst="rect">
            <a:avLst/>
          </a:prstGeom>
          <a:noFill/>
          <a:ln w="28575">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p>
            <a:pPr eaLnBrk="0" hangingPunct="0">
              <a:lnSpc>
                <a:spcPct val="90000"/>
              </a:lnSpc>
            </a:pPr>
            <a:r>
              <a:rPr lang="zh-CN" altLang="en-US" sz="2800" b="1" dirty="0" smtClean="0">
                <a:solidFill>
                  <a:srgbClr val="FF0000"/>
                </a:solidFill>
                <a:latin typeface="仿宋" panose="02010609060101010101" pitchFamily="49" charset="-122"/>
                <a:ea typeface="仿宋" panose="02010609060101010101" pitchFamily="49" charset="-122"/>
                <a:sym typeface="Calibri" panose="020F0502020204030204" pitchFamily="34" charset="0"/>
              </a:rPr>
              <a:t>至少</a:t>
            </a:r>
            <a:r>
              <a:rPr lang="zh-CN" altLang="en-US" sz="2800" b="1" dirty="0">
                <a:solidFill>
                  <a:srgbClr val="FF0000"/>
                </a:solidFill>
                <a:latin typeface="仿宋" panose="02010609060101010101" pitchFamily="49" charset="-122"/>
                <a:ea typeface="仿宋" panose="02010609060101010101" pitchFamily="49" charset="-122"/>
                <a:sym typeface="Calibri" panose="020F0502020204030204" pitchFamily="34" charset="0"/>
              </a:rPr>
              <a:t>有一项</a:t>
            </a:r>
            <a:r>
              <a:rPr lang="zh-CN" altLang="en-US" sz="2800" b="1" dirty="0" smtClean="0">
                <a:latin typeface="仿宋" panose="02010609060101010101" pitchFamily="49" charset="-122"/>
                <a:ea typeface="仿宋" panose="02010609060101010101" pitchFamily="49" charset="-122"/>
                <a:sym typeface="Calibri" panose="020F0502020204030204" pitchFamily="34" charset="0"/>
              </a:rPr>
              <a:t>活动必需在</a:t>
            </a:r>
            <a:r>
              <a:rPr lang="zh-CN" altLang="en-US" sz="2800" b="1" dirty="0">
                <a:solidFill>
                  <a:srgbClr val="FF0000"/>
                </a:solidFill>
                <a:latin typeface="仿宋" panose="02010609060101010101" pitchFamily="49" charset="-122"/>
                <a:ea typeface="仿宋" panose="02010609060101010101" pitchFamily="49" charset="-122"/>
                <a:sym typeface="Calibri" panose="020F0502020204030204" pitchFamily="34" charset="0"/>
              </a:rPr>
              <a:t>组织</a:t>
            </a:r>
            <a:r>
              <a:rPr lang="en-US" altLang="zh-CN" sz="2800" b="1" dirty="0">
                <a:solidFill>
                  <a:srgbClr val="FF0000"/>
                </a:solidFill>
                <a:latin typeface="仿宋" panose="02010609060101010101" pitchFamily="49" charset="-122"/>
                <a:ea typeface="仿宋" panose="02010609060101010101" pitchFamily="49" charset="-122"/>
                <a:sym typeface="Calibri" panose="020F0502020204030204" pitchFamily="34" charset="0"/>
              </a:rPr>
              <a:t>(3.2.1)</a:t>
            </a:r>
            <a:r>
              <a:rPr lang="zh-CN" altLang="en-US" sz="2800" b="1" dirty="0">
                <a:solidFill>
                  <a:srgbClr val="FF0000"/>
                </a:solidFill>
                <a:latin typeface="仿宋" panose="02010609060101010101" pitchFamily="49" charset="-122"/>
                <a:ea typeface="仿宋" panose="02010609060101010101" pitchFamily="49" charset="-122"/>
                <a:sym typeface="Calibri" panose="020F0502020204030204" pitchFamily="34" charset="0"/>
              </a:rPr>
              <a:t>和顾客</a:t>
            </a:r>
            <a:r>
              <a:rPr lang="en-US" altLang="zh-CN" sz="2800" b="1" dirty="0">
                <a:solidFill>
                  <a:srgbClr val="FF0000"/>
                </a:solidFill>
                <a:latin typeface="仿宋" panose="02010609060101010101" pitchFamily="49" charset="-122"/>
                <a:ea typeface="仿宋" panose="02010609060101010101" pitchFamily="49" charset="-122"/>
                <a:sym typeface="Calibri" panose="020F0502020204030204" pitchFamily="34" charset="0"/>
              </a:rPr>
              <a:t>(3.2.4)</a:t>
            </a:r>
            <a:r>
              <a:rPr lang="zh-CN" altLang="en-US" sz="2800" b="1" dirty="0">
                <a:solidFill>
                  <a:srgbClr val="FF0000"/>
                </a:solidFill>
                <a:latin typeface="仿宋" panose="02010609060101010101" pitchFamily="49" charset="-122"/>
                <a:ea typeface="仿宋" panose="02010609060101010101" pitchFamily="49" charset="-122"/>
                <a:sym typeface="Calibri" panose="020F0502020204030204" pitchFamily="34" charset="0"/>
              </a:rPr>
              <a:t>之间进行</a:t>
            </a:r>
            <a:r>
              <a:rPr lang="zh-CN" altLang="en-US" sz="2800" b="1" dirty="0">
                <a:latin typeface="仿宋" panose="02010609060101010101" pitchFamily="49" charset="-122"/>
                <a:ea typeface="仿宋" panose="02010609060101010101" pitchFamily="49" charset="-122"/>
                <a:sym typeface="Calibri" panose="020F0502020204030204" pitchFamily="34" charset="0"/>
              </a:rPr>
              <a:t>的组织的</a:t>
            </a:r>
            <a:r>
              <a:rPr lang="zh-CN" altLang="en-US" sz="2800" b="1" dirty="0">
                <a:solidFill>
                  <a:srgbClr val="FF0000"/>
                </a:solidFill>
                <a:latin typeface="仿宋" panose="02010609060101010101" pitchFamily="49" charset="-122"/>
                <a:ea typeface="仿宋" panose="02010609060101010101" pitchFamily="49" charset="-122"/>
                <a:sym typeface="Calibri" panose="020F0502020204030204" pitchFamily="34" charset="0"/>
              </a:rPr>
              <a:t>输出</a:t>
            </a:r>
            <a:r>
              <a:rPr lang="en-US" altLang="zh-CN" sz="2800" b="1" dirty="0">
                <a:latin typeface="仿宋" panose="02010609060101010101" pitchFamily="49" charset="-122"/>
                <a:ea typeface="仿宋" panose="02010609060101010101" pitchFamily="49" charset="-122"/>
                <a:sym typeface="Calibri" panose="020F0502020204030204" pitchFamily="34" charset="0"/>
              </a:rPr>
              <a:t>(3.7.5)</a:t>
            </a:r>
            <a:endParaRPr lang="en-US" altLang="zh-CN" sz="2800" b="1" dirty="0">
              <a:latin typeface="仿宋" panose="02010609060101010101" pitchFamily="49" charset="-122"/>
              <a:ea typeface="仿宋" panose="02010609060101010101" pitchFamily="49" charset="-122"/>
              <a:sym typeface="Calibri" panose="020F0502020204030204" pitchFamily="34" charset="0"/>
            </a:endParaRPr>
          </a:p>
          <a:p>
            <a:pPr eaLnBrk="0" hangingPunct="0">
              <a:lnSpc>
                <a:spcPct val="90000"/>
              </a:lnSpc>
            </a:pPr>
            <a:r>
              <a:rPr lang="zh-CN" altLang="en-US" sz="2000" dirty="0">
                <a:latin typeface="仿宋" panose="02010609060101010101" pitchFamily="49" charset="-122"/>
                <a:ea typeface="仿宋" panose="02010609060101010101" pitchFamily="49" charset="-122"/>
                <a:sym typeface="Calibri" panose="020F0502020204030204" pitchFamily="34" charset="0"/>
              </a:rPr>
              <a:t>注</a:t>
            </a:r>
            <a:r>
              <a:rPr lang="en-US" altLang="zh-CN" sz="2000" dirty="0">
                <a:latin typeface="仿宋" panose="02010609060101010101" pitchFamily="49" charset="-122"/>
                <a:ea typeface="仿宋" panose="02010609060101010101" pitchFamily="49" charset="-122"/>
                <a:sym typeface="Calibri" panose="020F0502020204030204" pitchFamily="34" charset="0"/>
              </a:rPr>
              <a:t>1</a:t>
            </a:r>
            <a:r>
              <a:rPr lang="zh-CN" altLang="en-US" sz="2000" dirty="0">
                <a:latin typeface="仿宋" panose="02010609060101010101" pitchFamily="49" charset="-122"/>
                <a:ea typeface="仿宋" panose="02010609060101010101" pitchFamily="49" charset="-122"/>
                <a:sym typeface="Calibri" panose="020F0502020204030204" pitchFamily="34" charset="0"/>
              </a:rPr>
              <a:t>：通常，服务的</a:t>
            </a:r>
            <a:r>
              <a:rPr lang="zh-CN" altLang="en-US" sz="2000" dirty="0" smtClean="0">
                <a:latin typeface="仿宋" panose="02010609060101010101" pitchFamily="49" charset="-122"/>
                <a:ea typeface="仿宋" panose="02010609060101010101" pitchFamily="49" charset="-122"/>
                <a:sym typeface="Calibri" panose="020F0502020204030204" pitchFamily="34" charset="0"/>
              </a:rPr>
              <a:t>主要</a:t>
            </a:r>
            <a:r>
              <a:rPr lang="zh-CN" altLang="en-US" sz="2000" dirty="0">
                <a:latin typeface="仿宋" panose="02010609060101010101" pitchFamily="49" charset="-122"/>
                <a:ea typeface="仿宋" panose="02010609060101010101" pitchFamily="49" charset="-122"/>
                <a:sym typeface="Calibri" panose="020F0502020204030204" pitchFamily="34" charset="0"/>
              </a:rPr>
              <a:t>要素</a:t>
            </a:r>
            <a:r>
              <a:rPr lang="zh-CN" altLang="en-US" sz="2000" dirty="0" smtClean="0">
                <a:latin typeface="仿宋" panose="02010609060101010101" pitchFamily="49" charset="-122"/>
                <a:ea typeface="仿宋" panose="02010609060101010101" pitchFamily="49" charset="-122"/>
                <a:sym typeface="Calibri" panose="020F0502020204030204" pitchFamily="34" charset="0"/>
              </a:rPr>
              <a:t>是</a:t>
            </a:r>
            <a:r>
              <a:rPr lang="zh-CN" altLang="en-US" sz="2000" b="1" dirty="0">
                <a:solidFill>
                  <a:srgbClr val="FF0000"/>
                </a:solidFill>
                <a:latin typeface="仿宋" panose="02010609060101010101" pitchFamily="49" charset="-122"/>
                <a:ea typeface="仿宋" panose="02010609060101010101" pitchFamily="49" charset="-122"/>
                <a:sym typeface="Calibri" panose="020F0502020204030204" pitchFamily="34" charset="0"/>
              </a:rPr>
              <a:t>无形</a:t>
            </a:r>
            <a:r>
              <a:rPr lang="zh-CN" altLang="en-US" sz="2000" dirty="0">
                <a:latin typeface="仿宋" panose="02010609060101010101" pitchFamily="49" charset="-122"/>
                <a:ea typeface="仿宋" panose="02010609060101010101" pitchFamily="49" charset="-122"/>
                <a:sym typeface="Calibri" panose="020F0502020204030204" pitchFamily="34" charset="0"/>
              </a:rPr>
              <a:t>的。</a:t>
            </a:r>
            <a:endParaRPr lang="zh-CN" altLang="en-US" sz="2000" dirty="0">
              <a:latin typeface="仿宋" panose="02010609060101010101" pitchFamily="49" charset="-122"/>
              <a:ea typeface="仿宋" panose="02010609060101010101" pitchFamily="49" charset="-122"/>
              <a:sym typeface="Calibri" panose="020F0502020204030204" pitchFamily="34" charset="0"/>
            </a:endParaRPr>
          </a:p>
          <a:p>
            <a:pPr eaLnBrk="0" hangingPunct="0">
              <a:lnSpc>
                <a:spcPct val="90000"/>
              </a:lnSpc>
            </a:pPr>
            <a:r>
              <a:rPr lang="zh-CN" altLang="en-US" sz="2000" dirty="0">
                <a:latin typeface="仿宋" panose="02010609060101010101" pitchFamily="49" charset="-122"/>
                <a:ea typeface="仿宋" panose="02010609060101010101" pitchFamily="49" charset="-122"/>
                <a:sym typeface="Calibri" panose="020F0502020204030204" pitchFamily="34" charset="0"/>
              </a:rPr>
              <a:t>注</a:t>
            </a:r>
            <a:r>
              <a:rPr lang="en-US" altLang="zh-CN" sz="2000" dirty="0">
                <a:latin typeface="仿宋" panose="02010609060101010101" pitchFamily="49" charset="-122"/>
                <a:ea typeface="仿宋" panose="02010609060101010101" pitchFamily="49" charset="-122"/>
                <a:sym typeface="Calibri" panose="020F0502020204030204" pitchFamily="34" charset="0"/>
              </a:rPr>
              <a:t>2</a:t>
            </a:r>
            <a:r>
              <a:rPr lang="zh-CN" altLang="en-US" sz="2000" dirty="0">
                <a:latin typeface="仿宋" panose="02010609060101010101" pitchFamily="49" charset="-122"/>
                <a:ea typeface="仿宋" panose="02010609060101010101" pitchFamily="49" charset="-122"/>
                <a:sym typeface="Calibri" panose="020F0502020204030204" pitchFamily="34" charset="0"/>
              </a:rPr>
              <a:t>：通常，服务包含与顾客在接触面的活动，除了确定顾客的要求</a:t>
            </a:r>
            <a:r>
              <a:rPr lang="en-US" altLang="zh-CN" sz="2000" dirty="0">
                <a:latin typeface="仿宋" panose="02010609060101010101" pitchFamily="49" charset="-122"/>
                <a:ea typeface="仿宋" panose="02010609060101010101" pitchFamily="49" charset="-122"/>
                <a:sym typeface="Calibri" panose="020F0502020204030204" pitchFamily="34" charset="0"/>
              </a:rPr>
              <a:t>(3.6.4)</a:t>
            </a:r>
            <a:r>
              <a:rPr lang="zh-CN" altLang="en-US" sz="2000" dirty="0">
                <a:latin typeface="仿宋" panose="02010609060101010101" pitchFamily="49" charset="-122"/>
                <a:ea typeface="仿宋" panose="02010609060101010101" pitchFamily="49" charset="-122"/>
                <a:sym typeface="Calibri" panose="020F0502020204030204" pitchFamily="34" charset="0"/>
              </a:rPr>
              <a:t>，以提供服务外，可能还</a:t>
            </a:r>
            <a:r>
              <a:rPr lang="zh-CN" altLang="en-US" sz="2000" dirty="0" smtClean="0">
                <a:latin typeface="仿宋" panose="02010609060101010101" pitchFamily="49" charset="-122"/>
                <a:ea typeface="仿宋" panose="02010609060101010101" pitchFamily="49" charset="-122"/>
                <a:sym typeface="Calibri" panose="020F0502020204030204" pitchFamily="34" charset="0"/>
              </a:rPr>
              <a:t>包括与顾客</a:t>
            </a:r>
            <a:r>
              <a:rPr lang="zh-CN" altLang="en-US" sz="2000" b="1" dirty="0" smtClean="0">
                <a:solidFill>
                  <a:srgbClr val="FF0000"/>
                </a:solidFill>
                <a:latin typeface="仿宋" panose="02010609060101010101" pitchFamily="49" charset="-122"/>
                <a:ea typeface="仿宋" panose="02010609060101010101" pitchFamily="49" charset="-122"/>
                <a:sym typeface="Calibri" panose="020F0502020204030204" pitchFamily="34" charset="0"/>
              </a:rPr>
              <a:t>建立</a:t>
            </a:r>
            <a:r>
              <a:rPr lang="zh-CN" altLang="en-US" sz="2000" b="1" dirty="0">
                <a:solidFill>
                  <a:srgbClr val="FF0000"/>
                </a:solidFill>
                <a:latin typeface="仿宋" panose="02010609060101010101" pitchFamily="49" charset="-122"/>
                <a:ea typeface="仿宋" panose="02010609060101010101" pitchFamily="49" charset="-122"/>
                <a:sym typeface="Calibri" panose="020F0502020204030204" pitchFamily="34" charset="0"/>
              </a:rPr>
              <a:t>持续的关系</a:t>
            </a:r>
            <a:r>
              <a:rPr lang="zh-CN" altLang="en-US" sz="2000" dirty="0">
                <a:latin typeface="仿宋" panose="02010609060101010101" pitchFamily="49" charset="-122"/>
                <a:ea typeface="仿宋" panose="02010609060101010101" pitchFamily="49" charset="-122"/>
                <a:sym typeface="Calibri" panose="020F0502020204030204" pitchFamily="34" charset="0"/>
              </a:rPr>
              <a:t>，如：银行、会计师</a:t>
            </a:r>
            <a:r>
              <a:rPr lang="zh-CN" altLang="en-US" sz="2000" dirty="0" smtClean="0">
                <a:latin typeface="仿宋" panose="02010609060101010101" pitchFamily="49" charset="-122"/>
                <a:ea typeface="仿宋" panose="02010609060101010101" pitchFamily="49" charset="-122"/>
                <a:sym typeface="Calibri" panose="020F0502020204030204" pitchFamily="34" charset="0"/>
              </a:rPr>
              <a:t>事务所、或</a:t>
            </a:r>
            <a:r>
              <a:rPr lang="zh-CN" altLang="en-US" sz="2000" dirty="0">
                <a:latin typeface="仿宋" panose="02010609060101010101" pitchFamily="49" charset="-122"/>
                <a:ea typeface="仿宋" panose="02010609060101010101" pitchFamily="49" charset="-122"/>
                <a:sym typeface="Calibri" panose="020F0502020204030204" pitchFamily="34" charset="0"/>
              </a:rPr>
              <a:t>公共</a:t>
            </a:r>
            <a:r>
              <a:rPr lang="zh-CN" altLang="en-US" sz="2000" dirty="0" smtClean="0">
                <a:latin typeface="仿宋" panose="02010609060101010101" pitchFamily="49" charset="-122"/>
                <a:ea typeface="仿宋" panose="02010609060101010101" pitchFamily="49" charset="-122"/>
                <a:sym typeface="Calibri" panose="020F0502020204030204" pitchFamily="34" charset="0"/>
              </a:rPr>
              <a:t>组织（如</a:t>
            </a:r>
            <a:r>
              <a:rPr lang="zh-CN" altLang="en-US" sz="2000" dirty="0">
                <a:latin typeface="仿宋" panose="02010609060101010101" pitchFamily="49" charset="-122"/>
                <a:ea typeface="仿宋" panose="02010609060101010101" pitchFamily="49" charset="-122"/>
                <a:sym typeface="Calibri" panose="020F0502020204030204" pitchFamily="34" charset="0"/>
              </a:rPr>
              <a:t>：学校或</a:t>
            </a:r>
            <a:r>
              <a:rPr lang="zh-CN" altLang="en-US" sz="2000" dirty="0" smtClean="0">
                <a:latin typeface="仿宋" panose="02010609060101010101" pitchFamily="49" charset="-122"/>
                <a:ea typeface="仿宋" panose="02010609060101010101" pitchFamily="49" charset="-122"/>
                <a:sym typeface="Calibri" panose="020F0502020204030204" pitchFamily="34" charset="0"/>
              </a:rPr>
              <a:t>医院）等。</a:t>
            </a:r>
            <a:endParaRPr lang="zh-CN" altLang="en-US" sz="2000" dirty="0">
              <a:latin typeface="仿宋" panose="02010609060101010101" pitchFamily="49" charset="-122"/>
              <a:ea typeface="仿宋" panose="02010609060101010101" pitchFamily="49" charset="-122"/>
              <a:sym typeface="Calibri" panose="020F0502020204030204" pitchFamily="34" charset="0"/>
            </a:endParaRPr>
          </a:p>
          <a:p>
            <a:pPr eaLnBrk="0" hangingPunct="0">
              <a:lnSpc>
                <a:spcPct val="90000"/>
              </a:lnSpc>
            </a:pPr>
            <a:r>
              <a:rPr lang="zh-CN" altLang="en-US" sz="2000" dirty="0">
                <a:latin typeface="仿宋" panose="02010609060101010101" pitchFamily="49" charset="-122"/>
                <a:ea typeface="仿宋" panose="02010609060101010101" pitchFamily="49" charset="-122"/>
                <a:sym typeface="Calibri" panose="020F0502020204030204" pitchFamily="34" charset="0"/>
              </a:rPr>
              <a:t>注</a:t>
            </a:r>
            <a:r>
              <a:rPr lang="en-US" altLang="zh-CN" sz="2000" dirty="0">
                <a:latin typeface="仿宋" panose="02010609060101010101" pitchFamily="49" charset="-122"/>
                <a:ea typeface="仿宋" panose="02010609060101010101" pitchFamily="49" charset="-122"/>
                <a:sym typeface="Calibri" panose="020F0502020204030204" pitchFamily="34" charset="0"/>
              </a:rPr>
              <a:t>3</a:t>
            </a:r>
            <a:r>
              <a:rPr lang="zh-CN" altLang="en-US" sz="2000" dirty="0">
                <a:latin typeface="仿宋" panose="02010609060101010101" pitchFamily="49" charset="-122"/>
                <a:ea typeface="仿宋" panose="02010609060101010101" pitchFamily="49" charset="-122"/>
                <a:sym typeface="Calibri" panose="020F0502020204030204" pitchFamily="34" charset="0"/>
              </a:rPr>
              <a:t>：服务的提供可能涉及，例如：</a:t>
            </a:r>
            <a:endParaRPr lang="zh-CN" altLang="en-US" sz="2000" dirty="0">
              <a:latin typeface="仿宋" panose="02010609060101010101" pitchFamily="49" charset="-122"/>
              <a:ea typeface="仿宋" panose="02010609060101010101" pitchFamily="49" charset="-122"/>
              <a:sym typeface="Calibri" panose="020F0502020204030204" pitchFamily="34" charset="0"/>
            </a:endParaRPr>
          </a:p>
          <a:p>
            <a:pPr eaLnBrk="0" hangingPunct="0">
              <a:lnSpc>
                <a:spcPct val="90000"/>
              </a:lnSpc>
            </a:pPr>
            <a:r>
              <a:rPr lang="en-US" altLang="zh-CN" sz="2000" dirty="0">
                <a:latin typeface="仿宋" panose="02010609060101010101" pitchFamily="49" charset="-122"/>
                <a:ea typeface="仿宋" panose="02010609060101010101" pitchFamily="49" charset="-122"/>
                <a:sym typeface="Calibri" panose="020F0502020204030204" pitchFamily="34" charset="0"/>
              </a:rPr>
              <a:t>—— </a:t>
            </a:r>
            <a:r>
              <a:rPr lang="zh-CN" altLang="en-US" sz="2000" b="1" dirty="0">
                <a:solidFill>
                  <a:srgbClr val="FF0000"/>
                </a:solidFill>
                <a:latin typeface="仿宋" panose="02010609060101010101" pitchFamily="49" charset="-122"/>
                <a:ea typeface="仿宋" panose="02010609060101010101" pitchFamily="49" charset="-122"/>
                <a:sym typeface="Calibri" panose="020F0502020204030204" pitchFamily="34" charset="0"/>
              </a:rPr>
              <a:t>在顾客提供的有形产品</a:t>
            </a:r>
            <a:r>
              <a:rPr lang="en-US" altLang="zh-CN" sz="2000" dirty="0">
                <a:latin typeface="仿宋" panose="02010609060101010101" pitchFamily="49" charset="-122"/>
                <a:ea typeface="仿宋" panose="02010609060101010101" pitchFamily="49" charset="-122"/>
                <a:sym typeface="Calibri" panose="020F0502020204030204" pitchFamily="34" charset="0"/>
              </a:rPr>
              <a:t>(3.7.6)(</a:t>
            </a:r>
            <a:r>
              <a:rPr lang="zh-CN" altLang="en-US" sz="2000" dirty="0">
                <a:latin typeface="仿宋" panose="02010609060101010101" pitchFamily="49" charset="-122"/>
                <a:ea typeface="仿宋" panose="02010609060101010101" pitchFamily="49" charset="-122"/>
                <a:sym typeface="Calibri" panose="020F0502020204030204" pitchFamily="34" charset="0"/>
              </a:rPr>
              <a:t>如需要维修的汽车</a:t>
            </a:r>
            <a:r>
              <a:rPr lang="en-US" altLang="zh-CN" sz="2000" dirty="0">
                <a:latin typeface="仿宋" panose="02010609060101010101" pitchFamily="49" charset="-122"/>
                <a:ea typeface="仿宋" panose="02010609060101010101" pitchFamily="49" charset="-122"/>
                <a:sym typeface="Calibri" panose="020F0502020204030204" pitchFamily="34" charset="0"/>
              </a:rPr>
              <a:t>)</a:t>
            </a:r>
            <a:r>
              <a:rPr lang="zh-CN" altLang="en-US" sz="2000" dirty="0">
                <a:latin typeface="仿宋" panose="02010609060101010101" pitchFamily="49" charset="-122"/>
                <a:ea typeface="仿宋" panose="02010609060101010101" pitchFamily="49" charset="-122"/>
                <a:sym typeface="Calibri" panose="020F0502020204030204" pitchFamily="34" charset="0"/>
              </a:rPr>
              <a:t>上所完成的活动。</a:t>
            </a:r>
            <a:endParaRPr lang="zh-CN" altLang="en-US" sz="2000" dirty="0">
              <a:latin typeface="仿宋" panose="02010609060101010101" pitchFamily="49" charset="-122"/>
              <a:ea typeface="仿宋" panose="02010609060101010101" pitchFamily="49" charset="-122"/>
              <a:sym typeface="Calibri" panose="020F0502020204030204" pitchFamily="34" charset="0"/>
            </a:endParaRPr>
          </a:p>
          <a:p>
            <a:pPr eaLnBrk="0" hangingPunct="0">
              <a:lnSpc>
                <a:spcPct val="90000"/>
              </a:lnSpc>
            </a:pPr>
            <a:r>
              <a:rPr lang="en-US" altLang="zh-CN" sz="2000" dirty="0">
                <a:latin typeface="仿宋" panose="02010609060101010101" pitchFamily="49" charset="-122"/>
                <a:ea typeface="仿宋" panose="02010609060101010101" pitchFamily="49" charset="-122"/>
                <a:sym typeface="Calibri" panose="020F0502020204030204" pitchFamily="34" charset="0"/>
              </a:rPr>
              <a:t>—— </a:t>
            </a:r>
            <a:r>
              <a:rPr lang="zh-CN" altLang="en-US" sz="2000" b="1" dirty="0">
                <a:solidFill>
                  <a:srgbClr val="FF0000"/>
                </a:solidFill>
                <a:latin typeface="仿宋" panose="02010609060101010101" pitchFamily="49" charset="-122"/>
                <a:ea typeface="仿宋" panose="02010609060101010101" pitchFamily="49" charset="-122"/>
                <a:sym typeface="Calibri" panose="020F0502020204030204" pitchFamily="34" charset="0"/>
              </a:rPr>
              <a:t>在顾客提供的无形产品</a:t>
            </a:r>
            <a:r>
              <a:rPr lang="en-US" altLang="zh-CN" sz="2000" dirty="0">
                <a:latin typeface="仿宋" panose="02010609060101010101" pitchFamily="49" charset="-122"/>
                <a:ea typeface="仿宋" panose="02010609060101010101" pitchFamily="49" charset="-122"/>
                <a:sym typeface="Calibri" panose="020F0502020204030204" pitchFamily="34" charset="0"/>
              </a:rPr>
              <a:t>(</a:t>
            </a:r>
            <a:r>
              <a:rPr lang="zh-CN" altLang="en-US" sz="2000" dirty="0">
                <a:latin typeface="仿宋" panose="02010609060101010101" pitchFamily="49" charset="-122"/>
                <a:ea typeface="仿宋" panose="02010609060101010101" pitchFamily="49" charset="-122"/>
                <a:sym typeface="Calibri" panose="020F0502020204030204" pitchFamily="34" charset="0"/>
              </a:rPr>
              <a:t>如为准备纳税申报单所需的损益表</a:t>
            </a:r>
            <a:r>
              <a:rPr lang="en-US" altLang="zh-CN" sz="2000" dirty="0">
                <a:latin typeface="仿宋" panose="02010609060101010101" pitchFamily="49" charset="-122"/>
                <a:ea typeface="仿宋" panose="02010609060101010101" pitchFamily="49" charset="-122"/>
                <a:sym typeface="Calibri" panose="020F0502020204030204" pitchFamily="34" charset="0"/>
              </a:rPr>
              <a:t>)</a:t>
            </a:r>
            <a:r>
              <a:rPr lang="zh-CN" altLang="en-US" sz="2000" dirty="0">
                <a:latin typeface="仿宋" panose="02010609060101010101" pitchFamily="49" charset="-122"/>
                <a:ea typeface="仿宋" panose="02010609060101010101" pitchFamily="49" charset="-122"/>
                <a:sym typeface="Calibri" panose="020F0502020204030204" pitchFamily="34" charset="0"/>
              </a:rPr>
              <a:t>上所完成的活动。</a:t>
            </a:r>
            <a:endParaRPr lang="zh-CN" altLang="en-US" sz="2000" dirty="0">
              <a:latin typeface="仿宋" panose="02010609060101010101" pitchFamily="49" charset="-122"/>
              <a:ea typeface="仿宋" panose="02010609060101010101" pitchFamily="49" charset="-122"/>
              <a:sym typeface="Calibri" panose="020F0502020204030204" pitchFamily="34" charset="0"/>
            </a:endParaRPr>
          </a:p>
          <a:p>
            <a:pPr eaLnBrk="0" hangingPunct="0">
              <a:lnSpc>
                <a:spcPct val="90000"/>
              </a:lnSpc>
            </a:pPr>
            <a:r>
              <a:rPr lang="en-US" altLang="zh-CN" sz="2000" dirty="0">
                <a:latin typeface="仿宋" panose="02010609060101010101" pitchFamily="49" charset="-122"/>
                <a:ea typeface="仿宋" panose="02010609060101010101" pitchFamily="49" charset="-122"/>
                <a:sym typeface="Calibri" panose="020F0502020204030204" pitchFamily="34" charset="0"/>
              </a:rPr>
              <a:t>—— </a:t>
            </a:r>
            <a:r>
              <a:rPr lang="zh-CN" altLang="en-US" sz="2000" b="1" dirty="0">
                <a:solidFill>
                  <a:srgbClr val="FF0000"/>
                </a:solidFill>
                <a:latin typeface="仿宋" panose="02010609060101010101" pitchFamily="49" charset="-122"/>
                <a:ea typeface="仿宋" panose="02010609060101010101" pitchFamily="49" charset="-122"/>
                <a:sym typeface="Calibri" panose="020F0502020204030204" pitchFamily="34" charset="0"/>
              </a:rPr>
              <a:t>无形产品的交付</a:t>
            </a:r>
            <a:r>
              <a:rPr lang="en-US" altLang="zh-CN" sz="2000" dirty="0">
                <a:latin typeface="仿宋" panose="02010609060101010101" pitchFamily="49" charset="-122"/>
                <a:ea typeface="仿宋" panose="02010609060101010101" pitchFamily="49" charset="-122"/>
                <a:sym typeface="Calibri" panose="020F0502020204030204" pitchFamily="34" charset="0"/>
              </a:rPr>
              <a:t>(</a:t>
            </a:r>
            <a:r>
              <a:rPr lang="zh-CN" altLang="en-US" sz="2000" dirty="0">
                <a:latin typeface="仿宋" panose="02010609060101010101" pitchFamily="49" charset="-122"/>
                <a:ea typeface="仿宋" panose="02010609060101010101" pitchFamily="49" charset="-122"/>
                <a:sym typeface="Calibri" panose="020F0502020204030204" pitchFamily="34" charset="0"/>
              </a:rPr>
              <a:t>如知识传授方面的信息</a:t>
            </a:r>
            <a:r>
              <a:rPr lang="en-US" altLang="zh-CN" sz="2000" dirty="0">
                <a:latin typeface="仿宋" panose="02010609060101010101" pitchFamily="49" charset="-122"/>
                <a:ea typeface="仿宋" panose="02010609060101010101" pitchFamily="49" charset="-122"/>
                <a:sym typeface="Calibri" panose="020F0502020204030204" pitchFamily="34" charset="0"/>
              </a:rPr>
              <a:t>(3.8.2)</a:t>
            </a:r>
            <a:r>
              <a:rPr lang="zh-CN" altLang="en-US" sz="2000" dirty="0">
                <a:latin typeface="仿宋" panose="02010609060101010101" pitchFamily="49" charset="-122"/>
                <a:ea typeface="仿宋" panose="02010609060101010101" pitchFamily="49" charset="-122"/>
                <a:sym typeface="Calibri" panose="020F0502020204030204" pitchFamily="34" charset="0"/>
              </a:rPr>
              <a:t>提供</a:t>
            </a:r>
            <a:r>
              <a:rPr lang="en-US" altLang="zh-CN" sz="2000" dirty="0">
                <a:latin typeface="仿宋" panose="02010609060101010101" pitchFamily="49" charset="-122"/>
                <a:ea typeface="仿宋" panose="02010609060101010101" pitchFamily="49" charset="-122"/>
                <a:sym typeface="Calibri" panose="020F0502020204030204" pitchFamily="34" charset="0"/>
              </a:rPr>
              <a:t>)</a:t>
            </a:r>
            <a:r>
              <a:rPr lang="zh-CN" altLang="en-US" sz="2000" dirty="0">
                <a:latin typeface="仿宋" panose="02010609060101010101" pitchFamily="49" charset="-122"/>
                <a:ea typeface="仿宋" panose="02010609060101010101" pitchFamily="49" charset="-122"/>
                <a:sym typeface="Calibri" panose="020F0502020204030204" pitchFamily="34" charset="0"/>
              </a:rPr>
              <a:t>。</a:t>
            </a:r>
            <a:endParaRPr lang="zh-CN" altLang="en-US" sz="2000" dirty="0">
              <a:latin typeface="仿宋" panose="02010609060101010101" pitchFamily="49" charset="-122"/>
              <a:ea typeface="仿宋" panose="02010609060101010101" pitchFamily="49" charset="-122"/>
              <a:sym typeface="Calibri" panose="020F0502020204030204" pitchFamily="34" charset="0"/>
            </a:endParaRPr>
          </a:p>
          <a:p>
            <a:pPr eaLnBrk="0" hangingPunct="0">
              <a:lnSpc>
                <a:spcPct val="90000"/>
              </a:lnSpc>
            </a:pPr>
            <a:r>
              <a:rPr lang="en-US" altLang="zh-CN" sz="2000" dirty="0">
                <a:latin typeface="仿宋" panose="02010609060101010101" pitchFamily="49" charset="-122"/>
                <a:ea typeface="仿宋" panose="02010609060101010101" pitchFamily="49" charset="-122"/>
                <a:sym typeface="Calibri" panose="020F0502020204030204" pitchFamily="34" charset="0"/>
              </a:rPr>
              <a:t>—— </a:t>
            </a:r>
            <a:r>
              <a:rPr lang="zh-CN" altLang="en-US" sz="2000" dirty="0">
                <a:latin typeface="仿宋" panose="02010609060101010101" pitchFamily="49" charset="-122"/>
                <a:ea typeface="仿宋" panose="02010609060101010101" pitchFamily="49" charset="-122"/>
                <a:sym typeface="Calibri" panose="020F0502020204030204" pitchFamily="34" charset="0"/>
              </a:rPr>
              <a:t>为</a:t>
            </a:r>
            <a:r>
              <a:rPr lang="zh-CN" altLang="en-US" sz="2000" b="1" dirty="0">
                <a:solidFill>
                  <a:srgbClr val="FF0000"/>
                </a:solidFill>
                <a:latin typeface="仿宋" panose="02010609060101010101" pitchFamily="49" charset="-122"/>
                <a:ea typeface="仿宋" panose="02010609060101010101" pitchFamily="49" charset="-122"/>
                <a:sym typeface="Calibri" panose="020F0502020204030204" pitchFamily="34" charset="0"/>
              </a:rPr>
              <a:t>顾客创造氛围</a:t>
            </a:r>
            <a:r>
              <a:rPr lang="en-US" altLang="zh-CN" sz="2000" dirty="0">
                <a:latin typeface="仿宋" panose="02010609060101010101" pitchFamily="49" charset="-122"/>
                <a:ea typeface="仿宋" panose="02010609060101010101" pitchFamily="49" charset="-122"/>
                <a:sym typeface="Calibri" panose="020F0502020204030204" pitchFamily="34" charset="0"/>
              </a:rPr>
              <a:t>(</a:t>
            </a:r>
            <a:r>
              <a:rPr lang="zh-CN" altLang="en-US" sz="2000" dirty="0">
                <a:latin typeface="仿宋" panose="02010609060101010101" pitchFamily="49" charset="-122"/>
                <a:ea typeface="仿宋" panose="02010609060101010101" pitchFamily="49" charset="-122"/>
                <a:sym typeface="Calibri" panose="020F0502020204030204" pitchFamily="34" charset="0"/>
              </a:rPr>
              <a:t>如在宾馆和饭店</a:t>
            </a:r>
            <a:r>
              <a:rPr lang="en-US" altLang="zh-CN" sz="2000" dirty="0">
                <a:latin typeface="仿宋" panose="02010609060101010101" pitchFamily="49" charset="-122"/>
                <a:ea typeface="仿宋" panose="02010609060101010101" pitchFamily="49" charset="-122"/>
                <a:sym typeface="Calibri" panose="020F0502020204030204" pitchFamily="34" charset="0"/>
              </a:rPr>
              <a:t>)</a:t>
            </a:r>
            <a:r>
              <a:rPr lang="zh-CN" altLang="en-US" sz="2000" dirty="0">
                <a:latin typeface="仿宋" panose="02010609060101010101" pitchFamily="49" charset="-122"/>
                <a:ea typeface="仿宋" panose="02010609060101010101" pitchFamily="49" charset="-122"/>
                <a:sym typeface="Calibri" panose="020F0502020204030204" pitchFamily="34" charset="0"/>
              </a:rPr>
              <a:t>。</a:t>
            </a:r>
            <a:endParaRPr lang="zh-CN" altLang="en-US" sz="2000" dirty="0">
              <a:latin typeface="仿宋" panose="02010609060101010101" pitchFamily="49" charset="-122"/>
              <a:ea typeface="仿宋" panose="02010609060101010101" pitchFamily="49" charset="-122"/>
              <a:sym typeface="Calibri" panose="020F0502020204030204" pitchFamily="34" charset="0"/>
            </a:endParaRPr>
          </a:p>
          <a:p>
            <a:pPr eaLnBrk="0" hangingPunct="0">
              <a:lnSpc>
                <a:spcPct val="90000"/>
              </a:lnSpc>
            </a:pPr>
            <a:r>
              <a:rPr lang="zh-CN" altLang="en-US" sz="2000" dirty="0">
                <a:latin typeface="仿宋" panose="02010609060101010101" pitchFamily="49" charset="-122"/>
                <a:ea typeface="仿宋" panose="02010609060101010101" pitchFamily="49" charset="-122"/>
                <a:sym typeface="Calibri" panose="020F0502020204030204" pitchFamily="34" charset="0"/>
              </a:rPr>
              <a:t>注</a:t>
            </a:r>
            <a:r>
              <a:rPr lang="en-US" altLang="zh-CN" sz="2000" dirty="0">
                <a:latin typeface="仿宋" panose="02010609060101010101" pitchFamily="49" charset="-122"/>
                <a:ea typeface="仿宋" panose="02010609060101010101" pitchFamily="49" charset="-122"/>
                <a:sym typeface="Calibri" panose="020F0502020204030204" pitchFamily="34" charset="0"/>
              </a:rPr>
              <a:t>4</a:t>
            </a:r>
            <a:r>
              <a:rPr lang="zh-CN" altLang="en-US" sz="2000" dirty="0">
                <a:latin typeface="仿宋" panose="02010609060101010101" pitchFamily="49" charset="-122"/>
                <a:ea typeface="仿宋" panose="02010609060101010101" pitchFamily="49" charset="-122"/>
                <a:sym typeface="Calibri" panose="020F0502020204030204" pitchFamily="34" charset="0"/>
              </a:rPr>
              <a:t>：通常，服务由顾客体验</a:t>
            </a:r>
            <a:r>
              <a:rPr lang="zh-CN" altLang="en-US" dirty="0">
                <a:latin typeface="仿宋" panose="02010609060101010101" pitchFamily="49" charset="-122"/>
                <a:ea typeface="仿宋" panose="02010609060101010101" pitchFamily="49" charset="-122"/>
                <a:sym typeface="Calibri" panose="020F0502020204030204" pitchFamily="34" charset="0"/>
              </a:rPr>
              <a:t>。</a:t>
            </a:r>
            <a:endParaRPr lang="zh-CN" altLang="en-US" dirty="0">
              <a:latin typeface="仿宋" panose="02010609060101010101" pitchFamily="49" charset="-122"/>
              <a:ea typeface="仿宋" panose="02010609060101010101" pitchFamily="49" charset="-122"/>
              <a:sym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标题 1"/>
          <p:cNvSpPr>
            <a:spLocks noGrp="1" noChangeArrowheads="1"/>
          </p:cNvSpPr>
          <p:nvPr>
            <p:ph type="title" idx="4294967295"/>
          </p:nvPr>
        </p:nvSpPr>
        <p:spPr>
          <a:xfrm>
            <a:off x="457200" y="274638"/>
            <a:ext cx="8229600" cy="582612"/>
          </a:xfrm>
        </p:spPr>
        <p:txBody>
          <a:bodyPr anchor="b"/>
          <a:lstStyle/>
          <a:p>
            <a:pPr algn="l"/>
            <a:r>
              <a:rPr lang="zh-CN" altLang="zh-CN" sz="2400" b="1" smtClean="0">
                <a:solidFill>
                  <a:srgbClr val="FF6600"/>
                </a:solidFill>
                <a:latin typeface="宋体" panose="02010600030101010101" pitchFamily="2" charset="-122"/>
              </a:rPr>
              <a:t>A.2 </a:t>
            </a:r>
            <a:r>
              <a:rPr lang="zh-CN" sz="2400" b="1" smtClean="0">
                <a:solidFill>
                  <a:srgbClr val="FF6600"/>
                </a:solidFill>
                <a:latin typeface="宋体" panose="02010600030101010101" pitchFamily="2" charset="-122"/>
              </a:rPr>
              <a:t>产品和服务</a:t>
            </a:r>
            <a:endParaRPr lang="zh-CN" sz="2400" b="1" smtClean="0">
              <a:solidFill>
                <a:srgbClr val="FF6600"/>
              </a:solidFill>
              <a:latin typeface="宋体" panose="02010600030101010101" pitchFamily="2" charset="-122"/>
            </a:endParaRPr>
          </a:p>
        </p:txBody>
      </p:sp>
      <p:sp>
        <p:nvSpPr>
          <p:cNvPr id="106499" name="内容占位符 2"/>
          <p:cNvSpPr>
            <a:spLocks noGrp="1" noChangeArrowheads="1"/>
          </p:cNvSpPr>
          <p:nvPr>
            <p:ph idx="4294967295"/>
          </p:nvPr>
        </p:nvSpPr>
        <p:spPr bwMode="auto">
          <a:xfrm>
            <a:off x="323850" y="1047750"/>
            <a:ext cx="8496300" cy="4470400"/>
          </a:xfrm>
          <a:prstGeom prst="rect">
            <a:avLst/>
          </a:prstGeom>
          <a:noFill/>
          <a:ln>
            <a:solidFill>
              <a:srgbClr val="FF0000"/>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lstStyle/>
          <a:p>
            <a:pPr marL="0" indent="0">
              <a:buClr>
                <a:srgbClr val="0070C0"/>
              </a:buClr>
              <a:buFont typeface="Wingdings" panose="05000000000000000000" pitchFamily="2" charset="2"/>
              <a:buNone/>
            </a:pPr>
            <a:r>
              <a:rPr lang="zh-CN" altLang="en-US" sz="1800" b="1" dirty="0" smtClean="0">
                <a:solidFill>
                  <a:srgbClr val="FF0000"/>
                </a:solidFill>
                <a:latin typeface="微软雅黑" panose="020B0503020204020204" pitchFamily="34" charset="-122"/>
                <a:ea typeface="微软雅黑" panose="020B0503020204020204" pitchFamily="34" charset="-122"/>
              </a:rPr>
              <a:t>　   </a:t>
            </a:r>
            <a:r>
              <a:rPr lang="zh-CN" altLang="en-US" sz="2400" dirty="0" smtClean="0">
                <a:latin typeface="仿宋" panose="02010609060101010101" pitchFamily="49" charset="-122"/>
                <a:ea typeface="仿宋" panose="02010609060101010101" pitchFamily="49" charset="-122"/>
              </a:rPr>
              <a:t>GB/T 19001—2008使用的术语“产品”包括</a:t>
            </a:r>
            <a:r>
              <a:rPr lang="zh-CN" altLang="en-US" sz="2400" b="1" dirty="0" smtClean="0">
                <a:solidFill>
                  <a:srgbClr val="FF0000"/>
                </a:solidFill>
                <a:latin typeface="仿宋" panose="02010609060101010101" pitchFamily="49" charset="-122"/>
                <a:ea typeface="仿宋" panose="02010609060101010101" pitchFamily="49" charset="-122"/>
              </a:rPr>
              <a:t>所有的输出类别</a:t>
            </a:r>
            <a:r>
              <a:rPr lang="zh-CN" altLang="en-US" sz="2400" dirty="0" smtClean="0">
                <a:latin typeface="仿宋" panose="02010609060101010101" pitchFamily="49" charset="-122"/>
                <a:ea typeface="仿宋" panose="02010609060101010101" pitchFamily="49" charset="-122"/>
              </a:rPr>
              <a:t>。本标准则使用“产品和服务”。“产品和服务”包括所有的</a:t>
            </a:r>
            <a:r>
              <a:rPr lang="zh-CN" altLang="en-US" sz="2400" b="1" dirty="0" smtClean="0">
                <a:solidFill>
                  <a:srgbClr val="FF0000"/>
                </a:solidFill>
                <a:latin typeface="仿宋" panose="02010609060101010101" pitchFamily="49" charset="-122"/>
                <a:ea typeface="仿宋" panose="02010609060101010101" pitchFamily="49" charset="-122"/>
              </a:rPr>
              <a:t>输出类别</a:t>
            </a:r>
            <a:r>
              <a:rPr lang="zh-CN" altLang="en-US" sz="2400" dirty="0" smtClean="0">
                <a:latin typeface="仿宋" panose="02010609060101010101" pitchFamily="49" charset="-122"/>
                <a:ea typeface="仿宋" panose="02010609060101010101" pitchFamily="49" charset="-122"/>
              </a:rPr>
              <a:t>（硬件、服务、软件和流程性材料）。</a:t>
            </a:r>
            <a:endParaRPr lang="zh-CN" altLang="en-US" sz="2400" dirty="0" smtClean="0">
              <a:latin typeface="仿宋" panose="02010609060101010101" pitchFamily="49" charset="-122"/>
              <a:ea typeface="仿宋" panose="02010609060101010101" pitchFamily="49" charset="-122"/>
            </a:endParaRPr>
          </a:p>
          <a:p>
            <a:pPr marL="0" indent="0">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特别包含“服务”,旨在强调在</a:t>
            </a:r>
            <a:r>
              <a:rPr lang="zh-CN" altLang="en-US" sz="2400" b="1" dirty="0" smtClean="0">
                <a:solidFill>
                  <a:srgbClr val="FF0000"/>
                </a:solidFill>
                <a:latin typeface="仿宋" panose="02010609060101010101" pitchFamily="49" charset="-122"/>
                <a:ea typeface="仿宋" panose="02010609060101010101" pitchFamily="49" charset="-122"/>
              </a:rPr>
              <a:t>某些要求的应用方面</a:t>
            </a:r>
            <a:r>
              <a:rPr lang="zh-CN" altLang="en-US" sz="2400" dirty="0" smtClean="0">
                <a:latin typeface="仿宋" panose="02010609060101010101" pitchFamily="49" charset="-122"/>
                <a:ea typeface="仿宋" panose="02010609060101010101" pitchFamily="49" charset="-122"/>
              </a:rPr>
              <a:t>，产品和服务之间存在的</a:t>
            </a:r>
            <a:r>
              <a:rPr lang="zh-CN" altLang="en-US" sz="2400" b="1" dirty="0" smtClean="0">
                <a:solidFill>
                  <a:srgbClr val="FF0000"/>
                </a:solidFill>
                <a:latin typeface="仿宋" panose="02010609060101010101" pitchFamily="49" charset="-122"/>
                <a:ea typeface="仿宋" panose="02010609060101010101" pitchFamily="49" charset="-122"/>
              </a:rPr>
              <a:t>差异</a:t>
            </a:r>
            <a:r>
              <a:rPr lang="zh-CN" altLang="en-US" sz="2400" dirty="0" smtClean="0">
                <a:latin typeface="仿宋" panose="02010609060101010101" pitchFamily="49" charset="-122"/>
                <a:ea typeface="仿宋" panose="02010609060101010101" pitchFamily="49" charset="-122"/>
              </a:rPr>
              <a:t>。服务的特性</a:t>
            </a:r>
            <a:r>
              <a:rPr lang="zh-CN" altLang="en-US" sz="2400" dirty="0" smtClean="0">
                <a:solidFill>
                  <a:srgbClr val="FF0000"/>
                </a:solidFill>
                <a:latin typeface="仿宋" panose="02010609060101010101" pitchFamily="49" charset="-122"/>
                <a:ea typeface="仿宋" panose="02010609060101010101" pitchFamily="49" charset="-122"/>
              </a:rPr>
              <a:t>表明至少有一部分输出是在与顾客的接触面上实现的。这意味着在提供服务之前不一定能够确认其是否符合要求。</a:t>
            </a:r>
            <a:endParaRPr lang="zh-CN" altLang="en-US" sz="2400" dirty="0" smtClean="0">
              <a:solidFill>
                <a:srgbClr val="FF0000"/>
              </a:solidFill>
              <a:latin typeface="仿宋" panose="02010609060101010101" pitchFamily="49" charset="-122"/>
              <a:ea typeface="仿宋" panose="02010609060101010101" pitchFamily="49" charset="-122"/>
            </a:endParaRPr>
          </a:p>
          <a:p>
            <a:pPr marL="0" indent="0">
              <a:buClr>
                <a:srgbClr val="0070C0"/>
              </a:buClr>
              <a:buFont typeface="Wingdings" panose="05000000000000000000" pitchFamily="2" charset="2"/>
              <a:buNone/>
            </a:pPr>
            <a:r>
              <a:rPr lang="zh-CN" altLang="en-US" sz="2400" dirty="0" smtClean="0">
                <a:latin typeface="仿宋" panose="02010609060101010101" pitchFamily="49" charset="-122"/>
                <a:ea typeface="仿宋" panose="02010609060101010101" pitchFamily="49" charset="-122"/>
              </a:rPr>
              <a:t>  在大多数情况下，“产品和服务”一起使用。由组织向顾客提供的或外部供方提供的大多数输出包括产品和服务两方面。例如：有形或无形产品可能涉及相关的服务，而服务也可能涉及相关的有形或无形产品。</a:t>
            </a:r>
            <a:endParaRPr lang="zh-CN" altLang="en-US" sz="2400" dirty="0" smtClean="0">
              <a:latin typeface="仿宋" panose="02010609060101010101" pitchFamily="49" charset="-122"/>
              <a:ea typeface="仿宋" panose="02010609060101010101" pitchFamily="49" charset="-122"/>
            </a:endParaRPr>
          </a:p>
          <a:p>
            <a:pPr marL="0" indent="0">
              <a:lnSpc>
                <a:spcPct val="150000"/>
              </a:lnSpc>
            </a:pPr>
            <a:endParaRPr lang="zh-CN" altLang="en-US" sz="1800" b="1" dirty="0" smtClean="0">
              <a:solidFill>
                <a:srgbClr val="FF0000"/>
              </a:solidFill>
              <a:latin typeface="微软雅黑" panose="020B0503020204020204" pitchFamily="34" charset="-122"/>
              <a:ea typeface="微软雅黑" panose="020B0503020204020204" pitchFamily="34" charset="-122"/>
            </a:endParaRPr>
          </a:p>
          <a:p>
            <a:pPr marL="0" indent="0">
              <a:lnSpc>
                <a:spcPct val="150000"/>
              </a:lnSpc>
            </a:pPr>
            <a:endParaRPr lang="zh-CN" altLang="en-US" sz="1800" b="1"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6"/>
          <p:cNvSpPr>
            <a:spLocks noGrp="1" noChangeArrowheads="1"/>
          </p:cNvSpPr>
          <p:nvPr>
            <p:ph type="title"/>
          </p:nvPr>
        </p:nvSpPr>
        <p:spPr>
          <a:xfrm>
            <a:off x="457200" y="274638"/>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sp>
        <p:nvSpPr>
          <p:cNvPr id="46083" name="Rectangle 3"/>
          <p:cNvSpPr>
            <a:spLocks noGrp="1" noChangeArrowheads="1"/>
          </p:cNvSpPr>
          <p:nvPr>
            <p:ph type="body" sz="half" idx="1"/>
          </p:nvPr>
        </p:nvSpPr>
        <p:spPr>
          <a:xfrm>
            <a:off x="457200" y="1412776"/>
            <a:ext cx="8291513" cy="4248473"/>
          </a:xfrm>
        </p:spPr>
        <p:txBody>
          <a:bodyPr>
            <a:normAutofit fontScale="92500" lnSpcReduction="10000"/>
          </a:bodyPr>
          <a:lstStyle/>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000" dirty="0" smtClean="0"/>
          </a:p>
          <a:p>
            <a:pPr eaLnBrk="1" hangingPunct="1">
              <a:lnSpc>
                <a:spcPct val="90000"/>
              </a:lnSpc>
            </a:pPr>
            <a:endParaRPr lang="en-US" altLang="zh-CN" sz="2000" dirty="0" smtClean="0"/>
          </a:p>
          <a:p>
            <a:pPr eaLnBrk="1" hangingPunct="1">
              <a:lnSpc>
                <a:spcPct val="90000"/>
              </a:lnSpc>
            </a:pPr>
            <a:endParaRPr lang="en-US" altLang="zh-CN" sz="2000" dirty="0" smtClean="0"/>
          </a:p>
          <a:p>
            <a:pPr eaLnBrk="1" hangingPunct="1">
              <a:lnSpc>
                <a:spcPct val="90000"/>
              </a:lnSpc>
            </a:pPr>
            <a:r>
              <a:rPr lang="zh-CN" altLang="en-US" sz="2400" b="1" dirty="0" smtClean="0"/>
              <a:t>基本没有变化，</a:t>
            </a:r>
            <a:r>
              <a:rPr lang="en-US" altLang="zh-CN" sz="2400" b="1" dirty="0" smtClean="0"/>
              <a:t>ISO9000</a:t>
            </a:r>
            <a:r>
              <a:rPr lang="zh-CN" altLang="en-US" sz="2400" b="1" dirty="0" smtClean="0"/>
              <a:t>：</a:t>
            </a:r>
            <a:r>
              <a:rPr lang="en-US" altLang="zh-CN" sz="2400" b="1" dirty="0" smtClean="0"/>
              <a:t>2005</a:t>
            </a:r>
            <a:r>
              <a:rPr lang="zh-CN" altLang="en-US" sz="2400" b="1" dirty="0" smtClean="0"/>
              <a:t>改为</a:t>
            </a:r>
            <a:r>
              <a:rPr lang="en-US" altLang="zh-CN" sz="2400" b="1" dirty="0" smtClean="0"/>
              <a:t>ISO9000</a:t>
            </a:r>
            <a:r>
              <a:rPr lang="zh-CN" altLang="en-US" sz="2400" b="1" dirty="0" smtClean="0"/>
              <a:t>：</a:t>
            </a:r>
            <a:r>
              <a:rPr lang="en-US" altLang="zh-CN" sz="2400" b="1" dirty="0" smtClean="0"/>
              <a:t>2015</a:t>
            </a:r>
            <a:endParaRPr lang="en-US" altLang="zh-CN" sz="2000" dirty="0"/>
          </a:p>
        </p:txBody>
      </p:sp>
      <p:graphicFrame>
        <p:nvGraphicFramePr>
          <p:cNvPr id="38949" name="Group 37"/>
          <p:cNvGraphicFramePr>
            <a:graphicFrameLocks noGrp="1"/>
          </p:cNvGraphicFramePr>
          <p:nvPr>
            <p:ph sz="half" idx="2"/>
          </p:nvPr>
        </p:nvGraphicFramePr>
        <p:xfrm>
          <a:off x="611560" y="980728"/>
          <a:ext cx="8147248" cy="3744416"/>
        </p:xfrm>
        <a:graphic>
          <a:graphicData uri="http://schemas.openxmlformats.org/drawingml/2006/table">
            <a:tbl>
              <a:tblPr/>
              <a:tblGrid>
                <a:gridCol w="4496173"/>
                <a:gridCol w="3651075"/>
              </a:tblGrid>
              <a:tr h="403597">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0819">
                <a:tc>
                  <a:txBody>
                    <a:bodyPr/>
                    <a:lstStyle/>
                    <a:p>
                      <a:r>
                        <a:rPr kumimoji="0" lang="en-US" altLang="zh-CN" sz="1800" b="1" kern="1200" dirty="0" smtClean="0">
                          <a:solidFill>
                            <a:schemeClr val="tx1"/>
                          </a:solidFill>
                          <a:latin typeface="+mn-lt"/>
                          <a:ea typeface="+mn-ea"/>
                          <a:cs typeface="+mn-cs"/>
                        </a:rPr>
                        <a:t>2  </a:t>
                      </a:r>
                      <a:r>
                        <a:rPr kumimoji="0" lang="zh-CN" altLang="en-US" sz="1800" b="1" kern="1200" dirty="0" smtClean="0">
                          <a:solidFill>
                            <a:schemeClr val="tx1"/>
                          </a:solidFill>
                          <a:latin typeface="+mn-lt"/>
                          <a:ea typeface="+mn-ea"/>
                          <a:cs typeface="+mn-cs"/>
                        </a:rPr>
                        <a:t>规范性引用文件</a:t>
                      </a:r>
                      <a:endParaRPr kumimoji="0" lang="zh-CN" altLang="en-US" sz="1800" kern="1200" dirty="0" smtClean="0">
                        <a:solidFill>
                          <a:schemeClr val="tx1"/>
                        </a:solidFill>
                        <a:latin typeface="+mn-lt"/>
                        <a:ea typeface="+mn-ea"/>
                        <a:cs typeface="+mn-cs"/>
                      </a:endParaRPr>
                    </a:p>
                    <a:p>
                      <a:r>
                        <a:rPr kumimoji="0" lang="en-US" altLang="zh-CN" sz="1800" kern="1200" dirty="0" smtClean="0">
                          <a:solidFill>
                            <a:schemeClr val="tx1"/>
                          </a:solidFill>
                          <a:latin typeface="+mn-lt"/>
                          <a:ea typeface="+mn-ea"/>
                          <a:cs typeface="+mn-cs"/>
                        </a:rPr>
                        <a:t> </a:t>
                      </a:r>
                      <a:r>
                        <a:rPr kumimoji="0" lang="zh-CN" altLang="en-US" sz="1800" kern="1200" dirty="0" smtClean="0">
                          <a:solidFill>
                            <a:schemeClr val="tx1"/>
                          </a:solidFill>
                          <a:latin typeface="+mn-lt"/>
                          <a:ea typeface="+mn-ea"/>
                          <a:cs typeface="+mn-cs"/>
                        </a:rPr>
                        <a:t>下列文件中的条款通过本标准的引用而成为本标准的条款。凡是注日期的引用文件，其随后所有的修改单（不包括勘误的内容）或修订版均不适用于本标准，然而，鼓励根据本标准达成协议的各方研究是否可使用这些文件的最新版本。凡是不注日期的引用文件，其最新版本适用于本标准。</a:t>
                      </a:r>
                      <a:endParaRPr kumimoji="0" lang="zh-CN" altLang="en-US" sz="1800" kern="1200" dirty="0" smtClean="0">
                        <a:solidFill>
                          <a:schemeClr val="tx1"/>
                        </a:solidFill>
                        <a:latin typeface="+mn-lt"/>
                        <a:ea typeface="+mn-ea"/>
                        <a:cs typeface="+mn-cs"/>
                      </a:endParaRPr>
                    </a:p>
                    <a:p>
                      <a:r>
                        <a:rPr kumimoji="0" lang="en-US" altLang="zh-CN" sz="1800" kern="1200" dirty="0" smtClean="0">
                          <a:solidFill>
                            <a:srgbClr val="0000CC"/>
                          </a:solidFill>
                          <a:latin typeface="+mn-lt"/>
                          <a:ea typeface="+mn-ea"/>
                          <a:cs typeface="+mn-cs"/>
                        </a:rPr>
                        <a:t>GB/T 19000-200</a:t>
                      </a:r>
                      <a:r>
                        <a:rPr kumimoji="0" lang="en-GB" altLang="zh-CN" sz="1800" kern="1200" dirty="0" smtClean="0">
                          <a:solidFill>
                            <a:srgbClr val="0000CC"/>
                          </a:solidFill>
                          <a:latin typeface="+mn-lt"/>
                          <a:ea typeface="+mn-ea"/>
                          <a:cs typeface="+mn-cs"/>
                        </a:rPr>
                        <a:t>8 </a:t>
                      </a:r>
                      <a:r>
                        <a:rPr kumimoji="0" lang="zh-CN" altLang="en-US" sz="1800" kern="1200" dirty="0" smtClean="0">
                          <a:solidFill>
                            <a:srgbClr val="0000CC"/>
                          </a:solidFill>
                          <a:latin typeface="+mn-lt"/>
                          <a:ea typeface="+mn-ea"/>
                          <a:cs typeface="+mn-cs"/>
                        </a:rPr>
                        <a:t>质量管理体系</a:t>
                      </a:r>
                      <a:r>
                        <a:rPr kumimoji="0" lang="en-US" altLang="zh-CN" sz="1800" kern="1200" dirty="0" smtClean="0">
                          <a:solidFill>
                            <a:srgbClr val="0000CC"/>
                          </a:solidFill>
                          <a:latin typeface="+mn-lt"/>
                          <a:ea typeface="+mn-ea"/>
                          <a:cs typeface="+mn-cs"/>
                        </a:rPr>
                        <a:t>  </a:t>
                      </a:r>
                      <a:r>
                        <a:rPr kumimoji="0" lang="zh-CN" altLang="en-US" sz="1800" kern="1200" dirty="0" smtClean="0">
                          <a:solidFill>
                            <a:srgbClr val="0000CC"/>
                          </a:solidFill>
                          <a:latin typeface="+mn-lt"/>
                          <a:ea typeface="+mn-ea"/>
                          <a:cs typeface="+mn-cs"/>
                        </a:rPr>
                        <a:t>基础和术语</a:t>
                      </a:r>
                      <a:r>
                        <a:rPr kumimoji="0" lang="en-US" altLang="zh-CN" sz="1800" kern="1200" dirty="0" smtClean="0">
                          <a:solidFill>
                            <a:srgbClr val="0000CC"/>
                          </a:solidFill>
                          <a:latin typeface="+mn-lt"/>
                          <a:ea typeface="+mn-ea"/>
                          <a:cs typeface="+mn-cs"/>
                        </a:rPr>
                        <a:t>(</a:t>
                      </a:r>
                      <a:r>
                        <a:rPr kumimoji="0" lang="en-US" altLang="zh-CN" sz="1800" kern="1200" dirty="0" err="1" smtClean="0">
                          <a:solidFill>
                            <a:srgbClr val="0000CC"/>
                          </a:solidFill>
                          <a:latin typeface="+mn-lt"/>
                          <a:ea typeface="+mn-ea"/>
                          <a:cs typeface="+mn-cs"/>
                        </a:rPr>
                        <a:t>idt</a:t>
                      </a:r>
                      <a:r>
                        <a:rPr kumimoji="0" lang="en-US" altLang="zh-CN" sz="1800" kern="1200" dirty="0" smtClean="0">
                          <a:solidFill>
                            <a:srgbClr val="0000CC"/>
                          </a:solidFill>
                          <a:latin typeface="+mn-lt"/>
                          <a:ea typeface="+mn-ea"/>
                          <a:cs typeface="+mn-cs"/>
                        </a:rPr>
                        <a:t> ISO9000:2005)</a:t>
                      </a:r>
                      <a:endParaRPr kumimoji="0" lang="zh-CN" altLang="en-US" sz="1800" kern="1200" dirty="0" smtClean="0">
                        <a:solidFill>
                          <a:srgbClr val="0000CC"/>
                        </a:solidFill>
                        <a:latin typeface="+mn-lt"/>
                        <a:ea typeface="+mn-ea"/>
                        <a:cs typeface="+mn-cs"/>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kern="1200" dirty="0" smtClean="0">
                          <a:solidFill>
                            <a:schemeClr val="tx1"/>
                          </a:solidFill>
                          <a:effectLst/>
                          <a:latin typeface="+mn-lt"/>
                          <a:ea typeface="+mn-ea"/>
                          <a:cs typeface="+mn-cs"/>
                        </a:rPr>
                        <a:t>2 </a:t>
                      </a:r>
                      <a:r>
                        <a:rPr kumimoji="0" lang="zh-CN" altLang="en-US" sz="1800" b="1" i="0" kern="1200" dirty="0" smtClean="0">
                          <a:solidFill>
                            <a:schemeClr val="tx1"/>
                          </a:solidFill>
                          <a:effectLst/>
                          <a:latin typeface="+mn-lt"/>
                          <a:ea typeface="+mn-ea"/>
                          <a:cs typeface="+mn-cs"/>
                        </a:rPr>
                        <a:t>规范性引用文件</a:t>
                      </a:r>
                      <a:endParaRPr kumimoji="0" lang="en-US" altLang="zh-CN" sz="1800" b="1" i="0" kern="1200" dirty="0" smtClean="0">
                        <a:solidFill>
                          <a:schemeClr val="tx1"/>
                        </a:solidFill>
                        <a:effectLst/>
                        <a:latin typeface="+mn-lt"/>
                        <a:ea typeface="+mn-ea"/>
                        <a:cs typeface="+mn-cs"/>
                      </a:endParaRPr>
                    </a:p>
                    <a:p>
                      <a:r>
                        <a:rPr lang="zh-CN" altLang="en-US" sz="1800" b="0" i="0" u="none" strike="noStrike" kern="1200" baseline="0" dirty="0" smtClean="0">
                          <a:solidFill>
                            <a:schemeClr val="tx1"/>
                          </a:solidFill>
                          <a:latin typeface="+mn-lt"/>
                          <a:ea typeface="+mn-ea"/>
                          <a:cs typeface="+mn-cs"/>
                        </a:rPr>
                        <a:t>下列文件对于本文件的应用是必不可少的。凡是注日期的引用文件，仅注日期的版本适用于本文件。凡是不注日期的引用文件，其最新版本（包括所有的修改单）适用于本文件</a:t>
                      </a:r>
                      <a:endParaRPr lang="en-US" altLang="zh-CN" sz="1800" b="0" i="0" u="none" strike="noStrike" kern="1200" baseline="0" dirty="0" smtClean="0">
                        <a:solidFill>
                          <a:schemeClr val="tx1"/>
                        </a:solidFill>
                        <a:latin typeface="+mn-lt"/>
                        <a:ea typeface="+mn-ea"/>
                        <a:cs typeface="+mn-cs"/>
                      </a:endParaRPr>
                    </a:p>
                    <a:p>
                      <a:r>
                        <a:rPr kumimoji="0" lang="en-US" altLang="zh-CN" sz="1800" b="1" kern="1200" dirty="0" smtClean="0">
                          <a:solidFill>
                            <a:srgbClr val="FF0000"/>
                          </a:solidFill>
                          <a:latin typeface="+mn-lt"/>
                          <a:ea typeface="+mn-ea"/>
                          <a:cs typeface="+mn-cs"/>
                        </a:rPr>
                        <a:t>GB/T19000-2016</a:t>
                      </a:r>
                      <a:r>
                        <a:rPr kumimoji="0" lang="en-US" altLang="zh-CN" sz="1800" b="1" kern="1200" baseline="0" dirty="0" smtClean="0">
                          <a:solidFill>
                            <a:srgbClr val="FF0000"/>
                          </a:solidFill>
                          <a:latin typeface="+mn-lt"/>
                          <a:ea typeface="+mn-ea"/>
                          <a:cs typeface="+mn-cs"/>
                        </a:rPr>
                        <a:t> </a:t>
                      </a:r>
                      <a:r>
                        <a:rPr kumimoji="0" lang="zh-CN" altLang="en-US" sz="1800" b="1" kern="1200" dirty="0" smtClean="0">
                          <a:solidFill>
                            <a:srgbClr val="FF0000"/>
                          </a:solidFill>
                          <a:latin typeface="+mn-lt"/>
                          <a:ea typeface="+mn-ea"/>
                          <a:cs typeface="+mn-cs"/>
                        </a:rPr>
                        <a:t>质量管理体系</a:t>
                      </a:r>
                      <a:r>
                        <a:rPr kumimoji="0" lang="en-US" altLang="zh-CN" sz="1800" b="1" kern="1200" dirty="0" smtClean="0">
                          <a:solidFill>
                            <a:srgbClr val="FF0000"/>
                          </a:solidFill>
                          <a:latin typeface="+mn-lt"/>
                          <a:ea typeface="+mn-ea"/>
                          <a:cs typeface="+mn-cs"/>
                        </a:rPr>
                        <a:t> —</a:t>
                      </a:r>
                      <a:r>
                        <a:rPr kumimoji="0" lang="zh-CN" altLang="en-US" sz="1800" b="1" kern="1200" dirty="0" smtClean="0">
                          <a:solidFill>
                            <a:srgbClr val="FF0000"/>
                          </a:solidFill>
                          <a:latin typeface="+mn-lt"/>
                          <a:ea typeface="+mn-ea"/>
                          <a:cs typeface="+mn-cs"/>
                        </a:rPr>
                        <a:t>基础和术语（</a:t>
                      </a:r>
                      <a:r>
                        <a:rPr kumimoji="0" lang="en-US" altLang="zh-CN" sz="1800" b="1" kern="1200" dirty="0" smtClean="0">
                          <a:solidFill>
                            <a:srgbClr val="FF0000"/>
                          </a:solidFill>
                          <a:latin typeface="+mn-lt"/>
                          <a:ea typeface="+mn-ea"/>
                          <a:cs typeface="+mn-cs"/>
                        </a:rPr>
                        <a:t>ISO9000</a:t>
                      </a:r>
                      <a:r>
                        <a:rPr kumimoji="0" lang="zh-CN" altLang="en-US" sz="1800" b="1" kern="1200" dirty="0" smtClean="0">
                          <a:solidFill>
                            <a:srgbClr val="FF0000"/>
                          </a:solidFill>
                          <a:latin typeface="+mn-lt"/>
                          <a:ea typeface="+mn-ea"/>
                          <a:cs typeface="+mn-cs"/>
                        </a:rPr>
                        <a:t>：</a:t>
                      </a:r>
                      <a:r>
                        <a:rPr kumimoji="0" lang="en-US" altLang="zh-CN" sz="1800" b="1" kern="1200" dirty="0" smtClean="0">
                          <a:solidFill>
                            <a:srgbClr val="FF0000"/>
                          </a:solidFill>
                          <a:latin typeface="+mn-lt"/>
                          <a:ea typeface="+mn-ea"/>
                          <a:cs typeface="+mn-cs"/>
                        </a:rPr>
                        <a:t>2015</a:t>
                      </a:r>
                      <a:r>
                        <a:rPr kumimoji="0" lang="zh-CN" altLang="en-US" sz="1800" b="1" kern="1200" dirty="0" smtClean="0">
                          <a:solidFill>
                            <a:srgbClr val="FF0000"/>
                          </a:solidFill>
                          <a:latin typeface="+mn-lt"/>
                          <a:ea typeface="+mn-ea"/>
                          <a:cs typeface="+mn-cs"/>
                        </a:rPr>
                        <a:t>，</a:t>
                      </a:r>
                      <a:r>
                        <a:rPr kumimoji="0" lang="en-US" altLang="zh-CN" sz="1800" b="1" kern="1200" dirty="0" smtClean="0">
                          <a:solidFill>
                            <a:srgbClr val="FF0000"/>
                          </a:solidFill>
                          <a:latin typeface="+mn-lt"/>
                          <a:ea typeface="+mn-ea"/>
                          <a:cs typeface="+mn-cs"/>
                        </a:rPr>
                        <a:t>IDT</a:t>
                      </a:r>
                      <a:r>
                        <a:rPr kumimoji="0" lang="zh-CN" altLang="en-US" sz="1800" b="1" kern="1200" dirty="0" smtClean="0">
                          <a:solidFill>
                            <a:srgbClr val="FF0000"/>
                          </a:solidFill>
                          <a:latin typeface="+mn-lt"/>
                          <a:ea typeface="+mn-ea"/>
                          <a:cs typeface="+mn-cs"/>
                        </a:rPr>
                        <a:t>）</a:t>
                      </a:r>
                      <a:endParaRPr kumimoji="0" lang="zh-CN" altLang="en-US" sz="1800" b="1" kern="1200" dirty="0" smtClean="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kumimoji="0" lang="zh-CN" altLang="en-US" sz="1800" kern="1200" dirty="0" smtClean="0">
                        <a:solidFill>
                          <a:schemeClr val="tx1"/>
                        </a:solidFill>
                        <a:latin typeface="+mn-lt"/>
                        <a:ea typeface="+mn-ea"/>
                        <a:cs typeface="+mn-cs"/>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6"/>
          <p:cNvSpPr>
            <a:spLocks noGrp="1" noChangeArrowheads="1"/>
          </p:cNvSpPr>
          <p:nvPr>
            <p:ph type="title"/>
          </p:nvPr>
        </p:nvSpPr>
        <p:spPr>
          <a:xfrm>
            <a:off x="457200" y="274638"/>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sp>
        <p:nvSpPr>
          <p:cNvPr id="46083" name="Rectangle 3"/>
          <p:cNvSpPr>
            <a:spLocks noGrp="1" noChangeArrowheads="1"/>
          </p:cNvSpPr>
          <p:nvPr>
            <p:ph type="body" sz="half" idx="1"/>
          </p:nvPr>
        </p:nvSpPr>
        <p:spPr>
          <a:xfrm>
            <a:off x="457200" y="1600200"/>
            <a:ext cx="8291513" cy="4708525"/>
          </a:xfrm>
        </p:spPr>
        <p:txBody>
          <a:bodyPr>
            <a:normAutofit fontScale="85000" lnSpcReduction="20000"/>
          </a:bodyPr>
          <a:lstStyle/>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000" dirty="0" smtClean="0"/>
          </a:p>
          <a:p>
            <a:pPr eaLnBrk="1" hangingPunct="1">
              <a:lnSpc>
                <a:spcPct val="90000"/>
              </a:lnSpc>
            </a:pPr>
            <a:endParaRPr lang="en-US" altLang="zh-CN" sz="2000" dirty="0" smtClean="0"/>
          </a:p>
          <a:p>
            <a:pPr eaLnBrk="1" hangingPunct="1">
              <a:lnSpc>
                <a:spcPct val="90000"/>
              </a:lnSpc>
            </a:pPr>
            <a:endParaRPr lang="en-US" altLang="zh-CN" sz="2000" dirty="0" smtClean="0"/>
          </a:p>
          <a:p>
            <a:pPr eaLnBrk="1" hangingPunct="1">
              <a:lnSpc>
                <a:spcPct val="90000"/>
              </a:lnSpc>
            </a:pPr>
            <a:endParaRPr lang="en-US" altLang="zh-CN" sz="2000" dirty="0"/>
          </a:p>
          <a:p>
            <a:pPr eaLnBrk="1" hangingPunct="1">
              <a:lnSpc>
                <a:spcPct val="90000"/>
              </a:lnSpc>
            </a:pPr>
            <a:endParaRPr lang="en-US" altLang="zh-CN" sz="2000" dirty="0" smtClean="0"/>
          </a:p>
          <a:p>
            <a:pPr eaLnBrk="1" hangingPunct="1">
              <a:lnSpc>
                <a:spcPct val="90000"/>
              </a:lnSpc>
            </a:pPr>
            <a:endParaRPr lang="en-US" altLang="zh-CN" sz="2000" dirty="0"/>
          </a:p>
          <a:p>
            <a:pPr eaLnBrk="1" hangingPunct="1">
              <a:lnSpc>
                <a:spcPct val="90000"/>
              </a:lnSpc>
            </a:pPr>
            <a:endParaRPr lang="en-US" altLang="zh-CN" sz="2000" dirty="0" smtClean="0"/>
          </a:p>
          <a:p>
            <a:pPr eaLnBrk="1" hangingPunct="1">
              <a:lnSpc>
                <a:spcPct val="90000"/>
              </a:lnSpc>
            </a:pPr>
            <a:endParaRPr lang="en-US" altLang="zh-CN" sz="2000" dirty="0"/>
          </a:p>
          <a:p>
            <a:pPr eaLnBrk="1" hangingPunct="1">
              <a:lnSpc>
                <a:spcPct val="90000"/>
              </a:lnSpc>
            </a:pPr>
            <a:endParaRPr lang="en-US" altLang="zh-CN" sz="2000" dirty="0" smtClean="0"/>
          </a:p>
          <a:p>
            <a:pPr eaLnBrk="1" hangingPunct="1">
              <a:lnSpc>
                <a:spcPct val="90000"/>
              </a:lnSpc>
            </a:pPr>
            <a:r>
              <a:rPr lang="zh-CN" altLang="en-US" sz="2000" dirty="0" smtClean="0"/>
              <a:t>。</a:t>
            </a:r>
            <a:endParaRPr lang="zh-CN" altLang="en-US" sz="2400" b="1" dirty="0" smtClean="0"/>
          </a:p>
        </p:txBody>
      </p:sp>
      <p:graphicFrame>
        <p:nvGraphicFramePr>
          <p:cNvPr id="38949" name="Group 37"/>
          <p:cNvGraphicFramePr>
            <a:graphicFrameLocks noGrp="1"/>
          </p:cNvGraphicFramePr>
          <p:nvPr>
            <p:ph sz="half" idx="2"/>
          </p:nvPr>
        </p:nvGraphicFramePr>
        <p:xfrm>
          <a:off x="467544" y="1628800"/>
          <a:ext cx="8218487" cy="3889102"/>
        </p:xfrm>
        <a:graphic>
          <a:graphicData uri="http://schemas.openxmlformats.org/drawingml/2006/table">
            <a:tbl>
              <a:tblPr/>
              <a:tblGrid>
                <a:gridCol w="4535487"/>
                <a:gridCol w="3683000"/>
              </a:tblGrid>
              <a:tr h="431769">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7333">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800" b="1" i="0" u="none" strike="noStrike" cap="none" normalizeH="0" baseline="0" dirty="0" smtClean="0">
                          <a:ln>
                            <a:noFill/>
                          </a:ln>
                          <a:solidFill>
                            <a:schemeClr val="tx1"/>
                          </a:solidFill>
                          <a:effectLst/>
                          <a:latin typeface="Perpetua" pitchFamily="18" charset="0"/>
                          <a:ea typeface="宋体" panose="02010600030101010101" pitchFamily="2" charset="-122"/>
                        </a:rPr>
                        <a:t>3  </a:t>
                      </a:r>
                      <a:r>
                        <a:rPr kumimoji="0" lang="zh-CN" altLang="en-US" sz="1800" b="1" i="0" u="none" strike="noStrike" cap="none" normalizeH="0" baseline="0" dirty="0" smtClean="0">
                          <a:ln>
                            <a:noFill/>
                          </a:ln>
                          <a:solidFill>
                            <a:schemeClr val="tx1"/>
                          </a:solidFill>
                          <a:effectLst/>
                          <a:latin typeface="Perpetua" pitchFamily="18" charset="0"/>
                          <a:ea typeface="宋体" panose="02010600030101010101" pitchFamily="2" charset="-122"/>
                        </a:rPr>
                        <a:t>术语和定义</a:t>
                      </a:r>
                      <a:endParaRPr kumimoji="0" lang="zh-CN" altLang="en-US" sz="1800" b="0" i="0" u="none" strike="noStrike" cap="none" normalizeH="0" baseline="0" dirty="0" smtClean="0">
                        <a:ln>
                          <a:noFill/>
                        </a:ln>
                        <a:solidFill>
                          <a:schemeClr val="tx1"/>
                        </a:solidFill>
                        <a:effectLst/>
                        <a:latin typeface="Perpetua"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Perpetua" pitchFamily="18" charset="0"/>
                          <a:ea typeface="宋体" panose="02010600030101010101" pitchFamily="2" charset="-122"/>
                        </a:rPr>
                        <a:t>         本标准采用</a:t>
                      </a:r>
                      <a:r>
                        <a:rPr kumimoji="0" lang="en-US" altLang="zh-CN" sz="1800" b="0" i="0" u="none" strike="noStrike" cap="none" normalizeH="0" baseline="0" dirty="0" smtClean="0">
                          <a:ln>
                            <a:noFill/>
                          </a:ln>
                          <a:solidFill>
                            <a:schemeClr val="tx1"/>
                          </a:solidFill>
                          <a:effectLst/>
                          <a:latin typeface="Perpetua" pitchFamily="18" charset="0"/>
                          <a:ea typeface="宋体" panose="02010600030101010101" pitchFamily="2" charset="-122"/>
                        </a:rPr>
                        <a:t>ISO9000</a:t>
                      </a:r>
                      <a:r>
                        <a:rPr kumimoji="0" lang="zh-CN" altLang="en-US" sz="1800" b="0" i="0" u="none" strike="noStrike" cap="none" normalizeH="0" baseline="0" dirty="0" smtClean="0">
                          <a:ln>
                            <a:noFill/>
                          </a:ln>
                          <a:solidFill>
                            <a:schemeClr val="tx1"/>
                          </a:solidFill>
                          <a:effectLst/>
                          <a:latin typeface="Perpetua" pitchFamily="18" charset="0"/>
                          <a:ea typeface="宋体" panose="02010600030101010101" pitchFamily="2" charset="-122"/>
                        </a:rPr>
                        <a:t>中所确立的术语和定义。</a:t>
                      </a:r>
                      <a:endParaRPr kumimoji="0" lang="zh-CN" altLang="en-US" sz="1800" b="0" i="0" u="none" strike="noStrike" cap="none" normalizeH="0" baseline="0" dirty="0" smtClean="0">
                        <a:ln>
                          <a:noFill/>
                        </a:ln>
                        <a:solidFill>
                          <a:schemeClr val="tx1"/>
                        </a:solidFill>
                        <a:effectLst/>
                        <a:latin typeface="Perpetua"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0" i="0" u="none" strike="noStrike" cap="none" normalizeH="0" baseline="0" dirty="0" smtClean="0">
                          <a:ln>
                            <a:noFill/>
                          </a:ln>
                          <a:solidFill>
                            <a:schemeClr val="tx1"/>
                          </a:solidFill>
                          <a:effectLst/>
                          <a:latin typeface="Perpetua" pitchFamily="18" charset="0"/>
                          <a:ea typeface="宋体" panose="02010600030101010101" pitchFamily="2" charset="-122"/>
                        </a:rPr>
                        <a:t>         本标准中所出现的术语“产品”，也可指“服务”</a:t>
                      </a:r>
                      <a:endParaRPr kumimoji="0" lang="zh-CN" altLang="en-US" sz="1800" b="1" kern="1200" dirty="0" smtClean="0">
                        <a:solidFill>
                          <a:srgbClr val="0000CC"/>
                        </a:solidFill>
                        <a:latin typeface="+mn-lt"/>
                        <a:ea typeface="+mn-ea"/>
                        <a:cs typeface="+mn-cs"/>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kern="1200" dirty="0" smtClean="0">
                          <a:solidFill>
                            <a:schemeClr val="tx1"/>
                          </a:solidFill>
                          <a:effectLst/>
                          <a:latin typeface="+mn-lt"/>
                          <a:ea typeface="+mn-ea"/>
                          <a:cs typeface="+mn-cs"/>
                        </a:rPr>
                        <a:t>3 </a:t>
                      </a:r>
                      <a:r>
                        <a:rPr kumimoji="0" lang="zh-CN" altLang="en-US" sz="2000" b="1" i="0" kern="1200" dirty="0" smtClean="0">
                          <a:solidFill>
                            <a:schemeClr val="tx1"/>
                          </a:solidFill>
                          <a:effectLst/>
                          <a:latin typeface="+mn-lt"/>
                          <a:ea typeface="+mn-ea"/>
                          <a:cs typeface="+mn-cs"/>
                        </a:rPr>
                        <a:t>术语和定义</a:t>
                      </a:r>
                      <a:endParaRPr kumimoji="0" lang="en-US" altLang="zh-CN" sz="2000" b="1" i="0" kern="1200" dirty="0" smtClean="0">
                        <a:solidFill>
                          <a:schemeClr val="tx1"/>
                        </a:solidFill>
                        <a:effectLst/>
                        <a:latin typeface="+mn-lt"/>
                        <a:ea typeface="+mn-ea"/>
                        <a:cs typeface="+mn-cs"/>
                      </a:endParaRPr>
                    </a:p>
                    <a:p>
                      <a:r>
                        <a:rPr lang="en-US" altLang="zh-CN" sz="1800" b="0" i="0" u="none" strike="noStrike" kern="1200" baseline="0" dirty="0" smtClean="0">
                          <a:solidFill>
                            <a:schemeClr val="tx1"/>
                          </a:solidFill>
                          <a:latin typeface="+mn-lt"/>
                          <a:ea typeface="+mn-ea"/>
                          <a:cs typeface="+mn-cs"/>
                        </a:rPr>
                        <a:t>GB/T19000-2016</a:t>
                      </a:r>
                      <a:r>
                        <a:rPr lang="zh-CN" altLang="en-US" sz="1800" b="0" i="0" u="none" strike="noStrike" kern="1200" baseline="0" dirty="0" smtClean="0">
                          <a:solidFill>
                            <a:schemeClr val="tx1"/>
                          </a:solidFill>
                          <a:latin typeface="+mn-lt"/>
                          <a:ea typeface="+mn-ea"/>
                          <a:cs typeface="+mn-cs"/>
                        </a:rPr>
                        <a:t>界定的术语和定义适用于本文件。 </a:t>
                      </a:r>
                      <a:endParaRPr kumimoji="0" lang="en-US" altLang="zh-CN" sz="2000" b="0" i="0" u="none" strike="noStrike" kern="1200" cap="none" normalizeH="0" baseline="0" dirty="0" smtClean="0">
                        <a:ln>
                          <a:noFill/>
                        </a:ln>
                        <a:solidFill>
                          <a:schemeClr val="tx1"/>
                        </a:solidFill>
                        <a:effectLst/>
                        <a:latin typeface="Perpetua" pitchFamily="18" charset="0"/>
                        <a:ea typeface="宋体" panose="02010600030101010101" pitchFamily="2" charset="-122"/>
                        <a:cs typeface="+mn-cs"/>
                      </a:endParaRPr>
                    </a:p>
                    <a:p>
                      <a:endParaRPr kumimoji="0" lang="zh-CN" altLang="en-US" sz="2000" b="0" i="0" kern="1200" dirty="0">
                        <a:solidFill>
                          <a:schemeClr val="tx1"/>
                        </a:solidFill>
                        <a:effectLst/>
                        <a:latin typeface="+mn-lt"/>
                        <a:ea typeface="+mn-ea"/>
                        <a:cs typeface="+mn-cs"/>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4294967295"/>
          </p:nvPr>
        </p:nvSpPr>
        <p:spPr bwMode="auto">
          <a:xfrm>
            <a:off x="468313" y="981075"/>
            <a:ext cx="8229600" cy="482282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pPr marL="0" indent="0">
              <a:spcBef>
                <a:spcPct val="0"/>
              </a:spcBef>
              <a:buFont typeface="Arial" panose="020B0604020202020204" pitchFamily="34" charset="0"/>
              <a:buNone/>
            </a:pPr>
            <a:r>
              <a:rPr lang="zh-CN" altLang="en-US" sz="2400" b="1" smtClean="0">
                <a:latin typeface="仿宋" panose="02010609060101010101" pitchFamily="49" charset="-122"/>
                <a:ea typeface="仿宋" panose="02010609060101010101" pitchFamily="49" charset="-122"/>
              </a:rPr>
              <a:t>3.1有关人员的术语：6个；</a:t>
            </a:r>
            <a:endParaRPr lang="zh-CN" altLang="en-US" sz="2400" b="1"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r>
              <a:rPr lang="zh-CN" altLang="en-US" sz="2400" b="1" smtClean="0">
                <a:latin typeface="仿宋" panose="02010609060101010101" pitchFamily="49" charset="-122"/>
                <a:ea typeface="仿宋" panose="02010609060101010101" pitchFamily="49" charset="-122"/>
              </a:rPr>
              <a:t>3.2有关组织的术语：9个；</a:t>
            </a:r>
            <a:endParaRPr lang="zh-CN" altLang="en-US" sz="2400" b="1"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r>
              <a:rPr lang="zh-CN" altLang="en-US" sz="2400" b="1" smtClean="0">
                <a:latin typeface="仿宋" panose="02010609060101010101" pitchFamily="49" charset="-122"/>
                <a:ea typeface="仿宋" panose="02010609060101010101" pitchFamily="49" charset="-122"/>
              </a:rPr>
              <a:t>3.3有关活动的术语：13个；</a:t>
            </a:r>
            <a:endParaRPr lang="zh-CN" altLang="en-US" sz="2400" b="1"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r>
              <a:rPr lang="zh-CN" altLang="en-US" sz="2400" b="1" smtClean="0">
                <a:latin typeface="仿宋" panose="02010609060101010101" pitchFamily="49" charset="-122"/>
                <a:ea typeface="仿宋" panose="02010609060101010101" pitchFamily="49" charset="-122"/>
              </a:rPr>
              <a:t>3.4有关过程的术语：8个；</a:t>
            </a:r>
            <a:endParaRPr lang="zh-CN" altLang="en-US" sz="2400" b="1"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r>
              <a:rPr lang="zh-CN" altLang="en-US" sz="2400" b="1" smtClean="0">
                <a:latin typeface="仿宋" panose="02010609060101010101" pitchFamily="49" charset="-122"/>
                <a:ea typeface="仿宋" panose="02010609060101010101" pitchFamily="49" charset="-122"/>
              </a:rPr>
              <a:t>3.5有关体系的术语：12个；</a:t>
            </a:r>
            <a:endParaRPr lang="zh-CN" altLang="en-US" sz="2400" b="1"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r>
              <a:rPr lang="zh-CN" altLang="en-US" sz="2400" b="1" smtClean="0">
                <a:latin typeface="仿宋" panose="02010609060101010101" pitchFamily="49" charset="-122"/>
                <a:ea typeface="仿宋" panose="02010609060101010101" pitchFamily="49" charset="-122"/>
              </a:rPr>
              <a:t>3.6有关要求的术语：15个；</a:t>
            </a:r>
            <a:endParaRPr lang="zh-CN" altLang="en-US" sz="2400" b="1"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r>
              <a:rPr lang="zh-CN" altLang="en-US" sz="2400" b="1" smtClean="0">
                <a:latin typeface="仿宋" panose="02010609060101010101" pitchFamily="49" charset="-122"/>
                <a:ea typeface="仿宋" panose="02010609060101010101" pitchFamily="49" charset="-122"/>
              </a:rPr>
              <a:t>3.7有关结果的术语：11个；</a:t>
            </a:r>
            <a:endParaRPr lang="zh-CN" altLang="en-US" sz="2400" b="1"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r>
              <a:rPr lang="zh-CN" altLang="en-US" sz="2400" b="1" smtClean="0">
                <a:latin typeface="仿宋" panose="02010609060101010101" pitchFamily="49" charset="-122"/>
                <a:ea typeface="仿宋" panose="02010609060101010101" pitchFamily="49" charset="-122"/>
              </a:rPr>
              <a:t>3.8有关数据、信息和文件的术语：15个；</a:t>
            </a:r>
            <a:endParaRPr lang="zh-CN" altLang="en-US" sz="2400" b="1"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r>
              <a:rPr lang="zh-CN" altLang="en-US" sz="2400" b="1" smtClean="0">
                <a:latin typeface="仿宋" panose="02010609060101010101" pitchFamily="49" charset="-122"/>
                <a:ea typeface="仿宋" panose="02010609060101010101" pitchFamily="49" charset="-122"/>
              </a:rPr>
              <a:t>3.9有关顾客的术语：6个；</a:t>
            </a:r>
            <a:endParaRPr lang="zh-CN" altLang="en-US" sz="2400" b="1"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r>
              <a:rPr lang="zh-CN" altLang="en-US" sz="2400" b="1" smtClean="0">
                <a:latin typeface="仿宋" panose="02010609060101010101" pitchFamily="49" charset="-122"/>
                <a:ea typeface="仿宋" panose="02010609060101010101" pitchFamily="49" charset="-122"/>
              </a:rPr>
              <a:t>3.10有关特性的术语：7个；</a:t>
            </a:r>
            <a:endParaRPr lang="zh-CN" altLang="en-US" sz="2400" b="1"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r>
              <a:rPr lang="zh-CN" altLang="en-US" sz="2400" b="1" smtClean="0">
                <a:latin typeface="仿宋" panose="02010609060101010101" pitchFamily="49" charset="-122"/>
                <a:ea typeface="仿宋" panose="02010609060101010101" pitchFamily="49" charset="-122"/>
              </a:rPr>
              <a:t>3.11有关确定的术语：9个；</a:t>
            </a:r>
            <a:endParaRPr lang="zh-CN" altLang="en-US" sz="2400" b="1"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r>
              <a:rPr lang="zh-CN" altLang="en-US" sz="2400" b="1" smtClean="0">
                <a:latin typeface="仿宋" panose="02010609060101010101" pitchFamily="49" charset="-122"/>
                <a:ea typeface="仿宋" panose="02010609060101010101" pitchFamily="49" charset="-122"/>
              </a:rPr>
              <a:t>3.12有关措施的术语：10个；</a:t>
            </a:r>
            <a:endParaRPr lang="zh-CN" altLang="en-US" sz="2400" b="1"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r>
              <a:rPr lang="zh-CN" altLang="en-US" sz="2400" b="1" smtClean="0">
                <a:latin typeface="仿宋" panose="02010609060101010101" pitchFamily="49" charset="-122"/>
                <a:ea typeface="仿宋" panose="02010609060101010101" pitchFamily="49" charset="-122"/>
              </a:rPr>
              <a:t>3.13有关审核的术语：17个。</a:t>
            </a:r>
            <a:endParaRPr lang="zh-CN" altLang="en-US" sz="2400" b="1" smtClean="0">
              <a:latin typeface="仿宋" panose="02010609060101010101" pitchFamily="49" charset="-122"/>
              <a:ea typeface="仿宋" panose="02010609060101010101" pitchFamily="49" charset="-122"/>
            </a:endParaRPr>
          </a:p>
        </p:txBody>
      </p:sp>
      <p:sp>
        <p:nvSpPr>
          <p:cNvPr id="91139" name="Rectangle 3"/>
          <p:cNvSpPr>
            <a:spLocks noGrp="1" noChangeArrowheads="1"/>
          </p:cNvSpPr>
          <p:nvPr>
            <p:ph type="title" idx="4294967295"/>
          </p:nvPr>
        </p:nvSpPr>
        <p:spPr>
          <a:xfrm>
            <a:off x="468313" y="188913"/>
            <a:ext cx="8229600" cy="942975"/>
          </a:xfrm>
        </p:spPr>
        <p:txBody>
          <a:bodyPr/>
          <a:lstStyle/>
          <a:p>
            <a:pPr algn="l"/>
            <a:r>
              <a:rPr lang="zh-CN" altLang="en-US" sz="2800" b="1" smtClean="0">
                <a:solidFill>
                  <a:srgbClr val="FF6600"/>
                </a:solidFill>
                <a:latin typeface="宋体" panose="02010600030101010101" pitchFamily="2" charset="-122"/>
              </a:rPr>
              <a:t>术语和定义的具体分布</a:t>
            </a:r>
            <a:endParaRPr lang="zh-CN" altLang="en-US" sz="2800" b="1" smtClean="0">
              <a:solidFill>
                <a:srgbClr val="FF6600"/>
              </a:solidFill>
              <a:latin typeface="宋体" panose="02010600030101010101" pitchFamily="2" charset="-122"/>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标题 1"/>
          <p:cNvSpPr>
            <a:spLocks noGrp="1" noChangeArrowheads="1"/>
          </p:cNvSpPr>
          <p:nvPr>
            <p:ph type="title" idx="4294967295"/>
          </p:nvPr>
        </p:nvSpPr>
        <p:spPr>
          <a:xfrm>
            <a:off x="457200" y="274638"/>
            <a:ext cx="8229600" cy="582612"/>
          </a:xfrm>
        </p:spPr>
        <p:txBody>
          <a:bodyPr anchor="b"/>
          <a:lstStyle/>
          <a:p>
            <a:pPr algn="l"/>
            <a:r>
              <a:rPr lang="zh-CN" altLang="en-US" sz="2800" b="1" dirty="0" smtClean="0">
                <a:solidFill>
                  <a:srgbClr val="FF6600"/>
                </a:solidFill>
                <a:latin typeface="宋体" panose="02010600030101010101" pitchFamily="2" charset="-122"/>
              </a:rPr>
              <a:t>附录</a:t>
            </a:r>
            <a:r>
              <a:rPr lang="en-US" altLang="zh-CN" sz="2800" b="1" dirty="0" smtClean="0">
                <a:solidFill>
                  <a:srgbClr val="FF6600"/>
                </a:solidFill>
                <a:latin typeface="宋体" panose="02010600030101010101" pitchFamily="2" charset="-122"/>
              </a:rPr>
              <a:t>A.1 </a:t>
            </a:r>
            <a:r>
              <a:rPr lang="zh-CN" altLang="en-US" sz="2800" b="1" dirty="0" smtClean="0">
                <a:solidFill>
                  <a:srgbClr val="FF6600"/>
                </a:solidFill>
                <a:latin typeface="宋体" panose="02010600030101010101" pitchFamily="2" charset="-122"/>
              </a:rPr>
              <a:t>结构和术语</a:t>
            </a:r>
            <a:endParaRPr lang="zh-CN" altLang="en-US" sz="2800" b="1" dirty="0" smtClean="0">
              <a:solidFill>
                <a:srgbClr val="FF6600"/>
              </a:solidFill>
              <a:latin typeface="宋体" panose="02010600030101010101" pitchFamily="2" charset="-122"/>
            </a:endParaRPr>
          </a:p>
        </p:txBody>
      </p:sp>
      <p:sp>
        <p:nvSpPr>
          <p:cNvPr id="92163" name="内容占位符 2"/>
          <p:cNvSpPr>
            <a:spLocks noGrp="1" noChangeArrowheads="1"/>
          </p:cNvSpPr>
          <p:nvPr>
            <p:ph idx="4294967295"/>
          </p:nvPr>
        </p:nvSpPr>
        <p:spPr bwMode="auto">
          <a:xfrm>
            <a:off x="428625" y="1196975"/>
            <a:ext cx="8286750" cy="4614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50000"/>
              </a:lnSpc>
              <a:spcBef>
                <a:spcPct val="0"/>
              </a:spcBef>
              <a:buClr>
                <a:srgbClr val="0070C0"/>
              </a:buClr>
              <a:buFont typeface="Wingdings" panose="05000000000000000000" pitchFamily="2" charset="2"/>
              <a:buNone/>
            </a:pPr>
            <a:endParaRPr lang="zh-CN" altLang="en-US" sz="2400" smtClean="0">
              <a:latin typeface="微软雅黑" panose="020B0503020204020204" pitchFamily="34" charset="-122"/>
              <a:ea typeface="仿宋" panose="02010609060101010101" pitchFamily="49" charset="-122"/>
            </a:endParaRPr>
          </a:p>
          <a:p>
            <a:pPr marL="0" indent="0">
              <a:lnSpc>
                <a:spcPct val="150000"/>
              </a:lnSpc>
              <a:spcBef>
                <a:spcPct val="0"/>
              </a:spcBef>
              <a:buClr>
                <a:srgbClr val="0070C0"/>
              </a:buClr>
              <a:buFont typeface="Wingdings" panose="05000000000000000000" pitchFamily="2" charset="2"/>
              <a:buNone/>
            </a:pPr>
            <a:endParaRPr lang="zh-CN" altLang="en-US" sz="2400" b="1" smtClean="0">
              <a:latin typeface="微软雅黑" panose="020B0503020204020204" pitchFamily="34" charset="-122"/>
              <a:ea typeface="微软雅黑" panose="020B0503020204020204" pitchFamily="34" charset="-122"/>
            </a:endParaRPr>
          </a:p>
          <a:p>
            <a:pPr marL="0" indent="0">
              <a:lnSpc>
                <a:spcPct val="150000"/>
              </a:lnSpc>
              <a:spcBef>
                <a:spcPct val="0"/>
              </a:spcBef>
              <a:buClr>
                <a:srgbClr val="0070C0"/>
              </a:buClr>
              <a:buFont typeface="Wingdings" panose="05000000000000000000" pitchFamily="2" charset="2"/>
              <a:buNone/>
            </a:pPr>
            <a:endParaRPr lang="zh-CN" altLang="en-US" sz="2400" smtClean="0">
              <a:latin typeface="仿宋" panose="02010609060101010101" pitchFamily="49" charset="-122"/>
              <a:ea typeface="仿宋" panose="02010609060101010101" pitchFamily="49" charset="-122"/>
            </a:endParaRPr>
          </a:p>
          <a:p>
            <a:pPr marL="0" indent="0">
              <a:lnSpc>
                <a:spcPct val="150000"/>
              </a:lnSpc>
              <a:spcBef>
                <a:spcPct val="0"/>
              </a:spcBef>
              <a:buClr>
                <a:srgbClr val="0070C0"/>
              </a:buClr>
              <a:buFont typeface="Wingdings" panose="05000000000000000000" pitchFamily="2" charset="2"/>
              <a:buNone/>
            </a:pPr>
            <a:r>
              <a:rPr lang="zh-CN" altLang="en-US" sz="2400" smtClean="0">
                <a:latin typeface="仿宋" panose="02010609060101010101" pitchFamily="49" charset="-122"/>
                <a:ea typeface="仿宋" panose="02010609060101010101" pitchFamily="49" charset="-122"/>
              </a:rPr>
              <a:t>  </a:t>
            </a:r>
            <a:endParaRPr lang="zh-CN" altLang="en-US" sz="2400" smtClean="0">
              <a:latin typeface="仿宋" panose="02010609060101010101" pitchFamily="49" charset="-122"/>
              <a:ea typeface="仿宋" panose="02010609060101010101" pitchFamily="49" charset="-122"/>
            </a:endParaRPr>
          </a:p>
          <a:p>
            <a:pPr marL="0" indent="0">
              <a:lnSpc>
                <a:spcPct val="150000"/>
              </a:lnSpc>
              <a:spcBef>
                <a:spcPct val="0"/>
              </a:spcBef>
              <a:buFont typeface="Arial" panose="020B0604020202020204" pitchFamily="34" charset="0"/>
              <a:buNone/>
            </a:pPr>
            <a:endParaRPr lang="zh-CN" altLang="en-US" sz="2400"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endParaRPr lang="zh-CN" altLang="en-US" sz="2400" smtClean="0">
              <a:latin typeface="仿宋" panose="02010609060101010101" pitchFamily="49" charset="-122"/>
              <a:ea typeface="仿宋" panose="02010609060101010101" pitchFamily="49" charset="-122"/>
            </a:endParaRPr>
          </a:p>
        </p:txBody>
      </p:sp>
      <p:sp>
        <p:nvSpPr>
          <p:cNvPr id="92164" name="Text Box 4"/>
          <p:cNvSpPr txBox="1">
            <a:spLocks noChangeArrowheads="1"/>
          </p:cNvSpPr>
          <p:nvPr/>
        </p:nvSpPr>
        <p:spPr bwMode="auto">
          <a:xfrm>
            <a:off x="323850" y="1125538"/>
            <a:ext cx="8569325" cy="4452937"/>
          </a:xfrm>
          <a:prstGeom prst="rect">
            <a:avLst/>
          </a:prstGeom>
          <a:noFill/>
          <a:ln w="9525">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b="1" dirty="0">
                <a:latin typeface="微软雅黑" panose="020B0503020204020204" pitchFamily="34" charset="-122"/>
                <a:ea typeface="微软雅黑" panose="020B0503020204020204" pitchFamily="34" charset="-122"/>
              </a:rPr>
              <a:t>      </a:t>
            </a:r>
            <a:r>
              <a:rPr lang="zh-CN" altLang="en-US" sz="2400" dirty="0">
                <a:latin typeface="仿宋" panose="02010609060101010101" pitchFamily="49" charset="-122"/>
                <a:ea typeface="仿宋" panose="02010609060101010101" pitchFamily="49" charset="-122"/>
              </a:rPr>
              <a:t>为了更好地与其他管理体系标准保持一致，与此前的版本（GB/T 19001—2008）相比，</a:t>
            </a:r>
            <a:r>
              <a:rPr lang="zh-CN" altLang="en-US" sz="2400" dirty="0" smtClean="0">
                <a:latin typeface="仿宋" panose="02010609060101010101" pitchFamily="49" charset="-122"/>
                <a:ea typeface="仿宋" panose="02010609060101010101" pitchFamily="49" charset="-122"/>
              </a:rPr>
              <a:t>本标准</a:t>
            </a:r>
            <a:r>
              <a:rPr lang="zh-CN" altLang="en-US" sz="2400" dirty="0">
                <a:latin typeface="仿宋" panose="02010609060101010101" pitchFamily="49" charset="-122"/>
                <a:ea typeface="仿宋" panose="02010609060101010101" pitchFamily="49" charset="-122"/>
              </a:rPr>
              <a:t>的章节结构（即章节顺序）和某些术语发生了变更。</a:t>
            </a:r>
            <a:endParaRPr lang="zh-CN" altLang="en-US" sz="2400" dirty="0">
              <a:latin typeface="仿宋" panose="02010609060101010101" pitchFamily="49" charset="-122"/>
              <a:ea typeface="仿宋" panose="02010609060101010101" pitchFamily="49" charset="-122"/>
            </a:endParaRPr>
          </a:p>
          <a:p>
            <a:pPr eaLnBrk="1" hangingPunct="1">
              <a:lnSpc>
                <a:spcPct val="120000"/>
              </a:lnSpc>
            </a:pPr>
            <a:r>
              <a:rPr lang="zh-CN" altLang="en-US" sz="2400" dirty="0">
                <a:latin typeface="仿宋" panose="02010609060101010101" pitchFamily="49" charset="-122"/>
                <a:ea typeface="仿宋" panose="02010609060101010101" pitchFamily="49" charset="-122"/>
              </a:rPr>
              <a:t>   </a:t>
            </a:r>
            <a:r>
              <a:rPr lang="zh-CN" altLang="en-US" sz="2400" b="1" dirty="0">
                <a:solidFill>
                  <a:srgbClr val="FF0000"/>
                </a:solidFill>
                <a:latin typeface="仿宋" panose="02010609060101010101" pitchFamily="49" charset="-122"/>
                <a:ea typeface="仿宋" panose="02010609060101010101" pitchFamily="49" charset="-122"/>
              </a:rPr>
              <a:t>本标准未要求在组织质量管理</a:t>
            </a:r>
            <a:r>
              <a:rPr lang="zh-CN" altLang="en-US" sz="2400" b="1" dirty="0" smtClean="0">
                <a:solidFill>
                  <a:srgbClr val="FF0000"/>
                </a:solidFill>
                <a:latin typeface="仿宋" panose="02010609060101010101" pitchFamily="49" charset="-122"/>
                <a:ea typeface="仿宋" panose="02010609060101010101" pitchFamily="49" charset="-122"/>
              </a:rPr>
              <a:t>体系的成文信息</a:t>
            </a:r>
            <a:r>
              <a:rPr lang="zh-CN" altLang="en-US" sz="2400" b="1" dirty="0">
                <a:solidFill>
                  <a:srgbClr val="FF0000"/>
                </a:solidFill>
                <a:latin typeface="仿宋" panose="02010609060101010101" pitchFamily="49" charset="-122"/>
                <a:ea typeface="仿宋" panose="02010609060101010101" pitchFamily="49" charset="-122"/>
              </a:rPr>
              <a:t>中应用本标准的结构和术语</a:t>
            </a:r>
            <a:r>
              <a:rPr lang="zh-CN" altLang="en-US" sz="2400" dirty="0">
                <a:latin typeface="仿宋" panose="02010609060101010101" pitchFamily="49" charset="-122"/>
                <a:ea typeface="仿宋" panose="02010609060101010101" pitchFamily="49" charset="-122"/>
              </a:rPr>
              <a:t>。</a:t>
            </a:r>
            <a:endParaRPr lang="zh-CN" altLang="en-US" sz="2400" dirty="0">
              <a:latin typeface="仿宋" panose="02010609060101010101" pitchFamily="49" charset="-122"/>
              <a:ea typeface="仿宋" panose="02010609060101010101" pitchFamily="49" charset="-122"/>
            </a:endParaRPr>
          </a:p>
          <a:p>
            <a:pPr eaLnBrk="1" hangingPunct="1">
              <a:lnSpc>
                <a:spcPct val="120000"/>
              </a:lnSpc>
            </a:pPr>
            <a:r>
              <a:rPr lang="zh-CN" altLang="en-US" sz="2400" dirty="0">
                <a:latin typeface="仿宋" panose="02010609060101010101" pitchFamily="49" charset="-122"/>
                <a:ea typeface="仿宋" panose="02010609060101010101" pitchFamily="49" charset="-122"/>
              </a:rPr>
              <a:t>   </a:t>
            </a:r>
            <a:r>
              <a:rPr lang="zh-CN" altLang="en-US" sz="2400" b="1" dirty="0">
                <a:solidFill>
                  <a:srgbClr val="FF0000"/>
                </a:solidFill>
                <a:latin typeface="仿宋" panose="02010609060101010101" pitchFamily="49" charset="-122"/>
                <a:ea typeface="仿宋" panose="02010609060101010101" pitchFamily="49" charset="-122"/>
              </a:rPr>
              <a:t>本标准的结构旨在对相关要求进行连贯表述，而不是作为组织的方针、目标和过程的文件结构</a:t>
            </a:r>
            <a:r>
              <a:rPr lang="zh-CN" altLang="en-US" sz="2400" b="1" dirty="0" smtClean="0">
                <a:solidFill>
                  <a:srgbClr val="FF0000"/>
                </a:solidFill>
                <a:latin typeface="仿宋" panose="02010609060101010101" pitchFamily="49" charset="-122"/>
                <a:ea typeface="仿宋" panose="02010609060101010101" pitchFamily="49" charset="-122"/>
              </a:rPr>
              <a:t>范例</a:t>
            </a:r>
            <a:r>
              <a:rPr lang="zh-CN" altLang="en-US" sz="2400" b="1" dirty="0" smtClean="0">
                <a:latin typeface="仿宋" panose="02010609060101010101" pitchFamily="49" charset="-122"/>
                <a:ea typeface="仿宋" panose="02010609060101010101" pitchFamily="49" charset="-122"/>
              </a:rPr>
              <a:t>。</a:t>
            </a:r>
            <a:r>
              <a:rPr lang="zh-CN" altLang="en-US" sz="2400" dirty="0">
                <a:latin typeface="仿宋" panose="02010609060101010101" pitchFamily="49" charset="-122"/>
                <a:ea typeface="仿宋" panose="02010609060101010101" pitchFamily="49" charset="-122"/>
              </a:rPr>
              <a:t>若涉及组织运行的过程以及出于其他目的而保持信息，则质量管理</a:t>
            </a:r>
            <a:r>
              <a:rPr lang="zh-CN" altLang="en-US" sz="2400" dirty="0" smtClean="0">
                <a:latin typeface="仿宋" panose="02010609060101010101" pitchFamily="49" charset="-122"/>
                <a:ea typeface="仿宋" panose="02010609060101010101" pitchFamily="49" charset="-122"/>
              </a:rPr>
              <a:t>体系成文信息</a:t>
            </a:r>
            <a:r>
              <a:rPr lang="zh-CN" altLang="en-US" sz="2400" dirty="0">
                <a:latin typeface="仿宋" panose="02010609060101010101" pitchFamily="49" charset="-122"/>
                <a:ea typeface="仿宋" panose="02010609060101010101" pitchFamily="49" charset="-122"/>
              </a:rPr>
              <a:t>的结构和内容通常在更大程度上</a:t>
            </a:r>
            <a:r>
              <a:rPr lang="zh-CN" altLang="en-US" sz="2400" b="1" dirty="0" smtClean="0">
                <a:latin typeface="仿宋" panose="02010609060101010101" pitchFamily="49" charset="-122"/>
                <a:ea typeface="仿宋" panose="02010609060101010101" pitchFamily="49" charset="-122"/>
              </a:rPr>
              <a:t>取决于</a:t>
            </a:r>
            <a:r>
              <a:rPr lang="zh-CN" altLang="en-US" sz="2400" b="1" dirty="0">
                <a:latin typeface="仿宋" panose="02010609060101010101" pitchFamily="49" charset="-122"/>
                <a:ea typeface="仿宋" panose="02010609060101010101" pitchFamily="49" charset="-122"/>
              </a:rPr>
              <a:t>使用者</a:t>
            </a:r>
            <a:r>
              <a:rPr lang="zh-CN" altLang="en-US" sz="2400" b="1" dirty="0" smtClean="0">
                <a:latin typeface="仿宋" panose="02010609060101010101" pitchFamily="49" charset="-122"/>
                <a:ea typeface="仿宋" panose="02010609060101010101" pitchFamily="49" charset="-122"/>
              </a:rPr>
              <a:t>的</a:t>
            </a:r>
            <a:r>
              <a:rPr lang="zh-CN" altLang="en-US" sz="2400" b="1" dirty="0">
                <a:latin typeface="仿宋" panose="02010609060101010101" pitchFamily="49" charset="-122"/>
                <a:ea typeface="仿宋" panose="02010609060101010101" pitchFamily="49" charset="-122"/>
              </a:rPr>
              <a:t>需要</a:t>
            </a:r>
            <a:r>
              <a:rPr lang="zh-CN" altLang="en-US" sz="2400" dirty="0">
                <a:latin typeface="仿宋" panose="02010609060101010101" pitchFamily="49" charset="-122"/>
                <a:ea typeface="仿宋" panose="02010609060101010101" pitchFamily="49" charset="-122"/>
              </a:rPr>
              <a:t>。   </a:t>
            </a:r>
            <a:endParaRPr lang="zh-CN" altLang="en-US" sz="2400" dirty="0">
              <a:latin typeface="仿宋" panose="02010609060101010101" pitchFamily="49" charset="-122"/>
              <a:ea typeface="仿宋" panose="02010609060101010101" pitchFamily="49" charset="-122"/>
            </a:endParaRPr>
          </a:p>
          <a:p>
            <a:pPr eaLnBrk="1" hangingPunct="1"/>
            <a:endParaRPr lang="zh-CN" altLang="en-US" sz="2400" dirty="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noChangeArrowheads="1"/>
          </p:cNvSpPr>
          <p:nvPr>
            <p:ph type="ctrTitle"/>
          </p:nvPr>
        </p:nvSpPr>
        <p:spPr>
          <a:xfrm>
            <a:off x="457200" y="274638"/>
            <a:ext cx="8229600" cy="582612"/>
          </a:xfrm>
        </p:spPr>
        <p:txBody>
          <a:bodyPr/>
          <a:lstStyle/>
          <a:p>
            <a:pPr algn="l"/>
            <a:r>
              <a:rPr lang="zh-CN" altLang="en-US" sz="3200" b="1" smtClean="0">
                <a:solidFill>
                  <a:srgbClr val="FF6600"/>
                </a:solidFill>
                <a:latin typeface="宋体" panose="02010600030101010101" pitchFamily="2" charset="-122"/>
              </a:rPr>
              <a:t>           标准内容的主要变化</a:t>
            </a:r>
            <a:endParaRPr lang="zh-CN" altLang="en-US" sz="3200" b="1" smtClean="0">
              <a:solidFill>
                <a:srgbClr val="FF6600"/>
              </a:solidFill>
              <a:latin typeface="宋体" panose="02010600030101010101" pitchFamily="2" charset="-122"/>
            </a:endParaRPr>
          </a:p>
        </p:txBody>
      </p:sp>
      <p:sp>
        <p:nvSpPr>
          <p:cNvPr id="22531" name="内容占位符 2"/>
          <p:cNvSpPr>
            <a:spLocks noGrp="1" noChangeArrowheads="1"/>
          </p:cNvSpPr>
          <p:nvPr>
            <p:ph idx="4294967295"/>
          </p:nvPr>
        </p:nvSpPr>
        <p:spPr>
          <a:xfrm>
            <a:off x="323851" y="1125539"/>
            <a:ext cx="8641373" cy="4732337"/>
          </a:xfrm>
          <a:prstGeom prst="rect">
            <a:avLst/>
          </a:prstGeom>
        </p:spPr>
        <p:txBody>
          <a:bodyPr/>
          <a:lstStyle/>
          <a:p>
            <a:pPr>
              <a:lnSpc>
                <a:spcPct val="180000"/>
              </a:lnSpc>
              <a:buClr>
                <a:srgbClr val="FA4E12"/>
              </a:buClr>
              <a:buFont typeface="Wingdings" panose="05000000000000000000" pitchFamily="2" charset="2"/>
              <a:buChar char="n"/>
            </a:pPr>
            <a:r>
              <a:rPr lang="zh-CN" altLang="en-US" sz="2400" b="1" smtClean="0">
                <a:latin typeface="仿宋" panose="02010609060101010101" pitchFamily="49" charset="-122"/>
                <a:ea typeface="仿宋" panose="02010609060101010101" pitchFamily="49" charset="-122"/>
                <a:sym typeface="Arial" panose="020B0604020202020204" pitchFamily="34" charset="0"/>
              </a:rPr>
              <a:t>基于过程建立体系 </a:t>
            </a:r>
            <a:r>
              <a:rPr lang="en-US" altLang="zh-CN" sz="2400" b="1" smtClean="0">
                <a:latin typeface="仿宋" panose="02010609060101010101" pitchFamily="49" charset="-122"/>
                <a:ea typeface="仿宋" panose="02010609060101010101" pitchFamily="49" charset="-122"/>
                <a:sym typeface="Arial" panose="020B0604020202020204" pitchFamily="34" charset="0"/>
              </a:rPr>
              <a:t>— </a:t>
            </a:r>
            <a:r>
              <a:rPr lang="zh-CN" altLang="en-US" sz="2400" b="1" smtClean="0">
                <a:latin typeface="仿宋" panose="02010609060101010101" pitchFamily="49" charset="-122"/>
                <a:ea typeface="仿宋" panose="02010609060101010101" pitchFamily="49" charset="-122"/>
                <a:sym typeface="Arial" panose="020B0604020202020204" pitchFamily="34" charset="0"/>
              </a:rPr>
              <a:t>对过程方法的强调（所产生影响的角度）</a:t>
            </a:r>
            <a:endParaRPr lang="en-US" altLang="zh-CN" sz="2400" b="1" smtClean="0">
              <a:latin typeface="仿宋" panose="02010609060101010101" pitchFamily="49" charset="-122"/>
              <a:ea typeface="仿宋" panose="02010609060101010101" pitchFamily="49" charset="-122"/>
            </a:endParaRPr>
          </a:p>
          <a:p>
            <a:pPr>
              <a:lnSpc>
                <a:spcPct val="180000"/>
              </a:lnSpc>
              <a:buClr>
                <a:srgbClr val="FA4E12"/>
              </a:buClr>
              <a:buFont typeface="Wingdings" panose="05000000000000000000" pitchFamily="2" charset="2"/>
              <a:buChar char="n"/>
            </a:pPr>
            <a:r>
              <a:rPr lang="zh-CN" altLang="en-US" sz="2400" b="1" smtClean="0">
                <a:latin typeface="仿宋" panose="02010609060101010101" pitchFamily="49" charset="-122"/>
                <a:ea typeface="仿宋" panose="02010609060101010101" pitchFamily="49" charset="-122"/>
                <a:sym typeface="Arial" panose="020B0604020202020204" pitchFamily="34" charset="0"/>
              </a:rPr>
              <a:t>对风险和机会的应对贯穿始终</a:t>
            </a:r>
            <a:endParaRPr lang="zh-CN" altLang="en-US" sz="2400" b="1" smtClean="0">
              <a:latin typeface="仿宋" panose="02010609060101010101" pitchFamily="49" charset="-122"/>
              <a:ea typeface="仿宋" panose="02010609060101010101" pitchFamily="49" charset="-122"/>
            </a:endParaRPr>
          </a:p>
          <a:p>
            <a:pPr>
              <a:lnSpc>
                <a:spcPct val="180000"/>
              </a:lnSpc>
              <a:buClr>
                <a:srgbClr val="FA4E12"/>
              </a:buClr>
              <a:buFont typeface="Wingdings" panose="05000000000000000000" pitchFamily="2" charset="2"/>
              <a:buChar char="n"/>
            </a:pPr>
            <a:r>
              <a:rPr lang="zh-CN" altLang="en-US" sz="2400" b="1" smtClean="0">
                <a:latin typeface="仿宋" panose="02010609060101010101" pitchFamily="49" charset="-122"/>
                <a:ea typeface="仿宋" panose="02010609060101010101" pitchFamily="49" charset="-122"/>
                <a:sym typeface="Arial" panose="020B0604020202020204" pitchFamily="34" charset="0"/>
              </a:rPr>
              <a:t>文件更加灵活与轻便</a:t>
            </a:r>
            <a:r>
              <a:rPr lang="en-US" altLang="zh-CN" sz="2400" b="1" smtClean="0">
                <a:latin typeface="仿宋" panose="02010609060101010101" pitchFamily="49" charset="-122"/>
                <a:ea typeface="仿宋" panose="02010609060101010101" pitchFamily="49" charset="-122"/>
                <a:sym typeface="Arial" panose="020B0604020202020204" pitchFamily="34" charset="0"/>
              </a:rPr>
              <a:t>—</a:t>
            </a:r>
            <a:r>
              <a:rPr lang="zh-CN" altLang="en-US" sz="2400" b="1" smtClean="0">
                <a:latin typeface="仿宋" panose="02010609060101010101" pitchFamily="49" charset="-122"/>
                <a:ea typeface="仿宋" panose="02010609060101010101" pitchFamily="49" charset="-122"/>
                <a:sym typeface="Arial" panose="020B0604020202020204" pitchFamily="34" charset="0"/>
              </a:rPr>
              <a:t>更加关注结果而非文件</a:t>
            </a:r>
            <a:endParaRPr lang="en-US" altLang="zh-CN" sz="2400" b="1" smtClean="0">
              <a:latin typeface="仿宋" panose="02010609060101010101" pitchFamily="49" charset="-122"/>
              <a:ea typeface="仿宋" panose="02010609060101010101" pitchFamily="49" charset="-122"/>
            </a:endParaRPr>
          </a:p>
          <a:p>
            <a:pPr>
              <a:lnSpc>
                <a:spcPct val="180000"/>
              </a:lnSpc>
              <a:buClr>
                <a:srgbClr val="FA4E12"/>
              </a:buClr>
              <a:buFont typeface="Wingdings" panose="05000000000000000000" pitchFamily="2" charset="2"/>
              <a:buChar char="n"/>
            </a:pPr>
            <a:r>
              <a:rPr lang="zh-CN" altLang="en-US" sz="2400" b="1" smtClean="0">
                <a:latin typeface="仿宋" panose="02010609060101010101" pitchFamily="49" charset="-122"/>
                <a:ea typeface="仿宋" panose="02010609060101010101" pitchFamily="49" charset="-122"/>
                <a:sym typeface="Arial" panose="020B0604020202020204" pitchFamily="34" charset="0"/>
              </a:rPr>
              <a:t>与组织的业务经营结合得更为紧密</a:t>
            </a:r>
            <a:endParaRPr lang="en-US" altLang="zh-CN" sz="2400" b="1" smtClean="0">
              <a:latin typeface="仿宋" panose="02010609060101010101" pitchFamily="49" charset="-122"/>
              <a:ea typeface="仿宋" panose="02010609060101010101" pitchFamily="49" charset="-122"/>
            </a:endParaRPr>
          </a:p>
          <a:p>
            <a:pPr>
              <a:lnSpc>
                <a:spcPct val="180000"/>
              </a:lnSpc>
              <a:buClr>
                <a:srgbClr val="FA4E12"/>
              </a:buClr>
              <a:buFont typeface="Wingdings" panose="05000000000000000000" pitchFamily="2" charset="2"/>
              <a:buChar char="n"/>
            </a:pPr>
            <a:r>
              <a:rPr lang="zh-CN" altLang="en-US" sz="2400" b="1" smtClean="0">
                <a:latin typeface="仿宋" panose="02010609060101010101" pitchFamily="49" charset="-122"/>
                <a:ea typeface="仿宋" panose="02010609060101010101" pitchFamily="49" charset="-122"/>
                <a:sym typeface="Arial" panose="020B0604020202020204" pitchFamily="34" charset="0"/>
              </a:rPr>
              <a:t>对绩效的强调</a:t>
            </a:r>
            <a:endParaRPr lang="en-US" altLang="zh-CN" sz="2400" b="1" smtClean="0">
              <a:latin typeface="仿宋" panose="02010609060101010101" pitchFamily="49" charset="-122"/>
              <a:ea typeface="仿宋" panose="02010609060101010101" pitchFamily="49" charset="-122"/>
            </a:endParaRPr>
          </a:p>
          <a:p>
            <a:pPr>
              <a:lnSpc>
                <a:spcPct val="144000"/>
              </a:lnSpc>
              <a:buFont typeface="Wingdings" panose="05000000000000000000" pitchFamily="2" charset="2"/>
              <a:buChar char="ü"/>
            </a:pPr>
            <a:endParaRPr lang="zh-CN" altLang="en-US" sz="700" smtClean="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标题 1"/>
          <p:cNvSpPr>
            <a:spLocks noGrp="1" noChangeArrowheads="1"/>
          </p:cNvSpPr>
          <p:nvPr>
            <p:ph type="title" idx="4294967295"/>
          </p:nvPr>
        </p:nvSpPr>
        <p:spPr>
          <a:xfrm>
            <a:off x="457200" y="274638"/>
            <a:ext cx="8229600" cy="582612"/>
          </a:xfrm>
        </p:spPr>
        <p:txBody>
          <a:bodyPr anchor="b"/>
          <a:lstStyle/>
          <a:p>
            <a:pPr algn="l"/>
            <a:r>
              <a:rPr lang="zh-CN" altLang="en-US" sz="2800" b="1" smtClean="0">
                <a:solidFill>
                  <a:srgbClr val="FF6600"/>
                </a:solidFill>
                <a:latin typeface="宋体" panose="02010600030101010101" pitchFamily="2" charset="-122"/>
              </a:rPr>
              <a:t>附录A-</a:t>
            </a:r>
            <a:r>
              <a:rPr lang="en-US" altLang="zh-CN" sz="2800" b="1" smtClean="0">
                <a:solidFill>
                  <a:srgbClr val="FF6600"/>
                </a:solidFill>
                <a:latin typeface="宋体" panose="02010600030101010101" pitchFamily="2" charset="-122"/>
              </a:rPr>
              <a:t>A.1 </a:t>
            </a:r>
            <a:r>
              <a:rPr lang="zh-CN" altLang="en-US" sz="2800" b="1" smtClean="0">
                <a:solidFill>
                  <a:srgbClr val="FF6600"/>
                </a:solidFill>
                <a:latin typeface="宋体" panose="02010600030101010101" pitchFamily="2" charset="-122"/>
              </a:rPr>
              <a:t>结构和术语</a:t>
            </a:r>
            <a:endParaRPr lang="zh-CN" altLang="en-US" sz="2800" b="1" smtClean="0">
              <a:solidFill>
                <a:srgbClr val="FF6600"/>
              </a:solidFill>
              <a:latin typeface="宋体" panose="02010600030101010101" pitchFamily="2" charset="-122"/>
            </a:endParaRPr>
          </a:p>
        </p:txBody>
      </p:sp>
      <p:sp>
        <p:nvSpPr>
          <p:cNvPr id="93187" name="内容占位符 2"/>
          <p:cNvSpPr>
            <a:spLocks noGrp="1" noChangeArrowheads="1"/>
          </p:cNvSpPr>
          <p:nvPr>
            <p:ph idx="4294967295"/>
          </p:nvPr>
        </p:nvSpPr>
        <p:spPr bwMode="auto">
          <a:xfrm>
            <a:off x="428625" y="1196975"/>
            <a:ext cx="8286750" cy="4614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150000"/>
              </a:lnSpc>
              <a:spcBef>
                <a:spcPct val="0"/>
              </a:spcBef>
              <a:buClr>
                <a:srgbClr val="0070C0"/>
              </a:buClr>
              <a:buFont typeface="Wingdings" panose="05000000000000000000" pitchFamily="2" charset="2"/>
              <a:buNone/>
            </a:pPr>
            <a:endParaRPr lang="zh-CN" altLang="en-US" sz="2400" smtClean="0">
              <a:latin typeface="微软雅黑" panose="020B0503020204020204" pitchFamily="34" charset="-122"/>
              <a:ea typeface="仿宋" panose="02010609060101010101" pitchFamily="49" charset="-122"/>
            </a:endParaRPr>
          </a:p>
          <a:p>
            <a:pPr marL="0" indent="0">
              <a:lnSpc>
                <a:spcPct val="150000"/>
              </a:lnSpc>
              <a:spcBef>
                <a:spcPct val="0"/>
              </a:spcBef>
              <a:buClr>
                <a:srgbClr val="0070C0"/>
              </a:buClr>
              <a:buFont typeface="Wingdings" panose="05000000000000000000" pitchFamily="2" charset="2"/>
              <a:buNone/>
            </a:pPr>
            <a:endParaRPr lang="zh-CN" altLang="en-US" sz="2400" b="1" smtClean="0">
              <a:latin typeface="微软雅黑" panose="020B0503020204020204" pitchFamily="34" charset="-122"/>
              <a:ea typeface="微软雅黑" panose="020B0503020204020204" pitchFamily="34" charset="-122"/>
            </a:endParaRPr>
          </a:p>
          <a:p>
            <a:pPr marL="0" indent="0">
              <a:lnSpc>
                <a:spcPct val="150000"/>
              </a:lnSpc>
              <a:spcBef>
                <a:spcPct val="0"/>
              </a:spcBef>
              <a:buClr>
                <a:srgbClr val="0070C0"/>
              </a:buClr>
              <a:buFont typeface="Wingdings" panose="05000000000000000000" pitchFamily="2" charset="2"/>
              <a:buNone/>
            </a:pPr>
            <a:endParaRPr lang="zh-CN" altLang="en-US" sz="2400" smtClean="0">
              <a:latin typeface="仿宋" panose="02010609060101010101" pitchFamily="49" charset="-122"/>
              <a:ea typeface="仿宋" panose="02010609060101010101" pitchFamily="49" charset="-122"/>
            </a:endParaRPr>
          </a:p>
          <a:p>
            <a:pPr marL="0" indent="0">
              <a:lnSpc>
                <a:spcPct val="150000"/>
              </a:lnSpc>
              <a:spcBef>
                <a:spcPct val="0"/>
              </a:spcBef>
              <a:buClr>
                <a:srgbClr val="0070C0"/>
              </a:buClr>
              <a:buFont typeface="Wingdings" panose="05000000000000000000" pitchFamily="2" charset="2"/>
              <a:buNone/>
            </a:pPr>
            <a:r>
              <a:rPr lang="zh-CN" altLang="en-US" sz="2400" smtClean="0">
                <a:latin typeface="仿宋" panose="02010609060101010101" pitchFamily="49" charset="-122"/>
                <a:ea typeface="仿宋" panose="02010609060101010101" pitchFamily="49" charset="-122"/>
              </a:rPr>
              <a:t>  </a:t>
            </a:r>
            <a:endParaRPr lang="zh-CN" altLang="en-US" sz="2400" smtClean="0">
              <a:latin typeface="仿宋" panose="02010609060101010101" pitchFamily="49" charset="-122"/>
              <a:ea typeface="仿宋" panose="02010609060101010101" pitchFamily="49" charset="-122"/>
            </a:endParaRPr>
          </a:p>
          <a:p>
            <a:pPr marL="0" indent="0">
              <a:lnSpc>
                <a:spcPct val="150000"/>
              </a:lnSpc>
              <a:spcBef>
                <a:spcPct val="0"/>
              </a:spcBef>
              <a:buFont typeface="Arial" panose="020B0604020202020204" pitchFamily="34" charset="0"/>
              <a:buNone/>
            </a:pPr>
            <a:endParaRPr lang="zh-CN" altLang="en-US" sz="2400" smtClean="0">
              <a:latin typeface="仿宋" panose="02010609060101010101" pitchFamily="49" charset="-122"/>
              <a:ea typeface="仿宋" panose="02010609060101010101" pitchFamily="49" charset="-122"/>
            </a:endParaRPr>
          </a:p>
          <a:p>
            <a:pPr marL="0" indent="0">
              <a:spcBef>
                <a:spcPct val="0"/>
              </a:spcBef>
              <a:buFont typeface="Arial" panose="020B0604020202020204" pitchFamily="34" charset="0"/>
              <a:buNone/>
            </a:pPr>
            <a:endParaRPr lang="zh-CN" altLang="en-US" sz="2400" smtClean="0">
              <a:latin typeface="仿宋" panose="02010609060101010101" pitchFamily="49" charset="-122"/>
              <a:ea typeface="仿宋" panose="02010609060101010101" pitchFamily="49" charset="-122"/>
            </a:endParaRPr>
          </a:p>
        </p:txBody>
      </p:sp>
      <p:sp>
        <p:nvSpPr>
          <p:cNvPr id="93188" name="Text Box 4"/>
          <p:cNvSpPr txBox="1">
            <a:spLocks noChangeArrowheads="1"/>
          </p:cNvSpPr>
          <p:nvPr/>
        </p:nvSpPr>
        <p:spPr bwMode="auto">
          <a:xfrm>
            <a:off x="323850" y="1125538"/>
            <a:ext cx="8569325" cy="2252027"/>
          </a:xfrm>
          <a:prstGeom prst="rect">
            <a:avLst/>
          </a:prstGeom>
          <a:noFill/>
          <a:ln w="9525">
            <a:solidFill>
              <a:srgbClr val="333333"/>
            </a:solidFill>
            <a:miter lim="800000"/>
          </a:ln>
          <a:extLst>
            <a:ext uri="{909E8E84-426E-40DD-AFC4-6F175D3DCCD1}">
              <a14:hiddenFill xmlns:a14="http://schemas.microsoft.com/office/drawing/2010/main">
                <a:solidFill>
                  <a:srgbClr val="FFFFFF"/>
                </a:solidFill>
              </a14:hiddenFill>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b="1" dirty="0" smtClean="0">
                <a:solidFill>
                  <a:srgbClr val="FF0000"/>
                </a:solidFill>
                <a:latin typeface="仿宋" panose="02010609060101010101" pitchFamily="49" charset="-122"/>
                <a:ea typeface="仿宋" panose="02010609060101010101" pitchFamily="49" charset="-122"/>
              </a:rPr>
              <a:t>  无需</a:t>
            </a:r>
            <a:r>
              <a:rPr lang="zh-CN" altLang="en-US" sz="2400" b="1" dirty="0">
                <a:solidFill>
                  <a:srgbClr val="FF0000"/>
                </a:solidFill>
                <a:latin typeface="仿宋" panose="02010609060101010101" pitchFamily="49" charset="-122"/>
                <a:ea typeface="仿宋" panose="02010609060101010101" pitchFamily="49" charset="-122"/>
              </a:rPr>
              <a:t>在规定质量管理体系要求时以本标准中使用的术语代替组织使用的</a:t>
            </a:r>
            <a:r>
              <a:rPr lang="zh-CN" altLang="en-US" sz="2400" b="1" dirty="0" smtClean="0">
                <a:solidFill>
                  <a:srgbClr val="FF0000"/>
                </a:solidFill>
                <a:latin typeface="仿宋" panose="02010609060101010101" pitchFamily="49" charset="-122"/>
                <a:ea typeface="仿宋" panose="02010609060101010101" pitchFamily="49" charset="-122"/>
              </a:rPr>
              <a:t>术语</a:t>
            </a:r>
            <a:r>
              <a:rPr lang="zh-CN" altLang="en-US" sz="2400" b="1" dirty="0">
                <a:solidFill>
                  <a:srgbClr val="FF0000"/>
                </a:solidFill>
                <a:latin typeface="仿宋" panose="02010609060101010101" pitchFamily="49" charset="-122"/>
                <a:ea typeface="仿宋" panose="02010609060101010101" pitchFamily="49" charset="-122"/>
              </a:rPr>
              <a:t>。</a:t>
            </a:r>
            <a:r>
              <a:rPr lang="zh-CN" altLang="en-US" sz="2400" dirty="0" smtClean="0">
                <a:latin typeface="仿宋" panose="02010609060101010101" pitchFamily="49" charset="-122"/>
                <a:ea typeface="仿宋" panose="02010609060101010101" pitchFamily="49" charset="-122"/>
              </a:rPr>
              <a:t>组织</a:t>
            </a:r>
            <a:r>
              <a:rPr lang="zh-CN" altLang="en-US" sz="2400" dirty="0">
                <a:latin typeface="仿宋" panose="02010609060101010101" pitchFamily="49" charset="-122"/>
                <a:ea typeface="仿宋" panose="02010609060101010101" pitchFamily="49" charset="-122"/>
              </a:rPr>
              <a:t>可以选择使用适合其运行的术语，（例如：可</a:t>
            </a:r>
            <a:r>
              <a:rPr lang="zh-CN" altLang="en-US" sz="2400" dirty="0" smtClean="0">
                <a:latin typeface="仿宋" panose="02010609060101010101" pitchFamily="49" charset="-122"/>
                <a:ea typeface="仿宋" panose="02010609060101010101" pitchFamily="49" charset="-122"/>
              </a:rPr>
              <a:t>使用</a:t>
            </a:r>
            <a:r>
              <a:rPr lang="zh-CN" altLang="en-US" sz="2400" dirty="0">
                <a:latin typeface="仿宋" panose="02010609060101010101" pitchFamily="49" charset="-122"/>
                <a:ea typeface="仿宋" panose="02010609060101010101" pitchFamily="49" charset="-122"/>
              </a:rPr>
              <a:t>“记录”、“文件”或“协议”，而不是</a:t>
            </a:r>
            <a:r>
              <a:rPr lang="zh-CN" altLang="en-US" sz="2400" dirty="0" smtClean="0">
                <a:latin typeface="仿宋" panose="02010609060101010101" pitchFamily="49" charset="-122"/>
                <a:ea typeface="仿宋" panose="02010609060101010101" pitchFamily="49" charset="-122"/>
              </a:rPr>
              <a:t>“成文信息”</a:t>
            </a:r>
            <a:r>
              <a:rPr lang="zh-CN" altLang="en-US" sz="2400" dirty="0">
                <a:latin typeface="仿宋" panose="02010609060101010101" pitchFamily="49" charset="-122"/>
                <a:ea typeface="仿宋" panose="02010609060101010101" pitchFamily="49" charset="-122"/>
              </a:rPr>
              <a:t>；或者使用“供应商”、“伙伴”或“卖方”，而不是“外部供方”）</a:t>
            </a:r>
            <a:r>
              <a:rPr lang="zh-CN" altLang="en-US" sz="2400" dirty="0" smtClean="0">
                <a:latin typeface="仿宋" panose="02010609060101010101" pitchFamily="49" charset="-122"/>
                <a:ea typeface="仿宋" panose="02010609060101010101" pitchFamily="49" charset="-122"/>
              </a:rPr>
              <a:t>。</a:t>
            </a:r>
            <a:endParaRPr lang="zh-CN" altLang="en-US" sz="2400" dirty="0">
              <a:latin typeface="仿宋" panose="02010609060101010101" pitchFamily="49" charset="-122"/>
              <a:ea typeface="仿宋" panose="02010609060101010101" pitchFamily="49" charset="-122"/>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1000859" y="30164"/>
            <a:ext cx="7792915" cy="8667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zh-CN" altLang="en-US" b="1" dirty="0" smtClean="0">
                <a:latin typeface="宋体" panose="02010600030101010101" pitchFamily="2" charset="-122"/>
              </a:rPr>
              <a:t>4 组织环境</a:t>
            </a:r>
            <a:endParaRPr lang="zh-CN" altLang="en-US" b="1" dirty="0" smtClean="0">
              <a:latin typeface="宋体" panose="02010600030101010101" pitchFamily="2" charset="-122"/>
            </a:endParaRPr>
          </a:p>
        </p:txBody>
      </p:sp>
      <p:sp>
        <p:nvSpPr>
          <p:cNvPr id="74755" name="Text Box 3"/>
          <p:cNvSpPr txBox="1">
            <a:spLocks noChangeArrowheads="1"/>
          </p:cNvSpPr>
          <p:nvPr/>
        </p:nvSpPr>
        <p:spPr bwMode="auto">
          <a:xfrm>
            <a:off x="7983415" y="6521450"/>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endParaRPr lang="zh-CN" altLang="en-US" sz="1600" b="1">
              <a:latin typeface="Tahoma" panose="020B0604030504040204" pitchFamily="34" charset="0"/>
            </a:endParaRPr>
          </a:p>
        </p:txBody>
      </p:sp>
      <p:grpSp>
        <p:nvGrpSpPr>
          <p:cNvPr id="74756" name="Group 4"/>
          <p:cNvGrpSpPr/>
          <p:nvPr/>
        </p:nvGrpSpPr>
        <p:grpSpPr bwMode="auto">
          <a:xfrm>
            <a:off x="1381858" y="1127125"/>
            <a:ext cx="7183463" cy="5623522"/>
            <a:chOff x="884" y="1306"/>
            <a:chExt cx="4368" cy="2982"/>
          </a:xfrm>
        </p:grpSpPr>
        <p:sp>
          <p:nvSpPr>
            <p:cNvPr id="74770" name="Rectangle 5"/>
            <p:cNvSpPr>
              <a:spLocks noChangeArrowheads="1"/>
            </p:cNvSpPr>
            <p:nvPr/>
          </p:nvSpPr>
          <p:spPr bwMode="auto">
            <a:xfrm>
              <a:off x="884" y="1570"/>
              <a:ext cx="27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latin typeface="宋体" panose="02010600030101010101" pitchFamily="2" charset="-122"/>
                </a:rPr>
                <a:t>4.1  </a:t>
              </a:r>
              <a:r>
                <a:rPr lang="zh-CN" altLang="en-US" sz="1600" b="1">
                  <a:solidFill>
                    <a:srgbClr val="000000"/>
                  </a:solidFill>
                </a:rPr>
                <a:t>                                           </a:t>
              </a:r>
              <a:endParaRPr lang="zh-CN" altLang="en-US" sz="1600" b="1">
                <a:latin typeface="Tahoma" panose="020B0604030504040204" pitchFamily="34" charset="0"/>
              </a:endParaRPr>
            </a:p>
          </p:txBody>
        </p:sp>
        <p:sp>
          <p:nvSpPr>
            <p:cNvPr id="74771" name="Rectangle 6"/>
            <p:cNvSpPr>
              <a:spLocks noChangeArrowheads="1"/>
            </p:cNvSpPr>
            <p:nvPr/>
          </p:nvSpPr>
          <p:spPr bwMode="auto">
            <a:xfrm>
              <a:off x="3436" y="1598"/>
              <a:ext cx="19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latin typeface="宋体" panose="02010600030101010101" pitchFamily="2" charset="-122"/>
                </a:rPr>
                <a:t>4.</a:t>
              </a:r>
              <a:r>
                <a:rPr lang="en-US" altLang="zh-CN" sz="1600" b="1">
                  <a:solidFill>
                    <a:srgbClr val="000000"/>
                  </a:solidFill>
                  <a:latin typeface="宋体" panose="02010600030101010101" pitchFamily="2" charset="-122"/>
                </a:rPr>
                <a:t>4</a:t>
              </a:r>
              <a:endParaRPr lang="zh-CN" altLang="en-US" sz="1600" b="1">
                <a:latin typeface="宋体" panose="02010600030101010101" pitchFamily="2" charset="-122"/>
              </a:endParaRPr>
            </a:p>
          </p:txBody>
        </p:sp>
        <p:sp>
          <p:nvSpPr>
            <p:cNvPr id="74772" name="Rectangle 7"/>
            <p:cNvSpPr>
              <a:spLocks noChangeArrowheads="1"/>
            </p:cNvSpPr>
            <p:nvPr/>
          </p:nvSpPr>
          <p:spPr bwMode="auto">
            <a:xfrm>
              <a:off x="3710" y="2205"/>
              <a:ext cx="25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rPr>
                <a:t>4.</a:t>
              </a:r>
              <a:r>
                <a:rPr lang="en-US" altLang="zh-CN" sz="1600" b="1">
                  <a:solidFill>
                    <a:srgbClr val="000000"/>
                  </a:solidFill>
                </a:rPr>
                <a:t>4</a:t>
              </a:r>
              <a:r>
                <a:rPr lang="zh-CN" altLang="en-US" sz="1600" b="1">
                  <a:solidFill>
                    <a:srgbClr val="000000"/>
                  </a:solidFill>
                </a:rPr>
                <a:t>.1</a:t>
              </a:r>
              <a:endParaRPr lang="zh-CN" altLang="en-US" sz="1600" b="1">
                <a:latin typeface="Tahoma" panose="020B0604030504040204" pitchFamily="34" charset="0"/>
              </a:endParaRPr>
            </a:p>
          </p:txBody>
        </p:sp>
        <p:sp>
          <p:nvSpPr>
            <p:cNvPr id="74773" name="Rectangle 8"/>
            <p:cNvSpPr>
              <a:spLocks noChangeArrowheads="1"/>
            </p:cNvSpPr>
            <p:nvPr/>
          </p:nvSpPr>
          <p:spPr bwMode="auto">
            <a:xfrm>
              <a:off x="3710" y="2614"/>
              <a:ext cx="250"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rPr>
                <a:t>4.</a:t>
              </a:r>
              <a:r>
                <a:rPr lang="en-US" altLang="zh-CN" sz="1600" b="1">
                  <a:solidFill>
                    <a:srgbClr val="000000"/>
                  </a:solidFill>
                </a:rPr>
                <a:t>4</a:t>
              </a:r>
              <a:r>
                <a:rPr lang="zh-CN" altLang="en-US" sz="1600" b="1">
                  <a:solidFill>
                    <a:srgbClr val="000000"/>
                  </a:solidFill>
                </a:rPr>
                <a:t>.2</a:t>
              </a:r>
              <a:endParaRPr lang="zh-CN" altLang="en-US" sz="1600" b="1">
                <a:latin typeface="Tahoma" panose="020B0604030504040204" pitchFamily="34" charset="0"/>
              </a:endParaRPr>
            </a:p>
          </p:txBody>
        </p:sp>
        <p:sp>
          <p:nvSpPr>
            <p:cNvPr id="74774" name="Rectangle 11"/>
            <p:cNvSpPr>
              <a:spLocks noChangeArrowheads="1"/>
            </p:cNvSpPr>
            <p:nvPr/>
          </p:nvSpPr>
          <p:spPr bwMode="auto">
            <a:xfrm>
              <a:off x="2161" y="1306"/>
              <a:ext cx="861" cy="235"/>
            </a:xfrm>
            <a:prstGeom prst="rect">
              <a:avLst/>
            </a:prstGeom>
            <a:solidFill>
              <a:srgbClr val="FFFFFF"/>
            </a:solidFill>
            <a:ln w="11113">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74775" name="Rectangle 12"/>
            <p:cNvSpPr>
              <a:spLocks noChangeArrowheads="1"/>
            </p:cNvSpPr>
            <p:nvPr/>
          </p:nvSpPr>
          <p:spPr bwMode="auto">
            <a:xfrm>
              <a:off x="2507" y="1358"/>
              <a:ext cx="94"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rPr>
                <a:t>4.</a:t>
              </a:r>
              <a:endParaRPr lang="zh-CN" altLang="en-US" sz="1600" b="1">
                <a:latin typeface="Tahoma" panose="020B0604030504040204" pitchFamily="34" charset="0"/>
              </a:endParaRPr>
            </a:p>
          </p:txBody>
        </p:sp>
        <p:sp>
          <p:nvSpPr>
            <p:cNvPr id="74776" name="Rectangle 13"/>
            <p:cNvSpPr>
              <a:spLocks noChangeArrowheads="1"/>
            </p:cNvSpPr>
            <p:nvPr/>
          </p:nvSpPr>
          <p:spPr bwMode="auto">
            <a:xfrm>
              <a:off x="2262" y="1326"/>
              <a:ext cx="503"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latin typeface="宋体" panose="02010600030101010101" pitchFamily="2" charset="-122"/>
                </a:rPr>
                <a:t>组织环境</a:t>
              </a:r>
              <a:endParaRPr lang="zh-CN" altLang="en-US" sz="1600" b="1">
                <a:latin typeface="Tahoma" panose="020B0604030504040204" pitchFamily="34" charset="0"/>
              </a:endParaRPr>
            </a:p>
          </p:txBody>
        </p:sp>
        <p:sp>
          <p:nvSpPr>
            <p:cNvPr id="74777" name="Rectangle 14"/>
            <p:cNvSpPr>
              <a:spLocks noChangeArrowheads="1"/>
            </p:cNvSpPr>
            <p:nvPr/>
          </p:nvSpPr>
          <p:spPr bwMode="auto">
            <a:xfrm>
              <a:off x="884" y="1765"/>
              <a:ext cx="594" cy="417"/>
            </a:xfrm>
            <a:prstGeom prst="rect">
              <a:avLst/>
            </a:prstGeom>
            <a:solidFill>
              <a:srgbClr val="FFFFFF"/>
            </a:solidFill>
            <a:ln w="11113">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74778" name="Rectangle 15"/>
            <p:cNvSpPr>
              <a:spLocks noChangeArrowheads="1"/>
            </p:cNvSpPr>
            <p:nvPr/>
          </p:nvSpPr>
          <p:spPr bwMode="auto">
            <a:xfrm>
              <a:off x="884" y="1779"/>
              <a:ext cx="687"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latin typeface="宋体" panose="02010600030101010101" pitchFamily="2" charset="-122"/>
                </a:rPr>
                <a:t> 理解组织</a:t>
              </a:r>
              <a:endParaRPr lang="en-US" altLang="zh-CN" sz="1600" b="1">
                <a:solidFill>
                  <a:srgbClr val="000000"/>
                </a:solidFill>
                <a:latin typeface="宋体" panose="02010600030101010101" pitchFamily="2" charset="-122"/>
              </a:endParaRPr>
            </a:p>
            <a:p>
              <a:pPr eaLnBrk="1" hangingPunct="1">
                <a:spcBef>
                  <a:spcPct val="0"/>
                </a:spcBef>
                <a:buFontTx/>
                <a:buNone/>
              </a:pPr>
              <a:r>
                <a:rPr lang="zh-CN" altLang="en-US" sz="1600" b="1">
                  <a:solidFill>
                    <a:srgbClr val="000000"/>
                  </a:solidFill>
                  <a:latin typeface="宋体" panose="02010600030101010101" pitchFamily="2" charset="-122"/>
                </a:rPr>
                <a:t> 及其环境</a:t>
              </a:r>
              <a:endParaRPr lang="zh-CN" altLang="en-US" sz="1600" b="1">
                <a:latin typeface="Tahoma" panose="020B0604030504040204" pitchFamily="34" charset="0"/>
              </a:endParaRPr>
            </a:p>
          </p:txBody>
        </p:sp>
        <p:sp>
          <p:nvSpPr>
            <p:cNvPr id="74779" name="Rectangle 16"/>
            <p:cNvSpPr>
              <a:spLocks noChangeArrowheads="1"/>
            </p:cNvSpPr>
            <p:nvPr/>
          </p:nvSpPr>
          <p:spPr bwMode="auto">
            <a:xfrm>
              <a:off x="3533" y="1779"/>
              <a:ext cx="1126" cy="228"/>
            </a:xfrm>
            <a:prstGeom prst="rect">
              <a:avLst/>
            </a:prstGeom>
            <a:solidFill>
              <a:srgbClr val="FFFFFF"/>
            </a:solidFill>
            <a:ln w="11113">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74780" name="Rectangle 17"/>
            <p:cNvSpPr>
              <a:spLocks noChangeArrowheads="1"/>
            </p:cNvSpPr>
            <p:nvPr/>
          </p:nvSpPr>
          <p:spPr bwMode="auto">
            <a:xfrm>
              <a:off x="3642" y="1779"/>
              <a:ext cx="99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latin typeface="宋体" panose="02010600030101010101" pitchFamily="2" charset="-122"/>
                </a:rPr>
                <a:t>质量管理体系及其过程</a:t>
              </a:r>
              <a:endParaRPr lang="zh-CN" altLang="en-US" sz="1600" b="1">
                <a:latin typeface="Tahoma" panose="020B0604030504040204" pitchFamily="34" charset="0"/>
              </a:endParaRPr>
            </a:p>
          </p:txBody>
        </p:sp>
        <p:sp>
          <p:nvSpPr>
            <p:cNvPr id="74781" name="Line 26"/>
            <p:cNvSpPr>
              <a:spLocks noChangeShapeType="1"/>
            </p:cNvSpPr>
            <p:nvPr/>
          </p:nvSpPr>
          <p:spPr bwMode="auto">
            <a:xfrm>
              <a:off x="1208" y="1600"/>
              <a:ext cx="2648" cy="1"/>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782" name="Line 27"/>
            <p:cNvSpPr>
              <a:spLocks noChangeShapeType="1"/>
            </p:cNvSpPr>
            <p:nvPr/>
          </p:nvSpPr>
          <p:spPr bwMode="auto">
            <a:xfrm>
              <a:off x="1208" y="1600"/>
              <a:ext cx="1" cy="150"/>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783" name="Line 28"/>
            <p:cNvSpPr>
              <a:spLocks noChangeShapeType="1"/>
            </p:cNvSpPr>
            <p:nvPr/>
          </p:nvSpPr>
          <p:spPr bwMode="auto">
            <a:xfrm>
              <a:off x="3856" y="1600"/>
              <a:ext cx="1" cy="150"/>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784" name="Line 29"/>
            <p:cNvSpPr>
              <a:spLocks noChangeShapeType="1"/>
            </p:cNvSpPr>
            <p:nvPr/>
          </p:nvSpPr>
          <p:spPr bwMode="auto">
            <a:xfrm flipH="1">
              <a:off x="3624" y="2006"/>
              <a:ext cx="0" cy="834"/>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785" name="Line 30"/>
            <p:cNvSpPr>
              <a:spLocks noChangeShapeType="1"/>
            </p:cNvSpPr>
            <p:nvPr/>
          </p:nvSpPr>
          <p:spPr bwMode="auto">
            <a:xfrm>
              <a:off x="3600" y="2839"/>
              <a:ext cx="342" cy="1"/>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786" name="Text Box 32"/>
            <p:cNvSpPr txBox="1">
              <a:spLocks noChangeArrowheads="1"/>
            </p:cNvSpPr>
            <p:nvPr/>
          </p:nvSpPr>
          <p:spPr bwMode="auto">
            <a:xfrm>
              <a:off x="5140" y="4108"/>
              <a:ext cx="112"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endParaRPr lang="zh-CN" altLang="en-US" sz="1600" b="1">
                <a:latin typeface="Tahoma" panose="020B0604030504040204" pitchFamily="34" charset="0"/>
              </a:endParaRPr>
            </a:p>
          </p:txBody>
        </p:sp>
        <p:sp>
          <p:nvSpPr>
            <p:cNvPr id="74787" name="Line 33"/>
            <p:cNvSpPr>
              <a:spLocks noChangeShapeType="1"/>
            </p:cNvSpPr>
            <p:nvPr/>
          </p:nvSpPr>
          <p:spPr bwMode="auto">
            <a:xfrm>
              <a:off x="3613" y="2430"/>
              <a:ext cx="336" cy="1"/>
            </a:xfrm>
            <a:prstGeom prst="line">
              <a:avLst/>
            </a:prstGeom>
            <a:noFill/>
            <a:ln w="952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sp>
        <p:nvSpPr>
          <p:cNvPr id="74757" name="Text Box 35"/>
          <p:cNvSpPr txBox="1">
            <a:spLocks noChangeArrowheads="1"/>
          </p:cNvSpPr>
          <p:nvPr/>
        </p:nvSpPr>
        <p:spPr bwMode="auto">
          <a:xfrm>
            <a:off x="2987920" y="1700213"/>
            <a:ext cx="215411"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50000"/>
              </a:spcBef>
              <a:buFontTx/>
              <a:buNone/>
            </a:pPr>
            <a:r>
              <a:rPr lang="zh-CN" altLang="en-US" sz="1600" b="1">
                <a:latin typeface="宋体" panose="02010600030101010101" pitchFamily="2" charset="-122"/>
              </a:rPr>
              <a:t>4</a:t>
            </a:r>
            <a:endParaRPr lang="zh-CN" altLang="en-US" sz="1600" b="1">
              <a:latin typeface="宋体" panose="02010600030101010101" pitchFamily="2" charset="-122"/>
            </a:endParaRPr>
          </a:p>
        </p:txBody>
      </p:sp>
      <p:sp>
        <p:nvSpPr>
          <p:cNvPr id="74758" name="Rectangle 6"/>
          <p:cNvSpPr>
            <a:spLocks noChangeArrowheads="1"/>
          </p:cNvSpPr>
          <p:nvPr/>
        </p:nvSpPr>
        <p:spPr bwMode="auto">
          <a:xfrm>
            <a:off x="3560885" y="1720851"/>
            <a:ext cx="5209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latin typeface="宋体" panose="02010600030101010101" pitchFamily="2" charset="-122"/>
              </a:rPr>
              <a:t>4.</a:t>
            </a:r>
            <a:r>
              <a:rPr lang="en-US" altLang="zh-CN" sz="1600" b="1">
                <a:solidFill>
                  <a:srgbClr val="000000"/>
                </a:solidFill>
                <a:latin typeface="宋体" panose="02010600030101010101" pitchFamily="2" charset="-122"/>
              </a:rPr>
              <a:t>2  </a:t>
            </a:r>
            <a:endParaRPr lang="zh-CN" altLang="en-US" sz="1600" b="1">
              <a:latin typeface="宋体" panose="02010600030101010101" pitchFamily="2" charset="-122"/>
            </a:endParaRPr>
          </a:p>
        </p:txBody>
      </p:sp>
      <p:sp>
        <p:nvSpPr>
          <p:cNvPr id="74759" name="Line 27"/>
          <p:cNvSpPr>
            <a:spLocks noChangeShapeType="1"/>
          </p:cNvSpPr>
          <p:nvPr/>
        </p:nvSpPr>
        <p:spPr bwMode="auto">
          <a:xfrm>
            <a:off x="3974123" y="1677989"/>
            <a:ext cx="1466" cy="282575"/>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760" name="Rectangle 16"/>
          <p:cNvSpPr>
            <a:spLocks noChangeArrowheads="1"/>
          </p:cNvSpPr>
          <p:nvPr/>
        </p:nvSpPr>
        <p:spPr bwMode="auto">
          <a:xfrm>
            <a:off x="3203331" y="1992313"/>
            <a:ext cx="1336431" cy="430212"/>
          </a:xfrm>
          <a:prstGeom prst="rect">
            <a:avLst/>
          </a:prstGeom>
          <a:solidFill>
            <a:srgbClr val="FFFFFF"/>
          </a:solidFill>
          <a:ln w="11113">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74761" name="Rectangle 17"/>
          <p:cNvSpPr>
            <a:spLocks noChangeArrowheads="1"/>
          </p:cNvSpPr>
          <p:nvPr/>
        </p:nvSpPr>
        <p:spPr bwMode="auto">
          <a:xfrm>
            <a:off x="3203331" y="2014539"/>
            <a:ext cx="133643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dirty="0">
                <a:solidFill>
                  <a:srgbClr val="000000"/>
                </a:solidFill>
                <a:latin typeface="宋体" panose="02010600030101010101" pitchFamily="2" charset="-122"/>
              </a:rPr>
              <a:t>理解相关方的需求和期望</a:t>
            </a:r>
            <a:endParaRPr lang="zh-CN" altLang="en-US" sz="1600" b="1" dirty="0">
              <a:latin typeface="Tahoma" panose="020B0604030504040204" pitchFamily="34" charset="0"/>
            </a:endParaRPr>
          </a:p>
        </p:txBody>
      </p:sp>
      <p:sp>
        <p:nvSpPr>
          <p:cNvPr id="74762" name="Rectangle 16"/>
          <p:cNvSpPr>
            <a:spLocks noChangeArrowheads="1"/>
          </p:cNvSpPr>
          <p:nvPr/>
        </p:nvSpPr>
        <p:spPr bwMode="auto">
          <a:xfrm>
            <a:off x="4539762" y="2563813"/>
            <a:ext cx="1210408" cy="730250"/>
          </a:xfrm>
          <a:prstGeom prst="rect">
            <a:avLst/>
          </a:prstGeom>
          <a:solidFill>
            <a:srgbClr val="FFFFFF"/>
          </a:solidFill>
          <a:ln w="11113">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74763" name="Rectangle 6"/>
          <p:cNvSpPr>
            <a:spLocks noChangeArrowheads="1"/>
          </p:cNvSpPr>
          <p:nvPr/>
        </p:nvSpPr>
        <p:spPr bwMode="auto">
          <a:xfrm>
            <a:off x="4824046" y="1739901"/>
            <a:ext cx="3125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000000"/>
                </a:solidFill>
                <a:latin typeface="宋体" panose="02010600030101010101" pitchFamily="2" charset="-122"/>
              </a:rPr>
              <a:t>4.</a:t>
            </a:r>
            <a:r>
              <a:rPr lang="en-US" altLang="zh-CN" sz="1600" b="1">
                <a:solidFill>
                  <a:srgbClr val="000000"/>
                </a:solidFill>
                <a:latin typeface="宋体" panose="02010600030101010101" pitchFamily="2" charset="-122"/>
              </a:rPr>
              <a:t>3</a:t>
            </a:r>
            <a:endParaRPr lang="zh-CN" altLang="en-US" sz="1600" b="1">
              <a:latin typeface="宋体" panose="02010600030101010101" pitchFamily="2" charset="-122"/>
            </a:endParaRPr>
          </a:p>
        </p:txBody>
      </p:sp>
      <p:sp>
        <p:nvSpPr>
          <p:cNvPr id="74764" name="Line 27"/>
          <p:cNvSpPr>
            <a:spLocks noChangeShapeType="1"/>
          </p:cNvSpPr>
          <p:nvPr/>
        </p:nvSpPr>
        <p:spPr bwMode="auto">
          <a:xfrm>
            <a:off x="5237285" y="1682751"/>
            <a:ext cx="0" cy="766763"/>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4765" name="Rectangle 17"/>
          <p:cNvSpPr>
            <a:spLocks noChangeArrowheads="1"/>
          </p:cNvSpPr>
          <p:nvPr/>
        </p:nvSpPr>
        <p:spPr bwMode="auto">
          <a:xfrm>
            <a:off x="4539763" y="2686051"/>
            <a:ext cx="13203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dirty="0">
                <a:solidFill>
                  <a:srgbClr val="000000"/>
                </a:solidFill>
                <a:latin typeface="宋体" panose="02010600030101010101" pitchFamily="2" charset="-122"/>
              </a:rPr>
              <a:t>确定质量管理体系范围</a:t>
            </a:r>
            <a:endParaRPr lang="zh-CN" altLang="en-US" sz="1600" b="1" dirty="0">
              <a:latin typeface="Tahoma" panose="020B0604030504040204" pitchFamily="34" charset="0"/>
            </a:endParaRPr>
          </a:p>
        </p:txBody>
      </p:sp>
      <p:sp>
        <p:nvSpPr>
          <p:cNvPr id="74766" name="Rectangle 16"/>
          <p:cNvSpPr>
            <a:spLocks noChangeArrowheads="1"/>
          </p:cNvSpPr>
          <p:nvPr/>
        </p:nvSpPr>
        <p:spPr bwMode="auto">
          <a:xfrm>
            <a:off x="6447693" y="3717925"/>
            <a:ext cx="1210408" cy="730250"/>
          </a:xfrm>
          <a:prstGeom prst="rect">
            <a:avLst/>
          </a:prstGeom>
          <a:solidFill>
            <a:srgbClr val="FFFFFF"/>
          </a:solidFill>
          <a:ln w="11113">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74767" name="Rectangle 17"/>
          <p:cNvSpPr>
            <a:spLocks noChangeArrowheads="1"/>
          </p:cNvSpPr>
          <p:nvPr/>
        </p:nvSpPr>
        <p:spPr bwMode="auto">
          <a:xfrm>
            <a:off x="6494585" y="3840163"/>
            <a:ext cx="1050681"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FF0000"/>
                </a:solidFill>
                <a:latin typeface="宋体" panose="02010600030101010101" pitchFamily="2" charset="-122"/>
              </a:rPr>
              <a:t>文件化信息要求</a:t>
            </a:r>
            <a:endParaRPr lang="zh-CN" altLang="en-US" sz="1600" b="1">
              <a:solidFill>
                <a:srgbClr val="FF0000"/>
              </a:solidFill>
              <a:latin typeface="Tahoma" panose="020B0604030504040204" pitchFamily="34" charset="0"/>
            </a:endParaRPr>
          </a:p>
        </p:txBody>
      </p:sp>
      <p:sp>
        <p:nvSpPr>
          <p:cNvPr id="74768" name="Rectangle 16"/>
          <p:cNvSpPr>
            <a:spLocks noChangeArrowheads="1"/>
          </p:cNvSpPr>
          <p:nvPr/>
        </p:nvSpPr>
        <p:spPr bwMode="auto">
          <a:xfrm>
            <a:off x="6494585" y="2779713"/>
            <a:ext cx="1210408" cy="730250"/>
          </a:xfrm>
          <a:prstGeom prst="rect">
            <a:avLst/>
          </a:prstGeom>
          <a:solidFill>
            <a:srgbClr val="FFFFFF"/>
          </a:solidFill>
          <a:ln w="11113">
            <a:solidFill>
              <a:srgbClr val="000000"/>
            </a:solidFill>
            <a:miter lim="800000"/>
          </a:ln>
        </p:spPr>
        <p:txBody>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endParaRPr lang="zh-CN" altLang="en-US" sz="2400"/>
          </a:p>
        </p:txBody>
      </p:sp>
      <p:sp>
        <p:nvSpPr>
          <p:cNvPr id="74769" name="Rectangle 17"/>
          <p:cNvSpPr>
            <a:spLocks noChangeArrowheads="1"/>
          </p:cNvSpPr>
          <p:nvPr/>
        </p:nvSpPr>
        <p:spPr bwMode="auto">
          <a:xfrm>
            <a:off x="6494585" y="2838451"/>
            <a:ext cx="116351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00" b="1">
                <a:solidFill>
                  <a:srgbClr val="FF0000"/>
                </a:solidFill>
                <a:latin typeface="Tahoma" panose="020B0604030504040204" pitchFamily="34" charset="0"/>
              </a:rPr>
              <a:t>识别过程及其应用</a:t>
            </a:r>
            <a:endParaRPr lang="zh-CN" altLang="en-US" sz="1600" b="1">
              <a:solidFill>
                <a:srgbClr val="FF0000"/>
              </a:solidFill>
              <a:latin typeface="Tahoma" panose="020B0604030504040204" pitchFamily="34" charset="0"/>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6"/>
          <p:cNvSpPr>
            <a:spLocks noGrp="1" noChangeArrowheads="1"/>
          </p:cNvSpPr>
          <p:nvPr>
            <p:ph type="title"/>
          </p:nvPr>
        </p:nvSpPr>
        <p:spPr>
          <a:xfrm>
            <a:off x="457200" y="274638"/>
            <a:ext cx="8229600" cy="633412"/>
          </a:xfrm>
        </p:spPr>
        <p:txBody>
          <a:bodyPr>
            <a:normAutofit fontScale="90000"/>
          </a:bodyPr>
          <a:lstStyle/>
          <a:p>
            <a:pPr>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sp>
        <p:nvSpPr>
          <p:cNvPr id="46083" name="Rectangle 3"/>
          <p:cNvSpPr>
            <a:spLocks noGrp="1" noChangeArrowheads="1"/>
          </p:cNvSpPr>
          <p:nvPr>
            <p:ph type="body" sz="half" idx="1"/>
          </p:nvPr>
        </p:nvSpPr>
        <p:spPr>
          <a:xfrm>
            <a:off x="457200" y="1600200"/>
            <a:ext cx="8291513" cy="4708525"/>
          </a:xfrm>
        </p:spPr>
        <p:txBody>
          <a:bodyPr>
            <a:normAutofit/>
          </a:bodyPr>
          <a:lstStyle/>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400" dirty="0" smtClean="0"/>
          </a:p>
          <a:p>
            <a:pPr eaLnBrk="1" hangingPunct="1">
              <a:lnSpc>
                <a:spcPct val="90000"/>
              </a:lnSpc>
            </a:pPr>
            <a:endParaRPr lang="en-US" altLang="zh-CN" sz="2000" dirty="0" smtClean="0"/>
          </a:p>
          <a:p>
            <a:pPr marL="0" indent="0" eaLnBrk="1" hangingPunct="1">
              <a:lnSpc>
                <a:spcPct val="90000"/>
              </a:lnSpc>
              <a:buNone/>
            </a:pPr>
            <a:endParaRPr lang="en-US" altLang="zh-CN" sz="2000" dirty="0" smtClean="0"/>
          </a:p>
        </p:txBody>
      </p:sp>
      <p:graphicFrame>
        <p:nvGraphicFramePr>
          <p:cNvPr id="38949" name="Group 37"/>
          <p:cNvGraphicFramePr>
            <a:graphicFrameLocks noGrp="1"/>
          </p:cNvGraphicFramePr>
          <p:nvPr>
            <p:ph sz="half" idx="2"/>
          </p:nvPr>
        </p:nvGraphicFramePr>
        <p:xfrm>
          <a:off x="395536" y="980728"/>
          <a:ext cx="8218487" cy="5369523"/>
        </p:xfrm>
        <a:graphic>
          <a:graphicData uri="http://schemas.openxmlformats.org/drawingml/2006/table">
            <a:tbl>
              <a:tblPr/>
              <a:tblGrid>
                <a:gridCol w="2304256"/>
                <a:gridCol w="5914231"/>
              </a:tblGrid>
              <a:tr h="431769">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92594">
                <a:tc>
                  <a:txBody>
                    <a:bodyPr/>
                    <a:lstStyle/>
                    <a:p>
                      <a:r>
                        <a:rPr kumimoji="0" lang="en-US" altLang="zh-CN" sz="1800" b="1" kern="1200" dirty="0" smtClean="0">
                          <a:solidFill>
                            <a:srgbClr val="FF0000"/>
                          </a:solidFill>
                          <a:latin typeface="+mn-lt"/>
                          <a:ea typeface="+mn-ea"/>
                          <a:cs typeface="+mn-cs"/>
                        </a:rPr>
                        <a:t>ISO9001</a:t>
                      </a:r>
                      <a:r>
                        <a:rPr kumimoji="0" lang="zh-CN" altLang="en-US" sz="1800" b="1" kern="1200" dirty="0" smtClean="0">
                          <a:solidFill>
                            <a:srgbClr val="FF0000"/>
                          </a:solidFill>
                          <a:latin typeface="+mn-lt"/>
                          <a:ea typeface="+mn-ea"/>
                          <a:cs typeface="+mn-cs"/>
                        </a:rPr>
                        <a:t>：</a:t>
                      </a:r>
                      <a:r>
                        <a:rPr kumimoji="0" lang="en-US" altLang="zh-CN" sz="1800" b="1" kern="1200" dirty="0" smtClean="0">
                          <a:solidFill>
                            <a:srgbClr val="FF0000"/>
                          </a:solidFill>
                          <a:latin typeface="+mn-lt"/>
                          <a:ea typeface="+mn-ea"/>
                          <a:cs typeface="+mn-cs"/>
                        </a:rPr>
                        <a:t>2008 </a:t>
                      </a:r>
                      <a:r>
                        <a:rPr kumimoji="0" lang="zh-CN" altLang="en-US" sz="1800" b="1" kern="1200" dirty="0" smtClean="0">
                          <a:solidFill>
                            <a:srgbClr val="FF0000"/>
                          </a:solidFill>
                          <a:latin typeface="+mn-lt"/>
                          <a:ea typeface="+mn-ea"/>
                          <a:cs typeface="+mn-cs"/>
                        </a:rPr>
                        <a:t>标准没有提及。</a:t>
                      </a:r>
                      <a:endParaRPr kumimoji="0" lang="zh-CN" altLang="en-US" sz="1800" b="1" kern="1200" dirty="0" smtClean="0">
                        <a:solidFill>
                          <a:srgbClr val="FF0000"/>
                        </a:solidFill>
                        <a:latin typeface="+mn-lt"/>
                        <a:ea typeface="+mn-ea"/>
                        <a:cs typeface="+mn-cs"/>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2400" b="1" i="0" kern="1200" dirty="0" smtClean="0">
                          <a:solidFill>
                            <a:schemeClr val="tx1"/>
                          </a:solidFill>
                          <a:effectLst/>
                          <a:latin typeface="+mn-lt"/>
                          <a:ea typeface="+mn-ea"/>
                          <a:cs typeface="+mn-cs"/>
                        </a:rPr>
                        <a:t>4</a:t>
                      </a:r>
                      <a:r>
                        <a:rPr kumimoji="0" lang="zh-CN" altLang="en-US" sz="2400" b="1" i="0" kern="1200" dirty="0" smtClean="0">
                          <a:solidFill>
                            <a:schemeClr val="tx1"/>
                          </a:solidFill>
                          <a:effectLst/>
                          <a:latin typeface="+mn-lt"/>
                          <a:ea typeface="+mn-ea"/>
                          <a:cs typeface="+mn-cs"/>
                        </a:rPr>
                        <a:t>组织的环境</a:t>
                      </a:r>
                      <a:endParaRPr kumimoji="0" lang="en-US" altLang="zh-CN" sz="2400" b="1" i="0" kern="1200" dirty="0" smtClean="0">
                        <a:solidFill>
                          <a:schemeClr val="tx1"/>
                        </a:solidFill>
                        <a:effectLst/>
                        <a:latin typeface="+mn-lt"/>
                        <a:ea typeface="+mn-ea"/>
                        <a:cs typeface="+mn-cs"/>
                      </a:endParaRPr>
                    </a:p>
                    <a:p>
                      <a:r>
                        <a:rPr kumimoji="0" lang="en-US" altLang="zh-CN" sz="2400" b="1" i="0" kern="1200" dirty="0" smtClean="0">
                          <a:solidFill>
                            <a:schemeClr val="tx1"/>
                          </a:solidFill>
                          <a:effectLst/>
                          <a:latin typeface="+mn-lt"/>
                          <a:ea typeface="+mn-ea"/>
                          <a:cs typeface="+mn-cs"/>
                        </a:rPr>
                        <a:t>4.1 </a:t>
                      </a:r>
                      <a:r>
                        <a:rPr kumimoji="0" lang="zh-CN" altLang="en-US" sz="2400" b="1" i="0" kern="1200" dirty="0" smtClean="0">
                          <a:solidFill>
                            <a:schemeClr val="tx1"/>
                          </a:solidFill>
                          <a:effectLst/>
                          <a:latin typeface="+mn-lt"/>
                          <a:ea typeface="+mn-ea"/>
                          <a:cs typeface="+mn-cs"/>
                        </a:rPr>
                        <a:t>理解组织及其环境</a:t>
                      </a:r>
                      <a:endParaRPr kumimoji="0" lang="en-US" altLang="zh-CN" sz="2400" b="1" i="0" kern="1200" dirty="0" smtClean="0">
                        <a:solidFill>
                          <a:schemeClr val="tx1"/>
                        </a:solidFill>
                        <a:effectLst/>
                        <a:latin typeface="+mn-lt"/>
                        <a:ea typeface="+mn-ea"/>
                        <a:cs typeface="+mn-cs"/>
                      </a:endParaRPr>
                    </a:p>
                    <a:p>
                      <a:r>
                        <a:rPr kumimoji="0" lang="zh-CN" altLang="en-US" sz="2400" b="0" i="0" kern="1200" dirty="0" smtClean="0">
                          <a:solidFill>
                            <a:schemeClr val="tx1"/>
                          </a:solidFill>
                          <a:effectLst/>
                          <a:latin typeface="+mn-lt"/>
                          <a:ea typeface="+mn-ea"/>
                          <a:cs typeface="+mn-cs"/>
                        </a:rPr>
                        <a:t>  </a:t>
                      </a:r>
                      <a:r>
                        <a:rPr kumimoji="0" lang="zh-CN" altLang="en-US" sz="2400" b="1" i="0" kern="1200" dirty="0" smtClean="0">
                          <a:solidFill>
                            <a:schemeClr val="tx1"/>
                          </a:solidFill>
                          <a:effectLst/>
                          <a:latin typeface="+mn-lt"/>
                          <a:ea typeface="+mn-ea"/>
                          <a:cs typeface="+mn-cs"/>
                        </a:rPr>
                        <a:t>组织应确定与其宗旨和战略方向相关并影响其质量管理体系实现</a:t>
                      </a:r>
                      <a:r>
                        <a:rPr kumimoji="0" lang="zh-CN" altLang="en-US" sz="2400" b="1" i="0" kern="1200" dirty="0" smtClean="0">
                          <a:solidFill>
                            <a:srgbClr val="FF0000"/>
                          </a:solidFill>
                          <a:effectLst/>
                          <a:latin typeface="+mn-lt"/>
                          <a:ea typeface="+mn-ea"/>
                          <a:cs typeface="+mn-cs"/>
                        </a:rPr>
                        <a:t>预期结果</a:t>
                      </a:r>
                      <a:r>
                        <a:rPr kumimoji="0" lang="zh-CN" altLang="en-US" sz="2400" b="1" i="0" kern="1200" dirty="0" smtClean="0">
                          <a:solidFill>
                            <a:schemeClr val="tx1"/>
                          </a:solidFill>
                          <a:effectLst/>
                          <a:latin typeface="+mn-lt"/>
                          <a:ea typeface="+mn-ea"/>
                          <a:cs typeface="+mn-cs"/>
                        </a:rPr>
                        <a:t>的能力的各种外部和内部</a:t>
                      </a:r>
                      <a:r>
                        <a:rPr kumimoji="0" lang="zh-CN" altLang="en-US" sz="2400" b="1" i="0" kern="1200" dirty="0" smtClean="0">
                          <a:solidFill>
                            <a:srgbClr val="FF0000"/>
                          </a:solidFill>
                          <a:effectLst/>
                          <a:latin typeface="+mn-lt"/>
                          <a:ea typeface="+mn-ea"/>
                          <a:cs typeface="+mn-cs"/>
                        </a:rPr>
                        <a:t>因素。</a:t>
                      </a:r>
                      <a:endParaRPr kumimoji="0" lang="zh-CN" altLang="en-US" sz="2400" b="1" i="0" kern="1200" dirty="0" smtClean="0">
                        <a:solidFill>
                          <a:srgbClr val="FF0000"/>
                        </a:solidFill>
                        <a:effectLst/>
                        <a:latin typeface="+mn-lt"/>
                        <a:ea typeface="+mn-ea"/>
                        <a:cs typeface="+mn-cs"/>
                      </a:endParaRPr>
                    </a:p>
                    <a:p>
                      <a:r>
                        <a:rPr kumimoji="0" lang="zh-CN" altLang="en-US" sz="2400" b="1" i="0" kern="1200" dirty="0" smtClean="0">
                          <a:solidFill>
                            <a:schemeClr val="tx1"/>
                          </a:solidFill>
                          <a:effectLst/>
                          <a:latin typeface="+mn-lt"/>
                          <a:ea typeface="+mn-ea"/>
                          <a:cs typeface="+mn-cs"/>
                        </a:rPr>
                        <a:t>  组织应对这些外部和内部因素的相关</a:t>
                      </a:r>
                      <a:r>
                        <a:rPr kumimoji="0" lang="zh-CN" altLang="en-US" sz="2400" b="1" i="0" kern="1200" dirty="0" smtClean="0">
                          <a:solidFill>
                            <a:srgbClr val="FF0000"/>
                          </a:solidFill>
                          <a:effectLst/>
                          <a:latin typeface="+mn-lt"/>
                          <a:ea typeface="+mn-ea"/>
                          <a:cs typeface="+mn-cs"/>
                        </a:rPr>
                        <a:t>信息进行</a:t>
                      </a:r>
                      <a:r>
                        <a:rPr kumimoji="0" lang="zh-CN" altLang="en-US" sz="2400" b="1" i="0" kern="1200" dirty="0" smtClean="0">
                          <a:solidFill>
                            <a:schemeClr val="tx1"/>
                          </a:solidFill>
                          <a:effectLst/>
                          <a:latin typeface="+mn-lt"/>
                          <a:ea typeface="+mn-ea"/>
                          <a:cs typeface="+mn-cs"/>
                        </a:rPr>
                        <a:t>监视和评审。</a:t>
                      </a:r>
                      <a:endParaRPr kumimoji="0" lang="en-US" altLang="zh-CN" sz="2400" b="1" i="0" kern="1200" dirty="0" smtClean="0">
                        <a:solidFill>
                          <a:schemeClr val="tx1"/>
                        </a:solidFill>
                        <a:effectLst/>
                        <a:latin typeface="+mn-lt"/>
                        <a:ea typeface="+mn-ea"/>
                        <a:cs typeface="+mn-cs"/>
                      </a:endParaRPr>
                    </a:p>
                    <a:p>
                      <a:r>
                        <a:rPr kumimoji="0" lang="zh-CN" altLang="en-US" sz="1800" b="0" i="0" kern="1200" dirty="0" smtClean="0">
                          <a:solidFill>
                            <a:schemeClr val="tx1"/>
                          </a:solidFill>
                          <a:effectLst/>
                          <a:latin typeface="+mn-lt"/>
                          <a:ea typeface="+mn-ea"/>
                          <a:cs typeface="+mn-cs"/>
                        </a:rPr>
                        <a:t>注</a:t>
                      </a:r>
                      <a:r>
                        <a:rPr kumimoji="0" lang="en-US" altLang="zh-CN" sz="1800" b="0" i="0" kern="1200" dirty="0" smtClean="0">
                          <a:solidFill>
                            <a:schemeClr val="tx1"/>
                          </a:solidFill>
                          <a:effectLst/>
                          <a:latin typeface="+mn-lt"/>
                          <a:ea typeface="+mn-ea"/>
                          <a:cs typeface="+mn-cs"/>
                        </a:rPr>
                        <a:t>1</a:t>
                      </a:r>
                      <a:r>
                        <a:rPr kumimoji="0" lang="zh-CN" altLang="en-US" sz="1800" b="0" i="0" kern="1200" dirty="0" smtClean="0">
                          <a:solidFill>
                            <a:schemeClr val="tx1"/>
                          </a:solidFill>
                          <a:effectLst/>
                          <a:latin typeface="+mn-lt"/>
                          <a:ea typeface="+mn-ea"/>
                          <a:cs typeface="+mn-cs"/>
                        </a:rPr>
                        <a:t>：</a:t>
                      </a:r>
                      <a:r>
                        <a:rPr kumimoji="0" lang="zh-CN" altLang="en-US" sz="1800" b="1" i="0" kern="1200" dirty="0" smtClean="0">
                          <a:solidFill>
                            <a:srgbClr val="FF0000"/>
                          </a:solidFill>
                          <a:effectLst/>
                          <a:latin typeface="+mn-lt"/>
                          <a:ea typeface="+mn-ea"/>
                          <a:cs typeface="+mn-cs"/>
                        </a:rPr>
                        <a:t>这些因素可能包括需要考虑的正面和负面的要素或条件。</a:t>
                      </a:r>
                      <a:endParaRPr kumimoji="0" lang="en-US" altLang="zh-CN" sz="1800" b="1" i="0" kern="1200" dirty="0" smtClean="0">
                        <a:solidFill>
                          <a:srgbClr val="FF0000"/>
                        </a:solidFill>
                        <a:effectLst/>
                        <a:latin typeface="+mn-lt"/>
                        <a:ea typeface="+mn-ea"/>
                        <a:cs typeface="+mn-cs"/>
                      </a:endParaRPr>
                    </a:p>
                    <a:p>
                      <a:r>
                        <a:rPr kumimoji="0" lang="zh-CN" altLang="en-US" sz="1800" b="0" i="0" kern="1200" dirty="0" smtClean="0">
                          <a:solidFill>
                            <a:schemeClr val="tx1"/>
                          </a:solidFill>
                          <a:effectLst/>
                          <a:latin typeface="+mn-lt"/>
                          <a:ea typeface="+mn-ea"/>
                          <a:cs typeface="+mn-cs"/>
                        </a:rPr>
                        <a:t>注</a:t>
                      </a:r>
                      <a:r>
                        <a:rPr kumimoji="0" lang="en-US" altLang="zh-CN" sz="1800" b="0" i="0" kern="1200" dirty="0" smtClean="0">
                          <a:solidFill>
                            <a:schemeClr val="tx1"/>
                          </a:solidFill>
                          <a:effectLst/>
                          <a:latin typeface="+mn-lt"/>
                          <a:ea typeface="+mn-ea"/>
                          <a:cs typeface="+mn-cs"/>
                        </a:rPr>
                        <a:t>2</a:t>
                      </a:r>
                      <a:r>
                        <a:rPr kumimoji="0" lang="zh-CN" altLang="en-US" sz="1800" b="0" i="0" kern="1200" dirty="0" smtClean="0">
                          <a:solidFill>
                            <a:schemeClr val="tx1"/>
                          </a:solidFill>
                          <a:effectLst/>
                          <a:latin typeface="+mn-lt"/>
                          <a:ea typeface="+mn-ea"/>
                          <a:cs typeface="+mn-cs"/>
                        </a:rPr>
                        <a:t>：考虑来自国际、国家、地区和当地的各种法律法规、技术、竞争、市场、文化、社会和经济环境因素，有助于理解外部环境。</a:t>
                      </a:r>
                      <a:endParaRPr kumimoji="0" lang="zh-CN" altLang="en-US" sz="1800" b="0" i="0" kern="1200" dirty="0" smtClean="0">
                        <a:solidFill>
                          <a:schemeClr val="tx1"/>
                        </a:solidFill>
                        <a:effectLst/>
                        <a:latin typeface="+mn-lt"/>
                        <a:ea typeface="+mn-ea"/>
                        <a:cs typeface="+mn-cs"/>
                      </a:endParaRPr>
                    </a:p>
                    <a:p>
                      <a:r>
                        <a:rPr kumimoji="0" lang="zh-CN" altLang="en-US" sz="1800" b="0" i="0" kern="1200" dirty="0" smtClean="0">
                          <a:solidFill>
                            <a:schemeClr val="tx1"/>
                          </a:solidFill>
                          <a:effectLst/>
                          <a:latin typeface="+mn-lt"/>
                          <a:ea typeface="+mn-ea"/>
                          <a:cs typeface="+mn-cs"/>
                        </a:rPr>
                        <a:t>注</a:t>
                      </a:r>
                      <a:r>
                        <a:rPr kumimoji="0" lang="en-US" altLang="zh-CN" sz="1800" b="0" i="0" kern="1200" dirty="0" smtClean="0">
                          <a:solidFill>
                            <a:schemeClr val="tx1"/>
                          </a:solidFill>
                          <a:effectLst/>
                          <a:latin typeface="+mn-lt"/>
                          <a:ea typeface="+mn-ea"/>
                          <a:cs typeface="+mn-cs"/>
                        </a:rPr>
                        <a:t>3</a:t>
                      </a:r>
                      <a:r>
                        <a:rPr kumimoji="0" lang="zh-CN" altLang="en-US" sz="1800" b="0" i="0" kern="1200" dirty="0" smtClean="0">
                          <a:solidFill>
                            <a:schemeClr val="tx1"/>
                          </a:solidFill>
                          <a:effectLst/>
                          <a:latin typeface="+mn-lt"/>
                          <a:ea typeface="+mn-ea"/>
                          <a:cs typeface="+mn-cs"/>
                        </a:rPr>
                        <a:t>：考虑与组织的价值观、文化、知识和绩效有关的因素，有助于理解内部环境。</a:t>
                      </a:r>
                      <a:endParaRPr kumimoji="0" lang="zh-CN" altLang="en-US" sz="1800" b="0" i="0" kern="1200" dirty="0" smtClean="0">
                        <a:solidFill>
                          <a:schemeClr val="tx1"/>
                        </a:solidFill>
                        <a:effectLst/>
                        <a:latin typeface="+mn-lt"/>
                        <a:ea typeface="+mn-ea"/>
                        <a:cs typeface="+mn-cs"/>
                      </a:endParaRPr>
                    </a:p>
                    <a:p>
                      <a:pPr marL="533400" marR="0" lvl="0" indent="-533400" algn="l"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endParaRPr kumimoji="0" lang="zh-CN" altLang="en-US" sz="20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r>
              <a:rPr lang="zh-CN" altLang="en-US" sz="3200" dirty="0" smtClean="0">
                <a:solidFill>
                  <a:srgbClr val="FF0000"/>
                </a:solidFill>
              </a:rPr>
              <a:t>理解和实施要点</a:t>
            </a:r>
            <a:endParaRPr lang="zh-CN" altLang="en-US" sz="3200" dirty="0">
              <a:solidFill>
                <a:srgbClr val="FF0000"/>
              </a:solidFill>
            </a:endParaRPr>
          </a:p>
        </p:txBody>
      </p:sp>
      <p:sp>
        <p:nvSpPr>
          <p:cNvPr id="3" name="内容占位符 2"/>
          <p:cNvSpPr>
            <a:spLocks noGrp="1"/>
          </p:cNvSpPr>
          <p:nvPr>
            <p:ph idx="1"/>
          </p:nvPr>
        </p:nvSpPr>
        <p:spPr>
          <a:xfrm>
            <a:off x="457200" y="1046180"/>
            <a:ext cx="8363272" cy="4811715"/>
          </a:xfrm>
        </p:spPr>
        <p:txBody>
          <a:bodyPr/>
          <a:lstStyle/>
          <a:p>
            <a:pPr>
              <a:lnSpc>
                <a:spcPct val="100000"/>
              </a:lnSpc>
            </a:pPr>
            <a:r>
              <a:rPr lang="en-US" altLang="zh-CN" b="0" dirty="0" smtClean="0"/>
              <a:t>3.2.2</a:t>
            </a:r>
            <a:r>
              <a:rPr lang="zh-CN" altLang="en-US" b="0" dirty="0" smtClean="0"/>
              <a:t>组织</a:t>
            </a:r>
            <a:r>
              <a:rPr lang="zh-CN" altLang="en-US" b="0" dirty="0"/>
              <a:t>环境 </a:t>
            </a:r>
            <a:r>
              <a:rPr lang="en-US" altLang="zh-CN" b="0" dirty="0"/>
              <a:t>context of the organization </a:t>
            </a:r>
            <a:endParaRPr lang="en-US" altLang="zh-CN" b="0" dirty="0"/>
          </a:p>
          <a:p>
            <a:pPr>
              <a:lnSpc>
                <a:spcPct val="100000"/>
              </a:lnSpc>
            </a:pPr>
            <a:r>
              <a:rPr lang="zh-CN" altLang="en-US" sz="2800" b="0" dirty="0"/>
              <a:t>对</a:t>
            </a:r>
            <a:r>
              <a:rPr lang="zh-CN" altLang="en-US" sz="2800" b="0" dirty="0" smtClean="0"/>
              <a:t>组织建立</a:t>
            </a:r>
            <a:r>
              <a:rPr lang="zh-CN" altLang="en-US" sz="2800" b="0" dirty="0"/>
              <a:t>和实现</a:t>
            </a:r>
            <a:r>
              <a:rPr lang="zh-CN" altLang="en-US" sz="2800" b="0" dirty="0" smtClean="0"/>
              <a:t>目标的</a:t>
            </a:r>
            <a:r>
              <a:rPr lang="zh-CN" altLang="en-US" sz="2800" b="0" dirty="0"/>
              <a:t>方法有影响的内部和外部因素的</a:t>
            </a:r>
            <a:r>
              <a:rPr lang="zh-CN" altLang="en-US" sz="2800" b="0" dirty="0">
                <a:solidFill>
                  <a:srgbClr val="FF0000"/>
                </a:solidFill>
              </a:rPr>
              <a:t>组合 </a:t>
            </a:r>
            <a:endParaRPr lang="zh-CN" altLang="en-US" sz="2800" b="0" dirty="0">
              <a:solidFill>
                <a:srgbClr val="FF0000"/>
              </a:solidFill>
            </a:endParaRPr>
          </a:p>
          <a:p>
            <a:pPr>
              <a:lnSpc>
                <a:spcPct val="100000"/>
              </a:lnSpc>
            </a:pPr>
            <a:r>
              <a:rPr lang="zh-CN" altLang="en-US" sz="2000" b="0" dirty="0"/>
              <a:t>注</a:t>
            </a:r>
            <a:r>
              <a:rPr lang="en-US" altLang="zh-CN" sz="2000" b="0" dirty="0"/>
              <a:t>1</a:t>
            </a:r>
            <a:r>
              <a:rPr lang="zh-CN" altLang="en-US" sz="2000" b="0" dirty="0"/>
              <a:t>：组织的目标可能涉及其</a:t>
            </a:r>
            <a:r>
              <a:rPr lang="zh-CN" altLang="en-US" sz="2000" b="0" dirty="0" smtClean="0"/>
              <a:t>产品和服务、</a:t>
            </a:r>
            <a:r>
              <a:rPr lang="zh-CN" altLang="en-US" sz="2000" b="0" dirty="0"/>
              <a:t>投资和对其相关</a:t>
            </a:r>
            <a:r>
              <a:rPr lang="zh-CN" altLang="en-US" sz="2000" b="0" dirty="0" smtClean="0"/>
              <a:t>方的</a:t>
            </a:r>
            <a:r>
              <a:rPr lang="zh-CN" altLang="en-US" sz="2000" b="0" dirty="0"/>
              <a:t>行为。 </a:t>
            </a:r>
            <a:endParaRPr lang="zh-CN" altLang="en-US" sz="2000" b="0" dirty="0"/>
          </a:p>
          <a:p>
            <a:pPr>
              <a:lnSpc>
                <a:spcPct val="100000"/>
              </a:lnSpc>
            </a:pPr>
            <a:r>
              <a:rPr lang="zh-CN" altLang="en-US" sz="2000" b="0" dirty="0"/>
              <a:t>注</a:t>
            </a:r>
            <a:r>
              <a:rPr lang="en-US" altLang="zh-CN" sz="2000" b="0" dirty="0"/>
              <a:t>2</a:t>
            </a:r>
            <a:r>
              <a:rPr lang="zh-CN" altLang="en-US" sz="2000" b="0" dirty="0"/>
              <a:t>：组织环境的概念，除了适用于营利性组织，还同样能适用于非营利或公共服务组织。 </a:t>
            </a:r>
            <a:endParaRPr lang="zh-CN" altLang="en-US" sz="2000" b="0" dirty="0"/>
          </a:p>
          <a:p>
            <a:pPr>
              <a:lnSpc>
                <a:spcPct val="100000"/>
              </a:lnSpc>
            </a:pPr>
            <a:r>
              <a:rPr lang="zh-CN" altLang="en-US" sz="2000" b="0" dirty="0"/>
              <a:t>注</a:t>
            </a:r>
            <a:r>
              <a:rPr lang="en-US" altLang="zh-CN" sz="2000" b="0" dirty="0"/>
              <a:t>3</a:t>
            </a:r>
            <a:r>
              <a:rPr lang="zh-CN" altLang="en-US" sz="2000" b="0" dirty="0"/>
              <a:t>：在英语中，这一概念常被其他术语，如：“</a:t>
            </a:r>
            <a:r>
              <a:rPr lang="en-US" altLang="zh-CN" sz="2000" b="0" dirty="0"/>
              <a:t>business environment”</a:t>
            </a:r>
            <a:r>
              <a:rPr lang="zh-CN" altLang="en-US" sz="2000" b="0" dirty="0"/>
              <a:t>、“</a:t>
            </a:r>
            <a:r>
              <a:rPr lang="en-US" altLang="zh-CN" sz="2000" b="0" dirty="0"/>
              <a:t>organizational environment”</a:t>
            </a:r>
            <a:r>
              <a:rPr lang="zh-CN" altLang="en-US" sz="2000" b="0" dirty="0"/>
              <a:t>或“</a:t>
            </a:r>
            <a:r>
              <a:rPr lang="en-US" altLang="zh-CN" sz="2000" b="0" dirty="0"/>
              <a:t>ecosystem of an organization”</a:t>
            </a:r>
            <a:r>
              <a:rPr lang="zh-CN" altLang="en-US" sz="2000" b="0" dirty="0"/>
              <a:t>所表述。 </a:t>
            </a:r>
            <a:endParaRPr lang="zh-CN" altLang="en-US" sz="2000" b="0" dirty="0"/>
          </a:p>
          <a:p>
            <a:pPr>
              <a:lnSpc>
                <a:spcPct val="100000"/>
              </a:lnSpc>
            </a:pPr>
            <a:r>
              <a:rPr lang="zh-CN" altLang="en-US" sz="2000" b="0" dirty="0"/>
              <a:t>注</a:t>
            </a:r>
            <a:r>
              <a:rPr lang="en-US" altLang="zh-CN" sz="2000" b="0" dirty="0"/>
              <a:t>4</a:t>
            </a:r>
            <a:r>
              <a:rPr lang="zh-CN" altLang="en-US" sz="2000" b="0" dirty="0"/>
              <a:t>：了解</a:t>
            </a:r>
            <a:r>
              <a:rPr lang="zh-CN" altLang="en-US" sz="2000" b="0" dirty="0">
                <a:solidFill>
                  <a:srgbClr val="FF0000"/>
                </a:solidFill>
              </a:rPr>
              <a:t>基础</a:t>
            </a:r>
            <a:r>
              <a:rPr lang="zh-CN" altLang="en-US" sz="2000" b="0" dirty="0" smtClean="0">
                <a:solidFill>
                  <a:srgbClr val="FF0000"/>
                </a:solidFill>
              </a:rPr>
              <a:t>设施</a:t>
            </a:r>
            <a:r>
              <a:rPr lang="zh-CN" altLang="en-US" sz="2000" b="0" dirty="0" smtClean="0"/>
              <a:t>对</a:t>
            </a:r>
            <a:r>
              <a:rPr lang="zh-CN" altLang="en-US" sz="2000" b="0" dirty="0"/>
              <a:t>确定</a:t>
            </a:r>
            <a:r>
              <a:rPr lang="zh-CN" altLang="en-US" sz="2000" b="0" dirty="0" smtClean="0"/>
              <a:t>组织环境</a:t>
            </a:r>
            <a:r>
              <a:rPr lang="zh-CN" altLang="en-US" sz="2000" b="0" dirty="0"/>
              <a:t>会有帮助</a:t>
            </a:r>
            <a:endParaRPr lang="en-US" altLang="zh-CN" sz="2000" dirty="0" smtClean="0">
              <a:solidFill>
                <a:srgbClr val="FF0000"/>
              </a:solidFill>
            </a:endParaRPr>
          </a:p>
          <a:p>
            <a:pPr>
              <a:lnSpc>
                <a:spcPct val="100000"/>
              </a:lnSpc>
            </a:pPr>
            <a:endParaRPr lang="en-US" altLang="zh-CN" dirty="0">
              <a:solidFill>
                <a:srgbClr val="FF0000"/>
              </a:solidFill>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r>
              <a:rPr lang="zh-CN" altLang="en-US" sz="3200" dirty="0" smtClean="0">
                <a:solidFill>
                  <a:srgbClr val="FF0000"/>
                </a:solidFill>
              </a:rPr>
              <a:t>理解和实施要点</a:t>
            </a:r>
            <a:endParaRPr lang="zh-CN" altLang="en-US" sz="3200" dirty="0">
              <a:solidFill>
                <a:srgbClr val="FF0000"/>
              </a:solidFill>
            </a:endParaRPr>
          </a:p>
        </p:txBody>
      </p:sp>
      <p:sp>
        <p:nvSpPr>
          <p:cNvPr id="3" name="内容占位符 2"/>
          <p:cNvSpPr>
            <a:spLocks noGrp="1"/>
          </p:cNvSpPr>
          <p:nvPr>
            <p:ph idx="1"/>
          </p:nvPr>
        </p:nvSpPr>
        <p:spPr>
          <a:xfrm>
            <a:off x="457200" y="908720"/>
            <a:ext cx="8291264" cy="5328592"/>
          </a:xfrm>
        </p:spPr>
        <p:txBody>
          <a:bodyPr/>
          <a:lstStyle/>
          <a:p>
            <a:pPr>
              <a:lnSpc>
                <a:spcPct val="100000"/>
              </a:lnSpc>
            </a:pPr>
            <a:r>
              <a:rPr lang="zh-CN" altLang="en-US" dirty="0">
                <a:solidFill>
                  <a:srgbClr val="FF0000"/>
                </a:solidFill>
              </a:rPr>
              <a:t>因素可包括需要考虑的正面和负面的要素或条件</a:t>
            </a:r>
            <a:endParaRPr lang="en-US" altLang="zh-CN" dirty="0">
              <a:solidFill>
                <a:srgbClr val="FF0000"/>
              </a:solidFill>
            </a:endParaRPr>
          </a:p>
          <a:p>
            <a:pPr>
              <a:lnSpc>
                <a:spcPct val="100000"/>
              </a:lnSpc>
            </a:pPr>
            <a:r>
              <a:rPr lang="zh-CN" altLang="en-US" dirty="0">
                <a:latin typeface="宋体" panose="02010600030101010101" pitchFamily="2" charset="-122"/>
              </a:rPr>
              <a:t>环境与行业及规模无关，时刻在变化；</a:t>
            </a:r>
            <a:endParaRPr lang="en-US" altLang="zh-CN" dirty="0">
              <a:latin typeface="宋体" panose="02010600030101010101" pitchFamily="2" charset="-122"/>
            </a:endParaRPr>
          </a:p>
          <a:p>
            <a:pPr>
              <a:lnSpc>
                <a:spcPct val="100000"/>
              </a:lnSpc>
            </a:pPr>
            <a:r>
              <a:rPr lang="zh-CN" altLang="en-US" dirty="0">
                <a:latin typeface="宋体" panose="02010600030101010101" pitchFamily="2" charset="-122"/>
              </a:rPr>
              <a:t>定期地监视组织的环境；</a:t>
            </a:r>
            <a:endParaRPr lang="en-US" altLang="zh-CN" dirty="0">
              <a:latin typeface="宋体" panose="02010600030101010101" pitchFamily="2" charset="-122"/>
            </a:endParaRPr>
          </a:p>
          <a:p>
            <a:pPr>
              <a:lnSpc>
                <a:spcPct val="100000"/>
              </a:lnSpc>
            </a:pPr>
            <a:r>
              <a:rPr lang="zh-CN" altLang="en-US" dirty="0"/>
              <a:t>可能对组织的目标造成影响的</a:t>
            </a:r>
            <a:r>
              <a:rPr lang="zh-CN" altLang="en-US" dirty="0">
                <a:solidFill>
                  <a:srgbClr val="FF0000"/>
                </a:solidFill>
              </a:rPr>
              <a:t>变化和趋势</a:t>
            </a:r>
            <a:r>
              <a:rPr lang="zh-CN" altLang="en-US" dirty="0"/>
              <a:t>；</a:t>
            </a:r>
            <a:endParaRPr lang="en-US" altLang="zh-CN" dirty="0"/>
          </a:p>
          <a:p>
            <a:pPr>
              <a:lnSpc>
                <a:spcPct val="100000"/>
              </a:lnSpc>
            </a:pPr>
            <a:r>
              <a:rPr lang="zh-CN" altLang="en-US" dirty="0"/>
              <a:t> 外部环境和内部环境；</a:t>
            </a:r>
            <a:endParaRPr lang="en-US" altLang="zh-CN" dirty="0"/>
          </a:p>
          <a:p>
            <a:pPr>
              <a:lnSpc>
                <a:spcPct val="100000"/>
              </a:lnSpc>
            </a:pPr>
            <a:r>
              <a:rPr lang="zh-CN" altLang="en-US" dirty="0"/>
              <a:t>国际、国家、地区、当地；</a:t>
            </a:r>
            <a:endParaRPr lang="en-US" altLang="zh-CN" dirty="0"/>
          </a:p>
          <a:p>
            <a:pPr>
              <a:lnSpc>
                <a:spcPct val="100000"/>
              </a:lnSpc>
            </a:pPr>
            <a:r>
              <a:rPr lang="zh-CN" altLang="en-US" dirty="0"/>
              <a:t>法律、技术、竞争、市场、文化、社会和经济；</a:t>
            </a:r>
            <a:endParaRPr lang="en-US" altLang="zh-CN" dirty="0"/>
          </a:p>
          <a:p>
            <a:pPr>
              <a:lnSpc>
                <a:spcPct val="100000"/>
              </a:lnSpc>
            </a:pPr>
            <a:r>
              <a:rPr lang="zh-CN" altLang="en-US" dirty="0"/>
              <a:t>价值观、文化知识和绩效。</a:t>
            </a:r>
            <a:endParaRPr lang="zh-CN" altLang="en-US" dirty="0"/>
          </a:p>
          <a:p>
            <a:r>
              <a:rPr lang="en-US" altLang="zh-CN" dirty="0" smtClean="0"/>
              <a:t>SWOT</a:t>
            </a:r>
            <a:r>
              <a:rPr lang="zh-CN" altLang="en-US" dirty="0"/>
              <a:t>分析法</a:t>
            </a:r>
            <a:r>
              <a:rPr lang="zh-CN" altLang="en-US" dirty="0">
                <a:hlinkClick r:id="rId1" action="ppaction://hlinkfile"/>
              </a:rPr>
              <a:t>是用</a:t>
            </a:r>
            <a:r>
              <a:rPr lang="zh-CN" altLang="en-US" dirty="0"/>
              <a:t>来确定企业自身的竞争</a:t>
            </a:r>
            <a:r>
              <a:rPr lang="zh-CN" altLang="en-US" dirty="0">
                <a:hlinkClick r:id="rId2" action="ppaction://hlinkfile"/>
              </a:rPr>
              <a:t>优势</a:t>
            </a:r>
            <a:r>
              <a:rPr lang="zh-CN" altLang="en-US" dirty="0"/>
              <a:t>、竞争</a:t>
            </a:r>
            <a:r>
              <a:rPr lang="zh-CN" altLang="en-US" dirty="0">
                <a:hlinkClick r:id="rId3" action="ppaction://hlinkfile"/>
              </a:rPr>
              <a:t>劣势</a:t>
            </a:r>
            <a:r>
              <a:rPr lang="zh-CN" altLang="en-US" dirty="0"/>
              <a:t>、机会和威胁，从而将公司的</a:t>
            </a:r>
            <a:r>
              <a:rPr lang="zh-CN" altLang="en-US" dirty="0">
                <a:hlinkClick r:id="rId4" action="ppaction://hlinkfile"/>
              </a:rPr>
              <a:t>战略</a:t>
            </a:r>
            <a:r>
              <a:rPr lang="zh-CN" altLang="en-US" dirty="0"/>
              <a:t>与公司内部资源、外部环境有机地结合起来的一种科学的分析方法。</a:t>
            </a:r>
            <a:r>
              <a:rPr lang="en-US" altLang="zh-CN" baseline="30000" dirty="0"/>
              <a:t>[1]</a:t>
            </a:r>
            <a:r>
              <a:rPr lang="zh-CN" altLang="en-US" dirty="0"/>
              <a:t> </a:t>
            </a:r>
            <a:endParaRPr lang="zh-CN" altLang="en-US"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024460"/>
                <a:gridCol w="5689327"/>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pPr marL="0" algn="l" rtl="0" eaLnBrk="1" latinLnBrk="0" hangingPunct="1"/>
                      <a:r>
                        <a:rPr kumimoji="0" lang="zh-CN" altLang="en-US" sz="1800" b="0" i="0" kern="1200" dirty="0" smtClean="0">
                          <a:solidFill>
                            <a:srgbClr val="FF0000"/>
                          </a:solidFill>
                          <a:effectLst/>
                          <a:latin typeface="+mn-lt"/>
                          <a:ea typeface="+mn-ea"/>
                          <a:cs typeface="+mn-cs"/>
                        </a:rPr>
                        <a:t>没有明确提出。</a:t>
                      </a:r>
                      <a:endParaRPr kumimoji="0" lang="zh-CN" altLang="en-US" sz="1800" b="0" i="0" kern="1200" dirty="0" smtClean="0">
                        <a:solidFill>
                          <a:srgbClr val="FF0000"/>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2400" b="1" i="0" kern="1200" dirty="0" smtClean="0">
                          <a:solidFill>
                            <a:schemeClr val="tx1"/>
                          </a:solidFill>
                          <a:effectLst/>
                          <a:latin typeface="+mn-lt"/>
                          <a:ea typeface="+mn-ea"/>
                          <a:cs typeface="+mn-cs"/>
                        </a:rPr>
                        <a:t>4.2 </a:t>
                      </a:r>
                      <a:r>
                        <a:rPr kumimoji="0" lang="zh-CN" altLang="en-US" sz="2400" b="1" i="0" kern="1200" dirty="0" smtClean="0">
                          <a:solidFill>
                            <a:schemeClr val="tx1"/>
                          </a:solidFill>
                          <a:effectLst/>
                          <a:latin typeface="+mn-lt"/>
                          <a:ea typeface="+mn-ea"/>
                          <a:cs typeface="+mn-cs"/>
                        </a:rPr>
                        <a:t>理解相关方的需求和期望</a:t>
                      </a:r>
                      <a:endParaRPr kumimoji="0" lang="en-US" altLang="zh-CN" sz="2400" b="1" i="0" kern="1200" dirty="0" smtClean="0">
                        <a:solidFill>
                          <a:schemeClr val="tx1"/>
                        </a:solidFill>
                        <a:effectLst/>
                        <a:latin typeface="+mn-lt"/>
                        <a:ea typeface="+mn-ea"/>
                        <a:cs typeface="+mn-cs"/>
                      </a:endParaRPr>
                    </a:p>
                    <a:p>
                      <a:r>
                        <a:rPr kumimoji="0" lang="zh-CN" altLang="en-US" sz="2400" b="1" i="0" kern="1200" dirty="0" smtClean="0">
                          <a:solidFill>
                            <a:schemeClr val="tx1"/>
                          </a:solidFill>
                          <a:effectLst/>
                          <a:latin typeface="+mn-lt"/>
                          <a:ea typeface="+mn-ea"/>
                          <a:cs typeface="+mn-cs"/>
                        </a:rPr>
                        <a:t>由于相关方对组织稳定提供符合顾客要求及适用法律法规要求的产品和服务的能力具有影响或潜在影响，因此，组织应确定： </a:t>
                      </a:r>
                      <a:endParaRPr kumimoji="0" lang="zh-CN" altLang="en-US" sz="2400" b="1" i="0" kern="1200" dirty="0" smtClean="0">
                        <a:solidFill>
                          <a:schemeClr val="tx1"/>
                        </a:solidFill>
                        <a:effectLst/>
                        <a:latin typeface="+mn-lt"/>
                        <a:ea typeface="+mn-ea"/>
                        <a:cs typeface="+mn-cs"/>
                      </a:endParaRPr>
                    </a:p>
                    <a:p>
                      <a:r>
                        <a:rPr kumimoji="0" lang="en-US" altLang="zh-CN" sz="2400" b="1" i="0" kern="1200" dirty="0" smtClean="0">
                          <a:solidFill>
                            <a:schemeClr val="tx1"/>
                          </a:solidFill>
                          <a:effectLst/>
                          <a:latin typeface="+mn-lt"/>
                          <a:ea typeface="+mn-ea"/>
                          <a:cs typeface="+mn-cs"/>
                        </a:rPr>
                        <a:t>a</a:t>
                      </a:r>
                      <a:r>
                        <a:rPr kumimoji="0" lang="zh-CN" altLang="en-US" sz="2400" b="1" i="0" kern="1200" dirty="0" smtClean="0">
                          <a:solidFill>
                            <a:schemeClr val="tx1"/>
                          </a:solidFill>
                          <a:effectLst/>
                          <a:latin typeface="+mn-lt"/>
                          <a:ea typeface="+mn-ea"/>
                          <a:cs typeface="+mn-cs"/>
                        </a:rPr>
                        <a:t>）与质量管理体系</a:t>
                      </a:r>
                      <a:r>
                        <a:rPr kumimoji="0" lang="zh-CN" altLang="en-US" sz="2400" b="1" i="0" kern="1200" dirty="0" smtClean="0">
                          <a:solidFill>
                            <a:srgbClr val="FF0000"/>
                          </a:solidFill>
                          <a:effectLst/>
                          <a:latin typeface="+mn-lt"/>
                          <a:ea typeface="+mn-ea"/>
                          <a:cs typeface="+mn-cs"/>
                        </a:rPr>
                        <a:t>有关</a:t>
                      </a:r>
                      <a:r>
                        <a:rPr kumimoji="0" lang="zh-CN" altLang="en-US" sz="2400" b="1" i="0" kern="1200" dirty="0" smtClean="0">
                          <a:solidFill>
                            <a:schemeClr val="tx1"/>
                          </a:solidFill>
                          <a:effectLst/>
                          <a:latin typeface="+mn-lt"/>
                          <a:ea typeface="+mn-ea"/>
                          <a:cs typeface="+mn-cs"/>
                        </a:rPr>
                        <a:t>的</a:t>
                      </a:r>
                      <a:r>
                        <a:rPr kumimoji="0" lang="zh-CN" altLang="en-US" sz="2400" b="1" i="0" kern="1200" dirty="0" smtClean="0">
                          <a:solidFill>
                            <a:srgbClr val="FF0000"/>
                          </a:solidFill>
                          <a:effectLst/>
                          <a:latin typeface="+mn-lt"/>
                          <a:ea typeface="+mn-ea"/>
                          <a:cs typeface="+mn-cs"/>
                        </a:rPr>
                        <a:t>相关方</a:t>
                      </a:r>
                      <a:r>
                        <a:rPr kumimoji="0" lang="zh-CN" altLang="en-US" sz="2400" b="1" i="0" kern="1200" dirty="0" smtClean="0">
                          <a:solidFill>
                            <a:schemeClr val="tx1"/>
                          </a:solidFill>
                          <a:effectLst/>
                          <a:latin typeface="+mn-lt"/>
                          <a:ea typeface="+mn-ea"/>
                          <a:cs typeface="+mn-cs"/>
                        </a:rPr>
                        <a:t>； </a:t>
                      </a:r>
                      <a:endParaRPr kumimoji="0" lang="zh-CN" altLang="en-US" sz="2400" b="1" i="0" kern="1200" dirty="0" smtClean="0">
                        <a:solidFill>
                          <a:schemeClr val="tx1"/>
                        </a:solidFill>
                        <a:effectLst/>
                        <a:latin typeface="+mn-lt"/>
                        <a:ea typeface="+mn-ea"/>
                        <a:cs typeface="+mn-cs"/>
                      </a:endParaRPr>
                    </a:p>
                    <a:p>
                      <a:r>
                        <a:rPr kumimoji="0" lang="en-US" altLang="zh-CN" sz="2400" b="1" i="0" kern="1200" dirty="0" smtClean="0">
                          <a:solidFill>
                            <a:schemeClr val="tx1"/>
                          </a:solidFill>
                          <a:effectLst/>
                          <a:latin typeface="+mn-lt"/>
                          <a:ea typeface="+mn-ea"/>
                          <a:cs typeface="+mn-cs"/>
                        </a:rPr>
                        <a:t>b</a:t>
                      </a:r>
                      <a:r>
                        <a:rPr kumimoji="0" lang="zh-CN" altLang="en-US" sz="2400" b="1" i="0" kern="1200" dirty="0" smtClean="0">
                          <a:solidFill>
                            <a:schemeClr val="tx1"/>
                          </a:solidFill>
                          <a:effectLst/>
                          <a:latin typeface="+mn-lt"/>
                          <a:ea typeface="+mn-ea"/>
                          <a:cs typeface="+mn-cs"/>
                        </a:rPr>
                        <a:t>）与质量管理体系有关的相关方的</a:t>
                      </a:r>
                      <a:r>
                        <a:rPr kumimoji="0" lang="zh-CN" altLang="en-US" sz="2400" b="1" i="0" kern="1200" dirty="0" smtClean="0">
                          <a:solidFill>
                            <a:srgbClr val="FF0000"/>
                          </a:solidFill>
                          <a:effectLst/>
                          <a:latin typeface="+mn-lt"/>
                          <a:ea typeface="+mn-ea"/>
                          <a:cs typeface="+mn-cs"/>
                        </a:rPr>
                        <a:t>要求</a:t>
                      </a:r>
                      <a:r>
                        <a:rPr kumimoji="0" lang="zh-CN" altLang="en-US" sz="2400" b="1" i="0" kern="1200" dirty="0" smtClean="0">
                          <a:solidFill>
                            <a:schemeClr val="tx1"/>
                          </a:solidFill>
                          <a:effectLst/>
                          <a:latin typeface="+mn-lt"/>
                          <a:ea typeface="+mn-ea"/>
                          <a:cs typeface="+mn-cs"/>
                        </a:rPr>
                        <a:t>。 </a:t>
                      </a:r>
                      <a:endParaRPr kumimoji="0" lang="zh-CN" altLang="en-US" sz="2400" b="1" i="0" kern="1200" dirty="0" smtClean="0">
                        <a:solidFill>
                          <a:schemeClr val="tx1"/>
                        </a:solidFill>
                        <a:effectLst/>
                        <a:latin typeface="+mn-lt"/>
                        <a:ea typeface="+mn-ea"/>
                        <a:cs typeface="+mn-cs"/>
                      </a:endParaRPr>
                    </a:p>
                    <a:p>
                      <a:r>
                        <a:rPr kumimoji="0" lang="zh-CN" altLang="en-US" sz="2400" b="1" i="0" kern="1200" dirty="0" smtClean="0">
                          <a:solidFill>
                            <a:schemeClr val="tx1"/>
                          </a:solidFill>
                          <a:effectLst/>
                          <a:latin typeface="+mn-lt"/>
                          <a:ea typeface="+mn-ea"/>
                          <a:cs typeface="+mn-cs"/>
                        </a:rPr>
                        <a:t>  组织</a:t>
                      </a:r>
                      <a:r>
                        <a:rPr kumimoji="0" lang="zh-CN" altLang="en-US" sz="2400" b="1" i="0" kern="1200" dirty="0" smtClean="0">
                          <a:solidFill>
                            <a:srgbClr val="FF0000"/>
                          </a:solidFill>
                          <a:effectLst/>
                          <a:latin typeface="+mn-lt"/>
                          <a:ea typeface="+mn-ea"/>
                          <a:cs typeface="+mn-cs"/>
                        </a:rPr>
                        <a:t>监视和评审</a:t>
                      </a:r>
                      <a:r>
                        <a:rPr kumimoji="0" lang="zh-CN" altLang="en-US" sz="2400" b="1" i="0" kern="1200" dirty="0" smtClean="0">
                          <a:solidFill>
                            <a:schemeClr val="tx1"/>
                          </a:solidFill>
                          <a:effectLst/>
                          <a:latin typeface="+mn-lt"/>
                          <a:ea typeface="+mn-ea"/>
                          <a:cs typeface="+mn-cs"/>
                        </a:rPr>
                        <a:t>这些相关方的信息及其相关要求。</a:t>
                      </a:r>
                      <a:endParaRPr kumimoji="0" lang="zh-CN" altLang="en-US" sz="2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solidFill>
                  <a:srgbClr val="FF0000"/>
                </a:solidFill>
              </a:rPr>
              <a:t>                      理解和实施要点</a:t>
            </a:r>
            <a:endParaRPr lang="zh-CN" altLang="en-US" sz="3200" dirty="0">
              <a:solidFill>
                <a:srgbClr val="FF0000"/>
              </a:solidFill>
            </a:endParaRPr>
          </a:p>
        </p:txBody>
      </p:sp>
      <p:sp>
        <p:nvSpPr>
          <p:cNvPr id="3" name="内容占位符 2"/>
          <p:cNvSpPr>
            <a:spLocks noGrp="1"/>
          </p:cNvSpPr>
          <p:nvPr>
            <p:ph idx="1"/>
          </p:nvPr>
        </p:nvSpPr>
        <p:spPr/>
        <p:txBody>
          <a:bodyPr/>
          <a:lstStyle/>
          <a:p>
            <a:pPr>
              <a:lnSpc>
                <a:spcPts val="3700"/>
              </a:lnSpc>
            </a:pPr>
            <a:r>
              <a:rPr lang="en-US" altLang="zh-CN" b="0" dirty="0" smtClean="0"/>
              <a:t>3.2.3</a:t>
            </a:r>
            <a:r>
              <a:rPr lang="zh-CN" altLang="en-US" b="0" dirty="0" smtClean="0"/>
              <a:t>相关</a:t>
            </a:r>
            <a:r>
              <a:rPr lang="zh-CN" altLang="en-US" b="0" dirty="0"/>
              <a:t>方 </a:t>
            </a:r>
            <a:r>
              <a:rPr lang="en-US" altLang="zh-CN" b="0" dirty="0"/>
              <a:t>interested party (stakeholder) </a:t>
            </a:r>
            <a:endParaRPr lang="en-US" altLang="zh-CN" b="0" dirty="0"/>
          </a:p>
          <a:p>
            <a:pPr>
              <a:lnSpc>
                <a:spcPts val="3700"/>
              </a:lnSpc>
            </a:pPr>
            <a:r>
              <a:rPr lang="zh-CN" altLang="en-US" dirty="0"/>
              <a:t>可影响决策或活动</a:t>
            </a:r>
            <a:r>
              <a:rPr lang="zh-CN" altLang="en-US" dirty="0" smtClean="0"/>
              <a:t>、受决策</a:t>
            </a:r>
            <a:r>
              <a:rPr lang="zh-CN" altLang="en-US" dirty="0"/>
              <a:t>或活动所影响、或</a:t>
            </a:r>
            <a:r>
              <a:rPr lang="zh-CN" altLang="en-US" dirty="0">
                <a:solidFill>
                  <a:srgbClr val="FF0000"/>
                </a:solidFill>
              </a:rPr>
              <a:t>自认</a:t>
            </a:r>
            <a:r>
              <a:rPr lang="zh-CN" altLang="en-US" dirty="0" smtClean="0">
                <a:solidFill>
                  <a:srgbClr val="FF0000"/>
                </a:solidFill>
              </a:rPr>
              <a:t>为</a:t>
            </a:r>
            <a:r>
              <a:rPr lang="zh-CN" altLang="en-US" dirty="0"/>
              <a:t>受</a:t>
            </a:r>
            <a:r>
              <a:rPr lang="zh-CN" altLang="en-US" dirty="0" smtClean="0"/>
              <a:t>决策</a:t>
            </a:r>
            <a:r>
              <a:rPr lang="zh-CN" altLang="en-US" dirty="0"/>
              <a:t>或活动影响的个人或</a:t>
            </a:r>
            <a:r>
              <a:rPr lang="zh-CN" altLang="en-US" dirty="0" smtClean="0"/>
              <a:t>组织。</a:t>
            </a:r>
            <a:endParaRPr lang="en-US" altLang="zh-CN" dirty="0" smtClean="0"/>
          </a:p>
          <a:p>
            <a:pPr>
              <a:lnSpc>
                <a:spcPts val="3700"/>
              </a:lnSpc>
            </a:pPr>
            <a:r>
              <a:rPr lang="zh-CN" altLang="en-US" sz="2000" b="0" dirty="0" smtClean="0"/>
              <a:t>示例</a:t>
            </a:r>
            <a:r>
              <a:rPr lang="zh-CN" altLang="en-US" sz="2000" b="0" dirty="0"/>
              <a:t>：顾客</a:t>
            </a:r>
            <a:r>
              <a:rPr lang="en-US" altLang="zh-CN" sz="2000" b="0" dirty="0"/>
              <a:t>(3.2.4)</a:t>
            </a:r>
            <a:r>
              <a:rPr lang="zh-CN" altLang="en-US" sz="2000" b="0" dirty="0"/>
              <a:t>、所有者、组织</a:t>
            </a:r>
            <a:r>
              <a:rPr lang="en-US" altLang="zh-CN" sz="2000" b="0" dirty="0"/>
              <a:t>(3.2.1)</a:t>
            </a:r>
            <a:r>
              <a:rPr lang="zh-CN" altLang="en-US" sz="2000" b="0" dirty="0"/>
              <a:t>内的人员、供方</a:t>
            </a:r>
            <a:r>
              <a:rPr lang="en-US" altLang="zh-CN" sz="2000" b="0" dirty="0"/>
              <a:t>(3.2.5)</a:t>
            </a:r>
            <a:r>
              <a:rPr lang="zh-CN" altLang="en-US" sz="2000" b="0" dirty="0"/>
              <a:t>、银行、监管者、工会、合作伙伴以及可包括竞争对手</a:t>
            </a:r>
            <a:r>
              <a:rPr lang="zh-CN" altLang="en-US" sz="2000" b="0" dirty="0" smtClean="0"/>
              <a:t>或相对立的</a:t>
            </a:r>
            <a:r>
              <a:rPr lang="zh-CN" altLang="en-US" sz="2000" b="0" dirty="0"/>
              <a:t>社会</a:t>
            </a:r>
            <a:r>
              <a:rPr lang="zh-CN" altLang="en-US" sz="2000" b="0" dirty="0" smtClean="0"/>
              <a:t>群体。</a:t>
            </a:r>
            <a:endParaRPr lang="en-US" altLang="zh-CN" sz="2000" b="0" dirty="0" smtClean="0"/>
          </a:p>
          <a:p>
            <a:pPr marL="0" indent="0">
              <a:lnSpc>
                <a:spcPts val="3700"/>
              </a:lnSpc>
              <a:buNone/>
            </a:pPr>
            <a:endParaRPr lang="en-US" altLang="zh-CN" sz="2000" i="1" dirty="0" smtClean="0">
              <a:solidFill>
                <a:srgbClr val="0070C0"/>
              </a:solidFill>
            </a:endParaRPr>
          </a:p>
          <a:p>
            <a:pPr>
              <a:lnSpc>
                <a:spcPts val="3700"/>
              </a:lnSpc>
            </a:pPr>
            <a:r>
              <a:rPr lang="en-US" altLang="zh-CN" sz="2000" dirty="0">
                <a:solidFill>
                  <a:srgbClr val="FF0000"/>
                </a:solidFill>
                <a:latin typeface="仿宋" panose="02010609060101010101" pitchFamily="49" charset="-122"/>
                <a:ea typeface="仿宋" panose="02010609060101010101" pitchFamily="49" charset="-122"/>
                <a:sym typeface="Arial" panose="020B0604020202020204" pitchFamily="34" charset="0"/>
              </a:rPr>
              <a:t>Relevant interested party</a:t>
            </a:r>
            <a:r>
              <a:rPr lang="zh-CN" altLang="en-US" sz="2000" dirty="0">
                <a:solidFill>
                  <a:srgbClr val="FF0000"/>
                </a:solidFill>
                <a:latin typeface="仿宋" panose="02010609060101010101" pitchFamily="49" charset="-122"/>
                <a:ea typeface="仿宋" panose="02010609060101010101" pitchFamily="49" charset="-122"/>
                <a:sym typeface="Arial" panose="020B0604020202020204" pitchFamily="34" charset="0"/>
              </a:rPr>
              <a:t>：有关的</a:t>
            </a:r>
            <a:r>
              <a:rPr lang="en-US" altLang="zh-CN" sz="2000" dirty="0">
                <a:solidFill>
                  <a:srgbClr val="FF0000"/>
                </a:solidFill>
                <a:latin typeface="仿宋" panose="02010609060101010101" pitchFamily="49" charset="-122"/>
                <a:ea typeface="仿宋" panose="02010609060101010101" pitchFamily="49" charset="-122"/>
                <a:sym typeface="Arial" panose="020B0604020202020204" pitchFamily="34" charset="0"/>
              </a:rPr>
              <a:t>/</a:t>
            </a:r>
            <a:r>
              <a:rPr lang="zh-CN" altLang="en-US" sz="2000" dirty="0">
                <a:solidFill>
                  <a:srgbClr val="FF0000"/>
                </a:solidFill>
                <a:latin typeface="仿宋" panose="02010609060101010101" pitchFamily="49" charset="-122"/>
                <a:ea typeface="仿宋" panose="02010609060101010101" pitchFamily="49" charset="-122"/>
                <a:sym typeface="Arial" panose="020B0604020202020204" pitchFamily="34" charset="0"/>
              </a:rPr>
              <a:t>密切</a:t>
            </a:r>
            <a:r>
              <a:rPr lang="en-US" altLang="zh-CN" sz="2000" dirty="0">
                <a:solidFill>
                  <a:srgbClr val="FF0000"/>
                </a:solidFill>
                <a:latin typeface="仿宋" panose="02010609060101010101" pitchFamily="49" charset="-122"/>
                <a:ea typeface="仿宋" panose="02010609060101010101" pitchFamily="49" charset="-122"/>
                <a:sym typeface="Arial" panose="020B0604020202020204" pitchFamily="34" charset="0"/>
              </a:rPr>
              <a:t>/</a:t>
            </a:r>
            <a:r>
              <a:rPr lang="zh-CN" altLang="en-US" sz="2000" dirty="0">
                <a:solidFill>
                  <a:srgbClr val="FF0000"/>
                </a:solidFill>
                <a:latin typeface="仿宋" panose="02010609060101010101" pitchFamily="49" charset="-122"/>
                <a:ea typeface="仿宋" panose="02010609060101010101" pitchFamily="49" charset="-122"/>
                <a:sym typeface="Arial" panose="020B0604020202020204" pitchFamily="34" charset="0"/>
              </a:rPr>
              <a:t>重要相关</a:t>
            </a:r>
            <a:r>
              <a:rPr lang="zh-CN" altLang="en-US" sz="2000" dirty="0" smtClean="0">
                <a:solidFill>
                  <a:srgbClr val="FF0000"/>
                </a:solidFill>
                <a:latin typeface="仿宋" panose="02010609060101010101" pitchFamily="49" charset="-122"/>
                <a:ea typeface="仿宋" panose="02010609060101010101" pitchFamily="49" charset="-122"/>
                <a:sym typeface="Arial" panose="020B0604020202020204" pitchFamily="34" charset="0"/>
              </a:rPr>
              <a:t>方</a:t>
            </a:r>
            <a:endParaRPr lang="zh-CN" altLang="en-US" sz="2000" i="1" dirty="0">
              <a:solidFill>
                <a:srgbClr val="0070C0"/>
              </a:solidFill>
            </a:endParaRPr>
          </a:p>
          <a:p>
            <a:endParaRPr lang="zh-CN" altLang="en-US"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200" dirty="0" smtClean="0">
                <a:solidFill>
                  <a:srgbClr val="FF0000"/>
                </a:solidFill>
              </a:rPr>
              <a:t>                      理解和实施要点</a:t>
            </a:r>
            <a:endParaRPr lang="zh-CN" altLang="en-US" sz="3200" dirty="0">
              <a:solidFill>
                <a:srgbClr val="FF0000"/>
              </a:solidFill>
            </a:endParaRPr>
          </a:p>
        </p:txBody>
      </p:sp>
      <p:sp>
        <p:nvSpPr>
          <p:cNvPr id="3" name="内容占位符 2"/>
          <p:cNvSpPr>
            <a:spLocks noGrp="1"/>
          </p:cNvSpPr>
          <p:nvPr>
            <p:ph idx="1"/>
          </p:nvPr>
        </p:nvSpPr>
        <p:spPr/>
        <p:txBody>
          <a:bodyPr/>
          <a:lstStyle/>
          <a:p>
            <a:pPr>
              <a:spcAft>
                <a:spcPct val="20000"/>
              </a:spcAft>
            </a:pPr>
            <a:r>
              <a:rPr lang="zh-CN" altLang="en-US" dirty="0" smtClean="0"/>
              <a:t>顾客是相关</a:t>
            </a:r>
            <a:r>
              <a:rPr lang="zh-CN" altLang="en-US" dirty="0"/>
              <a:t>方中最重要的元素，在顾客以外，还存在着各种受组织活动和活动结果影响的，或者给组织活动和活动结果带来影响的</a:t>
            </a:r>
            <a:r>
              <a:rPr lang="zh-CN" altLang="en-US" dirty="0" smtClean="0"/>
              <a:t>各种相关</a:t>
            </a:r>
            <a:r>
              <a:rPr lang="zh-CN" altLang="en-US" dirty="0"/>
              <a:t>方（包括组织的各个成员、供应方、合作方以及围绕组织周围的社会等方面的相关方）。</a:t>
            </a:r>
            <a:endParaRPr lang="zh-CN" altLang="en-US" dirty="0"/>
          </a:p>
          <a:p>
            <a:pPr>
              <a:spcAft>
                <a:spcPct val="20000"/>
              </a:spcAft>
            </a:pPr>
            <a:r>
              <a:rPr lang="zh-CN" altLang="en-US" dirty="0" smtClean="0"/>
              <a:t>相关</a:t>
            </a:r>
            <a:r>
              <a:rPr lang="zh-CN" altLang="en-US" dirty="0"/>
              <a:t>方的需求和期望有可能是对立的。</a:t>
            </a:r>
            <a:endParaRPr lang="zh-CN" altLang="en-US" dirty="0"/>
          </a:p>
          <a:p>
            <a:pPr>
              <a:spcAft>
                <a:spcPct val="20000"/>
              </a:spcAft>
            </a:pPr>
            <a:r>
              <a:rPr lang="zh-CN" altLang="en-US" dirty="0" smtClean="0"/>
              <a:t>相关</a:t>
            </a:r>
            <a:r>
              <a:rPr lang="zh-CN" altLang="en-US" dirty="0"/>
              <a:t>方的需求和期望有出现急剧变化的可能性</a:t>
            </a:r>
            <a:r>
              <a:rPr lang="zh-CN" altLang="en-US" dirty="0" smtClean="0"/>
              <a:t>。</a:t>
            </a:r>
            <a:endParaRPr lang="zh-CN" altLang="en-US"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Rectangle 4"/>
          <p:cNvSpPr>
            <a:spLocks noChangeArrowheads="1"/>
          </p:cNvSpPr>
          <p:nvPr/>
        </p:nvSpPr>
        <p:spPr bwMode="auto">
          <a:xfrm>
            <a:off x="1619672" y="260648"/>
            <a:ext cx="6406772"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a:solidFill>
                  <a:schemeClr val="tx1"/>
                </a:solidFill>
                <a:latin typeface="Calibri" panose="020F0502020204030204" pitchFamily="34" charset="0"/>
                <a:ea typeface="宋体" panose="02010600030101010101" pitchFamily="2" charset="-122"/>
              </a:defRPr>
            </a:lvl1pPr>
            <a:lvl2pPr>
              <a:defRPr sz="4400">
                <a:solidFill>
                  <a:schemeClr val="tx1"/>
                </a:solidFill>
                <a:latin typeface="Calibri" panose="020F0502020204030204" pitchFamily="34" charset="0"/>
                <a:ea typeface="宋体" panose="02010600030101010101" pitchFamily="2" charset="-122"/>
              </a:defRPr>
            </a:lvl2pPr>
            <a:lvl3pPr>
              <a:defRPr sz="4400">
                <a:solidFill>
                  <a:schemeClr val="tx1"/>
                </a:solidFill>
                <a:latin typeface="Calibri" panose="020F0502020204030204" pitchFamily="34" charset="0"/>
                <a:ea typeface="宋体" panose="02010600030101010101" pitchFamily="2" charset="-122"/>
              </a:defRPr>
            </a:lvl3pPr>
            <a:lvl4pPr>
              <a:defRPr sz="4400">
                <a:solidFill>
                  <a:schemeClr val="tx1"/>
                </a:solidFill>
                <a:latin typeface="Calibri" panose="020F0502020204030204" pitchFamily="34" charset="0"/>
                <a:ea typeface="宋体" panose="02010600030101010101" pitchFamily="2" charset="-122"/>
              </a:defRPr>
            </a:lvl4pPr>
            <a:lvl5pPr>
              <a:defRPr sz="4400">
                <a:solidFill>
                  <a:schemeClr val="tx1"/>
                </a:solidFill>
                <a:latin typeface="Calibri" panose="020F0502020204030204" pitchFamily="34" charset="0"/>
                <a:ea typeface="宋体" panose="02010600030101010101" pitchFamily="2" charset="-122"/>
              </a:defRPr>
            </a:lvl5pPr>
            <a:lvl6pPr marL="457200" algn="ctr"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0" dirty="0" smtClean="0">
                <a:latin typeface="黑体" panose="02010609060101010101" pitchFamily="2" charset="-122"/>
                <a:ea typeface="黑体" panose="02010609060101010101" pitchFamily="2" charset="-122"/>
              </a:rPr>
              <a:t>        </a:t>
            </a:r>
            <a:r>
              <a:rPr lang="zh-CN" altLang="en-US" sz="3200" b="1" dirty="0" smtClean="0">
                <a:latin typeface="黑体" panose="02010609060101010101" pitchFamily="2" charset="-122"/>
                <a:ea typeface="黑体" panose="02010609060101010101" pitchFamily="2" charset="-122"/>
              </a:rPr>
              <a:t> </a:t>
            </a:r>
            <a:r>
              <a:rPr lang="zh-CN" altLang="en-US" sz="3200" b="1" dirty="0" smtClean="0">
                <a:solidFill>
                  <a:srgbClr val="FF0000"/>
                </a:solidFill>
                <a:latin typeface="黑体" panose="02010609060101010101" pitchFamily="2" charset="-122"/>
                <a:ea typeface="黑体" panose="02010609060101010101" pitchFamily="2" charset="-122"/>
              </a:rPr>
              <a:t>理解与实施要点</a:t>
            </a:r>
            <a:endParaRPr lang="zh-CN" altLang="en-US" sz="3200" b="1" dirty="0">
              <a:solidFill>
                <a:srgbClr val="FF0000"/>
              </a:solidFill>
              <a:latin typeface="黑体" panose="02010609060101010101" pitchFamily="2" charset="-122"/>
              <a:ea typeface="黑体" panose="02010609060101010101" pitchFamily="2" charset="-122"/>
            </a:endParaRPr>
          </a:p>
        </p:txBody>
      </p:sp>
      <p:graphicFrame>
        <p:nvGraphicFramePr>
          <p:cNvPr id="175168" name="Group 64"/>
          <p:cNvGraphicFramePr>
            <a:graphicFrameLocks noGrp="1"/>
          </p:cNvGraphicFramePr>
          <p:nvPr>
            <p:ph idx="4294967295"/>
          </p:nvPr>
        </p:nvGraphicFramePr>
        <p:xfrm>
          <a:off x="927128" y="1635198"/>
          <a:ext cx="7488237" cy="2658775"/>
        </p:xfrm>
        <a:graphic>
          <a:graphicData uri="http://schemas.openxmlformats.org/drawingml/2006/table">
            <a:tbl>
              <a:tblPr/>
              <a:tblGrid>
                <a:gridCol w="2938462"/>
                <a:gridCol w="4549775"/>
              </a:tblGrid>
              <a:tr h="307975">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利益相关方</a:t>
                      </a:r>
                      <a:endParaRPr kumimoji="0" lang="zh-CN" altLang="en-US" sz="1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需求和期望</a:t>
                      </a:r>
                      <a:endPar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50">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顾客</a:t>
                      </a:r>
                      <a:endParaRPr kumimoji="0" lang="zh-CN" altLang="en-US" sz="1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产品的质量、价格和交付</a:t>
                      </a:r>
                      <a:endPar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所有者和（或）股东</a:t>
                      </a:r>
                      <a:endPar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持续的盈利能力、透明度</a:t>
                      </a:r>
                      <a:endPar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组织的员工</a:t>
                      </a:r>
                      <a:endPar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良好的工作环境、职业安全、得到 承认和奖励</a:t>
                      </a:r>
                      <a:endPar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供方和合作伙伴</a:t>
                      </a:r>
                      <a:endPar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互利和连续性</a:t>
                      </a:r>
                      <a:endPar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5625">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rPr>
                        <a:t>社会</a:t>
                      </a:r>
                      <a:endParaRPr kumimoji="0" lang="zh-CN" altLang="en-US" sz="1800" b="1" i="0" u="none" strike="noStrike" cap="none" normalizeH="0" baseline="0" smtClean="0">
                        <a:ln>
                          <a:noFill/>
                        </a:ln>
                        <a:solidFill>
                          <a:schemeClr val="tx1"/>
                        </a:solidFill>
                        <a:effectLst/>
                        <a:latin typeface="Calibri" panose="020F0502020204030204" pitchFamily="34" charset="0"/>
                        <a:ea typeface="宋体" panose="02010600030101010101" pitchFamily="2" charset="-122"/>
                      </a:endParaRP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Font typeface="Arial" panose="020B0604020202020204" pitchFamily="34" charset="0"/>
                        <a:defRPr sz="2800">
                          <a:solidFill>
                            <a:schemeClr val="tx1"/>
                          </a:solidFill>
                          <a:latin typeface="Calibri" panose="020F0502020204030204" pitchFamily="34" charset="0"/>
                          <a:ea typeface="宋体" panose="02010600030101010101" pitchFamily="2" charset="-122"/>
                        </a:defRPr>
                      </a:lvl1pPr>
                      <a:lvl2pPr marL="742950" indent="-285750" algn="l">
                        <a:spcBef>
                          <a:spcPct val="20000"/>
                        </a:spcBef>
                        <a:buFont typeface="Arial" panose="020B0604020202020204" pitchFamily="34" charset="0"/>
                        <a:defRPr sz="2400">
                          <a:solidFill>
                            <a:schemeClr val="tx1"/>
                          </a:solidFill>
                          <a:latin typeface="Calibri" panose="020F0502020204030204" pitchFamily="34" charset="0"/>
                          <a:ea typeface="宋体" panose="02010600030101010101" pitchFamily="2" charset="-122"/>
                        </a:defRPr>
                      </a:lvl2pPr>
                      <a:lvl3pPr marL="1143000" indent="-228600" algn="l">
                        <a:spcBef>
                          <a:spcPct val="20000"/>
                        </a:spcBef>
                        <a:buFont typeface="Arial" panose="020B0604020202020204" pitchFamily="34" charset="0"/>
                        <a:defRPr sz="2000">
                          <a:solidFill>
                            <a:schemeClr val="tx1"/>
                          </a:solidFill>
                          <a:latin typeface="Calibri" panose="020F0502020204030204" pitchFamily="34" charset="0"/>
                          <a:ea typeface="宋体" panose="02010600030101010101" pitchFamily="2" charset="-122"/>
                        </a:defRPr>
                      </a:lvl3pPr>
                      <a:lvl4pPr marL="16002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lgn="l">
                        <a:spcBef>
                          <a:spcPct val="20000"/>
                        </a:spcBef>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en-US" sz="1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rPr>
                        <a:t>环境保护、道德行为、遵守法律法规要求</a:t>
                      </a:r>
                      <a:endParaRPr kumimoji="0" lang="zh-CN" altLang="en-US" sz="1800" b="1" i="0" u="none" strike="noStrike" cap="none" normalizeH="0" baseline="0" dirty="0" smtClean="0">
                        <a:ln>
                          <a:noFill/>
                        </a:ln>
                        <a:solidFill>
                          <a:schemeClr val="tx1"/>
                        </a:solidFill>
                        <a:effectLst/>
                        <a:latin typeface="Calibri" panose="020F050202020403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5163" name="Rectangle 3"/>
          <p:cNvSpPr>
            <a:spLocks noChangeArrowheads="1"/>
          </p:cNvSpPr>
          <p:nvPr/>
        </p:nvSpPr>
        <p:spPr bwMode="auto">
          <a:xfrm>
            <a:off x="971600" y="4581128"/>
            <a:ext cx="7127875" cy="10080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lgn="l">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lgn="l">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gn="l">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r>
              <a:rPr lang="zh-CN" altLang="en-US" sz="1600" dirty="0"/>
              <a:t>注：尽管大多数组织对相关方</a:t>
            </a:r>
            <a:r>
              <a:rPr lang="en-US" altLang="zh-CN" sz="1600" dirty="0"/>
              <a:t>[</a:t>
            </a:r>
            <a:r>
              <a:rPr lang="zh-CN" altLang="en-US" sz="1600" dirty="0"/>
              <a:t>如顾客、所有者和</a:t>
            </a:r>
            <a:r>
              <a:rPr lang="en-US" altLang="zh-CN" sz="1600" dirty="0"/>
              <a:t>(</a:t>
            </a:r>
            <a:r>
              <a:rPr lang="zh-CN" altLang="en-US" sz="1600" dirty="0"/>
              <a:t>或</a:t>
            </a:r>
            <a:r>
              <a:rPr lang="en-US" altLang="zh-CN" sz="1600" dirty="0"/>
              <a:t>)</a:t>
            </a:r>
            <a:r>
              <a:rPr lang="zh-CN" altLang="en-US" sz="1600" dirty="0"/>
              <a:t>股东、供方和合作伙伴、组织的员工等</a:t>
            </a:r>
            <a:r>
              <a:rPr lang="en-US" altLang="zh-CN" sz="1600" dirty="0"/>
              <a:t>]</a:t>
            </a:r>
            <a:r>
              <a:rPr lang="zh-CN" altLang="en-US" sz="1600" dirty="0"/>
              <a:t>的描述都很相似，但这些类别的构成，会随着时间的推移和在不同的组织、行业、国家和文化之间有很大差别。</a:t>
            </a:r>
            <a:endParaRPr lang="zh-CN" altLang="en-US" sz="1600" dirty="0"/>
          </a:p>
        </p:txBody>
      </p:sp>
      <p:sp>
        <p:nvSpPr>
          <p:cNvPr id="5" name="Rectangle 4"/>
          <p:cNvSpPr>
            <a:spLocks noChangeArrowheads="1"/>
          </p:cNvSpPr>
          <p:nvPr/>
        </p:nvSpPr>
        <p:spPr bwMode="auto">
          <a:xfrm>
            <a:off x="1722466" y="1052736"/>
            <a:ext cx="6202362"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400">
                <a:solidFill>
                  <a:schemeClr val="tx1"/>
                </a:solidFill>
                <a:latin typeface="Calibri" panose="020F0502020204030204" pitchFamily="34" charset="0"/>
                <a:ea typeface="宋体" panose="02010600030101010101" pitchFamily="2" charset="-122"/>
              </a:defRPr>
            </a:lvl1pPr>
            <a:lvl2pPr>
              <a:defRPr sz="4400">
                <a:solidFill>
                  <a:schemeClr val="tx1"/>
                </a:solidFill>
                <a:latin typeface="Calibri" panose="020F0502020204030204" pitchFamily="34" charset="0"/>
                <a:ea typeface="宋体" panose="02010600030101010101" pitchFamily="2" charset="-122"/>
              </a:defRPr>
            </a:lvl2pPr>
            <a:lvl3pPr>
              <a:defRPr sz="4400">
                <a:solidFill>
                  <a:schemeClr val="tx1"/>
                </a:solidFill>
                <a:latin typeface="Calibri" panose="020F0502020204030204" pitchFamily="34" charset="0"/>
                <a:ea typeface="宋体" panose="02010600030101010101" pitchFamily="2" charset="-122"/>
              </a:defRPr>
            </a:lvl3pPr>
            <a:lvl4pPr>
              <a:defRPr sz="4400">
                <a:solidFill>
                  <a:schemeClr val="tx1"/>
                </a:solidFill>
                <a:latin typeface="Calibri" panose="020F0502020204030204" pitchFamily="34" charset="0"/>
                <a:ea typeface="宋体" panose="02010600030101010101" pitchFamily="2" charset="-122"/>
              </a:defRPr>
            </a:lvl4pPr>
            <a:lvl5pPr>
              <a:defRPr sz="4400">
                <a:solidFill>
                  <a:schemeClr val="tx1"/>
                </a:solidFill>
                <a:latin typeface="Calibri" panose="020F0502020204030204" pitchFamily="34" charset="0"/>
                <a:ea typeface="宋体" panose="02010600030101010101" pitchFamily="2" charset="-122"/>
              </a:defRPr>
            </a:lvl5pPr>
            <a:lvl6pPr marL="457200" algn="ctr"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r>
              <a:rPr lang="zh-CN" altLang="en-US" sz="2800" b="0" dirty="0" smtClean="0">
                <a:latin typeface="黑体" panose="02010609060101010101" pitchFamily="2" charset="-122"/>
                <a:ea typeface="黑体" panose="02010609060101010101" pitchFamily="2" charset="-122"/>
              </a:rPr>
              <a:t> 相关</a:t>
            </a:r>
            <a:r>
              <a:rPr lang="zh-CN" altLang="en-US" sz="2800" b="0" dirty="0">
                <a:latin typeface="黑体" panose="02010609060101010101" pitchFamily="2" charset="-122"/>
                <a:ea typeface="黑体" panose="02010609060101010101" pitchFamily="2" charset="-122"/>
              </a:rPr>
              <a:t>方及其需求和期望的示例 </a:t>
            </a:r>
            <a:endParaRPr lang="zh-CN" altLang="en-US" sz="2800" b="0" dirty="0">
              <a:latin typeface="黑体" panose="02010609060101010101" pitchFamily="2" charset="-122"/>
              <a:ea typeface="黑体" panose="02010609060101010101" pitchFamily="2" charset="-122"/>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357188" y="214313"/>
            <a:ext cx="8229600" cy="633412"/>
          </a:xfrm>
        </p:spPr>
        <p:txBody>
          <a:bodyPr>
            <a:normAutofit fontScale="90000"/>
          </a:bodyPr>
          <a:lstStyle/>
          <a:p>
            <a:pPr eaLnBrk="1" hangingPunct="1">
              <a:defRPr/>
            </a:pPr>
            <a:r>
              <a:rPr lang="en-US" altLang="zh-CN" sz="3600" dirty="0" smtClean="0">
                <a:solidFill>
                  <a:srgbClr val="0000CC"/>
                </a:solidFill>
                <a:latin typeface="+mj-ea"/>
              </a:rPr>
              <a:t>ISO9001:2008</a:t>
            </a:r>
            <a:r>
              <a:rPr lang="en-US" altLang="zh-CN" sz="3600" dirty="0" smtClean="0">
                <a:solidFill>
                  <a:srgbClr val="FF0000"/>
                </a:solidFill>
                <a:latin typeface="+mj-ea"/>
              </a:rPr>
              <a:t>VS</a:t>
            </a:r>
            <a:r>
              <a:rPr lang="en-US" altLang="zh-CN" sz="3600" dirty="0" smtClean="0">
                <a:solidFill>
                  <a:srgbClr val="0000CC"/>
                </a:solidFill>
                <a:latin typeface="+mj-ea"/>
              </a:rPr>
              <a:t>ISO9001:2015</a:t>
            </a:r>
            <a:endParaRPr lang="zh-CN" altLang="en-US" sz="3600" dirty="0" smtClean="0">
              <a:solidFill>
                <a:srgbClr val="0000CC"/>
              </a:solidFill>
              <a:latin typeface="+mj-ea"/>
            </a:endParaRPr>
          </a:p>
        </p:txBody>
      </p:sp>
      <p:graphicFrame>
        <p:nvGraphicFramePr>
          <p:cNvPr id="114724" name="Group 36"/>
          <p:cNvGraphicFramePr>
            <a:graphicFrameLocks noGrp="1"/>
          </p:cNvGraphicFramePr>
          <p:nvPr>
            <p:ph sz="half" idx="2"/>
          </p:nvPr>
        </p:nvGraphicFramePr>
        <p:xfrm>
          <a:off x="179388" y="908050"/>
          <a:ext cx="8713787" cy="5473700"/>
        </p:xfrm>
        <a:graphic>
          <a:graphicData uri="http://schemas.openxmlformats.org/drawingml/2006/table">
            <a:tbl>
              <a:tblPr/>
              <a:tblGrid>
                <a:gridCol w="3024460"/>
                <a:gridCol w="5689327"/>
              </a:tblGrid>
              <a:tr h="512763">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ISO9001:2008</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0000CC"/>
                        </a:buClr>
                        <a:buSzTx/>
                        <a:buFont typeface="Wingdings" panose="05000000000000000000" pitchFamily="2" charset="2"/>
                        <a:buNone/>
                      </a:pPr>
                      <a:r>
                        <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ISO9001:2015</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0937">
                <a:tc>
                  <a:txBody>
                    <a:bodyPr/>
                    <a:lstStyle/>
                    <a:p>
                      <a:r>
                        <a:rPr kumimoji="0" lang="en-US" altLang="zh-CN" sz="1800" b="0" i="0" kern="1200" dirty="0" smtClean="0">
                          <a:solidFill>
                            <a:srgbClr val="FF0000"/>
                          </a:solidFill>
                          <a:effectLst/>
                          <a:latin typeface="+mn-lt"/>
                          <a:ea typeface="+mn-ea"/>
                          <a:cs typeface="+mn-cs"/>
                        </a:rPr>
                        <a:t>1.2</a:t>
                      </a:r>
                      <a:r>
                        <a:rPr kumimoji="0" lang="zh-CN" altLang="en-US" sz="1800" kern="1200" dirty="0" smtClean="0">
                          <a:solidFill>
                            <a:srgbClr val="002060"/>
                          </a:solidFill>
                          <a:latin typeface="+mn-lt"/>
                          <a:ea typeface="+mn-ea"/>
                          <a:cs typeface="+mn-cs"/>
                        </a:rPr>
                        <a:t>当本标准的任何要求由于组织及其产品的特点不适用时，可以考虑对其进行删减。</a:t>
                      </a:r>
                      <a:endParaRPr kumimoji="0" lang="zh-CN" altLang="en-US" sz="1800" kern="1200" dirty="0" smtClean="0">
                        <a:solidFill>
                          <a:srgbClr val="002060"/>
                        </a:solidFill>
                        <a:latin typeface="+mn-lt"/>
                        <a:ea typeface="+mn-ea"/>
                        <a:cs typeface="+mn-cs"/>
                      </a:endParaRPr>
                    </a:p>
                    <a:p>
                      <a:r>
                        <a:rPr kumimoji="0" lang="zh-CN" altLang="en-US" sz="1800" kern="1200" dirty="0" smtClean="0">
                          <a:solidFill>
                            <a:srgbClr val="002060"/>
                          </a:solidFill>
                          <a:latin typeface="+mn-lt"/>
                          <a:ea typeface="+mn-ea"/>
                          <a:cs typeface="+mn-cs"/>
                        </a:rPr>
                        <a:t>        如果进行了删减，而且这些删减仅限于本标准第</a:t>
                      </a:r>
                      <a:r>
                        <a:rPr kumimoji="0" lang="en-US" altLang="zh-CN" sz="1800" kern="1200" dirty="0" smtClean="0">
                          <a:solidFill>
                            <a:srgbClr val="002060"/>
                          </a:solidFill>
                          <a:latin typeface="+mn-lt"/>
                          <a:ea typeface="+mn-ea"/>
                          <a:cs typeface="+mn-cs"/>
                        </a:rPr>
                        <a:t>7</a:t>
                      </a:r>
                      <a:r>
                        <a:rPr kumimoji="0" lang="zh-CN" altLang="en-US" sz="1800" kern="1200" dirty="0" smtClean="0">
                          <a:solidFill>
                            <a:srgbClr val="002060"/>
                          </a:solidFill>
                          <a:latin typeface="+mn-lt"/>
                          <a:ea typeface="+mn-ea"/>
                          <a:cs typeface="+mn-cs"/>
                        </a:rPr>
                        <a:t>章的要求，同时不影响组织提供满足顾客和适用法律法规要求的产品的能力或责任</a:t>
                      </a:r>
                      <a:r>
                        <a:rPr kumimoji="0" lang="en-US" altLang="zh-CN" sz="1800" kern="1200" dirty="0" smtClean="0">
                          <a:solidFill>
                            <a:srgbClr val="002060"/>
                          </a:solidFill>
                          <a:latin typeface="+mn-lt"/>
                          <a:ea typeface="+mn-ea"/>
                          <a:cs typeface="+mn-cs"/>
                        </a:rPr>
                        <a:t>, </a:t>
                      </a:r>
                      <a:r>
                        <a:rPr kumimoji="0" lang="zh-CN" altLang="en-US" sz="1800" kern="1200" dirty="0" smtClean="0">
                          <a:solidFill>
                            <a:srgbClr val="002060"/>
                          </a:solidFill>
                          <a:latin typeface="+mn-lt"/>
                          <a:ea typeface="+mn-ea"/>
                          <a:cs typeface="+mn-cs"/>
                        </a:rPr>
                        <a:t>方可声称符合本标准</a:t>
                      </a:r>
                      <a:r>
                        <a:rPr kumimoji="0" lang="zh-CN" altLang="en-US" sz="1800" kern="1200" dirty="0" smtClean="0">
                          <a:solidFill>
                            <a:schemeClr val="tx1"/>
                          </a:solidFill>
                          <a:latin typeface="+mn-lt"/>
                          <a:ea typeface="+mn-ea"/>
                          <a:cs typeface="+mn-cs"/>
                        </a:rPr>
                        <a:t>。</a:t>
                      </a:r>
                      <a:endParaRPr kumimoji="0" lang="en-US" altLang="zh-CN" sz="1800" kern="1200" dirty="0" smtClean="0">
                        <a:solidFill>
                          <a:schemeClr val="tx1"/>
                        </a:solidFill>
                        <a:latin typeface="+mn-lt"/>
                        <a:ea typeface="+mn-ea"/>
                        <a:cs typeface="+mn-cs"/>
                      </a:endParaRPr>
                    </a:p>
                    <a:p>
                      <a:r>
                        <a:rPr kumimoji="0" lang="en-US" altLang="zh-CN" sz="1800" kern="1200" dirty="0" smtClean="0">
                          <a:solidFill>
                            <a:schemeClr val="tx1"/>
                          </a:solidFill>
                          <a:latin typeface="+mn-lt"/>
                          <a:ea typeface="+mn-ea"/>
                          <a:cs typeface="+mn-cs"/>
                        </a:rPr>
                        <a:t>4.2.2</a:t>
                      </a:r>
                      <a:r>
                        <a:rPr kumimoji="0" lang="en-US" altLang="zh-CN" sz="1800" kern="1200" baseline="0" dirty="0" smtClean="0">
                          <a:solidFill>
                            <a:schemeClr val="tx1"/>
                          </a:solidFill>
                          <a:latin typeface="+mn-lt"/>
                          <a:ea typeface="+mn-ea"/>
                          <a:cs typeface="+mn-cs"/>
                        </a:rPr>
                        <a:t> </a:t>
                      </a:r>
                      <a:r>
                        <a:rPr kumimoji="0" lang="zh-CN" altLang="en-US" sz="1800" kern="1200" baseline="0" dirty="0" smtClean="0">
                          <a:solidFill>
                            <a:schemeClr val="tx1"/>
                          </a:solidFill>
                          <a:latin typeface="+mn-lt"/>
                          <a:ea typeface="+mn-ea"/>
                          <a:cs typeface="+mn-cs"/>
                        </a:rPr>
                        <a:t>质量手册包括质量管理体系范围。</a:t>
                      </a:r>
                      <a:endParaRPr kumimoji="0" lang="zh-CN" altLang="en-US" sz="1800" kern="1200" dirty="0" smtClean="0">
                        <a:solidFill>
                          <a:schemeClr val="tx1"/>
                        </a:solidFill>
                        <a:latin typeface="+mn-lt"/>
                        <a:ea typeface="+mn-ea"/>
                        <a:cs typeface="+mn-cs"/>
                      </a:endParaRPr>
                    </a:p>
                    <a:p>
                      <a:pPr marL="0" algn="l" rtl="0" eaLnBrk="1" latinLnBrk="0" hangingPunct="1"/>
                      <a:endParaRPr kumimoji="0" lang="zh-CN" altLang="en-US" sz="1800" b="0" i="0" kern="1200" dirty="0" smtClean="0">
                        <a:solidFill>
                          <a:srgbClr val="FF0000"/>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en-US" altLang="zh-CN" sz="1800" b="1" i="0" kern="1200" dirty="0" smtClean="0">
                          <a:solidFill>
                            <a:schemeClr val="tx1"/>
                          </a:solidFill>
                          <a:effectLst/>
                          <a:latin typeface="+mn-lt"/>
                          <a:ea typeface="+mn-ea"/>
                          <a:cs typeface="+mn-cs"/>
                        </a:rPr>
                        <a:t>4.3 </a:t>
                      </a:r>
                      <a:r>
                        <a:rPr kumimoji="0" lang="zh-CN" altLang="en-US" b="1" i="0" kern="1200" dirty="0" smtClean="0">
                          <a:solidFill>
                            <a:schemeClr val="tx1"/>
                          </a:solidFill>
                          <a:effectLst/>
                          <a:latin typeface="+mn-lt"/>
                          <a:ea typeface="+mn-ea"/>
                          <a:cs typeface="+mn-cs"/>
                        </a:rPr>
                        <a:t>确定质量管理体系的范围</a:t>
                      </a:r>
                      <a:endParaRPr kumimoji="0" lang="en-US" altLang="zh-CN" b="1" i="0" kern="1200" dirty="0" smtClean="0">
                        <a:solidFill>
                          <a:schemeClr val="tx1"/>
                        </a:solidFill>
                        <a:effectLst/>
                        <a:latin typeface="+mn-lt"/>
                        <a:ea typeface="+mn-ea"/>
                        <a:cs typeface="+mn-cs"/>
                      </a:endParaRPr>
                    </a:p>
                    <a:p>
                      <a:r>
                        <a:rPr kumimoji="0" lang="zh-CN" altLang="en-US" b="0" i="0" kern="1200" dirty="0" smtClean="0">
                          <a:solidFill>
                            <a:schemeClr val="tx1"/>
                          </a:solidFill>
                          <a:effectLst/>
                          <a:latin typeface="+mn-lt"/>
                          <a:ea typeface="+mn-ea"/>
                          <a:cs typeface="+mn-cs"/>
                        </a:rPr>
                        <a:t> </a:t>
                      </a:r>
                      <a:r>
                        <a:rPr lang="zh-CN" altLang="en-US" sz="1800" b="0" i="0" u="none" strike="noStrike" kern="1200" baseline="0" dirty="0" smtClean="0">
                          <a:solidFill>
                            <a:schemeClr val="tx1"/>
                          </a:solidFill>
                          <a:latin typeface="+mn-lt"/>
                          <a:ea typeface="+mn-ea"/>
                          <a:cs typeface="+mn-cs"/>
                        </a:rPr>
                        <a:t>组织应确定质量管理体系的</a:t>
                      </a:r>
                      <a:r>
                        <a:rPr lang="zh-CN" altLang="en-US" sz="1800" b="1" i="0" u="none" strike="noStrike" kern="1200" baseline="0" dirty="0" smtClean="0">
                          <a:solidFill>
                            <a:srgbClr val="FF0000"/>
                          </a:solidFill>
                          <a:latin typeface="+mn-lt"/>
                          <a:ea typeface="+mn-ea"/>
                          <a:cs typeface="+mn-cs"/>
                        </a:rPr>
                        <a:t>边界和适用性</a:t>
                      </a:r>
                      <a:r>
                        <a:rPr lang="zh-CN" altLang="en-US" sz="1800" b="0" i="0" u="none" strike="noStrike" kern="1200" baseline="0" dirty="0" smtClean="0">
                          <a:solidFill>
                            <a:schemeClr val="tx1"/>
                          </a:solidFill>
                          <a:latin typeface="+mn-lt"/>
                          <a:ea typeface="+mn-ea"/>
                          <a:cs typeface="+mn-cs"/>
                        </a:rPr>
                        <a:t>，以确定其范围。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在确定范围时，组织应考虑： </a:t>
                      </a:r>
                      <a:endParaRPr lang="en-US" altLang="zh-CN"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a</a:t>
                      </a:r>
                      <a:r>
                        <a:rPr lang="zh-CN" altLang="en-US" sz="1800" b="0" i="0" u="none" strike="noStrike" kern="1200" baseline="0" dirty="0" smtClean="0">
                          <a:solidFill>
                            <a:schemeClr val="tx1"/>
                          </a:solidFill>
                          <a:latin typeface="+mn-lt"/>
                          <a:ea typeface="+mn-ea"/>
                          <a:cs typeface="+mn-cs"/>
                        </a:rPr>
                        <a:t>）</a:t>
                      </a:r>
                      <a:r>
                        <a:rPr lang="en-US" altLang="zh-CN" sz="1800" b="0" i="0" u="none" strike="noStrike" kern="1200" baseline="0" dirty="0" smtClean="0">
                          <a:solidFill>
                            <a:schemeClr val="tx1"/>
                          </a:solidFill>
                          <a:latin typeface="+mn-lt"/>
                          <a:ea typeface="+mn-ea"/>
                          <a:cs typeface="+mn-cs"/>
                        </a:rPr>
                        <a:t>4.1</a:t>
                      </a:r>
                      <a:r>
                        <a:rPr lang="zh-CN" altLang="en-US" sz="1800" b="0" i="0" u="none" strike="noStrike" kern="1200" baseline="0" dirty="0" smtClean="0">
                          <a:solidFill>
                            <a:schemeClr val="tx1"/>
                          </a:solidFill>
                          <a:latin typeface="+mn-lt"/>
                          <a:ea typeface="+mn-ea"/>
                          <a:cs typeface="+mn-cs"/>
                        </a:rPr>
                        <a:t>中提及的各种</a:t>
                      </a:r>
                      <a:r>
                        <a:rPr lang="zh-CN" altLang="en-US" sz="1800" b="1" i="0" u="none" strike="noStrike" kern="1200" baseline="0" dirty="0" smtClean="0">
                          <a:solidFill>
                            <a:srgbClr val="FF0000"/>
                          </a:solidFill>
                          <a:latin typeface="+mn-lt"/>
                          <a:ea typeface="+mn-ea"/>
                          <a:cs typeface="+mn-cs"/>
                        </a:rPr>
                        <a:t>外部和内部因素</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b</a:t>
                      </a:r>
                      <a:r>
                        <a:rPr lang="zh-CN" altLang="en-US" sz="1800" b="0" i="0" u="none" strike="noStrike" kern="1200" baseline="0" dirty="0" smtClean="0">
                          <a:solidFill>
                            <a:schemeClr val="tx1"/>
                          </a:solidFill>
                          <a:latin typeface="+mn-lt"/>
                          <a:ea typeface="+mn-ea"/>
                          <a:cs typeface="+mn-cs"/>
                        </a:rPr>
                        <a:t>）</a:t>
                      </a:r>
                      <a:r>
                        <a:rPr lang="en-US" altLang="zh-CN" sz="1800" b="0" i="0" u="none" strike="noStrike" kern="1200" baseline="0" dirty="0" smtClean="0">
                          <a:solidFill>
                            <a:schemeClr val="tx1"/>
                          </a:solidFill>
                          <a:latin typeface="+mn-lt"/>
                          <a:ea typeface="+mn-ea"/>
                          <a:cs typeface="+mn-cs"/>
                        </a:rPr>
                        <a:t>4.2</a:t>
                      </a:r>
                      <a:r>
                        <a:rPr lang="zh-CN" altLang="en-US" sz="1800" b="0" i="0" u="none" strike="noStrike" kern="1200" baseline="0" dirty="0" smtClean="0">
                          <a:solidFill>
                            <a:schemeClr val="tx1"/>
                          </a:solidFill>
                          <a:latin typeface="+mn-lt"/>
                          <a:ea typeface="+mn-ea"/>
                          <a:cs typeface="+mn-cs"/>
                        </a:rPr>
                        <a:t>中提及的</a:t>
                      </a:r>
                      <a:r>
                        <a:rPr lang="zh-CN" altLang="en-US" sz="1800" b="1" i="0" u="none" strike="noStrike" kern="1200" baseline="0" dirty="0" smtClean="0">
                          <a:solidFill>
                            <a:srgbClr val="FF0000"/>
                          </a:solidFill>
                          <a:latin typeface="+mn-lt"/>
                          <a:ea typeface="+mn-ea"/>
                          <a:cs typeface="+mn-cs"/>
                        </a:rPr>
                        <a:t>相关方的要求</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en-US" altLang="zh-CN" sz="1800" b="0" i="0" u="none" strike="noStrike" kern="1200" baseline="0" dirty="0" smtClean="0">
                          <a:solidFill>
                            <a:schemeClr val="tx1"/>
                          </a:solidFill>
                          <a:latin typeface="+mn-lt"/>
                          <a:ea typeface="+mn-ea"/>
                          <a:cs typeface="+mn-cs"/>
                        </a:rPr>
                        <a:t>c</a:t>
                      </a:r>
                      <a:r>
                        <a:rPr lang="zh-CN" altLang="en-US" sz="1800" b="0" i="0" u="none" strike="noStrike" kern="1200" baseline="0" dirty="0" smtClean="0">
                          <a:solidFill>
                            <a:schemeClr val="tx1"/>
                          </a:solidFill>
                          <a:latin typeface="+mn-lt"/>
                          <a:ea typeface="+mn-ea"/>
                          <a:cs typeface="+mn-cs"/>
                        </a:rPr>
                        <a:t>）组织的</a:t>
                      </a:r>
                      <a:r>
                        <a:rPr lang="zh-CN" altLang="en-US" sz="1800" b="1" i="0" u="none" strike="noStrike" kern="1200" baseline="0" dirty="0" smtClean="0">
                          <a:solidFill>
                            <a:srgbClr val="FF0000"/>
                          </a:solidFill>
                          <a:latin typeface="+mn-lt"/>
                          <a:ea typeface="+mn-ea"/>
                          <a:cs typeface="+mn-cs"/>
                        </a:rPr>
                        <a:t>产品和服务</a:t>
                      </a:r>
                      <a:endParaRPr lang="en-US" altLang="zh-CN" sz="1800" b="1" i="0" u="none" strike="noStrike" kern="1200" baseline="0" dirty="0" smtClean="0">
                        <a:solidFill>
                          <a:srgbClr val="FF0000"/>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  如果本标准的全部要求适用于组织确定的质量管理体系范围</a:t>
                      </a:r>
                      <a:r>
                        <a:rPr lang="en-US" altLang="zh-CN" sz="1800" b="0" i="0" u="none" strike="noStrike" kern="1200" baseline="0" dirty="0" smtClean="0">
                          <a:solidFill>
                            <a:schemeClr val="tx1"/>
                          </a:solidFill>
                          <a:latin typeface="+mn-lt"/>
                          <a:ea typeface="+mn-ea"/>
                          <a:cs typeface="+mn-cs"/>
                        </a:rPr>
                        <a:t>,</a:t>
                      </a:r>
                      <a:r>
                        <a:rPr lang="zh-CN" altLang="en-US" sz="1800" b="0" i="0" u="none" strike="noStrike" kern="1200" baseline="0" dirty="0" smtClean="0">
                          <a:solidFill>
                            <a:schemeClr val="tx1"/>
                          </a:solidFill>
                          <a:latin typeface="+mn-lt"/>
                          <a:ea typeface="+mn-ea"/>
                          <a:cs typeface="+mn-cs"/>
                        </a:rPr>
                        <a:t>组织应实施本标准的全部要求。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  组织的质量管理体系范围应作为</a:t>
                      </a:r>
                      <a:r>
                        <a:rPr lang="zh-CN" altLang="en-US" sz="1800" b="1" i="0" u="none" strike="noStrike" kern="1200" baseline="0" dirty="0" smtClean="0">
                          <a:solidFill>
                            <a:srgbClr val="FF0000"/>
                          </a:solidFill>
                          <a:latin typeface="+mn-lt"/>
                          <a:ea typeface="+mn-ea"/>
                          <a:cs typeface="+mn-cs"/>
                        </a:rPr>
                        <a:t>成文信息</a:t>
                      </a:r>
                      <a:r>
                        <a:rPr lang="en-US" altLang="zh-CN" sz="1800" b="0" i="0" u="none" strike="noStrike" kern="1200" baseline="0" dirty="0" smtClean="0">
                          <a:solidFill>
                            <a:schemeClr val="tx1"/>
                          </a:solidFill>
                          <a:latin typeface="+mn-lt"/>
                          <a:ea typeface="+mn-ea"/>
                          <a:cs typeface="+mn-cs"/>
                        </a:rPr>
                        <a:t>,</a:t>
                      </a:r>
                      <a:r>
                        <a:rPr lang="zh-CN" altLang="en-US" sz="1800" b="0" i="0" u="none" strike="noStrike" kern="1200" baseline="0" dirty="0" smtClean="0">
                          <a:solidFill>
                            <a:schemeClr val="tx1"/>
                          </a:solidFill>
                          <a:latin typeface="+mn-lt"/>
                          <a:ea typeface="+mn-ea"/>
                          <a:cs typeface="+mn-cs"/>
                        </a:rPr>
                        <a:t>可获得并得到保持。该范围应描述所覆盖的</a:t>
                      </a:r>
                      <a:r>
                        <a:rPr lang="zh-CN" altLang="en-US" sz="1800" b="1" i="0" u="none" strike="noStrike" kern="1200" baseline="0" dirty="0" smtClean="0">
                          <a:solidFill>
                            <a:srgbClr val="FF0000"/>
                          </a:solidFill>
                          <a:latin typeface="+mn-lt"/>
                          <a:ea typeface="+mn-ea"/>
                          <a:cs typeface="+mn-cs"/>
                        </a:rPr>
                        <a:t>产品和服务类型</a:t>
                      </a:r>
                      <a:r>
                        <a:rPr lang="zh-CN" altLang="en-US" sz="1800" b="0" i="0" u="none" strike="noStrike" kern="1200" baseline="0" dirty="0" smtClean="0">
                          <a:solidFill>
                            <a:schemeClr val="tx1"/>
                          </a:solidFill>
                          <a:latin typeface="+mn-lt"/>
                          <a:ea typeface="+mn-ea"/>
                          <a:cs typeface="+mn-cs"/>
                        </a:rPr>
                        <a:t>，如果组织确定本标准的某些要求不适用于其质量管理体系范围，应说明</a:t>
                      </a:r>
                      <a:r>
                        <a:rPr lang="zh-CN" altLang="en-US" sz="1800" b="1" i="0" u="none" strike="noStrike" kern="1200" baseline="0" dirty="0" smtClean="0">
                          <a:solidFill>
                            <a:srgbClr val="FF0000"/>
                          </a:solidFill>
                          <a:latin typeface="+mn-lt"/>
                          <a:ea typeface="+mn-ea"/>
                          <a:cs typeface="+mn-cs"/>
                        </a:rPr>
                        <a:t>理由</a:t>
                      </a:r>
                      <a:r>
                        <a:rPr lang="zh-CN" altLang="en-US" sz="1800" b="0" i="0" u="none" strike="noStrike" kern="1200" baseline="0" dirty="0" smtClean="0">
                          <a:solidFill>
                            <a:schemeClr val="tx1"/>
                          </a:solidFill>
                          <a:latin typeface="+mn-lt"/>
                          <a:ea typeface="+mn-ea"/>
                          <a:cs typeface="+mn-cs"/>
                        </a:rPr>
                        <a:t>。 </a:t>
                      </a:r>
                      <a:endParaRPr lang="zh-CN" altLang="en-US" sz="1800" b="0" i="0" u="none" strike="noStrike" kern="1200" baseline="0" dirty="0" smtClean="0">
                        <a:solidFill>
                          <a:schemeClr val="tx1"/>
                        </a:solidFill>
                        <a:latin typeface="+mn-lt"/>
                        <a:ea typeface="+mn-ea"/>
                        <a:cs typeface="+mn-cs"/>
                      </a:endParaRPr>
                    </a:p>
                    <a:p>
                      <a:r>
                        <a:rPr lang="zh-CN" altLang="en-US" sz="1800" b="0" i="0" u="none" strike="noStrike" kern="1200" baseline="0" dirty="0" smtClean="0">
                          <a:solidFill>
                            <a:schemeClr val="tx1"/>
                          </a:solidFill>
                          <a:latin typeface="+mn-lt"/>
                          <a:ea typeface="+mn-ea"/>
                          <a:cs typeface="+mn-cs"/>
                        </a:rPr>
                        <a:t>  只有当所确定的不适用于的要求</a:t>
                      </a:r>
                      <a:r>
                        <a:rPr lang="zh-CN" altLang="en-US" sz="1800" b="1" i="0" u="none" strike="noStrike" kern="1200" baseline="0" dirty="0" smtClean="0">
                          <a:solidFill>
                            <a:srgbClr val="FF0000"/>
                          </a:solidFill>
                          <a:latin typeface="+mn-lt"/>
                          <a:ea typeface="+mn-ea"/>
                          <a:cs typeface="+mn-cs"/>
                        </a:rPr>
                        <a:t>不影响组织确保其产品和服务合格的能力或责任，对增强顾客满意也不好产生影响时</a:t>
                      </a:r>
                      <a:r>
                        <a:rPr lang="zh-CN" altLang="en-US" sz="1800" b="0" i="0" u="none" strike="noStrike" kern="1200" baseline="0" dirty="0" smtClean="0">
                          <a:solidFill>
                            <a:schemeClr val="tx1"/>
                          </a:solidFill>
                          <a:latin typeface="+mn-lt"/>
                          <a:ea typeface="+mn-ea"/>
                          <a:cs typeface="+mn-cs"/>
                        </a:rPr>
                        <a:t>，方可声称符合本标准要求。 </a:t>
                      </a:r>
                      <a:endParaRPr kumimoji="0" lang="zh-CN" altLang="en-US" sz="1800" b="1"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63256</Words>
  <Application>WPS 演示</Application>
  <PresentationFormat>全屏显示(4:3)</PresentationFormat>
  <Paragraphs>5236</Paragraphs>
  <Slides>294</Slides>
  <Notes>26</Notes>
  <HiddenSlides>0</HiddenSlides>
  <MMClips>0</MMClips>
  <ScaleCrop>false</ScaleCrop>
  <HeadingPairs>
    <vt:vector size="8" baseType="variant">
      <vt:variant>
        <vt:lpstr>已用的字体</vt:lpstr>
      </vt:variant>
      <vt:variant>
        <vt:i4>30</vt:i4>
      </vt:variant>
      <vt:variant>
        <vt:lpstr>主题</vt:lpstr>
      </vt:variant>
      <vt:variant>
        <vt:i4>1</vt:i4>
      </vt:variant>
      <vt:variant>
        <vt:lpstr>嵌入 OLE 服务器</vt:lpstr>
      </vt:variant>
      <vt:variant>
        <vt:i4>1</vt:i4>
      </vt:variant>
      <vt:variant>
        <vt:lpstr>幻灯片标题</vt:lpstr>
      </vt:variant>
      <vt:variant>
        <vt:i4>294</vt:i4>
      </vt:variant>
    </vt:vector>
  </HeadingPairs>
  <TitlesOfParts>
    <vt:vector size="326" baseType="lpstr">
      <vt:lpstr>Arial</vt:lpstr>
      <vt:lpstr>宋体</vt:lpstr>
      <vt:lpstr>Wingdings</vt:lpstr>
      <vt:lpstr>华文中宋</vt:lpstr>
      <vt:lpstr>Calibri</vt:lpstr>
      <vt:lpstr>微软雅黑</vt:lpstr>
      <vt:lpstr>黑体</vt:lpstr>
      <vt:lpstr>Broadway BT</vt:lpstr>
      <vt:lpstr>隶书</vt:lpstr>
      <vt:lpstr>Times New Roman</vt:lpstr>
      <vt:lpstr>仿宋</vt:lpstr>
      <vt:lpstr>Wingdings</vt:lpstr>
      <vt:lpstr>Segoe Print</vt:lpstr>
      <vt:lpstr>楷体_GB2312</vt:lpstr>
      <vt:lpstr>Tahoma</vt:lpstr>
      <vt:lpstr>MS PGothic</vt:lpstr>
      <vt:lpstr>华文彩云</vt:lpstr>
      <vt:lpstr>文鼎中特广告体</vt:lpstr>
      <vt:lpstr>方正水柱简体</vt:lpstr>
      <vt:lpstr>华文琥珀</vt:lpstr>
      <vt:lpstr>华文新魏</vt:lpstr>
      <vt:lpstr>汉仪橄榄体简</vt:lpstr>
      <vt:lpstr>Stencil</vt:lpstr>
      <vt:lpstr>幼圆</vt:lpstr>
      <vt:lpstr>Arial Narrow</vt:lpstr>
      <vt:lpstr>Perpetua</vt:lpstr>
      <vt:lpstr>Times New Roman</vt:lpstr>
      <vt:lpstr>楷体_GB2312</vt:lpstr>
      <vt:lpstr>Wingdings 2</vt:lpstr>
      <vt:lpstr>新宋体</vt:lpstr>
      <vt:lpstr>1_自定义设计方案</vt:lpstr>
      <vt:lpstr>MS_ClipArt_Gallery.2</vt:lpstr>
      <vt:lpstr>PowerPoint 演示文稿</vt:lpstr>
      <vt:lpstr>第一章  2015版ISO9000族标准修订概述</vt:lpstr>
      <vt:lpstr>目录</vt:lpstr>
      <vt:lpstr>PowerPoint 演示文稿</vt:lpstr>
      <vt:lpstr>ISO9001历史版本沿革</vt:lpstr>
      <vt:lpstr>标准修订过程</vt:lpstr>
      <vt:lpstr>国标起草的情况</vt:lpstr>
      <vt:lpstr>         标准修订目的、基本特点（设计规范）</vt:lpstr>
      <vt:lpstr>           标准内容的主要变化</vt:lpstr>
      <vt:lpstr>      明确引入了风险管理方面的要求</vt:lpstr>
      <vt:lpstr>   2015版9001有关风险管理相关要求的主线</vt:lpstr>
      <vt:lpstr>             体系文件要求的变化</vt:lpstr>
      <vt:lpstr>   ISO9001：2015提出的形成文件的信息的要求</vt:lpstr>
      <vt:lpstr>ISO9001：2015 所提出的应保持的形成文件的信息</vt:lpstr>
      <vt:lpstr>ISO9001：2015 所提出的应保留的形成文件的信息</vt:lpstr>
      <vt:lpstr>其他形成文件的信息由组织自行决定是否建立</vt:lpstr>
      <vt:lpstr>与组织的业务经营结合得更为紧密</vt:lpstr>
      <vt:lpstr>组织的绩效管理与QMS的结合</vt:lpstr>
      <vt:lpstr>标准内容的其他主要变化 — 要求</vt:lpstr>
      <vt:lpstr>          结构上的变化</vt:lpstr>
      <vt:lpstr>                   ISO9001：2015标准框架结构</vt:lpstr>
      <vt:lpstr>标准的基本结构适用PDCA循环示意图</vt:lpstr>
      <vt:lpstr>PowerPoint 演示文稿</vt:lpstr>
      <vt:lpstr>质量管理原则</vt:lpstr>
      <vt:lpstr>ISO9000:2005VSISO9000:2015</vt:lpstr>
      <vt:lpstr>ISO9000:2005VSISO9001:2015</vt:lpstr>
      <vt:lpstr>标准的基本结构适用PDCA循环示意图</vt:lpstr>
      <vt:lpstr>以顾客为关注焦点</vt:lpstr>
      <vt:lpstr>ISO9000:2005VSISO9000:2015</vt:lpstr>
      <vt:lpstr>ISO9000:2005VSISO9000:2015</vt:lpstr>
      <vt:lpstr>标准的基本结构适用PDCA循环示意图</vt:lpstr>
      <vt:lpstr> 组织的问题主要来自于管理者 </vt:lpstr>
      <vt:lpstr>创造条件</vt:lpstr>
      <vt:lpstr>领导作用</vt:lpstr>
      <vt:lpstr>ISO9000:2005VSISO9000:2015</vt:lpstr>
      <vt:lpstr>ISO9000:2005VSISO9000:2015</vt:lpstr>
      <vt:lpstr>人- 最根本的生产要素</vt:lpstr>
      <vt:lpstr>ISO9000:2005VSISO9000:2015</vt:lpstr>
      <vt:lpstr>ISO9000:2005VSISO9000:2015</vt:lpstr>
      <vt:lpstr>过程方法</vt:lpstr>
      <vt:lpstr>活动、过程与体系（系统）</vt:lpstr>
      <vt:lpstr>活动、过程与体系（系统）</vt:lpstr>
      <vt:lpstr>过程中的活动</vt:lpstr>
      <vt:lpstr>过程中的活动</vt:lpstr>
      <vt:lpstr>单一过程的要素示意图</vt:lpstr>
      <vt:lpstr>过程中的活动</vt:lpstr>
      <vt:lpstr>对“过程”定义的理解</vt:lpstr>
      <vt:lpstr>对“过程”定义的理解</vt:lpstr>
      <vt:lpstr>过程方法的理解</vt:lpstr>
      <vt:lpstr>过程方法的理解</vt:lpstr>
      <vt:lpstr>ISO9000:2005VSISO9000:2015</vt:lpstr>
      <vt:lpstr>ISO9000:2005VSISO9000:2015</vt:lpstr>
      <vt:lpstr>改进-是组织生命力所在</vt:lpstr>
      <vt:lpstr>PowerPoint 演示文稿</vt:lpstr>
      <vt:lpstr>ISO9000:2005VSISO9000:2015</vt:lpstr>
      <vt:lpstr>ISO9000:2005VSISO9001:2015</vt:lpstr>
      <vt:lpstr>PowerPoint 演示文稿</vt:lpstr>
      <vt:lpstr>ISO9000:2005VSISO9000:2015</vt:lpstr>
      <vt:lpstr>ISO9000:2005VSISO9000:2015</vt:lpstr>
      <vt:lpstr>标准的基本结构适用PDCA循环示意图</vt:lpstr>
      <vt:lpstr>多赢</vt:lpstr>
      <vt:lpstr>PowerPoint 演示文稿</vt:lpstr>
      <vt:lpstr>                质量管理原则之间的关系</vt:lpstr>
      <vt:lpstr>第三章  ISO9001：2015标准的理解和实施</vt:lpstr>
      <vt:lpstr>主要内容</vt:lpstr>
      <vt:lpstr>PowerPoint 演示文稿</vt:lpstr>
      <vt:lpstr>引言-0.1总则</vt:lpstr>
      <vt:lpstr>引言-0.1总则</vt:lpstr>
      <vt:lpstr>引言-0.1总则</vt:lpstr>
      <vt:lpstr>引言-0.2 质量管理原则</vt:lpstr>
      <vt:lpstr>引言-0.3过程方法</vt:lpstr>
      <vt:lpstr>引言-0.3过程方法</vt:lpstr>
      <vt:lpstr>引言-0.3过程方法</vt:lpstr>
      <vt:lpstr>引言-0.3过程方法</vt:lpstr>
      <vt:lpstr>引言-0.3过程方法</vt:lpstr>
      <vt:lpstr>引言-0.3过程方法</vt:lpstr>
      <vt:lpstr>引言-0.3过程方法</vt:lpstr>
      <vt:lpstr>引言-0.4 与其他管理体系标准的关系</vt:lpstr>
      <vt:lpstr>引言-0.4 与其他管理体系标准的关系</vt:lpstr>
      <vt:lpstr>引言-0.4 与其他管理体系标准的关系</vt:lpstr>
      <vt:lpstr>ISO9001:2008VSISO9001:2015</vt:lpstr>
      <vt:lpstr>ISO9001:2008VSISO9001:2015</vt:lpstr>
      <vt:lpstr>PowerPoint 演示文稿</vt:lpstr>
      <vt:lpstr>PowerPoint 演示文稿</vt:lpstr>
      <vt:lpstr>A.2 产品和服务</vt:lpstr>
      <vt:lpstr>ISO9001:2008VSISO9001:2015</vt:lpstr>
      <vt:lpstr>ISO9001:2008VSISO9001:2015</vt:lpstr>
      <vt:lpstr>术语和定义的具体分布</vt:lpstr>
      <vt:lpstr>附录A.1 结构和术语</vt:lpstr>
      <vt:lpstr>附录A-A.1 结构和术语</vt:lpstr>
      <vt:lpstr>4 组织环境</vt:lpstr>
      <vt:lpstr>ISO9001:2008VSISO9001:2015</vt:lpstr>
      <vt:lpstr>                                      理解和实施要点</vt:lpstr>
      <vt:lpstr>                                      理解和实施要点</vt:lpstr>
      <vt:lpstr>ISO9001:2008VSISO9001:2015</vt:lpstr>
      <vt:lpstr>                      理解和实施要点</vt:lpstr>
      <vt:lpstr>                      理解和实施要点</vt:lpstr>
      <vt:lpstr>PowerPoint 演示文稿</vt:lpstr>
      <vt:lpstr>ISO9001:2008VSISO9001:2015</vt:lpstr>
      <vt:lpstr>A.5 适用性</vt:lpstr>
      <vt:lpstr>                                       理解和实施要点</vt:lpstr>
      <vt:lpstr>                                       理解和实施要点</vt:lpstr>
      <vt:lpstr>ISO9001:2008VSISO9001:2015</vt:lpstr>
      <vt:lpstr>                                       理解和实施要点</vt:lpstr>
      <vt:lpstr>                                       理解和实施要点</vt:lpstr>
      <vt:lpstr>过程的确定 </vt:lpstr>
      <vt:lpstr>PowerPoint 演示文稿</vt:lpstr>
      <vt:lpstr>PowerPoint 演示文稿</vt:lpstr>
      <vt:lpstr>PowerPoint 演示文稿</vt:lpstr>
      <vt:lpstr>过程识别举例：</vt:lpstr>
      <vt:lpstr>4 组织环境</vt:lpstr>
      <vt:lpstr>PowerPoint 演示文稿</vt:lpstr>
      <vt:lpstr>5 领导作用</vt:lpstr>
      <vt:lpstr>5  领导作用</vt:lpstr>
      <vt:lpstr>ISO9001:2008VSISO9001:2015</vt:lpstr>
      <vt:lpstr>ISO9001:2008VSISO9001:2015</vt:lpstr>
      <vt:lpstr>ISO9001:2008VSISO9001:2015</vt:lpstr>
      <vt:lpstr>PowerPoint 演示文稿</vt:lpstr>
      <vt:lpstr>ISO9001:2008VSISO9001:2015</vt:lpstr>
      <vt:lpstr>PowerPoint 演示文稿</vt:lpstr>
      <vt:lpstr>PowerPoint 演示文稿</vt:lpstr>
      <vt:lpstr>ISO9001:2008VSISO9001:2015</vt:lpstr>
      <vt:lpstr>5 领导作用</vt:lpstr>
      <vt:lpstr>                     </vt:lpstr>
      <vt:lpstr>6 策划</vt:lpstr>
      <vt:lpstr>6 策划关系图</vt:lpstr>
      <vt:lpstr>ISO9001:2008VSISO9001:2015</vt:lpstr>
      <vt:lpstr>ISO9001:2008VSISO9001:2015</vt:lpstr>
      <vt:lpstr>理解和实施要点</vt:lpstr>
      <vt:lpstr>理解和实施要点</vt:lpstr>
      <vt:lpstr>PowerPoint 演示文稿</vt:lpstr>
      <vt:lpstr>ISO9001:2008VSISO9001:2015</vt:lpstr>
      <vt:lpstr>ISO9001:2008VSISO9001:2015</vt:lpstr>
      <vt:lpstr>PowerPoint 演示文稿</vt:lpstr>
      <vt:lpstr>质量方针和质量目标</vt:lpstr>
      <vt:lpstr>PowerPoint 演示文稿</vt:lpstr>
      <vt:lpstr>PowerPoint 演示文稿</vt:lpstr>
      <vt:lpstr>6 策划</vt:lpstr>
      <vt:lpstr>PowerPoint 演示文稿</vt:lpstr>
      <vt:lpstr>7 支持</vt:lpstr>
      <vt:lpstr>7 支持</vt:lpstr>
      <vt:lpstr>ISO9001:2008VSISO9001:2015</vt:lpstr>
      <vt:lpstr>            ISO9001:2008VSISO9001:2015</vt:lpstr>
      <vt:lpstr>ISO9001:2008VSISO9001:2015</vt:lpstr>
      <vt:lpstr>ISO9001:2008VSISO9001:2015</vt:lpstr>
      <vt:lpstr>ISO9001:2008VSISO9001:2015</vt:lpstr>
      <vt:lpstr>ISO9001:2008VSISO9001:2015</vt:lpstr>
      <vt:lpstr>ISO9001:2008VSISO9001:2015</vt:lpstr>
      <vt:lpstr>A.7组织的知识</vt:lpstr>
      <vt:lpstr>              理解和实施要点</vt:lpstr>
      <vt:lpstr>理解和实施要点</vt:lpstr>
      <vt:lpstr>                  知识管理</vt:lpstr>
      <vt:lpstr>ISO9001:2008VSISO9001:2015</vt:lpstr>
      <vt:lpstr>ISO9001:2008VSISO9001:2015</vt:lpstr>
      <vt:lpstr>ISO9001:2008VSISO9001:2015</vt:lpstr>
      <vt:lpstr>ISO9001:2008VSISO9001:2015</vt:lpstr>
      <vt:lpstr>ISO9001:2008VSISO9001:2015</vt:lpstr>
      <vt:lpstr>ISO9001:2008VSISO9001:2015</vt:lpstr>
      <vt:lpstr>A.6成文信息</vt:lpstr>
      <vt:lpstr>7 支持</vt:lpstr>
      <vt:lpstr>PowerPoint 演示文稿</vt:lpstr>
      <vt:lpstr>8 运行</vt:lpstr>
      <vt:lpstr>PowerPoint 演示文稿</vt:lpstr>
      <vt:lpstr>ISO9001:2008VSISO9001:2015</vt:lpstr>
      <vt:lpstr>理解和实施要点</vt:lpstr>
      <vt:lpstr>ISO9001:2008VSISO9001:2015</vt:lpstr>
      <vt:lpstr>理解和实施要点</vt:lpstr>
      <vt:lpstr>ISO9001:2008VSISO9001:2015</vt:lpstr>
      <vt:lpstr>理解和实施要点</vt:lpstr>
      <vt:lpstr>理解和实施要点</vt:lpstr>
      <vt:lpstr>ISO9001:2008VSISO9001:2015</vt:lpstr>
      <vt:lpstr>ISO9001:2008VSISO9001:2015</vt:lpstr>
      <vt:lpstr>理解和实施要点</vt:lpstr>
      <vt:lpstr>ISO9001:2008VSISO9001:2015</vt:lpstr>
      <vt:lpstr>ISO9001:2008VSISO9001:2015</vt:lpstr>
      <vt:lpstr>理解和实施要点</vt:lpstr>
      <vt:lpstr>理解和实施要点</vt:lpstr>
      <vt:lpstr>ISO9001:2008VSISO9001:2015</vt:lpstr>
      <vt:lpstr>设计开发输入</vt:lpstr>
      <vt:lpstr>出口北欧电视机机座的设计输入要求</vt:lpstr>
      <vt:lpstr>ISO9001:2008VSISO9001:2015</vt:lpstr>
      <vt:lpstr>理解和实施要点</vt:lpstr>
      <vt:lpstr>ISO9001:2008VSISO9001:2015</vt:lpstr>
      <vt:lpstr>ISO9001:2008VSISO9001:2015</vt:lpstr>
      <vt:lpstr>理解和实施要点</vt:lpstr>
      <vt:lpstr>ISO9001:2008VSISO9001:2015</vt:lpstr>
      <vt:lpstr>理解和实施要点</vt:lpstr>
      <vt:lpstr>PowerPoint 演示文稿</vt:lpstr>
      <vt:lpstr>ISO9001:2008VSISO9001:2015</vt:lpstr>
      <vt:lpstr>理解和实施要点</vt:lpstr>
      <vt:lpstr>例：某公司的外供方分类及管理方式</vt:lpstr>
      <vt:lpstr>A.8 外部提供过程、产品和服务的控制</vt:lpstr>
      <vt:lpstr>ISO9001:2008VSISO9001:2015</vt:lpstr>
      <vt:lpstr>理解和实施要点</vt:lpstr>
      <vt:lpstr>ISO9001:2008VSISO9001:2015</vt:lpstr>
      <vt:lpstr>理解和实施要点</vt:lpstr>
      <vt:lpstr>理解和实施要点</vt:lpstr>
      <vt:lpstr>理解和实施要点</vt:lpstr>
      <vt:lpstr>ISO9001:2008VSISO9001:2015</vt:lpstr>
      <vt:lpstr>理解和实施要点</vt:lpstr>
      <vt:lpstr>ISO9001:2008VSISO9001:2015</vt:lpstr>
      <vt:lpstr>理解和实施要点</vt:lpstr>
      <vt:lpstr>ISO9001:2008VSISO9001:2015</vt:lpstr>
      <vt:lpstr>理解和实施要点</vt:lpstr>
      <vt:lpstr>ISO9001:2008VSISO9001:2015</vt:lpstr>
      <vt:lpstr>理解和实施要点</vt:lpstr>
      <vt:lpstr>ISO9001:2008VSISO9001:2015</vt:lpstr>
      <vt:lpstr>理解和实施要点</vt:lpstr>
      <vt:lpstr>理解和实施要点</vt:lpstr>
      <vt:lpstr>ISO9001:2008VSISO9001:2015</vt:lpstr>
      <vt:lpstr>ISO9001:2008VSISO9001:2015</vt:lpstr>
      <vt:lpstr>理解和实施要点</vt:lpstr>
      <vt:lpstr>理解和实施要点</vt:lpstr>
      <vt:lpstr>8 运行</vt:lpstr>
      <vt:lpstr>PowerPoint 演示文稿</vt:lpstr>
      <vt:lpstr>9 绩效评价</vt:lpstr>
      <vt:lpstr>PowerPoint 演示文稿</vt:lpstr>
      <vt:lpstr>ISO9001:2008VSISO9001:2015</vt:lpstr>
      <vt:lpstr>理解和实施要点</vt:lpstr>
      <vt:lpstr>ISO9001:2008VSISO9001:2015</vt:lpstr>
      <vt:lpstr>理解和实施要点</vt:lpstr>
      <vt:lpstr>顾客投诉:只是顾客不满意的冰山一角</vt:lpstr>
      <vt:lpstr>理解和实施要点</vt:lpstr>
      <vt:lpstr>ISO9001:2008VSISO9001:2015</vt:lpstr>
      <vt:lpstr>理解和实施要点</vt:lpstr>
      <vt:lpstr>ISO9001:2008VSISO9001:2015</vt:lpstr>
      <vt:lpstr>ISO9001:2008VSISO9001:2015</vt:lpstr>
      <vt:lpstr>理解和实施要点</vt:lpstr>
      <vt:lpstr>理解和实施要点</vt:lpstr>
      <vt:lpstr>ISO9001:2008VSISO9001:2015</vt:lpstr>
      <vt:lpstr>ISO9001:2008VSISO9001:2015</vt:lpstr>
      <vt:lpstr>ISO9001:2008VSISO9001:2015</vt:lpstr>
      <vt:lpstr>理解和实施要点</vt:lpstr>
      <vt:lpstr>9 绩效评价</vt:lpstr>
      <vt:lpstr>PowerPoint 演示文稿</vt:lpstr>
      <vt:lpstr>10 改进</vt:lpstr>
      <vt:lpstr>PowerPoint 演示文稿</vt:lpstr>
      <vt:lpstr>ISO9001:2008VSISO9001:2015</vt:lpstr>
      <vt:lpstr>理解和实施要点</vt:lpstr>
      <vt:lpstr>ISO9001:2008VSISO9001:2015</vt:lpstr>
      <vt:lpstr>理解和实施要点</vt:lpstr>
      <vt:lpstr>ISO9001:2008VSISO9001:2015</vt:lpstr>
      <vt:lpstr>理解和实施要点</vt:lpstr>
      <vt:lpstr>10 改进</vt:lpstr>
      <vt:lpstr>PowerPoint 演示文稿</vt:lpstr>
      <vt:lpstr>第四章质量管理体系换版和升级</vt:lpstr>
      <vt:lpstr>PowerPoint 演示文稿</vt:lpstr>
      <vt:lpstr>换版时机和要求</vt:lpstr>
      <vt:lpstr>质量管理体系建立实施基本路线</vt:lpstr>
      <vt:lpstr>质量管理体系建立实施流程</vt:lpstr>
      <vt:lpstr>质量管理体系建立实施流程</vt:lpstr>
      <vt:lpstr>   分析组织环境和相关方需求                                                                                   </vt:lpstr>
      <vt:lpstr>组织环境、相关方需求、组织战略和组织质量管理体系四者之间的逻辑关系</vt:lpstr>
      <vt:lpstr>组织环境、相关方和风险管理的关系</vt:lpstr>
      <vt:lpstr>   </vt:lpstr>
      <vt:lpstr>过程管理</vt:lpstr>
      <vt:lpstr>一、QMS中过程的类型</vt:lpstr>
      <vt:lpstr>二、QMS中过程的类型</vt:lpstr>
      <vt:lpstr>二、过程管理主要阶段和任务</vt:lpstr>
      <vt:lpstr>二、过程管理主要阶段和任务</vt:lpstr>
      <vt:lpstr>三、过程确定</vt:lpstr>
      <vt:lpstr>三、过程确定</vt:lpstr>
      <vt:lpstr>三、过程确定</vt:lpstr>
      <vt:lpstr>过程确定方法</vt:lpstr>
      <vt:lpstr>过程确定方法</vt:lpstr>
      <vt:lpstr>PowerPoint 演示文稿</vt:lpstr>
      <vt:lpstr>莱钢价值链分析</vt:lpstr>
      <vt:lpstr>过程确定方法</vt:lpstr>
      <vt:lpstr>APQC法</vt:lpstr>
      <vt:lpstr>三、过程确定</vt:lpstr>
      <vt:lpstr>确定过程边界</vt:lpstr>
      <vt:lpstr>确定过程边界</vt:lpstr>
      <vt:lpstr>确定过程边界</vt:lpstr>
      <vt:lpstr>三、过程确定</vt:lpstr>
      <vt:lpstr>三、过程确定</vt:lpstr>
      <vt:lpstr>三、过程确定</vt:lpstr>
      <vt:lpstr>三、理解与实施</vt:lpstr>
      <vt:lpstr>三、过程确定</vt:lpstr>
      <vt:lpstr>三、过程确定</vt:lpstr>
      <vt:lpstr>三、过程确定</vt:lpstr>
      <vt:lpstr>三、过程确定</vt:lpstr>
      <vt:lpstr>流程图</vt:lpstr>
      <vt:lpstr>乌龟图</vt:lpstr>
      <vt:lpstr>PowerPoint 演示文稿</vt:lpstr>
      <vt:lpstr>过程策划表</vt:lpstr>
      <vt:lpstr>三、过程确定</vt:lpstr>
      <vt:lpstr>四、过程实施和监测</vt:lpstr>
      <vt:lpstr>五、过程评价和改进</vt:lpstr>
      <vt:lpstr>五、过程评价和改进</vt:lpstr>
      <vt:lpstr>六、过程管理中存在的问题</vt:lpstr>
      <vt:lpstr>文件化信息要求</vt:lpstr>
      <vt:lpstr>文件化信息要求</vt:lpstr>
      <vt:lpstr>文件化信息要求</vt:lpstr>
      <vt:lpstr>文件化信息要求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研发与创新（RDI）管理体系认证</dc:title>
  <dc:creator>liming</dc:creator>
  <cp:lastModifiedBy>Administrator</cp:lastModifiedBy>
  <cp:revision>181</cp:revision>
  <dcterms:created xsi:type="dcterms:W3CDTF">2013-04-18T13:53:00Z</dcterms:created>
  <dcterms:modified xsi:type="dcterms:W3CDTF">2017-08-08T02:09:47Z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2052-10.1.0.6383</vt:lpwstr>
  </property>
</Properties>
</file>