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2" r:id="rId3"/>
    <p:sldId id="342" r:id="rId5"/>
    <p:sldId id="350" r:id="rId6"/>
    <p:sldId id="257" r:id="rId7"/>
    <p:sldId id="486" r:id="rId8"/>
    <p:sldId id="431" r:id="rId9"/>
    <p:sldId id="281" r:id="rId10"/>
    <p:sldId id="428" r:id="rId11"/>
    <p:sldId id="283" r:id="rId12"/>
    <p:sldId id="284" r:id="rId13"/>
    <p:sldId id="285" r:id="rId14"/>
    <p:sldId id="521" r:id="rId15"/>
    <p:sldId id="522" r:id="rId16"/>
    <p:sldId id="523" r:id="rId17"/>
    <p:sldId id="524" r:id="rId18"/>
    <p:sldId id="286" r:id="rId19"/>
    <p:sldId id="526" r:id="rId20"/>
    <p:sldId id="527" r:id="rId21"/>
    <p:sldId id="528" r:id="rId22"/>
    <p:sldId id="529" r:id="rId23"/>
    <p:sldId id="530" r:id="rId24"/>
    <p:sldId id="525" r:id="rId25"/>
    <p:sldId id="531" r:id="rId26"/>
    <p:sldId id="341"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C0D"/>
    <a:srgbClr val="DEDEDE"/>
    <a:srgbClr val="EBEBEB"/>
    <a:srgbClr val="FFA712"/>
    <a:srgbClr val="515151"/>
    <a:srgbClr val="383838"/>
    <a:srgbClr val="FFA311"/>
    <a:srgbClr val="FACF27"/>
    <a:srgbClr val="D6D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1" autoAdjust="0"/>
    <p:restoredTop sz="90989" autoAdjust="0"/>
  </p:normalViewPr>
  <p:slideViewPr>
    <p:cSldViewPr snapToGrid="0">
      <p:cViewPr varScale="1">
        <p:scale>
          <a:sx n="120" d="100"/>
          <a:sy n="120" d="100"/>
        </p:scale>
        <p:origin x="368" y="184"/>
      </p:cViewPr>
      <p:guideLst>
        <p:guide pos="249"/>
        <p:guide pos="4422"/>
        <p:guide orient="horz" pos="350"/>
        <p:guide orient="horz" pos="2913"/>
        <p:guide orient="horz" pos="989"/>
        <p:guide orient="horz" pos="2203"/>
        <p:guide pos="1059"/>
        <p:guide pos="3583"/>
        <p:guide orient="horz" pos="398"/>
        <p:guide orient="horz" pos="2934"/>
        <p:guide pos="246"/>
        <p:guide pos="4420"/>
      </p:guideLst>
    </p:cSldViewPr>
  </p:slideViewPr>
  <p:outlineViewPr>
    <p:cViewPr>
      <p:scale>
        <a:sx n="33" d="100"/>
        <a:sy n="33" d="100"/>
      </p:scale>
      <p:origin x="0" y="272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54D5-1BFC-41C7-BC4A-DF74A8B594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F3C2-5E07-4552-AE0A-EBBC82580D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95423" y="187370"/>
            <a:ext cx="7920424" cy="433822"/>
          </a:xfrm>
          <a:prstGeom prst="rect">
            <a:avLst/>
          </a:prstGeom>
        </p:spPr>
        <p:txBody>
          <a:bodyPr/>
          <a:lstStyle>
            <a:lvl1pPr>
              <a:lnSpc>
                <a:spcPct val="100000"/>
              </a:lnSpc>
              <a:defRPr sz="24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90525" y="631825"/>
            <a:ext cx="8125322" cy="4025899"/>
          </a:xfrm>
          <a:prstGeom prst="rect">
            <a:avLst/>
          </a:prstGeom>
        </p:spPr>
        <p:txBody>
          <a:bodyPr/>
          <a:lstStyle>
            <a:lvl1pPr marL="0" indent="539750">
              <a:lnSpc>
                <a:spcPct val="140000"/>
              </a:lnSpc>
              <a:spcBef>
                <a:spcPts val="0"/>
              </a:spcBef>
              <a:buNone/>
              <a:defRPr sz="1800">
                <a:latin typeface="微软雅黑" panose="020B0503020204020204" pitchFamily="34" charset="-122"/>
                <a:ea typeface="微软雅黑" panose="020B0503020204020204" pitchFamily="34" charset="-122"/>
              </a:defRPr>
            </a:lvl1pPr>
            <a:lvl2pPr marL="0" indent="539750">
              <a:lnSpc>
                <a:spcPct val="140000"/>
              </a:lnSpc>
              <a:spcBef>
                <a:spcPts val="0"/>
              </a:spcBef>
              <a:buNone/>
              <a:defRPr sz="1800"/>
            </a:lvl2pPr>
            <a:lvl3pPr marL="0" indent="539750">
              <a:lnSpc>
                <a:spcPct val="140000"/>
              </a:lnSpc>
              <a:spcBef>
                <a:spcPts val="0"/>
              </a:spcBef>
              <a:buNone/>
              <a:defRPr sz="1800"/>
            </a:lvl3pPr>
            <a:lvl4pPr marL="0" indent="539750">
              <a:lnSpc>
                <a:spcPct val="140000"/>
              </a:lnSpc>
              <a:spcBef>
                <a:spcPts val="0"/>
              </a:spcBef>
              <a:buNone/>
              <a:defRPr sz="1800"/>
            </a:lvl4pPr>
            <a:lvl5pPr marL="0" indent="539750">
              <a:lnSpc>
                <a:spcPct val="140000"/>
              </a:lnSpc>
              <a:spcBef>
                <a:spcPts val="0"/>
              </a:spcBef>
              <a:buNone/>
              <a:defRPr sz="1800"/>
            </a:lvl5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5140"/>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ppt/slides/ppt/slides/ppt/slides/ppt/slides/ppt/slides/NULL" TargetMode="External"/><Relationship Id="rId2" Type="http://schemas.openxmlformats.org/officeDocument/2006/relationships/image" Target="../media/image4.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ppt/slides/ppt/slides/ppt/slides/ppt/slides/ppt/slides/NULL" TargetMode="Externa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ppt/slides/ppt/slides/ppt/slides/ppt/slides/ppt/slides/NULL" TargetMode="Externa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a:off x="4629394" y="1229386"/>
            <a:ext cx="3836240" cy="3278408"/>
          </a:xfrm>
          <a:prstGeom prst="rect">
            <a:avLst/>
          </a:prstGeom>
        </p:spPr>
      </p:pic>
      <p:cxnSp>
        <p:nvCxnSpPr>
          <p:cNvPr id="26" name="直接连接符 25"/>
          <p:cNvCxnSpPr/>
          <p:nvPr/>
        </p:nvCxnSpPr>
        <p:spPr>
          <a:xfrm>
            <a:off x="823357" y="3079115"/>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26743" y="1745511"/>
            <a:ext cx="3013393" cy="1200329"/>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学习情境五 </a:t>
            </a:r>
            <a:endParaRPr lang="en-US" altLang="zh-CN" sz="3600" dirty="0">
              <a:latin typeface="微软雅黑" panose="020B0503020204020204" pitchFamily="34" charset="-122"/>
              <a:ea typeface="微软雅黑" panose="020B0503020204020204" pitchFamily="34" charset="-122"/>
            </a:endParaRPr>
          </a:p>
          <a:p>
            <a:pPr algn="ctr"/>
            <a:r>
              <a:rPr lang="zh-CN" altLang="en-US" sz="3600" dirty="0">
                <a:latin typeface="微软雅黑" panose="020B0503020204020204" pitchFamily="34" charset="-122"/>
                <a:ea typeface="微软雅黑" panose="020B0503020204020204" pitchFamily="34" charset="-122"/>
              </a:rPr>
              <a:t>会议策划</a:t>
            </a:r>
            <a:endParaRPr lang="zh-CN" altLang="en-US" sz="36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43398" y="1699997"/>
            <a:ext cx="2917209" cy="598859"/>
            <a:chOff x="0" y="1625532"/>
            <a:chExt cx="3889612" cy="798478"/>
          </a:xfrm>
        </p:grpSpPr>
        <p:cxnSp>
          <p:nvCxnSpPr>
            <p:cNvPr id="13" name="直接连接符 12"/>
            <p:cNvCxnSpPr/>
            <p:nvPr/>
          </p:nvCxnSpPr>
          <p:spPr>
            <a:xfrm>
              <a:off x="0" y="1625532"/>
              <a:ext cx="3889612"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5964" y="1625532"/>
              <a:ext cx="0" cy="798478"/>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2" presetClass="entr" presetSubtype="2" fill="hold" nodeType="withEffect">
                                  <p:stCondLst>
                                    <p:cond delay="10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1390" y="748721"/>
            <a:ext cx="8628693" cy="4043905"/>
          </a:xfrm>
        </p:spPr>
        <p:txBody>
          <a:bodyPr>
            <a:normAutofit/>
          </a:bodyPr>
          <a:lstStyle/>
          <a:p>
            <a:pPr>
              <a:lnSpc>
                <a:spcPct val="150000"/>
              </a:lnSpc>
            </a:pPr>
            <a:r>
              <a:rPr lang="en-US" altLang="zh-CN" dirty="0"/>
              <a:t>1.</a:t>
            </a:r>
            <a:r>
              <a:rPr lang="zh-CN" altLang="zh-CN" dirty="0"/>
              <a:t>会议鲜花选择遵循的原则</a:t>
            </a:r>
            <a:endParaRPr lang="en-US" altLang="zh-CN" dirty="0"/>
          </a:p>
          <a:p>
            <a:pPr>
              <a:lnSpc>
                <a:spcPct val="150000"/>
              </a:lnSpc>
            </a:pPr>
            <a:r>
              <a:rPr lang="zh-CN" altLang="zh-CN" dirty="0"/>
              <a:t>（</a:t>
            </a:r>
            <a:r>
              <a:rPr lang="en-US" altLang="zh-CN" dirty="0"/>
              <a:t>1</a:t>
            </a:r>
            <a:r>
              <a:rPr lang="zh-CN" altLang="zh-CN" dirty="0"/>
              <a:t>）选择会议鲜花需要考虑是否与会议或活动的主题相吻合，确保风格统一、色彩搭配。</a:t>
            </a:r>
            <a:endParaRPr lang="zh-CN" altLang="zh-CN" dirty="0"/>
          </a:p>
          <a:p>
            <a:pPr>
              <a:lnSpc>
                <a:spcPct val="150000"/>
              </a:lnSpc>
            </a:pPr>
            <a:r>
              <a:rPr lang="zh-CN" altLang="zh-CN" dirty="0"/>
              <a:t>（</a:t>
            </a:r>
            <a:r>
              <a:rPr lang="en-US" altLang="zh-CN" dirty="0"/>
              <a:t>2</a:t>
            </a:r>
            <a:r>
              <a:rPr lang="zh-CN" altLang="zh-CN" dirty="0"/>
              <a:t>）考虑鲜花与鲜花之间、鲜花与绿植之间、鲜花与会场之间的搭配关系。</a:t>
            </a:r>
            <a:endParaRPr lang="zh-CN" altLang="zh-CN" dirty="0"/>
          </a:p>
          <a:p>
            <a:pPr>
              <a:lnSpc>
                <a:spcPct val="150000"/>
              </a:lnSpc>
            </a:pPr>
            <a:r>
              <a:rPr lang="zh-CN" altLang="zh-CN" dirty="0"/>
              <a:t>（</a:t>
            </a:r>
            <a:r>
              <a:rPr lang="en-US" altLang="zh-CN" dirty="0"/>
              <a:t>3</a:t>
            </a:r>
            <a:r>
              <a:rPr lang="zh-CN" altLang="zh-CN" dirty="0"/>
              <a:t>）选择与花期应季的鲜花，鲜花需新鲜、颜色艳丽。</a:t>
            </a:r>
            <a:endParaRPr lang="zh-CN" altLang="zh-CN" dirty="0"/>
          </a:p>
          <a:p>
            <a:pPr>
              <a:lnSpc>
                <a:spcPct val="150000"/>
              </a:lnSpc>
            </a:pPr>
            <a:r>
              <a:rPr lang="en-US" altLang="zh-CN" dirty="0"/>
              <a:t>2.</a:t>
            </a:r>
            <a:r>
              <a:rPr lang="zh-CN" altLang="zh-CN" dirty="0"/>
              <a:t>不同会场的鲜花选择</a:t>
            </a:r>
            <a:endParaRPr lang="zh-CN" altLang="zh-CN" dirty="0"/>
          </a:p>
          <a:p>
            <a:pPr>
              <a:lnSpc>
                <a:spcPct val="150000"/>
              </a:lnSpc>
            </a:pPr>
            <a:r>
              <a:rPr lang="zh-CN" altLang="zh-CN" dirty="0"/>
              <a:t>（</a:t>
            </a:r>
            <a:r>
              <a:rPr lang="en-US" altLang="zh-CN" dirty="0"/>
              <a:t>1</a:t>
            </a:r>
            <a:r>
              <a:rPr lang="zh-CN" altLang="zh-CN" dirty="0"/>
              <a:t>）餐桌，签到桌，会议桌鲜花。</a:t>
            </a:r>
            <a:endParaRPr lang="zh-CN" altLang="zh-CN" dirty="0"/>
          </a:p>
          <a:p>
            <a:pPr>
              <a:lnSpc>
                <a:spcPct val="150000"/>
              </a:lnSpc>
            </a:pPr>
            <a:r>
              <a:rPr lang="zh-CN" altLang="zh-CN" dirty="0"/>
              <a:t>（</a:t>
            </a:r>
            <a:r>
              <a:rPr lang="en-US" altLang="zh-CN" dirty="0"/>
              <a:t>2</a:t>
            </a:r>
            <a:r>
              <a:rPr lang="zh-CN" altLang="zh-CN" dirty="0"/>
              <a:t>）庆典、开业中讲台花、馈赠花篮等。</a:t>
            </a:r>
            <a:endParaRPr lang="zh-CN" altLang="zh-CN" dirty="0"/>
          </a:p>
        </p:txBody>
      </p:sp>
      <p:sp>
        <p:nvSpPr>
          <p:cNvPr id="4" name="标题 1"/>
          <p:cNvSpPr>
            <a:spLocks noGrp="1"/>
          </p:cNvSpPr>
          <p:nvPr>
            <p:ph type="title"/>
          </p:nvPr>
        </p:nvSpPr>
        <p:spPr>
          <a:xfrm>
            <a:off x="802386" y="363474"/>
            <a:ext cx="7543800" cy="1207008"/>
          </a:xfrm>
        </p:spPr>
        <p:txBody>
          <a:bodyPr/>
          <a:lstStyle/>
          <a:p>
            <a:r>
              <a:rPr lang="zh-CN" altLang="en-US" dirty="0"/>
              <a:t>三、</a:t>
            </a:r>
            <a:r>
              <a:rPr lang="zh-CN" altLang="zh-CN" dirty="0"/>
              <a:t>会议鲜花的选择</a:t>
            </a:r>
            <a:endParaRPr lang="zh-CN" altLang="zh-C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2655" y="807488"/>
            <a:ext cx="8596795" cy="4072855"/>
          </a:xfrm>
        </p:spPr>
        <p:txBody>
          <a:bodyPr>
            <a:normAutofit/>
          </a:bodyPr>
          <a:lstStyle/>
          <a:p>
            <a:r>
              <a:rPr lang="en-US" altLang="zh-CN" dirty="0"/>
              <a:t>2.</a:t>
            </a:r>
            <a:r>
              <a:rPr lang="zh-CN" altLang="zh-CN" dirty="0"/>
              <a:t>不同会场的鲜花选择</a:t>
            </a:r>
            <a:endParaRPr lang="zh-CN" altLang="zh-CN" dirty="0"/>
          </a:p>
          <a:p>
            <a:r>
              <a:rPr lang="zh-CN" altLang="zh-CN" dirty="0"/>
              <a:t>（</a:t>
            </a:r>
            <a:r>
              <a:rPr lang="en-US" altLang="zh-CN" dirty="0"/>
              <a:t>3</a:t>
            </a:r>
            <a:r>
              <a:rPr lang="zh-CN" altLang="zh-CN" dirty="0"/>
              <a:t>）</a:t>
            </a:r>
            <a:r>
              <a:rPr lang="en-US" altLang="zh-CN" dirty="0"/>
              <a:t>VIP</a:t>
            </a:r>
            <a:r>
              <a:rPr lang="zh-CN" altLang="zh-CN" dirty="0"/>
              <a:t>室等较小的空间内抑或比较有特色的会议活动中装点餐台或展示区域。</a:t>
            </a:r>
            <a:endParaRPr lang="en-US" altLang="zh-CN" dirty="0"/>
          </a:p>
          <a:p>
            <a:r>
              <a:rPr lang="zh-CN" altLang="zh-CN" dirty="0"/>
              <a:t>（</a:t>
            </a:r>
            <a:r>
              <a:rPr lang="en-US" altLang="zh-CN" dirty="0"/>
              <a:t>4</a:t>
            </a:r>
            <a:r>
              <a:rPr lang="zh-CN" altLang="zh-CN" dirty="0"/>
              <a:t>）陈设在讲台等较高之处或者会议台面靠墙处等，同事适合大型会议。</a:t>
            </a:r>
            <a:endParaRPr lang="en-US" altLang="zh-CN" dirty="0"/>
          </a:p>
          <a:p>
            <a:r>
              <a:rPr lang="zh-CN" altLang="zh-CN" dirty="0"/>
              <a:t>（</a:t>
            </a:r>
            <a:r>
              <a:rPr lang="en-US" altLang="zh-CN" dirty="0"/>
              <a:t>5</a:t>
            </a:r>
            <a:r>
              <a:rPr lang="zh-CN" altLang="zh-CN" dirty="0"/>
              <a:t>）庆典仪式中做餐桌花及较大空间的</a:t>
            </a:r>
            <a:r>
              <a:rPr lang="en-US" altLang="zh-CN" dirty="0"/>
              <a:t>VIP</a:t>
            </a:r>
            <a:r>
              <a:rPr lang="zh-CN" altLang="zh-CN" dirty="0"/>
              <a:t>室桌花等。</a:t>
            </a:r>
            <a:endParaRPr lang="en-US" altLang="zh-CN" dirty="0"/>
          </a:p>
          <a:p>
            <a:pPr indent="0"/>
            <a:r>
              <a:rPr lang="zh-CN" altLang="en-US" sz="2600" b="1" dirty="0"/>
              <a:t>     四、</a:t>
            </a:r>
            <a:r>
              <a:rPr lang="zh-CN" altLang="zh-CN" sz="2600" b="1" dirty="0"/>
              <a:t>会议桌布的选择</a:t>
            </a:r>
            <a:endParaRPr lang="zh-CN" altLang="zh-CN" sz="2600" dirty="0"/>
          </a:p>
          <a:p>
            <a:r>
              <a:rPr lang="zh-CN" altLang="en-US" dirty="0"/>
              <a:t>（一）</a:t>
            </a:r>
            <a:r>
              <a:rPr lang="zh-CN" altLang="zh-CN" dirty="0"/>
              <a:t>桌布的颜色选择</a:t>
            </a:r>
            <a:endParaRPr lang="en-US" altLang="zh-CN" dirty="0"/>
          </a:p>
          <a:p>
            <a:endParaRPr lang="zh-CN" altLang="zh-CN" dirty="0"/>
          </a:p>
        </p:txBody>
      </p:sp>
      <p:sp>
        <p:nvSpPr>
          <p:cNvPr id="4" name="标题 1"/>
          <p:cNvSpPr>
            <a:spLocks noGrp="1"/>
          </p:cNvSpPr>
          <p:nvPr>
            <p:ph type="title"/>
          </p:nvPr>
        </p:nvSpPr>
        <p:spPr>
          <a:xfrm>
            <a:off x="802386" y="363474"/>
            <a:ext cx="7543800" cy="1207008"/>
          </a:xfrm>
        </p:spPr>
        <p:txBody>
          <a:bodyPr/>
          <a:lstStyle/>
          <a:p>
            <a:r>
              <a:rPr lang="zh-CN" altLang="en-US" dirty="0"/>
              <a:t>三、</a:t>
            </a:r>
            <a:r>
              <a:rPr lang="zh-CN" altLang="zh-CN" dirty="0"/>
              <a:t>会议鲜花的选择</a:t>
            </a:r>
            <a:endParaRPr lang="zh-CN" altLang="zh-C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（一）</a:t>
            </a:r>
            <a:r>
              <a:rPr lang="zh-CN" altLang="zh-CN" dirty="0">
                <a:sym typeface="+mn-ea"/>
              </a:rPr>
              <a:t>桌布的颜色选择</a:t>
            </a:r>
            <a:endParaRPr lang="zh-CN" altLang="en-US"/>
          </a:p>
        </p:txBody>
      </p:sp>
      <p:pic>
        <p:nvPicPr>
          <p:cNvPr id="4" name="内容占位符 3" descr="11"/>
          <p:cNvPicPr>
            <a:picLocks noChangeAspect="1"/>
          </p:cNvPicPr>
          <p:nvPr>
            <p:ph idx="1"/>
          </p:nvPr>
        </p:nvPicPr>
        <p:blipFill>
          <a:blip r:embed="rId1"/>
          <a:stretch>
            <a:fillRect/>
          </a:stretch>
        </p:blipFill>
        <p:spPr>
          <a:xfrm>
            <a:off x="336550" y="897890"/>
            <a:ext cx="8347075" cy="37280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222"/>
          <p:cNvPicPr>
            <a:picLocks noChangeAspect="1"/>
          </p:cNvPicPr>
          <p:nvPr>
            <p:ph idx="1"/>
          </p:nvPr>
        </p:nvPicPr>
        <p:blipFill>
          <a:blip r:embed="rId1"/>
          <a:stretch>
            <a:fillRect/>
          </a:stretch>
        </p:blipFill>
        <p:spPr>
          <a:xfrm>
            <a:off x="120015" y="380365"/>
            <a:ext cx="9038590" cy="3800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（二）桌面的材质选择</a:t>
            </a:r>
            <a:br>
              <a:rPr lang="zh-CN" altLang="zh-CN" dirty="0"/>
            </a:br>
            <a:endParaRPr lang="zh-CN" altLang="en-US"/>
          </a:p>
        </p:txBody>
      </p:sp>
      <p:pic>
        <p:nvPicPr>
          <p:cNvPr id="4" name="内容占位符 3" descr="33"/>
          <p:cNvPicPr>
            <a:picLocks noChangeAspect="1"/>
          </p:cNvPicPr>
          <p:nvPr>
            <p:ph idx="1"/>
          </p:nvPr>
        </p:nvPicPr>
        <p:blipFill>
          <a:blip r:embed="rId1"/>
          <a:stretch>
            <a:fillRect/>
          </a:stretch>
        </p:blipFill>
        <p:spPr>
          <a:xfrm>
            <a:off x="298450" y="960120"/>
            <a:ext cx="8514080" cy="36836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44"/>
          <p:cNvPicPr>
            <a:picLocks noChangeAspect="1"/>
          </p:cNvPicPr>
          <p:nvPr>
            <p:ph idx="1"/>
          </p:nvPr>
        </p:nvPicPr>
        <p:blipFill>
          <a:blip r:embed="rId1"/>
          <a:stretch>
            <a:fillRect/>
          </a:stretch>
        </p:blipFill>
        <p:spPr>
          <a:xfrm>
            <a:off x="390525" y="306705"/>
            <a:ext cx="8519160" cy="3324860"/>
          </a:xfrm>
          <a:prstGeom prst="rect">
            <a:avLst/>
          </a:prstGeom>
        </p:spPr>
      </p:pic>
      <p:pic>
        <p:nvPicPr>
          <p:cNvPr id="6" name="图片 5" descr="555"/>
          <p:cNvPicPr>
            <a:picLocks noChangeAspect="1"/>
          </p:cNvPicPr>
          <p:nvPr/>
        </p:nvPicPr>
        <p:blipFill>
          <a:blip r:embed="rId2"/>
          <a:stretch>
            <a:fillRect/>
          </a:stretch>
        </p:blipFill>
        <p:spPr>
          <a:xfrm>
            <a:off x="390525" y="3542030"/>
            <a:ext cx="8519160" cy="6108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0759" y="743694"/>
            <a:ext cx="7543800" cy="3552444"/>
          </a:xfrm>
        </p:spPr>
        <p:txBody>
          <a:bodyPr>
            <a:normAutofit/>
          </a:bodyPr>
          <a:lstStyle/>
          <a:p>
            <a:pPr>
              <a:lnSpc>
                <a:spcPct val="150000"/>
              </a:lnSpc>
            </a:pPr>
            <a:r>
              <a:rPr lang="zh-CN" altLang="zh-CN" dirty="0"/>
              <a:t>会议礼品要综合考虑</a:t>
            </a:r>
            <a:r>
              <a:rPr lang="zh-CN" altLang="zh-CN" b="1" dirty="0"/>
              <a:t>三个因素</a:t>
            </a:r>
            <a:endParaRPr lang="zh-CN" altLang="zh-CN" b="1" dirty="0"/>
          </a:p>
          <a:p>
            <a:pPr>
              <a:lnSpc>
                <a:spcPct val="150000"/>
              </a:lnSpc>
            </a:pPr>
            <a:r>
              <a:rPr lang="zh-CN" altLang="zh-CN" b="1" dirty="0"/>
              <a:t>（会议主办方的角色定位、会议内容、会议礼品的受赠对象）</a:t>
            </a:r>
            <a:endParaRPr lang="en-US" altLang="zh-CN" b="1" dirty="0"/>
          </a:p>
          <a:p>
            <a:pPr>
              <a:lnSpc>
                <a:spcPct val="150000"/>
              </a:lnSpc>
            </a:pPr>
            <a:r>
              <a:rPr lang="zh-CN" altLang="en-US" dirty="0"/>
              <a:t>（一）</a:t>
            </a:r>
            <a:r>
              <a:rPr lang="zh-CN" altLang="zh-CN" dirty="0"/>
              <a:t>选会议礼品要考虑主办方</a:t>
            </a:r>
            <a:endParaRPr lang="zh-CN" altLang="zh-CN" dirty="0"/>
          </a:p>
          <a:p>
            <a:pPr>
              <a:lnSpc>
                <a:spcPct val="150000"/>
              </a:lnSpc>
            </a:pPr>
            <a:endParaRPr lang="en-US" altLang="zh-CN" dirty="0"/>
          </a:p>
          <a:p>
            <a:pPr>
              <a:lnSpc>
                <a:spcPct val="150000"/>
              </a:lnSpc>
            </a:pPr>
            <a:endParaRPr lang="zh-CN" altLang="en-US" dirty="0"/>
          </a:p>
          <a:p>
            <a:pPr>
              <a:lnSpc>
                <a:spcPct val="150000"/>
              </a:lnSpc>
            </a:pPr>
            <a:r>
              <a:rPr lang="zh-CN" altLang="en-US" dirty="0"/>
              <a:t>（二）</a:t>
            </a:r>
            <a:r>
              <a:rPr lang="zh-CN" altLang="zh-CN" dirty="0"/>
              <a:t>会</a:t>
            </a:r>
            <a:r>
              <a:rPr lang="en-US" altLang="zh-CN" dirty="0"/>
              <a:t>"</a:t>
            </a:r>
            <a:r>
              <a:rPr lang="zh-CN" altLang="zh-CN" dirty="0"/>
              <a:t>异</a:t>
            </a:r>
            <a:r>
              <a:rPr lang="en-US" altLang="zh-CN" dirty="0"/>
              <a:t>"</a:t>
            </a:r>
            <a:r>
              <a:rPr lang="zh-CN" altLang="zh-CN" dirty="0"/>
              <a:t>礼不同</a:t>
            </a:r>
            <a:endParaRPr lang="en-US" altLang="zh-CN" dirty="0"/>
          </a:p>
          <a:p>
            <a:pPr>
              <a:lnSpc>
                <a:spcPct val="150000"/>
              </a:lnSpc>
            </a:pPr>
            <a:r>
              <a:rPr lang="zh-CN" altLang="en-US" dirty="0"/>
              <a:t>（三）</a:t>
            </a:r>
            <a:r>
              <a:rPr lang="zh-CN" altLang="zh-CN" dirty="0"/>
              <a:t>选择会议礼品的注意事项</a:t>
            </a:r>
            <a:endParaRPr lang="en-US" altLang="zh-CN" dirty="0"/>
          </a:p>
          <a:p>
            <a:pPr>
              <a:lnSpc>
                <a:spcPct val="150000"/>
              </a:lnSpc>
            </a:pPr>
            <a:r>
              <a:rPr lang="zh-CN" altLang="en-US" dirty="0"/>
              <a:t>（四）</a:t>
            </a:r>
            <a:r>
              <a:rPr lang="zh-CN" altLang="zh-CN" dirty="0"/>
              <a:t>选购会议礼品的选购建议</a:t>
            </a:r>
            <a:endParaRPr lang="en-US" altLang="zh-CN" dirty="0"/>
          </a:p>
          <a:p>
            <a:pPr>
              <a:lnSpc>
                <a:spcPct val="150000"/>
              </a:lnSpc>
            </a:pPr>
            <a:endParaRPr lang="en-US" altLang="zh-CN" dirty="0"/>
          </a:p>
        </p:txBody>
      </p:sp>
      <p:sp>
        <p:nvSpPr>
          <p:cNvPr id="4" name="标题 1"/>
          <p:cNvSpPr>
            <a:spLocks noGrp="1"/>
          </p:cNvSpPr>
          <p:nvPr>
            <p:ph type="title"/>
          </p:nvPr>
        </p:nvSpPr>
        <p:spPr>
          <a:xfrm>
            <a:off x="802386" y="363474"/>
            <a:ext cx="7543800" cy="497763"/>
          </a:xfrm>
        </p:spPr>
        <p:txBody>
          <a:bodyPr/>
          <a:lstStyle/>
          <a:p>
            <a:r>
              <a:rPr lang="zh-CN" altLang="en-US" dirty="0"/>
              <a:t>五、</a:t>
            </a:r>
            <a:r>
              <a:rPr lang="zh-CN" altLang="zh-CN" dirty="0"/>
              <a:t>会议礼品的选择</a:t>
            </a:r>
            <a:endParaRPr lang="en-US" altLang="zh-CN" dirty="0"/>
          </a:p>
        </p:txBody>
      </p:sp>
      <p:pic>
        <p:nvPicPr>
          <p:cNvPr id="2" name="图片 1" descr="66"/>
          <p:cNvPicPr>
            <a:picLocks noChangeAspect="1"/>
          </p:cNvPicPr>
          <p:nvPr/>
        </p:nvPicPr>
        <p:blipFill>
          <a:blip r:embed="rId1"/>
          <a:stretch>
            <a:fillRect/>
          </a:stretch>
        </p:blipFill>
        <p:spPr>
          <a:xfrm>
            <a:off x="614045" y="2192655"/>
            <a:ext cx="8061960" cy="654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77"/>
          <p:cNvPicPr>
            <a:picLocks noChangeAspect="1"/>
          </p:cNvPicPr>
          <p:nvPr>
            <p:ph idx="1"/>
          </p:nvPr>
        </p:nvPicPr>
        <p:blipFill>
          <a:blip r:embed="rId1"/>
          <a:stretch>
            <a:fillRect/>
          </a:stretch>
        </p:blipFill>
        <p:spPr>
          <a:xfrm>
            <a:off x="13335" y="315595"/>
            <a:ext cx="9014460" cy="37960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88"/>
          <p:cNvPicPr>
            <a:picLocks noChangeAspect="1"/>
          </p:cNvPicPr>
          <p:nvPr>
            <p:ph idx="1"/>
          </p:nvPr>
        </p:nvPicPr>
        <p:blipFill>
          <a:blip r:embed="rId1"/>
          <a:stretch>
            <a:fillRect/>
          </a:stretch>
        </p:blipFill>
        <p:spPr>
          <a:xfrm>
            <a:off x="73025" y="321310"/>
            <a:ext cx="9347835" cy="32092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（三）</a:t>
            </a:r>
            <a:r>
              <a:rPr lang="zh-CN" altLang="zh-CN" dirty="0">
                <a:sym typeface="+mn-ea"/>
              </a:rPr>
              <a:t>选择会议礼品的注意事项</a:t>
            </a:r>
            <a:endParaRPr lang="zh-CN" altLang="en-US"/>
          </a:p>
        </p:txBody>
      </p:sp>
      <p:sp>
        <p:nvSpPr>
          <p:cNvPr id="3" name="内容占位符 2"/>
          <p:cNvSpPr>
            <a:spLocks noGrp="1"/>
          </p:cNvSpPr>
          <p:nvPr>
            <p:ph idx="1"/>
          </p:nvPr>
        </p:nvSpPr>
        <p:spPr/>
        <p:txBody>
          <a:bodyPr/>
          <a:p>
            <a:r>
              <a:rPr lang="en-US" altLang="zh-CN"/>
              <a:t>1</a:t>
            </a:r>
            <a:r>
              <a:rPr lang="zh-CN" altLang="en-US"/>
              <a:t>、以与众不同的特点吸引吸引受赠者的注意力（低碳会议）</a:t>
            </a:r>
            <a:endParaRPr lang="zh-CN" altLang="en-US"/>
          </a:p>
          <a:p>
            <a:r>
              <a:rPr lang="en-US" altLang="zh-CN"/>
              <a:t>2</a:t>
            </a:r>
            <a:r>
              <a:rPr lang="zh-CN" altLang="en-US"/>
              <a:t>、强调礼品的实际使用功能和性价比，抢眼更需攻心</a:t>
            </a:r>
            <a:endParaRPr lang="zh-CN" altLang="en-US"/>
          </a:p>
          <a:p>
            <a:r>
              <a:rPr lang="en-US" altLang="zh-CN"/>
              <a:t>3</a:t>
            </a:r>
            <a:r>
              <a:rPr lang="zh-CN" altLang="en-US"/>
              <a:t>、关注细节</a:t>
            </a:r>
            <a:endParaRPr lang="zh-CN" altLang="en-US"/>
          </a:p>
          <a:p>
            <a:endParaRPr lang="zh-CN" altLang="en-US"/>
          </a:p>
        </p:txBody>
      </p:sp>
      <p:pic>
        <p:nvPicPr>
          <p:cNvPr id="4" name="图片 3" descr="123"/>
          <p:cNvPicPr>
            <a:picLocks noChangeAspect="1"/>
          </p:cNvPicPr>
          <p:nvPr/>
        </p:nvPicPr>
        <p:blipFill>
          <a:blip r:embed="rId1"/>
          <a:stretch>
            <a:fillRect/>
          </a:stretch>
        </p:blipFill>
        <p:spPr>
          <a:xfrm>
            <a:off x="193675" y="1935480"/>
            <a:ext cx="8740775" cy="21253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【学习目标】</a:t>
            </a:r>
            <a:endParaRPr lang="zh-CN" altLang="en-US" dirty="0"/>
          </a:p>
        </p:txBody>
      </p:sp>
      <p:sp>
        <p:nvSpPr>
          <p:cNvPr id="8" name="内容占位符 7"/>
          <p:cNvSpPr>
            <a:spLocks noGrp="1"/>
          </p:cNvSpPr>
          <p:nvPr>
            <p:ph idx="1"/>
          </p:nvPr>
        </p:nvSpPr>
        <p:spPr/>
        <p:txBody>
          <a:bodyPr/>
          <a:lstStyle/>
          <a:p>
            <a:r>
              <a:rPr lang="zh-CN" altLang="zh-CN" dirty="0"/>
              <a:t>知识目标：</a:t>
            </a:r>
            <a:endParaRPr lang="zh-CN" altLang="zh-CN" dirty="0"/>
          </a:p>
          <a:p>
            <a:r>
              <a:rPr lang="zh-CN" altLang="zh-CN" dirty="0"/>
              <a:t>1.理解会议的相关概念</a:t>
            </a:r>
            <a:r>
              <a:rPr lang="zh-CN" altLang="en-US" dirty="0"/>
              <a:t>；</a:t>
            </a:r>
            <a:endParaRPr lang="zh-CN" altLang="zh-CN" dirty="0"/>
          </a:p>
          <a:p>
            <a:r>
              <a:rPr lang="zh-CN" altLang="zh-CN" dirty="0"/>
              <a:t>2.掌握会议场所的选择和评价方法</a:t>
            </a:r>
            <a:r>
              <a:rPr lang="zh-CN" altLang="en-US" dirty="0"/>
              <a:t>；</a:t>
            </a:r>
            <a:endParaRPr lang="zh-CN" altLang="zh-CN" dirty="0"/>
          </a:p>
          <a:p>
            <a:r>
              <a:rPr lang="zh-CN" altLang="zh-CN" dirty="0"/>
              <a:t>3.掌握会议活动安排技巧</a:t>
            </a:r>
            <a:r>
              <a:rPr lang="zh-CN" altLang="en-US" dirty="0"/>
              <a:t>；</a:t>
            </a:r>
            <a:endParaRPr lang="zh-CN" altLang="zh-CN" dirty="0"/>
          </a:p>
          <a:p>
            <a:r>
              <a:rPr lang="zh-CN" altLang="zh-CN" dirty="0"/>
              <a:t>4.掌握会场布置方法</a:t>
            </a:r>
            <a:r>
              <a:rPr lang="zh-CN" altLang="en-US" dirty="0"/>
              <a:t>。</a:t>
            </a:r>
            <a:endParaRPr lang="zh-CN" altLang="zh-CN" dirty="0"/>
          </a:p>
          <a:p>
            <a:r>
              <a:rPr lang="zh-CN" altLang="zh-CN" dirty="0"/>
              <a:t>能力目标：</a:t>
            </a:r>
            <a:endParaRPr lang="zh-CN" altLang="zh-CN" dirty="0"/>
          </a:p>
          <a:p>
            <a:r>
              <a:rPr lang="zh-CN" altLang="zh-CN" dirty="0"/>
              <a:t>1.能够根据会议类型的不同对会议场所进行选择和评价</a:t>
            </a:r>
            <a:r>
              <a:rPr lang="zh-CN" altLang="en-US" dirty="0"/>
              <a:t>；</a:t>
            </a:r>
            <a:endParaRPr lang="zh-CN" altLang="zh-CN" dirty="0"/>
          </a:p>
          <a:p>
            <a:r>
              <a:rPr lang="zh-CN" altLang="zh-CN" dirty="0"/>
              <a:t>2.能够为指定会议设计活动安排</a:t>
            </a:r>
            <a:r>
              <a:rPr lang="zh-CN" altLang="en-US" dirty="0"/>
              <a:t>；</a:t>
            </a:r>
            <a:endParaRPr lang="zh-CN" altLang="zh-CN" dirty="0"/>
          </a:p>
          <a:p>
            <a:r>
              <a:rPr lang="zh-CN" altLang="zh-CN" dirty="0"/>
              <a:t>3.能够独立完成会场布置工作</a:t>
            </a:r>
            <a:r>
              <a:rPr lang="zh-CN" altLang="en-US" dirty="0"/>
              <a:t>。</a:t>
            </a:r>
            <a:endParaRPr lang="zh-CN" altLang="zh-CN"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（三）</a:t>
            </a:r>
            <a:r>
              <a:rPr lang="zh-CN" altLang="zh-CN" dirty="0">
                <a:sym typeface="+mn-ea"/>
              </a:rPr>
              <a:t>选择会议礼品的注意事项</a:t>
            </a:r>
            <a:br>
              <a:rPr lang="en-US" altLang="zh-CN" dirty="0"/>
            </a:br>
            <a:endParaRPr lang="zh-CN" altLang="en-US"/>
          </a:p>
        </p:txBody>
      </p:sp>
      <p:pic>
        <p:nvPicPr>
          <p:cNvPr id="6" name="内容占位符 5" descr="QQ截图20200413012041"/>
          <p:cNvPicPr>
            <a:picLocks noChangeAspect="1"/>
          </p:cNvPicPr>
          <p:nvPr>
            <p:ph idx="1"/>
          </p:nvPr>
        </p:nvPicPr>
        <p:blipFill>
          <a:blip r:embed="rId1"/>
          <a:stretch>
            <a:fillRect/>
          </a:stretch>
        </p:blipFill>
        <p:spPr>
          <a:xfrm>
            <a:off x="266700" y="844550"/>
            <a:ext cx="8813800" cy="33388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11111"/>
          <p:cNvPicPr>
            <a:picLocks noChangeAspect="1"/>
          </p:cNvPicPr>
          <p:nvPr>
            <p:ph idx="1"/>
          </p:nvPr>
        </p:nvPicPr>
        <p:blipFill>
          <a:blip r:embed="rId1"/>
          <a:stretch>
            <a:fillRect/>
          </a:stretch>
        </p:blipFill>
        <p:spPr>
          <a:xfrm>
            <a:off x="302895" y="316865"/>
            <a:ext cx="8656955" cy="38201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nSpc>
                <a:spcPct val="150000"/>
              </a:lnSpc>
            </a:pPr>
            <a:r>
              <a:rPr lang="zh-CN" altLang="en-US" b="1" dirty="0">
                <a:sym typeface="+mn-ea"/>
              </a:rPr>
              <a:t>六、主席台、演讲台的布置</a:t>
            </a:r>
            <a:endParaRPr lang="en-US" altLang="zh-CN" b="1" dirty="0"/>
          </a:p>
          <a:p>
            <a:pPr>
              <a:lnSpc>
                <a:spcPct val="150000"/>
              </a:lnSpc>
            </a:pPr>
            <a:r>
              <a:rPr lang="zh-CN" altLang="en-US" dirty="0">
                <a:sym typeface="+mn-ea"/>
              </a:rPr>
              <a:t>（一）主席台</a:t>
            </a:r>
            <a:endParaRPr lang="zh-CN" altLang="en-US" dirty="0">
              <a:sym typeface="+mn-ea"/>
            </a:endParaRPr>
          </a:p>
          <a:p>
            <a:pPr>
              <a:lnSpc>
                <a:spcPct val="150000"/>
              </a:lnSpc>
            </a:pPr>
            <a:endParaRPr lang="en-US" altLang="zh-CN" dirty="0"/>
          </a:p>
          <a:p>
            <a:pPr>
              <a:lnSpc>
                <a:spcPct val="150000"/>
              </a:lnSpc>
            </a:pPr>
            <a:r>
              <a:rPr lang="zh-CN" altLang="en-US" dirty="0">
                <a:sym typeface="+mn-ea"/>
              </a:rPr>
              <a:t>（二）演讲台</a:t>
            </a:r>
            <a:endParaRPr lang="en-US" altLang="zh-CN" dirty="0"/>
          </a:p>
          <a:p>
            <a:endParaRPr lang="zh-CN" altLang="en-US"/>
          </a:p>
        </p:txBody>
      </p:sp>
      <p:pic>
        <p:nvPicPr>
          <p:cNvPr id="4" name="图片 3" descr="234"/>
          <p:cNvPicPr>
            <a:picLocks noChangeAspect="1"/>
          </p:cNvPicPr>
          <p:nvPr/>
        </p:nvPicPr>
        <p:blipFill>
          <a:blip r:embed="rId1"/>
          <a:stretch>
            <a:fillRect/>
          </a:stretch>
        </p:blipFill>
        <p:spPr>
          <a:xfrm>
            <a:off x="178435" y="1541780"/>
            <a:ext cx="8946515" cy="33134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二、演讲台</a:t>
            </a:r>
            <a:endParaRPr lang="zh-CN" altLang="en-US"/>
          </a:p>
          <a:p>
            <a:endParaRPr lang="zh-CN" altLang="en-US"/>
          </a:p>
        </p:txBody>
      </p:sp>
      <p:pic>
        <p:nvPicPr>
          <p:cNvPr id="4" name="图片 3" descr="345"/>
          <p:cNvPicPr>
            <a:picLocks noChangeAspect="1"/>
          </p:cNvPicPr>
          <p:nvPr/>
        </p:nvPicPr>
        <p:blipFill>
          <a:blip r:embed="rId1"/>
          <a:stretch>
            <a:fillRect/>
          </a:stretch>
        </p:blipFill>
        <p:spPr>
          <a:xfrm>
            <a:off x="144780" y="1309370"/>
            <a:ext cx="8847455" cy="14725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flipH="1">
            <a:off x="390524" y="2817627"/>
            <a:ext cx="2153197" cy="1840098"/>
          </a:xfrm>
          <a:prstGeom prst="rect">
            <a:avLst/>
          </a:prstGeom>
        </p:spPr>
      </p:pic>
      <p:cxnSp>
        <p:nvCxnSpPr>
          <p:cNvPr id="26" name="直接连接符 25"/>
          <p:cNvCxnSpPr/>
          <p:nvPr/>
        </p:nvCxnSpPr>
        <p:spPr>
          <a:xfrm>
            <a:off x="2854260" y="2994051"/>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06506" y="1692366"/>
            <a:ext cx="4057908" cy="1107996"/>
          </a:xfrm>
          <a:prstGeom prst="rect">
            <a:avLst/>
          </a:prstGeom>
          <a:noFill/>
        </p:spPr>
        <p:txBody>
          <a:bodyPr wrap="square" rtlCol="0">
            <a:spAutoFit/>
          </a:bodyPr>
          <a:lstStyle/>
          <a:p>
            <a:pPr algn="ctr"/>
            <a:r>
              <a:rPr lang="zh-CN" altLang="en-US" sz="6600">
                <a:latin typeface="微软雅黑" panose="020B0503020204020204" pitchFamily="34" charset="-122"/>
                <a:ea typeface="微软雅黑" panose="020B0503020204020204" pitchFamily="34" charset="-122"/>
              </a:rPr>
              <a:t>谢谢观看</a:t>
            </a:r>
            <a:endParaRPr lang="zh-CN" altLang="en-US" sz="6600" dirty="0">
              <a:latin typeface="微软雅黑" panose="020B0503020204020204" pitchFamily="34" charset="-122"/>
              <a:ea typeface="微软雅黑" panose="020B0503020204020204" pitchFamily="34" charset="-122"/>
            </a:endParaRPr>
          </a:p>
        </p:txBody>
      </p:sp>
      <p:grpSp>
        <p:nvGrpSpPr>
          <p:cNvPr id="2" name="组合 24"/>
          <p:cNvGrpSpPr/>
          <p:nvPr/>
        </p:nvGrpSpPr>
        <p:grpSpPr>
          <a:xfrm>
            <a:off x="3072877" y="1668098"/>
            <a:ext cx="3909464" cy="926245"/>
            <a:chOff x="0" y="1625532"/>
            <a:chExt cx="3889612" cy="798478"/>
          </a:xfrm>
        </p:grpSpPr>
        <p:cxnSp>
          <p:nvCxnSpPr>
            <p:cNvPr id="13" name="直接连接符 12"/>
            <p:cNvCxnSpPr/>
            <p:nvPr/>
          </p:nvCxnSpPr>
          <p:spPr>
            <a:xfrm>
              <a:off x="0" y="1625532"/>
              <a:ext cx="3889612"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5964" y="1625532"/>
              <a:ext cx="0" cy="798478"/>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2" presetClass="entr" presetSubtype="2" fill="hold" nodeType="withEffect">
                                  <p:stCondLst>
                                    <p:cond delay="10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【思维导读】</a:t>
            </a:r>
            <a:br>
              <a:rPr lang="zh-CN" altLang="zh-CN" dirty="0"/>
            </a:b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6386" y="966528"/>
            <a:ext cx="8358497" cy="31801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srcRect l="1" r="30161" b="27190"/>
          <a:stretch>
            <a:fillRect/>
          </a:stretch>
        </p:blipFill>
        <p:spPr>
          <a:xfrm flipH="1">
            <a:off x="-2" y="2514600"/>
            <a:ext cx="2966470" cy="2642960"/>
          </a:xfrm>
          <a:prstGeom prst="rect">
            <a:avLst/>
          </a:prstGeom>
        </p:spPr>
      </p:pic>
      <p:grpSp>
        <p:nvGrpSpPr>
          <p:cNvPr id="21" name="组合 20"/>
          <p:cNvGrpSpPr/>
          <p:nvPr/>
        </p:nvGrpSpPr>
        <p:grpSpPr>
          <a:xfrm>
            <a:off x="5466564" y="660513"/>
            <a:ext cx="1600374" cy="799805"/>
            <a:chOff x="9005601" y="948924"/>
            <a:chExt cx="2133832" cy="1066406"/>
          </a:xfrm>
        </p:grpSpPr>
        <p:sp>
          <p:nvSpPr>
            <p:cNvPr id="8" name="文本框 7"/>
            <p:cNvSpPr txBox="1"/>
            <p:nvPr/>
          </p:nvSpPr>
          <p:spPr>
            <a:xfrm>
              <a:off x="9005601" y="948924"/>
              <a:ext cx="2092881" cy="861774"/>
            </a:xfrm>
            <a:prstGeom prst="rect">
              <a:avLst/>
            </a:prstGeom>
            <a:noFill/>
          </p:spPr>
          <p:txBody>
            <a:bodyPr wrap="none" rtlCol="0">
              <a:spAutoFit/>
            </a:bodyPr>
            <a:lstStyle/>
            <a:p>
              <a:pPr algn="ctr"/>
              <a:r>
                <a:rPr lang="zh-CN" altLang="en-US" sz="3600">
                  <a:solidFill>
                    <a:srgbClr val="383838"/>
                  </a:solidFill>
                  <a:latin typeface="微软雅黑" panose="020B0503020204020204" pitchFamily="34" charset="-122"/>
                  <a:ea typeface="微软雅黑" panose="020B0503020204020204" pitchFamily="34" charset="-122"/>
                </a:rPr>
                <a:t>目　录</a:t>
              </a:r>
              <a:endParaRPr lang="zh-CN" altLang="en-US" sz="3600" dirty="0">
                <a:solidFill>
                  <a:srgbClr val="383838"/>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9112809" y="1684385"/>
              <a:ext cx="2026624" cy="330945"/>
            </a:xfrm>
            <a:prstGeom prst="rect">
              <a:avLst/>
            </a:prstGeom>
            <a:noFill/>
          </p:spPr>
          <p:txBody>
            <a:bodyPr wrap="none" rtlCol="0">
              <a:spAutoFit/>
            </a:bodyPr>
            <a:lstStyle/>
            <a:p>
              <a:pPr algn="ctr"/>
              <a:r>
                <a:rPr lang="en-US" altLang="zh-CN" sz="1015" spc="600" dirty="0">
                  <a:solidFill>
                    <a:srgbClr val="F87C0D"/>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15" spc="600"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 name="组合 1"/>
          <p:cNvGrpSpPr/>
          <p:nvPr/>
        </p:nvGrpSpPr>
        <p:grpSpPr>
          <a:xfrm>
            <a:off x="6741977" y="0"/>
            <a:ext cx="0" cy="4129603"/>
            <a:chOff x="10910871" y="0"/>
            <a:chExt cx="0" cy="5506137"/>
          </a:xfrm>
        </p:grpSpPr>
        <p:cxnSp>
          <p:nvCxnSpPr>
            <p:cNvPr id="11" name="直接连接符 10"/>
            <p:cNvCxnSpPr/>
            <p:nvPr/>
          </p:nvCxnSpPr>
          <p:spPr>
            <a:xfrm>
              <a:off x="10910871" y="0"/>
              <a:ext cx="0" cy="671987"/>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910871" y="2212388"/>
              <a:ext cx="0" cy="3293749"/>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338954" y="1603558"/>
            <a:ext cx="3728596" cy="553998"/>
            <a:chOff x="6168787" y="2138077"/>
            <a:chExt cx="4971461" cy="738664"/>
          </a:xfrm>
        </p:grpSpPr>
        <p:sp>
          <p:nvSpPr>
            <p:cNvPr id="22" name="文本框 21"/>
            <p:cNvSpPr txBox="1"/>
            <p:nvPr/>
          </p:nvSpPr>
          <p:spPr>
            <a:xfrm>
              <a:off x="6168787" y="2138077"/>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5" name="组合 24"/>
            <p:cNvGrpSpPr/>
            <p:nvPr/>
          </p:nvGrpSpPr>
          <p:grpSpPr>
            <a:xfrm>
              <a:off x="6168788" y="2231134"/>
              <a:ext cx="4971460" cy="550517"/>
              <a:chOff x="6168788" y="2231134"/>
              <a:chExt cx="4971460" cy="550517"/>
            </a:xfrm>
          </p:grpSpPr>
          <p:cxnSp>
            <p:nvCxnSpPr>
              <p:cNvPr id="18" name="直接连接符 17"/>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969004" y="2231134"/>
                <a:ext cx="4171244" cy="45140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任务一 明确会议的基本知识</a:t>
                </a:r>
                <a:endParaRPr lang="zh-CN" altLang="en-US" sz="1600" dirty="0">
                  <a:solidFill>
                    <a:srgbClr val="515151"/>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3338954" y="2260929"/>
            <a:ext cx="3403023" cy="708306"/>
            <a:chOff x="6168787" y="2138078"/>
            <a:chExt cx="4537364" cy="944407"/>
          </a:xfrm>
        </p:grpSpPr>
        <p:sp>
          <p:nvSpPr>
            <p:cNvPr id="32" name="文本框 31"/>
            <p:cNvSpPr txBox="1"/>
            <p:nvPr/>
          </p:nvSpPr>
          <p:spPr>
            <a:xfrm>
              <a:off x="6168787" y="2138078"/>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02</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3" name="组合 32"/>
            <p:cNvGrpSpPr/>
            <p:nvPr/>
          </p:nvGrpSpPr>
          <p:grpSpPr>
            <a:xfrm>
              <a:off x="6168788" y="2246520"/>
              <a:ext cx="4537363" cy="835965"/>
              <a:chOff x="6168788" y="2246520"/>
              <a:chExt cx="4537363" cy="835965"/>
            </a:xfrm>
          </p:grpSpPr>
          <p:cxnSp>
            <p:nvCxnSpPr>
              <p:cNvPr id="34" name="直接连接符 33"/>
              <p:cNvCxnSpPr/>
              <p:nvPr/>
            </p:nvCxnSpPr>
            <p:spPr>
              <a:xfrm>
                <a:off x="6168788" y="3082485"/>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6969004" y="2246520"/>
                <a:ext cx="3737144" cy="483722"/>
              </a:xfrm>
              <a:prstGeom prst="rect">
                <a:avLst/>
              </a:prstGeom>
              <a:noFill/>
            </p:spPr>
            <p:txBody>
              <a:bodyPr wrap="square" rtlCol="0">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任务二 会议场所的选择</a:t>
                </a:r>
                <a:endParaRPr lang="zh-CN" altLang="en-US" sz="1600" dirty="0">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3338956" y="2965800"/>
            <a:ext cx="3403023" cy="553998"/>
            <a:chOff x="6168787" y="2138077"/>
            <a:chExt cx="4537364" cy="738664"/>
          </a:xfrm>
        </p:grpSpPr>
        <p:sp>
          <p:nvSpPr>
            <p:cNvPr id="38" name="文本框 37"/>
            <p:cNvSpPr txBox="1"/>
            <p:nvPr/>
          </p:nvSpPr>
          <p:spPr>
            <a:xfrm>
              <a:off x="6168787" y="2138077"/>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9" name="组合 38"/>
            <p:cNvGrpSpPr/>
            <p:nvPr/>
          </p:nvGrpSpPr>
          <p:grpSpPr>
            <a:xfrm>
              <a:off x="6168788" y="2163401"/>
              <a:ext cx="4537363" cy="618250"/>
              <a:chOff x="6168788" y="2163401"/>
              <a:chExt cx="4537363" cy="618250"/>
            </a:xfrm>
          </p:grpSpPr>
          <p:cxnSp>
            <p:nvCxnSpPr>
              <p:cNvPr id="40" name="直接连接符 39"/>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977471" y="2163401"/>
                <a:ext cx="2837103" cy="45140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任务三 会议活动安排</a:t>
                </a:r>
                <a:endParaRPr lang="zh-CN" altLang="en-US" sz="1600" dirty="0">
                  <a:latin typeface="微软雅黑" panose="020B0503020204020204" pitchFamily="34" charset="-122"/>
                  <a:ea typeface="微软雅黑" panose="020B0503020204020204" pitchFamily="34" charset="-122"/>
                </a:endParaRPr>
              </a:p>
            </p:txBody>
          </p:sp>
        </p:grpSp>
      </p:grpSp>
      <p:grpSp>
        <p:nvGrpSpPr>
          <p:cNvPr id="43" name="组合 42"/>
          <p:cNvGrpSpPr/>
          <p:nvPr/>
        </p:nvGrpSpPr>
        <p:grpSpPr>
          <a:xfrm>
            <a:off x="3338954" y="3646921"/>
            <a:ext cx="3403023" cy="553998"/>
            <a:chOff x="6168787" y="2138077"/>
            <a:chExt cx="4537364" cy="738664"/>
          </a:xfrm>
        </p:grpSpPr>
        <p:sp>
          <p:nvSpPr>
            <p:cNvPr id="44" name="文本框 43"/>
            <p:cNvSpPr txBox="1"/>
            <p:nvPr/>
          </p:nvSpPr>
          <p:spPr>
            <a:xfrm>
              <a:off x="6168787" y="2138077"/>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04</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5" name="组合 44"/>
            <p:cNvGrpSpPr/>
            <p:nvPr/>
          </p:nvGrpSpPr>
          <p:grpSpPr>
            <a:xfrm>
              <a:off x="6168788" y="2231133"/>
              <a:ext cx="4537363" cy="550518"/>
              <a:chOff x="6168788" y="2231133"/>
              <a:chExt cx="4537363" cy="550518"/>
            </a:xfrm>
          </p:grpSpPr>
          <p:cxnSp>
            <p:nvCxnSpPr>
              <p:cNvPr id="46" name="直接连接符 45"/>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969005" y="2231133"/>
                <a:ext cx="2789652" cy="45140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任务四 会场布置策划</a:t>
                </a:r>
                <a:endParaRPr lang="zh-CN" altLang="en-US" sz="1600" dirty="0">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2" presetClass="entr" presetSubtype="4" fill="hold" nodeType="withEffect">
                                  <p:stCondLst>
                                    <p:cond delay="50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125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ppt_x"/>
                                          </p:val>
                                        </p:tav>
                                        <p:tav tm="100000">
                                          <p:val>
                                            <p:strVal val="#ppt_x"/>
                                          </p:val>
                                        </p:tav>
                                      </p:tavLst>
                                    </p:anim>
                                    <p:anim calcmode="lin" valueType="num">
                                      <p:cBhvr additive="base">
                                        <p:cTn id="18" dur="10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75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ppt_x"/>
                                          </p:val>
                                        </p:tav>
                                        <p:tav tm="100000">
                                          <p:val>
                                            <p:strVal val="#ppt_x"/>
                                          </p:val>
                                        </p:tav>
                                      </p:tavLst>
                                    </p:anim>
                                    <p:anim calcmode="lin" valueType="num">
                                      <p:cBhvr additive="base">
                                        <p:cTn id="26"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5630" y="187325"/>
            <a:ext cx="7920355" cy="786130"/>
          </a:xfrm>
        </p:spPr>
        <p:txBody>
          <a:bodyPr/>
          <a:p>
            <a:r>
              <a:rPr lang="zh-CN" altLang="en-US"/>
              <a:t>会议策划策划任务：</a:t>
            </a:r>
            <a:endParaRPr lang="zh-CN" altLang="en-US"/>
          </a:p>
        </p:txBody>
      </p:sp>
      <p:sp>
        <p:nvSpPr>
          <p:cNvPr id="3" name="内容占位符 2"/>
          <p:cNvSpPr>
            <a:spLocks noGrp="1"/>
          </p:cNvSpPr>
          <p:nvPr>
            <p:ph idx="1"/>
          </p:nvPr>
        </p:nvSpPr>
        <p:spPr>
          <a:xfrm>
            <a:off x="382905" y="1252220"/>
            <a:ext cx="8523605" cy="2761615"/>
          </a:xfrm>
        </p:spPr>
        <p:txBody>
          <a:bodyPr/>
          <a:p>
            <a:endParaRPr lang="zh-CN" altLang="en-US" sz="2400" b="1"/>
          </a:p>
          <a:p>
            <a:r>
              <a:rPr lang="zh-CN" altLang="en-US" sz="2400"/>
              <a:t>面对疫情，日照市饭店协会决定召开会议讨论下半年酒店经营相关问题。</a:t>
            </a:r>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81493" y="1625234"/>
            <a:ext cx="4787040" cy="1873155"/>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1868234" y="1973188"/>
            <a:ext cx="4756627" cy="1198880"/>
            <a:chOff x="5403062" y="3067883"/>
            <a:chExt cx="6342169" cy="1598506"/>
          </a:xfrm>
        </p:grpSpPr>
        <p:sp>
          <p:nvSpPr>
            <p:cNvPr id="6" name="文本框 5"/>
            <p:cNvSpPr txBox="1"/>
            <p:nvPr/>
          </p:nvSpPr>
          <p:spPr>
            <a:xfrm>
              <a:off x="5403062" y="3067883"/>
              <a:ext cx="1600200" cy="1598506"/>
            </a:xfrm>
            <a:prstGeom prst="rect">
              <a:avLst/>
            </a:prstGeom>
            <a:noFill/>
          </p:spPr>
          <p:txBody>
            <a:bodyPr wrap="none" rtlCol="0">
              <a:spAutoFit/>
            </a:bodyPr>
            <a:lstStyle/>
            <a:p>
              <a:r>
                <a:rPr lang="en-US" altLang="zh-CN" sz="7200" b="1" dirty="0">
                  <a:solidFill>
                    <a:srgbClr val="F87C0D"/>
                  </a:solidFill>
                  <a:latin typeface="Arial" panose="020B0604020202020204" pitchFamily="34" charset="0"/>
                  <a:ea typeface="微软雅黑" panose="020B0503020204020204" pitchFamily="34" charset="-122"/>
                  <a:cs typeface="Arial" panose="020B0604020202020204" pitchFamily="34" charset="0"/>
                </a:rPr>
                <a:t>03</a:t>
              </a:r>
              <a:endParaRPr lang="zh-CN" altLang="en-US" sz="72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6760058" y="3232030"/>
              <a:ext cx="4985173" cy="695960"/>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任务三　会场布置策划</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0759" y="1176386"/>
            <a:ext cx="7543800" cy="3552444"/>
          </a:xfrm>
        </p:spPr>
        <p:txBody>
          <a:bodyPr>
            <a:normAutofit/>
          </a:bodyPr>
          <a:lstStyle/>
          <a:p>
            <a:r>
              <a:rPr lang="en-US" altLang="zh-CN" dirty="0"/>
              <a:t>1.</a:t>
            </a:r>
            <a:r>
              <a:rPr lang="zh-CN" altLang="zh-CN" dirty="0"/>
              <a:t>剧院式</a:t>
            </a:r>
            <a:endParaRPr lang="zh-CN" altLang="zh-CN" dirty="0"/>
          </a:p>
          <a:p>
            <a:endParaRPr lang="zh-CN" altLang="zh-CN" dirty="0"/>
          </a:p>
        </p:txBody>
      </p:sp>
      <p:sp>
        <p:nvSpPr>
          <p:cNvPr id="4" name="标题 1"/>
          <p:cNvSpPr>
            <a:spLocks noGrp="1"/>
          </p:cNvSpPr>
          <p:nvPr>
            <p:ph type="title"/>
          </p:nvPr>
        </p:nvSpPr>
        <p:spPr>
          <a:xfrm>
            <a:off x="802386" y="363474"/>
            <a:ext cx="7543800" cy="1207008"/>
          </a:xfrm>
        </p:spPr>
        <p:txBody>
          <a:bodyPr/>
          <a:lstStyle/>
          <a:p>
            <a:r>
              <a:rPr lang="zh-CN" altLang="zh-CN" dirty="0"/>
              <a:t>一</a:t>
            </a:r>
            <a:r>
              <a:rPr lang="zh-CN" altLang="en-US" dirty="0"/>
              <a:t>、</a:t>
            </a:r>
            <a:r>
              <a:rPr lang="zh-CN" altLang="zh-CN" dirty="0"/>
              <a:t>会场背景板布置</a:t>
            </a:r>
            <a:br>
              <a:rPr lang="zh-CN" altLang="zh-CN" dirty="0"/>
            </a:br>
            <a:r>
              <a:rPr lang="zh-CN" altLang="zh-CN" dirty="0"/>
              <a:t>二</a:t>
            </a:r>
            <a:r>
              <a:rPr lang="zh-CN" altLang="en-US" dirty="0"/>
              <a:t>、</a:t>
            </a:r>
            <a:r>
              <a:rPr lang="zh-CN" altLang="zh-CN" dirty="0"/>
              <a:t>会议场地的布置方式</a:t>
            </a:r>
            <a:endParaRPr lang="zh-CN" altLang="zh-CN" dirty="0"/>
          </a:p>
        </p:txBody>
      </p:sp>
      <p:pic>
        <p:nvPicPr>
          <p:cNvPr id="5" name="图片 4"/>
          <p:cNvPicPr/>
          <p:nvPr/>
        </p:nvPicPr>
        <p:blipFill>
          <a:blip r:embed="rId1">
            <a:extLst>
              <a:ext uri="{28A0092B-C50C-407E-A947-70E740481C1C}">
                <a14:useLocalDpi xmlns:a14="http://schemas.microsoft.com/office/drawing/2010/main" val="0"/>
              </a:ext>
            </a:extLst>
          </a:blip>
          <a:srcRect/>
          <a:stretch>
            <a:fillRect/>
          </a:stretch>
        </p:blipFill>
        <p:spPr bwMode="auto">
          <a:xfrm>
            <a:off x="1148316" y="1803608"/>
            <a:ext cx="2550481" cy="1694503"/>
          </a:xfrm>
          <a:prstGeom prst="rect">
            <a:avLst/>
          </a:prstGeom>
          <a:noFill/>
          <a:ln>
            <a:noFill/>
          </a:ln>
        </p:spPr>
      </p:pic>
      <p:pic>
        <p:nvPicPr>
          <p:cNvPr id="6" name="图片 5" descr="http://www.51mice.com/uploadfile/hotel/1302856748170.jpg"/>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113844" y="1800275"/>
            <a:ext cx="2552770" cy="16978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2023" y="749002"/>
            <a:ext cx="7543800" cy="1313714"/>
          </a:xfrm>
        </p:spPr>
        <p:txBody>
          <a:bodyPr>
            <a:normAutofit/>
          </a:bodyPr>
          <a:lstStyle/>
          <a:p>
            <a:r>
              <a:rPr lang="en-US" altLang="en-US" dirty="0"/>
              <a:t>2.课桌式</a:t>
            </a:r>
            <a:endParaRPr lang="en-US" altLang="en-US" dirty="0"/>
          </a:p>
          <a:p>
            <a:r>
              <a:rPr lang="en-US" altLang="zh-CN" dirty="0"/>
              <a:t>3.</a:t>
            </a:r>
            <a:r>
              <a:rPr lang="zh-CN" altLang="zh-CN" dirty="0"/>
              <a:t>围桌式</a:t>
            </a:r>
            <a:endParaRPr lang="en-US" altLang="zh-CN" dirty="0"/>
          </a:p>
          <a:p>
            <a:r>
              <a:rPr lang="en-US" altLang="zh-CN" dirty="0"/>
              <a:t>4.</a:t>
            </a:r>
            <a:r>
              <a:rPr lang="en-US" altLang="en-US" dirty="0"/>
              <a:t>长方形</a:t>
            </a:r>
            <a:endParaRPr lang="zh-CN" altLang="zh-CN" dirty="0"/>
          </a:p>
          <a:p>
            <a:endParaRPr lang="zh-CN" altLang="zh-CN" dirty="0"/>
          </a:p>
        </p:txBody>
      </p:sp>
      <p:sp>
        <p:nvSpPr>
          <p:cNvPr id="4" name="标题 1"/>
          <p:cNvSpPr>
            <a:spLocks noGrp="1"/>
          </p:cNvSpPr>
          <p:nvPr>
            <p:ph type="title"/>
          </p:nvPr>
        </p:nvSpPr>
        <p:spPr>
          <a:xfrm>
            <a:off x="802386" y="363474"/>
            <a:ext cx="7543800" cy="1207008"/>
          </a:xfrm>
        </p:spPr>
        <p:txBody>
          <a:bodyPr/>
          <a:lstStyle/>
          <a:p>
            <a:r>
              <a:rPr lang="zh-CN" altLang="zh-CN" dirty="0"/>
              <a:t>二</a:t>
            </a:r>
            <a:r>
              <a:rPr lang="zh-CN" altLang="en-US" dirty="0"/>
              <a:t>、</a:t>
            </a:r>
            <a:r>
              <a:rPr lang="zh-CN" altLang="zh-CN" dirty="0"/>
              <a:t>会议场地的布置方式</a:t>
            </a:r>
            <a:endParaRPr lang="zh-CN" altLang="zh-CN" dirty="0"/>
          </a:p>
        </p:txBody>
      </p:sp>
      <p:pic>
        <p:nvPicPr>
          <p:cNvPr id="10" name="图片 9" descr="课桌式1"/>
          <p:cNvPicPr/>
          <p:nvPr/>
        </p:nvPicPr>
        <p:blipFill>
          <a:blip r:embed="rId1">
            <a:extLst>
              <a:ext uri="{28A0092B-C50C-407E-A947-70E740481C1C}">
                <a14:useLocalDpi xmlns:a14="http://schemas.microsoft.com/office/drawing/2010/main" val="0"/>
              </a:ext>
            </a:extLst>
          </a:blip>
          <a:srcRect/>
          <a:stretch>
            <a:fillRect/>
          </a:stretch>
        </p:blipFill>
        <p:spPr bwMode="auto">
          <a:xfrm>
            <a:off x="277292" y="2448243"/>
            <a:ext cx="2511521" cy="1747405"/>
          </a:xfrm>
          <a:prstGeom prst="rect">
            <a:avLst/>
          </a:prstGeom>
          <a:noFill/>
          <a:ln>
            <a:noFill/>
          </a:ln>
        </p:spPr>
      </p:pic>
      <p:pic>
        <p:nvPicPr>
          <p:cNvPr id="11" name="图片 10" descr="宴会式"/>
          <p:cNvPicPr/>
          <p:nvPr/>
        </p:nvPicPr>
        <p:blipFill>
          <a:blip r:embed="rId2">
            <a:extLst>
              <a:ext uri="{28A0092B-C50C-407E-A947-70E740481C1C}">
                <a14:useLocalDpi xmlns:a14="http://schemas.microsoft.com/office/drawing/2010/main" val="0"/>
              </a:ext>
            </a:extLst>
          </a:blip>
          <a:srcRect/>
          <a:stretch>
            <a:fillRect/>
          </a:stretch>
        </p:blipFill>
        <p:spPr bwMode="auto">
          <a:xfrm>
            <a:off x="3442758" y="2448243"/>
            <a:ext cx="2394516" cy="1747406"/>
          </a:xfrm>
          <a:prstGeom prst="rect">
            <a:avLst/>
          </a:prstGeom>
          <a:noFill/>
          <a:ln>
            <a:noFill/>
          </a:ln>
        </p:spPr>
      </p:pic>
      <p:sp>
        <p:nvSpPr>
          <p:cNvPr id="2" name="文本框 1"/>
          <p:cNvSpPr txBox="1"/>
          <p:nvPr/>
        </p:nvSpPr>
        <p:spPr>
          <a:xfrm>
            <a:off x="1187424" y="4195648"/>
            <a:ext cx="1020337" cy="248209"/>
          </a:xfrm>
          <a:prstGeom prst="rect">
            <a:avLst/>
          </a:prstGeom>
          <a:noFill/>
        </p:spPr>
        <p:txBody>
          <a:bodyPr wrap="square" rtlCol="0">
            <a:spAutoFit/>
          </a:bodyPr>
          <a:lstStyle/>
          <a:p>
            <a:r>
              <a:rPr kumimoji="1" lang="en-US" altLang="en-US" sz="1015" dirty="0">
                <a:latin typeface="微软雅黑" panose="020B0503020204020204" pitchFamily="34" charset="-122"/>
                <a:ea typeface="微软雅黑" panose="020B0503020204020204" pitchFamily="34" charset="-122"/>
              </a:rPr>
              <a:t>课桌式</a:t>
            </a:r>
            <a:endParaRPr kumimoji="1" lang="zh-CN" altLang="en-US" sz="1015"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459178" y="4195648"/>
            <a:ext cx="1020337" cy="248209"/>
          </a:xfrm>
          <a:prstGeom prst="rect">
            <a:avLst/>
          </a:prstGeom>
          <a:noFill/>
        </p:spPr>
        <p:txBody>
          <a:bodyPr wrap="square" rtlCol="0">
            <a:spAutoFit/>
          </a:bodyPr>
          <a:lstStyle/>
          <a:p>
            <a:r>
              <a:rPr kumimoji="1" lang="en-US" altLang="en-US" sz="1015" dirty="0">
                <a:latin typeface="微软雅黑" panose="020B0503020204020204" pitchFamily="34" charset="-122"/>
                <a:ea typeface="微软雅黑" panose="020B0503020204020204" pitchFamily="34" charset="-122"/>
              </a:rPr>
              <a:t>围桌式</a:t>
            </a:r>
            <a:endParaRPr kumimoji="1" lang="zh-CN" altLang="en-US" sz="1015" dirty="0">
              <a:latin typeface="微软雅黑" panose="020B0503020204020204" pitchFamily="34" charset="-122"/>
              <a:ea typeface="微软雅黑" panose="020B0503020204020204" pitchFamily="34" charset="-122"/>
            </a:endParaRPr>
          </a:p>
        </p:txBody>
      </p:sp>
      <p:pic>
        <p:nvPicPr>
          <p:cNvPr id="13" name="图片 12" descr="http://img.hb.aicdn.com/1d8ab9932ac1c5767b37228f518cfd6f166d6e8440c53-569D0f_fw658"/>
          <p:cNvPicPr/>
          <p:nvPr/>
        </p:nvPicPr>
        <p:blipFill>
          <a:blip r:embed="rId3" r:link="rId4">
            <a:extLst>
              <a:ext uri="{28A0092B-C50C-407E-A947-70E740481C1C}">
                <a14:useLocalDpi xmlns:a14="http://schemas.microsoft.com/office/drawing/2010/main" val="0"/>
              </a:ext>
            </a:extLst>
          </a:blip>
          <a:srcRect l="6929" t="15773" r="13432" b="4163"/>
          <a:stretch>
            <a:fillRect/>
          </a:stretch>
        </p:blipFill>
        <p:spPr bwMode="auto">
          <a:xfrm>
            <a:off x="6628053" y="2448243"/>
            <a:ext cx="2143435" cy="1747405"/>
          </a:xfrm>
          <a:prstGeom prst="rect">
            <a:avLst/>
          </a:prstGeom>
          <a:noFill/>
          <a:ln>
            <a:noFill/>
          </a:ln>
        </p:spPr>
      </p:pic>
      <p:sp>
        <p:nvSpPr>
          <p:cNvPr id="14" name="文本框 13"/>
          <p:cNvSpPr txBox="1"/>
          <p:nvPr/>
        </p:nvSpPr>
        <p:spPr>
          <a:xfrm>
            <a:off x="7325849" y="4195648"/>
            <a:ext cx="1020337" cy="248209"/>
          </a:xfrm>
          <a:prstGeom prst="rect">
            <a:avLst/>
          </a:prstGeom>
          <a:noFill/>
        </p:spPr>
        <p:txBody>
          <a:bodyPr wrap="square" rtlCol="0">
            <a:spAutoFit/>
          </a:bodyPr>
          <a:lstStyle/>
          <a:p>
            <a:r>
              <a:rPr kumimoji="1" lang="en-US" altLang="en-US" sz="1015" dirty="0">
                <a:latin typeface="微软雅黑" panose="020B0503020204020204" pitchFamily="34" charset="-122"/>
                <a:ea typeface="微软雅黑" panose="020B0503020204020204" pitchFamily="34" charset="-122"/>
              </a:rPr>
              <a:t>长方形</a:t>
            </a:r>
            <a:endParaRPr kumimoji="1" lang="zh-CN" altLang="en-US" sz="1015"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0126" y="925565"/>
            <a:ext cx="7543800" cy="811902"/>
          </a:xfrm>
        </p:spPr>
        <p:txBody>
          <a:bodyPr>
            <a:normAutofit lnSpcReduction="10000"/>
          </a:bodyPr>
          <a:lstStyle/>
          <a:p>
            <a:r>
              <a:rPr lang="en-US" altLang="zh-CN" dirty="0"/>
              <a:t>5.U</a:t>
            </a:r>
            <a:r>
              <a:rPr lang="zh-CN" altLang="zh-CN" dirty="0"/>
              <a:t>型式</a:t>
            </a:r>
            <a:endParaRPr lang="en-US" altLang="zh-CN" dirty="0"/>
          </a:p>
          <a:p>
            <a:r>
              <a:rPr lang="en-US" altLang="zh-CN" dirty="0"/>
              <a:t>6.</a:t>
            </a:r>
            <a:r>
              <a:rPr lang="zh-CN" altLang="zh-CN" dirty="0"/>
              <a:t>鸡尾酒式</a:t>
            </a:r>
            <a:endParaRPr lang="zh-CN" altLang="zh-CN" dirty="0"/>
          </a:p>
        </p:txBody>
      </p:sp>
      <p:sp>
        <p:nvSpPr>
          <p:cNvPr id="4" name="标题 1"/>
          <p:cNvSpPr>
            <a:spLocks noGrp="1"/>
          </p:cNvSpPr>
          <p:nvPr>
            <p:ph type="title"/>
          </p:nvPr>
        </p:nvSpPr>
        <p:spPr>
          <a:xfrm>
            <a:off x="802386" y="363474"/>
            <a:ext cx="7543800" cy="1207008"/>
          </a:xfrm>
        </p:spPr>
        <p:txBody>
          <a:bodyPr/>
          <a:lstStyle/>
          <a:p>
            <a:r>
              <a:rPr lang="zh-CN" altLang="zh-CN" dirty="0"/>
              <a:t>二</a:t>
            </a:r>
            <a:r>
              <a:rPr lang="zh-CN" altLang="en-US" dirty="0"/>
              <a:t>、</a:t>
            </a:r>
            <a:r>
              <a:rPr lang="zh-CN" altLang="zh-CN" dirty="0"/>
              <a:t>会议场地的布置方式</a:t>
            </a:r>
            <a:endParaRPr lang="zh-CN" altLang="zh-CN" dirty="0"/>
          </a:p>
        </p:txBody>
      </p:sp>
      <p:sp>
        <p:nvSpPr>
          <p:cNvPr id="2" name="文本框 1"/>
          <p:cNvSpPr txBox="1"/>
          <p:nvPr/>
        </p:nvSpPr>
        <p:spPr>
          <a:xfrm>
            <a:off x="1193624" y="4026862"/>
            <a:ext cx="1020337" cy="248209"/>
          </a:xfrm>
          <a:prstGeom prst="rect">
            <a:avLst/>
          </a:prstGeom>
          <a:noFill/>
        </p:spPr>
        <p:txBody>
          <a:bodyPr wrap="square" rtlCol="0">
            <a:spAutoFit/>
          </a:bodyPr>
          <a:lstStyle/>
          <a:p>
            <a:r>
              <a:rPr kumimoji="1" lang="en-US" altLang="en-US" sz="1015" dirty="0">
                <a:latin typeface="微软雅黑" panose="020B0503020204020204" pitchFamily="34" charset="-122"/>
                <a:ea typeface="微软雅黑" panose="020B0503020204020204" pitchFamily="34" charset="-122"/>
              </a:rPr>
              <a:t>U型式</a:t>
            </a:r>
            <a:endParaRPr kumimoji="1" lang="zh-CN" altLang="en-US" sz="1015"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258989" y="4012455"/>
            <a:ext cx="1020337" cy="248209"/>
          </a:xfrm>
          <a:prstGeom prst="rect">
            <a:avLst/>
          </a:prstGeom>
          <a:noFill/>
        </p:spPr>
        <p:txBody>
          <a:bodyPr wrap="square" rtlCol="0">
            <a:spAutoFit/>
          </a:bodyPr>
          <a:lstStyle/>
          <a:p>
            <a:r>
              <a:rPr kumimoji="1" lang="en-US" altLang="en-US" sz="1015" dirty="0">
                <a:latin typeface="微软雅黑" panose="020B0503020204020204" pitchFamily="34" charset="-122"/>
                <a:ea typeface="微软雅黑" panose="020B0503020204020204" pitchFamily="34" charset="-122"/>
              </a:rPr>
              <a:t>鸡尾酒式1</a:t>
            </a:r>
            <a:endParaRPr kumimoji="1" lang="zh-CN" altLang="en-US" sz="1015"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7155728" y="4012454"/>
            <a:ext cx="1020337" cy="248209"/>
          </a:xfrm>
          <a:prstGeom prst="rect">
            <a:avLst/>
          </a:prstGeom>
          <a:noFill/>
        </p:spPr>
        <p:txBody>
          <a:bodyPr wrap="square" rtlCol="0">
            <a:spAutoFit/>
          </a:bodyPr>
          <a:lstStyle/>
          <a:p>
            <a:r>
              <a:rPr kumimoji="1" lang="en-US" altLang="en-US" sz="1015" dirty="0">
                <a:latin typeface="微软雅黑" panose="020B0503020204020204" pitchFamily="34" charset="-122"/>
                <a:ea typeface="微软雅黑" panose="020B0503020204020204" pitchFamily="34" charset="-122"/>
              </a:rPr>
              <a:t>鸡尾酒式2</a:t>
            </a:r>
            <a:endParaRPr kumimoji="1" lang="zh-CN" altLang="en-US" sz="1015" dirty="0">
              <a:latin typeface="微软雅黑" panose="020B0503020204020204" pitchFamily="34" charset="-122"/>
              <a:ea typeface="微软雅黑" panose="020B0503020204020204" pitchFamily="34" charset="-122"/>
            </a:endParaRPr>
          </a:p>
        </p:txBody>
      </p:sp>
      <p:pic>
        <p:nvPicPr>
          <p:cNvPr id="15" name="图片 14"/>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126" y="2264734"/>
            <a:ext cx="2493707" cy="1741737"/>
          </a:xfrm>
          <a:prstGeom prst="rect">
            <a:avLst/>
          </a:prstGeom>
          <a:noFill/>
          <a:ln>
            <a:noFill/>
          </a:ln>
        </p:spPr>
      </p:pic>
      <p:pic>
        <p:nvPicPr>
          <p:cNvPr id="16" name="图片 15"/>
          <p:cNvPicPr/>
          <p:nvPr/>
        </p:nvPicPr>
        <p:blipFill>
          <a:blip r:embed="rId2"/>
          <a:stretch>
            <a:fillRect/>
          </a:stretch>
        </p:blipFill>
        <p:spPr>
          <a:xfrm>
            <a:off x="3377261" y="2264734"/>
            <a:ext cx="2491911" cy="1741737"/>
          </a:xfrm>
          <a:prstGeom prst="rect">
            <a:avLst/>
          </a:prstGeom>
        </p:spPr>
      </p:pic>
      <p:pic>
        <p:nvPicPr>
          <p:cNvPr id="17" name="图片 16" descr="http://p4.so.qhimg.com/t01aafd33b52aa810d4.jpg"/>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13721" y="2264734"/>
            <a:ext cx="2592405" cy="1741737"/>
          </a:xfrm>
          <a:prstGeom prst="rect">
            <a:avLst/>
          </a:prstGeom>
          <a:noFill/>
          <a:ln>
            <a:noFill/>
          </a:ln>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904</Words>
  <Application>WPS 演示</Application>
  <PresentationFormat>全屏显示(16:9)</PresentationFormat>
  <Paragraphs>130</Paragraphs>
  <Slides>24</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微软雅黑</vt:lpstr>
      <vt:lpstr>Arial Unicode MS</vt:lpstr>
      <vt:lpstr>Calibri Light</vt:lpstr>
      <vt:lpstr>Calibri</vt:lpstr>
      <vt:lpstr>等线</vt:lpstr>
      <vt:lpstr>Segoe Print</vt:lpstr>
      <vt:lpstr>Office 主题​​</vt:lpstr>
      <vt:lpstr>PowerPoint 演示文稿</vt:lpstr>
      <vt:lpstr>【学习目标】</vt:lpstr>
      <vt:lpstr>【思维导读】 </vt:lpstr>
      <vt:lpstr>PowerPoint 演示文稿</vt:lpstr>
      <vt:lpstr>会议策划策划任务：</vt:lpstr>
      <vt:lpstr>PowerPoint 演示文稿</vt:lpstr>
      <vt:lpstr>一、会场背景板布置 二、会议场地的布置方式</vt:lpstr>
      <vt:lpstr>二、会议场地的布置方式</vt:lpstr>
      <vt:lpstr>二、会议场地的布置方式</vt:lpstr>
      <vt:lpstr>三、会议鲜花的选择</vt:lpstr>
      <vt:lpstr>三、会议鲜花的选择</vt:lpstr>
      <vt:lpstr>PowerPoint 演示文稿</vt:lpstr>
      <vt:lpstr>PowerPoint 演示文稿</vt:lpstr>
      <vt:lpstr>PowerPoint 演示文稿</vt:lpstr>
      <vt:lpstr>PowerPoint 演示文稿</vt:lpstr>
      <vt:lpstr>五、会议礼品的选择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cqzbj0102</dc:creator>
  <cp:lastModifiedBy>Administrator</cp:lastModifiedBy>
  <cp:revision>947</cp:revision>
  <dcterms:created xsi:type="dcterms:W3CDTF">2017-06-28T01:34:00Z</dcterms:created>
  <dcterms:modified xsi:type="dcterms:W3CDTF">2020-04-12T17:24:02Z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