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88" r:id="rId4"/>
    <p:sldId id="284" r:id="rId5"/>
    <p:sldId id="571" r:id="rId6"/>
    <p:sldId id="485" r:id="rId7"/>
    <p:sldId id="486" r:id="rId8"/>
    <p:sldId id="487" r:id="rId9"/>
    <p:sldId id="488" r:id="rId10"/>
    <p:sldId id="490" r:id="rId11"/>
    <p:sldId id="491" r:id="rId12"/>
    <p:sldId id="492" r:id="rId13"/>
    <p:sldId id="494" r:id="rId14"/>
    <p:sldId id="565" r:id="rId15"/>
    <p:sldId id="566" r:id="rId16"/>
    <p:sldId id="567" r:id="rId17"/>
    <p:sldId id="496" r:id="rId18"/>
    <p:sldId id="568" r:id="rId19"/>
    <p:sldId id="570" r:id="rId20"/>
    <p:sldId id="293" r:id="rId21"/>
  </p:sldIdLst>
  <p:sldSz cx="9144000" cy="51435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3AEDA"/>
    <a:srgbClr val="04AEDA"/>
    <a:srgbClr val="FFFF66"/>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143"/>
    <p:restoredTop sz="94660"/>
  </p:normalViewPr>
  <p:slideViewPr>
    <p:cSldViewPr showGuides="1">
      <p:cViewPr varScale="1">
        <p:scale>
          <a:sx n="143" d="100"/>
          <a:sy n="143" d="100"/>
        </p:scale>
        <p:origin x="1056" y="114"/>
      </p:cViewPr>
      <p:guideLst>
        <p:guide orient="horz" pos="1620"/>
        <p:guide pos="2948"/>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3" name="14 CuadroTexto"/>
          <p:cNvSpPr>
            <a:spLocks noChangeArrowheads="1"/>
          </p:cNvSpPr>
          <p:nvPr/>
        </p:nvSpPr>
        <p:spPr bwMode="auto">
          <a:xfrm>
            <a:off x="7964488" y="4819650"/>
            <a:ext cx="322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200" b="1" i="1" u="none" strike="noStrike" kern="1200" cap="none" spc="0" normalizeH="0" baseline="0" noProof="0" dirty="0">
                <a:ln>
                  <a:noFill/>
                </a:ln>
                <a:solidFill>
                  <a:schemeClr val="bg1"/>
                </a:solidFill>
                <a:effectLst/>
                <a:uLnTx/>
                <a:uFillTx/>
                <a:latin typeface="方正兰亭黑_GBK" charset="-122"/>
                <a:ea typeface="MS PGothic" panose="020B0600070205080204" pitchFamily="34" charset="-128"/>
                <a:cs typeface="+mn-cs"/>
                <a:sym typeface="MS PGothic" panose="020B0600070205080204" pitchFamily="34" charset="-128"/>
              </a:rPr>
              <a:t>of</a:t>
            </a:r>
            <a:endParaRPr kumimoji="0" lang="zh-CN" altLang="zh-CN" sz="1200" b="1" i="1" u="none" strike="noStrike" kern="1200" cap="none" spc="0" normalizeH="0" baseline="0" noProof="0" dirty="0">
              <a:ln>
                <a:noFill/>
              </a:ln>
              <a:solidFill>
                <a:schemeClr val="bg1"/>
              </a:solidFill>
              <a:effectLst/>
              <a:uLnTx/>
              <a:uFillTx/>
              <a:latin typeface="方正兰亭黑_GBK" charset="-122"/>
              <a:ea typeface="MS PGothic" panose="020B0600070205080204" pitchFamily="34" charset="-128"/>
              <a:cs typeface="+mn-cs"/>
              <a:sym typeface="MS PGothic" panose="020B0600070205080204" pitchFamily="34" charset="-128"/>
            </a:endParaRPr>
          </a:p>
        </p:txBody>
      </p:sp>
      <p:sp>
        <p:nvSpPr>
          <p:cNvPr id="4" name="15 CuadroTexto"/>
          <p:cNvSpPr>
            <a:spLocks noChangeArrowheads="1"/>
          </p:cNvSpPr>
          <p:nvPr/>
        </p:nvSpPr>
        <p:spPr bwMode="auto">
          <a:xfrm>
            <a:off x="8223250" y="4819650"/>
            <a:ext cx="401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1200" cap="none" spc="0" normalizeH="0" baseline="0" noProof="0" dirty="0">
                <a:ln>
                  <a:noFill/>
                </a:ln>
                <a:solidFill>
                  <a:schemeClr val="bg1"/>
                </a:solidFill>
                <a:effectLst/>
                <a:uLnTx/>
                <a:uFillTx/>
                <a:latin typeface="方正兰亭黑_GBK" charset="-122"/>
                <a:ea typeface="方正兰亭黑_GBK" charset="-122"/>
                <a:cs typeface="+mn-cs"/>
                <a:sym typeface="方正兰亭黑_GBK" charset="-122"/>
              </a:rPr>
              <a:t>(#)</a:t>
            </a:r>
            <a:endParaRPr kumimoji="0" lang="zh-CN" altLang="zh-CN" sz="1200" b="1" i="0" u="none" strike="noStrike" kern="1200" cap="none" spc="0" normalizeH="0" baseline="0" noProof="0" dirty="0">
              <a:ln>
                <a:noFill/>
              </a:ln>
              <a:solidFill>
                <a:schemeClr val="bg1"/>
              </a:solidFill>
              <a:effectLst/>
              <a:uLnTx/>
              <a:uFillTx/>
              <a:latin typeface="方正兰亭黑_GBK" charset="-122"/>
              <a:ea typeface="方正兰亭黑_GBK" charset="-122"/>
              <a:cs typeface="+mn-cs"/>
              <a:sym typeface="方正兰亭黑_GBK"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3075" name="Picture 2" descr="C:\Users\iamisis\Desktop\00.jpg"/>
          <p:cNvPicPr>
            <a:picLocks noChangeAspect="1"/>
          </p:cNvPicPr>
          <p:nvPr userDrawn="1"/>
        </p:nvPicPr>
        <p:blipFill>
          <a:blip r:embed="rId2"/>
          <a:stretch>
            <a:fillRect/>
          </a:stretch>
        </p:blipFill>
        <p:spPr>
          <a:xfrm>
            <a:off x="0" y="0"/>
            <a:ext cx="9144000" cy="5145088"/>
          </a:xfrm>
          <a:prstGeom prst="rect">
            <a:avLst/>
          </a:prstGeom>
          <a:noFill/>
          <a:ln w="9525">
            <a:noFill/>
          </a:ln>
        </p:spPr>
      </p:pic>
      <p:sp>
        <p:nvSpPr>
          <p:cNvPr id="3076" name="直接连接符 10"/>
          <p:cNvSpPr/>
          <p:nvPr userDrawn="1"/>
        </p:nvSpPr>
        <p:spPr>
          <a:xfrm flipH="1">
            <a:off x="214313" y="561975"/>
            <a:ext cx="3097212"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523875"/>
            <a:ext cx="215900" cy="714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801" t="25398" b="18314"/>
          <a:stretch>
            <a:fillRect/>
          </a:stretch>
        </p:blipFill>
        <p:spPr>
          <a:xfrm>
            <a:off x="6203950" y="-38100"/>
            <a:ext cx="2935288" cy="5921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4099" name="Picture 2" descr="C:\Users\iamisis\Desktop\00.jpg"/>
          <p:cNvPicPr>
            <a:picLocks noChangeAspect="1"/>
          </p:cNvPicPr>
          <p:nvPr userDrawn="1"/>
        </p:nvPicPr>
        <p:blipFill>
          <a:blip r:embed="rId2"/>
          <a:stretch>
            <a:fillRect/>
          </a:stretch>
        </p:blipFill>
        <p:spPr>
          <a:xfrm>
            <a:off x="0" y="0"/>
            <a:ext cx="9144000" cy="5145088"/>
          </a:xfrm>
          <a:prstGeom prst="rect">
            <a:avLst/>
          </a:prstGeom>
          <a:noFill/>
          <a:ln w="9525">
            <a:noFill/>
          </a:ln>
        </p:spPr>
      </p:pic>
      <p:sp>
        <p:nvSpPr>
          <p:cNvPr id="4100" name="直接连接符 10"/>
          <p:cNvSpPr/>
          <p:nvPr userDrawn="1"/>
        </p:nvSpPr>
        <p:spPr>
          <a:xfrm flipH="1">
            <a:off x="214313" y="561975"/>
            <a:ext cx="3097212"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523875"/>
            <a:ext cx="215900" cy="714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801" t="25398" b="18314"/>
          <a:stretch>
            <a:fillRect/>
          </a:stretch>
        </p:blipFill>
        <p:spPr>
          <a:xfrm>
            <a:off x="6203950" y="-38100"/>
            <a:ext cx="2935288" cy="5921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chemeClr val="bg1"/>
        </a:solidFill>
        <a:effectLst/>
      </p:bgPr>
    </p:bg>
    <p:spTree>
      <p:nvGrpSpPr>
        <p:cNvPr id="1" name=""/>
        <p:cNvGrpSpPr/>
        <p:nvPr/>
      </p:nvGrpSpPr>
      <p:grpSpPr>
        <a:xfrm>
          <a:off x="0" y="0"/>
          <a:ext cx="0" cy="0"/>
          <a:chOff x="0" y="0"/>
          <a:chExt cx="0" cy="0"/>
        </a:xfrm>
      </p:grpSpPr>
      <p:pic>
        <p:nvPicPr>
          <p:cNvPr id="5123" name="Picture 2" descr="C:\Users\iamisis\Desktop\00.jpg"/>
          <p:cNvPicPr>
            <a:picLocks noChangeAspect="1"/>
          </p:cNvPicPr>
          <p:nvPr userDrawn="1"/>
        </p:nvPicPr>
        <p:blipFill>
          <a:blip r:embed="rId2"/>
          <a:stretch>
            <a:fillRect/>
          </a:stretch>
        </p:blipFill>
        <p:spPr>
          <a:xfrm>
            <a:off x="0" y="0"/>
            <a:ext cx="9144000" cy="5145088"/>
          </a:xfrm>
          <a:prstGeom prst="rect">
            <a:avLst/>
          </a:prstGeom>
          <a:noFill/>
          <a:ln w="9525">
            <a:noFill/>
          </a:ln>
        </p:spPr>
      </p:pic>
      <p:sp>
        <p:nvSpPr>
          <p:cNvPr id="5124" name="直接连接符 10"/>
          <p:cNvSpPr/>
          <p:nvPr userDrawn="1"/>
        </p:nvSpPr>
        <p:spPr>
          <a:xfrm flipH="1">
            <a:off x="214313" y="561975"/>
            <a:ext cx="3097212"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523875"/>
            <a:ext cx="215900" cy="714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801" t="25398" b="18314"/>
          <a:stretch>
            <a:fillRect/>
          </a:stretch>
        </p:blipFill>
        <p:spPr>
          <a:xfrm>
            <a:off x="6203950" y="-38100"/>
            <a:ext cx="2935288" cy="5921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pic>
        <p:nvPicPr>
          <p:cNvPr id="6147" name="Picture 2" descr="C:\Users\iamisis\Desktop\00.jpg"/>
          <p:cNvPicPr>
            <a:picLocks noChangeAspect="1"/>
          </p:cNvPicPr>
          <p:nvPr userDrawn="1"/>
        </p:nvPicPr>
        <p:blipFill>
          <a:blip r:embed="rId2"/>
          <a:stretch>
            <a:fillRect/>
          </a:stretch>
        </p:blipFill>
        <p:spPr>
          <a:xfrm>
            <a:off x="0" y="0"/>
            <a:ext cx="9144000" cy="5145088"/>
          </a:xfrm>
          <a:prstGeom prst="rect">
            <a:avLst/>
          </a:prstGeom>
          <a:noFill/>
          <a:ln w="9525">
            <a:noFill/>
          </a:ln>
        </p:spPr>
      </p:pic>
      <p:sp>
        <p:nvSpPr>
          <p:cNvPr id="6148" name="直接连接符 10"/>
          <p:cNvSpPr/>
          <p:nvPr userDrawn="1"/>
        </p:nvSpPr>
        <p:spPr>
          <a:xfrm flipH="1">
            <a:off x="214313" y="561975"/>
            <a:ext cx="3097212"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523875"/>
            <a:ext cx="215900" cy="714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801" t="25398" b="18314"/>
          <a:stretch>
            <a:fillRect/>
          </a:stretch>
        </p:blipFill>
        <p:spPr>
          <a:xfrm>
            <a:off x="6203950" y="-38100"/>
            <a:ext cx="2935288" cy="5921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7171" name="Picture 2" descr="C:\Users\iamisis\Desktop\00.jpg"/>
          <p:cNvPicPr>
            <a:picLocks noChangeAspect="1"/>
          </p:cNvPicPr>
          <p:nvPr userDrawn="1"/>
        </p:nvPicPr>
        <p:blipFill>
          <a:blip r:embed="rId2"/>
          <a:stretch>
            <a:fillRect/>
          </a:stretch>
        </p:blipFill>
        <p:spPr>
          <a:xfrm>
            <a:off x="0" y="0"/>
            <a:ext cx="9144000" cy="5145088"/>
          </a:xfrm>
          <a:prstGeom prst="rect">
            <a:avLst/>
          </a:prstGeom>
          <a:noFill/>
          <a:ln w="9525">
            <a:noFill/>
          </a:ln>
        </p:spPr>
      </p:pic>
      <p:sp>
        <p:nvSpPr>
          <p:cNvPr id="7172" name="直接连接符 10"/>
          <p:cNvSpPr/>
          <p:nvPr userDrawn="1"/>
        </p:nvSpPr>
        <p:spPr>
          <a:xfrm flipH="1">
            <a:off x="214313" y="561975"/>
            <a:ext cx="3097212"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523875"/>
            <a:ext cx="215900" cy="714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801" t="25398" b="18314"/>
          <a:stretch>
            <a:fillRect/>
          </a:stretch>
        </p:blipFill>
        <p:spPr>
          <a:xfrm>
            <a:off x="6203950" y="-38100"/>
            <a:ext cx="2935288" cy="5921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bg1"/>
        </a:solidFill>
        <a:effectLst/>
      </p:bgPr>
    </p:bg>
    <p:spTree>
      <p:nvGrpSpPr>
        <p:cNvPr id="1" name=""/>
        <p:cNvGrpSpPr/>
        <p:nvPr/>
      </p:nvGrpSpPr>
      <p:grpSpPr>
        <a:xfrm>
          <a:off x="0" y="0"/>
          <a:ext cx="0" cy="0"/>
          <a:chOff x="0" y="0"/>
          <a:chExt cx="0" cy="0"/>
        </a:xfrm>
      </p:grpSpPr>
      <p:pic>
        <p:nvPicPr>
          <p:cNvPr id="8195" name="Picture 2" descr="C:\Users\iamisis\Desktop\00.jpg"/>
          <p:cNvPicPr>
            <a:picLocks noChangeAspect="1"/>
          </p:cNvPicPr>
          <p:nvPr userDrawn="1"/>
        </p:nvPicPr>
        <p:blipFill>
          <a:blip r:embed="rId2"/>
          <a:stretch>
            <a:fillRect/>
          </a:stretch>
        </p:blipFill>
        <p:spPr>
          <a:xfrm>
            <a:off x="0" y="0"/>
            <a:ext cx="9144000" cy="5145088"/>
          </a:xfrm>
          <a:prstGeom prst="rect">
            <a:avLst/>
          </a:prstGeom>
          <a:noFill/>
          <a:ln w="9525">
            <a:noFill/>
          </a:ln>
        </p:spPr>
      </p:pic>
      <p:sp>
        <p:nvSpPr>
          <p:cNvPr id="8196" name="直接连接符 10"/>
          <p:cNvSpPr/>
          <p:nvPr userDrawn="1"/>
        </p:nvSpPr>
        <p:spPr>
          <a:xfrm flipH="1">
            <a:off x="214313" y="561975"/>
            <a:ext cx="3097212"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523875"/>
            <a:ext cx="215900" cy="714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801" t="25398" b="18314"/>
          <a:stretch>
            <a:fillRect/>
          </a:stretch>
        </p:blipFill>
        <p:spPr>
          <a:xfrm>
            <a:off x="6203950" y="-38100"/>
            <a:ext cx="2935288" cy="5921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A23F1170-0973-40FB-BDFD-48F738414DC6}"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p:spPr>
        <p:txBody>
          <a:bodyPr/>
          <a:lstStyle/>
          <a:p>
            <a:fld id="{97C166C2-6CB9-4C33-A762-BFA531E4BF5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8" name="图片 7"/>
          <p:cNvPicPr>
            <a:picLocks noChangeAspect="1"/>
          </p:cNvPicPr>
          <p:nvPr/>
        </p:nvPicPr>
        <p:blipFill rotWithShape="1">
          <a:blip r:embed="rId9">
            <a:extLst>
              <a:ext uri="{28A0092B-C50C-407E-A947-70E740481C1C}">
                <a14:useLocalDpi xmlns:a14="http://schemas.microsoft.com/office/drawing/2010/main" val="0"/>
              </a:ext>
            </a:extLst>
          </a:blip>
          <a:srcRect l="1801" t="25398" b="18314"/>
          <a:stretch>
            <a:fillRect/>
          </a:stretch>
        </p:blipFill>
        <p:spPr>
          <a:xfrm>
            <a:off x="6170613" y="12700"/>
            <a:ext cx="2935288" cy="593725"/>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方正兰亭黑_GBK" charset="-122"/>
        </a:defRPr>
      </a:lvl1pPr>
      <a:lvl2pPr marL="914400" indent="-914400" algn="ctr" rtl="0" eaLnBrk="0" fontAlgn="base" hangingPunct="0">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2pPr>
      <a:lvl3pPr marL="914400" indent="-914400" algn="ctr" rtl="0" eaLnBrk="0" fontAlgn="base" hangingPunct="0">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3pPr>
      <a:lvl4pPr marL="914400" indent="-914400" algn="ctr" rtl="0" eaLnBrk="0" fontAlgn="base" hangingPunct="0">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4pPr>
      <a:lvl5pPr marL="914400" indent="-914400" algn="ctr" rtl="0" eaLnBrk="0" fontAlgn="base" hangingPunct="0">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5pPr>
      <a:lvl6pPr marL="1371600" indent="-914400" algn="ctr" rtl="0" eaLnBrk="1" fontAlgn="base" hangingPunct="1">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6pPr>
      <a:lvl7pPr marL="1828800" indent="-914400" algn="ctr" rtl="0" eaLnBrk="1" fontAlgn="base" hangingPunct="1">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7pPr>
      <a:lvl8pPr marL="2286000" indent="-914400" algn="ctr" rtl="0" eaLnBrk="1" fontAlgn="base" hangingPunct="1">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8pPr>
      <a:lvl9pPr marL="2743200" indent="-914400" algn="ctr" rtl="0" eaLnBrk="1" fontAlgn="base" hangingPunct="1">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方正兰亭黑_GBK" charset="-122"/>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方正兰亭黑_GBK" charset="-122"/>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方正兰亭黑_GBK" charset="-122"/>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方正兰亭黑_GBK" charset="-122"/>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方正兰亭黑_GBK"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4" Type="http://schemas.openxmlformats.org/officeDocument/2006/relationships/slideLayout" Target="../slideLayouts/slideLayout1.xml"/><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18.png"/><Relationship Id="rId2" Type="http://schemas.openxmlformats.org/officeDocument/2006/relationships/image" Target="../media/image17.png"/><Relationship Id="rId17" Type="http://schemas.openxmlformats.org/officeDocument/2006/relationships/slideLayout" Target="../slideLayouts/slideLayout2.xml"/><Relationship Id="rId16" Type="http://schemas.openxmlformats.org/officeDocument/2006/relationships/tags" Target="../tags/tag138.xml"/><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18.png"/><Relationship Id="rId23" Type="http://schemas.openxmlformats.org/officeDocument/2006/relationships/slideLayout" Target="../slideLayouts/slideLayout2.xml"/><Relationship Id="rId22" Type="http://schemas.openxmlformats.org/officeDocument/2006/relationships/tags" Target="../tags/tag157.xml"/><Relationship Id="rId21" Type="http://schemas.openxmlformats.org/officeDocument/2006/relationships/tags" Target="../tags/tag156.xml"/><Relationship Id="rId20" Type="http://schemas.openxmlformats.org/officeDocument/2006/relationships/tags" Target="../tags/tag155.xml"/><Relationship Id="rId2" Type="http://schemas.openxmlformats.org/officeDocument/2006/relationships/image" Target="../media/image17.png"/><Relationship Id="rId19" Type="http://schemas.openxmlformats.org/officeDocument/2006/relationships/tags" Target="../tags/tag154.xml"/><Relationship Id="rId18" Type="http://schemas.openxmlformats.org/officeDocument/2006/relationships/tags" Target="../tags/tag153.xml"/><Relationship Id="rId17" Type="http://schemas.openxmlformats.org/officeDocument/2006/relationships/tags" Target="../tags/tag152.xml"/><Relationship Id="rId16" Type="http://schemas.openxmlformats.org/officeDocument/2006/relationships/tags" Target="../tags/tag151.xml"/><Relationship Id="rId15" Type="http://schemas.openxmlformats.org/officeDocument/2006/relationships/tags" Target="../tags/tag150.xml"/><Relationship Id="rId14" Type="http://schemas.openxmlformats.org/officeDocument/2006/relationships/tags" Target="../tags/tag149.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image" Target="../media/image18.png"/><Relationship Id="rId2" Type="http://schemas.openxmlformats.org/officeDocument/2006/relationships/image" Target="../media/image17.png"/><Relationship Id="rId14" Type="http://schemas.openxmlformats.org/officeDocument/2006/relationships/slideLayout" Target="../slideLayouts/slideLayout2.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image" Target="../media/image18.png"/><Relationship Id="rId24" Type="http://schemas.openxmlformats.org/officeDocument/2006/relationships/slideLayout" Target="../slideLayouts/slideLayout2.xml"/><Relationship Id="rId23" Type="http://schemas.openxmlformats.org/officeDocument/2006/relationships/tags" Target="../tags/tag187.xml"/><Relationship Id="rId22" Type="http://schemas.openxmlformats.org/officeDocument/2006/relationships/tags" Target="../tags/tag186.xml"/><Relationship Id="rId21" Type="http://schemas.openxmlformats.org/officeDocument/2006/relationships/tags" Target="../tags/tag185.xml"/><Relationship Id="rId20" Type="http://schemas.openxmlformats.org/officeDocument/2006/relationships/tags" Target="../tags/tag184.xml"/><Relationship Id="rId2" Type="http://schemas.openxmlformats.org/officeDocument/2006/relationships/image" Target="../media/image17.png"/><Relationship Id="rId19" Type="http://schemas.openxmlformats.org/officeDocument/2006/relationships/tags" Target="../tags/tag183.xml"/><Relationship Id="rId18" Type="http://schemas.openxmlformats.org/officeDocument/2006/relationships/tags" Target="../tags/tag182.xml"/><Relationship Id="rId17" Type="http://schemas.openxmlformats.org/officeDocument/2006/relationships/tags" Target="../tags/tag181.xml"/><Relationship Id="rId16" Type="http://schemas.openxmlformats.org/officeDocument/2006/relationships/tags" Target="../tags/tag180.xml"/><Relationship Id="rId15" Type="http://schemas.openxmlformats.org/officeDocument/2006/relationships/tags" Target="../tags/tag179.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image" Target="../media/image18.png"/><Relationship Id="rId24" Type="http://schemas.openxmlformats.org/officeDocument/2006/relationships/slideLayout" Target="../slideLayouts/slideLayout2.xml"/><Relationship Id="rId23" Type="http://schemas.openxmlformats.org/officeDocument/2006/relationships/tags" Target="../tags/tag207.xml"/><Relationship Id="rId22" Type="http://schemas.openxmlformats.org/officeDocument/2006/relationships/tags" Target="../tags/tag206.xml"/><Relationship Id="rId21" Type="http://schemas.openxmlformats.org/officeDocument/2006/relationships/tags" Target="../tags/tag205.xml"/><Relationship Id="rId20" Type="http://schemas.openxmlformats.org/officeDocument/2006/relationships/tags" Target="../tags/tag204.xml"/><Relationship Id="rId2" Type="http://schemas.openxmlformats.org/officeDocument/2006/relationships/image" Target="../media/image17.png"/><Relationship Id="rId19" Type="http://schemas.openxmlformats.org/officeDocument/2006/relationships/tags" Target="../tags/tag203.xml"/><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image" Target="../media/image18.png"/><Relationship Id="rId2" Type="http://schemas.openxmlformats.org/officeDocument/2006/relationships/image" Target="../media/image17.png"/><Relationship Id="rId17" Type="http://schemas.openxmlformats.org/officeDocument/2006/relationships/slideLayout" Target="../slideLayouts/slideLayout2.xml"/><Relationship Id="rId16" Type="http://schemas.openxmlformats.org/officeDocument/2006/relationships/tags" Target="../tags/tag220.xml"/><Relationship Id="rId15" Type="http://schemas.openxmlformats.org/officeDocument/2006/relationships/tags" Target="../tags/tag219.xml"/><Relationship Id="rId14" Type="http://schemas.openxmlformats.org/officeDocument/2006/relationships/tags" Target="../tags/tag2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image" Target="../media/image18.png"/><Relationship Id="rId2" Type="http://schemas.openxmlformats.org/officeDocument/2006/relationships/image" Target="../media/image17.png"/><Relationship Id="rId10"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image" Target="../media/image18.png"/><Relationship Id="rId2" Type="http://schemas.openxmlformats.org/officeDocument/2006/relationships/image" Target="../media/image17.png"/><Relationship Id="rId13" Type="http://schemas.openxmlformats.org/officeDocument/2006/relationships/slideLayout" Target="../slideLayouts/slideLayout2.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4" Type="http://schemas.openxmlformats.org/officeDocument/2006/relationships/slideLayout" Target="../slideLayouts/slideLayout1.xml"/><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4" Type="http://schemas.openxmlformats.org/officeDocument/2006/relationships/slideLayout" Target="../slideLayouts/slideLayout1.xml"/><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18.png"/><Relationship Id="rId2" Type="http://schemas.openxmlformats.org/officeDocument/2006/relationships/image" Target="../media/image17.png"/><Relationship Id="rId16" Type="http://schemas.openxmlformats.org/officeDocument/2006/relationships/slideLayout" Target="../slideLayouts/slideLayout2.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7" Type="http://schemas.openxmlformats.org/officeDocument/2006/relationships/slideLayout" Target="../slideLayouts/slideLayout2.xml"/><Relationship Id="rId66" Type="http://schemas.openxmlformats.org/officeDocument/2006/relationships/tags" Target="../tags/tag75.xml"/><Relationship Id="rId65" Type="http://schemas.openxmlformats.org/officeDocument/2006/relationships/tags" Target="../tags/tag74.xml"/><Relationship Id="rId64" Type="http://schemas.openxmlformats.org/officeDocument/2006/relationships/tags" Target="../tags/tag73.xml"/><Relationship Id="rId63" Type="http://schemas.openxmlformats.org/officeDocument/2006/relationships/tags" Target="../tags/tag72.xml"/><Relationship Id="rId62" Type="http://schemas.openxmlformats.org/officeDocument/2006/relationships/tags" Target="../tags/tag71.xml"/><Relationship Id="rId61" Type="http://schemas.openxmlformats.org/officeDocument/2006/relationships/tags" Target="../tags/tag70.xml"/><Relationship Id="rId60" Type="http://schemas.openxmlformats.org/officeDocument/2006/relationships/tags" Target="../tags/tag69.xml"/><Relationship Id="rId6" Type="http://schemas.openxmlformats.org/officeDocument/2006/relationships/tags" Target="../tags/tag15.xml"/><Relationship Id="rId59" Type="http://schemas.openxmlformats.org/officeDocument/2006/relationships/tags" Target="../tags/tag68.xml"/><Relationship Id="rId58" Type="http://schemas.openxmlformats.org/officeDocument/2006/relationships/tags" Target="../tags/tag67.xml"/><Relationship Id="rId57" Type="http://schemas.openxmlformats.org/officeDocument/2006/relationships/tags" Target="../tags/tag66.xml"/><Relationship Id="rId56" Type="http://schemas.openxmlformats.org/officeDocument/2006/relationships/tags" Target="../tags/tag65.xml"/><Relationship Id="rId55" Type="http://schemas.openxmlformats.org/officeDocument/2006/relationships/tags" Target="../tags/tag64.xml"/><Relationship Id="rId54" Type="http://schemas.openxmlformats.org/officeDocument/2006/relationships/tags" Target="../tags/tag63.xml"/><Relationship Id="rId53" Type="http://schemas.openxmlformats.org/officeDocument/2006/relationships/tags" Target="../tags/tag62.xml"/><Relationship Id="rId52" Type="http://schemas.openxmlformats.org/officeDocument/2006/relationships/tags" Target="../tags/tag61.xml"/><Relationship Id="rId51" Type="http://schemas.openxmlformats.org/officeDocument/2006/relationships/tags" Target="../tags/tag60.xml"/><Relationship Id="rId50" Type="http://schemas.openxmlformats.org/officeDocument/2006/relationships/tags" Target="../tags/tag59.xml"/><Relationship Id="rId5" Type="http://schemas.openxmlformats.org/officeDocument/2006/relationships/tags" Target="../tags/tag14.xml"/><Relationship Id="rId49" Type="http://schemas.openxmlformats.org/officeDocument/2006/relationships/tags" Target="../tags/tag58.xml"/><Relationship Id="rId48" Type="http://schemas.openxmlformats.org/officeDocument/2006/relationships/tags" Target="../tags/tag57.xml"/><Relationship Id="rId47" Type="http://schemas.openxmlformats.org/officeDocument/2006/relationships/tags" Target="../tags/tag56.xml"/><Relationship Id="rId46" Type="http://schemas.openxmlformats.org/officeDocument/2006/relationships/tags" Target="../tags/tag55.xml"/><Relationship Id="rId45" Type="http://schemas.openxmlformats.org/officeDocument/2006/relationships/tags" Target="../tags/tag54.xml"/><Relationship Id="rId44" Type="http://schemas.openxmlformats.org/officeDocument/2006/relationships/tags" Target="../tags/tag53.xml"/><Relationship Id="rId43" Type="http://schemas.openxmlformats.org/officeDocument/2006/relationships/tags" Target="../tags/tag52.xml"/><Relationship Id="rId42" Type="http://schemas.openxmlformats.org/officeDocument/2006/relationships/tags" Target="../tags/tag51.xml"/><Relationship Id="rId41" Type="http://schemas.openxmlformats.org/officeDocument/2006/relationships/tags" Target="../tags/tag50.xml"/><Relationship Id="rId40" Type="http://schemas.openxmlformats.org/officeDocument/2006/relationships/tags" Target="../tags/tag49.xml"/><Relationship Id="rId4" Type="http://schemas.openxmlformats.org/officeDocument/2006/relationships/tags" Target="../tags/tag13.xml"/><Relationship Id="rId39" Type="http://schemas.openxmlformats.org/officeDocument/2006/relationships/tags" Target="../tags/tag48.xml"/><Relationship Id="rId38" Type="http://schemas.openxmlformats.org/officeDocument/2006/relationships/tags" Target="../tags/tag47.xml"/><Relationship Id="rId37" Type="http://schemas.openxmlformats.org/officeDocument/2006/relationships/tags" Target="../tags/tag46.xml"/><Relationship Id="rId36" Type="http://schemas.openxmlformats.org/officeDocument/2006/relationships/tags" Target="../tags/tag45.xml"/><Relationship Id="rId35" Type="http://schemas.openxmlformats.org/officeDocument/2006/relationships/tags" Target="../tags/tag44.xml"/><Relationship Id="rId34" Type="http://schemas.openxmlformats.org/officeDocument/2006/relationships/tags" Target="../tags/tag43.xml"/><Relationship Id="rId33" Type="http://schemas.openxmlformats.org/officeDocument/2006/relationships/tags" Target="../tags/tag42.xml"/><Relationship Id="rId32" Type="http://schemas.openxmlformats.org/officeDocument/2006/relationships/tags" Target="../tags/tag41.xml"/><Relationship Id="rId31" Type="http://schemas.openxmlformats.org/officeDocument/2006/relationships/tags" Target="../tags/tag40.xml"/><Relationship Id="rId30" Type="http://schemas.openxmlformats.org/officeDocument/2006/relationships/tags" Target="../tags/tag39.xml"/><Relationship Id="rId3" Type="http://schemas.openxmlformats.org/officeDocument/2006/relationships/image" Target="../media/image18.png"/><Relationship Id="rId29" Type="http://schemas.openxmlformats.org/officeDocument/2006/relationships/tags" Target="../tags/tag38.xml"/><Relationship Id="rId28" Type="http://schemas.openxmlformats.org/officeDocument/2006/relationships/tags" Target="../tags/tag37.xml"/><Relationship Id="rId27" Type="http://schemas.openxmlformats.org/officeDocument/2006/relationships/tags" Target="../tags/tag36.xml"/><Relationship Id="rId26" Type="http://schemas.openxmlformats.org/officeDocument/2006/relationships/tags" Target="../tags/tag35.xml"/><Relationship Id="rId25" Type="http://schemas.openxmlformats.org/officeDocument/2006/relationships/tags" Target="../tags/tag34.xml"/><Relationship Id="rId24" Type="http://schemas.openxmlformats.org/officeDocument/2006/relationships/tags" Target="../tags/tag33.xml"/><Relationship Id="rId23" Type="http://schemas.openxmlformats.org/officeDocument/2006/relationships/tags" Target="../tags/tag32.xml"/><Relationship Id="rId22" Type="http://schemas.openxmlformats.org/officeDocument/2006/relationships/tags" Target="../tags/tag31.xml"/><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image" Target="../media/image17.png"/><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18.png"/><Relationship Id="rId2" Type="http://schemas.openxmlformats.org/officeDocument/2006/relationships/image" Target="../media/image17.png"/><Relationship Id="rId10" Type="http://schemas.openxmlformats.org/officeDocument/2006/relationships/slideLayout" Target="../slideLayouts/slideLayout2.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18.png"/><Relationship Id="rId2" Type="http://schemas.openxmlformats.org/officeDocument/2006/relationships/image" Target="../media/image17.png"/><Relationship Id="rId12" Type="http://schemas.openxmlformats.org/officeDocument/2006/relationships/slideLayout" Target="../slideLayouts/slideLayout2.xml"/><Relationship Id="rId11" Type="http://schemas.openxmlformats.org/officeDocument/2006/relationships/image" Target="../media/image19.png"/><Relationship Id="rId10" Type="http://schemas.openxmlformats.org/officeDocument/2006/relationships/tags" Target="../tags/tag87.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2" Type="http://schemas.openxmlformats.org/officeDocument/2006/relationships/slideLayout" Target="../slideLayouts/slideLayout2.xml"/><Relationship Id="rId41" Type="http://schemas.openxmlformats.org/officeDocument/2006/relationships/tags" Target="../tags/tag125.xml"/><Relationship Id="rId40" Type="http://schemas.openxmlformats.org/officeDocument/2006/relationships/tags" Target="../tags/tag124.xml"/><Relationship Id="rId4" Type="http://schemas.openxmlformats.org/officeDocument/2006/relationships/tags" Target="../tags/tag88.xml"/><Relationship Id="rId39" Type="http://schemas.openxmlformats.org/officeDocument/2006/relationships/tags" Target="../tags/tag123.xml"/><Relationship Id="rId38" Type="http://schemas.openxmlformats.org/officeDocument/2006/relationships/tags" Target="../tags/tag122.xml"/><Relationship Id="rId37" Type="http://schemas.openxmlformats.org/officeDocument/2006/relationships/tags" Target="../tags/tag121.xml"/><Relationship Id="rId36" Type="http://schemas.openxmlformats.org/officeDocument/2006/relationships/tags" Target="../tags/tag120.xml"/><Relationship Id="rId35" Type="http://schemas.openxmlformats.org/officeDocument/2006/relationships/tags" Target="../tags/tag119.xml"/><Relationship Id="rId34" Type="http://schemas.openxmlformats.org/officeDocument/2006/relationships/tags" Target="../tags/tag118.xml"/><Relationship Id="rId33" Type="http://schemas.openxmlformats.org/officeDocument/2006/relationships/tags" Target="../tags/tag117.xml"/><Relationship Id="rId32" Type="http://schemas.openxmlformats.org/officeDocument/2006/relationships/tags" Target="../tags/tag116.xml"/><Relationship Id="rId31" Type="http://schemas.openxmlformats.org/officeDocument/2006/relationships/tags" Target="../tags/tag115.xml"/><Relationship Id="rId30" Type="http://schemas.openxmlformats.org/officeDocument/2006/relationships/tags" Target="../tags/tag114.xml"/><Relationship Id="rId3" Type="http://schemas.openxmlformats.org/officeDocument/2006/relationships/image" Target="../media/image18.png"/><Relationship Id="rId29" Type="http://schemas.openxmlformats.org/officeDocument/2006/relationships/tags" Target="../tags/tag113.xml"/><Relationship Id="rId28" Type="http://schemas.openxmlformats.org/officeDocument/2006/relationships/tags" Target="../tags/tag112.xml"/><Relationship Id="rId27" Type="http://schemas.openxmlformats.org/officeDocument/2006/relationships/tags" Target="../tags/tag111.xml"/><Relationship Id="rId26" Type="http://schemas.openxmlformats.org/officeDocument/2006/relationships/tags" Target="../tags/tag110.xml"/><Relationship Id="rId25" Type="http://schemas.openxmlformats.org/officeDocument/2006/relationships/tags" Target="../tags/tag109.xml"/><Relationship Id="rId24" Type="http://schemas.openxmlformats.org/officeDocument/2006/relationships/tags" Target="../tags/tag108.xml"/><Relationship Id="rId23" Type="http://schemas.openxmlformats.org/officeDocument/2006/relationships/tags" Target="../tags/tag107.xml"/><Relationship Id="rId22" Type="http://schemas.openxmlformats.org/officeDocument/2006/relationships/tags" Target="../tags/tag106.xml"/><Relationship Id="rId21" Type="http://schemas.openxmlformats.org/officeDocument/2006/relationships/tags" Target="../tags/tag105.xml"/><Relationship Id="rId20" Type="http://schemas.openxmlformats.org/officeDocument/2006/relationships/tags" Target="../tags/tag104.xml"/><Relationship Id="rId2" Type="http://schemas.openxmlformats.org/officeDocument/2006/relationships/image" Target="../media/image17.png"/><Relationship Id="rId19" Type="http://schemas.openxmlformats.org/officeDocument/2006/relationships/tags" Target="../tags/tag103.xml"/><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descr="C:\Users\iamisis\Desktop\崔老师的PPT\bghome0.png"/>
          <p:cNvPicPr>
            <a:picLocks noChangeAspect="1"/>
          </p:cNvPicPr>
          <p:nvPr/>
        </p:nvPicPr>
        <p:blipFill>
          <a:blip r:embed="rId1"/>
          <a:srcRect t="50401"/>
          <a:stretch>
            <a:fillRect/>
          </a:stretch>
        </p:blipFill>
        <p:spPr>
          <a:xfrm>
            <a:off x="0" y="1380490"/>
            <a:ext cx="9144000" cy="1889125"/>
          </a:xfrm>
          <a:prstGeom prst="rect">
            <a:avLst/>
          </a:prstGeom>
          <a:noFill/>
          <a:ln w="9525">
            <a:noFill/>
          </a:ln>
        </p:spPr>
      </p:pic>
      <p:pic>
        <p:nvPicPr>
          <p:cNvPr id="3081" name="Picture 2" descr="PPECLOGO-eff-0-1"/>
          <p:cNvPicPr>
            <a:picLocks noChangeAspect="1"/>
          </p:cNvPicPr>
          <p:nvPr/>
        </p:nvPicPr>
        <p:blipFill>
          <a:blip r:embed="rId2"/>
          <a:stretch>
            <a:fillRect/>
          </a:stretch>
        </p:blipFill>
        <p:spPr>
          <a:xfrm>
            <a:off x="2882900" y="2128838"/>
            <a:ext cx="835025" cy="474662"/>
          </a:xfrm>
          <a:prstGeom prst="rect">
            <a:avLst/>
          </a:prstGeom>
          <a:noFill/>
          <a:ln w="9525">
            <a:noFill/>
          </a:ln>
        </p:spPr>
      </p:pic>
      <p:pic>
        <p:nvPicPr>
          <p:cNvPr id="3082" name="Picture 3" descr="PPECLOGO-eff-0-2"/>
          <p:cNvPicPr>
            <a:picLocks noChangeAspect="1"/>
          </p:cNvPicPr>
          <p:nvPr/>
        </p:nvPicPr>
        <p:blipFill>
          <a:blip r:embed="rId3"/>
          <a:stretch>
            <a:fillRect/>
          </a:stretch>
        </p:blipFill>
        <p:spPr>
          <a:xfrm>
            <a:off x="6346825" y="2101850"/>
            <a:ext cx="773113" cy="446088"/>
          </a:xfrm>
          <a:prstGeom prst="rect">
            <a:avLst/>
          </a:prstGeom>
          <a:noFill/>
          <a:ln w="9525">
            <a:noFill/>
          </a:ln>
        </p:spPr>
      </p:pic>
      <p:pic>
        <p:nvPicPr>
          <p:cNvPr id="3083" name="Picture 4" descr="PPECLOGO-eff-0-3"/>
          <p:cNvPicPr>
            <a:picLocks noChangeAspect="1"/>
          </p:cNvPicPr>
          <p:nvPr/>
        </p:nvPicPr>
        <p:blipFill>
          <a:blip r:embed="rId4"/>
          <a:stretch>
            <a:fillRect/>
          </a:stretch>
        </p:blipFill>
        <p:spPr>
          <a:xfrm>
            <a:off x="438150" y="1277938"/>
            <a:ext cx="2373313" cy="1412875"/>
          </a:xfrm>
          <a:prstGeom prst="rect">
            <a:avLst/>
          </a:prstGeom>
          <a:noFill/>
          <a:ln w="9525">
            <a:noFill/>
          </a:ln>
        </p:spPr>
      </p:pic>
      <p:pic>
        <p:nvPicPr>
          <p:cNvPr id="3084" name="Picture 5" descr="PPECLOGO-eff-0-1"/>
          <p:cNvPicPr>
            <a:picLocks noChangeAspect="1"/>
          </p:cNvPicPr>
          <p:nvPr/>
        </p:nvPicPr>
        <p:blipFill>
          <a:blip r:embed="rId5"/>
          <a:stretch>
            <a:fillRect/>
          </a:stretch>
        </p:blipFill>
        <p:spPr>
          <a:xfrm>
            <a:off x="3136900" y="2671763"/>
            <a:ext cx="412750" cy="234950"/>
          </a:xfrm>
          <a:prstGeom prst="rect">
            <a:avLst/>
          </a:prstGeom>
          <a:noFill/>
          <a:ln w="9525">
            <a:noFill/>
          </a:ln>
        </p:spPr>
      </p:pic>
      <p:pic>
        <p:nvPicPr>
          <p:cNvPr id="3085" name="Picture 6" descr="PPECLOGO-eff-0-1"/>
          <p:cNvPicPr>
            <a:picLocks noChangeAspect="1"/>
          </p:cNvPicPr>
          <p:nvPr/>
        </p:nvPicPr>
        <p:blipFill>
          <a:blip r:embed="rId6"/>
          <a:stretch>
            <a:fillRect/>
          </a:stretch>
        </p:blipFill>
        <p:spPr>
          <a:xfrm>
            <a:off x="5426075" y="2122488"/>
            <a:ext cx="315913" cy="179387"/>
          </a:xfrm>
          <a:prstGeom prst="rect">
            <a:avLst/>
          </a:prstGeom>
          <a:noFill/>
          <a:ln w="9525">
            <a:noFill/>
          </a:ln>
        </p:spPr>
      </p:pic>
      <p:pic>
        <p:nvPicPr>
          <p:cNvPr id="3086" name="Picture 7" descr="PPECLOGO-eff-0-1"/>
          <p:cNvPicPr>
            <a:picLocks noChangeAspect="1"/>
          </p:cNvPicPr>
          <p:nvPr/>
        </p:nvPicPr>
        <p:blipFill>
          <a:blip r:embed="rId7"/>
          <a:stretch>
            <a:fillRect/>
          </a:stretch>
        </p:blipFill>
        <p:spPr>
          <a:xfrm>
            <a:off x="4057650" y="2703513"/>
            <a:ext cx="155575" cy="88900"/>
          </a:xfrm>
          <a:prstGeom prst="rect">
            <a:avLst/>
          </a:prstGeom>
          <a:noFill/>
          <a:ln w="9525">
            <a:noFill/>
          </a:ln>
        </p:spPr>
      </p:pic>
      <p:pic>
        <p:nvPicPr>
          <p:cNvPr id="3087" name="Picture 8" descr="PPECLOGO-eff-0-2"/>
          <p:cNvPicPr>
            <a:picLocks noChangeAspect="1"/>
          </p:cNvPicPr>
          <p:nvPr/>
        </p:nvPicPr>
        <p:blipFill>
          <a:blip r:embed="rId3"/>
          <a:stretch>
            <a:fillRect/>
          </a:stretch>
        </p:blipFill>
        <p:spPr>
          <a:xfrm>
            <a:off x="3775075" y="1930400"/>
            <a:ext cx="773113" cy="446088"/>
          </a:xfrm>
          <a:prstGeom prst="rect">
            <a:avLst/>
          </a:prstGeom>
          <a:noFill/>
          <a:ln w="9525">
            <a:noFill/>
          </a:ln>
        </p:spPr>
      </p:pic>
      <p:pic>
        <p:nvPicPr>
          <p:cNvPr id="3088" name="Picture 9" descr="PPECLOGO-eff-5-4"/>
          <p:cNvPicPr>
            <a:picLocks noChangeAspect="1"/>
          </p:cNvPicPr>
          <p:nvPr/>
        </p:nvPicPr>
        <p:blipFill>
          <a:blip r:embed="rId8"/>
          <a:stretch>
            <a:fillRect/>
          </a:stretch>
        </p:blipFill>
        <p:spPr>
          <a:xfrm>
            <a:off x="2160270" y="2361883"/>
            <a:ext cx="1163638" cy="668337"/>
          </a:xfrm>
          <a:prstGeom prst="rect">
            <a:avLst/>
          </a:prstGeom>
          <a:noFill/>
          <a:ln w="9525">
            <a:noFill/>
          </a:ln>
        </p:spPr>
      </p:pic>
      <p:pic>
        <p:nvPicPr>
          <p:cNvPr id="3089" name="Picture 10" descr="PPECLOGO-eff-5-2"/>
          <p:cNvPicPr>
            <a:picLocks noChangeAspect="1"/>
          </p:cNvPicPr>
          <p:nvPr/>
        </p:nvPicPr>
        <p:blipFill>
          <a:blip r:embed="rId9"/>
          <a:stretch>
            <a:fillRect/>
          </a:stretch>
        </p:blipFill>
        <p:spPr>
          <a:xfrm>
            <a:off x="3832225" y="2503488"/>
            <a:ext cx="1444625" cy="854075"/>
          </a:xfrm>
          <a:prstGeom prst="rect">
            <a:avLst/>
          </a:prstGeom>
          <a:noFill/>
          <a:ln w="9525">
            <a:noFill/>
          </a:ln>
        </p:spPr>
      </p:pic>
      <p:pic>
        <p:nvPicPr>
          <p:cNvPr id="3090" name="Picture 11" descr="PPECLOGO-eff-5-4"/>
          <p:cNvPicPr>
            <a:picLocks noChangeAspect="1"/>
          </p:cNvPicPr>
          <p:nvPr/>
        </p:nvPicPr>
        <p:blipFill>
          <a:blip r:embed="rId8"/>
          <a:stretch>
            <a:fillRect/>
          </a:stretch>
        </p:blipFill>
        <p:spPr>
          <a:xfrm>
            <a:off x="7404100" y="2028825"/>
            <a:ext cx="879475" cy="506413"/>
          </a:xfrm>
          <a:prstGeom prst="rect">
            <a:avLst/>
          </a:prstGeom>
          <a:noFill/>
          <a:ln w="9525">
            <a:noFill/>
          </a:ln>
        </p:spPr>
      </p:pic>
      <p:pic>
        <p:nvPicPr>
          <p:cNvPr id="3091" name="Picture 12" descr="PPECLOGO-eff-0-1"/>
          <p:cNvPicPr>
            <a:picLocks noChangeAspect="1"/>
          </p:cNvPicPr>
          <p:nvPr/>
        </p:nvPicPr>
        <p:blipFill>
          <a:blip r:embed="rId10"/>
          <a:stretch>
            <a:fillRect/>
          </a:stretch>
        </p:blipFill>
        <p:spPr>
          <a:xfrm>
            <a:off x="5873750" y="2579688"/>
            <a:ext cx="411163" cy="233362"/>
          </a:xfrm>
          <a:prstGeom prst="rect">
            <a:avLst/>
          </a:prstGeom>
          <a:noFill/>
          <a:ln w="9525">
            <a:noFill/>
          </a:ln>
        </p:spPr>
      </p:pic>
      <p:pic>
        <p:nvPicPr>
          <p:cNvPr id="3092" name="Picture 13" descr="PPECLOGO-eff-0-1"/>
          <p:cNvPicPr>
            <a:picLocks noChangeAspect="1"/>
          </p:cNvPicPr>
          <p:nvPr/>
        </p:nvPicPr>
        <p:blipFill>
          <a:blip r:embed="rId10"/>
          <a:stretch>
            <a:fillRect/>
          </a:stretch>
        </p:blipFill>
        <p:spPr>
          <a:xfrm>
            <a:off x="8480425" y="1785938"/>
            <a:ext cx="411163" cy="233362"/>
          </a:xfrm>
          <a:prstGeom prst="rect">
            <a:avLst/>
          </a:prstGeom>
          <a:noFill/>
          <a:ln w="9525">
            <a:noFill/>
          </a:ln>
        </p:spPr>
      </p:pic>
      <p:pic>
        <p:nvPicPr>
          <p:cNvPr id="3093" name="Picture 14" descr="PPECLOGO-eff2-1-2"/>
          <p:cNvPicPr>
            <a:picLocks noChangeAspect="1"/>
          </p:cNvPicPr>
          <p:nvPr/>
        </p:nvPicPr>
        <p:blipFill>
          <a:blip r:embed="rId11"/>
          <a:stretch>
            <a:fillRect/>
          </a:stretch>
        </p:blipFill>
        <p:spPr>
          <a:xfrm>
            <a:off x="1235075" y="2093913"/>
            <a:ext cx="1336675" cy="849312"/>
          </a:xfrm>
          <a:prstGeom prst="rect">
            <a:avLst/>
          </a:prstGeom>
          <a:noFill/>
          <a:ln w="9525">
            <a:noFill/>
          </a:ln>
        </p:spPr>
      </p:pic>
      <p:pic>
        <p:nvPicPr>
          <p:cNvPr id="3094" name="Picture 15" descr="PPECLOGO-eff2-1-3"/>
          <p:cNvPicPr>
            <a:picLocks noChangeAspect="1"/>
          </p:cNvPicPr>
          <p:nvPr/>
        </p:nvPicPr>
        <p:blipFill>
          <a:blip r:embed="rId12"/>
          <a:stretch>
            <a:fillRect/>
          </a:stretch>
        </p:blipFill>
        <p:spPr>
          <a:xfrm>
            <a:off x="2755900" y="2049463"/>
            <a:ext cx="344488" cy="217487"/>
          </a:xfrm>
          <a:prstGeom prst="rect">
            <a:avLst/>
          </a:prstGeom>
          <a:noFill/>
          <a:ln w="9525">
            <a:noFill/>
          </a:ln>
        </p:spPr>
      </p:pic>
      <p:pic>
        <p:nvPicPr>
          <p:cNvPr id="3095" name="Picture 16" descr="PPECLOGO-eff2-1-4"/>
          <p:cNvPicPr>
            <a:picLocks noChangeAspect="1"/>
          </p:cNvPicPr>
          <p:nvPr/>
        </p:nvPicPr>
        <p:blipFill>
          <a:blip r:embed="rId13"/>
          <a:stretch>
            <a:fillRect/>
          </a:stretch>
        </p:blipFill>
        <p:spPr>
          <a:xfrm>
            <a:off x="6327775" y="2397125"/>
            <a:ext cx="554038" cy="349250"/>
          </a:xfrm>
          <a:prstGeom prst="rect">
            <a:avLst/>
          </a:prstGeom>
          <a:noFill/>
          <a:ln w="9525">
            <a:noFill/>
          </a:ln>
        </p:spPr>
      </p:pic>
      <p:pic>
        <p:nvPicPr>
          <p:cNvPr id="3096" name="Picture 17" descr="PPECLOGO-eff2-1-3"/>
          <p:cNvPicPr>
            <a:picLocks noChangeAspect="1"/>
          </p:cNvPicPr>
          <p:nvPr/>
        </p:nvPicPr>
        <p:blipFill>
          <a:blip r:embed="rId12"/>
          <a:stretch>
            <a:fillRect/>
          </a:stretch>
        </p:blipFill>
        <p:spPr>
          <a:xfrm>
            <a:off x="6892925" y="2125663"/>
            <a:ext cx="284163" cy="179387"/>
          </a:xfrm>
          <a:prstGeom prst="rect">
            <a:avLst/>
          </a:prstGeom>
          <a:noFill/>
          <a:ln w="9525">
            <a:noFill/>
          </a:ln>
        </p:spPr>
      </p:pic>
      <p:pic>
        <p:nvPicPr>
          <p:cNvPr id="3097" name="Picture 18" descr="PPECLOGO-eff2-1-3"/>
          <p:cNvPicPr>
            <a:picLocks noChangeAspect="1"/>
          </p:cNvPicPr>
          <p:nvPr/>
        </p:nvPicPr>
        <p:blipFill>
          <a:blip r:embed="rId12"/>
          <a:stretch>
            <a:fillRect/>
          </a:stretch>
        </p:blipFill>
        <p:spPr>
          <a:xfrm>
            <a:off x="7292975" y="2460625"/>
            <a:ext cx="222250" cy="141288"/>
          </a:xfrm>
          <a:prstGeom prst="rect">
            <a:avLst/>
          </a:prstGeom>
          <a:noFill/>
          <a:ln w="9525">
            <a:noFill/>
          </a:ln>
        </p:spPr>
      </p:pic>
      <p:sp>
        <p:nvSpPr>
          <p:cNvPr id="22" name="TextBox 13"/>
          <p:cNvSpPr txBox="1"/>
          <p:nvPr/>
        </p:nvSpPr>
        <p:spPr>
          <a:xfrm>
            <a:off x="219710" y="1810385"/>
            <a:ext cx="8807450" cy="829945"/>
          </a:xfrm>
          <a:prstGeom prst="rect">
            <a:avLst/>
          </a:prstGeom>
          <a:noFill/>
          <a:effectLst>
            <a:outerShdw blurRad="50800" dist="38100" dir="2700000" algn="tl" rotWithShape="0">
              <a:prstClr val="black">
                <a:alpha val="40000"/>
              </a:prstClr>
            </a:outerShdw>
          </a:effectLst>
        </p:spPr>
        <p:txBody>
          <a:bodyPr wrap="square">
            <a:spAutoFit/>
          </a:bodyPr>
          <a:lstStyle/>
          <a:p>
            <a:pPr marR="0" algn="ctr" defTabSz="914400">
              <a:buClrTx/>
              <a:buSzTx/>
              <a:buFontTx/>
              <a:buNone/>
              <a:defRPr/>
            </a:pPr>
            <a:r>
              <a:rPr lang="zh-CN" altLang="zh-CN" sz="4800" b="1" noProof="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建设项目交易阶段工程造价管理</a:t>
            </a:r>
            <a:endParaRPr kumimoji="0" lang="zh-CN" altLang="en-US" sz="1400" b="1" kern="1200" cap="none" spc="0" normalizeH="0" baseline="0" noProof="0" dirty="0">
              <a:ln w="3175">
                <a:solidFill>
                  <a:srgbClr val="31A5D7"/>
                </a:solidFill>
              </a:ln>
              <a:solidFill>
                <a:schemeClr val="bg1"/>
              </a:solidFill>
              <a:latin typeface="华康俪金黑W8" pitchFamily="49" charset="-122"/>
              <a:ea typeface="华康俪金黑W8" pitchFamily="49" charset="-122"/>
              <a:cs typeface="+mn-cs"/>
            </a:endParaRPr>
          </a:p>
        </p:txBody>
      </p:sp>
      <p:cxnSp>
        <p:nvCxnSpPr>
          <p:cNvPr id="23" name="直接连接符 22"/>
          <p:cNvCxnSpPr/>
          <p:nvPr/>
        </p:nvCxnSpPr>
        <p:spPr>
          <a:xfrm>
            <a:off x="0" y="3397250"/>
            <a:ext cx="9144000" cy="0"/>
          </a:xfrm>
          <a:prstGeom prst="line">
            <a:avLst/>
          </a:prstGeom>
          <a:ln w="19050">
            <a:solidFill>
              <a:srgbClr val="04AED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62" y="3617913"/>
            <a:ext cx="3063875"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sp>
        <p:nvSpPr>
          <p:cNvPr id="9239" name="矩形 29"/>
          <p:cNvSpPr/>
          <p:nvPr/>
        </p:nvSpPr>
        <p:spPr>
          <a:xfrm>
            <a:off x="4050189" y="3449638"/>
            <a:ext cx="905510" cy="337185"/>
          </a:xfrm>
          <a:prstGeom prst="rect">
            <a:avLst/>
          </a:prstGeom>
          <a:noFill/>
          <a:ln w="9525">
            <a:noFill/>
          </a:ln>
        </p:spPr>
        <p:txBody>
          <a:bodyPr wrap="none">
            <a:spAutoFit/>
          </a:bodyPr>
          <a:p>
            <a:pPr algn="ctr"/>
            <a:r>
              <a:rPr lang="en-US" altLang="zh-CN" sz="1600" dirty="0">
                <a:latin typeface="Arial" panose="020B0604020202020204" pitchFamily="34" charset="0"/>
              </a:rPr>
              <a:t> </a:t>
            </a:r>
            <a:r>
              <a:rPr lang="zh-CN" altLang="en-US" sz="1600" dirty="0">
                <a:latin typeface="Arial" panose="020B0604020202020204" pitchFamily="34" charset="0"/>
              </a:rPr>
              <a:t>厉彦菊 </a:t>
            </a:r>
            <a:endParaRPr lang="zh-CN" altLang="zh-CN" sz="1400" dirty="0">
              <a:latin typeface="Arial" panose="020B0604020202020204" pitchFamily="34" charset="0"/>
            </a:endParaRPr>
          </a:p>
        </p:txBody>
      </p:sp>
      <p:cxnSp>
        <p:nvCxnSpPr>
          <p:cNvPr id="32" name="直接连接符 31"/>
          <p:cNvCxnSpPr/>
          <p:nvPr/>
        </p:nvCxnSpPr>
        <p:spPr>
          <a:xfrm>
            <a:off x="1588" y="1289050"/>
            <a:ext cx="9144000" cy="0"/>
          </a:xfrm>
          <a:prstGeom prst="line">
            <a:avLst/>
          </a:prstGeom>
          <a:ln w="19050">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0" y="3552825"/>
            <a:ext cx="3059113"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0" y="3689350"/>
            <a:ext cx="3059113"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926138" y="3598863"/>
            <a:ext cx="3217863"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926138" y="3533775"/>
            <a:ext cx="3217863"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922963" y="3670300"/>
            <a:ext cx="3221038"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8"/>
                                        </p:tgtEl>
                                        <p:attrNameLst>
                                          <p:attrName>style.visibility</p:attrName>
                                        </p:attrNameLst>
                                      </p:cBhvr>
                                      <p:to>
                                        <p:strVal val="visible"/>
                                      </p:to>
                                    </p:set>
                                    <p:animEffect filter="fade">
                                      <p:cBhvr>
                                        <p:cTn id="7" dur="500"/>
                                        <p:tgtEl>
                                          <p:spTgt spid="3088"/>
                                        </p:tgtEl>
                                      </p:cBhvr>
                                    </p:animEffect>
                                  </p:childTnLst>
                                </p:cTn>
                              </p:par>
                              <p:par>
                                <p:cTn id="8" presetID="10" presetClass="entr" presetSubtype="0" fill="hold" nodeType="withEffect">
                                  <p:stCondLst>
                                    <p:cond delay="0"/>
                                  </p:stCondLst>
                                  <p:childTnLst>
                                    <p:set>
                                      <p:cBhvr>
                                        <p:cTn id="9" dur="1" fill="hold">
                                          <p:stCondLst>
                                            <p:cond delay="0"/>
                                          </p:stCondLst>
                                        </p:cTn>
                                        <p:tgtEl>
                                          <p:spTgt spid="3084"/>
                                        </p:tgtEl>
                                        <p:attrNameLst>
                                          <p:attrName>style.visibility</p:attrName>
                                        </p:attrNameLst>
                                      </p:cBhvr>
                                      <p:to>
                                        <p:strVal val="visible"/>
                                      </p:to>
                                    </p:set>
                                    <p:animEffect filter="fade">
                                      <p:cBhvr>
                                        <p:cTn id="10" dur="500"/>
                                        <p:tgtEl>
                                          <p:spTgt spid="3084"/>
                                        </p:tgtEl>
                                      </p:cBhvr>
                                    </p:animEffect>
                                  </p:childTnLst>
                                </p:cTn>
                              </p:par>
                              <p:par>
                                <p:cTn id="11" presetID="10" presetClass="entr" presetSubtype="0" fill="hold" nodeType="withEffect">
                                  <p:stCondLst>
                                    <p:cond delay="0"/>
                                  </p:stCondLst>
                                  <p:childTnLst>
                                    <p:set>
                                      <p:cBhvr>
                                        <p:cTn id="12" dur="1" fill="hold">
                                          <p:stCondLst>
                                            <p:cond delay="0"/>
                                          </p:stCondLst>
                                        </p:cTn>
                                        <p:tgtEl>
                                          <p:spTgt spid="3083"/>
                                        </p:tgtEl>
                                        <p:attrNameLst>
                                          <p:attrName>style.visibility</p:attrName>
                                        </p:attrNameLst>
                                      </p:cBhvr>
                                      <p:to>
                                        <p:strVal val="visible"/>
                                      </p:to>
                                    </p:set>
                                    <p:animEffect filter="fade">
                                      <p:cBhvr>
                                        <p:cTn id="13" dur="500"/>
                                        <p:tgtEl>
                                          <p:spTgt spid="3083"/>
                                        </p:tgtEl>
                                      </p:cBhvr>
                                    </p:animEffect>
                                  </p:childTnLst>
                                </p:cTn>
                              </p:par>
                              <p:par>
                                <p:cTn id="14" presetID="10" presetClass="entr" presetSubtype="0" fill="hold" nodeType="withEffect">
                                  <p:stCondLst>
                                    <p:cond delay="0"/>
                                  </p:stCondLst>
                                  <p:childTnLst>
                                    <p:set>
                                      <p:cBhvr>
                                        <p:cTn id="15" dur="1" fill="hold">
                                          <p:stCondLst>
                                            <p:cond delay="0"/>
                                          </p:stCondLst>
                                        </p:cTn>
                                        <p:tgtEl>
                                          <p:spTgt spid="3081"/>
                                        </p:tgtEl>
                                        <p:attrNameLst>
                                          <p:attrName>style.visibility</p:attrName>
                                        </p:attrNameLst>
                                      </p:cBhvr>
                                      <p:to>
                                        <p:strVal val="visible"/>
                                      </p:to>
                                    </p:set>
                                    <p:animEffect filter="fade">
                                      <p:cBhvr>
                                        <p:cTn id="16" dur="500"/>
                                        <p:tgtEl>
                                          <p:spTgt spid="3081"/>
                                        </p:tgtEl>
                                      </p:cBhvr>
                                    </p:animEffect>
                                  </p:childTnLst>
                                </p:cTn>
                              </p:par>
                              <p:par>
                                <p:cTn id="17" presetID="10" presetClass="entr" presetSubtype="0" fill="hold" nodeType="withEffect">
                                  <p:stCondLst>
                                    <p:cond delay="0"/>
                                  </p:stCondLst>
                                  <p:childTnLst>
                                    <p:set>
                                      <p:cBhvr>
                                        <p:cTn id="18" dur="1" fill="hold">
                                          <p:stCondLst>
                                            <p:cond delay="0"/>
                                          </p:stCondLst>
                                        </p:cTn>
                                        <p:tgtEl>
                                          <p:spTgt spid="3087"/>
                                        </p:tgtEl>
                                        <p:attrNameLst>
                                          <p:attrName>style.visibility</p:attrName>
                                        </p:attrNameLst>
                                      </p:cBhvr>
                                      <p:to>
                                        <p:strVal val="visible"/>
                                      </p:to>
                                    </p:set>
                                    <p:animEffect filter="fade">
                                      <p:cBhvr>
                                        <p:cTn id="19" dur="500"/>
                                        <p:tgtEl>
                                          <p:spTgt spid="3087"/>
                                        </p:tgtEl>
                                      </p:cBhvr>
                                    </p:animEffect>
                                  </p:childTnLst>
                                </p:cTn>
                              </p:par>
                              <p:par>
                                <p:cTn id="20" presetID="10" presetClass="entr" presetSubtype="0" fill="hold" nodeType="withEffect">
                                  <p:stCondLst>
                                    <p:cond delay="0"/>
                                  </p:stCondLst>
                                  <p:childTnLst>
                                    <p:set>
                                      <p:cBhvr>
                                        <p:cTn id="21" dur="1" fill="hold">
                                          <p:stCondLst>
                                            <p:cond delay="0"/>
                                          </p:stCondLst>
                                        </p:cTn>
                                        <p:tgtEl>
                                          <p:spTgt spid="3089"/>
                                        </p:tgtEl>
                                        <p:attrNameLst>
                                          <p:attrName>style.visibility</p:attrName>
                                        </p:attrNameLst>
                                      </p:cBhvr>
                                      <p:to>
                                        <p:strVal val="visible"/>
                                      </p:to>
                                    </p:set>
                                    <p:animEffect filter="fade">
                                      <p:cBhvr>
                                        <p:cTn id="22" dur="500"/>
                                        <p:tgtEl>
                                          <p:spTgt spid="3089"/>
                                        </p:tgtEl>
                                      </p:cBhvr>
                                    </p:animEffect>
                                  </p:childTnLst>
                                </p:cTn>
                              </p:par>
                              <p:par>
                                <p:cTn id="23" presetID="10" presetClass="entr" presetSubtype="0" fill="hold" nodeType="withEffect">
                                  <p:stCondLst>
                                    <p:cond delay="0"/>
                                  </p:stCondLst>
                                  <p:childTnLst>
                                    <p:set>
                                      <p:cBhvr>
                                        <p:cTn id="24" dur="1" fill="hold">
                                          <p:stCondLst>
                                            <p:cond delay="0"/>
                                          </p:stCondLst>
                                        </p:cTn>
                                        <p:tgtEl>
                                          <p:spTgt spid="3091"/>
                                        </p:tgtEl>
                                        <p:attrNameLst>
                                          <p:attrName>style.visibility</p:attrName>
                                        </p:attrNameLst>
                                      </p:cBhvr>
                                      <p:to>
                                        <p:strVal val="visible"/>
                                      </p:to>
                                    </p:set>
                                    <p:animEffect filter="fade">
                                      <p:cBhvr>
                                        <p:cTn id="25" dur="500"/>
                                        <p:tgtEl>
                                          <p:spTgt spid="3091"/>
                                        </p:tgtEl>
                                      </p:cBhvr>
                                    </p:animEffect>
                                  </p:childTnLst>
                                </p:cTn>
                              </p:par>
                              <p:par>
                                <p:cTn id="26" presetID="10" presetClass="entr" presetSubtype="0" fill="hold" nodeType="withEffect">
                                  <p:stCondLst>
                                    <p:cond delay="0"/>
                                  </p:stCondLst>
                                  <p:childTnLst>
                                    <p:set>
                                      <p:cBhvr>
                                        <p:cTn id="27" dur="1" fill="hold">
                                          <p:stCondLst>
                                            <p:cond delay="0"/>
                                          </p:stCondLst>
                                        </p:cTn>
                                        <p:tgtEl>
                                          <p:spTgt spid="3082"/>
                                        </p:tgtEl>
                                        <p:attrNameLst>
                                          <p:attrName>style.visibility</p:attrName>
                                        </p:attrNameLst>
                                      </p:cBhvr>
                                      <p:to>
                                        <p:strVal val="visible"/>
                                      </p:to>
                                    </p:set>
                                    <p:animEffect filter="fade">
                                      <p:cBhvr>
                                        <p:cTn id="28" dur="500"/>
                                        <p:tgtEl>
                                          <p:spTgt spid="3082"/>
                                        </p:tgtEl>
                                      </p:cBhvr>
                                    </p:animEffect>
                                  </p:childTnLst>
                                </p:cTn>
                              </p:par>
                              <p:par>
                                <p:cTn id="29" presetID="10" presetClass="entr" presetSubtype="0" fill="hold" nodeType="withEffect">
                                  <p:stCondLst>
                                    <p:cond delay="0"/>
                                  </p:stCondLst>
                                  <p:childTnLst>
                                    <p:set>
                                      <p:cBhvr>
                                        <p:cTn id="30" dur="1" fill="hold">
                                          <p:stCondLst>
                                            <p:cond delay="0"/>
                                          </p:stCondLst>
                                        </p:cTn>
                                        <p:tgtEl>
                                          <p:spTgt spid="3090"/>
                                        </p:tgtEl>
                                        <p:attrNameLst>
                                          <p:attrName>style.visibility</p:attrName>
                                        </p:attrNameLst>
                                      </p:cBhvr>
                                      <p:to>
                                        <p:strVal val="visible"/>
                                      </p:to>
                                    </p:set>
                                    <p:animEffect filter="fade">
                                      <p:cBhvr>
                                        <p:cTn id="31" dur="500"/>
                                        <p:tgtEl>
                                          <p:spTgt spid="3090"/>
                                        </p:tgtEl>
                                      </p:cBhvr>
                                    </p:animEffect>
                                  </p:childTnLst>
                                </p:cTn>
                              </p:par>
                              <p:par>
                                <p:cTn id="32" presetID="10" presetClass="entr" presetSubtype="0" fill="hold" nodeType="withEffect">
                                  <p:stCondLst>
                                    <p:cond delay="0"/>
                                  </p:stCondLst>
                                  <p:childTnLst>
                                    <p:set>
                                      <p:cBhvr>
                                        <p:cTn id="33" dur="1" fill="hold">
                                          <p:stCondLst>
                                            <p:cond delay="0"/>
                                          </p:stCondLst>
                                        </p:cTn>
                                        <p:tgtEl>
                                          <p:spTgt spid="3085"/>
                                        </p:tgtEl>
                                        <p:attrNameLst>
                                          <p:attrName>style.visibility</p:attrName>
                                        </p:attrNameLst>
                                      </p:cBhvr>
                                      <p:to>
                                        <p:strVal val="visible"/>
                                      </p:to>
                                    </p:set>
                                    <p:animEffect filter="fade">
                                      <p:cBhvr>
                                        <p:cTn id="34" dur="500"/>
                                        <p:tgtEl>
                                          <p:spTgt spid="3085"/>
                                        </p:tgtEl>
                                      </p:cBhvr>
                                    </p:animEffect>
                                  </p:childTnLst>
                                </p:cTn>
                              </p:par>
                              <p:par>
                                <p:cTn id="35" presetID="10" presetClass="entr" presetSubtype="0" fill="hold" nodeType="withEffect">
                                  <p:stCondLst>
                                    <p:cond delay="0"/>
                                  </p:stCondLst>
                                  <p:childTnLst>
                                    <p:set>
                                      <p:cBhvr>
                                        <p:cTn id="36" dur="1" fill="hold">
                                          <p:stCondLst>
                                            <p:cond delay="0"/>
                                          </p:stCondLst>
                                        </p:cTn>
                                        <p:tgtEl>
                                          <p:spTgt spid="3092"/>
                                        </p:tgtEl>
                                        <p:attrNameLst>
                                          <p:attrName>style.visibility</p:attrName>
                                        </p:attrNameLst>
                                      </p:cBhvr>
                                      <p:to>
                                        <p:strVal val="visible"/>
                                      </p:to>
                                    </p:set>
                                    <p:animEffect filter="fade">
                                      <p:cBhvr>
                                        <p:cTn id="37" dur="500"/>
                                        <p:tgtEl>
                                          <p:spTgt spid="3092"/>
                                        </p:tgtEl>
                                      </p:cBhvr>
                                    </p:animEffect>
                                  </p:childTnLst>
                                </p:cTn>
                              </p:par>
                              <p:par>
                                <p:cTn id="38" presetID="10" presetClass="entr" presetSubtype="0" fill="hold" nodeType="withEffect">
                                  <p:stCondLst>
                                    <p:cond delay="0"/>
                                  </p:stCondLst>
                                  <p:childTnLst>
                                    <p:set>
                                      <p:cBhvr>
                                        <p:cTn id="39" dur="1" fill="hold">
                                          <p:stCondLst>
                                            <p:cond delay="0"/>
                                          </p:stCondLst>
                                        </p:cTn>
                                        <p:tgtEl>
                                          <p:spTgt spid="3086"/>
                                        </p:tgtEl>
                                        <p:attrNameLst>
                                          <p:attrName>style.visibility</p:attrName>
                                        </p:attrNameLst>
                                      </p:cBhvr>
                                      <p:to>
                                        <p:strVal val="visible"/>
                                      </p:to>
                                    </p:set>
                                    <p:animEffect filter="fade">
                                      <p:cBhvr>
                                        <p:cTn id="40" dur="500"/>
                                        <p:tgtEl>
                                          <p:spTgt spid="3086"/>
                                        </p:tgtEl>
                                      </p:cBhvr>
                                    </p:animEffect>
                                  </p:childTnLst>
                                </p:cTn>
                              </p:par>
                              <p:par>
                                <p:cTn id="41" presetID="35" presetClass="path" presetSubtype="0" fill="hold" nodeType="withEffect">
                                  <p:stCondLst>
                                    <p:cond delay="0"/>
                                  </p:stCondLst>
                                  <p:childTnLst>
                                    <p:animMotion origin="layout" path="M -2.5E-6 1.48148E-6 L -0.25 1.48148E-6 " pathEditMode="relative" rAng="0" ptsTypes="AA">
                                      <p:cBhvr>
                                        <p:cTn id="42" dur="5000" fill="hold"/>
                                        <p:tgtEl>
                                          <p:spTgt spid="3090"/>
                                        </p:tgtEl>
                                        <p:attrNameLst>
                                          <p:attrName>ppt_x</p:attrName>
                                          <p:attrName>ppt_y</p:attrName>
                                        </p:attrNameLst>
                                      </p:cBhvr>
                                      <p:rCtr x="-12500" y="0"/>
                                    </p:animMotion>
                                  </p:childTnLst>
                                </p:cTn>
                              </p:par>
                              <p:par>
                                <p:cTn id="43" presetID="35" presetClass="path" presetSubtype="0" fill="hold" nodeType="withEffect">
                                  <p:stCondLst>
                                    <p:cond delay="0"/>
                                  </p:stCondLst>
                                  <p:childTnLst>
                                    <p:animMotion origin="layout" path="M -4.72222E-6 -1.85185E-6 L -0.31631 -1.85185E-6 " pathEditMode="relative" rAng="0" ptsTypes="AA">
                                      <p:cBhvr>
                                        <p:cTn id="44" dur="5000" fill="hold"/>
                                        <p:tgtEl>
                                          <p:spTgt spid="3082"/>
                                        </p:tgtEl>
                                        <p:attrNameLst>
                                          <p:attrName>ppt_x</p:attrName>
                                          <p:attrName>ppt_y</p:attrName>
                                        </p:attrNameLst>
                                      </p:cBhvr>
                                      <p:rCtr x="-15800" y="0"/>
                                    </p:animMotion>
                                  </p:childTnLst>
                                </p:cTn>
                              </p:par>
                              <p:par>
                                <p:cTn id="45" presetID="35" presetClass="path" presetSubtype="0" fill="hold" nodeType="withEffect">
                                  <p:stCondLst>
                                    <p:cond delay="0"/>
                                  </p:stCondLst>
                                  <p:childTnLst>
                                    <p:animMotion origin="layout" path="M 0.00504 1.7284E-6 L -0.46684 1.7284E-6 " pathEditMode="relative" rAng="0" ptsTypes="AA">
                                      <p:cBhvr>
                                        <p:cTn id="46" dur="5000" fill="hold"/>
                                        <p:tgtEl>
                                          <p:spTgt spid="3085"/>
                                        </p:tgtEl>
                                        <p:attrNameLst>
                                          <p:attrName>ppt_x</p:attrName>
                                          <p:attrName>ppt_y</p:attrName>
                                        </p:attrNameLst>
                                      </p:cBhvr>
                                      <p:rCtr x="-23600" y="0"/>
                                    </p:animMotion>
                                  </p:childTnLst>
                                </p:cTn>
                              </p:par>
                              <p:par>
                                <p:cTn id="47" presetID="35" presetClass="path" presetSubtype="0" fill="hold" nodeType="withEffect">
                                  <p:stCondLst>
                                    <p:cond delay="0"/>
                                  </p:stCondLst>
                                  <p:childTnLst>
                                    <p:animMotion origin="layout" path="M -4.72222E-6 1.48148E-6 L -0.19531 1.48148E-6 " pathEditMode="relative" rAng="0" ptsTypes="AA">
                                      <p:cBhvr>
                                        <p:cTn id="48" dur="5000" fill="hold"/>
                                        <p:tgtEl>
                                          <p:spTgt spid="3087"/>
                                        </p:tgtEl>
                                        <p:attrNameLst>
                                          <p:attrName>ppt_x</p:attrName>
                                          <p:attrName>ppt_y</p:attrName>
                                        </p:attrNameLst>
                                      </p:cBhvr>
                                      <p:rCtr x="-9800" y="0"/>
                                    </p:animMotion>
                                  </p:childTnLst>
                                </p:cTn>
                              </p:par>
                              <p:par>
                                <p:cTn id="49" presetID="35" presetClass="path" presetSubtype="0" fill="hold" nodeType="withEffect">
                                  <p:stCondLst>
                                    <p:cond delay="0"/>
                                  </p:stCondLst>
                                  <p:childTnLst>
                                    <p:animMotion origin="layout" path="M 5E-6 -3.95062E-6 L -0.43594 -3.95062E-6 " pathEditMode="relative" rAng="0" ptsTypes="AA">
                                      <p:cBhvr>
                                        <p:cTn id="50" dur="5000" fill="hold"/>
                                        <p:tgtEl>
                                          <p:spTgt spid="3084"/>
                                        </p:tgtEl>
                                        <p:attrNameLst>
                                          <p:attrName>ppt_x</p:attrName>
                                          <p:attrName>ppt_y</p:attrName>
                                        </p:attrNameLst>
                                      </p:cBhvr>
                                      <p:rCtr x="-21800" y="0"/>
                                    </p:animMotion>
                                  </p:childTnLst>
                                </p:cTn>
                              </p:par>
                              <p:par>
                                <p:cTn id="51" presetID="35" presetClass="path" presetSubtype="0" fill="hold" nodeType="withEffect">
                                  <p:stCondLst>
                                    <p:cond delay="0"/>
                                  </p:stCondLst>
                                  <p:childTnLst>
                                    <p:animMotion origin="layout" path="M 3.05556E-6 7.40741E-7 L -0.61719 7.40741E-7 " pathEditMode="relative" rAng="0" ptsTypes="AA">
                                      <p:cBhvr>
                                        <p:cTn id="52" dur="5000" fill="hold"/>
                                        <p:tgtEl>
                                          <p:spTgt spid="3086"/>
                                        </p:tgtEl>
                                        <p:attrNameLst>
                                          <p:attrName>ppt_x</p:attrName>
                                          <p:attrName>ppt_y</p:attrName>
                                        </p:attrNameLst>
                                      </p:cBhvr>
                                      <p:rCtr x="-30900" y="0"/>
                                    </p:animMotion>
                                  </p:childTnLst>
                                </p:cTn>
                              </p:par>
                              <p:par>
                                <p:cTn id="53" presetID="35" presetClass="path" presetSubtype="0" fill="hold" nodeType="withEffect">
                                  <p:stCondLst>
                                    <p:cond delay="0"/>
                                  </p:stCondLst>
                                  <p:childTnLst>
                                    <p:animMotion origin="layout" path="M 2.5E-6 3.45679E-6 L -0.33577 3.45679E-6 " pathEditMode="relative" rAng="0" ptsTypes="AA">
                                      <p:cBhvr>
                                        <p:cTn id="54" dur="5000" fill="hold"/>
                                        <p:tgtEl>
                                          <p:spTgt spid="3081"/>
                                        </p:tgtEl>
                                        <p:attrNameLst>
                                          <p:attrName>ppt_x</p:attrName>
                                          <p:attrName>ppt_y</p:attrName>
                                        </p:attrNameLst>
                                      </p:cBhvr>
                                      <p:rCtr x="-16800" y="0"/>
                                    </p:animMotion>
                                  </p:childTnLst>
                                </p:cTn>
                              </p:par>
                              <p:par>
                                <p:cTn id="55" presetID="35" presetClass="path" presetSubtype="0" fill="hold" nodeType="withEffect">
                                  <p:stCondLst>
                                    <p:cond delay="0"/>
                                  </p:stCondLst>
                                  <p:childTnLst>
                                    <p:animMotion origin="layout" path="M 3.05556E-6 -4.07407E-6 L -0.57188 -4.07407E-6 " pathEditMode="relative" rAng="0" ptsTypes="AA">
                                      <p:cBhvr>
                                        <p:cTn id="56" dur="5000" fill="hold"/>
                                        <p:tgtEl>
                                          <p:spTgt spid="3091"/>
                                        </p:tgtEl>
                                        <p:attrNameLst>
                                          <p:attrName>ppt_x</p:attrName>
                                          <p:attrName>ppt_y</p:attrName>
                                        </p:attrNameLst>
                                      </p:cBhvr>
                                      <p:rCtr x="-28600" y="0"/>
                                    </p:animMotion>
                                  </p:childTnLst>
                                </p:cTn>
                              </p:par>
                              <p:par>
                                <p:cTn id="57" presetID="35" presetClass="path" presetSubtype="0" fill="hold" nodeType="withEffect">
                                  <p:stCondLst>
                                    <p:cond delay="0"/>
                                  </p:stCondLst>
                                  <p:childTnLst>
                                    <p:animMotion origin="layout" path="M 3.61111E-6 -3.08642E-6 L -0.57188 -3.08642E-6 " pathEditMode="relative" rAng="0" ptsTypes="AA">
                                      <p:cBhvr>
                                        <p:cTn id="58" dur="5000" fill="hold"/>
                                        <p:tgtEl>
                                          <p:spTgt spid="3092"/>
                                        </p:tgtEl>
                                        <p:attrNameLst>
                                          <p:attrName>ppt_x</p:attrName>
                                          <p:attrName>ppt_y</p:attrName>
                                        </p:attrNameLst>
                                      </p:cBhvr>
                                      <p:rCtr x="-28600" y="0"/>
                                    </p:animMotion>
                                  </p:childTnLst>
                                </p:cTn>
                              </p:par>
                              <p:par>
                                <p:cTn id="59" presetID="63" presetClass="path" presetSubtype="0" fill="hold" nodeType="withEffect">
                                  <p:stCondLst>
                                    <p:cond delay="0"/>
                                  </p:stCondLst>
                                  <p:childTnLst>
                                    <p:animMotion origin="layout" path="M -2.77778E-7 -3.08642E-6 L 0.43906 -3.08642E-6 " pathEditMode="relative" rAng="0" ptsTypes="AA">
                                      <p:cBhvr>
                                        <p:cTn id="60" dur="5000" fill="hold"/>
                                        <p:tgtEl>
                                          <p:spTgt spid="3089"/>
                                        </p:tgtEl>
                                        <p:attrNameLst>
                                          <p:attrName>ppt_x</p:attrName>
                                          <p:attrName>ppt_y</p:attrName>
                                        </p:attrNameLst>
                                      </p:cBhvr>
                                      <p:rCtr x="21900" y="0"/>
                                    </p:animMotion>
                                  </p:childTnLst>
                                </p:cTn>
                              </p:par>
                              <p:par>
                                <p:cTn id="61" presetID="63" presetClass="path" presetSubtype="0" fill="hold" nodeType="withEffect">
                                  <p:stCondLst>
                                    <p:cond delay="0"/>
                                  </p:stCondLst>
                                  <p:childTnLst>
                                    <p:animMotion origin="layout" path="M 2.22222E-6 -1.7284E-6 L 0.62812 -1.7284E-6 " pathEditMode="relative" rAng="0" ptsTypes="AA">
                                      <p:cBhvr>
                                        <p:cTn id="62" dur="5000" fill="hold"/>
                                        <p:tgtEl>
                                          <p:spTgt spid="3088"/>
                                        </p:tgtEl>
                                        <p:attrNameLst>
                                          <p:attrName>ppt_x</p:attrName>
                                          <p:attrName>ppt_y</p:attrName>
                                        </p:attrNameLst>
                                      </p:cBhvr>
                                      <p:rCtr x="31400" y="0"/>
                                    </p:animMotion>
                                  </p:childTnLst>
                                </p:cTn>
                              </p:par>
                              <p:par>
                                <p:cTn id="63" presetID="63" presetClass="path" presetSubtype="0" fill="hold" nodeType="withEffect">
                                  <p:stCondLst>
                                    <p:cond delay="0"/>
                                  </p:stCondLst>
                                  <p:childTnLst>
                                    <p:animMotion origin="layout" path="M -4.16667E-6 -2.46914E-6 L 0.42466 -2.46914E-6 " pathEditMode="relative" rAng="0" ptsTypes="AA">
                                      <p:cBhvr>
                                        <p:cTn id="64" dur="5000" fill="hold"/>
                                        <p:tgtEl>
                                          <p:spTgt spid="3083"/>
                                        </p:tgtEl>
                                        <p:attrNameLst>
                                          <p:attrName>ppt_x</p:attrName>
                                          <p:attrName>ppt_y</p:attrName>
                                        </p:attrNameLst>
                                      </p:cBhvr>
                                      <p:rCtr x="21200" y="0"/>
                                    </p:animMotion>
                                  </p:childTnLst>
                                </p:cTn>
                              </p:par>
                              <p:par>
                                <p:cTn id="65" presetID="10" presetClass="exit" presetSubtype="0" fill="hold" nodeType="withEffect">
                                  <p:stCondLst>
                                    <p:cond delay="2500"/>
                                  </p:stCondLst>
                                  <p:childTnLst>
                                    <p:animEffect filter="fade">
                                      <p:cBhvr>
                                        <p:cTn id="66" dur="500"/>
                                        <p:tgtEl>
                                          <p:spTgt spid="3088"/>
                                        </p:tgtEl>
                                      </p:cBhvr>
                                    </p:animEffect>
                                    <p:set>
                                      <p:cBhvr>
                                        <p:cTn id="67" dur="1" fill="hold">
                                          <p:stCondLst>
                                            <p:cond delay="499"/>
                                          </p:stCondLst>
                                        </p:cTn>
                                        <p:tgtEl>
                                          <p:spTgt spid="3088"/>
                                        </p:tgtEl>
                                        <p:attrNameLst>
                                          <p:attrName>style.visibility</p:attrName>
                                        </p:attrNameLst>
                                      </p:cBhvr>
                                      <p:to>
                                        <p:strVal val="hidden"/>
                                      </p:to>
                                    </p:set>
                                  </p:childTnLst>
                                </p:cTn>
                              </p:par>
                              <p:par>
                                <p:cTn id="68" presetID="10" presetClass="exit" presetSubtype="0" fill="hold" nodeType="withEffect">
                                  <p:stCondLst>
                                    <p:cond delay="2500"/>
                                  </p:stCondLst>
                                  <p:childTnLst>
                                    <p:animEffect filter="fade">
                                      <p:cBhvr>
                                        <p:cTn id="69" dur="500"/>
                                        <p:tgtEl>
                                          <p:spTgt spid="3089"/>
                                        </p:tgtEl>
                                      </p:cBhvr>
                                    </p:animEffect>
                                    <p:set>
                                      <p:cBhvr>
                                        <p:cTn id="70" dur="1" fill="hold">
                                          <p:stCondLst>
                                            <p:cond delay="499"/>
                                          </p:stCondLst>
                                        </p:cTn>
                                        <p:tgtEl>
                                          <p:spTgt spid="3089"/>
                                        </p:tgtEl>
                                        <p:attrNameLst>
                                          <p:attrName>style.visibility</p:attrName>
                                        </p:attrNameLst>
                                      </p:cBhvr>
                                      <p:to>
                                        <p:strVal val="hidden"/>
                                      </p:to>
                                    </p:set>
                                  </p:childTnLst>
                                </p:cTn>
                              </p:par>
                              <p:par>
                                <p:cTn id="71" presetID="10" presetClass="exit" presetSubtype="0" fill="hold" nodeType="withEffect">
                                  <p:stCondLst>
                                    <p:cond delay="2500"/>
                                  </p:stCondLst>
                                  <p:childTnLst>
                                    <p:animEffect filter="fade">
                                      <p:cBhvr>
                                        <p:cTn id="72" dur="500"/>
                                        <p:tgtEl>
                                          <p:spTgt spid="3091"/>
                                        </p:tgtEl>
                                      </p:cBhvr>
                                    </p:animEffect>
                                    <p:set>
                                      <p:cBhvr>
                                        <p:cTn id="73" dur="1" fill="hold">
                                          <p:stCondLst>
                                            <p:cond delay="499"/>
                                          </p:stCondLst>
                                        </p:cTn>
                                        <p:tgtEl>
                                          <p:spTgt spid="3091"/>
                                        </p:tgtEl>
                                        <p:attrNameLst>
                                          <p:attrName>style.visibility</p:attrName>
                                        </p:attrNameLst>
                                      </p:cBhvr>
                                      <p:to>
                                        <p:strVal val="hidden"/>
                                      </p:to>
                                    </p:set>
                                  </p:childTnLst>
                                </p:cTn>
                              </p:par>
                              <p:par>
                                <p:cTn id="74" presetID="10" presetClass="exit" presetSubtype="0" fill="hold" nodeType="withEffect">
                                  <p:stCondLst>
                                    <p:cond delay="2500"/>
                                  </p:stCondLst>
                                  <p:childTnLst>
                                    <p:animEffect filter="fade">
                                      <p:cBhvr>
                                        <p:cTn id="75" dur="500"/>
                                        <p:tgtEl>
                                          <p:spTgt spid="3086"/>
                                        </p:tgtEl>
                                      </p:cBhvr>
                                    </p:animEffect>
                                    <p:set>
                                      <p:cBhvr>
                                        <p:cTn id="76" dur="1" fill="hold">
                                          <p:stCondLst>
                                            <p:cond delay="499"/>
                                          </p:stCondLst>
                                        </p:cTn>
                                        <p:tgtEl>
                                          <p:spTgt spid="3086"/>
                                        </p:tgtEl>
                                        <p:attrNameLst>
                                          <p:attrName>style.visibility</p:attrName>
                                        </p:attrNameLst>
                                      </p:cBhvr>
                                      <p:to>
                                        <p:strVal val="hidden"/>
                                      </p:to>
                                    </p:set>
                                  </p:childTnLst>
                                </p:cTn>
                              </p:par>
                              <p:par>
                                <p:cTn id="77" presetID="10" presetClass="exit" presetSubtype="0" fill="hold" nodeType="withEffect">
                                  <p:stCondLst>
                                    <p:cond delay="2500"/>
                                  </p:stCondLst>
                                  <p:childTnLst>
                                    <p:animEffect filter="fade">
                                      <p:cBhvr>
                                        <p:cTn id="78" dur="500"/>
                                        <p:tgtEl>
                                          <p:spTgt spid="3084"/>
                                        </p:tgtEl>
                                      </p:cBhvr>
                                    </p:animEffect>
                                    <p:set>
                                      <p:cBhvr>
                                        <p:cTn id="79" dur="1" fill="hold">
                                          <p:stCondLst>
                                            <p:cond delay="499"/>
                                          </p:stCondLst>
                                        </p:cTn>
                                        <p:tgtEl>
                                          <p:spTgt spid="3084"/>
                                        </p:tgtEl>
                                        <p:attrNameLst>
                                          <p:attrName>style.visibility</p:attrName>
                                        </p:attrNameLst>
                                      </p:cBhvr>
                                      <p:to>
                                        <p:strVal val="hidden"/>
                                      </p:to>
                                    </p:set>
                                  </p:childTnLst>
                                </p:cTn>
                              </p:par>
                              <p:par>
                                <p:cTn id="80" presetID="10" presetClass="exit" presetSubtype="0" fill="hold" nodeType="withEffect">
                                  <p:stCondLst>
                                    <p:cond delay="2500"/>
                                  </p:stCondLst>
                                  <p:childTnLst>
                                    <p:animEffect filter="fade">
                                      <p:cBhvr>
                                        <p:cTn id="81" dur="500"/>
                                        <p:tgtEl>
                                          <p:spTgt spid="3087"/>
                                        </p:tgtEl>
                                      </p:cBhvr>
                                    </p:animEffect>
                                    <p:set>
                                      <p:cBhvr>
                                        <p:cTn id="82" dur="1" fill="hold">
                                          <p:stCondLst>
                                            <p:cond delay="499"/>
                                          </p:stCondLst>
                                        </p:cTn>
                                        <p:tgtEl>
                                          <p:spTgt spid="3087"/>
                                        </p:tgtEl>
                                        <p:attrNameLst>
                                          <p:attrName>style.visibility</p:attrName>
                                        </p:attrNameLst>
                                      </p:cBhvr>
                                      <p:to>
                                        <p:strVal val="hidden"/>
                                      </p:to>
                                    </p:set>
                                  </p:childTnLst>
                                </p:cTn>
                              </p:par>
                              <p:par>
                                <p:cTn id="83" presetID="10" presetClass="exit" presetSubtype="0" fill="hold" nodeType="withEffect">
                                  <p:stCondLst>
                                    <p:cond delay="2500"/>
                                  </p:stCondLst>
                                  <p:childTnLst>
                                    <p:animEffect filter="fade">
                                      <p:cBhvr>
                                        <p:cTn id="84" dur="500"/>
                                        <p:tgtEl>
                                          <p:spTgt spid="3082"/>
                                        </p:tgtEl>
                                      </p:cBhvr>
                                    </p:animEffect>
                                    <p:set>
                                      <p:cBhvr>
                                        <p:cTn id="85" dur="1" fill="hold">
                                          <p:stCondLst>
                                            <p:cond delay="499"/>
                                          </p:stCondLst>
                                        </p:cTn>
                                        <p:tgtEl>
                                          <p:spTgt spid="3082"/>
                                        </p:tgtEl>
                                        <p:attrNameLst>
                                          <p:attrName>style.visibility</p:attrName>
                                        </p:attrNameLst>
                                      </p:cBhvr>
                                      <p:to>
                                        <p:strVal val="hidden"/>
                                      </p:to>
                                    </p:set>
                                  </p:childTnLst>
                                </p:cTn>
                              </p:par>
                              <p:par>
                                <p:cTn id="86" presetID="10" presetClass="exit" presetSubtype="0" fill="hold" nodeType="withEffect">
                                  <p:stCondLst>
                                    <p:cond delay="2500"/>
                                  </p:stCondLst>
                                  <p:childTnLst>
                                    <p:animEffect filter="fade">
                                      <p:cBhvr>
                                        <p:cTn id="87" dur="500"/>
                                        <p:tgtEl>
                                          <p:spTgt spid="3090"/>
                                        </p:tgtEl>
                                      </p:cBhvr>
                                    </p:animEffect>
                                    <p:set>
                                      <p:cBhvr>
                                        <p:cTn id="88" dur="1" fill="hold">
                                          <p:stCondLst>
                                            <p:cond delay="499"/>
                                          </p:stCondLst>
                                        </p:cTn>
                                        <p:tgtEl>
                                          <p:spTgt spid="3090"/>
                                        </p:tgtEl>
                                        <p:attrNameLst>
                                          <p:attrName>style.visibility</p:attrName>
                                        </p:attrNameLst>
                                      </p:cBhvr>
                                      <p:to>
                                        <p:strVal val="hidden"/>
                                      </p:to>
                                    </p:set>
                                  </p:childTnLst>
                                </p:cTn>
                              </p:par>
                              <p:par>
                                <p:cTn id="89" presetID="10" presetClass="exit" presetSubtype="0" fill="hold" nodeType="withEffect">
                                  <p:stCondLst>
                                    <p:cond delay="2500"/>
                                  </p:stCondLst>
                                  <p:childTnLst>
                                    <p:animEffect filter="fade">
                                      <p:cBhvr>
                                        <p:cTn id="90" dur="500"/>
                                        <p:tgtEl>
                                          <p:spTgt spid="3092"/>
                                        </p:tgtEl>
                                      </p:cBhvr>
                                    </p:animEffect>
                                    <p:set>
                                      <p:cBhvr>
                                        <p:cTn id="91" dur="1" fill="hold">
                                          <p:stCondLst>
                                            <p:cond delay="499"/>
                                          </p:stCondLst>
                                        </p:cTn>
                                        <p:tgtEl>
                                          <p:spTgt spid="3092"/>
                                        </p:tgtEl>
                                        <p:attrNameLst>
                                          <p:attrName>style.visibility</p:attrName>
                                        </p:attrNameLst>
                                      </p:cBhvr>
                                      <p:to>
                                        <p:strVal val="hidden"/>
                                      </p:to>
                                    </p:set>
                                  </p:childTnLst>
                                </p:cTn>
                              </p:par>
                              <p:par>
                                <p:cTn id="92" presetID="10" presetClass="exit" presetSubtype="0" fill="hold" nodeType="withEffect">
                                  <p:stCondLst>
                                    <p:cond delay="2500"/>
                                  </p:stCondLst>
                                  <p:childTnLst>
                                    <p:animEffect filter="fade">
                                      <p:cBhvr>
                                        <p:cTn id="93" dur="500"/>
                                        <p:tgtEl>
                                          <p:spTgt spid="3083"/>
                                        </p:tgtEl>
                                      </p:cBhvr>
                                    </p:animEffect>
                                    <p:set>
                                      <p:cBhvr>
                                        <p:cTn id="94" dur="1" fill="hold">
                                          <p:stCondLst>
                                            <p:cond delay="499"/>
                                          </p:stCondLst>
                                        </p:cTn>
                                        <p:tgtEl>
                                          <p:spTgt spid="3083"/>
                                        </p:tgtEl>
                                        <p:attrNameLst>
                                          <p:attrName>style.visibility</p:attrName>
                                        </p:attrNameLst>
                                      </p:cBhvr>
                                      <p:to>
                                        <p:strVal val="hidden"/>
                                      </p:to>
                                    </p:set>
                                  </p:childTnLst>
                                </p:cTn>
                              </p:par>
                              <p:par>
                                <p:cTn id="95" presetID="10" presetClass="exit" presetSubtype="0" fill="hold" nodeType="withEffect">
                                  <p:stCondLst>
                                    <p:cond delay="2500"/>
                                  </p:stCondLst>
                                  <p:childTnLst>
                                    <p:animEffect filter="fade">
                                      <p:cBhvr>
                                        <p:cTn id="96" dur="500"/>
                                        <p:tgtEl>
                                          <p:spTgt spid="3081"/>
                                        </p:tgtEl>
                                      </p:cBhvr>
                                    </p:animEffect>
                                    <p:set>
                                      <p:cBhvr>
                                        <p:cTn id="97" dur="1" fill="hold">
                                          <p:stCondLst>
                                            <p:cond delay="499"/>
                                          </p:stCondLst>
                                        </p:cTn>
                                        <p:tgtEl>
                                          <p:spTgt spid="3081"/>
                                        </p:tgtEl>
                                        <p:attrNameLst>
                                          <p:attrName>style.visibility</p:attrName>
                                        </p:attrNameLst>
                                      </p:cBhvr>
                                      <p:to>
                                        <p:strVal val="hidden"/>
                                      </p:to>
                                    </p:set>
                                  </p:childTnLst>
                                </p:cTn>
                              </p:par>
                              <p:par>
                                <p:cTn id="98" presetID="10" presetClass="exit" presetSubtype="0" fill="hold" nodeType="withEffect">
                                  <p:stCondLst>
                                    <p:cond delay="2500"/>
                                  </p:stCondLst>
                                  <p:childTnLst>
                                    <p:animEffect filter="fade">
                                      <p:cBhvr>
                                        <p:cTn id="99" dur="500"/>
                                        <p:tgtEl>
                                          <p:spTgt spid="3085"/>
                                        </p:tgtEl>
                                      </p:cBhvr>
                                    </p:animEffect>
                                    <p:set>
                                      <p:cBhvr>
                                        <p:cTn id="100" dur="1" fill="hold">
                                          <p:stCondLst>
                                            <p:cond delay="499"/>
                                          </p:stCondLst>
                                        </p:cTn>
                                        <p:tgtEl>
                                          <p:spTgt spid="3085"/>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3093"/>
                                        </p:tgtEl>
                                        <p:attrNameLst>
                                          <p:attrName>style.visibility</p:attrName>
                                        </p:attrNameLst>
                                      </p:cBhvr>
                                      <p:to>
                                        <p:strVal val="visible"/>
                                      </p:to>
                                    </p:set>
                                    <p:animEffect filter="fade">
                                      <p:cBhvr>
                                        <p:cTn id="103" dur="100"/>
                                        <p:tgtEl>
                                          <p:spTgt spid="3093"/>
                                        </p:tgtEl>
                                      </p:cBhvr>
                                    </p:animEffect>
                                  </p:childTnLst>
                                </p:cTn>
                              </p:par>
                              <p:par>
                                <p:cTn id="104" presetID="10" presetClass="entr" presetSubtype="0" fill="hold" nodeType="withEffect">
                                  <p:stCondLst>
                                    <p:cond delay="600"/>
                                  </p:stCondLst>
                                  <p:childTnLst>
                                    <p:set>
                                      <p:cBhvr>
                                        <p:cTn id="105" dur="1" fill="hold">
                                          <p:stCondLst>
                                            <p:cond delay="0"/>
                                          </p:stCondLst>
                                        </p:cTn>
                                        <p:tgtEl>
                                          <p:spTgt spid="3094"/>
                                        </p:tgtEl>
                                        <p:attrNameLst>
                                          <p:attrName>style.visibility</p:attrName>
                                        </p:attrNameLst>
                                      </p:cBhvr>
                                      <p:to>
                                        <p:strVal val="visible"/>
                                      </p:to>
                                    </p:set>
                                    <p:animEffect filter="fade">
                                      <p:cBhvr>
                                        <p:cTn id="106" dur="100"/>
                                        <p:tgtEl>
                                          <p:spTgt spid="3094"/>
                                        </p:tgtEl>
                                      </p:cBhvr>
                                    </p:animEffect>
                                  </p:childTnLst>
                                </p:cTn>
                              </p:par>
                              <p:par>
                                <p:cTn id="107" presetID="10" presetClass="entr" presetSubtype="0" fill="hold" nodeType="withEffect">
                                  <p:stCondLst>
                                    <p:cond delay="200"/>
                                  </p:stCondLst>
                                  <p:childTnLst>
                                    <p:set>
                                      <p:cBhvr>
                                        <p:cTn id="108" dur="1" fill="hold">
                                          <p:stCondLst>
                                            <p:cond delay="0"/>
                                          </p:stCondLst>
                                        </p:cTn>
                                        <p:tgtEl>
                                          <p:spTgt spid="3095"/>
                                        </p:tgtEl>
                                        <p:attrNameLst>
                                          <p:attrName>style.visibility</p:attrName>
                                        </p:attrNameLst>
                                      </p:cBhvr>
                                      <p:to>
                                        <p:strVal val="visible"/>
                                      </p:to>
                                    </p:set>
                                    <p:animEffect filter="fade">
                                      <p:cBhvr>
                                        <p:cTn id="109" dur="100"/>
                                        <p:tgtEl>
                                          <p:spTgt spid="3095"/>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3096"/>
                                        </p:tgtEl>
                                        <p:attrNameLst>
                                          <p:attrName>style.visibility</p:attrName>
                                        </p:attrNameLst>
                                      </p:cBhvr>
                                      <p:to>
                                        <p:strVal val="visible"/>
                                      </p:to>
                                    </p:set>
                                    <p:animEffect filter="fade">
                                      <p:cBhvr>
                                        <p:cTn id="112" dur="100"/>
                                        <p:tgtEl>
                                          <p:spTgt spid="3096"/>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3097"/>
                                        </p:tgtEl>
                                        <p:attrNameLst>
                                          <p:attrName>style.visibility</p:attrName>
                                        </p:attrNameLst>
                                      </p:cBhvr>
                                      <p:to>
                                        <p:strVal val="visible"/>
                                      </p:to>
                                    </p:set>
                                    <p:animEffect filter="fade">
                                      <p:cBhvr>
                                        <p:cTn id="115" dur="100"/>
                                        <p:tgtEl>
                                          <p:spTgt spid="3097"/>
                                        </p:tgtEl>
                                      </p:cBhvr>
                                    </p:animEffect>
                                  </p:childTnLst>
                                </p:cTn>
                              </p:par>
                              <p:par>
                                <p:cTn id="116" presetID="53" presetClass="exit" presetSubtype="16" fill="hold" nodeType="withEffect">
                                  <p:stCondLst>
                                    <p:cond delay="100"/>
                                  </p:stCondLst>
                                  <p:childTnLst>
                                    <p:anim calcmode="lin" valueType="num">
                                      <p:cBhvr>
                                        <p:cTn id="117" dur="1000"/>
                                        <p:tgtEl>
                                          <p:spTgt spid="3093"/>
                                        </p:tgtEl>
                                        <p:attrNameLst>
                                          <p:attrName>ppt_w</p:attrName>
                                        </p:attrNameLst>
                                      </p:cBhvr>
                                      <p:tavLst>
                                        <p:tav tm="0">
                                          <p:val>
                                            <p:strVal val="ppt_w"/>
                                          </p:val>
                                        </p:tav>
                                        <p:tav tm="100000">
                                          <p:val>
                                            <p:fltVal val="0.000000"/>
                                          </p:val>
                                        </p:tav>
                                      </p:tavLst>
                                    </p:anim>
                                    <p:anim calcmode="lin" valueType="num">
                                      <p:cBhvr>
                                        <p:cTn id="118" dur="1000"/>
                                        <p:tgtEl>
                                          <p:spTgt spid="3093"/>
                                        </p:tgtEl>
                                        <p:attrNameLst>
                                          <p:attrName>ppt_h</p:attrName>
                                        </p:attrNameLst>
                                      </p:cBhvr>
                                      <p:tavLst>
                                        <p:tav tm="0">
                                          <p:val>
                                            <p:strVal val="ppt_h"/>
                                          </p:val>
                                        </p:tav>
                                        <p:tav tm="100000">
                                          <p:val>
                                            <p:fltVal val="0.000000"/>
                                          </p:val>
                                        </p:tav>
                                      </p:tavLst>
                                    </p:anim>
                                    <p:animEffect filter="fade">
                                      <p:cBhvr>
                                        <p:cTn id="119" dur="1000"/>
                                        <p:tgtEl>
                                          <p:spTgt spid="3093"/>
                                        </p:tgtEl>
                                      </p:cBhvr>
                                    </p:animEffect>
                                    <p:set>
                                      <p:cBhvr>
                                        <p:cTn id="120" dur="1" fill="hold">
                                          <p:stCondLst>
                                            <p:cond delay="999"/>
                                          </p:stCondLst>
                                        </p:cTn>
                                        <p:tgtEl>
                                          <p:spTgt spid="3093"/>
                                        </p:tgtEl>
                                        <p:attrNameLst>
                                          <p:attrName>style.visibility</p:attrName>
                                        </p:attrNameLst>
                                      </p:cBhvr>
                                      <p:to>
                                        <p:strVal val="hidden"/>
                                      </p:to>
                                    </p:set>
                                  </p:childTnLst>
                                </p:cTn>
                              </p:par>
                              <p:par>
                                <p:cTn id="121" presetID="53" presetClass="exit" presetSubtype="16" fill="hold" nodeType="withEffect">
                                  <p:stCondLst>
                                    <p:cond delay="700"/>
                                  </p:stCondLst>
                                  <p:childTnLst>
                                    <p:anim calcmode="lin" valueType="num">
                                      <p:cBhvr>
                                        <p:cTn id="122" dur="500"/>
                                        <p:tgtEl>
                                          <p:spTgt spid="3094"/>
                                        </p:tgtEl>
                                        <p:attrNameLst>
                                          <p:attrName>ppt_w</p:attrName>
                                        </p:attrNameLst>
                                      </p:cBhvr>
                                      <p:tavLst>
                                        <p:tav tm="0">
                                          <p:val>
                                            <p:strVal val="ppt_w"/>
                                          </p:val>
                                        </p:tav>
                                        <p:tav tm="100000">
                                          <p:val>
                                            <p:fltVal val="0.000000"/>
                                          </p:val>
                                        </p:tav>
                                      </p:tavLst>
                                    </p:anim>
                                    <p:anim calcmode="lin" valueType="num">
                                      <p:cBhvr>
                                        <p:cTn id="123" dur="500"/>
                                        <p:tgtEl>
                                          <p:spTgt spid="3094"/>
                                        </p:tgtEl>
                                        <p:attrNameLst>
                                          <p:attrName>ppt_h</p:attrName>
                                        </p:attrNameLst>
                                      </p:cBhvr>
                                      <p:tavLst>
                                        <p:tav tm="0">
                                          <p:val>
                                            <p:strVal val="ppt_h"/>
                                          </p:val>
                                        </p:tav>
                                        <p:tav tm="100000">
                                          <p:val>
                                            <p:fltVal val="0.000000"/>
                                          </p:val>
                                        </p:tav>
                                      </p:tavLst>
                                    </p:anim>
                                    <p:animEffect filter="fade">
                                      <p:cBhvr>
                                        <p:cTn id="124" dur="500"/>
                                        <p:tgtEl>
                                          <p:spTgt spid="3094"/>
                                        </p:tgtEl>
                                      </p:cBhvr>
                                    </p:animEffect>
                                    <p:set>
                                      <p:cBhvr>
                                        <p:cTn id="125" dur="1" fill="hold">
                                          <p:stCondLst>
                                            <p:cond delay="499"/>
                                          </p:stCondLst>
                                        </p:cTn>
                                        <p:tgtEl>
                                          <p:spTgt spid="3094"/>
                                        </p:tgtEl>
                                        <p:attrNameLst>
                                          <p:attrName>style.visibility</p:attrName>
                                        </p:attrNameLst>
                                      </p:cBhvr>
                                      <p:to>
                                        <p:strVal val="hidden"/>
                                      </p:to>
                                    </p:set>
                                  </p:childTnLst>
                                </p:cTn>
                              </p:par>
                              <p:par>
                                <p:cTn id="126" presetID="53" presetClass="exit" presetSubtype="16" fill="hold" nodeType="withEffect">
                                  <p:stCondLst>
                                    <p:cond delay="300"/>
                                  </p:stCondLst>
                                  <p:childTnLst>
                                    <p:anim calcmode="lin" valueType="num">
                                      <p:cBhvr>
                                        <p:cTn id="127" dur="500"/>
                                        <p:tgtEl>
                                          <p:spTgt spid="3095"/>
                                        </p:tgtEl>
                                        <p:attrNameLst>
                                          <p:attrName>ppt_w</p:attrName>
                                        </p:attrNameLst>
                                      </p:cBhvr>
                                      <p:tavLst>
                                        <p:tav tm="0">
                                          <p:val>
                                            <p:strVal val="ppt_w"/>
                                          </p:val>
                                        </p:tav>
                                        <p:tav tm="100000">
                                          <p:val>
                                            <p:fltVal val="0.000000"/>
                                          </p:val>
                                        </p:tav>
                                      </p:tavLst>
                                    </p:anim>
                                    <p:anim calcmode="lin" valueType="num">
                                      <p:cBhvr>
                                        <p:cTn id="128" dur="500"/>
                                        <p:tgtEl>
                                          <p:spTgt spid="3095"/>
                                        </p:tgtEl>
                                        <p:attrNameLst>
                                          <p:attrName>ppt_h</p:attrName>
                                        </p:attrNameLst>
                                      </p:cBhvr>
                                      <p:tavLst>
                                        <p:tav tm="0">
                                          <p:val>
                                            <p:strVal val="ppt_h"/>
                                          </p:val>
                                        </p:tav>
                                        <p:tav tm="100000">
                                          <p:val>
                                            <p:fltVal val="0.000000"/>
                                          </p:val>
                                        </p:tav>
                                      </p:tavLst>
                                    </p:anim>
                                    <p:animEffect filter="fade">
                                      <p:cBhvr>
                                        <p:cTn id="129" dur="500"/>
                                        <p:tgtEl>
                                          <p:spTgt spid="3095"/>
                                        </p:tgtEl>
                                      </p:cBhvr>
                                    </p:animEffect>
                                    <p:set>
                                      <p:cBhvr>
                                        <p:cTn id="130" dur="1" fill="hold">
                                          <p:stCondLst>
                                            <p:cond delay="499"/>
                                          </p:stCondLst>
                                        </p:cTn>
                                        <p:tgtEl>
                                          <p:spTgt spid="3095"/>
                                        </p:tgtEl>
                                        <p:attrNameLst>
                                          <p:attrName>style.visibility</p:attrName>
                                        </p:attrNameLst>
                                      </p:cBhvr>
                                      <p:to>
                                        <p:strVal val="hidden"/>
                                      </p:to>
                                    </p:set>
                                  </p:childTnLst>
                                </p:cTn>
                              </p:par>
                              <p:par>
                                <p:cTn id="131" presetID="53" presetClass="exit" presetSubtype="16" fill="hold" nodeType="withEffect">
                                  <p:stCondLst>
                                    <p:cond delay="1900"/>
                                  </p:stCondLst>
                                  <p:childTnLst>
                                    <p:anim calcmode="lin" valueType="num">
                                      <p:cBhvr>
                                        <p:cTn id="132" dur="500"/>
                                        <p:tgtEl>
                                          <p:spTgt spid="3096"/>
                                        </p:tgtEl>
                                        <p:attrNameLst>
                                          <p:attrName>ppt_w</p:attrName>
                                        </p:attrNameLst>
                                      </p:cBhvr>
                                      <p:tavLst>
                                        <p:tav tm="0">
                                          <p:val>
                                            <p:strVal val="ppt_w"/>
                                          </p:val>
                                        </p:tav>
                                        <p:tav tm="100000">
                                          <p:val>
                                            <p:fltVal val="0.000000"/>
                                          </p:val>
                                        </p:tav>
                                      </p:tavLst>
                                    </p:anim>
                                    <p:anim calcmode="lin" valueType="num">
                                      <p:cBhvr>
                                        <p:cTn id="133" dur="500"/>
                                        <p:tgtEl>
                                          <p:spTgt spid="3096"/>
                                        </p:tgtEl>
                                        <p:attrNameLst>
                                          <p:attrName>ppt_h</p:attrName>
                                        </p:attrNameLst>
                                      </p:cBhvr>
                                      <p:tavLst>
                                        <p:tav tm="0">
                                          <p:val>
                                            <p:strVal val="ppt_h"/>
                                          </p:val>
                                        </p:tav>
                                        <p:tav tm="100000">
                                          <p:val>
                                            <p:fltVal val="0.000000"/>
                                          </p:val>
                                        </p:tav>
                                      </p:tavLst>
                                    </p:anim>
                                    <p:animEffect filter="fade">
                                      <p:cBhvr>
                                        <p:cTn id="134" dur="500"/>
                                        <p:tgtEl>
                                          <p:spTgt spid="3096"/>
                                        </p:tgtEl>
                                      </p:cBhvr>
                                    </p:animEffect>
                                    <p:set>
                                      <p:cBhvr>
                                        <p:cTn id="135" dur="1" fill="hold">
                                          <p:stCondLst>
                                            <p:cond delay="499"/>
                                          </p:stCondLst>
                                        </p:cTn>
                                        <p:tgtEl>
                                          <p:spTgt spid="3096"/>
                                        </p:tgtEl>
                                        <p:attrNameLst>
                                          <p:attrName>style.visibility</p:attrName>
                                        </p:attrNameLst>
                                      </p:cBhvr>
                                      <p:to>
                                        <p:strVal val="hidden"/>
                                      </p:to>
                                    </p:set>
                                  </p:childTnLst>
                                </p:cTn>
                              </p:par>
                              <p:par>
                                <p:cTn id="136" presetID="53" presetClass="exit" presetSubtype="16" fill="hold" nodeType="withEffect">
                                  <p:stCondLst>
                                    <p:cond delay="2300"/>
                                  </p:stCondLst>
                                  <p:childTnLst>
                                    <p:anim calcmode="lin" valueType="num">
                                      <p:cBhvr>
                                        <p:cTn id="137" dur="500"/>
                                        <p:tgtEl>
                                          <p:spTgt spid="3097"/>
                                        </p:tgtEl>
                                        <p:attrNameLst>
                                          <p:attrName>ppt_w</p:attrName>
                                        </p:attrNameLst>
                                      </p:cBhvr>
                                      <p:tavLst>
                                        <p:tav tm="0">
                                          <p:val>
                                            <p:strVal val="ppt_w"/>
                                          </p:val>
                                        </p:tav>
                                        <p:tav tm="100000">
                                          <p:val>
                                            <p:fltVal val="0.000000"/>
                                          </p:val>
                                        </p:tav>
                                      </p:tavLst>
                                    </p:anim>
                                    <p:anim calcmode="lin" valueType="num">
                                      <p:cBhvr>
                                        <p:cTn id="138" dur="500"/>
                                        <p:tgtEl>
                                          <p:spTgt spid="3097"/>
                                        </p:tgtEl>
                                        <p:attrNameLst>
                                          <p:attrName>ppt_h</p:attrName>
                                        </p:attrNameLst>
                                      </p:cBhvr>
                                      <p:tavLst>
                                        <p:tav tm="0">
                                          <p:val>
                                            <p:strVal val="ppt_h"/>
                                          </p:val>
                                        </p:tav>
                                        <p:tav tm="100000">
                                          <p:val>
                                            <p:fltVal val="0.000000"/>
                                          </p:val>
                                        </p:tav>
                                      </p:tavLst>
                                    </p:anim>
                                    <p:animEffect filter="fade">
                                      <p:cBhvr>
                                        <p:cTn id="139" dur="500"/>
                                        <p:tgtEl>
                                          <p:spTgt spid="3097"/>
                                        </p:tgtEl>
                                      </p:cBhvr>
                                    </p:animEffect>
                                    <p:set>
                                      <p:cBhvr>
                                        <p:cTn id="140" dur="1" fill="hold">
                                          <p:stCondLst>
                                            <p:cond delay="499"/>
                                          </p:stCondLst>
                                        </p:cTn>
                                        <p:tgtEl>
                                          <p:spTgt spid="30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468313" y="195263"/>
            <a:ext cx="2468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二、投标报价的编制</a:t>
            </a:r>
            <a:endParaRPr lang="zh-CN" altLang="en-US" sz="2000" dirty="0">
              <a:latin typeface="Arial" panose="020B0604020202020204" pitchFamily="34" charset="0"/>
            </a:endParaRPr>
          </a:p>
        </p:txBody>
      </p:sp>
      <p:sp>
        <p:nvSpPr>
          <p:cNvPr id="28676" name="内容占位符 2"/>
          <p:cNvSpPr txBox="1"/>
          <p:nvPr/>
        </p:nvSpPr>
        <p:spPr>
          <a:xfrm>
            <a:off x="457200" y="1092835"/>
            <a:ext cx="7724140" cy="443230"/>
          </a:xfrm>
          <a:prstGeom prst="rect">
            <a:avLst/>
          </a:prstGeom>
          <a:noFill/>
          <a:ln w="9525">
            <a:noFill/>
          </a:ln>
        </p:spPr>
        <p:txBody>
          <a:bodyPr/>
          <a:p>
            <a:pPr marL="342900" indent="-342900" eaLnBrk="1" hangingPunct="1">
              <a:spcBef>
                <a:spcPct val="20000"/>
              </a:spcBef>
              <a:buFont typeface="Arial" panose="020B0604020202020204" pitchFamily="34" charset="0"/>
              <a:buChar char="•"/>
            </a:pPr>
            <a:r>
              <a:rPr lang="en-US" sz="2000" dirty="0">
                <a:latin typeface="微软雅黑" panose="020B0503020204020204" pitchFamily="34" charset="-122"/>
                <a:ea typeface="微软雅黑" panose="020B0503020204020204" pitchFamily="34" charset="-122"/>
                <a:sym typeface="方正兰亭黑_GBK" charset="-122"/>
              </a:rPr>
              <a:t>3</a:t>
            </a:r>
            <a:r>
              <a:rPr sz="2000" dirty="0">
                <a:latin typeface="微软雅黑" panose="020B0503020204020204" pitchFamily="34" charset="-122"/>
                <a:ea typeface="微软雅黑" panose="020B0503020204020204" pitchFamily="34" charset="-122"/>
                <a:sym typeface="方正兰亭黑_GBK" charset="-122"/>
              </a:rPr>
              <a:t>.投标报价的编制程序</a:t>
            </a:r>
            <a:endParaRPr sz="2000" dirty="0">
              <a:latin typeface="微软雅黑" panose="020B0503020204020204" pitchFamily="34" charset="-122"/>
              <a:ea typeface="微软雅黑" panose="020B0503020204020204" pitchFamily="34" charset="-122"/>
              <a:sym typeface="方正兰亭黑_GBK" charset="-122"/>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cxnSp>
        <p:nvCxnSpPr>
          <p:cNvPr id="4" name="直接连接符 3"/>
          <p:cNvCxnSpPr/>
          <p:nvPr>
            <p:custDataLst>
              <p:tags r:id="rId4"/>
            </p:custDataLst>
          </p:nvPr>
        </p:nvCxnSpPr>
        <p:spPr>
          <a:xfrm>
            <a:off x="344825" y="3160222"/>
            <a:ext cx="8454351" cy="0"/>
          </a:xfrm>
          <a:prstGeom prst="line">
            <a:avLst/>
          </a:prstGeom>
          <a:ln w="76200">
            <a:solidFill>
              <a:srgbClr val="FFFFFF">
                <a:lumMod val="85000"/>
              </a:srgbClr>
            </a:solidFill>
            <a:tailEnd type="triangle"/>
          </a:ln>
        </p:spPr>
        <p:style>
          <a:lnRef idx="1">
            <a:srgbClr val="74707E"/>
          </a:lnRef>
          <a:fillRef idx="0">
            <a:srgbClr val="74707E"/>
          </a:fillRef>
          <a:effectRef idx="0">
            <a:srgbClr val="74707E"/>
          </a:effectRef>
          <a:fontRef idx="minor">
            <a:srgbClr val="5F5F5F"/>
          </a:fontRef>
        </p:style>
      </p:cxnSp>
      <p:sp>
        <p:nvSpPr>
          <p:cNvPr id="5" name="矩形 4"/>
          <p:cNvSpPr/>
          <p:nvPr>
            <p:custDataLst>
              <p:tags r:id="rId5"/>
            </p:custDataLst>
          </p:nvPr>
        </p:nvSpPr>
        <p:spPr>
          <a:xfrm>
            <a:off x="655318" y="2027626"/>
            <a:ext cx="1170351" cy="1085406"/>
          </a:xfrm>
          <a:prstGeom prst="rect">
            <a:avLst/>
          </a:prstGeom>
          <a:ln>
            <a:no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135000" rIns="68580" bIns="34290" numCol="1" spcCol="0" rtlCol="0" fromWordArt="0" anchor="ctr" anchorCtr="0" forceAA="0" compatLnSpc="1">
            <a:normAutofit/>
          </a:bodyPr>
          <a:p>
            <a:pPr algn="ctr"/>
            <a:r>
              <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rPr>
              <a:t>复核或计算工程量</a:t>
            </a:r>
            <a:endPar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6" name="椭圆 5"/>
          <p:cNvSpPr/>
          <p:nvPr>
            <p:custDataLst>
              <p:tags r:id="rId6"/>
            </p:custDataLst>
          </p:nvPr>
        </p:nvSpPr>
        <p:spPr>
          <a:xfrm>
            <a:off x="542123" y="1805856"/>
            <a:ext cx="443537" cy="443537"/>
          </a:xfrm>
          <a:prstGeom prst="ellipse">
            <a:avLst/>
          </a:prstGeom>
          <a:solidFill>
            <a:srgbClr val="74707E">
              <a:lumMod val="75000"/>
            </a:srgbClr>
          </a:solidFill>
          <a:ln w="25400">
            <a:solidFill>
              <a:srgbClr val="FFFFFF"/>
            </a:solid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34290" rIns="68580" bIns="34290" numCol="1" spcCol="0" rtlCol="0" fromWordArt="0" anchor="ctr" anchorCtr="0" forceAA="0" compatLnSpc="1">
            <a:normAutofit fontScale="75000" lnSpcReduction="20000"/>
          </a:bodyPr>
          <a:p>
            <a:pPr algn="ctr"/>
            <a:r>
              <a:rPr lang="en-US" altLang="zh-CN" sz="2100" b="1" dirty="0">
                <a:solidFill>
                  <a:srgbClr val="FFFFFF"/>
                </a:solidFill>
                <a:sym typeface="Arial" panose="020B0604020202020204" pitchFamily="34" charset="0"/>
              </a:rPr>
              <a:t>1</a:t>
            </a:r>
            <a:endParaRPr lang="zh-CN" altLang="en-US" sz="2100" b="1" dirty="0">
              <a:solidFill>
                <a:srgbClr val="FFFFFF"/>
              </a:solidFill>
              <a:sym typeface="Arial" panose="020B0604020202020204" pitchFamily="34" charset="0"/>
            </a:endParaRPr>
          </a:p>
        </p:txBody>
      </p:sp>
      <p:sp>
        <p:nvSpPr>
          <p:cNvPr id="2" name="矩形 1"/>
          <p:cNvSpPr/>
          <p:nvPr>
            <p:custDataLst>
              <p:tags r:id="rId7"/>
            </p:custDataLst>
          </p:nvPr>
        </p:nvSpPr>
        <p:spPr>
          <a:xfrm>
            <a:off x="1988384" y="2027626"/>
            <a:ext cx="1170351" cy="1085406"/>
          </a:xfrm>
          <a:prstGeom prst="rect">
            <a:avLst/>
          </a:prstGeom>
          <a:solidFill>
            <a:srgbClr val="B99179"/>
          </a:solidFill>
          <a:ln>
            <a:no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135000" rIns="68580" bIns="34290" numCol="1" spcCol="0" rtlCol="0" fromWordArt="0" anchor="ctr" anchorCtr="0" forceAA="0" compatLnSpc="1">
            <a:normAutofit/>
          </a:bodyPr>
          <a:p>
            <a:pPr algn="ctr"/>
            <a:r>
              <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rPr>
              <a:t>确定单价，计算合价</a:t>
            </a:r>
            <a:endPar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3" name="椭圆 2"/>
          <p:cNvSpPr/>
          <p:nvPr>
            <p:custDataLst>
              <p:tags r:id="rId8"/>
            </p:custDataLst>
          </p:nvPr>
        </p:nvSpPr>
        <p:spPr>
          <a:xfrm>
            <a:off x="1875188" y="1805856"/>
            <a:ext cx="443537" cy="443537"/>
          </a:xfrm>
          <a:prstGeom prst="ellipse">
            <a:avLst/>
          </a:prstGeom>
          <a:solidFill>
            <a:srgbClr val="B99179">
              <a:lumMod val="75000"/>
            </a:srgbClr>
          </a:solidFill>
          <a:ln w="25400">
            <a:solidFill>
              <a:srgbClr val="FFFFFF"/>
            </a:solid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34290" rIns="68580" bIns="34290" numCol="1" spcCol="0" rtlCol="0" fromWordArt="0" anchor="ctr" anchorCtr="0" forceAA="0" compatLnSpc="1">
            <a:normAutofit fontScale="75000" lnSpcReduction="20000"/>
          </a:bodyPr>
          <a:p>
            <a:pPr algn="ctr"/>
            <a:r>
              <a:rPr lang="en-US" altLang="zh-CN" sz="2100" b="1" dirty="0">
                <a:solidFill>
                  <a:srgbClr val="FFFFFF"/>
                </a:solidFill>
                <a:sym typeface="Arial" panose="020B0604020202020204" pitchFamily="34" charset="0"/>
              </a:rPr>
              <a:t>2</a:t>
            </a:r>
            <a:endParaRPr lang="zh-CN" altLang="en-US" sz="2100" b="1" dirty="0">
              <a:solidFill>
                <a:srgbClr val="FFFFFF"/>
              </a:solidFill>
              <a:sym typeface="Arial" panose="020B0604020202020204" pitchFamily="34" charset="0"/>
            </a:endParaRPr>
          </a:p>
        </p:txBody>
      </p:sp>
      <p:sp>
        <p:nvSpPr>
          <p:cNvPr id="9" name="矩形 8"/>
          <p:cNvSpPr/>
          <p:nvPr>
            <p:custDataLst>
              <p:tags r:id="rId9"/>
            </p:custDataLst>
          </p:nvPr>
        </p:nvSpPr>
        <p:spPr>
          <a:xfrm>
            <a:off x="3321449" y="2027626"/>
            <a:ext cx="1170351" cy="1085406"/>
          </a:xfrm>
          <a:prstGeom prst="rect">
            <a:avLst/>
          </a:prstGeom>
          <a:ln>
            <a:no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135000" rIns="68580" bIns="34290" numCol="1" spcCol="0" rtlCol="0" fromWordArt="0" anchor="ctr" anchorCtr="0" forceAA="0" compatLnSpc="1">
            <a:normAutofit/>
          </a:bodyPr>
          <a:p>
            <a:pPr algn="ctr"/>
            <a:r>
              <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rPr>
              <a:t>确定分包工程费</a:t>
            </a:r>
            <a:endPar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43" name="椭圆 42"/>
          <p:cNvSpPr/>
          <p:nvPr>
            <p:custDataLst>
              <p:tags r:id="rId10"/>
            </p:custDataLst>
          </p:nvPr>
        </p:nvSpPr>
        <p:spPr>
          <a:xfrm>
            <a:off x="3208253" y="1805856"/>
            <a:ext cx="443537" cy="443537"/>
          </a:xfrm>
          <a:prstGeom prst="ellipse">
            <a:avLst/>
          </a:prstGeom>
          <a:solidFill>
            <a:srgbClr val="74707E">
              <a:lumMod val="75000"/>
            </a:srgbClr>
          </a:solidFill>
          <a:ln w="25400">
            <a:solidFill>
              <a:srgbClr val="FFFFFF"/>
            </a:solid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34290" rIns="68580" bIns="34290" numCol="1" spcCol="0" rtlCol="0" fromWordArt="0" anchor="ctr" anchorCtr="0" forceAA="0" compatLnSpc="1">
            <a:normAutofit fontScale="75000" lnSpcReduction="20000"/>
          </a:bodyPr>
          <a:p>
            <a:pPr algn="ctr"/>
            <a:r>
              <a:rPr lang="en-US" altLang="zh-CN" sz="2100" b="1" dirty="0">
                <a:solidFill>
                  <a:srgbClr val="FFFFFF"/>
                </a:solidFill>
                <a:sym typeface="Arial" panose="020B0604020202020204" pitchFamily="34" charset="0"/>
              </a:rPr>
              <a:t>3</a:t>
            </a:r>
            <a:endParaRPr lang="zh-CN" altLang="en-US" sz="2100" b="1" dirty="0">
              <a:solidFill>
                <a:srgbClr val="FFFFFF"/>
              </a:solidFill>
              <a:sym typeface="Arial" panose="020B0604020202020204" pitchFamily="34" charset="0"/>
            </a:endParaRPr>
          </a:p>
        </p:txBody>
      </p:sp>
      <p:sp>
        <p:nvSpPr>
          <p:cNvPr id="46" name="矩形 45"/>
          <p:cNvSpPr/>
          <p:nvPr>
            <p:custDataLst>
              <p:tags r:id="rId11"/>
            </p:custDataLst>
          </p:nvPr>
        </p:nvSpPr>
        <p:spPr>
          <a:xfrm>
            <a:off x="4654514" y="2027626"/>
            <a:ext cx="1170351" cy="1085406"/>
          </a:xfrm>
          <a:prstGeom prst="rect">
            <a:avLst/>
          </a:prstGeom>
          <a:solidFill>
            <a:srgbClr val="B99179"/>
          </a:solidFill>
          <a:ln>
            <a:no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135000" rIns="68580" bIns="34290" numCol="1" spcCol="0" rtlCol="0" fromWordArt="0" anchor="ctr" anchorCtr="0" forceAA="0" compatLnSpc="1">
            <a:normAutofit/>
          </a:bodyPr>
          <a:p>
            <a:pPr algn="ctr"/>
            <a:r>
              <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rPr>
              <a:t>确定利润</a:t>
            </a:r>
            <a:endPar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47" name="椭圆 46"/>
          <p:cNvSpPr/>
          <p:nvPr>
            <p:custDataLst>
              <p:tags r:id="rId12"/>
            </p:custDataLst>
          </p:nvPr>
        </p:nvSpPr>
        <p:spPr>
          <a:xfrm>
            <a:off x="4541319" y="1805856"/>
            <a:ext cx="443537" cy="443537"/>
          </a:xfrm>
          <a:prstGeom prst="ellipse">
            <a:avLst/>
          </a:prstGeom>
          <a:solidFill>
            <a:srgbClr val="B99179">
              <a:lumMod val="75000"/>
            </a:srgbClr>
          </a:solidFill>
          <a:ln w="25400">
            <a:solidFill>
              <a:srgbClr val="FFFFFF"/>
            </a:solid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34290" rIns="68580" bIns="34290" numCol="1" spcCol="0" rtlCol="0" fromWordArt="0" anchor="ctr" anchorCtr="0" forceAA="0" compatLnSpc="1">
            <a:normAutofit fontScale="75000" lnSpcReduction="20000"/>
          </a:bodyPr>
          <a:p>
            <a:pPr algn="ctr"/>
            <a:r>
              <a:rPr lang="en-US" altLang="zh-CN" sz="2100" b="1" dirty="0">
                <a:solidFill>
                  <a:srgbClr val="FFFFFF"/>
                </a:solidFill>
                <a:sym typeface="Arial" panose="020B0604020202020204" pitchFamily="34" charset="0"/>
              </a:rPr>
              <a:t>4</a:t>
            </a:r>
            <a:endParaRPr lang="zh-CN" altLang="en-US" sz="2100" b="1" dirty="0">
              <a:solidFill>
                <a:srgbClr val="FFFFFF"/>
              </a:solidFill>
              <a:sym typeface="Arial" panose="020B0604020202020204" pitchFamily="34" charset="0"/>
            </a:endParaRPr>
          </a:p>
        </p:txBody>
      </p:sp>
      <p:sp>
        <p:nvSpPr>
          <p:cNvPr id="50" name="矩形 49"/>
          <p:cNvSpPr/>
          <p:nvPr>
            <p:custDataLst>
              <p:tags r:id="rId13"/>
            </p:custDataLst>
          </p:nvPr>
        </p:nvSpPr>
        <p:spPr>
          <a:xfrm>
            <a:off x="5987579" y="2027626"/>
            <a:ext cx="1170351" cy="1085406"/>
          </a:xfrm>
          <a:prstGeom prst="rect">
            <a:avLst/>
          </a:prstGeom>
          <a:ln>
            <a:no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135000" rIns="68580" bIns="34290" numCol="1" spcCol="0" rtlCol="0" fromWordArt="0" anchor="ctr" anchorCtr="0" forceAA="0" compatLnSpc="1">
            <a:normAutofit/>
          </a:bodyPr>
          <a:p>
            <a:pPr algn="ctr"/>
            <a:r>
              <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rPr>
              <a:t>确定风险费</a:t>
            </a:r>
            <a:endPar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51" name="椭圆 50"/>
          <p:cNvSpPr/>
          <p:nvPr>
            <p:custDataLst>
              <p:tags r:id="rId14"/>
            </p:custDataLst>
          </p:nvPr>
        </p:nvSpPr>
        <p:spPr>
          <a:xfrm>
            <a:off x="5874384" y="1805856"/>
            <a:ext cx="443537" cy="443537"/>
          </a:xfrm>
          <a:prstGeom prst="ellipse">
            <a:avLst/>
          </a:prstGeom>
          <a:solidFill>
            <a:srgbClr val="74707E">
              <a:lumMod val="75000"/>
            </a:srgbClr>
          </a:solidFill>
          <a:ln w="25400">
            <a:solidFill>
              <a:srgbClr val="FFFFFF"/>
            </a:solid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34290" rIns="68580" bIns="34290" numCol="1" spcCol="0" rtlCol="0" fromWordArt="0" anchor="ctr" anchorCtr="0" forceAA="0" compatLnSpc="1">
            <a:normAutofit fontScale="75000" lnSpcReduction="20000"/>
          </a:bodyPr>
          <a:p>
            <a:pPr algn="ctr"/>
            <a:r>
              <a:rPr lang="en-US" altLang="zh-CN" sz="2100" b="1" dirty="0">
                <a:solidFill>
                  <a:srgbClr val="FFFFFF"/>
                </a:solidFill>
                <a:sym typeface="Arial" panose="020B0604020202020204" pitchFamily="34" charset="0"/>
              </a:rPr>
              <a:t>5</a:t>
            </a:r>
            <a:endParaRPr lang="zh-CN" altLang="en-US" sz="2100" b="1" dirty="0">
              <a:solidFill>
                <a:srgbClr val="FFFFFF"/>
              </a:solidFill>
              <a:sym typeface="Arial" panose="020B0604020202020204" pitchFamily="34" charset="0"/>
            </a:endParaRPr>
          </a:p>
        </p:txBody>
      </p:sp>
      <p:sp>
        <p:nvSpPr>
          <p:cNvPr id="54" name="矩形 53"/>
          <p:cNvSpPr/>
          <p:nvPr>
            <p:custDataLst>
              <p:tags r:id="rId15"/>
            </p:custDataLst>
          </p:nvPr>
        </p:nvSpPr>
        <p:spPr>
          <a:xfrm>
            <a:off x="7320646" y="2027626"/>
            <a:ext cx="1170351" cy="1085406"/>
          </a:xfrm>
          <a:prstGeom prst="rect">
            <a:avLst/>
          </a:prstGeom>
          <a:solidFill>
            <a:srgbClr val="B99179"/>
          </a:solidFill>
          <a:ln>
            <a:no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135000" rIns="68580" bIns="34290" numCol="1" spcCol="0" rtlCol="0" fromWordArt="0" anchor="ctr" anchorCtr="0" forceAA="0" compatLnSpc="1">
            <a:normAutofit/>
          </a:bodyPr>
          <a:p>
            <a:pPr algn="ctr"/>
            <a:r>
              <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rPr>
              <a:t>确定投标价格</a:t>
            </a:r>
            <a:endParaRPr lang="zh-CN" altLang="en-US" sz="1600"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55" name="椭圆 54"/>
          <p:cNvSpPr/>
          <p:nvPr>
            <p:custDataLst>
              <p:tags r:id="rId16"/>
            </p:custDataLst>
          </p:nvPr>
        </p:nvSpPr>
        <p:spPr>
          <a:xfrm>
            <a:off x="7207451" y="1805856"/>
            <a:ext cx="443537" cy="443537"/>
          </a:xfrm>
          <a:prstGeom prst="ellipse">
            <a:avLst/>
          </a:prstGeom>
          <a:solidFill>
            <a:srgbClr val="B99179">
              <a:lumMod val="75000"/>
            </a:srgbClr>
          </a:solidFill>
          <a:ln w="25400">
            <a:solidFill>
              <a:srgbClr val="FFFFFF"/>
            </a:solidFill>
          </a:ln>
        </p:spPr>
        <p:style>
          <a:lnRef idx="2">
            <a:srgbClr val="74707E">
              <a:shade val="50000"/>
            </a:srgbClr>
          </a:lnRef>
          <a:fillRef idx="1">
            <a:srgbClr val="74707E"/>
          </a:fillRef>
          <a:effectRef idx="0">
            <a:srgbClr val="74707E"/>
          </a:effectRef>
          <a:fontRef idx="minor">
            <a:srgbClr val="FFFFFF"/>
          </a:fontRef>
        </p:style>
        <p:txBody>
          <a:bodyPr rot="0" spcFirstLastPara="0" vertOverflow="overflow" horzOverflow="overflow" vert="horz" wrap="square" lIns="68580" tIns="34290" rIns="68580" bIns="34290" numCol="1" spcCol="0" rtlCol="0" fromWordArt="0" anchor="ctr" anchorCtr="0" forceAA="0" compatLnSpc="1">
            <a:normAutofit fontScale="75000" lnSpcReduction="20000"/>
          </a:bodyPr>
          <a:p>
            <a:pPr algn="ctr"/>
            <a:r>
              <a:rPr lang="en-US" altLang="zh-CN" sz="2100" b="1" dirty="0">
                <a:solidFill>
                  <a:srgbClr val="FFFFFF"/>
                </a:solidFill>
                <a:sym typeface="Arial" panose="020B0604020202020204" pitchFamily="34" charset="0"/>
              </a:rPr>
              <a:t>6</a:t>
            </a:r>
            <a:endParaRPr lang="zh-CN" altLang="en-US" sz="2100" b="1" dirty="0">
              <a:solidFill>
                <a:srgbClr val="FFFFFF"/>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468313" y="195263"/>
            <a:ext cx="2468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三、投标报价的策略</a:t>
            </a:r>
            <a:endParaRPr lang="zh-CN" altLang="en-US" sz="2000" dirty="0">
              <a:latin typeface="Arial" panose="020B0604020202020204" pitchFamily="34" charset="0"/>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sp>
        <p:nvSpPr>
          <p:cNvPr id="40" name="任意多边形 39"/>
          <p:cNvSpPr/>
          <p:nvPr>
            <p:custDataLst>
              <p:tags r:id="rId4"/>
            </p:custDataLst>
          </p:nvPr>
        </p:nvSpPr>
        <p:spPr>
          <a:xfrm rot="18721703">
            <a:off x="4755131" y="2406793"/>
            <a:ext cx="629913" cy="477398"/>
          </a:xfrm>
          <a:custGeom>
            <a:avLst/>
            <a:gdLst>
              <a:gd name="connsiteX0" fmla="*/ 0 w 1033462"/>
              <a:gd name="connsiteY0" fmla="*/ 0 h 487326"/>
              <a:gd name="connsiteX1" fmla="*/ 38886 w 1033462"/>
              <a:gd name="connsiteY1" fmla="*/ 21907 h 487326"/>
              <a:gd name="connsiteX2" fmla="*/ 516732 w 1033462"/>
              <a:gd name="connsiteY2" fmla="*/ 99597 h 487326"/>
              <a:gd name="connsiteX3" fmla="*/ 994578 w 1033462"/>
              <a:gd name="connsiteY3" fmla="*/ 21907 h 487326"/>
              <a:gd name="connsiteX4" fmla="*/ 1033462 w 1033462"/>
              <a:gd name="connsiteY4" fmla="*/ 1 h 487326"/>
              <a:gd name="connsiteX5" fmla="*/ 1033462 w 1033462"/>
              <a:gd name="connsiteY5" fmla="*/ 487325 h 487326"/>
              <a:gd name="connsiteX6" fmla="*/ 994578 w 1033462"/>
              <a:gd name="connsiteY6" fmla="*/ 465419 h 487326"/>
              <a:gd name="connsiteX7" fmla="*/ 516732 w 1033462"/>
              <a:gd name="connsiteY7" fmla="*/ 387728 h 487326"/>
              <a:gd name="connsiteX8" fmla="*/ 38886 w 1033462"/>
              <a:gd name="connsiteY8" fmla="*/ 465419 h 487326"/>
              <a:gd name="connsiteX9" fmla="*/ 0 w 1033462"/>
              <a:gd name="connsiteY9" fmla="*/ 487326 h 48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462" h="487326">
                <a:moveTo>
                  <a:pt x="0" y="0"/>
                </a:moveTo>
                <a:lnTo>
                  <a:pt x="38886" y="21907"/>
                </a:lnTo>
                <a:cubicBezTo>
                  <a:pt x="142445" y="68780"/>
                  <a:pt x="317819" y="99597"/>
                  <a:pt x="516732" y="99597"/>
                </a:cubicBezTo>
                <a:cubicBezTo>
                  <a:pt x="715645" y="99597"/>
                  <a:pt x="891020" y="68780"/>
                  <a:pt x="994578" y="21907"/>
                </a:cubicBezTo>
                <a:lnTo>
                  <a:pt x="1033462" y="1"/>
                </a:lnTo>
                <a:lnTo>
                  <a:pt x="1033462" y="487325"/>
                </a:lnTo>
                <a:lnTo>
                  <a:pt x="994578" y="465419"/>
                </a:lnTo>
                <a:cubicBezTo>
                  <a:pt x="891020" y="418546"/>
                  <a:pt x="715645" y="387728"/>
                  <a:pt x="516732" y="387728"/>
                </a:cubicBezTo>
                <a:cubicBezTo>
                  <a:pt x="317819" y="387728"/>
                  <a:pt x="142445" y="418546"/>
                  <a:pt x="38886" y="465419"/>
                </a:cubicBezTo>
                <a:lnTo>
                  <a:pt x="0" y="487326"/>
                </a:lnTo>
                <a:close/>
              </a:path>
            </a:pathLst>
          </a:custGeom>
          <a:solidFill>
            <a:srgbClr val="9BBE4E"/>
          </a:solidFill>
        </p:spPr>
        <p:txBody>
          <a:bodyPr wrap="square" rtlCol="0" anchor="ctr" anchorCtr="0">
            <a:noAutofit/>
          </a:bodyPr>
          <a:p>
            <a:pPr algn="just">
              <a:lnSpc>
                <a:spcPct val="130000"/>
              </a:lnSpc>
            </a:pPr>
            <a:endParaRPr lang="zh-CN" altLang="en-US" sz="1350" dirty="0">
              <a:sym typeface="Arial" panose="020B0604020202020204" pitchFamily="34" charset="0"/>
            </a:endParaRPr>
          </a:p>
        </p:txBody>
      </p:sp>
      <p:sp>
        <p:nvSpPr>
          <p:cNvPr id="41" name="任意多边形 40"/>
          <p:cNvSpPr/>
          <p:nvPr>
            <p:custDataLst>
              <p:tags r:id="rId5"/>
            </p:custDataLst>
          </p:nvPr>
        </p:nvSpPr>
        <p:spPr>
          <a:xfrm rot="2878297" flipH="1">
            <a:off x="3673121" y="2406792"/>
            <a:ext cx="629913" cy="477398"/>
          </a:xfrm>
          <a:custGeom>
            <a:avLst/>
            <a:gdLst>
              <a:gd name="connsiteX0" fmla="*/ 0 w 1033462"/>
              <a:gd name="connsiteY0" fmla="*/ 0 h 487326"/>
              <a:gd name="connsiteX1" fmla="*/ 38886 w 1033462"/>
              <a:gd name="connsiteY1" fmla="*/ 21907 h 487326"/>
              <a:gd name="connsiteX2" fmla="*/ 516732 w 1033462"/>
              <a:gd name="connsiteY2" fmla="*/ 99597 h 487326"/>
              <a:gd name="connsiteX3" fmla="*/ 994578 w 1033462"/>
              <a:gd name="connsiteY3" fmla="*/ 21907 h 487326"/>
              <a:gd name="connsiteX4" fmla="*/ 1033462 w 1033462"/>
              <a:gd name="connsiteY4" fmla="*/ 1 h 487326"/>
              <a:gd name="connsiteX5" fmla="*/ 1033462 w 1033462"/>
              <a:gd name="connsiteY5" fmla="*/ 487325 h 487326"/>
              <a:gd name="connsiteX6" fmla="*/ 994578 w 1033462"/>
              <a:gd name="connsiteY6" fmla="*/ 465419 h 487326"/>
              <a:gd name="connsiteX7" fmla="*/ 516732 w 1033462"/>
              <a:gd name="connsiteY7" fmla="*/ 387728 h 487326"/>
              <a:gd name="connsiteX8" fmla="*/ 38886 w 1033462"/>
              <a:gd name="connsiteY8" fmla="*/ 465419 h 487326"/>
              <a:gd name="connsiteX9" fmla="*/ 0 w 1033462"/>
              <a:gd name="connsiteY9" fmla="*/ 487326 h 48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462" h="487326">
                <a:moveTo>
                  <a:pt x="0" y="0"/>
                </a:moveTo>
                <a:lnTo>
                  <a:pt x="38886" y="21907"/>
                </a:lnTo>
                <a:cubicBezTo>
                  <a:pt x="142445" y="68780"/>
                  <a:pt x="317819" y="99597"/>
                  <a:pt x="516732" y="99597"/>
                </a:cubicBezTo>
                <a:cubicBezTo>
                  <a:pt x="715645" y="99597"/>
                  <a:pt x="891020" y="68780"/>
                  <a:pt x="994578" y="21907"/>
                </a:cubicBezTo>
                <a:lnTo>
                  <a:pt x="1033462" y="1"/>
                </a:lnTo>
                <a:lnTo>
                  <a:pt x="1033462" y="487325"/>
                </a:lnTo>
                <a:lnTo>
                  <a:pt x="994578" y="465419"/>
                </a:lnTo>
                <a:cubicBezTo>
                  <a:pt x="891020" y="418546"/>
                  <a:pt x="715645" y="387728"/>
                  <a:pt x="516732" y="387728"/>
                </a:cubicBezTo>
                <a:cubicBezTo>
                  <a:pt x="317819" y="387728"/>
                  <a:pt x="142445" y="418546"/>
                  <a:pt x="38886" y="465419"/>
                </a:cubicBezTo>
                <a:lnTo>
                  <a:pt x="0" y="487326"/>
                </a:lnTo>
                <a:close/>
              </a:path>
            </a:pathLst>
          </a:custGeom>
          <a:solidFill>
            <a:srgbClr val="9BBE4E"/>
          </a:solidFill>
        </p:spPr>
        <p:txBody>
          <a:bodyPr wrap="square" rtlCol="0" anchor="ctr" anchorCtr="0">
            <a:noAutofit/>
          </a:bodyPr>
          <a:p>
            <a:pPr algn="just">
              <a:lnSpc>
                <a:spcPct val="130000"/>
              </a:lnSpc>
            </a:pPr>
            <a:endParaRPr lang="zh-CN" altLang="en-US" sz="1350" dirty="0">
              <a:sym typeface="Arial" panose="020B0604020202020204" pitchFamily="34" charset="0"/>
            </a:endParaRPr>
          </a:p>
        </p:txBody>
      </p:sp>
      <p:sp>
        <p:nvSpPr>
          <p:cNvPr id="42" name="任意多边形 41"/>
          <p:cNvSpPr/>
          <p:nvPr>
            <p:custDataLst>
              <p:tags r:id="rId6"/>
            </p:custDataLst>
          </p:nvPr>
        </p:nvSpPr>
        <p:spPr>
          <a:xfrm rot="18721703">
            <a:off x="2591111" y="2406792"/>
            <a:ext cx="629913" cy="477398"/>
          </a:xfrm>
          <a:custGeom>
            <a:avLst/>
            <a:gdLst>
              <a:gd name="connsiteX0" fmla="*/ 0 w 1033462"/>
              <a:gd name="connsiteY0" fmla="*/ 0 h 487326"/>
              <a:gd name="connsiteX1" fmla="*/ 38886 w 1033462"/>
              <a:gd name="connsiteY1" fmla="*/ 21907 h 487326"/>
              <a:gd name="connsiteX2" fmla="*/ 516732 w 1033462"/>
              <a:gd name="connsiteY2" fmla="*/ 99597 h 487326"/>
              <a:gd name="connsiteX3" fmla="*/ 994578 w 1033462"/>
              <a:gd name="connsiteY3" fmla="*/ 21907 h 487326"/>
              <a:gd name="connsiteX4" fmla="*/ 1033462 w 1033462"/>
              <a:gd name="connsiteY4" fmla="*/ 1 h 487326"/>
              <a:gd name="connsiteX5" fmla="*/ 1033462 w 1033462"/>
              <a:gd name="connsiteY5" fmla="*/ 487325 h 487326"/>
              <a:gd name="connsiteX6" fmla="*/ 994578 w 1033462"/>
              <a:gd name="connsiteY6" fmla="*/ 465419 h 487326"/>
              <a:gd name="connsiteX7" fmla="*/ 516732 w 1033462"/>
              <a:gd name="connsiteY7" fmla="*/ 387728 h 487326"/>
              <a:gd name="connsiteX8" fmla="*/ 38886 w 1033462"/>
              <a:gd name="connsiteY8" fmla="*/ 465419 h 487326"/>
              <a:gd name="connsiteX9" fmla="*/ 0 w 1033462"/>
              <a:gd name="connsiteY9" fmla="*/ 487326 h 48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462" h="487326">
                <a:moveTo>
                  <a:pt x="0" y="0"/>
                </a:moveTo>
                <a:lnTo>
                  <a:pt x="38886" y="21907"/>
                </a:lnTo>
                <a:cubicBezTo>
                  <a:pt x="142445" y="68780"/>
                  <a:pt x="317819" y="99597"/>
                  <a:pt x="516732" y="99597"/>
                </a:cubicBezTo>
                <a:cubicBezTo>
                  <a:pt x="715645" y="99597"/>
                  <a:pt x="891020" y="68780"/>
                  <a:pt x="994578" y="21907"/>
                </a:cubicBezTo>
                <a:lnTo>
                  <a:pt x="1033462" y="1"/>
                </a:lnTo>
                <a:lnTo>
                  <a:pt x="1033462" y="487325"/>
                </a:lnTo>
                <a:lnTo>
                  <a:pt x="994578" y="465419"/>
                </a:lnTo>
                <a:cubicBezTo>
                  <a:pt x="891020" y="418546"/>
                  <a:pt x="715645" y="387728"/>
                  <a:pt x="516732" y="387728"/>
                </a:cubicBezTo>
                <a:cubicBezTo>
                  <a:pt x="317819" y="387728"/>
                  <a:pt x="142445" y="418546"/>
                  <a:pt x="38886" y="465419"/>
                </a:cubicBezTo>
                <a:lnTo>
                  <a:pt x="0" y="487326"/>
                </a:lnTo>
                <a:close/>
              </a:path>
            </a:pathLst>
          </a:custGeom>
          <a:solidFill>
            <a:srgbClr val="9BBE4E"/>
          </a:solidFill>
        </p:spPr>
        <p:txBody>
          <a:bodyPr wrap="square" rtlCol="0" anchor="ctr" anchorCtr="0">
            <a:noAutofit/>
          </a:bodyPr>
          <a:p>
            <a:pPr algn="just">
              <a:lnSpc>
                <a:spcPct val="130000"/>
              </a:lnSpc>
            </a:pPr>
            <a:endParaRPr lang="zh-CN" altLang="en-US" sz="1350" dirty="0">
              <a:sym typeface="Arial" panose="020B0604020202020204" pitchFamily="34" charset="0"/>
            </a:endParaRPr>
          </a:p>
        </p:txBody>
      </p:sp>
      <p:grpSp>
        <p:nvGrpSpPr>
          <p:cNvPr id="44" name="组合 43"/>
          <p:cNvGrpSpPr/>
          <p:nvPr>
            <p:custDataLst>
              <p:tags r:id="rId7"/>
            </p:custDataLst>
          </p:nvPr>
        </p:nvGrpSpPr>
        <p:grpSpPr>
          <a:xfrm>
            <a:off x="1701941" y="2642343"/>
            <a:ext cx="1220020" cy="1220020"/>
            <a:chOff x="944165" y="4136232"/>
            <a:chExt cx="1245394" cy="1245394"/>
          </a:xfrm>
        </p:grpSpPr>
        <p:sp>
          <p:nvSpPr>
            <p:cNvPr id="45" name="椭圆 44"/>
            <p:cNvSpPr/>
            <p:nvPr>
              <p:custDataLst>
                <p:tags r:id="rId8"/>
              </p:custDataLst>
            </p:nvPr>
          </p:nvSpPr>
          <p:spPr>
            <a:xfrm>
              <a:off x="944165" y="4136232"/>
              <a:ext cx="1245394" cy="1245394"/>
            </a:xfrm>
            <a:prstGeom prst="ellipse">
              <a:avLst/>
            </a:prstGeom>
            <a:solidFill>
              <a:srgbClr val="BC8E63"/>
            </a:solidFill>
          </p:spPr>
          <p:txBody>
            <a:bodyPr wrap="square" rtlCol="0" anchor="ctr" anchorCtr="0">
              <a:normAutofit/>
            </a:bodyPr>
            <a:p>
              <a:pPr algn="just">
                <a:lnSpc>
                  <a:spcPct val="130000"/>
                </a:lnSpc>
              </a:pPr>
              <a:endParaRPr lang="zh-CN" altLang="en-US" sz="1350" dirty="0">
                <a:sym typeface="Arial" panose="020B0604020202020204" pitchFamily="34" charset="0"/>
              </a:endParaRPr>
            </a:p>
          </p:txBody>
        </p:sp>
        <p:sp>
          <p:nvSpPr>
            <p:cNvPr id="48" name="椭圆 47"/>
            <p:cNvSpPr/>
            <p:nvPr>
              <p:custDataLst>
                <p:tags r:id="rId9"/>
              </p:custDataLst>
            </p:nvPr>
          </p:nvSpPr>
          <p:spPr>
            <a:xfrm>
              <a:off x="1052811" y="4252562"/>
              <a:ext cx="1028102" cy="1012734"/>
            </a:xfrm>
            <a:prstGeom prst="ellipse">
              <a:avLst/>
            </a:prstGeom>
            <a:solidFill>
              <a:srgbClr val="F3EFEF"/>
            </a:solidFill>
          </p:spPr>
          <p:txBody>
            <a:bodyPr wrap="square" lIns="0" tIns="0" rIns="0" bIns="0" rtlCol="0" anchor="ctr" anchorCtr="0">
              <a:normAutofit/>
            </a:bodyPr>
            <a:p>
              <a:pPr algn="ctr"/>
              <a:r>
                <a:rPr lang="en-US" altLang="zh-CN" sz="1600" smtClean="0">
                  <a:solidFill>
                    <a:srgbClr val="BC8E63">
                      <a:lumMod val="75000"/>
                    </a:srgbClr>
                  </a:solidFill>
                  <a:latin typeface="微软雅黑" panose="020B0503020204020204" pitchFamily="34" charset="-122"/>
                  <a:ea typeface="微软雅黑" panose="020B0503020204020204" pitchFamily="34" charset="-122"/>
                  <a:cs typeface="+mj-cs"/>
                  <a:sym typeface="Arial" panose="020B0604020202020204" pitchFamily="34" charset="0"/>
                </a:rPr>
                <a:t>投标目标策略</a:t>
              </a:r>
              <a:endParaRPr lang="en-US" altLang="zh-CN" sz="1600" smtClean="0">
                <a:solidFill>
                  <a:srgbClr val="BC8E63">
                    <a:lumMod val="75000"/>
                  </a:srgbClr>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grpSp>
      <p:grpSp>
        <p:nvGrpSpPr>
          <p:cNvPr id="49" name="组合 48"/>
          <p:cNvGrpSpPr/>
          <p:nvPr>
            <p:custDataLst>
              <p:tags r:id="rId10"/>
            </p:custDataLst>
          </p:nvPr>
        </p:nvGrpSpPr>
        <p:grpSpPr>
          <a:xfrm>
            <a:off x="2794408" y="1391999"/>
            <a:ext cx="1220020" cy="1220020"/>
            <a:chOff x="944165" y="4136232"/>
            <a:chExt cx="1245394" cy="1245394"/>
          </a:xfrm>
        </p:grpSpPr>
        <p:sp>
          <p:nvSpPr>
            <p:cNvPr id="52" name="椭圆 51"/>
            <p:cNvSpPr/>
            <p:nvPr>
              <p:custDataLst>
                <p:tags r:id="rId11"/>
              </p:custDataLst>
            </p:nvPr>
          </p:nvSpPr>
          <p:spPr>
            <a:xfrm>
              <a:off x="944165" y="4136232"/>
              <a:ext cx="1245394" cy="1245394"/>
            </a:xfrm>
            <a:prstGeom prst="ellipse">
              <a:avLst/>
            </a:prstGeom>
            <a:solidFill>
              <a:srgbClr val="EBA85F"/>
            </a:solidFill>
          </p:spPr>
          <p:txBody>
            <a:bodyPr wrap="square" rtlCol="0" anchor="ctr" anchorCtr="0">
              <a:normAutofit/>
            </a:bodyPr>
            <a:p>
              <a:pPr algn="just">
                <a:lnSpc>
                  <a:spcPct val="130000"/>
                </a:lnSpc>
              </a:pPr>
              <a:endParaRPr lang="zh-CN" altLang="en-US" sz="1350" dirty="0">
                <a:sym typeface="Arial" panose="020B0604020202020204" pitchFamily="34" charset="0"/>
              </a:endParaRPr>
            </a:p>
          </p:txBody>
        </p:sp>
        <p:sp>
          <p:nvSpPr>
            <p:cNvPr id="53" name="椭圆 52"/>
            <p:cNvSpPr/>
            <p:nvPr>
              <p:custDataLst>
                <p:tags r:id="rId12"/>
              </p:custDataLst>
            </p:nvPr>
          </p:nvSpPr>
          <p:spPr>
            <a:xfrm>
              <a:off x="1052811" y="4252562"/>
              <a:ext cx="1028102" cy="1012734"/>
            </a:xfrm>
            <a:prstGeom prst="ellipse">
              <a:avLst/>
            </a:prstGeom>
            <a:solidFill>
              <a:srgbClr val="F3EFEF"/>
            </a:solidFill>
          </p:spPr>
          <p:txBody>
            <a:bodyPr wrap="square" lIns="0" tIns="0" rIns="0" bIns="0" rtlCol="0" anchor="ctr" anchorCtr="0">
              <a:normAutofit/>
            </a:bodyPr>
            <a:p>
              <a:pPr algn="ctr"/>
              <a:r>
                <a:rPr lang="en-US" altLang="zh-CN" sz="1600" smtClean="0">
                  <a:solidFill>
                    <a:srgbClr val="EBA85F">
                      <a:lumMod val="75000"/>
                    </a:srgbClr>
                  </a:solidFill>
                  <a:latin typeface="微软雅黑" panose="020B0503020204020204" pitchFamily="34" charset="-122"/>
                  <a:ea typeface="微软雅黑" panose="020B0503020204020204" pitchFamily="34" charset="-122"/>
                  <a:cs typeface="+mj-cs"/>
                  <a:sym typeface="Arial" panose="020B0604020202020204" pitchFamily="34" charset="0"/>
                </a:rPr>
                <a:t>技术方案策略</a:t>
              </a:r>
              <a:endParaRPr lang="en-US" altLang="zh-CN" sz="1600" smtClean="0">
                <a:solidFill>
                  <a:srgbClr val="EBA85F">
                    <a:lumMod val="75000"/>
                  </a:srgbClr>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grpSp>
      <p:grpSp>
        <p:nvGrpSpPr>
          <p:cNvPr id="56" name="组合 55"/>
          <p:cNvGrpSpPr/>
          <p:nvPr>
            <p:custDataLst>
              <p:tags r:id="rId13"/>
            </p:custDataLst>
          </p:nvPr>
        </p:nvGrpSpPr>
        <p:grpSpPr>
          <a:xfrm>
            <a:off x="3886877" y="2642343"/>
            <a:ext cx="1220020" cy="1220020"/>
            <a:chOff x="944165" y="4136232"/>
            <a:chExt cx="1245394" cy="1245394"/>
          </a:xfrm>
        </p:grpSpPr>
        <p:sp>
          <p:nvSpPr>
            <p:cNvPr id="57" name="椭圆 56"/>
            <p:cNvSpPr/>
            <p:nvPr>
              <p:custDataLst>
                <p:tags r:id="rId14"/>
              </p:custDataLst>
            </p:nvPr>
          </p:nvSpPr>
          <p:spPr>
            <a:xfrm>
              <a:off x="944165" y="4136232"/>
              <a:ext cx="1245394" cy="1245394"/>
            </a:xfrm>
            <a:prstGeom prst="ellipse">
              <a:avLst/>
            </a:prstGeom>
            <a:solidFill>
              <a:srgbClr val="9BBE4E"/>
            </a:solidFill>
          </p:spPr>
          <p:txBody>
            <a:bodyPr wrap="square" rtlCol="0" anchor="ctr" anchorCtr="0">
              <a:normAutofit/>
            </a:bodyPr>
            <a:p>
              <a:pPr algn="just">
                <a:lnSpc>
                  <a:spcPct val="130000"/>
                </a:lnSpc>
              </a:pPr>
              <a:endParaRPr lang="zh-CN" altLang="en-US" sz="1350" dirty="0">
                <a:sym typeface="Arial" panose="020B0604020202020204" pitchFamily="34" charset="0"/>
              </a:endParaRPr>
            </a:p>
          </p:txBody>
        </p:sp>
        <p:sp>
          <p:nvSpPr>
            <p:cNvPr id="58" name="椭圆 57"/>
            <p:cNvSpPr/>
            <p:nvPr>
              <p:custDataLst>
                <p:tags r:id="rId15"/>
              </p:custDataLst>
            </p:nvPr>
          </p:nvSpPr>
          <p:spPr>
            <a:xfrm>
              <a:off x="1052811" y="4252562"/>
              <a:ext cx="1028102" cy="1012734"/>
            </a:xfrm>
            <a:prstGeom prst="ellipse">
              <a:avLst/>
            </a:prstGeom>
            <a:solidFill>
              <a:srgbClr val="F3EFEF"/>
            </a:solidFill>
          </p:spPr>
          <p:txBody>
            <a:bodyPr wrap="square" lIns="0" tIns="0" rIns="0" bIns="0" rtlCol="0" anchor="ctr" anchorCtr="0">
              <a:normAutofit/>
            </a:bodyPr>
            <a:p>
              <a:pPr algn="ctr"/>
              <a:r>
                <a:rPr lang="en-US" altLang="zh-CN" sz="1600" smtClean="0">
                  <a:solidFill>
                    <a:srgbClr val="9BBE4E">
                      <a:lumMod val="75000"/>
                    </a:srgbClr>
                  </a:solidFill>
                  <a:latin typeface="微软雅黑" panose="020B0503020204020204" pitchFamily="34" charset="-122"/>
                  <a:ea typeface="微软雅黑" panose="020B0503020204020204" pitchFamily="34" charset="-122"/>
                  <a:cs typeface="+mj-cs"/>
                  <a:sym typeface="Arial" panose="020B0604020202020204" pitchFamily="34" charset="0"/>
                </a:rPr>
                <a:t>投标方式策略</a:t>
              </a:r>
              <a:endParaRPr lang="en-US" altLang="zh-CN" sz="1600" smtClean="0">
                <a:solidFill>
                  <a:srgbClr val="9BBE4E">
                    <a:lumMod val="75000"/>
                  </a:srgbClr>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grpSp>
      <p:grpSp>
        <p:nvGrpSpPr>
          <p:cNvPr id="59" name="组合 58"/>
          <p:cNvGrpSpPr/>
          <p:nvPr>
            <p:custDataLst>
              <p:tags r:id="rId16"/>
            </p:custDataLst>
          </p:nvPr>
        </p:nvGrpSpPr>
        <p:grpSpPr>
          <a:xfrm>
            <a:off x="4979345" y="1391999"/>
            <a:ext cx="1220020" cy="1220020"/>
            <a:chOff x="944165" y="4136232"/>
            <a:chExt cx="1245394" cy="1245394"/>
          </a:xfrm>
        </p:grpSpPr>
        <p:sp>
          <p:nvSpPr>
            <p:cNvPr id="60" name="椭圆 59"/>
            <p:cNvSpPr/>
            <p:nvPr>
              <p:custDataLst>
                <p:tags r:id="rId17"/>
              </p:custDataLst>
            </p:nvPr>
          </p:nvSpPr>
          <p:spPr>
            <a:xfrm>
              <a:off x="944165" y="4136232"/>
              <a:ext cx="1245394" cy="1245394"/>
            </a:xfrm>
            <a:prstGeom prst="ellipse">
              <a:avLst/>
            </a:prstGeom>
            <a:solidFill>
              <a:srgbClr val="60869E"/>
            </a:solidFill>
          </p:spPr>
          <p:txBody>
            <a:bodyPr wrap="square" rtlCol="0" anchor="ctr" anchorCtr="0">
              <a:normAutofit/>
            </a:bodyPr>
            <a:p>
              <a:pPr algn="just">
                <a:lnSpc>
                  <a:spcPct val="130000"/>
                </a:lnSpc>
              </a:pPr>
              <a:endParaRPr lang="zh-CN" altLang="en-US" sz="1350" dirty="0">
                <a:sym typeface="Arial" panose="020B0604020202020204" pitchFamily="34" charset="0"/>
              </a:endParaRPr>
            </a:p>
          </p:txBody>
        </p:sp>
        <p:sp>
          <p:nvSpPr>
            <p:cNvPr id="61" name="椭圆 60"/>
            <p:cNvSpPr/>
            <p:nvPr>
              <p:custDataLst>
                <p:tags r:id="rId18"/>
              </p:custDataLst>
            </p:nvPr>
          </p:nvSpPr>
          <p:spPr>
            <a:xfrm>
              <a:off x="1052811" y="4252562"/>
              <a:ext cx="1028102" cy="1012734"/>
            </a:xfrm>
            <a:prstGeom prst="ellipse">
              <a:avLst/>
            </a:prstGeom>
            <a:solidFill>
              <a:srgbClr val="F3EFEF"/>
            </a:solidFill>
          </p:spPr>
          <p:txBody>
            <a:bodyPr wrap="square" lIns="0" tIns="0" rIns="0" bIns="0" rtlCol="0" anchor="ctr" anchorCtr="0">
              <a:normAutofit/>
            </a:bodyPr>
            <a:p>
              <a:pPr algn="ctr"/>
              <a:r>
                <a:rPr lang="en-US" altLang="zh-CN" sz="1600" smtClean="0">
                  <a:solidFill>
                    <a:srgbClr val="60869E">
                      <a:lumMod val="75000"/>
                    </a:srgbClr>
                  </a:solidFill>
                  <a:latin typeface="微软雅黑" panose="020B0503020204020204" pitchFamily="34" charset="-122"/>
                  <a:ea typeface="微软雅黑" panose="020B0503020204020204" pitchFamily="34" charset="-122"/>
                  <a:cs typeface="+mj-cs"/>
                  <a:sym typeface="Arial" panose="020B0604020202020204" pitchFamily="34" charset="0"/>
                </a:rPr>
                <a:t>经济效益策略</a:t>
              </a:r>
              <a:endParaRPr lang="en-US" altLang="zh-CN" sz="1600" smtClean="0">
                <a:solidFill>
                  <a:srgbClr val="60869E">
                    <a:lumMod val="75000"/>
                  </a:srgbClr>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grpSp>
      <p:sp>
        <p:nvSpPr>
          <p:cNvPr id="62" name="矩形 61"/>
          <p:cNvSpPr/>
          <p:nvPr>
            <p:custDataLst>
              <p:tags r:id="rId19"/>
            </p:custDataLst>
          </p:nvPr>
        </p:nvSpPr>
        <p:spPr>
          <a:xfrm>
            <a:off x="1299867" y="3862364"/>
            <a:ext cx="2024167" cy="741704"/>
          </a:xfrm>
          <a:prstGeom prst="rect">
            <a:avLst/>
          </a:prstGeom>
        </p:spPr>
        <p:txBody>
          <a:bodyPr wrap="square" anchor="t" anchorCtr="0">
            <a:normAutofit/>
          </a:bodyPr>
          <a:p>
            <a:pPr algn="just">
              <a:lnSpc>
                <a:spcPct val="120000"/>
              </a:lnSpc>
            </a:pPr>
            <a:r>
              <a:rPr lang="zh-CN" altLang="en-US" sz="1000" dirty="0">
                <a:latin typeface="微软雅黑" panose="020B0503020204020204" pitchFamily="34" charset="-122"/>
                <a:ea typeface="微软雅黑" panose="020B0503020204020204" pitchFamily="34" charset="-122"/>
                <a:sym typeface="Arial" panose="020B0604020202020204" pitchFamily="34" charset="0"/>
              </a:rPr>
              <a:t>投标目标策略指导投标人应该重点对哪些项目适宜去投标</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矩形 62"/>
          <p:cNvSpPr/>
          <p:nvPr>
            <p:custDataLst>
              <p:tags r:id="rId20"/>
            </p:custDataLst>
          </p:nvPr>
        </p:nvSpPr>
        <p:spPr>
          <a:xfrm>
            <a:off x="3484880" y="3862070"/>
            <a:ext cx="2607945" cy="741680"/>
          </a:xfrm>
          <a:prstGeom prst="rect">
            <a:avLst/>
          </a:prstGeom>
        </p:spPr>
        <p:txBody>
          <a:bodyPr wrap="square" anchor="t" anchorCtr="0">
            <a:normAutofit lnSpcReduction="20000"/>
          </a:bodyPr>
          <a:p>
            <a:pPr algn="just">
              <a:lnSpc>
                <a:spcPct val="120000"/>
              </a:lnSpc>
            </a:pPr>
            <a:r>
              <a:rPr lang="zh-CN" altLang="en-US" sz="1000" dirty="0">
                <a:latin typeface="微软雅黑" panose="020B0503020204020204" pitchFamily="34" charset="-122"/>
                <a:ea typeface="微软雅黑" panose="020B0503020204020204" pitchFamily="34" charset="-122"/>
                <a:sym typeface="Arial" panose="020B0604020202020204" pitchFamily="34" charset="0"/>
              </a:rPr>
              <a:t>投标方式策略指导投标人是否联合合作伙伴投标。中小型企业依靠大型企业的技术、产品和声誉的支持进行联合投标是提高其竟争力的一种良策。</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矩形 63"/>
          <p:cNvSpPr/>
          <p:nvPr>
            <p:custDataLst>
              <p:tags r:id="rId21"/>
            </p:custDataLst>
          </p:nvPr>
        </p:nvSpPr>
        <p:spPr>
          <a:xfrm>
            <a:off x="1701165" y="531495"/>
            <a:ext cx="2715260" cy="824230"/>
          </a:xfrm>
          <a:prstGeom prst="rect">
            <a:avLst/>
          </a:prstGeom>
        </p:spPr>
        <p:txBody>
          <a:bodyPr wrap="square" anchor="b" anchorCtr="0">
            <a:normAutofit fontScale="80000"/>
          </a:bodyPr>
          <a:p>
            <a:pPr algn="just">
              <a:lnSpc>
                <a:spcPct val="120000"/>
              </a:lnSpc>
            </a:pPr>
            <a:r>
              <a:rPr lang="zh-CN" altLang="en-US" sz="1200" dirty="0">
                <a:latin typeface="微软雅黑" panose="020B0503020204020204" pitchFamily="34" charset="-122"/>
                <a:ea typeface="微软雅黑" panose="020B0503020204020204" pitchFamily="34" charset="-122"/>
                <a:sym typeface="Arial" panose="020B0604020202020204" pitchFamily="34" charset="0"/>
              </a:rPr>
              <a:t>技术方案和配套设备的档次（品牌、性能和质量）的高低决定了整个工程项目的基础价格，投标前应根据业主投资的大小和意图进行技术方案决策，并指导报价。</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矩形 64"/>
          <p:cNvSpPr/>
          <p:nvPr>
            <p:custDataLst>
              <p:tags r:id="rId22"/>
            </p:custDataLst>
          </p:nvPr>
        </p:nvSpPr>
        <p:spPr>
          <a:xfrm>
            <a:off x="4577080" y="531495"/>
            <a:ext cx="2639695" cy="824230"/>
          </a:xfrm>
          <a:prstGeom prst="rect">
            <a:avLst/>
          </a:prstGeom>
        </p:spPr>
        <p:txBody>
          <a:bodyPr wrap="square" anchor="b" anchorCtr="0">
            <a:normAutofit fontScale="90000" lnSpcReduction="20000"/>
          </a:bodyPr>
          <a:p>
            <a:pPr algn="just">
              <a:lnSpc>
                <a:spcPct val="120000"/>
              </a:lnSpc>
            </a:pPr>
            <a:r>
              <a:rPr lang="zh-CN" altLang="en-US" sz="1200" dirty="0">
                <a:latin typeface="微软雅黑" panose="020B0503020204020204" pitchFamily="34" charset="-122"/>
                <a:ea typeface="微软雅黑" panose="020B0503020204020204" pitchFamily="34" charset="-122"/>
                <a:sym typeface="Arial" panose="020B0604020202020204" pitchFamily="34" charset="0"/>
              </a:rPr>
              <a:t>经济效益策略直接指导投标报价。制定报价策略必须考虑投标者的数量、主要竟争对手的优势、竟争实力的强弱和支付条件等因素，</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468313" y="195263"/>
            <a:ext cx="2468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三、投标报价的策略</a:t>
            </a:r>
            <a:endParaRPr lang="zh-CN" altLang="en-US" sz="2000" dirty="0">
              <a:latin typeface="Arial" panose="020B0604020202020204" pitchFamily="34" charset="0"/>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grpSp>
        <p:nvGrpSpPr>
          <p:cNvPr id="3" name="组合 2"/>
          <p:cNvGrpSpPr/>
          <p:nvPr>
            <p:custDataLst>
              <p:tags r:id="rId4"/>
            </p:custDataLst>
          </p:nvPr>
        </p:nvGrpSpPr>
        <p:grpSpPr>
          <a:xfrm>
            <a:off x="1148420" y="2260332"/>
            <a:ext cx="3412697" cy="1225102"/>
            <a:chOff x="1113130" y="3659860"/>
            <a:chExt cx="3447876" cy="1237730"/>
          </a:xfrm>
        </p:grpSpPr>
        <p:cxnSp>
          <p:nvCxnSpPr>
            <p:cNvPr id="10" name="직선 연결선 117"/>
            <p:cNvCxnSpPr>
              <a:cxnSpLocks noChangeShapeType="1"/>
            </p:cNvCxnSpPr>
            <p:nvPr>
              <p:custDataLst>
                <p:tags r:id="rId5"/>
              </p:custDataLst>
            </p:nvPr>
          </p:nvCxnSpPr>
          <p:spPr bwMode="auto">
            <a:xfrm>
              <a:off x="1113130" y="4216130"/>
              <a:ext cx="2127247" cy="794"/>
            </a:xfrm>
            <a:prstGeom prst="line">
              <a:avLst/>
            </a:prstGeom>
            <a:noFill/>
            <a:ln w="19050">
              <a:solidFill>
                <a:srgbClr val="DC8F7A">
                  <a:lumMod val="40000"/>
                  <a:lumOff val="60000"/>
                </a:srgbClr>
              </a:solidFill>
              <a:prstDash val="sysDot"/>
              <a:round/>
              <a:headEnd type="oval" w="med" len="med"/>
              <a:tailEnd type="none" w="med" len="med"/>
            </a:ln>
            <a:extLst>
              <a:ext uri="{909E8E84-426E-40DD-AFC4-6F175D3DCCD1}">
                <a14:hiddenFill xmlns:a14="http://schemas.microsoft.com/office/drawing/2010/main">
                  <a:noFill/>
                </a14:hiddenFill>
              </a:ext>
            </a:extLst>
          </p:spPr>
        </p:cxnSp>
        <p:sp>
          <p:nvSpPr>
            <p:cNvPr id="16" name="任意多边形 15"/>
            <p:cNvSpPr/>
            <p:nvPr>
              <p:custDataLst>
                <p:tags r:id="rId6"/>
              </p:custDataLst>
            </p:nvPr>
          </p:nvSpPr>
          <p:spPr>
            <a:xfrm>
              <a:off x="3203442" y="3659860"/>
              <a:ext cx="1357564" cy="1237730"/>
            </a:xfrm>
            <a:custGeom>
              <a:avLst/>
              <a:gdLst>
                <a:gd name="connsiteX0" fmla="*/ 748519 w 1357564"/>
                <a:gd name="connsiteY0" fmla="*/ 0 h 1237730"/>
                <a:gd name="connsiteX1" fmla="*/ 779968 w 1357564"/>
                <a:gd name="connsiteY1" fmla="*/ 682 h 1237730"/>
                <a:gd name="connsiteX2" fmla="*/ 810166 w 1357564"/>
                <a:gd name="connsiteY2" fmla="*/ 92 h 1237730"/>
                <a:gd name="connsiteX3" fmla="*/ 869499 w 1357564"/>
                <a:gd name="connsiteY3" fmla="*/ 2380 h 1237730"/>
                <a:gd name="connsiteX4" fmla="*/ 898391 w 1357564"/>
                <a:gd name="connsiteY4" fmla="*/ 4475 h 1237730"/>
                <a:gd name="connsiteX5" fmla="*/ 926014 w 1357564"/>
                <a:gd name="connsiteY5" fmla="*/ 6618 h 1237730"/>
                <a:gd name="connsiteX6" fmla="*/ 953376 w 1357564"/>
                <a:gd name="connsiteY6" fmla="*/ 9297 h 1237730"/>
                <a:gd name="connsiteX7" fmla="*/ 980980 w 1357564"/>
                <a:gd name="connsiteY7" fmla="*/ 12759 h 1237730"/>
                <a:gd name="connsiteX8" fmla="*/ 1007559 w 1357564"/>
                <a:gd name="connsiteY8" fmla="*/ 17049 h 1237730"/>
                <a:gd name="connsiteX9" fmla="*/ 1033111 w 1357564"/>
                <a:gd name="connsiteY9" fmla="*/ 22169 h 1237730"/>
                <a:gd name="connsiteX10" fmla="*/ 1058402 w 1357564"/>
                <a:gd name="connsiteY10" fmla="*/ 27826 h 1237730"/>
                <a:gd name="connsiteX11" fmla="*/ 1082424 w 1357564"/>
                <a:gd name="connsiteY11" fmla="*/ 33530 h 1237730"/>
                <a:gd name="connsiteX12" fmla="*/ 1105663 w 1357564"/>
                <a:gd name="connsiteY12" fmla="*/ 40844 h 1237730"/>
                <a:gd name="connsiteX13" fmla="*/ 1129144 w 1357564"/>
                <a:gd name="connsiteY13" fmla="*/ 48941 h 1237730"/>
                <a:gd name="connsiteX14" fmla="*/ 1150592 w 1357564"/>
                <a:gd name="connsiteY14" fmla="*/ 57377 h 1237730"/>
                <a:gd name="connsiteX15" fmla="*/ 1171517 w 1357564"/>
                <a:gd name="connsiteY15" fmla="*/ 66887 h 1237730"/>
                <a:gd name="connsiteX16" fmla="*/ 1191676 w 1357564"/>
                <a:gd name="connsiteY16" fmla="*/ 76690 h 1237730"/>
                <a:gd name="connsiteX17" fmla="*/ 1211053 w 1357564"/>
                <a:gd name="connsiteY17" fmla="*/ 88103 h 1237730"/>
                <a:gd name="connsiteX18" fmla="*/ 1229142 w 1357564"/>
                <a:gd name="connsiteY18" fmla="*/ 100882 h 1237730"/>
                <a:gd name="connsiteX19" fmla="*/ 1246466 w 1357564"/>
                <a:gd name="connsiteY19" fmla="*/ 113954 h 1237730"/>
                <a:gd name="connsiteX20" fmla="*/ 1262764 w 1357564"/>
                <a:gd name="connsiteY20" fmla="*/ 127854 h 1237730"/>
                <a:gd name="connsiteX21" fmla="*/ 1277252 w 1357564"/>
                <a:gd name="connsiteY21" fmla="*/ 144195 h 1237730"/>
                <a:gd name="connsiteX22" fmla="*/ 1290993 w 1357564"/>
                <a:gd name="connsiteY22" fmla="*/ 159508 h 1237730"/>
                <a:gd name="connsiteX23" fmla="*/ 1303933 w 1357564"/>
                <a:gd name="connsiteY23" fmla="*/ 177752 h 1237730"/>
                <a:gd name="connsiteX24" fmla="*/ 1315099 w 1357564"/>
                <a:gd name="connsiteY24" fmla="*/ 195798 h 1237730"/>
                <a:gd name="connsiteX25" fmla="*/ 1325221 w 1357564"/>
                <a:gd name="connsiteY25" fmla="*/ 215992 h 1237730"/>
                <a:gd name="connsiteX26" fmla="*/ 1333813 w 1357564"/>
                <a:gd name="connsiteY26" fmla="*/ 236770 h 1237730"/>
                <a:gd name="connsiteX27" fmla="*/ 1341360 w 1357564"/>
                <a:gd name="connsiteY27" fmla="*/ 259696 h 1237730"/>
                <a:gd name="connsiteX28" fmla="*/ 1347377 w 1357564"/>
                <a:gd name="connsiteY28" fmla="*/ 283206 h 1237730"/>
                <a:gd name="connsiteX29" fmla="*/ 1352107 w 1357564"/>
                <a:gd name="connsiteY29" fmla="*/ 308082 h 1237730"/>
                <a:gd name="connsiteX30" fmla="*/ 1355306 w 1357564"/>
                <a:gd name="connsiteY30" fmla="*/ 333543 h 1237730"/>
                <a:gd name="connsiteX31" fmla="*/ 1356696 w 1357564"/>
                <a:gd name="connsiteY31" fmla="*/ 361443 h 1237730"/>
                <a:gd name="connsiteX32" fmla="*/ 1357564 w 1357564"/>
                <a:gd name="connsiteY32" fmla="*/ 390418 h 1237730"/>
                <a:gd name="connsiteX33" fmla="*/ 1355613 w 1357564"/>
                <a:gd name="connsiteY33" fmla="*/ 421343 h 1237730"/>
                <a:gd name="connsiteX34" fmla="*/ 1353402 w 1357564"/>
                <a:gd name="connsiteY34" fmla="*/ 452805 h 1237730"/>
                <a:gd name="connsiteX35" fmla="*/ 1348896 w 1357564"/>
                <a:gd name="connsiteY35" fmla="*/ 485142 h 1237730"/>
                <a:gd name="connsiteX36" fmla="*/ 1343867 w 1357564"/>
                <a:gd name="connsiteY36" fmla="*/ 518555 h 1237730"/>
                <a:gd name="connsiteX37" fmla="*/ 1337065 w 1357564"/>
                <a:gd name="connsiteY37" fmla="*/ 551769 h 1237730"/>
                <a:gd name="connsiteX38" fmla="*/ 1328733 w 1357564"/>
                <a:gd name="connsiteY38" fmla="*/ 585566 h 1237730"/>
                <a:gd name="connsiteX39" fmla="*/ 1319374 w 1357564"/>
                <a:gd name="connsiteY39" fmla="*/ 620193 h 1237730"/>
                <a:gd name="connsiteX40" fmla="*/ 1309512 w 1357564"/>
                <a:gd name="connsiteY40" fmla="*/ 654575 h 1237730"/>
                <a:gd name="connsiteX41" fmla="*/ 1297858 w 1357564"/>
                <a:gd name="connsiteY41" fmla="*/ 690078 h 1237730"/>
                <a:gd name="connsiteX42" fmla="*/ 1285457 w 1357564"/>
                <a:gd name="connsiteY42" fmla="*/ 724554 h 1237730"/>
                <a:gd name="connsiteX43" fmla="*/ 1271022 w 1357564"/>
                <a:gd name="connsiteY43" fmla="*/ 759369 h 1237730"/>
                <a:gd name="connsiteX44" fmla="*/ 1256344 w 1357564"/>
                <a:gd name="connsiteY44" fmla="*/ 793402 h 1237730"/>
                <a:gd name="connsiteX45" fmla="*/ 1240901 w 1357564"/>
                <a:gd name="connsiteY45" fmla="*/ 827726 h 1237730"/>
                <a:gd name="connsiteX46" fmla="*/ 1223442 w 1357564"/>
                <a:gd name="connsiteY46" fmla="*/ 861071 h 1237730"/>
                <a:gd name="connsiteX47" fmla="*/ 1206002 w 1357564"/>
                <a:gd name="connsiteY47" fmla="*/ 893096 h 1237730"/>
                <a:gd name="connsiteX48" fmla="*/ 1187535 w 1357564"/>
                <a:gd name="connsiteY48" fmla="*/ 925950 h 1237730"/>
                <a:gd name="connsiteX49" fmla="*/ 1168078 w 1357564"/>
                <a:gd name="connsiteY49" fmla="*/ 956996 h 1237730"/>
                <a:gd name="connsiteX50" fmla="*/ 1146867 w 1357564"/>
                <a:gd name="connsiteY50" fmla="*/ 986523 h 1237730"/>
                <a:gd name="connsiteX51" fmla="*/ 1126159 w 1357564"/>
                <a:gd name="connsiteY51" fmla="*/ 1016296 h 1237730"/>
                <a:gd name="connsiteX52" fmla="*/ 1103454 w 1357564"/>
                <a:gd name="connsiteY52" fmla="*/ 1043770 h 1237730"/>
                <a:gd name="connsiteX53" fmla="*/ 1080002 w 1357564"/>
                <a:gd name="connsiteY53" fmla="*/ 1070216 h 1237730"/>
                <a:gd name="connsiteX54" fmla="*/ 1057090 w 1357564"/>
                <a:gd name="connsiteY54" fmla="*/ 1094269 h 1237730"/>
                <a:gd name="connsiteX55" fmla="*/ 1032405 w 1357564"/>
                <a:gd name="connsiteY55" fmla="*/ 1118124 h 1237730"/>
                <a:gd name="connsiteX56" fmla="*/ 1008000 w 1357564"/>
                <a:gd name="connsiteY56" fmla="*/ 1140123 h 1237730"/>
                <a:gd name="connsiteX57" fmla="*/ 981858 w 1357564"/>
                <a:gd name="connsiteY57" fmla="*/ 1159285 h 1237730"/>
                <a:gd name="connsiteX58" fmla="*/ 955734 w 1357564"/>
                <a:gd name="connsiteY58" fmla="*/ 1177128 h 1237730"/>
                <a:gd name="connsiteX59" fmla="*/ 942168 w 1357564"/>
                <a:gd name="connsiteY59" fmla="*/ 1185805 h 1237730"/>
                <a:gd name="connsiteX60" fmla="*/ 929125 w 1357564"/>
                <a:gd name="connsiteY60" fmla="*/ 1193407 h 1237730"/>
                <a:gd name="connsiteX61" fmla="*/ 915334 w 1357564"/>
                <a:gd name="connsiteY61" fmla="*/ 1199983 h 1237730"/>
                <a:gd name="connsiteX62" fmla="*/ 900779 w 1357564"/>
                <a:gd name="connsiteY62" fmla="*/ 1206850 h 1237730"/>
                <a:gd name="connsiteX63" fmla="*/ 887510 w 1357564"/>
                <a:gd name="connsiteY63" fmla="*/ 1212351 h 1237730"/>
                <a:gd name="connsiteX64" fmla="*/ 873216 w 1357564"/>
                <a:gd name="connsiteY64" fmla="*/ 1218681 h 1237730"/>
                <a:gd name="connsiteX65" fmla="*/ 858958 w 1357564"/>
                <a:gd name="connsiteY65" fmla="*/ 1222373 h 1237730"/>
                <a:gd name="connsiteX66" fmla="*/ 844682 w 1357564"/>
                <a:gd name="connsiteY66" fmla="*/ 1227384 h 1237730"/>
                <a:gd name="connsiteX67" fmla="*/ 830685 w 1357564"/>
                <a:gd name="connsiteY67" fmla="*/ 1230539 h 1237730"/>
                <a:gd name="connsiteX68" fmla="*/ 815680 w 1357564"/>
                <a:gd name="connsiteY68" fmla="*/ 1233204 h 1237730"/>
                <a:gd name="connsiteX69" fmla="*/ 801702 w 1357564"/>
                <a:gd name="connsiteY69" fmla="*/ 1235039 h 1237730"/>
                <a:gd name="connsiteX70" fmla="*/ 786958 w 1357564"/>
                <a:gd name="connsiteY70" fmla="*/ 1237167 h 1237730"/>
                <a:gd name="connsiteX71" fmla="*/ 771728 w 1357564"/>
                <a:gd name="connsiteY71" fmla="*/ 1237730 h 1237730"/>
                <a:gd name="connsiteX72" fmla="*/ 757021 w 1357564"/>
                <a:gd name="connsiteY72" fmla="*/ 1237220 h 1237730"/>
                <a:gd name="connsiteX73" fmla="*/ 742053 w 1357564"/>
                <a:gd name="connsiteY73" fmla="*/ 1237246 h 1237730"/>
                <a:gd name="connsiteX74" fmla="*/ 727103 w 1357564"/>
                <a:gd name="connsiteY74" fmla="*/ 1235953 h 1237730"/>
                <a:gd name="connsiteX75" fmla="*/ 711145 w 1357564"/>
                <a:gd name="connsiteY75" fmla="*/ 1234170 h 1237730"/>
                <a:gd name="connsiteX76" fmla="*/ 695709 w 1357564"/>
                <a:gd name="connsiteY76" fmla="*/ 1231313 h 1237730"/>
                <a:gd name="connsiteX77" fmla="*/ 679526 w 1357564"/>
                <a:gd name="connsiteY77" fmla="*/ 1227429 h 1237730"/>
                <a:gd name="connsiteX78" fmla="*/ 663848 w 1357564"/>
                <a:gd name="connsiteY78" fmla="*/ 1223790 h 1237730"/>
                <a:gd name="connsiteX79" fmla="*/ 648430 w 1357564"/>
                <a:gd name="connsiteY79" fmla="*/ 1219614 h 1237730"/>
                <a:gd name="connsiteX80" fmla="*/ 632266 w 1357564"/>
                <a:gd name="connsiteY80" fmla="*/ 1214411 h 1237730"/>
                <a:gd name="connsiteX81" fmla="*/ 599451 w 1357564"/>
                <a:gd name="connsiteY81" fmla="*/ 1202440 h 1237730"/>
                <a:gd name="connsiteX82" fmla="*/ 566412 w 1357564"/>
                <a:gd name="connsiteY82" fmla="*/ 1188368 h 1237730"/>
                <a:gd name="connsiteX83" fmla="*/ 533409 w 1357564"/>
                <a:gd name="connsiteY83" fmla="*/ 1171657 h 1237730"/>
                <a:gd name="connsiteX84" fmla="*/ 501433 w 1357564"/>
                <a:gd name="connsiteY84" fmla="*/ 1154118 h 1237730"/>
                <a:gd name="connsiteX85" fmla="*/ 468224 w 1357564"/>
                <a:gd name="connsiteY85" fmla="*/ 1133987 h 1237730"/>
                <a:gd name="connsiteX86" fmla="*/ 435294 w 1357564"/>
                <a:gd name="connsiteY86" fmla="*/ 1112000 h 1237730"/>
                <a:gd name="connsiteX87" fmla="*/ 403148 w 1357564"/>
                <a:gd name="connsiteY87" fmla="*/ 1088401 h 1237730"/>
                <a:gd name="connsiteX88" fmla="*/ 371281 w 1357564"/>
                <a:gd name="connsiteY88" fmla="*/ 1062947 h 1237730"/>
                <a:gd name="connsiteX89" fmla="*/ 340441 w 1357564"/>
                <a:gd name="connsiteY89" fmla="*/ 1036663 h 1237730"/>
                <a:gd name="connsiteX90" fmla="*/ 309114 w 1357564"/>
                <a:gd name="connsiteY90" fmla="*/ 1008815 h 1237730"/>
                <a:gd name="connsiteX91" fmla="*/ 279840 w 1357564"/>
                <a:gd name="connsiteY91" fmla="*/ 979310 h 1237730"/>
                <a:gd name="connsiteX92" fmla="*/ 250566 w 1357564"/>
                <a:gd name="connsiteY92" fmla="*/ 949804 h 1237730"/>
                <a:gd name="connsiteX93" fmla="*/ 222580 w 1357564"/>
                <a:gd name="connsiteY93" fmla="*/ 918932 h 1237730"/>
                <a:gd name="connsiteX94" fmla="*/ 196124 w 1357564"/>
                <a:gd name="connsiteY94" fmla="*/ 887476 h 1237730"/>
                <a:gd name="connsiteX95" fmla="*/ 170712 w 1357564"/>
                <a:gd name="connsiteY95" fmla="*/ 853871 h 1237730"/>
                <a:gd name="connsiteX96" fmla="*/ 146551 w 1357564"/>
                <a:gd name="connsiteY96" fmla="*/ 821539 h 1237730"/>
                <a:gd name="connsiteX97" fmla="*/ 123677 w 1357564"/>
                <a:gd name="connsiteY97" fmla="*/ 787841 h 1237730"/>
                <a:gd name="connsiteX98" fmla="*/ 102334 w 1357564"/>
                <a:gd name="connsiteY98" fmla="*/ 753559 h 1237730"/>
                <a:gd name="connsiteX99" fmla="*/ 82521 w 1357564"/>
                <a:gd name="connsiteY99" fmla="*/ 718693 h 1237730"/>
                <a:gd name="connsiteX100" fmla="*/ 64724 w 1357564"/>
                <a:gd name="connsiteY100" fmla="*/ 684807 h 1237730"/>
                <a:gd name="connsiteX101" fmla="*/ 49223 w 1357564"/>
                <a:gd name="connsiteY101" fmla="*/ 650045 h 1237730"/>
                <a:gd name="connsiteX102" fmla="*/ 34990 w 1357564"/>
                <a:gd name="connsiteY102" fmla="*/ 615236 h 1237730"/>
                <a:gd name="connsiteX103" fmla="*/ 23034 w 1357564"/>
                <a:gd name="connsiteY103" fmla="*/ 580870 h 1237730"/>
                <a:gd name="connsiteX104" fmla="*/ 17934 w 1357564"/>
                <a:gd name="connsiteY104" fmla="*/ 564445 h 1237730"/>
                <a:gd name="connsiteX105" fmla="*/ 14103 w 1357564"/>
                <a:gd name="connsiteY105" fmla="*/ 547974 h 1237730"/>
                <a:gd name="connsiteX106" fmla="*/ 10029 w 1357564"/>
                <a:gd name="connsiteY106" fmla="*/ 530721 h 1237730"/>
                <a:gd name="connsiteX107" fmla="*/ 6198 w 1357564"/>
                <a:gd name="connsiteY107" fmla="*/ 514250 h 1237730"/>
                <a:gd name="connsiteX108" fmla="*/ 4401 w 1357564"/>
                <a:gd name="connsiteY108" fmla="*/ 497439 h 1237730"/>
                <a:gd name="connsiteX109" fmla="*/ 1578 w 1357564"/>
                <a:gd name="connsiteY109" fmla="*/ 481458 h 1237730"/>
                <a:gd name="connsiteX110" fmla="*/ 285 w 1357564"/>
                <a:gd name="connsiteY110" fmla="*/ 464893 h 1237730"/>
                <a:gd name="connsiteX111" fmla="*/ 0 w 1357564"/>
                <a:gd name="connsiteY111" fmla="*/ 448818 h 1237730"/>
                <a:gd name="connsiteX112" fmla="*/ 219 w 1357564"/>
                <a:gd name="connsiteY112" fmla="*/ 432988 h 1237730"/>
                <a:gd name="connsiteX113" fmla="*/ 438 w 1357564"/>
                <a:gd name="connsiteY113" fmla="*/ 417158 h 1237730"/>
                <a:gd name="connsiteX114" fmla="*/ 2169 w 1357564"/>
                <a:gd name="connsiteY114" fmla="*/ 402063 h 1237730"/>
                <a:gd name="connsiteX115" fmla="*/ 4161 w 1357564"/>
                <a:gd name="connsiteY115" fmla="*/ 386431 h 1237730"/>
                <a:gd name="connsiteX116" fmla="*/ 6396 w 1357564"/>
                <a:gd name="connsiteY116" fmla="*/ 371582 h 1237730"/>
                <a:gd name="connsiteX117" fmla="*/ 9639 w 1357564"/>
                <a:gd name="connsiteY117" fmla="*/ 357222 h 1237730"/>
                <a:gd name="connsiteX118" fmla="*/ 13890 w 1357564"/>
                <a:gd name="connsiteY118" fmla="*/ 343352 h 1237730"/>
                <a:gd name="connsiteX119" fmla="*/ 18645 w 1357564"/>
                <a:gd name="connsiteY119" fmla="*/ 329728 h 1237730"/>
                <a:gd name="connsiteX120" fmla="*/ 23400 w 1357564"/>
                <a:gd name="connsiteY120" fmla="*/ 316103 h 1237730"/>
                <a:gd name="connsiteX121" fmla="*/ 28641 w 1357564"/>
                <a:gd name="connsiteY121" fmla="*/ 304043 h 1237730"/>
                <a:gd name="connsiteX122" fmla="*/ 34908 w 1357564"/>
                <a:gd name="connsiteY122" fmla="*/ 291154 h 1237730"/>
                <a:gd name="connsiteX123" fmla="*/ 41679 w 1357564"/>
                <a:gd name="connsiteY123" fmla="*/ 278509 h 1237730"/>
                <a:gd name="connsiteX124" fmla="*/ 48954 w 1357564"/>
                <a:gd name="connsiteY124" fmla="*/ 266110 h 1237730"/>
                <a:gd name="connsiteX125" fmla="*/ 55707 w 1357564"/>
                <a:gd name="connsiteY125" fmla="*/ 254785 h 1237730"/>
                <a:gd name="connsiteX126" fmla="*/ 64494 w 1357564"/>
                <a:gd name="connsiteY126" fmla="*/ 243121 h 1237730"/>
                <a:gd name="connsiteX127" fmla="*/ 73524 w 1357564"/>
                <a:gd name="connsiteY127" fmla="*/ 232239 h 1237730"/>
                <a:gd name="connsiteX128" fmla="*/ 82293 w 1357564"/>
                <a:gd name="connsiteY128" fmla="*/ 221894 h 1237730"/>
                <a:gd name="connsiteX129" fmla="*/ 91584 w 1357564"/>
                <a:gd name="connsiteY129" fmla="*/ 210475 h 1237730"/>
                <a:gd name="connsiteX130" fmla="*/ 102126 w 1357564"/>
                <a:gd name="connsiteY130" fmla="*/ 200328 h 1237730"/>
                <a:gd name="connsiteX131" fmla="*/ 112406 w 1357564"/>
                <a:gd name="connsiteY131" fmla="*/ 190718 h 1237730"/>
                <a:gd name="connsiteX132" fmla="*/ 134741 w 1357564"/>
                <a:gd name="connsiteY132" fmla="*/ 171697 h 1237730"/>
                <a:gd name="connsiteX133" fmla="*/ 158065 w 1357564"/>
                <a:gd name="connsiteY133" fmla="*/ 154485 h 1237730"/>
                <a:gd name="connsiteX134" fmla="*/ 182902 w 1357564"/>
                <a:gd name="connsiteY134" fmla="*/ 138007 h 1237730"/>
                <a:gd name="connsiteX135" fmla="*/ 209007 w 1357564"/>
                <a:gd name="connsiteY135" fmla="*/ 121483 h 1237730"/>
                <a:gd name="connsiteX136" fmla="*/ 236606 w 1357564"/>
                <a:gd name="connsiteY136" fmla="*/ 107014 h 1237730"/>
                <a:gd name="connsiteX137" fmla="*/ 264691 w 1357564"/>
                <a:gd name="connsiteY137" fmla="*/ 94108 h 1237730"/>
                <a:gd name="connsiteX138" fmla="*/ 293784 w 1357564"/>
                <a:gd name="connsiteY138" fmla="*/ 81693 h 1237730"/>
                <a:gd name="connsiteX139" fmla="*/ 324650 w 1357564"/>
                <a:gd name="connsiteY139" fmla="*/ 69476 h 1237730"/>
                <a:gd name="connsiteX140" fmla="*/ 355480 w 1357564"/>
                <a:gd name="connsiteY140" fmla="*/ 59897 h 1237730"/>
                <a:gd name="connsiteX141" fmla="*/ 386813 w 1357564"/>
                <a:gd name="connsiteY141" fmla="*/ 50563 h 1237730"/>
                <a:gd name="connsiteX142" fmla="*/ 420424 w 1357564"/>
                <a:gd name="connsiteY142" fmla="*/ 41672 h 1237730"/>
                <a:gd name="connsiteX143" fmla="*/ 453008 w 1357564"/>
                <a:gd name="connsiteY143" fmla="*/ 33611 h 1237730"/>
                <a:gd name="connsiteX144" fmla="*/ 486078 w 1357564"/>
                <a:gd name="connsiteY144" fmla="*/ 27113 h 1237730"/>
                <a:gd name="connsiteX145" fmla="*/ 518887 w 1357564"/>
                <a:gd name="connsiteY145" fmla="*/ 21153 h 1237730"/>
                <a:gd name="connsiteX146" fmla="*/ 552200 w 1357564"/>
                <a:gd name="connsiteY146" fmla="*/ 15437 h 1237730"/>
                <a:gd name="connsiteX147" fmla="*/ 585999 w 1357564"/>
                <a:gd name="connsiteY147" fmla="*/ 11286 h 1237730"/>
                <a:gd name="connsiteX148" fmla="*/ 619537 w 1357564"/>
                <a:gd name="connsiteY148" fmla="*/ 7672 h 1237730"/>
                <a:gd name="connsiteX149" fmla="*/ 652048 w 1357564"/>
                <a:gd name="connsiteY149" fmla="*/ 4887 h 1237730"/>
                <a:gd name="connsiteX150" fmla="*/ 684802 w 1357564"/>
                <a:gd name="connsiteY150" fmla="*/ 2884 h 1237730"/>
                <a:gd name="connsiteX151" fmla="*/ 717295 w 1357564"/>
                <a:gd name="connsiteY151" fmla="*/ 1418 h 123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57564" h="1237730">
                  <a:moveTo>
                    <a:pt x="748519" y="0"/>
                  </a:moveTo>
                  <a:lnTo>
                    <a:pt x="779968" y="682"/>
                  </a:lnTo>
                  <a:lnTo>
                    <a:pt x="810166" y="92"/>
                  </a:lnTo>
                  <a:lnTo>
                    <a:pt x="869499" y="2380"/>
                  </a:lnTo>
                  <a:lnTo>
                    <a:pt x="898391" y="4475"/>
                  </a:lnTo>
                  <a:lnTo>
                    <a:pt x="926014" y="6618"/>
                  </a:lnTo>
                  <a:lnTo>
                    <a:pt x="953376" y="9297"/>
                  </a:lnTo>
                  <a:lnTo>
                    <a:pt x="980980" y="12759"/>
                  </a:lnTo>
                  <a:lnTo>
                    <a:pt x="1007559" y="17049"/>
                  </a:lnTo>
                  <a:lnTo>
                    <a:pt x="1033111" y="22169"/>
                  </a:lnTo>
                  <a:lnTo>
                    <a:pt x="1058402" y="27826"/>
                  </a:lnTo>
                  <a:lnTo>
                    <a:pt x="1082424" y="33530"/>
                  </a:lnTo>
                  <a:lnTo>
                    <a:pt x="1105663" y="40844"/>
                  </a:lnTo>
                  <a:lnTo>
                    <a:pt x="1129144" y="48941"/>
                  </a:lnTo>
                  <a:lnTo>
                    <a:pt x="1150592" y="57377"/>
                  </a:lnTo>
                  <a:lnTo>
                    <a:pt x="1171517" y="66887"/>
                  </a:lnTo>
                  <a:lnTo>
                    <a:pt x="1191676" y="76690"/>
                  </a:lnTo>
                  <a:lnTo>
                    <a:pt x="1211053" y="88103"/>
                  </a:lnTo>
                  <a:lnTo>
                    <a:pt x="1229142" y="100882"/>
                  </a:lnTo>
                  <a:lnTo>
                    <a:pt x="1246466" y="113954"/>
                  </a:lnTo>
                  <a:lnTo>
                    <a:pt x="1262764" y="127854"/>
                  </a:lnTo>
                  <a:lnTo>
                    <a:pt x="1277252" y="144195"/>
                  </a:lnTo>
                  <a:lnTo>
                    <a:pt x="1290993" y="159508"/>
                  </a:lnTo>
                  <a:lnTo>
                    <a:pt x="1303933" y="177752"/>
                  </a:lnTo>
                  <a:lnTo>
                    <a:pt x="1315099" y="195798"/>
                  </a:lnTo>
                  <a:lnTo>
                    <a:pt x="1325221" y="215992"/>
                  </a:lnTo>
                  <a:lnTo>
                    <a:pt x="1333813" y="236770"/>
                  </a:lnTo>
                  <a:lnTo>
                    <a:pt x="1341360" y="259696"/>
                  </a:lnTo>
                  <a:lnTo>
                    <a:pt x="1347377" y="283206"/>
                  </a:lnTo>
                  <a:lnTo>
                    <a:pt x="1352107" y="308082"/>
                  </a:lnTo>
                  <a:lnTo>
                    <a:pt x="1355306" y="333543"/>
                  </a:lnTo>
                  <a:lnTo>
                    <a:pt x="1356696" y="361443"/>
                  </a:lnTo>
                  <a:lnTo>
                    <a:pt x="1357564" y="390418"/>
                  </a:lnTo>
                  <a:lnTo>
                    <a:pt x="1355613" y="421343"/>
                  </a:lnTo>
                  <a:lnTo>
                    <a:pt x="1353402" y="452805"/>
                  </a:lnTo>
                  <a:lnTo>
                    <a:pt x="1348896" y="485142"/>
                  </a:lnTo>
                  <a:lnTo>
                    <a:pt x="1343867" y="518555"/>
                  </a:lnTo>
                  <a:lnTo>
                    <a:pt x="1337065" y="551769"/>
                  </a:lnTo>
                  <a:lnTo>
                    <a:pt x="1328733" y="585566"/>
                  </a:lnTo>
                  <a:lnTo>
                    <a:pt x="1319374" y="620193"/>
                  </a:lnTo>
                  <a:lnTo>
                    <a:pt x="1309512" y="654575"/>
                  </a:lnTo>
                  <a:lnTo>
                    <a:pt x="1297858" y="690078"/>
                  </a:lnTo>
                  <a:lnTo>
                    <a:pt x="1285457" y="724554"/>
                  </a:lnTo>
                  <a:lnTo>
                    <a:pt x="1271022" y="759369"/>
                  </a:lnTo>
                  <a:lnTo>
                    <a:pt x="1256344" y="793402"/>
                  </a:lnTo>
                  <a:lnTo>
                    <a:pt x="1240901" y="827726"/>
                  </a:lnTo>
                  <a:lnTo>
                    <a:pt x="1223442" y="861071"/>
                  </a:lnTo>
                  <a:lnTo>
                    <a:pt x="1206002" y="893096"/>
                  </a:lnTo>
                  <a:lnTo>
                    <a:pt x="1187535" y="925950"/>
                  </a:lnTo>
                  <a:lnTo>
                    <a:pt x="1168078" y="956996"/>
                  </a:lnTo>
                  <a:lnTo>
                    <a:pt x="1146867" y="986523"/>
                  </a:lnTo>
                  <a:lnTo>
                    <a:pt x="1126159" y="1016296"/>
                  </a:lnTo>
                  <a:lnTo>
                    <a:pt x="1103454" y="1043770"/>
                  </a:lnTo>
                  <a:lnTo>
                    <a:pt x="1080002" y="1070216"/>
                  </a:lnTo>
                  <a:lnTo>
                    <a:pt x="1057090" y="1094269"/>
                  </a:lnTo>
                  <a:lnTo>
                    <a:pt x="1032405" y="1118124"/>
                  </a:lnTo>
                  <a:lnTo>
                    <a:pt x="1008000" y="1140123"/>
                  </a:lnTo>
                  <a:lnTo>
                    <a:pt x="981858" y="1159285"/>
                  </a:lnTo>
                  <a:lnTo>
                    <a:pt x="955734" y="1177128"/>
                  </a:lnTo>
                  <a:lnTo>
                    <a:pt x="942168" y="1185805"/>
                  </a:lnTo>
                  <a:lnTo>
                    <a:pt x="929125" y="1193407"/>
                  </a:lnTo>
                  <a:lnTo>
                    <a:pt x="915334" y="1199983"/>
                  </a:lnTo>
                  <a:lnTo>
                    <a:pt x="900779" y="1206850"/>
                  </a:lnTo>
                  <a:lnTo>
                    <a:pt x="887510" y="1212351"/>
                  </a:lnTo>
                  <a:lnTo>
                    <a:pt x="873216" y="1218681"/>
                  </a:lnTo>
                  <a:lnTo>
                    <a:pt x="858958" y="1222373"/>
                  </a:lnTo>
                  <a:lnTo>
                    <a:pt x="844682" y="1227384"/>
                  </a:lnTo>
                  <a:lnTo>
                    <a:pt x="830685" y="1230539"/>
                  </a:lnTo>
                  <a:lnTo>
                    <a:pt x="815680" y="1233204"/>
                  </a:lnTo>
                  <a:lnTo>
                    <a:pt x="801702" y="1235039"/>
                  </a:lnTo>
                  <a:lnTo>
                    <a:pt x="786958" y="1237167"/>
                  </a:lnTo>
                  <a:lnTo>
                    <a:pt x="771728" y="1237730"/>
                  </a:lnTo>
                  <a:lnTo>
                    <a:pt x="757021" y="1237220"/>
                  </a:lnTo>
                  <a:lnTo>
                    <a:pt x="742053" y="1237246"/>
                  </a:lnTo>
                  <a:lnTo>
                    <a:pt x="727103" y="1235953"/>
                  </a:lnTo>
                  <a:lnTo>
                    <a:pt x="711145" y="1234170"/>
                  </a:lnTo>
                  <a:lnTo>
                    <a:pt x="695709" y="1231313"/>
                  </a:lnTo>
                  <a:lnTo>
                    <a:pt x="679526" y="1227429"/>
                  </a:lnTo>
                  <a:lnTo>
                    <a:pt x="663848" y="1223790"/>
                  </a:lnTo>
                  <a:lnTo>
                    <a:pt x="648430" y="1219614"/>
                  </a:lnTo>
                  <a:lnTo>
                    <a:pt x="632266" y="1214411"/>
                  </a:lnTo>
                  <a:lnTo>
                    <a:pt x="599451" y="1202440"/>
                  </a:lnTo>
                  <a:lnTo>
                    <a:pt x="566412" y="1188368"/>
                  </a:lnTo>
                  <a:lnTo>
                    <a:pt x="533409" y="1171657"/>
                  </a:lnTo>
                  <a:lnTo>
                    <a:pt x="501433" y="1154118"/>
                  </a:lnTo>
                  <a:lnTo>
                    <a:pt x="468224" y="1133987"/>
                  </a:lnTo>
                  <a:lnTo>
                    <a:pt x="435294" y="1112000"/>
                  </a:lnTo>
                  <a:lnTo>
                    <a:pt x="403148" y="1088401"/>
                  </a:lnTo>
                  <a:lnTo>
                    <a:pt x="371281" y="1062947"/>
                  </a:lnTo>
                  <a:lnTo>
                    <a:pt x="340441" y="1036663"/>
                  </a:lnTo>
                  <a:lnTo>
                    <a:pt x="309114" y="1008815"/>
                  </a:lnTo>
                  <a:lnTo>
                    <a:pt x="279840" y="979310"/>
                  </a:lnTo>
                  <a:lnTo>
                    <a:pt x="250566" y="949804"/>
                  </a:lnTo>
                  <a:lnTo>
                    <a:pt x="222580" y="918932"/>
                  </a:lnTo>
                  <a:lnTo>
                    <a:pt x="196124" y="887476"/>
                  </a:lnTo>
                  <a:lnTo>
                    <a:pt x="170712" y="853871"/>
                  </a:lnTo>
                  <a:lnTo>
                    <a:pt x="146551" y="821539"/>
                  </a:lnTo>
                  <a:lnTo>
                    <a:pt x="123677" y="787841"/>
                  </a:lnTo>
                  <a:lnTo>
                    <a:pt x="102334" y="753559"/>
                  </a:lnTo>
                  <a:lnTo>
                    <a:pt x="82521" y="718693"/>
                  </a:lnTo>
                  <a:lnTo>
                    <a:pt x="64724" y="684807"/>
                  </a:lnTo>
                  <a:lnTo>
                    <a:pt x="49223" y="650045"/>
                  </a:lnTo>
                  <a:lnTo>
                    <a:pt x="34990" y="615236"/>
                  </a:lnTo>
                  <a:lnTo>
                    <a:pt x="23034" y="580870"/>
                  </a:lnTo>
                  <a:lnTo>
                    <a:pt x="17934" y="564445"/>
                  </a:lnTo>
                  <a:lnTo>
                    <a:pt x="14103" y="547974"/>
                  </a:lnTo>
                  <a:lnTo>
                    <a:pt x="10029" y="530721"/>
                  </a:lnTo>
                  <a:lnTo>
                    <a:pt x="6198" y="514250"/>
                  </a:lnTo>
                  <a:lnTo>
                    <a:pt x="4401" y="497439"/>
                  </a:lnTo>
                  <a:lnTo>
                    <a:pt x="1578" y="481458"/>
                  </a:lnTo>
                  <a:lnTo>
                    <a:pt x="285" y="464893"/>
                  </a:lnTo>
                  <a:lnTo>
                    <a:pt x="0" y="448818"/>
                  </a:lnTo>
                  <a:lnTo>
                    <a:pt x="219" y="432988"/>
                  </a:lnTo>
                  <a:lnTo>
                    <a:pt x="438" y="417158"/>
                  </a:lnTo>
                  <a:lnTo>
                    <a:pt x="2169" y="402063"/>
                  </a:lnTo>
                  <a:lnTo>
                    <a:pt x="4161" y="386431"/>
                  </a:lnTo>
                  <a:lnTo>
                    <a:pt x="6396" y="371582"/>
                  </a:lnTo>
                  <a:lnTo>
                    <a:pt x="9639" y="357222"/>
                  </a:lnTo>
                  <a:lnTo>
                    <a:pt x="13890" y="343352"/>
                  </a:lnTo>
                  <a:lnTo>
                    <a:pt x="18645" y="329728"/>
                  </a:lnTo>
                  <a:lnTo>
                    <a:pt x="23400" y="316103"/>
                  </a:lnTo>
                  <a:lnTo>
                    <a:pt x="28641" y="304043"/>
                  </a:lnTo>
                  <a:lnTo>
                    <a:pt x="34908" y="291154"/>
                  </a:lnTo>
                  <a:lnTo>
                    <a:pt x="41679" y="278509"/>
                  </a:lnTo>
                  <a:lnTo>
                    <a:pt x="48954" y="266110"/>
                  </a:lnTo>
                  <a:lnTo>
                    <a:pt x="55707" y="254785"/>
                  </a:lnTo>
                  <a:lnTo>
                    <a:pt x="64494" y="243121"/>
                  </a:lnTo>
                  <a:lnTo>
                    <a:pt x="73524" y="232239"/>
                  </a:lnTo>
                  <a:lnTo>
                    <a:pt x="82293" y="221894"/>
                  </a:lnTo>
                  <a:lnTo>
                    <a:pt x="91584" y="210475"/>
                  </a:lnTo>
                  <a:lnTo>
                    <a:pt x="102126" y="200328"/>
                  </a:lnTo>
                  <a:lnTo>
                    <a:pt x="112406" y="190718"/>
                  </a:lnTo>
                  <a:lnTo>
                    <a:pt x="134741" y="171697"/>
                  </a:lnTo>
                  <a:lnTo>
                    <a:pt x="158065" y="154485"/>
                  </a:lnTo>
                  <a:lnTo>
                    <a:pt x="182902" y="138007"/>
                  </a:lnTo>
                  <a:lnTo>
                    <a:pt x="209007" y="121483"/>
                  </a:lnTo>
                  <a:lnTo>
                    <a:pt x="236606" y="107014"/>
                  </a:lnTo>
                  <a:lnTo>
                    <a:pt x="264691" y="94108"/>
                  </a:lnTo>
                  <a:lnTo>
                    <a:pt x="293784" y="81693"/>
                  </a:lnTo>
                  <a:lnTo>
                    <a:pt x="324650" y="69476"/>
                  </a:lnTo>
                  <a:lnTo>
                    <a:pt x="355480" y="59897"/>
                  </a:lnTo>
                  <a:lnTo>
                    <a:pt x="386813" y="50563"/>
                  </a:lnTo>
                  <a:lnTo>
                    <a:pt x="420424" y="41672"/>
                  </a:lnTo>
                  <a:lnTo>
                    <a:pt x="453008" y="33611"/>
                  </a:lnTo>
                  <a:lnTo>
                    <a:pt x="486078" y="27113"/>
                  </a:lnTo>
                  <a:lnTo>
                    <a:pt x="518887" y="21153"/>
                  </a:lnTo>
                  <a:lnTo>
                    <a:pt x="552200" y="15437"/>
                  </a:lnTo>
                  <a:lnTo>
                    <a:pt x="585999" y="11286"/>
                  </a:lnTo>
                  <a:lnTo>
                    <a:pt x="619537" y="7672"/>
                  </a:lnTo>
                  <a:lnTo>
                    <a:pt x="652048" y="4887"/>
                  </a:lnTo>
                  <a:lnTo>
                    <a:pt x="684802" y="2884"/>
                  </a:lnTo>
                  <a:lnTo>
                    <a:pt x="717295" y="1418"/>
                  </a:lnTo>
                  <a:close/>
                </a:path>
              </a:pathLst>
            </a:custGeom>
            <a:noFill/>
            <a:ln w="57150">
              <a:solidFill>
                <a:srgbClr val="DC8F7A"/>
              </a:solid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r>
                <a:rPr lang="zh-CN" altLang="en-US" sz="1600" dirty="0">
                  <a:solidFill>
                    <a:srgbClr val="808080"/>
                  </a:solidFill>
                  <a:latin typeface="微软雅黑" panose="020B0503020204020204" pitchFamily="34" charset="-122"/>
                  <a:ea typeface="微软雅黑" panose="020B0503020204020204" pitchFamily="34" charset="-122"/>
                  <a:cs typeface="+mj-cs"/>
                  <a:sym typeface="Arial" panose="020B0604020202020204" pitchFamily="34" charset="0"/>
                </a:rPr>
                <a:t>高价策略</a:t>
              </a:r>
              <a:endParaRPr lang="zh-CN" altLang="en-US" sz="1600" dirty="0">
                <a:solidFill>
                  <a:srgbClr val="808080"/>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grpSp>
      <p:grpSp>
        <p:nvGrpSpPr>
          <p:cNvPr id="4" name="组合 3"/>
          <p:cNvGrpSpPr/>
          <p:nvPr>
            <p:custDataLst>
              <p:tags r:id="rId7"/>
            </p:custDataLst>
          </p:nvPr>
        </p:nvGrpSpPr>
        <p:grpSpPr>
          <a:xfrm>
            <a:off x="4557204" y="1601294"/>
            <a:ext cx="3446286" cy="1221534"/>
            <a:chOff x="4557051" y="2994028"/>
            <a:chExt cx="3481812" cy="1234126"/>
          </a:xfrm>
        </p:grpSpPr>
        <p:cxnSp>
          <p:nvCxnSpPr>
            <p:cNvPr id="9" name="직선 연결선 116"/>
            <p:cNvCxnSpPr>
              <a:cxnSpLocks noChangeShapeType="1"/>
            </p:cNvCxnSpPr>
            <p:nvPr>
              <p:custDataLst>
                <p:tags r:id="rId8"/>
              </p:custDataLst>
            </p:nvPr>
          </p:nvCxnSpPr>
          <p:spPr bwMode="auto">
            <a:xfrm flipH="1">
              <a:off x="5716358" y="4021660"/>
              <a:ext cx="2322505" cy="0"/>
            </a:xfrm>
            <a:prstGeom prst="line">
              <a:avLst/>
            </a:prstGeom>
            <a:noFill/>
            <a:ln w="19050">
              <a:solidFill>
                <a:srgbClr val="E5AB71">
                  <a:lumMod val="40000"/>
                  <a:lumOff val="60000"/>
                </a:srgbClr>
              </a:solidFill>
              <a:prstDash val="sysDot"/>
              <a:round/>
              <a:headEnd type="oval" w="med" len="med"/>
              <a:tailEnd type="none" w="med" len="med"/>
            </a:ln>
            <a:extLst>
              <a:ext uri="{909E8E84-426E-40DD-AFC4-6F175D3DCCD1}">
                <a14:hiddenFill xmlns:a14="http://schemas.microsoft.com/office/drawing/2010/main">
                  <a:noFill/>
                </a14:hiddenFill>
              </a:ext>
            </a:extLst>
          </p:spPr>
        </p:cxnSp>
        <p:sp>
          <p:nvSpPr>
            <p:cNvPr id="24" name="任意多边形 23"/>
            <p:cNvSpPr/>
            <p:nvPr>
              <p:custDataLst>
                <p:tags r:id="rId9"/>
              </p:custDataLst>
            </p:nvPr>
          </p:nvSpPr>
          <p:spPr>
            <a:xfrm>
              <a:off x="4557051" y="2994028"/>
              <a:ext cx="1230136" cy="1234126"/>
            </a:xfrm>
            <a:custGeom>
              <a:avLst/>
              <a:gdLst>
                <a:gd name="connsiteX0" fmla="*/ 671492 w 1230136"/>
                <a:gd name="connsiteY0" fmla="*/ 0 h 1234126"/>
                <a:gd name="connsiteX1" fmla="*/ 702634 w 1230136"/>
                <a:gd name="connsiteY1" fmla="*/ 399 h 1234126"/>
                <a:gd name="connsiteX2" fmla="*/ 732861 w 1230136"/>
                <a:gd name="connsiteY2" fmla="*/ 3360 h 1234126"/>
                <a:gd name="connsiteX3" fmla="*/ 747318 w 1230136"/>
                <a:gd name="connsiteY3" fmla="*/ 4776 h 1234126"/>
                <a:gd name="connsiteX4" fmla="*/ 762239 w 1230136"/>
                <a:gd name="connsiteY4" fmla="*/ 8226 h 1234126"/>
                <a:gd name="connsiteX5" fmla="*/ 776631 w 1230136"/>
                <a:gd name="connsiteY5" fmla="*/ 10299 h 1234126"/>
                <a:gd name="connsiteX6" fmla="*/ 790109 w 1230136"/>
                <a:gd name="connsiteY6" fmla="*/ 14934 h 1234126"/>
                <a:gd name="connsiteX7" fmla="*/ 817786 w 1230136"/>
                <a:gd name="connsiteY7" fmla="*/ 23611 h 1234126"/>
                <a:gd name="connsiteX8" fmla="*/ 844549 w 1230136"/>
                <a:gd name="connsiteY8" fmla="*/ 34850 h 1234126"/>
                <a:gd name="connsiteX9" fmla="*/ 870462 w 1230136"/>
                <a:gd name="connsiteY9" fmla="*/ 47995 h 1234126"/>
                <a:gd name="connsiteX10" fmla="*/ 895589 w 1230136"/>
                <a:gd name="connsiteY10" fmla="*/ 62388 h 1234126"/>
                <a:gd name="connsiteX11" fmla="*/ 918423 w 1230136"/>
                <a:gd name="connsiteY11" fmla="*/ 79872 h 1234126"/>
                <a:gd name="connsiteX12" fmla="*/ 941850 w 1230136"/>
                <a:gd name="connsiteY12" fmla="*/ 98076 h 1234126"/>
                <a:gd name="connsiteX13" fmla="*/ 964427 w 1230136"/>
                <a:gd name="connsiteY13" fmla="*/ 118186 h 1234126"/>
                <a:gd name="connsiteX14" fmla="*/ 984904 w 1230136"/>
                <a:gd name="connsiteY14" fmla="*/ 139416 h 1234126"/>
                <a:gd name="connsiteX15" fmla="*/ 1005846 w 1230136"/>
                <a:gd name="connsiteY15" fmla="*/ 162680 h 1234126"/>
                <a:gd name="connsiteX16" fmla="*/ 1024687 w 1230136"/>
                <a:gd name="connsiteY16" fmla="*/ 187065 h 1234126"/>
                <a:gd name="connsiteX17" fmla="*/ 1043399 w 1230136"/>
                <a:gd name="connsiteY17" fmla="*/ 212762 h 1234126"/>
                <a:gd name="connsiteX18" fmla="*/ 1060733 w 1230136"/>
                <a:gd name="connsiteY18" fmla="*/ 238988 h 1234126"/>
                <a:gd name="connsiteX19" fmla="*/ 1077810 w 1230136"/>
                <a:gd name="connsiteY19" fmla="*/ 267840 h 1234126"/>
                <a:gd name="connsiteX20" fmla="*/ 1092980 w 1230136"/>
                <a:gd name="connsiteY20" fmla="*/ 295842 h 1234126"/>
                <a:gd name="connsiteX21" fmla="*/ 1107299 w 1230136"/>
                <a:gd name="connsiteY21" fmla="*/ 325750 h 1234126"/>
                <a:gd name="connsiteX22" fmla="*/ 1121555 w 1230136"/>
                <a:gd name="connsiteY22" fmla="*/ 356314 h 1234126"/>
                <a:gd name="connsiteX23" fmla="*/ 1135088 w 1230136"/>
                <a:gd name="connsiteY23" fmla="*/ 387470 h 1234126"/>
                <a:gd name="connsiteX24" fmla="*/ 1147244 w 1230136"/>
                <a:gd name="connsiteY24" fmla="*/ 419155 h 1234126"/>
                <a:gd name="connsiteX25" fmla="*/ 1158742 w 1230136"/>
                <a:gd name="connsiteY25" fmla="*/ 450775 h 1234126"/>
                <a:gd name="connsiteX26" fmla="*/ 1169454 w 1230136"/>
                <a:gd name="connsiteY26" fmla="*/ 483644 h 1234126"/>
                <a:gd name="connsiteX27" fmla="*/ 1178788 w 1230136"/>
                <a:gd name="connsiteY27" fmla="*/ 517040 h 1234126"/>
                <a:gd name="connsiteX28" fmla="*/ 1187401 w 1230136"/>
                <a:gd name="connsiteY28" fmla="*/ 551029 h 1234126"/>
                <a:gd name="connsiteX29" fmla="*/ 1196077 w 1230136"/>
                <a:gd name="connsiteY29" fmla="*/ 584362 h 1234126"/>
                <a:gd name="connsiteX30" fmla="*/ 1202783 w 1230136"/>
                <a:gd name="connsiteY30" fmla="*/ 617501 h 1234126"/>
                <a:gd name="connsiteX31" fmla="*/ 1209424 w 1230136"/>
                <a:gd name="connsiteY31" fmla="*/ 651297 h 1234126"/>
                <a:gd name="connsiteX32" fmla="*/ 1215472 w 1230136"/>
                <a:gd name="connsiteY32" fmla="*/ 684372 h 1234126"/>
                <a:gd name="connsiteX33" fmla="*/ 1219549 w 1230136"/>
                <a:gd name="connsiteY33" fmla="*/ 717254 h 1234126"/>
                <a:gd name="connsiteX34" fmla="*/ 1223626 w 1230136"/>
                <a:gd name="connsiteY34" fmla="*/ 750136 h 1234126"/>
                <a:gd name="connsiteX35" fmla="*/ 1226453 w 1230136"/>
                <a:gd name="connsiteY35" fmla="*/ 782232 h 1234126"/>
                <a:gd name="connsiteX36" fmla="*/ 1227966 w 1230136"/>
                <a:gd name="connsiteY36" fmla="*/ 814200 h 1234126"/>
                <a:gd name="connsiteX37" fmla="*/ 1230136 w 1230136"/>
                <a:gd name="connsiteY37" fmla="*/ 846232 h 1234126"/>
                <a:gd name="connsiteX38" fmla="*/ 1229341 w 1230136"/>
                <a:gd name="connsiteY38" fmla="*/ 874659 h 1234126"/>
                <a:gd name="connsiteX39" fmla="*/ 1227169 w 1230136"/>
                <a:gd name="connsiteY39" fmla="*/ 903614 h 1234126"/>
                <a:gd name="connsiteX40" fmla="*/ 1222560 w 1230136"/>
                <a:gd name="connsiteY40" fmla="*/ 930342 h 1234126"/>
                <a:gd name="connsiteX41" fmla="*/ 1216109 w 1230136"/>
                <a:gd name="connsiteY41" fmla="*/ 955564 h 1234126"/>
                <a:gd name="connsiteX42" fmla="*/ 1207687 w 1230136"/>
                <a:gd name="connsiteY42" fmla="*/ 980592 h 1234126"/>
                <a:gd name="connsiteX43" fmla="*/ 1198736 w 1230136"/>
                <a:gd name="connsiteY43" fmla="*/ 1004243 h 1234126"/>
                <a:gd name="connsiteX44" fmla="*/ 1186564 w 1230136"/>
                <a:gd name="connsiteY44" fmla="*/ 1026916 h 1234126"/>
                <a:gd name="connsiteX45" fmla="*/ 1172485 w 1230136"/>
                <a:gd name="connsiteY45" fmla="*/ 1048738 h 1234126"/>
                <a:gd name="connsiteX46" fmla="*/ 1157877 w 1230136"/>
                <a:gd name="connsiteY46" fmla="*/ 1069184 h 1234126"/>
                <a:gd name="connsiteX47" fmla="*/ 1142084 w 1230136"/>
                <a:gd name="connsiteY47" fmla="*/ 1088187 h 1234126"/>
                <a:gd name="connsiteX48" fmla="*/ 1123069 w 1230136"/>
                <a:gd name="connsiteY48" fmla="*/ 1106212 h 1234126"/>
                <a:gd name="connsiteX49" fmla="*/ 1104841 w 1230136"/>
                <a:gd name="connsiteY49" fmla="*/ 1122987 h 1234126"/>
                <a:gd name="connsiteX50" fmla="*/ 1083391 w 1230136"/>
                <a:gd name="connsiteY50" fmla="*/ 1138785 h 1234126"/>
                <a:gd name="connsiteX51" fmla="*/ 1062005 w 1230136"/>
                <a:gd name="connsiteY51" fmla="*/ 1153926 h 1234126"/>
                <a:gd name="connsiteX52" fmla="*/ 1038905 w 1230136"/>
                <a:gd name="connsiteY52" fmla="*/ 1166247 h 1234126"/>
                <a:gd name="connsiteX53" fmla="*/ 1015805 w 1230136"/>
                <a:gd name="connsiteY53" fmla="*/ 1178569 h 1234126"/>
                <a:gd name="connsiteX54" fmla="*/ 991519 w 1230136"/>
                <a:gd name="connsiteY54" fmla="*/ 1189448 h 1234126"/>
                <a:gd name="connsiteX55" fmla="*/ 965327 w 1230136"/>
                <a:gd name="connsiteY55" fmla="*/ 1199478 h 1234126"/>
                <a:gd name="connsiteX56" fmla="*/ 939920 w 1230136"/>
                <a:gd name="connsiteY56" fmla="*/ 1208259 h 1234126"/>
                <a:gd name="connsiteX57" fmla="*/ 912671 w 1230136"/>
                <a:gd name="connsiteY57" fmla="*/ 1215533 h 1234126"/>
                <a:gd name="connsiteX58" fmla="*/ 884892 w 1230136"/>
                <a:gd name="connsiteY58" fmla="*/ 1221430 h 1234126"/>
                <a:gd name="connsiteX59" fmla="*/ 856522 w 1230136"/>
                <a:gd name="connsiteY59" fmla="*/ 1226606 h 1234126"/>
                <a:gd name="connsiteX60" fmla="*/ 828937 w 1230136"/>
                <a:gd name="connsiteY60" fmla="*/ 1230533 h 1234126"/>
                <a:gd name="connsiteX61" fmla="*/ 799509 w 1230136"/>
                <a:gd name="connsiteY61" fmla="*/ 1232954 h 1234126"/>
                <a:gd name="connsiteX62" fmla="*/ 770867 w 1230136"/>
                <a:gd name="connsiteY62" fmla="*/ 1234126 h 1234126"/>
                <a:gd name="connsiteX63" fmla="*/ 741039 w 1230136"/>
                <a:gd name="connsiteY63" fmla="*/ 1233856 h 1234126"/>
                <a:gd name="connsiteX64" fmla="*/ 711276 w 1230136"/>
                <a:gd name="connsiteY64" fmla="*/ 1232930 h 1234126"/>
                <a:gd name="connsiteX65" fmla="*/ 681577 w 1230136"/>
                <a:gd name="connsiteY65" fmla="*/ 1231346 h 1234126"/>
                <a:gd name="connsiteX66" fmla="*/ 652792 w 1230136"/>
                <a:gd name="connsiteY66" fmla="*/ 1227201 h 1234126"/>
                <a:gd name="connsiteX67" fmla="*/ 623414 w 1230136"/>
                <a:gd name="connsiteY67" fmla="*/ 1222335 h 1234126"/>
                <a:gd name="connsiteX68" fmla="*/ 594230 w 1230136"/>
                <a:gd name="connsiteY68" fmla="*/ 1215499 h 1234126"/>
                <a:gd name="connsiteX69" fmla="*/ 565045 w 1230136"/>
                <a:gd name="connsiteY69" fmla="*/ 1208663 h 1234126"/>
                <a:gd name="connsiteX70" fmla="*/ 506405 w 1230136"/>
                <a:gd name="connsiteY70" fmla="*/ 1190987 h 1234126"/>
                <a:gd name="connsiteX71" fmla="*/ 448550 w 1230136"/>
                <a:gd name="connsiteY71" fmla="*/ 1172062 h 1234126"/>
                <a:gd name="connsiteX72" fmla="*/ 421066 w 1230136"/>
                <a:gd name="connsiteY72" fmla="*/ 1161415 h 1234126"/>
                <a:gd name="connsiteX73" fmla="*/ 393582 w 1230136"/>
                <a:gd name="connsiteY73" fmla="*/ 1150768 h 1234126"/>
                <a:gd name="connsiteX74" fmla="*/ 365569 w 1230136"/>
                <a:gd name="connsiteY74" fmla="*/ 1138743 h 1234126"/>
                <a:gd name="connsiteX75" fmla="*/ 339592 w 1230136"/>
                <a:gd name="connsiteY75" fmla="*/ 1126255 h 1234126"/>
                <a:gd name="connsiteX76" fmla="*/ 313614 w 1230136"/>
                <a:gd name="connsiteY76" fmla="*/ 1113767 h 1234126"/>
                <a:gd name="connsiteX77" fmla="*/ 288359 w 1230136"/>
                <a:gd name="connsiteY77" fmla="*/ 1100686 h 1234126"/>
                <a:gd name="connsiteX78" fmla="*/ 263824 w 1230136"/>
                <a:gd name="connsiteY78" fmla="*/ 1087014 h 1234126"/>
                <a:gd name="connsiteX79" fmla="*/ 239418 w 1230136"/>
                <a:gd name="connsiteY79" fmla="*/ 1072028 h 1234126"/>
                <a:gd name="connsiteX80" fmla="*/ 216984 w 1230136"/>
                <a:gd name="connsiteY80" fmla="*/ 1057235 h 1234126"/>
                <a:gd name="connsiteX81" fmla="*/ 195271 w 1230136"/>
                <a:gd name="connsiteY81" fmla="*/ 1041850 h 1234126"/>
                <a:gd name="connsiteX82" fmla="*/ 173687 w 1230136"/>
                <a:gd name="connsiteY82" fmla="*/ 1025152 h 1234126"/>
                <a:gd name="connsiteX83" fmla="*/ 153481 w 1230136"/>
                <a:gd name="connsiteY83" fmla="*/ 1007926 h 1234126"/>
                <a:gd name="connsiteX84" fmla="*/ 134654 w 1230136"/>
                <a:gd name="connsiteY84" fmla="*/ 990172 h 1234126"/>
                <a:gd name="connsiteX85" fmla="*/ 116420 w 1230136"/>
                <a:gd name="connsiteY85" fmla="*/ 973139 h 1234126"/>
                <a:gd name="connsiteX86" fmla="*/ 99757 w 1230136"/>
                <a:gd name="connsiteY86" fmla="*/ 953609 h 1234126"/>
                <a:gd name="connsiteX87" fmla="*/ 83880 w 1230136"/>
                <a:gd name="connsiteY87" fmla="*/ 932829 h 1234126"/>
                <a:gd name="connsiteX88" fmla="*/ 68595 w 1230136"/>
                <a:gd name="connsiteY88" fmla="*/ 912771 h 1234126"/>
                <a:gd name="connsiteX89" fmla="*/ 56068 w 1230136"/>
                <a:gd name="connsiteY89" fmla="*/ 891656 h 1234126"/>
                <a:gd name="connsiteX90" fmla="*/ 43605 w 1230136"/>
                <a:gd name="connsiteY90" fmla="*/ 869886 h 1234126"/>
                <a:gd name="connsiteX91" fmla="*/ 32585 w 1230136"/>
                <a:gd name="connsiteY91" fmla="*/ 846930 h 1234126"/>
                <a:gd name="connsiteX92" fmla="*/ 24322 w 1230136"/>
                <a:gd name="connsiteY92" fmla="*/ 822919 h 1234126"/>
                <a:gd name="connsiteX93" fmla="*/ 15402 w 1230136"/>
                <a:gd name="connsiteY93" fmla="*/ 798844 h 1234126"/>
                <a:gd name="connsiteX94" fmla="*/ 9961 w 1230136"/>
                <a:gd name="connsiteY94" fmla="*/ 773120 h 1234126"/>
                <a:gd name="connsiteX95" fmla="*/ 4583 w 1230136"/>
                <a:gd name="connsiteY95" fmla="*/ 746740 h 1234126"/>
                <a:gd name="connsiteX96" fmla="*/ 2556 w 1230136"/>
                <a:gd name="connsiteY96" fmla="*/ 720025 h 1234126"/>
                <a:gd name="connsiteX97" fmla="*/ 0 w 1230136"/>
                <a:gd name="connsiteY97" fmla="*/ 691933 h 1234126"/>
                <a:gd name="connsiteX98" fmla="*/ 795 w 1230136"/>
                <a:gd name="connsiteY98" fmla="*/ 663505 h 1234126"/>
                <a:gd name="connsiteX99" fmla="*/ 3160 w 1230136"/>
                <a:gd name="connsiteY99" fmla="*/ 632580 h 1234126"/>
                <a:gd name="connsiteX100" fmla="*/ 6969 w 1230136"/>
                <a:gd name="connsiteY100" fmla="*/ 600471 h 1234126"/>
                <a:gd name="connsiteX101" fmla="*/ 13406 w 1230136"/>
                <a:gd name="connsiteY101" fmla="*/ 568619 h 1234126"/>
                <a:gd name="connsiteX102" fmla="*/ 22471 w 1230136"/>
                <a:gd name="connsiteY102" fmla="*/ 537024 h 1234126"/>
                <a:gd name="connsiteX103" fmla="*/ 32258 w 1230136"/>
                <a:gd name="connsiteY103" fmla="*/ 504837 h 1234126"/>
                <a:gd name="connsiteX104" fmla="*/ 44609 w 1230136"/>
                <a:gd name="connsiteY104" fmla="*/ 473565 h 1234126"/>
                <a:gd name="connsiteX105" fmla="*/ 58210 w 1230136"/>
                <a:gd name="connsiteY105" fmla="*/ 443077 h 1234126"/>
                <a:gd name="connsiteX106" fmla="*/ 74504 w 1230136"/>
                <a:gd name="connsiteY106" fmla="*/ 412191 h 1234126"/>
                <a:gd name="connsiteX107" fmla="*/ 92048 w 1230136"/>
                <a:gd name="connsiteY107" fmla="*/ 382090 h 1234126"/>
                <a:gd name="connsiteX108" fmla="*/ 110906 w 1230136"/>
                <a:gd name="connsiteY108" fmla="*/ 352117 h 1234126"/>
                <a:gd name="connsiteX109" fmla="*/ 131607 w 1230136"/>
                <a:gd name="connsiteY109" fmla="*/ 323651 h 1234126"/>
                <a:gd name="connsiteX110" fmla="*/ 152900 w 1230136"/>
                <a:gd name="connsiteY110" fmla="*/ 295906 h 1234126"/>
                <a:gd name="connsiteX111" fmla="*/ 175508 w 1230136"/>
                <a:gd name="connsiteY111" fmla="*/ 268289 h 1234126"/>
                <a:gd name="connsiteX112" fmla="*/ 199958 w 1230136"/>
                <a:gd name="connsiteY112" fmla="*/ 242179 h 1234126"/>
                <a:gd name="connsiteX113" fmla="*/ 225066 w 1230136"/>
                <a:gd name="connsiteY113" fmla="*/ 216133 h 1234126"/>
                <a:gd name="connsiteX114" fmla="*/ 251359 w 1230136"/>
                <a:gd name="connsiteY114" fmla="*/ 191530 h 1234126"/>
                <a:gd name="connsiteX115" fmla="*/ 278838 w 1230136"/>
                <a:gd name="connsiteY115" fmla="*/ 168368 h 1234126"/>
                <a:gd name="connsiteX116" fmla="*/ 306188 w 1230136"/>
                <a:gd name="connsiteY116" fmla="*/ 146519 h 1234126"/>
                <a:gd name="connsiteX117" fmla="*/ 334131 w 1230136"/>
                <a:gd name="connsiteY117" fmla="*/ 125391 h 1234126"/>
                <a:gd name="connsiteX118" fmla="*/ 363917 w 1230136"/>
                <a:gd name="connsiteY118" fmla="*/ 105770 h 1234126"/>
                <a:gd name="connsiteX119" fmla="*/ 393574 w 1230136"/>
                <a:gd name="connsiteY119" fmla="*/ 87462 h 1234126"/>
                <a:gd name="connsiteX120" fmla="*/ 423696 w 1230136"/>
                <a:gd name="connsiteY120" fmla="*/ 71188 h 1234126"/>
                <a:gd name="connsiteX121" fmla="*/ 455002 w 1230136"/>
                <a:gd name="connsiteY121" fmla="*/ 56356 h 1234126"/>
                <a:gd name="connsiteX122" fmla="*/ 484931 w 1230136"/>
                <a:gd name="connsiteY122" fmla="*/ 42052 h 1234126"/>
                <a:gd name="connsiteX123" fmla="*/ 517230 w 1230136"/>
                <a:gd name="connsiteY123" fmla="*/ 30631 h 1234126"/>
                <a:gd name="connsiteX124" fmla="*/ 548087 w 1230136"/>
                <a:gd name="connsiteY124" fmla="*/ 20396 h 1234126"/>
                <a:gd name="connsiteX125" fmla="*/ 579344 w 1230136"/>
                <a:gd name="connsiteY125" fmla="*/ 12851 h 1234126"/>
                <a:gd name="connsiteX126" fmla="*/ 610407 w 1230136"/>
                <a:gd name="connsiteY126" fmla="*/ 7275 h 1234126"/>
                <a:gd name="connsiteX127" fmla="*/ 641407 w 1230136"/>
                <a:gd name="connsiteY127" fmla="*/ 2357 h 12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30136" h="1234126">
                  <a:moveTo>
                    <a:pt x="671492" y="0"/>
                  </a:moveTo>
                  <a:lnTo>
                    <a:pt x="702634" y="399"/>
                  </a:lnTo>
                  <a:lnTo>
                    <a:pt x="732861" y="3360"/>
                  </a:lnTo>
                  <a:lnTo>
                    <a:pt x="747318" y="4776"/>
                  </a:lnTo>
                  <a:lnTo>
                    <a:pt x="762239" y="8226"/>
                  </a:lnTo>
                  <a:lnTo>
                    <a:pt x="776631" y="10299"/>
                  </a:lnTo>
                  <a:lnTo>
                    <a:pt x="790109" y="14934"/>
                  </a:lnTo>
                  <a:lnTo>
                    <a:pt x="817786" y="23611"/>
                  </a:lnTo>
                  <a:lnTo>
                    <a:pt x="844549" y="34850"/>
                  </a:lnTo>
                  <a:lnTo>
                    <a:pt x="870462" y="47995"/>
                  </a:lnTo>
                  <a:lnTo>
                    <a:pt x="895589" y="62388"/>
                  </a:lnTo>
                  <a:lnTo>
                    <a:pt x="918423" y="79872"/>
                  </a:lnTo>
                  <a:lnTo>
                    <a:pt x="941850" y="98076"/>
                  </a:lnTo>
                  <a:lnTo>
                    <a:pt x="964427" y="118186"/>
                  </a:lnTo>
                  <a:lnTo>
                    <a:pt x="984904" y="139416"/>
                  </a:lnTo>
                  <a:lnTo>
                    <a:pt x="1005846" y="162680"/>
                  </a:lnTo>
                  <a:lnTo>
                    <a:pt x="1024687" y="187065"/>
                  </a:lnTo>
                  <a:lnTo>
                    <a:pt x="1043399" y="212762"/>
                  </a:lnTo>
                  <a:lnTo>
                    <a:pt x="1060733" y="238988"/>
                  </a:lnTo>
                  <a:lnTo>
                    <a:pt x="1077810" y="267840"/>
                  </a:lnTo>
                  <a:lnTo>
                    <a:pt x="1092980" y="295842"/>
                  </a:lnTo>
                  <a:lnTo>
                    <a:pt x="1107299" y="325750"/>
                  </a:lnTo>
                  <a:lnTo>
                    <a:pt x="1121555" y="356314"/>
                  </a:lnTo>
                  <a:lnTo>
                    <a:pt x="1135088" y="387470"/>
                  </a:lnTo>
                  <a:lnTo>
                    <a:pt x="1147244" y="419155"/>
                  </a:lnTo>
                  <a:lnTo>
                    <a:pt x="1158742" y="450775"/>
                  </a:lnTo>
                  <a:lnTo>
                    <a:pt x="1169454" y="483644"/>
                  </a:lnTo>
                  <a:lnTo>
                    <a:pt x="1178788" y="517040"/>
                  </a:lnTo>
                  <a:lnTo>
                    <a:pt x="1187401" y="551029"/>
                  </a:lnTo>
                  <a:lnTo>
                    <a:pt x="1196077" y="584362"/>
                  </a:lnTo>
                  <a:lnTo>
                    <a:pt x="1202783" y="617501"/>
                  </a:lnTo>
                  <a:lnTo>
                    <a:pt x="1209424" y="651297"/>
                  </a:lnTo>
                  <a:lnTo>
                    <a:pt x="1215472" y="684372"/>
                  </a:lnTo>
                  <a:lnTo>
                    <a:pt x="1219549" y="717254"/>
                  </a:lnTo>
                  <a:lnTo>
                    <a:pt x="1223626" y="750136"/>
                  </a:lnTo>
                  <a:lnTo>
                    <a:pt x="1226453" y="782232"/>
                  </a:lnTo>
                  <a:lnTo>
                    <a:pt x="1227966" y="814200"/>
                  </a:lnTo>
                  <a:lnTo>
                    <a:pt x="1230136" y="846232"/>
                  </a:lnTo>
                  <a:lnTo>
                    <a:pt x="1229341" y="874659"/>
                  </a:lnTo>
                  <a:lnTo>
                    <a:pt x="1227169" y="903614"/>
                  </a:lnTo>
                  <a:lnTo>
                    <a:pt x="1222560" y="930342"/>
                  </a:lnTo>
                  <a:lnTo>
                    <a:pt x="1216109" y="955564"/>
                  </a:lnTo>
                  <a:lnTo>
                    <a:pt x="1207687" y="980592"/>
                  </a:lnTo>
                  <a:lnTo>
                    <a:pt x="1198736" y="1004243"/>
                  </a:lnTo>
                  <a:lnTo>
                    <a:pt x="1186564" y="1026916"/>
                  </a:lnTo>
                  <a:lnTo>
                    <a:pt x="1172485" y="1048738"/>
                  </a:lnTo>
                  <a:lnTo>
                    <a:pt x="1157877" y="1069184"/>
                  </a:lnTo>
                  <a:lnTo>
                    <a:pt x="1142084" y="1088187"/>
                  </a:lnTo>
                  <a:lnTo>
                    <a:pt x="1123069" y="1106212"/>
                  </a:lnTo>
                  <a:lnTo>
                    <a:pt x="1104841" y="1122987"/>
                  </a:lnTo>
                  <a:lnTo>
                    <a:pt x="1083391" y="1138785"/>
                  </a:lnTo>
                  <a:lnTo>
                    <a:pt x="1062005" y="1153926"/>
                  </a:lnTo>
                  <a:lnTo>
                    <a:pt x="1038905" y="1166247"/>
                  </a:lnTo>
                  <a:lnTo>
                    <a:pt x="1015805" y="1178569"/>
                  </a:lnTo>
                  <a:lnTo>
                    <a:pt x="991519" y="1189448"/>
                  </a:lnTo>
                  <a:lnTo>
                    <a:pt x="965327" y="1199478"/>
                  </a:lnTo>
                  <a:lnTo>
                    <a:pt x="939920" y="1208259"/>
                  </a:lnTo>
                  <a:lnTo>
                    <a:pt x="912671" y="1215533"/>
                  </a:lnTo>
                  <a:lnTo>
                    <a:pt x="884892" y="1221430"/>
                  </a:lnTo>
                  <a:lnTo>
                    <a:pt x="856522" y="1226606"/>
                  </a:lnTo>
                  <a:lnTo>
                    <a:pt x="828937" y="1230533"/>
                  </a:lnTo>
                  <a:lnTo>
                    <a:pt x="799509" y="1232954"/>
                  </a:lnTo>
                  <a:lnTo>
                    <a:pt x="770867" y="1234126"/>
                  </a:lnTo>
                  <a:lnTo>
                    <a:pt x="741039" y="1233856"/>
                  </a:lnTo>
                  <a:lnTo>
                    <a:pt x="711276" y="1232930"/>
                  </a:lnTo>
                  <a:lnTo>
                    <a:pt x="681577" y="1231346"/>
                  </a:lnTo>
                  <a:lnTo>
                    <a:pt x="652792" y="1227201"/>
                  </a:lnTo>
                  <a:lnTo>
                    <a:pt x="623414" y="1222335"/>
                  </a:lnTo>
                  <a:lnTo>
                    <a:pt x="594230" y="1215499"/>
                  </a:lnTo>
                  <a:lnTo>
                    <a:pt x="565045" y="1208663"/>
                  </a:lnTo>
                  <a:lnTo>
                    <a:pt x="506405" y="1190987"/>
                  </a:lnTo>
                  <a:lnTo>
                    <a:pt x="448550" y="1172062"/>
                  </a:lnTo>
                  <a:lnTo>
                    <a:pt x="421066" y="1161415"/>
                  </a:lnTo>
                  <a:lnTo>
                    <a:pt x="393582" y="1150768"/>
                  </a:lnTo>
                  <a:lnTo>
                    <a:pt x="365569" y="1138743"/>
                  </a:lnTo>
                  <a:lnTo>
                    <a:pt x="339592" y="1126255"/>
                  </a:lnTo>
                  <a:lnTo>
                    <a:pt x="313614" y="1113767"/>
                  </a:lnTo>
                  <a:lnTo>
                    <a:pt x="288359" y="1100686"/>
                  </a:lnTo>
                  <a:lnTo>
                    <a:pt x="263824" y="1087014"/>
                  </a:lnTo>
                  <a:lnTo>
                    <a:pt x="239418" y="1072028"/>
                  </a:lnTo>
                  <a:lnTo>
                    <a:pt x="216984" y="1057235"/>
                  </a:lnTo>
                  <a:lnTo>
                    <a:pt x="195271" y="1041850"/>
                  </a:lnTo>
                  <a:lnTo>
                    <a:pt x="173687" y="1025152"/>
                  </a:lnTo>
                  <a:lnTo>
                    <a:pt x="153481" y="1007926"/>
                  </a:lnTo>
                  <a:lnTo>
                    <a:pt x="134654" y="990172"/>
                  </a:lnTo>
                  <a:lnTo>
                    <a:pt x="116420" y="973139"/>
                  </a:lnTo>
                  <a:lnTo>
                    <a:pt x="99757" y="953609"/>
                  </a:lnTo>
                  <a:lnTo>
                    <a:pt x="83880" y="932829"/>
                  </a:lnTo>
                  <a:lnTo>
                    <a:pt x="68595" y="912771"/>
                  </a:lnTo>
                  <a:lnTo>
                    <a:pt x="56068" y="891656"/>
                  </a:lnTo>
                  <a:lnTo>
                    <a:pt x="43605" y="869886"/>
                  </a:lnTo>
                  <a:lnTo>
                    <a:pt x="32585" y="846930"/>
                  </a:lnTo>
                  <a:lnTo>
                    <a:pt x="24322" y="822919"/>
                  </a:lnTo>
                  <a:lnTo>
                    <a:pt x="15402" y="798844"/>
                  </a:lnTo>
                  <a:lnTo>
                    <a:pt x="9961" y="773120"/>
                  </a:lnTo>
                  <a:lnTo>
                    <a:pt x="4583" y="746740"/>
                  </a:lnTo>
                  <a:lnTo>
                    <a:pt x="2556" y="720025"/>
                  </a:lnTo>
                  <a:lnTo>
                    <a:pt x="0" y="691933"/>
                  </a:lnTo>
                  <a:lnTo>
                    <a:pt x="795" y="663505"/>
                  </a:lnTo>
                  <a:lnTo>
                    <a:pt x="3160" y="632580"/>
                  </a:lnTo>
                  <a:lnTo>
                    <a:pt x="6969" y="600471"/>
                  </a:lnTo>
                  <a:lnTo>
                    <a:pt x="13406" y="568619"/>
                  </a:lnTo>
                  <a:lnTo>
                    <a:pt x="22471" y="537024"/>
                  </a:lnTo>
                  <a:lnTo>
                    <a:pt x="32258" y="504837"/>
                  </a:lnTo>
                  <a:lnTo>
                    <a:pt x="44609" y="473565"/>
                  </a:lnTo>
                  <a:lnTo>
                    <a:pt x="58210" y="443077"/>
                  </a:lnTo>
                  <a:lnTo>
                    <a:pt x="74504" y="412191"/>
                  </a:lnTo>
                  <a:lnTo>
                    <a:pt x="92048" y="382090"/>
                  </a:lnTo>
                  <a:lnTo>
                    <a:pt x="110906" y="352117"/>
                  </a:lnTo>
                  <a:lnTo>
                    <a:pt x="131607" y="323651"/>
                  </a:lnTo>
                  <a:lnTo>
                    <a:pt x="152900" y="295906"/>
                  </a:lnTo>
                  <a:lnTo>
                    <a:pt x="175508" y="268289"/>
                  </a:lnTo>
                  <a:lnTo>
                    <a:pt x="199958" y="242179"/>
                  </a:lnTo>
                  <a:lnTo>
                    <a:pt x="225066" y="216133"/>
                  </a:lnTo>
                  <a:lnTo>
                    <a:pt x="251359" y="191530"/>
                  </a:lnTo>
                  <a:lnTo>
                    <a:pt x="278838" y="168368"/>
                  </a:lnTo>
                  <a:lnTo>
                    <a:pt x="306188" y="146519"/>
                  </a:lnTo>
                  <a:lnTo>
                    <a:pt x="334131" y="125391"/>
                  </a:lnTo>
                  <a:lnTo>
                    <a:pt x="363917" y="105770"/>
                  </a:lnTo>
                  <a:lnTo>
                    <a:pt x="393574" y="87462"/>
                  </a:lnTo>
                  <a:lnTo>
                    <a:pt x="423696" y="71188"/>
                  </a:lnTo>
                  <a:lnTo>
                    <a:pt x="455002" y="56356"/>
                  </a:lnTo>
                  <a:lnTo>
                    <a:pt x="484931" y="42052"/>
                  </a:lnTo>
                  <a:lnTo>
                    <a:pt x="517230" y="30631"/>
                  </a:lnTo>
                  <a:lnTo>
                    <a:pt x="548087" y="20396"/>
                  </a:lnTo>
                  <a:lnTo>
                    <a:pt x="579344" y="12851"/>
                  </a:lnTo>
                  <a:lnTo>
                    <a:pt x="610407" y="7275"/>
                  </a:lnTo>
                  <a:lnTo>
                    <a:pt x="641407" y="2357"/>
                  </a:lnTo>
                  <a:close/>
                </a:path>
              </a:pathLst>
            </a:custGeom>
            <a:noFill/>
            <a:ln w="57150">
              <a:solidFill>
                <a:srgbClr val="E5AB71"/>
              </a:solid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r>
                <a:rPr lang="zh-CN" altLang="en-US" sz="1600" dirty="0">
                  <a:solidFill>
                    <a:srgbClr val="808080"/>
                  </a:solidFill>
                  <a:latin typeface="微软雅黑" panose="020B0503020204020204" pitchFamily="34" charset="-122"/>
                  <a:ea typeface="微软雅黑" panose="020B0503020204020204" pitchFamily="34" charset="-122"/>
                  <a:cs typeface="+mj-cs"/>
                  <a:sym typeface="Arial" panose="020B0604020202020204" pitchFamily="34" charset="0"/>
                </a:rPr>
                <a:t>保本微利策略</a:t>
              </a:r>
              <a:endParaRPr lang="zh-CN" altLang="en-US" sz="1600" dirty="0">
                <a:solidFill>
                  <a:srgbClr val="808080"/>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grpSp>
      <p:grpSp>
        <p:nvGrpSpPr>
          <p:cNvPr id="5" name="组合 4"/>
          <p:cNvGrpSpPr/>
          <p:nvPr>
            <p:custDataLst>
              <p:tags r:id="rId10"/>
            </p:custDataLst>
          </p:nvPr>
        </p:nvGrpSpPr>
        <p:grpSpPr>
          <a:xfrm>
            <a:off x="3396883" y="578224"/>
            <a:ext cx="5659120" cy="1607725"/>
            <a:chOff x="3384769" y="1960411"/>
            <a:chExt cx="5717456" cy="1624298"/>
          </a:xfrm>
        </p:grpSpPr>
        <p:cxnSp>
          <p:nvCxnSpPr>
            <p:cNvPr id="25" name="직선 연결선 116"/>
            <p:cNvCxnSpPr>
              <a:cxnSpLocks noChangeShapeType="1"/>
            </p:cNvCxnSpPr>
            <p:nvPr>
              <p:custDataLst>
                <p:tags r:id="rId11"/>
              </p:custDataLst>
            </p:nvPr>
          </p:nvCxnSpPr>
          <p:spPr bwMode="auto">
            <a:xfrm flipH="1">
              <a:off x="4294385" y="2373678"/>
              <a:ext cx="2271278" cy="0"/>
            </a:xfrm>
            <a:prstGeom prst="line">
              <a:avLst/>
            </a:prstGeom>
            <a:noFill/>
            <a:ln w="19050">
              <a:solidFill>
                <a:srgbClr val="3B9DBB">
                  <a:lumMod val="40000"/>
                  <a:lumOff val="60000"/>
                </a:srgbClr>
              </a:solidFill>
              <a:prstDash val="sysDot"/>
              <a:round/>
              <a:headEnd type="oval" w="med" len="med"/>
              <a:tailEnd type="none" w="med" len="med"/>
            </a:ln>
            <a:extLst>
              <a:ext uri="{909E8E84-426E-40DD-AFC4-6F175D3DCCD1}">
                <a14:hiddenFill xmlns:a14="http://schemas.microsoft.com/office/drawing/2010/main">
                  <a:noFill/>
                </a14:hiddenFill>
              </a:ext>
            </a:extLst>
          </p:spPr>
        </p:cxnSp>
        <p:sp>
          <p:nvSpPr>
            <p:cNvPr id="21" name="任意多边形 20"/>
            <p:cNvSpPr/>
            <p:nvPr>
              <p:custDataLst>
                <p:tags r:id="rId12"/>
              </p:custDataLst>
            </p:nvPr>
          </p:nvSpPr>
          <p:spPr>
            <a:xfrm>
              <a:off x="3384769" y="2373678"/>
              <a:ext cx="1360562" cy="1211031"/>
            </a:xfrm>
            <a:custGeom>
              <a:avLst/>
              <a:gdLst>
                <a:gd name="connsiteX0" fmla="*/ 799903 w 1360562"/>
                <a:gd name="connsiteY0" fmla="*/ 0 h 1211031"/>
                <a:gd name="connsiteX1" fmla="*/ 828497 w 1360562"/>
                <a:gd name="connsiteY1" fmla="*/ 2201 h 1211031"/>
                <a:gd name="connsiteX2" fmla="*/ 856975 w 1360562"/>
                <a:gd name="connsiteY2" fmla="*/ 5590 h 1211031"/>
                <a:gd name="connsiteX3" fmla="*/ 884032 w 1360562"/>
                <a:gd name="connsiteY3" fmla="*/ 11239 h 1211031"/>
                <a:gd name="connsiteX4" fmla="*/ 912219 w 1360562"/>
                <a:gd name="connsiteY4" fmla="*/ 17598 h 1211031"/>
                <a:gd name="connsiteX5" fmla="*/ 938449 w 1360562"/>
                <a:gd name="connsiteY5" fmla="*/ 25564 h 1211031"/>
                <a:gd name="connsiteX6" fmla="*/ 965214 w 1360562"/>
                <a:gd name="connsiteY6" fmla="*/ 34183 h 1211031"/>
                <a:gd name="connsiteX7" fmla="*/ 991153 w 1360562"/>
                <a:gd name="connsiteY7" fmla="*/ 45119 h 1211031"/>
                <a:gd name="connsiteX8" fmla="*/ 1015786 w 1360562"/>
                <a:gd name="connsiteY8" fmla="*/ 57127 h 1211031"/>
                <a:gd name="connsiteX9" fmla="*/ 1040897 w 1360562"/>
                <a:gd name="connsiteY9" fmla="*/ 70381 h 1211031"/>
                <a:gd name="connsiteX10" fmla="*/ 1065239 w 1360562"/>
                <a:gd name="connsiteY10" fmla="*/ 85359 h 1211031"/>
                <a:gd name="connsiteX11" fmla="*/ 1088870 w 1360562"/>
                <a:gd name="connsiteY11" fmla="*/ 101467 h 1211031"/>
                <a:gd name="connsiteX12" fmla="*/ 1111312 w 1360562"/>
                <a:gd name="connsiteY12" fmla="*/ 117458 h 1211031"/>
                <a:gd name="connsiteX13" fmla="*/ 1133522 w 1360562"/>
                <a:gd name="connsiteY13" fmla="*/ 135825 h 1211031"/>
                <a:gd name="connsiteX14" fmla="*/ 1154426 w 1360562"/>
                <a:gd name="connsiteY14" fmla="*/ 155264 h 1211031"/>
                <a:gd name="connsiteX15" fmla="*/ 1175808 w 1360562"/>
                <a:gd name="connsiteY15" fmla="*/ 175949 h 1211031"/>
                <a:gd name="connsiteX16" fmla="*/ 1194696 w 1360562"/>
                <a:gd name="connsiteY16" fmla="*/ 197589 h 1211031"/>
                <a:gd name="connsiteX17" fmla="*/ 1214120 w 1360562"/>
                <a:gd name="connsiteY17" fmla="*/ 219881 h 1211031"/>
                <a:gd name="connsiteX18" fmla="*/ 1231645 w 1360562"/>
                <a:gd name="connsiteY18" fmla="*/ 243187 h 1211031"/>
                <a:gd name="connsiteX19" fmla="*/ 1249052 w 1360562"/>
                <a:gd name="connsiteY19" fmla="*/ 267680 h 1211031"/>
                <a:gd name="connsiteX20" fmla="*/ 1265155 w 1360562"/>
                <a:gd name="connsiteY20" fmla="*/ 293245 h 1211031"/>
                <a:gd name="connsiteX21" fmla="*/ 1280547 w 1360562"/>
                <a:gd name="connsiteY21" fmla="*/ 319940 h 1211031"/>
                <a:gd name="connsiteX22" fmla="*/ 1295344 w 1360562"/>
                <a:gd name="connsiteY22" fmla="*/ 346577 h 1211031"/>
                <a:gd name="connsiteX23" fmla="*/ 1308836 w 1360562"/>
                <a:gd name="connsiteY23" fmla="*/ 374285 h 1211031"/>
                <a:gd name="connsiteX24" fmla="*/ 1320964 w 1360562"/>
                <a:gd name="connsiteY24" fmla="*/ 403658 h 1211031"/>
                <a:gd name="connsiteX25" fmla="*/ 1332439 w 1360562"/>
                <a:gd name="connsiteY25" fmla="*/ 433568 h 1211031"/>
                <a:gd name="connsiteX26" fmla="*/ 1342190 w 1360562"/>
                <a:gd name="connsiteY26" fmla="*/ 462708 h 1211031"/>
                <a:gd name="connsiteX27" fmla="*/ 1348909 w 1360562"/>
                <a:gd name="connsiteY27" fmla="*/ 492152 h 1211031"/>
                <a:gd name="connsiteX28" fmla="*/ 1355034 w 1360562"/>
                <a:gd name="connsiteY28" fmla="*/ 521537 h 1211031"/>
                <a:gd name="connsiteX29" fmla="*/ 1358781 w 1360562"/>
                <a:gd name="connsiteY29" fmla="*/ 550690 h 1211031"/>
                <a:gd name="connsiteX30" fmla="*/ 1360266 w 1360562"/>
                <a:gd name="connsiteY30" fmla="*/ 578421 h 1211031"/>
                <a:gd name="connsiteX31" fmla="*/ 1360562 w 1360562"/>
                <a:gd name="connsiteY31" fmla="*/ 606036 h 1211031"/>
                <a:gd name="connsiteX32" fmla="*/ 1358422 w 1360562"/>
                <a:gd name="connsiteY32" fmla="*/ 634012 h 1211031"/>
                <a:gd name="connsiteX33" fmla="*/ 1355746 w 1360562"/>
                <a:gd name="connsiteY33" fmla="*/ 661336 h 1211031"/>
                <a:gd name="connsiteX34" fmla="*/ 1350691 w 1360562"/>
                <a:gd name="connsiteY34" fmla="*/ 688427 h 1211031"/>
                <a:gd name="connsiteX35" fmla="*/ 1343317 w 1360562"/>
                <a:gd name="connsiteY35" fmla="*/ 714691 h 1211031"/>
                <a:gd name="connsiteX36" fmla="*/ 1335406 w 1360562"/>
                <a:gd name="connsiteY36" fmla="*/ 740303 h 1211031"/>
                <a:gd name="connsiteX37" fmla="*/ 1325771 w 1360562"/>
                <a:gd name="connsiteY37" fmla="*/ 765146 h 1211031"/>
                <a:gd name="connsiteX38" fmla="*/ 1314351 w 1360562"/>
                <a:gd name="connsiteY38" fmla="*/ 789814 h 1211031"/>
                <a:gd name="connsiteX39" fmla="*/ 1302337 w 1360562"/>
                <a:gd name="connsiteY39" fmla="*/ 814424 h 1211031"/>
                <a:gd name="connsiteX40" fmla="*/ 1288003 w 1360562"/>
                <a:gd name="connsiteY40" fmla="*/ 838207 h 1211031"/>
                <a:gd name="connsiteX41" fmla="*/ 1272539 w 1360562"/>
                <a:gd name="connsiteY41" fmla="*/ 861280 h 1211031"/>
                <a:gd name="connsiteX42" fmla="*/ 1255943 w 1360562"/>
                <a:gd name="connsiteY42" fmla="*/ 883642 h 1211031"/>
                <a:gd name="connsiteX43" fmla="*/ 1238811 w 1360562"/>
                <a:gd name="connsiteY43" fmla="*/ 905352 h 1211031"/>
                <a:gd name="connsiteX44" fmla="*/ 1219302 w 1360562"/>
                <a:gd name="connsiteY44" fmla="*/ 926830 h 1211031"/>
                <a:gd name="connsiteX45" fmla="*/ 1199314 w 1360562"/>
                <a:gd name="connsiteY45" fmla="*/ 947060 h 1211031"/>
                <a:gd name="connsiteX46" fmla="*/ 1178195 w 1360562"/>
                <a:gd name="connsiteY46" fmla="*/ 966581 h 1211031"/>
                <a:gd name="connsiteX47" fmla="*/ 1156481 w 1360562"/>
                <a:gd name="connsiteY47" fmla="*/ 986043 h 1211031"/>
                <a:gd name="connsiteX48" fmla="*/ 1133101 w 1360562"/>
                <a:gd name="connsiteY48" fmla="*/ 1004143 h 1211031"/>
                <a:gd name="connsiteX49" fmla="*/ 1108473 w 1360562"/>
                <a:gd name="connsiteY49" fmla="*/ 1022720 h 1211031"/>
                <a:gd name="connsiteX50" fmla="*/ 1084078 w 1360562"/>
                <a:gd name="connsiteY50" fmla="*/ 1038921 h 1211031"/>
                <a:gd name="connsiteX51" fmla="*/ 1057900 w 1360562"/>
                <a:gd name="connsiteY51" fmla="*/ 1054947 h 1211031"/>
                <a:gd name="connsiteX52" fmla="*/ 1031185 w 1360562"/>
                <a:gd name="connsiteY52" fmla="*/ 1070321 h 1211031"/>
                <a:gd name="connsiteX53" fmla="*/ 1003933 w 1360562"/>
                <a:gd name="connsiteY53" fmla="*/ 1085043 h 1211031"/>
                <a:gd name="connsiteX54" fmla="*/ 976740 w 1360562"/>
                <a:gd name="connsiteY54" fmla="*/ 1099171 h 1211031"/>
                <a:gd name="connsiteX55" fmla="*/ 947344 w 1360562"/>
                <a:gd name="connsiteY55" fmla="*/ 1111284 h 1211031"/>
                <a:gd name="connsiteX56" fmla="*/ 918600 w 1360562"/>
                <a:gd name="connsiteY56" fmla="*/ 1122861 h 1211031"/>
                <a:gd name="connsiteX57" fmla="*/ 888667 w 1360562"/>
                <a:gd name="connsiteY57" fmla="*/ 1134322 h 1211031"/>
                <a:gd name="connsiteX58" fmla="*/ 858198 w 1360562"/>
                <a:gd name="connsiteY58" fmla="*/ 1145131 h 1211031"/>
                <a:gd name="connsiteX59" fmla="*/ 827904 w 1360562"/>
                <a:gd name="connsiteY59" fmla="*/ 1154157 h 1211031"/>
                <a:gd name="connsiteX60" fmla="*/ 796362 w 1360562"/>
                <a:gd name="connsiteY60" fmla="*/ 1163661 h 1211031"/>
                <a:gd name="connsiteX61" fmla="*/ 764284 w 1360562"/>
                <a:gd name="connsiteY61" fmla="*/ 1172513 h 1211031"/>
                <a:gd name="connsiteX62" fmla="*/ 731727 w 1360562"/>
                <a:gd name="connsiteY62" fmla="*/ 1180119 h 1211031"/>
                <a:gd name="connsiteX63" fmla="*/ 699882 w 1360562"/>
                <a:gd name="connsiteY63" fmla="*/ 1186595 h 1211031"/>
                <a:gd name="connsiteX64" fmla="*/ 666789 w 1360562"/>
                <a:gd name="connsiteY64" fmla="*/ 1193548 h 1211031"/>
                <a:gd name="connsiteX65" fmla="*/ 634524 w 1360562"/>
                <a:gd name="connsiteY65" fmla="*/ 1198184 h 1211031"/>
                <a:gd name="connsiteX66" fmla="*/ 601606 w 1360562"/>
                <a:gd name="connsiteY66" fmla="*/ 1203355 h 1211031"/>
                <a:gd name="connsiteX67" fmla="*/ 568921 w 1360562"/>
                <a:gd name="connsiteY67" fmla="*/ 1206151 h 1211031"/>
                <a:gd name="connsiteX68" fmla="*/ 536235 w 1360562"/>
                <a:gd name="connsiteY68" fmla="*/ 1208946 h 1211031"/>
                <a:gd name="connsiteX69" fmla="*/ 503666 w 1360562"/>
                <a:gd name="connsiteY69" fmla="*/ 1210553 h 1211031"/>
                <a:gd name="connsiteX70" fmla="*/ 471808 w 1360562"/>
                <a:gd name="connsiteY70" fmla="*/ 1211031 h 1211031"/>
                <a:gd name="connsiteX71" fmla="*/ 439472 w 1360562"/>
                <a:gd name="connsiteY71" fmla="*/ 1210263 h 1211031"/>
                <a:gd name="connsiteX72" fmla="*/ 408441 w 1360562"/>
                <a:gd name="connsiteY72" fmla="*/ 1208423 h 1211031"/>
                <a:gd name="connsiteX73" fmla="*/ 378121 w 1360562"/>
                <a:gd name="connsiteY73" fmla="*/ 1205453 h 1211031"/>
                <a:gd name="connsiteX74" fmla="*/ 346786 w 1360562"/>
                <a:gd name="connsiteY74" fmla="*/ 1200585 h 1211031"/>
                <a:gd name="connsiteX75" fmla="*/ 317946 w 1360562"/>
                <a:gd name="connsiteY75" fmla="*/ 1194761 h 1211031"/>
                <a:gd name="connsiteX76" fmla="*/ 289165 w 1360562"/>
                <a:gd name="connsiteY76" fmla="*/ 1188344 h 1211031"/>
                <a:gd name="connsiteX77" fmla="*/ 261210 w 1360562"/>
                <a:gd name="connsiteY77" fmla="*/ 1179609 h 1211031"/>
                <a:gd name="connsiteX78" fmla="*/ 234561 w 1360562"/>
                <a:gd name="connsiteY78" fmla="*/ 1169802 h 1211031"/>
                <a:gd name="connsiteX79" fmla="*/ 208680 w 1360562"/>
                <a:gd name="connsiteY79" fmla="*/ 1158272 h 1211031"/>
                <a:gd name="connsiteX80" fmla="*/ 182975 w 1360562"/>
                <a:gd name="connsiteY80" fmla="*/ 1144959 h 1211031"/>
                <a:gd name="connsiteX81" fmla="*/ 159111 w 1360562"/>
                <a:gd name="connsiteY81" fmla="*/ 1131228 h 1211031"/>
                <a:gd name="connsiteX82" fmla="*/ 137321 w 1360562"/>
                <a:gd name="connsiteY82" fmla="*/ 1114701 h 1211031"/>
                <a:gd name="connsiteX83" fmla="*/ 126724 w 1360562"/>
                <a:gd name="connsiteY83" fmla="*/ 1106466 h 1211031"/>
                <a:gd name="connsiteX84" fmla="*/ 116243 w 1360562"/>
                <a:gd name="connsiteY84" fmla="*/ 1097044 h 1211031"/>
                <a:gd name="connsiteX85" fmla="*/ 106414 w 1360562"/>
                <a:gd name="connsiteY85" fmla="*/ 1087086 h 1211031"/>
                <a:gd name="connsiteX86" fmla="*/ 96528 w 1360562"/>
                <a:gd name="connsiteY86" fmla="*/ 1077722 h 1211031"/>
                <a:gd name="connsiteX87" fmla="*/ 86815 w 1360562"/>
                <a:gd name="connsiteY87" fmla="*/ 1066576 h 1211031"/>
                <a:gd name="connsiteX88" fmla="*/ 77640 w 1360562"/>
                <a:gd name="connsiteY88" fmla="*/ 1056082 h 1211031"/>
                <a:gd name="connsiteX89" fmla="*/ 69175 w 1360562"/>
                <a:gd name="connsiteY89" fmla="*/ 1044458 h 1211031"/>
                <a:gd name="connsiteX90" fmla="*/ 61304 w 1360562"/>
                <a:gd name="connsiteY90" fmla="*/ 1032893 h 1211031"/>
                <a:gd name="connsiteX91" fmla="*/ 53550 w 1360562"/>
                <a:gd name="connsiteY91" fmla="*/ 1020139 h 1211031"/>
                <a:gd name="connsiteX92" fmla="*/ 45738 w 1360562"/>
                <a:gd name="connsiteY92" fmla="*/ 1007980 h 1211031"/>
                <a:gd name="connsiteX93" fmla="*/ 39231 w 1360562"/>
                <a:gd name="connsiteY93" fmla="*/ 994749 h 1211031"/>
                <a:gd name="connsiteX94" fmla="*/ 33377 w 1360562"/>
                <a:gd name="connsiteY94" fmla="*/ 980982 h 1211031"/>
                <a:gd name="connsiteX95" fmla="*/ 26392 w 1360562"/>
                <a:gd name="connsiteY95" fmla="*/ 966505 h 1211031"/>
                <a:gd name="connsiteX96" fmla="*/ 21844 w 1360562"/>
                <a:gd name="connsiteY96" fmla="*/ 951667 h 1211031"/>
                <a:gd name="connsiteX97" fmla="*/ 16106 w 1360562"/>
                <a:gd name="connsiteY97" fmla="*/ 936712 h 1211031"/>
                <a:gd name="connsiteX98" fmla="*/ 12210 w 1360562"/>
                <a:gd name="connsiteY98" fmla="*/ 921338 h 1211031"/>
                <a:gd name="connsiteX99" fmla="*/ 8314 w 1360562"/>
                <a:gd name="connsiteY99" fmla="*/ 905964 h 1211031"/>
                <a:gd name="connsiteX100" fmla="*/ 5665 w 1360562"/>
                <a:gd name="connsiteY100" fmla="*/ 890113 h 1211031"/>
                <a:gd name="connsiteX101" fmla="*/ 3669 w 1360562"/>
                <a:gd name="connsiteY101" fmla="*/ 873725 h 1211031"/>
                <a:gd name="connsiteX102" fmla="*/ 1673 w 1360562"/>
                <a:gd name="connsiteY102" fmla="*/ 857338 h 1211031"/>
                <a:gd name="connsiteX103" fmla="*/ 1460 w 1360562"/>
                <a:gd name="connsiteY103" fmla="*/ 841125 h 1211031"/>
                <a:gd name="connsiteX104" fmla="*/ 0 w 1360562"/>
                <a:gd name="connsiteY104" fmla="*/ 825390 h 1211031"/>
                <a:gd name="connsiteX105" fmla="*/ 1093 w 1360562"/>
                <a:gd name="connsiteY105" fmla="*/ 808106 h 1211031"/>
                <a:gd name="connsiteX106" fmla="*/ 1475 w 1360562"/>
                <a:gd name="connsiteY106" fmla="*/ 791952 h 1211031"/>
                <a:gd name="connsiteX107" fmla="*/ 3104 w 1360562"/>
                <a:gd name="connsiteY107" fmla="*/ 775320 h 1211031"/>
                <a:gd name="connsiteX108" fmla="*/ 4849 w 1360562"/>
                <a:gd name="connsiteY108" fmla="*/ 757500 h 1211031"/>
                <a:gd name="connsiteX109" fmla="*/ 11138 w 1360562"/>
                <a:gd name="connsiteY109" fmla="*/ 723934 h 1211031"/>
                <a:gd name="connsiteX110" fmla="*/ 18196 w 1360562"/>
                <a:gd name="connsiteY110" fmla="*/ 688643 h 1211031"/>
                <a:gd name="connsiteX111" fmla="*/ 28705 w 1360562"/>
                <a:gd name="connsiteY111" fmla="*/ 654890 h 1211031"/>
                <a:gd name="connsiteX112" fmla="*/ 39983 w 1360562"/>
                <a:gd name="connsiteY112" fmla="*/ 619413 h 1211031"/>
                <a:gd name="connsiteX113" fmla="*/ 52986 w 1360562"/>
                <a:gd name="connsiteY113" fmla="*/ 584705 h 1211031"/>
                <a:gd name="connsiteX114" fmla="*/ 68961 w 1360562"/>
                <a:gd name="connsiteY114" fmla="*/ 550288 h 1211031"/>
                <a:gd name="connsiteX115" fmla="*/ 86184 w 1360562"/>
                <a:gd name="connsiteY115" fmla="*/ 515394 h 1211031"/>
                <a:gd name="connsiteX116" fmla="*/ 104538 w 1360562"/>
                <a:gd name="connsiteY116" fmla="*/ 481210 h 1211031"/>
                <a:gd name="connsiteX117" fmla="*/ 123964 w 1360562"/>
                <a:gd name="connsiteY117" fmla="*/ 448330 h 1211031"/>
                <a:gd name="connsiteX118" fmla="*/ 145885 w 1360562"/>
                <a:gd name="connsiteY118" fmla="*/ 414496 h 1211031"/>
                <a:gd name="connsiteX119" fmla="*/ 168284 w 1360562"/>
                <a:gd name="connsiteY119" fmla="*/ 381907 h 1211031"/>
                <a:gd name="connsiteX120" fmla="*/ 191813 w 1360562"/>
                <a:gd name="connsiteY120" fmla="*/ 350030 h 1211031"/>
                <a:gd name="connsiteX121" fmla="*/ 217010 w 1360562"/>
                <a:gd name="connsiteY121" fmla="*/ 319514 h 1211031"/>
                <a:gd name="connsiteX122" fmla="*/ 242801 w 1360562"/>
                <a:gd name="connsiteY122" fmla="*/ 289057 h 1211031"/>
                <a:gd name="connsiteX123" fmla="*/ 269724 w 1360562"/>
                <a:gd name="connsiteY123" fmla="*/ 259311 h 1211031"/>
                <a:gd name="connsiteX124" fmla="*/ 297660 w 1360562"/>
                <a:gd name="connsiteY124" fmla="*/ 231463 h 1211031"/>
                <a:gd name="connsiteX125" fmla="*/ 325481 w 1360562"/>
                <a:gd name="connsiteY125" fmla="*/ 204803 h 1211031"/>
                <a:gd name="connsiteX126" fmla="*/ 353837 w 1360562"/>
                <a:gd name="connsiteY126" fmla="*/ 178795 h 1211031"/>
                <a:gd name="connsiteX127" fmla="*/ 383208 w 1360562"/>
                <a:gd name="connsiteY127" fmla="*/ 154685 h 1211031"/>
                <a:gd name="connsiteX128" fmla="*/ 413058 w 1360562"/>
                <a:gd name="connsiteY128" fmla="*/ 131822 h 1211031"/>
                <a:gd name="connsiteX129" fmla="*/ 443327 w 1360562"/>
                <a:gd name="connsiteY129" fmla="*/ 110799 h 1211031"/>
                <a:gd name="connsiteX130" fmla="*/ 473480 w 1360562"/>
                <a:gd name="connsiteY130" fmla="*/ 90964 h 1211031"/>
                <a:gd name="connsiteX131" fmla="*/ 503994 w 1360562"/>
                <a:gd name="connsiteY131" fmla="*/ 73564 h 1211031"/>
                <a:gd name="connsiteX132" fmla="*/ 534276 w 1360562"/>
                <a:gd name="connsiteY132" fmla="*/ 58539 h 1211031"/>
                <a:gd name="connsiteX133" fmla="*/ 564442 w 1360562"/>
                <a:gd name="connsiteY133" fmla="*/ 44702 h 1211031"/>
                <a:gd name="connsiteX134" fmla="*/ 594375 w 1360562"/>
                <a:gd name="connsiteY134" fmla="*/ 33241 h 1211031"/>
                <a:gd name="connsiteX135" fmla="*/ 624844 w 1360562"/>
                <a:gd name="connsiteY135" fmla="*/ 22433 h 1211031"/>
                <a:gd name="connsiteX136" fmla="*/ 654428 w 1360562"/>
                <a:gd name="connsiteY136" fmla="*/ 14536 h 1211031"/>
                <a:gd name="connsiteX137" fmla="*/ 684431 w 1360562"/>
                <a:gd name="connsiteY137" fmla="*/ 8479 h 1211031"/>
                <a:gd name="connsiteX138" fmla="*/ 713666 w 1360562"/>
                <a:gd name="connsiteY138" fmla="*/ 4147 h 1211031"/>
                <a:gd name="connsiteX139" fmla="*/ 742726 w 1360562"/>
                <a:gd name="connsiteY139" fmla="*/ 1596 h 1211031"/>
                <a:gd name="connsiteX140" fmla="*/ 771075 w 1360562"/>
                <a:gd name="connsiteY140" fmla="*/ 175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360562" h="1211031">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a:solidFill>
                <a:srgbClr val="3B9DBB"/>
              </a:solid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r>
                <a:rPr lang="zh-CN" altLang="en-US" sz="1600" dirty="0">
                  <a:solidFill>
                    <a:srgbClr val="808080"/>
                  </a:solidFill>
                  <a:latin typeface="微软雅黑" panose="020B0503020204020204" pitchFamily="34" charset="-122"/>
                  <a:ea typeface="微软雅黑" panose="020B0503020204020204" pitchFamily="34" charset="-122"/>
                  <a:cs typeface="+mj-cs"/>
                  <a:sym typeface="Arial" panose="020B0604020202020204" pitchFamily="34" charset="0"/>
                </a:rPr>
                <a:t>常规效果策略</a:t>
              </a:r>
              <a:endParaRPr lang="zh-CN" altLang="en-US" sz="1600" dirty="0">
                <a:solidFill>
                  <a:srgbClr val="808080"/>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26" name="Rectangle 13"/>
            <p:cNvSpPr>
              <a:spLocks noChangeArrowheads="1"/>
            </p:cNvSpPr>
            <p:nvPr>
              <p:custDataLst>
                <p:tags r:id="rId13"/>
              </p:custDataLst>
            </p:nvPr>
          </p:nvSpPr>
          <p:spPr bwMode="auto">
            <a:xfrm>
              <a:off x="4545325" y="1960411"/>
              <a:ext cx="4556900" cy="95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ot"/>
                  <a:round/>
                  <a:headEnd type="oval" w="med" len="med"/>
                  <a:tailEnd type="oval" w="med" len="med"/>
                </a14:hiddenLine>
              </a:ext>
            </a:extLst>
          </p:spPr>
          <p:txBody>
            <a:bodyPr>
              <a:normAutofit lnSpcReduction="10000"/>
            </a:bodyPr>
            <a:lstStyle>
              <a:lvl1pPr>
                <a:defRPr>
                  <a:solidFill>
                    <a:srgbClr val="808080"/>
                  </a:solidFill>
                  <a:latin typeface="Malgun Gothic" panose="020B0503020000020004" pitchFamily="34" charset="-127"/>
                  <a:ea typeface="Malgun Gothic" panose="020B0503020000020004" pitchFamily="34" charset="-127"/>
                </a:defRPr>
              </a:lvl1pPr>
              <a:lvl2pPr marL="742950" indent="-285750">
                <a:defRPr>
                  <a:solidFill>
                    <a:srgbClr val="808080"/>
                  </a:solidFill>
                  <a:latin typeface="Malgun Gothic" panose="020B0503020000020004" pitchFamily="34" charset="-127"/>
                  <a:ea typeface="Malgun Gothic" panose="020B0503020000020004" pitchFamily="34" charset="-127"/>
                </a:defRPr>
              </a:lvl2pPr>
              <a:lvl3pPr marL="1143000" indent="-228600">
                <a:defRPr>
                  <a:solidFill>
                    <a:srgbClr val="808080"/>
                  </a:solidFill>
                  <a:latin typeface="Malgun Gothic" panose="020B0503020000020004" pitchFamily="34" charset="-127"/>
                  <a:ea typeface="Malgun Gothic" panose="020B0503020000020004" pitchFamily="34" charset="-127"/>
                </a:defRPr>
              </a:lvl3pPr>
              <a:lvl4pPr marL="1600200" indent="-228600">
                <a:defRPr>
                  <a:solidFill>
                    <a:srgbClr val="808080"/>
                  </a:solidFill>
                  <a:latin typeface="Malgun Gothic" panose="020B0503020000020004" pitchFamily="34" charset="-127"/>
                  <a:ea typeface="Malgun Gothic" panose="020B0503020000020004" pitchFamily="34" charset="-127"/>
                </a:defRPr>
              </a:lvl4pPr>
              <a:lvl5pPr marL="2057400" indent="-228600">
                <a:defRPr>
                  <a:solidFill>
                    <a:srgbClr val="808080"/>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rgbClr val="808080"/>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rgbClr val="808080"/>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rgbClr val="808080"/>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rgbClr val="808080"/>
                  </a:solidFill>
                  <a:latin typeface="Malgun Gothic" panose="020B0503020000020004" pitchFamily="34" charset="-127"/>
                  <a:ea typeface="Malgun Gothic" panose="020B0503020000020004" pitchFamily="34" charset="-127"/>
                </a:defRPr>
              </a:lvl9pPr>
            </a:lstStyle>
            <a:p>
              <a:r>
                <a:rPr lang="en-US" altLang="ko-KR"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常规价格即中等水平的价格，根据系统设计方案，核定施工工作量，确定工程成本，经过风险分析，确定应得的预期利润后进行汇总。然后再结合竟争对手的情况及招标方的心理底价对不合理的费用和设备配套方案进行适当调整，确定最终投标价。</a:t>
              </a:r>
              <a:endParaRPr lang="en-US" altLang="ko-KR"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 name="文本框 12"/>
          <p:cNvSpPr txBox="1"/>
          <p:nvPr/>
        </p:nvSpPr>
        <p:spPr>
          <a:xfrm>
            <a:off x="5774690" y="1973580"/>
            <a:ext cx="3281045" cy="1198880"/>
          </a:xfrm>
          <a:prstGeom prst="rect">
            <a:avLst/>
          </a:prstGeom>
          <a:noFill/>
          <a:ln w="9525">
            <a:noFill/>
          </a:ln>
        </p:spPr>
        <p:txBody>
          <a:bodyPr wrap="square">
            <a:spAutoFit/>
          </a:bodyPr>
          <a:p>
            <a:pPr indent="266700"/>
            <a:r>
              <a:rPr lang="en-US" altLang="zh-CN" sz="1200">
                <a:latin typeface="微软雅黑" panose="020B0503020204020204" pitchFamily="34" charset="-122"/>
                <a:ea typeface="微软雅黑" panose="020B0503020204020204" pitchFamily="34" charset="-122"/>
                <a:cs typeface="宋体" panose="02010600030101010101" pitchFamily="2" charset="-122"/>
              </a:rPr>
              <a:t>①</a:t>
            </a:r>
            <a:r>
              <a:rPr lang="zh-CN" altLang="en-US" sz="1200">
                <a:latin typeface="微软雅黑" panose="020B0503020204020204" pitchFamily="34" charset="-122"/>
                <a:ea typeface="微软雅黑" panose="020B0503020204020204" pitchFamily="34" charset="-122"/>
                <a:cs typeface="宋体" panose="02010600030101010101" pitchFamily="2" charset="-122"/>
              </a:rPr>
              <a:t>投标对手多、竞争激烈、支付条件好、项目风险小。</a:t>
            </a:r>
            <a:endParaRPr lang="zh-CN" altLang="en-US" sz="1200">
              <a:latin typeface="微软雅黑" panose="020B0503020204020204" pitchFamily="34" charset="-122"/>
              <a:ea typeface="微软雅黑" panose="020B0503020204020204" pitchFamily="34" charset="-122"/>
              <a:cs typeface="宋体" panose="02010600030101010101" pitchFamily="2" charset="-122"/>
            </a:endParaRPr>
          </a:p>
          <a:p>
            <a:pPr indent="266700"/>
            <a:r>
              <a:rPr lang="en-US" altLang="zh-CN" sz="1200">
                <a:latin typeface="微软雅黑" panose="020B0503020204020204" pitchFamily="34" charset="-122"/>
                <a:ea typeface="微软雅黑" panose="020B0503020204020204" pitchFamily="34" charset="-122"/>
                <a:cs typeface="宋体" panose="02010600030101010101" pitchFamily="2" charset="-122"/>
              </a:rPr>
              <a:t>②</a:t>
            </a:r>
            <a:r>
              <a:rPr lang="zh-CN" altLang="en-US" sz="1200">
                <a:latin typeface="微软雅黑" panose="020B0503020204020204" pitchFamily="34" charset="-122"/>
                <a:ea typeface="微软雅黑" panose="020B0503020204020204" pitchFamily="34" charset="-122"/>
                <a:cs typeface="宋体" panose="02010600030101010101" pitchFamily="2" charset="-122"/>
              </a:rPr>
              <a:t>技术难度小、工作量大、配套数量多、都乐意承揽的项目。</a:t>
            </a:r>
            <a:endParaRPr lang="zh-CN" altLang="en-US" sz="1200">
              <a:latin typeface="微软雅黑" panose="020B0503020204020204" pitchFamily="34" charset="-122"/>
              <a:ea typeface="微软雅黑" panose="020B0503020204020204" pitchFamily="34" charset="-122"/>
              <a:cs typeface="宋体" panose="02010600030101010101" pitchFamily="2" charset="-122"/>
            </a:endParaRPr>
          </a:p>
          <a:p>
            <a:pPr indent="266700"/>
            <a:r>
              <a:rPr lang="en-US" altLang="zh-CN" sz="1200">
                <a:latin typeface="微软雅黑" panose="020B0503020204020204" pitchFamily="34" charset="-122"/>
                <a:ea typeface="微软雅黑" panose="020B0503020204020204" pitchFamily="34" charset="-122"/>
                <a:cs typeface="宋体" panose="02010600030101010101" pitchFamily="2" charset="-122"/>
              </a:rPr>
              <a:t>③</a:t>
            </a:r>
            <a:r>
              <a:rPr lang="zh-CN" altLang="en-US" sz="1200">
                <a:latin typeface="微软雅黑" panose="020B0503020204020204" pitchFamily="34" charset="-122"/>
                <a:ea typeface="微软雅黑" panose="020B0503020204020204" pitchFamily="34" charset="-122"/>
                <a:cs typeface="宋体" panose="02010600030101010101" pitchFamily="2" charset="-122"/>
              </a:rPr>
              <a:t>为开拓市场，急于寻找客户或解决企业目前的生产困境。</a:t>
            </a:r>
            <a:endParaRPr lang="zh-CN" altLang="en-US" sz="1200">
              <a:latin typeface="微软雅黑" panose="020B0503020204020204" pitchFamily="34" charset="-122"/>
              <a:ea typeface="微软雅黑" panose="020B0503020204020204" pitchFamily="34" charset="-122"/>
            </a:endParaRPr>
          </a:p>
        </p:txBody>
      </p:sp>
      <p:sp>
        <p:nvSpPr>
          <p:cNvPr id="14" name="文本框 13"/>
          <p:cNvSpPr txBox="1"/>
          <p:nvPr/>
        </p:nvSpPr>
        <p:spPr>
          <a:xfrm>
            <a:off x="909320" y="1769745"/>
            <a:ext cx="2345055" cy="1938020"/>
          </a:xfrm>
          <a:prstGeom prst="rect">
            <a:avLst/>
          </a:prstGeom>
          <a:noFill/>
          <a:ln w="9525">
            <a:noFill/>
          </a:ln>
        </p:spPr>
        <p:txBody>
          <a:bodyPr wrap="square">
            <a:spAutoFit/>
          </a:bodyPr>
          <a:p>
            <a:pPr indent="266700"/>
            <a:r>
              <a:rPr lang="en-US" altLang="zh-CN" sz="1200">
                <a:latin typeface="微软雅黑" panose="020B0503020204020204" pitchFamily="34" charset="-122"/>
                <a:ea typeface="微软雅黑" panose="020B0503020204020204" pitchFamily="34" charset="-122"/>
                <a:cs typeface="宋体" panose="02010600030101010101" pitchFamily="2" charset="-122"/>
              </a:rPr>
              <a:t>①</a:t>
            </a:r>
            <a:r>
              <a:rPr lang="zh-CN" altLang="en-US" sz="1200">
                <a:latin typeface="微软雅黑" panose="020B0503020204020204" pitchFamily="34" charset="-122"/>
                <a:ea typeface="微软雅黑" panose="020B0503020204020204" pitchFamily="34" charset="-122"/>
                <a:cs typeface="宋体" panose="02010600030101010101" pitchFamily="2" charset="-122"/>
              </a:rPr>
              <a:t>专业技术要求高、技术密集型的项目。</a:t>
            </a:r>
            <a:endParaRPr lang="zh-CN" altLang="en-US" sz="1200">
              <a:latin typeface="微软雅黑" panose="020B0503020204020204" pitchFamily="34" charset="-122"/>
              <a:ea typeface="微软雅黑" panose="020B0503020204020204" pitchFamily="34" charset="-122"/>
              <a:cs typeface="宋体" panose="02010600030101010101" pitchFamily="2" charset="-122"/>
            </a:endParaRPr>
          </a:p>
          <a:p>
            <a:pPr indent="266700"/>
            <a:r>
              <a:rPr lang="en-US" altLang="zh-CN" sz="1200">
                <a:latin typeface="微软雅黑" panose="020B0503020204020204" pitchFamily="34" charset="-122"/>
                <a:ea typeface="微软雅黑" panose="020B0503020204020204" pitchFamily="34" charset="-122"/>
                <a:cs typeface="宋体" panose="02010600030101010101" pitchFamily="2" charset="-122"/>
              </a:rPr>
              <a:t>②</a:t>
            </a:r>
            <a:r>
              <a:rPr lang="zh-CN" altLang="en-US" sz="1200">
                <a:latin typeface="微软雅黑" panose="020B0503020204020204" pitchFamily="34" charset="-122"/>
                <a:ea typeface="微软雅黑" panose="020B0503020204020204" pitchFamily="34" charset="-122"/>
                <a:cs typeface="宋体" panose="02010600030101010101" pitchFamily="2" charset="-122"/>
              </a:rPr>
              <a:t>支付条件不理想、风险大的项目。</a:t>
            </a:r>
            <a:endParaRPr lang="zh-CN" altLang="en-US" sz="1200">
              <a:latin typeface="微软雅黑" panose="020B0503020204020204" pitchFamily="34" charset="-122"/>
              <a:ea typeface="微软雅黑" panose="020B0503020204020204" pitchFamily="34" charset="-122"/>
              <a:cs typeface="宋体" panose="02010600030101010101" pitchFamily="2" charset="-122"/>
            </a:endParaRPr>
          </a:p>
          <a:p>
            <a:pPr indent="266700"/>
            <a:r>
              <a:rPr lang="en-US" altLang="zh-CN" sz="1200">
                <a:latin typeface="微软雅黑" panose="020B0503020204020204" pitchFamily="34" charset="-122"/>
                <a:ea typeface="微软雅黑" panose="020B0503020204020204" pitchFamily="34" charset="-122"/>
                <a:cs typeface="宋体" panose="02010600030101010101" pitchFamily="2" charset="-122"/>
              </a:rPr>
              <a:t>③</a:t>
            </a:r>
            <a:r>
              <a:rPr lang="zh-CN" altLang="en-US" sz="1200">
                <a:latin typeface="微软雅黑" panose="020B0503020204020204" pitchFamily="34" charset="-122"/>
                <a:ea typeface="微软雅黑" panose="020B0503020204020204" pitchFamily="34" charset="-122"/>
                <a:cs typeface="宋体" panose="02010600030101010101" pitchFamily="2" charset="-122"/>
              </a:rPr>
              <a:t>竟争对手少，各方面自己都占绝对优势的项目。</a:t>
            </a:r>
            <a:endParaRPr lang="zh-CN" altLang="en-US" sz="1200">
              <a:latin typeface="微软雅黑" panose="020B0503020204020204" pitchFamily="34" charset="-122"/>
              <a:ea typeface="微软雅黑" panose="020B0503020204020204" pitchFamily="34" charset="-122"/>
              <a:cs typeface="宋体" panose="02010600030101010101" pitchFamily="2" charset="-122"/>
            </a:endParaRPr>
          </a:p>
          <a:p>
            <a:pPr indent="266700"/>
            <a:r>
              <a:rPr lang="en-US" altLang="zh-CN" sz="1200">
                <a:latin typeface="微软雅黑" panose="020B0503020204020204" pitchFamily="34" charset="-122"/>
                <a:ea typeface="微软雅黑" panose="020B0503020204020204" pitchFamily="34" charset="-122"/>
                <a:cs typeface="宋体" panose="02010600030101010101" pitchFamily="2" charset="-122"/>
              </a:rPr>
              <a:t>④</a:t>
            </a:r>
            <a:r>
              <a:rPr lang="zh-CN" altLang="en-US" sz="1200">
                <a:latin typeface="微软雅黑" panose="020B0503020204020204" pitchFamily="34" charset="-122"/>
                <a:ea typeface="微软雅黑" panose="020B0503020204020204" pitchFamily="34" charset="-122"/>
                <a:cs typeface="宋体" panose="02010600030101010101" pitchFamily="2" charset="-122"/>
              </a:rPr>
              <a:t>交工期甚短，设备和劳力超常规的项目。</a:t>
            </a:r>
            <a:endParaRPr lang="zh-CN" altLang="en-US" sz="1200">
              <a:latin typeface="微软雅黑" panose="020B0503020204020204" pitchFamily="34" charset="-122"/>
              <a:ea typeface="微软雅黑" panose="020B0503020204020204" pitchFamily="34" charset="-122"/>
              <a:cs typeface="宋体" panose="02010600030101010101" pitchFamily="2" charset="-122"/>
            </a:endParaRPr>
          </a:p>
          <a:p>
            <a:pPr indent="266700"/>
            <a:r>
              <a:rPr lang="en-US" altLang="zh-CN" sz="1200">
                <a:latin typeface="微软雅黑" panose="020B0503020204020204" pitchFamily="34" charset="-122"/>
                <a:ea typeface="微软雅黑" panose="020B0503020204020204" pitchFamily="34" charset="-122"/>
                <a:cs typeface="宋体" panose="02010600030101010101" pitchFamily="2" charset="-122"/>
              </a:rPr>
              <a:t>⑤</a:t>
            </a:r>
            <a:r>
              <a:rPr lang="zh-CN" altLang="en-US" sz="1200">
                <a:latin typeface="微软雅黑" panose="020B0503020204020204" pitchFamily="34" charset="-122"/>
                <a:ea typeface="微软雅黑" panose="020B0503020204020204" pitchFamily="34" charset="-122"/>
                <a:cs typeface="宋体" panose="02010600030101010101" pitchFamily="2" charset="-122"/>
              </a:rPr>
              <a:t>特殊约定（如要求保密等）需有特殊条件的项目。</a:t>
            </a: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468313" y="195263"/>
            <a:ext cx="2214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四、投标报价枝巧</a:t>
            </a:r>
            <a:endParaRPr lang="zh-CN" altLang="en-US" sz="2000" dirty="0">
              <a:latin typeface="微软雅黑" panose="020B0503020204020204" pitchFamily="34" charset="-122"/>
              <a:ea typeface="微软雅黑" panose="020B0503020204020204" pitchFamily="34" charset="-122"/>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sp>
        <p:nvSpPr>
          <p:cNvPr id="7" name="平行四边形 6"/>
          <p:cNvSpPr/>
          <p:nvPr>
            <p:custDataLst>
              <p:tags r:id="rId4"/>
            </p:custDataLst>
          </p:nvPr>
        </p:nvSpPr>
        <p:spPr>
          <a:xfrm rot="20326741" flipH="1">
            <a:off x="3323902" y="2734055"/>
            <a:ext cx="1976319" cy="704431"/>
          </a:xfrm>
          <a:prstGeom prst="parallelogram">
            <a:avLst>
              <a:gd name="adj" fmla="val 94127"/>
            </a:avLst>
          </a:prstGeom>
          <a:solidFill>
            <a:srgbClr val="4AB5C4"/>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8" name="平行四边形 7"/>
          <p:cNvSpPr/>
          <p:nvPr>
            <p:custDataLst>
              <p:tags r:id="rId5"/>
            </p:custDataLst>
          </p:nvPr>
        </p:nvSpPr>
        <p:spPr>
          <a:xfrm rot="20326741" flipH="1">
            <a:off x="3323902" y="2462240"/>
            <a:ext cx="1976319" cy="704431"/>
          </a:xfrm>
          <a:prstGeom prst="parallelogram">
            <a:avLst>
              <a:gd name="adj" fmla="val 94127"/>
            </a:avLst>
          </a:prstGeom>
          <a:solidFill>
            <a:srgbClr val="8AB833"/>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9" name="平行四边形 8"/>
          <p:cNvSpPr/>
          <p:nvPr>
            <p:custDataLst>
              <p:tags r:id="rId6"/>
            </p:custDataLst>
          </p:nvPr>
        </p:nvSpPr>
        <p:spPr>
          <a:xfrm rot="20326741" flipH="1">
            <a:off x="3323902" y="2190423"/>
            <a:ext cx="1976319" cy="704431"/>
          </a:xfrm>
          <a:prstGeom prst="parallelogram">
            <a:avLst>
              <a:gd name="adj" fmla="val 94127"/>
            </a:avLst>
          </a:prstGeom>
          <a:solidFill>
            <a:srgbClr val="23AD6F"/>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10" name="平行四边形 9"/>
          <p:cNvSpPr/>
          <p:nvPr>
            <p:custDataLst>
              <p:tags r:id="rId7"/>
            </p:custDataLst>
          </p:nvPr>
        </p:nvSpPr>
        <p:spPr>
          <a:xfrm rot="20326741" flipH="1">
            <a:off x="3323902" y="1918605"/>
            <a:ext cx="1976319" cy="704431"/>
          </a:xfrm>
          <a:prstGeom prst="parallelogram">
            <a:avLst>
              <a:gd name="adj" fmla="val 94127"/>
            </a:avLst>
          </a:prstGeom>
          <a:solidFill>
            <a:srgbClr val="FFC000"/>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11" name="平行四边形 10"/>
          <p:cNvSpPr/>
          <p:nvPr>
            <p:custDataLst>
              <p:tags r:id="rId8"/>
            </p:custDataLst>
          </p:nvPr>
        </p:nvSpPr>
        <p:spPr>
          <a:xfrm rot="20326741" flipH="1">
            <a:off x="3323901" y="1633845"/>
            <a:ext cx="1976319" cy="704431"/>
          </a:xfrm>
          <a:prstGeom prst="parallelogram">
            <a:avLst>
              <a:gd name="adj" fmla="val 94127"/>
            </a:avLst>
          </a:prstGeom>
          <a:solidFill>
            <a:srgbClr val="549E39"/>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12" name="文本框 11"/>
          <p:cNvSpPr txBox="1"/>
          <p:nvPr>
            <p:custDataLst>
              <p:tags r:id="rId9"/>
            </p:custDataLst>
          </p:nvPr>
        </p:nvSpPr>
        <p:spPr>
          <a:xfrm>
            <a:off x="370826" y="1300083"/>
            <a:ext cx="2972130" cy="581294"/>
          </a:xfrm>
          <a:prstGeom prst="rect">
            <a:avLst/>
          </a:prstGeom>
          <a:noFill/>
        </p:spPr>
        <p:txBody>
          <a:bodyPr wrap="square" rtlCol="0">
            <a:normAutofit fontScale="90000"/>
          </a:bodyPr>
          <a:p>
            <a:r>
              <a:rPr lang="zh-CN" altLang="en-US" sz="1000" dirty="0">
                <a:latin typeface="微软雅黑" panose="020B0503020204020204" pitchFamily="34" charset="-122"/>
                <a:ea typeface="微软雅黑" panose="020B0503020204020204" pitchFamily="34" charset="-122"/>
                <a:sym typeface="Arial" panose="020B0604020202020204" pitchFamily="34" charset="0"/>
              </a:rPr>
              <a:t>是指一个工程项目总报价基本确定后，通过调整内部各个项目的报价，以期既不提高总报价、不影响中标，又能在结算时得到更理想的经济效益。</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文本框 12"/>
          <p:cNvSpPr txBox="1"/>
          <p:nvPr>
            <p:custDataLst>
              <p:tags r:id="rId10"/>
            </p:custDataLst>
          </p:nvPr>
        </p:nvSpPr>
        <p:spPr>
          <a:xfrm>
            <a:off x="370574" y="1041066"/>
            <a:ext cx="2521397" cy="327329"/>
          </a:xfrm>
          <a:prstGeom prst="rect">
            <a:avLst/>
          </a:prstGeom>
          <a:noFill/>
        </p:spPr>
        <p:txBody>
          <a:bodyPr wrap="square" rtlCol="0">
            <a:normAutofit fontScale="90000"/>
          </a:bodyPr>
          <a:p>
            <a:pPr lvl="0"/>
            <a:r>
              <a:rPr lang="zh-CN" altLang="en-US" sz="1500" b="1" dirty="0">
                <a:solidFill>
                  <a:srgbClr val="549E39"/>
                </a:solidFill>
                <a:latin typeface="微软雅黑" panose="020B0503020204020204" pitchFamily="34" charset="-122"/>
                <a:ea typeface="微软雅黑" panose="020B0503020204020204" pitchFamily="34" charset="-122"/>
                <a:cs typeface="+mn-ea"/>
                <a:sym typeface="Arial" panose="020B0604020202020204" pitchFamily="34" charset="0"/>
              </a:rPr>
              <a:t>1.不平衡报价法</a:t>
            </a:r>
            <a:endParaRPr lang="zh-CN" altLang="en-US" sz="1500" b="1" dirty="0">
              <a:solidFill>
                <a:srgbClr val="549E3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文本框 13"/>
          <p:cNvSpPr txBox="1"/>
          <p:nvPr>
            <p:custDataLst>
              <p:tags r:id="rId11"/>
            </p:custDataLst>
          </p:nvPr>
        </p:nvSpPr>
        <p:spPr>
          <a:xfrm>
            <a:off x="370826" y="2467490"/>
            <a:ext cx="2710698" cy="633701"/>
          </a:xfrm>
          <a:prstGeom prst="rect">
            <a:avLst/>
          </a:prstGeom>
          <a:noFill/>
        </p:spPr>
        <p:txBody>
          <a:bodyPr wrap="square" rtlCol="0">
            <a:normAutofit lnSpcReduction="20000"/>
          </a:bodyPr>
          <a:p>
            <a:r>
              <a:rPr lang="zh-CN" altLang="en-US" sz="1000" dirty="0">
                <a:latin typeface="微软雅黑" panose="020B0503020204020204" pitchFamily="34" charset="-122"/>
                <a:ea typeface="微软雅黑" panose="020B0503020204020204" pitchFamily="34" charset="-122"/>
                <a:sym typeface="Arial" panose="020B0604020202020204" pitchFamily="34" charset="0"/>
              </a:rPr>
              <a:t>对于一些招标文件，如果发现工程范围不很明确，条款不清楚或很不公正，或技术规范要求过于苛刻时，则要在充分估计投标风险的基础上，按多方案报价法处理。</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2"/>
          <p:cNvSpPr txBox="1"/>
          <p:nvPr>
            <p:custDataLst>
              <p:tags r:id="rId12"/>
            </p:custDataLst>
          </p:nvPr>
        </p:nvSpPr>
        <p:spPr>
          <a:xfrm>
            <a:off x="370574" y="2214456"/>
            <a:ext cx="2521397" cy="327329"/>
          </a:xfrm>
          <a:prstGeom prst="rect">
            <a:avLst/>
          </a:prstGeom>
          <a:noFill/>
        </p:spPr>
        <p:txBody>
          <a:bodyPr wrap="square" rtlCol="0">
            <a:normAutofit fontScale="90000"/>
          </a:bodyPr>
          <a:p>
            <a:pPr lvl="0"/>
            <a:r>
              <a:rPr lang="zh-CN" altLang="en-US" sz="1500" b="1" dirty="0">
                <a:solidFill>
                  <a:srgbClr val="FFC000"/>
                </a:solidFill>
                <a:latin typeface="微软雅黑" panose="020B0503020204020204" pitchFamily="34" charset="-122"/>
                <a:ea typeface="微软雅黑" panose="020B0503020204020204" pitchFamily="34" charset="-122"/>
                <a:cs typeface="+mn-ea"/>
                <a:sym typeface="Arial" panose="020B0604020202020204" pitchFamily="34" charset="0"/>
              </a:rPr>
              <a:t>2.多方案报价法</a:t>
            </a:r>
            <a:endParaRPr lang="zh-CN" altLang="en-US" sz="1500" b="1" dirty="0">
              <a:solidFill>
                <a:srgbClr val="FFC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文本框 15"/>
          <p:cNvSpPr txBox="1"/>
          <p:nvPr>
            <p:custDataLst>
              <p:tags r:id="rId13"/>
            </p:custDataLst>
          </p:nvPr>
        </p:nvSpPr>
        <p:spPr>
          <a:xfrm>
            <a:off x="370826" y="3643933"/>
            <a:ext cx="2710698" cy="673458"/>
          </a:xfrm>
          <a:prstGeom prst="rect">
            <a:avLst/>
          </a:prstGeom>
          <a:noFill/>
        </p:spPr>
        <p:txBody>
          <a:bodyPr wrap="square" rtlCol="0">
            <a:normAutofit lnSpcReduction="10000"/>
          </a:bodyPr>
          <a:p>
            <a:r>
              <a:rPr lang="zh-CN" altLang="en-US" sz="1000" dirty="0">
                <a:latin typeface="微软雅黑" panose="020B0503020204020204" pitchFamily="34" charset="-122"/>
                <a:ea typeface="微软雅黑" panose="020B0503020204020204" pitchFamily="34" charset="-122"/>
                <a:sym typeface="Arial" panose="020B0604020202020204" pitchFamily="34" charset="0"/>
              </a:rPr>
              <a:t>有时招标文件中规定，可以提一个建议方案，即是可以修改原设计方案，提出投标者的方案。建议方案不要写得太具体，要比较成熟，有很好的可操作性。</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custDataLst>
              <p:tags r:id="rId14"/>
            </p:custDataLst>
          </p:nvPr>
        </p:nvSpPr>
        <p:spPr>
          <a:xfrm>
            <a:off x="370574" y="3449896"/>
            <a:ext cx="2521397" cy="327329"/>
          </a:xfrm>
          <a:prstGeom prst="rect">
            <a:avLst/>
          </a:prstGeom>
          <a:noFill/>
        </p:spPr>
        <p:txBody>
          <a:bodyPr wrap="square" rtlCol="0">
            <a:normAutofit fontScale="90000"/>
          </a:bodyPr>
          <a:p>
            <a:pPr lvl="0"/>
            <a:r>
              <a:rPr lang="zh-CN" altLang="en-US" sz="1500" b="1" dirty="0">
                <a:solidFill>
                  <a:srgbClr val="23AD6F"/>
                </a:solidFill>
                <a:latin typeface="微软雅黑" panose="020B0503020204020204" pitchFamily="34" charset="-122"/>
                <a:ea typeface="微软雅黑" panose="020B0503020204020204" pitchFamily="34" charset="-122"/>
                <a:cs typeface="+mn-ea"/>
                <a:sym typeface="Arial" panose="020B0604020202020204" pitchFamily="34" charset="0"/>
              </a:rPr>
              <a:t>3.增加建议方案法</a:t>
            </a:r>
            <a:endParaRPr lang="zh-CN" altLang="en-US" sz="1500" b="1" dirty="0">
              <a:solidFill>
                <a:srgbClr val="23AD6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文本框 4"/>
          <p:cNvSpPr txBox="1"/>
          <p:nvPr>
            <p:custDataLst>
              <p:tags r:id="rId15"/>
            </p:custDataLst>
          </p:nvPr>
        </p:nvSpPr>
        <p:spPr>
          <a:xfrm>
            <a:off x="5791620" y="3131913"/>
            <a:ext cx="2492035" cy="758393"/>
          </a:xfrm>
          <a:prstGeom prst="rect">
            <a:avLst/>
          </a:prstGeom>
          <a:noFill/>
        </p:spPr>
        <p:txBody>
          <a:bodyPr wrap="square" rtlCol="0">
            <a:normAutofit/>
          </a:bodyPr>
          <a:p>
            <a:r>
              <a:rPr lang="zh-CN" altLang="en-US" sz="1000" dirty="0">
                <a:latin typeface="微软雅黑" panose="020B0503020204020204" pitchFamily="34" charset="-122"/>
                <a:ea typeface="微软雅黑" panose="020B0503020204020204" pitchFamily="34" charset="-122"/>
                <a:sym typeface="Arial" panose="020B0604020202020204" pitchFamily="34" charset="0"/>
              </a:rPr>
              <a:t>先按一般情况报价或表现出自己对该工程兴趣不大，到快投标截止时再突然降价</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文本框 20"/>
          <p:cNvSpPr txBox="1"/>
          <p:nvPr>
            <p:custDataLst>
              <p:tags r:id="rId16"/>
            </p:custDataLst>
          </p:nvPr>
        </p:nvSpPr>
        <p:spPr>
          <a:xfrm>
            <a:off x="5800422" y="2744298"/>
            <a:ext cx="2521397" cy="327329"/>
          </a:xfrm>
          <a:prstGeom prst="rect">
            <a:avLst/>
          </a:prstGeom>
          <a:noFill/>
        </p:spPr>
        <p:txBody>
          <a:bodyPr wrap="square" rtlCol="0">
            <a:normAutofit fontScale="90000"/>
          </a:bodyPr>
          <a:p>
            <a:pPr lvl="0"/>
            <a:r>
              <a:rPr lang="zh-CN" altLang="en-US" sz="1500" b="1" dirty="0">
                <a:solidFill>
                  <a:srgbClr val="4AB5C4"/>
                </a:solidFill>
                <a:latin typeface="微软雅黑" panose="020B0503020204020204" pitchFamily="34" charset="-122"/>
                <a:ea typeface="微软雅黑" panose="020B0503020204020204" pitchFamily="34" charset="-122"/>
                <a:cs typeface="+mn-ea"/>
                <a:sym typeface="Arial" panose="020B0604020202020204" pitchFamily="34" charset="0"/>
              </a:rPr>
              <a:t>5.突然降价法</a:t>
            </a:r>
            <a:endParaRPr lang="zh-CN" altLang="en-US" sz="1500" b="1" dirty="0">
              <a:solidFill>
                <a:srgbClr val="4AB5C4"/>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文本框 21"/>
          <p:cNvSpPr txBox="1"/>
          <p:nvPr>
            <p:custDataLst>
              <p:tags r:id="rId17"/>
            </p:custDataLst>
          </p:nvPr>
        </p:nvSpPr>
        <p:spPr>
          <a:xfrm>
            <a:off x="5405496" y="1368152"/>
            <a:ext cx="3310666" cy="930071"/>
          </a:xfrm>
          <a:prstGeom prst="rect">
            <a:avLst/>
          </a:prstGeom>
          <a:noFill/>
        </p:spPr>
        <p:txBody>
          <a:bodyPr wrap="square" rtlCol="0">
            <a:normAutofit fontScale="90000"/>
          </a:bodyPr>
          <a:p>
            <a:r>
              <a:rPr lang="zh-CN" altLang="en-US" sz="1000" dirty="0">
                <a:latin typeface="微软雅黑" panose="020B0503020204020204" pitchFamily="34" charset="-122"/>
                <a:ea typeface="微软雅黑" panose="020B0503020204020204" pitchFamily="34" charset="-122"/>
                <a:sym typeface="Arial" panose="020B0604020202020204" pitchFamily="34" charset="0"/>
              </a:rPr>
              <a:t>总承包商在投标前找2～3家分包商分别报价，而后选择其中一家信誉较好、实力较强和报价合理的分包商签汀协议，同意该分包商作为本分包工程的惟一合作者，并将分包商的姓名列到投标文件中，但要求该分包商相应地提交投标保函。不但可以防止分包商事后反悔和涨价，还可能迫使分包时报出较合理的价格，以便共同争取中标。</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文本框 22"/>
          <p:cNvSpPr txBox="1"/>
          <p:nvPr>
            <p:custDataLst>
              <p:tags r:id="rId18"/>
            </p:custDataLst>
          </p:nvPr>
        </p:nvSpPr>
        <p:spPr>
          <a:xfrm>
            <a:off x="5799787" y="1170203"/>
            <a:ext cx="2521397" cy="327329"/>
          </a:xfrm>
          <a:prstGeom prst="rect">
            <a:avLst/>
          </a:prstGeom>
          <a:noFill/>
        </p:spPr>
        <p:txBody>
          <a:bodyPr wrap="square" rtlCol="0">
            <a:normAutofit fontScale="90000"/>
          </a:bodyPr>
          <a:p>
            <a:pPr lvl="0"/>
            <a:r>
              <a:rPr lang="zh-CN" altLang="en-US" sz="1500" b="1" dirty="0">
                <a:solidFill>
                  <a:srgbClr val="0EA490"/>
                </a:solidFill>
                <a:latin typeface="微软雅黑" panose="020B0503020204020204" pitchFamily="34" charset="-122"/>
                <a:ea typeface="微软雅黑" panose="020B0503020204020204" pitchFamily="34" charset="-122"/>
                <a:cs typeface="+mn-ea"/>
                <a:sym typeface="Arial" panose="020B0604020202020204" pitchFamily="34" charset="0"/>
              </a:rPr>
              <a:t>4.分包商报价的采用</a:t>
            </a:r>
            <a:endParaRPr lang="zh-CN" altLang="en-US" sz="1500" b="1" dirty="0">
              <a:solidFill>
                <a:srgbClr val="0EA49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41" name="肘形连接符 40"/>
          <p:cNvCxnSpPr/>
          <p:nvPr>
            <p:custDataLst>
              <p:tags r:id="rId19"/>
            </p:custDataLst>
          </p:nvPr>
        </p:nvCxnSpPr>
        <p:spPr>
          <a:xfrm>
            <a:off x="408770" y="1926787"/>
            <a:ext cx="2934892" cy="98780"/>
          </a:xfrm>
          <a:prstGeom prst="bentConnector3">
            <a:avLst>
              <a:gd name="adj1" fmla="val 83623"/>
            </a:avLst>
          </a:prstGeom>
          <a:ln w="25400">
            <a:solidFill>
              <a:srgbClr val="549E39"/>
            </a:solidFill>
          </a:ln>
        </p:spPr>
        <p:style>
          <a:lnRef idx="1">
            <a:srgbClr val="549E39"/>
          </a:lnRef>
          <a:fillRef idx="0">
            <a:srgbClr val="549E39"/>
          </a:fillRef>
          <a:effectRef idx="0">
            <a:srgbClr val="549E39"/>
          </a:effectRef>
          <a:fontRef idx="minor">
            <a:srgbClr val="5F5F5F"/>
          </a:fontRef>
        </p:style>
      </p:cxnSp>
      <p:cxnSp>
        <p:nvCxnSpPr>
          <p:cNvPr id="42" name="肘形连接符 41"/>
          <p:cNvCxnSpPr/>
          <p:nvPr>
            <p:custDataLst>
              <p:tags r:id="rId20"/>
            </p:custDataLst>
          </p:nvPr>
        </p:nvCxnSpPr>
        <p:spPr>
          <a:xfrm flipV="1">
            <a:off x="373448" y="2298201"/>
            <a:ext cx="2970214" cy="832946"/>
          </a:xfrm>
          <a:prstGeom prst="bentConnector3">
            <a:avLst>
              <a:gd name="adj1" fmla="val 84768"/>
            </a:avLst>
          </a:prstGeom>
          <a:ln w="25400">
            <a:solidFill>
              <a:srgbClr val="FFC000"/>
            </a:solidFill>
          </a:ln>
        </p:spPr>
        <p:style>
          <a:lnRef idx="1">
            <a:srgbClr val="549E39"/>
          </a:lnRef>
          <a:fillRef idx="0">
            <a:srgbClr val="549E39"/>
          </a:fillRef>
          <a:effectRef idx="0">
            <a:srgbClr val="549E39"/>
          </a:effectRef>
          <a:fontRef idx="minor">
            <a:srgbClr val="5F5F5F"/>
          </a:fontRef>
        </p:style>
      </p:cxnSp>
      <p:cxnSp>
        <p:nvCxnSpPr>
          <p:cNvPr id="43" name="肘形连接符 42"/>
          <p:cNvCxnSpPr/>
          <p:nvPr>
            <p:custDataLst>
              <p:tags r:id="rId21"/>
            </p:custDataLst>
          </p:nvPr>
        </p:nvCxnSpPr>
        <p:spPr>
          <a:xfrm flipV="1">
            <a:off x="408770" y="2581702"/>
            <a:ext cx="3202565" cy="1747898"/>
          </a:xfrm>
          <a:prstGeom prst="bentConnector3">
            <a:avLst>
              <a:gd name="adj1" fmla="val 84754"/>
            </a:avLst>
          </a:prstGeom>
          <a:ln w="25400">
            <a:solidFill>
              <a:srgbClr val="23AD6F"/>
            </a:solidFill>
          </a:ln>
        </p:spPr>
        <p:style>
          <a:lnRef idx="1">
            <a:srgbClr val="549E39"/>
          </a:lnRef>
          <a:fillRef idx="0">
            <a:srgbClr val="549E39"/>
          </a:fillRef>
          <a:effectRef idx="0">
            <a:srgbClr val="549E39"/>
          </a:effectRef>
          <a:fontRef idx="minor">
            <a:srgbClr val="5F5F5F"/>
          </a:fontRef>
        </p:style>
      </p:cxnSp>
      <p:cxnSp>
        <p:nvCxnSpPr>
          <p:cNvPr id="45" name="肘形连接符 44"/>
          <p:cNvCxnSpPr/>
          <p:nvPr>
            <p:custDataLst>
              <p:tags r:id="rId22"/>
            </p:custDataLst>
          </p:nvPr>
        </p:nvCxnSpPr>
        <p:spPr>
          <a:xfrm flipV="1">
            <a:off x="5202734" y="2298201"/>
            <a:ext cx="2952064" cy="529604"/>
          </a:xfrm>
          <a:prstGeom prst="bentConnector3">
            <a:avLst>
              <a:gd name="adj1" fmla="val 19682"/>
            </a:avLst>
          </a:prstGeom>
          <a:ln w="25400">
            <a:solidFill>
              <a:srgbClr val="8AB833"/>
            </a:solidFill>
          </a:ln>
        </p:spPr>
        <p:style>
          <a:lnRef idx="1">
            <a:srgbClr val="549E39"/>
          </a:lnRef>
          <a:fillRef idx="0">
            <a:srgbClr val="549E39"/>
          </a:fillRef>
          <a:effectRef idx="0">
            <a:srgbClr val="549E39"/>
          </a:effectRef>
          <a:fontRef idx="minor">
            <a:srgbClr val="5F5F5F"/>
          </a:fontRef>
        </p:style>
      </p:cxnSp>
      <p:cxnSp>
        <p:nvCxnSpPr>
          <p:cNvPr id="46" name="肘形连接符 45"/>
          <p:cNvCxnSpPr/>
          <p:nvPr>
            <p:custDataLst>
              <p:tags r:id="rId23"/>
            </p:custDataLst>
          </p:nvPr>
        </p:nvCxnSpPr>
        <p:spPr>
          <a:xfrm>
            <a:off x="5117563" y="3071446"/>
            <a:ext cx="3037235" cy="873494"/>
          </a:xfrm>
          <a:prstGeom prst="bentConnector3">
            <a:avLst>
              <a:gd name="adj1" fmla="val 20910"/>
            </a:avLst>
          </a:prstGeom>
          <a:ln w="25400">
            <a:solidFill>
              <a:srgbClr val="4AB5C4"/>
            </a:solidFill>
          </a:ln>
        </p:spPr>
        <p:style>
          <a:lnRef idx="1">
            <a:srgbClr val="549E39"/>
          </a:lnRef>
          <a:fillRef idx="0">
            <a:srgbClr val="549E39"/>
          </a:fillRef>
          <a:effectRef idx="0">
            <a:srgbClr val="549E39"/>
          </a:effectRef>
          <a:fontRef idx="minor">
            <a:srgbClr val="5F5F5F"/>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468313" y="195263"/>
            <a:ext cx="2214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四、投标报价枝巧</a:t>
            </a:r>
            <a:endParaRPr lang="zh-CN" altLang="en-US" sz="2000" dirty="0">
              <a:latin typeface="微软雅黑" panose="020B0503020204020204" pitchFamily="34" charset="-122"/>
              <a:ea typeface="微软雅黑" panose="020B0503020204020204" pitchFamily="34" charset="-122"/>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sp>
        <p:nvSpPr>
          <p:cNvPr id="7" name="平行四边形 6"/>
          <p:cNvSpPr/>
          <p:nvPr>
            <p:custDataLst>
              <p:tags r:id="rId4"/>
            </p:custDataLst>
          </p:nvPr>
        </p:nvSpPr>
        <p:spPr>
          <a:xfrm rot="20326741" flipH="1">
            <a:off x="3323902" y="2734055"/>
            <a:ext cx="1976319" cy="704431"/>
          </a:xfrm>
          <a:prstGeom prst="parallelogram">
            <a:avLst>
              <a:gd name="adj" fmla="val 94127"/>
            </a:avLst>
          </a:prstGeom>
          <a:solidFill>
            <a:srgbClr val="4AB5C4"/>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8" name="平行四边形 7"/>
          <p:cNvSpPr/>
          <p:nvPr>
            <p:custDataLst>
              <p:tags r:id="rId5"/>
            </p:custDataLst>
          </p:nvPr>
        </p:nvSpPr>
        <p:spPr>
          <a:xfrm rot="20326741" flipH="1">
            <a:off x="3323902" y="2462240"/>
            <a:ext cx="1976319" cy="704431"/>
          </a:xfrm>
          <a:prstGeom prst="parallelogram">
            <a:avLst>
              <a:gd name="adj" fmla="val 94127"/>
            </a:avLst>
          </a:prstGeom>
          <a:solidFill>
            <a:srgbClr val="8AB833"/>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9" name="平行四边形 8"/>
          <p:cNvSpPr/>
          <p:nvPr>
            <p:custDataLst>
              <p:tags r:id="rId6"/>
            </p:custDataLst>
          </p:nvPr>
        </p:nvSpPr>
        <p:spPr>
          <a:xfrm rot="20326741" flipH="1">
            <a:off x="3323902" y="2190423"/>
            <a:ext cx="1976319" cy="704431"/>
          </a:xfrm>
          <a:prstGeom prst="parallelogram">
            <a:avLst>
              <a:gd name="adj" fmla="val 94127"/>
            </a:avLst>
          </a:prstGeom>
          <a:solidFill>
            <a:srgbClr val="23AD6F"/>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10" name="平行四边形 9"/>
          <p:cNvSpPr/>
          <p:nvPr>
            <p:custDataLst>
              <p:tags r:id="rId7"/>
            </p:custDataLst>
          </p:nvPr>
        </p:nvSpPr>
        <p:spPr>
          <a:xfrm rot="20326741" flipH="1">
            <a:off x="3323902" y="1918605"/>
            <a:ext cx="1976319" cy="704431"/>
          </a:xfrm>
          <a:prstGeom prst="parallelogram">
            <a:avLst>
              <a:gd name="adj" fmla="val 94127"/>
            </a:avLst>
          </a:prstGeom>
          <a:solidFill>
            <a:srgbClr val="FFC000"/>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11" name="平行四边形 10"/>
          <p:cNvSpPr/>
          <p:nvPr>
            <p:custDataLst>
              <p:tags r:id="rId8"/>
            </p:custDataLst>
          </p:nvPr>
        </p:nvSpPr>
        <p:spPr>
          <a:xfrm rot="20326741" flipH="1">
            <a:off x="3323901" y="1633845"/>
            <a:ext cx="1976319" cy="704431"/>
          </a:xfrm>
          <a:prstGeom prst="parallelogram">
            <a:avLst>
              <a:gd name="adj" fmla="val 94127"/>
            </a:avLst>
          </a:prstGeom>
          <a:solidFill>
            <a:srgbClr val="549E39"/>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12" name="文本框 11"/>
          <p:cNvSpPr txBox="1"/>
          <p:nvPr>
            <p:custDataLst>
              <p:tags r:id="rId9"/>
            </p:custDataLst>
          </p:nvPr>
        </p:nvSpPr>
        <p:spPr>
          <a:xfrm>
            <a:off x="370826" y="1300083"/>
            <a:ext cx="2972130" cy="581294"/>
          </a:xfrm>
          <a:prstGeom prst="rect">
            <a:avLst/>
          </a:prstGeom>
          <a:noFill/>
        </p:spPr>
        <p:txBody>
          <a:bodyPr wrap="square" rtlCol="0">
            <a:normAutofit/>
          </a:bodyPr>
          <a:p>
            <a:r>
              <a:rPr lang="zh-CN" altLang="en-US" sz="1000" dirty="0">
                <a:latin typeface="微软雅黑" panose="020B0503020204020204" pitchFamily="34" charset="-122"/>
                <a:ea typeface="微软雅黑" panose="020B0503020204020204" pitchFamily="34" charset="-122"/>
                <a:sym typeface="Arial" panose="020B0604020202020204" pitchFamily="34" charset="0"/>
              </a:rPr>
              <a:t>投标报价时，既要考虑自身的优势和劣势，也要分析招标项目的特点。按照工程项目的不同特点、类别和施工条件等来选择报价策略。</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文本框 12"/>
          <p:cNvSpPr txBox="1"/>
          <p:nvPr>
            <p:custDataLst>
              <p:tags r:id="rId10"/>
            </p:custDataLst>
          </p:nvPr>
        </p:nvSpPr>
        <p:spPr>
          <a:xfrm>
            <a:off x="370840" y="1005840"/>
            <a:ext cx="3239770" cy="361950"/>
          </a:xfrm>
          <a:prstGeom prst="rect">
            <a:avLst/>
          </a:prstGeom>
          <a:noFill/>
        </p:spPr>
        <p:txBody>
          <a:bodyPr wrap="square" rtlCol="0">
            <a:normAutofit/>
          </a:bodyPr>
          <a:p>
            <a:pPr lvl="0"/>
            <a:r>
              <a:rPr lang="zh-CN" altLang="en-US" sz="1400" b="1" dirty="0">
                <a:solidFill>
                  <a:srgbClr val="549E39"/>
                </a:solidFill>
                <a:latin typeface="微软雅黑" panose="020B0503020204020204" pitchFamily="34" charset="-122"/>
                <a:ea typeface="微软雅黑" panose="020B0503020204020204" pitchFamily="34" charset="-122"/>
                <a:cs typeface="+mn-ea"/>
                <a:sym typeface="Arial" panose="020B0604020202020204" pitchFamily="34" charset="0"/>
              </a:rPr>
              <a:t>6.根据招标的不同特点采用不同的报价</a:t>
            </a:r>
            <a:endParaRPr lang="zh-CN" altLang="en-US" sz="1400" b="1" dirty="0">
              <a:solidFill>
                <a:srgbClr val="549E3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文本框 13"/>
          <p:cNvSpPr txBox="1"/>
          <p:nvPr>
            <p:custDataLst>
              <p:tags r:id="rId11"/>
            </p:custDataLst>
          </p:nvPr>
        </p:nvSpPr>
        <p:spPr>
          <a:xfrm>
            <a:off x="370826" y="2467490"/>
            <a:ext cx="2710698" cy="633701"/>
          </a:xfrm>
          <a:prstGeom prst="rect">
            <a:avLst/>
          </a:prstGeom>
          <a:noFill/>
        </p:spPr>
        <p:txBody>
          <a:bodyPr wrap="square" rtlCol="0">
            <a:normAutofit fontScale="90000" lnSpcReduction="10000"/>
          </a:bodyPr>
          <a:p>
            <a:r>
              <a:rPr lang="zh-CN" altLang="en-US" sz="1000" dirty="0">
                <a:latin typeface="微软雅黑" panose="020B0503020204020204" pitchFamily="34" charset="-122"/>
                <a:ea typeface="微软雅黑" panose="020B0503020204020204" pitchFamily="34" charset="-122"/>
                <a:sym typeface="Arial" panose="020B0604020202020204" pitchFamily="34" charset="0"/>
              </a:rPr>
              <a:t>如果是单纯报计日工单价，而且不计入总价中，则可以报高些，以便在业主额外用工或使用施工机械时可多盈利。但如果计日工单价要计入总报价时，则需具体分析是否报高价，以免抬高总报价。</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2"/>
          <p:cNvSpPr txBox="1"/>
          <p:nvPr>
            <p:custDataLst>
              <p:tags r:id="rId12"/>
            </p:custDataLst>
          </p:nvPr>
        </p:nvSpPr>
        <p:spPr>
          <a:xfrm>
            <a:off x="370574" y="2214456"/>
            <a:ext cx="2521397" cy="327329"/>
          </a:xfrm>
          <a:prstGeom prst="rect">
            <a:avLst/>
          </a:prstGeom>
          <a:noFill/>
        </p:spPr>
        <p:txBody>
          <a:bodyPr wrap="square" rtlCol="0">
            <a:normAutofit fontScale="90000"/>
          </a:bodyPr>
          <a:p>
            <a:pPr lvl="0"/>
            <a:r>
              <a:rPr lang="zh-CN" altLang="en-US" sz="1500" b="1" dirty="0">
                <a:solidFill>
                  <a:srgbClr val="FFC000"/>
                </a:solidFill>
                <a:latin typeface="微软雅黑" panose="020B0503020204020204" pitchFamily="34" charset="-122"/>
                <a:ea typeface="微软雅黑" panose="020B0503020204020204" pitchFamily="34" charset="-122"/>
                <a:cs typeface="+mn-ea"/>
                <a:sym typeface="Arial" panose="020B0604020202020204" pitchFamily="34" charset="0"/>
              </a:rPr>
              <a:t>7.计日工单价的报价</a:t>
            </a:r>
            <a:endParaRPr lang="zh-CN" altLang="en-US" sz="1500" b="1" dirty="0">
              <a:solidFill>
                <a:srgbClr val="FFC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文本框 15"/>
          <p:cNvSpPr txBox="1"/>
          <p:nvPr>
            <p:custDataLst>
              <p:tags r:id="rId13"/>
            </p:custDataLst>
          </p:nvPr>
        </p:nvSpPr>
        <p:spPr>
          <a:xfrm>
            <a:off x="370840" y="3500120"/>
            <a:ext cx="2710815" cy="917575"/>
          </a:xfrm>
          <a:prstGeom prst="rect">
            <a:avLst/>
          </a:prstGeom>
          <a:noFill/>
        </p:spPr>
        <p:txBody>
          <a:bodyPr wrap="square" rtlCol="0">
            <a:normAutofit fontScale="90000"/>
          </a:bodyPr>
          <a:p>
            <a:r>
              <a:rPr lang="zh-CN" altLang="en-US" sz="1000" dirty="0">
                <a:latin typeface="微软雅黑" panose="020B0503020204020204" pitchFamily="34" charset="-122"/>
                <a:ea typeface="微软雅黑" panose="020B0503020204020204" pitchFamily="34" charset="-122"/>
                <a:sym typeface="Arial" panose="020B0604020202020204" pitchFamily="34" charset="0"/>
              </a:rPr>
              <a:t>有些工程项目的分项工程，业主可能要求按某一方案报价，而后再提供几种可供选择方案的比较报价，对于将来有可能使用的材料应适当提高其报价；对于当地难以供货的材料，可将价格有意抬高的更多一些，以阻挠业主选用。</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custDataLst>
              <p:tags r:id="rId14"/>
            </p:custDataLst>
          </p:nvPr>
        </p:nvSpPr>
        <p:spPr>
          <a:xfrm>
            <a:off x="373114" y="3228916"/>
            <a:ext cx="2521397" cy="327329"/>
          </a:xfrm>
          <a:prstGeom prst="rect">
            <a:avLst/>
          </a:prstGeom>
          <a:noFill/>
        </p:spPr>
        <p:txBody>
          <a:bodyPr wrap="square" rtlCol="0">
            <a:normAutofit fontScale="90000"/>
          </a:bodyPr>
          <a:p>
            <a:pPr lvl="0"/>
            <a:r>
              <a:rPr lang="zh-CN" altLang="en-US" sz="1500" b="1" dirty="0">
                <a:solidFill>
                  <a:srgbClr val="23AD6F"/>
                </a:solidFill>
                <a:latin typeface="微软雅黑" panose="020B0503020204020204" pitchFamily="34" charset="-122"/>
                <a:ea typeface="微软雅黑" panose="020B0503020204020204" pitchFamily="34" charset="-122"/>
                <a:cs typeface="+mn-ea"/>
                <a:sym typeface="Arial" panose="020B0604020202020204" pitchFamily="34" charset="0"/>
              </a:rPr>
              <a:t>8.可供选择的项目的报价</a:t>
            </a:r>
            <a:endParaRPr lang="zh-CN" altLang="en-US" sz="1500" b="1" dirty="0">
              <a:solidFill>
                <a:srgbClr val="23AD6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文本框 4"/>
          <p:cNvSpPr txBox="1"/>
          <p:nvPr>
            <p:custDataLst>
              <p:tags r:id="rId15"/>
            </p:custDataLst>
          </p:nvPr>
        </p:nvSpPr>
        <p:spPr>
          <a:xfrm>
            <a:off x="5791835" y="3131820"/>
            <a:ext cx="2642235" cy="758190"/>
          </a:xfrm>
          <a:prstGeom prst="rect">
            <a:avLst/>
          </a:prstGeom>
          <a:noFill/>
        </p:spPr>
        <p:txBody>
          <a:bodyPr wrap="square" rtlCol="0">
            <a:normAutofit/>
          </a:bodyPr>
          <a:p>
            <a:r>
              <a:rPr lang="zh-CN" altLang="en-US" sz="1000" dirty="0">
                <a:latin typeface="微软雅黑" panose="020B0503020204020204" pitchFamily="34" charset="-122"/>
                <a:ea typeface="微软雅黑" panose="020B0503020204020204" pitchFamily="34" charset="-122"/>
                <a:sym typeface="Arial" panose="020B0604020202020204" pitchFamily="34" charset="0"/>
              </a:rPr>
              <a:t>缺乏竟争优势的承包商，在不得已的情况下，只好在做标中不考虑利润，以期夺标。</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文本框 20"/>
          <p:cNvSpPr txBox="1"/>
          <p:nvPr>
            <p:custDataLst>
              <p:tags r:id="rId16"/>
            </p:custDataLst>
          </p:nvPr>
        </p:nvSpPr>
        <p:spPr>
          <a:xfrm>
            <a:off x="5800422" y="2744298"/>
            <a:ext cx="2521397" cy="327329"/>
          </a:xfrm>
          <a:prstGeom prst="rect">
            <a:avLst/>
          </a:prstGeom>
          <a:noFill/>
        </p:spPr>
        <p:txBody>
          <a:bodyPr wrap="square" rtlCol="0">
            <a:normAutofit fontScale="90000"/>
          </a:bodyPr>
          <a:p>
            <a:pPr lvl="0"/>
            <a:r>
              <a:rPr lang="zh-CN" altLang="en-US" sz="1500" b="1" dirty="0">
                <a:solidFill>
                  <a:srgbClr val="4AB5C4"/>
                </a:solidFill>
                <a:latin typeface="微软雅黑" panose="020B0503020204020204" pitchFamily="34" charset="-122"/>
                <a:ea typeface="微软雅黑" panose="020B0503020204020204" pitchFamily="34" charset="-122"/>
                <a:cs typeface="+mn-ea"/>
                <a:sym typeface="Arial" panose="020B0604020202020204" pitchFamily="34" charset="0"/>
              </a:rPr>
              <a:t>10.无利润算标</a:t>
            </a:r>
            <a:endParaRPr lang="zh-CN" altLang="en-US" sz="1500" b="1" dirty="0">
              <a:solidFill>
                <a:srgbClr val="4AB5C4"/>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文本框 21"/>
          <p:cNvSpPr txBox="1"/>
          <p:nvPr>
            <p:custDataLst>
              <p:tags r:id="rId17"/>
            </p:custDataLst>
          </p:nvPr>
        </p:nvSpPr>
        <p:spPr>
          <a:xfrm>
            <a:off x="5405755" y="1299845"/>
            <a:ext cx="3533140" cy="1100455"/>
          </a:xfrm>
          <a:prstGeom prst="rect">
            <a:avLst/>
          </a:prstGeom>
          <a:noFill/>
        </p:spPr>
        <p:txBody>
          <a:bodyPr wrap="square" rtlCol="0">
            <a:normAutofit fontScale="90000" lnSpcReduction="10000"/>
          </a:bodyPr>
          <a:p>
            <a:r>
              <a:rPr lang="zh-CN" altLang="en-US" sz="1000" dirty="0">
                <a:latin typeface="微软雅黑" panose="020B0503020204020204" pitchFamily="34" charset="-122"/>
                <a:ea typeface="微软雅黑" panose="020B0503020204020204" pitchFamily="34" charset="-122"/>
                <a:sym typeface="Arial" panose="020B0604020202020204" pitchFamily="34" charset="0"/>
              </a:rPr>
              <a:t>暂定工程量有三种：一种是业主规定了暂定工程量的分项内容和暂定总价款，并规定所有投标人都必须在总报价中加入这笔固定金额，但由于分项工程量不很准确，允许将来按投标人所报单价和实际完成的工程量付款。另一种是业主列出了暂定工程量的项目和数量，但并没有限制这些工程量的估价总价款，要求投标人既列出单价，也应按暂定项目的数量计算总价，当将来结算付款时可按实际完成的工程量和所报单价支付。第三种是只有暂定工程的一笔固定总金额，将来这笔金额作什么用，由业主确定。。</a:t>
            </a:r>
            <a:endParaRPr lang="zh-CN" altLang="en-US" sz="1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文本框 22"/>
          <p:cNvSpPr txBox="1"/>
          <p:nvPr>
            <p:custDataLst>
              <p:tags r:id="rId18"/>
            </p:custDataLst>
          </p:nvPr>
        </p:nvSpPr>
        <p:spPr>
          <a:xfrm>
            <a:off x="5800422" y="1041298"/>
            <a:ext cx="2521397" cy="327329"/>
          </a:xfrm>
          <a:prstGeom prst="rect">
            <a:avLst/>
          </a:prstGeom>
          <a:noFill/>
        </p:spPr>
        <p:txBody>
          <a:bodyPr wrap="square" rtlCol="0">
            <a:normAutofit fontScale="90000"/>
          </a:bodyPr>
          <a:p>
            <a:pPr lvl="0"/>
            <a:r>
              <a:rPr lang="zh-CN" altLang="en-US" sz="1500" b="1" dirty="0">
                <a:solidFill>
                  <a:srgbClr val="0EA490"/>
                </a:solidFill>
                <a:latin typeface="微软雅黑" panose="020B0503020204020204" pitchFamily="34" charset="-122"/>
                <a:ea typeface="微软雅黑" panose="020B0503020204020204" pitchFamily="34" charset="-122"/>
                <a:cs typeface="+mn-ea"/>
                <a:sym typeface="Arial" panose="020B0604020202020204" pitchFamily="34" charset="0"/>
              </a:rPr>
              <a:t>9.暂定工程量的报价</a:t>
            </a:r>
            <a:endParaRPr lang="zh-CN" altLang="en-US" sz="1500" b="1" dirty="0">
              <a:solidFill>
                <a:srgbClr val="0EA49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41" name="肘形连接符 40"/>
          <p:cNvCxnSpPr/>
          <p:nvPr>
            <p:custDataLst>
              <p:tags r:id="rId19"/>
            </p:custDataLst>
          </p:nvPr>
        </p:nvCxnSpPr>
        <p:spPr>
          <a:xfrm>
            <a:off x="408770" y="1926787"/>
            <a:ext cx="2934892" cy="98780"/>
          </a:xfrm>
          <a:prstGeom prst="bentConnector3">
            <a:avLst>
              <a:gd name="adj1" fmla="val 83623"/>
            </a:avLst>
          </a:prstGeom>
          <a:ln w="25400">
            <a:solidFill>
              <a:srgbClr val="549E39"/>
            </a:solidFill>
          </a:ln>
        </p:spPr>
        <p:style>
          <a:lnRef idx="1">
            <a:srgbClr val="549E39"/>
          </a:lnRef>
          <a:fillRef idx="0">
            <a:srgbClr val="549E39"/>
          </a:fillRef>
          <a:effectRef idx="0">
            <a:srgbClr val="549E39"/>
          </a:effectRef>
          <a:fontRef idx="minor">
            <a:srgbClr val="5F5F5F"/>
          </a:fontRef>
        </p:style>
      </p:cxnSp>
      <p:cxnSp>
        <p:nvCxnSpPr>
          <p:cNvPr id="42" name="肘形连接符 41"/>
          <p:cNvCxnSpPr/>
          <p:nvPr>
            <p:custDataLst>
              <p:tags r:id="rId20"/>
            </p:custDataLst>
          </p:nvPr>
        </p:nvCxnSpPr>
        <p:spPr>
          <a:xfrm flipV="1">
            <a:off x="373448" y="2298201"/>
            <a:ext cx="2970214" cy="832946"/>
          </a:xfrm>
          <a:prstGeom prst="bentConnector3">
            <a:avLst>
              <a:gd name="adj1" fmla="val 84768"/>
            </a:avLst>
          </a:prstGeom>
          <a:ln w="25400">
            <a:solidFill>
              <a:srgbClr val="FFC000"/>
            </a:solidFill>
          </a:ln>
        </p:spPr>
        <p:style>
          <a:lnRef idx="1">
            <a:srgbClr val="549E39"/>
          </a:lnRef>
          <a:fillRef idx="0">
            <a:srgbClr val="549E39"/>
          </a:fillRef>
          <a:effectRef idx="0">
            <a:srgbClr val="549E39"/>
          </a:effectRef>
          <a:fontRef idx="minor">
            <a:srgbClr val="5F5F5F"/>
          </a:fontRef>
        </p:style>
      </p:cxnSp>
      <p:cxnSp>
        <p:nvCxnSpPr>
          <p:cNvPr id="43" name="肘形连接符 42"/>
          <p:cNvCxnSpPr/>
          <p:nvPr>
            <p:custDataLst>
              <p:tags r:id="rId21"/>
            </p:custDataLst>
          </p:nvPr>
        </p:nvCxnSpPr>
        <p:spPr>
          <a:xfrm flipV="1">
            <a:off x="408770" y="2581702"/>
            <a:ext cx="3202565" cy="1747898"/>
          </a:xfrm>
          <a:prstGeom prst="bentConnector3">
            <a:avLst>
              <a:gd name="adj1" fmla="val 84754"/>
            </a:avLst>
          </a:prstGeom>
          <a:ln w="25400">
            <a:solidFill>
              <a:srgbClr val="23AD6F"/>
            </a:solidFill>
          </a:ln>
        </p:spPr>
        <p:style>
          <a:lnRef idx="1">
            <a:srgbClr val="549E39"/>
          </a:lnRef>
          <a:fillRef idx="0">
            <a:srgbClr val="549E39"/>
          </a:fillRef>
          <a:effectRef idx="0">
            <a:srgbClr val="549E39"/>
          </a:effectRef>
          <a:fontRef idx="minor">
            <a:srgbClr val="5F5F5F"/>
          </a:fontRef>
        </p:style>
      </p:cxnSp>
      <p:cxnSp>
        <p:nvCxnSpPr>
          <p:cNvPr id="45" name="肘形连接符 44"/>
          <p:cNvCxnSpPr/>
          <p:nvPr>
            <p:custDataLst>
              <p:tags r:id="rId22"/>
            </p:custDataLst>
          </p:nvPr>
        </p:nvCxnSpPr>
        <p:spPr>
          <a:xfrm flipV="1">
            <a:off x="5130979" y="2369956"/>
            <a:ext cx="2952064" cy="529604"/>
          </a:xfrm>
          <a:prstGeom prst="bentConnector3">
            <a:avLst>
              <a:gd name="adj1" fmla="val 19682"/>
            </a:avLst>
          </a:prstGeom>
          <a:ln w="25400">
            <a:solidFill>
              <a:srgbClr val="8AB833"/>
            </a:solidFill>
          </a:ln>
        </p:spPr>
        <p:style>
          <a:lnRef idx="1">
            <a:srgbClr val="549E39"/>
          </a:lnRef>
          <a:fillRef idx="0">
            <a:srgbClr val="549E39"/>
          </a:fillRef>
          <a:effectRef idx="0">
            <a:srgbClr val="549E39"/>
          </a:effectRef>
          <a:fontRef idx="minor">
            <a:srgbClr val="5F5F5F"/>
          </a:fontRef>
        </p:style>
      </p:cxnSp>
      <p:cxnSp>
        <p:nvCxnSpPr>
          <p:cNvPr id="46" name="肘形连接符 45"/>
          <p:cNvCxnSpPr/>
          <p:nvPr>
            <p:custDataLst>
              <p:tags r:id="rId23"/>
            </p:custDataLst>
          </p:nvPr>
        </p:nvCxnSpPr>
        <p:spPr>
          <a:xfrm>
            <a:off x="5117563" y="3071446"/>
            <a:ext cx="3037235" cy="873494"/>
          </a:xfrm>
          <a:prstGeom prst="bentConnector3">
            <a:avLst>
              <a:gd name="adj1" fmla="val 20910"/>
            </a:avLst>
          </a:prstGeom>
          <a:ln w="25400">
            <a:solidFill>
              <a:srgbClr val="4AB5C4"/>
            </a:solidFill>
          </a:ln>
        </p:spPr>
        <p:style>
          <a:lnRef idx="1">
            <a:srgbClr val="549E39"/>
          </a:lnRef>
          <a:fillRef idx="0">
            <a:srgbClr val="549E39"/>
          </a:fillRef>
          <a:effectRef idx="0">
            <a:srgbClr val="549E39"/>
          </a:effectRef>
          <a:fontRef idx="minor">
            <a:srgbClr val="5F5F5F"/>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468313" y="195263"/>
            <a:ext cx="2214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四、投标报价枝巧</a:t>
            </a:r>
            <a:endParaRPr lang="zh-CN" altLang="en-US" sz="2000" dirty="0">
              <a:latin typeface="微软雅黑" panose="020B0503020204020204" pitchFamily="34" charset="-122"/>
              <a:ea typeface="微软雅黑" panose="020B0503020204020204" pitchFamily="34" charset="-122"/>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sp>
        <p:nvSpPr>
          <p:cNvPr id="2" name="椭圆 1"/>
          <p:cNvSpPr/>
          <p:nvPr>
            <p:custDataLst>
              <p:tags r:id="rId4"/>
            </p:custDataLst>
          </p:nvPr>
        </p:nvSpPr>
        <p:spPr>
          <a:xfrm>
            <a:off x="3394199" y="1867185"/>
            <a:ext cx="1896556" cy="1896556"/>
          </a:xfrm>
          <a:prstGeom prst="ellipse">
            <a:avLst/>
          </a:prstGeom>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p>
            <a:pPr algn="ctr"/>
            <a:r>
              <a:rPr lang="en-US" altLang="zh-CN" sz="1600" smtClean="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可以考虑在以下几方面采用不平衡报价：</a:t>
            </a:r>
            <a:endParaRPr lang="en-US" altLang="zh-CN" sz="1600" smtClean="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custDataLst>
              <p:tags r:id="rId5"/>
            </p:custDataLst>
          </p:nvPr>
        </p:nvGrpSpPr>
        <p:grpSpPr>
          <a:xfrm>
            <a:off x="386281" y="1473636"/>
            <a:ext cx="3514049" cy="1141101"/>
            <a:chOff x="818148" y="2423891"/>
            <a:chExt cx="3347118" cy="1086894"/>
          </a:xfrm>
        </p:grpSpPr>
        <p:sp>
          <p:nvSpPr>
            <p:cNvPr id="15" name="文本框 14"/>
            <p:cNvSpPr txBox="1"/>
            <p:nvPr>
              <p:custDataLst>
                <p:tags r:id="rId6"/>
              </p:custDataLst>
            </p:nvPr>
          </p:nvSpPr>
          <p:spPr>
            <a:xfrm>
              <a:off x="818148" y="2532950"/>
              <a:ext cx="2443888" cy="977835"/>
            </a:xfrm>
            <a:prstGeom prst="rect">
              <a:avLst/>
            </a:prstGeom>
            <a:noFill/>
          </p:spPr>
          <p:txBody>
            <a:bodyPr wrap="square" rtlCol="0">
              <a:normAutofit/>
            </a:bodyPr>
            <a:p>
              <a:r>
                <a:rPr lang="en-US" altLang="zh-CN" sz="1200" smtClean="0">
                  <a:solidFill>
                    <a:srgbClr val="CE7932"/>
                  </a:solidFill>
                  <a:latin typeface="微软雅黑" panose="020B0503020204020204" pitchFamily="34" charset="-122"/>
                  <a:ea typeface="微软雅黑" panose="020B0503020204020204" pitchFamily="34" charset="-122"/>
                  <a:sym typeface="Arial" panose="020B0604020202020204" pitchFamily="34" charset="0"/>
                </a:rPr>
                <a:t>（1）能够早日结账收款的项目可适当提高其综合单价。</a:t>
              </a:r>
              <a:endParaRPr lang="en-US" altLang="zh-CN" sz="1200" smtClean="0">
                <a:solidFill>
                  <a:srgbClr val="CE793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椭圆 16"/>
            <p:cNvSpPr/>
            <p:nvPr>
              <p:custDataLst>
                <p:tags r:id="rId7"/>
              </p:custDataLst>
            </p:nvPr>
          </p:nvSpPr>
          <p:spPr>
            <a:xfrm>
              <a:off x="3308321" y="2423891"/>
              <a:ext cx="856945" cy="856945"/>
            </a:xfrm>
            <a:prstGeom prst="ellipse">
              <a:avLst/>
            </a:prstGeom>
            <a:solidFill>
              <a:srgbClr val="CE7932">
                <a:lumMod val="40000"/>
                <a:lumOff val="60000"/>
              </a:srgbClr>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p>
              <a:pPr algn="ctr"/>
              <a:endParaRPr lang="zh-CN" altLang="en-US" sz="1350" dirty="0">
                <a:solidFill>
                  <a:srgbClr val="CE7932"/>
                </a:solidFill>
                <a:sym typeface="Arial" panose="020B0604020202020204" pitchFamily="34" charset="0"/>
              </a:endParaRPr>
            </a:p>
          </p:txBody>
        </p:sp>
      </p:grpSp>
      <p:grpSp>
        <p:nvGrpSpPr>
          <p:cNvPr id="18" name="组合 17"/>
          <p:cNvGrpSpPr/>
          <p:nvPr>
            <p:custDataLst>
              <p:tags r:id="rId8"/>
            </p:custDataLst>
          </p:nvPr>
        </p:nvGrpSpPr>
        <p:grpSpPr>
          <a:xfrm>
            <a:off x="4784620" y="1473636"/>
            <a:ext cx="3618535" cy="1141101"/>
            <a:chOff x="5007546" y="2423891"/>
            <a:chExt cx="3446641" cy="1086894"/>
          </a:xfrm>
        </p:grpSpPr>
        <p:sp>
          <p:nvSpPr>
            <p:cNvPr id="19" name="文本框 18"/>
            <p:cNvSpPr txBox="1"/>
            <p:nvPr>
              <p:custDataLst>
                <p:tags r:id="rId9"/>
              </p:custDataLst>
            </p:nvPr>
          </p:nvSpPr>
          <p:spPr>
            <a:xfrm>
              <a:off x="6034009" y="2532950"/>
              <a:ext cx="2420178" cy="977835"/>
            </a:xfrm>
            <a:prstGeom prst="rect">
              <a:avLst/>
            </a:prstGeom>
            <a:noFill/>
          </p:spPr>
          <p:txBody>
            <a:bodyPr wrap="square" rtlCol="0">
              <a:normAutofit/>
            </a:bodyPr>
            <a:p>
              <a:r>
                <a:rPr lang="en-US" altLang="zh-CN" sz="1200" smtClean="0">
                  <a:solidFill>
                    <a:srgbClr val="CE7932"/>
                  </a:solidFill>
                  <a:latin typeface="微软雅黑" panose="020B0503020204020204" pitchFamily="34" charset="-122"/>
                  <a:ea typeface="微软雅黑" panose="020B0503020204020204" pitchFamily="34" charset="-122"/>
                  <a:sym typeface="Arial" panose="020B0604020202020204" pitchFamily="34" charset="0"/>
                </a:rPr>
                <a:t>（3）设计图纸不明确，估计修改后工程量要增加的，可以提高单价；而工程内容解说不清楚的，则可适当降低一些单价，待澄清后可再要求提价。</a:t>
              </a:r>
              <a:endParaRPr lang="en-US" altLang="zh-CN" sz="1200" smtClean="0">
                <a:solidFill>
                  <a:srgbClr val="CE793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椭圆 19"/>
            <p:cNvSpPr/>
            <p:nvPr>
              <p:custDataLst>
                <p:tags r:id="rId10"/>
              </p:custDataLst>
            </p:nvPr>
          </p:nvSpPr>
          <p:spPr>
            <a:xfrm>
              <a:off x="5007546" y="2423891"/>
              <a:ext cx="856945" cy="856945"/>
            </a:xfrm>
            <a:prstGeom prst="ellipse">
              <a:avLst/>
            </a:prstGeom>
            <a:solidFill>
              <a:srgbClr val="CE7932">
                <a:lumMod val="40000"/>
                <a:lumOff val="60000"/>
              </a:srgbClr>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p>
              <a:pPr algn="ctr"/>
              <a:endParaRPr lang="zh-CN" altLang="en-US" sz="1350">
                <a:solidFill>
                  <a:srgbClr val="CE7932"/>
                </a:solidFill>
                <a:sym typeface="Arial" panose="020B0604020202020204" pitchFamily="34" charset="0"/>
              </a:endParaRPr>
            </a:p>
          </p:txBody>
        </p:sp>
      </p:grpSp>
      <p:grpSp>
        <p:nvGrpSpPr>
          <p:cNvPr id="24" name="组合 23"/>
          <p:cNvGrpSpPr/>
          <p:nvPr>
            <p:custDataLst>
              <p:tags r:id="rId11"/>
            </p:custDataLst>
          </p:nvPr>
        </p:nvGrpSpPr>
        <p:grpSpPr>
          <a:xfrm>
            <a:off x="386281" y="3257606"/>
            <a:ext cx="3514052" cy="1075033"/>
            <a:chOff x="818145" y="4123115"/>
            <a:chExt cx="3347121" cy="1023965"/>
          </a:xfrm>
        </p:grpSpPr>
        <p:sp>
          <p:nvSpPr>
            <p:cNvPr id="25" name="文本框 24"/>
            <p:cNvSpPr txBox="1"/>
            <p:nvPr>
              <p:custDataLst>
                <p:tags r:id="rId12"/>
              </p:custDataLst>
            </p:nvPr>
          </p:nvSpPr>
          <p:spPr>
            <a:xfrm>
              <a:off x="818145" y="4232174"/>
              <a:ext cx="2443889" cy="914906"/>
            </a:xfrm>
            <a:prstGeom prst="rect">
              <a:avLst/>
            </a:prstGeom>
            <a:noFill/>
          </p:spPr>
          <p:txBody>
            <a:bodyPr wrap="square" rtlCol="0">
              <a:normAutofit/>
            </a:bodyPr>
            <a:p>
              <a:r>
                <a:rPr lang="en-US" altLang="zh-CN" sz="1200" smtClean="0">
                  <a:solidFill>
                    <a:srgbClr val="CE7932"/>
                  </a:solidFill>
                  <a:latin typeface="微软雅黑" panose="020B0503020204020204" pitchFamily="34" charset="-122"/>
                  <a:ea typeface="微软雅黑" panose="020B0503020204020204" pitchFamily="34" charset="-122"/>
                  <a:sym typeface="Arial" panose="020B0604020202020204" pitchFamily="34" charset="0"/>
                </a:rPr>
                <a:t>（2）预计今后工程量会增加的项目，单价适当提高；将工程量可能减少的项目单价降低。</a:t>
              </a:r>
              <a:endParaRPr lang="en-US" altLang="zh-CN" sz="1200" smtClean="0">
                <a:solidFill>
                  <a:srgbClr val="CE793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椭圆 25"/>
            <p:cNvSpPr/>
            <p:nvPr>
              <p:custDataLst>
                <p:tags r:id="rId13"/>
              </p:custDataLst>
            </p:nvPr>
          </p:nvSpPr>
          <p:spPr>
            <a:xfrm>
              <a:off x="3308321" y="4123115"/>
              <a:ext cx="856945" cy="856945"/>
            </a:xfrm>
            <a:prstGeom prst="ellipse">
              <a:avLst/>
            </a:prstGeom>
            <a:solidFill>
              <a:srgbClr val="CE7932">
                <a:lumMod val="40000"/>
                <a:lumOff val="60000"/>
              </a:srgbClr>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p>
              <a:pPr algn="ctr"/>
              <a:endParaRPr lang="zh-CN" altLang="en-US" sz="1350">
                <a:solidFill>
                  <a:srgbClr val="CE7932"/>
                </a:solidFill>
                <a:sym typeface="Arial" panose="020B0604020202020204" pitchFamily="34" charset="0"/>
              </a:endParaRPr>
            </a:p>
          </p:txBody>
        </p:sp>
      </p:grpSp>
      <p:grpSp>
        <p:nvGrpSpPr>
          <p:cNvPr id="27" name="组合 26"/>
          <p:cNvGrpSpPr/>
          <p:nvPr>
            <p:custDataLst>
              <p:tags r:id="rId14"/>
            </p:custDataLst>
          </p:nvPr>
        </p:nvGrpSpPr>
        <p:grpSpPr>
          <a:xfrm>
            <a:off x="4784620" y="3257606"/>
            <a:ext cx="3669061" cy="1075033"/>
            <a:chOff x="5007546" y="4123115"/>
            <a:chExt cx="3494766" cy="1023965"/>
          </a:xfrm>
        </p:grpSpPr>
        <p:sp>
          <p:nvSpPr>
            <p:cNvPr id="28" name="椭圆 27"/>
            <p:cNvSpPr/>
            <p:nvPr>
              <p:custDataLst>
                <p:tags r:id="rId15"/>
              </p:custDataLst>
            </p:nvPr>
          </p:nvSpPr>
          <p:spPr>
            <a:xfrm>
              <a:off x="5007546" y="4123115"/>
              <a:ext cx="856945" cy="856945"/>
            </a:xfrm>
            <a:prstGeom prst="ellipse">
              <a:avLst/>
            </a:prstGeom>
            <a:solidFill>
              <a:srgbClr val="CE7932">
                <a:lumMod val="40000"/>
                <a:lumOff val="60000"/>
              </a:srgbClr>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p>
              <a:pPr algn="ctr"/>
              <a:endParaRPr lang="zh-CN" altLang="en-US" sz="1350">
                <a:solidFill>
                  <a:srgbClr val="CE7932"/>
                </a:solidFill>
                <a:sym typeface="Arial" panose="020B0604020202020204" pitchFamily="34" charset="0"/>
              </a:endParaRPr>
            </a:p>
          </p:txBody>
        </p:sp>
        <p:sp>
          <p:nvSpPr>
            <p:cNvPr id="29" name="文本框 28"/>
            <p:cNvSpPr txBox="1"/>
            <p:nvPr>
              <p:custDataLst>
                <p:tags r:id="rId16"/>
              </p:custDataLst>
            </p:nvPr>
          </p:nvSpPr>
          <p:spPr>
            <a:xfrm>
              <a:off x="6082134" y="4232173"/>
              <a:ext cx="2420178" cy="914907"/>
            </a:xfrm>
            <a:prstGeom prst="rect">
              <a:avLst/>
            </a:prstGeom>
            <a:noFill/>
          </p:spPr>
          <p:txBody>
            <a:bodyPr wrap="square" rtlCol="0">
              <a:normAutofit/>
            </a:bodyPr>
            <a:p>
              <a:r>
                <a:rPr lang="en-US" altLang="zh-CN" sz="1350" smtClean="0">
                  <a:solidFill>
                    <a:srgbClr val="CE7932"/>
                  </a:solidFill>
                  <a:sym typeface="Arial" panose="020B0604020202020204" pitchFamily="34" charset="0"/>
                </a:rPr>
                <a:t>（4）暂定项目，又叫任意项目或选择项目，对这类项目要具体分析。</a:t>
              </a:r>
              <a:endParaRPr lang="en-US" altLang="zh-CN" sz="1350" smtClean="0">
                <a:solidFill>
                  <a:srgbClr val="CE7932"/>
                </a:solidFill>
                <a:sym typeface="Arial" panose="020B0604020202020204" pitchFamily="34" charset="0"/>
              </a:endParaRPr>
            </a:p>
          </p:txBody>
        </p:sp>
      </p:grpSp>
      <p:sp>
        <p:nvSpPr>
          <p:cNvPr id="28676" name="内容占位符 2"/>
          <p:cNvSpPr txBox="1"/>
          <p:nvPr/>
        </p:nvSpPr>
        <p:spPr>
          <a:xfrm>
            <a:off x="468630" y="763270"/>
            <a:ext cx="7724140" cy="443230"/>
          </a:xfrm>
          <a:prstGeom prst="rect">
            <a:avLst/>
          </a:prstGeom>
          <a:noFill/>
          <a:ln w="9525">
            <a:noFill/>
          </a:ln>
        </p:spPr>
        <p:txBody>
          <a:bodyPr/>
          <a:p>
            <a:pPr marL="342900" indent="-342900" eaLnBrk="1" hangingPunct="1">
              <a:spcBef>
                <a:spcPct val="20000"/>
              </a:spcBef>
              <a:buFont typeface="Arial" panose="020B0604020202020204" pitchFamily="34" charset="0"/>
              <a:buChar char="•"/>
            </a:pPr>
            <a:r>
              <a:rPr lang="en-US" altLang="zh-CN" sz="200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1.不平衡报价</a:t>
            </a:r>
            <a:endParaRPr lang="en-US" altLang="zh-CN" sz="2000"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265748" y="195263"/>
            <a:ext cx="2468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四、投标报价的技巧</a:t>
            </a:r>
            <a:endParaRPr lang="zh-CN" altLang="en-US" sz="2000" dirty="0">
              <a:latin typeface="Arial" panose="020B0604020202020204" pitchFamily="34" charset="0"/>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grpSp>
        <p:nvGrpSpPr>
          <p:cNvPr id="4" name="组合 3"/>
          <p:cNvGrpSpPr/>
          <p:nvPr>
            <p:custDataLst>
              <p:tags r:id="rId4"/>
            </p:custDataLst>
          </p:nvPr>
        </p:nvGrpSpPr>
        <p:grpSpPr>
          <a:xfrm>
            <a:off x="1756193" y="1241754"/>
            <a:ext cx="2132028" cy="3188875"/>
            <a:chOff x="596900" y="2451101"/>
            <a:chExt cx="1092495" cy="2462965"/>
          </a:xfrm>
        </p:grpSpPr>
        <p:sp>
          <p:nvSpPr>
            <p:cNvPr id="27" name="任意多边形 26"/>
            <p:cNvSpPr/>
            <p:nvPr>
              <p:custDataLst>
                <p:tags r:id="rId5"/>
              </p:custDataLst>
            </p:nvPr>
          </p:nvSpPr>
          <p:spPr>
            <a:xfrm>
              <a:off x="596900" y="2451101"/>
              <a:ext cx="1092495" cy="1055976"/>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ln>
              <a:noFill/>
            </a:ln>
          </p:spPr>
          <p:style>
            <a:lnRef idx="2">
              <a:srgbClr val="68B5F4">
                <a:shade val="50000"/>
              </a:srgbClr>
            </a:lnRef>
            <a:fillRef idx="1">
              <a:srgbClr val="68B5F4"/>
            </a:fillRef>
            <a:effectRef idx="0">
              <a:srgbClr val="68B5F4"/>
            </a:effectRef>
            <a:fontRef idx="minor">
              <a:sysClr val="window" lastClr="FFFFFF"/>
            </a:fontRef>
          </p:style>
          <p:txBody>
            <a:bodyPr rot="0" spcFirstLastPara="0" vertOverflow="overflow" horzOverflow="overflow" vert="horz" wrap="square" lIns="68580" tIns="34290" rIns="68580" bIns="324000" numCol="1" spcCol="0" rtlCol="0" fromWordArt="0" anchor="ctr" anchorCtr="0" forceAA="0" compatLnSpc="1">
              <a:normAutofit/>
            </a:bodyPr>
            <a:p>
              <a:pPr algn="ctr"/>
              <a:r>
                <a:rPr lang="en-US" altLang="zh-CN" sz="1600" b="1"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rPr>
                <a:t>（1）遇到如下情况，报价可高一些：</a:t>
              </a:r>
              <a:endParaRPr lang="en-US" altLang="zh-CN" sz="1600" b="1"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37" name="任意多边形 36"/>
            <p:cNvSpPr/>
            <p:nvPr>
              <p:custDataLst>
                <p:tags r:id="rId6"/>
              </p:custDataLst>
            </p:nvPr>
          </p:nvSpPr>
          <p:spPr>
            <a:xfrm>
              <a:off x="596900" y="3054184"/>
              <a:ext cx="1092200" cy="1859882"/>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ysClr val="window" lastClr="FFFFFF">
                <a:lumMod val="95000"/>
              </a:sysClr>
            </a:solidFill>
            <a:ln>
              <a:noFill/>
            </a:ln>
            <a:effectLst>
              <a:outerShdw blurRad="63500" sx="102000" sy="102000" algn="ctr" rotWithShape="0">
                <a:prstClr val="black">
                  <a:alpha val="40000"/>
                </a:prstClr>
              </a:outerShdw>
            </a:effectLst>
          </p:spPr>
          <p:style>
            <a:lnRef idx="2">
              <a:srgbClr val="68B5F4">
                <a:shade val="50000"/>
              </a:srgbClr>
            </a:lnRef>
            <a:fillRef idx="1">
              <a:srgbClr val="68B5F4"/>
            </a:fillRef>
            <a:effectRef idx="0">
              <a:srgbClr val="68B5F4"/>
            </a:effectRef>
            <a:fontRef idx="minor">
              <a:sysClr val="window" lastClr="FFFFFF"/>
            </a:fontRef>
          </p:style>
          <p:txBody>
            <a:bodyPr rot="0" spcFirstLastPara="0" vertOverflow="overflow" horzOverflow="overflow" vert="horz" wrap="square" lIns="54000" tIns="324000" rIns="54000" bIns="34290" numCol="1" spcCol="0" rtlCol="0" fromWordArt="0" anchor="ctr" anchorCtr="0" forceAA="0" compatLnSpc="1">
              <a:noAutofit/>
            </a:bodyPr>
            <a:p>
              <a:pPr algn="ctr">
                <a:lnSpc>
                  <a:spcPct val="120000"/>
                </a:lnSpc>
              </a:pPr>
              <a:r>
                <a:rPr lang="en-US" altLang="zh-CN" sz="1200" dirty="0">
                  <a:solidFill>
                    <a:srgbClr val="5F5F5F"/>
                  </a:solidFill>
                  <a:latin typeface="微软雅黑" panose="020B0503020204020204" pitchFamily="34" charset="-122"/>
                  <a:ea typeface="微软雅黑" panose="020B0503020204020204" pitchFamily="34" charset="-122"/>
                  <a:sym typeface="Arial" panose="020B0604020202020204" pitchFamily="34" charset="0"/>
                </a:rPr>
                <a:t>施工条件差的项目；专业要求高的技术密集型工程，而本公司在这些方面又有专长，声望也较高；总价低的小工程，以及自己不愿做、又不方便不投标的工程；特殊的工程，如港口码头，地下开挖工程等；工期要求急的工程；投标对手少的工程；支付条件不理想的工程等。</a:t>
              </a:r>
              <a:endParaRPr lang="en-US" altLang="zh-CN" sz="1200" dirty="0">
                <a:solidFill>
                  <a:srgbClr val="5F5F5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39"/>
          <p:cNvGrpSpPr/>
          <p:nvPr>
            <p:custDataLst>
              <p:tags r:id="rId7"/>
            </p:custDataLst>
          </p:nvPr>
        </p:nvGrpSpPr>
        <p:grpSpPr>
          <a:xfrm>
            <a:off x="4785311" y="1241754"/>
            <a:ext cx="2133086" cy="3188875"/>
            <a:chOff x="596900" y="2451101"/>
            <a:chExt cx="1092200" cy="2462965"/>
          </a:xfrm>
        </p:grpSpPr>
        <p:sp>
          <p:nvSpPr>
            <p:cNvPr id="41" name="任意多边形 40"/>
            <p:cNvSpPr/>
            <p:nvPr>
              <p:custDataLst>
                <p:tags r:id="rId8"/>
              </p:custDataLst>
            </p:nvPr>
          </p:nvSpPr>
          <p:spPr>
            <a:xfrm>
              <a:off x="596900" y="2451101"/>
              <a:ext cx="1092200" cy="1056139"/>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solidFill>
              <a:srgbClr val="6374BD"/>
            </a:solidFill>
            <a:ln>
              <a:noFill/>
            </a:ln>
          </p:spPr>
          <p:style>
            <a:lnRef idx="2">
              <a:srgbClr val="68B5F4">
                <a:shade val="50000"/>
              </a:srgbClr>
            </a:lnRef>
            <a:fillRef idx="1">
              <a:srgbClr val="68B5F4"/>
            </a:fillRef>
            <a:effectRef idx="0">
              <a:srgbClr val="68B5F4"/>
            </a:effectRef>
            <a:fontRef idx="minor">
              <a:sysClr val="window" lastClr="FFFFFF"/>
            </a:fontRef>
          </p:style>
          <p:txBody>
            <a:bodyPr rot="0" spcFirstLastPara="0" vertOverflow="overflow" horzOverflow="overflow" vert="horz" wrap="square" lIns="68580" tIns="34290" rIns="68580" bIns="324000" numCol="1" spcCol="0" rtlCol="0" fromWordArt="0" anchor="ctr" anchorCtr="0" forceAA="0" compatLnSpc="1">
              <a:normAutofit/>
            </a:bodyPr>
            <a:p>
              <a:pPr algn="ctr"/>
              <a:r>
                <a:rPr lang="en-US" altLang="zh-CN" sz="1600" b="1"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rPr>
                <a:t>（2）遇到如下情况报价可以低一些：</a:t>
              </a:r>
              <a:endParaRPr lang="en-US" altLang="zh-CN" sz="1600" b="1" dirty="0">
                <a:solidFill>
                  <a:srgbClr val="FFFFFF"/>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42" name="任意多边形 41"/>
            <p:cNvSpPr/>
            <p:nvPr>
              <p:custDataLst>
                <p:tags r:id="rId9"/>
              </p:custDataLst>
            </p:nvPr>
          </p:nvSpPr>
          <p:spPr>
            <a:xfrm>
              <a:off x="596900" y="3054183"/>
              <a:ext cx="1092200" cy="1859883"/>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ysClr val="window" lastClr="FFFFFF">
                <a:lumMod val="95000"/>
              </a:sysClr>
            </a:solidFill>
            <a:ln>
              <a:noFill/>
            </a:ln>
            <a:effectLst>
              <a:outerShdw blurRad="63500" sx="102000" sy="102000" algn="ctr" rotWithShape="0">
                <a:prstClr val="black">
                  <a:alpha val="40000"/>
                </a:prstClr>
              </a:outerShdw>
            </a:effectLst>
          </p:spPr>
          <p:style>
            <a:lnRef idx="2">
              <a:srgbClr val="68B5F4">
                <a:shade val="50000"/>
              </a:srgbClr>
            </a:lnRef>
            <a:fillRef idx="1">
              <a:srgbClr val="68B5F4"/>
            </a:fillRef>
            <a:effectRef idx="0">
              <a:srgbClr val="68B5F4"/>
            </a:effectRef>
            <a:fontRef idx="minor">
              <a:sysClr val="window" lastClr="FFFFFF"/>
            </a:fontRef>
          </p:style>
          <p:txBody>
            <a:bodyPr rot="0" spcFirstLastPara="0" vertOverflow="overflow" horzOverflow="overflow" vert="horz" wrap="square" lIns="54000" tIns="324000" rIns="54000" bIns="34290" numCol="1" spcCol="0" rtlCol="0" fromWordArt="0" anchor="ctr" anchorCtr="0" forceAA="0" compatLnSpc="1">
              <a:normAutofit fontScale="90000" lnSpcReduction="10000"/>
            </a:bodyPr>
            <a:p>
              <a:pPr algn="ctr">
                <a:lnSpc>
                  <a:spcPct val="120000"/>
                </a:lnSpc>
              </a:pPr>
              <a:r>
                <a:rPr lang="en-US" altLang="zh-CN" sz="1200" dirty="0">
                  <a:solidFill>
                    <a:srgbClr val="5F5F5F"/>
                  </a:solidFill>
                  <a:latin typeface="微软雅黑" panose="020B0503020204020204" pitchFamily="34" charset="-122"/>
                  <a:ea typeface="微软雅黑" panose="020B0503020204020204" pitchFamily="34" charset="-122"/>
                  <a:sym typeface="Arial" panose="020B0604020202020204" pitchFamily="34" charset="0"/>
                </a:rPr>
                <a:t>施工条件好的工程，工作简单、工程量大而一般公司都可以做的工程；本公司目前急于打入某一市场、某一地区，或在该地区面临工程结束，机械设备等无工地转移时；本公司在附近有工程，而本项目又可以用该工程的设备、劳务，或有条件短期内突击完成的工程；投标对手多，竟争激烈的工程；非急需工程；支付条件好的工程等。</a:t>
              </a:r>
              <a:endParaRPr lang="en-US" altLang="zh-CN" sz="1200" dirty="0">
                <a:solidFill>
                  <a:srgbClr val="5F5F5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8676" name="内容占位符 2"/>
          <p:cNvSpPr txBox="1"/>
          <p:nvPr/>
        </p:nvSpPr>
        <p:spPr>
          <a:xfrm>
            <a:off x="513715" y="656590"/>
            <a:ext cx="7724140" cy="443230"/>
          </a:xfrm>
          <a:prstGeom prst="rect">
            <a:avLst/>
          </a:prstGeom>
          <a:noFill/>
          <a:ln w="9525">
            <a:noFill/>
          </a:ln>
        </p:spPr>
        <p:txBody>
          <a:bodyPr/>
          <a:p>
            <a:pPr marL="342900" indent="-342900" eaLnBrk="1" hangingPunct="1">
              <a:spcBef>
                <a:spcPct val="20000"/>
              </a:spcBef>
              <a:buFont typeface="Arial" panose="020B0604020202020204" pitchFamily="34" charset="0"/>
              <a:buChar char="•"/>
            </a:pPr>
            <a:r>
              <a:rPr lang="en-US" altLang="zh-CN" sz="200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6.根据招标的不同特点采用不同的报价</a:t>
            </a:r>
            <a:endParaRPr lang="en-US" altLang="zh-CN" sz="2000" smtClean="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265748" y="195263"/>
            <a:ext cx="2468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四、投标报价的技巧</a:t>
            </a:r>
            <a:endParaRPr lang="zh-CN" altLang="en-US" sz="2000" dirty="0">
              <a:latin typeface="Arial" panose="020B0604020202020204" pitchFamily="34" charset="0"/>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sp>
        <p:nvSpPr>
          <p:cNvPr id="28676" name="内容占位符 2"/>
          <p:cNvSpPr txBox="1"/>
          <p:nvPr/>
        </p:nvSpPr>
        <p:spPr>
          <a:xfrm>
            <a:off x="513715" y="656590"/>
            <a:ext cx="7724140" cy="443230"/>
          </a:xfrm>
          <a:prstGeom prst="rect">
            <a:avLst/>
          </a:prstGeom>
          <a:noFill/>
          <a:ln w="9525">
            <a:noFill/>
          </a:ln>
        </p:spPr>
        <p:txBody>
          <a:bodyPr/>
          <a:p>
            <a:pPr marL="342900" indent="-342900" eaLnBrk="1" hangingPunct="1">
              <a:spcBef>
                <a:spcPct val="20000"/>
              </a:spcBef>
              <a:buFont typeface="Arial" panose="020B0604020202020204" pitchFamily="34" charset="0"/>
              <a:buChar char="•"/>
            </a:pPr>
            <a:r>
              <a:rPr lang="en-US" altLang="zh-CN" sz="200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9.暂定工程量的报价</a:t>
            </a:r>
            <a:endParaRPr lang="en-US" altLang="zh-CN" sz="2000" smtClean="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custDataLst>
              <p:tags r:id="rId4"/>
            </p:custDataLst>
          </p:nvPr>
        </p:nvGrpSpPr>
        <p:grpSpPr>
          <a:xfrm>
            <a:off x="875665" y="1215390"/>
            <a:ext cx="2092960" cy="3439795"/>
            <a:chOff x="1483758" y="1145253"/>
            <a:chExt cx="1422332" cy="3582947"/>
          </a:xfrm>
        </p:grpSpPr>
        <p:sp>
          <p:nvSpPr>
            <p:cNvPr id="7" name="任意多边形 6"/>
            <p:cNvSpPr/>
            <p:nvPr>
              <p:custDataLst>
                <p:tags r:id="rId5"/>
              </p:custDataLst>
            </p:nvPr>
          </p:nvSpPr>
          <p:spPr>
            <a:xfrm>
              <a:off x="1483758" y="1145253"/>
              <a:ext cx="1422332" cy="1730953"/>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ln>
              <a:noFill/>
            </a:ln>
          </p:spPr>
          <p:style>
            <a:lnRef idx="2">
              <a:srgbClr val="68B5F4">
                <a:shade val="50000"/>
              </a:srgbClr>
            </a:lnRef>
            <a:fillRef idx="1">
              <a:srgbClr val="68B5F4"/>
            </a:fillRef>
            <a:effectRef idx="0">
              <a:srgbClr val="68B5F4"/>
            </a:effectRef>
            <a:fontRef idx="minor">
              <a:sysClr val="window" lastClr="FFFFFF"/>
            </a:fontRef>
          </p:style>
          <p:txBody>
            <a:bodyPr rot="0" spcFirstLastPara="0" vertOverflow="overflow" horzOverflow="overflow" vert="horz" wrap="square" lIns="68580" tIns="34290" rIns="68580" bIns="324000" numCol="1" spcCol="0" rtlCol="0" fromWordArt="0" anchor="ctr" anchorCtr="0" forceAA="0" compatLnSpc="1">
              <a:normAutofit/>
            </a:bodyPr>
            <a:p>
              <a:pPr algn="ctr"/>
              <a:r>
                <a:rPr lang="en-US" altLang="zh-CN" sz="1000" dirty="0">
                  <a:solidFill>
                    <a:schemeClr val="tx1"/>
                  </a:solidFill>
                  <a:latin typeface="微软雅黑" panose="020B0503020204020204" pitchFamily="34" charset="-122"/>
                  <a:ea typeface="微软雅黑" panose="020B0503020204020204" pitchFamily="34" charset="-122"/>
                  <a:cs typeface="+mj-cs"/>
                  <a:sym typeface="Arial" panose="020B0604020202020204" pitchFamily="34" charset="0"/>
                </a:rPr>
                <a:t>1.业主规定了暂定工程量的分项内容和暂定总价款，并规定所有投标人都必须在总报价中加入这笔固定金额，但由于分项工程量不很准确，允许将来按投标人所报单价和实际完成的工程量付款。</a:t>
              </a:r>
              <a:endParaRPr lang="en-US" altLang="zh-CN" sz="1000" dirty="0">
                <a:solidFill>
                  <a:schemeClr val="tx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8" name="任意多边形 7"/>
            <p:cNvSpPr/>
            <p:nvPr>
              <p:custDataLst>
                <p:tags r:id="rId6"/>
              </p:custDataLst>
            </p:nvPr>
          </p:nvSpPr>
          <p:spPr>
            <a:xfrm>
              <a:off x="1483758" y="2212795"/>
              <a:ext cx="1422332" cy="2515405"/>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ysClr val="window" lastClr="FFFFFF">
                <a:lumMod val="95000"/>
              </a:sysClr>
            </a:solidFill>
            <a:ln>
              <a:noFill/>
            </a:ln>
            <a:effectLst>
              <a:outerShdw blurRad="63500" sx="102000" sy="102000" algn="ctr" rotWithShape="0">
                <a:prstClr val="black">
                  <a:alpha val="40000"/>
                </a:prstClr>
              </a:outerShdw>
            </a:effectLst>
          </p:spPr>
          <p:style>
            <a:lnRef idx="2">
              <a:srgbClr val="68B5F4">
                <a:shade val="50000"/>
              </a:srgbClr>
            </a:lnRef>
            <a:fillRef idx="1">
              <a:srgbClr val="68B5F4"/>
            </a:fillRef>
            <a:effectRef idx="0">
              <a:srgbClr val="68B5F4"/>
            </a:effectRef>
            <a:fontRef idx="minor">
              <a:sysClr val="window" lastClr="FFFFFF"/>
            </a:fontRef>
          </p:style>
          <p:txBody>
            <a:bodyPr rot="0" spcFirstLastPara="0" vertOverflow="overflow" horzOverflow="overflow" vert="horz" wrap="square" lIns="54000" tIns="324000" rIns="54000" bIns="34290" numCol="1" spcCol="0" rtlCol="0" fromWordArt="0" anchor="ctr" anchorCtr="0" forceAA="0" compatLnSpc="1">
              <a:normAutofit fontScale="90000"/>
            </a:bodyPr>
            <a:p>
              <a:pPr algn="ctr">
                <a:lnSpc>
                  <a:spcPct val="120000"/>
                </a:lnSpc>
              </a:pPr>
              <a:r>
                <a:rPr lang="zh-CN" altLang="da-DK" sz="135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这种情况</a:t>
              </a:r>
              <a:r>
                <a:rPr lang="da-DK" altLang="zh-CN" sz="135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由于暂定总价款是固定的，对各投标人的总报价水平，竟争力没有任何影响，因此，投标时应当对暂定工程量的单价适当提高。这样做，既不会因今后工程量变更而吃亏，也不会削弱投标报价的竟争力。</a:t>
              </a:r>
              <a:endParaRPr lang="da-DK" altLang="zh-CN" sz="1350"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 name="组合 10"/>
          <p:cNvGrpSpPr/>
          <p:nvPr>
            <p:custDataLst>
              <p:tags r:id="rId7"/>
            </p:custDataLst>
          </p:nvPr>
        </p:nvGrpSpPr>
        <p:grpSpPr>
          <a:xfrm>
            <a:off x="3343275" y="1278255"/>
            <a:ext cx="2339975" cy="3439795"/>
            <a:chOff x="3860800" y="1278861"/>
            <a:chExt cx="1422400" cy="3449232"/>
          </a:xfrm>
        </p:grpSpPr>
        <p:sp>
          <p:nvSpPr>
            <p:cNvPr id="12" name="任意多边形 11"/>
            <p:cNvSpPr/>
            <p:nvPr>
              <p:custDataLst>
                <p:tags r:id="rId8"/>
              </p:custDataLst>
            </p:nvPr>
          </p:nvSpPr>
          <p:spPr>
            <a:xfrm>
              <a:off x="3860800" y="1278861"/>
              <a:ext cx="1422400" cy="1375437"/>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solidFill>
              <a:srgbClr val="6374BD"/>
            </a:solidFill>
            <a:ln>
              <a:noFill/>
            </a:ln>
          </p:spPr>
          <p:style>
            <a:lnRef idx="2">
              <a:srgbClr val="68B5F4">
                <a:shade val="50000"/>
              </a:srgbClr>
            </a:lnRef>
            <a:fillRef idx="1">
              <a:srgbClr val="68B5F4"/>
            </a:fillRef>
            <a:effectRef idx="0">
              <a:srgbClr val="68B5F4"/>
            </a:effectRef>
            <a:fontRef idx="minor">
              <a:sysClr val="window" lastClr="FFFFFF"/>
            </a:fontRef>
          </p:style>
          <p:txBody>
            <a:bodyPr rot="0" spcFirstLastPara="0" vertOverflow="overflow" horzOverflow="overflow" vert="horz" wrap="square" lIns="68580" tIns="34290" rIns="68580" bIns="324000" numCol="1" spcCol="0" rtlCol="0" fromWordArt="0" anchor="ctr" anchorCtr="0" forceAA="0" compatLnSpc="1">
              <a:normAutofit/>
            </a:bodyPr>
            <a:p>
              <a:pPr algn="ctr"/>
              <a:r>
                <a:rPr lang="en-US" altLang="zh-CN" sz="1000" dirty="0">
                  <a:solidFill>
                    <a:schemeClr val="tx1"/>
                  </a:solidFill>
                  <a:latin typeface="微软雅黑" panose="020B0503020204020204" pitchFamily="34" charset="-122"/>
                  <a:ea typeface="微软雅黑" panose="020B0503020204020204" pitchFamily="34" charset="-122"/>
                  <a:cs typeface="+mj-cs"/>
                  <a:sym typeface="Arial" panose="020B0604020202020204" pitchFamily="34" charset="0"/>
                </a:rPr>
                <a:t>2.业主列出了暂定工程量的项目和数量，但并没有限制这些工程量的估价总价款，要求投标人既列出单价，也应按暂定项目的数量计算总价，当将来结算付款时可按实际完成的工程量和所报单价支付。</a:t>
              </a:r>
              <a:endParaRPr lang="en-US" altLang="zh-CN" sz="1000" dirty="0">
                <a:solidFill>
                  <a:schemeClr val="tx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15" name="任意多边形 14"/>
            <p:cNvSpPr/>
            <p:nvPr>
              <p:custDataLst>
                <p:tags r:id="rId9"/>
              </p:custDataLst>
            </p:nvPr>
          </p:nvSpPr>
          <p:spPr>
            <a:xfrm>
              <a:off x="3860800" y="2244162"/>
              <a:ext cx="1422400" cy="2483931"/>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ysClr val="window" lastClr="FFFFFF">
                <a:lumMod val="95000"/>
              </a:sysClr>
            </a:solidFill>
            <a:ln>
              <a:noFill/>
            </a:ln>
            <a:effectLst>
              <a:outerShdw blurRad="63500" sx="102000" sy="102000" algn="ctr" rotWithShape="0">
                <a:prstClr val="black">
                  <a:alpha val="40000"/>
                </a:prstClr>
              </a:outerShdw>
            </a:effectLst>
          </p:spPr>
          <p:style>
            <a:lnRef idx="2">
              <a:srgbClr val="68B5F4">
                <a:shade val="50000"/>
              </a:srgbClr>
            </a:lnRef>
            <a:fillRef idx="1">
              <a:srgbClr val="68B5F4"/>
            </a:fillRef>
            <a:effectRef idx="0">
              <a:srgbClr val="68B5F4"/>
            </a:effectRef>
            <a:fontRef idx="minor">
              <a:sysClr val="window" lastClr="FFFFFF"/>
            </a:fontRef>
          </p:style>
          <p:txBody>
            <a:bodyPr rot="0" spcFirstLastPara="0" vertOverflow="overflow" horzOverflow="overflow" vert="horz" wrap="square" lIns="54000" tIns="324000" rIns="54000" bIns="34290" numCol="1" spcCol="0" rtlCol="0" fromWordArt="0" anchor="ctr" anchorCtr="0" forceAA="0" compatLnSpc="1">
              <a:noAutofit/>
            </a:bodyPr>
            <a:p>
              <a:pPr algn="ctr">
                <a:lnSpc>
                  <a:spcPct val="120000"/>
                </a:lnSpc>
              </a:pPr>
              <a:r>
                <a:rPr lang="zh-CN" altLang="da-DK" sz="12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这种情况</a:t>
              </a:r>
              <a:r>
                <a:rPr lang="da-DK" altLang="zh-CN" sz="12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投标人必须慎重考虑。如果单价定得高了，将会增大总报价，将影响投标报价的竟争力；如果单价定得低了，将来这类工程量增大，将会影响收益。一般来说，这类工程量可以采用正常价格，如果承包商估计今后实际工程量肯定会增大，则可适当提高单价，使将来可增加额外收益，</a:t>
              </a:r>
              <a:endParaRPr lang="da-DK" altLang="zh-CN" sz="1200"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8" name="组合 17"/>
          <p:cNvGrpSpPr/>
          <p:nvPr>
            <p:custDataLst>
              <p:tags r:id="rId10"/>
            </p:custDataLst>
          </p:nvPr>
        </p:nvGrpSpPr>
        <p:grpSpPr>
          <a:xfrm>
            <a:off x="5971540" y="1278255"/>
            <a:ext cx="1763395" cy="3377565"/>
            <a:chOff x="6237842" y="1278861"/>
            <a:chExt cx="1422400" cy="3449893"/>
          </a:xfrm>
        </p:grpSpPr>
        <p:sp>
          <p:nvSpPr>
            <p:cNvPr id="19" name="任意多边形 18"/>
            <p:cNvSpPr/>
            <p:nvPr>
              <p:custDataLst>
                <p:tags r:id="rId11"/>
              </p:custDataLst>
            </p:nvPr>
          </p:nvSpPr>
          <p:spPr>
            <a:xfrm>
              <a:off x="6237842" y="1278861"/>
              <a:ext cx="1422400" cy="1375437"/>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solidFill>
              <a:srgbClr val="7F96B7"/>
            </a:solidFill>
            <a:ln>
              <a:noFill/>
            </a:ln>
          </p:spPr>
          <p:style>
            <a:lnRef idx="2">
              <a:srgbClr val="68B5F4">
                <a:shade val="50000"/>
              </a:srgbClr>
            </a:lnRef>
            <a:fillRef idx="1">
              <a:srgbClr val="68B5F4"/>
            </a:fillRef>
            <a:effectRef idx="0">
              <a:srgbClr val="68B5F4"/>
            </a:effectRef>
            <a:fontRef idx="minor">
              <a:sysClr val="window" lastClr="FFFFFF"/>
            </a:fontRef>
          </p:style>
          <p:txBody>
            <a:bodyPr rot="0" spcFirstLastPara="0" vertOverflow="overflow" horzOverflow="overflow" vert="horz" wrap="square" lIns="68580" tIns="34290" rIns="68580" bIns="324000" numCol="1" spcCol="0" rtlCol="0" fromWordArt="0" anchor="ctr" anchorCtr="0" forceAA="0" compatLnSpc="1">
              <a:normAutofit/>
            </a:bodyPr>
            <a:p>
              <a:pPr algn="ctr"/>
              <a:r>
                <a:rPr lang="en-US" altLang="zh-CN" sz="1000" dirty="0">
                  <a:solidFill>
                    <a:schemeClr val="tx1"/>
                  </a:solidFill>
                  <a:latin typeface="微软雅黑" panose="020B0503020204020204" pitchFamily="34" charset="-122"/>
                  <a:ea typeface="微软雅黑" panose="020B0503020204020204" pitchFamily="34" charset="-122"/>
                  <a:cs typeface="+mj-cs"/>
                  <a:sym typeface="Arial" panose="020B0604020202020204" pitchFamily="34" charset="0"/>
                </a:rPr>
                <a:t>3.只有暂定工程的一笔固定总金额，将来这笔金额作什么用，由业主确定。</a:t>
              </a:r>
              <a:endParaRPr lang="en-US" altLang="zh-CN" sz="1000" dirty="0">
                <a:solidFill>
                  <a:schemeClr val="tx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20" name="任意多边形 19"/>
            <p:cNvSpPr/>
            <p:nvPr>
              <p:custDataLst>
                <p:tags r:id="rId12"/>
              </p:custDataLst>
            </p:nvPr>
          </p:nvSpPr>
          <p:spPr>
            <a:xfrm>
              <a:off x="6237842" y="2064269"/>
              <a:ext cx="1422400" cy="2664485"/>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ysClr val="window" lastClr="FFFFFF">
                <a:lumMod val="95000"/>
              </a:sysClr>
            </a:solidFill>
            <a:ln>
              <a:noFill/>
            </a:ln>
            <a:effectLst>
              <a:outerShdw blurRad="63500" sx="102000" sy="102000" algn="ctr" rotWithShape="0">
                <a:prstClr val="black">
                  <a:alpha val="40000"/>
                </a:prstClr>
              </a:outerShdw>
            </a:effectLst>
          </p:spPr>
          <p:style>
            <a:lnRef idx="2">
              <a:srgbClr val="68B5F4">
                <a:shade val="50000"/>
              </a:srgbClr>
            </a:lnRef>
            <a:fillRef idx="1">
              <a:srgbClr val="68B5F4"/>
            </a:fillRef>
            <a:effectRef idx="0">
              <a:srgbClr val="68B5F4"/>
            </a:effectRef>
            <a:fontRef idx="minor">
              <a:sysClr val="window" lastClr="FFFFFF"/>
            </a:fontRef>
          </p:style>
          <p:txBody>
            <a:bodyPr rot="0" spcFirstLastPara="0" vertOverflow="overflow" horzOverflow="overflow" vert="horz" wrap="square" lIns="54000" tIns="324000" rIns="54000" bIns="34290" numCol="1" spcCol="0" rtlCol="0" fromWordArt="0" anchor="ctr" anchorCtr="0" forceAA="0" compatLnSpc="1">
              <a:normAutofit/>
            </a:bodyPr>
            <a:p>
              <a:pPr algn="ctr">
                <a:lnSpc>
                  <a:spcPct val="120000"/>
                </a:lnSpc>
              </a:pPr>
              <a:r>
                <a:rPr lang="da-DK" altLang="zh-CN" sz="12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第三种情况对投标竟争没有实际意义，按招标文件要求将规定的总报价款列入总报价即可。</a:t>
              </a:r>
              <a:endParaRPr lang="da-DK" altLang="zh-CN" sz="1200"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265748" y="195263"/>
            <a:ext cx="2468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四、投标报价的技巧</a:t>
            </a:r>
            <a:endParaRPr lang="zh-CN" altLang="en-US" sz="2000" dirty="0">
              <a:latin typeface="Arial" panose="020B0604020202020204" pitchFamily="34" charset="0"/>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sp>
        <p:nvSpPr>
          <p:cNvPr id="28676" name="内容占位符 2"/>
          <p:cNvSpPr txBox="1"/>
          <p:nvPr/>
        </p:nvSpPr>
        <p:spPr>
          <a:xfrm>
            <a:off x="513715" y="656590"/>
            <a:ext cx="7724140" cy="443230"/>
          </a:xfrm>
          <a:prstGeom prst="rect">
            <a:avLst/>
          </a:prstGeom>
          <a:noFill/>
          <a:ln w="9525">
            <a:noFill/>
          </a:ln>
        </p:spPr>
        <p:txBody>
          <a:bodyPr/>
          <a:p>
            <a:pPr marL="342900" indent="-342900" eaLnBrk="1" hangingPunct="1">
              <a:spcBef>
                <a:spcPct val="20000"/>
              </a:spcBef>
              <a:buFont typeface="Arial" panose="020B0604020202020204" pitchFamily="34" charset="0"/>
              <a:buChar char="•"/>
            </a:pPr>
            <a:r>
              <a:rPr lang="en-US" altLang="zh-CN" sz="2000" smtClean="0">
                <a:latin typeface="微软雅黑" panose="020B0503020204020204" pitchFamily="34" charset="-122"/>
                <a:ea typeface="微软雅黑" panose="020B0503020204020204" pitchFamily="34" charset="-122"/>
                <a:sym typeface="Arial" panose="020B0604020202020204" pitchFamily="34" charset="0"/>
              </a:rPr>
              <a:t>6.根据招标的不同特点采用不同的报价</a:t>
            </a:r>
            <a:endParaRPr lang="en-US" altLang="zh-CN" sz="2000" smtClean="0">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下箭头 9"/>
          <p:cNvSpPr/>
          <p:nvPr>
            <p:custDataLst>
              <p:tags r:id="rId4"/>
            </p:custDataLst>
          </p:nvPr>
        </p:nvSpPr>
        <p:spPr>
          <a:xfrm>
            <a:off x="3007360" y="1090295"/>
            <a:ext cx="3244850" cy="1690370"/>
          </a:xfrm>
          <a:prstGeom prst="downArrow">
            <a:avLst>
              <a:gd name="adj1" fmla="val 50000"/>
              <a:gd name="adj2" fmla="val 35000"/>
            </a:avLst>
          </a:prstGeom>
          <a:ln>
            <a:noFill/>
          </a:ln>
        </p:spPr>
        <p:style>
          <a:lnRef idx="2">
            <a:srgbClr val="FFFFFF">
              <a:hueOff val="0"/>
              <a:satOff val="0"/>
              <a:lumOff val="0"/>
              <a:alphaOff val="0"/>
            </a:srgbClr>
          </a:lnRef>
          <a:fillRef idx="1">
            <a:srgbClr val="018BE9">
              <a:hueOff val="0"/>
              <a:satOff val="0"/>
              <a:lumOff val="0"/>
              <a:alphaOff val="0"/>
            </a:srgbClr>
          </a:fillRef>
          <a:effectRef idx="0">
            <a:srgbClr val="018BE9">
              <a:hueOff val="0"/>
              <a:satOff val="0"/>
              <a:lumOff val="0"/>
              <a:alphaOff val="0"/>
            </a:srgbClr>
          </a:effectRef>
          <a:fontRef idx="minor">
            <a:srgbClr val="FFFFFF"/>
          </a:fontRef>
        </p:style>
        <p:txBody>
          <a:bodyPr>
            <a:normAutofit fontScale="90000" lnSpcReduction="10000"/>
          </a:bodyPr>
          <a:p>
            <a:r>
              <a:rPr lang="zh-CN" altLang="en-US" sz="1200" b="1">
                <a:latin typeface="微软雅黑" panose="020B0503020204020204" pitchFamily="34" charset="-122"/>
                <a:ea typeface="微软雅黑" panose="020B0503020204020204" pitchFamily="34" charset="-122"/>
                <a:sym typeface="Arial" panose="020B0604020202020204" pitchFamily="34" charset="0"/>
              </a:rPr>
              <a:t>（3）较长时期内，承包商没有在建的工程项目，如果再不中标就难以维持生存。因此，虽然本工程无利可图，但能维持公司的正常运转，度过暂时的困难，以求将来的发展。</a:t>
            </a:r>
            <a:endParaRPr lang="zh-CN" altLang="en-US" sz="12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下箭头 7"/>
          <p:cNvSpPr/>
          <p:nvPr>
            <p:custDataLst>
              <p:tags r:id="rId5"/>
            </p:custDataLst>
          </p:nvPr>
        </p:nvSpPr>
        <p:spPr>
          <a:xfrm rot="7200000">
            <a:off x="4678045" y="2672080"/>
            <a:ext cx="2434590" cy="1868805"/>
          </a:xfrm>
          <a:prstGeom prst="downArrow">
            <a:avLst>
              <a:gd name="adj1" fmla="val 50000"/>
              <a:gd name="adj2" fmla="val 35000"/>
            </a:avLst>
          </a:prstGeom>
          <a:ln>
            <a:noFill/>
          </a:ln>
        </p:spPr>
        <p:style>
          <a:lnRef idx="2">
            <a:srgbClr val="FFFFFF">
              <a:hueOff val="0"/>
              <a:satOff val="0"/>
              <a:lumOff val="0"/>
              <a:alphaOff val="0"/>
            </a:srgbClr>
          </a:lnRef>
          <a:fillRef idx="1">
            <a:srgbClr val="018BE9">
              <a:hueOff val="0"/>
              <a:satOff val="0"/>
              <a:lumOff val="0"/>
              <a:alphaOff val="0"/>
            </a:srgbClr>
          </a:fillRef>
          <a:effectRef idx="0">
            <a:srgbClr val="018BE9">
              <a:hueOff val="0"/>
              <a:satOff val="0"/>
              <a:lumOff val="0"/>
              <a:alphaOff val="0"/>
            </a:srgbClr>
          </a:effectRef>
          <a:fontRef idx="minor">
            <a:srgbClr val="FFFFFF"/>
          </a:fontRef>
        </p:style>
        <p:txBody>
          <a:bodyPr>
            <a:normAutofit fontScale="90000" lnSpcReduction="10000"/>
          </a:bodyPr>
          <a:p>
            <a:r>
              <a:rPr lang="zh-CN" altLang="en-US" sz="1200" b="1">
                <a:latin typeface="微软雅黑" panose="020B0503020204020204" pitchFamily="34" charset="-122"/>
                <a:ea typeface="微软雅黑" panose="020B0503020204020204" pitchFamily="34" charset="-122"/>
                <a:sym typeface="Arial" panose="020B0604020202020204" pitchFamily="34" charset="0"/>
              </a:rPr>
              <a:t>（</a:t>
            </a:r>
            <a:r>
              <a:rPr lang="en-US" altLang="zh-CN" sz="1200" b="1">
                <a:latin typeface="微软雅黑" panose="020B0503020204020204" pitchFamily="34" charset="-122"/>
                <a:ea typeface="微软雅黑" panose="020B0503020204020204" pitchFamily="34" charset="-122"/>
                <a:sym typeface="Arial" panose="020B0604020202020204" pitchFamily="34" charset="0"/>
              </a:rPr>
              <a:t>2</a:t>
            </a:r>
            <a:r>
              <a:rPr lang="zh-CN" altLang="en-US" sz="1200" b="1">
                <a:latin typeface="微软雅黑" panose="020B0503020204020204" pitchFamily="34" charset="-122"/>
                <a:ea typeface="微软雅黑" panose="020B0503020204020204" pitchFamily="34" charset="-122"/>
                <a:sym typeface="Arial" panose="020B0604020202020204" pitchFamily="34" charset="0"/>
              </a:rPr>
              <a:t>）对于分期建设的项目，先以低价获得首期工程，而后创造机会赢得第二期工程中的竟争优势，并在以后的实施中赚得利润</a:t>
            </a:r>
            <a:r>
              <a:rPr lang="zh-CN" altLang="en-US" sz="1350">
                <a:sym typeface="Arial" panose="020B0604020202020204" pitchFamily="34" charset="0"/>
              </a:rPr>
              <a:t>。</a:t>
            </a:r>
            <a:endParaRPr lang="zh-CN" altLang="en-US" sz="1350">
              <a:sym typeface="Arial" panose="020B0604020202020204" pitchFamily="34" charset="0"/>
            </a:endParaRPr>
          </a:p>
        </p:txBody>
      </p:sp>
      <p:sp>
        <p:nvSpPr>
          <p:cNvPr id="6" name="下箭头 5"/>
          <p:cNvSpPr/>
          <p:nvPr>
            <p:custDataLst>
              <p:tags r:id="rId6"/>
            </p:custDataLst>
          </p:nvPr>
        </p:nvSpPr>
        <p:spPr>
          <a:xfrm rot="14400000">
            <a:off x="2511425" y="2936875"/>
            <a:ext cx="1770380" cy="1546225"/>
          </a:xfrm>
          <a:prstGeom prst="downArrow">
            <a:avLst>
              <a:gd name="adj1" fmla="val 50000"/>
              <a:gd name="adj2" fmla="val 35000"/>
            </a:avLst>
          </a:prstGeom>
          <a:ln>
            <a:noFill/>
          </a:ln>
        </p:spPr>
        <p:style>
          <a:lnRef idx="2">
            <a:srgbClr val="FFFFFF">
              <a:hueOff val="0"/>
              <a:satOff val="0"/>
              <a:lumOff val="0"/>
              <a:alphaOff val="0"/>
            </a:srgbClr>
          </a:lnRef>
          <a:fillRef idx="1">
            <a:srgbClr val="018BE9">
              <a:hueOff val="0"/>
              <a:satOff val="0"/>
              <a:lumOff val="0"/>
              <a:alphaOff val="0"/>
            </a:srgbClr>
          </a:fillRef>
          <a:effectRef idx="0">
            <a:srgbClr val="018BE9">
              <a:hueOff val="0"/>
              <a:satOff val="0"/>
              <a:lumOff val="0"/>
              <a:alphaOff val="0"/>
            </a:srgbClr>
          </a:effectRef>
          <a:fontRef idx="minor">
            <a:srgbClr val="FFFFFF"/>
          </a:fontRef>
        </p:style>
        <p:txBody>
          <a:bodyPr>
            <a:noAutofit/>
          </a:bodyPr>
          <a:p>
            <a:r>
              <a:rPr lang="zh-CN" altLang="en-US" sz="1000">
                <a:latin typeface="微软雅黑" panose="020B0503020204020204" pitchFamily="34" charset="-122"/>
                <a:ea typeface="微软雅黑" panose="020B0503020204020204" pitchFamily="34" charset="-122"/>
                <a:sym typeface="Arial" panose="020B0604020202020204" pitchFamily="34" charset="0"/>
              </a:rPr>
              <a:t>（</a:t>
            </a:r>
            <a:r>
              <a:rPr lang="zh-CN" altLang="en-US" sz="1200" b="1">
                <a:latin typeface="微软雅黑" panose="020B0503020204020204" pitchFamily="34" charset="-122"/>
                <a:ea typeface="微软雅黑" panose="020B0503020204020204" pitchFamily="34" charset="-122"/>
                <a:sym typeface="Arial" panose="020B0604020202020204" pitchFamily="34" charset="0"/>
              </a:rPr>
              <a:t>1）有可能在中标后，将部分工程分包给索价较低的一些分包商。</a:t>
            </a:r>
            <a:endParaRPr lang="zh-CN" altLang="en-US" sz="12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12"/>
          <p:cNvSpPr/>
          <p:nvPr>
            <p:custDataLst>
              <p:tags r:id="rId7"/>
            </p:custDataLst>
          </p:nvPr>
        </p:nvSpPr>
        <p:spPr>
          <a:xfrm>
            <a:off x="4063554" y="2780550"/>
            <a:ext cx="1048397" cy="866040"/>
          </a:xfrm>
          <a:prstGeom prst="rect">
            <a:avLst/>
          </a:prstGeom>
        </p:spPr>
        <p:txBody>
          <a:bodyPr wrap="square" anchor="ctr" anchorCtr="1">
            <a:normAutofit/>
          </a:bodyPr>
          <a:p>
            <a:pPr algn="ctr"/>
            <a:r>
              <a:rPr lang="zh-CN" altLang="en-US" sz="16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无利润算标</a:t>
            </a:r>
            <a:endParaRPr lang="zh-CN" altLang="en-US" sz="16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descr="C:\Users\iamisis\Desktop\崔老师的PPT\bghome0.png"/>
          <p:cNvPicPr>
            <a:picLocks noChangeAspect="1"/>
          </p:cNvPicPr>
          <p:nvPr/>
        </p:nvPicPr>
        <p:blipFill>
          <a:blip r:embed="rId1"/>
          <a:srcRect t="50401"/>
          <a:stretch>
            <a:fillRect/>
          </a:stretch>
        </p:blipFill>
        <p:spPr>
          <a:xfrm>
            <a:off x="0" y="1592263"/>
            <a:ext cx="9144000" cy="1889125"/>
          </a:xfrm>
          <a:prstGeom prst="rect">
            <a:avLst/>
          </a:prstGeom>
          <a:noFill/>
          <a:ln w="9525">
            <a:noFill/>
          </a:ln>
        </p:spPr>
      </p:pic>
      <p:pic>
        <p:nvPicPr>
          <p:cNvPr id="3081" name="Picture 2" descr="PPECLOGO-eff-0-1"/>
          <p:cNvPicPr>
            <a:picLocks noChangeAspect="1"/>
          </p:cNvPicPr>
          <p:nvPr/>
        </p:nvPicPr>
        <p:blipFill>
          <a:blip r:embed="rId2"/>
          <a:stretch>
            <a:fillRect/>
          </a:stretch>
        </p:blipFill>
        <p:spPr>
          <a:xfrm>
            <a:off x="2882900" y="2317750"/>
            <a:ext cx="835025" cy="474663"/>
          </a:xfrm>
          <a:prstGeom prst="rect">
            <a:avLst/>
          </a:prstGeom>
          <a:noFill/>
          <a:ln w="9525">
            <a:noFill/>
          </a:ln>
        </p:spPr>
      </p:pic>
      <p:pic>
        <p:nvPicPr>
          <p:cNvPr id="3082" name="Picture 3" descr="PPECLOGO-eff-0-2"/>
          <p:cNvPicPr>
            <a:picLocks noChangeAspect="1"/>
          </p:cNvPicPr>
          <p:nvPr/>
        </p:nvPicPr>
        <p:blipFill>
          <a:blip r:embed="rId3"/>
          <a:stretch>
            <a:fillRect/>
          </a:stretch>
        </p:blipFill>
        <p:spPr>
          <a:xfrm>
            <a:off x="6346825" y="2290763"/>
            <a:ext cx="773113" cy="446087"/>
          </a:xfrm>
          <a:prstGeom prst="rect">
            <a:avLst/>
          </a:prstGeom>
          <a:noFill/>
          <a:ln w="9525">
            <a:noFill/>
          </a:ln>
        </p:spPr>
      </p:pic>
      <p:pic>
        <p:nvPicPr>
          <p:cNvPr id="3083" name="Picture 4" descr="PPECLOGO-eff-0-3"/>
          <p:cNvPicPr>
            <a:picLocks noChangeAspect="1"/>
          </p:cNvPicPr>
          <p:nvPr/>
        </p:nvPicPr>
        <p:blipFill>
          <a:blip r:embed="rId4"/>
          <a:stretch>
            <a:fillRect/>
          </a:stretch>
        </p:blipFill>
        <p:spPr>
          <a:xfrm>
            <a:off x="438150" y="1466850"/>
            <a:ext cx="2373313" cy="1412875"/>
          </a:xfrm>
          <a:prstGeom prst="rect">
            <a:avLst/>
          </a:prstGeom>
          <a:noFill/>
          <a:ln w="9525">
            <a:noFill/>
          </a:ln>
        </p:spPr>
      </p:pic>
      <p:pic>
        <p:nvPicPr>
          <p:cNvPr id="3084" name="Picture 5" descr="PPECLOGO-eff-0-1"/>
          <p:cNvPicPr>
            <a:picLocks noChangeAspect="1"/>
          </p:cNvPicPr>
          <p:nvPr/>
        </p:nvPicPr>
        <p:blipFill>
          <a:blip r:embed="rId5"/>
          <a:stretch>
            <a:fillRect/>
          </a:stretch>
        </p:blipFill>
        <p:spPr>
          <a:xfrm>
            <a:off x="3136900" y="2860675"/>
            <a:ext cx="412750" cy="234950"/>
          </a:xfrm>
          <a:prstGeom prst="rect">
            <a:avLst/>
          </a:prstGeom>
          <a:noFill/>
          <a:ln w="9525">
            <a:noFill/>
          </a:ln>
        </p:spPr>
      </p:pic>
      <p:pic>
        <p:nvPicPr>
          <p:cNvPr id="3085" name="Picture 6" descr="PPECLOGO-eff-0-1"/>
          <p:cNvPicPr>
            <a:picLocks noChangeAspect="1"/>
          </p:cNvPicPr>
          <p:nvPr/>
        </p:nvPicPr>
        <p:blipFill>
          <a:blip r:embed="rId6"/>
          <a:stretch>
            <a:fillRect/>
          </a:stretch>
        </p:blipFill>
        <p:spPr>
          <a:xfrm>
            <a:off x="5426075" y="2311400"/>
            <a:ext cx="315913" cy="179388"/>
          </a:xfrm>
          <a:prstGeom prst="rect">
            <a:avLst/>
          </a:prstGeom>
          <a:noFill/>
          <a:ln w="9525">
            <a:noFill/>
          </a:ln>
        </p:spPr>
      </p:pic>
      <p:pic>
        <p:nvPicPr>
          <p:cNvPr id="3086" name="Picture 7" descr="PPECLOGO-eff-0-1"/>
          <p:cNvPicPr>
            <a:picLocks noChangeAspect="1"/>
          </p:cNvPicPr>
          <p:nvPr/>
        </p:nvPicPr>
        <p:blipFill>
          <a:blip r:embed="rId7"/>
          <a:stretch>
            <a:fillRect/>
          </a:stretch>
        </p:blipFill>
        <p:spPr>
          <a:xfrm>
            <a:off x="4057650" y="2892425"/>
            <a:ext cx="155575" cy="88900"/>
          </a:xfrm>
          <a:prstGeom prst="rect">
            <a:avLst/>
          </a:prstGeom>
          <a:noFill/>
          <a:ln w="9525">
            <a:noFill/>
          </a:ln>
        </p:spPr>
      </p:pic>
      <p:pic>
        <p:nvPicPr>
          <p:cNvPr id="3087" name="Picture 8" descr="PPECLOGO-eff-0-2"/>
          <p:cNvPicPr>
            <a:picLocks noChangeAspect="1"/>
          </p:cNvPicPr>
          <p:nvPr/>
        </p:nvPicPr>
        <p:blipFill>
          <a:blip r:embed="rId3"/>
          <a:stretch>
            <a:fillRect/>
          </a:stretch>
        </p:blipFill>
        <p:spPr>
          <a:xfrm>
            <a:off x="3775075" y="2119313"/>
            <a:ext cx="773113" cy="446087"/>
          </a:xfrm>
          <a:prstGeom prst="rect">
            <a:avLst/>
          </a:prstGeom>
          <a:noFill/>
          <a:ln w="9525">
            <a:noFill/>
          </a:ln>
        </p:spPr>
      </p:pic>
      <p:pic>
        <p:nvPicPr>
          <p:cNvPr id="3088" name="Picture 9" descr="PPECLOGO-eff-5-4"/>
          <p:cNvPicPr>
            <a:picLocks noChangeAspect="1"/>
          </p:cNvPicPr>
          <p:nvPr/>
        </p:nvPicPr>
        <p:blipFill>
          <a:blip r:embed="rId8"/>
          <a:stretch>
            <a:fillRect/>
          </a:stretch>
        </p:blipFill>
        <p:spPr>
          <a:xfrm>
            <a:off x="2187575" y="2530475"/>
            <a:ext cx="1163638" cy="668338"/>
          </a:xfrm>
          <a:prstGeom prst="rect">
            <a:avLst/>
          </a:prstGeom>
          <a:noFill/>
          <a:ln w="9525">
            <a:noFill/>
          </a:ln>
        </p:spPr>
      </p:pic>
      <p:pic>
        <p:nvPicPr>
          <p:cNvPr id="3089" name="Picture 10" descr="PPECLOGO-eff-5-2"/>
          <p:cNvPicPr>
            <a:picLocks noChangeAspect="1"/>
          </p:cNvPicPr>
          <p:nvPr/>
        </p:nvPicPr>
        <p:blipFill>
          <a:blip r:embed="rId9"/>
          <a:stretch>
            <a:fillRect/>
          </a:stretch>
        </p:blipFill>
        <p:spPr>
          <a:xfrm>
            <a:off x="3832225" y="2692400"/>
            <a:ext cx="1444625" cy="854075"/>
          </a:xfrm>
          <a:prstGeom prst="rect">
            <a:avLst/>
          </a:prstGeom>
          <a:noFill/>
          <a:ln w="9525">
            <a:noFill/>
          </a:ln>
        </p:spPr>
      </p:pic>
      <p:pic>
        <p:nvPicPr>
          <p:cNvPr id="3090" name="Picture 11" descr="PPECLOGO-eff-5-4"/>
          <p:cNvPicPr>
            <a:picLocks noChangeAspect="1"/>
          </p:cNvPicPr>
          <p:nvPr/>
        </p:nvPicPr>
        <p:blipFill>
          <a:blip r:embed="rId8"/>
          <a:stretch>
            <a:fillRect/>
          </a:stretch>
        </p:blipFill>
        <p:spPr>
          <a:xfrm>
            <a:off x="7404100" y="2217738"/>
            <a:ext cx="879475" cy="506412"/>
          </a:xfrm>
          <a:prstGeom prst="rect">
            <a:avLst/>
          </a:prstGeom>
          <a:noFill/>
          <a:ln w="9525">
            <a:noFill/>
          </a:ln>
        </p:spPr>
      </p:pic>
      <p:pic>
        <p:nvPicPr>
          <p:cNvPr id="3091" name="Picture 12" descr="PPECLOGO-eff-0-1"/>
          <p:cNvPicPr>
            <a:picLocks noChangeAspect="1"/>
          </p:cNvPicPr>
          <p:nvPr/>
        </p:nvPicPr>
        <p:blipFill>
          <a:blip r:embed="rId10"/>
          <a:stretch>
            <a:fillRect/>
          </a:stretch>
        </p:blipFill>
        <p:spPr>
          <a:xfrm>
            <a:off x="5873750" y="2768600"/>
            <a:ext cx="411163" cy="233363"/>
          </a:xfrm>
          <a:prstGeom prst="rect">
            <a:avLst/>
          </a:prstGeom>
          <a:noFill/>
          <a:ln w="9525">
            <a:noFill/>
          </a:ln>
        </p:spPr>
      </p:pic>
      <p:pic>
        <p:nvPicPr>
          <p:cNvPr id="3092" name="Picture 13" descr="PPECLOGO-eff-0-1"/>
          <p:cNvPicPr>
            <a:picLocks noChangeAspect="1"/>
          </p:cNvPicPr>
          <p:nvPr/>
        </p:nvPicPr>
        <p:blipFill>
          <a:blip r:embed="rId10"/>
          <a:stretch>
            <a:fillRect/>
          </a:stretch>
        </p:blipFill>
        <p:spPr>
          <a:xfrm>
            <a:off x="8480425" y="1974850"/>
            <a:ext cx="411163" cy="233363"/>
          </a:xfrm>
          <a:prstGeom prst="rect">
            <a:avLst/>
          </a:prstGeom>
          <a:noFill/>
          <a:ln w="9525">
            <a:noFill/>
          </a:ln>
        </p:spPr>
      </p:pic>
      <p:pic>
        <p:nvPicPr>
          <p:cNvPr id="3093" name="Picture 14" descr="PPECLOGO-eff2-1-2"/>
          <p:cNvPicPr>
            <a:picLocks noChangeAspect="1"/>
          </p:cNvPicPr>
          <p:nvPr/>
        </p:nvPicPr>
        <p:blipFill>
          <a:blip r:embed="rId11"/>
          <a:stretch>
            <a:fillRect/>
          </a:stretch>
        </p:blipFill>
        <p:spPr>
          <a:xfrm>
            <a:off x="1235075" y="2282825"/>
            <a:ext cx="1336675" cy="849313"/>
          </a:xfrm>
          <a:prstGeom prst="rect">
            <a:avLst/>
          </a:prstGeom>
          <a:noFill/>
          <a:ln w="9525">
            <a:noFill/>
          </a:ln>
        </p:spPr>
      </p:pic>
      <p:pic>
        <p:nvPicPr>
          <p:cNvPr id="3094" name="Picture 15" descr="PPECLOGO-eff2-1-3"/>
          <p:cNvPicPr>
            <a:picLocks noChangeAspect="1"/>
          </p:cNvPicPr>
          <p:nvPr/>
        </p:nvPicPr>
        <p:blipFill>
          <a:blip r:embed="rId12"/>
          <a:stretch>
            <a:fillRect/>
          </a:stretch>
        </p:blipFill>
        <p:spPr>
          <a:xfrm>
            <a:off x="2755900" y="2238375"/>
            <a:ext cx="344488" cy="217488"/>
          </a:xfrm>
          <a:prstGeom prst="rect">
            <a:avLst/>
          </a:prstGeom>
          <a:noFill/>
          <a:ln w="9525">
            <a:noFill/>
          </a:ln>
        </p:spPr>
      </p:pic>
      <p:pic>
        <p:nvPicPr>
          <p:cNvPr id="3095" name="Picture 16" descr="PPECLOGO-eff2-1-4"/>
          <p:cNvPicPr>
            <a:picLocks noChangeAspect="1"/>
          </p:cNvPicPr>
          <p:nvPr/>
        </p:nvPicPr>
        <p:blipFill>
          <a:blip r:embed="rId13"/>
          <a:stretch>
            <a:fillRect/>
          </a:stretch>
        </p:blipFill>
        <p:spPr>
          <a:xfrm>
            <a:off x="6327775" y="2586038"/>
            <a:ext cx="554038" cy="349250"/>
          </a:xfrm>
          <a:prstGeom prst="rect">
            <a:avLst/>
          </a:prstGeom>
          <a:noFill/>
          <a:ln w="9525">
            <a:noFill/>
          </a:ln>
        </p:spPr>
      </p:pic>
      <p:pic>
        <p:nvPicPr>
          <p:cNvPr id="3096" name="Picture 17" descr="PPECLOGO-eff2-1-3"/>
          <p:cNvPicPr>
            <a:picLocks noChangeAspect="1"/>
          </p:cNvPicPr>
          <p:nvPr/>
        </p:nvPicPr>
        <p:blipFill>
          <a:blip r:embed="rId12"/>
          <a:stretch>
            <a:fillRect/>
          </a:stretch>
        </p:blipFill>
        <p:spPr>
          <a:xfrm>
            <a:off x="6892925" y="2314575"/>
            <a:ext cx="284163" cy="179388"/>
          </a:xfrm>
          <a:prstGeom prst="rect">
            <a:avLst/>
          </a:prstGeom>
          <a:noFill/>
          <a:ln w="9525">
            <a:noFill/>
          </a:ln>
        </p:spPr>
      </p:pic>
      <p:pic>
        <p:nvPicPr>
          <p:cNvPr id="3097" name="Picture 18" descr="PPECLOGO-eff2-1-3"/>
          <p:cNvPicPr>
            <a:picLocks noChangeAspect="1"/>
          </p:cNvPicPr>
          <p:nvPr/>
        </p:nvPicPr>
        <p:blipFill>
          <a:blip r:embed="rId12"/>
          <a:stretch>
            <a:fillRect/>
          </a:stretch>
        </p:blipFill>
        <p:spPr>
          <a:xfrm>
            <a:off x="7292975" y="2649538"/>
            <a:ext cx="222250" cy="141287"/>
          </a:xfrm>
          <a:prstGeom prst="rect">
            <a:avLst/>
          </a:prstGeom>
          <a:noFill/>
          <a:ln w="9525">
            <a:noFill/>
          </a:ln>
        </p:spPr>
      </p:pic>
      <p:sp>
        <p:nvSpPr>
          <p:cNvPr id="22" name="TextBox 13"/>
          <p:cNvSpPr txBox="1"/>
          <p:nvPr/>
        </p:nvSpPr>
        <p:spPr>
          <a:xfrm>
            <a:off x="375688" y="2066500"/>
            <a:ext cx="8411818" cy="923330"/>
          </a:xfrm>
          <a:prstGeom prst="rect">
            <a:avLst/>
          </a:prstGeom>
          <a:noFill/>
          <a:effectLst>
            <a:outerShdw blurRad="50800" dist="38100" dir="2700000" algn="tl" rotWithShape="0">
              <a:prstClr val="black">
                <a:alpha val="40000"/>
              </a:prstClr>
            </a:outerShdw>
          </a:effectLst>
        </p:spPr>
        <p:txBody>
          <a:bodyPr>
            <a:spAutoFit/>
          </a:bodyPr>
          <a:lstStyle/>
          <a:p>
            <a:pPr marR="0" algn="ctr" defTabSz="914400">
              <a:buClrTx/>
              <a:buSzTx/>
              <a:buFontTx/>
              <a:buNone/>
              <a:defRPr/>
            </a:pPr>
            <a:r>
              <a:rPr kumimoji="0" lang="zh-CN" altLang="en-US" sz="5400" b="1" kern="1200" cap="none" spc="0" normalizeH="0" baseline="0" noProof="0" dirty="0">
                <a:ln w="3175">
                  <a:solidFill>
                    <a:srgbClr val="31A5D7"/>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谢谢观看！</a:t>
            </a:r>
            <a:endParaRPr kumimoji="0" lang="zh-CN" altLang="en-US" sz="5400" b="1" kern="1200" cap="none" spc="0" normalizeH="0" baseline="0" noProof="0" dirty="0">
              <a:ln w="3175">
                <a:solidFill>
                  <a:srgbClr val="31A5D7"/>
                </a:solidFill>
              </a:ln>
              <a:solidFill>
                <a:schemeClr val="bg1"/>
              </a:solidFill>
              <a:latin typeface="华康俪金黑W8" pitchFamily="49" charset="-122"/>
              <a:ea typeface="华康俪金黑W8" pitchFamily="49" charset="-122"/>
              <a:cs typeface="+mn-cs"/>
            </a:endParaRPr>
          </a:p>
        </p:txBody>
      </p:sp>
      <p:cxnSp>
        <p:nvCxnSpPr>
          <p:cNvPr id="23" name="直接连接符 22"/>
          <p:cNvCxnSpPr/>
          <p:nvPr/>
        </p:nvCxnSpPr>
        <p:spPr>
          <a:xfrm>
            <a:off x="0" y="3586163"/>
            <a:ext cx="9144000" cy="0"/>
          </a:xfrm>
          <a:prstGeom prst="line">
            <a:avLst/>
          </a:prstGeom>
          <a:ln w="19050">
            <a:solidFill>
              <a:srgbClr val="04AED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588" y="1477963"/>
            <a:ext cx="9144000" cy="0"/>
          </a:xfrm>
          <a:prstGeom prst="line">
            <a:avLst/>
          </a:prstGeom>
          <a:ln w="19050">
            <a:solidFill>
              <a:srgbClr val="28A9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8"/>
                                        </p:tgtEl>
                                        <p:attrNameLst>
                                          <p:attrName>style.visibility</p:attrName>
                                        </p:attrNameLst>
                                      </p:cBhvr>
                                      <p:to>
                                        <p:strVal val="visible"/>
                                      </p:to>
                                    </p:set>
                                    <p:animEffect filter="fade">
                                      <p:cBhvr>
                                        <p:cTn id="7" dur="500"/>
                                        <p:tgtEl>
                                          <p:spTgt spid="3088"/>
                                        </p:tgtEl>
                                      </p:cBhvr>
                                    </p:animEffect>
                                  </p:childTnLst>
                                </p:cTn>
                              </p:par>
                              <p:par>
                                <p:cTn id="8" presetID="10" presetClass="entr" presetSubtype="0" fill="hold" nodeType="withEffect">
                                  <p:stCondLst>
                                    <p:cond delay="0"/>
                                  </p:stCondLst>
                                  <p:childTnLst>
                                    <p:set>
                                      <p:cBhvr>
                                        <p:cTn id="9" dur="1" fill="hold">
                                          <p:stCondLst>
                                            <p:cond delay="0"/>
                                          </p:stCondLst>
                                        </p:cTn>
                                        <p:tgtEl>
                                          <p:spTgt spid="3084"/>
                                        </p:tgtEl>
                                        <p:attrNameLst>
                                          <p:attrName>style.visibility</p:attrName>
                                        </p:attrNameLst>
                                      </p:cBhvr>
                                      <p:to>
                                        <p:strVal val="visible"/>
                                      </p:to>
                                    </p:set>
                                    <p:animEffect filter="fade">
                                      <p:cBhvr>
                                        <p:cTn id="10" dur="500"/>
                                        <p:tgtEl>
                                          <p:spTgt spid="3084"/>
                                        </p:tgtEl>
                                      </p:cBhvr>
                                    </p:animEffect>
                                  </p:childTnLst>
                                </p:cTn>
                              </p:par>
                              <p:par>
                                <p:cTn id="11" presetID="10" presetClass="entr" presetSubtype="0" fill="hold" nodeType="withEffect">
                                  <p:stCondLst>
                                    <p:cond delay="0"/>
                                  </p:stCondLst>
                                  <p:childTnLst>
                                    <p:set>
                                      <p:cBhvr>
                                        <p:cTn id="12" dur="1" fill="hold">
                                          <p:stCondLst>
                                            <p:cond delay="0"/>
                                          </p:stCondLst>
                                        </p:cTn>
                                        <p:tgtEl>
                                          <p:spTgt spid="3083"/>
                                        </p:tgtEl>
                                        <p:attrNameLst>
                                          <p:attrName>style.visibility</p:attrName>
                                        </p:attrNameLst>
                                      </p:cBhvr>
                                      <p:to>
                                        <p:strVal val="visible"/>
                                      </p:to>
                                    </p:set>
                                    <p:animEffect filter="fade">
                                      <p:cBhvr>
                                        <p:cTn id="13" dur="500"/>
                                        <p:tgtEl>
                                          <p:spTgt spid="3083"/>
                                        </p:tgtEl>
                                      </p:cBhvr>
                                    </p:animEffect>
                                  </p:childTnLst>
                                </p:cTn>
                              </p:par>
                              <p:par>
                                <p:cTn id="14" presetID="10" presetClass="entr" presetSubtype="0" fill="hold" nodeType="withEffect">
                                  <p:stCondLst>
                                    <p:cond delay="0"/>
                                  </p:stCondLst>
                                  <p:childTnLst>
                                    <p:set>
                                      <p:cBhvr>
                                        <p:cTn id="15" dur="1" fill="hold">
                                          <p:stCondLst>
                                            <p:cond delay="0"/>
                                          </p:stCondLst>
                                        </p:cTn>
                                        <p:tgtEl>
                                          <p:spTgt spid="3081"/>
                                        </p:tgtEl>
                                        <p:attrNameLst>
                                          <p:attrName>style.visibility</p:attrName>
                                        </p:attrNameLst>
                                      </p:cBhvr>
                                      <p:to>
                                        <p:strVal val="visible"/>
                                      </p:to>
                                    </p:set>
                                    <p:animEffect filter="fade">
                                      <p:cBhvr>
                                        <p:cTn id="16" dur="500"/>
                                        <p:tgtEl>
                                          <p:spTgt spid="3081"/>
                                        </p:tgtEl>
                                      </p:cBhvr>
                                    </p:animEffect>
                                  </p:childTnLst>
                                </p:cTn>
                              </p:par>
                              <p:par>
                                <p:cTn id="17" presetID="10" presetClass="entr" presetSubtype="0" fill="hold" nodeType="withEffect">
                                  <p:stCondLst>
                                    <p:cond delay="0"/>
                                  </p:stCondLst>
                                  <p:childTnLst>
                                    <p:set>
                                      <p:cBhvr>
                                        <p:cTn id="18" dur="1" fill="hold">
                                          <p:stCondLst>
                                            <p:cond delay="0"/>
                                          </p:stCondLst>
                                        </p:cTn>
                                        <p:tgtEl>
                                          <p:spTgt spid="3087"/>
                                        </p:tgtEl>
                                        <p:attrNameLst>
                                          <p:attrName>style.visibility</p:attrName>
                                        </p:attrNameLst>
                                      </p:cBhvr>
                                      <p:to>
                                        <p:strVal val="visible"/>
                                      </p:to>
                                    </p:set>
                                    <p:animEffect filter="fade">
                                      <p:cBhvr>
                                        <p:cTn id="19" dur="500"/>
                                        <p:tgtEl>
                                          <p:spTgt spid="3087"/>
                                        </p:tgtEl>
                                      </p:cBhvr>
                                    </p:animEffect>
                                  </p:childTnLst>
                                </p:cTn>
                              </p:par>
                              <p:par>
                                <p:cTn id="20" presetID="10" presetClass="entr" presetSubtype="0" fill="hold" nodeType="withEffect">
                                  <p:stCondLst>
                                    <p:cond delay="0"/>
                                  </p:stCondLst>
                                  <p:childTnLst>
                                    <p:set>
                                      <p:cBhvr>
                                        <p:cTn id="21" dur="1" fill="hold">
                                          <p:stCondLst>
                                            <p:cond delay="0"/>
                                          </p:stCondLst>
                                        </p:cTn>
                                        <p:tgtEl>
                                          <p:spTgt spid="3089"/>
                                        </p:tgtEl>
                                        <p:attrNameLst>
                                          <p:attrName>style.visibility</p:attrName>
                                        </p:attrNameLst>
                                      </p:cBhvr>
                                      <p:to>
                                        <p:strVal val="visible"/>
                                      </p:to>
                                    </p:set>
                                    <p:animEffect filter="fade">
                                      <p:cBhvr>
                                        <p:cTn id="22" dur="500"/>
                                        <p:tgtEl>
                                          <p:spTgt spid="3089"/>
                                        </p:tgtEl>
                                      </p:cBhvr>
                                    </p:animEffect>
                                  </p:childTnLst>
                                </p:cTn>
                              </p:par>
                              <p:par>
                                <p:cTn id="23" presetID="10" presetClass="entr" presetSubtype="0" fill="hold" nodeType="withEffect">
                                  <p:stCondLst>
                                    <p:cond delay="0"/>
                                  </p:stCondLst>
                                  <p:childTnLst>
                                    <p:set>
                                      <p:cBhvr>
                                        <p:cTn id="24" dur="1" fill="hold">
                                          <p:stCondLst>
                                            <p:cond delay="0"/>
                                          </p:stCondLst>
                                        </p:cTn>
                                        <p:tgtEl>
                                          <p:spTgt spid="3091"/>
                                        </p:tgtEl>
                                        <p:attrNameLst>
                                          <p:attrName>style.visibility</p:attrName>
                                        </p:attrNameLst>
                                      </p:cBhvr>
                                      <p:to>
                                        <p:strVal val="visible"/>
                                      </p:to>
                                    </p:set>
                                    <p:animEffect filter="fade">
                                      <p:cBhvr>
                                        <p:cTn id="25" dur="500"/>
                                        <p:tgtEl>
                                          <p:spTgt spid="3091"/>
                                        </p:tgtEl>
                                      </p:cBhvr>
                                    </p:animEffect>
                                  </p:childTnLst>
                                </p:cTn>
                              </p:par>
                              <p:par>
                                <p:cTn id="26" presetID="10" presetClass="entr" presetSubtype="0" fill="hold" nodeType="withEffect">
                                  <p:stCondLst>
                                    <p:cond delay="0"/>
                                  </p:stCondLst>
                                  <p:childTnLst>
                                    <p:set>
                                      <p:cBhvr>
                                        <p:cTn id="27" dur="1" fill="hold">
                                          <p:stCondLst>
                                            <p:cond delay="0"/>
                                          </p:stCondLst>
                                        </p:cTn>
                                        <p:tgtEl>
                                          <p:spTgt spid="3082"/>
                                        </p:tgtEl>
                                        <p:attrNameLst>
                                          <p:attrName>style.visibility</p:attrName>
                                        </p:attrNameLst>
                                      </p:cBhvr>
                                      <p:to>
                                        <p:strVal val="visible"/>
                                      </p:to>
                                    </p:set>
                                    <p:animEffect filter="fade">
                                      <p:cBhvr>
                                        <p:cTn id="28" dur="500"/>
                                        <p:tgtEl>
                                          <p:spTgt spid="3082"/>
                                        </p:tgtEl>
                                      </p:cBhvr>
                                    </p:animEffect>
                                  </p:childTnLst>
                                </p:cTn>
                              </p:par>
                              <p:par>
                                <p:cTn id="29" presetID="10" presetClass="entr" presetSubtype="0" fill="hold" nodeType="withEffect">
                                  <p:stCondLst>
                                    <p:cond delay="0"/>
                                  </p:stCondLst>
                                  <p:childTnLst>
                                    <p:set>
                                      <p:cBhvr>
                                        <p:cTn id="30" dur="1" fill="hold">
                                          <p:stCondLst>
                                            <p:cond delay="0"/>
                                          </p:stCondLst>
                                        </p:cTn>
                                        <p:tgtEl>
                                          <p:spTgt spid="3090"/>
                                        </p:tgtEl>
                                        <p:attrNameLst>
                                          <p:attrName>style.visibility</p:attrName>
                                        </p:attrNameLst>
                                      </p:cBhvr>
                                      <p:to>
                                        <p:strVal val="visible"/>
                                      </p:to>
                                    </p:set>
                                    <p:animEffect filter="fade">
                                      <p:cBhvr>
                                        <p:cTn id="31" dur="500"/>
                                        <p:tgtEl>
                                          <p:spTgt spid="3090"/>
                                        </p:tgtEl>
                                      </p:cBhvr>
                                    </p:animEffect>
                                  </p:childTnLst>
                                </p:cTn>
                              </p:par>
                              <p:par>
                                <p:cTn id="32" presetID="10" presetClass="entr" presetSubtype="0" fill="hold" nodeType="withEffect">
                                  <p:stCondLst>
                                    <p:cond delay="0"/>
                                  </p:stCondLst>
                                  <p:childTnLst>
                                    <p:set>
                                      <p:cBhvr>
                                        <p:cTn id="33" dur="1" fill="hold">
                                          <p:stCondLst>
                                            <p:cond delay="0"/>
                                          </p:stCondLst>
                                        </p:cTn>
                                        <p:tgtEl>
                                          <p:spTgt spid="3085"/>
                                        </p:tgtEl>
                                        <p:attrNameLst>
                                          <p:attrName>style.visibility</p:attrName>
                                        </p:attrNameLst>
                                      </p:cBhvr>
                                      <p:to>
                                        <p:strVal val="visible"/>
                                      </p:to>
                                    </p:set>
                                    <p:animEffect filter="fade">
                                      <p:cBhvr>
                                        <p:cTn id="34" dur="500"/>
                                        <p:tgtEl>
                                          <p:spTgt spid="3085"/>
                                        </p:tgtEl>
                                      </p:cBhvr>
                                    </p:animEffect>
                                  </p:childTnLst>
                                </p:cTn>
                              </p:par>
                              <p:par>
                                <p:cTn id="35" presetID="10" presetClass="entr" presetSubtype="0" fill="hold" nodeType="withEffect">
                                  <p:stCondLst>
                                    <p:cond delay="0"/>
                                  </p:stCondLst>
                                  <p:childTnLst>
                                    <p:set>
                                      <p:cBhvr>
                                        <p:cTn id="36" dur="1" fill="hold">
                                          <p:stCondLst>
                                            <p:cond delay="0"/>
                                          </p:stCondLst>
                                        </p:cTn>
                                        <p:tgtEl>
                                          <p:spTgt spid="3092"/>
                                        </p:tgtEl>
                                        <p:attrNameLst>
                                          <p:attrName>style.visibility</p:attrName>
                                        </p:attrNameLst>
                                      </p:cBhvr>
                                      <p:to>
                                        <p:strVal val="visible"/>
                                      </p:to>
                                    </p:set>
                                    <p:animEffect filter="fade">
                                      <p:cBhvr>
                                        <p:cTn id="37" dur="500"/>
                                        <p:tgtEl>
                                          <p:spTgt spid="3092"/>
                                        </p:tgtEl>
                                      </p:cBhvr>
                                    </p:animEffect>
                                  </p:childTnLst>
                                </p:cTn>
                              </p:par>
                              <p:par>
                                <p:cTn id="38" presetID="10" presetClass="entr" presetSubtype="0" fill="hold" nodeType="withEffect">
                                  <p:stCondLst>
                                    <p:cond delay="0"/>
                                  </p:stCondLst>
                                  <p:childTnLst>
                                    <p:set>
                                      <p:cBhvr>
                                        <p:cTn id="39" dur="1" fill="hold">
                                          <p:stCondLst>
                                            <p:cond delay="0"/>
                                          </p:stCondLst>
                                        </p:cTn>
                                        <p:tgtEl>
                                          <p:spTgt spid="3086"/>
                                        </p:tgtEl>
                                        <p:attrNameLst>
                                          <p:attrName>style.visibility</p:attrName>
                                        </p:attrNameLst>
                                      </p:cBhvr>
                                      <p:to>
                                        <p:strVal val="visible"/>
                                      </p:to>
                                    </p:set>
                                    <p:animEffect filter="fade">
                                      <p:cBhvr>
                                        <p:cTn id="40" dur="500"/>
                                        <p:tgtEl>
                                          <p:spTgt spid="3086"/>
                                        </p:tgtEl>
                                      </p:cBhvr>
                                    </p:animEffect>
                                  </p:childTnLst>
                                </p:cTn>
                              </p:par>
                              <p:par>
                                <p:cTn id="41" presetID="35" presetClass="path" presetSubtype="0" fill="hold" nodeType="withEffect">
                                  <p:stCondLst>
                                    <p:cond delay="0"/>
                                  </p:stCondLst>
                                  <p:childTnLst>
                                    <p:animMotion origin="layout" path="M -2.5E-6 1.48148E-6 L -0.25 1.48148E-6 " pathEditMode="relative" rAng="0" ptsTypes="AA">
                                      <p:cBhvr>
                                        <p:cTn id="42" dur="5000" fill="hold"/>
                                        <p:tgtEl>
                                          <p:spTgt spid="3090"/>
                                        </p:tgtEl>
                                        <p:attrNameLst>
                                          <p:attrName>ppt_x</p:attrName>
                                          <p:attrName>ppt_y</p:attrName>
                                        </p:attrNameLst>
                                      </p:cBhvr>
                                      <p:rCtr x="-12500" y="0"/>
                                    </p:animMotion>
                                  </p:childTnLst>
                                </p:cTn>
                              </p:par>
                              <p:par>
                                <p:cTn id="43" presetID="35" presetClass="path" presetSubtype="0" fill="hold" nodeType="withEffect">
                                  <p:stCondLst>
                                    <p:cond delay="0"/>
                                  </p:stCondLst>
                                  <p:childTnLst>
                                    <p:animMotion origin="layout" path="M -4.72222E-6 -1.85185E-6 L -0.31631 -1.85185E-6 " pathEditMode="relative" rAng="0" ptsTypes="AA">
                                      <p:cBhvr>
                                        <p:cTn id="44" dur="5000" fill="hold"/>
                                        <p:tgtEl>
                                          <p:spTgt spid="3082"/>
                                        </p:tgtEl>
                                        <p:attrNameLst>
                                          <p:attrName>ppt_x</p:attrName>
                                          <p:attrName>ppt_y</p:attrName>
                                        </p:attrNameLst>
                                      </p:cBhvr>
                                      <p:rCtr x="-15800" y="0"/>
                                    </p:animMotion>
                                  </p:childTnLst>
                                </p:cTn>
                              </p:par>
                              <p:par>
                                <p:cTn id="45" presetID="35" presetClass="path" presetSubtype="0" fill="hold" nodeType="withEffect">
                                  <p:stCondLst>
                                    <p:cond delay="0"/>
                                  </p:stCondLst>
                                  <p:childTnLst>
                                    <p:animMotion origin="layout" path="M 0.00504 1.7284E-6 L -0.46684 1.7284E-6 " pathEditMode="relative" rAng="0" ptsTypes="AA">
                                      <p:cBhvr>
                                        <p:cTn id="46" dur="5000" fill="hold"/>
                                        <p:tgtEl>
                                          <p:spTgt spid="3085"/>
                                        </p:tgtEl>
                                        <p:attrNameLst>
                                          <p:attrName>ppt_x</p:attrName>
                                          <p:attrName>ppt_y</p:attrName>
                                        </p:attrNameLst>
                                      </p:cBhvr>
                                      <p:rCtr x="-23600" y="0"/>
                                    </p:animMotion>
                                  </p:childTnLst>
                                </p:cTn>
                              </p:par>
                              <p:par>
                                <p:cTn id="47" presetID="35" presetClass="path" presetSubtype="0" fill="hold" nodeType="withEffect">
                                  <p:stCondLst>
                                    <p:cond delay="0"/>
                                  </p:stCondLst>
                                  <p:childTnLst>
                                    <p:animMotion origin="layout" path="M -4.72222E-6 1.48148E-6 L -0.19531 1.48148E-6 " pathEditMode="relative" rAng="0" ptsTypes="AA">
                                      <p:cBhvr>
                                        <p:cTn id="48" dur="5000" fill="hold"/>
                                        <p:tgtEl>
                                          <p:spTgt spid="3087"/>
                                        </p:tgtEl>
                                        <p:attrNameLst>
                                          <p:attrName>ppt_x</p:attrName>
                                          <p:attrName>ppt_y</p:attrName>
                                        </p:attrNameLst>
                                      </p:cBhvr>
                                      <p:rCtr x="-9800" y="0"/>
                                    </p:animMotion>
                                  </p:childTnLst>
                                </p:cTn>
                              </p:par>
                              <p:par>
                                <p:cTn id="49" presetID="35" presetClass="path" presetSubtype="0" fill="hold" nodeType="withEffect">
                                  <p:stCondLst>
                                    <p:cond delay="0"/>
                                  </p:stCondLst>
                                  <p:childTnLst>
                                    <p:animMotion origin="layout" path="M 5E-6 -3.95062E-6 L -0.43594 -3.95062E-6 " pathEditMode="relative" rAng="0" ptsTypes="AA">
                                      <p:cBhvr>
                                        <p:cTn id="50" dur="5000" fill="hold"/>
                                        <p:tgtEl>
                                          <p:spTgt spid="3084"/>
                                        </p:tgtEl>
                                        <p:attrNameLst>
                                          <p:attrName>ppt_x</p:attrName>
                                          <p:attrName>ppt_y</p:attrName>
                                        </p:attrNameLst>
                                      </p:cBhvr>
                                      <p:rCtr x="-21800" y="0"/>
                                    </p:animMotion>
                                  </p:childTnLst>
                                </p:cTn>
                              </p:par>
                              <p:par>
                                <p:cTn id="51" presetID="35" presetClass="path" presetSubtype="0" fill="hold" nodeType="withEffect">
                                  <p:stCondLst>
                                    <p:cond delay="0"/>
                                  </p:stCondLst>
                                  <p:childTnLst>
                                    <p:animMotion origin="layout" path="M 3.05556E-6 7.40741E-7 L -0.61719 7.40741E-7 " pathEditMode="relative" rAng="0" ptsTypes="AA">
                                      <p:cBhvr>
                                        <p:cTn id="52" dur="5000" fill="hold"/>
                                        <p:tgtEl>
                                          <p:spTgt spid="3086"/>
                                        </p:tgtEl>
                                        <p:attrNameLst>
                                          <p:attrName>ppt_x</p:attrName>
                                          <p:attrName>ppt_y</p:attrName>
                                        </p:attrNameLst>
                                      </p:cBhvr>
                                      <p:rCtr x="-30900" y="0"/>
                                    </p:animMotion>
                                  </p:childTnLst>
                                </p:cTn>
                              </p:par>
                              <p:par>
                                <p:cTn id="53" presetID="35" presetClass="path" presetSubtype="0" fill="hold" nodeType="withEffect">
                                  <p:stCondLst>
                                    <p:cond delay="0"/>
                                  </p:stCondLst>
                                  <p:childTnLst>
                                    <p:animMotion origin="layout" path="M 2.5E-6 3.45679E-6 L -0.33577 3.45679E-6 " pathEditMode="relative" rAng="0" ptsTypes="AA">
                                      <p:cBhvr>
                                        <p:cTn id="54" dur="5000" fill="hold"/>
                                        <p:tgtEl>
                                          <p:spTgt spid="3081"/>
                                        </p:tgtEl>
                                        <p:attrNameLst>
                                          <p:attrName>ppt_x</p:attrName>
                                          <p:attrName>ppt_y</p:attrName>
                                        </p:attrNameLst>
                                      </p:cBhvr>
                                      <p:rCtr x="-16800" y="0"/>
                                    </p:animMotion>
                                  </p:childTnLst>
                                </p:cTn>
                              </p:par>
                              <p:par>
                                <p:cTn id="55" presetID="35" presetClass="path" presetSubtype="0" fill="hold" nodeType="withEffect">
                                  <p:stCondLst>
                                    <p:cond delay="0"/>
                                  </p:stCondLst>
                                  <p:childTnLst>
                                    <p:animMotion origin="layout" path="M 3.05556E-6 -4.07407E-6 L -0.57188 -4.07407E-6 " pathEditMode="relative" rAng="0" ptsTypes="AA">
                                      <p:cBhvr>
                                        <p:cTn id="56" dur="5000" fill="hold"/>
                                        <p:tgtEl>
                                          <p:spTgt spid="3091"/>
                                        </p:tgtEl>
                                        <p:attrNameLst>
                                          <p:attrName>ppt_x</p:attrName>
                                          <p:attrName>ppt_y</p:attrName>
                                        </p:attrNameLst>
                                      </p:cBhvr>
                                      <p:rCtr x="-28600" y="0"/>
                                    </p:animMotion>
                                  </p:childTnLst>
                                </p:cTn>
                              </p:par>
                              <p:par>
                                <p:cTn id="57" presetID="35" presetClass="path" presetSubtype="0" fill="hold" nodeType="withEffect">
                                  <p:stCondLst>
                                    <p:cond delay="0"/>
                                  </p:stCondLst>
                                  <p:childTnLst>
                                    <p:animMotion origin="layout" path="M 3.61111E-6 -3.08642E-6 L -0.57188 -3.08642E-6 " pathEditMode="relative" rAng="0" ptsTypes="AA">
                                      <p:cBhvr>
                                        <p:cTn id="58" dur="5000" fill="hold"/>
                                        <p:tgtEl>
                                          <p:spTgt spid="3092"/>
                                        </p:tgtEl>
                                        <p:attrNameLst>
                                          <p:attrName>ppt_x</p:attrName>
                                          <p:attrName>ppt_y</p:attrName>
                                        </p:attrNameLst>
                                      </p:cBhvr>
                                      <p:rCtr x="-28600" y="0"/>
                                    </p:animMotion>
                                  </p:childTnLst>
                                </p:cTn>
                              </p:par>
                              <p:par>
                                <p:cTn id="59" presetID="63" presetClass="path" presetSubtype="0" fill="hold" nodeType="withEffect">
                                  <p:stCondLst>
                                    <p:cond delay="0"/>
                                  </p:stCondLst>
                                  <p:childTnLst>
                                    <p:animMotion origin="layout" path="M -2.77778E-7 -3.08642E-6 L 0.43906 -3.08642E-6 " pathEditMode="relative" rAng="0" ptsTypes="AA">
                                      <p:cBhvr>
                                        <p:cTn id="60" dur="5000" fill="hold"/>
                                        <p:tgtEl>
                                          <p:spTgt spid="3089"/>
                                        </p:tgtEl>
                                        <p:attrNameLst>
                                          <p:attrName>ppt_x</p:attrName>
                                          <p:attrName>ppt_y</p:attrName>
                                        </p:attrNameLst>
                                      </p:cBhvr>
                                      <p:rCtr x="21900" y="0"/>
                                    </p:animMotion>
                                  </p:childTnLst>
                                </p:cTn>
                              </p:par>
                              <p:par>
                                <p:cTn id="61" presetID="63" presetClass="path" presetSubtype="0" fill="hold" nodeType="withEffect">
                                  <p:stCondLst>
                                    <p:cond delay="0"/>
                                  </p:stCondLst>
                                  <p:childTnLst>
                                    <p:animMotion origin="layout" path="M 2.22222E-6 -1.7284E-6 L 0.62812 -1.7284E-6 " pathEditMode="relative" rAng="0" ptsTypes="AA">
                                      <p:cBhvr>
                                        <p:cTn id="62" dur="5000" fill="hold"/>
                                        <p:tgtEl>
                                          <p:spTgt spid="3088"/>
                                        </p:tgtEl>
                                        <p:attrNameLst>
                                          <p:attrName>ppt_x</p:attrName>
                                          <p:attrName>ppt_y</p:attrName>
                                        </p:attrNameLst>
                                      </p:cBhvr>
                                      <p:rCtr x="31400" y="0"/>
                                    </p:animMotion>
                                  </p:childTnLst>
                                </p:cTn>
                              </p:par>
                              <p:par>
                                <p:cTn id="63" presetID="63" presetClass="path" presetSubtype="0" fill="hold" nodeType="withEffect">
                                  <p:stCondLst>
                                    <p:cond delay="0"/>
                                  </p:stCondLst>
                                  <p:childTnLst>
                                    <p:animMotion origin="layout" path="M -4.16667E-6 -2.46914E-6 L 0.42466 -2.46914E-6 " pathEditMode="relative" rAng="0" ptsTypes="AA">
                                      <p:cBhvr>
                                        <p:cTn id="64" dur="5000" fill="hold"/>
                                        <p:tgtEl>
                                          <p:spTgt spid="3083"/>
                                        </p:tgtEl>
                                        <p:attrNameLst>
                                          <p:attrName>ppt_x</p:attrName>
                                          <p:attrName>ppt_y</p:attrName>
                                        </p:attrNameLst>
                                      </p:cBhvr>
                                      <p:rCtr x="21200" y="0"/>
                                    </p:animMotion>
                                  </p:childTnLst>
                                </p:cTn>
                              </p:par>
                              <p:par>
                                <p:cTn id="65" presetID="10" presetClass="exit" presetSubtype="0" fill="hold" nodeType="withEffect">
                                  <p:stCondLst>
                                    <p:cond delay="2500"/>
                                  </p:stCondLst>
                                  <p:childTnLst>
                                    <p:animEffect filter="fade">
                                      <p:cBhvr>
                                        <p:cTn id="66" dur="500"/>
                                        <p:tgtEl>
                                          <p:spTgt spid="3088"/>
                                        </p:tgtEl>
                                      </p:cBhvr>
                                    </p:animEffect>
                                    <p:set>
                                      <p:cBhvr>
                                        <p:cTn id="67" dur="1" fill="hold">
                                          <p:stCondLst>
                                            <p:cond delay="499"/>
                                          </p:stCondLst>
                                        </p:cTn>
                                        <p:tgtEl>
                                          <p:spTgt spid="3088"/>
                                        </p:tgtEl>
                                        <p:attrNameLst>
                                          <p:attrName>style.visibility</p:attrName>
                                        </p:attrNameLst>
                                      </p:cBhvr>
                                      <p:to>
                                        <p:strVal val="hidden"/>
                                      </p:to>
                                    </p:set>
                                  </p:childTnLst>
                                </p:cTn>
                              </p:par>
                              <p:par>
                                <p:cTn id="68" presetID="10" presetClass="exit" presetSubtype="0" fill="hold" nodeType="withEffect">
                                  <p:stCondLst>
                                    <p:cond delay="2500"/>
                                  </p:stCondLst>
                                  <p:childTnLst>
                                    <p:animEffect filter="fade">
                                      <p:cBhvr>
                                        <p:cTn id="69" dur="500"/>
                                        <p:tgtEl>
                                          <p:spTgt spid="3089"/>
                                        </p:tgtEl>
                                      </p:cBhvr>
                                    </p:animEffect>
                                    <p:set>
                                      <p:cBhvr>
                                        <p:cTn id="70" dur="1" fill="hold">
                                          <p:stCondLst>
                                            <p:cond delay="499"/>
                                          </p:stCondLst>
                                        </p:cTn>
                                        <p:tgtEl>
                                          <p:spTgt spid="3089"/>
                                        </p:tgtEl>
                                        <p:attrNameLst>
                                          <p:attrName>style.visibility</p:attrName>
                                        </p:attrNameLst>
                                      </p:cBhvr>
                                      <p:to>
                                        <p:strVal val="hidden"/>
                                      </p:to>
                                    </p:set>
                                  </p:childTnLst>
                                </p:cTn>
                              </p:par>
                              <p:par>
                                <p:cTn id="71" presetID="10" presetClass="exit" presetSubtype="0" fill="hold" nodeType="withEffect">
                                  <p:stCondLst>
                                    <p:cond delay="2500"/>
                                  </p:stCondLst>
                                  <p:childTnLst>
                                    <p:animEffect filter="fade">
                                      <p:cBhvr>
                                        <p:cTn id="72" dur="500"/>
                                        <p:tgtEl>
                                          <p:spTgt spid="3091"/>
                                        </p:tgtEl>
                                      </p:cBhvr>
                                    </p:animEffect>
                                    <p:set>
                                      <p:cBhvr>
                                        <p:cTn id="73" dur="1" fill="hold">
                                          <p:stCondLst>
                                            <p:cond delay="499"/>
                                          </p:stCondLst>
                                        </p:cTn>
                                        <p:tgtEl>
                                          <p:spTgt spid="3091"/>
                                        </p:tgtEl>
                                        <p:attrNameLst>
                                          <p:attrName>style.visibility</p:attrName>
                                        </p:attrNameLst>
                                      </p:cBhvr>
                                      <p:to>
                                        <p:strVal val="hidden"/>
                                      </p:to>
                                    </p:set>
                                  </p:childTnLst>
                                </p:cTn>
                              </p:par>
                              <p:par>
                                <p:cTn id="74" presetID="10" presetClass="exit" presetSubtype="0" fill="hold" nodeType="withEffect">
                                  <p:stCondLst>
                                    <p:cond delay="2500"/>
                                  </p:stCondLst>
                                  <p:childTnLst>
                                    <p:animEffect filter="fade">
                                      <p:cBhvr>
                                        <p:cTn id="75" dur="500"/>
                                        <p:tgtEl>
                                          <p:spTgt spid="3086"/>
                                        </p:tgtEl>
                                      </p:cBhvr>
                                    </p:animEffect>
                                    <p:set>
                                      <p:cBhvr>
                                        <p:cTn id="76" dur="1" fill="hold">
                                          <p:stCondLst>
                                            <p:cond delay="499"/>
                                          </p:stCondLst>
                                        </p:cTn>
                                        <p:tgtEl>
                                          <p:spTgt spid="3086"/>
                                        </p:tgtEl>
                                        <p:attrNameLst>
                                          <p:attrName>style.visibility</p:attrName>
                                        </p:attrNameLst>
                                      </p:cBhvr>
                                      <p:to>
                                        <p:strVal val="hidden"/>
                                      </p:to>
                                    </p:set>
                                  </p:childTnLst>
                                </p:cTn>
                              </p:par>
                              <p:par>
                                <p:cTn id="77" presetID="10" presetClass="exit" presetSubtype="0" fill="hold" nodeType="withEffect">
                                  <p:stCondLst>
                                    <p:cond delay="2500"/>
                                  </p:stCondLst>
                                  <p:childTnLst>
                                    <p:animEffect filter="fade">
                                      <p:cBhvr>
                                        <p:cTn id="78" dur="500"/>
                                        <p:tgtEl>
                                          <p:spTgt spid="3084"/>
                                        </p:tgtEl>
                                      </p:cBhvr>
                                    </p:animEffect>
                                    <p:set>
                                      <p:cBhvr>
                                        <p:cTn id="79" dur="1" fill="hold">
                                          <p:stCondLst>
                                            <p:cond delay="499"/>
                                          </p:stCondLst>
                                        </p:cTn>
                                        <p:tgtEl>
                                          <p:spTgt spid="3084"/>
                                        </p:tgtEl>
                                        <p:attrNameLst>
                                          <p:attrName>style.visibility</p:attrName>
                                        </p:attrNameLst>
                                      </p:cBhvr>
                                      <p:to>
                                        <p:strVal val="hidden"/>
                                      </p:to>
                                    </p:set>
                                  </p:childTnLst>
                                </p:cTn>
                              </p:par>
                              <p:par>
                                <p:cTn id="80" presetID="10" presetClass="exit" presetSubtype="0" fill="hold" nodeType="withEffect">
                                  <p:stCondLst>
                                    <p:cond delay="2500"/>
                                  </p:stCondLst>
                                  <p:childTnLst>
                                    <p:animEffect filter="fade">
                                      <p:cBhvr>
                                        <p:cTn id="81" dur="500"/>
                                        <p:tgtEl>
                                          <p:spTgt spid="3087"/>
                                        </p:tgtEl>
                                      </p:cBhvr>
                                    </p:animEffect>
                                    <p:set>
                                      <p:cBhvr>
                                        <p:cTn id="82" dur="1" fill="hold">
                                          <p:stCondLst>
                                            <p:cond delay="499"/>
                                          </p:stCondLst>
                                        </p:cTn>
                                        <p:tgtEl>
                                          <p:spTgt spid="3087"/>
                                        </p:tgtEl>
                                        <p:attrNameLst>
                                          <p:attrName>style.visibility</p:attrName>
                                        </p:attrNameLst>
                                      </p:cBhvr>
                                      <p:to>
                                        <p:strVal val="hidden"/>
                                      </p:to>
                                    </p:set>
                                  </p:childTnLst>
                                </p:cTn>
                              </p:par>
                              <p:par>
                                <p:cTn id="83" presetID="10" presetClass="exit" presetSubtype="0" fill="hold" nodeType="withEffect">
                                  <p:stCondLst>
                                    <p:cond delay="2500"/>
                                  </p:stCondLst>
                                  <p:childTnLst>
                                    <p:animEffect filter="fade">
                                      <p:cBhvr>
                                        <p:cTn id="84" dur="500"/>
                                        <p:tgtEl>
                                          <p:spTgt spid="3082"/>
                                        </p:tgtEl>
                                      </p:cBhvr>
                                    </p:animEffect>
                                    <p:set>
                                      <p:cBhvr>
                                        <p:cTn id="85" dur="1" fill="hold">
                                          <p:stCondLst>
                                            <p:cond delay="499"/>
                                          </p:stCondLst>
                                        </p:cTn>
                                        <p:tgtEl>
                                          <p:spTgt spid="3082"/>
                                        </p:tgtEl>
                                        <p:attrNameLst>
                                          <p:attrName>style.visibility</p:attrName>
                                        </p:attrNameLst>
                                      </p:cBhvr>
                                      <p:to>
                                        <p:strVal val="hidden"/>
                                      </p:to>
                                    </p:set>
                                  </p:childTnLst>
                                </p:cTn>
                              </p:par>
                              <p:par>
                                <p:cTn id="86" presetID="10" presetClass="exit" presetSubtype="0" fill="hold" nodeType="withEffect">
                                  <p:stCondLst>
                                    <p:cond delay="2500"/>
                                  </p:stCondLst>
                                  <p:childTnLst>
                                    <p:animEffect filter="fade">
                                      <p:cBhvr>
                                        <p:cTn id="87" dur="500"/>
                                        <p:tgtEl>
                                          <p:spTgt spid="3090"/>
                                        </p:tgtEl>
                                      </p:cBhvr>
                                    </p:animEffect>
                                    <p:set>
                                      <p:cBhvr>
                                        <p:cTn id="88" dur="1" fill="hold">
                                          <p:stCondLst>
                                            <p:cond delay="499"/>
                                          </p:stCondLst>
                                        </p:cTn>
                                        <p:tgtEl>
                                          <p:spTgt spid="3090"/>
                                        </p:tgtEl>
                                        <p:attrNameLst>
                                          <p:attrName>style.visibility</p:attrName>
                                        </p:attrNameLst>
                                      </p:cBhvr>
                                      <p:to>
                                        <p:strVal val="hidden"/>
                                      </p:to>
                                    </p:set>
                                  </p:childTnLst>
                                </p:cTn>
                              </p:par>
                              <p:par>
                                <p:cTn id="89" presetID="10" presetClass="exit" presetSubtype="0" fill="hold" nodeType="withEffect">
                                  <p:stCondLst>
                                    <p:cond delay="2500"/>
                                  </p:stCondLst>
                                  <p:childTnLst>
                                    <p:animEffect filter="fade">
                                      <p:cBhvr>
                                        <p:cTn id="90" dur="500"/>
                                        <p:tgtEl>
                                          <p:spTgt spid="3092"/>
                                        </p:tgtEl>
                                      </p:cBhvr>
                                    </p:animEffect>
                                    <p:set>
                                      <p:cBhvr>
                                        <p:cTn id="91" dur="1" fill="hold">
                                          <p:stCondLst>
                                            <p:cond delay="499"/>
                                          </p:stCondLst>
                                        </p:cTn>
                                        <p:tgtEl>
                                          <p:spTgt spid="3092"/>
                                        </p:tgtEl>
                                        <p:attrNameLst>
                                          <p:attrName>style.visibility</p:attrName>
                                        </p:attrNameLst>
                                      </p:cBhvr>
                                      <p:to>
                                        <p:strVal val="hidden"/>
                                      </p:to>
                                    </p:set>
                                  </p:childTnLst>
                                </p:cTn>
                              </p:par>
                              <p:par>
                                <p:cTn id="92" presetID="10" presetClass="exit" presetSubtype="0" fill="hold" nodeType="withEffect">
                                  <p:stCondLst>
                                    <p:cond delay="2500"/>
                                  </p:stCondLst>
                                  <p:childTnLst>
                                    <p:animEffect filter="fade">
                                      <p:cBhvr>
                                        <p:cTn id="93" dur="500"/>
                                        <p:tgtEl>
                                          <p:spTgt spid="3083"/>
                                        </p:tgtEl>
                                      </p:cBhvr>
                                    </p:animEffect>
                                    <p:set>
                                      <p:cBhvr>
                                        <p:cTn id="94" dur="1" fill="hold">
                                          <p:stCondLst>
                                            <p:cond delay="499"/>
                                          </p:stCondLst>
                                        </p:cTn>
                                        <p:tgtEl>
                                          <p:spTgt spid="3083"/>
                                        </p:tgtEl>
                                        <p:attrNameLst>
                                          <p:attrName>style.visibility</p:attrName>
                                        </p:attrNameLst>
                                      </p:cBhvr>
                                      <p:to>
                                        <p:strVal val="hidden"/>
                                      </p:to>
                                    </p:set>
                                  </p:childTnLst>
                                </p:cTn>
                              </p:par>
                              <p:par>
                                <p:cTn id="95" presetID="10" presetClass="exit" presetSubtype="0" fill="hold" nodeType="withEffect">
                                  <p:stCondLst>
                                    <p:cond delay="2500"/>
                                  </p:stCondLst>
                                  <p:childTnLst>
                                    <p:animEffect filter="fade">
                                      <p:cBhvr>
                                        <p:cTn id="96" dur="500"/>
                                        <p:tgtEl>
                                          <p:spTgt spid="3081"/>
                                        </p:tgtEl>
                                      </p:cBhvr>
                                    </p:animEffect>
                                    <p:set>
                                      <p:cBhvr>
                                        <p:cTn id="97" dur="1" fill="hold">
                                          <p:stCondLst>
                                            <p:cond delay="499"/>
                                          </p:stCondLst>
                                        </p:cTn>
                                        <p:tgtEl>
                                          <p:spTgt spid="3081"/>
                                        </p:tgtEl>
                                        <p:attrNameLst>
                                          <p:attrName>style.visibility</p:attrName>
                                        </p:attrNameLst>
                                      </p:cBhvr>
                                      <p:to>
                                        <p:strVal val="hidden"/>
                                      </p:to>
                                    </p:set>
                                  </p:childTnLst>
                                </p:cTn>
                              </p:par>
                              <p:par>
                                <p:cTn id="98" presetID="10" presetClass="exit" presetSubtype="0" fill="hold" nodeType="withEffect">
                                  <p:stCondLst>
                                    <p:cond delay="2500"/>
                                  </p:stCondLst>
                                  <p:childTnLst>
                                    <p:animEffect filter="fade">
                                      <p:cBhvr>
                                        <p:cTn id="99" dur="500"/>
                                        <p:tgtEl>
                                          <p:spTgt spid="3085"/>
                                        </p:tgtEl>
                                      </p:cBhvr>
                                    </p:animEffect>
                                    <p:set>
                                      <p:cBhvr>
                                        <p:cTn id="100" dur="1" fill="hold">
                                          <p:stCondLst>
                                            <p:cond delay="499"/>
                                          </p:stCondLst>
                                        </p:cTn>
                                        <p:tgtEl>
                                          <p:spTgt spid="3085"/>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3093"/>
                                        </p:tgtEl>
                                        <p:attrNameLst>
                                          <p:attrName>style.visibility</p:attrName>
                                        </p:attrNameLst>
                                      </p:cBhvr>
                                      <p:to>
                                        <p:strVal val="visible"/>
                                      </p:to>
                                    </p:set>
                                    <p:animEffect filter="fade">
                                      <p:cBhvr>
                                        <p:cTn id="103" dur="100"/>
                                        <p:tgtEl>
                                          <p:spTgt spid="3093"/>
                                        </p:tgtEl>
                                      </p:cBhvr>
                                    </p:animEffect>
                                  </p:childTnLst>
                                </p:cTn>
                              </p:par>
                              <p:par>
                                <p:cTn id="104" presetID="10" presetClass="entr" presetSubtype="0" fill="hold" nodeType="withEffect">
                                  <p:stCondLst>
                                    <p:cond delay="600"/>
                                  </p:stCondLst>
                                  <p:childTnLst>
                                    <p:set>
                                      <p:cBhvr>
                                        <p:cTn id="105" dur="1" fill="hold">
                                          <p:stCondLst>
                                            <p:cond delay="0"/>
                                          </p:stCondLst>
                                        </p:cTn>
                                        <p:tgtEl>
                                          <p:spTgt spid="3094"/>
                                        </p:tgtEl>
                                        <p:attrNameLst>
                                          <p:attrName>style.visibility</p:attrName>
                                        </p:attrNameLst>
                                      </p:cBhvr>
                                      <p:to>
                                        <p:strVal val="visible"/>
                                      </p:to>
                                    </p:set>
                                    <p:animEffect filter="fade">
                                      <p:cBhvr>
                                        <p:cTn id="106" dur="100"/>
                                        <p:tgtEl>
                                          <p:spTgt spid="3094"/>
                                        </p:tgtEl>
                                      </p:cBhvr>
                                    </p:animEffect>
                                  </p:childTnLst>
                                </p:cTn>
                              </p:par>
                              <p:par>
                                <p:cTn id="107" presetID="10" presetClass="entr" presetSubtype="0" fill="hold" nodeType="withEffect">
                                  <p:stCondLst>
                                    <p:cond delay="200"/>
                                  </p:stCondLst>
                                  <p:childTnLst>
                                    <p:set>
                                      <p:cBhvr>
                                        <p:cTn id="108" dur="1" fill="hold">
                                          <p:stCondLst>
                                            <p:cond delay="0"/>
                                          </p:stCondLst>
                                        </p:cTn>
                                        <p:tgtEl>
                                          <p:spTgt spid="3095"/>
                                        </p:tgtEl>
                                        <p:attrNameLst>
                                          <p:attrName>style.visibility</p:attrName>
                                        </p:attrNameLst>
                                      </p:cBhvr>
                                      <p:to>
                                        <p:strVal val="visible"/>
                                      </p:to>
                                    </p:set>
                                    <p:animEffect filter="fade">
                                      <p:cBhvr>
                                        <p:cTn id="109" dur="100"/>
                                        <p:tgtEl>
                                          <p:spTgt spid="3095"/>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3096"/>
                                        </p:tgtEl>
                                        <p:attrNameLst>
                                          <p:attrName>style.visibility</p:attrName>
                                        </p:attrNameLst>
                                      </p:cBhvr>
                                      <p:to>
                                        <p:strVal val="visible"/>
                                      </p:to>
                                    </p:set>
                                    <p:animEffect filter="fade">
                                      <p:cBhvr>
                                        <p:cTn id="112" dur="100"/>
                                        <p:tgtEl>
                                          <p:spTgt spid="3096"/>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3097"/>
                                        </p:tgtEl>
                                        <p:attrNameLst>
                                          <p:attrName>style.visibility</p:attrName>
                                        </p:attrNameLst>
                                      </p:cBhvr>
                                      <p:to>
                                        <p:strVal val="visible"/>
                                      </p:to>
                                    </p:set>
                                    <p:animEffect filter="fade">
                                      <p:cBhvr>
                                        <p:cTn id="115" dur="100"/>
                                        <p:tgtEl>
                                          <p:spTgt spid="3097"/>
                                        </p:tgtEl>
                                      </p:cBhvr>
                                    </p:animEffect>
                                  </p:childTnLst>
                                </p:cTn>
                              </p:par>
                              <p:par>
                                <p:cTn id="116" presetID="53" presetClass="exit" presetSubtype="16" fill="hold" nodeType="withEffect">
                                  <p:stCondLst>
                                    <p:cond delay="100"/>
                                  </p:stCondLst>
                                  <p:childTnLst>
                                    <p:anim calcmode="lin" valueType="num">
                                      <p:cBhvr>
                                        <p:cTn id="117" dur="1000"/>
                                        <p:tgtEl>
                                          <p:spTgt spid="3093"/>
                                        </p:tgtEl>
                                        <p:attrNameLst>
                                          <p:attrName>ppt_w</p:attrName>
                                        </p:attrNameLst>
                                      </p:cBhvr>
                                      <p:tavLst>
                                        <p:tav tm="0">
                                          <p:val>
                                            <p:strVal val="ppt_w"/>
                                          </p:val>
                                        </p:tav>
                                        <p:tav tm="100000">
                                          <p:val>
                                            <p:fltVal val="0.000000"/>
                                          </p:val>
                                        </p:tav>
                                      </p:tavLst>
                                    </p:anim>
                                    <p:anim calcmode="lin" valueType="num">
                                      <p:cBhvr>
                                        <p:cTn id="118" dur="1000"/>
                                        <p:tgtEl>
                                          <p:spTgt spid="3093"/>
                                        </p:tgtEl>
                                        <p:attrNameLst>
                                          <p:attrName>ppt_h</p:attrName>
                                        </p:attrNameLst>
                                      </p:cBhvr>
                                      <p:tavLst>
                                        <p:tav tm="0">
                                          <p:val>
                                            <p:strVal val="ppt_h"/>
                                          </p:val>
                                        </p:tav>
                                        <p:tav tm="100000">
                                          <p:val>
                                            <p:fltVal val="0.000000"/>
                                          </p:val>
                                        </p:tav>
                                      </p:tavLst>
                                    </p:anim>
                                    <p:animEffect filter="fade">
                                      <p:cBhvr>
                                        <p:cTn id="119" dur="1000"/>
                                        <p:tgtEl>
                                          <p:spTgt spid="3093"/>
                                        </p:tgtEl>
                                      </p:cBhvr>
                                    </p:animEffect>
                                    <p:set>
                                      <p:cBhvr>
                                        <p:cTn id="120" dur="1" fill="hold">
                                          <p:stCondLst>
                                            <p:cond delay="999"/>
                                          </p:stCondLst>
                                        </p:cTn>
                                        <p:tgtEl>
                                          <p:spTgt spid="3093"/>
                                        </p:tgtEl>
                                        <p:attrNameLst>
                                          <p:attrName>style.visibility</p:attrName>
                                        </p:attrNameLst>
                                      </p:cBhvr>
                                      <p:to>
                                        <p:strVal val="hidden"/>
                                      </p:to>
                                    </p:set>
                                  </p:childTnLst>
                                </p:cTn>
                              </p:par>
                              <p:par>
                                <p:cTn id="121" presetID="53" presetClass="exit" presetSubtype="16" fill="hold" nodeType="withEffect">
                                  <p:stCondLst>
                                    <p:cond delay="700"/>
                                  </p:stCondLst>
                                  <p:childTnLst>
                                    <p:anim calcmode="lin" valueType="num">
                                      <p:cBhvr>
                                        <p:cTn id="122" dur="500"/>
                                        <p:tgtEl>
                                          <p:spTgt spid="3094"/>
                                        </p:tgtEl>
                                        <p:attrNameLst>
                                          <p:attrName>ppt_w</p:attrName>
                                        </p:attrNameLst>
                                      </p:cBhvr>
                                      <p:tavLst>
                                        <p:tav tm="0">
                                          <p:val>
                                            <p:strVal val="ppt_w"/>
                                          </p:val>
                                        </p:tav>
                                        <p:tav tm="100000">
                                          <p:val>
                                            <p:fltVal val="0.000000"/>
                                          </p:val>
                                        </p:tav>
                                      </p:tavLst>
                                    </p:anim>
                                    <p:anim calcmode="lin" valueType="num">
                                      <p:cBhvr>
                                        <p:cTn id="123" dur="500"/>
                                        <p:tgtEl>
                                          <p:spTgt spid="3094"/>
                                        </p:tgtEl>
                                        <p:attrNameLst>
                                          <p:attrName>ppt_h</p:attrName>
                                        </p:attrNameLst>
                                      </p:cBhvr>
                                      <p:tavLst>
                                        <p:tav tm="0">
                                          <p:val>
                                            <p:strVal val="ppt_h"/>
                                          </p:val>
                                        </p:tav>
                                        <p:tav tm="100000">
                                          <p:val>
                                            <p:fltVal val="0.000000"/>
                                          </p:val>
                                        </p:tav>
                                      </p:tavLst>
                                    </p:anim>
                                    <p:animEffect filter="fade">
                                      <p:cBhvr>
                                        <p:cTn id="124" dur="500"/>
                                        <p:tgtEl>
                                          <p:spTgt spid="3094"/>
                                        </p:tgtEl>
                                      </p:cBhvr>
                                    </p:animEffect>
                                    <p:set>
                                      <p:cBhvr>
                                        <p:cTn id="125" dur="1" fill="hold">
                                          <p:stCondLst>
                                            <p:cond delay="499"/>
                                          </p:stCondLst>
                                        </p:cTn>
                                        <p:tgtEl>
                                          <p:spTgt spid="3094"/>
                                        </p:tgtEl>
                                        <p:attrNameLst>
                                          <p:attrName>style.visibility</p:attrName>
                                        </p:attrNameLst>
                                      </p:cBhvr>
                                      <p:to>
                                        <p:strVal val="hidden"/>
                                      </p:to>
                                    </p:set>
                                  </p:childTnLst>
                                </p:cTn>
                              </p:par>
                              <p:par>
                                <p:cTn id="126" presetID="53" presetClass="exit" presetSubtype="16" fill="hold" nodeType="withEffect">
                                  <p:stCondLst>
                                    <p:cond delay="300"/>
                                  </p:stCondLst>
                                  <p:childTnLst>
                                    <p:anim calcmode="lin" valueType="num">
                                      <p:cBhvr>
                                        <p:cTn id="127" dur="500"/>
                                        <p:tgtEl>
                                          <p:spTgt spid="3095"/>
                                        </p:tgtEl>
                                        <p:attrNameLst>
                                          <p:attrName>ppt_w</p:attrName>
                                        </p:attrNameLst>
                                      </p:cBhvr>
                                      <p:tavLst>
                                        <p:tav tm="0">
                                          <p:val>
                                            <p:strVal val="ppt_w"/>
                                          </p:val>
                                        </p:tav>
                                        <p:tav tm="100000">
                                          <p:val>
                                            <p:fltVal val="0.000000"/>
                                          </p:val>
                                        </p:tav>
                                      </p:tavLst>
                                    </p:anim>
                                    <p:anim calcmode="lin" valueType="num">
                                      <p:cBhvr>
                                        <p:cTn id="128" dur="500"/>
                                        <p:tgtEl>
                                          <p:spTgt spid="3095"/>
                                        </p:tgtEl>
                                        <p:attrNameLst>
                                          <p:attrName>ppt_h</p:attrName>
                                        </p:attrNameLst>
                                      </p:cBhvr>
                                      <p:tavLst>
                                        <p:tav tm="0">
                                          <p:val>
                                            <p:strVal val="ppt_h"/>
                                          </p:val>
                                        </p:tav>
                                        <p:tav tm="100000">
                                          <p:val>
                                            <p:fltVal val="0.000000"/>
                                          </p:val>
                                        </p:tav>
                                      </p:tavLst>
                                    </p:anim>
                                    <p:animEffect filter="fade">
                                      <p:cBhvr>
                                        <p:cTn id="129" dur="500"/>
                                        <p:tgtEl>
                                          <p:spTgt spid="3095"/>
                                        </p:tgtEl>
                                      </p:cBhvr>
                                    </p:animEffect>
                                    <p:set>
                                      <p:cBhvr>
                                        <p:cTn id="130" dur="1" fill="hold">
                                          <p:stCondLst>
                                            <p:cond delay="499"/>
                                          </p:stCondLst>
                                        </p:cTn>
                                        <p:tgtEl>
                                          <p:spTgt spid="3095"/>
                                        </p:tgtEl>
                                        <p:attrNameLst>
                                          <p:attrName>style.visibility</p:attrName>
                                        </p:attrNameLst>
                                      </p:cBhvr>
                                      <p:to>
                                        <p:strVal val="hidden"/>
                                      </p:to>
                                    </p:set>
                                  </p:childTnLst>
                                </p:cTn>
                              </p:par>
                              <p:par>
                                <p:cTn id="131" presetID="53" presetClass="exit" presetSubtype="16" fill="hold" nodeType="withEffect">
                                  <p:stCondLst>
                                    <p:cond delay="1900"/>
                                  </p:stCondLst>
                                  <p:childTnLst>
                                    <p:anim calcmode="lin" valueType="num">
                                      <p:cBhvr>
                                        <p:cTn id="132" dur="500"/>
                                        <p:tgtEl>
                                          <p:spTgt spid="3096"/>
                                        </p:tgtEl>
                                        <p:attrNameLst>
                                          <p:attrName>ppt_w</p:attrName>
                                        </p:attrNameLst>
                                      </p:cBhvr>
                                      <p:tavLst>
                                        <p:tav tm="0">
                                          <p:val>
                                            <p:strVal val="ppt_w"/>
                                          </p:val>
                                        </p:tav>
                                        <p:tav tm="100000">
                                          <p:val>
                                            <p:fltVal val="0.000000"/>
                                          </p:val>
                                        </p:tav>
                                      </p:tavLst>
                                    </p:anim>
                                    <p:anim calcmode="lin" valueType="num">
                                      <p:cBhvr>
                                        <p:cTn id="133" dur="500"/>
                                        <p:tgtEl>
                                          <p:spTgt spid="3096"/>
                                        </p:tgtEl>
                                        <p:attrNameLst>
                                          <p:attrName>ppt_h</p:attrName>
                                        </p:attrNameLst>
                                      </p:cBhvr>
                                      <p:tavLst>
                                        <p:tav tm="0">
                                          <p:val>
                                            <p:strVal val="ppt_h"/>
                                          </p:val>
                                        </p:tav>
                                        <p:tav tm="100000">
                                          <p:val>
                                            <p:fltVal val="0.000000"/>
                                          </p:val>
                                        </p:tav>
                                      </p:tavLst>
                                    </p:anim>
                                    <p:animEffect filter="fade">
                                      <p:cBhvr>
                                        <p:cTn id="134" dur="500"/>
                                        <p:tgtEl>
                                          <p:spTgt spid="3096"/>
                                        </p:tgtEl>
                                      </p:cBhvr>
                                    </p:animEffect>
                                    <p:set>
                                      <p:cBhvr>
                                        <p:cTn id="135" dur="1" fill="hold">
                                          <p:stCondLst>
                                            <p:cond delay="499"/>
                                          </p:stCondLst>
                                        </p:cTn>
                                        <p:tgtEl>
                                          <p:spTgt spid="3096"/>
                                        </p:tgtEl>
                                        <p:attrNameLst>
                                          <p:attrName>style.visibility</p:attrName>
                                        </p:attrNameLst>
                                      </p:cBhvr>
                                      <p:to>
                                        <p:strVal val="hidden"/>
                                      </p:to>
                                    </p:set>
                                  </p:childTnLst>
                                </p:cTn>
                              </p:par>
                              <p:par>
                                <p:cTn id="136" presetID="53" presetClass="exit" presetSubtype="16" fill="hold" nodeType="withEffect">
                                  <p:stCondLst>
                                    <p:cond delay="2300"/>
                                  </p:stCondLst>
                                  <p:childTnLst>
                                    <p:anim calcmode="lin" valueType="num">
                                      <p:cBhvr>
                                        <p:cTn id="137" dur="500"/>
                                        <p:tgtEl>
                                          <p:spTgt spid="3097"/>
                                        </p:tgtEl>
                                        <p:attrNameLst>
                                          <p:attrName>ppt_w</p:attrName>
                                        </p:attrNameLst>
                                      </p:cBhvr>
                                      <p:tavLst>
                                        <p:tav tm="0">
                                          <p:val>
                                            <p:strVal val="ppt_w"/>
                                          </p:val>
                                        </p:tav>
                                        <p:tav tm="100000">
                                          <p:val>
                                            <p:fltVal val="0.000000"/>
                                          </p:val>
                                        </p:tav>
                                      </p:tavLst>
                                    </p:anim>
                                    <p:anim calcmode="lin" valueType="num">
                                      <p:cBhvr>
                                        <p:cTn id="138" dur="500"/>
                                        <p:tgtEl>
                                          <p:spTgt spid="3097"/>
                                        </p:tgtEl>
                                        <p:attrNameLst>
                                          <p:attrName>ppt_h</p:attrName>
                                        </p:attrNameLst>
                                      </p:cBhvr>
                                      <p:tavLst>
                                        <p:tav tm="0">
                                          <p:val>
                                            <p:strVal val="ppt_h"/>
                                          </p:val>
                                        </p:tav>
                                        <p:tav tm="100000">
                                          <p:val>
                                            <p:fltVal val="0.000000"/>
                                          </p:val>
                                        </p:tav>
                                      </p:tavLst>
                                    </p:anim>
                                    <p:animEffect filter="fade">
                                      <p:cBhvr>
                                        <p:cTn id="139" dur="500"/>
                                        <p:tgtEl>
                                          <p:spTgt spid="3097"/>
                                        </p:tgtEl>
                                      </p:cBhvr>
                                    </p:animEffect>
                                    <p:set>
                                      <p:cBhvr>
                                        <p:cTn id="140" dur="1" fill="hold">
                                          <p:stCondLst>
                                            <p:cond delay="499"/>
                                          </p:stCondLst>
                                        </p:cTn>
                                        <p:tgtEl>
                                          <p:spTgt spid="30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C:\Users\iamisis\Desktop\崔老师的PPT\bghome0.png"/>
          <p:cNvPicPr>
            <a:picLocks noChangeAspect="1"/>
          </p:cNvPicPr>
          <p:nvPr/>
        </p:nvPicPr>
        <p:blipFill>
          <a:blip r:embed="rId1"/>
          <a:srcRect t="50401"/>
          <a:stretch>
            <a:fillRect/>
          </a:stretch>
        </p:blipFill>
        <p:spPr>
          <a:xfrm>
            <a:off x="0" y="1403350"/>
            <a:ext cx="9144000" cy="1889125"/>
          </a:xfrm>
          <a:prstGeom prst="rect">
            <a:avLst/>
          </a:prstGeom>
          <a:noFill/>
          <a:ln w="9525">
            <a:noFill/>
          </a:ln>
        </p:spPr>
      </p:pic>
      <p:pic>
        <p:nvPicPr>
          <p:cNvPr id="3081" name="Picture 2" descr="PPECLOGO-eff-0-1"/>
          <p:cNvPicPr>
            <a:picLocks noChangeAspect="1"/>
          </p:cNvPicPr>
          <p:nvPr/>
        </p:nvPicPr>
        <p:blipFill>
          <a:blip r:embed="rId2"/>
          <a:stretch>
            <a:fillRect/>
          </a:stretch>
        </p:blipFill>
        <p:spPr>
          <a:xfrm>
            <a:off x="2882900" y="2128838"/>
            <a:ext cx="835025" cy="474662"/>
          </a:xfrm>
          <a:prstGeom prst="rect">
            <a:avLst/>
          </a:prstGeom>
          <a:noFill/>
          <a:ln w="9525">
            <a:noFill/>
          </a:ln>
        </p:spPr>
      </p:pic>
      <p:pic>
        <p:nvPicPr>
          <p:cNvPr id="3082" name="Picture 3" descr="PPECLOGO-eff-0-2"/>
          <p:cNvPicPr>
            <a:picLocks noChangeAspect="1"/>
          </p:cNvPicPr>
          <p:nvPr/>
        </p:nvPicPr>
        <p:blipFill>
          <a:blip r:embed="rId3"/>
          <a:stretch>
            <a:fillRect/>
          </a:stretch>
        </p:blipFill>
        <p:spPr>
          <a:xfrm>
            <a:off x="6346825" y="2101850"/>
            <a:ext cx="773113" cy="446088"/>
          </a:xfrm>
          <a:prstGeom prst="rect">
            <a:avLst/>
          </a:prstGeom>
          <a:noFill/>
          <a:ln w="9525">
            <a:noFill/>
          </a:ln>
        </p:spPr>
      </p:pic>
      <p:pic>
        <p:nvPicPr>
          <p:cNvPr id="3083" name="Picture 4" descr="PPECLOGO-eff-0-3"/>
          <p:cNvPicPr>
            <a:picLocks noChangeAspect="1"/>
          </p:cNvPicPr>
          <p:nvPr/>
        </p:nvPicPr>
        <p:blipFill>
          <a:blip r:embed="rId4"/>
          <a:stretch>
            <a:fillRect/>
          </a:stretch>
        </p:blipFill>
        <p:spPr>
          <a:xfrm>
            <a:off x="438150" y="1277938"/>
            <a:ext cx="2373313" cy="1412875"/>
          </a:xfrm>
          <a:prstGeom prst="rect">
            <a:avLst/>
          </a:prstGeom>
          <a:noFill/>
          <a:ln w="9525">
            <a:noFill/>
          </a:ln>
        </p:spPr>
      </p:pic>
      <p:pic>
        <p:nvPicPr>
          <p:cNvPr id="3084" name="Picture 5" descr="PPECLOGO-eff-0-1"/>
          <p:cNvPicPr>
            <a:picLocks noChangeAspect="1"/>
          </p:cNvPicPr>
          <p:nvPr/>
        </p:nvPicPr>
        <p:blipFill>
          <a:blip r:embed="rId5"/>
          <a:stretch>
            <a:fillRect/>
          </a:stretch>
        </p:blipFill>
        <p:spPr>
          <a:xfrm>
            <a:off x="3136900" y="2671763"/>
            <a:ext cx="412750" cy="234950"/>
          </a:xfrm>
          <a:prstGeom prst="rect">
            <a:avLst/>
          </a:prstGeom>
          <a:noFill/>
          <a:ln w="9525">
            <a:noFill/>
          </a:ln>
        </p:spPr>
      </p:pic>
      <p:pic>
        <p:nvPicPr>
          <p:cNvPr id="3085" name="Picture 6" descr="PPECLOGO-eff-0-1"/>
          <p:cNvPicPr>
            <a:picLocks noChangeAspect="1"/>
          </p:cNvPicPr>
          <p:nvPr/>
        </p:nvPicPr>
        <p:blipFill>
          <a:blip r:embed="rId6"/>
          <a:stretch>
            <a:fillRect/>
          </a:stretch>
        </p:blipFill>
        <p:spPr>
          <a:xfrm>
            <a:off x="5426075" y="2122488"/>
            <a:ext cx="315913" cy="179387"/>
          </a:xfrm>
          <a:prstGeom prst="rect">
            <a:avLst/>
          </a:prstGeom>
          <a:noFill/>
          <a:ln w="9525">
            <a:noFill/>
          </a:ln>
        </p:spPr>
      </p:pic>
      <p:pic>
        <p:nvPicPr>
          <p:cNvPr id="3086" name="Picture 7" descr="PPECLOGO-eff-0-1"/>
          <p:cNvPicPr>
            <a:picLocks noChangeAspect="1"/>
          </p:cNvPicPr>
          <p:nvPr/>
        </p:nvPicPr>
        <p:blipFill>
          <a:blip r:embed="rId7"/>
          <a:stretch>
            <a:fillRect/>
          </a:stretch>
        </p:blipFill>
        <p:spPr>
          <a:xfrm>
            <a:off x="4057650" y="2703513"/>
            <a:ext cx="155575" cy="88900"/>
          </a:xfrm>
          <a:prstGeom prst="rect">
            <a:avLst/>
          </a:prstGeom>
          <a:noFill/>
          <a:ln w="9525">
            <a:noFill/>
          </a:ln>
        </p:spPr>
      </p:pic>
      <p:pic>
        <p:nvPicPr>
          <p:cNvPr id="3087" name="Picture 8" descr="PPECLOGO-eff-0-2"/>
          <p:cNvPicPr>
            <a:picLocks noChangeAspect="1"/>
          </p:cNvPicPr>
          <p:nvPr/>
        </p:nvPicPr>
        <p:blipFill>
          <a:blip r:embed="rId3"/>
          <a:stretch>
            <a:fillRect/>
          </a:stretch>
        </p:blipFill>
        <p:spPr>
          <a:xfrm>
            <a:off x="3775075" y="1930400"/>
            <a:ext cx="773113" cy="446088"/>
          </a:xfrm>
          <a:prstGeom prst="rect">
            <a:avLst/>
          </a:prstGeom>
          <a:noFill/>
          <a:ln w="9525">
            <a:noFill/>
          </a:ln>
        </p:spPr>
      </p:pic>
      <p:pic>
        <p:nvPicPr>
          <p:cNvPr id="3088" name="Picture 9" descr="PPECLOGO-eff-5-4"/>
          <p:cNvPicPr>
            <a:picLocks noChangeAspect="1"/>
          </p:cNvPicPr>
          <p:nvPr/>
        </p:nvPicPr>
        <p:blipFill>
          <a:blip r:embed="rId8"/>
          <a:stretch>
            <a:fillRect/>
          </a:stretch>
        </p:blipFill>
        <p:spPr>
          <a:xfrm>
            <a:off x="2187575" y="2341563"/>
            <a:ext cx="1163638" cy="668337"/>
          </a:xfrm>
          <a:prstGeom prst="rect">
            <a:avLst/>
          </a:prstGeom>
          <a:noFill/>
          <a:ln w="9525">
            <a:noFill/>
          </a:ln>
        </p:spPr>
      </p:pic>
      <p:pic>
        <p:nvPicPr>
          <p:cNvPr id="3089" name="Picture 10" descr="PPECLOGO-eff-5-2"/>
          <p:cNvPicPr>
            <a:picLocks noChangeAspect="1"/>
          </p:cNvPicPr>
          <p:nvPr/>
        </p:nvPicPr>
        <p:blipFill>
          <a:blip r:embed="rId9"/>
          <a:stretch>
            <a:fillRect/>
          </a:stretch>
        </p:blipFill>
        <p:spPr>
          <a:xfrm>
            <a:off x="3832225" y="2503488"/>
            <a:ext cx="1444625" cy="854075"/>
          </a:xfrm>
          <a:prstGeom prst="rect">
            <a:avLst/>
          </a:prstGeom>
          <a:noFill/>
          <a:ln w="9525">
            <a:noFill/>
          </a:ln>
        </p:spPr>
      </p:pic>
      <p:pic>
        <p:nvPicPr>
          <p:cNvPr id="3090" name="Picture 11" descr="PPECLOGO-eff-5-4"/>
          <p:cNvPicPr>
            <a:picLocks noChangeAspect="1"/>
          </p:cNvPicPr>
          <p:nvPr/>
        </p:nvPicPr>
        <p:blipFill>
          <a:blip r:embed="rId8"/>
          <a:stretch>
            <a:fillRect/>
          </a:stretch>
        </p:blipFill>
        <p:spPr>
          <a:xfrm>
            <a:off x="7404100" y="2028825"/>
            <a:ext cx="879475" cy="506413"/>
          </a:xfrm>
          <a:prstGeom prst="rect">
            <a:avLst/>
          </a:prstGeom>
          <a:noFill/>
          <a:ln w="9525">
            <a:noFill/>
          </a:ln>
        </p:spPr>
      </p:pic>
      <p:pic>
        <p:nvPicPr>
          <p:cNvPr id="3091" name="Picture 12" descr="PPECLOGO-eff-0-1"/>
          <p:cNvPicPr>
            <a:picLocks noChangeAspect="1"/>
          </p:cNvPicPr>
          <p:nvPr/>
        </p:nvPicPr>
        <p:blipFill>
          <a:blip r:embed="rId10"/>
          <a:stretch>
            <a:fillRect/>
          </a:stretch>
        </p:blipFill>
        <p:spPr>
          <a:xfrm>
            <a:off x="5873750" y="2579688"/>
            <a:ext cx="411163" cy="233362"/>
          </a:xfrm>
          <a:prstGeom prst="rect">
            <a:avLst/>
          </a:prstGeom>
          <a:noFill/>
          <a:ln w="9525">
            <a:noFill/>
          </a:ln>
        </p:spPr>
      </p:pic>
      <p:pic>
        <p:nvPicPr>
          <p:cNvPr id="3092" name="Picture 13" descr="PPECLOGO-eff-0-1"/>
          <p:cNvPicPr>
            <a:picLocks noChangeAspect="1"/>
          </p:cNvPicPr>
          <p:nvPr/>
        </p:nvPicPr>
        <p:blipFill>
          <a:blip r:embed="rId10"/>
          <a:stretch>
            <a:fillRect/>
          </a:stretch>
        </p:blipFill>
        <p:spPr>
          <a:xfrm>
            <a:off x="8480425" y="1785938"/>
            <a:ext cx="411163" cy="233362"/>
          </a:xfrm>
          <a:prstGeom prst="rect">
            <a:avLst/>
          </a:prstGeom>
          <a:noFill/>
          <a:ln w="9525">
            <a:noFill/>
          </a:ln>
        </p:spPr>
      </p:pic>
      <p:pic>
        <p:nvPicPr>
          <p:cNvPr id="3093" name="Picture 14" descr="PPECLOGO-eff2-1-2"/>
          <p:cNvPicPr>
            <a:picLocks noChangeAspect="1"/>
          </p:cNvPicPr>
          <p:nvPr/>
        </p:nvPicPr>
        <p:blipFill>
          <a:blip r:embed="rId11"/>
          <a:stretch>
            <a:fillRect/>
          </a:stretch>
        </p:blipFill>
        <p:spPr>
          <a:xfrm>
            <a:off x="1235075" y="2093913"/>
            <a:ext cx="1336675" cy="849312"/>
          </a:xfrm>
          <a:prstGeom prst="rect">
            <a:avLst/>
          </a:prstGeom>
          <a:noFill/>
          <a:ln w="9525">
            <a:noFill/>
          </a:ln>
        </p:spPr>
      </p:pic>
      <p:pic>
        <p:nvPicPr>
          <p:cNvPr id="3094" name="Picture 15" descr="PPECLOGO-eff2-1-3"/>
          <p:cNvPicPr>
            <a:picLocks noChangeAspect="1"/>
          </p:cNvPicPr>
          <p:nvPr/>
        </p:nvPicPr>
        <p:blipFill>
          <a:blip r:embed="rId12"/>
          <a:stretch>
            <a:fillRect/>
          </a:stretch>
        </p:blipFill>
        <p:spPr>
          <a:xfrm>
            <a:off x="2755900" y="2049463"/>
            <a:ext cx="344488" cy="217487"/>
          </a:xfrm>
          <a:prstGeom prst="rect">
            <a:avLst/>
          </a:prstGeom>
          <a:noFill/>
          <a:ln w="9525">
            <a:noFill/>
          </a:ln>
        </p:spPr>
      </p:pic>
      <p:pic>
        <p:nvPicPr>
          <p:cNvPr id="3095" name="Picture 16" descr="PPECLOGO-eff2-1-4"/>
          <p:cNvPicPr>
            <a:picLocks noChangeAspect="1"/>
          </p:cNvPicPr>
          <p:nvPr/>
        </p:nvPicPr>
        <p:blipFill>
          <a:blip r:embed="rId13"/>
          <a:stretch>
            <a:fillRect/>
          </a:stretch>
        </p:blipFill>
        <p:spPr>
          <a:xfrm>
            <a:off x="6327775" y="2397125"/>
            <a:ext cx="554038" cy="349250"/>
          </a:xfrm>
          <a:prstGeom prst="rect">
            <a:avLst/>
          </a:prstGeom>
          <a:noFill/>
          <a:ln w="9525">
            <a:noFill/>
          </a:ln>
        </p:spPr>
      </p:pic>
      <p:pic>
        <p:nvPicPr>
          <p:cNvPr id="3096" name="Picture 17" descr="PPECLOGO-eff2-1-3"/>
          <p:cNvPicPr>
            <a:picLocks noChangeAspect="1"/>
          </p:cNvPicPr>
          <p:nvPr/>
        </p:nvPicPr>
        <p:blipFill>
          <a:blip r:embed="rId12"/>
          <a:stretch>
            <a:fillRect/>
          </a:stretch>
        </p:blipFill>
        <p:spPr>
          <a:xfrm>
            <a:off x="6892925" y="2125663"/>
            <a:ext cx="284163" cy="179387"/>
          </a:xfrm>
          <a:prstGeom prst="rect">
            <a:avLst/>
          </a:prstGeom>
          <a:noFill/>
          <a:ln w="9525">
            <a:noFill/>
          </a:ln>
        </p:spPr>
      </p:pic>
      <p:pic>
        <p:nvPicPr>
          <p:cNvPr id="3097" name="Picture 18" descr="PPECLOGO-eff2-1-3"/>
          <p:cNvPicPr>
            <a:picLocks noChangeAspect="1"/>
          </p:cNvPicPr>
          <p:nvPr/>
        </p:nvPicPr>
        <p:blipFill>
          <a:blip r:embed="rId12"/>
          <a:stretch>
            <a:fillRect/>
          </a:stretch>
        </p:blipFill>
        <p:spPr>
          <a:xfrm>
            <a:off x="7292975" y="2460625"/>
            <a:ext cx="222250" cy="141288"/>
          </a:xfrm>
          <a:prstGeom prst="rect">
            <a:avLst/>
          </a:prstGeom>
          <a:noFill/>
          <a:ln w="9525">
            <a:noFill/>
          </a:ln>
        </p:spPr>
      </p:pic>
      <p:sp>
        <p:nvSpPr>
          <p:cNvPr id="22" name="TextBox 13"/>
          <p:cNvSpPr txBox="1"/>
          <p:nvPr/>
        </p:nvSpPr>
        <p:spPr>
          <a:xfrm>
            <a:off x="216535" y="1877060"/>
            <a:ext cx="8786495" cy="1568450"/>
          </a:xfrm>
          <a:prstGeom prst="rect">
            <a:avLst/>
          </a:prstGeom>
          <a:noFill/>
          <a:effectLst>
            <a:outerShdw blurRad="50800" dist="38100" dir="2700000" algn="tl" rotWithShape="0">
              <a:prstClr val="black">
                <a:alpha val="40000"/>
              </a:prstClr>
            </a:outerShdw>
          </a:effectLst>
        </p:spPr>
        <p:txBody>
          <a:bodyPr wrap="square">
            <a:spAutoFit/>
          </a:bodyPr>
          <a:lstStyle/>
          <a:p>
            <a:pPr marR="0" algn="ctr" defTabSz="914400">
              <a:buClrTx/>
              <a:buSzTx/>
              <a:buFontTx/>
              <a:buNone/>
              <a:defRPr/>
            </a:pPr>
            <a:r>
              <a:rPr kumimoji="0" lang="zh-CN" altLang="zh-CN" sz="4800" b="1" kern="1200" cap="none" spc="0" normalizeH="0" baseline="0" noProof="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投标报价分析</a:t>
            </a:r>
            <a:endParaRPr kumimoji="0" lang="zh-CN" altLang="zh-CN" sz="4800" b="1" kern="1200" cap="none" spc="0" normalizeH="0" baseline="0" noProof="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p>
            <a:pPr marR="0" algn="ctr" defTabSz="914400">
              <a:buClrTx/>
              <a:buSzTx/>
              <a:buFontTx/>
              <a:buNone/>
              <a:defRPr/>
            </a:pPr>
            <a:endParaRPr kumimoji="0" lang="en-US" altLang="zh-CN" sz="4800" b="1" kern="1200" cap="none" spc="0" normalizeH="0" baseline="0" noProof="0" dirty="0">
              <a:ln w="3175">
                <a:solidFill>
                  <a:srgbClr val="31A5D7"/>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cxnSp>
        <p:nvCxnSpPr>
          <p:cNvPr id="23" name="直接连接符 22"/>
          <p:cNvCxnSpPr/>
          <p:nvPr/>
        </p:nvCxnSpPr>
        <p:spPr>
          <a:xfrm>
            <a:off x="0" y="3397250"/>
            <a:ext cx="9144000" cy="0"/>
          </a:xfrm>
          <a:prstGeom prst="line">
            <a:avLst/>
          </a:prstGeom>
          <a:ln w="19050">
            <a:solidFill>
              <a:srgbClr val="04AED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62" y="3617913"/>
            <a:ext cx="3063875"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sp>
        <p:nvSpPr>
          <p:cNvPr id="10263" name="矩形 29"/>
          <p:cNvSpPr/>
          <p:nvPr/>
        </p:nvSpPr>
        <p:spPr>
          <a:xfrm>
            <a:off x="3136900" y="3440113"/>
            <a:ext cx="1372235" cy="337185"/>
          </a:xfrm>
          <a:prstGeom prst="rect">
            <a:avLst/>
          </a:prstGeom>
          <a:noFill/>
          <a:ln w="9525">
            <a:noFill/>
          </a:ln>
        </p:spPr>
        <p:txBody>
          <a:bodyPr wrap="none">
            <a:spAutoFit/>
          </a:bodyPr>
          <a:p>
            <a:r>
              <a:rPr lang="en-US" altLang="zh-CN" sz="1600" dirty="0">
                <a:latin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rPr>
              <a:t>作者 厉彦菊</a:t>
            </a:r>
            <a:r>
              <a:rPr lang="zh-CN" altLang="en-US" sz="1600" dirty="0">
                <a:latin typeface="Arial" panose="020B0604020202020204" pitchFamily="34" charset="0"/>
              </a:rPr>
              <a:t> </a:t>
            </a:r>
            <a:endParaRPr lang="zh-CN" altLang="zh-CN" sz="1400" dirty="0">
              <a:latin typeface="Arial" panose="020B0604020202020204" pitchFamily="34" charset="0"/>
            </a:endParaRPr>
          </a:p>
        </p:txBody>
      </p:sp>
      <p:cxnSp>
        <p:nvCxnSpPr>
          <p:cNvPr id="32" name="直接连接符 31"/>
          <p:cNvCxnSpPr/>
          <p:nvPr/>
        </p:nvCxnSpPr>
        <p:spPr>
          <a:xfrm>
            <a:off x="1588" y="1289050"/>
            <a:ext cx="9144000" cy="0"/>
          </a:xfrm>
          <a:prstGeom prst="line">
            <a:avLst/>
          </a:prstGeom>
          <a:ln w="19050">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0" y="3552825"/>
            <a:ext cx="3059113"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0" y="3689350"/>
            <a:ext cx="3059113"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926138" y="3598863"/>
            <a:ext cx="3217863"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926138" y="3533775"/>
            <a:ext cx="3217863"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922963" y="3670300"/>
            <a:ext cx="3221038" cy="0"/>
          </a:xfrm>
          <a:prstGeom prst="line">
            <a:avLst/>
          </a:prstGeom>
          <a:ln w="3175">
            <a:solidFill>
              <a:srgbClr val="28A9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8"/>
                                        </p:tgtEl>
                                        <p:attrNameLst>
                                          <p:attrName>style.visibility</p:attrName>
                                        </p:attrNameLst>
                                      </p:cBhvr>
                                      <p:to>
                                        <p:strVal val="visible"/>
                                      </p:to>
                                    </p:set>
                                    <p:animEffect filter="fade">
                                      <p:cBhvr>
                                        <p:cTn id="7" dur="500"/>
                                        <p:tgtEl>
                                          <p:spTgt spid="3088"/>
                                        </p:tgtEl>
                                      </p:cBhvr>
                                    </p:animEffect>
                                  </p:childTnLst>
                                </p:cTn>
                              </p:par>
                              <p:par>
                                <p:cTn id="8" presetID="10" presetClass="entr" presetSubtype="0" fill="hold" nodeType="withEffect">
                                  <p:stCondLst>
                                    <p:cond delay="0"/>
                                  </p:stCondLst>
                                  <p:childTnLst>
                                    <p:set>
                                      <p:cBhvr>
                                        <p:cTn id="9" dur="1" fill="hold">
                                          <p:stCondLst>
                                            <p:cond delay="0"/>
                                          </p:stCondLst>
                                        </p:cTn>
                                        <p:tgtEl>
                                          <p:spTgt spid="3084"/>
                                        </p:tgtEl>
                                        <p:attrNameLst>
                                          <p:attrName>style.visibility</p:attrName>
                                        </p:attrNameLst>
                                      </p:cBhvr>
                                      <p:to>
                                        <p:strVal val="visible"/>
                                      </p:to>
                                    </p:set>
                                    <p:animEffect filter="fade">
                                      <p:cBhvr>
                                        <p:cTn id="10" dur="500"/>
                                        <p:tgtEl>
                                          <p:spTgt spid="3084"/>
                                        </p:tgtEl>
                                      </p:cBhvr>
                                    </p:animEffect>
                                  </p:childTnLst>
                                </p:cTn>
                              </p:par>
                              <p:par>
                                <p:cTn id="11" presetID="10" presetClass="entr" presetSubtype="0" fill="hold" nodeType="withEffect">
                                  <p:stCondLst>
                                    <p:cond delay="0"/>
                                  </p:stCondLst>
                                  <p:childTnLst>
                                    <p:set>
                                      <p:cBhvr>
                                        <p:cTn id="12" dur="1" fill="hold">
                                          <p:stCondLst>
                                            <p:cond delay="0"/>
                                          </p:stCondLst>
                                        </p:cTn>
                                        <p:tgtEl>
                                          <p:spTgt spid="3083"/>
                                        </p:tgtEl>
                                        <p:attrNameLst>
                                          <p:attrName>style.visibility</p:attrName>
                                        </p:attrNameLst>
                                      </p:cBhvr>
                                      <p:to>
                                        <p:strVal val="visible"/>
                                      </p:to>
                                    </p:set>
                                    <p:animEffect filter="fade">
                                      <p:cBhvr>
                                        <p:cTn id="13" dur="500"/>
                                        <p:tgtEl>
                                          <p:spTgt spid="3083"/>
                                        </p:tgtEl>
                                      </p:cBhvr>
                                    </p:animEffect>
                                  </p:childTnLst>
                                </p:cTn>
                              </p:par>
                              <p:par>
                                <p:cTn id="14" presetID="10" presetClass="entr" presetSubtype="0" fill="hold" nodeType="withEffect">
                                  <p:stCondLst>
                                    <p:cond delay="0"/>
                                  </p:stCondLst>
                                  <p:childTnLst>
                                    <p:set>
                                      <p:cBhvr>
                                        <p:cTn id="15" dur="1" fill="hold">
                                          <p:stCondLst>
                                            <p:cond delay="0"/>
                                          </p:stCondLst>
                                        </p:cTn>
                                        <p:tgtEl>
                                          <p:spTgt spid="3081"/>
                                        </p:tgtEl>
                                        <p:attrNameLst>
                                          <p:attrName>style.visibility</p:attrName>
                                        </p:attrNameLst>
                                      </p:cBhvr>
                                      <p:to>
                                        <p:strVal val="visible"/>
                                      </p:to>
                                    </p:set>
                                    <p:animEffect filter="fade">
                                      <p:cBhvr>
                                        <p:cTn id="16" dur="500"/>
                                        <p:tgtEl>
                                          <p:spTgt spid="3081"/>
                                        </p:tgtEl>
                                      </p:cBhvr>
                                    </p:animEffect>
                                  </p:childTnLst>
                                </p:cTn>
                              </p:par>
                              <p:par>
                                <p:cTn id="17" presetID="10" presetClass="entr" presetSubtype="0" fill="hold" nodeType="withEffect">
                                  <p:stCondLst>
                                    <p:cond delay="0"/>
                                  </p:stCondLst>
                                  <p:childTnLst>
                                    <p:set>
                                      <p:cBhvr>
                                        <p:cTn id="18" dur="1" fill="hold">
                                          <p:stCondLst>
                                            <p:cond delay="0"/>
                                          </p:stCondLst>
                                        </p:cTn>
                                        <p:tgtEl>
                                          <p:spTgt spid="3087"/>
                                        </p:tgtEl>
                                        <p:attrNameLst>
                                          <p:attrName>style.visibility</p:attrName>
                                        </p:attrNameLst>
                                      </p:cBhvr>
                                      <p:to>
                                        <p:strVal val="visible"/>
                                      </p:to>
                                    </p:set>
                                    <p:animEffect filter="fade">
                                      <p:cBhvr>
                                        <p:cTn id="19" dur="500"/>
                                        <p:tgtEl>
                                          <p:spTgt spid="3087"/>
                                        </p:tgtEl>
                                      </p:cBhvr>
                                    </p:animEffect>
                                  </p:childTnLst>
                                </p:cTn>
                              </p:par>
                              <p:par>
                                <p:cTn id="20" presetID="10" presetClass="entr" presetSubtype="0" fill="hold" nodeType="withEffect">
                                  <p:stCondLst>
                                    <p:cond delay="0"/>
                                  </p:stCondLst>
                                  <p:childTnLst>
                                    <p:set>
                                      <p:cBhvr>
                                        <p:cTn id="21" dur="1" fill="hold">
                                          <p:stCondLst>
                                            <p:cond delay="0"/>
                                          </p:stCondLst>
                                        </p:cTn>
                                        <p:tgtEl>
                                          <p:spTgt spid="3089"/>
                                        </p:tgtEl>
                                        <p:attrNameLst>
                                          <p:attrName>style.visibility</p:attrName>
                                        </p:attrNameLst>
                                      </p:cBhvr>
                                      <p:to>
                                        <p:strVal val="visible"/>
                                      </p:to>
                                    </p:set>
                                    <p:animEffect filter="fade">
                                      <p:cBhvr>
                                        <p:cTn id="22" dur="500"/>
                                        <p:tgtEl>
                                          <p:spTgt spid="3089"/>
                                        </p:tgtEl>
                                      </p:cBhvr>
                                    </p:animEffect>
                                  </p:childTnLst>
                                </p:cTn>
                              </p:par>
                              <p:par>
                                <p:cTn id="23" presetID="10" presetClass="entr" presetSubtype="0" fill="hold" nodeType="withEffect">
                                  <p:stCondLst>
                                    <p:cond delay="0"/>
                                  </p:stCondLst>
                                  <p:childTnLst>
                                    <p:set>
                                      <p:cBhvr>
                                        <p:cTn id="24" dur="1" fill="hold">
                                          <p:stCondLst>
                                            <p:cond delay="0"/>
                                          </p:stCondLst>
                                        </p:cTn>
                                        <p:tgtEl>
                                          <p:spTgt spid="3091"/>
                                        </p:tgtEl>
                                        <p:attrNameLst>
                                          <p:attrName>style.visibility</p:attrName>
                                        </p:attrNameLst>
                                      </p:cBhvr>
                                      <p:to>
                                        <p:strVal val="visible"/>
                                      </p:to>
                                    </p:set>
                                    <p:animEffect filter="fade">
                                      <p:cBhvr>
                                        <p:cTn id="25" dur="500"/>
                                        <p:tgtEl>
                                          <p:spTgt spid="3091"/>
                                        </p:tgtEl>
                                      </p:cBhvr>
                                    </p:animEffect>
                                  </p:childTnLst>
                                </p:cTn>
                              </p:par>
                              <p:par>
                                <p:cTn id="26" presetID="10" presetClass="entr" presetSubtype="0" fill="hold" nodeType="withEffect">
                                  <p:stCondLst>
                                    <p:cond delay="0"/>
                                  </p:stCondLst>
                                  <p:childTnLst>
                                    <p:set>
                                      <p:cBhvr>
                                        <p:cTn id="27" dur="1" fill="hold">
                                          <p:stCondLst>
                                            <p:cond delay="0"/>
                                          </p:stCondLst>
                                        </p:cTn>
                                        <p:tgtEl>
                                          <p:spTgt spid="3082"/>
                                        </p:tgtEl>
                                        <p:attrNameLst>
                                          <p:attrName>style.visibility</p:attrName>
                                        </p:attrNameLst>
                                      </p:cBhvr>
                                      <p:to>
                                        <p:strVal val="visible"/>
                                      </p:to>
                                    </p:set>
                                    <p:animEffect filter="fade">
                                      <p:cBhvr>
                                        <p:cTn id="28" dur="500"/>
                                        <p:tgtEl>
                                          <p:spTgt spid="3082"/>
                                        </p:tgtEl>
                                      </p:cBhvr>
                                    </p:animEffect>
                                  </p:childTnLst>
                                </p:cTn>
                              </p:par>
                              <p:par>
                                <p:cTn id="29" presetID="10" presetClass="entr" presetSubtype="0" fill="hold" nodeType="withEffect">
                                  <p:stCondLst>
                                    <p:cond delay="0"/>
                                  </p:stCondLst>
                                  <p:childTnLst>
                                    <p:set>
                                      <p:cBhvr>
                                        <p:cTn id="30" dur="1" fill="hold">
                                          <p:stCondLst>
                                            <p:cond delay="0"/>
                                          </p:stCondLst>
                                        </p:cTn>
                                        <p:tgtEl>
                                          <p:spTgt spid="3090"/>
                                        </p:tgtEl>
                                        <p:attrNameLst>
                                          <p:attrName>style.visibility</p:attrName>
                                        </p:attrNameLst>
                                      </p:cBhvr>
                                      <p:to>
                                        <p:strVal val="visible"/>
                                      </p:to>
                                    </p:set>
                                    <p:animEffect filter="fade">
                                      <p:cBhvr>
                                        <p:cTn id="31" dur="500"/>
                                        <p:tgtEl>
                                          <p:spTgt spid="3090"/>
                                        </p:tgtEl>
                                      </p:cBhvr>
                                    </p:animEffect>
                                  </p:childTnLst>
                                </p:cTn>
                              </p:par>
                              <p:par>
                                <p:cTn id="32" presetID="10" presetClass="entr" presetSubtype="0" fill="hold" nodeType="withEffect">
                                  <p:stCondLst>
                                    <p:cond delay="0"/>
                                  </p:stCondLst>
                                  <p:childTnLst>
                                    <p:set>
                                      <p:cBhvr>
                                        <p:cTn id="33" dur="1" fill="hold">
                                          <p:stCondLst>
                                            <p:cond delay="0"/>
                                          </p:stCondLst>
                                        </p:cTn>
                                        <p:tgtEl>
                                          <p:spTgt spid="3085"/>
                                        </p:tgtEl>
                                        <p:attrNameLst>
                                          <p:attrName>style.visibility</p:attrName>
                                        </p:attrNameLst>
                                      </p:cBhvr>
                                      <p:to>
                                        <p:strVal val="visible"/>
                                      </p:to>
                                    </p:set>
                                    <p:animEffect filter="fade">
                                      <p:cBhvr>
                                        <p:cTn id="34" dur="500"/>
                                        <p:tgtEl>
                                          <p:spTgt spid="3085"/>
                                        </p:tgtEl>
                                      </p:cBhvr>
                                    </p:animEffect>
                                  </p:childTnLst>
                                </p:cTn>
                              </p:par>
                              <p:par>
                                <p:cTn id="35" presetID="10" presetClass="entr" presetSubtype="0" fill="hold" nodeType="withEffect">
                                  <p:stCondLst>
                                    <p:cond delay="0"/>
                                  </p:stCondLst>
                                  <p:childTnLst>
                                    <p:set>
                                      <p:cBhvr>
                                        <p:cTn id="36" dur="1" fill="hold">
                                          <p:stCondLst>
                                            <p:cond delay="0"/>
                                          </p:stCondLst>
                                        </p:cTn>
                                        <p:tgtEl>
                                          <p:spTgt spid="3092"/>
                                        </p:tgtEl>
                                        <p:attrNameLst>
                                          <p:attrName>style.visibility</p:attrName>
                                        </p:attrNameLst>
                                      </p:cBhvr>
                                      <p:to>
                                        <p:strVal val="visible"/>
                                      </p:to>
                                    </p:set>
                                    <p:animEffect filter="fade">
                                      <p:cBhvr>
                                        <p:cTn id="37" dur="500"/>
                                        <p:tgtEl>
                                          <p:spTgt spid="3092"/>
                                        </p:tgtEl>
                                      </p:cBhvr>
                                    </p:animEffect>
                                  </p:childTnLst>
                                </p:cTn>
                              </p:par>
                              <p:par>
                                <p:cTn id="38" presetID="10" presetClass="entr" presetSubtype="0" fill="hold" nodeType="withEffect">
                                  <p:stCondLst>
                                    <p:cond delay="0"/>
                                  </p:stCondLst>
                                  <p:childTnLst>
                                    <p:set>
                                      <p:cBhvr>
                                        <p:cTn id="39" dur="1" fill="hold">
                                          <p:stCondLst>
                                            <p:cond delay="0"/>
                                          </p:stCondLst>
                                        </p:cTn>
                                        <p:tgtEl>
                                          <p:spTgt spid="3086"/>
                                        </p:tgtEl>
                                        <p:attrNameLst>
                                          <p:attrName>style.visibility</p:attrName>
                                        </p:attrNameLst>
                                      </p:cBhvr>
                                      <p:to>
                                        <p:strVal val="visible"/>
                                      </p:to>
                                    </p:set>
                                    <p:animEffect filter="fade">
                                      <p:cBhvr>
                                        <p:cTn id="40" dur="500"/>
                                        <p:tgtEl>
                                          <p:spTgt spid="3086"/>
                                        </p:tgtEl>
                                      </p:cBhvr>
                                    </p:animEffect>
                                  </p:childTnLst>
                                </p:cTn>
                              </p:par>
                              <p:par>
                                <p:cTn id="41" presetID="35" presetClass="path" presetSubtype="0" fill="hold" nodeType="withEffect">
                                  <p:stCondLst>
                                    <p:cond delay="0"/>
                                  </p:stCondLst>
                                  <p:childTnLst>
                                    <p:animMotion origin="layout" path="M -2.5E-6 1.48148E-6 L -0.25 1.48148E-6 " pathEditMode="relative" rAng="0" ptsTypes="AA">
                                      <p:cBhvr>
                                        <p:cTn id="42" dur="5000" fill="hold"/>
                                        <p:tgtEl>
                                          <p:spTgt spid="3090"/>
                                        </p:tgtEl>
                                        <p:attrNameLst>
                                          <p:attrName>ppt_x</p:attrName>
                                          <p:attrName>ppt_y</p:attrName>
                                        </p:attrNameLst>
                                      </p:cBhvr>
                                      <p:rCtr x="-12500" y="0"/>
                                    </p:animMotion>
                                  </p:childTnLst>
                                </p:cTn>
                              </p:par>
                              <p:par>
                                <p:cTn id="43" presetID="35" presetClass="path" presetSubtype="0" fill="hold" nodeType="withEffect">
                                  <p:stCondLst>
                                    <p:cond delay="0"/>
                                  </p:stCondLst>
                                  <p:childTnLst>
                                    <p:animMotion origin="layout" path="M -4.72222E-6 -1.85185E-6 L -0.31631 -1.85185E-6 " pathEditMode="relative" rAng="0" ptsTypes="AA">
                                      <p:cBhvr>
                                        <p:cTn id="44" dur="5000" fill="hold"/>
                                        <p:tgtEl>
                                          <p:spTgt spid="3082"/>
                                        </p:tgtEl>
                                        <p:attrNameLst>
                                          <p:attrName>ppt_x</p:attrName>
                                          <p:attrName>ppt_y</p:attrName>
                                        </p:attrNameLst>
                                      </p:cBhvr>
                                      <p:rCtr x="-15800" y="0"/>
                                    </p:animMotion>
                                  </p:childTnLst>
                                </p:cTn>
                              </p:par>
                              <p:par>
                                <p:cTn id="45" presetID="35" presetClass="path" presetSubtype="0" fill="hold" nodeType="withEffect">
                                  <p:stCondLst>
                                    <p:cond delay="0"/>
                                  </p:stCondLst>
                                  <p:childTnLst>
                                    <p:animMotion origin="layout" path="M 0.00504 1.7284E-6 L -0.46684 1.7284E-6 " pathEditMode="relative" rAng="0" ptsTypes="AA">
                                      <p:cBhvr>
                                        <p:cTn id="46" dur="5000" fill="hold"/>
                                        <p:tgtEl>
                                          <p:spTgt spid="3085"/>
                                        </p:tgtEl>
                                        <p:attrNameLst>
                                          <p:attrName>ppt_x</p:attrName>
                                          <p:attrName>ppt_y</p:attrName>
                                        </p:attrNameLst>
                                      </p:cBhvr>
                                      <p:rCtr x="-23600" y="0"/>
                                    </p:animMotion>
                                  </p:childTnLst>
                                </p:cTn>
                              </p:par>
                              <p:par>
                                <p:cTn id="47" presetID="35" presetClass="path" presetSubtype="0" fill="hold" nodeType="withEffect">
                                  <p:stCondLst>
                                    <p:cond delay="0"/>
                                  </p:stCondLst>
                                  <p:childTnLst>
                                    <p:animMotion origin="layout" path="M -4.72222E-6 1.48148E-6 L -0.19531 1.48148E-6 " pathEditMode="relative" rAng="0" ptsTypes="AA">
                                      <p:cBhvr>
                                        <p:cTn id="48" dur="5000" fill="hold"/>
                                        <p:tgtEl>
                                          <p:spTgt spid="3087"/>
                                        </p:tgtEl>
                                        <p:attrNameLst>
                                          <p:attrName>ppt_x</p:attrName>
                                          <p:attrName>ppt_y</p:attrName>
                                        </p:attrNameLst>
                                      </p:cBhvr>
                                      <p:rCtr x="-9800" y="0"/>
                                    </p:animMotion>
                                  </p:childTnLst>
                                </p:cTn>
                              </p:par>
                              <p:par>
                                <p:cTn id="49" presetID="35" presetClass="path" presetSubtype="0" fill="hold" nodeType="withEffect">
                                  <p:stCondLst>
                                    <p:cond delay="0"/>
                                  </p:stCondLst>
                                  <p:childTnLst>
                                    <p:animMotion origin="layout" path="M 5E-6 -3.95062E-6 L -0.43594 -3.95062E-6 " pathEditMode="relative" rAng="0" ptsTypes="AA">
                                      <p:cBhvr>
                                        <p:cTn id="50" dur="5000" fill="hold"/>
                                        <p:tgtEl>
                                          <p:spTgt spid="3084"/>
                                        </p:tgtEl>
                                        <p:attrNameLst>
                                          <p:attrName>ppt_x</p:attrName>
                                          <p:attrName>ppt_y</p:attrName>
                                        </p:attrNameLst>
                                      </p:cBhvr>
                                      <p:rCtr x="-21800" y="0"/>
                                    </p:animMotion>
                                  </p:childTnLst>
                                </p:cTn>
                              </p:par>
                              <p:par>
                                <p:cTn id="51" presetID="35" presetClass="path" presetSubtype="0" fill="hold" nodeType="withEffect">
                                  <p:stCondLst>
                                    <p:cond delay="0"/>
                                  </p:stCondLst>
                                  <p:childTnLst>
                                    <p:animMotion origin="layout" path="M 3.05556E-6 7.40741E-7 L -0.61719 7.40741E-7 " pathEditMode="relative" rAng="0" ptsTypes="AA">
                                      <p:cBhvr>
                                        <p:cTn id="52" dur="5000" fill="hold"/>
                                        <p:tgtEl>
                                          <p:spTgt spid="3086"/>
                                        </p:tgtEl>
                                        <p:attrNameLst>
                                          <p:attrName>ppt_x</p:attrName>
                                          <p:attrName>ppt_y</p:attrName>
                                        </p:attrNameLst>
                                      </p:cBhvr>
                                      <p:rCtr x="-30900" y="0"/>
                                    </p:animMotion>
                                  </p:childTnLst>
                                </p:cTn>
                              </p:par>
                              <p:par>
                                <p:cTn id="53" presetID="35" presetClass="path" presetSubtype="0" fill="hold" nodeType="withEffect">
                                  <p:stCondLst>
                                    <p:cond delay="0"/>
                                  </p:stCondLst>
                                  <p:childTnLst>
                                    <p:animMotion origin="layout" path="M 2.5E-6 3.45679E-6 L -0.33577 3.45679E-6 " pathEditMode="relative" rAng="0" ptsTypes="AA">
                                      <p:cBhvr>
                                        <p:cTn id="54" dur="5000" fill="hold"/>
                                        <p:tgtEl>
                                          <p:spTgt spid="3081"/>
                                        </p:tgtEl>
                                        <p:attrNameLst>
                                          <p:attrName>ppt_x</p:attrName>
                                          <p:attrName>ppt_y</p:attrName>
                                        </p:attrNameLst>
                                      </p:cBhvr>
                                      <p:rCtr x="-16800" y="0"/>
                                    </p:animMotion>
                                  </p:childTnLst>
                                </p:cTn>
                              </p:par>
                              <p:par>
                                <p:cTn id="55" presetID="35" presetClass="path" presetSubtype="0" fill="hold" nodeType="withEffect">
                                  <p:stCondLst>
                                    <p:cond delay="0"/>
                                  </p:stCondLst>
                                  <p:childTnLst>
                                    <p:animMotion origin="layout" path="M 3.05556E-6 -4.07407E-6 L -0.57188 -4.07407E-6 " pathEditMode="relative" rAng="0" ptsTypes="AA">
                                      <p:cBhvr>
                                        <p:cTn id="56" dur="5000" fill="hold"/>
                                        <p:tgtEl>
                                          <p:spTgt spid="3091"/>
                                        </p:tgtEl>
                                        <p:attrNameLst>
                                          <p:attrName>ppt_x</p:attrName>
                                          <p:attrName>ppt_y</p:attrName>
                                        </p:attrNameLst>
                                      </p:cBhvr>
                                      <p:rCtr x="-28600" y="0"/>
                                    </p:animMotion>
                                  </p:childTnLst>
                                </p:cTn>
                              </p:par>
                              <p:par>
                                <p:cTn id="57" presetID="35" presetClass="path" presetSubtype="0" fill="hold" nodeType="withEffect">
                                  <p:stCondLst>
                                    <p:cond delay="0"/>
                                  </p:stCondLst>
                                  <p:childTnLst>
                                    <p:animMotion origin="layout" path="M 3.61111E-6 -3.08642E-6 L -0.57188 -3.08642E-6 " pathEditMode="relative" rAng="0" ptsTypes="AA">
                                      <p:cBhvr>
                                        <p:cTn id="58" dur="5000" fill="hold"/>
                                        <p:tgtEl>
                                          <p:spTgt spid="3092"/>
                                        </p:tgtEl>
                                        <p:attrNameLst>
                                          <p:attrName>ppt_x</p:attrName>
                                          <p:attrName>ppt_y</p:attrName>
                                        </p:attrNameLst>
                                      </p:cBhvr>
                                      <p:rCtr x="-28600" y="0"/>
                                    </p:animMotion>
                                  </p:childTnLst>
                                </p:cTn>
                              </p:par>
                              <p:par>
                                <p:cTn id="59" presetID="63" presetClass="path" presetSubtype="0" fill="hold" nodeType="withEffect">
                                  <p:stCondLst>
                                    <p:cond delay="0"/>
                                  </p:stCondLst>
                                  <p:childTnLst>
                                    <p:animMotion origin="layout" path="M -2.77778E-7 -3.08642E-6 L 0.43906 -3.08642E-6 " pathEditMode="relative" rAng="0" ptsTypes="AA">
                                      <p:cBhvr>
                                        <p:cTn id="60" dur="5000" fill="hold"/>
                                        <p:tgtEl>
                                          <p:spTgt spid="3089"/>
                                        </p:tgtEl>
                                        <p:attrNameLst>
                                          <p:attrName>ppt_x</p:attrName>
                                          <p:attrName>ppt_y</p:attrName>
                                        </p:attrNameLst>
                                      </p:cBhvr>
                                      <p:rCtr x="21900" y="0"/>
                                    </p:animMotion>
                                  </p:childTnLst>
                                </p:cTn>
                              </p:par>
                              <p:par>
                                <p:cTn id="61" presetID="63" presetClass="path" presetSubtype="0" fill="hold" nodeType="withEffect">
                                  <p:stCondLst>
                                    <p:cond delay="0"/>
                                  </p:stCondLst>
                                  <p:childTnLst>
                                    <p:animMotion origin="layout" path="M 2.22222E-6 -1.7284E-6 L 0.62812 -1.7284E-6 " pathEditMode="relative" rAng="0" ptsTypes="AA">
                                      <p:cBhvr>
                                        <p:cTn id="62" dur="5000" fill="hold"/>
                                        <p:tgtEl>
                                          <p:spTgt spid="3088"/>
                                        </p:tgtEl>
                                        <p:attrNameLst>
                                          <p:attrName>ppt_x</p:attrName>
                                          <p:attrName>ppt_y</p:attrName>
                                        </p:attrNameLst>
                                      </p:cBhvr>
                                      <p:rCtr x="31400" y="0"/>
                                    </p:animMotion>
                                  </p:childTnLst>
                                </p:cTn>
                              </p:par>
                              <p:par>
                                <p:cTn id="63" presetID="63" presetClass="path" presetSubtype="0" fill="hold" nodeType="withEffect">
                                  <p:stCondLst>
                                    <p:cond delay="0"/>
                                  </p:stCondLst>
                                  <p:childTnLst>
                                    <p:animMotion origin="layout" path="M -4.16667E-6 -2.46914E-6 L 0.42466 -2.46914E-6 " pathEditMode="relative" rAng="0" ptsTypes="AA">
                                      <p:cBhvr>
                                        <p:cTn id="64" dur="5000" fill="hold"/>
                                        <p:tgtEl>
                                          <p:spTgt spid="3083"/>
                                        </p:tgtEl>
                                        <p:attrNameLst>
                                          <p:attrName>ppt_x</p:attrName>
                                          <p:attrName>ppt_y</p:attrName>
                                        </p:attrNameLst>
                                      </p:cBhvr>
                                      <p:rCtr x="21200" y="0"/>
                                    </p:animMotion>
                                  </p:childTnLst>
                                </p:cTn>
                              </p:par>
                              <p:par>
                                <p:cTn id="65" presetID="10" presetClass="exit" presetSubtype="0" fill="hold" nodeType="withEffect">
                                  <p:stCondLst>
                                    <p:cond delay="2500"/>
                                  </p:stCondLst>
                                  <p:childTnLst>
                                    <p:animEffect filter="fade">
                                      <p:cBhvr>
                                        <p:cTn id="66" dur="500"/>
                                        <p:tgtEl>
                                          <p:spTgt spid="3088"/>
                                        </p:tgtEl>
                                      </p:cBhvr>
                                    </p:animEffect>
                                    <p:set>
                                      <p:cBhvr>
                                        <p:cTn id="67" dur="1" fill="hold">
                                          <p:stCondLst>
                                            <p:cond delay="499"/>
                                          </p:stCondLst>
                                        </p:cTn>
                                        <p:tgtEl>
                                          <p:spTgt spid="3088"/>
                                        </p:tgtEl>
                                        <p:attrNameLst>
                                          <p:attrName>style.visibility</p:attrName>
                                        </p:attrNameLst>
                                      </p:cBhvr>
                                      <p:to>
                                        <p:strVal val="hidden"/>
                                      </p:to>
                                    </p:set>
                                  </p:childTnLst>
                                </p:cTn>
                              </p:par>
                              <p:par>
                                <p:cTn id="68" presetID="10" presetClass="exit" presetSubtype="0" fill="hold" nodeType="withEffect">
                                  <p:stCondLst>
                                    <p:cond delay="2500"/>
                                  </p:stCondLst>
                                  <p:childTnLst>
                                    <p:animEffect filter="fade">
                                      <p:cBhvr>
                                        <p:cTn id="69" dur="500"/>
                                        <p:tgtEl>
                                          <p:spTgt spid="3089"/>
                                        </p:tgtEl>
                                      </p:cBhvr>
                                    </p:animEffect>
                                    <p:set>
                                      <p:cBhvr>
                                        <p:cTn id="70" dur="1" fill="hold">
                                          <p:stCondLst>
                                            <p:cond delay="499"/>
                                          </p:stCondLst>
                                        </p:cTn>
                                        <p:tgtEl>
                                          <p:spTgt spid="3089"/>
                                        </p:tgtEl>
                                        <p:attrNameLst>
                                          <p:attrName>style.visibility</p:attrName>
                                        </p:attrNameLst>
                                      </p:cBhvr>
                                      <p:to>
                                        <p:strVal val="hidden"/>
                                      </p:to>
                                    </p:set>
                                  </p:childTnLst>
                                </p:cTn>
                              </p:par>
                              <p:par>
                                <p:cTn id="71" presetID="10" presetClass="exit" presetSubtype="0" fill="hold" nodeType="withEffect">
                                  <p:stCondLst>
                                    <p:cond delay="2500"/>
                                  </p:stCondLst>
                                  <p:childTnLst>
                                    <p:animEffect filter="fade">
                                      <p:cBhvr>
                                        <p:cTn id="72" dur="500"/>
                                        <p:tgtEl>
                                          <p:spTgt spid="3091"/>
                                        </p:tgtEl>
                                      </p:cBhvr>
                                    </p:animEffect>
                                    <p:set>
                                      <p:cBhvr>
                                        <p:cTn id="73" dur="1" fill="hold">
                                          <p:stCondLst>
                                            <p:cond delay="499"/>
                                          </p:stCondLst>
                                        </p:cTn>
                                        <p:tgtEl>
                                          <p:spTgt spid="3091"/>
                                        </p:tgtEl>
                                        <p:attrNameLst>
                                          <p:attrName>style.visibility</p:attrName>
                                        </p:attrNameLst>
                                      </p:cBhvr>
                                      <p:to>
                                        <p:strVal val="hidden"/>
                                      </p:to>
                                    </p:set>
                                  </p:childTnLst>
                                </p:cTn>
                              </p:par>
                              <p:par>
                                <p:cTn id="74" presetID="10" presetClass="exit" presetSubtype="0" fill="hold" nodeType="withEffect">
                                  <p:stCondLst>
                                    <p:cond delay="2500"/>
                                  </p:stCondLst>
                                  <p:childTnLst>
                                    <p:animEffect filter="fade">
                                      <p:cBhvr>
                                        <p:cTn id="75" dur="500"/>
                                        <p:tgtEl>
                                          <p:spTgt spid="3086"/>
                                        </p:tgtEl>
                                      </p:cBhvr>
                                    </p:animEffect>
                                    <p:set>
                                      <p:cBhvr>
                                        <p:cTn id="76" dur="1" fill="hold">
                                          <p:stCondLst>
                                            <p:cond delay="499"/>
                                          </p:stCondLst>
                                        </p:cTn>
                                        <p:tgtEl>
                                          <p:spTgt spid="3086"/>
                                        </p:tgtEl>
                                        <p:attrNameLst>
                                          <p:attrName>style.visibility</p:attrName>
                                        </p:attrNameLst>
                                      </p:cBhvr>
                                      <p:to>
                                        <p:strVal val="hidden"/>
                                      </p:to>
                                    </p:set>
                                  </p:childTnLst>
                                </p:cTn>
                              </p:par>
                              <p:par>
                                <p:cTn id="77" presetID="10" presetClass="exit" presetSubtype="0" fill="hold" nodeType="withEffect">
                                  <p:stCondLst>
                                    <p:cond delay="2500"/>
                                  </p:stCondLst>
                                  <p:childTnLst>
                                    <p:animEffect filter="fade">
                                      <p:cBhvr>
                                        <p:cTn id="78" dur="500"/>
                                        <p:tgtEl>
                                          <p:spTgt spid="3084"/>
                                        </p:tgtEl>
                                      </p:cBhvr>
                                    </p:animEffect>
                                    <p:set>
                                      <p:cBhvr>
                                        <p:cTn id="79" dur="1" fill="hold">
                                          <p:stCondLst>
                                            <p:cond delay="499"/>
                                          </p:stCondLst>
                                        </p:cTn>
                                        <p:tgtEl>
                                          <p:spTgt spid="3084"/>
                                        </p:tgtEl>
                                        <p:attrNameLst>
                                          <p:attrName>style.visibility</p:attrName>
                                        </p:attrNameLst>
                                      </p:cBhvr>
                                      <p:to>
                                        <p:strVal val="hidden"/>
                                      </p:to>
                                    </p:set>
                                  </p:childTnLst>
                                </p:cTn>
                              </p:par>
                              <p:par>
                                <p:cTn id="80" presetID="10" presetClass="exit" presetSubtype="0" fill="hold" nodeType="withEffect">
                                  <p:stCondLst>
                                    <p:cond delay="2500"/>
                                  </p:stCondLst>
                                  <p:childTnLst>
                                    <p:animEffect filter="fade">
                                      <p:cBhvr>
                                        <p:cTn id="81" dur="500"/>
                                        <p:tgtEl>
                                          <p:spTgt spid="3087"/>
                                        </p:tgtEl>
                                      </p:cBhvr>
                                    </p:animEffect>
                                    <p:set>
                                      <p:cBhvr>
                                        <p:cTn id="82" dur="1" fill="hold">
                                          <p:stCondLst>
                                            <p:cond delay="499"/>
                                          </p:stCondLst>
                                        </p:cTn>
                                        <p:tgtEl>
                                          <p:spTgt spid="3087"/>
                                        </p:tgtEl>
                                        <p:attrNameLst>
                                          <p:attrName>style.visibility</p:attrName>
                                        </p:attrNameLst>
                                      </p:cBhvr>
                                      <p:to>
                                        <p:strVal val="hidden"/>
                                      </p:to>
                                    </p:set>
                                  </p:childTnLst>
                                </p:cTn>
                              </p:par>
                              <p:par>
                                <p:cTn id="83" presetID="10" presetClass="exit" presetSubtype="0" fill="hold" nodeType="withEffect">
                                  <p:stCondLst>
                                    <p:cond delay="2500"/>
                                  </p:stCondLst>
                                  <p:childTnLst>
                                    <p:animEffect filter="fade">
                                      <p:cBhvr>
                                        <p:cTn id="84" dur="500"/>
                                        <p:tgtEl>
                                          <p:spTgt spid="3082"/>
                                        </p:tgtEl>
                                      </p:cBhvr>
                                    </p:animEffect>
                                    <p:set>
                                      <p:cBhvr>
                                        <p:cTn id="85" dur="1" fill="hold">
                                          <p:stCondLst>
                                            <p:cond delay="499"/>
                                          </p:stCondLst>
                                        </p:cTn>
                                        <p:tgtEl>
                                          <p:spTgt spid="3082"/>
                                        </p:tgtEl>
                                        <p:attrNameLst>
                                          <p:attrName>style.visibility</p:attrName>
                                        </p:attrNameLst>
                                      </p:cBhvr>
                                      <p:to>
                                        <p:strVal val="hidden"/>
                                      </p:to>
                                    </p:set>
                                  </p:childTnLst>
                                </p:cTn>
                              </p:par>
                              <p:par>
                                <p:cTn id="86" presetID="10" presetClass="exit" presetSubtype="0" fill="hold" nodeType="withEffect">
                                  <p:stCondLst>
                                    <p:cond delay="2500"/>
                                  </p:stCondLst>
                                  <p:childTnLst>
                                    <p:animEffect filter="fade">
                                      <p:cBhvr>
                                        <p:cTn id="87" dur="500"/>
                                        <p:tgtEl>
                                          <p:spTgt spid="3090"/>
                                        </p:tgtEl>
                                      </p:cBhvr>
                                    </p:animEffect>
                                    <p:set>
                                      <p:cBhvr>
                                        <p:cTn id="88" dur="1" fill="hold">
                                          <p:stCondLst>
                                            <p:cond delay="499"/>
                                          </p:stCondLst>
                                        </p:cTn>
                                        <p:tgtEl>
                                          <p:spTgt spid="3090"/>
                                        </p:tgtEl>
                                        <p:attrNameLst>
                                          <p:attrName>style.visibility</p:attrName>
                                        </p:attrNameLst>
                                      </p:cBhvr>
                                      <p:to>
                                        <p:strVal val="hidden"/>
                                      </p:to>
                                    </p:set>
                                  </p:childTnLst>
                                </p:cTn>
                              </p:par>
                              <p:par>
                                <p:cTn id="89" presetID="10" presetClass="exit" presetSubtype="0" fill="hold" nodeType="withEffect">
                                  <p:stCondLst>
                                    <p:cond delay="2500"/>
                                  </p:stCondLst>
                                  <p:childTnLst>
                                    <p:animEffect filter="fade">
                                      <p:cBhvr>
                                        <p:cTn id="90" dur="500"/>
                                        <p:tgtEl>
                                          <p:spTgt spid="3092"/>
                                        </p:tgtEl>
                                      </p:cBhvr>
                                    </p:animEffect>
                                    <p:set>
                                      <p:cBhvr>
                                        <p:cTn id="91" dur="1" fill="hold">
                                          <p:stCondLst>
                                            <p:cond delay="499"/>
                                          </p:stCondLst>
                                        </p:cTn>
                                        <p:tgtEl>
                                          <p:spTgt spid="3092"/>
                                        </p:tgtEl>
                                        <p:attrNameLst>
                                          <p:attrName>style.visibility</p:attrName>
                                        </p:attrNameLst>
                                      </p:cBhvr>
                                      <p:to>
                                        <p:strVal val="hidden"/>
                                      </p:to>
                                    </p:set>
                                  </p:childTnLst>
                                </p:cTn>
                              </p:par>
                              <p:par>
                                <p:cTn id="92" presetID="10" presetClass="exit" presetSubtype="0" fill="hold" nodeType="withEffect">
                                  <p:stCondLst>
                                    <p:cond delay="2500"/>
                                  </p:stCondLst>
                                  <p:childTnLst>
                                    <p:animEffect filter="fade">
                                      <p:cBhvr>
                                        <p:cTn id="93" dur="500"/>
                                        <p:tgtEl>
                                          <p:spTgt spid="3083"/>
                                        </p:tgtEl>
                                      </p:cBhvr>
                                    </p:animEffect>
                                    <p:set>
                                      <p:cBhvr>
                                        <p:cTn id="94" dur="1" fill="hold">
                                          <p:stCondLst>
                                            <p:cond delay="499"/>
                                          </p:stCondLst>
                                        </p:cTn>
                                        <p:tgtEl>
                                          <p:spTgt spid="3083"/>
                                        </p:tgtEl>
                                        <p:attrNameLst>
                                          <p:attrName>style.visibility</p:attrName>
                                        </p:attrNameLst>
                                      </p:cBhvr>
                                      <p:to>
                                        <p:strVal val="hidden"/>
                                      </p:to>
                                    </p:set>
                                  </p:childTnLst>
                                </p:cTn>
                              </p:par>
                              <p:par>
                                <p:cTn id="95" presetID="10" presetClass="exit" presetSubtype="0" fill="hold" nodeType="withEffect">
                                  <p:stCondLst>
                                    <p:cond delay="2500"/>
                                  </p:stCondLst>
                                  <p:childTnLst>
                                    <p:animEffect filter="fade">
                                      <p:cBhvr>
                                        <p:cTn id="96" dur="500"/>
                                        <p:tgtEl>
                                          <p:spTgt spid="3081"/>
                                        </p:tgtEl>
                                      </p:cBhvr>
                                    </p:animEffect>
                                    <p:set>
                                      <p:cBhvr>
                                        <p:cTn id="97" dur="1" fill="hold">
                                          <p:stCondLst>
                                            <p:cond delay="499"/>
                                          </p:stCondLst>
                                        </p:cTn>
                                        <p:tgtEl>
                                          <p:spTgt spid="3081"/>
                                        </p:tgtEl>
                                        <p:attrNameLst>
                                          <p:attrName>style.visibility</p:attrName>
                                        </p:attrNameLst>
                                      </p:cBhvr>
                                      <p:to>
                                        <p:strVal val="hidden"/>
                                      </p:to>
                                    </p:set>
                                  </p:childTnLst>
                                </p:cTn>
                              </p:par>
                              <p:par>
                                <p:cTn id="98" presetID="10" presetClass="exit" presetSubtype="0" fill="hold" nodeType="withEffect">
                                  <p:stCondLst>
                                    <p:cond delay="2500"/>
                                  </p:stCondLst>
                                  <p:childTnLst>
                                    <p:animEffect filter="fade">
                                      <p:cBhvr>
                                        <p:cTn id="99" dur="500"/>
                                        <p:tgtEl>
                                          <p:spTgt spid="3085"/>
                                        </p:tgtEl>
                                      </p:cBhvr>
                                    </p:animEffect>
                                    <p:set>
                                      <p:cBhvr>
                                        <p:cTn id="100" dur="1" fill="hold">
                                          <p:stCondLst>
                                            <p:cond delay="499"/>
                                          </p:stCondLst>
                                        </p:cTn>
                                        <p:tgtEl>
                                          <p:spTgt spid="3085"/>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3093"/>
                                        </p:tgtEl>
                                        <p:attrNameLst>
                                          <p:attrName>style.visibility</p:attrName>
                                        </p:attrNameLst>
                                      </p:cBhvr>
                                      <p:to>
                                        <p:strVal val="visible"/>
                                      </p:to>
                                    </p:set>
                                    <p:animEffect filter="fade">
                                      <p:cBhvr>
                                        <p:cTn id="103" dur="100"/>
                                        <p:tgtEl>
                                          <p:spTgt spid="3093"/>
                                        </p:tgtEl>
                                      </p:cBhvr>
                                    </p:animEffect>
                                  </p:childTnLst>
                                </p:cTn>
                              </p:par>
                              <p:par>
                                <p:cTn id="104" presetID="10" presetClass="entr" presetSubtype="0" fill="hold" nodeType="withEffect">
                                  <p:stCondLst>
                                    <p:cond delay="600"/>
                                  </p:stCondLst>
                                  <p:childTnLst>
                                    <p:set>
                                      <p:cBhvr>
                                        <p:cTn id="105" dur="1" fill="hold">
                                          <p:stCondLst>
                                            <p:cond delay="0"/>
                                          </p:stCondLst>
                                        </p:cTn>
                                        <p:tgtEl>
                                          <p:spTgt spid="3094"/>
                                        </p:tgtEl>
                                        <p:attrNameLst>
                                          <p:attrName>style.visibility</p:attrName>
                                        </p:attrNameLst>
                                      </p:cBhvr>
                                      <p:to>
                                        <p:strVal val="visible"/>
                                      </p:to>
                                    </p:set>
                                    <p:animEffect filter="fade">
                                      <p:cBhvr>
                                        <p:cTn id="106" dur="100"/>
                                        <p:tgtEl>
                                          <p:spTgt spid="3094"/>
                                        </p:tgtEl>
                                      </p:cBhvr>
                                    </p:animEffect>
                                  </p:childTnLst>
                                </p:cTn>
                              </p:par>
                              <p:par>
                                <p:cTn id="107" presetID="10" presetClass="entr" presetSubtype="0" fill="hold" nodeType="withEffect">
                                  <p:stCondLst>
                                    <p:cond delay="200"/>
                                  </p:stCondLst>
                                  <p:childTnLst>
                                    <p:set>
                                      <p:cBhvr>
                                        <p:cTn id="108" dur="1" fill="hold">
                                          <p:stCondLst>
                                            <p:cond delay="0"/>
                                          </p:stCondLst>
                                        </p:cTn>
                                        <p:tgtEl>
                                          <p:spTgt spid="3095"/>
                                        </p:tgtEl>
                                        <p:attrNameLst>
                                          <p:attrName>style.visibility</p:attrName>
                                        </p:attrNameLst>
                                      </p:cBhvr>
                                      <p:to>
                                        <p:strVal val="visible"/>
                                      </p:to>
                                    </p:set>
                                    <p:animEffect filter="fade">
                                      <p:cBhvr>
                                        <p:cTn id="109" dur="100"/>
                                        <p:tgtEl>
                                          <p:spTgt spid="3095"/>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3096"/>
                                        </p:tgtEl>
                                        <p:attrNameLst>
                                          <p:attrName>style.visibility</p:attrName>
                                        </p:attrNameLst>
                                      </p:cBhvr>
                                      <p:to>
                                        <p:strVal val="visible"/>
                                      </p:to>
                                    </p:set>
                                    <p:animEffect filter="fade">
                                      <p:cBhvr>
                                        <p:cTn id="112" dur="100"/>
                                        <p:tgtEl>
                                          <p:spTgt spid="3096"/>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3097"/>
                                        </p:tgtEl>
                                        <p:attrNameLst>
                                          <p:attrName>style.visibility</p:attrName>
                                        </p:attrNameLst>
                                      </p:cBhvr>
                                      <p:to>
                                        <p:strVal val="visible"/>
                                      </p:to>
                                    </p:set>
                                    <p:animEffect filter="fade">
                                      <p:cBhvr>
                                        <p:cTn id="115" dur="100"/>
                                        <p:tgtEl>
                                          <p:spTgt spid="3097"/>
                                        </p:tgtEl>
                                      </p:cBhvr>
                                    </p:animEffect>
                                  </p:childTnLst>
                                </p:cTn>
                              </p:par>
                              <p:par>
                                <p:cTn id="116" presetID="53" presetClass="exit" presetSubtype="16" fill="hold" nodeType="withEffect">
                                  <p:stCondLst>
                                    <p:cond delay="100"/>
                                  </p:stCondLst>
                                  <p:childTnLst>
                                    <p:anim calcmode="lin" valueType="num">
                                      <p:cBhvr>
                                        <p:cTn id="117" dur="1000"/>
                                        <p:tgtEl>
                                          <p:spTgt spid="3093"/>
                                        </p:tgtEl>
                                        <p:attrNameLst>
                                          <p:attrName>ppt_w</p:attrName>
                                        </p:attrNameLst>
                                      </p:cBhvr>
                                      <p:tavLst>
                                        <p:tav tm="0">
                                          <p:val>
                                            <p:strVal val="ppt_w"/>
                                          </p:val>
                                        </p:tav>
                                        <p:tav tm="100000">
                                          <p:val>
                                            <p:fltVal val="0.000000"/>
                                          </p:val>
                                        </p:tav>
                                      </p:tavLst>
                                    </p:anim>
                                    <p:anim calcmode="lin" valueType="num">
                                      <p:cBhvr>
                                        <p:cTn id="118" dur="1000"/>
                                        <p:tgtEl>
                                          <p:spTgt spid="3093"/>
                                        </p:tgtEl>
                                        <p:attrNameLst>
                                          <p:attrName>ppt_h</p:attrName>
                                        </p:attrNameLst>
                                      </p:cBhvr>
                                      <p:tavLst>
                                        <p:tav tm="0">
                                          <p:val>
                                            <p:strVal val="ppt_h"/>
                                          </p:val>
                                        </p:tav>
                                        <p:tav tm="100000">
                                          <p:val>
                                            <p:fltVal val="0.000000"/>
                                          </p:val>
                                        </p:tav>
                                      </p:tavLst>
                                    </p:anim>
                                    <p:animEffect filter="fade">
                                      <p:cBhvr>
                                        <p:cTn id="119" dur="1000"/>
                                        <p:tgtEl>
                                          <p:spTgt spid="3093"/>
                                        </p:tgtEl>
                                      </p:cBhvr>
                                    </p:animEffect>
                                    <p:set>
                                      <p:cBhvr>
                                        <p:cTn id="120" dur="1" fill="hold">
                                          <p:stCondLst>
                                            <p:cond delay="999"/>
                                          </p:stCondLst>
                                        </p:cTn>
                                        <p:tgtEl>
                                          <p:spTgt spid="3093"/>
                                        </p:tgtEl>
                                        <p:attrNameLst>
                                          <p:attrName>style.visibility</p:attrName>
                                        </p:attrNameLst>
                                      </p:cBhvr>
                                      <p:to>
                                        <p:strVal val="hidden"/>
                                      </p:to>
                                    </p:set>
                                  </p:childTnLst>
                                </p:cTn>
                              </p:par>
                              <p:par>
                                <p:cTn id="121" presetID="53" presetClass="exit" presetSubtype="16" fill="hold" nodeType="withEffect">
                                  <p:stCondLst>
                                    <p:cond delay="700"/>
                                  </p:stCondLst>
                                  <p:childTnLst>
                                    <p:anim calcmode="lin" valueType="num">
                                      <p:cBhvr>
                                        <p:cTn id="122" dur="500"/>
                                        <p:tgtEl>
                                          <p:spTgt spid="3094"/>
                                        </p:tgtEl>
                                        <p:attrNameLst>
                                          <p:attrName>ppt_w</p:attrName>
                                        </p:attrNameLst>
                                      </p:cBhvr>
                                      <p:tavLst>
                                        <p:tav tm="0">
                                          <p:val>
                                            <p:strVal val="ppt_w"/>
                                          </p:val>
                                        </p:tav>
                                        <p:tav tm="100000">
                                          <p:val>
                                            <p:fltVal val="0.000000"/>
                                          </p:val>
                                        </p:tav>
                                      </p:tavLst>
                                    </p:anim>
                                    <p:anim calcmode="lin" valueType="num">
                                      <p:cBhvr>
                                        <p:cTn id="123" dur="500"/>
                                        <p:tgtEl>
                                          <p:spTgt spid="3094"/>
                                        </p:tgtEl>
                                        <p:attrNameLst>
                                          <p:attrName>ppt_h</p:attrName>
                                        </p:attrNameLst>
                                      </p:cBhvr>
                                      <p:tavLst>
                                        <p:tav tm="0">
                                          <p:val>
                                            <p:strVal val="ppt_h"/>
                                          </p:val>
                                        </p:tav>
                                        <p:tav tm="100000">
                                          <p:val>
                                            <p:fltVal val="0.000000"/>
                                          </p:val>
                                        </p:tav>
                                      </p:tavLst>
                                    </p:anim>
                                    <p:animEffect filter="fade">
                                      <p:cBhvr>
                                        <p:cTn id="124" dur="500"/>
                                        <p:tgtEl>
                                          <p:spTgt spid="3094"/>
                                        </p:tgtEl>
                                      </p:cBhvr>
                                    </p:animEffect>
                                    <p:set>
                                      <p:cBhvr>
                                        <p:cTn id="125" dur="1" fill="hold">
                                          <p:stCondLst>
                                            <p:cond delay="499"/>
                                          </p:stCondLst>
                                        </p:cTn>
                                        <p:tgtEl>
                                          <p:spTgt spid="3094"/>
                                        </p:tgtEl>
                                        <p:attrNameLst>
                                          <p:attrName>style.visibility</p:attrName>
                                        </p:attrNameLst>
                                      </p:cBhvr>
                                      <p:to>
                                        <p:strVal val="hidden"/>
                                      </p:to>
                                    </p:set>
                                  </p:childTnLst>
                                </p:cTn>
                              </p:par>
                              <p:par>
                                <p:cTn id="126" presetID="53" presetClass="exit" presetSubtype="16" fill="hold" nodeType="withEffect">
                                  <p:stCondLst>
                                    <p:cond delay="300"/>
                                  </p:stCondLst>
                                  <p:childTnLst>
                                    <p:anim calcmode="lin" valueType="num">
                                      <p:cBhvr>
                                        <p:cTn id="127" dur="500"/>
                                        <p:tgtEl>
                                          <p:spTgt spid="3095"/>
                                        </p:tgtEl>
                                        <p:attrNameLst>
                                          <p:attrName>ppt_w</p:attrName>
                                        </p:attrNameLst>
                                      </p:cBhvr>
                                      <p:tavLst>
                                        <p:tav tm="0">
                                          <p:val>
                                            <p:strVal val="ppt_w"/>
                                          </p:val>
                                        </p:tav>
                                        <p:tav tm="100000">
                                          <p:val>
                                            <p:fltVal val="0.000000"/>
                                          </p:val>
                                        </p:tav>
                                      </p:tavLst>
                                    </p:anim>
                                    <p:anim calcmode="lin" valueType="num">
                                      <p:cBhvr>
                                        <p:cTn id="128" dur="500"/>
                                        <p:tgtEl>
                                          <p:spTgt spid="3095"/>
                                        </p:tgtEl>
                                        <p:attrNameLst>
                                          <p:attrName>ppt_h</p:attrName>
                                        </p:attrNameLst>
                                      </p:cBhvr>
                                      <p:tavLst>
                                        <p:tav tm="0">
                                          <p:val>
                                            <p:strVal val="ppt_h"/>
                                          </p:val>
                                        </p:tav>
                                        <p:tav tm="100000">
                                          <p:val>
                                            <p:fltVal val="0.000000"/>
                                          </p:val>
                                        </p:tav>
                                      </p:tavLst>
                                    </p:anim>
                                    <p:animEffect filter="fade">
                                      <p:cBhvr>
                                        <p:cTn id="129" dur="500"/>
                                        <p:tgtEl>
                                          <p:spTgt spid="3095"/>
                                        </p:tgtEl>
                                      </p:cBhvr>
                                    </p:animEffect>
                                    <p:set>
                                      <p:cBhvr>
                                        <p:cTn id="130" dur="1" fill="hold">
                                          <p:stCondLst>
                                            <p:cond delay="499"/>
                                          </p:stCondLst>
                                        </p:cTn>
                                        <p:tgtEl>
                                          <p:spTgt spid="3095"/>
                                        </p:tgtEl>
                                        <p:attrNameLst>
                                          <p:attrName>style.visibility</p:attrName>
                                        </p:attrNameLst>
                                      </p:cBhvr>
                                      <p:to>
                                        <p:strVal val="hidden"/>
                                      </p:to>
                                    </p:set>
                                  </p:childTnLst>
                                </p:cTn>
                              </p:par>
                              <p:par>
                                <p:cTn id="131" presetID="53" presetClass="exit" presetSubtype="16" fill="hold" nodeType="withEffect">
                                  <p:stCondLst>
                                    <p:cond delay="1900"/>
                                  </p:stCondLst>
                                  <p:childTnLst>
                                    <p:anim calcmode="lin" valueType="num">
                                      <p:cBhvr>
                                        <p:cTn id="132" dur="500"/>
                                        <p:tgtEl>
                                          <p:spTgt spid="3096"/>
                                        </p:tgtEl>
                                        <p:attrNameLst>
                                          <p:attrName>ppt_w</p:attrName>
                                        </p:attrNameLst>
                                      </p:cBhvr>
                                      <p:tavLst>
                                        <p:tav tm="0">
                                          <p:val>
                                            <p:strVal val="ppt_w"/>
                                          </p:val>
                                        </p:tav>
                                        <p:tav tm="100000">
                                          <p:val>
                                            <p:fltVal val="0.000000"/>
                                          </p:val>
                                        </p:tav>
                                      </p:tavLst>
                                    </p:anim>
                                    <p:anim calcmode="lin" valueType="num">
                                      <p:cBhvr>
                                        <p:cTn id="133" dur="500"/>
                                        <p:tgtEl>
                                          <p:spTgt spid="3096"/>
                                        </p:tgtEl>
                                        <p:attrNameLst>
                                          <p:attrName>ppt_h</p:attrName>
                                        </p:attrNameLst>
                                      </p:cBhvr>
                                      <p:tavLst>
                                        <p:tav tm="0">
                                          <p:val>
                                            <p:strVal val="ppt_h"/>
                                          </p:val>
                                        </p:tav>
                                        <p:tav tm="100000">
                                          <p:val>
                                            <p:fltVal val="0.000000"/>
                                          </p:val>
                                        </p:tav>
                                      </p:tavLst>
                                    </p:anim>
                                    <p:animEffect filter="fade">
                                      <p:cBhvr>
                                        <p:cTn id="134" dur="500"/>
                                        <p:tgtEl>
                                          <p:spTgt spid="3096"/>
                                        </p:tgtEl>
                                      </p:cBhvr>
                                    </p:animEffect>
                                    <p:set>
                                      <p:cBhvr>
                                        <p:cTn id="135" dur="1" fill="hold">
                                          <p:stCondLst>
                                            <p:cond delay="499"/>
                                          </p:stCondLst>
                                        </p:cTn>
                                        <p:tgtEl>
                                          <p:spTgt spid="3096"/>
                                        </p:tgtEl>
                                        <p:attrNameLst>
                                          <p:attrName>style.visibility</p:attrName>
                                        </p:attrNameLst>
                                      </p:cBhvr>
                                      <p:to>
                                        <p:strVal val="hidden"/>
                                      </p:to>
                                    </p:set>
                                  </p:childTnLst>
                                </p:cTn>
                              </p:par>
                              <p:par>
                                <p:cTn id="136" presetID="53" presetClass="exit" presetSubtype="16" fill="hold" nodeType="withEffect">
                                  <p:stCondLst>
                                    <p:cond delay="2300"/>
                                  </p:stCondLst>
                                  <p:childTnLst>
                                    <p:anim calcmode="lin" valueType="num">
                                      <p:cBhvr>
                                        <p:cTn id="137" dur="500"/>
                                        <p:tgtEl>
                                          <p:spTgt spid="3097"/>
                                        </p:tgtEl>
                                        <p:attrNameLst>
                                          <p:attrName>ppt_w</p:attrName>
                                        </p:attrNameLst>
                                      </p:cBhvr>
                                      <p:tavLst>
                                        <p:tav tm="0">
                                          <p:val>
                                            <p:strVal val="ppt_w"/>
                                          </p:val>
                                        </p:tav>
                                        <p:tav tm="100000">
                                          <p:val>
                                            <p:fltVal val="0.000000"/>
                                          </p:val>
                                        </p:tav>
                                      </p:tavLst>
                                    </p:anim>
                                    <p:anim calcmode="lin" valueType="num">
                                      <p:cBhvr>
                                        <p:cTn id="138" dur="500"/>
                                        <p:tgtEl>
                                          <p:spTgt spid="3097"/>
                                        </p:tgtEl>
                                        <p:attrNameLst>
                                          <p:attrName>ppt_h</p:attrName>
                                        </p:attrNameLst>
                                      </p:cBhvr>
                                      <p:tavLst>
                                        <p:tav tm="0">
                                          <p:val>
                                            <p:strVal val="ppt_h"/>
                                          </p:val>
                                        </p:tav>
                                        <p:tav tm="100000">
                                          <p:val>
                                            <p:fltVal val="0.000000"/>
                                          </p:val>
                                        </p:tav>
                                      </p:tavLst>
                                    </p:anim>
                                    <p:animEffect filter="fade">
                                      <p:cBhvr>
                                        <p:cTn id="139" dur="500"/>
                                        <p:tgtEl>
                                          <p:spTgt spid="3097"/>
                                        </p:tgtEl>
                                      </p:cBhvr>
                                    </p:animEffect>
                                    <p:set>
                                      <p:cBhvr>
                                        <p:cTn id="140" dur="1" fill="hold">
                                          <p:stCondLst>
                                            <p:cond delay="499"/>
                                          </p:stCondLst>
                                        </p:cTn>
                                        <p:tgtEl>
                                          <p:spTgt spid="30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圆角矩形 3"/>
          <p:cNvSpPr/>
          <p:nvPr/>
        </p:nvSpPr>
        <p:spPr>
          <a:xfrm>
            <a:off x="2222500" y="976313"/>
            <a:ext cx="5111750" cy="461963"/>
          </a:xfrm>
          <a:prstGeom prst="roundRect">
            <a:avLst>
              <a:gd name="adj" fmla="val 50000"/>
            </a:avLst>
          </a:prstGeom>
          <a:noFill/>
          <a:ln>
            <a:solidFill>
              <a:srgbClr val="03AEDA"/>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2349500" y="1028700"/>
            <a:ext cx="358775" cy="358775"/>
          </a:xfrm>
          <a:prstGeom prst="ellipse">
            <a:avLst/>
          </a:prstGeom>
          <a:solidFill>
            <a:srgbClr val="03AE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Broadway" pitchFamily="82" charset="0"/>
                <a:ea typeface="+mn-ea"/>
                <a:cs typeface="+mn-cs"/>
              </a:rPr>
              <a:t>1</a:t>
            </a:r>
            <a:endParaRPr kumimoji="0" lang="zh-CN" altLang="en-US" sz="1800" b="0" i="0" u="none" strike="noStrike" kern="1200" cap="none" spc="0" normalizeH="0" baseline="0" noProof="0" dirty="0">
              <a:ln>
                <a:noFill/>
              </a:ln>
              <a:solidFill>
                <a:schemeClr val="lt1"/>
              </a:solidFill>
              <a:effectLst/>
              <a:uLnTx/>
              <a:uFillTx/>
              <a:latin typeface="Broadway" pitchFamily="82" charset="0"/>
              <a:ea typeface="+mn-ea"/>
              <a:cs typeface="+mn-cs"/>
            </a:endParaRPr>
          </a:p>
        </p:txBody>
      </p:sp>
      <p:sp>
        <p:nvSpPr>
          <p:cNvPr id="8" name="圆角矩形 5"/>
          <p:cNvSpPr/>
          <p:nvPr/>
        </p:nvSpPr>
        <p:spPr>
          <a:xfrm>
            <a:off x="2222500" y="1696720"/>
            <a:ext cx="5111750" cy="461963"/>
          </a:xfrm>
          <a:prstGeom prst="roundRect">
            <a:avLst>
              <a:gd name="adj" fmla="val 50000"/>
            </a:avLst>
          </a:prstGeom>
          <a:noFill/>
          <a:ln>
            <a:solidFill>
              <a:srgbClr val="03AEDA"/>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2349500" y="1738313"/>
            <a:ext cx="358775" cy="358775"/>
          </a:xfrm>
          <a:prstGeom prst="ellipse">
            <a:avLst/>
          </a:prstGeom>
          <a:solidFill>
            <a:srgbClr val="03AE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Broadway" pitchFamily="82" charset="0"/>
                <a:ea typeface="+mn-ea"/>
                <a:cs typeface="+mn-cs"/>
              </a:rPr>
              <a:t>2</a:t>
            </a:r>
            <a:endParaRPr kumimoji="0" lang="zh-CN" altLang="en-US" sz="1800" b="0" i="0" u="none" strike="noStrike" kern="1200" cap="none" spc="0" normalizeH="0" baseline="0" noProof="0" dirty="0">
              <a:ln>
                <a:noFill/>
              </a:ln>
              <a:solidFill>
                <a:schemeClr val="lt1"/>
              </a:solidFill>
              <a:effectLst/>
              <a:uLnTx/>
              <a:uFillTx/>
              <a:latin typeface="Broadway" pitchFamily="82" charset="0"/>
              <a:ea typeface="+mn-ea"/>
              <a:cs typeface="+mn-cs"/>
            </a:endParaRPr>
          </a:p>
        </p:txBody>
      </p:sp>
      <p:sp>
        <p:nvSpPr>
          <p:cNvPr id="10" name="圆角矩形 7"/>
          <p:cNvSpPr/>
          <p:nvPr/>
        </p:nvSpPr>
        <p:spPr>
          <a:xfrm>
            <a:off x="2222500" y="2395538"/>
            <a:ext cx="5111750" cy="463550"/>
          </a:xfrm>
          <a:prstGeom prst="roundRect">
            <a:avLst>
              <a:gd name="adj" fmla="val 50000"/>
            </a:avLst>
          </a:prstGeom>
          <a:noFill/>
          <a:ln>
            <a:solidFill>
              <a:srgbClr val="03AEDA"/>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2349500" y="2447925"/>
            <a:ext cx="358775" cy="358775"/>
          </a:xfrm>
          <a:prstGeom prst="ellipse">
            <a:avLst/>
          </a:prstGeom>
          <a:solidFill>
            <a:srgbClr val="03AE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Broadway" pitchFamily="82" charset="0"/>
                <a:ea typeface="+mn-ea"/>
                <a:cs typeface="+mn-cs"/>
              </a:rPr>
              <a:t>3</a:t>
            </a:r>
            <a:endParaRPr kumimoji="0" lang="zh-CN" altLang="en-US" sz="1800" b="0" i="0" u="none" strike="noStrike" kern="1200" cap="none" spc="0" normalizeH="0" baseline="0" noProof="0" dirty="0">
              <a:ln>
                <a:noFill/>
              </a:ln>
              <a:solidFill>
                <a:schemeClr val="lt1"/>
              </a:solidFill>
              <a:effectLst/>
              <a:uLnTx/>
              <a:uFillTx/>
              <a:latin typeface="Broadway" pitchFamily="82" charset="0"/>
              <a:ea typeface="+mn-ea"/>
              <a:cs typeface="+mn-cs"/>
            </a:endParaRPr>
          </a:p>
        </p:txBody>
      </p:sp>
      <p:sp>
        <p:nvSpPr>
          <p:cNvPr id="12" name="圆角矩形 9"/>
          <p:cNvSpPr/>
          <p:nvPr/>
        </p:nvSpPr>
        <p:spPr>
          <a:xfrm>
            <a:off x="2222500" y="3121025"/>
            <a:ext cx="5111750" cy="463550"/>
          </a:xfrm>
          <a:prstGeom prst="roundRect">
            <a:avLst>
              <a:gd name="adj" fmla="val 50000"/>
            </a:avLst>
          </a:prstGeom>
          <a:noFill/>
          <a:ln>
            <a:solidFill>
              <a:srgbClr val="03AEDA"/>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2349500" y="3173413"/>
            <a:ext cx="358775" cy="358775"/>
          </a:xfrm>
          <a:prstGeom prst="ellipse">
            <a:avLst/>
          </a:prstGeom>
          <a:solidFill>
            <a:srgbClr val="03AE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Broadway" pitchFamily="82" charset="0"/>
                <a:ea typeface="+mn-ea"/>
                <a:cs typeface="+mn-cs"/>
              </a:rPr>
              <a:t>4</a:t>
            </a:r>
            <a:endParaRPr kumimoji="0" lang="zh-CN" altLang="en-US" sz="1800" b="0" i="0" u="none" strike="noStrike" kern="1200" cap="none" spc="0" normalizeH="0" baseline="0" noProof="0" dirty="0">
              <a:ln>
                <a:noFill/>
              </a:ln>
              <a:solidFill>
                <a:schemeClr val="lt1"/>
              </a:solidFill>
              <a:effectLst/>
              <a:uLnTx/>
              <a:uFillTx/>
              <a:latin typeface="Broadway" pitchFamily="82" charset="0"/>
              <a:ea typeface="+mn-ea"/>
              <a:cs typeface="+mn-cs"/>
            </a:endParaRPr>
          </a:p>
        </p:txBody>
      </p:sp>
      <p:sp>
        <p:nvSpPr>
          <p:cNvPr id="16" name="文本框 15"/>
          <p:cNvSpPr txBox="1"/>
          <p:nvPr/>
        </p:nvSpPr>
        <p:spPr>
          <a:xfrm>
            <a:off x="2837180" y="1069975"/>
            <a:ext cx="2829560" cy="274955"/>
          </a:xfrm>
          <a:prstGeom prst="rect">
            <a:avLst/>
          </a:prstGeom>
          <a:noFill/>
        </p:spPr>
        <p:txBody>
          <a:bodyPr wrap="square" lIns="68579" tIns="34289" rIns="68579" bIns="34289">
            <a:spAutoFit/>
          </a:bodyPr>
          <a:lstStyle/>
          <a:p>
            <a:pPr marR="0" defTabSz="914400">
              <a:buClrTx/>
              <a:buSzTx/>
              <a:buFontTx/>
              <a:buNone/>
              <a:defRPr/>
            </a:pPr>
            <a:r>
              <a:rPr kumimoji="0" lang="zh-CN" altLang="en-US" sz="135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rPr>
              <a:t>建设工程施工投标与报价</a:t>
            </a:r>
            <a:endParaRPr kumimoji="0" lang="zh-CN" altLang="en-US" sz="135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endParaRPr>
          </a:p>
        </p:txBody>
      </p:sp>
      <p:sp>
        <p:nvSpPr>
          <p:cNvPr id="17" name="文本框 16"/>
          <p:cNvSpPr txBox="1"/>
          <p:nvPr/>
        </p:nvSpPr>
        <p:spPr>
          <a:xfrm>
            <a:off x="2836863" y="1778000"/>
            <a:ext cx="2535238" cy="274955"/>
          </a:xfrm>
          <a:prstGeom prst="rect">
            <a:avLst/>
          </a:prstGeom>
          <a:noFill/>
        </p:spPr>
        <p:txBody>
          <a:bodyPr lIns="68579" tIns="34289" rIns="68579" bIns="34289">
            <a:spAutoFit/>
          </a:bodyPr>
          <a:lstStyle/>
          <a:p>
            <a:pPr marR="0" algn="l" defTabSz="914400">
              <a:buClrTx/>
              <a:buSzTx/>
              <a:buFontTx/>
              <a:buNone/>
              <a:defRPr/>
            </a:pPr>
            <a:r>
              <a:rPr kumimoji="0" lang="zh-CN" altLang="en-US" sz="135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rPr>
              <a:t>投标报价的编制</a:t>
            </a:r>
            <a:endParaRPr kumimoji="0" lang="zh-CN" altLang="en-US" sz="135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endParaRPr>
          </a:p>
        </p:txBody>
      </p:sp>
      <p:sp>
        <p:nvSpPr>
          <p:cNvPr id="18" name="文本框 17"/>
          <p:cNvSpPr txBox="1"/>
          <p:nvPr/>
        </p:nvSpPr>
        <p:spPr>
          <a:xfrm>
            <a:off x="2836863" y="2476500"/>
            <a:ext cx="2535238" cy="274955"/>
          </a:xfrm>
          <a:prstGeom prst="rect">
            <a:avLst/>
          </a:prstGeom>
          <a:noFill/>
        </p:spPr>
        <p:txBody>
          <a:bodyPr lIns="68579" tIns="34289" rIns="68579" bIns="34289">
            <a:spAutoFit/>
          </a:bodyPr>
          <a:lstStyle/>
          <a:p>
            <a:pPr marR="0" defTabSz="914400">
              <a:buClrTx/>
              <a:buSzTx/>
              <a:buFontTx/>
              <a:buNone/>
              <a:defRPr/>
            </a:pPr>
            <a:r>
              <a:rPr kumimoji="0" lang="zh-CN" altLang="en-US" sz="135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rPr>
              <a:t>投标报价的策略</a:t>
            </a:r>
            <a:endParaRPr kumimoji="0" lang="zh-CN" altLang="en-US" sz="135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endParaRPr>
          </a:p>
        </p:txBody>
      </p:sp>
      <p:sp>
        <p:nvSpPr>
          <p:cNvPr id="11282" name="文本框 22"/>
          <p:cNvSpPr txBox="1"/>
          <p:nvPr/>
        </p:nvSpPr>
        <p:spPr>
          <a:xfrm>
            <a:off x="730250" y="0"/>
            <a:ext cx="1611313" cy="646113"/>
          </a:xfrm>
          <a:prstGeom prst="rect">
            <a:avLst/>
          </a:prstGeom>
          <a:noFill/>
          <a:ln w="9525">
            <a:noFill/>
          </a:ln>
        </p:spPr>
        <p:txBody>
          <a:bodyPr>
            <a:spAutoFit/>
          </a:bodyPr>
          <a:p>
            <a:r>
              <a:rPr lang="zh-CN" altLang="en-US" sz="3600" dirty="0">
                <a:latin typeface="微软雅黑" panose="020B0503020204020204" pitchFamily="34" charset="-122"/>
                <a:ea typeface="微软雅黑" panose="020B0503020204020204" pitchFamily="34" charset="-122"/>
              </a:rPr>
              <a:t>目  录</a:t>
            </a:r>
            <a:endParaRPr lang="zh-CN" altLang="en-US" sz="3600" dirty="0">
              <a:latin typeface="微软雅黑" panose="020B0503020204020204" pitchFamily="34" charset="-122"/>
              <a:ea typeface="微软雅黑" panose="020B0503020204020204" pitchFamily="34" charset="-122"/>
            </a:endParaRPr>
          </a:p>
        </p:txBody>
      </p:sp>
      <p:pic>
        <p:nvPicPr>
          <p:cNvPr id="11284"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11285"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11286"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11287" name="15 CuadroTexto"/>
          <p:cNvSpPr/>
          <p:nvPr/>
        </p:nvSpPr>
        <p:spPr>
          <a:xfrm>
            <a:off x="8239125" y="4819650"/>
            <a:ext cx="369888" cy="274638"/>
          </a:xfrm>
          <a:prstGeom prst="rect">
            <a:avLst/>
          </a:prstGeom>
          <a:noFill/>
          <a:ln w="9525">
            <a:noFill/>
          </a:ln>
        </p:spPr>
        <p:txBody>
          <a:bodyPr wrap="none">
            <a:spAutoFit/>
          </a:bodyPr>
          <a:p>
            <a:pPr algn="ctr" eaLnBrk="1" hangingPunct="1">
              <a:buFont typeface="Arial" panose="020B0604020202020204" pitchFamily="34" charset="0"/>
              <a:buNone/>
            </a:pPr>
            <a:r>
              <a:rPr lang="zh-CN" altLang="zh-CN" sz="1200" b="1" dirty="0">
                <a:solidFill>
                  <a:schemeClr val="bg1"/>
                </a:solidFill>
                <a:latin typeface="方正兰亭黑_GBK" charset="-122"/>
                <a:ea typeface="方正兰亭黑_GBK" charset="-122"/>
                <a:sym typeface="方正兰亭黑_GBK" charset="-122"/>
              </a:rPr>
              <a:t>14</a:t>
            </a:r>
            <a:endParaRPr lang="zh-CN" altLang="zh-CN" sz="1200" b="1" dirty="0">
              <a:solidFill>
                <a:schemeClr val="bg1"/>
              </a:solidFill>
              <a:latin typeface="方正兰亭黑_GBK" charset="-122"/>
              <a:ea typeface="方正兰亭黑_GBK" charset="-122"/>
              <a:sym typeface="方正兰亭黑_GBK" charset="-122"/>
            </a:endParaRPr>
          </a:p>
        </p:txBody>
      </p:sp>
      <p:pic>
        <p:nvPicPr>
          <p:cNvPr id="11288"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11289"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11290" name="13 CuadroTexto"/>
          <p:cNvSpPr/>
          <p:nvPr/>
        </p:nvSpPr>
        <p:spPr>
          <a:xfrm>
            <a:off x="7699375" y="4822825"/>
            <a:ext cx="27781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3</a:t>
            </a:r>
            <a:endParaRPr lang="en-US" altLang="zh-CN" sz="1200" b="1" dirty="0">
              <a:solidFill>
                <a:srgbClr val="04AEDA"/>
              </a:solidFill>
              <a:latin typeface="方正兰亭黑_GBK" charset="-122"/>
              <a:ea typeface="方正兰亭黑_GBK" charset="-122"/>
              <a:sym typeface="方正兰亭黑_GBK" charset="-122"/>
            </a:endParaRPr>
          </a:p>
        </p:txBody>
      </p:sp>
      <p:sp>
        <p:nvSpPr>
          <p:cNvPr id="2" name="文本框 1"/>
          <p:cNvSpPr txBox="1"/>
          <p:nvPr/>
        </p:nvSpPr>
        <p:spPr>
          <a:xfrm>
            <a:off x="2912428" y="3215640"/>
            <a:ext cx="2535238" cy="274955"/>
          </a:xfrm>
          <a:prstGeom prst="rect">
            <a:avLst/>
          </a:prstGeom>
          <a:noFill/>
        </p:spPr>
        <p:txBody>
          <a:bodyPr lIns="68579" tIns="34289" rIns="68579" bIns="34289">
            <a:spAutoFit/>
          </a:bodyPr>
          <a:p>
            <a:pPr marR="0" defTabSz="914400">
              <a:buClrTx/>
              <a:buSzTx/>
              <a:buFontTx/>
              <a:buNone/>
              <a:defRPr/>
            </a:pPr>
            <a:r>
              <a:rPr kumimoji="0" lang="zh-CN" altLang="en-US" sz="135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rPr>
              <a:t>报价枝巧</a:t>
            </a:r>
            <a:endParaRPr kumimoji="0" lang="zh-CN" altLang="en-US" sz="135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Box 4"/>
          <p:cNvSpPr txBox="1"/>
          <p:nvPr/>
        </p:nvSpPr>
        <p:spPr>
          <a:xfrm>
            <a:off x="257175" y="155575"/>
            <a:ext cx="4867275" cy="398780"/>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工程量清单的编制</a:t>
            </a:r>
            <a:endParaRPr lang="zh-CN" altLang="en-US" sz="2000" dirty="0">
              <a:latin typeface="微软雅黑" panose="020B0503020204020204" pitchFamily="34" charset="-122"/>
              <a:ea typeface="微软雅黑" panose="020B0503020204020204" pitchFamily="34" charset="-122"/>
            </a:endParaRPr>
          </a:p>
        </p:txBody>
      </p:sp>
      <p:grpSp>
        <p:nvGrpSpPr>
          <p:cNvPr id="14339" name="组合 6"/>
          <p:cNvGrpSpPr/>
          <p:nvPr/>
        </p:nvGrpSpPr>
        <p:grpSpPr>
          <a:xfrm>
            <a:off x="3351213" y="1427163"/>
            <a:ext cx="2443162" cy="2554287"/>
            <a:chOff x="0" y="0"/>
            <a:chExt cx="3257757" cy="3406452"/>
          </a:xfrm>
        </p:grpSpPr>
        <p:sp>
          <p:nvSpPr>
            <p:cNvPr id="14374" name="等腰三角形 7"/>
            <p:cNvSpPr/>
            <p:nvPr/>
          </p:nvSpPr>
          <p:spPr>
            <a:xfrm rot="-5400000">
              <a:off x="-129956" y="1652048"/>
              <a:ext cx="1884359" cy="1624448"/>
            </a:xfrm>
            <a:prstGeom prst="triangle">
              <a:avLst>
                <a:gd name="adj" fmla="val 50000"/>
              </a:avLst>
            </a:prstGeom>
            <a:solidFill>
              <a:srgbClr val="2EA7E0"/>
            </a:solidFill>
            <a:ln w="12700">
              <a:noFill/>
            </a:ln>
          </p:spPr>
          <p:txBody>
            <a:bodyPr anchor="ctr"/>
            <a:p>
              <a:pPr algn="ctr"/>
              <a:endParaRPr lang="zh-CN" altLang="zh-CN" dirty="0">
                <a:solidFill>
                  <a:srgbClr val="FFFFFF"/>
                </a:solidFill>
                <a:latin typeface="方正兰亭粗黑_GBK" charset="-122"/>
                <a:ea typeface="方正兰亭粗黑_GBK" charset="-122"/>
              </a:endParaRPr>
            </a:p>
          </p:txBody>
        </p:sp>
        <p:sp>
          <p:nvSpPr>
            <p:cNvPr id="14375" name="等腰三角形 8"/>
            <p:cNvSpPr/>
            <p:nvPr/>
          </p:nvSpPr>
          <p:spPr>
            <a:xfrm rot="5400000" flipH="1">
              <a:off x="-129956" y="709865"/>
              <a:ext cx="1884359" cy="1624448"/>
            </a:xfrm>
            <a:prstGeom prst="triangle">
              <a:avLst>
                <a:gd name="adj" fmla="val 50000"/>
              </a:avLst>
            </a:prstGeom>
            <a:solidFill>
              <a:srgbClr val="008DCA"/>
            </a:solidFill>
            <a:ln w="12700">
              <a:noFill/>
            </a:ln>
          </p:spPr>
          <p:txBody>
            <a:bodyPr anchor="ctr"/>
            <a:p>
              <a:pPr algn="ctr"/>
              <a:endParaRPr lang="zh-CN" altLang="zh-CN" dirty="0">
                <a:solidFill>
                  <a:srgbClr val="FFFFFF"/>
                </a:solidFill>
                <a:latin typeface="方正兰亭粗黑_GBK" charset="-122"/>
                <a:ea typeface="方正兰亭粗黑_GBK" charset="-122"/>
              </a:endParaRPr>
            </a:p>
          </p:txBody>
        </p:sp>
        <p:sp>
          <p:nvSpPr>
            <p:cNvPr id="14376" name="等腰三角形 9"/>
            <p:cNvSpPr/>
            <p:nvPr/>
          </p:nvSpPr>
          <p:spPr>
            <a:xfrm rot="-5400000">
              <a:off x="1503352" y="709865"/>
              <a:ext cx="1884359" cy="1624448"/>
            </a:xfrm>
            <a:prstGeom prst="triangle">
              <a:avLst>
                <a:gd name="adj" fmla="val 50000"/>
              </a:avLst>
            </a:prstGeom>
            <a:solidFill>
              <a:srgbClr val="BBDCF4"/>
            </a:solidFill>
            <a:ln w="12700">
              <a:noFill/>
            </a:ln>
          </p:spPr>
          <p:txBody>
            <a:bodyPr anchor="ctr"/>
            <a:p>
              <a:pPr algn="ctr"/>
              <a:endParaRPr lang="zh-CN" altLang="zh-CN" dirty="0">
                <a:solidFill>
                  <a:srgbClr val="FFFFFF"/>
                </a:solidFill>
                <a:latin typeface="方正兰亭粗黑_GBK" charset="-122"/>
                <a:ea typeface="方正兰亭粗黑_GBK" charset="-122"/>
              </a:endParaRPr>
            </a:p>
          </p:txBody>
        </p:sp>
        <p:sp>
          <p:nvSpPr>
            <p:cNvPr id="14377" name="等腰三角形 10"/>
            <p:cNvSpPr/>
            <p:nvPr/>
          </p:nvSpPr>
          <p:spPr>
            <a:xfrm rot="-9000000">
              <a:off x="1093514" y="0"/>
              <a:ext cx="1884359" cy="1624448"/>
            </a:xfrm>
            <a:prstGeom prst="triangle">
              <a:avLst>
                <a:gd name="adj" fmla="val 50000"/>
              </a:avLst>
            </a:prstGeom>
            <a:solidFill>
              <a:srgbClr val="DFEEFA"/>
            </a:solidFill>
            <a:ln w="12700">
              <a:noFill/>
            </a:ln>
          </p:spPr>
          <p:txBody>
            <a:bodyPr anchor="ctr"/>
            <a:p>
              <a:pPr algn="ctr"/>
              <a:endParaRPr lang="zh-CN" altLang="zh-CN" dirty="0">
                <a:solidFill>
                  <a:srgbClr val="FFFFFF"/>
                </a:solidFill>
                <a:latin typeface="方正兰亭粗黑_GBK" charset="-122"/>
                <a:ea typeface="方正兰亭粗黑_GBK" charset="-122"/>
              </a:endParaRPr>
            </a:p>
          </p:txBody>
        </p:sp>
        <p:sp>
          <p:nvSpPr>
            <p:cNvPr id="14378" name="等腰三角形 11"/>
            <p:cNvSpPr/>
            <p:nvPr/>
          </p:nvSpPr>
          <p:spPr>
            <a:xfrm rot="9000000" flipV="1">
              <a:off x="1093514" y="1419731"/>
              <a:ext cx="1884359" cy="1624448"/>
            </a:xfrm>
            <a:prstGeom prst="triangle">
              <a:avLst>
                <a:gd name="adj" fmla="val 50000"/>
              </a:avLst>
            </a:prstGeom>
            <a:solidFill>
              <a:srgbClr val="82C1EA"/>
            </a:solidFill>
            <a:ln w="12700">
              <a:noFill/>
            </a:ln>
          </p:spPr>
          <p:txBody>
            <a:bodyPr anchor="ctr"/>
            <a:p>
              <a:pPr algn="ctr"/>
              <a:endParaRPr lang="zh-CN" altLang="zh-CN" dirty="0">
                <a:solidFill>
                  <a:srgbClr val="FFFFFF"/>
                </a:solidFill>
                <a:latin typeface="方正兰亭粗黑_GBK" charset="-122"/>
                <a:ea typeface="方正兰亭粗黑_GBK" charset="-122"/>
              </a:endParaRPr>
            </a:p>
          </p:txBody>
        </p:sp>
        <p:sp>
          <p:nvSpPr>
            <p:cNvPr id="14379" name="等腰三角形 12"/>
            <p:cNvSpPr/>
            <p:nvPr/>
          </p:nvSpPr>
          <p:spPr>
            <a:xfrm rot="9000000" flipH="1">
              <a:off x="279883" y="1"/>
              <a:ext cx="1884359" cy="1624448"/>
            </a:xfrm>
            <a:prstGeom prst="triangle">
              <a:avLst>
                <a:gd name="adj" fmla="val 50000"/>
              </a:avLst>
            </a:prstGeom>
            <a:solidFill>
              <a:srgbClr val="0073AB"/>
            </a:solidFill>
            <a:ln w="12700">
              <a:noFill/>
            </a:ln>
          </p:spPr>
          <p:txBody>
            <a:bodyPr anchor="ctr"/>
            <a:p>
              <a:pPr algn="ctr"/>
              <a:endParaRPr lang="zh-CN" altLang="zh-CN" dirty="0">
                <a:solidFill>
                  <a:srgbClr val="FFFFFF"/>
                </a:solidFill>
                <a:latin typeface="方正兰亭粗黑_GBK" charset="-122"/>
                <a:ea typeface="方正兰亭粗黑_GBK" charset="-122"/>
              </a:endParaRPr>
            </a:p>
          </p:txBody>
        </p:sp>
      </p:grpSp>
      <p:grpSp>
        <p:nvGrpSpPr>
          <p:cNvPr id="14340" name="组合 1"/>
          <p:cNvGrpSpPr/>
          <p:nvPr/>
        </p:nvGrpSpPr>
        <p:grpSpPr>
          <a:xfrm>
            <a:off x="3937000" y="2032000"/>
            <a:ext cx="1239838" cy="1079500"/>
            <a:chOff x="0" y="0"/>
            <a:chExt cx="1655322" cy="1440000"/>
          </a:xfrm>
        </p:grpSpPr>
        <p:sp>
          <p:nvSpPr>
            <p:cNvPr id="14372" name="椭圆 13"/>
            <p:cNvSpPr/>
            <p:nvPr/>
          </p:nvSpPr>
          <p:spPr>
            <a:xfrm>
              <a:off x="128106" y="0"/>
              <a:ext cx="1440000" cy="1440000"/>
            </a:xfrm>
            <a:prstGeom prst="ellipse">
              <a:avLst/>
            </a:prstGeom>
            <a:solidFill>
              <a:schemeClr val="bg1"/>
            </a:solidFill>
            <a:ln w="12700">
              <a:noFill/>
            </a:ln>
          </p:spPr>
          <p:txBody>
            <a:bodyPr anchor="ctr"/>
            <a:p>
              <a:pPr algn="ctr"/>
              <a:endParaRPr lang="zh-CN" altLang="zh-CN" dirty="0">
                <a:solidFill>
                  <a:srgbClr val="FFFFFF"/>
                </a:solidFill>
                <a:latin typeface="方正兰亭粗黑_GBK" charset="-122"/>
                <a:ea typeface="方正兰亭粗黑_GBK" charset="-122"/>
              </a:endParaRPr>
            </a:p>
          </p:txBody>
        </p:sp>
        <p:sp>
          <p:nvSpPr>
            <p:cNvPr id="14373" name="文本框 13"/>
            <p:cNvSpPr/>
            <p:nvPr/>
          </p:nvSpPr>
          <p:spPr>
            <a:xfrm>
              <a:off x="0" y="510583"/>
              <a:ext cx="1655322" cy="492490"/>
            </a:xfrm>
            <a:prstGeom prst="rect">
              <a:avLst/>
            </a:prstGeom>
            <a:noFill/>
            <a:ln w="9525">
              <a:noFill/>
            </a:ln>
          </p:spPr>
          <p:txBody>
            <a:bodyPr>
              <a:spAutoFit/>
            </a:bodyPr>
            <a:p>
              <a:pPr algn="ctr"/>
              <a:r>
                <a:rPr lang="zh-CN" altLang="en-US" b="1" dirty="0">
                  <a:solidFill>
                    <a:srgbClr val="595959"/>
                  </a:solidFill>
                  <a:latin typeface="方正兰亭粗黑_GBK" charset="-122"/>
                  <a:ea typeface="微软雅黑" panose="020B0503020204020204" pitchFamily="34" charset="-122"/>
                </a:rPr>
                <a:t>知识点</a:t>
              </a:r>
              <a:endParaRPr lang="zh-CN" altLang="zh-CN" b="1" dirty="0">
                <a:solidFill>
                  <a:srgbClr val="595959"/>
                </a:solidFill>
                <a:latin typeface="方正兰亭粗黑_GBK" charset="-122"/>
                <a:ea typeface="微软雅黑" panose="020B0503020204020204" pitchFamily="34" charset="-122"/>
              </a:endParaRPr>
            </a:p>
          </p:txBody>
        </p:sp>
      </p:grpSp>
      <p:sp>
        <p:nvSpPr>
          <p:cNvPr id="21" name="TextBox 19"/>
          <p:cNvSpPr txBox="1">
            <a:spLocks noChangeArrowheads="1"/>
          </p:cNvSpPr>
          <p:nvPr/>
        </p:nvSpPr>
        <p:spPr bwMode="auto">
          <a:xfrm>
            <a:off x="5873115" y="1938655"/>
            <a:ext cx="1457960" cy="28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400" noProof="0" dirty="0">
                <a:solidFill>
                  <a:schemeClr val="tx1">
                    <a:lumMod val="85000"/>
                    <a:lumOff val="15000"/>
                  </a:schemeClr>
                </a:solidFill>
                <a:latin typeface="微软雅黑" panose="020B0503020204020204" pitchFamily="34" charset="-122"/>
                <a:ea typeface="微软雅黑" panose="020B0503020204020204" pitchFamily="34" charset="-122"/>
                <a:sym typeface="+mn-ea"/>
              </a:rPr>
              <a:t>投标报价的策略</a:t>
            </a:r>
            <a:endPar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22" name="TextBox 19"/>
          <p:cNvSpPr txBox="1">
            <a:spLocks noChangeArrowheads="1"/>
          </p:cNvSpPr>
          <p:nvPr/>
        </p:nvSpPr>
        <p:spPr bwMode="auto">
          <a:xfrm>
            <a:off x="1831975" y="1622425"/>
            <a:ext cx="1307465" cy="68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 </a:t>
            </a:r>
            <a:r>
              <a:rPr lang="zh-CN" altLang="en-US" sz="1400" noProof="0" dirty="0">
                <a:solidFill>
                  <a:schemeClr val="tx1">
                    <a:lumMod val="85000"/>
                    <a:lumOff val="15000"/>
                  </a:schemeClr>
                </a:solidFill>
                <a:latin typeface="微软雅黑" panose="020B0503020204020204" pitchFamily="34" charset="-122"/>
                <a:ea typeface="微软雅黑" panose="020B0503020204020204" pitchFamily="34" charset="-122"/>
                <a:sym typeface="+mn-ea"/>
              </a:rPr>
              <a:t>建设工程施工投标与报价</a:t>
            </a:r>
            <a:endParaRPr kumimoji="0" lang="zh-CN" altLang="en-US" sz="1400"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19"/>
          <p:cNvSpPr txBox="1">
            <a:spLocks noChangeArrowheads="1"/>
          </p:cNvSpPr>
          <p:nvPr/>
        </p:nvSpPr>
        <p:spPr bwMode="auto">
          <a:xfrm>
            <a:off x="1787525" y="2246630"/>
            <a:ext cx="1351915" cy="8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en-US" sz="1200" dirty="0">
                <a:latin typeface="微软雅黑" panose="020B0503020204020204" pitchFamily="34" charset="-122"/>
                <a:ea typeface="微软雅黑" panose="020B0503020204020204" pitchFamily="34" charset="-122"/>
                <a:sym typeface="方正兰亭黑_GBK" charset="-122"/>
              </a:rPr>
              <a:t>1.</a:t>
            </a:r>
            <a:r>
              <a:rPr sz="1200" dirty="0">
                <a:latin typeface="微软雅黑" panose="020B0503020204020204" pitchFamily="34" charset="-122"/>
                <a:ea typeface="微软雅黑" panose="020B0503020204020204" pitchFamily="34" charset="-122"/>
                <a:sym typeface="方正兰亭黑_GBK" charset="-122"/>
              </a:rPr>
              <a:t>我国投标报价模式</a:t>
            </a:r>
            <a:endParaRPr kumimoji="0" lang="zh-CN" altLang="en-US" sz="12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lang="en-US" sz="1200" dirty="0">
                <a:latin typeface="微软雅黑" panose="020B0503020204020204" pitchFamily="34" charset="-122"/>
                <a:ea typeface="微软雅黑" panose="020B0503020204020204" pitchFamily="34" charset="-122"/>
                <a:sym typeface="方正兰亭黑_GBK" charset="-122"/>
              </a:rPr>
              <a:t>2.</a:t>
            </a:r>
            <a:r>
              <a:rPr sz="1200" dirty="0">
                <a:latin typeface="微软雅黑" panose="020B0503020204020204" pitchFamily="34" charset="-122"/>
                <a:ea typeface="微软雅黑" panose="020B0503020204020204" pitchFamily="34" charset="-122"/>
                <a:sym typeface="方正兰亭黑_GBK" charset="-122"/>
              </a:rPr>
              <a:t>工程投标报价的影响因素</a:t>
            </a:r>
            <a:endParaRPr kumimoji="0" lang="zh-CN" altLang="zh-CN" sz="12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5" name="TextBox 19"/>
          <p:cNvSpPr txBox="1">
            <a:spLocks noChangeArrowheads="1"/>
          </p:cNvSpPr>
          <p:nvPr/>
        </p:nvSpPr>
        <p:spPr bwMode="auto">
          <a:xfrm>
            <a:off x="4027170" y="3952875"/>
            <a:ext cx="176657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400" noProof="0" dirty="0">
                <a:solidFill>
                  <a:schemeClr val="tx1">
                    <a:lumMod val="85000"/>
                    <a:lumOff val="15000"/>
                  </a:schemeClr>
                </a:solidFill>
                <a:latin typeface="微软雅黑" panose="020B0503020204020204" pitchFamily="34" charset="-122"/>
                <a:ea typeface="微软雅黑" panose="020B0503020204020204" pitchFamily="34" charset="-122"/>
                <a:sym typeface="+mn-ea"/>
              </a:rPr>
              <a:t>投标报价的编制</a:t>
            </a:r>
            <a:endParaRPr kumimoji="0" lang="zh-CN" altLang="en-US" sz="1400"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60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19"/>
          <p:cNvSpPr txBox="1">
            <a:spLocks noChangeArrowheads="1"/>
          </p:cNvSpPr>
          <p:nvPr/>
        </p:nvSpPr>
        <p:spPr bwMode="auto">
          <a:xfrm>
            <a:off x="3961130" y="4200525"/>
            <a:ext cx="191198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sz="1200" dirty="0">
                <a:latin typeface="微软雅黑" panose="020B0503020204020204" pitchFamily="34" charset="-122"/>
                <a:ea typeface="微软雅黑" panose="020B0503020204020204" pitchFamily="34" charset="-122"/>
                <a:sym typeface="方正兰亭黑_GBK" charset="-122"/>
              </a:rPr>
              <a:t>1.投标报价的编制原则</a:t>
            </a:r>
            <a:endParaRPr kumimoji="0" lang="zh-CN" altLang="zh-CN" sz="12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lang="en-US" sz="1200" dirty="0">
                <a:latin typeface="微软雅黑" panose="020B0503020204020204" pitchFamily="34" charset="-122"/>
                <a:ea typeface="微软雅黑" panose="020B0503020204020204" pitchFamily="34" charset="-122"/>
                <a:sym typeface="方正兰亭黑_GBK" charset="-122"/>
              </a:rPr>
              <a:t>2</a:t>
            </a:r>
            <a:r>
              <a:rPr sz="1200" dirty="0">
                <a:latin typeface="微软雅黑" panose="020B0503020204020204" pitchFamily="34" charset="-122"/>
                <a:ea typeface="微软雅黑" panose="020B0503020204020204" pitchFamily="34" charset="-122"/>
                <a:sym typeface="方正兰亭黑_GBK" charset="-122"/>
              </a:rPr>
              <a:t>.投标报价的编制</a:t>
            </a:r>
            <a:r>
              <a:rPr lang="zh-CN" sz="1200" dirty="0">
                <a:latin typeface="微软雅黑" panose="020B0503020204020204" pitchFamily="34" charset="-122"/>
                <a:ea typeface="微软雅黑" panose="020B0503020204020204" pitchFamily="34" charset="-122"/>
                <a:sym typeface="方正兰亭黑_GBK" charset="-122"/>
              </a:rPr>
              <a:t>依据</a:t>
            </a:r>
            <a:endParaRPr lang="zh-CN" sz="1200" dirty="0">
              <a:latin typeface="微软雅黑" panose="020B0503020204020204" pitchFamily="34" charset="-122"/>
              <a:ea typeface="微软雅黑" panose="020B0503020204020204" pitchFamily="34" charset="-122"/>
              <a:sym typeface="方正兰亭黑_GBK"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lang="en-US" sz="1200" dirty="0">
                <a:latin typeface="微软雅黑" panose="020B0503020204020204" pitchFamily="34" charset="-122"/>
                <a:ea typeface="微软雅黑" panose="020B0503020204020204" pitchFamily="34" charset="-122"/>
                <a:sym typeface="方正兰亭黑_GBK" charset="-122"/>
              </a:rPr>
              <a:t>3</a:t>
            </a:r>
            <a:r>
              <a:rPr sz="1200" dirty="0">
                <a:latin typeface="微软雅黑" panose="020B0503020204020204" pitchFamily="34" charset="-122"/>
                <a:ea typeface="微软雅黑" panose="020B0503020204020204" pitchFamily="34" charset="-122"/>
                <a:sym typeface="方正兰亭黑_GBK" charset="-122"/>
              </a:rPr>
              <a:t>.投标报价的编制程序</a:t>
            </a:r>
            <a:endParaRPr kumimoji="0" lang="zh-CN" altLang="zh-CN" sz="12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4347" name="组合 14"/>
          <p:cNvGrpSpPr/>
          <p:nvPr/>
        </p:nvGrpSpPr>
        <p:grpSpPr>
          <a:xfrm>
            <a:off x="7408863" y="1296988"/>
            <a:ext cx="792162" cy="812800"/>
            <a:chOff x="0" y="0"/>
            <a:chExt cx="1716088" cy="1760538"/>
          </a:xfrm>
        </p:grpSpPr>
        <p:sp>
          <p:nvSpPr>
            <p:cNvPr id="14370" name="Freeform 60"/>
            <p:cNvSpPr/>
            <p:nvPr/>
          </p:nvSpPr>
          <p:spPr>
            <a:xfrm>
              <a:off x="0" y="381000"/>
              <a:ext cx="1284288" cy="1379538"/>
            </a:xfrm>
            <a:custGeom>
              <a:avLst/>
              <a:gdLst>
                <a:gd name="txL" fmla="*/ 0 w 437"/>
                <a:gd name="txT" fmla="*/ 0 h 470"/>
                <a:gd name="txR" fmla="*/ 437 w 437"/>
                <a:gd name="txB" fmla="*/ 470 h 47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Lst>
              <a:rect l="txL" t="txT" r="txR" b="tx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alpha val="100000"/>
              </a:srgbClr>
            </a:solidFill>
            <a:ln w="9525">
              <a:noFill/>
            </a:ln>
          </p:spPr>
          <p:txBody>
            <a:bodyPr/>
            <a:p>
              <a:endParaRPr lang="zh-CN" altLang="en-US"/>
            </a:p>
          </p:txBody>
        </p:sp>
        <p:sp>
          <p:nvSpPr>
            <p:cNvPr id="14371" name="Freeform 61"/>
            <p:cNvSpPr>
              <a:spLocks noEditPoints="1"/>
            </p:cNvSpPr>
            <p:nvPr/>
          </p:nvSpPr>
          <p:spPr>
            <a:xfrm>
              <a:off x="866775" y="0"/>
              <a:ext cx="849313" cy="739775"/>
            </a:xfrm>
            <a:custGeom>
              <a:avLst/>
              <a:gdLst>
                <a:gd name="txL" fmla="*/ 0 w 289"/>
                <a:gd name="txT" fmla="*/ 0 h 252"/>
                <a:gd name="txR" fmla="*/ 289 w 289"/>
                <a:gd name="txB" fmla="*/ 252 h 252"/>
              </a:gdLst>
              <a:ahLst/>
              <a:cxnLst>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rgbClr val="23A3D4">
                <a:alpha val="100000"/>
              </a:srgbClr>
            </a:solidFill>
            <a:ln w="9525">
              <a:noFill/>
            </a:ln>
          </p:spPr>
          <p:txBody>
            <a:bodyPr/>
            <a:p>
              <a:endParaRPr lang="zh-CN" altLang="en-US"/>
            </a:p>
          </p:txBody>
        </p:sp>
      </p:grpSp>
      <p:grpSp>
        <p:nvGrpSpPr>
          <p:cNvPr id="14348" name="组合 27"/>
          <p:cNvGrpSpPr/>
          <p:nvPr/>
        </p:nvGrpSpPr>
        <p:grpSpPr>
          <a:xfrm>
            <a:off x="3067368" y="3970655"/>
            <a:ext cx="855662" cy="654050"/>
            <a:chOff x="0" y="0"/>
            <a:chExt cx="1847850" cy="1411287"/>
          </a:xfrm>
        </p:grpSpPr>
        <p:sp>
          <p:nvSpPr>
            <p:cNvPr id="14365" name="Freeform 24"/>
            <p:cNvSpPr>
              <a:spLocks noEditPoints="1"/>
            </p:cNvSpPr>
            <p:nvPr/>
          </p:nvSpPr>
          <p:spPr>
            <a:xfrm>
              <a:off x="0" y="169862"/>
              <a:ext cx="1160463" cy="1241425"/>
            </a:xfrm>
            <a:custGeom>
              <a:avLst/>
              <a:gdLst>
                <a:gd name="txL" fmla="*/ 0 w 397"/>
                <a:gd name="txT" fmla="*/ 0 h 425"/>
                <a:gd name="txR" fmla="*/ 397 w 397"/>
                <a:gd name="txB" fmla="*/ 425 h 425"/>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solidFill>
              <a:srgbClr val="3B4449">
                <a:alpha val="100000"/>
              </a:srgbClr>
            </a:solidFill>
            <a:ln w="9525">
              <a:noFill/>
            </a:ln>
          </p:spPr>
          <p:txBody>
            <a:bodyPr/>
            <a:p>
              <a:endParaRPr lang="zh-CN" altLang="en-US"/>
            </a:p>
          </p:txBody>
        </p:sp>
        <p:sp>
          <p:nvSpPr>
            <p:cNvPr id="14366" name="Freeform 25"/>
            <p:cNvSpPr/>
            <p:nvPr/>
          </p:nvSpPr>
          <p:spPr>
            <a:xfrm>
              <a:off x="815975" y="0"/>
              <a:ext cx="1031875" cy="1181100"/>
            </a:xfrm>
            <a:custGeom>
              <a:avLst/>
              <a:gdLst>
                <a:gd name="txL" fmla="*/ 0 w 353"/>
                <a:gd name="txT" fmla="*/ 0 h 404"/>
                <a:gd name="txR" fmla="*/ 353 w 353"/>
                <a:gd name="txB" fmla="*/ 404 h 404"/>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solidFill>
              <a:srgbClr val="23A3D4">
                <a:alpha val="100000"/>
              </a:srgbClr>
            </a:solidFill>
            <a:ln w="9525">
              <a:noFill/>
            </a:ln>
          </p:spPr>
          <p:txBody>
            <a:bodyPr/>
            <a:p>
              <a:endParaRPr lang="zh-CN" altLang="en-US"/>
            </a:p>
          </p:txBody>
        </p:sp>
        <p:sp>
          <p:nvSpPr>
            <p:cNvPr id="14367" name="Oval 26"/>
            <p:cNvSpPr/>
            <p:nvPr/>
          </p:nvSpPr>
          <p:spPr>
            <a:xfrm>
              <a:off x="192087" y="601662"/>
              <a:ext cx="146050" cy="146050"/>
            </a:xfrm>
            <a:prstGeom prst="ellipse">
              <a:avLst/>
            </a:prstGeom>
            <a:solidFill>
              <a:srgbClr val="A6C840"/>
            </a:solidFill>
            <a:ln w="9525">
              <a:noFill/>
            </a:ln>
          </p:spPr>
          <p:txBody>
            <a:bodyPr/>
            <a:p>
              <a:endParaRPr lang="zh-CN"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8" name="Oval 27"/>
            <p:cNvSpPr/>
            <p:nvPr/>
          </p:nvSpPr>
          <p:spPr>
            <a:xfrm>
              <a:off x="504825" y="601662"/>
              <a:ext cx="149225" cy="146050"/>
            </a:xfrm>
            <a:prstGeom prst="ellipse">
              <a:avLst/>
            </a:prstGeom>
            <a:solidFill>
              <a:srgbClr val="A6C840"/>
            </a:solidFill>
            <a:ln w="9525">
              <a:noFill/>
            </a:ln>
          </p:spPr>
          <p:txBody>
            <a:bodyPr/>
            <a:p>
              <a:endParaRPr lang="zh-CN"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9" name="Oval 28"/>
            <p:cNvSpPr/>
            <p:nvPr/>
          </p:nvSpPr>
          <p:spPr>
            <a:xfrm>
              <a:off x="817562" y="601662"/>
              <a:ext cx="149225" cy="146050"/>
            </a:xfrm>
            <a:prstGeom prst="ellipse">
              <a:avLst/>
            </a:prstGeom>
            <a:solidFill>
              <a:srgbClr val="A6C840"/>
            </a:solidFill>
            <a:ln w="9525">
              <a:noFill/>
            </a:ln>
          </p:spPr>
          <p:txBody>
            <a:bodyPr/>
            <a:p>
              <a:endParaRPr lang="zh-CN"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349" name="组合 44"/>
          <p:cNvGrpSpPr/>
          <p:nvPr/>
        </p:nvGrpSpPr>
        <p:grpSpPr>
          <a:xfrm>
            <a:off x="1149350" y="1552575"/>
            <a:ext cx="663575" cy="642938"/>
            <a:chOff x="0" y="0"/>
            <a:chExt cx="1435101" cy="1389063"/>
          </a:xfrm>
        </p:grpSpPr>
        <p:sp>
          <p:nvSpPr>
            <p:cNvPr id="14358" name="Freeform 11"/>
            <p:cNvSpPr>
              <a:spLocks noEditPoints="1"/>
            </p:cNvSpPr>
            <p:nvPr/>
          </p:nvSpPr>
          <p:spPr>
            <a:xfrm>
              <a:off x="0" y="7938"/>
              <a:ext cx="1098550" cy="1103313"/>
            </a:xfrm>
            <a:custGeom>
              <a:avLst/>
              <a:gdLst>
                <a:gd name="txL" fmla="*/ 0 w 376"/>
                <a:gd name="txT" fmla="*/ 0 h 377"/>
                <a:gd name="txR" fmla="*/ 376 w 376"/>
                <a:gd name="txB" fmla="*/ 377 h 37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rgbClr val="3B4449">
                <a:alpha val="100000"/>
              </a:srgbClr>
            </a:solidFill>
            <a:ln w="9525">
              <a:noFill/>
            </a:ln>
          </p:spPr>
          <p:txBody>
            <a:bodyPr/>
            <a:p>
              <a:endParaRPr lang="zh-CN" altLang="en-US"/>
            </a:p>
          </p:txBody>
        </p:sp>
        <p:sp>
          <p:nvSpPr>
            <p:cNvPr id="14359" name="Freeform 12"/>
            <p:cNvSpPr/>
            <p:nvPr/>
          </p:nvSpPr>
          <p:spPr>
            <a:xfrm>
              <a:off x="903288" y="874713"/>
              <a:ext cx="111125" cy="115888"/>
            </a:xfrm>
            <a:custGeom>
              <a:avLst/>
              <a:gdLst>
                <a:gd name="txL" fmla="*/ 0 w 38"/>
                <a:gd name="txT" fmla="*/ 0 h 40"/>
                <a:gd name="txR" fmla="*/ 38 w 38"/>
                <a:gd name="txB" fmla="*/ 40 h 4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rgbClr val="3B4449">
                <a:alpha val="100000"/>
              </a:srgbClr>
            </a:solidFill>
            <a:ln w="9525">
              <a:noFill/>
            </a:ln>
          </p:spPr>
          <p:txBody>
            <a:bodyPr/>
            <a:p>
              <a:endParaRPr lang="zh-CN" altLang="en-US"/>
            </a:p>
          </p:txBody>
        </p:sp>
        <p:sp>
          <p:nvSpPr>
            <p:cNvPr id="14360" name="Freeform 13"/>
            <p:cNvSpPr/>
            <p:nvPr/>
          </p:nvSpPr>
          <p:spPr>
            <a:xfrm>
              <a:off x="941388" y="909638"/>
              <a:ext cx="493713" cy="479425"/>
            </a:xfrm>
            <a:custGeom>
              <a:avLst/>
              <a:gdLst>
                <a:gd name="txL" fmla="*/ 0 w 169"/>
                <a:gd name="txT" fmla="*/ 0 h 164"/>
                <a:gd name="txR" fmla="*/ 169 w 169"/>
                <a:gd name="txB" fmla="*/ 164 h 16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rgbClr val="3B4449">
                <a:alpha val="100000"/>
              </a:srgbClr>
            </a:solidFill>
            <a:ln w="9525">
              <a:noFill/>
            </a:ln>
          </p:spPr>
          <p:txBody>
            <a:bodyPr/>
            <a:p>
              <a:endParaRPr lang="zh-CN" altLang="en-US"/>
            </a:p>
          </p:txBody>
        </p:sp>
        <p:sp>
          <p:nvSpPr>
            <p:cNvPr id="14361" name="Freeform 14"/>
            <p:cNvSpPr/>
            <p:nvPr/>
          </p:nvSpPr>
          <p:spPr>
            <a:xfrm>
              <a:off x="969963" y="107950"/>
              <a:ext cx="271463" cy="58738"/>
            </a:xfrm>
            <a:custGeom>
              <a:avLst/>
              <a:gdLst>
                <a:gd name="txL" fmla="*/ 0 w 93"/>
                <a:gd name="txT" fmla="*/ 0 h 20"/>
                <a:gd name="txR" fmla="*/ 93 w 93"/>
                <a:gd name="txB" fmla="*/ 20 h 20"/>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Lst>
              <a:rect l="txL" t="txT" r="txR" b="tx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rgbClr val="A6C840">
                <a:alpha val="100000"/>
              </a:srgbClr>
            </a:solidFill>
            <a:ln w="9525">
              <a:noFill/>
            </a:ln>
          </p:spPr>
          <p:txBody>
            <a:bodyPr/>
            <a:p>
              <a:endParaRPr lang="zh-CN" altLang="en-US"/>
            </a:p>
          </p:txBody>
        </p:sp>
        <p:sp>
          <p:nvSpPr>
            <p:cNvPr id="14362" name="Freeform 15"/>
            <p:cNvSpPr/>
            <p:nvPr/>
          </p:nvSpPr>
          <p:spPr>
            <a:xfrm>
              <a:off x="1077913" y="0"/>
              <a:ext cx="55563" cy="271463"/>
            </a:xfrm>
            <a:custGeom>
              <a:avLst/>
              <a:gdLst>
                <a:gd name="txL" fmla="*/ 0 w 19"/>
                <a:gd name="txT" fmla="*/ 0 h 93"/>
                <a:gd name="txR" fmla="*/ 19 w 19"/>
                <a:gd name="txB" fmla="*/ 93 h 93"/>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Lst>
              <a:rect l="txL" t="txT" r="txR" b="tx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rgbClr val="A6C840">
                <a:alpha val="100000"/>
              </a:srgbClr>
            </a:solidFill>
            <a:ln w="9525">
              <a:noFill/>
            </a:ln>
          </p:spPr>
          <p:txBody>
            <a:bodyPr/>
            <a:p>
              <a:endParaRPr lang="zh-CN" altLang="en-US"/>
            </a:p>
          </p:txBody>
        </p:sp>
        <p:sp>
          <p:nvSpPr>
            <p:cNvPr id="14363" name="Freeform 16"/>
            <p:cNvSpPr/>
            <p:nvPr/>
          </p:nvSpPr>
          <p:spPr>
            <a:xfrm>
              <a:off x="560388" y="180975"/>
              <a:ext cx="354013" cy="287338"/>
            </a:xfrm>
            <a:custGeom>
              <a:avLst/>
              <a:gdLst>
                <a:gd name="txL" fmla="*/ 0 w 121"/>
                <a:gd name="txT" fmla="*/ 0 h 98"/>
                <a:gd name="txR" fmla="*/ 121 w 121"/>
                <a:gd name="txB" fmla="*/ 98 h 98"/>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rgbClr val="23A3D4">
                <a:alpha val="100000"/>
              </a:srgbClr>
            </a:solidFill>
            <a:ln w="9525">
              <a:noFill/>
            </a:ln>
          </p:spPr>
          <p:txBody>
            <a:bodyPr/>
            <a:p>
              <a:endParaRPr lang="zh-CN" altLang="en-US"/>
            </a:p>
          </p:txBody>
        </p:sp>
        <p:sp>
          <p:nvSpPr>
            <p:cNvPr id="14364" name="Oval 17"/>
            <p:cNvSpPr/>
            <p:nvPr/>
          </p:nvSpPr>
          <p:spPr>
            <a:xfrm>
              <a:off x="876300" y="485775"/>
              <a:ext cx="52388" cy="52388"/>
            </a:xfrm>
            <a:prstGeom prst="ellipse">
              <a:avLst/>
            </a:prstGeom>
            <a:solidFill>
              <a:srgbClr val="23A3D4"/>
            </a:solidFill>
            <a:ln w="9525">
              <a:noFill/>
            </a:ln>
          </p:spPr>
          <p:txBody>
            <a:bodyPr/>
            <a:p>
              <a:endParaRPr lang="zh-CN"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350" name="4 CuadroTexto"/>
          <p:cNvSpPr/>
          <p:nvPr/>
        </p:nvSpPr>
        <p:spPr>
          <a:xfrm>
            <a:off x="3005138" y="4816475"/>
            <a:ext cx="3133725" cy="276225"/>
          </a:xfrm>
          <a:prstGeom prst="rect">
            <a:avLst/>
          </a:prstGeom>
          <a:noFill/>
          <a:ln w="9525">
            <a:noFill/>
          </a:ln>
        </p:spPr>
        <p:txBody>
          <a:bodyPr wrap="none">
            <a:spAutoFit/>
          </a:bodyPr>
          <a:p>
            <a:pPr algn="ctr" eaLnBrk="1" hangingPunct="1"/>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14351"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14352"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14353"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14354"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14355"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14356"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14357" name="13 CuadroTexto"/>
          <p:cNvSpPr/>
          <p:nvPr/>
        </p:nvSpPr>
        <p:spPr>
          <a:xfrm>
            <a:off x="7699375" y="4822825"/>
            <a:ext cx="27781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6</a:t>
            </a:r>
            <a:endParaRPr lang="en-US" altLang="zh-CN" sz="1200" b="1" dirty="0">
              <a:solidFill>
                <a:srgbClr val="04AEDA"/>
              </a:solidFill>
              <a:latin typeface="方正兰亭黑_GBK" charset="-122"/>
              <a:ea typeface="方正兰亭黑_GBK" charset="-122"/>
              <a:sym typeface="方正兰亭黑_GBK" charset="-122"/>
            </a:endParaRPr>
          </a:p>
        </p:txBody>
      </p:sp>
      <p:grpSp>
        <p:nvGrpSpPr>
          <p:cNvPr id="2" name="组合 14"/>
          <p:cNvGrpSpPr/>
          <p:nvPr/>
        </p:nvGrpSpPr>
        <p:grpSpPr>
          <a:xfrm>
            <a:off x="4026853" y="205423"/>
            <a:ext cx="792162" cy="812800"/>
            <a:chOff x="0" y="0"/>
            <a:chExt cx="1716088" cy="1760538"/>
          </a:xfrm>
        </p:grpSpPr>
        <p:sp>
          <p:nvSpPr>
            <p:cNvPr id="3" name="Freeform 60"/>
            <p:cNvSpPr/>
            <p:nvPr/>
          </p:nvSpPr>
          <p:spPr>
            <a:xfrm>
              <a:off x="0" y="381000"/>
              <a:ext cx="1284288" cy="1379538"/>
            </a:xfrm>
            <a:custGeom>
              <a:avLst/>
              <a:gdLst>
                <a:gd name="txL" fmla="*/ 0 w 437"/>
                <a:gd name="txT" fmla="*/ 0 h 470"/>
                <a:gd name="txR" fmla="*/ 437 w 437"/>
                <a:gd name="txB" fmla="*/ 470 h 47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Lst>
              <a:rect l="txL" t="txT" r="txR" b="tx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alpha val="100000"/>
              </a:srgbClr>
            </a:solidFill>
            <a:ln w="9525">
              <a:noFill/>
            </a:ln>
          </p:spPr>
          <p:txBody>
            <a:bodyPr/>
            <a:p>
              <a:endParaRPr lang="zh-CN" altLang="en-US"/>
            </a:p>
          </p:txBody>
        </p:sp>
        <p:sp>
          <p:nvSpPr>
            <p:cNvPr id="4" name="Freeform 61"/>
            <p:cNvSpPr>
              <a:spLocks noEditPoints="1"/>
            </p:cNvSpPr>
            <p:nvPr/>
          </p:nvSpPr>
          <p:spPr>
            <a:xfrm>
              <a:off x="866775" y="0"/>
              <a:ext cx="849313" cy="739775"/>
            </a:xfrm>
            <a:custGeom>
              <a:avLst/>
              <a:gdLst>
                <a:gd name="txL" fmla="*/ 0 w 289"/>
                <a:gd name="txT" fmla="*/ 0 h 252"/>
                <a:gd name="txR" fmla="*/ 289 w 289"/>
                <a:gd name="txB" fmla="*/ 252 h 252"/>
              </a:gdLst>
              <a:ahLst/>
              <a:cxnLst>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rgbClr val="23A3D4">
                <a:alpha val="100000"/>
              </a:srgbClr>
            </a:solidFill>
            <a:ln w="9525">
              <a:noFill/>
            </a:ln>
          </p:spPr>
          <p:txBody>
            <a:bodyPr/>
            <a:p>
              <a:endParaRPr lang="zh-CN" altLang="en-US"/>
            </a:p>
          </p:txBody>
        </p:sp>
      </p:grpSp>
      <p:sp>
        <p:nvSpPr>
          <p:cNvPr id="5" name="TextBox 19"/>
          <p:cNvSpPr txBox="1">
            <a:spLocks noChangeArrowheads="1"/>
          </p:cNvSpPr>
          <p:nvPr/>
        </p:nvSpPr>
        <p:spPr bwMode="auto">
          <a:xfrm>
            <a:off x="4620260" y="734695"/>
            <a:ext cx="1457960" cy="28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400" noProof="0" dirty="0">
                <a:solidFill>
                  <a:schemeClr val="tx1">
                    <a:lumMod val="85000"/>
                    <a:lumOff val="15000"/>
                  </a:schemeClr>
                </a:solidFill>
                <a:latin typeface="微软雅黑" panose="020B0503020204020204" pitchFamily="34" charset="-122"/>
                <a:ea typeface="微软雅黑" panose="020B0503020204020204" pitchFamily="34" charset="-122"/>
                <a:sym typeface="+mn-ea"/>
              </a:rPr>
              <a:t>投标报价的技巧</a:t>
            </a:r>
            <a:endPar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468313" y="195263"/>
            <a:ext cx="3484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一、建设工程施工投标与报价</a:t>
            </a:r>
            <a:endParaRPr lang="zh-CN" altLang="en-US" sz="2000" dirty="0">
              <a:latin typeface="Arial" panose="020B0604020202020204" pitchFamily="34" charset="0"/>
            </a:endParaRPr>
          </a:p>
        </p:txBody>
      </p:sp>
      <p:sp>
        <p:nvSpPr>
          <p:cNvPr id="28676" name="内容占位符 2"/>
          <p:cNvSpPr txBox="1"/>
          <p:nvPr/>
        </p:nvSpPr>
        <p:spPr>
          <a:xfrm>
            <a:off x="457200" y="1092835"/>
            <a:ext cx="7724140" cy="443230"/>
          </a:xfrm>
          <a:prstGeom prst="rect">
            <a:avLst/>
          </a:prstGeom>
          <a:noFill/>
          <a:ln w="9525">
            <a:noFill/>
          </a:ln>
        </p:spPr>
        <p:txBody>
          <a:bodyPr/>
          <a:p>
            <a:pPr marL="342900" indent="-342900" eaLnBrk="1" hangingPunct="1">
              <a:spcBef>
                <a:spcPct val="20000"/>
              </a:spcBef>
              <a:buFont typeface="Arial" panose="020B0604020202020204" pitchFamily="34" charset="0"/>
              <a:buChar char="•"/>
            </a:pPr>
            <a:r>
              <a:rPr lang="en-US" sz="2000" dirty="0">
                <a:latin typeface="微软雅黑" panose="020B0503020204020204" pitchFamily="34" charset="-122"/>
                <a:ea typeface="微软雅黑" panose="020B0503020204020204" pitchFamily="34" charset="-122"/>
                <a:sym typeface="方正兰亭黑_GBK" charset="-122"/>
              </a:rPr>
              <a:t>1.</a:t>
            </a:r>
            <a:r>
              <a:rPr sz="2000" dirty="0">
                <a:latin typeface="微软雅黑" panose="020B0503020204020204" pitchFamily="34" charset="-122"/>
                <a:ea typeface="微软雅黑" panose="020B0503020204020204" pitchFamily="34" charset="-122"/>
                <a:sym typeface="方正兰亭黑_GBK" charset="-122"/>
              </a:rPr>
              <a:t>我国投标报价模式</a:t>
            </a:r>
            <a:endParaRPr sz="2000" dirty="0">
              <a:latin typeface="微软雅黑" panose="020B0503020204020204" pitchFamily="34" charset="-122"/>
              <a:ea typeface="微软雅黑" panose="020B0503020204020204" pitchFamily="34" charset="-122"/>
              <a:sym typeface="方正兰亭黑_GBK" charset="-122"/>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sp>
        <p:nvSpPr>
          <p:cNvPr id="3" name="环形箭头 2"/>
          <p:cNvSpPr/>
          <p:nvPr>
            <p:custDataLst>
              <p:tags r:id="rId4"/>
            </p:custDataLst>
          </p:nvPr>
        </p:nvSpPr>
        <p:spPr>
          <a:xfrm rot="5400000">
            <a:off x="3756818" y="1866255"/>
            <a:ext cx="1085270" cy="1085270"/>
          </a:xfrm>
          <a:prstGeom prst="circularArrow">
            <a:avLst>
              <a:gd name="adj1" fmla="val 12500"/>
              <a:gd name="adj2" fmla="val 1142319"/>
              <a:gd name="adj3" fmla="val 20457681"/>
              <a:gd name="adj4" fmla="val 5971109"/>
              <a:gd name="adj5" fmla="val 13297"/>
            </a:avLst>
          </a:prstGeom>
          <a:solidFill>
            <a:srgbClr val="F49213"/>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p>
            <a:pPr algn="ctr"/>
            <a:endParaRPr lang="zh-CN" altLang="en-US" sz="1350">
              <a:solidFill>
                <a:sysClr val="windowText" lastClr="000000"/>
              </a:solidFill>
              <a:sym typeface="Arial" panose="020B0604020202020204" pitchFamily="34" charset="0"/>
            </a:endParaRPr>
          </a:p>
        </p:txBody>
      </p:sp>
      <p:sp>
        <p:nvSpPr>
          <p:cNvPr id="5" name="环形箭头 4"/>
          <p:cNvSpPr/>
          <p:nvPr>
            <p:custDataLst>
              <p:tags r:id="rId5"/>
            </p:custDataLst>
          </p:nvPr>
        </p:nvSpPr>
        <p:spPr>
          <a:xfrm rot="16200000" flipH="1">
            <a:off x="3482207" y="2408891"/>
            <a:ext cx="1085270" cy="1085270"/>
          </a:xfrm>
          <a:prstGeom prst="circularArrow">
            <a:avLst>
              <a:gd name="adj1" fmla="val 12500"/>
              <a:gd name="adj2" fmla="val 1142319"/>
              <a:gd name="adj3" fmla="val 20457681"/>
              <a:gd name="adj4" fmla="val 8231360"/>
              <a:gd name="adj5" fmla="val 13297"/>
            </a:avLst>
          </a:prstGeom>
          <a:solidFill>
            <a:srgbClr val="C83225"/>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p>
            <a:pPr algn="ctr"/>
            <a:endParaRPr lang="zh-CN" altLang="en-US" sz="1350">
              <a:solidFill>
                <a:sysClr val="windowText" lastClr="000000"/>
              </a:solidFill>
              <a:sym typeface="Arial" panose="020B0604020202020204" pitchFamily="34" charset="0"/>
            </a:endParaRPr>
          </a:p>
        </p:txBody>
      </p:sp>
      <p:sp>
        <p:nvSpPr>
          <p:cNvPr id="6" name="空心弧 5"/>
          <p:cNvSpPr/>
          <p:nvPr>
            <p:custDataLst>
              <p:tags r:id="rId6"/>
            </p:custDataLst>
          </p:nvPr>
        </p:nvSpPr>
        <p:spPr>
          <a:xfrm>
            <a:off x="3803747" y="3137289"/>
            <a:ext cx="932510" cy="932510"/>
          </a:xfrm>
          <a:prstGeom prst="blockArc">
            <a:avLst>
              <a:gd name="adj1" fmla="val 13887240"/>
              <a:gd name="adj2" fmla="val 10771556"/>
              <a:gd name="adj3" fmla="val 11488"/>
            </a:avLst>
          </a:prstGeom>
          <a:solidFill>
            <a:srgbClr val="207CBC"/>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p>
            <a:pPr algn="ctr"/>
            <a:endParaRPr lang="zh-CN" altLang="en-US" sz="1350">
              <a:solidFill>
                <a:sysClr val="windowText" lastClr="000000"/>
              </a:solidFill>
              <a:sym typeface="Arial" panose="020B0604020202020204" pitchFamily="34" charset="0"/>
            </a:endParaRPr>
          </a:p>
        </p:txBody>
      </p:sp>
      <p:cxnSp>
        <p:nvCxnSpPr>
          <p:cNvPr id="7" name="直接箭头连接符 6"/>
          <p:cNvCxnSpPr/>
          <p:nvPr>
            <p:custDataLst>
              <p:tags r:id="rId7"/>
            </p:custDataLst>
          </p:nvPr>
        </p:nvCxnSpPr>
        <p:spPr>
          <a:xfrm>
            <a:off x="4736258" y="2389342"/>
            <a:ext cx="776780" cy="0"/>
          </a:xfrm>
          <a:prstGeom prst="straightConnector1">
            <a:avLst/>
          </a:prstGeom>
          <a:ln w="25400">
            <a:solidFill>
              <a:srgbClr val="F49213"/>
            </a:solidFill>
            <a:tailEnd type="oval"/>
          </a:ln>
        </p:spPr>
        <p:style>
          <a:lnRef idx="1">
            <a:srgbClr val="207CBC"/>
          </a:lnRef>
          <a:fillRef idx="0">
            <a:srgbClr val="207CBC"/>
          </a:fillRef>
          <a:effectRef idx="0">
            <a:srgbClr val="207CBC"/>
          </a:effectRef>
          <a:fontRef idx="minor">
            <a:sysClr val="windowText" lastClr="000000"/>
          </a:fontRef>
        </p:style>
      </p:cxnSp>
      <p:cxnSp>
        <p:nvCxnSpPr>
          <p:cNvPr id="8" name="直接箭头连接符 7"/>
          <p:cNvCxnSpPr/>
          <p:nvPr>
            <p:custDataLst>
              <p:tags r:id="rId8"/>
            </p:custDataLst>
          </p:nvPr>
        </p:nvCxnSpPr>
        <p:spPr>
          <a:xfrm>
            <a:off x="4736258" y="3603543"/>
            <a:ext cx="776780" cy="0"/>
          </a:xfrm>
          <a:prstGeom prst="straightConnector1">
            <a:avLst/>
          </a:prstGeom>
          <a:ln w="25400">
            <a:solidFill>
              <a:srgbClr val="207CBC"/>
            </a:solidFill>
            <a:tailEnd type="oval"/>
          </a:ln>
        </p:spPr>
        <p:style>
          <a:lnRef idx="1">
            <a:srgbClr val="207CBC"/>
          </a:lnRef>
          <a:fillRef idx="0">
            <a:srgbClr val="207CBC"/>
          </a:fillRef>
          <a:effectRef idx="0">
            <a:srgbClr val="207CBC"/>
          </a:effectRef>
          <a:fontRef idx="minor">
            <a:sysClr val="windowText" lastClr="000000"/>
          </a:fontRef>
        </p:style>
      </p:cxnSp>
      <p:cxnSp>
        <p:nvCxnSpPr>
          <p:cNvPr id="9" name="直接箭头连接符 8"/>
          <p:cNvCxnSpPr/>
          <p:nvPr>
            <p:custDataLst>
              <p:tags r:id="rId9"/>
            </p:custDataLst>
          </p:nvPr>
        </p:nvCxnSpPr>
        <p:spPr>
          <a:xfrm flipH="1">
            <a:off x="2818475" y="2951526"/>
            <a:ext cx="776780" cy="0"/>
          </a:xfrm>
          <a:prstGeom prst="straightConnector1">
            <a:avLst/>
          </a:prstGeom>
          <a:ln w="25400">
            <a:solidFill>
              <a:srgbClr val="C83225"/>
            </a:solidFill>
            <a:tailEnd type="oval"/>
          </a:ln>
        </p:spPr>
        <p:style>
          <a:lnRef idx="1">
            <a:srgbClr val="207CBC"/>
          </a:lnRef>
          <a:fillRef idx="0">
            <a:srgbClr val="207CBC"/>
          </a:fillRef>
          <a:effectRef idx="0">
            <a:srgbClr val="207CBC"/>
          </a:effectRef>
          <a:fontRef idx="minor">
            <a:sysClr val="windowText" lastClr="000000"/>
          </a:fontRef>
        </p:style>
      </p:cxnSp>
      <p:sp>
        <p:nvSpPr>
          <p:cNvPr id="12" name="文本框 11"/>
          <p:cNvSpPr txBox="1"/>
          <p:nvPr>
            <p:custDataLst>
              <p:tags r:id="rId10"/>
            </p:custDataLst>
          </p:nvPr>
        </p:nvSpPr>
        <p:spPr>
          <a:xfrm>
            <a:off x="5725347" y="3428162"/>
            <a:ext cx="1910477" cy="350764"/>
          </a:xfrm>
          <a:prstGeom prst="rect">
            <a:avLst/>
          </a:prstGeom>
          <a:noFill/>
        </p:spPr>
        <p:txBody>
          <a:bodyPr wrap="square" rtlCol="0">
            <a:normAutofit fontScale="90000"/>
          </a:bodyPr>
          <a:p>
            <a:r>
              <a:rPr lang="en-US" altLang="zh-CN" sz="1400" smtClean="0">
                <a:solidFill>
                  <a:srgbClr val="207CBC"/>
                </a:solidFill>
                <a:latin typeface="Arial" panose="020B0604020202020204" pitchFamily="34" charset="0"/>
                <a:ea typeface="黑体" panose="02010609060101010101" charset="-122"/>
                <a:cs typeface="+mn-ea"/>
                <a:sym typeface="Arial" panose="020B0604020202020204" pitchFamily="34" charset="0"/>
              </a:rPr>
              <a:t>以工程量清单计价模式</a:t>
            </a:r>
            <a:endParaRPr lang="en-US" altLang="zh-CN" sz="1400" smtClean="0">
              <a:solidFill>
                <a:srgbClr val="207CBC"/>
              </a:solidFill>
              <a:latin typeface="Arial" panose="020B0604020202020204" pitchFamily="34" charset="0"/>
              <a:ea typeface="黑体" panose="02010609060101010101" charset="-122"/>
              <a:cs typeface="+mn-ea"/>
              <a:sym typeface="Arial" panose="020B0604020202020204" pitchFamily="34" charset="0"/>
            </a:endParaRPr>
          </a:p>
        </p:txBody>
      </p:sp>
      <p:sp>
        <p:nvSpPr>
          <p:cNvPr id="13" name="文本框 12"/>
          <p:cNvSpPr txBox="1"/>
          <p:nvPr>
            <p:custDataLst>
              <p:tags r:id="rId11"/>
            </p:custDataLst>
          </p:nvPr>
        </p:nvSpPr>
        <p:spPr>
          <a:xfrm>
            <a:off x="5725347" y="2408889"/>
            <a:ext cx="1910477" cy="542636"/>
          </a:xfrm>
          <a:prstGeom prst="rect">
            <a:avLst/>
          </a:prstGeom>
          <a:noFill/>
        </p:spPr>
        <p:txBody>
          <a:bodyPr wrap="square" rtlCol="0">
            <a:normAutofit/>
          </a:bodyPr>
          <a:p>
            <a:r>
              <a:rPr lang="zh-CN" altLang="en-US" sz="1350" dirty="0">
                <a:sym typeface="Arial" panose="020B0604020202020204" pitchFamily="34" charset="0"/>
              </a:rPr>
              <a:t>投标报价</a:t>
            </a:r>
            <a:endParaRPr lang="zh-CN" altLang="en-US" sz="1350" dirty="0">
              <a:sym typeface="Arial" panose="020B0604020202020204" pitchFamily="34" charset="0"/>
            </a:endParaRPr>
          </a:p>
        </p:txBody>
      </p:sp>
      <p:sp>
        <p:nvSpPr>
          <p:cNvPr id="14" name="文本框 13"/>
          <p:cNvSpPr txBox="1"/>
          <p:nvPr>
            <p:custDataLst>
              <p:tags r:id="rId12"/>
            </p:custDataLst>
          </p:nvPr>
        </p:nvSpPr>
        <p:spPr>
          <a:xfrm>
            <a:off x="5725347" y="2073742"/>
            <a:ext cx="1910477" cy="350764"/>
          </a:xfrm>
          <a:prstGeom prst="rect">
            <a:avLst/>
          </a:prstGeom>
          <a:noFill/>
        </p:spPr>
        <p:txBody>
          <a:bodyPr wrap="square" rtlCol="0">
            <a:normAutofit/>
          </a:bodyPr>
          <a:p>
            <a:r>
              <a:rPr lang="en-US" altLang="zh-CN" sz="1500" smtClean="0">
                <a:solidFill>
                  <a:srgbClr val="F49213"/>
                </a:solidFill>
                <a:latin typeface="Arial" panose="020B0604020202020204" pitchFamily="34" charset="0"/>
                <a:ea typeface="黑体" panose="02010609060101010101" charset="-122"/>
                <a:cs typeface="+mn-ea"/>
                <a:sym typeface="Arial" panose="020B0604020202020204" pitchFamily="34" charset="0"/>
              </a:rPr>
              <a:t>以定额计价模式</a:t>
            </a:r>
            <a:endParaRPr lang="en-US" altLang="zh-CN" sz="1500" smtClean="0">
              <a:solidFill>
                <a:srgbClr val="F49213"/>
              </a:solidFill>
              <a:latin typeface="Arial" panose="020B0604020202020204" pitchFamily="34" charset="0"/>
              <a:ea typeface="黑体" panose="02010609060101010101" charset="-122"/>
              <a:cs typeface="+mn-ea"/>
              <a:sym typeface="Arial" panose="020B0604020202020204" pitchFamily="34" charset="0"/>
            </a:endParaRPr>
          </a:p>
        </p:txBody>
      </p:sp>
      <p:sp>
        <p:nvSpPr>
          <p:cNvPr id="17" name="文本框 16"/>
          <p:cNvSpPr txBox="1"/>
          <p:nvPr>
            <p:custDataLst>
              <p:tags r:id="rId13"/>
            </p:custDataLst>
          </p:nvPr>
        </p:nvSpPr>
        <p:spPr>
          <a:xfrm>
            <a:off x="753797" y="2961907"/>
            <a:ext cx="1910477" cy="466255"/>
          </a:xfrm>
          <a:prstGeom prst="rect">
            <a:avLst/>
          </a:prstGeom>
          <a:noFill/>
        </p:spPr>
        <p:txBody>
          <a:bodyPr wrap="square" rtlCol="0">
            <a:normAutofit lnSpcReduction="20000"/>
          </a:bodyPr>
          <a:p>
            <a:pPr algn="r"/>
            <a:r>
              <a:rPr lang="zh-CN" altLang="en-US" sz="1350" dirty="0">
                <a:sym typeface="Arial" panose="020B0604020202020204" pitchFamily="34" charset="0"/>
              </a:rPr>
              <a:t>投标报价模式</a:t>
            </a:r>
            <a:endParaRPr lang="zh-CN" altLang="en-US" sz="1350" dirty="0">
              <a:sym typeface="Arial" panose="020B0604020202020204" pitchFamily="34" charset="0"/>
            </a:endParaRPr>
          </a:p>
        </p:txBody>
      </p:sp>
      <p:sp>
        <p:nvSpPr>
          <p:cNvPr id="2" name="文本框 1"/>
          <p:cNvSpPr txBox="1"/>
          <p:nvPr>
            <p:custDataLst>
              <p:tags r:id="rId14"/>
            </p:custDataLst>
          </p:nvPr>
        </p:nvSpPr>
        <p:spPr>
          <a:xfrm>
            <a:off x="753797" y="2610884"/>
            <a:ext cx="1910477" cy="350764"/>
          </a:xfrm>
          <a:prstGeom prst="rect">
            <a:avLst/>
          </a:prstGeom>
          <a:noFill/>
        </p:spPr>
        <p:txBody>
          <a:bodyPr wrap="square" rtlCol="0">
            <a:normAutofit/>
          </a:bodyPr>
          <a:p>
            <a:pPr algn="r"/>
            <a:r>
              <a:rPr lang="zh-CN" altLang="en-US" sz="1500" smtClean="0">
                <a:solidFill>
                  <a:srgbClr val="C83225"/>
                </a:solidFill>
                <a:latin typeface="Arial" panose="020B0604020202020204" pitchFamily="34" charset="0"/>
                <a:ea typeface="黑体" panose="02010609060101010101" charset="-122"/>
                <a:cs typeface="+mn-ea"/>
                <a:sym typeface="Arial" panose="020B0604020202020204" pitchFamily="34" charset="0"/>
              </a:rPr>
              <a:t>我国</a:t>
            </a:r>
            <a:endParaRPr lang="zh-CN" altLang="en-US" sz="1500" smtClean="0">
              <a:solidFill>
                <a:srgbClr val="C83225"/>
              </a:solidFill>
              <a:latin typeface="Arial" panose="020B0604020202020204" pitchFamily="34" charset="0"/>
              <a:ea typeface="黑体" panose="02010609060101010101" charset="-122"/>
              <a:cs typeface="+mn-ea"/>
              <a:sym typeface="Arial" panose="020B0604020202020204" pitchFamily="34" charset="0"/>
            </a:endParaRPr>
          </a:p>
        </p:txBody>
      </p:sp>
      <p:sp>
        <p:nvSpPr>
          <p:cNvPr id="21" name="文本框 20"/>
          <p:cNvSpPr txBox="1"/>
          <p:nvPr>
            <p:custDataLst>
              <p:tags r:id="rId15"/>
            </p:custDataLst>
          </p:nvPr>
        </p:nvSpPr>
        <p:spPr>
          <a:xfrm>
            <a:off x="5725347" y="3778926"/>
            <a:ext cx="1910477" cy="542636"/>
          </a:xfrm>
          <a:prstGeom prst="rect">
            <a:avLst/>
          </a:prstGeom>
          <a:noFill/>
        </p:spPr>
        <p:txBody>
          <a:bodyPr wrap="square" rtlCol="0">
            <a:normAutofit/>
          </a:bodyPr>
          <a:p>
            <a:r>
              <a:rPr lang="zh-CN" altLang="en-US" sz="1350" dirty="0">
                <a:sym typeface="Arial" panose="020B0604020202020204" pitchFamily="34" charset="0"/>
              </a:rPr>
              <a:t>投标报价</a:t>
            </a:r>
            <a:endParaRPr lang="zh-CN" altLang="en-US" sz="1350" dirty="0">
              <a:sym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6" name="内容占位符 2"/>
          <p:cNvSpPr txBox="1"/>
          <p:nvPr/>
        </p:nvSpPr>
        <p:spPr>
          <a:xfrm>
            <a:off x="203835" y="526415"/>
            <a:ext cx="7724140" cy="443230"/>
          </a:xfrm>
          <a:prstGeom prst="rect">
            <a:avLst/>
          </a:prstGeom>
          <a:noFill/>
          <a:ln w="9525">
            <a:noFill/>
          </a:ln>
        </p:spPr>
        <p:txBody>
          <a:bodyPr/>
          <a:p>
            <a:pPr marL="342900" indent="-342900" eaLnBrk="1" hangingPunct="1">
              <a:spcBef>
                <a:spcPct val="20000"/>
              </a:spcBef>
              <a:buFont typeface="Arial" panose="020B0604020202020204" pitchFamily="34" charset="0"/>
              <a:buChar char="•"/>
            </a:pPr>
            <a:r>
              <a:rPr lang="en-US" sz="2000" dirty="0">
                <a:latin typeface="微软雅黑" panose="020B0503020204020204" pitchFamily="34" charset="-122"/>
                <a:ea typeface="微软雅黑" panose="020B0503020204020204" pitchFamily="34" charset="-122"/>
                <a:sym typeface="方正兰亭黑_GBK" charset="-122"/>
              </a:rPr>
              <a:t>2.</a:t>
            </a:r>
            <a:r>
              <a:rPr sz="2000" dirty="0">
                <a:latin typeface="微软雅黑" panose="020B0503020204020204" pitchFamily="34" charset="-122"/>
                <a:ea typeface="微软雅黑" panose="020B0503020204020204" pitchFamily="34" charset="-122"/>
                <a:sym typeface="方正兰亭黑_GBK" charset="-122"/>
              </a:rPr>
              <a:t>工程投标报价的影响因素</a:t>
            </a:r>
            <a:endParaRPr sz="2000" dirty="0">
              <a:latin typeface="微软雅黑" panose="020B0503020204020204" pitchFamily="34" charset="-122"/>
              <a:ea typeface="微软雅黑" panose="020B0503020204020204" pitchFamily="34" charset="-122"/>
              <a:sym typeface="方正兰亭黑_GBK" charset="-122"/>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grpSp>
        <p:nvGrpSpPr>
          <p:cNvPr id="4" name="组合 3"/>
          <p:cNvGrpSpPr/>
          <p:nvPr>
            <p:custDataLst>
              <p:tags r:id="rId4"/>
            </p:custDataLst>
          </p:nvPr>
        </p:nvGrpSpPr>
        <p:grpSpPr>
          <a:xfrm>
            <a:off x="5555996" y="2681932"/>
            <a:ext cx="756000" cy="756000"/>
            <a:chOff x="5500914" y="4370767"/>
            <a:chExt cx="1190172" cy="1190172"/>
          </a:xfrm>
        </p:grpSpPr>
        <p:sp>
          <p:nvSpPr>
            <p:cNvPr id="5" name="椭圆 4"/>
            <p:cNvSpPr/>
            <p:nvPr>
              <p:custDataLst>
                <p:tags r:id="rId5"/>
              </p:custDataLst>
            </p:nvPr>
          </p:nvSpPr>
          <p:spPr>
            <a:xfrm>
              <a:off x="5500914" y="4370767"/>
              <a:ext cx="1190172" cy="1190172"/>
            </a:xfrm>
            <a:prstGeom prst="ellipse">
              <a:avLst/>
            </a:prstGeom>
            <a:solidFill>
              <a:srgbClr val="CDD74C"/>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6" name="KSO_Shape"/>
            <p:cNvSpPr/>
            <p:nvPr>
              <p:custDataLst>
                <p:tags r:id="rId6"/>
              </p:custDataLst>
            </p:nvPr>
          </p:nvSpPr>
          <p:spPr bwMode="auto">
            <a:xfrm>
              <a:off x="5846540" y="4714875"/>
              <a:ext cx="498920" cy="514350"/>
            </a:xfrm>
            <a:custGeom>
              <a:avLst/>
              <a:gdLst>
                <a:gd name="T0" fmla="*/ 705908 w 4388"/>
                <a:gd name="T1" fmla="*/ 0 h 4523"/>
                <a:gd name="T2" fmla="*/ 293567 w 4388"/>
                <a:gd name="T3" fmla="*/ 424129 h 4523"/>
                <a:gd name="T4" fmla="*/ 924083 w 4388"/>
                <a:gd name="T5" fmla="*/ 624611 h 4523"/>
                <a:gd name="T6" fmla="*/ 705908 w 4388"/>
                <a:gd name="T7" fmla="*/ 0 h 4523"/>
                <a:gd name="T8" fmla="*/ 0 w 4388"/>
                <a:gd name="T9" fmla="*/ 629244 h 4523"/>
                <a:gd name="T10" fmla="*/ 0 w 4388"/>
                <a:gd name="T11" fmla="*/ 987247 h 4523"/>
                <a:gd name="T12" fmla="*/ 165526 w 4388"/>
                <a:gd name="T13" fmla="*/ 987247 h 4523"/>
                <a:gd name="T14" fmla="*/ 165526 w 4388"/>
                <a:gd name="T15" fmla="*/ 1905000 h 4523"/>
                <a:gd name="T16" fmla="*/ 1682639 w 4388"/>
                <a:gd name="T17" fmla="*/ 1905000 h 4523"/>
                <a:gd name="T18" fmla="*/ 1682639 w 4388"/>
                <a:gd name="T19" fmla="*/ 987247 h 4523"/>
                <a:gd name="T20" fmla="*/ 1848165 w 4388"/>
                <a:gd name="T21" fmla="*/ 987247 h 4523"/>
                <a:gd name="T22" fmla="*/ 1848165 w 4388"/>
                <a:gd name="T23" fmla="*/ 629244 h 4523"/>
                <a:gd name="T24" fmla="*/ 0 w 4388"/>
                <a:gd name="T25" fmla="*/ 629244 h 4523"/>
                <a:gd name="T26" fmla="*/ 1142257 w 4388"/>
                <a:gd name="T27" fmla="*/ 0 h 4523"/>
                <a:gd name="T28" fmla="*/ 924083 w 4388"/>
                <a:gd name="T29" fmla="*/ 624611 h 4523"/>
                <a:gd name="T30" fmla="*/ 1554177 w 4388"/>
                <a:gd name="T31" fmla="*/ 424129 h 4523"/>
                <a:gd name="T32" fmla="*/ 1142257 w 4388"/>
                <a:gd name="T33" fmla="*/ 0 h 4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8" h="4523">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ysClr val="window" lastClr="FFFFFF"/>
            </a:solidFill>
            <a:ln>
              <a:noFill/>
            </a:ln>
          </p:spPr>
          <p:txBody>
            <a:bodyPr tIns="513000" anchor="ctr">
              <a:normAutofit fontScale="25000" lnSpcReduction="20000"/>
              <a:scene3d>
                <a:camera prst="orthographicFront"/>
                <a:lightRig rig="threePt" dir="t"/>
              </a:scene3d>
              <a:sp3d>
                <a:contourClr>
                  <a:srgbClr val="FFFFFF"/>
                </a:contourClr>
              </a:sp3d>
            </a:bodyPr>
            <a:p>
              <a:pPr algn="ctr">
                <a:defRPr/>
              </a:pPr>
              <a:endParaRPr lang="zh-CN" altLang="en-US" sz="1350" dirty="0">
                <a:solidFill>
                  <a:srgbClr val="FFFFFF"/>
                </a:solidFill>
                <a:sym typeface="Arial" panose="020B0604020202020204" pitchFamily="34" charset="0"/>
              </a:endParaRPr>
            </a:p>
          </p:txBody>
        </p:sp>
      </p:grpSp>
      <p:grpSp>
        <p:nvGrpSpPr>
          <p:cNvPr id="7" name="组合 6"/>
          <p:cNvGrpSpPr/>
          <p:nvPr>
            <p:custDataLst>
              <p:tags r:id="rId7"/>
            </p:custDataLst>
          </p:nvPr>
        </p:nvGrpSpPr>
        <p:grpSpPr>
          <a:xfrm>
            <a:off x="4882476" y="1076562"/>
            <a:ext cx="756000" cy="756000"/>
            <a:chOff x="7126514" y="2833914"/>
            <a:chExt cx="1190172" cy="1190172"/>
          </a:xfrm>
        </p:grpSpPr>
        <p:sp>
          <p:nvSpPr>
            <p:cNvPr id="8" name="椭圆 7"/>
            <p:cNvSpPr/>
            <p:nvPr>
              <p:custDataLst>
                <p:tags r:id="rId8"/>
              </p:custDataLst>
            </p:nvPr>
          </p:nvSpPr>
          <p:spPr>
            <a:xfrm>
              <a:off x="7126514" y="2833914"/>
              <a:ext cx="1190172" cy="1190172"/>
            </a:xfrm>
            <a:prstGeom prst="ellipse">
              <a:avLst/>
            </a:prstGeom>
            <a:solidFill>
              <a:srgbClr val="EED054"/>
            </a:solidFill>
            <a:ln>
              <a:noFill/>
            </a:ln>
          </p:spPr>
          <p:style>
            <a:lnRef idx="2">
              <a:srgbClr val="FE8A57">
                <a:shade val="50000"/>
              </a:srgbClr>
            </a:lnRef>
            <a:fillRef idx="1">
              <a:srgbClr val="FE8A57"/>
            </a:fillRef>
            <a:effectRef idx="0">
              <a:srgbClr val="FE8A57"/>
            </a:effectRef>
            <a:fontRef idx="minor">
              <a:sysClr val="window" lastClr="FFFFFF"/>
            </a:fontRef>
          </p:style>
          <p:txBody>
            <a:bodyPr wrap="square" rtlCol="0" anchor="ctr">
              <a:normAutofit/>
            </a:bodyPr>
            <a:p>
              <a:pPr algn="ctr"/>
              <a:endParaRPr lang="zh-CN" altLang="en-US" sz="1350">
                <a:sym typeface="Arial" panose="020B0604020202020204" pitchFamily="34" charset="0"/>
              </a:endParaRPr>
            </a:p>
          </p:txBody>
        </p:sp>
        <p:sp>
          <p:nvSpPr>
            <p:cNvPr id="9" name="KSO_Shape"/>
            <p:cNvSpPr/>
            <p:nvPr>
              <p:custDataLst>
                <p:tags r:id="rId9"/>
              </p:custDataLst>
            </p:nvPr>
          </p:nvSpPr>
          <p:spPr>
            <a:xfrm>
              <a:off x="7472170" y="3105754"/>
              <a:ext cx="498860" cy="646492"/>
            </a:xfrm>
            <a:custGeom>
              <a:avLst/>
              <a:gdLst>
                <a:gd name="connsiteX0" fmla="*/ 119442 w 2112807"/>
                <a:gd name="connsiteY0" fmla="*/ 0 h 3733939"/>
                <a:gd name="connsiteX1" fmla="*/ 238884 w 2112807"/>
                <a:gd name="connsiteY1" fmla="*/ 119442 h 3733939"/>
                <a:gd name="connsiteX2" fmla="*/ 165934 w 2112807"/>
                <a:gd name="connsiteY2" fmla="*/ 229498 h 3733939"/>
                <a:gd name="connsiteX3" fmla="*/ 142301 w 2112807"/>
                <a:gd name="connsiteY3" fmla="*/ 234269 h 3733939"/>
                <a:gd name="connsiteX4" fmla="*/ 142301 w 2112807"/>
                <a:gd name="connsiteY4" fmla="*/ 412408 h 3733939"/>
                <a:gd name="connsiteX5" fmla="*/ 159590 w 2112807"/>
                <a:gd name="connsiteY5" fmla="*/ 392780 h 3733939"/>
                <a:gd name="connsiteX6" fmla="*/ 2112807 w 2112807"/>
                <a:gd name="connsiteY6" fmla="*/ 464309 h 3733939"/>
                <a:gd name="connsiteX7" fmla="*/ 2112807 w 2112807"/>
                <a:gd name="connsiteY7" fmla="*/ 1976477 h 3733939"/>
                <a:gd name="connsiteX8" fmla="*/ 159590 w 2112807"/>
                <a:gd name="connsiteY8" fmla="*/ 1904948 h 3733939"/>
                <a:gd name="connsiteX9" fmla="*/ 142301 w 2112807"/>
                <a:gd name="connsiteY9" fmla="*/ 1924576 h 3733939"/>
                <a:gd name="connsiteX10" fmla="*/ 142301 w 2112807"/>
                <a:gd name="connsiteY10" fmla="*/ 3733939 h 3733939"/>
                <a:gd name="connsiteX11" fmla="*/ 96582 w 2112807"/>
                <a:gd name="connsiteY11" fmla="*/ 3733939 h 3733939"/>
                <a:gd name="connsiteX12" fmla="*/ 96582 w 2112807"/>
                <a:gd name="connsiteY12" fmla="*/ 234269 h 3733939"/>
                <a:gd name="connsiteX13" fmla="*/ 72950 w 2112807"/>
                <a:gd name="connsiteY13" fmla="*/ 229498 h 3733939"/>
                <a:gd name="connsiteX14" fmla="*/ 0 w 2112807"/>
                <a:gd name="connsiteY14" fmla="*/ 119442 h 3733939"/>
                <a:gd name="connsiteX15" fmla="*/ 119442 w 2112807"/>
                <a:gd name="connsiteY15" fmla="*/ 0 h 373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2807" h="3733939">
                  <a:moveTo>
                    <a:pt x="119442" y="0"/>
                  </a:moveTo>
                  <a:cubicBezTo>
                    <a:pt x="185408" y="0"/>
                    <a:pt x="238884" y="53476"/>
                    <a:pt x="238884" y="119442"/>
                  </a:cubicBezTo>
                  <a:cubicBezTo>
                    <a:pt x="238884" y="168916"/>
                    <a:pt x="208804" y="211365"/>
                    <a:pt x="165934" y="229498"/>
                  </a:cubicBezTo>
                  <a:lnTo>
                    <a:pt x="142301" y="234269"/>
                  </a:lnTo>
                  <a:lnTo>
                    <a:pt x="142301" y="412408"/>
                  </a:lnTo>
                  <a:lnTo>
                    <a:pt x="159590" y="392780"/>
                  </a:lnTo>
                  <a:cubicBezTo>
                    <a:pt x="810663" y="-273233"/>
                    <a:pt x="1461735" y="1278149"/>
                    <a:pt x="2112807" y="464309"/>
                  </a:cubicBezTo>
                  <a:lnTo>
                    <a:pt x="2112807" y="1976477"/>
                  </a:lnTo>
                  <a:cubicBezTo>
                    <a:pt x="1461735" y="2790317"/>
                    <a:pt x="810663" y="1238935"/>
                    <a:pt x="159590" y="1904948"/>
                  </a:cubicBezTo>
                  <a:lnTo>
                    <a:pt x="142301" y="1924576"/>
                  </a:lnTo>
                  <a:lnTo>
                    <a:pt x="142301" y="3733939"/>
                  </a:lnTo>
                  <a:lnTo>
                    <a:pt x="96582" y="3733939"/>
                  </a:lnTo>
                  <a:lnTo>
                    <a:pt x="96582" y="234269"/>
                  </a:lnTo>
                  <a:lnTo>
                    <a:pt x="72950" y="229498"/>
                  </a:lnTo>
                  <a:cubicBezTo>
                    <a:pt x="30080" y="211365"/>
                    <a:pt x="0" y="168916"/>
                    <a:pt x="0" y="119442"/>
                  </a:cubicBezTo>
                  <a:cubicBezTo>
                    <a:pt x="0" y="53476"/>
                    <a:pt x="53476" y="0"/>
                    <a:pt x="119442" y="0"/>
                  </a:cubicBezTo>
                  <a:close/>
                </a:path>
              </a:pathLst>
            </a:custGeom>
            <a:solidFill>
              <a:sysClr val="window" lastClr="FFFFFF"/>
            </a:solidFill>
            <a:ln>
              <a:noFill/>
            </a:ln>
          </p:spPr>
          <p:style>
            <a:lnRef idx="2">
              <a:srgbClr val="FE8A57">
                <a:shade val="50000"/>
              </a:srgbClr>
            </a:lnRef>
            <a:fillRef idx="1">
              <a:srgbClr val="FE8A57"/>
            </a:fillRef>
            <a:effectRef idx="0">
              <a:srgbClr val="FE8A57"/>
            </a:effectRef>
            <a:fontRef idx="minor">
              <a:sysClr val="window" lastClr="FFFFFF"/>
            </a:fontRef>
          </p:style>
          <p:txBody>
            <a:bodyPr wrap="square" bIns="513000" anchor="ctr">
              <a:normAutofit fontScale="25000" lnSpcReduction="20000"/>
            </a:bodyPr>
            <a:p>
              <a:pPr algn="ctr" eaLnBrk="1" hangingPunct="1">
                <a:spcBef>
                  <a:spcPts val="0"/>
                </a:spcBef>
                <a:spcAft>
                  <a:spcPts val="0"/>
                </a:spcAft>
                <a:defRPr/>
              </a:pPr>
              <a:endParaRPr lang="zh-CN" altLang="en-US" sz="1350" dirty="0">
                <a:solidFill>
                  <a:srgbClr val="FFFFFF"/>
                </a:solidFill>
                <a:sym typeface="Arial" panose="020B0604020202020204" pitchFamily="34" charset="0"/>
              </a:endParaRPr>
            </a:p>
          </p:txBody>
        </p:sp>
      </p:grpSp>
      <p:grpSp>
        <p:nvGrpSpPr>
          <p:cNvPr id="10" name="组合 9"/>
          <p:cNvGrpSpPr/>
          <p:nvPr>
            <p:custDataLst>
              <p:tags r:id="rId10"/>
            </p:custDataLst>
          </p:nvPr>
        </p:nvGrpSpPr>
        <p:grpSpPr>
          <a:xfrm>
            <a:off x="3361377" y="2224230"/>
            <a:ext cx="756000" cy="756000"/>
            <a:chOff x="3875314" y="2833914"/>
            <a:chExt cx="1190172" cy="1190172"/>
          </a:xfrm>
        </p:grpSpPr>
        <p:sp>
          <p:nvSpPr>
            <p:cNvPr id="11" name="椭圆 10"/>
            <p:cNvSpPr/>
            <p:nvPr>
              <p:custDataLst>
                <p:tags r:id="rId11"/>
              </p:custDataLst>
            </p:nvPr>
          </p:nvSpPr>
          <p:spPr>
            <a:xfrm>
              <a:off x="3875314" y="2833914"/>
              <a:ext cx="1190172" cy="1190172"/>
            </a:xfrm>
            <a:prstGeom prst="ellipse">
              <a:avLst/>
            </a:prstGeom>
            <a:solidFill>
              <a:srgbClr val="00C37B"/>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12" name="KSO_Shape"/>
            <p:cNvSpPr/>
            <p:nvPr>
              <p:custDataLst>
                <p:tags r:id="rId12"/>
              </p:custDataLst>
            </p:nvPr>
          </p:nvSpPr>
          <p:spPr bwMode="auto">
            <a:xfrm rot="1800000">
              <a:off x="4253670" y="3032564"/>
              <a:ext cx="433460" cy="710590"/>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p>
              <a:pPr algn="ctr">
                <a:defRPr/>
              </a:pPr>
              <a:endParaRPr lang="zh-CN" altLang="en-US" sz="1350">
                <a:solidFill>
                  <a:srgbClr val="FFFFFF"/>
                </a:solidFill>
                <a:sym typeface="Arial" panose="020B0604020202020204" pitchFamily="34" charset="0"/>
              </a:endParaRPr>
            </a:p>
          </p:txBody>
        </p:sp>
      </p:grpSp>
      <p:sp>
        <p:nvSpPr>
          <p:cNvPr id="14" name="椭圆 13"/>
          <p:cNvSpPr/>
          <p:nvPr>
            <p:custDataLst>
              <p:tags r:id="rId13"/>
            </p:custDataLst>
          </p:nvPr>
        </p:nvSpPr>
        <p:spPr>
          <a:xfrm>
            <a:off x="3788672" y="1270237"/>
            <a:ext cx="756000" cy="756000"/>
          </a:xfrm>
          <a:prstGeom prst="ellipse">
            <a:avLst/>
          </a:prstGeom>
          <a:solidFill>
            <a:srgbClr val="FE8A57"/>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15" name="KSO_Shape"/>
          <p:cNvSpPr/>
          <p:nvPr>
            <p:custDataLst>
              <p:tags r:id="rId14"/>
            </p:custDataLst>
          </p:nvPr>
        </p:nvSpPr>
        <p:spPr bwMode="auto">
          <a:xfrm>
            <a:off x="3971455" y="1423259"/>
            <a:ext cx="414564" cy="422306"/>
          </a:xfrm>
          <a:custGeom>
            <a:avLst/>
            <a:gdLst>
              <a:gd name="T0" fmla="*/ 2147483646 w 4946"/>
              <a:gd name="T1" fmla="*/ 0 h 5041"/>
              <a:gd name="T2" fmla="*/ 2147483646 w 4946"/>
              <a:gd name="T3" fmla="*/ 2147483646 h 5041"/>
              <a:gd name="T4" fmla="*/ 2147483646 w 4946"/>
              <a:gd name="T5" fmla="*/ 2147483646 h 5041"/>
              <a:gd name="T6" fmla="*/ 2147483646 w 4946"/>
              <a:gd name="T7" fmla="*/ 2147483646 h 5041"/>
              <a:gd name="T8" fmla="*/ 2147483646 w 4946"/>
              <a:gd name="T9" fmla="*/ 2147483646 h 5041"/>
              <a:gd name="T10" fmla="*/ 2147483646 w 4946"/>
              <a:gd name="T11" fmla="*/ 2147483646 h 5041"/>
              <a:gd name="T12" fmla="*/ 2147483646 w 4946"/>
              <a:gd name="T13" fmla="*/ 2147483646 h 5041"/>
              <a:gd name="T14" fmla="*/ 2147483646 w 4946"/>
              <a:gd name="T15" fmla="*/ 2147483646 h 5041"/>
              <a:gd name="T16" fmla="*/ 2147483646 w 4946"/>
              <a:gd name="T17" fmla="*/ 2147483646 h 5041"/>
              <a:gd name="T18" fmla="*/ 2147483646 w 4946"/>
              <a:gd name="T19" fmla="*/ 2147483646 h 5041"/>
              <a:gd name="T20" fmla="*/ 2147483646 w 4946"/>
              <a:gd name="T21" fmla="*/ 2147483646 h 5041"/>
              <a:gd name="T22" fmla="*/ 2147483646 w 4946"/>
              <a:gd name="T23" fmla="*/ 2147483646 h 5041"/>
              <a:gd name="T24" fmla="*/ 2147483646 w 4946"/>
              <a:gd name="T25" fmla="*/ 2147483646 h 5041"/>
              <a:gd name="T26" fmla="*/ 2147483646 w 4946"/>
              <a:gd name="T27" fmla="*/ 2147483646 h 5041"/>
              <a:gd name="T28" fmla="*/ 2147483646 w 4946"/>
              <a:gd name="T29" fmla="*/ 2147483646 h 5041"/>
              <a:gd name="T30" fmla="*/ 2147483646 w 4946"/>
              <a:gd name="T31" fmla="*/ 2147483646 h 5041"/>
              <a:gd name="T32" fmla="*/ 2147483646 w 4946"/>
              <a:gd name="T33" fmla="*/ 2147483646 h 5041"/>
              <a:gd name="T34" fmla="*/ 2147483646 w 4946"/>
              <a:gd name="T35" fmla="*/ 2147483646 h 5041"/>
              <a:gd name="T36" fmla="*/ 2147483646 w 4946"/>
              <a:gd name="T37" fmla="*/ 2147483646 h 5041"/>
              <a:gd name="T38" fmla="*/ 2147483646 w 4946"/>
              <a:gd name="T39" fmla="*/ 2147483646 h 5041"/>
              <a:gd name="T40" fmla="*/ 2147483646 w 4946"/>
              <a:gd name="T41" fmla="*/ 2147483646 h 5041"/>
              <a:gd name="T42" fmla="*/ 2147483646 w 4946"/>
              <a:gd name="T43" fmla="*/ 2147483646 h 5041"/>
              <a:gd name="T44" fmla="*/ 2147483646 w 4946"/>
              <a:gd name="T45" fmla="*/ 2147483646 h 5041"/>
              <a:gd name="T46" fmla="*/ 2147483646 w 4946"/>
              <a:gd name="T47" fmla="*/ 2147483646 h 5041"/>
              <a:gd name="T48" fmla="*/ 2147483646 w 4946"/>
              <a:gd name="T49" fmla="*/ 2147483646 h 5041"/>
              <a:gd name="T50" fmla="*/ 2147483646 w 4946"/>
              <a:gd name="T51" fmla="*/ 2147483646 h 5041"/>
              <a:gd name="T52" fmla="*/ 2147483646 w 4946"/>
              <a:gd name="T53" fmla="*/ 2147483646 h 5041"/>
              <a:gd name="T54" fmla="*/ 0 w 4946"/>
              <a:gd name="T55" fmla="*/ 2147483646 h 5041"/>
              <a:gd name="T56" fmla="*/ 2147483646 w 4946"/>
              <a:gd name="T57" fmla="*/ 2147483646 h 5041"/>
              <a:gd name="T58" fmla="*/ 2147483646 w 4946"/>
              <a:gd name="T59" fmla="*/ 2147483646 h 5041"/>
              <a:gd name="T60" fmla="*/ 2147483646 w 4946"/>
              <a:gd name="T61" fmla="*/ 2147483646 h 5041"/>
              <a:gd name="T62" fmla="*/ 2147483646 w 4946"/>
              <a:gd name="T63" fmla="*/ 2147483646 h 5041"/>
              <a:gd name="T64" fmla="*/ 2147483646 w 4946"/>
              <a:gd name="T65" fmla="*/ 2147483646 h 5041"/>
              <a:gd name="T66" fmla="*/ 2147483646 w 4946"/>
              <a:gd name="T67" fmla="*/ 2147483646 h 5041"/>
              <a:gd name="T68" fmla="*/ 2147483646 w 4946"/>
              <a:gd name="T69" fmla="*/ 2147483646 h 5041"/>
              <a:gd name="T70" fmla="*/ 2147483646 w 4946"/>
              <a:gd name="T71" fmla="*/ 2147483646 h 5041"/>
              <a:gd name="T72" fmla="*/ 2147483646 w 4946"/>
              <a:gd name="T73" fmla="*/ 2147483646 h 5041"/>
              <a:gd name="T74" fmla="*/ 2147483646 w 4946"/>
              <a:gd name="T75" fmla="*/ 2147483646 h 5041"/>
              <a:gd name="T76" fmla="*/ 2147483646 w 4946"/>
              <a:gd name="T77" fmla="*/ 2147483646 h 5041"/>
              <a:gd name="T78" fmla="*/ 2147483646 w 4946"/>
              <a:gd name="T79" fmla="*/ 2147483646 h 5041"/>
              <a:gd name="T80" fmla="*/ 2147483646 w 4946"/>
              <a:gd name="T81" fmla="*/ 2147483646 h 5041"/>
              <a:gd name="T82" fmla="*/ 2147483646 w 4946"/>
              <a:gd name="T83" fmla="*/ 2147483646 h 5041"/>
              <a:gd name="T84" fmla="*/ 2147483646 w 4946"/>
              <a:gd name="T85" fmla="*/ 2147483646 h 5041"/>
              <a:gd name="T86" fmla="*/ 2147483646 w 4946"/>
              <a:gd name="T87" fmla="*/ 2147483646 h 5041"/>
              <a:gd name="T88" fmla="*/ 2147483646 w 4946"/>
              <a:gd name="T89" fmla="*/ 2147483646 h 5041"/>
              <a:gd name="T90" fmla="*/ 2147483646 w 4946"/>
              <a:gd name="T91" fmla="*/ 2147483646 h 5041"/>
              <a:gd name="T92" fmla="*/ 2147483646 w 4946"/>
              <a:gd name="T93" fmla="*/ 2147483646 h 5041"/>
              <a:gd name="T94" fmla="*/ 2147483646 w 4946"/>
              <a:gd name="T95" fmla="*/ 2147483646 h 5041"/>
              <a:gd name="T96" fmla="*/ 2147483646 w 4946"/>
              <a:gd name="T97" fmla="*/ 2147483646 h 5041"/>
              <a:gd name="T98" fmla="*/ 2147483646 w 4946"/>
              <a:gd name="T99" fmla="*/ 2147483646 h 5041"/>
              <a:gd name="T100" fmla="*/ 2147483646 w 4946"/>
              <a:gd name="T101" fmla="*/ 2147483646 h 5041"/>
              <a:gd name="T102" fmla="*/ 2147483646 w 4946"/>
              <a:gd name="T103" fmla="*/ 2147483646 h 5041"/>
              <a:gd name="T104" fmla="*/ 2147483646 w 4946"/>
              <a:gd name="T105" fmla="*/ 2147483646 h 5041"/>
              <a:gd name="T106" fmla="*/ 2147483646 w 4946"/>
              <a:gd name="T107" fmla="*/ 2147483646 h 5041"/>
              <a:gd name="T108" fmla="*/ 2147483646 w 4946"/>
              <a:gd name="T109" fmla="*/ 2147483646 h 5041"/>
              <a:gd name="T110" fmla="*/ 2147483646 w 4946"/>
              <a:gd name="T111" fmla="*/ 2147483646 h 5041"/>
              <a:gd name="T112" fmla="*/ 2147483646 w 4946"/>
              <a:gd name="T113" fmla="*/ 2147483646 h 5041"/>
              <a:gd name="T114" fmla="*/ 2147483646 w 4946"/>
              <a:gd name="T115" fmla="*/ 2147483646 h 5041"/>
              <a:gd name="T116" fmla="*/ 2147483646 w 4946"/>
              <a:gd name="T117" fmla="*/ 2147483646 h 50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46" h="5041">
                <a:moveTo>
                  <a:pt x="4946" y="532"/>
                </a:moveTo>
                <a:lnTo>
                  <a:pt x="4534" y="270"/>
                </a:lnTo>
                <a:lnTo>
                  <a:pt x="4106" y="0"/>
                </a:lnTo>
                <a:lnTo>
                  <a:pt x="2142" y="3139"/>
                </a:lnTo>
                <a:lnTo>
                  <a:pt x="2117" y="3136"/>
                </a:lnTo>
                <a:lnTo>
                  <a:pt x="2091" y="3134"/>
                </a:lnTo>
                <a:lnTo>
                  <a:pt x="2066" y="3133"/>
                </a:lnTo>
                <a:lnTo>
                  <a:pt x="2039" y="3133"/>
                </a:lnTo>
                <a:lnTo>
                  <a:pt x="2014" y="3134"/>
                </a:lnTo>
                <a:lnTo>
                  <a:pt x="1989" y="3136"/>
                </a:lnTo>
                <a:lnTo>
                  <a:pt x="1963" y="3138"/>
                </a:lnTo>
                <a:lnTo>
                  <a:pt x="1938" y="3142"/>
                </a:lnTo>
                <a:lnTo>
                  <a:pt x="1912" y="3147"/>
                </a:lnTo>
                <a:lnTo>
                  <a:pt x="1888" y="3153"/>
                </a:lnTo>
                <a:lnTo>
                  <a:pt x="1862" y="3160"/>
                </a:lnTo>
                <a:lnTo>
                  <a:pt x="1838" y="3168"/>
                </a:lnTo>
                <a:lnTo>
                  <a:pt x="1813" y="3177"/>
                </a:lnTo>
                <a:lnTo>
                  <a:pt x="1789" y="3188"/>
                </a:lnTo>
                <a:lnTo>
                  <a:pt x="1765" y="3200"/>
                </a:lnTo>
                <a:lnTo>
                  <a:pt x="1742" y="3212"/>
                </a:lnTo>
                <a:lnTo>
                  <a:pt x="1719" y="3226"/>
                </a:lnTo>
                <a:lnTo>
                  <a:pt x="1695" y="3242"/>
                </a:lnTo>
                <a:lnTo>
                  <a:pt x="1673" y="3259"/>
                </a:lnTo>
                <a:lnTo>
                  <a:pt x="1651" y="3277"/>
                </a:lnTo>
                <a:lnTo>
                  <a:pt x="1629" y="3297"/>
                </a:lnTo>
                <a:lnTo>
                  <a:pt x="1609" y="3317"/>
                </a:lnTo>
                <a:lnTo>
                  <a:pt x="1587" y="3339"/>
                </a:lnTo>
                <a:lnTo>
                  <a:pt x="1568" y="3363"/>
                </a:lnTo>
                <a:lnTo>
                  <a:pt x="1547" y="3388"/>
                </a:lnTo>
                <a:lnTo>
                  <a:pt x="1529" y="3415"/>
                </a:lnTo>
                <a:lnTo>
                  <a:pt x="1510" y="3442"/>
                </a:lnTo>
                <a:lnTo>
                  <a:pt x="1492" y="3472"/>
                </a:lnTo>
                <a:lnTo>
                  <a:pt x="1475" y="3503"/>
                </a:lnTo>
                <a:lnTo>
                  <a:pt x="1459" y="3536"/>
                </a:lnTo>
                <a:lnTo>
                  <a:pt x="1442" y="3570"/>
                </a:lnTo>
                <a:lnTo>
                  <a:pt x="1427" y="3605"/>
                </a:lnTo>
                <a:lnTo>
                  <a:pt x="1411" y="3653"/>
                </a:lnTo>
                <a:lnTo>
                  <a:pt x="1393" y="3699"/>
                </a:lnTo>
                <a:lnTo>
                  <a:pt x="1373" y="3744"/>
                </a:lnTo>
                <a:lnTo>
                  <a:pt x="1354" y="3787"/>
                </a:lnTo>
                <a:lnTo>
                  <a:pt x="1332" y="3828"/>
                </a:lnTo>
                <a:lnTo>
                  <a:pt x="1311" y="3868"/>
                </a:lnTo>
                <a:lnTo>
                  <a:pt x="1289" y="3908"/>
                </a:lnTo>
                <a:lnTo>
                  <a:pt x="1265" y="3944"/>
                </a:lnTo>
                <a:lnTo>
                  <a:pt x="1241" y="3981"/>
                </a:lnTo>
                <a:lnTo>
                  <a:pt x="1216" y="4016"/>
                </a:lnTo>
                <a:lnTo>
                  <a:pt x="1191" y="4048"/>
                </a:lnTo>
                <a:lnTo>
                  <a:pt x="1165" y="4081"/>
                </a:lnTo>
                <a:lnTo>
                  <a:pt x="1139" y="4111"/>
                </a:lnTo>
                <a:lnTo>
                  <a:pt x="1111" y="4141"/>
                </a:lnTo>
                <a:lnTo>
                  <a:pt x="1084" y="4170"/>
                </a:lnTo>
                <a:lnTo>
                  <a:pt x="1056" y="4197"/>
                </a:lnTo>
                <a:lnTo>
                  <a:pt x="1028" y="4222"/>
                </a:lnTo>
                <a:lnTo>
                  <a:pt x="999" y="4248"/>
                </a:lnTo>
                <a:lnTo>
                  <a:pt x="970" y="4271"/>
                </a:lnTo>
                <a:lnTo>
                  <a:pt x="940" y="4295"/>
                </a:lnTo>
                <a:lnTo>
                  <a:pt x="911" y="4316"/>
                </a:lnTo>
                <a:lnTo>
                  <a:pt x="881" y="4337"/>
                </a:lnTo>
                <a:lnTo>
                  <a:pt x="852" y="4356"/>
                </a:lnTo>
                <a:lnTo>
                  <a:pt x="821" y="4375"/>
                </a:lnTo>
                <a:lnTo>
                  <a:pt x="792" y="4393"/>
                </a:lnTo>
                <a:lnTo>
                  <a:pt x="761" y="4410"/>
                </a:lnTo>
                <a:lnTo>
                  <a:pt x="731" y="4425"/>
                </a:lnTo>
                <a:lnTo>
                  <a:pt x="701" y="4440"/>
                </a:lnTo>
                <a:lnTo>
                  <a:pt x="671" y="4455"/>
                </a:lnTo>
                <a:lnTo>
                  <a:pt x="641" y="4468"/>
                </a:lnTo>
                <a:lnTo>
                  <a:pt x="611" y="4480"/>
                </a:lnTo>
                <a:lnTo>
                  <a:pt x="582" y="4492"/>
                </a:lnTo>
                <a:lnTo>
                  <a:pt x="524" y="4513"/>
                </a:lnTo>
                <a:lnTo>
                  <a:pt x="468" y="4531"/>
                </a:lnTo>
                <a:lnTo>
                  <a:pt x="413" y="4547"/>
                </a:lnTo>
                <a:lnTo>
                  <a:pt x="359" y="4561"/>
                </a:lnTo>
                <a:lnTo>
                  <a:pt x="309" y="4572"/>
                </a:lnTo>
                <a:lnTo>
                  <a:pt x="261" y="4581"/>
                </a:lnTo>
                <a:lnTo>
                  <a:pt x="215" y="4588"/>
                </a:lnTo>
                <a:lnTo>
                  <a:pt x="174" y="4594"/>
                </a:lnTo>
                <a:lnTo>
                  <a:pt x="135" y="4598"/>
                </a:lnTo>
                <a:lnTo>
                  <a:pt x="102" y="4601"/>
                </a:lnTo>
                <a:lnTo>
                  <a:pt x="72" y="4603"/>
                </a:lnTo>
                <a:lnTo>
                  <a:pt x="47" y="4604"/>
                </a:lnTo>
                <a:lnTo>
                  <a:pt x="12" y="4605"/>
                </a:lnTo>
                <a:lnTo>
                  <a:pt x="0" y="4605"/>
                </a:lnTo>
                <a:lnTo>
                  <a:pt x="17" y="4616"/>
                </a:lnTo>
                <a:lnTo>
                  <a:pt x="68" y="4645"/>
                </a:lnTo>
                <a:lnTo>
                  <a:pt x="105" y="4666"/>
                </a:lnTo>
                <a:lnTo>
                  <a:pt x="150" y="4689"/>
                </a:lnTo>
                <a:lnTo>
                  <a:pt x="201" y="4714"/>
                </a:lnTo>
                <a:lnTo>
                  <a:pt x="258" y="4743"/>
                </a:lnTo>
                <a:lnTo>
                  <a:pt x="321" y="4773"/>
                </a:lnTo>
                <a:lnTo>
                  <a:pt x="390" y="4802"/>
                </a:lnTo>
                <a:lnTo>
                  <a:pt x="466" y="4833"/>
                </a:lnTo>
                <a:lnTo>
                  <a:pt x="545" y="4863"/>
                </a:lnTo>
                <a:lnTo>
                  <a:pt x="587" y="4878"/>
                </a:lnTo>
                <a:lnTo>
                  <a:pt x="630" y="4893"/>
                </a:lnTo>
                <a:lnTo>
                  <a:pt x="673" y="4908"/>
                </a:lnTo>
                <a:lnTo>
                  <a:pt x="718" y="4921"/>
                </a:lnTo>
                <a:lnTo>
                  <a:pt x="764" y="4935"/>
                </a:lnTo>
                <a:lnTo>
                  <a:pt x="811" y="4949"/>
                </a:lnTo>
                <a:lnTo>
                  <a:pt x="858" y="4961"/>
                </a:lnTo>
                <a:lnTo>
                  <a:pt x="907" y="4973"/>
                </a:lnTo>
                <a:lnTo>
                  <a:pt x="956" y="4983"/>
                </a:lnTo>
                <a:lnTo>
                  <a:pt x="1006" y="4995"/>
                </a:lnTo>
                <a:lnTo>
                  <a:pt x="1057" y="5004"/>
                </a:lnTo>
                <a:lnTo>
                  <a:pt x="1108" y="5012"/>
                </a:lnTo>
                <a:lnTo>
                  <a:pt x="1160" y="5020"/>
                </a:lnTo>
                <a:lnTo>
                  <a:pt x="1213" y="5026"/>
                </a:lnTo>
                <a:lnTo>
                  <a:pt x="1266" y="5032"/>
                </a:lnTo>
                <a:lnTo>
                  <a:pt x="1320" y="5036"/>
                </a:lnTo>
                <a:lnTo>
                  <a:pt x="1374" y="5039"/>
                </a:lnTo>
                <a:lnTo>
                  <a:pt x="1429" y="5040"/>
                </a:lnTo>
                <a:lnTo>
                  <a:pt x="1484" y="5041"/>
                </a:lnTo>
                <a:lnTo>
                  <a:pt x="1539" y="5040"/>
                </a:lnTo>
                <a:lnTo>
                  <a:pt x="1594" y="5037"/>
                </a:lnTo>
                <a:lnTo>
                  <a:pt x="1650" y="5033"/>
                </a:lnTo>
                <a:lnTo>
                  <a:pt x="1706" y="5027"/>
                </a:lnTo>
                <a:lnTo>
                  <a:pt x="1762" y="5019"/>
                </a:lnTo>
                <a:lnTo>
                  <a:pt x="1818" y="5010"/>
                </a:lnTo>
                <a:lnTo>
                  <a:pt x="1874" y="4999"/>
                </a:lnTo>
                <a:lnTo>
                  <a:pt x="1930" y="4985"/>
                </a:lnTo>
                <a:lnTo>
                  <a:pt x="1986" y="4970"/>
                </a:lnTo>
                <a:lnTo>
                  <a:pt x="2043" y="4953"/>
                </a:lnTo>
                <a:lnTo>
                  <a:pt x="2099" y="4933"/>
                </a:lnTo>
                <a:lnTo>
                  <a:pt x="2155" y="4912"/>
                </a:lnTo>
                <a:lnTo>
                  <a:pt x="2210" y="4888"/>
                </a:lnTo>
                <a:lnTo>
                  <a:pt x="2265" y="4862"/>
                </a:lnTo>
                <a:lnTo>
                  <a:pt x="2320" y="4834"/>
                </a:lnTo>
                <a:lnTo>
                  <a:pt x="2375" y="4802"/>
                </a:lnTo>
                <a:lnTo>
                  <a:pt x="2429" y="4768"/>
                </a:lnTo>
                <a:lnTo>
                  <a:pt x="2455" y="4751"/>
                </a:lnTo>
                <a:lnTo>
                  <a:pt x="2482" y="4733"/>
                </a:lnTo>
                <a:lnTo>
                  <a:pt x="2508" y="4713"/>
                </a:lnTo>
                <a:lnTo>
                  <a:pt x="2535" y="4694"/>
                </a:lnTo>
                <a:lnTo>
                  <a:pt x="2561" y="4673"/>
                </a:lnTo>
                <a:lnTo>
                  <a:pt x="2588" y="4652"/>
                </a:lnTo>
                <a:lnTo>
                  <a:pt x="2614" y="4630"/>
                </a:lnTo>
                <a:lnTo>
                  <a:pt x="2639" y="4608"/>
                </a:lnTo>
                <a:lnTo>
                  <a:pt x="2661" y="4588"/>
                </a:lnTo>
                <a:lnTo>
                  <a:pt x="2681" y="4569"/>
                </a:lnTo>
                <a:lnTo>
                  <a:pt x="2701" y="4547"/>
                </a:lnTo>
                <a:lnTo>
                  <a:pt x="2719" y="4527"/>
                </a:lnTo>
                <a:lnTo>
                  <a:pt x="2737" y="4506"/>
                </a:lnTo>
                <a:lnTo>
                  <a:pt x="2755" y="4483"/>
                </a:lnTo>
                <a:lnTo>
                  <a:pt x="2771" y="4461"/>
                </a:lnTo>
                <a:lnTo>
                  <a:pt x="2786" y="4438"/>
                </a:lnTo>
                <a:lnTo>
                  <a:pt x="2800" y="4415"/>
                </a:lnTo>
                <a:lnTo>
                  <a:pt x="2815" y="4392"/>
                </a:lnTo>
                <a:lnTo>
                  <a:pt x="2827" y="4367"/>
                </a:lnTo>
                <a:lnTo>
                  <a:pt x="2839" y="4344"/>
                </a:lnTo>
                <a:lnTo>
                  <a:pt x="2850" y="4319"/>
                </a:lnTo>
                <a:lnTo>
                  <a:pt x="2861" y="4294"/>
                </a:lnTo>
                <a:lnTo>
                  <a:pt x="2871" y="4268"/>
                </a:lnTo>
                <a:lnTo>
                  <a:pt x="2880" y="4243"/>
                </a:lnTo>
                <a:lnTo>
                  <a:pt x="2887" y="4217"/>
                </a:lnTo>
                <a:lnTo>
                  <a:pt x="2894" y="4192"/>
                </a:lnTo>
                <a:lnTo>
                  <a:pt x="2900" y="4166"/>
                </a:lnTo>
                <a:lnTo>
                  <a:pt x="2906" y="4140"/>
                </a:lnTo>
                <a:lnTo>
                  <a:pt x="2910" y="4113"/>
                </a:lnTo>
                <a:lnTo>
                  <a:pt x="2915" y="4087"/>
                </a:lnTo>
                <a:lnTo>
                  <a:pt x="2918" y="4061"/>
                </a:lnTo>
                <a:lnTo>
                  <a:pt x="2919" y="4034"/>
                </a:lnTo>
                <a:lnTo>
                  <a:pt x="2921" y="4008"/>
                </a:lnTo>
                <a:lnTo>
                  <a:pt x="2921" y="3981"/>
                </a:lnTo>
                <a:lnTo>
                  <a:pt x="2920" y="3955"/>
                </a:lnTo>
                <a:lnTo>
                  <a:pt x="2919" y="3928"/>
                </a:lnTo>
                <a:lnTo>
                  <a:pt x="2917" y="3901"/>
                </a:lnTo>
                <a:lnTo>
                  <a:pt x="2912" y="3874"/>
                </a:lnTo>
                <a:lnTo>
                  <a:pt x="2909" y="3849"/>
                </a:lnTo>
                <a:lnTo>
                  <a:pt x="2904" y="3822"/>
                </a:lnTo>
                <a:lnTo>
                  <a:pt x="4946" y="532"/>
                </a:lnTo>
                <a:close/>
                <a:moveTo>
                  <a:pt x="2479" y="3126"/>
                </a:moveTo>
                <a:lnTo>
                  <a:pt x="2732" y="2726"/>
                </a:lnTo>
                <a:lnTo>
                  <a:pt x="3096" y="2957"/>
                </a:lnTo>
                <a:lnTo>
                  <a:pt x="2842" y="3358"/>
                </a:lnTo>
                <a:lnTo>
                  <a:pt x="2479" y="3126"/>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p>
            <a:pPr algn="ctr">
              <a:defRPr/>
            </a:pPr>
            <a:endParaRPr lang="zh-CN" altLang="en-US" sz="1350">
              <a:solidFill>
                <a:srgbClr val="FFFFFF"/>
              </a:solidFill>
              <a:sym typeface="Arial" panose="020B0604020202020204" pitchFamily="34" charset="0"/>
            </a:endParaRPr>
          </a:p>
        </p:txBody>
      </p:sp>
      <p:sp>
        <p:nvSpPr>
          <p:cNvPr id="17" name="上箭头 16"/>
          <p:cNvSpPr/>
          <p:nvPr>
            <p:custDataLst>
              <p:tags r:id="rId15"/>
            </p:custDataLst>
          </p:nvPr>
        </p:nvSpPr>
        <p:spPr>
          <a:xfrm rot="16200000">
            <a:off x="4172872" y="2508978"/>
            <a:ext cx="260060" cy="223070"/>
          </a:xfrm>
          <a:prstGeom prst="upArrow">
            <a:avLst>
              <a:gd name="adj1" fmla="val 57862"/>
              <a:gd name="adj2" fmla="val 61457"/>
            </a:avLst>
          </a:prstGeom>
          <a:solidFill>
            <a:srgbClr val="00C37B"/>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40000" lnSpcReduction="20000"/>
          </a:bodyPr>
          <a:p>
            <a:pPr algn="ctr"/>
            <a:endParaRPr lang="zh-CN" altLang="en-US" sz="1350">
              <a:sym typeface="Arial" panose="020B0604020202020204" pitchFamily="34" charset="0"/>
            </a:endParaRPr>
          </a:p>
        </p:txBody>
      </p:sp>
      <p:grpSp>
        <p:nvGrpSpPr>
          <p:cNvPr id="21" name="组合 20"/>
          <p:cNvGrpSpPr/>
          <p:nvPr>
            <p:custDataLst>
              <p:tags r:id="rId16"/>
            </p:custDataLst>
          </p:nvPr>
        </p:nvGrpSpPr>
        <p:grpSpPr>
          <a:xfrm>
            <a:off x="4544902" y="2224230"/>
            <a:ext cx="756000" cy="756000"/>
            <a:chOff x="5638800" y="2971800"/>
            <a:chExt cx="914400" cy="914400"/>
          </a:xfrm>
        </p:grpSpPr>
        <p:sp>
          <p:nvSpPr>
            <p:cNvPr id="22" name="椭圆 21"/>
            <p:cNvSpPr/>
            <p:nvPr>
              <p:custDataLst>
                <p:tags r:id="rId17"/>
              </p:custDataLst>
            </p:nvPr>
          </p:nvSpPr>
          <p:spPr>
            <a:xfrm>
              <a:off x="5638800" y="2971800"/>
              <a:ext cx="914400" cy="914400"/>
            </a:xfrm>
            <a:prstGeom prst="ellipse">
              <a:avLst/>
            </a:prstGeom>
            <a:solidFill>
              <a:srgbClr val="B2B2B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23" name="KSO_Shape"/>
            <p:cNvSpPr/>
            <p:nvPr>
              <p:custDataLst>
                <p:tags r:id="rId18"/>
              </p:custDataLst>
            </p:nvPr>
          </p:nvSpPr>
          <p:spPr bwMode="auto">
            <a:xfrm flipH="1">
              <a:off x="5934850" y="3249613"/>
              <a:ext cx="322300" cy="358774"/>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ysClr val="window" lastClr="FFFFFF"/>
            </a:solidFill>
            <a:ln>
              <a:noFill/>
            </a:ln>
          </p:spPr>
          <p:txBody>
            <a:bodyPr bIns="675000" anchor="ctr">
              <a:normAutofit fontScale="25000" lnSpcReduction="20000"/>
              <a:scene3d>
                <a:camera prst="orthographicFront"/>
                <a:lightRig rig="threePt" dir="t"/>
              </a:scene3d>
              <a:sp3d>
                <a:contourClr>
                  <a:srgbClr val="FFFFFF"/>
                </a:contourClr>
              </a:sp3d>
            </a:bodyPr>
            <a:p>
              <a:pPr algn="ctr">
                <a:defRPr/>
              </a:pPr>
              <a:endParaRPr lang="zh-CN" altLang="en-US" sz="1350" dirty="0">
                <a:solidFill>
                  <a:srgbClr val="FFFFFF"/>
                </a:solidFill>
                <a:sym typeface="Arial" panose="020B0604020202020204" pitchFamily="34" charset="0"/>
              </a:endParaRPr>
            </a:p>
          </p:txBody>
        </p:sp>
      </p:grpSp>
      <p:grpSp>
        <p:nvGrpSpPr>
          <p:cNvPr id="24" name="组合 23"/>
          <p:cNvGrpSpPr/>
          <p:nvPr>
            <p:custDataLst>
              <p:tags r:id="rId19"/>
            </p:custDataLst>
          </p:nvPr>
        </p:nvGrpSpPr>
        <p:grpSpPr>
          <a:xfrm>
            <a:off x="2790328" y="1165733"/>
            <a:ext cx="1057275" cy="316188"/>
            <a:chOff x="3403600" y="1970870"/>
            <a:chExt cx="1257300" cy="421584"/>
          </a:xfrm>
        </p:grpSpPr>
        <p:cxnSp>
          <p:nvCxnSpPr>
            <p:cNvPr id="25" name="直接连接符 24"/>
            <p:cNvCxnSpPr/>
            <p:nvPr>
              <p:custDataLst>
                <p:tags r:id="rId20"/>
              </p:custDataLst>
            </p:nvPr>
          </p:nvCxnSpPr>
          <p:spPr>
            <a:xfrm flipH="1">
              <a:off x="4394201" y="2392454"/>
              <a:ext cx="266699" cy="0"/>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26" name="直接连接符 25"/>
            <p:cNvCxnSpPr/>
            <p:nvPr>
              <p:custDataLst>
                <p:tags r:id="rId21"/>
              </p:custDataLst>
            </p:nvPr>
          </p:nvCxnSpPr>
          <p:spPr>
            <a:xfrm flipV="1">
              <a:off x="4394200" y="1970870"/>
              <a:ext cx="0" cy="421584"/>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27" name="直接连接符 26"/>
            <p:cNvCxnSpPr/>
            <p:nvPr>
              <p:custDataLst>
                <p:tags r:id="rId22"/>
              </p:custDataLst>
            </p:nvPr>
          </p:nvCxnSpPr>
          <p:spPr>
            <a:xfrm flipH="1">
              <a:off x="3403600" y="1970870"/>
              <a:ext cx="990600"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grpSp>
      <p:cxnSp>
        <p:nvCxnSpPr>
          <p:cNvPr id="30" name="直接连接符 29"/>
          <p:cNvCxnSpPr/>
          <p:nvPr>
            <p:custDataLst>
              <p:tags r:id="rId23"/>
            </p:custDataLst>
          </p:nvPr>
        </p:nvCxnSpPr>
        <p:spPr>
          <a:xfrm flipH="1">
            <a:off x="2790329" y="2644946"/>
            <a:ext cx="461962"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sp>
        <p:nvSpPr>
          <p:cNvPr id="38" name="文本框 37"/>
          <p:cNvSpPr txBox="1"/>
          <p:nvPr>
            <p:custDataLst>
              <p:tags r:id="rId24"/>
            </p:custDataLst>
          </p:nvPr>
        </p:nvSpPr>
        <p:spPr>
          <a:xfrm>
            <a:off x="1193165" y="1270000"/>
            <a:ext cx="1487805" cy="862330"/>
          </a:xfrm>
          <a:prstGeom prst="rect">
            <a:avLst/>
          </a:prstGeom>
          <a:noFill/>
        </p:spPr>
        <p:txBody>
          <a:bodyPr wrap="square" rtlCol="0">
            <a:normAutofit/>
          </a:bodyPr>
          <a:p>
            <a:pPr algn="r">
              <a:lnSpc>
                <a:spcPct val="120000"/>
              </a:lnSpc>
            </a:pPr>
            <a:r>
              <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rPr>
              <a:t>政治和法律方面</a:t>
            </a:r>
            <a:endPar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文本框 38"/>
          <p:cNvSpPr txBox="1"/>
          <p:nvPr>
            <p:custDataLst>
              <p:tags r:id="rId25"/>
            </p:custDataLst>
          </p:nvPr>
        </p:nvSpPr>
        <p:spPr>
          <a:xfrm>
            <a:off x="1285342" y="1002265"/>
            <a:ext cx="1395900" cy="300083"/>
          </a:xfrm>
          <a:prstGeom prst="rect">
            <a:avLst/>
          </a:prstGeom>
          <a:noFill/>
        </p:spPr>
        <p:txBody>
          <a:bodyPr wrap="square" rtlCol="0">
            <a:normAutofit fontScale="80000"/>
          </a:bodyPr>
          <a:p>
            <a:pPr algn="r"/>
            <a:r>
              <a:rPr lang="en-US" altLang="zh-CN" sz="1500" dirty="0" smtClean="0">
                <a:solidFill>
                  <a:srgbClr val="FE8A57">
                    <a:lumMod val="75000"/>
                  </a:srgbClr>
                </a:solidFill>
                <a:latin typeface="Arial Black" panose="020B0A04020102020204" charset="0"/>
                <a:ea typeface="幼圆" charset="0"/>
                <a:cs typeface="+mn-ea"/>
                <a:sym typeface="Arial" panose="020B0604020202020204" pitchFamily="34" charset="0"/>
              </a:rPr>
              <a:t>1.</a:t>
            </a:r>
            <a:endParaRPr lang="zh-CN" altLang="en-US" sz="1500" dirty="0" smtClean="0">
              <a:solidFill>
                <a:srgbClr val="FE8A57">
                  <a:lumMod val="75000"/>
                </a:srgbClr>
              </a:solidFill>
              <a:latin typeface="Arial Black" panose="020B0A04020102020204" charset="0"/>
              <a:ea typeface="幼圆" charset="0"/>
              <a:cs typeface="+mn-ea"/>
              <a:sym typeface="Arial" panose="020B0604020202020204" pitchFamily="34" charset="0"/>
            </a:endParaRPr>
          </a:p>
        </p:txBody>
      </p:sp>
      <p:sp>
        <p:nvSpPr>
          <p:cNvPr id="40" name="文本框 39"/>
          <p:cNvSpPr txBox="1"/>
          <p:nvPr>
            <p:custDataLst>
              <p:tags r:id="rId26"/>
            </p:custDataLst>
          </p:nvPr>
        </p:nvSpPr>
        <p:spPr>
          <a:xfrm>
            <a:off x="1285342" y="2531555"/>
            <a:ext cx="1395900" cy="862112"/>
          </a:xfrm>
          <a:prstGeom prst="rect">
            <a:avLst/>
          </a:prstGeom>
          <a:noFill/>
        </p:spPr>
        <p:txBody>
          <a:bodyPr wrap="square" rtlCol="0">
            <a:normAutofit/>
          </a:bodyPr>
          <a:p>
            <a:pPr algn="r">
              <a:lnSpc>
                <a:spcPct val="120000"/>
              </a:lnSpc>
            </a:pPr>
            <a:r>
              <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rPr>
              <a:t>自然条件</a:t>
            </a:r>
            <a:endPar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文本框 40"/>
          <p:cNvSpPr txBox="1"/>
          <p:nvPr>
            <p:custDataLst>
              <p:tags r:id="rId27"/>
            </p:custDataLst>
          </p:nvPr>
        </p:nvSpPr>
        <p:spPr>
          <a:xfrm>
            <a:off x="1285342" y="2264030"/>
            <a:ext cx="1395900" cy="300083"/>
          </a:xfrm>
          <a:prstGeom prst="rect">
            <a:avLst/>
          </a:prstGeom>
          <a:noFill/>
        </p:spPr>
        <p:txBody>
          <a:bodyPr wrap="square" rtlCol="0">
            <a:normAutofit fontScale="80000"/>
          </a:bodyPr>
          <a:p>
            <a:pPr algn="r"/>
            <a:r>
              <a:rPr lang="en-US" altLang="zh-CN" sz="1500" dirty="0" smtClean="0">
                <a:solidFill>
                  <a:srgbClr val="00C37B">
                    <a:lumMod val="75000"/>
                  </a:srgbClr>
                </a:solidFill>
                <a:latin typeface="Arial Black" panose="020B0A04020102020204" charset="0"/>
                <a:ea typeface="幼圆" charset="0"/>
                <a:cs typeface="+mn-ea"/>
                <a:sym typeface="Arial" panose="020B0604020202020204" pitchFamily="34" charset="0"/>
              </a:rPr>
              <a:t>2.</a:t>
            </a:r>
            <a:endParaRPr lang="en-US" altLang="zh-CN" sz="1500" dirty="0" smtClean="0">
              <a:solidFill>
                <a:srgbClr val="00C37B">
                  <a:lumMod val="75000"/>
                </a:srgbClr>
              </a:solidFill>
              <a:latin typeface="Arial Black" panose="020B0A04020102020204" charset="0"/>
              <a:ea typeface="幼圆" charset="0"/>
              <a:cs typeface="+mn-ea"/>
              <a:sym typeface="Arial" panose="020B0604020202020204" pitchFamily="34" charset="0"/>
            </a:endParaRPr>
          </a:p>
        </p:txBody>
      </p:sp>
      <p:sp>
        <p:nvSpPr>
          <p:cNvPr id="42" name="文本框 41"/>
          <p:cNvSpPr txBox="1"/>
          <p:nvPr>
            <p:custDataLst>
              <p:tags r:id="rId28"/>
            </p:custDataLst>
          </p:nvPr>
        </p:nvSpPr>
        <p:spPr>
          <a:xfrm>
            <a:off x="6854553" y="3227428"/>
            <a:ext cx="1395900" cy="862112"/>
          </a:xfrm>
          <a:prstGeom prst="rect">
            <a:avLst/>
          </a:prstGeom>
          <a:noFill/>
        </p:spPr>
        <p:txBody>
          <a:bodyPr wrap="square" rtlCol="0">
            <a:normAutofit/>
          </a:bodyPr>
          <a:p>
            <a:pPr>
              <a:lnSpc>
                <a:spcPct val="120000"/>
              </a:lnSpc>
            </a:pPr>
            <a:r>
              <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rPr>
              <a:t>业主情况</a:t>
            </a:r>
            <a:endPar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文本框 42"/>
          <p:cNvSpPr txBox="1"/>
          <p:nvPr>
            <p:custDataLst>
              <p:tags r:id="rId29"/>
            </p:custDataLst>
          </p:nvPr>
        </p:nvSpPr>
        <p:spPr>
          <a:xfrm>
            <a:off x="6912973" y="3069123"/>
            <a:ext cx="1395900" cy="300083"/>
          </a:xfrm>
          <a:prstGeom prst="rect">
            <a:avLst/>
          </a:prstGeom>
          <a:noFill/>
        </p:spPr>
        <p:txBody>
          <a:bodyPr wrap="square" rtlCol="0">
            <a:normAutofit fontScale="80000"/>
          </a:bodyPr>
          <a:p>
            <a:r>
              <a:rPr lang="en-US" altLang="zh-CN" sz="1500" dirty="0" smtClean="0">
                <a:solidFill>
                  <a:srgbClr val="CDD74C">
                    <a:lumMod val="75000"/>
                  </a:srgbClr>
                </a:solidFill>
                <a:latin typeface="Arial Black" panose="020B0A04020102020204" charset="0"/>
                <a:ea typeface="幼圆" charset="0"/>
                <a:cs typeface="+mn-ea"/>
                <a:sym typeface="Arial" panose="020B0604020202020204" pitchFamily="34" charset="0"/>
              </a:rPr>
              <a:t>5.</a:t>
            </a:r>
            <a:endParaRPr lang="en-US" altLang="zh-CN" sz="1500" dirty="0" smtClean="0">
              <a:solidFill>
                <a:srgbClr val="CDD74C">
                  <a:lumMod val="75000"/>
                </a:srgbClr>
              </a:solidFill>
              <a:latin typeface="Arial Black" panose="020B0A04020102020204" charset="0"/>
              <a:ea typeface="幼圆" charset="0"/>
              <a:cs typeface="+mn-ea"/>
              <a:sym typeface="Arial" panose="020B0604020202020204" pitchFamily="34" charset="0"/>
            </a:endParaRPr>
          </a:p>
        </p:txBody>
      </p:sp>
      <p:sp>
        <p:nvSpPr>
          <p:cNvPr id="44" name="文本框 43"/>
          <p:cNvSpPr txBox="1"/>
          <p:nvPr>
            <p:custDataLst>
              <p:tags r:id="rId30"/>
            </p:custDataLst>
          </p:nvPr>
        </p:nvSpPr>
        <p:spPr>
          <a:xfrm>
            <a:off x="7029813" y="1202939"/>
            <a:ext cx="1395900" cy="862112"/>
          </a:xfrm>
          <a:prstGeom prst="rect">
            <a:avLst/>
          </a:prstGeom>
          <a:noFill/>
        </p:spPr>
        <p:txBody>
          <a:bodyPr wrap="square" rtlCol="0">
            <a:normAutofit/>
          </a:bodyPr>
          <a:p>
            <a:pPr>
              <a:lnSpc>
                <a:spcPct val="120000"/>
              </a:lnSpc>
            </a:pPr>
            <a:r>
              <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rPr>
              <a:t>竞争对手资料</a:t>
            </a:r>
            <a:endPar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文本框 44"/>
          <p:cNvSpPr txBox="1"/>
          <p:nvPr>
            <p:custDataLst>
              <p:tags r:id="rId31"/>
            </p:custDataLst>
          </p:nvPr>
        </p:nvSpPr>
        <p:spPr>
          <a:xfrm>
            <a:off x="6841853" y="969704"/>
            <a:ext cx="1395900" cy="300083"/>
          </a:xfrm>
          <a:prstGeom prst="rect">
            <a:avLst/>
          </a:prstGeom>
          <a:noFill/>
        </p:spPr>
        <p:txBody>
          <a:bodyPr wrap="square" rtlCol="0">
            <a:normAutofit fontScale="80000"/>
          </a:bodyPr>
          <a:p>
            <a:r>
              <a:rPr lang="en-US" altLang="zh-CN" sz="1500" dirty="0" smtClean="0">
                <a:solidFill>
                  <a:srgbClr val="EED054">
                    <a:lumMod val="75000"/>
                  </a:srgbClr>
                </a:solidFill>
                <a:latin typeface="Arial Black" panose="020B0A04020102020204" charset="0"/>
                <a:ea typeface="幼圆" charset="0"/>
                <a:cs typeface="+mn-ea"/>
                <a:sym typeface="Arial" panose="020B0604020202020204" pitchFamily="34" charset="0"/>
              </a:rPr>
              <a:t>7.</a:t>
            </a:r>
            <a:endParaRPr lang="en-US" altLang="zh-CN" sz="1500" dirty="0" smtClean="0">
              <a:solidFill>
                <a:srgbClr val="EED054">
                  <a:lumMod val="75000"/>
                </a:srgbClr>
              </a:solidFill>
              <a:latin typeface="Arial Black" panose="020B0A04020102020204" charset="0"/>
              <a:ea typeface="幼圆" charset="0"/>
              <a:cs typeface="+mn-ea"/>
              <a:sym typeface="Arial" panose="020B0604020202020204" pitchFamily="34" charset="0"/>
            </a:endParaRPr>
          </a:p>
        </p:txBody>
      </p:sp>
      <p:sp>
        <p:nvSpPr>
          <p:cNvPr id="53" name="上箭头 52"/>
          <p:cNvSpPr/>
          <p:nvPr>
            <p:custDataLst>
              <p:tags r:id="rId32"/>
            </p:custDataLst>
          </p:nvPr>
        </p:nvSpPr>
        <p:spPr>
          <a:xfrm rot="19800000">
            <a:off x="4488073" y="1962767"/>
            <a:ext cx="260060" cy="223070"/>
          </a:xfrm>
          <a:prstGeom prst="upArrow">
            <a:avLst>
              <a:gd name="adj1" fmla="val 57862"/>
              <a:gd name="adj2" fmla="val 61457"/>
            </a:avLst>
          </a:prstGeom>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40000" lnSpcReduction="20000"/>
          </a:bodyPr>
          <a:p>
            <a:pPr algn="ctr"/>
            <a:endParaRPr lang="zh-CN" altLang="en-US" sz="1350">
              <a:sym typeface="Arial" panose="020B0604020202020204" pitchFamily="34" charset="0"/>
            </a:endParaRPr>
          </a:p>
        </p:txBody>
      </p:sp>
      <p:sp>
        <p:nvSpPr>
          <p:cNvPr id="54" name="上箭头 53"/>
          <p:cNvSpPr/>
          <p:nvPr>
            <p:custDataLst>
              <p:tags r:id="rId33"/>
            </p:custDataLst>
          </p:nvPr>
        </p:nvSpPr>
        <p:spPr>
          <a:xfrm rot="1800000">
            <a:off x="4984643" y="1895457"/>
            <a:ext cx="260060" cy="223070"/>
          </a:xfrm>
          <a:prstGeom prst="upArrow">
            <a:avLst>
              <a:gd name="adj1" fmla="val 57862"/>
              <a:gd name="adj2" fmla="val 61457"/>
            </a:avLst>
          </a:prstGeom>
          <a:solidFill>
            <a:srgbClr val="EED054"/>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40000" lnSpcReduction="20000"/>
          </a:bodyPr>
          <a:p>
            <a:pPr algn="ctr"/>
            <a:endParaRPr lang="zh-CN" altLang="en-US" sz="1350">
              <a:sym typeface="Arial" panose="020B0604020202020204" pitchFamily="34" charset="0"/>
            </a:endParaRPr>
          </a:p>
        </p:txBody>
      </p:sp>
      <p:sp>
        <p:nvSpPr>
          <p:cNvPr id="55" name="上箭头 54"/>
          <p:cNvSpPr/>
          <p:nvPr>
            <p:custDataLst>
              <p:tags r:id="rId34"/>
            </p:custDataLst>
          </p:nvPr>
        </p:nvSpPr>
        <p:spPr>
          <a:xfrm rot="6780000">
            <a:off x="5305953" y="2705960"/>
            <a:ext cx="260060" cy="223070"/>
          </a:xfrm>
          <a:prstGeom prst="upArrow">
            <a:avLst>
              <a:gd name="adj1" fmla="val 57862"/>
              <a:gd name="adj2" fmla="val 61457"/>
            </a:avLst>
          </a:prstGeom>
          <a:solidFill>
            <a:srgbClr val="CDD74C"/>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40000" lnSpcReduction="20000"/>
          </a:bodyPr>
          <a:p>
            <a:pPr algn="ctr"/>
            <a:endParaRPr lang="zh-CN" altLang="en-US" sz="1350">
              <a:sym typeface="Arial" panose="020B0604020202020204" pitchFamily="34" charset="0"/>
            </a:endParaRPr>
          </a:p>
        </p:txBody>
      </p:sp>
      <p:sp>
        <p:nvSpPr>
          <p:cNvPr id="56" name="上箭头 55"/>
          <p:cNvSpPr/>
          <p:nvPr>
            <p:custDataLst>
              <p:tags r:id="rId35"/>
            </p:custDataLst>
          </p:nvPr>
        </p:nvSpPr>
        <p:spPr>
          <a:xfrm rot="9000000">
            <a:off x="4850023" y="3030689"/>
            <a:ext cx="260060" cy="223070"/>
          </a:xfrm>
          <a:prstGeom prst="upArrow">
            <a:avLst>
              <a:gd name="adj1" fmla="val 57862"/>
              <a:gd name="adj2" fmla="val 61457"/>
            </a:avLst>
          </a:prstGeom>
          <a:solidFill>
            <a:srgbClr val="0EA4C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40000" lnSpcReduction="20000"/>
          </a:bodyPr>
          <a:p>
            <a:pPr algn="ctr"/>
            <a:endParaRPr lang="zh-CN" altLang="en-US" sz="1350">
              <a:sym typeface="Arial" panose="020B0604020202020204" pitchFamily="34" charset="0"/>
            </a:endParaRPr>
          </a:p>
        </p:txBody>
      </p:sp>
      <p:sp>
        <p:nvSpPr>
          <p:cNvPr id="57" name="上箭头 56"/>
          <p:cNvSpPr/>
          <p:nvPr>
            <p:custDataLst>
              <p:tags r:id="rId36"/>
            </p:custDataLst>
          </p:nvPr>
        </p:nvSpPr>
        <p:spPr>
          <a:xfrm rot="13680000">
            <a:off x="4424573" y="3030689"/>
            <a:ext cx="260060" cy="223070"/>
          </a:xfrm>
          <a:prstGeom prst="upArrow">
            <a:avLst>
              <a:gd name="adj1" fmla="val 57862"/>
              <a:gd name="adj2" fmla="val 61457"/>
            </a:avLst>
          </a:prstGeom>
          <a:solidFill>
            <a:srgbClr val="FA546D"/>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40000" lnSpcReduction="20000"/>
          </a:bodyPr>
          <a:p>
            <a:pPr algn="ctr"/>
            <a:endParaRPr lang="zh-CN" altLang="en-US" sz="1350">
              <a:sym typeface="Arial" panose="020B0604020202020204" pitchFamily="34" charset="0"/>
            </a:endParaRPr>
          </a:p>
        </p:txBody>
      </p:sp>
      <p:grpSp>
        <p:nvGrpSpPr>
          <p:cNvPr id="96" name="组合 95"/>
          <p:cNvGrpSpPr/>
          <p:nvPr>
            <p:custDataLst>
              <p:tags r:id="rId37"/>
            </p:custDataLst>
          </p:nvPr>
        </p:nvGrpSpPr>
        <p:grpSpPr>
          <a:xfrm>
            <a:off x="4882212" y="3246457"/>
            <a:ext cx="756000" cy="756000"/>
            <a:chOff x="6394285" y="4719769"/>
            <a:chExt cx="1008000" cy="1008000"/>
          </a:xfrm>
        </p:grpSpPr>
        <p:sp>
          <p:nvSpPr>
            <p:cNvPr id="62" name="椭圆 61"/>
            <p:cNvSpPr/>
            <p:nvPr>
              <p:custDataLst>
                <p:tags r:id="rId38"/>
              </p:custDataLst>
            </p:nvPr>
          </p:nvSpPr>
          <p:spPr>
            <a:xfrm>
              <a:off x="6394285" y="4719769"/>
              <a:ext cx="1008000" cy="1008000"/>
            </a:xfrm>
            <a:prstGeom prst="ellipse">
              <a:avLst/>
            </a:prstGeom>
            <a:solidFill>
              <a:srgbClr val="0EA4C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64" name="KSO_Shape"/>
            <p:cNvSpPr/>
            <p:nvPr>
              <p:custDataLst>
                <p:tags r:id="rId39"/>
              </p:custDataLst>
            </p:nvPr>
          </p:nvSpPr>
          <p:spPr bwMode="auto">
            <a:xfrm>
              <a:off x="6630397" y="4955044"/>
              <a:ext cx="554071" cy="537449"/>
            </a:xfrm>
            <a:custGeom>
              <a:avLst/>
              <a:gdLst>
                <a:gd name="T0" fmla="*/ 1742441 w 2041526"/>
                <a:gd name="T1" fmla="*/ 1193165 h 1979612"/>
                <a:gd name="T2" fmla="*/ 1991996 w 2041526"/>
                <a:gd name="T3" fmla="*/ 1302068 h 1979612"/>
                <a:gd name="T4" fmla="*/ 2027239 w 2041526"/>
                <a:gd name="T5" fmla="*/ 1369695 h 1979612"/>
                <a:gd name="T6" fmla="*/ 1892619 w 2041526"/>
                <a:gd name="T7" fmla="*/ 1469390 h 1979612"/>
                <a:gd name="T8" fmla="*/ 1731963 w 2041526"/>
                <a:gd name="T9" fmla="*/ 1707833 h 1979612"/>
                <a:gd name="T10" fmla="*/ 1573531 w 2041526"/>
                <a:gd name="T11" fmla="*/ 1864678 h 1979612"/>
                <a:gd name="T12" fmla="*/ 1443673 w 2041526"/>
                <a:gd name="T13" fmla="*/ 1909128 h 1979612"/>
                <a:gd name="T14" fmla="*/ 1297941 w 2041526"/>
                <a:gd name="T15" fmla="*/ 1895793 h 1979612"/>
                <a:gd name="T16" fmla="*/ 1186180 w 2041526"/>
                <a:gd name="T17" fmla="*/ 1820228 h 1979612"/>
                <a:gd name="T18" fmla="*/ 1305561 w 2041526"/>
                <a:gd name="T19" fmla="*/ 1764348 h 1979612"/>
                <a:gd name="T20" fmla="*/ 1469073 w 2041526"/>
                <a:gd name="T21" fmla="*/ 1590993 h 1979612"/>
                <a:gd name="T22" fmla="*/ 1598296 w 2041526"/>
                <a:gd name="T23" fmla="*/ 1438275 h 1979612"/>
                <a:gd name="T24" fmla="*/ 1641158 w 2041526"/>
                <a:gd name="T25" fmla="*/ 1376363 h 1979612"/>
                <a:gd name="T26" fmla="*/ 1473836 w 2041526"/>
                <a:gd name="T27" fmla="*/ 1374458 h 1979612"/>
                <a:gd name="T28" fmla="*/ 1122363 w 2041526"/>
                <a:gd name="T29" fmla="*/ 1490345 h 1979612"/>
                <a:gd name="T30" fmla="*/ 1188720 w 2041526"/>
                <a:gd name="T31" fmla="*/ 1315720 h 1979612"/>
                <a:gd name="T32" fmla="*/ 1303973 w 2041526"/>
                <a:gd name="T33" fmla="*/ 1219518 h 1979612"/>
                <a:gd name="T34" fmla="*/ 1510031 w 2041526"/>
                <a:gd name="T35" fmla="*/ 1169988 h 1979612"/>
                <a:gd name="T36" fmla="*/ 474459 w 2041526"/>
                <a:gd name="T37" fmla="*/ 1705182 h 1979612"/>
                <a:gd name="T38" fmla="*/ 614828 w 2041526"/>
                <a:gd name="T39" fmla="*/ 1613705 h 1979612"/>
                <a:gd name="T40" fmla="*/ 659606 w 2041526"/>
                <a:gd name="T41" fmla="*/ 1010214 h 1979612"/>
                <a:gd name="T42" fmla="*/ 591327 w 2041526"/>
                <a:gd name="T43" fmla="*/ 866964 h 1979612"/>
                <a:gd name="T44" fmla="*/ 436350 w 2041526"/>
                <a:gd name="T45" fmla="*/ 793909 h 1979612"/>
                <a:gd name="T46" fmla="*/ 1689937 w 2041526"/>
                <a:gd name="T47" fmla="*/ 637247 h 1979612"/>
                <a:gd name="T48" fmla="*/ 1695008 w 2041526"/>
                <a:gd name="T49" fmla="*/ 774583 h 1979612"/>
                <a:gd name="T50" fmla="*/ 1785965 w 2041526"/>
                <a:gd name="T51" fmla="*/ 1009835 h 1979612"/>
                <a:gd name="T52" fmla="*/ 1670605 w 2041526"/>
                <a:gd name="T53" fmla="*/ 1048620 h 1979612"/>
                <a:gd name="T54" fmla="*/ 1547322 w 2041526"/>
                <a:gd name="T55" fmla="*/ 967235 h 1979612"/>
                <a:gd name="T56" fmla="*/ 1530525 w 2041526"/>
                <a:gd name="T57" fmla="*/ 885215 h 1979612"/>
                <a:gd name="T58" fmla="*/ 1439252 w 2041526"/>
                <a:gd name="T59" fmla="*/ 1011107 h 1979612"/>
                <a:gd name="T60" fmla="*/ 1280790 w 2041526"/>
                <a:gd name="T61" fmla="*/ 1100439 h 1979612"/>
                <a:gd name="T62" fmla="*/ 1300756 w 2041526"/>
                <a:gd name="T63" fmla="*/ 947843 h 1979612"/>
                <a:gd name="T64" fmla="*/ 1375867 w 2041526"/>
                <a:gd name="T65" fmla="*/ 820362 h 1979612"/>
                <a:gd name="T66" fmla="*/ 1524821 w 2041526"/>
                <a:gd name="T67" fmla="*/ 684298 h 1979612"/>
                <a:gd name="T68" fmla="*/ 974007 w 2041526"/>
                <a:gd name="T69" fmla="*/ 395287 h 1979612"/>
                <a:gd name="T70" fmla="*/ 1180432 w 2041526"/>
                <a:gd name="T71" fmla="*/ 463577 h 1979612"/>
                <a:gd name="T72" fmla="*/ 1303969 w 2041526"/>
                <a:gd name="T73" fmla="*/ 637319 h 1979612"/>
                <a:gd name="T74" fmla="*/ 1229021 w 2041526"/>
                <a:gd name="T75" fmla="*/ 815508 h 1979612"/>
                <a:gd name="T76" fmla="*/ 1159789 w 2041526"/>
                <a:gd name="T77" fmla="*/ 993379 h 1979612"/>
                <a:gd name="T78" fmla="*/ 1168682 w 2041526"/>
                <a:gd name="T79" fmla="*/ 1160134 h 1979612"/>
                <a:gd name="T80" fmla="*/ 1064834 w 2041526"/>
                <a:gd name="T81" fmla="*/ 1279244 h 1979612"/>
                <a:gd name="T82" fmla="*/ 1006400 w 2041526"/>
                <a:gd name="T83" fmla="*/ 1435517 h 1979612"/>
                <a:gd name="T84" fmla="*/ 1002589 w 2041526"/>
                <a:gd name="T85" fmla="*/ 1667384 h 1979612"/>
                <a:gd name="T86" fmla="*/ 1073726 w 2041526"/>
                <a:gd name="T87" fmla="*/ 1877018 h 1979612"/>
                <a:gd name="T88" fmla="*/ 1073726 w 2041526"/>
                <a:gd name="T89" fmla="*/ 1964684 h 1979612"/>
                <a:gd name="T90" fmla="*/ 328692 w 2041526"/>
                <a:gd name="T91" fmla="*/ 1979294 h 1979612"/>
                <a:gd name="T92" fmla="*/ 113692 w 2041526"/>
                <a:gd name="T93" fmla="*/ 1889406 h 1979612"/>
                <a:gd name="T94" fmla="*/ 3811 w 2041526"/>
                <a:gd name="T95" fmla="*/ 1686124 h 1979612"/>
                <a:gd name="T96" fmla="*/ 33981 w 2041526"/>
                <a:gd name="T97" fmla="*/ 591898 h 1979612"/>
                <a:gd name="T98" fmla="*/ 196262 w 2041526"/>
                <a:gd name="T99" fmla="*/ 429591 h 1979612"/>
                <a:gd name="T100" fmla="*/ 937260 w 2041526"/>
                <a:gd name="T101" fmla="*/ 318 h 1979612"/>
                <a:gd name="T102" fmla="*/ 1016953 w 2041526"/>
                <a:gd name="T103" fmla="*/ 38418 h 1979612"/>
                <a:gd name="T104" fmla="*/ 1054735 w 2041526"/>
                <a:gd name="T105" fmla="*/ 118428 h 1979612"/>
                <a:gd name="T106" fmla="*/ 1032828 w 2041526"/>
                <a:gd name="T107" fmla="*/ 205740 h 1979612"/>
                <a:gd name="T108" fmla="*/ 962660 w 2041526"/>
                <a:gd name="T109" fmla="*/ 257810 h 1979612"/>
                <a:gd name="T110" fmla="*/ 350520 w 2041526"/>
                <a:gd name="T111" fmla="*/ 255905 h 1979612"/>
                <a:gd name="T112" fmla="*/ 282575 w 2041526"/>
                <a:gd name="T113" fmla="*/ 200343 h 1979612"/>
                <a:gd name="T114" fmla="*/ 264795 w 2041526"/>
                <a:gd name="T115" fmla="*/ 111760 h 1979612"/>
                <a:gd name="T116" fmla="*/ 307023 w 2041526"/>
                <a:gd name="T117" fmla="*/ 33973 h 1979612"/>
                <a:gd name="T118" fmla="*/ 388620 w 2041526"/>
                <a:gd name="T119" fmla="*/ 0 h 1979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1526" h="1979612">
                  <a:moveTo>
                    <a:pt x="1545273" y="1168400"/>
                  </a:moveTo>
                  <a:lnTo>
                    <a:pt x="1556386" y="1168400"/>
                  </a:lnTo>
                  <a:lnTo>
                    <a:pt x="1568451" y="1168400"/>
                  </a:lnTo>
                  <a:lnTo>
                    <a:pt x="1581151" y="1168718"/>
                  </a:lnTo>
                  <a:lnTo>
                    <a:pt x="1594803" y="1169670"/>
                  </a:lnTo>
                  <a:lnTo>
                    <a:pt x="1609408" y="1170305"/>
                  </a:lnTo>
                  <a:lnTo>
                    <a:pt x="1624331" y="1171893"/>
                  </a:lnTo>
                  <a:lnTo>
                    <a:pt x="1639571" y="1173798"/>
                  </a:lnTo>
                  <a:lnTo>
                    <a:pt x="1655446" y="1175703"/>
                  </a:lnTo>
                  <a:lnTo>
                    <a:pt x="1672273" y="1178560"/>
                  </a:lnTo>
                  <a:lnTo>
                    <a:pt x="1689101" y="1181735"/>
                  </a:lnTo>
                  <a:lnTo>
                    <a:pt x="1706881" y="1184910"/>
                  </a:lnTo>
                  <a:lnTo>
                    <a:pt x="1724343" y="1188720"/>
                  </a:lnTo>
                  <a:lnTo>
                    <a:pt x="1742441" y="1193165"/>
                  </a:lnTo>
                  <a:lnTo>
                    <a:pt x="1760538" y="1197610"/>
                  </a:lnTo>
                  <a:lnTo>
                    <a:pt x="1778953" y="1202690"/>
                  </a:lnTo>
                  <a:lnTo>
                    <a:pt x="1797368" y="1208405"/>
                  </a:lnTo>
                  <a:lnTo>
                    <a:pt x="1816101" y="1214120"/>
                  </a:lnTo>
                  <a:lnTo>
                    <a:pt x="1834516" y="1220788"/>
                  </a:lnTo>
                  <a:lnTo>
                    <a:pt x="1852931" y="1227773"/>
                  </a:lnTo>
                  <a:lnTo>
                    <a:pt x="1871346" y="1235393"/>
                  </a:lnTo>
                  <a:lnTo>
                    <a:pt x="1889444" y="1243330"/>
                  </a:lnTo>
                  <a:lnTo>
                    <a:pt x="1907541" y="1251903"/>
                  </a:lnTo>
                  <a:lnTo>
                    <a:pt x="1925004" y="1260793"/>
                  </a:lnTo>
                  <a:lnTo>
                    <a:pt x="1942784" y="1270318"/>
                  </a:lnTo>
                  <a:lnTo>
                    <a:pt x="1959611" y="1280478"/>
                  </a:lnTo>
                  <a:lnTo>
                    <a:pt x="1976121" y="1290955"/>
                  </a:lnTo>
                  <a:lnTo>
                    <a:pt x="1991996" y="1302068"/>
                  </a:lnTo>
                  <a:lnTo>
                    <a:pt x="2007871" y="1313815"/>
                  </a:lnTo>
                  <a:lnTo>
                    <a:pt x="2022794" y="1326198"/>
                  </a:lnTo>
                  <a:lnTo>
                    <a:pt x="2036764" y="1339215"/>
                  </a:lnTo>
                  <a:lnTo>
                    <a:pt x="2038669" y="1341120"/>
                  </a:lnTo>
                  <a:lnTo>
                    <a:pt x="2040256" y="1343343"/>
                  </a:lnTo>
                  <a:lnTo>
                    <a:pt x="2041209" y="1346200"/>
                  </a:lnTo>
                  <a:lnTo>
                    <a:pt x="2041526" y="1348423"/>
                  </a:lnTo>
                  <a:lnTo>
                    <a:pt x="2041209" y="1350963"/>
                  </a:lnTo>
                  <a:lnTo>
                    <a:pt x="2040256" y="1353820"/>
                  </a:lnTo>
                  <a:lnTo>
                    <a:pt x="2038986" y="1356360"/>
                  </a:lnTo>
                  <a:lnTo>
                    <a:pt x="2037716" y="1358900"/>
                  </a:lnTo>
                  <a:lnTo>
                    <a:pt x="2035494" y="1361440"/>
                  </a:lnTo>
                  <a:lnTo>
                    <a:pt x="2033271" y="1364298"/>
                  </a:lnTo>
                  <a:lnTo>
                    <a:pt x="2027239" y="1369695"/>
                  </a:lnTo>
                  <a:lnTo>
                    <a:pt x="2020254" y="1375093"/>
                  </a:lnTo>
                  <a:lnTo>
                    <a:pt x="2012634" y="1380173"/>
                  </a:lnTo>
                  <a:lnTo>
                    <a:pt x="2004379" y="1385888"/>
                  </a:lnTo>
                  <a:lnTo>
                    <a:pt x="1995489" y="1391285"/>
                  </a:lnTo>
                  <a:lnTo>
                    <a:pt x="1978344" y="1401128"/>
                  </a:lnTo>
                  <a:lnTo>
                    <a:pt x="1962786" y="1410018"/>
                  </a:lnTo>
                  <a:lnTo>
                    <a:pt x="1956119" y="1414145"/>
                  </a:lnTo>
                  <a:lnTo>
                    <a:pt x="1951039" y="1417955"/>
                  </a:lnTo>
                  <a:lnTo>
                    <a:pt x="1939926" y="1426210"/>
                  </a:lnTo>
                  <a:lnTo>
                    <a:pt x="1929766" y="1434465"/>
                  </a:lnTo>
                  <a:lnTo>
                    <a:pt x="1919924" y="1443038"/>
                  </a:lnTo>
                  <a:lnTo>
                    <a:pt x="1910081" y="1451610"/>
                  </a:lnTo>
                  <a:lnTo>
                    <a:pt x="1901191" y="1460500"/>
                  </a:lnTo>
                  <a:lnTo>
                    <a:pt x="1892619" y="1469390"/>
                  </a:lnTo>
                  <a:lnTo>
                    <a:pt x="1884046" y="1478280"/>
                  </a:lnTo>
                  <a:lnTo>
                    <a:pt x="1876109" y="1487805"/>
                  </a:lnTo>
                  <a:lnTo>
                    <a:pt x="1868171" y="1496695"/>
                  </a:lnTo>
                  <a:lnTo>
                    <a:pt x="1860551" y="1506220"/>
                  </a:lnTo>
                  <a:lnTo>
                    <a:pt x="1853248" y="1515428"/>
                  </a:lnTo>
                  <a:lnTo>
                    <a:pt x="1846263" y="1525270"/>
                  </a:lnTo>
                  <a:lnTo>
                    <a:pt x="1832611" y="1544320"/>
                  </a:lnTo>
                  <a:lnTo>
                    <a:pt x="1819593" y="1564005"/>
                  </a:lnTo>
                  <a:lnTo>
                    <a:pt x="1807211" y="1584008"/>
                  </a:lnTo>
                  <a:lnTo>
                    <a:pt x="1795146" y="1604010"/>
                  </a:lnTo>
                  <a:lnTo>
                    <a:pt x="1770698" y="1645285"/>
                  </a:lnTo>
                  <a:lnTo>
                    <a:pt x="1758633" y="1665923"/>
                  </a:lnTo>
                  <a:lnTo>
                    <a:pt x="1745616" y="1687195"/>
                  </a:lnTo>
                  <a:lnTo>
                    <a:pt x="1731963" y="1707833"/>
                  </a:lnTo>
                  <a:lnTo>
                    <a:pt x="1717676" y="1729105"/>
                  </a:lnTo>
                  <a:lnTo>
                    <a:pt x="1706563" y="1744980"/>
                  </a:lnTo>
                  <a:lnTo>
                    <a:pt x="1693863" y="1760220"/>
                  </a:lnTo>
                  <a:lnTo>
                    <a:pt x="1680846" y="1775778"/>
                  </a:lnTo>
                  <a:lnTo>
                    <a:pt x="1667828" y="1790065"/>
                  </a:lnTo>
                  <a:lnTo>
                    <a:pt x="1653541" y="1804353"/>
                  </a:lnTo>
                  <a:lnTo>
                    <a:pt x="1638618" y="1817688"/>
                  </a:lnTo>
                  <a:lnTo>
                    <a:pt x="1623061" y="1830388"/>
                  </a:lnTo>
                  <a:lnTo>
                    <a:pt x="1615123" y="1836738"/>
                  </a:lnTo>
                  <a:lnTo>
                    <a:pt x="1607186" y="1842770"/>
                  </a:lnTo>
                  <a:lnTo>
                    <a:pt x="1599248" y="1848485"/>
                  </a:lnTo>
                  <a:lnTo>
                    <a:pt x="1590358" y="1853883"/>
                  </a:lnTo>
                  <a:lnTo>
                    <a:pt x="1582103" y="1859598"/>
                  </a:lnTo>
                  <a:lnTo>
                    <a:pt x="1573531" y="1864678"/>
                  </a:lnTo>
                  <a:lnTo>
                    <a:pt x="1564641" y="1869758"/>
                  </a:lnTo>
                  <a:lnTo>
                    <a:pt x="1556068" y="1874520"/>
                  </a:lnTo>
                  <a:lnTo>
                    <a:pt x="1546861" y="1878648"/>
                  </a:lnTo>
                  <a:lnTo>
                    <a:pt x="1537653" y="1883093"/>
                  </a:lnTo>
                  <a:lnTo>
                    <a:pt x="1528446" y="1886903"/>
                  </a:lnTo>
                  <a:lnTo>
                    <a:pt x="1519238" y="1890395"/>
                  </a:lnTo>
                  <a:lnTo>
                    <a:pt x="1509713" y="1893888"/>
                  </a:lnTo>
                  <a:lnTo>
                    <a:pt x="1499871" y="1897063"/>
                  </a:lnTo>
                  <a:lnTo>
                    <a:pt x="1490028" y="1900238"/>
                  </a:lnTo>
                  <a:lnTo>
                    <a:pt x="1480503" y="1902460"/>
                  </a:lnTo>
                  <a:lnTo>
                    <a:pt x="1470661" y="1905000"/>
                  </a:lnTo>
                  <a:lnTo>
                    <a:pt x="1460818" y="1906905"/>
                  </a:lnTo>
                  <a:lnTo>
                    <a:pt x="1452246" y="1908175"/>
                  </a:lnTo>
                  <a:lnTo>
                    <a:pt x="1443673" y="1909128"/>
                  </a:lnTo>
                  <a:lnTo>
                    <a:pt x="1434148" y="1910080"/>
                  </a:lnTo>
                  <a:lnTo>
                    <a:pt x="1424623" y="1910715"/>
                  </a:lnTo>
                  <a:lnTo>
                    <a:pt x="1415098" y="1911350"/>
                  </a:lnTo>
                  <a:lnTo>
                    <a:pt x="1404621" y="1911350"/>
                  </a:lnTo>
                  <a:lnTo>
                    <a:pt x="1394461" y="1910715"/>
                  </a:lnTo>
                  <a:lnTo>
                    <a:pt x="1383983" y="1910398"/>
                  </a:lnTo>
                  <a:lnTo>
                    <a:pt x="1373506" y="1909763"/>
                  </a:lnTo>
                  <a:lnTo>
                    <a:pt x="1362393" y="1908493"/>
                  </a:lnTo>
                  <a:lnTo>
                    <a:pt x="1351916" y="1907223"/>
                  </a:lnTo>
                  <a:lnTo>
                    <a:pt x="1340803" y="1905635"/>
                  </a:lnTo>
                  <a:lnTo>
                    <a:pt x="1330008" y="1903730"/>
                  </a:lnTo>
                  <a:lnTo>
                    <a:pt x="1319213" y="1901508"/>
                  </a:lnTo>
                  <a:lnTo>
                    <a:pt x="1308418" y="1898650"/>
                  </a:lnTo>
                  <a:lnTo>
                    <a:pt x="1297941" y="1895793"/>
                  </a:lnTo>
                  <a:lnTo>
                    <a:pt x="1287463" y="1892935"/>
                  </a:lnTo>
                  <a:lnTo>
                    <a:pt x="1277303" y="1889125"/>
                  </a:lnTo>
                  <a:lnTo>
                    <a:pt x="1267778" y="1885315"/>
                  </a:lnTo>
                  <a:lnTo>
                    <a:pt x="1257936" y="1881188"/>
                  </a:lnTo>
                  <a:lnTo>
                    <a:pt x="1248411" y="1876743"/>
                  </a:lnTo>
                  <a:lnTo>
                    <a:pt x="1239520" y="1871980"/>
                  </a:lnTo>
                  <a:lnTo>
                    <a:pt x="1231265" y="1866583"/>
                  </a:lnTo>
                  <a:lnTo>
                    <a:pt x="1223010" y="1861185"/>
                  </a:lnTo>
                  <a:lnTo>
                    <a:pt x="1215390" y="1855153"/>
                  </a:lnTo>
                  <a:lnTo>
                    <a:pt x="1208405" y="1848803"/>
                  </a:lnTo>
                  <a:lnTo>
                    <a:pt x="1201738" y="1842135"/>
                  </a:lnTo>
                  <a:lnTo>
                    <a:pt x="1196023" y="1835150"/>
                  </a:lnTo>
                  <a:lnTo>
                    <a:pt x="1190943" y="1828165"/>
                  </a:lnTo>
                  <a:lnTo>
                    <a:pt x="1186180" y="1820228"/>
                  </a:lnTo>
                  <a:lnTo>
                    <a:pt x="1182688" y="1811973"/>
                  </a:lnTo>
                  <a:lnTo>
                    <a:pt x="1179513" y="1803400"/>
                  </a:lnTo>
                  <a:lnTo>
                    <a:pt x="1185228" y="1803718"/>
                  </a:lnTo>
                  <a:lnTo>
                    <a:pt x="1191260" y="1803718"/>
                  </a:lnTo>
                  <a:lnTo>
                    <a:pt x="1203325" y="1802765"/>
                  </a:lnTo>
                  <a:lnTo>
                    <a:pt x="1215073" y="1801178"/>
                  </a:lnTo>
                  <a:lnTo>
                    <a:pt x="1226820" y="1798638"/>
                  </a:lnTo>
                  <a:lnTo>
                    <a:pt x="1238568" y="1795780"/>
                  </a:lnTo>
                  <a:lnTo>
                    <a:pt x="1250316" y="1791653"/>
                  </a:lnTo>
                  <a:lnTo>
                    <a:pt x="1261746" y="1786890"/>
                  </a:lnTo>
                  <a:lnTo>
                    <a:pt x="1273176" y="1781810"/>
                  </a:lnTo>
                  <a:lnTo>
                    <a:pt x="1283971" y="1776413"/>
                  </a:lnTo>
                  <a:lnTo>
                    <a:pt x="1295083" y="1770698"/>
                  </a:lnTo>
                  <a:lnTo>
                    <a:pt x="1305561" y="1764348"/>
                  </a:lnTo>
                  <a:lnTo>
                    <a:pt x="1315721" y="1757680"/>
                  </a:lnTo>
                  <a:lnTo>
                    <a:pt x="1325881" y="1750695"/>
                  </a:lnTo>
                  <a:lnTo>
                    <a:pt x="1335723" y="1743393"/>
                  </a:lnTo>
                  <a:lnTo>
                    <a:pt x="1345248" y="1736408"/>
                  </a:lnTo>
                  <a:lnTo>
                    <a:pt x="1354138" y="1729105"/>
                  </a:lnTo>
                  <a:lnTo>
                    <a:pt x="1371601" y="1714500"/>
                  </a:lnTo>
                  <a:lnTo>
                    <a:pt x="1386841" y="1700530"/>
                  </a:lnTo>
                  <a:lnTo>
                    <a:pt x="1400493" y="1687195"/>
                  </a:lnTo>
                  <a:lnTo>
                    <a:pt x="1411923" y="1675448"/>
                  </a:lnTo>
                  <a:lnTo>
                    <a:pt x="1421131" y="1665288"/>
                  </a:lnTo>
                  <a:lnTo>
                    <a:pt x="1427798" y="1657350"/>
                  </a:lnTo>
                  <a:lnTo>
                    <a:pt x="1433831" y="1650683"/>
                  </a:lnTo>
                  <a:lnTo>
                    <a:pt x="1451928" y="1619250"/>
                  </a:lnTo>
                  <a:lnTo>
                    <a:pt x="1469073" y="1590993"/>
                  </a:lnTo>
                  <a:lnTo>
                    <a:pt x="1484948" y="1566545"/>
                  </a:lnTo>
                  <a:lnTo>
                    <a:pt x="1500506" y="1544320"/>
                  </a:lnTo>
                  <a:lnTo>
                    <a:pt x="1514158" y="1525270"/>
                  </a:lnTo>
                  <a:lnTo>
                    <a:pt x="1526541" y="1508760"/>
                  </a:lnTo>
                  <a:lnTo>
                    <a:pt x="1538288" y="1494790"/>
                  </a:lnTo>
                  <a:lnTo>
                    <a:pt x="1548448" y="1482725"/>
                  </a:lnTo>
                  <a:lnTo>
                    <a:pt x="1557973" y="1472883"/>
                  </a:lnTo>
                  <a:lnTo>
                    <a:pt x="1565911" y="1464945"/>
                  </a:lnTo>
                  <a:lnTo>
                    <a:pt x="1572896" y="1458595"/>
                  </a:lnTo>
                  <a:lnTo>
                    <a:pt x="1578293" y="1453833"/>
                  </a:lnTo>
                  <a:lnTo>
                    <a:pt x="1583056" y="1450340"/>
                  </a:lnTo>
                  <a:lnTo>
                    <a:pt x="1586231" y="1448118"/>
                  </a:lnTo>
                  <a:lnTo>
                    <a:pt x="1588453" y="1446530"/>
                  </a:lnTo>
                  <a:lnTo>
                    <a:pt x="1598296" y="1438275"/>
                  </a:lnTo>
                  <a:lnTo>
                    <a:pt x="1608456" y="1429703"/>
                  </a:lnTo>
                  <a:lnTo>
                    <a:pt x="1618616" y="1421448"/>
                  </a:lnTo>
                  <a:lnTo>
                    <a:pt x="1623378" y="1417003"/>
                  </a:lnTo>
                  <a:lnTo>
                    <a:pt x="1627823" y="1412875"/>
                  </a:lnTo>
                  <a:lnTo>
                    <a:pt x="1631633" y="1408430"/>
                  </a:lnTo>
                  <a:lnTo>
                    <a:pt x="1635126" y="1403668"/>
                  </a:lnTo>
                  <a:lnTo>
                    <a:pt x="1637983" y="1399540"/>
                  </a:lnTo>
                  <a:lnTo>
                    <a:pt x="1640206" y="1394460"/>
                  </a:lnTo>
                  <a:lnTo>
                    <a:pt x="1641476" y="1389698"/>
                  </a:lnTo>
                  <a:lnTo>
                    <a:pt x="1641793" y="1386840"/>
                  </a:lnTo>
                  <a:lnTo>
                    <a:pt x="1642111" y="1384618"/>
                  </a:lnTo>
                  <a:lnTo>
                    <a:pt x="1641793" y="1381760"/>
                  </a:lnTo>
                  <a:lnTo>
                    <a:pt x="1641476" y="1379220"/>
                  </a:lnTo>
                  <a:lnTo>
                    <a:pt x="1641158" y="1376363"/>
                  </a:lnTo>
                  <a:lnTo>
                    <a:pt x="1639888" y="1373505"/>
                  </a:lnTo>
                  <a:lnTo>
                    <a:pt x="1637983" y="1372870"/>
                  </a:lnTo>
                  <a:lnTo>
                    <a:pt x="1631633" y="1371600"/>
                  </a:lnTo>
                  <a:lnTo>
                    <a:pt x="1621473" y="1370013"/>
                  </a:lnTo>
                  <a:lnTo>
                    <a:pt x="1606868" y="1368425"/>
                  </a:lnTo>
                  <a:lnTo>
                    <a:pt x="1588136" y="1367473"/>
                  </a:lnTo>
                  <a:lnTo>
                    <a:pt x="1577658" y="1366838"/>
                  </a:lnTo>
                  <a:lnTo>
                    <a:pt x="1565911" y="1366838"/>
                  </a:lnTo>
                  <a:lnTo>
                    <a:pt x="1552893" y="1366838"/>
                  </a:lnTo>
                  <a:lnTo>
                    <a:pt x="1539241" y="1367790"/>
                  </a:lnTo>
                  <a:lnTo>
                    <a:pt x="1524318" y="1368425"/>
                  </a:lnTo>
                  <a:lnTo>
                    <a:pt x="1508443" y="1370013"/>
                  </a:lnTo>
                  <a:lnTo>
                    <a:pt x="1491616" y="1371600"/>
                  </a:lnTo>
                  <a:lnTo>
                    <a:pt x="1473836" y="1374458"/>
                  </a:lnTo>
                  <a:lnTo>
                    <a:pt x="1454786" y="1377315"/>
                  </a:lnTo>
                  <a:lnTo>
                    <a:pt x="1435418" y="1380808"/>
                  </a:lnTo>
                  <a:lnTo>
                    <a:pt x="1414463" y="1384935"/>
                  </a:lnTo>
                  <a:lnTo>
                    <a:pt x="1392556" y="1390015"/>
                  </a:lnTo>
                  <a:lnTo>
                    <a:pt x="1370331" y="1396048"/>
                  </a:lnTo>
                  <a:lnTo>
                    <a:pt x="1346518" y="1402398"/>
                  </a:lnTo>
                  <a:lnTo>
                    <a:pt x="1321753" y="1409700"/>
                  </a:lnTo>
                  <a:lnTo>
                    <a:pt x="1296353" y="1418273"/>
                  </a:lnTo>
                  <a:lnTo>
                    <a:pt x="1269683" y="1427798"/>
                  </a:lnTo>
                  <a:lnTo>
                    <a:pt x="1242060" y="1437958"/>
                  </a:lnTo>
                  <a:lnTo>
                    <a:pt x="1213485" y="1449388"/>
                  </a:lnTo>
                  <a:lnTo>
                    <a:pt x="1184275" y="1461770"/>
                  </a:lnTo>
                  <a:lnTo>
                    <a:pt x="1153478" y="1475423"/>
                  </a:lnTo>
                  <a:lnTo>
                    <a:pt x="1122363" y="1490345"/>
                  </a:lnTo>
                  <a:lnTo>
                    <a:pt x="1124585" y="1474788"/>
                  </a:lnTo>
                  <a:lnTo>
                    <a:pt x="1127443" y="1459865"/>
                  </a:lnTo>
                  <a:lnTo>
                    <a:pt x="1130618" y="1444943"/>
                  </a:lnTo>
                  <a:lnTo>
                    <a:pt x="1134110" y="1431290"/>
                  </a:lnTo>
                  <a:lnTo>
                    <a:pt x="1137920" y="1417638"/>
                  </a:lnTo>
                  <a:lnTo>
                    <a:pt x="1142365" y="1404620"/>
                  </a:lnTo>
                  <a:lnTo>
                    <a:pt x="1146810" y="1391603"/>
                  </a:lnTo>
                  <a:lnTo>
                    <a:pt x="1151573" y="1379538"/>
                  </a:lnTo>
                  <a:lnTo>
                    <a:pt x="1157288" y="1367790"/>
                  </a:lnTo>
                  <a:lnTo>
                    <a:pt x="1163003" y="1356678"/>
                  </a:lnTo>
                  <a:lnTo>
                    <a:pt x="1169035" y="1345883"/>
                  </a:lnTo>
                  <a:lnTo>
                    <a:pt x="1175068" y="1335405"/>
                  </a:lnTo>
                  <a:lnTo>
                    <a:pt x="1181735" y="1325563"/>
                  </a:lnTo>
                  <a:lnTo>
                    <a:pt x="1188720" y="1315720"/>
                  </a:lnTo>
                  <a:lnTo>
                    <a:pt x="1196023" y="1306513"/>
                  </a:lnTo>
                  <a:lnTo>
                    <a:pt x="1203325" y="1297940"/>
                  </a:lnTo>
                  <a:lnTo>
                    <a:pt x="1210945" y="1289368"/>
                  </a:lnTo>
                  <a:lnTo>
                    <a:pt x="1218565" y="1281430"/>
                  </a:lnTo>
                  <a:lnTo>
                    <a:pt x="1226503" y="1273810"/>
                  </a:lnTo>
                  <a:lnTo>
                    <a:pt x="1234758" y="1266190"/>
                  </a:lnTo>
                  <a:lnTo>
                    <a:pt x="1243013" y="1259523"/>
                  </a:lnTo>
                  <a:lnTo>
                    <a:pt x="1251268" y="1252855"/>
                  </a:lnTo>
                  <a:lnTo>
                    <a:pt x="1259841" y="1246823"/>
                  </a:lnTo>
                  <a:lnTo>
                    <a:pt x="1268413" y="1240473"/>
                  </a:lnTo>
                  <a:lnTo>
                    <a:pt x="1277303" y="1235075"/>
                  </a:lnTo>
                  <a:lnTo>
                    <a:pt x="1286193" y="1229360"/>
                  </a:lnTo>
                  <a:lnTo>
                    <a:pt x="1295083" y="1224915"/>
                  </a:lnTo>
                  <a:lnTo>
                    <a:pt x="1303973" y="1219518"/>
                  </a:lnTo>
                  <a:lnTo>
                    <a:pt x="1313181" y="1215390"/>
                  </a:lnTo>
                  <a:lnTo>
                    <a:pt x="1322071" y="1210945"/>
                  </a:lnTo>
                  <a:lnTo>
                    <a:pt x="1339851" y="1203643"/>
                  </a:lnTo>
                  <a:lnTo>
                    <a:pt x="1357631" y="1196975"/>
                  </a:lnTo>
                  <a:lnTo>
                    <a:pt x="1375411" y="1190943"/>
                  </a:lnTo>
                  <a:lnTo>
                    <a:pt x="1392556" y="1186498"/>
                  </a:lnTo>
                  <a:lnTo>
                    <a:pt x="1409066" y="1182053"/>
                  </a:lnTo>
                  <a:lnTo>
                    <a:pt x="1425576" y="1178878"/>
                  </a:lnTo>
                  <a:lnTo>
                    <a:pt x="1440816" y="1176020"/>
                  </a:lnTo>
                  <a:lnTo>
                    <a:pt x="1455421" y="1174115"/>
                  </a:lnTo>
                  <a:lnTo>
                    <a:pt x="1468756" y="1172210"/>
                  </a:lnTo>
                  <a:lnTo>
                    <a:pt x="1481138" y="1170940"/>
                  </a:lnTo>
                  <a:lnTo>
                    <a:pt x="1492251" y="1170305"/>
                  </a:lnTo>
                  <a:lnTo>
                    <a:pt x="1510031" y="1169988"/>
                  </a:lnTo>
                  <a:lnTo>
                    <a:pt x="1521778" y="1169670"/>
                  </a:lnTo>
                  <a:lnTo>
                    <a:pt x="1525906" y="1169988"/>
                  </a:lnTo>
                  <a:lnTo>
                    <a:pt x="1535113" y="1169035"/>
                  </a:lnTo>
                  <a:lnTo>
                    <a:pt x="1545273" y="1168400"/>
                  </a:lnTo>
                  <a:close/>
                  <a:moveTo>
                    <a:pt x="132112" y="791368"/>
                  </a:moveTo>
                  <a:lnTo>
                    <a:pt x="132112" y="822496"/>
                  </a:lnTo>
                  <a:lnTo>
                    <a:pt x="132112" y="1715664"/>
                  </a:lnTo>
                  <a:lnTo>
                    <a:pt x="396336" y="1715664"/>
                  </a:lnTo>
                  <a:lnTo>
                    <a:pt x="409674" y="1715029"/>
                  </a:lnTo>
                  <a:lnTo>
                    <a:pt x="423330" y="1714393"/>
                  </a:lnTo>
                  <a:lnTo>
                    <a:pt x="436350" y="1712805"/>
                  </a:lnTo>
                  <a:lnTo>
                    <a:pt x="449053" y="1710899"/>
                  </a:lnTo>
                  <a:lnTo>
                    <a:pt x="462074" y="1708041"/>
                  </a:lnTo>
                  <a:lnTo>
                    <a:pt x="474459" y="1705182"/>
                  </a:lnTo>
                  <a:lnTo>
                    <a:pt x="486845" y="1701371"/>
                  </a:lnTo>
                  <a:lnTo>
                    <a:pt x="498913" y="1697559"/>
                  </a:lnTo>
                  <a:lnTo>
                    <a:pt x="510663" y="1692795"/>
                  </a:lnTo>
                  <a:lnTo>
                    <a:pt x="522096" y="1687713"/>
                  </a:lnTo>
                  <a:lnTo>
                    <a:pt x="532893" y="1682313"/>
                  </a:lnTo>
                  <a:lnTo>
                    <a:pt x="543691" y="1676278"/>
                  </a:lnTo>
                  <a:lnTo>
                    <a:pt x="554171" y="1669608"/>
                  </a:lnTo>
                  <a:lnTo>
                    <a:pt x="564016" y="1662938"/>
                  </a:lnTo>
                  <a:lnTo>
                    <a:pt x="573861" y="1655632"/>
                  </a:lnTo>
                  <a:lnTo>
                    <a:pt x="582753" y="1648009"/>
                  </a:lnTo>
                  <a:lnTo>
                    <a:pt x="591327" y="1639751"/>
                  </a:lnTo>
                  <a:lnTo>
                    <a:pt x="599585" y="1631493"/>
                  </a:lnTo>
                  <a:lnTo>
                    <a:pt x="607524" y="1622917"/>
                  </a:lnTo>
                  <a:lnTo>
                    <a:pt x="614828" y="1613705"/>
                  </a:lnTo>
                  <a:lnTo>
                    <a:pt x="622132" y="1604494"/>
                  </a:lnTo>
                  <a:lnTo>
                    <a:pt x="628166" y="1594648"/>
                  </a:lnTo>
                  <a:lnTo>
                    <a:pt x="634200" y="1584484"/>
                  </a:lnTo>
                  <a:lnTo>
                    <a:pt x="639282" y="1574320"/>
                  </a:lnTo>
                  <a:lnTo>
                    <a:pt x="644045" y="1564156"/>
                  </a:lnTo>
                  <a:lnTo>
                    <a:pt x="648174" y="1553356"/>
                  </a:lnTo>
                  <a:lnTo>
                    <a:pt x="651667" y="1542239"/>
                  </a:lnTo>
                  <a:lnTo>
                    <a:pt x="654843" y="1531440"/>
                  </a:lnTo>
                  <a:lnTo>
                    <a:pt x="657383" y="1520005"/>
                  </a:lnTo>
                  <a:lnTo>
                    <a:pt x="658971" y="1508253"/>
                  </a:lnTo>
                  <a:lnTo>
                    <a:pt x="659606" y="1496501"/>
                  </a:lnTo>
                  <a:lnTo>
                    <a:pt x="659924" y="1484749"/>
                  </a:lnTo>
                  <a:lnTo>
                    <a:pt x="659924" y="1022601"/>
                  </a:lnTo>
                  <a:lnTo>
                    <a:pt x="659606" y="1010214"/>
                  </a:lnTo>
                  <a:lnTo>
                    <a:pt x="658971" y="998461"/>
                  </a:lnTo>
                  <a:lnTo>
                    <a:pt x="657383" y="987344"/>
                  </a:lnTo>
                  <a:lnTo>
                    <a:pt x="654843" y="975910"/>
                  </a:lnTo>
                  <a:lnTo>
                    <a:pt x="651667" y="964475"/>
                  </a:lnTo>
                  <a:lnTo>
                    <a:pt x="648174" y="953676"/>
                  </a:lnTo>
                  <a:lnTo>
                    <a:pt x="644045" y="942877"/>
                  </a:lnTo>
                  <a:lnTo>
                    <a:pt x="639282" y="932395"/>
                  </a:lnTo>
                  <a:lnTo>
                    <a:pt x="634200" y="922231"/>
                  </a:lnTo>
                  <a:lnTo>
                    <a:pt x="628166" y="912384"/>
                  </a:lnTo>
                  <a:lnTo>
                    <a:pt x="622132" y="902538"/>
                  </a:lnTo>
                  <a:lnTo>
                    <a:pt x="614828" y="893327"/>
                  </a:lnTo>
                  <a:lnTo>
                    <a:pt x="607524" y="884116"/>
                  </a:lnTo>
                  <a:lnTo>
                    <a:pt x="599585" y="875540"/>
                  </a:lnTo>
                  <a:lnTo>
                    <a:pt x="591327" y="866964"/>
                  </a:lnTo>
                  <a:lnTo>
                    <a:pt x="582753" y="859023"/>
                  </a:lnTo>
                  <a:lnTo>
                    <a:pt x="573861" y="851082"/>
                  </a:lnTo>
                  <a:lnTo>
                    <a:pt x="564016" y="844094"/>
                  </a:lnTo>
                  <a:lnTo>
                    <a:pt x="554171" y="837107"/>
                  </a:lnTo>
                  <a:lnTo>
                    <a:pt x="543691" y="830754"/>
                  </a:lnTo>
                  <a:lnTo>
                    <a:pt x="532893" y="825037"/>
                  </a:lnTo>
                  <a:lnTo>
                    <a:pt x="522096" y="819002"/>
                  </a:lnTo>
                  <a:lnTo>
                    <a:pt x="510663" y="813920"/>
                  </a:lnTo>
                  <a:lnTo>
                    <a:pt x="498913" y="809791"/>
                  </a:lnTo>
                  <a:lnTo>
                    <a:pt x="486845" y="805344"/>
                  </a:lnTo>
                  <a:lnTo>
                    <a:pt x="474459" y="801850"/>
                  </a:lnTo>
                  <a:lnTo>
                    <a:pt x="462074" y="798674"/>
                  </a:lnTo>
                  <a:lnTo>
                    <a:pt x="449053" y="795815"/>
                  </a:lnTo>
                  <a:lnTo>
                    <a:pt x="436350" y="793909"/>
                  </a:lnTo>
                  <a:lnTo>
                    <a:pt x="423330" y="792321"/>
                  </a:lnTo>
                  <a:lnTo>
                    <a:pt x="409674" y="791686"/>
                  </a:lnTo>
                  <a:lnTo>
                    <a:pt x="396336" y="791368"/>
                  </a:lnTo>
                  <a:lnTo>
                    <a:pt x="132112" y="791368"/>
                  </a:lnTo>
                  <a:close/>
                  <a:moveTo>
                    <a:pt x="1676943" y="617537"/>
                  </a:moveTo>
                  <a:lnTo>
                    <a:pt x="1679162" y="617855"/>
                  </a:lnTo>
                  <a:lnTo>
                    <a:pt x="1680746" y="618491"/>
                  </a:lnTo>
                  <a:lnTo>
                    <a:pt x="1682648" y="619127"/>
                  </a:lnTo>
                  <a:lnTo>
                    <a:pt x="1683916" y="620716"/>
                  </a:lnTo>
                  <a:lnTo>
                    <a:pt x="1685500" y="622306"/>
                  </a:lnTo>
                  <a:lnTo>
                    <a:pt x="1686451" y="623895"/>
                  </a:lnTo>
                  <a:lnTo>
                    <a:pt x="1687402" y="626121"/>
                  </a:lnTo>
                  <a:lnTo>
                    <a:pt x="1688669" y="631207"/>
                  </a:lnTo>
                  <a:lnTo>
                    <a:pt x="1689937" y="637247"/>
                  </a:lnTo>
                  <a:lnTo>
                    <a:pt x="1690254" y="644241"/>
                  </a:lnTo>
                  <a:lnTo>
                    <a:pt x="1690254" y="651235"/>
                  </a:lnTo>
                  <a:lnTo>
                    <a:pt x="1689303" y="666495"/>
                  </a:lnTo>
                  <a:lnTo>
                    <a:pt x="1687719" y="682072"/>
                  </a:lnTo>
                  <a:lnTo>
                    <a:pt x="1686768" y="695742"/>
                  </a:lnTo>
                  <a:lnTo>
                    <a:pt x="1686451" y="701147"/>
                  </a:lnTo>
                  <a:lnTo>
                    <a:pt x="1686451" y="706233"/>
                  </a:lnTo>
                  <a:lnTo>
                    <a:pt x="1687085" y="716406"/>
                  </a:lnTo>
                  <a:lnTo>
                    <a:pt x="1687402" y="726579"/>
                  </a:lnTo>
                  <a:lnTo>
                    <a:pt x="1688669" y="736752"/>
                  </a:lnTo>
                  <a:lnTo>
                    <a:pt x="1689937" y="746290"/>
                  </a:lnTo>
                  <a:lnTo>
                    <a:pt x="1691522" y="756145"/>
                  </a:lnTo>
                  <a:lnTo>
                    <a:pt x="1693106" y="765364"/>
                  </a:lnTo>
                  <a:lnTo>
                    <a:pt x="1695008" y="774583"/>
                  </a:lnTo>
                  <a:lnTo>
                    <a:pt x="1697226" y="783485"/>
                  </a:lnTo>
                  <a:lnTo>
                    <a:pt x="1701980" y="801606"/>
                  </a:lnTo>
                  <a:lnTo>
                    <a:pt x="1707685" y="818773"/>
                  </a:lnTo>
                  <a:lnTo>
                    <a:pt x="1713706" y="835622"/>
                  </a:lnTo>
                  <a:lnTo>
                    <a:pt x="1720362" y="852471"/>
                  </a:lnTo>
                  <a:lnTo>
                    <a:pt x="1727334" y="869002"/>
                  </a:lnTo>
                  <a:lnTo>
                    <a:pt x="1734940" y="885533"/>
                  </a:lnTo>
                  <a:lnTo>
                    <a:pt x="1749519" y="918596"/>
                  </a:lnTo>
                  <a:lnTo>
                    <a:pt x="1757125" y="935445"/>
                  </a:lnTo>
                  <a:lnTo>
                    <a:pt x="1765048" y="952612"/>
                  </a:lnTo>
                  <a:lnTo>
                    <a:pt x="1772020" y="970414"/>
                  </a:lnTo>
                  <a:lnTo>
                    <a:pt x="1778992" y="988853"/>
                  </a:lnTo>
                  <a:lnTo>
                    <a:pt x="1782478" y="999344"/>
                  </a:lnTo>
                  <a:lnTo>
                    <a:pt x="1785965" y="1009835"/>
                  </a:lnTo>
                  <a:lnTo>
                    <a:pt x="1789134" y="1020962"/>
                  </a:lnTo>
                  <a:lnTo>
                    <a:pt x="1791986" y="1032406"/>
                  </a:lnTo>
                  <a:lnTo>
                    <a:pt x="1794521" y="1043533"/>
                  </a:lnTo>
                  <a:lnTo>
                    <a:pt x="1796740" y="1054660"/>
                  </a:lnTo>
                  <a:lnTo>
                    <a:pt x="1798641" y="1066423"/>
                  </a:lnTo>
                  <a:lnTo>
                    <a:pt x="1800226" y="1077867"/>
                  </a:lnTo>
                  <a:lnTo>
                    <a:pt x="1782795" y="1072781"/>
                  </a:lnTo>
                  <a:lnTo>
                    <a:pt x="1766632" y="1068330"/>
                  </a:lnTo>
                  <a:lnTo>
                    <a:pt x="1749519" y="1064197"/>
                  </a:lnTo>
                  <a:lnTo>
                    <a:pt x="1733355" y="1060382"/>
                  </a:lnTo>
                  <a:lnTo>
                    <a:pt x="1717192" y="1056885"/>
                  </a:lnTo>
                  <a:lnTo>
                    <a:pt x="1701663" y="1053706"/>
                  </a:lnTo>
                  <a:lnTo>
                    <a:pt x="1685817" y="1051163"/>
                  </a:lnTo>
                  <a:lnTo>
                    <a:pt x="1670605" y="1048620"/>
                  </a:lnTo>
                  <a:lnTo>
                    <a:pt x="1655709" y="1046712"/>
                  </a:lnTo>
                  <a:lnTo>
                    <a:pt x="1641765" y="1044805"/>
                  </a:lnTo>
                  <a:lnTo>
                    <a:pt x="1628137" y="1043533"/>
                  </a:lnTo>
                  <a:lnTo>
                    <a:pt x="1614827" y="1042580"/>
                  </a:lnTo>
                  <a:lnTo>
                    <a:pt x="1601833" y="1041308"/>
                  </a:lnTo>
                  <a:lnTo>
                    <a:pt x="1589790" y="1040990"/>
                  </a:lnTo>
                  <a:lnTo>
                    <a:pt x="1578380" y="1040672"/>
                  </a:lnTo>
                  <a:lnTo>
                    <a:pt x="1567288" y="1040672"/>
                  </a:lnTo>
                  <a:lnTo>
                    <a:pt x="1563168" y="1027956"/>
                  </a:lnTo>
                  <a:lnTo>
                    <a:pt x="1559682" y="1016511"/>
                  </a:lnTo>
                  <a:lnTo>
                    <a:pt x="1556513" y="1006020"/>
                  </a:lnTo>
                  <a:lnTo>
                    <a:pt x="1553661" y="996483"/>
                  </a:lnTo>
                  <a:lnTo>
                    <a:pt x="1549857" y="979952"/>
                  </a:lnTo>
                  <a:lnTo>
                    <a:pt x="1547322" y="967235"/>
                  </a:lnTo>
                  <a:lnTo>
                    <a:pt x="1546371" y="957380"/>
                  </a:lnTo>
                  <a:lnTo>
                    <a:pt x="1545737" y="950704"/>
                  </a:lnTo>
                  <a:lnTo>
                    <a:pt x="1546371" y="947207"/>
                  </a:lnTo>
                  <a:lnTo>
                    <a:pt x="1546371" y="945936"/>
                  </a:lnTo>
                  <a:lnTo>
                    <a:pt x="1545104" y="936080"/>
                  </a:lnTo>
                  <a:lnTo>
                    <a:pt x="1544470" y="925907"/>
                  </a:lnTo>
                  <a:lnTo>
                    <a:pt x="1543519" y="916052"/>
                  </a:lnTo>
                  <a:lnTo>
                    <a:pt x="1542251" y="906833"/>
                  </a:lnTo>
                  <a:lnTo>
                    <a:pt x="1541301" y="902064"/>
                  </a:lnTo>
                  <a:lnTo>
                    <a:pt x="1540033" y="898249"/>
                  </a:lnTo>
                  <a:lnTo>
                    <a:pt x="1538448" y="894117"/>
                  </a:lnTo>
                  <a:lnTo>
                    <a:pt x="1536230" y="890620"/>
                  </a:lnTo>
                  <a:lnTo>
                    <a:pt x="1533694" y="887441"/>
                  </a:lnTo>
                  <a:lnTo>
                    <a:pt x="1530525" y="885215"/>
                  </a:lnTo>
                  <a:lnTo>
                    <a:pt x="1527039" y="883308"/>
                  </a:lnTo>
                  <a:lnTo>
                    <a:pt x="1522919" y="881718"/>
                  </a:lnTo>
                  <a:lnTo>
                    <a:pt x="1520384" y="883626"/>
                  </a:lnTo>
                  <a:lnTo>
                    <a:pt x="1513728" y="890620"/>
                  </a:lnTo>
                  <a:lnTo>
                    <a:pt x="1508974" y="896024"/>
                  </a:lnTo>
                  <a:lnTo>
                    <a:pt x="1503270" y="902700"/>
                  </a:lnTo>
                  <a:lnTo>
                    <a:pt x="1496931" y="910648"/>
                  </a:lnTo>
                  <a:lnTo>
                    <a:pt x="1489959" y="920503"/>
                  </a:lnTo>
                  <a:lnTo>
                    <a:pt x="1482670" y="931312"/>
                  </a:lnTo>
                  <a:lnTo>
                    <a:pt x="1474430" y="944028"/>
                  </a:lnTo>
                  <a:lnTo>
                    <a:pt x="1465873" y="958016"/>
                  </a:lnTo>
                  <a:lnTo>
                    <a:pt x="1456999" y="974229"/>
                  </a:lnTo>
                  <a:lnTo>
                    <a:pt x="1448125" y="991396"/>
                  </a:lnTo>
                  <a:lnTo>
                    <a:pt x="1439252" y="1011107"/>
                  </a:lnTo>
                  <a:lnTo>
                    <a:pt x="1430061" y="1032406"/>
                  </a:lnTo>
                  <a:lnTo>
                    <a:pt x="1421187" y="1054978"/>
                  </a:lnTo>
                  <a:lnTo>
                    <a:pt x="1404707" y="1059429"/>
                  </a:lnTo>
                  <a:lnTo>
                    <a:pt x="1387910" y="1064197"/>
                  </a:lnTo>
                  <a:lnTo>
                    <a:pt x="1370796" y="1069602"/>
                  </a:lnTo>
                  <a:lnTo>
                    <a:pt x="1353049" y="1076278"/>
                  </a:lnTo>
                  <a:lnTo>
                    <a:pt x="1335618" y="1083590"/>
                  </a:lnTo>
                  <a:lnTo>
                    <a:pt x="1326427" y="1087722"/>
                  </a:lnTo>
                  <a:lnTo>
                    <a:pt x="1317870" y="1092173"/>
                  </a:lnTo>
                  <a:lnTo>
                    <a:pt x="1308996" y="1096942"/>
                  </a:lnTo>
                  <a:lnTo>
                    <a:pt x="1300123" y="1101710"/>
                  </a:lnTo>
                  <a:lnTo>
                    <a:pt x="1291566" y="1107115"/>
                  </a:lnTo>
                  <a:lnTo>
                    <a:pt x="1283009" y="1112837"/>
                  </a:lnTo>
                  <a:lnTo>
                    <a:pt x="1280790" y="1100439"/>
                  </a:lnTo>
                  <a:lnTo>
                    <a:pt x="1279206" y="1088358"/>
                  </a:lnTo>
                  <a:lnTo>
                    <a:pt x="1278255" y="1076278"/>
                  </a:lnTo>
                  <a:lnTo>
                    <a:pt x="1277938" y="1064515"/>
                  </a:lnTo>
                  <a:lnTo>
                    <a:pt x="1277938" y="1052753"/>
                  </a:lnTo>
                  <a:lnTo>
                    <a:pt x="1278889" y="1040990"/>
                  </a:lnTo>
                  <a:lnTo>
                    <a:pt x="1279840" y="1029545"/>
                  </a:lnTo>
                  <a:lnTo>
                    <a:pt x="1281424" y="1018419"/>
                  </a:lnTo>
                  <a:lnTo>
                    <a:pt x="1283326" y="1007610"/>
                  </a:lnTo>
                  <a:lnTo>
                    <a:pt x="1285544" y="997119"/>
                  </a:lnTo>
                  <a:lnTo>
                    <a:pt x="1288080" y="986310"/>
                  </a:lnTo>
                  <a:lnTo>
                    <a:pt x="1290932" y="976137"/>
                  </a:lnTo>
                  <a:lnTo>
                    <a:pt x="1294101" y="966282"/>
                  </a:lnTo>
                  <a:lnTo>
                    <a:pt x="1297270" y="957062"/>
                  </a:lnTo>
                  <a:lnTo>
                    <a:pt x="1300756" y="947843"/>
                  </a:lnTo>
                  <a:lnTo>
                    <a:pt x="1304243" y="938942"/>
                  </a:lnTo>
                  <a:lnTo>
                    <a:pt x="1311532" y="922728"/>
                  </a:lnTo>
                  <a:lnTo>
                    <a:pt x="1319138" y="907787"/>
                  </a:lnTo>
                  <a:lnTo>
                    <a:pt x="1325793" y="895388"/>
                  </a:lnTo>
                  <a:lnTo>
                    <a:pt x="1332449" y="884262"/>
                  </a:lnTo>
                  <a:lnTo>
                    <a:pt x="1337836" y="875678"/>
                  </a:lnTo>
                  <a:lnTo>
                    <a:pt x="1342273" y="869002"/>
                  </a:lnTo>
                  <a:lnTo>
                    <a:pt x="1346076" y="863915"/>
                  </a:lnTo>
                  <a:lnTo>
                    <a:pt x="1349563" y="857557"/>
                  </a:lnTo>
                  <a:lnTo>
                    <a:pt x="1353366" y="850881"/>
                  </a:lnTo>
                  <a:lnTo>
                    <a:pt x="1358119" y="843887"/>
                  </a:lnTo>
                  <a:lnTo>
                    <a:pt x="1363507" y="836575"/>
                  </a:lnTo>
                  <a:lnTo>
                    <a:pt x="1369529" y="828628"/>
                  </a:lnTo>
                  <a:lnTo>
                    <a:pt x="1375867" y="820362"/>
                  </a:lnTo>
                  <a:lnTo>
                    <a:pt x="1390129" y="803195"/>
                  </a:lnTo>
                  <a:lnTo>
                    <a:pt x="1398052" y="794612"/>
                  </a:lnTo>
                  <a:lnTo>
                    <a:pt x="1406292" y="785074"/>
                  </a:lnTo>
                  <a:lnTo>
                    <a:pt x="1415165" y="776173"/>
                  </a:lnTo>
                  <a:lnTo>
                    <a:pt x="1424673" y="766636"/>
                  </a:lnTo>
                  <a:lnTo>
                    <a:pt x="1434498" y="757416"/>
                  </a:lnTo>
                  <a:lnTo>
                    <a:pt x="1444322" y="747879"/>
                  </a:lnTo>
                  <a:lnTo>
                    <a:pt x="1454781" y="738342"/>
                  </a:lnTo>
                  <a:lnTo>
                    <a:pt x="1465873" y="729123"/>
                  </a:lnTo>
                  <a:lnTo>
                    <a:pt x="1476965" y="719585"/>
                  </a:lnTo>
                  <a:lnTo>
                    <a:pt x="1488374" y="710684"/>
                  </a:lnTo>
                  <a:lnTo>
                    <a:pt x="1500418" y="701465"/>
                  </a:lnTo>
                  <a:lnTo>
                    <a:pt x="1512778" y="692881"/>
                  </a:lnTo>
                  <a:lnTo>
                    <a:pt x="1524821" y="684298"/>
                  </a:lnTo>
                  <a:lnTo>
                    <a:pt x="1537814" y="676032"/>
                  </a:lnTo>
                  <a:lnTo>
                    <a:pt x="1550491" y="668084"/>
                  </a:lnTo>
                  <a:lnTo>
                    <a:pt x="1563485" y="660772"/>
                  </a:lnTo>
                  <a:lnTo>
                    <a:pt x="1577113" y="653779"/>
                  </a:lnTo>
                  <a:lnTo>
                    <a:pt x="1590423" y="647102"/>
                  </a:lnTo>
                  <a:lnTo>
                    <a:pt x="1604051" y="640744"/>
                  </a:lnTo>
                  <a:lnTo>
                    <a:pt x="1618313" y="635022"/>
                  </a:lnTo>
                  <a:lnTo>
                    <a:pt x="1631940" y="629618"/>
                  </a:lnTo>
                  <a:lnTo>
                    <a:pt x="1645885" y="625167"/>
                  </a:lnTo>
                  <a:lnTo>
                    <a:pt x="1660463" y="621034"/>
                  </a:lnTo>
                  <a:lnTo>
                    <a:pt x="1674725" y="617855"/>
                  </a:lnTo>
                  <a:lnTo>
                    <a:pt x="1676943" y="617537"/>
                  </a:lnTo>
                  <a:close/>
                  <a:moveTo>
                    <a:pt x="346476" y="395287"/>
                  </a:moveTo>
                  <a:lnTo>
                    <a:pt x="974007" y="395287"/>
                  </a:lnTo>
                  <a:lnTo>
                    <a:pt x="990521" y="395922"/>
                  </a:lnTo>
                  <a:lnTo>
                    <a:pt x="1006400" y="396875"/>
                  </a:lnTo>
                  <a:lnTo>
                    <a:pt x="1022596" y="398781"/>
                  </a:lnTo>
                  <a:lnTo>
                    <a:pt x="1038475" y="401322"/>
                  </a:lnTo>
                  <a:lnTo>
                    <a:pt x="1053719" y="404816"/>
                  </a:lnTo>
                  <a:lnTo>
                    <a:pt x="1069598" y="408627"/>
                  </a:lnTo>
                  <a:lnTo>
                    <a:pt x="1084524" y="413392"/>
                  </a:lnTo>
                  <a:lnTo>
                    <a:pt x="1099450" y="418791"/>
                  </a:lnTo>
                  <a:lnTo>
                    <a:pt x="1113423" y="424826"/>
                  </a:lnTo>
                  <a:lnTo>
                    <a:pt x="1127397" y="431497"/>
                  </a:lnTo>
                  <a:lnTo>
                    <a:pt x="1141370" y="438484"/>
                  </a:lnTo>
                  <a:lnTo>
                    <a:pt x="1154708" y="446425"/>
                  </a:lnTo>
                  <a:lnTo>
                    <a:pt x="1168046" y="454683"/>
                  </a:lnTo>
                  <a:lnTo>
                    <a:pt x="1180432" y="463577"/>
                  </a:lnTo>
                  <a:lnTo>
                    <a:pt x="1192500" y="473106"/>
                  </a:lnTo>
                  <a:lnTo>
                    <a:pt x="1203933" y="483270"/>
                  </a:lnTo>
                  <a:lnTo>
                    <a:pt x="1215365" y="493751"/>
                  </a:lnTo>
                  <a:lnTo>
                    <a:pt x="1226163" y="504868"/>
                  </a:lnTo>
                  <a:lnTo>
                    <a:pt x="1236643" y="515985"/>
                  </a:lnTo>
                  <a:lnTo>
                    <a:pt x="1246170" y="527738"/>
                  </a:lnTo>
                  <a:lnTo>
                    <a:pt x="1255380" y="540443"/>
                  </a:lnTo>
                  <a:lnTo>
                    <a:pt x="1264272" y="552830"/>
                  </a:lnTo>
                  <a:lnTo>
                    <a:pt x="1272211" y="566171"/>
                  </a:lnTo>
                  <a:lnTo>
                    <a:pt x="1280151" y="579511"/>
                  </a:lnTo>
                  <a:lnTo>
                    <a:pt x="1286820" y="593804"/>
                  </a:lnTo>
                  <a:lnTo>
                    <a:pt x="1293489" y="607780"/>
                  </a:lnTo>
                  <a:lnTo>
                    <a:pt x="1298888" y="622391"/>
                  </a:lnTo>
                  <a:lnTo>
                    <a:pt x="1303969" y="637319"/>
                  </a:lnTo>
                  <a:lnTo>
                    <a:pt x="1308098" y="652565"/>
                  </a:lnTo>
                  <a:lnTo>
                    <a:pt x="1312226" y="667811"/>
                  </a:lnTo>
                  <a:lnTo>
                    <a:pt x="1315402" y="684010"/>
                  </a:lnTo>
                  <a:lnTo>
                    <a:pt x="1317625" y="699574"/>
                  </a:lnTo>
                  <a:lnTo>
                    <a:pt x="1305240" y="712914"/>
                  </a:lnTo>
                  <a:lnTo>
                    <a:pt x="1293807" y="726255"/>
                  </a:lnTo>
                  <a:lnTo>
                    <a:pt x="1282692" y="739277"/>
                  </a:lnTo>
                  <a:lnTo>
                    <a:pt x="1272847" y="751347"/>
                  </a:lnTo>
                  <a:lnTo>
                    <a:pt x="1263637" y="763417"/>
                  </a:lnTo>
                  <a:lnTo>
                    <a:pt x="1255380" y="775169"/>
                  </a:lnTo>
                  <a:lnTo>
                    <a:pt x="1247758" y="786604"/>
                  </a:lnTo>
                  <a:lnTo>
                    <a:pt x="1241724" y="796768"/>
                  </a:lnTo>
                  <a:lnTo>
                    <a:pt x="1236008" y="805026"/>
                  </a:lnTo>
                  <a:lnTo>
                    <a:pt x="1229021" y="815508"/>
                  </a:lnTo>
                  <a:lnTo>
                    <a:pt x="1221717" y="828213"/>
                  </a:lnTo>
                  <a:lnTo>
                    <a:pt x="1213142" y="842506"/>
                  </a:lnTo>
                  <a:lnTo>
                    <a:pt x="1204250" y="859341"/>
                  </a:lnTo>
                  <a:lnTo>
                    <a:pt x="1195676" y="877763"/>
                  </a:lnTo>
                  <a:lnTo>
                    <a:pt x="1191547" y="887609"/>
                  </a:lnTo>
                  <a:lnTo>
                    <a:pt x="1187101" y="897774"/>
                  </a:lnTo>
                  <a:lnTo>
                    <a:pt x="1182655" y="908573"/>
                  </a:lnTo>
                  <a:lnTo>
                    <a:pt x="1178844" y="919690"/>
                  </a:lnTo>
                  <a:lnTo>
                    <a:pt x="1175033" y="931124"/>
                  </a:lnTo>
                  <a:lnTo>
                    <a:pt x="1171540" y="942877"/>
                  </a:lnTo>
                  <a:lnTo>
                    <a:pt x="1168046" y="954946"/>
                  </a:lnTo>
                  <a:lnTo>
                    <a:pt x="1164871" y="967651"/>
                  </a:lnTo>
                  <a:lnTo>
                    <a:pt x="1162012" y="980039"/>
                  </a:lnTo>
                  <a:lnTo>
                    <a:pt x="1159789" y="993379"/>
                  </a:lnTo>
                  <a:lnTo>
                    <a:pt x="1157249" y="1006720"/>
                  </a:lnTo>
                  <a:lnTo>
                    <a:pt x="1155661" y="1020695"/>
                  </a:lnTo>
                  <a:lnTo>
                    <a:pt x="1154708" y="1034353"/>
                  </a:lnTo>
                  <a:lnTo>
                    <a:pt x="1153755" y="1048329"/>
                  </a:lnTo>
                  <a:lnTo>
                    <a:pt x="1153755" y="1062940"/>
                  </a:lnTo>
                  <a:lnTo>
                    <a:pt x="1153755" y="1077551"/>
                  </a:lnTo>
                  <a:lnTo>
                    <a:pt x="1155026" y="1092161"/>
                  </a:lnTo>
                  <a:lnTo>
                    <a:pt x="1156614" y="1107090"/>
                  </a:lnTo>
                  <a:lnTo>
                    <a:pt x="1158519" y="1122336"/>
                  </a:lnTo>
                  <a:lnTo>
                    <a:pt x="1161377" y="1137900"/>
                  </a:lnTo>
                  <a:lnTo>
                    <a:pt x="1162965" y="1143617"/>
                  </a:lnTo>
                  <a:lnTo>
                    <a:pt x="1164871" y="1149017"/>
                  </a:lnTo>
                  <a:lnTo>
                    <a:pt x="1166776" y="1154734"/>
                  </a:lnTo>
                  <a:lnTo>
                    <a:pt x="1168682" y="1160134"/>
                  </a:lnTo>
                  <a:lnTo>
                    <a:pt x="1153120" y="1173474"/>
                  </a:lnTo>
                  <a:lnTo>
                    <a:pt x="1145181" y="1180144"/>
                  </a:lnTo>
                  <a:lnTo>
                    <a:pt x="1137877" y="1187450"/>
                  </a:lnTo>
                  <a:lnTo>
                    <a:pt x="1130255" y="1194437"/>
                  </a:lnTo>
                  <a:lnTo>
                    <a:pt x="1122951" y="1202060"/>
                  </a:lnTo>
                  <a:lnTo>
                    <a:pt x="1115646" y="1210001"/>
                  </a:lnTo>
                  <a:lnTo>
                    <a:pt x="1108660" y="1217624"/>
                  </a:lnTo>
                  <a:lnTo>
                    <a:pt x="1101990" y="1225882"/>
                  </a:lnTo>
                  <a:lnTo>
                    <a:pt x="1095321" y="1234141"/>
                  </a:lnTo>
                  <a:lnTo>
                    <a:pt x="1088652" y="1242717"/>
                  </a:lnTo>
                  <a:lnTo>
                    <a:pt x="1082618" y="1251928"/>
                  </a:lnTo>
                  <a:lnTo>
                    <a:pt x="1076267" y="1260822"/>
                  </a:lnTo>
                  <a:lnTo>
                    <a:pt x="1070233" y="1269715"/>
                  </a:lnTo>
                  <a:lnTo>
                    <a:pt x="1064834" y="1279244"/>
                  </a:lnTo>
                  <a:lnTo>
                    <a:pt x="1059118" y="1289090"/>
                  </a:lnTo>
                  <a:lnTo>
                    <a:pt x="1053719" y="1298937"/>
                  </a:lnTo>
                  <a:lnTo>
                    <a:pt x="1048320" y="1309101"/>
                  </a:lnTo>
                  <a:lnTo>
                    <a:pt x="1043556" y="1319265"/>
                  </a:lnTo>
                  <a:lnTo>
                    <a:pt x="1039110" y="1329747"/>
                  </a:lnTo>
                  <a:lnTo>
                    <a:pt x="1034347" y="1340864"/>
                  </a:lnTo>
                  <a:lnTo>
                    <a:pt x="1029901" y="1351663"/>
                  </a:lnTo>
                  <a:lnTo>
                    <a:pt x="1026090" y="1363097"/>
                  </a:lnTo>
                  <a:lnTo>
                    <a:pt x="1022279" y="1374532"/>
                  </a:lnTo>
                  <a:lnTo>
                    <a:pt x="1018468" y="1386284"/>
                  </a:lnTo>
                  <a:lnTo>
                    <a:pt x="1014974" y="1398036"/>
                  </a:lnTo>
                  <a:lnTo>
                    <a:pt x="1011799" y="1410106"/>
                  </a:lnTo>
                  <a:lnTo>
                    <a:pt x="1009258" y="1422811"/>
                  </a:lnTo>
                  <a:lnTo>
                    <a:pt x="1006400" y="1435517"/>
                  </a:lnTo>
                  <a:lnTo>
                    <a:pt x="1004177" y="1448539"/>
                  </a:lnTo>
                  <a:lnTo>
                    <a:pt x="1002271" y="1461562"/>
                  </a:lnTo>
                  <a:lnTo>
                    <a:pt x="1000048" y="1474902"/>
                  </a:lnTo>
                  <a:lnTo>
                    <a:pt x="998460" y="1488560"/>
                  </a:lnTo>
                  <a:lnTo>
                    <a:pt x="997508" y="1504759"/>
                  </a:lnTo>
                  <a:lnTo>
                    <a:pt x="996237" y="1525723"/>
                  </a:lnTo>
                  <a:lnTo>
                    <a:pt x="995602" y="1551133"/>
                  </a:lnTo>
                  <a:lnTo>
                    <a:pt x="995602" y="1565744"/>
                  </a:lnTo>
                  <a:lnTo>
                    <a:pt x="995920" y="1580990"/>
                  </a:lnTo>
                  <a:lnTo>
                    <a:pt x="996237" y="1596871"/>
                  </a:lnTo>
                  <a:lnTo>
                    <a:pt x="997190" y="1613705"/>
                  </a:lnTo>
                  <a:lnTo>
                    <a:pt x="998460" y="1630857"/>
                  </a:lnTo>
                  <a:lnTo>
                    <a:pt x="1000048" y="1648962"/>
                  </a:lnTo>
                  <a:lnTo>
                    <a:pt x="1002589" y="1667384"/>
                  </a:lnTo>
                  <a:lnTo>
                    <a:pt x="1005130" y="1686124"/>
                  </a:lnTo>
                  <a:lnTo>
                    <a:pt x="1008941" y="1705182"/>
                  </a:lnTo>
                  <a:lnTo>
                    <a:pt x="1012751" y="1724557"/>
                  </a:lnTo>
                  <a:lnTo>
                    <a:pt x="1017515" y="1744250"/>
                  </a:lnTo>
                  <a:lnTo>
                    <a:pt x="1022914" y="1763308"/>
                  </a:lnTo>
                  <a:lnTo>
                    <a:pt x="1029265" y="1783001"/>
                  </a:lnTo>
                  <a:lnTo>
                    <a:pt x="1036252" y="1802376"/>
                  </a:lnTo>
                  <a:lnTo>
                    <a:pt x="1044192" y="1821434"/>
                  </a:lnTo>
                  <a:lnTo>
                    <a:pt x="1048320" y="1831280"/>
                  </a:lnTo>
                  <a:lnTo>
                    <a:pt x="1053084" y="1840491"/>
                  </a:lnTo>
                  <a:lnTo>
                    <a:pt x="1057847" y="1849702"/>
                  </a:lnTo>
                  <a:lnTo>
                    <a:pt x="1062929" y="1858914"/>
                  </a:lnTo>
                  <a:lnTo>
                    <a:pt x="1068327" y="1868125"/>
                  </a:lnTo>
                  <a:lnTo>
                    <a:pt x="1073726" y="1877018"/>
                  </a:lnTo>
                  <a:lnTo>
                    <a:pt x="1079760" y="1885594"/>
                  </a:lnTo>
                  <a:lnTo>
                    <a:pt x="1085476" y="1894488"/>
                  </a:lnTo>
                  <a:lnTo>
                    <a:pt x="1092146" y="1902746"/>
                  </a:lnTo>
                  <a:lnTo>
                    <a:pt x="1098815" y="1911640"/>
                  </a:lnTo>
                  <a:lnTo>
                    <a:pt x="1105484" y="1919581"/>
                  </a:lnTo>
                  <a:lnTo>
                    <a:pt x="1113106" y="1927521"/>
                  </a:lnTo>
                  <a:lnTo>
                    <a:pt x="1120410" y="1935462"/>
                  </a:lnTo>
                  <a:lnTo>
                    <a:pt x="1128349" y="1943403"/>
                  </a:lnTo>
                  <a:lnTo>
                    <a:pt x="1119775" y="1947214"/>
                  </a:lnTo>
                  <a:lnTo>
                    <a:pt x="1110565" y="1951343"/>
                  </a:lnTo>
                  <a:lnTo>
                    <a:pt x="1101673" y="1955155"/>
                  </a:lnTo>
                  <a:lnTo>
                    <a:pt x="1092146" y="1958649"/>
                  </a:lnTo>
                  <a:lnTo>
                    <a:pt x="1083253" y="1962143"/>
                  </a:lnTo>
                  <a:lnTo>
                    <a:pt x="1073726" y="1964684"/>
                  </a:lnTo>
                  <a:lnTo>
                    <a:pt x="1064199" y="1967542"/>
                  </a:lnTo>
                  <a:lnTo>
                    <a:pt x="1054672" y="1970401"/>
                  </a:lnTo>
                  <a:lnTo>
                    <a:pt x="1044827" y="1972307"/>
                  </a:lnTo>
                  <a:lnTo>
                    <a:pt x="1034664" y="1974212"/>
                  </a:lnTo>
                  <a:lnTo>
                    <a:pt x="1024819" y="1975801"/>
                  </a:lnTo>
                  <a:lnTo>
                    <a:pt x="1014657" y="1977389"/>
                  </a:lnTo>
                  <a:lnTo>
                    <a:pt x="1004494" y="1978024"/>
                  </a:lnTo>
                  <a:lnTo>
                    <a:pt x="994332" y="1978977"/>
                  </a:lnTo>
                  <a:lnTo>
                    <a:pt x="984170" y="1979612"/>
                  </a:lnTo>
                  <a:lnTo>
                    <a:pt x="974007" y="1979612"/>
                  </a:lnTo>
                  <a:lnTo>
                    <a:pt x="955588" y="1979612"/>
                  </a:lnTo>
                  <a:lnTo>
                    <a:pt x="364895" y="1979612"/>
                  </a:lnTo>
                  <a:lnTo>
                    <a:pt x="346476" y="1979612"/>
                  </a:lnTo>
                  <a:lnTo>
                    <a:pt x="328692" y="1979294"/>
                  </a:lnTo>
                  <a:lnTo>
                    <a:pt x="311225" y="1977706"/>
                  </a:lnTo>
                  <a:lnTo>
                    <a:pt x="294076" y="1975801"/>
                  </a:lnTo>
                  <a:lnTo>
                    <a:pt x="276609" y="1972624"/>
                  </a:lnTo>
                  <a:lnTo>
                    <a:pt x="259778" y="1968813"/>
                  </a:lnTo>
                  <a:lnTo>
                    <a:pt x="243264" y="1964048"/>
                  </a:lnTo>
                  <a:lnTo>
                    <a:pt x="227385" y="1958649"/>
                  </a:lnTo>
                  <a:lnTo>
                    <a:pt x="211506" y="1952614"/>
                  </a:lnTo>
                  <a:lnTo>
                    <a:pt x="196262" y="1945626"/>
                  </a:lnTo>
                  <a:lnTo>
                    <a:pt x="181336" y="1937685"/>
                  </a:lnTo>
                  <a:lnTo>
                    <a:pt x="167045" y="1929427"/>
                  </a:lnTo>
                  <a:lnTo>
                    <a:pt x="152754" y="1920533"/>
                  </a:lnTo>
                  <a:lnTo>
                    <a:pt x="139098" y="1910687"/>
                  </a:lnTo>
                  <a:lnTo>
                    <a:pt x="126078" y="1900523"/>
                  </a:lnTo>
                  <a:lnTo>
                    <a:pt x="113692" y="1889406"/>
                  </a:lnTo>
                  <a:lnTo>
                    <a:pt x="101624" y="1878289"/>
                  </a:lnTo>
                  <a:lnTo>
                    <a:pt x="90192" y="1865901"/>
                  </a:lnTo>
                  <a:lnTo>
                    <a:pt x="79077" y="1853514"/>
                  </a:lnTo>
                  <a:lnTo>
                    <a:pt x="68914" y="1840491"/>
                  </a:lnTo>
                  <a:lnTo>
                    <a:pt x="59069" y="1826833"/>
                  </a:lnTo>
                  <a:lnTo>
                    <a:pt x="50177" y="1812858"/>
                  </a:lnTo>
                  <a:lnTo>
                    <a:pt x="41920" y="1798247"/>
                  </a:lnTo>
                  <a:lnTo>
                    <a:pt x="33981" y="1783318"/>
                  </a:lnTo>
                  <a:lnTo>
                    <a:pt x="26994" y="1768072"/>
                  </a:lnTo>
                  <a:lnTo>
                    <a:pt x="21278" y="1752509"/>
                  </a:lnTo>
                  <a:lnTo>
                    <a:pt x="15561" y="1736310"/>
                  </a:lnTo>
                  <a:lnTo>
                    <a:pt x="11115" y="1719793"/>
                  </a:lnTo>
                  <a:lnTo>
                    <a:pt x="6987" y="1702959"/>
                  </a:lnTo>
                  <a:lnTo>
                    <a:pt x="3811" y="1686124"/>
                  </a:lnTo>
                  <a:lnTo>
                    <a:pt x="1588" y="1668337"/>
                  </a:lnTo>
                  <a:lnTo>
                    <a:pt x="318" y="1650868"/>
                  </a:lnTo>
                  <a:lnTo>
                    <a:pt x="0" y="1633081"/>
                  </a:lnTo>
                  <a:lnTo>
                    <a:pt x="0" y="792321"/>
                  </a:lnTo>
                  <a:lnTo>
                    <a:pt x="0" y="742136"/>
                  </a:lnTo>
                  <a:lnTo>
                    <a:pt x="318" y="724349"/>
                  </a:lnTo>
                  <a:lnTo>
                    <a:pt x="1588" y="706562"/>
                  </a:lnTo>
                  <a:lnTo>
                    <a:pt x="3811" y="689410"/>
                  </a:lnTo>
                  <a:lnTo>
                    <a:pt x="6987" y="672258"/>
                  </a:lnTo>
                  <a:lnTo>
                    <a:pt x="11115" y="655106"/>
                  </a:lnTo>
                  <a:lnTo>
                    <a:pt x="15561" y="638907"/>
                  </a:lnTo>
                  <a:lnTo>
                    <a:pt x="21278" y="622708"/>
                  </a:lnTo>
                  <a:lnTo>
                    <a:pt x="26994" y="607144"/>
                  </a:lnTo>
                  <a:lnTo>
                    <a:pt x="33981" y="591898"/>
                  </a:lnTo>
                  <a:lnTo>
                    <a:pt x="41920" y="576970"/>
                  </a:lnTo>
                  <a:lnTo>
                    <a:pt x="50177" y="562359"/>
                  </a:lnTo>
                  <a:lnTo>
                    <a:pt x="59069" y="548383"/>
                  </a:lnTo>
                  <a:lnTo>
                    <a:pt x="68914" y="534408"/>
                  </a:lnTo>
                  <a:lnTo>
                    <a:pt x="79077" y="521703"/>
                  </a:lnTo>
                  <a:lnTo>
                    <a:pt x="90192" y="508998"/>
                  </a:lnTo>
                  <a:lnTo>
                    <a:pt x="101624" y="496928"/>
                  </a:lnTo>
                  <a:lnTo>
                    <a:pt x="113692" y="485493"/>
                  </a:lnTo>
                  <a:lnTo>
                    <a:pt x="126078" y="474694"/>
                  </a:lnTo>
                  <a:lnTo>
                    <a:pt x="139098" y="463894"/>
                  </a:lnTo>
                  <a:lnTo>
                    <a:pt x="152754" y="454683"/>
                  </a:lnTo>
                  <a:lnTo>
                    <a:pt x="167045" y="445472"/>
                  </a:lnTo>
                  <a:lnTo>
                    <a:pt x="181336" y="437214"/>
                  </a:lnTo>
                  <a:lnTo>
                    <a:pt x="196262" y="429591"/>
                  </a:lnTo>
                  <a:lnTo>
                    <a:pt x="211506" y="422285"/>
                  </a:lnTo>
                  <a:lnTo>
                    <a:pt x="227385" y="416250"/>
                  </a:lnTo>
                  <a:lnTo>
                    <a:pt x="243264" y="411168"/>
                  </a:lnTo>
                  <a:lnTo>
                    <a:pt x="259778" y="406404"/>
                  </a:lnTo>
                  <a:lnTo>
                    <a:pt x="276609" y="402592"/>
                  </a:lnTo>
                  <a:lnTo>
                    <a:pt x="294076" y="399416"/>
                  </a:lnTo>
                  <a:lnTo>
                    <a:pt x="311225" y="396875"/>
                  </a:lnTo>
                  <a:lnTo>
                    <a:pt x="328692" y="395922"/>
                  </a:lnTo>
                  <a:lnTo>
                    <a:pt x="346476" y="395287"/>
                  </a:lnTo>
                  <a:close/>
                  <a:moveTo>
                    <a:pt x="388620" y="0"/>
                  </a:moveTo>
                  <a:lnTo>
                    <a:pt x="395923" y="0"/>
                  </a:lnTo>
                  <a:lnTo>
                    <a:pt x="923608" y="0"/>
                  </a:lnTo>
                  <a:lnTo>
                    <a:pt x="930275" y="0"/>
                  </a:lnTo>
                  <a:lnTo>
                    <a:pt x="937260" y="318"/>
                  </a:lnTo>
                  <a:lnTo>
                    <a:pt x="943610" y="1270"/>
                  </a:lnTo>
                  <a:lnTo>
                    <a:pt x="950278" y="2223"/>
                  </a:lnTo>
                  <a:lnTo>
                    <a:pt x="956628" y="3810"/>
                  </a:lnTo>
                  <a:lnTo>
                    <a:pt x="962660" y="5715"/>
                  </a:lnTo>
                  <a:lnTo>
                    <a:pt x="969010" y="7938"/>
                  </a:lnTo>
                  <a:lnTo>
                    <a:pt x="975043" y="10160"/>
                  </a:lnTo>
                  <a:lnTo>
                    <a:pt x="980758" y="13018"/>
                  </a:lnTo>
                  <a:lnTo>
                    <a:pt x="986155" y="15558"/>
                  </a:lnTo>
                  <a:lnTo>
                    <a:pt x="991870" y="18733"/>
                  </a:lnTo>
                  <a:lnTo>
                    <a:pt x="997268" y="22225"/>
                  </a:lnTo>
                  <a:lnTo>
                    <a:pt x="1002348" y="25718"/>
                  </a:lnTo>
                  <a:lnTo>
                    <a:pt x="1007428" y="29845"/>
                  </a:lnTo>
                  <a:lnTo>
                    <a:pt x="1012190" y="33973"/>
                  </a:lnTo>
                  <a:lnTo>
                    <a:pt x="1016953" y="38418"/>
                  </a:lnTo>
                  <a:lnTo>
                    <a:pt x="1021080" y="43180"/>
                  </a:lnTo>
                  <a:lnTo>
                    <a:pt x="1025525" y="47625"/>
                  </a:lnTo>
                  <a:lnTo>
                    <a:pt x="1029335" y="53023"/>
                  </a:lnTo>
                  <a:lnTo>
                    <a:pt x="1032828" y="58103"/>
                  </a:lnTo>
                  <a:lnTo>
                    <a:pt x="1036320" y="63183"/>
                  </a:lnTo>
                  <a:lnTo>
                    <a:pt x="1039495" y="68898"/>
                  </a:lnTo>
                  <a:lnTo>
                    <a:pt x="1042353" y="74295"/>
                  </a:lnTo>
                  <a:lnTo>
                    <a:pt x="1045210" y="80328"/>
                  </a:lnTo>
                  <a:lnTo>
                    <a:pt x="1047433" y="86043"/>
                  </a:lnTo>
                  <a:lnTo>
                    <a:pt x="1049338" y="92393"/>
                  </a:lnTo>
                  <a:lnTo>
                    <a:pt x="1051243" y="98743"/>
                  </a:lnTo>
                  <a:lnTo>
                    <a:pt x="1052830" y="105093"/>
                  </a:lnTo>
                  <a:lnTo>
                    <a:pt x="1054100" y="111760"/>
                  </a:lnTo>
                  <a:lnTo>
                    <a:pt x="1054735" y="118428"/>
                  </a:lnTo>
                  <a:lnTo>
                    <a:pt x="1055370" y="125095"/>
                  </a:lnTo>
                  <a:lnTo>
                    <a:pt x="1055688" y="131763"/>
                  </a:lnTo>
                  <a:lnTo>
                    <a:pt x="1055370" y="138430"/>
                  </a:lnTo>
                  <a:lnTo>
                    <a:pt x="1054735" y="145098"/>
                  </a:lnTo>
                  <a:lnTo>
                    <a:pt x="1054100" y="151448"/>
                  </a:lnTo>
                  <a:lnTo>
                    <a:pt x="1052830" y="158115"/>
                  </a:lnTo>
                  <a:lnTo>
                    <a:pt x="1051243" y="164465"/>
                  </a:lnTo>
                  <a:lnTo>
                    <a:pt x="1049338" y="170815"/>
                  </a:lnTo>
                  <a:lnTo>
                    <a:pt x="1047433" y="177165"/>
                  </a:lnTo>
                  <a:lnTo>
                    <a:pt x="1045210" y="182880"/>
                  </a:lnTo>
                  <a:lnTo>
                    <a:pt x="1042353" y="188913"/>
                  </a:lnTo>
                  <a:lnTo>
                    <a:pt x="1039495" y="194628"/>
                  </a:lnTo>
                  <a:lnTo>
                    <a:pt x="1036320" y="200343"/>
                  </a:lnTo>
                  <a:lnTo>
                    <a:pt x="1032828" y="205740"/>
                  </a:lnTo>
                  <a:lnTo>
                    <a:pt x="1029335" y="210820"/>
                  </a:lnTo>
                  <a:lnTo>
                    <a:pt x="1025525" y="215900"/>
                  </a:lnTo>
                  <a:lnTo>
                    <a:pt x="1021080" y="220663"/>
                  </a:lnTo>
                  <a:lnTo>
                    <a:pt x="1016953" y="225108"/>
                  </a:lnTo>
                  <a:lnTo>
                    <a:pt x="1012190" y="229553"/>
                  </a:lnTo>
                  <a:lnTo>
                    <a:pt x="1007428" y="233363"/>
                  </a:lnTo>
                  <a:lnTo>
                    <a:pt x="1002348" y="237490"/>
                  </a:lnTo>
                  <a:lnTo>
                    <a:pt x="997268" y="241300"/>
                  </a:lnTo>
                  <a:lnTo>
                    <a:pt x="991870" y="244793"/>
                  </a:lnTo>
                  <a:lnTo>
                    <a:pt x="986155" y="247968"/>
                  </a:lnTo>
                  <a:lnTo>
                    <a:pt x="980758" y="250825"/>
                  </a:lnTo>
                  <a:lnTo>
                    <a:pt x="975043" y="253365"/>
                  </a:lnTo>
                  <a:lnTo>
                    <a:pt x="969010" y="255905"/>
                  </a:lnTo>
                  <a:lnTo>
                    <a:pt x="962660" y="257810"/>
                  </a:lnTo>
                  <a:lnTo>
                    <a:pt x="956628" y="259715"/>
                  </a:lnTo>
                  <a:lnTo>
                    <a:pt x="950278" y="261303"/>
                  </a:lnTo>
                  <a:lnTo>
                    <a:pt x="943610" y="262573"/>
                  </a:lnTo>
                  <a:lnTo>
                    <a:pt x="937260" y="263208"/>
                  </a:lnTo>
                  <a:lnTo>
                    <a:pt x="930275" y="263525"/>
                  </a:lnTo>
                  <a:lnTo>
                    <a:pt x="923608" y="263525"/>
                  </a:lnTo>
                  <a:lnTo>
                    <a:pt x="395923" y="263525"/>
                  </a:lnTo>
                  <a:lnTo>
                    <a:pt x="388620" y="263525"/>
                  </a:lnTo>
                  <a:lnTo>
                    <a:pt x="381953" y="263208"/>
                  </a:lnTo>
                  <a:lnTo>
                    <a:pt x="375285" y="262573"/>
                  </a:lnTo>
                  <a:lnTo>
                    <a:pt x="369253" y="261303"/>
                  </a:lnTo>
                  <a:lnTo>
                    <a:pt x="362585" y="259715"/>
                  </a:lnTo>
                  <a:lnTo>
                    <a:pt x="356235" y="257810"/>
                  </a:lnTo>
                  <a:lnTo>
                    <a:pt x="350520" y="255905"/>
                  </a:lnTo>
                  <a:lnTo>
                    <a:pt x="344170" y="253365"/>
                  </a:lnTo>
                  <a:lnTo>
                    <a:pt x="338138" y="250825"/>
                  </a:lnTo>
                  <a:lnTo>
                    <a:pt x="332740" y="247968"/>
                  </a:lnTo>
                  <a:lnTo>
                    <a:pt x="327343" y="244793"/>
                  </a:lnTo>
                  <a:lnTo>
                    <a:pt x="321628" y="241300"/>
                  </a:lnTo>
                  <a:lnTo>
                    <a:pt x="316548" y="237490"/>
                  </a:lnTo>
                  <a:lnTo>
                    <a:pt x="311468" y="233363"/>
                  </a:lnTo>
                  <a:lnTo>
                    <a:pt x="307023" y="229553"/>
                  </a:lnTo>
                  <a:lnTo>
                    <a:pt x="302260" y="225108"/>
                  </a:lnTo>
                  <a:lnTo>
                    <a:pt x="297815" y="220663"/>
                  </a:lnTo>
                  <a:lnTo>
                    <a:pt x="293688" y="215900"/>
                  </a:lnTo>
                  <a:lnTo>
                    <a:pt x="289560" y="210820"/>
                  </a:lnTo>
                  <a:lnTo>
                    <a:pt x="286068" y="205740"/>
                  </a:lnTo>
                  <a:lnTo>
                    <a:pt x="282575" y="200343"/>
                  </a:lnTo>
                  <a:lnTo>
                    <a:pt x="279400" y="194628"/>
                  </a:lnTo>
                  <a:lnTo>
                    <a:pt x="276860" y="188913"/>
                  </a:lnTo>
                  <a:lnTo>
                    <a:pt x="274003" y="182880"/>
                  </a:lnTo>
                  <a:lnTo>
                    <a:pt x="271463" y="177165"/>
                  </a:lnTo>
                  <a:lnTo>
                    <a:pt x="269558" y="170815"/>
                  </a:lnTo>
                  <a:lnTo>
                    <a:pt x="267653" y="164465"/>
                  </a:lnTo>
                  <a:lnTo>
                    <a:pt x="266065" y="158115"/>
                  </a:lnTo>
                  <a:lnTo>
                    <a:pt x="264795" y="151448"/>
                  </a:lnTo>
                  <a:lnTo>
                    <a:pt x="264160" y="145098"/>
                  </a:lnTo>
                  <a:lnTo>
                    <a:pt x="263843" y="138430"/>
                  </a:lnTo>
                  <a:lnTo>
                    <a:pt x="263525" y="131763"/>
                  </a:lnTo>
                  <a:lnTo>
                    <a:pt x="263843" y="125095"/>
                  </a:lnTo>
                  <a:lnTo>
                    <a:pt x="264160" y="118428"/>
                  </a:lnTo>
                  <a:lnTo>
                    <a:pt x="264795" y="111760"/>
                  </a:lnTo>
                  <a:lnTo>
                    <a:pt x="266065" y="105093"/>
                  </a:lnTo>
                  <a:lnTo>
                    <a:pt x="267653" y="98743"/>
                  </a:lnTo>
                  <a:lnTo>
                    <a:pt x="269558" y="92393"/>
                  </a:lnTo>
                  <a:lnTo>
                    <a:pt x="271463" y="86043"/>
                  </a:lnTo>
                  <a:lnTo>
                    <a:pt x="274003" y="80328"/>
                  </a:lnTo>
                  <a:lnTo>
                    <a:pt x="276860" y="74295"/>
                  </a:lnTo>
                  <a:lnTo>
                    <a:pt x="279400" y="68898"/>
                  </a:lnTo>
                  <a:lnTo>
                    <a:pt x="282575" y="63183"/>
                  </a:lnTo>
                  <a:lnTo>
                    <a:pt x="286068" y="58103"/>
                  </a:lnTo>
                  <a:lnTo>
                    <a:pt x="289560" y="53023"/>
                  </a:lnTo>
                  <a:lnTo>
                    <a:pt x="293688" y="47625"/>
                  </a:lnTo>
                  <a:lnTo>
                    <a:pt x="297815" y="43180"/>
                  </a:lnTo>
                  <a:lnTo>
                    <a:pt x="302260" y="38418"/>
                  </a:lnTo>
                  <a:lnTo>
                    <a:pt x="307023" y="33973"/>
                  </a:lnTo>
                  <a:lnTo>
                    <a:pt x="311468" y="29845"/>
                  </a:lnTo>
                  <a:lnTo>
                    <a:pt x="316548" y="25718"/>
                  </a:lnTo>
                  <a:lnTo>
                    <a:pt x="321628" y="22225"/>
                  </a:lnTo>
                  <a:lnTo>
                    <a:pt x="327343" y="18733"/>
                  </a:lnTo>
                  <a:lnTo>
                    <a:pt x="332740" y="15558"/>
                  </a:lnTo>
                  <a:lnTo>
                    <a:pt x="338138" y="13018"/>
                  </a:lnTo>
                  <a:lnTo>
                    <a:pt x="344170" y="10160"/>
                  </a:lnTo>
                  <a:lnTo>
                    <a:pt x="350520" y="7938"/>
                  </a:lnTo>
                  <a:lnTo>
                    <a:pt x="356235" y="5715"/>
                  </a:lnTo>
                  <a:lnTo>
                    <a:pt x="362585" y="3810"/>
                  </a:lnTo>
                  <a:lnTo>
                    <a:pt x="369253" y="2223"/>
                  </a:lnTo>
                  <a:lnTo>
                    <a:pt x="375285" y="1270"/>
                  </a:lnTo>
                  <a:lnTo>
                    <a:pt x="381953" y="318"/>
                  </a:lnTo>
                  <a:lnTo>
                    <a:pt x="388620" y="0"/>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p>
              <a:pPr algn="ctr">
                <a:defRPr/>
              </a:pPr>
              <a:endParaRPr lang="zh-CN" altLang="en-US" sz="1350">
                <a:solidFill>
                  <a:srgbClr val="FFFFFF"/>
                </a:solidFill>
                <a:sym typeface="Arial" panose="020B0604020202020204" pitchFamily="34" charset="0"/>
              </a:endParaRPr>
            </a:p>
          </p:txBody>
        </p:sp>
      </p:grpSp>
      <p:grpSp>
        <p:nvGrpSpPr>
          <p:cNvPr id="95" name="组合 94"/>
          <p:cNvGrpSpPr/>
          <p:nvPr>
            <p:custDataLst>
              <p:tags r:id="rId40"/>
            </p:custDataLst>
          </p:nvPr>
        </p:nvGrpSpPr>
        <p:grpSpPr>
          <a:xfrm>
            <a:off x="3803961" y="3068913"/>
            <a:ext cx="756000" cy="756000"/>
            <a:chOff x="4768657" y="4732810"/>
            <a:chExt cx="1008000" cy="1008000"/>
          </a:xfrm>
        </p:grpSpPr>
        <p:sp>
          <p:nvSpPr>
            <p:cNvPr id="61" name="椭圆 60"/>
            <p:cNvSpPr/>
            <p:nvPr>
              <p:custDataLst>
                <p:tags r:id="rId41"/>
              </p:custDataLst>
            </p:nvPr>
          </p:nvSpPr>
          <p:spPr>
            <a:xfrm>
              <a:off x="4768657" y="4732810"/>
              <a:ext cx="1008000" cy="1008000"/>
            </a:xfrm>
            <a:prstGeom prst="ellipse">
              <a:avLst/>
            </a:prstGeom>
            <a:solidFill>
              <a:srgbClr val="FA546D"/>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74" name="KSO_Shape"/>
            <p:cNvSpPr/>
            <p:nvPr>
              <p:custDataLst>
                <p:tags r:id="rId42"/>
              </p:custDataLst>
            </p:nvPr>
          </p:nvSpPr>
          <p:spPr bwMode="auto">
            <a:xfrm>
              <a:off x="4991534" y="4944724"/>
              <a:ext cx="513099" cy="574364"/>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p>
              <a:pPr algn="ctr">
                <a:defRPr/>
              </a:pPr>
              <a:endParaRPr lang="zh-CN" altLang="en-US" sz="1350">
                <a:solidFill>
                  <a:srgbClr val="FFFFFF"/>
                </a:solidFill>
                <a:sym typeface="Arial" panose="020B0604020202020204" pitchFamily="34" charset="0"/>
              </a:endParaRPr>
            </a:p>
          </p:txBody>
        </p:sp>
      </p:grpSp>
      <p:grpSp>
        <p:nvGrpSpPr>
          <p:cNvPr id="77" name="组合 76"/>
          <p:cNvGrpSpPr/>
          <p:nvPr>
            <p:custDataLst>
              <p:tags r:id="rId43"/>
            </p:custDataLst>
          </p:nvPr>
        </p:nvGrpSpPr>
        <p:grpSpPr>
          <a:xfrm flipV="1">
            <a:off x="2790328" y="3588804"/>
            <a:ext cx="1057275" cy="316188"/>
            <a:chOff x="3403600" y="1970870"/>
            <a:chExt cx="1257300" cy="421584"/>
          </a:xfrm>
        </p:grpSpPr>
        <p:cxnSp>
          <p:nvCxnSpPr>
            <p:cNvPr id="78" name="直接连接符 77"/>
            <p:cNvCxnSpPr/>
            <p:nvPr>
              <p:custDataLst>
                <p:tags r:id="rId44"/>
              </p:custDataLst>
            </p:nvPr>
          </p:nvCxnSpPr>
          <p:spPr>
            <a:xfrm flipH="1">
              <a:off x="4394201" y="2392454"/>
              <a:ext cx="266699" cy="0"/>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79" name="直接连接符 78"/>
            <p:cNvCxnSpPr/>
            <p:nvPr>
              <p:custDataLst>
                <p:tags r:id="rId45"/>
              </p:custDataLst>
            </p:nvPr>
          </p:nvCxnSpPr>
          <p:spPr>
            <a:xfrm flipV="1">
              <a:off x="4394200" y="1970870"/>
              <a:ext cx="0" cy="421584"/>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80" name="直接连接符 79"/>
            <p:cNvCxnSpPr/>
            <p:nvPr>
              <p:custDataLst>
                <p:tags r:id="rId46"/>
              </p:custDataLst>
            </p:nvPr>
          </p:nvCxnSpPr>
          <p:spPr>
            <a:xfrm flipH="1">
              <a:off x="3403600" y="1970870"/>
              <a:ext cx="990600"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grpSp>
      <p:sp>
        <p:nvSpPr>
          <p:cNvPr id="81" name="文本框 80"/>
          <p:cNvSpPr txBox="1"/>
          <p:nvPr>
            <p:custDataLst>
              <p:tags r:id="rId47"/>
            </p:custDataLst>
          </p:nvPr>
        </p:nvSpPr>
        <p:spPr>
          <a:xfrm>
            <a:off x="1285342" y="3793320"/>
            <a:ext cx="1395900" cy="862112"/>
          </a:xfrm>
          <a:prstGeom prst="rect">
            <a:avLst/>
          </a:prstGeom>
          <a:noFill/>
        </p:spPr>
        <p:txBody>
          <a:bodyPr wrap="square" rtlCol="0">
            <a:normAutofit/>
          </a:bodyPr>
          <a:p>
            <a:pPr algn="r">
              <a:lnSpc>
                <a:spcPct val="120000"/>
              </a:lnSpc>
            </a:pPr>
            <a:r>
              <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rPr>
              <a:t>市场状况</a:t>
            </a:r>
            <a:endPar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 name="文本框 81"/>
          <p:cNvSpPr txBox="1"/>
          <p:nvPr>
            <p:custDataLst>
              <p:tags r:id="rId48"/>
            </p:custDataLst>
          </p:nvPr>
        </p:nvSpPr>
        <p:spPr>
          <a:xfrm>
            <a:off x="1285342" y="3525795"/>
            <a:ext cx="1395900" cy="300083"/>
          </a:xfrm>
          <a:prstGeom prst="rect">
            <a:avLst/>
          </a:prstGeom>
          <a:noFill/>
        </p:spPr>
        <p:txBody>
          <a:bodyPr wrap="square" rtlCol="0">
            <a:normAutofit fontScale="80000"/>
          </a:bodyPr>
          <a:p>
            <a:pPr algn="r"/>
            <a:r>
              <a:rPr lang="en-US" altLang="zh-CN" sz="1500" dirty="0" smtClean="0">
                <a:solidFill>
                  <a:srgbClr val="FA546D">
                    <a:lumMod val="75000"/>
                  </a:srgbClr>
                </a:solidFill>
                <a:latin typeface="Arial Black" panose="020B0A04020102020204" charset="0"/>
                <a:ea typeface="幼圆" charset="0"/>
                <a:cs typeface="+mn-ea"/>
                <a:sym typeface="Arial" panose="020B0604020202020204" pitchFamily="34" charset="0"/>
              </a:rPr>
              <a:t>3.</a:t>
            </a:r>
            <a:endParaRPr lang="en-US" altLang="zh-CN" sz="1500" dirty="0" smtClean="0">
              <a:solidFill>
                <a:srgbClr val="FA546D">
                  <a:lumMod val="75000"/>
                </a:srgbClr>
              </a:solidFill>
              <a:latin typeface="Arial Black" panose="020B0A04020102020204" charset="0"/>
              <a:ea typeface="幼圆" charset="0"/>
              <a:cs typeface="+mn-ea"/>
              <a:sym typeface="Arial" panose="020B0604020202020204" pitchFamily="34" charset="0"/>
            </a:endParaRPr>
          </a:p>
        </p:txBody>
      </p:sp>
      <p:grpSp>
        <p:nvGrpSpPr>
          <p:cNvPr id="84" name="组合 83"/>
          <p:cNvGrpSpPr/>
          <p:nvPr>
            <p:custDataLst>
              <p:tags r:id="rId49"/>
            </p:custDataLst>
          </p:nvPr>
        </p:nvGrpSpPr>
        <p:grpSpPr>
          <a:xfrm flipH="1">
            <a:off x="5756175" y="1151763"/>
            <a:ext cx="1057275" cy="316188"/>
            <a:chOff x="3403600" y="1970870"/>
            <a:chExt cx="1257300" cy="421584"/>
          </a:xfrm>
        </p:grpSpPr>
        <p:cxnSp>
          <p:nvCxnSpPr>
            <p:cNvPr id="85" name="直接连接符 84"/>
            <p:cNvCxnSpPr/>
            <p:nvPr>
              <p:custDataLst>
                <p:tags r:id="rId50"/>
              </p:custDataLst>
            </p:nvPr>
          </p:nvCxnSpPr>
          <p:spPr>
            <a:xfrm flipH="1">
              <a:off x="4394201" y="2392454"/>
              <a:ext cx="266699" cy="0"/>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86" name="直接连接符 85"/>
            <p:cNvCxnSpPr/>
            <p:nvPr>
              <p:custDataLst>
                <p:tags r:id="rId51"/>
              </p:custDataLst>
            </p:nvPr>
          </p:nvCxnSpPr>
          <p:spPr>
            <a:xfrm flipV="1">
              <a:off x="4394200" y="1970870"/>
              <a:ext cx="0" cy="421584"/>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87" name="直接连接符 86"/>
            <p:cNvCxnSpPr/>
            <p:nvPr>
              <p:custDataLst>
                <p:tags r:id="rId52"/>
              </p:custDataLst>
            </p:nvPr>
          </p:nvCxnSpPr>
          <p:spPr>
            <a:xfrm flipH="1">
              <a:off x="3403600" y="1970870"/>
              <a:ext cx="990600"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grpSp>
      <p:cxnSp>
        <p:nvCxnSpPr>
          <p:cNvPr id="88" name="直接连接符 87"/>
          <p:cNvCxnSpPr/>
          <p:nvPr>
            <p:custDataLst>
              <p:tags r:id="rId53"/>
            </p:custDataLst>
          </p:nvPr>
        </p:nvCxnSpPr>
        <p:spPr>
          <a:xfrm>
            <a:off x="6307198" y="3227876"/>
            <a:ext cx="461962"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grpSp>
        <p:nvGrpSpPr>
          <p:cNvPr id="89" name="组合 88"/>
          <p:cNvGrpSpPr/>
          <p:nvPr>
            <p:custDataLst>
              <p:tags r:id="rId54"/>
            </p:custDataLst>
          </p:nvPr>
        </p:nvGrpSpPr>
        <p:grpSpPr>
          <a:xfrm flipH="1" flipV="1">
            <a:off x="5250080" y="3984409"/>
            <a:ext cx="1057275" cy="316188"/>
            <a:chOff x="3403600" y="1970870"/>
            <a:chExt cx="1257300" cy="421584"/>
          </a:xfrm>
        </p:grpSpPr>
        <p:cxnSp>
          <p:nvCxnSpPr>
            <p:cNvPr id="90" name="直接连接符 89"/>
            <p:cNvCxnSpPr/>
            <p:nvPr>
              <p:custDataLst>
                <p:tags r:id="rId55"/>
              </p:custDataLst>
            </p:nvPr>
          </p:nvCxnSpPr>
          <p:spPr>
            <a:xfrm flipH="1">
              <a:off x="4394201" y="2392454"/>
              <a:ext cx="266699" cy="0"/>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91" name="直接连接符 90"/>
            <p:cNvCxnSpPr/>
            <p:nvPr>
              <p:custDataLst>
                <p:tags r:id="rId56"/>
              </p:custDataLst>
            </p:nvPr>
          </p:nvCxnSpPr>
          <p:spPr>
            <a:xfrm flipV="1">
              <a:off x="4394200" y="1970870"/>
              <a:ext cx="0" cy="421584"/>
            </a:xfrm>
            <a:prstGeom prst="line">
              <a:avLst/>
            </a:prstGeom>
            <a:ln w="9525">
              <a:solidFill>
                <a:sysClr val="windowText" lastClr="000000">
                  <a:lumMod val="65000"/>
                  <a:lumOff val="35000"/>
                </a:sysClr>
              </a:solidFill>
            </a:ln>
          </p:spPr>
          <p:style>
            <a:lnRef idx="1">
              <a:srgbClr val="FE8A57"/>
            </a:lnRef>
            <a:fillRef idx="0">
              <a:srgbClr val="FE8A57"/>
            </a:fillRef>
            <a:effectRef idx="0">
              <a:srgbClr val="FE8A57"/>
            </a:effectRef>
            <a:fontRef idx="minor">
              <a:sysClr val="windowText" lastClr="000000"/>
            </a:fontRef>
          </p:style>
        </p:cxnSp>
        <p:cxnSp>
          <p:nvCxnSpPr>
            <p:cNvPr id="92" name="直接连接符 91"/>
            <p:cNvCxnSpPr/>
            <p:nvPr>
              <p:custDataLst>
                <p:tags r:id="rId57"/>
              </p:custDataLst>
            </p:nvPr>
          </p:nvCxnSpPr>
          <p:spPr>
            <a:xfrm flipH="1">
              <a:off x="3403600" y="1970870"/>
              <a:ext cx="990600"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grpSp>
      <p:sp>
        <p:nvSpPr>
          <p:cNvPr id="93" name="文本框 92"/>
          <p:cNvSpPr txBox="1"/>
          <p:nvPr>
            <p:custDataLst>
              <p:tags r:id="rId58"/>
            </p:custDataLst>
          </p:nvPr>
        </p:nvSpPr>
        <p:spPr>
          <a:xfrm>
            <a:off x="6419578" y="4300688"/>
            <a:ext cx="1395900" cy="862112"/>
          </a:xfrm>
          <a:prstGeom prst="rect">
            <a:avLst/>
          </a:prstGeom>
          <a:noFill/>
        </p:spPr>
        <p:txBody>
          <a:bodyPr wrap="square" rtlCol="0">
            <a:normAutofit/>
          </a:bodyPr>
          <a:p>
            <a:pPr>
              <a:lnSpc>
                <a:spcPct val="120000"/>
              </a:lnSpc>
            </a:pPr>
            <a:r>
              <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rPr>
              <a:t>工程项目方面的情况</a:t>
            </a:r>
            <a:endPar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4" name="文本框 93"/>
          <p:cNvSpPr txBox="1"/>
          <p:nvPr>
            <p:custDataLst>
              <p:tags r:id="rId59"/>
            </p:custDataLst>
          </p:nvPr>
        </p:nvSpPr>
        <p:spPr>
          <a:xfrm>
            <a:off x="6419578" y="4150638"/>
            <a:ext cx="1395900" cy="300083"/>
          </a:xfrm>
          <a:prstGeom prst="rect">
            <a:avLst/>
          </a:prstGeom>
          <a:noFill/>
        </p:spPr>
        <p:txBody>
          <a:bodyPr wrap="square" rtlCol="0">
            <a:normAutofit fontScale="80000"/>
          </a:bodyPr>
          <a:p>
            <a:r>
              <a:rPr lang="en-US" altLang="zh-CN" sz="1500" dirty="0" smtClean="0">
                <a:solidFill>
                  <a:srgbClr val="0EA4C2">
                    <a:lumMod val="75000"/>
                  </a:srgbClr>
                </a:solidFill>
                <a:latin typeface="Arial Black" panose="020B0A04020102020204" charset="0"/>
                <a:ea typeface="幼圆" charset="0"/>
                <a:cs typeface="+mn-ea"/>
                <a:sym typeface="Arial" panose="020B0604020202020204" pitchFamily="34" charset="0"/>
              </a:rPr>
              <a:t>4.</a:t>
            </a:r>
            <a:endParaRPr lang="en-US" altLang="zh-CN" sz="1500" dirty="0" smtClean="0">
              <a:solidFill>
                <a:srgbClr val="0EA4C2">
                  <a:lumMod val="75000"/>
                </a:srgbClr>
              </a:solidFill>
              <a:latin typeface="Arial Black" panose="020B0A04020102020204" charset="0"/>
              <a:ea typeface="幼圆" charset="0"/>
              <a:cs typeface="+mn-ea"/>
              <a:sym typeface="Arial" panose="020B0604020202020204" pitchFamily="34" charset="0"/>
            </a:endParaRPr>
          </a:p>
        </p:txBody>
      </p:sp>
      <p:grpSp>
        <p:nvGrpSpPr>
          <p:cNvPr id="2" name="组合 1"/>
          <p:cNvGrpSpPr/>
          <p:nvPr>
            <p:custDataLst>
              <p:tags r:id="rId60"/>
            </p:custDataLst>
          </p:nvPr>
        </p:nvGrpSpPr>
        <p:grpSpPr>
          <a:xfrm rot="1020000">
            <a:off x="5775012" y="1734010"/>
            <a:ext cx="756000" cy="756000"/>
            <a:chOff x="3875314" y="2833914"/>
            <a:chExt cx="1190172" cy="1190172"/>
          </a:xfrm>
        </p:grpSpPr>
        <p:sp>
          <p:nvSpPr>
            <p:cNvPr id="3" name="椭圆 2"/>
            <p:cNvSpPr/>
            <p:nvPr>
              <p:custDataLst>
                <p:tags r:id="rId61"/>
              </p:custDataLst>
            </p:nvPr>
          </p:nvSpPr>
          <p:spPr>
            <a:xfrm>
              <a:off x="3875314" y="2833914"/>
              <a:ext cx="1190172" cy="1190172"/>
            </a:xfrm>
            <a:prstGeom prst="ellipse">
              <a:avLst/>
            </a:prstGeom>
            <a:solidFill>
              <a:srgbClr val="00C37B"/>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p>
              <a:pPr algn="ctr"/>
              <a:endParaRPr lang="zh-CN" altLang="en-US" sz="1350">
                <a:sym typeface="Arial" panose="020B0604020202020204" pitchFamily="34" charset="0"/>
              </a:endParaRPr>
            </a:p>
          </p:txBody>
        </p:sp>
        <p:sp>
          <p:nvSpPr>
            <p:cNvPr id="13" name="KSO_Shape"/>
            <p:cNvSpPr/>
            <p:nvPr>
              <p:custDataLst>
                <p:tags r:id="rId62"/>
              </p:custDataLst>
            </p:nvPr>
          </p:nvSpPr>
          <p:spPr bwMode="auto">
            <a:xfrm rot="1800000">
              <a:off x="4253670" y="3032564"/>
              <a:ext cx="433460" cy="710590"/>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ysClr val="window" lastClr="FFFFFF"/>
            </a:solidFill>
            <a:ln>
              <a:noFill/>
            </a:ln>
          </p:spPr>
          <p:txBody>
            <a:bodyPr anchor="ctr">
              <a:normAutofit/>
              <a:scene3d>
                <a:camera prst="orthographicFront"/>
                <a:lightRig rig="threePt" dir="t"/>
              </a:scene3d>
              <a:sp3d>
                <a:contourClr>
                  <a:srgbClr val="FFFFFF"/>
                </a:contourClr>
              </a:sp3d>
            </a:bodyPr>
            <a:p>
              <a:pPr algn="ctr">
                <a:defRPr/>
              </a:pPr>
              <a:endParaRPr lang="zh-CN" altLang="en-US" sz="1350">
                <a:solidFill>
                  <a:srgbClr val="FFFFFF"/>
                </a:solidFill>
                <a:sym typeface="Arial" panose="020B0604020202020204" pitchFamily="34" charset="0"/>
              </a:endParaRPr>
            </a:p>
          </p:txBody>
        </p:sp>
      </p:grpSp>
      <p:sp>
        <p:nvSpPr>
          <p:cNvPr id="16" name="上箭头 15"/>
          <p:cNvSpPr/>
          <p:nvPr>
            <p:custDataLst>
              <p:tags r:id="rId63"/>
            </p:custDataLst>
          </p:nvPr>
        </p:nvSpPr>
        <p:spPr>
          <a:xfrm rot="4380000">
            <a:off x="5314602" y="2282283"/>
            <a:ext cx="260060" cy="223070"/>
          </a:xfrm>
          <a:prstGeom prst="upArrow">
            <a:avLst>
              <a:gd name="adj1" fmla="val 57862"/>
              <a:gd name="adj2" fmla="val 61457"/>
            </a:avLst>
          </a:prstGeom>
          <a:solidFill>
            <a:srgbClr val="00C37B"/>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40000" lnSpcReduction="20000"/>
          </a:bodyPr>
          <a:p>
            <a:pPr algn="ctr"/>
            <a:endParaRPr lang="zh-CN" altLang="en-US" sz="1350">
              <a:sym typeface="Arial" panose="020B0604020202020204" pitchFamily="34" charset="0"/>
            </a:endParaRPr>
          </a:p>
        </p:txBody>
      </p:sp>
      <p:cxnSp>
        <p:nvCxnSpPr>
          <p:cNvPr id="19" name="直接连接符 18"/>
          <p:cNvCxnSpPr/>
          <p:nvPr>
            <p:custDataLst>
              <p:tags r:id="rId64"/>
            </p:custDataLst>
          </p:nvPr>
        </p:nvCxnSpPr>
        <p:spPr>
          <a:xfrm>
            <a:off x="6568183" y="2237276"/>
            <a:ext cx="461962" cy="0"/>
          </a:xfrm>
          <a:prstGeom prst="line">
            <a:avLst/>
          </a:prstGeom>
          <a:ln w="9525">
            <a:solidFill>
              <a:sysClr val="windowText" lastClr="000000">
                <a:lumMod val="65000"/>
                <a:lumOff val="35000"/>
              </a:sysClr>
            </a:solidFill>
            <a:tailEnd type="oval"/>
          </a:ln>
        </p:spPr>
        <p:style>
          <a:lnRef idx="1">
            <a:srgbClr val="FE8A57"/>
          </a:lnRef>
          <a:fillRef idx="0">
            <a:srgbClr val="FE8A57"/>
          </a:fillRef>
          <a:effectRef idx="0">
            <a:srgbClr val="FE8A57"/>
          </a:effectRef>
          <a:fontRef idx="minor">
            <a:sysClr val="windowText" lastClr="000000"/>
          </a:fontRef>
        </p:style>
      </p:cxnSp>
      <p:sp>
        <p:nvSpPr>
          <p:cNvPr id="20" name="文本框 19"/>
          <p:cNvSpPr txBox="1"/>
          <p:nvPr>
            <p:custDataLst>
              <p:tags r:id="rId65"/>
            </p:custDataLst>
          </p:nvPr>
        </p:nvSpPr>
        <p:spPr>
          <a:xfrm>
            <a:off x="7029813" y="1962318"/>
            <a:ext cx="1395900" cy="300083"/>
          </a:xfrm>
          <a:prstGeom prst="rect">
            <a:avLst/>
          </a:prstGeom>
          <a:noFill/>
        </p:spPr>
        <p:txBody>
          <a:bodyPr wrap="square" rtlCol="0">
            <a:normAutofit fontScale="80000"/>
          </a:bodyPr>
          <a:p>
            <a:r>
              <a:rPr lang="en-US" altLang="zh-CN" sz="1500" dirty="0" smtClean="0">
                <a:solidFill>
                  <a:srgbClr val="CDD74C">
                    <a:lumMod val="75000"/>
                  </a:srgbClr>
                </a:solidFill>
                <a:latin typeface="Arial Black" panose="020B0A04020102020204" charset="0"/>
                <a:ea typeface="幼圆" charset="0"/>
                <a:cs typeface="+mn-ea"/>
                <a:sym typeface="Arial" panose="020B0604020202020204" pitchFamily="34" charset="0"/>
              </a:rPr>
              <a:t>6.</a:t>
            </a:r>
            <a:endParaRPr lang="en-US" altLang="zh-CN" sz="1500" dirty="0" smtClean="0">
              <a:solidFill>
                <a:srgbClr val="CDD74C">
                  <a:lumMod val="75000"/>
                </a:srgbClr>
              </a:solidFill>
              <a:latin typeface="Arial Black" panose="020B0A04020102020204" charset="0"/>
              <a:ea typeface="幼圆" charset="0"/>
              <a:cs typeface="+mn-ea"/>
              <a:sym typeface="Arial" panose="020B0604020202020204" pitchFamily="34" charset="0"/>
            </a:endParaRPr>
          </a:p>
        </p:txBody>
      </p:sp>
      <p:sp>
        <p:nvSpPr>
          <p:cNvPr id="28" name="文本框 27"/>
          <p:cNvSpPr txBox="1"/>
          <p:nvPr>
            <p:custDataLst>
              <p:tags r:id="rId66"/>
            </p:custDataLst>
          </p:nvPr>
        </p:nvSpPr>
        <p:spPr>
          <a:xfrm>
            <a:off x="7030085" y="2312035"/>
            <a:ext cx="1580515" cy="862330"/>
          </a:xfrm>
          <a:prstGeom prst="rect">
            <a:avLst/>
          </a:prstGeom>
          <a:noFill/>
        </p:spPr>
        <p:txBody>
          <a:bodyPr wrap="square" rtlCol="0">
            <a:normAutofit/>
          </a:bodyPr>
          <a:p>
            <a:pPr>
              <a:lnSpc>
                <a:spcPct val="120000"/>
              </a:lnSpc>
            </a:pPr>
            <a:r>
              <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rPr>
              <a:t>投标人自身情况</a:t>
            </a:r>
            <a:endParaRPr lang="en-US" altLang="zh-CN" sz="1400" dirty="0" smtClean="0">
              <a:solidFill>
                <a:sysClr val="windowText" lastClr="000000">
                  <a:lumMod val="65000"/>
                  <a:lumOff val="35000"/>
                </a:sys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675" name="矩形 2"/>
          <p:cNvSpPr/>
          <p:nvPr/>
        </p:nvSpPr>
        <p:spPr>
          <a:xfrm>
            <a:off x="468313" y="195263"/>
            <a:ext cx="3484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一、建设工程施工投标与报价</a:t>
            </a:r>
            <a:endParaRPr lang="zh-CN" altLang="en-US" sz="2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468313" y="195263"/>
            <a:ext cx="2468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二、投标报价的编制</a:t>
            </a:r>
            <a:endParaRPr lang="zh-CN" altLang="en-US" sz="2000" dirty="0">
              <a:latin typeface="Arial" panose="020B0604020202020204" pitchFamily="34" charset="0"/>
            </a:endParaRPr>
          </a:p>
        </p:txBody>
      </p:sp>
      <p:sp>
        <p:nvSpPr>
          <p:cNvPr id="28676" name="内容占位符 2"/>
          <p:cNvSpPr txBox="1"/>
          <p:nvPr/>
        </p:nvSpPr>
        <p:spPr>
          <a:xfrm>
            <a:off x="468630" y="742315"/>
            <a:ext cx="7724140" cy="443230"/>
          </a:xfrm>
          <a:prstGeom prst="rect">
            <a:avLst/>
          </a:prstGeom>
          <a:noFill/>
          <a:ln w="9525">
            <a:noFill/>
          </a:ln>
        </p:spPr>
        <p:txBody>
          <a:bodyPr/>
          <a:p>
            <a:pPr marL="342900" indent="-342900" eaLnBrk="1" hangingPunct="1">
              <a:spcBef>
                <a:spcPct val="20000"/>
              </a:spcBef>
              <a:buFont typeface="Arial" panose="020B0604020202020204" pitchFamily="34" charset="0"/>
              <a:buChar char="•"/>
            </a:pPr>
            <a:r>
              <a:rPr sz="2000" dirty="0">
                <a:latin typeface="微软雅黑" panose="020B0503020204020204" pitchFamily="34" charset="-122"/>
                <a:ea typeface="微软雅黑" panose="020B0503020204020204" pitchFamily="34" charset="-122"/>
                <a:sym typeface="方正兰亭黑_GBK" charset="-122"/>
              </a:rPr>
              <a:t>1.投标报价的编制原则</a:t>
            </a:r>
            <a:endParaRPr sz="2000" dirty="0">
              <a:latin typeface="微软雅黑" panose="020B0503020204020204" pitchFamily="34" charset="-122"/>
              <a:ea typeface="微软雅黑" panose="020B0503020204020204" pitchFamily="34" charset="-122"/>
              <a:sym typeface="方正兰亭黑_GBK" charset="-122"/>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sp>
        <p:nvSpPr>
          <p:cNvPr id="38" name="任意多边形 37"/>
          <p:cNvSpPr/>
          <p:nvPr>
            <p:custDataLst>
              <p:tags r:id="rId4"/>
            </p:custDataLst>
          </p:nvPr>
        </p:nvSpPr>
        <p:spPr>
          <a:xfrm>
            <a:off x="725805" y="1704975"/>
            <a:ext cx="789305" cy="535940"/>
          </a:xfrm>
          <a:custGeom>
            <a:avLst/>
            <a:gdLst>
              <a:gd name="connsiteX0" fmla="*/ 0 w 1052290"/>
              <a:gd name="connsiteY0" fmla="*/ 0 h 714376"/>
              <a:gd name="connsiteX1" fmla="*/ 695102 w 1052290"/>
              <a:gd name="connsiteY1" fmla="*/ 0 h 714376"/>
              <a:gd name="connsiteX2" fmla="*/ 1052290 w 1052290"/>
              <a:gd name="connsiteY2" fmla="*/ 357188 h 714376"/>
              <a:gd name="connsiteX3" fmla="*/ 1052289 w 1052290"/>
              <a:gd name="connsiteY3" fmla="*/ 357188 h 714376"/>
              <a:gd name="connsiteX4" fmla="*/ 695101 w 1052290"/>
              <a:gd name="connsiteY4" fmla="*/ 714376 h 714376"/>
              <a:gd name="connsiteX5" fmla="*/ 244992 w 105229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290" h="714376">
                <a:moveTo>
                  <a:pt x="0" y="0"/>
                </a:moveTo>
                <a:lnTo>
                  <a:pt x="695102" y="0"/>
                </a:lnTo>
                <a:cubicBezTo>
                  <a:pt x="892371" y="0"/>
                  <a:pt x="1052290" y="159919"/>
                  <a:pt x="1052290" y="357188"/>
                </a:cubicBezTo>
                <a:lnTo>
                  <a:pt x="1052289" y="357188"/>
                </a:lnTo>
                <a:cubicBezTo>
                  <a:pt x="1052289" y="554457"/>
                  <a:pt x="892370" y="714376"/>
                  <a:pt x="695101" y="714376"/>
                </a:cubicBezTo>
                <a:lnTo>
                  <a:pt x="244992" y="714376"/>
                </a:lnTo>
                <a:close/>
              </a:path>
            </a:pathLst>
          </a:custGeom>
          <a:solidFill>
            <a:schemeClr val="accent1"/>
          </a:solidFill>
        </p:spPr>
        <p:txBody>
          <a:bodyPr rot="0" spcFirstLastPara="0" vertOverflow="overflow" horzOverflow="overflow" vert="horz" wrap="square" lIns="135000" tIns="34290" rIns="68580" bIns="34290" numCol="1" spcCol="0" rtlCol="0" fromWordArt="0" anchor="ctr" anchorCtr="0" forceAA="0" compatLnSpc="1">
            <a:normAutofit/>
          </a:bodyPr>
          <a:p>
            <a:pPr algn="ctr"/>
            <a:r>
              <a:rPr lang="en-US" altLang="zh-CN" sz="2100" b="1" dirty="0">
                <a:solidFill>
                  <a:schemeClr val="bg1"/>
                </a:solidFill>
              </a:rPr>
              <a:t>01</a:t>
            </a:r>
            <a:endParaRPr lang="zh-CN" altLang="en-US" sz="2100" b="1" dirty="0" err="1">
              <a:solidFill>
                <a:schemeClr val="bg1"/>
              </a:solidFill>
            </a:endParaRPr>
          </a:p>
        </p:txBody>
      </p:sp>
      <p:sp>
        <p:nvSpPr>
          <p:cNvPr id="39" name="任意多边形 38"/>
          <p:cNvSpPr/>
          <p:nvPr>
            <p:custDataLst>
              <p:tags r:id="rId5"/>
            </p:custDataLst>
          </p:nvPr>
        </p:nvSpPr>
        <p:spPr>
          <a:xfrm>
            <a:off x="1116965" y="2995295"/>
            <a:ext cx="822960" cy="535940"/>
          </a:xfrm>
          <a:custGeom>
            <a:avLst/>
            <a:gdLst>
              <a:gd name="connsiteX0" fmla="*/ 0 w 1097115"/>
              <a:gd name="connsiteY0" fmla="*/ 0 h 714376"/>
              <a:gd name="connsiteX1" fmla="*/ 739927 w 1097115"/>
              <a:gd name="connsiteY1" fmla="*/ 0 h 714376"/>
              <a:gd name="connsiteX2" fmla="*/ 1097115 w 1097115"/>
              <a:gd name="connsiteY2" fmla="*/ 357188 h 714376"/>
              <a:gd name="connsiteX3" fmla="*/ 1097114 w 1097115"/>
              <a:gd name="connsiteY3" fmla="*/ 357188 h 714376"/>
              <a:gd name="connsiteX4" fmla="*/ 739926 w 1097115"/>
              <a:gd name="connsiteY4" fmla="*/ 714376 h 714376"/>
              <a:gd name="connsiteX5" fmla="*/ 244992 w 1097115"/>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15" h="714376">
                <a:moveTo>
                  <a:pt x="0" y="0"/>
                </a:moveTo>
                <a:lnTo>
                  <a:pt x="739927" y="0"/>
                </a:lnTo>
                <a:cubicBezTo>
                  <a:pt x="937196" y="0"/>
                  <a:pt x="1097115" y="159919"/>
                  <a:pt x="1097115" y="357188"/>
                </a:cubicBezTo>
                <a:lnTo>
                  <a:pt x="1097114" y="357188"/>
                </a:lnTo>
                <a:cubicBezTo>
                  <a:pt x="1097114" y="554457"/>
                  <a:pt x="937195" y="714376"/>
                  <a:pt x="739926" y="714376"/>
                </a:cubicBezTo>
                <a:lnTo>
                  <a:pt x="244992" y="714376"/>
                </a:lnTo>
                <a:close/>
              </a:path>
            </a:pathLst>
          </a:custGeom>
          <a:solidFill>
            <a:schemeClr val="accent2"/>
          </a:solidFill>
        </p:spPr>
        <p:txBody>
          <a:bodyPr rot="0" spcFirstLastPara="0" vertOverflow="overflow" horzOverflow="overflow" vert="horz" wrap="square" lIns="135000" tIns="34290" rIns="68580" bIns="34290" numCol="1" spcCol="0" rtlCol="0" fromWordArt="0" anchor="ctr" anchorCtr="0" forceAA="0" compatLnSpc="1">
            <a:normAutofit/>
          </a:bodyPr>
          <a:p>
            <a:pPr algn="ctr"/>
            <a:r>
              <a:rPr lang="en-US" altLang="zh-CN" sz="2100" b="1" dirty="0">
                <a:solidFill>
                  <a:schemeClr val="bg1"/>
                </a:solidFill>
              </a:rPr>
              <a:t>02</a:t>
            </a:r>
            <a:endParaRPr lang="zh-CN" altLang="en-US" sz="2100" b="1" dirty="0" err="1">
              <a:solidFill>
                <a:schemeClr val="bg1"/>
              </a:solidFill>
            </a:endParaRPr>
          </a:p>
        </p:txBody>
      </p:sp>
      <p:sp>
        <p:nvSpPr>
          <p:cNvPr id="40" name="矩形 39"/>
          <p:cNvSpPr/>
          <p:nvPr>
            <p:custDataLst>
              <p:tags r:id="rId6"/>
            </p:custDataLst>
          </p:nvPr>
        </p:nvSpPr>
        <p:spPr>
          <a:xfrm>
            <a:off x="1780540" y="1388110"/>
            <a:ext cx="7293610" cy="925195"/>
          </a:xfrm>
          <a:prstGeom prst="rect">
            <a:avLst/>
          </a:prstGeom>
        </p:spPr>
        <p:txBody>
          <a:bodyPr wrap="square" anchor="ctr" anchorCtr="0">
            <a:noAutofit/>
          </a:bodyPr>
          <a:p>
            <a:pPr>
              <a:lnSpc>
                <a:spcPct val="130000"/>
              </a:lnSpc>
            </a:pPr>
            <a:r>
              <a:rPr lang="pt-BR" altLang="zh-CN" sz="1400" kern="0" dirty="0">
                <a:latin typeface="微软雅黑" panose="020B0503020204020204" pitchFamily="34" charset="-122"/>
                <a:ea typeface="微软雅黑" panose="020B0503020204020204" pitchFamily="34" charset="-122"/>
              </a:rPr>
              <a:t>投标报价由投标人自主确定，但必须执行工程量清单计价规范和各专业工程量清单计算规范的强制性规定。投标价应由投标人或受其委托具有相应资质的工程造价咨询人编制。</a:t>
            </a:r>
            <a:endParaRPr lang="pt-BR" altLang="zh-CN" sz="1400" kern="0" dirty="0">
              <a:latin typeface="微软雅黑" panose="020B0503020204020204" pitchFamily="34" charset="-122"/>
              <a:ea typeface="微软雅黑" panose="020B0503020204020204" pitchFamily="34" charset="-122"/>
            </a:endParaRPr>
          </a:p>
        </p:txBody>
      </p:sp>
      <p:sp>
        <p:nvSpPr>
          <p:cNvPr id="41" name="矩形 40"/>
          <p:cNvSpPr/>
          <p:nvPr>
            <p:custDataLst>
              <p:tags r:id="rId7"/>
            </p:custDataLst>
          </p:nvPr>
        </p:nvSpPr>
        <p:spPr>
          <a:xfrm>
            <a:off x="1939290" y="2647950"/>
            <a:ext cx="7134860" cy="1825625"/>
          </a:xfrm>
          <a:prstGeom prst="rect">
            <a:avLst/>
          </a:prstGeom>
        </p:spPr>
        <p:txBody>
          <a:bodyPr wrap="square" anchor="ctr" anchorCtr="0">
            <a:noAutofit/>
          </a:bodyPr>
          <a:p>
            <a:pPr>
              <a:lnSpc>
                <a:spcPct val="130000"/>
              </a:lnSpc>
            </a:pPr>
            <a:r>
              <a:rPr lang="pt-BR" altLang="zh-CN" sz="1400" kern="0" dirty="0">
                <a:latin typeface="微软雅黑" panose="020B0503020204020204" pitchFamily="34" charset="-122"/>
                <a:ea typeface="微软雅黑" panose="020B0503020204020204" pitchFamily="34" charset="-122"/>
              </a:rPr>
              <a:t>《建设工程工程量清单计价规范》GB50500—2013第6.1.3条规定“投标报价不得低于工程成本”。《评标委员会和评标办法暂行规定》（七部委第12号令）第二十一条规定：“在评标过程中，评标委员会发现投标人的报价明显低于其他投标报价或者在设有标底时明显低于标底的，使得其投标报价可能低于其个别成本的，应当要求该投标人作出书面说明并提供相关证明材料。投标人不能合理说明或者不能提供相关证明材料的，由评标委员会认定该投标人以低于成本报价竞标，其投标应作为废标处理。”根据上述规范、规章的规定，特别要求投标人的投标报价不得低于工程成本。</a:t>
            </a:r>
            <a:endParaRPr lang="pt-BR" altLang="zh-CN" sz="1400" kern="0" dirty="0">
              <a:latin typeface="微软雅黑" panose="020B0503020204020204" pitchFamily="34" charset="-122"/>
              <a:ea typeface="微软雅黑" panose="020B0503020204020204" pitchFamily="34" charset="-122"/>
            </a:endParaRPr>
          </a:p>
        </p:txBody>
      </p:sp>
      <p:pic>
        <p:nvPicPr>
          <p:cNvPr id="42" name="图片 41"/>
          <p:cNvPicPr>
            <a:picLocks noChangeAspect="1"/>
          </p:cNvPicPr>
          <p:nvPr>
            <p:custDataLst>
              <p:tags r:id="rId8"/>
            </p:custDataLst>
          </p:nvPr>
        </p:nvPicPr>
        <p:blipFill>
          <a:blip r:embed="rId9"/>
          <a:srcRect l="50449"/>
          <a:stretch>
            <a:fillRect/>
          </a:stretch>
        </p:blipFill>
        <p:spPr>
          <a:xfrm rot="20460000">
            <a:off x="1086485" y="1311275"/>
            <a:ext cx="68580" cy="3239770"/>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468313" y="195263"/>
            <a:ext cx="2468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二、投标报价的编制</a:t>
            </a:r>
            <a:endParaRPr lang="zh-CN" altLang="en-US" sz="2000" dirty="0">
              <a:latin typeface="Arial" panose="020B0604020202020204" pitchFamily="34" charset="0"/>
            </a:endParaRPr>
          </a:p>
        </p:txBody>
      </p:sp>
      <p:sp>
        <p:nvSpPr>
          <p:cNvPr id="28676" name="内容占位符 2"/>
          <p:cNvSpPr txBox="1"/>
          <p:nvPr/>
        </p:nvSpPr>
        <p:spPr>
          <a:xfrm>
            <a:off x="526415" y="659765"/>
            <a:ext cx="7724140" cy="443230"/>
          </a:xfrm>
          <a:prstGeom prst="rect">
            <a:avLst/>
          </a:prstGeom>
          <a:noFill/>
          <a:ln w="9525">
            <a:noFill/>
          </a:ln>
        </p:spPr>
        <p:txBody>
          <a:bodyPr/>
          <a:p>
            <a:pPr marL="342900" indent="-342900" eaLnBrk="1" hangingPunct="1">
              <a:spcBef>
                <a:spcPct val="20000"/>
              </a:spcBef>
              <a:buFont typeface="Arial" panose="020B0604020202020204" pitchFamily="34" charset="0"/>
              <a:buChar char="•"/>
            </a:pPr>
            <a:r>
              <a:rPr sz="2000" dirty="0">
                <a:latin typeface="微软雅黑" panose="020B0503020204020204" pitchFamily="34" charset="-122"/>
                <a:ea typeface="微软雅黑" panose="020B0503020204020204" pitchFamily="34" charset="-122"/>
                <a:sym typeface="方正兰亭黑_GBK" charset="-122"/>
              </a:rPr>
              <a:t>1.投标报价的编制原则</a:t>
            </a:r>
            <a:endParaRPr sz="2000" dirty="0">
              <a:latin typeface="微软雅黑" panose="020B0503020204020204" pitchFamily="34" charset="-122"/>
              <a:ea typeface="微软雅黑" panose="020B0503020204020204" pitchFamily="34" charset="-122"/>
              <a:sym typeface="方正兰亭黑_GBK" charset="-122"/>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sp>
        <p:nvSpPr>
          <p:cNvPr id="2" name="任意多边形 1"/>
          <p:cNvSpPr/>
          <p:nvPr>
            <p:custDataLst>
              <p:tags r:id="rId4"/>
            </p:custDataLst>
          </p:nvPr>
        </p:nvSpPr>
        <p:spPr>
          <a:xfrm>
            <a:off x="1633208" y="1386207"/>
            <a:ext cx="1071046" cy="727109"/>
          </a:xfrm>
          <a:custGeom>
            <a:avLst/>
            <a:gdLst>
              <a:gd name="connsiteX0" fmla="*/ 0 w 1052290"/>
              <a:gd name="connsiteY0" fmla="*/ 0 h 714376"/>
              <a:gd name="connsiteX1" fmla="*/ 695102 w 1052290"/>
              <a:gd name="connsiteY1" fmla="*/ 0 h 714376"/>
              <a:gd name="connsiteX2" fmla="*/ 1052290 w 1052290"/>
              <a:gd name="connsiteY2" fmla="*/ 357188 h 714376"/>
              <a:gd name="connsiteX3" fmla="*/ 1052289 w 1052290"/>
              <a:gd name="connsiteY3" fmla="*/ 357188 h 714376"/>
              <a:gd name="connsiteX4" fmla="*/ 695101 w 1052290"/>
              <a:gd name="connsiteY4" fmla="*/ 714376 h 714376"/>
              <a:gd name="connsiteX5" fmla="*/ 244992 w 105229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290" h="714376">
                <a:moveTo>
                  <a:pt x="0" y="0"/>
                </a:moveTo>
                <a:lnTo>
                  <a:pt x="695102" y="0"/>
                </a:lnTo>
                <a:cubicBezTo>
                  <a:pt x="892371" y="0"/>
                  <a:pt x="1052290" y="159919"/>
                  <a:pt x="1052290" y="357188"/>
                </a:cubicBezTo>
                <a:lnTo>
                  <a:pt x="1052289" y="357188"/>
                </a:lnTo>
                <a:cubicBezTo>
                  <a:pt x="1052289" y="554457"/>
                  <a:pt x="892370" y="714376"/>
                  <a:pt x="695101" y="714376"/>
                </a:cubicBezTo>
                <a:lnTo>
                  <a:pt x="244992" y="714376"/>
                </a:lnTo>
                <a:close/>
              </a:path>
            </a:pathLst>
          </a:custGeom>
          <a:solidFill>
            <a:srgbClr val="E779A3"/>
          </a:solidFill>
        </p:spPr>
        <p:txBody>
          <a:bodyPr rot="0" spcFirstLastPara="0" vertOverflow="overflow" horzOverflow="overflow" vert="horz" wrap="square" lIns="135000" tIns="34290" rIns="68580" bIns="34290" numCol="1" spcCol="0" rtlCol="0" fromWordArt="0" anchor="ctr" anchorCtr="0" forceAA="0" compatLnSpc="1">
            <a:normAutofit/>
          </a:bodyPr>
          <a:p>
            <a:pPr algn="ctr"/>
            <a:r>
              <a:rPr lang="en-US" altLang="zh-CN" sz="2100" b="1" dirty="0">
                <a:solidFill>
                  <a:srgbClr val="FFFFFF"/>
                </a:solidFill>
              </a:rPr>
              <a:t>0</a:t>
            </a:r>
            <a:r>
              <a:rPr lang="en-US" sz="2100" b="1" dirty="0">
                <a:solidFill>
                  <a:srgbClr val="FFFFFF"/>
                </a:solidFill>
              </a:rPr>
              <a:t>3</a:t>
            </a:r>
            <a:endParaRPr lang="en-US" sz="2100" b="1" dirty="0" err="1">
              <a:solidFill>
                <a:srgbClr val="FFFFFF"/>
              </a:solidFill>
            </a:endParaRPr>
          </a:p>
        </p:txBody>
      </p:sp>
      <p:sp>
        <p:nvSpPr>
          <p:cNvPr id="3" name="任意多边形 2"/>
          <p:cNvSpPr/>
          <p:nvPr>
            <p:custDataLst>
              <p:tags r:id="rId5"/>
            </p:custDataLst>
          </p:nvPr>
        </p:nvSpPr>
        <p:spPr>
          <a:xfrm>
            <a:off x="1942413" y="2287819"/>
            <a:ext cx="1116669" cy="727109"/>
          </a:xfrm>
          <a:custGeom>
            <a:avLst/>
            <a:gdLst>
              <a:gd name="connsiteX0" fmla="*/ 0 w 1097115"/>
              <a:gd name="connsiteY0" fmla="*/ 0 h 714376"/>
              <a:gd name="connsiteX1" fmla="*/ 739927 w 1097115"/>
              <a:gd name="connsiteY1" fmla="*/ 0 h 714376"/>
              <a:gd name="connsiteX2" fmla="*/ 1097115 w 1097115"/>
              <a:gd name="connsiteY2" fmla="*/ 357188 h 714376"/>
              <a:gd name="connsiteX3" fmla="*/ 1097114 w 1097115"/>
              <a:gd name="connsiteY3" fmla="*/ 357188 h 714376"/>
              <a:gd name="connsiteX4" fmla="*/ 739926 w 1097115"/>
              <a:gd name="connsiteY4" fmla="*/ 714376 h 714376"/>
              <a:gd name="connsiteX5" fmla="*/ 244992 w 1097115"/>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15" h="714376">
                <a:moveTo>
                  <a:pt x="0" y="0"/>
                </a:moveTo>
                <a:lnTo>
                  <a:pt x="739927" y="0"/>
                </a:lnTo>
                <a:cubicBezTo>
                  <a:pt x="937196" y="0"/>
                  <a:pt x="1097115" y="159919"/>
                  <a:pt x="1097115" y="357188"/>
                </a:cubicBezTo>
                <a:lnTo>
                  <a:pt x="1097114" y="357188"/>
                </a:lnTo>
                <a:cubicBezTo>
                  <a:pt x="1097114" y="554457"/>
                  <a:pt x="937195" y="714376"/>
                  <a:pt x="739926" y="714376"/>
                </a:cubicBezTo>
                <a:lnTo>
                  <a:pt x="244992" y="714376"/>
                </a:lnTo>
                <a:close/>
              </a:path>
            </a:pathLst>
          </a:custGeom>
          <a:solidFill>
            <a:srgbClr val="FFC91D"/>
          </a:solidFill>
        </p:spPr>
        <p:txBody>
          <a:bodyPr rot="0" spcFirstLastPara="0" vertOverflow="overflow" horzOverflow="overflow" vert="horz" wrap="square" lIns="135000" tIns="34290" rIns="68580" bIns="34290" numCol="1" spcCol="0" rtlCol="0" fromWordArt="0" anchor="ctr" anchorCtr="0" forceAA="0" compatLnSpc="1">
            <a:normAutofit/>
          </a:bodyPr>
          <a:p>
            <a:pPr algn="ctr"/>
            <a:r>
              <a:rPr lang="en-US" altLang="zh-CN" sz="2100" b="1" dirty="0">
                <a:solidFill>
                  <a:srgbClr val="FFFFFF"/>
                </a:solidFill>
              </a:rPr>
              <a:t>0</a:t>
            </a:r>
            <a:r>
              <a:rPr lang="en-US" sz="2100" b="1" dirty="0">
                <a:solidFill>
                  <a:srgbClr val="FFFFFF"/>
                </a:solidFill>
              </a:rPr>
              <a:t>4</a:t>
            </a:r>
            <a:endParaRPr lang="en-US" sz="2100" b="1" dirty="0" err="1">
              <a:solidFill>
                <a:srgbClr val="FFFFFF"/>
              </a:solidFill>
            </a:endParaRPr>
          </a:p>
        </p:txBody>
      </p:sp>
      <p:sp>
        <p:nvSpPr>
          <p:cNvPr id="13" name="任意多边形 12"/>
          <p:cNvSpPr/>
          <p:nvPr>
            <p:custDataLst>
              <p:tags r:id="rId6"/>
            </p:custDataLst>
          </p:nvPr>
        </p:nvSpPr>
        <p:spPr>
          <a:xfrm>
            <a:off x="2251617" y="3189433"/>
            <a:ext cx="1162293" cy="727109"/>
          </a:xfrm>
          <a:custGeom>
            <a:avLst/>
            <a:gdLst>
              <a:gd name="connsiteX0" fmla="*/ 0 w 1141940"/>
              <a:gd name="connsiteY0" fmla="*/ 0 h 714376"/>
              <a:gd name="connsiteX1" fmla="*/ 784752 w 1141940"/>
              <a:gd name="connsiteY1" fmla="*/ 0 h 714376"/>
              <a:gd name="connsiteX2" fmla="*/ 1141940 w 1141940"/>
              <a:gd name="connsiteY2" fmla="*/ 357188 h 714376"/>
              <a:gd name="connsiteX3" fmla="*/ 1141939 w 1141940"/>
              <a:gd name="connsiteY3" fmla="*/ 357188 h 714376"/>
              <a:gd name="connsiteX4" fmla="*/ 784751 w 1141940"/>
              <a:gd name="connsiteY4" fmla="*/ 714376 h 714376"/>
              <a:gd name="connsiteX5" fmla="*/ 244993 w 114194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40" h="714376">
                <a:moveTo>
                  <a:pt x="0" y="0"/>
                </a:moveTo>
                <a:lnTo>
                  <a:pt x="784752" y="0"/>
                </a:lnTo>
                <a:cubicBezTo>
                  <a:pt x="982021" y="0"/>
                  <a:pt x="1141940" y="159919"/>
                  <a:pt x="1141940" y="357188"/>
                </a:cubicBezTo>
                <a:lnTo>
                  <a:pt x="1141939" y="357188"/>
                </a:lnTo>
                <a:cubicBezTo>
                  <a:pt x="1141939" y="554457"/>
                  <a:pt x="982020" y="714376"/>
                  <a:pt x="784751" y="714376"/>
                </a:cubicBezTo>
                <a:lnTo>
                  <a:pt x="244993" y="714376"/>
                </a:lnTo>
                <a:close/>
              </a:path>
            </a:pathLst>
          </a:custGeom>
          <a:solidFill>
            <a:srgbClr val="B7DC50"/>
          </a:solidFill>
        </p:spPr>
        <p:txBody>
          <a:bodyPr rot="0" spcFirstLastPara="0" vertOverflow="overflow" horzOverflow="overflow" vert="horz" wrap="square" lIns="135000" tIns="34290" rIns="68580" bIns="34290" numCol="1" spcCol="0" rtlCol="0" fromWordArt="0" anchor="ctr" anchorCtr="0" forceAA="0" compatLnSpc="1">
            <a:normAutofit/>
          </a:bodyPr>
          <a:p>
            <a:pPr algn="ctr"/>
            <a:r>
              <a:rPr lang="en-US" altLang="zh-CN" sz="2100" b="1" dirty="0">
                <a:solidFill>
                  <a:srgbClr val="FFFFFF"/>
                </a:solidFill>
              </a:rPr>
              <a:t>0</a:t>
            </a:r>
            <a:r>
              <a:rPr lang="en-US" sz="2100" b="1" dirty="0">
                <a:solidFill>
                  <a:srgbClr val="FFFFFF"/>
                </a:solidFill>
              </a:rPr>
              <a:t>5</a:t>
            </a:r>
            <a:endParaRPr lang="en-US" sz="2100" b="1" dirty="0" err="1">
              <a:solidFill>
                <a:srgbClr val="FFFFFF"/>
              </a:solidFill>
            </a:endParaRPr>
          </a:p>
        </p:txBody>
      </p:sp>
      <p:sp>
        <p:nvSpPr>
          <p:cNvPr id="14" name="矩形 13"/>
          <p:cNvSpPr/>
          <p:nvPr>
            <p:custDataLst>
              <p:tags r:id="rId7"/>
            </p:custDataLst>
          </p:nvPr>
        </p:nvSpPr>
        <p:spPr>
          <a:xfrm>
            <a:off x="2703830" y="1243330"/>
            <a:ext cx="6298565" cy="844550"/>
          </a:xfrm>
          <a:prstGeom prst="rect">
            <a:avLst/>
          </a:prstGeom>
        </p:spPr>
        <p:txBody>
          <a:bodyPr wrap="square" anchor="ctr" anchorCtr="0">
            <a:noAutofit/>
          </a:bodyPr>
          <a:p>
            <a:pPr>
              <a:lnSpc>
                <a:spcPct val="130000"/>
              </a:lnSpc>
            </a:pPr>
            <a:r>
              <a:rPr lang="pt-BR" altLang="zh-CN" sz="1400" kern="0" dirty="0">
                <a:latin typeface="微软雅黑" panose="020B0503020204020204" pitchFamily="34" charset="-122"/>
                <a:ea typeface="微软雅黑" panose="020B0503020204020204" pitchFamily="34" charset="-122"/>
              </a:rPr>
              <a:t>招标文件中设定的发、承包双方责任划分时投标报价费用计算必须考虑的因素。投标人根据其所承担的责任考虑要分摊的风险范围和相应费用而选择不同的报价，根据工程发承包模式考虑投标报价的费用内容和计算深度。</a:t>
            </a:r>
            <a:endParaRPr lang="pt-BR" altLang="zh-CN" sz="1400" kern="0" dirty="0">
              <a:latin typeface="微软雅黑" panose="020B0503020204020204" pitchFamily="34" charset="-122"/>
              <a:ea typeface="微软雅黑" panose="020B0503020204020204" pitchFamily="34" charset="-122"/>
            </a:endParaRPr>
          </a:p>
        </p:txBody>
      </p:sp>
      <p:sp>
        <p:nvSpPr>
          <p:cNvPr id="15" name="矩形 14"/>
          <p:cNvSpPr/>
          <p:nvPr>
            <p:custDataLst>
              <p:tags r:id="rId8"/>
            </p:custDataLst>
          </p:nvPr>
        </p:nvSpPr>
        <p:spPr>
          <a:xfrm>
            <a:off x="3058795" y="2268855"/>
            <a:ext cx="6125845" cy="817245"/>
          </a:xfrm>
          <a:prstGeom prst="rect">
            <a:avLst/>
          </a:prstGeom>
        </p:spPr>
        <p:txBody>
          <a:bodyPr wrap="square" anchor="ctr" anchorCtr="0">
            <a:noAutofit/>
          </a:bodyPr>
          <a:p>
            <a:pPr>
              <a:lnSpc>
                <a:spcPct val="130000"/>
              </a:lnSpc>
            </a:pPr>
            <a:r>
              <a:rPr lang="pt-BR" altLang="zh-CN" sz="1400" kern="0" dirty="0">
                <a:latin typeface="微软雅黑" panose="020B0503020204020204" pitchFamily="34" charset="-122"/>
                <a:ea typeface="微软雅黑" panose="020B0503020204020204" pitchFamily="34" charset="-122"/>
              </a:rPr>
              <a:t>以施工方案、技术措施等作为投标报价计算的基本条件；以反映企业技术和管理水平的企业定额作为计算人工、材料和机械台班消耗量的基本依据；充分利用现场考察、调研成果、市场价格信息和行情资料，编制基础报价。</a:t>
            </a:r>
            <a:endParaRPr lang="pt-BR" altLang="zh-CN" sz="1400" kern="0" dirty="0">
              <a:latin typeface="微软雅黑" panose="020B0503020204020204" pitchFamily="34" charset="-122"/>
              <a:ea typeface="微软雅黑" panose="020B0503020204020204" pitchFamily="34" charset="-122"/>
            </a:endParaRPr>
          </a:p>
        </p:txBody>
      </p:sp>
      <p:sp>
        <p:nvSpPr>
          <p:cNvPr id="16" name="矩形 15"/>
          <p:cNvSpPr/>
          <p:nvPr>
            <p:custDataLst>
              <p:tags r:id="rId9"/>
            </p:custDataLst>
          </p:nvPr>
        </p:nvSpPr>
        <p:spPr>
          <a:xfrm>
            <a:off x="3413912" y="3341797"/>
            <a:ext cx="4746280" cy="422382"/>
          </a:xfrm>
          <a:prstGeom prst="rect">
            <a:avLst/>
          </a:prstGeom>
        </p:spPr>
        <p:txBody>
          <a:bodyPr wrap="square" anchor="ctr" anchorCtr="0">
            <a:noAutofit/>
          </a:bodyPr>
          <a:p>
            <a:pPr>
              <a:lnSpc>
                <a:spcPct val="130000"/>
              </a:lnSpc>
            </a:pPr>
            <a:r>
              <a:rPr lang="pt-BR" altLang="zh-CN" sz="1400" kern="0" dirty="0">
                <a:latin typeface="微软雅黑" panose="020B0503020204020204" pitchFamily="34" charset="-122"/>
                <a:ea typeface="微软雅黑" panose="020B0503020204020204" pitchFamily="34" charset="-122"/>
              </a:rPr>
              <a:t>报价计算方法要科学严谨，简明适用。</a:t>
            </a:r>
            <a:endParaRPr lang="pt-BR" altLang="zh-CN" sz="1400" kern="0" dirty="0">
              <a:latin typeface="微软雅黑" panose="020B0503020204020204" pitchFamily="34" charset="-122"/>
              <a:ea typeface="微软雅黑" panose="020B0503020204020204" pitchFamily="34" charset="-122"/>
            </a:endParaRPr>
          </a:p>
        </p:txBody>
      </p:sp>
      <p:pic>
        <p:nvPicPr>
          <p:cNvPr id="37" name="图片 36"/>
          <p:cNvPicPr>
            <a:picLocks noChangeAspect="1"/>
          </p:cNvPicPr>
          <p:nvPr>
            <p:custDataLst>
              <p:tags r:id="rId10"/>
            </p:custDataLst>
          </p:nvPr>
        </p:nvPicPr>
        <p:blipFill>
          <a:blip r:embed="rId11"/>
          <a:srcRect l="50449"/>
          <a:stretch>
            <a:fillRect/>
          </a:stretch>
        </p:blipFill>
        <p:spPr>
          <a:xfrm rot="20460000">
            <a:off x="2066521" y="-96750"/>
            <a:ext cx="115803" cy="5496246"/>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468313" y="195263"/>
            <a:ext cx="2468880" cy="398780"/>
          </a:xfrm>
          <a:prstGeom prst="rect">
            <a:avLst/>
          </a:prstGeom>
          <a:noFill/>
          <a:ln w="9525">
            <a:noFill/>
          </a:ln>
        </p:spPr>
        <p:txBody>
          <a:bodyPr wrap="none">
            <a:spAutoFit/>
          </a:bodyPr>
          <a:p>
            <a:pPr algn="l"/>
            <a:r>
              <a:rPr lang="zh-CN" altLang="en-US" sz="2000" dirty="0">
                <a:latin typeface="微软雅黑" panose="020B0503020204020204" pitchFamily="34" charset="-122"/>
                <a:ea typeface="微软雅黑" panose="020B0503020204020204" pitchFamily="34" charset="-122"/>
              </a:rPr>
              <a:t>二、投标报价的编制</a:t>
            </a:r>
            <a:endParaRPr lang="zh-CN" altLang="en-US" sz="2000" dirty="0">
              <a:latin typeface="Arial" panose="020B0604020202020204" pitchFamily="34" charset="0"/>
            </a:endParaRPr>
          </a:p>
        </p:txBody>
      </p:sp>
      <p:sp>
        <p:nvSpPr>
          <p:cNvPr id="28676" name="内容占位符 2"/>
          <p:cNvSpPr txBox="1"/>
          <p:nvPr/>
        </p:nvSpPr>
        <p:spPr>
          <a:xfrm>
            <a:off x="468630" y="616585"/>
            <a:ext cx="7724140" cy="443230"/>
          </a:xfrm>
          <a:prstGeom prst="rect">
            <a:avLst/>
          </a:prstGeom>
          <a:noFill/>
          <a:ln w="9525">
            <a:noFill/>
          </a:ln>
        </p:spPr>
        <p:txBody>
          <a:bodyPr/>
          <a:p>
            <a:pPr marL="342900" indent="-342900" eaLnBrk="1" hangingPunct="1">
              <a:spcBef>
                <a:spcPct val="20000"/>
              </a:spcBef>
              <a:buFont typeface="Arial" panose="020B0604020202020204" pitchFamily="34" charset="0"/>
              <a:buChar char="•"/>
            </a:pPr>
            <a:r>
              <a:rPr lang="en-US" sz="2000" dirty="0">
                <a:latin typeface="微软雅黑" panose="020B0503020204020204" pitchFamily="34" charset="-122"/>
                <a:ea typeface="微软雅黑" panose="020B0503020204020204" pitchFamily="34" charset="-122"/>
                <a:sym typeface="方正兰亭黑_GBK" charset="-122"/>
              </a:rPr>
              <a:t>2</a:t>
            </a:r>
            <a:r>
              <a:rPr sz="2000" dirty="0">
                <a:latin typeface="微软雅黑" panose="020B0503020204020204" pitchFamily="34" charset="-122"/>
                <a:ea typeface="微软雅黑" panose="020B0503020204020204" pitchFamily="34" charset="-122"/>
                <a:sym typeface="方正兰亭黑_GBK" charset="-122"/>
              </a:rPr>
              <a:t>.投标报价的编制</a:t>
            </a:r>
            <a:r>
              <a:rPr lang="zh-CN" sz="2000" dirty="0">
                <a:latin typeface="微软雅黑" panose="020B0503020204020204" pitchFamily="34" charset="-122"/>
                <a:ea typeface="微软雅黑" panose="020B0503020204020204" pitchFamily="34" charset="-122"/>
                <a:sym typeface="方正兰亭黑_GBK" charset="-122"/>
              </a:rPr>
              <a:t>依据</a:t>
            </a:r>
            <a:endParaRPr lang="zh-CN" sz="2000" dirty="0">
              <a:latin typeface="微软雅黑" panose="020B0503020204020204" pitchFamily="34" charset="-122"/>
              <a:ea typeface="微软雅黑" panose="020B0503020204020204" pitchFamily="34" charset="-122"/>
              <a:sym typeface="方正兰亭黑_GBK" charset="-122"/>
            </a:endParaRPr>
          </a:p>
        </p:txBody>
      </p:sp>
      <p:sp>
        <p:nvSpPr>
          <p:cNvPr id="28678" name="4 CuadroTexto"/>
          <p:cNvSpPr/>
          <p:nvPr/>
        </p:nvSpPr>
        <p:spPr>
          <a:xfrm>
            <a:off x="2482850" y="4816475"/>
            <a:ext cx="4178300" cy="307975"/>
          </a:xfrm>
          <a:prstGeom prst="rect">
            <a:avLst/>
          </a:prstGeom>
          <a:noFill/>
          <a:ln w="9525">
            <a:noFill/>
          </a:ln>
        </p:spPr>
        <p:txBody>
          <a:bodyPr wrap="non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zh-CN"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知识点名称  </a:t>
            </a:r>
            <a:r>
              <a:rPr lang="zh-CN" altLang="en-US" sz="1400" b="1" dirty="0">
                <a:solidFill>
                  <a:schemeClr val="bg1"/>
                </a:solidFill>
                <a:latin typeface="微软雅黑" panose="020B0503020204020204" pitchFamily="34" charset="-122"/>
                <a:ea typeface="微软雅黑" panose="020B0503020204020204" pitchFamily="34" charset="-122"/>
              </a:rPr>
              <a:t>微软雅黑体，字号 </a:t>
            </a: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14</a:t>
            </a:r>
            <a:r>
              <a:rPr lang="zh-CN" altLang="en-US" sz="1400" b="1" dirty="0">
                <a:solidFill>
                  <a:schemeClr val="bg1"/>
                </a:solidFill>
                <a:latin typeface="微软雅黑" panose="020B0503020204020204" pitchFamily="34" charset="-122"/>
                <a:ea typeface="微软雅黑" panose="020B0503020204020204" pitchFamily="34" charset="-122"/>
              </a:rPr>
              <a:t>号</a:t>
            </a:r>
            <a:r>
              <a:rPr lang="zh-CN" altLang="en-US" sz="1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14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endParaRPr>
          </a:p>
        </p:txBody>
      </p:sp>
      <p:pic>
        <p:nvPicPr>
          <p:cNvPr id="28679" name="11 Imagen"/>
          <p:cNvPicPr>
            <a:picLocks noChangeAspect="1"/>
          </p:cNvPicPr>
          <p:nvPr/>
        </p:nvPicPr>
        <p:blipFill>
          <a:blip r:embed="rId1"/>
          <a:stretch>
            <a:fillRect/>
          </a:stretch>
        </p:blipFill>
        <p:spPr>
          <a:xfrm>
            <a:off x="7664450" y="4808538"/>
            <a:ext cx="361950" cy="303212"/>
          </a:xfrm>
          <a:prstGeom prst="rect">
            <a:avLst/>
          </a:prstGeom>
          <a:noFill/>
          <a:ln w="9525">
            <a:noFill/>
          </a:ln>
        </p:spPr>
      </p:pic>
      <p:pic>
        <p:nvPicPr>
          <p:cNvPr id="28680" name="12 Imagen"/>
          <p:cNvPicPr>
            <a:picLocks noChangeAspect="1"/>
          </p:cNvPicPr>
          <p:nvPr/>
        </p:nvPicPr>
        <p:blipFill>
          <a:blip r:embed="rId1"/>
          <a:stretch>
            <a:fillRect/>
          </a:stretch>
        </p:blipFill>
        <p:spPr>
          <a:xfrm>
            <a:off x="8240713" y="4808538"/>
            <a:ext cx="360362" cy="303212"/>
          </a:xfrm>
          <a:prstGeom prst="rect">
            <a:avLst/>
          </a:prstGeom>
          <a:noFill/>
          <a:ln w="9525">
            <a:noFill/>
          </a:ln>
        </p:spPr>
      </p:pic>
      <p:sp>
        <p:nvSpPr>
          <p:cNvPr id="28681" name="14 CuadroTexto"/>
          <p:cNvSpPr/>
          <p:nvPr/>
        </p:nvSpPr>
        <p:spPr>
          <a:xfrm>
            <a:off x="7927975" y="4819650"/>
            <a:ext cx="322263" cy="274638"/>
          </a:xfrm>
          <a:prstGeom prst="rect">
            <a:avLst/>
          </a:prstGeom>
          <a:noFill/>
          <a:ln w="9525">
            <a:noFill/>
          </a:ln>
        </p:spPr>
        <p:txBody>
          <a:bodyPr wrap="none">
            <a:spAutoFit/>
          </a:bodyPr>
          <a:p>
            <a:pPr eaLnBrk="1" hangingPunct="1">
              <a:buFont typeface="Arial" panose="020B0604020202020204" pitchFamily="34" charset="0"/>
              <a:buNone/>
            </a:pPr>
            <a:r>
              <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rPr>
              <a:t>of</a:t>
            </a:r>
            <a:endParaRPr lang="zh-CN" altLang="zh-CN" sz="1200" b="1" i="1" dirty="0">
              <a:solidFill>
                <a:schemeClr val="bg1"/>
              </a:solidFill>
              <a:latin typeface="方正兰亭黑_GBK" charset="-122"/>
              <a:ea typeface="MS PGothic" panose="020B0600070205080204" pitchFamily="34" charset="-128"/>
              <a:sym typeface="MS PGothic" panose="020B0600070205080204" pitchFamily="34" charset="-128"/>
            </a:endParaRPr>
          </a:p>
        </p:txBody>
      </p:sp>
      <p:sp>
        <p:nvSpPr>
          <p:cNvPr id="28682" name="15 CuadroTexto"/>
          <p:cNvSpPr/>
          <p:nvPr/>
        </p:nvSpPr>
        <p:spPr>
          <a:xfrm>
            <a:off x="8237538" y="4819650"/>
            <a:ext cx="373062"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chemeClr val="bg1"/>
                </a:solidFill>
                <a:latin typeface="方正兰亭黑_GBK" charset="-122"/>
                <a:ea typeface="方正兰亭黑_GBK" charset="-122"/>
                <a:sym typeface="方正兰亭黑_GBK" charset="-122"/>
              </a:rPr>
              <a:t>21</a:t>
            </a:r>
            <a:endParaRPr lang="zh-CN" altLang="zh-CN" sz="1200" b="1" dirty="0">
              <a:solidFill>
                <a:schemeClr val="bg1"/>
              </a:solidFill>
              <a:latin typeface="方正兰亭黑_GBK" charset="-122"/>
              <a:ea typeface="方正兰亭黑_GBK" charset="-122"/>
              <a:sym typeface="方正兰亭黑_GBK" charset="-122"/>
            </a:endParaRPr>
          </a:p>
        </p:txBody>
      </p:sp>
      <p:pic>
        <p:nvPicPr>
          <p:cNvPr id="28683" name="Imagen 6" descr="C:\Users\Design\Documents\Edu\Product Launch\btns.png">
            <a:hlinkClick r:id="" action="ppaction://hlinkshowjump?jump=nextslide"/>
          </p:cNvPr>
          <p:cNvPicPr>
            <a:picLocks noChangeAspect="1"/>
          </p:cNvPicPr>
          <p:nvPr/>
        </p:nvPicPr>
        <p:blipFill>
          <a:blip r:embed="rId2"/>
          <a:stretch>
            <a:fillRect/>
          </a:stretch>
        </p:blipFill>
        <p:spPr>
          <a:xfrm>
            <a:off x="8640763" y="4870450"/>
            <a:ext cx="176212" cy="177800"/>
          </a:xfrm>
          <a:prstGeom prst="rect">
            <a:avLst/>
          </a:prstGeom>
          <a:noFill/>
          <a:ln w="9525">
            <a:noFill/>
          </a:ln>
        </p:spPr>
      </p:pic>
      <p:pic>
        <p:nvPicPr>
          <p:cNvPr id="28684" name="Imagen 6" descr="C:\Users\Design\Documents\Edu\Product Launch\btns.png">
            <a:hlinkClick r:id="" action="ppaction://hlinkshowjump?jump=previousslide"/>
          </p:cNvPr>
          <p:cNvPicPr>
            <a:picLocks noChangeAspect="1"/>
          </p:cNvPicPr>
          <p:nvPr/>
        </p:nvPicPr>
        <p:blipFill>
          <a:blip r:embed="rId3"/>
          <a:stretch>
            <a:fillRect/>
          </a:stretch>
        </p:blipFill>
        <p:spPr>
          <a:xfrm>
            <a:off x="7431088" y="4870450"/>
            <a:ext cx="176212" cy="177800"/>
          </a:xfrm>
          <a:prstGeom prst="rect">
            <a:avLst/>
          </a:prstGeom>
          <a:noFill/>
          <a:ln w="9525">
            <a:noFill/>
          </a:ln>
        </p:spPr>
      </p:pic>
      <p:sp>
        <p:nvSpPr>
          <p:cNvPr id="28685" name="13 CuadroTexto"/>
          <p:cNvSpPr/>
          <p:nvPr/>
        </p:nvSpPr>
        <p:spPr>
          <a:xfrm>
            <a:off x="7651750" y="4822825"/>
            <a:ext cx="373063" cy="276225"/>
          </a:xfrm>
          <a:prstGeom prst="rect">
            <a:avLst/>
          </a:prstGeom>
          <a:noFill/>
          <a:ln w="9525">
            <a:noFill/>
          </a:ln>
        </p:spPr>
        <p:txBody>
          <a:bodyPr wrap="none">
            <a:spAutoFit/>
          </a:bodyPr>
          <a:p>
            <a:pPr algn="ctr" eaLnBrk="1" hangingPunct="1">
              <a:buFont typeface="Arial" panose="020B0604020202020204" pitchFamily="34" charset="0"/>
              <a:buNone/>
            </a:pPr>
            <a:r>
              <a:rPr lang="en-US" altLang="zh-CN" sz="1200" b="1" dirty="0">
                <a:solidFill>
                  <a:srgbClr val="04AEDA"/>
                </a:solidFill>
                <a:latin typeface="方正兰亭黑_GBK" charset="-122"/>
                <a:ea typeface="方正兰亭黑_GBK" charset="-122"/>
                <a:sym typeface="方正兰亭黑_GBK" charset="-122"/>
              </a:rPr>
              <a:t>20</a:t>
            </a:r>
            <a:endParaRPr lang="en-US" altLang="zh-CN" sz="1200" b="1" dirty="0">
              <a:solidFill>
                <a:srgbClr val="04AEDA"/>
              </a:solidFill>
              <a:latin typeface="方正兰亭黑_GBK" charset="-122"/>
              <a:ea typeface="方正兰亭黑_GBK" charset="-122"/>
              <a:sym typeface="方正兰亭黑_GBK" charset="-122"/>
            </a:endParaRPr>
          </a:p>
        </p:txBody>
      </p:sp>
      <p:grpSp>
        <p:nvGrpSpPr>
          <p:cNvPr id="34" name="组合 33"/>
          <p:cNvGrpSpPr/>
          <p:nvPr>
            <p:custDataLst>
              <p:tags r:id="rId4"/>
            </p:custDataLst>
          </p:nvPr>
        </p:nvGrpSpPr>
        <p:grpSpPr>
          <a:xfrm>
            <a:off x="3925135" y="362393"/>
            <a:ext cx="83516" cy="4130200"/>
            <a:chOff x="4660901" y="1126067"/>
            <a:chExt cx="93134" cy="4605867"/>
          </a:xfrm>
        </p:grpSpPr>
        <p:cxnSp>
          <p:nvCxnSpPr>
            <p:cNvPr id="4" name="直接连接符 3"/>
            <p:cNvCxnSpPr/>
            <p:nvPr>
              <p:custDataLst>
                <p:tags r:id="rId5"/>
              </p:custDataLst>
            </p:nvPr>
          </p:nvCxnSpPr>
          <p:spPr>
            <a:xfrm>
              <a:off x="4660901" y="1126067"/>
              <a:ext cx="0" cy="4605867"/>
            </a:xfrm>
            <a:prstGeom prst="line">
              <a:avLst/>
            </a:prstGeom>
            <a:ln>
              <a:solidFill>
                <a:srgbClr val="F07F09"/>
              </a:solidFill>
              <a:prstDash val="sysDash"/>
            </a:ln>
          </p:spPr>
          <p:style>
            <a:lnRef idx="1">
              <a:srgbClr val="F07F09"/>
            </a:lnRef>
            <a:fillRef idx="0">
              <a:srgbClr val="F07F09"/>
            </a:fillRef>
            <a:effectRef idx="0">
              <a:srgbClr val="F07F09"/>
            </a:effectRef>
            <a:fontRef idx="minor">
              <a:srgbClr val="7B7B7B"/>
            </a:fontRef>
          </p:style>
        </p:cxnSp>
        <p:cxnSp>
          <p:nvCxnSpPr>
            <p:cNvPr id="5" name="直接连接符 4"/>
            <p:cNvCxnSpPr/>
            <p:nvPr>
              <p:custDataLst>
                <p:tags r:id="rId6"/>
              </p:custDataLst>
            </p:nvPr>
          </p:nvCxnSpPr>
          <p:spPr>
            <a:xfrm>
              <a:off x="4754035" y="1126067"/>
              <a:ext cx="0" cy="4605867"/>
            </a:xfrm>
            <a:prstGeom prst="line">
              <a:avLst/>
            </a:prstGeom>
            <a:ln>
              <a:solidFill>
                <a:srgbClr val="F07F09"/>
              </a:solidFill>
              <a:prstDash val="sysDash"/>
            </a:ln>
          </p:spPr>
          <p:style>
            <a:lnRef idx="1">
              <a:srgbClr val="F07F09"/>
            </a:lnRef>
            <a:fillRef idx="0">
              <a:srgbClr val="F07F09"/>
            </a:fillRef>
            <a:effectRef idx="0">
              <a:srgbClr val="F07F09"/>
            </a:effectRef>
            <a:fontRef idx="minor">
              <a:srgbClr val="7B7B7B"/>
            </a:fontRef>
          </p:style>
        </p:cxnSp>
      </p:grpSp>
      <p:grpSp>
        <p:nvGrpSpPr>
          <p:cNvPr id="31" name="组合 30"/>
          <p:cNvGrpSpPr/>
          <p:nvPr>
            <p:custDataLst>
              <p:tags r:id="rId7"/>
            </p:custDataLst>
          </p:nvPr>
        </p:nvGrpSpPr>
        <p:grpSpPr>
          <a:xfrm>
            <a:off x="3862705" y="478790"/>
            <a:ext cx="3335020" cy="781685"/>
            <a:chOff x="4580467" y="1196615"/>
            <a:chExt cx="3053333" cy="872034"/>
          </a:xfrm>
        </p:grpSpPr>
        <p:sp>
          <p:nvSpPr>
            <p:cNvPr id="6" name="文本框 5"/>
            <p:cNvSpPr txBox="1"/>
            <p:nvPr>
              <p:custDataLst>
                <p:tags r:id="rId8"/>
              </p:custDataLst>
            </p:nvPr>
          </p:nvSpPr>
          <p:spPr>
            <a:xfrm>
              <a:off x="5127627" y="1196615"/>
              <a:ext cx="2172798" cy="872034"/>
            </a:xfrm>
            <a:prstGeom prst="rect">
              <a:avLst/>
            </a:prstGeom>
            <a:solidFill>
              <a:srgbClr val="FEFFFF"/>
            </a:solidFill>
            <a:ln w="3175">
              <a:solidFill>
                <a:srgbClr val="F07F09">
                  <a:lumMod val="40000"/>
                  <a:lumOff val="60000"/>
                </a:srgbClr>
              </a:solidFill>
            </a:ln>
          </p:spPr>
          <p:txBody>
            <a:bodyPr wrap="square" rtlCol="0" anchor="ctr">
              <a:normAutofit/>
            </a:bodyPr>
            <a:p>
              <a:pPr>
                <a:lnSpc>
                  <a:spcPct val="150000"/>
                </a:lnSpc>
              </a:pPr>
              <a:r>
                <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rPr>
                <a:t>招标单位提供的招标文件。</a:t>
              </a:r>
              <a:endPar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9" name="组合 18"/>
            <p:cNvGrpSpPr/>
            <p:nvPr/>
          </p:nvGrpSpPr>
          <p:grpSpPr>
            <a:xfrm>
              <a:off x="4580467" y="1505631"/>
              <a:ext cx="254002" cy="254002"/>
              <a:chOff x="4580467" y="4677456"/>
              <a:chExt cx="254002" cy="254002"/>
            </a:xfrm>
          </p:grpSpPr>
          <p:sp>
            <p:nvSpPr>
              <p:cNvPr id="7" name="同心圆 6"/>
              <p:cNvSpPr/>
              <p:nvPr>
                <p:custDataLst>
                  <p:tags r:id="rId9"/>
                </p:custDataLst>
              </p:nvPr>
            </p:nvSpPr>
            <p:spPr>
              <a:xfrm>
                <a:off x="4580467" y="4677456"/>
                <a:ext cx="254002" cy="254002"/>
              </a:xfrm>
              <a:prstGeom prst="donut">
                <a:avLst>
                  <a:gd name="adj" fmla="val 19784"/>
                </a:avLst>
              </a:prstGeom>
              <a:solidFill>
                <a:srgbClr val="F07F09">
                  <a:alpha val="60000"/>
                </a:srgbClr>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40000" lnSpcReduction="20000"/>
              </a:bodyPr>
              <a:p>
                <a:pPr algn="ctr"/>
                <a:endParaRPr lang="zh-CN" altLang="en-US" sz="1350">
                  <a:solidFill>
                    <a:srgbClr val="7B7B7B"/>
                  </a:solidFill>
                  <a:sym typeface="Arial" panose="020B0604020202020204" pitchFamily="34" charset="0"/>
                </a:endParaRPr>
              </a:p>
            </p:txBody>
          </p:sp>
          <p:sp>
            <p:nvSpPr>
              <p:cNvPr id="17" name="椭圆 16"/>
              <p:cNvSpPr/>
              <p:nvPr>
                <p:custDataLst>
                  <p:tags r:id="rId10"/>
                </p:custDataLst>
              </p:nvPr>
            </p:nvSpPr>
            <p:spPr>
              <a:xfrm>
                <a:off x="4662468" y="4759457"/>
                <a:ext cx="90000" cy="90000"/>
              </a:xfrm>
              <a:prstGeom prst="ellipse">
                <a:avLst/>
              </a:prstGeom>
              <a:solidFill>
                <a:srgbClr val="9F2936"/>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25000" lnSpcReduction="20000"/>
              </a:bodyPr>
              <a:p>
                <a:pPr algn="ctr"/>
                <a:endParaRPr lang="zh-CN" altLang="en-US" sz="1350">
                  <a:sym typeface="Arial" panose="020B0604020202020204" pitchFamily="34" charset="0"/>
                </a:endParaRPr>
              </a:p>
            </p:txBody>
          </p:sp>
        </p:grpSp>
        <p:sp>
          <p:nvSpPr>
            <p:cNvPr id="22" name="矩形 21"/>
            <p:cNvSpPr/>
            <p:nvPr>
              <p:custDataLst>
                <p:tags r:id="rId11"/>
              </p:custDataLst>
            </p:nvPr>
          </p:nvSpPr>
          <p:spPr>
            <a:xfrm>
              <a:off x="7300425" y="1196615"/>
              <a:ext cx="333375" cy="872034"/>
            </a:xfrm>
            <a:prstGeom prst="rect">
              <a:avLst/>
            </a:prstGeom>
            <a:ln w="3175">
              <a:solidFill>
                <a:srgbClr val="F07F09"/>
              </a:solid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a:bodyPr>
            <a:p>
              <a:pPr algn="ctr"/>
              <a:r>
                <a:rPr lang="en-US" altLang="zh-CN" sz="1350" dirty="0">
                  <a:solidFill>
                    <a:sysClr val="window" lastClr="FFFFFF"/>
                  </a:solidFill>
                  <a:sym typeface="Arial" panose="020B0604020202020204" pitchFamily="34" charset="0"/>
                </a:rPr>
                <a:t>A</a:t>
              </a:r>
              <a:endParaRPr lang="zh-CN" altLang="en-US" sz="1350" dirty="0">
                <a:solidFill>
                  <a:sysClr val="window" lastClr="FFFFFF"/>
                </a:solidFill>
                <a:sym typeface="Arial" panose="020B0604020202020204" pitchFamily="34" charset="0"/>
              </a:endParaRPr>
            </a:p>
          </p:txBody>
        </p:sp>
      </p:grpSp>
      <p:grpSp>
        <p:nvGrpSpPr>
          <p:cNvPr id="32" name="组合 31"/>
          <p:cNvGrpSpPr/>
          <p:nvPr>
            <p:custDataLst>
              <p:tags r:id="rId12"/>
            </p:custDataLst>
          </p:nvPr>
        </p:nvGrpSpPr>
        <p:grpSpPr>
          <a:xfrm>
            <a:off x="739775" y="1076325"/>
            <a:ext cx="3341370" cy="781685"/>
            <a:chOff x="1781136" y="3158765"/>
            <a:chExt cx="3053333" cy="872034"/>
          </a:xfrm>
        </p:grpSpPr>
        <p:sp>
          <p:nvSpPr>
            <p:cNvPr id="25" name="文本框 24"/>
            <p:cNvSpPr txBox="1"/>
            <p:nvPr>
              <p:custDataLst>
                <p:tags r:id="rId13"/>
              </p:custDataLst>
            </p:nvPr>
          </p:nvSpPr>
          <p:spPr>
            <a:xfrm flipH="1">
              <a:off x="2114511" y="3158765"/>
              <a:ext cx="2172798" cy="872034"/>
            </a:xfrm>
            <a:prstGeom prst="rect">
              <a:avLst/>
            </a:prstGeom>
            <a:solidFill>
              <a:srgbClr val="FEFFFF"/>
            </a:solidFill>
            <a:ln w="3175">
              <a:solidFill>
                <a:srgbClr val="F07F09">
                  <a:lumMod val="40000"/>
                  <a:lumOff val="60000"/>
                </a:srgbClr>
              </a:solidFill>
            </a:ln>
          </p:spPr>
          <p:txBody>
            <a:bodyPr wrap="square" rtlCol="0" anchor="ctr">
              <a:noAutofit/>
            </a:bodyPr>
            <a:p>
              <a:pPr>
                <a:lnSpc>
                  <a:spcPct val="150000"/>
                </a:lnSpc>
              </a:pPr>
              <a:r>
                <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rPr>
                <a:t>招标单位提供的设计图纸及有关的技术说明书等。</a:t>
              </a:r>
              <a:endPar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6" name="组合 25"/>
            <p:cNvGrpSpPr/>
            <p:nvPr/>
          </p:nvGrpSpPr>
          <p:grpSpPr>
            <a:xfrm flipH="1">
              <a:off x="4580467" y="3467781"/>
              <a:ext cx="254002" cy="254002"/>
              <a:chOff x="4580467" y="4677456"/>
              <a:chExt cx="254002" cy="254002"/>
            </a:xfrm>
          </p:grpSpPr>
          <p:sp>
            <p:nvSpPr>
              <p:cNvPr id="28" name="同心圆 27"/>
              <p:cNvSpPr/>
              <p:nvPr>
                <p:custDataLst>
                  <p:tags r:id="rId14"/>
                </p:custDataLst>
              </p:nvPr>
            </p:nvSpPr>
            <p:spPr>
              <a:xfrm>
                <a:off x="4580467" y="4677456"/>
                <a:ext cx="254002" cy="254002"/>
              </a:xfrm>
              <a:prstGeom prst="donut">
                <a:avLst>
                  <a:gd name="adj" fmla="val 19784"/>
                </a:avLst>
              </a:prstGeom>
              <a:solidFill>
                <a:srgbClr val="F07F09">
                  <a:alpha val="60000"/>
                </a:srgbClr>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40000" lnSpcReduction="20000"/>
              </a:bodyPr>
              <a:p>
                <a:pPr algn="ctr"/>
                <a:endParaRPr lang="zh-CN" altLang="en-US" sz="1350">
                  <a:solidFill>
                    <a:srgbClr val="7B7B7B"/>
                  </a:solidFill>
                  <a:sym typeface="Arial" panose="020B0604020202020204" pitchFamily="34" charset="0"/>
                </a:endParaRPr>
              </a:p>
            </p:txBody>
          </p:sp>
          <p:sp>
            <p:nvSpPr>
              <p:cNvPr id="29" name="椭圆 28"/>
              <p:cNvSpPr/>
              <p:nvPr>
                <p:custDataLst>
                  <p:tags r:id="rId15"/>
                </p:custDataLst>
              </p:nvPr>
            </p:nvSpPr>
            <p:spPr>
              <a:xfrm>
                <a:off x="4662468" y="4759457"/>
                <a:ext cx="90000" cy="90000"/>
              </a:xfrm>
              <a:prstGeom prst="ellipse">
                <a:avLst/>
              </a:prstGeom>
              <a:solidFill>
                <a:srgbClr val="9F2936"/>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25000" lnSpcReduction="20000"/>
              </a:bodyPr>
              <a:p>
                <a:pPr algn="ctr"/>
                <a:endParaRPr lang="zh-CN" altLang="en-US" sz="1350">
                  <a:sym typeface="Arial" panose="020B0604020202020204" pitchFamily="34" charset="0"/>
                </a:endParaRPr>
              </a:p>
            </p:txBody>
          </p:sp>
        </p:grpSp>
        <p:sp>
          <p:nvSpPr>
            <p:cNvPr id="27" name="矩形 26"/>
            <p:cNvSpPr/>
            <p:nvPr>
              <p:custDataLst>
                <p:tags r:id="rId16"/>
              </p:custDataLst>
            </p:nvPr>
          </p:nvSpPr>
          <p:spPr>
            <a:xfrm flipH="1">
              <a:off x="1781136" y="3158765"/>
              <a:ext cx="333375" cy="872034"/>
            </a:xfrm>
            <a:prstGeom prst="rect">
              <a:avLst/>
            </a:prstGeom>
            <a:ln w="3175">
              <a:solidFill>
                <a:srgbClr val="F07F09"/>
              </a:solid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a:bodyPr>
            <a:p>
              <a:pPr algn="ctr"/>
              <a:r>
                <a:rPr lang="en-US" altLang="zh-CN" sz="1350" dirty="0">
                  <a:solidFill>
                    <a:sysClr val="window" lastClr="FFFFFF"/>
                  </a:solidFill>
                  <a:sym typeface="Arial" panose="020B0604020202020204" pitchFamily="34" charset="0"/>
                </a:rPr>
                <a:t>B</a:t>
              </a:r>
              <a:endParaRPr lang="zh-CN" altLang="en-US" sz="1350" dirty="0">
                <a:solidFill>
                  <a:sysClr val="window" lastClr="FFFFFF"/>
                </a:solidFill>
                <a:sym typeface="Arial" panose="020B0604020202020204" pitchFamily="34" charset="0"/>
              </a:endParaRPr>
            </a:p>
          </p:txBody>
        </p:sp>
      </p:grpSp>
      <p:grpSp>
        <p:nvGrpSpPr>
          <p:cNvPr id="18" name="组合 17"/>
          <p:cNvGrpSpPr/>
          <p:nvPr>
            <p:custDataLst>
              <p:tags r:id="rId17"/>
            </p:custDataLst>
          </p:nvPr>
        </p:nvGrpSpPr>
        <p:grpSpPr>
          <a:xfrm>
            <a:off x="3853180" y="1508125"/>
            <a:ext cx="3345815" cy="1061085"/>
            <a:chOff x="4580467" y="1048560"/>
            <a:chExt cx="3053333" cy="1102262"/>
          </a:xfrm>
        </p:grpSpPr>
        <p:sp>
          <p:nvSpPr>
            <p:cNvPr id="20" name="文本框 19"/>
            <p:cNvSpPr txBox="1"/>
            <p:nvPr>
              <p:custDataLst>
                <p:tags r:id="rId18"/>
              </p:custDataLst>
            </p:nvPr>
          </p:nvSpPr>
          <p:spPr>
            <a:xfrm>
              <a:off x="5127313" y="1048560"/>
              <a:ext cx="2173028" cy="1102262"/>
            </a:xfrm>
            <a:prstGeom prst="rect">
              <a:avLst/>
            </a:prstGeom>
            <a:solidFill>
              <a:srgbClr val="FEFFFF"/>
            </a:solidFill>
            <a:ln w="3175">
              <a:solidFill>
                <a:srgbClr val="F07F09">
                  <a:lumMod val="40000"/>
                  <a:lumOff val="60000"/>
                </a:srgbClr>
              </a:solidFill>
            </a:ln>
          </p:spPr>
          <p:txBody>
            <a:bodyPr wrap="square" rtlCol="0" anchor="ctr">
              <a:normAutofit/>
            </a:bodyPr>
            <a:p>
              <a:pPr>
                <a:lnSpc>
                  <a:spcPct val="150000"/>
                </a:lnSpc>
              </a:pPr>
              <a:r>
                <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rPr>
                <a:t>国家及地区颁发的现行建筑、安装工程预算定额及与之相配套执行的各种费用定额、规定等。</a:t>
              </a:r>
              <a:endPar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1" name="组合 20"/>
            <p:cNvGrpSpPr/>
            <p:nvPr/>
          </p:nvGrpSpPr>
          <p:grpSpPr>
            <a:xfrm>
              <a:off x="4580467" y="1505631"/>
              <a:ext cx="254002" cy="254002"/>
              <a:chOff x="4580467" y="4677456"/>
              <a:chExt cx="254002" cy="254002"/>
            </a:xfrm>
          </p:grpSpPr>
          <p:sp>
            <p:nvSpPr>
              <p:cNvPr id="24" name="同心圆 23"/>
              <p:cNvSpPr/>
              <p:nvPr>
                <p:custDataLst>
                  <p:tags r:id="rId19"/>
                </p:custDataLst>
              </p:nvPr>
            </p:nvSpPr>
            <p:spPr>
              <a:xfrm>
                <a:off x="4580467" y="4677456"/>
                <a:ext cx="254002" cy="254002"/>
              </a:xfrm>
              <a:prstGeom prst="donut">
                <a:avLst>
                  <a:gd name="adj" fmla="val 19784"/>
                </a:avLst>
              </a:prstGeom>
              <a:solidFill>
                <a:srgbClr val="F07F09">
                  <a:alpha val="60000"/>
                </a:srgbClr>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40000" lnSpcReduction="20000"/>
              </a:bodyPr>
              <a:p>
                <a:pPr algn="ctr"/>
                <a:endParaRPr lang="zh-CN" altLang="en-US" sz="1350">
                  <a:solidFill>
                    <a:srgbClr val="7B7B7B"/>
                  </a:solidFill>
                  <a:sym typeface="Arial" panose="020B0604020202020204" pitchFamily="34" charset="0"/>
                </a:endParaRPr>
              </a:p>
            </p:txBody>
          </p:sp>
          <p:sp>
            <p:nvSpPr>
              <p:cNvPr id="30" name="椭圆 29"/>
              <p:cNvSpPr/>
              <p:nvPr>
                <p:custDataLst>
                  <p:tags r:id="rId20"/>
                </p:custDataLst>
              </p:nvPr>
            </p:nvSpPr>
            <p:spPr>
              <a:xfrm>
                <a:off x="4662468" y="4759457"/>
                <a:ext cx="90000" cy="90000"/>
              </a:xfrm>
              <a:prstGeom prst="ellipse">
                <a:avLst/>
              </a:prstGeom>
              <a:solidFill>
                <a:srgbClr val="9F2936"/>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25000" lnSpcReduction="20000"/>
              </a:bodyPr>
              <a:p>
                <a:pPr algn="ctr"/>
                <a:endParaRPr lang="zh-CN" altLang="en-US" sz="1350">
                  <a:sym typeface="Arial" panose="020B0604020202020204" pitchFamily="34" charset="0"/>
                </a:endParaRPr>
              </a:p>
            </p:txBody>
          </p:sp>
        </p:grpSp>
        <p:sp>
          <p:nvSpPr>
            <p:cNvPr id="23" name="矩形 22"/>
            <p:cNvSpPr/>
            <p:nvPr>
              <p:custDataLst>
                <p:tags r:id="rId21"/>
              </p:custDataLst>
            </p:nvPr>
          </p:nvSpPr>
          <p:spPr>
            <a:xfrm>
              <a:off x="7300425" y="1196615"/>
              <a:ext cx="333375" cy="872034"/>
            </a:xfrm>
            <a:prstGeom prst="rect">
              <a:avLst/>
            </a:prstGeom>
            <a:ln w="3175">
              <a:solidFill>
                <a:srgbClr val="F07F09"/>
              </a:solid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a:bodyPr>
            <a:p>
              <a:pPr algn="ctr"/>
              <a:r>
                <a:rPr lang="en-US" altLang="zh-CN" sz="1350" dirty="0">
                  <a:solidFill>
                    <a:sysClr val="window" lastClr="FFFFFF"/>
                  </a:solidFill>
                  <a:sym typeface="Arial" panose="020B0604020202020204" pitchFamily="34" charset="0"/>
                </a:rPr>
                <a:t>C</a:t>
              </a:r>
              <a:endParaRPr lang="zh-CN" altLang="en-US" sz="1350" dirty="0">
                <a:solidFill>
                  <a:sysClr val="window" lastClr="FFFFFF"/>
                </a:solidFill>
                <a:sym typeface="Arial" panose="020B0604020202020204" pitchFamily="34" charset="0"/>
              </a:endParaRPr>
            </a:p>
          </p:txBody>
        </p:sp>
      </p:grpSp>
      <p:grpSp>
        <p:nvGrpSpPr>
          <p:cNvPr id="33" name="组合 32"/>
          <p:cNvGrpSpPr/>
          <p:nvPr>
            <p:custDataLst>
              <p:tags r:id="rId22"/>
            </p:custDataLst>
          </p:nvPr>
        </p:nvGrpSpPr>
        <p:grpSpPr>
          <a:xfrm>
            <a:off x="740410" y="2351405"/>
            <a:ext cx="3340735" cy="781685"/>
            <a:chOff x="1781136" y="3158765"/>
            <a:chExt cx="3053333" cy="872034"/>
          </a:xfrm>
        </p:grpSpPr>
        <p:sp>
          <p:nvSpPr>
            <p:cNvPr id="35" name="文本框 34"/>
            <p:cNvSpPr txBox="1"/>
            <p:nvPr>
              <p:custDataLst>
                <p:tags r:id="rId23"/>
              </p:custDataLst>
            </p:nvPr>
          </p:nvSpPr>
          <p:spPr>
            <a:xfrm flipH="1">
              <a:off x="2114511" y="3158765"/>
              <a:ext cx="2172798" cy="872034"/>
            </a:xfrm>
            <a:prstGeom prst="rect">
              <a:avLst/>
            </a:prstGeom>
            <a:solidFill>
              <a:srgbClr val="FEFFFF"/>
            </a:solidFill>
            <a:ln w="3175">
              <a:solidFill>
                <a:srgbClr val="F07F09">
                  <a:lumMod val="40000"/>
                  <a:lumOff val="60000"/>
                </a:srgbClr>
              </a:solidFill>
            </a:ln>
          </p:spPr>
          <p:txBody>
            <a:bodyPr wrap="square" rtlCol="0" anchor="ctr">
              <a:noAutofit/>
            </a:bodyPr>
            <a:p>
              <a:pPr>
                <a:lnSpc>
                  <a:spcPct val="150000"/>
                </a:lnSpc>
              </a:pPr>
              <a:r>
                <a:rPr lang="da-DK" altLang="zh-CN" sz="1200" smtClean="0">
                  <a:solidFill>
                    <a:srgbClr val="F07F09"/>
                  </a:solidFill>
                  <a:latin typeface="微软雅黑" panose="020B0503020204020204" pitchFamily="34" charset="-122"/>
                  <a:ea typeface="微软雅黑" panose="020B0503020204020204" pitchFamily="34" charset="-122"/>
                  <a:sym typeface="Arial" panose="020B0604020202020204" pitchFamily="34" charset="0"/>
                </a:rPr>
                <a:t>地方现行材料预算价格、采购地点及供应方式等。</a:t>
              </a:r>
              <a:endParaRPr lang="da-DK" altLang="zh-CN" sz="1200" smtClean="0">
                <a:solidFill>
                  <a:srgbClr val="F07F0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6" name="组合 35"/>
            <p:cNvGrpSpPr/>
            <p:nvPr/>
          </p:nvGrpSpPr>
          <p:grpSpPr>
            <a:xfrm flipH="1">
              <a:off x="4580467" y="3467781"/>
              <a:ext cx="254002" cy="254002"/>
              <a:chOff x="4580467" y="4677456"/>
              <a:chExt cx="254002" cy="254002"/>
            </a:xfrm>
          </p:grpSpPr>
          <p:sp>
            <p:nvSpPr>
              <p:cNvPr id="38" name="同心圆 37"/>
              <p:cNvSpPr/>
              <p:nvPr>
                <p:custDataLst>
                  <p:tags r:id="rId24"/>
                </p:custDataLst>
              </p:nvPr>
            </p:nvSpPr>
            <p:spPr>
              <a:xfrm>
                <a:off x="4580467" y="4677456"/>
                <a:ext cx="254002" cy="254002"/>
              </a:xfrm>
              <a:prstGeom prst="donut">
                <a:avLst>
                  <a:gd name="adj" fmla="val 19784"/>
                </a:avLst>
              </a:prstGeom>
              <a:solidFill>
                <a:srgbClr val="F07F09">
                  <a:alpha val="60000"/>
                </a:srgbClr>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40000" lnSpcReduction="20000"/>
              </a:bodyPr>
              <a:p>
                <a:pPr algn="ctr"/>
                <a:endParaRPr lang="zh-CN" altLang="en-US" sz="1350">
                  <a:solidFill>
                    <a:srgbClr val="7B7B7B"/>
                  </a:solidFill>
                  <a:sym typeface="Arial" panose="020B0604020202020204" pitchFamily="34" charset="0"/>
                </a:endParaRPr>
              </a:p>
            </p:txBody>
          </p:sp>
          <p:sp>
            <p:nvSpPr>
              <p:cNvPr id="39" name="椭圆 38"/>
              <p:cNvSpPr/>
              <p:nvPr>
                <p:custDataLst>
                  <p:tags r:id="rId25"/>
                </p:custDataLst>
              </p:nvPr>
            </p:nvSpPr>
            <p:spPr>
              <a:xfrm>
                <a:off x="4662468" y="4759457"/>
                <a:ext cx="90000" cy="90000"/>
              </a:xfrm>
              <a:prstGeom prst="ellipse">
                <a:avLst/>
              </a:prstGeom>
              <a:solidFill>
                <a:srgbClr val="9F2936"/>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25000" lnSpcReduction="20000"/>
              </a:bodyPr>
              <a:p>
                <a:pPr algn="ctr"/>
                <a:endParaRPr lang="zh-CN" altLang="en-US" sz="1350">
                  <a:sym typeface="Arial" panose="020B0604020202020204" pitchFamily="34" charset="0"/>
                </a:endParaRPr>
              </a:p>
            </p:txBody>
          </p:sp>
        </p:grpSp>
        <p:sp>
          <p:nvSpPr>
            <p:cNvPr id="8" name="矩形 7"/>
            <p:cNvSpPr/>
            <p:nvPr>
              <p:custDataLst>
                <p:tags r:id="rId26"/>
              </p:custDataLst>
            </p:nvPr>
          </p:nvSpPr>
          <p:spPr>
            <a:xfrm flipH="1">
              <a:off x="1781136" y="3158765"/>
              <a:ext cx="333375" cy="872034"/>
            </a:xfrm>
            <a:prstGeom prst="rect">
              <a:avLst/>
            </a:prstGeom>
            <a:ln w="3175">
              <a:solidFill>
                <a:srgbClr val="F07F09"/>
              </a:solid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a:bodyPr>
            <a:p>
              <a:pPr algn="ctr"/>
              <a:r>
                <a:rPr lang="en-US" altLang="zh-CN" sz="1350" dirty="0">
                  <a:solidFill>
                    <a:sysClr val="window" lastClr="FFFFFF"/>
                  </a:solidFill>
                  <a:sym typeface="Arial" panose="020B0604020202020204" pitchFamily="34" charset="0"/>
                </a:rPr>
                <a:t>D</a:t>
              </a:r>
              <a:endParaRPr lang="zh-CN" altLang="en-US" sz="1350" dirty="0">
                <a:solidFill>
                  <a:sysClr val="window" lastClr="FFFFFF"/>
                </a:solidFill>
                <a:sym typeface="Arial" panose="020B0604020202020204" pitchFamily="34" charset="0"/>
              </a:endParaRPr>
            </a:p>
          </p:txBody>
        </p:sp>
      </p:grpSp>
      <p:grpSp>
        <p:nvGrpSpPr>
          <p:cNvPr id="40" name="组合 39"/>
          <p:cNvGrpSpPr/>
          <p:nvPr>
            <p:custDataLst>
              <p:tags r:id="rId27"/>
            </p:custDataLst>
          </p:nvPr>
        </p:nvGrpSpPr>
        <p:grpSpPr>
          <a:xfrm>
            <a:off x="3853180" y="2855595"/>
            <a:ext cx="3344545" cy="914400"/>
            <a:chOff x="4580467" y="1196615"/>
            <a:chExt cx="3053333" cy="872034"/>
          </a:xfrm>
        </p:grpSpPr>
        <p:sp>
          <p:nvSpPr>
            <p:cNvPr id="41" name="文本框 40"/>
            <p:cNvSpPr txBox="1"/>
            <p:nvPr>
              <p:custDataLst>
                <p:tags r:id="rId28"/>
              </p:custDataLst>
            </p:nvPr>
          </p:nvSpPr>
          <p:spPr>
            <a:xfrm>
              <a:off x="5127627" y="1196615"/>
              <a:ext cx="2172798" cy="872034"/>
            </a:xfrm>
            <a:prstGeom prst="rect">
              <a:avLst/>
            </a:prstGeom>
            <a:solidFill>
              <a:srgbClr val="FEFFFF"/>
            </a:solidFill>
            <a:ln w="3175">
              <a:solidFill>
                <a:srgbClr val="F07F09">
                  <a:lumMod val="40000"/>
                  <a:lumOff val="60000"/>
                </a:srgbClr>
              </a:solidFill>
            </a:ln>
          </p:spPr>
          <p:txBody>
            <a:bodyPr wrap="square" rtlCol="0" anchor="ctr">
              <a:normAutofit/>
            </a:bodyPr>
            <a:p>
              <a:pPr>
                <a:lnSpc>
                  <a:spcPct val="150000"/>
                </a:lnSpc>
              </a:pPr>
              <a:r>
                <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rPr>
                <a:t>因招标文件及设计图纸等不明确，经咨询后由招标单位书面答复的有关资料。</a:t>
              </a:r>
              <a:endPar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2" name="组合 41"/>
            <p:cNvGrpSpPr/>
            <p:nvPr/>
          </p:nvGrpSpPr>
          <p:grpSpPr>
            <a:xfrm>
              <a:off x="4580467" y="1505631"/>
              <a:ext cx="254002" cy="254002"/>
              <a:chOff x="4580467" y="4677456"/>
              <a:chExt cx="254002" cy="254002"/>
            </a:xfrm>
          </p:grpSpPr>
          <p:sp>
            <p:nvSpPr>
              <p:cNvPr id="44" name="同心圆 43"/>
              <p:cNvSpPr/>
              <p:nvPr>
                <p:custDataLst>
                  <p:tags r:id="rId29"/>
                </p:custDataLst>
              </p:nvPr>
            </p:nvSpPr>
            <p:spPr>
              <a:xfrm>
                <a:off x="4580467" y="4677456"/>
                <a:ext cx="254002" cy="254002"/>
              </a:xfrm>
              <a:prstGeom prst="donut">
                <a:avLst>
                  <a:gd name="adj" fmla="val 19784"/>
                </a:avLst>
              </a:prstGeom>
              <a:solidFill>
                <a:srgbClr val="F07F09">
                  <a:alpha val="60000"/>
                </a:srgbClr>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50000" lnSpcReduction="20000"/>
              </a:bodyPr>
              <a:p>
                <a:pPr algn="ctr"/>
                <a:endParaRPr lang="zh-CN" altLang="en-US" sz="1350">
                  <a:solidFill>
                    <a:srgbClr val="7B7B7B"/>
                  </a:solidFill>
                  <a:sym typeface="Arial" panose="020B0604020202020204" pitchFamily="34" charset="0"/>
                </a:endParaRPr>
              </a:p>
            </p:txBody>
          </p:sp>
          <p:sp>
            <p:nvSpPr>
              <p:cNvPr id="45" name="椭圆 44"/>
              <p:cNvSpPr/>
              <p:nvPr>
                <p:custDataLst>
                  <p:tags r:id="rId30"/>
                </p:custDataLst>
              </p:nvPr>
            </p:nvSpPr>
            <p:spPr>
              <a:xfrm>
                <a:off x="4662468" y="4759457"/>
                <a:ext cx="90000" cy="90000"/>
              </a:xfrm>
              <a:prstGeom prst="ellipse">
                <a:avLst/>
              </a:prstGeom>
              <a:solidFill>
                <a:srgbClr val="9F2936"/>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25000" lnSpcReduction="20000"/>
              </a:bodyPr>
              <a:p>
                <a:pPr algn="ctr"/>
                <a:endParaRPr lang="zh-CN" altLang="en-US" sz="1350">
                  <a:sym typeface="Arial" panose="020B0604020202020204" pitchFamily="34" charset="0"/>
                </a:endParaRPr>
              </a:p>
            </p:txBody>
          </p:sp>
        </p:grpSp>
        <p:sp>
          <p:nvSpPr>
            <p:cNvPr id="43" name="矩形 42"/>
            <p:cNvSpPr/>
            <p:nvPr>
              <p:custDataLst>
                <p:tags r:id="rId31"/>
              </p:custDataLst>
            </p:nvPr>
          </p:nvSpPr>
          <p:spPr>
            <a:xfrm>
              <a:off x="7300425" y="1196615"/>
              <a:ext cx="333375" cy="872034"/>
            </a:xfrm>
            <a:prstGeom prst="rect">
              <a:avLst/>
            </a:prstGeom>
            <a:ln w="3175">
              <a:solidFill>
                <a:srgbClr val="F07F09"/>
              </a:solid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a:bodyPr>
            <a:p>
              <a:pPr algn="ctr"/>
              <a:r>
                <a:rPr lang="en-US" altLang="zh-CN" sz="1350" dirty="0">
                  <a:solidFill>
                    <a:sysClr val="window" lastClr="FFFFFF"/>
                  </a:solidFill>
                  <a:sym typeface="Arial" panose="020B0604020202020204" pitchFamily="34" charset="0"/>
                </a:rPr>
                <a:t>E</a:t>
              </a:r>
              <a:endParaRPr lang="zh-CN" altLang="en-US" sz="1350" dirty="0">
                <a:solidFill>
                  <a:sysClr val="window" lastClr="FFFFFF"/>
                </a:solidFill>
                <a:sym typeface="Arial" panose="020B0604020202020204" pitchFamily="34" charset="0"/>
              </a:endParaRPr>
            </a:p>
          </p:txBody>
        </p:sp>
      </p:grpSp>
      <p:grpSp>
        <p:nvGrpSpPr>
          <p:cNvPr id="46" name="组合 45"/>
          <p:cNvGrpSpPr/>
          <p:nvPr>
            <p:custDataLst>
              <p:tags r:id="rId32"/>
            </p:custDataLst>
          </p:nvPr>
        </p:nvGrpSpPr>
        <p:grpSpPr>
          <a:xfrm>
            <a:off x="740410" y="3625850"/>
            <a:ext cx="3340735" cy="781685"/>
            <a:chOff x="1781136" y="3158765"/>
            <a:chExt cx="3053333" cy="872034"/>
          </a:xfrm>
        </p:grpSpPr>
        <p:sp>
          <p:nvSpPr>
            <p:cNvPr id="47" name="文本框 46"/>
            <p:cNvSpPr txBox="1"/>
            <p:nvPr>
              <p:custDataLst>
                <p:tags r:id="rId33"/>
              </p:custDataLst>
            </p:nvPr>
          </p:nvSpPr>
          <p:spPr>
            <a:xfrm flipH="1">
              <a:off x="2114511" y="3158765"/>
              <a:ext cx="2172798" cy="872034"/>
            </a:xfrm>
            <a:prstGeom prst="rect">
              <a:avLst/>
            </a:prstGeom>
            <a:solidFill>
              <a:srgbClr val="FEFFFF"/>
            </a:solidFill>
            <a:ln w="3175">
              <a:solidFill>
                <a:srgbClr val="F07F09">
                  <a:lumMod val="40000"/>
                  <a:lumOff val="60000"/>
                </a:srgbClr>
              </a:solidFill>
            </a:ln>
          </p:spPr>
          <p:txBody>
            <a:bodyPr wrap="square" rtlCol="0" anchor="ctr">
              <a:noAutofit/>
            </a:bodyPr>
            <a:p>
              <a:pPr>
                <a:lnSpc>
                  <a:spcPct val="150000"/>
                </a:lnSpc>
              </a:pPr>
              <a:r>
                <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rPr>
                <a:t>企业内部制定的有关取费、价格等的规定、标准。</a:t>
              </a:r>
              <a:endPar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8" name="组合 47"/>
            <p:cNvGrpSpPr/>
            <p:nvPr/>
          </p:nvGrpSpPr>
          <p:grpSpPr>
            <a:xfrm flipH="1">
              <a:off x="4580467" y="3467781"/>
              <a:ext cx="254002" cy="254002"/>
              <a:chOff x="4580467" y="4677456"/>
              <a:chExt cx="254002" cy="254002"/>
            </a:xfrm>
          </p:grpSpPr>
          <p:sp>
            <p:nvSpPr>
              <p:cNvPr id="50" name="同心圆 49"/>
              <p:cNvSpPr/>
              <p:nvPr>
                <p:custDataLst>
                  <p:tags r:id="rId34"/>
                </p:custDataLst>
              </p:nvPr>
            </p:nvSpPr>
            <p:spPr>
              <a:xfrm>
                <a:off x="4580467" y="4677456"/>
                <a:ext cx="254002" cy="254002"/>
              </a:xfrm>
              <a:prstGeom prst="donut">
                <a:avLst>
                  <a:gd name="adj" fmla="val 19784"/>
                </a:avLst>
              </a:prstGeom>
              <a:solidFill>
                <a:srgbClr val="F07F09">
                  <a:alpha val="60000"/>
                </a:srgbClr>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40000" lnSpcReduction="20000"/>
              </a:bodyPr>
              <a:p>
                <a:pPr algn="ctr"/>
                <a:endParaRPr lang="zh-CN" altLang="en-US" sz="1350">
                  <a:solidFill>
                    <a:srgbClr val="7B7B7B"/>
                  </a:solidFill>
                  <a:sym typeface="Arial" panose="020B0604020202020204" pitchFamily="34" charset="0"/>
                </a:endParaRPr>
              </a:p>
            </p:txBody>
          </p:sp>
          <p:sp>
            <p:nvSpPr>
              <p:cNvPr id="51" name="椭圆 50"/>
              <p:cNvSpPr/>
              <p:nvPr>
                <p:custDataLst>
                  <p:tags r:id="rId35"/>
                </p:custDataLst>
              </p:nvPr>
            </p:nvSpPr>
            <p:spPr>
              <a:xfrm>
                <a:off x="4662468" y="4759457"/>
                <a:ext cx="90000" cy="90000"/>
              </a:xfrm>
              <a:prstGeom prst="ellipse">
                <a:avLst/>
              </a:prstGeom>
              <a:solidFill>
                <a:srgbClr val="9F2936"/>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25000" lnSpcReduction="20000"/>
              </a:bodyPr>
              <a:p>
                <a:pPr algn="ctr"/>
                <a:endParaRPr lang="zh-CN" altLang="en-US" sz="1350">
                  <a:sym typeface="Arial" panose="020B0604020202020204" pitchFamily="34" charset="0"/>
                </a:endParaRPr>
              </a:p>
            </p:txBody>
          </p:sp>
        </p:grpSp>
        <p:sp>
          <p:nvSpPr>
            <p:cNvPr id="49" name="矩形 48"/>
            <p:cNvSpPr/>
            <p:nvPr>
              <p:custDataLst>
                <p:tags r:id="rId36"/>
              </p:custDataLst>
            </p:nvPr>
          </p:nvSpPr>
          <p:spPr>
            <a:xfrm flipH="1">
              <a:off x="1781136" y="3158765"/>
              <a:ext cx="333375" cy="872034"/>
            </a:xfrm>
            <a:prstGeom prst="rect">
              <a:avLst/>
            </a:prstGeom>
            <a:ln w="3175">
              <a:solidFill>
                <a:srgbClr val="F07F09"/>
              </a:solid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a:bodyPr>
            <a:p>
              <a:pPr algn="ctr"/>
              <a:r>
                <a:rPr lang="en-US" altLang="zh-CN" sz="1350" dirty="0">
                  <a:solidFill>
                    <a:sysClr val="window" lastClr="FFFFFF"/>
                  </a:solidFill>
                  <a:sym typeface="Arial" panose="020B0604020202020204" pitchFamily="34" charset="0"/>
                </a:rPr>
                <a:t>F</a:t>
              </a:r>
              <a:endParaRPr lang="zh-CN" altLang="en-US" sz="1350" dirty="0">
                <a:solidFill>
                  <a:sysClr val="window" lastClr="FFFFFF"/>
                </a:solidFill>
                <a:sym typeface="Arial" panose="020B0604020202020204" pitchFamily="34" charset="0"/>
              </a:endParaRPr>
            </a:p>
          </p:txBody>
        </p:sp>
      </p:grpSp>
      <p:grpSp>
        <p:nvGrpSpPr>
          <p:cNvPr id="9" name="组合 8"/>
          <p:cNvGrpSpPr/>
          <p:nvPr>
            <p:custDataLst>
              <p:tags r:id="rId37"/>
            </p:custDataLst>
          </p:nvPr>
        </p:nvGrpSpPr>
        <p:grpSpPr>
          <a:xfrm>
            <a:off x="3854450" y="4048125"/>
            <a:ext cx="3343275" cy="781685"/>
            <a:chOff x="4580467" y="1196615"/>
            <a:chExt cx="3053333" cy="872034"/>
          </a:xfrm>
        </p:grpSpPr>
        <p:sp>
          <p:nvSpPr>
            <p:cNvPr id="10" name="文本框 9"/>
            <p:cNvSpPr txBox="1"/>
            <p:nvPr>
              <p:custDataLst>
                <p:tags r:id="rId38"/>
              </p:custDataLst>
            </p:nvPr>
          </p:nvSpPr>
          <p:spPr>
            <a:xfrm>
              <a:off x="5127627" y="1196615"/>
              <a:ext cx="2172798" cy="872034"/>
            </a:xfrm>
            <a:prstGeom prst="rect">
              <a:avLst/>
            </a:prstGeom>
            <a:solidFill>
              <a:srgbClr val="FEFFFF"/>
            </a:solidFill>
            <a:ln w="3175">
              <a:solidFill>
                <a:srgbClr val="F07F09">
                  <a:lumMod val="40000"/>
                  <a:lumOff val="60000"/>
                </a:srgbClr>
              </a:solidFill>
            </a:ln>
          </p:spPr>
          <p:txBody>
            <a:bodyPr wrap="square" rtlCol="0" anchor="ctr">
              <a:normAutofit/>
            </a:bodyPr>
            <a:p>
              <a:pPr>
                <a:lnSpc>
                  <a:spcPct val="150000"/>
                </a:lnSpc>
              </a:pPr>
              <a:r>
                <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rPr>
                <a:t>其他与报价计算有关的各项政策、规定及调整系数等。</a:t>
              </a:r>
              <a:endParaRPr lang="zh-CN" altLang="en-US" sz="1200" dirty="0">
                <a:solidFill>
                  <a:srgbClr val="F07F0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1" name="组合 10"/>
            <p:cNvGrpSpPr/>
            <p:nvPr/>
          </p:nvGrpSpPr>
          <p:grpSpPr>
            <a:xfrm>
              <a:off x="4580467" y="1505631"/>
              <a:ext cx="254002" cy="254002"/>
              <a:chOff x="4580467" y="4677456"/>
              <a:chExt cx="254002" cy="254002"/>
            </a:xfrm>
          </p:grpSpPr>
          <p:sp>
            <p:nvSpPr>
              <p:cNvPr id="12" name="同心圆 11"/>
              <p:cNvSpPr/>
              <p:nvPr>
                <p:custDataLst>
                  <p:tags r:id="rId39"/>
                </p:custDataLst>
              </p:nvPr>
            </p:nvSpPr>
            <p:spPr>
              <a:xfrm>
                <a:off x="4580467" y="4677456"/>
                <a:ext cx="254002" cy="254002"/>
              </a:xfrm>
              <a:prstGeom prst="donut">
                <a:avLst>
                  <a:gd name="adj" fmla="val 19784"/>
                </a:avLst>
              </a:prstGeom>
              <a:solidFill>
                <a:srgbClr val="F07F09">
                  <a:alpha val="60000"/>
                </a:srgbClr>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40000" lnSpcReduction="20000"/>
              </a:bodyPr>
              <a:p>
                <a:pPr algn="ctr"/>
                <a:endParaRPr lang="zh-CN" altLang="en-US" sz="1350">
                  <a:solidFill>
                    <a:srgbClr val="7B7B7B"/>
                  </a:solidFill>
                  <a:sym typeface="Arial" panose="020B0604020202020204" pitchFamily="34" charset="0"/>
                </a:endParaRPr>
              </a:p>
            </p:txBody>
          </p:sp>
          <p:sp>
            <p:nvSpPr>
              <p:cNvPr id="52" name="椭圆 51"/>
              <p:cNvSpPr/>
              <p:nvPr>
                <p:custDataLst>
                  <p:tags r:id="rId40"/>
                </p:custDataLst>
              </p:nvPr>
            </p:nvSpPr>
            <p:spPr>
              <a:xfrm>
                <a:off x="4662468" y="4759457"/>
                <a:ext cx="90000" cy="90000"/>
              </a:xfrm>
              <a:prstGeom prst="ellipse">
                <a:avLst/>
              </a:prstGeom>
              <a:solidFill>
                <a:srgbClr val="9F2936"/>
              </a:solidFill>
              <a:ln>
                <a:no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fontScale="25000" lnSpcReduction="20000"/>
              </a:bodyPr>
              <a:p>
                <a:pPr algn="ctr"/>
                <a:endParaRPr lang="zh-CN" altLang="en-US" sz="1350">
                  <a:sym typeface="Arial" panose="020B0604020202020204" pitchFamily="34" charset="0"/>
                </a:endParaRPr>
              </a:p>
            </p:txBody>
          </p:sp>
        </p:grpSp>
        <p:sp>
          <p:nvSpPr>
            <p:cNvPr id="53" name="矩形 52"/>
            <p:cNvSpPr/>
            <p:nvPr>
              <p:custDataLst>
                <p:tags r:id="rId41"/>
              </p:custDataLst>
            </p:nvPr>
          </p:nvSpPr>
          <p:spPr>
            <a:xfrm>
              <a:off x="7300425" y="1196615"/>
              <a:ext cx="333375" cy="872034"/>
            </a:xfrm>
            <a:prstGeom prst="rect">
              <a:avLst/>
            </a:prstGeom>
            <a:ln w="3175">
              <a:solidFill>
                <a:srgbClr val="F07F09"/>
              </a:solidFill>
            </a:ln>
          </p:spPr>
          <p:style>
            <a:lnRef idx="2">
              <a:srgbClr val="F07F09">
                <a:shade val="50000"/>
              </a:srgbClr>
            </a:lnRef>
            <a:fillRef idx="1">
              <a:srgbClr val="F07F09"/>
            </a:fillRef>
            <a:effectRef idx="0">
              <a:srgbClr val="F07F09"/>
            </a:effectRef>
            <a:fontRef idx="minor">
              <a:sysClr val="window" lastClr="FFFFFF"/>
            </a:fontRef>
          </p:style>
          <p:txBody>
            <a:bodyPr rtlCol="0" anchor="ctr">
              <a:normAutofit/>
            </a:bodyPr>
            <a:p>
              <a:pPr algn="ctr"/>
              <a:r>
                <a:rPr lang="en-US" sz="1350" dirty="0">
                  <a:solidFill>
                    <a:sysClr val="window" lastClr="FFFFFF"/>
                  </a:solidFill>
                  <a:sym typeface="Arial" panose="020B0604020202020204" pitchFamily="34" charset="0"/>
                </a:rPr>
                <a:t>G</a:t>
              </a:r>
              <a:endParaRPr lang="en-US" sz="1350" dirty="0">
                <a:solidFill>
                  <a:sysClr val="window" lastClr="FFFFFF"/>
                </a:solidFill>
                <a:sym typeface="Arial" panose="020B0604020202020204" pitchFamily="34" charset="0"/>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767"/>
  <p:tag name="KSO_WM_UNIT_TYPE" val="m_i"/>
  <p:tag name="KSO_WM_UNIT_INDEX" val="1_1"/>
  <p:tag name="KSO_WM_UNIT_ID" val="diagram767_4*m_i*1_1"/>
  <p:tag name="KSO_WM_UNIT_CLEAR" val="1"/>
  <p:tag name="KSO_WM_UNIT_LAYERLEVEL" val="1_1"/>
  <p:tag name="KSO_WM_DIAGRAM_GROUP_CODE" val="m1-1"/>
  <p:tag name="KSO_WM_UNIT_FILL_FORE_SCHEMECOLOR_INDEX" val="8"/>
  <p:tag name="KSO_WM_UNIT_FILL_TYPE" val="1"/>
  <p:tag name="KSO_WM_UNIT_TEXT_FILL_FORE_SCHEMECOLOR_INDEX" val="13"/>
  <p:tag name="KSO_WM_UNIT_TEXT_FILL_TYPE" val="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767"/>
  <p:tag name="KSO_WM_UNIT_TYPE" val="m_h_f"/>
  <p:tag name="KSO_WM_UNIT_INDEX" val="1_1_1"/>
  <p:tag name="KSO_WM_UNIT_ID" val="diagram767_4*m_h_f*1_1_1"/>
  <p:tag name="KSO_WM_UNIT_CLEAR" val="1"/>
  <p:tag name="KSO_WM_UNIT_LAYERLEVEL" val="1_1_1"/>
  <p:tag name="KSO_WM_UNIT_VALUE" val="20"/>
  <p:tag name="KSO_WM_UNIT_HIGHLIGHT" val="0"/>
  <p:tag name="KSO_WM_UNIT_COMPATIBLE" val="0"/>
  <p:tag name="KSO_WM_UNIT_PRESET_TEXT_INDEX" val="4"/>
  <p:tag name="KSO_WM_UNIT_PRESET_TEXT_LEN" val="34"/>
  <p:tag name="KSO_WM_DIAGRAM_GROUP_CODE" val="m1-1"/>
  <p:tag name="KSO_WM_UNIT_TEXT_FILL_FORE_SCHEMECOLOR_INDEX" val="13"/>
  <p:tag name="KSO_WM_UNIT_TEXT_FILL_TYPE" val="1"/>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8"/>
  <p:tag name="KSO_WM_UNIT_ID" val="diagram160084_6*m_i*1_8"/>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01.xml><?xml version="1.0" encoding="utf-8"?>
<p:tagLst xmlns:p="http://schemas.openxmlformats.org/presentationml/2006/main">
  <p:tag name="KSO_WM_TAG_VERSION" val="1.0"/>
  <p:tag name="KSO_WM_BEAUTIFY_FLAG" val="#wm#"/>
  <p:tag name="KSO_WM_UNIT_TYPE" val="i"/>
  <p:tag name="KSO_WM_UNIT_ID" val="diagram160084_6*i*23"/>
  <p:tag name="KSO_WM_TEMPLATE_CATEGORY" val="diagram"/>
  <p:tag name="KSO_WM_TEMPLATE_INDEX" val="160084"/>
  <p:tag name="KSO_WM_UNIT_INDEX" val="23"/>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h_f"/>
  <p:tag name="KSO_WM_UNIT_INDEX" val="1_3_1"/>
  <p:tag name="KSO_WM_UNIT_ID" val="diagram160084_6*m_h_f*1_3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LINE_FORE_SCHEMECOLOR_INDEX" val="5"/>
  <p:tag name="KSO_WM_UNIT_LINE_FILL_TYPE" val="2"/>
  <p:tag name="KSO_WM_UNIT_TEXT_FILL_FORE_SCHEMECOLOR_INDEX" val="5"/>
  <p:tag name="KSO_WM_UNIT_TEXT_FILL_TYPE" val="1"/>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9"/>
  <p:tag name="KSO_WM_UNIT_ID" val="diagram160084_6*m_i*1_9"/>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0"/>
  <p:tag name="KSO_WM_UNIT_ID" val="diagram160084_6*m_i*1_10"/>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1"/>
  <p:tag name="KSO_WM_UNIT_ID" val="diagram160084_6*m_i*1_11"/>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06.xml><?xml version="1.0" encoding="utf-8"?>
<p:tagLst xmlns:p="http://schemas.openxmlformats.org/presentationml/2006/main">
  <p:tag name="KSO_WM_TAG_VERSION" val="1.0"/>
  <p:tag name="KSO_WM_BEAUTIFY_FLAG" val="#wm#"/>
  <p:tag name="KSO_WM_UNIT_TYPE" val="i"/>
  <p:tag name="KSO_WM_UNIT_ID" val="diagram160084_6*i*32"/>
  <p:tag name="KSO_WM_TEMPLATE_CATEGORY" val="diagram"/>
  <p:tag name="KSO_WM_TEMPLATE_INDEX" val="160084"/>
  <p:tag name="KSO_WM_UNIT_INDEX" val="32"/>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h_f"/>
  <p:tag name="KSO_WM_UNIT_INDEX" val="1_4_1"/>
  <p:tag name="KSO_WM_UNIT_ID" val="diagram160084_6*m_h_f*1_4_1"/>
  <p:tag name="KSO_WM_UNIT_CLEAR" val="1"/>
  <p:tag name="KSO_WM_UNIT_LAYERLEVEL" val="1_1_1"/>
  <p:tag name="KSO_WM_UNIT_VALUE" val="18"/>
  <p:tag name="KSO_WM_UNIT_HIGHLIGHT" val="0"/>
  <p:tag name="KSO_WM_UNIT_COMPATIBLE" val="0"/>
  <p:tag name="KSO_WM_DIAGRAM_GROUP_CODE" val="m1-1"/>
  <p:tag name="KSO_WM_UNIT_PRESET_TEXT" val="LOREM IPSUM DOLOR SIT AMET"/>
  <p:tag name="KSO_WM_UNIT_LINE_FORE_SCHEMECOLOR_INDEX" val="5"/>
  <p:tag name="KSO_WM_UNIT_LINE_FILL_TYPE" val="2"/>
  <p:tag name="KSO_WM_UNIT_TEXT_FILL_FORE_SCHEMECOLOR_INDEX" val="5"/>
  <p:tag name="KSO_WM_UNIT_TEXT_FILL_TYPE" val="1"/>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2"/>
  <p:tag name="KSO_WM_UNIT_ID" val="diagram160084_6*m_i*1_12"/>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3"/>
  <p:tag name="KSO_WM_UNIT_ID" val="diagram160084_6*m_i*1_13"/>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767"/>
  <p:tag name="KSO_WM_UNIT_TYPE" val="m_h_a"/>
  <p:tag name="KSO_WM_UNIT_INDEX" val="1_1_1"/>
  <p:tag name="KSO_WM_UNIT_ID" val="diagram767_4*m_h_a*1_1_1"/>
  <p:tag name="KSO_WM_UNIT_CLEAR" val="1"/>
  <p:tag name="KSO_WM_UNIT_LAYERLEVEL" val="1_1_1"/>
  <p:tag name="KSO_WM_UNIT_VALUE" val="10"/>
  <p:tag name="KSO_WM_UNIT_HIGHLIGHT" val="0"/>
  <p:tag name="KSO_WM_UNIT_COMPATIBLE" val="0"/>
  <p:tag name="KSO_WM_DIAGRAM_GROUP_CODE" val="m1-1"/>
  <p:tag name="KSO_WM_UNIT_PRESET_TEXT" val="LOREM"/>
  <p:tag name="KSO_WM_UNIT_TEXT_FILL_FORE_SCHEMECOLOR_INDEX" val="9"/>
  <p:tag name="KSO_WM_UNIT_TEXT_FILL_TYPE" val="1"/>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4"/>
  <p:tag name="KSO_WM_UNIT_ID" val="diagram160084_6*m_i*1_14"/>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11.xml><?xml version="1.0" encoding="utf-8"?>
<p:tagLst xmlns:p="http://schemas.openxmlformats.org/presentationml/2006/main">
  <p:tag name="KSO_WM_TAG_VERSION" val="1.0"/>
  <p:tag name="KSO_WM_BEAUTIFY_FLAG" val="#wm#"/>
  <p:tag name="KSO_WM_UNIT_TYPE" val="i"/>
  <p:tag name="KSO_WM_UNIT_ID" val="diagram160084_6*i*41"/>
  <p:tag name="KSO_WM_TEMPLATE_CATEGORY" val="diagram"/>
  <p:tag name="KSO_WM_TEMPLATE_INDEX" val="160084"/>
  <p:tag name="KSO_WM_UNIT_INDEX" val="41"/>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h_f"/>
  <p:tag name="KSO_WM_UNIT_INDEX" val="1_5_1"/>
  <p:tag name="KSO_WM_UNIT_ID" val="diagram160084_6*m_h_f*1_5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LINE_FORE_SCHEMECOLOR_INDEX" val="5"/>
  <p:tag name="KSO_WM_UNIT_LINE_FILL_TYPE" val="2"/>
  <p:tag name="KSO_WM_UNIT_TEXT_FILL_FORE_SCHEMECOLOR_INDEX" val="5"/>
  <p:tag name="KSO_WM_UNIT_TEXT_FILL_TYPE" val="1"/>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5"/>
  <p:tag name="KSO_WM_UNIT_ID" val="diagram160084_6*m_i*1_15"/>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6"/>
  <p:tag name="KSO_WM_UNIT_ID" val="diagram160084_6*m_i*1_16"/>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7"/>
  <p:tag name="KSO_WM_UNIT_ID" val="diagram160084_6*m_i*1_17"/>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16.xml><?xml version="1.0" encoding="utf-8"?>
<p:tagLst xmlns:p="http://schemas.openxmlformats.org/presentationml/2006/main">
  <p:tag name="KSO_WM_TAG_VERSION" val="1.0"/>
  <p:tag name="KSO_WM_BEAUTIFY_FLAG" val="#wm#"/>
  <p:tag name="KSO_WM_UNIT_TYPE" val="i"/>
  <p:tag name="KSO_WM_UNIT_ID" val="diagram160084_6*i*50"/>
  <p:tag name="KSO_WM_TEMPLATE_CATEGORY" val="diagram"/>
  <p:tag name="KSO_WM_TEMPLATE_INDEX" val="160084"/>
  <p:tag name="KSO_WM_UNIT_INDEX" val="50"/>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h_f"/>
  <p:tag name="KSO_WM_UNIT_INDEX" val="1_6_1"/>
  <p:tag name="KSO_WM_UNIT_ID" val="diagram160084_6*m_h_f*1_6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LINE_FORE_SCHEMECOLOR_INDEX" val="5"/>
  <p:tag name="KSO_WM_UNIT_LINE_FILL_TYPE" val="2"/>
  <p:tag name="KSO_WM_UNIT_TEXT_FILL_FORE_SCHEMECOLOR_INDEX" val="5"/>
  <p:tag name="KSO_WM_UNIT_TEXT_FILL_TYPE" val="1"/>
</p:tagLst>
</file>

<file path=ppt/tags/tag118.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8"/>
  <p:tag name="KSO_WM_UNIT_ID" val="diagram160084_6*m_i*1_18"/>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9"/>
  <p:tag name="KSO_WM_UNIT_ID" val="diagram160084_6*m_i*1_19"/>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767"/>
  <p:tag name="KSO_WM_UNIT_TYPE" val="m_h_f"/>
  <p:tag name="KSO_WM_UNIT_INDEX" val="1_3_1"/>
  <p:tag name="KSO_WM_UNIT_ID" val="diagram767_4*m_h_f*1_3_1"/>
  <p:tag name="KSO_WM_UNIT_CLEAR" val="1"/>
  <p:tag name="KSO_WM_UNIT_LAYERLEVEL" val="1_1_1"/>
  <p:tag name="KSO_WM_UNIT_VALUE" val="20"/>
  <p:tag name="KSO_WM_UNIT_HIGHLIGHT" val="0"/>
  <p:tag name="KSO_WM_UNIT_COMPATIBLE" val="0"/>
  <p:tag name="KSO_WM_UNIT_PRESET_TEXT_INDEX" val="4"/>
  <p:tag name="KSO_WM_UNIT_PRESET_TEXT_LEN" val="34"/>
  <p:tag name="KSO_WM_DIAGRAM_GROUP_CODE" val="m1-1"/>
  <p:tag name="KSO_WM_UNIT_TEXT_FILL_FORE_SCHEMECOLOR_INDEX" val="13"/>
  <p:tag name="KSO_WM_UNIT_TEXT_FILL_TYPE" val="1"/>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20"/>
  <p:tag name="KSO_WM_UNIT_ID" val="diagram160084_6*m_i*1_20"/>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21.xml><?xml version="1.0" encoding="utf-8"?>
<p:tagLst xmlns:p="http://schemas.openxmlformats.org/presentationml/2006/main">
  <p:tag name="KSO_WM_TAG_VERSION" val="1.0"/>
  <p:tag name="KSO_WM_BEAUTIFY_FLAG" val="#wm#"/>
  <p:tag name="KSO_WM_UNIT_TYPE" val="i"/>
  <p:tag name="KSO_WM_UNIT_ID" val="diagram160084_6*i*41"/>
  <p:tag name="KSO_WM_TEMPLATE_CATEGORY" val="diagram"/>
  <p:tag name="KSO_WM_TEMPLATE_INDEX" val="160084"/>
  <p:tag name="KSO_WM_UNIT_INDEX" val="41"/>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h_f"/>
  <p:tag name="KSO_WM_UNIT_INDEX" val="1_5_1"/>
  <p:tag name="KSO_WM_UNIT_ID" val="diagram160084_6*m_h_f*1_5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LINE_FORE_SCHEMECOLOR_INDEX" val="5"/>
  <p:tag name="KSO_WM_UNIT_LINE_FILL_TYPE" val="2"/>
  <p:tag name="KSO_WM_UNIT_TEXT_FILL_FORE_SCHEMECOLOR_INDEX" val="5"/>
  <p:tag name="KSO_WM_UNIT_TEXT_FILL_TYPE" val="1"/>
</p:tagLst>
</file>

<file path=ppt/tags/tag123.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5"/>
  <p:tag name="KSO_WM_UNIT_ID" val="diagram160084_6*m_i*1_15"/>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124.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6"/>
  <p:tag name="KSO_WM_UNIT_ID" val="diagram160084_6*m_i*1_16"/>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25.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7"/>
  <p:tag name="KSO_WM_UNIT_ID" val="diagram160084_6*m_i*1_17"/>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26.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1"/>
  <p:tag name="KSO_WM_UNIT_ID" val="diagram160040_1*m_i*1_1"/>
  <p:tag name="KSO_WM_UNIT_CLEAR" val="1"/>
  <p:tag name="KSO_WM_UNIT_LAYERLEVEL" val="1_1"/>
  <p:tag name="KSO_WM_DIAGRAM_GROUP_CODE" val="m1-1"/>
  <p:tag name="KSO_WM_UNIT_LINE_FORE_SCHEMECOLOR_INDEX" val="14"/>
  <p:tag name="KSO_WM_UNIT_LINE_FILL_TYPE" val="2"/>
</p:tagLst>
</file>

<file path=ppt/tags/tag127.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1_1"/>
  <p:tag name="KSO_WM_UNIT_ID" val="diagram160040_1*m_h_a*1_1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Lst>
</file>

<file path=ppt/tags/tag128.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2"/>
  <p:tag name="KSO_WM_UNIT_ID" val="diagram160040_1*m_i*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129.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2_1"/>
  <p:tag name="KSO_WM_UNIT_ID" val="diagram160040_1*m_h_a*1_2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6"/>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TAG_VERSION" val="1.0"/>
  <p:tag name="KSO_WM_BEAUTIFY_FLAG" val="#wm#"/>
  <p:tag name="KSO_WM_UNIT_TYPE" val="i"/>
  <p:tag name="KSO_WM_UNIT_ID" val="diagram783_1*i*1"/>
  <p:tag name="KSO_WM_TEMPLATE_CATEGORY" val="diagram"/>
  <p:tag name="KSO_WM_TEMPLATE_INDEX" val="783"/>
  <p:tag name="KSO_WM_UNIT_INDEX" val="1"/>
</p:tagLst>
</file>

<file path=ppt/tags/tag130.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3"/>
  <p:tag name="KSO_WM_UNIT_ID" val="diagram160040_1*m_i*1_3"/>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131.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3_1"/>
  <p:tag name="KSO_WM_UNIT_ID" val="diagram160040_1*m_h_a*1_3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Lst>
</file>

<file path=ppt/tags/tag132.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4"/>
  <p:tag name="KSO_WM_UNIT_ID" val="diagram160040_1*m_i*1_4"/>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133.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4_1"/>
  <p:tag name="KSO_WM_UNIT_ID" val="diagram160040_1*m_h_a*1_4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6"/>
  <p:tag name="KSO_WM_UNIT_FILL_TYPE" val="1"/>
  <p:tag name="KSO_WM_UNIT_TEXT_FILL_FORE_SCHEMECOLOR_INDEX" val="14"/>
  <p:tag name="KSO_WM_UNIT_TEXT_FILL_TYPE" val="1"/>
</p:tagLst>
</file>

<file path=ppt/tags/tag134.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5"/>
  <p:tag name="KSO_WM_UNIT_ID" val="diagram160040_1*m_i*1_5"/>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135.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5_1"/>
  <p:tag name="KSO_WM_UNIT_ID" val="diagram160040_1*m_h_a*1_5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Lst>
</file>

<file path=ppt/tags/tag136.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6"/>
  <p:tag name="KSO_WM_UNIT_ID" val="diagram160040_1*m_i*1_6"/>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137.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6_1"/>
  <p:tag name="KSO_WM_UNIT_ID" val="diagram160040_1*m_h_a*1_6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6"/>
  <p:tag name="KSO_WM_UNIT_FILL_TYPE" val="1"/>
  <p:tag name="KSO_WM_UNIT_TEXT_FILL_FORE_SCHEMECOLOR_INDEX" val="14"/>
  <p:tag name="KSO_WM_UNIT_TEXT_FILL_TYPE" val="1"/>
</p:tagLst>
</file>

<file path=ppt/tags/tag138.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7"/>
  <p:tag name="KSO_WM_UNIT_ID" val="diagram160040_1*m_i*1_7"/>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139.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i"/>
  <p:tag name="KSO_WM_UNIT_INDEX" val="1_1"/>
  <p:tag name="KSO_WM_UNIT_ID" val="diagram160150_3*m_i*1_1"/>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TEMPLATE_CATEGORY" val="diagram"/>
  <p:tag name="KSO_WM_TEMPLATE_INDEX" val="783"/>
  <p:tag name="KSO_WM_UNIT_TYPE" val="l_i"/>
  <p:tag name="KSO_WM_UNIT_INDEX" val="1_1"/>
  <p:tag name="KSO_WM_UNIT_ID" val="257*l_i*1_1"/>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140.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i"/>
  <p:tag name="KSO_WM_UNIT_INDEX" val="1_2"/>
  <p:tag name="KSO_WM_UNIT_ID" val="diagram160150_3*m_i*1_2"/>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Lst>
</file>

<file path=ppt/tags/tag141.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i"/>
  <p:tag name="KSO_WM_UNIT_INDEX" val="1_3"/>
  <p:tag name="KSO_WM_UNIT_ID" val="diagram160150_3*m_i*1_3"/>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Lst>
</file>

<file path=ppt/tags/tag142.xml><?xml version="1.0" encoding="utf-8"?>
<p:tagLst xmlns:p="http://schemas.openxmlformats.org/presentationml/2006/main">
  <p:tag name="KSO_WM_TAG_VERSION" val="1.0"/>
  <p:tag name="KSO_WM_BEAUTIFY_FLAG" val="#wm#"/>
  <p:tag name="KSO_WM_UNIT_TYPE" val="i"/>
  <p:tag name="KSO_WM_UNIT_ID" val="diagram160150_3*i*3"/>
  <p:tag name="KSO_WM_TEMPLATE_CATEGORY" val="diagram"/>
  <p:tag name="KSO_WM_TEMPLATE_INDEX" val="160150"/>
  <p:tag name="KSO_WM_UNIT_INDEX" val="3"/>
</p:tagLst>
</file>

<file path=ppt/tags/tag143.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i"/>
  <p:tag name="KSO_WM_UNIT_INDEX" val="1_4"/>
  <p:tag name="KSO_WM_UNIT_ID" val="diagram160150_3*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144.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h_a"/>
  <p:tag name="KSO_WM_UNIT_INDEX" val="1_1_1"/>
  <p:tag name="KSO_WM_UNIT_ID" val="diagram160150_3*m_h_a*1_1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TEXT_FILL_FORE_SCHEMECOLOR_INDEX" val="5"/>
  <p:tag name="KSO_WM_UNIT_TEXT_FILL_TYPE" val="1"/>
</p:tagLst>
</file>

<file path=ppt/tags/tag145.xml><?xml version="1.0" encoding="utf-8"?>
<p:tagLst xmlns:p="http://schemas.openxmlformats.org/presentationml/2006/main">
  <p:tag name="KSO_WM_TAG_VERSION" val="1.0"/>
  <p:tag name="KSO_WM_BEAUTIFY_FLAG" val="#wm#"/>
  <p:tag name="KSO_WM_UNIT_TYPE" val="i"/>
  <p:tag name="KSO_WM_UNIT_ID" val="diagram160150_3*i*8"/>
  <p:tag name="KSO_WM_TEMPLATE_CATEGORY" val="diagram"/>
  <p:tag name="KSO_WM_TEMPLATE_INDEX" val="160150"/>
  <p:tag name="KSO_WM_UNIT_INDEX" val="8"/>
</p:tagLst>
</file>

<file path=ppt/tags/tag146.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i"/>
  <p:tag name="KSO_WM_UNIT_INDEX" val="1_5"/>
  <p:tag name="KSO_WM_UNIT_ID" val="diagram160150_3*m_i*1_5"/>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Lst>
</file>

<file path=ppt/tags/tag147.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h_a"/>
  <p:tag name="KSO_WM_UNIT_INDEX" val="1_2_1"/>
  <p:tag name="KSO_WM_UNIT_ID" val="diagram160150_3*m_h_a*1_2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TEXT_FILL_FORE_SCHEMECOLOR_INDEX" val="6"/>
  <p:tag name="KSO_WM_UNIT_TEXT_FILL_TYPE" val="1"/>
</p:tagLst>
</file>

<file path=ppt/tags/tag148.xml><?xml version="1.0" encoding="utf-8"?>
<p:tagLst xmlns:p="http://schemas.openxmlformats.org/presentationml/2006/main">
  <p:tag name="KSO_WM_TAG_VERSION" val="1.0"/>
  <p:tag name="KSO_WM_BEAUTIFY_FLAG" val="#wm#"/>
  <p:tag name="KSO_WM_UNIT_TYPE" val="i"/>
  <p:tag name="KSO_WM_UNIT_ID" val="diagram160150_3*i*13"/>
  <p:tag name="KSO_WM_TEMPLATE_CATEGORY" val="diagram"/>
  <p:tag name="KSO_WM_TEMPLATE_INDEX" val="160150"/>
  <p:tag name="KSO_WM_UNIT_INDEX" val="13"/>
</p:tagLst>
</file>

<file path=ppt/tags/tag149.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i"/>
  <p:tag name="KSO_WM_UNIT_INDEX" val="1_6"/>
  <p:tag name="KSO_WM_UNIT_ID" val="diagram160150_3*m_i*1_6"/>
  <p:tag name="KSO_WM_UNIT_CLEAR" val="1"/>
  <p:tag name="KSO_WM_UNIT_LAYERLEVEL" val="1_1"/>
  <p:tag name="KSO_WM_DIAGRAM_GROUP_CODE" val="m1-1"/>
  <p:tag name="KSO_WM_UNIT_FILL_FORE_SCHEMECOLOR_INDEX" val="7"/>
  <p:tag name="KSO_WM_UNIT_FILL_TYPE" val="1"/>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TEMPLATE_CATEGORY" val="diagram"/>
  <p:tag name="KSO_WM_TEMPLATE_INDEX" val="783"/>
  <p:tag name="KSO_WM_UNIT_TYPE" val="l_i"/>
  <p:tag name="KSO_WM_UNIT_INDEX" val="1_2"/>
  <p:tag name="KSO_WM_UNIT_ID" val="257*l_i*1_2"/>
  <p:tag name="KSO_WM_UNIT_CLEAR" val="1"/>
  <p:tag name="KSO_WM_UNIT_LAYERLEVEL" val="1_1"/>
  <p:tag name="KSO_WM_BEAUTIFY_FLAG" val="#wm#"/>
  <p:tag name="KSO_WM_DIAGRAM_GROUP_CODE" val="l1-1"/>
  <p:tag name="KSO_WM_UNIT_FILL_FORE_SCHEMECOLOR_INDEX" val="14"/>
  <p:tag name="KSO_WM_UNIT_FILL_TYPE" val="1"/>
</p:tagLst>
</file>

<file path=ppt/tags/tag150.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h_a"/>
  <p:tag name="KSO_WM_UNIT_INDEX" val="1_3_1"/>
  <p:tag name="KSO_WM_UNIT_ID" val="diagram160150_3*m_h_a*1_3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TEXT_FILL_FORE_SCHEMECOLOR_INDEX" val="7"/>
  <p:tag name="KSO_WM_UNIT_TEXT_FILL_TYPE" val="1"/>
</p:tagLst>
</file>

<file path=ppt/tags/tag151.xml><?xml version="1.0" encoding="utf-8"?>
<p:tagLst xmlns:p="http://schemas.openxmlformats.org/presentationml/2006/main">
  <p:tag name="KSO_WM_TAG_VERSION" val="1.0"/>
  <p:tag name="KSO_WM_BEAUTIFY_FLAG" val="#wm#"/>
  <p:tag name="KSO_WM_UNIT_TYPE" val="i"/>
  <p:tag name="KSO_WM_UNIT_ID" val="diagram160150_3*i*18"/>
  <p:tag name="KSO_WM_TEMPLATE_CATEGORY" val="diagram"/>
  <p:tag name="KSO_WM_TEMPLATE_INDEX" val="160150"/>
  <p:tag name="KSO_WM_UNIT_INDEX" val="18"/>
</p:tagLst>
</file>

<file path=ppt/tags/tag152.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i"/>
  <p:tag name="KSO_WM_UNIT_INDEX" val="1_7"/>
  <p:tag name="KSO_WM_UNIT_ID" val="diagram160150_3*m_i*1_7"/>
  <p:tag name="KSO_WM_UNIT_CLEAR" val="1"/>
  <p:tag name="KSO_WM_UNIT_LAYERLEVEL" val="1_1"/>
  <p:tag name="KSO_WM_DIAGRAM_GROUP_CODE" val="m1-1"/>
  <p:tag name="KSO_WM_UNIT_FILL_FORE_SCHEMECOLOR_INDEX" val="8"/>
  <p:tag name="KSO_WM_UNIT_FILL_TYPE" val="1"/>
  <p:tag name="KSO_WM_UNIT_TEXT_FILL_FORE_SCHEMECOLOR_INDEX" val="13"/>
  <p:tag name="KSO_WM_UNIT_TEXT_FILL_TYPE" val="1"/>
</p:tagLst>
</file>

<file path=ppt/tags/tag153.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h_a"/>
  <p:tag name="KSO_WM_UNIT_INDEX" val="1_4_1"/>
  <p:tag name="KSO_WM_UNIT_ID" val="diagram160150_3*m_h_a*1_4_1"/>
  <p:tag name="KSO_WM_UNIT_CLEAR" val="1"/>
  <p:tag name="KSO_WM_UNIT_LAYERLEVEL" val="1_1_1"/>
  <p:tag name="KSO_WM_UNIT_VALUE" val="12"/>
  <p:tag name="KSO_WM_UNIT_HIGHLIGHT" val="0"/>
  <p:tag name="KSO_WM_UNIT_COMPATIBLE" val="0"/>
  <p:tag name="KSO_WM_DIAGRAM_GROUP_CODE" val="m1-1"/>
  <p:tag name="KSO_WM_UNIT_PRESET_TEXT" val="LOREM"/>
  <p:tag name="KSO_WM_UNIT_TEXT_FILL_FORE_SCHEMECOLOR_INDEX" val="8"/>
  <p:tag name="KSO_WM_UNIT_TEXT_FILL_TYPE" val="1"/>
</p:tagLst>
</file>

<file path=ppt/tags/tag154.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h_f"/>
  <p:tag name="KSO_WM_UNIT_INDEX" val="1_1_1"/>
  <p:tag name="KSO_WM_UNIT_ID" val="diagram160150_3*m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Lst>
</file>

<file path=ppt/tags/tag155.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h_f"/>
  <p:tag name="KSO_WM_UNIT_INDEX" val="1_3_1"/>
  <p:tag name="KSO_WM_UNIT_ID" val="diagram160150_3*m_h_f*1_3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Lst>
</file>

<file path=ppt/tags/tag156.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h_f"/>
  <p:tag name="KSO_WM_UNIT_INDEX" val="1_2_1"/>
  <p:tag name="KSO_WM_UNIT_ID" val="diagram160150_3*m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Lst>
</file>

<file path=ppt/tags/tag157.xml><?xml version="1.0" encoding="utf-8"?>
<p:tagLst xmlns:p="http://schemas.openxmlformats.org/presentationml/2006/main">
  <p:tag name="KSO_WM_TAG_VERSION" val="1.0"/>
  <p:tag name="KSO_WM_BEAUTIFY_FLAG" val="#wm#"/>
  <p:tag name="KSO_WM_TEMPLATE_CATEGORY" val="diagram"/>
  <p:tag name="KSO_WM_TEMPLATE_INDEX" val="160150"/>
  <p:tag name="KSO_WM_UNIT_TYPE" val="m_h_f"/>
  <p:tag name="KSO_WM_UNIT_INDEX" val="1_4_1"/>
  <p:tag name="KSO_WM_UNIT_ID" val="diagram160150_3*m_h_f*1_4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Lst>
</file>

<file path=ppt/tags/tag158.xml><?xml version="1.0" encoding="utf-8"?>
<p:tagLst xmlns:p="http://schemas.openxmlformats.org/presentationml/2006/main">
  <p:tag name="KSO_WM_TAG_VERSION" val="1.0"/>
  <p:tag name="KSO_WM_BEAUTIFY_FLAG" val="#wm#"/>
  <p:tag name="KSO_WM_UNIT_TYPE" val="i"/>
  <p:tag name="KSO_WM_UNIT_ID" val="diagram160011_3*i*0"/>
  <p:tag name="KSO_WM_TEMPLATE_CATEGORY" val="diagram"/>
  <p:tag name="KSO_WM_TEMPLATE_INDEX" val="160011"/>
  <p:tag name="KSO_WM_UNIT_INDEX" val="0"/>
</p:tagLst>
</file>

<file path=ppt/tags/tag159.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i"/>
  <p:tag name="KSO_WM_UNIT_INDEX" val="1_1"/>
  <p:tag name="KSO_WM_UNIT_ID" val="diagram160011_3*l_i*1_1"/>
  <p:tag name="KSO_WM_UNIT_CLEAR" val="1"/>
  <p:tag name="KSO_WM_UNIT_LAYERLEVEL" val="1_1"/>
  <p:tag name="KSO_WM_DIAGRAM_GROUP_CODE" val="l1-1"/>
  <p:tag name="KSO_WM_UNIT_LINE_FORE_SCHEMECOLOR_INDEX" val="7"/>
  <p:tag name="KSO_WM_UNIT_LINE_FILL_TYPE" val="2"/>
</p:tagLst>
</file>

<file path=ppt/tags/tag16.xml><?xml version="1.0" encoding="utf-8"?>
<p:tagLst xmlns:p="http://schemas.openxmlformats.org/presentationml/2006/main">
  <p:tag name="KSO_WM_TAG_VERSION" val="1.0"/>
  <p:tag name="KSO_WM_BEAUTIFY_FLAG" val="#wm#"/>
  <p:tag name="KSO_WM_UNIT_TYPE" val="i"/>
  <p:tag name="KSO_WM_UNIT_ID" val="diagram783_1*i*6"/>
  <p:tag name="KSO_WM_TEMPLATE_CATEGORY" val="diagram"/>
  <p:tag name="KSO_WM_TEMPLATE_INDEX" val="783"/>
  <p:tag name="KSO_WM_UNIT_INDEX" val="6"/>
</p:tagLst>
</file>

<file path=ppt/tags/tag160.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h_a"/>
  <p:tag name="KSO_WM_UNIT_INDEX" val="1_3_1"/>
  <p:tag name="KSO_WM_UNIT_ID" val="diagram160011_3*l_h_a*1_3_1"/>
  <p:tag name="KSO_WM_UNIT_CLEAR" val="1"/>
  <p:tag name="KSO_WM_UNIT_LAYERLEVEL" val="1_1_1"/>
  <p:tag name="KSO_WM_UNIT_VALUE" val="35"/>
  <p:tag name="KSO_WM_UNIT_HIGHLIGHT" val="0"/>
  <p:tag name="KSO_WM_UNIT_COMPATIBLE" val="0"/>
  <p:tag name="KSO_WM_UNIT_PRESET_TEXT_LEN" val="10"/>
  <p:tag name="KSO_WM_UNIT_PRESET_TEXT_INDEX" val="2"/>
  <p:tag name="KSO_WM_DIAGRAM_GROUP_CODE" val="l1-1"/>
  <p:tag name="KSO_WM_UNIT_LINE_FORE_SCHEMECOLOR_INDEX" val="7"/>
  <p:tag name="KSO_WM_UNIT_LINE_FILL_TYPE" val="2"/>
  <p:tag name="KSO_WM_UNIT_TEXT_FILL_FORE_SCHEMECOLOR_INDEX" val="13"/>
  <p:tag name="KSO_WM_UNIT_TEXT_FILL_TYPE" val="1"/>
</p:tagLst>
</file>

<file path=ppt/tags/tag161.xml><?xml version="1.0" encoding="utf-8"?>
<p:tagLst xmlns:p="http://schemas.openxmlformats.org/presentationml/2006/main">
  <p:tag name="KSO_WM_TAG_VERSION" val="1.0"/>
  <p:tag name="KSO_WM_BEAUTIFY_FLAG" val="#wm#"/>
  <p:tag name="KSO_WM_UNIT_TYPE" val="i"/>
  <p:tag name="KSO_WM_UNIT_ID" val="diagram160011_3*i*7"/>
  <p:tag name="KSO_WM_TEMPLATE_CATEGORY" val="diagram"/>
  <p:tag name="KSO_WM_TEMPLATE_INDEX" val="160011"/>
  <p:tag name="KSO_WM_UNIT_INDEX" val="7"/>
</p:tagLst>
</file>

<file path=ppt/tags/tag162.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i"/>
  <p:tag name="KSO_WM_UNIT_INDEX" val="1_2"/>
  <p:tag name="KSO_WM_UNIT_ID" val="diagram160011_3*l_i*1_2"/>
  <p:tag name="KSO_WM_UNIT_CLEAR" val="1"/>
  <p:tag name="KSO_WM_UNIT_LAYERLEVEL" val="1_1"/>
  <p:tag name="KSO_WM_DIAGRAM_GROUP_CODE" val="l1-1"/>
  <p:tag name="KSO_WM_UNIT_LINE_FORE_SCHEMECOLOR_INDEX" val="6"/>
  <p:tag name="KSO_WM_UNIT_LINE_FILL_TYPE" val="2"/>
</p:tagLst>
</file>

<file path=ppt/tags/tag163.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h_a"/>
  <p:tag name="KSO_WM_UNIT_INDEX" val="1_2_1"/>
  <p:tag name="KSO_WM_UNIT_ID" val="diagram160011_3*l_h_a*1_2_1"/>
  <p:tag name="KSO_WM_UNIT_CLEAR" val="1"/>
  <p:tag name="KSO_WM_UNIT_LAYERLEVEL" val="1_1_1"/>
  <p:tag name="KSO_WM_UNIT_VALUE" val="30"/>
  <p:tag name="KSO_WM_UNIT_HIGHLIGHT" val="0"/>
  <p:tag name="KSO_WM_UNIT_COMPATIBLE" val="0"/>
  <p:tag name="KSO_WM_UNIT_PRESET_TEXT_LEN" val="10"/>
  <p:tag name="KSO_WM_UNIT_PRESET_TEXT_INDEX" val="2"/>
  <p:tag name="KSO_WM_DIAGRAM_GROUP_CODE" val="l1-1"/>
  <p:tag name="KSO_WM_UNIT_LINE_FORE_SCHEMECOLOR_INDEX" val="6"/>
  <p:tag name="KSO_WM_UNIT_LINE_FILL_TYPE" val="2"/>
  <p:tag name="KSO_WM_UNIT_TEXT_FILL_FORE_SCHEMECOLOR_INDEX" val="13"/>
  <p:tag name="KSO_WM_UNIT_TEXT_FILL_TYPE" val="1"/>
</p:tagLst>
</file>

<file path=ppt/tags/tag164.xml><?xml version="1.0" encoding="utf-8"?>
<p:tagLst xmlns:p="http://schemas.openxmlformats.org/presentationml/2006/main">
  <p:tag name="KSO_WM_TAG_VERSION" val="1.0"/>
  <p:tag name="KSO_WM_BEAUTIFY_FLAG" val="#wm#"/>
  <p:tag name="KSO_WM_UNIT_TYPE" val="i"/>
  <p:tag name="KSO_WM_UNIT_ID" val="diagram160011_3*i*14"/>
  <p:tag name="KSO_WM_TEMPLATE_CATEGORY" val="diagram"/>
  <p:tag name="KSO_WM_TEMPLATE_INDEX" val="160011"/>
  <p:tag name="KSO_WM_UNIT_INDEX" val="14"/>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i"/>
  <p:tag name="KSO_WM_UNIT_INDEX" val="1_3"/>
  <p:tag name="KSO_WM_UNIT_ID" val="diagram160011_3*l_i*1_3"/>
  <p:tag name="KSO_WM_UNIT_CLEAR" val="1"/>
  <p:tag name="KSO_WM_UNIT_LAYERLEVEL" val="1_1"/>
  <p:tag name="KSO_WM_DIAGRAM_GROUP_CODE" val="l1-1"/>
  <p:tag name="KSO_WM_UNIT_LINE_FORE_SCHEMECOLOR_INDEX" val="5"/>
  <p:tag name="KSO_WM_UNIT_LINE_FILL_TYPE" val="2"/>
</p:tagLst>
</file>

<file path=ppt/tags/tag166.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h_a"/>
  <p:tag name="KSO_WM_UNIT_INDEX" val="1_1_1"/>
  <p:tag name="KSO_WM_UNIT_ID" val="diagram160011_3*l_h_a*1_1_1"/>
  <p:tag name="KSO_WM_UNIT_CLEAR" val="1"/>
  <p:tag name="KSO_WM_UNIT_LAYERLEVEL" val="1_1_1"/>
  <p:tag name="KSO_WM_UNIT_VALUE" val="35"/>
  <p:tag name="KSO_WM_UNIT_HIGHLIGHT" val="0"/>
  <p:tag name="KSO_WM_UNIT_COMPATIBLE" val="0"/>
  <p:tag name="KSO_WM_UNIT_PRESET_TEXT_LEN" val="10"/>
  <p:tag name="KSO_WM_UNIT_PRESET_TEXT_INDEX" val="2"/>
  <p:tag name="KSO_WM_DIAGRAM_GROUP_CODE" val="l1-1"/>
  <p:tag name="KSO_WM_UNIT_LINE_FORE_SCHEMECOLOR_INDEX" val="5"/>
  <p:tag name="KSO_WM_UNIT_LINE_FILL_TYPE" val="2"/>
  <p:tag name="KSO_WM_UNIT_TEXT_FILL_FORE_SCHEMECOLOR_INDEX" val="13"/>
  <p:tag name="KSO_WM_UNIT_TEXT_FILL_TYPE" val="1"/>
</p:tagLst>
</file>

<file path=ppt/tags/tag167.xml><?xml version="1.0" encoding="utf-8"?>
<p:tagLst xmlns:p="http://schemas.openxmlformats.org/presentationml/2006/main">
  <p:tag name="KSO_WM_TAG_VERSION" val="1.0"/>
  <p:tag name="KSO_WM_BEAUTIFY_FLAG" val="#wm#"/>
  <p:tag name="KSO_WM_TEMPLATE_CATEGORY" val="diagram"/>
  <p:tag name="KSO_WM_TEMPLATE_INDEX" val="160011"/>
  <p:tag name="KSO_WM_UNIT_TYPE" val="l_h_f"/>
  <p:tag name="KSO_WM_UNIT_INDEX" val="1_1_1"/>
  <p:tag name="KSO_WM_UNIT_ID" val="diagram160011_3*l_h_f*1_1_1"/>
  <p:tag name="KSO_WM_UNIT_CLEAR" val="1"/>
  <p:tag name="KSO_WM_UNIT_LAYERLEVEL" val="1_1_1"/>
  <p:tag name="KSO_WM_UNIT_VALUE" val="20"/>
  <p:tag name="KSO_WM_UNIT_HIGHLIGHT" val="0"/>
  <p:tag name="KSO_WM_UNIT_COMPATIBLE" val="0"/>
  <p:tag name="KSO_WM_UNIT_PRESET_TEXT_LEN" val="10"/>
  <p:tag name="KSO_WM_UNIT_PRESET_TEXT_INDEX" val="2"/>
  <p:tag name="KSO_WM_DIAGRAM_GROUP_CODE" val="l1-1"/>
  <p:tag name="KSO_WM_UNIT_TEXT_FILL_FORE_SCHEMECOLOR_INDEX" val="13"/>
  <p:tag name="KSO_WM_UNIT_TEXT_FILL_TYPE" val="1"/>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1"/>
  <p:tag name="KSO_WM_UNIT_ID" val="diagram760_2*m_i*1_1"/>
  <p:tag name="KSO_WM_UNIT_CLEAR" val="1"/>
  <p:tag name="KSO_WM_UNIT_LAYERLEVEL" val="1_1"/>
  <p:tag name="KSO_WM_DIAGRAM_GROUP_CODE" val="m1-1"/>
  <p:tag name="KSO_WM_UNIT_FILL_FORE_SCHEMECOLOR_INDEX" val="7"/>
  <p:tag name="KSO_WM_UNIT_FILL_TYPE" val="1"/>
  <p:tag name="KSO_WM_UNIT_TEXT_FILL_FORE_SCHEMECOLOR_INDEX" val="2"/>
  <p:tag name="KSO_WM_UNIT_TEXT_FILL_TYPE" val="1"/>
</p:tagLst>
</file>

<file path=ppt/tags/tag169.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2"/>
  <p:tag name="KSO_WM_UNIT_ID" val="diagram760_2*m_i*1_2"/>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TEMPLATE_CATEGORY" val="diagram"/>
  <p:tag name="KSO_WM_TEMPLATE_INDEX" val="783"/>
  <p:tag name="KSO_WM_UNIT_TYPE" val="l_i"/>
  <p:tag name="KSO_WM_UNIT_INDEX" val="1_3"/>
  <p:tag name="KSO_WM_UNIT_ID" val="257*l_i*1_3"/>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70.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3"/>
  <p:tag name="KSO_WM_UNIT_ID" val="diagram760_2*m_i*1_3"/>
  <p:tag name="KSO_WM_UNIT_CLEAR" val="1"/>
  <p:tag name="KSO_WM_UNIT_LAYERLEVEL" val="1_1"/>
  <p:tag name="KSO_WM_DIAGRAM_GROUP_CODE" val="m1-1"/>
  <p:tag name="KSO_WM_UNIT_FILL_FORE_SCHEMECOLOR_INDEX" val="8"/>
  <p:tag name="KSO_WM_UNIT_FILL_TYPE" val="1"/>
  <p:tag name="KSO_WM_UNIT_TEXT_FILL_FORE_SCHEMECOLOR_INDEX" val="2"/>
  <p:tag name="KSO_WM_UNIT_TEXT_FILL_TYPE" val="1"/>
</p:tagLst>
</file>

<file path=ppt/tags/tag171.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4"/>
  <p:tag name="KSO_WM_UNIT_ID" val="diagram760_2*m_i*1_4"/>
  <p:tag name="KSO_WM_UNIT_CLEAR" val="1"/>
  <p:tag name="KSO_WM_UNIT_LAYERLEVEL" val="1_1"/>
  <p:tag name="KSO_WM_DIAGRAM_GROUP_CODE" val="m1-1"/>
  <p:tag name="KSO_WM_UNIT_FILL_FORE_SCHEMECOLOR_INDEX" val="9"/>
  <p:tag name="KSO_WM_UNIT_FILL_TYPE" val="1"/>
  <p:tag name="KSO_WM_UNIT_TEXT_FILL_FORE_SCHEMECOLOR_INDEX" val="2"/>
  <p:tag name="KSO_WM_UNIT_TEXT_FILL_TYPE" val="1"/>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5"/>
  <p:tag name="KSO_WM_UNIT_ID" val="diagram760_2*m_i*1_5"/>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173.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f"/>
  <p:tag name="KSO_WM_UNIT_INDEX" val="1_1_1"/>
  <p:tag name="KSO_WM_UNIT_ID" val="diagram760_2*m_h_f*1_1_1"/>
  <p:tag name="KSO_WM_UNIT_CLEAR" val="1"/>
  <p:tag name="KSO_WM_UNIT_LAYERLEVEL" val="1_1_1"/>
  <p:tag name="KSO_WM_UNIT_VALUE" val="24"/>
  <p:tag name="KSO_WM_UNIT_HIGHLIGHT" val="0"/>
  <p:tag name="KSO_WM_UNIT_COMPATIBLE" val="0"/>
  <p:tag name="KSO_WM_UNIT_PRESET_TEXT_INDEX" val="4"/>
  <p:tag name="KSO_WM_UNIT_PRESET_TEXT_LEN" val="50"/>
  <p:tag name="KSO_WM_DIAGRAM_GROUP_CODE" val="m1-1"/>
  <p:tag name="KSO_WM_UNIT_TEXT_FILL_FORE_SCHEMECOLOR_INDEX" val="13"/>
  <p:tag name="KSO_WM_UNIT_TEXT_FILL_TYPE" val="1"/>
</p:tagLst>
</file>

<file path=ppt/tags/tag174.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a"/>
  <p:tag name="KSO_WM_UNIT_INDEX" val="1_1_1"/>
  <p:tag name="KSO_WM_UNIT_ID" val="diagram760_2*m_h_a*1_1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5"/>
  <p:tag name="KSO_WM_UNIT_TEXT_FILL_TYPE" val="1"/>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f"/>
  <p:tag name="KSO_WM_UNIT_INDEX" val="1_3_1"/>
  <p:tag name="KSO_WM_UNIT_ID" val="diagram760_2*m_h_f*1_3_1"/>
  <p:tag name="KSO_WM_UNIT_CLEAR" val="1"/>
  <p:tag name="KSO_WM_UNIT_LAYERLEVEL" val="1_1_1"/>
  <p:tag name="KSO_WM_UNIT_VALUE" val="24"/>
  <p:tag name="KSO_WM_UNIT_HIGHLIGHT" val="0"/>
  <p:tag name="KSO_WM_UNIT_COMPATIBLE" val="0"/>
  <p:tag name="KSO_WM_UNIT_PRESET_TEXT_INDEX" val="4"/>
  <p:tag name="KSO_WM_UNIT_PRESET_TEXT_LEN" val="50"/>
  <p:tag name="KSO_WM_DIAGRAM_GROUP_CODE" val="m1-1"/>
  <p:tag name="KSO_WM_UNIT_TEXT_FILL_FORE_SCHEMECOLOR_INDEX" val="13"/>
  <p:tag name="KSO_WM_UNIT_TEXT_FILL_TYPE" val="1"/>
</p:tagLst>
</file>

<file path=ppt/tags/tag176.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a"/>
  <p:tag name="KSO_WM_UNIT_INDEX" val="1_3_1"/>
  <p:tag name="KSO_WM_UNIT_ID" val="diagram760_2*m_h_a*1_3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9"/>
  <p:tag name="KSO_WM_UNIT_TEXT_FILL_TYPE" val="1"/>
</p:tagLst>
</file>

<file path=ppt/tags/tag177.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f"/>
  <p:tag name="KSO_WM_UNIT_INDEX" val="1_5_1"/>
  <p:tag name="KSO_WM_UNIT_ID" val="diagram760_2*m_h_f*1_5_1"/>
  <p:tag name="KSO_WM_UNIT_CLEAR" val="1"/>
  <p:tag name="KSO_WM_UNIT_LAYERLEVEL" val="1_1_1"/>
  <p:tag name="KSO_WM_UNIT_VALUE" val="24"/>
  <p:tag name="KSO_WM_UNIT_HIGHLIGHT" val="0"/>
  <p:tag name="KSO_WM_UNIT_COMPATIBLE" val="0"/>
  <p:tag name="KSO_WM_UNIT_PRESET_TEXT_INDEX" val="5"/>
  <p:tag name="KSO_WM_UNIT_PRESET_TEXT_LEN" val="50"/>
  <p:tag name="KSO_WM_DIAGRAM_GROUP_CODE" val="m1-1"/>
  <p:tag name="KSO_WM_UNIT_TEXT_FILL_FORE_SCHEMECOLOR_INDEX" val="13"/>
  <p:tag name="KSO_WM_UNIT_TEXT_FILL_TYPE" val="1"/>
</p:tagLst>
</file>

<file path=ppt/tags/tag178.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a"/>
  <p:tag name="KSO_WM_UNIT_INDEX" val="1_5_1"/>
  <p:tag name="KSO_WM_UNIT_ID" val="diagram760_2*m_h_a*1_5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8"/>
  <p:tag name="KSO_WM_UNIT_TEXT_FILL_TYPE" val="1"/>
</p:tagLst>
</file>

<file path=ppt/tags/tag179.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f"/>
  <p:tag name="KSO_WM_UNIT_INDEX" val="1_4_1"/>
  <p:tag name="KSO_WM_UNIT_ID" val="diagram760_2*m_h_f*1_4_1"/>
  <p:tag name="KSO_WM_UNIT_CLEAR" val="1"/>
  <p:tag name="KSO_WM_UNIT_LAYERLEVEL" val="1_1_1"/>
  <p:tag name="KSO_WM_UNIT_VALUE" val="24"/>
  <p:tag name="KSO_WM_UNIT_HIGHLIGHT" val="0"/>
  <p:tag name="KSO_WM_UNIT_COMPATIBLE" val="0"/>
  <p:tag name="KSO_WM_UNIT_PRESET_TEXT_INDEX" val="4"/>
  <p:tag name="KSO_WM_UNIT_PRESET_TEXT_LEN" val="50"/>
  <p:tag name="KSO_WM_DIAGRAM_GROUP_CODE" val="m1-1"/>
  <p:tag name="KSO_WM_UNIT_TEXT_FILL_FORE_SCHEMECOLOR_INDEX" val="13"/>
  <p:tag name="KSO_WM_UNIT_TEXT_FILL_TYPE" val="1"/>
</p:tagLst>
</file>

<file path=ppt/tags/tag18.xml><?xml version="1.0" encoding="utf-8"?>
<p:tagLst xmlns:p="http://schemas.openxmlformats.org/presentationml/2006/main">
  <p:tag name="KSO_WM_TAG_VERSION" val="1.0"/>
  <p:tag name="KSO_WM_TEMPLATE_CATEGORY" val="diagram"/>
  <p:tag name="KSO_WM_TEMPLATE_INDEX" val="783"/>
  <p:tag name="KSO_WM_UNIT_TYPE" val="l_i"/>
  <p:tag name="KSO_WM_UNIT_INDEX" val="1_4"/>
  <p:tag name="KSO_WM_UNIT_ID" val="257*l_i*1_4"/>
  <p:tag name="KSO_WM_UNIT_CLEAR" val="1"/>
  <p:tag name="KSO_WM_UNIT_LAYERLEVEL" val="1_1"/>
  <p:tag name="KSO_WM_BEAUTIFY_FLAG" val="#wm#"/>
  <p:tag name="KSO_WM_DIAGRAM_GROUP_CODE" val="l1-1"/>
  <p:tag name="KSO_WM_UNIT_FILL_FORE_SCHEMECOLOR_INDEX" val="14"/>
  <p:tag name="KSO_WM_UNIT_FILL_TYPE" val="1"/>
</p:tagLst>
</file>

<file path=ppt/tags/tag180.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a"/>
  <p:tag name="KSO_WM_UNIT_INDEX" val="1_4_1"/>
  <p:tag name="KSO_WM_UNIT_ID" val="diagram760_2*m_h_a*1_4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7"/>
  <p:tag name="KSO_WM_UNIT_TEXT_FILL_TYPE" val="1"/>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f"/>
  <p:tag name="KSO_WM_UNIT_INDEX" val="1_2_1"/>
  <p:tag name="KSO_WM_UNIT_ID" val="diagram760_2*m_h_f*1_2_1"/>
  <p:tag name="KSO_WM_UNIT_CLEAR" val="1"/>
  <p:tag name="KSO_WM_UNIT_LAYERLEVEL" val="1_1_1"/>
  <p:tag name="KSO_WM_UNIT_VALUE" val="24"/>
  <p:tag name="KSO_WM_UNIT_HIGHLIGHT" val="0"/>
  <p:tag name="KSO_WM_UNIT_COMPATIBLE" val="0"/>
  <p:tag name="KSO_WM_UNIT_PRESET_TEXT_INDEX" val="4"/>
  <p:tag name="KSO_WM_UNIT_PRESET_TEXT_LEN" val="50"/>
  <p:tag name="KSO_WM_DIAGRAM_GROUP_CODE" val="m1-1"/>
  <p:tag name="KSO_WM_UNIT_TEXT_FILL_FORE_SCHEMECOLOR_INDEX" val="13"/>
  <p:tag name="KSO_WM_UNIT_TEXT_FILL_TYPE" val="1"/>
</p:tagLst>
</file>

<file path=ppt/tags/tag182.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a"/>
  <p:tag name="KSO_WM_UNIT_INDEX" val="1_2_1"/>
  <p:tag name="KSO_WM_UNIT_ID" val="diagram760_2*m_h_a*1_2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Lst>
</file>

<file path=ppt/tags/tag183.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6"/>
  <p:tag name="KSO_WM_UNIT_ID" val="diagram760_2*m_i*1_6"/>
  <p:tag name="KSO_WM_UNIT_CLEAR" val="1"/>
  <p:tag name="KSO_WM_UNIT_LAYERLEVEL" val="1_1"/>
  <p:tag name="KSO_WM_DIAGRAM_GROUP_CODE" val="m1-1"/>
  <p:tag name="KSO_WM_UNIT_LINE_FORE_SCHEMECOLOR_INDEX" val="5"/>
  <p:tag name="KSO_WM_UNIT_LINE_FILL_TYPE" val="2"/>
</p:tagLst>
</file>

<file path=ppt/tags/tag184.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7"/>
  <p:tag name="KSO_WM_UNIT_ID" val="diagram760_2*m_i*1_7"/>
  <p:tag name="KSO_WM_UNIT_CLEAR" val="1"/>
  <p:tag name="KSO_WM_UNIT_LAYERLEVEL" val="1_1"/>
  <p:tag name="KSO_WM_DIAGRAM_GROUP_CODE" val="m1-1"/>
  <p:tag name="KSO_WM_UNIT_LINE_FORE_SCHEMECOLOR_INDEX" val="9"/>
  <p:tag name="KSO_WM_UNIT_LINE_FILL_TYPE" val="2"/>
</p:tagLst>
</file>

<file path=ppt/tags/tag185.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8"/>
  <p:tag name="KSO_WM_UNIT_ID" val="diagram760_2*m_i*1_8"/>
  <p:tag name="KSO_WM_UNIT_CLEAR" val="1"/>
  <p:tag name="KSO_WM_UNIT_LAYERLEVEL" val="1_1"/>
  <p:tag name="KSO_WM_DIAGRAM_GROUP_CODE" val="m1-1"/>
  <p:tag name="KSO_WM_UNIT_LINE_FORE_SCHEMECOLOR_INDEX" val="8"/>
  <p:tag name="KSO_WM_UNIT_LINE_FILL_TYPE" val="2"/>
</p:tagLst>
</file>

<file path=ppt/tags/tag186.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9"/>
  <p:tag name="KSO_WM_UNIT_ID" val="diagram760_2*m_i*1_9"/>
  <p:tag name="KSO_WM_UNIT_CLEAR" val="1"/>
  <p:tag name="KSO_WM_UNIT_LAYERLEVEL" val="1_1"/>
  <p:tag name="KSO_WM_DIAGRAM_GROUP_CODE" val="m1-1"/>
  <p:tag name="KSO_WM_UNIT_LINE_FORE_SCHEMECOLOR_INDEX" val="6"/>
  <p:tag name="KSO_WM_UNIT_LINE_FILL_TYPE" val="2"/>
</p:tagLst>
</file>

<file path=ppt/tags/tag187.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10"/>
  <p:tag name="KSO_WM_UNIT_ID" val="diagram760_2*m_i*1_10"/>
  <p:tag name="KSO_WM_UNIT_CLEAR" val="1"/>
  <p:tag name="KSO_WM_UNIT_LAYERLEVEL" val="1_1"/>
  <p:tag name="KSO_WM_DIAGRAM_GROUP_CODE" val="m1-1"/>
  <p:tag name="KSO_WM_UNIT_LINE_FORE_SCHEMECOLOR_INDEX" val="7"/>
  <p:tag name="KSO_WM_UNIT_LINE_FILL_TYPE" val="2"/>
</p:tagLst>
</file>

<file path=ppt/tags/tag188.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1"/>
  <p:tag name="KSO_WM_UNIT_ID" val="diagram760_2*m_i*1_1"/>
  <p:tag name="KSO_WM_UNIT_CLEAR" val="1"/>
  <p:tag name="KSO_WM_UNIT_LAYERLEVEL" val="1_1"/>
  <p:tag name="KSO_WM_DIAGRAM_GROUP_CODE" val="m1-1"/>
  <p:tag name="KSO_WM_UNIT_FILL_FORE_SCHEMECOLOR_INDEX" val="7"/>
  <p:tag name="KSO_WM_UNIT_FILL_TYPE" val="1"/>
  <p:tag name="KSO_WM_UNIT_TEXT_FILL_FORE_SCHEMECOLOR_INDEX" val="2"/>
  <p:tag name="KSO_WM_UNIT_TEXT_FILL_TYPE" val="1"/>
</p:tagLst>
</file>

<file path=ppt/tags/tag189.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2"/>
  <p:tag name="KSO_WM_UNIT_ID" val="diagram760_2*m_i*1_2"/>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9.xml><?xml version="1.0" encoding="utf-8"?>
<p:tagLst xmlns:p="http://schemas.openxmlformats.org/presentationml/2006/main">
  <p:tag name="KSO_WM_TAG_VERSION" val="1.0"/>
  <p:tag name="KSO_WM_BEAUTIFY_FLAG" val="#wm#"/>
  <p:tag name="KSO_WM_UNIT_TYPE" val="i"/>
  <p:tag name="KSO_WM_UNIT_ID" val="diagram783_1*i*11"/>
  <p:tag name="KSO_WM_TEMPLATE_CATEGORY" val="diagram"/>
  <p:tag name="KSO_WM_TEMPLATE_INDEX" val="783"/>
  <p:tag name="KSO_WM_UNIT_INDEX" val="11"/>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3"/>
  <p:tag name="KSO_WM_UNIT_ID" val="diagram760_2*m_i*1_3"/>
  <p:tag name="KSO_WM_UNIT_CLEAR" val="1"/>
  <p:tag name="KSO_WM_UNIT_LAYERLEVEL" val="1_1"/>
  <p:tag name="KSO_WM_DIAGRAM_GROUP_CODE" val="m1-1"/>
  <p:tag name="KSO_WM_UNIT_FILL_FORE_SCHEMECOLOR_INDEX" val="8"/>
  <p:tag name="KSO_WM_UNIT_FILL_TYPE" val="1"/>
  <p:tag name="KSO_WM_UNIT_TEXT_FILL_FORE_SCHEMECOLOR_INDEX" val="2"/>
  <p:tag name="KSO_WM_UNIT_TEXT_FILL_TYPE" val="1"/>
</p:tagLst>
</file>

<file path=ppt/tags/tag191.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4"/>
  <p:tag name="KSO_WM_UNIT_ID" val="diagram760_2*m_i*1_4"/>
  <p:tag name="KSO_WM_UNIT_CLEAR" val="1"/>
  <p:tag name="KSO_WM_UNIT_LAYERLEVEL" val="1_1"/>
  <p:tag name="KSO_WM_DIAGRAM_GROUP_CODE" val="m1-1"/>
  <p:tag name="KSO_WM_UNIT_FILL_FORE_SCHEMECOLOR_INDEX" val="9"/>
  <p:tag name="KSO_WM_UNIT_FILL_TYPE" val="1"/>
  <p:tag name="KSO_WM_UNIT_TEXT_FILL_FORE_SCHEMECOLOR_INDEX" val="2"/>
  <p:tag name="KSO_WM_UNIT_TEXT_FILL_TYPE" val="1"/>
</p:tagLst>
</file>

<file path=ppt/tags/tag192.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5"/>
  <p:tag name="KSO_WM_UNIT_ID" val="diagram760_2*m_i*1_5"/>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193.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f"/>
  <p:tag name="KSO_WM_UNIT_INDEX" val="1_1_1"/>
  <p:tag name="KSO_WM_UNIT_ID" val="diagram760_2*m_h_f*1_1_1"/>
  <p:tag name="KSO_WM_UNIT_CLEAR" val="1"/>
  <p:tag name="KSO_WM_UNIT_LAYERLEVEL" val="1_1_1"/>
  <p:tag name="KSO_WM_UNIT_VALUE" val="24"/>
  <p:tag name="KSO_WM_UNIT_HIGHLIGHT" val="0"/>
  <p:tag name="KSO_WM_UNIT_COMPATIBLE" val="0"/>
  <p:tag name="KSO_WM_UNIT_PRESET_TEXT_INDEX" val="4"/>
  <p:tag name="KSO_WM_UNIT_PRESET_TEXT_LEN" val="50"/>
  <p:tag name="KSO_WM_DIAGRAM_GROUP_CODE" val="m1-1"/>
  <p:tag name="KSO_WM_UNIT_TEXT_FILL_FORE_SCHEMECOLOR_INDEX" val="13"/>
  <p:tag name="KSO_WM_UNIT_TEXT_FILL_TYPE" val="1"/>
</p:tagLst>
</file>

<file path=ppt/tags/tag194.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a"/>
  <p:tag name="KSO_WM_UNIT_INDEX" val="1_1_1"/>
  <p:tag name="KSO_WM_UNIT_ID" val="diagram760_2*m_h_a*1_1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5"/>
  <p:tag name="KSO_WM_UNIT_TEXT_FILL_TYPE" val="1"/>
</p:tagLst>
</file>

<file path=ppt/tags/tag195.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f"/>
  <p:tag name="KSO_WM_UNIT_INDEX" val="1_3_1"/>
  <p:tag name="KSO_WM_UNIT_ID" val="diagram760_2*m_h_f*1_3_1"/>
  <p:tag name="KSO_WM_UNIT_CLEAR" val="1"/>
  <p:tag name="KSO_WM_UNIT_LAYERLEVEL" val="1_1_1"/>
  <p:tag name="KSO_WM_UNIT_VALUE" val="24"/>
  <p:tag name="KSO_WM_UNIT_HIGHLIGHT" val="0"/>
  <p:tag name="KSO_WM_UNIT_COMPATIBLE" val="0"/>
  <p:tag name="KSO_WM_UNIT_PRESET_TEXT_INDEX" val="4"/>
  <p:tag name="KSO_WM_UNIT_PRESET_TEXT_LEN" val="50"/>
  <p:tag name="KSO_WM_DIAGRAM_GROUP_CODE" val="m1-1"/>
  <p:tag name="KSO_WM_UNIT_TEXT_FILL_FORE_SCHEMECOLOR_INDEX" val="13"/>
  <p:tag name="KSO_WM_UNIT_TEXT_FILL_TYPE" val="1"/>
</p:tagLst>
</file>

<file path=ppt/tags/tag196.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a"/>
  <p:tag name="KSO_WM_UNIT_INDEX" val="1_3_1"/>
  <p:tag name="KSO_WM_UNIT_ID" val="diagram760_2*m_h_a*1_3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9"/>
  <p:tag name="KSO_WM_UNIT_TEXT_FILL_TYPE" val="1"/>
</p:tagLst>
</file>

<file path=ppt/tags/tag197.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f"/>
  <p:tag name="KSO_WM_UNIT_INDEX" val="1_5_1"/>
  <p:tag name="KSO_WM_UNIT_ID" val="diagram760_2*m_h_f*1_5_1"/>
  <p:tag name="KSO_WM_UNIT_CLEAR" val="1"/>
  <p:tag name="KSO_WM_UNIT_LAYERLEVEL" val="1_1_1"/>
  <p:tag name="KSO_WM_UNIT_VALUE" val="24"/>
  <p:tag name="KSO_WM_UNIT_HIGHLIGHT" val="0"/>
  <p:tag name="KSO_WM_UNIT_COMPATIBLE" val="0"/>
  <p:tag name="KSO_WM_UNIT_PRESET_TEXT_INDEX" val="5"/>
  <p:tag name="KSO_WM_UNIT_PRESET_TEXT_LEN" val="50"/>
  <p:tag name="KSO_WM_DIAGRAM_GROUP_CODE" val="m1-1"/>
  <p:tag name="KSO_WM_UNIT_TEXT_FILL_FORE_SCHEMECOLOR_INDEX" val="13"/>
  <p:tag name="KSO_WM_UNIT_TEXT_FILL_TYPE" val="1"/>
</p:tagLst>
</file>

<file path=ppt/tags/tag198.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a"/>
  <p:tag name="KSO_WM_UNIT_INDEX" val="1_5_1"/>
  <p:tag name="KSO_WM_UNIT_ID" val="diagram760_2*m_h_a*1_5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8"/>
  <p:tag name="KSO_WM_UNIT_TEXT_FILL_TYPE" val="1"/>
</p:tagLst>
</file>

<file path=ppt/tags/tag199.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f"/>
  <p:tag name="KSO_WM_UNIT_INDEX" val="1_4_1"/>
  <p:tag name="KSO_WM_UNIT_ID" val="diagram760_2*m_h_f*1_4_1"/>
  <p:tag name="KSO_WM_UNIT_CLEAR" val="1"/>
  <p:tag name="KSO_WM_UNIT_LAYERLEVEL" val="1_1_1"/>
  <p:tag name="KSO_WM_UNIT_VALUE" val="24"/>
  <p:tag name="KSO_WM_UNIT_HIGHLIGHT" val="0"/>
  <p:tag name="KSO_WM_UNIT_COMPATIBLE" val="0"/>
  <p:tag name="KSO_WM_UNIT_PRESET_TEXT_INDEX" val="4"/>
  <p:tag name="KSO_WM_UNIT_PRESET_TEXT_LEN" val="50"/>
  <p:tag name="KSO_WM_DIAGRAM_GROUP_CODE" val="m1-1"/>
  <p:tag name="KSO_WM_UNIT_TEXT_FILL_FORE_SCHEMECOLOR_INDEX" val="13"/>
  <p:tag name="KSO_WM_UNIT_TEXT_FILL_TYPE" val="1"/>
</p:tagLst>
</file>

<file path=ppt/tags/tag2.xml><?xml version="1.0" encoding="utf-8"?>
<p:tagLst xmlns:p="http://schemas.openxmlformats.org/presentationml/2006/main">
  <p:tag name="KSO_WM_TAG_VERSION" val="1.0"/>
  <p:tag name="KSO_WM_BEAUTIFY_FLAG" val="#wm#"/>
  <p:tag name="KSO_WM_TEMPLATE_CATEGORY" val="diagram"/>
  <p:tag name="KSO_WM_TEMPLATE_INDEX" val="767"/>
  <p:tag name="KSO_WM_UNIT_TYPE" val="m_i"/>
  <p:tag name="KSO_WM_UNIT_INDEX" val="1_2"/>
  <p:tag name="KSO_WM_UNIT_ID" val="diagram767_4*m_i*1_2"/>
  <p:tag name="KSO_WM_UNIT_CLEAR" val="1"/>
  <p:tag name="KSO_WM_UNIT_LAYERLEVEL" val="1_1"/>
  <p:tag name="KSO_WM_DIAGRAM_GROUP_CODE" val="m1-1"/>
  <p:tag name="KSO_WM_UNIT_FILL_FORE_SCHEMECOLOR_INDEX" val="9"/>
  <p:tag name="KSO_WM_UNIT_FILL_TYPE" val="1"/>
  <p:tag name="KSO_WM_UNIT_TEXT_FILL_FORE_SCHEMECOLOR_INDEX" val="13"/>
  <p:tag name="KSO_WM_UNIT_TEXT_FILL_TYPE" val="1"/>
</p:tagLst>
</file>

<file path=ppt/tags/tag20.xml><?xml version="1.0" encoding="utf-8"?>
<p:tagLst xmlns:p="http://schemas.openxmlformats.org/presentationml/2006/main">
  <p:tag name="KSO_WM_TAG_VERSION" val="1.0"/>
  <p:tag name="KSO_WM_TEMPLATE_CATEGORY" val="diagram"/>
  <p:tag name="KSO_WM_TEMPLATE_INDEX" val="783"/>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200.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a"/>
  <p:tag name="KSO_WM_UNIT_INDEX" val="1_4_1"/>
  <p:tag name="KSO_WM_UNIT_ID" val="diagram760_2*m_h_a*1_4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 name="KSO_WM_UNIT_TEXT_FILL_FORE_SCHEMECOLOR_INDEX" val="7"/>
  <p:tag name="KSO_WM_UNIT_TEXT_FILL_TYPE" val="1"/>
</p:tagLst>
</file>

<file path=ppt/tags/tag201.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f"/>
  <p:tag name="KSO_WM_UNIT_INDEX" val="1_2_1"/>
  <p:tag name="KSO_WM_UNIT_ID" val="diagram760_2*m_h_f*1_2_1"/>
  <p:tag name="KSO_WM_UNIT_CLEAR" val="1"/>
  <p:tag name="KSO_WM_UNIT_LAYERLEVEL" val="1_1_1"/>
  <p:tag name="KSO_WM_UNIT_VALUE" val="24"/>
  <p:tag name="KSO_WM_UNIT_HIGHLIGHT" val="0"/>
  <p:tag name="KSO_WM_UNIT_COMPATIBLE" val="0"/>
  <p:tag name="KSO_WM_UNIT_PRESET_TEXT_INDEX" val="4"/>
  <p:tag name="KSO_WM_UNIT_PRESET_TEXT_LEN" val="50"/>
  <p:tag name="KSO_WM_DIAGRAM_GROUP_CODE" val="m1-1"/>
  <p:tag name="KSO_WM_UNIT_TEXT_FILL_FORE_SCHEMECOLOR_INDEX" val="13"/>
  <p:tag name="KSO_WM_UNIT_TEXT_FILL_TYPE" val="1"/>
</p:tagLst>
</file>

<file path=ppt/tags/tag202.xml><?xml version="1.0" encoding="utf-8"?>
<p:tagLst xmlns:p="http://schemas.openxmlformats.org/presentationml/2006/main">
  <p:tag name="KSO_WM_TAG_VERSION" val="1.0"/>
  <p:tag name="KSO_WM_BEAUTIFY_FLAG" val="#wm#"/>
  <p:tag name="KSO_WM_TEMPLATE_CATEGORY" val="diagram"/>
  <p:tag name="KSO_WM_TEMPLATE_INDEX" val="760"/>
  <p:tag name="KSO_WM_UNIT_TYPE" val="m_h_a"/>
  <p:tag name="KSO_WM_UNIT_INDEX" val="1_2_1"/>
  <p:tag name="KSO_WM_UNIT_ID" val="diagram760_2*m_h_a*1_2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Lst>
</file>

<file path=ppt/tags/tag203.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6"/>
  <p:tag name="KSO_WM_UNIT_ID" val="diagram760_2*m_i*1_6"/>
  <p:tag name="KSO_WM_UNIT_CLEAR" val="1"/>
  <p:tag name="KSO_WM_UNIT_LAYERLEVEL" val="1_1"/>
  <p:tag name="KSO_WM_DIAGRAM_GROUP_CODE" val="m1-1"/>
  <p:tag name="KSO_WM_UNIT_LINE_FORE_SCHEMECOLOR_INDEX" val="5"/>
  <p:tag name="KSO_WM_UNIT_LINE_FILL_TYPE" val="2"/>
</p:tagLst>
</file>

<file path=ppt/tags/tag204.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7"/>
  <p:tag name="KSO_WM_UNIT_ID" val="diagram760_2*m_i*1_7"/>
  <p:tag name="KSO_WM_UNIT_CLEAR" val="1"/>
  <p:tag name="KSO_WM_UNIT_LAYERLEVEL" val="1_1"/>
  <p:tag name="KSO_WM_DIAGRAM_GROUP_CODE" val="m1-1"/>
  <p:tag name="KSO_WM_UNIT_LINE_FORE_SCHEMECOLOR_INDEX" val="9"/>
  <p:tag name="KSO_WM_UNIT_LINE_FILL_TYPE" val="2"/>
</p:tagLst>
</file>

<file path=ppt/tags/tag205.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8"/>
  <p:tag name="KSO_WM_UNIT_ID" val="diagram760_2*m_i*1_8"/>
  <p:tag name="KSO_WM_UNIT_CLEAR" val="1"/>
  <p:tag name="KSO_WM_UNIT_LAYERLEVEL" val="1_1"/>
  <p:tag name="KSO_WM_DIAGRAM_GROUP_CODE" val="m1-1"/>
  <p:tag name="KSO_WM_UNIT_LINE_FORE_SCHEMECOLOR_INDEX" val="8"/>
  <p:tag name="KSO_WM_UNIT_LINE_FILL_TYPE" val="2"/>
</p:tagLst>
</file>

<file path=ppt/tags/tag206.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9"/>
  <p:tag name="KSO_WM_UNIT_ID" val="diagram760_2*m_i*1_9"/>
  <p:tag name="KSO_WM_UNIT_CLEAR" val="1"/>
  <p:tag name="KSO_WM_UNIT_LAYERLEVEL" val="1_1"/>
  <p:tag name="KSO_WM_DIAGRAM_GROUP_CODE" val="m1-1"/>
  <p:tag name="KSO_WM_UNIT_LINE_FORE_SCHEMECOLOR_INDEX" val="6"/>
  <p:tag name="KSO_WM_UNIT_LINE_FILL_TYPE" val="2"/>
</p:tagLst>
</file>

<file path=ppt/tags/tag207.xml><?xml version="1.0" encoding="utf-8"?>
<p:tagLst xmlns:p="http://schemas.openxmlformats.org/presentationml/2006/main">
  <p:tag name="KSO_WM_TAG_VERSION" val="1.0"/>
  <p:tag name="KSO_WM_BEAUTIFY_FLAG" val="#wm#"/>
  <p:tag name="KSO_WM_TEMPLATE_CATEGORY" val="diagram"/>
  <p:tag name="KSO_WM_TEMPLATE_INDEX" val="760"/>
  <p:tag name="KSO_WM_UNIT_TYPE" val="m_i"/>
  <p:tag name="KSO_WM_UNIT_INDEX" val="1_10"/>
  <p:tag name="KSO_WM_UNIT_ID" val="diagram760_2*m_i*1_10"/>
  <p:tag name="KSO_WM_UNIT_CLEAR" val="1"/>
  <p:tag name="KSO_WM_UNIT_LAYERLEVEL" val="1_1"/>
  <p:tag name="KSO_WM_DIAGRAM_GROUP_CODE" val="m1-1"/>
  <p:tag name="KSO_WM_UNIT_LINE_FORE_SCHEMECOLOR_INDEX" val="7"/>
  <p:tag name="KSO_WM_UNIT_LINE_FILL_TYPE" val="2"/>
</p:tagLst>
</file>

<file path=ppt/tags/tag208.xml><?xml version="1.0" encoding="utf-8"?>
<p:tagLst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1_1"/>
  <p:tag name="KSO_WM_UNIT_ID" val="diagram160003_4*n_h_f*1_1_1"/>
  <p:tag name="KSO_WM_UNIT_CLEAR" val="1"/>
  <p:tag name="KSO_WM_UNIT_LAYERLEVEL" val="1_1_1"/>
  <p:tag name="KSO_WM_UNIT_VALUE" val="42"/>
  <p:tag name="KSO_WM_UNIT_HIGHLIGHT" val="0"/>
  <p:tag name="KSO_WM_UNIT_COMPATIBLE" val="0"/>
  <p:tag name="KSO_WM_DIAGRAM_GROUP_CODE" val="n1-1"/>
  <p:tag name="KSO_WM_UNIT_PRESET_TEXT" val="LOREM IPSUM"/>
  <p:tag name="KSO_WM_UNIT_FILL_FORE_SCHEMECOLOR_INDEX" val="5"/>
  <p:tag name="KSO_WM_UNIT_FILL_TYPE" val="1"/>
  <p:tag name="KSO_WM_UNIT_TEXT_FILL_FORE_SCHEMECOLOR_INDEX" val="14"/>
  <p:tag name="KSO_WM_UNIT_TEXT_FILL_TYPE" val="1"/>
</p:tagLst>
</file>

<file path=ppt/tags/tag209.xml><?xml version="1.0" encoding="utf-8"?>
<p:tagLst xmlns:p="http://schemas.openxmlformats.org/presentationml/2006/main">
  <p:tag name="KSO_WM_TAG_VERSION" val="1.0"/>
  <p:tag name="KSO_WM_BEAUTIFY_FLAG" val="#wm#"/>
  <p:tag name="KSO_WM_UNIT_TYPE" val="i"/>
  <p:tag name="KSO_WM_UNIT_ID" val="diagram160003_4*i*1"/>
  <p:tag name="KSO_WM_TEMPLATE_CATEGORY" val="diagram"/>
  <p:tag name="KSO_WM_TEMPLATE_INDEX" val="160003"/>
  <p:tag name="KSO_WM_UNIT_INDEX" val="1"/>
</p:tagLst>
</file>

<file path=ppt/tags/tag21.xml><?xml version="1.0" encoding="utf-8"?>
<p:tagLst xmlns:p="http://schemas.openxmlformats.org/presentationml/2006/main">
  <p:tag name="KSO_WM_TAG_VERSION" val="1.0"/>
  <p:tag name="KSO_WM_TEMPLATE_CATEGORY" val="diagram"/>
  <p:tag name="KSO_WM_TEMPLATE_INDEX" val="783"/>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14"/>
  <p:tag name="KSO_WM_UNIT_FILL_TYPE" val="1"/>
</p:tagLst>
</file>

<file path=ppt/tags/tag210.xml><?xml version="1.0" encoding="utf-8"?>
<p:tagLst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2_1"/>
  <p:tag name="KSO_WM_UNIT_ID" val="diagram160003_4*n_h_f*1_2_1"/>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p:tag name="KSO_WM_UNIT_TEXT_FILL_FORE_SCHEMECOLOR_INDEX" val="5"/>
  <p:tag name="KSO_WM_UNIT_TEXT_FILL_TYPE" val="1"/>
</p:tagLst>
</file>

<file path=ppt/tags/tag211.xml><?xml version="1.0" encoding="utf-8"?>
<p:tagLst xmlns:p="http://schemas.openxmlformats.org/presentationml/2006/main">
  <p:tag name="KSO_WM_TAG_VERSION" val="1.0"/>
  <p:tag name="KSO_WM_BEAUTIFY_FLAG" val="#wm#"/>
  <p:tag name="KSO_WM_TEMPLATE_CATEGORY" val="diagram"/>
  <p:tag name="KSO_WM_TEMPLATE_INDEX" val="160003"/>
  <p:tag name="KSO_WM_UNIT_TYPE" val="n_i"/>
  <p:tag name="KSO_WM_UNIT_INDEX" val="1_1"/>
  <p:tag name="KSO_WM_UNIT_ID" val="diagram160003_4*n_i*1_1"/>
  <p:tag name="KSO_WM_UNIT_CLEAR" val="1"/>
  <p:tag name="KSO_WM_UNIT_LAYERLEVEL" val="1_1"/>
  <p:tag name="KSO_WM_DIAGRAM_GROUP_CODE" val="n1-1"/>
  <p:tag name="KSO_WM_UNIT_FILL_FORE_SCHEMECOLOR_INDEX" val="5"/>
  <p:tag name="KSO_WM_UNIT_FILL_TYPE" val="1"/>
  <p:tag name="KSO_WM_UNIT_TEXT_FILL_FORE_SCHEMECOLOR_INDEX" val="5"/>
  <p:tag name="KSO_WM_UNIT_TEXT_FILL_TYPE" val="1"/>
</p:tagLst>
</file>

<file path=ppt/tags/tag212.xml><?xml version="1.0" encoding="utf-8"?>
<p:tagLst xmlns:p="http://schemas.openxmlformats.org/presentationml/2006/main">
  <p:tag name="KSO_WM_TAG_VERSION" val="1.0"/>
  <p:tag name="KSO_WM_BEAUTIFY_FLAG" val="#wm#"/>
  <p:tag name="KSO_WM_UNIT_TYPE" val="i"/>
  <p:tag name="KSO_WM_UNIT_ID" val="diagram160003_4*i*6"/>
  <p:tag name="KSO_WM_TEMPLATE_CATEGORY" val="diagram"/>
  <p:tag name="KSO_WM_TEMPLATE_INDEX" val="160003"/>
  <p:tag name="KSO_WM_UNIT_INDEX" val="6"/>
</p:tagLst>
</file>

<file path=ppt/tags/tag213.xml><?xml version="1.0" encoding="utf-8"?>
<p:tagLst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2_2"/>
  <p:tag name="KSO_WM_UNIT_ID" val="diagram160003_4*n_h_f*1_2_2"/>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p:tag name="KSO_WM_UNIT_TEXT_FILL_FORE_SCHEMECOLOR_INDEX" val="5"/>
  <p:tag name="KSO_WM_UNIT_TEXT_FILL_TYPE" val="1"/>
</p:tagLst>
</file>

<file path=ppt/tags/tag214.xml><?xml version="1.0" encoding="utf-8"?>
<p:tagLst xmlns:p="http://schemas.openxmlformats.org/presentationml/2006/main">
  <p:tag name="KSO_WM_TAG_VERSION" val="1.0"/>
  <p:tag name="KSO_WM_BEAUTIFY_FLAG" val="#wm#"/>
  <p:tag name="KSO_WM_TEMPLATE_CATEGORY" val="diagram"/>
  <p:tag name="KSO_WM_TEMPLATE_INDEX" val="160003"/>
  <p:tag name="KSO_WM_UNIT_TYPE" val="n_i"/>
  <p:tag name="KSO_WM_UNIT_INDEX" val="1_2"/>
  <p:tag name="KSO_WM_UNIT_ID" val="diagram160003_4*n_i*1_2"/>
  <p:tag name="KSO_WM_UNIT_CLEAR" val="1"/>
  <p:tag name="KSO_WM_UNIT_LAYERLEVEL" val="1_1"/>
  <p:tag name="KSO_WM_DIAGRAM_GROUP_CODE" val="n1-1"/>
  <p:tag name="KSO_WM_UNIT_FILL_FORE_SCHEMECOLOR_INDEX" val="5"/>
  <p:tag name="KSO_WM_UNIT_FILL_TYPE" val="1"/>
  <p:tag name="KSO_WM_UNIT_TEXT_FILL_FORE_SCHEMECOLOR_INDEX" val="5"/>
  <p:tag name="KSO_WM_UNIT_TEXT_FILL_TYPE" val="1"/>
</p:tagLst>
</file>

<file path=ppt/tags/tag215.xml><?xml version="1.0" encoding="utf-8"?>
<p:tagLst xmlns:p="http://schemas.openxmlformats.org/presentationml/2006/main">
  <p:tag name="KSO_WM_TAG_VERSION" val="1.0"/>
  <p:tag name="KSO_WM_BEAUTIFY_FLAG" val="#wm#"/>
  <p:tag name="KSO_WM_UNIT_TYPE" val="i"/>
  <p:tag name="KSO_WM_UNIT_ID" val="diagram160003_4*i*11"/>
  <p:tag name="KSO_WM_TEMPLATE_CATEGORY" val="diagram"/>
  <p:tag name="KSO_WM_TEMPLATE_INDEX" val="160003"/>
  <p:tag name="KSO_WM_UNIT_INDEX" val="11"/>
</p:tagLst>
</file>

<file path=ppt/tags/tag216.xml><?xml version="1.0" encoding="utf-8"?>
<p:tagLst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2_3"/>
  <p:tag name="KSO_WM_UNIT_ID" val="diagram160003_4*n_h_f*1_2_3"/>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p:tag name="KSO_WM_UNIT_TEXT_FILL_FORE_SCHEMECOLOR_INDEX" val="5"/>
  <p:tag name="KSO_WM_UNIT_TEXT_FILL_TYPE" val="1"/>
</p:tagLst>
</file>

<file path=ppt/tags/tag217.xml><?xml version="1.0" encoding="utf-8"?>
<p:tagLst xmlns:p="http://schemas.openxmlformats.org/presentationml/2006/main">
  <p:tag name="KSO_WM_TAG_VERSION" val="1.0"/>
  <p:tag name="KSO_WM_BEAUTIFY_FLAG" val="#wm#"/>
  <p:tag name="KSO_WM_TEMPLATE_CATEGORY" val="diagram"/>
  <p:tag name="KSO_WM_TEMPLATE_INDEX" val="160003"/>
  <p:tag name="KSO_WM_UNIT_TYPE" val="n_i"/>
  <p:tag name="KSO_WM_UNIT_INDEX" val="1_3"/>
  <p:tag name="KSO_WM_UNIT_ID" val="diagram160003_4*n_i*1_3"/>
  <p:tag name="KSO_WM_UNIT_CLEAR" val="1"/>
  <p:tag name="KSO_WM_UNIT_LAYERLEVEL" val="1_1"/>
  <p:tag name="KSO_WM_DIAGRAM_GROUP_CODE" val="n1-1"/>
  <p:tag name="KSO_WM_UNIT_FILL_FORE_SCHEMECOLOR_INDEX" val="5"/>
  <p:tag name="KSO_WM_UNIT_FILL_TYPE" val="1"/>
  <p:tag name="KSO_WM_UNIT_TEXT_FILL_FORE_SCHEMECOLOR_INDEX" val="5"/>
  <p:tag name="KSO_WM_UNIT_TEXT_FILL_TYPE" val="1"/>
</p:tagLst>
</file>

<file path=ppt/tags/tag218.xml><?xml version="1.0" encoding="utf-8"?>
<p:tagLst xmlns:p="http://schemas.openxmlformats.org/presentationml/2006/main">
  <p:tag name="KSO_WM_TAG_VERSION" val="1.0"/>
  <p:tag name="KSO_WM_BEAUTIFY_FLAG" val="#wm#"/>
  <p:tag name="KSO_WM_UNIT_TYPE" val="i"/>
  <p:tag name="KSO_WM_UNIT_ID" val="diagram160003_4*i*16"/>
  <p:tag name="KSO_WM_TEMPLATE_CATEGORY" val="diagram"/>
  <p:tag name="KSO_WM_TEMPLATE_INDEX" val="160003"/>
  <p:tag name="KSO_WM_UNIT_INDEX" val="16"/>
</p:tagLst>
</file>

<file path=ppt/tags/tag219.xml><?xml version="1.0" encoding="utf-8"?>
<p:tagLst xmlns:p="http://schemas.openxmlformats.org/presentationml/2006/main">
  <p:tag name="KSO_WM_TAG_VERSION" val="1.0"/>
  <p:tag name="KSO_WM_BEAUTIFY_FLAG" val="#wm#"/>
  <p:tag name="KSO_WM_TEMPLATE_CATEGORY" val="diagram"/>
  <p:tag name="KSO_WM_TEMPLATE_INDEX" val="160003"/>
  <p:tag name="KSO_WM_UNIT_TYPE" val="n_i"/>
  <p:tag name="KSO_WM_UNIT_INDEX" val="1_4"/>
  <p:tag name="KSO_WM_UNIT_ID" val="diagram160003_4*n_i*1_4"/>
  <p:tag name="KSO_WM_UNIT_CLEAR" val="1"/>
  <p:tag name="KSO_WM_UNIT_LAYERLEVEL" val="1_1"/>
  <p:tag name="KSO_WM_DIAGRAM_GROUP_CODE" val="n1-1"/>
  <p:tag name="KSO_WM_UNIT_FILL_FORE_SCHEMECOLOR_INDEX" val="5"/>
  <p:tag name="KSO_WM_UNIT_FILL_TYPE" val="1"/>
  <p:tag name="KSO_WM_UNIT_TEXT_FILL_FORE_SCHEMECOLOR_INDEX" val="5"/>
  <p:tag name="KSO_WM_UNIT_TEXT_FILL_TYPE" val="1"/>
</p:tagLst>
</file>

<file path=ppt/tags/tag22.xml><?xml version="1.0" encoding="utf-8"?>
<p:tagLst xmlns:p="http://schemas.openxmlformats.org/presentationml/2006/main">
  <p:tag name="KSO_WM_TAG_VERSION" val="1.0"/>
  <p:tag name="KSO_WM_TEMPLATE_CATEGORY" val="diagram"/>
  <p:tag name="KSO_WM_TEMPLATE_INDEX" val="783"/>
  <p:tag name="KSO_WM_UNIT_TYPE" val="l_i"/>
  <p:tag name="KSO_WM_UNIT_INDEX" val="1_7"/>
  <p:tag name="KSO_WM_UNIT_ID" val="257*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20.xml><?xml version="1.0" encoding="utf-8"?>
<p:tagLst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2_4"/>
  <p:tag name="KSO_WM_UNIT_ID" val="diagram160003_4*n_h_f*1_2_4"/>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p:tag name="KSO_WM_UNIT_TEXT_FILL_FORE_SCHEMECOLOR_INDEX" val="5"/>
  <p:tag name="KSO_WM_UNIT_TEXT_FILL_TYPE" val="1"/>
</p:tagLst>
</file>

<file path=ppt/tags/tag221.xml><?xml version="1.0" encoding="utf-8"?>
<p:tagLst xmlns:p="http://schemas.openxmlformats.org/presentationml/2006/main">
  <p:tag name="KSO_WM_BEAUTIFY_FLAG" val="#wm#"/>
  <p:tag name="KSO_WM_UNIT_TYPE" val="i"/>
  <p:tag name="KSO_WM_UNIT_ID" val="diagram160103_5*i*0"/>
  <p:tag name="KSO_WM_TEMPLATE_CATEGORY" val="diagram"/>
  <p:tag name="KSO_WM_TEMPLATE_INDEX" val="160103"/>
  <p:tag name="KSO_WM_TAG_VERSION" val="1.0"/>
  <p:tag name="KSO_WM_UNIT_INDEX" val="0"/>
</p:tagLst>
</file>

<file path=ppt/tags/tag222.xml><?xml version="1.0" encoding="utf-8"?>
<p:tagLst xmlns:p="http://schemas.openxmlformats.org/presentationml/2006/main">
  <p:tag name="KSO_WM_TEMPLATE_CATEGORY" val="diagram"/>
  <p:tag name="KSO_WM_TEMPLATE_INDEX" val="160103"/>
  <p:tag name="KSO_WM_UNIT_TYPE" val="l_h_a"/>
  <p:tag name="KSO_WM_UNIT_INDEX" val="1_1_1"/>
  <p:tag name="KSO_WM_UNIT_ID" val="150995270*l_h_a*1_1_1"/>
  <p:tag name="KSO_WM_UNIT_CLEAR" val="1"/>
  <p:tag name="KSO_WM_UNIT_LAYERLEVEL" val="1_1_1"/>
  <p:tag name="KSO_WM_UNIT_VALUE" val="24"/>
  <p:tag name="KSO_WM_UNIT_HIGHLIGHT" val="0"/>
  <p:tag name="KSO_WM_UNIT_COMPATIBLE" val="0"/>
  <p:tag name="KSO_WM_BEAUTIFY_FLAG" val="#wm#"/>
  <p:tag name="KSO_WM_UNIT_PRESET_TEXT_INDEX" val="3"/>
  <p:tag name="KSO_WM_UNIT_PRESET_TEXT_LEN" val="5"/>
  <p:tag name="KSO_WM_DIAGRAM_GROUP_CODE" val="l1-1"/>
  <p:tag name="KSO_WM_TAG_VERSION" val="1.0"/>
  <p:tag name="KSO_WM_UNIT_FILL_FORE_SCHEMECOLOR_INDEX" val="5"/>
  <p:tag name="KSO_WM_UNIT_FILL_TYPE" val="1"/>
</p:tagLst>
</file>

<file path=ppt/tags/tag223.xml><?xml version="1.0" encoding="utf-8"?>
<p:tagLst xmlns:p="http://schemas.openxmlformats.org/presentationml/2006/main">
  <p:tag name="KSO_WM_TEMPLATE_CATEGORY" val="diagram"/>
  <p:tag name="KSO_WM_TEMPLATE_INDEX" val="160103"/>
  <p:tag name="KSO_WM_UNIT_TYPE" val="l_h_f"/>
  <p:tag name="KSO_WM_UNIT_INDEX" val="1_1_1"/>
  <p:tag name="KSO_WM_UNIT_ID" val="150995270*l_h_f*1_1_1"/>
  <p:tag name="KSO_WM_UNIT_CLEAR" val="1"/>
  <p:tag name="KSO_WM_UNIT_LAYERLEVEL" val="1_1_1"/>
  <p:tag name="KSO_WM_UNIT_VALUE" val="48"/>
  <p:tag name="KSO_WM_UNIT_HIGHLIGHT" val="0"/>
  <p:tag name="KSO_WM_UNIT_COMPATIBLE" val="0"/>
  <p:tag name="KSO_WM_BEAUTIFY_FLAG" val="#wm#"/>
  <p:tag name="KSO_WM_UNIT_PRESET_TEXT_INDEX" val="4"/>
  <p:tag name="KSO_WM_UNIT_PRESET_TEXT_LEN" val="39"/>
  <p:tag name="KSO_WM_DIAGRAM_GROUP_CODE" val="l1-1"/>
  <p:tag name="KSO_WM_TAG_VERSION" val="1.0"/>
  <p:tag name="KSO_WM_UNIT_FILL_FORE_SCHEMECOLOR_INDEX" val="14"/>
  <p:tag name="KSO_WM_UNIT_FILL_TYPE" val="1"/>
  <p:tag name="KSO_WM_UNIT_TEXT_FILL_FORE_SCHEMECOLOR_INDEX" val="13"/>
  <p:tag name="KSO_WM_UNIT_TEXT_FILL_TYPE" val="1"/>
</p:tagLst>
</file>

<file path=ppt/tags/tag224.xml><?xml version="1.0" encoding="utf-8"?>
<p:tagLst xmlns:p="http://schemas.openxmlformats.org/presentationml/2006/main">
  <p:tag name="KSO_WM_BEAUTIFY_FLAG" val="#wm#"/>
  <p:tag name="KSO_WM_UNIT_TYPE" val="i"/>
  <p:tag name="KSO_WM_UNIT_ID" val="diagram160103_5*i*5"/>
  <p:tag name="KSO_WM_TEMPLATE_CATEGORY" val="diagram"/>
  <p:tag name="KSO_WM_TEMPLATE_INDEX" val="160103"/>
  <p:tag name="KSO_WM_TAG_VERSION" val="1.0"/>
  <p:tag name="KSO_WM_UNIT_INDEX" val="5"/>
</p:tagLst>
</file>

<file path=ppt/tags/tag225.xml><?xml version="1.0" encoding="utf-8"?>
<p:tagLst xmlns:p="http://schemas.openxmlformats.org/presentationml/2006/main">
  <p:tag name="KSO_WM_TEMPLATE_CATEGORY" val="diagram"/>
  <p:tag name="KSO_WM_TEMPLATE_INDEX" val="160103"/>
  <p:tag name="KSO_WM_UNIT_TYPE" val="l_h_a"/>
  <p:tag name="KSO_WM_UNIT_INDEX" val="1_2_1"/>
  <p:tag name="KSO_WM_UNIT_ID" val="150995270*l_h_a*1_2_1"/>
  <p:tag name="KSO_WM_UNIT_CLEAR" val="1"/>
  <p:tag name="KSO_WM_UNIT_LAYERLEVEL" val="1_1_1"/>
  <p:tag name="KSO_WM_UNIT_VALUE" val="24"/>
  <p:tag name="KSO_WM_UNIT_HIGHLIGHT" val="0"/>
  <p:tag name="KSO_WM_UNIT_COMPATIBLE" val="0"/>
  <p:tag name="KSO_WM_BEAUTIFY_FLAG" val="#wm#"/>
  <p:tag name="KSO_WM_DIAGRAM_GROUP_CODE" val="l1-1"/>
  <p:tag name="KSO_WM_TAG_VERSION" val="1.0"/>
  <p:tag name="KSO_WM_UNIT_PRESET_TEXT_INDEX" val="3"/>
  <p:tag name="KSO_WM_UNIT_PRESET_TEXT_LEN" val="5"/>
  <p:tag name="KSO_WM_UNIT_FILL_FORE_SCHEMECOLOR_INDEX" val="6"/>
  <p:tag name="KSO_WM_UNIT_FILL_TYPE" val="1"/>
</p:tagLst>
</file>

<file path=ppt/tags/tag226.xml><?xml version="1.0" encoding="utf-8"?>
<p:tagLst xmlns:p="http://schemas.openxmlformats.org/presentationml/2006/main">
  <p:tag name="KSO_WM_TEMPLATE_CATEGORY" val="diagram"/>
  <p:tag name="KSO_WM_TEMPLATE_INDEX" val="160103"/>
  <p:tag name="KSO_WM_UNIT_TYPE" val="l_h_f"/>
  <p:tag name="KSO_WM_UNIT_INDEX" val="1_2_1"/>
  <p:tag name="KSO_WM_UNIT_ID" val="150995270*l_h_f*1_2_1"/>
  <p:tag name="KSO_WM_UNIT_CLEAR" val="1"/>
  <p:tag name="KSO_WM_UNIT_LAYERLEVEL" val="1_1_1"/>
  <p:tag name="KSO_WM_UNIT_VALUE" val="48"/>
  <p:tag name="KSO_WM_UNIT_HIGHLIGHT" val="0"/>
  <p:tag name="KSO_WM_UNIT_COMPATIBLE" val="0"/>
  <p:tag name="KSO_WM_BEAUTIFY_FLAG" val="#wm#"/>
  <p:tag name="KSO_WM_UNIT_PRESET_TEXT_INDEX" val="4"/>
  <p:tag name="KSO_WM_UNIT_PRESET_TEXT_LEN" val="39"/>
  <p:tag name="KSO_WM_DIAGRAM_GROUP_CODE" val="l1-1"/>
  <p:tag name="KSO_WM_TAG_VERSION" val="1.0"/>
  <p:tag name="KSO_WM_UNIT_FILL_FORE_SCHEMECOLOR_INDEX" val="14"/>
  <p:tag name="KSO_WM_UNIT_FILL_TYPE" val="1"/>
  <p:tag name="KSO_WM_UNIT_TEXT_FILL_FORE_SCHEMECOLOR_INDEX" val="13"/>
  <p:tag name="KSO_WM_UNIT_TEXT_FILL_TYPE" val="1"/>
</p:tagLst>
</file>

<file path=ppt/tags/tag227.xml><?xml version="1.0" encoding="utf-8"?>
<p:tagLst xmlns:p="http://schemas.openxmlformats.org/presentationml/2006/main">
  <p:tag name="KSO_WM_BEAUTIFY_FLAG" val="#wm#"/>
  <p:tag name="KSO_WM_UNIT_TYPE" val="i"/>
  <p:tag name="KSO_WM_UNIT_ID" val="diagram160103_4*i*0"/>
  <p:tag name="KSO_WM_TEMPLATE_CATEGORY" val="diagram"/>
  <p:tag name="KSO_WM_TEMPLATE_INDEX" val="160103"/>
  <p:tag name="KSO_WM_TAG_VERSION" val="1.0"/>
  <p:tag name="KSO_WM_UNIT_INDEX" val="0"/>
</p:tagLst>
</file>

<file path=ppt/tags/tag228.xml><?xml version="1.0" encoding="utf-8"?>
<p:tagLst xmlns:p="http://schemas.openxmlformats.org/presentationml/2006/main">
  <p:tag name="KSO_WM_TEMPLATE_CATEGORY" val="diagram"/>
  <p:tag name="KSO_WM_TEMPLATE_INDEX" val="160103"/>
  <p:tag name="KSO_WM_UNIT_TYPE" val="l_h_a"/>
  <p:tag name="KSO_WM_UNIT_INDEX" val="1_1_1"/>
  <p:tag name="KSO_WM_UNIT_ID" val="150995269*l_h_a*1_1_1"/>
  <p:tag name="KSO_WM_UNIT_CLEAR" val="1"/>
  <p:tag name="KSO_WM_UNIT_LAYERLEVEL" val="1_1_1"/>
  <p:tag name="KSO_WM_UNIT_VALUE" val="18"/>
  <p:tag name="KSO_WM_UNIT_HIGHLIGHT" val="0"/>
  <p:tag name="KSO_WM_UNIT_COMPATIBLE" val="0"/>
  <p:tag name="KSO_WM_BEAUTIFY_FLAG" val="#wm#"/>
  <p:tag name="KSO_WM_UNIT_PRESET_TEXT_INDEX" val="3"/>
  <p:tag name="KSO_WM_UNIT_PRESET_TEXT_LEN" val="5"/>
  <p:tag name="KSO_WM_DIAGRAM_GROUP_CODE" val="l1-1"/>
  <p:tag name="KSO_WM_TAG_VERSION" val="1.0"/>
  <p:tag name="KSO_WM_UNIT_FILL_FORE_SCHEMECOLOR_INDEX" val="5"/>
  <p:tag name="KSO_WM_UNIT_FILL_TYPE" val="1"/>
</p:tagLst>
</file>

<file path=ppt/tags/tag229.xml><?xml version="1.0" encoding="utf-8"?>
<p:tagLst xmlns:p="http://schemas.openxmlformats.org/presentationml/2006/main">
  <p:tag name="KSO_WM_TEMPLATE_CATEGORY" val="diagram"/>
  <p:tag name="KSO_WM_TEMPLATE_INDEX" val="160103"/>
  <p:tag name="KSO_WM_UNIT_TYPE" val="l_h_f"/>
  <p:tag name="KSO_WM_UNIT_INDEX" val="1_1_1"/>
  <p:tag name="KSO_WM_UNIT_ID" val="150995269*l_h_f*1_1_1"/>
  <p:tag name="KSO_WM_UNIT_CLEAR" val="1"/>
  <p:tag name="KSO_WM_UNIT_LAYERLEVEL" val="1_1_1"/>
  <p:tag name="KSO_WM_UNIT_VALUE" val="36"/>
  <p:tag name="KSO_WM_UNIT_HIGHLIGHT" val="0"/>
  <p:tag name="KSO_WM_UNIT_COMPATIBLE" val="0"/>
  <p:tag name="KSO_WM_BEAUTIFY_FLAG" val="#wm#"/>
  <p:tag name="KSO_WM_UNIT_PRESET_TEXT_INDEX" val="4"/>
  <p:tag name="KSO_WM_UNIT_PRESET_TEXT_LEN" val="26"/>
  <p:tag name="KSO_WM_DIAGRAM_GROUP_CODE" val="l1-1"/>
  <p:tag name="KSO_WM_TAG_VERSION" val="1.0"/>
  <p:tag name="KSO_WM_UNIT_FILL_FORE_SCHEMECOLOR_INDEX" val="14"/>
  <p:tag name="KSO_WM_UNIT_FILL_TYPE" val="1"/>
  <p:tag name="KSO_WM_UNIT_TEXT_FILL_FORE_SCHEMECOLOR_INDEX" val="13"/>
  <p:tag name="KSO_WM_UNIT_TEXT_FILL_TYPE" val="1"/>
</p:tagLst>
</file>

<file path=ppt/tags/tag23.xml><?xml version="1.0" encoding="utf-8"?>
<p:tagLst xmlns:p="http://schemas.openxmlformats.org/presentationml/2006/main">
  <p:tag name="KSO_WM_TAG_VERSION" val="1.0"/>
  <p:tag name="KSO_WM_TEMPLATE_CATEGORY" val="diagram"/>
  <p:tag name="KSO_WM_TEMPLATE_INDEX" val="783"/>
  <p:tag name="KSO_WM_UNIT_TYPE" val="l_i"/>
  <p:tag name="KSO_WM_UNIT_INDEX" val="1_8"/>
  <p:tag name="KSO_WM_UNIT_ID" val="257*l_i*1_8"/>
  <p:tag name="KSO_WM_UNIT_CLEAR" val="1"/>
  <p:tag name="KSO_WM_UNIT_LAYERLEVEL" val="1_1"/>
  <p:tag name="KSO_WM_BEAUTIFY_FLAG" val="#wm#"/>
  <p:tag name="KSO_WM_DIAGRAM_GROUP_CODE" val="l1-1"/>
  <p:tag name="KSO_WM_UNIT_FILL_FORE_SCHEMECOLOR_INDEX" val="14"/>
  <p:tag name="KSO_WM_UNIT_FILL_TYPE" val="1"/>
</p:tagLst>
</file>

<file path=ppt/tags/tag230.xml><?xml version="1.0" encoding="utf-8"?>
<p:tagLst xmlns:p="http://schemas.openxmlformats.org/presentationml/2006/main">
  <p:tag name="KSO_WM_BEAUTIFY_FLAG" val="#wm#"/>
  <p:tag name="KSO_WM_UNIT_TYPE" val="i"/>
  <p:tag name="KSO_WM_UNIT_ID" val="diagram160103_4*i*5"/>
  <p:tag name="KSO_WM_TEMPLATE_CATEGORY" val="diagram"/>
  <p:tag name="KSO_WM_TEMPLATE_INDEX" val="160103"/>
  <p:tag name="KSO_WM_TAG_VERSION" val="1.0"/>
  <p:tag name="KSO_WM_UNIT_INDEX" val="5"/>
</p:tagLst>
</file>

<file path=ppt/tags/tag231.xml><?xml version="1.0" encoding="utf-8"?>
<p:tagLst xmlns:p="http://schemas.openxmlformats.org/presentationml/2006/main">
  <p:tag name="KSO_WM_TEMPLATE_CATEGORY" val="diagram"/>
  <p:tag name="KSO_WM_TEMPLATE_INDEX" val="160103"/>
  <p:tag name="KSO_WM_UNIT_TYPE" val="l_h_a"/>
  <p:tag name="KSO_WM_UNIT_INDEX" val="1_2_1"/>
  <p:tag name="KSO_WM_UNIT_ID" val="150995269*l_h_a*1_2_1"/>
  <p:tag name="KSO_WM_UNIT_CLEAR" val="1"/>
  <p:tag name="KSO_WM_UNIT_LAYERLEVEL" val="1_1_1"/>
  <p:tag name="KSO_WM_UNIT_VALUE" val="18"/>
  <p:tag name="KSO_WM_UNIT_HIGHLIGHT" val="0"/>
  <p:tag name="KSO_WM_UNIT_COMPATIBLE" val="0"/>
  <p:tag name="KSO_WM_BEAUTIFY_FLAG" val="#wm#"/>
  <p:tag name="KSO_WM_DIAGRAM_GROUP_CODE" val="l1-1"/>
  <p:tag name="KSO_WM_TAG_VERSION" val="1.0"/>
  <p:tag name="KSO_WM_UNIT_PRESET_TEXT_INDEX" val="3"/>
  <p:tag name="KSO_WM_UNIT_PRESET_TEXT_LEN" val="5"/>
  <p:tag name="KSO_WM_UNIT_FILL_FORE_SCHEMECOLOR_INDEX" val="6"/>
  <p:tag name="KSO_WM_UNIT_FILL_TYPE" val="1"/>
</p:tagLst>
</file>

<file path=ppt/tags/tag232.xml><?xml version="1.0" encoding="utf-8"?>
<p:tagLst xmlns:p="http://schemas.openxmlformats.org/presentationml/2006/main">
  <p:tag name="KSO_WM_TEMPLATE_CATEGORY" val="diagram"/>
  <p:tag name="KSO_WM_TEMPLATE_INDEX" val="160103"/>
  <p:tag name="KSO_WM_UNIT_TYPE" val="l_h_f"/>
  <p:tag name="KSO_WM_UNIT_INDEX" val="1_2_1"/>
  <p:tag name="KSO_WM_UNIT_ID" val="150995269*l_h_f*1_2_1"/>
  <p:tag name="KSO_WM_UNIT_CLEAR" val="1"/>
  <p:tag name="KSO_WM_UNIT_LAYERLEVEL" val="1_1_1"/>
  <p:tag name="KSO_WM_UNIT_VALUE" val="36"/>
  <p:tag name="KSO_WM_UNIT_HIGHLIGHT" val="0"/>
  <p:tag name="KSO_WM_UNIT_COMPATIBLE" val="0"/>
  <p:tag name="KSO_WM_BEAUTIFY_FLAG" val="#wm#"/>
  <p:tag name="KSO_WM_UNIT_PRESET_TEXT_INDEX" val="4"/>
  <p:tag name="KSO_WM_UNIT_PRESET_TEXT_LEN" val="26"/>
  <p:tag name="KSO_WM_DIAGRAM_GROUP_CODE" val="l1-1"/>
  <p:tag name="KSO_WM_TAG_VERSION" val="1.0"/>
  <p:tag name="KSO_WM_UNIT_FILL_FORE_SCHEMECOLOR_INDEX" val="14"/>
  <p:tag name="KSO_WM_UNIT_FILL_TYPE" val="1"/>
  <p:tag name="KSO_WM_UNIT_TEXT_FILL_FORE_SCHEMECOLOR_INDEX" val="13"/>
  <p:tag name="KSO_WM_UNIT_TEXT_FILL_TYPE" val="1"/>
</p:tagLst>
</file>

<file path=ppt/tags/tag233.xml><?xml version="1.0" encoding="utf-8"?>
<p:tagLst xmlns:p="http://schemas.openxmlformats.org/presentationml/2006/main">
  <p:tag name="KSO_WM_BEAUTIFY_FLAG" val="#wm#"/>
  <p:tag name="KSO_WM_UNIT_TYPE" val="i"/>
  <p:tag name="KSO_WM_UNIT_ID" val="diagram160103_4*i*10"/>
  <p:tag name="KSO_WM_TEMPLATE_CATEGORY" val="diagram"/>
  <p:tag name="KSO_WM_TEMPLATE_INDEX" val="160103"/>
  <p:tag name="KSO_WM_TAG_VERSION" val="1.0"/>
  <p:tag name="KSO_WM_UNIT_INDEX" val="10"/>
</p:tagLst>
</file>

<file path=ppt/tags/tag234.xml><?xml version="1.0" encoding="utf-8"?>
<p:tagLst xmlns:p="http://schemas.openxmlformats.org/presentationml/2006/main">
  <p:tag name="KSO_WM_TEMPLATE_CATEGORY" val="diagram"/>
  <p:tag name="KSO_WM_TEMPLATE_INDEX" val="160103"/>
  <p:tag name="KSO_WM_UNIT_TYPE" val="l_h_a"/>
  <p:tag name="KSO_WM_UNIT_INDEX" val="1_3_1"/>
  <p:tag name="KSO_WM_UNIT_ID" val="150995269*l_h_a*1_3_1"/>
  <p:tag name="KSO_WM_UNIT_CLEAR" val="1"/>
  <p:tag name="KSO_WM_UNIT_LAYERLEVEL" val="1_1_1"/>
  <p:tag name="KSO_WM_UNIT_VALUE" val="18"/>
  <p:tag name="KSO_WM_UNIT_HIGHLIGHT" val="0"/>
  <p:tag name="KSO_WM_UNIT_COMPATIBLE" val="0"/>
  <p:tag name="KSO_WM_BEAUTIFY_FLAG" val="#wm#"/>
  <p:tag name="KSO_WM_DIAGRAM_GROUP_CODE" val="l1-1"/>
  <p:tag name="KSO_WM_TAG_VERSION" val="1.0"/>
  <p:tag name="KSO_WM_UNIT_PRESET_TEXT_INDEX" val="3"/>
  <p:tag name="KSO_WM_UNIT_PRESET_TEXT_LEN" val="5"/>
  <p:tag name="KSO_WM_UNIT_FILL_FORE_SCHEMECOLOR_INDEX" val="7"/>
  <p:tag name="KSO_WM_UNIT_FILL_TYPE" val="1"/>
</p:tagLst>
</file>

<file path=ppt/tags/tag235.xml><?xml version="1.0" encoding="utf-8"?>
<p:tagLst xmlns:p="http://schemas.openxmlformats.org/presentationml/2006/main">
  <p:tag name="KSO_WM_TEMPLATE_CATEGORY" val="diagram"/>
  <p:tag name="KSO_WM_TEMPLATE_INDEX" val="160103"/>
  <p:tag name="KSO_WM_UNIT_TYPE" val="l_h_f"/>
  <p:tag name="KSO_WM_UNIT_INDEX" val="1_3_1"/>
  <p:tag name="KSO_WM_UNIT_ID" val="150995269*l_h_f*1_3_1"/>
  <p:tag name="KSO_WM_UNIT_CLEAR" val="1"/>
  <p:tag name="KSO_WM_UNIT_LAYERLEVEL" val="1_1_1"/>
  <p:tag name="KSO_WM_UNIT_VALUE" val="36"/>
  <p:tag name="KSO_WM_UNIT_HIGHLIGHT" val="0"/>
  <p:tag name="KSO_WM_UNIT_COMPATIBLE" val="0"/>
  <p:tag name="KSO_WM_BEAUTIFY_FLAG" val="#wm#"/>
  <p:tag name="KSO_WM_UNIT_PRESET_TEXT_INDEX" val="4"/>
  <p:tag name="KSO_WM_UNIT_PRESET_TEXT_LEN" val="26"/>
  <p:tag name="KSO_WM_DIAGRAM_GROUP_CODE" val="l1-1"/>
  <p:tag name="KSO_WM_TAG_VERSION" val="1.0"/>
  <p:tag name="KSO_WM_UNIT_FILL_FORE_SCHEMECOLOR_INDEX" val="14"/>
  <p:tag name="KSO_WM_UNIT_FILL_TYPE" val="1"/>
  <p:tag name="KSO_WM_UNIT_TEXT_FILL_FORE_SCHEMECOLOR_INDEX" val="13"/>
  <p:tag name="KSO_WM_UNIT_TEXT_FILL_TYPE" val="1"/>
</p:tagLst>
</file>

<file path=ppt/tags/tag236.xml><?xml version="1.0" encoding="utf-8"?>
<p:tagLst xmlns:p="http://schemas.openxmlformats.org/presentationml/2006/main">
  <p:tag name="KSO_WM_TAG_VERSION" val="1.0"/>
  <p:tag name="KSO_WM_BEAUTIFY_FLAG" val="#wm#"/>
  <p:tag name="KSO_WM_TEMPLATE_CATEGORY" val="diagram"/>
  <p:tag name="KSO_WM_TEMPLATE_INDEX" val="160071"/>
  <p:tag name="KSO_WM_UNIT_TYPE" val="n_i"/>
  <p:tag name="KSO_WM_UNIT_INDEX" val="1_1"/>
  <p:tag name="KSO_WM_UNIT_ID" val="diagram160071_3*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237.xml><?xml version="1.0" encoding="utf-8"?>
<p:tagLst xmlns:p="http://schemas.openxmlformats.org/presentationml/2006/main">
  <p:tag name="KSO_WM_TAG_VERSION" val="1.0"/>
  <p:tag name="KSO_WM_BEAUTIFY_FLAG" val="#wm#"/>
  <p:tag name="KSO_WM_TEMPLATE_CATEGORY" val="diagram"/>
  <p:tag name="KSO_WM_TEMPLATE_INDEX" val="160071"/>
  <p:tag name="KSO_WM_UNIT_TYPE" val="n_i"/>
  <p:tag name="KSO_WM_UNIT_INDEX" val="1_2"/>
  <p:tag name="KSO_WM_UNIT_ID" val="diagram160071_3*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238.xml><?xml version="1.0" encoding="utf-8"?>
<p:tagLst xmlns:p="http://schemas.openxmlformats.org/presentationml/2006/main">
  <p:tag name="KSO_WM_TAG_VERSION" val="1.0"/>
  <p:tag name="KSO_WM_BEAUTIFY_FLAG" val="#wm#"/>
  <p:tag name="KSO_WM_TEMPLATE_CATEGORY" val="diagram"/>
  <p:tag name="KSO_WM_TEMPLATE_INDEX" val="160071"/>
  <p:tag name="KSO_WM_UNIT_TYPE" val="n_i"/>
  <p:tag name="KSO_WM_UNIT_INDEX" val="1_3"/>
  <p:tag name="KSO_WM_UNIT_ID" val="diagram160071_3*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239.xml><?xml version="1.0" encoding="utf-8"?>
<p:tagLst xmlns:p="http://schemas.openxmlformats.org/presentationml/2006/main">
  <p:tag name="KSO_WM_TAG_VERSION" val="1.0"/>
  <p:tag name="KSO_WM_BEAUTIFY_FLAG" val="#wm#"/>
  <p:tag name="KSO_WM_TEMPLATE_CATEGORY" val="diagram"/>
  <p:tag name="KSO_WM_TEMPLATE_INDEX" val="160071"/>
  <p:tag name="KSO_WM_UNIT_TYPE" val="n_h_f"/>
  <p:tag name="KSO_WM_UNIT_INDEX" val="1_1_1"/>
  <p:tag name="KSO_WM_UNIT_ID" val="diagram160071_3*n_h_f*1_1_1"/>
  <p:tag name="KSO_WM_UNIT_CLEAR" val="1"/>
  <p:tag name="KSO_WM_UNIT_LAYERLEVEL" val="1_1_1"/>
  <p:tag name="KSO_WM_UNIT_VALUE" val="20"/>
  <p:tag name="KSO_WM_UNIT_HIGHLIGHT" val="0"/>
  <p:tag name="KSO_WM_UNIT_COMPATIBLE" val="0"/>
  <p:tag name="KSO_WM_UNIT_PRESET_TEXT_INDEX" val="4"/>
  <p:tag name="KSO_WM_UNIT_PRESET_TEXT_LEN" val="12"/>
  <p:tag name="KSO_WM_DIAGRAM_GROUP_CODE" val="n1-1"/>
  <p:tag name="KSO_WM_UNIT_TEXT_FILL_FORE_SCHEMECOLOR_INDEX" val="5"/>
  <p:tag name="KSO_WM_UNIT_TEXT_FILL_TYPE" val="1"/>
</p:tagLst>
</file>

<file path=ppt/tags/tag24.xml><?xml version="1.0" encoding="utf-8"?>
<p:tagLst xmlns:p="http://schemas.openxmlformats.org/presentationml/2006/main">
  <p:tag name="KSO_WM_TAG_VERSION" val="1.0"/>
  <p:tag name="KSO_WM_TEMPLATE_CATEGORY" val="diagram"/>
  <p:tag name="KSO_WM_TEMPLATE_INDEX" val="783"/>
  <p:tag name="KSO_WM_UNIT_TYPE" val="l_i"/>
  <p:tag name="KSO_WM_UNIT_INDEX" val="1_9"/>
  <p:tag name="KSO_WM_UNIT_ID" val="257*l_i*1_9"/>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AG_VERSION" val="1.0"/>
  <p:tag name="KSO_WM_BEAUTIFY_FLAG" val="#wm#"/>
  <p:tag name="KSO_WM_UNIT_TYPE" val="i"/>
  <p:tag name="KSO_WM_UNIT_ID" val="diagram783_1*i*19"/>
  <p:tag name="KSO_WM_TEMPLATE_CATEGORY" val="diagram"/>
  <p:tag name="KSO_WM_TEMPLATE_INDEX" val="783"/>
  <p:tag name="KSO_WM_UNIT_INDEX" val="19"/>
</p:tagLst>
</file>

<file path=ppt/tags/tag26.xml><?xml version="1.0" encoding="utf-8"?>
<p:tagLst xmlns:p="http://schemas.openxmlformats.org/presentationml/2006/main">
  <p:tag name="KSO_WM_TAG_VERSION" val="1.0"/>
  <p:tag name="KSO_WM_TEMPLATE_CATEGORY" val="diagram"/>
  <p:tag name="KSO_WM_TEMPLATE_INDEX" val="783"/>
  <p:tag name="KSO_WM_UNIT_TYPE" val="l_i"/>
  <p:tag name="KSO_WM_UNIT_INDEX" val="1_10"/>
  <p:tag name="KSO_WM_UNIT_ID" val="257*l_i*1_10"/>
  <p:tag name="KSO_WM_UNIT_CLEAR" val="1"/>
  <p:tag name="KSO_WM_UNIT_LAYERLEVEL" val="1_1"/>
  <p:tag name="KSO_WM_BEAUTIFY_FLAG" val="#wm#"/>
  <p:tag name="KSO_WM_DIAGRAM_GROUP_CODE" val="l1-1"/>
  <p:tag name="KSO_WM_UNIT_TEXT_FILL_FORE_SCHEMECOLOR_INDEX" val="2"/>
  <p:tag name="KSO_WM_UNIT_TEXT_FILL_TYPE" val="1"/>
</p:tagLst>
</file>

<file path=ppt/tags/tag27.xml><?xml version="1.0" encoding="utf-8"?>
<p:tagLst xmlns:p="http://schemas.openxmlformats.org/presentationml/2006/main">
  <p:tag name="KSO_WM_TAG_VERSION" val="1.0"/>
  <p:tag name="KSO_WM_TEMPLATE_CATEGORY" val="diagram"/>
  <p:tag name="KSO_WM_TEMPLATE_INDEX" val="783"/>
  <p:tag name="KSO_WM_UNIT_TYPE" val="l_i"/>
  <p:tag name="KSO_WM_UNIT_INDEX" val="1_11"/>
  <p:tag name="KSO_WM_UNIT_ID" val="257*l_i*1_11"/>
  <p:tag name="KSO_WM_UNIT_CLEAR" val="1"/>
  <p:tag name="KSO_WM_UNIT_LAYERLEVEL" val="1_1"/>
  <p:tag name="KSO_WM_BEAUTIFY_FLAG" val="#wm#"/>
  <p:tag name="KSO_WM_DIAGRAM_GROUP_CODE" val="l1-1"/>
  <p:tag name="KSO_WM_UNIT_FILL_FORE_SCHEMECOLOR_INDEX" val="14"/>
  <p:tag name="KSO_WM_UNIT_FILL_TYPE" val="1"/>
</p:tagLst>
</file>

<file path=ppt/tags/tag28.xml><?xml version="1.0" encoding="utf-8"?>
<p:tagLst xmlns:p="http://schemas.openxmlformats.org/presentationml/2006/main">
  <p:tag name="KSO_WM_TAG_VERSION" val="1.0"/>
  <p:tag name="KSO_WM_BEAUTIFY_FLAG" val="#wm#"/>
  <p:tag name="KSO_WM_UNIT_TYPE" val="i"/>
  <p:tag name="KSO_WM_UNIT_ID" val="diagram783_1*i*24"/>
  <p:tag name="KSO_WM_TEMPLATE_CATEGORY" val="diagram"/>
  <p:tag name="KSO_WM_TEMPLATE_INDEX" val="783"/>
  <p:tag name="KSO_WM_UNIT_INDEX" val="24"/>
</p:tagLst>
</file>

<file path=ppt/tags/tag29.xml><?xml version="1.0" encoding="utf-8"?>
<p:tagLst xmlns:p="http://schemas.openxmlformats.org/presentationml/2006/main">
  <p:tag name="KSO_WM_TAG_VERSION" val="1.0"/>
  <p:tag name="KSO_WM_TEMPLATE_CATEGORY" val="diagram"/>
  <p:tag name="KSO_WM_TEMPLATE_INDEX" val="783"/>
  <p:tag name="KSO_WM_UNIT_TYPE" val="l_i"/>
  <p:tag name="KSO_WM_UNIT_INDEX" val="1_12"/>
  <p:tag name="KSO_WM_UNIT_ID" val="257*l_i*1_12"/>
  <p:tag name="KSO_WM_UNIT_CLEAR" val="1"/>
  <p:tag name="KSO_WM_UNIT_LAYERLEVEL" val="1_1"/>
  <p:tag name="KSO_WM_BEAUTIFY_FLAG" val="#wm#"/>
  <p:tag name="KSO_WM_DIAGRAM_GROUP_CODE" val="l1-1"/>
  <p:tag name="KSO_WM_UNIT_LINE_FORE_SCHEMECOLOR_INDEX" val="13"/>
  <p:tag name="KSO_WM_UNIT_LINE_FILL_TYPE" val="2"/>
</p:tagLst>
</file>

<file path=ppt/tags/tag3.xml><?xml version="1.0" encoding="utf-8"?>
<p:tagLst xmlns:p="http://schemas.openxmlformats.org/presentationml/2006/main">
  <p:tag name="KSO_WM_TAG_VERSION" val="1.0"/>
  <p:tag name="KSO_WM_BEAUTIFY_FLAG" val="#wm#"/>
  <p:tag name="KSO_WM_TEMPLATE_CATEGORY" val="diagram"/>
  <p:tag name="KSO_WM_TEMPLATE_INDEX" val="767"/>
  <p:tag name="KSO_WM_UNIT_TYPE" val="m_i"/>
  <p:tag name="KSO_WM_UNIT_INDEX" val="1_3"/>
  <p:tag name="KSO_WM_UNIT_ID" val="diagram767_4*m_i*1_3"/>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30.xml><?xml version="1.0" encoding="utf-8"?>
<p:tagLst xmlns:p="http://schemas.openxmlformats.org/presentationml/2006/main">
  <p:tag name="KSO_WM_TAG_VERSION" val="1.0"/>
  <p:tag name="KSO_WM_TEMPLATE_CATEGORY" val="diagram"/>
  <p:tag name="KSO_WM_TEMPLATE_INDEX" val="783"/>
  <p:tag name="KSO_WM_UNIT_TYPE" val="l_i"/>
  <p:tag name="KSO_WM_UNIT_INDEX" val="1_13"/>
  <p:tag name="KSO_WM_UNIT_ID" val="257*l_i*1_13"/>
  <p:tag name="KSO_WM_UNIT_CLEAR" val="1"/>
  <p:tag name="KSO_WM_UNIT_LAYERLEVEL" val="1_1"/>
  <p:tag name="KSO_WM_BEAUTIFY_FLAG" val="#wm#"/>
  <p:tag name="KSO_WM_DIAGRAM_GROUP_CODE" val="l1-1"/>
  <p:tag name="KSO_WM_UNIT_LINE_FORE_SCHEMECOLOR_INDEX" val="13"/>
  <p:tag name="KSO_WM_UNIT_LINE_FILL_TYPE" val="2"/>
</p:tagLst>
</file>

<file path=ppt/tags/tag31.xml><?xml version="1.0" encoding="utf-8"?>
<p:tagLst xmlns:p="http://schemas.openxmlformats.org/presentationml/2006/main">
  <p:tag name="KSO_WM_TAG_VERSION" val="1.0"/>
  <p:tag name="KSO_WM_TEMPLATE_CATEGORY" val="diagram"/>
  <p:tag name="KSO_WM_TEMPLATE_INDEX" val="783"/>
  <p:tag name="KSO_WM_UNIT_TYPE" val="l_i"/>
  <p:tag name="KSO_WM_UNIT_INDEX" val="1_14"/>
  <p:tag name="KSO_WM_UNIT_ID" val="257*l_i*1_14"/>
  <p:tag name="KSO_WM_UNIT_CLEAR" val="1"/>
  <p:tag name="KSO_WM_UNIT_LAYERLEVEL" val="1_1"/>
  <p:tag name="KSO_WM_BEAUTIFY_FLAG" val="#wm#"/>
  <p:tag name="KSO_WM_DIAGRAM_GROUP_CODE" val="l1-1"/>
  <p:tag name="KSO_WM_UNIT_LINE_FORE_SCHEMECOLOR_INDEX" val="13"/>
  <p:tag name="KSO_WM_UNIT_LINE_FILL_TYPE" val="2"/>
</p:tagLst>
</file>

<file path=ppt/tags/tag32.xml><?xml version="1.0" encoding="utf-8"?>
<p:tagLst xmlns:p="http://schemas.openxmlformats.org/presentationml/2006/main">
  <p:tag name="KSO_WM_TAG_VERSION" val="1.0"/>
  <p:tag name="KSO_WM_TEMPLATE_CATEGORY" val="diagram"/>
  <p:tag name="KSO_WM_TEMPLATE_INDEX" val="783"/>
  <p:tag name="KSO_WM_UNIT_TYPE" val="l_i"/>
  <p:tag name="KSO_WM_UNIT_INDEX" val="1_15"/>
  <p:tag name="KSO_WM_UNIT_ID" val="257*l_i*1_15"/>
  <p:tag name="KSO_WM_UNIT_CLEAR" val="1"/>
  <p:tag name="KSO_WM_UNIT_LAYERLEVEL" val="1_1"/>
  <p:tag name="KSO_WM_BEAUTIFY_FLAG" val="#wm#"/>
  <p:tag name="KSO_WM_DIAGRAM_GROUP_CODE" val="l1-1"/>
  <p:tag name="KSO_WM_UNIT_LINE_FORE_SCHEMECOLOR_INDEX" val="13"/>
  <p:tag name="KSO_WM_UNIT_LINE_FILL_TYPE" val="2"/>
</p:tagLst>
</file>

<file path=ppt/tags/tag33.xml><?xml version="1.0" encoding="utf-8"?>
<p:tagLst xmlns:p="http://schemas.openxmlformats.org/presentationml/2006/main">
  <p:tag name="KSO_WM_TAG_VERSION" val="1.0"/>
  <p:tag name="KSO_WM_TEMPLATE_CATEGORY" val="diagram"/>
  <p:tag name="KSO_WM_TEMPLATE_INDEX" val="783"/>
  <p:tag name="KSO_WM_UNIT_TYPE" val="l_h_f"/>
  <p:tag name="KSO_WM_UNIT_INDEX" val="1_1_1"/>
  <p:tag name="KSO_WM_UNIT_ID" val="257*l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34.xml><?xml version="1.0" encoding="utf-8"?>
<p:tagLst xmlns:p="http://schemas.openxmlformats.org/presentationml/2006/main">
  <p:tag name="KSO_WM_TAG_VERSION" val="1.0"/>
  <p:tag name="KSO_WM_TEMPLATE_CATEGORY" val="diagram"/>
  <p:tag name="KSO_WM_TEMPLATE_INDEX" val="783"/>
  <p:tag name="KSO_WM_UNIT_TYPE" val="l_h_a"/>
  <p:tag name="KSO_WM_UNIT_INDEX" val="1_1_1"/>
  <p:tag name="KSO_WM_UNIT_ID" val="257*l_h_a*1_1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Lst>
</file>

<file path=ppt/tags/tag35.xml><?xml version="1.0" encoding="utf-8"?>
<p:tagLst xmlns:p="http://schemas.openxmlformats.org/presentationml/2006/main">
  <p:tag name="KSO_WM_TAG_VERSION" val="1.0"/>
  <p:tag name="KSO_WM_TEMPLATE_CATEGORY" val="diagram"/>
  <p:tag name="KSO_WM_TEMPLATE_INDEX" val="783"/>
  <p:tag name="KSO_WM_UNIT_TYPE" val="l_h_f"/>
  <p:tag name="KSO_WM_UNIT_INDEX" val="1_3_1"/>
  <p:tag name="KSO_WM_UNIT_ID" val="257*l_h_f*1_3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36.xml><?xml version="1.0" encoding="utf-8"?>
<p:tagLst xmlns:p="http://schemas.openxmlformats.org/presentationml/2006/main">
  <p:tag name="KSO_WM_TAG_VERSION" val="1.0"/>
  <p:tag name="KSO_WM_TEMPLATE_CATEGORY" val="diagram"/>
  <p:tag name="KSO_WM_TEMPLATE_INDEX" val="783"/>
  <p:tag name="KSO_WM_UNIT_TYPE" val="l_h_a"/>
  <p:tag name="KSO_WM_UNIT_INDEX" val="1_3_1"/>
  <p:tag name="KSO_WM_UNIT_ID" val="257*l_h_a*1_3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6"/>
  <p:tag name="KSO_WM_UNIT_TEXT_FILL_TYPE" val="1"/>
</p:tagLst>
</file>

<file path=ppt/tags/tag37.xml><?xml version="1.0" encoding="utf-8"?>
<p:tagLst xmlns:p="http://schemas.openxmlformats.org/presentationml/2006/main">
  <p:tag name="KSO_WM_TAG_VERSION" val="1.0"/>
  <p:tag name="KSO_WM_TEMPLATE_CATEGORY" val="diagram"/>
  <p:tag name="KSO_WM_TEMPLATE_INDEX" val="783"/>
  <p:tag name="KSO_WM_UNIT_TYPE" val="l_h_f"/>
  <p:tag name="KSO_WM_UNIT_INDEX" val="1_4_1"/>
  <p:tag name="KSO_WM_UNIT_ID" val="257*l_h_f*1_4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38.xml><?xml version="1.0" encoding="utf-8"?>
<p:tagLst xmlns:p="http://schemas.openxmlformats.org/presentationml/2006/main">
  <p:tag name="KSO_WM_TAG_VERSION" val="1.0"/>
  <p:tag name="KSO_WM_TEMPLATE_CATEGORY" val="diagram"/>
  <p:tag name="KSO_WM_TEMPLATE_INDEX" val="783"/>
  <p:tag name="KSO_WM_UNIT_TYPE" val="l_h_a"/>
  <p:tag name="KSO_WM_UNIT_INDEX" val="1_4_1"/>
  <p:tag name="KSO_WM_UNIT_ID" val="257*l_h_a*1_4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9"/>
  <p:tag name="KSO_WM_UNIT_TEXT_FILL_TYPE" val="1"/>
</p:tagLst>
</file>

<file path=ppt/tags/tag39.xml><?xml version="1.0" encoding="utf-8"?>
<p:tagLst xmlns:p="http://schemas.openxmlformats.org/presentationml/2006/main">
  <p:tag name="KSO_WM_TAG_VERSION" val="1.0"/>
  <p:tag name="KSO_WM_TEMPLATE_CATEGORY" val="diagram"/>
  <p:tag name="KSO_WM_TEMPLATE_INDEX" val="783"/>
  <p:tag name="KSO_WM_UNIT_TYPE" val="l_h_f"/>
  <p:tag name="KSO_WM_UNIT_INDEX" val="1_2_1"/>
  <p:tag name="KSO_WM_UNIT_ID" val="257*l_h_f*1_2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4.xml><?xml version="1.0" encoding="utf-8"?>
<p:tagLst xmlns:p="http://schemas.openxmlformats.org/presentationml/2006/main">
  <p:tag name="KSO_WM_TAG_VERSION" val="1.0"/>
  <p:tag name="KSO_WM_BEAUTIFY_FLAG" val="#wm#"/>
  <p:tag name="KSO_WM_TEMPLATE_CATEGORY" val="diagram"/>
  <p:tag name="KSO_WM_TEMPLATE_INDEX" val="767"/>
  <p:tag name="KSO_WM_UNIT_TYPE" val="m_i"/>
  <p:tag name="KSO_WM_UNIT_INDEX" val="1_4"/>
  <p:tag name="KSO_WM_UNIT_ID" val="diagram767_4*m_i*1_4"/>
  <p:tag name="KSO_WM_UNIT_CLEAR" val="1"/>
  <p:tag name="KSO_WM_UNIT_LAYERLEVEL" val="1_1"/>
  <p:tag name="KSO_WM_DIAGRAM_GROUP_CODE" val="m1-1"/>
  <p:tag name="KSO_WM_UNIT_LINE_FORE_SCHEMECOLOR_INDEX" val="8"/>
  <p:tag name="KSO_WM_UNIT_LINE_FILL_TYPE" val="2"/>
</p:tagLst>
</file>

<file path=ppt/tags/tag40.xml><?xml version="1.0" encoding="utf-8"?>
<p:tagLst xmlns:p="http://schemas.openxmlformats.org/presentationml/2006/main">
  <p:tag name="KSO_WM_TAG_VERSION" val="1.0"/>
  <p:tag name="KSO_WM_TEMPLATE_CATEGORY" val="diagram"/>
  <p:tag name="KSO_WM_TEMPLATE_INDEX" val="783"/>
  <p:tag name="KSO_WM_UNIT_TYPE" val="l_h_a"/>
  <p:tag name="KSO_WM_UNIT_INDEX" val="1_2_1"/>
  <p:tag name="KSO_WM_UNIT_ID" val="257*l_h_a*1_2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8"/>
  <p:tag name="KSO_WM_UNIT_TEXT_FILL_TYPE" val="1"/>
</p:tagLst>
</file>

<file path=ppt/tags/tag41.xml><?xml version="1.0" encoding="utf-8"?>
<p:tagLst xmlns:p="http://schemas.openxmlformats.org/presentationml/2006/main">
  <p:tag name="KSO_WM_TAG_VERSION" val="1.0"/>
  <p:tag name="KSO_WM_TEMPLATE_CATEGORY" val="diagram"/>
  <p:tag name="KSO_WM_TEMPLATE_INDEX" val="783"/>
  <p:tag name="KSO_WM_UNIT_TYPE" val="l_i"/>
  <p:tag name="KSO_WM_UNIT_INDEX" val="1_16"/>
  <p:tag name="KSO_WM_UNIT_ID" val="257*l_i*1_1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2.xml><?xml version="1.0" encoding="utf-8"?>
<p:tagLst xmlns:p="http://schemas.openxmlformats.org/presentationml/2006/main">
  <p:tag name="KSO_WM_TAG_VERSION" val="1.0"/>
  <p:tag name="KSO_WM_TEMPLATE_CATEGORY" val="diagram"/>
  <p:tag name="KSO_WM_TEMPLATE_INDEX" val="783"/>
  <p:tag name="KSO_WM_UNIT_TYPE" val="l_i"/>
  <p:tag name="KSO_WM_UNIT_INDEX" val="1_17"/>
  <p:tag name="KSO_WM_UNIT_ID" val="257*l_i*1_17"/>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43.xml><?xml version="1.0" encoding="utf-8"?>
<p:tagLst xmlns:p="http://schemas.openxmlformats.org/presentationml/2006/main">
  <p:tag name="KSO_WM_TAG_VERSION" val="1.0"/>
  <p:tag name="KSO_WM_TEMPLATE_CATEGORY" val="diagram"/>
  <p:tag name="KSO_WM_TEMPLATE_INDEX" val="783"/>
  <p:tag name="KSO_WM_UNIT_TYPE" val="l_i"/>
  <p:tag name="KSO_WM_UNIT_INDEX" val="1_18"/>
  <p:tag name="KSO_WM_UNIT_ID" val="257*l_i*1_18"/>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44.xml><?xml version="1.0" encoding="utf-8"?>
<p:tagLst xmlns:p="http://schemas.openxmlformats.org/presentationml/2006/main">
  <p:tag name="KSO_WM_TAG_VERSION" val="1.0"/>
  <p:tag name="KSO_WM_TEMPLATE_CATEGORY" val="diagram"/>
  <p:tag name="KSO_WM_TEMPLATE_INDEX" val="783"/>
  <p:tag name="KSO_WM_UNIT_TYPE" val="l_i"/>
  <p:tag name="KSO_WM_UNIT_INDEX" val="1_19"/>
  <p:tag name="KSO_WM_UNIT_ID" val="257*l_i*1_19"/>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2"/>
  <p:tag name="KSO_WM_UNIT_TEXT_FILL_TYPE" val="1"/>
</p:tagLst>
</file>

<file path=ppt/tags/tag45.xml><?xml version="1.0" encoding="utf-8"?>
<p:tagLst xmlns:p="http://schemas.openxmlformats.org/presentationml/2006/main">
  <p:tag name="KSO_WM_TAG_VERSION" val="1.0"/>
  <p:tag name="KSO_WM_TEMPLATE_CATEGORY" val="diagram"/>
  <p:tag name="KSO_WM_TEMPLATE_INDEX" val="783"/>
  <p:tag name="KSO_WM_UNIT_TYPE" val="l_i"/>
  <p:tag name="KSO_WM_UNIT_INDEX" val="1_20"/>
  <p:tag name="KSO_WM_UNIT_ID" val="257*l_i*1_20"/>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46.xml><?xml version="1.0" encoding="utf-8"?>
<p:tagLst xmlns:p="http://schemas.openxmlformats.org/presentationml/2006/main">
  <p:tag name="KSO_WM_TAG_VERSION" val="1.0"/>
  <p:tag name="KSO_WM_BEAUTIFY_FLAG" val="#wm#"/>
  <p:tag name="KSO_WM_UNIT_TYPE" val="i"/>
  <p:tag name="KSO_WM_UNIT_ID" val="diagram783_1*i*45"/>
  <p:tag name="KSO_WM_TEMPLATE_CATEGORY" val="diagram"/>
  <p:tag name="KSO_WM_TEMPLATE_INDEX" val="783"/>
  <p:tag name="KSO_WM_UNIT_INDEX" val="45"/>
</p:tagLst>
</file>

<file path=ppt/tags/tag47.xml><?xml version="1.0" encoding="utf-8"?>
<p:tagLst xmlns:p="http://schemas.openxmlformats.org/presentationml/2006/main">
  <p:tag name="KSO_WM_TAG_VERSION" val="1.0"/>
  <p:tag name="KSO_WM_TEMPLATE_CATEGORY" val="diagram"/>
  <p:tag name="KSO_WM_TEMPLATE_INDEX" val="783"/>
  <p:tag name="KSO_WM_UNIT_TYPE" val="l_i"/>
  <p:tag name="KSO_WM_UNIT_INDEX" val="1_21"/>
  <p:tag name="KSO_WM_UNIT_ID" val="257*l_i*1_2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2"/>
  <p:tag name="KSO_WM_UNIT_TEXT_FILL_TYPE" val="1"/>
</p:tagLst>
</file>

<file path=ppt/tags/tag48.xml><?xml version="1.0" encoding="utf-8"?>
<p:tagLst xmlns:p="http://schemas.openxmlformats.org/presentationml/2006/main">
  <p:tag name="KSO_WM_TAG_VERSION" val="1.0"/>
  <p:tag name="KSO_WM_TEMPLATE_CATEGORY" val="diagram"/>
  <p:tag name="KSO_WM_TEMPLATE_INDEX" val="783"/>
  <p:tag name="KSO_WM_UNIT_TYPE" val="l_i"/>
  <p:tag name="KSO_WM_UNIT_INDEX" val="1_22"/>
  <p:tag name="KSO_WM_UNIT_ID" val="257*l_i*1_22"/>
  <p:tag name="KSO_WM_UNIT_CLEAR" val="1"/>
  <p:tag name="KSO_WM_UNIT_LAYERLEVEL" val="1_1"/>
  <p:tag name="KSO_WM_BEAUTIFY_FLAG" val="#wm#"/>
  <p:tag name="KSO_WM_DIAGRAM_GROUP_CODE" val="l1-1"/>
  <p:tag name="KSO_WM_UNIT_FILL_FORE_SCHEMECOLOR_INDEX" val="14"/>
  <p:tag name="KSO_WM_UNIT_FILL_TYPE" val="1"/>
</p:tagLst>
</file>

<file path=ppt/tags/tag49.xml><?xml version="1.0" encoding="utf-8"?>
<p:tagLst xmlns:p="http://schemas.openxmlformats.org/presentationml/2006/main">
  <p:tag name="KSO_WM_TAG_VERSION" val="1.0"/>
  <p:tag name="KSO_WM_BEAUTIFY_FLAG" val="#wm#"/>
  <p:tag name="KSO_WM_UNIT_TYPE" val="i"/>
  <p:tag name="KSO_WM_UNIT_ID" val="diagram783_1*i*50"/>
  <p:tag name="KSO_WM_TEMPLATE_CATEGORY" val="diagram"/>
  <p:tag name="KSO_WM_TEMPLATE_INDEX" val="783"/>
  <p:tag name="KSO_WM_UNIT_INDEX" val="50"/>
</p:tagLst>
</file>

<file path=ppt/tags/tag5.xml><?xml version="1.0" encoding="utf-8"?>
<p:tagLst xmlns:p="http://schemas.openxmlformats.org/presentationml/2006/main">
  <p:tag name="KSO_WM_TAG_VERSION" val="1.0"/>
  <p:tag name="KSO_WM_BEAUTIFY_FLAG" val="#wm#"/>
  <p:tag name="KSO_WM_TEMPLATE_CATEGORY" val="diagram"/>
  <p:tag name="KSO_WM_TEMPLATE_INDEX" val="767"/>
  <p:tag name="KSO_WM_UNIT_TYPE" val="m_i"/>
  <p:tag name="KSO_WM_UNIT_INDEX" val="1_5"/>
  <p:tag name="KSO_WM_UNIT_ID" val="diagram767_4*m_i*1_5"/>
  <p:tag name="KSO_WM_UNIT_CLEAR" val="1"/>
  <p:tag name="KSO_WM_UNIT_LAYERLEVEL" val="1_1"/>
  <p:tag name="KSO_WM_DIAGRAM_GROUP_CODE" val="m1-1"/>
  <p:tag name="KSO_WM_UNIT_LINE_FORE_SCHEMECOLOR_INDEX" val="5"/>
  <p:tag name="KSO_WM_UNIT_LINE_FILL_TYPE" val="2"/>
</p:tagLst>
</file>

<file path=ppt/tags/tag50.xml><?xml version="1.0" encoding="utf-8"?>
<p:tagLst xmlns:p="http://schemas.openxmlformats.org/presentationml/2006/main">
  <p:tag name="KSO_WM_TAG_VERSION" val="1.0"/>
  <p:tag name="KSO_WM_TEMPLATE_CATEGORY" val="diagram"/>
  <p:tag name="KSO_WM_TEMPLATE_INDEX" val="783"/>
  <p:tag name="KSO_WM_UNIT_TYPE" val="l_i"/>
  <p:tag name="KSO_WM_UNIT_INDEX" val="1_23"/>
  <p:tag name="KSO_WM_UNIT_ID" val="257*l_i*1_23"/>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51.xml><?xml version="1.0" encoding="utf-8"?>
<p:tagLst xmlns:p="http://schemas.openxmlformats.org/presentationml/2006/main">
  <p:tag name="KSO_WM_TAG_VERSION" val="1.0"/>
  <p:tag name="KSO_WM_TEMPLATE_CATEGORY" val="diagram"/>
  <p:tag name="KSO_WM_TEMPLATE_INDEX" val="783"/>
  <p:tag name="KSO_WM_UNIT_TYPE" val="l_i"/>
  <p:tag name="KSO_WM_UNIT_INDEX" val="1_24"/>
  <p:tag name="KSO_WM_UNIT_ID" val="257*l_i*1_24"/>
  <p:tag name="KSO_WM_UNIT_CLEAR" val="1"/>
  <p:tag name="KSO_WM_UNIT_LAYERLEVEL" val="1_1"/>
  <p:tag name="KSO_WM_BEAUTIFY_FLAG" val="#wm#"/>
  <p:tag name="KSO_WM_DIAGRAM_GROUP_CODE" val="l1-1"/>
  <p:tag name="KSO_WM_UNIT_FILL_FORE_SCHEMECOLOR_INDEX" val="14"/>
  <p:tag name="KSO_WM_UNIT_FILL_TYPE" val="1"/>
</p:tagLst>
</file>

<file path=ppt/tags/tag52.xml><?xml version="1.0" encoding="utf-8"?>
<p:tagLst xmlns:p="http://schemas.openxmlformats.org/presentationml/2006/main">
  <p:tag name="KSO_WM_TAG_VERSION" val="1.0"/>
  <p:tag name="KSO_WM_BEAUTIFY_FLAG" val="#wm#"/>
  <p:tag name="KSO_WM_UNIT_TYPE" val="i"/>
  <p:tag name="KSO_WM_UNIT_ID" val="diagram783_1*i*55"/>
  <p:tag name="KSO_WM_TEMPLATE_CATEGORY" val="diagram"/>
  <p:tag name="KSO_WM_TEMPLATE_INDEX" val="783"/>
  <p:tag name="KSO_WM_UNIT_INDEX" val="55"/>
</p:tagLst>
</file>

<file path=ppt/tags/tag53.xml><?xml version="1.0" encoding="utf-8"?>
<p:tagLst xmlns:p="http://schemas.openxmlformats.org/presentationml/2006/main">
  <p:tag name="KSO_WM_TAG_VERSION" val="1.0"/>
  <p:tag name="KSO_WM_TEMPLATE_CATEGORY" val="diagram"/>
  <p:tag name="KSO_WM_TEMPLATE_INDEX" val="783"/>
  <p:tag name="KSO_WM_UNIT_TYPE" val="l_i"/>
  <p:tag name="KSO_WM_UNIT_INDEX" val="1_25"/>
  <p:tag name="KSO_WM_UNIT_ID" val="257*l_i*1_25"/>
  <p:tag name="KSO_WM_UNIT_CLEAR" val="1"/>
  <p:tag name="KSO_WM_UNIT_LAYERLEVEL" val="1_1"/>
  <p:tag name="KSO_WM_BEAUTIFY_FLAG" val="#wm#"/>
  <p:tag name="KSO_WM_DIAGRAM_GROUP_CODE" val="l1-1"/>
  <p:tag name="KSO_WM_UNIT_LINE_FORE_SCHEMECOLOR_INDEX" val="13"/>
  <p:tag name="KSO_WM_UNIT_LINE_FILL_TYPE" val="2"/>
</p:tagLst>
</file>

<file path=ppt/tags/tag54.xml><?xml version="1.0" encoding="utf-8"?>
<p:tagLst xmlns:p="http://schemas.openxmlformats.org/presentationml/2006/main">
  <p:tag name="KSO_WM_TAG_VERSION" val="1.0"/>
  <p:tag name="KSO_WM_TEMPLATE_CATEGORY" val="diagram"/>
  <p:tag name="KSO_WM_TEMPLATE_INDEX" val="783"/>
  <p:tag name="KSO_WM_UNIT_TYPE" val="l_i"/>
  <p:tag name="KSO_WM_UNIT_INDEX" val="1_26"/>
  <p:tag name="KSO_WM_UNIT_ID" val="257*l_i*1_26"/>
  <p:tag name="KSO_WM_UNIT_CLEAR" val="1"/>
  <p:tag name="KSO_WM_UNIT_LAYERLEVEL" val="1_1"/>
  <p:tag name="KSO_WM_BEAUTIFY_FLAG" val="#wm#"/>
  <p:tag name="KSO_WM_DIAGRAM_GROUP_CODE" val="l1-1"/>
  <p:tag name="KSO_WM_UNIT_LINE_FORE_SCHEMECOLOR_INDEX" val="13"/>
  <p:tag name="KSO_WM_UNIT_LINE_FILL_TYPE" val="2"/>
</p:tagLst>
</file>

<file path=ppt/tags/tag55.xml><?xml version="1.0" encoding="utf-8"?>
<p:tagLst xmlns:p="http://schemas.openxmlformats.org/presentationml/2006/main">
  <p:tag name="KSO_WM_TAG_VERSION" val="1.0"/>
  <p:tag name="KSO_WM_TEMPLATE_CATEGORY" val="diagram"/>
  <p:tag name="KSO_WM_TEMPLATE_INDEX" val="783"/>
  <p:tag name="KSO_WM_UNIT_TYPE" val="l_i"/>
  <p:tag name="KSO_WM_UNIT_INDEX" val="1_27"/>
  <p:tag name="KSO_WM_UNIT_ID" val="257*l_i*1_27"/>
  <p:tag name="KSO_WM_UNIT_CLEAR" val="1"/>
  <p:tag name="KSO_WM_UNIT_LAYERLEVEL" val="1_1"/>
  <p:tag name="KSO_WM_BEAUTIFY_FLAG" val="#wm#"/>
  <p:tag name="KSO_WM_DIAGRAM_GROUP_CODE" val="l1-1"/>
  <p:tag name="KSO_WM_UNIT_LINE_FORE_SCHEMECOLOR_INDEX" val="13"/>
  <p:tag name="KSO_WM_UNIT_LINE_FILL_TYPE" val="2"/>
</p:tagLst>
</file>

<file path=ppt/tags/tag56.xml><?xml version="1.0" encoding="utf-8"?>
<p:tagLst xmlns:p="http://schemas.openxmlformats.org/presentationml/2006/main">
  <p:tag name="KSO_WM_TAG_VERSION" val="1.0"/>
  <p:tag name="KSO_WM_TEMPLATE_CATEGORY" val="diagram"/>
  <p:tag name="KSO_WM_TEMPLATE_INDEX" val="783"/>
  <p:tag name="KSO_WM_UNIT_TYPE" val="l_h_f"/>
  <p:tag name="KSO_WM_UNIT_INDEX" val="1_5_1"/>
  <p:tag name="KSO_WM_UNIT_ID" val="257*l_h_f*1_5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57.xml><?xml version="1.0" encoding="utf-8"?>
<p:tagLst xmlns:p="http://schemas.openxmlformats.org/presentationml/2006/main">
  <p:tag name="KSO_WM_TAG_VERSION" val="1.0"/>
  <p:tag name="KSO_WM_TEMPLATE_CATEGORY" val="diagram"/>
  <p:tag name="KSO_WM_TEMPLATE_INDEX" val="783"/>
  <p:tag name="KSO_WM_UNIT_TYPE" val="l_h_a"/>
  <p:tag name="KSO_WM_UNIT_INDEX" val="1_5_1"/>
  <p:tag name="KSO_WM_UNIT_ID" val="257*l_h_a*1_5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7"/>
  <p:tag name="KSO_WM_UNIT_TEXT_FILL_TYPE" val="1"/>
</p:tagLst>
</file>

<file path=ppt/tags/tag58.xml><?xml version="1.0" encoding="utf-8"?>
<p:tagLst xmlns:p="http://schemas.openxmlformats.org/presentationml/2006/main">
  <p:tag name="KSO_WM_TAG_VERSION" val="1.0"/>
  <p:tag name="KSO_WM_BEAUTIFY_FLAG" val="#wm#"/>
  <p:tag name="KSO_WM_UNIT_TYPE" val="i"/>
  <p:tag name="KSO_WM_UNIT_ID" val="diagram783_1*i*64"/>
  <p:tag name="KSO_WM_TEMPLATE_CATEGORY" val="diagram"/>
  <p:tag name="KSO_WM_TEMPLATE_INDEX" val="783"/>
  <p:tag name="KSO_WM_UNIT_INDEX" val="64"/>
</p:tagLst>
</file>

<file path=ppt/tags/tag59.xml><?xml version="1.0" encoding="utf-8"?>
<p:tagLst xmlns:p="http://schemas.openxmlformats.org/presentationml/2006/main">
  <p:tag name="KSO_WM_TAG_VERSION" val="1.0"/>
  <p:tag name="KSO_WM_TEMPLATE_CATEGORY" val="diagram"/>
  <p:tag name="KSO_WM_TEMPLATE_INDEX" val="783"/>
  <p:tag name="KSO_WM_UNIT_TYPE" val="l_i"/>
  <p:tag name="KSO_WM_UNIT_INDEX" val="1_28"/>
  <p:tag name="KSO_WM_UNIT_ID" val="257*l_i*1_28"/>
  <p:tag name="KSO_WM_UNIT_CLEAR" val="1"/>
  <p:tag name="KSO_WM_UNIT_LAYERLEVEL" val="1_1"/>
  <p:tag name="KSO_WM_BEAUTIFY_FLAG" val="#wm#"/>
  <p:tag name="KSO_WM_DIAGRAM_GROUP_CODE" val="l1-1"/>
  <p:tag name="KSO_WM_UNIT_LINE_FORE_SCHEMECOLOR_INDEX" val="13"/>
  <p:tag name="KSO_WM_UNIT_LINE_FILL_TYPE" val="2"/>
</p:tagLst>
</file>

<file path=ppt/tags/tag6.xml><?xml version="1.0" encoding="utf-8"?>
<p:tagLst xmlns:p="http://schemas.openxmlformats.org/presentationml/2006/main">
  <p:tag name="KSO_WM_TAG_VERSION" val="1.0"/>
  <p:tag name="KSO_WM_BEAUTIFY_FLAG" val="#wm#"/>
  <p:tag name="KSO_WM_TEMPLATE_CATEGORY" val="diagram"/>
  <p:tag name="KSO_WM_TEMPLATE_INDEX" val="767"/>
  <p:tag name="KSO_WM_UNIT_TYPE" val="m_i"/>
  <p:tag name="KSO_WM_UNIT_INDEX" val="1_6"/>
  <p:tag name="KSO_WM_UNIT_ID" val="diagram767_4*m_i*1_6"/>
  <p:tag name="KSO_WM_UNIT_CLEAR" val="1"/>
  <p:tag name="KSO_WM_UNIT_LAYERLEVEL" val="1_1"/>
  <p:tag name="KSO_WM_DIAGRAM_GROUP_CODE" val="m1-1"/>
  <p:tag name="KSO_WM_UNIT_LINE_FORE_SCHEMECOLOR_INDEX" val="9"/>
  <p:tag name="KSO_WM_UNIT_LINE_FILL_TYPE" val="2"/>
</p:tagLst>
</file>

<file path=ppt/tags/tag60.xml><?xml version="1.0" encoding="utf-8"?>
<p:tagLst xmlns:p="http://schemas.openxmlformats.org/presentationml/2006/main">
  <p:tag name="KSO_WM_TAG_VERSION" val="1.0"/>
  <p:tag name="KSO_WM_TEMPLATE_CATEGORY" val="diagram"/>
  <p:tag name="KSO_WM_TEMPLATE_INDEX" val="783"/>
  <p:tag name="KSO_WM_UNIT_TYPE" val="l_i"/>
  <p:tag name="KSO_WM_UNIT_INDEX" val="1_29"/>
  <p:tag name="KSO_WM_UNIT_ID" val="257*l_i*1_29"/>
  <p:tag name="KSO_WM_UNIT_CLEAR" val="1"/>
  <p:tag name="KSO_WM_UNIT_LAYERLEVEL" val="1_1"/>
  <p:tag name="KSO_WM_BEAUTIFY_FLAG" val="#wm#"/>
  <p:tag name="KSO_WM_DIAGRAM_GROUP_CODE" val="l1-1"/>
  <p:tag name="KSO_WM_UNIT_LINE_FORE_SCHEMECOLOR_INDEX" val="13"/>
  <p:tag name="KSO_WM_UNIT_LINE_FILL_TYPE" val="2"/>
</p:tagLst>
</file>

<file path=ppt/tags/tag61.xml><?xml version="1.0" encoding="utf-8"?>
<p:tagLst xmlns:p="http://schemas.openxmlformats.org/presentationml/2006/main">
  <p:tag name="KSO_WM_TAG_VERSION" val="1.0"/>
  <p:tag name="KSO_WM_TEMPLATE_CATEGORY" val="diagram"/>
  <p:tag name="KSO_WM_TEMPLATE_INDEX" val="783"/>
  <p:tag name="KSO_WM_UNIT_TYPE" val="l_i"/>
  <p:tag name="KSO_WM_UNIT_INDEX" val="1_30"/>
  <p:tag name="KSO_WM_UNIT_ID" val="257*l_i*1_30"/>
  <p:tag name="KSO_WM_UNIT_CLEAR" val="1"/>
  <p:tag name="KSO_WM_UNIT_LAYERLEVEL" val="1_1"/>
  <p:tag name="KSO_WM_BEAUTIFY_FLAG" val="#wm#"/>
  <p:tag name="KSO_WM_DIAGRAM_GROUP_CODE" val="l1-1"/>
  <p:tag name="KSO_WM_UNIT_LINE_FORE_SCHEMECOLOR_INDEX" val="13"/>
  <p:tag name="KSO_WM_UNIT_LINE_FILL_TYPE" val="2"/>
</p:tagLst>
</file>

<file path=ppt/tags/tag62.xml><?xml version="1.0" encoding="utf-8"?>
<p:tagLst xmlns:p="http://schemas.openxmlformats.org/presentationml/2006/main">
  <p:tag name="KSO_WM_TAG_VERSION" val="1.0"/>
  <p:tag name="KSO_WM_TEMPLATE_CATEGORY" val="diagram"/>
  <p:tag name="KSO_WM_TEMPLATE_INDEX" val="783"/>
  <p:tag name="KSO_WM_UNIT_TYPE" val="l_i"/>
  <p:tag name="KSO_WM_UNIT_INDEX" val="1_31"/>
  <p:tag name="KSO_WM_UNIT_ID" val="257*l_i*1_31"/>
  <p:tag name="KSO_WM_UNIT_CLEAR" val="1"/>
  <p:tag name="KSO_WM_UNIT_LAYERLEVEL" val="1_1"/>
  <p:tag name="KSO_WM_BEAUTIFY_FLAG" val="#wm#"/>
  <p:tag name="KSO_WM_DIAGRAM_GROUP_CODE" val="l1-1"/>
  <p:tag name="KSO_WM_UNIT_LINE_FORE_SCHEMECOLOR_INDEX" val="13"/>
  <p:tag name="KSO_WM_UNIT_LINE_FILL_TYPE" val="2"/>
</p:tagLst>
</file>

<file path=ppt/tags/tag63.xml><?xml version="1.0" encoding="utf-8"?>
<p:tagLst xmlns:p="http://schemas.openxmlformats.org/presentationml/2006/main">
  <p:tag name="KSO_WM_TAG_VERSION" val="1.0"/>
  <p:tag name="KSO_WM_BEAUTIFY_FLAG" val="#wm#"/>
  <p:tag name="KSO_WM_UNIT_TYPE" val="i"/>
  <p:tag name="KSO_WM_UNIT_ID" val="diagram783_1*i*72"/>
  <p:tag name="KSO_WM_TEMPLATE_CATEGORY" val="diagram"/>
  <p:tag name="KSO_WM_TEMPLATE_INDEX" val="783"/>
  <p:tag name="KSO_WM_UNIT_INDEX" val="72"/>
</p:tagLst>
</file>

<file path=ppt/tags/tag64.xml><?xml version="1.0" encoding="utf-8"?>
<p:tagLst xmlns:p="http://schemas.openxmlformats.org/presentationml/2006/main">
  <p:tag name="KSO_WM_TAG_VERSION" val="1.0"/>
  <p:tag name="KSO_WM_TEMPLATE_CATEGORY" val="diagram"/>
  <p:tag name="KSO_WM_TEMPLATE_INDEX" val="783"/>
  <p:tag name="KSO_WM_UNIT_TYPE" val="l_i"/>
  <p:tag name="KSO_WM_UNIT_INDEX" val="1_32"/>
  <p:tag name="KSO_WM_UNIT_ID" val="257*l_i*1_32"/>
  <p:tag name="KSO_WM_UNIT_CLEAR" val="1"/>
  <p:tag name="KSO_WM_UNIT_LAYERLEVEL" val="1_1"/>
  <p:tag name="KSO_WM_BEAUTIFY_FLAG" val="#wm#"/>
  <p:tag name="KSO_WM_DIAGRAM_GROUP_CODE" val="l1-1"/>
  <p:tag name="KSO_WM_UNIT_LINE_FORE_SCHEMECOLOR_INDEX" val="13"/>
  <p:tag name="KSO_WM_UNIT_LINE_FILL_TYPE" val="2"/>
</p:tagLst>
</file>

<file path=ppt/tags/tag65.xml><?xml version="1.0" encoding="utf-8"?>
<p:tagLst xmlns:p="http://schemas.openxmlformats.org/presentationml/2006/main">
  <p:tag name="KSO_WM_TAG_VERSION" val="1.0"/>
  <p:tag name="KSO_WM_TEMPLATE_CATEGORY" val="diagram"/>
  <p:tag name="KSO_WM_TEMPLATE_INDEX" val="783"/>
  <p:tag name="KSO_WM_UNIT_TYPE" val="l_i"/>
  <p:tag name="KSO_WM_UNIT_INDEX" val="1_33"/>
  <p:tag name="KSO_WM_UNIT_ID" val="257*l_i*1_33"/>
  <p:tag name="KSO_WM_UNIT_CLEAR" val="1"/>
  <p:tag name="KSO_WM_UNIT_LAYERLEVEL" val="1_1"/>
  <p:tag name="KSO_WM_BEAUTIFY_FLAG" val="#wm#"/>
  <p:tag name="KSO_WM_DIAGRAM_GROUP_CODE" val="l1-1"/>
  <p:tag name="KSO_WM_UNIT_LINE_FORE_SCHEMECOLOR_INDEX" val="13"/>
  <p:tag name="KSO_WM_UNIT_LINE_FILL_TYPE" val="2"/>
</p:tagLst>
</file>

<file path=ppt/tags/tag66.xml><?xml version="1.0" encoding="utf-8"?>
<p:tagLst xmlns:p="http://schemas.openxmlformats.org/presentationml/2006/main">
  <p:tag name="KSO_WM_TAG_VERSION" val="1.0"/>
  <p:tag name="KSO_WM_TEMPLATE_CATEGORY" val="diagram"/>
  <p:tag name="KSO_WM_TEMPLATE_INDEX" val="783"/>
  <p:tag name="KSO_WM_UNIT_TYPE" val="l_i"/>
  <p:tag name="KSO_WM_UNIT_INDEX" val="1_34"/>
  <p:tag name="KSO_WM_UNIT_ID" val="257*l_i*1_34"/>
  <p:tag name="KSO_WM_UNIT_CLEAR" val="1"/>
  <p:tag name="KSO_WM_UNIT_LAYERLEVEL" val="1_1"/>
  <p:tag name="KSO_WM_BEAUTIFY_FLAG" val="#wm#"/>
  <p:tag name="KSO_WM_DIAGRAM_GROUP_CODE" val="l1-1"/>
  <p:tag name="KSO_WM_UNIT_LINE_FORE_SCHEMECOLOR_INDEX" val="13"/>
  <p:tag name="KSO_WM_UNIT_LINE_FILL_TYPE" val="2"/>
</p:tagLst>
</file>

<file path=ppt/tags/tag67.xml><?xml version="1.0" encoding="utf-8"?>
<p:tagLst xmlns:p="http://schemas.openxmlformats.org/presentationml/2006/main">
  <p:tag name="KSO_WM_TAG_VERSION" val="1.0"/>
  <p:tag name="KSO_WM_TEMPLATE_CATEGORY" val="diagram"/>
  <p:tag name="KSO_WM_TEMPLATE_INDEX" val="783"/>
  <p:tag name="KSO_WM_UNIT_TYPE" val="l_h_f"/>
  <p:tag name="KSO_WM_UNIT_INDEX" val="1_6_1"/>
  <p:tag name="KSO_WM_UNIT_ID" val="257*l_h_f*1_6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68.xml><?xml version="1.0" encoding="utf-8"?>
<p:tagLst xmlns:p="http://schemas.openxmlformats.org/presentationml/2006/main">
  <p:tag name="KSO_WM_TAG_VERSION" val="1.0"/>
  <p:tag name="KSO_WM_TEMPLATE_CATEGORY" val="diagram"/>
  <p:tag name="KSO_WM_TEMPLATE_INDEX" val="783"/>
  <p:tag name="KSO_WM_UNIT_TYPE" val="l_h_a"/>
  <p:tag name="KSO_WM_UNIT_INDEX" val="1_6_1"/>
  <p:tag name="KSO_WM_UNIT_ID" val="257*l_h_a*1_6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10"/>
  <p:tag name="KSO_WM_UNIT_TEXT_FILL_TYPE" val="1"/>
</p:tagLst>
</file>

<file path=ppt/tags/tag69.xml><?xml version="1.0" encoding="utf-8"?>
<p:tagLst xmlns:p="http://schemas.openxmlformats.org/presentationml/2006/main">
  <p:tag name="KSO_WM_TAG_VERSION" val="1.0"/>
  <p:tag name="KSO_WM_BEAUTIFY_FLAG" val="#wm#"/>
  <p:tag name="KSO_WM_UNIT_TYPE" val="i"/>
  <p:tag name="KSO_WM_UNIT_ID" val="diagram783_1*i*11"/>
  <p:tag name="KSO_WM_TEMPLATE_CATEGORY" val="diagram"/>
  <p:tag name="KSO_WM_TEMPLATE_INDEX" val="783"/>
  <p:tag name="KSO_WM_UNIT_INDEX" val="11"/>
</p:tagLst>
</file>

<file path=ppt/tags/tag7.xml><?xml version="1.0" encoding="utf-8"?>
<p:tagLst xmlns:p="http://schemas.openxmlformats.org/presentationml/2006/main">
  <p:tag name="KSO_WM_TAG_VERSION" val="1.0"/>
  <p:tag name="KSO_WM_BEAUTIFY_FLAG" val="#wm#"/>
  <p:tag name="KSO_WM_TEMPLATE_CATEGORY" val="diagram"/>
  <p:tag name="KSO_WM_TEMPLATE_INDEX" val="767"/>
  <p:tag name="KSO_WM_UNIT_TYPE" val="m_h_a"/>
  <p:tag name="KSO_WM_UNIT_INDEX" val="1_3_1"/>
  <p:tag name="KSO_WM_UNIT_ID" val="diagram767_4*m_h_a*1_3_1"/>
  <p:tag name="KSO_WM_UNIT_CLEAR" val="1"/>
  <p:tag name="KSO_WM_UNIT_LAYERLEVEL" val="1_1_1"/>
  <p:tag name="KSO_WM_UNIT_VALUE" val="10"/>
  <p:tag name="KSO_WM_UNIT_HIGHLIGHT" val="0"/>
  <p:tag name="KSO_WM_UNIT_COMPATIBLE" val="0"/>
  <p:tag name="KSO_WM_DIAGRAM_GROUP_CODE" val="m1-1"/>
  <p:tag name="KSO_WM_UNIT_PRESET_TEXT" val="LOREM"/>
  <p:tag name="KSO_WM_UNIT_TEXT_FILL_FORE_SCHEMECOLOR_INDEX" val="5"/>
  <p:tag name="KSO_WM_UNIT_TEXT_FILL_TYPE" val="1"/>
</p:tagLst>
</file>

<file path=ppt/tags/tag70.xml><?xml version="1.0" encoding="utf-8"?>
<p:tagLst xmlns:p="http://schemas.openxmlformats.org/presentationml/2006/main">
  <p:tag name="KSO_WM_TAG_VERSION" val="1.0"/>
  <p:tag name="KSO_WM_TEMPLATE_CATEGORY" val="diagram"/>
  <p:tag name="KSO_WM_TEMPLATE_INDEX" val="783"/>
  <p:tag name="KSO_WM_UNIT_TYPE" val="l_i"/>
  <p:tag name="KSO_WM_UNIT_INDEX" val="1_5"/>
  <p:tag name="KSO_WM_UNIT_ID" val="257*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71.xml><?xml version="1.0" encoding="utf-8"?>
<p:tagLst xmlns:p="http://schemas.openxmlformats.org/presentationml/2006/main">
  <p:tag name="KSO_WM_TAG_VERSION" val="1.0"/>
  <p:tag name="KSO_WM_TEMPLATE_CATEGORY" val="diagram"/>
  <p:tag name="KSO_WM_TEMPLATE_INDEX" val="783"/>
  <p:tag name="KSO_WM_UNIT_TYPE" val="l_i"/>
  <p:tag name="KSO_WM_UNIT_INDEX" val="1_6"/>
  <p:tag name="KSO_WM_UNIT_ID" val="257*l_i*1_6"/>
  <p:tag name="KSO_WM_UNIT_CLEAR" val="1"/>
  <p:tag name="KSO_WM_UNIT_LAYERLEVEL" val="1_1"/>
  <p:tag name="KSO_WM_BEAUTIFY_FLAG" val="#wm#"/>
  <p:tag name="KSO_WM_DIAGRAM_GROUP_CODE" val="l1-1"/>
  <p:tag name="KSO_WM_UNIT_FILL_FORE_SCHEMECOLOR_INDEX" val="14"/>
  <p:tag name="KSO_WM_UNIT_FILL_TYPE" val="1"/>
</p:tagLst>
</file>

<file path=ppt/tags/tag72.xml><?xml version="1.0" encoding="utf-8"?>
<p:tagLst xmlns:p="http://schemas.openxmlformats.org/presentationml/2006/main">
  <p:tag name="KSO_WM_TAG_VERSION" val="1.0"/>
  <p:tag name="KSO_WM_TEMPLATE_CATEGORY" val="diagram"/>
  <p:tag name="KSO_WM_TEMPLATE_INDEX" val="783"/>
  <p:tag name="KSO_WM_UNIT_TYPE" val="l_i"/>
  <p:tag name="KSO_WM_UNIT_INDEX" val="1_9"/>
  <p:tag name="KSO_WM_UNIT_ID" val="257*l_i*1_9"/>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73.xml><?xml version="1.0" encoding="utf-8"?>
<p:tagLst xmlns:p="http://schemas.openxmlformats.org/presentationml/2006/main">
  <p:tag name="KSO_WM_TAG_VERSION" val="1.0"/>
  <p:tag name="KSO_WM_TEMPLATE_CATEGORY" val="diagram"/>
  <p:tag name="KSO_WM_TEMPLATE_INDEX" val="783"/>
  <p:tag name="KSO_WM_UNIT_TYPE" val="l_i"/>
  <p:tag name="KSO_WM_UNIT_INDEX" val="1_31"/>
  <p:tag name="KSO_WM_UNIT_ID" val="257*l_i*1_31"/>
  <p:tag name="KSO_WM_UNIT_CLEAR" val="1"/>
  <p:tag name="KSO_WM_UNIT_LAYERLEVEL" val="1_1"/>
  <p:tag name="KSO_WM_BEAUTIFY_FLAG" val="#wm#"/>
  <p:tag name="KSO_WM_DIAGRAM_GROUP_CODE" val="l1-1"/>
  <p:tag name="KSO_WM_UNIT_LINE_FORE_SCHEMECOLOR_INDEX" val="13"/>
  <p:tag name="KSO_WM_UNIT_LINE_FILL_TYPE" val="2"/>
</p:tagLst>
</file>

<file path=ppt/tags/tag74.xml><?xml version="1.0" encoding="utf-8"?>
<p:tagLst xmlns:p="http://schemas.openxmlformats.org/presentationml/2006/main">
  <p:tag name="KSO_WM_TAG_VERSION" val="1.0"/>
  <p:tag name="KSO_WM_TEMPLATE_CATEGORY" val="diagram"/>
  <p:tag name="KSO_WM_TEMPLATE_INDEX" val="783"/>
  <p:tag name="KSO_WM_UNIT_TYPE" val="l_h_a"/>
  <p:tag name="KSO_WM_UNIT_INDEX" val="1_4_1"/>
  <p:tag name="KSO_WM_UNIT_ID" val="257*l_h_a*1_4_1"/>
  <p:tag name="KSO_WM_UNIT_CLEAR" val="1"/>
  <p:tag name="KSO_WM_UNIT_LAYERLEVEL" val="1_1_1"/>
  <p:tag name="KSO_WM_UNIT_VALUE" val="7"/>
  <p:tag name="KSO_WM_UNIT_HIGHLIGHT" val="0"/>
  <p:tag name="KSO_WM_UNIT_COMPATIBLE" val="0"/>
  <p:tag name="KSO_WM_UNIT_PRESET_TEXT" val="LOREM"/>
  <p:tag name="KSO_WM_BEAUTIFY_FLAG" val="#wm#"/>
  <p:tag name="KSO_WM_DIAGRAM_GROUP_CODE" val="l1-1"/>
  <p:tag name="KSO_WM_UNIT_TEXT_FILL_FORE_SCHEMECOLOR_INDEX" val="9"/>
  <p:tag name="KSO_WM_UNIT_TEXT_FILL_TYPE" val="1"/>
</p:tagLst>
</file>

<file path=ppt/tags/tag75.xml><?xml version="1.0" encoding="utf-8"?>
<p:tagLst xmlns:p="http://schemas.openxmlformats.org/presentationml/2006/main">
  <p:tag name="KSO_WM_TAG_VERSION" val="1.0"/>
  <p:tag name="KSO_WM_TEMPLATE_CATEGORY" val="diagram"/>
  <p:tag name="KSO_WM_TEMPLATE_INDEX" val="783"/>
  <p:tag name="KSO_WM_UNIT_TYPE" val="l_h_f"/>
  <p:tag name="KSO_WM_UNIT_INDEX" val="1_4_1"/>
  <p:tag name="KSO_WM_UNIT_ID" val="257*l_h_f*1_4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76.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1"/>
  <p:tag name="KSO_WM_UNIT_ID" val="260*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77.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2"/>
  <p:tag name="KSO_WM_UNIT_ID" val="260*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Lst>
</file>

<file path=ppt/tags/tag78.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1_1"/>
  <p:tag name="KSO_WM_UNIT_ID" val="260*m_h_f*1_1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 name="KSO_WM_UNIT_USESOURCEFORMAT_APPLY" val="0"/>
</p:tagLst>
</file>

<file path=ppt/tags/tag79.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2_1"/>
  <p:tag name="KSO_WM_UNIT_ID" val="260*m_h_f*1_2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TAG_VERSION" val="1.0"/>
  <p:tag name="KSO_WM_BEAUTIFY_FLAG" val="#wm#"/>
  <p:tag name="KSO_WM_TEMPLATE_CATEGORY" val="diagram"/>
  <p:tag name="KSO_WM_TEMPLATE_INDEX" val="767"/>
  <p:tag name="KSO_WM_UNIT_TYPE" val="m_h_f"/>
  <p:tag name="KSO_WM_UNIT_INDEX" val="1_2_1"/>
  <p:tag name="KSO_WM_UNIT_ID" val="diagram767_4*m_h_f*1_2_1"/>
  <p:tag name="KSO_WM_UNIT_CLEAR" val="1"/>
  <p:tag name="KSO_WM_UNIT_LAYERLEVEL" val="1_1_1"/>
  <p:tag name="KSO_WM_UNIT_VALUE" val="20"/>
  <p:tag name="KSO_WM_UNIT_HIGHLIGHT" val="0"/>
  <p:tag name="KSO_WM_UNIT_COMPATIBLE" val="0"/>
  <p:tag name="KSO_WM_UNIT_PRESET_TEXT_INDEX" val="4"/>
  <p:tag name="KSO_WM_UNIT_PRESET_TEXT_LEN" val="34"/>
  <p:tag name="KSO_WM_DIAGRAM_GROUP_CODE" val="m1-1"/>
  <p:tag name="KSO_WM_UNIT_TEXT_FILL_FORE_SCHEMECOLOR_INDEX" val="13"/>
  <p:tag name="KSO_WM_UNIT_TEXT_FILL_TYPE" val="1"/>
</p:tagLst>
</file>

<file path=ppt/tags/tag80.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3"/>
  <p:tag name="KSO_WM_UNIT_ID" val="260*m_i*1_3"/>
  <p:tag name="KSO_WM_UNIT_CLEAR" val="1"/>
  <p:tag name="KSO_WM_UNIT_LAYERLEVEL" val="1_1"/>
  <p:tag name="KSO_WM_BEAUTIFY_FLAG" val="#wm#"/>
  <p:tag name="KSO_WM_DIAGRAM_GROUP_CODE" val="m1-1"/>
  <p:tag name="KSO_WM_UNIT_USESOURCEFORMAT_APPLY" val="0"/>
</p:tagLst>
</file>

<file path=ppt/tags/tag81.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1"/>
  <p:tag name="KSO_WM_UNIT_ID" val="259*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82.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2"/>
  <p:tag name="KSO_WM_UNIT_ID" val="259*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83.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3"/>
  <p:tag name="KSO_WM_UNIT_ID" val="259*m_i*1_3"/>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84.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1_1"/>
  <p:tag name="KSO_WM_UNIT_ID" val="259*m_h_f*1_1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85.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2_1"/>
  <p:tag name="KSO_WM_UNIT_ID" val="259*m_h_f*1_2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86.xml><?xml version="1.0" encoding="utf-8"?>
<p:tagLst xmlns:p="http://schemas.openxmlformats.org/presentationml/2006/main">
  <p:tag name="KSO_WM_TAG_VERSION" val="1.0"/>
  <p:tag name="KSO_WM_TEMPLATE_CATEGORY" val="diagram"/>
  <p:tag name="KSO_WM_TEMPLATE_INDEX" val="160443"/>
  <p:tag name="KSO_WM_UNIT_TYPE" val="m_h_f"/>
  <p:tag name="KSO_WM_UNIT_INDEX" val="1_3_1"/>
  <p:tag name="KSO_WM_UNIT_ID" val="259*m_h_f*1_3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 name="KSO_WM_UNIT_TEXT_FILL_FORE_SCHEMECOLOR_INDEX" val="13"/>
  <p:tag name="KSO_WM_UNIT_TEXT_FILL_TYPE" val="1"/>
</p:tagLst>
</file>

<file path=ppt/tags/tag87.xml><?xml version="1.0" encoding="utf-8"?>
<p:tagLst xmlns:p="http://schemas.openxmlformats.org/presentationml/2006/main">
  <p:tag name="KSO_WM_TAG_VERSION" val="1.0"/>
  <p:tag name="KSO_WM_TEMPLATE_CATEGORY" val="diagram"/>
  <p:tag name="KSO_WM_TEMPLATE_INDEX" val="160443"/>
  <p:tag name="KSO_WM_UNIT_TYPE" val="m_i"/>
  <p:tag name="KSO_WM_UNIT_INDEX" val="1_4"/>
  <p:tag name="KSO_WM_UNIT_ID" val="259*m_i*1_4"/>
  <p:tag name="KSO_WM_UNIT_CLEAR" val="1"/>
  <p:tag name="KSO_WM_UNIT_LAYERLEVEL" val="1_1"/>
  <p:tag name="KSO_WM_BEAUTIFY_FLAG" val="#wm#"/>
  <p:tag name="KSO_WM_DIAGRAM_GROUP_CODE" val="m1-1"/>
</p:tagLst>
</file>

<file path=ppt/tags/tag88.xml><?xml version="1.0" encoding="utf-8"?>
<p:tagLst xmlns:p="http://schemas.openxmlformats.org/presentationml/2006/main">
  <p:tag name="KSO_WM_TAG_VERSION" val="1.0"/>
  <p:tag name="KSO_WM_BEAUTIFY_FLAG" val="#wm#"/>
  <p:tag name="KSO_WM_UNIT_TYPE" val="i"/>
  <p:tag name="KSO_WM_UNIT_ID" val="diagram160084_6*i*0"/>
  <p:tag name="KSO_WM_TEMPLATE_CATEGORY" val="diagram"/>
  <p:tag name="KSO_WM_TEMPLATE_INDEX" val="160084"/>
  <p:tag name="KSO_WM_UNIT_INDEX" val="0"/>
</p:tagLst>
</file>

<file path=ppt/tags/tag89.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1"/>
  <p:tag name="KSO_WM_UNIT_ID" val="diagram160084_6*m_i*1_1"/>
  <p:tag name="KSO_WM_UNIT_CLEAR" val="1"/>
  <p:tag name="KSO_WM_UNIT_LAYERLEVEL" val="1_1"/>
  <p:tag name="KSO_WM_DIAGRAM_GROUP_CODE" val="m1-1"/>
  <p:tag name="KSO_WM_UNIT_LINE_FORE_SCHEMECOLOR_INDEX" val="5"/>
  <p:tag name="KSO_WM_UNIT_LINE_FILL_TYPE" val="2"/>
</p:tagLst>
</file>

<file path=ppt/tags/tag9.xml><?xml version="1.0" encoding="utf-8"?>
<p:tagLst xmlns:p="http://schemas.openxmlformats.org/presentationml/2006/main">
  <p:tag name="KSO_WM_TAG_VERSION" val="1.0"/>
  <p:tag name="KSO_WM_BEAUTIFY_FLAG" val="#wm#"/>
  <p:tag name="KSO_WM_TEMPLATE_CATEGORY" val="diagram"/>
  <p:tag name="KSO_WM_TEMPLATE_INDEX" val="767"/>
  <p:tag name="KSO_WM_UNIT_TYPE" val="m_h_a"/>
  <p:tag name="KSO_WM_UNIT_INDEX" val="1_2_1"/>
  <p:tag name="KSO_WM_UNIT_ID" val="diagram767_4*m_h_a*1_2_1"/>
  <p:tag name="KSO_WM_UNIT_CLEAR" val="1"/>
  <p:tag name="KSO_WM_UNIT_LAYERLEVEL" val="1_1_1"/>
  <p:tag name="KSO_WM_UNIT_VALUE" val="10"/>
  <p:tag name="KSO_WM_UNIT_HIGHLIGHT" val="0"/>
  <p:tag name="KSO_WM_UNIT_COMPATIBLE" val="0"/>
  <p:tag name="KSO_WM_DIAGRAM_GROUP_CODE" val="m1-1"/>
  <p:tag name="KSO_WM_UNIT_PRESET_TEXT" val="LOREM"/>
  <p:tag name="KSO_WM_UNIT_TEXT_FILL_FORE_SCHEMECOLOR_INDEX" val="8"/>
  <p:tag name="KSO_WM_UNIT_TEXT_FILL_TYPE" val="1"/>
</p:tagLst>
</file>

<file path=ppt/tags/tag90.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2"/>
  <p:tag name="KSO_WM_UNIT_ID" val="diagram160084_6*m_i*1_2"/>
  <p:tag name="KSO_WM_UNIT_CLEAR" val="1"/>
  <p:tag name="KSO_WM_UNIT_LAYERLEVEL" val="1_1"/>
  <p:tag name="KSO_WM_DIAGRAM_GROUP_CODE" val="m1-1"/>
  <p:tag name="KSO_WM_UNIT_LINE_FORE_SCHEMECOLOR_INDEX" val="5"/>
  <p:tag name="KSO_WM_UNIT_LINE_FILL_TYPE" val="2"/>
</p:tagLst>
</file>

<file path=ppt/tags/tag91.xml><?xml version="1.0" encoding="utf-8"?>
<p:tagLst xmlns:p="http://schemas.openxmlformats.org/presentationml/2006/main">
  <p:tag name="KSO_WM_TAG_VERSION" val="1.0"/>
  <p:tag name="KSO_WM_BEAUTIFY_FLAG" val="#wm#"/>
  <p:tag name="KSO_WM_UNIT_TYPE" val="i"/>
  <p:tag name="KSO_WM_UNIT_ID" val="diagram160084_6*i*5"/>
  <p:tag name="KSO_WM_TEMPLATE_CATEGORY" val="diagram"/>
  <p:tag name="KSO_WM_TEMPLATE_INDEX" val="160084"/>
  <p:tag name="KSO_WM_UNIT_INDEX" val="5"/>
</p:tagLst>
</file>

<file path=ppt/tags/tag92.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h_f"/>
  <p:tag name="KSO_WM_UNIT_INDEX" val="1_1_1"/>
  <p:tag name="KSO_WM_UNIT_ID" val="diagram160084_6*m_h_f*1_1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LINE_FORE_SCHEMECOLOR_INDEX" val="5"/>
  <p:tag name="KSO_WM_UNIT_LINE_FILL_TYPE" val="2"/>
  <p:tag name="KSO_WM_UNIT_TEXT_FILL_FORE_SCHEMECOLOR_INDEX" val="5"/>
  <p:tag name="KSO_WM_UNIT_TEXT_FILL_TYPE" val="1"/>
</p:tagLst>
</file>

<file path=ppt/tags/tag93.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3"/>
  <p:tag name="KSO_WM_UNIT_ID" val="diagram160084_6*m_i*1_3"/>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94.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4"/>
  <p:tag name="KSO_WM_UNIT_ID" val="diagram160084_6*m_i*1_4"/>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95.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5"/>
  <p:tag name="KSO_WM_UNIT_ID" val="diagram160084_6*m_i*1_5"/>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96.xml><?xml version="1.0" encoding="utf-8"?>
<p:tagLst xmlns:p="http://schemas.openxmlformats.org/presentationml/2006/main">
  <p:tag name="KSO_WM_TAG_VERSION" val="1.0"/>
  <p:tag name="KSO_WM_BEAUTIFY_FLAG" val="#wm#"/>
  <p:tag name="KSO_WM_UNIT_TYPE" val="i"/>
  <p:tag name="KSO_WM_UNIT_ID" val="diagram160084_6*i*14"/>
  <p:tag name="KSO_WM_TEMPLATE_CATEGORY" val="diagram"/>
  <p:tag name="KSO_WM_TEMPLATE_INDEX" val="160084"/>
  <p:tag name="KSO_WM_UNIT_INDEX" val="14"/>
</p:tagLst>
</file>

<file path=ppt/tags/tag97.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h_f"/>
  <p:tag name="KSO_WM_UNIT_INDEX" val="1_2_1"/>
  <p:tag name="KSO_WM_UNIT_ID" val="diagram160084_6*m_h_f*1_2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m1-1"/>
  <p:tag name="KSO_WM_UNIT_LINE_FORE_SCHEMECOLOR_INDEX" val="5"/>
  <p:tag name="KSO_WM_UNIT_LINE_FILL_TYPE" val="2"/>
  <p:tag name="KSO_WM_UNIT_TEXT_FILL_FORE_SCHEMECOLOR_INDEX" val="5"/>
  <p:tag name="KSO_WM_UNIT_TEXT_FILL_TYPE" val="1"/>
</p:tagLst>
</file>

<file path=ppt/tags/tag98.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6"/>
  <p:tag name="KSO_WM_UNIT_ID" val="diagram160084_6*m_i*1_6"/>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99.xml><?xml version="1.0" encoding="utf-8"?>
<p:tagLst xmlns:p="http://schemas.openxmlformats.org/presentationml/2006/main">
  <p:tag name="KSO_WM_TAG_VERSION" val="1.0"/>
  <p:tag name="KSO_WM_BEAUTIFY_FLAG" val="#wm#"/>
  <p:tag name="KSO_WM_TEMPLATE_CATEGORY" val="diagram"/>
  <p:tag name="KSO_WM_TEMPLATE_INDEX" val="160084"/>
  <p:tag name="KSO_WM_UNIT_TYPE" val="m_i"/>
  <p:tag name="KSO_WM_UNIT_INDEX" val="1_7"/>
  <p:tag name="KSO_WM_UNIT_ID" val="diagram160084_6*m_i*1_7"/>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heme/theme1.xml><?xml version="1.0" encoding="utf-8"?>
<a:theme xmlns:a="http://schemas.openxmlformats.org/drawingml/2006/main" name="主题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方正兰亭黑_GBK"/>
        <a:ea typeface="宋体"/>
        <a:cs typeface=""/>
      </a:majorFont>
      <a:minorFont>
        <a:latin typeface="方正兰亭黑_GBK"/>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4455</Words>
  <Application>WPS 演示</Application>
  <PresentationFormat>全屏显示(16:9)</PresentationFormat>
  <Paragraphs>448</Paragraphs>
  <Slides>19</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vt:lpstr>
      <vt:lpstr>宋体</vt:lpstr>
      <vt:lpstr>Wingdings</vt:lpstr>
      <vt:lpstr>方正兰亭黑_GBK</vt:lpstr>
      <vt:lpstr>MS PGothic</vt:lpstr>
      <vt:lpstr>微软雅黑</vt:lpstr>
      <vt:lpstr>华康俪金黑W8</vt:lpstr>
      <vt:lpstr>Broadway</vt:lpstr>
      <vt:lpstr>方正兰亭粗黑_GBK</vt:lpstr>
      <vt:lpstr>黑体</vt:lpstr>
      <vt:lpstr>Arial Black</vt:lpstr>
      <vt:lpstr>幼圆</vt:lpstr>
      <vt:lpstr>Malgun Gothic</vt:lpstr>
      <vt:lpstr>Arial Unicode MS</vt:lpstr>
      <vt:lpstr>Calibri</vt:lpstr>
      <vt:lpstr>Segoe Print</vt:lpstr>
      <vt:lpstr>Comic Sans MS</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小霞</cp:lastModifiedBy>
  <cp:revision>88</cp:revision>
  <dcterms:created xsi:type="dcterms:W3CDTF">2015-01-07T08:37:00Z</dcterms:created>
  <dcterms:modified xsi:type="dcterms:W3CDTF">2018-02-01T12:16:39Z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