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3"/>
    <p:sldId id="288" r:id="rId4"/>
    <p:sldId id="284" r:id="rId5"/>
    <p:sldId id="571" r:id="rId6"/>
    <p:sldId id="485" r:id="rId7"/>
    <p:sldId id="645" r:id="rId8"/>
    <p:sldId id="646" r:id="rId9"/>
    <p:sldId id="647" r:id="rId10"/>
    <p:sldId id="648" r:id="rId11"/>
    <p:sldId id="486" r:id="rId12"/>
    <p:sldId id="487" r:id="rId13"/>
    <p:sldId id="293" r:id="rId14"/>
  </p:sldIdLst>
  <p:sldSz cx="9144000" cy="51435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3AEDA"/>
    <a:srgbClr val="04AEDA"/>
    <a:srgbClr val="FFFF66"/>
    <a:srgbClr val="33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43"/>
    <p:restoredTop sz="94660"/>
  </p:normalViewPr>
  <p:slideViewPr>
    <p:cSldViewPr showGuides="1">
      <p:cViewPr varScale="1">
        <p:scale>
          <a:sx n="143" d="100"/>
          <a:sy n="143" d="100"/>
        </p:scale>
        <p:origin x="1056" y="114"/>
      </p:cViewPr>
      <p:guideLst>
        <p:guide orient="horz" pos="160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4 CuadroTexto"/>
          <p:cNvSpPr>
            <a:spLocks noChangeArrowheads="1"/>
          </p:cNvSpPr>
          <p:nvPr/>
        </p:nvSpPr>
        <p:spPr bwMode="auto">
          <a:xfrm>
            <a:off x="7964488" y="4819650"/>
            <a:ext cx="322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黑_GBK" charset="-122"/>
                <a:ea typeface="MS PGothic" panose="020B0600070205080204" pitchFamily="34" charset="-128"/>
                <a:cs typeface="+mn-cs"/>
                <a:sym typeface="MS PGothic" panose="020B0600070205080204" pitchFamily="34" charset="-128"/>
              </a:rPr>
              <a:t>of</a:t>
            </a:r>
            <a:endParaRPr kumimoji="0" lang="zh-CN" altLang="zh-CN" sz="12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兰亭黑_GBK" charset="-122"/>
              <a:ea typeface="MS PGothic" panose="020B0600070205080204" pitchFamily="34" charset="-128"/>
              <a:cs typeface="+mn-cs"/>
              <a:sym typeface="MS PGothic" panose="020B0600070205080204" pitchFamily="34" charset="-128"/>
            </a:endParaRPr>
          </a:p>
        </p:txBody>
      </p:sp>
      <p:sp>
        <p:nvSpPr>
          <p:cNvPr id="4" name="15 CuadroTexto"/>
          <p:cNvSpPr>
            <a:spLocks noChangeArrowheads="1"/>
          </p:cNvSpPr>
          <p:nvPr/>
        </p:nvSpPr>
        <p:spPr bwMode="auto">
          <a:xfrm>
            <a:off x="8223250" y="4819650"/>
            <a:ext cx="4016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黑_GBK" charset="-122"/>
                <a:ea typeface="方正兰亭黑_GBK" charset="-122"/>
                <a:cs typeface="+mn-cs"/>
                <a:sym typeface="方正兰亭黑_GBK" charset="-122"/>
              </a:rPr>
              <a:t>(#)</a:t>
            </a:r>
            <a:endParaRPr kumimoji="0" lang="zh-CN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兰亭黑_GBK" charset="-122"/>
              <a:ea typeface="方正兰亭黑_GBK" charset="-122"/>
              <a:cs typeface="+mn-cs"/>
              <a:sym typeface="方正兰亭黑_GBK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C:\Users\iamisis\Desktop\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直接连接符 10"/>
          <p:cNvSpPr/>
          <p:nvPr userDrawn="1"/>
        </p:nvSpPr>
        <p:spPr>
          <a:xfrm flipH="1">
            <a:off x="214313" y="561975"/>
            <a:ext cx="3097212" cy="0"/>
          </a:xfrm>
          <a:prstGeom prst="line">
            <a:avLst/>
          </a:prstGeom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兰亭黑_GBK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" t="25398" b="18314"/>
          <a:stretch>
            <a:fillRect/>
          </a:stretch>
        </p:blipFill>
        <p:spPr>
          <a:xfrm>
            <a:off x="6203950" y="-38100"/>
            <a:ext cx="2935288" cy="592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C:\Users\iamisis\Desktop\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直接连接符 10"/>
          <p:cNvSpPr/>
          <p:nvPr userDrawn="1"/>
        </p:nvSpPr>
        <p:spPr>
          <a:xfrm flipH="1">
            <a:off x="214313" y="561975"/>
            <a:ext cx="3097212" cy="0"/>
          </a:xfrm>
          <a:prstGeom prst="line">
            <a:avLst/>
          </a:prstGeom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兰亭黑_GBK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" t="25398" b="18314"/>
          <a:stretch>
            <a:fillRect/>
          </a:stretch>
        </p:blipFill>
        <p:spPr>
          <a:xfrm>
            <a:off x="6203950" y="-38100"/>
            <a:ext cx="2935288" cy="592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C:\Users\iamisis\Desktop\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直接连接符 10"/>
          <p:cNvSpPr/>
          <p:nvPr userDrawn="1"/>
        </p:nvSpPr>
        <p:spPr>
          <a:xfrm flipH="1">
            <a:off x="214313" y="561975"/>
            <a:ext cx="3097212" cy="0"/>
          </a:xfrm>
          <a:prstGeom prst="line">
            <a:avLst/>
          </a:prstGeom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兰亭黑_GBK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" t="25398" b="18314"/>
          <a:stretch>
            <a:fillRect/>
          </a:stretch>
        </p:blipFill>
        <p:spPr>
          <a:xfrm>
            <a:off x="6203950" y="-38100"/>
            <a:ext cx="2935288" cy="592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 descr="C:\Users\iamisis\Desktop\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直接连接符 10"/>
          <p:cNvSpPr/>
          <p:nvPr userDrawn="1"/>
        </p:nvSpPr>
        <p:spPr>
          <a:xfrm flipH="1">
            <a:off x="214313" y="561975"/>
            <a:ext cx="3097212" cy="0"/>
          </a:xfrm>
          <a:prstGeom prst="line">
            <a:avLst/>
          </a:prstGeom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兰亭黑_GBK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" t="25398" b="18314"/>
          <a:stretch>
            <a:fillRect/>
          </a:stretch>
        </p:blipFill>
        <p:spPr>
          <a:xfrm>
            <a:off x="6203950" y="-38100"/>
            <a:ext cx="2935288" cy="592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 descr="C:\Users\iamisis\Desktop\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直接连接符 10"/>
          <p:cNvSpPr/>
          <p:nvPr userDrawn="1"/>
        </p:nvSpPr>
        <p:spPr>
          <a:xfrm flipH="1">
            <a:off x="214313" y="561975"/>
            <a:ext cx="3097212" cy="0"/>
          </a:xfrm>
          <a:prstGeom prst="line">
            <a:avLst/>
          </a:prstGeom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兰亭黑_GBK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" t="25398" b="18314"/>
          <a:stretch>
            <a:fillRect/>
          </a:stretch>
        </p:blipFill>
        <p:spPr>
          <a:xfrm>
            <a:off x="6203950" y="-38100"/>
            <a:ext cx="2935288" cy="592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C:\Users\iamisis\Desktop\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直接连接符 10"/>
          <p:cNvSpPr/>
          <p:nvPr userDrawn="1"/>
        </p:nvSpPr>
        <p:spPr>
          <a:xfrm flipH="1">
            <a:off x="214313" y="561975"/>
            <a:ext cx="3097212" cy="0"/>
          </a:xfrm>
          <a:prstGeom prst="line">
            <a:avLst/>
          </a:prstGeom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兰亭黑_GBK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" t="25398" b="18314"/>
          <a:stretch>
            <a:fillRect/>
          </a:stretch>
        </p:blipFill>
        <p:spPr>
          <a:xfrm>
            <a:off x="6203950" y="-38100"/>
            <a:ext cx="2935288" cy="592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A23F1170-0973-40FB-BDFD-48F738414D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97C166C2-6CB9-4C33-A762-BFA531E4BF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" t="25398" b="18314"/>
          <a:stretch>
            <a:fillRect/>
          </a:stretch>
        </p:blipFill>
        <p:spPr>
          <a:xfrm>
            <a:off x="6170613" y="12700"/>
            <a:ext cx="2935288" cy="593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方正兰亭黑_GBK" charset="-122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5pPr>
      <a:lvl6pPr marL="13716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6pPr>
      <a:lvl7pPr marL="18288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7pPr>
      <a:lvl8pPr marL="22860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8pPr>
      <a:lvl9pPr marL="27432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15.png"/><Relationship Id="rId12" Type="http://schemas.openxmlformats.org/officeDocument/2006/relationships/image" Target="../media/image14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9" Type="http://schemas.openxmlformats.org/officeDocument/2006/relationships/slideLayout" Target="../slideLayouts/slideLayout2.xml"/><Relationship Id="rId18" Type="http://schemas.openxmlformats.org/officeDocument/2006/relationships/tags" Target="../tags/tag76.xml"/><Relationship Id="rId17" Type="http://schemas.openxmlformats.org/officeDocument/2006/relationships/tags" Target="../tags/tag75.xml"/><Relationship Id="rId16" Type="http://schemas.openxmlformats.org/officeDocument/2006/relationships/tags" Target="../tags/tag74.xml"/><Relationship Id="rId15" Type="http://schemas.openxmlformats.org/officeDocument/2006/relationships/tags" Target="../tags/tag73.xml"/><Relationship Id="rId14" Type="http://schemas.openxmlformats.org/officeDocument/2006/relationships/tags" Target="../tags/tag72.xml"/><Relationship Id="rId13" Type="http://schemas.openxmlformats.org/officeDocument/2006/relationships/tags" Target="../tags/tag71.xml"/><Relationship Id="rId12" Type="http://schemas.openxmlformats.org/officeDocument/2006/relationships/tags" Target="../tags/tag70.xml"/><Relationship Id="rId11" Type="http://schemas.openxmlformats.org/officeDocument/2006/relationships/tags" Target="../tags/tag69.xml"/><Relationship Id="rId10" Type="http://schemas.openxmlformats.org/officeDocument/2006/relationships/tags" Target="../tags/tag68.xml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image" Target="../media/image18.png"/><Relationship Id="rId27" Type="http://schemas.openxmlformats.org/officeDocument/2006/relationships/slideLayout" Target="../slideLayouts/slideLayout2.xml"/><Relationship Id="rId26" Type="http://schemas.openxmlformats.org/officeDocument/2006/relationships/tags" Target="../tags/tag99.xml"/><Relationship Id="rId25" Type="http://schemas.openxmlformats.org/officeDocument/2006/relationships/tags" Target="../tags/tag98.xml"/><Relationship Id="rId24" Type="http://schemas.openxmlformats.org/officeDocument/2006/relationships/tags" Target="../tags/tag97.xml"/><Relationship Id="rId23" Type="http://schemas.openxmlformats.org/officeDocument/2006/relationships/tags" Target="../tags/tag96.xml"/><Relationship Id="rId22" Type="http://schemas.openxmlformats.org/officeDocument/2006/relationships/tags" Target="../tags/tag95.xml"/><Relationship Id="rId21" Type="http://schemas.openxmlformats.org/officeDocument/2006/relationships/tags" Target="../tags/tag94.xml"/><Relationship Id="rId20" Type="http://schemas.openxmlformats.org/officeDocument/2006/relationships/tags" Target="../tags/tag93.xml"/><Relationship Id="rId2" Type="http://schemas.openxmlformats.org/officeDocument/2006/relationships/image" Target="../media/image17.png"/><Relationship Id="rId19" Type="http://schemas.openxmlformats.org/officeDocument/2006/relationships/tags" Target="../tags/tag92.xml"/><Relationship Id="rId18" Type="http://schemas.openxmlformats.org/officeDocument/2006/relationships/tags" Target="../tags/tag91.xml"/><Relationship Id="rId17" Type="http://schemas.openxmlformats.org/officeDocument/2006/relationships/tags" Target="../tags/tag90.xml"/><Relationship Id="rId16" Type="http://schemas.openxmlformats.org/officeDocument/2006/relationships/tags" Target="../tags/tag89.xml"/><Relationship Id="rId15" Type="http://schemas.openxmlformats.org/officeDocument/2006/relationships/tags" Target="../tags/tag88.xml"/><Relationship Id="rId14" Type="http://schemas.openxmlformats.org/officeDocument/2006/relationships/tags" Target="../tags/tag87.xml"/><Relationship Id="rId13" Type="http://schemas.openxmlformats.org/officeDocument/2006/relationships/tags" Target="../tags/tag86.xml"/><Relationship Id="rId12" Type="http://schemas.openxmlformats.org/officeDocument/2006/relationships/tags" Target="../tags/tag85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15.png"/><Relationship Id="rId12" Type="http://schemas.openxmlformats.org/officeDocument/2006/relationships/image" Target="../media/image14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15.png"/><Relationship Id="rId12" Type="http://schemas.openxmlformats.org/officeDocument/2006/relationships/image" Target="../media/image14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ags" Target="../tags/tag1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6.xml"/><Relationship Id="rId12" Type="http://schemas.openxmlformats.org/officeDocument/2006/relationships/tags" Target="../tags/tag15.xml"/><Relationship Id="rId11" Type="http://schemas.openxmlformats.org/officeDocument/2006/relationships/tags" Target="../tags/tag14.xml"/><Relationship Id="rId10" Type="http://schemas.openxmlformats.org/officeDocument/2006/relationships/tags" Target="../tags/tag13.xml"/><Relationship Id="rId1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6" Type="http://schemas.openxmlformats.org/officeDocument/2006/relationships/slideLayout" Target="../slideLayouts/slideLayout2.xml"/><Relationship Id="rId15" Type="http://schemas.openxmlformats.org/officeDocument/2006/relationships/tags" Target="../tags/tag28.xml"/><Relationship Id="rId14" Type="http://schemas.openxmlformats.org/officeDocument/2006/relationships/tags" Target="../tags/tag27.xml"/><Relationship Id="rId13" Type="http://schemas.openxmlformats.org/officeDocument/2006/relationships/tags" Target="../tags/tag26.xml"/><Relationship Id="rId12" Type="http://schemas.openxmlformats.org/officeDocument/2006/relationships/tags" Target="../tags/tag25.xml"/><Relationship Id="rId11" Type="http://schemas.openxmlformats.org/officeDocument/2006/relationships/tags" Target="../tags/tag24.xml"/><Relationship Id="rId10" Type="http://schemas.openxmlformats.org/officeDocument/2006/relationships/tags" Target="../tags/tag23.xml"/><Relationship Id="rId1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8" Type="http://schemas.openxmlformats.org/officeDocument/2006/relationships/tags" Target="../tags/tag33.xml"/><Relationship Id="rId7" Type="http://schemas.openxmlformats.org/officeDocument/2006/relationships/tags" Target="../tags/tag32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image" Target="../media/image18.png"/><Relationship Id="rId28" Type="http://schemas.openxmlformats.org/officeDocument/2006/relationships/slideLayout" Target="../slideLayouts/slideLayout2.xml"/><Relationship Id="rId27" Type="http://schemas.openxmlformats.org/officeDocument/2006/relationships/tags" Target="../tags/tag52.xml"/><Relationship Id="rId26" Type="http://schemas.openxmlformats.org/officeDocument/2006/relationships/tags" Target="../tags/tag51.xml"/><Relationship Id="rId25" Type="http://schemas.openxmlformats.org/officeDocument/2006/relationships/tags" Target="../tags/tag50.xml"/><Relationship Id="rId24" Type="http://schemas.openxmlformats.org/officeDocument/2006/relationships/tags" Target="../tags/tag49.xml"/><Relationship Id="rId23" Type="http://schemas.openxmlformats.org/officeDocument/2006/relationships/tags" Target="../tags/tag48.xml"/><Relationship Id="rId22" Type="http://schemas.openxmlformats.org/officeDocument/2006/relationships/tags" Target="../tags/tag47.xml"/><Relationship Id="rId21" Type="http://schemas.openxmlformats.org/officeDocument/2006/relationships/tags" Target="../tags/tag46.xml"/><Relationship Id="rId20" Type="http://schemas.openxmlformats.org/officeDocument/2006/relationships/tags" Target="../tags/tag45.xml"/><Relationship Id="rId2" Type="http://schemas.openxmlformats.org/officeDocument/2006/relationships/image" Target="../media/image17.png"/><Relationship Id="rId19" Type="http://schemas.openxmlformats.org/officeDocument/2006/relationships/tags" Target="../tags/tag44.xml"/><Relationship Id="rId18" Type="http://schemas.openxmlformats.org/officeDocument/2006/relationships/tags" Target="../tags/tag43.xml"/><Relationship Id="rId17" Type="http://schemas.openxmlformats.org/officeDocument/2006/relationships/tags" Target="../tags/tag42.xml"/><Relationship Id="rId16" Type="http://schemas.openxmlformats.org/officeDocument/2006/relationships/tags" Target="../tags/tag41.xml"/><Relationship Id="rId15" Type="http://schemas.openxmlformats.org/officeDocument/2006/relationships/tags" Target="../tags/tag40.xml"/><Relationship Id="rId14" Type="http://schemas.openxmlformats.org/officeDocument/2006/relationships/tags" Target="../tags/tag39.xml"/><Relationship Id="rId13" Type="http://schemas.openxmlformats.org/officeDocument/2006/relationships/tags" Target="../tags/tag38.xml"/><Relationship Id="rId12" Type="http://schemas.openxmlformats.org/officeDocument/2006/relationships/tags" Target="../tags/tag37.xml"/><Relationship Id="rId11" Type="http://schemas.openxmlformats.org/officeDocument/2006/relationships/tags" Target="../tags/tag36.xml"/><Relationship Id="rId10" Type="http://schemas.openxmlformats.org/officeDocument/2006/relationships/tags" Target="../tags/tag35.xml"/><Relationship Id="rId1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8" Type="http://schemas.openxmlformats.org/officeDocument/2006/relationships/tags" Target="../tags/tag57.xml"/><Relationship Id="rId7" Type="http://schemas.openxmlformats.org/officeDocument/2006/relationships/tags" Target="../tags/tag56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19.png"/><Relationship Id="rId12" Type="http://schemas.openxmlformats.org/officeDocument/2006/relationships/tags" Target="../tags/tag61.xml"/><Relationship Id="rId11" Type="http://schemas.openxmlformats.org/officeDocument/2006/relationships/tags" Target="../tags/tag60.xml"/><Relationship Id="rId10" Type="http://schemas.openxmlformats.org/officeDocument/2006/relationships/tags" Target="../tags/tag59.xml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iamisis\Desktop\崔老师的PPT\bghome0.png"/>
          <p:cNvPicPr>
            <a:picLocks noChangeAspect="1"/>
          </p:cNvPicPr>
          <p:nvPr/>
        </p:nvPicPr>
        <p:blipFill>
          <a:blip r:embed="rId1"/>
          <a:srcRect t="50401"/>
          <a:stretch>
            <a:fillRect/>
          </a:stretch>
        </p:blipFill>
        <p:spPr>
          <a:xfrm>
            <a:off x="0" y="1380490"/>
            <a:ext cx="9144000" cy="1889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2" descr="PPECLOGO-eff-0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2128838"/>
            <a:ext cx="835025" cy="4746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3" descr="PPECLOGO-eff-0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825" y="2101850"/>
            <a:ext cx="773113" cy="446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4" descr="PPECLOGO-eff-0-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" y="1277938"/>
            <a:ext cx="2373313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4" name="Picture 5" descr="PPECLOGO-eff-0-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6900" y="2671763"/>
            <a:ext cx="412750" cy="234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5" name="Picture 6" descr="PPECLOGO-eff-0-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6075" y="2122488"/>
            <a:ext cx="315913" cy="179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6" name="Picture 7" descr="PPECLOGO-eff-0-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7650" y="2703513"/>
            <a:ext cx="155575" cy="88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7" name="Picture 8" descr="PPECLOGO-eff-0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075" y="1930400"/>
            <a:ext cx="773113" cy="446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8" name="Picture 9" descr="PPECLOGO-eff-5-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0270" y="2361883"/>
            <a:ext cx="1163638" cy="668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9" name="Picture 10" descr="PPECLOGO-eff-5-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2225" y="2503488"/>
            <a:ext cx="1444625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0" name="Picture 11" descr="PPECLOGO-eff-5-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4100" y="2028825"/>
            <a:ext cx="879475" cy="506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1" name="Picture 12" descr="PPECLOGO-eff-0-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73750" y="2579688"/>
            <a:ext cx="411163" cy="233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2" name="Picture 13" descr="PPECLOGO-eff-0-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80425" y="1785938"/>
            <a:ext cx="411163" cy="233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3" name="Picture 14" descr="PPECLOGO-eff2-1-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35075" y="2093913"/>
            <a:ext cx="1336675" cy="849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4" name="Picture 15" descr="PPECLOGO-eff2-1-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55900" y="2049463"/>
            <a:ext cx="344488" cy="217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5" name="Picture 16" descr="PPECLOGO-eff2-1-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27775" y="2397125"/>
            <a:ext cx="554038" cy="349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6" name="Picture 17" descr="PPECLOGO-eff2-1-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92925" y="2125663"/>
            <a:ext cx="284163" cy="179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7" name="Picture 18" descr="PPECLOGO-eff2-1-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92975" y="2460625"/>
            <a:ext cx="222250" cy="141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TextBox 13"/>
          <p:cNvSpPr txBox="1"/>
          <p:nvPr/>
        </p:nvSpPr>
        <p:spPr>
          <a:xfrm>
            <a:off x="219710" y="1810385"/>
            <a:ext cx="8807450" cy="8299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lang="zh-CN" altLang="zh-CN" sz="48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建设项目交易阶段工程造价管理</a:t>
            </a:r>
            <a:endParaRPr kumimoji="0" lang="zh-CN" altLang="en-US" sz="1400" b="1" kern="1200" cap="none" spc="0" normalizeH="0" baseline="0" noProof="0" dirty="0">
              <a:ln w="3175">
                <a:solidFill>
                  <a:srgbClr val="31A5D7"/>
                </a:solidFill>
              </a:ln>
              <a:solidFill>
                <a:schemeClr val="bg1"/>
              </a:solidFill>
              <a:latin typeface="华康俪金黑W8" pitchFamily="49" charset="-122"/>
              <a:ea typeface="华康俪金黑W8" pitchFamily="49" charset="-122"/>
              <a:cs typeface="+mn-cs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0" y="3397250"/>
            <a:ext cx="9144000" cy="0"/>
          </a:xfrm>
          <a:prstGeom prst="line">
            <a:avLst/>
          </a:prstGeom>
          <a:ln w="19050">
            <a:solidFill>
              <a:srgbClr val="04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-4762" y="3617913"/>
            <a:ext cx="3063875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9" name="矩形 29"/>
          <p:cNvSpPr/>
          <p:nvPr/>
        </p:nvSpPr>
        <p:spPr>
          <a:xfrm>
            <a:off x="4050189" y="3449638"/>
            <a:ext cx="90551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en-US" altLang="zh-CN" sz="1600" dirty="0">
                <a:latin typeface="Arial" panose="020B0604020202020204" pitchFamily="34" charset="0"/>
              </a:rPr>
              <a:t> </a:t>
            </a:r>
            <a:r>
              <a:rPr lang="zh-CN" altLang="en-US" sz="1600" dirty="0">
                <a:latin typeface="Arial" panose="020B0604020202020204" pitchFamily="34" charset="0"/>
              </a:rPr>
              <a:t>厉彦菊 </a:t>
            </a:r>
            <a:endParaRPr lang="zh-CN" altLang="zh-CN" sz="1400" dirty="0">
              <a:latin typeface="Arial" panose="020B0604020202020204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1588" y="1289050"/>
            <a:ext cx="9144000" cy="0"/>
          </a:xfrm>
          <a:prstGeom prst="line">
            <a:avLst/>
          </a:prstGeom>
          <a:ln w="19050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0" y="3552825"/>
            <a:ext cx="305911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0" y="3689350"/>
            <a:ext cx="305911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5926138" y="3598863"/>
            <a:ext cx="321786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5926138" y="3533775"/>
            <a:ext cx="321786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5922963" y="3670300"/>
            <a:ext cx="3221038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25 1.48148E-6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31631 -1.85185E-6 " pathEditMode="relative" rAng="0" ptsTypes="AA">
                                      <p:cBhvr>
                                        <p:cTn id="44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1.7284E-6 L -0.46684 1.7284E-6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0.19531 1.48148E-6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95062E-6 L -0.43594 -3.95062E-6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0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61719 7.40741E-7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45679E-6 L -0.33577 3.45679E-6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57188 -4.07407E-6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08642E-6 L -0.57188 -3.08642E-6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08642E-6 L 0.43906 -3.08642E-6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7284E-6 L 0.62812 -1.7284E-6 " pathEditMode="relative" rAng="0" ptsTypes="AA">
                                      <p:cBhvr>
                                        <p:cTn id="62" dur="5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46914E-6 L 0.42466 -2.46914E-6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0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6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6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7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7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7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8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8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8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3" dur="1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6" dur="1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9" dur="1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12" dur="1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15" dur="1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xit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19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3" presetClass="exit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24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xit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29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3" presetClass="exit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4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3" presetClass="exit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8" name="4 CuadroTexto"/>
          <p:cNvSpPr/>
          <p:nvPr/>
        </p:nvSpPr>
        <p:spPr>
          <a:xfrm>
            <a:off x="2482850" y="4816475"/>
            <a:ext cx="41783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——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知识点名称  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微软雅黑体，字号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11-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  <p:pic>
        <p:nvPicPr>
          <p:cNvPr id="28679" name="11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0" y="4808538"/>
            <a:ext cx="361950" cy="303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12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0713" y="4808538"/>
            <a:ext cx="360362" cy="303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1" name="14 CuadroTexto"/>
          <p:cNvSpPr/>
          <p:nvPr/>
        </p:nvSpPr>
        <p:spPr>
          <a:xfrm>
            <a:off x="7927975" y="4819650"/>
            <a:ext cx="3222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200" b="1" i="1" dirty="0">
                <a:solidFill>
                  <a:schemeClr val="bg1"/>
                </a:solidFill>
                <a:latin typeface="方正兰亭黑_GBK" charset="-122"/>
                <a:ea typeface="MS PGothic" panose="020B0600070205080204" pitchFamily="34" charset="-128"/>
                <a:sym typeface="MS PGothic" panose="020B0600070205080204" pitchFamily="34" charset="-128"/>
              </a:rPr>
              <a:t>of</a:t>
            </a:r>
            <a:endParaRPr lang="zh-CN" altLang="zh-CN" sz="1200" b="1" i="1" dirty="0">
              <a:solidFill>
                <a:schemeClr val="bg1"/>
              </a:solidFill>
              <a:latin typeface="方正兰亭黑_GBK" charset="-122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  <p:sp>
        <p:nvSpPr>
          <p:cNvPr id="28682" name="15 CuadroTexto"/>
          <p:cNvSpPr/>
          <p:nvPr/>
        </p:nvSpPr>
        <p:spPr>
          <a:xfrm>
            <a:off x="8237538" y="4819650"/>
            <a:ext cx="373062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chemeClr val="bg1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21</a:t>
            </a:r>
            <a:endParaRPr lang="zh-CN" altLang="zh-CN" sz="1200" b="1" dirty="0">
              <a:solidFill>
                <a:schemeClr val="bg1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pic>
        <p:nvPicPr>
          <p:cNvPr id="28683" name="Imagen 6" descr="C:\Users\Design\Documents\Edu\Product Launch\btns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3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Imagen 6" descr="C:\Users\Design\Documents\Edu\Product Launch\btns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88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5" name="13 CuadroTexto"/>
          <p:cNvSpPr/>
          <p:nvPr/>
        </p:nvSpPr>
        <p:spPr>
          <a:xfrm>
            <a:off x="7651750" y="4822825"/>
            <a:ext cx="373063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rgbClr val="04AEDA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20</a:t>
            </a:r>
            <a:endParaRPr lang="en-US" altLang="zh-CN" sz="1200" b="1" dirty="0">
              <a:solidFill>
                <a:srgbClr val="04AEDA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sp>
        <p:nvSpPr>
          <p:cNvPr id="28675" name="矩形 2"/>
          <p:cNvSpPr/>
          <p:nvPr/>
        </p:nvSpPr>
        <p:spPr>
          <a:xfrm>
            <a:off x="468313" y="195263"/>
            <a:ext cx="5351780" cy="3987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342900" indent="-342900" algn="l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建设工程招投标对工程造价的重要影响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141" name="TextBox 18"/>
          <p:cNvSpPr txBox="1"/>
          <p:nvPr>
            <p:custDataLst>
              <p:tags r:id="rId4"/>
            </p:custDataLst>
          </p:nvPr>
        </p:nvSpPr>
        <p:spPr>
          <a:xfrm>
            <a:off x="998963" y="1220636"/>
            <a:ext cx="816543" cy="368300"/>
          </a:xfrm>
          <a:prstGeom prst="rect">
            <a:avLst/>
          </a:prstGeom>
          <a:solidFill>
            <a:srgbClr val="F07F09"/>
          </a:solidFill>
        </p:spPr>
        <p:txBody>
          <a:bodyPr wrap="square" lIns="216000" rtlCol="0" anchor="ctr" anchorCtr="0">
            <a:spAutoFit/>
          </a:bodyPr>
          <a:p>
            <a:r>
              <a:rPr lang="en-US" altLang="zh-CN" b="1" dirty="0">
                <a:solidFill>
                  <a:srgbClr val="FFFFFF"/>
                </a:solidFill>
                <a:sym typeface="Arial" panose="020B0604020202020204" pitchFamily="34" charset="0"/>
              </a:rPr>
              <a:t>1</a:t>
            </a:r>
            <a:endParaRPr lang="en-US" altLang="zh-CN" b="1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42" name="矩形 141"/>
          <p:cNvSpPr/>
          <p:nvPr>
            <p:custDataLst>
              <p:tags r:id="rId5"/>
            </p:custDataLst>
          </p:nvPr>
        </p:nvSpPr>
        <p:spPr>
          <a:xfrm>
            <a:off x="1781810" y="1098550"/>
            <a:ext cx="6245225" cy="612140"/>
          </a:xfrm>
          <a:prstGeom prst="rect">
            <a:avLst/>
          </a:prstGeom>
        </p:spPr>
        <p:txBody>
          <a:bodyPr wrap="square" anchor="ctr" anchorCtr="0">
            <a:normAutofit/>
          </a:bodyPr>
          <a:p>
            <a:pPr>
              <a:lnSpc>
                <a:spcPts val="2300"/>
              </a:lnSpc>
            </a:pPr>
            <a:r>
              <a:rPr lang="da-DK" altLang="zh-CN" sz="1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推行招投标制基本形成了由市场定价的价格机制，使工程价格更加趋于合理；</a:t>
            </a:r>
            <a:endParaRPr lang="da-DK" altLang="zh-CN" sz="140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" name="TextBox 18"/>
          <p:cNvSpPr txBox="1"/>
          <p:nvPr>
            <p:custDataLst>
              <p:tags r:id="rId6"/>
            </p:custDataLst>
          </p:nvPr>
        </p:nvSpPr>
        <p:spPr>
          <a:xfrm>
            <a:off x="961890" y="1157545"/>
            <a:ext cx="1639223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1"/>
            <a:r>
              <a:rPr lang="en-US" altLang="zh-CN" sz="2100" dirty="0">
                <a:solidFill>
                  <a:srgbClr val="FFFFFF"/>
                </a:solidFill>
                <a:sym typeface="Arial" panose="020B0604020202020204" pitchFamily="34" charset="0"/>
              </a:rPr>
              <a:t>|</a:t>
            </a:r>
            <a:endParaRPr lang="en-US" altLang="zh-CN" sz="2100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44" name="TextBox 18"/>
          <p:cNvSpPr txBox="1"/>
          <p:nvPr>
            <p:custDataLst>
              <p:tags r:id="rId7"/>
            </p:custDataLst>
          </p:nvPr>
        </p:nvSpPr>
        <p:spPr>
          <a:xfrm>
            <a:off x="998963" y="1914485"/>
            <a:ext cx="816543" cy="368300"/>
          </a:xfrm>
          <a:prstGeom prst="rect">
            <a:avLst/>
          </a:prstGeom>
          <a:solidFill>
            <a:srgbClr val="9F2936"/>
          </a:solidFill>
        </p:spPr>
        <p:txBody>
          <a:bodyPr wrap="square" lIns="216000" rtlCol="0" anchor="ctr" anchorCtr="0">
            <a:spAutoFit/>
          </a:bodyPr>
          <a:p>
            <a:r>
              <a:rPr lang="en-US" altLang="zh-CN" b="1" dirty="0">
                <a:solidFill>
                  <a:srgbClr val="FFFFFF"/>
                </a:solidFill>
                <a:sym typeface="Arial" panose="020B0604020202020204" pitchFamily="34" charset="0"/>
              </a:rPr>
              <a:t>2</a:t>
            </a:r>
            <a:endParaRPr lang="en-US" altLang="zh-CN" b="1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45" name="矩形 144"/>
          <p:cNvSpPr/>
          <p:nvPr>
            <p:custDataLst>
              <p:tags r:id="rId8"/>
            </p:custDataLst>
          </p:nvPr>
        </p:nvSpPr>
        <p:spPr>
          <a:xfrm>
            <a:off x="1781810" y="1792605"/>
            <a:ext cx="6145530" cy="612140"/>
          </a:xfrm>
          <a:prstGeom prst="rect">
            <a:avLst/>
          </a:prstGeom>
        </p:spPr>
        <p:txBody>
          <a:bodyPr wrap="square" anchor="ctr" anchorCtr="0">
            <a:normAutofit fontScale="90000"/>
          </a:bodyPr>
          <a:p>
            <a:pPr>
              <a:lnSpc>
                <a:spcPts val="2300"/>
              </a:lnSpc>
            </a:pPr>
            <a:r>
              <a:rPr lang="da-DK" altLang="zh-CN" sz="1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推行招投标制能够不断降低社会平均劳动消耗水平，使工程价格得到有效控制；</a:t>
            </a:r>
            <a:endParaRPr lang="da-DK" altLang="zh-CN" sz="140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6" name="TextBox 18"/>
          <p:cNvSpPr txBox="1"/>
          <p:nvPr>
            <p:custDataLst>
              <p:tags r:id="rId9"/>
            </p:custDataLst>
          </p:nvPr>
        </p:nvSpPr>
        <p:spPr>
          <a:xfrm>
            <a:off x="961890" y="1851394"/>
            <a:ext cx="1639223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1"/>
            <a:r>
              <a:rPr lang="en-US" altLang="zh-CN" sz="2100" dirty="0">
                <a:solidFill>
                  <a:srgbClr val="FFFFFF"/>
                </a:solidFill>
                <a:sym typeface="Arial" panose="020B0604020202020204" pitchFamily="34" charset="0"/>
              </a:rPr>
              <a:t>|</a:t>
            </a:r>
            <a:endParaRPr lang="en-US" altLang="zh-CN" sz="2100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47" name="TextBox 18"/>
          <p:cNvSpPr txBox="1"/>
          <p:nvPr>
            <p:custDataLst>
              <p:tags r:id="rId10"/>
            </p:custDataLst>
          </p:nvPr>
        </p:nvSpPr>
        <p:spPr>
          <a:xfrm>
            <a:off x="998963" y="2608335"/>
            <a:ext cx="816543" cy="368300"/>
          </a:xfrm>
          <a:prstGeom prst="rect">
            <a:avLst/>
          </a:prstGeom>
          <a:solidFill>
            <a:srgbClr val="1B587C"/>
          </a:solidFill>
        </p:spPr>
        <p:txBody>
          <a:bodyPr wrap="square" lIns="216000" rtlCol="0" anchor="ctr" anchorCtr="0">
            <a:spAutoFit/>
          </a:bodyPr>
          <a:p>
            <a:r>
              <a:rPr lang="en-US" altLang="zh-CN" b="1">
                <a:solidFill>
                  <a:srgbClr val="FFFFFF"/>
                </a:solidFill>
                <a:sym typeface="Arial" panose="020B0604020202020204" pitchFamily="34" charset="0"/>
              </a:rPr>
              <a:t>3</a:t>
            </a:r>
            <a:endParaRPr lang="en-US" altLang="zh-CN" b="1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48" name="矩形 147"/>
          <p:cNvSpPr/>
          <p:nvPr>
            <p:custDataLst>
              <p:tags r:id="rId11"/>
            </p:custDataLst>
          </p:nvPr>
        </p:nvSpPr>
        <p:spPr>
          <a:xfrm>
            <a:off x="1781810" y="2486660"/>
            <a:ext cx="6145530" cy="693420"/>
          </a:xfrm>
          <a:prstGeom prst="rect">
            <a:avLst/>
          </a:prstGeom>
        </p:spPr>
        <p:txBody>
          <a:bodyPr wrap="square" anchor="ctr" anchorCtr="0">
            <a:normAutofit/>
          </a:bodyPr>
          <a:p>
            <a:pPr>
              <a:lnSpc>
                <a:spcPts val="2300"/>
              </a:lnSpc>
            </a:pPr>
            <a:r>
              <a:rPr lang="da-DK" altLang="zh-CN" sz="1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推行招投标制便干供求双方更好地相互选择，使工程价格更加符合价值基础，进而更好地控制工程造价；</a:t>
            </a:r>
            <a:endParaRPr lang="da-DK" altLang="zh-CN" sz="140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9" name="TextBox 18"/>
          <p:cNvSpPr txBox="1"/>
          <p:nvPr>
            <p:custDataLst>
              <p:tags r:id="rId12"/>
            </p:custDataLst>
          </p:nvPr>
        </p:nvSpPr>
        <p:spPr>
          <a:xfrm>
            <a:off x="961890" y="2545244"/>
            <a:ext cx="1639223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1"/>
            <a:r>
              <a:rPr lang="en-US" altLang="zh-CN" sz="2100" dirty="0">
                <a:solidFill>
                  <a:srgbClr val="FFFFFF"/>
                </a:solidFill>
                <a:sym typeface="Arial" panose="020B0604020202020204" pitchFamily="34" charset="0"/>
              </a:rPr>
              <a:t>|</a:t>
            </a:r>
            <a:endParaRPr lang="en-US" altLang="zh-CN" sz="2100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50" name="TextBox 18"/>
          <p:cNvSpPr txBox="1"/>
          <p:nvPr>
            <p:custDataLst>
              <p:tags r:id="rId13"/>
            </p:custDataLst>
          </p:nvPr>
        </p:nvSpPr>
        <p:spPr>
          <a:xfrm>
            <a:off x="998963" y="3302184"/>
            <a:ext cx="816543" cy="368300"/>
          </a:xfrm>
          <a:prstGeom prst="rect">
            <a:avLst/>
          </a:prstGeom>
          <a:solidFill>
            <a:srgbClr val="F07F09"/>
          </a:solidFill>
        </p:spPr>
        <p:txBody>
          <a:bodyPr wrap="square" lIns="216000" rtlCol="0" anchor="ctr" anchorCtr="0">
            <a:spAutoFit/>
          </a:bodyPr>
          <a:p>
            <a:r>
              <a:rPr lang="en-US" altLang="zh-CN" b="1">
                <a:solidFill>
                  <a:srgbClr val="FFFFFF"/>
                </a:solidFill>
                <a:sym typeface="Arial" panose="020B0604020202020204" pitchFamily="34" charset="0"/>
              </a:rPr>
              <a:t>4</a:t>
            </a:r>
            <a:endParaRPr lang="en-US" altLang="zh-CN" b="1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51" name="矩形 150"/>
          <p:cNvSpPr/>
          <p:nvPr>
            <p:custDataLst>
              <p:tags r:id="rId14"/>
            </p:custDataLst>
          </p:nvPr>
        </p:nvSpPr>
        <p:spPr>
          <a:xfrm>
            <a:off x="1781810" y="3180080"/>
            <a:ext cx="6145530" cy="612140"/>
          </a:xfrm>
          <a:prstGeom prst="rect">
            <a:avLst/>
          </a:prstGeom>
        </p:spPr>
        <p:txBody>
          <a:bodyPr wrap="square" anchor="ctr" anchorCtr="0">
            <a:normAutofit/>
          </a:bodyPr>
          <a:p>
            <a:pPr>
              <a:lnSpc>
                <a:spcPts val="2300"/>
              </a:lnSpc>
            </a:pPr>
            <a:r>
              <a:rPr lang="da-DK" altLang="zh-CN" sz="1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推行招投标制有利于规范价格行为，使公开、公平、公正的原则得以贯彻；</a:t>
            </a:r>
            <a:endParaRPr lang="da-DK" altLang="zh-CN" sz="140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2" name="TextBox 18"/>
          <p:cNvSpPr txBox="1"/>
          <p:nvPr>
            <p:custDataLst>
              <p:tags r:id="rId15"/>
            </p:custDataLst>
          </p:nvPr>
        </p:nvSpPr>
        <p:spPr>
          <a:xfrm>
            <a:off x="961890" y="3239092"/>
            <a:ext cx="81961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1"/>
            <a:r>
              <a:rPr lang="en-US" altLang="zh-CN" sz="2100" dirty="0">
                <a:solidFill>
                  <a:srgbClr val="FFFFFF"/>
                </a:solidFill>
                <a:sym typeface="Arial" panose="020B0604020202020204" pitchFamily="34" charset="0"/>
              </a:rPr>
              <a:t>|</a:t>
            </a:r>
            <a:endParaRPr lang="en-US" altLang="zh-CN" sz="2100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53" name="TextBox 18"/>
          <p:cNvSpPr txBox="1"/>
          <p:nvPr>
            <p:custDataLst>
              <p:tags r:id="rId16"/>
            </p:custDataLst>
          </p:nvPr>
        </p:nvSpPr>
        <p:spPr>
          <a:xfrm>
            <a:off x="998963" y="3996034"/>
            <a:ext cx="816543" cy="368300"/>
          </a:xfrm>
          <a:prstGeom prst="rect">
            <a:avLst/>
          </a:prstGeom>
          <a:solidFill>
            <a:srgbClr val="9F2936"/>
          </a:solidFill>
        </p:spPr>
        <p:txBody>
          <a:bodyPr wrap="square" lIns="216000" rtlCol="0" anchor="ctr" anchorCtr="0">
            <a:spAutoFit/>
          </a:bodyPr>
          <a:p>
            <a:r>
              <a:rPr lang="en-US" altLang="zh-CN" b="1" dirty="0">
                <a:solidFill>
                  <a:srgbClr val="FFFFFF"/>
                </a:solidFill>
                <a:sym typeface="Arial" panose="020B0604020202020204" pitchFamily="34" charset="0"/>
              </a:rPr>
              <a:t>5</a:t>
            </a:r>
            <a:endParaRPr lang="en-US" altLang="zh-CN" b="1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54" name="矩形 153"/>
          <p:cNvSpPr/>
          <p:nvPr>
            <p:custDataLst>
              <p:tags r:id="rId17"/>
            </p:custDataLst>
          </p:nvPr>
        </p:nvSpPr>
        <p:spPr>
          <a:xfrm>
            <a:off x="1781810" y="3874135"/>
            <a:ext cx="6146800" cy="612140"/>
          </a:xfrm>
          <a:prstGeom prst="rect">
            <a:avLst/>
          </a:prstGeom>
        </p:spPr>
        <p:txBody>
          <a:bodyPr wrap="square" anchor="ctr" anchorCtr="0">
            <a:noAutofit/>
          </a:bodyPr>
          <a:p>
            <a:pPr>
              <a:lnSpc>
                <a:spcPts val="2300"/>
              </a:lnSpc>
            </a:pPr>
            <a:r>
              <a:rPr lang="da-DK" altLang="zh-CN" sz="1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推行招投标制能够减少交易费用，节省人力、物力、财力，进而使工程造价有所降低；</a:t>
            </a:r>
            <a:endParaRPr lang="da-DK" altLang="zh-CN" sz="140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5" name="TextBox 18"/>
          <p:cNvSpPr txBox="1"/>
          <p:nvPr>
            <p:custDataLst>
              <p:tags r:id="rId18"/>
            </p:custDataLst>
          </p:nvPr>
        </p:nvSpPr>
        <p:spPr>
          <a:xfrm>
            <a:off x="961890" y="3932943"/>
            <a:ext cx="81961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1"/>
            <a:r>
              <a:rPr lang="en-US" altLang="zh-CN" sz="2100" dirty="0">
                <a:solidFill>
                  <a:srgbClr val="FFFFFF"/>
                </a:solidFill>
                <a:sym typeface="Arial" panose="020B0604020202020204" pitchFamily="34" charset="0"/>
              </a:rPr>
              <a:t>|</a:t>
            </a:r>
            <a:endParaRPr lang="en-US" altLang="zh-CN" sz="2100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矩形 2"/>
          <p:cNvSpPr/>
          <p:nvPr/>
        </p:nvSpPr>
        <p:spPr>
          <a:xfrm>
            <a:off x="468313" y="195263"/>
            <a:ext cx="526288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建设工程招投标阶段工程造价管理的内容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  <a:p>
            <a:pPr algn="l"/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8678" name="4 CuadroTexto"/>
          <p:cNvSpPr/>
          <p:nvPr/>
        </p:nvSpPr>
        <p:spPr>
          <a:xfrm>
            <a:off x="2482850" y="4816475"/>
            <a:ext cx="41783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——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知识点名称  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微软雅黑体，字号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11-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  <p:pic>
        <p:nvPicPr>
          <p:cNvPr id="28679" name="11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0" y="4808538"/>
            <a:ext cx="361950" cy="303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12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0713" y="4808538"/>
            <a:ext cx="360362" cy="303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1" name="14 CuadroTexto"/>
          <p:cNvSpPr/>
          <p:nvPr/>
        </p:nvSpPr>
        <p:spPr>
          <a:xfrm>
            <a:off x="7927975" y="4819650"/>
            <a:ext cx="3222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200" b="1" i="1" dirty="0">
                <a:solidFill>
                  <a:schemeClr val="bg1"/>
                </a:solidFill>
                <a:latin typeface="方正兰亭黑_GBK" charset="-122"/>
                <a:ea typeface="MS PGothic" panose="020B0600070205080204" pitchFamily="34" charset="-128"/>
                <a:sym typeface="MS PGothic" panose="020B0600070205080204" pitchFamily="34" charset="-128"/>
              </a:rPr>
              <a:t>of</a:t>
            </a:r>
            <a:endParaRPr lang="zh-CN" altLang="zh-CN" sz="1200" b="1" i="1" dirty="0">
              <a:solidFill>
                <a:schemeClr val="bg1"/>
              </a:solidFill>
              <a:latin typeface="方正兰亭黑_GBK" charset="-122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  <p:sp>
        <p:nvSpPr>
          <p:cNvPr id="28682" name="15 CuadroTexto"/>
          <p:cNvSpPr/>
          <p:nvPr/>
        </p:nvSpPr>
        <p:spPr>
          <a:xfrm>
            <a:off x="8237538" y="4819650"/>
            <a:ext cx="373062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chemeClr val="bg1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21</a:t>
            </a:r>
            <a:endParaRPr lang="zh-CN" altLang="zh-CN" sz="1200" b="1" dirty="0">
              <a:solidFill>
                <a:schemeClr val="bg1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pic>
        <p:nvPicPr>
          <p:cNvPr id="28683" name="Imagen 6" descr="C:\Users\Design\Documents\Edu\Product Launch\btns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3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Imagen 6" descr="C:\Users\Design\Documents\Edu\Product Launch\btns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88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5" name="13 CuadroTexto"/>
          <p:cNvSpPr/>
          <p:nvPr/>
        </p:nvSpPr>
        <p:spPr>
          <a:xfrm>
            <a:off x="7651750" y="4822825"/>
            <a:ext cx="373063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rgbClr val="04AEDA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20</a:t>
            </a:r>
            <a:endParaRPr lang="en-US" altLang="zh-CN" sz="1200" b="1" dirty="0">
              <a:solidFill>
                <a:srgbClr val="04AEDA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4"/>
            </p:custDataLst>
          </p:nvPr>
        </p:nvGrpSpPr>
        <p:grpSpPr>
          <a:xfrm>
            <a:off x="2409190" y="851535"/>
            <a:ext cx="5039995" cy="474345"/>
            <a:chOff x="1915886" y="2119086"/>
            <a:chExt cx="5339933" cy="580571"/>
          </a:xfrm>
        </p:grpSpPr>
        <p:sp>
          <p:nvSpPr>
            <p:cNvPr id="9" name="矩形 8"/>
            <p:cNvSpPr/>
            <p:nvPr>
              <p:custDataLst>
                <p:tags r:id="rId5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12" name="矩形 11"/>
            <p:cNvSpPr/>
            <p:nvPr>
              <p:custDataLst>
                <p:tags r:id="rId6"/>
              </p:custDataLst>
            </p:nvPr>
          </p:nvSpPr>
          <p:spPr>
            <a:xfrm>
              <a:off x="2665188" y="2119086"/>
              <a:ext cx="4590631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发包人选择合理的招标方式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>
              <p:custDataLst>
                <p:tags r:id="rId7"/>
              </p:custDataLst>
            </p:nvPr>
          </p:nvSpPr>
          <p:spPr>
            <a:xfrm>
              <a:off x="2124167" y="2119086"/>
              <a:ext cx="541020" cy="580571"/>
            </a:xfrm>
            <a:prstGeom prst="rect">
              <a:avLst/>
            </a:prstGeom>
            <a:solidFill>
              <a:srgbClr val="4398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01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15" name="组合 14"/>
          <p:cNvGrpSpPr/>
          <p:nvPr>
            <p:custDataLst>
              <p:tags r:id="rId8"/>
            </p:custDataLst>
          </p:nvPr>
        </p:nvGrpSpPr>
        <p:grpSpPr>
          <a:xfrm>
            <a:off x="2409190" y="1491615"/>
            <a:ext cx="5039995" cy="474345"/>
            <a:chOff x="1915886" y="2119086"/>
            <a:chExt cx="5339933" cy="580571"/>
          </a:xfrm>
        </p:grpSpPr>
        <p:sp>
          <p:nvSpPr>
            <p:cNvPr id="16" name="矩形 15"/>
            <p:cNvSpPr/>
            <p:nvPr>
              <p:custDataLst>
                <p:tags r:id="rId9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17" name="矩形 16"/>
            <p:cNvSpPr/>
            <p:nvPr>
              <p:custDataLst>
                <p:tags r:id="rId10"/>
              </p:custDataLst>
            </p:nvPr>
          </p:nvSpPr>
          <p:spPr>
            <a:xfrm>
              <a:off x="2665188" y="2119086"/>
              <a:ext cx="4590631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发包人选择合理的承包模式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>
              <p:custDataLst>
                <p:tags r:id="rId11"/>
              </p:custDataLst>
            </p:nvPr>
          </p:nvSpPr>
          <p:spPr>
            <a:xfrm>
              <a:off x="2124167" y="2119086"/>
              <a:ext cx="541020" cy="580571"/>
            </a:xfrm>
            <a:prstGeom prst="rect">
              <a:avLst/>
            </a:prstGeom>
            <a:solidFill>
              <a:srgbClr val="4398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02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19" name="组合 18"/>
          <p:cNvGrpSpPr/>
          <p:nvPr>
            <p:custDataLst>
              <p:tags r:id="rId12"/>
            </p:custDataLst>
          </p:nvPr>
        </p:nvGrpSpPr>
        <p:grpSpPr>
          <a:xfrm>
            <a:off x="2409190" y="2131695"/>
            <a:ext cx="5040630" cy="474345"/>
            <a:chOff x="1915886" y="2119086"/>
            <a:chExt cx="6170277" cy="580649"/>
          </a:xfrm>
        </p:grpSpPr>
        <p:sp>
          <p:nvSpPr>
            <p:cNvPr id="20" name="矩形 19"/>
            <p:cNvSpPr/>
            <p:nvPr>
              <p:custDataLst>
                <p:tags r:id="rId13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21" name="矩形 20"/>
            <p:cNvSpPr/>
            <p:nvPr>
              <p:custDataLst>
                <p:tags r:id="rId14"/>
              </p:custDataLst>
            </p:nvPr>
          </p:nvSpPr>
          <p:spPr>
            <a:xfrm>
              <a:off x="2665212" y="2119086"/>
              <a:ext cx="5420951" cy="5806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发包人编制招标文件，确定合理的工程计量方法和投标报价方法，编制标底和招标控制价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>
              <p:custDataLst>
                <p:tags r:id="rId15"/>
              </p:custDataLst>
            </p:nvPr>
          </p:nvSpPr>
          <p:spPr>
            <a:xfrm>
              <a:off x="2124205" y="2119086"/>
              <a:ext cx="541007" cy="580649"/>
            </a:xfrm>
            <a:prstGeom prst="rect">
              <a:avLst/>
            </a:prstGeom>
            <a:solidFill>
              <a:srgbClr val="72CC36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03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23" name="组合 22"/>
          <p:cNvGrpSpPr/>
          <p:nvPr>
            <p:custDataLst>
              <p:tags r:id="rId16"/>
            </p:custDataLst>
          </p:nvPr>
        </p:nvGrpSpPr>
        <p:grpSpPr>
          <a:xfrm>
            <a:off x="2409190" y="2772410"/>
            <a:ext cx="5041265" cy="474345"/>
            <a:chOff x="1915886" y="2119086"/>
            <a:chExt cx="5339933" cy="580571"/>
          </a:xfrm>
        </p:grpSpPr>
        <p:sp>
          <p:nvSpPr>
            <p:cNvPr id="24" name="矩形 23"/>
            <p:cNvSpPr/>
            <p:nvPr>
              <p:custDataLst>
                <p:tags r:id="rId17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25" name="矩形 24"/>
            <p:cNvSpPr/>
            <p:nvPr>
              <p:custDataLst>
                <p:tags r:id="rId18"/>
              </p:custDataLst>
            </p:nvPr>
          </p:nvSpPr>
          <p:spPr>
            <a:xfrm>
              <a:off x="2665188" y="2119086"/>
              <a:ext cx="4590631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承包人编制投标文件，合理确定投标报价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>
              <p:custDataLst>
                <p:tags r:id="rId19"/>
              </p:custDataLst>
            </p:nvPr>
          </p:nvSpPr>
          <p:spPr>
            <a:xfrm>
              <a:off x="2124167" y="2119086"/>
              <a:ext cx="541020" cy="580571"/>
            </a:xfrm>
            <a:prstGeom prst="rect">
              <a:avLst/>
            </a:prstGeom>
            <a:solidFill>
              <a:srgbClr val="72CC36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04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27" name="组合 26"/>
          <p:cNvGrpSpPr/>
          <p:nvPr>
            <p:custDataLst>
              <p:tags r:id="rId20"/>
            </p:custDataLst>
          </p:nvPr>
        </p:nvGrpSpPr>
        <p:grpSpPr>
          <a:xfrm>
            <a:off x="2409190" y="3412490"/>
            <a:ext cx="5041265" cy="474345"/>
            <a:chOff x="1915886" y="2119086"/>
            <a:chExt cx="5339933" cy="580571"/>
          </a:xfrm>
        </p:grpSpPr>
        <p:sp>
          <p:nvSpPr>
            <p:cNvPr id="28" name="矩形 27"/>
            <p:cNvSpPr/>
            <p:nvPr>
              <p:custDataLst>
                <p:tags r:id="rId21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EAB200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29" name="矩形 28"/>
            <p:cNvSpPr/>
            <p:nvPr>
              <p:custDataLst>
                <p:tags r:id="rId22"/>
              </p:custDataLst>
            </p:nvPr>
          </p:nvSpPr>
          <p:spPr>
            <a:xfrm>
              <a:off x="2665188" y="2119086"/>
              <a:ext cx="4590631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EAB200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发包人选择合理的评标方式进行评标，在正式确定中标单位之前，对潜在中标单位进行询标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>
              <p:custDataLst>
                <p:tags r:id="rId23"/>
              </p:custDataLst>
            </p:nvPr>
          </p:nvSpPr>
          <p:spPr>
            <a:xfrm>
              <a:off x="2124167" y="2119086"/>
              <a:ext cx="541020" cy="580571"/>
            </a:xfrm>
            <a:prstGeom prst="rect">
              <a:avLst/>
            </a:prstGeom>
            <a:solidFill>
              <a:srgbClr val="EAB200"/>
            </a:solidFill>
            <a:ln w="19050">
              <a:solidFill>
                <a:srgbClr val="EAB200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05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32" name="矩形 31"/>
          <p:cNvSpPr/>
          <p:nvPr>
            <p:custDataLst>
              <p:tags r:id="rId24"/>
            </p:custDataLst>
          </p:nvPr>
        </p:nvSpPr>
        <p:spPr>
          <a:xfrm>
            <a:off x="2409190" y="4052570"/>
            <a:ext cx="5040630" cy="474345"/>
          </a:xfrm>
          <a:prstGeom prst="rect">
            <a:avLst/>
          </a:prstGeom>
          <a:solidFill>
            <a:srgbClr val="FFFFFF"/>
          </a:solidFill>
          <a:ln w="19050">
            <a:solidFill>
              <a:srgbClr val="EAB200"/>
            </a:solidFill>
          </a:ln>
        </p:spPr>
        <p:style>
          <a:lnRef idx="2">
            <a:srgbClr val="4398FF">
              <a:shade val="50000"/>
            </a:srgbClr>
          </a:lnRef>
          <a:fillRef idx="1">
            <a:srgbClr val="4398FF"/>
          </a:fillRef>
          <a:effectRef idx="0">
            <a:srgbClr val="4398FF"/>
          </a:effectRef>
          <a:fontRef idx="minor">
            <a:sysClr val="window" lastClr="FFFFFF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33" name="矩形 32"/>
          <p:cNvSpPr/>
          <p:nvPr>
            <p:custDataLst>
              <p:tags r:id="rId25"/>
            </p:custDataLst>
          </p:nvPr>
        </p:nvSpPr>
        <p:spPr>
          <a:xfrm>
            <a:off x="3116580" y="4052570"/>
            <a:ext cx="4333240" cy="474345"/>
          </a:xfrm>
          <a:prstGeom prst="rect">
            <a:avLst/>
          </a:prstGeom>
          <a:solidFill>
            <a:srgbClr val="FFFFFF"/>
          </a:solidFill>
          <a:ln w="19050">
            <a:solidFill>
              <a:srgbClr val="EAB200"/>
            </a:solidFill>
          </a:ln>
        </p:spPr>
        <p:style>
          <a:lnRef idx="2">
            <a:srgbClr val="4398FF">
              <a:shade val="50000"/>
            </a:srgbClr>
          </a:lnRef>
          <a:fillRef idx="1">
            <a:srgbClr val="4398FF"/>
          </a:fillRef>
          <a:effectRef idx="0">
            <a:srgbClr val="4398FF"/>
          </a:effectRef>
          <a:fontRef idx="minor">
            <a:sysClr val="window" lastClr="FFFFFF"/>
          </a:fontRef>
        </p:style>
        <p:txBody>
          <a:bodyPr rtlCol="0" anchor="ctr">
            <a:noAutofit/>
          </a:bodyPr>
          <a:p>
            <a:pPr algn="ctr"/>
            <a:r>
              <a: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发包人通过评标定标，选择中标单位，签订承包合同</a:t>
            </a:r>
            <a:endParaRPr lang="en-US" altLang="zh-CN" sz="1400" smtClea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>
            <p:custDataLst>
              <p:tags r:id="rId26"/>
            </p:custDataLst>
          </p:nvPr>
        </p:nvSpPr>
        <p:spPr>
          <a:xfrm>
            <a:off x="2606040" y="4052570"/>
            <a:ext cx="510540" cy="474345"/>
          </a:xfrm>
          <a:prstGeom prst="rect">
            <a:avLst/>
          </a:prstGeom>
          <a:solidFill>
            <a:srgbClr val="EAB200"/>
          </a:solidFill>
          <a:ln w="19050">
            <a:solidFill>
              <a:srgbClr val="EAB200"/>
            </a:solidFill>
          </a:ln>
        </p:spPr>
        <p:style>
          <a:lnRef idx="2">
            <a:srgbClr val="4398FF">
              <a:shade val="50000"/>
            </a:srgbClr>
          </a:lnRef>
          <a:fillRef idx="1">
            <a:srgbClr val="4398FF"/>
          </a:fillRef>
          <a:effectRef idx="0">
            <a:srgbClr val="4398FF"/>
          </a:effectRef>
          <a:fontRef idx="minor">
            <a:sysClr val="window" lastClr="FFFFFF"/>
          </a:fontRef>
        </p:style>
        <p:txBody>
          <a:bodyPr rtlCol="0" anchor="ctr"/>
          <a:p>
            <a:pPr algn="ctr"/>
            <a:r>
              <a:rPr lang="en-US" altLang="zh-CN" sz="1350" dirty="0">
                <a:solidFill>
                  <a:sysClr val="window" lastClr="FFFFFF"/>
                </a:solidFill>
              </a:rPr>
              <a:t>06</a:t>
            </a:r>
            <a:endParaRPr lang="zh-CN" altLang="en-US" sz="1350" dirty="0">
              <a:solidFill>
                <a:sysClr val="window" lastClr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698" name="Picture 2" descr="C:\Users\iamisis\Desktop\崔老师的PPT\bghome0.png"/>
          <p:cNvPicPr>
            <a:picLocks noChangeAspect="1"/>
          </p:cNvPicPr>
          <p:nvPr/>
        </p:nvPicPr>
        <p:blipFill>
          <a:blip r:embed="rId1"/>
          <a:srcRect t="50401"/>
          <a:stretch>
            <a:fillRect/>
          </a:stretch>
        </p:blipFill>
        <p:spPr>
          <a:xfrm>
            <a:off x="0" y="1592263"/>
            <a:ext cx="9144000" cy="1889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2" descr="PPECLOGO-eff-0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2317750"/>
            <a:ext cx="835025" cy="474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3" descr="PPECLOGO-eff-0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825" y="2290763"/>
            <a:ext cx="773113" cy="446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4" descr="PPECLOGO-eff-0-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" y="1466850"/>
            <a:ext cx="2373313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4" name="Picture 5" descr="PPECLOGO-eff-0-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6900" y="2860675"/>
            <a:ext cx="412750" cy="234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5" name="Picture 6" descr="PPECLOGO-eff-0-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6075" y="2311400"/>
            <a:ext cx="315913" cy="179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6" name="Picture 7" descr="PPECLOGO-eff-0-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7650" y="2892425"/>
            <a:ext cx="155575" cy="88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7" name="Picture 8" descr="PPECLOGO-eff-0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075" y="2119313"/>
            <a:ext cx="773113" cy="446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8" name="Picture 9" descr="PPECLOGO-eff-5-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87575" y="2530475"/>
            <a:ext cx="1163638" cy="668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9" name="Picture 10" descr="PPECLOGO-eff-5-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2225" y="2692400"/>
            <a:ext cx="1444625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0" name="Picture 11" descr="PPECLOGO-eff-5-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4100" y="2217738"/>
            <a:ext cx="879475" cy="506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1" name="Picture 12" descr="PPECLOGO-eff-0-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73750" y="2768600"/>
            <a:ext cx="411163" cy="233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2" name="Picture 13" descr="PPECLOGO-eff-0-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80425" y="1974850"/>
            <a:ext cx="411163" cy="233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3" name="Picture 14" descr="PPECLOGO-eff2-1-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35075" y="2282825"/>
            <a:ext cx="1336675" cy="849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4" name="Picture 15" descr="PPECLOGO-eff2-1-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55900" y="2238375"/>
            <a:ext cx="344488" cy="217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5" name="Picture 16" descr="PPECLOGO-eff2-1-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27775" y="2586038"/>
            <a:ext cx="554038" cy="349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6" name="Picture 17" descr="PPECLOGO-eff2-1-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92925" y="2314575"/>
            <a:ext cx="284163" cy="179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7" name="Picture 18" descr="PPECLOGO-eff2-1-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92975" y="2649538"/>
            <a:ext cx="222250" cy="141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TextBox 13"/>
          <p:cNvSpPr txBox="1"/>
          <p:nvPr/>
        </p:nvSpPr>
        <p:spPr>
          <a:xfrm>
            <a:off x="375688" y="2066500"/>
            <a:ext cx="8411818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5400" b="1" kern="1200" cap="none" spc="0" normalizeH="0" baseline="0" noProof="0" dirty="0">
                <a:ln w="3175">
                  <a:solidFill>
                    <a:srgbClr val="31A5D7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谢谢观看！</a:t>
            </a:r>
            <a:endParaRPr kumimoji="0" lang="zh-CN" altLang="en-US" sz="5400" b="1" kern="1200" cap="none" spc="0" normalizeH="0" baseline="0" noProof="0" dirty="0">
              <a:ln w="3175">
                <a:solidFill>
                  <a:srgbClr val="31A5D7"/>
                </a:solidFill>
              </a:ln>
              <a:solidFill>
                <a:schemeClr val="bg1"/>
              </a:solidFill>
              <a:latin typeface="华康俪金黑W8" pitchFamily="49" charset="-122"/>
              <a:ea typeface="华康俪金黑W8" pitchFamily="49" charset="-122"/>
              <a:cs typeface="+mn-cs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0" y="3586163"/>
            <a:ext cx="9144000" cy="0"/>
          </a:xfrm>
          <a:prstGeom prst="line">
            <a:avLst/>
          </a:prstGeom>
          <a:ln w="19050">
            <a:solidFill>
              <a:srgbClr val="04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588" y="1477963"/>
            <a:ext cx="9144000" cy="0"/>
          </a:xfrm>
          <a:prstGeom prst="line">
            <a:avLst/>
          </a:prstGeom>
          <a:ln w="19050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25 1.48148E-6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31631 -1.85185E-6 " pathEditMode="relative" rAng="0" ptsTypes="AA">
                                      <p:cBhvr>
                                        <p:cTn id="44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1.7284E-6 L -0.46684 1.7284E-6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0.19531 1.48148E-6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95062E-6 L -0.43594 -3.95062E-6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0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61719 7.40741E-7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45679E-6 L -0.33577 3.45679E-6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57188 -4.07407E-6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08642E-6 L -0.57188 -3.08642E-6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08642E-6 L 0.43906 -3.08642E-6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7284E-6 L 0.62812 -1.7284E-6 " pathEditMode="relative" rAng="0" ptsTypes="AA">
                                      <p:cBhvr>
                                        <p:cTn id="62" dur="5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46914E-6 L 0.42466 -2.46914E-6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0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6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6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7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7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7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8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8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8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3" dur="1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6" dur="1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9" dur="1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12" dur="1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15" dur="1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xit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19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3" presetClass="exit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24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xit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29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3" presetClass="exit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4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3" presetClass="exit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iamisis\Desktop\崔老师的PPT\bghome0.png"/>
          <p:cNvPicPr>
            <a:picLocks noChangeAspect="1"/>
          </p:cNvPicPr>
          <p:nvPr/>
        </p:nvPicPr>
        <p:blipFill>
          <a:blip r:embed="rId1"/>
          <a:srcRect t="50401"/>
          <a:stretch>
            <a:fillRect/>
          </a:stretch>
        </p:blipFill>
        <p:spPr>
          <a:xfrm>
            <a:off x="0" y="1403350"/>
            <a:ext cx="9144000" cy="1889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2" descr="PPECLOGO-eff-0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2128838"/>
            <a:ext cx="835025" cy="4746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3" descr="PPECLOGO-eff-0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825" y="2101850"/>
            <a:ext cx="773113" cy="446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4" descr="PPECLOGO-eff-0-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" y="1277938"/>
            <a:ext cx="2373313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4" name="Picture 5" descr="PPECLOGO-eff-0-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6900" y="2671763"/>
            <a:ext cx="412750" cy="234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5" name="Picture 6" descr="PPECLOGO-eff-0-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6075" y="2122488"/>
            <a:ext cx="315913" cy="179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6" name="Picture 7" descr="PPECLOGO-eff-0-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7650" y="2703513"/>
            <a:ext cx="155575" cy="88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7" name="Picture 8" descr="PPECLOGO-eff-0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075" y="1930400"/>
            <a:ext cx="773113" cy="446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8" name="Picture 9" descr="PPECLOGO-eff-5-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87575" y="2341563"/>
            <a:ext cx="1163638" cy="668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9" name="Picture 10" descr="PPECLOGO-eff-5-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2225" y="2503488"/>
            <a:ext cx="1444625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0" name="Picture 11" descr="PPECLOGO-eff-5-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4100" y="2028825"/>
            <a:ext cx="879475" cy="506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1" name="Picture 12" descr="PPECLOGO-eff-0-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73750" y="2579688"/>
            <a:ext cx="411163" cy="233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2" name="Picture 13" descr="PPECLOGO-eff-0-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80425" y="1785938"/>
            <a:ext cx="411163" cy="233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3" name="Picture 14" descr="PPECLOGO-eff2-1-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35075" y="2093913"/>
            <a:ext cx="1336675" cy="849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4" name="Picture 15" descr="PPECLOGO-eff2-1-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55900" y="2049463"/>
            <a:ext cx="344488" cy="217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5" name="Picture 16" descr="PPECLOGO-eff2-1-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27775" y="2397125"/>
            <a:ext cx="554038" cy="349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6" name="Picture 17" descr="PPECLOGO-eff2-1-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92925" y="2125663"/>
            <a:ext cx="284163" cy="179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7" name="Picture 18" descr="PPECLOGO-eff2-1-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92975" y="2460625"/>
            <a:ext cx="222250" cy="141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TextBox 13"/>
          <p:cNvSpPr txBox="1"/>
          <p:nvPr/>
        </p:nvSpPr>
        <p:spPr>
          <a:xfrm>
            <a:off x="216535" y="1877060"/>
            <a:ext cx="8786495" cy="15684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zh-CN" sz="48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招投标与工程造价管理</a:t>
            </a:r>
            <a:endParaRPr kumimoji="0" lang="zh-CN" altLang="zh-CN" sz="48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ctr" defTabSz="914400">
              <a:buClrTx/>
              <a:buSzTx/>
              <a:buFontTx/>
              <a:buNone/>
              <a:defRPr/>
            </a:pPr>
            <a:endParaRPr kumimoji="0" lang="en-US" altLang="zh-CN" sz="4800" b="1" kern="1200" cap="none" spc="0" normalizeH="0" baseline="0" noProof="0" dirty="0">
              <a:ln w="3175">
                <a:solidFill>
                  <a:srgbClr val="31A5D7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0" y="3397250"/>
            <a:ext cx="9144000" cy="0"/>
          </a:xfrm>
          <a:prstGeom prst="line">
            <a:avLst/>
          </a:prstGeom>
          <a:ln w="19050">
            <a:solidFill>
              <a:srgbClr val="04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-4762" y="3617913"/>
            <a:ext cx="3063875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3" name="矩形 29"/>
          <p:cNvSpPr/>
          <p:nvPr/>
        </p:nvSpPr>
        <p:spPr>
          <a:xfrm>
            <a:off x="3136900" y="3440113"/>
            <a:ext cx="1372235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1600" dirty="0">
                <a:latin typeface="Arial" panose="020B0604020202020204" pitchFamily="34" charset="0"/>
              </a:rPr>
              <a:t>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作者 厉彦菊</a:t>
            </a:r>
            <a:r>
              <a:rPr lang="zh-CN" altLang="en-US" sz="1600" dirty="0">
                <a:latin typeface="Arial" panose="020B0604020202020204" pitchFamily="34" charset="0"/>
              </a:rPr>
              <a:t> </a:t>
            </a:r>
            <a:endParaRPr lang="zh-CN" altLang="zh-CN" sz="1400" dirty="0">
              <a:latin typeface="Arial" panose="020B0604020202020204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1588" y="1289050"/>
            <a:ext cx="9144000" cy="0"/>
          </a:xfrm>
          <a:prstGeom prst="line">
            <a:avLst/>
          </a:prstGeom>
          <a:ln w="19050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0" y="3552825"/>
            <a:ext cx="305911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0" y="3689350"/>
            <a:ext cx="305911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5926138" y="3598863"/>
            <a:ext cx="321786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5926138" y="3533775"/>
            <a:ext cx="321786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5922963" y="3670300"/>
            <a:ext cx="3221038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25 1.48148E-6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31631 -1.85185E-6 " pathEditMode="relative" rAng="0" ptsTypes="AA">
                                      <p:cBhvr>
                                        <p:cTn id="44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1.7284E-6 L -0.46684 1.7284E-6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0.19531 1.48148E-6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95062E-6 L -0.43594 -3.95062E-6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0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61719 7.40741E-7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45679E-6 L -0.33577 3.45679E-6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57188 -4.07407E-6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08642E-6 L -0.57188 -3.08642E-6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08642E-6 L 0.43906 -3.08642E-6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7284E-6 L 0.62812 -1.7284E-6 " pathEditMode="relative" rAng="0" ptsTypes="AA">
                                      <p:cBhvr>
                                        <p:cTn id="62" dur="5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46914E-6 L 0.42466 -2.46914E-6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0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6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6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7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7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7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8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8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8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filter="fade">
                                      <p:cBhvr>
                                        <p:cTn id="9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3" dur="1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6" dur="1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9" dur="1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12" dur="1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15" dur="1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xit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19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3" presetClass="exit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24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xit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29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3" presetClass="exit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4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3" presetClass="exit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圆角矩形 3"/>
          <p:cNvSpPr/>
          <p:nvPr/>
        </p:nvSpPr>
        <p:spPr>
          <a:xfrm>
            <a:off x="2222500" y="976313"/>
            <a:ext cx="5111750" cy="46196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3AE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349500" y="1028700"/>
            <a:ext cx="358775" cy="358775"/>
          </a:xfrm>
          <a:prstGeom prst="ellipse">
            <a:avLst/>
          </a:prstGeom>
          <a:solidFill>
            <a:srgbClr val="03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roadway" pitchFamily="82" charset="0"/>
                <a:ea typeface="+mn-ea"/>
                <a:cs typeface="+mn-cs"/>
              </a:rPr>
              <a:t>1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roadway" pitchFamily="82" charset="0"/>
              <a:ea typeface="+mn-ea"/>
              <a:cs typeface="+mn-cs"/>
            </a:endParaRPr>
          </a:p>
        </p:txBody>
      </p:sp>
      <p:sp>
        <p:nvSpPr>
          <p:cNvPr id="8" name="圆角矩形 5"/>
          <p:cNvSpPr/>
          <p:nvPr/>
        </p:nvSpPr>
        <p:spPr>
          <a:xfrm>
            <a:off x="2222500" y="1840230"/>
            <a:ext cx="5111750" cy="461963"/>
          </a:xfrm>
          <a:prstGeom prst="roundRect">
            <a:avLst>
              <a:gd name="adj" fmla="val 50000"/>
            </a:avLst>
          </a:prstGeom>
          <a:noFill/>
          <a:ln>
            <a:solidFill>
              <a:srgbClr val="03AE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49500" y="1881823"/>
            <a:ext cx="358775" cy="358775"/>
          </a:xfrm>
          <a:prstGeom prst="ellipse">
            <a:avLst/>
          </a:prstGeom>
          <a:solidFill>
            <a:srgbClr val="03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roadway" pitchFamily="82" charset="0"/>
                <a:ea typeface="+mn-ea"/>
                <a:cs typeface="+mn-cs"/>
              </a:rPr>
              <a:t>2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roadway" pitchFamily="82" charset="0"/>
              <a:ea typeface="+mn-ea"/>
              <a:cs typeface="+mn-cs"/>
            </a:endParaRPr>
          </a:p>
        </p:txBody>
      </p:sp>
      <p:sp>
        <p:nvSpPr>
          <p:cNvPr id="10" name="圆角矩形 7"/>
          <p:cNvSpPr/>
          <p:nvPr/>
        </p:nvSpPr>
        <p:spPr>
          <a:xfrm>
            <a:off x="2222500" y="2682558"/>
            <a:ext cx="5111750" cy="463550"/>
          </a:xfrm>
          <a:prstGeom prst="roundRect">
            <a:avLst>
              <a:gd name="adj" fmla="val 50000"/>
            </a:avLst>
          </a:prstGeom>
          <a:noFill/>
          <a:ln>
            <a:solidFill>
              <a:srgbClr val="03AE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349500" y="2734945"/>
            <a:ext cx="358775" cy="358775"/>
          </a:xfrm>
          <a:prstGeom prst="ellipse">
            <a:avLst/>
          </a:prstGeom>
          <a:solidFill>
            <a:srgbClr val="03A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roadway" pitchFamily="82" charset="0"/>
                <a:ea typeface="+mn-ea"/>
                <a:cs typeface="+mn-cs"/>
              </a:rPr>
              <a:t>3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roadway" pitchFamily="82" charset="0"/>
              <a:ea typeface="+mn-ea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837180" y="1069975"/>
            <a:ext cx="2829560" cy="27495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1350" b="1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招投标的概念、范围、及分类</a:t>
            </a:r>
            <a:endParaRPr kumimoji="0" lang="zh-CN" altLang="en-US" sz="1350" b="1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37180" y="1921510"/>
            <a:ext cx="3290570" cy="27495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R="0" algn="l" defTabSz="914400">
              <a:buClrTx/>
              <a:buSzTx/>
              <a:buFontTx/>
              <a:buNone/>
              <a:defRPr/>
            </a:pPr>
            <a:r>
              <a:rPr kumimoji="0" lang="zh-CN" altLang="en-US" sz="1350" b="1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建设工程招投标对工程造价的重要影响</a:t>
            </a:r>
            <a:endParaRPr kumimoji="0" lang="zh-CN" altLang="en-US" sz="1350" b="1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37180" y="2763520"/>
            <a:ext cx="3289935" cy="27495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1350" b="1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建设工程招投标阶段工程造价管理的内容</a:t>
            </a:r>
            <a:endParaRPr kumimoji="0" lang="zh-CN" altLang="en-US" sz="1350" b="1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82" name="文本框 22"/>
          <p:cNvSpPr txBox="1"/>
          <p:nvPr/>
        </p:nvSpPr>
        <p:spPr>
          <a:xfrm>
            <a:off x="730250" y="0"/>
            <a:ext cx="1611313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284" name="11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0" y="4808538"/>
            <a:ext cx="361950" cy="303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85" name="12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0713" y="4808538"/>
            <a:ext cx="360362" cy="303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6" name="14 CuadroTexto"/>
          <p:cNvSpPr/>
          <p:nvPr/>
        </p:nvSpPr>
        <p:spPr>
          <a:xfrm>
            <a:off x="7927975" y="4819650"/>
            <a:ext cx="3222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200" b="1" i="1" dirty="0">
                <a:solidFill>
                  <a:schemeClr val="bg1"/>
                </a:solidFill>
                <a:latin typeface="方正兰亭黑_GBK" charset="-122"/>
                <a:ea typeface="MS PGothic" panose="020B0600070205080204" pitchFamily="34" charset="-128"/>
                <a:sym typeface="MS PGothic" panose="020B0600070205080204" pitchFamily="34" charset="-128"/>
              </a:rPr>
              <a:t>of</a:t>
            </a:r>
            <a:endParaRPr lang="zh-CN" altLang="zh-CN" sz="1200" b="1" i="1" dirty="0">
              <a:solidFill>
                <a:schemeClr val="bg1"/>
              </a:solidFill>
              <a:latin typeface="方正兰亭黑_GBK" charset="-122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  <p:sp>
        <p:nvSpPr>
          <p:cNvPr id="11287" name="15 CuadroTexto"/>
          <p:cNvSpPr/>
          <p:nvPr/>
        </p:nvSpPr>
        <p:spPr>
          <a:xfrm>
            <a:off x="8239125" y="4819650"/>
            <a:ext cx="369888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zh-CN" sz="1200" b="1" dirty="0">
                <a:solidFill>
                  <a:schemeClr val="bg1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14</a:t>
            </a:r>
            <a:endParaRPr lang="zh-CN" altLang="zh-CN" sz="1200" b="1" dirty="0">
              <a:solidFill>
                <a:schemeClr val="bg1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pic>
        <p:nvPicPr>
          <p:cNvPr id="11288" name="Imagen 6" descr="C:\Users\Design\Documents\Edu\Product Launch\btns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3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89" name="Imagen 6" descr="C:\Users\Design\Documents\Edu\Product Launch\btns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88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90" name="13 CuadroTexto"/>
          <p:cNvSpPr/>
          <p:nvPr/>
        </p:nvSpPr>
        <p:spPr>
          <a:xfrm>
            <a:off x="7699375" y="4822825"/>
            <a:ext cx="277813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rgbClr val="04AEDA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3</a:t>
            </a:r>
            <a:endParaRPr lang="en-US" altLang="zh-CN" sz="1200" b="1" dirty="0">
              <a:solidFill>
                <a:srgbClr val="04AEDA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Box 4"/>
          <p:cNvSpPr txBox="1"/>
          <p:nvPr/>
        </p:nvSpPr>
        <p:spPr>
          <a:xfrm>
            <a:off x="257175" y="155575"/>
            <a:ext cx="4867275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工程量清单的编制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339" name="组合 6"/>
          <p:cNvGrpSpPr/>
          <p:nvPr/>
        </p:nvGrpSpPr>
        <p:grpSpPr>
          <a:xfrm>
            <a:off x="3351213" y="1427163"/>
            <a:ext cx="2443162" cy="2554287"/>
            <a:chOff x="0" y="0"/>
            <a:chExt cx="3257757" cy="3406452"/>
          </a:xfrm>
        </p:grpSpPr>
        <p:sp>
          <p:nvSpPr>
            <p:cNvPr id="14374" name="等腰三角形 7"/>
            <p:cNvSpPr/>
            <p:nvPr/>
          </p:nvSpPr>
          <p:spPr>
            <a:xfrm rot="-5400000">
              <a:off x="-129956" y="1652048"/>
              <a:ext cx="1884359" cy="1624448"/>
            </a:xfrm>
            <a:prstGeom prst="triangle">
              <a:avLst>
                <a:gd name="adj" fmla="val 50000"/>
              </a:avLst>
            </a:prstGeom>
            <a:solidFill>
              <a:srgbClr val="2EA7E0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方正兰亭粗黑_GBK" charset="-122"/>
                <a:ea typeface="方正兰亭粗黑_GBK" charset="-122"/>
              </a:endParaRPr>
            </a:p>
          </p:txBody>
        </p:sp>
        <p:sp>
          <p:nvSpPr>
            <p:cNvPr id="14375" name="等腰三角形 8"/>
            <p:cNvSpPr/>
            <p:nvPr/>
          </p:nvSpPr>
          <p:spPr>
            <a:xfrm rot="5400000" flipH="1">
              <a:off x="-129956" y="709865"/>
              <a:ext cx="1884359" cy="1624448"/>
            </a:xfrm>
            <a:prstGeom prst="triangle">
              <a:avLst>
                <a:gd name="adj" fmla="val 50000"/>
              </a:avLst>
            </a:prstGeom>
            <a:solidFill>
              <a:srgbClr val="008DCA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方正兰亭粗黑_GBK" charset="-122"/>
                <a:ea typeface="方正兰亭粗黑_GBK" charset="-122"/>
              </a:endParaRPr>
            </a:p>
          </p:txBody>
        </p:sp>
        <p:sp>
          <p:nvSpPr>
            <p:cNvPr id="14376" name="等腰三角形 9"/>
            <p:cNvSpPr/>
            <p:nvPr/>
          </p:nvSpPr>
          <p:spPr>
            <a:xfrm rot="-5400000">
              <a:off x="1503352" y="709865"/>
              <a:ext cx="1884359" cy="1624448"/>
            </a:xfrm>
            <a:prstGeom prst="triangle">
              <a:avLst>
                <a:gd name="adj" fmla="val 50000"/>
              </a:avLst>
            </a:prstGeom>
            <a:solidFill>
              <a:srgbClr val="BBDCF4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方正兰亭粗黑_GBK" charset="-122"/>
                <a:ea typeface="方正兰亭粗黑_GBK" charset="-122"/>
              </a:endParaRPr>
            </a:p>
          </p:txBody>
        </p:sp>
        <p:sp>
          <p:nvSpPr>
            <p:cNvPr id="14377" name="等腰三角形 10"/>
            <p:cNvSpPr/>
            <p:nvPr/>
          </p:nvSpPr>
          <p:spPr>
            <a:xfrm rot="-9000000">
              <a:off x="1093514" y="0"/>
              <a:ext cx="1884359" cy="1624448"/>
            </a:xfrm>
            <a:prstGeom prst="triangle">
              <a:avLst>
                <a:gd name="adj" fmla="val 50000"/>
              </a:avLst>
            </a:prstGeom>
            <a:solidFill>
              <a:srgbClr val="DFEEFA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方正兰亭粗黑_GBK" charset="-122"/>
                <a:ea typeface="方正兰亭粗黑_GBK" charset="-122"/>
              </a:endParaRPr>
            </a:p>
          </p:txBody>
        </p:sp>
        <p:sp>
          <p:nvSpPr>
            <p:cNvPr id="14378" name="等腰三角形 11"/>
            <p:cNvSpPr/>
            <p:nvPr/>
          </p:nvSpPr>
          <p:spPr>
            <a:xfrm rot="9000000" flipV="1">
              <a:off x="1093514" y="1419731"/>
              <a:ext cx="1884359" cy="1624448"/>
            </a:xfrm>
            <a:prstGeom prst="triangle">
              <a:avLst>
                <a:gd name="adj" fmla="val 50000"/>
              </a:avLst>
            </a:prstGeom>
            <a:solidFill>
              <a:srgbClr val="82C1EA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方正兰亭粗黑_GBK" charset="-122"/>
                <a:ea typeface="方正兰亭粗黑_GBK" charset="-122"/>
              </a:endParaRPr>
            </a:p>
          </p:txBody>
        </p:sp>
        <p:sp>
          <p:nvSpPr>
            <p:cNvPr id="14379" name="等腰三角形 12"/>
            <p:cNvSpPr/>
            <p:nvPr/>
          </p:nvSpPr>
          <p:spPr>
            <a:xfrm rot="9000000" flipH="1">
              <a:off x="279883" y="1"/>
              <a:ext cx="1884359" cy="1624448"/>
            </a:xfrm>
            <a:prstGeom prst="triangle">
              <a:avLst>
                <a:gd name="adj" fmla="val 50000"/>
              </a:avLst>
            </a:prstGeom>
            <a:solidFill>
              <a:srgbClr val="0073AB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方正兰亭粗黑_GBK" charset="-122"/>
                <a:ea typeface="方正兰亭粗黑_GBK" charset="-122"/>
              </a:endParaRPr>
            </a:p>
          </p:txBody>
        </p:sp>
      </p:grpSp>
      <p:grpSp>
        <p:nvGrpSpPr>
          <p:cNvPr id="14340" name="组合 1"/>
          <p:cNvGrpSpPr/>
          <p:nvPr/>
        </p:nvGrpSpPr>
        <p:grpSpPr>
          <a:xfrm>
            <a:off x="3937000" y="2032000"/>
            <a:ext cx="1239838" cy="1079500"/>
            <a:chOff x="0" y="0"/>
            <a:chExt cx="1655322" cy="1440000"/>
          </a:xfrm>
        </p:grpSpPr>
        <p:sp>
          <p:nvSpPr>
            <p:cNvPr id="14372" name="椭圆 13"/>
            <p:cNvSpPr/>
            <p:nvPr/>
          </p:nvSpPr>
          <p:spPr>
            <a:xfrm>
              <a:off x="128106" y="0"/>
              <a:ext cx="1440000" cy="1440000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anchor="ctr"/>
            <a:p>
              <a:pPr algn="ctr"/>
              <a:endParaRPr lang="zh-CN" altLang="zh-CN" dirty="0">
                <a:solidFill>
                  <a:srgbClr val="FFFFFF"/>
                </a:solidFill>
                <a:latin typeface="方正兰亭粗黑_GBK" charset="-122"/>
                <a:ea typeface="方正兰亭粗黑_GBK" charset="-122"/>
              </a:endParaRPr>
            </a:p>
          </p:txBody>
        </p:sp>
        <p:sp>
          <p:nvSpPr>
            <p:cNvPr id="14373" name="文本框 13"/>
            <p:cNvSpPr/>
            <p:nvPr/>
          </p:nvSpPr>
          <p:spPr>
            <a:xfrm>
              <a:off x="0" y="510583"/>
              <a:ext cx="1655322" cy="4924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zh-CN" altLang="en-US" b="1" dirty="0">
                  <a:solidFill>
                    <a:srgbClr val="595959"/>
                  </a:solidFill>
                  <a:latin typeface="方正兰亭粗黑_GBK" charset="-122"/>
                  <a:ea typeface="微软雅黑" panose="020B0503020204020204" pitchFamily="34" charset="-122"/>
                </a:rPr>
                <a:t>知识点</a:t>
              </a:r>
              <a:endParaRPr lang="zh-CN" altLang="zh-CN" b="1" dirty="0">
                <a:solidFill>
                  <a:srgbClr val="595959"/>
                </a:solidFill>
                <a:latin typeface="方正兰亭粗黑_GBK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5873115" y="1938655"/>
            <a:ext cx="145796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建设工程招投标阶段工程造价管理的内容标报价的策略</a:t>
            </a:r>
            <a:endParaRPr kumimoji="0" lang="zh-CN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2" name="TextBox 19"/>
          <p:cNvSpPr txBox="1">
            <a:spLocks noChangeArrowheads="1"/>
          </p:cNvSpPr>
          <p:nvPr/>
        </p:nvSpPr>
        <p:spPr bwMode="auto">
          <a:xfrm>
            <a:off x="1831975" y="1622425"/>
            <a:ext cx="130746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zh-CN" altLang="en-US" sz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招投标的概念、范围、及分类</a:t>
            </a:r>
            <a:endParaRPr kumimoji="0" lang="zh-CN" altLang="en-US" sz="12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1787525" y="2246630"/>
            <a:ext cx="1351915" cy="68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1.</a:t>
            </a:r>
            <a:r>
              <a:rPr sz="1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 招投标的概念、分类</a:t>
            </a:r>
            <a:endParaRPr sz="1000" dirty="0"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2.</a:t>
            </a:r>
            <a:r>
              <a:rPr sz="1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 建设工程招标的范围</a:t>
            </a:r>
            <a:endParaRPr sz="1000" dirty="0"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4027170" y="3952875"/>
            <a:ext cx="1766570" cy="68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建设工程招投标对工程造价的重要影响</a:t>
            </a:r>
            <a:endParaRPr lang="zh-CN" altLang="en-US" sz="1200" noProof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grpSp>
        <p:nvGrpSpPr>
          <p:cNvPr id="14347" name="组合 14"/>
          <p:cNvGrpSpPr/>
          <p:nvPr/>
        </p:nvGrpSpPr>
        <p:grpSpPr>
          <a:xfrm>
            <a:off x="7408863" y="1296988"/>
            <a:ext cx="792162" cy="812800"/>
            <a:chOff x="0" y="0"/>
            <a:chExt cx="1716088" cy="1760538"/>
          </a:xfrm>
        </p:grpSpPr>
        <p:sp>
          <p:nvSpPr>
            <p:cNvPr id="14370" name="Freeform 60"/>
            <p:cNvSpPr/>
            <p:nvPr/>
          </p:nvSpPr>
          <p:spPr>
            <a:xfrm>
              <a:off x="0" y="381000"/>
              <a:ext cx="1284288" cy="1379538"/>
            </a:xfrm>
            <a:custGeom>
              <a:avLst/>
              <a:gdLst>
                <a:gd name="txL" fmla="*/ 0 w 437"/>
                <a:gd name="txT" fmla="*/ 0 h 470"/>
                <a:gd name="txR" fmla="*/ 437 w 437"/>
                <a:gd name="txB" fmla="*/ 470 h 470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437" h="470">
                  <a:moveTo>
                    <a:pt x="415" y="364"/>
                  </a:moveTo>
                  <a:cubicBezTo>
                    <a:pt x="415" y="364"/>
                    <a:pt x="422" y="351"/>
                    <a:pt x="388" y="335"/>
                  </a:cubicBezTo>
                  <a:cubicBezTo>
                    <a:pt x="307" y="291"/>
                    <a:pt x="307" y="291"/>
                    <a:pt x="307" y="291"/>
                  </a:cubicBezTo>
                  <a:cubicBezTo>
                    <a:pt x="273" y="257"/>
                    <a:pt x="273" y="257"/>
                    <a:pt x="273" y="257"/>
                  </a:cubicBezTo>
                  <a:cubicBezTo>
                    <a:pt x="256" y="248"/>
                    <a:pt x="246" y="251"/>
                    <a:pt x="262" y="240"/>
                  </a:cubicBezTo>
                  <a:cubicBezTo>
                    <a:pt x="274" y="230"/>
                    <a:pt x="282" y="216"/>
                    <a:pt x="288" y="199"/>
                  </a:cubicBezTo>
                  <a:cubicBezTo>
                    <a:pt x="289" y="198"/>
                    <a:pt x="292" y="194"/>
                    <a:pt x="294" y="185"/>
                  </a:cubicBezTo>
                  <a:cubicBezTo>
                    <a:pt x="294" y="185"/>
                    <a:pt x="325" y="148"/>
                    <a:pt x="298" y="147"/>
                  </a:cubicBezTo>
                  <a:cubicBezTo>
                    <a:pt x="298" y="147"/>
                    <a:pt x="326" y="96"/>
                    <a:pt x="285" y="57"/>
                  </a:cubicBezTo>
                  <a:cubicBezTo>
                    <a:pt x="285" y="57"/>
                    <a:pt x="283" y="55"/>
                    <a:pt x="280" y="52"/>
                  </a:cubicBezTo>
                  <a:cubicBezTo>
                    <a:pt x="271" y="42"/>
                    <a:pt x="262" y="37"/>
                    <a:pt x="262" y="37"/>
                  </a:cubicBezTo>
                  <a:cubicBezTo>
                    <a:pt x="203" y="0"/>
                    <a:pt x="155" y="50"/>
                    <a:pt x="155" y="50"/>
                  </a:cubicBezTo>
                  <a:cubicBezTo>
                    <a:pt x="113" y="88"/>
                    <a:pt x="140" y="140"/>
                    <a:pt x="140" y="140"/>
                  </a:cubicBezTo>
                  <a:cubicBezTo>
                    <a:pt x="112" y="140"/>
                    <a:pt x="142" y="179"/>
                    <a:pt x="142" y="179"/>
                  </a:cubicBezTo>
                  <a:cubicBezTo>
                    <a:pt x="146" y="197"/>
                    <a:pt x="150" y="195"/>
                    <a:pt x="150" y="195"/>
                  </a:cubicBezTo>
                  <a:cubicBezTo>
                    <a:pt x="152" y="195"/>
                    <a:pt x="152" y="198"/>
                    <a:pt x="153" y="202"/>
                  </a:cubicBezTo>
                  <a:cubicBezTo>
                    <a:pt x="154" y="201"/>
                    <a:pt x="154" y="201"/>
                    <a:pt x="155" y="201"/>
                  </a:cubicBezTo>
                  <a:cubicBezTo>
                    <a:pt x="160" y="216"/>
                    <a:pt x="168" y="229"/>
                    <a:pt x="178" y="239"/>
                  </a:cubicBezTo>
                  <a:cubicBezTo>
                    <a:pt x="187" y="251"/>
                    <a:pt x="163" y="251"/>
                    <a:pt x="159" y="256"/>
                  </a:cubicBezTo>
                  <a:cubicBezTo>
                    <a:pt x="157" y="259"/>
                    <a:pt x="129" y="291"/>
                    <a:pt x="129" y="291"/>
                  </a:cubicBezTo>
                  <a:cubicBezTo>
                    <a:pt x="48" y="335"/>
                    <a:pt x="48" y="335"/>
                    <a:pt x="48" y="335"/>
                  </a:cubicBezTo>
                  <a:cubicBezTo>
                    <a:pt x="15" y="351"/>
                    <a:pt x="21" y="364"/>
                    <a:pt x="21" y="364"/>
                  </a:cubicBezTo>
                  <a:cubicBezTo>
                    <a:pt x="0" y="451"/>
                    <a:pt x="0" y="451"/>
                    <a:pt x="0" y="451"/>
                  </a:cubicBezTo>
                  <a:cubicBezTo>
                    <a:pt x="0" y="470"/>
                    <a:pt x="0" y="470"/>
                    <a:pt x="0" y="470"/>
                  </a:cubicBezTo>
                  <a:cubicBezTo>
                    <a:pt x="437" y="470"/>
                    <a:pt x="437" y="470"/>
                    <a:pt x="437" y="470"/>
                  </a:cubicBezTo>
                  <a:cubicBezTo>
                    <a:pt x="437" y="451"/>
                    <a:pt x="437" y="451"/>
                    <a:pt x="437" y="451"/>
                  </a:cubicBezTo>
                  <a:lnTo>
                    <a:pt x="415" y="364"/>
                  </a:lnTo>
                  <a:close/>
                </a:path>
              </a:pathLst>
            </a:custGeom>
            <a:solidFill>
              <a:srgbClr val="3B444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71" name="Freeform 61"/>
            <p:cNvSpPr>
              <a:spLocks noEditPoints="1"/>
            </p:cNvSpPr>
            <p:nvPr/>
          </p:nvSpPr>
          <p:spPr>
            <a:xfrm>
              <a:off x="866775" y="0"/>
              <a:ext cx="849313" cy="739775"/>
            </a:xfrm>
            <a:custGeom>
              <a:avLst/>
              <a:gdLst>
                <a:gd name="txL" fmla="*/ 0 w 289"/>
                <a:gd name="txT" fmla="*/ 0 h 252"/>
                <a:gd name="txR" fmla="*/ 289 w 289"/>
                <a:gd name="txB" fmla="*/ 252 h 252"/>
              </a:gdLst>
              <a:ahLst/>
              <a:cxnLst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289" h="252">
                  <a:moveTo>
                    <a:pt x="143" y="1"/>
                  </a:moveTo>
                  <a:cubicBezTo>
                    <a:pt x="63" y="2"/>
                    <a:pt x="0" y="51"/>
                    <a:pt x="0" y="111"/>
                  </a:cubicBezTo>
                  <a:cubicBezTo>
                    <a:pt x="1" y="151"/>
                    <a:pt x="30" y="185"/>
                    <a:pt x="73" y="203"/>
                  </a:cubicBezTo>
                  <a:cubicBezTo>
                    <a:pt x="47" y="252"/>
                    <a:pt x="47" y="252"/>
                    <a:pt x="47" y="252"/>
                  </a:cubicBezTo>
                  <a:cubicBezTo>
                    <a:pt x="121" y="216"/>
                    <a:pt x="121" y="216"/>
                    <a:pt x="121" y="216"/>
                  </a:cubicBezTo>
                  <a:cubicBezTo>
                    <a:pt x="129" y="217"/>
                    <a:pt x="137" y="218"/>
                    <a:pt x="146" y="217"/>
                  </a:cubicBezTo>
                  <a:cubicBezTo>
                    <a:pt x="225" y="216"/>
                    <a:pt x="289" y="167"/>
                    <a:pt x="288" y="107"/>
                  </a:cubicBezTo>
                  <a:cubicBezTo>
                    <a:pt x="287" y="47"/>
                    <a:pt x="222" y="0"/>
                    <a:pt x="143" y="1"/>
                  </a:cubicBezTo>
                  <a:close/>
                  <a:moveTo>
                    <a:pt x="73" y="131"/>
                  </a:moveTo>
                  <a:cubicBezTo>
                    <a:pt x="63" y="131"/>
                    <a:pt x="55" y="123"/>
                    <a:pt x="55" y="113"/>
                  </a:cubicBezTo>
                  <a:cubicBezTo>
                    <a:pt x="55" y="103"/>
                    <a:pt x="63" y="95"/>
                    <a:pt x="73" y="95"/>
                  </a:cubicBezTo>
                  <a:cubicBezTo>
                    <a:pt x="83" y="95"/>
                    <a:pt x="91" y="103"/>
                    <a:pt x="91" y="113"/>
                  </a:cubicBezTo>
                  <a:cubicBezTo>
                    <a:pt x="91" y="123"/>
                    <a:pt x="83" y="131"/>
                    <a:pt x="73" y="131"/>
                  </a:cubicBezTo>
                  <a:close/>
                  <a:moveTo>
                    <a:pt x="144" y="131"/>
                  </a:moveTo>
                  <a:cubicBezTo>
                    <a:pt x="134" y="131"/>
                    <a:pt x="126" y="123"/>
                    <a:pt x="126" y="113"/>
                  </a:cubicBezTo>
                  <a:cubicBezTo>
                    <a:pt x="126" y="103"/>
                    <a:pt x="134" y="95"/>
                    <a:pt x="144" y="95"/>
                  </a:cubicBezTo>
                  <a:cubicBezTo>
                    <a:pt x="154" y="95"/>
                    <a:pt x="162" y="103"/>
                    <a:pt x="162" y="113"/>
                  </a:cubicBezTo>
                  <a:cubicBezTo>
                    <a:pt x="162" y="123"/>
                    <a:pt x="154" y="131"/>
                    <a:pt x="144" y="131"/>
                  </a:cubicBezTo>
                  <a:close/>
                  <a:moveTo>
                    <a:pt x="216" y="131"/>
                  </a:moveTo>
                  <a:cubicBezTo>
                    <a:pt x="206" y="131"/>
                    <a:pt x="198" y="123"/>
                    <a:pt x="198" y="113"/>
                  </a:cubicBezTo>
                  <a:cubicBezTo>
                    <a:pt x="198" y="103"/>
                    <a:pt x="206" y="95"/>
                    <a:pt x="216" y="95"/>
                  </a:cubicBezTo>
                  <a:cubicBezTo>
                    <a:pt x="225" y="95"/>
                    <a:pt x="233" y="103"/>
                    <a:pt x="233" y="113"/>
                  </a:cubicBezTo>
                  <a:cubicBezTo>
                    <a:pt x="233" y="123"/>
                    <a:pt x="225" y="131"/>
                    <a:pt x="216" y="131"/>
                  </a:cubicBezTo>
                  <a:close/>
                </a:path>
              </a:pathLst>
            </a:custGeom>
            <a:solidFill>
              <a:srgbClr val="23A3D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4348" name="组合 27"/>
          <p:cNvGrpSpPr/>
          <p:nvPr/>
        </p:nvGrpSpPr>
        <p:grpSpPr>
          <a:xfrm>
            <a:off x="3067368" y="3970655"/>
            <a:ext cx="855662" cy="654050"/>
            <a:chOff x="0" y="0"/>
            <a:chExt cx="1847850" cy="1411287"/>
          </a:xfrm>
        </p:grpSpPr>
        <p:sp>
          <p:nvSpPr>
            <p:cNvPr id="14365" name="Freeform 24"/>
            <p:cNvSpPr>
              <a:spLocks noEditPoints="1"/>
            </p:cNvSpPr>
            <p:nvPr/>
          </p:nvSpPr>
          <p:spPr>
            <a:xfrm>
              <a:off x="0" y="169862"/>
              <a:ext cx="1160463" cy="1241425"/>
            </a:xfrm>
            <a:custGeom>
              <a:avLst/>
              <a:gdLst>
                <a:gd name="txL" fmla="*/ 0 w 397"/>
                <a:gd name="txT" fmla="*/ 0 h 425"/>
                <a:gd name="txR" fmla="*/ 397 w 397"/>
                <a:gd name="txB" fmla="*/ 425 h 425"/>
              </a:gdLst>
              <a:ahLst/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397" h="425">
                  <a:moveTo>
                    <a:pt x="198" y="0"/>
                  </a:moveTo>
                  <a:cubicBezTo>
                    <a:pt x="89" y="0"/>
                    <a:pt x="0" y="77"/>
                    <a:pt x="0" y="173"/>
                  </a:cubicBezTo>
                  <a:cubicBezTo>
                    <a:pt x="0" y="268"/>
                    <a:pt x="89" y="346"/>
                    <a:pt x="198" y="346"/>
                  </a:cubicBezTo>
                  <a:cubicBezTo>
                    <a:pt x="205" y="346"/>
                    <a:pt x="211" y="346"/>
                    <a:pt x="217" y="345"/>
                  </a:cubicBezTo>
                  <a:cubicBezTo>
                    <a:pt x="217" y="390"/>
                    <a:pt x="165" y="425"/>
                    <a:pt x="165" y="425"/>
                  </a:cubicBezTo>
                  <a:cubicBezTo>
                    <a:pt x="295" y="382"/>
                    <a:pt x="347" y="304"/>
                    <a:pt x="365" y="268"/>
                  </a:cubicBezTo>
                  <a:cubicBezTo>
                    <a:pt x="385" y="240"/>
                    <a:pt x="397" y="208"/>
                    <a:pt x="397" y="173"/>
                  </a:cubicBezTo>
                  <a:cubicBezTo>
                    <a:pt x="397" y="77"/>
                    <a:pt x="308" y="0"/>
                    <a:pt x="198" y="0"/>
                  </a:cubicBezTo>
                  <a:close/>
                  <a:moveTo>
                    <a:pt x="91" y="198"/>
                  </a:moveTo>
                  <a:cubicBezTo>
                    <a:pt x="77" y="198"/>
                    <a:pt x="66" y="187"/>
                    <a:pt x="66" y="173"/>
                  </a:cubicBezTo>
                  <a:cubicBezTo>
                    <a:pt x="66" y="159"/>
                    <a:pt x="77" y="148"/>
                    <a:pt x="91" y="148"/>
                  </a:cubicBezTo>
                  <a:cubicBezTo>
                    <a:pt x="105" y="148"/>
                    <a:pt x="116" y="159"/>
                    <a:pt x="116" y="173"/>
                  </a:cubicBezTo>
                  <a:cubicBezTo>
                    <a:pt x="116" y="187"/>
                    <a:pt x="105" y="198"/>
                    <a:pt x="91" y="198"/>
                  </a:cubicBezTo>
                  <a:close/>
                  <a:moveTo>
                    <a:pt x="198" y="198"/>
                  </a:moveTo>
                  <a:cubicBezTo>
                    <a:pt x="184" y="198"/>
                    <a:pt x="173" y="187"/>
                    <a:pt x="173" y="173"/>
                  </a:cubicBezTo>
                  <a:cubicBezTo>
                    <a:pt x="173" y="159"/>
                    <a:pt x="184" y="148"/>
                    <a:pt x="198" y="148"/>
                  </a:cubicBezTo>
                  <a:cubicBezTo>
                    <a:pt x="212" y="148"/>
                    <a:pt x="224" y="159"/>
                    <a:pt x="224" y="173"/>
                  </a:cubicBezTo>
                  <a:cubicBezTo>
                    <a:pt x="224" y="187"/>
                    <a:pt x="212" y="198"/>
                    <a:pt x="198" y="198"/>
                  </a:cubicBezTo>
                  <a:close/>
                  <a:moveTo>
                    <a:pt x="306" y="198"/>
                  </a:moveTo>
                  <a:cubicBezTo>
                    <a:pt x="292" y="198"/>
                    <a:pt x="280" y="187"/>
                    <a:pt x="280" y="173"/>
                  </a:cubicBezTo>
                  <a:cubicBezTo>
                    <a:pt x="280" y="159"/>
                    <a:pt x="292" y="148"/>
                    <a:pt x="306" y="148"/>
                  </a:cubicBezTo>
                  <a:cubicBezTo>
                    <a:pt x="320" y="148"/>
                    <a:pt x="331" y="159"/>
                    <a:pt x="331" y="173"/>
                  </a:cubicBezTo>
                  <a:cubicBezTo>
                    <a:pt x="331" y="187"/>
                    <a:pt x="320" y="198"/>
                    <a:pt x="306" y="198"/>
                  </a:cubicBezTo>
                  <a:close/>
                </a:path>
              </a:pathLst>
            </a:custGeom>
            <a:solidFill>
              <a:srgbClr val="3B444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6" name="Freeform 25"/>
            <p:cNvSpPr/>
            <p:nvPr/>
          </p:nvSpPr>
          <p:spPr>
            <a:xfrm>
              <a:off x="815975" y="0"/>
              <a:ext cx="1031875" cy="1181100"/>
            </a:xfrm>
            <a:custGeom>
              <a:avLst/>
              <a:gdLst>
                <a:gd name="txL" fmla="*/ 0 w 353"/>
                <a:gd name="txT" fmla="*/ 0 h 404"/>
                <a:gd name="txR" fmla="*/ 353 w 353"/>
                <a:gd name="txB" fmla="*/ 404 h 404"/>
              </a:gdLst>
              <a:ahLst/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txL" t="txT" r="txR" b="txB"/>
              <a:pathLst>
                <a:path w="353" h="404">
                  <a:moveTo>
                    <a:pt x="258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49" y="0"/>
                    <a:pt x="15" y="23"/>
                    <a:pt x="0" y="57"/>
                  </a:cubicBezTo>
                  <a:cubicBezTo>
                    <a:pt x="26" y="66"/>
                    <a:pt x="50" y="80"/>
                    <a:pt x="70" y="97"/>
                  </a:cubicBezTo>
                  <a:cubicBezTo>
                    <a:pt x="109" y="131"/>
                    <a:pt x="133" y="178"/>
                    <a:pt x="133" y="231"/>
                  </a:cubicBezTo>
                  <a:cubicBezTo>
                    <a:pt x="133" y="231"/>
                    <a:pt x="133" y="231"/>
                    <a:pt x="133" y="231"/>
                  </a:cubicBezTo>
                  <a:cubicBezTo>
                    <a:pt x="133" y="269"/>
                    <a:pt x="120" y="304"/>
                    <a:pt x="99" y="334"/>
                  </a:cubicBezTo>
                  <a:cubicBezTo>
                    <a:pt x="98" y="335"/>
                    <a:pt x="98" y="336"/>
                    <a:pt x="97" y="337"/>
                  </a:cubicBezTo>
                  <a:cubicBezTo>
                    <a:pt x="129" y="362"/>
                    <a:pt x="172" y="385"/>
                    <a:pt x="226" y="404"/>
                  </a:cubicBezTo>
                  <a:cubicBezTo>
                    <a:pt x="226" y="404"/>
                    <a:pt x="160" y="359"/>
                    <a:pt x="170" y="304"/>
                  </a:cubicBezTo>
                  <a:cubicBezTo>
                    <a:pt x="258" y="304"/>
                    <a:pt x="258" y="304"/>
                    <a:pt x="258" y="304"/>
                  </a:cubicBezTo>
                  <a:cubicBezTo>
                    <a:pt x="310" y="304"/>
                    <a:pt x="353" y="260"/>
                    <a:pt x="353" y="208"/>
                  </a:cubicBezTo>
                  <a:cubicBezTo>
                    <a:pt x="353" y="95"/>
                    <a:pt x="353" y="95"/>
                    <a:pt x="353" y="95"/>
                  </a:cubicBezTo>
                  <a:cubicBezTo>
                    <a:pt x="353" y="43"/>
                    <a:pt x="310" y="0"/>
                    <a:pt x="258" y="0"/>
                  </a:cubicBezTo>
                  <a:close/>
                </a:path>
              </a:pathLst>
            </a:custGeom>
            <a:solidFill>
              <a:srgbClr val="23A3D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7" name="Oval 26"/>
            <p:cNvSpPr/>
            <p:nvPr/>
          </p:nvSpPr>
          <p:spPr>
            <a:xfrm>
              <a:off x="192087" y="601662"/>
              <a:ext cx="146050" cy="146050"/>
            </a:xfrm>
            <a:prstGeom prst="ellipse">
              <a:avLst/>
            </a:prstGeom>
            <a:solidFill>
              <a:srgbClr val="A6C840"/>
            </a:solidFill>
            <a:ln w="9525">
              <a:noFill/>
            </a:ln>
          </p:spPr>
          <p:txBody>
            <a:bodyPr/>
            <a:p>
              <a:endParaRPr lang="zh-CN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68" name="Oval 27"/>
            <p:cNvSpPr/>
            <p:nvPr/>
          </p:nvSpPr>
          <p:spPr>
            <a:xfrm>
              <a:off x="504825" y="601662"/>
              <a:ext cx="149225" cy="146050"/>
            </a:xfrm>
            <a:prstGeom prst="ellipse">
              <a:avLst/>
            </a:prstGeom>
            <a:solidFill>
              <a:srgbClr val="A6C840"/>
            </a:solidFill>
            <a:ln w="9525">
              <a:noFill/>
            </a:ln>
          </p:spPr>
          <p:txBody>
            <a:bodyPr/>
            <a:p>
              <a:endParaRPr lang="zh-CN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69" name="Oval 28"/>
            <p:cNvSpPr/>
            <p:nvPr/>
          </p:nvSpPr>
          <p:spPr>
            <a:xfrm>
              <a:off x="817562" y="601662"/>
              <a:ext cx="149225" cy="146050"/>
            </a:xfrm>
            <a:prstGeom prst="ellipse">
              <a:avLst/>
            </a:prstGeom>
            <a:solidFill>
              <a:srgbClr val="A6C840"/>
            </a:solidFill>
            <a:ln w="9525">
              <a:noFill/>
            </a:ln>
          </p:spPr>
          <p:txBody>
            <a:bodyPr/>
            <a:p>
              <a:endParaRPr lang="zh-CN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4349" name="组合 44"/>
          <p:cNvGrpSpPr/>
          <p:nvPr/>
        </p:nvGrpSpPr>
        <p:grpSpPr>
          <a:xfrm>
            <a:off x="1149350" y="1552575"/>
            <a:ext cx="663575" cy="642938"/>
            <a:chOff x="0" y="0"/>
            <a:chExt cx="1435101" cy="1389063"/>
          </a:xfrm>
        </p:grpSpPr>
        <p:sp>
          <p:nvSpPr>
            <p:cNvPr id="14358" name="Freeform 11"/>
            <p:cNvSpPr>
              <a:spLocks noEditPoints="1"/>
            </p:cNvSpPr>
            <p:nvPr/>
          </p:nvSpPr>
          <p:spPr>
            <a:xfrm>
              <a:off x="0" y="7938"/>
              <a:ext cx="1098550" cy="1103313"/>
            </a:xfrm>
            <a:custGeom>
              <a:avLst/>
              <a:gdLst>
                <a:gd name="txL" fmla="*/ 0 w 376"/>
                <a:gd name="txT" fmla="*/ 0 h 377"/>
                <a:gd name="txR" fmla="*/ 376 w 376"/>
                <a:gd name="txB" fmla="*/ 377 h 377"/>
              </a:gdLst>
              <a:ahLst/>
              <a:cxnLst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376" h="377">
                  <a:moveTo>
                    <a:pt x="188" y="0"/>
                  </a:moveTo>
                  <a:cubicBezTo>
                    <a:pt x="84" y="0"/>
                    <a:pt x="0" y="85"/>
                    <a:pt x="0" y="189"/>
                  </a:cubicBezTo>
                  <a:cubicBezTo>
                    <a:pt x="0" y="292"/>
                    <a:pt x="84" y="377"/>
                    <a:pt x="188" y="377"/>
                  </a:cubicBezTo>
                  <a:cubicBezTo>
                    <a:pt x="292" y="377"/>
                    <a:pt x="376" y="292"/>
                    <a:pt x="376" y="189"/>
                  </a:cubicBezTo>
                  <a:cubicBezTo>
                    <a:pt x="376" y="85"/>
                    <a:pt x="292" y="0"/>
                    <a:pt x="188" y="0"/>
                  </a:cubicBezTo>
                  <a:close/>
                  <a:moveTo>
                    <a:pt x="188" y="329"/>
                  </a:moveTo>
                  <a:cubicBezTo>
                    <a:pt x="111" y="329"/>
                    <a:pt x="48" y="266"/>
                    <a:pt x="48" y="189"/>
                  </a:cubicBezTo>
                  <a:cubicBezTo>
                    <a:pt x="48" y="111"/>
                    <a:pt x="111" y="48"/>
                    <a:pt x="188" y="48"/>
                  </a:cubicBezTo>
                  <a:cubicBezTo>
                    <a:pt x="265" y="48"/>
                    <a:pt x="328" y="111"/>
                    <a:pt x="328" y="189"/>
                  </a:cubicBezTo>
                  <a:cubicBezTo>
                    <a:pt x="328" y="266"/>
                    <a:pt x="265" y="329"/>
                    <a:pt x="188" y="329"/>
                  </a:cubicBezTo>
                  <a:close/>
                </a:path>
              </a:pathLst>
            </a:custGeom>
            <a:solidFill>
              <a:srgbClr val="3B444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9" name="Freeform 12"/>
            <p:cNvSpPr/>
            <p:nvPr/>
          </p:nvSpPr>
          <p:spPr>
            <a:xfrm>
              <a:off x="903288" y="874713"/>
              <a:ext cx="111125" cy="115888"/>
            </a:xfrm>
            <a:custGeom>
              <a:avLst/>
              <a:gdLst>
                <a:gd name="txL" fmla="*/ 0 w 38"/>
                <a:gd name="txT" fmla="*/ 0 h 40"/>
                <a:gd name="txR" fmla="*/ 38 w 38"/>
                <a:gd name="txB" fmla="*/ 40 h 40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38" h="40">
                  <a:moveTo>
                    <a:pt x="34" y="4"/>
                  </a:moveTo>
                  <a:cubicBezTo>
                    <a:pt x="38" y="8"/>
                    <a:pt x="38" y="15"/>
                    <a:pt x="34" y="19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5" y="39"/>
                    <a:pt x="8" y="40"/>
                    <a:pt x="4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2"/>
                    <a:pt x="1" y="26"/>
                    <a:pt x="5" y="21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4" y="1"/>
                    <a:pt x="30" y="0"/>
                    <a:pt x="34" y="4"/>
                  </a:cubicBezTo>
                  <a:close/>
                </a:path>
              </a:pathLst>
            </a:custGeom>
            <a:solidFill>
              <a:srgbClr val="3B444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0" name="Freeform 13"/>
            <p:cNvSpPr/>
            <p:nvPr/>
          </p:nvSpPr>
          <p:spPr>
            <a:xfrm>
              <a:off x="941388" y="909638"/>
              <a:ext cx="493713" cy="479425"/>
            </a:xfrm>
            <a:custGeom>
              <a:avLst/>
              <a:gdLst>
                <a:gd name="txL" fmla="*/ 0 w 169"/>
                <a:gd name="txT" fmla="*/ 0 h 164"/>
                <a:gd name="txR" fmla="*/ 169 w 169"/>
                <a:gd name="txB" fmla="*/ 164 h 164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169" h="164">
                  <a:moveTo>
                    <a:pt x="163" y="104"/>
                  </a:moveTo>
                  <a:cubicBezTo>
                    <a:pt x="169" y="110"/>
                    <a:pt x="169" y="121"/>
                    <a:pt x="162" y="129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30" y="163"/>
                    <a:pt x="119" y="164"/>
                    <a:pt x="112" y="158"/>
                  </a:cubicBezTo>
                  <a:cubicBezTo>
                    <a:pt x="112" y="158"/>
                    <a:pt x="112" y="158"/>
                    <a:pt x="112" y="158"/>
                  </a:cubicBezTo>
                  <a:cubicBezTo>
                    <a:pt x="105" y="151"/>
                    <a:pt x="0" y="41"/>
                    <a:pt x="7" y="33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9" y="0"/>
                    <a:pt x="156" y="97"/>
                    <a:pt x="163" y="104"/>
                  </a:cubicBezTo>
                  <a:close/>
                </a:path>
              </a:pathLst>
            </a:custGeom>
            <a:solidFill>
              <a:srgbClr val="3B444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1" name="Freeform 14"/>
            <p:cNvSpPr/>
            <p:nvPr/>
          </p:nvSpPr>
          <p:spPr>
            <a:xfrm>
              <a:off x="969963" y="107950"/>
              <a:ext cx="271463" cy="58738"/>
            </a:xfrm>
            <a:custGeom>
              <a:avLst/>
              <a:gdLst>
                <a:gd name="txL" fmla="*/ 0 w 93"/>
                <a:gd name="txT" fmla="*/ 0 h 20"/>
                <a:gd name="txR" fmla="*/ 93 w 93"/>
                <a:gd name="txB" fmla="*/ 20 h 20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</a:cxnLst>
              <a:rect l="txL" t="txT" r="txR" b="txB"/>
              <a:pathLst>
                <a:path w="93" h="20">
                  <a:moveTo>
                    <a:pt x="93" y="10"/>
                  </a:moveTo>
                  <a:cubicBezTo>
                    <a:pt x="93" y="15"/>
                    <a:pt x="89" y="20"/>
                    <a:pt x="83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4" y="20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9" y="0"/>
                    <a:pt x="93" y="4"/>
                    <a:pt x="93" y="10"/>
                  </a:cubicBezTo>
                  <a:close/>
                </a:path>
              </a:pathLst>
            </a:custGeom>
            <a:solidFill>
              <a:srgbClr val="A6C84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2" name="Freeform 15"/>
            <p:cNvSpPr/>
            <p:nvPr/>
          </p:nvSpPr>
          <p:spPr>
            <a:xfrm>
              <a:off x="1077913" y="0"/>
              <a:ext cx="55563" cy="271463"/>
            </a:xfrm>
            <a:custGeom>
              <a:avLst/>
              <a:gdLst>
                <a:gd name="txL" fmla="*/ 0 w 19"/>
                <a:gd name="txT" fmla="*/ 0 h 93"/>
                <a:gd name="txR" fmla="*/ 19 w 19"/>
                <a:gd name="txB" fmla="*/ 93 h 93"/>
              </a:gdLst>
              <a:ahLst/>
              <a:cxnLst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rect l="txL" t="txT" r="txR" b="txB"/>
              <a:pathLst>
                <a:path w="19" h="93">
                  <a:moveTo>
                    <a:pt x="9" y="0"/>
                  </a:moveTo>
                  <a:cubicBezTo>
                    <a:pt x="15" y="0"/>
                    <a:pt x="19" y="4"/>
                    <a:pt x="19" y="10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9" y="89"/>
                    <a:pt x="15" y="93"/>
                    <a:pt x="9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4" y="93"/>
                    <a:pt x="0" y="89"/>
                    <a:pt x="0" y="8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solidFill>
              <a:srgbClr val="A6C84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3" name="Freeform 16"/>
            <p:cNvSpPr/>
            <p:nvPr/>
          </p:nvSpPr>
          <p:spPr>
            <a:xfrm>
              <a:off x="560388" y="180975"/>
              <a:ext cx="354013" cy="287338"/>
            </a:xfrm>
            <a:custGeom>
              <a:avLst/>
              <a:gdLst>
                <a:gd name="txL" fmla="*/ 0 w 121"/>
                <a:gd name="txT" fmla="*/ 0 h 98"/>
                <a:gd name="txR" fmla="*/ 121 w 121"/>
                <a:gd name="txB" fmla="*/ 98 h 98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121" h="98">
                  <a:moveTo>
                    <a:pt x="105" y="93"/>
                  </a:moveTo>
                  <a:cubicBezTo>
                    <a:pt x="91" y="51"/>
                    <a:pt x="53" y="19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4"/>
                    <a:pt x="0" y="11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3"/>
                    <a:pt x="5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1" y="5"/>
                    <a:pt x="103" y="41"/>
                    <a:pt x="119" y="88"/>
                  </a:cubicBezTo>
                  <a:cubicBezTo>
                    <a:pt x="119" y="88"/>
                    <a:pt x="119" y="88"/>
                    <a:pt x="119" y="88"/>
                  </a:cubicBezTo>
                  <a:cubicBezTo>
                    <a:pt x="121" y="92"/>
                    <a:pt x="118" y="96"/>
                    <a:pt x="115" y="98"/>
                  </a:cubicBezTo>
                  <a:cubicBezTo>
                    <a:pt x="115" y="98"/>
                    <a:pt x="115" y="98"/>
                    <a:pt x="115" y="98"/>
                  </a:cubicBezTo>
                  <a:cubicBezTo>
                    <a:pt x="114" y="98"/>
                    <a:pt x="113" y="98"/>
                    <a:pt x="112" y="98"/>
                  </a:cubicBezTo>
                  <a:cubicBezTo>
                    <a:pt x="112" y="98"/>
                    <a:pt x="112" y="98"/>
                    <a:pt x="112" y="98"/>
                  </a:cubicBezTo>
                  <a:cubicBezTo>
                    <a:pt x="109" y="98"/>
                    <a:pt x="106" y="96"/>
                    <a:pt x="105" y="93"/>
                  </a:cubicBezTo>
                  <a:close/>
                </a:path>
              </a:pathLst>
            </a:custGeom>
            <a:solidFill>
              <a:srgbClr val="23A3D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4" name="Oval 17"/>
            <p:cNvSpPr/>
            <p:nvPr/>
          </p:nvSpPr>
          <p:spPr>
            <a:xfrm>
              <a:off x="876300" y="485775"/>
              <a:ext cx="52388" cy="52388"/>
            </a:xfrm>
            <a:prstGeom prst="ellipse">
              <a:avLst/>
            </a:prstGeom>
            <a:solidFill>
              <a:srgbClr val="23A3D4"/>
            </a:solidFill>
            <a:ln w="9525">
              <a:noFill/>
            </a:ln>
          </p:spPr>
          <p:txBody>
            <a:bodyPr/>
            <a:p>
              <a:endParaRPr lang="zh-CN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4350" name="4 CuadroTexto"/>
          <p:cNvSpPr/>
          <p:nvPr/>
        </p:nvSpPr>
        <p:spPr>
          <a:xfrm>
            <a:off x="3005138" y="4816475"/>
            <a:ext cx="3133725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——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知识点名称  （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微软雅黑体，字号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  <p:pic>
        <p:nvPicPr>
          <p:cNvPr id="14351" name="11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0" y="4808538"/>
            <a:ext cx="361950" cy="303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2" name="12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0713" y="4808538"/>
            <a:ext cx="360362" cy="303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53" name="14 CuadroTexto"/>
          <p:cNvSpPr/>
          <p:nvPr/>
        </p:nvSpPr>
        <p:spPr>
          <a:xfrm>
            <a:off x="7927975" y="4819650"/>
            <a:ext cx="3222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200" b="1" i="1" dirty="0">
                <a:solidFill>
                  <a:schemeClr val="bg1"/>
                </a:solidFill>
                <a:latin typeface="方正兰亭黑_GBK" charset="-122"/>
                <a:ea typeface="MS PGothic" panose="020B0600070205080204" pitchFamily="34" charset="-128"/>
                <a:sym typeface="MS PGothic" panose="020B0600070205080204" pitchFamily="34" charset="-128"/>
              </a:rPr>
              <a:t>of</a:t>
            </a:r>
            <a:endParaRPr lang="zh-CN" altLang="zh-CN" sz="1200" b="1" i="1" dirty="0">
              <a:solidFill>
                <a:schemeClr val="bg1"/>
              </a:solidFill>
              <a:latin typeface="方正兰亭黑_GBK" charset="-122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  <p:sp>
        <p:nvSpPr>
          <p:cNvPr id="14354" name="15 CuadroTexto"/>
          <p:cNvSpPr/>
          <p:nvPr/>
        </p:nvSpPr>
        <p:spPr>
          <a:xfrm>
            <a:off x="8237538" y="4819650"/>
            <a:ext cx="373062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chemeClr val="bg1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21</a:t>
            </a:r>
            <a:endParaRPr lang="zh-CN" altLang="zh-CN" sz="1200" b="1" dirty="0">
              <a:solidFill>
                <a:schemeClr val="bg1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pic>
        <p:nvPicPr>
          <p:cNvPr id="14355" name="Imagen 6" descr="C:\Users\Design\Documents\Edu\Product Launch\btns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3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6" name="Imagen 6" descr="C:\Users\Design\Documents\Edu\Product Launch\btns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88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57" name="13 CuadroTexto"/>
          <p:cNvSpPr/>
          <p:nvPr/>
        </p:nvSpPr>
        <p:spPr>
          <a:xfrm>
            <a:off x="7699375" y="4822825"/>
            <a:ext cx="277813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rgbClr val="04AEDA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6</a:t>
            </a:r>
            <a:endParaRPr lang="en-US" altLang="zh-CN" sz="1200" b="1" dirty="0">
              <a:solidFill>
                <a:srgbClr val="04AEDA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矩形 2"/>
          <p:cNvSpPr/>
          <p:nvPr/>
        </p:nvSpPr>
        <p:spPr>
          <a:xfrm>
            <a:off x="468630" y="195580"/>
            <a:ext cx="43726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en-US" sz="2000" b="1" noProof="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招投标的概念、范围、及分类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8678" name="4 CuadroTexto"/>
          <p:cNvSpPr/>
          <p:nvPr/>
        </p:nvSpPr>
        <p:spPr>
          <a:xfrm>
            <a:off x="2482850" y="4816475"/>
            <a:ext cx="41783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——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知识点名称  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微软雅黑体，字号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11-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  <p:pic>
        <p:nvPicPr>
          <p:cNvPr id="28679" name="11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0" y="4808538"/>
            <a:ext cx="361950" cy="303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12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0713" y="4808538"/>
            <a:ext cx="360362" cy="303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1" name="14 CuadroTexto"/>
          <p:cNvSpPr/>
          <p:nvPr/>
        </p:nvSpPr>
        <p:spPr>
          <a:xfrm>
            <a:off x="7927975" y="4819650"/>
            <a:ext cx="3222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200" b="1" i="1" dirty="0">
                <a:solidFill>
                  <a:schemeClr val="bg1"/>
                </a:solidFill>
                <a:latin typeface="方正兰亭黑_GBK" charset="-122"/>
                <a:ea typeface="MS PGothic" panose="020B0600070205080204" pitchFamily="34" charset="-128"/>
                <a:sym typeface="MS PGothic" panose="020B0600070205080204" pitchFamily="34" charset="-128"/>
              </a:rPr>
              <a:t>of</a:t>
            </a:r>
            <a:endParaRPr lang="zh-CN" altLang="zh-CN" sz="1200" b="1" i="1" dirty="0">
              <a:solidFill>
                <a:schemeClr val="bg1"/>
              </a:solidFill>
              <a:latin typeface="方正兰亭黑_GBK" charset="-122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  <p:sp>
        <p:nvSpPr>
          <p:cNvPr id="28682" name="15 CuadroTexto"/>
          <p:cNvSpPr/>
          <p:nvPr/>
        </p:nvSpPr>
        <p:spPr>
          <a:xfrm>
            <a:off x="8237538" y="4819650"/>
            <a:ext cx="373062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chemeClr val="bg1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21</a:t>
            </a:r>
            <a:endParaRPr lang="zh-CN" altLang="zh-CN" sz="1200" b="1" dirty="0">
              <a:solidFill>
                <a:schemeClr val="bg1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pic>
        <p:nvPicPr>
          <p:cNvPr id="28683" name="Imagen 6" descr="C:\Users\Design\Documents\Edu\Product Launch\btns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3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Imagen 6" descr="C:\Users\Design\Documents\Edu\Product Launch\btns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88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5" name="13 CuadroTexto"/>
          <p:cNvSpPr/>
          <p:nvPr/>
        </p:nvSpPr>
        <p:spPr>
          <a:xfrm>
            <a:off x="7651750" y="4822825"/>
            <a:ext cx="373063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rgbClr val="04AEDA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20</a:t>
            </a:r>
            <a:endParaRPr lang="en-US" altLang="zh-CN" sz="1200" b="1" dirty="0">
              <a:solidFill>
                <a:srgbClr val="04AEDA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sp>
        <p:nvSpPr>
          <p:cNvPr id="20" name="矩形 19"/>
          <p:cNvSpPr/>
          <p:nvPr>
            <p:custDataLst>
              <p:tags r:id="rId4"/>
            </p:custDataLst>
          </p:nvPr>
        </p:nvSpPr>
        <p:spPr>
          <a:xfrm>
            <a:off x="783980" y="1029298"/>
            <a:ext cx="2414264" cy="855689"/>
          </a:xfrm>
          <a:prstGeom prst="rect">
            <a:avLst/>
          </a:prstGeom>
          <a:solidFill>
            <a:srgbClr val="74707E"/>
          </a:solidFill>
          <a:ln>
            <a:noFill/>
          </a:ln>
        </p:spPr>
        <p:style>
          <a:lnRef idx="2">
            <a:srgbClr val="74707E">
              <a:shade val="50000"/>
            </a:srgbClr>
          </a:lnRef>
          <a:fillRef idx="1">
            <a:srgbClr val="74707E"/>
          </a:fillRef>
          <a:effectRef idx="0">
            <a:srgbClr val="74707E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rmAutofit/>
          </a:bodyPr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招标</a:t>
            </a:r>
            <a:endParaRPr lang="zh-CN" altLang="en-US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>
            <p:custDataLst>
              <p:tags r:id="rId5"/>
            </p:custDataLst>
          </p:nvPr>
        </p:nvSpPr>
        <p:spPr>
          <a:xfrm>
            <a:off x="621665" y="2446020"/>
            <a:ext cx="2576195" cy="1854835"/>
          </a:xfrm>
          <a:prstGeom prst="rect">
            <a:avLst/>
          </a:prstGeom>
        </p:spPr>
        <p:txBody>
          <a:bodyPr wrap="square">
            <a:noAutofit/>
          </a:bodyPr>
          <a:p>
            <a:pPr algn="ctr"/>
            <a:r>
              <a:rPr lang="en-US" altLang="zh-CN" sz="1400" smtClean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建设工程招标是指招标人（或招标单位）在发包建设项目之前，以公告或邀请书的方式提出招标项目的有关要求，投标人（或投标单位）根据招标人的意图和要求提出报价，择日当场开标，以便从中择优选定中标人的一种交易行为。</a:t>
            </a:r>
            <a:endParaRPr lang="en-US" altLang="zh-CN" sz="1400" smtClean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椭圆 22"/>
          <p:cNvSpPr/>
          <p:nvPr>
            <p:custDataLst>
              <p:tags r:id="rId6"/>
            </p:custDataLst>
          </p:nvPr>
        </p:nvSpPr>
        <p:spPr>
          <a:xfrm flipV="1">
            <a:off x="783979" y="2207655"/>
            <a:ext cx="2387073" cy="48896"/>
          </a:xfrm>
          <a:prstGeom prst="ellipse">
            <a:avLst/>
          </a:prstGeom>
          <a:solidFill>
            <a:srgbClr val="74707E"/>
          </a:solidFill>
          <a:ln>
            <a:noFill/>
          </a:ln>
        </p:spPr>
        <p:style>
          <a:lnRef idx="2">
            <a:srgbClr val="74707E">
              <a:shade val="50000"/>
            </a:srgbClr>
          </a:lnRef>
          <a:fillRef idx="1">
            <a:srgbClr val="74707E"/>
          </a:fillRef>
          <a:effectRef idx="0">
            <a:srgbClr val="74707E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p>
            <a:pPr algn="ctr"/>
            <a:endParaRPr lang="zh-CN" altLang="en-US" sz="1350"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>
            <p:custDataLst>
              <p:tags r:id="rId7"/>
            </p:custDataLst>
          </p:nvPr>
        </p:nvSpPr>
        <p:spPr>
          <a:xfrm>
            <a:off x="5492552" y="1029298"/>
            <a:ext cx="2414264" cy="855689"/>
          </a:xfrm>
          <a:prstGeom prst="rect">
            <a:avLst/>
          </a:prstGeom>
          <a:solidFill>
            <a:srgbClr val="B99179"/>
          </a:solidFill>
          <a:ln>
            <a:noFill/>
          </a:ln>
        </p:spPr>
        <p:style>
          <a:lnRef idx="2">
            <a:srgbClr val="74707E">
              <a:shade val="50000"/>
            </a:srgbClr>
          </a:lnRef>
          <a:fillRef idx="1">
            <a:srgbClr val="74707E"/>
          </a:fillRef>
          <a:effectRef idx="0">
            <a:srgbClr val="74707E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rmAutofit/>
          </a:bodyPr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投标</a:t>
            </a:r>
            <a:endParaRPr lang="zh-CN" altLang="en-US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>
            <p:custDataLst>
              <p:tags r:id="rId8"/>
            </p:custDataLst>
          </p:nvPr>
        </p:nvSpPr>
        <p:spPr>
          <a:xfrm>
            <a:off x="5411470" y="2446020"/>
            <a:ext cx="2964815" cy="1931035"/>
          </a:xfrm>
          <a:prstGeom prst="rect">
            <a:avLst/>
          </a:prstGeom>
        </p:spPr>
        <p:txBody>
          <a:bodyPr wrap="square">
            <a:noAutofit/>
          </a:bodyPr>
          <a:p>
            <a:pPr algn="l"/>
            <a:r>
              <a:rPr lang="en-US" altLang="zh-CN" sz="1400" smtClean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建设工程投标是工程招标的对称概念，指具有合法资格和能力的投标人（或投标单位）根据招标条件，经过初步研究和估算，在指定期限内填写投标书，根据实际情况提出自己的报价，通过竞争企图为招标人选中，并等待开标，决定能否中标的一种交易方式。</a:t>
            </a:r>
            <a:endParaRPr lang="en-US" altLang="zh-CN" sz="1400" smtClean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椭圆 25"/>
          <p:cNvSpPr/>
          <p:nvPr>
            <p:custDataLst>
              <p:tags r:id="rId9"/>
            </p:custDataLst>
          </p:nvPr>
        </p:nvSpPr>
        <p:spPr>
          <a:xfrm flipV="1">
            <a:off x="5492551" y="2207655"/>
            <a:ext cx="2387073" cy="48896"/>
          </a:xfrm>
          <a:prstGeom prst="ellipse">
            <a:avLst/>
          </a:prstGeom>
          <a:solidFill>
            <a:srgbClr val="B99179"/>
          </a:solidFill>
          <a:ln>
            <a:noFill/>
          </a:ln>
        </p:spPr>
        <p:style>
          <a:lnRef idx="2">
            <a:srgbClr val="74707E">
              <a:shade val="50000"/>
            </a:srgbClr>
          </a:lnRef>
          <a:fillRef idx="1">
            <a:srgbClr val="74707E"/>
          </a:fillRef>
          <a:effectRef idx="0">
            <a:srgbClr val="74707E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p>
            <a:pPr algn="ctr"/>
            <a:endParaRPr lang="zh-CN" altLang="en-US" sz="1350">
              <a:sym typeface="Arial" panose="020B0604020202020204" pitchFamily="34" charset="0"/>
            </a:endParaRPr>
          </a:p>
        </p:txBody>
      </p:sp>
      <p:sp>
        <p:nvSpPr>
          <p:cNvPr id="32" name="内容占位符 2"/>
          <p:cNvSpPr txBox="1"/>
          <p:nvPr/>
        </p:nvSpPr>
        <p:spPr>
          <a:xfrm>
            <a:off x="3198495" y="586105"/>
            <a:ext cx="7724140" cy="44323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1.</a:t>
            </a:r>
            <a:r>
              <a:rPr lang="zh-CN" altLang="en-US" sz="2000" b="1" noProof="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招投标的概念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矩形 2"/>
          <p:cNvSpPr/>
          <p:nvPr/>
        </p:nvSpPr>
        <p:spPr>
          <a:xfrm>
            <a:off x="468630" y="195580"/>
            <a:ext cx="43726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en-US" sz="2000" b="1" noProof="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招投标的概念、范围、及分类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8676" name="内容占位符 2"/>
          <p:cNvSpPr txBox="1"/>
          <p:nvPr/>
        </p:nvSpPr>
        <p:spPr>
          <a:xfrm>
            <a:off x="468630" y="835025"/>
            <a:ext cx="7724140" cy="44323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1.</a:t>
            </a:r>
            <a:r>
              <a:rPr lang="zh-CN" altLang="en-US" sz="2000" b="1" noProof="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招投标的概念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  <p:sp>
        <p:nvSpPr>
          <p:cNvPr id="28678" name="4 CuadroTexto"/>
          <p:cNvSpPr/>
          <p:nvPr/>
        </p:nvSpPr>
        <p:spPr>
          <a:xfrm>
            <a:off x="2482850" y="4816475"/>
            <a:ext cx="41783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——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知识点名称  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微软雅黑体，字号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11-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  <p:pic>
        <p:nvPicPr>
          <p:cNvPr id="28679" name="11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0" y="4808538"/>
            <a:ext cx="361950" cy="303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12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0713" y="4808538"/>
            <a:ext cx="360362" cy="303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1" name="14 CuadroTexto"/>
          <p:cNvSpPr/>
          <p:nvPr/>
        </p:nvSpPr>
        <p:spPr>
          <a:xfrm>
            <a:off x="7927975" y="4819650"/>
            <a:ext cx="3222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200" b="1" i="1" dirty="0">
                <a:solidFill>
                  <a:schemeClr val="bg1"/>
                </a:solidFill>
                <a:latin typeface="方正兰亭黑_GBK" charset="-122"/>
                <a:ea typeface="MS PGothic" panose="020B0600070205080204" pitchFamily="34" charset="-128"/>
                <a:sym typeface="MS PGothic" panose="020B0600070205080204" pitchFamily="34" charset="-128"/>
              </a:rPr>
              <a:t>of</a:t>
            </a:r>
            <a:endParaRPr lang="zh-CN" altLang="zh-CN" sz="1200" b="1" i="1" dirty="0">
              <a:solidFill>
                <a:schemeClr val="bg1"/>
              </a:solidFill>
              <a:latin typeface="方正兰亭黑_GBK" charset="-122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  <p:sp>
        <p:nvSpPr>
          <p:cNvPr id="28682" name="15 CuadroTexto"/>
          <p:cNvSpPr/>
          <p:nvPr/>
        </p:nvSpPr>
        <p:spPr>
          <a:xfrm>
            <a:off x="8237538" y="4819650"/>
            <a:ext cx="373062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chemeClr val="bg1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21</a:t>
            </a:r>
            <a:endParaRPr lang="zh-CN" altLang="zh-CN" sz="1200" b="1" dirty="0">
              <a:solidFill>
                <a:schemeClr val="bg1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pic>
        <p:nvPicPr>
          <p:cNvPr id="28683" name="Imagen 6" descr="C:\Users\Design\Documents\Edu\Product Launch\btns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3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Imagen 6" descr="C:\Users\Design\Documents\Edu\Product Launch\btns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88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5" name="13 CuadroTexto"/>
          <p:cNvSpPr/>
          <p:nvPr/>
        </p:nvSpPr>
        <p:spPr>
          <a:xfrm>
            <a:off x="7651750" y="4822825"/>
            <a:ext cx="373063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rgbClr val="04AEDA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20</a:t>
            </a:r>
            <a:endParaRPr lang="en-US" altLang="zh-CN" sz="1200" b="1" dirty="0">
              <a:solidFill>
                <a:srgbClr val="04AEDA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sp>
        <p:nvSpPr>
          <p:cNvPr id="3" name="环形箭头 2"/>
          <p:cNvSpPr/>
          <p:nvPr>
            <p:custDataLst>
              <p:tags r:id="rId4"/>
            </p:custDataLst>
          </p:nvPr>
        </p:nvSpPr>
        <p:spPr>
          <a:xfrm rot="5400000">
            <a:off x="3756818" y="1866255"/>
            <a:ext cx="1085270" cy="108527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71109"/>
              <a:gd name="adj5" fmla="val 13297"/>
            </a:avLst>
          </a:prstGeom>
          <a:solidFill>
            <a:srgbClr val="F49213"/>
          </a:solidFill>
          <a:ln>
            <a:noFill/>
          </a:ln>
        </p:spPr>
        <p:style>
          <a:lnRef idx="2">
            <a:srgbClr val="207CBC">
              <a:shade val="50000"/>
            </a:srgbClr>
          </a:lnRef>
          <a:fillRef idx="1">
            <a:srgbClr val="207CBC"/>
          </a:fillRef>
          <a:effectRef idx="0">
            <a:srgbClr val="207CBC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p>
            <a:pPr algn="ctr"/>
            <a:endParaRPr lang="zh-CN" altLang="en-US" sz="1350">
              <a:solidFill>
                <a:sysClr val="windowText" lastClr="000000"/>
              </a:solidFill>
              <a:sym typeface="Arial" panose="020B0604020202020204" pitchFamily="34" charset="0"/>
            </a:endParaRPr>
          </a:p>
        </p:txBody>
      </p:sp>
      <p:sp>
        <p:nvSpPr>
          <p:cNvPr id="5" name="环形箭头 4"/>
          <p:cNvSpPr/>
          <p:nvPr>
            <p:custDataLst>
              <p:tags r:id="rId5"/>
            </p:custDataLst>
          </p:nvPr>
        </p:nvSpPr>
        <p:spPr>
          <a:xfrm rot="16200000" flipH="1">
            <a:off x="3482207" y="2408891"/>
            <a:ext cx="1085270" cy="108527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231360"/>
              <a:gd name="adj5" fmla="val 13297"/>
            </a:avLst>
          </a:prstGeom>
          <a:solidFill>
            <a:srgbClr val="C83225"/>
          </a:solidFill>
          <a:ln>
            <a:noFill/>
          </a:ln>
        </p:spPr>
        <p:style>
          <a:lnRef idx="2">
            <a:srgbClr val="207CBC">
              <a:shade val="50000"/>
            </a:srgbClr>
          </a:lnRef>
          <a:fillRef idx="1">
            <a:srgbClr val="207CBC"/>
          </a:fillRef>
          <a:effectRef idx="0">
            <a:srgbClr val="207CBC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p>
            <a:pPr algn="ctr"/>
            <a:endParaRPr lang="zh-CN" altLang="en-US" sz="1350">
              <a:solidFill>
                <a:sysClr val="windowText" lastClr="000000"/>
              </a:solidFill>
              <a:sym typeface="Arial" panose="020B0604020202020204" pitchFamily="34" charset="0"/>
            </a:endParaRPr>
          </a:p>
        </p:txBody>
      </p:sp>
      <p:sp>
        <p:nvSpPr>
          <p:cNvPr id="6" name="空心弧 5"/>
          <p:cNvSpPr/>
          <p:nvPr>
            <p:custDataLst>
              <p:tags r:id="rId6"/>
            </p:custDataLst>
          </p:nvPr>
        </p:nvSpPr>
        <p:spPr>
          <a:xfrm>
            <a:off x="3803747" y="3137289"/>
            <a:ext cx="932510" cy="932510"/>
          </a:xfrm>
          <a:prstGeom prst="blockArc">
            <a:avLst>
              <a:gd name="adj1" fmla="val 13887240"/>
              <a:gd name="adj2" fmla="val 10771556"/>
              <a:gd name="adj3" fmla="val 11488"/>
            </a:avLst>
          </a:prstGeom>
          <a:solidFill>
            <a:srgbClr val="207CBC"/>
          </a:solidFill>
          <a:ln>
            <a:noFill/>
          </a:ln>
        </p:spPr>
        <p:style>
          <a:lnRef idx="2">
            <a:srgbClr val="207CBC">
              <a:shade val="50000"/>
            </a:srgbClr>
          </a:lnRef>
          <a:fillRef idx="1">
            <a:srgbClr val="207CBC"/>
          </a:fillRef>
          <a:effectRef idx="0">
            <a:srgbClr val="207CBC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p>
            <a:pPr algn="ctr"/>
            <a:endParaRPr lang="zh-CN" altLang="en-US" sz="1350">
              <a:solidFill>
                <a:sysClr val="windowText" lastClr="000000"/>
              </a:solidFill>
              <a:sym typeface="Arial" panose="020B0604020202020204" pitchFamily="34" charset="0"/>
            </a:endParaRPr>
          </a:p>
        </p:txBody>
      </p:sp>
      <p:cxnSp>
        <p:nvCxnSpPr>
          <p:cNvPr id="7" name="直接箭头连接符 6"/>
          <p:cNvCxnSpPr/>
          <p:nvPr>
            <p:custDataLst>
              <p:tags r:id="rId7"/>
            </p:custDataLst>
          </p:nvPr>
        </p:nvCxnSpPr>
        <p:spPr>
          <a:xfrm>
            <a:off x="4736258" y="2389342"/>
            <a:ext cx="776780" cy="0"/>
          </a:xfrm>
          <a:prstGeom prst="straightConnector1">
            <a:avLst/>
          </a:prstGeom>
          <a:ln w="25400">
            <a:solidFill>
              <a:srgbClr val="F49213"/>
            </a:solidFill>
            <a:tailEnd type="oval"/>
          </a:ln>
        </p:spPr>
        <p:style>
          <a:lnRef idx="1">
            <a:srgbClr val="207CBC"/>
          </a:lnRef>
          <a:fillRef idx="0">
            <a:srgbClr val="207CBC"/>
          </a:fillRef>
          <a:effectRef idx="0">
            <a:srgbClr val="207CBC"/>
          </a:effectRef>
          <a:fontRef idx="minor">
            <a:sysClr val="windowText" lastClr="000000"/>
          </a:fontRef>
        </p:style>
      </p:cxnSp>
      <p:cxnSp>
        <p:nvCxnSpPr>
          <p:cNvPr id="8" name="直接箭头连接符 7"/>
          <p:cNvCxnSpPr/>
          <p:nvPr>
            <p:custDataLst>
              <p:tags r:id="rId8"/>
            </p:custDataLst>
          </p:nvPr>
        </p:nvCxnSpPr>
        <p:spPr>
          <a:xfrm>
            <a:off x="4736258" y="3603543"/>
            <a:ext cx="776780" cy="0"/>
          </a:xfrm>
          <a:prstGeom prst="straightConnector1">
            <a:avLst/>
          </a:prstGeom>
          <a:ln w="25400">
            <a:solidFill>
              <a:srgbClr val="207CBC"/>
            </a:solidFill>
            <a:tailEnd type="oval"/>
          </a:ln>
        </p:spPr>
        <p:style>
          <a:lnRef idx="1">
            <a:srgbClr val="207CBC"/>
          </a:lnRef>
          <a:fillRef idx="0">
            <a:srgbClr val="207CBC"/>
          </a:fillRef>
          <a:effectRef idx="0">
            <a:srgbClr val="207CBC"/>
          </a:effectRef>
          <a:fontRef idx="minor">
            <a:sysClr val="windowText" lastClr="000000"/>
          </a:fontRef>
        </p:style>
      </p:cxnSp>
      <p:cxnSp>
        <p:nvCxnSpPr>
          <p:cNvPr id="9" name="直接箭头连接符 8"/>
          <p:cNvCxnSpPr/>
          <p:nvPr>
            <p:custDataLst>
              <p:tags r:id="rId9"/>
            </p:custDataLst>
          </p:nvPr>
        </p:nvCxnSpPr>
        <p:spPr>
          <a:xfrm flipH="1">
            <a:off x="2818475" y="2951526"/>
            <a:ext cx="776780" cy="0"/>
          </a:xfrm>
          <a:prstGeom prst="straightConnector1">
            <a:avLst/>
          </a:prstGeom>
          <a:ln w="25400">
            <a:solidFill>
              <a:srgbClr val="C83225"/>
            </a:solidFill>
            <a:tailEnd type="oval"/>
          </a:ln>
        </p:spPr>
        <p:style>
          <a:lnRef idx="1">
            <a:srgbClr val="207CBC"/>
          </a:lnRef>
          <a:fillRef idx="0">
            <a:srgbClr val="207CBC"/>
          </a:fillRef>
          <a:effectRef idx="0">
            <a:srgbClr val="207CBC"/>
          </a:effectRef>
          <a:fontRef idx="minor">
            <a:sysClr val="windowText" lastClr="000000"/>
          </a:fontRef>
        </p:style>
      </p:cxnSp>
      <p:sp>
        <p:nvSpPr>
          <p:cNvPr id="12" name="文本框 11"/>
          <p:cNvSpPr txBox="1"/>
          <p:nvPr>
            <p:custDataLst>
              <p:tags r:id="rId10"/>
            </p:custDataLst>
          </p:nvPr>
        </p:nvSpPr>
        <p:spPr>
          <a:xfrm>
            <a:off x="5725347" y="3428162"/>
            <a:ext cx="1910477" cy="350764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r>
              <a:rPr lang="zh-CN" altLang="en-US" sz="1400" smtClean="0">
                <a:solidFill>
                  <a:srgbClr val="207CBC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  <a:sym typeface="Arial" panose="020B0604020202020204" pitchFamily="34" charset="0"/>
              </a:rPr>
              <a:t>邀请招标</a:t>
            </a:r>
            <a:endParaRPr lang="zh-CN" altLang="en-US" sz="1400" smtClean="0">
              <a:solidFill>
                <a:srgbClr val="207CBC"/>
              </a:solidFill>
              <a:latin typeface="Arial" panose="020B0604020202020204" pitchFamily="34" charset="0"/>
              <a:ea typeface="黑体" panose="02010609060101010101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11"/>
            </p:custDataLst>
          </p:nvPr>
        </p:nvSpPr>
        <p:spPr>
          <a:xfrm>
            <a:off x="5725347" y="2217252"/>
            <a:ext cx="1910477" cy="350764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r>
              <a:rPr lang="zh-CN" altLang="en-US" sz="1500" smtClean="0">
                <a:solidFill>
                  <a:srgbClr val="F49213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  <a:sym typeface="Arial" panose="020B0604020202020204" pitchFamily="34" charset="0"/>
              </a:rPr>
              <a:t>公开招标</a:t>
            </a:r>
            <a:endParaRPr lang="zh-CN" altLang="en-US" sz="1500" smtClean="0">
              <a:solidFill>
                <a:srgbClr val="F49213"/>
              </a:solidFill>
              <a:latin typeface="Arial" panose="020B0604020202020204" pitchFamily="34" charset="0"/>
              <a:ea typeface="黑体" panose="02010609060101010101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12"/>
            </p:custDataLst>
          </p:nvPr>
        </p:nvSpPr>
        <p:spPr>
          <a:xfrm>
            <a:off x="753797" y="2961907"/>
            <a:ext cx="1910477" cy="466255"/>
          </a:xfrm>
          <a:prstGeom prst="rect">
            <a:avLst/>
          </a:prstGeom>
          <a:noFill/>
        </p:spPr>
        <p:txBody>
          <a:bodyPr wrap="square" rtlCol="0">
            <a:normAutofit lnSpcReduction="20000"/>
          </a:bodyPr>
          <a:p>
            <a:pPr algn="r"/>
            <a:r>
              <a:rPr lang="zh-CN" altLang="en-US" sz="1350" dirty="0">
                <a:sym typeface="Arial" panose="020B0604020202020204" pitchFamily="34" charset="0"/>
              </a:rPr>
              <a:t>招标方式</a:t>
            </a:r>
            <a:endParaRPr lang="zh-CN" altLang="en-US" sz="1350" dirty="0"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13"/>
            </p:custDataLst>
          </p:nvPr>
        </p:nvSpPr>
        <p:spPr>
          <a:xfrm>
            <a:off x="753797" y="2610884"/>
            <a:ext cx="1910477" cy="350764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 algn="r"/>
            <a:r>
              <a:rPr lang="zh-CN" altLang="en-US" sz="1500" smtClean="0">
                <a:solidFill>
                  <a:srgbClr val="C83225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  <a:sym typeface="Arial" panose="020B0604020202020204" pitchFamily="34" charset="0"/>
              </a:rPr>
              <a:t>我国</a:t>
            </a:r>
            <a:endParaRPr lang="zh-CN" altLang="en-US" sz="1500" smtClean="0">
              <a:solidFill>
                <a:srgbClr val="C83225"/>
              </a:solidFill>
              <a:latin typeface="Arial" panose="020B0604020202020204" pitchFamily="34" charset="0"/>
              <a:ea typeface="黑体" panose="02010609060101010101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矩形 2"/>
          <p:cNvSpPr/>
          <p:nvPr/>
        </p:nvSpPr>
        <p:spPr>
          <a:xfrm>
            <a:off x="468630" y="195580"/>
            <a:ext cx="43726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en-US" sz="2000" b="1" noProof="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招投标的概念、范围、及分类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8676" name="内容占位符 2"/>
          <p:cNvSpPr txBox="1"/>
          <p:nvPr/>
        </p:nvSpPr>
        <p:spPr>
          <a:xfrm>
            <a:off x="468630" y="835025"/>
            <a:ext cx="7724140" cy="44323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2.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建设工程</a:t>
            </a:r>
            <a:r>
              <a:rPr lang="zh-CN" altLang="en-US" sz="2000" b="1" noProof="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招标的范围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  <p:sp>
        <p:nvSpPr>
          <p:cNvPr id="28678" name="4 CuadroTexto"/>
          <p:cNvSpPr/>
          <p:nvPr/>
        </p:nvSpPr>
        <p:spPr>
          <a:xfrm>
            <a:off x="2482850" y="4816475"/>
            <a:ext cx="41783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——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知识点名称  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微软雅黑体，字号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11-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  <p:pic>
        <p:nvPicPr>
          <p:cNvPr id="28679" name="11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0" y="4808538"/>
            <a:ext cx="361950" cy="303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12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0713" y="4808538"/>
            <a:ext cx="360362" cy="303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1" name="14 CuadroTexto"/>
          <p:cNvSpPr/>
          <p:nvPr/>
        </p:nvSpPr>
        <p:spPr>
          <a:xfrm>
            <a:off x="7927975" y="4819650"/>
            <a:ext cx="3222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200" b="1" i="1" dirty="0">
                <a:solidFill>
                  <a:schemeClr val="bg1"/>
                </a:solidFill>
                <a:latin typeface="方正兰亭黑_GBK" charset="-122"/>
                <a:ea typeface="MS PGothic" panose="020B0600070205080204" pitchFamily="34" charset="-128"/>
                <a:sym typeface="MS PGothic" panose="020B0600070205080204" pitchFamily="34" charset="-128"/>
              </a:rPr>
              <a:t>of</a:t>
            </a:r>
            <a:endParaRPr lang="zh-CN" altLang="zh-CN" sz="1200" b="1" i="1" dirty="0">
              <a:solidFill>
                <a:schemeClr val="bg1"/>
              </a:solidFill>
              <a:latin typeface="方正兰亭黑_GBK" charset="-122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  <p:sp>
        <p:nvSpPr>
          <p:cNvPr id="28682" name="15 CuadroTexto"/>
          <p:cNvSpPr/>
          <p:nvPr/>
        </p:nvSpPr>
        <p:spPr>
          <a:xfrm>
            <a:off x="8237538" y="4819650"/>
            <a:ext cx="373062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chemeClr val="bg1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21</a:t>
            </a:r>
            <a:endParaRPr lang="zh-CN" altLang="zh-CN" sz="1200" b="1" dirty="0">
              <a:solidFill>
                <a:schemeClr val="bg1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pic>
        <p:nvPicPr>
          <p:cNvPr id="28683" name="Imagen 6" descr="C:\Users\Design\Documents\Edu\Product Launch\btns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3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Imagen 6" descr="C:\Users\Design\Documents\Edu\Product Launch\btns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88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5" name="13 CuadroTexto"/>
          <p:cNvSpPr/>
          <p:nvPr/>
        </p:nvSpPr>
        <p:spPr>
          <a:xfrm>
            <a:off x="7651750" y="4822825"/>
            <a:ext cx="373063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rgbClr val="04AEDA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20</a:t>
            </a:r>
            <a:endParaRPr lang="en-US" altLang="zh-CN" sz="1200" b="1" dirty="0">
              <a:solidFill>
                <a:srgbClr val="04AEDA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grpSp>
        <p:nvGrpSpPr>
          <p:cNvPr id="62" name="组合 61"/>
          <p:cNvGrpSpPr/>
          <p:nvPr>
            <p:custDataLst>
              <p:tags r:id="rId4"/>
            </p:custDataLst>
          </p:nvPr>
        </p:nvGrpSpPr>
        <p:grpSpPr>
          <a:xfrm>
            <a:off x="2663529" y="1851025"/>
            <a:ext cx="4987290" cy="578484"/>
            <a:chOff x="3875104" y="1802167"/>
            <a:chExt cx="5078201" cy="636834"/>
          </a:xfrm>
        </p:grpSpPr>
        <p:sp>
          <p:nvSpPr>
            <p:cNvPr id="63" name="矩形 62"/>
            <p:cNvSpPr/>
            <p:nvPr>
              <p:custDataLst>
                <p:tags r:id="rId5"/>
              </p:custDataLst>
            </p:nvPr>
          </p:nvSpPr>
          <p:spPr>
            <a:xfrm>
              <a:off x="3875104" y="1802167"/>
              <a:ext cx="5078201" cy="452985"/>
            </a:xfrm>
            <a:prstGeom prst="rect">
              <a:avLst/>
            </a:prstGeom>
            <a:solidFill>
              <a:srgbClr val="F6C171"/>
            </a:solidFill>
          </p:spPr>
          <p:txBody>
            <a:bodyPr rot="0" spcFirstLastPara="0" vertOverflow="overflow" horzOverflow="overflow" vert="horz" wrap="square" lIns="324000" tIns="34290" rIns="68580" bIns="34290" numCol="1" spcCol="0" rtlCol="0" fromWordArt="0" anchor="ctr" anchorCtr="0" forceAA="0" compatLnSpc="1">
              <a:normAutofit/>
            </a:bodyPr>
            <a:p>
              <a:pPr algn="just">
                <a:lnSpc>
                  <a:spcPct val="120000"/>
                </a:lnSpc>
              </a:pPr>
              <a:r>
                <a:rPr lang="da-DK" altLang="zh-CN" sz="120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大型基础设施、公用事业等关系社会公共利益、公共安全的项目；</a:t>
              </a:r>
              <a:endParaRPr lang="da-DK" altLang="zh-CN" sz="120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直角三角形 63"/>
            <p:cNvSpPr/>
            <p:nvPr>
              <p:custDataLst>
                <p:tags r:id="rId6"/>
              </p:custDataLst>
            </p:nvPr>
          </p:nvSpPr>
          <p:spPr>
            <a:xfrm flipV="1">
              <a:off x="7999151" y="2248501"/>
              <a:ext cx="190500" cy="190500"/>
            </a:xfrm>
            <a:prstGeom prst="rtTriangle">
              <a:avLst/>
            </a:prstGeom>
            <a:solidFill>
              <a:srgbClr val="F6C171">
                <a:lumMod val="75000"/>
              </a:srgbClr>
            </a:solidFill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sz="1350" dirty="0" err="1">
                <a:solidFill>
                  <a:srgbClr val="FFFFFF"/>
                </a:solidFill>
              </a:endParaRPr>
            </a:p>
          </p:txBody>
        </p:sp>
        <p:sp>
          <p:nvSpPr>
            <p:cNvPr id="65" name="椭圆 64"/>
            <p:cNvSpPr/>
            <p:nvPr>
              <p:custDataLst>
                <p:tags r:id="rId7"/>
              </p:custDataLst>
            </p:nvPr>
          </p:nvSpPr>
          <p:spPr>
            <a:xfrm>
              <a:off x="3946263" y="1880911"/>
              <a:ext cx="295275" cy="295275"/>
            </a:xfrm>
            <a:prstGeom prst="ellipse">
              <a:avLst/>
            </a:prstGeom>
            <a:solidFill>
              <a:srgbClr val="FFFFFF"/>
            </a:solidFill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rmAutofit lnSpcReduction="20000"/>
            </a:bodyPr>
            <a:p>
              <a:pPr algn="ctr"/>
              <a:r>
                <a:rPr lang="en-US" altLang="zh-CN" sz="1050" b="1" dirty="0">
                  <a:solidFill>
                    <a:srgbClr val="F6C171">
                      <a:lumMod val="75000"/>
                    </a:srgbClr>
                  </a:solidFill>
                </a:rPr>
                <a:t>A</a:t>
              </a:r>
              <a:endParaRPr lang="zh-CN" altLang="en-US" sz="1050" b="1" dirty="0" err="1">
                <a:solidFill>
                  <a:srgbClr val="F6C171">
                    <a:lumMod val="75000"/>
                  </a:srgbClr>
                </a:solidFill>
              </a:endParaRPr>
            </a:p>
          </p:txBody>
        </p:sp>
      </p:grpSp>
      <p:grpSp>
        <p:nvGrpSpPr>
          <p:cNvPr id="66" name="组合 65"/>
          <p:cNvGrpSpPr/>
          <p:nvPr>
            <p:custDataLst>
              <p:tags r:id="rId8"/>
            </p:custDataLst>
          </p:nvPr>
        </p:nvGrpSpPr>
        <p:grpSpPr>
          <a:xfrm>
            <a:off x="2007350" y="2887219"/>
            <a:ext cx="4706335" cy="578484"/>
            <a:chOff x="3290954" y="2516002"/>
            <a:chExt cx="4706620" cy="636834"/>
          </a:xfrm>
        </p:grpSpPr>
        <p:sp>
          <p:nvSpPr>
            <p:cNvPr id="67" name="矩形 66"/>
            <p:cNvSpPr/>
            <p:nvPr>
              <p:custDataLst>
                <p:tags r:id="rId9"/>
              </p:custDataLst>
            </p:nvPr>
          </p:nvSpPr>
          <p:spPr>
            <a:xfrm>
              <a:off x="3290954" y="2516002"/>
              <a:ext cx="4706620" cy="452966"/>
            </a:xfrm>
            <a:prstGeom prst="rect">
              <a:avLst/>
            </a:prstGeom>
            <a:solidFill>
              <a:srgbClr val="F27255"/>
            </a:solidFill>
          </p:spPr>
          <p:txBody>
            <a:bodyPr rot="0" spcFirstLastPara="0" vertOverflow="overflow" horzOverflow="overflow" vert="horz" wrap="square" lIns="324000" tIns="34290" rIns="68580" bIns="34290" numCol="1" spcCol="0" rtlCol="0" fromWordArt="0" anchor="ctr" anchorCtr="0" forceAA="0" compatLnSpc="1">
              <a:normAutofit/>
            </a:bodyPr>
            <a:p>
              <a:pPr algn="just">
                <a:lnSpc>
                  <a:spcPct val="120000"/>
                </a:lnSpc>
              </a:pPr>
              <a:r>
                <a:rPr lang="da-DK" altLang="zh-CN" sz="1350" dirty="0">
                  <a:solidFill>
                    <a:sysClr val="window" lastClr="FFFFFF"/>
                  </a:solidFill>
                </a:rPr>
                <a:t>全部或者部分使用国有资金投资或国家融资的项目；</a:t>
              </a:r>
              <a:endParaRPr lang="da-DK" altLang="zh-CN" sz="13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68" name="直角三角形 67"/>
            <p:cNvSpPr/>
            <p:nvPr>
              <p:custDataLst>
                <p:tags r:id="rId10"/>
              </p:custDataLst>
            </p:nvPr>
          </p:nvSpPr>
          <p:spPr>
            <a:xfrm flipV="1">
              <a:off x="7415001" y="2962336"/>
              <a:ext cx="190500" cy="190500"/>
            </a:xfrm>
            <a:prstGeom prst="rtTriangle">
              <a:avLst/>
            </a:prstGeom>
            <a:solidFill>
              <a:srgbClr val="F27255">
                <a:lumMod val="75000"/>
              </a:srgbClr>
            </a:solidFill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sz="1350" dirty="0" err="1">
                <a:solidFill>
                  <a:srgbClr val="FFFFFF"/>
                </a:solidFill>
              </a:endParaRPr>
            </a:p>
          </p:txBody>
        </p:sp>
        <p:sp>
          <p:nvSpPr>
            <p:cNvPr id="69" name="椭圆 68"/>
            <p:cNvSpPr/>
            <p:nvPr>
              <p:custDataLst>
                <p:tags r:id="rId11"/>
              </p:custDataLst>
            </p:nvPr>
          </p:nvSpPr>
          <p:spPr>
            <a:xfrm>
              <a:off x="3362113" y="2594746"/>
              <a:ext cx="295275" cy="295275"/>
            </a:xfrm>
            <a:prstGeom prst="ellipse">
              <a:avLst/>
            </a:prstGeom>
            <a:solidFill>
              <a:srgbClr val="FFFFFF"/>
            </a:solidFill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rmAutofit lnSpcReduction="20000"/>
            </a:bodyPr>
            <a:p>
              <a:pPr algn="ctr"/>
              <a:r>
                <a:rPr lang="en-US" altLang="zh-CN" sz="1050" b="1" dirty="0">
                  <a:solidFill>
                    <a:srgbClr val="F27255">
                      <a:lumMod val="75000"/>
                    </a:srgbClr>
                  </a:solidFill>
                </a:rPr>
                <a:t>B</a:t>
              </a:r>
              <a:endParaRPr lang="zh-CN" altLang="en-US" sz="1050" b="1" dirty="0" err="1">
                <a:solidFill>
                  <a:srgbClr val="F27255">
                    <a:lumMod val="75000"/>
                  </a:srgbClr>
                </a:solidFill>
              </a:endParaRPr>
            </a:p>
          </p:txBody>
        </p:sp>
      </p:grpSp>
      <p:grpSp>
        <p:nvGrpSpPr>
          <p:cNvPr id="70" name="组合 69"/>
          <p:cNvGrpSpPr/>
          <p:nvPr>
            <p:custDataLst>
              <p:tags r:id="rId12"/>
            </p:custDataLst>
          </p:nvPr>
        </p:nvGrpSpPr>
        <p:grpSpPr>
          <a:xfrm>
            <a:off x="1362710" y="3923412"/>
            <a:ext cx="4768645" cy="578484"/>
            <a:chOff x="2706803" y="3229837"/>
            <a:chExt cx="4314547" cy="636834"/>
          </a:xfrm>
        </p:grpSpPr>
        <p:sp>
          <p:nvSpPr>
            <p:cNvPr id="71" name="矩形 70"/>
            <p:cNvSpPr/>
            <p:nvPr>
              <p:custDataLst>
                <p:tags r:id="rId13"/>
              </p:custDataLst>
            </p:nvPr>
          </p:nvSpPr>
          <p:spPr>
            <a:xfrm>
              <a:off x="2706803" y="3229837"/>
              <a:ext cx="4314547" cy="452762"/>
            </a:xfrm>
            <a:prstGeom prst="rect">
              <a:avLst/>
            </a:prstGeom>
            <a:solidFill>
              <a:srgbClr val="CE8D3E"/>
            </a:solidFill>
          </p:spPr>
          <p:txBody>
            <a:bodyPr rot="0" spcFirstLastPara="0" vertOverflow="overflow" horzOverflow="overflow" vert="horz" wrap="square" lIns="324000" tIns="34290" rIns="68580" bIns="34290" numCol="1" spcCol="0" rtlCol="0" fromWordArt="0" anchor="ctr" anchorCtr="0" forceAA="0" compatLnSpc="1">
              <a:normAutofit/>
            </a:bodyPr>
            <a:p>
              <a:pPr algn="just">
                <a:lnSpc>
                  <a:spcPct val="120000"/>
                </a:lnSpc>
              </a:pPr>
              <a:r>
                <a:rPr lang="da-DK" altLang="zh-CN" sz="1400" dirty="0">
                  <a:solidFill>
                    <a:sysClr val="window" lastClr="FFFFFF"/>
                  </a:solidFill>
                </a:rPr>
                <a:t>使用国际组织或者外国政府贷款、援助资金的项目。</a:t>
              </a:r>
              <a:endParaRPr lang="da-DK" altLang="zh-CN" sz="140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72" name="直角三角形 71"/>
            <p:cNvSpPr/>
            <p:nvPr>
              <p:custDataLst>
                <p:tags r:id="rId14"/>
              </p:custDataLst>
            </p:nvPr>
          </p:nvSpPr>
          <p:spPr>
            <a:xfrm flipV="1">
              <a:off x="6830850" y="3676171"/>
              <a:ext cx="190500" cy="190500"/>
            </a:xfrm>
            <a:prstGeom prst="rtTriangle">
              <a:avLst/>
            </a:prstGeom>
            <a:solidFill>
              <a:srgbClr val="CE8D3E">
                <a:lumMod val="75000"/>
              </a:srgbClr>
            </a:solidFill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sz="1350" dirty="0" err="1">
                <a:solidFill>
                  <a:srgbClr val="FFFFFF"/>
                </a:solidFill>
              </a:endParaRPr>
            </a:p>
          </p:txBody>
        </p:sp>
        <p:sp>
          <p:nvSpPr>
            <p:cNvPr id="73" name="椭圆 72"/>
            <p:cNvSpPr/>
            <p:nvPr>
              <p:custDataLst>
                <p:tags r:id="rId15"/>
              </p:custDataLst>
            </p:nvPr>
          </p:nvSpPr>
          <p:spPr>
            <a:xfrm>
              <a:off x="2777962" y="3308581"/>
              <a:ext cx="295275" cy="295275"/>
            </a:xfrm>
            <a:prstGeom prst="ellipse">
              <a:avLst/>
            </a:prstGeom>
            <a:solidFill>
              <a:srgbClr val="FFFFFF"/>
            </a:solidFill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rmAutofit lnSpcReduction="20000"/>
            </a:bodyPr>
            <a:p>
              <a:pPr algn="ctr"/>
              <a:r>
                <a:rPr lang="en-US" altLang="zh-CN" sz="1050" b="1" dirty="0">
                  <a:solidFill>
                    <a:srgbClr val="CE8D3E">
                      <a:lumMod val="75000"/>
                    </a:srgbClr>
                  </a:solidFill>
                </a:rPr>
                <a:t>C</a:t>
              </a:r>
              <a:endParaRPr lang="zh-CN" altLang="en-US" sz="1050" b="1" dirty="0" err="1">
                <a:solidFill>
                  <a:srgbClr val="CE8D3E">
                    <a:lumMod val="75000"/>
                  </a:srgbClr>
                </a:solidFill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581150" y="1278255"/>
            <a:ext cx="5080000" cy="337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《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中华人民共和国招标投标法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》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的规定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矩形 2"/>
          <p:cNvSpPr/>
          <p:nvPr/>
        </p:nvSpPr>
        <p:spPr>
          <a:xfrm>
            <a:off x="468630" y="195580"/>
            <a:ext cx="43726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en-US" sz="2000" b="1" noProof="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招投标的概念、范围、及分类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8676" name="内容占位符 2"/>
          <p:cNvSpPr txBox="1"/>
          <p:nvPr/>
        </p:nvSpPr>
        <p:spPr>
          <a:xfrm>
            <a:off x="419100" y="662305"/>
            <a:ext cx="7724140" cy="44323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《工程建设项目招标范围和规模标准规定》中的规定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  <p:sp>
        <p:nvSpPr>
          <p:cNvPr id="28678" name="4 CuadroTexto"/>
          <p:cNvSpPr/>
          <p:nvPr/>
        </p:nvSpPr>
        <p:spPr>
          <a:xfrm>
            <a:off x="2482850" y="4816475"/>
            <a:ext cx="41783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——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知识点名称  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微软雅黑体，字号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11-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  <p:pic>
        <p:nvPicPr>
          <p:cNvPr id="28679" name="11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0" y="4808538"/>
            <a:ext cx="361950" cy="303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12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0713" y="4808538"/>
            <a:ext cx="360362" cy="303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1" name="14 CuadroTexto"/>
          <p:cNvSpPr/>
          <p:nvPr/>
        </p:nvSpPr>
        <p:spPr>
          <a:xfrm>
            <a:off x="7927975" y="4819650"/>
            <a:ext cx="3222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200" b="1" i="1" dirty="0">
                <a:solidFill>
                  <a:schemeClr val="bg1"/>
                </a:solidFill>
                <a:latin typeface="方正兰亭黑_GBK" charset="-122"/>
                <a:ea typeface="MS PGothic" panose="020B0600070205080204" pitchFamily="34" charset="-128"/>
                <a:sym typeface="MS PGothic" panose="020B0600070205080204" pitchFamily="34" charset="-128"/>
              </a:rPr>
              <a:t>of</a:t>
            </a:r>
            <a:endParaRPr lang="zh-CN" altLang="zh-CN" sz="1200" b="1" i="1" dirty="0">
              <a:solidFill>
                <a:schemeClr val="bg1"/>
              </a:solidFill>
              <a:latin typeface="方正兰亭黑_GBK" charset="-122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  <p:sp>
        <p:nvSpPr>
          <p:cNvPr id="28682" name="15 CuadroTexto"/>
          <p:cNvSpPr/>
          <p:nvPr/>
        </p:nvSpPr>
        <p:spPr>
          <a:xfrm>
            <a:off x="8237538" y="4819650"/>
            <a:ext cx="373062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chemeClr val="bg1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21</a:t>
            </a:r>
            <a:endParaRPr lang="zh-CN" altLang="zh-CN" sz="1200" b="1" dirty="0">
              <a:solidFill>
                <a:schemeClr val="bg1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pic>
        <p:nvPicPr>
          <p:cNvPr id="28683" name="Imagen 6" descr="C:\Users\Design\Documents\Edu\Product Launch\btns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3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Imagen 6" descr="C:\Users\Design\Documents\Edu\Product Launch\btns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88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5" name="13 CuadroTexto"/>
          <p:cNvSpPr/>
          <p:nvPr/>
        </p:nvSpPr>
        <p:spPr>
          <a:xfrm>
            <a:off x="7651750" y="4822825"/>
            <a:ext cx="373063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rgbClr val="04AEDA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20</a:t>
            </a:r>
            <a:endParaRPr lang="en-US" altLang="zh-CN" sz="1200" b="1" dirty="0">
              <a:solidFill>
                <a:srgbClr val="04AEDA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grpSp>
        <p:nvGrpSpPr>
          <p:cNvPr id="71" name="组合 70"/>
          <p:cNvGrpSpPr/>
          <p:nvPr>
            <p:custDataLst>
              <p:tags r:id="rId4"/>
            </p:custDataLst>
          </p:nvPr>
        </p:nvGrpSpPr>
        <p:grpSpPr>
          <a:xfrm>
            <a:off x="310515" y="1200785"/>
            <a:ext cx="8690610" cy="474345"/>
            <a:chOff x="1915886" y="2119086"/>
            <a:chExt cx="5339933" cy="580571"/>
          </a:xfrm>
        </p:grpSpPr>
        <p:sp>
          <p:nvSpPr>
            <p:cNvPr id="72" name="矩形 71"/>
            <p:cNvSpPr/>
            <p:nvPr>
              <p:custDataLst>
                <p:tags r:id="rId5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73" name="矩形 72"/>
            <p:cNvSpPr/>
            <p:nvPr>
              <p:custDataLst>
                <p:tags r:id="rId6"/>
              </p:custDataLst>
            </p:nvPr>
          </p:nvSpPr>
          <p:spPr>
            <a:xfrm>
              <a:off x="2665188" y="2119086"/>
              <a:ext cx="4590631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关系社会公共利益、公众安全的基础设施项目</a:t>
              </a:r>
              <a:r>
                <a:rPr lang="en-US" altLang="zh-CN" sz="1350" smtClean="0">
                  <a:solidFill>
                    <a:sysClr val="windowText" lastClr="000000"/>
                  </a:solidFill>
                </a:rPr>
                <a:t> </a:t>
              </a:r>
              <a:endParaRPr lang="en-US" altLang="zh-CN" sz="135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矩形 73"/>
            <p:cNvSpPr/>
            <p:nvPr>
              <p:custDataLst>
                <p:tags r:id="rId7"/>
              </p:custDataLst>
            </p:nvPr>
          </p:nvSpPr>
          <p:spPr>
            <a:xfrm>
              <a:off x="2124167" y="2119086"/>
              <a:ext cx="541020" cy="580571"/>
            </a:xfrm>
            <a:prstGeom prst="rect">
              <a:avLst/>
            </a:prstGeom>
            <a:solidFill>
              <a:srgbClr val="4398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01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75" name="组合 74"/>
          <p:cNvGrpSpPr/>
          <p:nvPr>
            <p:custDataLst>
              <p:tags r:id="rId8"/>
            </p:custDataLst>
          </p:nvPr>
        </p:nvGrpSpPr>
        <p:grpSpPr>
          <a:xfrm>
            <a:off x="310515" y="1769110"/>
            <a:ext cx="8690610" cy="474345"/>
            <a:chOff x="1915886" y="2119086"/>
            <a:chExt cx="5339933" cy="580571"/>
          </a:xfrm>
        </p:grpSpPr>
        <p:sp>
          <p:nvSpPr>
            <p:cNvPr id="77" name="矩形 76"/>
            <p:cNvSpPr/>
            <p:nvPr>
              <p:custDataLst>
                <p:tags r:id="rId9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79" name="矩形 78"/>
            <p:cNvSpPr/>
            <p:nvPr>
              <p:custDataLst>
                <p:tags r:id="rId10"/>
              </p:custDataLst>
            </p:nvPr>
          </p:nvSpPr>
          <p:spPr>
            <a:xfrm>
              <a:off x="2665188" y="2119086"/>
              <a:ext cx="4590631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关系社会公共利益、公众安全的公用事业项目 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矩形 82"/>
            <p:cNvSpPr/>
            <p:nvPr>
              <p:custDataLst>
                <p:tags r:id="rId11"/>
              </p:custDataLst>
            </p:nvPr>
          </p:nvSpPr>
          <p:spPr>
            <a:xfrm>
              <a:off x="2124167" y="2119086"/>
              <a:ext cx="541020" cy="580571"/>
            </a:xfrm>
            <a:prstGeom prst="rect">
              <a:avLst/>
            </a:prstGeom>
            <a:solidFill>
              <a:srgbClr val="4398FF"/>
            </a:solidFill>
            <a:ln w="19050">
              <a:solidFill>
                <a:srgbClr val="4398FF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02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84" name="组合 83"/>
          <p:cNvGrpSpPr/>
          <p:nvPr>
            <p:custDataLst>
              <p:tags r:id="rId12"/>
            </p:custDataLst>
          </p:nvPr>
        </p:nvGrpSpPr>
        <p:grpSpPr>
          <a:xfrm>
            <a:off x="310515" y="2337435"/>
            <a:ext cx="8690610" cy="474345"/>
            <a:chOff x="1915886" y="2119086"/>
            <a:chExt cx="5339933" cy="580571"/>
          </a:xfrm>
        </p:grpSpPr>
        <p:sp>
          <p:nvSpPr>
            <p:cNvPr id="85" name="矩形 84"/>
            <p:cNvSpPr/>
            <p:nvPr>
              <p:custDataLst>
                <p:tags r:id="rId13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86" name="矩形 85"/>
            <p:cNvSpPr/>
            <p:nvPr>
              <p:custDataLst>
                <p:tags r:id="rId14"/>
              </p:custDataLst>
            </p:nvPr>
          </p:nvSpPr>
          <p:spPr>
            <a:xfrm>
              <a:off x="2665188" y="2119086"/>
              <a:ext cx="4590631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使用国有资金投资项目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矩形 86"/>
            <p:cNvSpPr/>
            <p:nvPr>
              <p:custDataLst>
                <p:tags r:id="rId15"/>
              </p:custDataLst>
            </p:nvPr>
          </p:nvSpPr>
          <p:spPr>
            <a:xfrm>
              <a:off x="2124167" y="2119086"/>
              <a:ext cx="541020" cy="580571"/>
            </a:xfrm>
            <a:prstGeom prst="rect">
              <a:avLst/>
            </a:prstGeom>
            <a:solidFill>
              <a:srgbClr val="72CC36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03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88" name="组合 87"/>
          <p:cNvGrpSpPr/>
          <p:nvPr>
            <p:custDataLst>
              <p:tags r:id="rId16"/>
            </p:custDataLst>
          </p:nvPr>
        </p:nvGrpSpPr>
        <p:grpSpPr>
          <a:xfrm>
            <a:off x="310515" y="2906395"/>
            <a:ext cx="8690610" cy="474345"/>
            <a:chOff x="1915886" y="2119086"/>
            <a:chExt cx="5339933" cy="580571"/>
          </a:xfrm>
        </p:grpSpPr>
        <p:sp>
          <p:nvSpPr>
            <p:cNvPr id="89" name="矩形 88"/>
            <p:cNvSpPr/>
            <p:nvPr>
              <p:custDataLst>
                <p:tags r:id="rId17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90" name="矩形 89"/>
            <p:cNvSpPr/>
            <p:nvPr>
              <p:custDataLst>
                <p:tags r:id="rId18"/>
              </p:custDataLst>
            </p:nvPr>
          </p:nvSpPr>
          <p:spPr>
            <a:xfrm>
              <a:off x="2665188" y="2119086"/>
              <a:ext cx="4590631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国家融资项目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1" name="矩形 90"/>
            <p:cNvSpPr/>
            <p:nvPr>
              <p:custDataLst>
                <p:tags r:id="rId19"/>
              </p:custDataLst>
            </p:nvPr>
          </p:nvSpPr>
          <p:spPr>
            <a:xfrm>
              <a:off x="2124167" y="2119086"/>
              <a:ext cx="541020" cy="580571"/>
            </a:xfrm>
            <a:prstGeom prst="rect">
              <a:avLst/>
            </a:prstGeom>
            <a:solidFill>
              <a:srgbClr val="72CC36"/>
            </a:solidFill>
            <a:ln w="19050">
              <a:solidFill>
                <a:srgbClr val="72CC36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04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92" name="组合 91"/>
          <p:cNvGrpSpPr/>
          <p:nvPr>
            <p:custDataLst>
              <p:tags r:id="rId20"/>
            </p:custDataLst>
          </p:nvPr>
        </p:nvGrpSpPr>
        <p:grpSpPr>
          <a:xfrm>
            <a:off x="310515" y="3474720"/>
            <a:ext cx="8691880" cy="474345"/>
            <a:chOff x="1915886" y="2119086"/>
            <a:chExt cx="5339933" cy="580571"/>
          </a:xfrm>
        </p:grpSpPr>
        <p:sp>
          <p:nvSpPr>
            <p:cNvPr id="93" name="矩形 92"/>
            <p:cNvSpPr/>
            <p:nvPr>
              <p:custDataLst>
                <p:tags r:id="rId21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EAB200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94" name="矩形 93"/>
            <p:cNvSpPr/>
            <p:nvPr>
              <p:custDataLst>
                <p:tags r:id="rId22"/>
              </p:custDataLst>
            </p:nvPr>
          </p:nvSpPr>
          <p:spPr>
            <a:xfrm>
              <a:off x="2665188" y="2119086"/>
              <a:ext cx="4590631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EAB200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rm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使用国际组织或者外国政府资金的项目 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矩形 94"/>
            <p:cNvSpPr/>
            <p:nvPr>
              <p:custDataLst>
                <p:tags r:id="rId23"/>
              </p:custDataLst>
            </p:nvPr>
          </p:nvSpPr>
          <p:spPr>
            <a:xfrm>
              <a:off x="2124167" y="2119086"/>
              <a:ext cx="541020" cy="580571"/>
            </a:xfrm>
            <a:prstGeom prst="rect">
              <a:avLst/>
            </a:prstGeom>
            <a:solidFill>
              <a:srgbClr val="EAB200"/>
            </a:solidFill>
            <a:ln w="19050">
              <a:solidFill>
                <a:srgbClr val="EAB200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05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96" name="组合 95"/>
          <p:cNvGrpSpPr/>
          <p:nvPr>
            <p:custDataLst>
              <p:tags r:id="rId24"/>
            </p:custDataLst>
          </p:nvPr>
        </p:nvGrpSpPr>
        <p:grpSpPr>
          <a:xfrm>
            <a:off x="310515" y="4043045"/>
            <a:ext cx="8763000" cy="474345"/>
            <a:chOff x="1915886" y="2119086"/>
            <a:chExt cx="9814193" cy="580649"/>
          </a:xfrm>
        </p:grpSpPr>
        <p:sp>
          <p:nvSpPr>
            <p:cNvPr id="97" name="矩形 96"/>
            <p:cNvSpPr/>
            <p:nvPr>
              <p:custDataLst>
                <p:tags r:id="rId25"/>
              </p:custDataLst>
            </p:nvPr>
          </p:nvSpPr>
          <p:spPr>
            <a:xfrm>
              <a:off x="1915886" y="2119086"/>
              <a:ext cx="5339933" cy="5805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EAB200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endParaRPr lang="zh-CN" altLang="en-US" sz="1350"/>
            </a:p>
          </p:txBody>
        </p:sp>
        <p:sp>
          <p:nvSpPr>
            <p:cNvPr id="98" name="矩形 97"/>
            <p:cNvSpPr/>
            <p:nvPr>
              <p:custDataLst>
                <p:tags r:id="rId26"/>
              </p:custDataLst>
            </p:nvPr>
          </p:nvSpPr>
          <p:spPr>
            <a:xfrm>
              <a:off x="3240802" y="2119086"/>
              <a:ext cx="8489277" cy="58064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EAB200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>
              <a:noAutofit/>
            </a:bodyPr>
            <a:p>
              <a:pPr algn="l"/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以上第（1）条至第（5）条规定范围内的各类工程建设项目，包括项目的勘察</a:t>
              </a:r>
              <a:r>
                <a:rPr lang="zh-CN" altLang="en-US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400" smtClea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设计、施工、监理以及与工程建设有关的重要设备、材料等的采购，达到下  列标准之一的，必须进行招标：</a:t>
              </a:r>
              <a:endParaRPr lang="en-US" altLang="zh-CN" sz="14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98"/>
            <p:cNvSpPr/>
            <p:nvPr>
              <p:custDataLst>
                <p:tags r:id="rId27"/>
              </p:custDataLst>
            </p:nvPr>
          </p:nvSpPr>
          <p:spPr>
            <a:xfrm>
              <a:off x="2294941" y="2119086"/>
              <a:ext cx="986397" cy="580649"/>
            </a:xfrm>
            <a:prstGeom prst="rect">
              <a:avLst/>
            </a:prstGeom>
            <a:solidFill>
              <a:srgbClr val="EAB200"/>
            </a:solidFill>
            <a:ln w="19050">
              <a:solidFill>
                <a:srgbClr val="EAB200"/>
              </a:solidFill>
            </a:ln>
          </p:spPr>
          <p:style>
            <a:lnRef idx="2">
              <a:srgbClr val="4398FF">
                <a:shade val="50000"/>
              </a:srgbClr>
            </a:lnRef>
            <a:fillRef idx="1">
              <a:srgbClr val="4398FF"/>
            </a:fillRef>
            <a:effectRef idx="0">
              <a:srgbClr val="4398FF"/>
            </a:effectRef>
            <a:fontRef idx="minor">
              <a:sysClr val="window" lastClr="FFFFFF"/>
            </a:fontRef>
          </p:style>
          <p:txBody>
            <a:bodyPr rtlCol="0" anchor="ctr"/>
            <a:p>
              <a:pPr algn="ctr"/>
              <a:r>
                <a:rPr lang="en-US" altLang="zh-CN" sz="1350" dirty="0">
                  <a:solidFill>
                    <a:sysClr val="window" lastClr="FFFFFF"/>
                  </a:solidFill>
                </a:rPr>
                <a:t>06</a:t>
              </a:r>
              <a:endParaRPr lang="zh-CN" altLang="en-US" sz="1350" dirty="0">
                <a:solidFill>
                  <a:sysClr val="window" lastClr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矩形 2"/>
          <p:cNvSpPr/>
          <p:nvPr/>
        </p:nvSpPr>
        <p:spPr>
          <a:xfrm>
            <a:off x="468630" y="195580"/>
            <a:ext cx="43726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en-US" sz="2000" b="1" noProof="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招投标的概念、范围、及分类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8678" name="4 CuadroTexto"/>
          <p:cNvSpPr/>
          <p:nvPr/>
        </p:nvSpPr>
        <p:spPr>
          <a:xfrm>
            <a:off x="2482850" y="4816475"/>
            <a:ext cx="41783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——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知识点名称  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微软雅黑体，字号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11-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MS PGothic" panose="020B0600070205080204" pitchFamily="34" charset="-128"/>
            </a:endParaRPr>
          </a:p>
        </p:txBody>
      </p:sp>
      <p:pic>
        <p:nvPicPr>
          <p:cNvPr id="28679" name="11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0" y="4808538"/>
            <a:ext cx="361950" cy="303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12 Ima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0713" y="4808538"/>
            <a:ext cx="360362" cy="303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1" name="14 CuadroTexto"/>
          <p:cNvSpPr/>
          <p:nvPr/>
        </p:nvSpPr>
        <p:spPr>
          <a:xfrm>
            <a:off x="7927975" y="4819650"/>
            <a:ext cx="3222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200" b="1" i="1" dirty="0">
                <a:solidFill>
                  <a:schemeClr val="bg1"/>
                </a:solidFill>
                <a:latin typeface="方正兰亭黑_GBK" charset="-122"/>
                <a:ea typeface="MS PGothic" panose="020B0600070205080204" pitchFamily="34" charset="-128"/>
                <a:sym typeface="MS PGothic" panose="020B0600070205080204" pitchFamily="34" charset="-128"/>
              </a:rPr>
              <a:t>of</a:t>
            </a:r>
            <a:endParaRPr lang="zh-CN" altLang="zh-CN" sz="1200" b="1" i="1" dirty="0">
              <a:solidFill>
                <a:schemeClr val="bg1"/>
              </a:solidFill>
              <a:latin typeface="方正兰亭黑_GBK" charset="-122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  <p:sp>
        <p:nvSpPr>
          <p:cNvPr id="28682" name="15 CuadroTexto"/>
          <p:cNvSpPr/>
          <p:nvPr/>
        </p:nvSpPr>
        <p:spPr>
          <a:xfrm>
            <a:off x="8237538" y="4819650"/>
            <a:ext cx="373062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chemeClr val="bg1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21</a:t>
            </a:r>
            <a:endParaRPr lang="zh-CN" altLang="zh-CN" sz="1200" b="1" dirty="0">
              <a:solidFill>
                <a:schemeClr val="bg1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pic>
        <p:nvPicPr>
          <p:cNvPr id="28683" name="Imagen 6" descr="C:\Users\Design\Documents\Edu\Product Launch\btns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3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Imagen 6" descr="C:\Users\Design\Documents\Edu\Product Launch\btns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88" y="4870450"/>
            <a:ext cx="176212" cy="17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5" name="13 CuadroTexto"/>
          <p:cNvSpPr/>
          <p:nvPr/>
        </p:nvSpPr>
        <p:spPr>
          <a:xfrm>
            <a:off x="7651750" y="4822825"/>
            <a:ext cx="373063" cy="276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200" b="1" dirty="0">
                <a:solidFill>
                  <a:srgbClr val="04AEDA"/>
                </a:solidFill>
                <a:latin typeface="方正兰亭黑_GBK" charset="-122"/>
                <a:ea typeface="方正兰亭黑_GBK" charset="-122"/>
                <a:sym typeface="方正兰亭黑_GBK" charset="-122"/>
              </a:rPr>
              <a:t>20</a:t>
            </a:r>
            <a:endParaRPr lang="en-US" altLang="zh-CN" sz="1200" b="1" dirty="0">
              <a:solidFill>
                <a:srgbClr val="04AEDA"/>
              </a:solidFill>
              <a:latin typeface="方正兰亭黑_GBK" charset="-122"/>
              <a:ea typeface="方正兰亭黑_GBK" charset="-122"/>
              <a:sym typeface="方正兰亭黑_GBK" charset="-122"/>
            </a:endParaRPr>
          </a:p>
        </p:txBody>
      </p:sp>
      <p:sp>
        <p:nvSpPr>
          <p:cNvPr id="20" name="任意多边形 19"/>
          <p:cNvSpPr/>
          <p:nvPr>
            <p:custDataLst>
              <p:tags r:id="rId4"/>
            </p:custDataLst>
          </p:nvPr>
        </p:nvSpPr>
        <p:spPr>
          <a:xfrm>
            <a:off x="1207837" y="1601202"/>
            <a:ext cx="789218" cy="535782"/>
          </a:xfrm>
          <a:custGeom>
            <a:avLst/>
            <a:gdLst>
              <a:gd name="connsiteX0" fmla="*/ 0 w 1052290"/>
              <a:gd name="connsiteY0" fmla="*/ 0 h 714376"/>
              <a:gd name="connsiteX1" fmla="*/ 695102 w 1052290"/>
              <a:gd name="connsiteY1" fmla="*/ 0 h 714376"/>
              <a:gd name="connsiteX2" fmla="*/ 1052290 w 1052290"/>
              <a:gd name="connsiteY2" fmla="*/ 357188 h 714376"/>
              <a:gd name="connsiteX3" fmla="*/ 1052289 w 1052290"/>
              <a:gd name="connsiteY3" fmla="*/ 357188 h 714376"/>
              <a:gd name="connsiteX4" fmla="*/ 695101 w 1052290"/>
              <a:gd name="connsiteY4" fmla="*/ 714376 h 714376"/>
              <a:gd name="connsiteX5" fmla="*/ 244992 w 1052290"/>
              <a:gd name="connsiteY5" fmla="*/ 714376 h 71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290" h="714376">
                <a:moveTo>
                  <a:pt x="0" y="0"/>
                </a:moveTo>
                <a:lnTo>
                  <a:pt x="695102" y="0"/>
                </a:lnTo>
                <a:cubicBezTo>
                  <a:pt x="892371" y="0"/>
                  <a:pt x="1052290" y="159919"/>
                  <a:pt x="1052290" y="357188"/>
                </a:cubicBezTo>
                <a:lnTo>
                  <a:pt x="1052289" y="357188"/>
                </a:lnTo>
                <a:cubicBezTo>
                  <a:pt x="1052289" y="554457"/>
                  <a:pt x="892370" y="714376"/>
                  <a:pt x="695101" y="714376"/>
                </a:cubicBezTo>
                <a:lnTo>
                  <a:pt x="244992" y="714376"/>
                </a:lnTo>
                <a:close/>
              </a:path>
            </a:pathLst>
          </a:custGeom>
          <a:solidFill>
            <a:srgbClr val="E779A3"/>
          </a:solidFill>
        </p:spPr>
        <p:txBody>
          <a:bodyPr rot="0" spcFirstLastPara="0" vertOverflow="overflow" horzOverflow="overflow" vert="horz" wrap="square" lIns="135000" tIns="34290" rIns="68580" bIns="34290" numCol="1" spcCol="0" rtlCol="0" fromWordArt="0" anchor="ctr" anchorCtr="0" forceAA="0" compatLnSpc="1">
            <a:normAutofit/>
          </a:bodyPr>
          <a:p>
            <a:pPr algn="ctr"/>
            <a:r>
              <a:rPr lang="en-US" altLang="zh-CN" sz="2100" b="1" dirty="0">
                <a:solidFill>
                  <a:srgbClr val="FFFFFF"/>
                </a:solidFill>
              </a:rPr>
              <a:t>1</a:t>
            </a:r>
            <a:r>
              <a:rPr lang="zh-CN" altLang="en-US" sz="2100" b="1" dirty="0">
                <a:solidFill>
                  <a:srgbClr val="FFFFFF"/>
                </a:solidFill>
              </a:rPr>
              <a:t>）</a:t>
            </a:r>
            <a:endParaRPr lang="zh-CN" altLang="en-US" sz="2100" b="1" dirty="0">
              <a:solidFill>
                <a:srgbClr val="FFFFFF"/>
              </a:solidFill>
            </a:endParaRPr>
          </a:p>
        </p:txBody>
      </p:sp>
      <p:sp>
        <p:nvSpPr>
          <p:cNvPr id="21" name="任意多边形 20"/>
          <p:cNvSpPr/>
          <p:nvPr>
            <p:custDataLst>
              <p:tags r:id="rId5"/>
            </p:custDataLst>
          </p:nvPr>
        </p:nvSpPr>
        <p:spPr>
          <a:xfrm>
            <a:off x="1435680" y="2266205"/>
            <a:ext cx="822836" cy="535782"/>
          </a:xfrm>
          <a:custGeom>
            <a:avLst/>
            <a:gdLst>
              <a:gd name="connsiteX0" fmla="*/ 0 w 1097115"/>
              <a:gd name="connsiteY0" fmla="*/ 0 h 714376"/>
              <a:gd name="connsiteX1" fmla="*/ 739927 w 1097115"/>
              <a:gd name="connsiteY1" fmla="*/ 0 h 714376"/>
              <a:gd name="connsiteX2" fmla="*/ 1097115 w 1097115"/>
              <a:gd name="connsiteY2" fmla="*/ 357188 h 714376"/>
              <a:gd name="connsiteX3" fmla="*/ 1097114 w 1097115"/>
              <a:gd name="connsiteY3" fmla="*/ 357188 h 714376"/>
              <a:gd name="connsiteX4" fmla="*/ 739926 w 1097115"/>
              <a:gd name="connsiteY4" fmla="*/ 714376 h 714376"/>
              <a:gd name="connsiteX5" fmla="*/ 244992 w 1097115"/>
              <a:gd name="connsiteY5" fmla="*/ 714376 h 71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115" h="714376">
                <a:moveTo>
                  <a:pt x="0" y="0"/>
                </a:moveTo>
                <a:lnTo>
                  <a:pt x="739927" y="0"/>
                </a:lnTo>
                <a:cubicBezTo>
                  <a:pt x="937196" y="0"/>
                  <a:pt x="1097115" y="159919"/>
                  <a:pt x="1097115" y="357188"/>
                </a:cubicBezTo>
                <a:lnTo>
                  <a:pt x="1097114" y="357188"/>
                </a:lnTo>
                <a:cubicBezTo>
                  <a:pt x="1097114" y="554457"/>
                  <a:pt x="937195" y="714376"/>
                  <a:pt x="739926" y="714376"/>
                </a:cubicBezTo>
                <a:lnTo>
                  <a:pt x="244992" y="714376"/>
                </a:lnTo>
                <a:close/>
              </a:path>
            </a:pathLst>
          </a:custGeom>
          <a:solidFill>
            <a:srgbClr val="FFC91D"/>
          </a:solidFill>
        </p:spPr>
        <p:txBody>
          <a:bodyPr rot="0" spcFirstLastPara="0" vertOverflow="overflow" horzOverflow="overflow" vert="horz" wrap="square" lIns="135000" tIns="34290" rIns="68580" bIns="34290" numCol="1" spcCol="0" rtlCol="0" fromWordArt="0" anchor="ctr" anchorCtr="0" forceAA="0" compatLnSpc="1">
            <a:normAutofit/>
          </a:bodyPr>
          <a:p>
            <a:pPr algn="ctr"/>
            <a:r>
              <a:rPr lang="en-US" altLang="zh-CN" sz="2100" b="1" dirty="0">
                <a:solidFill>
                  <a:srgbClr val="FFFFFF"/>
                </a:solidFill>
              </a:rPr>
              <a:t>2</a:t>
            </a:r>
            <a:r>
              <a:rPr lang="zh-CN" altLang="en-US" sz="2100" b="1" dirty="0">
                <a:solidFill>
                  <a:srgbClr val="FFFFFF"/>
                </a:solidFill>
              </a:rPr>
              <a:t>）</a:t>
            </a:r>
            <a:endParaRPr lang="zh-CN" altLang="en-US" sz="2100" b="1" dirty="0">
              <a:solidFill>
                <a:srgbClr val="FFFFFF"/>
              </a:solidFill>
            </a:endParaRPr>
          </a:p>
        </p:txBody>
      </p:sp>
      <p:sp>
        <p:nvSpPr>
          <p:cNvPr id="22" name="任意多边形 21"/>
          <p:cNvSpPr/>
          <p:nvPr>
            <p:custDataLst>
              <p:tags r:id="rId6"/>
            </p:custDataLst>
          </p:nvPr>
        </p:nvSpPr>
        <p:spPr>
          <a:xfrm>
            <a:off x="1663522" y="2930574"/>
            <a:ext cx="856455" cy="535782"/>
          </a:xfrm>
          <a:custGeom>
            <a:avLst/>
            <a:gdLst>
              <a:gd name="connsiteX0" fmla="*/ 0 w 1141940"/>
              <a:gd name="connsiteY0" fmla="*/ 0 h 714376"/>
              <a:gd name="connsiteX1" fmla="*/ 784752 w 1141940"/>
              <a:gd name="connsiteY1" fmla="*/ 0 h 714376"/>
              <a:gd name="connsiteX2" fmla="*/ 1141940 w 1141940"/>
              <a:gd name="connsiteY2" fmla="*/ 357188 h 714376"/>
              <a:gd name="connsiteX3" fmla="*/ 1141939 w 1141940"/>
              <a:gd name="connsiteY3" fmla="*/ 357188 h 714376"/>
              <a:gd name="connsiteX4" fmla="*/ 784751 w 1141940"/>
              <a:gd name="connsiteY4" fmla="*/ 714376 h 714376"/>
              <a:gd name="connsiteX5" fmla="*/ 244993 w 1141940"/>
              <a:gd name="connsiteY5" fmla="*/ 714376 h 71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1940" h="714376">
                <a:moveTo>
                  <a:pt x="0" y="0"/>
                </a:moveTo>
                <a:lnTo>
                  <a:pt x="784752" y="0"/>
                </a:lnTo>
                <a:cubicBezTo>
                  <a:pt x="982021" y="0"/>
                  <a:pt x="1141940" y="159919"/>
                  <a:pt x="1141940" y="357188"/>
                </a:cubicBezTo>
                <a:lnTo>
                  <a:pt x="1141939" y="357188"/>
                </a:lnTo>
                <a:cubicBezTo>
                  <a:pt x="1141939" y="554457"/>
                  <a:pt x="982020" y="714376"/>
                  <a:pt x="784751" y="714376"/>
                </a:cubicBezTo>
                <a:lnTo>
                  <a:pt x="244993" y="714376"/>
                </a:lnTo>
                <a:close/>
              </a:path>
            </a:pathLst>
          </a:custGeom>
          <a:solidFill>
            <a:srgbClr val="B7DC50"/>
          </a:solidFill>
        </p:spPr>
        <p:txBody>
          <a:bodyPr rot="0" spcFirstLastPara="0" vertOverflow="overflow" horzOverflow="overflow" vert="horz" wrap="square" lIns="135000" tIns="34290" rIns="68580" bIns="34290" numCol="1" spcCol="0" rtlCol="0" fromWordArt="0" anchor="ctr" anchorCtr="0" forceAA="0" compatLnSpc="1">
            <a:normAutofit/>
          </a:bodyPr>
          <a:p>
            <a:pPr algn="ctr"/>
            <a:r>
              <a:rPr lang="en-US" altLang="zh-CN" sz="2100" b="1" dirty="0">
                <a:solidFill>
                  <a:srgbClr val="FFFFFF"/>
                </a:solidFill>
              </a:rPr>
              <a:t>3</a:t>
            </a:r>
            <a:r>
              <a:rPr lang="zh-CN" altLang="en-US" sz="2100" b="1" dirty="0">
                <a:solidFill>
                  <a:srgbClr val="FFFFFF"/>
                </a:solidFill>
              </a:rPr>
              <a:t>）</a:t>
            </a:r>
            <a:endParaRPr lang="zh-CN" altLang="en-US" sz="2100" b="1" dirty="0">
              <a:solidFill>
                <a:srgbClr val="FFFFFF"/>
              </a:solidFill>
            </a:endParaRPr>
          </a:p>
        </p:txBody>
      </p:sp>
      <p:sp>
        <p:nvSpPr>
          <p:cNvPr id="23" name="任意多边形 22"/>
          <p:cNvSpPr/>
          <p:nvPr>
            <p:custDataLst>
              <p:tags r:id="rId7"/>
            </p:custDataLst>
          </p:nvPr>
        </p:nvSpPr>
        <p:spPr>
          <a:xfrm>
            <a:off x="1891365" y="3594943"/>
            <a:ext cx="890074" cy="535782"/>
          </a:xfrm>
          <a:custGeom>
            <a:avLst/>
            <a:gdLst>
              <a:gd name="connsiteX0" fmla="*/ 0 w 1186765"/>
              <a:gd name="connsiteY0" fmla="*/ 0 h 714376"/>
              <a:gd name="connsiteX1" fmla="*/ 829577 w 1186765"/>
              <a:gd name="connsiteY1" fmla="*/ 0 h 714376"/>
              <a:gd name="connsiteX2" fmla="*/ 1186765 w 1186765"/>
              <a:gd name="connsiteY2" fmla="*/ 357188 h 714376"/>
              <a:gd name="connsiteX3" fmla="*/ 1186764 w 1186765"/>
              <a:gd name="connsiteY3" fmla="*/ 357188 h 714376"/>
              <a:gd name="connsiteX4" fmla="*/ 829576 w 1186765"/>
              <a:gd name="connsiteY4" fmla="*/ 714376 h 714376"/>
              <a:gd name="connsiteX5" fmla="*/ 244993 w 1186765"/>
              <a:gd name="connsiteY5" fmla="*/ 714376 h 71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765" h="714376">
                <a:moveTo>
                  <a:pt x="0" y="0"/>
                </a:moveTo>
                <a:lnTo>
                  <a:pt x="829577" y="0"/>
                </a:lnTo>
                <a:cubicBezTo>
                  <a:pt x="1026846" y="0"/>
                  <a:pt x="1186765" y="159919"/>
                  <a:pt x="1186765" y="357188"/>
                </a:cubicBezTo>
                <a:lnTo>
                  <a:pt x="1186764" y="357188"/>
                </a:lnTo>
                <a:cubicBezTo>
                  <a:pt x="1186764" y="554457"/>
                  <a:pt x="1026845" y="714376"/>
                  <a:pt x="829576" y="714376"/>
                </a:cubicBezTo>
                <a:lnTo>
                  <a:pt x="244993" y="714376"/>
                </a:lnTo>
                <a:close/>
              </a:path>
            </a:pathLst>
          </a:custGeom>
          <a:solidFill>
            <a:srgbClr val="F99C77"/>
          </a:solidFill>
        </p:spPr>
        <p:txBody>
          <a:bodyPr rot="0" spcFirstLastPara="0" vertOverflow="overflow" horzOverflow="overflow" vert="horz" wrap="square" lIns="135000" tIns="34290" rIns="68580" bIns="34290" numCol="1" spcCol="0" rtlCol="0" fromWordArt="0" anchor="ctr" anchorCtr="0" forceAA="0" compatLnSpc="1">
            <a:normAutofit/>
          </a:bodyPr>
          <a:p>
            <a:pPr algn="ctr"/>
            <a:r>
              <a:rPr lang="en-US" altLang="zh-CN" sz="2100" b="1" dirty="0">
                <a:solidFill>
                  <a:srgbClr val="FFFFFF"/>
                </a:solidFill>
              </a:rPr>
              <a:t>4</a:t>
            </a:r>
            <a:r>
              <a:rPr lang="zh-CN" altLang="en-US" sz="2100" b="1" dirty="0">
                <a:solidFill>
                  <a:srgbClr val="FFFFFF"/>
                </a:solidFill>
              </a:rPr>
              <a:t>）</a:t>
            </a:r>
            <a:endParaRPr lang="zh-CN" altLang="en-US" sz="2100" b="1" dirty="0">
              <a:solidFill>
                <a:srgbClr val="FFFFFF"/>
              </a:solidFill>
            </a:endParaRPr>
          </a:p>
        </p:txBody>
      </p:sp>
      <p:sp>
        <p:nvSpPr>
          <p:cNvPr id="26" name="矩形 25"/>
          <p:cNvSpPr/>
          <p:nvPr>
            <p:custDataLst>
              <p:tags r:id="rId8"/>
            </p:custDataLst>
          </p:nvPr>
        </p:nvSpPr>
        <p:spPr>
          <a:xfrm>
            <a:off x="1997075" y="1713865"/>
            <a:ext cx="4665980" cy="311150"/>
          </a:xfrm>
          <a:prstGeom prst="rect">
            <a:avLst/>
          </a:prstGeom>
        </p:spPr>
        <p:txBody>
          <a:bodyPr wrap="square" anchor="ctr" anchorCtr="0">
            <a:noAutofit/>
          </a:bodyPr>
          <a:p>
            <a:pPr>
              <a:lnSpc>
                <a:spcPct val="130000"/>
              </a:lnSpc>
            </a:pPr>
            <a:r>
              <a:rPr lang="pt-BR" altLang="zh-CN" sz="1350" kern="0" dirty="0"/>
              <a:t> </a:t>
            </a:r>
            <a:r>
              <a:rPr lang="pt-BR" altLang="zh-CN" sz="1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施工单项合同估算价在200万元人民币以上的；</a:t>
            </a:r>
            <a:endParaRPr lang="pt-BR" altLang="zh-CN" sz="14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>
            <p:custDataLst>
              <p:tags r:id="rId9"/>
            </p:custDataLst>
          </p:nvPr>
        </p:nvSpPr>
        <p:spPr>
          <a:xfrm>
            <a:off x="2258695" y="2378710"/>
            <a:ext cx="6343015" cy="311150"/>
          </a:xfrm>
          <a:prstGeom prst="rect">
            <a:avLst/>
          </a:prstGeom>
        </p:spPr>
        <p:txBody>
          <a:bodyPr wrap="square" anchor="ctr" anchorCtr="0">
            <a:noAutofit/>
          </a:bodyPr>
          <a:p>
            <a:pPr>
              <a:lnSpc>
                <a:spcPct val="130000"/>
              </a:lnSpc>
            </a:pPr>
            <a:r>
              <a:rPr lang="pt-BR" altLang="zh-CN" sz="1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重要设备、材料等货物的采购，单项合同估算价在   100万元人民币以上的；</a:t>
            </a:r>
            <a:endParaRPr lang="pt-BR" altLang="zh-CN" sz="14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>
            <p:custDataLst>
              <p:tags r:id="rId10"/>
            </p:custDataLst>
          </p:nvPr>
        </p:nvSpPr>
        <p:spPr>
          <a:xfrm>
            <a:off x="2519680" y="3042920"/>
            <a:ext cx="6090920" cy="311150"/>
          </a:xfrm>
          <a:prstGeom prst="rect">
            <a:avLst/>
          </a:prstGeom>
        </p:spPr>
        <p:txBody>
          <a:bodyPr wrap="square" anchor="ctr" anchorCtr="0">
            <a:noAutofit/>
          </a:bodyPr>
          <a:p>
            <a:pPr>
              <a:lnSpc>
                <a:spcPct val="130000"/>
              </a:lnSpc>
            </a:pPr>
            <a:r>
              <a:rPr lang="pt-BR" altLang="zh-CN" sz="1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勘察、设计、监理等服务的采购，单项合同估算价在50万元人民币以上的；</a:t>
            </a:r>
            <a:endParaRPr lang="pt-BR" altLang="zh-CN" sz="14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>
            <p:custDataLst>
              <p:tags r:id="rId11"/>
            </p:custDataLst>
          </p:nvPr>
        </p:nvSpPr>
        <p:spPr>
          <a:xfrm>
            <a:off x="2781300" y="3635375"/>
            <a:ext cx="5749290" cy="533400"/>
          </a:xfrm>
          <a:prstGeom prst="rect">
            <a:avLst/>
          </a:prstGeom>
        </p:spPr>
        <p:txBody>
          <a:bodyPr wrap="square" anchor="ctr" anchorCtr="0">
            <a:noAutofit/>
          </a:bodyPr>
          <a:p>
            <a:pPr>
              <a:lnSpc>
                <a:spcPct val="130000"/>
              </a:lnSpc>
            </a:pPr>
            <a:r>
              <a:rPr lang="pt-BR" altLang="zh-CN" sz="1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单项合同估算价低于第1）、2）、3）项规定的标准，但项目总投资额在3000万元人民币以上的。</a:t>
            </a:r>
            <a:endParaRPr lang="pt-BR" altLang="zh-CN" sz="14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7" name="图片 36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rcRect l="50449"/>
          <a:stretch>
            <a:fillRect/>
          </a:stretch>
        </p:blipFill>
        <p:spPr>
          <a:xfrm rot="20460000">
            <a:off x="1637621" y="841280"/>
            <a:ext cx="85331" cy="4050000"/>
          </a:xfrm>
          <a:custGeom>
            <a:avLst/>
            <a:gdLst>
              <a:gd name="connsiteX0" fmla="*/ 0 w 4806245"/>
              <a:gd name="connsiteY0" fmla="*/ 0 h 9705673"/>
              <a:gd name="connsiteX1" fmla="*/ 4806245 w 4806245"/>
              <a:gd name="connsiteY1" fmla="*/ 0 h 9705673"/>
              <a:gd name="connsiteX2" fmla="*/ 4806245 w 4806245"/>
              <a:gd name="connsiteY2" fmla="*/ 9705673 h 9705673"/>
              <a:gd name="connsiteX3" fmla="*/ 0 w 4806245"/>
              <a:gd name="connsiteY3" fmla="*/ 9705673 h 970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6245" h="9705673">
                <a:moveTo>
                  <a:pt x="0" y="0"/>
                </a:moveTo>
                <a:lnTo>
                  <a:pt x="4806245" y="0"/>
                </a:lnTo>
                <a:lnTo>
                  <a:pt x="4806245" y="9705673"/>
                </a:lnTo>
                <a:lnTo>
                  <a:pt x="0" y="9705673"/>
                </a:lnTo>
                <a:close/>
              </a:path>
            </a:pathLst>
          </a:custGeom>
        </p:spPr>
      </p:pic>
      <p:sp>
        <p:nvSpPr>
          <p:cNvPr id="2" name="内容占位符 2"/>
          <p:cNvSpPr txBox="1"/>
          <p:nvPr/>
        </p:nvSpPr>
        <p:spPr>
          <a:xfrm>
            <a:off x="468630" y="691515"/>
            <a:ext cx="7724140" cy="44323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2.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方正兰亭黑_GBK" charset="-122"/>
              </a:rPr>
              <a:t>建设工程</a:t>
            </a:r>
            <a:r>
              <a:rPr lang="zh-CN" altLang="en-US" sz="2000" b="1" noProof="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招标的范围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diagram"/>
  <p:tag name="KSO_WM_TEMPLATE_INDEX" val="160176"/>
  <p:tag name="KSO_WM_UNIT_TYPE" val="l_h_a"/>
  <p:tag name="KSO_WM_UNIT_INDEX" val="1_1_1"/>
  <p:tag name="KSO_WM_UNIT_ID" val="260*l_h_a*1_1_1"/>
  <p:tag name="KSO_WM_UNIT_CLEAR" val="1"/>
  <p:tag name="KSO_WM_UNIT_LAYERLEVEL" val="1_1_1"/>
  <p:tag name="KSO_WM_UNIT_VALUE" val="36"/>
  <p:tag name="KSO_WM_UNIT_HIGHLIGHT" val="0"/>
  <p:tag name="KSO_WM_UNIT_COMPATIBLE" val="0"/>
  <p:tag name="KSO_WM_BEAUTIFY_FLAG" val="#wm#"/>
  <p:tag name="KSO_WM_DIAGRAM_GROUP_CODE" val="l1-1"/>
  <p:tag name="KSO_WM_UNIT_PRESET_TEXT" val="LOREM IPSUM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i"/>
  <p:tag name="KSO_WM_UNIT_INDEX" val="1_4"/>
  <p:tag name="KSO_WM_UNIT_ID" val="diagram767_4*m_i*1_4"/>
  <p:tag name="KSO_WM_UNIT_CLEAR" val="1"/>
  <p:tag name="KSO_WM_UNIT_LAYERLEVEL" val="1_1"/>
  <p:tag name="KSO_WM_DIAGRAM_GROUP_CODE" val="m1-1"/>
  <p:tag name="KSO_WM_UNIT_LINE_FORE_SCHEMECOLOR_INDEX" val="8"/>
  <p:tag name="KSO_WM_UNIT_LINE_FILL_TYPE" val="2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i"/>
  <p:tag name="KSO_WM_UNIT_INDEX" val="1_5"/>
  <p:tag name="KSO_WM_UNIT_ID" val="diagram767_4*m_i*1_5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i"/>
  <p:tag name="KSO_WM_UNIT_INDEX" val="1_6"/>
  <p:tag name="KSO_WM_UNIT_ID" val="diagram767_4*m_i*1_6"/>
  <p:tag name="KSO_WM_UNIT_CLEAR" val="1"/>
  <p:tag name="KSO_WM_UNIT_LAYERLEVEL" val="1_1"/>
  <p:tag name="KSO_WM_DIAGRAM_GROUP_CODE" val="m1-1"/>
  <p:tag name="KSO_WM_UNIT_LINE_FORE_SCHEMECOLOR_INDEX" val="9"/>
  <p:tag name="KSO_WM_UNIT_LINE_FILL_TYPE" val="2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h_a"/>
  <p:tag name="KSO_WM_UNIT_INDEX" val="1_3_1"/>
  <p:tag name="KSO_WM_UNIT_ID" val="diagram767_4*m_h_a*1_3_1"/>
  <p:tag name="KSO_WM_UNIT_CLEAR" val="1"/>
  <p:tag name="KSO_WM_UNIT_LAYERLEVEL" val="1_1_1"/>
  <p:tag name="KSO_WM_UNIT_VALUE" val="10"/>
  <p:tag name="KSO_WM_UNIT_HIGHLIGHT" val="0"/>
  <p:tag name="KSO_WM_UNIT_COMPATIBLE" val="0"/>
  <p:tag name="KSO_WM_DIAGRAM_GROUP_CODE" val="m1-1"/>
  <p:tag name="KSO_WM_UNIT_PRESET_TEXT" val="LOREM"/>
  <p:tag name="KSO_WM_UNIT_TEXT_FILL_FORE_SCHEMECOLOR_INDEX" val="5"/>
  <p:tag name="KSO_WM_UNIT_TEXT_FILL_TYPE" val="1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h_a"/>
  <p:tag name="KSO_WM_UNIT_INDEX" val="1_2_1"/>
  <p:tag name="KSO_WM_UNIT_ID" val="diagram767_4*m_h_a*1_2_1"/>
  <p:tag name="KSO_WM_UNIT_CLEAR" val="1"/>
  <p:tag name="KSO_WM_UNIT_LAYERLEVEL" val="1_1_1"/>
  <p:tag name="KSO_WM_UNIT_VALUE" val="10"/>
  <p:tag name="KSO_WM_UNIT_HIGHLIGHT" val="0"/>
  <p:tag name="KSO_WM_UNIT_COMPATIBLE" val="0"/>
  <p:tag name="KSO_WM_DIAGRAM_GROUP_CODE" val="m1-1"/>
  <p:tag name="KSO_WM_UNIT_PRESET_TEXT" val="LOREM"/>
  <p:tag name="KSO_WM_UNIT_TEXT_FILL_FORE_SCHEMECOLOR_INDEX" val="8"/>
  <p:tag name="KSO_WM_UNIT_TEXT_FILL_TYPE" val="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h_f"/>
  <p:tag name="KSO_WM_UNIT_INDEX" val="1_1_1"/>
  <p:tag name="KSO_WM_UNIT_ID" val="diagram767_4*m_h_f*1_1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4"/>
  <p:tag name="KSO_WM_UNIT_PRESET_TEXT_LEN" val="34"/>
  <p:tag name="KSO_WM_DIAGRAM_GROUP_CODE" val="m1-1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h_a"/>
  <p:tag name="KSO_WM_UNIT_INDEX" val="1_1_1"/>
  <p:tag name="KSO_WM_UNIT_ID" val="diagram767_4*m_h_a*1_1_1"/>
  <p:tag name="KSO_WM_UNIT_CLEAR" val="1"/>
  <p:tag name="KSO_WM_UNIT_LAYERLEVEL" val="1_1_1"/>
  <p:tag name="KSO_WM_UNIT_VALUE" val="10"/>
  <p:tag name="KSO_WM_UNIT_HIGHLIGHT" val="0"/>
  <p:tag name="KSO_WM_UNIT_COMPATIBLE" val="0"/>
  <p:tag name="KSO_WM_DIAGRAM_GROUP_CODE" val="m1-1"/>
  <p:tag name="KSO_WM_UNIT_PRESET_TEXT" val="LOREM"/>
  <p:tag name="KSO_WM_UNIT_TEXT_FILL_FORE_SCHEMECOLOR_INDEX" val="9"/>
  <p:tag name="KSO_WM_UNIT_TEXT_FILL_TYPE" val="1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438_4*i*1"/>
  <p:tag name="KSO_WM_TEMPLATE_CATEGORY" val="diagram"/>
  <p:tag name="KSO_WM_TEMPLATE_INDEX" val="160438"/>
  <p:tag name="KSO_WM_UNIT_INDEX" val="1"/>
</p:tagLst>
</file>

<file path=ppt/tags/tag18.xml><?xml version="1.0" encoding="utf-8"?>
<p:tagLst xmlns:p="http://schemas.openxmlformats.org/presentationml/2006/main">
  <p:tag name="KSO_WM_TAG_VERSION" val="1.0"/>
  <p:tag name="KSO_WM_TEMPLATE_CATEGORY" val="diagram"/>
  <p:tag name="KSO_WM_TEMPLATE_INDEX" val="160438"/>
  <p:tag name="KSO_WM_UNIT_TYPE" val="m_h_f"/>
  <p:tag name="KSO_WM_UNIT_INDEX" val="1_1_1"/>
  <p:tag name="KSO_WM_UNIT_ID" val="259*m_h_f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" val="LOREM IPSUM DOLOR SIT AMET"/>
  <p:tag name="KSO_WM_BEAUTIFY_FLAG" val="#wm#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9.xml><?xml version="1.0" encoding="utf-8"?>
<p:tagLst xmlns:p="http://schemas.openxmlformats.org/presentationml/2006/main">
  <p:tag name="KSO_WM_TAG_VERSION" val="1.0"/>
  <p:tag name="KSO_WM_TEMPLATE_CATEGORY" val="diagram"/>
  <p:tag name="KSO_WM_TEMPLATE_INDEX" val="160438"/>
  <p:tag name="KSO_WM_UNIT_TYPE" val="m_i"/>
  <p:tag name="KSO_WM_UNIT_INDEX" val="1_1"/>
  <p:tag name="KSO_WM_UNIT_ID" val="259*m_i*1_1"/>
  <p:tag name="KSO_WM_UNIT_CLEAR" val="1"/>
  <p:tag name="KSO_WM_UNIT_LAYERLEVEL" val="1_1"/>
  <p:tag name="KSO_WM_BEAUTIFY_FLAG" val="#wm#"/>
  <p:tag name="KSO_WM_DIAGRAM_GROUP_CODE" val="m1-1"/>
  <p:tag name="KSO_WM_UNIT_FILL_FORE_SCHEMECOLOR_INDEX" val="5"/>
  <p:tag name="KSO_WM_UNIT_FILL_TYPE" val="1"/>
</p:tagLst>
</file>

<file path=ppt/tags/tag2.xml><?xml version="1.0" encoding="utf-8"?>
<p:tagLst xmlns:p="http://schemas.openxmlformats.org/presentationml/2006/main">
  <p:tag name="KSO_WM_TAG_VERSION" val="1.0"/>
  <p:tag name="KSO_WM_TEMPLATE_CATEGORY" val="diagram"/>
  <p:tag name="KSO_WM_TEMPLATE_INDEX" val="160176"/>
  <p:tag name="KSO_WM_UNIT_TYPE" val="l_h_f"/>
  <p:tag name="KSO_WM_UNIT_INDEX" val="1_1_1"/>
  <p:tag name="KSO_WM_UNIT_ID" val="260*l_h_f*1_1_1"/>
  <p:tag name="KSO_WM_UNIT_CLEAR" val="1"/>
  <p:tag name="KSO_WM_UNIT_LAYERLEVEL" val="1_1_1"/>
  <p:tag name="KSO_WM_UNIT_VALUE" val="52"/>
  <p:tag name="KSO_WM_UNIT_HIGHLIGHT" val="0"/>
  <p:tag name="KSO_WM_UNIT_COMPATIBLE" val="0"/>
  <p:tag name="KSO_WM_BEAUTIFY_FLAG" val="#wm#"/>
  <p:tag name="KSO_WM_DIAGRAM_GROUP_CODE" val="l1-1"/>
  <p:tag name="KSO_WM_UNIT_PRESET_TEXT" val="LOREM IPSUM DOLOR SIT AMET, CONSECTETUR"/>
  <p:tag name="KSO_WM_UNIT_TEXT_FILL_FORE_SCHEMECOLOR_INDEX" val="13"/>
  <p:tag name="KSO_WM_UNIT_TEXT_FILL_TYPE" val="1"/>
</p:tagLst>
</file>

<file path=ppt/tags/tag20.xml><?xml version="1.0" encoding="utf-8"?>
<p:tagLst xmlns:p="http://schemas.openxmlformats.org/presentationml/2006/main">
  <p:tag name="KSO_WM_TAG_VERSION" val="1.0"/>
  <p:tag name="KSO_WM_TEMPLATE_CATEGORY" val="diagram"/>
  <p:tag name="KSO_WM_TEMPLATE_INDEX" val="160438"/>
  <p:tag name="KSO_WM_UNIT_TYPE" val="m_i"/>
  <p:tag name="KSO_WM_UNIT_INDEX" val="1_2"/>
  <p:tag name="KSO_WM_UNIT_ID" val="259*m_i*1_2"/>
  <p:tag name="KSO_WM_UNIT_CLEAR" val="1"/>
  <p:tag name="KSO_WM_UNIT_LAYERLEVEL" val="1_1"/>
  <p:tag name="KSO_WM_BEAUTIFY_FLAG" val="#wm#"/>
  <p:tag name="KSO_WM_DIAGRAM_GROUP_CODE" val="m1-1"/>
  <p:tag name="KSO_WM_UNIT_TEXT_FILL_FORE_SCHEMECOLOR_INDEX" val="5"/>
  <p:tag name="KSO_WM_UNIT_TEXT_FILL_TYPE" val="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438_4*i*8"/>
  <p:tag name="KSO_WM_TEMPLATE_CATEGORY" val="diagram"/>
  <p:tag name="KSO_WM_TEMPLATE_INDEX" val="160438"/>
  <p:tag name="KSO_WM_UNIT_INDEX" val="8"/>
</p:tagLst>
</file>

<file path=ppt/tags/tag22.xml><?xml version="1.0" encoding="utf-8"?>
<p:tagLst xmlns:p="http://schemas.openxmlformats.org/presentationml/2006/main">
  <p:tag name="KSO_WM_TAG_VERSION" val="1.0"/>
  <p:tag name="KSO_WM_TEMPLATE_CATEGORY" val="diagram"/>
  <p:tag name="KSO_WM_TEMPLATE_INDEX" val="160438"/>
  <p:tag name="KSO_WM_UNIT_TYPE" val="m_h_f"/>
  <p:tag name="KSO_WM_UNIT_INDEX" val="1_2_1"/>
  <p:tag name="KSO_WM_UNIT_ID" val="259*m_h_f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" val="LOREM IPSUM DOLOR SIT AMET"/>
  <p:tag name="KSO_WM_BEAUTIFY_FLAG" val="#wm#"/>
  <p:tag name="KSO_WM_DIAGRAM_GROUP_CODE" val="m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23.xml><?xml version="1.0" encoding="utf-8"?>
<p:tagLst xmlns:p="http://schemas.openxmlformats.org/presentationml/2006/main">
  <p:tag name="KSO_WM_TAG_VERSION" val="1.0"/>
  <p:tag name="KSO_WM_TEMPLATE_CATEGORY" val="diagram"/>
  <p:tag name="KSO_WM_TEMPLATE_INDEX" val="160438"/>
  <p:tag name="KSO_WM_UNIT_TYPE" val="m_i"/>
  <p:tag name="KSO_WM_UNIT_INDEX" val="1_3"/>
  <p:tag name="KSO_WM_UNIT_ID" val="259*m_i*1_3"/>
  <p:tag name="KSO_WM_UNIT_CLEAR" val="1"/>
  <p:tag name="KSO_WM_UNIT_LAYERLEVEL" val="1_1"/>
  <p:tag name="KSO_WM_BEAUTIFY_FLAG" val="#wm#"/>
  <p:tag name="KSO_WM_DIAGRAM_GROUP_CODE" val="m1-1"/>
  <p:tag name="KSO_WM_UNIT_FILL_FORE_SCHEMECOLOR_INDEX" val="6"/>
  <p:tag name="KSO_WM_UNIT_FILL_TYPE" val="1"/>
</p:tagLst>
</file>

<file path=ppt/tags/tag24.xml><?xml version="1.0" encoding="utf-8"?>
<p:tagLst xmlns:p="http://schemas.openxmlformats.org/presentationml/2006/main">
  <p:tag name="KSO_WM_TAG_VERSION" val="1.0"/>
  <p:tag name="KSO_WM_TEMPLATE_CATEGORY" val="diagram"/>
  <p:tag name="KSO_WM_TEMPLATE_INDEX" val="160438"/>
  <p:tag name="KSO_WM_UNIT_TYPE" val="m_i"/>
  <p:tag name="KSO_WM_UNIT_INDEX" val="1_4"/>
  <p:tag name="KSO_WM_UNIT_ID" val="259*m_i*1_4"/>
  <p:tag name="KSO_WM_UNIT_CLEAR" val="1"/>
  <p:tag name="KSO_WM_UNIT_LAYERLEVEL" val="1_1"/>
  <p:tag name="KSO_WM_BEAUTIFY_FLAG" val="#wm#"/>
  <p:tag name="KSO_WM_DIAGRAM_GROUP_CODE" val="m1-1"/>
  <p:tag name="KSO_WM_UNIT_TEXT_FILL_FORE_SCHEMECOLOR_INDEX" val="6"/>
  <p:tag name="KSO_WM_UNIT_TEXT_FILL_TYPE" val="1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438_4*i*15"/>
  <p:tag name="KSO_WM_TEMPLATE_CATEGORY" val="diagram"/>
  <p:tag name="KSO_WM_TEMPLATE_INDEX" val="160438"/>
  <p:tag name="KSO_WM_UNIT_INDEX" val="15"/>
</p:tagLst>
</file>

<file path=ppt/tags/tag26.xml><?xml version="1.0" encoding="utf-8"?>
<p:tagLst xmlns:p="http://schemas.openxmlformats.org/presentationml/2006/main">
  <p:tag name="KSO_WM_TAG_VERSION" val="1.0"/>
  <p:tag name="KSO_WM_TEMPLATE_CATEGORY" val="diagram"/>
  <p:tag name="KSO_WM_TEMPLATE_INDEX" val="160438"/>
  <p:tag name="KSO_WM_UNIT_TYPE" val="m_h_f"/>
  <p:tag name="KSO_WM_UNIT_INDEX" val="1_3_1"/>
  <p:tag name="KSO_WM_UNIT_ID" val="259*m_h_f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" val="LOREM IPSUM DOLOR SIT AMET"/>
  <p:tag name="KSO_WM_BEAUTIFY_FLAG" val="#wm#"/>
  <p:tag name="KSO_WM_DIAGRAM_GROUP_CODE" val="m1-1"/>
  <p:tag name="KSO_WM_UNIT_FILL_FORE_SCHEMECOLOR_INDEX" val="7"/>
  <p:tag name="KSO_WM_UNIT_FILL_TYPE" val="1"/>
  <p:tag name="KSO_WM_UNIT_TEXT_FILL_FORE_SCHEMECOLOR_INDEX" val="14"/>
  <p:tag name="KSO_WM_UNIT_TEXT_FILL_TYPE" val="1"/>
</p:tagLst>
</file>

<file path=ppt/tags/tag27.xml><?xml version="1.0" encoding="utf-8"?>
<p:tagLst xmlns:p="http://schemas.openxmlformats.org/presentationml/2006/main">
  <p:tag name="KSO_WM_TAG_VERSION" val="1.0"/>
  <p:tag name="KSO_WM_TEMPLATE_CATEGORY" val="diagram"/>
  <p:tag name="KSO_WM_TEMPLATE_INDEX" val="160438"/>
  <p:tag name="KSO_WM_UNIT_TYPE" val="m_i"/>
  <p:tag name="KSO_WM_UNIT_INDEX" val="1_5"/>
  <p:tag name="KSO_WM_UNIT_ID" val="259*m_i*1_5"/>
  <p:tag name="KSO_WM_UNIT_CLEAR" val="1"/>
  <p:tag name="KSO_WM_UNIT_LAYERLEVEL" val="1_1"/>
  <p:tag name="KSO_WM_BEAUTIFY_FLAG" val="#wm#"/>
  <p:tag name="KSO_WM_DIAGRAM_GROUP_CODE" val="m1-1"/>
  <p:tag name="KSO_WM_UNIT_FILL_FORE_SCHEMECOLOR_INDEX" val="7"/>
  <p:tag name="KSO_WM_UNIT_FILL_TYPE" val="1"/>
</p:tagLst>
</file>

<file path=ppt/tags/tag28.xml><?xml version="1.0" encoding="utf-8"?>
<p:tagLst xmlns:p="http://schemas.openxmlformats.org/presentationml/2006/main">
  <p:tag name="KSO_WM_TAG_VERSION" val="1.0"/>
  <p:tag name="KSO_WM_TEMPLATE_CATEGORY" val="diagram"/>
  <p:tag name="KSO_WM_TEMPLATE_INDEX" val="160438"/>
  <p:tag name="KSO_WM_UNIT_TYPE" val="m_i"/>
  <p:tag name="KSO_WM_UNIT_INDEX" val="1_6"/>
  <p:tag name="KSO_WM_UNIT_ID" val="259*m_i*1_6"/>
  <p:tag name="KSO_WM_UNIT_CLEAR" val="1"/>
  <p:tag name="KSO_WM_UNIT_LAYERLEVEL" val="1_1"/>
  <p:tag name="KSO_WM_BEAUTIFY_FLAG" val="#wm#"/>
  <p:tag name="KSO_WM_DIAGRAM_GROUP_CODE" val="m1-1"/>
  <p:tag name="KSO_WM_UNIT_TEXT_FILL_FORE_SCHEMECOLOR_INDEX" val="7"/>
  <p:tag name="KSO_WM_UNIT_TEXT_FILL_TYPE" val="1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1"/>
  <p:tag name="KSO_WM_TEMPLATE_CATEGORY" val="diagram"/>
  <p:tag name="KSO_WM_TEMPLATE_INDEX" val="160513"/>
  <p:tag name="KSO_WM_UNIT_INDEX" val="1"/>
</p:tagLst>
</file>

<file path=ppt/tags/tag3.xml><?xml version="1.0" encoding="utf-8"?>
<p:tagLst xmlns:p="http://schemas.openxmlformats.org/presentationml/2006/main">
  <p:tag name="KSO_WM_TAG_VERSION" val="1.0"/>
  <p:tag name="KSO_WM_TEMPLATE_CATEGORY" val="diagram"/>
  <p:tag name="KSO_WM_TEMPLATE_INDEX" val="160176"/>
  <p:tag name="KSO_WM_UNIT_TYPE" val="l_i"/>
  <p:tag name="KSO_WM_UNIT_INDEX" val="1_1"/>
  <p:tag name="KSO_WM_UNIT_ID" val="260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1"/>
  <p:tag name="KSO_WM_UNIT_ID" val="diagram160513_6*m_i*1_1"/>
  <p:tag name="KSO_WM_UNIT_CLEAR" val="1"/>
  <p:tag name="KSO_WM_UNIT_LAYERLEVEL" val="1_1"/>
  <p:tag name="KSO_WM_DIAGRAM_GROUP_CODE" val="m1-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1_1"/>
  <p:tag name="KSO_WM_UNIT_ID" val="diagram160513_6*m_h_f*1_1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2"/>
  <p:tag name="KSO_WM_UNIT_ID" val="diagram160513_6*m_i*1_2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8"/>
  <p:tag name="KSO_WM_TEMPLATE_CATEGORY" val="diagram"/>
  <p:tag name="KSO_WM_TEMPLATE_INDEX" val="160513"/>
  <p:tag name="KSO_WM_UNIT_INDEX" val="8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3"/>
  <p:tag name="KSO_WM_UNIT_ID" val="diagram160513_6*m_i*1_3"/>
  <p:tag name="KSO_WM_UNIT_CLEAR" val="1"/>
  <p:tag name="KSO_WM_UNIT_LAYERLEVEL" val="1_1"/>
  <p:tag name="KSO_WM_DIAGRAM_GROUP_CODE" val="m1-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2_1"/>
  <p:tag name="KSO_WM_UNIT_ID" val="diagram160513_6*m_h_f*1_2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4"/>
  <p:tag name="KSO_WM_UNIT_ID" val="diagram160513_6*m_i*1_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15"/>
  <p:tag name="KSO_WM_TEMPLATE_CATEGORY" val="diagram"/>
  <p:tag name="KSO_WM_TEMPLATE_INDEX" val="160513"/>
  <p:tag name="KSO_WM_UNIT_INDEX" val="15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5"/>
  <p:tag name="KSO_WM_UNIT_ID" val="diagram160513_6*m_i*1_5"/>
  <p:tag name="KSO_WM_UNIT_CLEAR" val="1"/>
  <p:tag name="KSO_WM_UNIT_LAYERLEVEL" val="1_1"/>
  <p:tag name="KSO_WM_DIAGRAM_GROUP_CODE" val="m1-1"/>
  <p:tag name="KSO_WM_UNIT_LINE_FORE_SCHEMECOLOR_INDEX" val="6"/>
  <p:tag name="KSO_WM_UNIT_LINE_FILL_TYPE" val="2"/>
  <p:tag name="KSO_WM_UNIT_TEXT_FILL_FORE_SCHEMECOLOR_INDEX" val="2"/>
  <p:tag name="KSO_WM_UNIT_TEXT_FILL_TYPE" val="1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3_1"/>
  <p:tag name="KSO_WM_UNIT_ID" val="diagram160513_6*m_h_f*1_3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6"/>
  <p:tag name="KSO_WM_UNIT_LINE_FILL_TYPE" val="2"/>
  <p:tag name="KSO_WM_UNIT_TEXT_FILL_FORE_SCHEMECOLOR_INDEX" val="13"/>
  <p:tag name="KSO_WM_UNIT_TEXT_FILL_TYPE" val="1"/>
</p:tagLst>
</file>

<file path=ppt/tags/tag4.xml><?xml version="1.0" encoding="utf-8"?>
<p:tagLst xmlns:p="http://schemas.openxmlformats.org/presentationml/2006/main">
  <p:tag name="KSO_WM_TAG_VERSION" val="1.0"/>
  <p:tag name="KSO_WM_TEMPLATE_CATEGORY" val="diagram"/>
  <p:tag name="KSO_WM_TEMPLATE_INDEX" val="160176"/>
  <p:tag name="KSO_WM_UNIT_TYPE" val="l_h_a"/>
  <p:tag name="KSO_WM_UNIT_INDEX" val="1_2_1"/>
  <p:tag name="KSO_WM_UNIT_ID" val="260*l_h_a*1_2_1"/>
  <p:tag name="KSO_WM_UNIT_CLEAR" val="1"/>
  <p:tag name="KSO_WM_UNIT_LAYERLEVEL" val="1_1_1"/>
  <p:tag name="KSO_WM_UNIT_VALUE" val="36"/>
  <p:tag name="KSO_WM_UNIT_HIGHLIGHT" val="0"/>
  <p:tag name="KSO_WM_UNIT_COMPATIBLE" val="0"/>
  <p:tag name="KSO_WM_BEAUTIFY_FLAG" val="#wm#"/>
  <p:tag name="KSO_WM_DIAGRAM_GROUP_CODE" val="l1-1"/>
  <p:tag name="KSO_WM_UNIT_PRESET_TEXT" val="LOREM IPSUM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6"/>
  <p:tag name="KSO_WM_UNIT_ID" val="diagram160513_6*m_i*1_6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22"/>
  <p:tag name="KSO_WM_TEMPLATE_CATEGORY" val="diagram"/>
  <p:tag name="KSO_WM_TEMPLATE_INDEX" val="160513"/>
  <p:tag name="KSO_WM_UNIT_INDEX" val="22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7"/>
  <p:tag name="KSO_WM_UNIT_ID" val="diagram160513_6*m_i*1_7"/>
  <p:tag name="KSO_WM_UNIT_CLEAR" val="1"/>
  <p:tag name="KSO_WM_UNIT_LAYERLEVEL" val="1_1"/>
  <p:tag name="KSO_WM_DIAGRAM_GROUP_CODE" val="m1-1"/>
  <p:tag name="KSO_WM_UNIT_LINE_FORE_SCHEMECOLOR_INDEX" val="6"/>
  <p:tag name="KSO_WM_UNIT_LINE_FILL_TYPE" val="2"/>
  <p:tag name="KSO_WM_UNIT_TEXT_FILL_FORE_SCHEMECOLOR_INDEX" val="2"/>
  <p:tag name="KSO_WM_UNIT_TEXT_FILL_TYPE" val="1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4_1"/>
  <p:tag name="KSO_WM_UNIT_ID" val="diagram160513_6*m_h_f*1_4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6"/>
  <p:tag name="KSO_WM_UNIT_LINE_FILL_TYPE" val="2"/>
  <p:tag name="KSO_WM_UNIT_TEXT_FILL_FORE_SCHEMECOLOR_INDEX" val="13"/>
  <p:tag name="KSO_WM_UNIT_TEXT_FILL_TYPE" val="1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8"/>
  <p:tag name="KSO_WM_UNIT_ID" val="diagram160513_6*m_i*1_8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29"/>
  <p:tag name="KSO_WM_TEMPLATE_CATEGORY" val="diagram"/>
  <p:tag name="KSO_WM_TEMPLATE_INDEX" val="160513"/>
  <p:tag name="KSO_WM_UNIT_INDEX" val="29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9"/>
  <p:tag name="KSO_WM_UNIT_ID" val="diagram160513_6*m_i*1_9"/>
  <p:tag name="KSO_WM_UNIT_CLEAR" val="1"/>
  <p:tag name="KSO_WM_UNIT_LAYERLEVEL" val="1_1"/>
  <p:tag name="KSO_WM_DIAGRAM_GROUP_CODE" val="m1-1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5_1"/>
  <p:tag name="KSO_WM_UNIT_ID" val="diagram160513_6*m_h_f*1_5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7"/>
  <p:tag name="KSO_WM_UNIT_LINE_FILL_TYPE" val="2"/>
  <p:tag name="KSO_WM_UNIT_TEXT_FILL_FORE_SCHEMECOLOR_INDEX" val="13"/>
  <p:tag name="KSO_WM_UNIT_TEXT_FILL_TYPE" val="1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10"/>
  <p:tag name="KSO_WM_UNIT_ID" val="diagram160513_6*m_i*1_10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LINE_FORE_SCHEMECOLOR_INDEX" val="7"/>
  <p:tag name="KSO_WM_UNIT_LINE_FILL_TYPE" val="2"/>
  <p:tag name="KSO_WM_UNIT_TEXT_FILL_FORE_SCHEMECOLOR_INDEX" val="14"/>
  <p:tag name="KSO_WM_UNIT_TEXT_FILL_TYPE" val="1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36"/>
  <p:tag name="KSO_WM_TEMPLATE_CATEGORY" val="diagram"/>
  <p:tag name="KSO_WM_TEMPLATE_INDEX" val="160513"/>
  <p:tag name="KSO_WM_UNIT_INDEX" val="36"/>
</p:tagLst>
</file>

<file path=ppt/tags/tag5.xml><?xml version="1.0" encoding="utf-8"?>
<p:tagLst xmlns:p="http://schemas.openxmlformats.org/presentationml/2006/main">
  <p:tag name="KSO_WM_TAG_VERSION" val="1.0"/>
  <p:tag name="KSO_WM_TEMPLATE_CATEGORY" val="diagram"/>
  <p:tag name="KSO_WM_TEMPLATE_INDEX" val="160176"/>
  <p:tag name="KSO_WM_UNIT_TYPE" val="l_h_f"/>
  <p:tag name="KSO_WM_UNIT_INDEX" val="1_2_1"/>
  <p:tag name="KSO_WM_UNIT_ID" val="260*l_h_f*1_2_1"/>
  <p:tag name="KSO_WM_UNIT_CLEAR" val="1"/>
  <p:tag name="KSO_WM_UNIT_LAYERLEVEL" val="1_1_1"/>
  <p:tag name="KSO_WM_UNIT_VALUE" val="52"/>
  <p:tag name="KSO_WM_UNIT_HIGHLIGHT" val="0"/>
  <p:tag name="KSO_WM_UNIT_COMPATIBLE" val="0"/>
  <p:tag name="KSO_WM_BEAUTIFY_FLAG" val="#wm#"/>
  <p:tag name="KSO_WM_DIAGRAM_GROUP_CODE" val="l1-1"/>
  <p:tag name="KSO_WM_UNIT_PRESET_TEXT" val="LOREM IPSUM DOLOR SIT AMET, CONSECTETUR"/>
  <p:tag name="KSO_WM_UNIT_TEXT_FILL_FORE_SCHEMECOLOR_INDEX" val="13"/>
  <p:tag name="KSO_WM_UNIT_TEXT_FILL_TYPE" val="1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11"/>
  <p:tag name="KSO_WM_UNIT_ID" val="diagram160513_6*m_i*1_11"/>
  <p:tag name="KSO_WM_UNIT_CLEAR" val="1"/>
  <p:tag name="KSO_WM_UNIT_LAYERLEVEL" val="1_1"/>
  <p:tag name="KSO_WM_DIAGRAM_GROUP_CODE" val="m1-1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6_1"/>
  <p:tag name="KSO_WM_UNIT_ID" val="diagram160513_6*m_h_f*1_6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7"/>
  <p:tag name="KSO_WM_UNIT_LINE_FILL_TYPE" val="2"/>
  <p:tag name="KSO_WM_UNIT_TEXT_FILL_FORE_SCHEMECOLOR_INDEX" val="13"/>
  <p:tag name="KSO_WM_UNIT_TEXT_FILL_TYPE" val="1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12"/>
  <p:tag name="KSO_WM_UNIT_ID" val="diagram160513_6*m_i*1_12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LINE_FORE_SCHEMECOLOR_INDEX" val="7"/>
  <p:tag name="KSO_WM_UNIT_LINE_FILL_TYPE" val="2"/>
  <p:tag name="KSO_WM_UNIT_TEXT_FILL_FORE_SCHEMECOLOR_INDEX" val="14"/>
  <p:tag name="KSO_WM_UNIT_TEXT_FILL_TYPE" val="1"/>
</p:tagLst>
</file>

<file path=ppt/tags/tag53.xml><?xml version="1.0" encoding="utf-8"?>
<p:tagLst xmlns:p="http://schemas.openxmlformats.org/presentationml/2006/main">
  <p:tag name="KSO_WM_TAG_VERSION" val="1.0"/>
  <p:tag name="KSO_WM_TEMPLATE_CATEGORY" val="diagram"/>
  <p:tag name="KSO_WM_TEMPLATE_INDEX" val="160443"/>
  <p:tag name="KSO_WM_UNIT_TYPE" val="m_i"/>
  <p:tag name="KSO_WM_UNIT_INDEX" val="1_1"/>
  <p:tag name="KSO_WM_UNIT_ID" val="258*m_i*1_1"/>
  <p:tag name="KSO_WM_UNIT_CLEAR" val="1"/>
  <p:tag name="KSO_WM_UNIT_LAYERLEVEL" val="1_1"/>
  <p:tag name="KSO_WM_BEAUTIFY_FLAG" val="#wm#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54.xml><?xml version="1.0" encoding="utf-8"?>
<p:tagLst xmlns:p="http://schemas.openxmlformats.org/presentationml/2006/main">
  <p:tag name="KSO_WM_TAG_VERSION" val="1.0"/>
  <p:tag name="KSO_WM_TEMPLATE_CATEGORY" val="diagram"/>
  <p:tag name="KSO_WM_TEMPLATE_INDEX" val="160443"/>
  <p:tag name="KSO_WM_UNIT_TYPE" val="m_i"/>
  <p:tag name="KSO_WM_UNIT_INDEX" val="1_2"/>
  <p:tag name="KSO_WM_UNIT_ID" val="258*m_i*1_2"/>
  <p:tag name="KSO_WM_UNIT_CLEAR" val="1"/>
  <p:tag name="KSO_WM_UNIT_LAYERLEVEL" val="1_1"/>
  <p:tag name="KSO_WM_BEAUTIFY_FLAG" val="#wm#"/>
  <p:tag name="KSO_WM_DIAGRAM_GROUP_CODE" val="m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55.xml><?xml version="1.0" encoding="utf-8"?>
<p:tagLst xmlns:p="http://schemas.openxmlformats.org/presentationml/2006/main">
  <p:tag name="KSO_WM_TAG_VERSION" val="1.0"/>
  <p:tag name="KSO_WM_TEMPLATE_CATEGORY" val="diagram"/>
  <p:tag name="KSO_WM_TEMPLATE_INDEX" val="160443"/>
  <p:tag name="KSO_WM_UNIT_TYPE" val="m_i"/>
  <p:tag name="KSO_WM_UNIT_INDEX" val="1_3"/>
  <p:tag name="KSO_WM_UNIT_ID" val="258*m_i*1_3"/>
  <p:tag name="KSO_WM_UNIT_CLEAR" val="1"/>
  <p:tag name="KSO_WM_UNIT_LAYERLEVEL" val="1_1"/>
  <p:tag name="KSO_WM_BEAUTIFY_FLAG" val="#wm#"/>
  <p:tag name="KSO_WM_DIAGRAM_GROUP_CODE" val="m1-1"/>
  <p:tag name="KSO_WM_UNIT_FILL_FORE_SCHEMECOLOR_INDEX" val="7"/>
  <p:tag name="KSO_WM_UNIT_FILL_TYPE" val="1"/>
  <p:tag name="KSO_WM_UNIT_TEXT_FILL_FORE_SCHEMECOLOR_INDEX" val="14"/>
  <p:tag name="KSO_WM_UNIT_TEXT_FILL_TYPE" val="1"/>
</p:tagLst>
</file>

<file path=ppt/tags/tag56.xml><?xml version="1.0" encoding="utf-8"?>
<p:tagLst xmlns:p="http://schemas.openxmlformats.org/presentationml/2006/main">
  <p:tag name="KSO_WM_TAG_VERSION" val="1.0"/>
  <p:tag name="KSO_WM_TEMPLATE_CATEGORY" val="diagram"/>
  <p:tag name="KSO_WM_TEMPLATE_INDEX" val="160443"/>
  <p:tag name="KSO_WM_UNIT_TYPE" val="m_i"/>
  <p:tag name="KSO_WM_UNIT_INDEX" val="1_4"/>
  <p:tag name="KSO_WM_UNIT_ID" val="258*m_i*1_4"/>
  <p:tag name="KSO_WM_UNIT_CLEAR" val="1"/>
  <p:tag name="KSO_WM_UNIT_LAYERLEVEL" val="1_1"/>
  <p:tag name="KSO_WM_BEAUTIFY_FLAG" val="#wm#"/>
  <p:tag name="KSO_WM_DIAGRAM_GROUP_CODE" val="m1-1"/>
  <p:tag name="KSO_WM_UNIT_FILL_FORE_SCHEMECOLOR_INDEX" val="8"/>
  <p:tag name="KSO_WM_UNIT_FILL_TYPE" val="1"/>
  <p:tag name="KSO_WM_UNIT_TEXT_FILL_FORE_SCHEMECOLOR_INDEX" val="14"/>
  <p:tag name="KSO_WM_UNIT_TEXT_FILL_TYPE" val="1"/>
</p:tagLst>
</file>

<file path=ppt/tags/tag57.xml><?xml version="1.0" encoding="utf-8"?>
<p:tagLst xmlns:p="http://schemas.openxmlformats.org/presentationml/2006/main">
  <p:tag name="KSO_WM_TAG_VERSION" val="1.0"/>
  <p:tag name="KSO_WM_TEMPLATE_CATEGORY" val="diagram"/>
  <p:tag name="KSO_WM_TEMPLATE_INDEX" val="160443"/>
  <p:tag name="KSO_WM_UNIT_TYPE" val="m_h_f"/>
  <p:tag name="KSO_WM_UNIT_INDEX" val="1_1_1"/>
  <p:tag name="KSO_WM_UNIT_ID" val="258*m_h_f*1_1_1"/>
  <p:tag name="KSO_WM_UNIT_CLEAR" val="1"/>
  <p:tag name="KSO_WM_UNIT_LAYERLEVEL" val="1_1_1"/>
  <p:tag name="KSO_WM_UNIT_VALUE" val="19"/>
  <p:tag name="KSO_WM_UNIT_HIGHLIGHT" val="0"/>
  <p:tag name="KSO_WM_UNIT_COMPATIBLE" val="0"/>
  <p:tag name="KSO_WM_UNIT_PRESET_TEXT" val="SED DO EIUSMOD TEMPOR INCIDIDUNT"/>
  <p:tag name="KSO_WM_BEAUTIFY_FLAG" val="#wm#"/>
  <p:tag name="KSO_WM_DIAGRAM_GROUP_CODE" val="m1-1"/>
  <p:tag name="KSO_WM_UNIT_TEXT_FILL_FORE_SCHEMECOLOR_INDEX" val="13"/>
  <p:tag name="KSO_WM_UNIT_TEXT_FILL_TYPE" val="1"/>
</p:tagLst>
</file>

<file path=ppt/tags/tag58.xml><?xml version="1.0" encoding="utf-8"?>
<p:tagLst xmlns:p="http://schemas.openxmlformats.org/presentationml/2006/main">
  <p:tag name="KSO_WM_TAG_VERSION" val="1.0"/>
  <p:tag name="KSO_WM_TEMPLATE_CATEGORY" val="diagram"/>
  <p:tag name="KSO_WM_TEMPLATE_INDEX" val="160443"/>
  <p:tag name="KSO_WM_UNIT_TYPE" val="m_h_f"/>
  <p:tag name="KSO_WM_UNIT_INDEX" val="1_2_1"/>
  <p:tag name="KSO_WM_UNIT_ID" val="258*m_h_f*1_2_1"/>
  <p:tag name="KSO_WM_UNIT_CLEAR" val="1"/>
  <p:tag name="KSO_WM_UNIT_LAYERLEVEL" val="1_1_1"/>
  <p:tag name="KSO_WM_UNIT_VALUE" val="19"/>
  <p:tag name="KSO_WM_UNIT_HIGHLIGHT" val="0"/>
  <p:tag name="KSO_WM_UNIT_COMPATIBLE" val="0"/>
  <p:tag name="KSO_WM_UNIT_PRESET_TEXT" val="SED DO EIUSMOD TEMPOR INCIDIDUNT"/>
  <p:tag name="KSO_WM_BEAUTIFY_FLAG" val="#wm#"/>
  <p:tag name="KSO_WM_DIAGRAM_GROUP_CODE" val="m1-1"/>
  <p:tag name="KSO_WM_UNIT_TEXT_FILL_FORE_SCHEMECOLOR_INDEX" val="13"/>
  <p:tag name="KSO_WM_UNIT_TEXT_FILL_TYPE" val="1"/>
</p:tagLst>
</file>

<file path=ppt/tags/tag59.xml><?xml version="1.0" encoding="utf-8"?>
<p:tagLst xmlns:p="http://schemas.openxmlformats.org/presentationml/2006/main">
  <p:tag name="KSO_WM_TAG_VERSION" val="1.0"/>
  <p:tag name="KSO_WM_TEMPLATE_CATEGORY" val="diagram"/>
  <p:tag name="KSO_WM_TEMPLATE_INDEX" val="160443"/>
  <p:tag name="KSO_WM_UNIT_TYPE" val="m_h_f"/>
  <p:tag name="KSO_WM_UNIT_INDEX" val="1_3_1"/>
  <p:tag name="KSO_WM_UNIT_ID" val="258*m_h_f*1_3_1"/>
  <p:tag name="KSO_WM_UNIT_CLEAR" val="1"/>
  <p:tag name="KSO_WM_UNIT_LAYERLEVEL" val="1_1_1"/>
  <p:tag name="KSO_WM_UNIT_VALUE" val="19"/>
  <p:tag name="KSO_WM_UNIT_HIGHLIGHT" val="0"/>
  <p:tag name="KSO_WM_UNIT_COMPATIBLE" val="0"/>
  <p:tag name="KSO_WM_UNIT_PRESET_TEXT" val="SED DO EIUSMOD TEMPOR INCIDIDUNT"/>
  <p:tag name="KSO_WM_BEAUTIFY_FLAG" val="#wm#"/>
  <p:tag name="KSO_WM_DIAGRAM_GROUP_CODE" val="m1-1"/>
  <p:tag name="KSO_WM_UNIT_TEXT_FILL_FORE_SCHEMECOLOR_INDEX" val="13"/>
  <p:tag name="KSO_WM_UNIT_TEXT_FILL_TYPE" val="1"/>
</p:tagLst>
</file>

<file path=ppt/tags/tag6.xml><?xml version="1.0" encoding="utf-8"?>
<p:tagLst xmlns:p="http://schemas.openxmlformats.org/presentationml/2006/main">
  <p:tag name="KSO_WM_TAG_VERSION" val="1.0"/>
  <p:tag name="KSO_WM_TEMPLATE_CATEGORY" val="diagram"/>
  <p:tag name="KSO_WM_TEMPLATE_INDEX" val="160176"/>
  <p:tag name="KSO_WM_UNIT_TYPE" val="l_i"/>
  <p:tag name="KSO_WM_UNIT_INDEX" val="1_2"/>
  <p:tag name="KSO_WM_UNIT_ID" val="260*l_i*1_2"/>
  <p:tag name="KSO_WM_UNIT_CLEAR" val="1"/>
  <p:tag name="KSO_WM_UNIT_LAYERLEVEL" val="1_1"/>
  <p:tag name="KSO_WM_BEAUTIFY_FLAG" val="#wm#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60.xml><?xml version="1.0" encoding="utf-8"?>
<p:tagLst xmlns:p="http://schemas.openxmlformats.org/presentationml/2006/main">
  <p:tag name="KSO_WM_TAG_VERSION" val="1.0"/>
  <p:tag name="KSO_WM_TEMPLATE_CATEGORY" val="diagram"/>
  <p:tag name="KSO_WM_TEMPLATE_INDEX" val="160443"/>
  <p:tag name="KSO_WM_UNIT_TYPE" val="m_h_f"/>
  <p:tag name="KSO_WM_UNIT_INDEX" val="1_4_1"/>
  <p:tag name="KSO_WM_UNIT_ID" val="258*m_h_f*1_4_1"/>
  <p:tag name="KSO_WM_UNIT_CLEAR" val="1"/>
  <p:tag name="KSO_WM_UNIT_LAYERLEVEL" val="1_1_1"/>
  <p:tag name="KSO_WM_UNIT_VALUE" val="19"/>
  <p:tag name="KSO_WM_UNIT_HIGHLIGHT" val="0"/>
  <p:tag name="KSO_WM_UNIT_COMPATIBLE" val="0"/>
  <p:tag name="KSO_WM_UNIT_PRESET_TEXT" val="SED DO EIUSMOD TEMPOR INCIDIDUNT"/>
  <p:tag name="KSO_WM_BEAUTIFY_FLAG" val="#wm#"/>
  <p:tag name="KSO_WM_DIAGRAM_GROUP_CODE" val="m1-1"/>
  <p:tag name="KSO_WM_UNIT_TEXT_FILL_FORE_SCHEMECOLOR_INDEX" val="13"/>
  <p:tag name="KSO_WM_UNIT_TEXT_FILL_TYPE" val="1"/>
</p:tagLst>
</file>

<file path=ppt/tags/tag61.xml><?xml version="1.0" encoding="utf-8"?>
<p:tagLst xmlns:p="http://schemas.openxmlformats.org/presentationml/2006/main">
  <p:tag name="KSO_WM_TAG_VERSION" val="1.0"/>
  <p:tag name="KSO_WM_TEMPLATE_CATEGORY" val="diagram"/>
  <p:tag name="KSO_WM_TEMPLATE_INDEX" val="160443"/>
  <p:tag name="KSO_WM_UNIT_TYPE" val="m_i"/>
  <p:tag name="KSO_WM_UNIT_INDEX" val="1_5"/>
  <p:tag name="KSO_WM_UNIT_ID" val="258*m_i*1_5"/>
  <p:tag name="KSO_WM_UNIT_CLEAR" val="1"/>
  <p:tag name="KSO_WM_UNIT_LAYERLEVEL" val="1_1"/>
  <p:tag name="KSO_WM_BEAUTIFY_FLAG" val="#wm#"/>
  <p:tag name="KSO_WM_DIAGRAM_GROUP_CODE" val="m1-1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1"/>
  <p:tag name="KSO_WM_UNIT_ID" val="diagram160174_2*m_i*1_1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6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h_f"/>
  <p:tag name="KSO_WM_UNIT_INDEX" val="1_1_1"/>
  <p:tag name="KSO_WM_UNIT_ID" val="diagram160174_2*m_h_f*1_1_1"/>
  <p:tag name="KSO_WM_UNIT_CLEAR" val="1"/>
  <p:tag name="KSO_WM_UNIT_LAYERLEVEL" val="1_1_1"/>
  <p:tag name="KSO_WM_UNIT_VALUE" val="38"/>
  <p:tag name="KSO_WM_UNIT_HIGHLIGHT" val="0"/>
  <p:tag name="KSO_WM_UNIT_COMPATIBLE" val="0"/>
  <p:tag name="KSO_WM_DIAGRAM_GROUP_CODE" val="m1-1"/>
  <p:tag name="KSO_WM_UNIT_PRESET_TEXT" val="Lorem ipsum dolor sit amet, consec"/>
  <p:tag name="KSO_WM_UNIT_TEXT_FILL_FORE_SCHEMECOLOR_INDEX" val="13"/>
  <p:tag name="KSO_WM_UNIT_TEXT_FILL_TYPE" val="1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2"/>
  <p:tag name="KSO_WM_UNIT_ID" val="diagram160174_2*m_i*1_2"/>
  <p:tag name="KSO_WM_UNIT_CLEAR" val="1"/>
  <p:tag name="KSO_WM_UNIT_LAYERLEVEL" val="1_1"/>
  <p:tag name="KSO_WM_DIAGRAM_GROUP_CODE" val="m1-1"/>
  <p:tag name="KSO_WM_UNIT_TEXT_FILL_FORE_SCHEMECOLOR_INDEX" val="14"/>
  <p:tag name="KSO_WM_UNIT_TEXT_FILL_TYPE" val="1"/>
</p:tagLst>
</file>

<file path=ppt/tags/tag6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3"/>
  <p:tag name="KSO_WM_UNIT_ID" val="diagram160174_2*m_i*1_3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h_f"/>
  <p:tag name="KSO_WM_UNIT_INDEX" val="1_2_1"/>
  <p:tag name="KSO_WM_UNIT_ID" val="diagram160174_2*m_h_f*1_2_1"/>
  <p:tag name="KSO_WM_UNIT_CLEAR" val="1"/>
  <p:tag name="KSO_WM_UNIT_LAYERLEVEL" val="1_1_1"/>
  <p:tag name="KSO_WM_UNIT_VALUE" val="38"/>
  <p:tag name="KSO_WM_UNIT_HIGHLIGHT" val="0"/>
  <p:tag name="KSO_WM_UNIT_COMPATIBLE" val="0"/>
  <p:tag name="KSO_WM_DIAGRAM_GROUP_CODE" val="m1-1"/>
  <p:tag name="KSO_WM_UNIT_PRESET_TEXT" val="Lorem ipsum dolor sit amet, consec"/>
  <p:tag name="KSO_WM_UNIT_TEXT_FILL_FORE_SCHEMECOLOR_INDEX" val="13"/>
  <p:tag name="KSO_WM_UNIT_TEXT_FILL_TYPE" val="1"/>
</p:tagLst>
</file>

<file path=ppt/tags/tag6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4"/>
  <p:tag name="KSO_WM_UNIT_ID" val="diagram160174_2*m_i*1_4"/>
  <p:tag name="KSO_WM_UNIT_CLEAR" val="1"/>
  <p:tag name="KSO_WM_UNIT_LAYERLEVEL" val="1_1"/>
  <p:tag name="KSO_WM_DIAGRAM_GROUP_CODE" val="m1-1"/>
  <p:tag name="KSO_WM_UNIT_TEXT_FILL_FORE_SCHEMECOLOR_INDEX" val="14"/>
  <p:tag name="KSO_WM_UNIT_TEXT_FILL_TYPE" val="1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5"/>
  <p:tag name="KSO_WM_UNIT_ID" val="diagram160174_2*m_i*1_5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14"/>
  <p:tag name="KSO_WM_UNIT_TEXT_FILL_TYPE" val="1"/>
</p:tagLst>
</file>

<file path=ppt/tags/tag6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h_f"/>
  <p:tag name="KSO_WM_UNIT_INDEX" val="1_3_1"/>
  <p:tag name="KSO_WM_UNIT_ID" val="diagram160174_2*m_h_f*1_3_1"/>
  <p:tag name="KSO_WM_UNIT_CLEAR" val="1"/>
  <p:tag name="KSO_WM_UNIT_LAYERLEVEL" val="1_1_1"/>
  <p:tag name="KSO_WM_UNIT_VALUE" val="38"/>
  <p:tag name="KSO_WM_UNIT_HIGHLIGHT" val="0"/>
  <p:tag name="KSO_WM_UNIT_COMPATIBLE" val="0"/>
  <p:tag name="KSO_WM_DIAGRAM_GROUP_CODE" val="m1-1"/>
  <p:tag name="KSO_WM_UNIT_PRESET_TEXT" val="Lorem ipsum dolor sit amet, consec"/>
  <p:tag name="KSO_WM_UNIT_TEXT_FILL_FORE_SCHEMECOLOR_INDEX" val="13"/>
  <p:tag name="KSO_WM_UNIT_TEXT_FILL_TYPE" val="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i"/>
  <p:tag name="KSO_WM_UNIT_INDEX" val="1_1"/>
  <p:tag name="KSO_WM_UNIT_ID" val="diagram767_4*m_i*1_1"/>
  <p:tag name="KSO_WM_UNIT_CLEAR" val="1"/>
  <p:tag name="KSO_WM_UNIT_LAYERLEVEL" val="1_1"/>
  <p:tag name="KSO_WM_DIAGRAM_GROUP_CODE" val="m1-1"/>
  <p:tag name="KSO_WM_UNIT_FILL_FORE_SCHEMECOLOR_INDEX" val="8"/>
  <p:tag name="KSO_WM_UNIT_FILL_TYPE" val="1"/>
  <p:tag name="KSO_WM_UNIT_TEXT_FILL_FORE_SCHEMECOLOR_INDEX" val="13"/>
  <p:tag name="KSO_WM_UNIT_TEXT_FILL_TYPE" val="1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6"/>
  <p:tag name="KSO_WM_UNIT_ID" val="diagram160174_2*m_i*1_6"/>
  <p:tag name="KSO_WM_UNIT_CLEAR" val="1"/>
  <p:tag name="KSO_WM_UNIT_LAYERLEVEL" val="1_1"/>
  <p:tag name="KSO_WM_DIAGRAM_GROUP_CODE" val="m1-1"/>
  <p:tag name="KSO_WM_UNIT_TEXT_FILL_FORE_SCHEMECOLOR_INDEX" val="14"/>
  <p:tag name="KSO_WM_UNIT_TEXT_FILL_TYPE" val="1"/>
</p:tagLst>
</file>

<file path=ppt/tags/tag7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7"/>
  <p:tag name="KSO_WM_UNIT_ID" val="diagram160174_2*m_i*1_7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h_f"/>
  <p:tag name="KSO_WM_UNIT_INDEX" val="1_4_1"/>
  <p:tag name="KSO_WM_UNIT_ID" val="diagram160174_2*m_h_f*1_4_1"/>
  <p:tag name="KSO_WM_UNIT_CLEAR" val="1"/>
  <p:tag name="KSO_WM_UNIT_LAYERLEVEL" val="1_1_1"/>
  <p:tag name="KSO_WM_UNIT_VALUE" val="38"/>
  <p:tag name="KSO_WM_UNIT_HIGHLIGHT" val="0"/>
  <p:tag name="KSO_WM_UNIT_COMPATIBLE" val="0"/>
  <p:tag name="KSO_WM_DIAGRAM_GROUP_CODE" val="m1-1"/>
  <p:tag name="KSO_WM_UNIT_PRESET_TEXT" val="Lorem ipsum dolor sit amet, consec"/>
  <p:tag name="KSO_WM_UNIT_TEXT_FILL_FORE_SCHEMECOLOR_INDEX" val="13"/>
  <p:tag name="KSO_WM_UNIT_TEXT_FILL_TYPE" val="1"/>
</p:tagLst>
</file>

<file path=ppt/tags/tag7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8"/>
  <p:tag name="KSO_WM_UNIT_ID" val="diagram160174_2*m_i*1_8"/>
  <p:tag name="KSO_WM_UNIT_CLEAR" val="1"/>
  <p:tag name="KSO_WM_UNIT_LAYERLEVEL" val="1_1"/>
  <p:tag name="KSO_WM_DIAGRAM_GROUP_CODE" val="m1-1"/>
  <p:tag name="KSO_WM_UNIT_TEXT_FILL_FORE_SCHEMECOLOR_INDEX" val="14"/>
  <p:tag name="KSO_WM_UNIT_TEXT_FILL_TYPE" val="1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9"/>
  <p:tag name="KSO_WM_UNIT_ID" val="diagram160174_2*m_i*1_9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7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h_f"/>
  <p:tag name="KSO_WM_UNIT_INDEX" val="1_5_1"/>
  <p:tag name="KSO_WM_UNIT_ID" val="diagram160174_2*m_h_f*1_5_1"/>
  <p:tag name="KSO_WM_UNIT_CLEAR" val="1"/>
  <p:tag name="KSO_WM_UNIT_LAYERLEVEL" val="1_1_1"/>
  <p:tag name="KSO_WM_UNIT_VALUE" val="38"/>
  <p:tag name="KSO_WM_UNIT_HIGHLIGHT" val="0"/>
  <p:tag name="KSO_WM_UNIT_COMPATIBLE" val="0"/>
  <p:tag name="KSO_WM_DIAGRAM_GROUP_CODE" val="m1-1"/>
  <p:tag name="KSO_WM_UNIT_PRESET_TEXT" val="Lorem ipsum dolor sit amet, consec"/>
  <p:tag name="KSO_WM_UNIT_TEXT_FILL_FORE_SCHEMECOLOR_INDEX" val="13"/>
  <p:tag name="KSO_WM_UNIT_TEXT_FILL_TYPE" val="1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174"/>
  <p:tag name="KSO_WM_UNIT_TYPE" val="m_i"/>
  <p:tag name="KSO_WM_UNIT_INDEX" val="1_10"/>
  <p:tag name="KSO_WM_UNIT_ID" val="diagram160174_2*m_i*1_10"/>
  <p:tag name="KSO_WM_UNIT_CLEAR" val="1"/>
  <p:tag name="KSO_WM_UNIT_LAYERLEVEL" val="1_1"/>
  <p:tag name="KSO_WM_DIAGRAM_GROUP_CODE" val="m1-1"/>
  <p:tag name="KSO_WM_UNIT_TEXT_FILL_FORE_SCHEMECOLOR_INDEX" val="14"/>
  <p:tag name="KSO_WM_UNIT_TEXT_FILL_TYPE" val="1"/>
</p:tagLst>
</file>

<file path=ppt/tags/tag7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1"/>
  <p:tag name="KSO_WM_TEMPLATE_CATEGORY" val="diagram"/>
  <p:tag name="KSO_WM_TEMPLATE_INDEX" val="160513"/>
  <p:tag name="KSO_WM_UNIT_INDEX" val="1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1"/>
  <p:tag name="KSO_WM_UNIT_ID" val="diagram160513_6*m_i*1_1"/>
  <p:tag name="KSO_WM_UNIT_CLEAR" val="1"/>
  <p:tag name="KSO_WM_UNIT_LAYERLEVEL" val="1_1"/>
  <p:tag name="KSO_WM_DIAGRAM_GROUP_CODE" val="m1-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1_1"/>
  <p:tag name="KSO_WM_UNIT_ID" val="diagram160513_6*m_h_f*1_1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i"/>
  <p:tag name="KSO_WM_UNIT_INDEX" val="1_2"/>
  <p:tag name="KSO_WM_UNIT_ID" val="diagram767_4*m_i*1_2"/>
  <p:tag name="KSO_WM_UNIT_CLEAR" val="1"/>
  <p:tag name="KSO_WM_UNIT_LAYERLEVEL" val="1_1"/>
  <p:tag name="KSO_WM_DIAGRAM_GROUP_CODE" val="m1-1"/>
  <p:tag name="KSO_WM_UNIT_FILL_FORE_SCHEMECOLOR_INDEX" val="9"/>
  <p:tag name="KSO_WM_UNIT_FILL_TYPE" val="1"/>
  <p:tag name="KSO_WM_UNIT_TEXT_FILL_FORE_SCHEMECOLOR_INDEX" val="13"/>
  <p:tag name="KSO_WM_UNIT_TEXT_FILL_TYPE" val="1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2"/>
  <p:tag name="KSO_WM_UNIT_ID" val="diagram160513_6*m_i*1_2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8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8"/>
  <p:tag name="KSO_WM_TEMPLATE_CATEGORY" val="diagram"/>
  <p:tag name="KSO_WM_TEMPLATE_INDEX" val="160513"/>
  <p:tag name="KSO_WM_UNIT_INDEX" val="8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3"/>
  <p:tag name="KSO_WM_UNIT_ID" val="diagram160513_6*m_i*1_3"/>
  <p:tag name="KSO_WM_UNIT_CLEAR" val="1"/>
  <p:tag name="KSO_WM_UNIT_LAYERLEVEL" val="1_1"/>
  <p:tag name="KSO_WM_DIAGRAM_GROUP_CODE" val="m1-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8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2_1"/>
  <p:tag name="KSO_WM_UNIT_ID" val="diagram160513_6*m_h_f*1_2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4"/>
  <p:tag name="KSO_WM_UNIT_ID" val="diagram160513_6*m_i*1_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8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15"/>
  <p:tag name="KSO_WM_TEMPLATE_CATEGORY" val="diagram"/>
  <p:tag name="KSO_WM_TEMPLATE_INDEX" val="160513"/>
  <p:tag name="KSO_WM_UNIT_INDEX" val="15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5"/>
  <p:tag name="KSO_WM_UNIT_ID" val="diagram160513_6*m_i*1_5"/>
  <p:tag name="KSO_WM_UNIT_CLEAR" val="1"/>
  <p:tag name="KSO_WM_UNIT_LAYERLEVEL" val="1_1"/>
  <p:tag name="KSO_WM_DIAGRAM_GROUP_CODE" val="m1-1"/>
  <p:tag name="KSO_WM_UNIT_LINE_FORE_SCHEMECOLOR_INDEX" val="6"/>
  <p:tag name="KSO_WM_UNIT_LINE_FILL_TYPE" val="2"/>
  <p:tag name="KSO_WM_UNIT_TEXT_FILL_FORE_SCHEMECOLOR_INDEX" val="2"/>
  <p:tag name="KSO_WM_UNIT_TEXT_FILL_TYPE" val="1"/>
</p:tagLst>
</file>

<file path=ppt/tags/tag8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3_1"/>
  <p:tag name="KSO_WM_UNIT_ID" val="diagram160513_6*m_h_f*1_3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6"/>
  <p:tag name="KSO_WM_UNIT_LINE_FILL_TYPE" val="2"/>
  <p:tag name="KSO_WM_UNIT_TEXT_FILL_FORE_SCHEMECOLOR_INDEX" val="13"/>
  <p:tag name="KSO_WM_UNIT_TEXT_FILL_TYPE" val="1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6"/>
  <p:tag name="KSO_WM_UNIT_ID" val="diagram160513_6*m_i*1_6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8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22"/>
  <p:tag name="KSO_WM_TEMPLATE_CATEGORY" val="diagram"/>
  <p:tag name="KSO_WM_TEMPLATE_INDEX" val="160513"/>
  <p:tag name="KSO_WM_UNIT_INDEX" val="22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767"/>
  <p:tag name="KSO_WM_UNIT_TYPE" val="m_i"/>
  <p:tag name="KSO_WM_UNIT_INDEX" val="1_3"/>
  <p:tag name="KSO_WM_UNIT_ID" val="diagram767_4*m_i*1_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7"/>
  <p:tag name="KSO_WM_UNIT_ID" val="diagram160513_6*m_i*1_7"/>
  <p:tag name="KSO_WM_UNIT_CLEAR" val="1"/>
  <p:tag name="KSO_WM_UNIT_LAYERLEVEL" val="1_1"/>
  <p:tag name="KSO_WM_DIAGRAM_GROUP_CODE" val="m1-1"/>
  <p:tag name="KSO_WM_UNIT_LINE_FORE_SCHEMECOLOR_INDEX" val="6"/>
  <p:tag name="KSO_WM_UNIT_LINE_FILL_TYPE" val="2"/>
  <p:tag name="KSO_WM_UNIT_TEXT_FILL_FORE_SCHEMECOLOR_INDEX" val="2"/>
  <p:tag name="KSO_WM_UNIT_TEXT_FILL_TYPE" val="1"/>
</p:tagLst>
</file>

<file path=ppt/tags/tag9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4_1"/>
  <p:tag name="KSO_WM_UNIT_ID" val="diagram160513_6*m_h_f*1_4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6"/>
  <p:tag name="KSO_WM_UNIT_LINE_FILL_TYPE" val="2"/>
  <p:tag name="KSO_WM_UNIT_TEXT_FILL_FORE_SCHEMECOLOR_INDEX" val="13"/>
  <p:tag name="KSO_WM_UNIT_TEXT_FILL_TYPE" val="1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8"/>
  <p:tag name="KSO_WM_UNIT_ID" val="diagram160513_6*m_i*1_8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9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13_6*i*29"/>
  <p:tag name="KSO_WM_TEMPLATE_CATEGORY" val="diagram"/>
  <p:tag name="KSO_WM_TEMPLATE_INDEX" val="160513"/>
  <p:tag name="KSO_WM_UNIT_INDEX" val="29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9"/>
  <p:tag name="KSO_WM_UNIT_ID" val="diagram160513_6*m_i*1_9"/>
  <p:tag name="KSO_WM_UNIT_CLEAR" val="1"/>
  <p:tag name="KSO_WM_UNIT_LAYERLEVEL" val="1_1"/>
  <p:tag name="KSO_WM_DIAGRAM_GROUP_CODE" val="m1-1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9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5_1"/>
  <p:tag name="KSO_WM_UNIT_ID" val="diagram160513_6*m_h_f*1_5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7"/>
  <p:tag name="KSO_WM_UNIT_LINE_FILL_TYPE" val="2"/>
  <p:tag name="KSO_WM_UNIT_TEXT_FILL_FORE_SCHEMECOLOR_INDEX" val="13"/>
  <p:tag name="KSO_WM_UNIT_TEXT_FILL_TYPE" val="1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10"/>
  <p:tag name="KSO_WM_UNIT_ID" val="diagram160513_6*m_i*1_10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LINE_FORE_SCHEMECOLOR_INDEX" val="7"/>
  <p:tag name="KSO_WM_UNIT_LINE_FILL_TYPE" val="2"/>
  <p:tag name="KSO_WM_UNIT_TEXT_FILL_FORE_SCHEMECOLOR_INDEX" val="14"/>
  <p:tag name="KSO_WM_UNIT_TEXT_FILL_TYPE" val="1"/>
</p:tagLst>
</file>

<file path=ppt/tags/tag9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11"/>
  <p:tag name="KSO_WM_UNIT_ID" val="diagram160513_6*m_i*1_11"/>
  <p:tag name="KSO_WM_UNIT_CLEAR" val="1"/>
  <p:tag name="KSO_WM_UNIT_LAYERLEVEL" val="1_1"/>
  <p:tag name="KSO_WM_DIAGRAM_GROUP_CODE" val="m1-1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h_f"/>
  <p:tag name="KSO_WM_UNIT_INDEX" val="1_6_1"/>
  <p:tag name="KSO_WM_UNIT_ID" val="diagram160513_6*m_h_f*1_6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m1-1"/>
  <p:tag name="KSO_WM_UNIT_PRESET_TEXT" val="Lorem ipsum dolor sit amet consectetur"/>
  <p:tag name="KSO_WM_UNIT_LINE_FORE_SCHEMECOLOR_INDEX" val="7"/>
  <p:tag name="KSO_WM_UNIT_LINE_FILL_TYPE" val="2"/>
  <p:tag name="KSO_WM_UNIT_TEXT_FILL_FORE_SCHEMECOLOR_INDEX" val="13"/>
  <p:tag name="KSO_WM_UNIT_TEXT_FILL_TYPE" val="1"/>
</p:tagLst>
</file>

<file path=ppt/tags/tag9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13"/>
  <p:tag name="KSO_WM_UNIT_TYPE" val="m_i"/>
  <p:tag name="KSO_WM_UNIT_INDEX" val="1_12"/>
  <p:tag name="KSO_WM_UNIT_ID" val="diagram160513_6*m_i*1_12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LINE_FORE_SCHEMECOLOR_INDEX" val="7"/>
  <p:tag name="KSO_WM_UNIT_LINE_FILL_TYPE" val="2"/>
  <p:tag name="KSO_WM_UNIT_TEXT_FILL_FORE_SCHEMECOLOR_INDEX" val="14"/>
  <p:tag name="KSO_WM_UNIT_TEXT_FILL_TYPE" val="1"/>
</p:tagLst>
</file>

<file path=ppt/theme/theme1.xml><?xml version="1.0" encoding="utf-8"?>
<a:theme xmlns:a="http://schemas.openxmlformats.org/drawingml/2006/main" name="主题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方正兰亭黑_GBK"/>
        <a:ea typeface="宋体"/>
        <a:cs typeface=""/>
      </a:majorFont>
      <a:minorFont>
        <a:latin typeface="方正兰亭黑_GB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1633</Words>
  <Application>WPS 演示</Application>
  <PresentationFormat>全屏显示(16:9)</PresentationFormat>
  <Paragraphs>259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37" baseType="lpstr">
      <vt:lpstr>Arial</vt:lpstr>
      <vt:lpstr>宋体</vt:lpstr>
      <vt:lpstr>Wingdings</vt:lpstr>
      <vt:lpstr>方正兰亭黑_GBK</vt:lpstr>
      <vt:lpstr>MS PGothic</vt:lpstr>
      <vt:lpstr>微软雅黑</vt:lpstr>
      <vt:lpstr>华康俪金黑W8</vt:lpstr>
      <vt:lpstr>Broadway</vt:lpstr>
      <vt:lpstr>方正兰亭粗黑_GBK</vt:lpstr>
      <vt:lpstr>黑体</vt:lpstr>
      <vt:lpstr>Arial Black</vt:lpstr>
      <vt:lpstr>幼圆</vt:lpstr>
      <vt:lpstr>Arial Unicode MS</vt:lpstr>
      <vt:lpstr>Calibri</vt:lpstr>
      <vt:lpstr>Malgun Gothic</vt:lpstr>
      <vt:lpstr>Calibri</vt:lpstr>
      <vt:lpstr>Times New Roman</vt:lpstr>
      <vt:lpstr>Arial</vt:lpstr>
      <vt:lpstr>华文楷体</vt:lpstr>
      <vt:lpstr>楷体_GB2312</vt:lpstr>
      <vt:lpstr>Segoe Print</vt:lpstr>
      <vt:lpstr>新宋体</vt:lpstr>
      <vt:lpstr>方正兰亭黑_GBK</vt:lpstr>
      <vt:lpstr>Comic Sans MS</vt:lpstr>
      <vt:lpstr>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小霞</cp:lastModifiedBy>
  <cp:revision>96</cp:revision>
  <dcterms:created xsi:type="dcterms:W3CDTF">2015-01-07T08:37:00Z</dcterms:created>
  <dcterms:modified xsi:type="dcterms:W3CDTF">2018-02-03T05:11:51Z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