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3"/>
    <p:sldMasterId id="2147483668" r:id="rId4"/>
    <p:sldMasterId id="2147483674" r:id="rId5"/>
    <p:sldMasterId id="2147483686" r:id="rId6"/>
    <p:sldMasterId id="2147483692" r:id="rId7"/>
    <p:sldMasterId id="2147483705" r:id="rId8"/>
    <p:sldMasterId id="2147483710" r:id="rId9"/>
    <p:sldMasterId id="2147483722" r:id="rId10"/>
    <p:sldMasterId id="2147483727" r:id="rId11"/>
  </p:sldMasterIdLst>
  <p:notesMasterIdLst>
    <p:notesMasterId r:id="rId13"/>
  </p:notesMasterIdLst>
  <p:sldIdLst>
    <p:sldId id="258" r:id="rId12"/>
    <p:sldId id="430" r:id="rId14"/>
    <p:sldId id="431" r:id="rId15"/>
    <p:sldId id="432" r:id="rId16"/>
    <p:sldId id="433" r:id="rId17"/>
    <p:sldId id="434" r:id="rId18"/>
    <p:sldId id="435" r:id="rId19"/>
    <p:sldId id="436" r:id="rId20"/>
    <p:sldId id="437" r:id="rId21"/>
    <p:sldId id="438" r:id="rId22"/>
    <p:sldId id="439" r:id="rId23"/>
    <p:sldId id="440" r:id="rId24"/>
    <p:sldId id="441" r:id="rId25"/>
    <p:sldId id="442" r:id="rId26"/>
    <p:sldId id="443" r:id="rId27"/>
    <p:sldId id="444" r:id="rId28"/>
    <p:sldId id="445" r:id="rId29"/>
    <p:sldId id="446" r:id="rId30"/>
    <p:sldId id="447" r:id="rId31"/>
    <p:sldId id="448" r:id="rId32"/>
    <p:sldId id="449" r:id="rId33"/>
    <p:sldId id="450" r:id="rId34"/>
    <p:sldId id="451" r:id="rId35"/>
    <p:sldId id="452" r:id="rId36"/>
    <p:sldId id="453" r:id="rId37"/>
    <p:sldId id="454" r:id="rId38"/>
    <p:sldId id="455" r:id="rId39"/>
    <p:sldId id="456" r:id="rId40"/>
    <p:sldId id="457" r:id="rId41"/>
    <p:sldId id="458" r:id="rId42"/>
    <p:sldId id="459" r:id="rId43"/>
    <p:sldId id="460" r:id="rId44"/>
    <p:sldId id="461" r:id="rId45"/>
    <p:sldId id="462" r:id="rId46"/>
    <p:sldId id="463" r:id="rId47"/>
    <p:sldId id="464" r:id="rId48"/>
    <p:sldId id="465" r:id="rId49"/>
    <p:sldId id="466" r:id="rId5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3" Type="http://schemas.openxmlformats.org/officeDocument/2006/relationships/tableStyles" Target="tableStyles.xml"/><Relationship Id="rId52" Type="http://schemas.openxmlformats.org/officeDocument/2006/relationships/viewProps" Target="viewProps.xml"/><Relationship Id="rId51" Type="http://schemas.openxmlformats.org/officeDocument/2006/relationships/presProps" Target="presProps.xml"/><Relationship Id="rId50" Type="http://schemas.openxmlformats.org/officeDocument/2006/relationships/slide" Target="slides/slide38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37.xml"/><Relationship Id="rId48" Type="http://schemas.openxmlformats.org/officeDocument/2006/relationships/slide" Target="slides/slide36.xml"/><Relationship Id="rId47" Type="http://schemas.openxmlformats.org/officeDocument/2006/relationships/slide" Target="slides/slide35.xml"/><Relationship Id="rId46" Type="http://schemas.openxmlformats.org/officeDocument/2006/relationships/slide" Target="slides/slide34.xml"/><Relationship Id="rId45" Type="http://schemas.openxmlformats.org/officeDocument/2006/relationships/slide" Target="slides/slide33.xml"/><Relationship Id="rId44" Type="http://schemas.openxmlformats.org/officeDocument/2006/relationships/slide" Target="slides/slide32.xml"/><Relationship Id="rId43" Type="http://schemas.openxmlformats.org/officeDocument/2006/relationships/slide" Target="slides/slide31.xml"/><Relationship Id="rId42" Type="http://schemas.openxmlformats.org/officeDocument/2006/relationships/slide" Target="slides/slide30.xml"/><Relationship Id="rId41" Type="http://schemas.openxmlformats.org/officeDocument/2006/relationships/slide" Target="slides/slide29.xml"/><Relationship Id="rId40" Type="http://schemas.openxmlformats.org/officeDocument/2006/relationships/slide" Target="slides/slide28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27.xml"/><Relationship Id="rId38" Type="http://schemas.openxmlformats.org/officeDocument/2006/relationships/slide" Target="slides/slide26.xml"/><Relationship Id="rId37" Type="http://schemas.openxmlformats.org/officeDocument/2006/relationships/slide" Target="slides/slide25.xml"/><Relationship Id="rId36" Type="http://schemas.openxmlformats.org/officeDocument/2006/relationships/slide" Target="slides/slide24.xml"/><Relationship Id="rId35" Type="http://schemas.openxmlformats.org/officeDocument/2006/relationships/slide" Target="slides/slide23.xml"/><Relationship Id="rId34" Type="http://schemas.openxmlformats.org/officeDocument/2006/relationships/slide" Target="slides/slide22.xml"/><Relationship Id="rId33" Type="http://schemas.openxmlformats.org/officeDocument/2006/relationships/slide" Target="slides/slide21.xml"/><Relationship Id="rId32" Type="http://schemas.openxmlformats.org/officeDocument/2006/relationships/slide" Target="slides/slide20.xml"/><Relationship Id="rId31" Type="http://schemas.openxmlformats.org/officeDocument/2006/relationships/slide" Target="slides/slide19.xml"/><Relationship Id="rId30" Type="http://schemas.openxmlformats.org/officeDocument/2006/relationships/slide" Target="slides/slide18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7.xml"/><Relationship Id="rId28" Type="http://schemas.openxmlformats.org/officeDocument/2006/relationships/slide" Target="slides/slide16.xml"/><Relationship Id="rId27" Type="http://schemas.openxmlformats.org/officeDocument/2006/relationships/slide" Target="slides/slide15.xml"/><Relationship Id="rId26" Type="http://schemas.openxmlformats.org/officeDocument/2006/relationships/slide" Target="slides/slide14.xml"/><Relationship Id="rId25" Type="http://schemas.openxmlformats.org/officeDocument/2006/relationships/slide" Target="slides/slide13.xml"/><Relationship Id="rId24" Type="http://schemas.openxmlformats.org/officeDocument/2006/relationships/slide" Target="slides/slide12.xml"/><Relationship Id="rId23" Type="http://schemas.openxmlformats.org/officeDocument/2006/relationships/slide" Target="slides/slide11.xml"/><Relationship Id="rId22" Type="http://schemas.openxmlformats.org/officeDocument/2006/relationships/slide" Target="slides/slide10.xml"/><Relationship Id="rId21" Type="http://schemas.openxmlformats.org/officeDocument/2006/relationships/slide" Target="slides/slide9.xml"/><Relationship Id="rId20" Type="http://schemas.openxmlformats.org/officeDocument/2006/relationships/slide" Target="slides/slide8.xml"/><Relationship Id="rId2" Type="http://schemas.openxmlformats.org/officeDocument/2006/relationships/theme" Target="theme/theme1.xml"/><Relationship Id="rId19" Type="http://schemas.openxmlformats.org/officeDocument/2006/relationships/slide" Target="slides/slide7.xml"/><Relationship Id="rId18" Type="http://schemas.openxmlformats.org/officeDocument/2006/relationships/slide" Target="slides/slide6.xml"/><Relationship Id="rId17" Type="http://schemas.openxmlformats.org/officeDocument/2006/relationships/slide" Target="slides/slide5.xml"/><Relationship Id="rId16" Type="http://schemas.openxmlformats.org/officeDocument/2006/relationships/slide" Target="slides/slide4.xml"/><Relationship Id="rId15" Type="http://schemas.openxmlformats.org/officeDocument/2006/relationships/slide" Target="slides/slide3.xml"/><Relationship Id="rId14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96278-79A6-49F2-BF89-22704317170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3ACA5-DC9E-4500-97E1-9F42666D811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3ACA5-DC9E-4500-97E1-9F42666D81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幻灯片图像占位符 1"/>
          <p:cNvSpPr>
            <a:spLocks noGrp="1" noRo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25602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rgbClr val="82B6DD"/>
              </a:gs>
              <a:gs pos="74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5" name="그림 13" descr="바닥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7875"/>
            <a:ext cx="121920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12" descr="구름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8"/>
            <a:ext cx="12192000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그림 11" descr="반짝이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773114"/>
            <a:ext cx="11334751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그림 14" descr="건물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4375150"/>
            <a:ext cx="4095751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그림 15" descr="건물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1" y="4283076"/>
            <a:ext cx="4248149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그림 16" descr="건물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1" y="4246563"/>
            <a:ext cx="4191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그림 18" descr="과녁_그림자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1" y="6438900"/>
            <a:ext cx="2571749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57213" y="797858"/>
            <a:ext cx="10668075" cy="1041397"/>
          </a:xfrm>
        </p:spPr>
        <p:txBody>
          <a:bodyPr>
            <a:noAutofit/>
          </a:bodyPr>
          <a:lstStyle>
            <a:lvl1pPr algn="ctr">
              <a:defRPr sz="4000" b="1" i="1">
                <a:solidFill>
                  <a:srgbClr val="002060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895373" y="1785926"/>
            <a:ext cx="10629915" cy="500066"/>
          </a:xfrm>
        </p:spPr>
        <p:txBody>
          <a:bodyPr>
            <a:normAutofit/>
          </a:bodyPr>
          <a:lstStyle>
            <a:lvl1pPr marL="0" indent="0" algn="ctr">
              <a:buNone/>
              <a:defRPr sz="2200" i="1">
                <a:solidFill>
                  <a:srgbClr val="558ED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ko-KR" altLang="en-US" dirty="0"/>
          </a:p>
        </p:txBody>
      </p:sp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《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建筑工程计量与计价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》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项目十一：房屋建筑面积计算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CA7D7-AFA5-49F6-954F-4CE87C788461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片 15" descr="学院标志 拷贝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042" y="100014"/>
            <a:ext cx="207168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7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" accel="100000" fill="hold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7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" accel="100000" fill="hold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BD930-58BB-4E09-B448-C99C7B0E75FA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68413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68413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F9501-98F8-4821-8F36-7738F75DED6D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03298-7289-48AF-A7F5-2BAD2C6A9136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86184-ED52-4318-BCAE-7BB8C639B82F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7" name="图片 6" descr="学院标志 拷贝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957" y="188914"/>
            <a:ext cx="207168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05587"/>
            <a:ext cx="2844800" cy="231775"/>
          </a:xfrm>
        </p:spPr>
        <p:txBody>
          <a:bodyPr/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D23B1-B842-4777-922C-BDEED5C7930B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6" name="图片 5" descr="学院标志 拷贝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157" y="122237"/>
            <a:ext cx="207168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AE1B1-CCEF-42D3-84E6-A96E94B4304F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725F8-08EA-47CB-9673-3FBF654E8C94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ABABE-DDBF-4185-A432-F8058F36E85B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0733" y="188913"/>
            <a:ext cx="2751667" cy="56054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1501" y="188913"/>
            <a:ext cx="8056033" cy="56054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8DA9B-1F03-453E-B575-95D1A69E45D9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rgbClr val="82B6DD"/>
              </a:gs>
              <a:gs pos="74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5" name="그림 13" descr="바닥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7875"/>
            <a:ext cx="121920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12" descr="구름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8"/>
            <a:ext cx="12192000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그림 11" descr="반짝이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773114"/>
            <a:ext cx="11334751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그림 14" descr="건물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4375150"/>
            <a:ext cx="4095751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그림 15" descr="건물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1" y="4283076"/>
            <a:ext cx="4248149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그림 16" descr="건물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1" y="4246563"/>
            <a:ext cx="4191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그림 18" descr="과녁_그림자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1" y="6438900"/>
            <a:ext cx="2571749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57213" y="797858"/>
            <a:ext cx="10668075" cy="1041397"/>
          </a:xfrm>
        </p:spPr>
        <p:txBody>
          <a:bodyPr>
            <a:noAutofit/>
          </a:bodyPr>
          <a:lstStyle>
            <a:lvl1pPr algn="ctr">
              <a:defRPr sz="4000" b="1" i="1">
                <a:solidFill>
                  <a:srgbClr val="002060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895373" y="1785926"/>
            <a:ext cx="10629915" cy="500066"/>
          </a:xfrm>
        </p:spPr>
        <p:txBody>
          <a:bodyPr>
            <a:normAutofit/>
          </a:bodyPr>
          <a:lstStyle>
            <a:lvl1pPr marL="0" indent="0" algn="ctr">
              <a:buNone/>
              <a:defRPr sz="2200" i="1">
                <a:solidFill>
                  <a:srgbClr val="558ED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ko-KR" altLang="en-US" dirty="0"/>
          </a:p>
        </p:txBody>
      </p:sp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《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建筑工程计量与计价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》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项目十一：房屋建筑面积计算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CA7D7-AFA5-49F6-954F-4CE87C788461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片 15" descr="学院标志 拷贝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854" y="88901"/>
            <a:ext cx="207168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7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" accel="100000" fill="hold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7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" accel="100000" fill="hold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9"/>
          <p:cNvSpPr/>
          <p:nvPr/>
        </p:nvSpPr>
        <p:spPr>
          <a:xfrm>
            <a:off x="1238251" y="214314"/>
            <a:ext cx="9715500" cy="7143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933755" y="274638"/>
            <a:ext cx="6305517" cy="582594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ko-KR" altLang="en-US" dirty="0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《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建筑工程计量与计价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》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项目十一：房屋建筑面积计算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CA7D7-AFA5-49F6-954F-4CE87C7884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9"/>
          <p:cNvSpPr/>
          <p:nvPr/>
        </p:nvSpPr>
        <p:spPr>
          <a:xfrm>
            <a:off x="1238251" y="214314"/>
            <a:ext cx="9715500" cy="7143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933755" y="274638"/>
            <a:ext cx="6305517" cy="582594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ko-KR" altLang="en-US" dirty="0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《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建筑工程计量与计价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》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项目十一：房屋建筑面积计算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CA7D7-AFA5-49F6-954F-4CE87C7884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  <a:endParaRPr lang="ko-KR" altLang="en-US" dirty="0" smtClean="0"/>
          </a:p>
          <a:p>
            <a:pPr lvl="1"/>
            <a:r>
              <a:rPr lang="ko-KR" altLang="en-US" dirty="0" smtClean="0"/>
              <a:t>둘째 수준</a:t>
            </a:r>
            <a:endParaRPr lang="ko-KR" altLang="en-US" dirty="0" smtClean="0"/>
          </a:p>
          <a:p>
            <a:pPr lvl="2"/>
            <a:r>
              <a:rPr lang="ko-KR" altLang="en-US" dirty="0" smtClean="0"/>
              <a:t>셋째 수준</a:t>
            </a:r>
            <a:endParaRPr lang="ko-KR" altLang="en-US" dirty="0" smtClean="0"/>
          </a:p>
          <a:p>
            <a:pPr lvl="3"/>
            <a:r>
              <a:rPr lang="ko-KR" altLang="en-US" dirty="0" smtClean="0"/>
              <a:t>넷째 수준</a:t>
            </a:r>
            <a:endParaRPr lang="ko-KR" altLang="en-US" dirty="0" smtClean="0"/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《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建筑工程计量与计价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》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项目十一：房屋建筑面积计算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322D3-26B8-4127-99DF-901DC25BF97E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  <a:endParaRPr lang="ko-KR" altLang="en-US" dirty="0" smtClean="0"/>
          </a:p>
          <a:p>
            <a:pPr lvl="1"/>
            <a:r>
              <a:rPr lang="ko-KR" altLang="en-US" dirty="0" smtClean="0"/>
              <a:t>둘째 수준</a:t>
            </a:r>
            <a:endParaRPr lang="ko-KR" altLang="en-US" dirty="0" smtClean="0"/>
          </a:p>
          <a:p>
            <a:pPr lvl="2"/>
            <a:r>
              <a:rPr lang="ko-KR" altLang="en-US" dirty="0" smtClean="0"/>
              <a:t>셋째 수준</a:t>
            </a:r>
            <a:endParaRPr lang="ko-KR" altLang="en-US" dirty="0" smtClean="0"/>
          </a:p>
          <a:p>
            <a:pPr lvl="3"/>
            <a:r>
              <a:rPr lang="ko-KR" altLang="en-US" dirty="0" smtClean="0"/>
              <a:t>넷째 수준</a:t>
            </a:r>
            <a:endParaRPr lang="ko-KR" altLang="en-US" dirty="0" smtClean="0"/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《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建筑工程计量与计价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》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项目十一：房屋建筑面积计算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322D3-26B8-4127-99DF-901DC25BF97E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《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建筑工程计量与计价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》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项目十一：房屋建筑面积计算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CA7D7-AFA5-49F6-954F-4CE87C7884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02840-EEF1-41F8-A4C9-57748100FED7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8ECAC-E762-4A14-A2CC-7A0BE074C0B7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BD930-58BB-4E09-B448-C99C7B0E75FA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68413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68413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F9501-98F8-4821-8F36-7738F75DED6D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03298-7289-48AF-A7F5-2BAD2C6A9136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99237"/>
            <a:ext cx="28448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建筑工程计量与计价</a:t>
            </a:r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ko-KR" altLang="en-US" dirty="0">
              <a:latin typeface="微软雅黑" panose="020B0503020204020204" pitchFamily="34" charset="-122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86184-ED52-4318-BCAE-7BB8C639B82F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7" name="图片 6" descr="学院标志 拷贝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657" y="188914"/>
            <a:ext cx="207168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  <a:endParaRPr lang="ko-KR" altLang="en-US" dirty="0" smtClean="0"/>
          </a:p>
          <a:p>
            <a:pPr lvl="1"/>
            <a:r>
              <a:rPr lang="ko-KR" altLang="en-US" dirty="0" smtClean="0"/>
              <a:t>둘째 수준</a:t>
            </a:r>
            <a:endParaRPr lang="ko-KR" altLang="en-US" dirty="0" smtClean="0"/>
          </a:p>
          <a:p>
            <a:pPr lvl="2"/>
            <a:r>
              <a:rPr lang="ko-KR" altLang="en-US" dirty="0" smtClean="0"/>
              <a:t>셋째 수준</a:t>
            </a:r>
            <a:endParaRPr lang="ko-KR" altLang="en-US" dirty="0" smtClean="0"/>
          </a:p>
          <a:p>
            <a:pPr lvl="3"/>
            <a:r>
              <a:rPr lang="ko-KR" altLang="en-US" dirty="0" smtClean="0"/>
              <a:t>넷째 수준</a:t>
            </a:r>
            <a:endParaRPr lang="ko-KR" altLang="en-US" dirty="0" smtClean="0"/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《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建筑工程计量与计价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》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项目十一：房屋建筑面积计算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322D3-26B8-4127-99DF-901DC25BF97E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86538"/>
            <a:ext cx="2844800" cy="269874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建筑工程计量与计价</a:t>
            </a:r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ko-KR" altLang="en-US" dirty="0">
              <a:latin typeface="微软雅黑" panose="020B0503020204020204" pitchFamily="34" charset="-122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D23B1-B842-4777-922C-BDEED5C7930B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6" name="图片 5" descr="学院标志 拷贝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357" y="122237"/>
            <a:ext cx="207168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AE1B1-CCEF-42D3-84E6-A96E94B4304F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725F8-08EA-47CB-9673-3FBF654E8C94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ABABE-DDBF-4185-A432-F8058F36E85B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0733" y="188913"/>
            <a:ext cx="2751667" cy="56054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1501" y="188913"/>
            <a:ext cx="8056033" cy="56054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8DA9B-1F03-453E-B575-95D1A69E45D9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rgbClr val="82B6DD"/>
              </a:gs>
              <a:gs pos="74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5" name="그림 13" descr="바닥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7875"/>
            <a:ext cx="121920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12" descr="구름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8"/>
            <a:ext cx="12192000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그림 11" descr="반짝이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773114"/>
            <a:ext cx="11334751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그림 14" descr="건물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4375150"/>
            <a:ext cx="4095751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그림 15" descr="건물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1" y="4283076"/>
            <a:ext cx="4248149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그림 16" descr="건물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1" y="4246563"/>
            <a:ext cx="4191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그림 18" descr="과녁_그림자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1" y="6438900"/>
            <a:ext cx="2571749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57213" y="797858"/>
            <a:ext cx="10668075" cy="1041397"/>
          </a:xfrm>
        </p:spPr>
        <p:txBody>
          <a:bodyPr>
            <a:noAutofit/>
          </a:bodyPr>
          <a:lstStyle>
            <a:lvl1pPr algn="ctr">
              <a:defRPr sz="4000" b="1" i="1">
                <a:solidFill>
                  <a:srgbClr val="002060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895373" y="1785926"/>
            <a:ext cx="10629915" cy="500066"/>
          </a:xfrm>
        </p:spPr>
        <p:txBody>
          <a:bodyPr>
            <a:normAutofit/>
          </a:bodyPr>
          <a:lstStyle>
            <a:lvl1pPr marL="0" indent="0" algn="ctr">
              <a:buNone/>
              <a:defRPr sz="2200" i="1">
                <a:solidFill>
                  <a:srgbClr val="558ED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ko-KR" altLang="en-US" dirty="0"/>
          </a:p>
        </p:txBody>
      </p:sp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4991" y="6498431"/>
            <a:ext cx="2844800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 smtClean="0"/>
              <a:t>《</a:t>
            </a:r>
            <a:r>
              <a:rPr lang="zh-CN" altLang="en-US" dirty="0" smtClean="0"/>
              <a:t>建筑工程计量与计价</a:t>
            </a:r>
            <a:r>
              <a:rPr lang="en-US" altLang="zh-CN" dirty="0" smtClean="0"/>
              <a:t>》</a:t>
            </a:r>
            <a:endParaRPr lang="zh-CN" altLang="en-US" dirty="0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9539974" y="6473758"/>
            <a:ext cx="2652026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项目十一：房屋建筑面积计算</a:t>
            </a:r>
            <a:endParaRPr lang="zh-CN" altLang="en-US" dirty="0"/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496714" y="6510338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94DCA7D7-AFA5-49F6-954F-4CE87C788461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片 15" descr="学院标志 拷贝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432" y="115209"/>
            <a:ext cx="207168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7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" accel="100000" fill="hold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7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" accel="100000" fill="hold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9"/>
          <p:cNvSpPr/>
          <p:nvPr/>
        </p:nvSpPr>
        <p:spPr>
          <a:xfrm>
            <a:off x="1238251" y="214314"/>
            <a:ext cx="9715500" cy="7143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933755" y="274638"/>
            <a:ext cx="6305517" cy="582594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ko-KR" altLang="en-US" dirty="0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《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建筑工程计量与计价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》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项目十一：房屋建筑面积计算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CA7D7-AFA5-49F6-954F-4CE87C7884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  <a:endParaRPr lang="ko-KR" altLang="en-US" dirty="0" smtClean="0"/>
          </a:p>
          <a:p>
            <a:pPr lvl="1"/>
            <a:r>
              <a:rPr lang="ko-KR" altLang="en-US" dirty="0" smtClean="0"/>
              <a:t>둘째 수준</a:t>
            </a:r>
            <a:endParaRPr lang="ko-KR" altLang="en-US" dirty="0" smtClean="0"/>
          </a:p>
          <a:p>
            <a:pPr lvl="2"/>
            <a:r>
              <a:rPr lang="ko-KR" altLang="en-US" dirty="0" smtClean="0"/>
              <a:t>셋째 수준</a:t>
            </a:r>
            <a:endParaRPr lang="ko-KR" altLang="en-US" dirty="0" smtClean="0"/>
          </a:p>
          <a:p>
            <a:pPr lvl="3"/>
            <a:r>
              <a:rPr lang="ko-KR" altLang="en-US" dirty="0" smtClean="0"/>
              <a:t>넷째 수준</a:t>
            </a:r>
            <a:endParaRPr lang="ko-KR" altLang="en-US" dirty="0" smtClean="0"/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《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建筑工程计量与计价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》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项目十一：房屋建筑面积计算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322D3-26B8-4127-99DF-901DC25BF97E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  <a:endParaRPr lang="ko-KR" altLang="en-US" dirty="0" smtClean="0"/>
          </a:p>
          <a:p>
            <a:pPr lvl="1"/>
            <a:r>
              <a:rPr lang="ko-KR" altLang="en-US" dirty="0" smtClean="0"/>
              <a:t>둘째 수준</a:t>
            </a:r>
            <a:endParaRPr lang="ko-KR" altLang="en-US" dirty="0" smtClean="0"/>
          </a:p>
          <a:p>
            <a:pPr lvl="2"/>
            <a:r>
              <a:rPr lang="ko-KR" altLang="en-US" dirty="0" smtClean="0"/>
              <a:t>셋째 수준</a:t>
            </a:r>
            <a:endParaRPr lang="ko-KR" altLang="en-US" dirty="0" smtClean="0"/>
          </a:p>
          <a:p>
            <a:pPr lvl="3"/>
            <a:r>
              <a:rPr lang="ko-KR" altLang="en-US" dirty="0" smtClean="0"/>
              <a:t>넷째 수준</a:t>
            </a:r>
            <a:endParaRPr lang="ko-KR" altLang="en-US" dirty="0" smtClean="0"/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《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建筑工程计量与计价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》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项目十一：房屋建筑面积计算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322D3-26B8-4127-99DF-901DC25BF97E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《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建筑工程计量与计价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》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项目十一：房屋建筑面积计算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CA7D7-AFA5-49F6-954F-4CE87C7884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  <a:endParaRPr lang="ko-KR" altLang="en-US" dirty="0" smtClean="0"/>
          </a:p>
          <a:p>
            <a:pPr lvl="1"/>
            <a:r>
              <a:rPr lang="ko-KR" altLang="en-US" dirty="0" smtClean="0"/>
              <a:t>둘째 수준</a:t>
            </a:r>
            <a:endParaRPr lang="ko-KR" altLang="en-US" dirty="0" smtClean="0"/>
          </a:p>
          <a:p>
            <a:pPr lvl="2"/>
            <a:r>
              <a:rPr lang="ko-KR" altLang="en-US" dirty="0" smtClean="0"/>
              <a:t>셋째 수준</a:t>
            </a:r>
            <a:endParaRPr lang="ko-KR" altLang="en-US" dirty="0" smtClean="0"/>
          </a:p>
          <a:p>
            <a:pPr lvl="3"/>
            <a:r>
              <a:rPr lang="ko-KR" altLang="en-US" dirty="0" smtClean="0"/>
              <a:t>넷째 수준</a:t>
            </a:r>
            <a:endParaRPr lang="ko-KR" altLang="en-US" dirty="0" smtClean="0"/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《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建筑工程计量与计价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》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项目十一：房屋建筑面积计算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322D3-26B8-4127-99DF-901DC25BF97E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02840-EEF1-41F8-A4C9-57748100FED7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8ECAC-E762-4A14-A2CC-7A0BE074C0B7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BD930-58BB-4E09-B448-C99C7B0E75FA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68413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68413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F9501-98F8-4821-8F36-7738F75DED6D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03298-7289-48AF-A7F5-2BAD2C6A9136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464" y="6578897"/>
            <a:ext cx="2844800" cy="268139"/>
          </a:xfrm>
        </p:spPr>
        <p:txBody>
          <a:bodyPr/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86184-ED52-4318-BCAE-7BB8C639B82F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7" name="图片 6" descr="学院标志 拷贝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432" y="159198"/>
            <a:ext cx="207168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-6920" y="6525344"/>
            <a:ext cx="2844800" cy="298153"/>
          </a:xfrm>
        </p:spPr>
        <p:txBody>
          <a:bodyPr/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D23B1-B842-4777-922C-BDEED5C7930B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AE1B1-CCEF-42D3-84E6-A96E94B4304F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725F8-08EA-47CB-9673-3FBF654E8C94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ABABE-DDBF-4185-A432-F8058F36E85B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《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建筑工程计量与计价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》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项目十一：房屋建筑面积计算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CA7D7-AFA5-49F6-954F-4CE87C7884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0733" y="188913"/>
            <a:ext cx="2751667" cy="56054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1501" y="188913"/>
            <a:ext cx="8056033" cy="56054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8DA9B-1F03-453E-B575-95D1A69E45D9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solidFill>
                  <a:srgbClr val="000000"/>
                </a:solidFill>
              </a:rPr>
              <a:t>《</a:t>
            </a:r>
            <a:r>
              <a:rPr lang="zh-CN" altLang="en-US" dirty="0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dirty="0" smtClean="0">
                <a:solidFill>
                  <a:srgbClr val="000000"/>
                </a:solidFill>
              </a:rPr>
              <a:t>》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solidFill>
                  <a:srgbClr val="000000"/>
                </a:solidFill>
              </a:rPr>
              <a:t>项目十一：房屋建筑面积计算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52AA-1227-4E4B-99C0-FA9E647C236E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rgbClr val="82B6DD"/>
              </a:gs>
              <a:gs pos="74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5" name="그림 13" descr="바닥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0938"/>
            <a:ext cx="121920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12" descr="구름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8"/>
            <a:ext cx="12192000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그림 11" descr="반짝이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773114"/>
            <a:ext cx="11334751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그림 14" descr="건물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4375150"/>
            <a:ext cx="4095751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그림 15" descr="건물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1" y="4283076"/>
            <a:ext cx="4248149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그림 16" descr="건물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1" y="4246563"/>
            <a:ext cx="4191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그림 18" descr="과녁_그림자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1" y="6438900"/>
            <a:ext cx="2571749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57213" y="797858"/>
            <a:ext cx="10668075" cy="1041397"/>
          </a:xfrm>
        </p:spPr>
        <p:txBody>
          <a:bodyPr>
            <a:noAutofit/>
          </a:bodyPr>
          <a:lstStyle>
            <a:lvl1pPr algn="ctr">
              <a:defRPr sz="4000" b="1" i="1">
                <a:solidFill>
                  <a:srgbClr val="002060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895373" y="1785926"/>
            <a:ext cx="10629915" cy="500066"/>
          </a:xfrm>
        </p:spPr>
        <p:txBody>
          <a:bodyPr>
            <a:normAutofit/>
          </a:bodyPr>
          <a:lstStyle>
            <a:lvl1pPr marL="0" indent="0" algn="ctr">
              <a:buNone/>
              <a:defRPr sz="2200" i="1">
                <a:solidFill>
                  <a:srgbClr val="558ED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ko-KR" altLang="en-US" dirty="0"/>
          </a:p>
        </p:txBody>
      </p:sp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 smtClean="0"/>
              <a:t>《</a:t>
            </a:r>
            <a:r>
              <a:rPr lang="zh-CN" altLang="en-US" dirty="0" smtClean="0"/>
              <a:t>建筑工程计量与计价</a:t>
            </a:r>
            <a:r>
              <a:rPr lang="en-US" altLang="zh-CN" dirty="0" smtClean="0"/>
              <a:t>》</a:t>
            </a:r>
            <a:endParaRPr lang="zh-CN" altLang="en-US" dirty="0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项目十一：房屋建筑面积计算</a:t>
            </a:r>
            <a:endParaRPr lang="zh-CN" altLang="en-US" dirty="0"/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CA7D7-AFA5-49F6-954F-4CE87C7884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7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" accel="100000" fill="hold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7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" accel="100000" fill="hold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9"/>
          <p:cNvSpPr/>
          <p:nvPr/>
        </p:nvSpPr>
        <p:spPr>
          <a:xfrm>
            <a:off x="1238251" y="214314"/>
            <a:ext cx="9715500" cy="7143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933755" y="274638"/>
            <a:ext cx="6305517" cy="582594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ko-KR" altLang="en-US" dirty="0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《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建筑工程计量与计价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》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项目十一：房屋建筑面积计算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CA7D7-AFA5-49F6-954F-4CE87C7884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  <a:endParaRPr lang="ko-KR" altLang="en-US" dirty="0" smtClean="0"/>
          </a:p>
          <a:p>
            <a:pPr lvl="1"/>
            <a:r>
              <a:rPr lang="ko-KR" altLang="en-US" dirty="0" smtClean="0"/>
              <a:t>둘째 수준</a:t>
            </a:r>
            <a:endParaRPr lang="ko-KR" altLang="en-US" dirty="0" smtClean="0"/>
          </a:p>
          <a:p>
            <a:pPr lvl="2"/>
            <a:r>
              <a:rPr lang="ko-KR" altLang="en-US" dirty="0" smtClean="0"/>
              <a:t>셋째 수준</a:t>
            </a:r>
            <a:endParaRPr lang="ko-KR" altLang="en-US" dirty="0" smtClean="0"/>
          </a:p>
          <a:p>
            <a:pPr lvl="3"/>
            <a:r>
              <a:rPr lang="ko-KR" altLang="en-US" dirty="0" smtClean="0"/>
              <a:t>넷째 수준</a:t>
            </a:r>
            <a:endParaRPr lang="ko-KR" altLang="en-US" dirty="0" smtClean="0"/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《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建筑工程计量与计价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》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项目十一：房屋建筑面积计算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322D3-26B8-4127-99DF-901DC25BF97E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《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建筑工程计量与计价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》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项目十一：房屋建筑面积计算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CA7D7-AFA5-49F6-954F-4CE87C7884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02840-EEF1-41F8-A4C9-57748100FED7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8ECAC-E762-4A14-A2CC-7A0BE074C0B7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BD930-58BB-4E09-B448-C99C7B0E75FA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68413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68413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F9501-98F8-4821-8F36-7738F75DED6D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" t="20739" r="1" b="25266"/>
          <a:stretch>
            <a:fillRect/>
          </a:stretch>
        </p:blipFill>
        <p:spPr>
          <a:xfrm>
            <a:off x="4063" y="0"/>
            <a:ext cx="12187937" cy="3735977"/>
          </a:xfrm>
          <a:prstGeom prst="rect">
            <a:avLst/>
          </a:prstGeom>
        </p:spPr>
      </p:pic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410809" y="5115164"/>
            <a:ext cx="10305563" cy="512847"/>
          </a:xfrm>
          <a:prstGeom prst="roundRect">
            <a:avLst>
              <a:gd name="adj" fmla="val 0"/>
            </a:avLst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6" name="矩形 5"/>
          <p:cNvSpPr/>
          <p:nvPr/>
        </p:nvSpPr>
        <p:spPr>
          <a:xfrm>
            <a:off x="0" y="3526971"/>
            <a:ext cx="12192000" cy="566058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baseline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KSO_CT1"/>
          <p:cNvSpPr>
            <a:spLocks noGrp="1"/>
          </p:cNvSpPr>
          <p:nvPr>
            <p:ph type="ctrTitle" hasCustomPrompt="1"/>
          </p:nvPr>
        </p:nvSpPr>
        <p:spPr>
          <a:xfrm>
            <a:off x="411013" y="4199808"/>
            <a:ext cx="10294724" cy="915355"/>
          </a:xfrm>
          <a:noFill/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400" baseline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单击此处添加您的标题文字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C66662D1-89DE-46BA-A466-454433849B6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F62EB35-CBF2-473A-99BA-E3C595609F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03298-7289-48AF-A7F5-2BAD2C6A9136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42087"/>
            <a:ext cx="2844800" cy="301625"/>
          </a:xfrm>
        </p:spPr>
        <p:txBody>
          <a:bodyPr/>
          <a:lstStyle>
            <a:lvl1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0000"/>
                </a:solidFill>
              </a:rPr>
              <a:t>《</a:t>
            </a:r>
            <a:r>
              <a:rPr lang="zh-CN" altLang="en-US" dirty="0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dirty="0" smtClean="0">
                <a:solidFill>
                  <a:srgbClr val="000000"/>
                </a:solidFill>
              </a:rPr>
              <a:t>》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86184-ED52-4318-BCAE-7BB8C639B82F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7" name="图片 6" descr="学院标志 拷贝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657" y="188914"/>
            <a:ext cx="207168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42087"/>
            <a:ext cx="2844800" cy="315913"/>
          </a:xfrm>
        </p:spPr>
        <p:txBody>
          <a:bodyPr/>
          <a:lstStyle>
            <a:lvl1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0000"/>
                </a:solidFill>
              </a:rPr>
              <a:t>《</a:t>
            </a:r>
            <a:r>
              <a:rPr lang="zh-CN" altLang="en-US" dirty="0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dirty="0" smtClean="0">
                <a:solidFill>
                  <a:srgbClr val="000000"/>
                </a:solidFill>
              </a:rPr>
              <a:t>》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D23B1-B842-4777-922C-BDEED5C7930B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AE1B1-CCEF-42D3-84E6-A96E94B4304F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725F8-08EA-47CB-9673-3FBF654E8C94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ABABE-DDBF-4185-A432-F8058F36E85B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0733" y="188913"/>
            <a:ext cx="2751667" cy="56054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1501" y="188913"/>
            <a:ext cx="8056033" cy="56054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8DA9B-1F03-453E-B575-95D1A69E45D9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rgbClr val="82B6DD"/>
              </a:gs>
              <a:gs pos="74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5" name="그림 13" descr="바닥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7875"/>
            <a:ext cx="121920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12" descr="구름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8"/>
            <a:ext cx="12192000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그림 11" descr="반짝이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773114"/>
            <a:ext cx="11334751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그림 14" descr="건물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4375150"/>
            <a:ext cx="4095751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그림 15" descr="건물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1" y="4283076"/>
            <a:ext cx="4248149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그림 16" descr="건물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1" y="4246563"/>
            <a:ext cx="4191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그림 18" descr="과녁_그림자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1" y="6438900"/>
            <a:ext cx="2571749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57213" y="797858"/>
            <a:ext cx="10668075" cy="1041397"/>
          </a:xfrm>
        </p:spPr>
        <p:txBody>
          <a:bodyPr>
            <a:noAutofit/>
          </a:bodyPr>
          <a:lstStyle>
            <a:lvl1pPr algn="ctr">
              <a:defRPr sz="4000" b="1" i="1">
                <a:solidFill>
                  <a:srgbClr val="002060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895373" y="1785926"/>
            <a:ext cx="10629915" cy="500066"/>
          </a:xfrm>
        </p:spPr>
        <p:txBody>
          <a:bodyPr>
            <a:normAutofit/>
          </a:bodyPr>
          <a:lstStyle>
            <a:lvl1pPr marL="0" indent="0" algn="ctr">
              <a:buNone/>
              <a:defRPr sz="2200" i="1">
                <a:solidFill>
                  <a:srgbClr val="558ED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ko-KR" altLang="en-US" dirty="0"/>
          </a:p>
        </p:txBody>
      </p:sp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0" y="6557554"/>
            <a:ext cx="2844800" cy="256224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 smtClean="0"/>
              <a:t>《</a:t>
            </a:r>
            <a:r>
              <a:rPr lang="zh-CN" altLang="en-US" dirty="0" smtClean="0"/>
              <a:t>建筑工程计量与计价</a:t>
            </a:r>
            <a:r>
              <a:rPr lang="en-US" altLang="zh-CN" dirty="0" smtClean="0"/>
              <a:t>》</a:t>
            </a:r>
            <a:endParaRPr lang="zh-CN" altLang="en-US" dirty="0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9627326" y="6451999"/>
            <a:ext cx="2564674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项目十一：房屋建筑面积计算</a:t>
            </a:r>
            <a:endParaRPr lang="zh-CN" altLang="en-US" dirty="0"/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CA7D7-AFA5-49F6-954F-4CE87C7884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7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" accel="100000" fill="hold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7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" accel="100000" fill="hold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9"/>
          <p:cNvSpPr/>
          <p:nvPr/>
        </p:nvSpPr>
        <p:spPr>
          <a:xfrm>
            <a:off x="1238251" y="214314"/>
            <a:ext cx="9715500" cy="7143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933755" y="274638"/>
            <a:ext cx="6305517" cy="582594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ko-KR" altLang="en-US" dirty="0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《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建筑工程计量与计价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》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项目十一：房屋建筑面积计算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CA7D7-AFA5-49F6-954F-4CE87C7884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  <a:endParaRPr lang="ko-KR" altLang="en-US" dirty="0" smtClean="0"/>
          </a:p>
          <a:p>
            <a:pPr lvl="1"/>
            <a:r>
              <a:rPr lang="ko-KR" altLang="en-US" dirty="0" smtClean="0"/>
              <a:t>둘째 수준</a:t>
            </a:r>
            <a:endParaRPr lang="ko-KR" altLang="en-US" dirty="0" smtClean="0"/>
          </a:p>
          <a:p>
            <a:pPr lvl="2"/>
            <a:r>
              <a:rPr lang="ko-KR" altLang="en-US" dirty="0" smtClean="0"/>
              <a:t>셋째 수준</a:t>
            </a:r>
            <a:endParaRPr lang="ko-KR" altLang="en-US" dirty="0" smtClean="0"/>
          </a:p>
          <a:p>
            <a:pPr lvl="3"/>
            <a:r>
              <a:rPr lang="ko-KR" altLang="en-US" dirty="0" smtClean="0"/>
              <a:t>넷째 수준</a:t>
            </a:r>
            <a:endParaRPr lang="ko-KR" altLang="en-US" dirty="0" smtClean="0"/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《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建筑工程计量与计价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》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项目十一：房屋建筑面积计算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322D3-26B8-4127-99DF-901DC25BF97E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800" y="201614"/>
            <a:ext cx="10972800" cy="706437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239184" y="1125538"/>
            <a:ext cx="5706533" cy="55435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48919" y="1125538"/>
            <a:ext cx="5708649" cy="55435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</p:spTree>
  </p:cSld>
  <p:clrMapOvr>
    <a:masterClrMapping/>
  </p:clrMapOvr>
  <p:transition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《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建筑工程计量与计价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》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项目十一：房屋建筑面积计算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CA7D7-AFA5-49F6-954F-4CE87C7884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02840-EEF1-41F8-A4C9-57748100FED7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8ECAC-E762-4A14-A2CC-7A0BE074C0B7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BD930-58BB-4E09-B448-C99C7B0E75FA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68413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68413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F9501-98F8-4821-8F36-7738F75DED6D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03298-7289-48AF-A7F5-2BAD2C6A9136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2844800" cy="304800"/>
          </a:xfrm>
        </p:spPr>
        <p:txBody>
          <a:bodyPr/>
          <a:lstStyle>
            <a:lvl1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0000"/>
                </a:solidFill>
              </a:rPr>
              <a:t>《</a:t>
            </a:r>
            <a:r>
              <a:rPr lang="zh-CN" altLang="en-US" dirty="0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dirty="0" smtClean="0">
                <a:solidFill>
                  <a:srgbClr val="000000"/>
                </a:solidFill>
              </a:rPr>
              <a:t>》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86184-ED52-4318-BCAE-7BB8C639B82F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42086"/>
            <a:ext cx="2844800" cy="315914"/>
          </a:xfrm>
        </p:spPr>
        <p:txBody>
          <a:bodyPr/>
          <a:lstStyle>
            <a:lvl1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0000"/>
                </a:solidFill>
              </a:rPr>
              <a:t>《</a:t>
            </a:r>
            <a:r>
              <a:rPr lang="zh-CN" altLang="en-US" dirty="0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dirty="0" smtClean="0">
                <a:solidFill>
                  <a:srgbClr val="000000"/>
                </a:solidFill>
              </a:rPr>
              <a:t>》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D23B1-B842-4777-922C-BDEED5C7930B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AE1B1-CCEF-42D3-84E6-A96E94B4304F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725F8-08EA-47CB-9673-3FBF654E8C94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02840-EEF1-41F8-A4C9-57748100FED7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ABABE-DDBF-4185-A432-F8058F36E85B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0733" y="188913"/>
            <a:ext cx="2751667" cy="56054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1501" y="188913"/>
            <a:ext cx="8056033" cy="56054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8DA9B-1F03-453E-B575-95D1A69E45D9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8ECAC-E762-4A14-A2CC-7A0BE074C0B7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9.xml"/><Relationship Id="rId8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2.xml"/><Relationship Id="rId14" Type="http://schemas.openxmlformats.org/officeDocument/2006/relationships/theme" Target="../theme/theme10.xml"/><Relationship Id="rId13" Type="http://schemas.openxmlformats.org/officeDocument/2006/relationships/image" Target="../media/image9.png"/><Relationship Id="rId12" Type="http://schemas.openxmlformats.org/officeDocument/2006/relationships/image" Target="../media/image8.jpeg"/><Relationship Id="rId11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13" Type="http://schemas.openxmlformats.org/officeDocument/2006/relationships/image" Target="../media/image9.png"/><Relationship Id="rId12" Type="http://schemas.openxmlformats.org/officeDocument/2006/relationships/image" Target="../media/image8.jpeg"/><Relationship Id="rId11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7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7" Type="http://schemas.openxmlformats.org/officeDocument/2006/relationships/image" Target="../media/image6.png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4" Type="http://schemas.openxmlformats.org/officeDocument/2006/relationships/theme" Target="../theme/theme4.xml"/><Relationship Id="rId13" Type="http://schemas.openxmlformats.org/officeDocument/2006/relationships/image" Target="../media/image9.png"/><Relationship Id="rId12" Type="http://schemas.openxmlformats.org/officeDocument/2006/relationships/image" Target="../media/image8.jpeg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7" Type="http://schemas.openxmlformats.org/officeDocument/2006/relationships/image" Target="../media/image6.png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8.xml"/><Relationship Id="rId8" Type="http://schemas.openxmlformats.org/officeDocument/2006/relationships/slideLayout" Target="../slideLayouts/slideLayout47.xml"/><Relationship Id="rId7" Type="http://schemas.openxmlformats.org/officeDocument/2006/relationships/slideLayout" Target="../slideLayouts/slideLayout46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5" Type="http://schemas.openxmlformats.org/officeDocument/2006/relationships/theme" Target="../theme/theme6.xml"/><Relationship Id="rId14" Type="http://schemas.openxmlformats.org/officeDocument/2006/relationships/image" Target="../media/image9.png"/><Relationship Id="rId13" Type="http://schemas.openxmlformats.org/officeDocument/2006/relationships/image" Target="../media/image8.jpeg"/><Relationship Id="rId12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0.xml"/></Relationships>
</file>

<file path=ppt/slideMasters/_rels/slideMaster7.xml.rels><?xml version="1.0" encoding="UTF-8" standalone="yes"?>
<Relationships xmlns="http://schemas.openxmlformats.org/package/2006/relationships"><Relationship Id="rId6" Type="http://schemas.openxmlformats.org/officeDocument/2006/relationships/theme" Target="../theme/theme7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4" Type="http://schemas.openxmlformats.org/officeDocument/2006/relationships/theme" Target="../theme/theme8.xml"/><Relationship Id="rId13" Type="http://schemas.openxmlformats.org/officeDocument/2006/relationships/image" Target="../media/image9.png"/><Relationship Id="rId12" Type="http://schemas.openxmlformats.org/officeDocument/2006/relationships/image" Target="../media/image8.jpeg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_rels/slideMaster9.xml.rels><?xml version="1.0" encoding="UTF-8" standalone="yes"?>
<Relationships xmlns="http://schemas.openxmlformats.org/package/2006/relationships"><Relationship Id="rId6" Type="http://schemas.openxmlformats.org/officeDocument/2006/relationships/theme" Target="../theme/theme9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rgbClr val="82B6DD"/>
              </a:gs>
              <a:gs pos="74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2051" name="그림 9" descr="구름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538"/>
            <a:ext cx="12192000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제목 개체 틀 1"/>
          <p:cNvSpPr>
            <a:spLocks noGrp="1"/>
          </p:cNvSpPr>
          <p:nvPr>
            <p:ph type="title"/>
          </p:nvPr>
        </p:nvSpPr>
        <p:spPr bwMode="auto">
          <a:xfrm>
            <a:off x="171451" y="274638"/>
            <a:ext cx="117348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ko-KR" altLang="en-US" smtClean="0"/>
              <a:t>마스터 제목 스타일 편집</a:t>
            </a:r>
            <a:endParaRPr lang="ko-KR" altLang="en-US" smtClean="0"/>
          </a:p>
        </p:txBody>
      </p:sp>
      <p:sp>
        <p:nvSpPr>
          <p:cNvPr id="1029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609600" y="1071563"/>
            <a:ext cx="10972800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0" y="648652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 smtClean="0"/>
              <a:t>《</a:t>
            </a:r>
            <a:r>
              <a:rPr lang="zh-CN" altLang="en-US" dirty="0" smtClean="0"/>
              <a:t>建筑工程计量与计价</a:t>
            </a:r>
            <a:r>
              <a:rPr lang="en-US" altLang="zh-CN" dirty="0" smtClean="0"/>
              <a:t>》</a:t>
            </a:r>
            <a:endParaRPr lang="zh-CN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9512300" y="6492875"/>
            <a:ext cx="2679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项目十一：房屋建筑面积计算</a:t>
            </a:r>
            <a:endParaRPr lang="zh-CN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432300" y="649366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4DCA7D7-AFA5-49F6-954F-4CE87C788461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片 10" descr="学院标志 拷贝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015" y="100014"/>
            <a:ext cx="207168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/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sz="3000" kern="1200">
          <a:solidFill>
            <a:srgbClr val="002060"/>
          </a:solidFill>
          <a:latin typeface="HY헤드라인M" pitchFamily="18" charset="-127"/>
          <a:ea typeface="HY헤드라인M" pitchFamily="18" charset="-127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HY헤드라인M" pitchFamily="18" charset="-127"/>
          <a:ea typeface="HY헤드라인M" pitchFamily="18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HY헤드라인M" pitchFamily="18" charset="-127"/>
          <a:ea typeface="HY헤드라인M" pitchFamily="18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HY헤드라인M" pitchFamily="18" charset="-127"/>
          <a:ea typeface="HY헤드라인M" pitchFamily="18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HY헤드라인M" pitchFamily="18" charset="-127"/>
          <a:ea typeface="HY헤드라인M" pitchFamily="18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" descr="구름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5850"/>
            <a:ext cx="12352867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68413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zh-CN" smtClean="0"/>
              <a:t>마스터 텍스트 스타일을 편집합니다</a:t>
            </a:r>
            <a:endParaRPr lang="ko-KR" altLang="zh-CN" smtClean="0"/>
          </a:p>
          <a:p>
            <a:pPr lvl="1"/>
            <a:r>
              <a:rPr lang="ko-KR" altLang="zh-CN" smtClean="0"/>
              <a:t>둘째 수준</a:t>
            </a:r>
            <a:endParaRPr lang="ko-KR" altLang="zh-CN" smtClean="0"/>
          </a:p>
          <a:p>
            <a:pPr lvl="2"/>
            <a:r>
              <a:rPr lang="ko-KR" altLang="zh-CN" smtClean="0"/>
              <a:t>셋째 수준</a:t>
            </a:r>
            <a:endParaRPr lang="ko-KR" altLang="zh-CN" smtClean="0"/>
          </a:p>
          <a:p>
            <a:pPr lvl="3"/>
            <a:r>
              <a:rPr lang="ko-KR" altLang="zh-CN" smtClean="0"/>
              <a:t>넷째 수준</a:t>
            </a:r>
            <a:endParaRPr lang="ko-KR" altLang="zh-CN" smtClean="0"/>
          </a:p>
          <a:p>
            <a:pPr lvl="4"/>
            <a:r>
              <a:rPr lang="ko-KR" altLang="zh-CN" smtClean="0"/>
              <a:t>다섯째 수준</a:t>
            </a:r>
            <a:endParaRPr lang="ko-KR" altLang="zh-CN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42086"/>
            <a:ext cx="2844800" cy="315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0000"/>
                </a:solidFill>
              </a:rPr>
              <a:t>《</a:t>
            </a:r>
            <a:r>
              <a:rPr lang="zh-CN" altLang="en-US" dirty="0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dirty="0" smtClean="0">
                <a:solidFill>
                  <a:srgbClr val="000000"/>
                </a:solidFill>
              </a:rPr>
              <a:t>》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639300" y="6542086"/>
            <a:ext cx="2552700" cy="3159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dirty="0" smtClean="0">
                <a:solidFill>
                  <a:srgbClr val="000000"/>
                </a:solidFill>
              </a:rPr>
              <a:t>项目十一：房屋建筑面积计算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0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8891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ko-KR" smtClean="0"/>
              <a:t>Click To Edit Title Style</a:t>
            </a:r>
            <a:endParaRPr lang="zh-CN" altLang="ko-KR" smtClean="0"/>
          </a:p>
        </p:txBody>
      </p:sp>
      <p:sp>
        <p:nvSpPr>
          <p:cNvPr id="410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05300" y="6381749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513C52AA-1227-4E4B-99C0-FA9E647C236E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utoUpdateAnimBg="0"/>
    </p:bldLst>
  </p:timing>
  <p:hf sldNum="0" hdr="0"/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" descr="구름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5850"/>
            <a:ext cx="12352867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68413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zh-CN" dirty="0" smtClean="0"/>
              <a:t>마스터 텍스트 스타일을 편집합니다</a:t>
            </a:r>
            <a:endParaRPr lang="ko-KR" altLang="zh-CN" dirty="0" smtClean="0"/>
          </a:p>
          <a:p>
            <a:pPr lvl="1"/>
            <a:r>
              <a:rPr lang="ko-KR" altLang="zh-CN" dirty="0" smtClean="0"/>
              <a:t>둘째 수준</a:t>
            </a:r>
            <a:endParaRPr lang="ko-KR" altLang="zh-CN" dirty="0" smtClean="0"/>
          </a:p>
          <a:p>
            <a:pPr lvl="2"/>
            <a:r>
              <a:rPr lang="ko-KR" altLang="zh-CN" dirty="0" smtClean="0"/>
              <a:t>셋째 수준</a:t>
            </a:r>
            <a:endParaRPr lang="ko-KR" altLang="zh-CN" dirty="0" smtClean="0"/>
          </a:p>
          <a:p>
            <a:pPr lvl="3"/>
            <a:r>
              <a:rPr lang="ko-KR" altLang="zh-CN" dirty="0" smtClean="0"/>
              <a:t>넷째 수준</a:t>
            </a:r>
            <a:endParaRPr lang="ko-KR" altLang="zh-CN" dirty="0" smtClean="0"/>
          </a:p>
          <a:p>
            <a:pPr lvl="4"/>
            <a:r>
              <a:rPr lang="ko-KR" altLang="zh-CN" dirty="0" smtClean="0"/>
              <a:t>다섯째 수준</a:t>
            </a:r>
            <a:endParaRPr lang="ko-KR" altLang="zh-CN" dirty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42086"/>
            <a:ext cx="2844800" cy="315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0000"/>
                </a:solidFill>
              </a:rPr>
              <a:t>《</a:t>
            </a:r>
            <a:r>
              <a:rPr lang="zh-CN" altLang="en-US" dirty="0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dirty="0" smtClean="0">
                <a:solidFill>
                  <a:srgbClr val="000000"/>
                </a:solidFill>
              </a:rPr>
              <a:t>》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525000" y="6542085"/>
            <a:ext cx="2578100" cy="315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dirty="0" smtClean="0"/>
              <a:t>项目十一：房屋建筑面积计算</a:t>
            </a:r>
            <a:endParaRPr lang="en-US" dirty="0"/>
          </a:p>
        </p:txBody>
      </p:sp>
      <p:sp>
        <p:nvSpPr>
          <p:cNvPr id="410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8891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ko-KR" smtClean="0"/>
              <a:t>Click To Edit Title Style</a:t>
            </a:r>
            <a:endParaRPr lang="zh-CN" altLang="ko-KR" smtClean="0"/>
          </a:p>
        </p:txBody>
      </p:sp>
      <p:sp>
        <p:nvSpPr>
          <p:cNvPr id="410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21150" y="6381750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513C52AA-1227-4E4B-99C0-FA9E647C236E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utoUpdateAnimBg="0"/>
    </p:bldLst>
  </p:timing>
  <p:hf sldNum="0" hdr="0"/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rgbClr val="82B6DD"/>
              </a:gs>
              <a:gs pos="74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2051" name="그림 9" descr="구름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538"/>
            <a:ext cx="12192000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제목 개체 틀 1"/>
          <p:cNvSpPr>
            <a:spLocks noGrp="1"/>
          </p:cNvSpPr>
          <p:nvPr>
            <p:ph type="title"/>
          </p:nvPr>
        </p:nvSpPr>
        <p:spPr bwMode="auto">
          <a:xfrm>
            <a:off x="171451" y="274638"/>
            <a:ext cx="117348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ko-KR" altLang="en-US" smtClean="0"/>
              <a:t>마스터 제목 스타일 편집</a:t>
            </a:r>
            <a:endParaRPr lang="ko-KR" altLang="en-US" smtClean="0"/>
          </a:p>
        </p:txBody>
      </p:sp>
      <p:sp>
        <p:nvSpPr>
          <p:cNvPr id="1029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609600" y="1071563"/>
            <a:ext cx="10972800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 smtClean="0"/>
              <a:t>《</a:t>
            </a:r>
            <a:r>
              <a:rPr lang="zh-CN" altLang="en-US" dirty="0" smtClean="0"/>
              <a:t>建筑工程计量与计价</a:t>
            </a:r>
            <a:r>
              <a:rPr lang="en-US" altLang="zh-CN" dirty="0" smtClean="0"/>
              <a:t>》</a:t>
            </a:r>
            <a:endParaRPr lang="zh-CN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9639300" y="6492874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项目十一：房屋建筑面积计算</a:t>
            </a:r>
            <a:endParaRPr lang="zh-CN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025900" y="6477794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4DCA7D7-AFA5-49F6-954F-4CE87C788461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片 10" descr="学院标志 拷贝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438" y="60325"/>
            <a:ext cx="207168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/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sz="3000" kern="1200">
          <a:solidFill>
            <a:srgbClr val="002060"/>
          </a:solidFill>
          <a:latin typeface="HY헤드라인M" pitchFamily="18" charset="-127"/>
          <a:ea typeface="HY헤드라인M" pitchFamily="18" charset="-127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HY헤드라인M" pitchFamily="18" charset="-127"/>
          <a:ea typeface="HY헤드라인M" pitchFamily="18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HY헤드라인M" pitchFamily="18" charset="-127"/>
          <a:ea typeface="HY헤드라인M" pitchFamily="18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HY헤드라인M" pitchFamily="18" charset="-127"/>
          <a:ea typeface="HY헤드라인M" pitchFamily="18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HY헤드라인M" pitchFamily="18" charset="-127"/>
          <a:ea typeface="HY헤드라인M" pitchFamily="18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" descr="구름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5850"/>
            <a:ext cx="12352867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68413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zh-CN" smtClean="0"/>
              <a:t>마스터 텍스트 스타일을 편집합니다</a:t>
            </a:r>
            <a:endParaRPr lang="ko-KR" altLang="zh-CN" smtClean="0"/>
          </a:p>
          <a:p>
            <a:pPr lvl="1"/>
            <a:r>
              <a:rPr lang="ko-KR" altLang="zh-CN" smtClean="0"/>
              <a:t>둘째 수준</a:t>
            </a:r>
            <a:endParaRPr lang="ko-KR" altLang="zh-CN" smtClean="0"/>
          </a:p>
          <a:p>
            <a:pPr lvl="2"/>
            <a:r>
              <a:rPr lang="ko-KR" altLang="zh-CN" smtClean="0"/>
              <a:t>셋째 수준</a:t>
            </a:r>
            <a:endParaRPr lang="ko-KR" altLang="zh-CN" smtClean="0"/>
          </a:p>
          <a:p>
            <a:pPr lvl="3"/>
            <a:r>
              <a:rPr lang="ko-KR" altLang="zh-CN" smtClean="0"/>
              <a:t>넷째 수준</a:t>
            </a:r>
            <a:endParaRPr lang="ko-KR" altLang="zh-CN" smtClean="0"/>
          </a:p>
          <a:p>
            <a:pPr lvl="4"/>
            <a:r>
              <a:rPr lang="ko-KR" altLang="zh-CN" smtClean="0"/>
              <a:t>다섯째 수준</a:t>
            </a:r>
            <a:endParaRPr lang="ko-KR" altLang="zh-CN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42086"/>
            <a:ext cx="2844800" cy="315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0000"/>
                </a:solidFill>
              </a:rPr>
              <a:t>《</a:t>
            </a:r>
            <a:r>
              <a:rPr lang="zh-CN" altLang="en-US" dirty="0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dirty="0" smtClean="0">
                <a:solidFill>
                  <a:srgbClr val="000000"/>
                </a:solidFill>
              </a:rPr>
              <a:t>》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575800" y="6542085"/>
            <a:ext cx="2616200" cy="315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dirty="0" smtClean="0"/>
              <a:t>项目十一：房屋建筑面积计算</a:t>
            </a:r>
            <a:endParaRPr lang="en-US" dirty="0"/>
          </a:p>
        </p:txBody>
      </p:sp>
      <p:sp>
        <p:nvSpPr>
          <p:cNvPr id="410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8891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ko-KR" smtClean="0"/>
              <a:t>Click To Edit Title Style</a:t>
            </a:r>
            <a:endParaRPr lang="zh-CN" altLang="ko-KR" smtClean="0"/>
          </a:p>
        </p:txBody>
      </p:sp>
      <p:sp>
        <p:nvSpPr>
          <p:cNvPr id="410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73500" y="6405562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513C52AA-1227-4E4B-99C0-FA9E647C236E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utoUpdateAnimBg="0"/>
    </p:bldLst>
  </p:timing>
  <p:hf sldNum="0" hdr="0"/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rgbClr val="82B6DD"/>
              </a:gs>
              <a:gs pos="74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2051" name="그림 9" descr="구름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538"/>
            <a:ext cx="12192000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제목 개체 틀 1"/>
          <p:cNvSpPr>
            <a:spLocks noGrp="1"/>
          </p:cNvSpPr>
          <p:nvPr>
            <p:ph type="title"/>
          </p:nvPr>
        </p:nvSpPr>
        <p:spPr bwMode="auto">
          <a:xfrm>
            <a:off x="171451" y="274638"/>
            <a:ext cx="117348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ko-KR" altLang="en-US" smtClean="0"/>
              <a:t>마스터 제목 스타일 편집</a:t>
            </a:r>
            <a:endParaRPr lang="ko-KR" altLang="en-US" smtClean="0"/>
          </a:p>
        </p:txBody>
      </p:sp>
      <p:sp>
        <p:nvSpPr>
          <p:cNvPr id="1029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609600" y="1071563"/>
            <a:ext cx="10972800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</a:lstStyle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《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建筑工程计量与计价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》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</a:lstStyle>
          <a:p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项目十一：房屋建筑面积计算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4DCA7D7-AFA5-49F6-954F-4CE87C788461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片 10" descr="学院标志 拷贝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015" y="69503"/>
            <a:ext cx="207168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/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sz="3000" kern="1200">
          <a:solidFill>
            <a:srgbClr val="002060"/>
          </a:solidFill>
          <a:latin typeface="HY헤드라인M" pitchFamily="18" charset="-127"/>
          <a:ea typeface="HY헤드라인M" pitchFamily="18" charset="-127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HY헤드라인M" pitchFamily="18" charset="-127"/>
          <a:ea typeface="HY헤드라인M" pitchFamily="18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HY헤드라인M" pitchFamily="18" charset="-127"/>
          <a:ea typeface="HY헤드라인M" pitchFamily="18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HY헤드라인M" pitchFamily="18" charset="-127"/>
          <a:ea typeface="HY헤드라인M" pitchFamily="18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HY헤드라인M" pitchFamily="18" charset="-127"/>
          <a:ea typeface="HY헤드라인M" pitchFamily="18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" descr="구름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5850"/>
            <a:ext cx="12352867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68413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zh-CN" smtClean="0"/>
              <a:t>마스터 텍스트 스타일을 편집합니다</a:t>
            </a:r>
            <a:endParaRPr lang="ko-KR" altLang="zh-CN" smtClean="0"/>
          </a:p>
          <a:p>
            <a:pPr lvl="1"/>
            <a:r>
              <a:rPr lang="ko-KR" altLang="zh-CN" smtClean="0"/>
              <a:t>둘째 수준</a:t>
            </a:r>
            <a:endParaRPr lang="ko-KR" altLang="zh-CN" smtClean="0"/>
          </a:p>
          <a:p>
            <a:pPr lvl="2"/>
            <a:r>
              <a:rPr lang="ko-KR" altLang="zh-CN" smtClean="0"/>
              <a:t>셋째 수준</a:t>
            </a:r>
            <a:endParaRPr lang="ko-KR" altLang="zh-CN" smtClean="0"/>
          </a:p>
          <a:p>
            <a:pPr lvl="3"/>
            <a:r>
              <a:rPr lang="ko-KR" altLang="zh-CN" smtClean="0"/>
              <a:t>넷째 수준</a:t>
            </a:r>
            <a:endParaRPr lang="ko-KR" altLang="zh-CN" smtClean="0"/>
          </a:p>
          <a:p>
            <a:pPr lvl="4"/>
            <a:r>
              <a:rPr lang="ko-KR" altLang="zh-CN" smtClean="0"/>
              <a:t>다섯째 수준</a:t>
            </a:r>
            <a:endParaRPr lang="ko-KR" altLang="zh-CN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42086"/>
            <a:ext cx="2279576" cy="3000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0000"/>
                </a:solidFill>
              </a:rPr>
              <a:t>《</a:t>
            </a:r>
            <a:r>
              <a:rPr lang="zh-CN" altLang="en-US" dirty="0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dirty="0" smtClean="0">
                <a:solidFill>
                  <a:srgbClr val="000000"/>
                </a:solidFill>
              </a:rPr>
              <a:t>》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552384" y="6542086"/>
            <a:ext cx="2609800" cy="315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dirty="0" smtClean="0">
                <a:solidFill>
                  <a:srgbClr val="000000"/>
                </a:solidFill>
              </a:rPr>
              <a:t>项目十一：房屋建筑面积计算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0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8891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ko-KR" smtClean="0"/>
              <a:t>Click To Edit Title Style</a:t>
            </a:r>
            <a:endParaRPr lang="zh-CN" altLang="ko-KR" smtClean="0"/>
          </a:p>
        </p:txBody>
      </p:sp>
      <p:sp>
        <p:nvSpPr>
          <p:cNvPr id="410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50692" y="6362700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513C52AA-1227-4E4B-99C0-FA9E647C236E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utoUpdateAnimBg="0"/>
    </p:bldLst>
  </p:timing>
  <p:hf sldNum="0" hdr="0"/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-6350"/>
            <a:ext cx="12192000" cy="6858000"/>
          </a:xfrm>
          <a:prstGeom prst="rect">
            <a:avLst/>
          </a:prstGeom>
          <a:gradFill>
            <a:gsLst>
              <a:gs pos="10000">
                <a:srgbClr val="82B6DD"/>
              </a:gs>
              <a:gs pos="74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2051" name="그림 9" descr="구름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538"/>
            <a:ext cx="12192000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제목 개체 틀 1"/>
          <p:cNvSpPr>
            <a:spLocks noGrp="1"/>
          </p:cNvSpPr>
          <p:nvPr>
            <p:ph type="title"/>
          </p:nvPr>
        </p:nvSpPr>
        <p:spPr bwMode="auto">
          <a:xfrm>
            <a:off x="171451" y="274638"/>
            <a:ext cx="117348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ko-KR" altLang="en-US" smtClean="0"/>
              <a:t>마스터 제목 스타일 편집</a:t>
            </a:r>
            <a:endParaRPr lang="ko-KR" altLang="en-US" smtClean="0"/>
          </a:p>
        </p:txBody>
      </p:sp>
      <p:sp>
        <p:nvSpPr>
          <p:cNvPr id="1029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609600" y="1071563"/>
            <a:ext cx="10972800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0" y="6486526"/>
            <a:ext cx="219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 smtClean="0"/>
              <a:t>《</a:t>
            </a:r>
            <a:r>
              <a:rPr lang="zh-CN" altLang="en-US" dirty="0" smtClean="0"/>
              <a:t>建筑工程计量与计价</a:t>
            </a:r>
            <a:r>
              <a:rPr lang="en-US" altLang="zh-CN" dirty="0" smtClean="0"/>
              <a:t>》</a:t>
            </a:r>
            <a:endParaRPr lang="zh-CN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9626600" y="6492875"/>
            <a:ext cx="256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项目十一：房屋建筑面积计算</a:t>
            </a:r>
            <a:endParaRPr lang="zh-CN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305300" y="6486525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4DCA7D7-AFA5-49F6-954F-4CE87C78846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/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sz="3000" kern="1200">
          <a:solidFill>
            <a:srgbClr val="002060"/>
          </a:solidFill>
          <a:latin typeface="HY헤드라인M" pitchFamily="18" charset="-127"/>
          <a:ea typeface="HY헤드라인M" pitchFamily="18" charset="-127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HY헤드라인M" pitchFamily="18" charset="-127"/>
          <a:ea typeface="HY헤드라인M" pitchFamily="18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HY헤드라인M" pitchFamily="18" charset="-127"/>
          <a:ea typeface="HY헤드라인M" pitchFamily="18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HY헤드라인M" pitchFamily="18" charset="-127"/>
          <a:ea typeface="HY헤드라인M" pitchFamily="18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HY헤드라인M" pitchFamily="18" charset="-127"/>
          <a:ea typeface="HY헤드라인M" pitchFamily="18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" descr="구름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5850"/>
            <a:ext cx="12352867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68413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zh-CN" smtClean="0"/>
              <a:t>마스터 텍스트 스타일을 편집합니다</a:t>
            </a:r>
            <a:endParaRPr lang="ko-KR" altLang="zh-CN" smtClean="0"/>
          </a:p>
          <a:p>
            <a:pPr lvl="1"/>
            <a:r>
              <a:rPr lang="ko-KR" altLang="zh-CN" smtClean="0"/>
              <a:t>둘째 수준</a:t>
            </a:r>
            <a:endParaRPr lang="ko-KR" altLang="zh-CN" smtClean="0"/>
          </a:p>
          <a:p>
            <a:pPr lvl="2"/>
            <a:r>
              <a:rPr lang="ko-KR" altLang="zh-CN" smtClean="0"/>
              <a:t>셋째 수준</a:t>
            </a:r>
            <a:endParaRPr lang="ko-KR" altLang="zh-CN" smtClean="0"/>
          </a:p>
          <a:p>
            <a:pPr lvl="3"/>
            <a:r>
              <a:rPr lang="ko-KR" altLang="zh-CN" smtClean="0"/>
              <a:t>넷째 수준</a:t>
            </a:r>
            <a:endParaRPr lang="ko-KR" altLang="zh-CN" smtClean="0"/>
          </a:p>
          <a:p>
            <a:pPr lvl="4"/>
            <a:r>
              <a:rPr lang="ko-KR" altLang="zh-CN" smtClean="0"/>
              <a:t>다섯째 수준</a:t>
            </a:r>
            <a:endParaRPr lang="ko-KR" altLang="zh-CN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42087"/>
            <a:ext cx="2844800" cy="3127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0000"/>
                </a:solidFill>
              </a:rPr>
              <a:t>《</a:t>
            </a:r>
            <a:r>
              <a:rPr lang="zh-CN" altLang="en-US" dirty="0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dirty="0" smtClean="0">
                <a:solidFill>
                  <a:srgbClr val="000000"/>
                </a:solidFill>
              </a:rPr>
              <a:t>》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652000" y="6542087"/>
            <a:ext cx="2540000" cy="311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dirty="0" smtClean="0"/>
              <a:t>项目十一：房屋建筑面积计算</a:t>
            </a:r>
            <a:endParaRPr lang="en-US" dirty="0"/>
          </a:p>
        </p:txBody>
      </p:sp>
      <p:sp>
        <p:nvSpPr>
          <p:cNvPr id="410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8891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ko-KR" smtClean="0"/>
              <a:t>Click To Edit Title Style</a:t>
            </a:r>
            <a:endParaRPr lang="zh-CN" altLang="ko-KR" smtClean="0"/>
          </a:p>
        </p:txBody>
      </p:sp>
      <p:sp>
        <p:nvSpPr>
          <p:cNvPr id="410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67200" y="6376987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513C52AA-1227-4E4B-99C0-FA9E647C236E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utoUpdateAnimBg="0"/>
    </p:bldLst>
  </p:timing>
  <p:hf sldNum="0" hdr="0"/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rgbClr val="82B6DD"/>
              </a:gs>
              <a:gs pos="74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2051" name="그림 9" descr="구름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538"/>
            <a:ext cx="12192000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제목 개체 틀 1"/>
          <p:cNvSpPr>
            <a:spLocks noGrp="1"/>
          </p:cNvSpPr>
          <p:nvPr>
            <p:ph type="title"/>
          </p:nvPr>
        </p:nvSpPr>
        <p:spPr bwMode="auto">
          <a:xfrm>
            <a:off x="171451" y="274638"/>
            <a:ext cx="117348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ko-KR" altLang="en-US" smtClean="0"/>
              <a:t>마스터 제목 스타일 편집</a:t>
            </a:r>
            <a:endParaRPr lang="ko-KR" altLang="en-US" smtClean="0"/>
          </a:p>
        </p:txBody>
      </p:sp>
      <p:sp>
        <p:nvSpPr>
          <p:cNvPr id="1029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609600" y="1071563"/>
            <a:ext cx="10972800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 smtClean="0"/>
              <a:t>《</a:t>
            </a:r>
            <a:r>
              <a:rPr lang="zh-CN" altLang="en-US" dirty="0" smtClean="0"/>
              <a:t>建筑工程计量与计价</a:t>
            </a:r>
            <a:r>
              <a:rPr lang="en-US" altLang="zh-CN" dirty="0" smtClean="0"/>
              <a:t>》</a:t>
            </a:r>
            <a:endParaRPr lang="zh-CN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9563100" y="6490098"/>
            <a:ext cx="2628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项目十一：房屋建筑面积计算</a:t>
            </a:r>
            <a:endParaRPr lang="zh-CN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165600" y="642858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4DCA7D7-AFA5-49F6-954F-4CE87C78846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/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sz="3000" kern="1200">
          <a:solidFill>
            <a:srgbClr val="002060"/>
          </a:solidFill>
          <a:latin typeface="HY헤드라인M" pitchFamily="18" charset="-127"/>
          <a:ea typeface="HY헤드라인M" pitchFamily="18" charset="-127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HY헤드라인M" pitchFamily="18" charset="-127"/>
          <a:ea typeface="HY헤드라인M" pitchFamily="18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HY헤드라인M" pitchFamily="18" charset="-127"/>
          <a:ea typeface="HY헤드라인M" pitchFamily="18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HY헤드라인M" pitchFamily="18" charset="-127"/>
          <a:ea typeface="HY헤드라인M" pitchFamily="18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HY헤드라인M" pitchFamily="18" charset="-127"/>
          <a:ea typeface="HY헤드라인M" pitchFamily="18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7.xml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46.xml"/><Relationship Id="rId2" Type="http://schemas.openxmlformats.org/officeDocument/2006/relationships/image" Target="../media/image15.pn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image" Target="../media/image16.png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image" Target="../media/image16.png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image" Target="../media/image18.png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image" Target="../media/image19.png"/><Relationship Id="rId1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image" Target="../media/image19.png"/><Relationship Id="rId1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image" Target="../media/image20.png"/><Relationship Id="rId1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6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image" Target="../media/image11.png"/><Relationship Id="rId1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image" Target="../media/image23.png"/><Relationship Id="rId1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image" Target="../media/image23.png"/><Relationship Id="rId1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image" Target="../media/image23.png"/><Relationship Id="rId1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6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image" Target="../media/image27.png"/><Relationship Id="rId1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6.xml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1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zh-CN" altLang="en-US" sz="4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en-US" altLang="zh-CN" sz="4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021" y="1976231"/>
            <a:ext cx="4324350" cy="47625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078605" y="2493010"/>
            <a:ext cx="744664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4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4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  钢筋及混凝土工程</a:t>
            </a:r>
            <a:endParaRPr lang="en-US" altLang="zh-CN" sz="40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9875" name="组合 79874"/>
          <p:cNvGrpSpPr/>
          <p:nvPr/>
        </p:nvGrpSpPr>
        <p:grpSpPr>
          <a:xfrm>
            <a:off x="1524000" y="0"/>
            <a:ext cx="6278563" cy="1016000"/>
            <a:chOff x="0" y="0"/>
            <a:chExt cx="3955" cy="640"/>
          </a:xfrm>
        </p:grpSpPr>
        <p:pic>
          <p:nvPicPr>
            <p:cNvPr id="23555" name="图片 79875" descr="bar0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3891" cy="6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3556" name="矩形 79876"/>
            <p:cNvSpPr/>
            <p:nvPr/>
          </p:nvSpPr>
          <p:spPr>
            <a:xfrm>
              <a:off x="90" y="137"/>
              <a:ext cx="386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marL="536575" indent="-536575" latinLnBrk="1">
                <a:buFont typeface="Wingdings" panose="05000000000000000000" pitchFamily="2" charset="2"/>
                <a:buChar char="v"/>
              </a:pPr>
              <a:r>
                <a:rPr lang="en-US" altLang="zh-CN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 5.2</a:t>
              </a:r>
              <a:r>
                <a:rPr lang="zh-CN" altLang="en-US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工程量计算规则</a:t>
              </a:r>
              <a:endParaRPr lang="zh-CN" altLang="en-US" sz="2800" dirty="0">
                <a:solidFill>
                  <a:srgbClr val="660066"/>
                </a:solidFill>
                <a:latin typeface="Arial Black" panose="020B0A04020102020204" pitchFamily="34" charset="0"/>
                <a:ea typeface="隶书" pitchFamily="49" charset="-122"/>
              </a:endParaRPr>
            </a:p>
          </p:txBody>
        </p:sp>
      </p:grpSp>
      <p:sp>
        <p:nvSpPr>
          <p:cNvPr id="79878" name="文本框 79877"/>
          <p:cNvSpPr txBox="1"/>
          <p:nvPr/>
        </p:nvSpPr>
        <p:spPr>
          <a:xfrm>
            <a:off x="1978025" y="2924175"/>
            <a:ext cx="8451850" cy="36360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marR="0" indent="-342900" defTabSz="914400" eaLnBrk="0" hangingPunct="0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kern="1200" cap="none" spc="0" normalizeH="0" baseline="0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柱高按下列规定确定</a:t>
            </a:r>
            <a:r>
              <a:rPr kumimoji="0" lang="zh-CN" altLang="en-US" sz="2400" b="1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。</a:t>
            </a:r>
            <a:endParaRPr kumimoji="0" lang="zh-CN" altLang="en-US" sz="2400" b="1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342900" marR="0" indent="-342900" defTabSz="914400" eaLnBrk="0" hangingPunct="0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① 现浇混凝土柱与基础的划分，以</a:t>
            </a:r>
            <a:r>
              <a:rPr kumimoji="0" lang="en-US" altLang="zh-CN" sz="2400" b="1" kern="1200" cap="none" spc="0" normalizeH="0" baseline="0" noProof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基础扩大面</a:t>
            </a:r>
            <a:r>
              <a:rPr kumimoji="0" lang="en-US" altLang="zh-CN" sz="2400" b="1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的顶面为分界线，以下为基础，以上为柱。框</a:t>
            </a:r>
            <a:r>
              <a:rPr kumimoji="0" lang="zh-CN" altLang="en-US" sz="2400" b="1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架柱的柱高，自</a:t>
            </a:r>
            <a:r>
              <a:rPr kumimoji="0" lang="zh-CN" altLang="en-US" sz="2400" b="1" kern="1200" cap="none" spc="0" normalizeH="0" baseline="0" noProof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柱基上表面至柱顶</a:t>
            </a:r>
            <a:r>
              <a:rPr kumimoji="0" lang="zh-CN" altLang="en-US" sz="2400" b="1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高度计算。</a:t>
            </a:r>
            <a:endParaRPr kumimoji="0" lang="zh-CN" altLang="en-US" sz="2400" b="1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342900" marR="0" indent="-342900" defTabSz="914400" eaLnBrk="0" hangingPunct="0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②</a:t>
            </a:r>
            <a:r>
              <a:rPr kumimoji="0" lang="zh-CN" altLang="en-US" sz="2400" b="1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（有梁、平</a:t>
            </a:r>
            <a:r>
              <a:rPr kumimoji="0" lang="zh-CN" altLang="en-US" sz="2400" b="1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板）的柱高，自</a:t>
            </a:r>
            <a:r>
              <a:rPr kumimoji="0" lang="zh-CN" altLang="en-US" sz="2400" b="1" kern="1200" cap="none" spc="0" normalizeH="0" baseline="0" noProof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柱基上表面</a:t>
            </a:r>
            <a:r>
              <a:rPr kumimoji="0" lang="zh-CN" altLang="en-US" sz="2400" b="1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(或楼板上表面）至</a:t>
            </a:r>
            <a:r>
              <a:rPr kumimoji="0" lang="zh-CN" altLang="en-US" sz="2400" b="1" kern="1200" cap="none" spc="0" normalizeH="0" baseline="0" noProof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上一层楼板上表面</a:t>
            </a:r>
            <a:r>
              <a:rPr kumimoji="0" lang="zh-CN" altLang="en-US" sz="2400" b="1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之间的高度计算。</a:t>
            </a:r>
            <a:endParaRPr kumimoji="0" lang="zh-CN" altLang="en-US" sz="2400" b="1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342900" marR="0" indent="-342900" defTabSz="914400" eaLnBrk="0" hangingPunct="0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 </a:t>
            </a:r>
            <a:r>
              <a:rPr kumimoji="0" lang="en-US" altLang="zh-CN" sz="2400" b="1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③</a:t>
            </a:r>
            <a:r>
              <a:rPr kumimoji="0" lang="zh-CN" altLang="en-US" sz="2400" b="1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无梁板的柱高，自</a:t>
            </a:r>
            <a:r>
              <a:rPr kumimoji="0" lang="zh-CN" altLang="en-US" sz="2400" b="1" kern="1200" cap="none" spc="0" normalizeH="0" baseline="0" noProof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柱基上表面</a:t>
            </a:r>
            <a:r>
              <a:rPr kumimoji="0" lang="zh-CN" altLang="en-US" sz="2400" b="1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(或楼板上表面）至</a:t>
            </a:r>
            <a:r>
              <a:rPr kumimoji="0" lang="zh-CN" altLang="en-US" sz="2400" b="1" kern="1200" cap="none" spc="0" normalizeH="0" baseline="0" noProof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柱帽下表面之间</a:t>
            </a:r>
            <a:r>
              <a:rPr kumimoji="0" lang="zh-CN" altLang="en-US" sz="2400" b="1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的高度计算。</a:t>
            </a:r>
            <a:endParaRPr kumimoji="0" lang="zh-CN" altLang="en-US" sz="2400" b="1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9885" name="组合 79884"/>
          <p:cNvGrpSpPr/>
          <p:nvPr/>
        </p:nvGrpSpPr>
        <p:grpSpPr>
          <a:xfrm>
            <a:off x="1978025" y="1162050"/>
            <a:ext cx="7727950" cy="742950"/>
            <a:chOff x="340" y="708"/>
            <a:chExt cx="4868" cy="468"/>
          </a:xfrm>
        </p:grpSpPr>
        <p:grpSp>
          <p:nvGrpSpPr>
            <p:cNvPr id="23559" name="组合 79885"/>
            <p:cNvGrpSpPr/>
            <p:nvPr/>
          </p:nvGrpSpPr>
          <p:grpSpPr>
            <a:xfrm>
              <a:off x="340" y="708"/>
              <a:ext cx="3122" cy="468"/>
              <a:chOff x="340" y="708"/>
              <a:chExt cx="3122" cy="468"/>
            </a:xfrm>
          </p:grpSpPr>
          <p:grpSp>
            <p:nvGrpSpPr>
              <p:cNvPr id="23560" name="组合 79886"/>
              <p:cNvGrpSpPr/>
              <p:nvPr/>
            </p:nvGrpSpPr>
            <p:grpSpPr>
              <a:xfrm>
                <a:off x="340" y="708"/>
                <a:ext cx="3122" cy="468"/>
                <a:chOff x="2567" y="1480"/>
                <a:chExt cx="2490" cy="959"/>
              </a:xfrm>
            </p:grpSpPr>
            <p:sp>
              <p:nvSpPr>
                <p:cNvPr id="23561" name="流程图: 可选过程 79887"/>
                <p:cNvSpPr/>
                <p:nvPr/>
              </p:nvSpPr>
              <p:spPr>
                <a:xfrm>
                  <a:off x="2672" y="1480"/>
                  <a:ext cx="2280" cy="959"/>
                </a:xfrm>
                <a:prstGeom prst="flowChartAlternateProcess">
                  <a:avLst/>
                </a:prstGeom>
                <a:solidFill>
                  <a:schemeClr val="bg1"/>
                </a:solidFill>
                <a:ln w="25400" cap="flat" cmpd="sng">
                  <a:solidFill>
                    <a:srgbClr val="5F5F5F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538" name="矩形 79888"/>
                <p:cNvSpPr>
                  <a:spLocks noChangeArrowheads="1"/>
                </p:cNvSpPr>
                <p:nvPr/>
              </p:nvSpPr>
              <p:spPr bwMode="auto">
                <a:xfrm>
                  <a:off x="2567" y="1507"/>
                  <a:ext cx="2490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>
                        <a:alpha val="0"/>
                      </a:schemeClr>
                    </a:gs>
                    <a:gs pos="50000">
                      <a:srgbClr val="333333">
                        <a:alpha val="79999"/>
                      </a:srgb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2539" name="矩形 79889"/>
                <p:cNvSpPr>
                  <a:spLocks noChangeArrowheads="1"/>
                </p:cNvSpPr>
                <p:nvPr/>
              </p:nvSpPr>
              <p:spPr bwMode="auto">
                <a:xfrm>
                  <a:off x="2790" y="2398"/>
                  <a:ext cx="2043" cy="25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>
                        <a:alpha val="0"/>
                      </a:srgbClr>
                    </a:gs>
                    <a:gs pos="50000">
                      <a:srgbClr val="5F5F5F">
                        <a:alpha val="89998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3564" name="圆角矩形 79890"/>
              <p:cNvSpPr/>
              <p:nvPr/>
            </p:nvSpPr>
            <p:spPr>
              <a:xfrm>
                <a:off x="560" y="762"/>
                <a:ext cx="2675" cy="360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009900"/>
                  </a:gs>
                  <a:gs pos="100000">
                    <a:srgbClr val="007000"/>
                  </a:gs>
                </a:gsLst>
                <a:lin ang="5400000" scaled="1"/>
                <a:tileRect/>
              </a:gradFill>
              <a:ln w="25400" cap="flat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41" name="任意多边形 79891"/>
              <p:cNvSpPr>
                <a:spLocks noChangeArrowheads="1"/>
              </p:cNvSpPr>
              <p:nvPr/>
            </p:nvSpPr>
            <p:spPr bwMode="auto">
              <a:xfrm>
                <a:off x="595" y="775"/>
                <a:ext cx="762" cy="228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50000">
                    <a:schemeClr val="bg1">
                      <a:alpha val="0"/>
                    </a:schemeClr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3566" name="组合 79892"/>
            <p:cNvGrpSpPr/>
            <p:nvPr/>
          </p:nvGrpSpPr>
          <p:grpSpPr>
            <a:xfrm>
              <a:off x="3328" y="873"/>
              <a:ext cx="1880" cy="98"/>
              <a:chOff x="1756" y="873"/>
              <a:chExt cx="3452" cy="98"/>
            </a:xfrm>
          </p:grpSpPr>
          <p:sp>
            <p:nvSpPr>
              <p:cNvPr id="23567" name="直接连接符 79893"/>
              <p:cNvSpPr/>
              <p:nvPr/>
            </p:nvSpPr>
            <p:spPr>
              <a:xfrm flipV="1">
                <a:off x="1756" y="873"/>
                <a:ext cx="3446" cy="2"/>
              </a:xfrm>
              <a:prstGeom prst="line">
                <a:avLst/>
              </a:prstGeom>
              <a:ln w="25400" cap="flat" cmpd="sng">
                <a:solidFill>
                  <a:schemeClr val="folHlink"/>
                </a:solidFill>
                <a:prstDash val="sysDot"/>
                <a:round/>
                <a:headEnd type="none" w="med" len="med"/>
                <a:tailEnd type="oval" w="med" len="med"/>
              </a:ln>
            </p:spPr>
          </p:sp>
          <p:sp>
            <p:nvSpPr>
              <p:cNvPr id="23568" name="直接连接符 79894"/>
              <p:cNvSpPr/>
              <p:nvPr/>
            </p:nvSpPr>
            <p:spPr>
              <a:xfrm flipV="1">
                <a:off x="1762" y="969"/>
                <a:ext cx="3446" cy="2"/>
              </a:xfrm>
              <a:prstGeom prst="line">
                <a:avLst/>
              </a:prstGeom>
              <a:ln w="25400" cap="flat" cmpd="sng">
                <a:solidFill>
                  <a:schemeClr val="folHlink"/>
                </a:solidFill>
                <a:prstDash val="sysDot"/>
                <a:round/>
                <a:headEnd type="none" w="med" len="med"/>
                <a:tailEnd type="oval" w="med" len="med"/>
              </a:ln>
            </p:spPr>
          </p:sp>
        </p:grpSp>
        <p:sp>
          <p:nvSpPr>
            <p:cNvPr id="23569" name="文本框 79895"/>
            <p:cNvSpPr txBox="1"/>
            <p:nvPr/>
          </p:nvSpPr>
          <p:spPr>
            <a:xfrm>
              <a:off x="484" y="833"/>
              <a:ext cx="2847" cy="24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>
                <a:lnSpc>
                  <a:spcPct val="95000"/>
                </a:lnSpc>
                <a:spcBef>
                  <a:spcPct val="25000"/>
                </a:spcBef>
              </a:pPr>
              <a:r>
                <a:rPr lang="en-US" altLang="en-US" sz="2000" b="1" dirty="0">
                  <a:solidFill>
                    <a:srgbClr val="FFFF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5.2.2  </a:t>
              </a:r>
              <a:r>
                <a:rPr lang="zh-CN" altLang="en-US" sz="2000" b="1" dirty="0">
                  <a:solidFill>
                    <a:srgbClr val="FFFF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现浇混凝土工程量的计算规则</a:t>
              </a:r>
              <a:endParaRPr lang="zh-CN" altLang="en-US" sz="2000" b="1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79897" name="五边形 79896"/>
          <p:cNvSpPr/>
          <p:nvPr/>
        </p:nvSpPr>
        <p:spPr>
          <a:xfrm>
            <a:off x="2209800" y="2028825"/>
            <a:ext cx="942975" cy="600075"/>
          </a:xfrm>
          <a:prstGeom prst="homePlate">
            <a:avLst>
              <a:gd name="adj" fmla="val 39220"/>
            </a:avLst>
          </a:prstGeom>
          <a:gradFill rotWithShape="1">
            <a:gsLst>
              <a:gs pos="0">
                <a:srgbClr val="000051"/>
              </a:gs>
              <a:gs pos="50000">
                <a:srgbClr val="0000FF"/>
              </a:gs>
              <a:gs pos="100000">
                <a:srgbClr val="000051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柱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9899" name="矩形 79898"/>
          <p:cNvSpPr/>
          <p:nvPr/>
        </p:nvSpPr>
        <p:spPr>
          <a:xfrm>
            <a:off x="3065463" y="2165350"/>
            <a:ext cx="569214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sng" strike="noStrike" kern="1200" cap="none" spc="0" normalizeH="0" baseline="0" noProof="1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按图示断面尺寸乘以柱高以立方米计算。</a:t>
            </a:r>
            <a:endParaRPr kumimoji="0" lang="zh-CN" altLang="en-US" sz="2400" b="1" i="0" u="sng" strike="noStrike" kern="1200" cap="none" spc="0" normalizeH="0" baseline="0" noProof="1">
              <a:ln>
                <a:noFill/>
              </a:ln>
              <a:solidFill>
                <a:srgbClr val="0033CC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79900" name="矩形 79899"/>
          <p:cNvSpPr/>
          <p:nvPr/>
        </p:nvSpPr>
        <p:spPr>
          <a:xfrm>
            <a:off x="3705225" y="2641600"/>
            <a:ext cx="525780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柱混凝土工程量</a:t>
            </a:r>
            <a:r>
              <a:rPr lang="en-U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=</a:t>
            </a:r>
            <a:r>
              <a:rPr lang="zh-CN" altLang="en-U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图示断面面积</a:t>
            </a:r>
            <a:r>
              <a:rPr lang="en-U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  <a:r>
              <a:rPr lang="zh-CN" altLang="en-U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柱高</a:t>
            </a:r>
            <a:endParaRPr lang="zh-CN" altLang="en-US" sz="2400" b="1" dirty="0">
              <a:solidFill>
                <a:srgbClr val="0033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9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1000"/>
                                        <p:tgtEl>
                                          <p:spTgt spid="79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9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9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8" grpId="0"/>
      <p:bldP spid="79897" grpId="0" bldLvl="0" animBg="1"/>
      <p:bldP spid="79899" grpId="0"/>
      <p:bldP spid="799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8371" name="组合 58370"/>
          <p:cNvGrpSpPr/>
          <p:nvPr/>
        </p:nvGrpSpPr>
        <p:grpSpPr>
          <a:xfrm>
            <a:off x="1524000" y="0"/>
            <a:ext cx="6278563" cy="1016000"/>
            <a:chOff x="0" y="0"/>
            <a:chExt cx="3955" cy="640"/>
          </a:xfrm>
        </p:grpSpPr>
        <p:pic>
          <p:nvPicPr>
            <p:cNvPr id="24579" name="图片 58371" descr="bar0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3891" cy="6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580" name="矩形 58372"/>
            <p:cNvSpPr/>
            <p:nvPr/>
          </p:nvSpPr>
          <p:spPr>
            <a:xfrm>
              <a:off x="90" y="137"/>
              <a:ext cx="386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marL="536575" indent="-536575" latinLnBrk="1">
                <a:buFont typeface="Wingdings" panose="05000000000000000000" pitchFamily="2" charset="2"/>
                <a:buChar char="v"/>
              </a:pPr>
              <a:r>
                <a:rPr lang="en-US" altLang="zh-CN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 5.1</a:t>
              </a:r>
              <a:r>
                <a:rPr lang="zh-CN" altLang="en-US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定额说明</a:t>
              </a:r>
              <a:endParaRPr lang="zh-CN" altLang="en-US" sz="2800" dirty="0">
                <a:solidFill>
                  <a:srgbClr val="660066"/>
                </a:solidFill>
                <a:latin typeface="Arial Black" panose="020B0A04020102020204" pitchFamily="34" charset="0"/>
                <a:ea typeface="隶书" pitchFamily="49" charset="-122"/>
              </a:endParaRPr>
            </a:p>
          </p:txBody>
        </p:sp>
      </p:grpSp>
      <p:sp>
        <p:nvSpPr>
          <p:cNvPr id="58411" name="文本框 58410"/>
          <p:cNvSpPr txBox="1"/>
          <p:nvPr/>
        </p:nvSpPr>
        <p:spPr>
          <a:xfrm>
            <a:off x="1666875" y="846138"/>
            <a:ext cx="8247063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lnSpc>
                <a:spcPct val="120000"/>
              </a:lnSpc>
            </a:pP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(8)有梁板及平板的区分，见下图。</a:t>
            </a:r>
            <a:endParaRPr lang="en-US" altLang="zh-CN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4582" name="图片 59"/>
          <p:cNvPicPr>
            <a:picLocks noChangeAspect="1"/>
          </p:cNvPicPr>
          <p:nvPr/>
        </p:nvPicPr>
        <p:blipFill>
          <a:blip r:embed="rId2"/>
          <a:srcRect l="11887" t="19659" r="28748" b="7610"/>
          <a:stretch>
            <a:fillRect/>
          </a:stretch>
        </p:blipFill>
        <p:spPr>
          <a:xfrm>
            <a:off x="2355850" y="1414463"/>
            <a:ext cx="7235825" cy="5089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8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9875" name="组合 79874"/>
          <p:cNvGrpSpPr/>
          <p:nvPr/>
        </p:nvGrpSpPr>
        <p:grpSpPr>
          <a:xfrm>
            <a:off x="1524000" y="0"/>
            <a:ext cx="6278563" cy="1016000"/>
            <a:chOff x="0" y="0"/>
            <a:chExt cx="3955" cy="640"/>
          </a:xfrm>
        </p:grpSpPr>
        <p:pic>
          <p:nvPicPr>
            <p:cNvPr id="26627" name="图片 79875" descr="bar0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3891" cy="6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628" name="矩形 79876"/>
            <p:cNvSpPr/>
            <p:nvPr/>
          </p:nvSpPr>
          <p:spPr>
            <a:xfrm>
              <a:off x="90" y="137"/>
              <a:ext cx="386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marL="536575" indent="-536575" latinLnBrk="1">
                <a:buFont typeface="Wingdings" panose="05000000000000000000" pitchFamily="2" charset="2"/>
                <a:buChar char="v"/>
              </a:pPr>
              <a:r>
                <a:rPr lang="en-US" altLang="zh-CN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 5.2</a:t>
              </a:r>
              <a:r>
                <a:rPr lang="zh-CN" altLang="en-US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工程量计算规则</a:t>
              </a:r>
              <a:endParaRPr lang="zh-CN" altLang="en-US" sz="2800" dirty="0">
                <a:solidFill>
                  <a:srgbClr val="660066"/>
                </a:solidFill>
                <a:latin typeface="Arial Black" panose="020B0A04020102020204" pitchFamily="34" charset="0"/>
                <a:ea typeface="隶书" pitchFamily="49" charset="-122"/>
              </a:endParaRPr>
            </a:p>
          </p:txBody>
        </p:sp>
      </p:grpSp>
      <p:grpSp>
        <p:nvGrpSpPr>
          <p:cNvPr id="79885" name="组合 79884"/>
          <p:cNvGrpSpPr/>
          <p:nvPr/>
        </p:nvGrpSpPr>
        <p:grpSpPr>
          <a:xfrm>
            <a:off x="1978025" y="1162050"/>
            <a:ext cx="7727950" cy="742950"/>
            <a:chOff x="340" y="708"/>
            <a:chExt cx="4868" cy="468"/>
          </a:xfrm>
        </p:grpSpPr>
        <p:grpSp>
          <p:nvGrpSpPr>
            <p:cNvPr id="26630" name="组合 79885"/>
            <p:cNvGrpSpPr/>
            <p:nvPr/>
          </p:nvGrpSpPr>
          <p:grpSpPr>
            <a:xfrm>
              <a:off x="340" y="708"/>
              <a:ext cx="3122" cy="468"/>
              <a:chOff x="340" y="708"/>
              <a:chExt cx="3122" cy="468"/>
            </a:xfrm>
          </p:grpSpPr>
          <p:grpSp>
            <p:nvGrpSpPr>
              <p:cNvPr id="26631" name="组合 79886"/>
              <p:cNvGrpSpPr/>
              <p:nvPr/>
            </p:nvGrpSpPr>
            <p:grpSpPr>
              <a:xfrm>
                <a:off x="340" y="708"/>
                <a:ext cx="3122" cy="468"/>
                <a:chOff x="2567" y="1480"/>
                <a:chExt cx="2490" cy="959"/>
              </a:xfrm>
            </p:grpSpPr>
            <p:sp>
              <p:nvSpPr>
                <p:cNvPr id="26632" name="流程图: 可选过程 79887"/>
                <p:cNvSpPr/>
                <p:nvPr/>
              </p:nvSpPr>
              <p:spPr>
                <a:xfrm>
                  <a:off x="2672" y="1480"/>
                  <a:ext cx="2280" cy="959"/>
                </a:xfrm>
                <a:prstGeom prst="flowChartAlternateProcess">
                  <a:avLst/>
                </a:prstGeom>
                <a:solidFill>
                  <a:schemeClr val="bg1"/>
                </a:solidFill>
                <a:ln w="25400" cap="flat" cmpd="sng">
                  <a:solidFill>
                    <a:srgbClr val="5F5F5F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5609" name="矩形 79888"/>
                <p:cNvSpPr>
                  <a:spLocks noChangeArrowheads="1"/>
                </p:cNvSpPr>
                <p:nvPr/>
              </p:nvSpPr>
              <p:spPr bwMode="auto">
                <a:xfrm>
                  <a:off x="2567" y="1507"/>
                  <a:ext cx="2490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>
                        <a:alpha val="0"/>
                      </a:schemeClr>
                    </a:gs>
                    <a:gs pos="50000">
                      <a:srgbClr val="333333">
                        <a:alpha val="79999"/>
                      </a:srgb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5610" name="矩形 79889"/>
                <p:cNvSpPr>
                  <a:spLocks noChangeArrowheads="1"/>
                </p:cNvSpPr>
                <p:nvPr/>
              </p:nvSpPr>
              <p:spPr bwMode="auto">
                <a:xfrm>
                  <a:off x="2790" y="2398"/>
                  <a:ext cx="2043" cy="25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>
                        <a:alpha val="0"/>
                      </a:srgbClr>
                    </a:gs>
                    <a:gs pos="50000">
                      <a:srgbClr val="5F5F5F">
                        <a:alpha val="89998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6635" name="圆角矩形 79890"/>
              <p:cNvSpPr/>
              <p:nvPr/>
            </p:nvSpPr>
            <p:spPr>
              <a:xfrm>
                <a:off x="560" y="762"/>
                <a:ext cx="2675" cy="360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009900"/>
                  </a:gs>
                  <a:gs pos="100000">
                    <a:srgbClr val="007000"/>
                  </a:gs>
                </a:gsLst>
                <a:lin ang="5400000" scaled="1"/>
                <a:tileRect/>
              </a:gradFill>
              <a:ln w="25400" cap="flat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5612" name="任意多边形 79891"/>
              <p:cNvSpPr>
                <a:spLocks noChangeArrowheads="1"/>
              </p:cNvSpPr>
              <p:nvPr/>
            </p:nvSpPr>
            <p:spPr bwMode="auto">
              <a:xfrm>
                <a:off x="595" y="775"/>
                <a:ext cx="762" cy="228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50000">
                    <a:schemeClr val="bg1">
                      <a:alpha val="0"/>
                    </a:schemeClr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6637" name="组合 79892"/>
            <p:cNvGrpSpPr/>
            <p:nvPr/>
          </p:nvGrpSpPr>
          <p:grpSpPr>
            <a:xfrm>
              <a:off x="3328" y="873"/>
              <a:ext cx="1880" cy="98"/>
              <a:chOff x="1756" y="873"/>
              <a:chExt cx="3452" cy="98"/>
            </a:xfrm>
          </p:grpSpPr>
          <p:sp>
            <p:nvSpPr>
              <p:cNvPr id="26638" name="直接连接符 79893"/>
              <p:cNvSpPr/>
              <p:nvPr/>
            </p:nvSpPr>
            <p:spPr>
              <a:xfrm flipV="1">
                <a:off x="1756" y="873"/>
                <a:ext cx="3446" cy="2"/>
              </a:xfrm>
              <a:prstGeom prst="line">
                <a:avLst/>
              </a:prstGeom>
              <a:ln w="25400" cap="flat" cmpd="sng">
                <a:solidFill>
                  <a:schemeClr val="folHlink"/>
                </a:solidFill>
                <a:prstDash val="sysDot"/>
                <a:round/>
                <a:headEnd type="none" w="med" len="med"/>
                <a:tailEnd type="oval" w="med" len="med"/>
              </a:ln>
            </p:spPr>
          </p:sp>
          <p:sp>
            <p:nvSpPr>
              <p:cNvPr id="26639" name="直接连接符 79894"/>
              <p:cNvSpPr/>
              <p:nvPr/>
            </p:nvSpPr>
            <p:spPr>
              <a:xfrm flipV="1">
                <a:off x="1762" y="969"/>
                <a:ext cx="3446" cy="2"/>
              </a:xfrm>
              <a:prstGeom prst="line">
                <a:avLst/>
              </a:prstGeom>
              <a:ln w="25400" cap="flat" cmpd="sng">
                <a:solidFill>
                  <a:schemeClr val="folHlink"/>
                </a:solidFill>
                <a:prstDash val="sysDot"/>
                <a:round/>
                <a:headEnd type="none" w="med" len="med"/>
                <a:tailEnd type="oval" w="med" len="med"/>
              </a:ln>
            </p:spPr>
          </p:sp>
        </p:grpSp>
        <p:sp>
          <p:nvSpPr>
            <p:cNvPr id="26640" name="文本框 79895"/>
            <p:cNvSpPr txBox="1"/>
            <p:nvPr/>
          </p:nvSpPr>
          <p:spPr>
            <a:xfrm>
              <a:off x="484" y="833"/>
              <a:ext cx="2847" cy="24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>
                <a:lnSpc>
                  <a:spcPct val="95000"/>
                </a:lnSpc>
                <a:spcBef>
                  <a:spcPct val="25000"/>
                </a:spcBef>
              </a:pPr>
              <a:r>
                <a:rPr lang="en-US" altLang="en-US" sz="2000" b="1" dirty="0">
                  <a:solidFill>
                    <a:srgbClr val="FFFF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5.2.2  </a:t>
              </a:r>
              <a:r>
                <a:rPr lang="zh-CN" altLang="en-US" sz="2000" b="1" dirty="0">
                  <a:solidFill>
                    <a:srgbClr val="FFFF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现浇混凝土工程量的计算规则</a:t>
              </a:r>
              <a:endParaRPr lang="zh-CN" altLang="en-US" sz="2000" b="1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79906" name="组合 79905"/>
          <p:cNvGrpSpPr/>
          <p:nvPr/>
        </p:nvGrpSpPr>
        <p:grpSpPr>
          <a:xfrm>
            <a:off x="2359025" y="2203450"/>
            <a:ext cx="7556500" cy="4089400"/>
            <a:chOff x="548" y="2442"/>
            <a:chExt cx="4031" cy="1400"/>
          </a:xfrm>
        </p:grpSpPr>
        <p:pic>
          <p:nvPicPr>
            <p:cNvPr id="26642" name="图片 79900" descr="4d6"/>
            <p:cNvPicPr>
              <a:picLocks noChangeAspect="1"/>
            </p:cNvPicPr>
            <p:nvPr/>
          </p:nvPicPr>
          <p:blipFill>
            <a:blip r:embed="rId2"/>
            <a:srcRect l="2281" t="465" r="57857" b="75299"/>
            <a:stretch>
              <a:fillRect/>
            </a:stretch>
          </p:blipFill>
          <p:spPr>
            <a:xfrm>
              <a:off x="582" y="2442"/>
              <a:ext cx="1468" cy="12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643" name="矩形 79902"/>
            <p:cNvSpPr/>
            <p:nvPr/>
          </p:nvSpPr>
          <p:spPr>
            <a:xfrm>
              <a:off x="548" y="3717"/>
              <a:ext cx="1516" cy="125"/>
            </a:xfrm>
            <a:prstGeom prst="rect">
              <a:avLst/>
            </a:prstGeom>
            <a:noFill/>
            <a:ln w="9525">
              <a:noFill/>
            </a:ln>
          </p:spPr>
          <p:txBody>
            <a:bodyPr tIns="76176" bIns="76176" anchor="ctr">
              <a:spAutoFit/>
            </a:bodyPr>
            <a:p>
              <a:r>
                <a:rPr lang="zh-CN" altLang="eu-E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图</a:t>
              </a:r>
              <a:r>
                <a:rPr lang="eu-ES" altLang="zh-CN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4-6</a:t>
              </a:r>
              <a:r>
                <a:rPr lang="zh-CN" altLang="eu-E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（</a:t>
              </a:r>
              <a:r>
                <a:rPr lang="eu-ES" altLang="zh-CN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a</a:t>
              </a:r>
              <a:r>
                <a:rPr lang="zh-CN" altLang="eu-E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） 有梁板柱示意图</a:t>
              </a:r>
              <a:endParaRPr lang="zh-CN" altLang="eu-ES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26644" name="图片 79903" descr="4d6"/>
            <p:cNvPicPr>
              <a:picLocks noChangeAspect="1"/>
            </p:cNvPicPr>
            <p:nvPr/>
          </p:nvPicPr>
          <p:blipFill>
            <a:blip r:embed="rId2"/>
            <a:srcRect l="52563" t="1340" b="75572"/>
            <a:stretch>
              <a:fillRect/>
            </a:stretch>
          </p:blipFill>
          <p:spPr>
            <a:xfrm>
              <a:off x="2736" y="2442"/>
              <a:ext cx="1843" cy="122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645" name="矩形 79904"/>
            <p:cNvSpPr/>
            <p:nvPr/>
          </p:nvSpPr>
          <p:spPr>
            <a:xfrm>
              <a:off x="2870" y="3687"/>
              <a:ext cx="1516" cy="125"/>
            </a:xfrm>
            <a:prstGeom prst="rect">
              <a:avLst/>
            </a:prstGeom>
            <a:noFill/>
            <a:ln w="9525">
              <a:noFill/>
            </a:ln>
          </p:spPr>
          <p:txBody>
            <a:bodyPr tIns="76176" bIns="76176" anchor="ctr">
              <a:spAutoFit/>
            </a:bodyPr>
            <a:p>
              <a:r>
                <a:rPr lang="zh-CN" altLang="eu-E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图</a:t>
              </a:r>
              <a:r>
                <a:rPr lang="eu-ES" altLang="zh-CN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4-6</a:t>
              </a:r>
              <a:r>
                <a:rPr lang="zh-CN" altLang="eu-E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（</a:t>
              </a:r>
              <a:r>
                <a:rPr lang="eu-ES" altLang="zh-CN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b</a:t>
              </a:r>
              <a:r>
                <a:rPr lang="zh-CN" altLang="eu-E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） 无梁板柱示意图</a:t>
              </a:r>
              <a:endParaRPr lang="zh-CN" altLang="eu-ES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79897" name="五边形 79896"/>
          <p:cNvSpPr/>
          <p:nvPr/>
        </p:nvSpPr>
        <p:spPr>
          <a:xfrm>
            <a:off x="1978025" y="2028825"/>
            <a:ext cx="942975" cy="600075"/>
          </a:xfrm>
          <a:prstGeom prst="homePlate">
            <a:avLst>
              <a:gd name="adj" fmla="val 39220"/>
            </a:avLst>
          </a:prstGeom>
          <a:gradFill rotWithShape="1">
            <a:gsLst>
              <a:gs pos="0">
                <a:srgbClr val="000051"/>
              </a:gs>
              <a:gs pos="50000">
                <a:srgbClr val="0000FF"/>
              </a:gs>
              <a:gs pos="100000">
                <a:srgbClr val="000051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柱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9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1000"/>
                                        <p:tgtEl>
                                          <p:spTgt spid="79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9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9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文本框 3"/>
          <p:cNvSpPr txBox="1"/>
          <p:nvPr/>
        </p:nvSpPr>
        <p:spPr>
          <a:xfrm>
            <a:off x="2452688" y="1531938"/>
            <a:ext cx="7297737" cy="37846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短肢剪力墙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指各肢横截面高度与厚度之比的最大值大于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但不大于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8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的剪力墙。（截面厚度不大于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300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）。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按此考虑，英才公寓中，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KZ3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，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KZ4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，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KZ5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应该按照短肢剪力墙考虑。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6259" name="组合 96258"/>
          <p:cNvGrpSpPr/>
          <p:nvPr/>
        </p:nvGrpSpPr>
        <p:grpSpPr>
          <a:xfrm>
            <a:off x="1524000" y="0"/>
            <a:ext cx="6278563" cy="1016000"/>
            <a:chOff x="0" y="0"/>
            <a:chExt cx="3955" cy="640"/>
          </a:xfrm>
        </p:grpSpPr>
        <p:pic>
          <p:nvPicPr>
            <p:cNvPr id="28675" name="图片 96259" descr="bar0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3891" cy="6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676" name="矩形 96260"/>
            <p:cNvSpPr/>
            <p:nvPr/>
          </p:nvSpPr>
          <p:spPr>
            <a:xfrm>
              <a:off x="90" y="137"/>
              <a:ext cx="386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marL="536575" indent="-536575" latinLnBrk="1">
                <a:buFont typeface="Wingdings" panose="05000000000000000000" pitchFamily="2" charset="2"/>
                <a:buChar char="v"/>
              </a:pPr>
              <a:r>
                <a:rPr lang="en-US" altLang="zh-CN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 5.2</a:t>
              </a:r>
              <a:r>
                <a:rPr lang="zh-CN" altLang="en-US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工程量计算规则</a:t>
              </a:r>
              <a:endParaRPr lang="zh-CN" altLang="en-US" sz="2800" dirty="0">
                <a:solidFill>
                  <a:srgbClr val="660066"/>
                </a:solidFill>
                <a:latin typeface="Arial Black" panose="020B0A04020102020204" pitchFamily="34" charset="0"/>
                <a:ea typeface="隶书" pitchFamily="49" charset="-122"/>
              </a:endParaRPr>
            </a:p>
          </p:txBody>
        </p:sp>
      </p:grpSp>
      <p:sp>
        <p:nvSpPr>
          <p:cNvPr id="96262" name="文本框 96261"/>
          <p:cNvSpPr txBox="1"/>
          <p:nvPr/>
        </p:nvSpPr>
        <p:spPr>
          <a:xfrm>
            <a:off x="2908300" y="1108075"/>
            <a:ext cx="8012113" cy="18637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 eaLnBrk="0" hangingPunct="0">
              <a:lnSpc>
                <a:spcPct val="120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④	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构造柱按设计高度计算，与墙嵌接部分(马牙槎）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 eaLnBrk="0" hangingPunct="0">
              <a:lnSpc>
                <a:spcPct val="12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的体积，按构造柱出搓长度的一半(有槎与无槎的平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 eaLnBrk="0" hangingPunct="0">
              <a:lnSpc>
                <a:spcPct val="12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均值）乘以出槎宽度，再乘以构造柱柱高，并入构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 eaLnBrk="0" hangingPunct="0">
              <a:lnSpc>
                <a:spcPct val="12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造柱体积内计算。 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6275" name="五边形 96274"/>
          <p:cNvSpPr/>
          <p:nvPr/>
        </p:nvSpPr>
        <p:spPr>
          <a:xfrm>
            <a:off x="1965325" y="1200150"/>
            <a:ext cx="942975" cy="600075"/>
          </a:xfrm>
          <a:prstGeom prst="homePlate">
            <a:avLst>
              <a:gd name="adj" fmla="val 39220"/>
            </a:avLst>
          </a:prstGeom>
          <a:gradFill rotWithShape="1">
            <a:gsLst>
              <a:gs pos="0">
                <a:srgbClr val="000051"/>
              </a:gs>
              <a:gs pos="50000">
                <a:srgbClr val="0000FF"/>
              </a:gs>
              <a:gs pos="100000">
                <a:srgbClr val="000051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柱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8679" name="组合 96283"/>
          <p:cNvGrpSpPr/>
          <p:nvPr/>
        </p:nvGrpSpPr>
        <p:grpSpPr>
          <a:xfrm>
            <a:off x="3619500" y="2955925"/>
            <a:ext cx="5232400" cy="3258038"/>
            <a:chOff x="3414" y="2418"/>
            <a:chExt cx="1486" cy="1570"/>
          </a:xfrm>
        </p:grpSpPr>
        <p:pic>
          <p:nvPicPr>
            <p:cNvPr id="28680" name="图片 96279" descr="4d6"/>
            <p:cNvPicPr>
              <a:picLocks noChangeAspect="1"/>
            </p:cNvPicPr>
            <p:nvPr/>
          </p:nvPicPr>
          <p:blipFill>
            <a:blip r:embed="rId2"/>
            <a:srcRect l="9641" t="69682" r="55087" b="6364"/>
            <a:stretch>
              <a:fillRect/>
            </a:stretch>
          </p:blipFill>
          <p:spPr>
            <a:xfrm>
              <a:off x="3414" y="2418"/>
              <a:ext cx="1486" cy="138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681" name="矩形 96281"/>
            <p:cNvSpPr/>
            <p:nvPr/>
          </p:nvSpPr>
          <p:spPr>
            <a:xfrm>
              <a:off x="3440" y="3811"/>
              <a:ext cx="1404" cy="177"/>
            </a:xfrm>
            <a:prstGeom prst="rect">
              <a:avLst/>
            </a:prstGeom>
            <a:noFill/>
            <a:ln w="9525">
              <a:noFill/>
            </a:ln>
          </p:spPr>
          <p:txBody>
            <a:bodyPr tIns="76176" bIns="76176" anchor="ctr">
              <a:spAutoFit/>
            </a:bodyPr>
            <a:p>
              <a:r>
                <a:rPr lang="zh-CN" altLang="eu-E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图</a:t>
              </a:r>
              <a:r>
                <a:rPr lang="eu-ES" altLang="zh-CN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4-6</a:t>
              </a:r>
              <a:r>
                <a:rPr lang="zh-CN" altLang="eu-E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（</a:t>
              </a:r>
              <a:r>
                <a:rPr lang="eu-ES" altLang="zh-CN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d</a:t>
              </a:r>
              <a:r>
                <a:rPr lang="zh-CN" altLang="eu-E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） 构造柱示意图</a:t>
              </a:r>
              <a:endParaRPr lang="zh-CN" altLang="eu-ES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6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2" grpId="0"/>
      <p:bldP spid="9627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7" name="图片 -2147482592" descr="4d17"/>
          <p:cNvPicPr>
            <a:picLocks noChangeAspect="1"/>
          </p:cNvPicPr>
          <p:nvPr/>
        </p:nvPicPr>
        <p:blipFill>
          <a:blip r:embed="rId1"/>
          <a:srcRect b="2756"/>
          <a:stretch>
            <a:fillRect/>
          </a:stretch>
        </p:blipFill>
        <p:spPr>
          <a:xfrm>
            <a:off x="1917700" y="2206625"/>
            <a:ext cx="4781550" cy="3233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698" name="文本框 99"/>
          <p:cNvSpPr txBox="1"/>
          <p:nvPr/>
        </p:nvSpPr>
        <p:spPr>
          <a:xfrm>
            <a:off x="2106613" y="1019175"/>
            <a:ext cx="8137525" cy="11988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268605"/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【例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4-5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】 如所示构造柱，总高为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24m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16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根，混凝土强度等级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C25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，搅拌机现场搅拌。计算构造柱现浇混凝土工程量，确定定额项目。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699250" y="2206625"/>
            <a:ext cx="5080000" cy="23069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268605"/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解：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268605"/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构造柱混凝土工程量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=(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0.24+0.06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×0.24×24×16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268605"/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27.65m</a:t>
            </a:r>
            <a:r>
              <a:rPr lang="en-US" altLang="zh-CN" sz="2400" baseline="30000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268605"/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构造柱现浇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C25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混凝土，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268605"/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套定额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5-1-</a:t>
            </a:r>
            <a:r>
              <a:rPr lang="en-US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17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（换）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00355" name="组合 100354"/>
          <p:cNvGrpSpPr/>
          <p:nvPr/>
        </p:nvGrpSpPr>
        <p:grpSpPr>
          <a:xfrm>
            <a:off x="1524000" y="0"/>
            <a:ext cx="6278563" cy="1016000"/>
            <a:chOff x="0" y="0"/>
            <a:chExt cx="3955" cy="640"/>
          </a:xfrm>
        </p:grpSpPr>
        <p:pic>
          <p:nvPicPr>
            <p:cNvPr id="30723" name="图片 100355" descr="bar0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3891" cy="6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724" name="矩形 100356"/>
            <p:cNvSpPr/>
            <p:nvPr/>
          </p:nvSpPr>
          <p:spPr>
            <a:xfrm>
              <a:off x="90" y="137"/>
              <a:ext cx="386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marL="536575" indent="-536575" latinLnBrk="1">
                <a:buFont typeface="Wingdings" panose="05000000000000000000" pitchFamily="2" charset="2"/>
                <a:buChar char="v"/>
              </a:pPr>
              <a:r>
                <a:rPr lang="en-US" altLang="zh-CN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 5.2</a:t>
              </a:r>
              <a:r>
                <a:rPr lang="zh-CN" altLang="en-US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工程量计算规则</a:t>
              </a:r>
              <a:endParaRPr lang="zh-CN" altLang="en-US" sz="2800" dirty="0">
                <a:solidFill>
                  <a:srgbClr val="660066"/>
                </a:solidFill>
                <a:latin typeface="Arial Black" panose="020B0A04020102020204" pitchFamily="34" charset="0"/>
                <a:ea typeface="隶书" pitchFamily="49" charset="-122"/>
              </a:endParaRPr>
            </a:p>
          </p:txBody>
        </p:sp>
      </p:grpSp>
      <p:sp>
        <p:nvSpPr>
          <p:cNvPr id="100358" name="文本框 100357"/>
          <p:cNvSpPr txBox="1"/>
          <p:nvPr/>
        </p:nvSpPr>
        <p:spPr>
          <a:xfrm>
            <a:off x="2160588" y="2393950"/>
            <a:ext cx="8012113" cy="14204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marR="0" indent="-342900" defTabSz="914400" eaLnBrk="0" hangingPunct="0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kern="1200" cap="none" spc="0" normalizeH="0" baseline="0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梁长及梁高按下列规定确定。</a:t>
            </a:r>
            <a:endParaRPr kumimoji="0" lang="zh-CN" altLang="en-US" sz="2400" b="1" kern="1200" cap="none" spc="0" normalizeH="0" baseline="0" noProof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342900" marR="0" indent="-342900" defTabSz="914400" eaLnBrk="0" hangingPunct="0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① </a:t>
            </a:r>
            <a:r>
              <a:rPr kumimoji="0" lang="zh-CN" altLang="en-US" sz="2400" b="1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梁与柱连接时，梁长算至柱侧面，如图</a:t>
            </a:r>
            <a:r>
              <a:rPr kumimoji="0" lang="en-US" altLang="zh-CN" sz="2400" b="1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4-7(a)</a:t>
            </a:r>
            <a:r>
              <a:rPr kumimoji="0" lang="zh-CN" altLang="en-US" sz="2400" b="1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所示。</a:t>
            </a:r>
            <a:endParaRPr kumimoji="0" lang="zh-CN" altLang="en-US" sz="2400" b="1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  <a:p>
            <a:pPr marL="342900" marR="0" indent="-342900" defTabSz="914400" eaLnBrk="0" hangingPunct="0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。</a:t>
            </a:r>
            <a:endParaRPr kumimoji="0" lang="zh-CN" altLang="en-US" sz="2400" b="1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00359" name="组合 100358"/>
          <p:cNvGrpSpPr/>
          <p:nvPr/>
        </p:nvGrpSpPr>
        <p:grpSpPr>
          <a:xfrm>
            <a:off x="1952625" y="930275"/>
            <a:ext cx="7727950" cy="742950"/>
            <a:chOff x="340" y="708"/>
            <a:chExt cx="4868" cy="468"/>
          </a:xfrm>
        </p:grpSpPr>
        <p:grpSp>
          <p:nvGrpSpPr>
            <p:cNvPr id="30727" name="组合 100359"/>
            <p:cNvGrpSpPr/>
            <p:nvPr/>
          </p:nvGrpSpPr>
          <p:grpSpPr>
            <a:xfrm>
              <a:off x="340" y="708"/>
              <a:ext cx="3122" cy="468"/>
              <a:chOff x="340" y="708"/>
              <a:chExt cx="3122" cy="468"/>
            </a:xfrm>
          </p:grpSpPr>
          <p:grpSp>
            <p:nvGrpSpPr>
              <p:cNvPr id="30728" name="组合 100360"/>
              <p:cNvGrpSpPr/>
              <p:nvPr/>
            </p:nvGrpSpPr>
            <p:grpSpPr>
              <a:xfrm>
                <a:off x="340" y="708"/>
                <a:ext cx="3122" cy="468"/>
                <a:chOff x="2567" y="1480"/>
                <a:chExt cx="2490" cy="959"/>
              </a:xfrm>
            </p:grpSpPr>
            <p:sp>
              <p:nvSpPr>
                <p:cNvPr id="30729" name="流程图: 可选过程 100361"/>
                <p:cNvSpPr/>
                <p:nvPr/>
              </p:nvSpPr>
              <p:spPr>
                <a:xfrm>
                  <a:off x="2672" y="1480"/>
                  <a:ext cx="2280" cy="959"/>
                </a:xfrm>
                <a:prstGeom prst="flowChartAlternateProcess">
                  <a:avLst/>
                </a:prstGeom>
                <a:solidFill>
                  <a:schemeClr val="bg1"/>
                </a:solidFill>
                <a:ln w="25400" cap="flat" cmpd="sng">
                  <a:solidFill>
                    <a:srgbClr val="5F5F5F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9706" name="矩形 100362"/>
                <p:cNvSpPr>
                  <a:spLocks noChangeArrowheads="1"/>
                </p:cNvSpPr>
                <p:nvPr/>
              </p:nvSpPr>
              <p:spPr bwMode="auto">
                <a:xfrm>
                  <a:off x="2567" y="1507"/>
                  <a:ext cx="2490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>
                        <a:alpha val="0"/>
                      </a:schemeClr>
                    </a:gs>
                    <a:gs pos="50000">
                      <a:srgbClr val="333333">
                        <a:alpha val="79999"/>
                      </a:srgb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9707" name="矩形 100363"/>
                <p:cNvSpPr>
                  <a:spLocks noChangeArrowheads="1"/>
                </p:cNvSpPr>
                <p:nvPr/>
              </p:nvSpPr>
              <p:spPr bwMode="auto">
                <a:xfrm>
                  <a:off x="2790" y="2398"/>
                  <a:ext cx="2043" cy="25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>
                        <a:alpha val="0"/>
                      </a:srgbClr>
                    </a:gs>
                    <a:gs pos="50000">
                      <a:srgbClr val="5F5F5F">
                        <a:alpha val="89998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30732" name="圆角矩形 100364"/>
              <p:cNvSpPr/>
              <p:nvPr/>
            </p:nvSpPr>
            <p:spPr>
              <a:xfrm>
                <a:off x="560" y="762"/>
                <a:ext cx="2675" cy="360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009900"/>
                  </a:gs>
                  <a:gs pos="100000">
                    <a:srgbClr val="007000"/>
                  </a:gs>
                </a:gsLst>
                <a:lin ang="5400000" scaled="1"/>
                <a:tileRect/>
              </a:gradFill>
              <a:ln w="25400" cap="flat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9709" name="任意多边形 100365"/>
              <p:cNvSpPr>
                <a:spLocks noChangeArrowheads="1"/>
              </p:cNvSpPr>
              <p:nvPr/>
            </p:nvSpPr>
            <p:spPr bwMode="auto">
              <a:xfrm>
                <a:off x="595" y="775"/>
                <a:ext cx="762" cy="228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50000">
                    <a:schemeClr val="bg1">
                      <a:alpha val="0"/>
                    </a:schemeClr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30734" name="组合 100366"/>
            <p:cNvGrpSpPr/>
            <p:nvPr/>
          </p:nvGrpSpPr>
          <p:grpSpPr>
            <a:xfrm>
              <a:off x="3328" y="873"/>
              <a:ext cx="1880" cy="98"/>
              <a:chOff x="1756" y="873"/>
              <a:chExt cx="3452" cy="98"/>
            </a:xfrm>
          </p:grpSpPr>
          <p:sp>
            <p:nvSpPr>
              <p:cNvPr id="30735" name="直接连接符 100367"/>
              <p:cNvSpPr/>
              <p:nvPr/>
            </p:nvSpPr>
            <p:spPr>
              <a:xfrm flipV="1">
                <a:off x="1756" y="873"/>
                <a:ext cx="3446" cy="2"/>
              </a:xfrm>
              <a:prstGeom prst="line">
                <a:avLst/>
              </a:prstGeom>
              <a:ln w="25400" cap="flat" cmpd="sng">
                <a:solidFill>
                  <a:schemeClr val="folHlink"/>
                </a:solidFill>
                <a:prstDash val="sysDot"/>
                <a:round/>
                <a:headEnd type="none" w="med" len="med"/>
                <a:tailEnd type="oval" w="med" len="med"/>
              </a:ln>
            </p:spPr>
          </p:sp>
          <p:sp>
            <p:nvSpPr>
              <p:cNvPr id="30736" name="直接连接符 100368"/>
              <p:cNvSpPr/>
              <p:nvPr/>
            </p:nvSpPr>
            <p:spPr>
              <a:xfrm flipV="1">
                <a:off x="1762" y="969"/>
                <a:ext cx="3446" cy="2"/>
              </a:xfrm>
              <a:prstGeom prst="line">
                <a:avLst/>
              </a:prstGeom>
              <a:ln w="25400" cap="flat" cmpd="sng">
                <a:solidFill>
                  <a:schemeClr val="folHlink"/>
                </a:solidFill>
                <a:prstDash val="sysDot"/>
                <a:round/>
                <a:headEnd type="none" w="med" len="med"/>
                <a:tailEnd type="oval" w="med" len="med"/>
              </a:ln>
            </p:spPr>
          </p:sp>
        </p:grpSp>
        <p:sp>
          <p:nvSpPr>
            <p:cNvPr id="30737" name="文本框 100369"/>
            <p:cNvSpPr txBox="1"/>
            <p:nvPr/>
          </p:nvSpPr>
          <p:spPr>
            <a:xfrm>
              <a:off x="484" y="833"/>
              <a:ext cx="2847" cy="24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>
                <a:lnSpc>
                  <a:spcPct val="95000"/>
                </a:lnSpc>
                <a:spcBef>
                  <a:spcPct val="25000"/>
                </a:spcBef>
              </a:pPr>
              <a:r>
                <a:rPr lang="en-US" altLang="en-US" sz="2000" b="1" dirty="0">
                  <a:solidFill>
                    <a:srgbClr val="FFFF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5.2.2  </a:t>
              </a:r>
              <a:r>
                <a:rPr lang="zh-CN" altLang="en-US" sz="2000" b="1" dirty="0">
                  <a:solidFill>
                    <a:srgbClr val="FFFF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现浇混凝土工程量的计算规则</a:t>
              </a:r>
              <a:endParaRPr lang="zh-CN" altLang="en-US" sz="2000" b="1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00371" name="五边形 100370"/>
          <p:cNvSpPr/>
          <p:nvPr/>
        </p:nvSpPr>
        <p:spPr>
          <a:xfrm>
            <a:off x="2181225" y="1793875"/>
            <a:ext cx="942975" cy="600075"/>
          </a:xfrm>
          <a:prstGeom prst="homePlate">
            <a:avLst>
              <a:gd name="adj" fmla="val 39220"/>
            </a:avLst>
          </a:prstGeom>
          <a:gradFill rotWithShape="1">
            <a:gsLst>
              <a:gs pos="0">
                <a:srgbClr val="000051"/>
              </a:gs>
              <a:gs pos="50000">
                <a:srgbClr val="0000FF"/>
              </a:gs>
              <a:gs pos="100000">
                <a:srgbClr val="000051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梁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0372" name="矩形 100371"/>
          <p:cNvSpPr/>
          <p:nvPr/>
        </p:nvSpPr>
        <p:spPr>
          <a:xfrm>
            <a:off x="3016250" y="1793875"/>
            <a:ext cx="569214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sng" strike="noStrike" kern="1200" cap="none" spc="0" normalizeH="0" baseline="0" noProof="1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按图示断面尺寸乘以梁长以立方米计算。</a:t>
            </a:r>
            <a:endParaRPr kumimoji="0" lang="zh-CN" altLang="en-US" sz="2400" b="1" i="0" u="sng" strike="noStrike" kern="1200" cap="none" spc="0" normalizeH="0" baseline="0" noProof="1">
              <a:ln>
                <a:noFill/>
              </a:ln>
              <a:solidFill>
                <a:srgbClr val="0033CC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grpSp>
        <p:nvGrpSpPr>
          <p:cNvPr id="30740" name="组合 100377"/>
          <p:cNvGrpSpPr/>
          <p:nvPr/>
        </p:nvGrpSpPr>
        <p:grpSpPr>
          <a:xfrm>
            <a:off x="3128963" y="3400425"/>
            <a:ext cx="3419475" cy="3367088"/>
            <a:chOff x="490" y="2588"/>
            <a:chExt cx="1586" cy="1297"/>
          </a:xfrm>
        </p:grpSpPr>
        <p:sp>
          <p:nvSpPr>
            <p:cNvPr id="30741" name="矩形 100373"/>
            <p:cNvSpPr/>
            <p:nvPr/>
          </p:nvSpPr>
          <p:spPr>
            <a:xfrm>
              <a:off x="674" y="3744"/>
              <a:ext cx="1180" cy="141"/>
            </a:xfrm>
            <a:prstGeom prst="rect">
              <a:avLst/>
            </a:prstGeom>
            <a:noFill/>
            <a:ln w="9525">
              <a:noFill/>
            </a:ln>
          </p:spPr>
          <p:txBody>
            <a:bodyPr tIns="76176" bIns="76176" anchor="ctr">
              <a:spAutoFit/>
            </a:bodyPr>
            <a:p>
              <a:r>
                <a:rPr lang="zh-CN" altLang="eu-E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图</a:t>
              </a:r>
              <a:r>
                <a:rPr lang="eu-ES" altLang="zh-CN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4-7</a:t>
              </a:r>
              <a:r>
                <a:rPr lang="zh-CN" altLang="eu-E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（</a:t>
              </a:r>
              <a:r>
                <a:rPr lang="eu-ES" altLang="zh-CN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a</a:t>
              </a:r>
              <a:r>
                <a:rPr lang="zh-CN" altLang="eu-E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） 梁示意图</a:t>
              </a:r>
              <a:endParaRPr lang="zh-CN" altLang="eu-ES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30742" name="图片 100374" descr="4d7"/>
            <p:cNvPicPr>
              <a:picLocks noChangeAspect="1"/>
            </p:cNvPicPr>
            <p:nvPr/>
          </p:nvPicPr>
          <p:blipFill>
            <a:blip r:embed="rId2"/>
            <a:srcRect l="4930" t="11145" r="62813" b="49536"/>
            <a:stretch>
              <a:fillRect/>
            </a:stretch>
          </p:blipFill>
          <p:spPr>
            <a:xfrm>
              <a:off x="490" y="2588"/>
              <a:ext cx="1586" cy="114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0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0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8" grpId="0"/>
      <p:bldP spid="100371" grpId="0" bldLvl="0" animBg="1"/>
      <p:bldP spid="10037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745" name="组合 100378"/>
          <p:cNvGrpSpPr/>
          <p:nvPr/>
        </p:nvGrpSpPr>
        <p:grpSpPr>
          <a:xfrm>
            <a:off x="3805238" y="2217738"/>
            <a:ext cx="3429000" cy="3614737"/>
            <a:chOff x="2550" y="2570"/>
            <a:chExt cx="2160" cy="1393"/>
          </a:xfrm>
        </p:grpSpPr>
        <p:pic>
          <p:nvPicPr>
            <p:cNvPr id="31746" name="图片 100375" descr="4d7"/>
            <p:cNvPicPr>
              <a:picLocks noChangeAspect="1"/>
            </p:cNvPicPr>
            <p:nvPr/>
          </p:nvPicPr>
          <p:blipFill>
            <a:blip r:embed="rId1"/>
            <a:srcRect l="42386" r="6293" b="49536"/>
            <a:stretch>
              <a:fillRect/>
            </a:stretch>
          </p:blipFill>
          <p:spPr>
            <a:xfrm>
              <a:off x="2550" y="2570"/>
              <a:ext cx="2160" cy="125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1747" name="矩形 100376"/>
            <p:cNvSpPr/>
            <p:nvPr/>
          </p:nvSpPr>
          <p:spPr>
            <a:xfrm>
              <a:off x="3068" y="3822"/>
              <a:ext cx="1124" cy="141"/>
            </a:xfrm>
            <a:prstGeom prst="rect">
              <a:avLst/>
            </a:prstGeom>
            <a:noFill/>
            <a:ln w="9525">
              <a:noFill/>
            </a:ln>
          </p:spPr>
          <p:txBody>
            <a:bodyPr tIns="76176" bIns="76176" anchor="ctr">
              <a:spAutoFit/>
            </a:bodyPr>
            <a:p>
              <a:r>
                <a:rPr lang="zh-CN" altLang="eu-E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图</a:t>
              </a:r>
              <a:r>
                <a:rPr lang="eu-ES" altLang="zh-CN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4-7</a:t>
              </a:r>
              <a:r>
                <a:rPr lang="zh-CN" altLang="eu-E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（</a:t>
              </a:r>
              <a:r>
                <a:rPr lang="eu-ES" altLang="zh-CN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b</a:t>
              </a:r>
              <a:r>
                <a:rPr lang="zh-CN" altLang="eu-E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）梁示意图</a:t>
              </a:r>
              <a:endParaRPr lang="zh-CN" altLang="eu-ES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31748" name="文本框 1"/>
          <p:cNvSpPr txBox="1"/>
          <p:nvPr/>
        </p:nvSpPr>
        <p:spPr>
          <a:xfrm>
            <a:off x="1884363" y="919163"/>
            <a:ext cx="8225155" cy="11988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② 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主梁与次梁连接时，次梁长算至主梁侧面。伸入墙体内的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梁头、梁垫体积并入梁体积内计算，如图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4-7(b)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所示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文本框 99"/>
          <p:cNvSpPr txBox="1"/>
          <p:nvPr/>
        </p:nvSpPr>
        <p:spPr>
          <a:xfrm>
            <a:off x="1997075" y="704850"/>
            <a:ext cx="7916863" cy="39693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(3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）过梁长度按设计规定计算，设计无规定时，按门窗洞口宽度，两端各加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250mm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计算。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）圈梁与构造柱连接时，圈梁长度算至构造柱侧面。构造柱有马牙搓时，圈梁长度算至构造柱主断面的侧面。（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）基础圈梁，按圈梁计算。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）梁(单梁、框架梁、圈梁、过梁）与板整体现浇时，梁高计算至板底。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2770" name="图片 102432" descr="4d7"/>
          <p:cNvPicPr>
            <a:picLocks noChangeAspect="1"/>
          </p:cNvPicPr>
          <p:nvPr/>
        </p:nvPicPr>
        <p:blipFill>
          <a:blip r:embed="rId1"/>
          <a:srcRect l="4930" t="12180" r="62813" b="49536"/>
          <a:stretch>
            <a:fillRect/>
          </a:stretch>
        </p:blipFill>
        <p:spPr>
          <a:xfrm>
            <a:off x="5476875" y="4040188"/>
            <a:ext cx="3336925" cy="2335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文本框 99"/>
          <p:cNvSpPr txBox="1"/>
          <p:nvPr/>
        </p:nvSpPr>
        <p:spPr>
          <a:xfrm>
            <a:off x="2239963" y="1470025"/>
            <a:ext cx="7796212" cy="17532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268605">
              <a:lnSpc>
                <a:spcPct val="150000"/>
              </a:lnSpc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9.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阳台指主体结构外的阳台，定额己综合考虑了阳台的各种类型因素，使用时不得分解。主体结构内的阳台，按梁、板相应规定计算。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794" name="矩形 58372"/>
          <p:cNvSpPr/>
          <p:nvPr/>
        </p:nvSpPr>
        <p:spPr>
          <a:xfrm>
            <a:off x="1690688" y="546100"/>
            <a:ext cx="6135687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536575" indent="-536575" latinLnBrk="1">
              <a:buFont typeface="Wingdings" panose="05000000000000000000" pitchFamily="2" charset="2"/>
              <a:buChar char="v"/>
            </a:pPr>
            <a:r>
              <a:rPr lang="en-US" altLang="zh-CN" sz="2800" dirty="0">
                <a:solidFill>
                  <a:srgbClr val="660066"/>
                </a:solidFill>
                <a:latin typeface="Arial Black" panose="020B0A04020102020204" pitchFamily="34" charset="0"/>
                <a:ea typeface="隶书" pitchFamily="49" charset="-122"/>
              </a:rPr>
              <a:t> 5.1</a:t>
            </a:r>
            <a:r>
              <a:rPr lang="zh-CN" altLang="en-US" sz="2800" dirty="0">
                <a:solidFill>
                  <a:srgbClr val="660066"/>
                </a:solidFill>
                <a:latin typeface="Arial Black" panose="020B0A04020102020204" pitchFamily="34" charset="0"/>
                <a:ea typeface="隶书" pitchFamily="49" charset="-122"/>
              </a:rPr>
              <a:t>定额说明</a:t>
            </a:r>
            <a:endParaRPr lang="zh-CN" altLang="en-US" sz="2800" dirty="0">
              <a:solidFill>
                <a:srgbClr val="660066"/>
              </a:solidFill>
              <a:latin typeface="Arial Black" panose="020B0A04020102020204" pitchFamily="34" charset="0"/>
              <a:ea typeface="隶书" pitchFamily="49" charset="-122"/>
            </a:endParaRPr>
          </a:p>
        </p:txBody>
      </p:sp>
      <p:sp>
        <p:nvSpPr>
          <p:cNvPr id="33795" name="文本框 1"/>
          <p:cNvSpPr txBox="1"/>
          <p:nvPr/>
        </p:nvSpPr>
        <p:spPr>
          <a:xfrm>
            <a:off x="2239963" y="3765550"/>
            <a:ext cx="7796212" cy="23069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268605"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阳台、雨篷按伸出外墙部分的水平投影面积计算，伸出外墙的牛腿不另计算，其嵌入墙内 的梁另按梁有关规定单独计算：雨篷的翻檐按展开面积，并入雨篷内计算。井字梁雨篷，按有梁板计 算规则计算。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796" name="矩形 58372"/>
          <p:cNvSpPr/>
          <p:nvPr/>
        </p:nvSpPr>
        <p:spPr>
          <a:xfrm>
            <a:off x="2008188" y="3206750"/>
            <a:ext cx="6135687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536575" indent="-536575" latinLnBrk="1">
              <a:buFont typeface="Wingdings" panose="05000000000000000000" pitchFamily="2" charset="2"/>
              <a:buChar char="v"/>
            </a:pPr>
            <a:r>
              <a:rPr lang="en-US" altLang="zh-CN" sz="2800" dirty="0">
                <a:solidFill>
                  <a:srgbClr val="660066"/>
                </a:solidFill>
                <a:latin typeface="Arial Black" panose="020B0A04020102020204" pitchFamily="34" charset="0"/>
                <a:ea typeface="隶书" pitchFamily="49" charset="-122"/>
              </a:rPr>
              <a:t> 5.2</a:t>
            </a:r>
            <a:r>
              <a:rPr lang="zh-CN" altLang="en-US" sz="2800" dirty="0">
                <a:solidFill>
                  <a:srgbClr val="660066"/>
                </a:solidFill>
                <a:latin typeface="Arial Black" panose="020B0A04020102020204" pitchFamily="34" charset="0"/>
                <a:ea typeface="隶书" pitchFamily="49" charset="-122"/>
              </a:rPr>
              <a:t>计算规则</a:t>
            </a:r>
            <a:endParaRPr lang="zh-CN" altLang="en-US" sz="2800" dirty="0">
              <a:solidFill>
                <a:srgbClr val="660066"/>
              </a:solidFill>
              <a:latin typeface="Arial Black" panose="020B0A04020102020204" pitchFamily="34" charset="0"/>
              <a:ea typeface="隶书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8371" name="组合 58370"/>
          <p:cNvGrpSpPr/>
          <p:nvPr/>
        </p:nvGrpSpPr>
        <p:grpSpPr>
          <a:xfrm>
            <a:off x="1524000" y="0"/>
            <a:ext cx="6278563" cy="1016000"/>
            <a:chOff x="0" y="0"/>
            <a:chExt cx="3955" cy="640"/>
          </a:xfrm>
        </p:grpSpPr>
        <p:pic>
          <p:nvPicPr>
            <p:cNvPr id="15363" name="图片 58371" descr="bar0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3891" cy="6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64" name="矩形 58372"/>
            <p:cNvSpPr/>
            <p:nvPr/>
          </p:nvSpPr>
          <p:spPr>
            <a:xfrm>
              <a:off x="90" y="137"/>
              <a:ext cx="386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marL="536575" indent="-536575" latinLnBrk="1">
                <a:buFont typeface="Wingdings" panose="05000000000000000000" pitchFamily="2" charset="2"/>
                <a:buChar char="v"/>
              </a:pPr>
              <a:r>
                <a:rPr lang="en-US" altLang="zh-CN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 5.1</a:t>
              </a:r>
              <a:r>
                <a:rPr lang="zh-CN" altLang="en-US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定额说明</a:t>
              </a:r>
              <a:endParaRPr lang="zh-CN" altLang="en-US" sz="2800" dirty="0">
                <a:solidFill>
                  <a:srgbClr val="660066"/>
                </a:solidFill>
                <a:latin typeface="Arial Black" panose="020B0A04020102020204" pitchFamily="34" charset="0"/>
                <a:ea typeface="隶书" pitchFamily="49" charset="-122"/>
              </a:endParaRPr>
            </a:p>
          </p:txBody>
        </p:sp>
      </p:grpSp>
      <p:sp>
        <p:nvSpPr>
          <p:cNvPr id="58411" name="文本框 58410"/>
          <p:cNvSpPr txBox="1"/>
          <p:nvPr/>
        </p:nvSpPr>
        <p:spPr>
          <a:xfrm>
            <a:off x="2163763" y="2500313"/>
            <a:ext cx="8247062" cy="37090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lnSpc>
                <a:spcPct val="140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(1)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定额内混凝土搅拌项目包括筛砂子、筛洗石子、搅拌、前台运输上料等内容；混凝土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>
              <a:lnSpc>
                <a:spcPct val="14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      浇筑项目包括润湿模板、浇灌、捣固、养护等内容。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>
              <a:lnSpc>
                <a:spcPct val="140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(2)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毛石混凝土，是按毛石占混凝土总体积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20%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计算的。如与设计要求不同时，可以换算。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>
              <a:lnSpc>
                <a:spcPct val="140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(3)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小型混凝土构件，是指单件体积在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0.1m</a:t>
            </a:r>
            <a:r>
              <a:rPr lang="en-US" altLang="zh-CN" sz="2400" b="1" baseline="30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以内的定额未列项目。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58445" name="组合 58444"/>
          <p:cNvGrpSpPr/>
          <p:nvPr/>
        </p:nvGrpSpPr>
        <p:grpSpPr>
          <a:xfrm>
            <a:off x="1908175" y="1222375"/>
            <a:ext cx="8099425" cy="1403350"/>
            <a:chOff x="282" y="422"/>
            <a:chExt cx="5102" cy="884"/>
          </a:xfrm>
        </p:grpSpPr>
        <p:sp>
          <p:nvSpPr>
            <p:cNvPr id="15367" name="直接连接符 58430"/>
            <p:cNvSpPr/>
            <p:nvPr/>
          </p:nvSpPr>
          <p:spPr>
            <a:xfrm flipV="1">
              <a:off x="982" y="947"/>
              <a:ext cx="4402" cy="16"/>
            </a:xfrm>
            <a:prstGeom prst="line">
              <a:avLst/>
            </a:prstGeom>
            <a:ln w="25400" cap="flat" cmpd="sng">
              <a:solidFill>
                <a:srgbClr val="FF3300"/>
              </a:solidFill>
              <a:prstDash val="sysDot"/>
              <a:round/>
              <a:headEnd type="none" w="med" len="med"/>
              <a:tailEnd type="oval" w="med" len="med"/>
            </a:ln>
          </p:spPr>
        </p:sp>
        <p:grpSp>
          <p:nvGrpSpPr>
            <p:cNvPr id="15368" name="组合 58431"/>
            <p:cNvGrpSpPr/>
            <p:nvPr/>
          </p:nvGrpSpPr>
          <p:grpSpPr>
            <a:xfrm>
              <a:off x="282" y="422"/>
              <a:ext cx="726" cy="884"/>
              <a:chOff x="-78" y="219"/>
              <a:chExt cx="1211" cy="1471"/>
            </a:xfrm>
          </p:grpSpPr>
          <p:sp>
            <p:nvSpPr>
              <p:cNvPr id="15369" name="椭圆 58432"/>
              <p:cNvSpPr/>
              <p:nvPr/>
            </p:nvSpPr>
            <p:spPr>
              <a:xfrm>
                <a:off x="53" y="642"/>
                <a:ext cx="948" cy="947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B95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370" name="椭圆 58433"/>
              <p:cNvSpPr/>
              <p:nvPr/>
            </p:nvSpPr>
            <p:spPr>
              <a:xfrm>
                <a:off x="76" y="668"/>
                <a:ext cx="902" cy="902"/>
              </a:xfrm>
              <a:prstGeom prst="ellipse">
                <a:avLst/>
              </a:prstGeom>
              <a:gradFill rotWithShape="1">
                <a:gsLst>
                  <a:gs pos="0">
                    <a:srgbClr val="FFB953"/>
                  </a:gs>
                  <a:gs pos="100000">
                    <a:srgbClr val="FF9900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371" name="任意多边形 58434"/>
              <p:cNvSpPr/>
              <p:nvPr/>
            </p:nvSpPr>
            <p:spPr>
              <a:xfrm>
                <a:off x="92" y="1123"/>
                <a:ext cx="871" cy="448"/>
              </a:xfrm>
              <a:custGeom>
                <a:avLst/>
                <a:gdLst/>
                <a:ahLst/>
                <a:cxnLst>
                  <a:cxn ang="0">
                    <a:pos x="0" y="77"/>
                  </a:cxn>
                  <a:cxn ang="0">
                    <a:pos x="451" y="2"/>
                  </a:cxn>
                  <a:cxn ang="0">
                    <a:pos x="871" y="77"/>
                  </a:cxn>
                  <a:cxn ang="0">
                    <a:pos x="730" y="339"/>
                  </a:cxn>
                  <a:cxn ang="0">
                    <a:pos x="444" y="447"/>
                  </a:cxn>
                  <a:cxn ang="0">
                    <a:pos x="154" y="343"/>
                  </a:cxn>
                  <a:cxn ang="0">
                    <a:pos x="0" y="77"/>
                  </a:cxn>
                </a:cxnLst>
                <a:pathLst>
                  <a:path w="2631" h="1353">
                    <a:moveTo>
                      <a:pt x="0" y="232"/>
                    </a:moveTo>
                    <a:cubicBezTo>
                      <a:pt x="616" y="0"/>
                      <a:pt x="1361" y="5"/>
                      <a:pt x="1361" y="5"/>
                    </a:cubicBezTo>
                    <a:cubicBezTo>
                      <a:pt x="1361" y="5"/>
                      <a:pt x="2076" y="10"/>
                      <a:pt x="2631" y="232"/>
                    </a:cubicBezTo>
                    <a:cubicBezTo>
                      <a:pt x="2592" y="586"/>
                      <a:pt x="2420" y="837"/>
                      <a:pt x="2205" y="1023"/>
                    </a:cubicBezTo>
                    <a:cubicBezTo>
                      <a:pt x="1990" y="1209"/>
                      <a:pt x="1631" y="1349"/>
                      <a:pt x="1341" y="1351"/>
                    </a:cubicBezTo>
                    <a:cubicBezTo>
                      <a:pt x="1051" y="1353"/>
                      <a:pt x="688" y="1223"/>
                      <a:pt x="465" y="1037"/>
                    </a:cubicBezTo>
                    <a:cubicBezTo>
                      <a:pt x="238" y="841"/>
                      <a:pt x="70" y="596"/>
                      <a:pt x="0" y="232"/>
                    </a:cubicBezTo>
                    <a:close/>
                  </a:path>
                </a:pathLst>
              </a:custGeom>
              <a:solidFill>
                <a:srgbClr val="CD7909">
                  <a:alpha val="5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5372" name="椭圆 58435"/>
              <p:cNvSpPr/>
              <p:nvPr/>
            </p:nvSpPr>
            <p:spPr>
              <a:xfrm>
                <a:off x="224" y="1183"/>
                <a:ext cx="607" cy="302"/>
              </a:xfrm>
              <a:prstGeom prst="ellipse">
                <a:avLst/>
              </a:prstGeom>
              <a:gradFill rotWithShape="1">
                <a:gsLst>
                  <a:gs pos="0">
                    <a:srgbClr val="FFFF99">
                      <a:alpha val="60001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t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373" name="文本框 58436"/>
              <p:cNvSpPr txBox="1"/>
              <p:nvPr/>
            </p:nvSpPr>
            <p:spPr>
              <a:xfrm>
                <a:off x="191" y="1023"/>
                <a:ext cx="673" cy="3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 anchor="t">
                <a:spAutoFit/>
              </a:bodyPr>
              <a:p>
                <a:r>
                  <a:rPr lang="zh-CN" altLang="eu-ES" sz="20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:endParaRPr lang="en-US" altLang="zh-CN" sz="2000" b="1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5374" name="椭圆 58437"/>
              <p:cNvSpPr/>
              <p:nvPr/>
            </p:nvSpPr>
            <p:spPr>
              <a:xfrm>
                <a:off x="237" y="568"/>
                <a:ext cx="581" cy="637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5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t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375" name="椭圆 58438"/>
              <p:cNvSpPr/>
              <p:nvPr/>
            </p:nvSpPr>
            <p:spPr>
              <a:xfrm>
                <a:off x="205" y="657"/>
                <a:ext cx="645" cy="585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29999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15376" name="组合 58439"/>
              <p:cNvGrpSpPr/>
              <p:nvPr/>
            </p:nvGrpSpPr>
            <p:grpSpPr>
              <a:xfrm>
                <a:off x="-78" y="219"/>
                <a:ext cx="1211" cy="1471"/>
                <a:chOff x="2154" y="2024"/>
                <a:chExt cx="1419" cy="1724"/>
              </a:xfrm>
            </p:grpSpPr>
            <p:sp>
              <p:nvSpPr>
                <p:cNvPr id="15377" name="任意多边形 58440"/>
                <p:cNvSpPr/>
                <p:nvPr/>
              </p:nvSpPr>
              <p:spPr>
                <a:xfrm>
                  <a:off x="2193" y="2408"/>
                  <a:ext cx="1341" cy="1340"/>
                </a:xfrm>
                <a:custGeom>
                  <a:avLst/>
                  <a:gdLst/>
                  <a:ahLst/>
                  <a:cxnLst>
                    <a:cxn ang="0">
                      <a:pos x="0" y="670"/>
                    </a:cxn>
                    <a:cxn ang="0">
                      <a:pos x="671" y="0"/>
                    </a:cxn>
                    <a:cxn ang="0">
                      <a:pos x="1341" y="670"/>
                    </a:cxn>
                    <a:cxn ang="0">
                      <a:pos x="671" y="1340"/>
                    </a:cxn>
                    <a:cxn ang="0">
                      <a:pos x="0" y="670"/>
                    </a:cxn>
                    <a:cxn ang="0">
                      <a:pos x="109" y="670"/>
                    </a:cxn>
                    <a:cxn ang="0">
                      <a:pos x="671" y="1231"/>
                    </a:cxn>
                    <a:cxn ang="0">
                      <a:pos x="1232" y="670"/>
                    </a:cxn>
                    <a:cxn ang="0">
                      <a:pos x="671" y="109"/>
                    </a:cxn>
                    <a:cxn ang="0">
                      <a:pos x="109" y="670"/>
                    </a:cxn>
                  </a:cxnLst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1755" y="10800"/>
                      </a:moveTo>
                      <a:cubicBezTo>
                        <a:pt x="1755" y="15795"/>
                        <a:pt x="5805" y="19845"/>
                        <a:pt x="10800" y="19845"/>
                      </a:cubicBezTo>
                      <a:cubicBezTo>
                        <a:pt x="15795" y="19845"/>
                        <a:pt x="19845" y="15795"/>
                        <a:pt x="19845" y="10800"/>
                      </a:cubicBezTo>
                      <a:cubicBezTo>
                        <a:pt x="19845" y="5805"/>
                        <a:pt x="15795" y="1755"/>
                        <a:pt x="10800" y="1755"/>
                      </a:cubicBezTo>
                      <a:cubicBezTo>
                        <a:pt x="5805" y="1755"/>
                        <a:pt x="1755" y="5805"/>
                        <a:pt x="1755" y="1080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25400" cap="flat" cmpd="sng">
                  <a:solidFill>
                    <a:srgbClr val="5F5F5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" name="任意多边形 58441"/>
                <p:cNvSpPr>
                  <a:spLocks noChangeArrowheads="1"/>
                </p:cNvSpPr>
                <p:nvPr/>
              </p:nvSpPr>
              <p:spPr bwMode="auto">
                <a:xfrm>
                  <a:off x="2289" y="2430"/>
                  <a:ext cx="1149" cy="921"/>
                </a:xfrm>
                <a:custGeom>
                  <a:avLst/>
                  <a:gdLst>
                    <a:gd name="T0" fmla="*/ 2200 w 21600"/>
                    <a:gd name="T1" fmla="*/ 8286 h 21600"/>
                    <a:gd name="T2" fmla="*/ 10799 w 21600"/>
                    <a:gd name="T3" fmla="*/ 1841 h 21600"/>
                    <a:gd name="T4" fmla="*/ 19399 w 21600"/>
                    <a:gd name="T5" fmla="*/ 8282 h 21600"/>
                    <a:gd name="T6" fmla="*/ 21166 w 21600"/>
                    <a:gd name="T7" fmla="*/ 7769 h 21600"/>
                    <a:gd name="T8" fmla="*/ 10800 w 21600"/>
                    <a:gd name="T9" fmla="*/ -1 h 21600"/>
                    <a:gd name="T10" fmla="*/ 432 w 21600"/>
                    <a:gd name="T11" fmla="*/ 7766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600" h="21600">
                      <a:moveTo>
                        <a:pt x="2200" y="8286"/>
                      </a:moveTo>
                      <a:cubicBezTo>
                        <a:pt x="3287" y="4560"/>
                        <a:pt x="6725" y="1841"/>
                        <a:pt x="10799" y="1841"/>
                      </a:cubicBezTo>
                      <a:cubicBezTo>
                        <a:pt x="14873" y="1841"/>
                        <a:pt x="18313" y="4561"/>
                        <a:pt x="19399" y="8282"/>
                      </a:cubicBezTo>
                      <a:lnTo>
                        <a:pt x="21166" y="7769"/>
                      </a:lnTo>
                      <a:cubicBezTo>
                        <a:pt x="19856" y="3277"/>
                        <a:pt x="15711" y="-1"/>
                        <a:pt x="10800" y="-1"/>
                      </a:cubicBezTo>
                      <a:cubicBezTo>
                        <a:pt x="5888" y="-1"/>
                        <a:pt x="1742" y="3278"/>
                        <a:pt x="432" y="7766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>
                        <a:alpha val="0"/>
                      </a:schemeClr>
                    </a:gs>
                    <a:gs pos="50000">
                      <a:srgbClr val="333333">
                        <a:alpha val="79999"/>
                      </a:srgb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4355" name="任意多边形 58442"/>
                <p:cNvSpPr>
                  <a:spLocks noChangeArrowheads="1"/>
                </p:cNvSpPr>
                <p:nvPr/>
              </p:nvSpPr>
              <p:spPr bwMode="auto">
                <a:xfrm rot="10800000">
                  <a:off x="2154" y="2024"/>
                  <a:ext cx="1419" cy="1716"/>
                </a:xfrm>
                <a:custGeom>
                  <a:avLst/>
                  <a:gdLst>
                    <a:gd name="T0" fmla="*/ 1411 w 21600"/>
                    <a:gd name="T1" fmla="*/ 6034 h 21600"/>
                    <a:gd name="T2" fmla="*/ 10800 w 21600"/>
                    <a:gd name="T3" fmla="*/ 271 h 21600"/>
                    <a:gd name="T4" fmla="*/ 20190 w 21600"/>
                    <a:gd name="T5" fmla="*/ 6032 h 21600"/>
                    <a:gd name="T6" fmla="*/ 20430 w 21600"/>
                    <a:gd name="T7" fmla="*/ 5911 h 21600"/>
                    <a:gd name="T8" fmla="*/ 10800 w 21600"/>
                    <a:gd name="T9" fmla="*/ -1 h 21600"/>
                    <a:gd name="T10" fmla="*/ 1168 w 21600"/>
                    <a:gd name="T11" fmla="*/ 590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600" h="21600">
                      <a:moveTo>
                        <a:pt x="1411" y="6034"/>
                      </a:moveTo>
                      <a:cubicBezTo>
                        <a:pt x="3150" y="2613"/>
                        <a:pt x="6701" y="271"/>
                        <a:pt x="10800" y="271"/>
                      </a:cubicBezTo>
                      <a:cubicBezTo>
                        <a:pt x="14899" y="271"/>
                        <a:pt x="18451" y="2613"/>
                        <a:pt x="20190" y="6032"/>
                      </a:cubicBezTo>
                      <a:lnTo>
                        <a:pt x="20430" y="5911"/>
                      </a:lnTo>
                      <a:cubicBezTo>
                        <a:pt x="18647" y="2401"/>
                        <a:pt x="15004" y="-1"/>
                        <a:pt x="10800" y="-1"/>
                      </a:cubicBezTo>
                      <a:cubicBezTo>
                        <a:pt x="6596" y="-1"/>
                        <a:pt x="2952" y="2402"/>
                        <a:pt x="1168" y="590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0000">
                        <a:alpha val="0"/>
                      </a:srgbClr>
                    </a:gs>
                    <a:gs pos="50000">
                      <a:srgbClr val="5F5F5F">
                        <a:alpha val="89998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5380" name="矩形 58443"/>
            <p:cNvSpPr/>
            <p:nvPr/>
          </p:nvSpPr>
          <p:spPr>
            <a:xfrm>
              <a:off x="351" y="805"/>
              <a:ext cx="598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u-ES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混凝土</a:t>
              </a:r>
              <a:endPara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5381" name="文本框 99"/>
          <p:cNvSpPr txBox="1"/>
          <p:nvPr/>
        </p:nvSpPr>
        <p:spPr>
          <a:xfrm>
            <a:off x="3060700" y="1073150"/>
            <a:ext cx="7510463" cy="829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268605"/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一、本章定额包括现浇混凝土、预制混凝土、混凝土搅拌制作及泵送、钢筋、预制混凝土构件安装五节。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8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03427" name="组合 103426"/>
          <p:cNvGrpSpPr/>
          <p:nvPr/>
        </p:nvGrpSpPr>
        <p:grpSpPr>
          <a:xfrm>
            <a:off x="1524000" y="0"/>
            <a:ext cx="6278563" cy="1016000"/>
            <a:chOff x="0" y="0"/>
            <a:chExt cx="3955" cy="640"/>
          </a:xfrm>
        </p:grpSpPr>
        <p:pic>
          <p:nvPicPr>
            <p:cNvPr id="34819" name="图片 103427" descr="bar0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3891" cy="6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20" name="矩形 103428"/>
            <p:cNvSpPr/>
            <p:nvPr/>
          </p:nvSpPr>
          <p:spPr>
            <a:xfrm>
              <a:off x="90" y="137"/>
              <a:ext cx="386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marL="536575" indent="-536575" latinLnBrk="1">
                <a:buFont typeface="Wingdings" panose="05000000000000000000" pitchFamily="2" charset="2"/>
                <a:buChar char="v"/>
              </a:pPr>
              <a:r>
                <a:rPr lang="en-US" altLang="zh-CN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 5.2</a:t>
              </a:r>
              <a:r>
                <a:rPr lang="zh-CN" altLang="en-US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工程量计算规则</a:t>
              </a:r>
              <a:endParaRPr lang="zh-CN" altLang="en-US" sz="2800" dirty="0">
                <a:solidFill>
                  <a:srgbClr val="660066"/>
                </a:solidFill>
                <a:latin typeface="Arial Black" panose="020B0A04020102020204" pitchFamily="34" charset="0"/>
                <a:ea typeface="隶书" pitchFamily="49" charset="-122"/>
              </a:endParaRPr>
            </a:p>
          </p:txBody>
        </p:sp>
      </p:grpSp>
      <p:sp>
        <p:nvSpPr>
          <p:cNvPr id="103430" name="文本框 103429"/>
          <p:cNvSpPr txBox="1"/>
          <p:nvPr/>
        </p:nvSpPr>
        <p:spPr>
          <a:xfrm>
            <a:off x="2089150" y="2628900"/>
            <a:ext cx="8012113" cy="1863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marR="0" indent="-342900" defTabSz="914400" eaLnBrk="0" hangingPunct="0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kern="1200" cap="none" spc="0" normalizeH="0" baseline="0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各种板按以下规定计算。</a:t>
            </a:r>
            <a:endParaRPr kumimoji="0" lang="zh-CN" altLang="en-US" sz="2400" b="1" kern="1200" cap="none" spc="0" normalizeH="0" baseline="0" noProof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342900" marR="0" indent="-342900" defTabSz="914400" eaLnBrk="0" hangingPunct="0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① </a:t>
            </a:r>
            <a:r>
              <a:rPr kumimoji="0" lang="zh-CN" altLang="en-US" sz="2400" b="1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有梁板是指由一个方向或两个方向的梁</a:t>
            </a:r>
            <a:r>
              <a:rPr kumimoji="0" lang="en-US" altLang="zh-CN" sz="2400" b="1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(</a:t>
            </a:r>
            <a:r>
              <a:rPr kumimoji="0" lang="zh-CN" altLang="en-US" sz="2400" b="1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主梁、次梁</a:t>
            </a:r>
            <a:r>
              <a:rPr kumimoji="0" lang="en-US" altLang="zh-CN" sz="2400" b="1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)</a:t>
            </a:r>
            <a:r>
              <a:rPr kumimoji="0" lang="zh-CN" altLang="en-US" sz="2400" b="1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与板连成一体的板称为有梁板。有梁板包括主、次梁及板，工程量按梁、板体积之和计算。</a:t>
            </a:r>
            <a:endParaRPr kumimoji="0" lang="zh-CN" altLang="en-US" sz="2400" b="1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03431" name="组合 103430"/>
          <p:cNvGrpSpPr/>
          <p:nvPr/>
        </p:nvGrpSpPr>
        <p:grpSpPr>
          <a:xfrm>
            <a:off x="1978025" y="1162050"/>
            <a:ext cx="7727950" cy="742950"/>
            <a:chOff x="340" y="708"/>
            <a:chExt cx="4868" cy="468"/>
          </a:xfrm>
        </p:grpSpPr>
        <p:grpSp>
          <p:nvGrpSpPr>
            <p:cNvPr id="34823" name="组合 103431"/>
            <p:cNvGrpSpPr/>
            <p:nvPr/>
          </p:nvGrpSpPr>
          <p:grpSpPr>
            <a:xfrm>
              <a:off x="340" y="708"/>
              <a:ext cx="3122" cy="468"/>
              <a:chOff x="340" y="708"/>
              <a:chExt cx="3122" cy="468"/>
            </a:xfrm>
          </p:grpSpPr>
          <p:grpSp>
            <p:nvGrpSpPr>
              <p:cNvPr id="34824" name="组合 103432"/>
              <p:cNvGrpSpPr/>
              <p:nvPr/>
            </p:nvGrpSpPr>
            <p:grpSpPr>
              <a:xfrm>
                <a:off x="340" y="708"/>
                <a:ext cx="3122" cy="468"/>
                <a:chOff x="2567" y="1480"/>
                <a:chExt cx="2490" cy="959"/>
              </a:xfrm>
            </p:grpSpPr>
            <p:sp>
              <p:nvSpPr>
                <p:cNvPr id="34825" name="流程图: 可选过程 103433"/>
                <p:cNvSpPr/>
                <p:nvPr/>
              </p:nvSpPr>
              <p:spPr>
                <a:xfrm>
                  <a:off x="2672" y="1480"/>
                  <a:ext cx="2280" cy="959"/>
                </a:xfrm>
                <a:prstGeom prst="flowChartAlternateProcess">
                  <a:avLst/>
                </a:prstGeom>
                <a:solidFill>
                  <a:schemeClr val="bg1"/>
                </a:solidFill>
                <a:ln w="25400" cap="flat" cmpd="sng">
                  <a:solidFill>
                    <a:srgbClr val="5F5F5F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" name="矩形 103434"/>
                <p:cNvSpPr>
                  <a:spLocks noChangeArrowheads="1"/>
                </p:cNvSpPr>
                <p:nvPr/>
              </p:nvSpPr>
              <p:spPr bwMode="auto">
                <a:xfrm>
                  <a:off x="2567" y="1507"/>
                  <a:ext cx="2490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>
                        <a:alpha val="0"/>
                      </a:schemeClr>
                    </a:gs>
                    <a:gs pos="50000">
                      <a:srgbClr val="333333">
                        <a:alpha val="79999"/>
                      </a:srgb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2779" name="矩形 103435"/>
                <p:cNvSpPr>
                  <a:spLocks noChangeArrowheads="1"/>
                </p:cNvSpPr>
                <p:nvPr/>
              </p:nvSpPr>
              <p:spPr bwMode="auto">
                <a:xfrm>
                  <a:off x="2790" y="2398"/>
                  <a:ext cx="2043" cy="25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>
                        <a:alpha val="0"/>
                      </a:srgbClr>
                    </a:gs>
                    <a:gs pos="50000">
                      <a:srgbClr val="5F5F5F">
                        <a:alpha val="89998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34828" name="圆角矩形 103436"/>
              <p:cNvSpPr/>
              <p:nvPr/>
            </p:nvSpPr>
            <p:spPr>
              <a:xfrm>
                <a:off x="560" y="762"/>
                <a:ext cx="2675" cy="360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009900"/>
                  </a:gs>
                  <a:gs pos="100000">
                    <a:srgbClr val="007000"/>
                  </a:gs>
                </a:gsLst>
                <a:lin ang="5400000" scaled="1"/>
                <a:tileRect/>
              </a:gradFill>
              <a:ln w="25400" cap="flat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2781" name="任意多边形 103437"/>
              <p:cNvSpPr>
                <a:spLocks noChangeArrowheads="1"/>
              </p:cNvSpPr>
              <p:nvPr/>
            </p:nvSpPr>
            <p:spPr bwMode="auto">
              <a:xfrm>
                <a:off x="595" y="775"/>
                <a:ext cx="762" cy="228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50000">
                    <a:schemeClr val="bg1">
                      <a:alpha val="0"/>
                    </a:schemeClr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34830" name="组合 103438"/>
            <p:cNvGrpSpPr/>
            <p:nvPr/>
          </p:nvGrpSpPr>
          <p:grpSpPr>
            <a:xfrm>
              <a:off x="3328" y="873"/>
              <a:ext cx="1880" cy="98"/>
              <a:chOff x="1756" y="873"/>
              <a:chExt cx="3452" cy="98"/>
            </a:xfrm>
          </p:grpSpPr>
          <p:sp>
            <p:nvSpPr>
              <p:cNvPr id="34831" name="直接连接符 103439"/>
              <p:cNvSpPr/>
              <p:nvPr/>
            </p:nvSpPr>
            <p:spPr>
              <a:xfrm flipV="1">
                <a:off x="1756" y="873"/>
                <a:ext cx="3446" cy="2"/>
              </a:xfrm>
              <a:prstGeom prst="line">
                <a:avLst/>
              </a:prstGeom>
              <a:ln w="25400" cap="flat" cmpd="sng">
                <a:solidFill>
                  <a:schemeClr val="folHlink"/>
                </a:solidFill>
                <a:prstDash val="sysDot"/>
                <a:round/>
                <a:headEnd type="none" w="med" len="med"/>
                <a:tailEnd type="oval" w="med" len="med"/>
              </a:ln>
            </p:spPr>
          </p:sp>
          <p:sp>
            <p:nvSpPr>
              <p:cNvPr id="34832" name="直接连接符 103440"/>
              <p:cNvSpPr/>
              <p:nvPr/>
            </p:nvSpPr>
            <p:spPr>
              <a:xfrm flipV="1">
                <a:off x="1762" y="969"/>
                <a:ext cx="3446" cy="2"/>
              </a:xfrm>
              <a:prstGeom prst="line">
                <a:avLst/>
              </a:prstGeom>
              <a:ln w="25400" cap="flat" cmpd="sng">
                <a:solidFill>
                  <a:schemeClr val="folHlink"/>
                </a:solidFill>
                <a:prstDash val="sysDot"/>
                <a:round/>
                <a:headEnd type="none" w="med" len="med"/>
                <a:tailEnd type="oval" w="med" len="med"/>
              </a:ln>
            </p:spPr>
          </p:sp>
        </p:grpSp>
        <p:sp>
          <p:nvSpPr>
            <p:cNvPr id="34833" name="文本框 103441"/>
            <p:cNvSpPr txBox="1"/>
            <p:nvPr/>
          </p:nvSpPr>
          <p:spPr>
            <a:xfrm>
              <a:off x="484" y="833"/>
              <a:ext cx="2847" cy="24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>
                <a:lnSpc>
                  <a:spcPct val="95000"/>
                </a:lnSpc>
                <a:spcBef>
                  <a:spcPct val="25000"/>
                </a:spcBef>
              </a:pPr>
              <a:r>
                <a:rPr lang="en-US" altLang="en-US" sz="2000" b="1" dirty="0">
                  <a:solidFill>
                    <a:srgbClr val="FFFF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5.2.2  </a:t>
              </a:r>
              <a:r>
                <a:rPr lang="zh-CN" altLang="en-US" sz="2000" b="1" dirty="0">
                  <a:solidFill>
                    <a:srgbClr val="FFFF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现浇混凝土工程量的计算规则</a:t>
              </a:r>
              <a:endParaRPr lang="zh-CN" altLang="en-US" sz="2000" b="1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03443" name="五边形 103442"/>
          <p:cNvSpPr/>
          <p:nvPr/>
        </p:nvSpPr>
        <p:spPr>
          <a:xfrm>
            <a:off x="2209800" y="2028825"/>
            <a:ext cx="942975" cy="600075"/>
          </a:xfrm>
          <a:prstGeom prst="homePlate">
            <a:avLst>
              <a:gd name="adj" fmla="val 39220"/>
            </a:avLst>
          </a:prstGeom>
          <a:gradFill rotWithShape="1">
            <a:gsLst>
              <a:gs pos="0">
                <a:srgbClr val="000051"/>
              </a:gs>
              <a:gs pos="50000">
                <a:srgbClr val="0000FF"/>
              </a:gs>
              <a:gs pos="100000">
                <a:srgbClr val="000051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板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444" name="矩形 103443"/>
          <p:cNvSpPr/>
          <p:nvPr/>
        </p:nvSpPr>
        <p:spPr>
          <a:xfrm>
            <a:off x="3065463" y="2025650"/>
            <a:ext cx="717391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sng" strike="noStrike" kern="1200" cap="none" spc="0" normalizeH="0" baseline="0" noProof="1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按图示面积乘以板厚，以立方米计算。</a:t>
            </a:r>
            <a:endParaRPr kumimoji="0" lang="zh-CN" altLang="en-US" sz="2400" b="1" i="0" u="sng" strike="noStrike" kern="1200" cap="none" spc="0" normalizeH="0" baseline="0" noProof="1">
              <a:ln>
                <a:noFill/>
              </a:ln>
              <a:solidFill>
                <a:srgbClr val="0033CC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103456" name="矩形 103455"/>
          <p:cNvSpPr/>
          <p:nvPr/>
        </p:nvSpPr>
        <p:spPr>
          <a:xfrm>
            <a:off x="1978025" y="5376863"/>
            <a:ext cx="7717790" cy="82994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主梁及次梁体积</a:t>
            </a:r>
            <a:r>
              <a:rPr lang="en-U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=</a:t>
            </a:r>
            <a:r>
              <a:rPr lang="zh-CN" altLang="en-U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主梁长度</a:t>
            </a:r>
            <a:r>
              <a:rPr lang="en-U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  <a:r>
              <a:rPr lang="zh-CN" altLang="en-U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主梁宽度</a:t>
            </a:r>
            <a:r>
              <a:rPr lang="en-U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  <a:r>
              <a:rPr lang="zh-CN" altLang="en-U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肋高</a:t>
            </a:r>
            <a:endParaRPr lang="zh-CN" altLang="en-US" sz="2400" b="1" dirty="0">
              <a:solidFill>
                <a:srgbClr val="0033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                      </a:t>
            </a:r>
            <a:r>
              <a:rPr lang="en-U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+</a:t>
            </a:r>
            <a:r>
              <a:rPr lang="zh-CN" altLang="en-U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次梁净长度</a:t>
            </a:r>
            <a:r>
              <a:rPr lang="en-U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  <a:r>
              <a:rPr lang="zh-CN" altLang="en-U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次梁宽度</a:t>
            </a:r>
            <a:r>
              <a:rPr lang="en-U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  <a:r>
              <a:rPr lang="zh-CN" altLang="en-U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肋高</a:t>
            </a:r>
            <a:endParaRPr lang="zh-CN" altLang="en-US" sz="2400" b="1" dirty="0">
              <a:solidFill>
                <a:srgbClr val="0033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457" name="矩形 103456"/>
          <p:cNvSpPr/>
          <p:nvPr/>
        </p:nvSpPr>
        <p:spPr>
          <a:xfrm>
            <a:off x="2089150" y="4554538"/>
            <a:ext cx="7780655" cy="82994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现浇有梁板混凝土工程量</a:t>
            </a:r>
            <a:r>
              <a:rPr lang="en-U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=</a:t>
            </a:r>
            <a:endParaRPr lang="en-US" altLang="zh-CN" sz="2400" b="1" dirty="0">
              <a:solidFill>
                <a:srgbClr val="0033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 图示长度</a:t>
            </a:r>
            <a:r>
              <a:rPr lang="en-U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  <a:r>
              <a:rPr lang="zh-CN" altLang="en-U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图示宽度</a:t>
            </a:r>
            <a:r>
              <a:rPr lang="en-U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  <a:r>
              <a:rPr lang="zh-CN" altLang="en-U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板厚</a:t>
            </a:r>
            <a:r>
              <a:rPr lang="en-U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+</a:t>
            </a:r>
            <a:r>
              <a:rPr lang="zh-CN" altLang="en-U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主梁及次梁体积</a:t>
            </a:r>
            <a:endParaRPr lang="zh-CN" altLang="en-US" sz="2400" b="1" dirty="0">
              <a:solidFill>
                <a:srgbClr val="0033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3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3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3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3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0" grpId="0"/>
      <p:bldP spid="103443" grpId="0" bldLvl="0" animBg="1"/>
      <p:bldP spid="103444" grpId="0"/>
      <p:bldP spid="103456" grpId="0"/>
      <p:bldP spid="10345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文本框 99"/>
          <p:cNvSpPr txBox="1"/>
          <p:nvPr/>
        </p:nvSpPr>
        <p:spPr>
          <a:xfrm>
            <a:off x="2239963" y="1470025"/>
            <a:ext cx="7796212" cy="17532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268605">
              <a:lnSpc>
                <a:spcPct val="150000"/>
              </a:lnSpc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9.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阳台指主体结构外的阳台，定额己综合考虑了阳台的各种类型因素，使用时不得分解。主体结构内的阳台，按梁、板相应规定计算。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42" name="矩形 58372"/>
          <p:cNvSpPr/>
          <p:nvPr/>
        </p:nvSpPr>
        <p:spPr>
          <a:xfrm>
            <a:off x="1690688" y="546100"/>
            <a:ext cx="6135687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536575" indent="-536575" latinLnBrk="1">
              <a:buFont typeface="Wingdings" panose="05000000000000000000" pitchFamily="2" charset="2"/>
              <a:buChar char="v"/>
            </a:pPr>
            <a:r>
              <a:rPr lang="en-US" altLang="zh-CN" sz="2800" dirty="0">
                <a:solidFill>
                  <a:srgbClr val="660066"/>
                </a:solidFill>
                <a:latin typeface="Arial Black" panose="020B0A04020102020204" pitchFamily="34" charset="0"/>
                <a:ea typeface="隶书" pitchFamily="49" charset="-122"/>
              </a:rPr>
              <a:t> 5.1</a:t>
            </a:r>
            <a:r>
              <a:rPr lang="zh-CN" altLang="en-US" sz="2800" dirty="0">
                <a:solidFill>
                  <a:srgbClr val="660066"/>
                </a:solidFill>
                <a:latin typeface="Arial Black" panose="020B0A04020102020204" pitchFamily="34" charset="0"/>
                <a:ea typeface="隶书" pitchFamily="49" charset="-122"/>
              </a:rPr>
              <a:t>定额说明</a:t>
            </a:r>
            <a:endParaRPr lang="zh-CN" altLang="en-US" sz="2800" dirty="0">
              <a:solidFill>
                <a:srgbClr val="660066"/>
              </a:solidFill>
              <a:latin typeface="Arial Black" panose="020B0A04020102020204" pitchFamily="34" charset="0"/>
              <a:ea typeface="隶书" pitchFamily="49" charset="-122"/>
            </a:endParaRPr>
          </a:p>
        </p:txBody>
      </p:sp>
      <p:sp>
        <p:nvSpPr>
          <p:cNvPr id="35843" name="文本框 1"/>
          <p:cNvSpPr txBox="1"/>
          <p:nvPr/>
        </p:nvSpPr>
        <p:spPr>
          <a:xfrm>
            <a:off x="2239963" y="3765550"/>
            <a:ext cx="7796212" cy="23069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268605"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阳台、雨篷按伸出外墙部分的水平投影面积计算，伸出外墙的牛腿不另计算，其嵌入墙内 的梁另按梁有关规定单独计算：雨篷的翻檐按展开面积，并入雨篷内计算。井字梁雨篷，按有梁板计 算规则计算。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44" name="矩形 58372"/>
          <p:cNvSpPr/>
          <p:nvPr/>
        </p:nvSpPr>
        <p:spPr>
          <a:xfrm>
            <a:off x="2008188" y="3206750"/>
            <a:ext cx="6135687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536575" indent="-536575" latinLnBrk="1">
              <a:buFont typeface="Wingdings" panose="05000000000000000000" pitchFamily="2" charset="2"/>
              <a:buChar char="v"/>
            </a:pPr>
            <a:r>
              <a:rPr lang="en-US" altLang="zh-CN" sz="2800" dirty="0">
                <a:solidFill>
                  <a:srgbClr val="660066"/>
                </a:solidFill>
                <a:latin typeface="Arial Black" panose="020B0A04020102020204" pitchFamily="34" charset="0"/>
                <a:ea typeface="隶书" pitchFamily="49" charset="-122"/>
              </a:rPr>
              <a:t> 5.2</a:t>
            </a:r>
            <a:r>
              <a:rPr lang="zh-CN" altLang="en-US" sz="2800" dirty="0">
                <a:solidFill>
                  <a:srgbClr val="660066"/>
                </a:solidFill>
                <a:latin typeface="Arial Black" panose="020B0A04020102020204" pitchFamily="34" charset="0"/>
                <a:ea typeface="隶书" pitchFamily="49" charset="-122"/>
              </a:rPr>
              <a:t>计算规则</a:t>
            </a:r>
            <a:endParaRPr lang="zh-CN" altLang="en-US" sz="2800" dirty="0">
              <a:solidFill>
                <a:srgbClr val="660066"/>
              </a:solidFill>
              <a:latin typeface="Arial Black" panose="020B0A04020102020204" pitchFamily="34" charset="0"/>
              <a:ea typeface="隶书" pitchFamily="49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04451" name="组合 104450"/>
          <p:cNvGrpSpPr/>
          <p:nvPr/>
        </p:nvGrpSpPr>
        <p:grpSpPr>
          <a:xfrm>
            <a:off x="1524000" y="0"/>
            <a:ext cx="6278563" cy="1016000"/>
            <a:chOff x="0" y="0"/>
            <a:chExt cx="3955" cy="640"/>
          </a:xfrm>
        </p:grpSpPr>
        <p:pic>
          <p:nvPicPr>
            <p:cNvPr id="36867" name="图片 104451" descr="bar0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3891" cy="6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6868" name="矩形 104452"/>
            <p:cNvSpPr/>
            <p:nvPr/>
          </p:nvSpPr>
          <p:spPr>
            <a:xfrm>
              <a:off x="90" y="137"/>
              <a:ext cx="386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marL="536575" indent="-536575" latinLnBrk="1">
                <a:buFont typeface="Wingdings" panose="05000000000000000000" pitchFamily="2" charset="2"/>
                <a:buChar char="v"/>
              </a:pPr>
              <a:r>
                <a:rPr lang="en-US" altLang="zh-CN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 5.2</a:t>
              </a:r>
              <a:r>
                <a:rPr lang="zh-CN" altLang="en-US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工程量计算规则</a:t>
              </a:r>
              <a:endParaRPr lang="zh-CN" altLang="en-US" sz="2800" dirty="0">
                <a:solidFill>
                  <a:srgbClr val="660066"/>
                </a:solidFill>
                <a:latin typeface="Arial Black" panose="020B0A04020102020204" pitchFamily="34" charset="0"/>
                <a:ea typeface="隶书" pitchFamily="49" charset="-122"/>
              </a:endParaRPr>
            </a:p>
          </p:txBody>
        </p:sp>
      </p:grpSp>
      <p:sp>
        <p:nvSpPr>
          <p:cNvPr id="104454" name="文本框 104453"/>
          <p:cNvSpPr txBox="1"/>
          <p:nvPr/>
        </p:nvSpPr>
        <p:spPr>
          <a:xfrm>
            <a:off x="2209800" y="2082800"/>
            <a:ext cx="8012113" cy="9772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 defTabSz="914400" eaLnBrk="0" hangingPunct="0">
              <a:lnSpc>
                <a:spcPct val="120000"/>
              </a:lnSpc>
            </a:pP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②	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无梁板是指无梁且直接用柱子支撑的楼板。无梁板按板和柱帽体积之和计算，如图</a:t>
            </a: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4-8(b)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所示。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04477" name="组合 104476"/>
          <p:cNvGrpSpPr/>
          <p:nvPr/>
        </p:nvGrpSpPr>
        <p:grpSpPr>
          <a:xfrm>
            <a:off x="3308350" y="3657600"/>
            <a:ext cx="5437188" cy="2713038"/>
            <a:chOff x="1552" y="2704"/>
            <a:chExt cx="2563" cy="1165"/>
          </a:xfrm>
        </p:grpSpPr>
        <p:pic>
          <p:nvPicPr>
            <p:cNvPr id="36871" name="图片 104470" descr="4d8"/>
            <p:cNvPicPr>
              <a:picLocks noChangeAspect="1"/>
            </p:cNvPicPr>
            <p:nvPr/>
          </p:nvPicPr>
          <p:blipFill>
            <a:blip r:embed="rId2"/>
            <a:srcRect l="48640" t="-1634" r="-1646" b="84010"/>
            <a:stretch>
              <a:fillRect/>
            </a:stretch>
          </p:blipFill>
          <p:spPr>
            <a:xfrm>
              <a:off x="1552" y="2704"/>
              <a:ext cx="2563" cy="90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6872" name="矩形 104471"/>
            <p:cNvSpPr/>
            <p:nvPr/>
          </p:nvSpPr>
          <p:spPr>
            <a:xfrm>
              <a:off x="2072" y="3712"/>
              <a:ext cx="1572" cy="157"/>
            </a:xfrm>
            <a:prstGeom prst="rect">
              <a:avLst/>
            </a:prstGeom>
            <a:noFill/>
            <a:ln w="9525">
              <a:noFill/>
            </a:ln>
          </p:spPr>
          <p:txBody>
            <a:bodyPr tIns="76176" bIns="76176" anchor="ctr">
              <a:spAutoFit/>
            </a:bodyPr>
            <a:p>
              <a:r>
                <a:rPr lang="zh-CN" altLang="eu-E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图</a:t>
              </a:r>
              <a:r>
                <a:rPr lang="eu-ES" altLang="zh-CN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4-8</a:t>
              </a:r>
              <a:r>
                <a:rPr lang="zh-CN" altLang="eu-E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（</a:t>
              </a:r>
              <a:r>
                <a:rPr lang="eu-ES" altLang="zh-CN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b</a:t>
              </a:r>
              <a:r>
                <a:rPr lang="zh-CN" altLang="eu-E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）现浇无梁板示意图</a:t>
              </a:r>
              <a:endParaRPr lang="zh-CN" altLang="eu-ES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04474" name="矩形 104473"/>
          <p:cNvSpPr/>
          <p:nvPr/>
        </p:nvSpPr>
        <p:spPr>
          <a:xfrm>
            <a:off x="1814513" y="3200400"/>
            <a:ext cx="880237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现浇无梁板混凝土工程量</a:t>
            </a:r>
            <a:r>
              <a:rPr lang="en-U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=</a:t>
            </a:r>
            <a:r>
              <a:rPr lang="zh-CN" altLang="en-U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图示长度</a:t>
            </a:r>
            <a:r>
              <a:rPr lang="en-U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  <a:r>
              <a:rPr lang="zh-CN" altLang="en-U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图示宽度</a:t>
            </a:r>
            <a:r>
              <a:rPr lang="en-U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  <a:r>
              <a:rPr lang="zh-CN" altLang="en-U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板厚</a:t>
            </a:r>
            <a:r>
              <a:rPr lang="en-U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+</a:t>
            </a:r>
            <a:r>
              <a:rPr lang="zh-CN" altLang="en-U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柱帽体积</a:t>
            </a:r>
            <a:endParaRPr lang="zh-CN" altLang="en-US" sz="2400" b="1" dirty="0">
              <a:solidFill>
                <a:srgbClr val="0033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475" name="五边形 104474"/>
          <p:cNvSpPr/>
          <p:nvPr/>
        </p:nvSpPr>
        <p:spPr>
          <a:xfrm>
            <a:off x="2209800" y="1482725"/>
            <a:ext cx="942975" cy="600075"/>
          </a:xfrm>
          <a:prstGeom prst="homePlate">
            <a:avLst>
              <a:gd name="adj" fmla="val 39220"/>
            </a:avLst>
          </a:prstGeom>
          <a:gradFill rotWithShape="1">
            <a:gsLst>
              <a:gs pos="0">
                <a:srgbClr val="000051"/>
              </a:gs>
              <a:gs pos="50000">
                <a:srgbClr val="0000FF"/>
              </a:gs>
              <a:gs pos="100000">
                <a:srgbClr val="000051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板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476" name="矩形 104475"/>
          <p:cNvSpPr/>
          <p:nvPr/>
        </p:nvSpPr>
        <p:spPr>
          <a:xfrm>
            <a:off x="3065463" y="1479550"/>
            <a:ext cx="717391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sng" strike="noStrike" kern="1200" cap="none" spc="0" normalizeH="0" baseline="0" noProof="1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按图式面积乘以板厚，以立方米计算。</a:t>
            </a:r>
            <a:endParaRPr kumimoji="0" lang="zh-CN" altLang="en-US" sz="2400" b="1" i="0" u="sng" strike="noStrike" kern="1200" cap="none" spc="0" normalizeH="0" baseline="0" noProof="1">
              <a:ln>
                <a:noFill/>
              </a:ln>
              <a:solidFill>
                <a:srgbClr val="0033CC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4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4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4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4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4" grpId="0"/>
      <p:bldP spid="104474" grpId="0"/>
      <p:bldP spid="104475" grpId="0" bldLvl="0" animBg="1"/>
      <p:bldP spid="10447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05475" name="组合 105474"/>
          <p:cNvGrpSpPr/>
          <p:nvPr/>
        </p:nvGrpSpPr>
        <p:grpSpPr>
          <a:xfrm>
            <a:off x="1524000" y="0"/>
            <a:ext cx="6278563" cy="1016000"/>
            <a:chOff x="0" y="0"/>
            <a:chExt cx="3955" cy="640"/>
          </a:xfrm>
        </p:grpSpPr>
        <p:pic>
          <p:nvPicPr>
            <p:cNvPr id="37891" name="图片 105475" descr="bar0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3891" cy="6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7892" name="矩形 105476"/>
            <p:cNvSpPr/>
            <p:nvPr/>
          </p:nvSpPr>
          <p:spPr>
            <a:xfrm>
              <a:off x="90" y="137"/>
              <a:ext cx="386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marL="536575" indent="-536575" latinLnBrk="1">
                <a:buFont typeface="Wingdings" panose="05000000000000000000" pitchFamily="2" charset="2"/>
                <a:buChar char="v"/>
              </a:pPr>
              <a:r>
                <a:rPr lang="en-US" altLang="zh-CN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 5.2</a:t>
              </a:r>
              <a:r>
                <a:rPr lang="zh-CN" altLang="en-US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工程量计算规则</a:t>
              </a:r>
              <a:endParaRPr lang="zh-CN" altLang="en-US" sz="2800" dirty="0">
                <a:solidFill>
                  <a:srgbClr val="660066"/>
                </a:solidFill>
                <a:latin typeface="Arial Black" panose="020B0A04020102020204" pitchFamily="34" charset="0"/>
                <a:ea typeface="隶书" pitchFamily="49" charset="-122"/>
              </a:endParaRPr>
            </a:p>
          </p:txBody>
        </p:sp>
      </p:grpSp>
      <p:sp>
        <p:nvSpPr>
          <p:cNvPr id="105478" name="文本框 105477"/>
          <p:cNvSpPr txBox="1"/>
          <p:nvPr/>
        </p:nvSpPr>
        <p:spPr>
          <a:xfrm>
            <a:off x="2089150" y="2009775"/>
            <a:ext cx="8012113" cy="142049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 defTabSz="914400" eaLnBrk="0" hangingPunct="0">
              <a:lnSpc>
                <a:spcPct val="120000"/>
              </a:lnSpc>
            </a:pP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③	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平板是指直接支撑在墙上的现浇楼板。平板按板图示体积计算，伸入墙内的板头、平板边沿的翻檐，均并入平板体积内计算，如图</a:t>
            </a: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4-8(c)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所示。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05498" name="组合 105497"/>
          <p:cNvGrpSpPr/>
          <p:nvPr/>
        </p:nvGrpSpPr>
        <p:grpSpPr>
          <a:xfrm>
            <a:off x="3700463" y="4008438"/>
            <a:ext cx="5211762" cy="2336800"/>
            <a:chOff x="1576" y="2866"/>
            <a:chExt cx="2437" cy="1003"/>
          </a:xfrm>
        </p:grpSpPr>
        <p:pic>
          <p:nvPicPr>
            <p:cNvPr id="37895" name="图片 105492" descr="4d8"/>
            <p:cNvPicPr>
              <a:picLocks noChangeAspect="1"/>
            </p:cNvPicPr>
            <p:nvPr/>
          </p:nvPicPr>
          <p:blipFill>
            <a:blip r:embed="rId2"/>
            <a:srcRect l="21837" t="20891" r="27763" b="63351"/>
            <a:stretch>
              <a:fillRect/>
            </a:stretch>
          </p:blipFill>
          <p:spPr>
            <a:xfrm>
              <a:off x="1576" y="2866"/>
              <a:ext cx="2437" cy="81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7896" name="矩形 105493"/>
            <p:cNvSpPr/>
            <p:nvPr/>
          </p:nvSpPr>
          <p:spPr>
            <a:xfrm>
              <a:off x="2072" y="3712"/>
              <a:ext cx="1460" cy="157"/>
            </a:xfrm>
            <a:prstGeom prst="rect">
              <a:avLst/>
            </a:prstGeom>
            <a:noFill/>
            <a:ln w="9525">
              <a:noFill/>
            </a:ln>
          </p:spPr>
          <p:txBody>
            <a:bodyPr tIns="76176" bIns="76176" anchor="ctr">
              <a:spAutoFit/>
            </a:bodyPr>
            <a:p>
              <a:r>
                <a:rPr lang="zh-CN" altLang="eu-E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图</a:t>
              </a:r>
              <a:r>
                <a:rPr lang="eu-ES" altLang="zh-CN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4-8</a:t>
              </a:r>
              <a:r>
                <a:rPr lang="zh-CN" altLang="eu-E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（</a:t>
              </a:r>
              <a:r>
                <a:rPr lang="eu-ES" altLang="zh-CN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c</a:t>
              </a:r>
              <a:r>
                <a:rPr lang="zh-CN" altLang="eu-E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）现浇平板示意图</a:t>
              </a:r>
              <a:endParaRPr lang="zh-CN" altLang="eu-ES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05495" name="矩形 105494"/>
          <p:cNvSpPr/>
          <p:nvPr/>
        </p:nvSpPr>
        <p:spPr>
          <a:xfrm>
            <a:off x="2332038" y="3417888"/>
            <a:ext cx="709422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现浇平板混凝土工程量</a:t>
            </a:r>
            <a:r>
              <a:rPr lang="en-U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=</a:t>
            </a:r>
            <a:r>
              <a:rPr lang="zh-CN" altLang="en-U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图示长度</a:t>
            </a:r>
            <a:r>
              <a:rPr lang="en-U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  <a:r>
              <a:rPr lang="zh-CN" altLang="en-U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图示宽度</a:t>
            </a:r>
            <a:r>
              <a:rPr lang="en-U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  <a:r>
              <a:rPr lang="zh-CN" altLang="en-U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板厚</a:t>
            </a:r>
            <a:endParaRPr lang="zh-CN" altLang="en-US" sz="2400" b="1" dirty="0">
              <a:solidFill>
                <a:srgbClr val="0033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5496" name="五边形 105495"/>
          <p:cNvSpPr/>
          <p:nvPr/>
        </p:nvSpPr>
        <p:spPr>
          <a:xfrm>
            <a:off x="2222500" y="1092200"/>
            <a:ext cx="942975" cy="600075"/>
          </a:xfrm>
          <a:prstGeom prst="homePlate">
            <a:avLst>
              <a:gd name="adj" fmla="val 39220"/>
            </a:avLst>
          </a:prstGeom>
          <a:gradFill rotWithShape="1">
            <a:gsLst>
              <a:gs pos="0">
                <a:srgbClr val="000051"/>
              </a:gs>
              <a:gs pos="50000">
                <a:srgbClr val="0000FF"/>
              </a:gs>
              <a:gs pos="100000">
                <a:srgbClr val="000051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板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5497" name="矩形 105496"/>
          <p:cNvSpPr/>
          <p:nvPr/>
        </p:nvSpPr>
        <p:spPr>
          <a:xfrm>
            <a:off x="3081338" y="1100138"/>
            <a:ext cx="717391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sng" strike="noStrike" kern="1200" cap="none" spc="0" normalizeH="0" baseline="0" noProof="1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按图示面积乘以板厚，以立方米计算。</a:t>
            </a:r>
            <a:endParaRPr kumimoji="0" lang="zh-CN" altLang="en-US" sz="2400" b="1" i="0" u="sng" strike="noStrike" kern="1200" cap="none" spc="0" normalizeH="0" baseline="0" noProof="1">
              <a:ln>
                <a:noFill/>
              </a:ln>
              <a:solidFill>
                <a:srgbClr val="0033CC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5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5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5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5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8" grpId="0"/>
      <p:bldP spid="105495" grpId="0"/>
      <p:bldP spid="105496" grpId="0" bldLvl="0" animBg="1"/>
      <p:bldP spid="10549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06499" name="组合 106498"/>
          <p:cNvGrpSpPr/>
          <p:nvPr/>
        </p:nvGrpSpPr>
        <p:grpSpPr>
          <a:xfrm>
            <a:off x="1524000" y="0"/>
            <a:ext cx="6278563" cy="1016000"/>
            <a:chOff x="0" y="0"/>
            <a:chExt cx="3955" cy="640"/>
          </a:xfrm>
        </p:grpSpPr>
        <p:pic>
          <p:nvPicPr>
            <p:cNvPr id="38915" name="图片 106499" descr="bar0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3891" cy="6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8916" name="矩形 106500"/>
            <p:cNvSpPr/>
            <p:nvPr/>
          </p:nvSpPr>
          <p:spPr>
            <a:xfrm>
              <a:off x="90" y="137"/>
              <a:ext cx="386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marL="536575" indent="-536575" latinLnBrk="1">
                <a:buFont typeface="Wingdings" panose="05000000000000000000" pitchFamily="2" charset="2"/>
                <a:buChar char="v"/>
              </a:pPr>
              <a:r>
                <a:rPr lang="en-US" altLang="zh-CN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 5.2</a:t>
              </a:r>
              <a:r>
                <a:rPr lang="zh-CN" altLang="en-US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工程量计算规则</a:t>
              </a:r>
              <a:endParaRPr lang="zh-CN" altLang="en-US" sz="2800" dirty="0">
                <a:solidFill>
                  <a:srgbClr val="660066"/>
                </a:solidFill>
                <a:latin typeface="Arial Black" panose="020B0A04020102020204" pitchFamily="34" charset="0"/>
                <a:ea typeface="隶书" pitchFamily="49" charset="-122"/>
              </a:endParaRPr>
            </a:p>
          </p:txBody>
        </p:sp>
      </p:grpSp>
      <p:sp>
        <p:nvSpPr>
          <p:cNvPr id="106502" name="文本框 106501"/>
          <p:cNvSpPr txBox="1"/>
          <p:nvPr/>
        </p:nvSpPr>
        <p:spPr>
          <a:xfrm>
            <a:off x="2089150" y="1692275"/>
            <a:ext cx="8012113" cy="12725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marR="0" indent="-342900" defTabSz="914400" eaLnBrk="0" hangingPunct="0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kern="1200" cap="none" spc="0" normalizeH="0" baseline="0" noProof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342900" marR="0" indent="-342900" defTabSz="914400" eaLnBrk="0" hangingPunct="0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④	轻型框剪墙支撑的板按现浇混凝土平板的计算规则，以体积计算。</a:t>
            </a:r>
            <a:endParaRPr kumimoji="0" lang="en-US" altLang="zh-CN" sz="2400" b="1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105496" name="五边形 105495"/>
          <p:cNvSpPr/>
          <p:nvPr/>
        </p:nvSpPr>
        <p:spPr>
          <a:xfrm>
            <a:off x="2222500" y="1092200"/>
            <a:ext cx="942975" cy="600075"/>
          </a:xfrm>
          <a:prstGeom prst="homePlate">
            <a:avLst>
              <a:gd name="adj" fmla="val 39220"/>
            </a:avLst>
          </a:prstGeom>
          <a:gradFill rotWithShape="1">
            <a:gsLst>
              <a:gs pos="0">
                <a:srgbClr val="000051"/>
              </a:gs>
              <a:gs pos="50000">
                <a:srgbClr val="0000FF"/>
              </a:gs>
              <a:gs pos="100000">
                <a:srgbClr val="000051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板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5497" name="矩形 105496"/>
          <p:cNvSpPr/>
          <p:nvPr/>
        </p:nvSpPr>
        <p:spPr>
          <a:xfrm>
            <a:off x="3081338" y="1100138"/>
            <a:ext cx="717391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sng" strike="noStrike" kern="1200" cap="none" spc="0" normalizeH="0" baseline="0" noProof="1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按图示面积乘以板厚，以立方米计算。</a:t>
            </a:r>
            <a:endParaRPr kumimoji="0" lang="zh-CN" altLang="en-US" sz="2400" b="1" i="0" u="sng" strike="noStrike" kern="1200" cap="none" spc="0" normalizeH="0" baseline="0" noProof="1">
              <a:ln>
                <a:noFill/>
              </a:ln>
              <a:solidFill>
                <a:srgbClr val="0033CC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38920" name="文本框 1"/>
          <p:cNvSpPr txBox="1"/>
          <p:nvPr/>
        </p:nvSpPr>
        <p:spPr>
          <a:xfrm>
            <a:off x="2308225" y="2954338"/>
            <a:ext cx="7575550" cy="18637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lnSpc>
                <a:spcPct val="12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轻型框剪墙，结构设计中也称为短肢剪力墙结构。轻型框剪墙，由 墙柱、墙身、墙梁三种构件构成。通常 情况下，墙柱、墙身、墙梁厚度（</a:t>
            </a:r>
            <a:r>
              <a:rPr lang="en-US" altLang="en-US" sz="2400" b="1" dirty="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≤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300mm）相同，构造上没有明显的区分界限。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5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5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2" grpId="0"/>
      <p:bldP spid="105496" grpId="0" bldLvl="0" animBg="1"/>
      <p:bldP spid="10549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06499" name="组合 106498"/>
          <p:cNvGrpSpPr/>
          <p:nvPr/>
        </p:nvGrpSpPr>
        <p:grpSpPr>
          <a:xfrm>
            <a:off x="1524000" y="0"/>
            <a:ext cx="6278563" cy="1016000"/>
            <a:chOff x="0" y="0"/>
            <a:chExt cx="3955" cy="640"/>
          </a:xfrm>
        </p:grpSpPr>
        <p:pic>
          <p:nvPicPr>
            <p:cNvPr id="39939" name="图片 106499" descr="bar0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3891" cy="6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9940" name="矩形 106500"/>
            <p:cNvSpPr/>
            <p:nvPr/>
          </p:nvSpPr>
          <p:spPr>
            <a:xfrm>
              <a:off x="90" y="137"/>
              <a:ext cx="386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marL="536575" indent="-536575" latinLnBrk="1">
                <a:buFont typeface="Wingdings" panose="05000000000000000000" pitchFamily="2" charset="2"/>
                <a:buChar char="v"/>
              </a:pPr>
              <a:r>
                <a:rPr lang="en-US" altLang="zh-CN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 5.2</a:t>
              </a:r>
              <a:r>
                <a:rPr lang="zh-CN" altLang="en-US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工程量计算规则</a:t>
              </a:r>
              <a:endParaRPr lang="zh-CN" altLang="en-US" sz="2800" dirty="0">
                <a:solidFill>
                  <a:srgbClr val="660066"/>
                </a:solidFill>
                <a:latin typeface="Arial Black" panose="020B0A04020102020204" pitchFamily="34" charset="0"/>
                <a:ea typeface="隶书" pitchFamily="49" charset="-122"/>
              </a:endParaRPr>
            </a:p>
          </p:txBody>
        </p:sp>
      </p:grpSp>
      <p:sp>
        <p:nvSpPr>
          <p:cNvPr id="106502" name="文本框 106501"/>
          <p:cNvSpPr txBox="1"/>
          <p:nvPr/>
        </p:nvSpPr>
        <p:spPr>
          <a:xfrm>
            <a:off x="1974850" y="1671638"/>
            <a:ext cx="8201025" cy="1715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marR="0" indent="-342900" defTabSz="914400" eaLnBrk="0" hangingPunct="0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kern="1200" cap="none" spc="0" normalizeH="0" baseline="0" noProof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342900" marR="0" indent="-342900" defTabSz="914400" eaLnBrk="0" hangingPunct="0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⑤</a:t>
            </a:r>
            <a:r>
              <a:rPr kumimoji="0" lang="en-US" altLang="zh-CN" sz="2400" b="1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	</a:t>
            </a:r>
            <a:r>
              <a:rPr kumimoji="0" lang="zh-CN" altLang="en-US" sz="2400" b="1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斜屋面板是指斜屋面铺瓦用的钢筋混凝土基层板。斜屋面按板断面积乘以斜长，有梁时，梁板合并计算。屋脊处加厚混凝土</a:t>
            </a:r>
            <a:r>
              <a:rPr kumimoji="0" lang="en-US" altLang="zh-CN" sz="2400" b="1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(</a:t>
            </a:r>
            <a:r>
              <a:rPr kumimoji="0" lang="zh-CN" altLang="en-US" sz="2400" b="1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素混凝土</a:t>
            </a:r>
            <a:r>
              <a:rPr kumimoji="0" lang="en-US" altLang="zh-CN" sz="2400" b="1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)</a:t>
            </a:r>
            <a:r>
              <a:rPr kumimoji="0" lang="zh-CN" altLang="en-US" sz="2400" b="1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已包括在消耗量内，不单独计算。</a:t>
            </a:r>
            <a:endParaRPr kumimoji="0" lang="zh-CN" altLang="en-US" sz="2400" b="1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6519" name="矩形 106518"/>
          <p:cNvSpPr/>
          <p:nvPr/>
        </p:nvSpPr>
        <p:spPr>
          <a:xfrm>
            <a:off x="1824038" y="3371850"/>
            <a:ext cx="8319135" cy="82994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斜屋面板混凝土工程量</a:t>
            </a:r>
            <a:r>
              <a:rPr lang="en-U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=</a:t>
            </a:r>
            <a:endParaRPr lang="en-US" altLang="zh-CN" sz="2400" b="1" dirty="0">
              <a:solidFill>
                <a:srgbClr val="0033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           </a:t>
            </a:r>
            <a:r>
              <a:rPr lang="zh-CN" altLang="en-U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图示板长度</a:t>
            </a:r>
            <a:r>
              <a:rPr lang="en-U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  <a:r>
              <a:rPr lang="zh-CN" altLang="en-U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板厚</a:t>
            </a:r>
            <a:r>
              <a:rPr lang="en-U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  <a:r>
              <a:rPr lang="zh-CN" altLang="en-U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斜坡长度</a:t>
            </a:r>
            <a:r>
              <a:rPr lang="en-U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+</a:t>
            </a:r>
            <a:r>
              <a:rPr lang="zh-CN" altLang="en-U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板下梁体积</a:t>
            </a:r>
            <a:endParaRPr lang="zh-CN" altLang="en-US" sz="2400" b="1" dirty="0">
              <a:solidFill>
                <a:srgbClr val="0033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06523" name="组合 106522"/>
          <p:cNvGrpSpPr/>
          <p:nvPr/>
        </p:nvGrpSpPr>
        <p:grpSpPr>
          <a:xfrm>
            <a:off x="4321175" y="4483100"/>
            <a:ext cx="3321050" cy="1766888"/>
            <a:chOff x="1762" y="2824"/>
            <a:chExt cx="2092" cy="1113"/>
          </a:xfrm>
        </p:grpSpPr>
        <p:sp>
          <p:nvSpPr>
            <p:cNvPr id="39944" name="矩形 106517"/>
            <p:cNvSpPr/>
            <p:nvPr/>
          </p:nvSpPr>
          <p:spPr>
            <a:xfrm>
              <a:off x="1988" y="3706"/>
              <a:ext cx="1683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tIns="76176" bIns="76176" anchor="ctr">
              <a:spAutoFit/>
            </a:bodyPr>
            <a:p>
              <a:r>
                <a:rPr lang="zh-CN" altLang="eu-E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图</a:t>
              </a:r>
              <a:r>
                <a:rPr lang="eu-ES" altLang="zh-CN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4-8</a:t>
              </a:r>
              <a:r>
                <a:rPr lang="zh-CN" altLang="eu-E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（</a:t>
              </a:r>
              <a:r>
                <a:rPr lang="eu-ES" altLang="zh-CN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d</a:t>
              </a:r>
              <a:r>
                <a:rPr lang="zh-CN" altLang="eu-E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）现浇斜屋面板示意图</a:t>
              </a:r>
              <a:endParaRPr lang="zh-CN" altLang="eu-ES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39945" name="图片 106519" descr="4d8"/>
            <p:cNvPicPr>
              <a:picLocks noChangeAspect="1"/>
            </p:cNvPicPr>
            <p:nvPr/>
          </p:nvPicPr>
          <p:blipFill>
            <a:blip r:embed="rId2"/>
            <a:srcRect t="48587" r="49219" b="30684"/>
            <a:stretch>
              <a:fillRect/>
            </a:stretch>
          </p:blipFill>
          <p:spPr>
            <a:xfrm>
              <a:off x="1762" y="2824"/>
              <a:ext cx="2092" cy="90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5496" name="五边形 105495"/>
          <p:cNvSpPr/>
          <p:nvPr/>
        </p:nvSpPr>
        <p:spPr>
          <a:xfrm>
            <a:off x="2222500" y="1092200"/>
            <a:ext cx="942975" cy="600075"/>
          </a:xfrm>
          <a:prstGeom prst="homePlate">
            <a:avLst>
              <a:gd name="adj" fmla="val 39220"/>
            </a:avLst>
          </a:prstGeom>
          <a:gradFill rotWithShape="1">
            <a:gsLst>
              <a:gs pos="0">
                <a:srgbClr val="000051"/>
              </a:gs>
              <a:gs pos="50000">
                <a:srgbClr val="0000FF"/>
              </a:gs>
              <a:gs pos="100000">
                <a:srgbClr val="000051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板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5497" name="矩形 105496"/>
          <p:cNvSpPr/>
          <p:nvPr/>
        </p:nvSpPr>
        <p:spPr>
          <a:xfrm>
            <a:off x="3068638" y="1100138"/>
            <a:ext cx="718661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sng" strike="noStrike" kern="1200" cap="none" spc="0" normalizeH="0" baseline="0" noProof="1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按图示面积乘以板厚，以立方米计算。</a:t>
            </a:r>
            <a:endParaRPr kumimoji="0" lang="zh-CN" altLang="en-US" sz="2400" b="1" i="0" u="sng" strike="noStrike" kern="1200" cap="none" spc="0" normalizeH="0" baseline="0" noProof="1">
              <a:ln>
                <a:noFill/>
              </a:ln>
              <a:solidFill>
                <a:srgbClr val="0033CC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6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6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5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5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2" grpId="0"/>
      <p:bldP spid="106519" grpId="0"/>
      <p:bldP spid="105496" grpId="0" bldLvl="0" animBg="1"/>
      <p:bldP spid="10549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08547" name="组合 108546"/>
          <p:cNvGrpSpPr/>
          <p:nvPr/>
        </p:nvGrpSpPr>
        <p:grpSpPr>
          <a:xfrm>
            <a:off x="1524000" y="0"/>
            <a:ext cx="6278563" cy="1016000"/>
            <a:chOff x="0" y="0"/>
            <a:chExt cx="3955" cy="640"/>
          </a:xfrm>
        </p:grpSpPr>
        <p:pic>
          <p:nvPicPr>
            <p:cNvPr id="40963" name="图片 108547" descr="bar0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3891" cy="6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0964" name="矩形 108548"/>
            <p:cNvSpPr/>
            <p:nvPr/>
          </p:nvSpPr>
          <p:spPr>
            <a:xfrm>
              <a:off x="90" y="137"/>
              <a:ext cx="386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marL="536575" indent="-536575" latinLnBrk="1">
                <a:buFont typeface="Wingdings" panose="05000000000000000000" pitchFamily="2" charset="2"/>
                <a:buChar char="v"/>
              </a:pPr>
              <a:r>
                <a:rPr lang="en-US" altLang="zh-CN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 5.2</a:t>
              </a:r>
              <a:r>
                <a:rPr lang="zh-CN" altLang="en-US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工程量计算规则</a:t>
              </a:r>
              <a:endParaRPr lang="zh-CN" altLang="en-US" sz="2800" dirty="0">
                <a:solidFill>
                  <a:srgbClr val="660066"/>
                </a:solidFill>
                <a:latin typeface="Arial Black" panose="020B0A04020102020204" pitchFamily="34" charset="0"/>
                <a:ea typeface="隶书" pitchFamily="49" charset="-122"/>
              </a:endParaRPr>
            </a:p>
          </p:txBody>
        </p:sp>
      </p:grpSp>
      <p:sp>
        <p:nvSpPr>
          <p:cNvPr id="108550" name="文本框 108549"/>
          <p:cNvSpPr txBox="1"/>
          <p:nvPr/>
        </p:nvSpPr>
        <p:spPr>
          <a:xfrm>
            <a:off x="2097088" y="1854200"/>
            <a:ext cx="8012112" cy="142049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 defTabSz="914400" eaLnBrk="0" hangingPunct="0">
              <a:lnSpc>
                <a:spcPct val="120000"/>
              </a:lnSpc>
            </a:pP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⑥	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现浇挑檐与板</a:t>
            </a: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(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包括屋面板</a:t>
            </a: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连接时，以外墙外边线为界限，如图</a:t>
            </a: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4-8(f)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所示。与圈梁</a:t>
            </a: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(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包括其他梁</a:t>
            </a: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连接时，以梁外边线为界限。外边线以外为挑檐，如图</a:t>
            </a: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4-8(g)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所示。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08574" name="组合 108573"/>
          <p:cNvGrpSpPr/>
          <p:nvPr/>
        </p:nvGrpSpPr>
        <p:grpSpPr>
          <a:xfrm>
            <a:off x="2084388" y="3411538"/>
            <a:ext cx="8026400" cy="2835908"/>
            <a:chOff x="782" y="2608"/>
            <a:chExt cx="4111" cy="1277"/>
          </a:xfrm>
        </p:grpSpPr>
        <p:grpSp>
          <p:nvGrpSpPr>
            <p:cNvPr id="40967" name="组合 108569"/>
            <p:cNvGrpSpPr/>
            <p:nvPr/>
          </p:nvGrpSpPr>
          <p:grpSpPr>
            <a:xfrm>
              <a:off x="782" y="2614"/>
              <a:ext cx="1684" cy="1271"/>
              <a:chOff x="782" y="2464"/>
              <a:chExt cx="1684" cy="1271"/>
            </a:xfrm>
          </p:grpSpPr>
          <p:sp>
            <p:nvSpPr>
              <p:cNvPr id="40968" name="矩形 108564"/>
              <p:cNvSpPr/>
              <p:nvPr/>
            </p:nvSpPr>
            <p:spPr>
              <a:xfrm>
                <a:off x="782" y="3570"/>
                <a:ext cx="1684" cy="1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tIns="76176" bIns="76176" anchor="ctr">
                <a:spAutoFit/>
              </a:bodyPr>
              <a:p>
                <a:r>
                  <a:rPr lang="zh-CN" altLang="eu-ES" sz="1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图</a:t>
                </a:r>
                <a:r>
                  <a:rPr lang="eu-ES" altLang="zh-CN" sz="1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4-8</a:t>
                </a:r>
                <a:r>
                  <a:rPr lang="zh-CN" altLang="eu-ES" sz="1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（</a:t>
                </a:r>
                <a:r>
                  <a:rPr lang="eu-ES" altLang="zh-CN" sz="1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f</a:t>
                </a:r>
                <a:r>
                  <a:rPr lang="zh-CN" altLang="eu-ES" sz="1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）现浇板带挑檐示意图</a:t>
                </a:r>
                <a:endParaRPr lang="zh-CN" altLang="eu-ES" sz="1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pic>
            <p:nvPicPr>
              <p:cNvPr id="40969" name="图片 108566" descr="4d8"/>
              <p:cNvPicPr>
                <a:picLocks noChangeAspect="1"/>
              </p:cNvPicPr>
              <p:nvPr/>
            </p:nvPicPr>
            <p:blipFill>
              <a:blip r:embed="rId2"/>
              <a:srcRect l="5132" t="72411" r="53091" b="977"/>
              <a:stretch>
                <a:fillRect/>
              </a:stretch>
            </p:blipFill>
            <p:spPr>
              <a:xfrm>
                <a:off x="850" y="2464"/>
                <a:ext cx="1603" cy="108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40970" name="组合 108570"/>
            <p:cNvGrpSpPr/>
            <p:nvPr/>
          </p:nvGrpSpPr>
          <p:grpSpPr>
            <a:xfrm>
              <a:off x="3128" y="2608"/>
              <a:ext cx="1765" cy="1253"/>
              <a:chOff x="3122" y="2464"/>
              <a:chExt cx="1765" cy="1253"/>
            </a:xfrm>
          </p:grpSpPr>
          <p:pic>
            <p:nvPicPr>
              <p:cNvPr id="40971" name="图片 108567" descr="4d8"/>
              <p:cNvPicPr>
                <a:picLocks noChangeAspect="1"/>
              </p:cNvPicPr>
              <p:nvPr/>
            </p:nvPicPr>
            <p:blipFill>
              <a:blip r:embed="rId3"/>
              <a:srcRect l="52499" t="73734" r="4065" b="977"/>
              <a:stretch>
                <a:fillRect/>
              </a:stretch>
            </p:blipFill>
            <p:spPr>
              <a:xfrm>
                <a:off x="3142" y="2464"/>
                <a:ext cx="1745" cy="108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0972" name="矩形 108568"/>
              <p:cNvSpPr/>
              <p:nvPr/>
            </p:nvSpPr>
            <p:spPr>
              <a:xfrm>
                <a:off x="3122" y="3552"/>
                <a:ext cx="1684" cy="1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tIns="76176" bIns="76176" anchor="ctr">
                <a:spAutoFit/>
              </a:bodyPr>
              <a:p>
                <a:r>
                  <a:rPr lang="zh-CN" altLang="eu-ES" sz="1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图</a:t>
                </a:r>
                <a:r>
                  <a:rPr lang="eu-ES" altLang="zh-CN" sz="1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4-8</a:t>
                </a:r>
                <a:r>
                  <a:rPr lang="zh-CN" altLang="eu-ES" sz="1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（</a:t>
                </a:r>
                <a:r>
                  <a:rPr lang="eu-ES" altLang="zh-CN" sz="1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g</a:t>
                </a:r>
                <a:r>
                  <a:rPr lang="zh-CN" altLang="eu-ES" sz="1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）现浇圈梁挑檐示意图</a:t>
                </a:r>
                <a:endParaRPr lang="zh-CN" altLang="eu-ES" sz="1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</p:grpSp>
      <p:sp>
        <p:nvSpPr>
          <p:cNvPr id="105496" name="五边形 105495"/>
          <p:cNvSpPr/>
          <p:nvPr/>
        </p:nvSpPr>
        <p:spPr>
          <a:xfrm>
            <a:off x="2222500" y="1092200"/>
            <a:ext cx="942975" cy="600075"/>
          </a:xfrm>
          <a:prstGeom prst="homePlate">
            <a:avLst>
              <a:gd name="adj" fmla="val 39220"/>
            </a:avLst>
          </a:prstGeom>
          <a:gradFill rotWithShape="1">
            <a:gsLst>
              <a:gs pos="0">
                <a:srgbClr val="000051"/>
              </a:gs>
              <a:gs pos="50000">
                <a:srgbClr val="0000FF"/>
              </a:gs>
              <a:gs pos="100000">
                <a:srgbClr val="000051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板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5497" name="矩形 105496"/>
          <p:cNvSpPr/>
          <p:nvPr/>
        </p:nvSpPr>
        <p:spPr>
          <a:xfrm>
            <a:off x="3068638" y="1100138"/>
            <a:ext cx="718661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sng" strike="noStrike" kern="1200" cap="none" spc="0" normalizeH="0" baseline="0" noProof="1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按图示面积乘以板厚，以立方米计算。</a:t>
            </a:r>
            <a:endParaRPr kumimoji="0" lang="zh-CN" altLang="en-US" sz="2400" b="1" i="0" u="sng" strike="noStrike" kern="1200" cap="none" spc="0" normalizeH="0" baseline="0" noProof="1">
              <a:ln>
                <a:noFill/>
              </a:ln>
              <a:solidFill>
                <a:srgbClr val="0033CC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8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5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5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0" grpId="0"/>
      <p:bldP spid="105496" grpId="0" bldLvl="0" animBg="1"/>
      <p:bldP spid="10549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09571" name="组合 109570"/>
          <p:cNvGrpSpPr/>
          <p:nvPr/>
        </p:nvGrpSpPr>
        <p:grpSpPr>
          <a:xfrm>
            <a:off x="1524000" y="0"/>
            <a:ext cx="6278563" cy="1016000"/>
            <a:chOff x="0" y="0"/>
            <a:chExt cx="3955" cy="640"/>
          </a:xfrm>
        </p:grpSpPr>
        <p:pic>
          <p:nvPicPr>
            <p:cNvPr id="41987" name="图片 109571" descr="bar0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3891" cy="6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988" name="矩形 109572"/>
            <p:cNvSpPr/>
            <p:nvPr/>
          </p:nvSpPr>
          <p:spPr>
            <a:xfrm>
              <a:off x="90" y="137"/>
              <a:ext cx="386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marL="536575" indent="-536575" latinLnBrk="1">
                <a:buFont typeface="Wingdings" panose="05000000000000000000" pitchFamily="2" charset="2"/>
                <a:buChar char="v"/>
              </a:pPr>
              <a:r>
                <a:rPr lang="en-US" altLang="zh-CN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 5.2</a:t>
              </a:r>
              <a:r>
                <a:rPr lang="zh-CN" altLang="en-US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工程量计算规则</a:t>
              </a:r>
              <a:endParaRPr lang="zh-CN" altLang="en-US" sz="2800" dirty="0">
                <a:solidFill>
                  <a:srgbClr val="660066"/>
                </a:solidFill>
                <a:latin typeface="Arial Black" panose="020B0A04020102020204" pitchFamily="34" charset="0"/>
                <a:ea typeface="隶书" pitchFamily="49" charset="-122"/>
              </a:endParaRPr>
            </a:p>
          </p:txBody>
        </p:sp>
      </p:grpSp>
      <p:sp>
        <p:nvSpPr>
          <p:cNvPr id="109574" name="文本框 109573"/>
          <p:cNvSpPr txBox="1"/>
          <p:nvPr/>
        </p:nvSpPr>
        <p:spPr>
          <a:xfrm>
            <a:off x="2206625" y="2028825"/>
            <a:ext cx="8012113" cy="142049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 eaLnBrk="0" hangingPunct="0">
              <a:lnSpc>
                <a:spcPct val="12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墙        按图示中心线长度尺寸乘以设计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高度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及墙体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厚度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，以体积计算。扣除门窗洞口及单个面积〉0.3m</a:t>
            </a:r>
            <a:r>
              <a:rPr lang="zh-CN" altLang="en-US" sz="2400" b="1" baseline="30000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孔洞的体积，墙垛突出部分并入墙体积内计算。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09575" name="组合 109574"/>
          <p:cNvGrpSpPr/>
          <p:nvPr/>
        </p:nvGrpSpPr>
        <p:grpSpPr>
          <a:xfrm>
            <a:off x="1978025" y="1162050"/>
            <a:ext cx="7727950" cy="742950"/>
            <a:chOff x="340" y="708"/>
            <a:chExt cx="4868" cy="468"/>
          </a:xfrm>
        </p:grpSpPr>
        <p:grpSp>
          <p:nvGrpSpPr>
            <p:cNvPr id="41991" name="组合 109575"/>
            <p:cNvGrpSpPr/>
            <p:nvPr/>
          </p:nvGrpSpPr>
          <p:grpSpPr>
            <a:xfrm>
              <a:off x="340" y="708"/>
              <a:ext cx="3122" cy="468"/>
              <a:chOff x="340" y="708"/>
              <a:chExt cx="3122" cy="468"/>
            </a:xfrm>
          </p:grpSpPr>
          <p:grpSp>
            <p:nvGrpSpPr>
              <p:cNvPr id="41992" name="组合 109576"/>
              <p:cNvGrpSpPr/>
              <p:nvPr/>
            </p:nvGrpSpPr>
            <p:grpSpPr>
              <a:xfrm>
                <a:off x="340" y="708"/>
                <a:ext cx="3122" cy="468"/>
                <a:chOff x="2567" y="1480"/>
                <a:chExt cx="2490" cy="959"/>
              </a:xfrm>
            </p:grpSpPr>
            <p:sp>
              <p:nvSpPr>
                <p:cNvPr id="41993" name="流程图: 可选过程 109577"/>
                <p:cNvSpPr/>
                <p:nvPr/>
              </p:nvSpPr>
              <p:spPr>
                <a:xfrm>
                  <a:off x="2672" y="1480"/>
                  <a:ext cx="2280" cy="959"/>
                </a:xfrm>
                <a:prstGeom prst="flowChartAlternateProcess">
                  <a:avLst/>
                </a:prstGeom>
                <a:solidFill>
                  <a:schemeClr val="bg1"/>
                </a:solidFill>
                <a:ln w="25400" cap="flat" cmpd="sng">
                  <a:solidFill>
                    <a:srgbClr val="5F5F5F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8922" name="矩形 109578"/>
                <p:cNvSpPr>
                  <a:spLocks noChangeArrowheads="1"/>
                </p:cNvSpPr>
                <p:nvPr/>
              </p:nvSpPr>
              <p:spPr bwMode="auto">
                <a:xfrm>
                  <a:off x="2567" y="1507"/>
                  <a:ext cx="2490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>
                        <a:alpha val="0"/>
                      </a:schemeClr>
                    </a:gs>
                    <a:gs pos="50000">
                      <a:srgbClr val="333333">
                        <a:alpha val="79999"/>
                      </a:srgb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8923" name="矩形 109579"/>
                <p:cNvSpPr>
                  <a:spLocks noChangeArrowheads="1"/>
                </p:cNvSpPr>
                <p:nvPr/>
              </p:nvSpPr>
              <p:spPr bwMode="auto">
                <a:xfrm>
                  <a:off x="2790" y="2398"/>
                  <a:ext cx="2043" cy="25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>
                        <a:alpha val="0"/>
                      </a:srgbClr>
                    </a:gs>
                    <a:gs pos="50000">
                      <a:srgbClr val="5F5F5F">
                        <a:alpha val="89998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41996" name="圆角矩形 109580"/>
              <p:cNvSpPr/>
              <p:nvPr/>
            </p:nvSpPr>
            <p:spPr>
              <a:xfrm>
                <a:off x="560" y="762"/>
                <a:ext cx="2675" cy="360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009900"/>
                  </a:gs>
                  <a:gs pos="100000">
                    <a:srgbClr val="007000"/>
                  </a:gs>
                </a:gsLst>
                <a:lin ang="5400000" scaled="1"/>
                <a:tileRect/>
              </a:gradFill>
              <a:ln w="25400" cap="flat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8925" name="任意多边形 109581"/>
              <p:cNvSpPr>
                <a:spLocks noChangeArrowheads="1"/>
              </p:cNvSpPr>
              <p:nvPr/>
            </p:nvSpPr>
            <p:spPr bwMode="auto">
              <a:xfrm>
                <a:off x="595" y="775"/>
                <a:ext cx="762" cy="228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50000">
                    <a:schemeClr val="bg1">
                      <a:alpha val="0"/>
                    </a:schemeClr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41998" name="组合 109582"/>
            <p:cNvGrpSpPr/>
            <p:nvPr/>
          </p:nvGrpSpPr>
          <p:grpSpPr>
            <a:xfrm>
              <a:off x="3328" y="873"/>
              <a:ext cx="1880" cy="98"/>
              <a:chOff x="1756" y="873"/>
              <a:chExt cx="3452" cy="98"/>
            </a:xfrm>
          </p:grpSpPr>
          <p:sp>
            <p:nvSpPr>
              <p:cNvPr id="41999" name="直接连接符 109583"/>
              <p:cNvSpPr/>
              <p:nvPr/>
            </p:nvSpPr>
            <p:spPr>
              <a:xfrm flipV="1">
                <a:off x="1756" y="873"/>
                <a:ext cx="3446" cy="2"/>
              </a:xfrm>
              <a:prstGeom prst="line">
                <a:avLst/>
              </a:prstGeom>
              <a:ln w="25400" cap="flat" cmpd="sng">
                <a:solidFill>
                  <a:schemeClr val="folHlink"/>
                </a:solidFill>
                <a:prstDash val="sysDot"/>
                <a:round/>
                <a:headEnd type="none" w="med" len="med"/>
                <a:tailEnd type="oval" w="med" len="med"/>
              </a:ln>
            </p:spPr>
          </p:sp>
          <p:sp>
            <p:nvSpPr>
              <p:cNvPr id="42000" name="直接连接符 109584"/>
              <p:cNvSpPr/>
              <p:nvPr/>
            </p:nvSpPr>
            <p:spPr>
              <a:xfrm flipV="1">
                <a:off x="1762" y="969"/>
                <a:ext cx="3446" cy="2"/>
              </a:xfrm>
              <a:prstGeom prst="line">
                <a:avLst/>
              </a:prstGeom>
              <a:ln w="25400" cap="flat" cmpd="sng">
                <a:solidFill>
                  <a:schemeClr val="folHlink"/>
                </a:solidFill>
                <a:prstDash val="sysDot"/>
                <a:round/>
                <a:headEnd type="none" w="med" len="med"/>
                <a:tailEnd type="oval" w="med" len="med"/>
              </a:ln>
            </p:spPr>
          </p:sp>
        </p:grpSp>
        <p:sp>
          <p:nvSpPr>
            <p:cNvPr id="42001" name="文本框 109585"/>
            <p:cNvSpPr txBox="1"/>
            <p:nvPr/>
          </p:nvSpPr>
          <p:spPr>
            <a:xfrm>
              <a:off x="484" y="833"/>
              <a:ext cx="2847" cy="24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>
                <a:lnSpc>
                  <a:spcPct val="95000"/>
                </a:lnSpc>
                <a:spcBef>
                  <a:spcPct val="25000"/>
                </a:spcBef>
              </a:pPr>
              <a:r>
                <a:rPr lang="en-US" altLang="en-US" sz="2000" b="1" dirty="0">
                  <a:solidFill>
                    <a:srgbClr val="FFFF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5.2.2  </a:t>
              </a:r>
              <a:r>
                <a:rPr lang="zh-CN" altLang="en-US" sz="2000" b="1" dirty="0">
                  <a:solidFill>
                    <a:srgbClr val="FFFF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现浇混凝土工程量的计算规则</a:t>
              </a:r>
              <a:endParaRPr lang="zh-CN" altLang="en-US" sz="2000" b="1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09587" name="五边形 109586"/>
          <p:cNvSpPr/>
          <p:nvPr/>
        </p:nvSpPr>
        <p:spPr>
          <a:xfrm>
            <a:off x="2209800" y="2028825"/>
            <a:ext cx="942975" cy="600075"/>
          </a:xfrm>
          <a:prstGeom prst="homePlate">
            <a:avLst>
              <a:gd name="adj" fmla="val 39220"/>
            </a:avLst>
          </a:prstGeom>
          <a:gradFill rotWithShape="1">
            <a:gsLst>
              <a:gs pos="0">
                <a:srgbClr val="000051"/>
              </a:gs>
              <a:gs pos="50000">
                <a:srgbClr val="0000FF"/>
              </a:gs>
              <a:gs pos="100000">
                <a:srgbClr val="000051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墙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9595" name="矩形 109594"/>
          <p:cNvSpPr/>
          <p:nvPr/>
        </p:nvSpPr>
        <p:spPr>
          <a:xfrm>
            <a:off x="2173288" y="4705350"/>
            <a:ext cx="7983537" cy="9772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 eaLnBrk="0" hangingPunct="0">
              <a:lnSpc>
                <a:spcPct val="120000"/>
              </a:lnSpc>
            </a:pPr>
            <a:r>
              <a:rPr lang="zh-CN" altLang="en-US" sz="14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(1）现浇混凝土墙(柱）与基础的划分以基础扩大面的顶面为分界线，以下为基础，以上为墙(柱）身。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9596" name="直接连接符 109595"/>
          <p:cNvSpPr/>
          <p:nvPr/>
        </p:nvSpPr>
        <p:spPr>
          <a:xfrm flipV="1">
            <a:off x="1963738" y="4403725"/>
            <a:ext cx="7566025" cy="22225"/>
          </a:xfrm>
          <a:prstGeom prst="line">
            <a:avLst/>
          </a:prstGeom>
          <a:ln w="25400" cap="flat" cmpd="sng">
            <a:solidFill>
              <a:srgbClr val="FF3300"/>
            </a:solidFill>
            <a:prstDash val="sysDot"/>
            <a:round/>
            <a:headEnd type="none" w="med" len="med"/>
            <a:tailEnd type="oval" w="med" len="med"/>
          </a:ln>
        </p:spPr>
      </p:sp>
      <p:sp>
        <p:nvSpPr>
          <p:cNvPr id="109598" name="矩形 109597"/>
          <p:cNvSpPr/>
          <p:nvPr/>
        </p:nvSpPr>
        <p:spPr>
          <a:xfrm>
            <a:off x="1784350" y="3744913"/>
            <a:ext cx="862330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墙混凝土工程量</a:t>
            </a:r>
            <a:r>
              <a:rPr lang="en-U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=(</a:t>
            </a:r>
            <a:r>
              <a:rPr lang="zh-CN" altLang="en-U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中心线长度</a:t>
            </a:r>
            <a:r>
              <a:rPr lang="en-U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  <a:r>
              <a:rPr lang="zh-CN" altLang="en-U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设计宽度</a:t>
            </a:r>
            <a:r>
              <a:rPr lang="en-U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-</a:t>
            </a:r>
            <a:r>
              <a:rPr lang="zh-CN" altLang="en-U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门窗洞口面积</a:t>
            </a:r>
            <a:r>
              <a:rPr lang="en-U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)×</a:t>
            </a:r>
            <a:r>
              <a:rPr lang="zh-CN" altLang="en-U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墙厚</a:t>
            </a:r>
            <a:endParaRPr lang="zh-CN" altLang="en-US" sz="2400" b="1" dirty="0">
              <a:solidFill>
                <a:srgbClr val="0033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9600" name="直接连接符 109599"/>
          <p:cNvSpPr/>
          <p:nvPr/>
        </p:nvSpPr>
        <p:spPr>
          <a:xfrm flipV="1">
            <a:off x="2030413" y="5827713"/>
            <a:ext cx="7566025" cy="22225"/>
          </a:xfrm>
          <a:prstGeom prst="line">
            <a:avLst/>
          </a:prstGeom>
          <a:ln w="25400" cap="flat" cmpd="sng">
            <a:solidFill>
              <a:srgbClr val="FF3300"/>
            </a:solidFill>
            <a:prstDash val="sysDot"/>
            <a:round/>
            <a:headEnd type="none" w="med" len="med"/>
            <a:tailEnd type="oval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09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9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9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9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9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4" grpId="0"/>
      <p:bldP spid="109587" grpId="0" bldLvl="0" animBg="1"/>
      <p:bldP spid="109595" grpId="0"/>
      <p:bldP spid="10959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09571" name="组合 109570"/>
          <p:cNvGrpSpPr/>
          <p:nvPr/>
        </p:nvGrpSpPr>
        <p:grpSpPr>
          <a:xfrm>
            <a:off x="1524000" y="0"/>
            <a:ext cx="6278563" cy="1016000"/>
            <a:chOff x="0" y="0"/>
            <a:chExt cx="3955" cy="640"/>
          </a:xfrm>
        </p:grpSpPr>
        <p:pic>
          <p:nvPicPr>
            <p:cNvPr id="43011" name="图片 109571" descr="bar0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3891" cy="6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3012" name="矩形 109572"/>
            <p:cNvSpPr/>
            <p:nvPr/>
          </p:nvSpPr>
          <p:spPr>
            <a:xfrm>
              <a:off x="90" y="137"/>
              <a:ext cx="386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marL="536575" indent="-536575" latinLnBrk="1">
                <a:buFont typeface="Wingdings" panose="05000000000000000000" pitchFamily="2" charset="2"/>
                <a:buChar char="v"/>
              </a:pPr>
              <a:r>
                <a:rPr lang="en-US" altLang="zh-CN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 5.2</a:t>
              </a:r>
              <a:r>
                <a:rPr lang="zh-CN" altLang="en-US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工程量计算规则</a:t>
              </a:r>
              <a:endParaRPr lang="zh-CN" altLang="en-US" sz="2800" dirty="0">
                <a:solidFill>
                  <a:srgbClr val="660066"/>
                </a:solidFill>
                <a:latin typeface="Arial Black" panose="020B0A04020102020204" pitchFamily="34" charset="0"/>
                <a:ea typeface="隶书" pitchFamily="49" charset="-122"/>
              </a:endParaRPr>
            </a:p>
          </p:txBody>
        </p:sp>
      </p:grpSp>
      <p:sp>
        <p:nvSpPr>
          <p:cNvPr id="109574" name="文本框 109573"/>
          <p:cNvSpPr txBox="1"/>
          <p:nvPr/>
        </p:nvSpPr>
        <p:spPr>
          <a:xfrm>
            <a:off x="3398838" y="2063750"/>
            <a:ext cx="8012112" cy="5340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 eaLnBrk="0" hangingPunct="0">
              <a:lnSpc>
                <a:spcPct val="12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(2）现浇混凝土柱、梁、墙、板的分界：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09575" name="组合 109574"/>
          <p:cNvGrpSpPr/>
          <p:nvPr/>
        </p:nvGrpSpPr>
        <p:grpSpPr>
          <a:xfrm>
            <a:off x="1978025" y="1162050"/>
            <a:ext cx="7727950" cy="742950"/>
            <a:chOff x="340" y="708"/>
            <a:chExt cx="4868" cy="468"/>
          </a:xfrm>
        </p:grpSpPr>
        <p:grpSp>
          <p:nvGrpSpPr>
            <p:cNvPr id="43015" name="组合 109575"/>
            <p:cNvGrpSpPr/>
            <p:nvPr/>
          </p:nvGrpSpPr>
          <p:grpSpPr>
            <a:xfrm>
              <a:off x="340" y="708"/>
              <a:ext cx="3122" cy="468"/>
              <a:chOff x="340" y="708"/>
              <a:chExt cx="3122" cy="468"/>
            </a:xfrm>
          </p:grpSpPr>
          <p:grpSp>
            <p:nvGrpSpPr>
              <p:cNvPr id="43016" name="组合 109576"/>
              <p:cNvGrpSpPr/>
              <p:nvPr/>
            </p:nvGrpSpPr>
            <p:grpSpPr>
              <a:xfrm>
                <a:off x="340" y="708"/>
                <a:ext cx="3122" cy="468"/>
                <a:chOff x="2567" y="1480"/>
                <a:chExt cx="2490" cy="959"/>
              </a:xfrm>
            </p:grpSpPr>
            <p:sp>
              <p:nvSpPr>
                <p:cNvPr id="43017" name="流程图: 可选过程 109577"/>
                <p:cNvSpPr/>
                <p:nvPr/>
              </p:nvSpPr>
              <p:spPr>
                <a:xfrm>
                  <a:off x="2672" y="1480"/>
                  <a:ext cx="2280" cy="959"/>
                </a:xfrm>
                <a:prstGeom prst="flowChartAlternateProcess">
                  <a:avLst/>
                </a:prstGeom>
                <a:solidFill>
                  <a:schemeClr val="bg1"/>
                </a:solidFill>
                <a:ln w="25400" cap="flat" cmpd="sng">
                  <a:solidFill>
                    <a:srgbClr val="5F5F5F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8922" name="矩形 109578"/>
                <p:cNvSpPr>
                  <a:spLocks noChangeArrowheads="1"/>
                </p:cNvSpPr>
                <p:nvPr/>
              </p:nvSpPr>
              <p:spPr bwMode="auto">
                <a:xfrm>
                  <a:off x="2567" y="1507"/>
                  <a:ext cx="2490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>
                        <a:alpha val="0"/>
                      </a:schemeClr>
                    </a:gs>
                    <a:gs pos="50000">
                      <a:srgbClr val="333333">
                        <a:alpha val="79999"/>
                      </a:srgb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8923" name="矩形 109579"/>
                <p:cNvSpPr>
                  <a:spLocks noChangeArrowheads="1"/>
                </p:cNvSpPr>
                <p:nvPr/>
              </p:nvSpPr>
              <p:spPr bwMode="auto">
                <a:xfrm>
                  <a:off x="2790" y="2398"/>
                  <a:ext cx="2043" cy="25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>
                        <a:alpha val="0"/>
                      </a:srgbClr>
                    </a:gs>
                    <a:gs pos="50000">
                      <a:srgbClr val="5F5F5F">
                        <a:alpha val="89998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43020" name="圆角矩形 109580"/>
              <p:cNvSpPr/>
              <p:nvPr/>
            </p:nvSpPr>
            <p:spPr>
              <a:xfrm>
                <a:off x="560" y="762"/>
                <a:ext cx="2675" cy="360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009900"/>
                  </a:gs>
                  <a:gs pos="100000">
                    <a:srgbClr val="007000"/>
                  </a:gs>
                </a:gsLst>
                <a:lin ang="5400000" scaled="1"/>
                <a:tileRect/>
              </a:gradFill>
              <a:ln w="25400" cap="flat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8925" name="任意多边形 109581"/>
              <p:cNvSpPr>
                <a:spLocks noChangeArrowheads="1"/>
              </p:cNvSpPr>
              <p:nvPr/>
            </p:nvSpPr>
            <p:spPr bwMode="auto">
              <a:xfrm>
                <a:off x="595" y="775"/>
                <a:ext cx="762" cy="228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50000">
                    <a:schemeClr val="bg1">
                      <a:alpha val="0"/>
                    </a:schemeClr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43022" name="组合 109582"/>
            <p:cNvGrpSpPr/>
            <p:nvPr/>
          </p:nvGrpSpPr>
          <p:grpSpPr>
            <a:xfrm>
              <a:off x="3328" y="873"/>
              <a:ext cx="1880" cy="98"/>
              <a:chOff x="1756" y="873"/>
              <a:chExt cx="3452" cy="98"/>
            </a:xfrm>
          </p:grpSpPr>
          <p:sp>
            <p:nvSpPr>
              <p:cNvPr id="43023" name="直接连接符 109583"/>
              <p:cNvSpPr/>
              <p:nvPr/>
            </p:nvSpPr>
            <p:spPr>
              <a:xfrm flipV="1">
                <a:off x="1756" y="873"/>
                <a:ext cx="3446" cy="2"/>
              </a:xfrm>
              <a:prstGeom prst="line">
                <a:avLst/>
              </a:prstGeom>
              <a:ln w="25400" cap="flat" cmpd="sng">
                <a:solidFill>
                  <a:schemeClr val="folHlink"/>
                </a:solidFill>
                <a:prstDash val="sysDot"/>
                <a:round/>
                <a:headEnd type="none" w="med" len="med"/>
                <a:tailEnd type="oval" w="med" len="med"/>
              </a:ln>
            </p:spPr>
          </p:sp>
          <p:sp>
            <p:nvSpPr>
              <p:cNvPr id="43024" name="直接连接符 109584"/>
              <p:cNvSpPr/>
              <p:nvPr/>
            </p:nvSpPr>
            <p:spPr>
              <a:xfrm flipV="1">
                <a:off x="1762" y="969"/>
                <a:ext cx="3446" cy="2"/>
              </a:xfrm>
              <a:prstGeom prst="line">
                <a:avLst/>
              </a:prstGeom>
              <a:ln w="25400" cap="flat" cmpd="sng">
                <a:solidFill>
                  <a:schemeClr val="folHlink"/>
                </a:solidFill>
                <a:prstDash val="sysDot"/>
                <a:round/>
                <a:headEnd type="none" w="med" len="med"/>
                <a:tailEnd type="oval" w="med" len="med"/>
              </a:ln>
            </p:spPr>
          </p:sp>
        </p:grpSp>
        <p:sp>
          <p:nvSpPr>
            <p:cNvPr id="43025" name="文本框 109585"/>
            <p:cNvSpPr txBox="1"/>
            <p:nvPr/>
          </p:nvSpPr>
          <p:spPr>
            <a:xfrm>
              <a:off x="484" y="833"/>
              <a:ext cx="2847" cy="24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>
                <a:lnSpc>
                  <a:spcPct val="95000"/>
                </a:lnSpc>
                <a:spcBef>
                  <a:spcPct val="25000"/>
                </a:spcBef>
              </a:pPr>
              <a:r>
                <a:rPr lang="en-US" altLang="en-US" sz="2000" b="1" dirty="0">
                  <a:solidFill>
                    <a:srgbClr val="FFFF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5.2.2  </a:t>
              </a:r>
              <a:r>
                <a:rPr lang="zh-CN" altLang="en-US" sz="2000" b="1" dirty="0">
                  <a:solidFill>
                    <a:srgbClr val="FFFF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现浇混凝土工程量的计算规则</a:t>
              </a:r>
              <a:endParaRPr lang="zh-CN" altLang="en-US" sz="2000" b="1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09587" name="五边形 109586"/>
          <p:cNvSpPr/>
          <p:nvPr/>
        </p:nvSpPr>
        <p:spPr>
          <a:xfrm>
            <a:off x="2209800" y="2028825"/>
            <a:ext cx="942975" cy="600075"/>
          </a:xfrm>
          <a:prstGeom prst="homePlate">
            <a:avLst>
              <a:gd name="adj" fmla="val 39220"/>
            </a:avLst>
          </a:prstGeom>
          <a:gradFill rotWithShape="1">
            <a:gsLst>
              <a:gs pos="0">
                <a:srgbClr val="000051"/>
              </a:gs>
              <a:gs pos="50000">
                <a:srgbClr val="0000FF"/>
              </a:gs>
              <a:gs pos="100000">
                <a:srgbClr val="000051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墙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9596" name="直接连接符 109595"/>
          <p:cNvSpPr/>
          <p:nvPr/>
        </p:nvSpPr>
        <p:spPr>
          <a:xfrm flipV="1">
            <a:off x="2135188" y="3576638"/>
            <a:ext cx="7566025" cy="22225"/>
          </a:xfrm>
          <a:prstGeom prst="line">
            <a:avLst/>
          </a:prstGeom>
          <a:ln w="25400" cap="flat" cmpd="sng">
            <a:solidFill>
              <a:srgbClr val="FF3300"/>
            </a:solidFill>
            <a:prstDash val="sysDot"/>
            <a:round/>
            <a:headEnd type="none" w="med" len="med"/>
            <a:tailEnd type="oval" w="med" len="med"/>
          </a:ln>
        </p:spPr>
      </p:sp>
      <p:sp>
        <p:nvSpPr>
          <p:cNvPr id="109600" name="直接连接符 109599"/>
          <p:cNvSpPr/>
          <p:nvPr/>
        </p:nvSpPr>
        <p:spPr>
          <a:xfrm flipV="1">
            <a:off x="2135188" y="5243513"/>
            <a:ext cx="7566025" cy="22225"/>
          </a:xfrm>
          <a:prstGeom prst="line">
            <a:avLst/>
          </a:prstGeom>
          <a:ln w="25400" cap="flat" cmpd="sng">
            <a:solidFill>
              <a:srgbClr val="FF3300"/>
            </a:solidFill>
            <a:prstDash val="sysDot"/>
            <a:round/>
            <a:headEnd type="none" w="med" len="med"/>
            <a:tailEnd type="oval" w="med" len="med"/>
          </a:ln>
        </p:spPr>
      </p:sp>
      <p:sp>
        <p:nvSpPr>
          <p:cNvPr id="43029" name="文本框 99"/>
          <p:cNvSpPr txBox="1"/>
          <p:nvPr/>
        </p:nvSpPr>
        <p:spPr>
          <a:xfrm>
            <a:off x="1978025" y="2773363"/>
            <a:ext cx="8178800" cy="829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r>
              <a:rPr lang="en-US" altLang="zh-CN" sz="2400" b="1" dirty="0">
                <a:latin typeface="Calibri" panose="020F0502020204030204" charset="0"/>
                <a:ea typeface="宋体" panose="02010600030101010101" pitchFamily="2" charset="-122"/>
              </a:rPr>
              <a:t>①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混凝土墙中的暗柱、暗梁，并入相应墙体积内，不单独计算。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3030" name="文本框 1"/>
          <p:cNvSpPr txBox="1"/>
          <p:nvPr/>
        </p:nvSpPr>
        <p:spPr>
          <a:xfrm>
            <a:off x="1666875" y="3717925"/>
            <a:ext cx="8118475" cy="142049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268605" eaLnBrk="0" hangingPunct="0">
              <a:lnSpc>
                <a:spcPct val="120000"/>
              </a:lnSpc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②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混凝土柱、墙连接时，柱单面凸出大于墙厚或双面   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268605" eaLnBrk="0" hangingPunct="0">
              <a:lnSpc>
                <a:spcPct val="120000"/>
              </a:lnSpc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凸出墙面时，柱、墙分别单独计算，墙算至柱侧面：  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268605" eaLnBrk="0" hangingPunct="0">
              <a:lnSpc>
                <a:spcPct val="120000"/>
              </a:lnSpc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柱单面凸出小于墙厚时，其凸出部分并入墙体积内计算。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3031" name="文本框 2"/>
          <p:cNvSpPr txBox="1"/>
          <p:nvPr/>
        </p:nvSpPr>
        <p:spPr>
          <a:xfrm>
            <a:off x="2135188" y="5383213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③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梁、墙连接时，墙高算至梁底。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09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9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9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4" grpId="0"/>
      <p:bldP spid="109587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09571" name="组合 109570"/>
          <p:cNvGrpSpPr/>
          <p:nvPr/>
        </p:nvGrpSpPr>
        <p:grpSpPr>
          <a:xfrm>
            <a:off x="1524000" y="0"/>
            <a:ext cx="6278563" cy="1016000"/>
            <a:chOff x="0" y="0"/>
            <a:chExt cx="3955" cy="640"/>
          </a:xfrm>
        </p:grpSpPr>
        <p:pic>
          <p:nvPicPr>
            <p:cNvPr id="44035" name="图片 109571" descr="bar0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3891" cy="6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036" name="矩形 109572"/>
            <p:cNvSpPr/>
            <p:nvPr/>
          </p:nvSpPr>
          <p:spPr>
            <a:xfrm>
              <a:off x="90" y="137"/>
              <a:ext cx="386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marL="536575" indent="-536575" latinLnBrk="1">
                <a:buFont typeface="Wingdings" panose="05000000000000000000" pitchFamily="2" charset="2"/>
                <a:buChar char="v"/>
              </a:pPr>
              <a:r>
                <a:rPr lang="en-US" altLang="zh-CN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 5.2</a:t>
              </a:r>
              <a:r>
                <a:rPr lang="zh-CN" altLang="en-US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工程量计算规则</a:t>
              </a:r>
              <a:endParaRPr lang="zh-CN" altLang="en-US" sz="2800" dirty="0">
                <a:solidFill>
                  <a:srgbClr val="660066"/>
                </a:solidFill>
                <a:latin typeface="Arial Black" panose="020B0A04020102020204" pitchFamily="34" charset="0"/>
                <a:ea typeface="隶书" pitchFamily="49" charset="-122"/>
              </a:endParaRPr>
            </a:p>
          </p:txBody>
        </p:sp>
      </p:grpSp>
      <p:grpSp>
        <p:nvGrpSpPr>
          <p:cNvPr id="109575" name="组合 109574"/>
          <p:cNvGrpSpPr/>
          <p:nvPr/>
        </p:nvGrpSpPr>
        <p:grpSpPr>
          <a:xfrm>
            <a:off x="1978025" y="1162050"/>
            <a:ext cx="7727950" cy="742950"/>
            <a:chOff x="340" y="708"/>
            <a:chExt cx="4868" cy="468"/>
          </a:xfrm>
        </p:grpSpPr>
        <p:grpSp>
          <p:nvGrpSpPr>
            <p:cNvPr id="44038" name="组合 109575"/>
            <p:cNvGrpSpPr/>
            <p:nvPr/>
          </p:nvGrpSpPr>
          <p:grpSpPr>
            <a:xfrm>
              <a:off x="340" y="708"/>
              <a:ext cx="3122" cy="468"/>
              <a:chOff x="340" y="708"/>
              <a:chExt cx="3122" cy="468"/>
            </a:xfrm>
          </p:grpSpPr>
          <p:grpSp>
            <p:nvGrpSpPr>
              <p:cNvPr id="44039" name="组合 109576"/>
              <p:cNvGrpSpPr/>
              <p:nvPr/>
            </p:nvGrpSpPr>
            <p:grpSpPr>
              <a:xfrm>
                <a:off x="340" y="708"/>
                <a:ext cx="3122" cy="468"/>
                <a:chOff x="2567" y="1480"/>
                <a:chExt cx="2490" cy="959"/>
              </a:xfrm>
            </p:grpSpPr>
            <p:sp>
              <p:nvSpPr>
                <p:cNvPr id="44040" name="流程图: 可选过程 109577"/>
                <p:cNvSpPr/>
                <p:nvPr/>
              </p:nvSpPr>
              <p:spPr>
                <a:xfrm>
                  <a:off x="2672" y="1480"/>
                  <a:ext cx="2280" cy="959"/>
                </a:xfrm>
                <a:prstGeom prst="flowChartAlternateProcess">
                  <a:avLst/>
                </a:prstGeom>
                <a:solidFill>
                  <a:schemeClr val="bg1"/>
                </a:solidFill>
                <a:ln w="25400" cap="flat" cmpd="sng">
                  <a:solidFill>
                    <a:srgbClr val="5F5F5F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8922" name="矩形 109578"/>
                <p:cNvSpPr>
                  <a:spLocks noChangeArrowheads="1"/>
                </p:cNvSpPr>
                <p:nvPr/>
              </p:nvSpPr>
              <p:spPr bwMode="auto">
                <a:xfrm>
                  <a:off x="2567" y="1507"/>
                  <a:ext cx="2490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>
                        <a:alpha val="0"/>
                      </a:schemeClr>
                    </a:gs>
                    <a:gs pos="50000">
                      <a:srgbClr val="333333">
                        <a:alpha val="79999"/>
                      </a:srgb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8923" name="矩形 109579"/>
                <p:cNvSpPr>
                  <a:spLocks noChangeArrowheads="1"/>
                </p:cNvSpPr>
                <p:nvPr/>
              </p:nvSpPr>
              <p:spPr bwMode="auto">
                <a:xfrm>
                  <a:off x="2790" y="2398"/>
                  <a:ext cx="2043" cy="25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>
                        <a:alpha val="0"/>
                      </a:srgbClr>
                    </a:gs>
                    <a:gs pos="50000">
                      <a:srgbClr val="5F5F5F">
                        <a:alpha val="89998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44043" name="圆角矩形 109580"/>
              <p:cNvSpPr/>
              <p:nvPr/>
            </p:nvSpPr>
            <p:spPr>
              <a:xfrm>
                <a:off x="560" y="762"/>
                <a:ext cx="2675" cy="360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009900"/>
                  </a:gs>
                  <a:gs pos="100000">
                    <a:srgbClr val="007000"/>
                  </a:gs>
                </a:gsLst>
                <a:lin ang="5400000" scaled="1"/>
                <a:tileRect/>
              </a:gradFill>
              <a:ln w="25400" cap="flat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8925" name="任意多边形 109581"/>
              <p:cNvSpPr>
                <a:spLocks noChangeArrowheads="1"/>
              </p:cNvSpPr>
              <p:nvPr/>
            </p:nvSpPr>
            <p:spPr bwMode="auto">
              <a:xfrm>
                <a:off x="595" y="775"/>
                <a:ext cx="762" cy="228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50000">
                    <a:schemeClr val="bg1">
                      <a:alpha val="0"/>
                    </a:schemeClr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44045" name="组合 109582"/>
            <p:cNvGrpSpPr/>
            <p:nvPr/>
          </p:nvGrpSpPr>
          <p:grpSpPr>
            <a:xfrm>
              <a:off x="3328" y="873"/>
              <a:ext cx="1880" cy="98"/>
              <a:chOff x="1756" y="873"/>
              <a:chExt cx="3452" cy="98"/>
            </a:xfrm>
          </p:grpSpPr>
          <p:sp>
            <p:nvSpPr>
              <p:cNvPr id="44046" name="直接连接符 109583"/>
              <p:cNvSpPr/>
              <p:nvPr/>
            </p:nvSpPr>
            <p:spPr>
              <a:xfrm flipV="1">
                <a:off x="1756" y="873"/>
                <a:ext cx="3446" cy="2"/>
              </a:xfrm>
              <a:prstGeom prst="line">
                <a:avLst/>
              </a:prstGeom>
              <a:ln w="25400" cap="flat" cmpd="sng">
                <a:solidFill>
                  <a:schemeClr val="folHlink"/>
                </a:solidFill>
                <a:prstDash val="sysDot"/>
                <a:round/>
                <a:headEnd type="none" w="med" len="med"/>
                <a:tailEnd type="oval" w="med" len="med"/>
              </a:ln>
            </p:spPr>
          </p:sp>
          <p:sp>
            <p:nvSpPr>
              <p:cNvPr id="44047" name="直接连接符 109584"/>
              <p:cNvSpPr/>
              <p:nvPr/>
            </p:nvSpPr>
            <p:spPr>
              <a:xfrm flipV="1">
                <a:off x="1762" y="969"/>
                <a:ext cx="3446" cy="2"/>
              </a:xfrm>
              <a:prstGeom prst="line">
                <a:avLst/>
              </a:prstGeom>
              <a:ln w="25400" cap="flat" cmpd="sng">
                <a:solidFill>
                  <a:schemeClr val="folHlink"/>
                </a:solidFill>
                <a:prstDash val="sysDot"/>
                <a:round/>
                <a:headEnd type="none" w="med" len="med"/>
                <a:tailEnd type="oval" w="med" len="med"/>
              </a:ln>
            </p:spPr>
          </p:sp>
        </p:grpSp>
        <p:sp>
          <p:nvSpPr>
            <p:cNvPr id="44048" name="文本框 109585"/>
            <p:cNvSpPr txBox="1"/>
            <p:nvPr/>
          </p:nvSpPr>
          <p:spPr>
            <a:xfrm>
              <a:off x="484" y="833"/>
              <a:ext cx="2847" cy="24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>
                <a:lnSpc>
                  <a:spcPct val="95000"/>
                </a:lnSpc>
                <a:spcBef>
                  <a:spcPct val="25000"/>
                </a:spcBef>
              </a:pPr>
              <a:r>
                <a:rPr lang="en-US" altLang="en-US" sz="2000" b="1" dirty="0">
                  <a:solidFill>
                    <a:srgbClr val="FFFF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5.2.2  </a:t>
              </a:r>
              <a:r>
                <a:rPr lang="zh-CN" altLang="en-US" sz="2000" b="1" dirty="0">
                  <a:solidFill>
                    <a:srgbClr val="FFFF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现浇混凝土工程量的计算规则</a:t>
              </a:r>
              <a:endParaRPr lang="zh-CN" altLang="en-US" sz="2000" b="1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09587" name="五边形 109586"/>
          <p:cNvSpPr/>
          <p:nvPr/>
        </p:nvSpPr>
        <p:spPr>
          <a:xfrm>
            <a:off x="2209800" y="2028825"/>
            <a:ext cx="942975" cy="600075"/>
          </a:xfrm>
          <a:prstGeom prst="homePlate">
            <a:avLst>
              <a:gd name="adj" fmla="val 39220"/>
            </a:avLst>
          </a:prstGeom>
          <a:gradFill rotWithShape="1">
            <a:gsLst>
              <a:gs pos="0">
                <a:srgbClr val="000051"/>
              </a:gs>
              <a:gs pos="50000">
                <a:srgbClr val="0000FF"/>
              </a:gs>
              <a:gs pos="100000">
                <a:srgbClr val="000051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墙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9596" name="直接连接符 109595"/>
          <p:cNvSpPr/>
          <p:nvPr/>
        </p:nvSpPr>
        <p:spPr>
          <a:xfrm flipV="1">
            <a:off x="2139950" y="3417888"/>
            <a:ext cx="7566025" cy="22225"/>
          </a:xfrm>
          <a:prstGeom prst="line">
            <a:avLst/>
          </a:prstGeom>
          <a:ln w="25400" cap="flat" cmpd="sng">
            <a:solidFill>
              <a:srgbClr val="FF3300"/>
            </a:solidFill>
            <a:prstDash val="sysDot"/>
            <a:round/>
            <a:headEnd type="none" w="med" len="med"/>
            <a:tailEnd type="oval" w="med" len="med"/>
          </a:ln>
        </p:spPr>
      </p:sp>
      <p:sp>
        <p:nvSpPr>
          <p:cNvPr id="109600" name="直接连接符 109599"/>
          <p:cNvSpPr/>
          <p:nvPr/>
        </p:nvSpPr>
        <p:spPr>
          <a:xfrm flipV="1">
            <a:off x="1978025" y="4826000"/>
            <a:ext cx="7566025" cy="22225"/>
          </a:xfrm>
          <a:prstGeom prst="line">
            <a:avLst/>
          </a:prstGeom>
          <a:ln w="25400" cap="flat" cmpd="sng">
            <a:solidFill>
              <a:srgbClr val="FF3300"/>
            </a:solidFill>
            <a:prstDash val="sysDot"/>
            <a:round/>
            <a:headEnd type="none" w="med" len="med"/>
            <a:tailEnd type="oval" w="med" len="med"/>
          </a:ln>
        </p:spPr>
      </p:sp>
      <p:sp>
        <p:nvSpPr>
          <p:cNvPr id="44052" name="文本框 99"/>
          <p:cNvSpPr txBox="1"/>
          <p:nvPr/>
        </p:nvSpPr>
        <p:spPr>
          <a:xfrm>
            <a:off x="1978025" y="2628900"/>
            <a:ext cx="8178800" cy="829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④ 墙、墙相交时，外墙按外墙中心线长度计算，内墙按墙间净长度计算。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053" name="文本框 1"/>
          <p:cNvSpPr txBox="1"/>
          <p:nvPr/>
        </p:nvSpPr>
        <p:spPr>
          <a:xfrm>
            <a:off x="1677988" y="3452813"/>
            <a:ext cx="8489950" cy="142049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268605" eaLnBrk="0" hangingPunct="0">
              <a:lnSpc>
                <a:spcPct val="120000"/>
              </a:lnSpc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⑤ 柱、墙与板相交时，柱和外墙的高度算至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板上坪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：内墙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268605" eaLnBrk="0" hangingPunct="0">
              <a:lnSpc>
                <a:spcPct val="120000"/>
              </a:lnSpc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的高度算至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板底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：板的宽度按外墙间净宽度(无外墙时，按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268605" eaLnBrk="0" hangingPunct="0">
              <a:lnSpc>
                <a:spcPct val="120000"/>
              </a:lnSpc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板边缘之间的宽度）计算，不扣除柱、垛所占板的面积。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4054" name="文本框 99"/>
          <p:cNvSpPr txBox="1"/>
          <p:nvPr/>
        </p:nvSpPr>
        <p:spPr>
          <a:xfrm>
            <a:off x="1978025" y="4860925"/>
            <a:ext cx="80518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r>
              <a:rPr lang="en-US" altLang="zh-CN" sz="2400" b="1" dirty="0">
                <a:latin typeface="Calibri" panose="020F0502020204030204" charset="0"/>
                <a:ea typeface="宋体" panose="02010600030101010101" pitchFamily="2" charset="-122"/>
              </a:rPr>
              <a:t>(3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）电梯井壁，工程量计算执行外墙的相应规定。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09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9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9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8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5" name="图片 58369"/>
          <p:cNvPicPr>
            <a:picLocks noChangeAspect="1"/>
          </p:cNvPicPr>
          <p:nvPr/>
        </p:nvPicPr>
        <p:blipFill>
          <a:blip r:embed="rId1"/>
          <a:srcRect b="-1408"/>
          <a:stretch>
            <a:fillRect/>
          </a:stretch>
        </p:blipFill>
        <p:spPr>
          <a:xfrm>
            <a:off x="7896225" y="0"/>
            <a:ext cx="2771775" cy="685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8371" name="组合 58370"/>
          <p:cNvGrpSpPr/>
          <p:nvPr/>
        </p:nvGrpSpPr>
        <p:grpSpPr>
          <a:xfrm>
            <a:off x="1524000" y="0"/>
            <a:ext cx="6278563" cy="1016000"/>
            <a:chOff x="0" y="0"/>
            <a:chExt cx="3955" cy="640"/>
          </a:xfrm>
        </p:grpSpPr>
        <p:pic>
          <p:nvPicPr>
            <p:cNvPr id="16387" name="图片 58371" descr="bar0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891" cy="6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388" name="矩形 58372"/>
            <p:cNvSpPr/>
            <p:nvPr/>
          </p:nvSpPr>
          <p:spPr>
            <a:xfrm>
              <a:off x="90" y="137"/>
              <a:ext cx="386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marL="536575" indent="-536575" latinLnBrk="1">
                <a:buFont typeface="Wingdings" panose="05000000000000000000" pitchFamily="2" charset="2"/>
                <a:buChar char="v"/>
              </a:pPr>
              <a:r>
                <a:rPr lang="en-US" altLang="zh-CN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 5.1</a:t>
              </a:r>
              <a:r>
                <a:rPr lang="zh-CN" altLang="en-US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定额说明</a:t>
              </a:r>
              <a:endParaRPr lang="zh-CN" altLang="en-US" sz="2800" dirty="0">
                <a:solidFill>
                  <a:srgbClr val="660066"/>
                </a:solidFill>
                <a:latin typeface="Arial Black" panose="020B0A04020102020204" pitchFamily="34" charset="0"/>
                <a:ea typeface="隶书" pitchFamily="49" charset="-122"/>
              </a:endParaRPr>
            </a:p>
          </p:txBody>
        </p:sp>
      </p:grpSp>
      <p:sp>
        <p:nvSpPr>
          <p:cNvPr id="58411" name="文本框 58410"/>
          <p:cNvSpPr txBox="1"/>
          <p:nvPr/>
        </p:nvSpPr>
        <p:spPr>
          <a:xfrm>
            <a:off x="2163763" y="2500313"/>
            <a:ext cx="8247062" cy="37090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lnSpc>
                <a:spcPct val="140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(4)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现浇钢筋混凝土柱、墙、后浇带定额项目，定额包括了底部灌注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1∶2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水泥砂浆的用量。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>
              <a:lnSpc>
                <a:spcPct val="140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(5)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定额中已列出常用混凝土强度等级，如与设计要求不同时，可以换算。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>
              <a:lnSpc>
                <a:spcPct val="140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(6)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混凝土柱、墙连接时，柱单面突出墙面大于墙厚或双面突出墙面时，柱按其完整断面计算，墙 长算至柱侧面：柱单面突出墙面小于墙厚时，其突出部分并入墙体积内计算。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58445" name="组合 58444"/>
          <p:cNvGrpSpPr/>
          <p:nvPr/>
        </p:nvGrpSpPr>
        <p:grpSpPr>
          <a:xfrm>
            <a:off x="1908175" y="1222375"/>
            <a:ext cx="8099425" cy="1403350"/>
            <a:chOff x="282" y="422"/>
            <a:chExt cx="5102" cy="884"/>
          </a:xfrm>
        </p:grpSpPr>
        <p:sp>
          <p:nvSpPr>
            <p:cNvPr id="16391" name="直接连接符 58430"/>
            <p:cNvSpPr/>
            <p:nvPr/>
          </p:nvSpPr>
          <p:spPr>
            <a:xfrm flipV="1">
              <a:off x="982" y="947"/>
              <a:ext cx="4402" cy="16"/>
            </a:xfrm>
            <a:prstGeom prst="line">
              <a:avLst/>
            </a:prstGeom>
            <a:ln w="25400" cap="flat" cmpd="sng">
              <a:solidFill>
                <a:srgbClr val="FF3300"/>
              </a:solidFill>
              <a:prstDash val="sysDot"/>
              <a:round/>
              <a:headEnd type="none" w="med" len="med"/>
              <a:tailEnd type="oval" w="med" len="med"/>
            </a:ln>
          </p:spPr>
        </p:sp>
        <p:grpSp>
          <p:nvGrpSpPr>
            <p:cNvPr id="16392" name="组合 58431"/>
            <p:cNvGrpSpPr/>
            <p:nvPr/>
          </p:nvGrpSpPr>
          <p:grpSpPr>
            <a:xfrm>
              <a:off x="282" y="422"/>
              <a:ext cx="726" cy="884"/>
              <a:chOff x="-78" y="219"/>
              <a:chExt cx="1211" cy="1471"/>
            </a:xfrm>
          </p:grpSpPr>
          <p:sp>
            <p:nvSpPr>
              <p:cNvPr id="16393" name="椭圆 58432"/>
              <p:cNvSpPr/>
              <p:nvPr/>
            </p:nvSpPr>
            <p:spPr>
              <a:xfrm>
                <a:off x="53" y="642"/>
                <a:ext cx="948" cy="947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B95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394" name="椭圆 58433"/>
              <p:cNvSpPr/>
              <p:nvPr/>
            </p:nvSpPr>
            <p:spPr>
              <a:xfrm>
                <a:off x="76" y="668"/>
                <a:ext cx="902" cy="902"/>
              </a:xfrm>
              <a:prstGeom prst="ellipse">
                <a:avLst/>
              </a:prstGeom>
              <a:gradFill rotWithShape="1">
                <a:gsLst>
                  <a:gs pos="0">
                    <a:srgbClr val="FFB953"/>
                  </a:gs>
                  <a:gs pos="100000">
                    <a:srgbClr val="FF9900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395" name="任意多边形 58434"/>
              <p:cNvSpPr/>
              <p:nvPr/>
            </p:nvSpPr>
            <p:spPr>
              <a:xfrm>
                <a:off x="92" y="1123"/>
                <a:ext cx="871" cy="448"/>
              </a:xfrm>
              <a:custGeom>
                <a:avLst/>
                <a:gdLst/>
                <a:ahLst/>
                <a:cxnLst>
                  <a:cxn ang="0">
                    <a:pos x="0" y="77"/>
                  </a:cxn>
                  <a:cxn ang="0">
                    <a:pos x="451" y="2"/>
                  </a:cxn>
                  <a:cxn ang="0">
                    <a:pos x="871" y="77"/>
                  </a:cxn>
                  <a:cxn ang="0">
                    <a:pos x="730" y="339"/>
                  </a:cxn>
                  <a:cxn ang="0">
                    <a:pos x="444" y="447"/>
                  </a:cxn>
                  <a:cxn ang="0">
                    <a:pos x="154" y="343"/>
                  </a:cxn>
                  <a:cxn ang="0">
                    <a:pos x="0" y="77"/>
                  </a:cxn>
                </a:cxnLst>
                <a:pathLst>
                  <a:path w="2631" h="1353">
                    <a:moveTo>
                      <a:pt x="0" y="232"/>
                    </a:moveTo>
                    <a:cubicBezTo>
                      <a:pt x="616" y="0"/>
                      <a:pt x="1361" y="5"/>
                      <a:pt x="1361" y="5"/>
                    </a:cubicBezTo>
                    <a:cubicBezTo>
                      <a:pt x="1361" y="5"/>
                      <a:pt x="2076" y="10"/>
                      <a:pt x="2631" y="232"/>
                    </a:cubicBezTo>
                    <a:cubicBezTo>
                      <a:pt x="2592" y="586"/>
                      <a:pt x="2420" y="837"/>
                      <a:pt x="2205" y="1023"/>
                    </a:cubicBezTo>
                    <a:cubicBezTo>
                      <a:pt x="1990" y="1209"/>
                      <a:pt x="1631" y="1349"/>
                      <a:pt x="1341" y="1351"/>
                    </a:cubicBezTo>
                    <a:cubicBezTo>
                      <a:pt x="1051" y="1353"/>
                      <a:pt x="688" y="1223"/>
                      <a:pt x="465" y="1037"/>
                    </a:cubicBezTo>
                    <a:cubicBezTo>
                      <a:pt x="238" y="841"/>
                      <a:pt x="70" y="596"/>
                      <a:pt x="0" y="232"/>
                    </a:cubicBezTo>
                    <a:close/>
                  </a:path>
                </a:pathLst>
              </a:custGeom>
              <a:solidFill>
                <a:srgbClr val="CD7909">
                  <a:alpha val="5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6396" name="椭圆 58435"/>
              <p:cNvSpPr/>
              <p:nvPr/>
            </p:nvSpPr>
            <p:spPr>
              <a:xfrm>
                <a:off x="224" y="1183"/>
                <a:ext cx="607" cy="302"/>
              </a:xfrm>
              <a:prstGeom prst="ellipse">
                <a:avLst/>
              </a:prstGeom>
              <a:gradFill rotWithShape="1">
                <a:gsLst>
                  <a:gs pos="0">
                    <a:srgbClr val="FFFF99">
                      <a:alpha val="60001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t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397" name="文本框 58436"/>
              <p:cNvSpPr txBox="1"/>
              <p:nvPr/>
            </p:nvSpPr>
            <p:spPr>
              <a:xfrm>
                <a:off x="191" y="1023"/>
                <a:ext cx="673" cy="3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 anchor="t">
                <a:spAutoFit/>
              </a:bodyPr>
              <a:p>
                <a:r>
                  <a:rPr lang="zh-CN" altLang="eu-ES" sz="20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:endParaRPr lang="en-US" altLang="zh-CN" sz="2000" b="1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6398" name="椭圆 58437"/>
              <p:cNvSpPr/>
              <p:nvPr/>
            </p:nvSpPr>
            <p:spPr>
              <a:xfrm>
                <a:off x="237" y="568"/>
                <a:ext cx="581" cy="637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5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t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399" name="椭圆 58438"/>
              <p:cNvSpPr/>
              <p:nvPr/>
            </p:nvSpPr>
            <p:spPr>
              <a:xfrm>
                <a:off x="205" y="657"/>
                <a:ext cx="645" cy="585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29999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16400" name="组合 58439"/>
              <p:cNvGrpSpPr/>
              <p:nvPr/>
            </p:nvGrpSpPr>
            <p:grpSpPr>
              <a:xfrm>
                <a:off x="-78" y="219"/>
                <a:ext cx="1211" cy="1471"/>
                <a:chOff x="2154" y="2024"/>
                <a:chExt cx="1419" cy="1724"/>
              </a:xfrm>
            </p:grpSpPr>
            <p:sp>
              <p:nvSpPr>
                <p:cNvPr id="16401" name="任意多边形 58440"/>
                <p:cNvSpPr/>
                <p:nvPr/>
              </p:nvSpPr>
              <p:spPr>
                <a:xfrm>
                  <a:off x="2193" y="2408"/>
                  <a:ext cx="1341" cy="1340"/>
                </a:xfrm>
                <a:custGeom>
                  <a:avLst/>
                  <a:gdLst/>
                  <a:ahLst/>
                  <a:cxnLst>
                    <a:cxn ang="0">
                      <a:pos x="0" y="670"/>
                    </a:cxn>
                    <a:cxn ang="0">
                      <a:pos x="671" y="0"/>
                    </a:cxn>
                    <a:cxn ang="0">
                      <a:pos x="1341" y="670"/>
                    </a:cxn>
                    <a:cxn ang="0">
                      <a:pos x="671" y="1340"/>
                    </a:cxn>
                    <a:cxn ang="0">
                      <a:pos x="0" y="670"/>
                    </a:cxn>
                    <a:cxn ang="0">
                      <a:pos x="109" y="670"/>
                    </a:cxn>
                    <a:cxn ang="0">
                      <a:pos x="671" y="1231"/>
                    </a:cxn>
                    <a:cxn ang="0">
                      <a:pos x="1232" y="670"/>
                    </a:cxn>
                    <a:cxn ang="0">
                      <a:pos x="671" y="109"/>
                    </a:cxn>
                    <a:cxn ang="0">
                      <a:pos x="109" y="670"/>
                    </a:cxn>
                  </a:cxnLst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1755" y="10800"/>
                      </a:moveTo>
                      <a:cubicBezTo>
                        <a:pt x="1755" y="15795"/>
                        <a:pt x="5805" y="19845"/>
                        <a:pt x="10800" y="19845"/>
                      </a:cubicBezTo>
                      <a:cubicBezTo>
                        <a:pt x="15795" y="19845"/>
                        <a:pt x="19845" y="15795"/>
                        <a:pt x="19845" y="10800"/>
                      </a:cubicBezTo>
                      <a:cubicBezTo>
                        <a:pt x="19845" y="5805"/>
                        <a:pt x="15795" y="1755"/>
                        <a:pt x="10800" y="1755"/>
                      </a:cubicBezTo>
                      <a:cubicBezTo>
                        <a:pt x="5805" y="1755"/>
                        <a:pt x="1755" y="5805"/>
                        <a:pt x="1755" y="1080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25400" cap="flat" cmpd="sng">
                  <a:solidFill>
                    <a:srgbClr val="5F5F5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" name="任意多边形 58441"/>
                <p:cNvSpPr>
                  <a:spLocks noChangeArrowheads="1"/>
                </p:cNvSpPr>
                <p:nvPr/>
              </p:nvSpPr>
              <p:spPr bwMode="auto">
                <a:xfrm>
                  <a:off x="2289" y="2430"/>
                  <a:ext cx="1149" cy="921"/>
                </a:xfrm>
                <a:custGeom>
                  <a:avLst/>
                  <a:gdLst>
                    <a:gd name="T0" fmla="*/ 2200 w 21600"/>
                    <a:gd name="T1" fmla="*/ 8286 h 21600"/>
                    <a:gd name="T2" fmla="*/ 10799 w 21600"/>
                    <a:gd name="T3" fmla="*/ 1841 h 21600"/>
                    <a:gd name="T4" fmla="*/ 19399 w 21600"/>
                    <a:gd name="T5" fmla="*/ 8282 h 21600"/>
                    <a:gd name="T6" fmla="*/ 21166 w 21600"/>
                    <a:gd name="T7" fmla="*/ 7769 h 21600"/>
                    <a:gd name="T8" fmla="*/ 10800 w 21600"/>
                    <a:gd name="T9" fmla="*/ -1 h 21600"/>
                    <a:gd name="T10" fmla="*/ 432 w 21600"/>
                    <a:gd name="T11" fmla="*/ 7766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600" h="21600">
                      <a:moveTo>
                        <a:pt x="2200" y="8286"/>
                      </a:moveTo>
                      <a:cubicBezTo>
                        <a:pt x="3287" y="4560"/>
                        <a:pt x="6725" y="1841"/>
                        <a:pt x="10799" y="1841"/>
                      </a:cubicBezTo>
                      <a:cubicBezTo>
                        <a:pt x="14873" y="1841"/>
                        <a:pt x="18313" y="4561"/>
                        <a:pt x="19399" y="8282"/>
                      </a:cubicBezTo>
                      <a:lnTo>
                        <a:pt x="21166" y="7769"/>
                      </a:lnTo>
                      <a:cubicBezTo>
                        <a:pt x="19856" y="3277"/>
                        <a:pt x="15711" y="-1"/>
                        <a:pt x="10800" y="-1"/>
                      </a:cubicBezTo>
                      <a:cubicBezTo>
                        <a:pt x="5888" y="-1"/>
                        <a:pt x="1742" y="3278"/>
                        <a:pt x="432" y="7766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>
                        <a:alpha val="0"/>
                      </a:schemeClr>
                    </a:gs>
                    <a:gs pos="50000">
                      <a:srgbClr val="333333">
                        <a:alpha val="79999"/>
                      </a:srgb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5379" name="任意多边形 58442"/>
                <p:cNvSpPr>
                  <a:spLocks noChangeArrowheads="1"/>
                </p:cNvSpPr>
                <p:nvPr/>
              </p:nvSpPr>
              <p:spPr bwMode="auto">
                <a:xfrm rot="10800000">
                  <a:off x="2154" y="2024"/>
                  <a:ext cx="1419" cy="1716"/>
                </a:xfrm>
                <a:custGeom>
                  <a:avLst/>
                  <a:gdLst>
                    <a:gd name="T0" fmla="*/ 1411 w 21600"/>
                    <a:gd name="T1" fmla="*/ 6034 h 21600"/>
                    <a:gd name="T2" fmla="*/ 10800 w 21600"/>
                    <a:gd name="T3" fmla="*/ 271 h 21600"/>
                    <a:gd name="T4" fmla="*/ 20190 w 21600"/>
                    <a:gd name="T5" fmla="*/ 6032 h 21600"/>
                    <a:gd name="T6" fmla="*/ 20430 w 21600"/>
                    <a:gd name="T7" fmla="*/ 5911 h 21600"/>
                    <a:gd name="T8" fmla="*/ 10800 w 21600"/>
                    <a:gd name="T9" fmla="*/ -1 h 21600"/>
                    <a:gd name="T10" fmla="*/ 1168 w 21600"/>
                    <a:gd name="T11" fmla="*/ 590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600" h="21600">
                      <a:moveTo>
                        <a:pt x="1411" y="6034"/>
                      </a:moveTo>
                      <a:cubicBezTo>
                        <a:pt x="3150" y="2613"/>
                        <a:pt x="6701" y="271"/>
                        <a:pt x="10800" y="271"/>
                      </a:cubicBezTo>
                      <a:cubicBezTo>
                        <a:pt x="14899" y="271"/>
                        <a:pt x="18451" y="2613"/>
                        <a:pt x="20190" y="6032"/>
                      </a:cubicBezTo>
                      <a:lnTo>
                        <a:pt x="20430" y="5911"/>
                      </a:lnTo>
                      <a:cubicBezTo>
                        <a:pt x="18647" y="2401"/>
                        <a:pt x="15004" y="-1"/>
                        <a:pt x="10800" y="-1"/>
                      </a:cubicBezTo>
                      <a:cubicBezTo>
                        <a:pt x="6596" y="-1"/>
                        <a:pt x="2952" y="2402"/>
                        <a:pt x="1168" y="590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0000">
                        <a:alpha val="0"/>
                      </a:srgbClr>
                    </a:gs>
                    <a:gs pos="50000">
                      <a:srgbClr val="5F5F5F">
                        <a:alpha val="89998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6404" name="矩形 58443"/>
            <p:cNvSpPr/>
            <p:nvPr/>
          </p:nvSpPr>
          <p:spPr>
            <a:xfrm>
              <a:off x="351" y="805"/>
              <a:ext cx="598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u-ES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混凝土</a:t>
              </a:r>
              <a:endPara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6405" name="文本框 99"/>
          <p:cNvSpPr txBox="1"/>
          <p:nvPr/>
        </p:nvSpPr>
        <p:spPr>
          <a:xfrm>
            <a:off x="3060700" y="1073150"/>
            <a:ext cx="7510463" cy="829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268605"/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一、本章定额包括现浇混凝土、预制混凝土、混凝土搅拌制作及泵送、钢筋、预制混凝土构件安装五节。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8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0595" name="组合 110594"/>
          <p:cNvGrpSpPr/>
          <p:nvPr/>
        </p:nvGrpSpPr>
        <p:grpSpPr>
          <a:xfrm>
            <a:off x="1524000" y="0"/>
            <a:ext cx="6278563" cy="1016000"/>
            <a:chOff x="0" y="0"/>
            <a:chExt cx="3955" cy="640"/>
          </a:xfrm>
        </p:grpSpPr>
        <p:pic>
          <p:nvPicPr>
            <p:cNvPr id="45059" name="图片 110595" descr="bar0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3891" cy="6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5060" name="矩形 110596"/>
            <p:cNvSpPr/>
            <p:nvPr/>
          </p:nvSpPr>
          <p:spPr>
            <a:xfrm>
              <a:off x="90" y="137"/>
              <a:ext cx="386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marL="536575" indent="-536575" latinLnBrk="1">
                <a:buFont typeface="Wingdings" panose="05000000000000000000" pitchFamily="2" charset="2"/>
                <a:buChar char="v"/>
              </a:pPr>
              <a:r>
                <a:rPr lang="en-US" altLang="zh-CN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 5.2</a:t>
              </a:r>
              <a:r>
                <a:rPr lang="zh-CN" altLang="en-US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工程量计算规则</a:t>
              </a:r>
              <a:endParaRPr lang="zh-CN" altLang="en-US" sz="2800" dirty="0">
                <a:solidFill>
                  <a:srgbClr val="660066"/>
                </a:solidFill>
                <a:latin typeface="Arial Black" panose="020B0A04020102020204" pitchFamily="34" charset="0"/>
                <a:ea typeface="隶书" pitchFamily="49" charset="-122"/>
              </a:endParaRPr>
            </a:p>
          </p:txBody>
        </p:sp>
      </p:grpSp>
      <p:grpSp>
        <p:nvGrpSpPr>
          <p:cNvPr id="110599" name="组合 110598"/>
          <p:cNvGrpSpPr/>
          <p:nvPr/>
        </p:nvGrpSpPr>
        <p:grpSpPr>
          <a:xfrm>
            <a:off x="1978025" y="1162050"/>
            <a:ext cx="7727950" cy="742950"/>
            <a:chOff x="340" y="708"/>
            <a:chExt cx="4868" cy="468"/>
          </a:xfrm>
        </p:grpSpPr>
        <p:grpSp>
          <p:nvGrpSpPr>
            <p:cNvPr id="45062" name="组合 110599"/>
            <p:cNvGrpSpPr/>
            <p:nvPr/>
          </p:nvGrpSpPr>
          <p:grpSpPr>
            <a:xfrm>
              <a:off x="340" y="708"/>
              <a:ext cx="3122" cy="468"/>
              <a:chOff x="340" y="708"/>
              <a:chExt cx="3122" cy="468"/>
            </a:xfrm>
          </p:grpSpPr>
          <p:grpSp>
            <p:nvGrpSpPr>
              <p:cNvPr id="45063" name="组合 110600"/>
              <p:cNvGrpSpPr/>
              <p:nvPr/>
            </p:nvGrpSpPr>
            <p:grpSpPr>
              <a:xfrm>
                <a:off x="340" y="708"/>
                <a:ext cx="3122" cy="468"/>
                <a:chOff x="2567" y="1480"/>
                <a:chExt cx="2490" cy="959"/>
              </a:xfrm>
            </p:grpSpPr>
            <p:sp>
              <p:nvSpPr>
                <p:cNvPr id="45064" name="流程图: 可选过程 110601"/>
                <p:cNvSpPr/>
                <p:nvPr/>
              </p:nvSpPr>
              <p:spPr>
                <a:xfrm>
                  <a:off x="2672" y="1480"/>
                  <a:ext cx="2280" cy="959"/>
                </a:xfrm>
                <a:prstGeom prst="flowChartAlternateProcess">
                  <a:avLst/>
                </a:prstGeom>
                <a:solidFill>
                  <a:schemeClr val="bg1"/>
                </a:solidFill>
                <a:ln w="25400" cap="flat" cmpd="sng">
                  <a:solidFill>
                    <a:srgbClr val="5F5F5F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9945" name="矩形 110602"/>
                <p:cNvSpPr>
                  <a:spLocks noChangeArrowheads="1"/>
                </p:cNvSpPr>
                <p:nvPr/>
              </p:nvSpPr>
              <p:spPr bwMode="auto">
                <a:xfrm>
                  <a:off x="2567" y="1507"/>
                  <a:ext cx="2490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>
                        <a:alpha val="0"/>
                      </a:schemeClr>
                    </a:gs>
                    <a:gs pos="50000">
                      <a:srgbClr val="333333">
                        <a:alpha val="79999"/>
                      </a:srgb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9946" name="矩形 110603"/>
                <p:cNvSpPr>
                  <a:spLocks noChangeArrowheads="1"/>
                </p:cNvSpPr>
                <p:nvPr/>
              </p:nvSpPr>
              <p:spPr bwMode="auto">
                <a:xfrm>
                  <a:off x="2790" y="2398"/>
                  <a:ext cx="2043" cy="25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>
                        <a:alpha val="0"/>
                      </a:srgbClr>
                    </a:gs>
                    <a:gs pos="50000">
                      <a:srgbClr val="5F5F5F">
                        <a:alpha val="89998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45067" name="圆角矩形 110604"/>
              <p:cNvSpPr/>
              <p:nvPr/>
            </p:nvSpPr>
            <p:spPr>
              <a:xfrm>
                <a:off x="560" y="762"/>
                <a:ext cx="2675" cy="360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009900"/>
                  </a:gs>
                  <a:gs pos="100000">
                    <a:srgbClr val="007000"/>
                  </a:gs>
                </a:gsLst>
                <a:lin ang="5400000" scaled="1"/>
                <a:tileRect/>
              </a:gradFill>
              <a:ln w="25400" cap="flat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9948" name="任意多边形 110605"/>
              <p:cNvSpPr>
                <a:spLocks noChangeArrowheads="1"/>
              </p:cNvSpPr>
              <p:nvPr/>
            </p:nvSpPr>
            <p:spPr bwMode="auto">
              <a:xfrm>
                <a:off x="595" y="775"/>
                <a:ext cx="762" cy="228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50000">
                    <a:schemeClr val="bg1">
                      <a:alpha val="0"/>
                    </a:schemeClr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45069" name="组合 110606"/>
            <p:cNvGrpSpPr/>
            <p:nvPr/>
          </p:nvGrpSpPr>
          <p:grpSpPr>
            <a:xfrm>
              <a:off x="3328" y="873"/>
              <a:ext cx="1880" cy="98"/>
              <a:chOff x="1756" y="873"/>
              <a:chExt cx="3452" cy="98"/>
            </a:xfrm>
          </p:grpSpPr>
          <p:sp>
            <p:nvSpPr>
              <p:cNvPr id="45070" name="直接连接符 110607"/>
              <p:cNvSpPr/>
              <p:nvPr/>
            </p:nvSpPr>
            <p:spPr>
              <a:xfrm flipV="1">
                <a:off x="1756" y="873"/>
                <a:ext cx="3446" cy="2"/>
              </a:xfrm>
              <a:prstGeom prst="line">
                <a:avLst/>
              </a:prstGeom>
              <a:ln w="25400" cap="flat" cmpd="sng">
                <a:solidFill>
                  <a:schemeClr val="folHlink"/>
                </a:solidFill>
                <a:prstDash val="sysDot"/>
                <a:round/>
                <a:headEnd type="none" w="med" len="med"/>
                <a:tailEnd type="oval" w="med" len="med"/>
              </a:ln>
            </p:spPr>
          </p:sp>
          <p:sp>
            <p:nvSpPr>
              <p:cNvPr id="45071" name="直接连接符 110608"/>
              <p:cNvSpPr/>
              <p:nvPr/>
            </p:nvSpPr>
            <p:spPr>
              <a:xfrm flipV="1">
                <a:off x="1762" y="969"/>
                <a:ext cx="3446" cy="2"/>
              </a:xfrm>
              <a:prstGeom prst="line">
                <a:avLst/>
              </a:prstGeom>
              <a:ln w="25400" cap="flat" cmpd="sng">
                <a:solidFill>
                  <a:schemeClr val="folHlink"/>
                </a:solidFill>
                <a:prstDash val="sysDot"/>
                <a:round/>
                <a:headEnd type="none" w="med" len="med"/>
                <a:tailEnd type="oval" w="med" len="med"/>
              </a:ln>
            </p:spPr>
          </p:sp>
        </p:grpSp>
        <p:sp>
          <p:nvSpPr>
            <p:cNvPr id="45072" name="文本框 110609"/>
            <p:cNvSpPr txBox="1"/>
            <p:nvPr/>
          </p:nvSpPr>
          <p:spPr>
            <a:xfrm>
              <a:off x="486" y="822"/>
              <a:ext cx="2847" cy="24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>
                <a:lnSpc>
                  <a:spcPct val="95000"/>
                </a:lnSpc>
                <a:spcBef>
                  <a:spcPct val="25000"/>
                </a:spcBef>
              </a:pPr>
              <a:r>
                <a:rPr lang="en-US" altLang="en-US" sz="2000" b="1" dirty="0">
                  <a:solidFill>
                    <a:srgbClr val="FFFF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5.2.2  </a:t>
              </a:r>
              <a:r>
                <a:rPr lang="zh-CN" altLang="en-US" sz="2000" b="1" dirty="0">
                  <a:solidFill>
                    <a:srgbClr val="FFFF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现浇混凝土工程量的计算规则</a:t>
              </a:r>
              <a:endParaRPr lang="zh-CN" altLang="en-US" sz="2000" b="1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10611" name="五边形 110610"/>
          <p:cNvSpPr/>
          <p:nvPr/>
        </p:nvSpPr>
        <p:spPr>
          <a:xfrm>
            <a:off x="1524000" y="1905000"/>
            <a:ext cx="942975" cy="600075"/>
          </a:xfrm>
          <a:prstGeom prst="homePlate">
            <a:avLst>
              <a:gd name="adj" fmla="val 39220"/>
            </a:avLst>
          </a:prstGeom>
          <a:gradFill rotWithShape="1">
            <a:gsLst>
              <a:gs pos="0">
                <a:srgbClr val="000051"/>
              </a:gs>
              <a:gs pos="50000">
                <a:srgbClr val="0000FF"/>
              </a:gs>
              <a:gs pos="100000">
                <a:srgbClr val="000051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楼梯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0617" name="文本框 110616"/>
          <p:cNvSpPr txBox="1"/>
          <p:nvPr/>
        </p:nvSpPr>
        <p:spPr>
          <a:xfrm>
            <a:off x="1978025" y="1905000"/>
            <a:ext cx="8197850" cy="23063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 eaLnBrk="0" hangingPunct="0">
              <a:lnSpc>
                <a:spcPct val="120000"/>
              </a:lnSpc>
            </a:pPr>
            <a:r>
              <a:rPr lang="en-US" altLang="zh-CN" sz="1400" b="1" dirty="0">
                <a:latin typeface="Arial" panose="020B0604020202020204" pitchFamily="34" charset="0"/>
                <a:ea typeface="宋体" panose="02010600030101010101" pitchFamily="2" charset="-122"/>
              </a:rPr>
              <a:t>              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整体楼梯包括休息平台、平台梁、楼梯底板、斜梁，以及楼梯的连接梁、楼梯段，按水平投影面积计算，不扣除宽度小于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500mm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的楼梯井，伸入墙内部分不另增加。踏步旋转楼梯，按其楼梯部分的 水平投影面积乘以周数计算(不包括中心柱）。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10620" name="组合 110619"/>
          <p:cNvGrpSpPr/>
          <p:nvPr/>
        </p:nvGrpSpPr>
        <p:grpSpPr>
          <a:xfrm>
            <a:off x="3592513" y="2001838"/>
            <a:ext cx="5946775" cy="4273034"/>
            <a:chOff x="1728" y="2388"/>
            <a:chExt cx="2512" cy="1607"/>
          </a:xfrm>
        </p:grpSpPr>
        <p:pic>
          <p:nvPicPr>
            <p:cNvPr id="45076" name="图片 110617" descr="4d9"/>
            <p:cNvPicPr>
              <a:picLocks noChangeAspect="1"/>
            </p:cNvPicPr>
            <p:nvPr/>
          </p:nvPicPr>
          <p:blipFill>
            <a:blip r:embed="rId2"/>
            <a:srcRect t="1657" r="3156" b="3314"/>
            <a:stretch>
              <a:fillRect/>
            </a:stretch>
          </p:blipFill>
          <p:spPr>
            <a:xfrm>
              <a:off x="1728" y="2388"/>
              <a:ext cx="2512" cy="144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5077" name="矩形 110618"/>
            <p:cNvSpPr/>
            <p:nvPr/>
          </p:nvSpPr>
          <p:spPr>
            <a:xfrm>
              <a:off x="2426" y="3857"/>
              <a:ext cx="1068" cy="138"/>
            </a:xfrm>
            <a:prstGeom prst="rect">
              <a:avLst/>
            </a:prstGeom>
            <a:noFill/>
            <a:ln w="9525">
              <a:noFill/>
            </a:ln>
          </p:spPr>
          <p:txBody>
            <a:bodyPr tIns="76176" bIns="76176" anchor="ctr">
              <a:spAutoFit/>
            </a:bodyPr>
            <a:p>
              <a:r>
                <a:rPr lang="zh-CN" altLang="eu-E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图</a:t>
              </a:r>
              <a:r>
                <a:rPr lang="eu-ES" altLang="zh-CN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4-9  </a:t>
              </a:r>
              <a:r>
                <a:rPr lang="zh-CN" altLang="eu-E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楼梯平面图</a:t>
              </a:r>
              <a:endParaRPr lang="zh-CN" altLang="eu-ES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10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0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11" grpId="0" bldLvl="0" animBg="1"/>
      <p:bldP spid="1106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0595" name="组合 110594"/>
          <p:cNvGrpSpPr/>
          <p:nvPr/>
        </p:nvGrpSpPr>
        <p:grpSpPr>
          <a:xfrm>
            <a:off x="1524000" y="0"/>
            <a:ext cx="6278563" cy="1016000"/>
            <a:chOff x="0" y="0"/>
            <a:chExt cx="3955" cy="640"/>
          </a:xfrm>
        </p:grpSpPr>
        <p:pic>
          <p:nvPicPr>
            <p:cNvPr id="46083" name="图片 110595" descr="bar0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3891" cy="6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6084" name="矩形 110596"/>
            <p:cNvSpPr/>
            <p:nvPr/>
          </p:nvSpPr>
          <p:spPr>
            <a:xfrm>
              <a:off x="90" y="137"/>
              <a:ext cx="386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marL="536575" indent="-536575" latinLnBrk="1">
                <a:buFont typeface="Wingdings" panose="05000000000000000000" pitchFamily="2" charset="2"/>
                <a:buChar char="v"/>
              </a:pPr>
              <a:r>
                <a:rPr lang="en-US" altLang="zh-CN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 5.2</a:t>
              </a:r>
              <a:r>
                <a:rPr lang="zh-CN" altLang="en-US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工程量计算规则</a:t>
              </a:r>
              <a:endParaRPr lang="zh-CN" altLang="en-US" sz="2800" dirty="0">
                <a:solidFill>
                  <a:srgbClr val="660066"/>
                </a:solidFill>
                <a:latin typeface="Arial Black" panose="020B0A04020102020204" pitchFamily="34" charset="0"/>
                <a:ea typeface="隶书" pitchFamily="49" charset="-122"/>
              </a:endParaRPr>
            </a:p>
          </p:txBody>
        </p:sp>
      </p:grpSp>
      <p:grpSp>
        <p:nvGrpSpPr>
          <p:cNvPr id="110599" name="组合 110598"/>
          <p:cNvGrpSpPr/>
          <p:nvPr/>
        </p:nvGrpSpPr>
        <p:grpSpPr>
          <a:xfrm>
            <a:off x="1978025" y="1162050"/>
            <a:ext cx="7727950" cy="742950"/>
            <a:chOff x="340" y="708"/>
            <a:chExt cx="4868" cy="468"/>
          </a:xfrm>
        </p:grpSpPr>
        <p:grpSp>
          <p:nvGrpSpPr>
            <p:cNvPr id="46086" name="组合 110599"/>
            <p:cNvGrpSpPr/>
            <p:nvPr/>
          </p:nvGrpSpPr>
          <p:grpSpPr>
            <a:xfrm>
              <a:off x="340" y="708"/>
              <a:ext cx="3122" cy="468"/>
              <a:chOff x="340" y="708"/>
              <a:chExt cx="3122" cy="468"/>
            </a:xfrm>
          </p:grpSpPr>
          <p:grpSp>
            <p:nvGrpSpPr>
              <p:cNvPr id="46087" name="组合 110600"/>
              <p:cNvGrpSpPr/>
              <p:nvPr/>
            </p:nvGrpSpPr>
            <p:grpSpPr>
              <a:xfrm>
                <a:off x="340" y="708"/>
                <a:ext cx="3122" cy="468"/>
                <a:chOff x="2567" y="1480"/>
                <a:chExt cx="2490" cy="959"/>
              </a:xfrm>
            </p:grpSpPr>
            <p:sp>
              <p:nvSpPr>
                <p:cNvPr id="46088" name="流程图: 可选过程 110601"/>
                <p:cNvSpPr/>
                <p:nvPr/>
              </p:nvSpPr>
              <p:spPr>
                <a:xfrm>
                  <a:off x="2672" y="1480"/>
                  <a:ext cx="2280" cy="959"/>
                </a:xfrm>
                <a:prstGeom prst="flowChartAlternateProcess">
                  <a:avLst/>
                </a:prstGeom>
                <a:solidFill>
                  <a:schemeClr val="bg1"/>
                </a:solidFill>
                <a:ln w="25400" cap="flat" cmpd="sng">
                  <a:solidFill>
                    <a:srgbClr val="5F5F5F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9945" name="矩形 110602"/>
                <p:cNvSpPr>
                  <a:spLocks noChangeArrowheads="1"/>
                </p:cNvSpPr>
                <p:nvPr/>
              </p:nvSpPr>
              <p:spPr bwMode="auto">
                <a:xfrm>
                  <a:off x="2567" y="1507"/>
                  <a:ext cx="2490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>
                        <a:alpha val="0"/>
                      </a:schemeClr>
                    </a:gs>
                    <a:gs pos="50000">
                      <a:srgbClr val="333333">
                        <a:alpha val="79999"/>
                      </a:srgb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9946" name="矩形 110603"/>
                <p:cNvSpPr>
                  <a:spLocks noChangeArrowheads="1"/>
                </p:cNvSpPr>
                <p:nvPr/>
              </p:nvSpPr>
              <p:spPr bwMode="auto">
                <a:xfrm>
                  <a:off x="2790" y="2398"/>
                  <a:ext cx="2043" cy="25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>
                        <a:alpha val="0"/>
                      </a:srgbClr>
                    </a:gs>
                    <a:gs pos="50000">
                      <a:srgbClr val="5F5F5F">
                        <a:alpha val="89998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46091" name="圆角矩形 110604"/>
              <p:cNvSpPr/>
              <p:nvPr/>
            </p:nvSpPr>
            <p:spPr>
              <a:xfrm>
                <a:off x="560" y="762"/>
                <a:ext cx="2675" cy="360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009900"/>
                  </a:gs>
                  <a:gs pos="100000">
                    <a:srgbClr val="007000"/>
                  </a:gs>
                </a:gsLst>
                <a:lin ang="5400000" scaled="1"/>
                <a:tileRect/>
              </a:gradFill>
              <a:ln w="25400" cap="flat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9948" name="任意多边形 110605"/>
              <p:cNvSpPr>
                <a:spLocks noChangeArrowheads="1"/>
              </p:cNvSpPr>
              <p:nvPr/>
            </p:nvSpPr>
            <p:spPr bwMode="auto">
              <a:xfrm>
                <a:off x="595" y="775"/>
                <a:ext cx="762" cy="228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50000">
                    <a:schemeClr val="bg1">
                      <a:alpha val="0"/>
                    </a:schemeClr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46093" name="组合 110606"/>
            <p:cNvGrpSpPr/>
            <p:nvPr/>
          </p:nvGrpSpPr>
          <p:grpSpPr>
            <a:xfrm>
              <a:off x="3328" y="873"/>
              <a:ext cx="1880" cy="98"/>
              <a:chOff x="1756" y="873"/>
              <a:chExt cx="3452" cy="98"/>
            </a:xfrm>
          </p:grpSpPr>
          <p:sp>
            <p:nvSpPr>
              <p:cNvPr id="46094" name="直接连接符 110607"/>
              <p:cNvSpPr/>
              <p:nvPr/>
            </p:nvSpPr>
            <p:spPr>
              <a:xfrm flipV="1">
                <a:off x="1756" y="873"/>
                <a:ext cx="3446" cy="2"/>
              </a:xfrm>
              <a:prstGeom prst="line">
                <a:avLst/>
              </a:prstGeom>
              <a:ln w="25400" cap="flat" cmpd="sng">
                <a:solidFill>
                  <a:schemeClr val="folHlink"/>
                </a:solidFill>
                <a:prstDash val="sysDot"/>
                <a:round/>
                <a:headEnd type="none" w="med" len="med"/>
                <a:tailEnd type="oval" w="med" len="med"/>
              </a:ln>
            </p:spPr>
          </p:sp>
          <p:sp>
            <p:nvSpPr>
              <p:cNvPr id="46095" name="直接连接符 110608"/>
              <p:cNvSpPr/>
              <p:nvPr/>
            </p:nvSpPr>
            <p:spPr>
              <a:xfrm flipV="1">
                <a:off x="1762" y="969"/>
                <a:ext cx="3446" cy="2"/>
              </a:xfrm>
              <a:prstGeom prst="line">
                <a:avLst/>
              </a:prstGeom>
              <a:ln w="25400" cap="flat" cmpd="sng">
                <a:solidFill>
                  <a:schemeClr val="folHlink"/>
                </a:solidFill>
                <a:prstDash val="sysDot"/>
                <a:round/>
                <a:headEnd type="none" w="med" len="med"/>
                <a:tailEnd type="oval" w="med" len="med"/>
              </a:ln>
            </p:spPr>
          </p:sp>
        </p:grpSp>
        <p:sp>
          <p:nvSpPr>
            <p:cNvPr id="46096" name="文本框 110609"/>
            <p:cNvSpPr txBox="1"/>
            <p:nvPr/>
          </p:nvSpPr>
          <p:spPr>
            <a:xfrm>
              <a:off x="486" y="822"/>
              <a:ext cx="2847" cy="24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>
                <a:lnSpc>
                  <a:spcPct val="95000"/>
                </a:lnSpc>
                <a:spcBef>
                  <a:spcPct val="25000"/>
                </a:spcBef>
              </a:pPr>
              <a:r>
                <a:rPr lang="en-US" altLang="en-US" sz="2000" b="1" dirty="0">
                  <a:solidFill>
                    <a:srgbClr val="FFFF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5.2.2  </a:t>
              </a:r>
              <a:r>
                <a:rPr lang="zh-CN" altLang="en-US" sz="2000" b="1" dirty="0">
                  <a:solidFill>
                    <a:srgbClr val="FFFF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现浇混凝土工程量的计算规则</a:t>
              </a:r>
              <a:endParaRPr lang="zh-CN" altLang="en-US" sz="2000" b="1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10611" name="五边形 110610"/>
          <p:cNvSpPr/>
          <p:nvPr/>
        </p:nvSpPr>
        <p:spPr>
          <a:xfrm>
            <a:off x="1524000" y="1905000"/>
            <a:ext cx="942975" cy="600075"/>
          </a:xfrm>
          <a:prstGeom prst="homePlate">
            <a:avLst>
              <a:gd name="adj" fmla="val 39220"/>
            </a:avLst>
          </a:prstGeom>
          <a:gradFill rotWithShape="1">
            <a:gsLst>
              <a:gs pos="0">
                <a:srgbClr val="000051"/>
              </a:gs>
              <a:gs pos="50000">
                <a:srgbClr val="0000FF"/>
              </a:gs>
              <a:gs pos="100000">
                <a:srgbClr val="000051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楼梯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6098" name="文本框 99"/>
          <p:cNvSpPr txBox="1"/>
          <p:nvPr/>
        </p:nvSpPr>
        <p:spPr>
          <a:xfrm>
            <a:off x="2620963" y="2046288"/>
            <a:ext cx="7539037" cy="11988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268605"/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①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混凝土楼梯（含直形和旋转形）与楼板，以楼梯顶部与楼板的连接梁为界，连接梁以外为楼板： 楼梯基础，按基础的相应规定计算。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592513" y="2001838"/>
            <a:ext cx="5946775" cy="4273034"/>
            <a:chOff x="1728" y="2388"/>
            <a:chExt cx="2512" cy="1607"/>
          </a:xfrm>
        </p:grpSpPr>
        <p:pic>
          <p:nvPicPr>
            <p:cNvPr id="46100" name="图片 110617" descr="4d9"/>
            <p:cNvPicPr>
              <a:picLocks noChangeAspect="1"/>
            </p:cNvPicPr>
            <p:nvPr/>
          </p:nvPicPr>
          <p:blipFill>
            <a:blip r:embed="rId2"/>
            <a:srcRect t="1657" r="3156" b="3314"/>
            <a:stretch>
              <a:fillRect/>
            </a:stretch>
          </p:blipFill>
          <p:spPr>
            <a:xfrm>
              <a:off x="1728" y="2388"/>
              <a:ext cx="2512" cy="144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6101" name="矩形 110618"/>
            <p:cNvSpPr/>
            <p:nvPr/>
          </p:nvSpPr>
          <p:spPr>
            <a:xfrm>
              <a:off x="2426" y="3857"/>
              <a:ext cx="1068" cy="138"/>
            </a:xfrm>
            <a:prstGeom prst="rect">
              <a:avLst/>
            </a:prstGeom>
            <a:noFill/>
            <a:ln w="9525">
              <a:noFill/>
            </a:ln>
          </p:spPr>
          <p:txBody>
            <a:bodyPr tIns="76176" bIns="76176" anchor="ctr">
              <a:spAutoFit/>
            </a:bodyPr>
            <a:p>
              <a:r>
                <a:rPr lang="zh-CN" altLang="eu-E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图</a:t>
              </a:r>
              <a:r>
                <a:rPr lang="eu-ES" altLang="zh-CN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4-9  </a:t>
              </a:r>
              <a:r>
                <a:rPr lang="zh-CN" altLang="eu-E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楼梯平面图</a:t>
              </a:r>
              <a:endParaRPr lang="zh-CN" altLang="eu-ES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10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11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0595" name="组合 110594"/>
          <p:cNvGrpSpPr/>
          <p:nvPr/>
        </p:nvGrpSpPr>
        <p:grpSpPr>
          <a:xfrm>
            <a:off x="1524000" y="0"/>
            <a:ext cx="6278563" cy="1016000"/>
            <a:chOff x="0" y="0"/>
            <a:chExt cx="3955" cy="640"/>
          </a:xfrm>
        </p:grpSpPr>
        <p:pic>
          <p:nvPicPr>
            <p:cNvPr id="47107" name="图片 110595" descr="bar0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3891" cy="6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7108" name="矩形 110596"/>
            <p:cNvSpPr/>
            <p:nvPr/>
          </p:nvSpPr>
          <p:spPr>
            <a:xfrm>
              <a:off x="90" y="137"/>
              <a:ext cx="386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marL="536575" indent="-536575" latinLnBrk="1">
                <a:buFont typeface="Wingdings" panose="05000000000000000000" pitchFamily="2" charset="2"/>
                <a:buChar char="v"/>
              </a:pPr>
              <a:r>
                <a:rPr lang="en-US" altLang="zh-CN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 5.2</a:t>
              </a:r>
              <a:r>
                <a:rPr lang="zh-CN" altLang="en-US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工程量计算规则</a:t>
              </a:r>
              <a:endParaRPr lang="zh-CN" altLang="en-US" sz="2800" dirty="0">
                <a:solidFill>
                  <a:srgbClr val="660066"/>
                </a:solidFill>
                <a:latin typeface="Arial Black" panose="020B0A04020102020204" pitchFamily="34" charset="0"/>
                <a:ea typeface="隶书" pitchFamily="49" charset="-122"/>
              </a:endParaRPr>
            </a:p>
          </p:txBody>
        </p:sp>
      </p:grpSp>
      <p:grpSp>
        <p:nvGrpSpPr>
          <p:cNvPr id="110599" name="组合 110598"/>
          <p:cNvGrpSpPr/>
          <p:nvPr/>
        </p:nvGrpSpPr>
        <p:grpSpPr>
          <a:xfrm>
            <a:off x="1978025" y="1162050"/>
            <a:ext cx="7727950" cy="742950"/>
            <a:chOff x="340" y="708"/>
            <a:chExt cx="4868" cy="468"/>
          </a:xfrm>
        </p:grpSpPr>
        <p:grpSp>
          <p:nvGrpSpPr>
            <p:cNvPr id="47110" name="组合 110599"/>
            <p:cNvGrpSpPr/>
            <p:nvPr/>
          </p:nvGrpSpPr>
          <p:grpSpPr>
            <a:xfrm>
              <a:off x="340" y="708"/>
              <a:ext cx="3122" cy="468"/>
              <a:chOff x="340" y="708"/>
              <a:chExt cx="3122" cy="468"/>
            </a:xfrm>
          </p:grpSpPr>
          <p:grpSp>
            <p:nvGrpSpPr>
              <p:cNvPr id="47111" name="组合 110600"/>
              <p:cNvGrpSpPr/>
              <p:nvPr/>
            </p:nvGrpSpPr>
            <p:grpSpPr>
              <a:xfrm>
                <a:off x="340" y="708"/>
                <a:ext cx="3122" cy="468"/>
                <a:chOff x="2567" y="1480"/>
                <a:chExt cx="2490" cy="959"/>
              </a:xfrm>
            </p:grpSpPr>
            <p:sp>
              <p:nvSpPr>
                <p:cNvPr id="47112" name="流程图: 可选过程 110601"/>
                <p:cNvSpPr/>
                <p:nvPr/>
              </p:nvSpPr>
              <p:spPr>
                <a:xfrm>
                  <a:off x="2672" y="1480"/>
                  <a:ext cx="2280" cy="959"/>
                </a:xfrm>
                <a:prstGeom prst="flowChartAlternateProcess">
                  <a:avLst/>
                </a:prstGeom>
                <a:solidFill>
                  <a:schemeClr val="bg1"/>
                </a:solidFill>
                <a:ln w="25400" cap="flat" cmpd="sng">
                  <a:solidFill>
                    <a:srgbClr val="5F5F5F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9945" name="矩形 110602"/>
                <p:cNvSpPr>
                  <a:spLocks noChangeArrowheads="1"/>
                </p:cNvSpPr>
                <p:nvPr/>
              </p:nvSpPr>
              <p:spPr bwMode="auto">
                <a:xfrm>
                  <a:off x="2567" y="1507"/>
                  <a:ext cx="2490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>
                        <a:alpha val="0"/>
                      </a:schemeClr>
                    </a:gs>
                    <a:gs pos="50000">
                      <a:srgbClr val="333333">
                        <a:alpha val="79999"/>
                      </a:srgb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9946" name="矩形 110603"/>
                <p:cNvSpPr>
                  <a:spLocks noChangeArrowheads="1"/>
                </p:cNvSpPr>
                <p:nvPr/>
              </p:nvSpPr>
              <p:spPr bwMode="auto">
                <a:xfrm>
                  <a:off x="2790" y="2398"/>
                  <a:ext cx="2043" cy="25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>
                        <a:alpha val="0"/>
                      </a:srgbClr>
                    </a:gs>
                    <a:gs pos="50000">
                      <a:srgbClr val="5F5F5F">
                        <a:alpha val="89998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47115" name="圆角矩形 110604"/>
              <p:cNvSpPr/>
              <p:nvPr/>
            </p:nvSpPr>
            <p:spPr>
              <a:xfrm>
                <a:off x="560" y="762"/>
                <a:ext cx="2675" cy="360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009900"/>
                  </a:gs>
                  <a:gs pos="100000">
                    <a:srgbClr val="007000"/>
                  </a:gs>
                </a:gsLst>
                <a:lin ang="5400000" scaled="1"/>
                <a:tileRect/>
              </a:gradFill>
              <a:ln w="25400" cap="flat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9948" name="任意多边形 110605"/>
              <p:cNvSpPr>
                <a:spLocks noChangeArrowheads="1"/>
              </p:cNvSpPr>
              <p:nvPr/>
            </p:nvSpPr>
            <p:spPr bwMode="auto">
              <a:xfrm>
                <a:off x="595" y="775"/>
                <a:ext cx="762" cy="228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50000">
                    <a:schemeClr val="bg1">
                      <a:alpha val="0"/>
                    </a:schemeClr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47117" name="组合 110606"/>
            <p:cNvGrpSpPr/>
            <p:nvPr/>
          </p:nvGrpSpPr>
          <p:grpSpPr>
            <a:xfrm>
              <a:off x="3328" y="873"/>
              <a:ext cx="1880" cy="98"/>
              <a:chOff x="1756" y="873"/>
              <a:chExt cx="3452" cy="98"/>
            </a:xfrm>
          </p:grpSpPr>
          <p:sp>
            <p:nvSpPr>
              <p:cNvPr id="47118" name="直接连接符 110607"/>
              <p:cNvSpPr/>
              <p:nvPr/>
            </p:nvSpPr>
            <p:spPr>
              <a:xfrm flipV="1">
                <a:off x="1756" y="873"/>
                <a:ext cx="3446" cy="2"/>
              </a:xfrm>
              <a:prstGeom prst="line">
                <a:avLst/>
              </a:prstGeom>
              <a:ln w="25400" cap="flat" cmpd="sng">
                <a:solidFill>
                  <a:schemeClr val="folHlink"/>
                </a:solidFill>
                <a:prstDash val="sysDot"/>
                <a:round/>
                <a:headEnd type="none" w="med" len="med"/>
                <a:tailEnd type="oval" w="med" len="med"/>
              </a:ln>
            </p:spPr>
          </p:sp>
          <p:sp>
            <p:nvSpPr>
              <p:cNvPr id="47119" name="直接连接符 110608"/>
              <p:cNvSpPr/>
              <p:nvPr/>
            </p:nvSpPr>
            <p:spPr>
              <a:xfrm flipV="1">
                <a:off x="1762" y="969"/>
                <a:ext cx="3446" cy="2"/>
              </a:xfrm>
              <a:prstGeom prst="line">
                <a:avLst/>
              </a:prstGeom>
              <a:ln w="25400" cap="flat" cmpd="sng">
                <a:solidFill>
                  <a:schemeClr val="folHlink"/>
                </a:solidFill>
                <a:prstDash val="sysDot"/>
                <a:round/>
                <a:headEnd type="none" w="med" len="med"/>
                <a:tailEnd type="oval" w="med" len="med"/>
              </a:ln>
            </p:spPr>
          </p:sp>
        </p:grpSp>
        <p:sp>
          <p:nvSpPr>
            <p:cNvPr id="47120" name="文本框 110609"/>
            <p:cNvSpPr txBox="1"/>
            <p:nvPr/>
          </p:nvSpPr>
          <p:spPr>
            <a:xfrm>
              <a:off x="486" y="822"/>
              <a:ext cx="2847" cy="24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>
                <a:lnSpc>
                  <a:spcPct val="95000"/>
                </a:lnSpc>
                <a:spcBef>
                  <a:spcPct val="25000"/>
                </a:spcBef>
              </a:pPr>
              <a:r>
                <a:rPr lang="en-US" altLang="en-US" sz="2000" b="1" dirty="0">
                  <a:solidFill>
                    <a:srgbClr val="FFFF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5.2.2  </a:t>
              </a:r>
              <a:r>
                <a:rPr lang="zh-CN" altLang="en-US" sz="2000" b="1" dirty="0">
                  <a:solidFill>
                    <a:srgbClr val="FFFF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现浇混凝土工程量的计算规则</a:t>
              </a:r>
              <a:endParaRPr lang="zh-CN" altLang="en-US" sz="2000" b="1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10611" name="五边形 110610"/>
          <p:cNvSpPr/>
          <p:nvPr/>
        </p:nvSpPr>
        <p:spPr>
          <a:xfrm>
            <a:off x="1524000" y="1905000"/>
            <a:ext cx="942975" cy="600075"/>
          </a:xfrm>
          <a:prstGeom prst="homePlate">
            <a:avLst>
              <a:gd name="adj" fmla="val 39220"/>
            </a:avLst>
          </a:prstGeom>
          <a:gradFill rotWithShape="1">
            <a:gsLst>
              <a:gs pos="0">
                <a:srgbClr val="000051"/>
              </a:gs>
              <a:gs pos="50000">
                <a:srgbClr val="0000FF"/>
              </a:gs>
              <a:gs pos="100000">
                <a:srgbClr val="000051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楼梯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122613" y="2757488"/>
            <a:ext cx="5946775" cy="4273034"/>
            <a:chOff x="1728" y="2388"/>
            <a:chExt cx="2512" cy="1607"/>
          </a:xfrm>
        </p:grpSpPr>
        <p:pic>
          <p:nvPicPr>
            <p:cNvPr id="47123" name="图片 110617" descr="4d9"/>
            <p:cNvPicPr>
              <a:picLocks noChangeAspect="1"/>
            </p:cNvPicPr>
            <p:nvPr/>
          </p:nvPicPr>
          <p:blipFill>
            <a:blip r:embed="rId2"/>
            <a:srcRect t="1657" r="3156" b="3314"/>
            <a:stretch>
              <a:fillRect/>
            </a:stretch>
          </p:blipFill>
          <p:spPr>
            <a:xfrm>
              <a:off x="1728" y="2388"/>
              <a:ext cx="2512" cy="144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7124" name="矩形 110618"/>
            <p:cNvSpPr/>
            <p:nvPr/>
          </p:nvSpPr>
          <p:spPr>
            <a:xfrm>
              <a:off x="2426" y="3857"/>
              <a:ext cx="1068" cy="138"/>
            </a:xfrm>
            <a:prstGeom prst="rect">
              <a:avLst/>
            </a:prstGeom>
            <a:noFill/>
            <a:ln w="9525">
              <a:noFill/>
            </a:ln>
          </p:spPr>
          <p:txBody>
            <a:bodyPr tIns="76176" bIns="76176" anchor="ctr">
              <a:spAutoFit/>
            </a:bodyPr>
            <a:p>
              <a:r>
                <a:rPr lang="zh-CN" altLang="eu-E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图</a:t>
              </a:r>
              <a:r>
                <a:rPr lang="eu-ES" altLang="zh-CN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4-9  </a:t>
              </a:r>
              <a:r>
                <a:rPr lang="zh-CN" altLang="eu-E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楼梯平面图</a:t>
              </a:r>
              <a:endParaRPr lang="zh-CN" altLang="eu-ES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47125" name="文本框 4"/>
          <p:cNvSpPr txBox="1"/>
          <p:nvPr/>
        </p:nvSpPr>
        <p:spPr>
          <a:xfrm>
            <a:off x="2620963" y="1905000"/>
            <a:ext cx="7600950" cy="11988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400" b="1" dirty="0">
                <a:latin typeface="Calibri" panose="020F0502020204030204" charset="0"/>
                <a:ea typeface="宋体" panose="02010600030101010101" pitchFamily="2" charset="-122"/>
              </a:rPr>
              <a:t>②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踏步底板、休息平台的板厚不同时，应分别计算。踏步底板的水平投影面积包括底板和连接梁：休息平台的投影面积包括平台板和平台梁。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10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11" grpId="0" bldLvl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0595" name="组合 110594"/>
          <p:cNvGrpSpPr/>
          <p:nvPr/>
        </p:nvGrpSpPr>
        <p:grpSpPr>
          <a:xfrm>
            <a:off x="1524000" y="0"/>
            <a:ext cx="6278563" cy="1016000"/>
            <a:chOff x="0" y="0"/>
            <a:chExt cx="3955" cy="640"/>
          </a:xfrm>
        </p:grpSpPr>
        <p:pic>
          <p:nvPicPr>
            <p:cNvPr id="48131" name="图片 110595" descr="bar0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3891" cy="6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8132" name="矩形 110596"/>
            <p:cNvSpPr/>
            <p:nvPr/>
          </p:nvSpPr>
          <p:spPr>
            <a:xfrm>
              <a:off x="90" y="137"/>
              <a:ext cx="386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marL="536575" indent="-536575" latinLnBrk="1">
                <a:buFont typeface="Wingdings" panose="05000000000000000000" pitchFamily="2" charset="2"/>
                <a:buChar char="v"/>
              </a:pPr>
              <a:r>
                <a:rPr lang="en-US" altLang="zh-CN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 5.2</a:t>
              </a:r>
              <a:r>
                <a:rPr lang="zh-CN" altLang="en-US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工程量计算规则</a:t>
              </a:r>
              <a:endParaRPr lang="zh-CN" altLang="en-US" sz="2800" dirty="0">
                <a:solidFill>
                  <a:srgbClr val="660066"/>
                </a:solidFill>
                <a:latin typeface="Arial Black" panose="020B0A04020102020204" pitchFamily="34" charset="0"/>
                <a:ea typeface="隶书" pitchFamily="49" charset="-122"/>
              </a:endParaRPr>
            </a:p>
          </p:txBody>
        </p:sp>
      </p:grpSp>
      <p:grpSp>
        <p:nvGrpSpPr>
          <p:cNvPr id="110599" name="组合 110598"/>
          <p:cNvGrpSpPr/>
          <p:nvPr/>
        </p:nvGrpSpPr>
        <p:grpSpPr>
          <a:xfrm>
            <a:off x="1978025" y="1162050"/>
            <a:ext cx="7727950" cy="742950"/>
            <a:chOff x="340" y="708"/>
            <a:chExt cx="4868" cy="468"/>
          </a:xfrm>
        </p:grpSpPr>
        <p:grpSp>
          <p:nvGrpSpPr>
            <p:cNvPr id="48134" name="组合 110599"/>
            <p:cNvGrpSpPr/>
            <p:nvPr/>
          </p:nvGrpSpPr>
          <p:grpSpPr>
            <a:xfrm>
              <a:off x="340" y="708"/>
              <a:ext cx="3122" cy="468"/>
              <a:chOff x="340" y="708"/>
              <a:chExt cx="3122" cy="468"/>
            </a:xfrm>
          </p:grpSpPr>
          <p:grpSp>
            <p:nvGrpSpPr>
              <p:cNvPr id="48135" name="组合 110600"/>
              <p:cNvGrpSpPr/>
              <p:nvPr/>
            </p:nvGrpSpPr>
            <p:grpSpPr>
              <a:xfrm>
                <a:off x="340" y="708"/>
                <a:ext cx="3122" cy="468"/>
                <a:chOff x="2567" y="1480"/>
                <a:chExt cx="2490" cy="959"/>
              </a:xfrm>
            </p:grpSpPr>
            <p:sp>
              <p:nvSpPr>
                <p:cNvPr id="48136" name="流程图: 可选过程 110601"/>
                <p:cNvSpPr/>
                <p:nvPr/>
              </p:nvSpPr>
              <p:spPr>
                <a:xfrm>
                  <a:off x="2672" y="1480"/>
                  <a:ext cx="2280" cy="959"/>
                </a:xfrm>
                <a:prstGeom prst="flowChartAlternateProcess">
                  <a:avLst/>
                </a:prstGeom>
                <a:solidFill>
                  <a:schemeClr val="bg1"/>
                </a:solidFill>
                <a:ln w="25400" cap="flat" cmpd="sng">
                  <a:solidFill>
                    <a:srgbClr val="5F5F5F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9945" name="矩形 110602"/>
                <p:cNvSpPr>
                  <a:spLocks noChangeArrowheads="1"/>
                </p:cNvSpPr>
                <p:nvPr/>
              </p:nvSpPr>
              <p:spPr bwMode="auto">
                <a:xfrm>
                  <a:off x="2567" y="1507"/>
                  <a:ext cx="2490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>
                        <a:alpha val="0"/>
                      </a:schemeClr>
                    </a:gs>
                    <a:gs pos="50000">
                      <a:srgbClr val="333333">
                        <a:alpha val="79999"/>
                      </a:srgb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9946" name="矩形 110603"/>
                <p:cNvSpPr>
                  <a:spLocks noChangeArrowheads="1"/>
                </p:cNvSpPr>
                <p:nvPr/>
              </p:nvSpPr>
              <p:spPr bwMode="auto">
                <a:xfrm>
                  <a:off x="2790" y="2398"/>
                  <a:ext cx="2043" cy="25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>
                        <a:alpha val="0"/>
                      </a:srgbClr>
                    </a:gs>
                    <a:gs pos="50000">
                      <a:srgbClr val="5F5F5F">
                        <a:alpha val="89998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48139" name="圆角矩形 110604"/>
              <p:cNvSpPr/>
              <p:nvPr/>
            </p:nvSpPr>
            <p:spPr>
              <a:xfrm>
                <a:off x="560" y="762"/>
                <a:ext cx="2675" cy="360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009900"/>
                  </a:gs>
                  <a:gs pos="100000">
                    <a:srgbClr val="007000"/>
                  </a:gs>
                </a:gsLst>
                <a:lin ang="5400000" scaled="1"/>
                <a:tileRect/>
              </a:gradFill>
              <a:ln w="25400" cap="flat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9948" name="任意多边形 110605"/>
              <p:cNvSpPr>
                <a:spLocks noChangeArrowheads="1"/>
              </p:cNvSpPr>
              <p:nvPr/>
            </p:nvSpPr>
            <p:spPr bwMode="auto">
              <a:xfrm>
                <a:off x="595" y="775"/>
                <a:ext cx="762" cy="228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50000">
                    <a:schemeClr val="bg1">
                      <a:alpha val="0"/>
                    </a:schemeClr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48141" name="组合 110606"/>
            <p:cNvGrpSpPr/>
            <p:nvPr/>
          </p:nvGrpSpPr>
          <p:grpSpPr>
            <a:xfrm>
              <a:off x="3328" y="873"/>
              <a:ext cx="1880" cy="98"/>
              <a:chOff x="1756" y="873"/>
              <a:chExt cx="3452" cy="98"/>
            </a:xfrm>
          </p:grpSpPr>
          <p:sp>
            <p:nvSpPr>
              <p:cNvPr id="48142" name="直接连接符 110607"/>
              <p:cNvSpPr/>
              <p:nvPr/>
            </p:nvSpPr>
            <p:spPr>
              <a:xfrm flipV="1">
                <a:off x="1756" y="873"/>
                <a:ext cx="3446" cy="2"/>
              </a:xfrm>
              <a:prstGeom prst="line">
                <a:avLst/>
              </a:prstGeom>
              <a:ln w="25400" cap="flat" cmpd="sng">
                <a:solidFill>
                  <a:schemeClr val="folHlink"/>
                </a:solidFill>
                <a:prstDash val="sysDot"/>
                <a:round/>
                <a:headEnd type="none" w="med" len="med"/>
                <a:tailEnd type="oval" w="med" len="med"/>
              </a:ln>
            </p:spPr>
          </p:sp>
          <p:sp>
            <p:nvSpPr>
              <p:cNvPr id="48143" name="直接连接符 110608"/>
              <p:cNvSpPr/>
              <p:nvPr/>
            </p:nvSpPr>
            <p:spPr>
              <a:xfrm flipV="1">
                <a:off x="1762" y="969"/>
                <a:ext cx="3446" cy="2"/>
              </a:xfrm>
              <a:prstGeom prst="line">
                <a:avLst/>
              </a:prstGeom>
              <a:ln w="25400" cap="flat" cmpd="sng">
                <a:solidFill>
                  <a:schemeClr val="folHlink"/>
                </a:solidFill>
                <a:prstDash val="sysDot"/>
                <a:round/>
                <a:headEnd type="none" w="med" len="med"/>
                <a:tailEnd type="oval" w="med" len="med"/>
              </a:ln>
            </p:spPr>
          </p:sp>
        </p:grpSp>
        <p:sp>
          <p:nvSpPr>
            <p:cNvPr id="48144" name="文本框 110609"/>
            <p:cNvSpPr txBox="1"/>
            <p:nvPr/>
          </p:nvSpPr>
          <p:spPr>
            <a:xfrm>
              <a:off x="486" y="822"/>
              <a:ext cx="2847" cy="24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>
                <a:lnSpc>
                  <a:spcPct val="95000"/>
                </a:lnSpc>
                <a:spcBef>
                  <a:spcPct val="25000"/>
                </a:spcBef>
              </a:pPr>
              <a:r>
                <a:rPr lang="en-US" altLang="en-US" sz="2000" b="1" dirty="0">
                  <a:solidFill>
                    <a:srgbClr val="FFFF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5.2.2  </a:t>
              </a:r>
              <a:r>
                <a:rPr lang="zh-CN" altLang="en-US" sz="2000" b="1" dirty="0">
                  <a:solidFill>
                    <a:srgbClr val="FFFF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现浇混凝土工程量的计算规则</a:t>
              </a:r>
              <a:endParaRPr lang="zh-CN" altLang="en-US" sz="2000" b="1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10611" name="五边形 110610"/>
          <p:cNvSpPr/>
          <p:nvPr/>
        </p:nvSpPr>
        <p:spPr>
          <a:xfrm>
            <a:off x="1524000" y="1905000"/>
            <a:ext cx="942975" cy="600075"/>
          </a:xfrm>
          <a:prstGeom prst="homePlate">
            <a:avLst>
              <a:gd name="adj" fmla="val 39220"/>
            </a:avLst>
          </a:prstGeom>
          <a:gradFill rotWithShape="1">
            <a:gsLst>
              <a:gs pos="0">
                <a:srgbClr val="000051"/>
              </a:gs>
              <a:gs pos="50000">
                <a:srgbClr val="0000FF"/>
              </a:gs>
              <a:gs pos="100000">
                <a:srgbClr val="000051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楼梯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8146" name="文本框 99"/>
          <p:cNvSpPr txBox="1"/>
          <p:nvPr/>
        </p:nvSpPr>
        <p:spPr>
          <a:xfrm>
            <a:off x="2597150" y="2060575"/>
            <a:ext cx="7664450" cy="28613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268605">
              <a:lnSpc>
                <a:spcPct val="150000"/>
              </a:lnSpc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④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独立式单跑楼梯间，楼梯踏步两端的板，均视为楼梯的休息平台板。非独立式楼梯间单跑楼 梯，楼梯踏步两端宽度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自连接梁外边沿起）小于等于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1.2m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的板，均视为楼梯的休息平台板。单跑楼梯侧面与楼板之间的空隙视为单跑楼梯的楼梯井。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10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11" grpId="0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2643" name="组合 112642"/>
          <p:cNvGrpSpPr/>
          <p:nvPr/>
        </p:nvGrpSpPr>
        <p:grpSpPr>
          <a:xfrm>
            <a:off x="1524000" y="0"/>
            <a:ext cx="6278563" cy="1016000"/>
            <a:chOff x="0" y="0"/>
            <a:chExt cx="3955" cy="640"/>
          </a:xfrm>
        </p:grpSpPr>
        <p:pic>
          <p:nvPicPr>
            <p:cNvPr id="49155" name="图片 112643" descr="bar0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3891" cy="6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9156" name="矩形 112644"/>
            <p:cNvSpPr/>
            <p:nvPr/>
          </p:nvSpPr>
          <p:spPr>
            <a:xfrm>
              <a:off x="90" y="137"/>
              <a:ext cx="386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marL="536575" indent="-536575" latinLnBrk="1">
                <a:buFont typeface="Wingdings" panose="05000000000000000000" pitchFamily="2" charset="2"/>
                <a:buChar char="v"/>
              </a:pPr>
              <a:r>
                <a:rPr lang="en-US" altLang="zh-CN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 5.2</a:t>
              </a:r>
              <a:r>
                <a:rPr lang="zh-CN" altLang="en-US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工程量计算规则</a:t>
              </a:r>
              <a:endParaRPr lang="zh-CN" altLang="en-US" sz="2800" dirty="0">
                <a:solidFill>
                  <a:srgbClr val="660066"/>
                </a:solidFill>
                <a:latin typeface="Arial Black" panose="020B0A04020102020204" pitchFamily="34" charset="0"/>
                <a:ea typeface="隶书" pitchFamily="49" charset="-122"/>
              </a:endParaRPr>
            </a:p>
          </p:txBody>
        </p:sp>
      </p:grpSp>
      <p:grpSp>
        <p:nvGrpSpPr>
          <p:cNvPr id="112646" name="组合 112645"/>
          <p:cNvGrpSpPr/>
          <p:nvPr/>
        </p:nvGrpSpPr>
        <p:grpSpPr>
          <a:xfrm>
            <a:off x="1978025" y="1162050"/>
            <a:ext cx="7727950" cy="742950"/>
            <a:chOff x="340" y="708"/>
            <a:chExt cx="4868" cy="468"/>
          </a:xfrm>
        </p:grpSpPr>
        <p:grpSp>
          <p:nvGrpSpPr>
            <p:cNvPr id="49158" name="组合 112646"/>
            <p:cNvGrpSpPr/>
            <p:nvPr/>
          </p:nvGrpSpPr>
          <p:grpSpPr>
            <a:xfrm>
              <a:off x="340" y="708"/>
              <a:ext cx="3122" cy="468"/>
              <a:chOff x="340" y="708"/>
              <a:chExt cx="3122" cy="468"/>
            </a:xfrm>
          </p:grpSpPr>
          <p:grpSp>
            <p:nvGrpSpPr>
              <p:cNvPr id="49159" name="组合 112647"/>
              <p:cNvGrpSpPr/>
              <p:nvPr/>
            </p:nvGrpSpPr>
            <p:grpSpPr>
              <a:xfrm>
                <a:off x="340" y="708"/>
                <a:ext cx="3122" cy="468"/>
                <a:chOff x="2567" y="1480"/>
                <a:chExt cx="2490" cy="959"/>
              </a:xfrm>
            </p:grpSpPr>
            <p:sp>
              <p:nvSpPr>
                <p:cNvPr id="49160" name="流程图: 可选过程 112648"/>
                <p:cNvSpPr/>
                <p:nvPr/>
              </p:nvSpPr>
              <p:spPr>
                <a:xfrm>
                  <a:off x="2672" y="1480"/>
                  <a:ext cx="2280" cy="959"/>
                </a:xfrm>
                <a:prstGeom prst="flowChartAlternateProcess">
                  <a:avLst/>
                </a:prstGeom>
                <a:solidFill>
                  <a:schemeClr val="bg1"/>
                </a:solidFill>
                <a:ln w="25400" cap="flat" cmpd="sng">
                  <a:solidFill>
                    <a:srgbClr val="5F5F5F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1993" name="矩形 112649"/>
                <p:cNvSpPr>
                  <a:spLocks noChangeArrowheads="1"/>
                </p:cNvSpPr>
                <p:nvPr/>
              </p:nvSpPr>
              <p:spPr bwMode="auto">
                <a:xfrm>
                  <a:off x="2567" y="1507"/>
                  <a:ext cx="2490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>
                        <a:alpha val="0"/>
                      </a:schemeClr>
                    </a:gs>
                    <a:gs pos="50000">
                      <a:srgbClr val="333333">
                        <a:alpha val="79999"/>
                      </a:srgb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994" name="矩形 112650"/>
                <p:cNvSpPr>
                  <a:spLocks noChangeArrowheads="1"/>
                </p:cNvSpPr>
                <p:nvPr/>
              </p:nvSpPr>
              <p:spPr bwMode="auto">
                <a:xfrm>
                  <a:off x="2790" y="2398"/>
                  <a:ext cx="2043" cy="25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>
                        <a:alpha val="0"/>
                      </a:srgbClr>
                    </a:gs>
                    <a:gs pos="50000">
                      <a:srgbClr val="5F5F5F">
                        <a:alpha val="89998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49163" name="圆角矩形 112651"/>
              <p:cNvSpPr/>
              <p:nvPr/>
            </p:nvSpPr>
            <p:spPr>
              <a:xfrm>
                <a:off x="560" y="762"/>
                <a:ext cx="2675" cy="360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009900"/>
                  </a:gs>
                  <a:gs pos="100000">
                    <a:srgbClr val="007000"/>
                  </a:gs>
                </a:gsLst>
                <a:lin ang="5400000" scaled="1"/>
                <a:tileRect/>
              </a:gradFill>
              <a:ln w="25400" cap="flat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1996" name="任意多边形 112652"/>
              <p:cNvSpPr>
                <a:spLocks noChangeArrowheads="1"/>
              </p:cNvSpPr>
              <p:nvPr/>
            </p:nvSpPr>
            <p:spPr bwMode="auto">
              <a:xfrm>
                <a:off x="595" y="775"/>
                <a:ext cx="762" cy="228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50000">
                    <a:schemeClr val="bg1">
                      <a:alpha val="0"/>
                    </a:schemeClr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49165" name="组合 112653"/>
            <p:cNvGrpSpPr/>
            <p:nvPr/>
          </p:nvGrpSpPr>
          <p:grpSpPr>
            <a:xfrm>
              <a:off x="3328" y="873"/>
              <a:ext cx="1880" cy="98"/>
              <a:chOff x="1756" y="873"/>
              <a:chExt cx="3452" cy="98"/>
            </a:xfrm>
          </p:grpSpPr>
          <p:sp>
            <p:nvSpPr>
              <p:cNvPr id="49166" name="直接连接符 112654"/>
              <p:cNvSpPr/>
              <p:nvPr/>
            </p:nvSpPr>
            <p:spPr>
              <a:xfrm flipV="1">
                <a:off x="1756" y="873"/>
                <a:ext cx="3446" cy="2"/>
              </a:xfrm>
              <a:prstGeom prst="line">
                <a:avLst/>
              </a:prstGeom>
              <a:ln w="25400" cap="flat" cmpd="sng">
                <a:solidFill>
                  <a:schemeClr val="folHlink"/>
                </a:solidFill>
                <a:prstDash val="sysDot"/>
                <a:round/>
                <a:headEnd type="none" w="med" len="med"/>
                <a:tailEnd type="oval" w="med" len="med"/>
              </a:ln>
            </p:spPr>
          </p:sp>
          <p:sp>
            <p:nvSpPr>
              <p:cNvPr id="49167" name="直接连接符 112655"/>
              <p:cNvSpPr/>
              <p:nvPr/>
            </p:nvSpPr>
            <p:spPr>
              <a:xfrm flipV="1">
                <a:off x="1762" y="969"/>
                <a:ext cx="3446" cy="2"/>
              </a:xfrm>
              <a:prstGeom prst="line">
                <a:avLst/>
              </a:prstGeom>
              <a:ln w="25400" cap="flat" cmpd="sng">
                <a:solidFill>
                  <a:schemeClr val="folHlink"/>
                </a:solidFill>
                <a:prstDash val="sysDot"/>
                <a:round/>
                <a:headEnd type="none" w="med" len="med"/>
                <a:tailEnd type="oval" w="med" len="med"/>
              </a:ln>
            </p:spPr>
          </p:sp>
        </p:grpSp>
        <p:sp>
          <p:nvSpPr>
            <p:cNvPr id="49168" name="文本框 112656"/>
            <p:cNvSpPr txBox="1"/>
            <p:nvPr/>
          </p:nvSpPr>
          <p:spPr>
            <a:xfrm>
              <a:off x="484" y="833"/>
              <a:ext cx="2847" cy="24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>
                <a:lnSpc>
                  <a:spcPct val="95000"/>
                </a:lnSpc>
                <a:spcBef>
                  <a:spcPct val="25000"/>
                </a:spcBef>
              </a:pPr>
              <a:r>
                <a:rPr lang="en-US" altLang="en-US" sz="2000" b="1" dirty="0">
                  <a:solidFill>
                    <a:srgbClr val="FFFF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5.2.2  </a:t>
              </a:r>
              <a:r>
                <a:rPr lang="zh-CN" altLang="en-US" sz="2000" b="1" dirty="0">
                  <a:solidFill>
                    <a:srgbClr val="FFFF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现浇混凝土工程量的计算规则</a:t>
              </a:r>
              <a:endParaRPr lang="zh-CN" altLang="en-US" sz="2000" b="1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12658" name="五边形 112657"/>
          <p:cNvSpPr/>
          <p:nvPr/>
        </p:nvSpPr>
        <p:spPr>
          <a:xfrm>
            <a:off x="2209800" y="2028825"/>
            <a:ext cx="1343025" cy="600075"/>
          </a:xfrm>
          <a:prstGeom prst="homePlate">
            <a:avLst>
              <a:gd name="adj" fmla="val 35830"/>
            </a:avLst>
          </a:prstGeom>
          <a:gradFill rotWithShape="1">
            <a:gsLst>
              <a:gs pos="0">
                <a:srgbClr val="000051"/>
              </a:gs>
              <a:gs pos="50000">
                <a:srgbClr val="0000FF"/>
              </a:gs>
              <a:gs pos="100000">
                <a:srgbClr val="000051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阳台、雨棚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659" name="文本框 112658"/>
          <p:cNvSpPr txBox="1"/>
          <p:nvPr/>
        </p:nvSpPr>
        <p:spPr>
          <a:xfrm>
            <a:off x="1658938" y="2630488"/>
            <a:ext cx="8696325" cy="2749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 eaLnBrk="0" hangingPunct="0">
              <a:lnSpc>
                <a:spcPct val="120000"/>
              </a:lnSpc>
            </a:pPr>
            <a:r>
              <a:rPr lang="en-US" altLang="zh-CN" sz="1400" b="1" dirty="0">
                <a:latin typeface="Arial" panose="020B0604020202020204" pitchFamily="34" charset="0"/>
                <a:ea typeface="宋体" panose="02010600030101010101" pitchFamily="2" charset="-122"/>
              </a:rPr>
              <a:t>               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按伸出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外墙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的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水平投影面积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计算，伸出外墙的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牛腿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不另计算，其嵌入墙内的梁另按梁的有关规定单独计算；混凝土挑檐、阳台、雨篷的翻檐，总高度在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300mm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以内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时，按展开面积并入相应工程量内，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超过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300mm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时，按栏板计算。井字梁雨篷，按有梁板计算规则计算，如图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4-10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～图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4-12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所示。三面梁式雨篷按有梁式阳台计算。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12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2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8" grpId="0" bldLvl="0" animBg="1"/>
      <p:bldP spid="11265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1641475" y="1441450"/>
            <a:ext cx="8882063" cy="3919656"/>
            <a:chOff x="294" y="2718"/>
            <a:chExt cx="5226" cy="1118"/>
          </a:xfrm>
        </p:grpSpPr>
        <p:pic>
          <p:nvPicPr>
            <p:cNvPr id="50178" name="图片 112662" descr="4d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94" y="2718"/>
              <a:ext cx="1581" cy="9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0179" name="图片 112663" descr="4d11"/>
            <p:cNvPicPr>
              <a:picLocks noChangeAspect="1"/>
            </p:cNvPicPr>
            <p:nvPr/>
          </p:nvPicPr>
          <p:blipFill>
            <a:blip r:embed="rId2"/>
            <a:srcRect l="3151"/>
            <a:stretch>
              <a:fillRect/>
            </a:stretch>
          </p:blipFill>
          <p:spPr>
            <a:xfrm>
              <a:off x="1916" y="2718"/>
              <a:ext cx="1460" cy="90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0180" name="矩形 112664"/>
            <p:cNvSpPr/>
            <p:nvPr/>
          </p:nvSpPr>
          <p:spPr>
            <a:xfrm>
              <a:off x="564" y="3731"/>
              <a:ext cx="1101" cy="10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tIns="76176" bIns="76176" anchor="ctr">
              <a:spAutoFit/>
            </a:bodyPr>
            <a:p>
              <a:r>
                <a:rPr lang="zh-CN" altLang="eu-E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图</a:t>
              </a:r>
              <a:r>
                <a:rPr lang="eu-ES" altLang="zh-CN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4-10  </a:t>
              </a:r>
              <a:r>
                <a:rPr lang="zh-CN" altLang="eu-E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阳台剖面图 </a:t>
              </a:r>
              <a:endParaRPr lang="zh-CN" altLang="eu-ES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0181" name="矩形 112665"/>
            <p:cNvSpPr/>
            <p:nvPr/>
          </p:nvSpPr>
          <p:spPr>
            <a:xfrm>
              <a:off x="1984" y="3731"/>
              <a:ext cx="1154" cy="10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tIns="76176" bIns="76176" anchor="ctr">
              <a:spAutoFit/>
            </a:bodyPr>
            <a:p>
              <a:r>
                <a:rPr lang="zh-CN" altLang="eu-E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  图</a:t>
              </a:r>
              <a:r>
                <a:rPr lang="eu-ES" altLang="zh-CN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4-11  </a:t>
              </a:r>
              <a:r>
                <a:rPr lang="zh-CN" altLang="eu-E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雨篷剖面图</a:t>
              </a:r>
              <a:endParaRPr lang="zh-CN" altLang="eu-ES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0182" name="矩形 112667"/>
            <p:cNvSpPr/>
            <p:nvPr/>
          </p:nvSpPr>
          <p:spPr>
            <a:xfrm>
              <a:off x="3652" y="3731"/>
              <a:ext cx="1729" cy="10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tIns="76176" bIns="76176" anchor="ctr">
              <a:spAutoFit/>
            </a:bodyPr>
            <a:p>
              <a:r>
                <a:rPr lang="zh-CN" altLang="eu-E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图</a:t>
              </a:r>
              <a:r>
                <a:rPr lang="eu-ES" altLang="zh-CN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4-12  </a:t>
              </a:r>
              <a:r>
                <a:rPr lang="zh-CN" altLang="eu-E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雨篷平面图及剖面图     </a:t>
              </a:r>
              <a:endParaRPr lang="zh-CN" altLang="eu-ES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50183" name="组合 112669"/>
            <p:cNvGrpSpPr/>
            <p:nvPr/>
          </p:nvGrpSpPr>
          <p:grpSpPr>
            <a:xfrm>
              <a:off x="3414" y="2718"/>
              <a:ext cx="2106" cy="896"/>
              <a:chOff x="3492" y="2752"/>
              <a:chExt cx="2106" cy="854"/>
            </a:xfrm>
          </p:grpSpPr>
          <p:pic>
            <p:nvPicPr>
              <p:cNvPr id="50184" name="图片 112666" descr="4d12"/>
              <p:cNvPicPr>
                <a:picLocks noChangeAspect="1"/>
              </p:cNvPicPr>
              <p:nvPr/>
            </p:nvPicPr>
            <p:blipFill>
              <a:blip r:embed="rId3"/>
              <a:srcRect r="44292"/>
              <a:stretch>
                <a:fillRect/>
              </a:stretch>
            </p:blipFill>
            <p:spPr>
              <a:xfrm>
                <a:off x="3492" y="2752"/>
                <a:ext cx="1313" cy="85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50185" name="图片 112668" descr="4d12"/>
              <p:cNvPicPr>
                <a:picLocks noChangeAspect="1"/>
              </p:cNvPicPr>
              <p:nvPr/>
            </p:nvPicPr>
            <p:blipFill>
              <a:blip r:embed="rId3"/>
              <a:srcRect l="66551"/>
              <a:stretch>
                <a:fillRect/>
              </a:stretch>
            </p:blipFill>
            <p:spPr>
              <a:xfrm>
                <a:off x="4787" y="2756"/>
                <a:ext cx="811" cy="832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3667" name="组合 113666"/>
          <p:cNvGrpSpPr/>
          <p:nvPr/>
        </p:nvGrpSpPr>
        <p:grpSpPr>
          <a:xfrm>
            <a:off x="1524000" y="0"/>
            <a:ext cx="6278563" cy="1016000"/>
            <a:chOff x="0" y="0"/>
            <a:chExt cx="3955" cy="640"/>
          </a:xfrm>
        </p:grpSpPr>
        <p:pic>
          <p:nvPicPr>
            <p:cNvPr id="51203" name="图片 113667" descr="bar0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3891" cy="6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04" name="矩形 113668"/>
            <p:cNvSpPr/>
            <p:nvPr/>
          </p:nvSpPr>
          <p:spPr>
            <a:xfrm>
              <a:off x="90" y="137"/>
              <a:ext cx="386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marL="536575" indent="-536575" latinLnBrk="1">
                <a:buFont typeface="Wingdings" panose="05000000000000000000" pitchFamily="2" charset="2"/>
                <a:buChar char="v"/>
              </a:pPr>
              <a:r>
                <a:rPr lang="en-US" altLang="zh-CN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 5.2</a:t>
              </a:r>
              <a:r>
                <a:rPr lang="zh-CN" altLang="en-US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工程量计算规则</a:t>
              </a:r>
              <a:endParaRPr lang="zh-CN" altLang="en-US" sz="2800" dirty="0">
                <a:solidFill>
                  <a:srgbClr val="660066"/>
                </a:solidFill>
                <a:latin typeface="Arial Black" panose="020B0A04020102020204" pitchFamily="34" charset="0"/>
                <a:ea typeface="隶书" pitchFamily="49" charset="-122"/>
              </a:endParaRPr>
            </a:p>
          </p:txBody>
        </p:sp>
      </p:grpSp>
      <p:grpSp>
        <p:nvGrpSpPr>
          <p:cNvPr id="113670" name="组合 113669"/>
          <p:cNvGrpSpPr/>
          <p:nvPr/>
        </p:nvGrpSpPr>
        <p:grpSpPr>
          <a:xfrm>
            <a:off x="1978025" y="1162050"/>
            <a:ext cx="7727950" cy="742950"/>
            <a:chOff x="340" y="708"/>
            <a:chExt cx="4868" cy="468"/>
          </a:xfrm>
        </p:grpSpPr>
        <p:grpSp>
          <p:nvGrpSpPr>
            <p:cNvPr id="51206" name="组合 113670"/>
            <p:cNvGrpSpPr/>
            <p:nvPr/>
          </p:nvGrpSpPr>
          <p:grpSpPr>
            <a:xfrm>
              <a:off x="340" y="708"/>
              <a:ext cx="3122" cy="468"/>
              <a:chOff x="340" y="708"/>
              <a:chExt cx="3122" cy="468"/>
            </a:xfrm>
          </p:grpSpPr>
          <p:grpSp>
            <p:nvGrpSpPr>
              <p:cNvPr id="51207" name="组合 113671"/>
              <p:cNvGrpSpPr/>
              <p:nvPr/>
            </p:nvGrpSpPr>
            <p:grpSpPr>
              <a:xfrm>
                <a:off x="340" y="708"/>
                <a:ext cx="3122" cy="468"/>
                <a:chOff x="2567" y="1480"/>
                <a:chExt cx="2490" cy="959"/>
              </a:xfrm>
            </p:grpSpPr>
            <p:sp>
              <p:nvSpPr>
                <p:cNvPr id="51208" name="流程图: 可选过程 113672"/>
                <p:cNvSpPr/>
                <p:nvPr/>
              </p:nvSpPr>
              <p:spPr>
                <a:xfrm>
                  <a:off x="2672" y="1480"/>
                  <a:ext cx="2280" cy="959"/>
                </a:xfrm>
                <a:prstGeom prst="flowChartAlternateProcess">
                  <a:avLst/>
                </a:prstGeom>
                <a:solidFill>
                  <a:schemeClr val="bg1"/>
                </a:solidFill>
                <a:ln w="25400" cap="flat" cmpd="sng">
                  <a:solidFill>
                    <a:srgbClr val="5F5F5F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3017" name="矩形 113673"/>
                <p:cNvSpPr>
                  <a:spLocks noChangeArrowheads="1"/>
                </p:cNvSpPr>
                <p:nvPr/>
              </p:nvSpPr>
              <p:spPr bwMode="auto">
                <a:xfrm>
                  <a:off x="2567" y="1507"/>
                  <a:ext cx="2490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>
                        <a:alpha val="0"/>
                      </a:schemeClr>
                    </a:gs>
                    <a:gs pos="50000">
                      <a:srgbClr val="333333">
                        <a:alpha val="79999"/>
                      </a:srgb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018" name="矩形 113674"/>
                <p:cNvSpPr>
                  <a:spLocks noChangeArrowheads="1"/>
                </p:cNvSpPr>
                <p:nvPr/>
              </p:nvSpPr>
              <p:spPr bwMode="auto">
                <a:xfrm>
                  <a:off x="2790" y="2398"/>
                  <a:ext cx="2043" cy="25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>
                        <a:alpha val="0"/>
                      </a:srgbClr>
                    </a:gs>
                    <a:gs pos="50000">
                      <a:srgbClr val="5F5F5F">
                        <a:alpha val="89998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51211" name="圆角矩形 113675"/>
              <p:cNvSpPr/>
              <p:nvPr/>
            </p:nvSpPr>
            <p:spPr>
              <a:xfrm>
                <a:off x="560" y="762"/>
                <a:ext cx="2675" cy="360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009900"/>
                  </a:gs>
                  <a:gs pos="100000">
                    <a:srgbClr val="007000"/>
                  </a:gs>
                </a:gsLst>
                <a:lin ang="5400000" scaled="1"/>
                <a:tileRect/>
              </a:gradFill>
              <a:ln w="25400" cap="flat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3020" name="任意多边形 113676"/>
              <p:cNvSpPr>
                <a:spLocks noChangeArrowheads="1"/>
              </p:cNvSpPr>
              <p:nvPr/>
            </p:nvSpPr>
            <p:spPr bwMode="auto">
              <a:xfrm>
                <a:off x="595" y="775"/>
                <a:ext cx="762" cy="228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50000">
                    <a:schemeClr val="bg1">
                      <a:alpha val="0"/>
                    </a:schemeClr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51213" name="组合 113677"/>
            <p:cNvGrpSpPr/>
            <p:nvPr/>
          </p:nvGrpSpPr>
          <p:grpSpPr>
            <a:xfrm>
              <a:off x="3328" y="873"/>
              <a:ext cx="1880" cy="98"/>
              <a:chOff x="1756" y="873"/>
              <a:chExt cx="3452" cy="98"/>
            </a:xfrm>
          </p:grpSpPr>
          <p:sp>
            <p:nvSpPr>
              <p:cNvPr id="51214" name="直接连接符 113678"/>
              <p:cNvSpPr/>
              <p:nvPr/>
            </p:nvSpPr>
            <p:spPr>
              <a:xfrm flipV="1">
                <a:off x="1756" y="873"/>
                <a:ext cx="3446" cy="2"/>
              </a:xfrm>
              <a:prstGeom prst="line">
                <a:avLst/>
              </a:prstGeom>
              <a:ln w="25400" cap="flat" cmpd="sng">
                <a:solidFill>
                  <a:schemeClr val="folHlink"/>
                </a:solidFill>
                <a:prstDash val="sysDot"/>
                <a:round/>
                <a:headEnd type="none" w="med" len="med"/>
                <a:tailEnd type="oval" w="med" len="med"/>
              </a:ln>
            </p:spPr>
          </p:sp>
          <p:sp>
            <p:nvSpPr>
              <p:cNvPr id="51215" name="直接连接符 113679"/>
              <p:cNvSpPr/>
              <p:nvPr/>
            </p:nvSpPr>
            <p:spPr>
              <a:xfrm flipV="1">
                <a:off x="1762" y="969"/>
                <a:ext cx="3446" cy="2"/>
              </a:xfrm>
              <a:prstGeom prst="line">
                <a:avLst/>
              </a:prstGeom>
              <a:ln w="25400" cap="flat" cmpd="sng">
                <a:solidFill>
                  <a:schemeClr val="folHlink"/>
                </a:solidFill>
                <a:prstDash val="sysDot"/>
                <a:round/>
                <a:headEnd type="none" w="med" len="med"/>
                <a:tailEnd type="oval" w="med" len="med"/>
              </a:ln>
            </p:spPr>
          </p:sp>
        </p:grpSp>
        <p:sp>
          <p:nvSpPr>
            <p:cNvPr id="51216" name="文本框 113680"/>
            <p:cNvSpPr txBox="1"/>
            <p:nvPr/>
          </p:nvSpPr>
          <p:spPr>
            <a:xfrm>
              <a:off x="484" y="833"/>
              <a:ext cx="2847" cy="24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>
                <a:lnSpc>
                  <a:spcPct val="95000"/>
                </a:lnSpc>
                <a:spcBef>
                  <a:spcPct val="25000"/>
                </a:spcBef>
              </a:pPr>
              <a:r>
                <a:rPr lang="en-US" altLang="en-US" sz="2000" b="1" dirty="0">
                  <a:solidFill>
                    <a:srgbClr val="FFFF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5.2.2  </a:t>
              </a:r>
              <a:r>
                <a:rPr lang="zh-CN" altLang="en-US" sz="2000" b="1" dirty="0">
                  <a:solidFill>
                    <a:srgbClr val="FFFF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现浇混凝土工程量的计算规则</a:t>
              </a:r>
              <a:endParaRPr lang="zh-CN" altLang="en-US" sz="2000" b="1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13682" name="五边形 113681"/>
          <p:cNvSpPr/>
          <p:nvPr/>
        </p:nvSpPr>
        <p:spPr>
          <a:xfrm>
            <a:off x="2209800" y="2028825"/>
            <a:ext cx="942975" cy="600075"/>
          </a:xfrm>
          <a:prstGeom prst="homePlate">
            <a:avLst>
              <a:gd name="adj" fmla="val 39220"/>
            </a:avLst>
          </a:prstGeom>
          <a:gradFill rotWithShape="1">
            <a:gsLst>
              <a:gs pos="0">
                <a:srgbClr val="000051"/>
              </a:gs>
              <a:gs pos="50000">
                <a:srgbClr val="0000FF"/>
              </a:gs>
              <a:gs pos="100000">
                <a:srgbClr val="000051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其他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3683" name="文本框 113682"/>
          <p:cNvSpPr txBox="1"/>
          <p:nvPr/>
        </p:nvSpPr>
        <p:spPr>
          <a:xfrm>
            <a:off x="1524000" y="2630488"/>
            <a:ext cx="9026525" cy="9772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 eaLnBrk="0" hangingPunct="0">
              <a:lnSpc>
                <a:spcPct val="12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    栏板以立方米计算，伸入墙内的栏板，合并计算，如图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4-10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所示。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13688" name="组合 113687"/>
          <p:cNvGrpSpPr/>
          <p:nvPr/>
        </p:nvGrpSpPr>
        <p:grpSpPr>
          <a:xfrm>
            <a:off x="3405188" y="3317875"/>
            <a:ext cx="5972175" cy="3038385"/>
            <a:chOff x="1872" y="1902"/>
            <a:chExt cx="1581" cy="1133"/>
          </a:xfrm>
        </p:grpSpPr>
        <p:pic>
          <p:nvPicPr>
            <p:cNvPr id="51220" name="图片 113685" descr="4d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72" y="1902"/>
              <a:ext cx="1581" cy="91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21" name="矩形 113686"/>
            <p:cNvSpPr/>
            <p:nvPr/>
          </p:nvSpPr>
          <p:spPr>
            <a:xfrm>
              <a:off x="2142" y="2898"/>
              <a:ext cx="496" cy="1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tIns="76176" bIns="76176" anchor="ctr">
              <a:spAutoFit/>
            </a:bodyPr>
            <a:p>
              <a:r>
                <a:rPr lang="zh-CN" altLang="eu-E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图</a:t>
              </a:r>
              <a:r>
                <a:rPr lang="eu-ES" altLang="zh-CN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4-10  </a:t>
              </a:r>
              <a:r>
                <a:rPr lang="zh-CN" altLang="eu-ES" sz="1400" dirty="0">
                  <a:latin typeface="黑体" panose="02010609060101010101" pitchFamily="49" charset="-122"/>
                  <a:ea typeface="黑体" panose="02010609060101010101" pitchFamily="49" charset="-122"/>
                </a:rPr>
                <a:t>阳台剖面图 </a:t>
              </a:r>
              <a:endParaRPr lang="zh-CN" altLang="eu-ES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13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3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3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82" grpId="0" bldLvl="0" animBg="1"/>
      <p:bldP spid="11368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3667" name="组合 113666"/>
          <p:cNvGrpSpPr/>
          <p:nvPr/>
        </p:nvGrpSpPr>
        <p:grpSpPr>
          <a:xfrm>
            <a:off x="1524000" y="0"/>
            <a:ext cx="6278563" cy="1016000"/>
            <a:chOff x="0" y="0"/>
            <a:chExt cx="3955" cy="640"/>
          </a:xfrm>
        </p:grpSpPr>
        <p:pic>
          <p:nvPicPr>
            <p:cNvPr id="52227" name="图片 113667" descr="bar0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3891" cy="6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2228" name="矩形 113668"/>
            <p:cNvSpPr/>
            <p:nvPr/>
          </p:nvSpPr>
          <p:spPr>
            <a:xfrm>
              <a:off x="90" y="137"/>
              <a:ext cx="386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marL="536575" indent="-536575" latinLnBrk="1">
                <a:buFont typeface="Wingdings" panose="05000000000000000000" pitchFamily="2" charset="2"/>
                <a:buChar char="v"/>
              </a:pPr>
              <a:r>
                <a:rPr lang="en-US" altLang="zh-CN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 5.2</a:t>
              </a:r>
              <a:r>
                <a:rPr lang="zh-CN" altLang="en-US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工程量计算规则</a:t>
              </a:r>
              <a:endParaRPr lang="zh-CN" altLang="en-US" sz="2800" dirty="0">
                <a:solidFill>
                  <a:srgbClr val="660066"/>
                </a:solidFill>
                <a:latin typeface="Arial Black" panose="020B0A04020102020204" pitchFamily="34" charset="0"/>
                <a:ea typeface="隶书" pitchFamily="49" charset="-122"/>
              </a:endParaRPr>
            </a:p>
          </p:txBody>
        </p:sp>
      </p:grpSp>
      <p:grpSp>
        <p:nvGrpSpPr>
          <p:cNvPr id="113670" name="组合 113669"/>
          <p:cNvGrpSpPr/>
          <p:nvPr/>
        </p:nvGrpSpPr>
        <p:grpSpPr>
          <a:xfrm>
            <a:off x="1978025" y="1162050"/>
            <a:ext cx="7727950" cy="742950"/>
            <a:chOff x="340" y="708"/>
            <a:chExt cx="4868" cy="468"/>
          </a:xfrm>
        </p:grpSpPr>
        <p:grpSp>
          <p:nvGrpSpPr>
            <p:cNvPr id="52230" name="组合 113670"/>
            <p:cNvGrpSpPr/>
            <p:nvPr/>
          </p:nvGrpSpPr>
          <p:grpSpPr>
            <a:xfrm>
              <a:off x="340" y="708"/>
              <a:ext cx="3122" cy="468"/>
              <a:chOff x="340" y="708"/>
              <a:chExt cx="3122" cy="468"/>
            </a:xfrm>
          </p:grpSpPr>
          <p:grpSp>
            <p:nvGrpSpPr>
              <p:cNvPr id="52231" name="组合 113671"/>
              <p:cNvGrpSpPr/>
              <p:nvPr/>
            </p:nvGrpSpPr>
            <p:grpSpPr>
              <a:xfrm>
                <a:off x="340" y="708"/>
                <a:ext cx="3122" cy="468"/>
                <a:chOff x="2567" y="1480"/>
                <a:chExt cx="2490" cy="959"/>
              </a:xfrm>
            </p:grpSpPr>
            <p:sp>
              <p:nvSpPr>
                <p:cNvPr id="52232" name="流程图: 可选过程 113672"/>
                <p:cNvSpPr/>
                <p:nvPr/>
              </p:nvSpPr>
              <p:spPr>
                <a:xfrm>
                  <a:off x="2672" y="1480"/>
                  <a:ext cx="2280" cy="959"/>
                </a:xfrm>
                <a:prstGeom prst="flowChartAlternateProcess">
                  <a:avLst/>
                </a:prstGeom>
                <a:solidFill>
                  <a:schemeClr val="bg1"/>
                </a:solidFill>
                <a:ln w="25400" cap="flat" cmpd="sng">
                  <a:solidFill>
                    <a:srgbClr val="5F5F5F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3017" name="矩形 113673"/>
                <p:cNvSpPr>
                  <a:spLocks noChangeArrowheads="1"/>
                </p:cNvSpPr>
                <p:nvPr/>
              </p:nvSpPr>
              <p:spPr bwMode="auto">
                <a:xfrm>
                  <a:off x="2567" y="1507"/>
                  <a:ext cx="2490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>
                        <a:alpha val="0"/>
                      </a:schemeClr>
                    </a:gs>
                    <a:gs pos="50000">
                      <a:srgbClr val="333333">
                        <a:alpha val="79999"/>
                      </a:srgb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018" name="矩形 113674"/>
                <p:cNvSpPr>
                  <a:spLocks noChangeArrowheads="1"/>
                </p:cNvSpPr>
                <p:nvPr/>
              </p:nvSpPr>
              <p:spPr bwMode="auto">
                <a:xfrm>
                  <a:off x="2790" y="2398"/>
                  <a:ext cx="2043" cy="25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>
                        <a:alpha val="0"/>
                      </a:srgbClr>
                    </a:gs>
                    <a:gs pos="50000">
                      <a:srgbClr val="5F5F5F">
                        <a:alpha val="89998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52235" name="圆角矩形 113675"/>
              <p:cNvSpPr/>
              <p:nvPr/>
            </p:nvSpPr>
            <p:spPr>
              <a:xfrm>
                <a:off x="560" y="762"/>
                <a:ext cx="2675" cy="360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009900"/>
                  </a:gs>
                  <a:gs pos="100000">
                    <a:srgbClr val="007000"/>
                  </a:gs>
                </a:gsLst>
                <a:lin ang="5400000" scaled="1"/>
                <a:tileRect/>
              </a:gradFill>
              <a:ln w="25400" cap="flat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3020" name="任意多边形 113676"/>
              <p:cNvSpPr>
                <a:spLocks noChangeArrowheads="1"/>
              </p:cNvSpPr>
              <p:nvPr/>
            </p:nvSpPr>
            <p:spPr bwMode="auto">
              <a:xfrm>
                <a:off x="595" y="775"/>
                <a:ext cx="762" cy="228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50000">
                    <a:schemeClr val="bg1">
                      <a:alpha val="0"/>
                    </a:schemeClr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52237" name="组合 113677"/>
            <p:cNvGrpSpPr/>
            <p:nvPr/>
          </p:nvGrpSpPr>
          <p:grpSpPr>
            <a:xfrm>
              <a:off x="3328" y="873"/>
              <a:ext cx="1880" cy="98"/>
              <a:chOff x="1756" y="873"/>
              <a:chExt cx="3452" cy="98"/>
            </a:xfrm>
          </p:grpSpPr>
          <p:sp>
            <p:nvSpPr>
              <p:cNvPr id="52238" name="直接连接符 113678"/>
              <p:cNvSpPr/>
              <p:nvPr/>
            </p:nvSpPr>
            <p:spPr>
              <a:xfrm flipV="1">
                <a:off x="1756" y="873"/>
                <a:ext cx="3446" cy="2"/>
              </a:xfrm>
              <a:prstGeom prst="line">
                <a:avLst/>
              </a:prstGeom>
              <a:ln w="25400" cap="flat" cmpd="sng">
                <a:solidFill>
                  <a:schemeClr val="folHlink"/>
                </a:solidFill>
                <a:prstDash val="sysDot"/>
                <a:round/>
                <a:headEnd type="none" w="med" len="med"/>
                <a:tailEnd type="oval" w="med" len="med"/>
              </a:ln>
            </p:spPr>
          </p:sp>
          <p:sp>
            <p:nvSpPr>
              <p:cNvPr id="52239" name="直接连接符 113679"/>
              <p:cNvSpPr/>
              <p:nvPr/>
            </p:nvSpPr>
            <p:spPr>
              <a:xfrm flipV="1">
                <a:off x="1762" y="969"/>
                <a:ext cx="3446" cy="2"/>
              </a:xfrm>
              <a:prstGeom prst="line">
                <a:avLst/>
              </a:prstGeom>
              <a:ln w="25400" cap="flat" cmpd="sng">
                <a:solidFill>
                  <a:schemeClr val="folHlink"/>
                </a:solidFill>
                <a:prstDash val="sysDot"/>
                <a:round/>
                <a:headEnd type="none" w="med" len="med"/>
                <a:tailEnd type="oval" w="med" len="med"/>
              </a:ln>
            </p:spPr>
          </p:sp>
        </p:grpSp>
        <p:sp>
          <p:nvSpPr>
            <p:cNvPr id="52240" name="文本框 113680"/>
            <p:cNvSpPr txBox="1"/>
            <p:nvPr/>
          </p:nvSpPr>
          <p:spPr>
            <a:xfrm>
              <a:off x="484" y="833"/>
              <a:ext cx="2847" cy="24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>
                <a:lnSpc>
                  <a:spcPct val="95000"/>
                </a:lnSpc>
                <a:spcBef>
                  <a:spcPct val="25000"/>
                </a:spcBef>
              </a:pPr>
              <a:r>
                <a:rPr lang="en-US" altLang="en-US" sz="2000" b="1" dirty="0">
                  <a:solidFill>
                    <a:srgbClr val="FFFF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5.2.2  </a:t>
              </a:r>
              <a:r>
                <a:rPr lang="zh-CN" altLang="en-US" sz="2000" b="1" dirty="0">
                  <a:solidFill>
                    <a:srgbClr val="FFFF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现浇混凝土工程量的计算规则</a:t>
              </a:r>
              <a:endParaRPr lang="zh-CN" altLang="en-US" sz="2000" b="1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13682" name="五边形 113681"/>
          <p:cNvSpPr/>
          <p:nvPr/>
        </p:nvSpPr>
        <p:spPr>
          <a:xfrm>
            <a:off x="2209800" y="2028825"/>
            <a:ext cx="942975" cy="600075"/>
          </a:xfrm>
          <a:prstGeom prst="homePlate">
            <a:avLst>
              <a:gd name="adj" fmla="val 39220"/>
            </a:avLst>
          </a:prstGeom>
          <a:gradFill rotWithShape="1">
            <a:gsLst>
              <a:gs pos="0">
                <a:srgbClr val="000051"/>
              </a:gs>
              <a:gs pos="50000">
                <a:srgbClr val="0000FF"/>
              </a:gs>
              <a:gs pos="100000">
                <a:srgbClr val="000051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其他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3683" name="文本框 113682"/>
          <p:cNvSpPr txBox="1"/>
          <p:nvPr/>
        </p:nvSpPr>
        <p:spPr>
          <a:xfrm>
            <a:off x="2182813" y="2630488"/>
            <a:ext cx="8197850" cy="108839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/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飘窗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左右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的混凝土立板，按混凝土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栏板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计算。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飘窗上、下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的</a:t>
            </a:r>
            <a:endParaRPr lang="en-US" altLang="zh-CN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/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混凝土挑板、空调室外机的混凝土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搁板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，按混凝土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挑檐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计算。</a:t>
            </a:r>
            <a:endParaRPr lang="zh-CN" altLang="zh-CN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 eaLnBrk="0" hangingPunct="0">
              <a:lnSpc>
                <a:spcPct val="120000"/>
              </a:lnSpc>
            </a:pPr>
            <a:endParaRPr lang="zh-CN" altLang="en-US" sz="1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r="24638"/>
          <a:stretch>
            <a:fillRect/>
          </a:stretch>
        </p:blipFill>
        <p:spPr>
          <a:xfrm>
            <a:off x="1666875" y="2628900"/>
            <a:ext cx="5143500" cy="3902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l="22893"/>
          <a:stretch>
            <a:fillRect/>
          </a:stretch>
        </p:blipFill>
        <p:spPr>
          <a:xfrm>
            <a:off x="6488113" y="2630488"/>
            <a:ext cx="4005262" cy="39004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13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3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82" grpId="0" bldLvl="0" animBg="1"/>
      <p:bldP spid="11368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6739" name="组合 116738"/>
          <p:cNvGrpSpPr/>
          <p:nvPr/>
        </p:nvGrpSpPr>
        <p:grpSpPr>
          <a:xfrm>
            <a:off x="1524000" y="0"/>
            <a:ext cx="6278563" cy="1016000"/>
            <a:chOff x="0" y="0"/>
            <a:chExt cx="3955" cy="640"/>
          </a:xfrm>
        </p:grpSpPr>
        <p:pic>
          <p:nvPicPr>
            <p:cNvPr id="53251" name="图片 116739" descr="bar0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3891" cy="6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3252" name="矩形 116740"/>
            <p:cNvSpPr/>
            <p:nvPr/>
          </p:nvSpPr>
          <p:spPr>
            <a:xfrm>
              <a:off x="90" y="137"/>
              <a:ext cx="386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marL="536575" indent="-536575" latinLnBrk="1">
                <a:buFont typeface="Wingdings" panose="05000000000000000000" pitchFamily="2" charset="2"/>
                <a:buChar char="v"/>
              </a:pPr>
              <a:r>
                <a:rPr lang="en-US" altLang="zh-CN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 </a:t>
              </a:r>
              <a:r>
                <a:rPr lang="zh-CN" altLang="en-US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本章小结</a:t>
              </a:r>
              <a:endParaRPr lang="zh-CN" altLang="en-US" sz="2800" dirty="0">
                <a:solidFill>
                  <a:srgbClr val="660066"/>
                </a:solidFill>
                <a:latin typeface="Arial Black" panose="020B0A04020102020204" pitchFamily="34" charset="0"/>
                <a:ea typeface="隶书" pitchFamily="49" charset="-122"/>
              </a:endParaRPr>
            </a:p>
          </p:txBody>
        </p:sp>
      </p:grpSp>
      <p:sp>
        <p:nvSpPr>
          <p:cNvPr id="116761" name="文本框 116760"/>
          <p:cNvSpPr txBox="1"/>
          <p:nvPr/>
        </p:nvSpPr>
        <p:spPr>
          <a:xfrm>
            <a:off x="2243138" y="1987550"/>
            <a:ext cx="8043862" cy="11988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本章内容主要讲述了钢筋及混凝土工程的消耗量定额说明、工程量计算规则与定额应用。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6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8371" name="组合 58370"/>
          <p:cNvGrpSpPr/>
          <p:nvPr/>
        </p:nvGrpSpPr>
        <p:grpSpPr>
          <a:xfrm>
            <a:off x="1524000" y="0"/>
            <a:ext cx="6278563" cy="1016000"/>
            <a:chOff x="0" y="0"/>
            <a:chExt cx="3955" cy="640"/>
          </a:xfrm>
        </p:grpSpPr>
        <p:pic>
          <p:nvPicPr>
            <p:cNvPr id="17411" name="图片 58371" descr="bar0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3891" cy="6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12" name="矩形 58372"/>
            <p:cNvSpPr/>
            <p:nvPr/>
          </p:nvSpPr>
          <p:spPr>
            <a:xfrm>
              <a:off x="90" y="137"/>
              <a:ext cx="386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marL="536575" indent="-536575" latinLnBrk="1">
                <a:buFont typeface="Wingdings" panose="05000000000000000000" pitchFamily="2" charset="2"/>
                <a:buChar char="v"/>
              </a:pPr>
              <a:r>
                <a:rPr lang="en-US" altLang="zh-CN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 5.1</a:t>
              </a:r>
              <a:r>
                <a:rPr lang="zh-CN" altLang="en-US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定额说明</a:t>
              </a:r>
              <a:endParaRPr lang="zh-CN" altLang="en-US" sz="2800" dirty="0">
                <a:solidFill>
                  <a:srgbClr val="660066"/>
                </a:solidFill>
                <a:latin typeface="Arial Black" panose="020B0A04020102020204" pitchFamily="34" charset="0"/>
                <a:ea typeface="隶书" pitchFamily="49" charset="-122"/>
              </a:endParaRPr>
            </a:p>
          </p:txBody>
        </p:sp>
      </p:grpSp>
      <p:sp>
        <p:nvSpPr>
          <p:cNvPr id="58411" name="文本框 58410"/>
          <p:cNvSpPr txBox="1"/>
          <p:nvPr/>
        </p:nvSpPr>
        <p:spPr>
          <a:xfrm>
            <a:off x="2163763" y="2500313"/>
            <a:ext cx="8247062" cy="34150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lnSpc>
                <a:spcPct val="120000"/>
              </a:lnSpc>
            </a:pP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(7)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轻型框剪墙，是轻型框架剪力墙的简称, 结构设计中也称为短肢剪力墙结构。轻型框剪墙，由 墙柱、墙身、墙梁三种构件构成。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墙柱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，即短肢剪力墙，也称边缘构件（又分为约束边缘构件和构造 边缘构件），呈十字形、T 形、Y 形、L 形、一字形等形状，柱式配筋。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墙身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为一般剪力墙。墙柱与墙 身相连，还可能形成工、［、Z 字等形状。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墙梁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处于填充墙大洞口或其他洞口上方，梁式配筋。通常 情况下，墙柱、墙身、墙梁厚度（</a:t>
            </a:r>
            <a:r>
              <a:rPr lang="en-US" altLang="en-US" sz="2000" b="1" dirty="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≤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300mm）相同，构造上没有明显的区分界限。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轻型框剪墙子目，己综合考虑了墙柱、墙身、墙梁的混凝土浇筑因素，计算工程量时执行墙的相 应规则，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墙柱、墙身、墙梁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不分别计算。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58445" name="组合 58444"/>
          <p:cNvGrpSpPr/>
          <p:nvPr/>
        </p:nvGrpSpPr>
        <p:grpSpPr>
          <a:xfrm>
            <a:off x="1908175" y="1222375"/>
            <a:ext cx="8099425" cy="1403350"/>
            <a:chOff x="282" y="422"/>
            <a:chExt cx="5102" cy="884"/>
          </a:xfrm>
        </p:grpSpPr>
        <p:sp>
          <p:nvSpPr>
            <p:cNvPr id="17415" name="直接连接符 58430"/>
            <p:cNvSpPr/>
            <p:nvPr/>
          </p:nvSpPr>
          <p:spPr>
            <a:xfrm flipV="1">
              <a:off x="982" y="947"/>
              <a:ext cx="4402" cy="16"/>
            </a:xfrm>
            <a:prstGeom prst="line">
              <a:avLst/>
            </a:prstGeom>
            <a:ln w="25400" cap="flat" cmpd="sng">
              <a:solidFill>
                <a:srgbClr val="FF3300"/>
              </a:solidFill>
              <a:prstDash val="sysDot"/>
              <a:round/>
              <a:headEnd type="none" w="med" len="med"/>
              <a:tailEnd type="oval" w="med" len="med"/>
            </a:ln>
          </p:spPr>
        </p:sp>
        <p:grpSp>
          <p:nvGrpSpPr>
            <p:cNvPr id="17416" name="组合 58431"/>
            <p:cNvGrpSpPr/>
            <p:nvPr/>
          </p:nvGrpSpPr>
          <p:grpSpPr>
            <a:xfrm>
              <a:off x="282" y="422"/>
              <a:ext cx="726" cy="884"/>
              <a:chOff x="-78" y="219"/>
              <a:chExt cx="1211" cy="1471"/>
            </a:xfrm>
          </p:grpSpPr>
          <p:sp>
            <p:nvSpPr>
              <p:cNvPr id="17417" name="椭圆 58432"/>
              <p:cNvSpPr/>
              <p:nvPr/>
            </p:nvSpPr>
            <p:spPr>
              <a:xfrm>
                <a:off x="53" y="642"/>
                <a:ext cx="948" cy="947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B95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18" name="椭圆 58433"/>
              <p:cNvSpPr/>
              <p:nvPr/>
            </p:nvSpPr>
            <p:spPr>
              <a:xfrm>
                <a:off x="76" y="668"/>
                <a:ext cx="902" cy="902"/>
              </a:xfrm>
              <a:prstGeom prst="ellipse">
                <a:avLst/>
              </a:prstGeom>
              <a:gradFill rotWithShape="1">
                <a:gsLst>
                  <a:gs pos="0">
                    <a:srgbClr val="FFB953"/>
                  </a:gs>
                  <a:gs pos="100000">
                    <a:srgbClr val="FF9900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19" name="任意多边形 58434"/>
              <p:cNvSpPr/>
              <p:nvPr/>
            </p:nvSpPr>
            <p:spPr>
              <a:xfrm>
                <a:off x="92" y="1123"/>
                <a:ext cx="871" cy="448"/>
              </a:xfrm>
              <a:custGeom>
                <a:avLst/>
                <a:gdLst/>
                <a:ahLst/>
                <a:cxnLst>
                  <a:cxn ang="0">
                    <a:pos x="0" y="77"/>
                  </a:cxn>
                  <a:cxn ang="0">
                    <a:pos x="451" y="2"/>
                  </a:cxn>
                  <a:cxn ang="0">
                    <a:pos x="871" y="77"/>
                  </a:cxn>
                  <a:cxn ang="0">
                    <a:pos x="730" y="339"/>
                  </a:cxn>
                  <a:cxn ang="0">
                    <a:pos x="444" y="447"/>
                  </a:cxn>
                  <a:cxn ang="0">
                    <a:pos x="154" y="343"/>
                  </a:cxn>
                  <a:cxn ang="0">
                    <a:pos x="0" y="77"/>
                  </a:cxn>
                </a:cxnLst>
                <a:pathLst>
                  <a:path w="2631" h="1353">
                    <a:moveTo>
                      <a:pt x="0" y="232"/>
                    </a:moveTo>
                    <a:cubicBezTo>
                      <a:pt x="616" y="0"/>
                      <a:pt x="1361" y="5"/>
                      <a:pt x="1361" y="5"/>
                    </a:cubicBezTo>
                    <a:cubicBezTo>
                      <a:pt x="1361" y="5"/>
                      <a:pt x="2076" y="10"/>
                      <a:pt x="2631" y="232"/>
                    </a:cubicBezTo>
                    <a:cubicBezTo>
                      <a:pt x="2592" y="586"/>
                      <a:pt x="2420" y="837"/>
                      <a:pt x="2205" y="1023"/>
                    </a:cubicBezTo>
                    <a:cubicBezTo>
                      <a:pt x="1990" y="1209"/>
                      <a:pt x="1631" y="1349"/>
                      <a:pt x="1341" y="1351"/>
                    </a:cubicBezTo>
                    <a:cubicBezTo>
                      <a:pt x="1051" y="1353"/>
                      <a:pt x="688" y="1223"/>
                      <a:pt x="465" y="1037"/>
                    </a:cubicBezTo>
                    <a:cubicBezTo>
                      <a:pt x="238" y="841"/>
                      <a:pt x="70" y="596"/>
                      <a:pt x="0" y="232"/>
                    </a:cubicBezTo>
                    <a:close/>
                  </a:path>
                </a:pathLst>
              </a:custGeom>
              <a:solidFill>
                <a:srgbClr val="CD7909">
                  <a:alpha val="5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420" name="椭圆 58435"/>
              <p:cNvSpPr/>
              <p:nvPr/>
            </p:nvSpPr>
            <p:spPr>
              <a:xfrm>
                <a:off x="224" y="1183"/>
                <a:ext cx="607" cy="302"/>
              </a:xfrm>
              <a:prstGeom prst="ellipse">
                <a:avLst/>
              </a:prstGeom>
              <a:gradFill rotWithShape="1">
                <a:gsLst>
                  <a:gs pos="0">
                    <a:srgbClr val="FFFF99">
                      <a:alpha val="60001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t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21" name="文本框 58436"/>
              <p:cNvSpPr txBox="1"/>
              <p:nvPr/>
            </p:nvSpPr>
            <p:spPr>
              <a:xfrm>
                <a:off x="191" y="1023"/>
                <a:ext cx="673" cy="3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 anchor="t">
                <a:spAutoFit/>
              </a:bodyPr>
              <a:p>
                <a:r>
                  <a:rPr lang="zh-CN" altLang="eu-ES" sz="20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:endParaRPr lang="en-US" altLang="zh-CN" sz="2000" b="1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7422" name="椭圆 58437"/>
              <p:cNvSpPr/>
              <p:nvPr/>
            </p:nvSpPr>
            <p:spPr>
              <a:xfrm>
                <a:off x="237" y="568"/>
                <a:ext cx="581" cy="637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5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t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23" name="椭圆 58438"/>
              <p:cNvSpPr/>
              <p:nvPr/>
            </p:nvSpPr>
            <p:spPr>
              <a:xfrm>
                <a:off x="205" y="657"/>
                <a:ext cx="645" cy="585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29999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17424" name="组合 58439"/>
              <p:cNvGrpSpPr/>
              <p:nvPr/>
            </p:nvGrpSpPr>
            <p:grpSpPr>
              <a:xfrm>
                <a:off x="-78" y="219"/>
                <a:ext cx="1211" cy="1471"/>
                <a:chOff x="2154" y="2024"/>
                <a:chExt cx="1419" cy="1724"/>
              </a:xfrm>
            </p:grpSpPr>
            <p:sp>
              <p:nvSpPr>
                <p:cNvPr id="17425" name="任意多边形 58440"/>
                <p:cNvSpPr/>
                <p:nvPr/>
              </p:nvSpPr>
              <p:spPr>
                <a:xfrm>
                  <a:off x="2193" y="2408"/>
                  <a:ext cx="1341" cy="1340"/>
                </a:xfrm>
                <a:custGeom>
                  <a:avLst/>
                  <a:gdLst/>
                  <a:ahLst/>
                  <a:cxnLst>
                    <a:cxn ang="0">
                      <a:pos x="0" y="670"/>
                    </a:cxn>
                    <a:cxn ang="0">
                      <a:pos x="671" y="0"/>
                    </a:cxn>
                    <a:cxn ang="0">
                      <a:pos x="1341" y="670"/>
                    </a:cxn>
                    <a:cxn ang="0">
                      <a:pos x="671" y="1340"/>
                    </a:cxn>
                    <a:cxn ang="0">
                      <a:pos x="0" y="670"/>
                    </a:cxn>
                    <a:cxn ang="0">
                      <a:pos x="109" y="670"/>
                    </a:cxn>
                    <a:cxn ang="0">
                      <a:pos x="671" y="1231"/>
                    </a:cxn>
                    <a:cxn ang="0">
                      <a:pos x="1232" y="670"/>
                    </a:cxn>
                    <a:cxn ang="0">
                      <a:pos x="671" y="109"/>
                    </a:cxn>
                    <a:cxn ang="0">
                      <a:pos x="109" y="670"/>
                    </a:cxn>
                  </a:cxnLst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1755" y="10800"/>
                      </a:moveTo>
                      <a:cubicBezTo>
                        <a:pt x="1755" y="15795"/>
                        <a:pt x="5805" y="19845"/>
                        <a:pt x="10800" y="19845"/>
                      </a:cubicBezTo>
                      <a:cubicBezTo>
                        <a:pt x="15795" y="19845"/>
                        <a:pt x="19845" y="15795"/>
                        <a:pt x="19845" y="10800"/>
                      </a:cubicBezTo>
                      <a:cubicBezTo>
                        <a:pt x="19845" y="5805"/>
                        <a:pt x="15795" y="1755"/>
                        <a:pt x="10800" y="1755"/>
                      </a:cubicBezTo>
                      <a:cubicBezTo>
                        <a:pt x="5805" y="1755"/>
                        <a:pt x="1755" y="5805"/>
                        <a:pt x="1755" y="1080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25400" cap="flat" cmpd="sng">
                  <a:solidFill>
                    <a:srgbClr val="5F5F5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" name="任意多边形 58441"/>
                <p:cNvSpPr>
                  <a:spLocks noChangeArrowheads="1"/>
                </p:cNvSpPr>
                <p:nvPr/>
              </p:nvSpPr>
              <p:spPr bwMode="auto">
                <a:xfrm>
                  <a:off x="2289" y="2430"/>
                  <a:ext cx="1149" cy="921"/>
                </a:xfrm>
                <a:custGeom>
                  <a:avLst/>
                  <a:gdLst>
                    <a:gd name="T0" fmla="*/ 2200 w 21600"/>
                    <a:gd name="T1" fmla="*/ 8286 h 21600"/>
                    <a:gd name="T2" fmla="*/ 10799 w 21600"/>
                    <a:gd name="T3" fmla="*/ 1841 h 21600"/>
                    <a:gd name="T4" fmla="*/ 19399 w 21600"/>
                    <a:gd name="T5" fmla="*/ 8282 h 21600"/>
                    <a:gd name="T6" fmla="*/ 21166 w 21600"/>
                    <a:gd name="T7" fmla="*/ 7769 h 21600"/>
                    <a:gd name="T8" fmla="*/ 10800 w 21600"/>
                    <a:gd name="T9" fmla="*/ -1 h 21600"/>
                    <a:gd name="T10" fmla="*/ 432 w 21600"/>
                    <a:gd name="T11" fmla="*/ 7766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600" h="21600">
                      <a:moveTo>
                        <a:pt x="2200" y="8286"/>
                      </a:moveTo>
                      <a:cubicBezTo>
                        <a:pt x="3287" y="4560"/>
                        <a:pt x="6725" y="1841"/>
                        <a:pt x="10799" y="1841"/>
                      </a:cubicBezTo>
                      <a:cubicBezTo>
                        <a:pt x="14873" y="1841"/>
                        <a:pt x="18313" y="4561"/>
                        <a:pt x="19399" y="8282"/>
                      </a:cubicBezTo>
                      <a:lnTo>
                        <a:pt x="21166" y="7769"/>
                      </a:lnTo>
                      <a:cubicBezTo>
                        <a:pt x="19856" y="3277"/>
                        <a:pt x="15711" y="-1"/>
                        <a:pt x="10800" y="-1"/>
                      </a:cubicBezTo>
                      <a:cubicBezTo>
                        <a:pt x="5888" y="-1"/>
                        <a:pt x="1742" y="3278"/>
                        <a:pt x="432" y="7766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>
                        <a:alpha val="0"/>
                      </a:schemeClr>
                    </a:gs>
                    <a:gs pos="50000">
                      <a:srgbClr val="333333">
                        <a:alpha val="79999"/>
                      </a:srgb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6403" name="任意多边形 58442"/>
                <p:cNvSpPr>
                  <a:spLocks noChangeArrowheads="1"/>
                </p:cNvSpPr>
                <p:nvPr/>
              </p:nvSpPr>
              <p:spPr bwMode="auto">
                <a:xfrm rot="10800000">
                  <a:off x="2154" y="2024"/>
                  <a:ext cx="1419" cy="1716"/>
                </a:xfrm>
                <a:custGeom>
                  <a:avLst/>
                  <a:gdLst>
                    <a:gd name="T0" fmla="*/ 1411 w 21600"/>
                    <a:gd name="T1" fmla="*/ 6034 h 21600"/>
                    <a:gd name="T2" fmla="*/ 10800 w 21600"/>
                    <a:gd name="T3" fmla="*/ 271 h 21600"/>
                    <a:gd name="T4" fmla="*/ 20190 w 21600"/>
                    <a:gd name="T5" fmla="*/ 6032 h 21600"/>
                    <a:gd name="T6" fmla="*/ 20430 w 21600"/>
                    <a:gd name="T7" fmla="*/ 5911 h 21600"/>
                    <a:gd name="T8" fmla="*/ 10800 w 21600"/>
                    <a:gd name="T9" fmla="*/ -1 h 21600"/>
                    <a:gd name="T10" fmla="*/ 1168 w 21600"/>
                    <a:gd name="T11" fmla="*/ 590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600" h="21600">
                      <a:moveTo>
                        <a:pt x="1411" y="6034"/>
                      </a:moveTo>
                      <a:cubicBezTo>
                        <a:pt x="3150" y="2613"/>
                        <a:pt x="6701" y="271"/>
                        <a:pt x="10800" y="271"/>
                      </a:cubicBezTo>
                      <a:cubicBezTo>
                        <a:pt x="14899" y="271"/>
                        <a:pt x="18451" y="2613"/>
                        <a:pt x="20190" y="6032"/>
                      </a:cubicBezTo>
                      <a:lnTo>
                        <a:pt x="20430" y="5911"/>
                      </a:lnTo>
                      <a:cubicBezTo>
                        <a:pt x="18647" y="2401"/>
                        <a:pt x="15004" y="-1"/>
                        <a:pt x="10800" y="-1"/>
                      </a:cubicBezTo>
                      <a:cubicBezTo>
                        <a:pt x="6596" y="-1"/>
                        <a:pt x="2952" y="2402"/>
                        <a:pt x="1168" y="590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0000">
                        <a:alpha val="0"/>
                      </a:srgbClr>
                    </a:gs>
                    <a:gs pos="50000">
                      <a:srgbClr val="5F5F5F">
                        <a:alpha val="89998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7428" name="矩形 58443"/>
            <p:cNvSpPr/>
            <p:nvPr/>
          </p:nvSpPr>
          <p:spPr>
            <a:xfrm>
              <a:off x="351" y="805"/>
              <a:ext cx="598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u-ES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混凝土</a:t>
              </a:r>
              <a:endPara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7429" name="文本框 99"/>
          <p:cNvSpPr txBox="1"/>
          <p:nvPr/>
        </p:nvSpPr>
        <p:spPr>
          <a:xfrm>
            <a:off x="3060700" y="1073150"/>
            <a:ext cx="7510463" cy="829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268605"/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一、本章定额包括现浇混凝土、预制混凝土、混凝土搅拌制作及泵送、钢筋、预制混凝土构件安装五节。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8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7827" name="组合 77826"/>
          <p:cNvGrpSpPr/>
          <p:nvPr/>
        </p:nvGrpSpPr>
        <p:grpSpPr>
          <a:xfrm>
            <a:off x="1524000" y="0"/>
            <a:ext cx="6278563" cy="1016000"/>
            <a:chOff x="0" y="0"/>
            <a:chExt cx="3955" cy="640"/>
          </a:xfrm>
        </p:grpSpPr>
        <p:pic>
          <p:nvPicPr>
            <p:cNvPr id="18435" name="图片 77827" descr="bar0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3891" cy="6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36" name="矩形 77828"/>
            <p:cNvSpPr/>
            <p:nvPr/>
          </p:nvSpPr>
          <p:spPr>
            <a:xfrm>
              <a:off x="90" y="137"/>
              <a:ext cx="386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marL="536575" indent="-536575" latinLnBrk="1">
                <a:buFont typeface="Wingdings" panose="05000000000000000000" pitchFamily="2" charset="2"/>
                <a:buChar char="v"/>
              </a:pPr>
              <a:r>
                <a:rPr lang="en-US" altLang="zh-CN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 5.2</a:t>
              </a:r>
              <a:r>
                <a:rPr lang="zh-CN" altLang="en-US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工程量计算规则</a:t>
              </a:r>
              <a:endParaRPr lang="zh-CN" altLang="en-US" sz="2800" dirty="0">
                <a:solidFill>
                  <a:srgbClr val="660066"/>
                </a:solidFill>
                <a:latin typeface="Arial Black" panose="020B0A04020102020204" pitchFamily="34" charset="0"/>
                <a:ea typeface="隶书" pitchFamily="49" charset="-122"/>
              </a:endParaRPr>
            </a:p>
          </p:txBody>
        </p:sp>
      </p:grpSp>
      <p:grpSp>
        <p:nvGrpSpPr>
          <p:cNvPr id="77854" name="组合 77853"/>
          <p:cNvGrpSpPr/>
          <p:nvPr/>
        </p:nvGrpSpPr>
        <p:grpSpPr>
          <a:xfrm>
            <a:off x="2063750" y="1123950"/>
            <a:ext cx="7727950" cy="742950"/>
            <a:chOff x="340" y="708"/>
            <a:chExt cx="4868" cy="468"/>
          </a:xfrm>
        </p:grpSpPr>
        <p:grpSp>
          <p:nvGrpSpPr>
            <p:cNvPr id="18438" name="组合 77852"/>
            <p:cNvGrpSpPr/>
            <p:nvPr/>
          </p:nvGrpSpPr>
          <p:grpSpPr>
            <a:xfrm>
              <a:off x="340" y="708"/>
              <a:ext cx="3122" cy="468"/>
              <a:chOff x="340" y="708"/>
              <a:chExt cx="3122" cy="468"/>
            </a:xfrm>
          </p:grpSpPr>
          <p:grpSp>
            <p:nvGrpSpPr>
              <p:cNvPr id="18439" name="组合 77842"/>
              <p:cNvGrpSpPr/>
              <p:nvPr/>
            </p:nvGrpSpPr>
            <p:grpSpPr>
              <a:xfrm>
                <a:off x="340" y="708"/>
                <a:ext cx="3122" cy="468"/>
                <a:chOff x="2567" y="1480"/>
                <a:chExt cx="2490" cy="959"/>
              </a:xfrm>
            </p:grpSpPr>
            <p:sp>
              <p:nvSpPr>
                <p:cNvPr id="18440" name="流程图: 可选过程 77843"/>
                <p:cNvSpPr/>
                <p:nvPr/>
              </p:nvSpPr>
              <p:spPr>
                <a:xfrm>
                  <a:off x="2672" y="1480"/>
                  <a:ext cx="2280" cy="959"/>
                </a:xfrm>
                <a:prstGeom prst="flowChartAlternateProcess">
                  <a:avLst/>
                </a:prstGeom>
                <a:solidFill>
                  <a:schemeClr val="bg1"/>
                </a:solidFill>
                <a:ln w="25400" cap="flat" cmpd="sng">
                  <a:solidFill>
                    <a:srgbClr val="5F5F5F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" name="矩形 77844"/>
                <p:cNvSpPr>
                  <a:spLocks noChangeArrowheads="1"/>
                </p:cNvSpPr>
                <p:nvPr/>
              </p:nvSpPr>
              <p:spPr bwMode="auto">
                <a:xfrm>
                  <a:off x="2567" y="1507"/>
                  <a:ext cx="2490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>
                        <a:alpha val="0"/>
                      </a:schemeClr>
                    </a:gs>
                    <a:gs pos="50000">
                      <a:srgbClr val="333333">
                        <a:alpha val="79999"/>
                      </a:srgb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7418" name="矩形 77845"/>
                <p:cNvSpPr>
                  <a:spLocks noChangeArrowheads="1"/>
                </p:cNvSpPr>
                <p:nvPr/>
              </p:nvSpPr>
              <p:spPr bwMode="auto">
                <a:xfrm>
                  <a:off x="2790" y="2398"/>
                  <a:ext cx="2043" cy="25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>
                        <a:alpha val="0"/>
                      </a:srgbClr>
                    </a:gs>
                    <a:gs pos="50000">
                      <a:srgbClr val="5F5F5F">
                        <a:alpha val="89998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8443" name="圆角矩形 77846"/>
              <p:cNvSpPr/>
              <p:nvPr/>
            </p:nvSpPr>
            <p:spPr>
              <a:xfrm>
                <a:off x="560" y="762"/>
                <a:ext cx="2675" cy="360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009900"/>
                  </a:gs>
                  <a:gs pos="100000">
                    <a:srgbClr val="007000"/>
                  </a:gs>
                </a:gsLst>
                <a:lin ang="5400000" scaled="1"/>
                <a:tileRect/>
              </a:gradFill>
              <a:ln w="25400" cap="flat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20" name="任意多边形 77847"/>
              <p:cNvSpPr>
                <a:spLocks noChangeArrowheads="1"/>
              </p:cNvSpPr>
              <p:nvPr/>
            </p:nvSpPr>
            <p:spPr bwMode="auto">
              <a:xfrm>
                <a:off x="595" y="775"/>
                <a:ext cx="762" cy="228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50000">
                    <a:schemeClr val="bg1">
                      <a:alpha val="0"/>
                    </a:schemeClr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8445" name="组合 77848"/>
            <p:cNvGrpSpPr/>
            <p:nvPr/>
          </p:nvGrpSpPr>
          <p:grpSpPr>
            <a:xfrm>
              <a:off x="3328" y="873"/>
              <a:ext cx="1880" cy="98"/>
              <a:chOff x="1756" y="873"/>
              <a:chExt cx="3452" cy="98"/>
            </a:xfrm>
          </p:grpSpPr>
          <p:sp>
            <p:nvSpPr>
              <p:cNvPr id="18446" name="直接连接符 77849"/>
              <p:cNvSpPr/>
              <p:nvPr/>
            </p:nvSpPr>
            <p:spPr>
              <a:xfrm flipV="1">
                <a:off x="1756" y="873"/>
                <a:ext cx="3446" cy="2"/>
              </a:xfrm>
              <a:prstGeom prst="line">
                <a:avLst/>
              </a:prstGeom>
              <a:ln w="25400" cap="flat" cmpd="sng">
                <a:solidFill>
                  <a:schemeClr val="folHlink"/>
                </a:solidFill>
                <a:prstDash val="sysDot"/>
                <a:round/>
                <a:headEnd type="none" w="med" len="med"/>
                <a:tailEnd type="oval" w="med" len="med"/>
              </a:ln>
            </p:spPr>
          </p:sp>
          <p:sp>
            <p:nvSpPr>
              <p:cNvPr id="18447" name="直接连接符 77850"/>
              <p:cNvSpPr/>
              <p:nvPr/>
            </p:nvSpPr>
            <p:spPr>
              <a:xfrm flipV="1">
                <a:off x="1762" y="969"/>
                <a:ext cx="3446" cy="2"/>
              </a:xfrm>
              <a:prstGeom prst="line">
                <a:avLst/>
              </a:prstGeom>
              <a:ln w="25400" cap="flat" cmpd="sng">
                <a:solidFill>
                  <a:schemeClr val="folHlink"/>
                </a:solidFill>
                <a:prstDash val="sysDot"/>
                <a:round/>
                <a:headEnd type="none" w="med" len="med"/>
                <a:tailEnd type="oval" w="med" len="med"/>
              </a:ln>
            </p:spPr>
          </p:sp>
        </p:grpSp>
        <p:sp>
          <p:nvSpPr>
            <p:cNvPr id="18448" name="文本框 77851"/>
            <p:cNvSpPr txBox="1"/>
            <p:nvPr/>
          </p:nvSpPr>
          <p:spPr>
            <a:xfrm>
              <a:off x="484" y="833"/>
              <a:ext cx="2847" cy="24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>
                <a:lnSpc>
                  <a:spcPct val="95000"/>
                </a:lnSpc>
                <a:spcBef>
                  <a:spcPct val="25000"/>
                </a:spcBef>
              </a:pPr>
              <a:r>
                <a:rPr lang="en-US" altLang="en-US" sz="2000" b="1" dirty="0">
                  <a:solidFill>
                    <a:srgbClr val="FFFF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5.2.2  </a:t>
              </a:r>
              <a:r>
                <a:rPr lang="zh-CN" altLang="en-US" sz="2000" b="1" dirty="0">
                  <a:solidFill>
                    <a:srgbClr val="FFFF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现浇混凝土工程量的计算规则</a:t>
              </a:r>
              <a:endParaRPr lang="zh-CN" altLang="en-US" sz="2000" b="1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77857" name="五边形 77856"/>
          <p:cNvSpPr/>
          <p:nvPr/>
        </p:nvSpPr>
        <p:spPr>
          <a:xfrm>
            <a:off x="2295525" y="2752725"/>
            <a:ext cx="942975" cy="600075"/>
          </a:xfrm>
          <a:prstGeom prst="homePlate">
            <a:avLst>
              <a:gd name="adj" fmla="val 39220"/>
            </a:avLst>
          </a:prstGeom>
          <a:gradFill rotWithShape="1">
            <a:gsLst>
              <a:gs pos="0">
                <a:srgbClr val="000051"/>
              </a:gs>
              <a:gs pos="50000">
                <a:srgbClr val="0000FF"/>
              </a:gs>
              <a:gs pos="100000">
                <a:srgbClr val="000051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基础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7858" name="五边形 77857"/>
          <p:cNvSpPr/>
          <p:nvPr/>
        </p:nvSpPr>
        <p:spPr>
          <a:xfrm>
            <a:off x="2286000" y="2009775"/>
            <a:ext cx="7696200" cy="638175"/>
          </a:xfrm>
          <a:prstGeom prst="homePlate">
            <a:avLst>
              <a:gd name="adj" fmla="val 52147"/>
            </a:avLst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  <a:tileRect/>
          </a:gradFill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 </a:t>
            </a: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混凝土工程中除另有规定者外，均按图示尺寸以立方米计算。不</a:t>
            </a:r>
            <a:endParaRPr kumimoji="0" lang="zh-CN" altLang="en-US" sz="2000" b="1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扣除构件内钢筋、预埋件，及墙、板中</a:t>
            </a:r>
            <a:r>
              <a:rPr kumimoji="0" lang="en-US" altLang="zh-CN" sz="200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0.3m</a:t>
            </a:r>
            <a:r>
              <a:rPr kumimoji="0" lang="en-US" altLang="zh-CN" sz="2000" b="1" i="0" u="none" strike="noStrike" kern="1200" cap="none" spc="0" normalizeH="0" baseline="30000" noProof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2</a:t>
            </a: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以内的孔洞所占体积。</a:t>
            </a:r>
            <a:endParaRPr kumimoji="0" lang="zh-CN" altLang="en-US" sz="2000" b="1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7860" name="矩形 77859"/>
          <p:cNvSpPr/>
          <p:nvPr/>
        </p:nvSpPr>
        <p:spPr>
          <a:xfrm>
            <a:off x="2482850" y="3763963"/>
            <a:ext cx="7351713" cy="902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①</a:t>
            </a: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带形基础</a:t>
            </a: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，外墙按设计外墙中心线长度、内墙按设计内墙基础</a:t>
            </a: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净</a:t>
            </a: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长度（不含垫层）乘以设计断面计算。</a:t>
            </a:r>
            <a:endParaRPr kumimoji="0" lang="zh-CN" altLang="en-US" sz="2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7862" name="矩形 77861"/>
          <p:cNvSpPr/>
          <p:nvPr/>
        </p:nvSpPr>
        <p:spPr>
          <a:xfrm>
            <a:off x="2470150" y="4822825"/>
            <a:ext cx="6353810" cy="82994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带形基础工程量</a:t>
            </a:r>
            <a:r>
              <a:rPr lang="en-U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=</a:t>
            </a:r>
            <a:r>
              <a:rPr lang="zh-CN" altLang="en-U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外墙中心线长度</a:t>
            </a:r>
            <a:r>
              <a:rPr lang="en-U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  <a:r>
              <a:rPr lang="zh-CN" altLang="en-U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设计断面</a:t>
            </a:r>
            <a:r>
              <a:rPr lang="en-U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+</a:t>
            </a:r>
            <a:endParaRPr lang="en-US" altLang="zh-CN" sz="2400" b="1" dirty="0">
              <a:solidFill>
                <a:srgbClr val="0033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设计内墙基础净长度</a:t>
            </a:r>
            <a:r>
              <a:rPr lang="en-U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  <a:r>
              <a:rPr lang="zh-CN" altLang="en-U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设计断面</a:t>
            </a:r>
            <a:endParaRPr lang="zh-CN" altLang="en-US" sz="2400" b="1" dirty="0">
              <a:solidFill>
                <a:srgbClr val="0033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7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1000"/>
                                        <p:tgtEl>
                                          <p:spTgt spid="77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1000"/>
                                        <p:tgtEl>
                                          <p:spTgt spid="77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7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57" grpId="0" bldLvl="0" animBg="1"/>
      <p:bldP spid="77858" grpId="0" bldLvl="0" animBg="1"/>
      <p:bldP spid="77860" grpId="0"/>
      <p:bldP spid="778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文本框 99"/>
          <p:cNvSpPr txBox="1"/>
          <p:nvPr/>
        </p:nvSpPr>
        <p:spPr>
          <a:xfrm>
            <a:off x="2179638" y="1035050"/>
            <a:ext cx="7369175" cy="1568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268605"/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【例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4-1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】 某现浇钢筋混凝土带形基础尺寸如图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4-13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所示，混凝土强度等级为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C20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，场外集中搅拌量为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25m</a:t>
            </a:r>
            <a:r>
              <a:rPr lang="en-US" altLang="zh-CN" sz="2400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，运距为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km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，管道泵送混凝土。计算现浇钢筋混凝土带形基础混凝土工程量，确定定额项目。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9458" name="图片 -2147482607" descr="4d13"/>
          <p:cNvPicPr>
            <a:picLocks noChangeAspect="1"/>
          </p:cNvPicPr>
          <p:nvPr/>
        </p:nvPicPr>
        <p:blipFill>
          <a:blip r:embed="rId1"/>
          <a:srcRect t="-356" b="49242"/>
          <a:stretch>
            <a:fillRect/>
          </a:stretch>
        </p:blipFill>
        <p:spPr>
          <a:xfrm>
            <a:off x="2298700" y="2916238"/>
            <a:ext cx="4652963" cy="3071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9" name="图片 -2147482607" descr="4d13"/>
          <p:cNvPicPr>
            <a:picLocks noChangeAspect="1"/>
          </p:cNvPicPr>
          <p:nvPr/>
        </p:nvPicPr>
        <p:blipFill>
          <a:blip r:embed="rId1"/>
          <a:srcRect l="-2347" t="52107" r="46951" b="1799"/>
          <a:stretch>
            <a:fillRect/>
          </a:stretch>
        </p:blipFill>
        <p:spPr>
          <a:xfrm>
            <a:off x="7226300" y="2916238"/>
            <a:ext cx="2778125" cy="302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文本框 99"/>
          <p:cNvSpPr txBox="1"/>
          <p:nvPr/>
        </p:nvSpPr>
        <p:spPr>
          <a:xfrm>
            <a:off x="2062163" y="1203325"/>
            <a:ext cx="8126412" cy="23069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268605">
              <a:lnSpc>
                <a:spcPct val="150000"/>
              </a:lnSpc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解：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现浇钢筋混凝土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20)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带形基础工程量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=[(8.00+4.60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×2+4.60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1.20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]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×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1.20×0.15+0.90×0.10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)         =7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.72m</a:t>
            </a:r>
            <a:r>
              <a:rPr lang="en-US" altLang="zh-CN" sz="2400" baseline="30000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endParaRPr lang="en-US" altLang="zh-CN" sz="2400" baseline="30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268605">
              <a:lnSpc>
                <a:spcPct val="150000"/>
              </a:lnSpc>
            </a:pP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现浇混凝土(C20)带形基础，套定额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-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-4（换）。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5235" name="组合 95234"/>
          <p:cNvGrpSpPr/>
          <p:nvPr/>
        </p:nvGrpSpPr>
        <p:grpSpPr>
          <a:xfrm>
            <a:off x="1524000" y="0"/>
            <a:ext cx="6278563" cy="1016000"/>
            <a:chOff x="0" y="0"/>
            <a:chExt cx="3955" cy="640"/>
          </a:xfrm>
        </p:grpSpPr>
        <p:pic>
          <p:nvPicPr>
            <p:cNvPr id="21507" name="图片 95235" descr="bar0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3891" cy="6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508" name="矩形 95236"/>
            <p:cNvSpPr/>
            <p:nvPr/>
          </p:nvSpPr>
          <p:spPr>
            <a:xfrm>
              <a:off x="90" y="137"/>
              <a:ext cx="386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marL="536575" indent="-536575" latinLnBrk="1">
                <a:buFont typeface="Wingdings" panose="05000000000000000000" pitchFamily="2" charset="2"/>
                <a:buChar char="v"/>
              </a:pPr>
              <a:r>
                <a:rPr lang="en-US" altLang="zh-CN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 5.2</a:t>
              </a:r>
              <a:r>
                <a:rPr lang="zh-CN" altLang="en-US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工程量计算规则</a:t>
              </a:r>
              <a:endParaRPr lang="zh-CN" altLang="en-US" sz="2800" dirty="0">
                <a:solidFill>
                  <a:srgbClr val="660066"/>
                </a:solidFill>
                <a:latin typeface="Arial Black" panose="020B0A04020102020204" pitchFamily="34" charset="0"/>
                <a:ea typeface="隶书" pitchFamily="49" charset="-122"/>
              </a:endParaRPr>
            </a:p>
          </p:txBody>
        </p:sp>
      </p:grpSp>
      <p:sp>
        <p:nvSpPr>
          <p:cNvPr id="95250" name="五边形 95249"/>
          <p:cNvSpPr/>
          <p:nvPr/>
        </p:nvSpPr>
        <p:spPr>
          <a:xfrm>
            <a:off x="2073275" y="1016000"/>
            <a:ext cx="942975" cy="600075"/>
          </a:xfrm>
          <a:prstGeom prst="homePlate">
            <a:avLst>
              <a:gd name="adj" fmla="val 39220"/>
            </a:avLst>
          </a:prstGeom>
          <a:gradFill rotWithShape="1">
            <a:gsLst>
              <a:gs pos="0">
                <a:srgbClr val="000051"/>
              </a:gs>
              <a:gs pos="50000">
                <a:srgbClr val="0000FF"/>
              </a:gs>
              <a:gs pos="100000">
                <a:srgbClr val="000051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基础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5254" name="文本框 95253"/>
          <p:cNvSpPr txBox="1"/>
          <p:nvPr/>
        </p:nvSpPr>
        <p:spPr>
          <a:xfrm>
            <a:off x="2073275" y="1457325"/>
            <a:ext cx="8045450" cy="50774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defTabSz="914400" eaLnBrk="0" hangingPunct="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②</a:t>
            </a:r>
            <a:r>
              <a:rPr kumimoji="0" lang="zh-CN" altLang="en-US" sz="2400" b="1" kern="1200" cap="none" spc="0" normalizeH="0" baseline="0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满堂基础</a:t>
            </a:r>
            <a:r>
              <a:rPr kumimoji="0" lang="zh-CN" altLang="en-US" sz="2400" b="1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，</a:t>
            </a:r>
            <a:r>
              <a:rPr kumimoji="0" sz="2400" b="1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按设计图示尺寸以</a:t>
            </a:r>
            <a:r>
              <a:rPr kumimoji="0" sz="2400" b="1" kern="1200" cap="none" spc="0" normalizeH="0" baseline="0" noProof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体积</a:t>
            </a:r>
            <a:r>
              <a:rPr kumimoji="0" sz="2400" b="1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计算。</a:t>
            </a:r>
            <a:endParaRPr kumimoji="0" sz="2400" b="1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  <a:p>
            <a:pPr marR="0" defTabSz="914400" eaLnBrk="0" hangingPunct="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③</a:t>
            </a:r>
            <a:r>
              <a:rPr kumimoji="0" lang="zh-CN" altLang="en-US" sz="2400" b="1" kern="1200" cap="none" spc="0" normalizeH="0" baseline="0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箱式满堂基础</a:t>
            </a:r>
            <a:r>
              <a:rPr kumimoji="0" lang="zh-CN" altLang="en-US" sz="2400" b="1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分别按无梁式满堂基础、柱、墙、梁、板有关规定计算，套用相应定额子目。</a:t>
            </a:r>
            <a:endParaRPr kumimoji="0" lang="zh-CN" altLang="en-US" sz="2400" b="1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  <a:p>
            <a:pPr marR="0" defTabSz="914400" eaLnBrk="0" hangingPunct="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④</a:t>
            </a:r>
            <a:r>
              <a:rPr kumimoji="0" lang="zh-CN" altLang="en-US" sz="2400" b="1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独立基础，包括各种形式的独立基础及柱墩，其工程量按图示尺寸以</a:t>
            </a:r>
            <a:r>
              <a:rPr kumimoji="0" lang="zh-CN" altLang="en-US" sz="2400" b="1" kern="1200" cap="none" spc="0" normalizeH="0" baseline="0" noProof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体积</a:t>
            </a:r>
            <a:r>
              <a:rPr kumimoji="0" lang="zh-CN" altLang="en-US" sz="2400" b="1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计算。柱与柱基的划分以柱基的扩大顶面为分界线。</a:t>
            </a:r>
            <a:endParaRPr kumimoji="0" lang="zh-CN" altLang="en-US" sz="2400" b="1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 eaLnBrk="0" hangingPunct="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⑤带形桩承台按带形基础的计算规则计算，独立桩承台按独立基础的计算规则计算。不扣除伸入承台基础的桩头所占体积。 </a:t>
            </a:r>
            <a:endParaRPr kumimoji="0" lang="zh-CN" altLang="en-US" sz="2400" b="1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95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5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50" grpId="0" bldLvl="0" animBg="1"/>
      <p:bldP spid="952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文本框 99"/>
          <p:cNvSpPr txBox="1"/>
          <p:nvPr/>
        </p:nvSpPr>
        <p:spPr>
          <a:xfrm>
            <a:off x="2374900" y="1133475"/>
            <a:ext cx="6931025" cy="11988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268605"/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【例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4-3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】 有梁式满堂基础尺寸，如图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4-15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所示，混凝土强度等级为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C20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，计算有梁式满堂基础混凝土工程量，确定定额项目。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2530" name="图片 -2147482605" descr="4d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06600" y="2322513"/>
            <a:ext cx="8178800" cy="2714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2006600" y="5221288"/>
            <a:ext cx="7615238" cy="1568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266700"/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①	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满堂基础混凝土工程量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35×25×0.3+0.3×0.4×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[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35×3+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25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0.3×3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×5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]=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289.56m</a:t>
            </a:r>
            <a:r>
              <a:rPr lang="en-US" altLang="zh-CN" sz="2400" baseline="30000" dirty="0">
                <a:latin typeface="宋体" panose="02010600030101010101" pitchFamily="2" charset="-122"/>
                <a:ea typeface="宋体" panose="02010600030101010101" pitchFamily="2" charset="-122"/>
              </a:rPr>
              <a:t>3 </a:t>
            </a:r>
            <a:endParaRPr lang="en-US" altLang="zh-CN" sz="2400" baseline="30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266700"/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有梁式满堂基础现浇混凝土(C20)，套定额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-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-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7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（换）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2_主题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4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HY헤드라인M"/>
        <a:ea typeface="HY헤드라인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2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HY헤드라인M"/>
        <a:ea typeface="HY헤드라인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主题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HY헤드라인M"/>
        <a:ea typeface="HY헤드라인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主题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HY헤드라인M"/>
        <a:ea typeface="HY헤드라인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主题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HY헤드라인M"/>
        <a:ea typeface="HY헤드라인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主题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5254</Words>
  <Application>WPS 演示</Application>
  <PresentationFormat>宽屏</PresentationFormat>
  <Paragraphs>357</Paragraphs>
  <Slides>38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10</vt:i4>
      </vt:variant>
      <vt:variant>
        <vt:lpstr>幻灯片标题</vt:lpstr>
      </vt:variant>
      <vt:variant>
        <vt:i4>38</vt:i4>
      </vt:variant>
    </vt:vector>
  </HeadingPairs>
  <TitlesOfParts>
    <vt:vector size="61" baseType="lpstr">
      <vt:lpstr>Arial</vt:lpstr>
      <vt:lpstr>宋体</vt:lpstr>
      <vt:lpstr>Wingdings</vt:lpstr>
      <vt:lpstr>微软雅黑</vt:lpstr>
      <vt:lpstr>HY헤드라인M</vt:lpstr>
      <vt:lpstr>Malgun Gothic</vt:lpstr>
      <vt:lpstr>黑体</vt:lpstr>
      <vt:lpstr>Gulim</vt:lpstr>
      <vt:lpstr>Times New Roman</vt:lpstr>
      <vt:lpstr>Arial Black</vt:lpstr>
      <vt:lpstr>隶书</vt:lpstr>
      <vt:lpstr>Arial Unicode MS</vt:lpstr>
      <vt:lpstr>Calibri</vt:lpstr>
      <vt:lpstr>2_主题3</vt:lpstr>
      <vt:lpstr>12_디자인 사용자 지정</vt:lpstr>
      <vt:lpstr>1_主题3</vt:lpstr>
      <vt:lpstr>1_디자인 사용자 지정</vt:lpstr>
      <vt:lpstr>3_主题3</vt:lpstr>
      <vt:lpstr>2_디자인 사용자 지정</vt:lpstr>
      <vt:lpstr>4_主题3</vt:lpstr>
      <vt:lpstr>3_디자인 사용자 지정</vt:lpstr>
      <vt:lpstr>5_主题3</vt:lpstr>
      <vt:lpstr>4_디자인 사용자 지정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3．0．21  在主体结构内的阳台，应按其结构外围水平面积计算全面积；在主体结构外的阳台，应按其结构底板水平投影面积计算1／2面积。</dc:title>
  <dc:creator>kevin J</dc:creator>
  <cp:lastModifiedBy>米蒙</cp:lastModifiedBy>
  <cp:revision>42</cp:revision>
  <dcterms:created xsi:type="dcterms:W3CDTF">2016-11-10T06:12:00Z</dcterms:created>
  <dcterms:modified xsi:type="dcterms:W3CDTF">2020-04-13T10:13:59Z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