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3"/>
    <p:sldMasterId id="2147483668" r:id="rId4"/>
    <p:sldMasterId id="2147483674" r:id="rId5"/>
    <p:sldMasterId id="2147483686" r:id="rId6"/>
    <p:sldMasterId id="2147483692" r:id="rId7"/>
    <p:sldMasterId id="2147483705" r:id="rId8"/>
    <p:sldMasterId id="2147483710" r:id="rId9"/>
    <p:sldMasterId id="2147483722" r:id="rId10"/>
    <p:sldMasterId id="2147483727" r:id="rId11"/>
  </p:sldMasterIdLst>
  <p:notesMasterIdLst>
    <p:notesMasterId r:id="rId13"/>
  </p:notesMasterIdLst>
  <p:sldIdLst>
    <p:sldId id="258" r:id="rId12"/>
    <p:sldId id="430" r:id="rId14"/>
    <p:sldId id="431" r:id="rId15"/>
    <p:sldId id="432" r:id="rId16"/>
    <p:sldId id="433" r:id="rId17"/>
    <p:sldId id="434" r:id="rId18"/>
    <p:sldId id="435" r:id="rId19"/>
    <p:sldId id="436" r:id="rId20"/>
    <p:sldId id="437" r:id="rId21"/>
    <p:sldId id="438" r:id="rId22"/>
    <p:sldId id="439" r:id="rId23"/>
    <p:sldId id="440" r:id="rId24"/>
    <p:sldId id="441" r:id="rId25"/>
    <p:sldId id="442" r:id="rId26"/>
    <p:sldId id="443" r:id="rId27"/>
    <p:sldId id="444" r:id="rId28"/>
    <p:sldId id="445" r:id="rId29"/>
    <p:sldId id="446" r:id="rId30"/>
    <p:sldId id="447" r:id="rId31"/>
    <p:sldId id="448" r:id="rId32"/>
    <p:sldId id="449" r:id="rId33"/>
    <p:sldId id="450" r:id="rId34"/>
    <p:sldId id="451" r:id="rId35"/>
    <p:sldId id="452" r:id="rId36"/>
    <p:sldId id="453" r:id="rId37"/>
    <p:sldId id="454" r:id="rId38"/>
    <p:sldId id="455" r:id="rId39"/>
    <p:sldId id="456" r:id="rId40"/>
    <p:sldId id="457" r:id="rId41"/>
    <p:sldId id="458" r:id="rId42"/>
    <p:sldId id="459" r:id="rId43"/>
    <p:sldId id="460" r:id="rId44"/>
    <p:sldId id="461" r:id="rId45"/>
    <p:sldId id="462" r:id="rId46"/>
    <p:sldId id="463" r:id="rId4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0" Type="http://schemas.openxmlformats.org/officeDocument/2006/relationships/tableStyles" Target="tableStyles.xml"/><Relationship Id="rId5" Type="http://schemas.openxmlformats.org/officeDocument/2006/relationships/slideMaster" Target="slideMasters/slideMaster4.xml"/><Relationship Id="rId49" Type="http://schemas.openxmlformats.org/officeDocument/2006/relationships/viewProps" Target="viewProps.xml"/><Relationship Id="rId48" Type="http://schemas.openxmlformats.org/officeDocument/2006/relationships/presProps" Target="presProps.xml"/><Relationship Id="rId47" Type="http://schemas.openxmlformats.org/officeDocument/2006/relationships/slide" Target="slides/slide35.xml"/><Relationship Id="rId46" Type="http://schemas.openxmlformats.org/officeDocument/2006/relationships/slide" Target="slides/slide34.xml"/><Relationship Id="rId45" Type="http://schemas.openxmlformats.org/officeDocument/2006/relationships/slide" Target="slides/slide33.xml"/><Relationship Id="rId44" Type="http://schemas.openxmlformats.org/officeDocument/2006/relationships/slide" Target="slides/slide32.xml"/><Relationship Id="rId43" Type="http://schemas.openxmlformats.org/officeDocument/2006/relationships/slide" Target="slides/slide31.xml"/><Relationship Id="rId42" Type="http://schemas.openxmlformats.org/officeDocument/2006/relationships/slide" Target="slides/slide30.xml"/><Relationship Id="rId41" Type="http://schemas.openxmlformats.org/officeDocument/2006/relationships/slide" Target="slides/slide29.xml"/><Relationship Id="rId40" Type="http://schemas.openxmlformats.org/officeDocument/2006/relationships/slide" Target="slides/slide28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27.xml"/><Relationship Id="rId38" Type="http://schemas.openxmlformats.org/officeDocument/2006/relationships/slide" Target="slides/slide26.xml"/><Relationship Id="rId37" Type="http://schemas.openxmlformats.org/officeDocument/2006/relationships/slide" Target="slides/slide25.xml"/><Relationship Id="rId36" Type="http://schemas.openxmlformats.org/officeDocument/2006/relationships/slide" Target="slides/slide24.xml"/><Relationship Id="rId35" Type="http://schemas.openxmlformats.org/officeDocument/2006/relationships/slide" Target="slides/slide23.xml"/><Relationship Id="rId34" Type="http://schemas.openxmlformats.org/officeDocument/2006/relationships/slide" Target="slides/slide22.xml"/><Relationship Id="rId33" Type="http://schemas.openxmlformats.org/officeDocument/2006/relationships/slide" Target="slides/slide21.xml"/><Relationship Id="rId32" Type="http://schemas.openxmlformats.org/officeDocument/2006/relationships/slide" Target="slides/slide20.xml"/><Relationship Id="rId31" Type="http://schemas.openxmlformats.org/officeDocument/2006/relationships/slide" Target="slides/slide19.xml"/><Relationship Id="rId30" Type="http://schemas.openxmlformats.org/officeDocument/2006/relationships/slide" Target="slides/slide18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7.xml"/><Relationship Id="rId28" Type="http://schemas.openxmlformats.org/officeDocument/2006/relationships/slide" Target="slides/slide16.xml"/><Relationship Id="rId27" Type="http://schemas.openxmlformats.org/officeDocument/2006/relationships/slide" Target="slides/slide15.xml"/><Relationship Id="rId26" Type="http://schemas.openxmlformats.org/officeDocument/2006/relationships/slide" Target="slides/slide14.xml"/><Relationship Id="rId25" Type="http://schemas.openxmlformats.org/officeDocument/2006/relationships/slide" Target="slides/slide13.xml"/><Relationship Id="rId24" Type="http://schemas.openxmlformats.org/officeDocument/2006/relationships/slide" Target="slides/slide12.xml"/><Relationship Id="rId23" Type="http://schemas.openxmlformats.org/officeDocument/2006/relationships/slide" Target="slides/slide11.xml"/><Relationship Id="rId22" Type="http://schemas.openxmlformats.org/officeDocument/2006/relationships/slide" Target="slides/slide10.xml"/><Relationship Id="rId21" Type="http://schemas.openxmlformats.org/officeDocument/2006/relationships/slide" Target="slides/slide9.xml"/><Relationship Id="rId20" Type="http://schemas.openxmlformats.org/officeDocument/2006/relationships/slide" Target="slides/slide8.xml"/><Relationship Id="rId2" Type="http://schemas.openxmlformats.org/officeDocument/2006/relationships/theme" Target="theme/theme1.xml"/><Relationship Id="rId19" Type="http://schemas.openxmlformats.org/officeDocument/2006/relationships/slide" Target="slides/slide7.xml"/><Relationship Id="rId18" Type="http://schemas.openxmlformats.org/officeDocument/2006/relationships/slide" Target="slides/slide6.xml"/><Relationship Id="rId17" Type="http://schemas.openxmlformats.org/officeDocument/2006/relationships/slide" Target="slides/slide5.xml"/><Relationship Id="rId16" Type="http://schemas.openxmlformats.org/officeDocument/2006/relationships/slide" Target="slides/slide4.xml"/><Relationship Id="rId15" Type="http://schemas.openxmlformats.org/officeDocument/2006/relationships/slide" Target="slides/slide3.xml"/><Relationship Id="rId14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96278-79A6-49F2-BF89-22704317170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3ACA5-DC9E-4500-97E1-9F42666D811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3ACA5-DC9E-4500-97E1-9F42666D81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rgbClr val="82B6DD"/>
              </a:gs>
              <a:gs pos="74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5" name="그림 13" descr="바닥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7875"/>
            <a:ext cx="121920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12" descr="구름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8"/>
            <a:ext cx="1219200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그림 11" descr="반짝이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773114"/>
            <a:ext cx="11334751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그림 14" descr="건물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4375150"/>
            <a:ext cx="4095751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그림 15" descr="건물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1" y="4283076"/>
            <a:ext cx="4248149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그림 16" descr="건물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1" y="4246563"/>
            <a:ext cx="4191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그림 18" descr="과녁_그림자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1" y="6438900"/>
            <a:ext cx="2571749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57213" y="797858"/>
            <a:ext cx="10668075" cy="1041397"/>
          </a:xfrm>
        </p:spPr>
        <p:txBody>
          <a:bodyPr>
            <a:noAutofit/>
          </a:bodyPr>
          <a:lstStyle>
            <a:lvl1pPr algn="ctr">
              <a:defRPr sz="4000" b="1" i="1">
                <a:solidFill>
                  <a:srgbClr val="00206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895373" y="1785926"/>
            <a:ext cx="10629915" cy="500066"/>
          </a:xfrm>
        </p:spPr>
        <p:txBody>
          <a:bodyPr>
            <a:normAutofit/>
          </a:bodyPr>
          <a:lstStyle>
            <a:lvl1pPr marL="0" indent="0" algn="ctr">
              <a:buNone/>
              <a:defRPr sz="2200" i="1">
                <a:solidFill>
                  <a:srgbClr val="558ED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ko-KR" altLang="en-US" dirty="0"/>
          </a:p>
        </p:txBody>
      </p: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片 15" descr="学院标志 拷贝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042" y="100014"/>
            <a:ext cx="207168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7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" accel="100000" fill="hold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7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" accel="100000" fill="hold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BD930-58BB-4E09-B448-C99C7B0E75FA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68413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68413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F9501-98F8-4821-8F36-7738F75DED6D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03298-7289-48AF-A7F5-2BAD2C6A9136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86184-ED52-4318-BCAE-7BB8C639B82F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7" name="图片 6" descr="学院标志 拷贝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957" y="188914"/>
            <a:ext cx="207168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05587"/>
            <a:ext cx="2844800" cy="231775"/>
          </a:xfrm>
        </p:spPr>
        <p:txBody>
          <a:bodyPr/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D23B1-B842-4777-922C-BDEED5C7930B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6" name="图片 5" descr="学院标志 拷贝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157" y="122237"/>
            <a:ext cx="207168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AE1B1-CCEF-42D3-84E6-A96E94B4304F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725F8-08EA-47CB-9673-3FBF654E8C94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ABABE-DDBF-4185-A432-F8058F36E85B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0733" y="188913"/>
            <a:ext cx="2751667" cy="56054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1501" y="188913"/>
            <a:ext cx="8056033" cy="56054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8DA9B-1F03-453E-B575-95D1A69E45D9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rgbClr val="82B6DD"/>
              </a:gs>
              <a:gs pos="74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5" name="그림 13" descr="바닥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7875"/>
            <a:ext cx="121920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12" descr="구름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8"/>
            <a:ext cx="1219200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그림 11" descr="반짝이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773114"/>
            <a:ext cx="11334751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그림 14" descr="건물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4375150"/>
            <a:ext cx="4095751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그림 15" descr="건물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1" y="4283076"/>
            <a:ext cx="4248149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그림 16" descr="건물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1" y="4246563"/>
            <a:ext cx="4191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그림 18" descr="과녁_그림자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1" y="6438900"/>
            <a:ext cx="2571749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57213" y="797858"/>
            <a:ext cx="10668075" cy="1041397"/>
          </a:xfrm>
        </p:spPr>
        <p:txBody>
          <a:bodyPr>
            <a:noAutofit/>
          </a:bodyPr>
          <a:lstStyle>
            <a:lvl1pPr algn="ctr">
              <a:defRPr sz="4000" b="1" i="1">
                <a:solidFill>
                  <a:srgbClr val="00206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895373" y="1785926"/>
            <a:ext cx="10629915" cy="500066"/>
          </a:xfrm>
        </p:spPr>
        <p:txBody>
          <a:bodyPr>
            <a:normAutofit/>
          </a:bodyPr>
          <a:lstStyle>
            <a:lvl1pPr marL="0" indent="0" algn="ctr">
              <a:buNone/>
              <a:defRPr sz="2200" i="1">
                <a:solidFill>
                  <a:srgbClr val="558ED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ko-KR" altLang="en-US" dirty="0"/>
          </a:p>
        </p:txBody>
      </p: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片 15" descr="学院标志 拷贝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854" y="88901"/>
            <a:ext cx="207168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7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" accel="100000" fill="hold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7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" accel="100000" fill="hold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9"/>
          <p:cNvSpPr/>
          <p:nvPr/>
        </p:nvSpPr>
        <p:spPr>
          <a:xfrm>
            <a:off x="1238251" y="214314"/>
            <a:ext cx="9715500" cy="7143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933755" y="274638"/>
            <a:ext cx="6305517" cy="582594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ko-KR" altLang="en-US" dirty="0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9"/>
          <p:cNvSpPr/>
          <p:nvPr/>
        </p:nvSpPr>
        <p:spPr>
          <a:xfrm>
            <a:off x="1238251" y="214314"/>
            <a:ext cx="9715500" cy="7143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933755" y="274638"/>
            <a:ext cx="6305517" cy="582594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ko-KR" altLang="en-US" dirty="0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  <a:endParaRPr lang="ko-KR" altLang="en-US" dirty="0" smtClean="0"/>
          </a:p>
          <a:p>
            <a:pPr lvl="1"/>
            <a:r>
              <a:rPr lang="ko-KR" altLang="en-US" dirty="0" smtClean="0"/>
              <a:t>둘째 수준</a:t>
            </a:r>
            <a:endParaRPr lang="ko-KR" altLang="en-US" dirty="0" smtClean="0"/>
          </a:p>
          <a:p>
            <a:pPr lvl="2"/>
            <a:r>
              <a:rPr lang="ko-KR" altLang="en-US" dirty="0" smtClean="0"/>
              <a:t>셋째 수준</a:t>
            </a:r>
            <a:endParaRPr lang="ko-KR" altLang="en-US" dirty="0" smtClean="0"/>
          </a:p>
          <a:p>
            <a:pPr lvl="3"/>
            <a:r>
              <a:rPr lang="ko-KR" altLang="en-US" dirty="0" smtClean="0"/>
              <a:t>넷째 수준</a:t>
            </a:r>
            <a:endParaRPr lang="ko-KR" altLang="en-US" dirty="0" smtClean="0"/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322D3-26B8-4127-99DF-901DC25BF97E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  <a:endParaRPr lang="ko-KR" altLang="en-US" dirty="0" smtClean="0"/>
          </a:p>
          <a:p>
            <a:pPr lvl="1"/>
            <a:r>
              <a:rPr lang="ko-KR" altLang="en-US" dirty="0" smtClean="0"/>
              <a:t>둘째 수준</a:t>
            </a:r>
            <a:endParaRPr lang="ko-KR" altLang="en-US" dirty="0" smtClean="0"/>
          </a:p>
          <a:p>
            <a:pPr lvl="2"/>
            <a:r>
              <a:rPr lang="ko-KR" altLang="en-US" dirty="0" smtClean="0"/>
              <a:t>셋째 수준</a:t>
            </a:r>
            <a:endParaRPr lang="ko-KR" altLang="en-US" dirty="0" smtClean="0"/>
          </a:p>
          <a:p>
            <a:pPr lvl="3"/>
            <a:r>
              <a:rPr lang="ko-KR" altLang="en-US" dirty="0" smtClean="0"/>
              <a:t>넷째 수준</a:t>
            </a:r>
            <a:endParaRPr lang="ko-KR" altLang="en-US" dirty="0" smtClean="0"/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322D3-26B8-4127-99DF-901DC25BF97E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02840-EEF1-41F8-A4C9-57748100FED7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8ECAC-E762-4A14-A2CC-7A0BE074C0B7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BD930-58BB-4E09-B448-C99C7B0E75FA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68413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68413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F9501-98F8-4821-8F36-7738F75DED6D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03298-7289-48AF-A7F5-2BAD2C6A9136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99237"/>
            <a:ext cx="28448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建筑工程计量与计价</a:t>
            </a: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ko-KR" altLang="en-US" dirty="0">
              <a:latin typeface="微软雅黑" panose="020B0503020204020204" pitchFamily="34" charset="-122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86184-ED52-4318-BCAE-7BB8C639B82F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7" name="图片 6" descr="学院标志 拷贝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657" y="188914"/>
            <a:ext cx="207168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  <a:endParaRPr lang="ko-KR" altLang="en-US" dirty="0" smtClean="0"/>
          </a:p>
          <a:p>
            <a:pPr lvl="1"/>
            <a:r>
              <a:rPr lang="ko-KR" altLang="en-US" dirty="0" smtClean="0"/>
              <a:t>둘째 수준</a:t>
            </a:r>
            <a:endParaRPr lang="ko-KR" altLang="en-US" dirty="0" smtClean="0"/>
          </a:p>
          <a:p>
            <a:pPr lvl="2"/>
            <a:r>
              <a:rPr lang="ko-KR" altLang="en-US" dirty="0" smtClean="0"/>
              <a:t>셋째 수준</a:t>
            </a:r>
            <a:endParaRPr lang="ko-KR" altLang="en-US" dirty="0" smtClean="0"/>
          </a:p>
          <a:p>
            <a:pPr lvl="3"/>
            <a:r>
              <a:rPr lang="ko-KR" altLang="en-US" dirty="0" smtClean="0"/>
              <a:t>넷째 수준</a:t>
            </a:r>
            <a:endParaRPr lang="ko-KR" altLang="en-US" dirty="0" smtClean="0"/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322D3-26B8-4127-99DF-901DC25BF97E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86538"/>
            <a:ext cx="2844800" cy="269874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建筑工程计量与计价</a:t>
            </a: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ko-KR" altLang="en-US" dirty="0">
              <a:latin typeface="微软雅黑" panose="020B0503020204020204" pitchFamily="34" charset="-122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D23B1-B842-4777-922C-BDEED5C7930B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6" name="图片 5" descr="学院标志 拷贝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357" y="122237"/>
            <a:ext cx="207168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AE1B1-CCEF-42D3-84E6-A96E94B4304F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725F8-08EA-47CB-9673-3FBF654E8C94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ABABE-DDBF-4185-A432-F8058F36E85B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0733" y="188913"/>
            <a:ext cx="2751667" cy="56054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1501" y="188913"/>
            <a:ext cx="8056033" cy="56054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8DA9B-1F03-453E-B575-95D1A69E45D9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rgbClr val="82B6DD"/>
              </a:gs>
              <a:gs pos="74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5" name="그림 13" descr="바닥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7875"/>
            <a:ext cx="121920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12" descr="구름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8"/>
            <a:ext cx="1219200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그림 11" descr="반짝이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773114"/>
            <a:ext cx="11334751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그림 14" descr="건물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4375150"/>
            <a:ext cx="4095751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그림 15" descr="건물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1" y="4283076"/>
            <a:ext cx="4248149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그림 16" descr="건물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1" y="4246563"/>
            <a:ext cx="4191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그림 18" descr="과녁_그림자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1" y="6438900"/>
            <a:ext cx="2571749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57213" y="797858"/>
            <a:ext cx="10668075" cy="1041397"/>
          </a:xfrm>
        </p:spPr>
        <p:txBody>
          <a:bodyPr>
            <a:noAutofit/>
          </a:bodyPr>
          <a:lstStyle>
            <a:lvl1pPr algn="ctr">
              <a:defRPr sz="4000" b="1" i="1">
                <a:solidFill>
                  <a:srgbClr val="00206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895373" y="1785926"/>
            <a:ext cx="10629915" cy="500066"/>
          </a:xfrm>
        </p:spPr>
        <p:txBody>
          <a:bodyPr>
            <a:normAutofit/>
          </a:bodyPr>
          <a:lstStyle>
            <a:lvl1pPr marL="0" indent="0" algn="ctr">
              <a:buNone/>
              <a:defRPr sz="2200" i="1">
                <a:solidFill>
                  <a:srgbClr val="558ED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ko-KR" altLang="en-US" dirty="0"/>
          </a:p>
        </p:txBody>
      </p: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4991" y="6498431"/>
            <a:ext cx="2844800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 smtClean="0"/>
              <a:t>《</a:t>
            </a:r>
            <a:r>
              <a:rPr lang="zh-CN" altLang="en-US" dirty="0" smtClean="0"/>
              <a:t>建筑工程计量与计价</a:t>
            </a:r>
            <a:r>
              <a:rPr lang="en-US" altLang="zh-CN" dirty="0" smtClean="0"/>
              <a:t>》</a:t>
            </a:r>
            <a:endParaRPr lang="zh-CN" altLang="en-US" dirty="0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9539974" y="6473758"/>
            <a:ext cx="2652026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项目十一：房屋建筑面积计算</a:t>
            </a:r>
            <a:endParaRPr lang="zh-CN" altLang="en-US" dirty="0"/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496714" y="6510338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片 15" descr="学院标志 拷贝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432" y="115209"/>
            <a:ext cx="207168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7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" accel="100000" fill="hold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7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" accel="100000" fill="hold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9"/>
          <p:cNvSpPr/>
          <p:nvPr/>
        </p:nvSpPr>
        <p:spPr>
          <a:xfrm>
            <a:off x="1238251" y="214314"/>
            <a:ext cx="9715500" cy="7143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933755" y="274638"/>
            <a:ext cx="6305517" cy="582594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ko-KR" altLang="en-US" dirty="0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  <a:endParaRPr lang="ko-KR" altLang="en-US" dirty="0" smtClean="0"/>
          </a:p>
          <a:p>
            <a:pPr lvl="1"/>
            <a:r>
              <a:rPr lang="ko-KR" altLang="en-US" dirty="0" smtClean="0"/>
              <a:t>둘째 수준</a:t>
            </a:r>
            <a:endParaRPr lang="ko-KR" altLang="en-US" dirty="0" smtClean="0"/>
          </a:p>
          <a:p>
            <a:pPr lvl="2"/>
            <a:r>
              <a:rPr lang="ko-KR" altLang="en-US" dirty="0" smtClean="0"/>
              <a:t>셋째 수준</a:t>
            </a:r>
            <a:endParaRPr lang="ko-KR" altLang="en-US" dirty="0" smtClean="0"/>
          </a:p>
          <a:p>
            <a:pPr lvl="3"/>
            <a:r>
              <a:rPr lang="ko-KR" altLang="en-US" dirty="0" smtClean="0"/>
              <a:t>넷째 수준</a:t>
            </a:r>
            <a:endParaRPr lang="ko-KR" altLang="en-US" dirty="0" smtClean="0"/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322D3-26B8-4127-99DF-901DC25BF97E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  <a:endParaRPr lang="ko-KR" altLang="en-US" dirty="0" smtClean="0"/>
          </a:p>
          <a:p>
            <a:pPr lvl="1"/>
            <a:r>
              <a:rPr lang="ko-KR" altLang="en-US" dirty="0" smtClean="0"/>
              <a:t>둘째 수준</a:t>
            </a:r>
            <a:endParaRPr lang="ko-KR" altLang="en-US" dirty="0" smtClean="0"/>
          </a:p>
          <a:p>
            <a:pPr lvl="2"/>
            <a:r>
              <a:rPr lang="ko-KR" altLang="en-US" dirty="0" smtClean="0"/>
              <a:t>셋째 수준</a:t>
            </a:r>
            <a:endParaRPr lang="ko-KR" altLang="en-US" dirty="0" smtClean="0"/>
          </a:p>
          <a:p>
            <a:pPr lvl="3"/>
            <a:r>
              <a:rPr lang="ko-KR" altLang="en-US" dirty="0" smtClean="0"/>
              <a:t>넷째 수준</a:t>
            </a:r>
            <a:endParaRPr lang="ko-KR" altLang="en-US" dirty="0" smtClean="0"/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322D3-26B8-4127-99DF-901DC25BF97E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  <a:endParaRPr lang="ko-KR" altLang="en-US" dirty="0" smtClean="0"/>
          </a:p>
          <a:p>
            <a:pPr lvl="1"/>
            <a:r>
              <a:rPr lang="ko-KR" altLang="en-US" dirty="0" smtClean="0"/>
              <a:t>둘째 수준</a:t>
            </a:r>
            <a:endParaRPr lang="ko-KR" altLang="en-US" dirty="0" smtClean="0"/>
          </a:p>
          <a:p>
            <a:pPr lvl="2"/>
            <a:r>
              <a:rPr lang="ko-KR" altLang="en-US" dirty="0" smtClean="0"/>
              <a:t>셋째 수준</a:t>
            </a:r>
            <a:endParaRPr lang="ko-KR" altLang="en-US" dirty="0" smtClean="0"/>
          </a:p>
          <a:p>
            <a:pPr lvl="3"/>
            <a:r>
              <a:rPr lang="ko-KR" altLang="en-US" dirty="0" smtClean="0"/>
              <a:t>넷째 수준</a:t>
            </a:r>
            <a:endParaRPr lang="ko-KR" altLang="en-US" dirty="0" smtClean="0"/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322D3-26B8-4127-99DF-901DC25BF97E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02840-EEF1-41F8-A4C9-57748100FED7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8ECAC-E762-4A14-A2CC-7A0BE074C0B7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BD930-58BB-4E09-B448-C99C7B0E75FA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68413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68413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F9501-98F8-4821-8F36-7738F75DED6D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03298-7289-48AF-A7F5-2BAD2C6A9136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464" y="6578897"/>
            <a:ext cx="2844800" cy="268139"/>
          </a:xfrm>
        </p:spPr>
        <p:txBody>
          <a:bodyPr/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86184-ED52-4318-BCAE-7BB8C639B82F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7" name="图片 6" descr="学院标志 拷贝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432" y="159198"/>
            <a:ext cx="207168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-6920" y="6525344"/>
            <a:ext cx="2844800" cy="298153"/>
          </a:xfrm>
        </p:spPr>
        <p:txBody>
          <a:bodyPr/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D23B1-B842-4777-922C-BDEED5C7930B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AE1B1-CCEF-42D3-84E6-A96E94B4304F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725F8-08EA-47CB-9673-3FBF654E8C94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ABABE-DDBF-4185-A432-F8058F36E85B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0733" y="188913"/>
            <a:ext cx="2751667" cy="56054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1501" y="188913"/>
            <a:ext cx="8056033" cy="56054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8DA9B-1F03-453E-B575-95D1A69E45D9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solidFill>
                  <a:srgbClr val="000000"/>
                </a:solidFill>
              </a:rPr>
              <a:t>《</a:t>
            </a:r>
            <a:r>
              <a:rPr lang="zh-CN" altLang="en-US" dirty="0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dirty="0" smtClean="0">
                <a:solidFill>
                  <a:srgbClr val="000000"/>
                </a:solidFill>
              </a:rPr>
              <a:t>》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solidFill>
                  <a:srgbClr val="000000"/>
                </a:solidFill>
              </a:rPr>
              <a:t>项目十一：房屋建筑面积计算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52AA-1227-4E4B-99C0-FA9E647C236E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rgbClr val="82B6DD"/>
              </a:gs>
              <a:gs pos="74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5" name="그림 13" descr="바닥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0938"/>
            <a:ext cx="121920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12" descr="구름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8"/>
            <a:ext cx="1219200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그림 11" descr="반짝이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773114"/>
            <a:ext cx="11334751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그림 14" descr="건물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4375150"/>
            <a:ext cx="4095751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그림 15" descr="건물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1" y="4283076"/>
            <a:ext cx="4248149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그림 16" descr="건물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1" y="4246563"/>
            <a:ext cx="4191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그림 18" descr="과녁_그림자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1" y="6438900"/>
            <a:ext cx="2571749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57213" y="797858"/>
            <a:ext cx="10668075" cy="1041397"/>
          </a:xfrm>
        </p:spPr>
        <p:txBody>
          <a:bodyPr>
            <a:noAutofit/>
          </a:bodyPr>
          <a:lstStyle>
            <a:lvl1pPr algn="ctr">
              <a:defRPr sz="4000" b="1" i="1">
                <a:solidFill>
                  <a:srgbClr val="00206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895373" y="1785926"/>
            <a:ext cx="10629915" cy="500066"/>
          </a:xfrm>
        </p:spPr>
        <p:txBody>
          <a:bodyPr>
            <a:normAutofit/>
          </a:bodyPr>
          <a:lstStyle>
            <a:lvl1pPr marL="0" indent="0" algn="ctr">
              <a:buNone/>
              <a:defRPr sz="2200" i="1">
                <a:solidFill>
                  <a:srgbClr val="558ED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ko-KR" altLang="en-US" dirty="0"/>
          </a:p>
        </p:txBody>
      </p: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 smtClean="0"/>
              <a:t>《</a:t>
            </a:r>
            <a:r>
              <a:rPr lang="zh-CN" altLang="en-US" dirty="0" smtClean="0"/>
              <a:t>建筑工程计量与计价</a:t>
            </a:r>
            <a:r>
              <a:rPr lang="en-US" altLang="zh-CN" dirty="0" smtClean="0"/>
              <a:t>》</a:t>
            </a:r>
            <a:endParaRPr lang="zh-CN" altLang="en-US" dirty="0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项目十一：房屋建筑面积计算</a:t>
            </a:r>
            <a:endParaRPr lang="zh-CN" altLang="en-US" dirty="0"/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7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" accel="100000" fill="hold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7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" accel="100000" fill="hold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9"/>
          <p:cNvSpPr/>
          <p:nvPr/>
        </p:nvSpPr>
        <p:spPr>
          <a:xfrm>
            <a:off x="1238251" y="214314"/>
            <a:ext cx="9715500" cy="7143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933755" y="274638"/>
            <a:ext cx="6305517" cy="582594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ko-KR" altLang="en-US" dirty="0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  <a:endParaRPr lang="ko-KR" altLang="en-US" dirty="0" smtClean="0"/>
          </a:p>
          <a:p>
            <a:pPr lvl="1"/>
            <a:r>
              <a:rPr lang="ko-KR" altLang="en-US" dirty="0" smtClean="0"/>
              <a:t>둘째 수준</a:t>
            </a:r>
            <a:endParaRPr lang="ko-KR" altLang="en-US" dirty="0" smtClean="0"/>
          </a:p>
          <a:p>
            <a:pPr lvl="2"/>
            <a:r>
              <a:rPr lang="ko-KR" altLang="en-US" dirty="0" smtClean="0"/>
              <a:t>셋째 수준</a:t>
            </a:r>
            <a:endParaRPr lang="ko-KR" altLang="en-US" dirty="0" smtClean="0"/>
          </a:p>
          <a:p>
            <a:pPr lvl="3"/>
            <a:r>
              <a:rPr lang="ko-KR" altLang="en-US" dirty="0" smtClean="0"/>
              <a:t>넷째 수준</a:t>
            </a:r>
            <a:endParaRPr lang="ko-KR" altLang="en-US" dirty="0" smtClean="0"/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322D3-26B8-4127-99DF-901DC25BF97E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02840-EEF1-41F8-A4C9-57748100FED7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8ECAC-E762-4A14-A2CC-7A0BE074C0B7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BD930-58BB-4E09-B448-C99C7B0E75FA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68413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68413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F9501-98F8-4821-8F36-7738F75DED6D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" t="20739" r="1" b="25266"/>
          <a:stretch>
            <a:fillRect/>
          </a:stretch>
        </p:blipFill>
        <p:spPr>
          <a:xfrm>
            <a:off x="4063" y="0"/>
            <a:ext cx="12187937" cy="3735977"/>
          </a:xfrm>
          <a:prstGeom prst="rect">
            <a:avLst/>
          </a:prstGeom>
        </p:spPr>
      </p:pic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410809" y="5115164"/>
            <a:ext cx="10305563" cy="512847"/>
          </a:xfrm>
          <a:prstGeom prst="roundRect">
            <a:avLst>
              <a:gd name="adj" fmla="val 0"/>
            </a:avLst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6" name="矩形 5"/>
          <p:cNvSpPr/>
          <p:nvPr/>
        </p:nvSpPr>
        <p:spPr>
          <a:xfrm>
            <a:off x="0" y="3526971"/>
            <a:ext cx="12192000" cy="566058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KSO_CT1"/>
          <p:cNvSpPr>
            <a:spLocks noGrp="1"/>
          </p:cNvSpPr>
          <p:nvPr>
            <p:ph type="ctrTitle" hasCustomPrompt="1"/>
          </p:nvPr>
        </p:nvSpPr>
        <p:spPr>
          <a:xfrm>
            <a:off x="411013" y="4199808"/>
            <a:ext cx="10294724" cy="915355"/>
          </a:xfrm>
          <a:noFill/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4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单击此处添加您的标题文字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C66662D1-89DE-46BA-A466-454433849B6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F62EB35-CBF2-473A-99BA-E3C595609F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03298-7289-48AF-A7F5-2BAD2C6A9136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42087"/>
            <a:ext cx="2844800" cy="301625"/>
          </a:xfrm>
        </p:spPr>
        <p:txBody>
          <a:bodyPr/>
          <a:lstStyle>
            <a:lvl1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0000"/>
                </a:solidFill>
              </a:rPr>
              <a:t>《</a:t>
            </a:r>
            <a:r>
              <a:rPr lang="zh-CN" altLang="en-US" dirty="0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dirty="0" smtClean="0">
                <a:solidFill>
                  <a:srgbClr val="000000"/>
                </a:solidFill>
              </a:rPr>
              <a:t>》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86184-ED52-4318-BCAE-7BB8C639B82F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42087"/>
            <a:ext cx="2844800" cy="315913"/>
          </a:xfrm>
        </p:spPr>
        <p:txBody>
          <a:bodyPr/>
          <a:lstStyle>
            <a:lvl1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0000"/>
                </a:solidFill>
              </a:rPr>
              <a:t>《</a:t>
            </a:r>
            <a:r>
              <a:rPr lang="zh-CN" altLang="en-US" dirty="0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dirty="0" smtClean="0">
                <a:solidFill>
                  <a:srgbClr val="000000"/>
                </a:solidFill>
              </a:rPr>
              <a:t>》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D23B1-B842-4777-922C-BDEED5C7930B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AE1B1-CCEF-42D3-84E6-A96E94B4304F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725F8-08EA-47CB-9673-3FBF654E8C94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ABABE-DDBF-4185-A432-F8058F36E85B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0733" y="188913"/>
            <a:ext cx="2751667" cy="56054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1501" y="188913"/>
            <a:ext cx="8056033" cy="56054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8DA9B-1F03-453E-B575-95D1A69E45D9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rgbClr val="82B6DD"/>
              </a:gs>
              <a:gs pos="74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5" name="그림 13" descr="바닥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7875"/>
            <a:ext cx="121920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12" descr="구름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8"/>
            <a:ext cx="1219200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그림 11" descr="반짝이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773114"/>
            <a:ext cx="11334751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그림 14" descr="건물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4375150"/>
            <a:ext cx="4095751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그림 15" descr="건물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1" y="4283076"/>
            <a:ext cx="4248149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그림 16" descr="건물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1" y="4246563"/>
            <a:ext cx="4191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그림 18" descr="과녁_그림자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1" y="6438900"/>
            <a:ext cx="2571749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57213" y="797858"/>
            <a:ext cx="10668075" cy="1041397"/>
          </a:xfrm>
        </p:spPr>
        <p:txBody>
          <a:bodyPr>
            <a:noAutofit/>
          </a:bodyPr>
          <a:lstStyle>
            <a:lvl1pPr algn="ctr">
              <a:defRPr sz="4000" b="1" i="1">
                <a:solidFill>
                  <a:srgbClr val="00206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895373" y="1785926"/>
            <a:ext cx="10629915" cy="500066"/>
          </a:xfrm>
        </p:spPr>
        <p:txBody>
          <a:bodyPr>
            <a:normAutofit/>
          </a:bodyPr>
          <a:lstStyle>
            <a:lvl1pPr marL="0" indent="0" algn="ctr">
              <a:buNone/>
              <a:defRPr sz="2200" i="1">
                <a:solidFill>
                  <a:srgbClr val="558ED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ko-KR" altLang="en-US" dirty="0"/>
          </a:p>
        </p:txBody>
      </p: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0" y="6557554"/>
            <a:ext cx="2844800" cy="256224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 smtClean="0"/>
              <a:t>《</a:t>
            </a:r>
            <a:r>
              <a:rPr lang="zh-CN" altLang="en-US" dirty="0" smtClean="0"/>
              <a:t>建筑工程计量与计价</a:t>
            </a:r>
            <a:r>
              <a:rPr lang="en-US" altLang="zh-CN" dirty="0" smtClean="0"/>
              <a:t>》</a:t>
            </a:r>
            <a:endParaRPr lang="zh-CN" altLang="en-US" dirty="0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9627326" y="6451999"/>
            <a:ext cx="2564674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项目十一：房屋建筑面积计算</a:t>
            </a:r>
            <a:endParaRPr lang="zh-CN" altLang="en-US" dirty="0"/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7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" accel="100000" fill="hold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7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" accel="100000" fill="hold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9"/>
          <p:cNvSpPr/>
          <p:nvPr/>
        </p:nvSpPr>
        <p:spPr>
          <a:xfrm>
            <a:off x="1238251" y="214314"/>
            <a:ext cx="9715500" cy="7143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933755" y="274638"/>
            <a:ext cx="6305517" cy="582594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ko-KR" altLang="en-US" dirty="0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  <a:endParaRPr lang="ko-KR" altLang="en-US" dirty="0" smtClean="0"/>
          </a:p>
          <a:p>
            <a:pPr lvl="1"/>
            <a:r>
              <a:rPr lang="ko-KR" altLang="en-US" dirty="0" smtClean="0"/>
              <a:t>둘째 수준</a:t>
            </a:r>
            <a:endParaRPr lang="ko-KR" altLang="en-US" dirty="0" smtClean="0"/>
          </a:p>
          <a:p>
            <a:pPr lvl="2"/>
            <a:r>
              <a:rPr lang="ko-KR" altLang="en-US" dirty="0" smtClean="0"/>
              <a:t>셋째 수준</a:t>
            </a:r>
            <a:endParaRPr lang="ko-KR" altLang="en-US" dirty="0" smtClean="0"/>
          </a:p>
          <a:p>
            <a:pPr lvl="3"/>
            <a:r>
              <a:rPr lang="ko-KR" altLang="en-US" dirty="0" smtClean="0"/>
              <a:t>넷째 수준</a:t>
            </a:r>
            <a:endParaRPr lang="ko-KR" altLang="en-US" dirty="0" smtClean="0"/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322D3-26B8-4127-99DF-901DC25BF97E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800" y="201614"/>
            <a:ext cx="10972800" cy="706437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239184" y="1125538"/>
            <a:ext cx="5706533" cy="55435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48919" y="1125538"/>
            <a:ext cx="5708649" cy="55435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</p:spTree>
  </p:cSld>
  <p:clrMapOvr>
    <a:masterClrMapping/>
  </p:clrMapOvr>
  <p:transition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02840-EEF1-41F8-A4C9-57748100FED7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8ECAC-E762-4A14-A2CC-7A0BE074C0B7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BD930-58BB-4E09-B448-C99C7B0E75FA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68413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68413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F9501-98F8-4821-8F36-7738F75DED6D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03298-7289-48AF-A7F5-2BAD2C6A9136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2844800" cy="304800"/>
          </a:xfrm>
        </p:spPr>
        <p:txBody>
          <a:bodyPr/>
          <a:lstStyle>
            <a:lvl1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0000"/>
                </a:solidFill>
              </a:rPr>
              <a:t>《</a:t>
            </a:r>
            <a:r>
              <a:rPr lang="zh-CN" altLang="en-US" dirty="0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dirty="0" smtClean="0">
                <a:solidFill>
                  <a:srgbClr val="000000"/>
                </a:solidFill>
              </a:rPr>
              <a:t>》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86184-ED52-4318-BCAE-7BB8C639B82F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42086"/>
            <a:ext cx="2844800" cy="315914"/>
          </a:xfrm>
        </p:spPr>
        <p:txBody>
          <a:bodyPr/>
          <a:lstStyle>
            <a:lvl1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0000"/>
                </a:solidFill>
              </a:rPr>
              <a:t>《</a:t>
            </a:r>
            <a:r>
              <a:rPr lang="zh-CN" altLang="en-US" dirty="0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dirty="0" smtClean="0">
                <a:solidFill>
                  <a:srgbClr val="000000"/>
                </a:solidFill>
              </a:rPr>
              <a:t>》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D23B1-B842-4777-922C-BDEED5C7930B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AE1B1-CCEF-42D3-84E6-A96E94B4304F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725F8-08EA-47CB-9673-3FBF654E8C94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02840-EEF1-41F8-A4C9-57748100FED7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ABABE-DDBF-4185-A432-F8058F36E85B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0733" y="188913"/>
            <a:ext cx="2751667" cy="56054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1501" y="188913"/>
            <a:ext cx="8056033" cy="56054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8DA9B-1F03-453E-B575-95D1A69E45D9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8ECAC-E762-4A14-A2CC-7A0BE074C0B7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9.xml"/><Relationship Id="rId8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2.xml"/><Relationship Id="rId14" Type="http://schemas.openxmlformats.org/officeDocument/2006/relationships/theme" Target="../theme/theme10.xml"/><Relationship Id="rId13" Type="http://schemas.openxmlformats.org/officeDocument/2006/relationships/image" Target="../media/image9.png"/><Relationship Id="rId12" Type="http://schemas.openxmlformats.org/officeDocument/2006/relationships/image" Target="../media/image8.jpeg"/><Relationship Id="rId11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13" Type="http://schemas.openxmlformats.org/officeDocument/2006/relationships/image" Target="../media/image9.png"/><Relationship Id="rId12" Type="http://schemas.openxmlformats.org/officeDocument/2006/relationships/image" Target="../media/image8.jpeg"/><Relationship Id="rId11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7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7" Type="http://schemas.openxmlformats.org/officeDocument/2006/relationships/image" Target="../media/image6.png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4" Type="http://schemas.openxmlformats.org/officeDocument/2006/relationships/theme" Target="../theme/theme4.xml"/><Relationship Id="rId13" Type="http://schemas.openxmlformats.org/officeDocument/2006/relationships/image" Target="../media/image9.png"/><Relationship Id="rId12" Type="http://schemas.openxmlformats.org/officeDocument/2006/relationships/image" Target="../media/image8.jpeg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7" Type="http://schemas.openxmlformats.org/officeDocument/2006/relationships/image" Target="../media/image6.png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7.xml"/><Relationship Id="rId7" Type="http://schemas.openxmlformats.org/officeDocument/2006/relationships/slideLayout" Target="../slideLayouts/slideLayout46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5" Type="http://schemas.openxmlformats.org/officeDocument/2006/relationships/theme" Target="../theme/theme6.xml"/><Relationship Id="rId14" Type="http://schemas.openxmlformats.org/officeDocument/2006/relationships/image" Target="../media/image9.png"/><Relationship Id="rId13" Type="http://schemas.openxmlformats.org/officeDocument/2006/relationships/image" Target="../media/image8.jpeg"/><Relationship Id="rId12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0.xml"/></Relationships>
</file>

<file path=ppt/slideMasters/_rels/slideMaster7.xml.rels><?xml version="1.0" encoding="UTF-8" standalone="yes"?>
<Relationships xmlns="http://schemas.openxmlformats.org/package/2006/relationships"><Relationship Id="rId6" Type="http://schemas.openxmlformats.org/officeDocument/2006/relationships/theme" Target="../theme/theme7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4" Type="http://schemas.openxmlformats.org/officeDocument/2006/relationships/theme" Target="../theme/theme8.xml"/><Relationship Id="rId13" Type="http://schemas.openxmlformats.org/officeDocument/2006/relationships/image" Target="../media/image9.png"/><Relationship Id="rId12" Type="http://schemas.openxmlformats.org/officeDocument/2006/relationships/image" Target="../media/image8.jpeg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_rels/slideMaster9.xml.rels><?xml version="1.0" encoding="UTF-8" standalone="yes"?>
<Relationships xmlns="http://schemas.openxmlformats.org/package/2006/relationships"><Relationship Id="rId6" Type="http://schemas.openxmlformats.org/officeDocument/2006/relationships/theme" Target="../theme/theme9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rgbClr val="82B6DD"/>
              </a:gs>
              <a:gs pos="74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2051" name="그림 9" descr="구름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538"/>
            <a:ext cx="1219200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제목 개체 틀 1"/>
          <p:cNvSpPr>
            <a:spLocks noGrp="1"/>
          </p:cNvSpPr>
          <p:nvPr>
            <p:ph type="title"/>
          </p:nvPr>
        </p:nvSpPr>
        <p:spPr bwMode="auto">
          <a:xfrm>
            <a:off x="171451" y="274638"/>
            <a:ext cx="117348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ko-KR" altLang="en-US" smtClean="0"/>
              <a:t>마스터 제목 스타일 편집</a:t>
            </a:r>
            <a:endParaRPr lang="ko-KR" altLang="en-US" smtClean="0"/>
          </a:p>
        </p:txBody>
      </p:sp>
      <p:sp>
        <p:nvSpPr>
          <p:cNvPr id="1029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609600" y="1071563"/>
            <a:ext cx="10972800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0" y="648652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 smtClean="0"/>
              <a:t>《</a:t>
            </a:r>
            <a:r>
              <a:rPr lang="zh-CN" altLang="en-US" dirty="0" smtClean="0"/>
              <a:t>建筑工程计量与计价</a:t>
            </a:r>
            <a:r>
              <a:rPr lang="en-US" altLang="zh-CN" dirty="0" smtClean="0"/>
              <a:t>》</a:t>
            </a:r>
            <a:endParaRPr lang="zh-CN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9512300" y="6492875"/>
            <a:ext cx="2679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项目十一：房屋建筑面积计算</a:t>
            </a:r>
            <a:endParaRPr lang="zh-CN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432300" y="649366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片 10" descr="学院标志 拷贝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015" y="100014"/>
            <a:ext cx="207168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/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sz="3000" kern="1200">
          <a:solidFill>
            <a:srgbClr val="002060"/>
          </a:solidFill>
          <a:latin typeface="HY헤드라인M" pitchFamily="18" charset="-127"/>
          <a:ea typeface="HY헤드라인M" pitchFamily="18" charset="-127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" descr="구름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5850"/>
            <a:ext cx="12352867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68413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zh-CN" smtClean="0"/>
              <a:t>마스터 텍스트 스타일을 편집합니다</a:t>
            </a:r>
            <a:endParaRPr lang="ko-KR" altLang="zh-CN" smtClean="0"/>
          </a:p>
          <a:p>
            <a:pPr lvl="1"/>
            <a:r>
              <a:rPr lang="ko-KR" altLang="zh-CN" smtClean="0"/>
              <a:t>둘째 수준</a:t>
            </a:r>
            <a:endParaRPr lang="ko-KR" altLang="zh-CN" smtClean="0"/>
          </a:p>
          <a:p>
            <a:pPr lvl="2"/>
            <a:r>
              <a:rPr lang="ko-KR" altLang="zh-CN" smtClean="0"/>
              <a:t>셋째 수준</a:t>
            </a:r>
            <a:endParaRPr lang="ko-KR" altLang="zh-CN" smtClean="0"/>
          </a:p>
          <a:p>
            <a:pPr lvl="3"/>
            <a:r>
              <a:rPr lang="ko-KR" altLang="zh-CN" smtClean="0"/>
              <a:t>넷째 수준</a:t>
            </a:r>
            <a:endParaRPr lang="ko-KR" altLang="zh-CN" smtClean="0"/>
          </a:p>
          <a:p>
            <a:pPr lvl="4"/>
            <a:r>
              <a:rPr lang="ko-KR" altLang="zh-CN" smtClean="0"/>
              <a:t>다섯째 수준</a:t>
            </a:r>
            <a:endParaRPr lang="ko-KR" altLang="zh-CN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42086"/>
            <a:ext cx="2844800" cy="315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0000"/>
                </a:solidFill>
              </a:rPr>
              <a:t>《</a:t>
            </a:r>
            <a:r>
              <a:rPr lang="zh-CN" altLang="en-US" dirty="0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dirty="0" smtClean="0">
                <a:solidFill>
                  <a:srgbClr val="000000"/>
                </a:solidFill>
              </a:rPr>
              <a:t>》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639300" y="6542086"/>
            <a:ext cx="2552700" cy="3159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dirty="0" smtClean="0">
                <a:solidFill>
                  <a:srgbClr val="000000"/>
                </a:solidFill>
              </a:rPr>
              <a:t>项目十一：房屋建筑面积计算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0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8891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ko-KR" smtClean="0"/>
              <a:t>Click To Edit Title Style</a:t>
            </a:r>
            <a:endParaRPr lang="zh-CN" altLang="ko-KR" smtClean="0"/>
          </a:p>
        </p:txBody>
      </p:sp>
      <p:sp>
        <p:nvSpPr>
          <p:cNvPr id="410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05300" y="6381749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513C52AA-1227-4E4B-99C0-FA9E647C236E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utoUpdateAnimBg="0"/>
    </p:bldLst>
  </p:timing>
  <p:hf sldNum="0" hdr="0"/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" descr="구름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5850"/>
            <a:ext cx="12352867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68413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zh-CN" dirty="0" smtClean="0"/>
              <a:t>마스터 텍스트 스타일을 편집합니다</a:t>
            </a:r>
            <a:endParaRPr lang="ko-KR" altLang="zh-CN" dirty="0" smtClean="0"/>
          </a:p>
          <a:p>
            <a:pPr lvl="1"/>
            <a:r>
              <a:rPr lang="ko-KR" altLang="zh-CN" dirty="0" smtClean="0"/>
              <a:t>둘째 수준</a:t>
            </a:r>
            <a:endParaRPr lang="ko-KR" altLang="zh-CN" dirty="0" smtClean="0"/>
          </a:p>
          <a:p>
            <a:pPr lvl="2"/>
            <a:r>
              <a:rPr lang="ko-KR" altLang="zh-CN" dirty="0" smtClean="0"/>
              <a:t>셋째 수준</a:t>
            </a:r>
            <a:endParaRPr lang="ko-KR" altLang="zh-CN" dirty="0" smtClean="0"/>
          </a:p>
          <a:p>
            <a:pPr lvl="3"/>
            <a:r>
              <a:rPr lang="ko-KR" altLang="zh-CN" dirty="0" smtClean="0"/>
              <a:t>넷째 수준</a:t>
            </a:r>
            <a:endParaRPr lang="ko-KR" altLang="zh-CN" dirty="0" smtClean="0"/>
          </a:p>
          <a:p>
            <a:pPr lvl="4"/>
            <a:r>
              <a:rPr lang="ko-KR" altLang="zh-CN" dirty="0" smtClean="0"/>
              <a:t>다섯째 수준</a:t>
            </a:r>
            <a:endParaRPr lang="ko-KR" altLang="zh-CN" dirty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42086"/>
            <a:ext cx="2844800" cy="315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0000"/>
                </a:solidFill>
              </a:rPr>
              <a:t>《</a:t>
            </a:r>
            <a:r>
              <a:rPr lang="zh-CN" altLang="en-US" dirty="0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dirty="0" smtClean="0">
                <a:solidFill>
                  <a:srgbClr val="000000"/>
                </a:solidFill>
              </a:rPr>
              <a:t>》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525000" y="6542085"/>
            <a:ext cx="2578100" cy="315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dirty="0" smtClean="0"/>
              <a:t>项目十一：房屋建筑面积计算</a:t>
            </a:r>
            <a:endParaRPr lang="en-US" dirty="0"/>
          </a:p>
        </p:txBody>
      </p:sp>
      <p:sp>
        <p:nvSpPr>
          <p:cNvPr id="410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8891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ko-KR" smtClean="0"/>
              <a:t>Click To Edit Title Style</a:t>
            </a:r>
            <a:endParaRPr lang="zh-CN" altLang="ko-KR" smtClean="0"/>
          </a:p>
        </p:txBody>
      </p:sp>
      <p:sp>
        <p:nvSpPr>
          <p:cNvPr id="410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21150" y="6381750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513C52AA-1227-4E4B-99C0-FA9E647C236E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utoUpdateAnimBg="0"/>
    </p:bldLst>
  </p:timing>
  <p:hf sldNum="0" hdr="0"/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rgbClr val="82B6DD"/>
              </a:gs>
              <a:gs pos="74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2051" name="그림 9" descr="구름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538"/>
            <a:ext cx="1219200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제목 개체 틀 1"/>
          <p:cNvSpPr>
            <a:spLocks noGrp="1"/>
          </p:cNvSpPr>
          <p:nvPr>
            <p:ph type="title"/>
          </p:nvPr>
        </p:nvSpPr>
        <p:spPr bwMode="auto">
          <a:xfrm>
            <a:off x="171451" y="274638"/>
            <a:ext cx="117348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ko-KR" altLang="en-US" smtClean="0"/>
              <a:t>마스터 제목 스타일 편집</a:t>
            </a:r>
            <a:endParaRPr lang="ko-KR" altLang="en-US" smtClean="0"/>
          </a:p>
        </p:txBody>
      </p:sp>
      <p:sp>
        <p:nvSpPr>
          <p:cNvPr id="1029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609600" y="1071563"/>
            <a:ext cx="10972800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 smtClean="0"/>
              <a:t>《</a:t>
            </a:r>
            <a:r>
              <a:rPr lang="zh-CN" altLang="en-US" dirty="0" smtClean="0"/>
              <a:t>建筑工程计量与计价</a:t>
            </a:r>
            <a:r>
              <a:rPr lang="en-US" altLang="zh-CN" dirty="0" smtClean="0"/>
              <a:t>》</a:t>
            </a:r>
            <a:endParaRPr lang="zh-CN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9639300" y="6492874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项目十一：房屋建筑面积计算</a:t>
            </a:r>
            <a:endParaRPr lang="zh-CN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025900" y="6477794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片 10" descr="学院标志 拷贝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438" y="60325"/>
            <a:ext cx="207168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/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sz="3000" kern="1200">
          <a:solidFill>
            <a:srgbClr val="002060"/>
          </a:solidFill>
          <a:latin typeface="HY헤드라인M" pitchFamily="18" charset="-127"/>
          <a:ea typeface="HY헤드라인M" pitchFamily="18" charset="-127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" descr="구름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5850"/>
            <a:ext cx="12352867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68413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zh-CN" smtClean="0"/>
              <a:t>마스터 텍스트 스타일을 편집합니다</a:t>
            </a:r>
            <a:endParaRPr lang="ko-KR" altLang="zh-CN" smtClean="0"/>
          </a:p>
          <a:p>
            <a:pPr lvl="1"/>
            <a:r>
              <a:rPr lang="ko-KR" altLang="zh-CN" smtClean="0"/>
              <a:t>둘째 수준</a:t>
            </a:r>
            <a:endParaRPr lang="ko-KR" altLang="zh-CN" smtClean="0"/>
          </a:p>
          <a:p>
            <a:pPr lvl="2"/>
            <a:r>
              <a:rPr lang="ko-KR" altLang="zh-CN" smtClean="0"/>
              <a:t>셋째 수준</a:t>
            </a:r>
            <a:endParaRPr lang="ko-KR" altLang="zh-CN" smtClean="0"/>
          </a:p>
          <a:p>
            <a:pPr lvl="3"/>
            <a:r>
              <a:rPr lang="ko-KR" altLang="zh-CN" smtClean="0"/>
              <a:t>넷째 수준</a:t>
            </a:r>
            <a:endParaRPr lang="ko-KR" altLang="zh-CN" smtClean="0"/>
          </a:p>
          <a:p>
            <a:pPr lvl="4"/>
            <a:r>
              <a:rPr lang="ko-KR" altLang="zh-CN" smtClean="0"/>
              <a:t>다섯째 수준</a:t>
            </a:r>
            <a:endParaRPr lang="ko-KR" altLang="zh-CN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42086"/>
            <a:ext cx="2844800" cy="315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0000"/>
                </a:solidFill>
              </a:rPr>
              <a:t>《</a:t>
            </a:r>
            <a:r>
              <a:rPr lang="zh-CN" altLang="en-US" dirty="0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dirty="0" smtClean="0">
                <a:solidFill>
                  <a:srgbClr val="000000"/>
                </a:solidFill>
              </a:rPr>
              <a:t>》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575800" y="6542085"/>
            <a:ext cx="2616200" cy="315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dirty="0" smtClean="0"/>
              <a:t>项目十一：房屋建筑面积计算</a:t>
            </a:r>
            <a:endParaRPr lang="en-US" dirty="0"/>
          </a:p>
        </p:txBody>
      </p:sp>
      <p:sp>
        <p:nvSpPr>
          <p:cNvPr id="410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8891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ko-KR" smtClean="0"/>
              <a:t>Click To Edit Title Style</a:t>
            </a:r>
            <a:endParaRPr lang="zh-CN" altLang="ko-KR" smtClean="0"/>
          </a:p>
        </p:txBody>
      </p:sp>
      <p:sp>
        <p:nvSpPr>
          <p:cNvPr id="410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73500" y="6405562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513C52AA-1227-4E4B-99C0-FA9E647C236E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utoUpdateAnimBg="0"/>
    </p:bldLst>
  </p:timing>
  <p:hf sldNum="0" hdr="0"/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rgbClr val="82B6DD"/>
              </a:gs>
              <a:gs pos="74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2051" name="그림 9" descr="구름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538"/>
            <a:ext cx="1219200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제목 개체 틀 1"/>
          <p:cNvSpPr>
            <a:spLocks noGrp="1"/>
          </p:cNvSpPr>
          <p:nvPr>
            <p:ph type="title"/>
          </p:nvPr>
        </p:nvSpPr>
        <p:spPr bwMode="auto">
          <a:xfrm>
            <a:off x="171451" y="274638"/>
            <a:ext cx="117348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ko-KR" altLang="en-US" smtClean="0"/>
              <a:t>마스터 제목 스타일 편집</a:t>
            </a:r>
            <a:endParaRPr lang="ko-KR" altLang="en-US" smtClean="0"/>
          </a:p>
        </p:txBody>
      </p:sp>
      <p:sp>
        <p:nvSpPr>
          <p:cNvPr id="1029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609600" y="1071563"/>
            <a:ext cx="10972800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</a:lstStyle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</a:lstStyle>
          <a:p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片 10" descr="学院标志 拷贝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015" y="69503"/>
            <a:ext cx="207168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/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sz="3000" kern="1200">
          <a:solidFill>
            <a:srgbClr val="002060"/>
          </a:solidFill>
          <a:latin typeface="HY헤드라인M" pitchFamily="18" charset="-127"/>
          <a:ea typeface="HY헤드라인M" pitchFamily="18" charset="-127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" descr="구름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5850"/>
            <a:ext cx="12352867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68413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zh-CN" smtClean="0"/>
              <a:t>마스터 텍스트 스타일을 편집합니다</a:t>
            </a:r>
            <a:endParaRPr lang="ko-KR" altLang="zh-CN" smtClean="0"/>
          </a:p>
          <a:p>
            <a:pPr lvl="1"/>
            <a:r>
              <a:rPr lang="ko-KR" altLang="zh-CN" smtClean="0"/>
              <a:t>둘째 수준</a:t>
            </a:r>
            <a:endParaRPr lang="ko-KR" altLang="zh-CN" smtClean="0"/>
          </a:p>
          <a:p>
            <a:pPr lvl="2"/>
            <a:r>
              <a:rPr lang="ko-KR" altLang="zh-CN" smtClean="0"/>
              <a:t>셋째 수준</a:t>
            </a:r>
            <a:endParaRPr lang="ko-KR" altLang="zh-CN" smtClean="0"/>
          </a:p>
          <a:p>
            <a:pPr lvl="3"/>
            <a:r>
              <a:rPr lang="ko-KR" altLang="zh-CN" smtClean="0"/>
              <a:t>넷째 수준</a:t>
            </a:r>
            <a:endParaRPr lang="ko-KR" altLang="zh-CN" smtClean="0"/>
          </a:p>
          <a:p>
            <a:pPr lvl="4"/>
            <a:r>
              <a:rPr lang="ko-KR" altLang="zh-CN" smtClean="0"/>
              <a:t>다섯째 수준</a:t>
            </a:r>
            <a:endParaRPr lang="ko-KR" altLang="zh-CN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42086"/>
            <a:ext cx="2279576" cy="3000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0000"/>
                </a:solidFill>
              </a:rPr>
              <a:t>《</a:t>
            </a:r>
            <a:r>
              <a:rPr lang="zh-CN" altLang="en-US" dirty="0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dirty="0" smtClean="0">
                <a:solidFill>
                  <a:srgbClr val="000000"/>
                </a:solidFill>
              </a:rPr>
              <a:t>》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552384" y="6542086"/>
            <a:ext cx="2609800" cy="315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dirty="0" smtClean="0">
                <a:solidFill>
                  <a:srgbClr val="000000"/>
                </a:solidFill>
              </a:rPr>
              <a:t>项目十一：房屋建筑面积计算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0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8891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ko-KR" smtClean="0"/>
              <a:t>Click To Edit Title Style</a:t>
            </a:r>
            <a:endParaRPr lang="zh-CN" altLang="ko-KR" smtClean="0"/>
          </a:p>
        </p:txBody>
      </p:sp>
      <p:sp>
        <p:nvSpPr>
          <p:cNvPr id="410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50692" y="6362700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513C52AA-1227-4E4B-99C0-FA9E647C236E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utoUpdateAnimBg="0"/>
    </p:bldLst>
  </p:timing>
  <p:hf sldNum="0" hdr="0"/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-6350"/>
            <a:ext cx="12192000" cy="6858000"/>
          </a:xfrm>
          <a:prstGeom prst="rect">
            <a:avLst/>
          </a:prstGeom>
          <a:gradFill>
            <a:gsLst>
              <a:gs pos="10000">
                <a:srgbClr val="82B6DD"/>
              </a:gs>
              <a:gs pos="74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2051" name="그림 9" descr="구름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538"/>
            <a:ext cx="1219200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제목 개체 틀 1"/>
          <p:cNvSpPr>
            <a:spLocks noGrp="1"/>
          </p:cNvSpPr>
          <p:nvPr>
            <p:ph type="title"/>
          </p:nvPr>
        </p:nvSpPr>
        <p:spPr bwMode="auto">
          <a:xfrm>
            <a:off x="171451" y="274638"/>
            <a:ext cx="117348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ko-KR" altLang="en-US" smtClean="0"/>
              <a:t>마스터 제목 스타일 편집</a:t>
            </a:r>
            <a:endParaRPr lang="ko-KR" altLang="en-US" smtClean="0"/>
          </a:p>
        </p:txBody>
      </p:sp>
      <p:sp>
        <p:nvSpPr>
          <p:cNvPr id="1029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609600" y="1071563"/>
            <a:ext cx="10972800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0" y="6486526"/>
            <a:ext cx="219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 smtClean="0"/>
              <a:t>《</a:t>
            </a:r>
            <a:r>
              <a:rPr lang="zh-CN" altLang="en-US" dirty="0" smtClean="0"/>
              <a:t>建筑工程计量与计价</a:t>
            </a:r>
            <a:r>
              <a:rPr lang="en-US" altLang="zh-CN" dirty="0" smtClean="0"/>
              <a:t>》</a:t>
            </a:r>
            <a:endParaRPr lang="zh-CN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9626600" y="6492875"/>
            <a:ext cx="256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项目十一：房屋建筑面积计算</a:t>
            </a:r>
            <a:endParaRPr lang="zh-CN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305300" y="6486525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/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sz="3000" kern="1200">
          <a:solidFill>
            <a:srgbClr val="002060"/>
          </a:solidFill>
          <a:latin typeface="HY헤드라인M" pitchFamily="18" charset="-127"/>
          <a:ea typeface="HY헤드라인M" pitchFamily="18" charset="-127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" descr="구름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5850"/>
            <a:ext cx="12352867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68413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zh-CN" smtClean="0"/>
              <a:t>마스터 텍스트 스타일을 편집합니다</a:t>
            </a:r>
            <a:endParaRPr lang="ko-KR" altLang="zh-CN" smtClean="0"/>
          </a:p>
          <a:p>
            <a:pPr lvl="1"/>
            <a:r>
              <a:rPr lang="ko-KR" altLang="zh-CN" smtClean="0"/>
              <a:t>둘째 수준</a:t>
            </a:r>
            <a:endParaRPr lang="ko-KR" altLang="zh-CN" smtClean="0"/>
          </a:p>
          <a:p>
            <a:pPr lvl="2"/>
            <a:r>
              <a:rPr lang="ko-KR" altLang="zh-CN" smtClean="0"/>
              <a:t>셋째 수준</a:t>
            </a:r>
            <a:endParaRPr lang="ko-KR" altLang="zh-CN" smtClean="0"/>
          </a:p>
          <a:p>
            <a:pPr lvl="3"/>
            <a:r>
              <a:rPr lang="ko-KR" altLang="zh-CN" smtClean="0"/>
              <a:t>넷째 수준</a:t>
            </a:r>
            <a:endParaRPr lang="ko-KR" altLang="zh-CN" smtClean="0"/>
          </a:p>
          <a:p>
            <a:pPr lvl="4"/>
            <a:r>
              <a:rPr lang="ko-KR" altLang="zh-CN" smtClean="0"/>
              <a:t>다섯째 수준</a:t>
            </a:r>
            <a:endParaRPr lang="ko-KR" altLang="zh-CN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42087"/>
            <a:ext cx="2844800" cy="3127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0000"/>
                </a:solidFill>
              </a:rPr>
              <a:t>《</a:t>
            </a:r>
            <a:r>
              <a:rPr lang="zh-CN" altLang="en-US" dirty="0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dirty="0" smtClean="0">
                <a:solidFill>
                  <a:srgbClr val="000000"/>
                </a:solidFill>
              </a:rPr>
              <a:t>》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652000" y="6542087"/>
            <a:ext cx="2540000" cy="311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dirty="0" smtClean="0"/>
              <a:t>项目十一：房屋建筑面积计算</a:t>
            </a:r>
            <a:endParaRPr lang="en-US" dirty="0"/>
          </a:p>
        </p:txBody>
      </p:sp>
      <p:sp>
        <p:nvSpPr>
          <p:cNvPr id="410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8891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ko-KR" smtClean="0"/>
              <a:t>Click To Edit Title Style</a:t>
            </a:r>
            <a:endParaRPr lang="zh-CN" altLang="ko-KR" smtClean="0"/>
          </a:p>
        </p:txBody>
      </p:sp>
      <p:sp>
        <p:nvSpPr>
          <p:cNvPr id="410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67200" y="6376987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513C52AA-1227-4E4B-99C0-FA9E647C236E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utoUpdateAnimBg="0"/>
    </p:bldLst>
  </p:timing>
  <p:hf sldNum="0" hdr="0"/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rgbClr val="82B6DD"/>
              </a:gs>
              <a:gs pos="74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2051" name="그림 9" descr="구름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538"/>
            <a:ext cx="1219200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제목 개체 틀 1"/>
          <p:cNvSpPr>
            <a:spLocks noGrp="1"/>
          </p:cNvSpPr>
          <p:nvPr>
            <p:ph type="title"/>
          </p:nvPr>
        </p:nvSpPr>
        <p:spPr bwMode="auto">
          <a:xfrm>
            <a:off x="171451" y="274638"/>
            <a:ext cx="117348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ko-KR" altLang="en-US" smtClean="0"/>
              <a:t>마스터 제목 스타일 편집</a:t>
            </a:r>
            <a:endParaRPr lang="ko-KR" altLang="en-US" smtClean="0"/>
          </a:p>
        </p:txBody>
      </p:sp>
      <p:sp>
        <p:nvSpPr>
          <p:cNvPr id="1029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609600" y="1071563"/>
            <a:ext cx="10972800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 smtClean="0"/>
              <a:t>《</a:t>
            </a:r>
            <a:r>
              <a:rPr lang="zh-CN" altLang="en-US" dirty="0" smtClean="0"/>
              <a:t>建筑工程计量与计价</a:t>
            </a:r>
            <a:r>
              <a:rPr lang="en-US" altLang="zh-CN" dirty="0" smtClean="0"/>
              <a:t>》</a:t>
            </a:r>
            <a:endParaRPr lang="zh-CN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9563100" y="6490098"/>
            <a:ext cx="2628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项目十一：房屋建筑面积计算</a:t>
            </a:r>
            <a:endParaRPr lang="zh-CN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165600" y="642858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/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sz="3000" kern="1200">
          <a:solidFill>
            <a:srgbClr val="002060"/>
          </a:solidFill>
          <a:latin typeface="HY헤드라인M" pitchFamily="18" charset="-127"/>
          <a:ea typeface="HY헤드라인M" pitchFamily="18" charset="-127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7.xml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image" Target="../media/image15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image" Target="../media/image16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image" Target="../media/image17.png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image" Target="../media/image19.png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image" Target="../media/image21.png"/><Relationship Id="rId1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image" Target="../media/image23.png"/><Relationship Id="rId1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6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1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zh-CN" altLang="en-US" sz="4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en-US" altLang="zh-CN" sz="4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021" y="1976231"/>
            <a:ext cx="4324350" cy="47625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078605" y="2493010"/>
            <a:ext cx="744664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4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4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  砌体工程</a:t>
            </a:r>
            <a:endParaRPr lang="en-US" altLang="zh-CN" sz="40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0114" name="文本框 90113"/>
          <p:cNvSpPr txBox="1"/>
          <p:nvPr/>
        </p:nvSpPr>
        <p:spPr>
          <a:xfrm>
            <a:off x="1957388" y="1233488"/>
            <a:ext cx="8294687" cy="902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lnSpc>
                <a:spcPct val="110000"/>
              </a:lnSpc>
            </a:pPr>
            <a:r>
              <a:rPr lang="en-US" altLang="zh-CN" sz="1600" b="1" dirty="0"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(3) 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围墙以设计室外地坪为界，室外地坪以下为基础，以上为墙身，如图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4-4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所示。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90116" name="组合 90115"/>
          <p:cNvGrpSpPr/>
          <p:nvPr/>
        </p:nvGrpSpPr>
        <p:grpSpPr>
          <a:xfrm>
            <a:off x="1524000" y="0"/>
            <a:ext cx="6278563" cy="1016000"/>
            <a:chOff x="0" y="0"/>
            <a:chExt cx="3955" cy="640"/>
          </a:xfrm>
        </p:grpSpPr>
        <p:pic>
          <p:nvPicPr>
            <p:cNvPr id="23556" name="图片 90116" descr="bar0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3891" cy="6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557" name="矩形 90117"/>
            <p:cNvSpPr/>
            <p:nvPr/>
          </p:nvSpPr>
          <p:spPr>
            <a:xfrm>
              <a:off x="90" y="137"/>
              <a:ext cx="386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marL="536575" indent="-536575" latinLnBrk="1">
                <a:buFont typeface="Wingdings" panose="05000000000000000000" pitchFamily="2" charset="2"/>
                <a:buChar char="v"/>
              </a:pPr>
              <a:r>
                <a:rPr lang="en-US" altLang="zh-CN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 4.2</a:t>
              </a:r>
              <a:r>
                <a:rPr lang="zh-CN" altLang="en-US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工程量计算规则</a:t>
              </a:r>
              <a:endParaRPr lang="zh-CN" altLang="en-US" sz="2800" dirty="0">
                <a:solidFill>
                  <a:srgbClr val="660066"/>
                </a:solidFill>
                <a:latin typeface="Arial Black" panose="020B0A04020102020204" pitchFamily="34" charset="0"/>
                <a:ea typeface="隶书" pitchFamily="49" charset="-122"/>
              </a:endParaRPr>
            </a:p>
          </p:txBody>
        </p:sp>
      </p:grpSp>
      <p:grpSp>
        <p:nvGrpSpPr>
          <p:cNvPr id="90139" name="组合 90138"/>
          <p:cNvGrpSpPr/>
          <p:nvPr/>
        </p:nvGrpSpPr>
        <p:grpSpPr>
          <a:xfrm>
            <a:off x="4543425" y="2346325"/>
            <a:ext cx="3600450" cy="3857855"/>
            <a:chOff x="1902" y="1478"/>
            <a:chExt cx="1744" cy="2123"/>
          </a:xfrm>
        </p:grpSpPr>
        <p:sp>
          <p:nvSpPr>
            <p:cNvPr id="23559" name="矩形 90130"/>
            <p:cNvSpPr/>
            <p:nvPr/>
          </p:nvSpPr>
          <p:spPr>
            <a:xfrm>
              <a:off x="2298" y="3432"/>
              <a:ext cx="1068" cy="16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p>
              <a:r>
                <a:rPr lang="zh-CN" altLang="eu-E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图</a:t>
              </a:r>
              <a:r>
                <a:rPr lang="en-US" altLang="eu-E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r>
                <a:rPr lang="eu-ES" altLang="zh-CN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-</a:t>
              </a:r>
              <a:r>
                <a:rPr lang="en-US" altLang="eu-E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r>
                <a:rPr lang="eu-ES" altLang="zh-CN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zh-CN" altLang="eu-E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围墙示意图</a:t>
              </a:r>
              <a:endParaRPr lang="zh-CN" altLang="eu-E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23560" name="图片 90137" descr="3d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2" y="1478"/>
              <a:ext cx="1744" cy="1878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0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62" name="文本框 92161"/>
          <p:cNvSpPr txBox="1"/>
          <p:nvPr/>
        </p:nvSpPr>
        <p:spPr>
          <a:xfrm>
            <a:off x="2057400" y="1016000"/>
            <a:ext cx="8178800" cy="902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10000"/>
              </a:lnSpc>
            </a:pPr>
            <a:r>
              <a:rPr lang="en-US" altLang="zh-CN" sz="1600" b="1" dirty="0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   (4) 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挡土墙与基础的划分以挡土墙设计地坪标高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低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的一侧为界，以下为基础，以上为墙体，如图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4-5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所示。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92164" name="组合 92163"/>
          <p:cNvGrpSpPr/>
          <p:nvPr/>
        </p:nvGrpSpPr>
        <p:grpSpPr>
          <a:xfrm>
            <a:off x="1524000" y="0"/>
            <a:ext cx="6278563" cy="1016000"/>
            <a:chOff x="0" y="0"/>
            <a:chExt cx="3955" cy="640"/>
          </a:xfrm>
        </p:grpSpPr>
        <p:pic>
          <p:nvPicPr>
            <p:cNvPr id="24580" name="图片 92164" descr="bar0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3891" cy="6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581" name="矩形 92165"/>
            <p:cNvSpPr/>
            <p:nvPr/>
          </p:nvSpPr>
          <p:spPr>
            <a:xfrm>
              <a:off x="90" y="137"/>
              <a:ext cx="386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marL="536575" indent="-536575" latinLnBrk="1">
                <a:buFont typeface="Wingdings" panose="05000000000000000000" pitchFamily="2" charset="2"/>
                <a:buChar char="v"/>
              </a:pPr>
              <a:r>
                <a:rPr lang="en-US" altLang="zh-CN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 4.2</a:t>
              </a:r>
              <a:r>
                <a:rPr lang="zh-CN" altLang="en-US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工程量计算规则</a:t>
              </a:r>
              <a:endParaRPr lang="zh-CN" altLang="en-US" sz="2800" dirty="0">
                <a:solidFill>
                  <a:srgbClr val="660066"/>
                </a:solidFill>
                <a:latin typeface="Arial Black" panose="020B0A04020102020204" pitchFamily="34" charset="0"/>
                <a:ea typeface="隶书" pitchFamily="49" charset="-122"/>
              </a:endParaRPr>
            </a:p>
          </p:txBody>
        </p:sp>
      </p:grpSp>
      <p:grpSp>
        <p:nvGrpSpPr>
          <p:cNvPr id="92183" name="组合 92182"/>
          <p:cNvGrpSpPr/>
          <p:nvPr/>
        </p:nvGrpSpPr>
        <p:grpSpPr>
          <a:xfrm>
            <a:off x="4083050" y="1911350"/>
            <a:ext cx="4024313" cy="4448175"/>
            <a:chOff x="1612" y="1420"/>
            <a:chExt cx="2535" cy="2802"/>
          </a:xfrm>
        </p:grpSpPr>
        <p:sp>
          <p:nvSpPr>
            <p:cNvPr id="24583" name="矩形 92177"/>
            <p:cNvSpPr/>
            <p:nvPr/>
          </p:nvSpPr>
          <p:spPr>
            <a:xfrm>
              <a:off x="2290" y="4029"/>
              <a:ext cx="1179" cy="19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r>
                <a:rPr lang="zh-CN" altLang="eu-E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图</a:t>
              </a:r>
              <a:r>
                <a:rPr lang="en-US" altLang="eu-E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r>
                <a:rPr lang="eu-ES" altLang="zh-CN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-5  </a:t>
              </a:r>
              <a:r>
                <a:rPr lang="zh-CN" altLang="eu-E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挡土墙示意图</a:t>
              </a:r>
              <a:endParaRPr lang="zh-CN" altLang="eu-E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24584" name="图片 92181" descr="3d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2" y="1420"/>
              <a:ext cx="2535" cy="2403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2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1925" name="组合 81924"/>
          <p:cNvGrpSpPr/>
          <p:nvPr/>
        </p:nvGrpSpPr>
        <p:grpSpPr>
          <a:xfrm>
            <a:off x="1524000" y="0"/>
            <a:ext cx="6278563" cy="1016000"/>
            <a:chOff x="0" y="0"/>
            <a:chExt cx="3955" cy="640"/>
          </a:xfrm>
        </p:grpSpPr>
        <p:pic>
          <p:nvPicPr>
            <p:cNvPr id="25603" name="图片 81925" descr="bar0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3891" cy="6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604" name="矩形 81926"/>
            <p:cNvSpPr/>
            <p:nvPr/>
          </p:nvSpPr>
          <p:spPr>
            <a:xfrm>
              <a:off x="90" y="137"/>
              <a:ext cx="386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marL="536575" indent="-536575" latinLnBrk="1">
                <a:buFont typeface="Wingdings" panose="05000000000000000000" pitchFamily="2" charset="2"/>
                <a:buChar char="v"/>
              </a:pPr>
              <a:r>
                <a:rPr lang="en-US" altLang="zh-CN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 4.2</a:t>
              </a:r>
              <a:r>
                <a:rPr lang="zh-CN" altLang="en-US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工程量计算规则</a:t>
              </a:r>
              <a:endParaRPr lang="zh-CN" altLang="en-US" sz="2800" dirty="0">
                <a:solidFill>
                  <a:srgbClr val="660066"/>
                </a:solidFill>
                <a:latin typeface="Arial Black" panose="020B0A04020102020204" pitchFamily="34" charset="0"/>
                <a:ea typeface="隶书" pitchFamily="49" charset="-122"/>
              </a:endParaRPr>
            </a:p>
          </p:txBody>
        </p:sp>
      </p:grpSp>
      <p:grpSp>
        <p:nvGrpSpPr>
          <p:cNvPr id="81998" name="组合 81997"/>
          <p:cNvGrpSpPr/>
          <p:nvPr/>
        </p:nvGrpSpPr>
        <p:grpSpPr>
          <a:xfrm>
            <a:off x="1770063" y="1016000"/>
            <a:ext cx="8669337" cy="741363"/>
            <a:chOff x="575" y="697"/>
            <a:chExt cx="4705" cy="467"/>
          </a:xfrm>
        </p:grpSpPr>
        <p:grpSp>
          <p:nvGrpSpPr>
            <p:cNvPr id="25606" name="组合 81975"/>
            <p:cNvGrpSpPr/>
            <p:nvPr/>
          </p:nvGrpSpPr>
          <p:grpSpPr>
            <a:xfrm>
              <a:off x="1780" y="885"/>
              <a:ext cx="3500" cy="92"/>
              <a:chOff x="1780" y="885"/>
              <a:chExt cx="3452" cy="92"/>
            </a:xfrm>
          </p:grpSpPr>
          <p:sp>
            <p:nvSpPr>
              <p:cNvPr id="25607" name="直接连接符 81927"/>
              <p:cNvSpPr/>
              <p:nvPr/>
            </p:nvSpPr>
            <p:spPr>
              <a:xfrm flipV="1">
                <a:off x="1780" y="885"/>
                <a:ext cx="3446" cy="2"/>
              </a:xfrm>
              <a:prstGeom prst="line">
                <a:avLst/>
              </a:prstGeom>
              <a:ln w="25400" cap="flat" cmpd="sng">
                <a:solidFill>
                  <a:srgbClr val="FF3300"/>
                </a:solidFill>
                <a:prstDash val="sysDot"/>
                <a:round/>
                <a:headEnd type="none" w="med" len="med"/>
                <a:tailEnd type="oval" w="med" len="med"/>
              </a:ln>
            </p:spPr>
          </p:sp>
          <p:sp>
            <p:nvSpPr>
              <p:cNvPr id="25608" name="直接连接符 81950"/>
              <p:cNvSpPr/>
              <p:nvPr/>
            </p:nvSpPr>
            <p:spPr>
              <a:xfrm flipV="1">
                <a:off x="1834" y="975"/>
                <a:ext cx="3398" cy="2"/>
              </a:xfrm>
              <a:prstGeom prst="line">
                <a:avLst/>
              </a:prstGeom>
              <a:ln w="25400" cap="flat" cmpd="sng">
                <a:solidFill>
                  <a:srgbClr val="FF3300"/>
                </a:solidFill>
                <a:prstDash val="sysDot"/>
                <a:round/>
                <a:headEnd type="none" w="med" len="med"/>
                <a:tailEnd type="oval" w="med" len="med"/>
              </a:ln>
            </p:spPr>
          </p:sp>
        </p:grpSp>
        <p:grpSp>
          <p:nvGrpSpPr>
            <p:cNvPr id="25609" name="组合 81941"/>
            <p:cNvGrpSpPr/>
            <p:nvPr/>
          </p:nvGrpSpPr>
          <p:grpSpPr>
            <a:xfrm>
              <a:off x="575" y="697"/>
              <a:ext cx="2171" cy="467"/>
              <a:chOff x="2342" y="1510"/>
              <a:chExt cx="2219" cy="594"/>
            </a:xfrm>
          </p:grpSpPr>
          <p:grpSp>
            <p:nvGrpSpPr>
              <p:cNvPr id="25610" name="组合 81942"/>
              <p:cNvGrpSpPr/>
              <p:nvPr/>
            </p:nvGrpSpPr>
            <p:grpSpPr>
              <a:xfrm>
                <a:off x="2342" y="1510"/>
                <a:ext cx="2219" cy="594"/>
                <a:chOff x="2672" y="1463"/>
                <a:chExt cx="2902" cy="959"/>
              </a:xfrm>
            </p:grpSpPr>
            <p:sp>
              <p:nvSpPr>
                <p:cNvPr id="25611" name="流程图: 可选过程 81943"/>
                <p:cNvSpPr/>
                <p:nvPr/>
              </p:nvSpPr>
              <p:spPr>
                <a:xfrm>
                  <a:off x="2672" y="1463"/>
                  <a:ext cx="2902" cy="959"/>
                </a:xfrm>
                <a:prstGeom prst="flowChartAlternateProcess">
                  <a:avLst/>
                </a:prstGeom>
                <a:solidFill>
                  <a:schemeClr val="bg1"/>
                </a:solidFill>
                <a:ln w="25400" cap="flat" cmpd="sng">
                  <a:solidFill>
                    <a:srgbClr val="5F5F5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5612" name="矩形 81945"/>
                <p:cNvSpPr/>
                <p:nvPr/>
              </p:nvSpPr>
              <p:spPr>
                <a:xfrm>
                  <a:off x="2790" y="2399"/>
                  <a:ext cx="2043" cy="23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>
                        <a:alpha val="0"/>
                      </a:srgbClr>
                    </a:gs>
                    <a:gs pos="50000">
                      <a:srgbClr val="5F5F5F">
                        <a:alpha val="89998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5613" name="圆角矩形 81946"/>
              <p:cNvSpPr/>
              <p:nvPr/>
            </p:nvSpPr>
            <p:spPr>
              <a:xfrm>
                <a:off x="2429" y="1579"/>
                <a:ext cx="2016" cy="45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B7247"/>
                  </a:gs>
                  <a:gs pos="100000">
                    <a:srgbClr val="B75334"/>
                  </a:gs>
                </a:gsLst>
                <a:lin ang="5400000" scaled="1"/>
                <a:tileRect/>
              </a:gradFill>
              <a:ln w="25400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5614" name="任意多边形 81947"/>
              <p:cNvSpPr/>
              <p:nvPr/>
            </p:nvSpPr>
            <p:spPr>
              <a:xfrm>
                <a:off x="2447" y="1606"/>
                <a:ext cx="435" cy="290"/>
              </a:xfrm>
              <a:custGeom>
                <a:avLst/>
                <a:gdLst/>
                <a:ahLst/>
                <a:cxnLst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50000">
                    <a:schemeClr val="bg1">
                      <a:alpha val="0"/>
                    </a:schemeClr>
                  </a:gs>
                  <a:gs pos="100000">
                    <a:srgbClr val="FFFFFF"/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5615" name="文本框 81948"/>
            <p:cNvSpPr txBox="1"/>
            <p:nvPr/>
          </p:nvSpPr>
          <p:spPr>
            <a:xfrm>
              <a:off x="728" y="786"/>
              <a:ext cx="2100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2400" b="1" dirty="0">
                  <a:solidFill>
                    <a:srgbClr val="FFFF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4.2.2</a:t>
              </a:r>
              <a:r>
                <a:rPr lang="zh-CN" altLang="en-US" sz="2400" b="1" dirty="0">
                  <a:solidFill>
                    <a:srgbClr val="FFFF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砌筑工程量计算</a:t>
              </a:r>
              <a:endParaRPr lang="zh-CN" alt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81990" name="五边形 81989"/>
          <p:cNvSpPr/>
          <p:nvPr/>
        </p:nvSpPr>
        <p:spPr>
          <a:xfrm>
            <a:off x="2132013" y="1793875"/>
            <a:ext cx="942975" cy="600075"/>
          </a:xfrm>
          <a:prstGeom prst="homePlate">
            <a:avLst>
              <a:gd name="adj" fmla="val 39249"/>
            </a:avLst>
          </a:prstGeom>
          <a:gradFill rotWithShape="1">
            <a:gsLst>
              <a:gs pos="0">
                <a:srgbClr val="000051"/>
              </a:gs>
              <a:gs pos="50000">
                <a:srgbClr val="0000FF"/>
              </a:gs>
              <a:gs pos="100000">
                <a:srgbClr val="000051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基础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91" name="矩形 81990"/>
          <p:cNvSpPr/>
          <p:nvPr/>
        </p:nvSpPr>
        <p:spPr>
          <a:xfrm>
            <a:off x="3074988" y="1793875"/>
            <a:ext cx="385572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u-ES" sz="2400" b="1" u="sng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各种基础均以立方米计算。</a:t>
            </a:r>
            <a:endParaRPr lang="zh-CN" altLang="eu-ES" sz="2400" b="1" u="sng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81997" name="组合 81996"/>
          <p:cNvGrpSpPr/>
          <p:nvPr/>
        </p:nvGrpSpPr>
        <p:grpSpPr>
          <a:xfrm>
            <a:off x="7934325" y="4238625"/>
            <a:ext cx="1698625" cy="2009775"/>
            <a:chOff x="4038" y="2670"/>
            <a:chExt cx="1070" cy="1266"/>
          </a:xfrm>
        </p:grpSpPr>
        <p:pic>
          <p:nvPicPr>
            <p:cNvPr id="25619" name="图片 81993" descr="3d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38" y="2670"/>
              <a:ext cx="1070" cy="108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620" name="矩形 81995"/>
            <p:cNvSpPr/>
            <p:nvPr/>
          </p:nvSpPr>
          <p:spPr>
            <a:xfrm>
              <a:off x="4224" y="3743"/>
              <a:ext cx="731" cy="19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图</a:t>
              </a:r>
              <a:r>
                <a:rPr lang="en-US" altLang="zh-CN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4-6 </a:t>
              </a:r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垛基 </a:t>
              </a:r>
              <a:endPara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2052638" y="2393950"/>
            <a:ext cx="775176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6350"/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条形基础：按墙体长度乘以设计断面面积以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体积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计算。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70063" y="2851150"/>
            <a:ext cx="8285162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268605"/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包括附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墙垛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基础宽出部分体积，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扣除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地梁（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圈梁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）、构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造柱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所占体积，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不扣除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基础大放脚 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T 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形 接头处的重叠部分，以及嵌入基础的钢筋、铁件、管道、基础防潮层和单个面积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≤0.3m</a:t>
            </a:r>
            <a:r>
              <a:rPr lang="en-US" altLang="zh-CN" sz="2400" b="1" baseline="3000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的孔洞所占体积，但靠墙暖气沟的挑檐亦不增加。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1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0" grpId="0" bldLvl="0" animBg="1"/>
      <p:bldP spid="81991" grpId="0"/>
      <p:bldP spid="10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1925" name="组合 81924"/>
          <p:cNvGrpSpPr/>
          <p:nvPr/>
        </p:nvGrpSpPr>
        <p:grpSpPr>
          <a:xfrm>
            <a:off x="1524000" y="0"/>
            <a:ext cx="6278563" cy="1016000"/>
            <a:chOff x="0" y="0"/>
            <a:chExt cx="3955" cy="640"/>
          </a:xfrm>
        </p:grpSpPr>
        <p:pic>
          <p:nvPicPr>
            <p:cNvPr id="26627" name="图片 81925" descr="bar0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3891" cy="6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628" name="矩形 81926"/>
            <p:cNvSpPr/>
            <p:nvPr/>
          </p:nvSpPr>
          <p:spPr>
            <a:xfrm>
              <a:off x="90" y="137"/>
              <a:ext cx="386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marL="536575" indent="-536575" latinLnBrk="1">
                <a:buFont typeface="Wingdings" panose="05000000000000000000" pitchFamily="2" charset="2"/>
                <a:buChar char="v"/>
              </a:pPr>
              <a:r>
                <a:rPr lang="en-US" altLang="zh-CN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 4.2</a:t>
              </a:r>
              <a:r>
                <a:rPr lang="zh-CN" altLang="en-US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工程量计算规则</a:t>
              </a:r>
              <a:endParaRPr lang="zh-CN" altLang="en-US" sz="2800" dirty="0">
                <a:solidFill>
                  <a:srgbClr val="660066"/>
                </a:solidFill>
                <a:latin typeface="Arial Black" panose="020B0A04020102020204" pitchFamily="34" charset="0"/>
                <a:ea typeface="隶书" pitchFamily="49" charset="-122"/>
              </a:endParaRPr>
            </a:p>
          </p:txBody>
        </p:sp>
      </p:grpSp>
      <p:grpSp>
        <p:nvGrpSpPr>
          <p:cNvPr id="81998" name="组合 81997"/>
          <p:cNvGrpSpPr/>
          <p:nvPr/>
        </p:nvGrpSpPr>
        <p:grpSpPr>
          <a:xfrm>
            <a:off x="1770063" y="1016000"/>
            <a:ext cx="8669337" cy="741363"/>
            <a:chOff x="575" y="697"/>
            <a:chExt cx="4705" cy="467"/>
          </a:xfrm>
        </p:grpSpPr>
        <p:grpSp>
          <p:nvGrpSpPr>
            <p:cNvPr id="26630" name="组合 81975"/>
            <p:cNvGrpSpPr/>
            <p:nvPr/>
          </p:nvGrpSpPr>
          <p:grpSpPr>
            <a:xfrm>
              <a:off x="1780" y="885"/>
              <a:ext cx="3500" cy="92"/>
              <a:chOff x="1780" y="885"/>
              <a:chExt cx="3452" cy="92"/>
            </a:xfrm>
          </p:grpSpPr>
          <p:sp>
            <p:nvSpPr>
              <p:cNvPr id="26631" name="直接连接符 81927"/>
              <p:cNvSpPr/>
              <p:nvPr/>
            </p:nvSpPr>
            <p:spPr>
              <a:xfrm flipV="1">
                <a:off x="1780" y="885"/>
                <a:ext cx="3446" cy="2"/>
              </a:xfrm>
              <a:prstGeom prst="line">
                <a:avLst/>
              </a:prstGeom>
              <a:ln w="25400" cap="flat" cmpd="sng">
                <a:solidFill>
                  <a:srgbClr val="FF3300"/>
                </a:solidFill>
                <a:prstDash val="sysDot"/>
                <a:round/>
                <a:headEnd type="none" w="med" len="med"/>
                <a:tailEnd type="oval" w="med" len="med"/>
              </a:ln>
            </p:spPr>
          </p:sp>
          <p:sp>
            <p:nvSpPr>
              <p:cNvPr id="26632" name="直接连接符 81950"/>
              <p:cNvSpPr/>
              <p:nvPr/>
            </p:nvSpPr>
            <p:spPr>
              <a:xfrm flipV="1">
                <a:off x="1834" y="975"/>
                <a:ext cx="3398" cy="2"/>
              </a:xfrm>
              <a:prstGeom prst="line">
                <a:avLst/>
              </a:prstGeom>
              <a:ln w="25400" cap="flat" cmpd="sng">
                <a:solidFill>
                  <a:srgbClr val="FF3300"/>
                </a:solidFill>
                <a:prstDash val="sysDot"/>
                <a:round/>
                <a:headEnd type="none" w="med" len="med"/>
                <a:tailEnd type="oval" w="med" len="med"/>
              </a:ln>
            </p:spPr>
          </p:sp>
        </p:grpSp>
        <p:grpSp>
          <p:nvGrpSpPr>
            <p:cNvPr id="26633" name="组合 81941"/>
            <p:cNvGrpSpPr/>
            <p:nvPr/>
          </p:nvGrpSpPr>
          <p:grpSpPr>
            <a:xfrm>
              <a:off x="575" y="697"/>
              <a:ext cx="2171" cy="467"/>
              <a:chOff x="2342" y="1510"/>
              <a:chExt cx="2219" cy="594"/>
            </a:xfrm>
          </p:grpSpPr>
          <p:grpSp>
            <p:nvGrpSpPr>
              <p:cNvPr id="26634" name="组合 81942"/>
              <p:cNvGrpSpPr/>
              <p:nvPr/>
            </p:nvGrpSpPr>
            <p:grpSpPr>
              <a:xfrm>
                <a:off x="2342" y="1510"/>
                <a:ext cx="2219" cy="594"/>
                <a:chOff x="2672" y="1463"/>
                <a:chExt cx="2902" cy="959"/>
              </a:xfrm>
            </p:grpSpPr>
            <p:sp>
              <p:nvSpPr>
                <p:cNvPr id="26635" name="流程图: 可选过程 81943"/>
                <p:cNvSpPr/>
                <p:nvPr/>
              </p:nvSpPr>
              <p:spPr>
                <a:xfrm>
                  <a:off x="2672" y="1463"/>
                  <a:ext cx="2902" cy="959"/>
                </a:xfrm>
                <a:prstGeom prst="flowChartAlternateProcess">
                  <a:avLst/>
                </a:prstGeom>
                <a:solidFill>
                  <a:schemeClr val="bg1"/>
                </a:solidFill>
                <a:ln w="25400" cap="flat" cmpd="sng">
                  <a:solidFill>
                    <a:srgbClr val="5F5F5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6636" name="矩形 81945"/>
                <p:cNvSpPr/>
                <p:nvPr/>
              </p:nvSpPr>
              <p:spPr>
                <a:xfrm>
                  <a:off x="2790" y="2399"/>
                  <a:ext cx="2043" cy="23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>
                        <a:alpha val="0"/>
                      </a:srgbClr>
                    </a:gs>
                    <a:gs pos="50000">
                      <a:srgbClr val="5F5F5F">
                        <a:alpha val="89998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6637" name="圆角矩形 81946"/>
              <p:cNvSpPr/>
              <p:nvPr/>
            </p:nvSpPr>
            <p:spPr>
              <a:xfrm>
                <a:off x="2429" y="1579"/>
                <a:ext cx="2016" cy="45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B7247"/>
                  </a:gs>
                  <a:gs pos="100000">
                    <a:srgbClr val="B75334"/>
                  </a:gs>
                </a:gsLst>
                <a:lin ang="5400000" scaled="1"/>
                <a:tileRect/>
              </a:gradFill>
              <a:ln w="25400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638" name="任意多边形 81947"/>
              <p:cNvSpPr/>
              <p:nvPr/>
            </p:nvSpPr>
            <p:spPr>
              <a:xfrm>
                <a:off x="2447" y="1606"/>
                <a:ext cx="435" cy="290"/>
              </a:xfrm>
              <a:custGeom>
                <a:avLst/>
                <a:gdLst/>
                <a:ahLst/>
                <a:cxnLst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50000">
                    <a:schemeClr val="bg1">
                      <a:alpha val="0"/>
                    </a:schemeClr>
                  </a:gs>
                  <a:gs pos="100000">
                    <a:srgbClr val="FFFFFF"/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6639" name="文本框 81948"/>
            <p:cNvSpPr txBox="1"/>
            <p:nvPr/>
          </p:nvSpPr>
          <p:spPr>
            <a:xfrm>
              <a:off x="728" y="786"/>
              <a:ext cx="2100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2400" b="1" dirty="0">
                  <a:solidFill>
                    <a:srgbClr val="FFFF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4.2.2</a:t>
              </a:r>
              <a:r>
                <a:rPr lang="zh-CN" altLang="en-US" sz="2400" b="1" dirty="0">
                  <a:solidFill>
                    <a:srgbClr val="FFFF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砌筑工程量计算</a:t>
              </a:r>
              <a:endParaRPr lang="zh-CN" alt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2073275" y="1966913"/>
            <a:ext cx="80295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基础长度：外墙按外墙中心线，内墙按内墙净长线计算。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49488" y="4378325"/>
            <a:ext cx="7853362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4.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柱间条形基础，按柱间墙体的设计净长度乘以设计断面面积，以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体积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计算。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49488" y="2670175"/>
            <a:ext cx="7959725" cy="15297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lnSpc>
                <a:spcPct val="130000"/>
              </a:lnSpc>
            </a:pPr>
            <a:r>
              <a:rPr lang="en-US" altLang="zh-CN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条形基础工程量</a:t>
            </a:r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=L×</a:t>
            </a: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基础断面积</a:t>
            </a:r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-</a:t>
            </a: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嵌入基础的构件体积</a:t>
            </a:r>
            <a:endParaRPr lang="zh-CN" altLang="en-US" sz="24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>
              <a:lnSpc>
                <a:spcPct val="13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式中：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L——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外墙为中心线长度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中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；内墙为内墙净长度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内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9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49" name="图片 -2147482565" descr="3d19"/>
          <p:cNvPicPr>
            <a:picLocks noChangeAspect="1"/>
          </p:cNvPicPr>
          <p:nvPr/>
        </p:nvPicPr>
        <p:blipFill>
          <a:blip r:embed="rId1"/>
          <a:srcRect l="2309" t="56567" r="23750" b="6985"/>
          <a:stretch>
            <a:fillRect/>
          </a:stretch>
        </p:blipFill>
        <p:spPr>
          <a:xfrm>
            <a:off x="7594600" y="1816100"/>
            <a:ext cx="2840038" cy="3960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0" name="文本框 99"/>
          <p:cNvSpPr txBox="1"/>
          <p:nvPr/>
        </p:nvSpPr>
        <p:spPr>
          <a:xfrm>
            <a:off x="2106613" y="1066800"/>
            <a:ext cx="801687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268605"/>
            <a:r>
              <a:rPr lang="zh-CN" altLang="en-US" sz="2400" b="1">
                <a:latin typeface="楷体_GB2312" charset="-122"/>
                <a:ea typeface="楷体_GB2312" charset="-122"/>
              </a:rPr>
              <a:t>【例</a:t>
            </a:r>
            <a:r>
              <a:rPr lang="en-US" altLang="zh-CN" sz="2400" b="1">
                <a:latin typeface="楷体_GB2312" charset="-122"/>
                <a:ea typeface="楷体_GB2312" charset="-122"/>
              </a:rPr>
              <a:t>4</a:t>
            </a:r>
            <a:r>
              <a:rPr lang="en-US" altLang="zh-CN" sz="2400" b="1">
                <a:latin typeface="楷体_GB2312" charset="-122"/>
                <a:ea typeface="楷体_GB2312" charset="-122"/>
              </a:rPr>
              <a:t>-1</a:t>
            </a:r>
            <a:r>
              <a:rPr lang="zh-CN" altLang="en-US" sz="2400" b="1">
                <a:latin typeface="楷体_GB2312" charset="-122"/>
                <a:ea typeface="楷体_GB2312" charset="-122"/>
              </a:rPr>
              <a:t>】 某基础工程如图所示，</a:t>
            </a:r>
            <a:r>
              <a:rPr lang="en-US" altLang="zh-CN" sz="2400" b="1">
                <a:latin typeface="楷体_GB2312" charset="-122"/>
                <a:ea typeface="楷体_GB2312" charset="-122"/>
              </a:rPr>
              <a:t>M5.0</a:t>
            </a:r>
            <a:r>
              <a:rPr lang="zh-CN" altLang="en-US" sz="2400" b="1">
                <a:latin typeface="楷体_GB2312" charset="-122"/>
                <a:ea typeface="楷体_GB2312" charset="-122"/>
              </a:rPr>
              <a:t>水泥砂浆砌筑。计算砖基础的工程量，确定定额项目。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7651" name="图片 -2147482597" descr="3d19"/>
          <p:cNvPicPr>
            <a:picLocks noChangeAspect="1"/>
          </p:cNvPicPr>
          <p:nvPr/>
        </p:nvPicPr>
        <p:blipFill>
          <a:blip r:embed="rId1"/>
          <a:srcRect b="47122"/>
          <a:stretch>
            <a:fillRect/>
          </a:stretch>
        </p:blipFill>
        <p:spPr>
          <a:xfrm>
            <a:off x="1697038" y="1890713"/>
            <a:ext cx="5897562" cy="4117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文本框 99"/>
          <p:cNvSpPr txBox="1"/>
          <p:nvPr/>
        </p:nvSpPr>
        <p:spPr>
          <a:xfrm>
            <a:off x="2600325" y="1719263"/>
            <a:ext cx="7488238" cy="28613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268605">
              <a:lnSpc>
                <a:spcPct val="150000"/>
              </a:lnSpc>
            </a:pPr>
            <a:r>
              <a:rPr lang="zh-CN" altLang="en-US" sz="2400" b="1">
                <a:latin typeface="楷体_GB2312" charset="-122"/>
                <a:ea typeface="楷体_GB2312" charset="-122"/>
              </a:rPr>
              <a:t>解：</a:t>
            </a:r>
            <a:r>
              <a:rPr lang="en-US" altLang="zh-CN" sz="2400" b="1" i="1">
                <a:latin typeface="楷体_GB2312" charset="-122"/>
                <a:ea typeface="楷体_GB2312" charset="-122"/>
              </a:rPr>
              <a:t>L</a:t>
            </a:r>
            <a:r>
              <a:rPr lang="zh-CN" altLang="en-US" sz="2400" b="1" baseline="-25000">
                <a:latin typeface="楷体_GB2312" charset="-122"/>
                <a:ea typeface="楷体_GB2312" charset="-122"/>
              </a:rPr>
              <a:t>中</a:t>
            </a:r>
            <a:r>
              <a:rPr lang="en-US" altLang="zh-CN" sz="2400" b="1">
                <a:latin typeface="楷体_GB2312" charset="-122"/>
                <a:ea typeface="楷体_GB2312" charset="-122"/>
              </a:rPr>
              <a:t>=(9+3.6×5)×2+0.24×3=54.72m</a:t>
            </a:r>
            <a:endParaRPr lang="en-US" altLang="zh-CN" sz="2400" b="1" i="1">
              <a:latin typeface="楷体_GB2312" charset="-122"/>
              <a:ea typeface="楷体_GB2312" charset="-122"/>
            </a:endParaRPr>
          </a:p>
          <a:p>
            <a:pPr indent="268605">
              <a:lnSpc>
                <a:spcPct val="150000"/>
              </a:lnSpc>
            </a:pPr>
            <a:r>
              <a:rPr lang="en-US" altLang="zh-CN" sz="2400" b="1" i="1">
                <a:latin typeface="楷体_GB2312" charset="-122"/>
                <a:ea typeface="楷体_GB2312" charset="-122"/>
              </a:rPr>
              <a:t>L</a:t>
            </a:r>
            <a:r>
              <a:rPr lang="zh-CN" altLang="en-US" sz="2400" b="1" baseline="-25000">
                <a:latin typeface="楷体_GB2312" charset="-122"/>
                <a:ea typeface="楷体_GB2312" charset="-122"/>
              </a:rPr>
              <a:t>内</a:t>
            </a:r>
            <a:r>
              <a:rPr lang="en-US" altLang="zh-CN" sz="2400" b="1">
                <a:latin typeface="楷体_GB2312" charset="-122"/>
                <a:ea typeface="楷体_GB2312" charset="-122"/>
              </a:rPr>
              <a:t>=9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en-US" altLang="zh-CN" sz="2400" b="1">
                <a:latin typeface="楷体_GB2312" charset="-122"/>
                <a:ea typeface="楷体_GB2312" charset="-122"/>
              </a:rPr>
              <a:t>0.24=8.76m</a:t>
            </a:r>
            <a:endParaRPr lang="en-US" altLang="zh-CN" sz="2400" b="1">
              <a:latin typeface="楷体_GB2312" charset="-122"/>
              <a:ea typeface="楷体_GB2312" charset="-122"/>
            </a:endParaRPr>
          </a:p>
          <a:p>
            <a:pPr indent="268605">
              <a:lnSpc>
                <a:spcPct val="150000"/>
              </a:lnSpc>
            </a:pPr>
            <a:r>
              <a:rPr lang="zh-CN" altLang="en-US" sz="2400" b="1">
                <a:latin typeface="楷体_GB2312" charset="-122"/>
                <a:ea typeface="楷体_GB2312" charset="-122"/>
              </a:rPr>
              <a:t>砖基础工程量</a:t>
            </a:r>
            <a:r>
              <a:rPr lang="en-US" altLang="zh-CN" sz="2400" b="1">
                <a:latin typeface="楷体_GB2312" charset="-122"/>
                <a:ea typeface="楷体_GB2312" charset="-122"/>
              </a:rPr>
              <a:t>=(0.24×1.50+0.0625×5×0.126×4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en-US" altLang="zh-CN" sz="2400" b="1">
                <a:latin typeface="楷体_GB2312" charset="-122"/>
                <a:ea typeface="楷体_GB2312" charset="-122"/>
              </a:rPr>
              <a:t>0.24×0.24)×(54.72+8.76)=29.19m</a:t>
            </a:r>
            <a:r>
              <a:rPr lang="en-US" altLang="zh-CN" sz="2400" b="1" baseline="30000">
                <a:latin typeface="楷体_GB2312" charset="-122"/>
                <a:ea typeface="楷体_GB2312" charset="-122"/>
              </a:rPr>
              <a:t>3</a:t>
            </a:r>
            <a:endParaRPr lang="en-US" altLang="zh-CN" sz="2400" b="1">
              <a:latin typeface="楷体_GB2312" charset="-122"/>
              <a:ea typeface="楷体_GB2312" charset="-122"/>
            </a:endParaRPr>
          </a:p>
          <a:p>
            <a:pPr indent="268605">
              <a:lnSpc>
                <a:spcPct val="150000"/>
              </a:lnSpc>
            </a:pPr>
            <a:r>
              <a:rPr lang="zh-CN" altLang="en-US" sz="2400" b="1">
                <a:latin typeface="楷体_GB2312" charset="-122"/>
                <a:ea typeface="楷体_GB2312" charset="-122"/>
              </a:rPr>
              <a:t>砖基础，套定额</a:t>
            </a:r>
            <a:r>
              <a:rPr lang="en-US" altLang="zh-CN" sz="2400" b="1">
                <a:latin typeface="楷体_GB2312" charset="-122"/>
                <a:ea typeface="楷体_GB2312" charset="-122"/>
              </a:rPr>
              <a:t>4-1-1</a:t>
            </a:r>
            <a:r>
              <a:rPr lang="zh-CN" altLang="en-US" sz="2400" b="1">
                <a:latin typeface="楷体_GB2312" charset="-122"/>
                <a:ea typeface="楷体_GB2312" charset="-122"/>
              </a:rPr>
              <a:t>：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8309" name="矩形 98308"/>
          <p:cNvSpPr/>
          <p:nvPr/>
        </p:nvSpPr>
        <p:spPr>
          <a:xfrm>
            <a:off x="2305050" y="2265363"/>
            <a:ext cx="7924800" cy="4972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0" fontAlgn="base" hangingPunct="0">
              <a:lnSpc>
                <a:spcPct val="110000"/>
              </a:lnSpc>
            </a:pPr>
            <a:r>
              <a:rPr lang="en-US" altLang="zh-CN" sz="2400" b="1" strike="noStrike" noProof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2) </a:t>
            </a:r>
            <a:r>
              <a:rPr lang="zh-CN" altLang="en-US" sz="2400" b="1" strike="noStrike" noProof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独立基础</a:t>
            </a:r>
            <a:endParaRPr lang="zh-CN" altLang="en-US" sz="2400" b="1" strike="noStrike" noProof="1" dirty="0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98311" name="组合 98310"/>
          <p:cNvGrpSpPr/>
          <p:nvPr/>
        </p:nvGrpSpPr>
        <p:grpSpPr>
          <a:xfrm>
            <a:off x="1524000" y="0"/>
            <a:ext cx="6278563" cy="1016000"/>
            <a:chOff x="0" y="0"/>
            <a:chExt cx="3955" cy="640"/>
          </a:xfrm>
        </p:grpSpPr>
        <p:pic>
          <p:nvPicPr>
            <p:cNvPr id="29700" name="图片 98311" descr="bar0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3891" cy="6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9701" name="矩形 98312"/>
            <p:cNvSpPr/>
            <p:nvPr/>
          </p:nvSpPr>
          <p:spPr>
            <a:xfrm>
              <a:off x="90" y="137"/>
              <a:ext cx="386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marL="536575" indent="-536575" latinLnBrk="1">
                <a:buFont typeface="Wingdings" panose="05000000000000000000" pitchFamily="2" charset="2"/>
                <a:buChar char="v"/>
              </a:pPr>
              <a:r>
                <a:rPr lang="en-US" altLang="zh-CN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 4.2</a:t>
              </a:r>
              <a:r>
                <a:rPr lang="zh-CN" altLang="en-US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工程量计算规则</a:t>
              </a:r>
              <a:endParaRPr lang="zh-CN" altLang="en-US" sz="2800" dirty="0">
                <a:solidFill>
                  <a:srgbClr val="660066"/>
                </a:solidFill>
                <a:latin typeface="Arial Black" panose="020B0A04020102020204" pitchFamily="34" charset="0"/>
                <a:ea typeface="隶书" pitchFamily="49" charset="-122"/>
              </a:endParaRPr>
            </a:p>
          </p:txBody>
        </p:sp>
      </p:grpSp>
      <p:sp>
        <p:nvSpPr>
          <p:cNvPr id="98322" name="五边形 98321"/>
          <p:cNvSpPr/>
          <p:nvPr/>
        </p:nvSpPr>
        <p:spPr>
          <a:xfrm>
            <a:off x="2324100" y="1416050"/>
            <a:ext cx="942975" cy="600075"/>
          </a:xfrm>
          <a:prstGeom prst="homePlate">
            <a:avLst>
              <a:gd name="adj" fmla="val 39249"/>
            </a:avLst>
          </a:prstGeom>
          <a:gradFill rotWithShape="1">
            <a:gsLst>
              <a:gs pos="0">
                <a:srgbClr val="000051"/>
              </a:gs>
              <a:gs pos="50000">
                <a:srgbClr val="0000FF"/>
              </a:gs>
              <a:gs pos="100000">
                <a:srgbClr val="000051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基础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8323" name="矩形 98322"/>
          <p:cNvSpPr/>
          <p:nvPr/>
        </p:nvSpPr>
        <p:spPr>
          <a:xfrm>
            <a:off x="3194050" y="1482725"/>
            <a:ext cx="385572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u-ES" sz="2400" b="1" u="sng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各种基础均以立方米计算。</a:t>
            </a:r>
            <a:endParaRPr lang="zh-CN" altLang="eu-ES" sz="2400" b="1" u="sng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8329" name="矩形 98328"/>
          <p:cNvSpPr/>
          <p:nvPr/>
        </p:nvSpPr>
        <p:spPr>
          <a:xfrm>
            <a:off x="2514600" y="2786063"/>
            <a:ext cx="7421563" cy="4972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lnSpc>
                <a:spcPct val="11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独立基础按设计图示尺寸计算，如图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4-7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所示。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98332" name="组合 98331"/>
          <p:cNvGrpSpPr/>
          <p:nvPr/>
        </p:nvGrpSpPr>
        <p:grpSpPr>
          <a:xfrm>
            <a:off x="4514850" y="3416300"/>
            <a:ext cx="2871788" cy="2741844"/>
            <a:chOff x="1884" y="2220"/>
            <a:chExt cx="1380" cy="1507"/>
          </a:xfrm>
        </p:grpSpPr>
        <p:pic>
          <p:nvPicPr>
            <p:cNvPr id="29706" name="图片 98329" descr="3d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84" y="2220"/>
              <a:ext cx="1380" cy="132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9707" name="矩形 98330"/>
            <p:cNvSpPr/>
            <p:nvPr/>
          </p:nvSpPr>
          <p:spPr>
            <a:xfrm>
              <a:off x="2144" y="3558"/>
              <a:ext cx="731" cy="16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p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图</a:t>
              </a:r>
              <a:r>
                <a:rPr lang="en-US" altLang="zh-CN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4-7 </a:t>
              </a:r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柱基 </a:t>
              </a:r>
              <a:endPara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98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8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9" grpId="0"/>
      <p:bldP spid="98322" grpId="0" bldLvl="0" animBg="1"/>
      <p:bldP spid="98323" grpId="0"/>
      <p:bldP spid="983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文本框 99"/>
          <p:cNvSpPr txBox="1"/>
          <p:nvPr/>
        </p:nvSpPr>
        <p:spPr>
          <a:xfrm>
            <a:off x="2420938" y="1268413"/>
            <a:ext cx="7561262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268605"/>
            <a:r>
              <a:rPr lang="zh-CN" altLang="en-US" sz="2400" b="1">
                <a:latin typeface="楷体_GB2312" charset="-122"/>
                <a:ea typeface="楷体_GB2312" charset="-122"/>
              </a:rPr>
              <a:t>【例</a:t>
            </a:r>
            <a:r>
              <a:rPr lang="en-US" altLang="zh-CN" sz="2400" b="1">
                <a:latin typeface="楷体_GB2312" charset="-122"/>
                <a:ea typeface="楷体_GB2312" charset="-122"/>
              </a:rPr>
              <a:t>4</a:t>
            </a:r>
            <a:r>
              <a:rPr lang="en-US" altLang="zh-CN" sz="2400" b="1">
                <a:latin typeface="楷体_GB2312" charset="-122"/>
                <a:ea typeface="楷体_GB2312" charset="-122"/>
              </a:rPr>
              <a:t>-2</a:t>
            </a:r>
            <a:r>
              <a:rPr lang="zh-CN" altLang="en-US" sz="2400" b="1">
                <a:latin typeface="楷体_GB2312" charset="-122"/>
                <a:ea typeface="楷体_GB2312" charset="-122"/>
              </a:rPr>
              <a:t>】 某基础工程如图所示，基础用</a:t>
            </a:r>
            <a:r>
              <a:rPr lang="en-US" altLang="zh-CN" sz="2400" b="1">
                <a:latin typeface="楷体_GB2312" charset="-122"/>
                <a:ea typeface="楷体_GB2312" charset="-122"/>
              </a:rPr>
              <a:t>M5.0</a:t>
            </a:r>
            <a:r>
              <a:rPr lang="zh-CN" altLang="en-US" sz="2400" b="1">
                <a:latin typeface="楷体_GB2312" charset="-122"/>
                <a:ea typeface="楷体_GB2312" charset="-122"/>
              </a:rPr>
              <a:t>水泥砂浆砌筑。计算独立基础工程的工程量，确定定额项目。</a:t>
            </a:r>
            <a:endParaRPr lang="zh-CN" altLang="en-US" sz="2400" b="1">
              <a:latin typeface="楷体_GB2312" charset="-122"/>
              <a:ea typeface="楷体_GB2312" charset="-122"/>
            </a:endParaRPr>
          </a:p>
          <a:p>
            <a:pPr indent="268605"/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0722" name="图片 -2147482595" descr="3d20"/>
          <p:cNvPicPr>
            <a:picLocks noChangeAspect="1"/>
          </p:cNvPicPr>
          <p:nvPr/>
        </p:nvPicPr>
        <p:blipFill>
          <a:blip r:embed="rId1"/>
          <a:srcRect b="56248"/>
          <a:stretch>
            <a:fillRect/>
          </a:stretch>
        </p:blipFill>
        <p:spPr>
          <a:xfrm>
            <a:off x="1555750" y="1998663"/>
            <a:ext cx="7180263" cy="4098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3" name="图片 -2147482567" descr="3d20"/>
          <p:cNvPicPr>
            <a:picLocks noChangeAspect="1"/>
          </p:cNvPicPr>
          <p:nvPr/>
        </p:nvPicPr>
        <p:blipFill>
          <a:blip r:embed="rId1"/>
          <a:srcRect l="56506" t="47722" r="-354" b="6151"/>
          <a:stretch>
            <a:fillRect/>
          </a:stretch>
        </p:blipFill>
        <p:spPr>
          <a:xfrm>
            <a:off x="8058150" y="2000250"/>
            <a:ext cx="2103438" cy="40973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文本框 99"/>
          <p:cNvSpPr txBox="1"/>
          <p:nvPr/>
        </p:nvSpPr>
        <p:spPr>
          <a:xfrm>
            <a:off x="1879600" y="2181225"/>
            <a:ext cx="828040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266700"/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①毛石独立基础工程量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=(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1.0×1.0+0.7×0.7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×0.35×2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1.04m</a:t>
            </a:r>
            <a:r>
              <a:rPr lang="en-US" altLang="zh-CN" sz="2400" baseline="3000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46" name="文本框 1"/>
          <p:cNvSpPr txBox="1"/>
          <p:nvPr/>
        </p:nvSpPr>
        <p:spPr>
          <a:xfrm>
            <a:off x="2011363" y="3281363"/>
            <a:ext cx="6516687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127000"/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②	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砖基础工程量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0.40×0.40×0.50×2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0.16m</a:t>
            </a:r>
            <a:r>
              <a:rPr lang="en-US" altLang="zh-CN" sz="2400" baseline="3000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47" name="文本框 2"/>
          <p:cNvSpPr txBox="1"/>
          <p:nvPr/>
        </p:nvSpPr>
        <p:spPr>
          <a:xfrm>
            <a:off x="2212975" y="2727325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127000"/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毛石条基，套定额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4-3-1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48" name="文本框 3"/>
          <p:cNvSpPr txBox="1"/>
          <p:nvPr/>
        </p:nvSpPr>
        <p:spPr>
          <a:xfrm>
            <a:off x="2212975" y="3813175"/>
            <a:ext cx="35102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indent="127000"/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砖基础，套定额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4-1-1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1925" name="组合 81924"/>
          <p:cNvGrpSpPr/>
          <p:nvPr/>
        </p:nvGrpSpPr>
        <p:grpSpPr>
          <a:xfrm>
            <a:off x="1524000" y="0"/>
            <a:ext cx="6278563" cy="1016000"/>
            <a:chOff x="0" y="0"/>
            <a:chExt cx="3955" cy="640"/>
          </a:xfrm>
        </p:grpSpPr>
        <p:pic>
          <p:nvPicPr>
            <p:cNvPr id="32771" name="图片 81925" descr="bar0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3891" cy="6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2772" name="矩形 81926"/>
            <p:cNvSpPr/>
            <p:nvPr/>
          </p:nvSpPr>
          <p:spPr>
            <a:xfrm>
              <a:off x="90" y="137"/>
              <a:ext cx="386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marL="536575" indent="-536575" latinLnBrk="1">
                <a:buFont typeface="Wingdings" panose="05000000000000000000" pitchFamily="2" charset="2"/>
                <a:buChar char="v"/>
              </a:pPr>
              <a:r>
                <a:rPr lang="en-US" altLang="zh-CN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 4.2</a:t>
              </a:r>
              <a:r>
                <a:rPr lang="zh-CN" altLang="en-US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工程量计算规则</a:t>
              </a:r>
              <a:endParaRPr lang="zh-CN" altLang="en-US" sz="2800" dirty="0">
                <a:solidFill>
                  <a:srgbClr val="660066"/>
                </a:solidFill>
                <a:latin typeface="Arial Black" panose="020B0A04020102020204" pitchFamily="34" charset="0"/>
                <a:ea typeface="隶书" pitchFamily="49" charset="-122"/>
              </a:endParaRPr>
            </a:p>
          </p:txBody>
        </p:sp>
      </p:grpSp>
      <p:grpSp>
        <p:nvGrpSpPr>
          <p:cNvPr id="81998" name="组合 81997"/>
          <p:cNvGrpSpPr/>
          <p:nvPr/>
        </p:nvGrpSpPr>
        <p:grpSpPr>
          <a:xfrm>
            <a:off x="1770063" y="1016000"/>
            <a:ext cx="8669337" cy="741363"/>
            <a:chOff x="575" y="697"/>
            <a:chExt cx="4705" cy="467"/>
          </a:xfrm>
        </p:grpSpPr>
        <p:grpSp>
          <p:nvGrpSpPr>
            <p:cNvPr id="32774" name="组合 81975"/>
            <p:cNvGrpSpPr/>
            <p:nvPr/>
          </p:nvGrpSpPr>
          <p:grpSpPr>
            <a:xfrm>
              <a:off x="1780" y="885"/>
              <a:ext cx="3500" cy="92"/>
              <a:chOff x="1780" y="885"/>
              <a:chExt cx="3452" cy="92"/>
            </a:xfrm>
          </p:grpSpPr>
          <p:sp>
            <p:nvSpPr>
              <p:cNvPr id="32775" name="直接连接符 81927"/>
              <p:cNvSpPr/>
              <p:nvPr/>
            </p:nvSpPr>
            <p:spPr>
              <a:xfrm flipV="1">
                <a:off x="1780" y="885"/>
                <a:ext cx="3446" cy="2"/>
              </a:xfrm>
              <a:prstGeom prst="line">
                <a:avLst/>
              </a:prstGeom>
              <a:ln w="25400" cap="flat" cmpd="sng">
                <a:solidFill>
                  <a:srgbClr val="FF3300"/>
                </a:solidFill>
                <a:prstDash val="sysDot"/>
                <a:round/>
                <a:headEnd type="none" w="med" len="med"/>
                <a:tailEnd type="oval" w="med" len="med"/>
              </a:ln>
            </p:spPr>
          </p:sp>
          <p:sp>
            <p:nvSpPr>
              <p:cNvPr id="32776" name="直接连接符 81950"/>
              <p:cNvSpPr/>
              <p:nvPr/>
            </p:nvSpPr>
            <p:spPr>
              <a:xfrm flipV="1">
                <a:off x="1834" y="975"/>
                <a:ext cx="3398" cy="2"/>
              </a:xfrm>
              <a:prstGeom prst="line">
                <a:avLst/>
              </a:prstGeom>
              <a:ln w="25400" cap="flat" cmpd="sng">
                <a:solidFill>
                  <a:srgbClr val="FF3300"/>
                </a:solidFill>
                <a:prstDash val="sysDot"/>
                <a:round/>
                <a:headEnd type="none" w="med" len="med"/>
                <a:tailEnd type="oval" w="med" len="med"/>
              </a:ln>
            </p:spPr>
          </p:sp>
        </p:grpSp>
        <p:grpSp>
          <p:nvGrpSpPr>
            <p:cNvPr id="32777" name="组合 81941"/>
            <p:cNvGrpSpPr/>
            <p:nvPr/>
          </p:nvGrpSpPr>
          <p:grpSpPr>
            <a:xfrm>
              <a:off x="575" y="697"/>
              <a:ext cx="2171" cy="467"/>
              <a:chOff x="2342" y="1510"/>
              <a:chExt cx="2219" cy="594"/>
            </a:xfrm>
          </p:grpSpPr>
          <p:grpSp>
            <p:nvGrpSpPr>
              <p:cNvPr id="32778" name="组合 81942"/>
              <p:cNvGrpSpPr/>
              <p:nvPr/>
            </p:nvGrpSpPr>
            <p:grpSpPr>
              <a:xfrm>
                <a:off x="2342" y="1510"/>
                <a:ext cx="2219" cy="594"/>
                <a:chOff x="2672" y="1463"/>
                <a:chExt cx="2902" cy="959"/>
              </a:xfrm>
            </p:grpSpPr>
            <p:sp>
              <p:nvSpPr>
                <p:cNvPr id="32779" name="流程图: 可选过程 81943"/>
                <p:cNvSpPr/>
                <p:nvPr/>
              </p:nvSpPr>
              <p:spPr>
                <a:xfrm>
                  <a:off x="2672" y="1463"/>
                  <a:ext cx="2902" cy="959"/>
                </a:xfrm>
                <a:prstGeom prst="flowChartAlternateProcess">
                  <a:avLst/>
                </a:prstGeom>
                <a:solidFill>
                  <a:schemeClr val="bg1"/>
                </a:solidFill>
                <a:ln w="25400" cap="flat" cmpd="sng">
                  <a:solidFill>
                    <a:srgbClr val="5F5F5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2780" name="矩形 81945"/>
                <p:cNvSpPr/>
                <p:nvPr/>
              </p:nvSpPr>
              <p:spPr>
                <a:xfrm>
                  <a:off x="2790" y="2399"/>
                  <a:ext cx="2043" cy="23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>
                        <a:alpha val="0"/>
                      </a:srgbClr>
                    </a:gs>
                    <a:gs pos="50000">
                      <a:srgbClr val="5F5F5F">
                        <a:alpha val="89998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32781" name="圆角矩形 81946"/>
              <p:cNvSpPr/>
              <p:nvPr/>
            </p:nvSpPr>
            <p:spPr>
              <a:xfrm>
                <a:off x="2429" y="1579"/>
                <a:ext cx="2016" cy="45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B7247"/>
                  </a:gs>
                  <a:gs pos="100000">
                    <a:srgbClr val="B75334"/>
                  </a:gs>
                </a:gsLst>
                <a:lin ang="5400000" scaled="1"/>
                <a:tileRect/>
              </a:gradFill>
              <a:ln w="25400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2782" name="任意多边形 81947"/>
              <p:cNvSpPr/>
              <p:nvPr/>
            </p:nvSpPr>
            <p:spPr>
              <a:xfrm>
                <a:off x="2447" y="1606"/>
                <a:ext cx="435" cy="290"/>
              </a:xfrm>
              <a:custGeom>
                <a:avLst/>
                <a:gdLst/>
                <a:ahLst/>
                <a:cxnLst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50000">
                    <a:schemeClr val="bg1">
                      <a:alpha val="0"/>
                    </a:schemeClr>
                  </a:gs>
                  <a:gs pos="100000">
                    <a:srgbClr val="FFFFFF"/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32783" name="文本框 81948"/>
            <p:cNvSpPr txBox="1"/>
            <p:nvPr/>
          </p:nvSpPr>
          <p:spPr>
            <a:xfrm>
              <a:off x="728" y="786"/>
              <a:ext cx="2100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2400" b="1" dirty="0">
                  <a:solidFill>
                    <a:srgbClr val="FFFF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4.2.3</a:t>
              </a:r>
              <a:r>
                <a:rPr lang="zh-CN" altLang="en-US" sz="2400" b="1" dirty="0">
                  <a:solidFill>
                    <a:srgbClr val="FFFF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墙体工程量计算</a:t>
              </a:r>
              <a:endParaRPr lang="zh-CN" alt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1958975" y="1844675"/>
            <a:ext cx="775335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6350"/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墙长度：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350"/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外墙按中心线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内墙按净长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计算。</a:t>
            </a:r>
            <a:r>
              <a:rPr lang="zh-CN" altLang="eu-E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框架间墙</a:t>
            </a:r>
            <a:r>
              <a:rPr lang="zh-CN" altLang="eu-ES" sz="2400" b="1" dirty="0">
                <a:latin typeface="Arial" panose="020B0604020202020204" pitchFamily="34" charset="0"/>
                <a:ea typeface="宋体" panose="02010600030101010101" pitchFamily="2" charset="-122"/>
              </a:rPr>
              <a:t>长度按设计框架柱间净长线计算。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350"/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27225" y="3105150"/>
            <a:ext cx="8316913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268605"/>
            <a:r>
              <a:rPr lang="en-US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女儿墙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高度，从屋面板上表面算至女儿墙顶面（如有混凝土压顶时算至压顶下表面）。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58975" y="3927475"/>
            <a:ext cx="76739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内、外山墙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高度：按其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平均高度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计算。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12950" y="4586288"/>
            <a:ext cx="722376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4.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框架间墙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：不分内外墙按墙体净尺寸以体积计算。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16" name="文本框 6"/>
          <p:cNvSpPr txBox="1"/>
          <p:nvPr/>
        </p:nvSpPr>
        <p:spPr>
          <a:xfrm>
            <a:off x="2012950" y="5278438"/>
            <a:ext cx="785177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5.</a:t>
            </a:r>
            <a:r>
              <a:rPr lang="zh-CN" altLang="en-US" sz="24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附墙烟囱</a:t>
            </a:r>
            <a:r>
              <a:rPr lang="zh-CN" altLang="en-US" sz="2400" b="1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（包括附墙通风道、垃圾道，混凝土烟风道除外），按其外形体积并入所依附的墙体积内计算。</a:t>
            </a:r>
            <a:endParaRPr lang="zh-CN" altLang="en-US" sz="2400" b="1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146" name="组合 5145"/>
          <p:cNvGrpSpPr/>
          <p:nvPr/>
        </p:nvGrpSpPr>
        <p:grpSpPr>
          <a:xfrm>
            <a:off x="1524000" y="0"/>
            <a:ext cx="6278563" cy="1016000"/>
            <a:chOff x="0" y="0"/>
            <a:chExt cx="3955" cy="640"/>
          </a:xfrm>
        </p:grpSpPr>
        <p:pic>
          <p:nvPicPr>
            <p:cNvPr id="15363" name="图片 5127" descr="bar0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3891" cy="6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64" name="矩形 5128"/>
            <p:cNvSpPr/>
            <p:nvPr/>
          </p:nvSpPr>
          <p:spPr>
            <a:xfrm>
              <a:off x="90" y="137"/>
              <a:ext cx="386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marL="536575" indent="-536575" latinLnBrk="1">
                <a:buFont typeface="Wingdings" panose="05000000000000000000" pitchFamily="2" charset="2"/>
                <a:buChar char="v"/>
              </a:pPr>
              <a:r>
                <a:rPr lang="en-US" altLang="zh-CN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 4.1</a:t>
              </a:r>
              <a:r>
                <a:rPr lang="zh-CN" altLang="en-US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定额说明</a:t>
              </a:r>
              <a:endParaRPr lang="zh-CN" altLang="en-US" sz="2800" dirty="0">
                <a:solidFill>
                  <a:srgbClr val="660066"/>
                </a:solidFill>
                <a:latin typeface="Arial Black" panose="020B0A04020102020204" pitchFamily="34" charset="0"/>
                <a:ea typeface="隶书" pitchFamily="49" charset="-122"/>
              </a:endParaRPr>
            </a:p>
          </p:txBody>
        </p:sp>
      </p:grpSp>
      <p:sp>
        <p:nvSpPr>
          <p:cNvPr id="5177" name="文本框 5176"/>
          <p:cNvSpPr txBox="1"/>
          <p:nvPr/>
        </p:nvSpPr>
        <p:spPr>
          <a:xfrm>
            <a:off x="2778125" y="1254125"/>
            <a:ext cx="7243763" cy="9772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2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本章包括砖砌体、砌块砌体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、石砌体和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轻质墙板等内容。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6" name="直接连接符 5177"/>
          <p:cNvSpPr/>
          <p:nvPr/>
        </p:nvSpPr>
        <p:spPr>
          <a:xfrm flipV="1">
            <a:off x="2838450" y="2222500"/>
            <a:ext cx="7292975" cy="25400"/>
          </a:xfrm>
          <a:prstGeom prst="line">
            <a:avLst/>
          </a:prstGeom>
          <a:ln w="25400" cap="flat" cmpd="sng">
            <a:solidFill>
              <a:srgbClr val="FF3300"/>
            </a:solidFill>
            <a:prstDash val="sysDot"/>
            <a:round/>
            <a:headEnd type="none" w="med" len="med"/>
            <a:tailEnd type="oval" w="med" len="med"/>
          </a:ln>
        </p:spPr>
      </p:sp>
      <p:grpSp>
        <p:nvGrpSpPr>
          <p:cNvPr id="15367" name="组合 5178"/>
          <p:cNvGrpSpPr/>
          <p:nvPr/>
        </p:nvGrpSpPr>
        <p:grpSpPr>
          <a:xfrm>
            <a:off x="2132013" y="1254125"/>
            <a:ext cx="576262" cy="576263"/>
            <a:chOff x="3061" y="1389"/>
            <a:chExt cx="363" cy="363"/>
          </a:xfrm>
        </p:grpSpPr>
        <p:grpSp>
          <p:nvGrpSpPr>
            <p:cNvPr id="15368" name="组合 5179"/>
            <p:cNvGrpSpPr/>
            <p:nvPr/>
          </p:nvGrpSpPr>
          <p:grpSpPr>
            <a:xfrm>
              <a:off x="3061" y="1389"/>
              <a:ext cx="363" cy="363"/>
              <a:chOff x="385" y="3067"/>
              <a:chExt cx="680" cy="680"/>
            </a:xfrm>
          </p:grpSpPr>
          <p:sp>
            <p:nvSpPr>
              <p:cNvPr id="15369" name="椭圆 5180"/>
              <p:cNvSpPr/>
              <p:nvPr/>
            </p:nvSpPr>
            <p:spPr>
              <a:xfrm>
                <a:off x="385" y="3067"/>
                <a:ext cx="680" cy="680"/>
              </a:xfrm>
              <a:prstGeom prst="ellipse">
                <a:avLst/>
              </a:prstGeom>
              <a:gradFill rotWithShape="1">
                <a:gsLst>
                  <a:gs pos="0">
                    <a:srgbClr val="185E18"/>
                  </a:gs>
                  <a:gs pos="100000">
                    <a:srgbClr val="33CC33">
                      <a:alpha val="0"/>
                    </a:srgbClr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370" name="椭圆 5181"/>
              <p:cNvSpPr/>
              <p:nvPr/>
            </p:nvSpPr>
            <p:spPr>
              <a:xfrm>
                <a:off x="421" y="3103"/>
                <a:ext cx="608" cy="608"/>
              </a:xfrm>
              <a:prstGeom prst="ellipse">
                <a:avLst/>
              </a:prstGeom>
              <a:solidFill>
                <a:srgbClr val="FF9900"/>
              </a:solidFill>
              <a:ln w="9525">
                <a:noFill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371" name="椭圆 5182"/>
              <p:cNvSpPr/>
              <p:nvPr/>
            </p:nvSpPr>
            <p:spPr>
              <a:xfrm>
                <a:off x="443" y="3125"/>
                <a:ext cx="564" cy="564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60001"/>
                    </a:schemeClr>
                  </a:gs>
                  <a:gs pos="100000">
                    <a:srgbClr val="006699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372" name="椭圆 5183"/>
              <p:cNvSpPr/>
              <p:nvPr/>
            </p:nvSpPr>
            <p:spPr>
              <a:xfrm>
                <a:off x="491" y="3385"/>
                <a:ext cx="467" cy="235"/>
              </a:xfrm>
              <a:prstGeom prst="ellipse">
                <a:avLst/>
              </a:prstGeom>
              <a:solidFill>
                <a:srgbClr val="FF9900">
                  <a:alpha val="60001"/>
                </a:srgbClr>
              </a:solidFill>
              <a:ln w="9525">
                <a:noFill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5373" name="文本框 5184"/>
            <p:cNvSpPr txBox="1"/>
            <p:nvPr/>
          </p:nvSpPr>
          <p:spPr>
            <a:xfrm>
              <a:off x="3131" y="1440"/>
              <a:ext cx="222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 eaLnBrk="0" hangingPunct="0"/>
              <a:r>
                <a:rPr lang="en-US" altLang="zh-CN" sz="2400" b="1"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  <a:endParaRPr lang="en-US" altLang="zh-CN" sz="2400" b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5374" name="组合 5187"/>
          <p:cNvGrpSpPr/>
          <p:nvPr/>
        </p:nvGrpSpPr>
        <p:grpSpPr>
          <a:xfrm>
            <a:off x="2001838" y="2339975"/>
            <a:ext cx="576262" cy="576263"/>
            <a:chOff x="790" y="1808"/>
            <a:chExt cx="363" cy="363"/>
          </a:xfrm>
        </p:grpSpPr>
        <p:grpSp>
          <p:nvGrpSpPr>
            <p:cNvPr id="15375" name="组合 5188"/>
            <p:cNvGrpSpPr/>
            <p:nvPr/>
          </p:nvGrpSpPr>
          <p:grpSpPr>
            <a:xfrm>
              <a:off x="790" y="1808"/>
              <a:ext cx="363" cy="363"/>
              <a:chOff x="4698" y="3067"/>
              <a:chExt cx="680" cy="680"/>
            </a:xfrm>
          </p:grpSpPr>
          <p:sp>
            <p:nvSpPr>
              <p:cNvPr id="15376" name="椭圆 5189"/>
              <p:cNvSpPr/>
              <p:nvPr/>
            </p:nvSpPr>
            <p:spPr>
              <a:xfrm>
                <a:off x="4698" y="3067"/>
                <a:ext cx="680" cy="680"/>
              </a:xfrm>
              <a:prstGeom prst="ellipse">
                <a:avLst/>
              </a:prstGeom>
              <a:gradFill rotWithShape="1">
                <a:gsLst>
                  <a:gs pos="0">
                    <a:srgbClr val="003B00"/>
                  </a:gs>
                  <a:gs pos="100000">
                    <a:srgbClr val="008000">
                      <a:alpha val="0"/>
                    </a:srgbClr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377" name="椭圆 5190"/>
              <p:cNvSpPr/>
              <p:nvPr/>
            </p:nvSpPr>
            <p:spPr>
              <a:xfrm>
                <a:off x="4734" y="3103"/>
                <a:ext cx="608" cy="608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378" name="椭圆 5191"/>
              <p:cNvSpPr/>
              <p:nvPr/>
            </p:nvSpPr>
            <p:spPr>
              <a:xfrm>
                <a:off x="4758" y="3125"/>
                <a:ext cx="564" cy="564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60001"/>
                    </a:schemeClr>
                  </a:gs>
                  <a:gs pos="100000">
                    <a:srgbClr val="FF6699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379" name="椭圆 5192"/>
              <p:cNvSpPr/>
              <p:nvPr/>
            </p:nvSpPr>
            <p:spPr>
              <a:xfrm>
                <a:off x="4806" y="3398"/>
                <a:ext cx="467" cy="235"/>
              </a:xfrm>
              <a:prstGeom prst="ellipse">
                <a:avLst/>
              </a:prstGeom>
              <a:solidFill>
                <a:srgbClr val="008000">
                  <a:alpha val="60001"/>
                </a:srgbClr>
              </a:solidFill>
              <a:ln w="9525">
                <a:noFill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5380" name="文本框 5193"/>
            <p:cNvSpPr txBox="1"/>
            <p:nvPr/>
          </p:nvSpPr>
          <p:spPr>
            <a:xfrm>
              <a:off x="860" y="1845"/>
              <a:ext cx="222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 eaLnBrk="0" hangingPunct="0"/>
              <a:r>
                <a:rPr lang="en-US" altLang="zh-CN" sz="2400" b="1"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  <a:endParaRPr lang="en-US" altLang="zh-CN" sz="2400" b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5381" name="矩形 5332"/>
          <p:cNvSpPr/>
          <p:nvPr/>
        </p:nvSpPr>
        <p:spPr>
          <a:xfrm>
            <a:off x="2181225" y="3495675"/>
            <a:ext cx="7951788" cy="2159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lnSpc>
                <a:spcPct val="150000"/>
              </a:lnSpc>
            </a:pPr>
            <a:r>
              <a:rPr lang="zh-CN" altLang="eu-ES" sz="16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zh-CN" altLang="eu-E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砖的用量</a:t>
            </a:r>
            <a:r>
              <a:rPr lang="eu-E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lang="zh-CN" altLang="eu-E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块</a:t>
            </a:r>
            <a:r>
              <a:rPr lang="eu-E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/m</a:t>
            </a:r>
            <a:r>
              <a:rPr lang="eu-ES" altLang="zh-CN" sz="2400" b="1" baseline="30000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eu-E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)=2×</a:t>
            </a:r>
            <a:r>
              <a:rPr lang="zh-CN" altLang="eu-E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墙厚砖数</a:t>
            </a:r>
            <a:r>
              <a:rPr lang="zh-CN" altLang="eu-E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</a:t>
            </a:r>
            <a:r>
              <a:rPr lang="eu-E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[</a:t>
            </a:r>
            <a:r>
              <a:rPr lang="zh-CN" altLang="eu-E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墙厚</a:t>
            </a:r>
            <a:r>
              <a:rPr lang="eu-E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×(</a:t>
            </a:r>
            <a:r>
              <a:rPr lang="zh-CN" altLang="eu-E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砖长</a:t>
            </a:r>
            <a:r>
              <a:rPr lang="eu-E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+</a:t>
            </a:r>
            <a:r>
              <a:rPr lang="zh-CN" altLang="eu-E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灰缝</a:t>
            </a:r>
            <a:r>
              <a:rPr lang="eu-E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)×(</a:t>
            </a:r>
            <a:r>
              <a:rPr lang="zh-CN" altLang="eu-E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砖厚</a:t>
            </a:r>
            <a:r>
              <a:rPr lang="eu-E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+</a:t>
            </a:r>
            <a:r>
              <a:rPr lang="zh-CN" altLang="eu-E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灰缝</a:t>
            </a:r>
            <a:r>
              <a:rPr lang="eu-E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)]×(1+</a:t>
            </a:r>
            <a:r>
              <a:rPr lang="zh-CN" altLang="eu-E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损耗率</a:t>
            </a:r>
            <a:r>
              <a:rPr lang="eu-E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)</a:t>
            </a:r>
            <a:br>
              <a:rPr lang="eu-E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</a:br>
            <a:r>
              <a:rPr lang="zh-CN" altLang="eu-E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或  砖的用量</a:t>
            </a:r>
            <a:r>
              <a:rPr lang="eu-E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(</a:t>
            </a:r>
            <a:r>
              <a:rPr lang="zh-CN" altLang="eu-E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块</a:t>
            </a:r>
            <a:r>
              <a:rPr lang="eu-E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/m</a:t>
            </a:r>
            <a:r>
              <a:rPr lang="eu-ES" altLang="zh-CN" sz="2400" b="1" baseline="30000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3</a:t>
            </a:r>
            <a:r>
              <a:rPr lang="eu-E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)=127×</a:t>
            </a:r>
            <a:r>
              <a:rPr lang="zh-CN" altLang="eu-E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墙厚砖数</a:t>
            </a:r>
            <a:r>
              <a:rPr lang="zh-CN" altLang="eu-E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墙厚</a:t>
            </a:r>
            <a:r>
              <a:rPr lang="eu-E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×(1+</a:t>
            </a:r>
            <a:r>
              <a:rPr lang="zh-CN" altLang="eu-E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损耗率</a:t>
            </a:r>
            <a:r>
              <a:rPr lang="eu-E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)</a:t>
            </a:r>
            <a:endParaRPr lang="eu-ES" altLang="zh-CN" sz="2400" b="1" dirty="0">
              <a:solidFill>
                <a:srgbClr val="0033CC"/>
              </a:solidFill>
              <a:latin typeface="Arial" panose="020B0604020202020204" pitchFamily="34" charset="0"/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eaLnBrk="0" hangingPunct="0">
              <a:lnSpc>
                <a:spcPct val="110000"/>
              </a:lnSpc>
            </a:pPr>
            <a:r>
              <a:rPr lang="zh-CN" altLang="eu-E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     </a:t>
            </a:r>
            <a:endParaRPr lang="zh-CN" altLang="eu-ES" sz="2400" b="1" dirty="0">
              <a:solidFill>
                <a:srgbClr val="0033CC"/>
              </a:solidFill>
              <a:latin typeface="Arial" panose="020B0604020202020204" pitchFamily="34" charset="0"/>
              <a:ea typeface="宋体" panose="02010600030101010101" pitchFamily="2" charset="-122"/>
              <a:sym typeface="Symbol" panose="05050102010706020507" pitchFamily="18" charset="2"/>
            </a:endParaRPr>
          </a:p>
        </p:txBody>
      </p:sp>
      <p:sp>
        <p:nvSpPr>
          <p:cNvPr id="15382" name="矩形 5334"/>
          <p:cNvSpPr/>
          <p:nvPr/>
        </p:nvSpPr>
        <p:spPr>
          <a:xfrm>
            <a:off x="2411413" y="5494338"/>
            <a:ext cx="7610475" cy="9772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20000"/>
              </a:lnSpc>
            </a:pPr>
            <a:r>
              <a:rPr lang="zh-CN" altLang="eu-ES" sz="1400" b="1" dirty="0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zh-CN" altLang="eu-ES" sz="2400" b="1" dirty="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   实砌砖墙损耗率为</a:t>
            </a:r>
            <a:r>
              <a:rPr lang="eu-ES" altLang="zh-CN" sz="2400" b="1" dirty="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2%</a:t>
            </a:r>
            <a:r>
              <a:rPr lang="zh-CN" altLang="eu-ES" sz="2400" b="1" dirty="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；多孔砖墙损耗率为</a:t>
            </a:r>
            <a:r>
              <a:rPr lang="eu-ES" altLang="zh-CN" sz="2400" b="1" dirty="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2%</a:t>
            </a:r>
            <a:r>
              <a:rPr lang="zh-CN" altLang="eu-ES" sz="2400" b="1" dirty="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；</a:t>
            </a:r>
            <a:endParaRPr lang="zh-CN" altLang="eu-E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>
              <a:lnSpc>
                <a:spcPct val="120000"/>
              </a:lnSpc>
            </a:pPr>
            <a:endParaRPr lang="zh-CN" altLang="eu-E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83" name="直接连接符 1"/>
          <p:cNvSpPr/>
          <p:nvPr/>
        </p:nvSpPr>
        <p:spPr>
          <a:xfrm flipV="1">
            <a:off x="2838450" y="3298825"/>
            <a:ext cx="7292975" cy="25400"/>
          </a:xfrm>
          <a:prstGeom prst="line">
            <a:avLst/>
          </a:prstGeom>
          <a:ln w="25400" cap="flat" cmpd="sng">
            <a:solidFill>
              <a:srgbClr val="FF3300"/>
            </a:solidFill>
            <a:prstDash val="sysDot"/>
            <a:round/>
            <a:headEnd type="none" w="med" len="med"/>
            <a:tailEnd type="oval" w="med" len="med"/>
          </a:ln>
        </p:spPr>
      </p:sp>
      <p:sp>
        <p:nvSpPr>
          <p:cNvPr id="10" name="文本框 9"/>
          <p:cNvSpPr txBox="1"/>
          <p:nvPr/>
        </p:nvSpPr>
        <p:spPr>
          <a:xfrm>
            <a:off x="2887663" y="2330450"/>
            <a:ext cx="7243762" cy="9772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2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本章定额中砖、砌块和石料按标准或常用规格编制，设计材料规格与定额不同时允许换算。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7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7284" name="组合 97283"/>
          <p:cNvGrpSpPr/>
          <p:nvPr/>
        </p:nvGrpSpPr>
        <p:grpSpPr>
          <a:xfrm>
            <a:off x="1524000" y="0"/>
            <a:ext cx="6278563" cy="1016000"/>
            <a:chOff x="0" y="0"/>
            <a:chExt cx="3955" cy="640"/>
          </a:xfrm>
        </p:grpSpPr>
        <p:pic>
          <p:nvPicPr>
            <p:cNvPr id="33795" name="图片 97284" descr="bar0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3891" cy="6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3796" name="矩形 97285"/>
            <p:cNvSpPr/>
            <p:nvPr/>
          </p:nvSpPr>
          <p:spPr>
            <a:xfrm>
              <a:off x="90" y="137"/>
              <a:ext cx="386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marL="536575" indent="-536575" latinLnBrk="1">
                <a:buFont typeface="Wingdings" panose="05000000000000000000" pitchFamily="2" charset="2"/>
                <a:buChar char="v"/>
              </a:pPr>
              <a:r>
                <a:rPr lang="en-US" altLang="zh-CN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 4.2</a:t>
              </a:r>
              <a:r>
                <a:rPr lang="zh-CN" altLang="en-US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工程量计算规则</a:t>
              </a:r>
              <a:endParaRPr lang="zh-CN" altLang="en-US" sz="2800" dirty="0">
                <a:solidFill>
                  <a:srgbClr val="660066"/>
                </a:solidFill>
                <a:latin typeface="Arial Black" panose="020B0A04020102020204" pitchFamily="34" charset="0"/>
                <a:ea typeface="隶书" pitchFamily="49" charset="-122"/>
              </a:endParaRPr>
            </a:p>
          </p:txBody>
        </p:sp>
      </p:grpSp>
      <p:grpSp>
        <p:nvGrpSpPr>
          <p:cNvPr id="97307" name="组合 97306"/>
          <p:cNvGrpSpPr/>
          <p:nvPr/>
        </p:nvGrpSpPr>
        <p:grpSpPr>
          <a:xfrm>
            <a:off x="1931988" y="1157288"/>
            <a:ext cx="8509000" cy="1714500"/>
            <a:chOff x="257" y="729"/>
            <a:chExt cx="5360" cy="1080"/>
          </a:xfrm>
        </p:grpSpPr>
        <p:sp>
          <p:nvSpPr>
            <p:cNvPr id="33798" name="文本框 97281"/>
            <p:cNvSpPr txBox="1"/>
            <p:nvPr/>
          </p:nvSpPr>
          <p:spPr>
            <a:xfrm>
              <a:off x="331" y="729"/>
              <a:ext cx="5152" cy="22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eaLnBrk="0" hangingPunct="0">
                <a:lnSpc>
                  <a:spcPct val="110000"/>
                </a:lnSpc>
              </a:pPr>
              <a:r>
                <a:rPr lang="en-US" altLang="zh-CN" sz="1600" b="1" dirty="0">
                  <a:latin typeface="Arial" panose="020B0604020202020204" pitchFamily="34" charset="0"/>
                  <a:ea typeface="宋体" panose="02010600030101010101" pitchFamily="2" charset="-122"/>
                </a:rPr>
                <a:t>      </a:t>
              </a:r>
              <a:endParaRPr lang="zh-CN" altLang="en-US" sz="16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799" name="矩形 97298"/>
            <p:cNvSpPr/>
            <p:nvPr/>
          </p:nvSpPr>
          <p:spPr>
            <a:xfrm>
              <a:off x="257" y="729"/>
              <a:ext cx="5360" cy="10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eaLnBrk="0" hangingPunct="0">
                <a:lnSpc>
                  <a:spcPct val="110000"/>
                </a:lnSpc>
              </a:pPr>
              <a:r>
                <a:rPr lang="zh-CN" altLang="eu-ES" sz="1400" b="1" dirty="0">
                  <a:latin typeface="Arial" panose="020B0604020202020204" pitchFamily="34" charset="0"/>
                  <a:ea typeface="宋体" panose="02010600030101010101" pitchFamily="2" charset="-122"/>
                </a:rPr>
                <a:t> </a:t>
              </a:r>
              <a:r>
                <a:rPr lang="zh-CN" altLang="eu-ES" sz="24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框架间墙高度</a:t>
              </a:r>
              <a:r>
                <a:rPr lang="zh-CN" altLang="eu-ES" sz="2400" b="1" dirty="0">
                  <a:latin typeface="Arial" panose="020B0604020202020204" pitchFamily="34" charset="0"/>
                  <a:ea typeface="宋体" panose="02010600030101010101" pitchFamily="2" charset="-122"/>
                </a:rPr>
                <a:t>，内外墙自框架梁顶面算至上一层框架梁底面；有地下室者，自基础底板</a:t>
              </a:r>
              <a:r>
                <a:rPr lang="eu-ES" altLang="zh-CN" sz="2400" b="1" dirty="0">
                  <a:latin typeface="Arial" panose="020B0604020202020204" pitchFamily="34" charset="0"/>
                  <a:ea typeface="宋体" panose="02010600030101010101" pitchFamily="2" charset="-122"/>
                </a:rPr>
                <a:t>(</a:t>
              </a:r>
              <a:r>
                <a:rPr lang="zh-CN" altLang="eu-ES" sz="2400" b="1" dirty="0">
                  <a:latin typeface="Arial" panose="020B0604020202020204" pitchFamily="34" charset="0"/>
                  <a:ea typeface="宋体" panose="02010600030101010101" pitchFamily="2" charset="-122"/>
                </a:rPr>
                <a:t>或基础梁</a:t>
              </a:r>
              <a:r>
                <a:rPr lang="eu-ES" altLang="zh-CN" sz="2400" b="1" dirty="0">
                  <a:latin typeface="Arial" panose="020B0604020202020204" pitchFamily="34" charset="0"/>
                  <a:ea typeface="宋体" panose="02010600030101010101" pitchFamily="2" charset="-122"/>
                </a:rPr>
                <a:t>)</a:t>
              </a:r>
              <a:r>
                <a:rPr lang="zh-CN" altLang="eu-ES" sz="2400" b="1" dirty="0">
                  <a:latin typeface="Arial" panose="020B0604020202020204" pitchFamily="34" charset="0"/>
                  <a:ea typeface="宋体" panose="02010600030101010101" pitchFamily="2" charset="-122"/>
                </a:rPr>
                <a:t>顶面算至上一层框架梁底面。</a:t>
              </a:r>
              <a:endParaRPr lang="zh-CN" altLang="eu-ES" sz="24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0" hangingPunct="0">
                <a:lnSpc>
                  <a:spcPct val="110000"/>
                </a:lnSpc>
              </a:pPr>
              <a:endParaRPr lang="zh-CN" altLang="eu-ES" sz="2400" b="1" dirty="0"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97306" name="组合 97305"/>
          <p:cNvGrpSpPr/>
          <p:nvPr/>
        </p:nvGrpSpPr>
        <p:grpSpPr>
          <a:xfrm>
            <a:off x="2865438" y="2197100"/>
            <a:ext cx="6591300" cy="4440164"/>
            <a:chOff x="1266" y="2124"/>
            <a:chExt cx="2826" cy="1883"/>
          </a:xfrm>
        </p:grpSpPr>
        <p:sp>
          <p:nvSpPr>
            <p:cNvPr id="33801" name="矩形 97297"/>
            <p:cNvSpPr/>
            <p:nvPr/>
          </p:nvSpPr>
          <p:spPr>
            <a:xfrm>
              <a:off x="2094" y="3877"/>
              <a:ext cx="195" cy="1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p>
              <a:endParaRPr lang="zh-CN" altLang="eu-E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33802" name="图片 97304" descr="3d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6" y="2124"/>
              <a:ext cx="2826" cy="1733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7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7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9335" name="组合 99334"/>
          <p:cNvGrpSpPr/>
          <p:nvPr/>
        </p:nvGrpSpPr>
        <p:grpSpPr>
          <a:xfrm>
            <a:off x="1524000" y="0"/>
            <a:ext cx="6278563" cy="1016000"/>
            <a:chOff x="0" y="0"/>
            <a:chExt cx="3955" cy="640"/>
          </a:xfrm>
        </p:grpSpPr>
        <p:pic>
          <p:nvPicPr>
            <p:cNvPr id="34819" name="图片 99335" descr="bar0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3891" cy="6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20" name="矩形 99336"/>
            <p:cNvSpPr/>
            <p:nvPr/>
          </p:nvSpPr>
          <p:spPr>
            <a:xfrm>
              <a:off x="90" y="137"/>
              <a:ext cx="386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marL="536575" indent="-536575" latinLnBrk="1">
                <a:buFont typeface="Wingdings" panose="05000000000000000000" pitchFamily="2" charset="2"/>
                <a:buChar char="v"/>
              </a:pPr>
              <a:r>
                <a:rPr lang="en-US" altLang="zh-CN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 4.2</a:t>
              </a:r>
              <a:r>
                <a:rPr lang="zh-CN" altLang="en-US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工程量计算规则</a:t>
              </a:r>
              <a:endParaRPr lang="zh-CN" altLang="en-US" sz="2800" dirty="0">
                <a:solidFill>
                  <a:srgbClr val="660066"/>
                </a:solidFill>
                <a:latin typeface="Arial Black" panose="020B0A04020102020204" pitchFamily="34" charset="0"/>
                <a:ea typeface="隶书" pitchFamily="49" charset="-122"/>
              </a:endParaRPr>
            </a:p>
          </p:txBody>
        </p:sp>
      </p:grpSp>
      <p:sp>
        <p:nvSpPr>
          <p:cNvPr id="99346" name="五边形 99345"/>
          <p:cNvSpPr/>
          <p:nvPr/>
        </p:nvSpPr>
        <p:spPr>
          <a:xfrm>
            <a:off x="1666875" y="1016000"/>
            <a:ext cx="942975" cy="600075"/>
          </a:xfrm>
          <a:prstGeom prst="homePlate">
            <a:avLst>
              <a:gd name="adj" fmla="val 39249"/>
            </a:avLst>
          </a:prstGeom>
          <a:gradFill rotWithShape="1">
            <a:gsLst>
              <a:gs pos="0">
                <a:srgbClr val="000051"/>
              </a:gs>
              <a:gs pos="50000">
                <a:srgbClr val="0000FF"/>
              </a:gs>
              <a:gs pos="100000">
                <a:srgbClr val="000051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墙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9348" name="矩形 99347"/>
          <p:cNvSpPr/>
          <p:nvPr/>
        </p:nvSpPr>
        <p:spPr>
          <a:xfrm>
            <a:off x="2428875" y="1016000"/>
            <a:ext cx="8140700" cy="902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eaLnBrk="0" fontAlgn="base" hangingPunct="0">
              <a:lnSpc>
                <a:spcPct val="110000"/>
              </a:lnSpc>
            </a:pPr>
            <a:r>
              <a:rPr lang="zh-CN" altLang="zh-CN" sz="2400" b="1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(1)</a:t>
            </a:r>
            <a:r>
              <a:rPr lang="en-US" altLang="zh-CN" sz="2400" b="1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</a:t>
            </a:r>
            <a:r>
              <a:rPr lang="zh-CN" altLang="zh-CN" sz="2400" b="1" strike="noStrike" noProof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外墙、内墙、框架间墙</a:t>
            </a:r>
            <a:r>
              <a:rPr lang="zh-CN" altLang="zh-CN" sz="2400" b="1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(轻质墙板、漏空花格及隔断板除外)</a:t>
            </a:r>
            <a:r>
              <a:rPr lang="zh-CN" altLang="en-US" sz="2400" b="1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：</a:t>
            </a:r>
            <a:r>
              <a:rPr lang="zh-CN" altLang="zh-CN" sz="2400" b="1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按其高度乘以长度再乘以设计厚度以</a:t>
            </a:r>
            <a:r>
              <a:rPr lang="zh-CN" altLang="zh-CN" sz="2400" b="1" strike="noStrike" noProof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立方米</a:t>
            </a:r>
            <a:r>
              <a:rPr lang="zh-CN" altLang="zh-CN" sz="2400" b="1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计算。</a:t>
            </a:r>
            <a:endParaRPr lang="zh-CN" altLang="zh-CN" sz="2400" b="1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9353" name="矩形 99352"/>
          <p:cNvSpPr/>
          <p:nvPr/>
        </p:nvSpPr>
        <p:spPr>
          <a:xfrm>
            <a:off x="2428875" y="3144838"/>
            <a:ext cx="7610475" cy="2526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10000"/>
              </a:lnSpc>
            </a:pPr>
            <a:r>
              <a:rPr lang="zh-CN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式中：L——外墙为中心线长度(L中)，内墙为内墙净长度(L内)，框架间墙为柱间净长度；</a:t>
            </a:r>
            <a:endParaRPr lang="zh-CN" altLang="zh-CN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>
              <a:lnSpc>
                <a:spcPct val="110000"/>
              </a:lnSpc>
            </a:pPr>
            <a:r>
              <a:rPr lang="zh-CN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         </a:t>
            </a:r>
            <a:r>
              <a:rPr lang="zh-CN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a——墙垛厚，是指墙外皮至垛外皮的厚度；</a:t>
            </a:r>
            <a:endParaRPr lang="zh-CN" altLang="zh-CN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>
              <a:lnSpc>
                <a:spcPct val="110000"/>
              </a:lnSpc>
            </a:pPr>
            <a:r>
              <a:rPr lang="zh-CN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         </a:t>
            </a:r>
            <a:r>
              <a:rPr lang="zh-CN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 H——墙高，砖墙高度按计算规则计算；</a:t>
            </a:r>
            <a:endParaRPr lang="zh-CN" altLang="zh-CN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>
              <a:lnSpc>
                <a:spcPct val="110000"/>
              </a:lnSpc>
            </a:pP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          </a:t>
            </a:r>
            <a:r>
              <a:rPr lang="zh-CN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 h——墙厚，砖墙厚度严格按黏土砖砌体计算厚度表计算</a:t>
            </a:r>
            <a:r>
              <a:rPr lang="zh-CN" altLang="zh-CN" sz="1400" dirty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zh-CN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9357" name="矩形 99356"/>
          <p:cNvSpPr/>
          <p:nvPr/>
        </p:nvSpPr>
        <p:spPr>
          <a:xfrm>
            <a:off x="2841625" y="2100263"/>
            <a:ext cx="7197725" cy="4972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lnSpc>
                <a:spcPct val="110000"/>
              </a:lnSpc>
            </a:pPr>
            <a:r>
              <a:rPr lang="zh-CN" altLang="zh-CN" sz="24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墙体工程量=[(L+a)×H-门窗洞口面积]×h- 构件体积</a:t>
            </a:r>
            <a:endParaRPr lang="zh-CN" altLang="zh-CN" sz="24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9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9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9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9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6" grpId="0" bldLvl="0" animBg="1"/>
      <p:bldP spid="99348" grpId="0"/>
      <p:bldP spid="99353" grpId="0"/>
      <p:bldP spid="9935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16150" y="1138238"/>
            <a:ext cx="7858125" cy="49650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0" hangingPunct="0">
              <a:lnSpc>
                <a:spcPct val="120000"/>
              </a:lnSpc>
            </a:pPr>
            <a:r>
              <a:rPr lang="zh-CN" altLang="zh-CN" sz="2400" b="1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(2)</a:t>
            </a:r>
            <a:r>
              <a:rPr lang="en-US" altLang="zh-CN" sz="2400" b="1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 </a:t>
            </a:r>
            <a:r>
              <a:rPr lang="zh-CN" altLang="zh-CN" sz="2400" b="1" noProof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轻质墙板</a:t>
            </a:r>
            <a:r>
              <a:rPr lang="zh-CN" altLang="zh-CN" sz="2400" b="1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按设计图示尺寸以平方米计算。</a:t>
            </a:r>
            <a:endParaRPr lang="en-US" altLang="zh-CN" sz="2400" b="1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zh-CN" sz="2400" b="1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(3)墙体体积：按设计图示尺寸以</a:t>
            </a:r>
            <a:r>
              <a:rPr lang="zh-CN" altLang="zh-CN" sz="2400" b="1" noProof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体积</a:t>
            </a:r>
            <a:r>
              <a:rPr lang="zh-CN" altLang="zh-CN" sz="2400" b="1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计算。计算墙体工程量时，应</a:t>
            </a:r>
            <a:r>
              <a:rPr lang="zh-CN" altLang="zh-CN" sz="2400" b="1" noProof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扣除</a:t>
            </a:r>
            <a:r>
              <a:rPr lang="zh-CN" altLang="zh-CN" sz="2400" b="1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门窗、洞口、嵌入墙内的 钢筋混凝土柱、梁、圈梁、挑梁、过梁及凹进墙内的壁鑫、管槽、暖气槽、消火栓箱所占体积。</a:t>
            </a:r>
            <a:r>
              <a:rPr lang="zh-CN" altLang="zh-CN" sz="2400" b="1" noProof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不扣 除</a:t>
            </a:r>
            <a:r>
              <a:rPr lang="zh-CN" altLang="zh-CN" sz="2400" b="1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梁头、外墙板头、模头、垫木、木楞头、沿橡木、木砖、门窗走头、墙内的加固钢筋、木筋、铁件、 钢管及每个面积</a:t>
            </a:r>
            <a:r>
              <a:rPr lang="en-US" altLang="zh-CN" sz="2400" b="1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≤</a:t>
            </a:r>
            <a:r>
              <a:rPr lang="zh-CN" altLang="zh-CN" sz="2400" b="1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0.3m2 孔洞等所占体积。凸出墙面的窗台虎头砖、压顶线、山墙泛水、烟囱根、门 窗套及三皮砖以内的腰线和挑檐等体积亦</a:t>
            </a:r>
            <a:r>
              <a:rPr lang="zh-CN" altLang="zh-CN" sz="2400" b="1" noProof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不增加</a:t>
            </a:r>
            <a:r>
              <a:rPr lang="zh-CN" altLang="zh-CN" sz="2400" b="1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。凸出墙面的砖垛、三皮砖以上的腰线和挑檐等体积， </a:t>
            </a:r>
            <a:r>
              <a:rPr lang="zh-CN" altLang="zh-CN" sz="2400" b="1" noProof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并入</a:t>
            </a:r>
            <a:r>
              <a:rPr lang="zh-CN" altLang="zh-CN" sz="2400" b="1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所附墙体体积内计算。</a:t>
            </a:r>
            <a:endParaRPr lang="zh-CN" altLang="zh-CN" sz="2400" b="1" noProof="1" dirty="0">
              <a:latin typeface="Arial" panose="020B0604020202020204" pitchFamily="34" charset="0"/>
              <a:ea typeface="宋体" panose="02010600030101010101" pitchFamily="2" charset="-122"/>
              <a:cs typeface="+mn-ea"/>
              <a:sym typeface="+mn-e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文本框 99"/>
          <p:cNvSpPr txBox="1"/>
          <p:nvPr/>
        </p:nvSpPr>
        <p:spPr>
          <a:xfrm>
            <a:off x="1866900" y="742950"/>
            <a:ext cx="8570913" cy="1938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127000"/>
            <a:r>
              <a:rPr lang="zh-CN" altLang="en-US" sz="2400" b="1">
                <a:latin typeface="楷体_GB2312" charset="-122"/>
                <a:ea typeface="楷体_GB2312" charset="-122"/>
              </a:rPr>
              <a:t>【例</a:t>
            </a:r>
            <a:r>
              <a:rPr lang="en-US" altLang="zh-CN" sz="2400" b="1">
                <a:latin typeface="楷体_GB2312" charset="-122"/>
                <a:ea typeface="楷体_GB2312" charset="-122"/>
              </a:rPr>
              <a:t>4</a:t>
            </a:r>
            <a:r>
              <a:rPr lang="en-US" altLang="zh-CN" sz="2400" b="1">
                <a:latin typeface="楷体_GB2312" charset="-122"/>
                <a:ea typeface="楷体_GB2312" charset="-122"/>
              </a:rPr>
              <a:t>-5</a:t>
            </a:r>
            <a:r>
              <a:rPr lang="zh-CN" altLang="en-US" sz="2400" b="1">
                <a:latin typeface="楷体_GB2312" charset="-122"/>
                <a:ea typeface="楷体_GB2312" charset="-122"/>
              </a:rPr>
              <a:t>】 某传达室，如图所示，砖墙体用</a:t>
            </a:r>
            <a:r>
              <a:rPr lang="en-US" altLang="zh-CN" sz="2400" b="1">
                <a:latin typeface="楷体_GB2312" charset="-122"/>
                <a:ea typeface="楷体_GB2312" charset="-122"/>
              </a:rPr>
              <a:t>M2.5</a:t>
            </a:r>
            <a:r>
              <a:rPr lang="zh-CN" altLang="en-US" sz="2400" b="1">
                <a:latin typeface="楷体_GB2312" charset="-122"/>
                <a:ea typeface="楷体_GB2312" charset="-122"/>
              </a:rPr>
              <a:t>混合砂浆砌筑，</a:t>
            </a:r>
            <a:r>
              <a:rPr lang="en-US" altLang="zh-CN" sz="2400" b="1">
                <a:latin typeface="楷体_GB2312" charset="-122"/>
                <a:ea typeface="楷体_GB2312" charset="-122"/>
              </a:rPr>
              <a:t>M1</a:t>
            </a:r>
            <a:r>
              <a:rPr lang="zh-CN" altLang="en-US" sz="2400" b="1">
                <a:latin typeface="楷体_GB2312" charset="-122"/>
                <a:ea typeface="楷体_GB2312" charset="-122"/>
              </a:rPr>
              <a:t>为</a:t>
            </a:r>
            <a:r>
              <a:rPr lang="en-US" altLang="zh-CN" sz="2400" b="1">
                <a:latin typeface="楷体_GB2312" charset="-122"/>
                <a:ea typeface="楷体_GB2312" charset="-122"/>
              </a:rPr>
              <a:t>1000mm×2400mm</a:t>
            </a:r>
            <a:r>
              <a:rPr lang="zh-CN" altLang="en-US" sz="2400" b="1">
                <a:latin typeface="楷体_GB2312" charset="-122"/>
                <a:ea typeface="楷体_GB2312" charset="-122"/>
              </a:rPr>
              <a:t>，</a:t>
            </a:r>
            <a:r>
              <a:rPr lang="en-US" altLang="zh-CN" sz="2400" b="1">
                <a:latin typeface="楷体_GB2312" charset="-122"/>
                <a:ea typeface="楷体_GB2312" charset="-122"/>
              </a:rPr>
              <a:t>M2</a:t>
            </a:r>
            <a:r>
              <a:rPr lang="zh-CN" altLang="en-US" sz="2400" b="1">
                <a:latin typeface="楷体_GB2312" charset="-122"/>
                <a:ea typeface="楷体_GB2312" charset="-122"/>
              </a:rPr>
              <a:t>为</a:t>
            </a:r>
            <a:r>
              <a:rPr lang="en-US" altLang="zh-CN" sz="2400" b="1">
                <a:latin typeface="楷体_GB2312" charset="-122"/>
                <a:ea typeface="楷体_GB2312" charset="-122"/>
              </a:rPr>
              <a:t>900mm×2400mm</a:t>
            </a:r>
            <a:r>
              <a:rPr lang="zh-CN" altLang="en-US" sz="2400" b="1">
                <a:latin typeface="楷体_GB2312" charset="-122"/>
                <a:ea typeface="楷体_GB2312" charset="-122"/>
              </a:rPr>
              <a:t>，</a:t>
            </a:r>
            <a:r>
              <a:rPr lang="en-US" altLang="zh-CN" sz="2400" b="1">
                <a:latin typeface="楷体_GB2312" charset="-122"/>
                <a:ea typeface="楷体_GB2312" charset="-122"/>
              </a:rPr>
              <a:t>C1</a:t>
            </a:r>
            <a:r>
              <a:rPr lang="zh-CN" altLang="en-US" sz="2400" b="1">
                <a:latin typeface="楷体_GB2312" charset="-122"/>
                <a:ea typeface="楷体_GB2312" charset="-122"/>
              </a:rPr>
              <a:t>为</a:t>
            </a:r>
            <a:r>
              <a:rPr lang="en-US" altLang="zh-CN" sz="2400" b="1">
                <a:latin typeface="楷体_GB2312" charset="-122"/>
                <a:ea typeface="楷体_GB2312" charset="-122"/>
              </a:rPr>
              <a:t>1500mm×1500mm</a:t>
            </a:r>
            <a:r>
              <a:rPr lang="zh-CN" altLang="en-US" sz="2400" b="1">
                <a:latin typeface="楷体_GB2312" charset="-122"/>
                <a:ea typeface="楷体_GB2312" charset="-122"/>
              </a:rPr>
              <a:t>，门窗上部均设过梁，断面为</a:t>
            </a:r>
            <a:r>
              <a:rPr lang="en-US" altLang="zh-CN" sz="2400" b="1">
                <a:latin typeface="楷体_GB2312" charset="-122"/>
                <a:ea typeface="楷体_GB2312" charset="-122"/>
              </a:rPr>
              <a:t>240mm×180mm</a:t>
            </a:r>
            <a:r>
              <a:rPr lang="zh-CN" altLang="en-US" sz="2400" b="1">
                <a:latin typeface="楷体_GB2312" charset="-122"/>
                <a:ea typeface="楷体_GB2312" charset="-122"/>
              </a:rPr>
              <a:t>，长度按门窗洞口宽度每边增加</a:t>
            </a:r>
            <a:r>
              <a:rPr lang="en-US" altLang="zh-CN" sz="2400" b="1">
                <a:latin typeface="楷体_GB2312" charset="-122"/>
                <a:ea typeface="楷体_GB2312" charset="-122"/>
              </a:rPr>
              <a:t>250mm</a:t>
            </a:r>
            <a:r>
              <a:rPr lang="zh-CN" altLang="en-US" sz="2400" b="1">
                <a:latin typeface="楷体_GB2312" charset="-122"/>
                <a:ea typeface="楷体_GB2312" charset="-122"/>
              </a:rPr>
              <a:t>；外墙均设圈梁</a:t>
            </a:r>
            <a:r>
              <a:rPr lang="en-US" altLang="zh-CN" sz="2400" b="1">
                <a:latin typeface="楷体_GB2312" charset="-122"/>
                <a:ea typeface="楷体_GB2312" charset="-122"/>
              </a:rPr>
              <a:t>(</a:t>
            </a:r>
            <a:r>
              <a:rPr lang="zh-CN" altLang="en-US" sz="2400" b="1">
                <a:latin typeface="楷体_GB2312" charset="-122"/>
                <a:ea typeface="楷体_GB2312" charset="-122"/>
              </a:rPr>
              <a:t>内墙不设</a:t>
            </a:r>
            <a:r>
              <a:rPr lang="en-US" altLang="zh-CN" sz="2400" b="1">
                <a:latin typeface="楷体_GB2312" charset="-122"/>
                <a:ea typeface="楷体_GB2312" charset="-122"/>
              </a:rPr>
              <a:t>)</a:t>
            </a:r>
            <a:r>
              <a:rPr lang="zh-CN" altLang="en-US" sz="2400" b="1">
                <a:latin typeface="楷体_GB2312" charset="-122"/>
                <a:ea typeface="楷体_GB2312" charset="-122"/>
              </a:rPr>
              <a:t>，断面为</a:t>
            </a:r>
            <a:r>
              <a:rPr lang="en-US" altLang="zh-CN" sz="2400" b="1">
                <a:latin typeface="楷体_GB2312" charset="-122"/>
                <a:ea typeface="楷体_GB2312" charset="-122"/>
              </a:rPr>
              <a:t>240mm×240mm</a:t>
            </a:r>
            <a:r>
              <a:rPr lang="zh-CN" altLang="en-US" sz="2400" b="1">
                <a:latin typeface="楷体_GB2312" charset="-122"/>
                <a:ea typeface="楷体_GB2312" charset="-122"/>
              </a:rPr>
              <a:t>。计算墙体工程量，确定定额项目</a:t>
            </a:r>
            <a:r>
              <a:rPr lang="zh-CN" altLang="en-US" sz="2400">
                <a:latin typeface="楷体_GB2312" charset="-122"/>
                <a:ea typeface="楷体_GB2312" charset="-122"/>
              </a:rPr>
              <a:t>。</a:t>
            </a: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6866" name="图片 -2147482590" descr="3d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27275" y="2663825"/>
            <a:ext cx="7286625" cy="3717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文本框 99"/>
          <p:cNvSpPr txBox="1"/>
          <p:nvPr/>
        </p:nvSpPr>
        <p:spPr>
          <a:xfrm>
            <a:off x="1778000" y="1050925"/>
            <a:ext cx="9540875" cy="3192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268605"/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解：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外墙工程量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=[(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6.00+3.60+6.00+3.60+8.00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×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0.90+1.50+0.18+0.38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)-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268605"/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1.50×1.50×6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1.00×2.40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0.90×2.4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]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×0.24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0.24×0.18×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268605"/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2.00×6+1.50+1.4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)=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14.35m</a:t>
            </a:r>
            <a:r>
              <a:rPr lang="en-US" altLang="zh-CN" sz="2400" baseline="3000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endParaRPr lang="en-US" altLang="zh-CN" sz="2400" baseline="30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268605"/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内墙工程量=[(6.0-0.24+8.0-0.24)×(0.9+1.5+0.18+0.38+0.11)-    </a:t>
            </a: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268605"/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0.9×2.4]×0.24-0.24×0.18×1.40  =9.38m</a:t>
            </a:r>
            <a:r>
              <a:rPr lang="zh-CN" altLang="en-US" sz="2400" baseline="30000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endParaRPr lang="zh-CN" altLang="en-US" sz="2400" baseline="300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268605">
              <a:lnSpc>
                <a:spcPct val="110000"/>
              </a:lnSpc>
            </a:pP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墙体工程量合计=14.35+9.38=</a:t>
            </a:r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23.73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m</a:t>
            </a:r>
            <a:r>
              <a:rPr lang="zh-CN" altLang="en-US" sz="2400" baseline="30000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endParaRPr lang="zh-CN" altLang="en-US" sz="2400" baseline="300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268605"/>
            <a:endParaRPr lang="zh-CN" altLang="en-US" sz="2400" baseline="300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268605"/>
            <a:endParaRPr lang="zh-CN" altLang="en-US" sz="2400" baseline="300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890" name="文本框 1"/>
          <p:cNvSpPr txBox="1"/>
          <p:nvPr/>
        </p:nvSpPr>
        <p:spPr>
          <a:xfrm>
            <a:off x="1778000" y="4525963"/>
            <a:ext cx="680720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266700"/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半圆弧外墙工程量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4.00×3.14×2.96×0.24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8.92m</a:t>
            </a:r>
            <a:r>
              <a:rPr lang="en-US" altLang="zh-CN" sz="2400" baseline="3000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891" name="文本框 2"/>
          <p:cNvSpPr txBox="1"/>
          <p:nvPr/>
        </p:nvSpPr>
        <p:spPr>
          <a:xfrm>
            <a:off x="1778000" y="3703638"/>
            <a:ext cx="7827963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266700"/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240mm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混水砖墙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M2.5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混合砂浆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，套定额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4-1-7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（换）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266700"/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定额中</a:t>
            </a:r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M5.0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砂浆换算</a:t>
            </a:r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M2.5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砂浆</a:t>
            </a: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892" name="文本框 3"/>
          <p:cNvSpPr txBox="1"/>
          <p:nvPr/>
        </p:nvSpPr>
        <p:spPr>
          <a:xfrm>
            <a:off x="1778000" y="5010150"/>
            <a:ext cx="810577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266700"/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半圆弧墙工程量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8.92m</a:t>
            </a:r>
            <a:r>
              <a:rPr lang="en-US" altLang="zh-CN" sz="2400" baseline="3000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，套定额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4-1-7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（换）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266700"/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定额中</a:t>
            </a:r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M5.0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砂浆换算</a:t>
            </a:r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M2.5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砂浆，人工费乘以</a:t>
            </a:r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1.1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，材料费乘以</a:t>
            </a:r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1.03</a:t>
            </a:r>
            <a:endParaRPr lang="en-US" altLang="zh-CN" sz="24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266700"/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0358" name="组合 100357"/>
          <p:cNvGrpSpPr/>
          <p:nvPr/>
        </p:nvGrpSpPr>
        <p:grpSpPr>
          <a:xfrm>
            <a:off x="1524000" y="0"/>
            <a:ext cx="6278563" cy="1016000"/>
            <a:chOff x="0" y="0"/>
            <a:chExt cx="3955" cy="640"/>
          </a:xfrm>
        </p:grpSpPr>
        <p:pic>
          <p:nvPicPr>
            <p:cNvPr id="38915" name="图片 100358" descr="bar0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3891" cy="6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8916" name="矩形 100359"/>
            <p:cNvSpPr/>
            <p:nvPr/>
          </p:nvSpPr>
          <p:spPr>
            <a:xfrm>
              <a:off x="90" y="137"/>
              <a:ext cx="386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marL="536575" indent="-536575" latinLnBrk="1">
                <a:buFont typeface="Wingdings" panose="05000000000000000000" pitchFamily="2" charset="2"/>
                <a:buChar char="v"/>
              </a:pPr>
              <a:r>
                <a:rPr lang="en-US" altLang="zh-CN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 4.2</a:t>
              </a:r>
              <a:r>
                <a:rPr lang="zh-CN" altLang="en-US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工程量计算规则</a:t>
              </a:r>
              <a:endParaRPr lang="zh-CN" altLang="en-US" sz="2800" dirty="0">
                <a:solidFill>
                  <a:srgbClr val="660066"/>
                </a:solidFill>
                <a:latin typeface="Arial Black" panose="020B0A04020102020204" pitchFamily="34" charset="0"/>
                <a:ea typeface="隶书" pitchFamily="49" charset="-122"/>
              </a:endParaRPr>
            </a:p>
          </p:txBody>
        </p:sp>
      </p:grpSp>
      <p:sp>
        <p:nvSpPr>
          <p:cNvPr id="100370" name="矩形 100369"/>
          <p:cNvSpPr/>
          <p:nvPr/>
        </p:nvSpPr>
        <p:spPr>
          <a:xfrm>
            <a:off x="2138363" y="906463"/>
            <a:ext cx="7915275" cy="2120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0" fontAlgn="base" hangingPunct="0">
              <a:lnSpc>
                <a:spcPct val="110000"/>
              </a:lnSpc>
            </a:pPr>
            <a:r>
              <a:rPr lang="zh-CN" altLang="zh-CN" sz="2400" b="1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(4)</a:t>
            </a:r>
            <a:r>
              <a:rPr lang="en-US" altLang="zh-CN" sz="2400" b="1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</a:t>
            </a:r>
            <a:r>
              <a:rPr lang="zh-CN" altLang="zh-CN" sz="2400" b="1" strike="noStrike" noProof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附墙烟囱</a:t>
            </a:r>
            <a:r>
              <a:rPr lang="zh-CN" altLang="zh-CN" sz="2400" b="1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(包括附墙通风道、垃圾道、混凝土烟风道除外)，按其外形体积并入所依附的墙体积内计算，如图3-17所示。计算时不扣除每一孔洞横截面在0.1m</a:t>
            </a:r>
            <a:r>
              <a:rPr lang="zh-CN" altLang="zh-CN" sz="2400" b="1" strike="noStrike" baseline="30000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2</a:t>
            </a:r>
            <a:r>
              <a:rPr lang="zh-CN" altLang="zh-CN" sz="2400" b="1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以内所占的体积，但孔洞内抹灰工程量亦不增加。混凝土烟、风道按设计混凝土砌块体积，以立方米计算。</a:t>
            </a:r>
            <a:endParaRPr lang="zh-CN" altLang="zh-CN" sz="2400" b="1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0371" name="矩形 100370"/>
          <p:cNvSpPr/>
          <p:nvPr/>
        </p:nvSpPr>
        <p:spPr>
          <a:xfrm>
            <a:off x="2428875" y="3325813"/>
            <a:ext cx="2943225" cy="3276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10000"/>
              </a:lnSpc>
            </a:pPr>
            <a:r>
              <a:rPr lang="zh-CN" altLang="zh-CN" sz="1400" dirty="0">
                <a:latin typeface="Arial" panose="020B0604020202020204" pitchFamily="34" charset="0"/>
                <a:ea typeface="宋体" panose="02010600030101010101" pitchFamily="2" charset="-122"/>
              </a:rPr>
              <a:t>式中：H——附墙烟囱设计高度。</a:t>
            </a:r>
            <a:endParaRPr lang="zh-CN" altLang="zh-CN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0374" name="矩形 100373"/>
          <p:cNvSpPr/>
          <p:nvPr/>
        </p:nvSpPr>
        <p:spPr>
          <a:xfrm>
            <a:off x="5427663" y="3000375"/>
            <a:ext cx="2283460" cy="3276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lnSpc>
                <a:spcPct val="110000"/>
              </a:lnSpc>
            </a:pPr>
            <a:r>
              <a:rPr lang="zh-CN" altLang="eu-ES" sz="14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附墙烟囱工程量</a:t>
            </a:r>
            <a:r>
              <a:rPr lang="eu-ES" altLang="zh-CN" sz="14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=</a:t>
            </a:r>
            <a:r>
              <a:rPr lang="eu-ES" altLang="zh-CN" sz="1400" b="1" i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r>
              <a:rPr lang="eu-ES" altLang="zh-CN" sz="14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r>
              <a:rPr lang="eu-ES" altLang="zh-CN" sz="1400" b="1" i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eu-ES" altLang="zh-CN" sz="14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r>
              <a:rPr lang="eu-ES" altLang="zh-CN" sz="1400" b="1" i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</a:t>
            </a:r>
            <a:endParaRPr lang="eu-ES" altLang="zh-CN" sz="1400" b="1" i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00378" name="组合 100377"/>
          <p:cNvGrpSpPr/>
          <p:nvPr/>
        </p:nvGrpSpPr>
        <p:grpSpPr>
          <a:xfrm>
            <a:off x="3914775" y="3765550"/>
            <a:ext cx="3886200" cy="2409825"/>
            <a:chOff x="1506" y="2372"/>
            <a:chExt cx="2448" cy="1518"/>
          </a:xfrm>
        </p:grpSpPr>
        <p:pic>
          <p:nvPicPr>
            <p:cNvPr id="38921" name="图片 100374" descr="3d17"/>
            <p:cNvPicPr>
              <a:picLocks noChangeAspect="1"/>
            </p:cNvPicPr>
            <p:nvPr/>
          </p:nvPicPr>
          <p:blipFill>
            <a:blip r:embed="rId2"/>
            <a:srcRect b="7069"/>
            <a:stretch>
              <a:fillRect/>
            </a:stretch>
          </p:blipFill>
          <p:spPr>
            <a:xfrm>
              <a:off x="1506" y="2372"/>
              <a:ext cx="2448" cy="132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8922" name="矩形 100375"/>
            <p:cNvSpPr/>
            <p:nvPr/>
          </p:nvSpPr>
          <p:spPr>
            <a:xfrm>
              <a:off x="2122" y="3697"/>
              <a:ext cx="1067" cy="19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图</a:t>
              </a:r>
              <a:r>
                <a:rPr lang="en-US" altLang="zh-CN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3-17  </a:t>
              </a:r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附墙烟囱 </a:t>
              </a:r>
              <a:endPara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0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0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0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0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70" grpId="0"/>
      <p:bldP spid="100371" grpId="0"/>
      <p:bldP spid="10037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文本框 99"/>
          <p:cNvSpPr txBox="1"/>
          <p:nvPr/>
        </p:nvSpPr>
        <p:spPr>
          <a:xfrm>
            <a:off x="2206625" y="1117600"/>
            <a:ext cx="797877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268605"/>
            <a:r>
              <a:rPr lang="zh-CN" altLang="en-US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【例</a:t>
            </a:r>
            <a:r>
              <a:rPr lang="en-US" altLang="zh-CN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en-US" altLang="zh-CN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-9</a:t>
            </a:r>
            <a:r>
              <a:rPr lang="zh-CN" altLang="en-US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】 某工程如图</a:t>
            </a:r>
            <a:r>
              <a:rPr lang="en-US" altLang="zh-CN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3-26</a:t>
            </a:r>
            <a:r>
              <a:rPr lang="zh-CN" altLang="en-US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所示，附墙烟道高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3.9m</a:t>
            </a:r>
            <a:r>
              <a:rPr lang="zh-CN" altLang="en-US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。计算附墙烟道体积，确定定额项目。</a:t>
            </a: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9938" name="图片 -2147482565" descr="3d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06625" y="1941513"/>
            <a:ext cx="2022475" cy="4106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39" name="文本框 1"/>
          <p:cNvSpPr txBox="1"/>
          <p:nvPr/>
        </p:nvSpPr>
        <p:spPr>
          <a:xfrm>
            <a:off x="4376738" y="2201863"/>
            <a:ext cx="626110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268605"/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解：附墙烟道工程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0.8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×0.375×3.9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1.23m</a:t>
            </a:r>
            <a:r>
              <a:rPr lang="en-US" altLang="zh-CN" sz="2400" baseline="3000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268605"/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附墙烟道，套定额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4-1-7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8" name="矩形 102417"/>
          <p:cNvSpPr/>
          <p:nvPr/>
        </p:nvSpPr>
        <p:spPr>
          <a:xfrm>
            <a:off x="1985963" y="1736725"/>
            <a:ext cx="8220075" cy="46335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0" fontAlgn="base" hangingPunct="0">
              <a:lnSpc>
                <a:spcPct val="130000"/>
              </a:lnSpc>
            </a:pPr>
            <a:r>
              <a:rPr lang="zh-CN" altLang="zh-CN" sz="2400" b="1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(1)</a:t>
            </a:r>
            <a:r>
              <a:rPr lang="zh-CN" altLang="zh-CN" sz="2400" b="1" strike="noStrike" noProof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砖砌地沟</a:t>
            </a:r>
            <a:r>
              <a:rPr lang="zh-CN" altLang="zh-CN" sz="2400" b="1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不分沟底、沟壁按设计图示尺寸以</a:t>
            </a:r>
            <a:r>
              <a:rPr lang="zh-CN" altLang="zh-CN" sz="2400" b="1" strike="noStrike" noProof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体积</a:t>
            </a:r>
            <a:r>
              <a:rPr lang="zh-CN" altLang="zh-CN" sz="2400" b="1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计算。</a:t>
            </a:r>
            <a:endParaRPr lang="zh-CN" altLang="zh-CN" sz="2400" b="1" strike="noStrike" noProof="1" dirty="0">
              <a:cs typeface="+mn-ea"/>
              <a:sym typeface="+mn-ea"/>
            </a:endParaRPr>
          </a:p>
          <a:p>
            <a:pPr lvl="0" eaLnBrk="0" fontAlgn="base" hangingPunct="0">
              <a:lnSpc>
                <a:spcPct val="130000"/>
              </a:lnSpc>
            </a:pPr>
            <a:r>
              <a:rPr lang="zh-CN" altLang="zh-CN" sz="2400" b="1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(2)</a:t>
            </a:r>
            <a:r>
              <a:rPr lang="zh-CN" altLang="zh-CN" sz="2400" b="1" strike="noStrike" noProof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零星砌体项目</a:t>
            </a:r>
            <a:r>
              <a:rPr lang="zh-CN" altLang="zh-CN" sz="2400" b="1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，均按设计图示尺寸以</a:t>
            </a:r>
            <a:r>
              <a:rPr lang="zh-CN" altLang="zh-CN" sz="2400" b="1" strike="noStrike" noProof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体积</a:t>
            </a:r>
            <a:r>
              <a:rPr lang="zh-CN" altLang="zh-CN" sz="2400" b="1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计算。</a:t>
            </a:r>
            <a:endParaRPr lang="zh-CN" altLang="zh-CN" sz="2400" b="1" strike="noStrike" noProof="1" dirty="0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  <a:p>
            <a:pPr lvl="0" eaLnBrk="0" fontAlgn="base" hangingPunct="0">
              <a:lnSpc>
                <a:spcPct val="130000"/>
              </a:lnSpc>
            </a:pPr>
            <a:r>
              <a:rPr lang="zh-CN" altLang="zh-CN" sz="2400" b="1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(3)</a:t>
            </a:r>
            <a:r>
              <a:rPr lang="zh-CN" altLang="zh-CN" sz="2400" b="1" strike="noStrike" noProof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多孔砖墙、空心砖墙和空心砌块墙</a:t>
            </a:r>
            <a:r>
              <a:rPr lang="zh-CN" altLang="zh-CN" sz="2400" b="1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，按相应规定计算墙体外形体积，不扣除砌体材料中的孔洞 和空心部分的</a:t>
            </a:r>
            <a:r>
              <a:rPr lang="zh-CN" altLang="zh-CN" sz="2400" b="1" strike="noStrike" noProof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体积</a:t>
            </a:r>
            <a:r>
              <a:rPr lang="zh-CN" altLang="zh-CN" sz="2400" b="1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。</a:t>
            </a:r>
            <a:endParaRPr lang="zh-CN" altLang="zh-CN" sz="2400" b="1" strike="noStrike" noProof="1" dirty="0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  <a:p>
            <a:pPr lvl="0" eaLnBrk="0" fontAlgn="base" hangingPunct="0">
              <a:lnSpc>
                <a:spcPct val="130000"/>
              </a:lnSpc>
            </a:pPr>
            <a:r>
              <a:rPr lang="zh-CN" altLang="zh-CN" sz="2400" b="1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(4)</a:t>
            </a:r>
            <a:r>
              <a:rPr lang="zh-CN" altLang="zh-CN" sz="2400" b="1" strike="noStrike" noProof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装饰砌块夹芯保温复合墙体</a:t>
            </a:r>
            <a:r>
              <a:rPr lang="zh-CN" altLang="zh-CN" sz="2400" b="1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按实砌复合墙体以</a:t>
            </a:r>
            <a:r>
              <a:rPr lang="zh-CN" altLang="zh-CN" sz="2400" b="1" strike="noStrike" noProof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面积</a:t>
            </a:r>
            <a:r>
              <a:rPr lang="zh-CN" altLang="zh-CN" sz="2400" b="1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计算。</a:t>
            </a:r>
            <a:endParaRPr lang="zh-CN" altLang="zh-CN" sz="2400" b="1" strike="noStrike" noProof="1" dirty="0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  <a:p>
            <a:pPr lvl="0" eaLnBrk="0" fontAlgn="base" hangingPunct="0">
              <a:lnSpc>
                <a:spcPct val="130000"/>
              </a:lnSpc>
            </a:pPr>
            <a:r>
              <a:rPr lang="zh-CN" altLang="zh-CN" sz="2400" b="1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(5)</a:t>
            </a:r>
            <a:r>
              <a:rPr lang="zh-CN" altLang="zh-CN" sz="2400" b="1" strike="noStrike" noProof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混凝土镂空花格墙</a:t>
            </a:r>
            <a:r>
              <a:rPr lang="zh-CN" altLang="zh-CN" sz="2400" b="1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按设计空花部分外形面积（空花部分不予扣除）以</a:t>
            </a:r>
            <a:r>
              <a:rPr lang="zh-CN" altLang="zh-CN" sz="2400" b="1" strike="noStrike" noProof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面积</a:t>
            </a:r>
            <a:r>
              <a:rPr lang="zh-CN" altLang="zh-CN" sz="2400" b="1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计算。</a:t>
            </a:r>
            <a:endParaRPr lang="zh-CN" altLang="zh-CN" sz="2400" b="1" strike="noStrike" noProof="1" dirty="0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  <a:p>
            <a:pPr lvl="0" eaLnBrk="0" fontAlgn="base" hangingPunct="0">
              <a:lnSpc>
                <a:spcPct val="130000"/>
              </a:lnSpc>
            </a:pPr>
            <a:r>
              <a:rPr lang="zh-CN" altLang="zh-CN" sz="2400" b="1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(6)</a:t>
            </a:r>
            <a:r>
              <a:rPr lang="zh-CN" altLang="zh-CN" sz="2400" b="1" strike="noStrike" noProof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石砌护坡</a:t>
            </a:r>
            <a:r>
              <a:rPr lang="zh-CN" altLang="zh-CN" sz="2400" b="1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按设计图示尺寸以</a:t>
            </a:r>
            <a:r>
              <a:rPr lang="zh-CN" altLang="zh-CN" sz="2400" b="1" strike="noStrike" noProof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立方米</a:t>
            </a:r>
            <a:r>
              <a:rPr lang="zh-CN" altLang="zh-CN" sz="2400" b="1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计算。</a:t>
            </a:r>
            <a:endParaRPr lang="zh-CN" altLang="zh-CN" sz="2400" b="1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0" fontAlgn="base" hangingPunct="0">
              <a:lnSpc>
                <a:spcPct val="130000"/>
              </a:lnSpc>
            </a:pPr>
            <a:r>
              <a:rPr lang="zh-CN" altLang="zh-CN" sz="2400" b="1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(7)砖背里和毛石背里按设计图示尺寸以</a:t>
            </a:r>
            <a:r>
              <a:rPr lang="zh-CN" altLang="zh-CN" sz="2400" b="1" strike="noStrike" noProof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体积</a:t>
            </a:r>
            <a:r>
              <a:rPr lang="zh-CN" altLang="zh-CN" sz="2400" b="1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计算。</a:t>
            </a:r>
            <a:endParaRPr lang="zh-CN" altLang="zh-CN" sz="2400" b="1" strike="noStrike" noProof="1" dirty="0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  <a:p>
            <a:pPr lvl="0" eaLnBrk="0" fontAlgn="base" hangingPunct="0">
              <a:lnSpc>
                <a:spcPct val="105000"/>
              </a:lnSpc>
            </a:pPr>
            <a:endParaRPr lang="zh-CN" altLang="zh-CN" sz="1400" b="1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02406" name="组合 102405"/>
          <p:cNvGrpSpPr/>
          <p:nvPr/>
        </p:nvGrpSpPr>
        <p:grpSpPr>
          <a:xfrm>
            <a:off x="1524000" y="0"/>
            <a:ext cx="6278563" cy="1016000"/>
            <a:chOff x="0" y="0"/>
            <a:chExt cx="3955" cy="640"/>
          </a:xfrm>
        </p:grpSpPr>
        <p:pic>
          <p:nvPicPr>
            <p:cNvPr id="40964" name="图片 102406" descr="bar0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3891" cy="6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0965" name="矩形 102407"/>
            <p:cNvSpPr/>
            <p:nvPr/>
          </p:nvSpPr>
          <p:spPr>
            <a:xfrm>
              <a:off x="90" y="137"/>
              <a:ext cx="386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marL="536575" indent="-536575" latinLnBrk="1">
                <a:buFont typeface="Wingdings" panose="05000000000000000000" pitchFamily="2" charset="2"/>
                <a:buChar char="v"/>
              </a:pPr>
              <a:r>
                <a:rPr lang="en-US" altLang="zh-CN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 4.2</a:t>
              </a:r>
              <a:r>
                <a:rPr lang="zh-CN" altLang="en-US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工程量计算规则</a:t>
              </a:r>
              <a:endParaRPr lang="zh-CN" altLang="en-US" sz="2800" dirty="0">
                <a:solidFill>
                  <a:srgbClr val="660066"/>
                </a:solidFill>
                <a:latin typeface="Arial Black" panose="020B0A04020102020204" pitchFamily="34" charset="0"/>
                <a:ea typeface="隶书" pitchFamily="49" charset="-122"/>
              </a:endParaRPr>
            </a:p>
          </p:txBody>
        </p:sp>
      </p:grpSp>
      <p:sp>
        <p:nvSpPr>
          <p:cNvPr id="102417" name="五边形 102416"/>
          <p:cNvSpPr/>
          <p:nvPr/>
        </p:nvSpPr>
        <p:spPr>
          <a:xfrm>
            <a:off x="2346325" y="1136650"/>
            <a:ext cx="1184275" cy="600075"/>
          </a:xfrm>
          <a:prstGeom prst="homePlate">
            <a:avLst>
              <a:gd name="adj" fmla="val 40256"/>
            </a:avLst>
          </a:prstGeom>
          <a:gradFill rotWithShape="1">
            <a:gsLst>
              <a:gs pos="0">
                <a:srgbClr val="000051"/>
              </a:gs>
              <a:gs pos="50000">
                <a:srgbClr val="0000FF"/>
              </a:gs>
              <a:gs pos="100000">
                <a:srgbClr val="000051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其他砌筑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8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2418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8">
                                            <p:txEl>
                                              <p:charRg st="28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2418">
                                            <p:txEl>
                                              <p:charRg st="28" end="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8">
                                            <p:txEl>
                                              <p:charRg st="53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2418">
                                            <p:txEl>
                                              <p:charRg st="53" end="10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8">
                                            <p:txEl>
                                              <p:charRg st="108" end="1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2418">
                                            <p:txEl>
                                              <p:charRg st="108" end="1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8">
                                            <p:txEl>
                                              <p:charRg st="137" end="1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2418">
                                            <p:txEl>
                                              <p:charRg st="137" end="1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8">
                                            <p:txEl>
                                              <p:charRg st="176" end="1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2418">
                                            <p:txEl>
                                              <p:charRg st="176" end="19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8">
                                            <p:txEl>
                                              <p:charRg st="198" end="2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2418">
                                            <p:txEl>
                                              <p:charRg st="198" end="2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8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8" grpId="0" bldLvl="0" uiExpand="1" build="allAtOnce"/>
      <p:bldP spid="102417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5" name="文本框 99"/>
          <p:cNvSpPr txBox="1"/>
          <p:nvPr/>
        </p:nvSpPr>
        <p:spPr>
          <a:xfrm>
            <a:off x="2232025" y="1143000"/>
            <a:ext cx="7815263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127000"/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【例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-17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】 如图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3-33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所示砖台阶，长度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4m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，共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个。计算砖台阶工程量，确定定额项目。</a:t>
            </a: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1986" name="图片 -2147482570" descr="3d33"/>
          <p:cNvPicPr>
            <a:picLocks noChangeAspect="1"/>
          </p:cNvPicPr>
          <p:nvPr/>
        </p:nvPicPr>
        <p:blipFill>
          <a:blip r:embed="rId1"/>
          <a:srcRect t="4947"/>
          <a:stretch>
            <a:fillRect/>
          </a:stretch>
        </p:blipFill>
        <p:spPr>
          <a:xfrm>
            <a:off x="2997200" y="1965325"/>
            <a:ext cx="6007100" cy="2233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41500" y="4375150"/>
            <a:ext cx="843280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268605"/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解：砖台阶工程量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4.00×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0.60×0.24+0.30×0.30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×4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3.74m</a:t>
            </a:r>
            <a:r>
              <a:rPr lang="en-US" altLang="zh-CN" sz="2400" baseline="3000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62250" y="4941888"/>
            <a:ext cx="684371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266700"/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砖台阶（零星砌体），套定额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4-1-24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09" name="文本框 99"/>
          <p:cNvSpPr txBox="1"/>
          <p:nvPr/>
        </p:nvSpPr>
        <p:spPr>
          <a:xfrm>
            <a:off x="2036763" y="819150"/>
            <a:ext cx="8320087" cy="50774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268605">
              <a:lnSpc>
                <a:spcPct val="15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【例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-11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】  某单层建筑物，框架结构，尺寸如图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3-28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所示，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墙身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用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M5.0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混合砂浆砌筑加气混凝土砌块，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女儿墙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砌筑煤矸石空心砖，混凝土压顶断面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240mm×60mm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，墙厚均为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240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mm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石膏空心条板墙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80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mm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厚。构造柱断面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240mm×240mm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到女儿墙顶，框架梁断面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240mm×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00mm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，门窗洞口上均采用现浇钢筋混凝土过梁，断面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240mm×180mm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M1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1560mm×2700mm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M2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1000mm×2700mm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C1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1800mm×1800mm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C2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1560mm×1800mm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。计算墙体工程量，确定定额项目。</a:t>
            </a: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6385" name="组合 2"/>
          <p:cNvGrpSpPr/>
          <p:nvPr/>
        </p:nvGrpSpPr>
        <p:grpSpPr>
          <a:xfrm>
            <a:off x="2133600" y="1528763"/>
            <a:ext cx="576263" cy="576262"/>
            <a:chOff x="3061" y="1389"/>
            <a:chExt cx="363" cy="363"/>
          </a:xfrm>
        </p:grpSpPr>
        <p:grpSp>
          <p:nvGrpSpPr>
            <p:cNvPr id="16386" name="组合 3"/>
            <p:cNvGrpSpPr/>
            <p:nvPr/>
          </p:nvGrpSpPr>
          <p:grpSpPr>
            <a:xfrm>
              <a:off x="3061" y="1389"/>
              <a:ext cx="363" cy="363"/>
              <a:chOff x="385" y="3067"/>
              <a:chExt cx="680" cy="680"/>
            </a:xfrm>
          </p:grpSpPr>
          <p:sp>
            <p:nvSpPr>
              <p:cNvPr id="16387" name="椭圆 4"/>
              <p:cNvSpPr/>
              <p:nvPr/>
            </p:nvSpPr>
            <p:spPr>
              <a:xfrm>
                <a:off x="385" y="3067"/>
                <a:ext cx="680" cy="680"/>
              </a:xfrm>
              <a:prstGeom prst="ellipse">
                <a:avLst/>
              </a:prstGeom>
              <a:gradFill rotWithShape="1">
                <a:gsLst>
                  <a:gs pos="0">
                    <a:srgbClr val="185E18"/>
                  </a:gs>
                  <a:gs pos="100000">
                    <a:srgbClr val="33CC33">
                      <a:alpha val="0"/>
                    </a:srgbClr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388" name="椭圆 5"/>
              <p:cNvSpPr/>
              <p:nvPr/>
            </p:nvSpPr>
            <p:spPr>
              <a:xfrm>
                <a:off x="421" y="3103"/>
                <a:ext cx="608" cy="608"/>
              </a:xfrm>
              <a:prstGeom prst="ellipse">
                <a:avLst/>
              </a:prstGeom>
              <a:solidFill>
                <a:srgbClr val="FF9900"/>
              </a:solidFill>
              <a:ln w="9525">
                <a:noFill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389" name="椭圆 6"/>
              <p:cNvSpPr/>
              <p:nvPr/>
            </p:nvSpPr>
            <p:spPr>
              <a:xfrm>
                <a:off x="443" y="3125"/>
                <a:ext cx="564" cy="564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60001"/>
                    </a:schemeClr>
                  </a:gs>
                  <a:gs pos="100000">
                    <a:srgbClr val="006699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390" name="椭圆 7"/>
              <p:cNvSpPr/>
              <p:nvPr/>
            </p:nvSpPr>
            <p:spPr>
              <a:xfrm>
                <a:off x="491" y="3385"/>
                <a:ext cx="467" cy="235"/>
              </a:xfrm>
              <a:prstGeom prst="ellipse">
                <a:avLst/>
              </a:prstGeom>
              <a:solidFill>
                <a:srgbClr val="FF9900">
                  <a:alpha val="60001"/>
                </a:srgbClr>
              </a:solidFill>
              <a:ln w="9525">
                <a:noFill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6391" name="文本框 8"/>
            <p:cNvSpPr txBox="1"/>
            <p:nvPr/>
          </p:nvSpPr>
          <p:spPr>
            <a:xfrm>
              <a:off x="3132" y="1440"/>
              <a:ext cx="222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 eaLnBrk="0" hangingPunct="0"/>
              <a:r>
                <a:rPr lang="en-US" altLang="zh-CN" sz="2400" b="1">
                  <a:latin typeface="Arial" panose="020B0604020202020204" pitchFamily="34" charset="0"/>
                  <a:ea typeface="宋体" panose="02010600030101010101" pitchFamily="2" charset="-122"/>
                </a:rPr>
                <a:t>3</a:t>
              </a:r>
              <a:endParaRPr lang="en-US" altLang="zh-CN" sz="2400" b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6392" name="文本框 5186"/>
          <p:cNvSpPr txBox="1"/>
          <p:nvPr/>
        </p:nvSpPr>
        <p:spPr>
          <a:xfrm>
            <a:off x="2740025" y="1354138"/>
            <a:ext cx="7397750" cy="9772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2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砌筑砂浆按现场搅拌编制，定额所列砌筑砂浆的强度等级和种类，设计与定额不同时可换算。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3" name="文本框 1"/>
          <p:cNvSpPr txBox="1"/>
          <p:nvPr/>
        </p:nvSpPr>
        <p:spPr>
          <a:xfrm>
            <a:off x="2246313" y="2324100"/>
            <a:ext cx="7502525" cy="902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lnSpc>
                <a:spcPct val="110000"/>
              </a:lnSpc>
            </a:pPr>
            <a:r>
              <a:rPr lang="zh-CN" altLang="eu-E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砖浆用量</a:t>
            </a:r>
            <a:r>
              <a:rPr lang="eu-E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(m</a:t>
            </a:r>
            <a:r>
              <a:rPr lang="eu-ES" altLang="zh-CN" sz="2400" b="1" baseline="30000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3</a:t>
            </a:r>
            <a:r>
              <a:rPr lang="eu-E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/ m</a:t>
            </a:r>
            <a:r>
              <a:rPr lang="eu-ES" altLang="zh-CN" sz="2400" b="1" baseline="30000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3</a:t>
            </a:r>
            <a:r>
              <a:rPr lang="eu-E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)=</a:t>
            </a:r>
            <a:endParaRPr lang="eu-ES" altLang="zh-CN" sz="2400" b="1" dirty="0">
              <a:solidFill>
                <a:srgbClr val="0033CC"/>
              </a:solidFill>
              <a:latin typeface="Arial" panose="020B0604020202020204" pitchFamily="34" charset="0"/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eaLnBrk="0" hangingPunct="0">
              <a:lnSpc>
                <a:spcPct val="110000"/>
              </a:lnSpc>
            </a:pPr>
            <a:r>
              <a:rPr lang="eu-E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[1-</a:t>
            </a:r>
            <a:r>
              <a:rPr lang="zh-CN" altLang="eu-E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砖单块体积</a:t>
            </a:r>
            <a:r>
              <a:rPr lang="eu-E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(m</a:t>
            </a:r>
            <a:r>
              <a:rPr lang="eu-ES" altLang="zh-CN" sz="2400" b="1" baseline="30000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3</a:t>
            </a:r>
            <a:r>
              <a:rPr lang="eu-E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/</a:t>
            </a:r>
            <a:r>
              <a:rPr lang="zh-CN" altLang="eu-E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块</a:t>
            </a:r>
            <a:r>
              <a:rPr lang="eu-E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)×</a:t>
            </a:r>
            <a:r>
              <a:rPr lang="zh-CN" altLang="eu-E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砖净用量</a:t>
            </a:r>
            <a:r>
              <a:rPr lang="eu-E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(</a:t>
            </a:r>
            <a:r>
              <a:rPr lang="zh-CN" altLang="eu-E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块</a:t>
            </a:r>
            <a:r>
              <a:rPr lang="eu-E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/m3)]×(1+</a:t>
            </a:r>
            <a:r>
              <a:rPr lang="zh-CN" altLang="eu-E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损耗率</a:t>
            </a:r>
            <a:r>
              <a:rPr lang="eu-E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)</a:t>
            </a: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4" name="文本框 9"/>
          <p:cNvSpPr txBox="1"/>
          <p:nvPr/>
        </p:nvSpPr>
        <p:spPr>
          <a:xfrm>
            <a:off x="2070100" y="3346450"/>
            <a:ext cx="8051800" cy="5340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lnSpc>
                <a:spcPct val="120000"/>
              </a:lnSpc>
            </a:pPr>
            <a:r>
              <a:rPr lang="zh-CN" altLang="eu-ES" sz="2400" b="1" dirty="0">
                <a:latin typeface="Arial" panose="020B0604020202020204" pitchFamily="34" charset="0"/>
                <a:ea typeface="宋体" panose="02010600030101010101" pitchFamily="2" charset="-122"/>
              </a:rPr>
              <a:t>实砌砖墙砂浆损耗率为</a:t>
            </a:r>
            <a:r>
              <a:rPr lang="eu-E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1%</a:t>
            </a:r>
            <a:r>
              <a:rPr lang="zh-CN" altLang="eu-E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；多孔砖墙砂浆损耗率为</a:t>
            </a:r>
            <a:r>
              <a:rPr lang="eu-E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10%</a:t>
            </a:r>
            <a:r>
              <a:rPr lang="zh-CN" altLang="eu-ES" sz="2400" b="1" dirty="0">
                <a:latin typeface="Arial" panose="020B0604020202020204" pitchFamily="34" charset="0"/>
                <a:ea typeface="宋体" panose="02010600030101010101" pitchFamily="2" charset="-122"/>
              </a:rPr>
              <a:t>。 </a:t>
            </a: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6395" name="组合 5187"/>
          <p:cNvGrpSpPr/>
          <p:nvPr/>
        </p:nvGrpSpPr>
        <p:grpSpPr>
          <a:xfrm>
            <a:off x="2082800" y="4067175"/>
            <a:ext cx="577850" cy="576263"/>
            <a:chOff x="790" y="1808"/>
            <a:chExt cx="363" cy="363"/>
          </a:xfrm>
        </p:grpSpPr>
        <p:grpSp>
          <p:nvGrpSpPr>
            <p:cNvPr id="16396" name="组合 5188"/>
            <p:cNvGrpSpPr/>
            <p:nvPr/>
          </p:nvGrpSpPr>
          <p:grpSpPr>
            <a:xfrm>
              <a:off x="790" y="1808"/>
              <a:ext cx="363" cy="363"/>
              <a:chOff x="4698" y="3067"/>
              <a:chExt cx="680" cy="680"/>
            </a:xfrm>
          </p:grpSpPr>
          <p:sp>
            <p:nvSpPr>
              <p:cNvPr id="16397" name="椭圆 5189"/>
              <p:cNvSpPr/>
              <p:nvPr/>
            </p:nvSpPr>
            <p:spPr>
              <a:xfrm>
                <a:off x="4698" y="3067"/>
                <a:ext cx="680" cy="680"/>
              </a:xfrm>
              <a:prstGeom prst="ellipse">
                <a:avLst/>
              </a:prstGeom>
              <a:gradFill rotWithShape="1">
                <a:gsLst>
                  <a:gs pos="0">
                    <a:srgbClr val="003B00"/>
                  </a:gs>
                  <a:gs pos="100000">
                    <a:srgbClr val="008000">
                      <a:alpha val="0"/>
                    </a:srgbClr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398" name="椭圆 5190"/>
              <p:cNvSpPr/>
              <p:nvPr/>
            </p:nvSpPr>
            <p:spPr>
              <a:xfrm>
                <a:off x="4734" y="3103"/>
                <a:ext cx="608" cy="608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399" name="椭圆 5191"/>
              <p:cNvSpPr/>
              <p:nvPr/>
            </p:nvSpPr>
            <p:spPr>
              <a:xfrm>
                <a:off x="4758" y="3125"/>
                <a:ext cx="564" cy="564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60001"/>
                    </a:schemeClr>
                  </a:gs>
                  <a:gs pos="100000">
                    <a:srgbClr val="FF6699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400" name="椭圆 5192"/>
              <p:cNvSpPr/>
              <p:nvPr/>
            </p:nvSpPr>
            <p:spPr>
              <a:xfrm>
                <a:off x="4806" y="3398"/>
                <a:ext cx="467" cy="235"/>
              </a:xfrm>
              <a:prstGeom prst="ellipse">
                <a:avLst/>
              </a:prstGeom>
              <a:solidFill>
                <a:srgbClr val="008000">
                  <a:alpha val="60001"/>
                </a:srgbClr>
              </a:solidFill>
              <a:ln w="9525">
                <a:noFill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6401" name="文本框 5193"/>
            <p:cNvSpPr txBox="1"/>
            <p:nvPr/>
          </p:nvSpPr>
          <p:spPr>
            <a:xfrm>
              <a:off x="861" y="1845"/>
              <a:ext cx="221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 eaLnBrk="0" hangingPunct="0"/>
              <a:r>
                <a:rPr lang="en-US" altLang="zh-CN" sz="2400" b="1">
                  <a:latin typeface="Arial" panose="020B0604020202020204" pitchFamily="34" charset="0"/>
                  <a:ea typeface="宋体" panose="02010600030101010101" pitchFamily="2" charset="-122"/>
                </a:rPr>
                <a:t>4</a:t>
              </a:r>
              <a:endParaRPr lang="en-US" altLang="zh-CN" sz="2400" b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6402" name="文本框 17"/>
          <p:cNvSpPr txBox="1"/>
          <p:nvPr/>
        </p:nvSpPr>
        <p:spPr>
          <a:xfrm>
            <a:off x="2709863" y="3975100"/>
            <a:ext cx="7397750" cy="142049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2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定额中各类砖、砌块、石砌体的砌筑均按直形砌筑编制。如为圆弧形砌筑时，按相应定额人工用量乘以系数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1.1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，材料用量乘以系数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1.03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4033" name="图片 -2147482577" descr="3d28"/>
          <p:cNvPicPr>
            <a:picLocks noChangeAspect="1"/>
          </p:cNvPicPr>
          <p:nvPr/>
        </p:nvPicPr>
        <p:blipFill>
          <a:blip r:embed="rId1"/>
          <a:srcRect l="2968" t="-282" r="1202" b="41901"/>
          <a:stretch>
            <a:fillRect/>
          </a:stretch>
        </p:blipFill>
        <p:spPr>
          <a:xfrm>
            <a:off x="1616075" y="608013"/>
            <a:ext cx="8959850" cy="5267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-2147482576" descr="3d28"/>
          <p:cNvPicPr>
            <a:picLocks noChangeAspect="1"/>
          </p:cNvPicPr>
          <p:nvPr/>
        </p:nvPicPr>
        <p:blipFill>
          <a:blip r:embed="rId1"/>
          <a:srcRect t="63365" b="5576"/>
          <a:stretch>
            <a:fillRect/>
          </a:stretch>
        </p:blipFill>
        <p:spPr>
          <a:xfrm>
            <a:off x="1616075" y="869950"/>
            <a:ext cx="8699500" cy="50053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7" name="文本框 99"/>
          <p:cNvSpPr txBox="1"/>
          <p:nvPr/>
        </p:nvSpPr>
        <p:spPr>
          <a:xfrm>
            <a:off x="1573213" y="993775"/>
            <a:ext cx="8713787" cy="48926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268605"/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解：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268605"/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①	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加气混凝土砌块墙工程量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=[(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11.34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0.24+10.44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0.24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0.24×6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×2×3.6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1.56×2.7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1.8×1.8×6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1.56×1.8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]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×0.24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-(2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6×2+2.3×6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×0.24×0.18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27.24m</a:t>
            </a:r>
            <a:r>
              <a:rPr lang="en-US" altLang="zh-CN" sz="2400" baseline="3000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268605"/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240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厚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加气混凝土砌块墙，套定额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4-2-1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16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定额不区别墙厚）</a:t>
            </a:r>
            <a:endParaRPr lang="zh-CN" altLang="en-US" sz="24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268605"/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268605"/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②	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煤矸石空心砖女儿墙工程量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=(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11.34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0.24+10.44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0.24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0.24×6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×2×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0.50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0.06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×0.24 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4.19m</a:t>
            </a:r>
            <a:r>
              <a:rPr lang="en-US" altLang="zh-CN" sz="2400" baseline="3000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268605"/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240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厚煤矸石空心砖墙，套定额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4-1-18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268605"/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268605"/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③	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石膏空心条板墙工程量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=[(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11.34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0.24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0.24×3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×3.6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1.00×2.70×2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]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×2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63.94 m</a:t>
            </a:r>
            <a:r>
              <a:rPr lang="en-US" altLang="zh-CN" sz="2400" baseline="300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268605"/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石膏空心条板墙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80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厚，套定额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4-4-9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1" name="文本框 99"/>
          <p:cNvSpPr txBox="1"/>
          <p:nvPr/>
        </p:nvSpPr>
        <p:spPr>
          <a:xfrm>
            <a:off x="2352675" y="1079500"/>
            <a:ext cx="748665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268605"/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【例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-14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】 围墙混凝土漏空花格如图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3-30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所示，共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8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段，镂空花格厚度为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120mm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。计算工程量，确定定额项目。</a:t>
            </a: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6082" name="文本框 1"/>
          <p:cNvSpPr txBox="1"/>
          <p:nvPr/>
        </p:nvSpPr>
        <p:spPr>
          <a:xfrm>
            <a:off x="2219325" y="4613275"/>
            <a:ext cx="762000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268605">
              <a:lnSpc>
                <a:spcPct val="15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解：混凝土镂空花格墙工程量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0.5×4.0×8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16.00m</a:t>
            </a:r>
            <a:r>
              <a:rPr lang="en-US" altLang="zh-CN" sz="2400" baseline="3000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endParaRPr lang="en-US" altLang="zh-CN" sz="2400" baseline="30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268605">
              <a:lnSpc>
                <a:spcPct val="150000"/>
              </a:lnSpc>
            </a:pP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混凝土镂空花格墙（厚度</a:t>
            </a:r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≤200mm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），套定额</a:t>
            </a:r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-</a:t>
            </a:r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-</a:t>
            </a:r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8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6083" name="图片 -2147482574" descr="3d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0238" y="1922463"/>
            <a:ext cx="6103937" cy="25193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5" name="文本框 99"/>
          <p:cNvSpPr txBox="1"/>
          <p:nvPr/>
        </p:nvSpPr>
        <p:spPr>
          <a:xfrm>
            <a:off x="2295525" y="1155700"/>
            <a:ext cx="771525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268605"/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【例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3-18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】 如图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3-34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所示，某工程用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混合砂浆砌筑乱毛石护坡。求其工程量，确定定额项目。</a:t>
            </a: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7106" name="图片 -2147482569" descr="3d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30475" y="2138363"/>
            <a:ext cx="6840538" cy="3527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29" name="文本框 99"/>
          <p:cNvSpPr txBox="1"/>
          <p:nvPr/>
        </p:nvSpPr>
        <p:spPr>
          <a:xfrm>
            <a:off x="2125663" y="1166813"/>
            <a:ext cx="7940675" cy="45231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268605">
              <a:lnSpc>
                <a:spcPct val="15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解：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268605">
              <a:lnSpc>
                <a:spcPct val="150000"/>
              </a:lnSpc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①	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毛石护坡浆砌工程量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0.3×4.0×200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240.00m</a:t>
            </a:r>
            <a:r>
              <a:rPr lang="en-US" altLang="zh-CN" sz="2400" baseline="3000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268605">
              <a:lnSpc>
                <a:spcPct val="15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乱毛石护坡浆砌，套定额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4-3-10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en-US" altLang="zh-CN" sz="24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268605">
              <a:lnSpc>
                <a:spcPct val="15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注意：</a:t>
            </a:r>
            <a:r>
              <a:rPr lang="zh-CN" altLang="en-US" sz="2400">
                <a:latin typeface="楷体_GB2312" charset="-122"/>
                <a:ea typeface="楷体_GB2312" charset="-122"/>
              </a:rPr>
              <a:t>毛石护坡高度超过</a:t>
            </a:r>
            <a:r>
              <a:rPr lang="en-US" altLang="zh-CN" sz="2400">
                <a:latin typeface="楷体_GB2312" charset="-122"/>
                <a:ea typeface="楷体_GB2312" charset="-122"/>
              </a:rPr>
              <a:t>4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r>
              <a:rPr lang="zh-CN" altLang="en-US" sz="2400">
                <a:latin typeface="楷体_GB2312" charset="-122"/>
                <a:ea typeface="楷体_GB2312" charset="-122"/>
              </a:rPr>
              <a:t>时，套定额人工乘以系数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1.15</a:t>
            </a:r>
            <a:r>
              <a:rPr lang="zh-CN" altLang="en-US" sz="2400">
                <a:latin typeface="楷体_GB2312" charset="-122"/>
                <a:ea typeface="楷体_GB2312" charset="-122"/>
              </a:rPr>
              <a:t>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268605">
              <a:lnSpc>
                <a:spcPct val="150000"/>
              </a:lnSpc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②	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毛石基础工程量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0.4×0.6×200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48.00m</a:t>
            </a:r>
            <a:r>
              <a:rPr lang="en-US" altLang="zh-CN" sz="2400" baseline="3000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268605">
              <a:lnSpc>
                <a:spcPct val="15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毛石基础，套定额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4-3-1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268605">
              <a:lnSpc>
                <a:spcPct val="150000"/>
              </a:lnSpc>
            </a:pP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7827" name="组合 77826"/>
          <p:cNvGrpSpPr/>
          <p:nvPr/>
        </p:nvGrpSpPr>
        <p:grpSpPr>
          <a:xfrm>
            <a:off x="1524000" y="0"/>
            <a:ext cx="6278563" cy="1016000"/>
            <a:chOff x="0" y="0"/>
            <a:chExt cx="3955" cy="640"/>
          </a:xfrm>
        </p:grpSpPr>
        <p:pic>
          <p:nvPicPr>
            <p:cNvPr id="49155" name="图片 77827" descr="bar0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3891" cy="6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9156" name="矩形 77828"/>
            <p:cNvSpPr/>
            <p:nvPr/>
          </p:nvSpPr>
          <p:spPr>
            <a:xfrm>
              <a:off x="90" y="137"/>
              <a:ext cx="386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marL="536575" indent="-536575" latinLnBrk="1">
                <a:buFont typeface="Wingdings" panose="05000000000000000000" pitchFamily="2" charset="2"/>
                <a:buChar char="v"/>
              </a:pPr>
              <a:r>
                <a:rPr lang="en-US" altLang="zh-CN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 </a:t>
              </a:r>
              <a:r>
                <a:rPr lang="zh-CN" altLang="en-US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本章小结</a:t>
              </a:r>
              <a:endParaRPr lang="zh-CN" altLang="en-US" sz="2800" dirty="0">
                <a:solidFill>
                  <a:srgbClr val="660066"/>
                </a:solidFill>
                <a:latin typeface="Arial Black" panose="020B0A04020102020204" pitchFamily="34" charset="0"/>
                <a:ea typeface="隶书" pitchFamily="49" charset="-122"/>
              </a:endParaRPr>
            </a:p>
          </p:txBody>
        </p:sp>
      </p:grpSp>
      <p:sp>
        <p:nvSpPr>
          <p:cNvPr id="77830" name="文本框 77829"/>
          <p:cNvSpPr txBox="1"/>
          <p:nvPr/>
        </p:nvSpPr>
        <p:spPr>
          <a:xfrm>
            <a:off x="2243138" y="1987550"/>
            <a:ext cx="8043862" cy="9772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2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本章内容主要讲述了砌筑工程的消耗量定额说明、工程量计算规则。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7409" name="组合 2"/>
          <p:cNvGrpSpPr/>
          <p:nvPr/>
        </p:nvGrpSpPr>
        <p:grpSpPr>
          <a:xfrm>
            <a:off x="2108200" y="1370013"/>
            <a:ext cx="576263" cy="576262"/>
            <a:chOff x="3061" y="1389"/>
            <a:chExt cx="363" cy="363"/>
          </a:xfrm>
        </p:grpSpPr>
        <p:grpSp>
          <p:nvGrpSpPr>
            <p:cNvPr id="17410" name="组合 3"/>
            <p:cNvGrpSpPr/>
            <p:nvPr/>
          </p:nvGrpSpPr>
          <p:grpSpPr>
            <a:xfrm>
              <a:off x="3061" y="1389"/>
              <a:ext cx="363" cy="363"/>
              <a:chOff x="385" y="3067"/>
              <a:chExt cx="680" cy="680"/>
            </a:xfrm>
          </p:grpSpPr>
          <p:sp>
            <p:nvSpPr>
              <p:cNvPr id="17411" name="椭圆 4"/>
              <p:cNvSpPr/>
              <p:nvPr/>
            </p:nvSpPr>
            <p:spPr>
              <a:xfrm>
                <a:off x="385" y="3067"/>
                <a:ext cx="680" cy="680"/>
              </a:xfrm>
              <a:prstGeom prst="ellipse">
                <a:avLst/>
              </a:prstGeom>
              <a:gradFill rotWithShape="1">
                <a:gsLst>
                  <a:gs pos="0">
                    <a:srgbClr val="185E18"/>
                  </a:gs>
                  <a:gs pos="100000">
                    <a:srgbClr val="33CC33">
                      <a:alpha val="0"/>
                    </a:srgbClr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12" name="椭圆 5"/>
              <p:cNvSpPr/>
              <p:nvPr/>
            </p:nvSpPr>
            <p:spPr>
              <a:xfrm>
                <a:off x="421" y="3103"/>
                <a:ext cx="608" cy="608"/>
              </a:xfrm>
              <a:prstGeom prst="ellipse">
                <a:avLst/>
              </a:prstGeom>
              <a:solidFill>
                <a:srgbClr val="FF9900"/>
              </a:solidFill>
              <a:ln w="9525">
                <a:noFill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13" name="椭圆 6"/>
              <p:cNvSpPr/>
              <p:nvPr/>
            </p:nvSpPr>
            <p:spPr>
              <a:xfrm>
                <a:off x="443" y="3125"/>
                <a:ext cx="564" cy="564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60001"/>
                    </a:schemeClr>
                  </a:gs>
                  <a:gs pos="100000">
                    <a:srgbClr val="006699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14" name="椭圆 7"/>
              <p:cNvSpPr/>
              <p:nvPr/>
            </p:nvSpPr>
            <p:spPr>
              <a:xfrm>
                <a:off x="491" y="3385"/>
                <a:ext cx="467" cy="235"/>
              </a:xfrm>
              <a:prstGeom prst="ellipse">
                <a:avLst/>
              </a:prstGeom>
              <a:solidFill>
                <a:srgbClr val="FF9900">
                  <a:alpha val="60001"/>
                </a:srgbClr>
              </a:solidFill>
              <a:ln w="9525">
                <a:noFill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7415" name="文本框 8"/>
            <p:cNvSpPr txBox="1"/>
            <p:nvPr/>
          </p:nvSpPr>
          <p:spPr>
            <a:xfrm>
              <a:off x="3133" y="1440"/>
              <a:ext cx="222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 eaLnBrk="0" hangingPunct="0"/>
              <a:r>
                <a:rPr lang="en-US" altLang="zh-CN" sz="2400" b="1">
                  <a:latin typeface="Arial" panose="020B0604020202020204" pitchFamily="34" charset="0"/>
                  <a:ea typeface="宋体" panose="02010600030101010101" pitchFamily="2" charset="-122"/>
                </a:rPr>
                <a:t>5</a:t>
              </a:r>
              <a:endParaRPr lang="en-US" altLang="zh-CN" sz="2400" b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88248" name="组合 88247"/>
          <p:cNvGrpSpPr/>
          <p:nvPr/>
        </p:nvGrpSpPr>
        <p:grpSpPr>
          <a:xfrm>
            <a:off x="2728913" y="2635098"/>
            <a:ext cx="6594475" cy="2152802"/>
            <a:chOff x="1146" y="1451"/>
            <a:chExt cx="3654" cy="438"/>
          </a:xfrm>
        </p:grpSpPr>
        <p:grpSp>
          <p:nvGrpSpPr>
            <p:cNvPr id="17417" name="组合 88246"/>
            <p:cNvGrpSpPr/>
            <p:nvPr/>
          </p:nvGrpSpPr>
          <p:grpSpPr>
            <a:xfrm>
              <a:off x="1146" y="1592"/>
              <a:ext cx="3654" cy="297"/>
              <a:chOff x="1146" y="1592"/>
              <a:chExt cx="3654" cy="297"/>
            </a:xfrm>
          </p:grpSpPr>
          <p:sp>
            <p:nvSpPr>
              <p:cNvPr id="17418" name="矩形 88142"/>
              <p:cNvSpPr/>
              <p:nvPr/>
            </p:nvSpPr>
            <p:spPr>
              <a:xfrm>
                <a:off x="4451" y="1739"/>
                <a:ext cx="349" cy="1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ctr"/>
              <a:p>
                <a:pPr>
                  <a:lnSpc>
                    <a:spcPct val="110000"/>
                  </a:lnSpc>
                </a:pPr>
                <a:r>
                  <a:rPr lang="eu-E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740</a:t>
                </a:r>
                <a:endParaRPr lang="eu-ES" altLang="zh-CN" sz="24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19" name="矩形 88141"/>
              <p:cNvSpPr/>
              <p:nvPr/>
            </p:nvSpPr>
            <p:spPr>
              <a:xfrm>
                <a:off x="4098" y="1739"/>
                <a:ext cx="354" cy="1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ctr"/>
              <a:p>
                <a:pPr>
                  <a:lnSpc>
                    <a:spcPct val="110000"/>
                  </a:lnSpc>
                </a:pPr>
                <a:r>
                  <a:rPr lang="eu-E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615</a:t>
                </a:r>
                <a:endParaRPr lang="eu-ES" altLang="zh-CN" sz="24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20" name="矩形 88140"/>
              <p:cNvSpPr/>
              <p:nvPr/>
            </p:nvSpPr>
            <p:spPr>
              <a:xfrm>
                <a:off x="3756" y="1739"/>
                <a:ext cx="342" cy="1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ctr"/>
              <a:p>
                <a:pPr>
                  <a:lnSpc>
                    <a:spcPct val="110000"/>
                  </a:lnSpc>
                </a:pPr>
                <a:r>
                  <a:rPr lang="eu-E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490</a:t>
                </a:r>
                <a:endParaRPr lang="eu-ES" altLang="zh-CN" sz="24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21" name="矩形 88139"/>
              <p:cNvSpPr/>
              <p:nvPr/>
            </p:nvSpPr>
            <p:spPr>
              <a:xfrm>
                <a:off x="3348" y="1739"/>
                <a:ext cx="408" cy="1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ctr"/>
              <a:p>
                <a:pPr>
                  <a:lnSpc>
                    <a:spcPct val="110000"/>
                  </a:lnSpc>
                </a:pPr>
                <a:r>
                  <a:rPr lang="eu-E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365</a:t>
                </a:r>
                <a:endParaRPr lang="eu-ES" altLang="zh-CN" sz="24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22" name="矩形 88138"/>
              <p:cNvSpPr/>
              <p:nvPr/>
            </p:nvSpPr>
            <p:spPr>
              <a:xfrm>
                <a:off x="3012" y="1739"/>
                <a:ext cx="336" cy="1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ctr"/>
              <a:p>
                <a:pPr>
                  <a:lnSpc>
                    <a:spcPct val="110000"/>
                  </a:lnSpc>
                </a:pPr>
                <a:r>
                  <a:rPr lang="eu-E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240</a:t>
                </a:r>
                <a:endParaRPr lang="eu-ES" altLang="zh-CN" sz="24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23" name="矩形 88137"/>
              <p:cNvSpPr/>
              <p:nvPr/>
            </p:nvSpPr>
            <p:spPr>
              <a:xfrm>
                <a:off x="2658" y="1739"/>
                <a:ext cx="354" cy="1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ctr"/>
              <a:p>
                <a:pPr>
                  <a:lnSpc>
                    <a:spcPct val="110000"/>
                  </a:lnSpc>
                </a:pPr>
                <a:r>
                  <a:rPr lang="eu-E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180</a:t>
                </a:r>
                <a:endParaRPr lang="eu-ES" altLang="zh-CN" sz="24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24" name="矩形 88136"/>
              <p:cNvSpPr/>
              <p:nvPr/>
            </p:nvSpPr>
            <p:spPr>
              <a:xfrm>
                <a:off x="2304" y="1739"/>
                <a:ext cx="354" cy="1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ctr"/>
              <a:p>
                <a:pPr>
                  <a:lnSpc>
                    <a:spcPct val="110000"/>
                  </a:lnSpc>
                </a:pPr>
                <a:r>
                  <a:rPr lang="eu-E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115</a:t>
                </a:r>
                <a:endParaRPr lang="eu-ES" altLang="zh-CN" sz="24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25" name="矩形 88135"/>
              <p:cNvSpPr/>
              <p:nvPr/>
            </p:nvSpPr>
            <p:spPr>
              <a:xfrm>
                <a:off x="1974" y="1739"/>
                <a:ext cx="330" cy="1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ctr"/>
              <a:p>
                <a:pPr>
                  <a:lnSpc>
                    <a:spcPct val="110000"/>
                  </a:lnSpc>
                </a:pPr>
                <a:r>
                  <a:rPr lang="eu-E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53</a:t>
                </a:r>
                <a:endParaRPr lang="eu-ES" altLang="zh-CN" sz="24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26" name="矩形 88134"/>
              <p:cNvSpPr/>
              <p:nvPr/>
            </p:nvSpPr>
            <p:spPr>
              <a:xfrm>
                <a:off x="1146" y="1739"/>
                <a:ext cx="828" cy="1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ctr"/>
              <a:p>
                <a:pPr algn="just">
                  <a:lnSpc>
                    <a:spcPct val="110000"/>
                  </a:lnSpc>
                </a:pPr>
                <a:r>
                  <a:rPr lang="zh-CN" altLang="eu-ES" sz="2400" dirty="0">
                    <a:latin typeface="Arial" panose="020B0604020202020204" pitchFamily="34" charset="0"/>
                    <a:ea typeface="黑体" panose="02010609060101010101" pitchFamily="49" charset="-122"/>
                  </a:rPr>
                  <a:t>计算厚度</a:t>
                </a:r>
                <a:r>
                  <a:rPr lang="eu-ES" altLang="zh-CN" sz="2400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/mm</a:t>
                </a:r>
                <a:endParaRPr lang="eu-ES" altLang="zh-CN" sz="2400" dirty="0"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7427" name="矩形 88133"/>
              <p:cNvSpPr/>
              <p:nvPr/>
            </p:nvSpPr>
            <p:spPr>
              <a:xfrm>
                <a:off x="4452" y="1592"/>
                <a:ext cx="348" cy="14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ctr"/>
              <a:p>
                <a:pPr algn="ctr">
                  <a:lnSpc>
                    <a:spcPct val="110000"/>
                  </a:lnSpc>
                </a:pPr>
                <a:r>
                  <a:rPr lang="en-US" altLang="eu-ES" sz="2400" dirty="0">
                    <a:latin typeface="Arial" panose="020B0604020202020204" pitchFamily="34" charset="0"/>
                    <a:ea typeface="宋体" panose="02010600030101010101" pitchFamily="2" charset="-122"/>
                  </a:rPr>
                  <a:t>3</a:t>
                </a:r>
                <a:endParaRPr lang="en-US" altLang="eu-ES" sz="24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28" name="矩形 88132"/>
              <p:cNvSpPr/>
              <p:nvPr/>
            </p:nvSpPr>
            <p:spPr>
              <a:xfrm>
                <a:off x="4098" y="1592"/>
                <a:ext cx="354" cy="14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ctr"/>
              <a:p>
                <a:pPr algn="ctr">
                  <a:lnSpc>
                    <a:spcPct val="110000"/>
                  </a:lnSpc>
                </a:pPr>
                <a:r>
                  <a:rPr lang="eu-E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2.5</a:t>
                </a:r>
                <a:endParaRPr lang="eu-ES" altLang="zh-CN" sz="24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29" name="矩形 88131"/>
              <p:cNvSpPr/>
              <p:nvPr/>
            </p:nvSpPr>
            <p:spPr>
              <a:xfrm>
                <a:off x="3756" y="1592"/>
                <a:ext cx="342" cy="14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ctr"/>
              <a:p>
                <a:pPr algn="ctr">
                  <a:lnSpc>
                    <a:spcPct val="110000"/>
                  </a:lnSpc>
                </a:pPr>
                <a:r>
                  <a:rPr lang="eu-E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  <a:endParaRPr lang="en-US" altLang="eu-ES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7430" name="矩形 88130"/>
              <p:cNvSpPr/>
              <p:nvPr/>
            </p:nvSpPr>
            <p:spPr>
              <a:xfrm>
                <a:off x="3348" y="1592"/>
                <a:ext cx="408" cy="14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ctr"/>
              <a:p>
                <a:pPr algn="ctr">
                  <a:lnSpc>
                    <a:spcPct val="110000"/>
                  </a:lnSpc>
                </a:pPr>
                <a:r>
                  <a:rPr lang="eu-E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1.5</a:t>
                </a:r>
                <a:endParaRPr lang="eu-ES" altLang="zh-CN" sz="24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31" name="矩形 88129"/>
              <p:cNvSpPr/>
              <p:nvPr/>
            </p:nvSpPr>
            <p:spPr>
              <a:xfrm>
                <a:off x="3012" y="1592"/>
                <a:ext cx="336" cy="14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ctr"/>
              <a:p>
                <a:pPr algn="ctr">
                  <a:lnSpc>
                    <a:spcPct val="110000"/>
                  </a:lnSpc>
                </a:pPr>
                <a:r>
                  <a:rPr lang="eu-E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endParaRPr lang="en-US" altLang="eu-ES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7432" name="矩形 88128"/>
              <p:cNvSpPr/>
              <p:nvPr/>
            </p:nvSpPr>
            <p:spPr>
              <a:xfrm>
                <a:off x="2658" y="1592"/>
                <a:ext cx="354" cy="14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ctr"/>
              <a:p>
                <a:pPr algn="ctr">
                  <a:lnSpc>
                    <a:spcPct val="110000"/>
                  </a:lnSpc>
                </a:pPr>
                <a:r>
                  <a:rPr lang="eu-E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3/4</a:t>
                </a:r>
                <a:endParaRPr lang="eu-ES" altLang="zh-CN" sz="24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33" name="矩形 88127"/>
              <p:cNvSpPr/>
              <p:nvPr/>
            </p:nvSpPr>
            <p:spPr>
              <a:xfrm>
                <a:off x="2304" y="1592"/>
                <a:ext cx="354" cy="14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ctr"/>
              <a:p>
                <a:pPr algn="ctr">
                  <a:lnSpc>
                    <a:spcPct val="110000"/>
                  </a:lnSpc>
                </a:pPr>
                <a:r>
                  <a:rPr lang="eu-E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1/2</a:t>
                </a:r>
                <a:endParaRPr lang="eu-ES" altLang="zh-CN" sz="24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34" name="矩形 88126"/>
              <p:cNvSpPr/>
              <p:nvPr/>
            </p:nvSpPr>
            <p:spPr>
              <a:xfrm>
                <a:off x="1974" y="1592"/>
                <a:ext cx="330" cy="14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ctr"/>
              <a:p>
                <a:pPr algn="ctr">
                  <a:lnSpc>
                    <a:spcPct val="110000"/>
                  </a:lnSpc>
                </a:pPr>
                <a:r>
                  <a:rPr lang="eu-E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1/4</a:t>
                </a:r>
                <a:endParaRPr lang="eu-ES" altLang="zh-CN" sz="24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35" name="矩形 88125"/>
              <p:cNvSpPr/>
              <p:nvPr/>
            </p:nvSpPr>
            <p:spPr>
              <a:xfrm>
                <a:off x="1146" y="1592"/>
                <a:ext cx="828" cy="14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ctr"/>
              <a:p>
                <a:pPr algn="just">
                  <a:lnSpc>
                    <a:spcPct val="110000"/>
                  </a:lnSpc>
                </a:pPr>
                <a:r>
                  <a:rPr lang="zh-CN" altLang="eu-ES" sz="2400" dirty="0">
                    <a:latin typeface="Arial" panose="020B0604020202020204" pitchFamily="34" charset="0"/>
                    <a:ea typeface="黑体" panose="02010609060101010101" pitchFamily="49" charset="-122"/>
                  </a:rPr>
                  <a:t>砖数</a:t>
                </a:r>
                <a:r>
                  <a:rPr lang="eu-ES" altLang="zh-CN" sz="2400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(</a:t>
                </a:r>
                <a:r>
                  <a:rPr lang="zh-CN" altLang="eu-ES" sz="2400" dirty="0">
                    <a:latin typeface="Arial" panose="020B0604020202020204" pitchFamily="34" charset="0"/>
                    <a:ea typeface="黑体" panose="02010609060101010101" pitchFamily="49" charset="-122"/>
                  </a:rPr>
                  <a:t>厚度</a:t>
                </a:r>
                <a:r>
                  <a:rPr lang="eu-ES" altLang="zh-CN" sz="2400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)</a:t>
                </a:r>
                <a:endParaRPr lang="eu-ES" altLang="zh-CN" sz="2400" dirty="0"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7436" name="直接连接符 88143"/>
              <p:cNvSpPr/>
              <p:nvPr/>
            </p:nvSpPr>
            <p:spPr>
              <a:xfrm>
                <a:off x="1146" y="1592"/>
                <a:ext cx="3654" cy="0"/>
              </a:xfrm>
              <a:prstGeom prst="line">
                <a:avLst/>
              </a:prstGeom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7437" name="直接连接符 88144"/>
              <p:cNvSpPr/>
              <p:nvPr/>
            </p:nvSpPr>
            <p:spPr>
              <a:xfrm>
                <a:off x="1146" y="1889"/>
                <a:ext cx="3654" cy="0"/>
              </a:xfrm>
              <a:prstGeom prst="line">
                <a:avLst/>
              </a:prstGeom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7438" name="直接连接符 88145"/>
              <p:cNvSpPr/>
              <p:nvPr/>
            </p:nvSpPr>
            <p:spPr>
              <a:xfrm>
                <a:off x="1146" y="1592"/>
                <a:ext cx="0" cy="297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7439" name="直接连接符 88146"/>
              <p:cNvSpPr/>
              <p:nvPr/>
            </p:nvSpPr>
            <p:spPr>
              <a:xfrm>
                <a:off x="4800" y="1592"/>
                <a:ext cx="0" cy="297"/>
              </a:xfrm>
              <a:prstGeom prst="line">
                <a:avLst/>
              </a:prstGeom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7440" name="直接连接符 88149"/>
              <p:cNvSpPr/>
              <p:nvPr/>
            </p:nvSpPr>
            <p:spPr>
              <a:xfrm>
                <a:off x="1146" y="1739"/>
                <a:ext cx="3654" cy="0"/>
              </a:xfrm>
              <a:prstGeom prst="line">
                <a:avLst/>
              </a:prstGeom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7441" name="直接连接符 88151"/>
              <p:cNvSpPr/>
              <p:nvPr/>
            </p:nvSpPr>
            <p:spPr>
              <a:xfrm>
                <a:off x="1974" y="1592"/>
                <a:ext cx="0" cy="297"/>
              </a:xfrm>
              <a:prstGeom prst="line">
                <a:avLst/>
              </a:prstGeom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7442" name="直接连接符 88154"/>
              <p:cNvSpPr/>
              <p:nvPr/>
            </p:nvSpPr>
            <p:spPr>
              <a:xfrm>
                <a:off x="2304" y="1592"/>
                <a:ext cx="0" cy="297"/>
              </a:xfrm>
              <a:prstGeom prst="line">
                <a:avLst/>
              </a:prstGeom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7443" name="直接连接符 88157"/>
              <p:cNvSpPr/>
              <p:nvPr/>
            </p:nvSpPr>
            <p:spPr>
              <a:xfrm>
                <a:off x="2658" y="1592"/>
                <a:ext cx="0" cy="297"/>
              </a:xfrm>
              <a:prstGeom prst="line">
                <a:avLst/>
              </a:prstGeom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7444" name="直接连接符 88160"/>
              <p:cNvSpPr/>
              <p:nvPr/>
            </p:nvSpPr>
            <p:spPr>
              <a:xfrm>
                <a:off x="3012" y="1592"/>
                <a:ext cx="0" cy="297"/>
              </a:xfrm>
              <a:prstGeom prst="line">
                <a:avLst/>
              </a:prstGeom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7445" name="直接连接符 88163"/>
              <p:cNvSpPr/>
              <p:nvPr/>
            </p:nvSpPr>
            <p:spPr>
              <a:xfrm>
                <a:off x="3348" y="1592"/>
                <a:ext cx="0" cy="297"/>
              </a:xfrm>
              <a:prstGeom prst="line">
                <a:avLst/>
              </a:prstGeom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7446" name="直接连接符 88166"/>
              <p:cNvSpPr/>
              <p:nvPr/>
            </p:nvSpPr>
            <p:spPr>
              <a:xfrm>
                <a:off x="3756" y="1592"/>
                <a:ext cx="0" cy="297"/>
              </a:xfrm>
              <a:prstGeom prst="line">
                <a:avLst/>
              </a:prstGeom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7447" name="直接连接符 88169"/>
              <p:cNvSpPr/>
              <p:nvPr/>
            </p:nvSpPr>
            <p:spPr>
              <a:xfrm>
                <a:off x="4098" y="1592"/>
                <a:ext cx="0" cy="297"/>
              </a:xfrm>
              <a:prstGeom prst="line">
                <a:avLst/>
              </a:prstGeom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7448" name="直接连接符 88172"/>
              <p:cNvSpPr/>
              <p:nvPr/>
            </p:nvSpPr>
            <p:spPr>
              <a:xfrm>
                <a:off x="4452" y="1592"/>
                <a:ext cx="0" cy="297"/>
              </a:xfrm>
              <a:prstGeom prst="line">
                <a:avLst/>
              </a:prstGeom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17449" name="矩形 88241"/>
            <p:cNvSpPr/>
            <p:nvPr/>
          </p:nvSpPr>
          <p:spPr>
            <a:xfrm>
              <a:off x="1866" y="1451"/>
              <a:ext cx="2073" cy="1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p>
              <a:pPr>
                <a:lnSpc>
                  <a:spcPct val="110000"/>
                </a:lnSpc>
              </a:pPr>
              <a:r>
                <a:rPr lang="zh-CN" altLang="eu-ES" sz="2400" dirty="0">
                  <a:latin typeface="黑体" panose="02010609060101010101" pitchFamily="49" charset="-122"/>
                  <a:ea typeface="黑体" panose="02010609060101010101" pitchFamily="49" charset="-122"/>
                </a:rPr>
                <a:t>标准砖砌体计算厚度 </a:t>
              </a:r>
              <a:endParaRPr lang="zh-CN" altLang="eu-ES" sz="2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7450" name="文本框 17"/>
          <p:cNvSpPr txBox="1"/>
          <p:nvPr/>
        </p:nvSpPr>
        <p:spPr>
          <a:xfrm>
            <a:off x="2798763" y="1366838"/>
            <a:ext cx="7397750" cy="5340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2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砖砌体、砌块砌体、石砌体。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51" name="文本框 1"/>
          <p:cNvSpPr txBox="1"/>
          <p:nvPr/>
        </p:nvSpPr>
        <p:spPr>
          <a:xfrm>
            <a:off x="2860675" y="1946275"/>
            <a:ext cx="533400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1.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标准砖砌体计算厚度，按下表计算。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文本框 99"/>
          <p:cNvSpPr txBox="1"/>
          <p:nvPr/>
        </p:nvSpPr>
        <p:spPr>
          <a:xfrm>
            <a:off x="1771650" y="1127125"/>
            <a:ext cx="8924925" cy="49650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本章砌筑材料选用规格（单位为 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mm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）。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实心砖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240×115×53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多孔砖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M 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型 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190×90×90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190×190×90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P 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型 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240×115×90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空心 砖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240×115×115,240×180×115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加气混凝土砌块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600×200×240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空心砌块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390×190×190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290×190×190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装饰混凝土砌块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390×90×190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毛料石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1000×300×300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方整石墙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400×220×200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； 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方整石柱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450×220×200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零星方整石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400×200×100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文本框 99"/>
          <p:cNvSpPr txBox="1"/>
          <p:nvPr/>
        </p:nvSpPr>
        <p:spPr>
          <a:xfrm>
            <a:off x="2043113" y="1017588"/>
            <a:ext cx="805497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268605"/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定额中的墙体砌筑层高是按 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3.6m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编制的，如超过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3.6m 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时，其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超过部分工程量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的定额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人工乘以系数 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1.3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58" name="文本框 1"/>
          <p:cNvSpPr txBox="1"/>
          <p:nvPr/>
        </p:nvSpPr>
        <p:spPr>
          <a:xfrm>
            <a:off x="2068513" y="1839913"/>
            <a:ext cx="805497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268605"/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4.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砖砌体均包括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原浆勾缝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用工，加浆勾缝时，按本定额“第十二章 墙、柱面装饰与隔断、幕墙 工程”的规定另行计算。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59" name="文本框 2"/>
          <p:cNvSpPr txBox="1"/>
          <p:nvPr/>
        </p:nvSpPr>
        <p:spPr>
          <a:xfrm>
            <a:off x="2043113" y="3028950"/>
            <a:ext cx="819467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 5.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零星砌体系指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台阶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、台阶挡墙、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阳台栏板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、施工过人洞、梯带、蹲台、池槽、池槽腿、花台、 隔热板下砖墩、炉灶、锅台，以及石墙和轻质墙中的墙角、窗台、门窗洞口立边、梁垫、楼板或梁下 的零星砌砖等。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60" name="文本框 3"/>
          <p:cNvSpPr txBox="1"/>
          <p:nvPr/>
        </p:nvSpPr>
        <p:spPr>
          <a:xfrm>
            <a:off x="2068513" y="4664075"/>
            <a:ext cx="802957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6.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砖砌挡土墙，墙厚＞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2 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砖执行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砖基础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相应项目，墙厚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≤2 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砖执行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砖墙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相应项目。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文本框 99"/>
          <p:cNvSpPr txBox="1"/>
          <p:nvPr/>
        </p:nvSpPr>
        <p:spPr>
          <a:xfrm>
            <a:off x="2068513" y="1041400"/>
            <a:ext cx="8116887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268605">
              <a:lnSpc>
                <a:spcPct val="150000"/>
              </a:lnSpc>
            </a:pP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12.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定额中石材按其材料加工程度，分为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毛石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毛料石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方整石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，使用时应根据石料名称、规格 分别执行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2" name="文本框 1"/>
          <p:cNvSpPr txBox="1"/>
          <p:nvPr/>
        </p:nvSpPr>
        <p:spPr>
          <a:xfrm>
            <a:off x="2095500" y="2352675"/>
            <a:ext cx="81184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13.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毛石护坡高度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＞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4m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时，定额人工乘以系数 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1.15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0483" name="组合 5187"/>
          <p:cNvGrpSpPr/>
          <p:nvPr/>
        </p:nvGrpSpPr>
        <p:grpSpPr>
          <a:xfrm>
            <a:off x="2095500" y="2932113"/>
            <a:ext cx="577850" cy="576262"/>
            <a:chOff x="790" y="1808"/>
            <a:chExt cx="363" cy="363"/>
          </a:xfrm>
        </p:grpSpPr>
        <p:grpSp>
          <p:nvGrpSpPr>
            <p:cNvPr id="20484" name="组合 5188"/>
            <p:cNvGrpSpPr/>
            <p:nvPr/>
          </p:nvGrpSpPr>
          <p:grpSpPr>
            <a:xfrm>
              <a:off x="790" y="1808"/>
              <a:ext cx="363" cy="363"/>
              <a:chOff x="4698" y="3067"/>
              <a:chExt cx="680" cy="680"/>
            </a:xfrm>
          </p:grpSpPr>
          <p:sp>
            <p:nvSpPr>
              <p:cNvPr id="20485" name="椭圆 5189"/>
              <p:cNvSpPr/>
              <p:nvPr/>
            </p:nvSpPr>
            <p:spPr>
              <a:xfrm>
                <a:off x="4698" y="3067"/>
                <a:ext cx="680" cy="680"/>
              </a:xfrm>
              <a:prstGeom prst="ellipse">
                <a:avLst/>
              </a:prstGeom>
              <a:gradFill rotWithShape="1">
                <a:gsLst>
                  <a:gs pos="0">
                    <a:srgbClr val="003B00"/>
                  </a:gs>
                  <a:gs pos="100000">
                    <a:srgbClr val="008000">
                      <a:alpha val="0"/>
                    </a:srgbClr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0486" name="椭圆 5190"/>
              <p:cNvSpPr/>
              <p:nvPr/>
            </p:nvSpPr>
            <p:spPr>
              <a:xfrm>
                <a:off x="4734" y="3103"/>
                <a:ext cx="608" cy="608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0487" name="椭圆 5191"/>
              <p:cNvSpPr/>
              <p:nvPr/>
            </p:nvSpPr>
            <p:spPr>
              <a:xfrm>
                <a:off x="4758" y="3125"/>
                <a:ext cx="564" cy="564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60001"/>
                    </a:schemeClr>
                  </a:gs>
                  <a:gs pos="100000">
                    <a:srgbClr val="FF6699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0488" name="椭圆 5192"/>
              <p:cNvSpPr/>
              <p:nvPr/>
            </p:nvSpPr>
            <p:spPr>
              <a:xfrm>
                <a:off x="4806" y="3398"/>
                <a:ext cx="467" cy="235"/>
              </a:xfrm>
              <a:prstGeom prst="ellipse">
                <a:avLst/>
              </a:prstGeom>
              <a:solidFill>
                <a:srgbClr val="008000">
                  <a:alpha val="60001"/>
                </a:srgbClr>
              </a:solidFill>
              <a:ln w="9525">
                <a:noFill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0489" name="文本框 5193"/>
            <p:cNvSpPr txBox="1"/>
            <p:nvPr/>
          </p:nvSpPr>
          <p:spPr>
            <a:xfrm>
              <a:off x="861" y="1845"/>
              <a:ext cx="221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 eaLnBrk="0" hangingPunct="0"/>
              <a:r>
                <a:rPr lang="en-US" altLang="zh-CN" sz="2400" b="1">
                  <a:latin typeface="Arial" panose="020B0604020202020204" pitchFamily="34" charset="0"/>
                  <a:ea typeface="宋体" panose="02010600030101010101" pitchFamily="2" charset="-122"/>
                </a:rPr>
                <a:t>6</a:t>
              </a:r>
              <a:endParaRPr lang="en-US" altLang="zh-CN" sz="2400" b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0490" name="文本框 2"/>
          <p:cNvSpPr txBox="1"/>
          <p:nvPr/>
        </p:nvSpPr>
        <p:spPr>
          <a:xfrm>
            <a:off x="2068513" y="2990850"/>
            <a:ext cx="7688262" cy="23069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轻质板墙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轻质板墙：适用于框架、框剪结构中的内外墙或隔墙。定额按不同材质和板型编制，设计与定额不同时，可以换算。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32" name="文本框 60431"/>
          <p:cNvSpPr txBox="1"/>
          <p:nvPr/>
        </p:nvSpPr>
        <p:spPr>
          <a:xfrm>
            <a:off x="1897063" y="1957388"/>
            <a:ext cx="8261350" cy="902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lnSpc>
                <a:spcPct val="110000"/>
              </a:lnSpc>
            </a:pPr>
            <a:r>
              <a:rPr lang="en-US" altLang="zh-CN" sz="1600" b="1" dirty="0"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(1) 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基础与墙体以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设计室内地坪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为界，有地下室者，以地下室室内地坪为界，以下为基础，以上为墙体，如图所示。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60419" name="组合 60418"/>
          <p:cNvGrpSpPr/>
          <p:nvPr/>
        </p:nvGrpSpPr>
        <p:grpSpPr>
          <a:xfrm>
            <a:off x="1524000" y="0"/>
            <a:ext cx="6278563" cy="1016000"/>
            <a:chOff x="0" y="0"/>
            <a:chExt cx="3955" cy="640"/>
          </a:xfrm>
        </p:grpSpPr>
        <p:pic>
          <p:nvPicPr>
            <p:cNvPr id="21508" name="图片 60419" descr="bar0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3891" cy="6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509" name="矩形 60420"/>
            <p:cNvSpPr/>
            <p:nvPr/>
          </p:nvSpPr>
          <p:spPr>
            <a:xfrm>
              <a:off x="90" y="137"/>
              <a:ext cx="386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marL="536575" indent="-536575" latinLnBrk="1">
                <a:buFont typeface="Wingdings" panose="05000000000000000000" pitchFamily="2" charset="2"/>
                <a:buChar char="v"/>
              </a:pPr>
              <a:r>
                <a:rPr lang="en-US" altLang="zh-CN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4.2</a:t>
              </a:r>
              <a:r>
                <a:rPr lang="zh-CN" altLang="en-US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工程量计算规则</a:t>
              </a:r>
              <a:endParaRPr lang="zh-CN" altLang="en-US" sz="2800" dirty="0">
                <a:solidFill>
                  <a:srgbClr val="660066"/>
                </a:solidFill>
                <a:latin typeface="Arial Black" panose="020B0A04020102020204" pitchFamily="34" charset="0"/>
                <a:ea typeface="隶书" pitchFamily="49" charset="-122"/>
              </a:endParaRPr>
            </a:p>
          </p:txBody>
        </p:sp>
      </p:grpSp>
      <p:grpSp>
        <p:nvGrpSpPr>
          <p:cNvPr id="60566" name="组合 60565"/>
          <p:cNvGrpSpPr/>
          <p:nvPr/>
        </p:nvGrpSpPr>
        <p:grpSpPr>
          <a:xfrm>
            <a:off x="2063750" y="1123950"/>
            <a:ext cx="7727950" cy="742950"/>
            <a:chOff x="340" y="708"/>
            <a:chExt cx="4868" cy="468"/>
          </a:xfrm>
        </p:grpSpPr>
        <p:grpSp>
          <p:nvGrpSpPr>
            <p:cNvPr id="21511" name="组合 60535"/>
            <p:cNvGrpSpPr/>
            <p:nvPr/>
          </p:nvGrpSpPr>
          <p:grpSpPr>
            <a:xfrm>
              <a:off x="340" y="708"/>
              <a:ext cx="1778" cy="468"/>
              <a:chOff x="2262" y="1521"/>
              <a:chExt cx="1904" cy="594"/>
            </a:xfrm>
          </p:grpSpPr>
          <p:grpSp>
            <p:nvGrpSpPr>
              <p:cNvPr id="21512" name="组合 60536"/>
              <p:cNvGrpSpPr/>
              <p:nvPr/>
            </p:nvGrpSpPr>
            <p:grpSpPr>
              <a:xfrm>
                <a:off x="2262" y="1521"/>
                <a:ext cx="1904" cy="594"/>
                <a:chOff x="2567" y="1480"/>
                <a:chExt cx="2490" cy="959"/>
              </a:xfrm>
            </p:grpSpPr>
            <p:sp>
              <p:nvSpPr>
                <p:cNvPr id="21513" name="流程图: 可选过程 60537"/>
                <p:cNvSpPr/>
                <p:nvPr/>
              </p:nvSpPr>
              <p:spPr>
                <a:xfrm>
                  <a:off x="2672" y="1480"/>
                  <a:ext cx="2280" cy="959"/>
                </a:xfrm>
                <a:prstGeom prst="flowChartAlternateProcess">
                  <a:avLst/>
                </a:prstGeom>
                <a:solidFill>
                  <a:schemeClr val="bg1"/>
                </a:solidFill>
                <a:ln w="25400" cap="flat" cmpd="sng">
                  <a:solidFill>
                    <a:srgbClr val="5F5F5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14" name="矩形 60538"/>
                <p:cNvSpPr/>
                <p:nvPr/>
              </p:nvSpPr>
              <p:spPr>
                <a:xfrm>
                  <a:off x="2567" y="1506"/>
                  <a:ext cx="2490" cy="6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>
                        <a:alpha val="0"/>
                      </a:schemeClr>
                    </a:gs>
                    <a:gs pos="50000">
                      <a:srgbClr val="333333">
                        <a:alpha val="80000"/>
                      </a:srgb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15" name="矩形 60539"/>
                <p:cNvSpPr/>
                <p:nvPr/>
              </p:nvSpPr>
              <p:spPr>
                <a:xfrm>
                  <a:off x="2790" y="2399"/>
                  <a:ext cx="2043" cy="23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>
                        <a:alpha val="0"/>
                      </a:srgbClr>
                    </a:gs>
                    <a:gs pos="50000">
                      <a:srgbClr val="5F5F5F">
                        <a:alpha val="89999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1516" name="圆角矩形 60540"/>
              <p:cNvSpPr/>
              <p:nvPr/>
            </p:nvSpPr>
            <p:spPr>
              <a:xfrm>
                <a:off x="2429" y="1590"/>
                <a:ext cx="1569" cy="45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009900"/>
                  </a:gs>
                  <a:gs pos="100000">
                    <a:srgbClr val="007000"/>
                  </a:gs>
                </a:gsLst>
                <a:lin ang="5400000" scaled="1"/>
                <a:tileRect/>
              </a:gradFill>
              <a:ln w="25400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1517" name="任意多边形 60541"/>
              <p:cNvSpPr/>
              <p:nvPr/>
            </p:nvSpPr>
            <p:spPr>
              <a:xfrm>
                <a:off x="2447" y="1606"/>
                <a:ext cx="435" cy="290"/>
              </a:xfrm>
              <a:custGeom>
                <a:avLst/>
                <a:gdLst/>
                <a:ahLst/>
                <a:cxnLst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50000">
                    <a:schemeClr val="bg1">
                      <a:alpha val="0"/>
                    </a:schemeClr>
                  </a:gs>
                  <a:gs pos="100000">
                    <a:srgbClr val="FFFFFF"/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1518" name="文本框 60542"/>
            <p:cNvSpPr txBox="1"/>
            <p:nvPr/>
          </p:nvSpPr>
          <p:spPr>
            <a:xfrm>
              <a:off x="478" y="809"/>
              <a:ext cx="1545" cy="24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>
                <a:lnSpc>
                  <a:spcPct val="95000"/>
                </a:lnSpc>
                <a:spcBef>
                  <a:spcPct val="25000"/>
                </a:spcBef>
              </a:pPr>
              <a:r>
                <a:rPr lang="en-US" altLang="en-US" sz="2000" b="1" dirty="0">
                  <a:solidFill>
                    <a:srgbClr val="FFFF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4.2.1  砌筑界线划分</a:t>
              </a:r>
              <a:endParaRPr lang="en-US" altLang="zh-CN" sz="2000" b="1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grpSp>
          <p:nvGrpSpPr>
            <p:cNvPr id="21519" name="组合 60561"/>
            <p:cNvGrpSpPr/>
            <p:nvPr/>
          </p:nvGrpSpPr>
          <p:grpSpPr>
            <a:xfrm>
              <a:off x="2050" y="873"/>
              <a:ext cx="3158" cy="98"/>
              <a:chOff x="1756" y="873"/>
              <a:chExt cx="3452" cy="98"/>
            </a:xfrm>
          </p:grpSpPr>
          <p:sp>
            <p:nvSpPr>
              <p:cNvPr id="21520" name="直接连接符 60439"/>
              <p:cNvSpPr/>
              <p:nvPr/>
            </p:nvSpPr>
            <p:spPr>
              <a:xfrm flipV="1">
                <a:off x="1756" y="873"/>
                <a:ext cx="3446" cy="2"/>
              </a:xfrm>
              <a:prstGeom prst="line">
                <a:avLst/>
              </a:prstGeom>
              <a:ln w="25400" cap="flat" cmpd="sng">
                <a:solidFill>
                  <a:schemeClr val="folHlink"/>
                </a:solidFill>
                <a:prstDash val="sysDot"/>
                <a:round/>
                <a:headEnd type="none" w="med" len="med"/>
                <a:tailEnd type="oval" w="med" len="med"/>
              </a:ln>
            </p:spPr>
          </p:sp>
          <p:sp>
            <p:nvSpPr>
              <p:cNvPr id="21521" name="直接连接符 60560"/>
              <p:cNvSpPr/>
              <p:nvPr/>
            </p:nvSpPr>
            <p:spPr>
              <a:xfrm flipV="1">
                <a:off x="1762" y="969"/>
                <a:ext cx="3446" cy="2"/>
              </a:xfrm>
              <a:prstGeom prst="line">
                <a:avLst/>
              </a:prstGeom>
              <a:ln w="25400" cap="flat" cmpd="sng">
                <a:solidFill>
                  <a:schemeClr val="folHlink"/>
                </a:solidFill>
                <a:prstDash val="sysDot"/>
                <a:round/>
                <a:headEnd type="none" w="med" len="med"/>
                <a:tailEnd type="oval" w="med" len="med"/>
              </a:ln>
            </p:spPr>
          </p:sp>
        </p:grpSp>
      </p:grpSp>
      <p:grpSp>
        <p:nvGrpSpPr>
          <p:cNvPr id="60567" name="组合 60566"/>
          <p:cNvGrpSpPr/>
          <p:nvPr/>
        </p:nvGrpSpPr>
        <p:grpSpPr>
          <a:xfrm>
            <a:off x="4086225" y="3209925"/>
            <a:ext cx="3403600" cy="3038475"/>
            <a:chOff x="1614" y="2022"/>
            <a:chExt cx="2144" cy="1914"/>
          </a:xfrm>
        </p:grpSpPr>
        <p:pic>
          <p:nvPicPr>
            <p:cNvPr id="21523" name="图片 60562" descr="3d1"/>
            <p:cNvPicPr>
              <a:picLocks noChangeAspect="1"/>
            </p:cNvPicPr>
            <p:nvPr/>
          </p:nvPicPr>
          <p:blipFill>
            <a:blip r:embed="rId2"/>
            <a:srcRect t="1701"/>
            <a:stretch>
              <a:fillRect/>
            </a:stretch>
          </p:blipFill>
          <p:spPr>
            <a:xfrm>
              <a:off x="1614" y="2022"/>
              <a:ext cx="2144" cy="173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524" name="矩形 60564"/>
            <p:cNvSpPr/>
            <p:nvPr/>
          </p:nvSpPr>
          <p:spPr>
            <a:xfrm>
              <a:off x="2166" y="3743"/>
              <a:ext cx="1123" cy="19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r>
                <a:rPr lang="zh-CN" altLang="eu-E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图</a:t>
              </a:r>
              <a:r>
                <a:rPr lang="en-US" altLang="eu-E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r>
                <a:rPr lang="eu-ES" altLang="zh-CN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-1  </a:t>
              </a:r>
              <a:r>
                <a:rPr lang="zh-CN" altLang="eu-E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基础示意图 </a:t>
              </a:r>
              <a:endParaRPr lang="zh-CN" altLang="eu-E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0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60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1138" name="文本框 91137"/>
          <p:cNvSpPr txBox="1"/>
          <p:nvPr/>
        </p:nvSpPr>
        <p:spPr>
          <a:xfrm>
            <a:off x="2100263" y="1255713"/>
            <a:ext cx="8178800" cy="13087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10000"/>
              </a:lnSpc>
            </a:pPr>
            <a:r>
              <a:rPr lang="en-US" altLang="zh-CN" sz="1600" b="1" dirty="0"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 (2) 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室内柱以设计室内地坪为界，室外柱以设计室外地坪为界，以下为基础，以上为柱，如图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4-2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、图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4-3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所示。（砌筑柱）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91140" name="组合 91139"/>
          <p:cNvGrpSpPr/>
          <p:nvPr/>
        </p:nvGrpSpPr>
        <p:grpSpPr>
          <a:xfrm>
            <a:off x="1524000" y="0"/>
            <a:ext cx="6278563" cy="1016000"/>
            <a:chOff x="0" y="0"/>
            <a:chExt cx="3955" cy="640"/>
          </a:xfrm>
        </p:grpSpPr>
        <p:pic>
          <p:nvPicPr>
            <p:cNvPr id="22532" name="图片 91140" descr="bar0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3891" cy="6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533" name="矩形 91141"/>
            <p:cNvSpPr/>
            <p:nvPr/>
          </p:nvSpPr>
          <p:spPr>
            <a:xfrm>
              <a:off x="90" y="137"/>
              <a:ext cx="386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marL="536575" indent="-536575" latinLnBrk="1">
                <a:buFont typeface="Wingdings" panose="05000000000000000000" pitchFamily="2" charset="2"/>
                <a:buChar char="v"/>
              </a:pPr>
              <a:r>
                <a:rPr lang="en-US" altLang="zh-CN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 4.2</a:t>
              </a:r>
              <a:r>
                <a:rPr lang="zh-CN" altLang="en-US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工程量计算规则</a:t>
              </a:r>
              <a:endParaRPr lang="zh-CN" altLang="en-US" sz="2800" dirty="0">
                <a:solidFill>
                  <a:srgbClr val="660066"/>
                </a:solidFill>
                <a:latin typeface="Arial Black" panose="020B0A04020102020204" pitchFamily="34" charset="0"/>
                <a:ea typeface="隶书" pitchFamily="49" charset="-122"/>
              </a:endParaRPr>
            </a:p>
          </p:txBody>
        </p:sp>
      </p:grpSp>
      <p:grpSp>
        <p:nvGrpSpPr>
          <p:cNvPr id="91161" name="组合 91160"/>
          <p:cNvGrpSpPr/>
          <p:nvPr/>
        </p:nvGrpSpPr>
        <p:grpSpPr>
          <a:xfrm>
            <a:off x="2489200" y="2552700"/>
            <a:ext cx="7016750" cy="3362526"/>
            <a:chOff x="624" y="1944"/>
            <a:chExt cx="4174" cy="1881"/>
          </a:xfrm>
        </p:grpSpPr>
        <p:sp>
          <p:nvSpPr>
            <p:cNvPr id="22535" name="矩形 91153"/>
            <p:cNvSpPr/>
            <p:nvPr/>
          </p:nvSpPr>
          <p:spPr>
            <a:xfrm>
              <a:off x="1230" y="3647"/>
              <a:ext cx="1011" cy="1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p>
              <a:r>
                <a:rPr lang="zh-CN" altLang="eu-E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图</a:t>
              </a:r>
              <a:r>
                <a:rPr lang="en-US" altLang="eu-E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r>
                <a:rPr lang="eu-ES" altLang="zh-CN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-</a:t>
              </a:r>
              <a:r>
                <a:rPr lang="en-US" altLang="eu-E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r>
                <a:rPr lang="eu-ES" altLang="zh-CN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zh-CN" altLang="eu-E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示意图</a:t>
              </a:r>
              <a:r>
                <a:rPr lang="eu-ES" altLang="zh-CN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(1)</a:t>
              </a:r>
              <a:endParaRPr lang="zh-CN" altLang="eu-E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22536" name="图片 91157" descr="3d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4" y="1950"/>
              <a:ext cx="1809" cy="159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37" name="图片 91158" descr="3d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00" y="1944"/>
              <a:ext cx="1798" cy="160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538" name="矩形 91159"/>
            <p:cNvSpPr/>
            <p:nvPr/>
          </p:nvSpPr>
          <p:spPr>
            <a:xfrm>
              <a:off x="3440" y="3653"/>
              <a:ext cx="1067" cy="1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p>
              <a:r>
                <a:rPr lang="zh-CN" altLang="eu-E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图</a:t>
              </a:r>
              <a:r>
                <a:rPr lang="en-US" altLang="eu-E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r>
                <a:rPr lang="eu-ES" altLang="zh-CN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-</a:t>
              </a:r>
              <a:r>
                <a:rPr lang="en-US" altLang="eu-E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r>
                <a:rPr lang="eu-ES" altLang="zh-CN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zh-CN" altLang="eu-E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示意图</a:t>
              </a:r>
              <a:r>
                <a:rPr lang="eu-ES" altLang="zh-CN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(2) </a:t>
              </a:r>
              <a:endParaRPr lang="eu-ES" altLang="zh-CN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9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</p:bldLst>
  </p:timing>
</p:sld>
</file>

<file path=ppt/theme/theme1.xml><?xml version="1.0" encoding="utf-8"?>
<a:theme xmlns:a="http://schemas.openxmlformats.org/drawingml/2006/main" name="2_主题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4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HY헤드라인M"/>
        <a:ea typeface="HY헤드라인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2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HY헤드라인M"/>
        <a:ea typeface="HY헤드라인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主题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HY헤드라인M"/>
        <a:ea typeface="HY헤드라인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主题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HY헤드라인M"/>
        <a:ea typeface="HY헤드라인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主题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HY헤드라인M"/>
        <a:ea typeface="HY헤드라인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主题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5030</Words>
  <Application>WPS 演示</Application>
  <PresentationFormat>宽屏</PresentationFormat>
  <Paragraphs>313</Paragraphs>
  <Slides>35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10</vt:i4>
      </vt:variant>
      <vt:variant>
        <vt:lpstr>幻灯片标题</vt:lpstr>
      </vt:variant>
      <vt:variant>
        <vt:i4>35</vt:i4>
      </vt:variant>
    </vt:vector>
  </HeadingPairs>
  <TitlesOfParts>
    <vt:vector size="61" baseType="lpstr">
      <vt:lpstr>Arial</vt:lpstr>
      <vt:lpstr>宋体</vt:lpstr>
      <vt:lpstr>Wingdings</vt:lpstr>
      <vt:lpstr>微软雅黑</vt:lpstr>
      <vt:lpstr>HY헤드라인M</vt:lpstr>
      <vt:lpstr>Malgun Gothic</vt:lpstr>
      <vt:lpstr>黑体</vt:lpstr>
      <vt:lpstr>Gulim</vt:lpstr>
      <vt:lpstr>Times New Roman</vt:lpstr>
      <vt:lpstr>Arial Black</vt:lpstr>
      <vt:lpstr>隶书</vt:lpstr>
      <vt:lpstr>Symbol</vt:lpstr>
      <vt:lpstr>Arial Unicode MS</vt:lpstr>
      <vt:lpstr>Calibri</vt:lpstr>
      <vt:lpstr>楷体_GB2312</vt:lpstr>
      <vt:lpstr>新宋体</vt:lpstr>
      <vt:lpstr>2_主题3</vt:lpstr>
      <vt:lpstr>12_디자인 사용자 지정</vt:lpstr>
      <vt:lpstr>1_主题3</vt:lpstr>
      <vt:lpstr>1_디자인 사용자 지정</vt:lpstr>
      <vt:lpstr>3_主题3</vt:lpstr>
      <vt:lpstr>2_디자인 사용자 지정</vt:lpstr>
      <vt:lpstr>4_主题3</vt:lpstr>
      <vt:lpstr>3_디자인 사용자 지정</vt:lpstr>
      <vt:lpstr>5_主题3</vt:lpstr>
      <vt:lpstr>4_디자인 사용자 지정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3．0．21  在主体结构内的阳台，应按其结构外围水平面积计算全面积；在主体结构外的阳台，应按其结构底板水平投影面积计算1／2面积。</dc:title>
  <dc:creator>kevin J</dc:creator>
  <cp:lastModifiedBy>米蒙</cp:lastModifiedBy>
  <cp:revision>39</cp:revision>
  <dcterms:created xsi:type="dcterms:W3CDTF">2016-11-10T06:12:00Z</dcterms:created>
  <dcterms:modified xsi:type="dcterms:W3CDTF">2020-04-13T10:10:45Z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