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  <p:sldMasterId id="2147483668" r:id="rId4"/>
    <p:sldMasterId id="2147483674" r:id="rId5"/>
    <p:sldMasterId id="2147483686" r:id="rId6"/>
    <p:sldMasterId id="2147483692" r:id="rId7"/>
    <p:sldMasterId id="2147483705" r:id="rId8"/>
    <p:sldMasterId id="2147483710" r:id="rId9"/>
    <p:sldMasterId id="2147483722" r:id="rId10"/>
    <p:sldMasterId id="2147483727" r:id="rId11"/>
  </p:sldMasterIdLst>
  <p:notesMasterIdLst>
    <p:notesMasterId r:id="rId13"/>
  </p:notesMasterIdLst>
  <p:sldIdLst>
    <p:sldId id="258" r:id="rId12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96278-79A6-49F2-BF89-2270431717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3ACA5-DC9E-4500-97E1-9F42666D81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3ACA5-DC9E-4500-97E1-9F42666D8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42" y="1000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957" y="1889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05587"/>
            <a:ext cx="2844800" cy="231775"/>
          </a:xfrm>
        </p:spPr>
        <p:txBody>
          <a:bodyPr/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图片 5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157" y="122237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854" y="88901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99237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建筑工程计量与计价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ko-KR" altLang="en-US" dirty="0">
              <a:latin typeface="微软雅黑" panose="020B0503020204020204" pitchFamily="34" charset="-12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57" y="1889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86538"/>
            <a:ext cx="2844800" cy="26987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建筑工程计量与计价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ko-KR" altLang="en-US" dirty="0">
              <a:latin typeface="微软雅黑" panose="020B0503020204020204" pitchFamily="34" charset="-12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图片 5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357" y="122237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4991" y="6498431"/>
            <a:ext cx="28448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9539974" y="6473758"/>
            <a:ext cx="2652026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496714" y="651033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15209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64" y="6578897"/>
            <a:ext cx="2844800" cy="268139"/>
          </a:xfrm>
        </p:spPr>
        <p:txBody>
          <a:bodyPr/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59198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6920" y="6525344"/>
            <a:ext cx="2844800" cy="298153"/>
          </a:xfrm>
        </p:spPr>
        <p:txBody>
          <a:bodyPr/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000000"/>
                </a:solidFill>
              </a:rPr>
              <a:t>项目十一：房屋建筑面积计算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0938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" t="20739" r="1" b="25266"/>
          <a:stretch>
            <a:fillRect/>
          </a:stretch>
        </p:blipFill>
        <p:spPr>
          <a:xfrm>
            <a:off x="4063" y="0"/>
            <a:ext cx="12187937" cy="3735977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410809" y="5115164"/>
            <a:ext cx="10305563" cy="512847"/>
          </a:xfrm>
          <a:prstGeom prst="roundRect">
            <a:avLst>
              <a:gd name="adj" fmla="val 0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0" y="3526971"/>
            <a:ext cx="12192000" cy="56605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411013" y="4199808"/>
            <a:ext cx="10294724" cy="915355"/>
          </a:xfrm>
          <a:noFill/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2087"/>
            <a:ext cx="2844800" cy="301625"/>
          </a:xfrm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57" y="1889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2087"/>
            <a:ext cx="2844800" cy="315913"/>
          </a:xfrm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0" y="6557554"/>
            <a:ext cx="2844800" cy="256224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9627326" y="6451999"/>
            <a:ext cx="2564674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201614"/>
            <a:ext cx="10972800" cy="70643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39184" y="1125538"/>
            <a:ext cx="5706533" cy="5543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8919" y="1125538"/>
            <a:ext cx="5708649" cy="5543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844800" cy="304800"/>
          </a:xfrm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357" y="1889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2086"/>
            <a:ext cx="2844800" cy="315914"/>
          </a:xfrm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4" Type="http://schemas.openxmlformats.org/officeDocument/2006/relationships/theme" Target="../theme/theme10.xml"/><Relationship Id="rId13" Type="http://schemas.openxmlformats.org/officeDocument/2006/relationships/image" Target="../media/image9.pn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13" Type="http://schemas.openxmlformats.org/officeDocument/2006/relationships/image" Target="../media/image9.pn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6.png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4.xml"/><Relationship Id="rId13" Type="http://schemas.openxmlformats.org/officeDocument/2006/relationships/image" Target="../media/image9.pn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7" Type="http://schemas.openxmlformats.org/officeDocument/2006/relationships/image" Target="../media/image6.png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5" Type="http://schemas.openxmlformats.org/officeDocument/2006/relationships/theme" Target="../theme/theme6.xml"/><Relationship Id="rId14" Type="http://schemas.openxmlformats.org/officeDocument/2006/relationships/image" Target="../media/image9.png"/><Relationship Id="rId13" Type="http://schemas.openxmlformats.org/officeDocument/2006/relationships/image" Target="../media/image8.jpeg"/><Relationship Id="rId1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4" Type="http://schemas.openxmlformats.org/officeDocument/2006/relationships/theme" Target="../theme/theme8.xml"/><Relationship Id="rId13" Type="http://schemas.openxmlformats.org/officeDocument/2006/relationships/image" Target="../media/image9.pn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0" y="648652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512300" y="6492875"/>
            <a:ext cx="2679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432300" y="64936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学院标志 拷贝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5" y="1000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smtClean="0"/>
              <a:t>마스터 텍스트 스타일을 편집합니다</a:t>
            </a:r>
            <a:endParaRPr lang="ko-KR" altLang="zh-CN" smtClean="0"/>
          </a:p>
          <a:p>
            <a:pPr lvl="1"/>
            <a:r>
              <a:rPr lang="ko-KR" altLang="zh-CN" smtClean="0"/>
              <a:t>둘째 수준</a:t>
            </a:r>
            <a:endParaRPr lang="ko-KR" altLang="zh-CN" smtClean="0"/>
          </a:p>
          <a:p>
            <a:pPr lvl="2"/>
            <a:r>
              <a:rPr lang="ko-KR" altLang="zh-CN" smtClean="0"/>
              <a:t>셋째 수준</a:t>
            </a:r>
            <a:endParaRPr lang="ko-KR" altLang="zh-CN" smtClean="0"/>
          </a:p>
          <a:p>
            <a:pPr lvl="3"/>
            <a:r>
              <a:rPr lang="ko-KR" altLang="zh-CN" smtClean="0"/>
              <a:t>넷째 수준</a:t>
            </a:r>
            <a:endParaRPr lang="ko-KR" altLang="zh-CN" smtClean="0"/>
          </a:p>
          <a:p>
            <a:pPr lvl="4"/>
            <a:r>
              <a:rPr lang="ko-KR" altLang="zh-CN" smtClean="0"/>
              <a:t>다섯째 수준</a:t>
            </a:r>
            <a:endParaRPr lang="ko-KR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6"/>
            <a:ext cx="28448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639300" y="6542086"/>
            <a:ext cx="2552700" cy="3159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>
                <a:solidFill>
                  <a:srgbClr val="000000"/>
                </a:solidFill>
              </a:rPr>
              <a:t>项目十一：房屋建筑面积计算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05300" y="6381749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dirty="0" smtClean="0"/>
              <a:t>마스터 텍스트 스타일을 편집합니다</a:t>
            </a:r>
            <a:endParaRPr lang="ko-KR" altLang="zh-CN" dirty="0" smtClean="0"/>
          </a:p>
          <a:p>
            <a:pPr lvl="1"/>
            <a:r>
              <a:rPr lang="ko-KR" altLang="zh-CN" dirty="0" smtClean="0"/>
              <a:t>둘째 수준</a:t>
            </a:r>
            <a:endParaRPr lang="ko-KR" altLang="zh-CN" dirty="0" smtClean="0"/>
          </a:p>
          <a:p>
            <a:pPr lvl="2"/>
            <a:r>
              <a:rPr lang="ko-KR" altLang="zh-CN" dirty="0" smtClean="0"/>
              <a:t>셋째 수준</a:t>
            </a:r>
            <a:endParaRPr lang="ko-KR" altLang="zh-CN" dirty="0" smtClean="0"/>
          </a:p>
          <a:p>
            <a:pPr lvl="3"/>
            <a:r>
              <a:rPr lang="ko-KR" altLang="zh-CN" dirty="0" smtClean="0"/>
              <a:t>넷째 수준</a:t>
            </a:r>
            <a:endParaRPr lang="ko-KR" altLang="zh-CN" dirty="0" smtClean="0"/>
          </a:p>
          <a:p>
            <a:pPr lvl="4"/>
            <a:r>
              <a:rPr lang="ko-KR" altLang="zh-CN" dirty="0" smtClean="0"/>
              <a:t>다섯째 수준</a:t>
            </a:r>
            <a:endParaRPr lang="ko-KR" altLang="zh-CN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6"/>
            <a:ext cx="28448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25000" y="6542085"/>
            <a:ext cx="25781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项目十一：房屋建筑面积计算</a:t>
            </a:r>
            <a:endParaRPr lang="en-US" dirty="0"/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115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639300" y="6492874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025900" y="647779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60325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smtClean="0"/>
              <a:t>마스터 텍스트 스타일을 편집합니다</a:t>
            </a:r>
            <a:endParaRPr lang="ko-KR" altLang="zh-CN" smtClean="0"/>
          </a:p>
          <a:p>
            <a:pPr lvl="1"/>
            <a:r>
              <a:rPr lang="ko-KR" altLang="zh-CN" smtClean="0"/>
              <a:t>둘째 수준</a:t>
            </a:r>
            <a:endParaRPr lang="ko-KR" altLang="zh-CN" smtClean="0"/>
          </a:p>
          <a:p>
            <a:pPr lvl="2"/>
            <a:r>
              <a:rPr lang="ko-KR" altLang="zh-CN" smtClean="0"/>
              <a:t>셋째 수준</a:t>
            </a:r>
            <a:endParaRPr lang="ko-KR" altLang="zh-CN" smtClean="0"/>
          </a:p>
          <a:p>
            <a:pPr lvl="3"/>
            <a:r>
              <a:rPr lang="ko-KR" altLang="zh-CN" smtClean="0"/>
              <a:t>넷째 수준</a:t>
            </a:r>
            <a:endParaRPr lang="ko-KR" altLang="zh-CN" smtClean="0"/>
          </a:p>
          <a:p>
            <a:pPr lvl="4"/>
            <a:r>
              <a:rPr lang="ko-KR" altLang="zh-CN" smtClean="0"/>
              <a:t>다섯째 수준</a:t>
            </a:r>
            <a:endParaRPr lang="ko-KR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6"/>
            <a:ext cx="28448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75800" y="6542085"/>
            <a:ext cx="26162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项目十一：房屋建筑面积计算</a:t>
            </a:r>
            <a:endParaRPr lang="en-US" dirty="0"/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0" y="6405562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5" y="69503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smtClean="0"/>
              <a:t>마스터 텍스트 스타일을 편집합니다</a:t>
            </a:r>
            <a:endParaRPr lang="ko-KR" altLang="zh-CN" smtClean="0"/>
          </a:p>
          <a:p>
            <a:pPr lvl="1"/>
            <a:r>
              <a:rPr lang="ko-KR" altLang="zh-CN" smtClean="0"/>
              <a:t>둘째 수준</a:t>
            </a:r>
            <a:endParaRPr lang="ko-KR" altLang="zh-CN" smtClean="0"/>
          </a:p>
          <a:p>
            <a:pPr lvl="2"/>
            <a:r>
              <a:rPr lang="ko-KR" altLang="zh-CN" smtClean="0"/>
              <a:t>셋째 수준</a:t>
            </a:r>
            <a:endParaRPr lang="ko-KR" altLang="zh-CN" smtClean="0"/>
          </a:p>
          <a:p>
            <a:pPr lvl="3"/>
            <a:r>
              <a:rPr lang="ko-KR" altLang="zh-CN" smtClean="0"/>
              <a:t>넷째 수준</a:t>
            </a:r>
            <a:endParaRPr lang="ko-KR" altLang="zh-CN" smtClean="0"/>
          </a:p>
          <a:p>
            <a:pPr lvl="4"/>
            <a:r>
              <a:rPr lang="ko-KR" altLang="zh-CN" smtClean="0"/>
              <a:t>다섯째 수준</a:t>
            </a:r>
            <a:endParaRPr lang="ko-KR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6"/>
            <a:ext cx="2279576" cy="300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2384" y="6542086"/>
            <a:ext cx="26098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>
                <a:solidFill>
                  <a:srgbClr val="000000"/>
                </a:solidFill>
              </a:rPr>
              <a:t>项目十一：房屋建筑面积计算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50692" y="6362700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-635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0" y="6486526"/>
            <a:ext cx="219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626600" y="6492875"/>
            <a:ext cx="256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305300" y="648652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smtClean="0"/>
              <a:t>마스터 텍스트 스타일을 편집합니다</a:t>
            </a:r>
            <a:endParaRPr lang="ko-KR" altLang="zh-CN" smtClean="0"/>
          </a:p>
          <a:p>
            <a:pPr lvl="1"/>
            <a:r>
              <a:rPr lang="ko-KR" altLang="zh-CN" smtClean="0"/>
              <a:t>둘째 수준</a:t>
            </a:r>
            <a:endParaRPr lang="ko-KR" altLang="zh-CN" smtClean="0"/>
          </a:p>
          <a:p>
            <a:pPr lvl="2"/>
            <a:r>
              <a:rPr lang="ko-KR" altLang="zh-CN" smtClean="0"/>
              <a:t>셋째 수준</a:t>
            </a:r>
            <a:endParaRPr lang="ko-KR" altLang="zh-CN" smtClean="0"/>
          </a:p>
          <a:p>
            <a:pPr lvl="3"/>
            <a:r>
              <a:rPr lang="ko-KR" altLang="zh-CN" smtClean="0"/>
              <a:t>넷째 수준</a:t>
            </a:r>
            <a:endParaRPr lang="ko-KR" altLang="zh-CN" smtClean="0"/>
          </a:p>
          <a:p>
            <a:pPr lvl="4"/>
            <a:r>
              <a:rPr lang="ko-KR" altLang="zh-CN" smtClean="0"/>
              <a:t>다섯째 수준</a:t>
            </a:r>
            <a:endParaRPr lang="ko-KR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7"/>
            <a:ext cx="2844800" cy="312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652000" y="6542087"/>
            <a:ext cx="2540000" cy="311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项目十一：房屋建筑面积计算</a:t>
            </a:r>
            <a:endParaRPr lang="en-US" dirty="0"/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376987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563100" y="6490098"/>
            <a:ext cx="262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65600" y="642858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7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zh-CN" altLang="en-US" sz="4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4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21" y="1976231"/>
            <a:ext cx="4324350" cy="4762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78605" y="2493010"/>
            <a:ext cx="744664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 桩基础工程</a:t>
            </a:r>
            <a:endParaRPr lang="en-US" altLang="zh-CN" sz="4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框 100"/>
          <p:cNvSpPr txBox="1"/>
          <p:nvPr/>
        </p:nvSpPr>
        <p:spPr>
          <a:xfrm>
            <a:off x="2149475" y="1236663"/>
            <a:ext cx="769302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2-7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】 回旋钻机成孔灌注桩，桩长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（包括桩头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，钢管外径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0.5m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，桩根数为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60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根。自然地坪标高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150.00m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，桩底设计标高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135.50m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。计算工程量，确定定额项目。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解：工程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3.14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÷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4×0.5</a:t>
            </a:r>
            <a:r>
              <a:rPr lang="en-US" altLang="zh-CN" sz="24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(14+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0.5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×60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170.74m</a:t>
            </a:r>
            <a:r>
              <a:rPr lang="en-US" altLang="zh-CN" sz="24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150m</a:t>
            </a:r>
            <a:r>
              <a:rPr lang="en-US" altLang="zh-CN" sz="24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回旋钻机钻孔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桩径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≤500mm)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，套定额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3-2-1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灌注桩混凝土（回旋钻孔），套定额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3-2-26</a:t>
            </a:r>
            <a:endParaRPr lang="en-US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charRg st="88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charRg st="132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charRg st="159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文本框 1"/>
          <p:cNvSpPr txBox="1"/>
          <p:nvPr/>
        </p:nvSpPr>
        <p:spPr>
          <a:xfrm>
            <a:off x="1984375" y="641350"/>
            <a:ext cx="8223250" cy="544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4.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沉管桩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灌注混凝土工程量按钢管外径截面积乘以设计桩长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（不包括预制桩尖）另加加灌长度，以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体积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计算。加灌长度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设计有规定者，按设计要求计算，无规定者，按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0.5m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5.</a:t>
            </a:r>
            <a:r>
              <a:rPr lang="zh-CN" altLang="eu-ES" sz="2400" b="1" dirty="0">
                <a:latin typeface="Arial" panose="020B0604020202020204" pitchFamily="34" charset="0"/>
                <a:ea typeface="宋体" panose="02010600030101010101" pitchFamily="2" charset="-122"/>
              </a:rPr>
              <a:t>人工挖孔灌注混凝土桩的</a:t>
            </a:r>
            <a:r>
              <a:rPr lang="zh-CN" altLang="eu-E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桩护壁</a:t>
            </a:r>
            <a:r>
              <a:rPr lang="zh-CN" altLang="eu-ES" sz="2400" b="1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zh-CN" altLang="eu-E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桩芯</a:t>
            </a:r>
            <a:r>
              <a:rPr lang="zh-CN" altLang="eu-ES" sz="2400" b="1" dirty="0">
                <a:latin typeface="Arial" panose="020B0604020202020204" pitchFamily="34" charset="0"/>
                <a:ea typeface="宋体" panose="02010600030101010101" pitchFamily="2" charset="-122"/>
              </a:rPr>
              <a:t>工程量，分别按</a:t>
            </a:r>
            <a:endParaRPr lang="zh-CN" altLang="eu-E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u-ES" sz="2400" b="1" dirty="0">
                <a:latin typeface="Arial" panose="020B0604020202020204" pitchFamily="34" charset="0"/>
                <a:ea typeface="宋体" panose="02010600030101010101" pitchFamily="2" charset="-122"/>
              </a:rPr>
              <a:t>设计图示截面积乘以设计桩长另加加灌长度，以</a:t>
            </a:r>
            <a:r>
              <a:rPr lang="zh-CN" altLang="eu-E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体积</a:t>
            </a:r>
            <a:r>
              <a:rPr lang="zh-CN" altLang="eu-ES" sz="2400" b="1" dirty="0">
                <a:latin typeface="Arial" panose="020B0604020202020204" pitchFamily="34" charset="0"/>
                <a:ea typeface="宋体" panose="02010600030101010101" pitchFamily="2" charset="-122"/>
              </a:rPr>
              <a:t>计算。</a:t>
            </a:r>
            <a:endParaRPr lang="zh-CN" altLang="eu-E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加灌长度设计有规定者，按设计要求计算，无规定者，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按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0.25m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4009" name="组合 84008"/>
          <p:cNvGrpSpPr/>
          <p:nvPr/>
        </p:nvGrpSpPr>
        <p:grpSpPr>
          <a:xfrm>
            <a:off x="7594600" y="3400425"/>
            <a:ext cx="1928813" cy="1955801"/>
            <a:chOff x="3816" y="2616"/>
            <a:chExt cx="1215" cy="1232"/>
          </a:xfrm>
        </p:grpSpPr>
        <p:pic>
          <p:nvPicPr>
            <p:cNvPr id="15363" name="图片 84002" descr="2d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16" y="2616"/>
              <a:ext cx="1215" cy="10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4" name="矩形 84007"/>
            <p:cNvSpPr/>
            <p:nvPr/>
          </p:nvSpPr>
          <p:spPr>
            <a:xfrm>
              <a:off x="4046" y="3617"/>
              <a:ext cx="843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6176" bIns="76176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2-2  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断面图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2293" name="矩形 84004"/>
          <p:cNvSpPr/>
          <p:nvPr/>
        </p:nvSpPr>
        <p:spPr>
          <a:xfrm>
            <a:off x="1984375" y="3721100"/>
            <a:ext cx="5205413" cy="902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10000"/>
              </a:lnSpc>
            </a:pP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桩壁混凝土工程量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en-US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桩壁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+0.25)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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eu-ES" altLang="zh-CN" sz="2400" b="1" baseline="300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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4-H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桩芯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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eu-ES" altLang="zh-CN" sz="2400" b="1" baseline="300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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4" name="矩形 84006"/>
          <p:cNvSpPr/>
          <p:nvPr/>
        </p:nvSpPr>
        <p:spPr>
          <a:xfrm>
            <a:off x="1984375" y="4716463"/>
            <a:ext cx="8223250" cy="31934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桩芯混凝土工程量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 </a:t>
            </a:r>
            <a:r>
              <a:rPr lang="en-US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桩芯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+0.25)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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eu-ES" altLang="zh-CN" sz="2400" b="1" baseline="300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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u-ES" altLang="zh-CN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6.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钻孔灌注桩、人工挖孔桩设计要求扩底时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其扩底工程量按设计尺寸，以体积计算。并入相应桩的工程量内。</a:t>
            </a:r>
            <a:endParaRPr lang="en-US" altLang="zh-CN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charRg st="28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charRg st="55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charRg st="84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charRg st="111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charRg st="138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charRg st="163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charRg st="28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文本框 101"/>
          <p:cNvSpPr txBox="1"/>
          <p:nvPr/>
        </p:nvSpPr>
        <p:spPr>
          <a:xfrm>
            <a:off x="1947863" y="798513"/>
            <a:ext cx="7967662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2-6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】 回旋钻机钻孔灌注混凝土桩。已知共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根，设计桩长为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9m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，直径为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500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mm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，底部扩大球体直径为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1000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mm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。计算工程量，确定定额项目。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>
              <a:lnSpc>
                <a:spcPct val="150000"/>
              </a:lnSpc>
            </a:pP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556000" y="4618038"/>
            <a:ext cx="5080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05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 </a:t>
            </a:r>
            <a:endParaRPr lang="zh-CN" altLang="en-US" noProof="1"/>
          </a:p>
        </p:txBody>
      </p:sp>
      <p:sp>
        <p:nvSpPr>
          <p:cNvPr id="16387" name="文本框 2"/>
          <p:cNvSpPr txBox="1"/>
          <p:nvPr/>
        </p:nvSpPr>
        <p:spPr>
          <a:xfrm>
            <a:off x="1543050" y="2352675"/>
            <a:ext cx="853122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解：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桩身工程量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3.14×0.25×0.25×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(9+0.5)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×15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=27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.966m</a:t>
            </a:r>
            <a:r>
              <a:rPr lang="en-US" altLang="zh-CN" sz="24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②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底部扩大球体工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3.14×0.5×0.5×0.5×4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÷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3×15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7.85m</a:t>
            </a:r>
            <a:r>
              <a:rPr lang="en-US" altLang="zh-CN" sz="24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单位工程工程量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27.966+7.85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35.82m</a:t>
            </a:r>
            <a:r>
              <a:rPr lang="en-US" altLang="zh-CN" sz="24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&lt;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150m</a:t>
            </a:r>
            <a:r>
              <a:rPr lang="en-US" altLang="zh-CN" sz="24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>
              <a:lnSpc>
                <a:spcPct val="150000"/>
              </a:lnSpc>
            </a:pP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文本框 3"/>
          <p:cNvSpPr txBox="1"/>
          <p:nvPr/>
        </p:nvSpPr>
        <p:spPr>
          <a:xfrm>
            <a:off x="2216150" y="4230688"/>
            <a:ext cx="71850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回旋钻机钻孔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桩径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≤500mm)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，套定额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3-2-1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（换）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灌注桩混凝土（回旋钻孔），套定额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3-2-26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（换）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43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89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charRg st="3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7827" name="组合 77826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17411" name="图片 77827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2" name="矩形 77828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本章小结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77830" name="文本框 77829"/>
          <p:cNvSpPr txBox="1"/>
          <p:nvPr/>
        </p:nvSpPr>
        <p:spPr>
          <a:xfrm>
            <a:off x="2243138" y="1987550"/>
            <a:ext cx="8043862" cy="9772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本章内容主要讲述桩基础工程的消耗量定额说明、工程量计算规则与定额应用。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46" name="组合 5145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4099" name="图片 5127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0" name="矩形 5128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3.1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定额说明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4101" name="文本框 5176"/>
          <p:cNvSpPr txBox="1"/>
          <p:nvPr/>
        </p:nvSpPr>
        <p:spPr>
          <a:xfrm>
            <a:off x="2801938" y="1330325"/>
            <a:ext cx="7243762" cy="5340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本章定额包括打桩、灌注桩两节。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2" name="直接连接符 5177"/>
          <p:cNvSpPr/>
          <p:nvPr/>
        </p:nvSpPr>
        <p:spPr>
          <a:xfrm flipV="1">
            <a:off x="2644775" y="1860550"/>
            <a:ext cx="7292975" cy="25400"/>
          </a:xfrm>
          <a:prstGeom prst="line">
            <a:avLst/>
          </a:prstGeom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oval" w="med" len="med"/>
          </a:ln>
        </p:spPr>
      </p:sp>
      <p:grpSp>
        <p:nvGrpSpPr>
          <p:cNvPr id="4103" name="组合 5178"/>
          <p:cNvGrpSpPr/>
          <p:nvPr/>
        </p:nvGrpSpPr>
        <p:grpSpPr>
          <a:xfrm>
            <a:off x="2179638" y="1249363"/>
            <a:ext cx="576262" cy="576262"/>
            <a:chOff x="3061" y="1389"/>
            <a:chExt cx="363" cy="363"/>
          </a:xfrm>
        </p:grpSpPr>
        <p:grpSp>
          <p:nvGrpSpPr>
            <p:cNvPr id="4104" name="组合 5179"/>
            <p:cNvGrpSpPr/>
            <p:nvPr/>
          </p:nvGrpSpPr>
          <p:grpSpPr>
            <a:xfrm>
              <a:off x="3061" y="1389"/>
              <a:ext cx="363" cy="363"/>
              <a:chOff x="385" y="3067"/>
              <a:chExt cx="680" cy="680"/>
            </a:xfrm>
          </p:grpSpPr>
          <p:sp>
            <p:nvSpPr>
              <p:cNvPr id="4105" name="椭圆 5180"/>
              <p:cNvSpPr/>
              <p:nvPr/>
            </p:nvSpPr>
            <p:spPr>
              <a:xfrm>
                <a:off x="385" y="3067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185E18"/>
                  </a:gs>
                  <a:gs pos="100000">
                    <a:srgbClr val="33CC33">
                      <a:alpha val="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06" name="椭圆 5181"/>
              <p:cNvSpPr/>
              <p:nvPr/>
            </p:nvSpPr>
            <p:spPr>
              <a:xfrm>
                <a:off x="421" y="3103"/>
                <a:ext cx="608" cy="608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07" name="椭圆 5182"/>
              <p:cNvSpPr/>
              <p:nvPr/>
            </p:nvSpPr>
            <p:spPr>
              <a:xfrm>
                <a:off x="443" y="3125"/>
                <a:ext cx="564" cy="56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rgbClr val="006699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08" name="椭圆 5183"/>
              <p:cNvSpPr/>
              <p:nvPr/>
            </p:nvSpPr>
            <p:spPr>
              <a:xfrm>
                <a:off x="491" y="3385"/>
                <a:ext cx="467" cy="235"/>
              </a:xfrm>
              <a:prstGeom prst="ellipse">
                <a:avLst/>
              </a:prstGeom>
              <a:solidFill>
                <a:srgbClr val="FF9900">
                  <a:alpha val="60001"/>
                </a:srgbClr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109" name="文本框 5184"/>
            <p:cNvSpPr txBox="1"/>
            <p:nvPr/>
          </p:nvSpPr>
          <p:spPr>
            <a:xfrm>
              <a:off x="3131" y="1440"/>
              <a:ext cx="22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0" name="组合 5187"/>
          <p:cNvGrpSpPr/>
          <p:nvPr/>
        </p:nvGrpSpPr>
        <p:grpSpPr>
          <a:xfrm>
            <a:off x="2117725" y="2441575"/>
            <a:ext cx="576263" cy="576263"/>
            <a:chOff x="790" y="1808"/>
            <a:chExt cx="363" cy="363"/>
          </a:xfrm>
        </p:grpSpPr>
        <p:grpSp>
          <p:nvGrpSpPr>
            <p:cNvPr id="4111" name="组合 5188"/>
            <p:cNvGrpSpPr/>
            <p:nvPr/>
          </p:nvGrpSpPr>
          <p:grpSpPr>
            <a:xfrm>
              <a:off x="790" y="1808"/>
              <a:ext cx="363" cy="363"/>
              <a:chOff x="4698" y="3067"/>
              <a:chExt cx="680" cy="680"/>
            </a:xfrm>
          </p:grpSpPr>
          <p:sp>
            <p:nvSpPr>
              <p:cNvPr id="4112" name="椭圆 5189"/>
              <p:cNvSpPr/>
              <p:nvPr/>
            </p:nvSpPr>
            <p:spPr>
              <a:xfrm>
                <a:off x="4698" y="3067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003B00"/>
                  </a:gs>
                  <a:gs pos="100000">
                    <a:srgbClr val="008000">
                      <a:alpha val="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13" name="椭圆 5190"/>
              <p:cNvSpPr/>
              <p:nvPr/>
            </p:nvSpPr>
            <p:spPr>
              <a:xfrm>
                <a:off x="4734" y="3103"/>
                <a:ext cx="608" cy="608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14" name="椭圆 5191"/>
              <p:cNvSpPr/>
              <p:nvPr/>
            </p:nvSpPr>
            <p:spPr>
              <a:xfrm>
                <a:off x="4758" y="3125"/>
                <a:ext cx="564" cy="56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rgbClr val="FF6699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15" name="椭圆 5192"/>
              <p:cNvSpPr/>
              <p:nvPr/>
            </p:nvSpPr>
            <p:spPr>
              <a:xfrm>
                <a:off x="4806" y="3398"/>
                <a:ext cx="467" cy="235"/>
              </a:xfrm>
              <a:prstGeom prst="ellipse">
                <a:avLst/>
              </a:prstGeom>
              <a:solidFill>
                <a:srgbClr val="008000">
                  <a:alpha val="60001"/>
                </a:srgbClr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116" name="文本框 5193"/>
            <p:cNvSpPr txBox="1"/>
            <p:nvPr/>
          </p:nvSpPr>
          <p:spPr>
            <a:xfrm>
              <a:off x="861" y="1845"/>
              <a:ext cx="22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17" name="直接连接符 5194"/>
          <p:cNvSpPr/>
          <p:nvPr/>
        </p:nvSpPr>
        <p:spPr>
          <a:xfrm flipV="1">
            <a:off x="2727325" y="3422650"/>
            <a:ext cx="7318375" cy="12700"/>
          </a:xfrm>
          <a:prstGeom prst="line">
            <a:avLst/>
          </a:prstGeom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4118" name="文本框 5196"/>
          <p:cNvSpPr txBox="1"/>
          <p:nvPr/>
        </p:nvSpPr>
        <p:spPr>
          <a:xfrm>
            <a:off x="2727325" y="2133600"/>
            <a:ext cx="749935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单位（群体）工程的桩基工程量少于下表对应数量时，相应定额人工、机械乘以小型工程系数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1.25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。灌注桩单位（群体）工程的桩基工程量指灌注混凝土量。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19" name="图片 1"/>
          <p:cNvPicPr>
            <a:picLocks noChangeAspect="1"/>
          </p:cNvPicPr>
          <p:nvPr/>
        </p:nvPicPr>
        <p:blipFill>
          <a:blip r:embed="rId2"/>
          <a:srcRect l="23778" t="48630" r="24878" b="34219"/>
          <a:stretch>
            <a:fillRect/>
          </a:stretch>
        </p:blipFill>
        <p:spPr>
          <a:xfrm>
            <a:off x="2020888" y="3619500"/>
            <a:ext cx="8296275" cy="2476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2" name="直接连接符 5177"/>
          <p:cNvSpPr/>
          <p:nvPr/>
        </p:nvSpPr>
        <p:spPr>
          <a:xfrm flipV="1">
            <a:off x="2693988" y="2084388"/>
            <a:ext cx="7292975" cy="25400"/>
          </a:xfrm>
          <a:prstGeom prst="line">
            <a:avLst/>
          </a:prstGeom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6153" name="文本框 99"/>
          <p:cNvSpPr txBox="1"/>
          <p:nvPr/>
        </p:nvSpPr>
        <p:spPr>
          <a:xfrm>
            <a:off x="2990850" y="1073150"/>
            <a:ext cx="69786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单独打试桩、锚桩时，按相应定额的打桩人工及机械乘以系数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1.5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154" name="组合 5187"/>
          <p:cNvGrpSpPr/>
          <p:nvPr/>
        </p:nvGrpSpPr>
        <p:grpSpPr>
          <a:xfrm>
            <a:off x="2117725" y="2441575"/>
            <a:ext cx="576263" cy="576263"/>
            <a:chOff x="790" y="1808"/>
            <a:chExt cx="363" cy="363"/>
          </a:xfrm>
        </p:grpSpPr>
        <p:grpSp>
          <p:nvGrpSpPr>
            <p:cNvPr id="6148" name="组合 5188"/>
            <p:cNvGrpSpPr/>
            <p:nvPr/>
          </p:nvGrpSpPr>
          <p:grpSpPr>
            <a:xfrm>
              <a:off x="790" y="1808"/>
              <a:ext cx="363" cy="363"/>
              <a:chOff x="4698" y="3067"/>
              <a:chExt cx="680" cy="680"/>
            </a:xfrm>
          </p:grpSpPr>
          <p:sp>
            <p:nvSpPr>
              <p:cNvPr id="6149" name="椭圆 5189"/>
              <p:cNvSpPr/>
              <p:nvPr/>
            </p:nvSpPr>
            <p:spPr>
              <a:xfrm>
                <a:off x="4698" y="3067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003B00"/>
                  </a:gs>
                  <a:gs pos="100000">
                    <a:srgbClr val="008000">
                      <a:alpha val="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50" name="椭圆 5190"/>
              <p:cNvSpPr/>
              <p:nvPr/>
            </p:nvSpPr>
            <p:spPr>
              <a:xfrm>
                <a:off x="4734" y="3103"/>
                <a:ext cx="608" cy="608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51" name="椭圆 5191"/>
              <p:cNvSpPr/>
              <p:nvPr/>
            </p:nvSpPr>
            <p:spPr>
              <a:xfrm>
                <a:off x="4758" y="3125"/>
                <a:ext cx="564" cy="56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rgbClr val="FF6699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" name="椭圆 5192"/>
              <p:cNvSpPr/>
              <p:nvPr/>
            </p:nvSpPr>
            <p:spPr>
              <a:xfrm>
                <a:off x="4806" y="3398"/>
                <a:ext cx="467" cy="235"/>
              </a:xfrm>
              <a:prstGeom prst="ellipse">
                <a:avLst/>
              </a:prstGeom>
              <a:solidFill>
                <a:srgbClr val="008000">
                  <a:alpha val="60001"/>
                </a:srgbClr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" name="文本框 5193"/>
            <p:cNvSpPr txBox="1"/>
            <p:nvPr/>
          </p:nvSpPr>
          <p:spPr>
            <a:xfrm>
              <a:off x="861" y="1845"/>
              <a:ext cx="22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161" name="文本框 1"/>
          <p:cNvSpPr txBox="1"/>
          <p:nvPr/>
        </p:nvSpPr>
        <p:spPr>
          <a:xfrm>
            <a:off x="3008313" y="2441575"/>
            <a:ext cx="71659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打桩工程按陆地打垂直桩编制。设计要求打斜桩时，斜度小于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1∶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时，相应定额人工、机械乘以系数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1.25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；斜度大于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时，相应定额人工、机械乘以系数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1.43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62" name="直接连接符 2"/>
          <p:cNvSpPr/>
          <p:nvPr/>
        </p:nvSpPr>
        <p:spPr>
          <a:xfrm flipV="1">
            <a:off x="2693988" y="3724275"/>
            <a:ext cx="7292975" cy="25400"/>
          </a:xfrm>
          <a:prstGeom prst="line">
            <a:avLst/>
          </a:prstGeom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oval" w="med" len="med"/>
          </a:ln>
        </p:spPr>
      </p:sp>
      <p:grpSp>
        <p:nvGrpSpPr>
          <p:cNvPr id="6163" name="组合 3"/>
          <p:cNvGrpSpPr/>
          <p:nvPr/>
        </p:nvGrpSpPr>
        <p:grpSpPr>
          <a:xfrm>
            <a:off x="2130425" y="4002088"/>
            <a:ext cx="576263" cy="576262"/>
            <a:chOff x="3061" y="1389"/>
            <a:chExt cx="363" cy="363"/>
          </a:xfrm>
        </p:grpSpPr>
        <p:grpSp>
          <p:nvGrpSpPr>
            <p:cNvPr id="6157" name="组合 4"/>
            <p:cNvGrpSpPr/>
            <p:nvPr/>
          </p:nvGrpSpPr>
          <p:grpSpPr>
            <a:xfrm>
              <a:off x="3061" y="1389"/>
              <a:ext cx="363" cy="363"/>
              <a:chOff x="385" y="3067"/>
              <a:chExt cx="680" cy="680"/>
            </a:xfrm>
          </p:grpSpPr>
          <p:sp>
            <p:nvSpPr>
              <p:cNvPr id="6158" name="椭圆 5"/>
              <p:cNvSpPr/>
              <p:nvPr/>
            </p:nvSpPr>
            <p:spPr>
              <a:xfrm>
                <a:off x="385" y="3067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185E18"/>
                  </a:gs>
                  <a:gs pos="100000">
                    <a:srgbClr val="33CC33">
                      <a:alpha val="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59" name="椭圆 6"/>
              <p:cNvSpPr/>
              <p:nvPr/>
            </p:nvSpPr>
            <p:spPr>
              <a:xfrm>
                <a:off x="421" y="3103"/>
                <a:ext cx="608" cy="608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60" name="椭圆 7"/>
              <p:cNvSpPr/>
              <p:nvPr/>
            </p:nvSpPr>
            <p:spPr>
              <a:xfrm>
                <a:off x="443" y="3125"/>
                <a:ext cx="564" cy="56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rgbClr val="006699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" name="椭圆 8"/>
              <p:cNvSpPr/>
              <p:nvPr/>
            </p:nvSpPr>
            <p:spPr>
              <a:xfrm>
                <a:off x="491" y="3385"/>
                <a:ext cx="467" cy="235"/>
              </a:xfrm>
              <a:prstGeom prst="ellipse">
                <a:avLst/>
              </a:prstGeom>
              <a:solidFill>
                <a:srgbClr val="FF9900">
                  <a:alpha val="60001"/>
                </a:srgbClr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" name="文本框 9"/>
            <p:cNvSpPr txBox="1"/>
            <p:nvPr/>
          </p:nvSpPr>
          <p:spPr>
            <a:xfrm>
              <a:off x="3132" y="1440"/>
              <a:ext cx="22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endParaRPr lang="en-US" altLang="zh-CN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170" name="文本框 10"/>
          <p:cNvSpPr txBox="1"/>
          <p:nvPr/>
        </p:nvSpPr>
        <p:spPr>
          <a:xfrm>
            <a:off x="2693988" y="4002088"/>
            <a:ext cx="7489190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266700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桩间补桩或地（槽）坑中及强夯后的地基上打桩时，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相应定额人工、机械乘以系数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1.15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71" name="直接连接符 11"/>
          <p:cNvSpPr/>
          <p:nvPr/>
        </p:nvSpPr>
        <p:spPr>
          <a:xfrm flipV="1">
            <a:off x="2676525" y="5357813"/>
            <a:ext cx="7292975" cy="25400"/>
          </a:xfrm>
          <a:prstGeom prst="line">
            <a:avLst/>
          </a:prstGeom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oval" w="med" len="med"/>
          </a:ln>
        </p:spPr>
      </p:sp>
      <p:grpSp>
        <p:nvGrpSpPr>
          <p:cNvPr id="6" name="组合 5178"/>
          <p:cNvGrpSpPr/>
          <p:nvPr/>
        </p:nvGrpSpPr>
        <p:grpSpPr>
          <a:xfrm>
            <a:off x="2151063" y="1174750"/>
            <a:ext cx="576262" cy="576263"/>
            <a:chOff x="3061" y="1389"/>
            <a:chExt cx="363" cy="363"/>
          </a:xfrm>
        </p:grpSpPr>
        <p:grpSp>
          <p:nvGrpSpPr>
            <p:cNvPr id="6166" name="组合 5179"/>
            <p:cNvGrpSpPr/>
            <p:nvPr/>
          </p:nvGrpSpPr>
          <p:grpSpPr>
            <a:xfrm>
              <a:off x="3061" y="1389"/>
              <a:ext cx="363" cy="363"/>
              <a:chOff x="385" y="3067"/>
              <a:chExt cx="680" cy="680"/>
            </a:xfrm>
          </p:grpSpPr>
          <p:sp>
            <p:nvSpPr>
              <p:cNvPr id="6167" name="椭圆 5180"/>
              <p:cNvSpPr/>
              <p:nvPr/>
            </p:nvSpPr>
            <p:spPr>
              <a:xfrm>
                <a:off x="385" y="3067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185E18"/>
                  </a:gs>
                  <a:gs pos="100000">
                    <a:srgbClr val="33CC33">
                      <a:alpha val="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68" name="椭圆 5181"/>
              <p:cNvSpPr/>
              <p:nvPr/>
            </p:nvSpPr>
            <p:spPr>
              <a:xfrm>
                <a:off x="421" y="3103"/>
                <a:ext cx="608" cy="608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69" name="椭圆 5182"/>
              <p:cNvSpPr/>
              <p:nvPr/>
            </p:nvSpPr>
            <p:spPr>
              <a:xfrm>
                <a:off x="443" y="3125"/>
                <a:ext cx="564" cy="56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rgbClr val="006699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椭圆 5183"/>
              <p:cNvSpPr/>
              <p:nvPr/>
            </p:nvSpPr>
            <p:spPr>
              <a:xfrm>
                <a:off x="491" y="3385"/>
                <a:ext cx="467" cy="235"/>
              </a:xfrm>
              <a:prstGeom prst="ellipse">
                <a:avLst/>
              </a:prstGeom>
              <a:solidFill>
                <a:srgbClr val="FF9900">
                  <a:alpha val="60001"/>
                </a:srgbClr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" name="文本框 5184"/>
            <p:cNvSpPr txBox="1"/>
            <p:nvPr/>
          </p:nvSpPr>
          <p:spPr>
            <a:xfrm>
              <a:off x="3132" y="1440"/>
              <a:ext cx="22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61" grpId="0"/>
      <p:bldP spid="6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69" name="组合 5187"/>
          <p:cNvGrpSpPr/>
          <p:nvPr/>
        </p:nvGrpSpPr>
        <p:grpSpPr>
          <a:xfrm>
            <a:off x="2143125" y="1235075"/>
            <a:ext cx="576263" cy="577850"/>
            <a:chOff x="790" y="1808"/>
            <a:chExt cx="363" cy="363"/>
          </a:xfrm>
        </p:grpSpPr>
        <p:grpSp>
          <p:nvGrpSpPr>
            <p:cNvPr id="7170" name="组合 5188"/>
            <p:cNvGrpSpPr/>
            <p:nvPr/>
          </p:nvGrpSpPr>
          <p:grpSpPr>
            <a:xfrm>
              <a:off x="790" y="1808"/>
              <a:ext cx="363" cy="363"/>
              <a:chOff x="4698" y="3067"/>
              <a:chExt cx="680" cy="680"/>
            </a:xfrm>
          </p:grpSpPr>
          <p:sp>
            <p:nvSpPr>
              <p:cNvPr id="7171" name="椭圆 5189"/>
              <p:cNvSpPr/>
              <p:nvPr/>
            </p:nvSpPr>
            <p:spPr>
              <a:xfrm>
                <a:off x="4698" y="3067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003B00"/>
                  </a:gs>
                  <a:gs pos="100000">
                    <a:srgbClr val="008000">
                      <a:alpha val="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72" name="椭圆 5190"/>
              <p:cNvSpPr/>
              <p:nvPr/>
            </p:nvSpPr>
            <p:spPr>
              <a:xfrm>
                <a:off x="4734" y="3103"/>
                <a:ext cx="608" cy="608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73" name="椭圆 5191"/>
              <p:cNvSpPr/>
              <p:nvPr/>
            </p:nvSpPr>
            <p:spPr>
              <a:xfrm>
                <a:off x="4758" y="3125"/>
                <a:ext cx="564" cy="56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rgbClr val="FF6699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74" name="椭圆 5192"/>
              <p:cNvSpPr/>
              <p:nvPr/>
            </p:nvSpPr>
            <p:spPr>
              <a:xfrm>
                <a:off x="4806" y="3398"/>
                <a:ext cx="467" cy="235"/>
              </a:xfrm>
              <a:prstGeom prst="ellipse">
                <a:avLst/>
              </a:prstGeom>
              <a:solidFill>
                <a:srgbClr val="008000">
                  <a:alpha val="60001"/>
                </a:srgbClr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175" name="文本框 5193"/>
            <p:cNvSpPr txBox="1"/>
            <p:nvPr/>
          </p:nvSpPr>
          <p:spPr>
            <a:xfrm>
              <a:off x="861" y="1845"/>
              <a:ext cx="222" cy="2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6</a:t>
              </a:r>
              <a:endParaRPr lang="en-US" altLang="zh-CN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176" name="文本框 1"/>
          <p:cNvSpPr txBox="1"/>
          <p:nvPr/>
        </p:nvSpPr>
        <p:spPr>
          <a:xfrm>
            <a:off x="2862263" y="1295400"/>
            <a:ext cx="691642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打桩工程，如遇送桩时，可按打桩相应定额人工、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机械乘以下表系数。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77" name="图片 2"/>
          <p:cNvPicPr>
            <a:picLocks noChangeAspect="1"/>
          </p:cNvPicPr>
          <p:nvPr/>
        </p:nvPicPr>
        <p:blipFill>
          <a:blip r:embed="rId1"/>
          <a:srcRect l="23778" t="45554" r="25279" b="38245"/>
          <a:stretch>
            <a:fillRect/>
          </a:stretch>
        </p:blipFill>
        <p:spPr>
          <a:xfrm>
            <a:off x="1998663" y="2208213"/>
            <a:ext cx="8194675" cy="2439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8" name="文本框 3"/>
          <p:cNvSpPr txBox="1"/>
          <p:nvPr/>
        </p:nvSpPr>
        <p:spPr>
          <a:xfrm>
            <a:off x="1965325" y="4835525"/>
            <a:ext cx="8140700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送桩是指打桩时因打桩架底盘离地面有一段距离，因而不能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继续将桩打入地面以下设计位置，这时可在尚未打入土中的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桩顶上放一送桩器，让桩锤将送桩器冲入土中，将桩送入地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下设计深度。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25" name="组合 8192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9219" name="图片 8192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0" name="矩形 8192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3.2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9221" name="矩形 81921"/>
          <p:cNvSpPr/>
          <p:nvPr/>
        </p:nvSpPr>
        <p:spPr>
          <a:xfrm>
            <a:off x="1666875" y="1260475"/>
            <a:ext cx="9001125" cy="53352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10000"/>
              </a:lnSpc>
            </a:pP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预制钢筋混凝土桩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打、压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预制钢筋混凝土桩按设计桩长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包括桩尖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乘以桩断面面积，以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体积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（立方米）计算。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预制钢筋混凝土桩工程量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=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设计桩总长度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桩断面面积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预应力钢筋混凝土管桩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(1)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打、压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预应力钢筋混凝土管桩按设计桩长（不包括桩尖），以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长度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(2)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预应力钢筋混凝土管桩钢桩尖按设计图示尺寸，以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质量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0000"/>
              </a:lnSpc>
            </a:pP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78" name="组合 81977"/>
          <p:cNvGrpSpPr/>
          <p:nvPr/>
        </p:nvGrpSpPr>
        <p:grpSpPr>
          <a:xfrm>
            <a:off x="2187575" y="995363"/>
            <a:ext cx="7604125" cy="742950"/>
            <a:chOff x="490" y="1512"/>
            <a:chExt cx="4790" cy="468"/>
          </a:xfrm>
        </p:grpSpPr>
        <p:grpSp>
          <p:nvGrpSpPr>
            <p:cNvPr id="9223" name="组合 81963"/>
            <p:cNvGrpSpPr/>
            <p:nvPr/>
          </p:nvGrpSpPr>
          <p:grpSpPr>
            <a:xfrm>
              <a:off x="490" y="1512"/>
              <a:ext cx="1382" cy="468"/>
              <a:chOff x="238" y="1350"/>
              <a:chExt cx="1382" cy="468"/>
            </a:xfrm>
          </p:grpSpPr>
          <p:grpSp>
            <p:nvGrpSpPr>
              <p:cNvPr id="9224" name="组合 81964"/>
              <p:cNvGrpSpPr/>
              <p:nvPr/>
            </p:nvGrpSpPr>
            <p:grpSpPr>
              <a:xfrm>
                <a:off x="238" y="1350"/>
                <a:ext cx="1382" cy="468"/>
                <a:chOff x="2262" y="1521"/>
                <a:chExt cx="1904" cy="594"/>
              </a:xfrm>
            </p:grpSpPr>
            <p:grpSp>
              <p:nvGrpSpPr>
                <p:cNvPr id="9225" name="组合 81965"/>
                <p:cNvGrpSpPr/>
                <p:nvPr/>
              </p:nvGrpSpPr>
              <p:grpSpPr>
                <a:xfrm>
                  <a:off x="2262" y="1521"/>
                  <a:ext cx="1904" cy="594"/>
                  <a:chOff x="2567" y="1480"/>
                  <a:chExt cx="2490" cy="959"/>
                </a:xfrm>
              </p:grpSpPr>
              <p:sp>
                <p:nvSpPr>
                  <p:cNvPr id="9226" name="流程图: 可选过程 81966"/>
                  <p:cNvSpPr/>
                  <p:nvPr/>
                </p:nvSpPr>
                <p:spPr>
                  <a:xfrm>
                    <a:off x="2672" y="1480"/>
                    <a:ext cx="2280" cy="959"/>
                  </a:xfrm>
                  <a:prstGeom prst="flowChartAlternateProcess">
                    <a:avLst/>
                  </a:prstGeom>
                  <a:solidFill>
                    <a:schemeClr val="bg1"/>
                  </a:solidFill>
                  <a:ln w="25400" cap="flat" cmpd="sng">
                    <a:solidFill>
                      <a:srgbClr val="5F5F5F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9227" name="矩形 81967"/>
                  <p:cNvSpPr/>
                  <p:nvPr/>
                </p:nvSpPr>
                <p:spPr>
                  <a:xfrm>
                    <a:off x="2567" y="1506"/>
                    <a:ext cx="2490" cy="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rgbClr val="333333">
                          <a:alpha val="79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9228" name="矩形 81968"/>
                  <p:cNvSpPr/>
                  <p:nvPr/>
                </p:nvSpPr>
                <p:spPr>
                  <a:xfrm>
                    <a:off x="2790" y="2399"/>
                    <a:ext cx="2043" cy="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rgbClr val="5F5F5F">
                          <a:alpha val="89998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9229" name="圆角矩形 81969"/>
                <p:cNvSpPr/>
                <p:nvPr/>
              </p:nvSpPr>
              <p:spPr>
                <a:xfrm>
                  <a:off x="2429" y="1590"/>
                  <a:ext cx="1569" cy="45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009900"/>
                    </a:gs>
                    <a:gs pos="100000">
                      <a:srgbClr val="007000"/>
                    </a:gs>
                  </a:gsLst>
                  <a:lin ang="5400000" scaled="1"/>
                  <a:tileRect/>
                </a:gradFill>
                <a:ln w="25400" cap="flat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30" name="任意多边形 81970"/>
                <p:cNvSpPr/>
                <p:nvPr/>
              </p:nvSpPr>
              <p:spPr>
                <a:xfrm>
                  <a:off x="2447" y="1606"/>
                  <a:ext cx="435" cy="290"/>
                </a:xfrm>
                <a:custGeom>
                  <a:avLst/>
                  <a:gdLst/>
                  <a:ahLst/>
                  <a:cxnLst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9231" name="文本框 81971"/>
              <p:cNvSpPr txBox="1"/>
              <p:nvPr/>
            </p:nvSpPr>
            <p:spPr>
              <a:xfrm>
                <a:off x="238" y="1464"/>
                <a:ext cx="1161" cy="2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ctr">
                  <a:lnSpc>
                    <a:spcPct val="95000"/>
                  </a:lnSpc>
                  <a:spcBef>
                    <a:spcPct val="25000"/>
                  </a:spcBef>
                </a:pPr>
                <a:r>
                  <a:rPr lang="zh-CN" altLang="en-US" sz="2000" b="1" dirty="0">
                    <a:solidFill>
                      <a:srgbClr val="FFFF00"/>
                    </a:solidFill>
                    <a:latin typeface="Arial" panose="020B0604020202020204" pitchFamily="34" charset="0"/>
                    <a:ea typeface="黑体" panose="02010609060101010101" pitchFamily="49" charset="-122"/>
                  </a:rPr>
                  <a:t>打桩</a:t>
                </a:r>
                <a:endPara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9232" name="组合 81972"/>
            <p:cNvGrpSpPr/>
            <p:nvPr/>
          </p:nvGrpSpPr>
          <p:grpSpPr>
            <a:xfrm>
              <a:off x="1828" y="1677"/>
              <a:ext cx="3452" cy="98"/>
              <a:chOff x="1756" y="873"/>
              <a:chExt cx="3452" cy="98"/>
            </a:xfrm>
          </p:grpSpPr>
          <p:sp>
            <p:nvSpPr>
              <p:cNvPr id="9233" name="直接连接符 81973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9234" name="直接连接符 81974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charRg st="1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charRg st="12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charRg st="54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charRg st="79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charRg st="92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charRg st="128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文本框 99"/>
          <p:cNvSpPr txBox="1"/>
          <p:nvPr/>
        </p:nvSpPr>
        <p:spPr>
          <a:xfrm>
            <a:off x="1885950" y="1000125"/>
            <a:ext cx="84709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2-4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】 某工程用打桩机，打如图所示的钢筋混凝土预制方桩，共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50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根。求其工程量，确定定额项目。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2" name="图片 -2147482613" descr="2d5"/>
          <p:cNvPicPr>
            <a:picLocks noChangeAspect="1"/>
          </p:cNvPicPr>
          <p:nvPr/>
        </p:nvPicPr>
        <p:blipFill>
          <a:blip r:embed="rId1"/>
          <a:srcRect t="5536"/>
          <a:stretch>
            <a:fillRect/>
          </a:stretch>
        </p:blipFill>
        <p:spPr>
          <a:xfrm>
            <a:off x="2768600" y="2189163"/>
            <a:ext cx="7119938" cy="1238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文本框 1"/>
          <p:cNvSpPr txBox="1"/>
          <p:nvPr/>
        </p:nvSpPr>
        <p:spPr>
          <a:xfrm>
            <a:off x="2060575" y="3976688"/>
            <a:ext cx="8872538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解：工程量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0.5×0.5×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24+0.6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×50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307.50m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＞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200m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8605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打预制钢筋混凝土方桩（桩长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≤25m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），套定额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3-1-2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文本框 99"/>
          <p:cNvSpPr txBox="1"/>
          <p:nvPr/>
        </p:nvSpPr>
        <p:spPr>
          <a:xfrm>
            <a:off x="2036763" y="1060450"/>
            <a:ext cx="81184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2-5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】 如图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2-6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所示，打预应力钢筋混凝土管桩，共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根。试计算其工程量，确定定额项目。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6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776538" y="1884363"/>
            <a:ext cx="6964362" cy="1258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文本框 100"/>
          <p:cNvSpPr txBox="1"/>
          <p:nvPr/>
        </p:nvSpPr>
        <p:spPr>
          <a:xfrm>
            <a:off x="2036763" y="3511550"/>
            <a:ext cx="7853362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工程量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=20.2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×15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303m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&lt;100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0m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打预应力钢筋混凝土管桩，套定额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3-1-10(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换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：人工、机械乘以系数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1.25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/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桩尖按本定额第五章钢筋及混凝土工程中的预埋铁件定额执行。</a:t>
            </a:r>
            <a:endParaRPr lang="zh-CN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25" name="组合 8192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12291" name="图片 8192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2" name="矩形 8192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3.2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81978" name="组合 81977"/>
          <p:cNvGrpSpPr/>
          <p:nvPr/>
        </p:nvGrpSpPr>
        <p:grpSpPr>
          <a:xfrm>
            <a:off x="2152650" y="1285875"/>
            <a:ext cx="7604125" cy="742950"/>
            <a:chOff x="490" y="1512"/>
            <a:chExt cx="4790" cy="468"/>
          </a:xfrm>
        </p:grpSpPr>
        <p:grpSp>
          <p:nvGrpSpPr>
            <p:cNvPr id="12294" name="组合 81963"/>
            <p:cNvGrpSpPr/>
            <p:nvPr/>
          </p:nvGrpSpPr>
          <p:grpSpPr>
            <a:xfrm>
              <a:off x="490" y="1512"/>
              <a:ext cx="1382" cy="468"/>
              <a:chOff x="238" y="1350"/>
              <a:chExt cx="1382" cy="468"/>
            </a:xfrm>
          </p:grpSpPr>
          <p:grpSp>
            <p:nvGrpSpPr>
              <p:cNvPr id="12295" name="组合 81964"/>
              <p:cNvGrpSpPr/>
              <p:nvPr/>
            </p:nvGrpSpPr>
            <p:grpSpPr>
              <a:xfrm>
                <a:off x="238" y="1350"/>
                <a:ext cx="1382" cy="468"/>
                <a:chOff x="2262" y="1521"/>
                <a:chExt cx="1904" cy="594"/>
              </a:xfrm>
            </p:grpSpPr>
            <p:grpSp>
              <p:nvGrpSpPr>
                <p:cNvPr id="12296" name="组合 81965"/>
                <p:cNvGrpSpPr/>
                <p:nvPr/>
              </p:nvGrpSpPr>
              <p:grpSpPr>
                <a:xfrm>
                  <a:off x="2262" y="1521"/>
                  <a:ext cx="1904" cy="594"/>
                  <a:chOff x="2567" y="1480"/>
                  <a:chExt cx="2490" cy="959"/>
                </a:xfrm>
              </p:grpSpPr>
              <p:sp>
                <p:nvSpPr>
                  <p:cNvPr id="12297" name="流程图: 可选过程 81966"/>
                  <p:cNvSpPr/>
                  <p:nvPr/>
                </p:nvSpPr>
                <p:spPr>
                  <a:xfrm>
                    <a:off x="2672" y="1480"/>
                    <a:ext cx="2280" cy="959"/>
                  </a:xfrm>
                  <a:prstGeom prst="flowChartAlternateProcess">
                    <a:avLst/>
                  </a:prstGeom>
                  <a:solidFill>
                    <a:schemeClr val="bg1"/>
                  </a:solidFill>
                  <a:ln w="25400" cap="flat" cmpd="sng">
                    <a:solidFill>
                      <a:srgbClr val="5F5F5F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2298" name="矩形 81967"/>
                  <p:cNvSpPr/>
                  <p:nvPr/>
                </p:nvSpPr>
                <p:spPr>
                  <a:xfrm>
                    <a:off x="2567" y="1506"/>
                    <a:ext cx="2490" cy="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rgbClr val="333333">
                          <a:alpha val="80000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2299" name="矩形 81968"/>
                  <p:cNvSpPr/>
                  <p:nvPr/>
                </p:nvSpPr>
                <p:spPr>
                  <a:xfrm>
                    <a:off x="2790" y="2399"/>
                    <a:ext cx="2043" cy="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rgbClr val="5F5F5F">
                          <a:alpha val="89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2300" name="圆角矩形 81969"/>
                <p:cNvSpPr/>
                <p:nvPr/>
              </p:nvSpPr>
              <p:spPr>
                <a:xfrm>
                  <a:off x="2429" y="1590"/>
                  <a:ext cx="1569" cy="45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009900"/>
                    </a:gs>
                    <a:gs pos="100000">
                      <a:srgbClr val="007000"/>
                    </a:gs>
                  </a:gsLst>
                  <a:lin ang="5400000" scaled="1"/>
                  <a:tileRect/>
                </a:gradFill>
                <a:ln w="25400" cap="flat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01" name="任意多边形 81970"/>
                <p:cNvSpPr/>
                <p:nvPr/>
              </p:nvSpPr>
              <p:spPr>
                <a:xfrm>
                  <a:off x="2447" y="1606"/>
                  <a:ext cx="435" cy="290"/>
                </a:xfrm>
                <a:custGeom>
                  <a:avLst/>
                  <a:gdLst/>
                  <a:ahLst/>
                  <a:cxnLst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2302" name="文本框 81971"/>
              <p:cNvSpPr txBox="1"/>
              <p:nvPr/>
            </p:nvSpPr>
            <p:spPr>
              <a:xfrm>
                <a:off x="238" y="1464"/>
                <a:ext cx="1161" cy="2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ctr">
                  <a:lnSpc>
                    <a:spcPct val="95000"/>
                  </a:lnSpc>
                  <a:spcBef>
                    <a:spcPct val="25000"/>
                  </a:spcBef>
                </a:pPr>
                <a:r>
                  <a:rPr lang="zh-CN" altLang="en-US" sz="2000" b="1" dirty="0">
                    <a:solidFill>
                      <a:srgbClr val="FFFF00"/>
                    </a:solidFill>
                    <a:latin typeface="Arial" panose="020B0604020202020204" pitchFamily="34" charset="0"/>
                    <a:ea typeface="黑体" panose="02010609060101010101" pitchFamily="49" charset="-122"/>
                  </a:rPr>
                  <a:t>打桩</a:t>
                </a:r>
                <a:endPara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2303" name="组合 81972"/>
            <p:cNvGrpSpPr/>
            <p:nvPr/>
          </p:nvGrpSpPr>
          <p:grpSpPr>
            <a:xfrm>
              <a:off x="1828" y="1677"/>
              <a:ext cx="3452" cy="98"/>
              <a:chOff x="1756" y="873"/>
              <a:chExt cx="3452" cy="98"/>
            </a:xfrm>
          </p:grpSpPr>
          <p:sp>
            <p:nvSpPr>
              <p:cNvPr id="12304" name="直接连接符 81973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12305" name="直接连接符 81974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</p:grpSp>
      <p:sp>
        <p:nvSpPr>
          <p:cNvPr id="10258" name="文本框 1"/>
          <p:cNvSpPr txBox="1"/>
          <p:nvPr/>
        </p:nvSpPr>
        <p:spPr>
          <a:xfrm>
            <a:off x="1958975" y="2235200"/>
            <a:ext cx="8207375" cy="34150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钢管桩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(1)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钢管桩按设计要求的桩体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质量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(2)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钢管桩内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取土、填芯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，按设计桩长（包括桩尖）乘以填芯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截面积，以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体积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打桩工程的送桩按设计桩顶标高至打桩前的自然地坪标高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另加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0.5m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计算相应项目的送桩工程量。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charRg st="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charRg st="26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charRg st="55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charRg st="66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charRg st="9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3976" name="组合 83975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13315" name="图片 83976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6" name="矩形 83977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2.2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84010" name="组合 84009"/>
          <p:cNvGrpSpPr/>
          <p:nvPr/>
        </p:nvGrpSpPr>
        <p:grpSpPr>
          <a:xfrm>
            <a:off x="2301875" y="1104900"/>
            <a:ext cx="7604125" cy="742950"/>
            <a:chOff x="490" y="696"/>
            <a:chExt cx="4790" cy="468"/>
          </a:xfrm>
        </p:grpSpPr>
        <p:grpSp>
          <p:nvGrpSpPr>
            <p:cNvPr id="13318" name="组合 83988"/>
            <p:cNvGrpSpPr/>
            <p:nvPr/>
          </p:nvGrpSpPr>
          <p:grpSpPr>
            <a:xfrm>
              <a:off x="490" y="696"/>
              <a:ext cx="1382" cy="468"/>
              <a:chOff x="238" y="1350"/>
              <a:chExt cx="1382" cy="468"/>
            </a:xfrm>
          </p:grpSpPr>
          <p:grpSp>
            <p:nvGrpSpPr>
              <p:cNvPr id="13319" name="组合 83989"/>
              <p:cNvGrpSpPr/>
              <p:nvPr/>
            </p:nvGrpSpPr>
            <p:grpSpPr>
              <a:xfrm>
                <a:off x="238" y="1350"/>
                <a:ext cx="1382" cy="468"/>
                <a:chOff x="2262" y="1521"/>
                <a:chExt cx="1904" cy="594"/>
              </a:xfrm>
            </p:grpSpPr>
            <p:grpSp>
              <p:nvGrpSpPr>
                <p:cNvPr id="13320" name="组合 83990"/>
                <p:cNvGrpSpPr/>
                <p:nvPr/>
              </p:nvGrpSpPr>
              <p:grpSpPr>
                <a:xfrm>
                  <a:off x="2262" y="1521"/>
                  <a:ext cx="1904" cy="594"/>
                  <a:chOff x="2567" y="1480"/>
                  <a:chExt cx="2490" cy="959"/>
                </a:xfrm>
              </p:grpSpPr>
              <p:sp>
                <p:nvSpPr>
                  <p:cNvPr id="13321" name="流程图: 可选过程 83991"/>
                  <p:cNvSpPr/>
                  <p:nvPr/>
                </p:nvSpPr>
                <p:spPr>
                  <a:xfrm>
                    <a:off x="2672" y="1480"/>
                    <a:ext cx="2280" cy="959"/>
                  </a:xfrm>
                  <a:prstGeom prst="flowChartAlternateProcess">
                    <a:avLst/>
                  </a:prstGeom>
                  <a:solidFill>
                    <a:schemeClr val="bg1"/>
                  </a:solidFill>
                  <a:ln w="25400" cap="flat" cmpd="sng">
                    <a:solidFill>
                      <a:srgbClr val="5F5F5F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3322" name="矩形 83992"/>
                  <p:cNvSpPr/>
                  <p:nvPr/>
                </p:nvSpPr>
                <p:spPr>
                  <a:xfrm>
                    <a:off x="2567" y="1506"/>
                    <a:ext cx="2490" cy="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rgbClr val="333333">
                          <a:alpha val="79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3323" name="矩形 83993"/>
                  <p:cNvSpPr/>
                  <p:nvPr/>
                </p:nvSpPr>
                <p:spPr>
                  <a:xfrm>
                    <a:off x="2790" y="2399"/>
                    <a:ext cx="2043" cy="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rgbClr val="5F5F5F">
                          <a:alpha val="89998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anchor="t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3324" name="圆角矩形 83994"/>
                <p:cNvSpPr/>
                <p:nvPr/>
              </p:nvSpPr>
              <p:spPr>
                <a:xfrm>
                  <a:off x="2429" y="1590"/>
                  <a:ext cx="1569" cy="45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009900"/>
                    </a:gs>
                    <a:gs pos="100000">
                      <a:srgbClr val="007000"/>
                    </a:gs>
                  </a:gsLst>
                  <a:lin ang="5400000" scaled="1"/>
                  <a:tileRect/>
                </a:gradFill>
                <a:ln w="25400" cap="flat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25" name="任意多边形 83995"/>
                <p:cNvSpPr/>
                <p:nvPr/>
              </p:nvSpPr>
              <p:spPr>
                <a:xfrm>
                  <a:off x="2447" y="1606"/>
                  <a:ext cx="435" cy="290"/>
                </a:xfrm>
                <a:custGeom>
                  <a:avLst/>
                  <a:gdLst/>
                  <a:ahLst/>
                  <a:cxnLst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3326" name="文本框 83996"/>
              <p:cNvSpPr txBox="1"/>
              <p:nvPr/>
            </p:nvSpPr>
            <p:spPr>
              <a:xfrm>
                <a:off x="382" y="1451"/>
                <a:ext cx="1161" cy="2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ctr">
                  <a:lnSpc>
                    <a:spcPct val="95000"/>
                  </a:lnSpc>
                  <a:spcBef>
                    <a:spcPct val="25000"/>
                  </a:spcBef>
                </a:pPr>
                <a:r>
                  <a:rPr lang="zh-CN" altLang="en-US" sz="2000" b="1" dirty="0">
                    <a:solidFill>
                      <a:srgbClr val="FFFF00"/>
                    </a:solidFill>
                    <a:latin typeface="Arial" panose="020B0604020202020204" pitchFamily="34" charset="0"/>
                    <a:ea typeface="黑体" panose="02010609060101010101" pitchFamily="49" charset="-122"/>
                  </a:rPr>
                  <a:t>灌注桩</a:t>
                </a:r>
                <a:endPara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3327" name="组合 83997"/>
            <p:cNvGrpSpPr/>
            <p:nvPr/>
          </p:nvGrpSpPr>
          <p:grpSpPr>
            <a:xfrm>
              <a:off x="1828" y="861"/>
              <a:ext cx="3452" cy="98"/>
              <a:chOff x="1756" y="873"/>
              <a:chExt cx="3452" cy="98"/>
            </a:xfrm>
          </p:grpSpPr>
          <p:sp>
            <p:nvSpPr>
              <p:cNvPr id="13328" name="直接连接符 83998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13329" name="直接连接符 83999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</p:grpSp>
      <p:sp>
        <p:nvSpPr>
          <p:cNvPr id="11282" name="文本框 1"/>
          <p:cNvSpPr txBox="1"/>
          <p:nvPr/>
        </p:nvSpPr>
        <p:spPr>
          <a:xfrm>
            <a:off x="1719263" y="1646238"/>
            <a:ext cx="8752840" cy="4892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钻孔桩、旋挖桩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成孔工程量按打桩前自然地坪标高至设计桩底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标高的成孔长度乘以设计桩径截面积，以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体积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计算。入岩增加工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程量按实际入岩深度乘以设计桩径截面积，以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体积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钻孔桩、旋挖桩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灌注混凝土工程量按设计桩径截面积乘以设计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桩长（包括桩尖）另加加灌长度，以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体积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计算。加灌长度设计有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规定者，按设计要求计算，无规定者，按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0.5m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3.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沉管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成孔工程量按打桩前自然地坪标高至设计桩底标高（不包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括预制桩尖）的成孔长度乘以钢管外径截面积，以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体积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charRg st="3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charRg st="59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charRg st="8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charRg st="115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charRg st="144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charRg st="17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charRg st="200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1917</Words>
  <Application>WPS 演示</Application>
  <PresentationFormat>宽屏</PresentationFormat>
  <Paragraphs>132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13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HY헤드라인M</vt:lpstr>
      <vt:lpstr>Malgun Gothic</vt:lpstr>
      <vt:lpstr>黑体</vt:lpstr>
      <vt:lpstr>Gulim</vt:lpstr>
      <vt:lpstr>Times New Roman</vt:lpstr>
      <vt:lpstr>Arial Black</vt:lpstr>
      <vt:lpstr>隶书</vt:lpstr>
      <vt:lpstr>Symbol</vt:lpstr>
      <vt:lpstr>Arial Unicode MS</vt:lpstr>
      <vt:lpstr>Calibri</vt:lpstr>
      <vt:lpstr>2_主题3</vt:lpstr>
      <vt:lpstr>12_디자인 사용자 지정</vt:lpstr>
      <vt:lpstr>1_主题3</vt:lpstr>
      <vt:lpstr>1_디자인 사용자 지정</vt:lpstr>
      <vt:lpstr>3_主题3</vt:lpstr>
      <vt:lpstr>2_디자인 사용자 지정</vt:lpstr>
      <vt:lpstr>4_主题3</vt:lpstr>
      <vt:lpstr>3_디자인 사용자 지정</vt:lpstr>
      <vt:lpstr>5_主题3</vt:lpstr>
      <vt:lpstr>4_디자인 사용자 지정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3．0．21  在主体结构内的阳台，应按其结构外围水平面积计算全面积；在主体结构外的阳台，应按其结构底板水平投影面积计算1／2面积。</dc:title>
  <dc:creator>kevin J</dc:creator>
  <cp:lastModifiedBy>米蒙</cp:lastModifiedBy>
  <cp:revision>39</cp:revision>
  <dcterms:created xsi:type="dcterms:W3CDTF">2016-11-10T06:12:00Z</dcterms:created>
  <dcterms:modified xsi:type="dcterms:W3CDTF">2020-04-13T10:07:38Z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