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6" r:id="rId3"/>
    <p:sldMasterId id="2147483668" r:id="rId4"/>
    <p:sldMasterId id="2147483674" r:id="rId5"/>
    <p:sldMasterId id="2147483686" r:id="rId6"/>
    <p:sldMasterId id="2147483692" r:id="rId7"/>
    <p:sldMasterId id="2147483705" r:id="rId8"/>
    <p:sldMasterId id="2147483710" r:id="rId9"/>
    <p:sldMasterId id="2147483722" r:id="rId10"/>
    <p:sldMasterId id="2147483727" r:id="rId11"/>
  </p:sldMasterIdLst>
  <p:notesMasterIdLst>
    <p:notesMasterId r:id="rId13"/>
  </p:notesMasterIdLst>
  <p:sldIdLst>
    <p:sldId id="258" r:id="rId12"/>
    <p:sldId id="399" r:id="rId14"/>
    <p:sldId id="400" r:id="rId15"/>
    <p:sldId id="401" r:id="rId16"/>
    <p:sldId id="402" r:id="rId17"/>
    <p:sldId id="403" r:id="rId18"/>
    <p:sldId id="404" r:id="rId19"/>
    <p:sldId id="405" r:id="rId20"/>
    <p:sldId id="406" r:id="rId21"/>
    <p:sldId id="407" r:id="rId22"/>
    <p:sldId id="408" r:id="rId23"/>
    <p:sldId id="409" r:id="rId24"/>
    <p:sldId id="410" r:id="rId25"/>
    <p:sldId id="411" r:id="rId26"/>
    <p:sldId id="412" r:id="rId27"/>
    <p:sldId id="413" r:id="rId28"/>
    <p:sldId id="414" r:id="rId29"/>
    <p:sldId id="415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18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17.xml"/><Relationship Id="rId28" Type="http://schemas.openxmlformats.org/officeDocument/2006/relationships/slide" Target="slides/slide16.xml"/><Relationship Id="rId27" Type="http://schemas.openxmlformats.org/officeDocument/2006/relationships/slide" Target="slides/slide15.xml"/><Relationship Id="rId26" Type="http://schemas.openxmlformats.org/officeDocument/2006/relationships/slide" Target="slides/slide14.xml"/><Relationship Id="rId25" Type="http://schemas.openxmlformats.org/officeDocument/2006/relationships/slide" Target="slides/slide13.xml"/><Relationship Id="rId24" Type="http://schemas.openxmlformats.org/officeDocument/2006/relationships/slide" Target="slides/slide12.xml"/><Relationship Id="rId23" Type="http://schemas.openxmlformats.org/officeDocument/2006/relationships/slide" Target="slides/slide11.xml"/><Relationship Id="rId22" Type="http://schemas.openxmlformats.org/officeDocument/2006/relationships/slide" Target="slides/slide10.xml"/><Relationship Id="rId21" Type="http://schemas.openxmlformats.org/officeDocument/2006/relationships/slide" Target="slides/slide9.xml"/><Relationship Id="rId20" Type="http://schemas.openxmlformats.org/officeDocument/2006/relationships/slide" Target="slides/slide8.xml"/><Relationship Id="rId2" Type="http://schemas.openxmlformats.org/officeDocument/2006/relationships/theme" Target="theme/theme1.xml"/><Relationship Id="rId19" Type="http://schemas.openxmlformats.org/officeDocument/2006/relationships/slide" Target="slides/slide7.xml"/><Relationship Id="rId18" Type="http://schemas.openxmlformats.org/officeDocument/2006/relationships/slide" Target="slides/slide6.xml"/><Relationship Id="rId17" Type="http://schemas.openxmlformats.org/officeDocument/2006/relationships/slide" Target="slides/slide5.xml"/><Relationship Id="rId16" Type="http://schemas.openxmlformats.org/officeDocument/2006/relationships/slide" Target="slides/slide4.xml"/><Relationship Id="rId15" Type="http://schemas.openxmlformats.org/officeDocument/2006/relationships/slide" Target="slides/slide3.xml"/><Relationship Id="rId14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.xml"/><Relationship Id="rId11" Type="http://schemas.openxmlformats.org/officeDocument/2006/relationships/slideMaster" Target="slideMasters/slideMaster10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896278-79A6-49F2-BF89-22704317170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63ACA5-DC9E-4500-97E1-9F42666D811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3ACA5-DC9E-4500-97E1-9F42666D81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幻灯片图像占位符 1"/>
          <p:cNvSpPr>
            <a:spLocks noGrp="1" noRot="1" noTextEdi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15362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rgbClr val="82B6DD"/>
              </a:gs>
              <a:gs pos="74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5" name="그림 13" descr="바닥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7875"/>
            <a:ext cx="12192000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그림 12" descr="구름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38"/>
            <a:ext cx="12192000" cy="354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그림 11" descr="반짝이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773114"/>
            <a:ext cx="11334751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그림 14" descr="건물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4375150"/>
            <a:ext cx="4095751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그림 15" descr="건물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1" y="4283076"/>
            <a:ext cx="4248149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그림 16" descr="건물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1" y="4246563"/>
            <a:ext cx="41910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그림 18" descr="과녁_그림자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1" y="6438900"/>
            <a:ext cx="2571749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857213" y="797858"/>
            <a:ext cx="10668075" cy="1041397"/>
          </a:xfrm>
        </p:spPr>
        <p:txBody>
          <a:bodyPr>
            <a:noAutofit/>
          </a:bodyPr>
          <a:lstStyle>
            <a:lvl1pPr algn="ctr">
              <a:defRPr sz="4000" b="1" i="1">
                <a:solidFill>
                  <a:srgbClr val="002060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895373" y="1785926"/>
            <a:ext cx="10629915" cy="500066"/>
          </a:xfrm>
        </p:spPr>
        <p:txBody>
          <a:bodyPr>
            <a:normAutofit/>
          </a:bodyPr>
          <a:lstStyle>
            <a:lvl1pPr marL="0" indent="0" algn="ctr">
              <a:buNone/>
              <a:defRPr sz="2200" i="1">
                <a:solidFill>
                  <a:srgbClr val="558ED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ko-KR" altLang="en-US" dirty="0"/>
          </a:p>
        </p:txBody>
      </p:sp>
      <p:sp>
        <p:nvSpPr>
          <p:cNvPr id="1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《</a:t>
            </a: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建筑工程计量与计价</a:t>
            </a: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》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项目十一：房屋建筑面积计算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CA7D7-AFA5-49F6-954F-4CE87C788461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片 15" descr="学院标志 拷贝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4042" y="100014"/>
            <a:ext cx="207168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7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" accel="100000" fill="hold">
                                          <p:stCondLst>
                                            <p:cond delay="2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7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" accel="100000" fill="hold">
                                          <p:stCondLst>
                                            <p:cond delay="2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5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7BD930-58BB-4E09-B448-C99C7B0E75FA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68413"/>
            <a:ext cx="53848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68413"/>
            <a:ext cx="53848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4F9501-98F8-4821-8F36-7738F75DED6D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703298-7289-48AF-A7F5-2BAD2C6A9136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586184-ED52-4318-BCAE-7BB8C639B82F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7" name="图片 6" descr="学院标志 拷贝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6957" y="188914"/>
            <a:ext cx="207168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05587"/>
            <a:ext cx="2844800" cy="231775"/>
          </a:xfrm>
        </p:spPr>
        <p:txBody>
          <a:bodyPr/>
          <a:lstStyle>
            <a:lvl1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6D23B1-B842-4777-922C-BDEED5C7930B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6" name="图片 5" descr="学院标志 拷贝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3157" y="122237"/>
            <a:ext cx="207168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0AE1B1-CCEF-42D3-84E6-A96E94B4304F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725F8-08EA-47CB-9673-3FBF654E8C94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1ABABE-DDBF-4185-A432-F8058F36E85B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0733" y="188913"/>
            <a:ext cx="2751667" cy="560546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71501" y="188913"/>
            <a:ext cx="8056033" cy="560546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A8DA9B-1F03-453E-B575-95D1A69E45D9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rgbClr val="82B6DD"/>
              </a:gs>
              <a:gs pos="74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5" name="그림 13" descr="바닥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7875"/>
            <a:ext cx="12192000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그림 12" descr="구름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38"/>
            <a:ext cx="12192000" cy="354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그림 11" descr="반짝이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773114"/>
            <a:ext cx="11334751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그림 14" descr="건물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4375150"/>
            <a:ext cx="4095751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그림 15" descr="건물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1" y="4283076"/>
            <a:ext cx="4248149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그림 16" descr="건물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1" y="4246563"/>
            <a:ext cx="41910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그림 18" descr="과녁_그림자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1" y="6438900"/>
            <a:ext cx="2571749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857213" y="797858"/>
            <a:ext cx="10668075" cy="1041397"/>
          </a:xfrm>
        </p:spPr>
        <p:txBody>
          <a:bodyPr>
            <a:noAutofit/>
          </a:bodyPr>
          <a:lstStyle>
            <a:lvl1pPr algn="ctr">
              <a:defRPr sz="4000" b="1" i="1">
                <a:solidFill>
                  <a:srgbClr val="002060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895373" y="1785926"/>
            <a:ext cx="10629915" cy="500066"/>
          </a:xfrm>
        </p:spPr>
        <p:txBody>
          <a:bodyPr>
            <a:normAutofit/>
          </a:bodyPr>
          <a:lstStyle>
            <a:lvl1pPr marL="0" indent="0" algn="ctr">
              <a:buNone/>
              <a:defRPr sz="2200" i="1">
                <a:solidFill>
                  <a:srgbClr val="558ED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ko-KR" altLang="en-US" dirty="0"/>
          </a:p>
        </p:txBody>
      </p:sp>
      <p:sp>
        <p:nvSpPr>
          <p:cNvPr id="1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《</a:t>
            </a: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建筑工程计量与计价</a:t>
            </a: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》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项目十一：房屋建筑面积计算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CA7D7-AFA5-49F6-954F-4CE87C788461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片 15" descr="学院标志 拷贝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854" y="88901"/>
            <a:ext cx="207168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7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" accel="100000" fill="hold">
                                          <p:stCondLst>
                                            <p:cond delay="2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7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" accel="100000" fill="hold">
                                          <p:stCondLst>
                                            <p:cond delay="2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5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9"/>
          <p:cNvSpPr/>
          <p:nvPr/>
        </p:nvSpPr>
        <p:spPr>
          <a:xfrm>
            <a:off x="1238251" y="214314"/>
            <a:ext cx="9715500" cy="71437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933755" y="274638"/>
            <a:ext cx="6305517" cy="582594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ko-KR" altLang="en-US" dirty="0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《</a:t>
            </a: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建筑工程计量与计价</a:t>
            </a: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》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项目十一：房屋建筑面积计算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CA7D7-AFA5-49F6-954F-4CE87C7884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9"/>
          <p:cNvSpPr/>
          <p:nvPr/>
        </p:nvSpPr>
        <p:spPr>
          <a:xfrm>
            <a:off x="1238251" y="214314"/>
            <a:ext cx="9715500" cy="71437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933755" y="274638"/>
            <a:ext cx="6305517" cy="582594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ko-KR" altLang="en-US" dirty="0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《</a:t>
            </a: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建筑工程计量与计价</a:t>
            </a: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》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项目十一：房屋建筑面积计算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CA7D7-AFA5-49F6-954F-4CE87C7884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  <a:endParaRPr lang="ko-KR" altLang="en-US" dirty="0" smtClean="0"/>
          </a:p>
          <a:p>
            <a:pPr lvl="1"/>
            <a:r>
              <a:rPr lang="ko-KR" altLang="en-US" dirty="0" smtClean="0"/>
              <a:t>둘째 수준</a:t>
            </a:r>
            <a:endParaRPr lang="ko-KR" altLang="en-US" dirty="0" smtClean="0"/>
          </a:p>
          <a:p>
            <a:pPr lvl="2"/>
            <a:r>
              <a:rPr lang="ko-KR" altLang="en-US" dirty="0" smtClean="0"/>
              <a:t>셋째 수준</a:t>
            </a:r>
            <a:endParaRPr lang="ko-KR" altLang="en-US" dirty="0" smtClean="0"/>
          </a:p>
          <a:p>
            <a:pPr lvl="3"/>
            <a:r>
              <a:rPr lang="ko-KR" altLang="en-US" dirty="0" smtClean="0"/>
              <a:t>넷째 수준</a:t>
            </a:r>
            <a:endParaRPr lang="ko-KR" altLang="en-US" dirty="0" smtClean="0"/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《</a:t>
            </a: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建筑工程计量与计价</a:t>
            </a: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》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项目十一：房屋建筑面积计算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D322D3-26B8-4127-99DF-901DC25BF97E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  <a:endParaRPr lang="ko-KR" altLang="en-US" dirty="0" smtClean="0"/>
          </a:p>
          <a:p>
            <a:pPr lvl="1"/>
            <a:r>
              <a:rPr lang="ko-KR" altLang="en-US" dirty="0" smtClean="0"/>
              <a:t>둘째 수준</a:t>
            </a:r>
            <a:endParaRPr lang="ko-KR" altLang="en-US" dirty="0" smtClean="0"/>
          </a:p>
          <a:p>
            <a:pPr lvl="2"/>
            <a:r>
              <a:rPr lang="ko-KR" altLang="en-US" dirty="0" smtClean="0"/>
              <a:t>셋째 수준</a:t>
            </a:r>
            <a:endParaRPr lang="ko-KR" altLang="en-US" dirty="0" smtClean="0"/>
          </a:p>
          <a:p>
            <a:pPr lvl="3"/>
            <a:r>
              <a:rPr lang="ko-KR" altLang="en-US" dirty="0" smtClean="0"/>
              <a:t>넷째 수준</a:t>
            </a:r>
            <a:endParaRPr lang="ko-KR" altLang="en-US" dirty="0" smtClean="0"/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《</a:t>
            </a: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建筑工程计量与计价</a:t>
            </a: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》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项目十一：房屋建筑面积计算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D322D3-26B8-4127-99DF-901DC25BF97E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《</a:t>
            </a: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建筑工程计量与计价</a:t>
            </a: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》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项目十一：房屋建筑面积计算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CA7D7-AFA5-49F6-954F-4CE87C7884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02840-EEF1-41F8-A4C9-57748100FED7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E8ECAC-E762-4A14-A2CC-7A0BE074C0B7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7BD930-58BB-4E09-B448-C99C7B0E75FA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68413"/>
            <a:ext cx="53848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68413"/>
            <a:ext cx="53848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4F9501-98F8-4821-8F36-7738F75DED6D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703298-7289-48AF-A7F5-2BAD2C6A9136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99237"/>
            <a:ext cx="2844800" cy="24447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 altLang="zh-CN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建筑工程计量与计价</a:t>
            </a:r>
            <a:r>
              <a:rPr lang="en-US" altLang="zh-CN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ko-KR" altLang="en-US" dirty="0">
              <a:latin typeface="微软雅黑" panose="020B0503020204020204" pitchFamily="34" charset="-122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586184-ED52-4318-BCAE-7BB8C639B82F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7" name="图片 6" descr="学院标志 拷贝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9657" y="188914"/>
            <a:ext cx="207168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  <a:endParaRPr lang="ko-KR" altLang="en-US" dirty="0" smtClean="0"/>
          </a:p>
          <a:p>
            <a:pPr lvl="1"/>
            <a:r>
              <a:rPr lang="ko-KR" altLang="en-US" dirty="0" smtClean="0"/>
              <a:t>둘째 수준</a:t>
            </a:r>
            <a:endParaRPr lang="ko-KR" altLang="en-US" dirty="0" smtClean="0"/>
          </a:p>
          <a:p>
            <a:pPr lvl="2"/>
            <a:r>
              <a:rPr lang="ko-KR" altLang="en-US" dirty="0" smtClean="0"/>
              <a:t>셋째 수준</a:t>
            </a:r>
            <a:endParaRPr lang="ko-KR" altLang="en-US" dirty="0" smtClean="0"/>
          </a:p>
          <a:p>
            <a:pPr lvl="3"/>
            <a:r>
              <a:rPr lang="ko-KR" altLang="en-US" dirty="0" smtClean="0"/>
              <a:t>넷째 수준</a:t>
            </a:r>
            <a:endParaRPr lang="ko-KR" altLang="en-US" dirty="0" smtClean="0"/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《</a:t>
            </a: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建筑工程计量与计价</a:t>
            </a: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》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项目十一：房屋建筑面积计算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D322D3-26B8-4127-99DF-901DC25BF97E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86538"/>
            <a:ext cx="2844800" cy="269874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 altLang="zh-CN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建筑工程计量与计价</a:t>
            </a:r>
            <a:r>
              <a:rPr lang="en-US" altLang="zh-CN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ko-KR" altLang="en-US" dirty="0">
              <a:latin typeface="微软雅黑" panose="020B0503020204020204" pitchFamily="34" charset="-122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6D23B1-B842-4777-922C-BDEED5C7930B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6" name="图片 5" descr="学院标志 拷贝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2357" y="122237"/>
            <a:ext cx="207168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0AE1B1-CCEF-42D3-84E6-A96E94B4304F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725F8-08EA-47CB-9673-3FBF654E8C94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1ABABE-DDBF-4185-A432-F8058F36E85B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0733" y="188913"/>
            <a:ext cx="2751667" cy="560546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71501" y="188913"/>
            <a:ext cx="8056033" cy="560546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A8DA9B-1F03-453E-B575-95D1A69E45D9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rgbClr val="82B6DD"/>
              </a:gs>
              <a:gs pos="74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5" name="그림 13" descr="바닥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7875"/>
            <a:ext cx="12192000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그림 12" descr="구름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38"/>
            <a:ext cx="12192000" cy="354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그림 11" descr="반짝이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773114"/>
            <a:ext cx="11334751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그림 14" descr="건물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4375150"/>
            <a:ext cx="4095751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그림 15" descr="건물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1" y="4283076"/>
            <a:ext cx="4248149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그림 16" descr="건물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1" y="4246563"/>
            <a:ext cx="41910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그림 18" descr="과녁_그림자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1" y="6438900"/>
            <a:ext cx="2571749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857213" y="797858"/>
            <a:ext cx="10668075" cy="1041397"/>
          </a:xfrm>
        </p:spPr>
        <p:txBody>
          <a:bodyPr>
            <a:noAutofit/>
          </a:bodyPr>
          <a:lstStyle>
            <a:lvl1pPr algn="ctr">
              <a:defRPr sz="4000" b="1" i="1">
                <a:solidFill>
                  <a:srgbClr val="002060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895373" y="1785926"/>
            <a:ext cx="10629915" cy="500066"/>
          </a:xfrm>
        </p:spPr>
        <p:txBody>
          <a:bodyPr>
            <a:normAutofit/>
          </a:bodyPr>
          <a:lstStyle>
            <a:lvl1pPr marL="0" indent="0" algn="ctr">
              <a:buNone/>
              <a:defRPr sz="2200" i="1">
                <a:solidFill>
                  <a:srgbClr val="558ED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ko-KR" altLang="en-US" dirty="0"/>
          </a:p>
        </p:txBody>
      </p:sp>
      <p:sp>
        <p:nvSpPr>
          <p:cNvPr id="12" name="날짜 개체 틀 3"/>
          <p:cNvSpPr>
            <a:spLocks noGrp="1"/>
          </p:cNvSpPr>
          <p:nvPr>
            <p:ph type="dt" sz="half" idx="10"/>
          </p:nvPr>
        </p:nvSpPr>
        <p:spPr>
          <a:xfrm>
            <a:off x="4991" y="6498431"/>
            <a:ext cx="2844800" cy="365125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 smtClean="0"/>
              <a:t>《</a:t>
            </a:r>
            <a:r>
              <a:rPr lang="zh-CN" altLang="en-US" dirty="0" smtClean="0"/>
              <a:t>建筑工程计量与计价</a:t>
            </a:r>
            <a:r>
              <a:rPr lang="en-US" altLang="zh-CN" dirty="0" smtClean="0"/>
              <a:t>》</a:t>
            </a:r>
            <a:endParaRPr lang="zh-CN" altLang="en-US" dirty="0"/>
          </a:p>
        </p:txBody>
      </p:sp>
      <p:sp>
        <p:nvSpPr>
          <p:cNvPr id="13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9539974" y="6473758"/>
            <a:ext cx="2652026" cy="365125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项目十一：房屋建筑面积计算</a:t>
            </a:r>
            <a:endParaRPr lang="zh-CN" altLang="en-US" dirty="0"/>
          </a:p>
        </p:txBody>
      </p:sp>
      <p:sp>
        <p:nvSpPr>
          <p:cNvPr id="14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496714" y="6510338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fld id="{94DCA7D7-AFA5-49F6-954F-4CE87C788461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片 15" descr="学院标志 拷贝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432" y="115209"/>
            <a:ext cx="207168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7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" accel="100000" fill="hold">
                                          <p:stCondLst>
                                            <p:cond delay="2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7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" accel="100000" fill="hold">
                                          <p:stCondLst>
                                            <p:cond delay="2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5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9"/>
          <p:cNvSpPr/>
          <p:nvPr/>
        </p:nvSpPr>
        <p:spPr>
          <a:xfrm>
            <a:off x="1238251" y="214314"/>
            <a:ext cx="9715500" cy="71437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933755" y="274638"/>
            <a:ext cx="6305517" cy="582594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ko-KR" altLang="en-US" dirty="0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《</a:t>
            </a: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建筑工程计量与计价</a:t>
            </a: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》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项目十一：房屋建筑面积计算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CA7D7-AFA5-49F6-954F-4CE87C7884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  <a:endParaRPr lang="ko-KR" altLang="en-US" dirty="0" smtClean="0"/>
          </a:p>
          <a:p>
            <a:pPr lvl="1"/>
            <a:r>
              <a:rPr lang="ko-KR" altLang="en-US" dirty="0" smtClean="0"/>
              <a:t>둘째 수준</a:t>
            </a:r>
            <a:endParaRPr lang="ko-KR" altLang="en-US" dirty="0" smtClean="0"/>
          </a:p>
          <a:p>
            <a:pPr lvl="2"/>
            <a:r>
              <a:rPr lang="ko-KR" altLang="en-US" dirty="0" smtClean="0"/>
              <a:t>셋째 수준</a:t>
            </a:r>
            <a:endParaRPr lang="ko-KR" altLang="en-US" dirty="0" smtClean="0"/>
          </a:p>
          <a:p>
            <a:pPr lvl="3"/>
            <a:r>
              <a:rPr lang="ko-KR" altLang="en-US" dirty="0" smtClean="0"/>
              <a:t>넷째 수준</a:t>
            </a:r>
            <a:endParaRPr lang="ko-KR" altLang="en-US" dirty="0" smtClean="0"/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《</a:t>
            </a: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建筑工程计量与计价</a:t>
            </a: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》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项目十一：房屋建筑面积计算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D322D3-26B8-4127-99DF-901DC25BF97E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  <a:endParaRPr lang="ko-KR" altLang="en-US" dirty="0" smtClean="0"/>
          </a:p>
          <a:p>
            <a:pPr lvl="1"/>
            <a:r>
              <a:rPr lang="ko-KR" altLang="en-US" dirty="0" smtClean="0"/>
              <a:t>둘째 수준</a:t>
            </a:r>
            <a:endParaRPr lang="ko-KR" altLang="en-US" dirty="0" smtClean="0"/>
          </a:p>
          <a:p>
            <a:pPr lvl="2"/>
            <a:r>
              <a:rPr lang="ko-KR" altLang="en-US" dirty="0" smtClean="0"/>
              <a:t>셋째 수준</a:t>
            </a:r>
            <a:endParaRPr lang="ko-KR" altLang="en-US" dirty="0" smtClean="0"/>
          </a:p>
          <a:p>
            <a:pPr lvl="3"/>
            <a:r>
              <a:rPr lang="ko-KR" altLang="en-US" dirty="0" smtClean="0"/>
              <a:t>넷째 수준</a:t>
            </a:r>
            <a:endParaRPr lang="ko-KR" altLang="en-US" dirty="0" smtClean="0"/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《</a:t>
            </a: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建筑工程计量与计价</a:t>
            </a: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》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项目十一：房屋建筑面积计算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D322D3-26B8-4127-99DF-901DC25BF97E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《</a:t>
            </a: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建筑工程计量与计价</a:t>
            </a: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》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项目十一：房屋建筑面积计算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CA7D7-AFA5-49F6-954F-4CE87C7884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  <a:endParaRPr lang="ko-KR" altLang="en-US" dirty="0" smtClean="0"/>
          </a:p>
          <a:p>
            <a:pPr lvl="1"/>
            <a:r>
              <a:rPr lang="ko-KR" altLang="en-US" dirty="0" smtClean="0"/>
              <a:t>둘째 수준</a:t>
            </a:r>
            <a:endParaRPr lang="ko-KR" altLang="en-US" dirty="0" smtClean="0"/>
          </a:p>
          <a:p>
            <a:pPr lvl="2"/>
            <a:r>
              <a:rPr lang="ko-KR" altLang="en-US" dirty="0" smtClean="0"/>
              <a:t>셋째 수준</a:t>
            </a:r>
            <a:endParaRPr lang="ko-KR" altLang="en-US" dirty="0" smtClean="0"/>
          </a:p>
          <a:p>
            <a:pPr lvl="3"/>
            <a:r>
              <a:rPr lang="ko-KR" altLang="en-US" dirty="0" smtClean="0"/>
              <a:t>넷째 수준</a:t>
            </a:r>
            <a:endParaRPr lang="ko-KR" altLang="en-US" dirty="0" smtClean="0"/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《</a:t>
            </a: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建筑工程计量与计价</a:t>
            </a: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》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项目十一：房屋建筑面积计算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D322D3-26B8-4127-99DF-901DC25BF97E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02840-EEF1-41F8-A4C9-57748100FED7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E8ECAC-E762-4A14-A2CC-7A0BE074C0B7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7BD930-58BB-4E09-B448-C99C7B0E75FA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68413"/>
            <a:ext cx="53848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68413"/>
            <a:ext cx="53848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4F9501-98F8-4821-8F36-7738F75DED6D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703298-7289-48AF-A7F5-2BAD2C6A9136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464" y="6578897"/>
            <a:ext cx="2844800" cy="268139"/>
          </a:xfrm>
        </p:spPr>
        <p:txBody>
          <a:bodyPr/>
          <a:lstStyle>
            <a:lvl1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586184-ED52-4318-BCAE-7BB8C639B82F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7" name="图片 6" descr="学院标志 拷贝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432" y="159198"/>
            <a:ext cx="207168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-6920" y="6525344"/>
            <a:ext cx="2844800" cy="298153"/>
          </a:xfrm>
        </p:spPr>
        <p:txBody>
          <a:bodyPr/>
          <a:lstStyle>
            <a:lvl1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6D23B1-B842-4777-922C-BDEED5C7930B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0AE1B1-CCEF-42D3-84E6-A96E94B4304F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725F8-08EA-47CB-9673-3FBF654E8C94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1ABABE-DDBF-4185-A432-F8058F36E85B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《</a:t>
            </a: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建筑工程计量与计价</a:t>
            </a: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》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项目十一：房屋建筑面积计算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CA7D7-AFA5-49F6-954F-4CE87C7884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0733" y="188913"/>
            <a:ext cx="2751667" cy="560546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71501" y="188913"/>
            <a:ext cx="8056033" cy="560546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A8DA9B-1F03-453E-B575-95D1A69E45D9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>
                <a:solidFill>
                  <a:srgbClr val="000000"/>
                </a:solidFill>
              </a:rPr>
              <a:t>《</a:t>
            </a:r>
            <a:r>
              <a:rPr lang="zh-CN" altLang="en-US" dirty="0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dirty="0" smtClean="0">
                <a:solidFill>
                  <a:srgbClr val="000000"/>
                </a:solidFill>
              </a:rPr>
              <a:t>》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 smtClean="0">
                <a:solidFill>
                  <a:srgbClr val="000000"/>
                </a:solidFill>
              </a:rPr>
              <a:t>项目十一：房屋建筑面积计算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C52AA-1227-4E4B-99C0-FA9E647C236E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rgbClr val="82B6DD"/>
              </a:gs>
              <a:gs pos="74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5" name="그림 13" descr="바닥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70938"/>
            <a:ext cx="12192000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그림 12" descr="구름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38"/>
            <a:ext cx="12192000" cy="354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그림 11" descr="반짝이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773114"/>
            <a:ext cx="11334751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그림 14" descr="건물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4375150"/>
            <a:ext cx="4095751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그림 15" descr="건물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1" y="4283076"/>
            <a:ext cx="4248149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그림 16" descr="건물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1" y="4246563"/>
            <a:ext cx="41910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그림 18" descr="과녁_그림자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1" y="6438900"/>
            <a:ext cx="2571749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857213" y="797858"/>
            <a:ext cx="10668075" cy="1041397"/>
          </a:xfrm>
        </p:spPr>
        <p:txBody>
          <a:bodyPr>
            <a:noAutofit/>
          </a:bodyPr>
          <a:lstStyle>
            <a:lvl1pPr algn="ctr">
              <a:defRPr sz="4000" b="1" i="1">
                <a:solidFill>
                  <a:srgbClr val="002060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895373" y="1785926"/>
            <a:ext cx="10629915" cy="500066"/>
          </a:xfrm>
        </p:spPr>
        <p:txBody>
          <a:bodyPr>
            <a:normAutofit/>
          </a:bodyPr>
          <a:lstStyle>
            <a:lvl1pPr marL="0" indent="0" algn="ctr">
              <a:buNone/>
              <a:defRPr sz="2200" i="1">
                <a:solidFill>
                  <a:srgbClr val="558ED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ko-KR" altLang="en-US" dirty="0"/>
          </a:p>
        </p:txBody>
      </p:sp>
      <p:sp>
        <p:nvSpPr>
          <p:cNvPr id="1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 dirty="0" smtClean="0"/>
              <a:t>《</a:t>
            </a:r>
            <a:r>
              <a:rPr lang="zh-CN" altLang="en-US" dirty="0" smtClean="0"/>
              <a:t>建筑工程计量与计价</a:t>
            </a:r>
            <a:r>
              <a:rPr lang="en-US" altLang="zh-CN" dirty="0" smtClean="0"/>
              <a:t>》</a:t>
            </a:r>
            <a:endParaRPr lang="zh-CN" altLang="en-US" dirty="0"/>
          </a:p>
        </p:txBody>
      </p:sp>
      <p:sp>
        <p:nvSpPr>
          <p:cNvPr id="1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zh-CN" altLang="en-US" dirty="0" smtClean="0"/>
              <a:t>项目十一：房屋建筑面积计算</a:t>
            </a:r>
            <a:endParaRPr lang="zh-CN" altLang="en-US" dirty="0"/>
          </a:p>
        </p:txBody>
      </p:sp>
      <p:sp>
        <p:nvSpPr>
          <p:cNvPr id="1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CA7D7-AFA5-49F6-954F-4CE87C7884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7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" accel="100000" fill="hold">
                                          <p:stCondLst>
                                            <p:cond delay="2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7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" accel="100000" fill="hold">
                                          <p:stCondLst>
                                            <p:cond delay="2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5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9"/>
          <p:cNvSpPr/>
          <p:nvPr/>
        </p:nvSpPr>
        <p:spPr>
          <a:xfrm>
            <a:off x="1238251" y="214314"/>
            <a:ext cx="9715500" cy="71437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933755" y="274638"/>
            <a:ext cx="6305517" cy="582594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ko-KR" altLang="en-US" dirty="0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《</a:t>
            </a: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建筑工程计量与计价</a:t>
            </a: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》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项目十一：房屋建筑面积计算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CA7D7-AFA5-49F6-954F-4CE87C7884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  <a:endParaRPr lang="ko-KR" altLang="en-US" dirty="0" smtClean="0"/>
          </a:p>
          <a:p>
            <a:pPr lvl="1"/>
            <a:r>
              <a:rPr lang="ko-KR" altLang="en-US" dirty="0" smtClean="0"/>
              <a:t>둘째 수준</a:t>
            </a:r>
            <a:endParaRPr lang="ko-KR" altLang="en-US" dirty="0" smtClean="0"/>
          </a:p>
          <a:p>
            <a:pPr lvl="2"/>
            <a:r>
              <a:rPr lang="ko-KR" altLang="en-US" dirty="0" smtClean="0"/>
              <a:t>셋째 수준</a:t>
            </a:r>
            <a:endParaRPr lang="ko-KR" altLang="en-US" dirty="0" smtClean="0"/>
          </a:p>
          <a:p>
            <a:pPr lvl="3"/>
            <a:r>
              <a:rPr lang="ko-KR" altLang="en-US" dirty="0" smtClean="0"/>
              <a:t>넷째 수준</a:t>
            </a:r>
            <a:endParaRPr lang="ko-KR" altLang="en-US" dirty="0" smtClean="0"/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《</a:t>
            </a: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建筑工程计量与计价</a:t>
            </a: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》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项目十一：房屋建筑面积计算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D322D3-26B8-4127-99DF-901DC25BF97E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《</a:t>
            </a: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建筑工程计量与计价</a:t>
            </a: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》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项目十一：房屋建筑面积计算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CA7D7-AFA5-49F6-954F-4CE87C7884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02840-EEF1-41F8-A4C9-57748100FED7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E8ECAC-E762-4A14-A2CC-7A0BE074C0B7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7BD930-58BB-4E09-B448-C99C7B0E75FA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68413"/>
            <a:ext cx="53848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68413"/>
            <a:ext cx="53848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4F9501-98F8-4821-8F36-7738F75DED6D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" t="20739" r="1" b="25266"/>
          <a:stretch>
            <a:fillRect/>
          </a:stretch>
        </p:blipFill>
        <p:spPr>
          <a:xfrm>
            <a:off x="4063" y="0"/>
            <a:ext cx="12187937" cy="3735977"/>
          </a:xfrm>
          <a:prstGeom prst="rect">
            <a:avLst/>
          </a:prstGeom>
        </p:spPr>
      </p:pic>
      <p:sp>
        <p:nvSpPr>
          <p:cNvPr id="3" name="KSO_CT2"/>
          <p:cNvSpPr>
            <a:spLocks noGrp="1"/>
          </p:cNvSpPr>
          <p:nvPr>
            <p:ph type="subTitle" idx="1"/>
          </p:nvPr>
        </p:nvSpPr>
        <p:spPr>
          <a:xfrm>
            <a:off x="410809" y="5115164"/>
            <a:ext cx="10305563" cy="512847"/>
          </a:xfrm>
          <a:prstGeom prst="roundRect">
            <a:avLst>
              <a:gd name="adj" fmla="val 0"/>
            </a:avLst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en-US" dirty="0"/>
          </a:p>
        </p:txBody>
      </p:sp>
      <p:sp>
        <p:nvSpPr>
          <p:cNvPr id="6" name="矩形 5"/>
          <p:cNvSpPr/>
          <p:nvPr/>
        </p:nvSpPr>
        <p:spPr>
          <a:xfrm>
            <a:off x="0" y="3526971"/>
            <a:ext cx="12192000" cy="566058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baseline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" name="KSO_CT1"/>
          <p:cNvSpPr>
            <a:spLocks noGrp="1"/>
          </p:cNvSpPr>
          <p:nvPr>
            <p:ph type="ctrTitle" hasCustomPrompt="1"/>
          </p:nvPr>
        </p:nvSpPr>
        <p:spPr>
          <a:xfrm>
            <a:off x="411013" y="4199808"/>
            <a:ext cx="10294724" cy="915355"/>
          </a:xfrm>
          <a:noFill/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4400" baseline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r>
              <a:rPr lang="zh-CN" altLang="en-US" dirty="0" smtClean="0"/>
              <a:t>单击此处添加您的标题文字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C66662D1-89DE-46BA-A466-454433849B6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F62EB35-CBF2-473A-99BA-E3C595609F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703298-7289-48AF-A7F5-2BAD2C6A9136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42087"/>
            <a:ext cx="2844800" cy="301625"/>
          </a:xfrm>
        </p:spPr>
        <p:txBody>
          <a:bodyPr/>
          <a:lstStyle>
            <a:lvl1pPr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r>
              <a:rPr lang="en-US" altLang="zh-CN" dirty="0" smtClean="0">
                <a:solidFill>
                  <a:srgbClr val="000000"/>
                </a:solidFill>
              </a:rPr>
              <a:t>《</a:t>
            </a:r>
            <a:r>
              <a:rPr lang="zh-CN" altLang="en-US" dirty="0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dirty="0" smtClean="0">
                <a:solidFill>
                  <a:srgbClr val="000000"/>
                </a:solidFill>
              </a:rPr>
              <a:t>》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586184-ED52-4318-BCAE-7BB8C639B82F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7" name="图片 6" descr="学院标志 拷贝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9657" y="188914"/>
            <a:ext cx="207168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42087"/>
            <a:ext cx="2844800" cy="315913"/>
          </a:xfrm>
        </p:spPr>
        <p:txBody>
          <a:bodyPr/>
          <a:lstStyle>
            <a:lvl1pPr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r>
              <a:rPr lang="en-US" altLang="zh-CN" dirty="0" smtClean="0">
                <a:solidFill>
                  <a:srgbClr val="000000"/>
                </a:solidFill>
              </a:rPr>
              <a:t>《</a:t>
            </a:r>
            <a:r>
              <a:rPr lang="zh-CN" altLang="en-US" dirty="0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dirty="0" smtClean="0">
                <a:solidFill>
                  <a:srgbClr val="000000"/>
                </a:solidFill>
              </a:rPr>
              <a:t>》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6D23B1-B842-4777-922C-BDEED5C7930B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6" name="图片 5" descr="学院标志 拷贝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0457" y="109537"/>
            <a:ext cx="207168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0AE1B1-CCEF-42D3-84E6-A96E94B4304F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725F8-08EA-47CB-9673-3FBF654E8C94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1ABABE-DDBF-4185-A432-F8058F36E85B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0733" y="188913"/>
            <a:ext cx="2751667" cy="560546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71501" y="188913"/>
            <a:ext cx="8056033" cy="560546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A8DA9B-1F03-453E-B575-95D1A69E45D9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rgbClr val="82B6DD"/>
              </a:gs>
              <a:gs pos="74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5" name="그림 13" descr="바닥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7875"/>
            <a:ext cx="12192000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그림 12" descr="구름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38"/>
            <a:ext cx="12192000" cy="354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그림 11" descr="반짝이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773114"/>
            <a:ext cx="11334751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그림 14" descr="건물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4375150"/>
            <a:ext cx="4095751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그림 15" descr="건물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1" y="4283076"/>
            <a:ext cx="4248149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그림 16" descr="건물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1" y="4246563"/>
            <a:ext cx="41910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그림 18" descr="과녁_그림자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1" y="6438900"/>
            <a:ext cx="2571749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857213" y="797858"/>
            <a:ext cx="10668075" cy="1041397"/>
          </a:xfrm>
        </p:spPr>
        <p:txBody>
          <a:bodyPr>
            <a:noAutofit/>
          </a:bodyPr>
          <a:lstStyle>
            <a:lvl1pPr algn="ctr">
              <a:defRPr sz="4000" b="1" i="1">
                <a:solidFill>
                  <a:srgbClr val="002060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895373" y="1785926"/>
            <a:ext cx="10629915" cy="500066"/>
          </a:xfrm>
        </p:spPr>
        <p:txBody>
          <a:bodyPr>
            <a:normAutofit/>
          </a:bodyPr>
          <a:lstStyle>
            <a:lvl1pPr marL="0" indent="0" algn="ctr">
              <a:buNone/>
              <a:defRPr sz="2200" i="1">
                <a:solidFill>
                  <a:srgbClr val="558ED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ko-KR" altLang="en-US" dirty="0"/>
          </a:p>
        </p:txBody>
      </p:sp>
      <p:sp>
        <p:nvSpPr>
          <p:cNvPr id="12" name="날짜 개체 틀 3"/>
          <p:cNvSpPr>
            <a:spLocks noGrp="1"/>
          </p:cNvSpPr>
          <p:nvPr>
            <p:ph type="dt" sz="half" idx="10"/>
          </p:nvPr>
        </p:nvSpPr>
        <p:spPr>
          <a:xfrm>
            <a:off x="0" y="6557554"/>
            <a:ext cx="2844800" cy="256224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 smtClean="0"/>
              <a:t>《</a:t>
            </a:r>
            <a:r>
              <a:rPr lang="zh-CN" altLang="en-US" dirty="0" smtClean="0"/>
              <a:t>建筑工程计量与计价</a:t>
            </a:r>
            <a:r>
              <a:rPr lang="en-US" altLang="zh-CN" dirty="0" smtClean="0"/>
              <a:t>》</a:t>
            </a:r>
            <a:endParaRPr lang="zh-CN" altLang="en-US" dirty="0"/>
          </a:p>
        </p:txBody>
      </p:sp>
      <p:sp>
        <p:nvSpPr>
          <p:cNvPr id="13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9627326" y="6451999"/>
            <a:ext cx="2564674" cy="365125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项目十一：房屋建筑面积计算</a:t>
            </a:r>
            <a:endParaRPr lang="zh-CN" altLang="en-US" dirty="0"/>
          </a:p>
        </p:txBody>
      </p:sp>
      <p:sp>
        <p:nvSpPr>
          <p:cNvPr id="1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CA7D7-AFA5-49F6-954F-4CE87C7884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7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" accel="100000" fill="hold">
                                          <p:stCondLst>
                                            <p:cond delay="2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7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" accel="100000" fill="hold">
                                          <p:stCondLst>
                                            <p:cond delay="2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5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9"/>
          <p:cNvSpPr/>
          <p:nvPr/>
        </p:nvSpPr>
        <p:spPr>
          <a:xfrm>
            <a:off x="1238251" y="214314"/>
            <a:ext cx="9715500" cy="71437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933755" y="274638"/>
            <a:ext cx="6305517" cy="582594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ko-KR" altLang="en-US" dirty="0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《</a:t>
            </a: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建筑工程计量与计价</a:t>
            </a: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》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项目十一：房屋建筑面积计算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CA7D7-AFA5-49F6-954F-4CE87C7884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  <a:endParaRPr lang="ko-KR" altLang="en-US" dirty="0" smtClean="0"/>
          </a:p>
          <a:p>
            <a:pPr lvl="1"/>
            <a:r>
              <a:rPr lang="ko-KR" altLang="en-US" dirty="0" smtClean="0"/>
              <a:t>둘째 수준</a:t>
            </a:r>
            <a:endParaRPr lang="ko-KR" altLang="en-US" dirty="0" smtClean="0"/>
          </a:p>
          <a:p>
            <a:pPr lvl="2"/>
            <a:r>
              <a:rPr lang="ko-KR" altLang="en-US" dirty="0" smtClean="0"/>
              <a:t>셋째 수준</a:t>
            </a:r>
            <a:endParaRPr lang="ko-KR" altLang="en-US" dirty="0" smtClean="0"/>
          </a:p>
          <a:p>
            <a:pPr lvl="3"/>
            <a:r>
              <a:rPr lang="ko-KR" altLang="en-US" dirty="0" smtClean="0"/>
              <a:t>넷째 수준</a:t>
            </a:r>
            <a:endParaRPr lang="ko-KR" altLang="en-US" dirty="0" smtClean="0"/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《</a:t>
            </a: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建筑工程计量与计价</a:t>
            </a: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》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项目十一：房屋建筑面积计算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D322D3-26B8-4127-99DF-901DC25BF97E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1800" y="201614"/>
            <a:ext cx="10972800" cy="706437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239184" y="1125538"/>
            <a:ext cx="5706533" cy="554355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48919" y="1125538"/>
            <a:ext cx="5708649" cy="554355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</p:spTree>
  </p:cSld>
  <p:clrMapOvr>
    <a:masterClrMapping/>
  </p:clrMapOvr>
  <p:transition>
    <p:random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《</a:t>
            </a: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建筑工程计量与计价</a:t>
            </a: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》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项目十一：房屋建筑面积计算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CA7D7-AFA5-49F6-954F-4CE87C7884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02840-EEF1-41F8-A4C9-57748100FED7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E8ECAC-E762-4A14-A2CC-7A0BE074C0B7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7BD930-58BB-4E09-B448-C99C7B0E75FA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68413"/>
            <a:ext cx="53848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68413"/>
            <a:ext cx="53848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4F9501-98F8-4821-8F36-7738F75DED6D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703298-7289-48AF-A7F5-2BAD2C6A9136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53200"/>
            <a:ext cx="2844800" cy="304800"/>
          </a:xfrm>
        </p:spPr>
        <p:txBody>
          <a:bodyPr/>
          <a:lstStyle>
            <a:lvl1pPr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r>
              <a:rPr lang="en-US" altLang="zh-CN" dirty="0" smtClean="0">
                <a:solidFill>
                  <a:srgbClr val="000000"/>
                </a:solidFill>
              </a:rPr>
              <a:t>《</a:t>
            </a:r>
            <a:r>
              <a:rPr lang="zh-CN" altLang="en-US" dirty="0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dirty="0" smtClean="0">
                <a:solidFill>
                  <a:srgbClr val="000000"/>
                </a:solidFill>
              </a:rPr>
              <a:t>》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586184-ED52-4318-BCAE-7BB8C639B82F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7" name="图片 6" descr="学院标志 拷贝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2357" y="188914"/>
            <a:ext cx="207168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42086"/>
            <a:ext cx="2844800" cy="315914"/>
          </a:xfrm>
        </p:spPr>
        <p:txBody>
          <a:bodyPr/>
          <a:lstStyle>
            <a:lvl1pPr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r>
              <a:rPr lang="en-US" altLang="zh-CN" dirty="0" smtClean="0">
                <a:solidFill>
                  <a:srgbClr val="000000"/>
                </a:solidFill>
              </a:rPr>
              <a:t>《</a:t>
            </a:r>
            <a:r>
              <a:rPr lang="zh-CN" altLang="en-US" dirty="0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dirty="0" smtClean="0">
                <a:solidFill>
                  <a:srgbClr val="000000"/>
                </a:solidFill>
              </a:rPr>
              <a:t>》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6D23B1-B842-4777-922C-BDEED5C7930B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6" name="图片 5" descr="学院标志 拷贝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7757" y="109537"/>
            <a:ext cx="207168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0AE1B1-CCEF-42D3-84E6-A96E94B4304F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725F8-08EA-47CB-9673-3FBF654E8C94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02840-EEF1-41F8-A4C9-57748100FED7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1ABABE-DDBF-4185-A432-F8058F36E85B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0733" y="188913"/>
            <a:ext cx="2751667" cy="560546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71501" y="188913"/>
            <a:ext cx="8056033" cy="560546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A8DA9B-1F03-453E-B575-95D1A69E45D9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《</a:t>
            </a:r>
            <a:r>
              <a:rPr lang="zh-CN" altLang="en-US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smtClean="0">
                <a:solidFill>
                  <a:srgbClr val="000000"/>
                </a:solidFill>
              </a:rPr>
              <a:t>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项目十一：房屋建筑面积计算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E8ECAC-E762-4A14-A2CC-7A0BE074C0B7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9.xml"/><Relationship Id="rId8" Type="http://schemas.openxmlformats.org/officeDocument/2006/relationships/slideLayout" Target="../slideLayouts/slideLayout78.xml"/><Relationship Id="rId7" Type="http://schemas.openxmlformats.org/officeDocument/2006/relationships/slideLayout" Target="../slideLayouts/slideLayout77.xml"/><Relationship Id="rId6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5.xml"/><Relationship Id="rId4" Type="http://schemas.openxmlformats.org/officeDocument/2006/relationships/slideLayout" Target="../slideLayouts/slideLayout74.xml"/><Relationship Id="rId3" Type="http://schemas.openxmlformats.org/officeDocument/2006/relationships/slideLayout" Target="../slideLayouts/slideLayout73.xml"/><Relationship Id="rId2" Type="http://schemas.openxmlformats.org/officeDocument/2006/relationships/slideLayout" Target="../slideLayouts/slideLayout72.xml"/><Relationship Id="rId14" Type="http://schemas.openxmlformats.org/officeDocument/2006/relationships/theme" Target="../theme/theme10.xml"/><Relationship Id="rId13" Type="http://schemas.openxmlformats.org/officeDocument/2006/relationships/image" Target="../media/image9.png"/><Relationship Id="rId12" Type="http://schemas.openxmlformats.org/officeDocument/2006/relationships/image" Target="../media/image8.jpeg"/><Relationship Id="rId11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13" Type="http://schemas.openxmlformats.org/officeDocument/2006/relationships/image" Target="../media/image9.png"/><Relationship Id="rId12" Type="http://schemas.openxmlformats.org/officeDocument/2006/relationships/image" Target="../media/image8.jpeg"/><Relationship Id="rId11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7.xml"/><Relationship Id="rId1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7" Type="http://schemas.openxmlformats.org/officeDocument/2006/relationships/image" Target="../media/image6.png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4" Type="http://schemas.openxmlformats.org/officeDocument/2006/relationships/theme" Target="../theme/theme4.xml"/><Relationship Id="rId13" Type="http://schemas.openxmlformats.org/officeDocument/2006/relationships/image" Target="../media/image9.png"/><Relationship Id="rId12" Type="http://schemas.openxmlformats.org/officeDocument/2006/relationships/image" Target="../media/image8.jpeg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7" Type="http://schemas.openxmlformats.org/officeDocument/2006/relationships/image" Target="../media/image6.png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8.xml"/><Relationship Id="rId8" Type="http://schemas.openxmlformats.org/officeDocument/2006/relationships/slideLayout" Target="../slideLayouts/slideLayout47.xml"/><Relationship Id="rId7" Type="http://schemas.openxmlformats.org/officeDocument/2006/relationships/slideLayout" Target="../slideLayouts/slideLayout46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Relationship Id="rId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1.xml"/><Relationship Id="rId15" Type="http://schemas.openxmlformats.org/officeDocument/2006/relationships/theme" Target="../theme/theme6.xml"/><Relationship Id="rId14" Type="http://schemas.openxmlformats.org/officeDocument/2006/relationships/image" Target="../media/image9.png"/><Relationship Id="rId13" Type="http://schemas.openxmlformats.org/officeDocument/2006/relationships/image" Target="../media/image8.jpeg"/><Relationship Id="rId12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0.xml"/></Relationships>
</file>

<file path=ppt/slideMasters/_rels/slideMaster7.xml.rels><?xml version="1.0" encoding="UTF-8" standalone="yes"?>
<Relationships xmlns="http://schemas.openxmlformats.org/package/2006/relationships"><Relationship Id="rId7" Type="http://schemas.openxmlformats.org/officeDocument/2006/relationships/theme" Target="../theme/theme7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4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7.xml"/><Relationship Id="rId14" Type="http://schemas.openxmlformats.org/officeDocument/2006/relationships/theme" Target="../theme/theme8.xml"/><Relationship Id="rId13" Type="http://schemas.openxmlformats.org/officeDocument/2006/relationships/image" Target="../media/image9.png"/><Relationship Id="rId12" Type="http://schemas.openxmlformats.org/officeDocument/2006/relationships/image" Target="../media/image8.jpeg"/><Relationship Id="rId11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56.xml"/></Relationships>
</file>

<file path=ppt/slideMasters/_rels/slideMaster9.xml.rels><?xml version="1.0" encoding="UTF-8" standalone="yes"?>
<Relationships xmlns="http://schemas.openxmlformats.org/package/2006/relationships"><Relationship Id="rId7" Type="http://schemas.openxmlformats.org/officeDocument/2006/relationships/theme" Target="../theme/theme9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rgbClr val="82B6DD"/>
              </a:gs>
              <a:gs pos="74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2051" name="그림 9" descr="구름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538"/>
            <a:ext cx="12192000" cy="354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제목 개체 틀 1"/>
          <p:cNvSpPr>
            <a:spLocks noGrp="1"/>
          </p:cNvSpPr>
          <p:nvPr>
            <p:ph type="title"/>
          </p:nvPr>
        </p:nvSpPr>
        <p:spPr bwMode="auto">
          <a:xfrm>
            <a:off x="171451" y="274638"/>
            <a:ext cx="1173480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ko-KR" altLang="en-US" smtClean="0"/>
              <a:t>마스터 제목 스타일 편집</a:t>
            </a:r>
            <a:endParaRPr lang="ko-KR" altLang="en-US" smtClean="0"/>
          </a:p>
        </p:txBody>
      </p:sp>
      <p:sp>
        <p:nvSpPr>
          <p:cNvPr id="1029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609600" y="1071563"/>
            <a:ext cx="10972800" cy="505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ko-KR" altLang="en-US" smtClean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0" y="648652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 smtClean="0"/>
              <a:t>《</a:t>
            </a:r>
            <a:r>
              <a:rPr lang="zh-CN" altLang="en-US" dirty="0" smtClean="0"/>
              <a:t>建筑工程计量与计价</a:t>
            </a:r>
            <a:r>
              <a:rPr lang="en-US" altLang="zh-CN" dirty="0" smtClean="0"/>
              <a:t>》</a:t>
            </a:r>
            <a:endParaRPr lang="zh-CN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9512300" y="6492875"/>
            <a:ext cx="2679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项目十一：房屋建筑面积计算</a:t>
            </a:r>
            <a:endParaRPr lang="zh-CN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432300" y="649366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94DCA7D7-AFA5-49F6-954F-4CE87C788461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片 10" descr="学院标志 拷贝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6015" y="100014"/>
            <a:ext cx="207168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/>
  <p:txStyles>
    <p:titleStyle>
      <a:lvl1pPr algn="ctr" rtl="0" eaLnBrk="1" fontAlgn="base" latinLnBrk="1" hangingPunct="1">
        <a:spcBef>
          <a:spcPct val="0"/>
        </a:spcBef>
        <a:spcAft>
          <a:spcPct val="0"/>
        </a:spcAft>
        <a:defRPr sz="3000" kern="1200">
          <a:solidFill>
            <a:srgbClr val="002060"/>
          </a:solidFill>
          <a:latin typeface="HY헤드라인M" pitchFamily="18" charset="-127"/>
          <a:ea typeface="HY헤드라인M" pitchFamily="18" charset="-127"/>
          <a:cs typeface="+mj-cs"/>
        </a:defRPr>
      </a:lvl1pPr>
      <a:lvl2pPr algn="ctr" rtl="0" eaLnBrk="1" fontAlgn="base" latinLnBrk="1" hangingPunct="1">
        <a:spcBef>
          <a:spcPct val="0"/>
        </a:spcBef>
        <a:spcAft>
          <a:spcPct val="0"/>
        </a:spcAft>
        <a:defRPr sz="3000">
          <a:solidFill>
            <a:srgbClr val="002060"/>
          </a:solidFill>
          <a:latin typeface="HY헤드라인M" pitchFamily="18" charset="-127"/>
          <a:ea typeface="HY헤드라인M" pitchFamily="18" charset="-127"/>
        </a:defRPr>
      </a:lvl2pPr>
      <a:lvl3pPr algn="ctr" rtl="0" eaLnBrk="1" fontAlgn="base" latinLnBrk="1" hangingPunct="1">
        <a:spcBef>
          <a:spcPct val="0"/>
        </a:spcBef>
        <a:spcAft>
          <a:spcPct val="0"/>
        </a:spcAft>
        <a:defRPr sz="3000">
          <a:solidFill>
            <a:srgbClr val="002060"/>
          </a:solidFill>
          <a:latin typeface="HY헤드라인M" pitchFamily="18" charset="-127"/>
          <a:ea typeface="HY헤드라인M" pitchFamily="18" charset="-127"/>
        </a:defRPr>
      </a:lvl3pPr>
      <a:lvl4pPr algn="ctr" rtl="0" eaLnBrk="1" fontAlgn="base" latinLnBrk="1" hangingPunct="1">
        <a:spcBef>
          <a:spcPct val="0"/>
        </a:spcBef>
        <a:spcAft>
          <a:spcPct val="0"/>
        </a:spcAft>
        <a:defRPr sz="3000">
          <a:solidFill>
            <a:srgbClr val="002060"/>
          </a:solidFill>
          <a:latin typeface="HY헤드라인M" pitchFamily="18" charset="-127"/>
          <a:ea typeface="HY헤드라인M" pitchFamily="18" charset="-127"/>
        </a:defRPr>
      </a:lvl4pPr>
      <a:lvl5pPr algn="ctr" rtl="0" eaLnBrk="1" fontAlgn="base" latinLnBrk="1" hangingPunct="1">
        <a:spcBef>
          <a:spcPct val="0"/>
        </a:spcBef>
        <a:spcAft>
          <a:spcPct val="0"/>
        </a:spcAft>
        <a:defRPr sz="3000">
          <a:solidFill>
            <a:srgbClr val="002060"/>
          </a:solidFill>
          <a:latin typeface="HY헤드라인M" pitchFamily="18" charset="-127"/>
          <a:ea typeface="HY헤드라인M" pitchFamily="18" charset="-127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defRPr sz="3000">
          <a:solidFill>
            <a:srgbClr val="FF0066"/>
          </a:solidFill>
          <a:latin typeface="HY헤드라인M" pitchFamily="18" charset="-127"/>
          <a:ea typeface="HY헤드라인M" pitchFamily="18" charset="-127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defRPr sz="3000">
          <a:solidFill>
            <a:srgbClr val="FF0066"/>
          </a:solidFill>
          <a:latin typeface="HY헤드라인M" pitchFamily="18" charset="-127"/>
          <a:ea typeface="HY헤드라인M" pitchFamily="18" charset="-127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defRPr sz="3000">
          <a:solidFill>
            <a:srgbClr val="FF0066"/>
          </a:solidFill>
          <a:latin typeface="HY헤드라인M" pitchFamily="18" charset="-127"/>
          <a:ea typeface="HY헤드라인M" pitchFamily="18" charset="-127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defRPr sz="3000">
          <a:solidFill>
            <a:srgbClr val="FF0066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HY헤드라인M" pitchFamily="18" charset="-127"/>
          <a:ea typeface="HY헤드라인M" pitchFamily="18" charset="-127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HY헤드라인M" pitchFamily="18" charset="-127"/>
          <a:ea typeface="HY헤드라인M" pitchFamily="18" charset="-127"/>
          <a:cs typeface="+mn-cs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Y헤드라인M" pitchFamily="18" charset="-127"/>
          <a:ea typeface="HY헤드라인M" pitchFamily="18" charset="-127"/>
          <a:cs typeface="+mn-cs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HY헤드라인M" pitchFamily="18" charset="-127"/>
          <a:ea typeface="HY헤드라인M" pitchFamily="18" charset="-127"/>
          <a:cs typeface="+mn-cs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HY헤드라인M" pitchFamily="18" charset="-127"/>
          <a:ea typeface="HY헤드라인M" pitchFamily="18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" descr="구름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55850"/>
            <a:ext cx="12352867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68413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ko-KR" altLang="zh-CN" smtClean="0"/>
              <a:t>마스터 텍스트 스타일을 편집합니다</a:t>
            </a:r>
            <a:endParaRPr lang="ko-KR" altLang="zh-CN" smtClean="0"/>
          </a:p>
          <a:p>
            <a:pPr lvl="1"/>
            <a:r>
              <a:rPr lang="ko-KR" altLang="zh-CN" smtClean="0"/>
              <a:t>둘째 수준</a:t>
            </a:r>
            <a:endParaRPr lang="ko-KR" altLang="zh-CN" smtClean="0"/>
          </a:p>
          <a:p>
            <a:pPr lvl="2"/>
            <a:r>
              <a:rPr lang="ko-KR" altLang="zh-CN" smtClean="0"/>
              <a:t>셋째 수준</a:t>
            </a:r>
            <a:endParaRPr lang="ko-KR" altLang="zh-CN" smtClean="0"/>
          </a:p>
          <a:p>
            <a:pPr lvl="3"/>
            <a:r>
              <a:rPr lang="ko-KR" altLang="zh-CN" smtClean="0"/>
              <a:t>넷째 수준</a:t>
            </a:r>
            <a:endParaRPr lang="ko-KR" altLang="zh-CN" smtClean="0"/>
          </a:p>
          <a:p>
            <a:pPr lvl="4"/>
            <a:r>
              <a:rPr lang="ko-KR" altLang="zh-CN" smtClean="0"/>
              <a:t>다섯째 수준</a:t>
            </a:r>
            <a:endParaRPr lang="ko-KR" altLang="zh-CN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42086"/>
            <a:ext cx="2844800" cy="3159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r>
              <a:rPr lang="en-US" altLang="zh-CN" dirty="0" smtClean="0">
                <a:solidFill>
                  <a:srgbClr val="000000"/>
                </a:solidFill>
              </a:rPr>
              <a:t>《</a:t>
            </a:r>
            <a:r>
              <a:rPr lang="zh-CN" altLang="en-US" dirty="0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dirty="0" smtClean="0">
                <a:solidFill>
                  <a:srgbClr val="000000"/>
                </a:solidFill>
              </a:rPr>
              <a:t>》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639300" y="6542086"/>
            <a:ext cx="2552700" cy="31591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r>
              <a:rPr lang="zh-CN" altLang="en-US" dirty="0" smtClean="0">
                <a:solidFill>
                  <a:srgbClr val="000000"/>
                </a:solidFill>
              </a:rPr>
              <a:t>项目十一：房屋建筑面积计算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10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188914"/>
            <a:ext cx="10972800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ko-KR" smtClean="0"/>
              <a:t>Click To Edit Title Style</a:t>
            </a:r>
            <a:endParaRPr lang="zh-CN" altLang="ko-KR" smtClean="0"/>
          </a:p>
        </p:txBody>
      </p:sp>
      <p:sp>
        <p:nvSpPr>
          <p:cNvPr id="4103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05300" y="6381749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513C52AA-1227-4E4B-99C0-FA9E647C236E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autoUpdateAnimBg="0"/>
    </p:bldLst>
  </p:timing>
  <p:hf sldNum="0" hdr="0"/>
  <p:txStyles>
    <p:titleStyle>
      <a:lvl1pPr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2pPr>
      <a:lvl3pPr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3pPr>
      <a:lvl4pPr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4pPr>
      <a:lvl5pPr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" descr="구름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55850"/>
            <a:ext cx="12352867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68413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ko-KR" altLang="zh-CN" dirty="0" smtClean="0"/>
              <a:t>마스터 텍스트 스타일을 편집합니다</a:t>
            </a:r>
            <a:endParaRPr lang="ko-KR" altLang="zh-CN" dirty="0" smtClean="0"/>
          </a:p>
          <a:p>
            <a:pPr lvl="1"/>
            <a:r>
              <a:rPr lang="ko-KR" altLang="zh-CN" dirty="0" smtClean="0"/>
              <a:t>둘째 수준</a:t>
            </a:r>
            <a:endParaRPr lang="ko-KR" altLang="zh-CN" dirty="0" smtClean="0"/>
          </a:p>
          <a:p>
            <a:pPr lvl="2"/>
            <a:r>
              <a:rPr lang="ko-KR" altLang="zh-CN" dirty="0" smtClean="0"/>
              <a:t>셋째 수준</a:t>
            </a:r>
            <a:endParaRPr lang="ko-KR" altLang="zh-CN" dirty="0" smtClean="0"/>
          </a:p>
          <a:p>
            <a:pPr lvl="3"/>
            <a:r>
              <a:rPr lang="ko-KR" altLang="zh-CN" dirty="0" smtClean="0"/>
              <a:t>넷째 수준</a:t>
            </a:r>
            <a:endParaRPr lang="ko-KR" altLang="zh-CN" dirty="0" smtClean="0"/>
          </a:p>
          <a:p>
            <a:pPr lvl="4"/>
            <a:r>
              <a:rPr lang="ko-KR" altLang="zh-CN" dirty="0" smtClean="0"/>
              <a:t>다섯째 수준</a:t>
            </a:r>
            <a:endParaRPr lang="ko-KR" altLang="zh-CN" dirty="0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42086"/>
            <a:ext cx="2844800" cy="3159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r>
              <a:rPr lang="en-US" altLang="zh-CN" dirty="0" smtClean="0">
                <a:solidFill>
                  <a:srgbClr val="000000"/>
                </a:solidFill>
              </a:rPr>
              <a:t>《</a:t>
            </a:r>
            <a:r>
              <a:rPr lang="zh-CN" altLang="en-US" dirty="0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dirty="0" smtClean="0">
                <a:solidFill>
                  <a:srgbClr val="000000"/>
                </a:solidFill>
              </a:rPr>
              <a:t>》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525000" y="6542085"/>
            <a:ext cx="2578100" cy="3159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r>
              <a:rPr lang="zh-CN" altLang="en-US" dirty="0" smtClean="0"/>
              <a:t>项目十一：房屋建筑面积计算</a:t>
            </a:r>
            <a:endParaRPr lang="en-US" dirty="0"/>
          </a:p>
        </p:txBody>
      </p:sp>
      <p:sp>
        <p:nvSpPr>
          <p:cNvPr id="410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188914"/>
            <a:ext cx="10972800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ko-KR" smtClean="0"/>
              <a:t>Click To Edit Title Style</a:t>
            </a:r>
            <a:endParaRPr lang="zh-CN" altLang="ko-KR" smtClean="0"/>
          </a:p>
        </p:txBody>
      </p:sp>
      <p:sp>
        <p:nvSpPr>
          <p:cNvPr id="4103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21150" y="6381750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513C52AA-1227-4E4B-99C0-FA9E647C236E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autoUpdateAnimBg="0"/>
    </p:bldLst>
  </p:timing>
  <p:hf sldNum="0" hdr="0"/>
  <p:txStyles>
    <p:titleStyle>
      <a:lvl1pPr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2pPr>
      <a:lvl3pPr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3pPr>
      <a:lvl4pPr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4pPr>
      <a:lvl5pPr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rgbClr val="82B6DD"/>
              </a:gs>
              <a:gs pos="74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2051" name="그림 9" descr="구름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538"/>
            <a:ext cx="12192000" cy="354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제목 개체 틀 1"/>
          <p:cNvSpPr>
            <a:spLocks noGrp="1"/>
          </p:cNvSpPr>
          <p:nvPr>
            <p:ph type="title"/>
          </p:nvPr>
        </p:nvSpPr>
        <p:spPr bwMode="auto">
          <a:xfrm>
            <a:off x="171451" y="274638"/>
            <a:ext cx="1173480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ko-KR" altLang="en-US" smtClean="0"/>
              <a:t>마스터 제목 스타일 편집</a:t>
            </a:r>
            <a:endParaRPr lang="ko-KR" altLang="en-US" smtClean="0"/>
          </a:p>
        </p:txBody>
      </p:sp>
      <p:sp>
        <p:nvSpPr>
          <p:cNvPr id="1029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609600" y="1071563"/>
            <a:ext cx="10972800" cy="505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ko-KR" altLang="en-US" smtClean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 smtClean="0"/>
              <a:t>《</a:t>
            </a:r>
            <a:r>
              <a:rPr lang="zh-CN" altLang="en-US" dirty="0" smtClean="0"/>
              <a:t>建筑工程计量与计价</a:t>
            </a:r>
            <a:r>
              <a:rPr lang="en-US" altLang="zh-CN" dirty="0" smtClean="0"/>
              <a:t>》</a:t>
            </a:r>
            <a:endParaRPr lang="zh-CN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9639300" y="6492874"/>
            <a:ext cx="2552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项目十一：房屋建筑面积计算</a:t>
            </a:r>
            <a:endParaRPr lang="zh-CN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025900" y="6477794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94DCA7D7-AFA5-49F6-954F-4CE87C788461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片 10" descr="学院标志 拷贝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438" y="60325"/>
            <a:ext cx="207168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/>
  <p:txStyles>
    <p:titleStyle>
      <a:lvl1pPr algn="ctr" rtl="0" eaLnBrk="1" fontAlgn="base" latinLnBrk="1" hangingPunct="1">
        <a:spcBef>
          <a:spcPct val="0"/>
        </a:spcBef>
        <a:spcAft>
          <a:spcPct val="0"/>
        </a:spcAft>
        <a:defRPr sz="3000" kern="1200">
          <a:solidFill>
            <a:srgbClr val="002060"/>
          </a:solidFill>
          <a:latin typeface="HY헤드라인M" pitchFamily="18" charset="-127"/>
          <a:ea typeface="HY헤드라인M" pitchFamily="18" charset="-127"/>
          <a:cs typeface="+mj-cs"/>
        </a:defRPr>
      </a:lvl1pPr>
      <a:lvl2pPr algn="ctr" rtl="0" eaLnBrk="1" fontAlgn="base" latinLnBrk="1" hangingPunct="1">
        <a:spcBef>
          <a:spcPct val="0"/>
        </a:spcBef>
        <a:spcAft>
          <a:spcPct val="0"/>
        </a:spcAft>
        <a:defRPr sz="3000">
          <a:solidFill>
            <a:srgbClr val="002060"/>
          </a:solidFill>
          <a:latin typeface="HY헤드라인M" pitchFamily="18" charset="-127"/>
          <a:ea typeface="HY헤드라인M" pitchFamily="18" charset="-127"/>
        </a:defRPr>
      </a:lvl2pPr>
      <a:lvl3pPr algn="ctr" rtl="0" eaLnBrk="1" fontAlgn="base" latinLnBrk="1" hangingPunct="1">
        <a:spcBef>
          <a:spcPct val="0"/>
        </a:spcBef>
        <a:spcAft>
          <a:spcPct val="0"/>
        </a:spcAft>
        <a:defRPr sz="3000">
          <a:solidFill>
            <a:srgbClr val="002060"/>
          </a:solidFill>
          <a:latin typeface="HY헤드라인M" pitchFamily="18" charset="-127"/>
          <a:ea typeface="HY헤드라인M" pitchFamily="18" charset="-127"/>
        </a:defRPr>
      </a:lvl3pPr>
      <a:lvl4pPr algn="ctr" rtl="0" eaLnBrk="1" fontAlgn="base" latinLnBrk="1" hangingPunct="1">
        <a:spcBef>
          <a:spcPct val="0"/>
        </a:spcBef>
        <a:spcAft>
          <a:spcPct val="0"/>
        </a:spcAft>
        <a:defRPr sz="3000">
          <a:solidFill>
            <a:srgbClr val="002060"/>
          </a:solidFill>
          <a:latin typeface="HY헤드라인M" pitchFamily="18" charset="-127"/>
          <a:ea typeface="HY헤드라인M" pitchFamily="18" charset="-127"/>
        </a:defRPr>
      </a:lvl4pPr>
      <a:lvl5pPr algn="ctr" rtl="0" eaLnBrk="1" fontAlgn="base" latinLnBrk="1" hangingPunct="1">
        <a:spcBef>
          <a:spcPct val="0"/>
        </a:spcBef>
        <a:spcAft>
          <a:spcPct val="0"/>
        </a:spcAft>
        <a:defRPr sz="3000">
          <a:solidFill>
            <a:srgbClr val="002060"/>
          </a:solidFill>
          <a:latin typeface="HY헤드라인M" pitchFamily="18" charset="-127"/>
          <a:ea typeface="HY헤드라인M" pitchFamily="18" charset="-127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defRPr sz="3000">
          <a:solidFill>
            <a:srgbClr val="FF0066"/>
          </a:solidFill>
          <a:latin typeface="HY헤드라인M" pitchFamily="18" charset="-127"/>
          <a:ea typeface="HY헤드라인M" pitchFamily="18" charset="-127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defRPr sz="3000">
          <a:solidFill>
            <a:srgbClr val="FF0066"/>
          </a:solidFill>
          <a:latin typeface="HY헤드라인M" pitchFamily="18" charset="-127"/>
          <a:ea typeface="HY헤드라인M" pitchFamily="18" charset="-127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defRPr sz="3000">
          <a:solidFill>
            <a:srgbClr val="FF0066"/>
          </a:solidFill>
          <a:latin typeface="HY헤드라인M" pitchFamily="18" charset="-127"/>
          <a:ea typeface="HY헤드라인M" pitchFamily="18" charset="-127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defRPr sz="3000">
          <a:solidFill>
            <a:srgbClr val="FF0066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HY헤드라인M" pitchFamily="18" charset="-127"/>
          <a:ea typeface="HY헤드라인M" pitchFamily="18" charset="-127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HY헤드라인M" pitchFamily="18" charset="-127"/>
          <a:ea typeface="HY헤드라인M" pitchFamily="18" charset="-127"/>
          <a:cs typeface="+mn-cs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Y헤드라인M" pitchFamily="18" charset="-127"/>
          <a:ea typeface="HY헤드라인M" pitchFamily="18" charset="-127"/>
          <a:cs typeface="+mn-cs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HY헤드라인M" pitchFamily="18" charset="-127"/>
          <a:ea typeface="HY헤드라인M" pitchFamily="18" charset="-127"/>
          <a:cs typeface="+mn-cs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HY헤드라인M" pitchFamily="18" charset="-127"/>
          <a:ea typeface="HY헤드라인M" pitchFamily="18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" descr="구름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55850"/>
            <a:ext cx="12352867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68413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ko-KR" altLang="zh-CN" smtClean="0"/>
              <a:t>마스터 텍스트 스타일을 편집합니다</a:t>
            </a:r>
            <a:endParaRPr lang="ko-KR" altLang="zh-CN" smtClean="0"/>
          </a:p>
          <a:p>
            <a:pPr lvl="1"/>
            <a:r>
              <a:rPr lang="ko-KR" altLang="zh-CN" smtClean="0"/>
              <a:t>둘째 수준</a:t>
            </a:r>
            <a:endParaRPr lang="ko-KR" altLang="zh-CN" smtClean="0"/>
          </a:p>
          <a:p>
            <a:pPr lvl="2"/>
            <a:r>
              <a:rPr lang="ko-KR" altLang="zh-CN" smtClean="0"/>
              <a:t>셋째 수준</a:t>
            </a:r>
            <a:endParaRPr lang="ko-KR" altLang="zh-CN" smtClean="0"/>
          </a:p>
          <a:p>
            <a:pPr lvl="3"/>
            <a:r>
              <a:rPr lang="ko-KR" altLang="zh-CN" smtClean="0"/>
              <a:t>넷째 수준</a:t>
            </a:r>
            <a:endParaRPr lang="ko-KR" altLang="zh-CN" smtClean="0"/>
          </a:p>
          <a:p>
            <a:pPr lvl="4"/>
            <a:r>
              <a:rPr lang="ko-KR" altLang="zh-CN" smtClean="0"/>
              <a:t>다섯째 수준</a:t>
            </a:r>
            <a:endParaRPr lang="ko-KR" altLang="zh-CN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42086"/>
            <a:ext cx="2844800" cy="3159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>
              <a:defRPr/>
            </a:pPr>
            <a:r>
              <a:rPr lang="en-US" altLang="zh-CN" dirty="0" smtClean="0">
                <a:solidFill>
                  <a:srgbClr val="000000"/>
                </a:solidFill>
              </a:rPr>
              <a:t>《</a:t>
            </a:r>
            <a:r>
              <a:rPr lang="zh-CN" altLang="en-US" dirty="0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dirty="0" smtClean="0">
                <a:solidFill>
                  <a:srgbClr val="000000"/>
                </a:solidFill>
              </a:rPr>
              <a:t>》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575800" y="6542085"/>
            <a:ext cx="2616200" cy="3159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r>
              <a:rPr lang="zh-CN" altLang="en-US" dirty="0" smtClean="0"/>
              <a:t>项目十一：房屋建筑面积计算</a:t>
            </a:r>
            <a:endParaRPr lang="en-US" dirty="0"/>
          </a:p>
        </p:txBody>
      </p:sp>
      <p:sp>
        <p:nvSpPr>
          <p:cNvPr id="410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188914"/>
            <a:ext cx="10972800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ko-KR" smtClean="0"/>
              <a:t>Click To Edit Title Style</a:t>
            </a:r>
            <a:endParaRPr lang="zh-CN" altLang="ko-KR" smtClean="0"/>
          </a:p>
        </p:txBody>
      </p:sp>
      <p:sp>
        <p:nvSpPr>
          <p:cNvPr id="4103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73500" y="6405562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513C52AA-1227-4E4B-99C0-FA9E647C236E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autoUpdateAnimBg="0"/>
    </p:bldLst>
  </p:timing>
  <p:hf sldNum="0" hdr="0"/>
  <p:txStyles>
    <p:titleStyle>
      <a:lvl1pPr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2pPr>
      <a:lvl3pPr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3pPr>
      <a:lvl4pPr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4pPr>
      <a:lvl5pPr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rgbClr val="82B6DD"/>
              </a:gs>
              <a:gs pos="74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2051" name="그림 9" descr="구름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538"/>
            <a:ext cx="12192000" cy="354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제목 개체 틀 1"/>
          <p:cNvSpPr>
            <a:spLocks noGrp="1"/>
          </p:cNvSpPr>
          <p:nvPr>
            <p:ph type="title"/>
          </p:nvPr>
        </p:nvSpPr>
        <p:spPr bwMode="auto">
          <a:xfrm>
            <a:off x="171451" y="274638"/>
            <a:ext cx="1173480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ko-KR" altLang="en-US" smtClean="0"/>
              <a:t>마스터 제목 스타일 편집</a:t>
            </a:r>
            <a:endParaRPr lang="ko-KR" altLang="en-US" smtClean="0"/>
          </a:p>
        </p:txBody>
      </p:sp>
      <p:sp>
        <p:nvSpPr>
          <p:cNvPr id="1029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609600" y="1071563"/>
            <a:ext cx="10972800" cy="505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ko-KR" altLang="en-US" smtClean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</a:lstStyle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《</a:t>
            </a: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建筑工程计量与计价</a:t>
            </a:r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》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</a:lstStyle>
          <a:p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项目十一：房屋建筑面积计算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94DCA7D7-AFA5-49F6-954F-4CE87C788461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片 10" descr="学院标志 拷贝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6015" y="69503"/>
            <a:ext cx="207168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/>
  <p:txStyles>
    <p:titleStyle>
      <a:lvl1pPr algn="ctr" rtl="0" eaLnBrk="1" fontAlgn="base" latinLnBrk="1" hangingPunct="1">
        <a:spcBef>
          <a:spcPct val="0"/>
        </a:spcBef>
        <a:spcAft>
          <a:spcPct val="0"/>
        </a:spcAft>
        <a:defRPr sz="3000" kern="1200">
          <a:solidFill>
            <a:srgbClr val="002060"/>
          </a:solidFill>
          <a:latin typeface="HY헤드라인M" pitchFamily="18" charset="-127"/>
          <a:ea typeface="HY헤드라인M" pitchFamily="18" charset="-127"/>
          <a:cs typeface="+mj-cs"/>
        </a:defRPr>
      </a:lvl1pPr>
      <a:lvl2pPr algn="ctr" rtl="0" eaLnBrk="1" fontAlgn="base" latinLnBrk="1" hangingPunct="1">
        <a:spcBef>
          <a:spcPct val="0"/>
        </a:spcBef>
        <a:spcAft>
          <a:spcPct val="0"/>
        </a:spcAft>
        <a:defRPr sz="3000">
          <a:solidFill>
            <a:srgbClr val="002060"/>
          </a:solidFill>
          <a:latin typeface="HY헤드라인M" pitchFamily="18" charset="-127"/>
          <a:ea typeface="HY헤드라인M" pitchFamily="18" charset="-127"/>
        </a:defRPr>
      </a:lvl2pPr>
      <a:lvl3pPr algn="ctr" rtl="0" eaLnBrk="1" fontAlgn="base" latinLnBrk="1" hangingPunct="1">
        <a:spcBef>
          <a:spcPct val="0"/>
        </a:spcBef>
        <a:spcAft>
          <a:spcPct val="0"/>
        </a:spcAft>
        <a:defRPr sz="3000">
          <a:solidFill>
            <a:srgbClr val="002060"/>
          </a:solidFill>
          <a:latin typeface="HY헤드라인M" pitchFamily="18" charset="-127"/>
          <a:ea typeface="HY헤드라인M" pitchFamily="18" charset="-127"/>
        </a:defRPr>
      </a:lvl3pPr>
      <a:lvl4pPr algn="ctr" rtl="0" eaLnBrk="1" fontAlgn="base" latinLnBrk="1" hangingPunct="1">
        <a:spcBef>
          <a:spcPct val="0"/>
        </a:spcBef>
        <a:spcAft>
          <a:spcPct val="0"/>
        </a:spcAft>
        <a:defRPr sz="3000">
          <a:solidFill>
            <a:srgbClr val="002060"/>
          </a:solidFill>
          <a:latin typeface="HY헤드라인M" pitchFamily="18" charset="-127"/>
          <a:ea typeface="HY헤드라인M" pitchFamily="18" charset="-127"/>
        </a:defRPr>
      </a:lvl4pPr>
      <a:lvl5pPr algn="ctr" rtl="0" eaLnBrk="1" fontAlgn="base" latinLnBrk="1" hangingPunct="1">
        <a:spcBef>
          <a:spcPct val="0"/>
        </a:spcBef>
        <a:spcAft>
          <a:spcPct val="0"/>
        </a:spcAft>
        <a:defRPr sz="3000">
          <a:solidFill>
            <a:srgbClr val="002060"/>
          </a:solidFill>
          <a:latin typeface="HY헤드라인M" pitchFamily="18" charset="-127"/>
          <a:ea typeface="HY헤드라인M" pitchFamily="18" charset="-127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defRPr sz="3000">
          <a:solidFill>
            <a:srgbClr val="FF0066"/>
          </a:solidFill>
          <a:latin typeface="HY헤드라인M" pitchFamily="18" charset="-127"/>
          <a:ea typeface="HY헤드라인M" pitchFamily="18" charset="-127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defRPr sz="3000">
          <a:solidFill>
            <a:srgbClr val="FF0066"/>
          </a:solidFill>
          <a:latin typeface="HY헤드라인M" pitchFamily="18" charset="-127"/>
          <a:ea typeface="HY헤드라인M" pitchFamily="18" charset="-127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defRPr sz="3000">
          <a:solidFill>
            <a:srgbClr val="FF0066"/>
          </a:solidFill>
          <a:latin typeface="HY헤드라인M" pitchFamily="18" charset="-127"/>
          <a:ea typeface="HY헤드라인M" pitchFamily="18" charset="-127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defRPr sz="3000">
          <a:solidFill>
            <a:srgbClr val="FF0066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HY헤드라인M" pitchFamily="18" charset="-127"/>
          <a:ea typeface="HY헤드라인M" pitchFamily="18" charset="-127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HY헤드라인M" pitchFamily="18" charset="-127"/>
          <a:ea typeface="HY헤드라인M" pitchFamily="18" charset="-127"/>
          <a:cs typeface="+mn-cs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Y헤드라인M" pitchFamily="18" charset="-127"/>
          <a:ea typeface="HY헤드라인M" pitchFamily="18" charset="-127"/>
          <a:cs typeface="+mn-cs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HY헤드라인M" pitchFamily="18" charset="-127"/>
          <a:ea typeface="HY헤드라인M" pitchFamily="18" charset="-127"/>
          <a:cs typeface="+mn-cs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HY헤드라인M" pitchFamily="18" charset="-127"/>
          <a:ea typeface="HY헤드라인M" pitchFamily="18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" descr="구름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55850"/>
            <a:ext cx="12352867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68413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ko-KR" altLang="zh-CN" smtClean="0"/>
              <a:t>마스터 텍스트 스타일을 편집합니다</a:t>
            </a:r>
            <a:endParaRPr lang="ko-KR" altLang="zh-CN" smtClean="0"/>
          </a:p>
          <a:p>
            <a:pPr lvl="1"/>
            <a:r>
              <a:rPr lang="ko-KR" altLang="zh-CN" smtClean="0"/>
              <a:t>둘째 수준</a:t>
            </a:r>
            <a:endParaRPr lang="ko-KR" altLang="zh-CN" smtClean="0"/>
          </a:p>
          <a:p>
            <a:pPr lvl="2"/>
            <a:r>
              <a:rPr lang="ko-KR" altLang="zh-CN" smtClean="0"/>
              <a:t>셋째 수준</a:t>
            </a:r>
            <a:endParaRPr lang="ko-KR" altLang="zh-CN" smtClean="0"/>
          </a:p>
          <a:p>
            <a:pPr lvl="3"/>
            <a:r>
              <a:rPr lang="ko-KR" altLang="zh-CN" smtClean="0"/>
              <a:t>넷째 수준</a:t>
            </a:r>
            <a:endParaRPr lang="ko-KR" altLang="zh-CN" smtClean="0"/>
          </a:p>
          <a:p>
            <a:pPr lvl="4"/>
            <a:r>
              <a:rPr lang="ko-KR" altLang="zh-CN" smtClean="0"/>
              <a:t>다섯째 수준</a:t>
            </a:r>
            <a:endParaRPr lang="ko-KR" altLang="zh-CN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42086"/>
            <a:ext cx="2279576" cy="30003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r>
              <a:rPr lang="en-US" altLang="zh-CN" dirty="0" smtClean="0">
                <a:solidFill>
                  <a:srgbClr val="000000"/>
                </a:solidFill>
              </a:rPr>
              <a:t>《</a:t>
            </a:r>
            <a:r>
              <a:rPr lang="zh-CN" altLang="en-US" dirty="0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dirty="0" smtClean="0">
                <a:solidFill>
                  <a:srgbClr val="000000"/>
                </a:solidFill>
              </a:rPr>
              <a:t>》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552384" y="6542086"/>
            <a:ext cx="2609800" cy="3159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r>
              <a:rPr lang="zh-CN" altLang="en-US" dirty="0" smtClean="0">
                <a:solidFill>
                  <a:srgbClr val="000000"/>
                </a:solidFill>
              </a:rPr>
              <a:t>项目十一：房屋建筑面积计算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10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188914"/>
            <a:ext cx="10972800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ko-KR" smtClean="0"/>
              <a:t>Click To Edit Title Style</a:t>
            </a:r>
            <a:endParaRPr lang="zh-CN" altLang="ko-KR" smtClean="0"/>
          </a:p>
        </p:txBody>
      </p:sp>
      <p:sp>
        <p:nvSpPr>
          <p:cNvPr id="4103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50692" y="6362700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513C52AA-1227-4E4B-99C0-FA9E647C236E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autoUpdateAnimBg="0"/>
    </p:bldLst>
  </p:timing>
  <p:hf sldNum="0" hdr="0"/>
  <p:txStyles>
    <p:titleStyle>
      <a:lvl1pPr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2pPr>
      <a:lvl3pPr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3pPr>
      <a:lvl4pPr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4pPr>
      <a:lvl5pPr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-6350"/>
            <a:ext cx="12192000" cy="6858000"/>
          </a:xfrm>
          <a:prstGeom prst="rect">
            <a:avLst/>
          </a:prstGeom>
          <a:gradFill>
            <a:gsLst>
              <a:gs pos="10000">
                <a:srgbClr val="82B6DD"/>
              </a:gs>
              <a:gs pos="74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2051" name="그림 9" descr="구름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538"/>
            <a:ext cx="12192000" cy="354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제목 개체 틀 1"/>
          <p:cNvSpPr>
            <a:spLocks noGrp="1"/>
          </p:cNvSpPr>
          <p:nvPr>
            <p:ph type="title"/>
          </p:nvPr>
        </p:nvSpPr>
        <p:spPr bwMode="auto">
          <a:xfrm>
            <a:off x="171451" y="274638"/>
            <a:ext cx="1173480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ko-KR" altLang="en-US" smtClean="0"/>
              <a:t>마스터 제목 스타일 편집</a:t>
            </a:r>
            <a:endParaRPr lang="ko-KR" altLang="en-US" smtClean="0"/>
          </a:p>
        </p:txBody>
      </p:sp>
      <p:sp>
        <p:nvSpPr>
          <p:cNvPr id="1029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609600" y="1071563"/>
            <a:ext cx="10972800" cy="505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ko-KR" altLang="en-US" smtClean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0" y="6486526"/>
            <a:ext cx="219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 smtClean="0"/>
              <a:t>《</a:t>
            </a:r>
            <a:r>
              <a:rPr lang="zh-CN" altLang="en-US" dirty="0" smtClean="0"/>
              <a:t>建筑工程计量与计价</a:t>
            </a:r>
            <a:r>
              <a:rPr lang="en-US" altLang="zh-CN" dirty="0" smtClean="0"/>
              <a:t>》</a:t>
            </a:r>
            <a:endParaRPr lang="zh-CN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9626600" y="6492875"/>
            <a:ext cx="2565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项目十一：房屋建筑面积计算</a:t>
            </a:r>
            <a:endParaRPr lang="zh-CN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305300" y="6486525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94DCA7D7-AFA5-49F6-954F-4CE87C788461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片 10" descr="学院标志 拷贝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6015" y="82552"/>
            <a:ext cx="207168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/>
  <p:txStyles>
    <p:titleStyle>
      <a:lvl1pPr algn="ctr" rtl="0" eaLnBrk="1" fontAlgn="base" latinLnBrk="1" hangingPunct="1">
        <a:spcBef>
          <a:spcPct val="0"/>
        </a:spcBef>
        <a:spcAft>
          <a:spcPct val="0"/>
        </a:spcAft>
        <a:defRPr sz="3000" kern="1200">
          <a:solidFill>
            <a:srgbClr val="002060"/>
          </a:solidFill>
          <a:latin typeface="HY헤드라인M" pitchFamily="18" charset="-127"/>
          <a:ea typeface="HY헤드라인M" pitchFamily="18" charset="-127"/>
          <a:cs typeface="+mj-cs"/>
        </a:defRPr>
      </a:lvl1pPr>
      <a:lvl2pPr algn="ctr" rtl="0" eaLnBrk="1" fontAlgn="base" latinLnBrk="1" hangingPunct="1">
        <a:spcBef>
          <a:spcPct val="0"/>
        </a:spcBef>
        <a:spcAft>
          <a:spcPct val="0"/>
        </a:spcAft>
        <a:defRPr sz="3000">
          <a:solidFill>
            <a:srgbClr val="002060"/>
          </a:solidFill>
          <a:latin typeface="HY헤드라인M" pitchFamily="18" charset="-127"/>
          <a:ea typeface="HY헤드라인M" pitchFamily="18" charset="-127"/>
        </a:defRPr>
      </a:lvl2pPr>
      <a:lvl3pPr algn="ctr" rtl="0" eaLnBrk="1" fontAlgn="base" latinLnBrk="1" hangingPunct="1">
        <a:spcBef>
          <a:spcPct val="0"/>
        </a:spcBef>
        <a:spcAft>
          <a:spcPct val="0"/>
        </a:spcAft>
        <a:defRPr sz="3000">
          <a:solidFill>
            <a:srgbClr val="002060"/>
          </a:solidFill>
          <a:latin typeface="HY헤드라인M" pitchFamily="18" charset="-127"/>
          <a:ea typeface="HY헤드라인M" pitchFamily="18" charset="-127"/>
        </a:defRPr>
      </a:lvl3pPr>
      <a:lvl4pPr algn="ctr" rtl="0" eaLnBrk="1" fontAlgn="base" latinLnBrk="1" hangingPunct="1">
        <a:spcBef>
          <a:spcPct val="0"/>
        </a:spcBef>
        <a:spcAft>
          <a:spcPct val="0"/>
        </a:spcAft>
        <a:defRPr sz="3000">
          <a:solidFill>
            <a:srgbClr val="002060"/>
          </a:solidFill>
          <a:latin typeface="HY헤드라인M" pitchFamily="18" charset="-127"/>
          <a:ea typeface="HY헤드라인M" pitchFamily="18" charset="-127"/>
        </a:defRPr>
      </a:lvl4pPr>
      <a:lvl5pPr algn="ctr" rtl="0" eaLnBrk="1" fontAlgn="base" latinLnBrk="1" hangingPunct="1">
        <a:spcBef>
          <a:spcPct val="0"/>
        </a:spcBef>
        <a:spcAft>
          <a:spcPct val="0"/>
        </a:spcAft>
        <a:defRPr sz="3000">
          <a:solidFill>
            <a:srgbClr val="002060"/>
          </a:solidFill>
          <a:latin typeface="HY헤드라인M" pitchFamily="18" charset="-127"/>
          <a:ea typeface="HY헤드라인M" pitchFamily="18" charset="-127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defRPr sz="3000">
          <a:solidFill>
            <a:srgbClr val="FF0066"/>
          </a:solidFill>
          <a:latin typeface="HY헤드라인M" pitchFamily="18" charset="-127"/>
          <a:ea typeface="HY헤드라인M" pitchFamily="18" charset="-127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defRPr sz="3000">
          <a:solidFill>
            <a:srgbClr val="FF0066"/>
          </a:solidFill>
          <a:latin typeface="HY헤드라인M" pitchFamily="18" charset="-127"/>
          <a:ea typeface="HY헤드라인M" pitchFamily="18" charset="-127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defRPr sz="3000">
          <a:solidFill>
            <a:srgbClr val="FF0066"/>
          </a:solidFill>
          <a:latin typeface="HY헤드라인M" pitchFamily="18" charset="-127"/>
          <a:ea typeface="HY헤드라인M" pitchFamily="18" charset="-127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defRPr sz="3000">
          <a:solidFill>
            <a:srgbClr val="FF0066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HY헤드라인M" pitchFamily="18" charset="-127"/>
          <a:ea typeface="HY헤드라인M" pitchFamily="18" charset="-127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HY헤드라인M" pitchFamily="18" charset="-127"/>
          <a:ea typeface="HY헤드라인M" pitchFamily="18" charset="-127"/>
          <a:cs typeface="+mn-cs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Y헤드라인M" pitchFamily="18" charset="-127"/>
          <a:ea typeface="HY헤드라인M" pitchFamily="18" charset="-127"/>
          <a:cs typeface="+mn-cs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HY헤드라인M" pitchFamily="18" charset="-127"/>
          <a:ea typeface="HY헤드라인M" pitchFamily="18" charset="-127"/>
          <a:cs typeface="+mn-cs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HY헤드라인M" pitchFamily="18" charset="-127"/>
          <a:ea typeface="HY헤드라인M" pitchFamily="18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" descr="구름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55850"/>
            <a:ext cx="12352867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68413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ko-KR" altLang="zh-CN" smtClean="0"/>
              <a:t>마스터 텍스트 스타일을 편집합니다</a:t>
            </a:r>
            <a:endParaRPr lang="ko-KR" altLang="zh-CN" smtClean="0"/>
          </a:p>
          <a:p>
            <a:pPr lvl="1"/>
            <a:r>
              <a:rPr lang="ko-KR" altLang="zh-CN" smtClean="0"/>
              <a:t>둘째 수준</a:t>
            </a:r>
            <a:endParaRPr lang="ko-KR" altLang="zh-CN" smtClean="0"/>
          </a:p>
          <a:p>
            <a:pPr lvl="2"/>
            <a:r>
              <a:rPr lang="ko-KR" altLang="zh-CN" smtClean="0"/>
              <a:t>셋째 수준</a:t>
            </a:r>
            <a:endParaRPr lang="ko-KR" altLang="zh-CN" smtClean="0"/>
          </a:p>
          <a:p>
            <a:pPr lvl="3"/>
            <a:r>
              <a:rPr lang="ko-KR" altLang="zh-CN" smtClean="0"/>
              <a:t>넷째 수준</a:t>
            </a:r>
            <a:endParaRPr lang="ko-KR" altLang="zh-CN" smtClean="0"/>
          </a:p>
          <a:p>
            <a:pPr lvl="4"/>
            <a:r>
              <a:rPr lang="ko-KR" altLang="zh-CN" smtClean="0"/>
              <a:t>다섯째 수준</a:t>
            </a:r>
            <a:endParaRPr lang="ko-KR" altLang="zh-CN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42087"/>
            <a:ext cx="2844800" cy="3127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r>
              <a:rPr lang="en-US" altLang="zh-CN" dirty="0" smtClean="0">
                <a:solidFill>
                  <a:srgbClr val="000000"/>
                </a:solidFill>
              </a:rPr>
              <a:t>《</a:t>
            </a:r>
            <a:r>
              <a:rPr lang="zh-CN" altLang="en-US" dirty="0" smtClean="0">
                <a:solidFill>
                  <a:srgbClr val="000000"/>
                </a:solidFill>
              </a:rPr>
              <a:t>建筑工程计量与计价</a:t>
            </a:r>
            <a:r>
              <a:rPr lang="en-US" altLang="zh-CN" dirty="0" smtClean="0">
                <a:solidFill>
                  <a:srgbClr val="000000"/>
                </a:solidFill>
              </a:rPr>
              <a:t>》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652000" y="6542087"/>
            <a:ext cx="2540000" cy="311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r>
              <a:rPr lang="zh-CN" altLang="en-US" dirty="0" smtClean="0"/>
              <a:t>项目十一：房屋建筑面积计算</a:t>
            </a:r>
            <a:endParaRPr lang="en-US" dirty="0"/>
          </a:p>
        </p:txBody>
      </p:sp>
      <p:sp>
        <p:nvSpPr>
          <p:cNvPr id="410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188914"/>
            <a:ext cx="10972800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ko-KR" smtClean="0"/>
              <a:t>Click To Edit Title Style</a:t>
            </a:r>
            <a:endParaRPr lang="zh-CN" altLang="ko-KR" smtClean="0"/>
          </a:p>
        </p:txBody>
      </p:sp>
      <p:sp>
        <p:nvSpPr>
          <p:cNvPr id="4103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267200" y="6376987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513C52AA-1227-4E4B-99C0-FA9E647C236E}" type="slidenum">
              <a:rPr lang="en-US" altLang="zh-CN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autoUpdateAnimBg="0"/>
    </p:bldLst>
  </p:timing>
  <p:hf sldNum="0" hdr="0"/>
  <p:txStyles>
    <p:titleStyle>
      <a:lvl1pPr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2pPr>
      <a:lvl3pPr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3pPr>
      <a:lvl4pPr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4pPr>
      <a:lvl5pPr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rgbClr val="82B6DD"/>
              </a:gs>
              <a:gs pos="74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2051" name="그림 9" descr="구름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538"/>
            <a:ext cx="12192000" cy="354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제목 개체 틀 1"/>
          <p:cNvSpPr>
            <a:spLocks noGrp="1"/>
          </p:cNvSpPr>
          <p:nvPr>
            <p:ph type="title"/>
          </p:nvPr>
        </p:nvSpPr>
        <p:spPr bwMode="auto">
          <a:xfrm>
            <a:off x="171451" y="274638"/>
            <a:ext cx="1173480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ko-KR" altLang="en-US" smtClean="0"/>
              <a:t>마스터 제목 스타일 편집</a:t>
            </a:r>
            <a:endParaRPr lang="ko-KR" altLang="en-US" smtClean="0"/>
          </a:p>
        </p:txBody>
      </p:sp>
      <p:sp>
        <p:nvSpPr>
          <p:cNvPr id="1029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609600" y="1071563"/>
            <a:ext cx="10972800" cy="505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ko-KR" altLang="en-US" smtClean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 smtClean="0"/>
              <a:t>《</a:t>
            </a:r>
            <a:r>
              <a:rPr lang="zh-CN" altLang="en-US" dirty="0" smtClean="0"/>
              <a:t>建筑工程计量与计价</a:t>
            </a:r>
            <a:r>
              <a:rPr lang="en-US" altLang="zh-CN" dirty="0" smtClean="0"/>
              <a:t>》</a:t>
            </a:r>
            <a:endParaRPr lang="zh-CN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9563100" y="6490098"/>
            <a:ext cx="2628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项目十一：房屋建筑面积计算</a:t>
            </a:r>
            <a:endParaRPr lang="zh-CN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165600" y="642858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94DCA7D7-AFA5-49F6-954F-4CE87C788461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片 10" descr="学院标志 拷贝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6015" y="138114"/>
            <a:ext cx="207168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/>
  <p:txStyles>
    <p:titleStyle>
      <a:lvl1pPr algn="ctr" rtl="0" eaLnBrk="1" fontAlgn="base" latinLnBrk="1" hangingPunct="1">
        <a:spcBef>
          <a:spcPct val="0"/>
        </a:spcBef>
        <a:spcAft>
          <a:spcPct val="0"/>
        </a:spcAft>
        <a:defRPr sz="3000" kern="1200">
          <a:solidFill>
            <a:srgbClr val="002060"/>
          </a:solidFill>
          <a:latin typeface="HY헤드라인M" pitchFamily="18" charset="-127"/>
          <a:ea typeface="HY헤드라인M" pitchFamily="18" charset="-127"/>
          <a:cs typeface="+mj-cs"/>
        </a:defRPr>
      </a:lvl1pPr>
      <a:lvl2pPr algn="ctr" rtl="0" eaLnBrk="1" fontAlgn="base" latinLnBrk="1" hangingPunct="1">
        <a:spcBef>
          <a:spcPct val="0"/>
        </a:spcBef>
        <a:spcAft>
          <a:spcPct val="0"/>
        </a:spcAft>
        <a:defRPr sz="3000">
          <a:solidFill>
            <a:srgbClr val="002060"/>
          </a:solidFill>
          <a:latin typeface="HY헤드라인M" pitchFamily="18" charset="-127"/>
          <a:ea typeface="HY헤드라인M" pitchFamily="18" charset="-127"/>
        </a:defRPr>
      </a:lvl2pPr>
      <a:lvl3pPr algn="ctr" rtl="0" eaLnBrk="1" fontAlgn="base" latinLnBrk="1" hangingPunct="1">
        <a:spcBef>
          <a:spcPct val="0"/>
        </a:spcBef>
        <a:spcAft>
          <a:spcPct val="0"/>
        </a:spcAft>
        <a:defRPr sz="3000">
          <a:solidFill>
            <a:srgbClr val="002060"/>
          </a:solidFill>
          <a:latin typeface="HY헤드라인M" pitchFamily="18" charset="-127"/>
          <a:ea typeface="HY헤드라인M" pitchFamily="18" charset="-127"/>
        </a:defRPr>
      </a:lvl3pPr>
      <a:lvl4pPr algn="ctr" rtl="0" eaLnBrk="1" fontAlgn="base" latinLnBrk="1" hangingPunct="1">
        <a:spcBef>
          <a:spcPct val="0"/>
        </a:spcBef>
        <a:spcAft>
          <a:spcPct val="0"/>
        </a:spcAft>
        <a:defRPr sz="3000">
          <a:solidFill>
            <a:srgbClr val="002060"/>
          </a:solidFill>
          <a:latin typeface="HY헤드라인M" pitchFamily="18" charset="-127"/>
          <a:ea typeface="HY헤드라인M" pitchFamily="18" charset="-127"/>
        </a:defRPr>
      </a:lvl4pPr>
      <a:lvl5pPr algn="ctr" rtl="0" eaLnBrk="1" fontAlgn="base" latinLnBrk="1" hangingPunct="1">
        <a:spcBef>
          <a:spcPct val="0"/>
        </a:spcBef>
        <a:spcAft>
          <a:spcPct val="0"/>
        </a:spcAft>
        <a:defRPr sz="3000">
          <a:solidFill>
            <a:srgbClr val="002060"/>
          </a:solidFill>
          <a:latin typeface="HY헤드라인M" pitchFamily="18" charset="-127"/>
          <a:ea typeface="HY헤드라인M" pitchFamily="18" charset="-127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defRPr sz="3000">
          <a:solidFill>
            <a:srgbClr val="FF0066"/>
          </a:solidFill>
          <a:latin typeface="HY헤드라인M" pitchFamily="18" charset="-127"/>
          <a:ea typeface="HY헤드라인M" pitchFamily="18" charset="-127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defRPr sz="3000">
          <a:solidFill>
            <a:srgbClr val="FF0066"/>
          </a:solidFill>
          <a:latin typeface="HY헤드라인M" pitchFamily="18" charset="-127"/>
          <a:ea typeface="HY헤드라인M" pitchFamily="18" charset="-127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defRPr sz="3000">
          <a:solidFill>
            <a:srgbClr val="FF0066"/>
          </a:solidFill>
          <a:latin typeface="HY헤드라인M" pitchFamily="18" charset="-127"/>
          <a:ea typeface="HY헤드라인M" pitchFamily="18" charset="-127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defRPr sz="3000">
          <a:solidFill>
            <a:srgbClr val="FF0066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HY헤드라인M" pitchFamily="18" charset="-127"/>
          <a:ea typeface="HY헤드라인M" pitchFamily="18" charset="-127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HY헤드라인M" pitchFamily="18" charset="-127"/>
          <a:ea typeface="HY헤드라인M" pitchFamily="18" charset="-127"/>
          <a:cs typeface="+mn-cs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Y헤드라인M" pitchFamily="18" charset="-127"/>
          <a:ea typeface="HY헤드라인M" pitchFamily="18" charset="-127"/>
          <a:cs typeface="+mn-cs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HY헤드라인M" pitchFamily="18" charset="-127"/>
          <a:ea typeface="HY헤드라인M" pitchFamily="18" charset="-127"/>
          <a:cs typeface="+mn-cs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HY헤드라인M" pitchFamily="18" charset="-127"/>
          <a:ea typeface="HY헤드라인M" pitchFamily="18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7.xml"/><Relationship Id="rId1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46.xml"/><Relationship Id="rId2" Type="http://schemas.openxmlformats.org/officeDocument/2006/relationships/image" Target="../media/image14.png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6.xml"/><Relationship Id="rId1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6.xml"/><Relationship Id="rId1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6.xml"/><Relationship Id="rId1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6.xml"/><Relationship Id="rId1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6.xml"/><Relationship Id="rId1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6.xml"/><Relationship Id="rId1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6.xml"/><Relationship Id="rId1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6.xml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6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6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1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zh-CN" altLang="en-US" sz="4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endParaRPr lang="en-US" altLang="zh-CN" sz="46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021" y="1976231"/>
            <a:ext cx="4324350" cy="47625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078605" y="2493010"/>
            <a:ext cx="7446645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4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4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章 地基处理与边坡支护工程</a:t>
            </a:r>
            <a:endParaRPr lang="en-US" altLang="zh-CN" sz="40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89" name="文本框 99"/>
          <p:cNvSpPr txBox="1"/>
          <p:nvPr/>
        </p:nvSpPr>
        <p:spPr>
          <a:xfrm>
            <a:off x="1947863" y="976313"/>
            <a:ext cx="8194675" cy="175323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indent="268605">
              <a:lnSpc>
                <a:spcPct val="150000"/>
              </a:lnSpc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【例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2-10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】 某设计要求强夯面积为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1120m</a:t>
            </a:r>
            <a:r>
              <a:rPr lang="en-US" altLang="zh-CN" sz="2400" baseline="300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的地基土，要求夯击能为</a:t>
            </a:r>
            <a:r>
              <a:rPr lang="en-US" altLang="zh-CN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200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</a:t>
            </a:r>
            <a:r>
              <a:rPr lang="en-US" altLang="zh-CN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，每</a:t>
            </a:r>
            <a:r>
              <a:rPr lang="en-US" altLang="zh-CN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100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平方米内夯击点为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20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，每点为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5</a:t>
            </a:r>
            <a:r>
              <a:rPr lang="zh-CN" altLang="en-US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击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。计算强夯工程量，确定定额项目。</a:t>
            </a: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566863" y="2860675"/>
            <a:ext cx="8956675" cy="212280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indent="267970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kern="1200" cap="none" spc="0" normalizeH="0" baseline="0" noProof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解：工程量</a:t>
            </a:r>
            <a:r>
              <a:rPr kumimoji="0" lang="en-US" altLang="zh-CN" sz="2400" kern="1200" cap="none" spc="0" normalizeH="0" baseline="0" noProof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=</a:t>
            </a:r>
            <a:r>
              <a:rPr kumimoji="0" lang="en-US" altLang="zh-CN" sz="2400" kern="1200" cap="none" spc="0" normalizeH="0" baseline="0" noProof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1120m</a:t>
            </a:r>
            <a:r>
              <a:rPr kumimoji="0" lang="en-US" altLang="zh-CN" sz="2400" kern="1200" cap="none" spc="0" normalizeH="0" baseline="30000" noProof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</a:t>
            </a:r>
            <a:endParaRPr kumimoji="0" lang="en-US" altLang="zh-CN" sz="2400" kern="1200" cap="none" spc="0" normalizeH="0" baseline="0" noProof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R="0" indent="267970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kern="1200" cap="none" spc="0" normalizeH="0" baseline="0" noProof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夯击能</a:t>
            </a:r>
            <a:r>
              <a:rPr kumimoji="0" lang="en-US" altLang="zh-CN" sz="2400" kern="1200" cap="none" spc="0" normalizeH="0" baseline="0" noProof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2000KN·</a:t>
            </a:r>
            <a:r>
              <a:rPr kumimoji="0" lang="en-US" altLang="zh-CN" sz="2400" kern="1200" cap="none" spc="0" normalizeH="0" baseline="0" noProof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</a:t>
            </a:r>
            <a:r>
              <a:rPr kumimoji="0" lang="zh-CN" altLang="en-US" sz="2400" kern="1200" cap="none" spc="0" normalizeH="0" baseline="0" noProof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以内，</a:t>
            </a:r>
            <a:r>
              <a:rPr kumimoji="0" lang="en-US" altLang="zh-CN" sz="2400" kern="1200" cap="none" spc="0" normalizeH="0" baseline="0" noProof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4</a:t>
            </a:r>
            <a:r>
              <a:rPr kumimoji="0" lang="zh-CN" altLang="en-US" sz="2400" kern="1200" cap="none" spc="0" normalizeH="0" baseline="0" noProof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夯点以内，每点</a:t>
            </a:r>
            <a:r>
              <a:rPr kumimoji="0" lang="en-US" altLang="zh-CN" sz="2400" kern="1200" cap="none" spc="0" normalizeH="0" baseline="0" noProof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</a:t>
            </a:r>
            <a:r>
              <a:rPr kumimoji="0" lang="zh-CN" altLang="en-US" sz="2400" kern="1200" cap="none" spc="0" normalizeH="0" baseline="0" noProof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击，套定额</a:t>
            </a:r>
            <a:r>
              <a:rPr kumimoji="0" lang="en-US" altLang="zh-CN" sz="2400" kern="1200" cap="none" spc="0" normalizeH="0" baseline="0" noProof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2-1-51</a:t>
            </a:r>
            <a:r>
              <a:rPr kumimoji="0" lang="zh-CN" altLang="en-US" sz="2400" kern="1200" cap="none" spc="0" normalizeH="0" baseline="0" noProof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：</a:t>
            </a:r>
            <a:endParaRPr kumimoji="0" lang="en-US" altLang="zh-CN" sz="2400" kern="1200" cap="none" spc="0" normalizeH="0" baseline="0" noProof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R="0" indent="267970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kern="1200" cap="none" spc="0" normalizeH="0" baseline="0" noProof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夯击能</a:t>
            </a:r>
            <a:r>
              <a:rPr kumimoji="0" lang="en-US" altLang="zh-CN" sz="2400" kern="1200" cap="none" spc="0" normalizeH="0" baseline="0" noProof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2000KN·</a:t>
            </a:r>
            <a:r>
              <a:rPr kumimoji="0" lang="en-US" altLang="zh-CN" sz="2400" kern="1200" cap="none" spc="0" normalizeH="0" baseline="0" noProof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</a:t>
            </a:r>
            <a:r>
              <a:rPr kumimoji="0" lang="zh-CN" altLang="en-US" sz="2400" kern="1200" cap="none" spc="0" normalizeH="0" baseline="0" noProof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以内，</a:t>
            </a:r>
            <a:r>
              <a:rPr kumimoji="0" lang="en-US" altLang="zh-CN" sz="2400" kern="1200" cap="none" spc="0" normalizeH="0" baseline="0" noProof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4</a:t>
            </a:r>
            <a:r>
              <a:rPr kumimoji="0" lang="zh-CN" altLang="en-US" sz="2400" kern="1200" cap="none" spc="0" normalizeH="0" baseline="0" noProof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夯点以内，每增减</a:t>
            </a:r>
            <a:r>
              <a:rPr kumimoji="0" lang="en-US" altLang="zh-CN" sz="2400" kern="1200" cap="none" spc="0" normalizeH="0" baseline="0" noProof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</a:t>
            </a:r>
            <a:r>
              <a:rPr kumimoji="0" lang="zh-CN" altLang="en-US" sz="2400" kern="1200" cap="none" spc="0" normalizeH="0" baseline="0" noProof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击，套定额</a:t>
            </a:r>
            <a:r>
              <a:rPr kumimoji="0" lang="en-US" altLang="zh-CN" sz="2400" kern="1200" cap="none" spc="0" normalizeH="0" baseline="0" noProof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2-1-52</a:t>
            </a:r>
            <a:r>
              <a:rPr kumimoji="0" lang="zh-CN" altLang="en-US" sz="2400" kern="1200" cap="none" spc="0" normalizeH="0" baseline="0" noProof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：</a:t>
            </a:r>
            <a:endParaRPr kumimoji="0" lang="zh-CN" altLang="en-US" sz="2400" kern="1200" cap="none" spc="0" normalizeH="0" baseline="0" noProof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R="0" defTabSz="914400"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kern="1200" cap="none" spc="0" normalizeH="0" baseline="0" noProof="1">
              <a:latin typeface="Arial" panose="020B060402020202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3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9" end="8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3" name="文本框 99"/>
          <p:cNvSpPr txBox="1"/>
          <p:nvPr/>
        </p:nvSpPr>
        <p:spPr>
          <a:xfrm>
            <a:off x="1635125" y="822325"/>
            <a:ext cx="8921750" cy="15684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indent="268605"/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【例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2-11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】 若英才公寓采用强夯法进行地基处理。设计要求：夯点间距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2m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，设计击数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8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击，第一遍夯击能量为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500t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m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，第二遍要求低锤满拍，设计夯击能量为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400t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m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。计算工程量，确定定额项目。</a:t>
            </a: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843088" y="2378075"/>
            <a:ext cx="8820150" cy="341503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indent="266700"/>
            <a:r>
              <a:rPr lang="en-US" altLang="en-US" sz="24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解：</a:t>
            </a:r>
            <a:endParaRPr lang="en-US" altLang="en-US" sz="2400" dirty="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indent="266700"/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①	</a:t>
            </a:r>
            <a:r>
              <a:rPr lang="en-US" altLang="en-US" sz="24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工程量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=</a:t>
            </a:r>
            <a:r>
              <a:rPr lang="en-US" altLang="en-US" sz="24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（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35.9+8</a:t>
            </a:r>
            <a:r>
              <a:rPr lang="en-US" altLang="en-US" sz="24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）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×(14.9+8)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=1005.31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m</a:t>
            </a:r>
            <a:r>
              <a:rPr lang="en-US" altLang="zh-CN" sz="2400" baseline="300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2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indent="266700"/>
            <a:r>
              <a:rPr lang="en-US" altLang="en-US" sz="24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夯击密度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(</a:t>
            </a:r>
            <a:r>
              <a:rPr lang="en-US" altLang="en-US" sz="24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夯点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/10m</a:t>
            </a:r>
            <a:r>
              <a:rPr lang="en-US" altLang="zh-CN" sz="2400" baseline="300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2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)=</a:t>
            </a:r>
            <a:r>
              <a:rPr lang="en-US" altLang="en-US" sz="24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设计夯击范围内的夯点个数夯击范围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(m</a:t>
            </a:r>
            <a:r>
              <a:rPr lang="en-US" altLang="zh-CN" sz="2400" baseline="300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2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)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×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10</a:t>
            </a:r>
            <a:endParaRPr lang="en-US" altLang="zh-CN" sz="2400" dirty="0"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  <a:p>
            <a:pPr indent="266700"/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=(43.9/2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×22.9/2)</a:t>
            </a:r>
            <a:r>
              <a:rPr lang="en-US" altLang="en-US" sz="24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÷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1005.31</a:t>
            </a:r>
            <a:r>
              <a:rPr lang="en-US" altLang="en-US" sz="24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×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10=22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×12</a:t>
            </a:r>
            <a:r>
              <a:rPr lang="en-US" altLang="en-US" sz="24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÷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1005.31×10=3</a:t>
            </a:r>
            <a:r>
              <a:rPr lang="en-US" altLang="en-US" sz="24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夯点</a:t>
            </a:r>
            <a:endParaRPr lang="en-US" altLang="en-US" sz="2400" dirty="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indent="266700"/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4</a:t>
            </a:r>
            <a:r>
              <a:rPr lang="en-US" altLang="en-US" sz="24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夯点以内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8</a:t>
            </a:r>
            <a:r>
              <a:rPr lang="en-US" altLang="en-US" sz="24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击，套定额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2-1-66</a:t>
            </a:r>
            <a:r>
              <a:rPr lang="en-US" altLang="en-US" sz="24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、定额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2-1-67</a:t>
            </a:r>
            <a:r>
              <a:rPr lang="en-US" altLang="en-US" sz="24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：</a:t>
            </a:r>
            <a:endParaRPr lang="en-US" altLang="en-US" sz="2400" dirty="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indent="266700"/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indent="266700"/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②	</a:t>
            </a:r>
            <a:r>
              <a:rPr lang="en-US" altLang="en-US" sz="24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低锤满拍工程量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=1005.31m</a:t>
            </a:r>
            <a:r>
              <a:rPr lang="en-US" altLang="zh-CN" sz="2400" baseline="300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2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indent="266700"/>
            <a:r>
              <a:rPr lang="en-US" altLang="en-US" sz="24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低锤满拍，套定额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2-1-63</a:t>
            </a:r>
            <a:r>
              <a:rPr lang="en-US" altLang="en-US" sz="24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：</a:t>
            </a:r>
            <a:endParaRPr lang="en-US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3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37" end="1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25" end="1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53" end="17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9875" name="组合 79874"/>
          <p:cNvGrpSpPr/>
          <p:nvPr/>
        </p:nvGrpSpPr>
        <p:grpSpPr>
          <a:xfrm>
            <a:off x="1524000" y="0"/>
            <a:ext cx="6278563" cy="1016000"/>
            <a:chOff x="0" y="0"/>
            <a:chExt cx="3955" cy="640"/>
          </a:xfrm>
        </p:grpSpPr>
        <p:pic>
          <p:nvPicPr>
            <p:cNvPr id="14339" name="图片 79875" descr="bar0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3891" cy="64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340" name="矩形 79876"/>
            <p:cNvSpPr/>
            <p:nvPr/>
          </p:nvSpPr>
          <p:spPr>
            <a:xfrm>
              <a:off x="90" y="137"/>
              <a:ext cx="3865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marL="536575" indent="-536575" latinLnBrk="1">
                <a:buFont typeface="Wingdings" panose="05000000000000000000" pitchFamily="2" charset="2"/>
                <a:buChar char="v"/>
              </a:pPr>
              <a:r>
                <a:rPr lang="en-US" altLang="zh-CN" sz="2800" dirty="0">
                  <a:solidFill>
                    <a:srgbClr val="660066"/>
                  </a:solidFill>
                  <a:latin typeface="Arial Black" panose="020B0A04020102020204" pitchFamily="34" charset="0"/>
                  <a:ea typeface="隶书" pitchFamily="49" charset="-122"/>
                </a:rPr>
                <a:t> 2.1</a:t>
              </a:r>
              <a:r>
                <a:rPr lang="zh-CN" altLang="en-US" sz="2800" dirty="0">
                  <a:solidFill>
                    <a:srgbClr val="660066"/>
                  </a:solidFill>
                  <a:latin typeface="Arial Black" panose="020B0A04020102020204" pitchFamily="34" charset="0"/>
                  <a:ea typeface="隶书" pitchFamily="49" charset="-122"/>
                </a:rPr>
                <a:t>定额说明</a:t>
              </a:r>
              <a:endParaRPr lang="zh-CN" altLang="en-US" sz="2800" dirty="0">
                <a:solidFill>
                  <a:srgbClr val="660066"/>
                </a:solidFill>
                <a:latin typeface="Arial Black" panose="020B0A04020102020204" pitchFamily="34" charset="0"/>
                <a:ea typeface="隶书" pitchFamily="49" charset="-122"/>
              </a:endParaRPr>
            </a:p>
          </p:txBody>
        </p:sp>
      </p:grpSp>
      <p:sp>
        <p:nvSpPr>
          <p:cNvPr id="14341" name="文本框 79886"/>
          <p:cNvSpPr txBox="1"/>
          <p:nvPr/>
        </p:nvSpPr>
        <p:spPr>
          <a:xfrm>
            <a:off x="2668588" y="1016000"/>
            <a:ext cx="7397750" cy="11988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>
              <a:lnSpc>
                <a:spcPct val="150000"/>
              </a:lnSpc>
            </a:pP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单位群体工程打桩工程量少于下表者，相应定额人工、机械乘以系数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1.25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14342" name="组合 79887"/>
          <p:cNvGrpSpPr/>
          <p:nvPr/>
        </p:nvGrpSpPr>
        <p:grpSpPr>
          <a:xfrm>
            <a:off x="2181225" y="1404938"/>
            <a:ext cx="576263" cy="579437"/>
            <a:chOff x="790" y="1808"/>
            <a:chExt cx="363" cy="363"/>
          </a:xfrm>
        </p:grpSpPr>
        <p:grpSp>
          <p:nvGrpSpPr>
            <p:cNvPr id="14343" name="组合 79888"/>
            <p:cNvGrpSpPr/>
            <p:nvPr/>
          </p:nvGrpSpPr>
          <p:grpSpPr>
            <a:xfrm>
              <a:off x="790" y="1808"/>
              <a:ext cx="363" cy="363"/>
              <a:chOff x="4698" y="3067"/>
              <a:chExt cx="680" cy="680"/>
            </a:xfrm>
          </p:grpSpPr>
          <p:sp>
            <p:nvSpPr>
              <p:cNvPr id="14344" name="椭圆 79889"/>
              <p:cNvSpPr/>
              <p:nvPr/>
            </p:nvSpPr>
            <p:spPr>
              <a:xfrm>
                <a:off x="4698" y="3067"/>
                <a:ext cx="680" cy="680"/>
              </a:xfrm>
              <a:prstGeom prst="ellipse">
                <a:avLst/>
              </a:prstGeom>
              <a:gradFill rotWithShape="1">
                <a:gsLst>
                  <a:gs pos="0">
                    <a:srgbClr val="003B00"/>
                  </a:gs>
                  <a:gs pos="100000">
                    <a:srgbClr val="008000">
                      <a:alpha val="0"/>
                    </a:srgbClr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 anchor="t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4345" name="椭圆 79890"/>
              <p:cNvSpPr/>
              <p:nvPr/>
            </p:nvSpPr>
            <p:spPr>
              <a:xfrm>
                <a:off x="4734" y="3103"/>
                <a:ext cx="608" cy="608"/>
              </a:xfrm>
              <a:prstGeom prst="ellipse">
                <a:avLst/>
              </a:prstGeom>
              <a:solidFill>
                <a:srgbClr val="008000"/>
              </a:solidFill>
              <a:ln w="9525">
                <a:noFill/>
              </a:ln>
            </p:spPr>
            <p:txBody>
              <a:bodyPr anchor="t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4346" name="椭圆 79891"/>
              <p:cNvSpPr/>
              <p:nvPr/>
            </p:nvSpPr>
            <p:spPr>
              <a:xfrm>
                <a:off x="4758" y="3125"/>
                <a:ext cx="564" cy="564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60001"/>
                    </a:schemeClr>
                  </a:gs>
                  <a:gs pos="100000">
                    <a:srgbClr val="FF6699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4347" name="椭圆 79892"/>
              <p:cNvSpPr/>
              <p:nvPr/>
            </p:nvSpPr>
            <p:spPr>
              <a:xfrm>
                <a:off x="4806" y="3398"/>
                <a:ext cx="467" cy="235"/>
              </a:xfrm>
              <a:prstGeom prst="ellipse">
                <a:avLst/>
              </a:prstGeom>
              <a:solidFill>
                <a:srgbClr val="008000">
                  <a:alpha val="59999"/>
                </a:srgbClr>
              </a:solidFill>
              <a:ln w="9525">
                <a:noFill/>
              </a:ln>
            </p:spPr>
            <p:txBody>
              <a:bodyPr anchor="t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4348" name="文本框 79893"/>
            <p:cNvSpPr txBox="1"/>
            <p:nvPr/>
          </p:nvSpPr>
          <p:spPr>
            <a:xfrm>
              <a:off x="807" y="1845"/>
              <a:ext cx="330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 eaLnBrk="0" hangingPunct="0"/>
              <a:r>
                <a:rPr lang="en-US" altLang="zh-CN" sz="2400" b="1" dirty="0">
                  <a:latin typeface="Arial" panose="020B0604020202020204" pitchFamily="34" charset="0"/>
                  <a:ea typeface="宋体" panose="02010600030101010101" pitchFamily="2" charset="-122"/>
                </a:rPr>
                <a:t>12</a:t>
              </a:r>
              <a:endPara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4349" name="直接连接符 79894"/>
          <p:cNvSpPr/>
          <p:nvPr/>
        </p:nvSpPr>
        <p:spPr>
          <a:xfrm flipV="1">
            <a:off x="2708275" y="5400675"/>
            <a:ext cx="7318375" cy="12700"/>
          </a:xfrm>
          <a:prstGeom prst="line">
            <a:avLst/>
          </a:prstGeom>
          <a:ln w="25400" cap="flat" cmpd="sng">
            <a:solidFill>
              <a:srgbClr val="FF3300"/>
            </a:solidFill>
            <a:prstDash val="sysDot"/>
            <a:round/>
            <a:headEnd type="none" w="med" len="med"/>
            <a:tailEnd type="oval" w="med" len="med"/>
          </a:ln>
        </p:spPr>
      </p:sp>
      <p:pic>
        <p:nvPicPr>
          <p:cNvPr id="14350" name="图片 1"/>
          <p:cNvPicPr>
            <a:picLocks noChangeAspect="1"/>
          </p:cNvPicPr>
          <p:nvPr/>
        </p:nvPicPr>
        <p:blipFill>
          <a:blip r:embed="rId2"/>
          <a:srcRect l="11919" t="40919" r="2495" b="25819"/>
          <a:stretch>
            <a:fillRect/>
          </a:stretch>
        </p:blipFill>
        <p:spPr>
          <a:xfrm>
            <a:off x="1589088" y="2724150"/>
            <a:ext cx="9013825" cy="26765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7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2282825" y="1169988"/>
            <a:ext cx="7626350" cy="175323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indent="127000">
              <a:lnSpc>
                <a:spcPct val="150000"/>
              </a:lnSpc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(13)	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打桩工程按陆地打垂直桩编制。设计要求打斜桩时，斜度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≤1∶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6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时，相应定额人工、机械乘以系数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1.25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；斜度大于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∶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6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时，相应定额人工、机械乘以系数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1.43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078038" y="2906713"/>
            <a:ext cx="7712075" cy="286131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indent="266700">
              <a:lnSpc>
                <a:spcPct val="150000"/>
              </a:lnSpc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(14)	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桩间补桩或在地（槽）坑中及强夯后的地基上打桩时，相应定额人工、机械乘以系数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1.15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266700">
              <a:lnSpc>
                <a:spcPct val="150000"/>
              </a:lnSpc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(15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）单独打试桩、锚桩，按相应定额的打桩人工及机械乘以系数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1.5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266700">
              <a:lnSpc>
                <a:spcPct val="150000"/>
              </a:lnSpc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  (16)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试验桩按相应定额人工、机械乘以系数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2.0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charRg st="0" end="8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0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8" end="1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09" name="文本框 99"/>
          <p:cNvSpPr txBox="1"/>
          <p:nvPr/>
        </p:nvSpPr>
        <p:spPr>
          <a:xfrm>
            <a:off x="1635125" y="822325"/>
            <a:ext cx="8921750" cy="82994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indent="268605"/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【例】 英才公寓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CFG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桩复合地基。钻孔成孔，桩径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400mm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，桩长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10m,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共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40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根，计算工程量，确定定额项目。</a:t>
            </a: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170113" y="2465388"/>
            <a:ext cx="8820150" cy="1476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indent="266700">
              <a:lnSpc>
                <a:spcPct val="150000"/>
              </a:lnSpc>
            </a:pPr>
            <a:r>
              <a:rPr lang="en-US" altLang="en-US" sz="24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解：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	</a:t>
            </a:r>
            <a:r>
              <a:rPr lang="en-US" altLang="en-US" sz="24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工程量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=3.14×0.4</a:t>
            </a:r>
            <a:r>
              <a:rPr lang="en-US" altLang="zh-CN" sz="2400" baseline="300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÷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4×10×40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=50.24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m</a:t>
            </a:r>
            <a:r>
              <a:rPr lang="en-US" altLang="zh-CN" sz="2400" baseline="300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3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&lt;60m</a:t>
            </a:r>
            <a:r>
              <a:rPr lang="en-US" altLang="zh-CN" sz="2400" baseline="300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3</a:t>
            </a:r>
            <a:endParaRPr lang="en-US" altLang="zh-CN" sz="2400" baseline="30000" dirty="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indent="266700">
              <a:lnSpc>
                <a:spcPct val="150000"/>
              </a:lnSpc>
            </a:pPr>
            <a:r>
              <a:rPr lang="en-US" altLang="en-US" sz="24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套定额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2-1-86</a:t>
            </a:r>
            <a:r>
              <a:rPr lang="en-US" altLang="en-US" sz="24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（换）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,</a:t>
            </a:r>
            <a:r>
              <a:rPr lang="en-US" altLang="en-US" sz="24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人工、机械乘以系数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1.25</a:t>
            </a:r>
            <a:endParaRPr lang="en-US" altLang="zh-CN" sz="2400" dirty="0"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  <a:p>
            <a:pPr indent="266700"/>
            <a:endParaRPr lang="en-US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35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9875" name="组合 79874"/>
          <p:cNvGrpSpPr/>
          <p:nvPr/>
        </p:nvGrpSpPr>
        <p:grpSpPr>
          <a:xfrm>
            <a:off x="1524000" y="0"/>
            <a:ext cx="6278563" cy="1016000"/>
            <a:chOff x="0" y="0"/>
            <a:chExt cx="3955" cy="640"/>
          </a:xfrm>
        </p:grpSpPr>
        <p:pic>
          <p:nvPicPr>
            <p:cNvPr id="18435" name="图片 79875" descr="bar0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3891" cy="64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8436" name="矩形 79876"/>
            <p:cNvSpPr/>
            <p:nvPr/>
          </p:nvSpPr>
          <p:spPr>
            <a:xfrm>
              <a:off x="90" y="137"/>
              <a:ext cx="3865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marL="536575" indent="-536575" latinLnBrk="1">
                <a:buFont typeface="Wingdings" panose="05000000000000000000" pitchFamily="2" charset="2"/>
                <a:buChar char="v"/>
              </a:pPr>
              <a:r>
                <a:rPr lang="en-US" altLang="zh-CN" sz="2800" dirty="0">
                  <a:solidFill>
                    <a:srgbClr val="660066"/>
                  </a:solidFill>
                  <a:latin typeface="Arial Black" panose="020B0A04020102020204" pitchFamily="34" charset="0"/>
                  <a:ea typeface="隶书" pitchFamily="49" charset="-122"/>
                </a:rPr>
                <a:t> 2.1</a:t>
              </a:r>
              <a:r>
                <a:rPr lang="zh-CN" altLang="en-US" sz="2800" dirty="0">
                  <a:solidFill>
                    <a:srgbClr val="660066"/>
                  </a:solidFill>
                  <a:latin typeface="Arial Black" panose="020B0A04020102020204" pitchFamily="34" charset="0"/>
                  <a:ea typeface="隶书" pitchFamily="49" charset="-122"/>
                </a:rPr>
                <a:t>定额说明</a:t>
              </a:r>
              <a:endParaRPr lang="zh-CN" altLang="en-US" sz="2800" dirty="0">
                <a:solidFill>
                  <a:srgbClr val="660066"/>
                </a:solidFill>
                <a:latin typeface="Arial Black" panose="020B0A04020102020204" pitchFamily="34" charset="0"/>
                <a:ea typeface="隶书" pitchFamily="49" charset="-122"/>
              </a:endParaRPr>
            </a:p>
          </p:txBody>
        </p:sp>
      </p:grpSp>
      <p:sp>
        <p:nvSpPr>
          <p:cNvPr id="2" name="文本框 79904"/>
          <p:cNvSpPr txBox="1"/>
          <p:nvPr/>
        </p:nvSpPr>
        <p:spPr>
          <a:xfrm>
            <a:off x="2289175" y="1290638"/>
            <a:ext cx="7613650" cy="407860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>
              <a:lnSpc>
                <a:spcPct val="120000"/>
              </a:lnSpc>
            </a:pP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	抽水机集水井排水定额，以每台抽水机工作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24小时为一台日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。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0" hangingPunct="0">
              <a:lnSpc>
                <a:spcPct val="120000"/>
              </a:lnSpc>
            </a:pP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	井点降水分为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轻型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井点、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喷射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井点、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大口径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井点、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水平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井点、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电渗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井点和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射流泵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井点。井管间距应根据地质条件和施工降水要求，依施工组织设计确定。施工组织设计无规定时，可按轻型点管距0.8～1.6m、喷射井点管距2～3m确定。井点设备使用套的组成如下：累计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不足一套者按一套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计算。井点设备使用，以每昼夜24小时为1天。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7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30" end="18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30" end="18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30" end="18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30" end="18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1925" name="组合 81924"/>
          <p:cNvGrpSpPr/>
          <p:nvPr/>
        </p:nvGrpSpPr>
        <p:grpSpPr>
          <a:xfrm>
            <a:off x="1524000" y="0"/>
            <a:ext cx="6278563" cy="1016000"/>
            <a:chOff x="0" y="0"/>
            <a:chExt cx="3955" cy="640"/>
          </a:xfrm>
        </p:grpSpPr>
        <p:pic>
          <p:nvPicPr>
            <p:cNvPr id="19459" name="图片 81925" descr="bar0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3891" cy="64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460" name="矩形 81926"/>
            <p:cNvSpPr/>
            <p:nvPr/>
          </p:nvSpPr>
          <p:spPr>
            <a:xfrm>
              <a:off x="90" y="137"/>
              <a:ext cx="3865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marL="536575" indent="-536575" latinLnBrk="1">
                <a:buFont typeface="Wingdings" panose="05000000000000000000" pitchFamily="2" charset="2"/>
                <a:buChar char="v"/>
              </a:pPr>
              <a:r>
                <a:rPr lang="en-US" altLang="zh-CN" sz="2800" dirty="0">
                  <a:solidFill>
                    <a:srgbClr val="660066"/>
                  </a:solidFill>
                  <a:latin typeface="Arial Black" panose="020B0A04020102020204" pitchFamily="34" charset="0"/>
                  <a:ea typeface="隶书" pitchFamily="49" charset="-122"/>
                </a:rPr>
                <a:t> 2.2</a:t>
              </a:r>
              <a:r>
                <a:rPr lang="zh-CN" altLang="en-US" sz="2800" dirty="0">
                  <a:solidFill>
                    <a:srgbClr val="660066"/>
                  </a:solidFill>
                  <a:latin typeface="Arial Black" panose="020B0A04020102020204" pitchFamily="34" charset="0"/>
                  <a:ea typeface="隶书" pitchFamily="49" charset="-122"/>
                </a:rPr>
                <a:t>工程量计算规则</a:t>
              </a:r>
              <a:endParaRPr lang="zh-CN" altLang="en-US" sz="2800" dirty="0">
                <a:solidFill>
                  <a:srgbClr val="660066"/>
                </a:solidFill>
                <a:latin typeface="Arial Black" panose="020B0A04020102020204" pitchFamily="34" charset="0"/>
                <a:ea typeface="隶书" pitchFamily="49" charset="-122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1666875" y="1016000"/>
            <a:ext cx="8540750" cy="53670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排水与降水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1.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抽水机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基底排水分不同排水深度，按设计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基底面积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计算。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2.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集水井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按不同成井方式，分别以设计文件（或施工组织设计）规定的数量，以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座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（集水井）或以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长度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（集水深井）计算。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抽水机集水井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排水按设计文件（或施工组织设计）规定的抽水机台数和工作天数，以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台日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计算。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3.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井点降水区分不同的井管深度，其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井管安拆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，按设计文件或施工组织设计规定的井管数量，以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根数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计算，设备使用按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每套天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计算。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4.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大口径深井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降水打井按井深，以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长度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计算，降水抽水按时间，以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台日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计算。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6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34" end="1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21" end="18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81" end="2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1" name="文本框 99"/>
          <p:cNvSpPr txBox="1"/>
          <p:nvPr/>
        </p:nvSpPr>
        <p:spPr>
          <a:xfrm>
            <a:off x="1998663" y="869950"/>
            <a:ext cx="8396287" cy="11988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indent="266700"/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轻型井点降水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50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根为一套，每台日为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24h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(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即一昼夜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266700"/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【例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2-12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】 某工程轻型井点，如图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2-11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所示，井点间距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1.2m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，降水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60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。求轻型井点降水工程量，确定定额项目。</a:t>
            </a: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048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2551113" y="2119313"/>
            <a:ext cx="6611937" cy="17764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00"/>
          <p:cNvSpPr txBox="1"/>
          <p:nvPr/>
        </p:nvSpPr>
        <p:spPr>
          <a:xfrm>
            <a:off x="1535113" y="3481388"/>
            <a:ext cx="8669337" cy="18637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20000"/>
              </a:lnSpc>
            </a:pP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①	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井管安装、拆除工程量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=(63+21)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×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÷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1.2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=140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根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      井管安装、拆除，套定额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2-3-12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535113" y="4841875"/>
            <a:ext cx="7866062" cy="134683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20000"/>
              </a:lnSpc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②	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设备使用套数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=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140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÷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50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=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套（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50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根一套）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    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使用工程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 设备量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=3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×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60=180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套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      设备使用，套定额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2-3-13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33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6" end="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52" end="7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7827" name="组合 77826"/>
          <p:cNvGrpSpPr/>
          <p:nvPr/>
        </p:nvGrpSpPr>
        <p:grpSpPr>
          <a:xfrm>
            <a:off x="1524000" y="0"/>
            <a:ext cx="6278563" cy="1016000"/>
            <a:chOff x="0" y="0"/>
            <a:chExt cx="3955" cy="640"/>
          </a:xfrm>
        </p:grpSpPr>
        <p:pic>
          <p:nvPicPr>
            <p:cNvPr id="21507" name="图片 77827" descr="bar0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3891" cy="64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1508" name="矩形 77828"/>
            <p:cNvSpPr/>
            <p:nvPr/>
          </p:nvSpPr>
          <p:spPr>
            <a:xfrm>
              <a:off x="90" y="137"/>
              <a:ext cx="3865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marL="536575" indent="-536575" latinLnBrk="1">
                <a:buFont typeface="Wingdings" panose="05000000000000000000" pitchFamily="2" charset="2"/>
                <a:buChar char="v"/>
              </a:pPr>
              <a:r>
                <a:rPr lang="en-US" altLang="zh-CN" sz="2800" dirty="0">
                  <a:solidFill>
                    <a:srgbClr val="660066"/>
                  </a:solidFill>
                  <a:latin typeface="Arial Black" panose="020B0A04020102020204" pitchFamily="34" charset="0"/>
                  <a:ea typeface="隶书" pitchFamily="49" charset="-122"/>
                </a:rPr>
                <a:t> </a:t>
              </a:r>
              <a:r>
                <a:rPr lang="zh-CN" altLang="en-US" sz="2800" dirty="0">
                  <a:solidFill>
                    <a:srgbClr val="660066"/>
                  </a:solidFill>
                  <a:latin typeface="Arial Black" panose="020B0A04020102020204" pitchFamily="34" charset="0"/>
                  <a:ea typeface="隶书" pitchFamily="49" charset="-122"/>
                </a:rPr>
                <a:t>本章小结</a:t>
              </a:r>
              <a:endParaRPr lang="zh-CN" altLang="en-US" sz="2800" dirty="0">
                <a:solidFill>
                  <a:srgbClr val="660066"/>
                </a:solidFill>
                <a:latin typeface="Arial Black" panose="020B0A04020102020204" pitchFamily="34" charset="0"/>
                <a:ea typeface="隶书" pitchFamily="49" charset="-122"/>
              </a:endParaRPr>
            </a:p>
          </p:txBody>
        </p:sp>
      </p:grpSp>
      <p:sp>
        <p:nvSpPr>
          <p:cNvPr id="77830" name="文本框 77829"/>
          <p:cNvSpPr txBox="1"/>
          <p:nvPr/>
        </p:nvSpPr>
        <p:spPr>
          <a:xfrm>
            <a:off x="2243138" y="1987550"/>
            <a:ext cx="8043862" cy="9772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>
              <a:lnSpc>
                <a:spcPct val="120000"/>
              </a:lnSpc>
            </a:pP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       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本章内容主要讲述地基处理与边坡支护工程的消耗量定额说明、工程量计算规则与定额应用。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77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5146" name="组合 5145"/>
          <p:cNvGrpSpPr/>
          <p:nvPr/>
        </p:nvGrpSpPr>
        <p:grpSpPr>
          <a:xfrm>
            <a:off x="1524000" y="0"/>
            <a:ext cx="6278563" cy="1016000"/>
            <a:chOff x="0" y="0"/>
            <a:chExt cx="3955" cy="640"/>
          </a:xfrm>
        </p:grpSpPr>
        <p:pic>
          <p:nvPicPr>
            <p:cNvPr id="4099" name="图片 5127" descr="bar0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3891" cy="64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100" name="矩形 5128"/>
            <p:cNvSpPr/>
            <p:nvPr/>
          </p:nvSpPr>
          <p:spPr>
            <a:xfrm>
              <a:off x="90" y="137"/>
              <a:ext cx="3865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marL="536575" indent="-536575" latinLnBrk="1">
                <a:buFont typeface="Wingdings" panose="05000000000000000000" pitchFamily="2" charset="2"/>
                <a:buChar char="v"/>
              </a:pPr>
              <a:r>
                <a:rPr lang="en-US" altLang="zh-CN" sz="2800" dirty="0">
                  <a:solidFill>
                    <a:srgbClr val="660066"/>
                  </a:solidFill>
                  <a:latin typeface="Arial Black" panose="020B0A04020102020204" pitchFamily="34" charset="0"/>
                  <a:ea typeface="隶书" pitchFamily="49" charset="-122"/>
                </a:rPr>
                <a:t> 2.1</a:t>
              </a:r>
              <a:r>
                <a:rPr lang="zh-CN" altLang="en-US" sz="2800" dirty="0">
                  <a:solidFill>
                    <a:srgbClr val="660066"/>
                  </a:solidFill>
                  <a:latin typeface="Arial Black" panose="020B0A04020102020204" pitchFamily="34" charset="0"/>
                  <a:ea typeface="隶书" pitchFamily="49" charset="-122"/>
                </a:rPr>
                <a:t>定额说明</a:t>
              </a:r>
              <a:endParaRPr lang="zh-CN" altLang="en-US" sz="2800" dirty="0">
                <a:solidFill>
                  <a:srgbClr val="660066"/>
                </a:solidFill>
                <a:latin typeface="Arial Black" panose="020B0A04020102020204" pitchFamily="34" charset="0"/>
                <a:ea typeface="隶书" pitchFamily="49" charset="-122"/>
              </a:endParaRPr>
            </a:p>
          </p:txBody>
        </p:sp>
      </p:grpSp>
      <p:grpSp>
        <p:nvGrpSpPr>
          <p:cNvPr id="5319" name="组合 5318"/>
          <p:cNvGrpSpPr/>
          <p:nvPr/>
        </p:nvGrpSpPr>
        <p:grpSpPr>
          <a:xfrm>
            <a:off x="2179638" y="1174750"/>
            <a:ext cx="8594725" cy="5473700"/>
            <a:chOff x="413" y="740"/>
            <a:chExt cx="5414" cy="3448"/>
          </a:xfrm>
        </p:grpSpPr>
        <p:sp>
          <p:nvSpPr>
            <p:cNvPr id="4102" name="文本框 5176"/>
            <p:cNvSpPr txBox="1"/>
            <p:nvPr/>
          </p:nvSpPr>
          <p:spPr>
            <a:xfrm>
              <a:off x="776" y="759"/>
              <a:ext cx="4981" cy="33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eaLnBrk="0" hangingPunct="0">
                <a:lnSpc>
                  <a:spcPct val="120000"/>
                </a:lnSpc>
              </a:pPr>
              <a:r>
                <a:rPr lang="zh-CN" altLang="en-US" sz="2400" b="1" dirty="0">
                  <a:latin typeface="Arial" panose="020B0604020202020204" pitchFamily="34" charset="0"/>
                  <a:ea typeface="宋体" panose="02010600030101010101" pitchFamily="2" charset="-122"/>
                </a:rPr>
                <a:t>本章包括地基处理、基坑与边坡支护、排水与降水等内容</a:t>
              </a:r>
              <a:endPara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103" name="直接连接符 5177"/>
            <p:cNvSpPr/>
            <p:nvPr/>
          </p:nvSpPr>
          <p:spPr>
            <a:xfrm flipV="1">
              <a:off x="798" y="1169"/>
              <a:ext cx="4594" cy="16"/>
            </a:xfrm>
            <a:prstGeom prst="line">
              <a:avLst/>
            </a:prstGeom>
            <a:ln w="25400" cap="flat" cmpd="sng">
              <a:solidFill>
                <a:srgbClr val="FF3300"/>
              </a:solidFill>
              <a:prstDash val="sysDot"/>
              <a:round/>
              <a:headEnd type="none" w="med" len="med"/>
              <a:tailEnd type="oval" w="med" len="med"/>
            </a:ln>
          </p:spPr>
        </p:sp>
        <p:grpSp>
          <p:nvGrpSpPr>
            <p:cNvPr id="4104" name="组合 5178"/>
            <p:cNvGrpSpPr/>
            <p:nvPr/>
          </p:nvGrpSpPr>
          <p:grpSpPr>
            <a:xfrm>
              <a:off x="413" y="740"/>
              <a:ext cx="363" cy="363"/>
              <a:chOff x="3061" y="1389"/>
              <a:chExt cx="363" cy="363"/>
            </a:xfrm>
          </p:grpSpPr>
          <p:grpSp>
            <p:nvGrpSpPr>
              <p:cNvPr id="4105" name="组合 5179"/>
              <p:cNvGrpSpPr/>
              <p:nvPr/>
            </p:nvGrpSpPr>
            <p:grpSpPr>
              <a:xfrm>
                <a:off x="3061" y="1389"/>
                <a:ext cx="363" cy="363"/>
                <a:chOff x="385" y="3067"/>
                <a:chExt cx="680" cy="680"/>
              </a:xfrm>
            </p:grpSpPr>
            <p:sp>
              <p:nvSpPr>
                <p:cNvPr id="4106" name="椭圆 5180"/>
                <p:cNvSpPr/>
                <p:nvPr/>
              </p:nvSpPr>
              <p:spPr>
                <a:xfrm>
                  <a:off x="385" y="3067"/>
                  <a:ext cx="680" cy="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185E18"/>
                    </a:gs>
                    <a:gs pos="100000">
                      <a:srgbClr val="33CC33">
                        <a:alpha val="0"/>
                      </a:srgbClr>
                    </a:gs>
                  </a:gsLst>
                  <a:lin ang="2700000" scaled="1"/>
                  <a:tileRect/>
                </a:gra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107" name="椭圆 5181"/>
                <p:cNvSpPr/>
                <p:nvPr/>
              </p:nvSpPr>
              <p:spPr>
                <a:xfrm>
                  <a:off x="421" y="3103"/>
                  <a:ext cx="608" cy="608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108" name="椭圆 5182"/>
                <p:cNvSpPr/>
                <p:nvPr/>
              </p:nvSpPr>
              <p:spPr>
                <a:xfrm>
                  <a:off x="443" y="3125"/>
                  <a:ext cx="564" cy="56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>
                        <a:alpha val="60001"/>
                      </a:schemeClr>
                    </a:gs>
                    <a:gs pos="100000">
                      <a:srgbClr val="006699">
                        <a:alpha val="0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109" name="椭圆 5183"/>
                <p:cNvSpPr/>
                <p:nvPr/>
              </p:nvSpPr>
              <p:spPr>
                <a:xfrm>
                  <a:off x="491" y="3385"/>
                  <a:ext cx="467" cy="235"/>
                </a:xfrm>
                <a:prstGeom prst="ellipse">
                  <a:avLst/>
                </a:prstGeom>
                <a:solidFill>
                  <a:srgbClr val="FF9900">
                    <a:alpha val="59999"/>
                  </a:srgbClr>
                </a:soli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4110" name="文本框 5184"/>
              <p:cNvSpPr txBox="1"/>
              <p:nvPr/>
            </p:nvSpPr>
            <p:spPr>
              <a:xfrm>
                <a:off x="3132" y="1440"/>
                <a:ext cx="222" cy="29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p>
                <a:pPr algn="ctr" eaLnBrk="0" hangingPunct="0"/>
                <a:r>
                  <a:rPr lang="en-US" altLang="zh-CN" sz="2400" b="1" dirty="0">
                    <a:latin typeface="Arial" panose="020B0604020202020204" pitchFamily="34" charset="0"/>
                    <a:ea typeface="宋体" panose="02010600030101010101" pitchFamily="2" charset="-122"/>
                  </a:rPr>
                  <a:t>1</a:t>
                </a:r>
                <a:endParaRPr lang="en-US" altLang="zh-CN" sz="2400" b="1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4111" name="文本框 5186"/>
            <p:cNvSpPr txBox="1"/>
            <p:nvPr/>
          </p:nvSpPr>
          <p:spPr>
            <a:xfrm>
              <a:off x="803" y="1290"/>
              <a:ext cx="4810" cy="89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eaLnBrk="0" hangingPunct="0">
                <a:lnSpc>
                  <a:spcPct val="120000"/>
                </a:lnSpc>
              </a:pPr>
              <a:r>
                <a:rPr lang="zh-CN" altLang="en-US" sz="2400" b="1" dirty="0">
                  <a:latin typeface="Arial" panose="020B0604020202020204" pitchFamily="34" charset="0"/>
                  <a:ea typeface="宋体" panose="02010600030101010101" pitchFamily="2" charset="-122"/>
                </a:rPr>
                <a:t>垫层定额按</a:t>
              </a:r>
              <a:r>
                <a:rPr lang="zh-CN" altLang="en-US" sz="2400" b="1" dirty="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地面</a:t>
              </a:r>
              <a:r>
                <a:rPr lang="zh-CN" altLang="en-US" sz="2400" b="1" dirty="0">
                  <a:latin typeface="Arial" panose="020B0604020202020204" pitchFamily="34" charset="0"/>
                  <a:ea typeface="宋体" panose="02010600030101010101" pitchFamily="2" charset="-122"/>
                </a:rPr>
                <a:t>垫层编制。若为</a:t>
              </a:r>
              <a:r>
                <a:rPr lang="zh-CN" altLang="en-US" sz="2400" b="1" dirty="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基础</a:t>
              </a:r>
              <a:r>
                <a:rPr lang="zh-CN" altLang="en-US" sz="2400" b="1" dirty="0">
                  <a:latin typeface="Arial" panose="020B0604020202020204" pitchFamily="34" charset="0"/>
                  <a:ea typeface="宋体" panose="02010600030101010101" pitchFamily="2" charset="-122"/>
                </a:rPr>
                <a:t>垫层，人工、机械分别乘以下列系数：条形基础</a:t>
              </a:r>
              <a:r>
                <a:rPr lang="en-US" altLang="zh-CN" sz="2400" b="1" dirty="0">
                  <a:latin typeface="Arial" panose="020B0604020202020204" pitchFamily="34" charset="0"/>
                  <a:ea typeface="宋体" panose="02010600030101010101" pitchFamily="2" charset="-122"/>
                </a:rPr>
                <a:t>1.05</a:t>
              </a:r>
              <a:r>
                <a:rPr lang="zh-CN" altLang="en-US" sz="2400" b="1" dirty="0">
                  <a:latin typeface="Arial" panose="020B0604020202020204" pitchFamily="34" charset="0"/>
                  <a:ea typeface="宋体" panose="02010600030101010101" pitchFamily="2" charset="-122"/>
                </a:rPr>
                <a:t>；独立基础</a:t>
              </a:r>
              <a:r>
                <a:rPr lang="en-US" altLang="zh-CN" sz="2400" b="1" dirty="0">
                  <a:latin typeface="Arial" panose="020B0604020202020204" pitchFamily="34" charset="0"/>
                  <a:ea typeface="宋体" panose="02010600030101010101" pitchFamily="2" charset="-122"/>
                </a:rPr>
                <a:t>1.10</a:t>
              </a:r>
              <a:r>
                <a:rPr lang="zh-CN" altLang="en-US" sz="2400" b="1" dirty="0">
                  <a:latin typeface="Arial" panose="020B0604020202020204" pitchFamily="34" charset="0"/>
                  <a:ea typeface="宋体" panose="02010600030101010101" pitchFamily="2" charset="-122"/>
                </a:rPr>
                <a:t>；满堂基础</a:t>
              </a:r>
              <a:r>
                <a:rPr lang="en-US" altLang="zh-CN" sz="2400" b="1" dirty="0">
                  <a:latin typeface="Arial" panose="020B0604020202020204" pitchFamily="34" charset="0"/>
                  <a:ea typeface="宋体" panose="02010600030101010101" pitchFamily="2" charset="-122"/>
                </a:rPr>
                <a:t>1.00</a:t>
              </a:r>
              <a:r>
                <a:rPr lang="zh-CN" altLang="en-US" sz="2400" b="1" dirty="0">
                  <a:latin typeface="Arial" panose="020B0604020202020204" pitchFamily="34" charset="0"/>
                  <a:ea typeface="宋体" panose="02010600030101010101" pitchFamily="2" charset="-122"/>
                </a:rPr>
                <a:t>。若为厂区道路垫层人工乘以系数</a:t>
              </a:r>
              <a:r>
                <a:rPr lang="en-US" altLang="zh-CN" sz="2400" b="1" dirty="0">
                  <a:latin typeface="Arial" panose="020B0604020202020204" pitchFamily="34" charset="0"/>
                  <a:ea typeface="宋体" panose="02010600030101010101" pitchFamily="2" charset="-122"/>
                </a:rPr>
                <a:t>0.9.</a:t>
              </a:r>
              <a:endPara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4112" name="组合 5187"/>
            <p:cNvGrpSpPr/>
            <p:nvPr/>
          </p:nvGrpSpPr>
          <p:grpSpPr>
            <a:xfrm>
              <a:off x="413" y="1240"/>
              <a:ext cx="363" cy="363"/>
              <a:chOff x="790" y="1808"/>
              <a:chExt cx="363" cy="363"/>
            </a:xfrm>
          </p:grpSpPr>
          <p:grpSp>
            <p:nvGrpSpPr>
              <p:cNvPr id="4113" name="组合 5188"/>
              <p:cNvGrpSpPr/>
              <p:nvPr/>
            </p:nvGrpSpPr>
            <p:grpSpPr>
              <a:xfrm>
                <a:off x="790" y="1808"/>
                <a:ext cx="363" cy="363"/>
                <a:chOff x="4698" y="3067"/>
                <a:chExt cx="680" cy="680"/>
              </a:xfrm>
            </p:grpSpPr>
            <p:sp>
              <p:nvSpPr>
                <p:cNvPr id="4114" name="椭圆 5189"/>
                <p:cNvSpPr/>
                <p:nvPr/>
              </p:nvSpPr>
              <p:spPr>
                <a:xfrm>
                  <a:off x="4698" y="3067"/>
                  <a:ext cx="680" cy="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3B00"/>
                    </a:gs>
                    <a:gs pos="100000">
                      <a:srgbClr val="008000">
                        <a:alpha val="0"/>
                      </a:srgbClr>
                    </a:gs>
                  </a:gsLst>
                  <a:lin ang="2700000" scaled="1"/>
                  <a:tileRect/>
                </a:gra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115" name="椭圆 5190"/>
                <p:cNvSpPr/>
                <p:nvPr/>
              </p:nvSpPr>
              <p:spPr>
                <a:xfrm>
                  <a:off x="4734" y="3103"/>
                  <a:ext cx="608" cy="608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116" name="椭圆 5191"/>
                <p:cNvSpPr/>
                <p:nvPr/>
              </p:nvSpPr>
              <p:spPr>
                <a:xfrm>
                  <a:off x="4758" y="3125"/>
                  <a:ext cx="564" cy="56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>
                        <a:alpha val="60001"/>
                      </a:schemeClr>
                    </a:gs>
                    <a:gs pos="100000">
                      <a:srgbClr val="FF6699">
                        <a:alpha val="0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117" name="椭圆 5192"/>
                <p:cNvSpPr/>
                <p:nvPr/>
              </p:nvSpPr>
              <p:spPr>
                <a:xfrm>
                  <a:off x="4806" y="3398"/>
                  <a:ext cx="467" cy="235"/>
                </a:xfrm>
                <a:prstGeom prst="ellipse">
                  <a:avLst/>
                </a:prstGeom>
                <a:solidFill>
                  <a:srgbClr val="008000">
                    <a:alpha val="59999"/>
                  </a:srgbClr>
                </a:soli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4118" name="文本框 5193"/>
              <p:cNvSpPr txBox="1"/>
              <p:nvPr/>
            </p:nvSpPr>
            <p:spPr>
              <a:xfrm>
                <a:off x="861" y="1845"/>
                <a:ext cx="222" cy="29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p>
                <a:pPr algn="ctr" eaLnBrk="0" hangingPunct="0"/>
                <a:r>
                  <a:rPr lang="en-US" altLang="zh-CN" sz="2400" b="1" dirty="0">
                    <a:latin typeface="Arial" panose="020B0604020202020204" pitchFamily="34" charset="0"/>
                    <a:ea typeface="宋体" panose="02010600030101010101" pitchFamily="2" charset="-122"/>
                  </a:rPr>
                  <a:t>2</a:t>
                </a:r>
                <a:endParaRPr lang="en-US" altLang="zh-CN" sz="2400" b="1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4119" name="直接连接符 5194"/>
            <p:cNvSpPr/>
            <p:nvPr/>
          </p:nvSpPr>
          <p:spPr>
            <a:xfrm flipV="1">
              <a:off x="782" y="2261"/>
              <a:ext cx="4610" cy="8"/>
            </a:xfrm>
            <a:prstGeom prst="line">
              <a:avLst/>
            </a:prstGeom>
            <a:ln w="25400" cap="flat" cmpd="sng">
              <a:solidFill>
                <a:srgbClr val="FF3300"/>
              </a:solidFill>
              <a:prstDash val="sysDot"/>
              <a:round/>
              <a:headEnd type="none" w="med" len="med"/>
              <a:tailEnd type="oval" w="med" len="med"/>
            </a:ln>
          </p:spPr>
        </p:sp>
        <p:sp>
          <p:nvSpPr>
            <p:cNvPr id="4120" name="直接连接符 5198"/>
            <p:cNvSpPr/>
            <p:nvPr/>
          </p:nvSpPr>
          <p:spPr>
            <a:xfrm flipV="1">
              <a:off x="847" y="3882"/>
              <a:ext cx="4602" cy="8"/>
            </a:xfrm>
            <a:prstGeom prst="line">
              <a:avLst/>
            </a:prstGeom>
            <a:ln w="25400" cap="flat" cmpd="sng">
              <a:solidFill>
                <a:srgbClr val="FF3300"/>
              </a:solidFill>
              <a:prstDash val="sysDot"/>
              <a:round/>
              <a:headEnd type="none" w="med" len="med"/>
              <a:tailEnd type="oval" w="med" len="med"/>
            </a:ln>
          </p:spPr>
        </p:sp>
        <p:grpSp>
          <p:nvGrpSpPr>
            <p:cNvPr id="4121" name="组合 5199"/>
            <p:cNvGrpSpPr/>
            <p:nvPr/>
          </p:nvGrpSpPr>
          <p:grpSpPr>
            <a:xfrm>
              <a:off x="429" y="1845"/>
              <a:ext cx="363" cy="734"/>
              <a:chOff x="3061" y="1016"/>
              <a:chExt cx="363" cy="735"/>
            </a:xfrm>
          </p:grpSpPr>
          <p:grpSp>
            <p:nvGrpSpPr>
              <p:cNvPr id="4122" name="组合 5200"/>
              <p:cNvGrpSpPr/>
              <p:nvPr/>
            </p:nvGrpSpPr>
            <p:grpSpPr>
              <a:xfrm>
                <a:off x="3061" y="1016"/>
                <a:ext cx="363" cy="735"/>
                <a:chOff x="385" y="2370"/>
                <a:chExt cx="680" cy="1377"/>
              </a:xfrm>
            </p:grpSpPr>
            <p:sp>
              <p:nvSpPr>
                <p:cNvPr id="4123" name="椭圆 5201"/>
                <p:cNvSpPr/>
                <p:nvPr/>
              </p:nvSpPr>
              <p:spPr>
                <a:xfrm>
                  <a:off x="385" y="3067"/>
                  <a:ext cx="680" cy="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185E18"/>
                    </a:gs>
                    <a:gs pos="100000">
                      <a:srgbClr val="33CC33">
                        <a:alpha val="0"/>
                      </a:srgbClr>
                    </a:gs>
                  </a:gsLst>
                  <a:lin ang="2700000" scaled="1"/>
                  <a:tileRect/>
                </a:gra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124" name="椭圆 5202"/>
                <p:cNvSpPr/>
                <p:nvPr/>
              </p:nvSpPr>
              <p:spPr>
                <a:xfrm>
                  <a:off x="421" y="3103"/>
                  <a:ext cx="608" cy="608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125" name="椭圆 5203"/>
                <p:cNvSpPr/>
                <p:nvPr/>
              </p:nvSpPr>
              <p:spPr>
                <a:xfrm>
                  <a:off x="443" y="2370"/>
                  <a:ext cx="564" cy="56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>
                        <a:alpha val="60001"/>
                      </a:schemeClr>
                    </a:gs>
                    <a:gs pos="100000">
                      <a:srgbClr val="006699">
                        <a:alpha val="0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126" name="椭圆 5204"/>
                <p:cNvSpPr/>
                <p:nvPr/>
              </p:nvSpPr>
              <p:spPr>
                <a:xfrm>
                  <a:off x="491" y="3385"/>
                  <a:ext cx="467" cy="235"/>
                </a:xfrm>
                <a:prstGeom prst="ellipse">
                  <a:avLst/>
                </a:prstGeom>
                <a:solidFill>
                  <a:srgbClr val="FF9900">
                    <a:alpha val="59999"/>
                  </a:srgbClr>
                </a:soli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4127" name="文本框 5205"/>
              <p:cNvSpPr txBox="1"/>
              <p:nvPr/>
            </p:nvSpPr>
            <p:spPr>
              <a:xfrm>
                <a:off x="3132" y="1440"/>
                <a:ext cx="222" cy="29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p>
                <a:pPr algn="ctr" eaLnBrk="0" hangingPunct="0"/>
                <a:r>
                  <a:rPr lang="en-US" altLang="zh-CN" sz="2400" b="1" dirty="0">
                    <a:latin typeface="Arial" panose="020B0604020202020204" pitchFamily="34" charset="0"/>
                    <a:ea typeface="宋体" panose="02010600030101010101" pitchFamily="2" charset="-122"/>
                  </a:rPr>
                  <a:t>3</a:t>
                </a:r>
                <a:endParaRPr lang="en-US" altLang="zh-CN" sz="2400" b="1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4128" name="文本框 5207"/>
            <p:cNvSpPr txBox="1"/>
            <p:nvPr/>
          </p:nvSpPr>
          <p:spPr>
            <a:xfrm>
              <a:off x="588" y="2269"/>
              <a:ext cx="5239" cy="191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eaLnBrk="0" hangingPunct="0">
                <a:lnSpc>
                  <a:spcPct val="120000"/>
                </a:lnSpc>
              </a:pPr>
              <a:r>
                <a:rPr lang="en-US" altLang="zh-CN" sz="1400" b="1" dirty="0">
                  <a:latin typeface="Arial" panose="020B0604020202020204" pitchFamily="34" charset="0"/>
                  <a:ea typeface="宋体" panose="02010600030101010101" pitchFamily="2" charset="-122"/>
                </a:rPr>
                <a:t>     </a:t>
              </a:r>
              <a:r>
                <a:rPr lang="en-US" altLang="zh-CN" sz="2000" b="1" dirty="0">
                  <a:latin typeface="Arial" panose="020B0604020202020204" pitchFamily="34" charset="0"/>
                  <a:ea typeface="宋体" panose="02010600030101010101" pitchFamily="2" charset="-122"/>
                </a:rPr>
                <a:t> </a:t>
              </a:r>
              <a:r>
                <a:rPr lang="zh-CN" altLang="en-US" sz="2000" b="1" dirty="0">
                  <a:latin typeface="Arial" panose="020B0604020202020204" pitchFamily="34" charset="0"/>
                  <a:ea typeface="宋体" panose="02010600030101010101" pitchFamily="2" charset="-122"/>
                </a:rPr>
                <a:t>填料加固定额用于软弱地基挖土后的</a:t>
              </a:r>
              <a:r>
                <a:rPr lang="zh-CN" altLang="en-US" sz="2000" b="1" dirty="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换填</a:t>
              </a:r>
              <a:r>
                <a:rPr lang="zh-CN" altLang="en-US" sz="2000" b="1" dirty="0">
                  <a:latin typeface="Arial" panose="020B0604020202020204" pitchFamily="34" charset="0"/>
                  <a:ea typeface="宋体" panose="02010600030101010101" pitchFamily="2" charset="-122"/>
                </a:rPr>
                <a:t>材料加固工程。</a:t>
              </a:r>
              <a:endPara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eaLnBrk="0" hangingPunct="0">
                <a:lnSpc>
                  <a:spcPct val="120000"/>
                </a:lnSpc>
              </a:pPr>
              <a:r>
                <a:rPr lang="zh-CN" altLang="en-US" sz="2000" b="1" dirty="0">
                  <a:latin typeface="Arial" panose="020B0604020202020204" pitchFamily="34" charset="0"/>
                  <a:ea typeface="宋体" panose="02010600030101010101" pitchFamily="2" charset="-122"/>
                </a:rPr>
                <a:t>     垫层填料加固的不同之处在于：垫层平面</a:t>
              </a:r>
              <a:r>
                <a:rPr lang="zh-CN" altLang="en-US" sz="2000" b="1" dirty="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尺寸</a:t>
              </a:r>
              <a:r>
                <a:rPr lang="zh-CN" altLang="en-US" sz="2000" b="1" dirty="0">
                  <a:latin typeface="Arial" panose="020B0604020202020204" pitchFamily="34" charset="0"/>
                  <a:ea typeface="宋体" panose="02010600030101010101" pitchFamily="2" charset="-122"/>
                </a:rPr>
                <a:t>比基础略大</a:t>
              </a:r>
              <a:r>
                <a:rPr lang="en-US" altLang="zh-CN" sz="2000" b="1" dirty="0">
                  <a:latin typeface="Arial" panose="020B0604020202020204" pitchFamily="34" charset="0"/>
                  <a:ea typeface="宋体" panose="02010600030101010101" pitchFamily="2" charset="-122"/>
                </a:rPr>
                <a:t>(</a:t>
              </a:r>
              <a:r>
                <a:rPr lang="zh-CN" altLang="en-US" sz="2000" b="1" dirty="0">
                  <a:latin typeface="Arial" panose="020B0604020202020204" pitchFamily="34" charset="0"/>
                  <a:ea typeface="宋体" panose="02010600030101010101" pitchFamily="2" charset="-122"/>
                </a:rPr>
                <a:t>一般小于等于</a:t>
              </a:r>
              <a:r>
                <a:rPr lang="en-US" altLang="zh-CN" sz="2000" b="1" dirty="0">
                  <a:latin typeface="Arial" panose="020B0604020202020204" pitchFamily="34" charset="0"/>
                  <a:ea typeface="宋体" panose="02010600030101010101" pitchFamily="2" charset="-122"/>
                </a:rPr>
                <a:t>200)</a:t>
              </a:r>
              <a:r>
                <a:rPr lang="zh-CN" altLang="en-US" sz="2000" b="1" dirty="0">
                  <a:latin typeface="Arial" panose="020B0604020202020204" pitchFamily="34" charset="0"/>
                  <a:ea typeface="宋体" panose="02010600030101010101" pitchFamily="2" charset="-122"/>
                </a:rPr>
                <a:t>，总是伴随着基础的发生，总体</a:t>
              </a:r>
              <a:r>
                <a:rPr lang="zh-CN" altLang="en-US" sz="2000" b="1" dirty="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厚度</a:t>
              </a:r>
              <a:r>
                <a:rPr lang="zh-CN" altLang="en-US" sz="2000" b="1" dirty="0">
                  <a:latin typeface="Arial" panose="020B0604020202020204" pitchFamily="34" charset="0"/>
                  <a:ea typeface="宋体" panose="02010600030101010101" pitchFamily="2" charset="-122"/>
                </a:rPr>
                <a:t>较填料加固小</a:t>
              </a:r>
              <a:r>
                <a:rPr lang="en-US" altLang="zh-CN" sz="2000" b="1" dirty="0">
                  <a:latin typeface="Arial" panose="020B0604020202020204" pitchFamily="34" charset="0"/>
                  <a:ea typeface="宋体" panose="02010600030101010101" pitchFamily="2" charset="-122"/>
                </a:rPr>
                <a:t>(</a:t>
              </a:r>
              <a:r>
                <a:rPr lang="zh-CN" altLang="en-US" sz="2000" b="1" dirty="0">
                  <a:latin typeface="Arial" panose="020B0604020202020204" pitchFamily="34" charset="0"/>
                  <a:ea typeface="宋体" panose="02010600030101010101" pitchFamily="2" charset="-122"/>
                </a:rPr>
                <a:t>一般小于等于</a:t>
              </a:r>
              <a:r>
                <a:rPr lang="en-US" altLang="zh-CN" sz="2000" b="1" dirty="0">
                  <a:latin typeface="Arial" panose="020B0604020202020204" pitchFamily="34" charset="0"/>
                  <a:ea typeface="宋体" panose="02010600030101010101" pitchFamily="2" charset="-122"/>
                </a:rPr>
                <a:t>500)</a:t>
              </a:r>
              <a:r>
                <a:rPr lang="zh-CN" altLang="en-US" sz="2000" b="1" dirty="0">
                  <a:latin typeface="Arial" panose="020B0604020202020204" pitchFamily="34" charset="0"/>
                  <a:ea typeface="宋体" panose="02010600030101010101" pitchFamily="2" charset="-122"/>
                </a:rPr>
                <a:t>，垫层与槽</a:t>
              </a:r>
              <a:r>
                <a:rPr lang="en-US" altLang="zh-CN" sz="2000" b="1" dirty="0">
                  <a:latin typeface="Arial" panose="020B0604020202020204" pitchFamily="34" charset="0"/>
                  <a:ea typeface="宋体" panose="02010600030101010101" pitchFamily="2" charset="-122"/>
                </a:rPr>
                <a:t>(</a:t>
              </a:r>
              <a:r>
                <a:rPr lang="zh-CN" altLang="en-US" sz="2000" b="1" dirty="0">
                  <a:latin typeface="Arial" panose="020B0604020202020204" pitchFamily="34" charset="0"/>
                  <a:ea typeface="宋体" panose="02010600030101010101" pitchFamily="2" charset="-122"/>
                </a:rPr>
                <a:t>坑</a:t>
              </a:r>
              <a:r>
                <a:rPr lang="en-US" altLang="zh-CN" sz="2000" b="1" dirty="0">
                  <a:latin typeface="Arial" panose="020B0604020202020204" pitchFamily="34" charset="0"/>
                  <a:ea typeface="宋体" panose="02010600030101010101" pitchFamily="2" charset="-122"/>
                </a:rPr>
                <a:t>)</a:t>
              </a:r>
              <a:r>
                <a:rPr lang="zh-CN" altLang="en-US" sz="2000" b="1" dirty="0">
                  <a:latin typeface="Arial" panose="020B0604020202020204" pitchFamily="34" charset="0"/>
                  <a:ea typeface="宋体" panose="02010600030101010101" pitchFamily="2" charset="-122"/>
                </a:rPr>
                <a:t>边有一定的</a:t>
              </a:r>
              <a:r>
                <a:rPr lang="zh-CN" altLang="en-US" sz="2000" b="1" dirty="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间距</a:t>
              </a:r>
              <a:r>
                <a:rPr lang="en-US" altLang="zh-CN" sz="2000" b="1" dirty="0">
                  <a:latin typeface="Arial" panose="020B0604020202020204" pitchFamily="34" charset="0"/>
                  <a:ea typeface="宋体" panose="02010600030101010101" pitchFamily="2" charset="-122"/>
                </a:rPr>
                <a:t>(</a:t>
              </a:r>
              <a:r>
                <a:rPr lang="zh-CN" altLang="en-US" sz="2000" b="1" dirty="0">
                  <a:latin typeface="Arial" panose="020B0604020202020204" pitchFamily="34" charset="0"/>
                  <a:ea typeface="宋体" panose="02010600030101010101" pitchFamily="2" charset="-122"/>
                </a:rPr>
                <a:t>不呈满填状态</a:t>
              </a:r>
              <a:r>
                <a:rPr lang="en-US" altLang="zh-CN" sz="2000" b="1" dirty="0">
                  <a:latin typeface="Arial" panose="020B0604020202020204" pitchFamily="34" charset="0"/>
                  <a:ea typeface="宋体" panose="02010600030101010101" pitchFamily="2" charset="-122"/>
                </a:rPr>
                <a:t>)</a:t>
              </a:r>
              <a:r>
                <a:rPr lang="zh-CN" altLang="en-US" sz="2000" b="1" dirty="0">
                  <a:latin typeface="Arial" panose="020B0604020202020204" pitchFamily="34" charset="0"/>
                  <a:ea typeface="宋体" panose="02010600030101010101" pitchFamily="2" charset="-122"/>
                </a:rPr>
                <a:t>。填料加固用于软弱地基整体或局部大开挖后的换填，其平面尺寸由建筑物地基的整体或局部尺寸，以及地基的承载能力决定，总体厚度较大</a:t>
              </a:r>
              <a:r>
                <a:rPr lang="en-US" altLang="zh-CN" sz="2000" b="1" dirty="0">
                  <a:latin typeface="Arial" panose="020B0604020202020204" pitchFamily="34" charset="0"/>
                  <a:ea typeface="宋体" panose="02010600030101010101" pitchFamily="2" charset="-122"/>
                </a:rPr>
                <a:t>(</a:t>
              </a:r>
              <a:r>
                <a:rPr lang="zh-CN" altLang="en-US" sz="2000" b="1" dirty="0">
                  <a:latin typeface="Arial" panose="020B0604020202020204" pitchFamily="34" charset="0"/>
                  <a:ea typeface="宋体" panose="02010600030101010101" pitchFamily="2" charset="-122"/>
                </a:rPr>
                <a:t>一般大于</a:t>
              </a:r>
              <a:r>
                <a:rPr lang="en-US" altLang="zh-CN" sz="2000" b="1" dirty="0">
                  <a:latin typeface="Arial" panose="020B0604020202020204" pitchFamily="34" charset="0"/>
                  <a:ea typeface="宋体" panose="02010600030101010101" pitchFamily="2" charset="-122"/>
                </a:rPr>
                <a:t>500)</a:t>
              </a:r>
              <a:r>
                <a:rPr lang="zh-CN" altLang="en-US" sz="2000" b="1" dirty="0">
                  <a:latin typeface="Arial" panose="020B0604020202020204" pitchFamily="34" charset="0"/>
                  <a:ea typeface="宋体" panose="02010600030101010101" pitchFamily="2" charset="-122"/>
                </a:rPr>
                <a:t>，一般呈满填状态。灰土垫层及填料加固夯填灰土就地取土时，应扣除灰土配合比中的黏土。</a:t>
              </a:r>
              <a:endPara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5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0419" name="组合 60418"/>
          <p:cNvGrpSpPr/>
          <p:nvPr/>
        </p:nvGrpSpPr>
        <p:grpSpPr>
          <a:xfrm>
            <a:off x="1524000" y="0"/>
            <a:ext cx="6278563" cy="1016000"/>
            <a:chOff x="0" y="0"/>
            <a:chExt cx="3955" cy="640"/>
          </a:xfrm>
        </p:grpSpPr>
        <p:pic>
          <p:nvPicPr>
            <p:cNvPr id="5123" name="图片 60419" descr="bar0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3891" cy="64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124" name="矩形 60420"/>
            <p:cNvSpPr/>
            <p:nvPr/>
          </p:nvSpPr>
          <p:spPr>
            <a:xfrm>
              <a:off x="90" y="137"/>
              <a:ext cx="3865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marL="536575" indent="-536575" latinLnBrk="1">
                <a:buFont typeface="Wingdings" panose="05000000000000000000" pitchFamily="2" charset="2"/>
                <a:buChar char="v"/>
              </a:pPr>
              <a:r>
                <a:rPr lang="en-US" altLang="zh-CN" sz="2800" dirty="0">
                  <a:solidFill>
                    <a:srgbClr val="660066"/>
                  </a:solidFill>
                  <a:latin typeface="Arial Black" panose="020B0A04020102020204" pitchFamily="34" charset="0"/>
                  <a:ea typeface="隶书" pitchFamily="49" charset="-122"/>
                </a:rPr>
                <a:t> 2.2</a:t>
              </a:r>
              <a:r>
                <a:rPr lang="zh-CN" altLang="en-US" sz="2800" dirty="0">
                  <a:solidFill>
                    <a:srgbClr val="660066"/>
                  </a:solidFill>
                  <a:latin typeface="Arial Black" panose="020B0A04020102020204" pitchFamily="34" charset="0"/>
                  <a:ea typeface="隶书" pitchFamily="49" charset="-122"/>
                </a:rPr>
                <a:t>工程量计算规则</a:t>
              </a:r>
              <a:endParaRPr lang="zh-CN" altLang="en-US" sz="2800" dirty="0">
                <a:solidFill>
                  <a:srgbClr val="660066"/>
                </a:solidFill>
                <a:latin typeface="Arial Black" panose="020B0A04020102020204" pitchFamily="34" charset="0"/>
                <a:ea typeface="隶书" pitchFamily="49" charset="-122"/>
              </a:endParaRPr>
            </a:p>
          </p:txBody>
        </p:sp>
      </p:grpSp>
      <p:sp>
        <p:nvSpPr>
          <p:cNvPr id="60432" name="文本框 60431"/>
          <p:cNvSpPr txBox="1"/>
          <p:nvPr/>
        </p:nvSpPr>
        <p:spPr>
          <a:xfrm>
            <a:off x="2224088" y="1957388"/>
            <a:ext cx="7845425" cy="437134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>
              <a:lnSpc>
                <a:spcPct val="110000"/>
              </a:lnSpc>
            </a:pPr>
            <a:r>
              <a:rPr lang="en-US" altLang="zh-CN" sz="1600" b="1" dirty="0">
                <a:latin typeface="Arial" panose="020B0604020202020204" pitchFamily="34" charset="0"/>
                <a:ea typeface="宋体" panose="02010600030101010101" pitchFamily="2" charset="-122"/>
              </a:rPr>
              <a:t>      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(1) 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地面垫层按室内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主墙间净面积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乘以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设计厚度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，以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体积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（立方米）计算。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0" hangingPunct="0">
              <a:lnSpc>
                <a:spcPct val="110000"/>
              </a:lnSpc>
            </a:pP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       计算时应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扣除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凸出地面的构筑物、设备基础、室内铁道、地沟以及单个面积在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0.3m</a:t>
            </a:r>
            <a:r>
              <a:rPr lang="en-US" altLang="zh-CN" sz="2400" b="1" baseline="30000" dirty="0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以上的孔洞、独立柱等所占体积；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不扣除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间壁墙、附墙烟囱、墙垛以及单个面积在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0.3m</a:t>
            </a:r>
            <a:r>
              <a:rPr lang="en-US" altLang="zh-CN" sz="2400" b="1" baseline="30000" dirty="0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以内的孔洞等所占体积，门洞、空圈、暖气壁龛等开口部分也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不增加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。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0" hangingPunct="0">
              <a:lnSpc>
                <a:spcPct val="130000"/>
              </a:lnSpc>
            </a:pP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        </a:t>
            </a:r>
            <a:r>
              <a:rPr lang="zh-CN" altLang="en-US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地面垫层工程量</a:t>
            </a:r>
            <a:r>
              <a:rPr lang="en-US" altLang="zh-CN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=[S</a:t>
            </a:r>
            <a:r>
              <a:rPr lang="zh-CN" altLang="en-US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房</a:t>
            </a:r>
            <a:r>
              <a:rPr lang="en-US" altLang="zh-CN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-</a:t>
            </a:r>
            <a:r>
              <a:rPr lang="zh-CN" altLang="en-US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独立柱面积</a:t>
            </a:r>
            <a:r>
              <a:rPr lang="en-US" altLang="zh-CN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- (</a:t>
            </a:r>
            <a:r>
              <a:rPr lang="zh-CN" altLang="en-US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构筑物、设备基础、地沟等面积</a:t>
            </a:r>
            <a:r>
              <a:rPr lang="en-US" altLang="zh-CN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)]×</a:t>
            </a:r>
            <a:r>
              <a:rPr lang="zh-CN" altLang="en-US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垫层厚</a:t>
            </a:r>
            <a:endParaRPr lang="zh-CN" altLang="en-US" sz="2400" b="1" dirty="0">
              <a:solidFill>
                <a:srgbClr val="0033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0" hangingPunct="0">
              <a:lnSpc>
                <a:spcPct val="130000"/>
              </a:lnSpc>
            </a:pP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         </a:t>
            </a:r>
            <a:r>
              <a:rPr lang="en-US" altLang="zh-CN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</a:t>
            </a:r>
            <a:r>
              <a:rPr lang="zh-CN" altLang="en-US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房</a:t>
            </a:r>
            <a:r>
              <a:rPr lang="en-US" altLang="zh-CN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=S</a:t>
            </a:r>
            <a:r>
              <a:rPr lang="zh-CN" altLang="en-US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底</a:t>
            </a:r>
            <a:r>
              <a:rPr lang="en-US" altLang="zh-CN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- L</a:t>
            </a:r>
            <a:r>
              <a:rPr lang="zh-CN" altLang="en-US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中</a:t>
            </a:r>
            <a:r>
              <a:rPr lang="en-US" altLang="zh-CN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×</a:t>
            </a:r>
            <a:r>
              <a:rPr lang="zh-CN" altLang="en-US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外墙厚</a:t>
            </a:r>
            <a:r>
              <a:rPr lang="en-US" altLang="zh-CN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- L</a:t>
            </a:r>
            <a:r>
              <a:rPr lang="zh-CN" altLang="en-US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中</a:t>
            </a:r>
            <a:r>
              <a:rPr lang="en-US" altLang="zh-CN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×</a:t>
            </a:r>
            <a:r>
              <a:rPr lang="zh-CN" altLang="en-US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内墙厚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      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26" name="直接连接符 60554"/>
          <p:cNvSpPr/>
          <p:nvPr/>
        </p:nvSpPr>
        <p:spPr>
          <a:xfrm flipV="1">
            <a:off x="2379663" y="4789488"/>
            <a:ext cx="7394575" cy="41275"/>
          </a:xfrm>
          <a:prstGeom prst="line">
            <a:avLst/>
          </a:prstGeom>
          <a:ln w="25400" cap="flat" cmpd="sng">
            <a:solidFill>
              <a:srgbClr val="FF3300"/>
            </a:solidFill>
            <a:prstDash val="sysDot"/>
            <a:round/>
            <a:headEnd type="none" w="med" len="med"/>
            <a:tailEnd type="oval" w="med" len="med"/>
          </a:ln>
        </p:spPr>
      </p:sp>
      <p:grpSp>
        <p:nvGrpSpPr>
          <p:cNvPr id="60563" name="组合 60562"/>
          <p:cNvGrpSpPr/>
          <p:nvPr/>
        </p:nvGrpSpPr>
        <p:grpSpPr>
          <a:xfrm>
            <a:off x="2187575" y="1123950"/>
            <a:ext cx="7604125" cy="742950"/>
            <a:chOff x="418" y="708"/>
            <a:chExt cx="4790" cy="468"/>
          </a:xfrm>
        </p:grpSpPr>
        <p:grpSp>
          <p:nvGrpSpPr>
            <p:cNvPr id="5128" name="组合 60553"/>
            <p:cNvGrpSpPr/>
            <p:nvPr/>
          </p:nvGrpSpPr>
          <p:grpSpPr>
            <a:xfrm>
              <a:off x="418" y="708"/>
              <a:ext cx="1382" cy="468"/>
              <a:chOff x="238" y="1350"/>
              <a:chExt cx="1382" cy="468"/>
            </a:xfrm>
          </p:grpSpPr>
          <p:grpSp>
            <p:nvGrpSpPr>
              <p:cNvPr id="5129" name="组合 60535"/>
              <p:cNvGrpSpPr/>
              <p:nvPr/>
            </p:nvGrpSpPr>
            <p:grpSpPr>
              <a:xfrm>
                <a:off x="238" y="1350"/>
                <a:ext cx="1382" cy="468"/>
                <a:chOff x="2262" y="1521"/>
                <a:chExt cx="1904" cy="594"/>
              </a:xfrm>
            </p:grpSpPr>
            <p:grpSp>
              <p:nvGrpSpPr>
                <p:cNvPr id="5130" name="组合 60536"/>
                <p:cNvGrpSpPr/>
                <p:nvPr/>
              </p:nvGrpSpPr>
              <p:grpSpPr>
                <a:xfrm>
                  <a:off x="2262" y="1521"/>
                  <a:ext cx="1904" cy="594"/>
                  <a:chOff x="2567" y="1480"/>
                  <a:chExt cx="2490" cy="959"/>
                </a:xfrm>
              </p:grpSpPr>
              <p:sp>
                <p:nvSpPr>
                  <p:cNvPr id="5131" name="流程图: 可选过程 60537"/>
                  <p:cNvSpPr/>
                  <p:nvPr/>
                </p:nvSpPr>
                <p:spPr>
                  <a:xfrm>
                    <a:off x="2672" y="1480"/>
                    <a:ext cx="2280" cy="959"/>
                  </a:xfrm>
                  <a:prstGeom prst="flowChartAlternateProcess">
                    <a:avLst/>
                  </a:prstGeom>
                  <a:solidFill>
                    <a:schemeClr val="bg1"/>
                  </a:solidFill>
                  <a:ln w="25400" cap="flat" cmpd="sng">
                    <a:solidFill>
                      <a:srgbClr val="5F5F5F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 anchor="t"/>
                  <a:p>
                    <a:endParaRPr lang="zh-CN" altLang="en-US" dirty="0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5132" name="矩形 60538"/>
                  <p:cNvSpPr>
                    <a:spLocks noChangeArrowheads="1"/>
                  </p:cNvSpPr>
                  <p:nvPr/>
                </p:nvSpPr>
                <p:spPr bwMode="auto">
                  <a:xfrm>
                    <a:off x="2567" y="1506"/>
                    <a:ext cx="2490" cy="6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bg1">
                          <a:alpha val="0"/>
                        </a:schemeClr>
                      </a:gs>
                      <a:gs pos="50000">
                        <a:srgbClr val="333333">
                          <a:alpha val="79999"/>
                        </a:srgbClr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2" name="矩形 60539"/>
                  <p:cNvSpPr>
                    <a:spLocks noChangeArrowheads="1"/>
                  </p:cNvSpPr>
                  <p:nvPr/>
                </p:nvSpPr>
                <p:spPr bwMode="auto">
                  <a:xfrm>
                    <a:off x="2790" y="2399"/>
                    <a:ext cx="2043" cy="2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0000">
                          <a:alpha val="0"/>
                        </a:srgbClr>
                      </a:gs>
                      <a:gs pos="50000">
                        <a:srgbClr val="5F5F5F">
                          <a:alpha val="89998"/>
                        </a:srgbClr>
                      </a:gs>
                      <a:gs pos="100000">
                        <a:srgbClr val="000000">
                          <a:alpha val="0"/>
                        </a:srgbClr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</p:grpSp>
            <p:sp>
              <p:nvSpPr>
                <p:cNvPr id="5134" name="圆角矩形 60540"/>
                <p:cNvSpPr/>
                <p:nvPr/>
              </p:nvSpPr>
              <p:spPr>
                <a:xfrm>
                  <a:off x="2429" y="1590"/>
                  <a:ext cx="1569" cy="456"/>
                </a:xfrm>
                <a:prstGeom prst="roundRect">
                  <a:avLst>
                    <a:gd name="adj" fmla="val 11921"/>
                  </a:avLst>
                </a:prstGeom>
                <a:gradFill rotWithShape="1">
                  <a:gsLst>
                    <a:gs pos="0">
                      <a:srgbClr val="009900"/>
                    </a:gs>
                    <a:gs pos="100000">
                      <a:srgbClr val="007000"/>
                    </a:gs>
                  </a:gsLst>
                  <a:lin ang="5400000" scaled="1"/>
                  <a:tileRect/>
                </a:gradFill>
                <a:ln w="25400" cap="flat" cmpd="sng">
                  <a:solidFill>
                    <a:srgbClr val="80808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135" name="任意多边形 60541"/>
                <p:cNvSpPr>
                  <a:spLocks noChangeArrowheads="1"/>
                </p:cNvSpPr>
                <p:nvPr/>
              </p:nvSpPr>
              <p:spPr bwMode="auto">
                <a:xfrm>
                  <a:off x="2447" y="1606"/>
                  <a:ext cx="435" cy="290"/>
                </a:xfrm>
                <a:custGeom>
                  <a:avLst/>
                  <a:gdLst>
                    <a:gd name="T0" fmla="*/ 118 w 596"/>
                    <a:gd name="T1" fmla="*/ 0 h 598"/>
                    <a:gd name="T2" fmla="*/ 0 w 596"/>
                    <a:gd name="T3" fmla="*/ 118 h 598"/>
                    <a:gd name="T4" fmla="*/ 0 w 596"/>
                    <a:gd name="T5" fmla="*/ 589 h 598"/>
                    <a:gd name="T6" fmla="*/ 161 w 596"/>
                    <a:gd name="T7" fmla="*/ 174 h 598"/>
                    <a:gd name="T8" fmla="*/ 589 w 596"/>
                    <a:gd name="T9" fmla="*/ 0 h 598"/>
                    <a:gd name="T10" fmla="*/ 118 w 596"/>
                    <a:gd name="T11" fmla="*/ 0 h 5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96" h="598">
                      <a:moveTo>
                        <a:pt x="118" y="0"/>
                      </a:moveTo>
                      <a:cubicBezTo>
                        <a:pt x="53" y="0"/>
                        <a:pt x="0" y="53"/>
                        <a:pt x="0" y="118"/>
                      </a:cubicBezTo>
                      <a:lnTo>
                        <a:pt x="0" y="589"/>
                      </a:lnTo>
                      <a:cubicBezTo>
                        <a:pt x="27" y="598"/>
                        <a:pt x="12" y="309"/>
                        <a:pt x="161" y="174"/>
                      </a:cubicBezTo>
                      <a:cubicBezTo>
                        <a:pt x="310" y="39"/>
                        <a:pt x="596" y="29"/>
                        <a:pt x="589" y="0"/>
                      </a:cubicBezTo>
                      <a:lnTo>
                        <a:pt x="118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50000">
                      <a:schemeClr val="bg1">
                        <a:alpha val="0"/>
                      </a:schemeClr>
                    </a:gs>
                    <a:gs pos="100000">
                      <a:srgbClr val="FFFFFF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5136" name="文本框 60542"/>
              <p:cNvSpPr txBox="1"/>
              <p:nvPr/>
            </p:nvSpPr>
            <p:spPr>
              <a:xfrm>
                <a:off x="382" y="1451"/>
                <a:ext cx="1161" cy="24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p>
                <a:pPr algn="ctr">
                  <a:lnSpc>
                    <a:spcPct val="95000"/>
                  </a:lnSpc>
                  <a:spcBef>
                    <a:spcPct val="25000"/>
                  </a:spcBef>
                </a:pPr>
                <a:r>
                  <a:rPr lang="en-US" altLang="zh-CN" sz="2000" b="1" dirty="0">
                    <a:solidFill>
                      <a:srgbClr val="FFFF00"/>
                    </a:solidFill>
                    <a:latin typeface="Arial" panose="020B0604020202020204" pitchFamily="34" charset="0"/>
                    <a:ea typeface="黑体" panose="02010609060101010101" pitchFamily="49" charset="-122"/>
                  </a:rPr>
                  <a:t>2.2.1  </a:t>
                </a:r>
                <a:r>
                  <a:rPr lang="zh-CN" altLang="en-US" sz="2000" b="1" dirty="0">
                    <a:solidFill>
                      <a:srgbClr val="FFFF00"/>
                    </a:solidFill>
                    <a:latin typeface="Arial" panose="020B0604020202020204" pitchFamily="34" charset="0"/>
                    <a:ea typeface="黑体" panose="02010609060101010101" pitchFamily="49" charset="-122"/>
                  </a:rPr>
                  <a:t>垫层</a:t>
                </a:r>
                <a:endParaRPr lang="zh-CN" altLang="en-US" sz="2000" b="1" dirty="0">
                  <a:solidFill>
                    <a:srgbClr val="FFFF00"/>
                  </a:solidFill>
                  <a:latin typeface="Arial" panose="020B0604020202020204" pitchFamily="34" charset="0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5137" name="组合 60561"/>
            <p:cNvGrpSpPr/>
            <p:nvPr/>
          </p:nvGrpSpPr>
          <p:grpSpPr>
            <a:xfrm>
              <a:off x="1756" y="873"/>
              <a:ext cx="3452" cy="68"/>
              <a:chOff x="1756" y="873"/>
              <a:chExt cx="3452" cy="68"/>
            </a:xfrm>
          </p:grpSpPr>
          <p:sp>
            <p:nvSpPr>
              <p:cNvPr id="5138" name="直接连接符 60439"/>
              <p:cNvSpPr/>
              <p:nvPr/>
            </p:nvSpPr>
            <p:spPr>
              <a:xfrm flipV="1">
                <a:off x="1756" y="873"/>
                <a:ext cx="3446" cy="2"/>
              </a:xfrm>
              <a:prstGeom prst="line">
                <a:avLst/>
              </a:prstGeom>
              <a:ln w="25400" cap="flat" cmpd="sng">
                <a:solidFill>
                  <a:schemeClr val="folHlink"/>
                </a:solidFill>
                <a:prstDash val="sysDot"/>
                <a:round/>
                <a:headEnd type="none" w="med" len="med"/>
                <a:tailEnd type="oval" w="med" len="med"/>
              </a:ln>
            </p:spPr>
          </p:sp>
          <p:sp>
            <p:nvSpPr>
              <p:cNvPr id="5139" name="直接连接符 60560"/>
              <p:cNvSpPr/>
              <p:nvPr/>
            </p:nvSpPr>
            <p:spPr>
              <a:xfrm flipV="1">
                <a:off x="1762" y="939"/>
                <a:ext cx="3446" cy="2"/>
              </a:xfrm>
              <a:prstGeom prst="line">
                <a:avLst/>
              </a:prstGeom>
              <a:ln w="25400" cap="flat" cmpd="sng">
                <a:solidFill>
                  <a:schemeClr val="folHlink"/>
                </a:solidFill>
                <a:prstDash val="sysDot"/>
                <a:round/>
                <a:headEnd type="none" w="med" len="med"/>
                <a:tailEnd type="oval" w="med" len="med"/>
              </a:ln>
            </p:spPr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0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2">
                                            <p:txEl>
                                              <p:charRg st="0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2">
                                            <p:txEl>
                                              <p:charRg st="42" end="16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2">
                                            <p:txEl>
                                              <p:charRg st="161" end="2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2">
                                            <p:txEl>
                                              <p:charRg st="210" end="2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5" name="文本框 99"/>
          <p:cNvSpPr txBox="1"/>
          <p:nvPr/>
        </p:nvSpPr>
        <p:spPr>
          <a:xfrm>
            <a:off x="1704975" y="812800"/>
            <a:ext cx="8850313" cy="15684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indent="273050"/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【例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2-2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】</a:t>
            </a:r>
            <a:r>
              <a:rPr lang="zh-CN" altLang="en-US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垫层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为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C15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混凝土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100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厚，面层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1∶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水泥砂浆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20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厚，室内</a:t>
            </a:r>
            <a:r>
              <a:rPr lang="zh-CN" altLang="en-US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柱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断面为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600mm×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600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mm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en-US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水池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面积为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2.5m×3m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，室内排水</a:t>
            </a:r>
            <a:r>
              <a:rPr lang="zh-CN" altLang="en-US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沟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宽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300mm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。计算地面垫层工程量，确定定额项目。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273050"/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146" name="文本框 1"/>
          <p:cNvSpPr txBox="1"/>
          <p:nvPr/>
        </p:nvSpPr>
        <p:spPr>
          <a:xfrm>
            <a:off x="1365250" y="5253038"/>
            <a:ext cx="10186988" cy="15684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indent="273050"/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解：地面垫层工程量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=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273050"/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[(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24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-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0.24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×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(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12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-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0.24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)-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0.6×0.6×3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-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2.5×3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-(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24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-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0.24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×0.3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]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×0.1 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=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26.3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7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m</a:t>
            </a:r>
            <a:r>
              <a:rPr lang="en-US" altLang="zh-CN" sz="2000" baseline="30000" dirty="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273050"/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    C15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混凝土混凝土地面垫层，套定额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2-1-28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6147" name="图片 -2147482615" descr="2d4"/>
          <p:cNvPicPr>
            <a:picLocks noChangeAspect="1"/>
          </p:cNvPicPr>
          <p:nvPr/>
        </p:nvPicPr>
        <p:blipFill>
          <a:blip r:embed="rId1"/>
          <a:srcRect b="45441"/>
          <a:stretch>
            <a:fillRect/>
          </a:stretch>
        </p:blipFill>
        <p:spPr>
          <a:xfrm>
            <a:off x="1704975" y="1970088"/>
            <a:ext cx="6426200" cy="3384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8" name="图片 -2147482614" descr="2d4"/>
          <p:cNvPicPr>
            <a:picLocks noChangeAspect="1"/>
          </p:cNvPicPr>
          <p:nvPr/>
        </p:nvPicPr>
        <p:blipFill>
          <a:blip r:embed="rId1"/>
          <a:srcRect l="7996" t="60541" r="14662" b="6618"/>
          <a:stretch>
            <a:fillRect/>
          </a:stretch>
        </p:blipFill>
        <p:spPr>
          <a:xfrm>
            <a:off x="8320088" y="1970088"/>
            <a:ext cx="2235200" cy="31845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0558" name="矩形 60557"/>
          <p:cNvSpPr/>
          <p:nvPr/>
        </p:nvSpPr>
        <p:spPr>
          <a:xfrm>
            <a:off x="2225675" y="1117600"/>
            <a:ext cx="8201025" cy="452310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>
              <a:lnSpc>
                <a:spcPct val="150000"/>
              </a:lnSpc>
            </a:pP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(2) 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基础垫层按下列规定，以立方米计算。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条形基础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垫层，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外墙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按外墙中心线长度、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内墙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按其设计净长度乘以垫层平均断面面积计算。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柱间条形基础垫层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，按柱基础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(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含垫层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)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之间设计净长度计算。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条形基础垫层工程量</a:t>
            </a:r>
            <a:r>
              <a:rPr lang="en-US" altLang="zh-CN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=( L</a:t>
            </a:r>
            <a:r>
              <a:rPr lang="zh-CN" altLang="en-US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中</a:t>
            </a:r>
            <a:r>
              <a:rPr lang="en-US" altLang="zh-CN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+ L</a:t>
            </a:r>
            <a:r>
              <a:rPr lang="zh-CN" altLang="en-US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净</a:t>
            </a:r>
            <a:r>
              <a:rPr lang="en-US" altLang="zh-CN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)×</a:t>
            </a:r>
            <a:r>
              <a:rPr lang="zh-CN" altLang="en-US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垫层断面积</a:t>
            </a:r>
            <a:endParaRPr lang="zh-CN" altLang="en-US" sz="2400" b="1" dirty="0">
              <a:solidFill>
                <a:srgbClr val="0033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独立基础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垫层和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满堂基础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垫层，按设计图示尺寸乘以平均厚度计算。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独立满堂基础垫层工程量</a:t>
            </a:r>
            <a:r>
              <a:rPr lang="en-US" altLang="zh-CN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=</a:t>
            </a:r>
            <a:r>
              <a:rPr lang="zh-CN" altLang="en-US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设计长度</a:t>
            </a:r>
            <a:r>
              <a:rPr lang="en-US" altLang="zh-CN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×</a:t>
            </a:r>
            <a:r>
              <a:rPr lang="zh-CN" altLang="en-US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设计宽度</a:t>
            </a:r>
            <a:r>
              <a:rPr lang="en-US" altLang="zh-CN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×</a:t>
            </a:r>
            <a:r>
              <a:rPr lang="zh-CN" altLang="en-US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平均厚度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     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70" name="直接连接符 60555"/>
          <p:cNvSpPr/>
          <p:nvPr/>
        </p:nvSpPr>
        <p:spPr>
          <a:xfrm flipV="1">
            <a:off x="2489200" y="5557838"/>
            <a:ext cx="7593013" cy="41275"/>
          </a:xfrm>
          <a:prstGeom prst="line">
            <a:avLst/>
          </a:prstGeom>
          <a:ln w="25400" cap="flat" cmpd="sng">
            <a:solidFill>
              <a:srgbClr val="FF3300"/>
            </a:solidFill>
            <a:prstDash val="sysDot"/>
            <a:round/>
            <a:headEnd type="none" w="med" len="med"/>
            <a:tailEnd type="oval" w="med" len="med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58">
                                            <p:txEl>
                                              <p:charRg st="0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58">
                                            <p:txEl>
                                              <p:charRg st="22" end="9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58">
                                            <p:txEl>
                                              <p:charRg st="93" end="1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58">
                                            <p:txEl>
                                              <p:charRg st="119" end="1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58">
                                            <p:txEl>
                                              <p:charRg st="150" end="18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3" name="文本框 99"/>
          <p:cNvSpPr txBox="1"/>
          <p:nvPr/>
        </p:nvSpPr>
        <p:spPr>
          <a:xfrm>
            <a:off x="1998663" y="1044575"/>
            <a:ext cx="8181975" cy="15684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indent="268605"/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【例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2-1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】 某建筑物基础平面图及详图如图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2-3(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(b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(c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所示，地面做法：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20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厚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∶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2.5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的水泥砂浆，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100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厚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C15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的素混凝土垫层，素土夯实。基础为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M5.0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的水泥砂浆砌筑标准黏土砖。计算垫层工程量，确定定额项目。</a:t>
            </a: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8194" name="图片 -2147482596" descr="2d3"/>
          <p:cNvPicPr>
            <a:picLocks noChangeAspect="1"/>
          </p:cNvPicPr>
          <p:nvPr/>
        </p:nvPicPr>
        <p:blipFill>
          <a:blip r:embed="rId1"/>
          <a:srcRect b="47220"/>
          <a:stretch>
            <a:fillRect/>
          </a:stretch>
        </p:blipFill>
        <p:spPr>
          <a:xfrm>
            <a:off x="1558925" y="2600325"/>
            <a:ext cx="5405438" cy="3602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-2147482616" descr="2d3"/>
          <p:cNvPicPr>
            <a:picLocks noChangeAspect="1"/>
          </p:cNvPicPr>
          <p:nvPr/>
        </p:nvPicPr>
        <p:blipFill>
          <a:blip r:embed="rId1"/>
          <a:srcRect t="59442" b="6152"/>
          <a:stretch>
            <a:fillRect/>
          </a:stretch>
        </p:blipFill>
        <p:spPr>
          <a:xfrm>
            <a:off x="6964363" y="2600325"/>
            <a:ext cx="3621087" cy="34845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23" name="文本框 81922"/>
          <p:cNvSpPr txBox="1"/>
          <p:nvPr/>
        </p:nvSpPr>
        <p:spPr>
          <a:xfrm>
            <a:off x="2228850" y="1757363"/>
            <a:ext cx="7845425" cy="49720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>
              <a:lnSpc>
                <a:spcPct val="110000"/>
              </a:lnSpc>
            </a:pPr>
            <a:r>
              <a:rPr lang="en-US" altLang="zh-CN" sz="1600" b="1" dirty="0">
                <a:latin typeface="Arial" panose="020B0604020202020204" pitchFamily="34" charset="0"/>
                <a:ea typeface="宋体" panose="02010600030101010101" pitchFamily="2" charset="-122"/>
              </a:rPr>
              <a:t>      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填料加固按设计尺寸，以立方米计算。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81925" name="组合 81924"/>
          <p:cNvGrpSpPr/>
          <p:nvPr/>
        </p:nvGrpSpPr>
        <p:grpSpPr>
          <a:xfrm>
            <a:off x="1524000" y="0"/>
            <a:ext cx="6278563" cy="1016000"/>
            <a:chOff x="0" y="0"/>
            <a:chExt cx="3955" cy="640"/>
          </a:xfrm>
        </p:grpSpPr>
        <p:pic>
          <p:nvPicPr>
            <p:cNvPr id="9220" name="图片 81925" descr="bar0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3891" cy="64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221" name="矩形 81926"/>
            <p:cNvSpPr/>
            <p:nvPr/>
          </p:nvSpPr>
          <p:spPr>
            <a:xfrm>
              <a:off x="90" y="137"/>
              <a:ext cx="3865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marL="536575" indent="-536575" latinLnBrk="1">
                <a:buFont typeface="Wingdings" panose="05000000000000000000" pitchFamily="2" charset="2"/>
                <a:buChar char="v"/>
              </a:pPr>
              <a:r>
                <a:rPr lang="en-US" altLang="zh-CN" sz="2800" dirty="0">
                  <a:solidFill>
                    <a:srgbClr val="660066"/>
                  </a:solidFill>
                  <a:latin typeface="Arial Black" panose="020B0A04020102020204" pitchFamily="34" charset="0"/>
                  <a:ea typeface="隶书" pitchFamily="49" charset="-122"/>
                </a:rPr>
                <a:t> 2.2</a:t>
              </a:r>
              <a:r>
                <a:rPr lang="zh-CN" altLang="en-US" sz="2800" dirty="0">
                  <a:solidFill>
                    <a:srgbClr val="660066"/>
                  </a:solidFill>
                  <a:latin typeface="Arial Black" panose="020B0A04020102020204" pitchFamily="34" charset="0"/>
                  <a:ea typeface="隶书" pitchFamily="49" charset="-122"/>
                </a:rPr>
                <a:t>工程量计算规则</a:t>
              </a:r>
              <a:endParaRPr lang="zh-CN" altLang="en-US" sz="2800" dirty="0">
                <a:solidFill>
                  <a:srgbClr val="660066"/>
                </a:solidFill>
                <a:latin typeface="Arial Black" panose="020B0A04020102020204" pitchFamily="34" charset="0"/>
                <a:ea typeface="隶书" pitchFamily="49" charset="-122"/>
              </a:endParaRPr>
            </a:p>
          </p:txBody>
        </p:sp>
      </p:grpSp>
      <p:grpSp>
        <p:nvGrpSpPr>
          <p:cNvPr id="81980" name="组合 81979"/>
          <p:cNvGrpSpPr/>
          <p:nvPr/>
        </p:nvGrpSpPr>
        <p:grpSpPr>
          <a:xfrm>
            <a:off x="2228850" y="1016000"/>
            <a:ext cx="7594600" cy="741363"/>
            <a:chOff x="496" y="705"/>
            <a:chExt cx="4784" cy="467"/>
          </a:xfrm>
        </p:grpSpPr>
        <p:grpSp>
          <p:nvGrpSpPr>
            <p:cNvPr id="9223" name="组合 81976"/>
            <p:cNvGrpSpPr/>
            <p:nvPr/>
          </p:nvGrpSpPr>
          <p:grpSpPr>
            <a:xfrm>
              <a:off x="496" y="705"/>
              <a:ext cx="4784" cy="467"/>
              <a:chOff x="496" y="705"/>
              <a:chExt cx="4784" cy="467"/>
            </a:xfrm>
          </p:grpSpPr>
          <p:grpSp>
            <p:nvGrpSpPr>
              <p:cNvPr id="9224" name="组合 81975"/>
              <p:cNvGrpSpPr/>
              <p:nvPr/>
            </p:nvGrpSpPr>
            <p:grpSpPr>
              <a:xfrm>
                <a:off x="1780" y="885"/>
                <a:ext cx="3500" cy="92"/>
                <a:chOff x="1780" y="885"/>
                <a:chExt cx="3452" cy="92"/>
              </a:xfrm>
            </p:grpSpPr>
            <p:sp>
              <p:nvSpPr>
                <p:cNvPr id="9225" name="直接连接符 81927"/>
                <p:cNvSpPr/>
                <p:nvPr/>
              </p:nvSpPr>
              <p:spPr>
                <a:xfrm flipV="1">
                  <a:off x="1780" y="885"/>
                  <a:ext cx="3446" cy="2"/>
                </a:xfrm>
                <a:prstGeom prst="line">
                  <a:avLst/>
                </a:prstGeom>
                <a:ln w="25400" cap="flat" cmpd="sng">
                  <a:solidFill>
                    <a:srgbClr val="FF3300"/>
                  </a:solidFill>
                  <a:prstDash val="sysDot"/>
                  <a:round/>
                  <a:headEnd type="none" w="med" len="med"/>
                  <a:tailEnd type="oval" w="med" len="med"/>
                </a:ln>
              </p:spPr>
            </p:sp>
            <p:sp>
              <p:nvSpPr>
                <p:cNvPr id="9226" name="直接连接符 81950"/>
                <p:cNvSpPr/>
                <p:nvPr/>
              </p:nvSpPr>
              <p:spPr>
                <a:xfrm flipV="1">
                  <a:off x="1834" y="975"/>
                  <a:ext cx="3398" cy="2"/>
                </a:xfrm>
                <a:prstGeom prst="line">
                  <a:avLst/>
                </a:prstGeom>
                <a:ln w="25400" cap="flat" cmpd="sng">
                  <a:solidFill>
                    <a:srgbClr val="FF3300"/>
                  </a:solidFill>
                  <a:prstDash val="sysDot"/>
                  <a:round/>
                  <a:headEnd type="none" w="med" len="med"/>
                  <a:tailEnd type="oval" w="med" len="med"/>
                </a:ln>
              </p:spPr>
            </p:sp>
          </p:grpSp>
          <p:grpSp>
            <p:nvGrpSpPr>
              <p:cNvPr id="9227" name="组合 81941"/>
              <p:cNvGrpSpPr/>
              <p:nvPr/>
            </p:nvGrpSpPr>
            <p:grpSpPr>
              <a:xfrm>
                <a:off x="496" y="705"/>
                <a:ext cx="1383" cy="467"/>
                <a:chOff x="2262" y="1521"/>
                <a:chExt cx="1904" cy="594"/>
              </a:xfrm>
            </p:grpSpPr>
            <p:grpSp>
              <p:nvGrpSpPr>
                <p:cNvPr id="9228" name="组合 81942"/>
                <p:cNvGrpSpPr/>
                <p:nvPr/>
              </p:nvGrpSpPr>
              <p:grpSpPr>
                <a:xfrm>
                  <a:off x="2262" y="1521"/>
                  <a:ext cx="1904" cy="594"/>
                  <a:chOff x="2567" y="1480"/>
                  <a:chExt cx="2490" cy="959"/>
                </a:xfrm>
              </p:grpSpPr>
              <p:sp>
                <p:nvSpPr>
                  <p:cNvPr id="9229" name="流程图: 可选过程 81943"/>
                  <p:cNvSpPr/>
                  <p:nvPr/>
                </p:nvSpPr>
                <p:spPr>
                  <a:xfrm>
                    <a:off x="2672" y="1480"/>
                    <a:ext cx="2280" cy="959"/>
                  </a:xfrm>
                  <a:prstGeom prst="flowChartAlternateProcess">
                    <a:avLst/>
                  </a:prstGeom>
                  <a:solidFill>
                    <a:schemeClr val="bg1"/>
                  </a:solidFill>
                  <a:ln w="25400" cap="flat" cmpd="sng">
                    <a:solidFill>
                      <a:srgbClr val="5F5F5F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 anchor="t"/>
                  <a:p>
                    <a:endParaRPr lang="zh-CN" altLang="en-US" dirty="0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9230" name="矩形 81944"/>
                  <p:cNvSpPr>
                    <a:spLocks noChangeArrowheads="1"/>
                  </p:cNvSpPr>
                  <p:nvPr/>
                </p:nvSpPr>
                <p:spPr bwMode="auto">
                  <a:xfrm>
                    <a:off x="2567" y="1506"/>
                    <a:ext cx="2490" cy="6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bg1">
                          <a:alpha val="0"/>
                        </a:schemeClr>
                      </a:gs>
                      <a:gs pos="50000">
                        <a:srgbClr val="333333">
                          <a:alpha val="79999"/>
                        </a:srgbClr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9231" name="矩形 81945"/>
                  <p:cNvSpPr>
                    <a:spLocks noChangeArrowheads="1"/>
                  </p:cNvSpPr>
                  <p:nvPr/>
                </p:nvSpPr>
                <p:spPr bwMode="auto">
                  <a:xfrm>
                    <a:off x="2790" y="2399"/>
                    <a:ext cx="2043" cy="2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0000">
                          <a:alpha val="0"/>
                        </a:srgbClr>
                      </a:gs>
                      <a:gs pos="50000">
                        <a:srgbClr val="5F5F5F">
                          <a:alpha val="89998"/>
                        </a:srgbClr>
                      </a:gs>
                      <a:gs pos="100000">
                        <a:srgbClr val="000000">
                          <a:alpha val="0"/>
                        </a:srgbClr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</p:grpSp>
            <p:sp>
              <p:nvSpPr>
                <p:cNvPr id="9232" name="圆角矩形 81946"/>
                <p:cNvSpPr/>
                <p:nvPr/>
              </p:nvSpPr>
              <p:spPr>
                <a:xfrm>
                  <a:off x="2429" y="1590"/>
                  <a:ext cx="1569" cy="456"/>
                </a:xfrm>
                <a:prstGeom prst="roundRect">
                  <a:avLst>
                    <a:gd name="adj" fmla="val 11921"/>
                  </a:avLst>
                </a:prstGeom>
                <a:gradFill rotWithShape="1">
                  <a:gsLst>
                    <a:gs pos="0">
                      <a:srgbClr val="FB7247"/>
                    </a:gs>
                    <a:gs pos="100000">
                      <a:srgbClr val="B75334"/>
                    </a:gs>
                  </a:gsLst>
                  <a:lin ang="5400000" scaled="1"/>
                  <a:tileRect/>
                </a:gradFill>
                <a:ln w="25400" cap="flat" cmpd="sng">
                  <a:solidFill>
                    <a:srgbClr val="80808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9233" name="任意多边形 81947"/>
                <p:cNvSpPr>
                  <a:spLocks noChangeArrowheads="1"/>
                </p:cNvSpPr>
                <p:nvPr/>
              </p:nvSpPr>
              <p:spPr bwMode="auto">
                <a:xfrm>
                  <a:off x="2447" y="1606"/>
                  <a:ext cx="435" cy="290"/>
                </a:xfrm>
                <a:custGeom>
                  <a:avLst/>
                  <a:gdLst>
                    <a:gd name="T0" fmla="*/ 118 w 596"/>
                    <a:gd name="T1" fmla="*/ 0 h 598"/>
                    <a:gd name="T2" fmla="*/ 0 w 596"/>
                    <a:gd name="T3" fmla="*/ 118 h 598"/>
                    <a:gd name="T4" fmla="*/ 0 w 596"/>
                    <a:gd name="T5" fmla="*/ 589 h 598"/>
                    <a:gd name="T6" fmla="*/ 161 w 596"/>
                    <a:gd name="T7" fmla="*/ 174 h 598"/>
                    <a:gd name="T8" fmla="*/ 589 w 596"/>
                    <a:gd name="T9" fmla="*/ 0 h 598"/>
                    <a:gd name="T10" fmla="*/ 118 w 596"/>
                    <a:gd name="T11" fmla="*/ 0 h 5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96" h="598">
                      <a:moveTo>
                        <a:pt x="118" y="0"/>
                      </a:moveTo>
                      <a:cubicBezTo>
                        <a:pt x="53" y="0"/>
                        <a:pt x="0" y="53"/>
                        <a:pt x="0" y="118"/>
                      </a:cubicBezTo>
                      <a:lnTo>
                        <a:pt x="0" y="589"/>
                      </a:lnTo>
                      <a:cubicBezTo>
                        <a:pt x="27" y="598"/>
                        <a:pt x="12" y="309"/>
                        <a:pt x="161" y="174"/>
                      </a:cubicBezTo>
                      <a:cubicBezTo>
                        <a:pt x="310" y="39"/>
                        <a:pt x="596" y="29"/>
                        <a:pt x="589" y="0"/>
                      </a:cubicBezTo>
                      <a:lnTo>
                        <a:pt x="118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50000">
                      <a:schemeClr val="bg1">
                        <a:alpha val="0"/>
                      </a:schemeClr>
                    </a:gs>
                    <a:gs pos="100000">
                      <a:srgbClr val="FFFFFF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9234" name="文本框 81948"/>
            <p:cNvSpPr txBox="1"/>
            <p:nvPr/>
          </p:nvSpPr>
          <p:spPr>
            <a:xfrm>
              <a:off x="651" y="824"/>
              <a:ext cx="1128" cy="25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en-US" altLang="zh-CN" sz="2000" b="1" dirty="0">
                  <a:solidFill>
                    <a:srgbClr val="FFFF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2.2.2</a:t>
              </a:r>
              <a:r>
                <a:rPr lang="zh-CN" altLang="en-US" sz="2000" b="1" dirty="0">
                  <a:solidFill>
                    <a:srgbClr val="FFFF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填料加固</a:t>
              </a:r>
              <a:endParaRPr lang="zh-CN" altLang="en-US" sz="2000" b="1" dirty="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9235" name="文本框 99"/>
          <p:cNvSpPr txBox="1"/>
          <p:nvPr/>
        </p:nvSpPr>
        <p:spPr>
          <a:xfrm>
            <a:off x="1666875" y="2117725"/>
            <a:ext cx="8858250" cy="11988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indent="268605"/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【例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2-3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】 如图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2-4(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所示，其基础为软弱土层，基础下需换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2m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厚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3∶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7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灰土垫层，四边出轴线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2m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宽。试计算其灰土工程量，确定定额项目。</a:t>
            </a: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9236" name="图片 -2147482615" descr="2d4"/>
          <p:cNvPicPr>
            <a:picLocks noChangeAspect="1"/>
          </p:cNvPicPr>
          <p:nvPr/>
        </p:nvPicPr>
        <p:blipFill>
          <a:blip r:embed="rId2"/>
          <a:srcRect b="45441"/>
          <a:stretch>
            <a:fillRect/>
          </a:stretch>
        </p:blipFill>
        <p:spPr>
          <a:xfrm>
            <a:off x="1666875" y="3230563"/>
            <a:ext cx="5561013" cy="31511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1"/>
          <p:cNvSpPr txBox="1"/>
          <p:nvPr/>
        </p:nvSpPr>
        <p:spPr>
          <a:xfrm>
            <a:off x="7227888" y="3305175"/>
            <a:ext cx="3719195" cy="15684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解：灰土工程量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=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(24+4)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×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(12+4)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×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2=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896m</a:t>
            </a:r>
            <a:r>
              <a:rPr lang="en-US" altLang="zh-CN" sz="2400" baseline="30000" dirty="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3∶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7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灰土垫层，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套定额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2-1-30</a:t>
            </a: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1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1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9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0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9875" name="组合 79874"/>
          <p:cNvGrpSpPr/>
          <p:nvPr/>
        </p:nvGrpSpPr>
        <p:grpSpPr>
          <a:xfrm>
            <a:off x="1524000" y="0"/>
            <a:ext cx="6278563" cy="1016000"/>
            <a:chOff x="0" y="0"/>
            <a:chExt cx="3955" cy="640"/>
          </a:xfrm>
        </p:grpSpPr>
        <p:pic>
          <p:nvPicPr>
            <p:cNvPr id="10243" name="图片 79875" descr="bar0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3891" cy="64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244" name="矩形 79876"/>
            <p:cNvSpPr/>
            <p:nvPr/>
          </p:nvSpPr>
          <p:spPr>
            <a:xfrm>
              <a:off x="90" y="137"/>
              <a:ext cx="3865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marL="536575" indent="-536575" latinLnBrk="1">
                <a:buFont typeface="Wingdings" panose="05000000000000000000" pitchFamily="2" charset="2"/>
                <a:buChar char="v"/>
              </a:pPr>
              <a:r>
                <a:rPr lang="en-US" altLang="zh-CN" sz="2800" dirty="0">
                  <a:solidFill>
                    <a:srgbClr val="660066"/>
                  </a:solidFill>
                  <a:latin typeface="Arial Black" panose="020B0A04020102020204" pitchFamily="34" charset="0"/>
                  <a:ea typeface="隶书" pitchFamily="49" charset="-122"/>
                </a:rPr>
                <a:t> 2.1</a:t>
              </a:r>
              <a:r>
                <a:rPr lang="zh-CN" altLang="en-US" sz="2800" dirty="0">
                  <a:solidFill>
                    <a:srgbClr val="660066"/>
                  </a:solidFill>
                  <a:latin typeface="Arial Black" panose="020B0A04020102020204" pitchFamily="34" charset="0"/>
                  <a:ea typeface="隶书" pitchFamily="49" charset="-122"/>
                </a:rPr>
                <a:t>定额说明</a:t>
              </a:r>
              <a:endParaRPr lang="zh-CN" altLang="en-US" sz="2800" dirty="0">
                <a:solidFill>
                  <a:srgbClr val="660066"/>
                </a:solidFill>
                <a:latin typeface="Arial Black" panose="020B0A04020102020204" pitchFamily="34" charset="0"/>
                <a:ea typeface="隶书" pitchFamily="49" charset="-122"/>
              </a:endParaRPr>
            </a:p>
          </p:txBody>
        </p:sp>
      </p:grpSp>
      <p:sp>
        <p:nvSpPr>
          <p:cNvPr id="10255" name="文本框 79886"/>
          <p:cNvSpPr txBox="1"/>
          <p:nvPr/>
        </p:nvSpPr>
        <p:spPr>
          <a:xfrm>
            <a:off x="2668588" y="1016000"/>
            <a:ext cx="7397750" cy="396938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>
              <a:lnSpc>
                <a:spcPct val="150000"/>
              </a:lnSpc>
            </a:pP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）强夯定额中每单位面积夯点数，指设计文件规定单位面积内的夯点数量。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）强夯的夯击击数系指强夯机械就位后，夯锤在同一夯点上下起落的次数（落锤高度应满足设计夯击能量的要求，否则按低锤满拍计算。）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）强夯工程量应区别不同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夯击能量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和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夯点密度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，按设计图示夯击范围及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夯击遍数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分别计算。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10246" name="组合 79887"/>
          <p:cNvGrpSpPr/>
          <p:nvPr/>
        </p:nvGrpSpPr>
        <p:grpSpPr>
          <a:xfrm>
            <a:off x="2181225" y="1404938"/>
            <a:ext cx="576263" cy="579437"/>
            <a:chOff x="790" y="1808"/>
            <a:chExt cx="363" cy="363"/>
          </a:xfrm>
        </p:grpSpPr>
        <p:grpSp>
          <p:nvGrpSpPr>
            <p:cNvPr id="10247" name="组合 79888"/>
            <p:cNvGrpSpPr/>
            <p:nvPr/>
          </p:nvGrpSpPr>
          <p:grpSpPr>
            <a:xfrm>
              <a:off x="790" y="1808"/>
              <a:ext cx="363" cy="363"/>
              <a:chOff x="4698" y="3067"/>
              <a:chExt cx="680" cy="680"/>
            </a:xfrm>
          </p:grpSpPr>
          <p:sp>
            <p:nvSpPr>
              <p:cNvPr id="10248" name="椭圆 79889"/>
              <p:cNvSpPr/>
              <p:nvPr/>
            </p:nvSpPr>
            <p:spPr>
              <a:xfrm>
                <a:off x="4698" y="3067"/>
                <a:ext cx="680" cy="680"/>
              </a:xfrm>
              <a:prstGeom prst="ellipse">
                <a:avLst/>
              </a:prstGeom>
              <a:gradFill rotWithShape="1">
                <a:gsLst>
                  <a:gs pos="0">
                    <a:srgbClr val="003B00"/>
                  </a:gs>
                  <a:gs pos="100000">
                    <a:srgbClr val="008000">
                      <a:alpha val="0"/>
                    </a:srgbClr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 anchor="t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0249" name="椭圆 79890"/>
              <p:cNvSpPr/>
              <p:nvPr/>
            </p:nvSpPr>
            <p:spPr>
              <a:xfrm>
                <a:off x="4734" y="3103"/>
                <a:ext cx="608" cy="608"/>
              </a:xfrm>
              <a:prstGeom prst="ellipse">
                <a:avLst/>
              </a:prstGeom>
              <a:solidFill>
                <a:srgbClr val="008000"/>
              </a:solidFill>
              <a:ln w="9525">
                <a:noFill/>
              </a:ln>
            </p:spPr>
            <p:txBody>
              <a:bodyPr anchor="t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0250" name="椭圆 79891"/>
              <p:cNvSpPr/>
              <p:nvPr/>
            </p:nvSpPr>
            <p:spPr>
              <a:xfrm>
                <a:off x="4758" y="3125"/>
                <a:ext cx="564" cy="564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60001"/>
                    </a:schemeClr>
                  </a:gs>
                  <a:gs pos="100000">
                    <a:srgbClr val="FF6699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0251" name="椭圆 79892"/>
              <p:cNvSpPr/>
              <p:nvPr/>
            </p:nvSpPr>
            <p:spPr>
              <a:xfrm>
                <a:off x="4806" y="3398"/>
                <a:ext cx="467" cy="235"/>
              </a:xfrm>
              <a:prstGeom prst="ellipse">
                <a:avLst/>
              </a:prstGeom>
              <a:solidFill>
                <a:srgbClr val="008000">
                  <a:alpha val="59999"/>
                </a:srgbClr>
              </a:solidFill>
              <a:ln w="9525">
                <a:noFill/>
              </a:ln>
            </p:spPr>
            <p:txBody>
              <a:bodyPr anchor="t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0252" name="文本框 79893"/>
            <p:cNvSpPr txBox="1"/>
            <p:nvPr/>
          </p:nvSpPr>
          <p:spPr>
            <a:xfrm>
              <a:off x="807" y="1845"/>
              <a:ext cx="330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 eaLnBrk="0" hangingPunct="0"/>
              <a:r>
                <a:rPr lang="en-US" altLang="zh-CN" sz="2400" b="1" dirty="0">
                  <a:latin typeface="Arial" panose="020B0604020202020204" pitchFamily="34" charset="0"/>
                  <a:ea typeface="宋体" panose="02010600030101010101" pitchFamily="2" charset="-122"/>
                </a:rPr>
                <a:t>4</a:t>
              </a:r>
              <a:endPara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0253" name="直接连接符 79894"/>
          <p:cNvSpPr/>
          <p:nvPr/>
        </p:nvSpPr>
        <p:spPr>
          <a:xfrm flipV="1">
            <a:off x="2708275" y="5400675"/>
            <a:ext cx="7318375" cy="12700"/>
          </a:xfrm>
          <a:prstGeom prst="line">
            <a:avLst/>
          </a:prstGeom>
          <a:ln w="25400" cap="flat" cmpd="sng">
            <a:solidFill>
              <a:srgbClr val="FF3300"/>
            </a:solidFill>
            <a:prstDash val="sysDot"/>
            <a:round/>
            <a:headEnd type="none" w="med" len="med"/>
            <a:tailEnd type="oval" w="med" len="med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7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>
                                            <p:txEl>
                                              <p:charRg st="0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>
                                            <p:txEl>
                                              <p:charRg st="36" end="10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>
                                            <p:txEl>
                                              <p:charRg st="100" end="1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1266" name="组合 82948"/>
          <p:cNvGrpSpPr/>
          <p:nvPr/>
        </p:nvGrpSpPr>
        <p:grpSpPr>
          <a:xfrm>
            <a:off x="1524000" y="0"/>
            <a:ext cx="6278563" cy="1016000"/>
            <a:chOff x="0" y="0"/>
            <a:chExt cx="3955" cy="640"/>
          </a:xfrm>
        </p:grpSpPr>
        <p:pic>
          <p:nvPicPr>
            <p:cNvPr id="11267" name="图片 82949" descr="bar0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3891" cy="64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268" name="矩形 82950"/>
            <p:cNvSpPr/>
            <p:nvPr/>
          </p:nvSpPr>
          <p:spPr>
            <a:xfrm>
              <a:off x="90" y="137"/>
              <a:ext cx="3865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marL="536575" indent="-536575" latinLnBrk="1">
                <a:buFont typeface="Wingdings" panose="05000000000000000000" pitchFamily="2" charset="2"/>
                <a:buChar char="v"/>
              </a:pPr>
              <a:r>
                <a:rPr lang="en-US" altLang="zh-CN" sz="2800" dirty="0">
                  <a:solidFill>
                    <a:srgbClr val="660066"/>
                  </a:solidFill>
                  <a:latin typeface="Arial Black" panose="020B0A04020102020204" pitchFamily="34" charset="0"/>
                  <a:ea typeface="隶书" pitchFamily="49" charset="-122"/>
                </a:rPr>
                <a:t> 2.2</a:t>
              </a:r>
              <a:r>
                <a:rPr lang="zh-CN" altLang="en-US" sz="2800" dirty="0">
                  <a:solidFill>
                    <a:srgbClr val="660066"/>
                  </a:solidFill>
                  <a:latin typeface="Arial Black" panose="020B0A04020102020204" pitchFamily="34" charset="0"/>
                  <a:ea typeface="隶书" pitchFamily="49" charset="-122"/>
                </a:rPr>
                <a:t>工程量计算规则</a:t>
              </a:r>
              <a:endParaRPr lang="zh-CN" altLang="en-US" sz="2800" dirty="0">
                <a:solidFill>
                  <a:srgbClr val="660066"/>
                </a:solidFill>
                <a:latin typeface="Arial Black" panose="020B0A04020102020204" pitchFamily="34" charset="0"/>
                <a:ea typeface="隶书" pitchFamily="49" charset="-122"/>
              </a:endParaRPr>
            </a:p>
          </p:txBody>
        </p:sp>
      </p:grpSp>
      <p:grpSp>
        <p:nvGrpSpPr>
          <p:cNvPr id="82982" name="组合 82981"/>
          <p:cNvGrpSpPr/>
          <p:nvPr/>
        </p:nvGrpSpPr>
        <p:grpSpPr>
          <a:xfrm>
            <a:off x="2311400" y="1143000"/>
            <a:ext cx="7508875" cy="741363"/>
            <a:chOff x="496" y="720"/>
            <a:chExt cx="4730" cy="467"/>
          </a:xfrm>
        </p:grpSpPr>
        <p:grpSp>
          <p:nvGrpSpPr>
            <p:cNvPr id="11270" name="组合 82963"/>
            <p:cNvGrpSpPr/>
            <p:nvPr/>
          </p:nvGrpSpPr>
          <p:grpSpPr>
            <a:xfrm>
              <a:off x="496" y="720"/>
              <a:ext cx="1383" cy="467"/>
              <a:chOff x="2262" y="1521"/>
              <a:chExt cx="1904" cy="594"/>
            </a:xfrm>
          </p:grpSpPr>
          <p:grpSp>
            <p:nvGrpSpPr>
              <p:cNvPr id="11271" name="组合 82964"/>
              <p:cNvGrpSpPr/>
              <p:nvPr/>
            </p:nvGrpSpPr>
            <p:grpSpPr>
              <a:xfrm>
                <a:off x="2262" y="1521"/>
                <a:ext cx="1904" cy="594"/>
                <a:chOff x="2567" y="1480"/>
                <a:chExt cx="2490" cy="959"/>
              </a:xfrm>
            </p:grpSpPr>
            <p:sp>
              <p:nvSpPr>
                <p:cNvPr id="11272" name="流程图: 可选过程 82965"/>
                <p:cNvSpPr/>
                <p:nvPr/>
              </p:nvSpPr>
              <p:spPr>
                <a:xfrm>
                  <a:off x="2672" y="1480"/>
                  <a:ext cx="2280" cy="959"/>
                </a:xfrm>
                <a:prstGeom prst="flowChartAlternateProcess">
                  <a:avLst/>
                </a:prstGeom>
                <a:solidFill>
                  <a:schemeClr val="bg1"/>
                </a:solidFill>
                <a:ln w="25400" cap="flat" cmpd="sng">
                  <a:solidFill>
                    <a:srgbClr val="5F5F5F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1273" name="矩形 82966"/>
                <p:cNvSpPr>
                  <a:spLocks noChangeArrowheads="1"/>
                </p:cNvSpPr>
                <p:nvPr/>
              </p:nvSpPr>
              <p:spPr bwMode="auto">
                <a:xfrm>
                  <a:off x="2567" y="1506"/>
                  <a:ext cx="2490" cy="6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bg1">
                        <a:alpha val="0"/>
                      </a:schemeClr>
                    </a:gs>
                    <a:gs pos="50000">
                      <a:srgbClr val="333333">
                        <a:alpha val="79999"/>
                      </a:srgb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" name="矩形 82967"/>
                <p:cNvSpPr>
                  <a:spLocks noChangeArrowheads="1"/>
                </p:cNvSpPr>
                <p:nvPr/>
              </p:nvSpPr>
              <p:spPr bwMode="auto">
                <a:xfrm>
                  <a:off x="2790" y="2399"/>
                  <a:ext cx="2043" cy="23"/>
                </a:xfrm>
                <a:prstGeom prst="rect">
                  <a:avLst/>
                </a:prstGeom>
                <a:gradFill rotWithShape="1">
                  <a:gsLst>
                    <a:gs pos="0">
                      <a:srgbClr val="000000">
                        <a:alpha val="0"/>
                      </a:srgbClr>
                    </a:gs>
                    <a:gs pos="50000">
                      <a:srgbClr val="5F5F5F">
                        <a:alpha val="89998"/>
                      </a:srgbClr>
                    </a:gs>
                    <a:gs pos="100000">
                      <a:srgbClr val="000000">
                        <a:alpha val="0"/>
                      </a:srgbClr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11275" name="圆角矩形 82968"/>
              <p:cNvSpPr/>
              <p:nvPr/>
            </p:nvSpPr>
            <p:spPr>
              <a:xfrm>
                <a:off x="2429" y="1590"/>
                <a:ext cx="1569" cy="45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A521"/>
                  </a:gs>
                  <a:gs pos="100000">
                    <a:srgbClr val="BA7818"/>
                  </a:gs>
                </a:gsLst>
                <a:lin ang="5400000" scaled="1"/>
                <a:tileRect/>
              </a:gradFill>
              <a:ln w="25400" cap="flat" cmpd="sng">
                <a:solidFill>
                  <a:srgbClr val="80808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1276" name="任意多边形 82969"/>
              <p:cNvSpPr>
                <a:spLocks noChangeArrowheads="1"/>
              </p:cNvSpPr>
              <p:nvPr/>
            </p:nvSpPr>
            <p:spPr bwMode="auto">
              <a:xfrm>
                <a:off x="2447" y="1606"/>
                <a:ext cx="435" cy="290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50000">
                    <a:schemeClr val="bg1">
                      <a:alpha val="0"/>
                    </a:schemeClr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1277" name="文本框 82970"/>
            <p:cNvSpPr txBox="1"/>
            <p:nvPr/>
          </p:nvSpPr>
          <p:spPr>
            <a:xfrm>
              <a:off x="674" y="857"/>
              <a:ext cx="1028" cy="24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>
                <a:lnSpc>
                  <a:spcPct val="95000"/>
                </a:lnSpc>
                <a:spcBef>
                  <a:spcPct val="25000"/>
                </a:spcBef>
              </a:pPr>
              <a:r>
                <a:rPr lang="en-US" altLang="en-US" sz="2000" b="1" dirty="0">
                  <a:solidFill>
                    <a:srgbClr val="FFFF00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2.2.3  强夯</a:t>
              </a:r>
              <a:endParaRPr lang="en-US" altLang="zh-CN" sz="2000" b="1" dirty="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grpSp>
          <p:nvGrpSpPr>
            <p:cNvPr id="11278" name="组合 82971"/>
            <p:cNvGrpSpPr/>
            <p:nvPr/>
          </p:nvGrpSpPr>
          <p:grpSpPr>
            <a:xfrm>
              <a:off x="1828" y="903"/>
              <a:ext cx="3398" cy="92"/>
              <a:chOff x="1828" y="1713"/>
              <a:chExt cx="3398" cy="92"/>
            </a:xfrm>
          </p:grpSpPr>
          <p:sp>
            <p:nvSpPr>
              <p:cNvPr id="11279" name="直接连接符 82972"/>
              <p:cNvSpPr/>
              <p:nvPr/>
            </p:nvSpPr>
            <p:spPr>
              <a:xfrm flipV="1">
                <a:off x="1828" y="1713"/>
                <a:ext cx="3392" cy="2"/>
              </a:xfrm>
              <a:prstGeom prst="line">
                <a:avLst/>
              </a:prstGeom>
              <a:ln w="25400" cap="flat" cmpd="sng">
                <a:solidFill>
                  <a:srgbClr val="FF9900"/>
                </a:solidFill>
                <a:prstDash val="sysDot"/>
                <a:round/>
                <a:headEnd type="none" w="med" len="med"/>
                <a:tailEnd type="oval" w="med" len="med"/>
              </a:ln>
            </p:spPr>
          </p:sp>
          <p:sp>
            <p:nvSpPr>
              <p:cNvPr id="11280" name="直接连接符 82973"/>
              <p:cNvSpPr/>
              <p:nvPr/>
            </p:nvSpPr>
            <p:spPr>
              <a:xfrm flipV="1">
                <a:off x="1828" y="1803"/>
                <a:ext cx="3398" cy="2"/>
              </a:xfrm>
              <a:prstGeom prst="line">
                <a:avLst/>
              </a:prstGeom>
              <a:ln w="25400" cap="flat" cmpd="sng">
                <a:solidFill>
                  <a:srgbClr val="FF9900"/>
                </a:solidFill>
                <a:prstDash val="sysDot"/>
                <a:round/>
                <a:headEnd type="none" w="med" len="med"/>
                <a:tailEnd type="oval" w="med" len="med"/>
              </a:ln>
            </p:spPr>
          </p:sp>
        </p:grpSp>
      </p:grpSp>
      <p:sp>
        <p:nvSpPr>
          <p:cNvPr id="15378" name="矩形 82945"/>
          <p:cNvSpPr/>
          <p:nvPr/>
        </p:nvSpPr>
        <p:spPr>
          <a:xfrm>
            <a:off x="2403475" y="2058988"/>
            <a:ext cx="7334250" cy="902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>
              <a:lnSpc>
                <a:spcPct val="110000"/>
              </a:lnSpc>
            </a:pPr>
            <a:r>
              <a:rPr lang="en-US" altLang="zh-CN" sz="1600" b="1" dirty="0">
                <a:latin typeface="Arial" panose="020B0604020202020204" pitchFamily="34" charset="0"/>
                <a:ea typeface="宋体" panose="02010600030101010101" pitchFamily="2" charset="-122"/>
              </a:rPr>
              <a:t>     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基础地基强夯区别不同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夯击能量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和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夯点密度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，按设计图示夯击范围，以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平方米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计算。                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79" name="矩形 82975"/>
          <p:cNvSpPr/>
          <p:nvPr/>
        </p:nvSpPr>
        <p:spPr>
          <a:xfrm>
            <a:off x="1993900" y="3074988"/>
            <a:ext cx="8204200" cy="902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>
              <a:lnSpc>
                <a:spcPct val="110000"/>
              </a:lnSpc>
            </a:pPr>
            <a:r>
              <a:rPr lang="zh-CN" altLang="eu-ES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夯实密度</a:t>
            </a:r>
            <a:r>
              <a:rPr lang="eu-ES" altLang="zh-CN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(</a:t>
            </a:r>
            <a:r>
              <a:rPr lang="zh-CN" altLang="eu-ES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夯点</a:t>
            </a:r>
            <a:r>
              <a:rPr lang="eu-ES" altLang="zh-CN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/10m</a:t>
            </a:r>
            <a:r>
              <a:rPr lang="eu-ES" altLang="zh-CN" sz="2400" b="1" baseline="30000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eu-ES" altLang="zh-CN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)=</a:t>
            </a:r>
            <a:endParaRPr lang="eu-ES" altLang="zh-CN" sz="2400" b="1" dirty="0">
              <a:solidFill>
                <a:srgbClr val="0033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0" hangingPunct="0">
              <a:lnSpc>
                <a:spcPct val="110000"/>
              </a:lnSpc>
            </a:pPr>
            <a:r>
              <a:rPr lang="eu-ES" altLang="zh-CN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         </a:t>
            </a:r>
            <a:r>
              <a:rPr lang="zh-CN" altLang="eu-ES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设计夯击范围内的夯点个数</a:t>
            </a:r>
            <a:r>
              <a:rPr lang="zh-CN" altLang="eu-ES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</a:t>
            </a:r>
            <a:r>
              <a:rPr lang="zh-CN" altLang="eu-ES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夯击范围</a:t>
            </a:r>
            <a:r>
              <a:rPr lang="eu-ES" altLang="zh-CN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(m</a:t>
            </a:r>
            <a:r>
              <a:rPr lang="eu-ES" altLang="zh-CN" sz="2400" b="1" baseline="30000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2</a:t>
            </a:r>
            <a:r>
              <a:rPr lang="eu-ES" altLang="zh-CN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)×10</a:t>
            </a:r>
            <a:endParaRPr lang="eu-ES" altLang="zh-CN" sz="2400" b="1" dirty="0">
              <a:solidFill>
                <a:srgbClr val="0033CC"/>
              </a:solidFill>
              <a:latin typeface="Arial" panose="020B0604020202020204" pitchFamily="34" charset="0"/>
              <a:ea typeface="宋体" panose="02010600030101010101" pitchFamily="2" charset="-122"/>
              <a:sym typeface="Symbol" panose="05050102010706020507" pitchFamily="18" charset="2"/>
            </a:endParaRPr>
          </a:p>
        </p:txBody>
      </p:sp>
      <p:sp>
        <p:nvSpPr>
          <p:cNvPr id="15381" name="矩形 82977"/>
          <p:cNvSpPr/>
          <p:nvPr/>
        </p:nvSpPr>
        <p:spPr>
          <a:xfrm>
            <a:off x="3349625" y="3970338"/>
            <a:ext cx="5876925" cy="49720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>
              <a:lnSpc>
                <a:spcPct val="110000"/>
              </a:lnSpc>
            </a:pPr>
            <a:r>
              <a:rPr lang="zh-CN" altLang="eu-ES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地基强夯工程量</a:t>
            </a:r>
            <a:r>
              <a:rPr lang="eu-ES" altLang="zh-CN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=</a:t>
            </a:r>
            <a:r>
              <a:rPr lang="zh-CN" altLang="eu-ES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设计图示面积</a:t>
            </a:r>
            <a:endParaRPr lang="en-US" altLang="zh-CN" sz="2400" b="1" dirty="0">
              <a:solidFill>
                <a:srgbClr val="0033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82" name="矩形 82978"/>
          <p:cNvSpPr/>
          <p:nvPr/>
        </p:nvSpPr>
        <p:spPr>
          <a:xfrm>
            <a:off x="2143125" y="4389438"/>
            <a:ext cx="7515225" cy="902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>
              <a:lnSpc>
                <a:spcPct val="110000"/>
              </a:lnSpc>
            </a:pPr>
            <a:r>
              <a:rPr lang="zh-CN" altLang="eu-ES" sz="2400" b="1" dirty="0">
                <a:latin typeface="Arial" panose="020B0604020202020204" pitchFamily="34" charset="0"/>
                <a:ea typeface="宋体" panose="02010600030101010101" pitchFamily="2" charset="-122"/>
              </a:rPr>
              <a:t>设计无规定时，按建筑物基础外围轴线每边各加 </a:t>
            </a:r>
            <a:r>
              <a:rPr lang="eu-E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4m</a:t>
            </a:r>
            <a:r>
              <a:rPr lang="zh-CN" altLang="eu-ES" sz="2400" b="1" dirty="0">
                <a:latin typeface="Arial" panose="020B0604020202020204" pitchFamily="34" charset="0"/>
                <a:ea typeface="宋体" panose="02010600030101010101" pitchFamily="2" charset="-122"/>
              </a:rPr>
              <a:t>以平方米计算。</a:t>
            </a:r>
            <a:endParaRPr lang="en-US" altLang="zh-CN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83" name="矩形 82979"/>
          <p:cNvSpPr/>
          <p:nvPr/>
        </p:nvSpPr>
        <p:spPr>
          <a:xfrm>
            <a:off x="2311400" y="5240338"/>
            <a:ext cx="8045450" cy="902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>
              <a:lnSpc>
                <a:spcPct val="110000"/>
              </a:lnSpc>
            </a:pPr>
            <a:r>
              <a:rPr lang="zh-CN" altLang="eu-ES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地基强夯工程量</a:t>
            </a:r>
            <a:r>
              <a:rPr lang="eu-ES" altLang="zh-CN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=S</a:t>
            </a:r>
            <a:r>
              <a:rPr lang="zh-CN" altLang="eu-ES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轴包</a:t>
            </a:r>
            <a:r>
              <a:rPr lang="eu-ES" altLang="zh-CN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+L</a:t>
            </a:r>
            <a:r>
              <a:rPr lang="zh-CN" altLang="eu-ES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外轴</a:t>
            </a:r>
            <a:r>
              <a:rPr lang="eu-ES" altLang="zh-CN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×4+4×16</a:t>
            </a:r>
            <a:endParaRPr lang="eu-ES" altLang="zh-CN" sz="2400" b="1" dirty="0">
              <a:solidFill>
                <a:srgbClr val="0033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0" hangingPunct="0">
              <a:lnSpc>
                <a:spcPct val="110000"/>
              </a:lnSpc>
            </a:pPr>
            <a:r>
              <a:rPr lang="eu-ES" altLang="zh-CN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=S</a:t>
            </a:r>
            <a:r>
              <a:rPr lang="zh-CN" altLang="eu-ES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轴包</a:t>
            </a:r>
            <a:r>
              <a:rPr lang="eu-ES" altLang="zh-CN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+L</a:t>
            </a:r>
            <a:r>
              <a:rPr lang="zh-CN" altLang="eu-ES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外轴</a:t>
            </a:r>
            <a:r>
              <a:rPr lang="eu-ES" altLang="zh-CN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×4+64(m</a:t>
            </a:r>
            <a:r>
              <a:rPr lang="eu-ES" altLang="zh-CN" sz="2400" b="1" baseline="30000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eu-ES" altLang="zh-CN" sz="24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)</a:t>
            </a:r>
            <a:endParaRPr lang="eu-ES" altLang="zh-CN" sz="2400" b="1" dirty="0">
              <a:solidFill>
                <a:srgbClr val="0033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2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>
                                            <p:txEl>
                                              <p:charRg st="0" end="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>
                                            <p:txEl>
                                              <p:charRg st="15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>
                                            <p:txEl>
                                              <p:charRg st="0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>
                                            <p:txEl>
                                              <p:charRg st="23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主题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4_디자인 사용자 지정">
  <a:themeElements>
    <a:clrScheme name="2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디자인 사용자 지정">
      <a:majorFont>
        <a:latin typeface="HY헤드라인M"/>
        <a:ea typeface="HY헤드라인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2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2_디자인 사용자 지정">
  <a:themeElements>
    <a:clrScheme name="2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디자인 사용자 지정">
      <a:majorFont>
        <a:latin typeface="HY헤드라인M"/>
        <a:ea typeface="HY헤드라인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2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主题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디자인 사용자 지정">
  <a:themeElements>
    <a:clrScheme name="2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디자인 사용자 지정">
      <a:majorFont>
        <a:latin typeface="HY헤드라인M"/>
        <a:ea typeface="HY헤드라인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2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主题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디자인 사용자 지정">
  <a:themeElements>
    <a:clrScheme name="2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디자인 사용자 지정">
      <a:majorFont>
        <a:latin typeface="HY헤드라인M"/>
        <a:ea typeface="HY헤드라인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2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主题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디자인 사용자 지정">
  <a:themeElements>
    <a:clrScheme name="2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디자인 사용자 지정">
      <a:majorFont>
        <a:latin typeface="HY헤드라인M"/>
        <a:ea typeface="HY헤드라인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2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5_主题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3120</Words>
  <Application>WPS 演示</Application>
  <PresentationFormat>宽屏</PresentationFormat>
  <Paragraphs>144</Paragraphs>
  <Slides>18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10</vt:i4>
      </vt:variant>
      <vt:variant>
        <vt:lpstr>幻灯片标题</vt:lpstr>
      </vt:variant>
      <vt:variant>
        <vt:i4>18</vt:i4>
      </vt:variant>
    </vt:vector>
  </HeadingPairs>
  <TitlesOfParts>
    <vt:vector size="42" baseType="lpstr">
      <vt:lpstr>Arial</vt:lpstr>
      <vt:lpstr>宋体</vt:lpstr>
      <vt:lpstr>Wingdings</vt:lpstr>
      <vt:lpstr>微软雅黑</vt:lpstr>
      <vt:lpstr>HY헤드라인M</vt:lpstr>
      <vt:lpstr>Malgun Gothic</vt:lpstr>
      <vt:lpstr>黑体</vt:lpstr>
      <vt:lpstr>Gulim</vt:lpstr>
      <vt:lpstr>Times New Roman</vt:lpstr>
      <vt:lpstr>Arial Black</vt:lpstr>
      <vt:lpstr>隶书</vt:lpstr>
      <vt:lpstr>Symbol</vt:lpstr>
      <vt:lpstr>Arial Unicode MS</vt:lpstr>
      <vt:lpstr>Calibri</vt:lpstr>
      <vt:lpstr>2_主题3</vt:lpstr>
      <vt:lpstr>12_디자인 사용자 지정</vt:lpstr>
      <vt:lpstr>1_主题3</vt:lpstr>
      <vt:lpstr>1_디자인 사용자 지정</vt:lpstr>
      <vt:lpstr>3_主题3</vt:lpstr>
      <vt:lpstr>2_디자인 사용자 지정</vt:lpstr>
      <vt:lpstr>4_主题3</vt:lpstr>
      <vt:lpstr>3_디자인 사용자 지정</vt:lpstr>
      <vt:lpstr>5_主题3</vt:lpstr>
      <vt:lpstr>4_디자인 사용자 지정</vt:lpstr>
      <vt:lpstr>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3．0．21  在主体结构内的阳台，应按其结构外围水平面积计算全面积；在主体结构外的阳台，应按其结构底板水平投影面积计算1／2面积。</dc:title>
  <dc:creator>kevin J</dc:creator>
  <cp:lastModifiedBy>米蒙</cp:lastModifiedBy>
  <cp:revision>38</cp:revision>
  <dcterms:created xsi:type="dcterms:W3CDTF">2016-11-10T06:12:00Z</dcterms:created>
  <dcterms:modified xsi:type="dcterms:W3CDTF">2020-04-13T10:05:06Z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