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98" r:id="rId2"/>
    <p:sldId id="402" r:id="rId3"/>
    <p:sldId id="403" r:id="rId4"/>
    <p:sldId id="438" r:id="rId5"/>
    <p:sldId id="404" r:id="rId6"/>
    <p:sldId id="439" r:id="rId7"/>
    <p:sldId id="440" r:id="rId8"/>
    <p:sldId id="441" r:id="rId9"/>
    <p:sldId id="442" r:id="rId10"/>
    <p:sldId id="443" r:id="rId11"/>
    <p:sldId id="444" r:id="rId12"/>
    <p:sldId id="406" r:id="rId13"/>
    <p:sldId id="407" r:id="rId14"/>
    <p:sldId id="408" r:id="rId15"/>
    <p:sldId id="445" r:id="rId16"/>
    <p:sldId id="446" r:id="rId17"/>
    <p:sldId id="447" r:id="rId18"/>
    <p:sldId id="448" r:id="rId19"/>
    <p:sldId id="449" r:id="rId20"/>
    <p:sldId id="450" r:id="rId21"/>
    <p:sldId id="410" r:id="rId22"/>
    <p:sldId id="451" r:id="rId23"/>
    <p:sldId id="452" r:id="rId24"/>
    <p:sldId id="453" r:id="rId25"/>
    <p:sldId id="454" r:id="rId26"/>
    <p:sldId id="455" r:id="rId27"/>
    <p:sldId id="456" r:id="rId28"/>
    <p:sldId id="457" r:id="rId29"/>
    <p:sldId id="458" r:id="rId30"/>
    <p:sldId id="414" r:id="rId31"/>
    <p:sldId id="415" r:id="rId32"/>
  </p:sldIdLst>
  <p:sldSz cx="9144000" cy="6858000" type="screen4x3"/>
  <p:notesSz cx="6858000" cy="9144000"/>
  <p:custShowLst>
    <p:custShow name="自定义放映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</p:sldLst>
    </p:custShow>
  </p:custShow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0"/>
    <p:penClr>
      <a:srgbClr val="FF0000"/>
    </p:penClr>
  </p:showPr>
  <p:clrMru>
    <a:srgbClr val="F17373"/>
    <a:srgbClr val="A3D3FF"/>
    <a:srgbClr val="009ED6"/>
    <a:srgbClr val="FFFF00"/>
    <a:srgbClr val="D5F2FF"/>
    <a:srgbClr val="3BCCFF"/>
    <a:srgbClr val="D5E6FF"/>
    <a:srgbClr val="D5F4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404" autoAdjust="0"/>
  </p:normalViewPr>
  <p:slideViewPr>
    <p:cSldViewPr snapToGrid="0" snapToObjects="1">
      <p:cViewPr>
        <p:scale>
          <a:sx n="80" d="100"/>
          <a:sy n="80" d="100"/>
        </p:scale>
        <p:origin x="-1074" y="330"/>
      </p:cViewPr>
      <p:guideLst>
        <p:guide orient="horz" pos="2113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26675" cy="73726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B7A0F46A-26D7-4236-A3A6-7769B89D4F2A}" type="datetimeFigureOut">
              <a:rPr lang="zh-CN" altLang="en-US"/>
              <a:pPr>
                <a:defRPr/>
              </a:pPr>
              <a:t>2017/6/19</a:t>
            </a:fld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charset="0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FF368C89-6374-49D4-93E1-5D857A50E40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0975"/>
            <a:ext cx="9144000" cy="703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286375" y="-6350"/>
            <a:ext cx="3863975" cy="641350"/>
            <a:chOff x="80" y="0"/>
            <a:chExt cx="6086" cy="1010"/>
          </a:xfrm>
        </p:grpSpPr>
        <p:pic>
          <p:nvPicPr>
            <p:cNvPr id="6" name="Picture 6" descr="D:\幻灯片\图片\logo2.pnglogo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50" y="0"/>
              <a:ext cx="1116" cy="10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矩形 15"/>
            <p:cNvSpPr>
              <a:spLocks noChangeArrowheads="1"/>
            </p:cNvSpPr>
            <p:nvPr/>
          </p:nvSpPr>
          <p:spPr bwMode="auto">
            <a:xfrm>
              <a:off x="80" y="415"/>
              <a:ext cx="5353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让</a:t>
              </a:r>
              <a:r>
                <a:rPr lang="en-US" altLang="zh-CN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IT</a:t>
              </a:r>
              <a:r>
                <a:rPr lang="zh-CN" altLang="en-US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教学更简单，让</a:t>
              </a:r>
              <a:r>
                <a:rPr lang="en-US" altLang="zh-CN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IT</a:t>
              </a:r>
              <a:r>
                <a:rPr lang="zh-CN" altLang="en-US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学习更有效</a:t>
              </a:r>
              <a:endParaRPr lang="en-US" altLang="zh-CN" sz="1600" dirty="0" smtClean="0">
                <a:solidFill>
                  <a:srgbClr val="00ACE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</p:grpSp>
      <p:pic>
        <p:nvPicPr>
          <p:cNvPr id="8" name="Picture 2" descr="http://images.51cto.com/files/uploadimg/20120428/0937510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2775" y="5118100"/>
            <a:ext cx="1495425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463803"/>
            <a:ext cx="7772400" cy="939799"/>
          </a:xfrm>
          <a:prstGeom prst="rect">
            <a:avLst/>
          </a:prstGeom>
        </p:spPr>
        <p:txBody>
          <a:bodyPr/>
          <a:lstStyle>
            <a:lvl1pPr algn="l">
              <a:defRPr sz="4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743200" y="3886200"/>
            <a:ext cx="6400800" cy="1058333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 sz="2000" b="1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ChangeArrowheads="1"/>
          </p:cNvSpPr>
          <p:nvPr userDrawn="1"/>
        </p:nvSpPr>
        <p:spPr bwMode="auto">
          <a:xfrm>
            <a:off x="174625" y="101600"/>
            <a:ext cx="5148263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571500" indent="-5715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3600" b="1" spc="3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 </a:t>
            </a:r>
            <a:r>
              <a:rPr lang="zh-CN" altLang="en-US" sz="3600" b="1" spc="3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目录</a:t>
            </a:r>
            <a:endParaRPr lang="zh-CN" altLang="en-US" sz="3600" b="1" spc="300" dirty="0" smtClean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950" y="114300"/>
            <a:ext cx="7766050" cy="723900"/>
          </a:xfrm>
          <a:prstGeom prst="rect">
            <a:avLst/>
          </a:prstGeom>
        </p:spPr>
        <p:txBody>
          <a:bodyPr/>
          <a:lstStyle>
            <a:lvl1pPr algn="l">
              <a:defRPr sz="3600" b="1" spc="30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  <a:lvl2pPr>
              <a:lnSpc>
                <a:spcPct val="150000"/>
              </a:lnSpc>
              <a:defRPr sz="20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600"/>
            </a:lvl4pPr>
            <a:lvl5pPr>
              <a:lnSpc>
                <a:spcPct val="150000"/>
              </a:lnSpc>
              <a:defRPr sz="16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小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ChangeArrowheads="1"/>
          </p:cNvSpPr>
          <p:nvPr userDrawn="1"/>
        </p:nvSpPr>
        <p:spPr bwMode="auto">
          <a:xfrm>
            <a:off x="174625" y="101600"/>
            <a:ext cx="5148263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571500" indent="-5715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CN" sz="3600" b="1" spc="3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 </a:t>
            </a:r>
            <a:r>
              <a:rPr lang="zh-CN" altLang="en-US" sz="3600" b="1" spc="3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本章小结</a:t>
            </a:r>
            <a:endParaRPr lang="zh-CN" altLang="en-US" sz="3600" b="1" spc="300" dirty="0" smtClean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内容背景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-165100"/>
            <a:ext cx="9144000" cy="702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5"/>
          <p:cNvGrpSpPr>
            <a:grpSpLocks/>
          </p:cNvGrpSpPr>
          <p:nvPr userDrawn="1"/>
        </p:nvGrpSpPr>
        <p:grpSpPr bwMode="auto">
          <a:xfrm>
            <a:off x="5286375" y="-6350"/>
            <a:ext cx="3863975" cy="641350"/>
            <a:chOff x="80" y="0"/>
            <a:chExt cx="6086" cy="1010"/>
          </a:xfrm>
        </p:grpSpPr>
        <p:pic>
          <p:nvPicPr>
            <p:cNvPr id="1028" name="Picture 6" descr="D:\幻灯片\图片\logo2.pnglogo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050" y="0"/>
              <a:ext cx="1116" cy="10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矩形 15"/>
            <p:cNvSpPr>
              <a:spLocks noChangeArrowheads="1"/>
            </p:cNvSpPr>
            <p:nvPr/>
          </p:nvSpPr>
          <p:spPr bwMode="auto">
            <a:xfrm>
              <a:off x="80" y="415"/>
              <a:ext cx="5353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  <a:defRPr/>
              </a:pPr>
              <a:r>
                <a:rPr lang="zh-CN" altLang="en-US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让</a:t>
              </a:r>
              <a:r>
                <a:rPr lang="en-US" altLang="zh-CN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IT</a:t>
              </a:r>
              <a:r>
                <a:rPr lang="zh-CN" altLang="en-US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教学更简单，让</a:t>
              </a:r>
              <a:r>
                <a:rPr lang="en-US" altLang="zh-CN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IT</a:t>
              </a:r>
              <a:r>
                <a:rPr lang="zh-CN" altLang="en-US" sz="1600" dirty="0" smtClean="0">
                  <a:solidFill>
                    <a:srgbClr val="00ACE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rPr>
                <a:t>学习更有效</a:t>
              </a:r>
              <a:endParaRPr lang="en-US" altLang="zh-CN" sz="1600" dirty="0" smtClean="0">
                <a:solidFill>
                  <a:srgbClr val="00ACE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08" r:id="rId3"/>
    <p:sldLayoutId id="2147483912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293100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2.6.1 </a:t>
            </a:r>
            <a:r>
              <a:rPr lang="zh-CN" altLang="en-US" b="1" dirty="0" smtClean="0">
                <a:solidFill>
                  <a:srgbClr val="009ED6"/>
                </a:solidFill>
              </a:rPr>
              <a:t>索引的概念</a:t>
            </a:r>
            <a:endParaRPr lang="en-US" altLang="zh-CN" sz="2000" dirty="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dirty="0"/>
              <a:t>数据库的</a:t>
            </a:r>
            <a:r>
              <a:rPr lang="zh-CN" altLang="zh-CN" sz="2000" dirty="0">
                <a:solidFill>
                  <a:srgbClr val="FF0000"/>
                </a:solidFill>
              </a:rPr>
              <a:t>索引</a:t>
            </a:r>
            <a:r>
              <a:rPr lang="zh-CN" altLang="zh-CN" sz="2000" dirty="0"/>
              <a:t>好比新华字典的音序表，它是对数据库表中一列或多列的值进行排序后的一种结构，其作用就是</a:t>
            </a:r>
            <a:r>
              <a:rPr lang="zh-CN" altLang="zh-CN" sz="2000" dirty="0">
                <a:solidFill>
                  <a:srgbClr val="FF0000"/>
                </a:solidFill>
              </a:rPr>
              <a:t>提高表中数据的查询速</a:t>
            </a:r>
            <a:r>
              <a:rPr lang="zh-CN" altLang="zh-CN" sz="2000">
                <a:solidFill>
                  <a:srgbClr val="FF0000"/>
                </a:solidFill>
              </a:rPr>
              <a:t>度</a:t>
            </a:r>
            <a:r>
              <a:rPr lang="zh-CN" altLang="zh-CN" sz="2000" smtClean="0"/>
              <a:t>。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en-US" altLang="zh-CN" sz="2000" smtClean="0"/>
              <a:t>MySQL</a:t>
            </a:r>
            <a:r>
              <a:rPr lang="zh-CN" altLang="zh-CN" sz="2000" dirty="0"/>
              <a:t>中的索引分为很多种，具体如下：</a:t>
            </a:r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en-US" altLang="zh-CN" sz="2000"/>
              <a:t>1</a:t>
            </a:r>
            <a:r>
              <a:rPr lang="zh-CN" altLang="en-US" sz="2000"/>
              <a:t>、普通索引</a:t>
            </a:r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en-US" altLang="zh-CN" sz="2000" smtClean="0"/>
              <a:t>2</a:t>
            </a:r>
            <a:r>
              <a:rPr lang="zh-CN" altLang="zh-CN" sz="2000" dirty="0"/>
              <a:t>、唯一性</a:t>
            </a:r>
            <a:r>
              <a:rPr lang="zh-CN" altLang="zh-CN" sz="2000"/>
              <a:t>索</a:t>
            </a:r>
            <a:r>
              <a:rPr lang="zh-CN" altLang="zh-CN" sz="2000" smtClean="0"/>
              <a:t>引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en-US" altLang="zh-CN" sz="2000"/>
              <a:t>3</a:t>
            </a:r>
            <a:r>
              <a:rPr lang="zh-CN" altLang="en-US" sz="2000"/>
              <a:t>、全文索</a:t>
            </a:r>
            <a:r>
              <a:rPr lang="zh-CN" altLang="en-US" sz="2000" smtClean="0"/>
              <a:t>引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en-US" altLang="zh-CN" sz="2000"/>
              <a:t>4</a:t>
            </a:r>
            <a:r>
              <a:rPr lang="zh-CN" altLang="en-US" sz="2000"/>
              <a:t>、单列索</a:t>
            </a:r>
            <a:r>
              <a:rPr lang="zh-CN" altLang="en-US" sz="2000" smtClean="0"/>
              <a:t>引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en-US" altLang="zh-CN" sz="2000"/>
              <a:t>5</a:t>
            </a:r>
            <a:r>
              <a:rPr lang="zh-CN" altLang="en-US" sz="2000"/>
              <a:t>、多列索</a:t>
            </a:r>
            <a:r>
              <a:rPr lang="zh-CN" altLang="en-US" sz="2000" smtClean="0"/>
              <a:t>引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en-US" altLang="zh-CN" sz="2000"/>
              <a:t>6</a:t>
            </a:r>
            <a:r>
              <a:rPr lang="zh-CN" altLang="en-US" sz="2000"/>
              <a:t>、空间索引</a:t>
            </a:r>
            <a:endParaRPr lang="zh-CN" altLang="zh-CN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6388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1800" b="1" smtClean="0"/>
              <a:t>5</a:t>
            </a:r>
            <a:r>
              <a:rPr lang="zh-CN" altLang="zh-CN" sz="1800" b="1"/>
              <a:t>、创建多列索引</a:t>
            </a:r>
            <a:endParaRPr lang="zh-CN" altLang="zh-CN" sz="18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需</a:t>
            </a:r>
            <a:r>
              <a:rPr lang="zh-CN" altLang="zh-CN" sz="2000"/>
              <a:t>要注意的是，在多列索引中，只有查询条件中使用了这些字段中的第一个字段时，多列索引才会被使用</a:t>
            </a:r>
            <a:r>
              <a:rPr lang="zh-CN" altLang="zh-CN" sz="2000" smtClean="0"/>
              <a:t>。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为了验证这个说法是否正确，将id字段作为查询条件，通过EXPLAIN语句查看索引的使用情况，</a:t>
            </a:r>
            <a:r>
              <a:rPr lang="zh-CN" altLang="zh-CN" sz="2000" smtClean="0"/>
              <a:t>SQL</a:t>
            </a:r>
            <a:r>
              <a:rPr lang="zh-CN" altLang="en-US" sz="2000" smtClean="0"/>
              <a:t>代码</a:t>
            </a:r>
            <a:r>
              <a:rPr lang="zh-CN" altLang="zh-CN" sz="2000" smtClean="0"/>
              <a:t>如</a:t>
            </a:r>
            <a:r>
              <a:rPr lang="zh-CN" altLang="zh-CN" sz="2000"/>
              <a:t>下所示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如果只使用name字段作为查询条件，</a:t>
            </a:r>
            <a:r>
              <a:rPr lang="zh-CN" altLang="zh-CN" sz="2000" smtClean="0"/>
              <a:t>SQL</a:t>
            </a:r>
            <a:r>
              <a:rPr lang="zh-CN" altLang="en-US" sz="2000" smtClean="0"/>
              <a:t>代码</a:t>
            </a:r>
            <a:r>
              <a:rPr lang="zh-CN" altLang="zh-CN" sz="2000" smtClean="0"/>
              <a:t>如</a:t>
            </a:r>
            <a:r>
              <a:rPr lang="zh-CN" altLang="zh-CN" sz="2000"/>
              <a:t>下所示：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200" smtClean="0"/>
          </a:p>
        </p:txBody>
      </p:sp>
      <p:sp>
        <p:nvSpPr>
          <p:cNvPr id="8" name="TextBox 7"/>
          <p:cNvSpPr txBox="1"/>
          <p:nvPr/>
        </p:nvSpPr>
        <p:spPr>
          <a:xfrm>
            <a:off x="862013" y="3919538"/>
            <a:ext cx="7794625" cy="36988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EXPLAIN SELECT * FROM t5 WHERE id=1 \G</a:t>
            </a:r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862013" y="4986338"/>
            <a:ext cx="7794625" cy="36988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EXPLAIN SELECT * FROM t5 WHERE name='Mike'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6388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1800" b="1" smtClean="0"/>
              <a:t>6</a:t>
            </a:r>
            <a:r>
              <a:rPr lang="zh-CN" altLang="zh-CN" sz="1800" b="1"/>
              <a:t>、创建空间索引</a:t>
            </a:r>
            <a:endParaRPr lang="zh-CN" altLang="zh-CN" sz="18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【例2-28】创建一个表名为t6的表，在空间类型为GEOMETRY的字段上创建空间索引，SQL语句如下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 marL="0" indent="0">
              <a:buFontTx/>
              <a:buNone/>
              <a:defRPr/>
            </a:pPr>
            <a:endParaRPr lang="en-US" altLang="zh-CN" sz="12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上述SQL语句执行后，使用SHOW CREATE TABLE语句查看表的结构， </a:t>
            </a:r>
            <a:r>
              <a:rPr lang="zh-CN" altLang="zh-CN" sz="2000" smtClean="0"/>
              <a:t>SQL</a:t>
            </a:r>
            <a:r>
              <a:rPr lang="zh-CN" altLang="zh-CN" sz="2000"/>
              <a:t>代码如下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需要注意的是，创建空间索引时，所在字段的值不能为空值，并且</a:t>
            </a:r>
            <a:r>
              <a:rPr lang="zh-CN" altLang="zh-CN" sz="2000">
                <a:solidFill>
                  <a:srgbClr val="FF0000"/>
                </a:solidFill>
              </a:rPr>
              <a:t>表的存储引擎为MyISAM</a:t>
            </a:r>
            <a:r>
              <a:rPr lang="zh-CN" altLang="zh-CN" sz="2000"/>
              <a:t>。</a:t>
            </a:r>
            <a:endParaRPr lang="en-US" altLang="zh-CN" sz="2000" smtClean="0"/>
          </a:p>
        </p:txBody>
      </p:sp>
      <p:sp>
        <p:nvSpPr>
          <p:cNvPr id="2" name="TextBox 1"/>
          <p:cNvSpPr txBox="1"/>
          <p:nvPr/>
        </p:nvSpPr>
        <p:spPr>
          <a:xfrm>
            <a:off x="862013" y="5262563"/>
            <a:ext cx="7794625" cy="3683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t</a:t>
            </a:r>
            <a:r>
              <a:rPr lang="en-US" altLang="zh-CN"/>
              <a:t>6</a:t>
            </a:r>
            <a:r>
              <a:rPr lang="zh-CN" altLang="zh-CN"/>
              <a:t>\G</a:t>
            </a:r>
            <a:endParaRPr lang="zh-CN" altLang="en-US"/>
          </a:p>
        </p:txBody>
      </p:sp>
      <p:grpSp>
        <p:nvGrpSpPr>
          <p:cNvPr id="86021" name="组合 4"/>
          <p:cNvGrpSpPr>
            <a:grpSpLocks/>
          </p:cNvGrpSpPr>
          <p:nvPr/>
        </p:nvGrpSpPr>
        <p:grpSpPr bwMode="auto">
          <a:xfrm>
            <a:off x="862013" y="3033713"/>
            <a:ext cx="7794625" cy="1098550"/>
            <a:chOff x="861263" y="3033713"/>
            <a:chExt cx="7795843" cy="1098900"/>
          </a:xfrm>
        </p:grpSpPr>
        <p:pic>
          <p:nvPicPr>
            <p:cNvPr id="860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1263" y="3033713"/>
              <a:ext cx="7795843" cy="10989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6023" name="矩形 2"/>
            <p:cNvSpPr>
              <a:spLocks noChangeArrowheads="1"/>
            </p:cNvSpPr>
            <p:nvPr/>
          </p:nvSpPr>
          <p:spPr bwMode="auto">
            <a:xfrm>
              <a:off x="2588821" y="3583163"/>
              <a:ext cx="2505693" cy="264442"/>
            </a:xfrm>
            <a:prstGeom prst="rect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buFont typeface="Arial" charset="0"/>
                <a:buNone/>
              </a:pPr>
              <a:endParaRPr lang="zh-CN" alt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dirty="0"/>
              <a:t>二、使用CREATE INDEX 语句在已经存在的表上创建索引</a:t>
            </a:r>
            <a:endParaRPr lang="zh-CN" altLang="zh-CN" sz="2000" dirty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−"/>
              <a:defRPr/>
            </a:pPr>
            <a:r>
              <a:rPr lang="zh-CN" altLang="zh-CN" sz="2000" dirty="0"/>
              <a:t>若想在一个已经存在的表上创建索引，可以使用</a:t>
            </a:r>
            <a:r>
              <a:rPr lang="zh-CN" altLang="zh-CN" sz="2000" dirty="0">
                <a:solidFill>
                  <a:srgbClr val="FF0000"/>
                </a:solidFill>
              </a:rPr>
              <a:t>CREATE INDEX</a:t>
            </a:r>
            <a:r>
              <a:rPr lang="zh-CN" altLang="zh-CN" sz="2000" dirty="0"/>
              <a:t>语句，CREATE INDEX语句创建索引的具体语法格式如下所示</a:t>
            </a:r>
            <a:r>
              <a:rPr lang="zh-CN" altLang="zh-CN" sz="2000" dirty="0" smtClean="0"/>
              <a:t>：</a:t>
            </a:r>
            <a:endParaRPr lang="en-US" altLang="zh-CN" sz="2000" dirty="0" smtClean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−"/>
              <a:defRPr/>
            </a:pPr>
            <a:endParaRPr lang="en-US" altLang="zh-CN" sz="2000" dirty="0" smtClean="0">
              <a:latin typeface="+mn-ea"/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−"/>
              <a:defRPr/>
            </a:pPr>
            <a:r>
              <a:rPr lang="zh-CN" altLang="zh-CN" sz="2000" dirty="0" smtClean="0"/>
              <a:t>在</a:t>
            </a:r>
            <a:r>
              <a:rPr lang="zh-CN" altLang="zh-CN" sz="2000" dirty="0"/>
              <a:t>上述语法格</a:t>
            </a:r>
            <a:r>
              <a:rPr lang="zh-CN" altLang="zh-CN" sz="2000"/>
              <a:t>式</a:t>
            </a:r>
            <a:r>
              <a:rPr lang="zh-CN" altLang="zh-CN" sz="2000" smtClean="0"/>
              <a:t>中</a:t>
            </a:r>
            <a:r>
              <a:rPr lang="zh-CN" altLang="en-US" sz="2000"/>
              <a:t>，</a:t>
            </a:r>
            <a:r>
              <a:rPr lang="zh-CN" altLang="zh-CN" sz="2000" smtClean="0"/>
              <a:t>UNIQUE、FULLTEXT</a:t>
            </a:r>
            <a:r>
              <a:rPr lang="zh-CN" altLang="zh-CN" sz="2000" dirty="0"/>
              <a:t>和SPATIAL都是可选参数，分别用于表示唯一性索引、全文索引和空间</a:t>
            </a:r>
            <a:r>
              <a:rPr lang="zh-CN" altLang="zh-CN" sz="2000" dirty="0" smtClean="0"/>
              <a:t>索</a:t>
            </a:r>
            <a:r>
              <a:rPr lang="zh-CN" altLang="zh-CN" sz="2000" smtClean="0"/>
              <a:t>引</a:t>
            </a:r>
            <a:r>
              <a:rPr lang="zh-CN" altLang="en-US" sz="2000" smtClean="0"/>
              <a:t>。</a:t>
            </a:r>
            <a:r>
              <a:rPr lang="zh-CN" altLang="zh-CN" sz="2000" smtClean="0"/>
              <a:t>INDEX</a:t>
            </a:r>
            <a:r>
              <a:rPr lang="zh-CN" altLang="zh-CN" sz="2000" dirty="0"/>
              <a:t>用于指明字段为索引</a:t>
            </a:r>
            <a:r>
              <a:rPr lang="zh-CN" altLang="zh-CN" sz="2000" dirty="0" smtClean="0"/>
              <a:t>。</a:t>
            </a:r>
            <a:endParaRPr lang="en-US" altLang="zh-CN" sz="2000" dirty="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911225" y="3271838"/>
            <a:ext cx="7634288" cy="7270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 dirty="0">
                <a:solidFill>
                  <a:srgbClr val="000000"/>
                </a:solidFill>
              </a:rPr>
              <a:t>CREATE [UNIQUE|FULLTEXT|SPATIAL] INDEX 索引名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 dirty="0">
                <a:solidFill>
                  <a:srgbClr val="000000"/>
                </a:solidFill>
              </a:rPr>
              <a:t> ON 表名 (字段名 [(长度)] [ASC|DESC]);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endParaRPr lang="zh-CN" altLang="zh-CN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dirty="0"/>
              <a:t>为了便于大家学习如何使用CREATE INDEX语句在已经存在的表上创建索引，接下来，创建一个book表，该表中没有建立任何索引，创建book表的SQL语句如下所示：</a:t>
            </a:r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dirty="0"/>
              <a:t>创建好数据表book后，通过具体的案例为大家演示如何使用CREAT INDEX语句在已存在的数据表中创建索引，具体如下：</a:t>
            </a:r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90588" y="2884488"/>
            <a:ext cx="7588250" cy="26495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 dirty="0">
                <a:solidFill>
                  <a:srgbClr val="000000"/>
                </a:solidFill>
              </a:rPr>
              <a:t>CREATE TABLE book (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 smtClean="0">
                <a:solidFill>
                  <a:srgbClr val="000000"/>
                </a:solidFill>
              </a:rPr>
              <a:t> 	</a:t>
            </a:r>
            <a:r>
              <a:rPr lang="zh-CN" altLang="zh-CN" sz="1800" smtClean="0">
                <a:solidFill>
                  <a:srgbClr val="000000"/>
                </a:solidFill>
              </a:rPr>
              <a:t>bookid  </a:t>
            </a:r>
            <a:r>
              <a:rPr lang="zh-CN" altLang="zh-CN" sz="1800" dirty="0">
                <a:solidFill>
                  <a:srgbClr val="000000"/>
                </a:solidFill>
              </a:rPr>
              <a:t>INT NOT NULL,</a:t>
            </a:r>
          </a:p>
          <a:p>
            <a:pPr marL="0" lvl="1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>
                <a:solidFill>
                  <a:srgbClr val="000000"/>
                </a:solidFill>
              </a:rPr>
              <a:t>         </a:t>
            </a:r>
            <a:r>
              <a:rPr lang="en-US" altLang="zh-CN" sz="1800" smtClean="0">
                <a:solidFill>
                  <a:srgbClr val="000000"/>
                </a:solidFill>
              </a:rPr>
              <a:t>     </a:t>
            </a:r>
            <a:r>
              <a:rPr lang="zh-CN" altLang="zh-CN" sz="1800" smtClean="0">
                <a:solidFill>
                  <a:srgbClr val="000000"/>
                </a:solidFill>
              </a:rPr>
              <a:t>bookname </a:t>
            </a:r>
            <a:r>
              <a:rPr lang="zh-CN" altLang="zh-CN" sz="1800" dirty="0">
                <a:solidFill>
                  <a:srgbClr val="000000"/>
                </a:solidFill>
              </a:rPr>
              <a:t>VARCHAR(255) NOT NULL,</a:t>
            </a:r>
          </a:p>
          <a:p>
            <a:pPr marL="0" lvl="1" indent="0">
              <a:lnSpc>
                <a:spcPct val="100000"/>
              </a:lnSpc>
              <a:buFontTx/>
              <a:buNone/>
              <a:defRPr/>
            </a:pPr>
            <a:r>
              <a:rPr lang="en-US" altLang="zh-CN" sz="1400" smtClean="0">
                <a:solidFill>
                  <a:srgbClr val="000000"/>
                </a:solidFill>
              </a:rPr>
              <a:t>	</a:t>
            </a:r>
            <a:r>
              <a:rPr lang="zh-CN" altLang="zh-CN" sz="1800">
                <a:solidFill>
                  <a:srgbClr val="000000"/>
                </a:solidFill>
              </a:rPr>
              <a:t>authors </a:t>
            </a:r>
            <a:r>
              <a:rPr lang="zh-CN" altLang="zh-CN" sz="1800" dirty="0">
                <a:solidFill>
                  <a:srgbClr val="000000"/>
                </a:solidFill>
              </a:rPr>
              <a:t>VARCHAR(255) NOT NULL,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>
                <a:solidFill>
                  <a:srgbClr val="000000"/>
                </a:solidFill>
              </a:rPr>
              <a:t>   </a:t>
            </a:r>
            <a:r>
              <a:rPr lang="en-US" altLang="zh-CN" sz="1800" smtClean="0">
                <a:solidFill>
                  <a:srgbClr val="000000"/>
                </a:solidFill>
              </a:rPr>
              <a:t>	</a:t>
            </a:r>
            <a:r>
              <a:rPr lang="zh-CN" altLang="zh-CN" sz="1800" smtClean="0">
                <a:solidFill>
                  <a:srgbClr val="000000"/>
                </a:solidFill>
              </a:rPr>
              <a:t>info </a:t>
            </a:r>
            <a:r>
              <a:rPr lang="zh-CN" altLang="zh-CN" sz="1800" dirty="0">
                <a:solidFill>
                  <a:srgbClr val="000000"/>
                </a:solidFill>
              </a:rPr>
              <a:t>VARCHAR(255) NULL,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 smtClean="0">
                <a:solidFill>
                  <a:srgbClr val="000000"/>
                </a:solidFill>
              </a:rPr>
              <a:t> 	</a:t>
            </a:r>
            <a:r>
              <a:rPr lang="zh-CN" altLang="zh-CN" sz="1800" smtClean="0">
                <a:solidFill>
                  <a:srgbClr val="000000"/>
                </a:solidFill>
              </a:rPr>
              <a:t>comment </a:t>
            </a:r>
            <a:r>
              <a:rPr lang="zh-CN" altLang="zh-CN" sz="1800" dirty="0">
                <a:solidFill>
                  <a:srgbClr val="000000"/>
                </a:solidFill>
              </a:rPr>
              <a:t>VARCHAR(255) NULL,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 smtClean="0">
                <a:solidFill>
                  <a:srgbClr val="000000"/>
                </a:solidFill>
              </a:rPr>
              <a:t> 	</a:t>
            </a:r>
            <a:r>
              <a:rPr lang="zh-CN" altLang="zh-CN" sz="1800" smtClean="0">
                <a:solidFill>
                  <a:srgbClr val="000000"/>
                </a:solidFill>
              </a:rPr>
              <a:t>publicyear </a:t>
            </a:r>
            <a:r>
              <a:rPr lang="zh-CN" altLang="zh-CN" sz="1800" dirty="0">
                <a:solidFill>
                  <a:srgbClr val="000000"/>
                </a:solidFill>
              </a:rPr>
              <a:t>YEAR NOT NULL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 smtClean="0">
                <a:solidFill>
                  <a:srgbClr val="000000"/>
                </a:solidFill>
              </a:rPr>
              <a:t>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dirty="0"/>
              <a:t>1、创建普通索引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【例2-29】在book表中的bookid字段上建立一个名称为index_id的普通索引，SQL语句如下所示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66775" y="3033713"/>
            <a:ext cx="7742238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CREATE INDEX index_id ON book(bookid);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6775" y="4537075"/>
            <a:ext cx="7796213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2</a:t>
            </a:r>
            <a:r>
              <a:rPr lang="zh-CN" altLang="zh-CN" sz="2000" b="1"/>
              <a:t>、创建唯一性索引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【例2-30】在book表中的bookid字段上建立一个名称为uniqueidx的唯一性索引，SQL语句如下所示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66775" y="3033713"/>
            <a:ext cx="7742238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CREATE UNIQUE INDEX uniqueidx ON book(bookid);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6775" y="4537075"/>
            <a:ext cx="7796213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3</a:t>
            </a:r>
            <a:r>
              <a:rPr lang="zh-CN" altLang="zh-CN" sz="2000" b="1"/>
              <a:t>、创建单列索引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【例2-31】在book表中的comment字段上建立一个名称为singleidx的单列索引，SQL语句如下所示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上</a:t>
            </a:r>
            <a:r>
              <a:rPr lang="zh-CN" altLang="zh-CN" sz="2000"/>
              <a:t>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66775" y="3033713"/>
            <a:ext cx="7742238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CREATE INDEX singleidx ON book(comment);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6775" y="4537075"/>
            <a:ext cx="7796213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4</a:t>
            </a:r>
            <a:r>
              <a:rPr lang="zh-CN" altLang="zh-CN" sz="2000" b="1"/>
              <a:t>、创建多列索引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【例2-32】在book表中的authors和info字段上建立一个名称为mulitidx的多列索引，SQL语句如下所示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上</a:t>
            </a:r>
            <a:r>
              <a:rPr lang="zh-CN" altLang="zh-CN" sz="2000"/>
              <a:t>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66775" y="3033713"/>
            <a:ext cx="7742238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/>
              <a:t>CREATE INDEX mulitidx ON book(authors(20),info(20));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6775" y="4537075"/>
            <a:ext cx="7796213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5</a:t>
            </a:r>
            <a:r>
              <a:rPr lang="zh-CN" altLang="zh-CN" sz="2000" b="1"/>
              <a:t>、创建全文索引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【例2-33】删除表book，重新创建表book，在表中的info字段上创建全文索引</a:t>
            </a:r>
            <a:r>
              <a:rPr lang="zh-CN" altLang="zh-CN" sz="2000" smtClean="0"/>
              <a:t>。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首</a:t>
            </a:r>
            <a:r>
              <a:rPr lang="zh-CN" altLang="zh-CN" sz="2000"/>
              <a:t>先删除表book，SQL语句如下：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然后重新创建表book，SQL语句如</a:t>
            </a:r>
            <a:r>
              <a:rPr lang="zh-CN" altLang="zh-CN" sz="2000" smtClean="0"/>
              <a:t>下</a:t>
            </a:r>
            <a:r>
              <a:rPr lang="zh-CN" altLang="en-US" sz="2000" smtClean="0"/>
              <a:t>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93763" y="3478213"/>
            <a:ext cx="7742237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DROP TABLE book;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pic>
        <p:nvPicPr>
          <p:cNvPr id="9318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763" y="4524375"/>
            <a:ext cx="7742237" cy="19605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5</a:t>
            </a:r>
            <a:r>
              <a:rPr lang="zh-CN" altLang="zh-CN" sz="2000" b="1"/>
              <a:t>、创建全文索引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使</a:t>
            </a:r>
            <a:r>
              <a:rPr lang="zh-CN" altLang="zh-CN" sz="2000"/>
              <a:t>用CREATE INDEX语句在book表的info字段上创建名称为fulltextidx的全文索引，SQL语句如下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893763" y="3014663"/>
            <a:ext cx="7742237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/>
              <a:t>CREATE FULLTEXT INDEX fulltextidx ON book(info);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6775" y="4471988"/>
            <a:ext cx="7796213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293100" cy="54816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>
              <a:lnSpc>
                <a:spcPct val="200000"/>
              </a:lnSpc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创</a:t>
            </a:r>
            <a:r>
              <a:rPr lang="zh-CN" altLang="zh-CN" sz="2000" dirty="0" smtClean="0"/>
              <a:t>建</a:t>
            </a:r>
            <a:r>
              <a:rPr lang="zh-CN" altLang="zh-CN" sz="2000" dirty="0"/>
              <a:t>索引的方式有三种，具体如下：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一、</a:t>
            </a:r>
            <a:r>
              <a:rPr lang="zh-CN" altLang="en-US" sz="2000" smtClean="0"/>
              <a:t>创</a:t>
            </a:r>
            <a:r>
              <a:rPr lang="zh-CN" altLang="en-US" sz="2000"/>
              <a:t>建表的时候创建索引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−"/>
              <a:defRPr/>
            </a:pPr>
            <a:r>
              <a:rPr lang="zh-CN" altLang="en-US" sz="2000"/>
              <a:t>二、使用</a:t>
            </a:r>
            <a:r>
              <a:rPr lang="en-US" altLang="zh-CN" sz="2000"/>
              <a:t>CREATE INDEX </a:t>
            </a:r>
            <a:r>
              <a:rPr lang="zh-CN" altLang="en-US" sz="2000"/>
              <a:t>语句在已经存在的表上创建索</a:t>
            </a:r>
            <a:r>
              <a:rPr lang="zh-CN" altLang="en-US" sz="2000" smtClean="0"/>
              <a:t>引</a:t>
            </a:r>
            <a:endParaRPr lang="en-US" altLang="zh-CN" sz="2000" smtClean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−"/>
              <a:defRPr/>
            </a:pPr>
            <a:r>
              <a:rPr lang="zh-CN" altLang="en-US" sz="2000"/>
              <a:t>三、使用</a:t>
            </a:r>
            <a:r>
              <a:rPr lang="en-US" altLang="zh-CN" sz="2000"/>
              <a:t>ALTER TABLE</a:t>
            </a:r>
            <a:r>
              <a:rPr lang="zh-CN" altLang="en-US" sz="2000"/>
              <a:t>语句在已经存在表上创建索引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800" smtClean="0"/>
          </a:p>
          <a:p>
            <a:pPr marL="0" indent="0">
              <a:buFontTx/>
              <a:buNone/>
              <a:defRPr/>
            </a:pPr>
            <a:endParaRPr lang="en-US" altLang="zh-CN" sz="18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1800" smtClean="0"/>
          </a:p>
          <a:p>
            <a:pPr marL="0" indent="0">
              <a:buFontTx/>
              <a:buNone/>
              <a:defRPr/>
            </a:pPr>
            <a:endParaRPr lang="zh-CN" altLang="zh-CN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6</a:t>
            </a:r>
            <a:r>
              <a:rPr lang="zh-CN" altLang="zh-CN" sz="2000" b="1"/>
              <a:t>、创建空间索引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1800"/>
              <a:t>【例2-34】创建表t7，在表中的g字段上创建名称为spatidx的空间索引</a:t>
            </a:r>
            <a:r>
              <a:rPr lang="zh-CN" altLang="zh-CN" sz="1800" smtClean="0"/>
              <a:t>。首</a:t>
            </a:r>
            <a:r>
              <a:rPr lang="zh-CN" altLang="zh-CN" sz="1800"/>
              <a:t>先创建数据表t7，SQL语句如下</a:t>
            </a:r>
            <a:r>
              <a:rPr lang="zh-CN" altLang="zh-CN" sz="1800" smtClean="0"/>
              <a:t>：</a:t>
            </a:r>
            <a:endParaRPr lang="en-US" altLang="zh-CN" sz="18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8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8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1800" smtClean="0"/>
              <a:t>使</a:t>
            </a:r>
            <a:r>
              <a:rPr lang="zh-CN" altLang="zh-CN" sz="1800"/>
              <a:t>用CREATE INDEX语句在t7表的g字段上创建名称为spatidx的空间索引，SQL语句如下</a:t>
            </a:r>
            <a:r>
              <a:rPr lang="zh-CN" altLang="zh-CN" sz="1800" smtClean="0"/>
              <a:t>：</a:t>
            </a:r>
            <a:endParaRPr lang="en-US" altLang="zh-CN" sz="18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8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1800"/>
              <a:t>为了验证空间索引spatidx是否创建成功，使用SHOW CREATE TABLE语句查看表的结构，结果如下所示：</a:t>
            </a:r>
            <a:endParaRPr lang="en-US" altLang="zh-CN" sz="18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855663" y="2813050"/>
            <a:ext cx="7742237" cy="103505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/>
              <a:t>CREATE TABLE t7(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/>
              <a:t>                   g GEOMETRY NOT NULL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/>
              <a:t>                 )ENGINE=MyISAM;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5663" y="4660900"/>
            <a:ext cx="7794625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CREATE SPATIAL INDEX spatidx ON t7(g);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5663" y="6000750"/>
            <a:ext cx="7794625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 t7 \G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148263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dirty="0"/>
              <a:t>三、使用ALTER TABLE语句在已经存在表上创建索引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dirty="0"/>
              <a:t>在已经存在的表中创建索引，除了可以使用CREATE INDEX语句外，还可以使用ALTER TABLE语句。使用ALTER TABLE语句在已经存在表上创建索引的语法格式如下所示：</a:t>
            </a:r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 smtClean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dirty="0" smtClean="0"/>
              <a:t>在</a:t>
            </a:r>
            <a:r>
              <a:rPr lang="zh-CN" altLang="zh-CN" sz="2000" dirty="0"/>
              <a:t>上述语法格式中，UNIQUE、FULLTEXT和SPATIAL都是可选参数，分别用于表示唯一性索引、全文索引和空间索引，ADD表示向表中添加字段。</a:t>
            </a:r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9" name="内容占位符 2"/>
          <p:cNvSpPr txBox="1">
            <a:spLocks/>
          </p:cNvSpPr>
          <p:nvPr/>
        </p:nvSpPr>
        <p:spPr bwMode="auto">
          <a:xfrm>
            <a:off x="893763" y="3498850"/>
            <a:ext cx="7727950" cy="7159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 dirty="0">
                <a:solidFill>
                  <a:srgbClr val="000000"/>
                </a:solidFill>
              </a:rPr>
              <a:t>ALTER TABLE 表名 ADD [UNIQUE|FULLTEXT|SPATIAL]  INDEX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 dirty="0">
                <a:solidFill>
                  <a:srgbClr val="000000"/>
                </a:solidFill>
              </a:rPr>
              <a:t>                     索引名 (字段名 [(长度)] [ASC|DESC])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148263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接</a:t>
            </a:r>
            <a:r>
              <a:rPr lang="zh-CN" altLang="zh-CN" sz="2000"/>
              <a:t>下来，同样以book表为例，对不同类型的索引进行详细讲解。为了使book表不包含任何索引，我们首先删除表book，SQL语句如下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然后重新建立表book，SQL语句如下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2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创建好数据表book后，就可以使用ALTER TABLE语句在已存在的数据表中创建索引了，具体如下：</a:t>
            </a:r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 smtClean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0588" y="2505075"/>
            <a:ext cx="7612062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DROP TABLE book;</a:t>
            </a:r>
          </a:p>
        </p:txBody>
      </p:sp>
      <p:pic>
        <p:nvPicPr>
          <p:cNvPr id="9728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0588" y="3524250"/>
            <a:ext cx="7612062" cy="1736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1</a:t>
            </a:r>
            <a:r>
              <a:rPr lang="zh-CN" altLang="zh-CN" sz="2000" b="1"/>
              <a:t>、创建普通索引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【例2-35】在表中的bookid字段上创建名称为index_id的普通索引，SQL语句如下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上</a:t>
            </a:r>
            <a:r>
              <a:rPr lang="zh-CN" altLang="zh-CN" sz="2000"/>
              <a:t>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66775" y="3021013"/>
            <a:ext cx="7742238" cy="36988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ALTER TABLE book ADD INDEX index_id(bookid);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6775" y="4537075"/>
            <a:ext cx="7796213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545512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2</a:t>
            </a:r>
            <a:r>
              <a:rPr lang="zh-CN" altLang="zh-CN" sz="2000" b="1"/>
              <a:t>、创建唯一性索引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【例2-36】在book表中的bookid字段上建立一个名称为uniqueidx的唯一性索引，SQL语句如下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上</a:t>
            </a:r>
            <a:r>
              <a:rPr lang="zh-CN" altLang="zh-CN" sz="2000"/>
              <a:t>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66775" y="3021013"/>
            <a:ext cx="7742238" cy="36988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ALTER TABLE book ADD UNIQUE uniqueidx(bookid);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6775" y="4537075"/>
            <a:ext cx="7796213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02637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3</a:t>
            </a:r>
            <a:r>
              <a:rPr lang="zh-CN" altLang="zh-CN" sz="2000" b="1"/>
              <a:t>、创建单列索引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【例2-37】在book表中的comment字段上建立一个名称为singleidx的单列索引，SQL语句如下所示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上</a:t>
            </a:r>
            <a:r>
              <a:rPr lang="zh-CN" altLang="zh-CN" sz="2000"/>
              <a:t>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66775" y="3021013"/>
            <a:ext cx="7742238" cy="36988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ALTER TABLE book ADD INDEX singleidx (comment(50));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6775" y="4537075"/>
            <a:ext cx="7796213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02637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4</a:t>
            </a:r>
            <a:r>
              <a:rPr lang="zh-CN" altLang="zh-CN" sz="2000" b="1"/>
              <a:t>、创建多列索引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【例2-38】在book表中的authors和info字段上建立一个名称为multidx的多列索引，SQL语句如下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上</a:t>
            </a:r>
            <a:r>
              <a:rPr lang="zh-CN" altLang="zh-CN" sz="2000"/>
              <a:t>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66775" y="3021013"/>
            <a:ext cx="7742238" cy="36988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/>
              <a:t>ALTER TABLE book ADD INDEX multidx(authors(20),info(50));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6775" y="4537075"/>
            <a:ext cx="7796213" cy="36988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02637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5</a:t>
            </a:r>
            <a:r>
              <a:rPr lang="zh-CN" altLang="zh-CN" sz="2000" b="1"/>
              <a:t>、创建全文索引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【例2-39】删除表book，重新创建表book，在表中的info字段上创建全文索引。</a:t>
            </a:r>
            <a:r>
              <a:rPr lang="zh-CN" altLang="zh-CN" sz="2000" smtClean="0"/>
              <a:t>首</a:t>
            </a:r>
            <a:r>
              <a:rPr lang="zh-CN" altLang="zh-CN" sz="2000"/>
              <a:t>先删除表book，SQL语句如下：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然后重新创建表book，SQL语句如下：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6775" y="2994025"/>
            <a:ext cx="7796213" cy="36830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DROP TABLE book;</a:t>
            </a:r>
            <a:endParaRPr lang="zh-CN" altLang="en-US"/>
          </a:p>
        </p:txBody>
      </p:sp>
      <p:pic>
        <p:nvPicPr>
          <p:cNvPr id="10240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6775" y="3940175"/>
            <a:ext cx="7796213" cy="1890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02637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5</a:t>
            </a:r>
            <a:r>
              <a:rPr lang="zh-CN" altLang="zh-CN" sz="2000" b="1"/>
              <a:t>、创建全文索引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使用ALTER TABLE语句在book表的info字段上创建名称为fulltextidx的全文索引，SQL语句如下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上</a:t>
            </a:r>
            <a:r>
              <a:rPr lang="zh-CN" altLang="zh-CN" sz="2000"/>
              <a:t>述SQL语句执行后，使用SHOW CREATE TABLE语句查看表的结构， SQL代码如下：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66775" y="3021013"/>
            <a:ext cx="7742238" cy="36988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ALTER TABLE book ADD FULLTEXT INDEX fulltextidx(info);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66775" y="4537075"/>
            <a:ext cx="7796213" cy="36988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book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02637" cy="5494338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2000" b="1" smtClean="0"/>
              <a:t>6</a:t>
            </a:r>
            <a:r>
              <a:rPr lang="zh-CN" altLang="zh-CN" sz="2000" b="1"/>
              <a:t>、创建空间索引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【例2-40】创建表t8，在表中的space字段上创建名称为spatidx的空间索引。</a:t>
            </a:r>
            <a:r>
              <a:rPr lang="zh-CN" altLang="zh-CN" sz="2000" smtClean="0"/>
              <a:t>首</a:t>
            </a:r>
            <a:r>
              <a:rPr lang="zh-CN" altLang="zh-CN" sz="2000"/>
              <a:t>先得创建数据表t8，SQL语句如下所示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en-US" sz="1800"/>
              <a:t>使用</a:t>
            </a:r>
            <a:r>
              <a:rPr lang="en-US" altLang="zh-CN" sz="1800"/>
              <a:t>ALTER TABLE</a:t>
            </a:r>
            <a:r>
              <a:rPr lang="zh-CN" altLang="en-US" sz="1800"/>
              <a:t>语句在</a:t>
            </a:r>
            <a:r>
              <a:rPr lang="en-US" altLang="zh-CN" sz="1800"/>
              <a:t>book</a:t>
            </a:r>
            <a:r>
              <a:rPr lang="zh-CN" altLang="en-US" sz="1800"/>
              <a:t>表的</a:t>
            </a:r>
            <a:r>
              <a:rPr lang="en-US" altLang="zh-CN" sz="1800"/>
              <a:t>space</a:t>
            </a:r>
            <a:r>
              <a:rPr lang="zh-CN" altLang="en-US" sz="1800"/>
              <a:t>字段上创建名称为</a:t>
            </a:r>
            <a:r>
              <a:rPr lang="en-US" altLang="zh-CN" sz="1800"/>
              <a:t>spatidx</a:t>
            </a:r>
            <a:r>
              <a:rPr lang="zh-CN" altLang="en-US" sz="1800"/>
              <a:t>的空间索引，</a:t>
            </a:r>
            <a:r>
              <a:rPr lang="en-US" altLang="zh-CN" sz="1800"/>
              <a:t>SQL</a:t>
            </a:r>
            <a:r>
              <a:rPr lang="zh-CN" altLang="en-US" sz="1800"/>
              <a:t>语句如下所示</a:t>
            </a:r>
            <a:r>
              <a:rPr lang="zh-CN" altLang="en-US" sz="1800" smtClean="0"/>
              <a:t>：</a:t>
            </a:r>
            <a:endParaRPr lang="en-US" altLang="zh-CN" sz="18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8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1800"/>
              <a:t>上述SQL语句执行后，使用SHOW CREATE TABLE语句查看表的结构，结果如下所示：</a:t>
            </a:r>
            <a:endParaRPr lang="en-US" altLang="zh-CN" sz="18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b="1"/>
          </a:p>
          <a:p>
            <a:pPr marL="0" indent="0">
              <a:buFontTx/>
              <a:buNone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 marL="0" indent="0">
              <a:buFontTx/>
              <a:buNone/>
              <a:defRPr/>
            </a:pPr>
            <a:endParaRPr lang="en-US" altLang="zh-CN" sz="2000" dirty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 bwMode="auto">
          <a:xfrm>
            <a:off x="855663" y="2949575"/>
            <a:ext cx="7742237" cy="10763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/>
              <a:t>CREATE TABLE t8(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/>
              <a:t>                  space GEOMETRY NOT NULL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en-US" altLang="zh-CN" sz="1800"/>
              <a:t>                )ENGINE=MyISAM;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1688" y="6208713"/>
            <a:ext cx="7796212" cy="369887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 t8 \G</a:t>
            </a:r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25500" y="4910138"/>
            <a:ext cx="7796213" cy="369887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ALTER TABLE t8 ADD SPATIAL INDEX spatidx(space);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355600" y="871538"/>
            <a:ext cx="8428038" cy="5735637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>
              <a:lnSpc>
                <a:spcPts val="3000"/>
              </a:lnSpc>
              <a:buFont typeface="Arial" panose="020B0604020202020204" pitchFamily="34" charset="0"/>
              <a:buChar char="−"/>
              <a:defRPr/>
            </a:pPr>
            <a:r>
              <a:rPr lang="zh-CN" altLang="en-US" sz="1800" b="1" smtClean="0"/>
              <a:t>一、</a:t>
            </a:r>
            <a:r>
              <a:rPr lang="zh-CN" altLang="zh-CN" sz="1800" b="1" smtClean="0"/>
              <a:t>创</a:t>
            </a:r>
            <a:r>
              <a:rPr lang="zh-CN" altLang="zh-CN" sz="1800" b="1"/>
              <a:t>建表的时候创建索引</a:t>
            </a:r>
            <a:endParaRPr lang="en-US" altLang="zh-CN" sz="1800" dirty="0" smtClean="0"/>
          </a:p>
          <a:p>
            <a:pPr>
              <a:lnSpc>
                <a:spcPts val="2900"/>
              </a:lnSpc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lnSpc>
                <a:spcPts val="3000"/>
              </a:lnSpc>
              <a:buFont typeface="Arial" panose="020B0604020202020204" pitchFamily="34" charset="0"/>
              <a:buChar char="−"/>
              <a:defRPr/>
            </a:pPr>
            <a:endParaRPr lang="en-US" altLang="zh-CN" sz="2000" dirty="0" smtClean="0"/>
          </a:p>
          <a:p>
            <a:pPr>
              <a:lnSpc>
                <a:spcPts val="3000"/>
              </a:lnSpc>
              <a:buFont typeface="Arial" panose="020B0604020202020204" pitchFamily="34" charset="0"/>
              <a:buChar char="−"/>
              <a:defRPr/>
            </a:pPr>
            <a:endParaRPr lang="en-US" altLang="zh-CN" sz="2000" dirty="0"/>
          </a:p>
          <a:p>
            <a:pPr>
              <a:lnSpc>
                <a:spcPts val="3000"/>
              </a:lnSpc>
              <a:buFont typeface="Arial" panose="020B0604020202020204" pitchFamily="34" charset="0"/>
              <a:buChar char="−"/>
              <a:defRPr/>
            </a:pPr>
            <a:endParaRPr lang="en-US" altLang="zh-CN" sz="2000" dirty="0" smtClean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endParaRPr lang="en-US" altLang="zh-CN" sz="1400" smtClean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−"/>
              <a:defRPr/>
            </a:pPr>
            <a:r>
              <a:rPr lang="zh-CN" altLang="zh-CN" sz="1400" smtClean="0"/>
              <a:t>关</a:t>
            </a:r>
            <a:r>
              <a:rPr lang="zh-CN" altLang="zh-CN" sz="1400" dirty="0" smtClean="0"/>
              <a:t>于</a:t>
            </a:r>
            <a:r>
              <a:rPr lang="zh-CN" altLang="zh-CN" sz="1400" dirty="0"/>
              <a:t>上述语法的相关解释具体如下：</a:t>
            </a:r>
          </a:p>
          <a:p>
            <a:pPr lvl="1">
              <a:lnSpc>
                <a:spcPts val="2200"/>
              </a:lnSpc>
              <a:buFont typeface="Wingdings" panose="05000000000000000000" pitchFamily="2" charset="2"/>
              <a:buChar char="u"/>
              <a:defRPr/>
            </a:pPr>
            <a:r>
              <a:rPr lang="zh-CN" altLang="zh-CN" sz="1400" dirty="0"/>
              <a:t>UNIQUE：可选参数，表示唯一性约束</a:t>
            </a:r>
          </a:p>
          <a:p>
            <a:pPr lvl="1">
              <a:lnSpc>
                <a:spcPts val="2200"/>
              </a:lnSpc>
              <a:buFont typeface="Wingdings" panose="05000000000000000000" pitchFamily="2" charset="2"/>
              <a:buChar char="u"/>
              <a:defRPr/>
            </a:pPr>
            <a:r>
              <a:rPr lang="zh-CN" altLang="zh-CN" sz="1400" dirty="0"/>
              <a:t>FULLTEXT：可选参数，表示全文约束</a:t>
            </a:r>
          </a:p>
          <a:p>
            <a:pPr lvl="1">
              <a:lnSpc>
                <a:spcPts val="2200"/>
              </a:lnSpc>
              <a:buFont typeface="Wingdings" panose="05000000000000000000" pitchFamily="2" charset="2"/>
              <a:buChar char="u"/>
              <a:defRPr/>
            </a:pPr>
            <a:r>
              <a:rPr lang="zh-CN" altLang="zh-CN" sz="1400" dirty="0"/>
              <a:t>SPATIAL：可选参数，表示空间约束</a:t>
            </a:r>
          </a:p>
          <a:p>
            <a:pPr lvl="1">
              <a:lnSpc>
                <a:spcPts val="2200"/>
              </a:lnSpc>
              <a:buFont typeface="Wingdings" panose="05000000000000000000" pitchFamily="2" charset="2"/>
              <a:buChar char="u"/>
              <a:defRPr/>
            </a:pPr>
            <a:r>
              <a:rPr lang="zh-CN" altLang="zh-CN" sz="1400" dirty="0"/>
              <a:t>INDEX和KEY：用来表示字段的索引，二者选一即可</a:t>
            </a:r>
          </a:p>
          <a:p>
            <a:pPr lvl="1">
              <a:lnSpc>
                <a:spcPts val="2200"/>
              </a:lnSpc>
              <a:buFont typeface="Wingdings" panose="05000000000000000000" pitchFamily="2" charset="2"/>
              <a:buChar char="u"/>
              <a:defRPr/>
            </a:pPr>
            <a:r>
              <a:rPr lang="zh-CN" altLang="zh-CN" sz="1400" dirty="0"/>
              <a:t>别名：可选参数，表示创建的索引的名称</a:t>
            </a:r>
          </a:p>
          <a:p>
            <a:pPr lvl="1">
              <a:lnSpc>
                <a:spcPts val="2200"/>
              </a:lnSpc>
              <a:buFont typeface="Wingdings" panose="05000000000000000000" pitchFamily="2" charset="2"/>
              <a:buChar char="u"/>
              <a:defRPr/>
            </a:pPr>
            <a:r>
              <a:rPr lang="zh-CN" altLang="zh-CN" sz="1400" dirty="0"/>
              <a:t>字段名1：指定索引对应字段的名称</a:t>
            </a:r>
          </a:p>
          <a:p>
            <a:pPr lvl="1">
              <a:lnSpc>
                <a:spcPts val="2200"/>
              </a:lnSpc>
              <a:buFont typeface="Wingdings" panose="05000000000000000000" pitchFamily="2" charset="2"/>
              <a:buChar char="u"/>
              <a:defRPr/>
            </a:pPr>
            <a:r>
              <a:rPr lang="zh-CN" altLang="zh-CN" sz="1400" dirty="0"/>
              <a:t>长度：可选参数，用于表示索引的长度</a:t>
            </a:r>
          </a:p>
          <a:p>
            <a:pPr lvl="1">
              <a:lnSpc>
                <a:spcPts val="2200"/>
              </a:lnSpc>
              <a:buFont typeface="Wingdings" panose="05000000000000000000" pitchFamily="2" charset="2"/>
              <a:buChar char="u"/>
              <a:defRPr/>
            </a:pPr>
            <a:r>
              <a:rPr lang="zh-CN" altLang="zh-CN" sz="1400" dirty="0"/>
              <a:t>ASC和DESC：可选</a:t>
            </a:r>
            <a:r>
              <a:rPr lang="zh-CN" altLang="zh-CN" sz="1400" dirty="0" smtClean="0"/>
              <a:t>参数，其中，ASC表示升序排列，DESC表示降序排列</a:t>
            </a:r>
          </a:p>
          <a:p>
            <a:pPr marL="0" indent="0">
              <a:buFontTx/>
              <a:buNone/>
              <a:defRPr/>
            </a:pPr>
            <a:endParaRPr lang="zh-CN" altLang="zh-CN" sz="2000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819150" y="1822450"/>
            <a:ext cx="7489825" cy="1893888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400" dirty="0">
                <a:solidFill>
                  <a:srgbClr val="000000"/>
                </a:solidFill>
              </a:rPr>
              <a:t>CREATE TABLE 表名（字段名 数据类型[完整性约束条件],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400" dirty="0">
                <a:solidFill>
                  <a:srgbClr val="000000"/>
                </a:solidFill>
              </a:rPr>
              <a:t>                     字段名 数据类型[完整性约束条件],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400" dirty="0">
                <a:solidFill>
                  <a:srgbClr val="000000"/>
                </a:solidFill>
              </a:rPr>
              <a:t>                     ．．．．．．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400" dirty="0">
                <a:solidFill>
                  <a:srgbClr val="000000"/>
                </a:solidFill>
              </a:rPr>
              <a:t>　　　　　　　　　　　　　字段名 数据类型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400" dirty="0">
                <a:solidFill>
                  <a:srgbClr val="000000"/>
                </a:solidFill>
              </a:rPr>
              <a:t>　　　　　　　　　　　　［UNIQUE|FULLTEXT|SPATIAL］ INDEX|KEY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400" dirty="0">
                <a:solidFill>
                  <a:srgbClr val="000000"/>
                </a:solidFill>
              </a:rPr>
              <a:t>                             [别名] (字段名1 [(长度)]) [ASC|DESC])</a:t>
            </a:r>
          </a:p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400" dirty="0">
                <a:solidFill>
                  <a:srgbClr val="000000"/>
                </a:solidFill>
              </a:rPr>
              <a:t>                         );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302625" cy="5451475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2.6.3 </a:t>
            </a:r>
            <a:r>
              <a:rPr lang="zh-CN" altLang="en-US" b="1" dirty="0" smtClean="0">
                <a:solidFill>
                  <a:srgbClr val="009ED6"/>
                </a:solidFill>
              </a:rPr>
              <a:t>删除索引</a:t>
            </a:r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删</a:t>
            </a:r>
            <a:r>
              <a:rPr lang="zh-CN" altLang="zh-CN" sz="2000" dirty="0"/>
              <a:t>除索引的方式有两种，具体如下</a:t>
            </a:r>
            <a:r>
              <a:rPr lang="zh-CN" altLang="zh-CN" sz="2000" dirty="0" smtClean="0"/>
              <a:t>：</a:t>
            </a:r>
            <a:endParaRPr lang="en-US" altLang="zh-CN" sz="2000" dirty="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b="1" dirty="0"/>
              <a:t>1、使用ALTER TABLE删除索引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dirty="0"/>
              <a:t>使用ALTER TABLE删除索引的基本语法格式如下所示：</a:t>
            </a:r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【例2-41】删除表book中名称为fulltextidx的全文索引</a:t>
            </a:r>
            <a:r>
              <a:rPr lang="zh-CN" altLang="zh-CN" sz="2000" smtClean="0"/>
              <a:t>。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要</a:t>
            </a:r>
            <a:r>
              <a:rPr lang="zh-CN" altLang="zh-CN" sz="2000"/>
              <a:t>想删除该索引，可以使用以下SQL语句：</a:t>
            </a:r>
            <a:endParaRPr lang="en-US" altLang="zh-CN" sz="2000" dirty="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 smtClean="0"/>
          </a:p>
          <a:p>
            <a:pPr marL="0" indent="0">
              <a:buFontTx/>
              <a:buNone/>
              <a:defRPr/>
            </a:pPr>
            <a:endParaRPr lang="en-US" altLang="zh-CN" sz="2000" dirty="0" smtClean="0">
              <a:latin typeface="+mn-ea"/>
            </a:endParaRPr>
          </a:p>
          <a:p>
            <a:pPr marL="0" indent="0">
              <a:lnSpc>
                <a:spcPts val="3000"/>
              </a:lnSpc>
              <a:buFontTx/>
              <a:buNone/>
              <a:defRPr/>
            </a:pP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47" name="内容占位符 2"/>
          <p:cNvSpPr txBox="1">
            <a:spLocks/>
          </p:cNvSpPr>
          <p:nvPr/>
        </p:nvSpPr>
        <p:spPr bwMode="auto">
          <a:xfrm>
            <a:off x="858838" y="3067050"/>
            <a:ext cx="7335837" cy="4318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 dirty="0">
                <a:solidFill>
                  <a:srgbClr val="000000"/>
                </a:solidFill>
              </a:rPr>
              <a:t>ALTER TABLE 表名 DROP INDEX 字段名</a:t>
            </a:r>
          </a:p>
        </p:txBody>
      </p:sp>
      <p:sp>
        <p:nvSpPr>
          <p:cNvPr id="13" name="内容占位符 2"/>
          <p:cNvSpPr txBox="1">
            <a:spLocks/>
          </p:cNvSpPr>
          <p:nvPr/>
        </p:nvSpPr>
        <p:spPr bwMode="auto">
          <a:xfrm>
            <a:off x="858838" y="4729163"/>
            <a:ext cx="7335837" cy="4318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ALTER TABLE book DROP INDEX fulltextidx;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302625" cy="5451475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2.6.3 </a:t>
            </a:r>
            <a:r>
              <a:rPr lang="zh-CN" altLang="en-US" b="1" dirty="0" smtClean="0">
                <a:solidFill>
                  <a:srgbClr val="009ED6"/>
                </a:solidFill>
              </a:rPr>
              <a:t>删除索引</a:t>
            </a:r>
          </a:p>
          <a:p>
            <a:pPr marL="0" indent="0">
              <a:buFontTx/>
              <a:buNone/>
              <a:defRPr/>
            </a:pPr>
            <a:r>
              <a:rPr lang="zh-CN" altLang="zh-CN" sz="2000" b="1" dirty="0"/>
              <a:t>2、使用DROP INDEX删除索引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dirty="0"/>
              <a:t>使用DROP INDEX删除索引的基本语法格式如下所示</a:t>
            </a:r>
            <a:endParaRPr lang="en-US" altLang="zh-CN" sz="2000" dirty="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zh-CN" altLang="zh-CN" sz="2000" dirty="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【例2-42】删除表t8中名称为spatidx的空间索引，SQL语句如下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上述SQL代码执行后，使用SHOW CREATE TABLE语句查看表的结构，结果如下所示</a:t>
            </a:r>
            <a:r>
              <a:rPr lang="zh-CN" altLang="zh-CN" sz="2000" smtClean="0"/>
              <a:t>：</a:t>
            </a:r>
            <a:endParaRPr lang="en-US" altLang="zh-CN" b="1" dirty="0" smtClean="0">
              <a:solidFill>
                <a:srgbClr val="009ED6"/>
              </a:solidFill>
            </a:endParaRPr>
          </a:p>
        </p:txBody>
      </p:sp>
      <p:sp>
        <p:nvSpPr>
          <p:cNvPr id="47" name="内容占位符 2"/>
          <p:cNvSpPr txBox="1">
            <a:spLocks/>
          </p:cNvSpPr>
          <p:nvPr/>
        </p:nvSpPr>
        <p:spPr bwMode="auto">
          <a:xfrm>
            <a:off x="893763" y="2573338"/>
            <a:ext cx="7335837" cy="4318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 dirty="0">
                <a:solidFill>
                  <a:srgbClr val="000000"/>
                </a:solidFill>
              </a:rPr>
              <a:t>DROP INDEX 索引名 ON 表名;</a:t>
            </a:r>
          </a:p>
        </p:txBody>
      </p:sp>
      <p:sp>
        <p:nvSpPr>
          <p:cNvPr id="13" name="内容占位符 2"/>
          <p:cNvSpPr txBox="1">
            <a:spLocks/>
          </p:cNvSpPr>
          <p:nvPr/>
        </p:nvSpPr>
        <p:spPr bwMode="auto">
          <a:xfrm>
            <a:off x="893763" y="3589338"/>
            <a:ext cx="7335837" cy="4318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noFill/>
          </a:ln>
        </p:spPr>
        <p:txBody>
          <a:bodyPr anchor="ctr"/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  <a:defRPr/>
            </a:pPr>
            <a:r>
              <a:rPr lang="zh-CN" altLang="zh-CN" sz="1800"/>
              <a:t>DROP INDEX spatidx ON t8;</a:t>
            </a:r>
            <a:endParaRPr lang="zh-CN" altLang="zh-CN" sz="1800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3763" y="5045075"/>
            <a:ext cx="7427912" cy="36988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 t8 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6388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en-US" sz="2000" b="1"/>
              <a:t>一、</a:t>
            </a:r>
            <a:r>
              <a:rPr lang="zh-CN" altLang="zh-CN" sz="2000" b="1"/>
              <a:t>创建表的时候创建索引</a:t>
            </a: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为</a:t>
            </a:r>
            <a:r>
              <a:rPr lang="zh-CN" altLang="zh-CN" sz="2000" dirty="0"/>
              <a:t>了帮助大家更好地了解如何在创建表的时候创建索引，接下来，通过具体的案例，分别对MySQL中的6种索引类型进行讲解，具体如下：</a:t>
            </a:r>
          </a:p>
          <a:p>
            <a:pPr marL="0" indent="0">
              <a:buFontTx/>
              <a:buNone/>
              <a:defRPr/>
            </a:pPr>
            <a:r>
              <a:rPr lang="zh-CN" altLang="zh-CN" sz="2000" b="1" dirty="0" smtClean="0"/>
              <a:t>1</a:t>
            </a:r>
            <a:r>
              <a:rPr lang="zh-CN" altLang="zh-CN" sz="2000" b="1" dirty="0"/>
              <a:t>、创建普通索引</a:t>
            </a:r>
            <a:endParaRPr lang="zh-CN" altLang="zh-CN" sz="20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 smtClean="0"/>
              <a:t>【</a:t>
            </a:r>
            <a:r>
              <a:rPr lang="zh-CN" altLang="zh-CN" sz="2000"/>
              <a:t>例2-23】在t1表中id字段上建立索引，SQL语句如下：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8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8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8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800" smtClean="0"/>
          </a:p>
        </p:txBody>
      </p:sp>
      <p:grpSp>
        <p:nvGrpSpPr>
          <p:cNvPr id="78852" name="组合 2"/>
          <p:cNvGrpSpPr>
            <a:grpSpLocks/>
          </p:cNvGrpSpPr>
          <p:nvPr/>
        </p:nvGrpSpPr>
        <p:grpSpPr bwMode="auto">
          <a:xfrm>
            <a:off x="863600" y="4000500"/>
            <a:ext cx="7758113" cy="1262063"/>
            <a:chOff x="863682" y="3999851"/>
            <a:chExt cx="7757804" cy="1263052"/>
          </a:xfrm>
        </p:grpSpPr>
        <p:pic>
          <p:nvPicPr>
            <p:cNvPr id="78853" name="Picture 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3682" y="3999851"/>
              <a:ext cx="7757804" cy="12630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78854" name="矩形 1"/>
            <p:cNvSpPr>
              <a:spLocks noChangeArrowheads="1"/>
            </p:cNvSpPr>
            <p:nvPr/>
          </p:nvSpPr>
          <p:spPr bwMode="auto">
            <a:xfrm>
              <a:off x="2707574" y="4738255"/>
              <a:ext cx="1330036" cy="285007"/>
            </a:xfrm>
            <a:prstGeom prst="rect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buFont typeface="Arial" charset="0"/>
                <a:buNone/>
              </a:pPr>
              <a:endParaRPr lang="zh-CN" altLang="en-US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6388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1800" b="1" smtClean="0"/>
              <a:t>1</a:t>
            </a:r>
            <a:r>
              <a:rPr lang="zh-CN" altLang="zh-CN" sz="1800" b="1" dirty="0"/>
              <a:t>、创建普通索引</a:t>
            </a:r>
            <a:endParaRPr lang="zh-CN" altLang="zh-CN" sz="18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上述SQL语句执行后，使用SHOW CREATE TABLE语句查看表的结构</a:t>
            </a:r>
            <a:r>
              <a:rPr lang="zh-CN" altLang="zh-CN" sz="2000" smtClean="0"/>
              <a:t>，</a:t>
            </a:r>
            <a:r>
              <a:rPr lang="zh-CN" altLang="zh-CN" sz="2000"/>
              <a:t> SQL代码如</a:t>
            </a:r>
            <a:r>
              <a:rPr lang="zh-CN" altLang="zh-CN" sz="2000" smtClean="0"/>
              <a:t>下</a:t>
            </a:r>
            <a:r>
              <a:rPr lang="zh-CN" altLang="en-US" sz="2000" smtClean="0"/>
              <a:t>：</a:t>
            </a:r>
            <a:endParaRPr lang="en-US" altLang="zh-CN" sz="2000" smtClean="0"/>
          </a:p>
          <a:p>
            <a:pPr marL="0" indent="0">
              <a:buFontTx/>
              <a:buNone/>
              <a:defRPr/>
            </a:pPr>
            <a:endParaRPr lang="en-US" altLang="zh-CN" sz="180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为了查看索引是否被使用，可以使用EXPLAIN语句进行查看，SQL代码如下</a:t>
            </a:r>
            <a:r>
              <a:rPr lang="zh-CN" altLang="zh-CN" sz="2000" smtClean="0"/>
              <a:t>：</a:t>
            </a:r>
            <a:endParaRPr lang="en-US" altLang="zh-CN" sz="2000" smtClean="0"/>
          </a:p>
        </p:txBody>
      </p:sp>
      <p:sp>
        <p:nvSpPr>
          <p:cNvPr id="2" name="TextBox 1"/>
          <p:cNvSpPr txBox="1"/>
          <p:nvPr/>
        </p:nvSpPr>
        <p:spPr>
          <a:xfrm>
            <a:off x="862013" y="4348163"/>
            <a:ext cx="7794625" cy="36988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EXPLAIN SELECT * FROM t1 WHERE id=1 \G</a:t>
            </a:r>
            <a:endParaRPr lang="zh-CN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862013" y="2889250"/>
            <a:ext cx="7794625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t1\G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6388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1800" b="1" smtClean="0"/>
              <a:t>2</a:t>
            </a:r>
            <a:r>
              <a:rPr lang="zh-CN" altLang="zh-CN" sz="1800" b="1"/>
              <a:t>、创建唯一性索引</a:t>
            </a:r>
            <a:endParaRPr lang="zh-CN" altLang="zh-CN" sz="18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【例2-24】创建一个表名为t2的表，在表中的id字段上建立索引名为unique_id的唯一性索引，并且按照升序排列，SQL语句如下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2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上述SQL语句执行后，使用SHOW CREATE TABLE语句查看表的结构， </a:t>
            </a:r>
            <a:r>
              <a:rPr lang="zh-CN" altLang="zh-CN" sz="2000" smtClean="0"/>
              <a:t>SQL</a:t>
            </a:r>
            <a:r>
              <a:rPr lang="zh-CN" altLang="zh-CN" sz="2000"/>
              <a:t>代码如下</a:t>
            </a:r>
            <a:r>
              <a:rPr lang="zh-CN" altLang="zh-CN" sz="2000" smtClean="0"/>
              <a:t>：</a:t>
            </a:r>
            <a:endParaRPr lang="en-US" altLang="zh-CN" sz="2000" smtClean="0"/>
          </a:p>
        </p:txBody>
      </p:sp>
      <p:sp>
        <p:nvSpPr>
          <p:cNvPr id="2" name="TextBox 1"/>
          <p:cNvSpPr txBox="1"/>
          <p:nvPr/>
        </p:nvSpPr>
        <p:spPr>
          <a:xfrm>
            <a:off x="862013" y="5262563"/>
            <a:ext cx="7794625" cy="3683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t2\G</a:t>
            </a:r>
            <a:endParaRPr lang="zh-CN" altLang="en-US"/>
          </a:p>
        </p:txBody>
      </p:sp>
      <p:grpSp>
        <p:nvGrpSpPr>
          <p:cNvPr id="80901" name="组合 3"/>
          <p:cNvGrpSpPr>
            <a:grpSpLocks/>
          </p:cNvGrpSpPr>
          <p:nvPr/>
        </p:nvGrpSpPr>
        <p:grpSpPr bwMode="auto">
          <a:xfrm>
            <a:off x="862013" y="3016250"/>
            <a:ext cx="7794625" cy="1258888"/>
            <a:chOff x="861265" y="3016826"/>
            <a:chExt cx="7795843" cy="1258291"/>
          </a:xfrm>
        </p:grpSpPr>
        <p:pic>
          <p:nvPicPr>
            <p:cNvPr id="8090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1265" y="3016826"/>
              <a:ext cx="7795843" cy="1258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0903" name="矩形 2"/>
            <p:cNvSpPr>
              <a:spLocks noChangeArrowheads="1"/>
            </p:cNvSpPr>
            <p:nvPr/>
          </p:nvSpPr>
          <p:spPr bwMode="auto">
            <a:xfrm>
              <a:off x="2636322" y="3752603"/>
              <a:ext cx="3123210" cy="273132"/>
            </a:xfrm>
            <a:prstGeom prst="rect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buFont typeface="Arial" charset="0"/>
                <a:buNone/>
              </a:pPr>
              <a:endParaRPr lang="zh-CN" alt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6388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1800" b="1" smtClean="0"/>
              <a:t>3</a:t>
            </a:r>
            <a:r>
              <a:rPr lang="zh-CN" altLang="zh-CN" sz="1800" b="1"/>
              <a:t>、创建全文索引</a:t>
            </a:r>
            <a:endParaRPr lang="zh-CN" altLang="zh-CN" sz="18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【例2-25】创建一个表名为t3的表，在表中的name字段上建立索引名为fulltext_name的全文索引， 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2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上述SQL语句执行后，使用SHOW CREATE TABLE语句查看表的结构， </a:t>
            </a:r>
            <a:r>
              <a:rPr lang="zh-CN" altLang="zh-CN" sz="2000" smtClean="0"/>
              <a:t>SQL</a:t>
            </a:r>
            <a:r>
              <a:rPr lang="zh-CN" altLang="zh-CN" sz="2000"/>
              <a:t>代码如下</a:t>
            </a:r>
            <a:r>
              <a:rPr lang="zh-CN" altLang="zh-CN" sz="2000" smtClean="0"/>
              <a:t>：</a:t>
            </a:r>
            <a:endParaRPr lang="en-US" altLang="zh-CN" sz="2000" smtClean="0"/>
          </a:p>
        </p:txBody>
      </p:sp>
      <p:sp>
        <p:nvSpPr>
          <p:cNvPr id="2" name="TextBox 1"/>
          <p:cNvSpPr txBox="1"/>
          <p:nvPr/>
        </p:nvSpPr>
        <p:spPr>
          <a:xfrm>
            <a:off x="862013" y="5262563"/>
            <a:ext cx="7794625" cy="3683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t</a:t>
            </a:r>
            <a:r>
              <a:rPr lang="en-US" altLang="zh-CN"/>
              <a:t>3</a:t>
            </a:r>
            <a:r>
              <a:rPr lang="zh-CN" altLang="zh-CN"/>
              <a:t>\G</a:t>
            </a:r>
            <a:endParaRPr lang="zh-CN" altLang="en-US"/>
          </a:p>
        </p:txBody>
      </p:sp>
      <p:grpSp>
        <p:nvGrpSpPr>
          <p:cNvPr id="81925" name="组合 3"/>
          <p:cNvGrpSpPr>
            <a:grpSpLocks/>
          </p:cNvGrpSpPr>
          <p:nvPr/>
        </p:nvGrpSpPr>
        <p:grpSpPr bwMode="auto">
          <a:xfrm>
            <a:off x="862013" y="2990850"/>
            <a:ext cx="7794625" cy="1249363"/>
            <a:chOff x="861263" y="2990102"/>
            <a:chExt cx="7795843" cy="1249385"/>
          </a:xfrm>
        </p:grpSpPr>
        <p:pic>
          <p:nvPicPr>
            <p:cNvPr id="819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1263" y="2990102"/>
              <a:ext cx="7795843" cy="124938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1927" name="矩形 2"/>
            <p:cNvSpPr>
              <a:spLocks noChangeArrowheads="1"/>
            </p:cNvSpPr>
            <p:nvPr/>
          </p:nvSpPr>
          <p:spPr bwMode="auto">
            <a:xfrm>
              <a:off x="2648197" y="3728852"/>
              <a:ext cx="3467595" cy="261257"/>
            </a:xfrm>
            <a:prstGeom prst="rect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buFont typeface="Arial" charset="0"/>
                <a:buNone/>
              </a:pPr>
              <a:endParaRPr lang="zh-CN" alt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6388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1800" b="1" smtClean="0"/>
              <a:t>4</a:t>
            </a:r>
            <a:r>
              <a:rPr lang="zh-CN" altLang="zh-CN" sz="1800" b="1"/>
              <a:t>、创建单列索</a:t>
            </a:r>
            <a:r>
              <a:rPr lang="zh-CN" altLang="zh-CN" sz="1800" b="1" smtClean="0"/>
              <a:t>引</a:t>
            </a:r>
            <a:endParaRPr lang="zh-CN" altLang="zh-CN" sz="18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【例2-26】创建一个表名为t4的表，在表中的name字段上建立索引名为single_name的单列索引， 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2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上述SQL语句执行后，使用SHOW CREATE TABLE语句查看表的结构， </a:t>
            </a:r>
            <a:r>
              <a:rPr lang="zh-CN" altLang="zh-CN" sz="2000" smtClean="0"/>
              <a:t>SQL</a:t>
            </a:r>
            <a:r>
              <a:rPr lang="zh-CN" altLang="zh-CN" sz="2000"/>
              <a:t>代码如下</a:t>
            </a:r>
            <a:r>
              <a:rPr lang="zh-CN" altLang="zh-CN" sz="2000" smtClean="0"/>
              <a:t>：</a:t>
            </a:r>
            <a:endParaRPr lang="en-US" altLang="zh-CN" sz="2000" smtClean="0"/>
          </a:p>
        </p:txBody>
      </p:sp>
      <p:sp>
        <p:nvSpPr>
          <p:cNvPr id="2" name="TextBox 1"/>
          <p:cNvSpPr txBox="1"/>
          <p:nvPr/>
        </p:nvSpPr>
        <p:spPr>
          <a:xfrm>
            <a:off x="862013" y="5262563"/>
            <a:ext cx="7794625" cy="3683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t</a:t>
            </a:r>
            <a:r>
              <a:rPr lang="en-US" altLang="zh-CN"/>
              <a:t>4</a:t>
            </a:r>
            <a:r>
              <a:rPr lang="zh-CN" altLang="zh-CN"/>
              <a:t>\G</a:t>
            </a:r>
            <a:endParaRPr lang="zh-CN" altLang="en-US"/>
          </a:p>
        </p:txBody>
      </p:sp>
      <p:grpSp>
        <p:nvGrpSpPr>
          <p:cNvPr id="82949" name="组合 4"/>
          <p:cNvGrpSpPr>
            <a:grpSpLocks/>
          </p:cNvGrpSpPr>
          <p:nvPr/>
        </p:nvGrpSpPr>
        <p:grpSpPr bwMode="auto">
          <a:xfrm>
            <a:off x="862013" y="2967038"/>
            <a:ext cx="7794625" cy="1141412"/>
            <a:chOff x="861262" y="2967384"/>
            <a:chExt cx="7795843" cy="1141478"/>
          </a:xfrm>
        </p:grpSpPr>
        <p:pic>
          <p:nvPicPr>
            <p:cNvPr id="829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61262" y="2967384"/>
              <a:ext cx="7795843" cy="114147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2951" name="矩形 2"/>
            <p:cNvSpPr>
              <a:spLocks noChangeArrowheads="1"/>
            </p:cNvSpPr>
            <p:nvPr/>
          </p:nvSpPr>
          <p:spPr bwMode="auto">
            <a:xfrm>
              <a:off x="2636323" y="3633701"/>
              <a:ext cx="3277589" cy="261257"/>
            </a:xfrm>
            <a:prstGeom prst="rect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buFont typeface="Arial" charset="0"/>
                <a:buNone/>
              </a:pPr>
              <a:endParaRPr lang="zh-CN" alt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2.6 </a:t>
            </a:r>
            <a:r>
              <a:rPr lang="zh-CN" altLang="en-US" dirty="0" smtClean="0"/>
              <a:t>索引</a:t>
            </a:r>
            <a:endParaRPr lang="zh-CN" altLang="en-US" dirty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 bwMode="auto">
          <a:xfrm>
            <a:off x="420688" y="990600"/>
            <a:ext cx="8429625" cy="5638800"/>
          </a:xfrm>
          <a:ln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ts val="3000"/>
              </a:lnSpc>
              <a:buFontTx/>
              <a:buNone/>
              <a:defRPr/>
            </a:pPr>
            <a:r>
              <a:rPr lang="en-US" altLang="zh-CN" b="1" dirty="0" smtClean="0">
                <a:solidFill>
                  <a:srgbClr val="009ED6"/>
                </a:solidFill>
              </a:rPr>
              <a:t>2.6.2 </a:t>
            </a:r>
            <a:r>
              <a:rPr lang="zh-CN" altLang="en-US" b="1" dirty="0" smtClean="0">
                <a:solidFill>
                  <a:srgbClr val="009ED6"/>
                </a:solidFill>
              </a:rPr>
              <a:t>创建索引</a:t>
            </a:r>
            <a:endParaRPr lang="en-US" altLang="zh-CN" b="1" dirty="0" smtClean="0">
              <a:solidFill>
                <a:srgbClr val="009ED6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zh-CN" altLang="zh-CN" sz="1800" b="1" smtClean="0"/>
              <a:t>5</a:t>
            </a:r>
            <a:r>
              <a:rPr lang="zh-CN" altLang="zh-CN" sz="1800" b="1"/>
              <a:t>、创建多列索引</a:t>
            </a:r>
            <a:endParaRPr lang="zh-CN" altLang="zh-CN" sz="1800" dirty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【例2-27】创建一个表名为t5的表，在表中的id和name字段上建立索引名为multi的多列索引， SQL语句如下</a:t>
            </a:r>
            <a:r>
              <a:rPr lang="zh-CN" altLang="zh-CN" sz="2000" smtClean="0"/>
              <a:t>：</a:t>
            </a: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2000" smtClean="0"/>
          </a:p>
          <a:p>
            <a:pPr>
              <a:buFont typeface="Arial" panose="020B0604020202020204" pitchFamily="34" charset="0"/>
              <a:buChar char="−"/>
              <a:defRPr/>
            </a:pPr>
            <a:endParaRPr lang="en-US" altLang="zh-CN" sz="1200" smtClean="0"/>
          </a:p>
          <a:p>
            <a:pPr>
              <a:buFont typeface="Arial" panose="020B0604020202020204" pitchFamily="34" charset="0"/>
              <a:buChar char="−"/>
              <a:defRPr/>
            </a:pPr>
            <a:r>
              <a:rPr lang="zh-CN" altLang="zh-CN" sz="2000"/>
              <a:t>上述SQL语句执行后，使用SHOW CREATE TABLE语句查看表的结构， </a:t>
            </a:r>
            <a:r>
              <a:rPr lang="zh-CN" altLang="zh-CN" sz="2000" smtClean="0"/>
              <a:t>SQL</a:t>
            </a:r>
            <a:r>
              <a:rPr lang="zh-CN" altLang="zh-CN" sz="2000"/>
              <a:t>代码如下</a:t>
            </a:r>
            <a:r>
              <a:rPr lang="zh-CN" altLang="zh-CN" sz="2000" smtClean="0"/>
              <a:t>：</a:t>
            </a:r>
            <a:endParaRPr lang="en-US" altLang="zh-CN" sz="2000" smtClean="0"/>
          </a:p>
        </p:txBody>
      </p:sp>
      <p:sp>
        <p:nvSpPr>
          <p:cNvPr id="2" name="TextBox 1"/>
          <p:cNvSpPr txBox="1"/>
          <p:nvPr/>
        </p:nvSpPr>
        <p:spPr>
          <a:xfrm>
            <a:off x="862013" y="5262563"/>
            <a:ext cx="7794625" cy="3683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/>
              <a:t>SHOW CREATE TABLE t</a:t>
            </a:r>
            <a:r>
              <a:rPr lang="en-US" altLang="zh-CN"/>
              <a:t>5</a:t>
            </a:r>
            <a:r>
              <a:rPr lang="zh-CN" altLang="zh-CN"/>
              <a:t>\G</a:t>
            </a:r>
            <a:endParaRPr lang="zh-CN" altLang="en-US"/>
          </a:p>
        </p:txBody>
      </p:sp>
      <p:grpSp>
        <p:nvGrpSpPr>
          <p:cNvPr id="83973" name="组合 5"/>
          <p:cNvGrpSpPr>
            <a:grpSpLocks/>
          </p:cNvGrpSpPr>
          <p:nvPr/>
        </p:nvGrpSpPr>
        <p:grpSpPr bwMode="auto">
          <a:xfrm>
            <a:off x="927100" y="2976563"/>
            <a:ext cx="7705725" cy="1287462"/>
            <a:chOff x="927760" y="2976440"/>
            <a:chExt cx="7705596" cy="1286802"/>
          </a:xfrm>
        </p:grpSpPr>
        <p:pic>
          <p:nvPicPr>
            <p:cNvPr id="839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27760" y="2976440"/>
              <a:ext cx="7705596" cy="128680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</p:pic>
        <p:sp>
          <p:nvSpPr>
            <p:cNvPr id="83975" name="矩形 3"/>
            <p:cNvSpPr>
              <a:spLocks noChangeArrowheads="1"/>
            </p:cNvSpPr>
            <p:nvPr/>
          </p:nvSpPr>
          <p:spPr bwMode="auto">
            <a:xfrm>
              <a:off x="2695699" y="3776353"/>
              <a:ext cx="2565070" cy="213756"/>
            </a:xfrm>
            <a:prstGeom prst="rect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buFont typeface="Arial" charset="0"/>
                <a:buNone/>
              </a:pPr>
              <a:endParaRPr lang="zh-CN" alt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ACE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00ACE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3946</TotalTime>
  <Pages>0</Pages>
  <Words>3432</Words>
  <Characters>0</Characters>
  <Application>Microsoft Office PowerPoint</Application>
  <DocSecurity>0</DocSecurity>
  <PresentationFormat>全屏显示(4:3)</PresentationFormat>
  <Lines>0</Lines>
  <Paragraphs>387</Paragraphs>
  <Slides>31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  <vt:variant>
        <vt:lpstr>自定义放映</vt:lpstr>
      </vt:variant>
      <vt:variant>
        <vt:i4>1</vt:i4>
      </vt:variant>
    </vt:vector>
  </HeadingPairs>
  <TitlesOfParts>
    <vt:vector size="43" baseType="lpstr">
      <vt:lpstr>Arial</vt:lpstr>
      <vt:lpstr>宋体</vt:lpstr>
      <vt:lpstr>Calibri</vt:lpstr>
      <vt:lpstr>微软雅黑</vt:lpstr>
      <vt:lpstr>Wingdings</vt:lpstr>
      <vt:lpstr>Times New Roman</vt:lpstr>
      <vt:lpstr>Cambria Math</vt:lpstr>
      <vt:lpstr>汉仪综艺体简</vt:lpstr>
      <vt:lpstr>Gulim</vt:lpstr>
      <vt:lpstr>Arial Black</vt:lpstr>
      <vt:lpstr>默认设计模板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2.6 索引</vt:lpstr>
      <vt:lpstr>自定义放映 1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王哲</dc:creator>
  <cp:lastModifiedBy>Administrator</cp:lastModifiedBy>
  <cp:revision>584</cp:revision>
  <dcterms:created xsi:type="dcterms:W3CDTF">2013-01-25T01:44:32Z</dcterms:created>
  <dcterms:modified xsi:type="dcterms:W3CDTF">2017-06-19T01:04:49Z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2052-9.1.0.4517</vt:lpwstr>
  </property>
</Properties>
</file>