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3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4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5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7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9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0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1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2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4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5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6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7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9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0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1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2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4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5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pic>
          <p:nvPicPr>
            <p:cNvPr id="26656" name="Picture 32" descr="BTZBUL1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6658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26659" name="Rectangle 3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6660" name="Rectangle 3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6661" name="Rectangle 3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350F7-828D-4DA5-858D-A7F220CA8860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2823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86923-3679-4DAC-A65F-1A52A5C5DB5C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6695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574675"/>
            <a:ext cx="1943100" cy="55213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574675"/>
            <a:ext cx="5676900" cy="55213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06067-0DBC-409E-B92C-64EE11E9310C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3013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3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4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5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7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39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0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1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2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4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5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6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7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49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0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1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2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4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6655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pic>
          <p:nvPicPr>
            <p:cNvPr id="26656" name="Picture 32" descr="BTZBUL1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6658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26659" name="Rectangle 3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6660" name="Rectangle 3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6661" name="Rectangle 3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350F7-828D-4DA5-858D-A7F220CA8860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668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11076-2F9A-4EF0-8C3A-043BB10A3FE1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60725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96844-955F-4BD7-9CED-0ECBE7C365C8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19522"/>
      </p:ext>
    </p:extLst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19200" y="1828800"/>
            <a:ext cx="3200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3200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BDE08-EA51-4E0B-8784-9E27E565E856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10289"/>
      </p:ext>
    </p:extLst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848FD-B7BC-4E78-98B7-C2183A2941C4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50905"/>
      </p:ext>
    </p:extLst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421C1-3DE7-4C40-BF5C-0C2F3D9B6AA4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431108"/>
      </p:ext>
    </p:extLst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60E56-DFAC-480A-A8A1-6DE187CFC016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691484"/>
      </p:ext>
    </p:extLst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2F8E-BF68-43B7-B4DD-46D645712BCE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313941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11076-2F9A-4EF0-8C3A-043BB10A3FE1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852026"/>
      </p:ext>
    </p:extLst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2CE27-A019-49AD-BDC7-12CFEDF95FBD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684742"/>
      </p:ext>
    </p:extLst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86923-3679-4DAC-A65F-1A52A5C5DB5C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68132"/>
      </p:ext>
    </p:extLst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574675"/>
            <a:ext cx="1943100" cy="55213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574675"/>
            <a:ext cx="5676900" cy="55213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06067-0DBC-409E-B92C-64EE11E9310C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83866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96844-955F-4BD7-9CED-0ECBE7C365C8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250586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19200" y="1828800"/>
            <a:ext cx="3200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3200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BDE08-EA51-4E0B-8784-9E27E565E856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71090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848FD-B7BC-4E78-98B7-C2183A2941C4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047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421C1-3DE7-4C40-BF5C-0C2F3D9B6AA4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2019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60E56-DFAC-480A-A8A1-6DE187CFC016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0037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2F8E-BF68-43B7-B4DD-46D645712BCE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20231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2CE27-A019-49AD-BDC7-12CFEDF95FBD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91488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0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</p:grpSp>
      <p:sp>
        <p:nvSpPr>
          <p:cNvPr id="25630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4675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5631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828800"/>
            <a:ext cx="6553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5632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b="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5633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b="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563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b="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C669F9-3702-4EC7-8C7F-4AF976510F91}" type="slidenum">
              <a:rPr lang="zh-CN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6746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9pPr>
    </p:titleStyle>
    <p:bodyStyle>
      <a:lvl1pPr marL="342900" indent="-3429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FFFF66"/>
        </a:buClr>
        <a:buSzPct val="12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FF66FF"/>
        </a:buClr>
        <a:buSzPct val="65000"/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j-ea"/>
        </a:defRPr>
      </a:lvl3pPr>
      <a:lvl4pPr marL="1600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4pPr>
      <a:lvl5pPr marL="20574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0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2562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CN" altLang="en-US" sz="2400" b="1" baseline="-25000">
                <a:solidFill>
                  <a:srgbClr val="FFCC00"/>
                </a:solidFill>
                <a:latin typeface="Times New Roman" pitchFamily="18" charset="0"/>
                <a:ea typeface="黑体" pitchFamily="2" charset="-122"/>
              </a:endParaRPr>
            </a:p>
          </p:txBody>
        </p:sp>
      </p:grpSp>
      <p:sp>
        <p:nvSpPr>
          <p:cNvPr id="25630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4675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5631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828800"/>
            <a:ext cx="6553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5632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b="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5633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b="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563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b="0" baseline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C669F9-3702-4EC7-8C7F-4AF976510F91}" type="slidenum">
              <a:rPr lang="zh-CN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08067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itchFamily="34" charset="0"/>
          <a:ea typeface="楷体_GB2312" pitchFamily="49" charset="-122"/>
        </a:defRPr>
      </a:lvl9pPr>
    </p:titleStyle>
    <p:bodyStyle>
      <a:lvl1pPr marL="342900" indent="-3429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FFFF66"/>
        </a:buClr>
        <a:buSzPct val="12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FF66FF"/>
        </a:buClr>
        <a:buSzPct val="65000"/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j-ea"/>
        </a:defRPr>
      </a:lvl3pPr>
      <a:lvl4pPr marL="1600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4pPr>
      <a:lvl5pPr marL="20574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j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1447800" y="609600"/>
            <a:ext cx="6324600" cy="731838"/>
          </a:xfrm>
          <a:prstGeom prst="rect">
            <a:avLst/>
          </a:prstGeom>
          <a:gradFill rotWithShape="0">
            <a:gsLst>
              <a:gs pos="0">
                <a:srgbClr val="F8E23E">
                  <a:gamma/>
                  <a:tint val="22745"/>
                  <a:invGamma/>
                </a:srgbClr>
              </a:gs>
              <a:gs pos="100000">
                <a:srgbClr val="F8E23E"/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118800" bIns="118800" anchor="ctr" anchorCtr="1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zh-CN" sz="36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9</a:t>
            </a:r>
            <a:r>
              <a:rPr lang="zh-CN" altLang="en-US" sz="36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en-US" altLang="zh-CN" sz="36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36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6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无粘结预应力混凝土施工 </a:t>
            </a:r>
          </a:p>
        </p:txBody>
      </p:sp>
      <p:sp>
        <p:nvSpPr>
          <p:cNvPr id="234499" name="Line 3"/>
          <p:cNvSpPr>
            <a:spLocks noChangeShapeType="1"/>
          </p:cNvSpPr>
          <p:nvPr/>
        </p:nvSpPr>
        <p:spPr bwMode="auto">
          <a:xfrm>
            <a:off x="0" y="16764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b="1" baseline="-25000">
              <a:solidFill>
                <a:srgbClr val="FFCC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990600" y="1981200"/>
            <a:ext cx="7239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 fontAlgn="base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 b="1">
                <a:solidFill>
                  <a:srgbClr val="FFCC00"/>
                </a:solidFill>
                <a:latin typeface="宋体" pitchFamily="2" charset="-122"/>
              </a:rPr>
              <a:t>后张法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无需预留管道与灌浆，而是将无粘结预应力筋同普通钢筋一样铺设在结构模板设计位置上，用20～22号元丝与非预应力钢丝绑扎牢靠后浇筑混凝土；待混凝土达到设计强度后，对无粘结预应力筋进行张拉和锚固，借助于构件两端锚具传递预压应力。 </a:t>
            </a:r>
          </a:p>
        </p:txBody>
      </p:sp>
      <p:pic>
        <p:nvPicPr>
          <p:cNvPr id="234501" name="Picture 5" descr="返回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506413" cy="5334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078049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Text Box 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5</a:t>
            </a:r>
            <a:r>
              <a:rPr kumimoji="1" lang="en-US" altLang="zh-CN" sz="32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.4.1 </a:t>
            </a:r>
            <a:r>
              <a:rPr kumimoji="1" lang="zh-CN" altLang="en-US" sz="32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无粘结预应力筋 </a:t>
            </a:r>
          </a:p>
        </p:txBody>
      </p:sp>
      <p:sp>
        <p:nvSpPr>
          <p:cNvPr id="235523" name="Line 3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b="1" baseline="-25000">
              <a:solidFill>
                <a:srgbClr val="FFCC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1066800" y="1600200"/>
            <a:ext cx="7086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81000" indent="-3810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8572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2763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954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1145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无粘结预应力筋是由</a:t>
            </a:r>
            <a:r>
              <a:rPr lang="zh-CN" altLang="en-US">
                <a:solidFill>
                  <a:srgbClr val="FFFFFF"/>
                </a:solidFill>
                <a:cs typeface="Times New Roman" pitchFamily="18" charset="0"/>
              </a:rPr>
              <a:t>7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根</a:t>
            </a:r>
            <a:r>
              <a:rPr lang="en-US" altLang="zh-CN">
                <a:solidFill>
                  <a:srgbClr val="FFFFFF"/>
                </a:solidFill>
                <a:latin typeface="宋体" pitchFamily="2" charset="-122"/>
              </a:rPr>
              <a:t>φ</a:t>
            </a:r>
            <a:r>
              <a:rPr lang="en-US" altLang="zh-CN">
                <a:solidFill>
                  <a:srgbClr val="FFFFFF"/>
                </a:solidFill>
                <a:cs typeface="Times New Roman" pitchFamily="18" charset="0"/>
              </a:rPr>
              <a:t>5mm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高强钢丝组成的钢丝束或扭结成的钢绞线，通过专门设备涂包涂料层和包裹外包层构成的（</a:t>
            </a:r>
            <a:r>
              <a:rPr lang="zh-CN" altLang="en-US" b="1" u="sng">
                <a:solidFill>
                  <a:srgbClr val="00FF00"/>
                </a:solidFill>
                <a:latin typeface="宋体" pitchFamily="2" charset="-122"/>
                <a:hlinkClick r:id="" action="ppaction://noaction"/>
              </a:rPr>
              <a:t>图</a:t>
            </a:r>
            <a:r>
              <a:rPr lang="zh-CN" altLang="en-US" b="1" u="sng">
                <a:solidFill>
                  <a:srgbClr val="00FF00"/>
                </a:solidFill>
                <a:cs typeface="Times New Roman" pitchFamily="18" charset="0"/>
                <a:hlinkClick r:id="" action="ppaction://noaction"/>
              </a:rPr>
              <a:t>5.39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）。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涂料层一般采用防腐沥青。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  <a:cs typeface="Courier New" pitchFamily="49" charset="0"/>
              </a:rPr>
              <a:t>无粘结预应力混凝土中，锚具必须具有可靠的锚固能力，要求不低于无粘结预应力筋抗拉强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度的</a:t>
            </a:r>
            <a:r>
              <a:rPr lang="zh-CN" altLang="en-US">
                <a:solidFill>
                  <a:srgbClr val="FFFFFF"/>
                </a:solidFill>
                <a:cs typeface="Times New Roman" pitchFamily="18" charset="0"/>
              </a:rPr>
              <a:t>95%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。  </a:t>
            </a:r>
          </a:p>
        </p:txBody>
      </p:sp>
    </p:spTree>
    <p:extLst>
      <p:ext uri="{BB962C8B-B14F-4D97-AF65-F5344CB8AC3E}">
        <p14:creationId xmlns:p14="http://schemas.microsoft.com/office/powerpoint/2010/main" val="3753675107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2" descr="图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6200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547" name="Picture 3" descr="返回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18250"/>
            <a:ext cx="506413" cy="5334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898216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Text Box 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685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5</a:t>
            </a:r>
            <a:r>
              <a:rPr kumimoji="1" lang="en-US" altLang="zh-CN" sz="32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.4.2 </a:t>
            </a:r>
            <a:r>
              <a:rPr kumimoji="1" lang="zh-CN" altLang="en-US" sz="32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无粘结预应力混凝土施工工艺 </a:t>
            </a:r>
          </a:p>
        </p:txBody>
      </p:sp>
      <p:sp>
        <p:nvSpPr>
          <p:cNvPr id="237571" name="Line 3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b="1" baseline="-25000">
              <a:solidFill>
                <a:srgbClr val="FFCC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1143000" y="2362200"/>
            <a:ext cx="7086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81000" indent="-3810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8572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2763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954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1145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  <a:cs typeface="Courier New" pitchFamily="49" charset="0"/>
              </a:rPr>
              <a:t>铺设双向配筋的无粘结预应力筋时，应先铺设标高低的钢丝束，再铺设标高较高的钢丝束，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以避免两个方向钢丝束相互穿插。 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无粘结预应力筋应在绑扎完底筋以后进行铺放。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无粘结预应力筋应铺放在电线管下面。 </a:t>
            </a:r>
          </a:p>
        </p:txBody>
      </p:sp>
      <p:sp>
        <p:nvSpPr>
          <p:cNvPr id="237573" name="Text Box 5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838200" y="1600200"/>
            <a:ext cx="662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5.4.2.1　</a:t>
            </a:r>
            <a:r>
              <a:rPr kumimoji="1" lang="zh-CN" altLang="en-US" sz="2800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无粘结预应力筋的铺放与定位 </a:t>
            </a:r>
          </a:p>
        </p:txBody>
      </p:sp>
    </p:spTree>
    <p:extLst>
      <p:ext uri="{BB962C8B-B14F-4D97-AF65-F5344CB8AC3E}">
        <p14:creationId xmlns:p14="http://schemas.microsoft.com/office/powerpoint/2010/main" val="4201658261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ChangeArrowheads="1"/>
          </p:cNvSpPr>
          <p:nvPr/>
        </p:nvSpPr>
        <p:spPr bwMode="auto">
          <a:xfrm>
            <a:off x="838200" y="990600"/>
            <a:ext cx="7620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8572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2763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954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1145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zh-CN" altLang="en-US">
                <a:solidFill>
                  <a:srgbClr val="FFCC00"/>
                </a:solidFill>
                <a:latin typeface="宋体" pitchFamily="2" charset="-122"/>
              </a:rPr>
              <a:t>（1）无粘结钢丝束镦头锚具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    如</a:t>
            </a:r>
            <a:r>
              <a:rPr lang="zh-CN" altLang="en-US" b="1" u="sng">
                <a:solidFill>
                  <a:srgbClr val="00FF00"/>
                </a:solidFill>
                <a:latin typeface="宋体" pitchFamily="2" charset="-122"/>
                <a:hlinkClick r:id="" action="ppaction://noaction"/>
              </a:rPr>
              <a:t>图5.40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所示。张拉端钢丝束从外包层抽拉出来，穿过锚杯孔眼镦粗头。 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zh-CN" altLang="en-US">
                <a:solidFill>
                  <a:srgbClr val="FFCC00"/>
                </a:solidFill>
                <a:latin typeface="宋体" pitchFamily="2" charset="-122"/>
              </a:rPr>
              <a:t>（2）无粘结钢绞线夹片式锚具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    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  <a:cs typeface="Courier New" pitchFamily="49" charset="0"/>
              </a:rPr>
              <a:t>如</a:t>
            </a:r>
            <a:r>
              <a:rPr lang="zh-CN" altLang="en-US" b="1" u="sng">
                <a:solidFill>
                  <a:srgbClr val="00FF00"/>
                </a:solidFill>
                <a:latin typeface="宋体" pitchFamily="2" charset="-122"/>
                <a:cs typeface="Courier New" pitchFamily="49" charset="0"/>
                <a:hlinkClick r:id="" action="ppaction://noaction"/>
              </a:rPr>
              <a:t>图5.41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  <a:cs typeface="Courier New" pitchFamily="49" charset="0"/>
              </a:rPr>
              <a:t>所示。无粘结钢绞线夹片式锚具常采用</a:t>
            </a:r>
            <a:r>
              <a:rPr lang="en-US" altLang="zh-CN">
                <a:solidFill>
                  <a:srgbClr val="FFFFFF"/>
                </a:solidFill>
                <a:latin typeface="宋体" pitchFamily="2" charset="-122"/>
                <a:cs typeface="Courier New" pitchFamily="49" charset="0"/>
              </a:rPr>
              <a:t>XM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  <a:cs typeface="Courier New" pitchFamily="49" charset="0"/>
              </a:rPr>
              <a:t>型锚具，其固定端采用压花成型埋置在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设计部位，待混凝土强度等级达到设计强度后，方能形成可靠的粘结式锚头。 </a:t>
            </a:r>
          </a:p>
        </p:txBody>
      </p:sp>
      <p:sp>
        <p:nvSpPr>
          <p:cNvPr id="238595" name="Text Box 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5.4.2.2　</a:t>
            </a:r>
            <a:r>
              <a:rPr kumimoji="1" lang="zh-CN" altLang="en-US" sz="2800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端部锚具节点安装 </a:t>
            </a:r>
          </a:p>
        </p:txBody>
      </p:sp>
    </p:spTree>
    <p:extLst>
      <p:ext uri="{BB962C8B-B14F-4D97-AF65-F5344CB8AC3E}">
        <p14:creationId xmlns:p14="http://schemas.microsoft.com/office/powerpoint/2010/main" val="2099256263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18" name="Picture 2" descr="图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305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619" name="Picture 3" descr="返回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18250"/>
            <a:ext cx="506413" cy="5334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97383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642" name="Picture 2" descr="图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8077200" cy="427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0643" name="Picture 3" descr="返回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18250"/>
            <a:ext cx="506413" cy="5334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442687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914400" y="1676400"/>
            <a:ext cx="7086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8572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2763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954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11455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混凝土强度达到设计强度时才能进行张拉。张拉程序采用0→103%</a:t>
            </a:r>
            <a:r>
              <a:rPr lang="en-US" altLang="zh-CN">
                <a:solidFill>
                  <a:srgbClr val="FFFFFF"/>
                </a:solidFill>
                <a:latin typeface="宋体" pitchFamily="2" charset="-122"/>
              </a:rPr>
              <a:t>σ</a:t>
            </a:r>
            <a:r>
              <a:rPr lang="en-US" altLang="zh-CN" baseline="-25000">
                <a:solidFill>
                  <a:srgbClr val="FFFFFF"/>
                </a:solidFill>
                <a:latin typeface="宋体" pitchFamily="2" charset="-122"/>
              </a:rPr>
              <a:t>con</a:t>
            </a:r>
            <a:r>
              <a:rPr lang="en-US" altLang="zh-CN">
                <a:solidFill>
                  <a:srgbClr val="FFFFFF"/>
                </a:solidFill>
                <a:latin typeface="宋体" pitchFamily="2" charset="-122"/>
              </a:rPr>
              <a:t>。 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  <a:cs typeface="Courier New" pitchFamily="49" charset="0"/>
              </a:rPr>
              <a:t>张拉顺序应根据设计顺序，先铺设的先张拉，</a:t>
            </a: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后铺设的后张拉。</a:t>
            </a:r>
          </a:p>
          <a:p>
            <a:pPr algn="just" fontAlgn="base">
              <a:lnSpc>
                <a:spcPct val="170000"/>
              </a:lnSpc>
              <a:spcBef>
                <a:spcPct val="10000"/>
              </a:spcBef>
              <a:spcAft>
                <a:spcPct val="0"/>
              </a:spcAft>
              <a:buClr>
                <a:srgbClr val="FFFF66"/>
              </a:buClr>
              <a:buSzPct val="120000"/>
              <a:buFont typeface="Wingdings" pitchFamily="2" charset="2"/>
              <a:buChar char="§"/>
            </a:pPr>
            <a:r>
              <a:rPr lang="zh-CN" altLang="en-US">
                <a:solidFill>
                  <a:srgbClr val="FFFFFF"/>
                </a:solidFill>
                <a:latin typeface="宋体" pitchFamily="2" charset="-122"/>
              </a:rPr>
              <a:t>锚具外包浇筑钢筋混凝土圈梁。 </a:t>
            </a:r>
          </a:p>
        </p:txBody>
      </p:sp>
      <p:sp>
        <p:nvSpPr>
          <p:cNvPr id="241667" name="Text Box 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85800" y="914400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5.4.2.3　</a:t>
            </a:r>
            <a:r>
              <a:rPr kumimoji="1" lang="zh-CN" altLang="en-US" sz="2800">
                <a:solidFill>
                  <a:srgbClr val="FFCC00"/>
                </a:solidFill>
                <a:latin typeface="楷体_GB2312" pitchFamily="49" charset="-122"/>
                <a:ea typeface="楷体_GB2312" pitchFamily="49" charset="-122"/>
              </a:rPr>
              <a:t>无粘结预应力筋的张拉及锚头处理 </a:t>
            </a:r>
          </a:p>
        </p:txBody>
      </p:sp>
      <p:pic>
        <p:nvPicPr>
          <p:cNvPr id="241668" name="Picture 4" descr="返回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506413" cy="5334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755450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1_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楷体_GB2312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1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1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楷体_GB2312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1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1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349</Words>
  <Application>Microsoft Office PowerPoint</Application>
  <PresentationFormat>全屏显示(4:3)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1_Network Blitz</vt:lpstr>
      <vt:lpstr>Network Blitz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3</cp:revision>
  <dcterms:created xsi:type="dcterms:W3CDTF">2020-04-13T01:04:14Z</dcterms:created>
  <dcterms:modified xsi:type="dcterms:W3CDTF">2020-04-13T01:12:01Z</dcterms:modified>
</cp:coreProperties>
</file>