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8" r:id="rId2"/>
    <p:sldMasterId id="2147483702" r:id="rId3"/>
  </p:sldMasterIdLst>
  <p:sldIdLst>
    <p:sldId id="261" r:id="rId4"/>
    <p:sldId id="262" r:id="rId5"/>
    <p:sldId id="263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3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0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698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99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9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303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3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63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4697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2439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6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204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209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319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6588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4190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825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4495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557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21891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CF44D-D230-4547-8537-E427F288668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9657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8883A-FF27-4784-B001-23BD4ABCD0EB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099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49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A130A-1FB5-4E9D-92E2-7A07A23C43B8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3088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400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375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9438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9801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0846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4303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EF7AB-217F-4D52-8909-11BB42890E0A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8688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FF80-FA94-4DF8-B67D-6EFE45B223D7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098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0A4E9E-8DC6-46F3-A7C9-FFABDEB97E2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8206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B77F9-FCC9-43D7-8A5F-ADB841E98EEF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5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A9B4-C416-44E8-AE27-9D69CB5039E4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87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DFCAD-C99A-47F4-9851-AF32CC42E5E2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86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595CE-0719-451F-857D-4628654308FE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48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3E03F9-C5E3-477F-9CEA-AC1DD6A1A640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2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B74A3-9ACA-43A5-A587-40098F391236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9042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6013E-7A22-47FF-AD54-6023CD719853}" type="slidenum">
              <a:rPr lang="en-US" altLang="zh-CN">
                <a:solidFill>
                  <a:srgbClr val="0033CC"/>
                </a:solidFill>
              </a:rPr>
              <a:pPr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62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21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7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 idx="4294967295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4294967295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20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>
              <a:solidFill>
                <a:srgbClr val="0033CC"/>
              </a:solidFill>
            </a:endParaRPr>
          </a:p>
        </p:txBody>
      </p:sp>
      <p:sp>
        <p:nvSpPr>
          <p:cNvPr id="420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Arial" pitchFamily="34" charset="0"/>
              <a:buNone/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9F5B41-76C9-4052-9A8A-ED97267B68BE}" type="slidenum">
              <a:rPr lang="en-US" altLang="zh-CN">
                <a:solidFill>
                  <a:srgbClr val="0033CC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4075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2.3  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外墙、顶棚抹灰的施工要点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1143000"/>
            <a:ext cx="88392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 smtClean="0"/>
              <a:t>2.3.1</a:t>
            </a:r>
            <a:r>
              <a:rPr lang="zh-CN" altLang="en-US" b="1" smtClean="0"/>
              <a:t>外墙抹灰</a:t>
            </a:r>
            <a:endParaRPr lang="zh-CN" altLang="en-US" smtClean="0"/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1.</a:t>
            </a:r>
            <a:r>
              <a:rPr lang="zh-CN" altLang="en-US" sz="2400" smtClean="0"/>
              <a:t>抹灰材料要求：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外墙抹灰要求耐水、耐污染和一定的耐久性，常采用水泥砂浆或水泥混合砂浆。混合砂浆配合比为水泥：石灰膏：砂</a:t>
            </a:r>
            <a:r>
              <a:rPr lang="en-US" altLang="zh-CN" sz="2400" smtClean="0"/>
              <a:t>=1:1:6;</a:t>
            </a:r>
            <a:r>
              <a:rPr lang="zh-CN" altLang="en-US" sz="2400" smtClean="0"/>
              <a:t>水泥砂浆配合比为水泥：砂</a:t>
            </a:r>
            <a:r>
              <a:rPr lang="en-US" altLang="zh-CN" sz="2400" smtClean="0"/>
              <a:t>=1:3</a:t>
            </a:r>
            <a:r>
              <a:rPr lang="zh-CN" altLang="en-US" sz="2400" smtClean="0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smtClean="0"/>
              <a:t>2.</a:t>
            </a:r>
            <a:r>
              <a:rPr lang="zh-CN" altLang="en-US" sz="2400" smtClean="0"/>
              <a:t>施工工艺要点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施工工艺流程为：交验→基层处理→找规矩挂线→做灰饼→冲灰筋→抹底层灰→抹中层灰→弹线粘分格条→抹面层灰→勾缝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）找规矩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基本同内墙抹灰。但在两个相邻抹灰面相交处要挂垂线。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）挂线、做灰饼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 smtClean="0"/>
              <a:t>外墙抹灰必须从上往下一步架一步架的退着抹。找规矩时要在四角挂好由上至下的垂直通线。垂直吊好后，根据确定的抹灰层厚度，每步架大角两侧最好弹出控制线，拉水平通线，然后根据控制线和水平线做灰饼，充灰筋。</a:t>
            </a:r>
          </a:p>
          <a:p>
            <a:pPr eaLnBrk="1" hangingPunct="1">
              <a:lnSpc>
                <a:spcPct val="90000"/>
              </a:lnSpc>
            </a:pPr>
            <a:endParaRPr lang="en-US" altLang="zh-CN" sz="2400" smtClean="0"/>
          </a:p>
        </p:txBody>
      </p:sp>
    </p:spTree>
    <p:extLst>
      <p:ext uri="{BB962C8B-B14F-4D97-AF65-F5344CB8AC3E}">
        <p14:creationId xmlns:p14="http://schemas.microsoft.com/office/powerpoint/2010/main" val="1078581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0"/>
            <a:ext cx="8540750" cy="762000"/>
          </a:xfrm>
        </p:spPr>
        <p:txBody>
          <a:bodyPr/>
          <a:lstStyle/>
          <a:p>
            <a:pPr eaLnBrk="1" hangingPunct="1"/>
            <a:r>
              <a:rPr lang="en-US" altLang="zh-CN" sz="3600" b="1" smtClean="0"/>
              <a:t>2.3.1</a:t>
            </a:r>
            <a:r>
              <a:rPr lang="zh-CN" altLang="en-US" sz="3600" b="1" smtClean="0"/>
              <a:t>外墙抹灰</a:t>
            </a:r>
          </a:p>
        </p:txBody>
      </p:sp>
      <p:sp>
        <p:nvSpPr>
          <p:cNvPr id="409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28600" y="762000"/>
            <a:ext cx="8616950" cy="5638800"/>
          </a:xfrm>
        </p:spPr>
        <p:txBody>
          <a:bodyPr/>
          <a:lstStyle/>
          <a:p>
            <a:pPr eaLnBrk="1" hangingPunct="1"/>
            <a:r>
              <a:rPr lang="en-US" altLang="zh-CN" b="1" smtClean="0"/>
              <a:t>2.</a:t>
            </a:r>
            <a:r>
              <a:rPr lang="zh-CN" altLang="en-US" b="1" smtClean="0"/>
              <a:t>施工工艺要点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）弾线、粘分格条</a:t>
            </a:r>
          </a:p>
          <a:p>
            <a:pPr eaLnBrk="1" hangingPunct="1"/>
            <a:r>
              <a:rPr lang="zh-CN" altLang="en-US" sz="2000" smtClean="0"/>
              <a:t>分格条常用塑料条，规格有</a:t>
            </a:r>
            <a:r>
              <a:rPr lang="en-US" altLang="zh-CN" sz="2000" smtClean="0"/>
              <a:t>20mm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25mm</a:t>
            </a:r>
            <a:r>
              <a:rPr lang="zh-CN" altLang="en-US" sz="2000" smtClean="0"/>
              <a:t>、</a:t>
            </a:r>
            <a:r>
              <a:rPr lang="en-US" altLang="zh-CN" sz="2000" smtClean="0"/>
              <a:t>30mm</a:t>
            </a:r>
            <a:r>
              <a:rPr lang="zh-CN" altLang="en-US" sz="2000" smtClean="0"/>
              <a:t>等几种，粘贴时可在水泥浆中掺加一些胶以便使黏结更牢固</a:t>
            </a:r>
            <a:r>
              <a:rPr lang="zh-CN" altLang="en-US" sz="2800" smtClean="0"/>
              <a:t>。 </a:t>
            </a:r>
            <a:endParaRPr lang="zh-CN" altLang="en-US" sz="2000" smtClean="0"/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）抹灰</a:t>
            </a:r>
          </a:p>
          <a:p>
            <a:pPr eaLnBrk="1" hangingPunct="1"/>
            <a:r>
              <a:rPr lang="zh-CN" altLang="en-US" sz="2000" smtClean="0"/>
              <a:t>抹灰时用木杠、木抹子刮平压实、扫毛，浇水养护。底层砂浆凝固具有一定强度后再抹中层。抹面层时先用</a:t>
            </a:r>
            <a:r>
              <a:rPr lang="en-US" altLang="zh-CN" sz="2000" smtClean="0"/>
              <a:t>1:2.5</a:t>
            </a:r>
            <a:r>
              <a:rPr lang="zh-CN" altLang="en-US" sz="2000" smtClean="0"/>
              <a:t>水泥砂浆薄薄刮一遍，第二遍要与分格条抹平，然后按分格条厚度刮平、搓实、压光或用木抹子搓成毛面。最后用刷子蘸水按同一方向轻刷一遍，以达到颜色均匀一致，同时清刷分格条上的砂浆。另外，在窗台、雨篷、阳台、檐口等有排水要求的部位应做滴水线或滴水槽。滴水线（槽）应整齐顺直，滴水线应内高外低、滴水槽的深度和宽度均不小于</a:t>
            </a:r>
            <a:r>
              <a:rPr lang="en-US" altLang="zh-CN" sz="2000" smtClean="0"/>
              <a:t>10mm</a:t>
            </a:r>
            <a:r>
              <a:rPr lang="zh-CN" altLang="en-US" sz="2000" smtClean="0"/>
              <a:t>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5</a:t>
            </a:r>
            <a:r>
              <a:rPr lang="zh-CN" altLang="en-US" sz="2000" smtClean="0"/>
              <a:t>）养护和成品保护</a:t>
            </a:r>
          </a:p>
          <a:p>
            <a:pPr eaLnBrk="1" hangingPunct="1"/>
            <a:r>
              <a:rPr lang="zh-CN" altLang="en-US" sz="2000" smtClean="0"/>
              <a:t>水泥砂浆和水泥混合砂浆完成</a:t>
            </a:r>
            <a:r>
              <a:rPr lang="en-US" altLang="zh-CN" sz="2000" smtClean="0"/>
              <a:t>12h</a:t>
            </a:r>
            <a:r>
              <a:rPr lang="zh-CN" altLang="en-US" sz="2000" smtClean="0"/>
              <a:t>后要进行洒水养护，宜保持湿润</a:t>
            </a:r>
            <a:r>
              <a:rPr lang="en-US" altLang="zh-CN" sz="2000" smtClean="0"/>
              <a:t>7d</a:t>
            </a:r>
            <a:r>
              <a:rPr lang="zh-CN" altLang="en-US" sz="2000" smtClean="0"/>
              <a:t>以上。养护期间要避免受到撞击等外力。 </a:t>
            </a:r>
          </a:p>
        </p:txBody>
      </p:sp>
    </p:spTree>
    <p:extLst>
      <p:ext uri="{BB962C8B-B14F-4D97-AF65-F5344CB8AC3E}">
        <p14:creationId xmlns:p14="http://schemas.microsoft.com/office/powerpoint/2010/main" val="2749342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b="1" i="1" smtClean="0"/>
              <a:t>技术提示</a:t>
            </a:r>
            <a:r>
              <a:rPr lang="zh-CN" altLang="en-US" sz="3600" i="1" smtClean="0"/>
              <a:t> ：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CN" altLang="en-US" i="1" smtClean="0"/>
              <a:t>抹灰时，底层的抹灰层强度不得低于面层抹灰层强度。水泥砂浆拌好后，应在初凝前用完，结硬砂浆不得使用。</a:t>
            </a:r>
          </a:p>
          <a:p>
            <a:pPr eaLnBrk="1" hangingPunct="1"/>
            <a:r>
              <a:rPr lang="zh-CN" altLang="en-US" i="1" smtClean="0"/>
              <a:t>抹灰层与基层之间及各抹灰层之间必须黏结牢固，抹灰层无脱层、空鼓，面层应无爆灰和裂缝。</a:t>
            </a:r>
          </a:p>
        </p:txBody>
      </p:sp>
    </p:spTree>
    <p:extLst>
      <p:ext uri="{BB962C8B-B14F-4D97-AF65-F5344CB8AC3E}">
        <p14:creationId xmlns:p14="http://schemas.microsoft.com/office/powerpoint/2010/main" val="794796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4800" y="304800"/>
            <a:ext cx="854075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2.4 </a:t>
            </a:r>
            <a:r>
              <a:rPr lang="zh-CN" altLang="en-US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质量验收标准与检验方法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295400"/>
            <a:ext cx="854075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smtClean="0"/>
              <a:t>2.4.1</a:t>
            </a:r>
            <a:r>
              <a:rPr lang="zh-CN" altLang="en-US" sz="2800" b="1" smtClean="0"/>
              <a:t>一般规定</a:t>
            </a:r>
            <a:endParaRPr lang="zh-CN" alt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1.</a:t>
            </a:r>
            <a:r>
              <a:rPr lang="zh-CN" altLang="en-US" sz="2800" smtClean="0"/>
              <a:t>抹灰工程验收时应检查下列文件和记录：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（</a:t>
            </a:r>
            <a:r>
              <a:rPr lang="en-US" altLang="zh-CN" sz="2800" smtClean="0"/>
              <a:t>1</a:t>
            </a:r>
            <a:r>
              <a:rPr lang="zh-CN" altLang="en-US" sz="2800" smtClean="0"/>
              <a:t>）抹灰工程的施工图、设计说明及其他设计文件。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（</a:t>
            </a:r>
            <a:r>
              <a:rPr lang="en-US" altLang="zh-CN" sz="2800" smtClean="0"/>
              <a:t>2</a:t>
            </a:r>
            <a:r>
              <a:rPr lang="zh-CN" altLang="en-US" sz="2800" smtClean="0"/>
              <a:t>）抹灰用材料的产品合格证明、性能检测报告、进场验收记录和复验报告。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（</a:t>
            </a:r>
            <a:r>
              <a:rPr lang="en-US" altLang="zh-CN" sz="2800" smtClean="0"/>
              <a:t>3</a:t>
            </a:r>
            <a:r>
              <a:rPr lang="zh-CN" altLang="en-US" sz="2800" smtClean="0"/>
              <a:t>）隐蔽工程验收记录。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（</a:t>
            </a:r>
            <a:r>
              <a:rPr lang="en-US" altLang="zh-CN" sz="2800" smtClean="0"/>
              <a:t>4</a:t>
            </a:r>
            <a:r>
              <a:rPr lang="zh-CN" altLang="en-US" sz="2800" smtClean="0"/>
              <a:t>）施工记录。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2.</a:t>
            </a:r>
            <a:r>
              <a:rPr lang="zh-CN" altLang="en-US" sz="2800" smtClean="0"/>
              <a:t>抹灰工程应对水泥的凝结时间和安定性进行验收。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3.</a:t>
            </a:r>
            <a:r>
              <a:rPr lang="zh-CN" altLang="en-US" sz="2800" smtClean="0"/>
              <a:t>抹灰工程应对下列隐蔽工程项目进行验收：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（</a:t>
            </a:r>
            <a:r>
              <a:rPr lang="en-US" altLang="zh-CN" sz="2800" smtClean="0"/>
              <a:t>1</a:t>
            </a:r>
            <a:r>
              <a:rPr lang="zh-CN" altLang="en-US" sz="2800" smtClean="0"/>
              <a:t>）抹灰总厚度大于或等于</a:t>
            </a:r>
            <a:r>
              <a:rPr lang="en-US" altLang="zh-CN" sz="2800" smtClean="0"/>
              <a:t>35mm</a:t>
            </a:r>
            <a:r>
              <a:rPr lang="zh-CN" altLang="en-US" sz="2800" smtClean="0"/>
              <a:t>时的加强措施。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smtClean="0"/>
              <a:t>（</a:t>
            </a:r>
            <a:r>
              <a:rPr lang="en-US" altLang="zh-CN" sz="2800" smtClean="0"/>
              <a:t>2</a:t>
            </a:r>
            <a:r>
              <a:rPr lang="zh-CN" altLang="en-US" sz="2800" smtClean="0"/>
              <a:t>）不同材料基体交接处的加强措施。</a:t>
            </a:r>
          </a:p>
        </p:txBody>
      </p:sp>
    </p:spTree>
    <p:extLst>
      <p:ext uri="{BB962C8B-B14F-4D97-AF65-F5344CB8AC3E}">
        <p14:creationId xmlns:p14="http://schemas.microsoft.com/office/powerpoint/2010/main" val="1282694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990600"/>
            <a:ext cx="8229600" cy="55927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4.</a:t>
            </a:r>
            <a:r>
              <a:rPr lang="zh-CN" altLang="en-US" sz="2400" smtClean="0"/>
              <a:t>各分项工程的检验批应按下列规定划分</a:t>
            </a:r>
            <a:r>
              <a:rPr lang="en-US" altLang="zh-CN" sz="24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）相同材料、工艺和施工条件的室外抹灰工程每</a:t>
            </a:r>
            <a:r>
              <a:rPr lang="en-US" altLang="zh-CN" sz="2400" smtClean="0"/>
              <a:t>500-1000m</a:t>
            </a:r>
            <a:r>
              <a:rPr lang="en-US" altLang="zh-CN" sz="2400" baseline="30000" smtClean="0"/>
              <a:t>2</a:t>
            </a:r>
            <a:r>
              <a:rPr lang="zh-CN" altLang="en-US" sz="2400" smtClean="0"/>
              <a:t>应划分为一个检验批，不足</a:t>
            </a:r>
            <a:r>
              <a:rPr lang="en-US" altLang="zh-CN" sz="2400" smtClean="0"/>
              <a:t>500m</a:t>
            </a:r>
            <a:r>
              <a:rPr lang="en-US" altLang="zh-CN" sz="2400" baseline="30000" smtClean="0"/>
              <a:t>2</a:t>
            </a:r>
            <a:r>
              <a:rPr lang="zh-CN" altLang="en-US" sz="2400" smtClean="0"/>
              <a:t>也应划分为一个检验批。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）相同材料、工艺和施工条件的室内抹灰工程每</a:t>
            </a:r>
            <a:r>
              <a:rPr lang="en-US" altLang="zh-CN" sz="2400" smtClean="0"/>
              <a:t>50</a:t>
            </a:r>
            <a:r>
              <a:rPr lang="zh-CN" altLang="en-US" sz="2400" smtClean="0"/>
              <a:t>个自然间</a:t>
            </a:r>
            <a:r>
              <a:rPr lang="en-US" altLang="zh-CN" sz="2400" smtClean="0"/>
              <a:t>(</a:t>
            </a:r>
            <a:r>
              <a:rPr lang="zh-CN" altLang="en-US" sz="2400" smtClean="0"/>
              <a:t>大面积房间和走廊按抹灰面积</a:t>
            </a:r>
            <a:r>
              <a:rPr lang="en-US" altLang="zh-CN" sz="2400" smtClean="0"/>
              <a:t>30m</a:t>
            </a:r>
            <a:r>
              <a:rPr lang="en-US" altLang="zh-CN" sz="2400" baseline="30000" smtClean="0"/>
              <a:t>2</a:t>
            </a:r>
            <a:r>
              <a:rPr lang="zh-CN" altLang="en-US" sz="2400" smtClean="0"/>
              <a:t>为一间</a:t>
            </a:r>
            <a:r>
              <a:rPr lang="en-US" altLang="zh-CN" sz="2400" smtClean="0"/>
              <a:t>)</a:t>
            </a:r>
            <a:r>
              <a:rPr lang="zh-CN" altLang="en-US" sz="2400" smtClean="0"/>
              <a:t>应划分为一个检验批，不足</a:t>
            </a:r>
            <a:r>
              <a:rPr lang="en-US" altLang="zh-CN" sz="2400" smtClean="0"/>
              <a:t>50</a:t>
            </a:r>
            <a:r>
              <a:rPr lang="zh-CN" altLang="en-US" sz="2400" smtClean="0"/>
              <a:t>间也应划分为一个检验批。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5.</a:t>
            </a:r>
            <a:r>
              <a:rPr lang="zh-CN" altLang="en-US" sz="2400" smtClean="0"/>
              <a:t>检查数量应符合下列规定</a:t>
            </a:r>
            <a:r>
              <a:rPr lang="en-US" altLang="zh-CN" sz="24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）室内每个检验批应至少抽查</a:t>
            </a:r>
            <a:r>
              <a:rPr lang="en-US" altLang="zh-CN" sz="2400" smtClean="0"/>
              <a:t>10%</a:t>
            </a:r>
            <a:r>
              <a:rPr lang="zh-CN" altLang="en-US" sz="2400" smtClean="0"/>
              <a:t>，并不得少于</a:t>
            </a:r>
            <a:r>
              <a:rPr lang="en-US" altLang="zh-CN" sz="2400" smtClean="0"/>
              <a:t>3</a:t>
            </a:r>
            <a:r>
              <a:rPr lang="zh-CN" altLang="en-US" sz="2400" smtClean="0"/>
              <a:t>间；不足</a:t>
            </a:r>
            <a:r>
              <a:rPr lang="en-US" altLang="zh-CN" sz="2400" smtClean="0"/>
              <a:t>3</a:t>
            </a:r>
            <a:r>
              <a:rPr lang="zh-CN" altLang="en-US" sz="2400" smtClean="0"/>
              <a:t>间时应全数检查。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）室外每个检验批每</a:t>
            </a:r>
            <a:r>
              <a:rPr lang="en-US" altLang="zh-CN" sz="2400" smtClean="0"/>
              <a:t>100m</a:t>
            </a:r>
            <a:r>
              <a:rPr lang="en-US" altLang="zh-CN" sz="2400" baseline="30000" smtClean="0"/>
              <a:t>2</a:t>
            </a:r>
            <a:r>
              <a:rPr lang="zh-CN" altLang="en-US" sz="2400" smtClean="0"/>
              <a:t>应至少抽查一处，每处不得小于</a:t>
            </a:r>
            <a:r>
              <a:rPr lang="en-US" altLang="zh-CN" sz="2400" smtClean="0"/>
              <a:t>10m</a:t>
            </a:r>
            <a:r>
              <a:rPr lang="en-US" altLang="zh-CN" sz="2400" baseline="30000" smtClean="0"/>
              <a:t>2</a:t>
            </a:r>
            <a:endParaRPr lang="en-US" altLang="zh-CN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6.</a:t>
            </a:r>
            <a:r>
              <a:rPr lang="zh-CN" altLang="en-US" sz="2400" smtClean="0"/>
              <a:t>外墙抹灰工程施工前应先安装钢木门窗框、护栏等，并应将墙上的施工孔洞堵塞密实。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7.</a:t>
            </a:r>
            <a:r>
              <a:rPr lang="zh-CN" altLang="en-US" sz="2400" smtClean="0"/>
              <a:t>抹灰用的石灰膏的熟化期不应少于</a:t>
            </a:r>
            <a:r>
              <a:rPr lang="en-US" altLang="zh-CN" sz="2400" smtClean="0"/>
              <a:t>15d</a:t>
            </a:r>
            <a:r>
              <a:rPr lang="zh-CN" altLang="en-US" sz="2400" smtClean="0"/>
              <a:t>；罩面用的磨细石灰粉的熟化期不应少于</a:t>
            </a:r>
            <a:r>
              <a:rPr lang="en-US" altLang="zh-CN" sz="2400" smtClean="0"/>
              <a:t>3d</a:t>
            </a:r>
            <a:r>
              <a:rPr lang="zh-CN" altLang="en-US" sz="2400" smtClean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316198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1447800"/>
            <a:ext cx="8540750" cy="3886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8.</a:t>
            </a:r>
            <a:r>
              <a:rPr lang="zh-CN" altLang="en-US" sz="2800" smtClean="0"/>
              <a:t>室内墙面、柱面和门洞口的阳角做法应符合设计要求。设计无要求时应采用</a:t>
            </a:r>
            <a:r>
              <a:rPr lang="en-US" altLang="zh-CN" sz="2800" smtClean="0"/>
              <a:t>1:2</a:t>
            </a:r>
            <a:r>
              <a:rPr lang="zh-CN" altLang="en-US" sz="2800" smtClean="0"/>
              <a:t>水泥砂浆做暗护角，其高度不应低于</a:t>
            </a:r>
            <a:r>
              <a:rPr lang="en-US" altLang="zh-CN" sz="2800" smtClean="0"/>
              <a:t>2m</a:t>
            </a:r>
            <a:r>
              <a:rPr lang="zh-CN" altLang="en-US" sz="2800" smtClean="0"/>
              <a:t>，每侧宽度不应小于</a:t>
            </a:r>
            <a:r>
              <a:rPr lang="en-US" altLang="zh-CN" sz="2800" smtClean="0"/>
              <a:t>50mm</a:t>
            </a:r>
            <a:r>
              <a:rPr lang="zh-CN" altLang="en-US" sz="2800" smtClean="0"/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9.</a:t>
            </a:r>
            <a:r>
              <a:rPr lang="zh-CN" altLang="en-US" sz="2800" smtClean="0"/>
              <a:t>当要求抹灰层具有防水、防潮功能时应采用防水砂浆。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10.</a:t>
            </a:r>
            <a:r>
              <a:rPr lang="zh-CN" altLang="en-US" sz="2800" smtClean="0"/>
              <a:t>各种砂浆抹灰层在凝结前应防止快干、水冲、撞击、振动和受冻，在凝结后应采取措施防止玷污和损坏。水泥砂浆抹灰层应在湿润条件下养护。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smtClean="0"/>
              <a:t>11.</a:t>
            </a:r>
            <a:r>
              <a:rPr lang="zh-CN" altLang="en-US" sz="2800" smtClean="0"/>
              <a:t>外墙和顶棚的抹灰层与基层之间及各抹灰层之间必须黏结牢固。</a:t>
            </a:r>
          </a:p>
        </p:txBody>
      </p:sp>
    </p:spTree>
    <p:extLst>
      <p:ext uri="{BB962C8B-B14F-4D97-AF65-F5344CB8AC3E}">
        <p14:creationId xmlns:p14="http://schemas.microsoft.com/office/powerpoint/2010/main" val="3164614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-152400" y="533400"/>
            <a:ext cx="9067800" cy="6324600"/>
          </a:xfrm>
        </p:spPr>
        <p:txBody>
          <a:bodyPr/>
          <a:lstStyle/>
          <a:p>
            <a:pPr eaLnBrk="1" hangingPunct="1"/>
            <a:r>
              <a:rPr lang="en-US" altLang="zh-CN" sz="2800" b="1" smtClean="0"/>
              <a:t>2.4.2</a:t>
            </a:r>
            <a:r>
              <a:rPr lang="zh-CN" altLang="en-US" sz="2800" b="1" smtClean="0"/>
              <a:t>一般抹灰工程质量验收标准</a:t>
            </a:r>
            <a:endParaRPr lang="zh-CN" altLang="en-US" sz="2800" smtClean="0"/>
          </a:p>
          <a:p>
            <a:pPr eaLnBrk="1" hangingPunct="1"/>
            <a:r>
              <a:rPr lang="zh-CN" altLang="en-US" sz="2000" smtClean="0"/>
              <a:t>本节适用于石灰砂浆、水泥砂浆、水泥混合砂浆、聚合物水泥砂浆和麻刀石灰、纸筋石灰、石膏灰等一般抹灰工程的质量验收。一般抹灰工程分为普通抹灰和高级抹灰，当设计无要求时按普通抹灰验收。</a:t>
            </a:r>
          </a:p>
          <a:p>
            <a:pPr eaLnBrk="1" hangingPunct="1"/>
            <a:r>
              <a:rPr lang="en-US" altLang="zh-CN" sz="2000" smtClean="0"/>
              <a:t>1.</a:t>
            </a:r>
            <a:r>
              <a:rPr lang="zh-CN" altLang="en-US" sz="2000" smtClean="0"/>
              <a:t>主控项目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1</a:t>
            </a:r>
            <a:r>
              <a:rPr lang="zh-CN" altLang="en-US" sz="2000" smtClean="0"/>
              <a:t>）抹灰前基层表面的尘土污垢油渍等应清除干净并应洒水润湿。</a:t>
            </a:r>
          </a:p>
          <a:p>
            <a:pPr eaLnBrk="1" hangingPunct="1"/>
            <a:r>
              <a:rPr lang="zh-CN" altLang="en-US" sz="2000" smtClean="0"/>
              <a:t>检验方法</a:t>
            </a:r>
            <a:r>
              <a:rPr lang="en-US" altLang="zh-CN" sz="2000" smtClean="0"/>
              <a:t>:</a:t>
            </a:r>
            <a:r>
              <a:rPr lang="zh-CN" altLang="en-US" sz="2000" smtClean="0"/>
              <a:t>检查施工记录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2</a:t>
            </a:r>
            <a:r>
              <a:rPr lang="zh-CN" altLang="en-US" sz="2000" smtClean="0"/>
              <a:t>）一般抹灰所用材料的品种和性能应符合设计要求。水泥的凝结时间和安定性复验应合格。砂浆的配合比应符合设计要求。</a:t>
            </a:r>
          </a:p>
          <a:p>
            <a:pPr eaLnBrk="1" hangingPunct="1"/>
            <a:r>
              <a:rPr lang="zh-CN" altLang="en-US" sz="2000" smtClean="0"/>
              <a:t>检验方法</a:t>
            </a:r>
            <a:r>
              <a:rPr lang="en-US" altLang="zh-CN" sz="2000" smtClean="0"/>
              <a:t>:</a:t>
            </a:r>
            <a:r>
              <a:rPr lang="zh-CN" altLang="en-US" sz="2000" smtClean="0"/>
              <a:t>检查产品合格证书、进场验收记录复、验报告和施工记录。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3</a:t>
            </a:r>
            <a:r>
              <a:rPr lang="zh-CN" altLang="en-US" sz="2000" smtClean="0"/>
              <a:t>）抹灰工程应分层进行。当抹灰总厚度大于或等于</a:t>
            </a:r>
            <a:r>
              <a:rPr lang="en-US" altLang="zh-CN" sz="2000" smtClean="0"/>
              <a:t>35mm</a:t>
            </a:r>
            <a:r>
              <a:rPr lang="zh-CN" altLang="en-US" sz="2000" smtClean="0"/>
              <a:t>时应采取加强措施。不同材料基体交接处表面的抹灰，应采取防止开裂的加强措施。当采用加强网时，加强网与各基体的搭接宽度不应小于</a:t>
            </a:r>
            <a:r>
              <a:rPr lang="en-US" altLang="zh-CN" sz="2000" smtClean="0"/>
              <a:t>100mm</a:t>
            </a:r>
            <a:r>
              <a:rPr lang="zh-CN" altLang="en-US" sz="2000" smtClean="0"/>
              <a:t>。</a:t>
            </a:r>
          </a:p>
          <a:p>
            <a:pPr eaLnBrk="1" hangingPunct="1"/>
            <a:r>
              <a:rPr lang="zh-CN" altLang="en-US" sz="2000" smtClean="0"/>
              <a:t>检验方法</a:t>
            </a:r>
            <a:r>
              <a:rPr lang="en-US" altLang="zh-CN" sz="2000" smtClean="0"/>
              <a:t>:</a:t>
            </a:r>
            <a:r>
              <a:rPr lang="zh-CN" altLang="en-US" sz="2000" smtClean="0"/>
              <a:t>检查隐蔽工程验收记录和施工记录。</a:t>
            </a:r>
          </a:p>
          <a:p>
            <a:pPr eaLnBrk="1" hangingPunct="1"/>
            <a:r>
              <a:rPr lang="zh-CN" altLang="en-US" sz="2000" smtClean="0"/>
              <a:t>（</a:t>
            </a:r>
            <a:r>
              <a:rPr lang="en-US" altLang="zh-CN" sz="2000" smtClean="0"/>
              <a:t>4</a:t>
            </a:r>
            <a:r>
              <a:rPr lang="zh-CN" altLang="en-US" sz="2000" smtClean="0"/>
              <a:t>）抹灰层与基层之间及各抹灰层之间必须黏结牢固，抹灰层应无脱层、空鼓，面层应无爆灰和裂缝。</a:t>
            </a:r>
          </a:p>
          <a:p>
            <a:pPr eaLnBrk="1" hangingPunct="1"/>
            <a:r>
              <a:rPr lang="zh-CN" altLang="en-US" sz="2000" smtClean="0"/>
              <a:t>检验方法</a:t>
            </a:r>
            <a:r>
              <a:rPr lang="en-US" altLang="zh-CN" sz="2000" smtClean="0"/>
              <a:t>:</a:t>
            </a:r>
            <a:r>
              <a:rPr lang="zh-CN" altLang="en-US" sz="2000" smtClean="0"/>
              <a:t>观察用小锤轻击检查，检查施工记录。</a:t>
            </a:r>
          </a:p>
        </p:txBody>
      </p:sp>
    </p:spTree>
    <p:extLst>
      <p:ext uri="{BB962C8B-B14F-4D97-AF65-F5344CB8AC3E}">
        <p14:creationId xmlns:p14="http://schemas.microsoft.com/office/powerpoint/2010/main" val="3375104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304800"/>
            <a:ext cx="91440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     2.</a:t>
            </a:r>
            <a:r>
              <a:rPr lang="zh-CN" altLang="en-US" sz="2400" smtClean="0"/>
              <a:t>一般项目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）一般抹灰工程的表面质量应符合下列规定</a:t>
            </a:r>
            <a:r>
              <a:rPr lang="en-US" altLang="zh-CN" sz="240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400" smtClean="0"/>
              <a:t>①</a:t>
            </a:r>
            <a:r>
              <a:rPr lang="zh-CN" altLang="en-US" sz="2400" smtClean="0"/>
              <a:t>普通抹灰表面应光滑、洁净、接槎平整，分格缝应清晰。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②高级抹灰表面应光滑、洁净、颜色均匀、无抹纹，分格缝和灰线应清晰美观。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检验方法</a:t>
            </a:r>
            <a:r>
              <a:rPr lang="en-US" altLang="zh-CN" sz="2400" smtClean="0"/>
              <a:t>:</a:t>
            </a:r>
            <a:r>
              <a:rPr lang="zh-CN" altLang="en-US" sz="2400" smtClean="0"/>
              <a:t>观察手摸检查。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）护角、孔洞、槽、盒周围的抹灰表面应整齐、光滑；管道后面的抹灰表面应整。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检验方法</a:t>
            </a:r>
            <a:r>
              <a:rPr lang="en-US" altLang="zh-CN" sz="2400" smtClean="0"/>
              <a:t>:</a:t>
            </a:r>
            <a:r>
              <a:rPr lang="zh-CN" altLang="en-US" sz="2400" smtClean="0"/>
              <a:t>观察。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3</a:t>
            </a:r>
            <a:r>
              <a:rPr lang="zh-CN" altLang="en-US" sz="2400" smtClean="0"/>
              <a:t>）抹灰层的总厚度应符合设计要求。水泥砂浆不得抹在石灰砂浆层上；罩面石膏灰不得抹在水泥砂浆层上。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检验方法</a:t>
            </a:r>
            <a:r>
              <a:rPr lang="en-US" altLang="zh-CN" sz="2400" smtClean="0"/>
              <a:t>:</a:t>
            </a:r>
            <a:r>
              <a:rPr lang="zh-CN" altLang="en-US" sz="2400" smtClean="0"/>
              <a:t>检查施工记录。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4</a:t>
            </a:r>
            <a:r>
              <a:rPr lang="zh-CN" altLang="en-US" sz="2400" smtClean="0"/>
              <a:t>）抹灰分格缝的设置应符合设计要求，宽度和深度应均匀，表面应光滑，棱角应整齐。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检验方法</a:t>
            </a:r>
            <a:r>
              <a:rPr lang="en-US" altLang="zh-CN" sz="2400" smtClean="0"/>
              <a:t>:</a:t>
            </a:r>
            <a:r>
              <a:rPr lang="zh-CN" altLang="en-US" sz="2400" smtClean="0"/>
              <a:t>观察，尺量检查。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（</a:t>
            </a:r>
            <a:r>
              <a:rPr lang="en-US" altLang="zh-CN" sz="2400" smtClean="0"/>
              <a:t>5</a:t>
            </a:r>
            <a:r>
              <a:rPr lang="zh-CN" altLang="en-US" sz="2400" smtClean="0"/>
              <a:t>）有排水要求的部位应做滴水线</a:t>
            </a:r>
            <a:r>
              <a:rPr lang="en-US" altLang="zh-CN" sz="2400" smtClean="0"/>
              <a:t>(</a:t>
            </a:r>
            <a:r>
              <a:rPr lang="zh-CN" altLang="en-US" sz="2400" smtClean="0"/>
              <a:t>槽</a:t>
            </a:r>
            <a:r>
              <a:rPr lang="en-US" altLang="zh-CN" sz="2400" smtClean="0"/>
              <a:t>)</a:t>
            </a:r>
            <a:r>
              <a:rPr lang="zh-CN" altLang="en-US" sz="2400" smtClean="0"/>
              <a:t>。滴水线</a:t>
            </a:r>
            <a:r>
              <a:rPr lang="en-US" altLang="zh-CN" sz="2400" smtClean="0"/>
              <a:t>(</a:t>
            </a:r>
            <a:r>
              <a:rPr lang="zh-CN" altLang="en-US" sz="2400" smtClean="0"/>
              <a:t>槽</a:t>
            </a:r>
            <a:r>
              <a:rPr lang="en-US" altLang="zh-CN" sz="2400" smtClean="0"/>
              <a:t>)</a:t>
            </a:r>
            <a:r>
              <a:rPr lang="zh-CN" altLang="en-US" sz="2400" smtClean="0"/>
              <a:t>应整齐顺直，滴水线应内高外低，滴水槽的宽度和深度均不应小于</a:t>
            </a:r>
            <a:r>
              <a:rPr lang="en-US" altLang="zh-CN" sz="2400" smtClean="0"/>
              <a:t>10mm</a:t>
            </a:r>
            <a:r>
              <a:rPr lang="zh-CN" altLang="en-US" sz="2400" smtClean="0"/>
              <a:t>。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400" smtClean="0"/>
              <a:t>检验方法</a:t>
            </a:r>
            <a:r>
              <a:rPr lang="en-US" altLang="zh-CN" sz="2400" smtClean="0"/>
              <a:t>:</a:t>
            </a:r>
            <a:r>
              <a:rPr lang="zh-CN" altLang="en-US" sz="2400" smtClean="0"/>
              <a:t>观察，尺量检查。</a:t>
            </a:r>
          </a:p>
        </p:txBody>
      </p:sp>
    </p:spTree>
    <p:extLst>
      <p:ext uri="{BB962C8B-B14F-4D97-AF65-F5344CB8AC3E}">
        <p14:creationId xmlns:p14="http://schemas.microsoft.com/office/powerpoint/2010/main" val="3304724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13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8540750" cy="868363"/>
          </a:xfrm>
        </p:spPr>
        <p:txBody>
          <a:bodyPr/>
          <a:lstStyle/>
          <a:p>
            <a:pPr eaLnBrk="1" hangingPunct="1"/>
            <a:r>
              <a:rPr lang="zh-CN" altLang="en-US" sz="3200" b="1" smtClean="0"/>
              <a:t>表</a:t>
            </a:r>
            <a:r>
              <a:rPr lang="en-US" altLang="zh-CN" sz="3200" b="1" smtClean="0"/>
              <a:t>2.1</a:t>
            </a:r>
            <a:r>
              <a:rPr lang="zh-CN" altLang="en-US" sz="3200" b="1" smtClean="0"/>
              <a:t>一般抹灰的允许偏差和检验方法</a:t>
            </a:r>
          </a:p>
        </p:txBody>
      </p:sp>
      <p:graphicFrame>
        <p:nvGraphicFramePr>
          <p:cNvPr id="59607" name="Group 215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778376"/>
        </p:xfrm>
        <a:graphic>
          <a:graphicData uri="http://schemas.openxmlformats.org/drawingml/2006/table">
            <a:tbl>
              <a:tblPr/>
              <a:tblGrid>
                <a:gridCol w="493713"/>
                <a:gridCol w="1974850"/>
                <a:gridCol w="987425"/>
                <a:gridCol w="987425"/>
                <a:gridCol w="3786187"/>
              </a:tblGrid>
              <a:tr h="71759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项次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项目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允许偏差（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）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检验方法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普通抹灰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高级抹灰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65409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立面垂直度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垂直检测尺检查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6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表面平整度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靠尺和塞尺检查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9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阴阳角方正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用直角检测尺检查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分格条（缝）直线度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拉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线，不足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拉通线，用钢直尺检查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墙裙、勒脚上口直线度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4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3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拉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线，不足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5m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拉通线，用钢直尺检查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169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1578</Words>
  <Application>Microsoft Office PowerPoint</Application>
  <PresentationFormat>全屏显示(4:3)</PresentationFormat>
  <Paragraphs>100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3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古瓶荷花</vt:lpstr>
      <vt:lpstr>2_古瓶荷花</vt:lpstr>
      <vt:lpstr>1_古瓶荷花</vt:lpstr>
      <vt:lpstr>2.3  外墙、顶棚抹灰的施工要点</vt:lpstr>
      <vt:lpstr>2.3.1外墙抹灰</vt:lpstr>
      <vt:lpstr>技术提示 ：</vt:lpstr>
      <vt:lpstr>2.4 质量验收标准与检验方法</vt:lpstr>
      <vt:lpstr>PowerPoint 演示文稿</vt:lpstr>
      <vt:lpstr>PowerPoint 演示文稿</vt:lpstr>
      <vt:lpstr>PowerPoint 演示文稿</vt:lpstr>
      <vt:lpstr>PowerPoint 演示文稿</vt:lpstr>
      <vt:lpstr>表2.1一般抹灰的允许偏差和检验方法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5.4其他吊顶工程</dc:title>
  <dc:creator>lenovo</dc:creator>
  <cp:lastModifiedBy>lenovo</cp:lastModifiedBy>
  <cp:revision>12</cp:revision>
  <dcterms:created xsi:type="dcterms:W3CDTF">2020-04-12T12:26:50Z</dcterms:created>
  <dcterms:modified xsi:type="dcterms:W3CDTF">2020-04-12T13:00:25Z</dcterms:modified>
</cp:coreProperties>
</file>