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sldIdLst>
    <p:sldId id="261" r:id="rId3"/>
    <p:sldId id="262" r:id="rId4"/>
    <p:sldId id="263" r:id="rId5"/>
    <p:sldId id="264" r:id="rId6"/>
    <p:sldId id="265" r:id="rId7"/>
    <p:sldId id="266" r:id="rId8"/>
    <p:sldId id="26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79303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019334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047763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833469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24243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50476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38209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812319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8986588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288419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436825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043449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77555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370037849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304800" y="304800"/>
            <a:ext cx="8540750" cy="762000"/>
          </a:xfrm>
        </p:spPr>
        <p:txBody>
          <a:bodyPr/>
          <a:lstStyle/>
          <a:p>
            <a:pPr eaLnBrk="1" hangingPunct="1">
              <a:defRPr/>
            </a:pPr>
            <a:r>
              <a:rPr lang="en-US" altLang="zh-CN" b="1" dirty="0" smtClean="0">
                <a:effectLst>
                  <a:outerShdw blurRad="38100" dist="38100" dir="2700000" algn="tl">
                    <a:srgbClr val="C0C0C0"/>
                  </a:outerShdw>
                </a:effectLst>
              </a:rPr>
              <a:t>2.3  </a:t>
            </a:r>
            <a:r>
              <a:rPr lang="zh-CN" altLang="en-US" b="1" dirty="0" smtClean="0">
                <a:effectLst>
                  <a:outerShdw blurRad="38100" dist="38100" dir="2700000" algn="tl">
                    <a:srgbClr val="C0C0C0"/>
                  </a:outerShdw>
                </a:effectLst>
              </a:rPr>
              <a:t>外墙、顶棚抹灰的施工要点</a:t>
            </a:r>
          </a:p>
        </p:txBody>
      </p:sp>
      <p:sp>
        <p:nvSpPr>
          <p:cNvPr id="39939" name="Rectangle 3"/>
          <p:cNvSpPr>
            <a:spLocks noGrp="1" noRot="1" noChangeArrowheads="1"/>
          </p:cNvSpPr>
          <p:nvPr>
            <p:ph idx="1"/>
          </p:nvPr>
        </p:nvSpPr>
        <p:spPr>
          <a:xfrm>
            <a:off x="0" y="1143000"/>
            <a:ext cx="8839200" cy="5715000"/>
          </a:xfrm>
        </p:spPr>
        <p:txBody>
          <a:bodyPr/>
          <a:lstStyle/>
          <a:p>
            <a:pPr eaLnBrk="1" hangingPunct="1">
              <a:lnSpc>
                <a:spcPct val="90000"/>
              </a:lnSpc>
            </a:pPr>
            <a:r>
              <a:rPr lang="en-US" altLang="zh-CN" b="1" smtClean="0"/>
              <a:t>2.3.1</a:t>
            </a:r>
            <a:r>
              <a:rPr lang="zh-CN" altLang="en-US" b="1" smtClean="0"/>
              <a:t>外墙抹灰</a:t>
            </a:r>
            <a:endParaRPr lang="zh-CN" altLang="en-US" smtClean="0"/>
          </a:p>
          <a:p>
            <a:pPr eaLnBrk="1" hangingPunct="1">
              <a:lnSpc>
                <a:spcPct val="90000"/>
              </a:lnSpc>
            </a:pPr>
            <a:r>
              <a:rPr lang="en-US" altLang="zh-CN" sz="2400" smtClean="0"/>
              <a:t>1.</a:t>
            </a:r>
            <a:r>
              <a:rPr lang="zh-CN" altLang="en-US" sz="2400" smtClean="0"/>
              <a:t>抹灰材料要求：</a:t>
            </a:r>
          </a:p>
          <a:p>
            <a:pPr eaLnBrk="1" hangingPunct="1">
              <a:lnSpc>
                <a:spcPct val="90000"/>
              </a:lnSpc>
            </a:pPr>
            <a:r>
              <a:rPr lang="zh-CN" altLang="en-US" sz="2400" smtClean="0"/>
              <a:t>外墙抹灰要求耐水、耐污染和一定的耐久性，常采用水泥砂浆或水泥混合砂浆。混合砂浆配合比为水泥：石灰膏：砂</a:t>
            </a:r>
            <a:r>
              <a:rPr lang="en-US" altLang="zh-CN" sz="2400" smtClean="0"/>
              <a:t>=1:1:6;</a:t>
            </a:r>
            <a:r>
              <a:rPr lang="zh-CN" altLang="en-US" sz="2400" smtClean="0"/>
              <a:t>水泥砂浆配合比为水泥：砂</a:t>
            </a:r>
            <a:r>
              <a:rPr lang="en-US" altLang="zh-CN" sz="2400" smtClean="0"/>
              <a:t>=1:3</a:t>
            </a:r>
            <a:r>
              <a:rPr lang="zh-CN" altLang="en-US" sz="2400" smtClean="0"/>
              <a:t>。</a:t>
            </a:r>
          </a:p>
          <a:p>
            <a:pPr eaLnBrk="1" hangingPunct="1">
              <a:lnSpc>
                <a:spcPct val="90000"/>
              </a:lnSpc>
            </a:pPr>
            <a:r>
              <a:rPr lang="en-US" altLang="zh-CN" sz="2400" smtClean="0"/>
              <a:t>2.</a:t>
            </a:r>
            <a:r>
              <a:rPr lang="zh-CN" altLang="en-US" sz="2400" smtClean="0"/>
              <a:t>施工工艺要点</a:t>
            </a:r>
          </a:p>
          <a:p>
            <a:pPr eaLnBrk="1" hangingPunct="1">
              <a:lnSpc>
                <a:spcPct val="90000"/>
              </a:lnSpc>
            </a:pPr>
            <a:r>
              <a:rPr lang="zh-CN" altLang="en-US" sz="2400" smtClean="0"/>
              <a:t>施工工艺流程为：交验→基层处理→找规矩挂线→做灰饼→冲灰筋→抹底层灰→抹中层灰→弹线粘分格条→抹面层灰→勾缝</a:t>
            </a:r>
          </a:p>
          <a:p>
            <a:pPr eaLnBrk="1" hangingPunct="1">
              <a:lnSpc>
                <a:spcPct val="90000"/>
              </a:lnSpc>
            </a:pPr>
            <a:r>
              <a:rPr lang="zh-CN" altLang="en-US" sz="2400" smtClean="0"/>
              <a:t>（</a:t>
            </a:r>
            <a:r>
              <a:rPr lang="en-US" altLang="zh-CN" sz="2400" smtClean="0"/>
              <a:t>1</a:t>
            </a:r>
            <a:r>
              <a:rPr lang="zh-CN" altLang="en-US" sz="2400" smtClean="0"/>
              <a:t>）找规矩</a:t>
            </a:r>
          </a:p>
          <a:p>
            <a:pPr eaLnBrk="1" hangingPunct="1">
              <a:lnSpc>
                <a:spcPct val="90000"/>
              </a:lnSpc>
            </a:pPr>
            <a:r>
              <a:rPr lang="zh-CN" altLang="en-US" sz="2400" smtClean="0"/>
              <a:t>基本同内墙抹灰。但在两个相邻抹灰面相交处要挂垂线。</a:t>
            </a:r>
          </a:p>
          <a:p>
            <a:pPr eaLnBrk="1" hangingPunct="1">
              <a:lnSpc>
                <a:spcPct val="90000"/>
              </a:lnSpc>
            </a:pPr>
            <a:r>
              <a:rPr lang="zh-CN" altLang="en-US" sz="2400" smtClean="0"/>
              <a:t>（</a:t>
            </a:r>
            <a:r>
              <a:rPr lang="en-US" altLang="zh-CN" sz="2400" smtClean="0"/>
              <a:t>2</a:t>
            </a:r>
            <a:r>
              <a:rPr lang="zh-CN" altLang="en-US" sz="2400" smtClean="0"/>
              <a:t>）挂线、做灰饼</a:t>
            </a:r>
          </a:p>
          <a:p>
            <a:pPr eaLnBrk="1" hangingPunct="1">
              <a:lnSpc>
                <a:spcPct val="90000"/>
              </a:lnSpc>
            </a:pPr>
            <a:r>
              <a:rPr lang="zh-CN" altLang="en-US" sz="2400" smtClean="0"/>
              <a:t>外墙抹灰必须从上往下一步架一步架的退着抹。找规矩时要在四角挂好由上至下的垂直通线。垂直吊好后，根据确定的抹灰层厚度，每步架大角两侧最好弹出控制线，拉水平通线，然后根据控制线和水平线做灰饼，充灰筋。</a:t>
            </a:r>
          </a:p>
          <a:p>
            <a:pPr eaLnBrk="1" hangingPunct="1">
              <a:lnSpc>
                <a:spcPct val="90000"/>
              </a:lnSpc>
            </a:pPr>
            <a:endParaRPr lang="en-US" altLang="zh-CN" sz="2400" smtClean="0"/>
          </a:p>
        </p:txBody>
      </p:sp>
    </p:spTree>
    <p:extLst>
      <p:ext uri="{BB962C8B-B14F-4D97-AF65-F5344CB8AC3E}">
        <p14:creationId xmlns:p14="http://schemas.microsoft.com/office/powerpoint/2010/main" val="10785813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304800" y="0"/>
            <a:ext cx="8540750" cy="762000"/>
          </a:xfrm>
        </p:spPr>
        <p:txBody>
          <a:bodyPr/>
          <a:lstStyle/>
          <a:p>
            <a:pPr eaLnBrk="1" hangingPunct="1"/>
            <a:r>
              <a:rPr lang="en-US" altLang="zh-CN" sz="3600" b="1" smtClean="0"/>
              <a:t>2.3.1</a:t>
            </a:r>
            <a:r>
              <a:rPr lang="zh-CN" altLang="en-US" sz="3600" b="1" smtClean="0"/>
              <a:t>外墙抹灰</a:t>
            </a:r>
          </a:p>
        </p:txBody>
      </p:sp>
      <p:sp>
        <p:nvSpPr>
          <p:cNvPr id="40963" name="Rectangle 3"/>
          <p:cNvSpPr>
            <a:spLocks noGrp="1" noRot="1" noChangeArrowheads="1"/>
          </p:cNvSpPr>
          <p:nvPr>
            <p:ph idx="1"/>
          </p:nvPr>
        </p:nvSpPr>
        <p:spPr>
          <a:xfrm>
            <a:off x="228600" y="762000"/>
            <a:ext cx="8616950" cy="5638800"/>
          </a:xfrm>
        </p:spPr>
        <p:txBody>
          <a:bodyPr/>
          <a:lstStyle/>
          <a:p>
            <a:pPr eaLnBrk="1" hangingPunct="1"/>
            <a:r>
              <a:rPr lang="en-US" altLang="zh-CN" b="1" smtClean="0"/>
              <a:t>2.</a:t>
            </a:r>
            <a:r>
              <a:rPr lang="zh-CN" altLang="en-US" b="1" smtClean="0"/>
              <a:t>施工工艺要点</a:t>
            </a:r>
          </a:p>
          <a:p>
            <a:pPr eaLnBrk="1" hangingPunct="1"/>
            <a:r>
              <a:rPr lang="zh-CN" altLang="en-US" sz="2000" smtClean="0"/>
              <a:t>（</a:t>
            </a:r>
            <a:r>
              <a:rPr lang="en-US" altLang="zh-CN" sz="2000" smtClean="0"/>
              <a:t>3</a:t>
            </a:r>
            <a:r>
              <a:rPr lang="zh-CN" altLang="en-US" sz="2000" smtClean="0"/>
              <a:t>）弾线、粘分格条</a:t>
            </a:r>
          </a:p>
          <a:p>
            <a:pPr eaLnBrk="1" hangingPunct="1"/>
            <a:r>
              <a:rPr lang="zh-CN" altLang="en-US" sz="2000" smtClean="0"/>
              <a:t>分格条常用塑料条，规格有</a:t>
            </a:r>
            <a:r>
              <a:rPr lang="en-US" altLang="zh-CN" sz="2000" smtClean="0"/>
              <a:t>20mm</a:t>
            </a:r>
            <a:r>
              <a:rPr lang="zh-CN" altLang="en-US" sz="2000" smtClean="0"/>
              <a:t>、</a:t>
            </a:r>
            <a:r>
              <a:rPr lang="en-US" altLang="zh-CN" sz="2000" smtClean="0"/>
              <a:t>25mm</a:t>
            </a:r>
            <a:r>
              <a:rPr lang="zh-CN" altLang="en-US" sz="2000" smtClean="0"/>
              <a:t>、</a:t>
            </a:r>
            <a:r>
              <a:rPr lang="en-US" altLang="zh-CN" sz="2000" smtClean="0"/>
              <a:t>30mm</a:t>
            </a:r>
            <a:r>
              <a:rPr lang="zh-CN" altLang="en-US" sz="2000" smtClean="0"/>
              <a:t>等几种，粘贴时可在水泥浆中掺加一些胶以便使黏结更牢固</a:t>
            </a:r>
            <a:r>
              <a:rPr lang="zh-CN" altLang="en-US" sz="2800" smtClean="0"/>
              <a:t>。 </a:t>
            </a:r>
            <a:endParaRPr lang="zh-CN" altLang="en-US" sz="2000" smtClean="0"/>
          </a:p>
          <a:p>
            <a:pPr eaLnBrk="1" hangingPunct="1"/>
            <a:r>
              <a:rPr lang="zh-CN" altLang="en-US" sz="2000" smtClean="0"/>
              <a:t>（</a:t>
            </a:r>
            <a:r>
              <a:rPr lang="en-US" altLang="zh-CN" sz="2000" smtClean="0"/>
              <a:t>4</a:t>
            </a:r>
            <a:r>
              <a:rPr lang="zh-CN" altLang="en-US" sz="2000" smtClean="0"/>
              <a:t>）抹灰</a:t>
            </a:r>
          </a:p>
          <a:p>
            <a:pPr eaLnBrk="1" hangingPunct="1"/>
            <a:r>
              <a:rPr lang="zh-CN" altLang="en-US" sz="2000" smtClean="0"/>
              <a:t>抹灰时用木杠、木抹子刮平压实、扫毛，浇水养护。底层砂浆凝固具有一定强度后再抹中层。抹面层时先用</a:t>
            </a:r>
            <a:r>
              <a:rPr lang="en-US" altLang="zh-CN" sz="2000" smtClean="0"/>
              <a:t>1:2.5</a:t>
            </a:r>
            <a:r>
              <a:rPr lang="zh-CN" altLang="en-US" sz="2000" smtClean="0"/>
              <a:t>水泥砂浆薄薄刮一遍，第二遍要与分格条抹平，然后按分格条厚度刮平、搓实、压光或用木抹子搓成毛面。最后用刷子蘸水按同一方向轻刷一遍，以达到颜色均匀一致，同时清刷分格条上的砂浆。另外，在窗台、雨篷、阳台、檐口等有排水要求的部位应做滴水线或滴水槽。滴水线（槽）应整齐顺直，滴水线应内高外低、滴水槽的深度和宽度均不小于</a:t>
            </a:r>
            <a:r>
              <a:rPr lang="en-US" altLang="zh-CN" sz="2000" smtClean="0"/>
              <a:t>10mm</a:t>
            </a:r>
            <a:r>
              <a:rPr lang="zh-CN" altLang="en-US" sz="2000" smtClean="0"/>
              <a:t>。</a:t>
            </a:r>
          </a:p>
          <a:p>
            <a:pPr eaLnBrk="1" hangingPunct="1"/>
            <a:r>
              <a:rPr lang="zh-CN" altLang="en-US" sz="2000" smtClean="0"/>
              <a:t>（</a:t>
            </a:r>
            <a:r>
              <a:rPr lang="en-US" altLang="zh-CN" sz="2000" smtClean="0"/>
              <a:t>5</a:t>
            </a:r>
            <a:r>
              <a:rPr lang="zh-CN" altLang="en-US" sz="2000" smtClean="0"/>
              <a:t>）养护和成品保护</a:t>
            </a:r>
          </a:p>
          <a:p>
            <a:pPr eaLnBrk="1" hangingPunct="1"/>
            <a:r>
              <a:rPr lang="zh-CN" altLang="en-US" sz="2000" smtClean="0"/>
              <a:t>水泥砂浆和水泥混合砂浆完成</a:t>
            </a:r>
            <a:r>
              <a:rPr lang="en-US" altLang="zh-CN" sz="2000" smtClean="0"/>
              <a:t>12h</a:t>
            </a:r>
            <a:r>
              <a:rPr lang="zh-CN" altLang="en-US" sz="2000" smtClean="0"/>
              <a:t>后要进行洒水养护，宜保持湿润</a:t>
            </a:r>
            <a:r>
              <a:rPr lang="en-US" altLang="zh-CN" sz="2000" smtClean="0"/>
              <a:t>7d</a:t>
            </a:r>
            <a:r>
              <a:rPr lang="zh-CN" altLang="en-US" sz="2000" smtClean="0"/>
              <a:t>以上。养护期间要避免受到撞击等外力。 </a:t>
            </a:r>
          </a:p>
        </p:txBody>
      </p:sp>
    </p:spTree>
    <p:extLst>
      <p:ext uri="{BB962C8B-B14F-4D97-AF65-F5344CB8AC3E}">
        <p14:creationId xmlns:p14="http://schemas.microsoft.com/office/powerpoint/2010/main" val="27493426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r>
              <a:rPr lang="zh-CN" altLang="en-US" sz="3600" b="1" i="1" smtClean="0"/>
              <a:t>技术提示</a:t>
            </a:r>
            <a:r>
              <a:rPr lang="zh-CN" altLang="en-US" sz="3600" i="1" smtClean="0"/>
              <a:t> ：</a:t>
            </a:r>
          </a:p>
        </p:txBody>
      </p:sp>
      <p:sp>
        <p:nvSpPr>
          <p:cNvPr id="41987" name="Rectangle 3"/>
          <p:cNvSpPr>
            <a:spLocks noGrp="1" noRot="1" noChangeArrowheads="1"/>
          </p:cNvSpPr>
          <p:nvPr>
            <p:ph idx="1"/>
          </p:nvPr>
        </p:nvSpPr>
        <p:spPr/>
        <p:txBody>
          <a:bodyPr/>
          <a:lstStyle/>
          <a:p>
            <a:pPr eaLnBrk="1" hangingPunct="1"/>
            <a:r>
              <a:rPr lang="zh-CN" altLang="en-US" i="1" smtClean="0"/>
              <a:t>抹灰时，底层的抹灰层强度不得低于面层抹灰层强度。水泥砂浆拌好后，应在初凝前用完，结硬砂浆不得使用。</a:t>
            </a:r>
          </a:p>
          <a:p>
            <a:pPr eaLnBrk="1" hangingPunct="1"/>
            <a:r>
              <a:rPr lang="zh-CN" altLang="en-US" i="1" smtClean="0"/>
              <a:t>抹灰层与基层之间及各抹灰层之间必须黏结牢固，抹灰层无脱层、空鼓，面层应无爆灰和裂缝。</a:t>
            </a:r>
          </a:p>
        </p:txBody>
      </p:sp>
    </p:spTree>
    <p:extLst>
      <p:ext uri="{BB962C8B-B14F-4D97-AF65-F5344CB8AC3E}">
        <p14:creationId xmlns:p14="http://schemas.microsoft.com/office/powerpoint/2010/main" val="7947960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algn="l" eaLnBrk="1" hangingPunct="1"/>
            <a:r>
              <a:rPr lang="en-US" altLang="zh-CN" sz="3600" b="1" smtClean="0"/>
              <a:t>2.3.2</a:t>
            </a:r>
            <a:r>
              <a:rPr lang="zh-CN" altLang="en-US" sz="3600" b="1" smtClean="0"/>
              <a:t>顶棚抹灰</a:t>
            </a:r>
          </a:p>
        </p:txBody>
      </p:sp>
      <p:sp>
        <p:nvSpPr>
          <p:cNvPr id="43011" name="Rectangle 3"/>
          <p:cNvSpPr>
            <a:spLocks noGrp="1" noRot="1" noChangeArrowheads="1"/>
          </p:cNvSpPr>
          <p:nvPr>
            <p:ph idx="1"/>
          </p:nvPr>
        </p:nvSpPr>
        <p:spPr/>
        <p:txBody>
          <a:bodyPr/>
          <a:lstStyle/>
          <a:p>
            <a:pPr eaLnBrk="1" hangingPunct="1"/>
            <a:r>
              <a:rPr lang="en-US" altLang="zh-CN" smtClean="0"/>
              <a:t>1.</a:t>
            </a:r>
            <a:r>
              <a:rPr lang="zh-CN" altLang="en-US" smtClean="0"/>
              <a:t>抹灰材料要求</a:t>
            </a:r>
          </a:p>
          <a:p>
            <a:pPr eaLnBrk="1" hangingPunct="1"/>
            <a:r>
              <a:rPr lang="zh-CN" altLang="en-US" smtClean="0"/>
              <a:t>顶棚抹灰因其位置的特殊性，要求抹灰层的黏结力更高，自重要小、厚度要薄而均匀。所以一般用水泥混合砂浆。底层砂浆配合比一般为：水泥：石灰膏：砂</a:t>
            </a:r>
            <a:r>
              <a:rPr lang="en-US" altLang="zh-CN" smtClean="0"/>
              <a:t>=1:0.5:1</a:t>
            </a:r>
            <a:r>
              <a:rPr lang="zh-CN" altLang="en-US" smtClean="0"/>
              <a:t>，厚度为</a:t>
            </a:r>
            <a:r>
              <a:rPr lang="en-US" altLang="zh-CN" smtClean="0"/>
              <a:t>2mm</a:t>
            </a:r>
            <a:r>
              <a:rPr lang="zh-CN" altLang="en-US" smtClean="0"/>
              <a:t>。中层砂浆配合比为：水泥：石灰膏：砂</a:t>
            </a:r>
            <a:r>
              <a:rPr lang="en-US" altLang="zh-CN" smtClean="0"/>
              <a:t>=1:3</a:t>
            </a:r>
            <a:r>
              <a:rPr lang="zh-CN" altLang="en-US" smtClean="0"/>
              <a:t>：</a:t>
            </a:r>
            <a:r>
              <a:rPr lang="en-US" altLang="zh-CN" smtClean="0"/>
              <a:t>9</a:t>
            </a:r>
            <a:r>
              <a:rPr lang="zh-CN" altLang="en-US" smtClean="0"/>
              <a:t>，厚度为</a:t>
            </a:r>
            <a:r>
              <a:rPr lang="en-US" altLang="zh-CN" smtClean="0"/>
              <a:t>6mm</a:t>
            </a:r>
            <a:r>
              <a:rPr lang="zh-CN" altLang="en-US" smtClean="0"/>
              <a:t>左右。 </a:t>
            </a:r>
          </a:p>
        </p:txBody>
      </p:sp>
    </p:spTree>
    <p:extLst>
      <p:ext uri="{BB962C8B-B14F-4D97-AF65-F5344CB8AC3E}">
        <p14:creationId xmlns:p14="http://schemas.microsoft.com/office/powerpoint/2010/main" val="151360970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algn="l" eaLnBrk="1" hangingPunct="1"/>
            <a:r>
              <a:rPr lang="en-US" altLang="zh-CN" sz="3600" smtClean="0"/>
              <a:t>2.</a:t>
            </a:r>
            <a:r>
              <a:rPr lang="zh-CN" altLang="en-US" sz="3600" smtClean="0"/>
              <a:t>施工工艺要点</a:t>
            </a:r>
          </a:p>
        </p:txBody>
      </p:sp>
      <p:sp>
        <p:nvSpPr>
          <p:cNvPr id="44035" name="Rectangle 3"/>
          <p:cNvSpPr>
            <a:spLocks noGrp="1" noRot="1" noChangeArrowheads="1"/>
          </p:cNvSpPr>
          <p:nvPr>
            <p:ph idx="1"/>
          </p:nvPr>
        </p:nvSpPr>
        <p:spPr>
          <a:xfrm>
            <a:off x="304800" y="1676400"/>
            <a:ext cx="8540750" cy="4419600"/>
          </a:xfrm>
        </p:spPr>
        <p:txBody>
          <a:bodyPr/>
          <a:lstStyle/>
          <a:p>
            <a:pPr eaLnBrk="1" hangingPunct="1">
              <a:lnSpc>
                <a:spcPct val="90000"/>
              </a:lnSpc>
            </a:pPr>
            <a:endParaRPr lang="en-US" altLang="zh-CN" smtClean="0"/>
          </a:p>
          <a:p>
            <a:pPr eaLnBrk="1" hangingPunct="1">
              <a:lnSpc>
                <a:spcPct val="90000"/>
              </a:lnSpc>
            </a:pPr>
            <a:r>
              <a:rPr lang="zh-CN" altLang="en-US" smtClean="0"/>
              <a:t>顶棚抹灰的施工工艺流程为：交验→基层处理→找规矩→抹底层灰、中层灰→抹面层灰。前两个步骤基本同内墙抹灰。</a:t>
            </a:r>
          </a:p>
          <a:p>
            <a:pPr eaLnBrk="1" hangingPunct="1">
              <a:lnSpc>
                <a:spcPct val="90000"/>
              </a:lnSpc>
            </a:pPr>
            <a:r>
              <a:rPr lang="zh-CN" altLang="en-US" smtClean="0"/>
              <a:t>（</a:t>
            </a:r>
            <a:r>
              <a:rPr lang="en-US" altLang="zh-CN" smtClean="0"/>
              <a:t>1</a:t>
            </a:r>
            <a:r>
              <a:rPr lang="zh-CN" altLang="en-US" smtClean="0"/>
              <a:t>）找规矩</a:t>
            </a:r>
          </a:p>
          <a:p>
            <a:pPr eaLnBrk="1" hangingPunct="1">
              <a:lnSpc>
                <a:spcPct val="90000"/>
              </a:lnSpc>
            </a:pPr>
            <a:r>
              <a:rPr lang="zh-CN" altLang="en-US" smtClean="0"/>
              <a:t>顶棚抹灰一般不做灰饼和灰筋，用目测方法控制平整度。抹灰前先确定抹灰层厚度，然后在墙面四周与顶棚交接处弹出水平线，作为控制抹灰层厚度和水平的标准。</a:t>
            </a:r>
          </a:p>
          <a:p>
            <a:pPr eaLnBrk="1" hangingPunct="1">
              <a:lnSpc>
                <a:spcPct val="90000"/>
              </a:lnSpc>
            </a:pPr>
            <a:endParaRPr lang="en-US" altLang="zh-CN" smtClean="0"/>
          </a:p>
        </p:txBody>
      </p:sp>
    </p:spTree>
    <p:extLst>
      <p:ext uri="{BB962C8B-B14F-4D97-AF65-F5344CB8AC3E}">
        <p14:creationId xmlns:p14="http://schemas.microsoft.com/office/powerpoint/2010/main" val="3111706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Rot="1" noChangeArrowheads="1"/>
          </p:cNvSpPr>
          <p:nvPr>
            <p:ph idx="1"/>
          </p:nvPr>
        </p:nvSpPr>
        <p:spPr>
          <a:xfrm>
            <a:off x="457200" y="762000"/>
            <a:ext cx="8229600" cy="5943600"/>
          </a:xfrm>
        </p:spPr>
        <p:txBody>
          <a:bodyPr/>
          <a:lstStyle/>
          <a:p>
            <a:pPr eaLnBrk="1" hangingPunct="1">
              <a:lnSpc>
                <a:spcPct val="80000"/>
              </a:lnSpc>
            </a:pPr>
            <a:r>
              <a:rPr lang="zh-CN" altLang="en-US" sz="2800" smtClean="0"/>
              <a:t>（</a:t>
            </a:r>
            <a:r>
              <a:rPr lang="en-US" altLang="zh-CN" sz="2800" smtClean="0"/>
              <a:t>2</a:t>
            </a:r>
            <a:r>
              <a:rPr lang="zh-CN" altLang="en-US" sz="2800" smtClean="0"/>
              <a:t>）底层、中层抹灰</a:t>
            </a:r>
          </a:p>
          <a:p>
            <a:pPr eaLnBrk="1" hangingPunct="1">
              <a:lnSpc>
                <a:spcPct val="80000"/>
              </a:lnSpc>
            </a:pPr>
            <a:r>
              <a:rPr lang="zh-CN" altLang="en-US" sz="2800" smtClean="0"/>
              <a:t>底层抹灰前基层要充分湿润并最好刷一道基层处理剂以加强抹灰层与基层的黏结。</a:t>
            </a:r>
          </a:p>
          <a:p>
            <a:pPr eaLnBrk="1" hangingPunct="1">
              <a:lnSpc>
                <a:spcPct val="80000"/>
              </a:lnSpc>
            </a:pPr>
            <a:r>
              <a:rPr lang="zh-CN" altLang="en-US" sz="2800" smtClean="0"/>
              <a:t>抹灰的顺序一般是由前往后退，底层抹灰的方向要与基体的缝隙（混凝土板缝、板条缝隙等）方向垂直，以使砂浆更容易挤入缝隙与基底牢固结合。</a:t>
            </a:r>
          </a:p>
          <a:p>
            <a:pPr eaLnBrk="1" hangingPunct="1">
              <a:lnSpc>
                <a:spcPct val="80000"/>
              </a:lnSpc>
            </a:pPr>
            <a:r>
              <a:rPr lang="zh-CN" altLang="en-US" sz="2800" smtClean="0"/>
              <a:t>抹灰时厚度要掌握好，用软刮尺赶平。如平整度欠佳可再补抹赶平，但不宜多次修补以免搅动底灰而引起掉灰。</a:t>
            </a:r>
          </a:p>
          <a:p>
            <a:pPr eaLnBrk="1" hangingPunct="1">
              <a:lnSpc>
                <a:spcPct val="80000"/>
              </a:lnSpc>
            </a:pPr>
            <a:r>
              <a:rPr lang="zh-CN" altLang="en-US" sz="2800" smtClean="0"/>
              <a:t>顶棚与墙面的交接处，一般是在墙面抹灰做完后在补做。</a:t>
            </a:r>
          </a:p>
          <a:p>
            <a:pPr eaLnBrk="1" hangingPunct="1">
              <a:lnSpc>
                <a:spcPct val="80000"/>
              </a:lnSpc>
            </a:pPr>
            <a:r>
              <a:rPr lang="zh-CN" altLang="en-US" sz="2800" smtClean="0"/>
              <a:t>底层砂浆凝固且具有一定强度后再抹中层灰。抹后用软刮尺赶平刮匀，随即用长毛刷将抹印扫平，再用木抹子搓平。管道周围用小工具顺平。</a:t>
            </a:r>
          </a:p>
        </p:txBody>
      </p:sp>
    </p:spTree>
    <p:extLst>
      <p:ext uri="{BB962C8B-B14F-4D97-AF65-F5344CB8AC3E}">
        <p14:creationId xmlns:p14="http://schemas.microsoft.com/office/powerpoint/2010/main" val="283572024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Rot="1" noChangeArrowheads="1"/>
          </p:cNvSpPr>
          <p:nvPr>
            <p:ph idx="1"/>
          </p:nvPr>
        </p:nvSpPr>
        <p:spPr>
          <a:xfrm>
            <a:off x="457200" y="685800"/>
            <a:ext cx="8229600" cy="5440363"/>
          </a:xfrm>
        </p:spPr>
        <p:txBody>
          <a:bodyPr/>
          <a:lstStyle/>
          <a:p>
            <a:pPr eaLnBrk="1" hangingPunct="1"/>
            <a:r>
              <a:rPr lang="zh-CN" altLang="en-US" smtClean="0"/>
              <a:t>（</a:t>
            </a:r>
            <a:r>
              <a:rPr lang="en-US" altLang="zh-CN" smtClean="0"/>
              <a:t>3</a:t>
            </a:r>
            <a:r>
              <a:rPr lang="zh-CN" altLang="en-US" smtClean="0"/>
              <a:t>）面层抹灰</a:t>
            </a:r>
          </a:p>
          <a:p>
            <a:pPr eaLnBrk="1" hangingPunct="1"/>
            <a:r>
              <a:rPr lang="zh-CN" altLang="en-US" smtClean="0"/>
              <a:t>待中层灰六七成干（用手按压不软但有指印）时抹面层灰。</a:t>
            </a:r>
          </a:p>
          <a:p>
            <a:pPr eaLnBrk="1" hangingPunct="1"/>
            <a:r>
              <a:rPr lang="zh-CN" altLang="en-US" smtClean="0"/>
              <a:t>纸筋灰或麻刀灰，一般抹两遍成活。</a:t>
            </a:r>
          </a:p>
          <a:p>
            <a:pPr eaLnBrk="1" hangingPunct="1"/>
            <a:r>
              <a:rPr lang="zh-CN" altLang="en-US" smtClean="0"/>
              <a:t>抹灰方法及抹灰厚度与内墙抹灰相同。</a:t>
            </a:r>
          </a:p>
          <a:p>
            <a:pPr eaLnBrk="1" hangingPunct="1"/>
            <a:r>
              <a:rPr lang="zh-CN" altLang="en-US" smtClean="0"/>
              <a:t>第一遍抹得越薄越好，紧跟着抹第二遍。抹第二遍时，抹子要稍微平一些，抹完后待灰浆稍干，再用塑料抹子或压子顺抹纹方向压实压光。</a:t>
            </a:r>
          </a:p>
        </p:txBody>
      </p:sp>
    </p:spTree>
    <p:extLst>
      <p:ext uri="{BB962C8B-B14F-4D97-AF65-F5344CB8AC3E}">
        <p14:creationId xmlns:p14="http://schemas.microsoft.com/office/powerpoint/2010/main" val="26470936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962</Words>
  <Application>Microsoft Office PowerPoint</Application>
  <PresentationFormat>全屏显示(4:3)</PresentationFormat>
  <Paragraphs>40</Paragraphs>
  <Slides>7</Slides>
  <Notes>0</Notes>
  <HiddenSlides>0</HiddenSlides>
  <MMClips>0</MMClips>
  <ScaleCrop>false</ScaleCrop>
  <HeadingPairs>
    <vt:vector size="4" baseType="variant">
      <vt:variant>
        <vt:lpstr>主题</vt:lpstr>
      </vt:variant>
      <vt:variant>
        <vt:i4>2</vt:i4>
      </vt:variant>
      <vt:variant>
        <vt:lpstr>幻灯片标题</vt:lpstr>
      </vt:variant>
      <vt:variant>
        <vt:i4>7</vt:i4>
      </vt:variant>
    </vt:vector>
  </HeadingPairs>
  <TitlesOfParts>
    <vt:vector size="9" baseType="lpstr">
      <vt:lpstr>古瓶荷花</vt:lpstr>
      <vt:lpstr>2_古瓶荷花</vt:lpstr>
      <vt:lpstr>2.3  外墙、顶棚抹灰的施工要点</vt:lpstr>
      <vt:lpstr>2.3.1外墙抹灰</vt:lpstr>
      <vt:lpstr>技术提示 ：</vt:lpstr>
      <vt:lpstr>2.3.2顶棚抹灰</vt:lpstr>
      <vt:lpstr>2.施工工艺要点</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11</cp:revision>
  <dcterms:created xsi:type="dcterms:W3CDTF">2020-04-12T12:26:50Z</dcterms:created>
  <dcterms:modified xsi:type="dcterms:W3CDTF">2020-04-12T12:58:40Z</dcterms:modified>
</cp:coreProperties>
</file>