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3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9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99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1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18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33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55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0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29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6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63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14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68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13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8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7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2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1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2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613775" cy="762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6.3</a:t>
            </a:r>
            <a:r>
              <a:rPr lang="zh-CN" altLang="en-US" sz="4000" b="1" smtClean="0"/>
              <a:t>质量标准及检验方法</a:t>
            </a:r>
          </a:p>
        </p:txBody>
      </p:sp>
      <p:sp>
        <p:nvSpPr>
          <p:cNvPr id="2252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800" b="1" smtClean="0"/>
              <a:t>6.3.1</a:t>
            </a:r>
            <a:r>
              <a:rPr lang="zh-CN" altLang="en-US" sz="1800" b="1" smtClean="0"/>
              <a:t>一般规定</a:t>
            </a:r>
            <a:endParaRPr lang="zh-CN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1.</a:t>
            </a:r>
            <a:r>
              <a:rPr lang="zh-CN" altLang="en-US" sz="1800" smtClean="0"/>
              <a:t>本标准适用于板材隔墙、骨架隔墙、活动隔墙、玻璃隔墙等分项工程的质量验收。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2.</a:t>
            </a:r>
            <a:r>
              <a:rPr lang="zh-CN" altLang="en-US" sz="1800" smtClean="0"/>
              <a:t>轻质隔墙工程验收时应检查下列文件和记录：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1</a:t>
            </a:r>
            <a:r>
              <a:rPr lang="zh-CN" altLang="en-US" sz="1800" smtClean="0"/>
              <a:t>）轻质隔墙工程的施工图、设计说明及其他设计文件。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2</a:t>
            </a:r>
            <a:r>
              <a:rPr lang="zh-CN" altLang="en-US" sz="1800" smtClean="0"/>
              <a:t>）材料的产品合格证书、性能检测报告、进场验收记录和复验报告。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3</a:t>
            </a:r>
            <a:r>
              <a:rPr lang="zh-CN" altLang="en-US" sz="1800" smtClean="0"/>
              <a:t>）隐蔽工程验收记录。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4</a:t>
            </a:r>
            <a:r>
              <a:rPr lang="zh-CN" altLang="en-US" sz="1800" smtClean="0"/>
              <a:t>）施工记录。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3.</a:t>
            </a:r>
            <a:r>
              <a:rPr lang="zh-CN" altLang="en-US" sz="1800" smtClean="0"/>
              <a:t>轻质隔墙工程应对人造木板的甲醛含量进行复验。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4.</a:t>
            </a:r>
            <a:r>
              <a:rPr lang="zh-CN" altLang="en-US" sz="1800" smtClean="0"/>
              <a:t>轻质隔墙工程应对下列隐蔽工程项目进行验收：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1</a:t>
            </a:r>
            <a:r>
              <a:rPr lang="zh-CN" altLang="en-US" sz="1800" smtClean="0"/>
              <a:t>）骨架隔墙中设备管线的安装及水管试压。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2</a:t>
            </a:r>
            <a:r>
              <a:rPr lang="zh-CN" altLang="en-US" sz="1800" smtClean="0"/>
              <a:t>）木龙骨防火、防腐处理。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3</a:t>
            </a:r>
            <a:r>
              <a:rPr lang="zh-CN" altLang="en-US" sz="1800" smtClean="0"/>
              <a:t>）预埋件或拉结筋。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4</a:t>
            </a:r>
            <a:r>
              <a:rPr lang="zh-CN" altLang="en-US" sz="1800" smtClean="0"/>
              <a:t>）龙骨安装。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（</a:t>
            </a:r>
            <a:r>
              <a:rPr lang="en-US" altLang="zh-CN" sz="1800" smtClean="0"/>
              <a:t>5</a:t>
            </a:r>
            <a:r>
              <a:rPr lang="zh-CN" altLang="en-US" sz="1800" smtClean="0"/>
              <a:t>）填充材料的设置。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5.</a:t>
            </a:r>
            <a:r>
              <a:rPr lang="zh-CN" altLang="en-US" sz="1800" smtClean="0"/>
              <a:t>各分项工程的检验批应按下列规定划分：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同一品种的轻质隔墙工程每</a:t>
            </a:r>
            <a:r>
              <a:rPr lang="en-US" altLang="zh-CN" sz="1800" smtClean="0"/>
              <a:t>50</a:t>
            </a:r>
            <a:r>
              <a:rPr lang="zh-CN" altLang="en-US" sz="1800" smtClean="0"/>
              <a:t>间</a:t>
            </a:r>
            <a:r>
              <a:rPr lang="en-US" altLang="zh-CN" sz="1800" smtClean="0"/>
              <a:t>(</a:t>
            </a:r>
            <a:r>
              <a:rPr lang="zh-CN" altLang="en-US" sz="1800" smtClean="0"/>
              <a:t>大面积房间和走廊按轻质隔墙的墙面</a:t>
            </a:r>
            <a:r>
              <a:rPr lang="en-US" altLang="zh-CN" sz="1800" smtClean="0"/>
              <a:t>30m2</a:t>
            </a:r>
            <a:r>
              <a:rPr lang="zh-CN" altLang="en-US" sz="1800" smtClean="0"/>
              <a:t>为一间</a:t>
            </a:r>
            <a:r>
              <a:rPr lang="en-US" altLang="zh-CN" sz="1800" smtClean="0"/>
              <a:t>)</a:t>
            </a:r>
            <a:r>
              <a:rPr lang="zh-CN" altLang="en-US" sz="1800" smtClean="0"/>
              <a:t>应划分为一个检验批，不足</a:t>
            </a:r>
            <a:r>
              <a:rPr lang="en-US" altLang="zh-CN" sz="1800" smtClean="0"/>
              <a:t>50</a:t>
            </a:r>
            <a:r>
              <a:rPr lang="zh-CN" altLang="en-US" sz="1800" smtClean="0"/>
              <a:t>间也应划分为一个检验批。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6.</a:t>
            </a:r>
            <a:r>
              <a:rPr lang="zh-CN" altLang="en-US" sz="1800" smtClean="0"/>
              <a:t>轻质隔墙与顶棚和其他墙体的交接处应采取防开裂措施。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/>
              <a:t>7.</a:t>
            </a:r>
            <a:r>
              <a:rPr lang="zh-CN" altLang="en-US" sz="1800" smtClean="0"/>
              <a:t>民用建筑轻质隔墙工程的隔声性能应符合国家标准</a:t>
            </a:r>
            <a:r>
              <a:rPr lang="en-US" altLang="zh-CN" sz="1800" smtClean="0"/>
              <a:t>《</a:t>
            </a:r>
            <a:r>
              <a:rPr lang="zh-CN" altLang="en-US" sz="1800" smtClean="0"/>
              <a:t>民用建筑隔声设计规范</a:t>
            </a:r>
            <a:r>
              <a:rPr lang="en-US" altLang="zh-CN" sz="1800" smtClean="0"/>
              <a:t>》(GBJll8)</a:t>
            </a:r>
            <a:r>
              <a:rPr lang="zh-CN" altLang="en-US" sz="1800" smtClean="0"/>
              <a:t>的规定。</a:t>
            </a:r>
          </a:p>
        </p:txBody>
      </p:sp>
    </p:spTree>
    <p:extLst>
      <p:ext uri="{BB962C8B-B14F-4D97-AF65-F5344CB8AC3E}">
        <p14:creationId xmlns:p14="http://schemas.microsoft.com/office/powerpoint/2010/main" val="19446697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52600" y="381000"/>
            <a:ext cx="6019800" cy="5334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表</a:t>
            </a:r>
            <a:r>
              <a:rPr lang="en-US" altLang="zh-CN" sz="2800" b="1" smtClean="0"/>
              <a:t>6.2</a:t>
            </a:r>
            <a:r>
              <a:rPr lang="zh-CN" altLang="en-US" sz="2800" b="1" smtClean="0"/>
              <a:t>玻璃隔墙砌筑质量允许偏差</a:t>
            </a:r>
          </a:p>
        </p:txBody>
      </p:sp>
      <p:graphicFrame>
        <p:nvGraphicFramePr>
          <p:cNvPr id="252117" name="Group 213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8077200" cy="5257801"/>
        </p:xfrm>
        <a:graphic>
          <a:graphicData uri="http://schemas.openxmlformats.org/drawingml/2006/table">
            <a:tbl>
              <a:tblPr/>
              <a:tblGrid>
                <a:gridCol w="915988"/>
                <a:gridCol w="1741487"/>
                <a:gridCol w="1247775"/>
                <a:gridCol w="1247775"/>
                <a:gridCol w="2924175"/>
              </a:tblGrid>
              <a:tr h="400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项次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允许偏差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(mm)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检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法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玻璃砖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玻璃板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立面垂直度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垂直检测尺检查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表面平整度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靠尺和塞尺检查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阴阳角方正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用直角检测尺检查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接缝直线度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线，不足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拉通线，用钢直尺检查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接缝高低差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用钢直尺和塞尺检查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接缝宽度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01152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3.</a:t>
            </a:r>
            <a:r>
              <a:rPr lang="zh-CN" altLang="en-US" sz="2400" smtClean="0"/>
              <a:t>木龙骨隔墙的验收</a:t>
            </a:r>
          </a:p>
          <a:p>
            <a:pPr eaLnBrk="1" hangingPunct="1"/>
            <a:r>
              <a:rPr lang="zh-CN" altLang="en-US" sz="2000" smtClean="0"/>
              <a:t>木龙骨隔墙（图</a:t>
            </a:r>
            <a:r>
              <a:rPr lang="en-US" altLang="zh-CN" sz="2000" smtClean="0"/>
              <a:t>6.13</a:t>
            </a:r>
            <a:r>
              <a:rPr lang="zh-CN" altLang="en-US" sz="2000" b="1" smtClean="0"/>
              <a:t>）</a:t>
            </a:r>
            <a:r>
              <a:rPr lang="zh-CN" altLang="en-US" sz="2000" smtClean="0"/>
              <a:t>是以红、白松木做骨架，以石膏板或木质纤维板、胶合板为面板的墙体。</a:t>
            </a:r>
          </a:p>
          <a:p>
            <a:pPr eaLnBrk="1" hangingPunct="1"/>
            <a:r>
              <a:rPr lang="zh-CN" altLang="en-US" sz="2000" smtClean="0"/>
              <a:t>木龙骨隔墙的验标准：隔墙尺寸正确，材料规格一致；墙面平直方正、光滑，拐角处方正交接处严密，沿地、沿顶木愣及边框墙筋，各自交接后的龙骨应牢固、平直。检查隔断墙面，用</a:t>
            </a:r>
            <a:r>
              <a:rPr lang="en-US" altLang="zh-CN" sz="2000" smtClean="0"/>
              <a:t>2</a:t>
            </a:r>
            <a:r>
              <a:rPr lang="zh-CN" altLang="en-US" sz="2000" smtClean="0"/>
              <a:t>米直尺检测，表面平整度误差小于</a:t>
            </a:r>
            <a:r>
              <a:rPr lang="en-US" altLang="zh-CN" sz="2000" smtClean="0"/>
              <a:t>2</a:t>
            </a:r>
            <a:r>
              <a:rPr lang="zh-CN" altLang="en-US" sz="2000" smtClean="0"/>
              <a:t>毫米，立面垂直度误差小于</a:t>
            </a:r>
            <a:r>
              <a:rPr lang="en-US" altLang="zh-CN" sz="2000" smtClean="0"/>
              <a:t>3</a:t>
            </a:r>
            <a:r>
              <a:rPr lang="zh-CN" altLang="en-US" sz="2000" smtClean="0"/>
              <a:t>毫米，接缝高低差小于</a:t>
            </a:r>
            <a:r>
              <a:rPr lang="en-US" altLang="zh-CN" sz="2000" smtClean="0"/>
              <a:t>0.5</a:t>
            </a:r>
            <a:r>
              <a:rPr lang="zh-CN" altLang="en-US" sz="2000" smtClean="0"/>
              <a:t>毫米</a:t>
            </a:r>
            <a:r>
              <a:rPr lang="zh-CN" altLang="en-US" smtClean="0"/>
              <a:t>。</a:t>
            </a:r>
          </a:p>
        </p:txBody>
      </p:sp>
      <p:grpSp>
        <p:nvGrpSpPr>
          <p:cNvPr id="235523" name="Group 7"/>
          <p:cNvGrpSpPr>
            <a:grpSpLocks/>
          </p:cNvGrpSpPr>
          <p:nvPr/>
        </p:nvGrpSpPr>
        <p:grpSpPr bwMode="auto">
          <a:xfrm>
            <a:off x="2503488" y="2971800"/>
            <a:ext cx="5751512" cy="3608388"/>
            <a:chOff x="1577" y="1776"/>
            <a:chExt cx="3623" cy="2565"/>
          </a:xfrm>
        </p:grpSpPr>
        <p:pic>
          <p:nvPicPr>
            <p:cNvPr id="235524" name="Picture 5" descr="119166094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7" y="1776"/>
              <a:ext cx="3463" cy="2208"/>
            </a:xfrm>
            <a:prstGeom prst="rect">
              <a:avLst/>
            </a:prstGeom>
            <a:noFill/>
            <a:ln w="9525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525" name="Text Box 6"/>
            <p:cNvSpPr txBox="1">
              <a:spLocks noChangeArrowheads="1"/>
            </p:cNvSpPr>
            <p:nvPr/>
          </p:nvSpPr>
          <p:spPr bwMode="auto">
            <a:xfrm>
              <a:off x="1680" y="4102"/>
              <a:ext cx="352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600" b="1">
                  <a:solidFill>
                    <a:srgbClr val="007572"/>
                  </a:solidFill>
                  <a:latin typeface="Times New Roman" pitchFamily="18" charset="0"/>
                </a:rPr>
                <a:t>图</a:t>
              </a:r>
              <a:r>
                <a:rPr lang="en-US" altLang="zh-CN" sz="1600" b="1">
                  <a:solidFill>
                    <a:srgbClr val="007572"/>
                  </a:solidFill>
                  <a:latin typeface="Times New Roman" pitchFamily="18" charset="0"/>
                </a:rPr>
                <a:t>6.13</a:t>
              </a:r>
              <a:r>
                <a:rPr lang="zh-CN" altLang="en-US" sz="1600" b="1">
                  <a:solidFill>
                    <a:srgbClr val="007572"/>
                  </a:solidFill>
                  <a:latin typeface="Times New Roman" pitchFamily="18" charset="0"/>
                </a:rPr>
                <a:t>木龙骨隔墙</a:t>
              </a:r>
              <a:endParaRPr lang="zh-CN" altLang="en-US" sz="1600" b="1">
                <a:solidFill>
                  <a:srgbClr val="0075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18913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1" smtClean="0"/>
              <a:t>6.3.2 </a:t>
            </a:r>
            <a:r>
              <a:rPr lang="zh-CN" altLang="en-US" sz="2000" b="1" smtClean="0"/>
              <a:t>质量检验方法</a:t>
            </a:r>
            <a:endParaRPr lang="zh-CN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1800" smtClean="0"/>
              <a:t>    </a:t>
            </a:r>
            <a:r>
              <a:rPr lang="en-US" altLang="zh-CN" sz="2000" smtClean="0"/>
              <a:t>1.</a:t>
            </a:r>
            <a:r>
              <a:rPr lang="zh-CN" altLang="en-US" sz="2000" smtClean="0"/>
              <a:t>轻钢龙骨隔墙 </a:t>
            </a:r>
            <a:r>
              <a:rPr lang="en-US" altLang="zh-CN" sz="2000" smtClean="0"/>
              <a:t>(</a:t>
            </a:r>
            <a:r>
              <a:rPr lang="zh-CN" altLang="en-US" sz="2000" smtClean="0"/>
              <a:t>断</a:t>
            </a:r>
            <a:r>
              <a:rPr lang="en-US" altLang="zh-CN" sz="2000" smtClean="0"/>
              <a:t>)</a:t>
            </a:r>
            <a:r>
              <a:rPr lang="zh-CN" altLang="en-US" sz="2000" smtClean="0"/>
              <a:t>的验收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骨架隔墙工程的检查数量应符合下列规定：每个检验批应至少抽查</a:t>
            </a:r>
            <a:r>
              <a:rPr lang="en-US" altLang="zh-CN" sz="2000" smtClean="0"/>
              <a:t>10﹪</a:t>
            </a:r>
            <a:r>
              <a:rPr lang="zh-CN" altLang="en-US" sz="2000" smtClean="0"/>
              <a:t>，并不得少于</a:t>
            </a:r>
            <a:r>
              <a:rPr lang="en-US" altLang="zh-CN" sz="2000" smtClean="0"/>
              <a:t>3</a:t>
            </a:r>
            <a:r>
              <a:rPr lang="zh-CN" altLang="en-US" sz="2000" smtClean="0"/>
              <a:t>间；不足</a:t>
            </a:r>
            <a:r>
              <a:rPr lang="en-US" altLang="zh-CN" sz="2000" smtClean="0"/>
              <a:t>3</a:t>
            </a:r>
            <a:r>
              <a:rPr lang="zh-CN" altLang="en-US" sz="2000" smtClean="0"/>
              <a:t>间时应全数检查。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 </a:t>
            </a:r>
            <a:r>
              <a:rPr lang="en-US" altLang="zh-CN" sz="2000" smtClean="0"/>
              <a:t>(1)</a:t>
            </a:r>
            <a:r>
              <a:rPr lang="zh-CN" altLang="en-US" sz="2000" smtClean="0"/>
              <a:t>主控项目：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 ① 骨架隔墙所用龙骨、配件、墙面板、填充材料及嵌缝材料的品种、规格、性能和木材的含水率应符合设计要求。有隔声、隔热、阻燃、防潮等特殊要求的工程，材料应有相应性能等级的检测报告。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检验方法：观察；检查产品合格证书、进场验收记录、性能检测报告和复验报告。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②骨架隔墙工程边框龙骨必须与基体结构连接牢固，并应平整、垂直、位置正确。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检验方法：手扳检查；尺量检查；检查隐蔽工程验收记录。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③骨架隔墙中龙骨间距和构造连接方法应符合设计要求。骨架内设备管线的安装、门窗洞口等部位加强龙骨应安装牢固、位置正确，填充材料的设置应符合设计要求。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检验方法：检查隐蔽工程验收记录。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④木龙骨及木墙面板的防火和防腐处理必须符合设计要求。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  检验方法：检查隐蔽工程验收记录。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6328480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zh-CN" smtClean="0"/>
              <a:t>   </a:t>
            </a:r>
            <a:r>
              <a:rPr lang="en-US" altLang="zh-CN" sz="2000" smtClean="0"/>
              <a:t>⑤</a:t>
            </a:r>
            <a:r>
              <a:rPr lang="zh-CN" altLang="en-US" sz="2000" smtClean="0"/>
              <a:t>骨架隔墙的墙面板应安装牢固，无脱层、翘曲、折裂及缺损。</a:t>
            </a:r>
          </a:p>
          <a:p>
            <a:pPr eaLnBrk="1" hangingPunct="1"/>
            <a:r>
              <a:rPr lang="zh-CN" altLang="en-US" sz="2000" smtClean="0"/>
              <a:t>　　检验方法：观察；手扳检查。</a:t>
            </a:r>
          </a:p>
          <a:p>
            <a:pPr eaLnBrk="1" hangingPunct="1"/>
            <a:r>
              <a:rPr lang="zh-CN" altLang="en-US" sz="2000" smtClean="0"/>
              <a:t>   ⑥墙面板所用接缝材料的接缝方法应符合设计要求。</a:t>
            </a:r>
          </a:p>
          <a:p>
            <a:pPr eaLnBrk="1" hangingPunct="1"/>
            <a:r>
              <a:rPr lang="zh-CN" altLang="en-US" sz="2000" smtClean="0"/>
              <a:t>　　检验方法：观察。</a:t>
            </a:r>
          </a:p>
          <a:p>
            <a:pPr eaLnBrk="1" hangingPunct="1"/>
            <a:r>
              <a:rPr lang="zh-CN" altLang="en-US" sz="2000" smtClean="0"/>
              <a:t>   </a:t>
            </a:r>
            <a:r>
              <a:rPr lang="en-US" altLang="zh-CN" sz="2000" smtClean="0"/>
              <a:t>(2)</a:t>
            </a:r>
            <a:r>
              <a:rPr lang="zh-CN" altLang="en-US" sz="2000" smtClean="0"/>
              <a:t>　一般项目：</a:t>
            </a:r>
          </a:p>
          <a:p>
            <a:pPr eaLnBrk="1" hangingPunct="1"/>
            <a:r>
              <a:rPr lang="zh-CN" altLang="en-US" sz="2000" smtClean="0"/>
              <a:t>   ①骨架隔墙表面应平整光滑、色泽一致、洁净、无裂缝，接缝应均匀、顺直。</a:t>
            </a:r>
          </a:p>
          <a:p>
            <a:pPr eaLnBrk="1" hangingPunct="1"/>
            <a:r>
              <a:rPr lang="zh-CN" altLang="en-US" sz="2000" smtClean="0"/>
              <a:t>　　检验方法：观察；手摸检查。</a:t>
            </a:r>
          </a:p>
          <a:p>
            <a:pPr eaLnBrk="1" hangingPunct="1"/>
            <a:r>
              <a:rPr lang="zh-CN" altLang="en-US" sz="2000" smtClean="0"/>
              <a:t>   ②骨架隔墙上的孔洞、槽、盒应位置正确、套割吻合、边缘整齐。</a:t>
            </a:r>
          </a:p>
          <a:p>
            <a:pPr eaLnBrk="1" hangingPunct="1"/>
            <a:r>
              <a:rPr lang="zh-CN" altLang="en-US" sz="2000" smtClean="0"/>
              <a:t>　　检验方法：观察。</a:t>
            </a:r>
          </a:p>
          <a:p>
            <a:pPr eaLnBrk="1" hangingPunct="1"/>
            <a:r>
              <a:rPr lang="zh-CN" altLang="en-US" sz="2000" smtClean="0"/>
              <a:t>   ③骨架隔墙内的填充材料应干燥，填充应密实、均匀、无下坠。</a:t>
            </a:r>
          </a:p>
          <a:p>
            <a:pPr eaLnBrk="1" hangingPunct="1"/>
            <a:r>
              <a:rPr lang="zh-CN" altLang="en-US" sz="2000" smtClean="0"/>
              <a:t>检验方法：轻敲检查；检查隐蔽工程验收记录</a:t>
            </a:r>
          </a:p>
          <a:p>
            <a:pPr eaLnBrk="1" hangingPunct="1"/>
            <a:r>
              <a:rPr lang="zh-CN" altLang="en-US" sz="2000" smtClean="0"/>
              <a:t>    骨架隔墙安装质量标准见表</a:t>
            </a:r>
            <a:r>
              <a:rPr lang="en-US" altLang="zh-CN" sz="2000" smtClean="0"/>
              <a:t>6.1</a:t>
            </a:r>
            <a:r>
              <a:rPr lang="en-US" altLang="zh-CN" sz="2800" b="1" smtClean="0"/>
              <a:t> </a:t>
            </a:r>
            <a:r>
              <a:rPr lang="zh-CN" altLang="en-US" sz="2000" smtClean="0"/>
              <a:t>。</a:t>
            </a:r>
          </a:p>
          <a:p>
            <a:pPr eaLnBrk="1" hangingPunct="1"/>
            <a:endParaRPr lang="en-US" altLang="zh-CN" sz="2000" smtClean="0"/>
          </a:p>
        </p:txBody>
      </p:sp>
    </p:spTree>
    <p:extLst>
      <p:ext uri="{BB962C8B-B14F-4D97-AF65-F5344CB8AC3E}">
        <p14:creationId xmlns:p14="http://schemas.microsoft.com/office/powerpoint/2010/main" val="27048776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965" name="Group 181"/>
          <p:cNvGraphicFramePr>
            <a:graphicFrameLocks noGrp="1"/>
          </p:cNvGraphicFramePr>
          <p:nvPr>
            <p:ph idx="4294967295"/>
          </p:nvPr>
        </p:nvGraphicFramePr>
        <p:xfrm>
          <a:off x="457200" y="762000"/>
          <a:ext cx="8229600" cy="5708650"/>
        </p:xfrm>
        <a:graphic>
          <a:graphicData uri="http://schemas.openxmlformats.org/drawingml/2006/table">
            <a:tbl>
              <a:tblPr/>
              <a:tblGrid>
                <a:gridCol w="919163"/>
                <a:gridCol w="1743075"/>
                <a:gridCol w="1419225"/>
                <a:gridCol w="1420812"/>
                <a:gridCol w="2727325"/>
              </a:tblGrid>
              <a:tr h="49059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项次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允许偏差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(mm)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检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法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5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纸面石膏板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人造木板、水泥纤维板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144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立面垂直度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垂直检测尺检查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表面平整度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靠尺和塞尺检查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阴阳角方正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用直角检测尺检查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5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接缝直线度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线，不足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拉通线，用钢直尺检查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5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压条直线度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线，不足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拉通线，用钢直尺检查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接缝高低差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用钢直尺和塞尺检查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406" name="Rectangle 182"/>
          <p:cNvSpPr>
            <a:spLocks noChangeArrowheads="1"/>
          </p:cNvSpPr>
          <p:nvPr/>
        </p:nvSpPr>
        <p:spPr bwMode="auto">
          <a:xfrm>
            <a:off x="2590800" y="381000"/>
            <a:ext cx="3154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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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zh-CN" altLang="en-US" sz="1800" b="1">
                <a:solidFill>
                  <a:srgbClr val="0033CC"/>
                </a:solidFill>
              </a:rPr>
              <a:t>表</a:t>
            </a:r>
            <a:r>
              <a:rPr lang="en-US" altLang="zh-CN" sz="1800" b="1">
                <a:solidFill>
                  <a:srgbClr val="0033CC"/>
                </a:solidFill>
              </a:rPr>
              <a:t>6.1 </a:t>
            </a:r>
            <a:r>
              <a:rPr lang="zh-CN" altLang="en-US" sz="1800" b="1">
                <a:solidFill>
                  <a:srgbClr val="0033CC"/>
                </a:solidFill>
              </a:rPr>
              <a:t>骨架隔墙安装质量标准</a:t>
            </a:r>
          </a:p>
        </p:txBody>
      </p:sp>
    </p:spTree>
    <p:extLst>
      <p:ext uri="{BB962C8B-B14F-4D97-AF65-F5344CB8AC3E}">
        <p14:creationId xmlns:p14="http://schemas.microsoft.com/office/powerpoint/2010/main" val="38841371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4"/>
          <p:cNvGrpSpPr>
            <a:grpSpLocks/>
          </p:cNvGrpSpPr>
          <p:nvPr/>
        </p:nvGrpSpPr>
        <p:grpSpPr bwMode="auto">
          <a:xfrm>
            <a:off x="1371600" y="762000"/>
            <a:ext cx="6858000" cy="5033963"/>
            <a:chOff x="7007" y="11542"/>
            <a:chExt cx="3861" cy="3028"/>
          </a:xfrm>
        </p:grpSpPr>
        <p:pic>
          <p:nvPicPr>
            <p:cNvPr id="229379" name="Picture 5" descr="0710200727298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70" t="12599" b="3937"/>
            <a:stretch>
              <a:fillRect/>
            </a:stretch>
          </p:blipFill>
          <p:spPr bwMode="auto">
            <a:xfrm>
              <a:off x="7007" y="11542"/>
              <a:ext cx="3764" cy="2714"/>
            </a:xfrm>
            <a:prstGeom prst="rect">
              <a:avLst/>
            </a:prstGeom>
            <a:noFill/>
            <a:ln w="9525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9380" name="Text Box 6"/>
            <p:cNvSpPr txBox="1">
              <a:spLocks noChangeArrowheads="1"/>
            </p:cNvSpPr>
            <p:nvPr/>
          </p:nvSpPr>
          <p:spPr bwMode="auto">
            <a:xfrm>
              <a:off x="7187" y="14350"/>
              <a:ext cx="368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7572"/>
                  </a:solidFill>
                  <a:latin typeface="Times New Roman" pitchFamily="18" charset="0"/>
                </a:rPr>
                <a:t>图</a:t>
              </a:r>
              <a:r>
                <a:rPr lang="en-US" altLang="zh-CN" sz="1800" b="1">
                  <a:solidFill>
                    <a:srgbClr val="007572"/>
                  </a:solidFill>
                  <a:latin typeface="Times New Roman" pitchFamily="18" charset="0"/>
                </a:rPr>
                <a:t>6.11</a:t>
              </a:r>
              <a:r>
                <a:rPr lang="zh-CN" altLang="en-US" sz="1800" b="1">
                  <a:solidFill>
                    <a:srgbClr val="007572"/>
                  </a:solidFill>
                  <a:latin typeface="Times New Roman" pitchFamily="18" charset="0"/>
                </a:rPr>
                <a:t>骨架隔墙</a:t>
              </a:r>
              <a:endParaRPr lang="zh-CN" altLang="en-US" sz="1800" b="1">
                <a:solidFill>
                  <a:srgbClr val="0075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7826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2.</a:t>
            </a:r>
            <a:r>
              <a:rPr lang="zh-CN" altLang="en-US" sz="2400" b="1" smtClean="0"/>
              <a:t>玻璃隔墙验收</a:t>
            </a:r>
            <a:r>
              <a:rPr lang="zh-CN" altLang="en-US" sz="2400" smtClean="0"/>
              <a:t> </a:t>
            </a:r>
            <a:r>
              <a:rPr lang="zh-CN" altLang="en-US" sz="20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玻璃隔墙与隔断，主要有玻璃花格透式隔断墙</a:t>
            </a:r>
            <a:r>
              <a:rPr lang="en-US" altLang="zh-CN" sz="2000" smtClean="0"/>
              <a:t>(</a:t>
            </a:r>
            <a:r>
              <a:rPr lang="zh-CN" altLang="en-US" sz="2000" smtClean="0"/>
              <a:t>图</a:t>
            </a:r>
            <a:r>
              <a:rPr lang="en-US" altLang="zh-CN" sz="2000" smtClean="0"/>
              <a:t>6.12</a:t>
            </a:r>
            <a:r>
              <a:rPr lang="zh-CN" altLang="en-US" sz="2000" smtClean="0"/>
              <a:t>）和玻璃砖隔断墙两种做法。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玻璃花格透式隔断墙由木材或金属材料做骨架和装饰条</a:t>
            </a:r>
            <a:r>
              <a:rPr lang="en-US" altLang="zh-CN" sz="2000" smtClean="0"/>
              <a:t>,</a:t>
            </a:r>
            <a:r>
              <a:rPr lang="zh-CN" altLang="en-US" sz="2000" smtClean="0"/>
              <a:t>内安装玻璃而成。玻璃砖隔断墙由玻璃半透花砖或玻璃透明花砖砌筑或胶筑而成。骨架材料应符合设计要求和有关规定的标准。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玻璃的品种、规格、性能、图案和颜色应符合设计要求，应使用安全玻璃，玻璃厚度有</a:t>
            </a:r>
            <a:r>
              <a:rPr lang="en-US" altLang="zh-CN" sz="2000" smtClean="0"/>
              <a:t>8mm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10mm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12mm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15mm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18mm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22mm</a:t>
            </a:r>
            <a:r>
              <a:rPr lang="zh-CN" altLang="en-US" sz="2000" smtClean="0"/>
              <a:t>等，长宽根据工程设计要求确定。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主体结构工程已完成，并验收合格； 现场清理完毕；隔墙基层应平整、牢固</a:t>
            </a:r>
            <a:r>
              <a:rPr lang="en-US" altLang="zh-CN" sz="2000" smtClean="0"/>
              <a:t>;</a:t>
            </a:r>
            <a:r>
              <a:rPr lang="zh-CN" altLang="en-US" sz="2000" smtClean="0"/>
              <a:t>骨架边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框的安装应符合设计和产品组合的要求；拼花彩色玻璃隔断在安装前，应按拼花要求计划好各类玻璃和零配件需要量； 把已裁好的玻璃按部位编号，并分别竖向堆放待用；安装玻璃前应对骨架、边框的牢固程度进行检查，如有不牢应进行加固。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(1)</a:t>
            </a:r>
            <a:r>
              <a:rPr lang="zh-CN" altLang="en-US" sz="2000" smtClean="0"/>
              <a:t>木框架玻璃隔墙与隔断施工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用木框安装玻璃时，在木框上要裁口或挖槽。玻璃安装  在校正好的木框内侧，定出玻璃安装的位置线，并固定好玻璃板靠位线条；把玻璃装入木框内，两侧距木框的缝隙应相等，一般在木框的上部和侧面留有</a:t>
            </a:r>
            <a:r>
              <a:rPr lang="en-US" altLang="zh-CN" sz="2000" smtClean="0"/>
              <a:t>3mm</a:t>
            </a:r>
            <a:r>
              <a:rPr lang="zh-CN" altLang="en-US" sz="2000" smtClean="0"/>
              <a:t>左右的缝隙，并在缝隙中注入玻璃胶。 </a:t>
            </a:r>
          </a:p>
        </p:txBody>
      </p:sp>
    </p:spTree>
    <p:extLst>
      <p:ext uri="{BB962C8B-B14F-4D97-AF65-F5344CB8AC3E}">
        <p14:creationId xmlns:p14="http://schemas.microsoft.com/office/powerpoint/2010/main" val="1580932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26" name="Group 4"/>
          <p:cNvGrpSpPr>
            <a:grpSpLocks/>
          </p:cNvGrpSpPr>
          <p:nvPr/>
        </p:nvGrpSpPr>
        <p:grpSpPr bwMode="auto">
          <a:xfrm>
            <a:off x="1143000" y="914400"/>
            <a:ext cx="6781800" cy="5037138"/>
            <a:chOff x="7007" y="6502"/>
            <a:chExt cx="3791" cy="3275"/>
          </a:xfrm>
        </p:grpSpPr>
        <p:pic>
          <p:nvPicPr>
            <p:cNvPr id="231427" name="Picture 5" descr="200833021139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7" y="6502"/>
              <a:ext cx="3791" cy="2908"/>
            </a:xfrm>
            <a:prstGeom prst="rect">
              <a:avLst/>
            </a:prstGeom>
            <a:noFill/>
            <a:ln w="9525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1428" name="Text Box 6"/>
            <p:cNvSpPr txBox="1">
              <a:spLocks noChangeArrowheads="1"/>
            </p:cNvSpPr>
            <p:nvPr/>
          </p:nvSpPr>
          <p:spPr bwMode="auto">
            <a:xfrm>
              <a:off x="7007" y="9558"/>
              <a:ext cx="360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600" b="1">
                  <a:solidFill>
                    <a:srgbClr val="007572"/>
                  </a:solidFill>
                  <a:latin typeface="Times New Roman" pitchFamily="18" charset="0"/>
                </a:rPr>
                <a:t>图</a:t>
              </a:r>
              <a:r>
                <a:rPr lang="en-US" altLang="zh-CN" sz="1600" b="1">
                  <a:solidFill>
                    <a:srgbClr val="007572"/>
                  </a:solidFill>
                  <a:latin typeface="Times New Roman" pitchFamily="18" charset="0"/>
                </a:rPr>
                <a:t>6.12</a:t>
              </a:r>
              <a:r>
                <a:rPr lang="zh-CN" altLang="en-US" sz="1600" b="1">
                  <a:solidFill>
                    <a:srgbClr val="007572"/>
                  </a:solidFill>
                  <a:latin typeface="Times New Roman" pitchFamily="18" charset="0"/>
                </a:rPr>
                <a:t>玻璃隔墙（断）</a:t>
              </a:r>
              <a:endParaRPr lang="zh-CN" altLang="en-US" sz="1600" b="1">
                <a:solidFill>
                  <a:srgbClr val="0075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9008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(2)</a:t>
            </a:r>
            <a:r>
              <a:rPr lang="zh-CN" altLang="en-US" sz="2400" smtClean="0"/>
              <a:t>金属框架玻璃隔墙与隔断施工</a:t>
            </a:r>
            <a:r>
              <a:rPr lang="zh-CN" altLang="en-US" sz="20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金属框架一般用铝合金、钛合金、不锈钢、型钢等材料组装而成；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铝合金和钛合金一般采用方形截面，不锈钢采用圆形截面，边框型钢采用角钢或薄壁槽钢。  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</a:t>
            </a:r>
            <a:r>
              <a:rPr lang="zh-CN" altLang="en-US" sz="2000" smtClean="0"/>
              <a:t>）金属框架固定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金属框架隔断墙有有框和无竖框两种。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对于无竖框玻璃隔墙，当结构施工没有预埋铁件或预埋铁件位置不符合要求时，则首先设置膨胀螺栓，然后将边框型钢按已弹好的位置安装好，检查无误后随即与预埋铁件或膨胀螺栓焊牢。型钢材料安装前应刷好防腐涂料，焊好以后在焊接处应再补刷防锈漆。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</a:t>
            </a:r>
            <a:r>
              <a:rPr lang="zh-CN" altLang="en-US" sz="2000" smtClean="0"/>
              <a:t>）玻璃安装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金属框架隔断墙有有框和无竖框两种。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对于无竖框玻璃隔墙，当结构施工没有预埋铁件或预埋铁件位置不符合要求时，则首先设置膨胀螺栓，然后将边框型钢按已弹好的位置安装好，检查无误后随即与预埋铁件或膨胀螺栓焊牢。型钢材料安装前应刷好防腐涂料，焊好以后在焊接处应再补刷防锈漆。 </a:t>
            </a:r>
          </a:p>
        </p:txBody>
      </p:sp>
    </p:spTree>
    <p:extLst>
      <p:ext uri="{BB962C8B-B14F-4D97-AF65-F5344CB8AC3E}">
        <p14:creationId xmlns:p14="http://schemas.microsoft.com/office/powerpoint/2010/main" val="15196671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906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3</a:t>
            </a:r>
            <a:r>
              <a:rPr lang="zh-CN" altLang="en-US" sz="2400" smtClean="0"/>
              <a:t>）玻璃隔墙质量验收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每个检验批应至少抽查</a:t>
            </a:r>
            <a:r>
              <a:rPr lang="en-US" altLang="zh-CN" sz="2400" smtClean="0"/>
              <a:t>20%</a:t>
            </a:r>
            <a:r>
              <a:rPr lang="zh-CN" altLang="en-US" sz="2400" smtClean="0"/>
              <a:t>，并不得少于</a:t>
            </a:r>
            <a:r>
              <a:rPr lang="en-US" altLang="zh-CN" sz="2400" smtClean="0"/>
              <a:t>6</a:t>
            </a:r>
            <a:r>
              <a:rPr lang="zh-CN" altLang="en-US" sz="2400" smtClean="0"/>
              <a:t>间；不足</a:t>
            </a:r>
            <a:r>
              <a:rPr lang="en-US" altLang="zh-CN" sz="2400" smtClean="0"/>
              <a:t>6</a:t>
            </a:r>
            <a:r>
              <a:rPr lang="zh-CN" altLang="en-US" sz="2400" smtClean="0"/>
              <a:t>间时应全数检查。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①</a:t>
            </a:r>
            <a:r>
              <a:rPr lang="zh-CN" altLang="en-US" sz="2400" smtClean="0"/>
              <a:t>主控项目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玻璃隔墙工程所用材料的品种、规格、性能、图案和颜色应符合设计要求。玻璃砖隔墙的砌筑或玻璃板隔墙的安装方法应符合设计要求。  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玻璃砖隔墙砌筑中埋设的拉结筋必须与基体结构连接牢固，并应位置正确。玻璃板隔墙的安装必须牢固。玻璃板隔墙胶垫的安装应正确。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②</a:t>
            </a:r>
            <a:r>
              <a:rPr lang="zh-CN" altLang="en-US" sz="2400" smtClean="0"/>
              <a:t>一般项目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玻璃隔墙表面应色泽一致、平整洁净、清晰美观。玻璃隔墙接缝应横平竖直，玻璃应无裂痕、缺损和划痕。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玻璃板隔墙嵌缝及玻璃砖隔墙勾缝应密实平整、均匀顺直、深浅一致。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玻璃隔墙砌筑质量允许偏差见表</a:t>
            </a:r>
            <a:r>
              <a:rPr lang="en-US" altLang="zh-CN" sz="2400" smtClean="0"/>
              <a:t>6.2</a:t>
            </a:r>
          </a:p>
        </p:txBody>
      </p:sp>
    </p:spTree>
    <p:extLst>
      <p:ext uri="{BB962C8B-B14F-4D97-AF65-F5344CB8AC3E}">
        <p14:creationId xmlns:p14="http://schemas.microsoft.com/office/powerpoint/2010/main" val="11256340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902</Words>
  <Application>Microsoft Office PowerPoint</Application>
  <PresentationFormat>全屏显示(4:3)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古瓶荷花</vt:lpstr>
      <vt:lpstr>1_古瓶荷花</vt:lpstr>
      <vt:lpstr>6.3质量标准及检验方法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5.4其他吊顶工程</dc:title>
  <dc:creator>lenovo</dc:creator>
  <cp:lastModifiedBy>lenovo</cp:lastModifiedBy>
  <cp:revision>5</cp:revision>
  <dcterms:created xsi:type="dcterms:W3CDTF">2020-04-12T12:26:50Z</dcterms:created>
  <dcterms:modified xsi:type="dcterms:W3CDTF">2020-04-12T12:40:39Z</dcterms:modified>
</cp:coreProperties>
</file>