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56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44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97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499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4218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CF44D-D230-4547-8537-E427F2886686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184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8883A-FF27-4784-B001-23BD4ABCD0EB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54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A130A-1FB5-4E9D-92E2-7A07A23C43B8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536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AA9B4-C416-44E8-AE27-9D69CB5039E4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402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DFCAD-C99A-47F4-9851-AF32CC42E5E2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06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595CE-0719-451F-857D-4628654308FE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42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E03F9-C5E3-477F-9CEA-AC1DD6A1A640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8904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B74A3-9ACA-43A5-A587-40098F391236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84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46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6013E-7A22-47FF-AD54-6023CD719853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703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EF7AB-217F-4D52-8909-11BB42890E0A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665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9FF80-FA94-4DF8-B67D-6EFE45B223D7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764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304800" y="1981200"/>
            <a:ext cx="8540750" cy="38862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A4E9E-8DC6-46F3-A7C9-FFABDEB97E23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527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85800"/>
            <a:ext cx="854075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B77F9-FCC9-43D7-8A5F-ADB841E98EEF}" type="slidenum">
              <a:rPr lang="en-US" altLang="zh-CN">
                <a:solidFill>
                  <a:srgbClr val="0033CC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4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136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62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1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18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69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07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24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5321C-06D7-4BF3-BC58-6944140CE09B}" type="datetimeFigureOut">
              <a:rPr lang="zh-CN" altLang="en-US" smtClean="0"/>
              <a:t>2020/4/12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8D027-918F-4FD1-8ECB-031CDAC3827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89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 idx="4294967295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4294967295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0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20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20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19800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9F5B41-76C9-4052-9A8A-ED97267B68BE}" type="slidenum">
              <a:rPr lang="en-US" altLang="zh-CN">
                <a:solidFill>
                  <a:srgbClr val="0033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2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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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aike.baidu.com/view/271627.htm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152400"/>
            <a:ext cx="8540750" cy="762000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5.2.</a:t>
            </a:r>
            <a:r>
              <a:rPr lang="zh-CN" altLang="en-US" sz="4000" b="1" smtClean="0"/>
              <a:t>轻钢龙骨纸面石膏板吊顶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914400"/>
            <a:ext cx="8839200" cy="571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 smtClean="0"/>
              <a:t>      5.2.1.</a:t>
            </a:r>
            <a:r>
              <a:rPr lang="zh-CN" altLang="en-US" sz="2400" b="1" smtClean="0"/>
              <a:t>轻钢龙骨纸面石膏板吊顶常用材料及施工机具</a:t>
            </a:r>
            <a:endParaRPr lang="zh-CN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1.</a:t>
            </a:r>
            <a:r>
              <a:rPr lang="zh-CN" altLang="en-US" sz="2000" smtClean="0"/>
              <a:t>常用材料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）轻钢龙骨由主龙骨、中龙骨、横撑小龙骨、次龙骨、吊件、接插件和挂插件组成。主龙骨一般用特制的型材，断面有</a:t>
            </a:r>
            <a:r>
              <a:rPr lang="en-US" altLang="zh-CN" sz="2000" smtClean="0"/>
              <a:t>U</a:t>
            </a:r>
            <a:r>
              <a:rPr lang="zh-CN" altLang="en-US" sz="2000" smtClean="0"/>
              <a:t>形、</a:t>
            </a:r>
            <a:r>
              <a:rPr lang="en-US" altLang="zh-CN" sz="2000" smtClean="0"/>
              <a:t>C</a:t>
            </a:r>
            <a:r>
              <a:rPr lang="zh-CN" altLang="en-US" sz="2000" smtClean="0"/>
              <a:t>形，一般多为</a:t>
            </a:r>
            <a:r>
              <a:rPr lang="en-US" altLang="zh-CN" sz="2000" smtClean="0"/>
              <a:t>U</a:t>
            </a:r>
            <a:r>
              <a:rPr lang="zh-CN" altLang="en-US" sz="2000" smtClean="0"/>
              <a:t>形。主龙骨按其承载能力分为</a:t>
            </a:r>
            <a:r>
              <a:rPr lang="en-US" altLang="zh-CN" sz="2000" smtClean="0"/>
              <a:t>38</a:t>
            </a:r>
            <a:r>
              <a:rPr lang="zh-CN" altLang="en-US" sz="2000" smtClean="0"/>
              <a:t>、</a:t>
            </a:r>
            <a:r>
              <a:rPr lang="en-US" altLang="zh-CN" sz="2000" smtClean="0"/>
              <a:t>50</a:t>
            </a:r>
            <a:r>
              <a:rPr lang="zh-CN" altLang="en-US" sz="2000" smtClean="0"/>
              <a:t>、</a:t>
            </a:r>
            <a:r>
              <a:rPr lang="en-US" altLang="zh-CN" sz="2000" smtClean="0"/>
              <a:t>60</a:t>
            </a:r>
            <a:r>
              <a:rPr lang="zh-CN" altLang="en-US" sz="2000" smtClean="0"/>
              <a:t>三个系列。中龙骨、小龙骨断面有</a:t>
            </a:r>
            <a:r>
              <a:rPr lang="en-US" altLang="zh-CN" sz="2000" smtClean="0"/>
              <a:t>C</a:t>
            </a:r>
            <a:r>
              <a:rPr lang="zh-CN" altLang="en-US" sz="2000" smtClean="0"/>
              <a:t>形、</a:t>
            </a:r>
            <a:r>
              <a:rPr lang="en-US" altLang="zh-CN" sz="2000" smtClean="0"/>
              <a:t>T</a:t>
            </a:r>
            <a:r>
              <a:rPr lang="zh-CN" altLang="en-US" sz="2000" smtClean="0"/>
              <a:t>形两种。吊杆与主龙骨、主龙骨与中龙骨、中龙骨与小龙骨之间是通过吊挂件、接插件连接的。如图</a:t>
            </a:r>
            <a:r>
              <a:rPr lang="en-US" altLang="zh-CN" sz="2000" smtClean="0"/>
              <a:t>5.6  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smtClean="0"/>
          </a:p>
        </p:txBody>
      </p:sp>
      <p:grpSp>
        <p:nvGrpSpPr>
          <p:cNvPr id="166916" name="Group 7"/>
          <p:cNvGrpSpPr>
            <a:grpSpLocks/>
          </p:cNvGrpSpPr>
          <p:nvPr/>
        </p:nvGrpSpPr>
        <p:grpSpPr bwMode="auto">
          <a:xfrm>
            <a:off x="609600" y="2819400"/>
            <a:ext cx="8229600" cy="4075113"/>
            <a:chOff x="384" y="1872"/>
            <a:chExt cx="5184" cy="2288"/>
          </a:xfrm>
        </p:grpSpPr>
        <p:pic>
          <p:nvPicPr>
            <p:cNvPr id="166917" name="Picture 5" descr="g0408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1872"/>
              <a:ext cx="4512" cy="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6918" name="Text Box 6"/>
            <p:cNvSpPr txBox="1">
              <a:spLocks noChangeArrowheads="1"/>
            </p:cNvSpPr>
            <p:nvPr/>
          </p:nvSpPr>
          <p:spPr bwMode="auto">
            <a:xfrm>
              <a:off x="384" y="3552"/>
              <a:ext cx="5184" cy="6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Times New Roman" pitchFamily="18" charset="0"/>
                </a:rPr>
                <a:t>图</a:t>
              </a:r>
              <a:r>
                <a:rPr lang="en-US" altLang="zh-CN" sz="1800" b="1">
                  <a:solidFill>
                    <a:srgbClr val="000000"/>
                  </a:solidFill>
                  <a:latin typeface="Times New Roman" pitchFamily="18" charset="0"/>
                </a:rPr>
                <a:t>5.6 </a:t>
              </a:r>
              <a:r>
                <a:rPr lang="en-US" altLang="zh-CN" sz="1800" b="1">
                  <a:solidFill>
                    <a:srgbClr val="0033CC"/>
                  </a:solidFill>
                  <a:latin typeface="Times New Roman" pitchFamily="18" charset="0"/>
                </a:rPr>
                <a:t> </a:t>
              </a: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轻钢龙骨配件组合示意图</a:t>
              </a:r>
            </a:p>
            <a:p>
              <a:pPr algn="ctr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１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吊杆；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2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挂件；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3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主龙骨；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4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吊件；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5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C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形龙骨连接件（接插件）；</a:t>
              </a:r>
            </a:p>
            <a:p>
              <a:pPr algn="ctr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6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U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形龙骨连接件；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7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次龙骨；</a:t>
              </a:r>
              <a:r>
                <a:rPr lang="en-US" altLang="zh-CN" sz="1800">
                  <a:solidFill>
                    <a:srgbClr val="0033CC"/>
                  </a:solidFill>
                  <a:latin typeface="宋体" pitchFamily="2" charset="-122"/>
                </a:rPr>
                <a:t>8</a:t>
              </a:r>
              <a:r>
                <a:rPr lang="en-US" altLang="zh-CN" sz="1800">
                  <a:solidFill>
                    <a:srgbClr val="0033CC"/>
                  </a:solidFill>
                </a:rPr>
                <a:t>—</a:t>
              </a:r>
              <a:r>
                <a:rPr lang="zh-CN" altLang="en-US" sz="1800">
                  <a:solidFill>
                    <a:srgbClr val="0033CC"/>
                  </a:solidFill>
                  <a:latin typeface="宋体" pitchFamily="2" charset="-122"/>
                </a:rPr>
                <a:t>龙骨支插（挂插件）</a:t>
              </a:r>
              <a:endParaRPr lang="zh-CN" altLang="en-US" sz="1800">
                <a:solidFill>
                  <a:srgbClr val="00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64363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81000" y="381000"/>
            <a:ext cx="8229600" cy="76200"/>
          </a:xfrm>
        </p:spPr>
        <p:txBody>
          <a:bodyPr/>
          <a:lstStyle/>
          <a:p>
            <a:pPr eaLnBrk="1" hangingPunct="1"/>
            <a:r>
              <a:rPr lang="en-US" altLang="zh-CN" sz="2000" smtClean="0"/>
              <a:t>       </a:t>
            </a:r>
            <a:endParaRPr lang="en-US" altLang="zh-CN" smtClean="0"/>
          </a:p>
        </p:txBody>
      </p:sp>
      <p:grpSp>
        <p:nvGrpSpPr>
          <p:cNvPr id="176131" name="Group 7"/>
          <p:cNvGrpSpPr>
            <a:grpSpLocks/>
          </p:cNvGrpSpPr>
          <p:nvPr/>
        </p:nvGrpSpPr>
        <p:grpSpPr bwMode="auto">
          <a:xfrm>
            <a:off x="762000" y="533400"/>
            <a:ext cx="7772400" cy="5961063"/>
            <a:chOff x="1152" y="1276"/>
            <a:chExt cx="4128" cy="2732"/>
          </a:xfrm>
        </p:grpSpPr>
        <p:sp>
          <p:nvSpPr>
            <p:cNvPr id="176132" name="Text Box 5"/>
            <p:cNvSpPr txBox="1">
              <a:spLocks noChangeArrowheads="1"/>
            </p:cNvSpPr>
            <p:nvPr/>
          </p:nvSpPr>
          <p:spPr bwMode="auto">
            <a:xfrm>
              <a:off x="1776" y="3840"/>
              <a:ext cx="2977" cy="1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7572"/>
                  </a:solidFill>
                  <a:latin typeface="Times New Roman" pitchFamily="18" charset="0"/>
                </a:rPr>
                <a:t>图</a:t>
              </a:r>
              <a:r>
                <a:rPr lang="en-US" altLang="zh-CN" sz="1800" b="1">
                  <a:solidFill>
                    <a:srgbClr val="007572"/>
                  </a:solidFill>
                  <a:latin typeface="Times New Roman" pitchFamily="18" charset="0"/>
                </a:rPr>
                <a:t>5.11 </a:t>
              </a:r>
              <a:r>
                <a:rPr lang="zh-CN" altLang="en-US" sz="1800" b="1">
                  <a:solidFill>
                    <a:srgbClr val="007572"/>
                  </a:solidFill>
                  <a:latin typeface="宋体" pitchFamily="2" charset="-122"/>
                </a:rPr>
                <a:t>主、次龙骨连接</a:t>
              </a:r>
              <a:r>
                <a:rPr lang="zh-CN" altLang="en-US" sz="1600" b="1">
                  <a:solidFill>
                    <a:srgbClr val="007572"/>
                  </a:solidFill>
                  <a:latin typeface="Times New Roman" pitchFamily="18" charset="0"/>
                </a:rPr>
                <a:t>   </a:t>
              </a:r>
              <a:endParaRPr lang="zh-CN" altLang="en-US" sz="1600" b="1">
                <a:solidFill>
                  <a:srgbClr val="007572"/>
                </a:solidFill>
              </a:endParaRPr>
            </a:p>
          </p:txBody>
        </p:sp>
        <p:pic>
          <p:nvPicPr>
            <p:cNvPr id="176133" name="Picture 6" descr="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1276"/>
              <a:ext cx="4128" cy="2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21859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381000"/>
            <a:ext cx="88392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安装横撑龙骨：横撑龙骨用中、小龙骨截取，其方向与中、小龙骨垂直，装在罩面板的拼接处，底面与中、小龙骨平齐，如装在罩面板内部或者作为边龙骨时，宜用小龙骨截取。横撑龙骨与中、小龙骨的连接，采用配套挂插件（或称龙骨支托）或者将横撑龙骨的端部凸头插入覆面次龙骨上的插孔进行连接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）边龙骨固定：边龙骨宜沿墙面或柱面标高线钉牢。固定时，一般常用高强水泥钉，钉的间距不宜大于</a:t>
            </a:r>
            <a:r>
              <a:rPr lang="en-US" altLang="zh-CN" sz="2000" smtClean="0"/>
              <a:t>500mm</a:t>
            </a:r>
            <a:r>
              <a:rPr lang="zh-CN" altLang="en-US" sz="2000" smtClean="0"/>
              <a:t>。如果基层材料强度较低，紧固力不好，应采取相应的措施，改用膨胀螺栓或加大钉的长度等办法。边龙骨一般不承重，只起封口作用。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000" smtClean="0"/>
              <a:t>7.</a:t>
            </a:r>
            <a:r>
              <a:rPr lang="zh-CN" altLang="en-US" sz="2000" smtClean="0"/>
              <a:t>安装石膏板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）选择石膏板  石膏板在安装之前，应根据设计的规格尺寸、花色品种进行选板，凡有裂纹、破损、掉角、受潮以及护面纸损坏应一律不用。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）安装石膏板   安装时应使石膏板边长（包封边）与主龙骨平行，从吊顶的一端向另一端开始逐块排列，错缝安装，余量放在最后安装。板与板之间、板与墙面之间的接缝缝隙，其宽度一般为</a:t>
            </a:r>
            <a:r>
              <a:rPr lang="en-US" altLang="zh-CN" sz="2000" smtClean="0"/>
              <a:t>6-8mm</a:t>
            </a:r>
            <a:r>
              <a:rPr lang="zh-CN" altLang="en-US" sz="2000" smtClean="0"/>
              <a:t>。安装纸面石膏板用自攻螺丝固定，固定间距为</a:t>
            </a:r>
            <a:r>
              <a:rPr lang="en-US" altLang="zh-CN" sz="2000" smtClean="0"/>
              <a:t>150~170mm</a:t>
            </a:r>
            <a:r>
              <a:rPr lang="zh-CN" altLang="en-US" sz="2000" smtClean="0"/>
              <a:t>，均匀布置，并与板面垂直，钉头嵌入纸面石膏板深度以</a:t>
            </a:r>
            <a:r>
              <a:rPr lang="en-US" altLang="zh-CN" sz="2000" smtClean="0"/>
              <a:t>0.5m</a:t>
            </a:r>
            <a:r>
              <a:rPr lang="zh-CN" altLang="en-US" sz="2000" smtClean="0"/>
              <a:t>为宜。纸面石膏板的板材应在自由状态下就位固定，以防止出现弯棱、凸鼓等现象。纸面石膏板的长边（包封边），应沿纵向次龙骨铺设。板材与龙骨固定时，应从一块板的中间向板的四边循序固定，不得采用在多点上同时作业的做法。钉头应做防锈处理，并用石膏腻子抹平。</a:t>
            </a:r>
          </a:p>
        </p:txBody>
      </p:sp>
    </p:spTree>
    <p:extLst>
      <p:ext uri="{BB962C8B-B14F-4D97-AF65-F5344CB8AC3E}">
        <p14:creationId xmlns:p14="http://schemas.microsoft.com/office/powerpoint/2010/main" val="354026596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52400"/>
            <a:ext cx="8839200" cy="670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8. </a:t>
            </a:r>
            <a:r>
              <a:rPr lang="zh-CN" altLang="en-US" sz="2000" smtClean="0"/>
              <a:t>石膏板安装质量检查  纸面石膏板装订完毕以后，应对其质量进行检查。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9.</a:t>
            </a:r>
            <a:r>
              <a:rPr lang="zh-CN" altLang="en-US" sz="2000" smtClean="0"/>
              <a:t>嵌缝  纸面石膏板安装质量经检查或修理合格后，根据纸面石膏板边型及嵌缝规定进行嵌缝。需要注意的是无论用什么腻子，均保证一定的膨胀性。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）用纸面石膏的配套的嵌逢内满填刮平，宽度为</a:t>
            </a:r>
            <a:r>
              <a:rPr lang="en-US" altLang="zh-CN" sz="2000" smtClean="0"/>
              <a:t>50-80mm</a:t>
            </a:r>
            <a:r>
              <a:rPr lang="zh-CN" altLang="en-US" sz="2000" smtClean="0"/>
              <a:t>，用专用纸带封住接逢并用底层腻子薄覆同时，用底层腻子盖住所有的锣钉，在常温下，底层腻子凝固时间至少</a:t>
            </a:r>
            <a:r>
              <a:rPr lang="en-US" altLang="zh-CN" sz="2000" smtClean="0"/>
              <a:t>1</a:t>
            </a:r>
            <a:r>
              <a:rPr lang="zh-CN" altLang="en-US" sz="2000" smtClean="0"/>
              <a:t>小时。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）第二道腻子凝固后，抹第二道专用嵌缝底层轻抹板面并修边，抹灰宽度约</a:t>
            </a:r>
            <a:r>
              <a:rPr lang="en-US" altLang="zh-CN" sz="2000" smtClean="0"/>
              <a:t>440mm</a:t>
            </a:r>
            <a:r>
              <a:rPr lang="zh-CN" altLang="en-US" sz="2000" smtClean="0"/>
              <a:t>，同时，再次用相同的底层腻子将螺钉部位覆盖，第二次的腻子在常温下干燥时间也小于</a:t>
            </a:r>
            <a:r>
              <a:rPr lang="en-US" altLang="zh-CN" sz="2000" smtClean="0"/>
              <a:t>1h</a:t>
            </a:r>
            <a:r>
              <a:rPr lang="zh-CN" altLang="en-US" sz="2000" smtClean="0"/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）第三道腻子（表面腻子）：抹一层纸面石膏板配套的嵌缝表面腻子，抹灰宽度约</a:t>
            </a:r>
            <a:r>
              <a:rPr lang="en-US" altLang="zh-CN" sz="2000" smtClean="0"/>
              <a:t>440mm</a:t>
            </a:r>
            <a:r>
              <a:rPr lang="zh-CN" altLang="en-US" sz="2000" smtClean="0"/>
              <a:t>，用潮湿刷子湿润腻子边缘后用抹子修边，同时再涂抹锣钉部位，宽度约为</a:t>
            </a:r>
            <a:r>
              <a:rPr lang="en-US" altLang="zh-CN" sz="2000" smtClean="0"/>
              <a:t>25mm</a:t>
            </a:r>
            <a:r>
              <a:rPr lang="zh-CN" altLang="en-US" sz="2000" smtClean="0"/>
              <a:t>，第三道腻子（表而腻子）凝固后，用</a:t>
            </a:r>
            <a:r>
              <a:rPr lang="en-US" altLang="zh-CN" sz="2000" smtClean="0"/>
              <a:t>150mm</a:t>
            </a:r>
            <a:r>
              <a:rPr lang="zh-CN" altLang="en-US" sz="2000" smtClean="0"/>
              <a:t>号砂纸打磨其表面，打磨时用力要轻，以免将接缝处划伤。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10.</a:t>
            </a:r>
            <a:r>
              <a:rPr lang="zh-CN" altLang="en-US" sz="2000" smtClean="0"/>
              <a:t>细部处理  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）吊顶的边部节点构造：轻钢龙骨纸面石膏板吊顶与墙、柱立面结合部位，一般处理方法归纳为三类：一是平接式；二是留槽式；三是间隙式。（吊顶的边部节点构造见图</a:t>
            </a:r>
            <a:r>
              <a:rPr lang="en-US" altLang="zh-CN" sz="2000" smtClean="0"/>
              <a:t>5.12</a:t>
            </a:r>
            <a:r>
              <a:rPr lang="zh-CN" altLang="en-US" sz="2000" smtClean="0"/>
              <a:t>）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2</a:t>
            </a:r>
            <a:r>
              <a:rPr lang="zh-CN" altLang="en-US" sz="2000" smtClean="0"/>
              <a:t>）吊顶与隔墙的连接：轻钢龙骨纸面石膏板吊顶与轻质隔墙相连接时，隔墙的横龙骨（沿顶龙骨）与吊顶的承载龙骨用</a:t>
            </a:r>
            <a:r>
              <a:rPr lang="en-US" altLang="zh-CN" sz="2000" smtClean="0"/>
              <a:t>M6</a:t>
            </a:r>
            <a:r>
              <a:rPr lang="zh-CN" altLang="en-US" sz="2000" smtClean="0"/>
              <a:t>螺栓紧固；吊顶的覆面龙骨依靠龙骨挂件与承载龙骨连接；覆面龙骨的纵横连接则依靠龙骨支托。吊顶与隔墙面层的纸面石膏板相交的阴角处，固定金属护角。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）烟感器和喷淋头安装：施工中注意水管预留须到位，既不可伸出吊顶面，也不能留短；烟感器及喷淋头旁</a:t>
            </a:r>
            <a:r>
              <a:rPr lang="en-US" altLang="zh-CN" sz="2000" smtClean="0"/>
              <a:t>800mm</a:t>
            </a:r>
            <a:r>
              <a:rPr lang="zh-CN" altLang="en-US" sz="2000" smtClean="0"/>
              <a:t>范围内不得设置任何遮挡物。</a:t>
            </a:r>
            <a:endParaRPr lang="zh-CN" altLang="en-US" sz="2000" b="1" smtClean="0"/>
          </a:p>
        </p:txBody>
      </p:sp>
    </p:spTree>
    <p:extLst>
      <p:ext uri="{BB962C8B-B14F-4D97-AF65-F5344CB8AC3E}">
        <p14:creationId xmlns:p14="http://schemas.microsoft.com/office/powerpoint/2010/main" val="192411582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202" name="Group 4"/>
          <p:cNvGrpSpPr>
            <a:grpSpLocks/>
          </p:cNvGrpSpPr>
          <p:nvPr/>
        </p:nvGrpSpPr>
        <p:grpSpPr bwMode="auto">
          <a:xfrm>
            <a:off x="609600" y="838200"/>
            <a:ext cx="7924800" cy="5537200"/>
            <a:chOff x="1667" y="1259"/>
            <a:chExt cx="7530" cy="6522"/>
          </a:xfrm>
        </p:grpSpPr>
        <p:sp>
          <p:nvSpPr>
            <p:cNvPr id="179203" name="Text Box 5"/>
            <p:cNvSpPr txBox="1">
              <a:spLocks noChangeArrowheads="1"/>
            </p:cNvSpPr>
            <p:nvPr/>
          </p:nvSpPr>
          <p:spPr bwMode="auto">
            <a:xfrm>
              <a:off x="1966" y="7061"/>
              <a:ext cx="6840" cy="7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en-US" altLang="zh-CN" sz="900" b="1">
                  <a:solidFill>
                    <a:srgbClr val="000000"/>
                  </a:solidFill>
                  <a:latin typeface="宋体" pitchFamily="2" charset="-122"/>
                </a:rPr>
                <a:t> </a:t>
              </a:r>
              <a:r>
                <a:rPr lang="zh-CN" altLang="en-US" sz="1800" b="1">
                  <a:solidFill>
                    <a:srgbClr val="000000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0000"/>
                  </a:solidFill>
                  <a:latin typeface="宋体" pitchFamily="2" charset="-122"/>
                </a:rPr>
                <a:t>5.12 </a:t>
              </a:r>
              <a:r>
                <a:rPr lang="zh-CN" altLang="en-US" sz="1800" b="1">
                  <a:solidFill>
                    <a:srgbClr val="000000"/>
                  </a:solidFill>
                  <a:latin typeface="宋体" pitchFamily="2" charset="-122"/>
                </a:rPr>
                <a:t>吊顶的边部节点构造</a:t>
              </a:r>
              <a:r>
                <a:rPr lang="zh-CN" altLang="en-US" sz="1800" b="1">
                  <a:solidFill>
                    <a:srgbClr val="007572"/>
                  </a:solidFill>
                  <a:latin typeface="宋体" pitchFamily="2" charset="-122"/>
                </a:rPr>
                <a:t> </a:t>
              </a:r>
            </a:p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en-US" altLang="zh-CN" sz="1600" b="1">
                  <a:solidFill>
                    <a:srgbClr val="007572"/>
                  </a:solidFill>
                  <a:latin typeface="宋体" pitchFamily="2" charset="-122"/>
                </a:rPr>
                <a:t>(a) </a:t>
              </a:r>
              <a:r>
                <a:rPr lang="zh-CN" altLang="en-US" sz="1600" b="1">
                  <a:solidFill>
                    <a:srgbClr val="007572"/>
                  </a:solidFill>
                  <a:latin typeface="宋体" pitchFamily="2" charset="-122"/>
                </a:rPr>
                <a:t>平接式  </a:t>
              </a:r>
              <a:r>
                <a:rPr lang="en-US" altLang="zh-CN" sz="1600" b="1">
                  <a:solidFill>
                    <a:srgbClr val="007572"/>
                  </a:solidFill>
                  <a:latin typeface="宋体" pitchFamily="2" charset="-122"/>
                </a:rPr>
                <a:t>(b) </a:t>
              </a:r>
              <a:r>
                <a:rPr lang="zh-CN" altLang="en-US" sz="1600" b="1">
                  <a:solidFill>
                    <a:srgbClr val="007572"/>
                  </a:solidFill>
                  <a:latin typeface="宋体" pitchFamily="2" charset="-122"/>
                </a:rPr>
                <a:t>留槽式  </a:t>
              </a:r>
              <a:r>
                <a:rPr lang="en-US" altLang="zh-CN" sz="1600" b="1">
                  <a:solidFill>
                    <a:srgbClr val="007572"/>
                  </a:solidFill>
                  <a:latin typeface="宋体" pitchFamily="2" charset="-122"/>
                </a:rPr>
                <a:t>(c) </a:t>
              </a:r>
              <a:r>
                <a:rPr lang="zh-CN" altLang="en-US" sz="1600" b="1">
                  <a:solidFill>
                    <a:srgbClr val="007572"/>
                  </a:solidFill>
                  <a:latin typeface="宋体" pitchFamily="2" charset="-122"/>
                </a:rPr>
                <a:t>间隙式</a:t>
              </a:r>
              <a:endParaRPr lang="zh-CN" altLang="en-US" sz="1600" b="1">
                <a:solidFill>
                  <a:srgbClr val="007572"/>
                </a:solidFill>
              </a:endParaRPr>
            </a:p>
          </p:txBody>
        </p:sp>
        <p:pic>
          <p:nvPicPr>
            <p:cNvPr id="179204" name="Picture 6" descr="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7" y="1259"/>
              <a:ext cx="7530" cy="5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902656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30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457200" y="228600"/>
            <a:ext cx="8305800" cy="1295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）罩面板  ：石膏板、矿棉吸声板、塑料装饰板、金属装饰板等。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）固结材料 ：金属膨胀螺栓；木螺钉；自攻螺钉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2.</a:t>
            </a:r>
            <a:r>
              <a:rPr lang="zh-CN" altLang="en-US" sz="2000" smtClean="0"/>
              <a:t>施工机具见表</a:t>
            </a:r>
            <a:r>
              <a:rPr lang="en-US" altLang="zh-CN" sz="2000" smtClean="0"/>
              <a:t>5.1 </a:t>
            </a:r>
            <a:r>
              <a:rPr lang="zh-CN" altLang="en-US" sz="2000" smtClean="0"/>
              <a:t>。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zh-CN" altLang="en-US" sz="2000" smtClean="0"/>
              <a:t>表</a:t>
            </a:r>
            <a:r>
              <a:rPr lang="en-US" altLang="zh-CN" sz="2000" smtClean="0"/>
              <a:t>5.1  </a:t>
            </a:r>
            <a:r>
              <a:rPr lang="zh-CN" altLang="en-US" sz="2000" smtClean="0"/>
              <a:t>主要工机具一览表</a:t>
            </a:r>
          </a:p>
          <a:p>
            <a:pPr eaLnBrk="1" hangingPunct="1">
              <a:lnSpc>
                <a:spcPct val="80000"/>
              </a:lnSpc>
            </a:pPr>
            <a:endParaRPr lang="en-US" altLang="zh-CN" sz="2000" smtClean="0"/>
          </a:p>
        </p:txBody>
      </p:sp>
      <p:graphicFrame>
        <p:nvGraphicFramePr>
          <p:cNvPr id="184813" name="Group 493"/>
          <p:cNvGraphicFramePr>
            <a:graphicFrameLocks noGrp="1"/>
          </p:cNvGraphicFramePr>
          <p:nvPr>
            <p:ph sz="half" idx="1"/>
          </p:nvPr>
        </p:nvGraphicFramePr>
        <p:xfrm>
          <a:off x="228600" y="1600200"/>
          <a:ext cx="8763000" cy="4953003"/>
        </p:xfrm>
        <a:graphic>
          <a:graphicData uri="http://schemas.openxmlformats.org/drawingml/2006/table">
            <a:tbl>
              <a:tblPr/>
              <a:tblGrid>
                <a:gridCol w="687388"/>
                <a:gridCol w="2398712"/>
                <a:gridCol w="1300163"/>
                <a:gridCol w="860425"/>
                <a:gridCol w="2563812"/>
                <a:gridCol w="952500"/>
              </a:tblGrid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序号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工机具名称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>
                          <a:tab pos="266700" algn="r"/>
                          <a:tab pos="2636520" algn="ctr"/>
                          <a:tab pos="5273675" algn="r"/>
                        </a:tabLst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规格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序号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工机具名称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规格</a:t>
                      </a:r>
                      <a:endParaRPr kumimoji="0" lang="zh-CN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水准仪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DS</a:t>
                      </a:r>
                      <a:r>
                        <a:rPr kumimoji="0" lang="en-US" altLang="zh-CN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射钉枪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SDT-A301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水平尺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>
                          <a:tab pos="266700" algn="r"/>
                          <a:tab pos="2636520" algn="ctr"/>
                          <a:tab pos="5273675" algn="r"/>
                        </a:tabLst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1m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液压升降台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>
                          <a:tab pos="266700" algn="r"/>
                          <a:tab pos="2636520" algn="ctr"/>
                          <a:tab pos="5273675" algn="r"/>
                        </a:tabLst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ZTY6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铝合金靠尺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>
                          <a:tab pos="266700" algn="r"/>
                          <a:tab pos="2636520" algn="ctr"/>
                          <a:tab pos="5273675" algn="r"/>
                        </a:tabLst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2m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无齿锯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钢卷尺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3m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15m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手刨子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电动针束除锈机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钳子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手提电动砂轮机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SIMJ-125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17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手锤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型材切割机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kumimoji="0" lang="en-US" altLang="zh-CN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GS-300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型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螺丝刀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手提式电动圆锯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英寸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19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活扳手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电钻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φ4</a:t>
                      </a: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φ13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方尺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电锤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ZIC-22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刷子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自攻螺钉钻</a:t>
                      </a: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>
                          <a:tab pos="266700" algn="r"/>
                          <a:tab pos="2636520" algn="ctr"/>
                          <a:tab pos="5273675" algn="r"/>
                        </a:tabLst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1200r/min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53880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8540750" cy="792163"/>
          </a:xfrm>
        </p:spPr>
        <p:txBody>
          <a:bodyPr/>
          <a:lstStyle/>
          <a:p>
            <a:pPr eaLnBrk="1" hangingPunct="1"/>
            <a:r>
              <a:rPr lang="en-US" altLang="zh-CN" sz="3600" b="1" smtClean="0"/>
              <a:t>5.2.2.</a:t>
            </a:r>
            <a:r>
              <a:rPr lang="zh-CN" altLang="en-US" sz="3600" b="1" smtClean="0"/>
              <a:t>轻钢龙骨的纸面石膏板的构造</a:t>
            </a:r>
            <a:r>
              <a:rPr lang="zh-CN" altLang="en-US" sz="4000" smtClean="0"/>
              <a:t> </a:t>
            </a:r>
          </a:p>
        </p:txBody>
      </p:sp>
      <p:sp>
        <p:nvSpPr>
          <p:cNvPr id="168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 eaLnBrk="1" hangingPunct="1"/>
            <a:r>
              <a:rPr lang="zh-CN" altLang="en-US" sz="2000" smtClean="0"/>
              <a:t>轻钢龙骨纸面石膏板构造图。如图</a:t>
            </a:r>
            <a:r>
              <a:rPr lang="en-US" altLang="zh-CN" sz="2000" smtClean="0"/>
              <a:t>5.7</a:t>
            </a:r>
            <a:r>
              <a:rPr lang="zh-CN" altLang="en-US" sz="2000" smtClean="0"/>
              <a:t>、图</a:t>
            </a:r>
            <a:r>
              <a:rPr lang="en-US" altLang="zh-CN" sz="2000" smtClean="0"/>
              <a:t>5.8</a:t>
            </a:r>
            <a:r>
              <a:rPr lang="zh-CN" altLang="en-US" sz="2000" smtClean="0"/>
              <a:t>所示：</a:t>
            </a:r>
            <a:r>
              <a:rPr lang="zh-CN" altLang="en-US" smtClean="0"/>
              <a:t> </a:t>
            </a:r>
          </a:p>
        </p:txBody>
      </p:sp>
      <p:grpSp>
        <p:nvGrpSpPr>
          <p:cNvPr id="168964" name="Group 4"/>
          <p:cNvGrpSpPr>
            <a:grpSpLocks/>
          </p:cNvGrpSpPr>
          <p:nvPr/>
        </p:nvGrpSpPr>
        <p:grpSpPr bwMode="auto">
          <a:xfrm>
            <a:off x="990600" y="1524000"/>
            <a:ext cx="7315200" cy="4794250"/>
            <a:chOff x="1967" y="8154"/>
            <a:chExt cx="7920" cy="5988"/>
          </a:xfrm>
        </p:grpSpPr>
        <p:sp>
          <p:nvSpPr>
            <p:cNvPr id="168965" name="Text Box 5"/>
            <p:cNvSpPr txBox="1">
              <a:spLocks noChangeArrowheads="1"/>
            </p:cNvSpPr>
            <p:nvPr/>
          </p:nvSpPr>
          <p:spPr bwMode="auto">
            <a:xfrm>
              <a:off x="1967" y="13614"/>
              <a:ext cx="7920" cy="5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0000"/>
                  </a:solidFill>
                  <a:latin typeface="宋体" pitchFamily="2" charset="-122"/>
                </a:rPr>
                <a:t>5.7  </a:t>
              </a:r>
              <a:r>
                <a:rPr lang="zh-CN" altLang="en-US" sz="1800" b="1">
                  <a:solidFill>
                    <a:srgbClr val="0033CC"/>
                  </a:solidFill>
                  <a:latin typeface="Times New Roman" pitchFamily="18" charset="0"/>
                </a:rPr>
                <a:t>石膏板吊顶构造图及大样</a:t>
              </a:r>
              <a:endParaRPr lang="zh-CN" altLang="en-US" sz="1800">
                <a:solidFill>
                  <a:srgbClr val="0033CC"/>
                </a:solidFill>
              </a:endParaRPr>
            </a:p>
          </p:txBody>
        </p:sp>
        <p:pic>
          <p:nvPicPr>
            <p:cNvPr id="168966" name="Picture 6" descr="G0409A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7" y="8154"/>
              <a:ext cx="7824" cy="5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624970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6" name="Group 4"/>
          <p:cNvGrpSpPr>
            <a:grpSpLocks/>
          </p:cNvGrpSpPr>
          <p:nvPr/>
        </p:nvGrpSpPr>
        <p:grpSpPr bwMode="auto">
          <a:xfrm>
            <a:off x="457200" y="914400"/>
            <a:ext cx="8077200" cy="5245100"/>
            <a:chOff x="1607" y="0"/>
            <a:chExt cx="9060" cy="4456"/>
          </a:xfrm>
        </p:grpSpPr>
        <p:sp>
          <p:nvSpPr>
            <p:cNvPr id="169987" name="Text Box 5"/>
            <p:cNvSpPr txBox="1">
              <a:spLocks noChangeArrowheads="1"/>
            </p:cNvSpPr>
            <p:nvPr/>
          </p:nvSpPr>
          <p:spPr bwMode="auto">
            <a:xfrm>
              <a:off x="1607" y="4097"/>
              <a:ext cx="8280" cy="35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0000"/>
                  </a:solidFill>
                  <a:latin typeface="宋体" pitchFamily="2" charset="-122"/>
                </a:rPr>
                <a:t>5.8</a:t>
              </a:r>
              <a:r>
                <a:rPr lang="en-US" altLang="zh-CN" sz="1800" b="1">
                  <a:solidFill>
                    <a:srgbClr val="0033CC"/>
                  </a:solidFill>
                  <a:latin typeface="Times New Roman" pitchFamily="18" charset="0"/>
                </a:rPr>
                <a:t>   </a:t>
              </a:r>
              <a:r>
                <a:rPr lang="zh-CN" altLang="en-US" sz="1800" b="1">
                  <a:solidFill>
                    <a:srgbClr val="0033CC"/>
                  </a:solidFill>
                  <a:latin typeface="Times New Roman" pitchFamily="18" charset="0"/>
                </a:rPr>
                <a:t>石膏板吊顶构造图及大样</a:t>
              </a:r>
              <a:endParaRPr lang="zh-CN" altLang="en-US" sz="1800">
                <a:solidFill>
                  <a:srgbClr val="0033CC"/>
                </a:solidFill>
              </a:endParaRPr>
            </a:p>
          </p:txBody>
        </p:sp>
        <p:pic>
          <p:nvPicPr>
            <p:cNvPr id="169988" name="Picture 6" descr="G0409B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7" y="0"/>
              <a:ext cx="9000" cy="3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4699218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3600" b="1" smtClean="0"/>
              <a:t>5.2.3.</a:t>
            </a:r>
            <a:r>
              <a:rPr lang="zh-CN" altLang="en-US" sz="3600" b="1" smtClean="0"/>
              <a:t>施工条件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1. </a:t>
            </a:r>
            <a:r>
              <a:rPr lang="zh-CN" altLang="en-US" sz="2000" smtClean="0"/>
              <a:t>结构施工时，应在现浇砼楼板中或预制砼楼板缝内，按设计要求间距，预埋</a:t>
            </a:r>
            <a:r>
              <a:rPr lang="en-US" altLang="zh-CN" sz="2000" smtClean="0"/>
              <a:t>φ6~φ10</a:t>
            </a:r>
            <a:r>
              <a:rPr lang="zh-CN" altLang="en-US" sz="2000" smtClean="0"/>
              <a:t>钢筋吊杆，设计无要求时按大龙骨的排列位置预埋钢筋吊杆，一般间距为何</a:t>
            </a:r>
            <a:r>
              <a:rPr lang="en-US" altLang="zh-CN" sz="2000" smtClean="0"/>
              <a:t>900~1200mm</a:t>
            </a:r>
            <a:r>
              <a:rPr lang="zh-CN" altLang="en-US" sz="2000" smtClean="0"/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2. </a:t>
            </a:r>
            <a:r>
              <a:rPr lang="zh-CN" altLang="en-US" sz="2000" smtClean="0"/>
              <a:t>当</a:t>
            </a:r>
            <a:r>
              <a:rPr lang="zh-CN" altLang="en-US" sz="2000" smtClean="0">
                <a:hlinkClick r:id="rId2"/>
              </a:rPr>
              <a:t>吊顶</a:t>
            </a:r>
            <a:r>
              <a:rPr lang="zh-CN" altLang="en-US" sz="2000" smtClean="0"/>
              <a:t>房间的墙柱为砖砌体时，应在顶棚的标高位置沿墙和柱的四周，砌筑时预埋防腐木砖，沿墙间距</a:t>
            </a:r>
            <a:r>
              <a:rPr lang="en-US" altLang="zh-CN" sz="2000" smtClean="0"/>
              <a:t>900~1200mm</a:t>
            </a:r>
            <a:r>
              <a:rPr lang="zh-CN" altLang="en-US" sz="2000" smtClean="0"/>
              <a:t>，柱没每边应埋射木砖两块以上。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3. </a:t>
            </a:r>
            <a:r>
              <a:rPr lang="zh-CN" altLang="en-US" sz="2000" smtClean="0"/>
              <a:t>安装完顶棚内的各种管线及通风道，确定好灯位，通风口及各种照明孔口位置。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4. </a:t>
            </a:r>
            <a:r>
              <a:rPr lang="zh-CN" altLang="en-US" sz="2000" smtClean="0"/>
              <a:t>顶棚罩面板安装前应做完湿作业工程项目。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5. </a:t>
            </a:r>
            <a:r>
              <a:rPr lang="zh-CN" altLang="en-US" sz="2000" smtClean="0"/>
              <a:t>轻钢骨架顶棚在大面积施工前，应做样板间，对顶棚的起拱度，灯槽，通风口的构造处理，分块及固定方法等应经试装并经鉴定认可后方可大面积施工。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zh-CN" sz="3600" b="1" smtClean="0"/>
              <a:t>5.2.4.</a:t>
            </a:r>
            <a:r>
              <a:rPr lang="zh-CN" altLang="en-US" sz="3600" b="1" smtClean="0"/>
              <a:t>施工流程</a:t>
            </a:r>
            <a:endParaRPr lang="zh-CN" altLang="en-US" sz="3600" smtClean="0"/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轻钢龙骨纸面石膏板吊顶的施工工艺流程为：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交验→找规矩→弹线→吊杆安装→主龙骨安装→次龙骨安装→安装面板→质量验收、缝隙处理→饰面板安装→细部处理。</a:t>
            </a:r>
          </a:p>
        </p:txBody>
      </p:sp>
    </p:spTree>
    <p:extLst>
      <p:ext uri="{BB962C8B-B14F-4D97-AF65-F5344CB8AC3E}">
        <p14:creationId xmlns:p14="http://schemas.microsoft.com/office/powerpoint/2010/main" val="39062850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304800"/>
            <a:ext cx="8382000" cy="6096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zh-CN" sz="3600" b="1" smtClean="0"/>
              <a:t>5.2.5.</a:t>
            </a:r>
            <a:r>
              <a:rPr lang="zh-CN" altLang="en-US" sz="3600" b="1" smtClean="0"/>
              <a:t>施工工艺</a:t>
            </a:r>
            <a:endParaRPr lang="zh-CN" altLang="en-US" sz="3600" smtClean="0"/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1.</a:t>
            </a:r>
            <a:r>
              <a:rPr lang="zh-CN" altLang="en-US" sz="2000" smtClean="0"/>
              <a:t>交验  吊顶正式安装前应当上一步工序进行交接验收，其内容有利于吊顶施工为准，如结构的强度、设备的位置、水电暖管线的铺设等。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2.</a:t>
            </a:r>
            <a:r>
              <a:rPr lang="zh-CN" altLang="en-US" sz="2000" smtClean="0"/>
              <a:t>找规矩  根据设计和工程的实际情况，在吊顶标高处找出一个标准平面与实际情况进行对比，核实存在的误差并对其行进调整，确定平面弹线的基准。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2000" smtClean="0"/>
              <a:t>3.</a:t>
            </a:r>
            <a:r>
              <a:rPr lang="zh-CN" altLang="en-US" sz="2000" smtClean="0"/>
              <a:t>弹线  弹线的顺序是先竖向标高后平面造型细部，竖向标高线弹于墙上，平面造型和细部于顶板上。一般主要弹出以下基准线。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）弹吊顶标高线  先弹施工标高基准线，一般用</a:t>
            </a:r>
            <a:r>
              <a:rPr lang="en-US" altLang="zh-CN" sz="2000" smtClean="0"/>
              <a:t>0.5m</a:t>
            </a:r>
            <a:r>
              <a:rPr lang="zh-CN" altLang="en-US" sz="2000" smtClean="0"/>
              <a:t>为基准线，弹于四周墙壁。以施工标高基准线为准，按设计所定的吊顶的标高，用仪器及量具沿室内墙面将吊顶高度量出，并将此高度用墨线弹于墙面上，允许偏差不得大于</a:t>
            </a:r>
            <a:r>
              <a:rPr lang="en-US" altLang="zh-CN" sz="2000" smtClean="0"/>
              <a:t>5mm</a:t>
            </a:r>
            <a:r>
              <a:rPr lang="zh-CN" altLang="en-US" sz="2000" smtClean="0"/>
              <a:t>。如吊顶有跌级造型，其标高全部标出。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）弹平面造型线  根据设计平面，以房间的中心为准，将设计平面造型以先高后低的顺序，逐步弹在顶板上，并应注意累计误差的调整。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）弹吊筋吊点的位置线  根据造型线和设计要求，确定吊筋点的位置。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4</a:t>
            </a:r>
            <a:r>
              <a:rPr lang="zh-CN" altLang="en-US" sz="2000" smtClean="0"/>
              <a:t>）弹大中型灯位线。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 </a:t>
            </a:r>
            <a:r>
              <a:rPr lang="en-US" altLang="zh-CN" sz="2000" smtClean="0"/>
              <a:t>4. </a:t>
            </a:r>
            <a:r>
              <a:rPr lang="zh-CN" altLang="en-US" sz="2000" smtClean="0"/>
              <a:t>吊杆安装  吊杆紧固件或吊杆与结构的连接固定有四种常见方式：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）用</a:t>
            </a:r>
            <a:r>
              <a:rPr lang="en-US" altLang="zh-CN" sz="2000" smtClean="0"/>
              <a:t>M8</a:t>
            </a:r>
            <a:r>
              <a:rPr lang="zh-CN" altLang="en-US" sz="2000" smtClean="0"/>
              <a:t>或</a:t>
            </a:r>
            <a:r>
              <a:rPr lang="en-US" altLang="zh-CN" sz="2000" smtClean="0"/>
              <a:t>M10</a:t>
            </a:r>
            <a:r>
              <a:rPr lang="zh-CN" altLang="en-US" sz="2000" smtClean="0"/>
              <a:t>膨胀螺栓将∠</a:t>
            </a:r>
            <a:r>
              <a:rPr lang="en-US" altLang="zh-CN" sz="2000" smtClean="0"/>
              <a:t>25×3</a:t>
            </a:r>
            <a:r>
              <a:rPr lang="zh-CN" altLang="en-US" sz="2000" smtClean="0"/>
              <a:t>或∠</a:t>
            </a:r>
            <a:r>
              <a:rPr lang="en-US" altLang="zh-CN" sz="2000" smtClean="0"/>
              <a:t>30×3</a:t>
            </a:r>
            <a:r>
              <a:rPr lang="zh-CN" altLang="en-US" sz="2000" smtClean="0"/>
              <a:t>角钢固定在楼板底面上。注意钻孔深度应≥</a:t>
            </a:r>
            <a:r>
              <a:rPr lang="en-US" altLang="zh-CN" sz="2000" smtClean="0"/>
              <a:t>60mm</a:t>
            </a:r>
            <a:r>
              <a:rPr lang="zh-CN" altLang="en-US" sz="2000" smtClean="0"/>
              <a:t>，打孔直径略大于螺栓直径</a:t>
            </a:r>
            <a:r>
              <a:rPr lang="en-US" altLang="zh-CN" sz="2000" smtClean="0"/>
              <a:t>2-3mm</a:t>
            </a:r>
            <a:r>
              <a:rPr lang="zh-CN" altLang="en-US" sz="2000" smtClean="0"/>
              <a:t>。</a:t>
            </a:r>
          </a:p>
          <a:p>
            <a:pPr eaLnBrk="1" hangingPunct="1">
              <a:lnSpc>
                <a:spcPct val="80000"/>
              </a:lnSpc>
            </a:pPr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）用</a:t>
            </a:r>
            <a:r>
              <a:rPr lang="en-US" altLang="zh-CN" sz="2000" smtClean="0"/>
              <a:t>φ5</a:t>
            </a:r>
            <a:r>
              <a:rPr lang="zh-CN" altLang="en-US" sz="2000" smtClean="0"/>
              <a:t>以上的射钉将角钢或钢板等固定在楼板底面上。</a:t>
            </a:r>
          </a:p>
          <a:p>
            <a:pPr eaLnBrk="1" hangingPunct="1">
              <a:lnSpc>
                <a:spcPct val="80000"/>
              </a:lnSpc>
            </a:pPr>
            <a:endParaRPr lang="zh-CN" altLang="en-US" sz="2000" smtClean="0"/>
          </a:p>
          <a:p>
            <a:pPr eaLnBrk="1" hangingPunct="1">
              <a:lnSpc>
                <a:spcPct val="80000"/>
              </a:lnSpc>
            </a:pPr>
            <a:endParaRPr lang="en-US" altLang="zh-CN" sz="2000" smtClean="0"/>
          </a:p>
        </p:txBody>
      </p:sp>
    </p:spTree>
    <p:extLst>
      <p:ext uri="{BB962C8B-B14F-4D97-AF65-F5344CB8AC3E}">
        <p14:creationId xmlns:p14="http://schemas.microsoft.com/office/powerpoint/2010/main" val="389207638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0"/>
            <a:ext cx="8686800" cy="6858000"/>
          </a:xfrm>
        </p:spPr>
        <p:txBody>
          <a:bodyPr/>
          <a:lstStyle/>
          <a:p>
            <a:pPr eaLnBrk="1" hangingPunct="1"/>
            <a:endParaRPr lang="en-US" altLang="zh-CN" sz="2000" smtClean="0"/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）浇捣混凝土楼板时，在楼板底面（吊点位置）预埋铁件，采用</a:t>
            </a:r>
            <a:r>
              <a:rPr lang="en-US" altLang="zh-CN" sz="2000" smtClean="0"/>
              <a:t>150×150×6</a:t>
            </a:r>
            <a:r>
              <a:rPr lang="zh-CN" altLang="en-US" sz="2000" smtClean="0"/>
              <a:t>钢板焊接</a:t>
            </a:r>
            <a:r>
              <a:rPr lang="en-US" altLang="zh-CN" sz="2000" smtClean="0"/>
              <a:t>4φ8</a:t>
            </a:r>
            <a:r>
              <a:rPr lang="zh-CN" altLang="en-US" sz="2000" smtClean="0"/>
              <a:t>锚爪，锚爪锚固长度不小于</a:t>
            </a:r>
            <a:r>
              <a:rPr lang="en-US" altLang="zh-CN" sz="2000" smtClean="0"/>
              <a:t>200mm</a:t>
            </a:r>
            <a:r>
              <a:rPr lang="zh-CN" altLang="en-US" sz="2000" smtClean="0"/>
              <a:t>。</a:t>
            </a:r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4</a:t>
            </a:r>
            <a:r>
              <a:rPr lang="zh-CN" altLang="en-US" sz="2000" smtClean="0"/>
              <a:t>）采用短筋法在现浇板浇筑时或预制板灌缝时预埋</a:t>
            </a:r>
            <a:r>
              <a:rPr lang="en-US" altLang="zh-CN" sz="2000" smtClean="0"/>
              <a:t>φ6</a:t>
            </a:r>
            <a:r>
              <a:rPr lang="zh-CN" altLang="en-US" sz="2000" smtClean="0"/>
              <a:t>、</a:t>
            </a:r>
            <a:r>
              <a:rPr lang="en-US" altLang="zh-CN" sz="2000" smtClean="0"/>
              <a:t>φ8</a:t>
            </a:r>
            <a:r>
              <a:rPr lang="zh-CN" altLang="en-US" sz="2000" smtClean="0"/>
              <a:t>或</a:t>
            </a:r>
            <a:r>
              <a:rPr lang="en-US" altLang="zh-CN" sz="2000" smtClean="0"/>
              <a:t>φ10</a:t>
            </a:r>
            <a:r>
              <a:rPr lang="zh-CN" altLang="en-US" sz="2000" smtClean="0"/>
              <a:t>短钢筋，要求外露部分（露出板底）不小于</a:t>
            </a:r>
            <a:r>
              <a:rPr lang="en-US" altLang="zh-CN" sz="2000" smtClean="0"/>
              <a:t>150mm</a:t>
            </a:r>
            <a:r>
              <a:rPr lang="zh-CN" altLang="en-US" sz="2000" smtClean="0"/>
              <a:t>。</a:t>
            </a:r>
          </a:p>
          <a:p>
            <a:pPr eaLnBrk="1" hangingPunct="1"/>
            <a:r>
              <a:rPr lang="zh-CN" altLang="en-US" sz="2000" smtClean="0"/>
              <a:t>上述（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）、（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）两种方法不适宜上人吊顶。</a:t>
            </a:r>
          </a:p>
          <a:p>
            <a:pPr eaLnBrk="1" hangingPunct="1"/>
            <a:r>
              <a:rPr lang="zh-CN" altLang="en-US" sz="2000" smtClean="0"/>
              <a:t>吊杆与主龙骨的连接以及吊杆与上部紧固件的连接</a:t>
            </a:r>
            <a:r>
              <a:rPr lang="en-US" altLang="zh-CN" sz="2000" smtClean="0"/>
              <a:t>.</a:t>
            </a:r>
            <a:r>
              <a:rPr lang="zh-CN" altLang="en-US" sz="2000" smtClean="0"/>
              <a:t>如图</a:t>
            </a:r>
            <a:r>
              <a:rPr lang="en-US" altLang="zh-CN" sz="2000" smtClean="0"/>
              <a:t>5.9</a:t>
            </a:r>
            <a:r>
              <a:rPr lang="zh-CN" altLang="en-US" sz="2000" smtClean="0"/>
              <a:t>、</a:t>
            </a:r>
            <a:r>
              <a:rPr lang="en-US" altLang="zh-CN" sz="2000" smtClean="0"/>
              <a:t>5.10 </a:t>
            </a:r>
            <a:r>
              <a:rPr lang="zh-CN" altLang="en-US" sz="2000" smtClean="0"/>
              <a:t>。</a:t>
            </a:r>
          </a:p>
          <a:p>
            <a:pPr eaLnBrk="1" hangingPunct="1"/>
            <a:endParaRPr lang="en-US" altLang="zh-CN" sz="2000" smtClean="0"/>
          </a:p>
        </p:txBody>
      </p:sp>
      <p:grpSp>
        <p:nvGrpSpPr>
          <p:cNvPr id="173059" name="Group 4"/>
          <p:cNvGrpSpPr>
            <a:grpSpLocks/>
          </p:cNvGrpSpPr>
          <p:nvPr/>
        </p:nvGrpSpPr>
        <p:grpSpPr bwMode="auto">
          <a:xfrm>
            <a:off x="685800" y="2514600"/>
            <a:ext cx="8077200" cy="4343400"/>
            <a:chOff x="2687" y="7374"/>
            <a:chExt cx="7999" cy="5148"/>
          </a:xfrm>
        </p:grpSpPr>
        <p:sp>
          <p:nvSpPr>
            <p:cNvPr id="173060" name="Text Box 5"/>
            <p:cNvSpPr txBox="1">
              <a:spLocks noChangeArrowheads="1"/>
            </p:cNvSpPr>
            <p:nvPr/>
          </p:nvSpPr>
          <p:spPr bwMode="auto">
            <a:xfrm>
              <a:off x="2687" y="11898"/>
              <a:ext cx="7560" cy="6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800" b="1">
                  <a:solidFill>
                    <a:srgbClr val="000000"/>
                  </a:solidFill>
                  <a:latin typeface="宋体" pitchFamily="2" charset="-122"/>
                </a:rPr>
                <a:t>图</a:t>
              </a:r>
              <a:r>
                <a:rPr lang="en-US" altLang="zh-CN" sz="1800" b="1">
                  <a:solidFill>
                    <a:srgbClr val="000000"/>
                  </a:solidFill>
                  <a:latin typeface="宋体" pitchFamily="2" charset="-122"/>
                </a:rPr>
                <a:t>5.9 </a:t>
              </a:r>
              <a:r>
                <a:rPr lang="zh-CN" altLang="en-US" sz="1800" b="1">
                  <a:solidFill>
                    <a:srgbClr val="0033CC"/>
                  </a:solidFill>
                  <a:latin typeface="宋体" pitchFamily="2" charset="-122"/>
                </a:rPr>
                <a:t>上人吊顶吊点紧固方式及悬吊构造节点</a:t>
              </a:r>
              <a:endParaRPr lang="zh-CN" altLang="en-US" sz="1800">
                <a:solidFill>
                  <a:srgbClr val="0033CC"/>
                </a:solidFill>
              </a:endParaRPr>
            </a:p>
          </p:txBody>
        </p:sp>
        <p:pic>
          <p:nvPicPr>
            <p:cNvPr id="173061" name="Picture 6" descr="clip_image0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89" r="-50" b="9534"/>
            <a:stretch>
              <a:fillRect/>
            </a:stretch>
          </p:blipFill>
          <p:spPr bwMode="auto">
            <a:xfrm>
              <a:off x="2687" y="7374"/>
              <a:ext cx="7999" cy="4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978868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082" name="Group 4"/>
          <p:cNvGrpSpPr>
            <a:grpSpLocks/>
          </p:cNvGrpSpPr>
          <p:nvPr/>
        </p:nvGrpSpPr>
        <p:grpSpPr bwMode="auto">
          <a:xfrm>
            <a:off x="762000" y="762000"/>
            <a:ext cx="7772400" cy="5360988"/>
            <a:chOff x="1247" y="1344"/>
            <a:chExt cx="8460" cy="4469"/>
          </a:xfrm>
        </p:grpSpPr>
        <p:sp>
          <p:nvSpPr>
            <p:cNvPr id="174083" name="Text Box 5"/>
            <p:cNvSpPr txBox="1">
              <a:spLocks noChangeArrowheads="1"/>
            </p:cNvSpPr>
            <p:nvPr/>
          </p:nvSpPr>
          <p:spPr bwMode="auto">
            <a:xfrm>
              <a:off x="1247" y="5532"/>
              <a:ext cx="8460" cy="2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Char char="v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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 pitchFamily="2" charset="2"/>
                <a:buChar char="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5000"/>
                <a:buFont typeface="Wingdings" pitchFamily="2" charset="2"/>
                <a:buChar char="v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</a:pPr>
              <a:r>
                <a:rPr lang="zh-CN" altLang="en-US" sz="1600" b="1">
                  <a:solidFill>
                    <a:srgbClr val="0033CC"/>
                  </a:solidFill>
                  <a:latin typeface="Times New Roman" pitchFamily="18" charset="0"/>
                </a:rPr>
                <a:t>图</a:t>
              </a:r>
              <a:r>
                <a:rPr lang="en-US" altLang="zh-CN" sz="1600" b="1">
                  <a:solidFill>
                    <a:srgbClr val="0033CC"/>
                  </a:solidFill>
                  <a:latin typeface="Times New Roman" pitchFamily="18" charset="0"/>
                </a:rPr>
                <a:t>5.10  </a:t>
              </a:r>
              <a:r>
                <a:rPr lang="zh-CN" altLang="en-US" sz="1600" b="1">
                  <a:solidFill>
                    <a:srgbClr val="0033CC"/>
                  </a:solidFill>
                  <a:latin typeface="宋体" pitchFamily="2" charset="-122"/>
                </a:rPr>
                <a:t>不上人吊顶吊点紧固方式及悬吊构造节点</a:t>
              </a:r>
              <a:endParaRPr lang="zh-CN" altLang="en-US" sz="1600">
                <a:solidFill>
                  <a:srgbClr val="0033CC"/>
                </a:solidFill>
              </a:endParaRPr>
            </a:p>
          </p:txBody>
        </p:sp>
        <p:pic>
          <p:nvPicPr>
            <p:cNvPr id="174084" name="Picture 6" descr="clip_image0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7" y="1344"/>
              <a:ext cx="8460" cy="3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051156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0"/>
            <a:ext cx="8686800" cy="6629400"/>
          </a:xfrm>
        </p:spPr>
        <p:txBody>
          <a:bodyPr/>
          <a:lstStyle/>
          <a:p>
            <a:pPr eaLnBrk="1" hangingPunct="1"/>
            <a:r>
              <a:rPr lang="en-US" altLang="zh-CN" sz="2400" smtClean="0"/>
              <a:t>   5.</a:t>
            </a:r>
            <a:r>
              <a:rPr lang="zh-CN" altLang="en-US" sz="2400" smtClean="0"/>
              <a:t>安装主龙骨</a:t>
            </a:r>
            <a:r>
              <a:rPr lang="zh-CN" altLang="en-US" sz="2800" smtClean="0"/>
              <a:t> </a:t>
            </a:r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）根据吊杆在主龙骨长度方向上的间距在主龙骨上安装吊挂件。</a:t>
            </a:r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2</a:t>
            </a:r>
            <a:r>
              <a:rPr lang="zh-CN" altLang="en-US" sz="2000" smtClean="0"/>
              <a:t>）将主龙骨与吊杆通过垂直吊挂件连接。上人吊顶，用吊环将龙骨箍住，用钳夹紧。不上人吊顶悬挂，用专用的吊挂件卡在龙骨的槽中。轻钢大龙骨一般选用连接件接长，也可以焊接，但宜点焊。连接件可用铝合金、镀锌钢板，须将表面冲成倒刺，与主龙骨方孔相连，连接件应错位安装。</a:t>
            </a:r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3</a:t>
            </a:r>
            <a:r>
              <a:rPr lang="zh-CN" altLang="en-US" sz="2000" smtClean="0"/>
              <a:t>）根据标高控制线使龙骨就位。待主龙骨与吊件及吊杆安装就位以后，以一个房间为单位进行调整平直。调平时按房间的十字和对角拉线，以水平线调整主龙骨的平直，对于由</a:t>
            </a:r>
            <a:r>
              <a:rPr lang="en-US" altLang="zh-CN" sz="2000" smtClean="0"/>
              <a:t>T</a:t>
            </a:r>
            <a:r>
              <a:rPr lang="zh-CN" altLang="en-US" sz="2000" smtClean="0"/>
              <a:t>型龙骨装配的轻型吊顶，主龙骨基本就位后，可暂不调平，待安装横撑龙骨后再行调平调正。较大面积的吊顶主龙骨调平时，应注意其中间部分应略有起拱，起拱高度一般不小于房间短向跨度的</a:t>
            </a:r>
            <a:r>
              <a:rPr lang="en-US" altLang="zh-CN" sz="2000" smtClean="0"/>
              <a:t>1/200-1/300</a:t>
            </a:r>
            <a:r>
              <a:rPr lang="zh-CN" altLang="en-US" sz="2000" smtClean="0"/>
              <a:t>。</a:t>
            </a:r>
          </a:p>
          <a:p>
            <a:pPr eaLnBrk="1" hangingPunct="1"/>
            <a:r>
              <a:rPr lang="zh-CN" altLang="en-US" sz="2400" smtClean="0"/>
              <a:t> </a:t>
            </a:r>
            <a:r>
              <a:rPr lang="en-US" altLang="zh-CN" sz="2400" smtClean="0"/>
              <a:t>6.</a:t>
            </a:r>
            <a:r>
              <a:rPr lang="zh-CN" altLang="en-US" sz="2400" smtClean="0"/>
              <a:t>安装次龙骨、横撑龙骨</a:t>
            </a:r>
          </a:p>
          <a:p>
            <a:pPr eaLnBrk="1" hangingPunct="1"/>
            <a:r>
              <a:rPr lang="zh-CN" altLang="en-US" sz="2000" smtClean="0"/>
              <a:t>（</a:t>
            </a:r>
            <a:r>
              <a:rPr lang="en-US" altLang="zh-CN" sz="2000" smtClean="0"/>
              <a:t>1</a:t>
            </a:r>
            <a:r>
              <a:rPr lang="zh-CN" altLang="en-US" sz="2000" smtClean="0"/>
              <a:t>）安装次龙骨：在覆面次龙骨与承载主龙骨的交叉布置点，使用其配套的龙骨挂件（或称吊挂件、挂搭）将二者上下连接固定，龙骨挂件的下部勾挂住覆面龙骨，上端搭在承载龙骨上，将其</a:t>
            </a:r>
            <a:r>
              <a:rPr lang="en-US" altLang="zh-CN" sz="2000" smtClean="0"/>
              <a:t>U</a:t>
            </a:r>
            <a:r>
              <a:rPr lang="zh-CN" altLang="en-US" sz="2000" smtClean="0"/>
              <a:t>型或</a:t>
            </a:r>
            <a:r>
              <a:rPr lang="en-US" altLang="zh-CN" sz="2000" smtClean="0"/>
              <a:t>W</a:t>
            </a:r>
            <a:r>
              <a:rPr lang="zh-CN" altLang="en-US" sz="2000" smtClean="0"/>
              <a:t>型腿用钳子嵌入承载龙骨内（如图</a:t>
            </a:r>
            <a:r>
              <a:rPr lang="en-US" altLang="zh-CN" sz="2000" smtClean="0"/>
              <a:t>5.11</a:t>
            </a:r>
            <a:r>
              <a:rPr lang="zh-CN" altLang="en-US" sz="2000" smtClean="0"/>
              <a:t>）。双层轻钢</a:t>
            </a:r>
            <a:r>
              <a:rPr lang="en-US" altLang="zh-CN" sz="2000" smtClean="0"/>
              <a:t>U</a:t>
            </a:r>
            <a:r>
              <a:rPr lang="zh-CN" altLang="en-US" sz="2000" smtClean="0"/>
              <a:t>、</a:t>
            </a:r>
            <a:r>
              <a:rPr lang="en-US" altLang="zh-CN" sz="2000" smtClean="0"/>
              <a:t>T</a:t>
            </a:r>
            <a:r>
              <a:rPr lang="zh-CN" altLang="en-US" sz="2000" smtClean="0"/>
              <a:t>型龙骨骨架中龙骨间距为</a:t>
            </a:r>
            <a:r>
              <a:rPr lang="en-US" altLang="zh-CN" sz="2000" smtClean="0"/>
              <a:t>500-1500mm</a:t>
            </a:r>
            <a:r>
              <a:rPr lang="zh-CN" altLang="en-US" sz="2000" smtClean="0"/>
              <a:t>，如果间距大于</a:t>
            </a:r>
            <a:r>
              <a:rPr lang="en-US" altLang="zh-CN" sz="2000" smtClean="0"/>
              <a:t>800mm</a:t>
            </a:r>
            <a:r>
              <a:rPr lang="zh-CN" altLang="en-US" sz="2000" smtClean="0"/>
              <a:t>时，在中龙骨之间增加小龙骨，小龙骨与中龙骨平行，与大龙骨垂直用小吊挂件固定。</a:t>
            </a:r>
          </a:p>
          <a:p>
            <a:pPr eaLnBrk="1" hangingPunct="1"/>
            <a:endParaRPr lang="en-US" altLang="zh-CN" sz="2800" smtClean="0"/>
          </a:p>
        </p:txBody>
      </p:sp>
    </p:spTree>
    <p:extLst>
      <p:ext uri="{BB962C8B-B14F-4D97-AF65-F5344CB8AC3E}">
        <p14:creationId xmlns:p14="http://schemas.microsoft.com/office/powerpoint/2010/main" val="139791394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2361</Words>
  <Application>Microsoft Office PowerPoint</Application>
  <PresentationFormat>全屏显示(4:3)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主题​​</vt:lpstr>
      <vt:lpstr>古瓶荷花</vt:lpstr>
      <vt:lpstr>5.2.轻钢龙骨纸面石膏板吊顶</vt:lpstr>
      <vt:lpstr>PowerPoint 演示文稿</vt:lpstr>
      <vt:lpstr>5.2.2.轻钢龙骨的纸面石膏板的构造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5.2.轻钢龙骨纸面石膏板吊顶</dc:title>
  <dc:creator>lenovo</dc:creator>
  <cp:lastModifiedBy>lenovo</cp:lastModifiedBy>
  <cp:revision>1</cp:revision>
  <dcterms:created xsi:type="dcterms:W3CDTF">2020-04-12T12:22:27Z</dcterms:created>
  <dcterms:modified xsi:type="dcterms:W3CDTF">2020-04-12T12:23:50Z</dcterms:modified>
</cp:coreProperties>
</file>