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42189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07695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76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7695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F44D-D230-4547-8537-E427F2886686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7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F7AB-217F-4D52-8909-11BB42890E0A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8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685800"/>
            <a:ext cx="2135187" cy="51816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56338" cy="51816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9FF80-FA94-4DF8-B67D-6EFE45B223D7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8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04800" y="1981200"/>
            <a:ext cx="8540750" cy="38862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A4E9E-8DC6-46F3-A7C9-FFABDEB97E23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10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B77F9-FCC9-43D7-8A5F-ADB841E98EEF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4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883A-FF27-4784-B001-23BD4ABCD0EB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5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A130A-1FB5-4E9D-92E2-7A07A23C43B8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7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A9B4-C416-44E8-AE27-9D69CB5039E4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2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FCAD-C99A-47F4-9851-AF32CC42E5E2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1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595CE-0719-451F-857D-4628654308FE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5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E03F9-C5E3-477F-9CEA-AC1DD6A1A640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7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B74A3-9ACA-43A5-A587-40098F391236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9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013E-7A22-47FF-AD54-6023CD719853}" type="slidenum">
              <a:rPr lang="en-US" altLang="zh-CN">
                <a:solidFill>
                  <a:srgbClr val="0033C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7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301625" y="6858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304800" y="1981200"/>
            <a:ext cx="8540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33CC"/>
              </a:solidFill>
            </a:endParaRPr>
          </a:p>
        </p:txBody>
      </p:sp>
      <p:sp>
        <p:nvSpPr>
          <p:cNvPr id="420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F5B41-76C9-4052-9A8A-ED97267B68BE}" type="slidenum">
              <a:rPr lang="en-US" altLang="zh-CN">
                <a:solidFill>
                  <a:srgbClr val="0033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8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zh-CN" sz="4000" b="1" smtClean="0"/>
              <a:t>5.1</a:t>
            </a:r>
            <a:r>
              <a:rPr lang="zh-CN" altLang="en-US" sz="4000" b="1" smtClean="0"/>
              <a:t>吊顶的基础知识</a:t>
            </a:r>
          </a:p>
        </p:txBody>
      </p:sp>
      <p:sp>
        <p:nvSpPr>
          <p:cNvPr id="160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762000"/>
            <a:ext cx="8305800" cy="2286000"/>
          </a:xfrm>
        </p:spPr>
        <p:txBody>
          <a:bodyPr/>
          <a:lstStyle/>
          <a:p>
            <a:pPr eaLnBrk="1" hangingPunct="1"/>
            <a:r>
              <a:rPr lang="en-US" altLang="zh-CN" sz="1800" b="1" smtClean="0"/>
              <a:t>5.1.1.</a:t>
            </a:r>
            <a:r>
              <a:rPr lang="zh-CN" altLang="en-US" sz="1800" b="1" smtClean="0"/>
              <a:t>吊顶基本功能及装修的要求</a:t>
            </a:r>
            <a:endParaRPr lang="zh-CN" altLang="en-US" sz="1800" smtClean="0"/>
          </a:p>
          <a:p>
            <a:pPr eaLnBrk="1" hangingPunct="1"/>
            <a:r>
              <a:rPr lang="zh-CN" altLang="en-US" sz="1800" smtClean="0"/>
              <a:t>吊顶的基本功能：</a:t>
            </a:r>
          </a:p>
          <a:p>
            <a:pPr eaLnBrk="1" hangingPunct="1"/>
            <a:r>
              <a:rPr lang="zh-CN" altLang="en-US" sz="1800" smtClean="0"/>
              <a:t>（</a:t>
            </a:r>
            <a:r>
              <a:rPr lang="en-US" altLang="zh-CN" sz="1800" smtClean="0"/>
              <a:t>1</a:t>
            </a:r>
            <a:r>
              <a:rPr lang="zh-CN" altLang="en-US" sz="1800" smtClean="0"/>
              <a:t>）装饰室内空间环境，给人美的享受。</a:t>
            </a:r>
          </a:p>
          <a:p>
            <a:pPr eaLnBrk="1" hangingPunct="1"/>
            <a:r>
              <a:rPr lang="zh-CN" altLang="en-US" sz="1800" smtClean="0"/>
              <a:t>（</a:t>
            </a:r>
            <a:r>
              <a:rPr lang="en-US" altLang="zh-CN" sz="1800" smtClean="0"/>
              <a:t>2</a:t>
            </a:r>
            <a:r>
              <a:rPr lang="zh-CN" altLang="en-US" sz="1800" smtClean="0"/>
              <a:t>）改善室内空间，满足使用功能的要求</a:t>
            </a:r>
          </a:p>
          <a:p>
            <a:pPr eaLnBrk="1" hangingPunct="1"/>
            <a:r>
              <a:rPr lang="zh-CN" altLang="en-US" sz="1800" smtClean="0"/>
              <a:t>（</a:t>
            </a:r>
            <a:r>
              <a:rPr lang="en-US" altLang="zh-CN" sz="1800" smtClean="0"/>
              <a:t>3</a:t>
            </a:r>
            <a:r>
              <a:rPr lang="zh-CN" altLang="en-US" sz="1800" smtClean="0"/>
              <a:t>）隐藏室内设备管线和结构构件</a:t>
            </a:r>
            <a:endParaRPr lang="zh-CN" altLang="en-US" sz="1800" b="1" smtClean="0"/>
          </a:p>
          <a:p>
            <a:pPr eaLnBrk="1" hangingPunct="1"/>
            <a:r>
              <a:rPr lang="en-US" altLang="zh-CN" sz="1800" b="1" smtClean="0"/>
              <a:t>5.1.2. </a:t>
            </a:r>
            <a:r>
              <a:rPr lang="zh-CN" altLang="en-US" sz="1800" b="1" smtClean="0"/>
              <a:t>吊顶的分类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1800" b="1" smtClean="0"/>
              <a:t>  </a:t>
            </a:r>
            <a:r>
              <a:rPr lang="zh-CN" altLang="en-US" sz="1600" b="1" smtClean="0"/>
              <a:t>表</a:t>
            </a:r>
            <a:r>
              <a:rPr lang="en-US" altLang="zh-CN" sz="1600" b="1" smtClean="0"/>
              <a:t>5.1</a:t>
            </a:r>
            <a:r>
              <a:rPr lang="zh-CN" altLang="en-US" sz="1600" b="1" smtClean="0"/>
              <a:t>吊顶的分类</a:t>
            </a:r>
          </a:p>
          <a:p>
            <a:pPr eaLnBrk="1" hangingPunct="1"/>
            <a:endParaRPr lang="en-US" altLang="zh-CN" sz="1800" smtClean="0"/>
          </a:p>
        </p:txBody>
      </p:sp>
      <p:graphicFrame>
        <p:nvGraphicFramePr>
          <p:cNvPr id="177279" name="Group 127"/>
          <p:cNvGraphicFramePr>
            <a:graphicFrameLocks noGrp="1"/>
          </p:cNvGraphicFramePr>
          <p:nvPr>
            <p:ph sz="half" idx="1"/>
          </p:nvPr>
        </p:nvGraphicFramePr>
        <p:xfrm>
          <a:off x="152400" y="3276600"/>
          <a:ext cx="8534400" cy="3321051"/>
        </p:xfrm>
        <a:graphic>
          <a:graphicData uri="http://schemas.openxmlformats.org/drawingml/2006/table">
            <a:tbl>
              <a:tblPr/>
              <a:tblGrid>
                <a:gridCol w="2647950"/>
                <a:gridCol w="5886450"/>
              </a:tblGrid>
              <a:tr h="40794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分类的方法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类型细节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根据施工工艺不同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抹灰刷浆类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贴面类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装配式板材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裱糊类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喷刷类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根据外观不同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平滑式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井格式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悬浮式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分层式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7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根据表面与基层关系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直接式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悬吊式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根据构造方法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无筋类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有筋类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0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根据显露状况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开敞式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隐藏式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根据龙骨材料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木质龙骨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轻钢龙骨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根据承受荷载的能力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上人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不上人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其他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结构吊顶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软膜吊顶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发光吊顶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64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0" y="228600"/>
            <a:ext cx="8540750" cy="563563"/>
          </a:xfrm>
        </p:spPr>
        <p:txBody>
          <a:bodyPr/>
          <a:lstStyle/>
          <a:p>
            <a:pPr eaLnBrk="1" hangingPunct="1"/>
            <a:r>
              <a:rPr lang="en-US" altLang="zh-CN" sz="3600" b="1" smtClean="0"/>
              <a:t>5.1.3.</a:t>
            </a:r>
            <a:r>
              <a:rPr lang="zh-CN" altLang="en-US" sz="3600" b="1" smtClean="0"/>
              <a:t>吊筋与龙骨的布置</a:t>
            </a:r>
          </a:p>
        </p:txBody>
      </p:sp>
      <p:sp>
        <p:nvSpPr>
          <p:cNvPr id="161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000" smtClean="0"/>
              <a:t>1.</a:t>
            </a:r>
            <a:r>
              <a:rPr lang="zh-CN" altLang="en-US" sz="2000" smtClean="0"/>
              <a:t>吊筋的作用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000" smtClean="0"/>
              <a:t>吊筋是将吊顶部分与建筑结构连接起来的承重传力构件。见图</a:t>
            </a:r>
            <a:r>
              <a:rPr lang="en-US" altLang="zh-CN" sz="2000" smtClean="0"/>
              <a:t>5.1</a:t>
            </a:r>
            <a:r>
              <a:rPr lang="zh-CN" altLang="en-US" sz="2000" smtClean="0"/>
              <a:t>所示。吊筋的作用：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000" smtClean="0"/>
              <a:t>（</a:t>
            </a:r>
            <a:r>
              <a:rPr lang="en-US" altLang="zh-CN" sz="2000" smtClean="0"/>
              <a:t>1</a:t>
            </a:r>
            <a:r>
              <a:rPr lang="zh-CN" altLang="en-US" sz="2000" smtClean="0"/>
              <a:t>）承担吊顶的全部荷载并将其传递给建筑结构层；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000" smtClean="0"/>
              <a:t>（</a:t>
            </a:r>
            <a:r>
              <a:rPr lang="en-US" altLang="zh-CN" sz="2000" smtClean="0"/>
              <a:t>2</a:t>
            </a:r>
            <a:r>
              <a:rPr lang="zh-CN" altLang="en-US" sz="2000" smtClean="0"/>
              <a:t>）调整、确定吊顶的空间高度。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2000" smtClean="0"/>
          </a:p>
          <a:p>
            <a:pPr eaLnBrk="1" hangingPunct="1">
              <a:lnSpc>
                <a:spcPct val="90000"/>
              </a:lnSpc>
            </a:pPr>
            <a:endParaRPr lang="en-US" altLang="zh-CN" sz="2000" smtClean="0"/>
          </a:p>
        </p:txBody>
      </p:sp>
      <p:grpSp>
        <p:nvGrpSpPr>
          <p:cNvPr id="161796" name="Group 4"/>
          <p:cNvGrpSpPr>
            <a:grpSpLocks/>
          </p:cNvGrpSpPr>
          <p:nvPr/>
        </p:nvGrpSpPr>
        <p:grpSpPr bwMode="auto">
          <a:xfrm>
            <a:off x="1295400" y="2438400"/>
            <a:ext cx="6934200" cy="4114800"/>
            <a:chOff x="3227" y="9402"/>
            <a:chExt cx="7380" cy="5304"/>
          </a:xfrm>
        </p:grpSpPr>
        <p:sp>
          <p:nvSpPr>
            <p:cNvPr id="161797" name="Text Box 5"/>
            <p:cNvSpPr txBox="1">
              <a:spLocks noChangeArrowheads="1"/>
            </p:cNvSpPr>
            <p:nvPr/>
          </p:nvSpPr>
          <p:spPr bwMode="auto">
            <a:xfrm>
              <a:off x="3227" y="13614"/>
              <a:ext cx="7380" cy="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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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</a:pPr>
              <a:r>
                <a:rPr lang="zh-CN" altLang="en-US" sz="1800" b="1">
                  <a:solidFill>
                    <a:srgbClr val="0033CC"/>
                  </a:solidFill>
                  <a:latin typeface="Times New Roman" pitchFamily="18" charset="0"/>
                </a:rPr>
                <a:t>图</a:t>
              </a:r>
              <a:r>
                <a:rPr lang="en-US" altLang="zh-CN" sz="1800" b="1">
                  <a:solidFill>
                    <a:srgbClr val="0033CC"/>
                  </a:solidFill>
                  <a:latin typeface="Times New Roman" pitchFamily="18" charset="0"/>
                </a:rPr>
                <a:t>5.1</a:t>
              </a:r>
              <a:r>
                <a:rPr lang="zh-CN" altLang="en-US" sz="1800" b="1">
                  <a:solidFill>
                    <a:srgbClr val="0033CC"/>
                  </a:solidFill>
                  <a:latin typeface="Times New Roman" pitchFamily="18" charset="0"/>
                </a:rPr>
                <a:t>吊顶构造示意图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</a:pPr>
              <a:r>
                <a:rPr lang="en-US" altLang="zh-CN" sz="1800">
                  <a:solidFill>
                    <a:srgbClr val="0033CC"/>
                  </a:solidFill>
                  <a:latin typeface="Times New Roman" pitchFamily="18" charset="0"/>
                </a:rPr>
                <a:t>1-</a:t>
              </a:r>
              <a:r>
                <a:rPr lang="zh-CN" altLang="en-US" sz="1800">
                  <a:solidFill>
                    <a:srgbClr val="0033CC"/>
                  </a:solidFill>
                  <a:latin typeface="Times New Roman" pitchFamily="18" charset="0"/>
                </a:rPr>
                <a:t>屋架；</a:t>
              </a:r>
              <a:r>
                <a:rPr lang="en-US" altLang="zh-CN" sz="1800">
                  <a:solidFill>
                    <a:srgbClr val="0033CC"/>
                  </a:solidFill>
                  <a:latin typeface="Times New Roman" pitchFamily="18" charset="0"/>
                </a:rPr>
                <a:t>2-</a:t>
              </a:r>
              <a:r>
                <a:rPr lang="zh-CN" altLang="en-US" sz="1800">
                  <a:solidFill>
                    <a:srgbClr val="0033CC"/>
                  </a:solidFill>
                  <a:latin typeface="Times New Roman" pitchFamily="18" charset="0"/>
                </a:rPr>
                <a:t>主龙骨；</a:t>
              </a:r>
              <a:r>
                <a:rPr lang="en-US" altLang="zh-CN" sz="1800">
                  <a:solidFill>
                    <a:srgbClr val="0033CC"/>
                  </a:solidFill>
                  <a:latin typeface="Times New Roman" pitchFamily="18" charset="0"/>
                </a:rPr>
                <a:t>3-</a:t>
              </a:r>
              <a:r>
                <a:rPr lang="zh-CN" altLang="en-US" sz="1800">
                  <a:solidFill>
                    <a:srgbClr val="0033CC"/>
                  </a:solidFill>
                  <a:latin typeface="Times New Roman" pitchFamily="18" charset="0"/>
                </a:rPr>
                <a:t>吊筋；</a:t>
              </a:r>
              <a:r>
                <a:rPr lang="en-US" altLang="zh-CN" sz="1800">
                  <a:solidFill>
                    <a:srgbClr val="0033CC"/>
                  </a:solidFill>
                  <a:latin typeface="Times New Roman" pitchFamily="18" charset="0"/>
                </a:rPr>
                <a:t>4-</a:t>
              </a:r>
              <a:r>
                <a:rPr lang="zh-CN" altLang="en-US" sz="1800">
                  <a:solidFill>
                    <a:srgbClr val="0033CC"/>
                  </a:solidFill>
                  <a:latin typeface="Times New Roman" pitchFamily="18" charset="0"/>
                </a:rPr>
                <a:t>次龙骨；</a:t>
              </a:r>
              <a:r>
                <a:rPr lang="en-US" altLang="zh-CN" sz="1800">
                  <a:solidFill>
                    <a:srgbClr val="0033CC"/>
                  </a:solidFill>
                  <a:latin typeface="Times New Roman" pitchFamily="18" charset="0"/>
                </a:rPr>
                <a:t>5-</a:t>
              </a:r>
              <a:r>
                <a:rPr lang="zh-CN" altLang="en-US" sz="1800">
                  <a:solidFill>
                    <a:srgbClr val="0033CC"/>
                  </a:solidFill>
                  <a:latin typeface="Times New Roman" pitchFamily="18" charset="0"/>
                </a:rPr>
                <a:t>间距龙骨；</a:t>
              </a:r>
              <a:r>
                <a:rPr lang="en-US" altLang="zh-CN" sz="1800">
                  <a:solidFill>
                    <a:srgbClr val="0033CC"/>
                  </a:solidFill>
                  <a:latin typeface="Times New Roman" pitchFamily="18" charset="0"/>
                </a:rPr>
                <a:t>6-</a:t>
              </a:r>
              <a:r>
                <a:rPr lang="zh-CN" altLang="en-US" sz="1800">
                  <a:solidFill>
                    <a:srgbClr val="0033CC"/>
                  </a:solidFill>
                  <a:latin typeface="Times New Roman" pitchFamily="18" charset="0"/>
                </a:rPr>
                <a:t>检修走道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</a:pPr>
              <a:r>
                <a:rPr lang="en-US" altLang="zh-CN" sz="1800">
                  <a:solidFill>
                    <a:srgbClr val="0033CC"/>
                  </a:solidFill>
                  <a:latin typeface="Times New Roman" pitchFamily="18" charset="0"/>
                </a:rPr>
                <a:t>7-</a:t>
              </a:r>
              <a:r>
                <a:rPr lang="zh-CN" altLang="en-US" sz="1800">
                  <a:solidFill>
                    <a:srgbClr val="0033CC"/>
                  </a:solidFill>
                  <a:latin typeface="Times New Roman" pitchFamily="18" charset="0"/>
                </a:rPr>
                <a:t>出风口；</a:t>
              </a:r>
              <a:r>
                <a:rPr lang="en-US" altLang="zh-CN" sz="1800">
                  <a:solidFill>
                    <a:srgbClr val="0033CC"/>
                  </a:solidFill>
                  <a:latin typeface="Times New Roman" pitchFamily="18" charset="0"/>
                </a:rPr>
                <a:t>8-</a:t>
              </a:r>
              <a:r>
                <a:rPr lang="zh-CN" altLang="en-US" sz="1800">
                  <a:solidFill>
                    <a:srgbClr val="0033CC"/>
                  </a:solidFill>
                  <a:latin typeface="Times New Roman" pitchFamily="18" charset="0"/>
                </a:rPr>
                <a:t>风道；</a:t>
              </a:r>
              <a:r>
                <a:rPr lang="en-US" altLang="zh-CN" sz="1800">
                  <a:solidFill>
                    <a:srgbClr val="0033CC"/>
                  </a:solidFill>
                  <a:latin typeface="Times New Roman" pitchFamily="18" charset="0"/>
                </a:rPr>
                <a:t>9-</a:t>
              </a:r>
              <a:r>
                <a:rPr lang="zh-CN" altLang="en-US" sz="1800">
                  <a:solidFill>
                    <a:srgbClr val="0033CC"/>
                  </a:solidFill>
                  <a:latin typeface="Times New Roman" pitchFamily="18" charset="0"/>
                </a:rPr>
                <a:t>吊顶面层；</a:t>
              </a:r>
              <a:r>
                <a:rPr lang="en-US" altLang="zh-CN" sz="1800">
                  <a:solidFill>
                    <a:srgbClr val="0033CC"/>
                  </a:solidFill>
                  <a:latin typeface="Times New Roman" pitchFamily="18" charset="0"/>
                </a:rPr>
                <a:t>10-</a:t>
              </a:r>
              <a:r>
                <a:rPr lang="zh-CN" altLang="en-US" sz="1800">
                  <a:solidFill>
                    <a:srgbClr val="0033CC"/>
                  </a:solidFill>
                  <a:latin typeface="Times New Roman" pitchFamily="18" charset="0"/>
                </a:rPr>
                <a:t>灯具；</a:t>
              </a:r>
              <a:r>
                <a:rPr lang="en-US" altLang="zh-CN" sz="1800">
                  <a:solidFill>
                    <a:srgbClr val="0033CC"/>
                  </a:solidFill>
                  <a:latin typeface="Times New Roman" pitchFamily="18" charset="0"/>
                </a:rPr>
                <a:t>11-</a:t>
              </a:r>
              <a:r>
                <a:rPr lang="zh-CN" altLang="en-US" sz="1800">
                  <a:solidFill>
                    <a:srgbClr val="0033CC"/>
                  </a:solidFill>
                  <a:latin typeface="Times New Roman" pitchFamily="18" charset="0"/>
                </a:rPr>
                <a:t>灯槽；</a:t>
              </a:r>
              <a:r>
                <a:rPr lang="en-US" altLang="zh-CN" sz="1800">
                  <a:solidFill>
                    <a:srgbClr val="0033CC"/>
                  </a:solidFill>
                  <a:latin typeface="Times New Roman" pitchFamily="18" charset="0"/>
                </a:rPr>
                <a:t>12-</a:t>
              </a:r>
              <a:r>
                <a:rPr lang="zh-CN" altLang="en-US" sz="1800">
                  <a:solidFill>
                    <a:srgbClr val="0033CC"/>
                  </a:solidFill>
                  <a:latin typeface="Times New Roman" pitchFamily="18" charset="0"/>
                </a:rPr>
                <a:t>窗帘盒</a:t>
              </a:r>
              <a:endParaRPr lang="zh-CN" altLang="en-US" sz="1800">
                <a:solidFill>
                  <a:srgbClr val="0033CC"/>
                </a:solidFill>
              </a:endParaRPr>
            </a:p>
          </p:txBody>
        </p:sp>
        <p:pic>
          <p:nvPicPr>
            <p:cNvPr id="161798" name="Picture 6" descr="吊顶挂屋架下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" b="16577"/>
            <a:stretch>
              <a:fillRect/>
            </a:stretch>
          </p:blipFill>
          <p:spPr bwMode="auto">
            <a:xfrm>
              <a:off x="3407" y="9402"/>
              <a:ext cx="7138" cy="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50159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altLang="zh-CN" sz="2400" smtClean="0"/>
              <a:t>2.</a:t>
            </a:r>
            <a:r>
              <a:rPr lang="zh-CN" altLang="en-US" sz="2400" smtClean="0"/>
              <a:t>吊筋的分类：</a:t>
            </a:r>
            <a:r>
              <a:rPr lang="zh-CN" altLang="en-US" sz="2000" smtClean="0"/>
              <a:t>（</a:t>
            </a:r>
            <a:r>
              <a:rPr lang="en-US" altLang="zh-CN" sz="2000" smtClean="0"/>
              <a:t>1</a:t>
            </a:r>
            <a:r>
              <a:rPr lang="zh-CN" altLang="en-US" sz="2000" smtClean="0"/>
              <a:t>）按施工工艺分为</a:t>
            </a:r>
            <a:r>
              <a:rPr lang="en-US" altLang="zh-CN" sz="2000" smtClean="0"/>
              <a:t>:</a:t>
            </a:r>
            <a:r>
              <a:rPr lang="zh-CN" altLang="en-US" sz="2000" smtClean="0"/>
              <a:t>预埋吊筋或连接吊筋的埋件；装修时用射钉固定在结构层上的吊筋。</a:t>
            </a:r>
          </a:p>
          <a:p>
            <a:pPr eaLnBrk="1" hangingPunct="1"/>
            <a:r>
              <a:rPr lang="zh-CN" altLang="en-US" sz="2000" smtClean="0"/>
              <a:t>（</a:t>
            </a:r>
            <a:r>
              <a:rPr lang="en-US" altLang="zh-CN" sz="2000" smtClean="0"/>
              <a:t>2</a:t>
            </a:r>
            <a:r>
              <a:rPr lang="zh-CN" altLang="en-US" sz="2000" smtClean="0"/>
              <a:t>）按荷载类型分为上人吊筋和不上人吊筋。</a:t>
            </a:r>
          </a:p>
          <a:p>
            <a:pPr eaLnBrk="1" hangingPunct="1"/>
            <a:r>
              <a:rPr lang="zh-CN" altLang="en-US" sz="2000" smtClean="0"/>
              <a:t>（</a:t>
            </a:r>
            <a:r>
              <a:rPr lang="en-US" altLang="zh-CN" sz="2000" smtClean="0"/>
              <a:t>3</a:t>
            </a:r>
            <a:r>
              <a:rPr lang="zh-CN" altLang="en-US" sz="2000" smtClean="0"/>
              <a:t>）按材料分为：型钢、方钢、圆钢铅丝几种类型。</a:t>
            </a:r>
          </a:p>
          <a:p>
            <a:pPr eaLnBrk="1" hangingPunct="1"/>
            <a:r>
              <a:rPr lang="en-US" altLang="zh-CN" sz="2000" smtClean="0"/>
              <a:t>3.</a:t>
            </a:r>
            <a:r>
              <a:rPr lang="zh-CN" altLang="en-US" sz="2000" smtClean="0"/>
              <a:t>吊筋的布置  吊筋与楼房盖连接的节点称为吊点，吊点应均匀布置，一般</a:t>
            </a:r>
            <a:r>
              <a:rPr lang="en-US" altLang="zh-CN" sz="2000" smtClean="0"/>
              <a:t>900~1200mm</a:t>
            </a:r>
            <a:r>
              <a:rPr lang="zh-CN" altLang="en-US" sz="2000" smtClean="0"/>
              <a:t>左右，主龙骨端部距第一个吊点不超过</a:t>
            </a:r>
            <a:r>
              <a:rPr lang="en-US" altLang="zh-CN" sz="2000" smtClean="0"/>
              <a:t>300mm</a:t>
            </a:r>
            <a:r>
              <a:rPr lang="zh-CN" altLang="en-US" sz="2000" smtClean="0"/>
              <a:t>，如图</a:t>
            </a:r>
            <a:r>
              <a:rPr lang="en-US" altLang="zh-CN" sz="2000" smtClean="0"/>
              <a:t>5.2</a:t>
            </a:r>
            <a:r>
              <a:rPr lang="zh-CN" altLang="en-US" sz="2000" smtClean="0"/>
              <a:t>所示：</a:t>
            </a:r>
          </a:p>
          <a:p>
            <a:pPr eaLnBrk="1" hangingPunct="1"/>
            <a:endParaRPr lang="en-US" altLang="zh-CN" smtClean="0"/>
          </a:p>
        </p:txBody>
      </p:sp>
      <p:grpSp>
        <p:nvGrpSpPr>
          <p:cNvPr id="162819" name="Group 4"/>
          <p:cNvGrpSpPr>
            <a:grpSpLocks/>
          </p:cNvGrpSpPr>
          <p:nvPr/>
        </p:nvGrpSpPr>
        <p:grpSpPr bwMode="auto">
          <a:xfrm>
            <a:off x="685800" y="2743200"/>
            <a:ext cx="7543800" cy="3844925"/>
            <a:chOff x="1604" y="1003"/>
            <a:chExt cx="5400" cy="4704"/>
          </a:xfrm>
        </p:grpSpPr>
        <p:sp>
          <p:nvSpPr>
            <p:cNvPr id="162820" name="Text Box 5"/>
            <p:cNvSpPr txBox="1">
              <a:spLocks noChangeArrowheads="1"/>
            </p:cNvSpPr>
            <p:nvPr/>
          </p:nvSpPr>
          <p:spPr bwMode="auto">
            <a:xfrm>
              <a:off x="1604" y="5190"/>
              <a:ext cx="5400" cy="5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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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lvl="1"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</a:pPr>
              <a:r>
                <a:rPr lang="zh-CN" altLang="en-US" sz="1800" b="1">
                  <a:solidFill>
                    <a:srgbClr val="000000"/>
                  </a:solidFill>
                  <a:latin typeface="宋体" pitchFamily="2" charset="-122"/>
                </a:rPr>
                <a:t>图</a:t>
              </a:r>
              <a:r>
                <a:rPr lang="en-US" altLang="zh-CN" sz="1800" b="1">
                  <a:solidFill>
                    <a:srgbClr val="000000"/>
                  </a:solidFill>
                  <a:latin typeface="宋体" pitchFamily="2" charset="-122"/>
                </a:rPr>
                <a:t>5.2   </a:t>
              </a:r>
              <a:r>
                <a:rPr lang="zh-CN" altLang="en-US" sz="1800" b="1">
                  <a:solidFill>
                    <a:srgbClr val="0033CC"/>
                  </a:solidFill>
                  <a:latin typeface="Times New Roman" pitchFamily="18" charset="0"/>
                </a:rPr>
                <a:t>吊筋的布置</a:t>
              </a:r>
              <a:endParaRPr lang="zh-CN" altLang="en-US" sz="1800">
                <a:solidFill>
                  <a:srgbClr val="0033CC"/>
                </a:solidFill>
              </a:endParaRPr>
            </a:p>
          </p:txBody>
        </p:sp>
        <p:pic>
          <p:nvPicPr>
            <p:cNvPr id="162821" name="Picture 6" descr="0123-Model"/>
            <p:cNvPicPr>
              <a:picLocks noChangeAspect="1" noChangeArrowheads="1"/>
            </p:cNvPicPr>
            <p:nvPr/>
          </p:nvPicPr>
          <p:blipFill>
            <a:blip r:embed="rId2" cstate="print">
              <a:lum bright="-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" y="1003"/>
              <a:ext cx="5233" cy="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7902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52400"/>
            <a:ext cx="91440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4.</a:t>
            </a:r>
            <a:r>
              <a:rPr lang="zh-CN" altLang="en-US" sz="2400" smtClean="0"/>
              <a:t>吊筋与结构的固定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000" smtClean="0"/>
              <a:t>   吊筋与结构的连接一般有以下几种构造方式：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000" smtClean="0"/>
              <a:t>（</a:t>
            </a:r>
            <a:r>
              <a:rPr lang="en-US" altLang="zh-CN" sz="2000" smtClean="0"/>
              <a:t>1</a:t>
            </a:r>
            <a:r>
              <a:rPr lang="zh-CN" altLang="en-US" sz="2000" smtClean="0"/>
              <a:t>）吊筋插入预制板的板缝并用</a:t>
            </a:r>
            <a:r>
              <a:rPr lang="en-US" altLang="zh-CN" sz="2000" smtClean="0"/>
              <a:t>C20</a:t>
            </a:r>
            <a:r>
              <a:rPr lang="zh-CN" altLang="en-US" sz="2000" smtClean="0"/>
              <a:t>细石混凝土灌缝。如图</a:t>
            </a:r>
            <a:r>
              <a:rPr lang="en-US" altLang="zh-CN" sz="2000" smtClean="0"/>
              <a:t>5.3</a:t>
            </a:r>
            <a:r>
              <a:rPr lang="zh-CN" altLang="en-US" sz="2000" smtClean="0"/>
              <a:t>（</a:t>
            </a:r>
            <a:r>
              <a:rPr lang="en-US" altLang="zh-CN" sz="2000" smtClean="0"/>
              <a:t>1</a:t>
            </a:r>
            <a:r>
              <a:rPr lang="zh-CN" altLang="en-US" sz="2000" smtClean="0"/>
              <a:t>）所示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000" smtClean="0"/>
              <a:t>（</a:t>
            </a:r>
            <a:r>
              <a:rPr lang="en-US" altLang="zh-CN" sz="2000" smtClean="0"/>
              <a:t>2</a:t>
            </a:r>
            <a:r>
              <a:rPr lang="zh-CN" altLang="en-US" sz="2000" smtClean="0"/>
              <a:t>）将吊筋绕于梁板底预埋件焊接的半圆环上，如图</a:t>
            </a:r>
            <a:r>
              <a:rPr lang="en-US" altLang="zh-CN" sz="2000" smtClean="0"/>
              <a:t>5.3</a:t>
            </a:r>
            <a:r>
              <a:rPr lang="zh-CN" altLang="en-US" sz="2000" smtClean="0"/>
              <a:t>（</a:t>
            </a:r>
            <a:r>
              <a:rPr lang="en-US" altLang="zh-CN" sz="2000" smtClean="0"/>
              <a:t>2</a:t>
            </a:r>
            <a:r>
              <a:rPr lang="zh-CN" altLang="en-US" sz="2000" smtClean="0"/>
              <a:t>）（</a:t>
            </a:r>
            <a:r>
              <a:rPr lang="en-US" altLang="zh-CN" sz="2000" smtClean="0"/>
              <a:t>3</a:t>
            </a:r>
            <a:r>
              <a:rPr lang="zh-CN" altLang="en-US" sz="2000" smtClean="0"/>
              <a:t>）所示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000" smtClean="0"/>
              <a:t>（</a:t>
            </a:r>
            <a:r>
              <a:rPr lang="en-US" altLang="zh-CN" sz="2000" smtClean="0"/>
              <a:t>3</a:t>
            </a:r>
            <a:r>
              <a:rPr lang="zh-CN" altLang="en-US" sz="2000" smtClean="0"/>
              <a:t>）吊筋与预埋钢筋焊接处理，如图</a:t>
            </a:r>
            <a:r>
              <a:rPr lang="en-US" altLang="zh-CN" sz="2000" smtClean="0"/>
              <a:t>5.3</a:t>
            </a:r>
            <a:r>
              <a:rPr lang="zh-CN" altLang="en-US" sz="2000" smtClean="0"/>
              <a:t>（</a:t>
            </a:r>
            <a:r>
              <a:rPr lang="en-US" altLang="zh-CN" sz="2000" smtClean="0"/>
              <a:t>4</a:t>
            </a:r>
            <a:r>
              <a:rPr lang="zh-CN" altLang="en-US" sz="2000" smtClean="0"/>
              <a:t>）所示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000" smtClean="0"/>
              <a:t>（</a:t>
            </a:r>
            <a:r>
              <a:rPr lang="en-US" altLang="zh-CN" sz="2000" smtClean="0"/>
              <a:t>4</a:t>
            </a:r>
            <a:r>
              <a:rPr lang="zh-CN" altLang="en-US" sz="2000" smtClean="0"/>
              <a:t>）通过连接件两端焊接，使吊筋与结构连接，如图</a:t>
            </a:r>
            <a:r>
              <a:rPr lang="en-US" altLang="zh-CN" sz="2000" smtClean="0"/>
              <a:t>5.3</a:t>
            </a:r>
            <a:r>
              <a:rPr lang="zh-CN" altLang="en-US" sz="2000" smtClean="0"/>
              <a:t>（</a:t>
            </a:r>
            <a:r>
              <a:rPr lang="en-US" altLang="zh-CN" sz="2000" smtClean="0"/>
              <a:t>5</a:t>
            </a:r>
            <a:r>
              <a:rPr lang="zh-CN" altLang="en-US" sz="2000" smtClean="0"/>
              <a:t>）（</a:t>
            </a:r>
            <a:r>
              <a:rPr lang="en-US" altLang="zh-CN" sz="2000" smtClean="0"/>
              <a:t>6</a:t>
            </a:r>
            <a:r>
              <a:rPr lang="zh-CN" altLang="en-US" sz="2000" smtClean="0"/>
              <a:t>）所示</a:t>
            </a:r>
          </a:p>
        </p:txBody>
      </p:sp>
      <p:grpSp>
        <p:nvGrpSpPr>
          <p:cNvPr id="163843" name="Group 4"/>
          <p:cNvGrpSpPr>
            <a:grpSpLocks/>
          </p:cNvGrpSpPr>
          <p:nvPr/>
        </p:nvGrpSpPr>
        <p:grpSpPr bwMode="auto">
          <a:xfrm>
            <a:off x="304800" y="2133600"/>
            <a:ext cx="8458200" cy="4733925"/>
            <a:chOff x="887" y="7530"/>
            <a:chExt cx="9903" cy="6678"/>
          </a:xfrm>
        </p:grpSpPr>
        <p:pic>
          <p:nvPicPr>
            <p:cNvPr id="163844" name="Picture 5" descr="图片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" y="7530"/>
              <a:ext cx="9900" cy="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45" name="Text Box 6"/>
            <p:cNvSpPr txBox="1">
              <a:spLocks noChangeArrowheads="1"/>
            </p:cNvSpPr>
            <p:nvPr/>
          </p:nvSpPr>
          <p:spPr bwMode="auto">
            <a:xfrm>
              <a:off x="887" y="13612"/>
              <a:ext cx="9539" cy="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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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</a:pPr>
              <a:r>
                <a:rPr lang="zh-CN" altLang="en-US" sz="1800" b="1">
                  <a:solidFill>
                    <a:srgbClr val="0033CC"/>
                  </a:solidFill>
                  <a:latin typeface="Times New Roman" pitchFamily="18" charset="0"/>
                </a:rPr>
                <a:t>图</a:t>
              </a:r>
              <a:r>
                <a:rPr lang="en-US" altLang="zh-CN" sz="1800" b="1">
                  <a:solidFill>
                    <a:srgbClr val="0033CC"/>
                  </a:solidFill>
                  <a:latin typeface="Times New Roman" pitchFamily="18" charset="0"/>
                </a:rPr>
                <a:t>5.3  </a:t>
              </a:r>
              <a:r>
                <a:rPr lang="zh-CN" altLang="en-US" sz="1800" b="1">
                  <a:solidFill>
                    <a:srgbClr val="0033CC"/>
                  </a:solidFill>
                  <a:latin typeface="Times New Roman" pitchFamily="18" charset="0"/>
                </a:rPr>
                <a:t>吊筋与结构的连接单位：（</a:t>
              </a:r>
              <a:r>
                <a:rPr lang="en-US" altLang="zh-CN" sz="1800" b="1">
                  <a:solidFill>
                    <a:srgbClr val="0033CC"/>
                  </a:solidFill>
                  <a:latin typeface="Times New Roman" pitchFamily="18" charset="0"/>
                </a:rPr>
                <a:t>mm</a:t>
              </a:r>
              <a:r>
                <a:rPr lang="zh-CN" altLang="en-US" sz="1800" b="1">
                  <a:solidFill>
                    <a:srgbClr val="0033CC"/>
                  </a:solidFill>
                  <a:latin typeface="Times New Roman" pitchFamily="18" charset="0"/>
                </a:rPr>
                <a:t>）</a:t>
              </a:r>
              <a:endParaRPr lang="zh-CN" altLang="en-US" sz="180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3237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81000"/>
            <a:ext cx="8540750" cy="715963"/>
          </a:xfrm>
        </p:spPr>
        <p:txBody>
          <a:bodyPr/>
          <a:lstStyle/>
          <a:p>
            <a:pPr algn="l" eaLnBrk="1" hangingPunct="1"/>
            <a:r>
              <a:rPr lang="en-US" altLang="zh-CN" sz="1800" smtClean="0"/>
              <a:t>4.</a:t>
            </a:r>
            <a:r>
              <a:rPr lang="zh-CN" altLang="en-US" sz="1800" smtClean="0"/>
              <a:t>龙骨的布置</a:t>
            </a:r>
            <a:r>
              <a:rPr lang="zh-CN" altLang="en-US" sz="4000" smtClean="0"/>
              <a:t> </a:t>
            </a:r>
          </a:p>
        </p:txBody>
      </p:sp>
      <p:sp>
        <p:nvSpPr>
          <p:cNvPr id="164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mtClean="0"/>
              <a:t>   </a:t>
            </a:r>
            <a:r>
              <a:rPr lang="zh-CN" altLang="en-US" sz="2000" smtClean="0"/>
              <a:t>木基层有主龙骨、次龙骨、横撑龙骨。其中，主龙骨为</a:t>
            </a:r>
            <a:r>
              <a:rPr lang="en-US" altLang="zh-CN" sz="2000" smtClean="0"/>
              <a:t>50mm</a:t>
            </a:r>
            <a:r>
              <a:rPr lang="zh-CN" altLang="en-US" sz="2000" smtClean="0"/>
              <a:t>（</a:t>
            </a:r>
            <a:r>
              <a:rPr lang="en-US" altLang="zh-CN" sz="2000" smtClean="0"/>
              <a:t>70~80</a:t>
            </a:r>
            <a:r>
              <a:rPr lang="zh-CN" altLang="en-US" sz="2000" smtClean="0"/>
              <a:t>）</a:t>
            </a:r>
            <a:r>
              <a:rPr lang="en-US" altLang="zh-CN" sz="2000" smtClean="0"/>
              <a:t>mm</a:t>
            </a:r>
            <a:r>
              <a:rPr lang="zh-CN" altLang="en-US" sz="2000" smtClean="0"/>
              <a:t>，主龙骨间距一般在</a:t>
            </a:r>
            <a:r>
              <a:rPr lang="en-US" altLang="zh-CN" sz="2000" smtClean="0"/>
              <a:t>0.9~1.5m</a:t>
            </a:r>
            <a:r>
              <a:rPr lang="zh-CN" altLang="en-US" sz="2000" smtClean="0"/>
              <a:t>。次龙骨断面一般为</a:t>
            </a:r>
            <a:r>
              <a:rPr lang="en-US" altLang="zh-CN" sz="2000" smtClean="0"/>
              <a:t>30mm×(30~50)mm,</a:t>
            </a:r>
            <a:r>
              <a:rPr lang="zh-CN" altLang="en-US" sz="2000" smtClean="0"/>
              <a:t>次龙骨的间距依据次龙骨的截面尺寸和板材规格而定，一般为</a:t>
            </a:r>
            <a:r>
              <a:rPr lang="en-US" altLang="zh-CN" sz="2000" smtClean="0"/>
              <a:t>400~600mm</a:t>
            </a:r>
            <a:r>
              <a:rPr lang="zh-CN" altLang="en-US" sz="2000" smtClean="0"/>
              <a:t>。用</a:t>
            </a:r>
            <a:r>
              <a:rPr lang="en-US" altLang="zh-CN" sz="2000" smtClean="0"/>
              <a:t>50×50mm</a:t>
            </a:r>
            <a:r>
              <a:rPr lang="zh-CN" altLang="en-US" sz="2000" smtClean="0"/>
              <a:t>的方木吊筋钉牢在主龙骨的底部，并用</a:t>
            </a:r>
            <a:r>
              <a:rPr lang="en-US" altLang="zh-CN" sz="2000" smtClean="0"/>
              <a:t>8</a:t>
            </a:r>
            <a:r>
              <a:rPr lang="zh-CN" altLang="en-US" sz="2000" smtClean="0"/>
              <a:t>号镀锌铁丝绑扎。如图</a:t>
            </a:r>
            <a:r>
              <a:rPr lang="en-US" altLang="zh-CN" sz="2000" smtClean="0"/>
              <a:t>5.4</a:t>
            </a:r>
            <a:r>
              <a:rPr lang="zh-CN" altLang="en-US" sz="2000" smtClean="0"/>
              <a:t>。</a:t>
            </a:r>
          </a:p>
          <a:p>
            <a:pPr eaLnBrk="1" hangingPunct="1"/>
            <a:endParaRPr lang="en-US" altLang="zh-CN" sz="2000" smtClean="0"/>
          </a:p>
        </p:txBody>
      </p:sp>
      <p:grpSp>
        <p:nvGrpSpPr>
          <p:cNvPr id="164868" name="Group 4"/>
          <p:cNvGrpSpPr>
            <a:grpSpLocks/>
          </p:cNvGrpSpPr>
          <p:nvPr/>
        </p:nvGrpSpPr>
        <p:grpSpPr bwMode="auto">
          <a:xfrm>
            <a:off x="685800" y="2819400"/>
            <a:ext cx="7391400" cy="3757613"/>
            <a:chOff x="1427" y="3759"/>
            <a:chExt cx="8640" cy="5919"/>
          </a:xfrm>
        </p:grpSpPr>
        <p:pic>
          <p:nvPicPr>
            <p:cNvPr id="164869" name="Picture 5" descr="图片1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" y="3759"/>
              <a:ext cx="7023" cy="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1427" y="9054"/>
              <a:ext cx="864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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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</a:pPr>
              <a:r>
                <a:rPr lang="zh-CN" altLang="en-US" sz="1800" b="1">
                  <a:solidFill>
                    <a:srgbClr val="000000"/>
                  </a:solidFill>
                  <a:latin typeface="Times New Roman" pitchFamily="18" charset="0"/>
                </a:rPr>
                <a:t>图</a:t>
              </a:r>
              <a:r>
                <a:rPr lang="en-US" altLang="zh-CN" sz="1800" b="1">
                  <a:solidFill>
                    <a:srgbClr val="000000"/>
                  </a:solidFill>
                  <a:latin typeface="Times New Roman" pitchFamily="18" charset="0"/>
                </a:rPr>
                <a:t>5.4  </a:t>
              </a:r>
              <a:r>
                <a:rPr lang="zh-CN" altLang="en-US" sz="1800" b="1">
                  <a:solidFill>
                    <a:srgbClr val="000000"/>
                  </a:solidFill>
                  <a:latin typeface="Times New Roman" pitchFamily="18" charset="0"/>
                </a:rPr>
                <a:t>木龙骨的布置</a:t>
              </a:r>
              <a:endParaRPr lang="zh-CN" altLang="en-US" sz="180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5754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228600"/>
            <a:ext cx="7931150" cy="487363"/>
          </a:xfrm>
        </p:spPr>
        <p:txBody>
          <a:bodyPr/>
          <a:lstStyle/>
          <a:p>
            <a:pPr algn="l" eaLnBrk="1" hangingPunct="1"/>
            <a:r>
              <a:rPr lang="en-US" altLang="zh-CN" sz="2400" smtClean="0"/>
              <a:t>4.</a:t>
            </a:r>
            <a:r>
              <a:rPr lang="zh-CN" altLang="en-US" sz="2400" smtClean="0"/>
              <a:t>龙骨的布置</a:t>
            </a:r>
          </a:p>
        </p:txBody>
      </p:sp>
      <p:sp>
        <p:nvSpPr>
          <p:cNvPr id="165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zh-CN" altLang="en-US" smtClean="0"/>
              <a:t>悬挂于楼板底吊顶龙骨构造见图</a:t>
            </a:r>
            <a:r>
              <a:rPr lang="en-US" altLang="zh-CN" smtClean="0"/>
              <a:t>5.5</a:t>
            </a:r>
            <a:r>
              <a:rPr lang="zh-CN" altLang="en-US" smtClean="0"/>
              <a:t>： </a:t>
            </a:r>
          </a:p>
        </p:txBody>
      </p:sp>
      <p:grpSp>
        <p:nvGrpSpPr>
          <p:cNvPr id="165892" name="Group 7"/>
          <p:cNvGrpSpPr>
            <a:grpSpLocks/>
          </p:cNvGrpSpPr>
          <p:nvPr/>
        </p:nvGrpSpPr>
        <p:grpSpPr bwMode="auto">
          <a:xfrm>
            <a:off x="533400" y="1676400"/>
            <a:ext cx="8305800" cy="4953000"/>
            <a:chOff x="624" y="1056"/>
            <a:chExt cx="4512" cy="3120"/>
          </a:xfrm>
        </p:grpSpPr>
        <p:sp>
          <p:nvSpPr>
            <p:cNvPr id="165893" name="Text Box 5"/>
            <p:cNvSpPr txBox="1">
              <a:spLocks noChangeArrowheads="1"/>
            </p:cNvSpPr>
            <p:nvPr/>
          </p:nvSpPr>
          <p:spPr bwMode="auto">
            <a:xfrm>
              <a:off x="624" y="3504"/>
              <a:ext cx="4512" cy="6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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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</a:pPr>
              <a:r>
                <a:rPr lang="zh-CN" altLang="en-US" sz="1800" b="1">
                  <a:solidFill>
                    <a:srgbClr val="0033CC"/>
                  </a:solidFill>
                  <a:latin typeface="Times New Roman" pitchFamily="18" charset="0"/>
                </a:rPr>
                <a:t>图</a:t>
              </a:r>
              <a:r>
                <a:rPr lang="en-US" altLang="zh-CN" sz="1800" b="1">
                  <a:solidFill>
                    <a:srgbClr val="0033CC"/>
                  </a:solidFill>
                  <a:latin typeface="Times New Roman" pitchFamily="18" charset="0"/>
                </a:rPr>
                <a:t>5.5  </a:t>
              </a:r>
              <a:r>
                <a:rPr lang="zh-CN" altLang="en-US" sz="1800" b="1">
                  <a:solidFill>
                    <a:srgbClr val="0033CC"/>
                  </a:solidFill>
                  <a:latin typeface="Times New Roman" pitchFamily="18" charset="0"/>
                </a:rPr>
                <a:t>悬挂于楼板底构造示意</a:t>
              </a:r>
            </a:p>
            <a:p>
              <a:pPr algn="ctr" eaLnBrk="1" fontAlgn="base" hangingPunct="1">
                <a:lnSpc>
                  <a:spcPct val="14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</a:pPr>
              <a:r>
                <a:rPr lang="en-US" altLang="zh-CN" sz="1800">
                  <a:solidFill>
                    <a:srgbClr val="0033CC"/>
                  </a:solidFill>
                  <a:latin typeface="宋体" pitchFamily="2" charset="-122"/>
                </a:rPr>
                <a:t>1</a:t>
              </a:r>
              <a:r>
                <a:rPr lang="en-US" altLang="zh-CN" sz="1800">
                  <a:solidFill>
                    <a:srgbClr val="0033CC"/>
                  </a:solidFill>
                </a:rPr>
                <a:t>—</a:t>
              </a:r>
              <a:r>
                <a:rPr lang="zh-CN" altLang="en-US" sz="1800">
                  <a:solidFill>
                    <a:srgbClr val="0033CC"/>
                  </a:solidFill>
                  <a:latin typeface="宋体" pitchFamily="2" charset="-122"/>
                </a:rPr>
                <a:t>主龙骨；</a:t>
              </a:r>
              <a:r>
                <a:rPr lang="en-US" altLang="zh-CN" sz="1800">
                  <a:solidFill>
                    <a:srgbClr val="0033CC"/>
                  </a:solidFill>
                  <a:latin typeface="宋体" pitchFamily="2" charset="-122"/>
                </a:rPr>
                <a:t>2</a:t>
              </a:r>
              <a:r>
                <a:rPr lang="en-US" altLang="zh-CN" sz="1800">
                  <a:solidFill>
                    <a:srgbClr val="0033CC"/>
                  </a:solidFill>
                </a:rPr>
                <a:t>—</a:t>
              </a:r>
              <a:r>
                <a:rPr lang="zh-CN" altLang="en-US" sz="1800">
                  <a:solidFill>
                    <a:srgbClr val="0033CC"/>
                  </a:solidFill>
                  <a:latin typeface="宋体" pitchFamily="2" charset="-122"/>
                </a:rPr>
                <a:t>吊筋；</a:t>
              </a:r>
              <a:r>
                <a:rPr lang="en-US" altLang="zh-CN" sz="1800">
                  <a:solidFill>
                    <a:srgbClr val="0033CC"/>
                  </a:solidFill>
                  <a:latin typeface="宋体" pitchFamily="2" charset="-122"/>
                </a:rPr>
                <a:t>3</a:t>
              </a:r>
              <a:r>
                <a:rPr lang="en-US" altLang="zh-CN" sz="1800">
                  <a:solidFill>
                    <a:srgbClr val="0033CC"/>
                  </a:solidFill>
                </a:rPr>
                <a:t>—</a:t>
              </a:r>
              <a:r>
                <a:rPr lang="zh-CN" altLang="en-US" sz="1800">
                  <a:solidFill>
                    <a:srgbClr val="0033CC"/>
                  </a:solidFill>
                  <a:latin typeface="宋体" pitchFamily="2" charset="-122"/>
                </a:rPr>
                <a:t>次龙骨；</a:t>
              </a:r>
              <a:r>
                <a:rPr lang="en-US" altLang="zh-CN" sz="1800">
                  <a:solidFill>
                    <a:srgbClr val="0033CC"/>
                  </a:solidFill>
                  <a:latin typeface="宋体" pitchFamily="2" charset="-122"/>
                </a:rPr>
                <a:t>4</a:t>
              </a:r>
              <a:r>
                <a:rPr lang="en-US" altLang="zh-CN" sz="1800">
                  <a:solidFill>
                    <a:srgbClr val="0033CC"/>
                  </a:solidFill>
                </a:rPr>
                <a:t>—</a:t>
              </a:r>
              <a:r>
                <a:rPr lang="zh-CN" altLang="en-US" sz="1800">
                  <a:solidFill>
                    <a:srgbClr val="0033CC"/>
                  </a:solidFill>
                  <a:latin typeface="宋体" pitchFamily="2" charset="-122"/>
                </a:rPr>
                <a:t>间距龙骨；</a:t>
              </a:r>
            </a:p>
            <a:p>
              <a:pPr algn="ctr" eaLnBrk="1" fontAlgn="base" hangingPunct="1">
                <a:lnSpc>
                  <a:spcPct val="14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</a:pPr>
              <a:r>
                <a:rPr lang="en-US" altLang="zh-CN" sz="1800">
                  <a:solidFill>
                    <a:srgbClr val="0033CC"/>
                  </a:solidFill>
                  <a:latin typeface="宋体" pitchFamily="2" charset="-122"/>
                </a:rPr>
                <a:t>5</a:t>
              </a:r>
              <a:r>
                <a:rPr lang="en-US" altLang="zh-CN" sz="1800">
                  <a:solidFill>
                    <a:srgbClr val="0033CC"/>
                  </a:solidFill>
                </a:rPr>
                <a:t>—</a:t>
              </a:r>
              <a:r>
                <a:rPr lang="zh-CN" altLang="en-US" sz="1800">
                  <a:solidFill>
                    <a:srgbClr val="0033CC"/>
                  </a:solidFill>
                  <a:latin typeface="宋体" pitchFamily="2" charset="-122"/>
                </a:rPr>
                <a:t>风道；</a:t>
              </a:r>
              <a:r>
                <a:rPr lang="en-US" altLang="zh-CN" sz="1800">
                  <a:solidFill>
                    <a:srgbClr val="0033CC"/>
                  </a:solidFill>
                  <a:latin typeface="宋体" pitchFamily="2" charset="-122"/>
                </a:rPr>
                <a:t>6</a:t>
              </a:r>
              <a:r>
                <a:rPr lang="en-US" altLang="zh-CN" sz="1800">
                  <a:solidFill>
                    <a:srgbClr val="0033CC"/>
                  </a:solidFill>
                </a:rPr>
                <a:t>—</a:t>
              </a:r>
              <a:r>
                <a:rPr lang="zh-CN" altLang="en-US" sz="1800">
                  <a:solidFill>
                    <a:srgbClr val="0033CC"/>
                  </a:solidFill>
                  <a:latin typeface="宋体" pitchFamily="2" charset="-122"/>
                </a:rPr>
                <a:t>面层；</a:t>
              </a:r>
              <a:r>
                <a:rPr lang="en-US" altLang="zh-CN" sz="1800">
                  <a:solidFill>
                    <a:srgbClr val="0033CC"/>
                  </a:solidFill>
                  <a:latin typeface="宋体" pitchFamily="2" charset="-122"/>
                </a:rPr>
                <a:t>7</a:t>
              </a:r>
              <a:r>
                <a:rPr lang="en-US" altLang="zh-CN" sz="1800">
                  <a:solidFill>
                    <a:srgbClr val="0033CC"/>
                  </a:solidFill>
                </a:rPr>
                <a:t>—</a:t>
              </a:r>
              <a:r>
                <a:rPr lang="zh-CN" altLang="en-US" sz="1800">
                  <a:solidFill>
                    <a:srgbClr val="0033CC"/>
                  </a:solidFill>
                  <a:latin typeface="宋体" pitchFamily="2" charset="-122"/>
                </a:rPr>
                <a:t>灯具；</a:t>
              </a:r>
              <a:r>
                <a:rPr lang="en-US" altLang="zh-CN" sz="1800">
                  <a:solidFill>
                    <a:srgbClr val="0033CC"/>
                  </a:solidFill>
                  <a:latin typeface="宋体" pitchFamily="2" charset="-122"/>
                </a:rPr>
                <a:t>8</a:t>
              </a:r>
              <a:r>
                <a:rPr lang="en-US" altLang="zh-CN" sz="1800">
                  <a:solidFill>
                    <a:srgbClr val="0033CC"/>
                  </a:solidFill>
                </a:rPr>
                <a:t>—</a:t>
              </a:r>
              <a:r>
                <a:rPr lang="zh-CN" altLang="en-US" sz="1800">
                  <a:solidFill>
                    <a:srgbClr val="0033CC"/>
                  </a:solidFill>
                  <a:latin typeface="宋体" pitchFamily="2" charset="-122"/>
                </a:rPr>
                <a:t>出风口</a:t>
              </a:r>
              <a:endParaRPr lang="zh-CN" altLang="en-US" sz="1800">
                <a:solidFill>
                  <a:srgbClr val="0033CC"/>
                </a:solidFill>
              </a:endParaRPr>
            </a:p>
          </p:txBody>
        </p:sp>
        <p:pic>
          <p:nvPicPr>
            <p:cNvPr id="165894" name="Picture 6" descr="G04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1056"/>
              <a:ext cx="4074" cy="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8817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古瓶荷花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718</Words>
  <Application>Microsoft Office PowerPoint</Application>
  <PresentationFormat>全屏显示(4:3)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古瓶荷花</vt:lpstr>
      <vt:lpstr>5.1吊顶的基础知识</vt:lpstr>
      <vt:lpstr>5.1.3.吊筋与龙骨的布置</vt:lpstr>
      <vt:lpstr>PowerPoint 演示文稿</vt:lpstr>
      <vt:lpstr>PowerPoint 演示文稿</vt:lpstr>
      <vt:lpstr>4.龙骨的布置 </vt:lpstr>
      <vt:lpstr>4.龙骨的布置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5.1吊顶的基础知识</dc:title>
  <dc:creator>lenovo</dc:creator>
  <cp:lastModifiedBy>lenovo</cp:lastModifiedBy>
  <cp:revision>2</cp:revision>
  <dcterms:created xsi:type="dcterms:W3CDTF">2020-04-12T12:16:15Z</dcterms:created>
  <dcterms:modified xsi:type="dcterms:W3CDTF">2020-04-12T12:21:58Z</dcterms:modified>
</cp:coreProperties>
</file>