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42189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769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CF44D-D230-4547-8537-E427F2886686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94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EF7AB-217F-4D52-8909-11BB42890E0A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14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10363" y="685800"/>
            <a:ext cx="2135187" cy="5181600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56338" cy="5181600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9FF80-FA94-4DF8-B67D-6EFE45B223D7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37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85800"/>
            <a:ext cx="854075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304800" y="1981200"/>
            <a:ext cx="8540750" cy="38862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A4E9E-8DC6-46F3-A7C9-FFABDEB97E23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34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85800"/>
            <a:ext cx="854075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B77F9-FCC9-43D7-8A5F-ADB841E98EEF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32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8883A-FF27-4784-B001-23BD4ABCD0EB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8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A130A-1FB5-4E9D-92E2-7A07A23C43B8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769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AA9B4-C416-44E8-AE27-9D69CB5039E4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6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DFCAD-C99A-47F4-9851-AF32CC42E5E2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44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595CE-0719-451F-857D-4628654308FE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37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E03F9-C5E3-477F-9CEA-AC1DD6A1A640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60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B74A3-9ACA-43A5-A587-40098F391236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4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6013E-7A22-47FF-AD54-6023CD719853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1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 idx="4294967295"/>
          </p:nvPr>
        </p:nvSpPr>
        <p:spPr bwMode="auto">
          <a:xfrm>
            <a:off x="301625" y="685800"/>
            <a:ext cx="8540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4294967295"/>
          </p:nvPr>
        </p:nvSpPr>
        <p:spPr bwMode="auto">
          <a:xfrm>
            <a:off x="304800" y="1981200"/>
            <a:ext cx="85407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0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420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Tx/>
              <a:buNone/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420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9F5B41-76C9-4052-9A8A-ED97267B68BE}" type="slidenum">
              <a:rPr lang="en-US" altLang="zh-CN">
                <a:solidFill>
                  <a:srgbClr val="0033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53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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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457200"/>
            <a:ext cx="85407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3.4 </a:t>
            </a:r>
            <a:r>
              <a:rPr lang="zh-CN" alt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自动门的安装</a:t>
            </a:r>
          </a:p>
        </p:txBody>
      </p:sp>
      <p:sp>
        <p:nvSpPr>
          <p:cNvPr id="10240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57200" y="1600200"/>
            <a:ext cx="8382000" cy="5257800"/>
          </a:xfrm>
        </p:spPr>
        <p:txBody>
          <a:bodyPr/>
          <a:lstStyle/>
          <a:p>
            <a:pPr eaLnBrk="1" hangingPunct="1"/>
            <a:r>
              <a:rPr lang="en-US" altLang="zh-CN" sz="2800" b="1" smtClean="0"/>
              <a:t>3.4.1 </a:t>
            </a:r>
            <a:r>
              <a:rPr lang="zh-CN" altLang="en-US" sz="2800" b="1" smtClean="0"/>
              <a:t>自动门的种类特点及应用</a:t>
            </a:r>
            <a:endParaRPr lang="zh-CN" altLang="en-US" sz="2800" smtClean="0"/>
          </a:p>
          <a:p>
            <a:pPr eaLnBrk="1" hangingPunct="1"/>
            <a:r>
              <a:rPr lang="zh-CN" altLang="en-US" sz="2800" smtClean="0"/>
              <a:t>自动门广泛用于各类高级公共建筑的门厅。自动门按门体材料不同，分为铝合金自动门、无框全玻璃自动门及异型薄壁钢管自动门等；按门扇类型分类，有双扇型、四扇型和六扇型等；按探测传感器不同分类，有超声波传感器自动门、红外线探头自动门、微波探头自动门等。目前我国国产自动门的主要类型及特点见表</a:t>
            </a:r>
            <a:r>
              <a:rPr lang="en-US" altLang="zh-CN" sz="2800" smtClean="0"/>
              <a:t>3.3</a:t>
            </a:r>
            <a:r>
              <a:rPr lang="zh-CN" altLang="en-US" sz="2800" smtClean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20919463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2"/>
          <p:cNvSpPr>
            <a:spLocks noGrp="1" noRot="1" noChangeArrowheads="1"/>
          </p:cNvSpPr>
          <p:nvPr>
            <p:ph type="title"/>
          </p:nvPr>
        </p:nvSpPr>
        <p:spPr>
          <a:xfrm>
            <a:off x="460375" y="685800"/>
            <a:ext cx="8223250" cy="411163"/>
          </a:xfrm>
        </p:spPr>
        <p:txBody>
          <a:bodyPr/>
          <a:lstStyle/>
          <a:p>
            <a:pPr eaLnBrk="1" hangingPunct="1"/>
            <a:r>
              <a:rPr lang="zh-CN" altLang="en-US" sz="2400" b="1" smtClean="0"/>
              <a:t>表</a:t>
            </a:r>
            <a:r>
              <a:rPr lang="en-US" altLang="zh-CN" sz="2400" b="1" smtClean="0"/>
              <a:t>3.3</a:t>
            </a:r>
            <a:r>
              <a:rPr lang="zh-CN" altLang="en-US" sz="2400" b="1" smtClean="0"/>
              <a:t>国产自动门的特点及应用</a:t>
            </a:r>
          </a:p>
        </p:txBody>
      </p:sp>
      <p:graphicFrame>
        <p:nvGraphicFramePr>
          <p:cNvPr id="113691" name="Group 27"/>
          <p:cNvGraphicFramePr>
            <a:graphicFrameLocks noGrp="1"/>
          </p:cNvGraphicFramePr>
          <p:nvPr>
            <p:ph idx="4294967295"/>
          </p:nvPr>
        </p:nvGraphicFramePr>
        <p:xfrm>
          <a:off x="533400" y="1143000"/>
          <a:ext cx="8229600" cy="5211763"/>
        </p:xfrm>
        <a:graphic>
          <a:graphicData uri="http://schemas.openxmlformats.org/drawingml/2006/table">
            <a:tbl>
              <a:tblPr/>
              <a:tblGrid>
                <a:gridCol w="2727325"/>
                <a:gridCol w="2749550"/>
                <a:gridCol w="2752725"/>
              </a:tblGrid>
              <a:tr h="627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品种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特点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应用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8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铝合金推拉自动门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结构精巧，布局紧凑，运行噪音小，启闭平稳且兼有手动功能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适用于有空调采暖的宾馆、医院、机场及计算机房的节能用门；也可用作化工、制药、喷漆等工业用房和有毒有味介质的隔离门。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6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中分式微波自动门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传感系统采用微波感应方式，有快、慢两种速度自动变换，使起动、运行、停止等动作达到良好的协调状态，同时确保门扇之间的柔性接缝。安全可靠，轻巧灵活。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适用于宾馆、大厦、机场；医院手术间、高级净化车间、计算机房等建筑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55692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685800"/>
            <a:ext cx="8540750" cy="868363"/>
          </a:xfrm>
        </p:spPr>
        <p:txBody>
          <a:bodyPr/>
          <a:lstStyle/>
          <a:p>
            <a:pPr eaLnBrk="1" hangingPunct="1"/>
            <a:r>
              <a:rPr lang="en-US" altLang="zh-CN" sz="3600" b="1" smtClean="0"/>
              <a:t>3.4.2 </a:t>
            </a:r>
            <a:r>
              <a:rPr lang="zh-CN" altLang="en-US" sz="3600" b="1" smtClean="0"/>
              <a:t>中分式微波自动门的安装</a:t>
            </a:r>
            <a:r>
              <a:rPr lang="zh-CN" altLang="en-US" smtClean="0"/>
              <a:t> </a:t>
            </a:r>
          </a:p>
        </p:txBody>
      </p:sp>
      <p:sp>
        <p:nvSpPr>
          <p:cNvPr id="10445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 smtClean="0"/>
              <a:t>1.</a:t>
            </a:r>
            <a:r>
              <a:rPr lang="zh-CN" altLang="en-US" sz="2800" smtClean="0"/>
              <a:t>微波自动门的安装施工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smtClean="0"/>
              <a:t>(1)</a:t>
            </a:r>
            <a:r>
              <a:rPr lang="zh-CN" altLang="en-US" sz="2800" smtClean="0"/>
              <a:t>地面导向轨道安装 微波自动门在安装时可埋设下轨道，下轨道长度为开门宽的</a:t>
            </a:r>
            <a:r>
              <a:rPr lang="en-US" altLang="zh-CN" sz="2800" smtClean="0"/>
              <a:t>2</a:t>
            </a:r>
            <a:r>
              <a:rPr lang="zh-CN" altLang="en-US" sz="2800" smtClean="0"/>
              <a:t>倍。图</a:t>
            </a:r>
            <a:r>
              <a:rPr lang="en-US" altLang="zh-CN" sz="2800" smtClean="0"/>
              <a:t>3.25</a:t>
            </a:r>
            <a:r>
              <a:rPr lang="zh-CN" altLang="en-US" sz="2800" smtClean="0"/>
              <a:t>为自动门下轨道埋设示意。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smtClean="0"/>
              <a:t>(2)</a:t>
            </a:r>
            <a:r>
              <a:rPr lang="zh-CN" altLang="en-US" sz="2800" smtClean="0"/>
              <a:t>微波自动门横梁安装 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800" smtClean="0"/>
              <a:t>自动门上部机箱层主梁是安装中的重要环节。由于机箱内装有机械及电控装置，因此对支撑横梁的土建支撑结构有一定的强度及稳定性要求。常用的两种支承节点见图</a:t>
            </a:r>
            <a:r>
              <a:rPr lang="en-US" altLang="zh-CN" sz="2800" smtClean="0"/>
              <a:t>3.26</a:t>
            </a:r>
            <a:r>
              <a:rPr lang="zh-CN" altLang="en-US" sz="2800" smtClean="0"/>
              <a:t>所示，一般砖结构宜采用图</a:t>
            </a:r>
            <a:r>
              <a:rPr lang="en-US" altLang="zh-CN" sz="2800" smtClean="0"/>
              <a:t>3.26a</a:t>
            </a:r>
            <a:r>
              <a:rPr lang="zh-CN" altLang="en-US" sz="2800" smtClean="0"/>
              <a:t>形式，混凝土结构宜采用图</a:t>
            </a:r>
            <a:r>
              <a:rPr lang="en-US" altLang="zh-CN" sz="2800" smtClean="0"/>
              <a:t>3.26b</a:t>
            </a:r>
            <a:r>
              <a:rPr lang="zh-CN" altLang="en-US" sz="2800" smtClean="0"/>
              <a:t>形式。</a:t>
            </a:r>
          </a:p>
        </p:txBody>
      </p:sp>
    </p:spTree>
    <p:extLst>
      <p:ext uri="{BB962C8B-B14F-4D97-AF65-F5344CB8AC3E}">
        <p14:creationId xmlns:p14="http://schemas.microsoft.com/office/powerpoint/2010/main" val="22995946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4" name="Group 4"/>
          <p:cNvGrpSpPr>
            <a:grpSpLocks/>
          </p:cNvGrpSpPr>
          <p:nvPr/>
        </p:nvGrpSpPr>
        <p:grpSpPr bwMode="auto">
          <a:xfrm>
            <a:off x="1524000" y="304800"/>
            <a:ext cx="6019800" cy="3165475"/>
            <a:chOff x="6131" y="11586"/>
            <a:chExt cx="5775" cy="4233"/>
          </a:xfrm>
        </p:grpSpPr>
        <p:sp>
          <p:nvSpPr>
            <p:cNvPr id="105478" name="Text Box 5"/>
            <p:cNvSpPr txBox="1">
              <a:spLocks noChangeArrowheads="1"/>
            </p:cNvSpPr>
            <p:nvPr/>
          </p:nvSpPr>
          <p:spPr bwMode="auto">
            <a:xfrm>
              <a:off x="6707" y="15329"/>
              <a:ext cx="4304" cy="4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v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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itchFamily="2" charset="2"/>
                <a:buChar char="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</a:pPr>
              <a:r>
                <a:rPr lang="zh-CN" altLang="en-US" sz="1800" b="1">
                  <a:solidFill>
                    <a:srgbClr val="0033CC"/>
                  </a:solidFill>
                  <a:latin typeface="宋体" pitchFamily="2" charset="-122"/>
                </a:rPr>
                <a:t>图</a:t>
              </a:r>
              <a:r>
                <a:rPr lang="en-US" altLang="zh-CN" sz="1800" b="1">
                  <a:solidFill>
                    <a:srgbClr val="0033CC"/>
                  </a:solidFill>
                  <a:latin typeface="宋体" pitchFamily="2" charset="-122"/>
                </a:rPr>
                <a:t>3.25</a:t>
              </a:r>
              <a:r>
                <a:rPr lang="en-US" altLang="zh-CN" sz="1800">
                  <a:solidFill>
                    <a:srgbClr val="0033CC"/>
                  </a:solidFill>
                  <a:latin typeface="宋体" pitchFamily="2" charset="-122"/>
                </a:rPr>
                <a:t>  </a:t>
              </a:r>
              <a:r>
                <a:rPr lang="zh-CN" altLang="en-US" sz="1800" b="1">
                  <a:solidFill>
                    <a:srgbClr val="0033CC"/>
                  </a:solidFill>
                  <a:latin typeface="宋体" pitchFamily="2" charset="-122"/>
                </a:rPr>
                <a:t>自动门下轨道埋设示意图 </a:t>
              </a:r>
              <a:endParaRPr lang="zh-CN" altLang="en-US" sz="1800">
                <a:solidFill>
                  <a:srgbClr val="0033CC"/>
                </a:solidFill>
              </a:endParaRPr>
            </a:p>
          </p:txBody>
        </p:sp>
        <p:pic>
          <p:nvPicPr>
            <p:cNvPr id="105479" name="Picture 6" descr="图片2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1" y="11586"/>
              <a:ext cx="5775" cy="3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5475" name="Group 7"/>
          <p:cNvGrpSpPr>
            <a:grpSpLocks/>
          </p:cNvGrpSpPr>
          <p:nvPr/>
        </p:nvGrpSpPr>
        <p:grpSpPr bwMode="auto">
          <a:xfrm>
            <a:off x="1143000" y="3505200"/>
            <a:ext cx="7391400" cy="2786063"/>
            <a:chOff x="1247" y="1849"/>
            <a:chExt cx="8505" cy="4388"/>
          </a:xfrm>
        </p:grpSpPr>
        <p:sp>
          <p:nvSpPr>
            <p:cNvPr id="105476" name="Text Box 8"/>
            <p:cNvSpPr txBox="1">
              <a:spLocks noChangeArrowheads="1"/>
            </p:cNvSpPr>
            <p:nvPr/>
          </p:nvSpPr>
          <p:spPr bwMode="auto">
            <a:xfrm>
              <a:off x="1562" y="5659"/>
              <a:ext cx="8190" cy="5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v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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itchFamily="2" charset="2"/>
                <a:buChar char="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</a:pPr>
              <a:r>
                <a:rPr lang="zh-CN" altLang="en-US" sz="1800" b="1">
                  <a:solidFill>
                    <a:srgbClr val="0033CC"/>
                  </a:solidFill>
                  <a:latin typeface="宋体" pitchFamily="2" charset="-122"/>
                </a:rPr>
                <a:t>图</a:t>
              </a:r>
              <a:r>
                <a:rPr lang="en-US" altLang="zh-CN" sz="1800" b="1">
                  <a:solidFill>
                    <a:srgbClr val="0033CC"/>
                  </a:solidFill>
                  <a:latin typeface="宋体" pitchFamily="2" charset="-122"/>
                </a:rPr>
                <a:t>3.26</a:t>
              </a:r>
              <a:r>
                <a:rPr lang="en-US" altLang="zh-CN" sz="1800">
                  <a:solidFill>
                    <a:srgbClr val="0033CC"/>
                  </a:solidFill>
                  <a:latin typeface="宋体" pitchFamily="2" charset="-122"/>
                </a:rPr>
                <a:t> </a:t>
              </a:r>
              <a:r>
                <a:rPr lang="en-US" altLang="zh-CN" sz="1800" b="1">
                  <a:solidFill>
                    <a:srgbClr val="0033CC"/>
                  </a:solidFill>
                  <a:latin typeface="宋体" pitchFamily="2" charset="-122"/>
                </a:rPr>
                <a:t> </a:t>
              </a:r>
              <a:r>
                <a:rPr lang="zh-CN" altLang="en-US" sz="1800" b="1">
                  <a:solidFill>
                    <a:srgbClr val="0033CC"/>
                  </a:solidFill>
                  <a:latin typeface="宋体" pitchFamily="2" charset="-122"/>
                </a:rPr>
                <a:t>机箱横梁支承节点</a:t>
              </a:r>
              <a:r>
                <a:rPr lang="zh-CN" altLang="en-US" sz="1600" b="1">
                  <a:solidFill>
                    <a:srgbClr val="0033CC"/>
                  </a:solidFill>
                  <a:latin typeface="宋体" pitchFamily="2" charset="-122"/>
                </a:rPr>
                <a:t> </a:t>
              </a:r>
              <a:endParaRPr lang="zh-CN" altLang="en-US" sz="1600">
                <a:solidFill>
                  <a:srgbClr val="0033CC"/>
                </a:solidFill>
              </a:endParaRPr>
            </a:p>
          </p:txBody>
        </p:sp>
        <p:pic>
          <p:nvPicPr>
            <p:cNvPr id="105477" name="Picture 9" descr="图片2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" y="1849"/>
              <a:ext cx="8505" cy="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8466668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古瓶荷花">
  <a:themeElements>
    <a:clrScheme name="古瓶荷花 1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E"/>
      </a:accent4>
      <a:accent5>
        <a:srgbClr val="E2F4FF"/>
      </a:accent5>
      <a:accent6>
        <a:srgbClr val="2D8AE7"/>
      </a:accent6>
      <a:hlink>
        <a:srgbClr val="CC0066"/>
      </a:hlink>
      <a:folHlink>
        <a:srgbClr val="7D7DA9"/>
      </a:folHlink>
    </a:clrScheme>
    <a:fontScheme name="古瓶荷花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古瓶荷花 1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2D8AE7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2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6FAF5"/>
        </a:accent3>
        <a:accent4>
          <a:srgbClr val="006765"/>
        </a:accent4>
        <a:accent5>
          <a:srgbClr val="F1F5F0"/>
        </a:accent5>
        <a:accent6>
          <a:srgbClr val="E78A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3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C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4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A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5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F"/>
        </a:accent3>
        <a:accent4>
          <a:srgbClr val="53537E"/>
        </a:accent4>
        <a:accent5>
          <a:srgbClr val="FFEEEE"/>
        </a:accent5>
        <a:accent6>
          <a:srgbClr val="E78A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6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C"/>
        </a:accent4>
        <a:accent5>
          <a:srgbClr val="E9F7FF"/>
        </a:accent5>
        <a:accent6>
          <a:srgbClr val="E78A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7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EEE"/>
        </a:accent3>
        <a:accent4>
          <a:srgbClr val="0056AE"/>
        </a:accent4>
        <a:accent5>
          <a:srgbClr val="FFFFE2"/>
        </a:accent5>
        <a:accent6>
          <a:srgbClr val="008A8A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8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12121"/>
        </a:accent4>
        <a:accent5>
          <a:srgbClr val="E1E1EB"/>
        </a:accent5>
        <a:accent6>
          <a:srgbClr val="E7B9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369</Words>
  <Application>Microsoft Office PowerPoint</Application>
  <PresentationFormat>全屏显示(4:3)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古瓶荷花</vt:lpstr>
      <vt:lpstr>3.4 自动门的安装</vt:lpstr>
      <vt:lpstr>表3.3国产自动门的特点及应用</vt:lpstr>
      <vt:lpstr>3.4.2 中分式微波自动门的安装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 自动门的安装</dc:title>
  <dc:creator>lenovo</dc:creator>
  <cp:lastModifiedBy>lenovo</cp:lastModifiedBy>
  <cp:revision>1</cp:revision>
  <dcterms:created xsi:type="dcterms:W3CDTF">2020-04-12T12:14:44Z</dcterms:created>
  <dcterms:modified xsi:type="dcterms:W3CDTF">2020-04-12T12:15:48Z</dcterms:modified>
</cp:coreProperties>
</file>