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pPr>
              <a:defRPr/>
            </a:pPr>
            <a:endParaRPr lang="en-US" altLang="zh-CN">
              <a:solidFill>
                <a:srgbClr val="0033CC"/>
              </a:solidFill>
            </a:endParaRPr>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zh-CN">
              <a:solidFill>
                <a:srgbClr val="0033CC"/>
              </a:solidFill>
            </a:endParaRPr>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pPr>
              <a:defRPr/>
            </a:pPr>
            <a:fld id="{437CF44D-D230-4547-8537-E427F2886686}" type="slidenum">
              <a:rPr lang="en-US" altLang="zh-CN" smtClean="0">
                <a:solidFill>
                  <a:srgbClr val="0033CC"/>
                </a:solidFill>
              </a:rPr>
              <a:pPr>
                <a:defRPr/>
              </a:pPr>
              <a:t>‹#›</a:t>
            </a:fld>
            <a:endParaRPr lang="en-US" altLang="zh-CN">
              <a:solidFill>
                <a:srgbClr val="0033CC"/>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endParaRPr lang="en-US" altLang="zh-CN">
              <a:solidFill>
                <a:srgbClr val="0033CC"/>
              </a:solidFill>
            </a:endParaRPr>
          </a:p>
        </p:txBody>
      </p:sp>
      <p:sp>
        <p:nvSpPr>
          <p:cNvPr id="5" name="页脚占位符 4"/>
          <p:cNvSpPr>
            <a:spLocks noGrp="1"/>
          </p:cNvSpPr>
          <p:nvPr>
            <p:ph type="ftr" sz="quarter" idx="11"/>
          </p:nvPr>
        </p:nvSpPr>
        <p:spPr/>
        <p:txBody>
          <a:bodyPr/>
          <a:lstStyle>
            <a:extLst/>
          </a:lstStyle>
          <a:p>
            <a:pPr>
              <a:defRPr/>
            </a:pPr>
            <a:endParaRPr lang="en-US" altLang="zh-CN">
              <a:solidFill>
                <a:srgbClr val="0033CC"/>
              </a:solidFill>
            </a:endParaRPr>
          </a:p>
        </p:txBody>
      </p:sp>
      <p:sp>
        <p:nvSpPr>
          <p:cNvPr id="6" name="灯片编号占位符 5"/>
          <p:cNvSpPr>
            <a:spLocks noGrp="1"/>
          </p:cNvSpPr>
          <p:nvPr>
            <p:ph type="sldNum" sz="quarter" idx="12"/>
          </p:nvPr>
        </p:nvSpPr>
        <p:spPr/>
        <p:txBody>
          <a:bodyPr/>
          <a:lstStyle>
            <a:extLst/>
          </a:lstStyle>
          <a:p>
            <a:pPr>
              <a:defRPr/>
            </a:pPr>
            <a:fld id="{E00EF7AB-217F-4D52-8909-11BB42890E0A}" type="slidenum">
              <a:rPr lang="en-US" altLang="zh-CN" smtClean="0">
                <a:solidFill>
                  <a:srgbClr val="0033CC"/>
                </a:solidFill>
              </a:rPr>
              <a:pPr>
                <a:defRPr/>
              </a:pPr>
              <a:t>‹#›</a:t>
            </a:fld>
            <a:endParaRPr lang="en-US" altLang="zh-CN">
              <a:solidFill>
                <a:srgbClr val="0033C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endParaRPr lang="en-US" altLang="zh-CN">
              <a:solidFill>
                <a:srgbClr val="0033CC"/>
              </a:solidFill>
            </a:endParaRPr>
          </a:p>
        </p:txBody>
      </p:sp>
      <p:sp>
        <p:nvSpPr>
          <p:cNvPr id="5" name="页脚占位符 4"/>
          <p:cNvSpPr>
            <a:spLocks noGrp="1"/>
          </p:cNvSpPr>
          <p:nvPr>
            <p:ph type="ftr" sz="quarter" idx="11"/>
          </p:nvPr>
        </p:nvSpPr>
        <p:spPr/>
        <p:txBody>
          <a:bodyPr/>
          <a:lstStyle>
            <a:extLst/>
          </a:lstStyle>
          <a:p>
            <a:pPr>
              <a:defRPr/>
            </a:pPr>
            <a:endParaRPr lang="en-US" altLang="zh-CN">
              <a:solidFill>
                <a:srgbClr val="0033CC"/>
              </a:solidFill>
            </a:endParaRPr>
          </a:p>
        </p:txBody>
      </p:sp>
      <p:sp>
        <p:nvSpPr>
          <p:cNvPr id="6" name="灯片编号占位符 5"/>
          <p:cNvSpPr>
            <a:spLocks noGrp="1"/>
          </p:cNvSpPr>
          <p:nvPr>
            <p:ph type="sldNum" sz="quarter" idx="12"/>
          </p:nvPr>
        </p:nvSpPr>
        <p:spPr/>
        <p:txBody>
          <a:bodyPr/>
          <a:lstStyle>
            <a:extLst/>
          </a:lstStyle>
          <a:p>
            <a:pPr>
              <a:defRPr/>
            </a:pPr>
            <a:fld id="{E659FF80-FA94-4DF8-B67D-6EFE45B223D7}" type="slidenum">
              <a:rPr lang="en-US" altLang="zh-CN" smtClean="0">
                <a:solidFill>
                  <a:srgbClr val="0033CC"/>
                </a:solidFill>
              </a:rPr>
              <a:pPr>
                <a:defRPr/>
              </a:pPr>
              <a:t>‹#›</a:t>
            </a:fld>
            <a:endParaRPr lang="en-US" altLang="zh-CN">
              <a:solidFill>
                <a:srgbClr val="0033C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endParaRPr lang="en-US" altLang="zh-CN">
              <a:solidFill>
                <a:srgbClr val="0033CC"/>
              </a:solidFill>
            </a:endParaRPr>
          </a:p>
        </p:txBody>
      </p:sp>
      <p:sp>
        <p:nvSpPr>
          <p:cNvPr id="5" name="页脚占位符 4"/>
          <p:cNvSpPr>
            <a:spLocks noGrp="1"/>
          </p:cNvSpPr>
          <p:nvPr>
            <p:ph type="ftr" sz="quarter" idx="11"/>
          </p:nvPr>
        </p:nvSpPr>
        <p:spPr/>
        <p:txBody>
          <a:bodyPr/>
          <a:lstStyle>
            <a:extLst/>
          </a:lstStyle>
          <a:p>
            <a:pPr>
              <a:defRPr/>
            </a:pPr>
            <a:endParaRPr lang="en-US" altLang="zh-CN">
              <a:solidFill>
                <a:srgbClr val="0033CC"/>
              </a:solidFill>
            </a:endParaRPr>
          </a:p>
        </p:txBody>
      </p:sp>
      <p:sp>
        <p:nvSpPr>
          <p:cNvPr id="6" name="灯片编号占位符 5"/>
          <p:cNvSpPr>
            <a:spLocks noGrp="1"/>
          </p:cNvSpPr>
          <p:nvPr>
            <p:ph type="sldNum" sz="quarter" idx="12"/>
          </p:nvPr>
        </p:nvSpPr>
        <p:spPr/>
        <p:txBody>
          <a:bodyPr/>
          <a:lstStyle>
            <a:extLst/>
          </a:lstStyle>
          <a:p>
            <a:pPr>
              <a:defRPr/>
            </a:pPr>
            <a:fld id="{EBD8883A-FF27-4784-B001-23BD4ABCD0EB}" type="slidenum">
              <a:rPr lang="en-US" altLang="zh-CN" smtClean="0">
                <a:solidFill>
                  <a:srgbClr val="0033CC"/>
                </a:solidFill>
              </a:rPr>
              <a:pPr>
                <a:defRPr/>
              </a:pPr>
              <a:t>‹#›</a:t>
            </a:fld>
            <a:endParaRPr lang="en-US" altLang="zh-CN">
              <a:solidFill>
                <a:srgbClr val="0033CC"/>
              </a:solidFill>
            </a:endParaRPr>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pPr>
              <a:defRPr/>
            </a:pPr>
            <a:endParaRPr lang="en-US" altLang="zh-CN">
              <a:solidFill>
                <a:srgbClr val="0033CC"/>
              </a:solidFill>
            </a:endParaRPr>
          </a:p>
        </p:txBody>
      </p:sp>
      <p:sp>
        <p:nvSpPr>
          <p:cNvPr id="5" name="页脚占位符 4"/>
          <p:cNvSpPr>
            <a:spLocks noGrp="1"/>
          </p:cNvSpPr>
          <p:nvPr>
            <p:ph type="ftr" sz="quarter" idx="11"/>
          </p:nvPr>
        </p:nvSpPr>
        <p:spPr/>
        <p:txBody>
          <a:bodyPr/>
          <a:lstStyle>
            <a:extLst/>
          </a:lstStyle>
          <a:p>
            <a:pPr>
              <a:defRPr/>
            </a:pPr>
            <a:endParaRPr lang="en-US" altLang="zh-CN">
              <a:solidFill>
                <a:srgbClr val="0033CC"/>
              </a:solidFill>
            </a:endParaRPr>
          </a:p>
        </p:txBody>
      </p:sp>
      <p:sp>
        <p:nvSpPr>
          <p:cNvPr id="6" name="灯片编号占位符 5"/>
          <p:cNvSpPr>
            <a:spLocks noGrp="1"/>
          </p:cNvSpPr>
          <p:nvPr>
            <p:ph type="sldNum" sz="quarter" idx="12"/>
          </p:nvPr>
        </p:nvSpPr>
        <p:spPr/>
        <p:txBody>
          <a:bodyPr/>
          <a:lstStyle>
            <a:extLst/>
          </a:lstStyle>
          <a:p>
            <a:pPr>
              <a:defRPr/>
            </a:pPr>
            <a:fld id="{0D9A130A-1FB5-4E9D-92E2-7A07A23C43B8}" type="slidenum">
              <a:rPr lang="en-US" altLang="zh-CN" smtClean="0">
                <a:solidFill>
                  <a:srgbClr val="0033CC"/>
                </a:solidFill>
              </a:rPr>
              <a:pPr>
                <a:defRPr/>
              </a:pPr>
              <a:t>‹#›</a:t>
            </a:fld>
            <a:endParaRPr lang="en-US" altLang="zh-CN">
              <a:solidFill>
                <a:srgbClr val="0033CC"/>
              </a:solidFill>
            </a:endParaRPr>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a:defRPr/>
            </a:pPr>
            <a:endParaRPr lang="en-US" altLang="zh-CN">
              <a:solidFill>
                <a:srgbClr val="0033CC"/>
              </a:solidFill>
            </a:endParaRPr>
          </a:p>
        </p:txBody>
      </p:sp>
      <p:sp>
        <p:nvSpPr>
          <p:cNvPr id="6" name="页脚占位符 5"/>
          <p:cNvSpPr>
            <a:spLocks noGrp="1"/>
          </p:cNvSpPr>
          <p:nvPr>
            <p:ph type="ftr" sz="quarter" idx="11"/>
          </p:nvPr>
        </p:nvSpPr>
        <p:spPr/>
        <p:txBody>
          <a:bodyPr/>
          <a:lstStyle>
            <a:extLst/>
          </a:lstStyle>
          <a:p>
            <a:pPr>
              <a:defRPr/>
            </a:pPr>
            <a:endParaRPr lang="en-US" altLang="zh-CN">
              <a:solidFill>
                <a:srgbClr val="0033CC"/>
              </a:solidFill>
            </a:endParaRPr>
          </a:p>
        </p:txBody>
      </p:sp>
      <p:sp>
        <p:nvSpPr>
          <p:cNvPr id="7" name="灯片编号占位符 6"/>
          <p:cNvSpPr>
            <a:spLocks noGrp="1"/>
          </p:cNvSpPr>
          <p:nvPr>
            <p:ph type="sldNum" sz="quarter" idx="12"/>
          </p:nvPr>
        </p:nvSpPr>
        <p:spPr/>
        <p:txBody>
          <a:bodyPr/>
          <a:lstStyle>
            <a:extLst/>
          </a:lstStyle>
          <a:p>
            <a:pPr>
              <a:defRPr/>
            </a:pPr>
            <a:fld id="{8A2AA9B4-C416-44E8-AE27-9D69CB5039E4}" type="slidenum">
              <a:rPr lang="en-US" altLang="zh-CN" smtClean="0">
                <a:solidFill>
                  <a:srgbClr val="0033CC"/>
                </a:solidFill>
              </a:rPr>
              <a:pPr>
                <a:defRPr/>
              </a:pPr>
              <a:t>‹#›</a:t>
            </a:fld>
            <a:endParaRPr lang="en-US" altLang="zh-CN">
              <a:solidFill>
                <a:srgbClr val="0033CC"/>
              </a:solidFill>
            </a:endParaRPr>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a:defRPr/>
            </a:pPr>
            <a:endParaRPr lang="en-US" altLang="zh-CN">
              <a:solidFill>
                <a:srgbClr val="0033CC"/>
              </a:solidFill>
            </a:endParaRPr>
          </a:p>
        </p:txBody>
      </p:sp>
      <p:sp>
        <p:nvSpPr>
          <p:cNvPr id="8" name="页脚占位符 7"/>
          <p:cNvSpPr>
            <a:spLocks noGrp="1"/>
          </p:cNvSpPr>
          <p:nvPr>
            <p:ph type="ftr" sz="quarter" idx="11"/>
          </p:nvPr>
        </p:nvSpPr>
        <p:spPr/>
        <p:txBody>
          <a:bodyPr/>
          <a:lstStyle>
            <a:extLst/>
          </a:lstStyle>
          <a:p>
            <a:pPr>
              <a:defRPr/>
            </a:pPr>
            <a:endParaRPr lang="en-US" altLang="zh-CN">
              <a:solidFill>
                <a:srgbClr val="0033CC"/>
              </a:solidFill>
            </a:endParaRPr>
          </a:p>
        </p:txBody>
      </p:sp>
      <p:sp>
        <p:nvSpPr>
          <p:cNvPr id="9" name="灯片编号占位符 8"/>
          <p:cNvSpPr>
            <a:spLocks noGrp="1"/>
          </p:cNvSpPr>
          <p:nvPr>
            <p:ph type="sldNum" sz="quarter" idx="12"/>
          </p:nvPr>
        </p:nvSpPr>
        <p:spPr/>
        <p:txBody>
          <a:bodyPr/>
          <a:lstStyle>
            <a:extLst/>
          </a:lstStyle>
          <a:p>
            <a:pPr>
              <a:defRPr/>
            </a:pPr>
            <a:fld id="{734DFCAD-C99A-47F4-9851-AF32CC42E5E2}" type="slidenum">
              <a:rPr lang="en-US" altLang="zh-CN" smtClean="0">
                <a:solidFill>
                  <a:srgbClr val="0033CC"/>
                </a:solidFill>
              </a:rPr>
              <a:pPr>
                <a:defRPr/>
              </a:pPr>
              <a:t>‹#›</a:t>
            </a:fld>
            <a:endParaRPr lang="en-US" altLang="zh-CN">
              <a:solidFill>
                <a:srgbClr val="0033CC"/>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pPr>
              <a:defRPr/>
            </a:pPr>
            <a:endParaRPr lang="en-US" altLang="zh-CN">
              <a:solidFill>
                <a:srgbClr val="0033CC"/>
              </a:solidFill>
            </a:endParaRPr>
          </a:p>
        </p:txBody>
      </p:sp>
      <p:sp>
        <p:nvSpPr>
          <p:cNvPr id="4" name="页脚占位符 3"/>
          <p:cNvSpPr>
            <a:spLocks noGrp="1"/>
          </p:cNvSpPr>
          <p:nvPr>
            <p:ph type="ftr" sz="quarter" idx="11"/>
          </p:nvPr>
        </p:nvSpPr>
        <p:spPr/>
        <p:txBody>
          <a:bodyPr/>
          <a:lstStyle>
            <a:extLst/>
          </a:lstStyle>
          <a:p>
            <a:pPr>
              <a:defRPr/>
            </a:pPr>
            <a:endParaRPr lang="en-US" altLang="zh-CN">
              <a:solidFill>
                <a:srgbClr val="0033CC"/>
              </a:solidFill>
            </a:endParaRPr>
          </a:p>
        </p:txBody>
      </p:sp>
      <p:sp>
        <p:nvSpPr>
          <p:cNvPr id="5" name="灯片编号占位符 4"/>
          <p:cNvSpPr>
            <a:spLocks noGrp="1"/>
          </p:cNvSpPr>
          <p:nvPr>
            <p:ph type="sldNum" sz="quarter" idx="12"/>
          </p:nvPr>
        </p:nvSpPr>
        <p:spPr/>
        <p:txBody>
          <a:bodyPr/>
          <a:lstStyle>
            <a:extLst/>
          </a:lstStyle>
          <a:p>
            <a:pPr>
              <a:defRPr/>
            </a:pPr>
            <a:fld id="{5AC595CE-0719-451F-857D-4628654308FE}" type="slidenum">
              <a:rPr lang="en-US" altLang="zh-CN" smtClean="0">
                <a:solidFill>
                  <a:srgbClr val="0033CC"/>
                </a:solidFill>
              </a:rPr>
              <a:pPr>
                <a:defRPr/>
              </a:pPr>
              <a:t>‹#›</a:t>
            </a:fld>
            <a:endParaRPr lang="en-US" altLang="zh-CN">
              <a:solidFill>
                <a:srgbClr val="0033CC"/>
              </a:solidFill>
            </a:endParaRPr>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pPr>
              <a:defRPr/>
            </a:pPr>
            <a:endParaRPr lang="en-US" altLang="zh-CN">
              <a:solidFill>
                <a:srgbClr val="0033CC"/>
              </a:solidFill>
            </a:endParaRPr>
          </a:p>
        </p:txBody>
      </p:sp>
      <p:sp>
        <p:nvSpPr>
          <p:cNvPr id="3" name="页脚占位符 2"/>
          <p:cNvSpPr>
            <a:spLocks noGrp="1"/>
          </p:cNvSpPr>
          <p:nvPr>
            <p:ph type="ftr" sz="quarter" idx="11"/>
          </p:nvPr>
        </p:nvSpPr>
        <p:spPr/>
        <p:txBody>
          <a:bodyPr/>
          <a:lstStyle>
            <a:extLst/>
          </a:lstStyle>
          <a:p>
            <a:pPr>
              <a:defRPr/>
            </a:pPr>
            <a:endParaRPr lang="en-US" altLang="zh-CN">
              <a:solidFill>
                <a:srgbClr val="0033CC"/>
              </a:solidFill>
            </a:endParaRPr>
          </a:p>
        </p:txBody>
      </p:sp>
      <p:sp>
        <p:nvSpPr>
          <p:cNvPr id="4" name="灯片编号占位符 3"/>
          <p:cNvSpPr>
            <a:spLocks noGrp="1"/>
          </p:cNvSpPr>
          <p:nvPr>
            <p:ph type="sldNum" sz="quarter" idx="12"/>
          </p:nvPr>
        </p:nvSpPr>
        <p:spPr/>
        <p:txBody>
          <a:bodyPr/>
          <a:lstStyle>
            <a:extLst/>
          </a:lstStyle>
          <a:p>
            <a:pPr>
              <a:defRPr/>
            </a:pPr>
            <a:fld id="{113E03F9-C5E3-477F-9CEA-AC1DD6A1A640}" type="slidenum">
              <a:rPr lang="en-US" altLang="zh-CN" smtClean="0">
                <a:solidFill>
                  <a:srgbClr val="0033CC"/>
                </a:solidFill>
              </a:rPr>
              <a:pPr>
                <a:defRPr/>
              </a:pPr>
              <a:t>‹#›</a:t>
            </a:fld>
            <a:endParaRPr lang="en-US" altLang="zh-CN">
              <a:solidFill>
                <a:srgbClr val="0033CC"/>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pPr>
              <a:defRPr/>
            </a:pPr>
            <a:endParaRPr lang="en-US" altLang="zh-CN">
              <a:solidFill>
                <a:srgbClr val="0033CC"/>
              </a:solidFill>
            </a:endParaRPr>
          </a:p>
        </p:txBody>
      </p:sp>
      <p:sp>
        <p:nvSpPr>
          <p:cNvPr id="6" name="页脚占位符 5"/>
          <p:cNvSpPr>
            <a:spLocks noGrp="1"/>
          </p:cNvSpPr>
          <p:nvPr>
            <p:ph type="ftr" sz="quarter" idx="11"/>
          </p:nvPr>
        </p:nvSpPr>
        <p:spPr/>
        <p:txBody>
          <a:bodyPr/>
          <a:lstStyle>
            <a:extLst/>
          </a:lstStyle>
          <a:p>
            <a:pPr>
              <a:defRPr/>
            </a:pPr>
            <a:endParaRPr lang="en-US" altLang="zh-CN">
              <a:solidFill>
                <a:srgbClr val="0033CC"/>
              </a:solidFill>
            </a:endParaRPr>
          </a:p>
        </p:txBody>
      </p:sp>
      <p:sp>
        <p:nvSpPr>
          <p:cNvPr id="7" name="灯片编号占位符 6"/>
          <p:cNvSpPr>
            <a:spLocks noGrp="1"/>
          </p:cNvSpPr>
          <p:nvPr>
            <p:ph type="sldNum" sz="quarter" idx="12"/>
          </p:nvPr>
        </p:nvSpPr>
        <p:spPr/>
        <p:txBody>
          <a:bodyPr/>
          <a:lstStyle>
            <a:extLst/>
          </a:lstStyle>
          <a:p>
            <a:pPr>
              <a:defRPr/>
            </a:pPr>
            <a:fld id="{073B74A3-9ACA-43A5-A587-40098F391236}" type="slidenum">
              <a:rPr lang="en-US" altLang="zh-CN" smtClean="0">
                <a:solidFill>
                  <a:srgbClr val="0033CC"/>
                </a:solidFill>
              </a:rPr>
              <a:pPr>
                <a:defRPr/>
              </a:pPr>
              <a:t>‹#›</a:t>
            </a:fld>
            <a:endParaRPr lang="en-US" altLang="zh-CN">
              <a:solidFill>
                <a:srgbClr val="0033CC"/>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pPr>
              <a:defRPr/>
            </a:pPr>
            <a:endParaRPr lang="en-US" altLang="zh-CN">
              <a:solidFill>
                <a:srgbClr val="0033CC"/>
              </a:solidFill>
            </a:endParaRPr>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zh-CN">
              <a:solidFill>
                <a:srgbClr val="0033CC"/>
              </a:solidFill>
            </a:endParaRPr>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pPr>
              <a:defRPr/>
            </a:pPr>
            <a:fld id="{1076013E-7A22-47FF-AD54-6023CD719853}" type="slidenum">
              <a:rPr lang="en-US" altLang="zh-CN" smtClean="0">
                <a:solidFill>
                  <a:srgbClr val="0033CC"/>
                </a:solidFill>
              </a:rPr>
              <a:pPr>
                <a:defRPr/>
              </a:pPr>
              <a:t>‹#›</a:t>
            </a:fld>
            <a:endParaRPr lang="en-US" altLang="zh-CN">
              <a:solidFill>
                <a:srgbClr val="0033CC"/>
              </a:solidFill>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ltLang="zh-CN">
              <a:solidFill>
                <a:srgbClr val="0033CC"/>
              </a:solidFill>
            </a:endParaRPr>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ltLang="zh-CN">
              <a:solidFill>
                <a:srgbClr val="0033CC"/>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949F5B41-76C9-4052-9A8A-ED97267B68BE}" type="slidenum">
              <a:rPr lang="en-US" altLang="zh-CN" smtClean="0">
                <a:solidFill>
                  <a:srgbClr val="0033CC"/>
                </a:solidFill>
              </a:rPr>
              <a:pPr fontAlgn="base">
                <a:spcBef>
                  <a:spcPct val="0"/>
                </a:spcBef>
                <a:spcAft>
                  <a:spcPct val="0"/>
                </a:spcAft>
                <a:defRPr/>
              </a:pPr>
              <a:t>‹#›</a:t>
            </a:fld>
            <a:endParaRPr lang="en-US" altLang="zh-CN">
              <a:solidFill>
                <a:srgbClr val="0033CC"/>
              </a:solidFil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Rot="1" noChangeArrowheads="1"/>
          </p:cNvSpPr>
          <p:nvPr>
            <p:ph idx="1"/>
          </p:nvPr>
        </p:nvSpPr>
        <p:spPr>
          <a:xfrm>
            <a:off x="457200" y="1219200"/>
            <a:ext cx="8229600" cy="5334000"/>
          </a:xfrm>
        </p:spPr>
        <p:txBody>
          <a:bodyPr/>
          <a:lstStyle/>
          <a:p>
            <a:pPr eaLnBrk="1" hangingPunct="1">
              <a:lnSpc>
                <a:spcPct val="90000"/>
              </a:lnSpc>
            </a:pPr>
            <a:r>
              <a:rPr lang="en-US" altLang="zh-CN" sz="2400" b="1" smtClean="0"/>
              <a:t>3.2.1 </a:t>
            </a:r>
            <a:r>
              <a:rPr lang="zh-CN" altLang="en-US" sz="2400" b="1" smtClean="0"/>
              <a:t>铝合金门窗的特点、类型、性能指标</a:t>
            </a:r>
            <a:endParaRPr lang="zh-CN" altLang="en-US" sz="2400" smtClean="0"/>
          </a:p>
          <a:p>
            <a:pPr eaLnBrk="1" hangingPunct="1">
              <a:lnSpc>
                <a:spcPct val="90000"/>
              </a:lnSpc>
            </a:pPr>
            <a:r>
              <a:rPr lang="en-US" altLang="zh-CN" sz="2400" smtClean="0"/>
              <a:t>1.</a:t>
            </a:r>
            <a:r>
              <a:rPr lang="zh-CN" altLang="en-US" sz="2400" smtClean="0"/>
              <a:t>铝合金门窗的特点</a:t>
            </a:r>
          </a:p>
          <a:p>
            <a:pPr eaLnBrk="1" hangingPunct="1">
              <a:lnSpc>
                <a:spcPct val="90000"/>
              </a:lnSpc>
            </a:pPr>
            <a:r>
              <a:rPr lang="zh-CN" altLang="en-US" sz="2400" smtClean="0"/>
              <a:t>（</a:t>
            </a:r>
            <a:r>
              <a:rPr lang="en-US" altLang="zh-CN" sz="2400" smtClean="0"/>
              <a:t>1</a:t>
            </a:r>
            <a:r>
              <a:rPr lang="zh-CN" altLang="en-US" sz="2400" smtClean="0"/>
              <a:t>）质轻高强；</a:t>
            </a:r>
            <a:r>
              <a:rPr lang="en-US" altLang="zh-CN" sz="2400" smtClean="0"/>
              <a:t>(2)</a:t>
            </a:r>
            <a:r>
              <a:rPr lang="zh-CN" altLang="en-US" sz="2400" smtClean="0"/>
              <a:t>密封性好；</a:t>
            </a:r>
            <a:r>
              <a:rPr lang="en-US" altLang="zh-CN" sz="2400" smtClean="0"/>
              <a:t>(3)</a:t>
            </a:r>
            <a:r>
              <a:rPr lang="zh-CN" altLang="en-US" sz="2400" smtClean="0"/>
              <a:t>变形性小；</a:t>
            </a:r>
            <a:r>
              <a:rPr lang="en-US" altLang="zh-CN" sz="2400" smtClean="0"/>
              <a:t>(4)</a:t>
            </a:r>
            <a:r>
              <a:rPr lang="zh-CN" altLang="en-US" sz="2400" smtClean="0"/>
              <a:t>表面美观；</a:t>
            </a:r>
            <a:r>
              <a:rPr lang="en-US" altLang="zh-CN" sz="2400" smtClean="0"/>
              <a:t>(5)</a:t>
            </a:r>
            <a:r>
              <a:rPr lang="zh-CN" altLang="en-US" sz="2400" smtClean="0"/>
              <a:t>耐蚀性好；</a:t>
            </a:r>
            <a:r>
              <a:rPr lang="en-US" altLang="zh-CN" sz="2400" smtClean="0"/>
              <a:t>(6)</a:t>
            </a:r>
            <a:r>
              <a:rPr lang="zh-CN" altLang="en-US" sz="2400" smtClean="0"/>
              <a:t>使用价值高；</a:t>
            </a:r>
            <a:r>
              <a:rPr lang="en-US" altLang="zh-CN" sz="2400" smtClean="0"/>
              <a:t>(7)</a:t>
            </a:r>
            <a:r>
              <a:rPr lang="zh-CN" altLang="en-US" sz="2400" smtClean="0"/>
              <a:t>实现工业化。</a:t>
            </a:r>
          </a:p>
          <a:p>
            <a:pPr eaLnBrk="1" hangingPunct="1">
              <a:lnSpc>
                <a:spcPct val="90000"/>
              </a:lnSpc>
            </a:pPr>
            <a:r>
              <a:rPr lang="en-US" altLang="zh-CN" sz="2400" smtClean="0"/>
              <a:t>2.</a:t>
            </a:r>
            <a:r>
              <a:rPr lang="zh-CN" altLang="en-US" sz="2400" smtClean="0"/>
              <a:t>铝合金门窗的类型</a:t>
            </a:r>
          </a:p>
          <a:p>
            <a:pPr eaLnBrk="1" hangingPunct="1">
              <a:lnSpc>
                <a:spcPct val="90000"/>
              </a:lnSpc>
            </a:pPr>
            <a:r>
              <a:rPr lang="zh-CN" altLang="en-US" sz="2400" smtClean="0"/>
              <a:t>根据结构与开启形式的不同，铝合金门窗可分为推拉门、推拉窗、平开门、平开窗、固定窗、悬挂窗、回转门、回转窗等。按门窗型材截面的宽度尺寸的不同，可分为许多系列，常用的有</a:t>
            </a:r>
            <a:r>
              <a:rPr lang="en-US" altLang="zh-CN" sz="2400" smtClean="0"/>
              <a:t>25</a:t>
            </a:r>
            <a:r>
              <a:rPr lang="zh-CN" altLang="en-US" sz="2400" smtClean="0"/>
              <a:t>、</a:t>
            </a:r>
            <a:r>
              <a:rPr lang="en-US" altLang="zh-CN" sz="2400" smtClean="0"/>
              <a:t>40</a:t>
            </a:r>
            <a:r>
              <a:rPr lang="zh-CN" altLang="en-US" sz="2400" smtClean="0"/>
              <a:t>、</a:t>
            </a:r>
            <a:r>
              <a:rPr lang="en-US" altLang="zh-CN" sz="2400" smtClean="0"/>
              <a:t>45</a:t>
            </a:r>
            <a:r>
              <a:rPr lang="zh-CN" altLang="en-US" sz="2400" smtClean="0"/>
              <a:t>、</a:t>
            </a:r>
            <a:r>
              <a:rPr lang="en-US" altLang="zh-CN" sz="2400" smtClean="0"/>
              <a:t>50</a:t>
            </a:r>
            <a:r>
              <a:rPr lang="zh-CN" altLang="en-US" sz="2400" smtClean="0"/>
              <a:t>、</a:t>
            </a:r>
            <a:r>
              <a:rPr lang="en-US" altLang="zh-CN" sz="2400" smtClean="0"/>
              <a:t>55</a:t>
            </a:r>
            <a:r>
              <a:rPr lang="zh-CN" altLang="en-US" sz="2400" smtClean="0"/>
              <a:t>、</a:t>
            </a:r>
            <a:r>
              <a:rPr lang="en-US" altLang="zh-CN" sz="2400" smtClean="0"/>
              <a:t>60</a:t>
            </a:r>
            <a:r>
              <a:rPr lang="zh-CN" altLang="en-US" sz="2400" smtClean="0"/>
              <a:t>、</a:t>
            </a:r>
            <a:r>
              <a:rPr lang="en-US" altLang="zh-CN" sz="2400" smtClean="0"/>
              <a:t>65</a:t>
            </a:r>
            <a:r>
              <a:rPr lang="zh-CN" altLang="en-US" sz="2400" smtClean="0"/>
              <a:t>、</a:t>
            </a:r>
            <a:r>
              <a:rPr lang="en-US" altLang="zh-CN" sz="2400" smtClean="0"/>
              <a:t>70</a:t>
            </a:r>
            <a:r>
              <a:rPr lang="zh-CN" altLang="en-US" sz="2400" smtClean="0"/>
              <a:t>、</a:t>
            </a:r>
            <a:r>
              <a:rPr lang="en-US" altLang="zh-CN" sz="2400" smtClean="0"/>
              <a:t>80</a:t>
            </a:r>
            <a:r>
              <a:rPr lang="zh-CN" altLang="en-US" sz="2400" smtClean="0"/>
              <a:t>、</a:t>
            </a:r>
            <a:r>
              <a:rPr lang="en-US" altLang="zh-CN" sz="2400" smtClean="0"/>
              <a:t>90</a:t>
            </a:r>
            <a:r>
              <a:rPr lang="zh-CN" altLang="en-US" sz="2400" smtClean="0"/>
              <a:t>、</a:t>
            </a:r>
            <a:r>
              <a:rPr lang="en-US" altLang="zh-CN" sz="2400" smtClean="0"/>
              <a:t>100</a:t>
            </a:r>
            <a:r>
              <a:rPr lang="zh-CN" altLang="en-US" sz="2400" smtClean="0"/>
              <a:t>、</a:t>
            </a:r>
            <a:r>
              <a:rPr lang="en-US" altLang="zh-CN" sz="2400" smtClean="0"/>
              <a:t>135</a:t>
            </a:r>
            <a:r>
              <a:rPr lang="zh-CN" altLang="en-US" sz="2400" smtClean="0"/>
              <a:t>、</a:t>
            </a:r>
            <a:r>
              <a:rPr lang="en-US" altLang="zh-CN" sz="2400" smtClean="0"/>
              <a:t>140</a:t>
            </a:r>
            <a:r>
              <a:rPr lang="zh-CN" altLang="en-US" sz="2400" smtClean="0"/>
              <a:t>、</a:t>
            </a:r>
            <a:r>
              <a:rPr lang="en-US" altLang="zh-CN" sz="2400" smtClean="0"/>
              <a:t>155</a:t>
            </a:r>
            <a:r>
              <a:rPr lang="zh-CN" altLang="en-US" sz="2400" smtClean="0"/>
              <a:t>、</a:t>
            </a:r>
            <a:r>
              <a:rPr lang="en-US" altLang="zh-CN" sz="2400" smtClean="0"/>
              <a:t>170</a:t>
            </a:r>
            <a:r>
              <a:rPr lang="zh-CN" altLang="en-US" sz="2400" smtClean="0"/>
              <a:t>系列等。铝合金门窗虽然已经系列化，但门窗料的壁厚还没有硬性规定，板壁太薄易使表面受损或变形，一般建筑装饰所用的窗料板壁不宜小于</a:t>
            </a:r>
            <a:r>
              <a:rPr lang="en-US" altLang="zh-CN" sz="2400" smtClean="0"/>
              <a:t>1.6mm</a:t>
            </a:r>
            <a:r>
              <a:rPr lang="zh-CN" altLang="en-US" sz="2400" smtClean="0"/>
              <a:t>，门壁厚度不宜小于</a:t>
            </a:r>
            <a:r>
              <a:rPr lang="en-US" altLang="zh-CN" sz="2400" smtClean="0"/>
              <a:t>2.0mm</a:t>
            </a:r>
            <a:r>
              <a:rPr lang="zh-CN" altLang="en-US" sz="2400" smtClean="0"/>
              <a:t>。图</a:t>
            </a:r>
            <a:r>
              <a:rPr lang="en-US" altLang="zh-CN" sz="2400" smtClean="0"/>
              <a:t>3.3</a:t>
            </a:r>
            <a:r>
              <a:rPr lang="zh-CN" altLang="en-US" sz="2400" smtClean="0"/>
              <a:t>所示为</a:t>
            </a:r>
            <a:r>
              <a:rPr lang="en-US" altLang="zh-CN" sz="2400" smtClean="0"/>
              <a:t>90</a:t>
            </a:r>
            <a:r>
              <a:rPr lang="zh-CN" altLang="en-US" sz="2400" smtClean="0"/>
              <a:t>系列铝合金推拉窗的断面。</a:t>
            </a:r>
          </a:p>
        </p:txBody>
      </p:sp>
      <p:sp>
        <p:nvSpPr>
          <p:cNvPr id="69634" name="Rectangle 2"/>
          <p:cNvSpPr>
            <a:spLocks noGrp="1" noRot="1" noChangeArrowheads="1"/>
          </p:cNvSpPr>
          <p:nvPr>
            <p:ph type="title"/>
          </p:nvPr>
        </p:nvSpPr>
        <p:spPr>
          <a:xfrm>
            <a:off x="381000" y="304800"/>
            <a:ext cx="8540750" cy="762000"/>
          </a:xfrm>
        </p:spPr>
        <p:txBody>
          <a:bodyPr/>
          <a:lstStyle/>
          <a:p>
            <a:pPr eaLnBrk="1" hangingPunct="1">
              <a:defRPr/>
            </a:pPr>
            <a:r>
              <a:rPr lang="en-US" altLang="zh-CN" sz="4000" b="1" smtClean="0">
                <a:effectLst>
                  <a:outerShdw blurRad="38100" dist="38100" dir="2700000" algn="tl">
                    <a:srgbClr val="C0C0C0"/>
                  </a:outerShdw>
                </a:effectLst>
              </a:rPr>
              <a:t>3.2 </a:t>
            </a:r>
            <a:r>
              <a:rPr lang="zh-CN" altLang="en-US" sz="4000" b="1" smtClean="0">
                <a:effectLst>
                  <a:outerShdw blurRad="38100" dist="38100" dir="2700000" algn="tl">
                    <a:srgbClr val="C0C0C0"/>
                  </a:outerShdw>
                </a:effectLst>
              </a:rPr>
              <a:t>铝合金门窗的制作与安装</a:t>
            </a:r>
          </a:p>
        </p:txBody>
      </p:sp>
    </p:spTree>
    <p:extLst>
      <p:ext uri="{BB962C8B-B14F-4D97-AF65-F5344CB8AC3E}">
        <p14:creationId xmlns:p14="http://schemas.microsoft.com/office/powerpoint/2010/main" val="7280719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Rot="1" noChangeArrowheads="1"/>
          </p:cNvSpPr>
          <p:nvPr>
            <p:ph idx="1"/>
          </p:nvPr>
        </p:nvSpPr>
        <p:spPr>
          <a:xfrm>
            <a:off x="304800" y="1066800"/>
            <a:ext cx="8540750" cy="4800600"/>
          </a:xfrm>
        </p:spPr>
        <p:txBody>
          <a:bodyPr/>
          <a:lstStyle/>
          <a:p>
            <a:pPr eaLnBrk="1" hangingPunct="1">
              <a:lnSpc>
                <a:spcPct val="80000"/>
              </a:lnSpc>
            </a:pPr>
            <a:r>
              <a:rPr lang="en-US" altLang="zh-CN" sz="2400" smtClean="0"/>
              <a:t>3.</a:t>
            </a:r>
            <a:r>
              <a:rPr lang="zh-CN" altLang="en-US" sz="2400" smtClean="0"/>
              <a:t>门框的制作</a:t>
            </a:r>
          </a:p>
          <a:p>
            <a:pPr eaLnBrk="1" hangingPunct="1">
              <a:lnSpc>
                <a:spcPct val="80000"/>
              </a:lnSpc>
            </a:pPr>
            <a:r>
              <a:rPr lang="zh-CN" altLang="en-US" sz="2400" smtClean="0"/>
              <a:t>（</a:t>
            </a:r>
            <a:r>
              <a:rPr lang="en-US" altLang="zh-CN" sz="2400" smtClean="0"/>
              <a:t>1</a:t>
            </a:r>
            <a:r>
              <a:rPr lang="zh-CN" altLang="en-US" sz="2400" smtClean="0"/>
              <a:t>）选料与下料</a:t>
            </a:r>
          </a:p>
          <a:p>
            <a:pPr eaLnBrk="1" hangingPunct="1">
              <a:lnSpc>
                <a:spcPct val="80000"/>
              </a:lnSpc>
            </a:pPr>
            <a:r>
              <a:rPr lang="zh-CN" altLang="en-US" sz="2400" smtClean="0"/>
              <a:t>视门的大小选用</a:t>
            </a:r>
            <a:r>
              <a:rPr lang="en-US" altLang="zh-CN" sz="2400" smtClean="0"/>
              <a:t>50mm×70mm</a:t>
            </a:r>
            <a:r>
              <a:rPr lang="zh-CN" altLang="en-US" sz="2400" smtClean="0"/>
              <a:t>、</a:t>
            </a:r>
            <a:r>
              <a:rPr lang="en-US" altLang="zh-CN" sz="2400" smtClean="0"/>
              <a:t>50mm×100mm</a:t>
            </a:r>
            <a:r>
              <a:rPr lang="zh-CN" altLang="en-US" sz="2400" smtClean="0"/>
              <a:t>等铝合金型材作为门框料，并按设计尺寸下料。具体做法与门扇的制作相同。</a:t>
            </a:r>
          </a:p>
          <a:p>
            <a:pPr eaLnBrk="1" hangingPunct="1">
              <a:lnSpc>
                <a:spcPct val="80000"/>
              </a:lnSpc>
            </a:pPr>
            <a:r>
              <a:rPr lang="zh-CN" altLang="en-US" sz="2400" smtClean="0"/>
              <a:t>（</a:t>
            </a:r>
            <a:r>
              <a:rPr lang="en-US" altLang="zh-CN" sz="2400" smtClean="0"/>
              <a:t>2</a:t>
            </a:r>
            <a:r>
              <a:rPr lang="zh-CN" altLang="en-US" sz="2400" smtClean="0"/>
              <a:t>）门框钻孔组装</a:t>
            </a:r>
          </a:p>
          <a:p>
            <a:pPr eaLnBrk="1" hangingPunct="1">
              <a:lnSpc>
                <a:spcPct val="80000"/>
              </a:lnSpc>
            </a:pPr>
            <a:r>
              <a:rPr lang="zh-CN" altLang="en-US" sz="2400" smtClean="0"/>
              <a:t>在安装门的上框和中框部位的边框上，钻孔安装角铝，方法与安装门扇相同。然后将中框和上框套在角铝上，用自攻螺栓固定。</a:t>
            </a:r>
          </a:p>
          <a:p>
            <a:pPr eaLnBrk="1" hangingPunct="1">
              <a:lnSpc>
                <a:spcPct val="80000"/>
              </a:lnSpc>
            </a:pPr>
            <a:r>
              <a:rPr lang="zh-CN" altLang="en-US" sz="2400" smtClean="0"/>
              <a:t>（</a:t>
            </a:r>
            <a:r>
              <a:rPr lang="en-US" altLang="zh-CN" sz="2400" smtClean="0"/>
              <a:t>3</a:t>
            </a:r>
            <a:r>
              <a:rPr lang="zh-CN" altLang="en-US" sz="2400" smtClean="0"/>
              <a:t>）设置连接件</a:t>
            </a:r>
          </a:p>
          <a:p>
            <a:pPr eaLnBrk="1" hangingPunct="1">
              <a:lnSpc>
                <a:spcPct val="80000"/>
              </a:lnSpc>
            </a:pPr>
            <a:r>
              <a:rPr lang="zh-CN" altLang="en-US" sz="2400" smtClean="0"/>
              <a:t>在门框上，左右设置扁铁连接件，扁铁连接件与门框用自攻螺栓拧紧，安装间距为</a:t>
            </a:r>
            <a:r>
              <a:rPr lang="en-US" altLang="zh-CN" sz="2400" smtClean="0"/>
              <a:t>150-200mm</a:t>
            </a:r>
            <a:r>
              <a:rPr lang="zh-CN" altLang="en-US" sz="2400" smtClean="0"/>
              <a:t>，视门料情况与墙体的间距。遍体连接件做成平的，一般为“</a:t>
            </a:r>
            <a:r>
              <a:rPr lang="en-US" altLang="zh-CN" sz="2400" smtClean="0"/>
              <a:t>︹”</a:t>
            </a:r>
            <a:r>
              <a:rPr lang="zh-CN" altLang="en-US" sz="2400" smtClean="0"/>
              <a:t>形，连接方法视墙体内埋件情况而定。 </a:t>
            </a:r>
          </a:p>
        </p:txBody>
      </p:sp>
    </p:spTree>
    <p:extLst>
      <p:ext uri="{BB962C8B-B14F-4D97-AF65-F5344CB8AC3E}">
        <p14:creationId xmlns:p14="http://schemas.microsoft.com/office/powerpoint/2010/main" val="17129131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Rot="1" noChangeArrowheads="1"/>
          </p:cNvSpPr>
          <p:nvPr>
            <p:ph idx="1"/>
          </p:nvPr>
        </p:nvSpPr>
        <p:spPr>
          <a:xfrm>
            <a:off x="304800" y="533400"/>
            <a:ext cx="8540750" cy="5105400"/>
          </a:xfrm>
        </p:spPr>
        <p:txBody>
          <a:bodyPr/>
          <a:lstStyle/>
          <a:p>
            <a:pPr eaLnBrk="1" hangingPunct="1">
              <a:lnSpc>
                <a:spcPct val="80000"/>
              </a:lnSpc>
            </a:pPr>
            <a:r>
              <a:rPr lang="en-US" altLang="zh-CN" sz="2400" smtClean="0"/>
              <a:t>4.</a:t>
            </a:r>
            <a:r>
              <a:rPr lang="zh-CN" altLang="en-US" sz="2400" smtClean="0"/>
              <a:t>铝合金门的安装</a:t>
            </a:r>
          </a:p>
          <a:p>
            <a:pPr eaLnBrk="1" hangingPunct="1">
              <a:lnSpc>
                <a:spcPct val="80000"/>
              </a:lnSpc>
            </a:pPr>
            <a:r>
              <a:rPr lang="zh-CN" altLang="en-US" sz="2400" smtClean="0"/>
              <a:t>铝合金门的安装，主要包括：安框→塞缝→装扇→装玻璃→打胶清理工序。</a:t>
            </a:r>
          </a:p>
          <a:p>
            <a:pPr eaLnBrk="1" hangingPunct="1">
              <a:lnSpc>
                <a:spcPct val="80000"/>
              </a:lnSpc>
            </a:pPr>
            <a:r>
              <a:rPr lang="en-US" altLang="zh-CN" sz="2400" smtClean="0"/>
              <a:t>(1)</a:t>
            </a:r>
            <a:r>
              <a:rPr lang="zh-CN" altLang="en-US" sz="2400" smtClean="0"/>
              <a:t>安装门框 </a:t>
            </a:r>
          </a:p>
          <a:p>
            <a:pPr eaLnBrk="1" hangingPunct="1">
              <a:lnSpc>
                <a:spcPct val="80000"/>
              </a:lnSpc>
            </a:pPr>
            <a:r>
              <a:rPr lang="zh-CN" altLang="en-US" sz="2400" smtClean="0"/>
              <a:t>将组装好的门框在抹灰前立于门口处，用吊线锤吊直，然后在卡方正，以两条对角线相等为标准。在认定门框水平、垂直、均符合要求后，用射钉抢将射钉打入柱、墙、梁上，将连接件与门框固定在墙、梁、柱上。门框的下部要埋入地下，埋入深度为</a:t>
            </a:r>
            <a:r>
              <a:rPr lang="en-US" altLang="zh-CN" sz="2400" smtClean="0"/>
              <a:t>30—150mm</a:t>
            </a:r>
            <a:r>
              <a:rPr lang="zh-CN" altLang="en-US" sz="2400" smtClean="0"/>
              <a:t>。</a:t>
            </a:r>
          </a:p>
          <a:p>
            <a:pPr eaLnBrk="1" hangingPunct="1">
              <a:lnSpc>
                <a:spcPct val="80000"/>
              </a:lnSpc>
            </a:pPr>
            <a:r>
              <a:rPr lang="zh-CN" altLang="en-US" sz="2400" smtClean="0"/>
              <a:t>（</a:t>
            </a:r>
            <a:r>
              <a:rPr lang="en-US" altLang="zh-CN" sz="2400" smtClean="0"/>
              <a:t>2</a:t>
            </a:r>
            <a:r>
              <a:rPr lang="zh-CN" altLang="en-US" sz="2400" smtClean="0"/>
              <a:t>）填塞缝隙 </a:t>
            </a:r>
          </a:p>
          <a:p>
            <a:pPr eaLnBrk="1" hangingPunct="1">
              <a:lnSpc>
                <a:spcPct val="80000"/>
              </a:lnSpc>
            </a:pPr>
            <a:r>
              <a:rPr lang="zh-CN" altLang="en-US" sz="2400" smtClean="0"/>
              <a:t>门框固定好以后，应进一步复查其平整度和垂直度，确认无误后，清扫边框处的浮土，洒水湿润基层，用</a:t>
            </a:r>
            <a:r>
              <a:rPr lang="en-US" altLang="zh-CN" sz="2400" smtClean="0"/>
              <a:t>1:2</a:t>
            </a:r>
            <a:r>
              <a:rPr lang="zh-CN" altLang="en-US" sz="2400" smtClean="0"/>
              <a:t>的水泥砂浆将门口与门框间的缝隙分层填实。待填灰达到一定强度后，再除掉固定用的木楔，抹平其表面。</a:t>
            </a:r>
          </a:p>
        </p:txBody>
      </p:sp>
      <p:sp>
        <p:nvSpPr>
          <p:cNvPr id="72706" name="Rectangle 2"/>
          <p:cNvSpPr>
            <a:spLocks noGrp="1" noRot="1" noChangeArrowheads="1"/>
          </p:cNvSpPr>
          <p:nvPr>
            <p:ph type="title"/>
          </p:nvPr>
        </p:nvSpPr>
        <p:spPr>
          <a:xfrm>
            <a:off x="304800" y="304800"/>
            <a:ext cx="8540750" cy="76200"/>
          </a:xfrm>
        </p:spPr>
        <p:txBody>
          <a:bodyPr/>
          <a:lstStyle/>
          <a:p>
            <a:pPr eaLnBrk="1" hangingPunct="1"/>
            <a:endParaRPr lang="zh-CN" altLang="zh-CN" sz="4000" smtClean="0"/>
          </a:p>
        </p:txBody>
      </p:sp>
    </p:spTree>
    <p:extLst>
      <p:ext uri="{BB962C8B-B14F-4D97-AF65-F5344CB8AC3E}">
        <p14:creationId xmlns:p14="http://schemas.microsoft.com/office/powerpoint/2010/main" val="31182822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Rot="1" noChangeArrowheads="1"/>
          </p:cNvSpPr>
          <p:nvPr>
            <p:ph idx="1"/>
          </p:nvPr>
        </p:nvSpPr>
        <p:spPr>
          <a:xfrm>
            <a:off x="0" y="152400"/>
            <a:ext cx="9144000" cy="6705600"/>
          </a:xfrm>
        </p:spPr>
        <p:txBody>
          <a:bodyPr/>
          <a:lstStyle/>
          <a:p>
            <a:pPr eaLnBrk="1" hangingPunct="1">
              <a:lnSpc>
                <a:spcPct val="80000"/>
              </a:lnSpc>
            </a:pPr>
            <a:r>
              <a:rPr lang="zh-CN" altLang="en-US" sz="2400" smtClean="0"/>
              <a:t>（</a:t>
            </a:r>
            <a:r>
              <a:rPr lang="en-US" altLang="zh-CN" sz="2400" smtClean="0"/>
              <a:t>3</a:t>
            </a:r>
            <a:r>
              <a:rPr lang="zh-CN" altLang="en-US" sz="2400" smtClean="0"/>
              <a:t>）安装门扇 </a:t>
            </a:r>
          </a:p>
          <a:p>
            <a:pPr eaLnBrk="1" hangingPunct="1">
              <a:lnSpc>
                <a:spcPct val="80000"/>
              </a:lnSpc>
            </a:pPr>
            <a:r>
              <a:rPr lang="zh-CN" altLang="en-US" sz="2400" smtClean="0"/>
              <a:t>内外平开门在门上框钻孔伸入门轴，门下地里埋设地脚、装置门轴。弹簧门上部做法同平开门，而在下部埋地弹簧，要把地弹簧的转轴用扳手拧至门扇开启的位置，然后将门扇下横料内地弹簧连杆套在转轴上，再将上横料内的转动定位销用调节螺钉调出一些，待定位销孔与锁吻合后，再将定位销完全调出并插入定位销孔中。</a:t>
            </a:r>
          </a:p>
          <a:p>
            <a:pPr eaLnBrk="1" hangingPunct="1">
              <a:lnSpc>
                <a:spcPct val="80000"/>
              </a:lnSpc>
            </a:pPr>
            <a:r>
              <a:rPr lang="zh-CN" altLang="en-US" sz="2400" smtClean="0"/>
              <a:t>（</a:t>
            </a:r>
            <a:r>
              <a:rPr lang="en-US" altLang="zh-CN" sz="2400" smtClean="0"/>
              <a:t>4</a:t>
            </a:r>
            <a:r>
              <a:rPr lang="zh-CN" altLang="en-US" sz="2400" smtClean="0"/>
              <a:t>）安装玻璃 </a:t>
            </a:r>
          </a:p>
          <a:p>
            <a:pPr eaLnBrk="1" hangingPunct="1">
              <a:lnSpc>
                <a:spcPct val="80000"/>
              </a:lnSpc>
            </a:pPr>
            <a:r>
              <a:rPr lang="zh-CN" altLang="en-US" sz="2400" smtClean="0"/>
              <a:t>首先，按照门扇的内口实际尺寸合理计划用料，尽量减少玻璃的边角废料，裁割时应比实际尺寸少</a:t>
            </a:r>
            <a:r>
              <a:rPr lang="en-US" altLang="zh-CN" sz="2400" smtClean="0"/>
              <a:t>2</a:t>
            </a:r>
            <a:r>
              <a:rPr lang="zh-CN" altLang="en-US" sz="2400" smtClean="0"/>
              <a:t>～</a:t>
            </a:r>
            <a:r>
              <a:rPr lang="en-US" altLang="zh-CN" sz="2400" smtClean="0"/>
              <a:t>3mm</a:t>
            </a:r>
            <a:r>
              <a:rPr lang="zh-CN" altLang="en-US" sz="2400" smtClean="0"/>
              <a:t>，这样有利于顺利安装，对于小面积玻璃，可以随裁割随安装。安装时撕去门框上的保护胶纸，在型材安装玻璃部位塞入胶带，用玻璃吸收安入玻璃，前后应垫实，缝隙应一致，然后再塞入橡胶条密封，或用铝压条拧十字圆头螺丝固定。</a:t>
            </a:r>
          </a:p>
          <a:p>
            <a:pPr eaLnBrk="1" hangingPunct="1">
              <a:lnSpc>
                <a:spcPct val="80000"/>
              </a:lnSpc>
            </a:pPr>
            <a:r>
              <a:rPr lang="zh-CN" altLang="en-US" sz="2400" smtClean="0"/>
              <a:t>（</a:t>
            </a:r>
            <a:r>
              <a:rPr lang="en-US" altLang="zh-CN" sz="2400" smtClean="0"/>
              <a:t>5</a:t>
            </a:r>
            <a:r>
              <a:rPr lang="zh-CN" altLang="en-US" sz="2400" smtClean="0"/>
              <a:t>）打胶清理 </a:t>
            </a:r>
          </a:p>
          <a:p>
            <a:pPr eaLnBrk="1" hangingPunct="1">
              <a:lnSpc>
                <a:spcPct val="80000"/>
              </a:lnSpc>
            </a:pPr>
            <a:r>
              <a:rPr lang="zh-CN" altLang="en-US" sz="2400" smtClean="0"/>
              <a:t>大片玻璃与框扇接缝处，要用玻璃胶筒打入玻璃胶，整个门安装好后，以干净抹布擦洗表面，清理干净后交付使用。</a:t>
            </a:r>
          </a:p>
          <a:p>
            <a:pPr eaLnBrk="1" hangingPunct="1">
              <a:lnSpc>
                <a:spcPct val="80000"/>
              </a:lnSpc>
            </a:pPr>
            <a:r>
              <a:rPr lang="en-US" altLang="zh-CN" sz="2400" smtClean="0"/>
              <a:t>5.</a:t>
            </a:r>
            <a:r>
              <a:rPr lang="zh-CN" altLang="en-US" sz="2400" smtClean="0"/>
              <a:t>安装拉手</a:t>
            </a:r>
          </a:p>
          <a:p>
            <a:pPr eaLnBrk="1" hangingPunct="1">
              <a:lnSpc>
                <a:spcPct val="80000"/>
              </a:lnSpc>
            </a:pPr>
            <a:r>
              <a:rPr lang="zh-CN" altLang="en-US" sz="2400" smtClean="0"/>
              <a:t>用双手螺杆将门拉手上在门扇边框两侧，安装铝合金的关键是主要保持上、下两个转动部分在同一轴线上。</a:t>
            </a:r>
          </a:p>
        </p:txBody>
      </p:sp>
    </p:spTree>
    <p:extLst>
      <p:ext uri="{BB962C8B-B14F-4D97-AF65-F5344CB8AC3E}">
        <p14:creationId xmlns:p14="http://schemas.microsoft.com/office/powerpoint/2010/main" val="4354605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Rot="1" noChangeArrowheads="1"/>
          </p:cNvSpPr>
          <p:nvPr>
            <p:ph idx="1"/>
          </p:nvPr>
        </p:nvSpPr>
        <p:spPr>
          <a:xfrm>
            <a:off x="0" y="1219200"/>
            <a:ext cx="8686800" cy="5638800"/>
          </a:xfrm>
        </p:spPr>
        <p:txBody>
          <a:bodyPr/>
          <a:lstStyle/>
          <a:p>
            <a:pPr eaLnBrk="1" hangingPunct="1">
              <a:lnSpc>
                <a:spcPct val="80000"/>
              </a:lnSpc>
            </a:pPr>
            <a:r>
              <a:rPr lang="en-US" altLang="zh-CN" sz="2400" smtClean="0"/>
              <a:t>1.</a:t>
            </a:r>
            <a:r>
              <a:rPr lang="zh-CN" altLang="en-US" sz="2400" smtClean="0"/>
              <a:t>组成</a:t>
            </a:r>
          </a:p>
          <a:p>
            <a:pPr eaLnBrk="1" hangingPunct="1">
              <a:lnSpc>
                <a:spcPct val="80000"/>
              </a:lnSpc>
            </a:pPr>
            <a:r>
              <a:rPr lang="zh-CN" altLang="en-US" sz="2400" smtClean="0"/>
              <a:t>（</a:t>
            </a:r>
            <a:r>
              <a:rPr lang="en-US" altLang="zh-CN" sz="2400" smtClean="0"/>
              <a:t>1</a:t>
            </a:r>
            <a:r>
              <a:rPr lang="zh-CN" altLang="en-US" sz="2400" smtClean="0"/>
              <a:t>）推拉窗的组成　推拉窗由窗框、窗扇、五金件、连接件、玻璃和密封材料组成 </a:t>
            </a:r>
          </a:p>
          <a:p>
            <a:pPr eaLnBrk="1" hangingPunct="1">
              <a:lnSpc>
                <a:spcPct val="80000"/>
              </a:lnSpc>
            </a:pPr>
            <a:r>
              <a:rPr lang="en-US" altLang="zh-CN" sz="2400" smtClean="0"/>
              <a:t>1)</a:t>
            </a:r>
            <a:r>
              <a:rPr lang="zh-CN" altLang="en-US" sz="2400" smtClean="0"/>
              <a:t>窗框由上滑道、下滑道和两侧边封所组成，这三部分均为铝合金型材。</a:t>
            </a:r>
          </a:p>
          <a:p>
            <a:pPr eaLnBrk="1" hangingPunct="1">
              <a:lnSpc>
                <a:spcPct val="80000"/>
              </a:lnSpc>
            </a:pPr>
            <a:r>
              <a:rPr lang="en-US" altLang="zh-CN" sz="2400" smtClean="0"/>
              <a:t>2)</a:t>
            </a:r>
            <a:r>
              <a:rPr lang="zh-CN" altLang="en-US" sz="2400" smtClean="0"/>
              <a:t>窗扇由上横、下横、边框和带钩的边框组成，这四部分均为铝合金型材，另外在密封边上有毛条。</a:t>
            </a:r>
          </a:p>
          <a:p>
            <a:pPr eaLnBrk="1" hangingPunct="1">
              <a:lnSpc>
                <a:spcPct val="80000"/>
              </a:lnSpc>
            </a:pPr>
            <a:r>
              <a:rPr lang="en-US" altLang="zh-CN" sz="2400" smtClean="0"/>
              <a:t>3)</a:t>
            </a:r>
            <a:r>
              <a:rPr lang="zh-CN" altLang="en-US" sz="2400" smtClean="0"/>
              <a:t>五金件主要包括装于窗扇下横之中的导轨滚轮，装于窗扇边框上的窗扇钩锁。</a:t>
            </a:r>
          </a:p>
          <a:p>
            <a:pPr eaLnBrk="1" hangingPunct="1">
              <a:lnSpc>
                <a:spcPct val="80000"/>
              </a:lnSpc>
            </a:pPr>
            <a:r>
              <a:rPr lang="en-US" altLang="zh-CN" sz="2400" smtClean="0"/>
              <a:t>4)</a:t>
            </a:r>
            <a:r>
              <a:rPr lang="zh-CN" altLang="en-US" sz="2400" smtClean="0"/>
              <a:t>连接件主要用于窗框与窗扇的连接，有厚度</a:t>
            </a:r>
            <a:r>
              <a:rPr lang="en-US" altLang="zh-CN" sz="2400" smtClean="0"/>
              <a:t>2mm</a:t>
            </a:r>
            <a:r>
              <a:rPr lang="zh-CN" altLang="en-US" sz="2400" smtClean="0"/>
              <a:t>的铝角型材及</a:t>
            </a:r>
            <a:r>
              <a:rPr lang="en-US" altLang="zh-CN" sz="2400" smtClean="0"/>
              <a:t>M4×15</a:t>
            </a:r>
            <a:r>
              <a:rPr lang="zh-CN" altLang="en-US" sz="2400" smtClean="0"/>
              <a:t>的自攻螺丝。</a:t>
            </a:r>
          </a:p>
          <a:p>
            <a:pPr eaLnBrk="1" hangingPunct="1">
              <a:lnSpc>
                <a:spcPct val="80000"/>
              </a:lnSpc>
            </a:pPr>
            <a:r>
              <a:rPr lang="en-US" altLang="zh-CN" sz="2400" smtClean="0"/>
              <a:t>5)</a:t>
            </a:r>
            <a:r>
              <a:rPr lang="zh-CN" altLang="en-US" sz="2400" smtClean="0"/>
              <a:t>窗扇玻璃通常用</a:t>
            </a:r>
            <a:r>
              <a:rPr lang="en-US" altLang="zh-CN" sz="2400" smtClean="0"/>
              <a:t>5mm</a:t>
            </a:r>
            <a:r>
              <a:rPr lang="zh-CN" altLang="en-US" sz="2400" smtClean="0"/>
              <a:t>厚的茶色玻璃、普通透明玻璃等，一般古铜色铝合金型材配茶色玻璃，银白色铝合金型材配透明玻璃、宝石蓝和海水绿玻璃。</a:t>
            </a:r>
          </a:p>
          <a:p>
            <a:pPr eaLnBrk="1" hangingPunct="1">
              <a:lnSpc>
                <a:spcPct val="80000"/>
              </a:lnSpc>
            </a:pPr>
            <a:r>
              <a:rPr lang="en-US" altLang="zh-CN" sz="2400" smtClean="0"/>
              <a:t>6)</a:t>
            </a:r>
            <a:r>
              <a:rPr lang="zh-CN" altLang="en-US" sz="2400" smtClean="0"/>
              <a:t>窗扇与玻璃的密封材料有塔形橡胶封条和玻璃胶两种。</a:t>
            </a:r>
          </a:p>
        </p:txBody>
      </p:sp>
      <p:sp>
        <p:nvSpPr>
          <p:cNvPr id="74754" name="Rectangle 2"/>
          <p:cNvSpPr>
            <a:spLocks noGrp="1" noRot="1" noChangeArrowheads="1"/>
          </p:cNvSpPr>
          <p:nvPr>
            <p:ph type="title"/>
          </p:nvPr>
        </p:nvSpPr>
        <p:spPr>
          <a:xfrm>
            <a:off x="304800" y="228600"/>
            <a:ext cx="8540750" cy="1143000"/>
          </a:xfrm>
        </p:spPr>
        <p:txBody>
          <a:bodyPr/>
          <a:lstStyle/>
          <a:p>
            <a:pPr algn="l" eaLnBrk="1" hangingPunct="1"/>
            <a:r>
              <a:rPr lang="en-US" altLang="zh-CN" sz="3600" b="1" smtClean="0"/>
              <a:t>3.2.4 </a:t>
            </a:r>
            <a:r>
              <a:rPr lang="zh-CN" altLang="en-US" sz="3600" b="1" smtClean="0"/>
              <a:t>铝合金窗的制作与安装</a:t>
            </a:r>
          </a:p>
        </p:txBody>
      </p:sp>
    </p:spTree>
    <p:extLst>
      <p:ext uri="{BB962C8B-B14F-4D97-AF65-F5344CB8AC3E}">
        <p14:creationId xmlns:p14="http://schemas.microsoft.com/office/powerpoint/2010/main" val="10394417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Rot="1" noChangeArrowheads="1"/>
          </p:cNvSpPr>
          <p:nvPr>
            <p:ph idx="1"/>
          </p:nvPr>
        </p:nvSpPr>
        <p:spPr>
          <a:xfrm>
            <a:off x="304800" y="1143000"/>
            <a:ext cx="8540750" cy="4724400"/>
          </a:xfrm>
        </p:spPr>
        <p:txBody>
          <a:bodyPr/>
          <a:lstStyle/>
          <a:p>
            <a:pPr eaLnBrk="1" hangingPunct="1">
              <a:lnSpc>
                <a:spcPct val="80000"/>
              </a:lnSpc>
            </a:pPr>
            <a:r>
              <a:rPr lang="zh-CN" altLang="en-US" sz="2800" smtClean="0"/>
              <a:t>（</a:t>
            </a:r>
            <a:r>
              <a:rPr lang="en-US" altLang="zh-CN" sz="2800" smtClean="0"/>
              <a:t>2</a:t>
            </a:r>
            <a:r>
              <a:rPr lang="zh-CN" altLang="en-US" sz="2800" smtClean="0"/>
              <a:t>）平开窗的组成材料</a:t>
            </a:r>
          </a:p>
          <a:p>
            <a:pPr eaLnBrk="1" hangingPunct="1">
              <a:lnSpc>
                <a:spcPct val="80000"/>
              </a:lnSpc>
            </a:pPr>
            <a:r>
              <a:rPr lang="zh-CN" altLang="en-US" sz="2800" smtClean="0"/>
              <a:t>平开窗所组成材料与推拉窗大同小异。</a:t>
            </a:r>
          </a:p>
          <a:p>
            <a:pPr eaLnBrk="1" hangingPunct="1">
              <a:lnSpc>
                <a:spcPct val="80000"/>
              </a:lnSpc>
            </a:pPr>
            <a:r>
              <a:rPr lang="en-US" altLang="zh-CN" sz="2800" smtClean="0"/>
              <a:t>1)</a:t>
            </a:r>
            <a:r>
              <a:rPr lang="zh-CN" altLang="en-US" sz="2800" smtClean="0"/>
              <a:t>窗框：用于窗框四周的框边型铝合金型材，用于窗框中间的工字型窗料型材。</a:t>
            </a:r>
          </a:p>
          <a:p>
            <a:pPr eaLnBrk="1" hangingPunct="1">
              <a:lnSpc>
                <a:spcPct val="80000"/>
              </a:lnSpc>
            </a:pPr>
            <a:r>
              <a:rPr lang="en-US" altLang="zh-CN" sz="2800" smtClean="0"/>
              <a:t>2)</a:t>
            </a:r>
            <a:r>
              <a:rPr lang="zh-CN" altLang="en-US" sz="2800" smtClean="0"/>
              <a:t>窗扇：有窗扇框料、玻璃压条以及密封玻璃用的橡胶压条。</a:t>
            </a:r>
          </a:p>
          <a:p>
            <a:pPr eaLnBrk="1" hangingPunct="1">
              <a:lnSpc>
                <a:spcPct val="80000"/>
              </a:lnSpc>
            </a:pPr>
            <a:r>
              <a:rPr lang="en-US" altLang="zh-CN" sz="2800" smtClean="0"/>
              <a:t>3)</a:t>
            </a:r>
            <a:r>
              <a:rPr lang="zh-CN" altLang="en-US" sz="2800" smtClean="0"/>
              <a:t>五金件：平开窗常用的五金件主要有窗扇拉手、风撑和窗扇扣紧件。</a:t>
            </a:r>
          </a:p>
          <a:p>
            <a:pPr eaLnBrk="1" hangingPunct="1">
              <a:lnSpc>
                <a:spcPct val="80000"/>
              </a:lnSpc>
            </a:pPr>
            <a:r>
              <a:rPr lang="en-US" altLang="zh-CN" sz="2800" smtClean="0"/>
              <a:t>4)</a:t>
            </a:r>
            <a:r>
              <a:rPr lang="zh-CN" altLang="en-US" sz="2800" smtClean="0"/>
              <a:t>连接件：窗框与窗扇的连接件有</a:t>
            </a:r>
            <a:r>
              <a:rPr lang="en-US" altLang="zh-CN" sz="2800" smtClean="0"/>
              <a:t>2mm</a:t>
            </a:r>
            <a:r>
              <a:rPr lang="zh-CN" altLang="en-US" sz="2800" smtClean="0"/>
              <a:t>厚的铝角型材，以及</a:t>
            </a:r>
            <a:r>
              <a:rPr lang="en-US" altLang="zh-CN" sz="2800" smtClean="0"/>
              <a:t>M4×15</a:t>
            </a:r>
            <a:r>
              <a:rPr lang="zh-CN" altLang="en-US" sz="2800" smtClean="0"/>
              <a:t>的自攻螺钉。</a:t>
            </a:r>
          </a:p>
          <a:p>
            <a:pPr eaLnBrk="1" hangingPunct="1">
              <a:lnSpc>
                <a:spcPct val="80000"/>
              </a:lnSpc>
            </a:pPr>
            <a:r>
              <a:rPr lang="en-US" altLang="zh-CN" sz="2800" smtClean="0"/>
              <a:t>5)</a:t>
            </a:r>
            <a:r>
              <a:rPr lang="zh-CN" altLang="en-US" sz="2800" smtClean="0"/>
              <a:t>玻璃：窗扇通常采用</a:t>
            </a:r>
            <a:r>
              <a:rPr lang="en-US" altLang="zh-CN" sz="2800" smtClean="0"/>
              <a:t>5mm</a:t>
            </a:r>
            <a:r>
              <a:rPr lang="zh-CN" altLang="en-US" sz="2800" smtClean="0"/>
              <a:t>厚的玻璃。</a:t>
            </a:r>
          </a:p>
        </p:txBody>
      </p:sp>
    </p:spTree>
    <p:extLst>
      <p:ext uri="{BB962C8B-B14F-4D97-AF65-F5344CB8AC3E}">
        <p14:creationId xmlns:p14="http://schemas.microsoft.com/office/powerpoint/2010/main" val="8969000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Rot="1" noChangeArrowheads="1"/>
          </p:cNvSpPr>
          <p:nvPr>
            <p:ph idx="1"/>
          </p:nvPr>
        </p:nvSpPr>
        <p:spPr>
          <a:xfrm>
            <a:off x="0" y="1295400"/>
            <a:ext cx="9144000" cy="5562600"/>
          </a:xfrm>
        </p:spPr>
        <p:txBody>
          <a:bodyPr/>
          <a:lstStyle/>
          <a:p>
            <a:pPr eaLnBrk="1" hangingPunct="1">
              <a:lnSpc>
                <a:spcPct val="80000"/>
              </a:lnSpc>
            </a:pPr>
            <a:r>
              <a:rPr lang="en-US" altLang="zh-CN" sz="2000" smtClean="0"/>
              <a:t>2.</a:t>
            </a:r>
            <a:r>
              <a:rPr lang="zh-CN" altLang="en-US" sz="2000" smtClean="0"/>
              <a:t>施工机具</a:t>
            </a:r>
          </a:p>
          <a:p>
            <a:pPr eaLnBrk="1" hangingPunct="1">
              <a:lnSpc>
                <a:spcPct val="80000"/>
              </a:lnSpc>
            </a:pPr>
            <a:r>
              <a:rPr lang="zh-CN" altLang="en-US" sz="2000" smtClean="0"/>
              <a:t>铝合金切割机、手电钻、</a:t>
            </a:r>
            <a:r>
              <a:rPr lang="en-US" altLang="zh-CN" sz="2000" smtClean="0"/>
              <a:t>φ8</a:t>
            </a:r>
            <a:r>
              <a:rPr lang="zh-CN" altLang="en-US" sz="2000" smtClean="0"/>
              <a:t>圆锉刀、</a:t>
            </a:r>
            <a:r>
              <a:rPr lang="en-US" altLang="zh-CN" sz="2000" smtClean="0"/>
              <a:t>R20</a:t>
            </a:r>
            <a:r>
              <a:rPr lang="zh-CN" altLang="en-US" sz="2000" smtClean="0"/>
              <a:t>半圆锉刀、十字螺丝刀、划针、铁脚圆规、钢尺等。</a:t>
            </a:r>
          </a:p>
          <a:p>
            <a:pPr eaLnBrk="1" hangingPunct="1">
              <a:lnSpc>
                <a:spcPct val="80000"/>
              </a:lnSpc>
            </a:pPr>
            <a:r>
              <a:rPr lang="en-US" altLang="zh-CN" sz="2000" smtClean="0"/>
              <a:t>3.</a:t>
            </a:r>
            <a:r>
              <a:rPr lang="zh-CN" altLang="en-US" sz="2000" smtClean="0"/>
              <a:t>施工准备</a:t>
            </a:r>
          </a:p>
          <a:p>
            <a:pPr eaLnBrk="1" hangingPunct="1">
              <a:lnSpc>
                <a:spcPct val="80000"/>
              </a:lnSpc>
            </a:pPr>
            <a:r>
              <a:rPr lang="zh-CN" altLang="en-US" sz="2000" smtClean="0"/>
              <a:t>复核窗的尺寸、样式和数量→检查铝合金型材的规格与数量→检查铝合金窗五金件的规格与数量</a:t>
            </a:r>
          </a:p>
          <a:p>
            <a:pPr eaLnBrk="1" hangingPunct="1">
              <a:lnSpc>
                <a:spcPct val="80000"/>
              </a:lnSpc>
            </a:pPr>
            <a:r>
              <a:rPr lang="en-US" altLang="zh-CN" sz="2000" smtClean="0"/>
              <a:t>4.</a:t>
            </a:r>
            <a:r>
              <a:rPr lang="zh-CN" altLang="en-US" sz="2000" smtClean="0"/>
              <a:t>推拉窗的制作与安装</a:t>
            </a:r>
          </a:p>
          <a:p>
            <a:pPr eaLnBrk="1" hangingPunct="1">
              <a:lnSpc>
                <a:spcPct val="80000"/>
              </a:lnSpc>
            </a:pPr>
            <a:r>
              <a:rPr lang="zh-CN" altLang="en-US" sz="2000" smtClean="0"/>
              <a:t>以带上窗的铝合金推拉窗为例，介绍其制作方法。 </a:t>
            </a:r>
          </a:p>
          <a:p>
            <a:pPr eaLnBrk="1" hangingPunct="1">
              <a:lnSpc>
                <a:spcPct val="80000"/>
              </a:lnSpc>
            </a:pPr>
            <a:r>
              <a:rPr lang="zh-CN" altLang="en-US" sz="2000" smtClean="0"/>
              <a:t>（</a:t>
            </a:r>
            <a:r>
              <a:rPr lang="en-US" altLang="zh-CN" sz="2000" smtClean="0"/>
              <a:t>1</a:t>
            </a:r>
            <a:r>
              <a:rPr lang="zh-CN" altLang="en-US" sz="2000" smtClean="0"/>
              <a:t>）按图下料</a:t>
            </a:r>
          </a:p>
          <a:p>
            <a:pPr eaLnBrk="1" hangingPunct="1">
              <a:lnSpc>
                <a:spcPct val="80000"/>
              </a:lnSpc>
            </a:pPr>
            <a:r>
              <a:rPr lang="zh-CN" altLang="en-US" sz="2000" smtClean="0"/>
              <a:t>下料是铝合金窗制作的第一道工序，也是最关键的工序。尺寸必须准确，误差值应控制在</a:t>
            </a:r>
            <a:r>
              <a:rPr lang="en-US" altLang="zh-CN" sz="2000" smtClean="0"/>
              <a:t>2mm</a:t>
            </a:r>
            <a:r>
              <a:rPr lang="zh-CN" altLang="en-US" sz="2000" smtClean="0"/>
              <a:t>范围内。</a:t>
            </a:r>
          </a:p>
          <a:p>
            <a:pPr eaLnBrk="1" hangingPunct="1">
              <a:lnSpc>
                <a:spcPct val="80000"/>
              </a:lnSpc>
            </a:pPr>
            <a:r>
              <a:rPr lang="zh-CN" altLang="en-US" sz="2000" smtClean="0"/>
              <a:t>（</a:t>
            </a:r>
            <a:r>
              <a:rPr lang="en-US" altLang="zh-CN" sz="2000" smtClean="0"/>
              <a:t>2</a:t>
            </a:r>
            <a:r>
              <a:rPr lang="zh-CN" altLang="en-US" sz="2000" smtClean="0"/>
              <a:t>）连接组装</a:t>
            </a:r>
          </a:p>
          <a:p>
            <a:pPr eaLnBrk="1" hangingPunct="1">
              <a:lnSpc>
                <a:spcPct val="80000"/>
              </a:lnSpc>
            </a:pPr>
            <a:r>
              <a:rPr lang="en-US" altLang="zh-CN" sz="2000" smtClean="0"/>
              <a:t>1</a:t>
            </a:r>
            <a:r>
              <a:rPr lang="zh-CN" altLang="en-US" sz="2000" smtClean="0"/>
              <a:t>）上窗连接组装</a:t>
            </a:r>
          </a:p>
          <a:p>
            <a:pPr eaLnBrk="1" hangingPunct="1">
              <a:lnSpc>
                <a:spcPct val="80000"/>
              </a:lnSpc>
            </a:pPr>
            <a:r>
              <a:rPr lang="zh-CN" altLang="en-US" sz="2000" smtClean="0"/>
              <a:t>上窗部分的扁方管型材，通常采用铝角码和自攻螺钉进行连接如图</a:t>
            </a:r>
            <a:r>
              <a:rPr lang="en-US" altLang="zh-CN" sz="2000" smtClean="0"/>
              <a:t>3.4</a:t>
            </a:r>
            <a:r>
              <a:rPr lang="zh-CN" altLang="en-US" sz="2000" smtClean="0"/>
              <a:t>所示。</a:t>
            </a:r>
          </a:p>
          <a:p>
            <a:pPr eaLnBrk="1" hangingPunct="1">
              <a:lnSpc>
                <a:spcPct val="80000"/>
              </a:lnSpc>
            </a:pPr>
            <a:r>
              <a:rPr lang="zh-CN" altLang="en-US" sz="2000" smtClean="0"/>
              <a:t>两条扁方管在用铝角码固定连接时，应先用一小截同规格的扁方管做模子，长</a:t>
            </a:r>
            <a:r>
              <a:rPr lang="en-US" altLang="zh-CN" sz="2000" smtClean="0"/>
              <a:t>20mm</a:t>
            </a:r>
            <a:r>
              <a:rPr lang="zh-CN" altLang="en-US" sz="2000" smtClean="0"/>
              <a:t>左右。在横向扁方管上要衔接的部位用模子定好位，将角码放在模子内并用手捏紧，用手电钻将角码与横向扁方管一并钻孔，再用自攻螺丝或抽芯铝铆钉固定，如图</a:t>
            </a:r>
            <a:r>
              <a:rPr lang="en-US" altLang="zh-CN" sz="2000" smtClean="0"/>
              <a:t>3.5</a:t>
            </a:r>
            <a:r>
              <a:rPr lang="zh-CN" altLang="en-US" sz="2000" smtClean="0"/>
              <a:t>所示。</a:t>
            </a:r>
          </a:p>
          <a:p>
            <a:pPr eaLnBrk="1" hangingPunct="1">
              <a:lnSpc>
                <a:spcPct val="80000"/>
              </a:lnSpc>
            </a:pPr>
            <a:endParaRPr lang="en-US" altLang="zh-CN" sz="2000" smtClean="0"/>
          </a:p>
        </p:txBody>
      </p:sp>
      <p:sp>
        <p:nvSpPr>
          <p:cNvPr id="76802" name="Rectangle 2"/>
          <p:cNvSpPr>
            <a:spLocks noGrp="1" noRot="1" noChangeArrowheads="1"/>
          </p:cNvSpPr>
          <p:nvPr>
            <p:ph type="title"/>
          </p:nvPr>
        </p:nvSpPr>
        <p:spPr>
          <a:xfrm>
            <a:off x="603250" y="457200"/>
            <a:ext cx="8540750" cy="715963"/>
          </a:xfrm>
        </p:spPr>
        <p:txBody>
          <a:bodyPr/>
          <a:lstStyle/>
          <a:p>
            <a:pPr algn="l" eaLnBrk="1" hangingPunct="1"/>
            <a:r>
              <a:rPr lang="en-US" altLang="zh-CN" sz="3600" b="1" smtClean="0"/>
              <a:t>3.2.4 </a:t>
            </a:r>
            <a:r>
              <a:rPr lang="zh-CN" altLang="en-US" sz="3600" b="1" smtClean="0"/>
              <a:t>铝合金窗的制作与安装</a:t>
            </a:r>
          </a:p>
        </p:txBody>
      </p:sp>
    </p:spTree>
    <p:extLst>
      <p:ext uri="{BB962C8B-B14F-4D97-AF65-F5344CB8AC3E}">
        <p14:creationId xmlns:p14="http://schemas.microsoft.com/office/powerpoint/2010/main" val="25488826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4"/>
          <p:cNvGrpSpPr>
            <a:grpSpLocks/>
          </p:cNvGrpSpPr>
          <p:nvPr/>
        </p:nvGrpSpPr>
        <p:grpSpPr bwMode="auto">
          <a:xfrm>
            <a:off x="685800" y="1447800"/>
            <a:ext cx="3733800" cy="4114800"/>
            <a:chOff x="6497" y="11430"/>
            <a:chExt cx="4035" cy="3900"/>
          </a:xfrm>
        </p:grpSpPr>
        <p:sp>
          <p:nvSpPr>
            <p:cNvPr id="77830" name="Text Box 5"/>
            <p:cNvSpPr txBox="1">
              <a:spLocks noChangeArrowheads="1"/>
            </p:cNvSpPr>
            <p:nvPr/>
          </p:nvSpPr>
          <p:spPr bwMode="auto">
            <a:xfrm>
              <a:off x="6706" y="14716"/>
              <a:ext cx="3675" cy="6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3.4  </a:t>
              </a:r>
              <a:r>
                <a:rPr lang="zh-CN" altLang="en-US" sz="1800" b="1">
                  <a:solidFill>
                    <a:srgbClr val="0033CC"/>
                  </a:solidFill>
                  <a:latin typeface="宋体" pitchFamily="2" charset="-122"/>
                </a:rPr>
                <a:t>窗扁方管连接</a:t>
              </a:r>
              <a:endParaRPr lang="zh-CN" altLang="en-US" sz="1800">
                <a:solidFill>
                  <a:srgbClr val="0033CC"/>
                </a:solidFill>
              </a:endParaRPr>
            </a:p>
          </p:txBody>
        </p:sp>
        <p:pic>
          <p:nvPicPr>
            <p:cNvPr id="77831" name="Picture 6" descr="6d11"/>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7" y="11430"/>
              <a:ext cx="403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827" name="Group 7"/>
          <p:cNvGrpSpPr>
            <a:grpSpLocks/>
          </p:cNvGrpSpPr>
          <p:nvPr/>
        </p:nvGrpSpPr>
        <p:grpSpPr bwMode="auto">
          <a:xfrm>
            <a:off x="4648200" y="1295400"/>
            <a:ext cx="3581400" cy="4641850"/>
            <a:chOff x="1667" y="2778"/>
            <a:chExt cx="5040" cy="5590"/>
          </a:xfrm>
        </p:grpSpPr>
        <p:pic>
          <p:nvPicPr>
            <p:cNvPr id="77828" name="Picture 8" descr="6d1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 y="2778"/>
              <a:ext cx="5040" cy="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9"/>
            <p:cNvSpPr txBox="1">
              <a:spLocks noChangeArrowheads="1"/>
            </p:cNvSpPr>
            <p:nvPr/>
          </p:nvSpPr>
          <p:spPr bwMode="auto">
            <a:xfrm>
              <a:off x="2192" y="6676"/>
              <a:ext cx="3990" cy="16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3.5  </a:t>
              </a:r>
              <a:r>
                <a:rPr lang="zh-CN" altLang="en-US" sz="1800" b="1">
                  <a:solidFill>
                    <a:srgbClr val="0033CC"/>
                  </a:solidFill>
                  <a:latin typeface="宋体" pitchFamily="2" charset="-122"/>
                </a:rPr>
                <a:t>安装前的钻孔方法</a:t>
              </a:r>
              <a:endParaRPr lang="zh-CN" altLang="en-US" sz="1800" b="1">
                <a:solidFill>
                  <a:srgbClr val="0033CC"/>
                </a:solidFill>
                <a:latin typeface="Times New Roman" pitchFamily="18" charset="0"/>
              </a:endParaRPr>
            </a:p>
            <a:p>
              <a:pPr eaLnBrk="1" fontAlgn="base" hangingPunct="1">
                <a:lnSpc>
                  <a:spcPct val="144000"/>
                </a:lnSpc>
                <a:spcBef>
                  <a:spcPts val="500"/>
                </a:spcBef>
                <a:spcAft>
                  <a:spcPts val="500"/>
                </a:spcAft>
                <a:buClrTx/>
                <a:buSzTx/>
                <a:buFont typeface="Arial" charset="0"/>
                <a:buNone/>
              </a:pPr>
              <a:r>
                <a:rPr lang="en-US" altLang="zh-CN" sz="1800">
                  <a:solidFill>
                    <a:srgbClr val="0033CC"/>
                  </a:solidFill>
                  <a:latin typeface="宋体" pitchFamily="2" charset="-122"/>
                </a:rPr>
                <a:t>1.</a:t>
              </a:r>
              <a:r>
                <a:rPr lang="zh-CN" altLang="en-US" sz="1800">
                  <a:solidFill>
                    <a:srgbClr val="0033CC"/>
                  </a:solidFill>
                  <a:latin typeface="宋体" pitchFamily="2" charset="-122"/>
                </a:rPr>
                <a:t>角码；</a:t>
              </a:r>
              <a:r>
                <a:rPr lang="en-US" altLang="zh-CN" sz="1800">
                  <a:solidFill>
                    <a:srgbClr val="0033CC"/>
                  </a:solidFill>
                  <a:latin typeface="宋体" pitchFamily="2" charset="-122"/>
                </a:rPr>
                <a:t>2.</a:t>
              </a:r>
              <a:r>
                <a:rPr lang="zh-CN" altLang="en-US" sz="1800">
                  <a:solidFill>
                    <a:srgbClr val="0033CC"/>
                  </a:solidFill>
                  <a:latin typeface="宋体" pitchFamily="2" charset="-122"/>
                </a:rPr>
                <a:t>模子；</a:t>
              </a:r>
              <a:r>
                <a:rPr lang="en-US" altLang="zh-CN" sz="1800">
                  <a:solidFill>
                    <a:srgbClr val="0033CC"/>
                  </a:solidFill>
                  <a:latin typeface="宋体" pitchFamily="2" charset="-122"/>
                </a:rPr>
                <a:t>3.</a:t>
              </a:r>
              <a:r>
                <a:rPr lang="zh-CN" altLang="en-US" sz="1800">
                  <a:solidFill>
                    <a:srgbClr val="0033CC"/>
                  </a:solidFill>
                  <a:latin typeface="宋体" pitchFamily="2" charset="-122"/>
                </a:rPr>
                <a:t>横向扁方管</a:t>
              </a:r>
              <a:endParaRPr lang="zh-CN" altLang="en-US" sz="1800">
                <a:solidFill>
                  <a:srgbClr val="0033CC"/>
                </a:solidFill>
              </a:endParaRPr>
            </a:p>
          </p:txBody>
        </p:sp>
      </p:grpSp>
    </p:spTree>
    <p:extLst>
      <p:ext uri="{BB962C8B-B14F-4D97-AF65-F5344CB8AC3E}">
        <p14:creationId xmlns:p14="http://schemas.microsoft.com/office/powerpoint/2010/main" val="28728975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Rot="1" noChangeArrowheads="1"/>
          </p:cNvSpPr>
          <p:nvPr>
            <p:ph idx="1"/>
          </p:nvPr>
        </p:nvSpPr>
        <p:spPr>
          <a:xfrm>
            <a:off x="381000" y="457200"/>
            <a:ext cx="8534400" cy="6096000"/>
          </a:xfrm>
        </p:spPr>
        <p:txBody>
          <a:bodyPr/>
          <a:lstStyle/>
          <a:p>
            <a:pPr eaLnBrk="1" hangingPunct="1"/>
            <a:r>
              <a:rPr lang="en-US" altLang="zh-CN" smtClean="0"/>
              <a:t>2</a:t>
            </a:r>
            <a:r>
              <a:rPr lang="zh-CN" altLang="en-US" smtClean="0"/>
              <a:t>）</a:t>
            </a:r>
            <a:r>
              <a:rPr lang="zh-CN" altLang="en-US" sz="2800" smtClean="0"/>
              <a:t>窗框连接</a:t>
            </a:r>
          </a:p>
          <a:p>
            <a:pPr eaLnBrk="1" hangingPunct="1"/>
            <a:r>
              <a:rPr lang="zh-CN" altLang="en-US" sz="2000" smtClean="0"/>
              <a:t>首先测量出在上滑道上面两条固紧槽孔距侧边的距离和高低位置尺寸，然后按这个尺寸在窗框边封上部衔接处划线打孔，孔径在</a:t>
            </a:r>
            <a:r>
              <a:rPr lang="en-US" altLang="zh-CN" sz="2000" smtClean="0"/>
              <a:t>φ5mm</a:t>
            </a:r>
            <a:r>
              <a:rPr lang="zh-CN" altLang="en-US" sz="2000" smtClean="0"/>
              <a:t>左右。钻好孔后，用专用的碰口胶垫，放在边封的槽口内，再将</a:t>
            </a:r>
            <a:r>
              <a:rPr lang="en-US" altLang="zh-CN" sz="2000" smtClean="0"/>
              <a:t>M4×35mm</a:t>
            </a:r>
            <a:r>
              <a:rPr lang="zh-CN" altLang="en-US" sz="2000" smtClean="0"/>
              <a:t>的自攻螺丝，穿过边封上打出的孔和碰口胶垫上的孔，旋进上滑道下面的固紧槽孔内，如图</a:t>
            </a:r>
            <a:r>
              <a:rPr lang="en-US" altLang="zh-CN" sz="2000" smtClean="0"/>
              <a:t>3.6</a:t>
            </a:r>
            <a:r>
              <a:rPr lang="zh-CN" altLang="en-US" sz="2000" smtClean="0"/>
              <a:t>所示。</a:t>
            </a:r>
          </a:p>
        </p:txBody>
      </p:sp>
      <p:grpSp>
        <p:nvGrpSpPr>
          <p:cNvPr id="78851" name="Group 7"/>
          <p:cNvGrpSpPr>
            <a:grpSpLocks/>
          </p:cNvGrpSpPr>
          <p:nvPr/>
        </p:nvGrpSpPr>
        <p:grpSpPr bwMode="auto">
          <a:xfrm>
            <a:off x="1066800" y="2743200"/>
            <a:ext cx="7315200" cy="3733800"/>
            <a:chOff x="672" y="1680"/>
            <a:chExt cx="4608" cy="2352"/>
          </a:xfrm>
        </p:grpSpPr>
        <p:sp>
          <p:nvSpPr>
            <p:cNvPr id="78852" name="Text Box 5"/>
            <p:cNvSpPr txBox="1">
              <a:spLocks noChangeArrowheads="1"/>
            </p:cNvSpPr>
            <p:nvPr/>
          </p:nvSpPr>
          <p:spPr bwMode="auto">
            <a:xfrm>
              <a:off x="672" y="3408"/>
              <a:ext cx="4608"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3.6 </a:t>
              </a:r>
              <a:r>
                <a:rPr lang="zh-CN" altLang="en-US" sz="1800" b="1">
                  <a:solidFill>
                    <a:srgbClr val="0033CC"/>
                  </a:solidFill>
                  <a:latin typeface="宋体" pitchFamily="2" charset="-122"/>
                </a:rPr>
                <a:t>窗框下滑部分的连接安装</a:t>
              </a:r>
              <a:endParaRPr lang="zh-CN" altLang="en-US" sz="1800" b="1">
                <a:solidFill>
                  <a:srgbClr val="0033CC"/>
                </a:solidFill>
                <a:latin typeface="Times New Roman" pitchFamily="18" charset="0"/>
              </a:endParaRPr>
            </a:p>
            <a:p>
              <a:pPr algn="ctr" eaLnBrk="1" fontAlgn="base" hangingPunct="1">
                <a:lnSpc>
                  <a:spcPct val="144000"/>
                </a:lnSpc>
                <a:spcBef>
                  <a:spcPts val="500"/>
                </a:spcBef>
                <a:spcAft>
                  <a:spcPts val="500"/>
                </a:spcAft>
                <a:buClrTx/>
                <a:buSzTx/>
                <a:buFont typeface="Arial" charset="0"/>
                <a:buNone/>
              </a:pPr>
              <a:r>
                <a:rPr lang="en-US" altLang="zh-CN" sz="1800">
                  <a:solidFill>
                    <a:srgbClr val="0033CC"/>
                  </a:solidFill>
                  <a:latin typeface="宋体" pitchFamily="2" charset="-122"/>
                </a:rPr>
                <a:t>1.</a:t>
              </a:r>
              <a:r>
                <a:rPr lang="zh-CN" altLang="en-US" sz="1800">
                  <a:solidFill>
                    <a:srgbClr val="0033CC"/>
                  </a:solidFill>
                  <a:latin typeface="宋体" pitchFamily="2" charset="-122"/>
                </a:rPr>
                <a:t>上滑道 </a:t>
              </a:r>
              <a:r>
                <a:rPr lang="en-US" altLang="zh-CN" sz="1800">
                  <a:solidFill>
                    <a:srgbClr val="0033CC"/>
                  </a:solidFill>
                  <a:latin typeface="宋体" pitchFamily="2" charset="-122"/>
                </a:rPr>
                <a:t>2.</a:t>
              </a:r>
              <a:r>
                <a:rPr lang="zh-CN" altLang="en-US" sz="1800">
                  <a:solidFill>
                    <a:srgbClr val="0033CC"/>
                  </a:solidFill>
                  <a:latin typeface="宋体" pitchFamily="2" charset="-122"/>
                </a:rPr>
                <a:t>边封 </a:t>
              </a:r>
              <a:r>
                <a:rPr lang="en-US" altLang="zh-CN" sz="1800">
                  <a:solidFill>
                    <a:srgbClr val="0033CC"/>
                  </a:solidFill>
                  <a:latin typeface="宋体" pitchFamily="2" charset="-122"/>
                </a:rPr>
                <a:t>3.</a:t>
              </a:r>
              <a:r>
                <a:rPr lang="zh-CN" altLang="en-US" sz="1800">
                  <a:solidFill>
                    <a:srgbClr val="0033CC"/>
                  </a:solidFill>
                  <a:latin typeface="宋体" pitchFamily="2" charset="-122"/>
                </a:rPr>
                <a:t>碰口胶垫 </a:t>
              </a:r>
              <a:r>
                <a:rPr lang="en-US" altLang="zh-CN" sz="1800">
                  <a:solidFill>
                    <a:srgbClr val="0033CC"/>
                  </a:solidFill>
                  <a:latin typeface="宋体" pitchFamily="2" charset="-122"/>
                </a:rPr>
                <a:t>4.</a:t>
              </a:r>
              <a:r>
                <a:rPr lang="zh-CN" altLang="en-US" sz="1800">
                  <a:solidFill>
                    <a:srgbClr val="0033CC"/>
                  </a:solidFill>
                  <a:latin typeface="宋体" pitchFamily="2" charset="-122"/>
                </a:rPr>
                <a:t>上滑道上的固紧槽 </a:t>
              </a:r>
              <a:r>
                <a:rPr lang="en-US" altLang="zh-CN" sz="1800">
                  <a:solidFill>
                    <a:srgbClr val="0033CC"/>
                  </a:solidFill>
                  <a:latin typeface="宋体" pitchFamily="2" charset="-122"/>
                </a:rPr>
                <a:t>5.</a:t>
              </a:r>
              <a:r>
                <a:rPr lang="zh-CN" altLang="en-US" sz="1800">
                  <a:solidFill>
                    <a:srgbClr val="0033CC"/>
                  </a:solidFill>
                  <a:latin typeface="宋体" pitchFamily="2" charset="-122"/>
                </a:rPr>
                <a:t>自攻</a:t>
              </a:r>
              <a:r>
                <a:rPr lang="zh-CN" altLang="en-US" sz="1600">
                  <a:solidFill>
                    <a:srgbClr val="0033CC"/>
                  </a:solidFill>
                  <a:latin typeface="宋体" pitchFamily="2" charset="-122"/>
                </a:rPr>
                <a:t>螺钉</a:t>
              </a:r>
              <a:r>
                <a:rPr lang="zh-CN" altLang="en-US" sz="900">
                  <a:solidFill>
                    <a:srgbClr val="0033CC"/>
                  </a:solidFill>
                  <a:latin typeface="宋体" pitchFamily="2" charset="-122"/>
                </a:rPr>
                <a:t> </a:t>
              </a:r>
              <a:endParaRPr lang="zh-CN" altLang="en-US" sz="1800">
                <a:solidFill>
                  <a:srgbClr val="0033CC"/>
                </a:solidFill>
              </a:endParaRPr>
            </a:p>
          </p:txBody>
        </p:sp>
        <p:pic>
          <p:nvPicPr>
            <p:cNvPr id="78853" name="Picture 6" descr="6d13"/>
            <p:cNvPicPr>
              <a:picLocks noChangeAspect="1" noChangeArrowheads="1"/>
            </p:cNvPicPr>
            <p:nvPr/>
          </p:nvPicPr>
          <p:blipFill>
            <a:blip r:embed="rId2" cstate="print">
              <a:extLst>
                <a:ext uri="{28A0092B-C50C-407E-A947-70E740481C1C}">
                  <a14:useLocalDpi xmlns:a14="http://schemas.microsoft.com/office/drawing/2010/main" val="0"/>
                </a:ext>
              </a:extLst>
            </a:blip>
            <a:srcRect r="6462"/>
            <a:stretch>
              <a:fillRect/>
            </a:stretch>
          </p:blipFill>
          <p:spPr bwMode="auto">
            <a:xfrm>
              <a:off x="1008" y="1680"/>
              <a:ext cx="3728"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48492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13"/>
          <p:cNvGrpSpPr>
            <a:grpSpLocks/>
          </p:cNvGrpSpPr>
          <p:nvPr/>
        </p:nvGrpSpPr>
        <p:grpSpPr bwMode="auto">
          <a:xfrm>
            <a:off x="1219200" y="2133600"/>
            <a:ext cx="7162800" cy="4286250"/>
            <a:chOff x="768" y="1344"/>
            <a:chExt cx="4512" cy="2700"/>
          </a:xfrm>
        </p:grpSpPr>
        <p:sp>
          <p:nvSpPr>
            <p:cNvPr id="79876" name="Text Box 8"/>
            <p:cNvSpPr txBox="1">
              <a:spLocks noChangeArrowheads="1"/>
            </p:cNvSpPr>
            <p:nvPr/>
          </p:nvSpPr>
          <p:spPr bwMode="auto">
            <a:xfrm>
              <a:off x="768" y="3408"/>
              <a:ext cx="4512" cy="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3.7  </a:t>
              </a:r>
              <a:r>
                <a:rPr lang="zh-CN" altLang="en-US" sz="1800" b="1">
                  <a:solidFill>
                    <a:srgbClr val="0033CC"/>
                  </a:solidFill>
                  <a:latin typeface="宋体" pitchFamily="2" charset="-122"/>
                </a:rPr>
                <a:t>窗框下滑部分的连接安装</a:t>
              </a:r>
              <a:endParaRPr lang="zh-CN" altLang="en-US" sz="1800" b="1">
                <a:solidFill>
                  <a:srgbClr val="0033CC"/>
                </a:solidFill>
                <a:latin typeface="Times New Roman" pitchFamily="18" charset="0"/>
              </a:endParaRPr>
            </a:p>
            <a:p>
              <a:pPr algn="ctr" eaLnBrk="1" fontAlgn="base" hangingPunct="1">
                <a:lnSpc>
                  <a:spcPct val="144000"/>
                </a:lnSpc>
                <a:spcBef>
                  <a:spcPts val="500"/>
                </a:spcBef>
                <a:spcAft>
                  <a:spcPts val="500"/>
                </a:spcAft>
                <a:buClrTx/>
                <a:buSzTx/>
                <a:buFont typeface="Arial" charset="0"/>
                <a:buNone/>
              </a:pPr>
              <a:r>
                <a:rPr lang="en-US" altLang="zh-CN" sz="1800">
                  <a:solidFill>
                    <a:srgbClr val="0033CC"/>
                  </a:solidFill>
                  <a:latin typeface="宋体" pitchFamily="2" charset="-122"/>
                </a:rPr>
                <a:t>1.</a:t>
              </a:r>
              <a:r>
                <a:rPr lang="zh-CN" altLang="en-US" sz="1800">
                  <a:solidFill>
                    <a:srgbClr val="0033CC"/>
                  </a:solidFill>
                  <a:latin typeface="宋体" pitchFamily="2" charset="-122"/>
                </a:rPr>
                <a:t>下滑道的滑轨；</a:t>
              </a:r>
              <a:r>
                <a:rPr lang="en-US" altLang="zh-CN" sz="1800">
                  <a:solidFill>
                    <a:srgbClr val="0033CC"/>
                  </a:solidFill>
                  <a:latin typeface="宋体" pitchFamily="2" charset="-122"/>
                </a:rPr>
                <a:t>2.</a:t>
              </a:r>
              <a:r>
                <a:rPr lang="zh-CN" altLang="en-US" sz="1800">
                  <a:solidFill>
                    <a:srgbClr val="0033CC"/>
                  </a:solidFill>
                  <a:latin typeface="宋体" pitchFamily="2" charset="-122"/>
                </a:rPr>
                <a:t>下滑道的固紧槽孔</a:t>
              </a:r>
              <a:endParaRPr lang="zh-CN" altLang="en-US" sz="1800">
                <a:solidFill>
                  <a:srgbClr val="0033CC"/>
                </a:solidFill>
              </a:endParaRPr>
            </a:p>
          </p:txBody>
        </p:sp>
        <p:pic>
          <p:nvPicPr>
            <p:cNvPr id="79877" name="Picture 9" descr="6d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344"/>
              <a:ext cx="436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75" name="Rectangle 12"/>
          <p:cNvSpPr>
            <a:spLocks noGrp="1" noChangeArrowheads="1"/>
          </p:cNvSpPr>
          <p:nvPr>
            <p:ph idx="1"/>
          </p:nvPr>
        </p:nvSpPr>
        <p:spPr>
          <a:xfrm>
            <a:off x="533400" y="533400"/>
            <a:ext cx="8077200" cy="6172200"/>
          </a:xfrm>
        </p:spPr>
        <p:txBody>
          <a:bodyPr/>
          <a:lstStyle/>
          <a:p>
            <a:pPr eaLnBrk="1" hangingPunct="1">
              <a:lnSpc>
                <a:spcPct val="90000"/>
              </a:lnSpc>
            </a:pPr>
            <a:r>
              <a:rPr lang="zh-CN" altLang="en-US" sz="2000" smtClean="0"/>
              <a:t>按同样的方法先测量出下划道下面的固紧槽孔距、侧边距离和其距上边的高低位置尺寸。然后按这三个尺寸在窗框边封下部衔接处划线打孔，孔径在</a:t>
            </a:r>
            <a:r>
              <a:rPr lang="en-US" altLang="zh-CN" sz="2000" smtClean="0"/>
              <a:t>φ5mm</a:t>
            </a:r>
            <a:r>
              <a:rPr lang="zh-CN" altLang="en-US" sz="2000" smtClean="0"/>
              <a:t>左右。钻好孔后，用专用的碰口胶垫，放在边封的槽口内，再将</a:t>
            </a:r>
            <a:r>
              <a:rPr lang="en-US" altLang="zh-CN" sz="2000" smtClean="0"/>
              <a:t>M4×35mm</a:t>
            </a:r>
            <a:r>
              <a:rPr lang="zh-CN" altLang="en-US" sz="2000" smtClean="0"/>
              <a:t>的自攻螺丝，穿过边封上打出的孔和碰口胶垫上的孔，旋进下滑道下面的固紧槽孔内，如图</a:t>
            </a:r>
            <a:r>
              <a:rPr lang="en-US" altLang="zh-CN" sz="2000" smtClean="0"/>
              <a:t>3.7</a:t>
            </a:r>
            <a:r>
              <a:rPr lang="zh-CN" altLang="en-US" sz="2000" smtClean="0"/>
              <a:t>所示。</a:t>
            </a:r>
          </a:p>
        </p:txBody>
      </p:sp>
    </p:spTree>
    <p:extLst>
      <p:ext uri="{BB962C8B-B14F-4D97-AF65-F5344CB8AC3E}">
        <p14:creationId xmlns:p14="http://schemas.microsoft.com/office/powerpoint/2010/main" val="40042823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Rot="1" noChangeArrowheads="1"/>
          </p:cNvSpPr>
          <p:nvPr>
            <p:ph idx="1"/>
          </p:nvPr>
        </p:nvSpPr>
        <p:spPr>
          <a:xfrm>
            <a:off x="304800" y="838200"/>
            <a:ext cx="8229600" cy="5029200"/>
          </a:xfrm>
        </p:spPr>
        <p:txBody>
          <a:bodyPr/>
          <a:lstStyle/>
          <a:p>
            <a:pPr eaLnBrk="1" hangingPunct="1">
              <a:lnSpc>
                <a:spcPct val="90000"/>
              </a:lnSpc>
            </a:pPr>
            <a:r>
              <a:rPr lang="en-US" altLang="zh-CN" sz="2400" smtClean="0"/>
              <a:t>3</a:t>
            </a:r>
            <a:r>
              <a:rPr lang="zh-CN" altLang="en-US" sz="2400" smtClean="0"/>
              <a:t>）窗扇的连接：</a:t>
            </a:r>
          </a:p>
          <a:p>
            <a:pPr eaLnBrk="1" hangingPunct="1">
              <a:lnSpc>
                <a:spcPct val="90000"/>
              </a:lnSpc>
            </a:pPr>
            <a:r>
              <a:rPr lang="zh-CN" altLang="en-US" sz="2000" smtClean="0"/>
              <a:t>分为</a:t>
            </a:r>
            <a:r>
              <a:rPr lang="en-US" altLang="zh-CN" sz="2000" smtClean="0"/>
              <a:t>5</a:t>
            </a:r>
            <a:r>
              <a:rPr lang="zh-CN" altLang="en-US" sz="2000" smtClean="0"/>
              <a:t>个步骤。</a:t>
            </a:r>
          </a:p>
          <a:p>
            <a:pPr eaLnBrk="1" hangingPunct="1">
              <a:lnSpc>
                <a:spcPct val="90000"/>
              </a:lnSpc>
            </a:pPr>
            <a:r>
              <a:rPr lang="zh-CN" altLang="en-US" sz="2000" smtClean="0"/>
              <a:t>①在连接装拼窗扇前，先在窗框的边框和带钩边框上、下两端处进行切口处理，以便将上、下横档插入其切口内固定。上端开切长</a:t>
            </a:r>
            <a:r>
              <a:rPr lang="en-US" altLang="zh-CN" sz="2000" smtClean="0"/>
              <a:t>51mm</a:t>
            </a:r>
            <a:r>
              <a:rPr lang="zh-CN" altLang="en-US" sz="2000" smtClean="0"/>
              <a:t>，下端开切长</a:t>
            </a:r>
            <a:r>
              <a:rPr lang="en-US" altLang="zh-CN" sz="2000" smtClean="0"/>
              <a:t>76.5mm</a:t>
            </a:r>
            <a:r>
              <a:rPr lang="zh-CN" altLang="en-US" sz="2000" smtClean="0"/>
              <a:t>，如图</a:t>
            </a:r>
            <a:r>
              <a:rPr lang="en-US" altLang="zh-CN" sz="2000" smtClean="0"/>
              <a:t>3.8</a:t>
            </a:r>
            <a:r>
              <a:rPr lang="zh-CN" altLang="en-US" sz="2000" smtClean="0"/>
              <a:t>所示。 </a:t>
            </a:r>
          </a:p>
          <a:p>
            <a:pPr eaLnBrk="1" hangingPunct="1">
              <a:lnSpc>
                <a:spcPct val="90000"/>
              </a:lnSpc>
            </a:pPr>
            <a:r>
              <a:rPr lang="zh-CN" altLang="en-US" sz="2000" smtClean="0"/>
              <a:t>②在下横档的底槽中安装滑轮，每条下横档的两端各装一只滑轮。               </a:t>
            </a:r>
          </a:p>
          <a:p>
            <a:pPr eaLnBrk="1" hangingPunct="1">
              <a:lnSpc>
                <a:spcPct val="90000"/>
              </a:lnSpc>
            </a:pPr>
            <a:r>
              <a:rPr lang="zh-CN" altLang="en-US" sz="2000" smtClean="0"/>
              <a:t>③在窗扇边框和带钩边框与下横档衔接端划线打孔。窗扇下横档与窗扇边框的连接如图</a:t>
            </a:r>
            <a:r>
              <a:rPr lang="en-US" altLang="zh-CN" sz="2000" smtClean="0"/>
              <a:t>3.9</a:t>
            </a:r>
            <a:r>
              <a:rPr lang="zh-CN" altLang="en-US" sz="2000" smtClean="0"/>
              <a:t>所示。</a:t>
            </a:r>
          </a:p>
          <a:p>
            <a:pPr eaLnBrk="1" hangingPunct="1">
              <a:lnSpc>
                <a:spcPct val="90000"/>
              </a:lnSpc>
            </a:pPr>
            <a:r>
              <a:rPr lang="zh-CN" altLang="en-US" sz="2000" smtClean="0"/>
              <a:t>说明：旋转滑轮上的调节螺丝，不仅能改变滑轮从下横档中外伸的高低尺寸，而且能改变下横档内两个滑轮之间的距离。④安装上横档角码和窗扇钩锁。其基本方法是截取两个铝角码，将角码放入横档的两头，使一个面与上横档端头面平齐，并钻两个孔（角码与上横档一并钻通），用</a:t>
            </a:r>
            <a:r>
              <a:rPr lang="en-US" altLang="zh-CN" sz="2000" smtClean="0"/>
              <a:t>M4</a:t>
            </a:r>
            <a:r>
              <a:rPr lang="zh-CN" altLang="en-US" sz="2000" smtClean="0"/>
              <a:t>自攻螺钉将角码固定在上横档内。再在角码另一面的中间打一个孔，根据此孔的上下左右尺寸位置，在扇的边框与带钩锁框上打孔并划窝，以便用螺丝将边框与上横档固定，其安装方式如图</a:t>
            </a:r>
            <a:r>
              <a:rPr lang="en-US" altLang="zh-CN" sz="2000" smtClean="0"/>
              <a:t>3.10</a:t>
            </a:r>
            <a:r>
              <a:rPr lang="zh-CN" altLang="en-US" sz="2000" smtClean="0"/>
              <a:t>所示。 </a:t>
            </a:r>
          </a:p>
          <a:p>
            <a:pPr eaLnBrk="1" hangingPunct="1">
              <a:lnSpc>
                <a:spcPct val="90000"/>
              </a:lnSpc>
            </a:pPr>
            <a:endParaRPr lang="en-US" altLang="zh-CN" sz="2000" smtClean="0"/>
          </a:p>
        </p:txBody>
      </p:sp>
    </p:spTree>
    <p:extLst>
      <p:ext uri="{BB962C8B-B14F-4D97-AF65-F5344CB8AC3E}">
        <p14:creationId xmlns:p14="http://schemas.microsoft.com/office/powerpoint/2010/main" val="22499487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4"/>
          <p:cNvGrpSpPr>
            <a:grpSpLocks/>
          </p:cNvGrpSpPr>
          <p:nvPr/>
        </p:nvGrpSpPr>
        <p:grpSpPr bwMode="auto">
          <a:xfrm>
            <a:off x="609600" y="990600"/>
            <a:ext cx="7315200" cy="4419600"/>
            <a:chOff x="1355" y="2814"/>
            <a:chExt cx="9030" cy="5496"/>
          </a:xfrm>
        </p:grpSpPr>
        <p:sp>
          <p:nvSpPr>
            <p:cNvPr id="63491" name="Text Box 5"/>
            <p:cNvSpPr txBox="1">
              <a:spLocks noChangeArrowheads="1"/>
            </p:cNvSpPr>
            <p:nvPr/>
          </p:nvSpPr>
          <p:spPr bwMode="auto">
            <a:xfrm>
              <a:off x="1355" y="7686"/>
              <a:ext cx="9030"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600" b="1">
                  <a:solidFill>
                    <a:srgbClr val="0033CC"/>
                  </a:solidFill>
                  <a:latin typeface="宋体" pitchFamily="2" charset="-122"/>
                </a:rPr>
                <a:t>图</a:t>
              </a:r>
              <a:r>
                <a:rPr lang="en-US" altLang="zh-CN" sz="1600" b="1">
                  <a:solidFill>
                    <a:srgbClr val="0033CC"/>
                  </a:solidFill>
                  <a:latin typeface="宋体" pitchFamily="2" charset="-122"/>
                </a:rPr>
                <a:t>3.3  90</a:t>
              </a:r>
              <a:r>
                <a:rPr lang="zh-CN" altLang="en-US" sz="1600" b="1">
                  <a:solidFill>
                    <a:srgbClr val="0033CC"/>
                  </a:solidFill>
                  <a:latin typeface="宋体" pitchFamily="2" charset="-122"/>
                </a:rPr>
                <a:t>系列铝合金推拉窗的断面</a:t>
              </a:r>
            </a:p>
          </p:txBody>
        </p:sp>
        <p:pic>
          <p:nvPicPr>
            <p:cNvPr id="63492" name="Picture 6" descr="6d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 y="2814"/>
              <a:ext cx="8400" cy="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06632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5"/>
          <p:cNvGrpSpPr>
            <a:grpSpLocks/>
          </p:cNvGrpSpPr>
          <p:nvPr/>
        </p:nvGrpSpPr>
        <p:grpSpPr bwMode="auto">
          <a:xfrm>
            <a:off x="0" y="1143000"/>
            <a:ext cx="3733800" cy="4876800"/>
            <a:chOff x="1352" y="8600"/>
            <a:chExt cx="4113" cy="5794"/>
          </a:xfrm>
        </p:grpSpPr>
        <p:sp>
          <p:nvSpPr>
            <p:cNvPr id="81926" name="Text Box 6"/>
            <p:cNvSpPr txBox="1">
              <a:spLocks noChangeArrowheads="1"/>
            </p:cNvSpPr>
            <p:nvPr/>
          </p:nvSpPr>
          <p:spPr bwMode="auto">
            <a:xfrm>
              <a:off x="1352" y="13770"/>
              <a:ext cx="4095"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3.8  </a:t>
              </a:r>
              <a:r>
                <a:rPr lang="zh-CN" altLang="en-US" sz="1800" b="1">
                  <a:solidFill>
                    <a:srgbClr val="0033CC"/>
                  </a:solidFill>
                  <a:latin typeface="宋体" pitchFamily="2" charset="-122"/>
                </a:rPr>
                <a:t>窗扇的连接 </a:t>
              </a:r>
              <a:endParaRPr lang="zh-CN" altLang="en-US" sz="1800">
                <a:solidFill>
                  <a:srgbClr val="0033CC"/>
                </a:solidFill>
              </a:endParaRPr>
            </a:p>
          </p:txBody>
        </p:sp>
        <p:pic>
          <p:nvPicPr>
            <p:cNvPr id="81927" name="Picture 7" descr="6d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7" y="8600"/>
              <a:ext cx="3798" cy="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23" name="Group 11"/>
          <p:cNvGrpSpPr>
            <a:grpSpLocks/>
          </p:cNvGrpSpPr>
          <p:nvPr/>
        </p:nvGrpSpPr>
        <p:grpSpPr bwMode="auto">
          <a:xfrm>
            <a:off x="4038600" y="685800"/>
            <a:ext cx="4648200" cy="5443538"/>
            <a:chOff x="2544" y="432"/>
            <a:chExt cx="2928" cy="3429"/>
          </a:xfrm>
        </p:grpSpPr>
        <p:sp>
          <p:nvSpPr>
            <p:cNvPr id="81924" name="Text Box 9"/>
            <p:cNvSpPr txBox="1">
              <a:spLocks noChangeArrowheads="1"/>
            </p:cNvSpPr>
            <p:nvPr/>
          </p:nvSpPr>
          <p:spPr bwMode="auto">
            <a:xfrm>
              <a:off x="2544" y="2976"/>
              <a:ext cx="2928" cy="8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3.9  </a:t>
              </a:r>
              <a:r>
                <a:rPr lang="zh-CN" altLang="en-US" sz="1800" b="1">
                  <a:solidFill>
                    <a:srgbClr val="0033CC"/>
                  </a:solidFill>
                  <a:latin typeface="宋体" pitchFamily="2" charset="-122"/>
                </a:rPr>
                <a:t>窗扇下横档安装</a:t>
              </a:r>
              <a:endParaRPr lang="zh-CN" altLang="en-US" sz="1800" b="1">
                <a:solidFill>
                  <a:srgbClr val="0033CC"/>
                </a:solidFill>
                <a:latin typeface="Times New Roman" pitchFamily="18" charset="0"/>
              </a:endParaRPr>
            </a:p>
            <a:p>
              <a:pPr eaLnBrk="1" fontAlgn="base" hangingPunct="1">
                <a:lnSpc>
                  <a:spcPct val="144000"/>
                </a:lnSpc>
                <a:spcBef>
                  <a:spcPts val="500"/>
                </a:spcBef>
                <a:spcAft>
                  <a:spcPts val="500"/>
                </a:spcAft>
                <a:buClrTx/>
                <a:buSzTx/>
                <a:buFont typeface="Arial" charset="0"/>
                <a:buNone/>
              </a:pPr>
              <a:r>
                <a:rPr lang="en-US" altLang="zh-CN" sz="1800">
                  <a:solidFill>
                    <a:srgbClr val="0033CC"/>
                  </a:solidFill>
                  <a:latin typeface="宋体" pitchFamily="2" charset="-122"/>
                </a:rPr>
                <a:t>1.</a:t>
              </a:r>
              <a:r>
                <a:rPr lang="zh-CN" altLang="en-US" sz="1800">
                  <a:solidFill>
                    <a:srgbClr val="0033CC"/>
                  </a:solidFill>
                  <a:latin typeface="宋体" pitchFamily="2" charset="-122"/>
                </a:rPr>
                <a:t>调节滑轮；</a:t>
              </a:r>
              <a:r>
                <a:rPr lang="en-US" altLang="zh-CN" sz="1800">
                  <a:solidFill>
                    <a:srgbClr val="0033CC"/>
                  </a:solidFill>
                  <a:latin typeface="宋体" pitchFamily="2" charset="-122"/>
                </a:rPr>
                <a:t>2.</a:t>
              </a:r>
              <a:r>
                <a:rPr lang="zh-CN" altLang="en-US" sz="1800">
                  <a:solidFill>
                    <a:srgbClr val="0033CC"/>
                  </a:solidFill>
                  <a:latin typeface="宋体" pitchFamily="2" charset="-122"/>
                </a:rPr>
                <a:t>固定孔；</a:t>
              </a:r>
              <a:r>
                <a:rPr lang="en-US" altLang="zh-CN" sz="1800">
                  <a:solidFill>
                    <a:srgbClr val="0033CC"/>
                  </a:solidFill>
                  <a:latin typeface="宋体" pitchFamily="2" charset="-122"/>
                </a:rPr>
                <a:t>3.</a:t>
              </a:r>
              <a:r>
                <a:rPr lang="zh-CN" altLang="en-US" sz="1800">
                  <a:solidFill>
                    <a:srgbClr val="0033CC"/>
                  </a:solidFill>
                  <a:latin typeface="宋体" pitchFamily="2" charset="-122"/>
                </a:rPr>
                <a:t>半圆槽；</a:t>
              </a:r>
              <a:r>
                <a:rPr lang="en-US" altLang="zh-CN" sz="1800">
                  <a:solidFill>
                    <a:srgbClr val="0033CC"/>
                  </a:solidFill>
                  <a:latin typeface="宋体" pitchFamily="2" charset="-122"/>
                </a:rPr>
                <a:t>4.</a:t>
              </a:r>
              <a:r>
                <a:rPr lang="zh-CN" altLang="en-US" sz="1800">
                  <a:solidFill>
                    <a:srgbClr val="0033CC"/>
                  </a:solidFill>
                  <a:latin typeface="宋体" pitchFamily="2" charset="-122"/>
                </a:rPr>
                <a:t>调节螺丝；</a:t>
              </a:r>
              <a:r>
                <a:rPr lang="en-US" altLang="zh-CN" sz="1800">
                  <a:solidFill>
                    <a:srgbClr val="0033CC"/>
                  </a:solidFill>
                  <a:latin typeface="宋体" pitchFamily="2" charset="-122"/>
                </a:rPr>
                <a:t>5.</a:t>
              </a:r>
              <a:r>
                <a:rPr lang="zh-CN" altLang="en-US" sz="1800">
                  <a:solidFill>
                    <a:srgbClr val="0033CC"/>
                  </a:solidFill>
                  <a:latin typeface="宋体" pitchFamily="2" charset="-122"/>
                </a:rPr>
                <a:t>滑轮固定螺丝；</a:t>
              </a:r>
              <a:r>
                <a:rPr lang="en-US" altLang="zh-CN" sz="1800">
                  <a:solidFill>
                    <a:srgbClr val="0033CC"/>
                  </a:solidFill>
                  <a:latin typeface="宋体" pitchFamily="2" charset="-122"/>
                </a:rPr>
                <a:t>6.</a:t>
              </a:r>
              <a:r>
                <a:rPr lang="zh-CN" altLang="en-US" sz="1800">
                  <a:solidFill>
                    <a:srgbClr val="0033CC"/>
                  </a:solidFill>
                  <a:latin typeface="宋体" pitchFamily="2" charset="-122"/>
                </a:rPr>
                <a:t>下横档；</a:t>
              </a:r>
              <a:r>
                <a:rPr lang="en-US" altLang="zh-CN" sz="1800">
                  <a:solidFill>
                    <a:srgbClr val="0033CC"/>
                  </a:solidFill>
                  <a:latin typeface="宋体" pitchFamily="2" charset="-122"/>
                </a:rPr>
                <a:t>7.</a:t>
              </a:r>
              <a:r>
                <a:rPr lang="zh-CN" altLang="en-US" sz="1800">
                  <a:solidFill>
                    <a:srgbClr val="0033CC"/>
                  </a:solidFill>
                  <a:latin typeface="宋体" pitchFamily="2" charset="-122"/>
                </a:rPr>
                <a:t>边框  </a:t>
              </a:r>
              <a:endParaRPr lang="zh-CN" altLang="en-US" sz="1800">
                <a:solidFill>
                  <a:srgbClr val="0033CC"/>
                </a:solidFill>
              </a:endParaRPr>
            </a:p>
          </p:txBody>
        </p:sp>
        <p:pic>
          <p:nvPicPr>
            <p:cNvPr id="81925" name="Picture 10" descr="6d16"/>
            <p:cNvPicPr>
              <a:picLocks noChangeAspect="1" noChangeArrowheads="1"/>
            </p:cNvPicPr>
            <p:nvPr/>
          </p:nvPicPr>
          <p:blipFill>
            <a:blip r:embed="rId3" cstate="print">
              <a:extLst>
                <a:ext uri="{28A0092B-C50C-407E-A947-70E740481C1C}">
                  <a14:useLocalDpi xmlns:a14="http://schemas.microsoft.com/office/drawing/2010/main" val="0"/>
                </a:ext>
              </a:extLst>
            </a:blip>
            <a:srcRect l="11113" r="11113"/>
            <a:stretch>
              <a:fillRect/>
            </a:stretch>
          </p:blipFill>
          <p:spPr bwMode="auto">
            <a:xfrm>
              <a:off x="2688" y="432"/>
              <a:ext cx="2352"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88580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Rot="1" noChangeArrowheads="1"/>
          </p:cNvSpPr>
          <p:nvPr>
            <p:ph idx="1"/>
          </p:nvPr>
        </p:nvSpPr>
        <p:spPr>
          <a:xfrm>
            <a:off x="457200" y="381000"/>
            <a:ext cx="8229600" cy="5745163"/>
          </a:xfrm>
        </p:spPr>
        <p:txBody>
          <a:bodyPr/>
          <a:lstStyle/>
          <a:p>
            <a:pPr eaLnBrk="1" hangingPunct="1"/>
            <a:endParaRPr lang="zh-CN" altLang="zh-CN" sz="2000" smtClean="0"/>
          </a:p>
        </p:txBody>
      </p:sp>
      <p:grpSp>
        <p:nvGrpSpPr>
          <p:cNvPr id="82947" name="Group 7"/>
          <p:cNvGrpSpPr>
            <a:grpSpLocks/>
          </p:cNvGrpSpPr>
          <p:nvPr/>
        </p:nvGrpSpPr>
        <p:grpSpPr bwMode="auto">
          <a:xfrm>
            <a:off x="1066800" y="685800"/>
            <a:ext cx="6705600" cy="5505450"/>
            <a:chOff x="672" y="432"/>
            <a:chExt cx="4224" cy="3468"/>
          </a:xfrm>
        </p:grpSpPr>
        <p:sp>
          <p:nvSpPr>
            <p:cNvPr id="82948" name="Text Box 5"/>
            <p:cNvSpPr txBox="1">
              <a:spLocks noChangeArrowheads="1"/>
            </p:cNvSpPr>
            <p:nvPr/>
          </p:nvSpPr>
          <p:spPr bwMode="auto">
            <a:xfrm>
              <a:off x="967" y="3264"/>
              <a:ext cx="3792" cy="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3.10 </a:t>
              </a:r>
              <a:r>
                <a:rPr lang="zh-CN" altLang="en-US" sz="1800" b="1">
                  <a:solidFill>
                    <a:srgbClr val="0033CC"/>
                  </a:solidFill>
                  <a:latin typeface="宋体" pitchFamily="2" charset="-122"/>
                </a:rPr>
                <a:t>窗扇下横档安装</a:t>
              </a:r>
              <a:endParaRPr lang="zh-CN" altLang="en-US" sz="1800" b="1">
                <a:solidFill>
                  <a:srgbClr val="0033CC"/>
                </a:solidFill>
                <a:latin typeface="Times New Roman" pitchFamily="18" charset="0"/>
              </a:endParaRPr>
            </a:p>
            <a:p>
              <a:pPr algn="ctr" eaLnBrk="1" fontAlgn="base" hangingPunct="1">
                <a:lnSpc>
                  <a:spcPct val="144000"/>
                </a:lnSpc>
                <a:spcBef>
                  <a:spcPts val="500"/>
                </a:spcBef>
                <a:spcAft>
                  <a:spcPts val="500"/>
                </a:spcAft>
                <a:buClrTx/>
                <a:buSzTx/>
                <a:buFont typeface="Arial" charset="0"/>
                <a:buNone/>
              </a:pPr>
              <a:r>
                <a:rPr lang="en-US" altLang="zh-CN" sz="1800">
                  <a:solidFill>
                    <a:srgbClr val="0033CC"/>
                  </a:solidFill>
                  <a:latin typeface="宋体" pitchFamily="2" charset="-122"/>
                </a:rPr>
                <a:t>1.</a:t>
              </a:r>
              <a:r>
                <a:rPr lang="zh-CN" altLang="en-US" sz="1800">
                  <a:solidFill>
                    <a:srgbClr val="0033CC"/>
                  </a:solidFill>
                  <a:latin typeface="宋体" pitchFamily="2" charset="-122"/>
                </a:rPr>
                <a:t>上横档；</a:t>
              </a:r>
              <a:r>
                <a:rPr lang="en-US" altLang="zh-CN" sz="1800">
                  <a:solidFill>
                    <a:srgbClr val="0033CC"/>
                  </a:solidFill>
                  <a:latin typeface="宋体" pitchFamily="2" charset="-122"/>
                </a:rPr>
                <a:t>2.</a:t>
              </a:r>
              <a:r>
                <a:rPr lang="zh-CN" altLang="en-US" sz="1800">
                  <a:solidFill>
                    <a:srgbClr val="0033CC"/>
                  </a:solidFill>
                  <a:latin typeface="宋体" pitchFamily="2" charset="-122"/>
                </a:rPr>
                <a:t>角码；</a:t>
              </a:r>
              <a:r>
                <a:rPr lang="en-US" altLang="zh-CN" sz="1800">
                  <a:solidFill>
                    <a:srgbClr val="0033CC"/>
                  </a:solidFill>
                  <a:latin typeface="宋体" pitchFamily="2" charset="-122"/>
                </a:rPr>
                <a:t>3.</a:t>
              </a:r>
              <a:r>
                <a:rPr lang="zh-CN" altLang="en-US" sz="1800">
                  <a:solidFill>
                    <a:srgbClr val="0033CC"/>
                  </a:solidFill>
                  <a:latin typeface="宋体" pitchFamily="2" charset="-122"/>
                </a:rPr>
                <a:t>窗扇边框；</a:t>
              </a:r>
              <a:r>
                <a:rPr lang="en-US" altLang="zh-CN" sz="1800">
                  <a:solidFill>
                    <a:srgbClr val="0033CC"/>
                  </a:solidFill>
                  <a:latin typeface="宋体" pitchFamily="2" charset="-122"/>
                </a:rPr>
                <a:t>4.</a:t>
              </a:r>
              <a:r>
                <a:rPr lang="zh-CN" altLang="en-US" sz="1800">
                  <a:solidFill>
                    <a:srgbClr val="0033CC"/>
                  </a:solidFill>
                  <a:latin typeface="宋体" pitchFamily="2" charset="-122"/>
                </a:rPr>
                <a:t>窗锁洞</a:t>
              </a:r>
              <a:endParaRPr lang="zh-CN" altLang="en-US" sz="1800">
                <a:solidFill>
                  <a:srgbClr val="0033CC"/>
                </a:solidFill>
              </a:endParaRPr>
            </a:p>
          </p:txBody>
        </p:sp>
        <p:pic>
          <p:nvPicPr>
            <p:cNvPr id="82949" name="Picture 6" descr="6d17"/>
            <p:cNvPicPr>
              <a:picLocks noChangeAspect="1" noChangeArrowheads="1"/>
            </p:cNvPicPr>
            <p:nvPr/>
          </p:nvPicPr>
          <p:blipFill>
            <a:blip r:embed="rId2">
              <a:extLst>
                <a:ext uri="{28A0092B-C50C-407E-A947-70E740481C1C}">
                  <a14:useLocalDpi xmlns:a14="http://schemas.microsoft.com/office/drawing/2010/main" val="0"/>
                </a:ext>
              </a:extLst>
            </a:blip>
            <a:srcRect l="17549" r="21045"/>
            <a:stretch>
              <a:fillRect/>
            </a:stretch>
          </p:blipFill>
          <p:spPr bwMode="auto">
            <a:xfrm>
              <a:off x="672" y="432"/>
              <a:ext cx="4224"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09701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Rot="1" noChangeArrowheads="1"/>
          </p:cNvSpPr>
          <p:nvPr>
            <p:ph idx="1"/>
          </p:nvPr>
        </p:nvSpPr>
        <p:spPr>
          <a:xfrm>
            <a:off x="457200" y="381000"/>
            <a:ext cx="8229600" cy="5745163"/>
          </a:xfrm>
        </p:spPr>
        <p:txBody>
          <a:bodyPr/>
          <a:lstStyle/>
          <a:p>
            <a:pPr eaLnBrk="1" hangingPunct="1"/>
            <a:r>
              <a:rPr lang="en-US" altLang="zh-CN" sz="2400" smtClean="0"/>
              <a:t>⑤</a:t>
            </a:r>
            <a:r>
              <a:rPr lang="zh-CN" altLang="en-US" sz="2400" smtClean="0"/>
              <a:t>上密封毛条及安装窗扇玻璃。</a:t>
            </a:r>
            <a:r>
              <a:rPr lang="zh-CN" altLang="en-US" sz="2000" smtClean="0"/>
              <a:t>窗扇上的密封毛条有两种：长毛条装于上横档顶边的槽内和下横档底边的槽内，而短毛条是装于带钩边框的钩部槽内。在安装窗扇玻璃时，要先检查复核玻璃的尺寸。通常，玻璃尺寸长宽方向均比窗扇内侧长宽尺寸大</a:t>
            </a:r>
            <a:r>
              <a:rPr lang="en-US" altLang="zh-CN" sz="2000" smtClean="0"/>
              <a:t>25mm</a:t>
            </a:r>
            <a:r>
              <a:rPr lang="zh-CN" altLang="en-US" sz="2000" smtClean="0"/>
              <a:t>。然后，从窗扇一侧将玻璃装入窗扇内侧的槽内，并紧固连接好边框，其安装方法如图</a:t>
            </a:r>
            <a:r>
              <a:rPr lang="en-US" altLang="zh-CN" sz="2000" smtClean="0"/>
              <a:t>3.11</a:t>
            </a:r>
            <a:r>
              <a:rPr lang="zh-CN" altLang="en-US" sz="2000" smtClean="0"/>
              <a:t>所示。最后，在玻璃与窗扇槽之间用塔形橡胶条或玻璃胶进行密封</a:t>
            </a:r>
            <a:r>
              <a:rPr lang="en-US" altLang="zh-CN" sz="2000" smtClean="0"/>
              <a:t>,</a:t>
            </a:r>
            <a:r>
              <a:rPr lang="zh-CN" altLang="en-US" sz="2000" smtClean="0"/>
              <a:t>如图</a:t>
            </a:r>
            <a:r>
              <a:rPr lang="en-US" altLang="zh-CN" sz="2000" smtClean="0"/>
              <a:t>3.12</a:t>
            </a:r>
            <a:r>
              <a:rPr lang="zh-CN" altLang="en-US" sz="2000" smtClean="0"/>
              <a:t>所示</a:t>
            </a:r>
            <a:r>
              <a:rPr lang="zh-CN" altLang="en-US" smtClean="0"/>
              <a:t> </a:t>
            </a:r>
          </a:p>
        </p:txBody>
      </p:sp>
      <p:grpSp>
        <p:nvGrpSpPr>
          <p:cNvPr id="83971" name="Group 4"/>
          <p:cNvGrpSpPr>
            <a:grpSpLocks/>
          </p:cNvGrpSpPr>
          <p:nvPr/>
        </p:nvGrpSpPr>
        <p:grpSpPr bwMode="auto">
          <a:xfrm>
            <a:off x="914400" y="2895600"/>
            <a:ext cx="3200400" cy="3962400"/>
            <a:chOff x="1728" y="302"/>
            <a:chExt cx="2815" cy="4268"/>
          </a:xfrm>
        </p:grpSpPr>
        <p:sp>
          <p:nvSpPr>
            <p:cNvPr id="83975" name="Text Box 5"/>
            <p:cNvSpPr txBox="1">
              <a:spLocks noChangeArrowheads="1"/>
            </p:cNvSpPr>
            <p:nvPr/>
          </p:nvSpPr>
          <p:spPr bwMode="auto">
            <a:xfrm>
              <a:off x="1877" y="3786"/>
              <a:ext cx="2503" cy="7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3.11  </a:t>
              </a:r>
              <a:r>
                <a:rPr lang="zh-CN" altLang="en-US" sz="1800" b="1">
                  <a:solidFill>
                    <a:srgbClr val="0033CC"/>
                  </a:solidFill>
                  <a:latin typeface="宋体" pitchFamily="2" charset="-122"/>
                </a:rPr>
                <a:t>安装窗扇玻璃 </a:t>
              </a:r>
              <a:endParaRPr lang="zh-CN" altLang="en-US" sz="1800">
                <a:solidFill>
                  <a:srgbClr val="0033CC"/>
                </a:solidFill>
              </a:endParaRPr>
            </a:p>
          </p:txBody>
        </p:sp>
        <p:pic>
          <p:nvPicPr>
            <p:cNvPr id="83976" name="Picture 6" descr="6d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 y="302"/>
              <a:ext cx="2815" cy="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2" name="Group 10"/>
          <p:cNvGrpSpPr>
            <a:grpSpLocks/>
          </p:cNvGrpSpPr>
          <p:nvPr/>
        </p:nvGrpSpPr>
        <p:grpSpPr bwMode="auto">
          <a:xfrm>
            <a:off x="4876800" y="2514600"/>
            <a:ext cx="3797300" cy="3657600"/>
            <a:chOff x="3024" y="1776"/>
            <a:chExt cx="2392" cy="2304"/>
          </a:xfrm>
        </p:grpSpPr>
        <p:sp>
          <p:nvSpPr>
            <p:cNvPr id="83973" name="Text Box 8"/>
            <p:cNvSpPr txBox="1">
              <a:spLocks noChangeArrowheads="1"/>
            </p:cNvSpPr>
            <p:nvPr/>
          </p:nvSpPr>
          <p:spPr bwMode="auto">
            <a:xfrm>
              <a:off x="3232" y="3729"/>
              <a:ext cx="2144" cy="3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3.12  </a:t>
              </a:r>
              <a:r>
                <a:rPr lang="zh-CN" altLang="en-US" sz="1800" b="1">
                  <a:solidFill>
                    <a:srgbClr val="0033CC"/>
                  </a:solidFill>
                  <a:latin typeface="宋体" pitchFamily="2" charset="-122"/>
                </a:rPr>
                <a:t>玻璃与窗扇槽的密封</a:t>
              </a:r>
              <a:r>
                <a:rPr lang="zh-CN" altLang="en-US" sz="900" b="1">
                  <a:solidFill>
                    <a:srgbClr val="0033CC"/>
                  </a:solidFill>
                  <a:latin typeface="宋体" pitchFamily="2" charset="-122"/>
                </a:rPr>
                <a:t> </a:t>
              </a:r>
              <a:endParaRPr lang="zh-CN" altLang="en-US" sz="1800">
                <a:solidFill>
                  <a:srgbClr val="0033CC"/>
                </a:solidFill>
              </a:endParaRPr>
            </a:p>
          </p:txBody>
        </p:sp>
        <p:pic>
          <p:nvPicPr>
            <p:cNvPr id="83974" name="Picture 9" descr="6d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 y="1776"/>
              <a:ext cx="2392"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17582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Rot="1" noChangeArrowheads="1"/>
          </p:cNvSpPr>
          <p:nvPr>
            <p:ph idx="1"/>
          </p:nvPr>
        </p:nvSpPr>
        <p:spPr>
          <a:xfrm>
            <a:off x="457200" y="457200"/>
            <a:ext cx="8229600" cy="5668963"/>
          </a:xfrm>
        </p:spPr>
        <p:txBody>
          <a:bodyPr/>
          <a:lstStyle/>
          <a:p>
            <a:pPr eaLnBrk="1" hangingPunct="1"/>
            <a:r>
              <a:rPr lang="en-US" altLang="zh-CN" sz="2400" smtClean="0"/>
              <a:t>4</a:t>
            </a:r>
            <a:r>
              <a:rPr lang="zh-CN" altLang="en-US" sz="2400" smtClean="0"/>
              <a:t>）上窗与窗框的组装。</a:t>
            </a:r>
          </a:p>
          <a:p>
            <a:pPr eaLnBrk="1" hangingPunct="1"/>
            <a:r>
              <a:rPr lang="zh-CN" altLang="en-US" sz="2000" smtClean="0"/>
              <a:t>先切两小块</a:t>
            </a:r>
            <a:r>
              <a:rPr lang="en-US" altLang="zh-CN" sz="2000" smtClean="0"/>
              <a:t>12mm</a:t>
            </a:r>
            <a:r>
              <a:rPr lang="zh-CN" altLang="en-US" sz="2000" smtClean="0"/>
              <a:t>的厘米板，将其放在窗框上滑的顶面，再将口字形上窗框放在上滑道的顶面，并将两者前后左右的边对正。然后，从上滑道向下打孔，把两者一并钻通，用自攻螺丝将上滑道与上窗框扁方管连接起来，如图</a:t>
            </a:r>
            <a:r>
              <a:rPr lang="en-US" altLang="zh-CN" sz="2000" smtClean="0"/>
              <a:t>3.13</a:t>
            </a:r>
            <a:r>
              <a:rPr lang="zh-CN" altLang="en-US" sz="2000" smtClean="0"/>
              <a:t>所示。</a:t>
            </a:r>
          </a:p>
        </p:txBody>
      </p:sp>
      <p:grpSp>
        <p:nvGrpSpPr>
          <p:cNvPr id="84995" name="Group 7"/>
          <p:cNvGrpSpPr>
            <a:grpSpLocks/>
          </p:cNvGrpSpPr>
          <p:nvPr/>
        </p:nvGrpSpPr>
        <p:grpSpPr bwMode="auto">
          <a:xfrm>
            <a:off x="1447800" y="2286000"/>
            <a:ext cx="6172200" cy="4222750"/>
            <a:chOff x="912" y="1440"/>
            <a:chExt cx="3888" cy="2660"/>
          </a:xfrm>
        </p:grpSpPr>
        <p:sp>
          <p:nvSpPr>
            <p:cNvPr id="84996" name="Text Box 5"/>
            <p:cNvSpPr txBox="1">
              <a:spLocks noChangeArrowheads="1"/>
            </p:cNvSpPr>
            <p:nvPr/>
          </p:nvSpPr>
          <p:spPr bwMode="auto">
            <a:xfrm>
              <a:off x="912" y="3696"/>
              <a:ext cx="3888" cy="4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3.13</a:t>
              </a:r>
              <a:r>
                <a:rPr lang="en-US" altLang="zh-CN" sz="1800">
                  <a:solidFill>
                    <a:srgbClr val="0033CC"/>
                  </a:solidFill>
                  <a:latin typeface="宋体" pitchFamily="2" charset="-122"/>
                </a:rPr>
                <a:t>  </a:t>
              </a:r>
              <a:r>
                <a:rPr lang="zh-CN" altLang="en-US" sz="1800" b="1">
                  <a:solidFill>
                    <a:srgbClr val="0033CC"/>
                  </a:solidFill>
                  <a:latin typeface="宋体" pitchFamily="2" charset="-122"/>
                </a:rPr>
                <a:t>上窗与窗框的连接 </a:t>
              </a:r>
              <a:endParaRPr lang="zh-CN" altLang="en-US" sz="1800">
                <a:solidFill>
                  <a:srgbClr val="0033CC"/>
                </a:solidFill>
                <a:latin typeface="宋体" pitchFamily="2" charset="-122"/>
              </a:endParaRPr>
            </a:p>
            <a:p>
              <a:pPr algn="ctr" eaLnBrk="1" fontAlgn="base" hangingPunct="1">
                <a:spcBef>
                  <a:spcPct val="0"/>
                </a:spcBef>
                <a:spcAft>
                  <a:spcPct val="0"/>
                </a:spcAft>
                <a:buClrTx/>
                <a:buSzTx/>
                <a:buFont typeface="Arial" charset="0"/>
                <a:buNone/>
              </a:pPr>
              <a:r>
                <a:rPr lang="en-US" altLang="zh-CN" sz="1800">
                  <a:solidFill>
                    <a:srgbClr val="0033CC"/>
                  </a:solidFill>
                  <a:latin typeface="宋体" pitchFamily="2" charset="-122"/>
                </a:rPr>
                <a:t>1.</a:t>
              </a:r>
              <a:r>
                <a:rPr lang="zh-CN" altLang="en-US" sz="1800">
                  <a:solidFill>
                    <a:srgbClr val="0033CC"/>
                  </a:solidFill>
                  <a:latin typeface="宋体" pitchFamily="2" charset="-122"/>
                </a:rPr>
                <a:t>上滑道；</a:t>
              </a:r>
              <a:r>
                <a:rPr lang="en-US" altLang="zh-CN" sz="1800">
                  <a:solidFill>
                    <a:srgbClr val="0033CC"/>
                  </a:solidFill>
                  <a:latin typeface="宋体" pitchFamily="2" charset="-122"/>
                </a:rPr>
                <a:t>2.</a:t>
              </a:r>
              <a:r>
                <a:rPr lang="zh-CN" altLang="en-US" sz="1800">
                  <a:solidFill>
                    <a:srgbClr val="0033CC"/>
                  </a:solidFill>
                  <a:latin typeface="宋体" pitchFamily="2" charset="-122"/>
                </a:rPr>
                <a:t>上窗扁方管；</a:t>
              </a:r>
              <a:r>
                <a:rPr lang="en-US" altLang="zh-CN" sz="1800">
                  <a:solidFill>
                    <a:srgbClr val="0033CC"/>
                  </a:solidFill>
                  <a:latin typeface="宋体" pitchFamily="2" charset="-122"/>
                </a:rPr>
                <a:t>3.</a:t>
              </a:r>
              <a:r>
                <a:rPr lang="zh-CN" altLang="en-US" sz="1800">
                  <a:solidFill>
                    <a:srgbClr val="0033CC"/>
                  </a:solidFill>
                  <a:latin typeface="宋体" pitchFamily="2" charset="-122"/>
                </a:rPr>
                <a:t>自攻螺丝；</a:t>
              </a:r>
              <a:r>
                <a:rPr lang="en-US" altLang="zh-CN" sz="1800">
                  <a:solidFill>
                    <a:srgbClr val="0033CC"/>
                  </a:solidFill>
                  <a:latin typeface="宋体" pitchFamily="2" charset="-122"/>
                </a:rPr>
                <a:t>4.</a:t>
              </a:r>
              <a:r>
                <a:rPr lang="zh-CN" altLang="en-US" sz="1800">
                  <a:solidFill>
                    <a:srgbClr val="0033CC"/>
                  </a:solidFill>
                  <a:latin typeface="宋体" pitchFamily="2" charset="-122"/>
                </a:rPr>
                <a:t>木垫块</a:t>
              </a:r>
              <a:endParaRPr lang="zh-CN" altLang="en-US" sz="1800">
                <a:solidFill>
                  <a:srgbClr val="0033CC"/>
                </a:solidFill>
              </a:endParaRPr>
            </a:p>
          </p:txBody>
        </p:sp>
        <p:pic>
          <p:nvPicPr>
            <p:cNvPr id="84997" name="Picture 6" descr="图片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1440"/>
              <a:ext cx="350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70513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Rot="1" noChangeArrowheads="1"/>
          </p:cNvSpPr>
          <p:nvPr>
            <p:ph idx="1"/>
          </p:nvPr>
        </p:nvSpPr>
        <p:spPr>
          <a:xfrm>
            <a:off x="457200" y="457200"/>
            <a:ext cx="8229600" cy="5668963"/>
          </a:xfrm>
        </p:spPr>
        <p:txBody>
          <a:bodyPr/>
          <a:lstStyle/>
          <a:p>
            <a:pPr eaLnBrk="1" hangingPunct="1"/>
            <a:r>
              <a:rPr lang="zh-CN" altLang="en-US" sz="2400" smtClean="0"/>
              <a:t>（</a:t>
            </a:r>
            <a:r>
              <a:rPr lang="en-US" altLang="zh-CN" sz="2400" smtClean="0"/>
              <a:t>3</a:t>
            </a:r>
            <a:r>
              <a:rPr lang="zh-CN" altLang="en-US" sz="2400" smtClean="0"/>
              <a:t>）推拉窗的安装</a:t>
            </a:r>
            <a:r>
              <a:rPr lang="zh-CN" altLang="en-US" sz="2000" smtClean="0"/>
              <a:t>                            </a:t>
            </a:r>
          </a:p>
          <a:p>
            <a:pPr eaLnBrk="1" hangingPunct="1"/>
            <a:r>
              <a:rPr lang="en-US" altLang="zh-CN" sz="2000" smtClean="0"/>
              <a:t>1</a:t>
            </a:r>
            <a:r>
              <a:rPr lang="zh-CN" altLang="en-US" sz="2000" smtClean="0"/>
              <a:t>）窗框安装</a:t>
            </a:r>
          </a:p>
          <a:p>
            <a:pPr eaLnBrk="1" hangingPunct="1"/>
            <a:r>
              <a:rPr lang="zh-CN" altLang="en-US" sz="2000" smtClean="0"/>
              <a:t>在铝合金窗框安装角码或木块，每条边上各安装两个，角码需要用水泥钉钉固在窗洞墙内，如图</a:t>
            </a:r>
            <a:r>
              <a:rPr lang="en-US" altLang="zh-CN" sz="2000" smtClean="0"/>
              <a:t>3.14</a:t>
            </a:r>
            <a:r>
              <a:rPr lang="zh-CN" altLang="en-US" sz="2000" smtClean="0"/>
              <a:t>所示</a:t>
            </a:r>
            <a:r>
              <a:rPr lang="zh-CN" altLang="en-US" smtClean="0"/>
              <a:t>。</a:t>
            </a:r>
          </a:p>
        </p:txBody>
      </p:sp>
      <p:grpSp>
        <p:nvGrpSpPr>
          <p:cNvPr id="86019" name="Group 7"/>
          <p:cNvGrpSpPr>
            <a:grpSpLocks/>
          </p:cNvGrpSpPr>
          <p:nvPr/>
        </p:nvGrpSpPr>
        <p:grpSpPr bwMode="auto">
          <a:xfrm>
            <a:off x="1295400" y="2057400"/>
            <a:ext cx="6858000" cy="4273550"/>
            <a:chOff x="480" y="1440"/>
            <a:chExt cx="5040" cy="2548"/>
          </a:xfrm>
        </p:grpSpPr>
        <p:sp>
          <p:nvSpPr>
            <p:cNvPr id="86020" name="Text Box 5"/>
            <p:cNvSpPr txBox="1">
              <a:spLocks noChangeArrowheads="1"/>
            </p:cNvSpPr>
            <p:nvPr/>
          </p:nvSpPr>
          <p:spPr bwMode="auto">
            <a:xfrm>
              <a:off x="480" y="3628"/>
              <a:ext cx="50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4000"/>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3.14  </a:t>
              </a:r>
              <a:r>
                <a:rPr lang="zh-CN" altLang="en-US" sz="1800" b="1">
                  <a:solidFill>
                    <a:srgbClr val="0033CC"/>
                  </a:solidFill>
                  <a:latin typeface="宋体" pitchFamily="2" charset="-122"/>
                </a:rPr>
                <a:t>窗框与砖墙的连接安装</a:t>
              </a:r>
              <a:r>
                <a:rPr lang="zh-CN" altLang="en-US" sz="1600" b="1">
                  <a:solidFill>
                    <a:srgbClr val="0033CC"/>
                  </a:solidFill>
                  <a:latin typeface="宋体" pitchFamily="2" charset="-122"/>
                </a:rPr>
                <a:t> </a:t>
              </a:r>
              <a:endParaRPr lang="zh-CN" altLang="en-US" sz="1600">
                <a:solidFill>
                  <a:srgbClr val="0033CC"/>
                </a:solidFill>
              </a:endParaRPr>
            </a:p>
          </p:txBody>
        </p:sp>
        <p:pic>
          <p:nvPicPr>
            <p:cNvPr id="86021" name="Picture 6" descr="6d2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 y="1440"/>
              <a:ext cx="4699" cy="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973461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Rot="1" noChangeArrowheads="1"/>
          </p:cNvSpPr>
          <p:nvPr>
            <p:ph idx="1"/>
          </p:nvPr>
        </p:nvSpPr>
        <p:spPr>
          <a:xfrm>
            <a:off x="457200" y="381000"/>
            <a:ext cx="8229600" cy="6477000"/>
          </a:xfrm>
        </p:spPr>
        <p:txBody>
          <a:bodyPr/>
          <a:lstStyle/>
          <a:p>
            <a:pPr eaLnBrk="1" hangingPunct="1">
              <a:lnSpc>
                <a:spcPct val="80000"/>
              </a:lnSpc>
            </a:pPr>
            <a:r>
              <a:rPr lang="en-US" altLang="zh-CN" sz="2000" smtClean="0"/>
              <a:t>2</a:t>
            </a:r>
            <a:r>
              <a:rPr lang="zh-CN" altLang="en-US" sz="2000" smtClean="0"/>
              <a:t>）窗扇的安装</a:t>
            </a:r>
          </a:p>
          <a:p>
            <a:pPr eaLnBrk="1" hangingPunct="1">
              <a:lnSpc>
                <a:spcPct val="80000"/>
              </a:lnSpc>
            </a:pPr>
            <a:r>
              <a:rPr lang="zh-CN" altLang="en-US" sz="2000" smtClean="0"/>
              <a:t>安装前，先检查窗扇上的密封条，是否有少装或脱落现象。然后用螺丝刀拧旋边框侧的滑轮调节螺丝，使滑轮向下横档内回缩。其顶部插入窗框的上滑槽中，滑轮卡在下滑道的滑轮轨道上，在拧旋滑轮调节螺丝，使滑轮从下横档内外伸。</a:t>
            </a:r>
          </a:p>
          <a:p>
            <a:pPr eaLnBrk="1" hangingPunct="1">
              <a:lnSpc>
                <a:spcPct val="80000"/>
              </a:lnSpc>
            </a:pPr>
            <a:r>
              <a:rPr lang="en-US" altLang="zh-CN" sz="2000" smtClean="0"/>
              <a:t>3</a:t>
            </a:r>
            <a:r>
              <a:rPr lang="zh-CN" altLang="en-US" sz="2000" smtClean="0"/>
              <a:t>）上窗玻璃安装</a:t>
            </a:r>
          </a:p>
          <a:p>
            <a:pPr eaLnBrk="1" hangingPunct="1">
              <a:lnSpc>
                <a:spcPct val="80000"/>
              </a:lnSpc>
            </a:pPr>
            <a:r>
              <a:rPr lang="zh-CN" altLang="en-US" sz="2000" smtClean="0"/>
              <a:t>上窗玻璃尺寸必须比上窗内框尺寸小</a:t>
            </a:r>
            <a:r>
              <a:rPr lang="en-US" altLang="zh-CN" sz="2000" smtClean="0"/>
              <a:t>5mm</a:t>
            </a:r>
            <a:r>
              <a:rPr lang="zh-CN" altLang="en-US" sz="2000" smtClean="0"/>
              <a:t>左右，不能安装得与内框相接触。因为在阳光的照射下，会受热产生体积膨胀。如果安装的玻璃与窗框接触，受热膨胀后往往造成玻璃开裂。</a:t>
            </a:r>
          </a:p>
          <a:p>
            <a:pPr eaLnBrk="1" hangingPunct="1">
              <a:lnSpc>
                <a:spcPct val="80000"/>
              </a:lnSpc>
            </a:pPr>
            <a:r>
              <a:rPr lang="en-US" altLang="zh-CN" sz="2000" smtClean="0"/>
              <a:t>4</a:t>
            </a:r>
            <a:r>
              <a:rPr lang="zh-CN" altLang="en-US" sz="2000" smtClean="0"/>
              <a:t>）窗钩锁挂钩的安装</a:t>
            </a:r>
          </a:p>
          <a:p>
            <a:pPr eaLnBrk="1" hangingPunct="1">
              <a:lnSpc>
                <a:spcPct val="80000"/>
              </a:lnSpc>
            </a:pPr>
            <a:r>
              <a:rPr lang="zh-CN" altLang="en-US" sz="2000" smtClean="0"/>
              <a:t>窗钩锁的挂钩安装于窗框的边封凹槽内，如图</a:t>
            </a:r>
            <a:r>
              <a:rPr lang="en-US" altLang="zh-CN" sz="2000" smtClean="0"/>
              <a:t>3.15</a:t>
            </a:r>
            <a:r>
              <a:rPr lang="zh-CN" altLang="en-US" sz="2000" smtClean="0"/>
              <a:t>所示。挂钩的安装位置尺寸要与窗扇上挂钩锁洞的位置相对应。挂钩的钩平面一般可位于锁洞孔的中心线处。根据这个对应位置，在窗框边封凹槽内划线打孔。 </a:t>
            </a:r>
          </a:p>
        </p:txBody>
      </p:sp>
      <p:grpSp>
        <p:nvGrpSpPr>
          <p:cNvPr id="87043" name="Group 4"/>
          <p:cNvGrpSpPr>
            <a:grpSpLocks/>
          </p:cNvGrpSpPr>
          <p:nvPr/>
        </p:nvGrpSpPr>
        <p:grpSpPr bwMode="auto">
          <a:xfrm>
            <a:off x="2514600" y="3962400"/>
            <a:ext cx="5334000" cy="2393950"/>
            <a:chOff x="1668" y="3248"/>
            <a:chExt cx="5355" cy="2569"/>
          </a:xfrm>
        </p:grpSpPr>
        <p:sp>
          <p:nvSpPr>
            <p:cNvPr id="87044" name="Text Box 5"/>
            <p:cNvSpPr txBox="1">
              <a:spLocks noChangeArrowheads="1"/>
            </p:cNvSpPr>
            <p:nvPr/>
          </p:nvSpPr>
          <p:spPr bwMode="auto">
            <a:xfrm>
              <a:off x="1772" y="5190"/>
              <a:ext cx="5142" cy="6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3.15 </a:t>
              </a:r>
              <a:r>
                <a:rPr lang="zh-CN" altLang="en-US" sz="1800" b="1">
                  <a:solidFill>
                    <a:srgbClr val="0033CC"/>
                  </a:solidFill>
                  <a:latin typeface="宋体" pitchFamily="2" charset="-122"/>
                </a:rPr>
                <a:t>窗锁钩的安装位置</a:t>
              </a:r>
              <a:endParaRPr lang="zh-CN" altLang="en-US" sz="1800">
                <a:solidFill>
                  <a:srgbClr val="0033CC"/>
                </a:solidFill>
              </a:endParaRPr>
            </a:p>
          </p:txBody>
        </p:sp>
        <p:pic>
          <p:nvPicPr>
            <p:cNvPr id="87045" name="Picture 6" descr="6d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 y="3248"/>
              <a:ext cx="5355" cy="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7914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Rot="1" noChangeArrowheads="1"/>
          </p:cNvSpPr>
          <p:nvPr>
            <p:ph idx="1"/>
          </p:nvPr>
        </p:nvSpPr>
        <p:spPr>
          <a:xfrm>
            <a:off x="0" y="381000"/>
            <a:ext cx="8686800" cy="6477000"/>
          </a:xfrm>
        </p:spPr>
        <p:txBody>
          <a:bodyPr/>
          <a:lstStyle/>
          <a:p>
            <a:pPr eaLnBrk="1" hangingPunct="1">
              <a:lnSpc>
                <a:spcPct val="80000"/>
              </a:lnSpc>
            </a:pPr>
            <a:r>
              <a:rPr lang="en-US" altLang="zh-CN" sz="2400" smtClean="0"/>
              <a:t>5.</a:t>
            </a:r>
            <a:r>
              <a:rPr lang="zh-CN" altLang="en-US" sz="2400" smtClean="0"/>
              <a:t>平开窗的制作与安装</a:t>
            </a:r>
          </a:p>
          <a:p>
            <a:pPr eaLnBrk="1" hangingPunct="1">
              <a:lnSpc>
                <a:spcPct val="80000"/>
              </a:lnSpc>
            </a:pPr>
            <a:r>
              <a:rPr lang="zh-CN" altLang="en-US" sz="2000" smtClean="0"/>
              <a:t>以带顶双扇平开窗为例介绍其制作方法。</a:t>
            </a:r>
          </a:p>
          <a:p>
            <a:pPr eaLnBrk="1" hangingPunct="1">
              <a:lnSpc>
                <a:spcPct val="80000"/>
              </a:lnSpc>
            </a:pPr>
            <a:r>
              <a:rPr lang="zh-CN" altLang="en-US" sz="2000" smtClean="0"/>
              <a:t>（</a:t>
            </a:r>
            <a:r>
              <a:rPr lang="en-US" altLang="zh-CN" sz="2000" smtClean="0"/>
              <a:t>1</a:t>
            </a:r>
            <a:r>
              <a:rPr lang="zh-CN" altLang="en-US" sz="2000" smtClean="0"/>
              <a:t>）窗框的制作</a:t>
            </a:r>
          </a:p>
          <a:p>
            <a:pPr eaLnBrk="1" hangingPunct="1">
              <a:lnSpc>
                <a:spcPct val="80000"/>
              </a:lnSpc>
            </a:pPr>
            <a:r>
              <a:rPr lang="zh-CN" altLang="en-US" sz="2000" smtClean="0"/>
              <a:t>上窗边框和窗框为同一框料，在整个窗边上部适当位置（大约</a:t>
            </a:r>
            <a:r>
              <a:rPr lang="en-US" altLang="zh-CN" sz="2000" smtClean="0"/>
              <a:t>1.0m</a:t>
            </a:r>
            <a:r>
              <a:rPr lang="zh-CN" altLang="en-US" sz="2000" smtClean="0"/>
              <a:t>左右），横加一条窗工字料，即构成上窗的框架，而横窗工字料以下部位，就构成了平开窗的窗框。</a:t>
            </a:r>
          </a:p>
          <a:p>
            <a:pPr eaLnBrk="1" hangingPunct="1">
              <a:lnSpc>
                <a:spcPct val="80000"/>
              </a:lnSpc>
            </a:pPr>
            <a:r>
              <a:rPr lang="en-US" altLang="zh-CN" sz="2000" smtClean="0"/>
              <a:t>1</a:t>
            </a:r>
            <a:r>
              <a:rPr lang="zh-CN" altLang="en-US" sz="2000" smtClean="0"/>
              <a:t>）按图下料</a:t>
            </a:r>
          </a:p>
          <a:p>
            <a:pPr eaLnBrk="1" hangingPunct="1">
              <a:lnSpc>
                <a:spcPct val="80000"/>
              </a:lnSpc>
            </a:pPr>
            <a:r>
              <a:rPr lang="zh-CN" altLang="en-US" sz="2000" smtClean="0"/>
              <a:t>窗框加工的尺寸应比已留好的砖墙洞小</a:t>
            </a:r>
            <a:r>
              <a:rPr lang="en-US" altLang="zh-CN" sz="2000" smtClean="0"/>
              <a:t>20</a:t>
            </a:r>
            <a:r>
              <a:rPr lang="zh-CN" altLang="en-US" sz="2000" smtClean="0"/>
              <a:t>～</a:t>
            </a:r>
            <a:r>
              <a:rPr lang="en-US" altLang="zh-CN" sz="2000" smtClean="0"/>
              <a:t>30mm</a:t>
            </a:r>
            <a:r>
              <a:rPr lang="zh-CN" altLang="en-US" sz="2000" smtClean="0"/>
              <a:t>。照此尺寸将窗框的宽、高度方向裁切好。窗框四个角按</a:t>
            </a:r>
            <a:r>
              <a:rPr lang="en-US" altLang="zh-CN" sz="2000" smtClean="0"/>
              <a:t>45°</a:t>
            </a:r>
            <a:r>
              <a:rPr lang="zh-CN" altLang="en-US" sz="2000" smtClean="0"/>
              <a:t>对接方式，故在裁切时四条框料的端头应裁成</a:t>
            </a:r>
            <a:r>
              <a:rPr lang="en-US" altLang="zh-CN" sz="2000" smtClean="0"/>
              <a:t>45°</a:t>
            </a:r>
            <a:r>
              <a:rPr lang="zh-CN" altLang="en-US" sz="2000" smtClean="0"/>
              <a:t>角。竖窗工字料的尺寸，应按窗扇高度加上</a:t>
            </a:r>
            <a:r>
              <a:rPr lang="en-US" altLang="zh-CN" sz="2000" smtClean="0"/>
              <a:t>20mm</a:t>
            </a:r>
            <a:r>
              <a:rPr lang="zh-CN" altLang="en-US" sz="2000" smtClean="0"/>
              <a:t>左右榫头尺寸截取。</a:t>
            </a:r>
          </a:p>
          <a:p>
            <a:pPr eaLnBrk="1" hangingPunct="1">
              <a:lnSpc>
                <a:spcPct val="80000"/>
              </a:lnSpc>
            </a:pPr>
            <a:r>
              <a:rPr lang="en-US" altLang="zh-CN" sz="2000" smtClean="0"/>
              <a:t>2</a:t>
            </a:r>
            <a:r>
              <a:rPr lang="zh-CN" altLang="en-US" sz="2000" smtClean="0"/>
              <a:t>）窗框连接</a:t>
            </a:r>
          </a:p>
          <a:p>
            <a:pPr eaLnBrk="1" hangingPunct="1">
              <a:lnSpc>
                <a:spcPct val="80000"/>
              </a:lnSpc>
            </a:pPr>
            <a:r>
              <a:rPr lang="zh-CN" altLang="en-US" sz="2000" smtClean="0"/>
              <a:t>横窗工字料之间的连接，采用榫接方法。榫接方法有两种：一种是平榫肩方式，另一种是斜角榫肩方式。如图</a:t>
            </a:r>
            <a:r>
              <a:rPr lang="en-US" altLang="zh-CN" sz="2000" smtClean="0"/>
              <a:t>3.16</a:t>
            </a:r>
            <a:r>
              <a:rPr lang="zh-CN" altLang="en-US" sz="2000" smtClean="0"/>
              <a:t>所示。</a:t>
            </a:r>
          </a:p>
          <a:p>
            <a:pPr eaLnBrk="1" hangingPunct="1">
              <a:lnSpc>
                <a:spcPct val="80000"/>
              </a:lnSpc>
            </a:pPr>
            <a:r>
              <a:rPr lang="zh-CN" altLang="en-US" sz="2000" smtClean="0"/>
              <a:t>横窗工字料与竖窗工字料连接前，先在横窗工字料的长度中间处开一个长条形榫眼孔，其长度为</a:t>
            </a:r>
            <a:r>
              <a:rPr lang="en-US" altLang="zh-CN" sz="2000" smtClean="0"/>
              <a:t>20mm</a:t>
            </a:r>
            <a:r>
              <a:rPr lang="zh-CN" altLang="en-US" sz="2000" smtClean="0"/>
              <a:t>左右，宽度略大于工字料的壁厚。如果是斜角榫肩结合需在榫眼所对的工字料上横档和下横档的一侧开裁出</a:t>
            </a:r>
            <a:r>
              <a:rPr lang="en-US" altLang="zh-CN" sz="2000" smtClean="0"/>
              <a:t>90°</a:t>
            </a:r>
            <a:r>
              <a:rPr lang="zh-CN" altLang="en-US" sz="2000" smtClean="0"/>
              <a:t>角的缺口，如图</a:t>
            </a:r>
            <a:r>
              <a:rPr lang="en-US" altLang="zh-CN" sz="2000" smtClean="0"/>
              <a:t>3.17</a:t>
            </a:r>
            <a:r>
              <a:rPr lang="zh-CN" altLang="en-US" sz="2000" smtClean="0"/>
              <a:t>所示。</a:t>
            </a:r>
          </a:p>
          <a:p>
            <a:pPr eaLnBrk="1" hangingPunct="1">
              <a:lnSpc>
                <a:spcPct val="80000"/>
              </a:lnSpc>
            </a:pPr>
            <a:r>
              <a:rPr lang="zh-CN" altLang="en-US" sz="2000" smtClean="0"/>
              <a:t>竖窗工字料的端头应先裁出凸字形榫头，榫头长度为</a:t>
            </a:r>
            <a:r>
              <a:rPr lang="en-US" altLang="zh-CN" sz="2000" smtClean="0"/>
              <a:t>8-10mm</a:t>
            </a:r>
            <a:r>
              <a:rPr lang="zh-CN" altLang="en-US" sz="2000" smtClean="0"/>
              <a:t>左右，宽度比榫眼长度大</a:t>
            </a:r>
            <a:r>
              <a:rPr lang="en-US" altLang="zh-CN" sz="2000" smtClean="0"/>
              <a:t>0.5-1.0mm</a:t>
            </a:r>
            <a:r>
              <a:rPr lang="zh-CN" altLang="en-US" sz="2000" smtClean="0"/>
              <a:t>，并在凸字榫头两侧倒出一点斜口，在榫头顶端中间开一个</a:t>
            </a:r>
            <a:r>
              <a:rPr lang="en-US" altLang="zh-CN" sz="2000" smtClean="0"/>
              <a:t>5mm</a:t>
            </a:r>
            <a:r>
              <a:rPr lang="zh-CN" altLang="en-US" sz="2000" smtClean="0"/>
              <a:t>深的槽口，如图</a:t>
            </a:r>
            <a:r>
              <a:rPr lang="en-US" altLang="zh-CN" sz="2000" smtClean="0"/>
              <a:t>3.17</a:t>
            </a:r>
            <a:r>
              <a:rPr lang="zh-CN" altLang="en-US" sz="2000" smtClean="0"/>
              <a:t>所示。</a:t>
            </a:r>
          </a:p>
          <a:p>
            <a:pPr eaLnBrk="1" hangingPunct="1">
              <a:lnSpc>
                <a:spcPct val="80000"/>
              </a:lnSpc>
            </a:pPr>
            <a:r>
              <a:rPr lang="zh-CN" altLang="en-US" sz="2000" smtClean="0"/>
              <a:t>然后，再裁切出与横窗工字料上相对的榫肩部分，用细锉修平整。需注意：榫头、榫眼、榫肩三者间的尺寸应准确，加工要细致。</a:t>
            </a:r>
          </a:p>
        </p:txBody>
      </p:sp>
    </p:spTree>
    <p:extLst>
      <p:ext uri="{BB962C8B-B14F-4D97-AF65-F5344CB8AC3E}">
        <p14:creationId xmlns:p14="http://schemas.microsoft.com/office/powerpoint/2010/main" val="40023720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4"/>
          <p:cNvGrpSpPr>
            <a:grpSpLocks/>
          </p:cNvGrpSpPr>
          <p:nvPr/>
        </p:nvGrpSpPr>
        <p:grpSpPr bwMode="auto">
          <a:xfrm>
            <a:off x="304800" y="457200"/>
            <a:ext cx="4114800" cy="5638800"/>
            <a:chOff x="2087" y="0"/>
            <a:chExt cx="5775" cy="3692"/>
          </a:xfrm>
        </p:grpSpPr>
        <p:sp>
          <p:nvSpPr>
            <p:cNvPr id="89094" name="Text Box 5"/>
            <p:cNvSpPr txBox="1">
              <a:spLocks noChangeArrowheads="1"/>
            </p:cNvSpPr>
            <p:nvPr/>
          </p:nvSpPr>
          <p:spPr bwMode="auto">
            <a:xfrm>
              <a:off x="2192" y="3224"/>
              <a:ext cx="525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3.16  </a:t>
              </a:r>
              <a:r>
                <a:rPr lang="zh-CN" altLang="en-US" sz="1800" b="1">
                  <a:solidFill>
                    <a:srgbClr val="0033CC"/>
                  </a:solidFill>
                  <a:latin typeface="宋体" pitchFamily="2" charset="-122"/>
                </a:rPr>
                <a:t>横竖窗工字的连接 </a:t>
              </a:r>
              <a:endParaRPr lang="zh-CN" altLang="en-US" sz="1800">
                <a:solidFill>
                  <a:srgbClr val="0033CC"/>
                </a:solidFill>
              </a:endParaRPr>
            </a:p>
          </p:txBody>
        </p:sp>
        <p:pic>
          <p:nvPicPr>
            <p:cNvPr id="89095" name="Picture 6" descr="6d23"/>
            <p:cNvPicPr>
              <a:picLocks noChangeAspect="1" noChangeArrowheads="1"/>
            </p:cNvPicPr>
            <p:nvPr/>
          </p:nvPicPr>
          <p:blipFill>
            <a:blip r:embed="rId2">
              <a:extLst>
                <a:ext uri="{28A0092B-C50C-407E-A947-70E740481C1C}">
                  <a14:useLocalDpi xmlns:a14="http://schemas.microsoft.com/office/drawing/2010/main" val="0"/>
                </a:ext>
              </a:extLst>
            </a:blip>
            <a:srcRect r="1785" b="12469"/>
            <a:stretch>
              <a:fillRect/>
            </a:stretch>
          </p:blipFill>
          <p:spPr bwMode="auto">
            <a:xfrm>
              <a:off x="2087" y="0"/>
              <a:ext cx="5775"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091" name="Group 10"/>
          <p:cNvGrpSpPr>
            <a:grpSpLocks/>
          </p:cNvGrpSpPr>
          <p:nvPr/>
        </p:nvGrpSpPr>
        <p:grpSpPr bwMode="auto">
          <a:xfrm>
            <a:off x="4648200" y="457200"/>
            <a:ext cx="4114800" cy="5791200"/>
            <a:chOff x="3072" y="336"/>
            <a:chExt cx="2208" cy="3072"/>
          </a:xfrm>
        </p:grpSpPr>
        <p:sp>
          <p:nvSpPr>
            <p:cNvPr id="89092" name="Text Box 8"/>
            <p:cNvSpPr txBox="1">
              <a:spLocks noChangeArrowheads="1"/>
            </p:cNvSpPr>
            <p:nvPr/>
          </p:nvSpPr>
          <p:spPr bwMode="auto">
            <a:xfrm>
              <a:off x="3072" y="2971"/>
              <a:ext cx="2208" cy="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3.17  </a:t>
              </a:r>
              <a:r>
                <a:rPr lang="zh-CN" altLang="en-US" sz="1800" b="1">
                  <a:solidFill>
                    <a:srgbClr val="0033CC"/>
                  </a:solidFill>
                  <a:latin typeface="宋体" pitchFamily="2" charset="-122"/>
                </a:rPr>
                <a:t>竖窗工字料凸字形榫头做法</a:t>
              </a:r>
              <a:r>
                <a:rPr lang="zh-CN" altLang="en-US" sz="900" b="1">
                  <a:solidFill>
                    <a:srgbClr val="0033CC"/>
                  </a:solidFill>
                  <a:latin typeface="宋体" pitchFamily="2" charset="-122"/>
                </a:rPr>
                <a:t> </a:t>
              </a:r>
              <a:endParaRPr lang="zh-CN" altLang="en-US" sz="1800">
                <a:solidFill>
                  <a:srgbClr val="0033CC"/>
                </a:solidFill>
              </a:endParaRPr>
            </a:p>
          </p:txBody>
        </p:sp>
        <p:pic>
          <p:nvPicPr>
            <p:cNvPr id="89093" name="Picture 9" descr="6d24"/>
            <p:cNvPicPr>
              <a:picLocks noChangeAspect="1" noChangeArrowheads="1"/>
            </p:cNvPicPr>
            <p:nvPr/>
          </p:nvPicPr>
          <p:blipFill>
            <a:blip r:embed="rId3">
              <a:extLst>
                <a:ext uri="{28A0092B-C50C-407E-A947-70E740481C1C}">
                  <a14:useLocalDpi xmlns:a14="http://schemas.microsoft.com/office/drawing/2010/main" val="0"/>
                </a:ext>
              </a:extLst>
            </a:blip>
            <a:srcRect l="23216" r="21434"/>
            <a:stretch>
              <a:fillRect/>
            </a:stretch>
          </p:blipFill>
          <p:spPr bwMode="auto">
            <a:xfrm>
              <a:off x="3375" y="336"/>
              <a:ext cx="1905" cy="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195220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Rot="1" noChangeArrowheads="1"/>
          </p:cNvSpPr>
          <p:nvPr>
            <p:ph idx="1"/>
          </p:nvPr>
        </p:nvSpPr>
        <p:spPr>
          <a:xfrm>
            <a:off x="457200" y="381000"/>
            <a:ext cx="8229600" cy="6096000"/>
          </a:xfrm>
        </p:spPr>
        <p:txBody>
          <a:bodyPr/>
          <a:lstStyle/>
          <a:p>
            <a:pPr eaLnBrk="1" hangingPunct="1">
              <a:lnSpc>
                <a:spcPct val="80000"/>
              </a:lnSpc>
            </a:pPr>
            <a:r>
              <a:rPr lang="zh-CN" altLang="en-US" sz="2400" smtClean="0"/>
              <a:t>（</a:t>
            </a:r>
            <a:r>
              <a:rPr lang="en-US" altLang="zh-CN" sz="2400" smtClean="0"/>
              <a:t>2</a:t>
            </a:r>
            <a:r>
              <a:rPr lang="zh-CN" altLang="en-US" sz="2400" smtClean="0"/>
              <a:t>）平开窗扇的制作</a:t>
            </a:r>
          </a:p>
          <a:p>
            <a:pPr eaLnBrk="1" hangingPunct="1">
              <a:lnSpc>
                <a:spcPct val="80000"/>
              </a:lnSpc>
            </a:pPr>
            <a:r>
              <a:rPr lang="zh-CN" altLang="en-US" sz="2000" smtClean="0"/>
              <a:t>制作平开窗扇的型材有三种：窗扇框、窗玻璃压条和连接铝角。</a:t>
            </a:r>
          </a:p>
          <a:p>
            <a:pPr eaLnBrk="1" hangingPunct="1">
              <a:lnSpc>
                <a:spcPct val="80000"/>
              </a:lnSpc>
            </a:pPr>
            <a:r>
              <a:rPr lang="en-US" altLang="zh-CN" sz="2000" smtClean="0"/>
              <a:t>1</a:t>
            </a:r>
            <a:r>
              <a:rPr lang="zh-CN" altLang="en-US" sz="2000" smtClean="0"/>
              <a:t>）按图下料</a:t>
            </a:r>
          </a:p>
          <a:p>
            <a:pPr eaLnBrk="1" hangingPunct="1">
              <a:lnSpc>
                <a:spcPct val="80000"/>
              </a:lnSpc>
            </a:pPr>
            <a:r>
              <a:rPr lang="zh-CN" altLang="en-US" sz="2000" smtClean="0"/>
              <a:t>窗扇横向框料尺寸，要按窗框中心竖向工字料中间至窗框边框料外边的宽度尺寸来切割。窗扇竖向框料要按窗框上部横向工字料中间至窗框边框料外边的高度尺寸来切割，使得窗扇组装后，其侧边的密封胶条能压在窗框架的外边。 </a:t>
            </a:r>
          </a:p>
          <a:p>
            <a:pPr eaLnBrk="1" hangingPunct="1">
              <a:lnSpc>
                <a:spcPct val="80000"/>
              </a:lnSpc>
            </a:pPr>
            <a:r>
              <a:rPr lang="en-US" altLang="zh-CN" sz="2000" smtClean="0"/>
              <a:t>2</a:t>
            </a:r>
            <a:r>
              <a:rPr lang="zh-CN" altLang="en-US" sz="2000" smtClean="0"/>
              <a:t>）窗扇连接</a:t>
            </a:r>
          </a:p>
          <a:p>
            <a:pPr eaLnBrk="1" hangingPunct="1">
              <a:lnSpc>
                <a:spcPct val="80000"/>
              </a:lnSpc>
            </a:pPr>
            <a:r>
              <a:rPr lang="zh-CN" altLang="en-US" sz="2000" smtClean="0"/>
              <a:t>连接时的铝角安装方法有两种：一种是自攻螺丝固定法；另一种是撞角法。其具体方法与窗框铝角安装方法相同。</a:t>
            </a:r>
          </a:p>
          <a:p>
            <a:pPr eaLnBrk="1" hangingPunct="1">
              <a:lnSpc>
                <a:spcPct val="80000"/>
              </a:lnSpc>
            </a:pPr>
            <a:r>
              <a:rPr lang="zh-CN" altLang="en-US" sz="2000" smtClean="0"/>
              <a:t>（</a:t>
            </a:r>
            <a:r>
              <a:rPr lang="en-US" altLang="zh-CN" sz="2000" smtClean="0"/>
              <a:t>3</a:t>
            </a:r>
            <a:r>
              <a:rPr lang="zh-CN" altLang="en-US" sz="2000" smtClean="0"/>
              <a:t>）安装固定窗框</a:t>
            </a:r>
          </a:p>
          <a:p>
            <a:pPr eaLnBrk="1" hangingPunct="1">
              <a:lnSpc>
                <a:spcPct val="80000"/>
              </a:lnSpc>
            </a:pPr>
            <a:r>
              <a:rPr lang="en-US" altLang="zh-CN" sz="2000" smtClean="0"/>
              <a:t>1</a:t>
            </a:r>
            <a:r>
              <a:rPr lang="zh-CN" altLang="en-US" sz="2000" smtClean="0"/>
              <a:t>）安装平开窗的砖墙窗洞，首先用水泥浆修平，窗洞尺寸大于铝合金平开窗框</a:t>
            </a:r>
            <a:r>
              <a:rPr lang="en-US" altLang="zh-CN" sz="2000" smtClean="0"/>
              <a:t>30mm</a:t>
            </a:r>
            <a:r>
              <a:rPr lang="zh-CN" altLang="en-US" sz="2000" smtClean="0"/>
              <a:t>左右。然后，在铝合金平开窗框的四周安装镀锌锚固板，每边至少两边，应根据其长度和宽度确定。</a:t>
            </a:r>
          </a:p>
          <a:p>
            <a:pPr eaLnBrk="1" hangingPunct="1">
              <a:lnSpc>
                <a:spcPct val="80000"/>
              </a:lnSpc>
            </a:pPr>
            <a:r>
              <a:rPr lang="en-US" altLang="zh-CN" sz="2000" smtClean="0"/>
              <a:t>2)</a:t>
            </a:r>
            <a:r>
              <a:rPr lang="zh-CN" altLang="en-US" sz="2000" smtClean="0"/>
              <a:t>对装入窗洞中的铝合金窗框，进行水平度和垂直度的校正，并用木楔块把窗框临时固紧在墙的窗洞中，再用水泥钉将锚固板固定在窗洞的墙边，如图</a:t>
            </a:r>
            <a:r>
              <a:rPr lang="en-US" altLang="zh-CN" sz="2000" smtClean="0"/>
              <a:t>3.18</a:t>
            </a:r>
            <a:r>
              <a:rPr lang="zh-CN" altLang="en-US" sz="2000" smtClean="0"/>
              <a:t>所示。</a:t>
            </a:r>
          </a:p>
          <a:p>
            <a:pPr eaLnBrk="1" hangingPunct="1">
              <a:lnSpc>
                <a:spcPct val="80000"/>
              </a:lnSpc>
            </a:pPr>
            <a:r>
              <a:rPr lang="en-US" altLang="zh-CN" sz="2000" smtClean="0"/>
              <a:t>3)</a:t>
            </a:r>
            <a:r>
              <a:rPr lang="zh-CN" altLang="en-US" sz="2000" smtClean="0"/>
              <a:t>铝合金窗框边贴好保护胶带纸，然后再进行周边水泥浆塞口和修平，待水泥浆固结后再撕去保护胶带纸。</a:t>
            </a:r>
          </a:p>
        </p:txBody>
      </p:sp>
      <p:sp>
        <p:nvSpPr>
          <p:cNvPr id="90114" name="Rectangle 2"/>
          <p:cNvSpPr>
            <a:spLocks noGrp="1" noRot="1" noChangeArrowheads="1"/>
          </p:cNvSpPr>
          <p:nvPr>
            <p:ph type="title"/>
          </p:nvPr>
        </p:nvSpPr>
        <p:spPr>
          <a:xfrm>
            <a:off x="304800" y="-76200"/>
            <a:ext cx="8540750" cy="76200"/>
          </a:xfrm>
        </p:spPr>
        <p:txBody>
          <a:bodyPr/>
          <a:lstStyle/>
          <a:p>
            <a:pPr eaLnBrk="1" hangingPunct="1"/>
            <a:endParaRPr lang="zh-CN" altLang="zh-CN" sz="4000" smtClean="0"/>
          </a:p>
        </p:txBody>
      </p:sp>
    </p:spTree>
    <p:extLst>
      <p:ext uri="{BB962C8B-B14F-4D97-AF65-F5344CB8AC3E}">
        <p14:creationId xmlns:p14="http://schemas.microsoft.com/office/powerpoint/2010/main" val="240887043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4"/>
          <p:cNvGrpSpPr>
            <a:grpSpLocks/>
          </p:cNvGrpSpPr>
          <p:nvPr/>
        </p:nvGrpSpPr>
        <p:grpSpPr bwMode="auto">
          <a:xfrm>
            <a:off x="1524000" y="1066800"/>
            <a:ext cx="5867400" cy="5257800"/>
            <a:chOff x="5657" y="4254"/>
            <a:chExt cx="5040" cy="4630"/>
          </a:xfrm>
        </p:grpSpPr>
        <p:sp>
          <p:nvSpPr>
            <p:cNvPr id="91139" name="Text Box 5"/>
            <p:cNvSpPr txBox="1">
              <a:spLocks noChangeArrowheads="1"/>
            </p:cNvSpPr>
            <p:nvPr/>
          </p:nvSpPr>
          <p:spPr bwMode="auto">
            <a:xfrm>
              <a:off x="5657" y="8332"/>
              <a:ext cx="4935" cy="5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3.18 </a:t>
              </a:r>
              <a:r>
                <a:rPr lang="zh-CN" altLang="en-US" sz="1800" b="1">
                  <a:solidFill>
                    <a:srgbClr val="0033CC"/>
                  </a:solidFill>
                  <a:latin typeface="宋体" pitchFamily="2" charset="-122"/>
                </a:rPr>
                <a:t>平开窗框与墙身的固定 </a:t>
              </a:r>
              <a:endParaRPr lang="zh-CN" altLang="en-US" sz="1800">
                <a:solidFill>
                  <a:srgbClr val="0033CC"/>
                </a:solidFill>
              </a:endParaRPr>
            </a:p>
          </p:txBody>
        </p:sp>
        <p:pic>
          <p:nvPicPr>
            <p:cNvPr id="91140" name="Picture 6" descr="6d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 y="4254"/>
              <a:ext cx="504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49385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Rot="1" noChangeArrowheads="1"/>
          </p:cNvSpPr>
          <p:nvPr>
            <p:ph idx="1"/>
          </p:nvPr>
        </p:nvSpPr>
        <p:spPr>
          <a:xfrm>
            <a:off x="304800" y="990600"/>
            <a:ext cx="8540750" cy="5638800"/>
          </a:xfrm>
        </p:spPr>
        <p:txBody>
          <a:bodyPr/>
          <a:lstStyle/>
          <a:p>
            <a:pPr eaLnBrk="1" hangingPunct="1">
              <a:lnSpc>
                <a:spcPct val="80000"/>
              </a:lnSpc>
            </a:pPr>
            <a:r>
              <a:rPr lang="zh-CN" altLang="en-US" sz="2000" smtClean="0"/>
              <a:t>铝合金门窗的性能主要包括：气密性、水密性、抗风压强度、保温性能和隔声性能等。 </a:t>
            </a:r>
          </a:p>
          <a:p>
            <a:pPr eaLnBrk="1" hangingPunct="1">
              <a:lnSpc>
                <a:spcPct val="80000"/>
              </a:lnSpc>
            </a:pPr>
            <a:r>
              <a:rPr lang="zh-CN" altLang="en-US" sz="2000" smtClean="0"/>
              <a:t>（</a:t>
            </a:r>
            <a:r>
              <a:rPr lang="en-US" altLang="zh-CN" sz="2000" smtClean="0"/>
              <a:t>1</a:t>
            </a:r>
            <a:r>
              <a:rPr lang="zh-CN" altLang="en-US" sz="2000" smtClean="0"/>
              <a:t>）气密性</a:t>
            </a:r>
          </a:p>
          <a:p>
            <a:pPr eaLnBrk="1" hangingPunct="1">
              <a:lnSpc>
                <a:spcPct val="80000"/>
              </a:lnSpc>
            </a:pPr>
            <a:r>
              <a:rPr lang="zh-CN" altLang="en-US" sz="2000" smtClean="0"/>
              <a:t>气密性也称空气渗透性能，指空气透过处于关闭状态下门窗的能力。与门窗气密性有关的气候因素，主要是室外的风速和温度。</a:t>
            </a:r>
          </a:p>
          <a:p>
            <a:pPr eaLnBrk="1" hangingPunct="1">
              <a:lnSpc>
                <a:spcPct val="80000"/>
              </a:lnSpc>
            </a:pPr>
            <a:r>
              <a:rPr lang="zh-CN" altLang="en-US" sz="2000" smtClean="0"/>
              <a:t>（</a:t>
            </a:r>
            <a:r>
              <a:rPr lang="en-US" altLang="zh-CN" sz="2000" smtClean="0"/>
              <a:t>2</a:t>
            </a:r>
            <a:r>
              <a:rPr lang="zh-CN" altLang="en-US" sz="2000" smtClean="0"/>
              <a:t>）水密性</a:t>
            </a:r>
          </a:p>
          <a:p>
            <a:pPr eaLnBrk="1" hangingPunct="1">
              <a:lnSpc>
                <a:spcPct val="80000"/>
              </a:lnSpc>
            </a:pPr>
            <a:r>
              <a:rPr lang="zh-CN" altLang="en-US" sz="2000" smtClean="0"/>
              <a:t>水密性也称雨水渗透性能，指在风雨同时作用下，雨水透过处于关闭状态下门窗的能力。我国大部分地区对水密性要求不十分严格，对水密性要求较高的地区，主要以台风地区为主。</a:t>
            </a:r>
          </a:p>
          <a:p>
            <a:pPr eaLnBrk="1" hangingPunct="1">
              <a:lnSpc>
                <a:spcPct val="80000"/>
              </a:lnSpc>
            </a:pPr>
            <a:r>
              <a:rPr lang="zh-CN" altLang="en-US" sz="2000" smtClean="0"/>
              <a:t>（</a:t>
            </a:r>
            <a:r>
              <a:rPr lang="en-US" altLang="zh-CN" sz="2000" smtClean="0"/>
              <a:t>3</a:t>
            </a:r>
            <a:r>
              <a:rPr lang="zh-CN" altLang="en-US" sz="2000" smtClean="0"/>
              <a:t>）抗风压强度</a:t>
            </a:r>
          </a:p>
          <a:p>
            <a:pPr eaLnBrk="1" hangingPunct="1">
              <a:lnSpc>
                <a:spcPct val="80000"/>
              </a:lnSpc>
            </a:pPr>
            <a:r>
              <a:rPr lang="zh-CN" altLang="en-US" sz="2000" smtClean="0"/>
              <a:t>抗风压强度指门窗抵抗风压的能力。门窗是一种围护构件，因此既需要考虑长期使用过程中，在平均风压作用下，保证其正常功能不受影响，又必须注意到在台风袭击下不遭受破坏，以免产生安全事故。</a:t>
            </a:r>
          </a:p>
          <a:p>
            <a:pPr eaLnBrk="1" hangingPunct="1">
              <a:lnSpc>
                <a:spcPct val="80000"/>
              </a:lnSpc>
            </a:pPr>
            <a:r>
              <a:rPr lang="zh-CN" altLang="en-US" sz="2000" smtClean="0"/>
              <a:t>（</a:t>
            </a:r>
            <a:r>
              <a:rPr lang="en-US" altLang="zh-CN" sz="2000" smtClean="0"/>
              <a:t>4</a:t>
            </a:r>
            <a:r>
              <a:rPr lang="zh-CN" altLang="en-US" sz="2000" smtClean="0"/>
              <a:t>）保温性能</a:t>
            </a:r>
          </a:p>
          <a:p>
            <a:pPr eaLnBrk="1" hangingPunct="1">
              <a:lnSpc>
                <a:spcPct val="80000"/>
              </a:lnSpc>
            </a:pPr>
            <a:r>
              <a:rPr lang="zh-CN" altLang="en-US" sz="2000" smtClean="0"/>
              <a:t>保温性能是指窗户两侧在空气存在温度条件下，从高温一侧向低温一侧传热的能力。要求保温性能较高的门窗，传热的速度应非常缓慢。</a:t>
            </a:r>
          </a:p>
          <a:p>
            <a:pPr eaLnBrk="1" hangingPunct="1">
              <a:lnSpc>
                <a:spcPct val="80000"/>
              </a:lnSpc>
            </a:pPr>
            <a:r>
              <a:rPr lang="zh-CN" altLang="en-US" sz="2000" smtClean="0"/>
              <a:t>（</a:t>
            </a:r>
            <a:r>
              <a:rPr lang="en-US" altLang="zh-CN" sz="2000" smtClean="0"/>
              <a:t>5</a:t>
            </a:r>
            <a:r>
              <a:rPr lang="zh-CN" altLang="en-US" sz="2000" smtClean="0"/>
              <a:t>）隔声性能</a:t>
            </a:r>
          </a:p>
          <a:p>
            <a:pPr eaLnBrk="1" hangingPunct="1">
              <a:lnSpc>
                <a:spcPct val="80000"/>
              </a:lnSpc>
            </a:pPr>
            <a:r>
              <a:rPr lang="zh-CN" altLang="en-US" sz="2000" smtClean="0"/>
              <a:t>隔声性能是指隔绝空气中声波的能力。这是评价门窗质量好坏的重要指标，优良的门窗其隔声性能也是良好的。</a:t>
            </a:r>
          </a:p>
        </p:txBody>
      </p:sp>
      <p:sp>
        <p:nvSpPr>
          <p:cNvPr id="64514" name="Rectangle 2"/>
          <p:cNvSpPr>
            <a:spLocks noGrp="1" noRot="1" noChangeArrowheads="1"/>
          </p:cNvSpPr>
          <p:nvPr>
            <p:ph type="title"/>
          </p:nvPr>
        </p:nvSpPr>
        <p:spPr>
          <a:xfrm>
            <a:off x="609600" y="457200"/>
            <a:ext cx="8232775" cy="533400"/>
          </a:xfrm>
        </p:spPr>
        <p:txBody>
          <a:bodyPr/>
          <a:lstStyle/>
          <a:p>
            <a:pPr algn="l" eaLnBrk="1" hangingPunct="1"/>
            <a:r>
              <a:rPr lang="en-US" altLang="zh-CN" sz="2400" smtClean="0"/>
              <a:t>3.</a:t>
            </a:r>
            <a:r>
              <a:rPr lang="zh-CN" altLang="en-US" sz="2400" smtClean="0"/>
              <a:t>铝合金门窗的性能</a:t>
            </a:r>
          </a:p>
        </p:txBody>
      </p:sp>
    </p:spTree>
    <p:extLst>
      <p:ext uri="{BB962C8B-B14F-4D97-AF65-F5344CB8AC3E}">
        <p14:creationId xmlns:p14="http://schemas.microsoft.com/office/powerpoint/2010/main" val="36346076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Rot="1" noChangeArrowheads="1"/>
          </p:cNvSpPr>
          <p:nvPr>
            <p:ph idx="1"/>
          </p:nvPr>
        </p:nvSpPr>
        <p:spPr>
          <a:xfrm>
            <a:off x="457200" y="457200"/>
            <a:ext cx="8229600" cy="5668963"/>
          </a:xfrm>
        </p:spPr>
        <p:txBody>
          <a:bodyPr/>
          <a:lstStyle/>
          <a:p>
            <a:pPr eaLnBrk="1" hangingPunct="1">
              <a:lnSpc>
                <a:spcPct val="80000"/>
              </a:lnSpc>
            </a:pPr>
            <a:r>
              <a:rPr lang="zh-CN" altLang="en-US" sz="2000" smtClean="0"/>
              <a:t>（</a:t>
            </a:r>
            <a:r>
              <a:rPr lang="en-US" altLang="zh-CN" sz="2000" smtClean="0"/>
              <a:t>4</a:t>
            </a:r>
            <a:r>
              <a:rPr lang="zh-CN" altLang="en-US" sz="2000" smtClean="0"/>
              <a:t>）平开窗的组装</a:t>
            </a:r>
          </a:p>
          <a:p>
            <a:pPr eaLnBrk="1" hangingPunct="1">
              <a:lnSpc>
                <a:spcPct val="80000"/>
              </a:lnSpc>
            </a:pPr>
            <a:r>
              <a:rPr lang="en-US" altLang="zh-CN" sz="2000" smtClean="0"/>
              <a:t>1)</a:t>
            </a:r>
            <a:r>
              <a:rPr lang="zh-CN" altLang="en-US" sz="2000" smtClean="0"/>
              <a:t>上窗安装</a:t>
            </a:r>
          </a:p>
          <a:p>
            <a:pPr eaLnBrk="1" hangingPunct="1">
              <a:lnSpc>
                <a:spcPct val="80000"/>
              </a:lnSpc>
            </a:pPr>
            <a:r>
              <a:rPr lang="zh-CN" altLang="en-US" sz="2000" smtClean="0"/>
              <a:t>如果上窗是固定的，可将玻璃直接安放在窗框的横向工字型铝合金上，然后用玻璃压线条固定玻璃，并用塔形橡胶条或玻璃胶进行密封。如果上窗是可以开启的一扇窗，可按窗扇的安装方法先装好窗扇，再在上窗顶部装两个铰链，下部装一个风撑和一个拉手即可。 </a:t>
            </a:r>
          </a:p>
          <a:p>
            <a:pPr eaLnBrk="1" hangingPunct="1">
              <a:lnSpc>
                <a:spcPct val="80000"/>
              </a:lnSpc>
            </a:pPr>
            <a:r>
              <a:rPr lang="en-US" altLang="zh-CN" sz="2000" smtClean="0"/>
              <a:t>2)</a:t>
            </a:r>
            <a:r>
              <a:rPr lang="zh-CN" altLang="en-US" sz="2000" smtClean="0"/>
              <a:t>装执手和风撑基座</a:t>
            </a:r>
          </a:p>
          <a:p>
            <a:pPr eaLnBrk="1" hangingPunct="1">
              <a:lnSpc>
                <a:spcPct val="80000"/>
              </a:lnSpc>
            </a:pPr>
            <a:r>
              <a:rPr lang="en-US" altLang="zh-CN" sz="2000" smtClean="0"/>
              <a:t>3)</a:t>
            </a:r>
            <a:r>
              <a:rPr lang="zh-CN" altLang="en-US" sz="2000" smtClean="0"/>
              <a:t>窗扇与风撑连接</a:t>
            </a:r>
          </a:p>
          <a:p>
            <a:pPr eaLnBrk="1" hangingPunct="1">
              <a:lnSpc>
                <a:spcPct val="80000"/>
              </a:lnSpc>
            </a:pPr>
            <a:r>
              <a:rPr lang="zh-CN" altLang="en-US" sz="2000" smtClean="0"/>
              <a:t>窗扇与风撑连接有两点：一处是与风撑的小滑块，一处是风撑的支杆。窗扇的开启位置如图</a:t>
            </a:r>
            <a:r>
              <a:rPr lang="en-US" altLang="zh-CN" sz="2000" smtClean="0"/>
              <a:t>3.19</a:t>
            </a:r>
            <a:r>
              <a:rPr lang="zh-CN" altLang="en-US" sz="2000" smtClean="0"/>
              <a:t>所示。</a:t>
            </a:r>
          </a:p>
          <a:p>
            <a:pPr eaLnBrk="1" hangingPunct="1">
              <a:lnSpc>
                <a:spcPct val="80000"/>
              </a:lnSpc>
            </a:pPr>
            <a:r>
              <a:rPr lang="en-US" altLang="zh-CN" sz="2000" smtClean="0"/>
              <a:t>4)</a:t>
            </a:r>
            <a:r>
              <a:rPr lang="zh-CN" altLang="en-US" sz="2000" smtClean="0"/>
              <a:t>装拉手及玻璃</a:t>
            </a:r>
          </a:p>
          <a:p>
            <a:pPr eaLnBrk="1" hangingPunct="1">
              <a:lnSpc>
                <a:spcPct val="80000"/>
              </a:lnSpc>
            </a:pPr>
            <a:r>
              <a:rPr lang="zh-CN" altLang="en-US" sz="2000" smtClean="0"/>
              <a:t>拉手安装在窗扇框的竖向边框中部，先在窗扇竖向边框中部，用锉刀或铣刀把边框上压线条的槽锉一个缺口，再把装在该处的玻璃压线条切成一个缺口，缺口大小按拉手尺寸而定。然后，钻孔用自攻螺丝将拉手固定在窗扇边框上。</a:t>
            </a:r>
          </a:p>
          <a:p>
            <a:pPr eaLnBrk="1" hangingPunct="1">
              <a:lnSpc>
                <a:spcPct val="80000"/>
              </a:lnSpc>
            </a:pPr>
            <a:r>
              <a:rPr lang="zh-CN" altLang="en-US" sz="2000" smtClean="0"/>
              <a:t>玻璃的尺寸应小于窗扇框内尺寸</a:t>
            </a:r>
            <a:r>
              <a:rPr lang="en-US" altLang="zh-CN" sz="2000" smtClean="0"/>
              <a:t>15mm</a:t>
            </a:r>
            <a:r>
              <a:rPr lang="zh-CN" altLang="en-US" sz="2000" smtClean="0"/>
              <a:t>左右，将裁好的玻璃放入窗扇框内边，角度准确，加工细致。如果在窗框、扇框连接后，仍然有些角位对口不密合，可用于铝合金相同色的玻璃胶补缝。</a:t>
            </a:r>
          </a:p>
        </p:txBody>
      </p:sp>
      <p:sp>
        <p:nvSpPr>
          <p:cNvPr id="92162" name="Rectangle 2"/>
          <p:cNvSpPr>
            <a:spLocks noGrp="1" noRot="1" noChangeArrowheads="1"/>
          </p:cNvSpPr>
          <p:nvPr>
            <p:ph type="title"/>
          </p:nvPr>
        </p:nvSpPr>
        <p:spPr>
          <a:xfrm>
            <a:off x="228600" y="381000"/>
            <a:ext cx="8540750" cy="76200"/>
          </a:xfrm>
        </p:spPr>
        <p:txBody>
          <a:bodyPr/>
          <a:lstStyle/>
          <a:p>
            <a:pPr eaLnBrk="1" hangingPunct="1"/>
            <a:endParaRPr lang="zh-CN" altLang="zh-CN" sz="4000" smtClean="0"/>
          </a:p>
        </p:txBody>
      </p:sp>
    </p:spTree>
    <p:extLst>
      <p:ext uri="{BB962C8B-B14F-4D97-AF65-F5344CB8AC3E}">
        <p14:creationId xmlns:p14="http://schemas.microsoft.com/office/powerpoint/2010/main" val="27706898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4"/>
          <p:cNvGrpSpPr>
            <a:grpSpLocks/>
          </p:cNvGrpSpPr>
          <p:nvPr/>
        </p:nvGrpSpPr>
        <p:grpSpPr bwMode="auto">
          <a:xfrm>
            <a:off x="1981200" y="609600"/>
            <a:ext cx="5334000" cy="5186363"/>
            <a:chOff x="1142" y="354"/>
            <a:chExt cx="4777" cy="6128"/>
          </a:xfrm>
        </p:grpSpPr>
        <p:sp>
          <p:nvSpPr>
            <p:cNvPr id="93187" name="Text Box 5"/>
            <p:cNvSpPr txBox="1">
              <a:spLocks noChangeArrowheads="1"/>
            </p:cNvSpPr>
            <p:nvPr/>
          </p:nvSpPr>
          <p:spPr bwMode="auto">
            <a:xfrm>
              <a:off x="1247" y="5814"/>
              <a:ext cx="4672"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lnSpc>
                  <a:spcPct val="144000"/>
                </a:lnSpc>
                <a:spcBef>
                  <a:spcPts val="500"/>
                </a:spcBef>
                <a:spcAft>
                  <a:spcPts val="500"/>
                </a:spcAft>
                <a:buClrTx/>
                <a:buSzTx/>
                <a:buFont typeface="Arial" charset="0"/>
                <a:buNone/>
              </a:pPr>
              <a:r>
                <a:rPr lang="zh-CN" altLang="en-US" sz="1800" b="1">
                  <a:solidFill>
                    <a:srgbClr val="0033CC"/>
                  </a:solidFill>
                  <a:latin typeface="宋体" pitchFamily="2" charset="-122"/>
                </a:rPr>
                <a:t>图</a:t>
              </a:r>
              <a:r>
                <a:rPr lang="en-US" altLang="zh-CN" sz="1800" b="1">
                  <a:solidFill>
                    <a:srgbClr val="0033CC"/>
                  </a:solidFill>
                  <a:latin typeface="宋体" pitchFamily="2" charset="-122"/>
                </a:rPr>
                <a:t>3.19  </a:t>
              </a:r>
              <a:r>
                <a:rPr lang="zh-CN" altLang="en-US" sz="1800" b="1">
                  <a:solidFill>
                    <a:srgbClr val="0033CC"/>
                  </a:solidFill>
                  <a:latin typeface="宋体" pitchFamily="2" charset="-122"/>
                </a:rPr>
                <a:t>窗扇与风撑的连接安装 </a:t>
              </a:r>
              <a:endParaRPr lang="zh-CN" altLang="en-US" sz="1800">
                <a:solidFill>
                  <a:srgbClr val="0033CC"/>
                </a:solidFill>
              </a:endParaRPr>
            </a:p>
          </p:txBody>
        </p:sp>
        <p:pic>
          <p:nvPicPr>
            <p:cNvPr id="93188" name="Picture 6" descr="6d26"/>
            <p:cNvPicPr>
              <a:picLocks noChangeAspect="1" noChangeArrowheads="1"/>
            </p:cNvPicPr>
            <p:nvPr/>
          </p:nvPicPr>
          <p:blipFill>
            <a:blip r:embed="rId2">
              <a:extLst>
                <a:ext uri="{28A0092B-C50C-407E-A947-70E740481C1C}">
                  <a14:useLocalDpi xmlns:a14="http://schemas.microsoft.com/office/drawing/2010/main" val="0"/>
                </a:ext>
              </a:extLst>
            </a:blip>
            <a:srcRect r="13644"/>
            <a:stretch>
              <a:fillRect/>
            </a:stretch>
          </p:blipFill>
          <p:spPr bwMode="auto">
            <a:xfrm>
              <a:off x="1142" y="354"/>
              <a:ext cx="4752" cy="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90057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Rot="1" noChangeArrowheads="1"/>
          </p:cNvSpPr>
          <p:nvPr>
            <p:ph idx="1"/>
          </p:nvPr>
        </p:nvSpPr>
        <p:spPr>
          <a:xfrm>
            <a:off x="457200" y="1219200"/>
            <a:ext cx="8229600" cy="4906963"/>
          </a:xfrm>
        </p:spPr>
        <p:txBody>
          <a:bodyPr/>
          <a:lstStyle/>
          <a:p>
            <a:pPr eaLnBrk="1" hangingPunct="1"/>
            <a:r>
              <a:rPr lang="zh-CN" altLang="en-US" sz="2800" smtClean="0"/>
              <a:t>（</a:t>
            </a:r>
            <a:r>
              <a:rPr lang="en-US" altLang="zh-CN" sz="2800" smtClean="0"/>
              <a:t>5</a:t>
            </a:r>
            <a:r>
              <a:rPr lang="zh-CN" altLang="en-US" sz="2800" smtClean="0"/>
              <a:t>）门窗扇的安装</a:t>
            </a:r>
          </a:p>
          <a:p>
            <a:pPr eaLnBrk="1" hangingPunct="1"/>
            <a:r>
              <a:rPr lang="zh-CN" altLang="en-US" sz="2000" smtClean="0"/>
              <a:t>安装门窗扇前，要检查门窗框上、中、下三部分风缝是否一样宽，如果相差超过</a:t>
            </a:r>
            <a:r>
              <a:rPr lang="en-US" altLang="zh-CN" sz="2000" smtClean="0"/>
              <a:t>2mm</a:t>
            </a:r>
            <a:r>
              <a:rPr lang="zh-CN" altLang="en-US" sz="2000" smtClean="0"/>
              <a:t>，就必须修整。另外要核对门窗扇的开启方向，并做记号。</a:t>
            </a:r>
          </a:p>
          <a:p>
            <a:pPr eaLnBrk="1" hangingPunct="1"/>
            <a:r>
              <a:rPr lang="zh-CN" altLang="en-US" sz="2000" smtClean="0"/>
              <a:t>先量出门窗框口的净尺寸，考虑风缝的大小，再确定扇的宽度和高度，并进行修刨。修刨时，高度方向上主要修刨冒头边，宽度方向上的修刨，应将门扇立于门窗框中，检查扇与门窗框配合的松紧度。</a:t>
            </a:r>
          </a:p>
          <a:p>
            <a:pPr eaLnBrk="1" hangingPunct="1"/>
            <a:r>
              <a:rPr lang="zh-CN" altLang="en-US" sz="2000" smtClean="0"/>
              <a:t>一般门扇对口处竖缝留</a:t>
            </a:r>
            <a:r>
              <a:rPr lang="en-US" altLang="zh-CN" sz="2000" smtClean="0"/>
              <a:t>1.5mm</a:t>
            </a:r>
            <a:r>
              <a:rPr lang="zh-CN" altLang="en-US" sz="2000" smtClean="0"/>
              <a:t>～</a:t>
            </a:r>
            <a:r>
              <a:rPr lang="en-US" altLang="zh-CN" sz="2000" smtClean="0"/>
              <a:t>2.5mm</a:t>
            </a:r>
            <a:r>
              <a:rPr lang="zh-CN" altLang="en-US" sz="2000" smtClean="0"/>
              <a:t>，窗扇竖缝留</a:t>
            </a:r>
            <a:r>
              <a:rPr lang="en-US" altLang="zh-CN" sz="2000" smtClean="0"/>
              <a:t>2mm</a:t>
            </a:r>
            <a:r>
              <a:rPr lang="zh-CN" altLang="en-US" sz="2000" smtClean="0"/>
              <a:t>。并按此尺寸进行修刨。</a:t>
            </a:r>
          </a:p>
          <a:p>
            <a:pPr eaLnBrk="1" hangingPunct="1"/>
            <a:r>
              <a:rPr lang="zh-CN" altLang="en-US" sz="2000" smtClean="0"/>
              <a:t>门窗扇安装时，合页安装位置距上、下边的的距离宜为门窗扇高度的</a:t>
            </a:r>
            <a:r>
              <a:rPr lang="en-US" altLang="zh-CN" sz="2000" smtClean="0"/>
              <a:t>1/10</a:t>
            </a:r>
            <a:r>
              <a:rPr lang="zh-CN" altLang="en-US" sz="2000" smtClean="0"/>
              <a:t>。</a:t>
            </a:r>
          </a:p>
          <a:p>
            <a:pPr eaLnBrk="1" hangingPunct="1"/>
            <a:r>
              <a:rPr lang="zh-CN" altLang="en-US" sz="2000" smtClean="0"/>
              <a:t>剔好合页槽后</a:t>
            </a:r>
            <a:r>
              <a:rPr lang="en-US" altLang="zh-CN" sz="2000" smtClean="0"/>
              <a:t>,</a:t>
            </a:r>
            <a:r>
              <a:rPr lang="zh-CN" altLang="en-US" sz="2000" smtClean="0"/>
              <a:t>放入合页进行固定。上下合页先各拧一颗螺丝钉把扇挂上，检查缝隙是否符合要求，扇与框是否齐平，扇能否闭合。检查合格后，再把螺丝钉全部上齐。</a:t>
            </a:r>
          </a:p>
          <a:p>
            <a:pPr eaLnBrk="1" hangingPunct="1">
              <a:buFont typeface="Wingdings" pitchFamily="2" charset="2"/>
              <a:buNone/>
            </a:pPr>
            <a:endParaRPr lang="en-US" altLang="zh-CN" sz="2000" smtClean="0"/>
          </a:p>
        </p:txBody>
      </p:sp>
      <p:sp>
        <p:nvSpPr>
          <p:cNvPr id="94210" name="Rectangle 2"/>
          <p:cNvSpPr>
            <a:spLocks noGrp="1" noRot="1" noChangeArrowheads="1"/>
          </p:cNvSpPr>
          <p:nvPr>
            <p:ph type="title"/>
          </p:nvPr>
        </p:nvSpPr>
        <p:spPr>
          <a:xfrm>
            <a:off x="304800" y="228600"/>
            <a:ext cx="8540750" cy="76200"/>
          </a:xfrm>
        </p:spPr>
        <p:txBody>
          <a:bodyPr/>
          <a:lstStyle/>
          <a:p>
            <a:pPr eaLnBrk="1" hangingPunct="1"/>
            <a:endParaRPr lang="zh-CN" altLang="zh-CN" sz="4000" smtClean="0"/>
          </a:p>
        </p:txBody>
      </p:sp>
    </p:spTree>
    <p:extLst>
      <p:ext uri="{BB962C8B-B14F-4D97-AF65-F5344CB8AC3E}">
        <p14:creationId xmlns:p14="http://schemas.microsoft.com/office/powerpoint/2010/main" val="3152133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Rot="1" noChangeArrowheads="1"/>
          </p:cNvSpPr>
          <p:nvPr>
            <p:ph idx="1"/>
          </p:nvPr>
        </p:nvSpPr>
        <p:spPr>
          <a:xfrm>
            <a:off x="304800" y="1371600"/>
            <a:ext cx="8540750" cy="4800600"/>
          </a:xfrm>
        </p:spPr>
        <p:txBody>
          <a:bodyPr/>
          <a:lstStyle/>
          <a:p>
            <a:pPr eaLnBrk="1" hangingPunct="1">
              <a:lnSpc>
                <a:spcPct val="80000"/>
              </a:lnSpc>
            </a:pPr>
            <a:r>
              <a:rPr lang="en-US" altLang="zh-CN" sz="2000" smtClean="0"/>
              <a:t>1.</a:t>
            </a:r>
            <a:r>
              <a:rPr lang="zh-CN" altLang="en-US" sz="2000" smtClean="0"/>
              <a:t>型材</a:t>
            </a:r>
          </a:p>
          <a:p>
            <a:pPr eaLnBrk="1" hangingPunct="1">
              <a:lnSpc>
                <a:spcPct val="80000"/>
              </a:lnSpc>
            </a:pPr>
            <a:r>
              <a:rPr lang="zh-CN" altLang="en-US" sz="2000" smtClean="0"/>
              <a:t>铝合金型材是铝合金门窗的骨架，其质量关系到门窗的质量。除必须满足铝合金的元素组成外，型材的表面质量应满足下列要求：</a:t>
            </a:r>
          </a:p>
          <a:p>
            <a:pPr eaLnBrk="1" hangingPunct="1">
              <a:lnSpc>
                <a:spcPct val="80000"/>
              </a:lnSpc>
            </a:pPr>
            <a:r>
              <a:rPr lang="zh-CN" altLang="en-US" sz="2000" smtClean="0"/>
              <a:t>（</a:t>
            </a:r>
            <a:r>
              <a:rPr lang="en-US" altLang="zh-CN" sz="2000" smtClean="0"/>
              <a:t>1</a:t>
            </a:r>
            <a:r>
              <a:rPr lang="zh-CN" altLang="en-US" sz="2000" smtClean="0"/>
              <a:t>）铝合金型材表面应当清洁，无裂纹、起皮和腐蚀现象，在铝合金的装饰面上不允许有气泡。</a:t>
            </a:r>
          </a:p>
          <a:p>
            <a:pPr eaLnBrk="1" hangingPunct="1">
              <a:lnSpc>
                <a:spcPct val="80000"/>
              </a:lnSpc>
            </a:pPr>
            <a:r>
              <a:rPr lang="zh-CN" altLang="en-US" sz="2000" smtClean="0"/>
              <a:t>（</a:t>
            </a:r>
            <a:r>
              <a:rPr lang="en-US" altLang="zh-CN" sz="2000" smtClean="0"/>
              <a:t>2</a:t>
            </a:r>
            <a:r>
              <a:rPr lang="zh-CN" altLang="en-US" sz="2000" smtClean="0"/>
              <a:t>）普通精度型材装饰面上碰伤、擦伤和划伤，其深度不得超过</a:t>
            </a:r>
            <a:r>
              <a:rPr lang="en-US" altLang="zh-CN" sz="2000" smtClean="0"/>
              <a:t>0.2mm</a:t>
            </a:r>
            <a:r>
              <a:rPr lang="zh-CN" altLang="en-US" sz="2000" smtClean="0"/>
              <a:t>；由模具造成的纵向挤压痕深度不得超过</a:t>
            </a:r>
            <a:r>
              <a:rPr lang="en-US" altLang="zh-CN" sz="2000" smtClean="0"/>
              <a:t>0.1mm</a:t>
            </a:r>
            <a:r>
              <a:rPr lang="zh-CN" altLang="en-US" sz="2000" smtClean="0"/>
              <a:t>。对于高精度型材的表面缺陷深度，装饰面应不大于</a:t>
            </a:r>
            <a:r>
              <a:rPr lang="en-US" altLang="zh-CN" sz="2000" smtClean="0"/>
              <a:t>0.1mm</a:t>
            </a:r>
            <a:r>
              <a:rPr lang="zh-CN" altLang="en-US" sz="2000" smtClean="0"/>
              <a:t>，非装饰面应不大于</a:t>
            </a:r>
            <a:r>
              <a:rPr lang="en-US" altLang="zh-CN" sz="2000" smtClean="0"/>
              <a:t>0.25mm</a:t>
            </a:r>
            <a:r>
              <a:rPr lang="zh-CN" altLang="en-US" sz="2000" smtClean="0"/>
              <a:t>。</a:t>
            </a:r>
          </a:p>
          <a:p>
            <a:pPr eaLnBrk="1" hangingPunct="1">
              <a:lnSpc>
                <a:spcPct val="80000"/>
              </a:lnSpc>
            </a:pPr>
            <a:r>
              <a:rPr lang="zh-CN" altLang="en-US" sz="2000" smtClean="0"/>
              <a:t>（</a:t>
            </a:r>
            <a:r>
              <a:rPr lang="en-US" altLang="zh-CN" sz="2000" smtClean="0"/>
              <a:t>3</a:t>
            </a:r>
            <a:r>
              <a:rPr lang="zh-CN" altLang="en-US" sz="2000" smtClean="0"/>
              <a:t>）型材经过表面处理后，其表面应有一层氧化膜保护层。在一般情况下，氧化膜厚度应不小于</a:t>
            </a:r>
            <a:r>
              <a:rPr lang="en-US" altLang="zh-CN" sz="2000" smtClean="0"/>
              <a:t>20μm</a:t>
            </a:r>
            <a:r>
              <a:rPr lang="zh-CN" altLang="en-US" sz="2000" smtClean="0"/>
              <a:t>，并应色泽均匀一致。</a:t>
            </a:r>
          </a:p>
          <a:p>
            <a:pPr eaLnBrk="1" hangingPunct="1">
              <a:lnSpc>
                <a:spcPct val="80000"/>
              </a:lnSpc>
            </a:pPr>
            <a:r>
              <a:rPr lang="en-US" altLang="zh-CN" sz="2000" smtClean="0"/>
              <a:t>2.</a:t>
            </a:r>
            <a:r>
              <a:rPr lang="zh-CN" altLang="en-US" sz="2000" smtClean="0"/>
              <a:t>密封材料</a:t>
            </a:r>
          </a:p>
          <a:p>
            <a:pPr eaLnBrk="1" hangingPunct="1">
              <a:lnSpc>
                <a:spcPct val="80000"/>
              </a:lnSpc>
            </a:pPr>
            <a:r>
              <a:rPr lang="zh-CN" altLang="en-US" sz="2000" smtClean="0"/>
              <a:t>铝合金门窗安装密封材料品种很多，其特性和用途也各不相同。铝合金门窗安装密封材料品种、特性和用途，如表</a:t>
            </a:r>
            <a:r>
              <a:rPr lang="en-US" altLang="zh-CN" sz="2000" smtClean="0"/>
              <a:t>3.1</a:t>
            </a:r>
            <a:r>
              <a:rPr lang="zh-CN" altLang="en-US" sz="2000" smtClean="0"/>
              <a:t>所示 </a:t>
            </a:r>
          </a:p>
        </p:txBody>
      </p:sp>
      <p:sp>
        <p:nvSpPr>
          <p:cNvPr id="65538" name="Rectangle 2"/>
          <p:cNvSpPr>
            <a:spLocks noGrp="1" noRot="1" noChangeArrowheads="1"/>
          </p:cNvSpPr>
          <p:nvPr>
            <p:ph type="title"/>
          </p:nvPr>
        </p:nvSpPr>
        <p:spPr>
          <a:xfrm>
            <a:off x="835025" y="457200"/>
            <a:ext cx="8308975" cy="685800"/>
          </a:xfrm>
        </p:spPr>
        <p:txBody>
          <a:bodyPr/>
          <a:lstStyle/>
          <a:p>
            <a:pPr algn="l" eaLnBrk="1" hangingPunct="1"/>
            <a:r>
              <a:rPr lang="en-US" altLang="zh-CN" sz="3600" b="1" smtClean="0"/>
              <a:t>3.2.2 </a:t>
            </a:r>
            <a:r>
              <a:rPr lang="zh-CN" altLang="en-US" sz="3600" b="1" smtClean="0"/>
              <a:t>铝合金门窗的组成</a:t>
            </a:r>
          </a:p>
        </p:txBody>
      </p:sp>
    </p:spTree>
    <p:extLst>
      <p:ext uri="{BB962C8B-B14F-4D97-AF65-F5344CB8AC3E}">
        <p14:creationId xmlns:p14="http://schemas.microsoft.com/office/powerpoint/2010/main" val="28459442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6"/>
          <p:cNvGrpSpPr>
            <a:grpSpLocks noChangeAspect="1"/>
          </p:cNvGrpSpPr>
          <p:nvPr/>
        </p:nvGrpSpPr>
        <p:grpSpPr bwMode="auto">
          <a:xfrm>
            <a:off x="457200" y="457200"/>
            <a:ext cx="8229600" cy="6019800"/>
            <a:chOff x="3238" y="5652"/>
            <a:chExt cx="9336" cy="5462"/>
          </a:xfrm>
        </p:grpSpPr>
        <p:sp>
          <p:nvSpPr>
            <p:cNvPr id="66563" name="AutoShape 7"/>
            <p:cNvSpPr>
              <a:spLocks noChangeAspect="1" noChangeArrowheads="1"/>
            </p:cNvSpPr>
            <p:nvPr/>
          </p:nvSpPr>
          <p:spPr bwMode="auto">
            <a:xfrm>
              <a:off x="3238" y="5652"/>
              <a:ext cx="9336" cy="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nvGrpSpPr>
            <p:cNvPr id="66564" name="Group 8"/>
            <p:cNvGrpSpPr>
              <a:grpSpLocks/>
            </p:cNvGrpSpPr>
            <p:nvPr/>
          </p:nvGrpSpPr>
          <p:grpSpPr bwMode="auto">
            <a:xfrm>
              <a:off x="3238" y="5652"/>
              <a:ext cx="9336" cy="5452"/>
              <a:chOff x="0" y="0"/>
              <a:chExt cx="3436" cy="3262"/>
            </a:xfrm>
          </p:grpSpPr>
          <p:grpSp>
            <p:nvGrpSpPr>
              <p:cNvPr id="66565" name="Group 9"/>
              <p:cNvGrpSpPr>
                <a:grpSpLocks/>
              </p:cNvGrpSpPr>
              <p:nvPr/>
            </p:nvGrpSpPr>
            <p:grpSpPr bwMode="auto">
              <a:xfrm>
                <a:off x="0" y="0"/>
                <a:ext cx="944" cy="355"/>
                <a:chOff x="0" y="0"/>
                <a:chExt cx="944" cy="355"/>
              </a:xfrm>
            </p:grpSpPr>
            <p:sp>
              <p:nvSpPr>
                <p:cNvPr id="66617" name="Rectangle 10"/>
                <p:cNvSpPr>
                  <a:spLocks noChangeArrowheads="1"/>
                </p:cNvSpPr>
                <p:nvPr/>
              </p:nvSpPr>
              <p:spPr bwMode="auto">
                <a:xfrm>
                  <a:off x="43" y="0"/>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品      种</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618" name="Rectangle 11"/>
                <p:cNvSpPr>
                  <a:spLocks noChangeArrowheads="1"/>
                </p:cNvSpPr>
                <p:nvPr/>
              </p:nvSpPr>
              <p:spPr bwMode="auto">
                <a:xfrm>
                  <a:off x="0" y="0"/>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66" name="Group 12"/>
              <p:cNvGrpSpPr>
                <a:grpSpLocks/>
              </p:cNvGrpSpPr>
              <p:nvPr/>
            </p:nvGrpSpPr>
            <p:grpSpPr bwMode="auto">
              <a:xfrm>
                <a:off x="944" y="0"/>
                <a:ext cx="2492" cy="355"/>
                <a:chOff x="944" y="0"/>
                <a:chExt cx="2492" cy="355"/>
              </a:xfrm>
            </p:grpSpPr>
            <p:sp>
              <p:nvSpPr>
                <p:cNvPr id="66615" name="Rectangle 13"/>
                <p:cNvSpPr>
                  <a:spLocks noChangeArrowheads="1"/>
                </p:cNvSpPr>
                <p:nvPr/>
              </p:nvSpPr>
              <p:spPr bwMode="auto">
                <a:xfrm>
                  <a:off x="987" y="0"/>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特 性 与 用 途</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616" name="Rectangle 14"/>
                <p:cNvSpPr>
                  <a:spLocks noChangeArrowheads="1"/>
                </p:cNvSpPr>
                <p:nvPr/>
              </p:nvSpPr>
              <p:spPr bwMode="auto">
                <a:xfrm>
                  <a:off x="944" y="0"/>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67" name="Group 15"/>
              <p:cNvGrpSpPr>
                <a:grpSpLocks/>
              </p:cNvGrpSpPr>
              <p:nvPr/>
            </p:nvGrpSpPr>
            <p:grpSpPr bwMode="auto">
              <a:xfrm>
                <a:off x="0" y="355"/>
                <a:ext cx="944" cy="355"/>
                <a:chOff x="0" y="355"/>
                <a:chExt cx="944" cy="355"/>
              </a:xfrm>
            </p:grpSpPr>
            <p:sp>
              <p:nvSpPr>
                <p:cNvPr id="66613" name="Rectangle 16"/>
                <p:cNvSpPr>
                  <a:spLocks noChangeArrowheads="1"/>
                </p:cNvSpPr>
                <p:nvPr/>
              </p:nvSpPr>
              <p:spPr bwMode="auto">
                <a:xfrm>
                  <a:off x="43" y="355"/>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聚氯酯密封膏</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614" name="Rectangle 17"/>
                <p:cNvSpPr>
                  <a:spLocks noChangeArrowheads="1"/>
                </p:cNvSpPr>
                <p:nvPr/>
              </p:nvSpPr>
              <p:spPr bwMode="auto">
                <a:xfrm>
                  <a:off x="0" y="355"/>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68" name="Group 18"/>
              <p:cNvGrpSpPr>
                <a:grpSpLocks/>
              </p:cNvGrpSpPr>
              <p:nvPr/>
            </p:nvGrpSpPr>
            <p:grpSpPr bwMode="auto">
              <a:xfrm>
                <a:off x="944" y="355"/>
                <a:ext cx="2492" cy="355"/>
                <a:chOff x="944" y="355"/>
                <a:chExt cx="2492" cy="355"/>
              </a:xfrm>
            </p:grpSpPr>
            <p:sp>
              <p:nvSpPr>
                <p:cNvPr id="66611" name="Rectangle 19"/>
                <p:cNvSpPr>
                  <a:spLocks noChangeArrowheads="1"/>
                </p:cNvSpPr>
                <p:nvPr/>
              </p:nvSpPr>
              <p:spPr bwMode="auto">
                <a:xfrm>
                  <a:off x="987" y="355"/>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高档密封膏，变形能力为</a:t>
                  </a:r>
                  <a:r>
                    <a:rPr lang="en-US" altLang="zh-CN" sz="1600">
                      <a:solidFill>
                        <a:srgbClr val="0033CC"/>
                      </a:solidFill>
                      <a:latin typeface="宋体" pitchFamily="2" charset="-122"/>
                    </a:rPr>
                    <a:t>25%</a:t>
                  </a:r>
                  <a:r>
                    <a:rPr lang="zh-CN" altLang="en-US" sz="1600">
                      <a:solidFill>
                        <a:srgbClr val="0033CC"/>
                      </a:solidFill>
                      <a:latin typeface="宋体" pitchFamily="2" charset="-122"/>
                    </a:rPr>
                    <a:t>，适用于</a:t>
                  </a:r>
                  <a:r>
                    <a:rPr lang="en-US" altLang="zh-CN" sz="1600">
                      <a:solidFill>
                        <a:srgbClr val="0033CC"/>
                      </a:solidFill>
                      <a:latin typeface="宋体" pitchFamily="2" charset="-122"/>
                    </a:rPr>
                    <a:t>±25%</a:t>
                  </a:r>
                  <a:r>
                    <a:rPr lang="zh-CN" altLang="en-US" sz="1600">
                      <a:solidFill>
                        <a:srgbClr val="0033CC"/>
                      </a:solidFill>
                      <a:latin typeface="宋体" pitchFamily="2" charset="-122"/>
                    </a:rPr>
                    <a:t>接缝变形位移部位的密度。</a:t>
                  </a:r>
                  <a:endParaRPr lang="zh-CN" altLang="en-US" sz="1600">
                    <a:solidFill>
                      <a:srgbClr val="0033CC"/>
                    </a:solidFill>
                  </a:endParaRPr>
                </a:p>
              </p:txBody>
            </p:sp>
            <p:sp>
              <p:nvSpPr>
                <p:cNvPr id="66612" name="Rectangle 20"/>
                <p:cNvSpPr>
                  <a:spLocks noChangeArrowheads="1"/>
                </p:cNvSpPr>
                <p:nvPr/>
              </p:nvSpPr>
              <p:spPr bwMode="auto">
                <a:xfrm>
                  <a:off x="944" y="355"/>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69" name="Group 21"/>
              <p:cNvGrpSpPr>
                <a:grpSpLocks/>
              </p:cNvGrpSpPr>
              <p:nvPr/>
            </p:nvGrpSpPr>
            <p:grpSpPr bwMode="auto">
              <a:xfrm>
                <a:off x="0" y="710"/>
                <a:ext cx="944" cy="422"/>
                <a:chOff x="0" y="710"/>
                <a:chExt cx="944" cy="422"/>
              </a:xfrm>
            </p:grpSpPr>
            <p:sp>
              <p:nvSpPr>
                <p:cNvPr id="66609" name="Rectangle 22"/>
                <p:cNvSpPr>
                  <a:spLocks noChangeArrowheads="1"/>
                </p:cNvSpPr>
                <p:nvPr/>
              </p:nvSpPr>
              <p:spPr bwMode="auto">
                <a:xfrm>
                  <a:off x="43" y="710"/>
                  <a:ext cx="85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聚硫密封膏</a:t>
                  </a:r>
                  <a:endParaRPr lang="zh-CN" altLang="en-US" sz="1600">
                    <a:solidFill>
                      <a:srgbClr val="000000"/>
                    </a:solidFill>
                    <a:latin typeface="宋体" pitchFamily="2" charset="-122"/>
                  </a:endParaRP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610" name="Rectangle 23"/>
                <p:cNvSpPr>
                  <a:spLocks noChangeArrowheads="1"/>
                </p:cNvSpPr>
                <p:nvPr/>
              </p:nvSpPr>
              <p:spPr bwMode="auto">
                <a:xfrm>
                  <a:off x="0" y="710"/>
                  <a:ext cx="944"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0" name="Group 24"/>
              <p:cNvGrpSpPr>
                <a:grpSpLocks/>
              </p:cNvGrpSpPr>
              <p:nvPr/>
            </p:nvGrpSpPr>
            <p:grpSpPr bwMode="auto">
              <a:xfrm>
                <a:off x="944" y="710"/>
                <a:ext cx="2492" cy="422"/>
                <a:chOff x="944" y="710"/>
                <a:chExt cx="2492" cy="422"/>
              </a:xfrm>
            </p:grpSpPr>
            <p:sp>
              <p:nvSpPr>
                <p:cNvPr id="66607" name="Rectangle 25"/>
                <p:cNvSpPr>
                  <a:spLocks noChangeArrowheads="1"/>
                </p:cNvSpPr>
                <p:nvPr/>
              </p:nvSpPr>
              <p:spPr bwMode="auto">
                <a:xfrm>
                  <a:off x="987" y="710"/>
                  <a:ext cx="240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高档密封膏，变形能力为</a:t>
                  </a:r>
                  <a:r>
                    <a:rPr lang="en-US" altLang="zh-CN" sz="1600">
                      <a:solidFill>
                        <a:srgbClr val="0033CC"/>
                      </a:solidFill>
                      <a:latin typeface="宋体" pitchFamily="2" charset="-122"/>
                    </a:rPr>
                    <a:t>25%</a:t>
                  </a:r>
                  <a:r>
                    <a:rPr lang="zh-CN" altLang="en-US" sz="1600">
                      <a:solidFill>
                        <a:srgbClr val="0033CC"/>
                      </a:solidFill>
                      <a:latin typeface="宋体" pitchFamily="2" charset="-122"/>
                    </a:rPr>
                    <a:t>，适用于</a:t>
                  </a:r>
                  <a:r>
                    <a:rPr lang="en-US" altLang="zh-CN" sz="1600">
                      <a:solidFill>
                        <a:srgbClr val="0033CC"/>
                      </a:solidFill>
                      <a:latin typeface="宋体" pitchFamily="2" charset="-122"/>
                    </a:rPr>
                    <a:t>±25%</a:t>
                  </a:r>
                  <a:r>
                    <a:rPr lang="zh-CN" altLang="en-US" sz="1600">
                      <a:solidFill>
                        <a:srgbClr val="0033CC"/>
                      </a:solidFill>
                      <a:latin typeface="宋体" pitchFamily="2" charset="-122"/>
                    </a:rPr>
                    <a:t>接缝变形位移部位的密度。寿命可达</a:t>
                  </a:r>
                  <a:r>
                    <a:rPr lang="en-US" altLang="zh-CN" sz="1600">
                      <a:solidFill>
                        <a:srgbClr val="0033CC"/>
                      </a:solidFill>
                      <a:latin typeface="宋体" pitchFamily="2" charset="-122"/>
                    </a:rPr>
                    <a:t>10</a:t>
                  </a:r>
                  <a:r>
                    <a:rPr lang="zh-CN" altLang="en-US" sz="1600">
                      <a:solidFill>
                        <a:srgbClr val="0033CC"/>
                      </a:solidFill>
                      <a:latin typeface="宋体" pitchFamily="2" charset="-122"/>
                    </a:rPr>
                    <a:t>年以上</a:t>
                  </a:r>
                  <a:endParaRPr lang="zh-CN" altLang="en-US" sz="1600">
                    <a:solidFill>
                      <a:srgbClr val="0033CC"/>
                    </a:solidFill>
                  </a:endParaRPr>
                </a:p>
              </p:txBody>
            </p:sp>
            <p:sp>
              <p:nvSpPr>
                <p:cNvPr id="66608" name="Rectangle 26"/>
                <p:cNvSpPr>
                  <a:spLocks noChangeArrowheads="1"/>
                </p:cNvSpPr>
                <p:nvPr/>
              </p:nvSpPr>
              <p:spPr bwMode="auto">
                <a:xfrm>
                  <a:off x="944" y="710"/>
                  <a:ext cx="249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1" name="Group 27"/>
              <p:cNvGrpSpPr>
                <a:grpSpLocks/>
              </p:cNvGrpSpPr>
              <p:nvPr/>
            </p:nvGrpSpPr>
            <p:grpSpPr bwMode="auto">
              <a:xfrm>
                <a:off x="0" y="1132"/>
                <a:ext cx="944" cy="355"/>
                <a:chOff x="0" y="1132"/>
                <a:chExt cx="944" cy="355"/>
              </a:xfrm>
            </p:grpSpPr>
            <p:sp>
              <p:nvSpPr>
                <p:cNvPr id="66605" name="Rectangle 28"/>
                <p:cNvSpPr>
                  <a:spLocks noChangeArrowheads="1"/>
                </p:cNvSpPr>
                <p:nvPr/>
              </p:nvSpPr>
              <p:spPr bwMode="auto">
                <a:xfrm>
                  <a:off x="43" y="1132"/>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硅酮密封膏</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606" name="Rectangle 29"/>
                <p:cNvSpPr>
                  <a:spLocks noChangeArrowheads="1"/>
                </p:cNvSpPr>
                <p:nvPr/>
              </p:nvSpPr>
              <p:spPr bwMode="auto">
                <a:xfrm>
                  <a:off x="0" y="1132"/>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2" name="Group 30"/>
              <p:cNvGrpSpPr>
                <a:grpSpLocks/>
              </p:cNvGrpSpPr>
              <p:nvPr/>
            </p:nvGrpSpPr>
            <p:grpSpPr bwMode="auto">
              <a:xfrm>
                <a:off x="944" y="1132"/>
                <a:ext cx="2492" cy="355"/>
                <a:chOff x="944" y="1132"/>
                <a:chExt cx="2492" cy="355"/>
              </a:xfrm>
            </p:grpSpPr>
            <p:sp>
              <p:nvSpPr>
                <p:cNvPr id="66603" name="Rectangle 31"/>
                <p:cNvSpPr>
                  <a:spLocks noChangeArrowheads="1"/>
                </p:cNvSpPr>
                <p:nvPr/>
              </p:nvSpPr>
              <p:spPr bwMode="auto">
                <a:xfrm>
                  <a:off x="987" y="1132"/>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高档密封膏、性能全面、变形能力达</a:t>
                  </a:r>
                  <a:r>
                    <a:rPr lang="en-US" altLang="zh-CN" sz="1600">
                      <a:solidFill>
                        <a:srgbClr val="0033CC"/>
                      </a:solidFill>
                      <a:latin typeface="宋体" pitchFamily="2" charset="-122"/>
                    </a:rPr>
                    <a:t>50%</a:t>
                  </a:r>
                  <a:r>
                    <a:rPr lang="zh-CN" altLang="en-US" sz="1600">
                      <a:solidFill>
                        <a:srgbClr val="0033CC"/>
                      </a:solidFill>
                      <a:latin typeface="宋体" pitchFamily="2" charset="-122"/>
                    </a:rPr>
                    <a:t>，高强度、耐高温（</a:t>
                  </a:r>
                  <a:r>
                    <a:rPr lang="en-US" altLang="zh-CN" sz="1600">
                      <a:solidFill>
                        <a:srgbClr val="0033CC"/>
                      </a:solidFill>
                      <a:latin typeface="宋体" pitchFamily="2" charset="-122"/>
                    </a:rPr>
                    <a:t>-54~260℃</a:t>
                  </a:r>
                  <a:r>
                    <a:rPr lang="zh-CN" altLang="en-US" sz="1600">
                      <a:solidFill>
                        <a:srgbClr val="0033CC"/>
                      </a:solidFill>
                      <a:latin typeface="宋体" pitchFamily="2" charset="-122"/>
                    </a:rPr>
                    <a:t>）</a:t>
                  </a:r>
                  <a:endParaRPr lang="zh-CN" altLang="en-US" sz="1600">
                    <a:solidFill>
                      <a:srgbClr val="0033CC"/>
                    </a:solidFill>
                  </a:endParaRPr>
                </a:p>
              </p:txBody>
            </p:sp>
            <p:sp>
              <p:nvSpPr>
                <p:cNvPr id="66604" name="Rectangle 32"/>
                <p:cNvSpPr>
                  <a:spLocks noChangeArrowheads="1"/>
                </p:cNvSpPr>
                <p:nvPr/>
              </p:nvSpPr>
              <p:spPr bwMode="auto">
                <a:xfrm>
                  <a:off x="944" y="1132"/>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3" name="Group 33"/>
              <p:cNvGrpSpPr>
                <a:grpSpLocks/>
              </p:cNvGrpSpPr>
              <p:nvPr/>
            </p:nvGrpSpPr>
            <p:grpSpPr bwMode="auto">
              <a:xfrm>
                <a:off x="0" y="1487"/>
                <a:ext cx="944" cy="355"/>
                <a:chOff x="0" y="1487"/>
                <a:chExt cx="944" cy="355"/>
              </a:xfrm>
            </p:grpSpPr>
            <p:sp>
              <p:nvSpPr>
                <p:cNvPr id="66601" name="Rectangle 34"/>
                <p:cNvSpPr>
                  <a:spLocks noChangeArrowheads="1"/>
                </p:cNvSpPr>
                <p:nvPr/>
              </p:nvSpPr>
              <p:spPr bwMode="auto">
                <a:xfrm>
                  <a:off x="43" y="1487"/>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水膨胀密封膏</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602" name="Rectangle 35"/>
                <p:cNvSpPr>
                  <a:spLocks noChangeArrowheads="1"/>
                </p:cNvSpPr>
                <p:nvPr/>
              </p:nvSpPr>
              <p:spPr bwMode="auto">
                <a:xfrm>
                  <a:off x="0" y="1487"/>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4" name="Group 36"/>
              <p:cNvGrpSpPr>
                <a:grpSpLocks/>
              </p:cNvGrpSpPr>
              <p:nvPr/>
            </p:nvGrpSpPr>
            <p:grpSpPr bwMode="auto">
              <a:xfrm>
                <a:off x="944" y="1487"/>
                <a:ext cx="2492" cy="355"/>
                <a:chOff x="944" y="1487"/>
                <a:chExt cx="2492" cy="355"/>
              </a:xfrm>
            </p:grpSpPr>
            <p:sp>
              <p:nvSpPr>
                <p:cNvPr id="66599" name="Rectangle 37"/>
                <p:cNvSpPr>
                  <a:spLocks noChangeArrowheads="1"/>
                </p:cNvSpPr>
                <p:nvPr/>
              </p:nvSpPr>
              <p:spPr bwMode="auto">
                <a:xfrm>
                  <a:off x="987" y="1487"/>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遇水后膨胀将缝隙填满</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600" name="Rectangle 38"/>
                <p:cNvSpPr>
                  <a:spLocks noChangeArrowheads="1"/>
                </p:cNvSpPr>
                <p:nvPr/>
              </p:nvSpPr>
              <p:spPr bwMode="auto">
                <a:xfrm>
                  <a:off x="944" y="1487"/>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5" name="Group 39"/>
              <p:cNvGrpSpPr>
                <a:grpSpLocks/>
              </p:cNvGrpSpPr>
              <p:nvPr/>
            </p:nvGrpSpPr>
            <p:grpSpPr bwMode="auto">
              <a:xfrm>
                <a:off x="0" y="1842"/>
                <a:ext cx="944" cy="355"/>
                <a:chOff x="0" y="1842"/>
                <a:chExt cx="944" cy="355"/>
              </a:xfrm>
            </p:grpSpPr>
            <p:sp>
              <p:nvSpPr>
                <p:cNvPr id="66597" name="Rectangle 40"/>
                <p:cNvSpPr>
                  <a:spLocks noChangeArrowheads="1"/>
                </p:cNvSpPr>
                <p:nvPr/>
              </p:nvSpPr>
              <p:spPr bwMode="auto">
                <a:xfrm>
                  <a:off x="43" y="1842"/>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密封垫</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598" name="Rectangle 41"/>
                <p:cNvSpPr>
                  <a:spLocks noChangeArrowheads="1"/>
                </p:cNvSpPr>
                <p:nvPr/>
              </p:nvSpPr>
              <p:spPr bwMode="auto">
                <a:xfrm>
                  <a:off x="0" y="1842"/>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6" name="Group 42"/>
              <p:cNvGrpSpPr>
                <a:grpSpLocks/>
              </p:cNvGrpSpPr>
              <p:nvPr/>
            </p:nvGrpSpPr>
            <p:grpSpPr bwMode="auto">
              <a:xfrm>
                <a:off x="944" y="1842"/>
                <a:ext cx="2492" cy="355"/>
                <a:chOff x="944" y="1842"/>
                <a:chExt cx="2492" cy="355"/>
              </a:xfrm>
            </p:grpSpPr>
            <p:sp>
              <p:nvSpPr>
                <p:cNvPr id="66595" name="Rectangle 43"/>
                <p:cNvSpPr>
                  <a:spLocks noChangeArrowheads="1"/>
                </p:cNvSpPr>
                <p:nvPr/>
              </p:nvSpPr>
              <p:spPr bwMode="auto">
                <a:xfrm>
                  <a:off x="987" y="1842"/>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用于门窗框与外墙板接缝密封</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596" name="Rectangle 44"/>
                <p:cNvSpPr>
                  <a:spLocks noChangeArrowheads="1"/>
                </p:cNvSpPr>
                <p:nvPr/>
              </p:nvSpPr>
              <p:spPr bwMode="auto">
                <a:xfrm>
                  <a:off x="944" y="1842"/>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7" name="Group 45"/>
              <p:cNvGrpSpPr>
                <a:grpSpLocks/>
              </p:cNvGrpSpPr>
              <p:nvPr/>
            </p:nvGrpSpPr>
            <p:grpSpPr bwMode="auto">
              <a:xfrm>
                <a:off x="0" y="2197"/>
                <a:ext cx="944" cy="355"/>
                <a:chOff x="0" y="2197"/>
                <a:chExt cx="944" cy="355"/>
              </a:xfrm>
            </p:grpSpPr>
            <p:sp>
              <p:nvSpPr>
                <p:cNvPr id="66593" name="Rectangle 46"/>
                <p:cNvSpPr>
                  <a:spLocks noChangeArrowheads="1"/>
                </p:cNvSpPr>
                <p:nvPr/>
              </p:nvSpPr>
              <p:spPr bwMode="auto">
                <a:xfrm>
                  <a:off x="43" y="2197"/>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膨胀防火密封件</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594" name="Rectangle 47"/>
                <p:cNvSpPr>
                  <a:spLocks noChangeArrowheads="1"/>
                </p:cNvSpPr>
                <p:nvPr/>
              </p:nvSpPr>
              <p:spPr bwMode="auto">
                <a:xfrm>
                  <a:off x="0" y="2197"/>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8" name="Group 48"/>
              <p:cNvGrpSpPr>
                <a:grpSpLocks/>
              </p:cNvGrpSpPr>
              <p:nvPr/>
            </p:nvGrpSpPr>
            <p:grpSpPr bwMode="auto">
              <a:xfrm>
                <a:off x="944" y="2197"/>
                <a:ext cx="2492" cy="355"/>
                <a:chOff x="944" y="2197"/>
                <a:chExt cx="2492" cy="355"/>
              </a:xfrm>
            </p:grpSpPr>
            <p:sp>
              <p:nvSpPr>
                <p:cNvPr id="66591" name="Rectangle 49"/>
                <p:cNvSpPr>
                  <a:spLocks noChangeArrowheads="1"/>
                </p:cNvSpPr>
                <p:nvPr/>
              </p:nvSpPr>
              <p:spPr bwMode="auto">
                <a:xfrm>
                  <a:off x="987" y="2197"/>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主要用于防火门、遇火后可膨胀密封其缝隙</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592" name="Rectangle 50"/>
                <p:cNvSpPr>
                  <a:spLocks noChangeArrowheads="1"/>
                </p:cNvSpPr>
                <p:nvPr/>
              </p:nvSpPr>
              <p:spPr bwMode="auto">
                <a:xfrm>
                  <a:off x="944" y="2197"/>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79" name="Group 51"/>
              <p:cNvGrpSpPr>
                <a:grpSpLocks/>
              </p:cNvGrpSpPr>
              <p:nvPr/>
            </p:nvGrpSpPr>
            <p:grpSpPr bwMode="auto">
              <a:xfrm>
                <a:off x="0" y="2552"/>
                <a:ext cx="944" cy="355"/>
                <a:chOff x="0" y="2552"/>
                <a:chExt cx="944" cy="355"/>
              </a:xfrm>
            </p:grpSpPr>
            <p:sp>
              <p:nvSpPr>
                <p:cNvPr id="66589" name="Rectangle 52"/>
                <p:cNvSpPr>
                  <a:spLocks noChangeArrowheads="1"/>
                </p:cNvSpPr>
                <p:nvPr/>
              </p:nvSpPr>
              <p:spPr bwMode="auto">
                <a:xfrm>
                  <a:off x="43" y="2552"/>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底衬泡沫条</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590" name="Rectangle 53"/>
                <p:cNvSpPr>
                  <a:spLocks noChangeArrowheads="1"/>
                </p:cNvSpPr>
                <p:nvPr/>
              </p:nvSpPr>
              <p:spPr bwMode="auto">
                <a:xfrm>
                  <a:off x="0" y="2552"/>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80" name="Group 54"/>
              <p:cNvGrpSpPr>
                <a:grpSpLocks/>
              </p:cNvGrpSpPr>
              <p:nvPr/>
            </p:nvGrpSpPr>
            <p:grpSpPr bwMode="auto">
              <a:xfrm>
                <a:off x="944" y="2552"/>
                <a:ext cx="2492" cy="355"/>
                <a:chOff x="944" y="2552"/>
                <a:chExt cx="2492" cy="355"/>
              </a:xfrm>
            </p:grpSpPr>
            <p:sp>
              <p:nvSpPr>
                <p:cNvPr id="66587" name="Rectangle 55"/>
                <p:cNvSpPr>
                  <a:spLocks noChangeArrowheads="1"/>
                </p:cNvSpPr>
                <p:nvPr/>
              </p:nvSpPr>
              <p:spPr bwMode="auto">
                <a:xfrm>
                  <a:off x="987" y="2552"/>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和密封胶配套使用、在缝隙中能随密封胶变形而变形</a:t>
                  </a:r>
                </a:p>
                <a:p>
                  <a:pPr algn="ctr" eaLnBrk="1" fontAlgn="base" hangingPunct="1">
                    <a:spcBef>
                      <a:spcPct val="0"/>
                    </a:spcBef>
                    <a:spcAft>
                      <a:spcPct val="0"/>
                    </a:spcAft>
                    <a:buClrTx/>
                    <a:buSzTx/>
                    <a:buFont typeface="Arial" charset="0"/>
                    <a:buNone/>
                  </a:pPr>
                  <a:endParaRPr lang="en-US" altLang="zh-CN" sz="1600">
                    <a:solidFill>
                      <a:srgbClr val="0033CC"/>
                    </a:solidFill>
                  </a:endParaRPr>
                </a:p>
              </p:txBody>
            </p:sp>
            <p:sp>
              <p:nvSpPr>
                <p:cNvPr id="66588" name="Rectangle 56"/>
                <p:cNvSpPr>
                  <a:spLocks noChangeArrowheads="1"/>
                </p:cNvSpPr>
                <p:nvPr/>
              </p:nvSpPr>
              <p:spPr bwMode="auto">
                <a:xfrm>
                  <a:off x="944" y="2552"/>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81" name="Group 57"/>
              <p:cNvGrpSpPr>
                <a:grpSpLocks/>
              </p:cNvGrpSpPr>
              <p:nvPr/>
            </p:nvGrpSpPr>
            <p:grpSpPr bwMode="auto">
              <a:xfrm>
                <a:off x="0" y="2907"/>
                <a:ext cx="944" cy="355"/>
                <a:chOff x="0" y="2907"/>
                <a:chExt cx="944" cy="355"/>
              </a:xfrm>
            </p:grpSpPr>
            <p:sp>
              <p:nvSpPr>
                <p:cNvPr id="66585" name="Rectangle 58"/>
                <p:cNvSpPr>
                  <a:spLocks noChangeArrowheads="1"/>
                </p:cNvSpPr>
                <p:nvPr/>
              </p:nvSpPr>
              <p:spPr bwMode="auto">
                <a:xfrm>
                  <a:off x="43" y="2907"/>
                  <a:ext cx="8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33CC"/>
                      </a:solidFill>
                      <a:latin typeface="宋体" pitchFamily="2" charset="-122"/>
                    </a:rPr>
                    <a:t>防污纸质胶带纸</a:t>
                  </a:r>
                  <a:endParaRPr lang="zh-CN" altLang="en-US" sz="1600">
                    <a:solidFill>
                      <a:srgbClr val="0033CC"/>
                    </a:solidFill>
                  </a:endParaRPr>
                </a:p>
              </p:txBody>
            </p:sp>
            <p:sp>
              <p:nvSpPr>
                <p:cNvPr id="66586" name="Rectangle 59"/>
                <p:cNvSpPr>
                  <a:spLocks noChangeArrowheads="1"/>
                </p:cNvSpPr>
                <p:nvPr/>
              </p:nvSpPr>
              <p:spPr bwMode="auto">
                <a:xfrm>
                  <a:off x="0" y="2907"/>
                  <a:ext cx="94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6582" name="Group 60"/>
              <p:cNvGrpSpPr>
                <a:grpSpLocks/>
              </p:cNvGrpSpPr>
              <p:nvPr/>
            </p:nvGrpSpPr>
            <p:grpSpPr bwMode="auto">
              <a:xfrm>
                <a:off x="944" y="2907"/>
                <a:ext cx="2492" cy="355"/>
                <a:chOff x="944" y="2907"/>
                <a:chExt cx="2492" cy="355"/>
              </a:xfrm>
            </p:grpSpPr>
            <p:sp>
              <p:nvSpPr>
                <p:cNvPr id="66583" name="Rectangle 61"/>
                <p:cNvSpPr>
                  <a:spLocks noChangeArrowheads="1"/>
                </p:cNvSpPr>
                <p:nvPr/>
              </p:nvSpPr>
              <p:spPr bwMode="auto">
                <a:xfrm>
                  <a:off x="987" y="2907"/>
                  <a:ext cx="240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98" tIns="36850" rIns="73698" bIns="36850"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en-US" altLang="zh-CN" sz="1600">
                      <a:solidFill>
                        <a:srgbClr val="0033CC"/>
                      </a:solidFill>
                      <a:latin typeface="宋体" pitchFamily="2" charset="-122"/>
                    </a:rPr>
                    <a:t>  </a:t>
                  </a:r>
                  <a:r>
                    <a:rPr lang="zh-CN" altLang="en-US" sz="1600">
                      <a:solidFill>
                        <a:srgbClr val="0033CC"/>
                      </a:solidFill>
                      <a:latin typeface="宋体" pitchFamily="2" charset="-122"/>
                    </a:rPr>
                    <a:t>用于保护门窗料表面，防止表面污染</a:t>
                  </a:r>
                  <a:endParaRPr lang="zh-CN" altLang="en-US" sz="1600">
                    <a:solidFill>
                      <a:srgbClr val="0033CC"/>
                    </a:solidFill>
                  </a:endParaRPr>
                </a:p>
              </p:txBody>
            </p:sp>
            <p:sp>
              <p:nvSpPr>
                <p:cNvPr id="66584" name="Rectangle 62"/>
                <p:cNvSpPr>
                  <a:spLocks noChangeArrowheads="1"/>
                </p:cNvSpPr>
                <p:nvPr/>
              </p:nvSpPr>
              <p:spPr bwMode="auto">
                <a:xfrm>
                  <a:off x="944" y="2907"/>
                  <a:ext cx="2492"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grpSp>
    </p:spTree>
    <p:extLst>
      <p:ext uri="{BB962C8B-B14F-4D97-AF65-F5344CB8AC3E}">
        <p14:creationId xmlns:p14="http://schemas.microsoft.com/office/powerpoint/2010/main" val="4592938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304800" y="381000"/>
            <a:ext cx="8540750" cy="563563"/>
          </a:xfrm>
        </p:spPr>
        <p:txBody>
          <a:bodyPr>
            <a:normAutofit fontScale="90000"/>
          </a:bodyPr>
          <a:lstStyle/>
          <a:p>
            <a:pPr algn="l" eaLnBrk="1" hangingPunct="1"/>
            <a:r>
              <a:rPr lang="en-US" altLang="zh-CN" sz="2400" smtClean="0"/>
              <a:t>3.</a:t>
            </a:r>
            <a:r>
              <a:rPr lang="zh-CN" altLang="en-US" sz="2400" smtClean="0"/>
              <a:t>五金配件</a:t>
            </a:r>
            <a:r>
              <a:rPr lang="zh-CN" altLang="en-US" sz="4000" smtClean="0"/>
              <a:t>　　</a:t>
            </a:r>
            <a:r>
              <a:rPr lang="zh-CN" altLang="en-US" sz="2400" smtClean="0"/>
              <a:t>见</a:t>
            </a:r>
            <a:r>
              <a:rPr lang="zh-CN" altLang="en-US" sz="2400" b="1" smtClean="0"/>
              <a:t>表</a:t>
            </a:r>
            <a:r>
              <a:rPr lang="en-US" altLang="zh-CN" sz="2400" smtClean="0"/>
              <a:t>3.2</a:t>
            </a:r>
            <a:r>
              <a:rPr lang="en-US" altLang="zh-CN" sz="4000" smtClean="0"/>
              <a:t> </a:t>
            </a:r>
          </a:p>
        </p:txBody>
      </p:sp>
      <p:grpSp>
        <p:nvGrpSpPr>
          <p:cNvPr id="67587" name="Group 4"/>
          <p:cNvGrpSpPr>
            <a:grpSpLocks noChangeAspect="1"/>
          </p:cNvGrpSpPr>
          <p:nvPr/>
        </p:nvGrpSpPr>
        <p:grpSpPr bwMode="auto">
          <a:xfrm>
            <a:off x="457200" y="1143000"/>
            <a:ext cx="8001000" cy="5029200"/>
            <a:chOff x="3238" y="312"/>
            <a:chExt cx="9535" cy="3610"/>
          </a:xfrm>
        </p:grpSpPr>
        <p:sp>
          <p:nvSpPr>
            <p:cNvPr id="67588" name="AutoShape 5"/>
            <p:cNvSpPr>
              <a:spLocks noChangeAspect="1" noChangeArrowheads="1"/>
            </p:cNvSpPr>
            <p:nvPr/>
          </p:nvSpPr>
          <p:spPr bwMode="auto">
            <a:xfrm>
              <a:off x="3238" y="312"/>
              <a:ext cx="9535" cy="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nvGrpSpPr>
            <p:cNvPr id="67589" name="Group 6"/>
            <p:cNvGrpSpPr>
              <a:grpSpLocks/>
            </p:cNvGrpSpPr>
            <p:nvPr/>
          </p:nvGrpSpPr>
          <p:grpSpPr bwMode="auto">
            <a:xfrm>
              <a:off x="3246" y="315"/>
              <a:ext cx="9519" cy="3604"/>
              <a:chOff x="0" y="0"/>
              <a:chExt cx="3522" cy="3550"/>
            </a:xfrm>
          </p:grpSpPr>
          <p:grpSp>
            <p:nvGrpSpPr>
              <p:cNvPr id="67591" name="Group 7"/>
              <p:cNvGrpSpPr>
                <a:grpSpLocks/>
              </p:cNvGrpSpPr>
              <p:nvPr/>
            </p:nvGrpSpPr>
            <p:grpSpPr bwMode="auto">
              <a:xfrm>
                <a:off x="0" y="0"/>
                <a:ext cx="1234" cy="355"/>
                <a:chOff x="0" y="0"/>
                <a:chExt cx="1234" cy="355"/>
              </a:xfrm>
            </p:grpSpPr>
            <p:sp>
              <p:nvSpPr>
                <p:cNvPr id="67652" name="Rectangle 8"/>
                <p:cNvSpPr>
                  <a:spLocks noChangeArrowheads="1"/>
                </p:cNvSpPr>
                <p:nvPr/>
              </p:nvSpPr>
              <p:spPr bwMode="auto">
                <a:xfrm>
                  <a:off x="43" y="0"/>
                  <a:ext cx="1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0000"/>
                      </a:solidFill>
                      <a:latin typeface="Times New Roman" pitchFamily="18" charset="0"/>
                    </a:rPr>
                    <a:t>品    名（铝合金门窗配件）</a:t>
                  </a:r>
                  <a:endParaRPr lang="zh-CN" altLang="en-US" sz="1600">
                    <a:solidFill>
                      <a:srgbClr val="0033CC"/>
                    </a:solidFill>
                  </a:endParaRPr>
                </a:p>
              </p:txBody>
            </p:sp>
            <p:sp>
              <p:nvSpPr>
                <p:cNvPr id="67653" name="Rectangle 9"/>
                <p:cNvSpPr>
                  <a:spLocks noChangeArrowheads="1"/>
                </p:cNvSpPr>
                <p:nvPr/>
              </p:nvSpPr>
              <p:spPr bwMode="auto">
                <a:xfrm>
                  <a:off x="0" y="0"/>
                  <a:ext cx="123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2" name="Group 10"/>
              <p:cNvGrpSpPr>
                <a:grpSpLocks/>
              </p:cNvGrpSpPr>
              <p:nvPr/>
            </p:nvGrpSpPr>
            <p:grpSpPr bwMode="auto">
              <a:xfrm>
                <a:off x="1234" y="0"/>
                <a:ext cx="2288" cy="355"/>
                <a:chOff x="1234" y="0"/>
                <a:chExt cx="2288" cy="355"/>
              </a:xfrm>
            </p:grpSpPr>
            <p:sp>
              <p:nvSpPr>
                <p:cNvPr id="67650" name="Rectangle 11"/>
                <p:cNvSpPr>
                  <a:spLocks noChangeArrowheads="1"/>
                </p:cNvSpPr>
                <p:nvPr/>
              </p:nvSpPr>
              <p:spPr bwMode="auto">
                <a:xfrm>
                  <a:off x="1277" y="0"/>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2000">
                      <a:solidFill>
                        <a:srgbClr val="000000"/>
                      </a:solidFill>
                      <a:latin typeface="宋体" pitchFamily="2" charset="-122"/>
                    </a:rPr>
                    <a:t>用</a:t>
                  </a:r>
                  <a:r>
                    <a:rPr lang="zh-CN" altLang="en-US" sz="2000">
                      <a:solidFill>
                        <a:srgbClr val="000000"/>
                      </a:solidFill>
                      <a:latin typeface="Times New Roman" pitchFamily="18" charset="0"/>
                    </a:rPr>
                    <a:t>    </a:t>
                  </a:r>
                  <a:r>
                    <a:rPr lang="zh-CN" altLang="en-US" sz="2000">
                      <a:solidFill>
                        <a:srgbClr val="000000"/>
                      </a:solidFill>
                      <a:latin typeface="宋体" pitchFamily="2" charset="-122"/>
                    </a:rPr>
                    <a:t>途</a:t>
                  </a:r>
                  <a:endParaRPr lang="zh-CN" altLang="en-US" sz="2000">
                    <a:solidFill>
                      <a:srgbClr val="000000"/>
                    </a:solidFill>
                  </a:endParaRPr>
                </a:p>
              </p:txBody>
            </p:sp>
            <p:sp>
              <p:nvSpPr>
                <p:cNvPr id="67651" name="Rectangle 12"/>
                <p:cNvSpPr>
                  <a:spLocks noChangeArrowheads="1"/>
                </p:cNvSpPr>
                <p:nvPr/>
              </p:nvSpPr>
              <p:spPr bwMode="auto">
                <a:xfrm>
                  <a:off x="1234" y="0"/>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3" name="Group 13"/>
              <p:cNvGrpSpPr>
                <a:grpSpLocks/>
              </p:cNvGrpSpPr>
              <p:nvPr/>
            </p:nvGrpSpPr>
            <p:grpSpPr bwMode="auto">
              <a:xfrm>
                <a:off x="0" y="355"/>
                <a:ext cx="1234" cy="355"/>
                <a:chOff x="0" y="355"/>
                <a:chExt cx="1234" cy="355"/>
              </a:xfrm>
            </p:grpSpPr>
            <p:sp>
              <p:nvSpPr>
                <p:cNvPr id="67648" name="Rectangle 14"/>
                <p:cNvSpPr>
                  <a:spLocks noChangeArrowheads="1"/>
                </p:cNvSpPr>
                <p:nvPr/>
              </p:nvSpPr>
              <p:spPr bwMode="auto">
                <a:xfrm>
                  <a:off x="43" y="355"/>
                  <a:ext cx="1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门锁（双头通用门锁）</a:t>
                  </a:r>
                  <a:endParaRPr lang="zh-CN" altLang="en-US" sz="1600">
                    <a:solidFill>
                      <a:srgbClr val="0033CC"/>
                    </a:solidFill>
                  </a:endParaRPr>
                </a:p>
              </p:txBody>
            </p:sp>
            <p:sp>
              <p:nvSpPr>
                <p:cNvPr id="67649" name="Rectangle 15"/>
                <p:cNvSpPr>
                  <a:spLocks noChangeArrowheads="1"/>
                </p:cNvSpPr>
                <p:nvPr/>
              </p:nvSpPr>
              <p:spPr bwMode="auto">
                <a:xfrm>
                  <a:off x="0" y="355"/>
                  <a:ext cx="123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4" name="Group 16"/>
              <p:cNvGrpSpPr>
                <a:grpSpLocks/>
              </p:cNvGrpSpPr>
              <p:nvPr/>
            </p:nvGrpSpPr>
            <p:grpSpPr bwMode="auto">
              <a:xfrm>
                <a:off x="1234" y="355"/>
                <a:ext cx="2288" cy="355"/>
                <a:chOff x="1234" y="355"/>
                <a:chExt cx="2288" cy="355"/>
              </a:xfrm>
            </p:grpSpPr>
            <p:sp>
              <p:nvSpPr>
                <p:cNvPr id="67646" name="Rectangle 17"/>
                <p:cNvSpPr>
                  <a:spLocks noChangeArrowheads="1"/>
                </p:cNvSpPr>
                <p:nvPr/>
              </p:nvSpPr>
              <p:spPr bwMode="auto">
                <a:xfrm>
                  <a:off x="1277" y="355"/>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配有暗藏式弹子锁，可以内外启闭，适用于铝合金平开门</a:t>
                  </a:r>
                  <a:endParaRPr lang="zh-CN" altLang="en-US" sz="1600">
                    <a:solidFill>
                      <a:srgbClr val="0033CC"/>
                    </a:solidFill>
                  </a:endParaRPr>
                </a:p>
              </p:txBody>
            </p:sp>
            <p:sp>
              <p:nvSpPr>
                <p:cNvPr id="67647" name="Rectangle 18"/>
                <p:cNvSpPr>
                  <a:spLocks noChangeArrowheads="1"/>
                </p:cNvSpPr>
                <p:nvPr/>
              </p:nvSpPr>
              <p:spPr bwMode="auto">
                <a:xfrm>
                  <a:off x="1234" y="355"/>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5" name="Group 19"/>
              <p:cNvGrpSpPr>
                <a:grpSpLocks/>
              </p:cNvGrpSpPr>
              <p:nvPr/>
            </p:nvGrpSpPr>
            <p:grpSpPr bwMode="auto">
              <a:xfrm>
                <a:off x="0" y="710"/>
                <a:ext cx="1234" cy="355"/>
                <a:chOff x="0" y="710"/>
                <a:chExt cx="1234" cy="355"/>
              </a:xfrm>
            </p:grpSpPr>
            <p:sp>
              <p:nvSpPr>
                <p:cNvPr id="67644" name="Rectangle 20"/>
                <p:cNvSpPr>
                  <a:spLocks noChangeArrowheads="1"/>
                </p:cNvSpPr>
                <p:nvPr/>
              </p:nvSpPr>
              <p:spPr bwMode="auto">
                <a:xfrm>
                  <a:off x="43" y="710"/>
                  <a:ext cx="1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勾锁（推拉门锁）</a:t>
                  </a:r>
                  <a:endParaRPr lang="zh-CN" altLang="en-US" sz="1600">
                    <a:solidFill>
                      <a:srgbClr val="0033CC"/>
                    </a:solidFill>
                  </a:endParaRPr>
                </a:p>
              </p:txBody>
            </p:sp>
            <p:sp>
              <p:nvSpPr>
                <p:cNvPr id="67645" name="Rectangle 21"/>
                <p:cNvSpPr>
                  <a:spLocks noChangeArrowheads="1"/>
                </p:cNvSpPr>
                <p:nvPr/>
              </p:nvSpPr>
              <p:spPr bwMode="auto">
                <a:xfrm>
                  <a:off x="0" y="710"/>
                  <a:ext cx="123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6" name="Group 22"/>
              <p:cNvGrpSpPr>
                <a:grpSpLocks/>
              </p:cNvGrpSpPr>
              <p:nvPr/>
            </p:nvGrpSpPr>
            <p:grpSpPr bwMode="auto">
              <a:xfrm>
                <a:off x="1234" y="710"/>
                <a:ext cx="2288" cy="355"/>
                <a:chOff x="1234" y="710"/>
                <a:chExt cx="2288" cy="355"/>
              </a:xfrm>
            </p:grpSpPr>
            <p:sp>
              <p:nvSpPr>
                <p:cNvPr id="67642" name="Rectangle 23"/>
                <p:cNvSpPr>
                  <a:spLocks noChangeArrowheads="1"/>
                </p:cNvSpPr>
                <p:nvPr/>
              </p:nvSpPr>
              <p:spPr bwMode="auto">
                <a:xfrm>
                  <a:off x="1277" y="710"/>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有单面和双面两种，可做推拉门、窗的拉手和锁闭器使用</a:t>
                  </a:r>
                  <a:endParaRPr lang="zh-CN" altLang="en-US" sz="1600">
                    <a:solidFill>
                      <a:srgbClr val="0033CC"/>
                    </a:solidFill>
                  </a:endParaRPr>
                </a:p>
              </p:txBody>
            </p:sp>
            <p:sp>
              <p:nvSpPr>
                <p:cNvPr id="67643" name="Rectangle 24"/>
                <p:cNvSpPr>
                  <a:spLocks noChangeArrowheads="1"/>
                </p:cNvSpPr>
                <p:nvPr/>
              </p:nvSpPr>
              <p:spPr bwMode="auto">
                <a:xfrm>
                  <a:off x="1234" y="710"/>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7" name="Group 25"/>
              <p:cNvGrpSpPr>
                <a:grpSpLocks/>
              </p:cNvGrpSpPr>
              <p:nvPr/>
            </p:nvGrpSpPr>
            <p:grpSpPr bwMode="auto">
              <a:xfrm>
                <a:off x="0" y="1065"/>
                <a:ext cx="1234" cy="355"/>
                <a:chOff x="0" y="1065"/>
                <a:chExt cx="1234" cy="355"/>
              </a:xfrm>
            </p:grpSpPr>
            <p:sp>
              <p:nvSpPr>
                <p:cNvPr id="67640" name="Rectangle 26"/>
                <p:cNvSpPr>
                  <a:spLocks noChangeArrowheads="1"/>
                </p:cNvSpPr>
                <p:nvPr/>
              </p:nvSpPr>
              <p:spPr bwMode="auto">
                <a:xfrm>
                  <a:off x="43" y="1065"/>
                  <a:ext cx="1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暗掖锁</a:t>
                  </a:r>
                  <a:endParaRPr lang="zh-CN" altLang="en-US" sz="1600">
                    <a:solidFill>
                      <a:srgbClr val="0033CC"/>
                    </a:solidFill>
                  </a:endParaRPr>
                </a:p>
              </p:txBody>
            </p:sp>
            <p:sp>
              <p:nvSpPr>
                <p:cNvPr id="67641" name="Rectangle 27"/>
                <p:cNvSpPr>
                  <a:spLocks noChangeArrowheads="1"/>
                </p:cNvSpPr>
                <p:nvPr/>
              </p:nvSpPr>
              <p:spPr bwMode="auto">
                <a:xfrm>
                  <a:off x="0" y="1065"/>
                  <a:ext cx="123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8" name="Group 28"/>
              <p:cNvGrpSpPr>
                <a:grpSpLocks/>
              </p:cNvGrpSpPr>
              <p:nvPr/>
            </p:nvGrpSpPr>
            <p:grpSpPr bwMode="auto">
              <a:xfrm>
                <a:off x="1234" y="1065"/>
                <a:ext cx="2288" cy="355"/>
                <a:chOff x="1234" y="1065"/>
                <a:chExt cx="2288" cy="355"/>
              </a:xfrm>
            </p:grpSpPr>
            <p:sp>
              <p:nvSpPr>
                <p:cNvPr id="67638" name="Rectangle 29"/>
                <p:cNvSpPr>
                  <a:spLocks noChangeArrowheads="1"/>
                </p:cNvSpPr>
                <p:nvPr/>
              </p:nvSpPr>
              <p:spPr bwMode="auto">
                <a:xfrm>
                  <a:off x="1277" y="1065"/>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适用于双扇铝合金地弹簧门</a:t>
                  </a:r>
                  <a:endParaRPr lang="zh-CN" altLang="en-US" sz="1600">
                    <a:solidFill>
                      <a:srgbClr val="0033CC"/>
                    </a:solidFill>
                  </a:endParaRPr>
                </a:p>
              </p:txBody>
            </p:sp>
            <p:sp>
              <p:nvSpPr>
                <p:cNvPr id="67639" name="Rectangle 30"/>
                <p:cNvSpPr>
                  <a:spLocks noChangeArrowheads="1"/>
                </p:cNvSpPr>
                <p:nvPr/>
              </p:nvSpPr>
              <p:spPr bwMode="auto">
                <a:xfrm>
                  <a:off x="1234" y="1065"/>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599" name="Group 31"/>
              <p:cNvGrpSpPr>
                <a:grpSpLocks/>
              </p:cNvGrpSpPr>
              <p:nvPr/>
            </p:nvGrpSpPr>
            <p:grpSpPr bwMode="auto">
              <a:xfrm>
                <a:off x="0" y="1420"/>
                <a:ext cx="1234" cy="355"/>
                <a:chOff x="0" y="1420"/>
                <a:chExt cx="1234" cy="355"/>
              </a:xfrm>
            </p:grpSpPr>
            <p:sp>
              <p:nvSpPr>
                <p:cNvPr id="67636" name="Rectangle 32"/>
                <p:cNvSpPr>
                  <a:spLocks noChangeArrowheads="1"/>
                </p:cNvSpPr>
                <p:nvPr/>
              </p:nvSpPr>
              <p:spPr bwMode="auto">
                <a:xfrm>
                  <a:off x="43" y="1420"/>
                  <a:ext cx="1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滚轮（滑轮）</a:t>
                  </a:r>
                  <a:endParaRPr lang="zh-CN" altLang="en-US" sz="1600">
                    <a:solidFill>
                      <a:srgbClr val="0033CC"/>
                    </a:solidFill>
                  </a:endParaRPr>
                </a:p>
              </p:txBody>
            </p:sp>
            <p:sp>
              <p:nvSpPr>
                <p:cNvPr id="67637" name="Rectangle 33"/>
                <p:cNvSpPr>
                  <a:spLocks noChangeArrowheads="1"/>
                </p:cNvSpPr>
                <p:nvPr/>
              </p:nvSpPr>
              <p:spPr bwMode="auto">
                <a:xfrm>
                  <a:off x="0" y="1420"/>
                  <a:ext cx="123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0" name="Group 34"/>
              <p:cNvGrpSpPr>
                <a:grpSpLocks/>
              </p:cNvGrpSpPr>
              <p:nvPr/>
            </p:nvGrpSpPr>
            <p:grpSpPr bwMode="auto">
              <a:xfrm>
                <a:off x="1234" y="1420"/>
                <a:ext cx="2288" cy="355"/>
                <a:chOff x="1234" y="1420"/>
                <a:chExt cx="2288" cy="355"/>
              </a:xfrm>
            </p:grpSpPr>
            <p:sp>
              <p:nvSpPr>
                <p:cNvPr id="67634" name="Rectangle 35"/>
                <p:cNvSpPr>
                  <a:spLocks noChangeArrowheads="1"/>
                </p:cNvSpPr>
                <p:nvPr/>
              </p:nvSpPr>
              <p:spPr bwMode="auto">
                <a:xfrm>
                  <a:off x="1277" y="1420"/>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适用于推拉门窗（</a:t>
                  </a:r>
                  <a:r>
                    <a:rPr lang="en-US" altLang="zh-CN" sz="1600">
                      <a:solidFill>
                        <a:srgbClr val="000000"/>
                      </a:solidFill>
                      <a:latin typeface="Times New Roman" pitchFamily="18" charset="0"/>
                    </a:rPr>
                    <a:t>70</a:t>
                  </a:r>
                  <a:r>
                    <a:rPr lang="zh-CN" altLang="en-US" sz="1600">
                      <a:solidFill>
                        <a:srgbClr val="000000"/>
                      </a:solidFill>
                      <a:latin typeface="宋体" pitchFamily="2" charset="-122"/>
                    </a:rPr>
                    <a:t>、</a:t>
                  </a:r>
                  <a:r>
                    <a:rPr lang="en-US" altLang="zh-CN" sz="1600">
                      <a:solidFill>
                        <a:srgbClr val="000000"/>
                      </a:solidFill>
                      <a:latin typeface="Times New Roman" pitchFamily="18" charset="0"/>
                    </a:rPr>
                    <a:t>90</a:t>
                  </a:r>
                  <a:r>
                    <a:rPr lang="zh-CN" altLang="en-US" sz="1600">
                      <a:solidFill>
                        <a:srgbClr val="000000"/>
                      </a:solidFill>
                      <a:latin typeface="宋体" pitchFamily="2" charset="-122"/>
                    </a:rPr>
                    <a:t>、</a:t>
                  </a:r>
                  <a:r>
                    <a:rPr lang="en-US" altLang="zh-CN" sz="1600">
                      <a:solidFill>
                        <a:srgbClr val="000000"/>
                      </a:solidFill>
                      <a:latin typeface="Times New Roman" pitchFamily="18" charset="0"/>
                    </a:rPr>
                    <a:t>55</a:t>
                  </a:r>
                  <a:r>
                    <a:rPr lang="zh-CN" altLang="en-US" sz="1600">
                      <a:solidFill>
                        <a:srgbClr val="000000"/>
                      </a:solidFill>
                      <a:latin typeface="宋体" pitchFamily="2" charset="-122"/>
                    </a:rPr>
                    <a:t>系列）</a:t>
                  </a:r>
                  <a:endParaRPr lang="zh-CN" altLang="en-US" sz="1600">
                    <a:solidFill>
                      <a:srgbClr val="0033CC"/>
                    </a:solidFill>
                  </a:endParaRPr>
                </a:p>
              </p:txBody>
            </p:sp>
            <p:sp>
              <p:nvSpPr>
                <p:cNvPr id="67635" name="Rectangle 36"/>
                <p:cNvSpPr>
                  <a:spLocks noChangeArrowheads="1"/>
                </p:cNvSpPr>
                <p:nvPr/>
              </p:nvSpPr>
              <p:spPr bwMode="auto">
                <a:xfrm>
                  <a:off x="1234" y="1420"/>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1" name="Group 37"/>
              <p:cNvGrpSpPr>
                <a:grpSpLocks/>
              </p:cNvGrpSpPr>
              <p:nvPr/>
            </p:nvGrpSpPr>
            <p:grpSpPr bwMode="auto">
              <a:xfrm>
                <a:off x="0" y="1775"/>
                <a:ext cx="1234" cy="355"/>
                <a:chOff x="0" y="1775"/>
                <a:chExt cx="1234" cy="355"/>
              </a:xfrm>
            </p:grpSpPr>
            <p:sp>
              <p:nvSpPr>
                <p:cNvPr id="67632" name="Rectangle 38"/>
                <p:cNvSpPr>
                  <a:spLocks noChangeArrowheads="1"/>
                </p:cNvSpPr>
                <p:nvPr/>
              </p:nvSpPr>
              <p:spPr bwMode="auto">
                <a:xfrm>
                  <a:off x="43" y="1775"/>
                  <a:ext cx="1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滑撑铰链</a:t>
                  </a:r>
                </a:p>
              </p:txBody>
            </p:sp>
            <p:sp>
              <p:nvSpPr>
                <p:cNvPr id="67633" name="Rectangle 39"/>
                <p:cNvSpPr>
                  <a:spLocks noChangeArrowheads="1"/>
                </p:cNvSpPr>
                <p:nvPr/>
              </p:nvSpPr>
              <p:spPr bwMode="auto">
                <a:xfrm>
                  <a:off x="0" y="1775"/>
                  <a:ext cx="123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2" name="Group 40"/>
              <p:cNvGrpSpPr>
                <a:grpSpLocks/>
              </p:cNvGrpSpPr>
              <p:nvPr/>
            </p:nvGrpSpPr>
            <p:grpSpPr bwMode="auto">
              <a:xfrm>
                <a:off x="1234" y="1775"/>
                <a:ext cx="2288" cy="355"/>
                <a:chOff x="1234" y="1775"/>
                <a:chExt cx="2288" cy="355"/>
              </a:xfrm>
            </p:grpSpPr>
            <p:sp>
              <p:nvSpPr>
                <p:cNvPr id="67630" name="Rectangle 41"/>
                <p:cNvSpPr>
                  <a:spLocks noChangeArrowheads="1"/>
                </p:cNvSpPr>
                <p:nvPr/>
              </p:nvSpPr>
              <p:spPr bwMode="auto">
                <a:xfrm>
                  <a:off x="1277" y="1775"/>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能保持窗扇在</a:t>
                  </a:r>
                  <a:r>
                    <a:rPr lang="en-US" altLang="zh-CN" sz="1600">
                      <a:solidFill>
                        <a:srgbClr val="000000"/>
                      </a:solidFill>
                      <a:latin typeface="Times New Roman" pitchFamily="18" charset="0"/>
                    </a:rPr>
                    <a:t>0º~60º</a:t>
                  </a:r>
                  <a:r>
                    <a:rPr lang="zh-CN" altLang="en-US" sz="1600">
                      <a:solidFill>
                        <a:srgbClr val="000000"/>
                      </a:solidFill>
                      <a:latin typeface="宋体" pitchFamily="2" charset="-122"/>
                    </a:rPr>
                    <a:t>或</a:t>
                  </a:r>
                  <a:r>
                    <a:rPr lang="en-US" altLang="zh-CN" sz="1600">
                      <a:solidFill>
                        <a:srgbClr val="000000"/>
                      </a:solidFill>
                      <a:latin typeface="Times New Roman" pitchFamily="18" charset="0"/>
                    </a:rPr>
                    <a:t>0º~90º</a:t>
                  </a:r>
                  <a:r>
                    <a:rPr lang="zh-CN" altLang="en-US" sz="1600">
                      <a:solidFill>
                        <a:srgbClr val="000000"/>
                      </a:solidFill>
                      <a:latin typeface="宋体" pitchFamily="2" charset="-122"/>
                    </a:rPr>
                    <a:t>开启位置自行定位</a:t>
                  </a:r>
                  <a:endParaRPr lang="zh-CN" altLang="en-US" sz="1600">
                    <a:solidFill>
                      <a:srgbClr val="0033CC"/>
                    </a:solidFill>
                  </a:endParaRPr>
                </a:p>
              </p:txBody>
            </p:sp>
            <p:sp>
              <p:nvSpPr>
                <p:cNvPr id="67631" name="Rectangle 42"/>
                <p:cNvSpPr>
                  <a:spLocks noChangeArrowheads="1"/>
                </p:cNvSpPr>
                <p:nvPr/>
              </p:nvSpPr>
              <p:spPr bwMode="auto">
                <a:xfrm>
                  <a:off x="1234" y="1775"/>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3" name="Group 43"/>
              <p:cNvGrpSpPr>
                <a:grpSpLocks/>
              </p:cNvGrpSpPr>
              <p:nvPr/>
            </p:nvGrpSpPr>
            <p:grpSpPr bwMode="auto">
              <a:xfrm>
                <a:off x="0" y="2130"/>
                <a:ext cx="296" cy="1065"/>
                <a:chOff x="0" y="2130"/>
                <a:chExt cx="296" cy="1065"/>
              </a:xfrm>
            </p:grpSpPr>
            <p:sp>
              <p:nvSpPr>
                <p:cNvPr id="67628" name="Rectangle 44"/>
                <p:cNvSpPr>
                  <a:spLocks noChangeArrowheads="1"/>
                </p:cNvSpPr>
                <p:nvPr/>
              </p:nvSpPr>
              <p:spPr bwMode="auto">
                <a:xfrm>
                  <a:off x="43" y="2130"/>
                  <a:ext cx="210"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执</a:t>
                  </a:r>
                </a:p>
                <a:p>
                  <a:pPr algn="ctr"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手</a:t>
                  </a:r>
                  <a:endParaRPr lang="zh-CN" altLang="en-US" sz="1600">
                    <a:solidFill>
                      <a:srgbClr val="0033CC"/>
                    </a:solidFill>
                  </a:endParaRPr>
                </a:p>
              </p:txBody>
            </p:sp>
            <p:sp>
              <p:nvSpPr>
                <p:cNvPr id="67629" name="Rectangle 45"/>
                <p:cNvSpPr>
                  <a:spLocks noChangeArrowheads="1"/>
                </p:cNvSpPr>
                <p:nvPr/>
              </p:nvSpPr>
              <p:spPr bwMode="auto">
                <a:xfrm>
                  <a:off x="0" y="2130"/>
                  <a:ext cx="296" cy="10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4" name="Group 46"/>
              <p:cNvGrpSpPr>
                <a:grpSpLocks/>
              </p:cNvGrpSpPr>
              <p:nvPr/>
            </p:nvGrpSpPr>
            <p:grpSpPr bwMode="auto">
              <a:xfrm>
                <a:off x="296" y="2130"/>
                <a:ext cx="938" cy="355"/>
                <a:chOff x="296" y="2130"/>
                <a:chExt cx="938" cy="355"/>
              </a:xfrm>
            </p:grpSpPr>
            <p:sp>
              <p:nvSpPr>
                <p:cNvPr id="67626" name="Rectangle 47"/>
                <p:cNvSpPr>
                  <a:spLocks noChangeArrowheads="1"/>
                </p:cNvSpPr>
                <p:nvPr/>
              </p:nvSpPr>
              <p:spPr bwMode="auto">
                <a:xfrm>
                  <a:off x="339" y="2130"/>
                  <a:ext cx="85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铝合金平开窗执手</a:t>
                  </a:r>
                </a:p>
              </p:txBody>
            </p:sp>
            <p:sp>
              <p:nvSpPr>
                <p:cNvPr id="67627" name="Rectangle 48"/>
                <p:cNvSpPr>
                  <a:spLocks noChangeArrowheads="1"/>
                </p:cNvSpPr>
                <p:nvPr/>
              </p:nvSpPr>
              <p:spPr bwMode="auto">
                <a:xfrm>
                  <a:off x="296" y="2130"/>
                  <a:ext cx="93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5" name="Group 49"/>
              <p:cNvGrpSpPr>
                <a:grpSpLocks/>
              </p:cNvGrpSpPr>
              <p:nvPr/>
            </p:nvGrpSpPr>
            <p:grpSpPr bwMode="auto">
              <a:xfrm>
                <a:off x="1234" y="2130"/>
                <a:ext cx="2288" cy="355"/>
                <a:chOff x="1234" y="2130"/>
                <a:chExt cx="2288" cy="355"/>
              </a:xfrm>
            </p:grpSpPr>
            <p:sp>
              <p:nvSpPr>
                <p:cNvPr id="67624" name="Rectangle 50"/>
                <p:cNvSpPr>
                  <a:spLocks noChangeArrowheads="1"/>
                </p:cNvSpPr>
                <p:nvPr/>
              </p:nvSpPr>
              <p:spPr bwMode="auto">
                <a:xfrm>
                  <a:off x="1277" y="2130"/>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适用于平开窗，上悬式铝合金窗开启和闭锁</a:t>
                  </a:r>
                  <a:endParaRPr lang="zh-CN" altLang="en-US" sz="1600">
                    <a:solidFill>
                      <a:srgbClr val="0033CC"/>
                    </a:solidFill>
                  </a:endParaRPr>
                </a:p>
              </p:txBody>
            </p:sp>
            <p:sp>
              <p:nvSpPr>
                <p:cNvPr id="67625" name="Rectangle 51"/>
                <p:cNvSpPr>
                  <a:spLocks noChangeArrowheads="1"/>
                </p:cNvSpPr>
                <p:nvPr/>
              </p:nvSpPr>
              <p:spPr bwMode="auto">
                <a:xfrm>
                  <a:off x="1234" y="2130"/>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6" name="Group 52"/>
              <p:cNvGrpSpPr>
                <a:grpSpLocks/>
              </p:cNvGrpSpPr>
              <p:nvPr/>
            </p:nvGrpSpPr>
            <p:grpSpPr bwMode="auto">
              <a:xfrm>
                <a:off x="296" y="2485"/>
                <a:ext cx="938" cy="355"/>
                <a:chOff x="296" y="2485"/>
                <a:chExt cx="938" cy="355"/>
              </a:xfrm>
            </p:grpSpPr>
            <p:sp>
              <p:nvSpPr>
                <p:cNvPr id="67622" name="Rectangle 53"/>
                <p:cNvSpPr>
                  <a:spLocks noChangeArrowheads="1"/>
                </p:cNvSpPr>
                <p:nvPr/>
              </p:nvSpPr>
              <p:spPr bwMode="auto">
                <a:xfrm>
                  <a:off x="339" y="2485"/>
                  <a:ext cx="85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联动执手</a:t>
                  </a:r>
                </a:p>
              </p:txBody>
            </p:sp>
            <p:sp>
              <p:nvSpPr>
                <p:cNvPr id="67623" name="Rectangle 54"/>
                <p:cNvSpPr>
                  <a:spLocks noChangeArrowheads="1"/>
                </p:cNvSpPr>
                <p:nvPr/>
              </p:nvSpPr>
              <p:spPr bwMode="auto">
                <a:xfrm>
                  <a:off x="296" y="2485"/>
                  <a:ext cx="93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7" name="Group 55"/>
              <p:cNvGrpSpPr>
                <a:grpSpLocks/>
              </p:cNvGrpSpPr>
              <p:nvPr/>
            </p:nvGrpSpPr>
            <p:grpSpPr bwMode="auto">
              <a:xfrm>
                <a:off x="1234" y="2485"/>
                <a:ext cx="2288" cy="355"/>
                <a:chOff x="1234" y="2485"/>
                <a:chExt cx="2288" cy="355"/>
              </a:xfrm>
            </p:grpSpPr>
            <p:sp>
              <p:nvSpPr>
                <p:cNvPr id="67620" name="Rectangle 56"/>
                <p:cNvSpPr>
                  <a:spLocks noChangeArrowheads="1"/>
                </p:cNvSpPr>
                <p:nvPr/>
              </p:nvSpPr>
              <p:spPr bwMode="auto">
                <a:xfrm>
                  <a:off x="1277" y="2485"/>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适用于密闭型平开窗的启闭，在窗上下两处联动扣紧</a:t>
                  </a:r>
                  <a:endParaRPr lang="zh-CN" altLang="en-US" sz="1600">
                    <a:solidFill>
                      <a:srgbClr val="0033CC"/>
                    </a:solidFill>
                  </a:endParaRPr>
                </a:p>
              </p:txBody>
            </p:sp>
            <p:sp>
              <p:nvSpPr>
                <p:cNvPr id="67621" name="Rectangle 57"/>
                <p:cNvSpPr>
                  <a:spLocks noChangeArrowheads="1"/>
                </p:cNvSpPr>
                <p:nvPr/>
              </p:nvSpPr>
              <p:spPr bwMode="auto">
                <a:xfrm>
                  <a:off x="1234" y="2485"/>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8" name="Group 58"/>
              <p:cNvGrpSpPr>
                <a:grpSpLocks/>
              </p:cNvGrpSpPr>
              <p:nvPr/>
            </p:nvGrpSpPr>
            <p:grpSpPr bwMode="auto">
              <a:xfrm>
                <a:off x="296" y="2840"/>
                <a:ext cx="938" cy="355"/>
                <a:chOff x="296" y="2840"/>
                <a:chExt cx="938" cy="355"/>
              </a:xfrm>
            </p:grpSpPr>
            <p:sp>
              <p:nvSpPr>
                <p:cNvPr id="67618" name="Rectangle 59"/>
                <p:cNvSpPr>
                  <a:spLocks noChangeArrowheads="1"/>
                </p:cNvSpPr>
                <p:nvPr/>
              </p:nvSpPr>
              <p:spPr bwMode="auto">
                <a:xfrm>
                  <a:off x="339" y="2840"/>
                  <a:ext cx="85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推拉窗执手（半月形执手）</a:t>
                  </a:r>
                  <a:endParaRPr lang="zh-CN" altLang="en-US" sz="1600">
                    <a:solidFill>
                      <a:srgbClr val="0033CC"/>
                    </a:solidFill>
                  </a:endParaRPr>
                </a:p>
              </p:txBody>
            </p:sp>
            <p:sp>
              <p:nvSpPr>
                <p:cNvPr id="67619" name="Rectangle 60"/>
                <p:cNvSpPr>
                  <a:spLocks noChangeArrowheads="1"/>
                </p:cNvSpPr>
                <p:nvPr/>
              </p:nvSpPr>
              <p:spPr bwMode="auto">
                <a:xfrm>
                  <a:off x="296" y="2840"/>
                  <a:ext cx="93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09" name="Group 61"/>
              <p:cNvGrpSpPr>
                <a:grpSpLocks/>
              </p:cNvGrpSpPr>
              <p:nvPr/>
            </p:nvGrpSpPr>
            <p:grpSpPr bwMode="auto">
              <a:xfrm>
                <a:off x="1234" y="2840"/>
                <a:ext cx="2288" cy="355"/>
                <a:chOff x="1234" y="2840"/>
                <a:chExt cx="2288" cy="355"/>
              </a:xfrm>
            </p:grpSpPr>
            <p:sp>
              <p:nvSpPr>
                <p:cNvPr id="67616" name="Rectangle 62"/>
                <p:cNvSpPr>
                  <a:spLocks noChangeArrowheads="1"/>
                </p:cNvSpPr>
                <p:nvPr/>
              </p:nvSpPr>
              <p:spPr bwMode="auto">
                <a:xfrm>
                  <a:off x="1277" y="2840"/>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有左右两种形式，适用于推拉窗的启闭</a:t>
                  </a:r>
                  <a:endParaRPr lang="zh-CN" altLang="en-US" sz="1600">
                    <a:solidFill>
                      <a:srgbClr val="0033CC"/>
                    </a:solidFill>
                  </a:endParaRPr>
                </a:p>
              </p:txBody>
            </p:sp>
            <p:sp>
              <p:nvSpPr>
                <p:cNvPr id="67617" name="Rectangle 63"/>
                <p:cNvSpPr>
                  <a:spLocks noChangeArrowheads="1"/>
                </p:cNvSpPr>
                <p:nvPr/>
              </p:nvSpPr>
              <p:spPr bwMode="auto">
                <a:xfrm>
                  <a:off x="1234" y="2840"/>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10" name="Group 64"/>
              <p:cNvGrpSpPr>
                <a:grpSpLocks/>
              </p:cNvGrpSpPr>
              <p:nvPr/>
            </p:nvGrpSpPr>
            <p:grpSpPr bwMode="auto">
              <a:xfrm>
                <a:off x="0" y="3195"/>
                <a:ext cx="1234" cy="355"/>
                <a:chOff x="0" y="3195"/>
                <a:chExt cx="1234" cy="355"/>
              </a:xfrm>
            </p:grpSpPr>
            <p:sp>
              <p:nvSpPr>
                <p:cNvPr id="67614" name="Rectangle 65"/>
                <p:cNvSpPr>
                  <a:spLocks noChangeArrowheads="1"/>
                </p:cNvSpPr>
                <p:nvPr/>
              </p:nvSpPr>
              <p:spPr bwMode="auto">
                <a:xfrm>
                  <a:off x="43" y="3195"/>
                  <a:ext cx="1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ctr"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地弹簧</a:t>
                  </a:r>
                  <a:endParaRPr lang="zh-CN" altLang="en-US" sz="1600">
                    <a:solidFill>
                      <a:srgbClr val="0033CC"/>
                    </a:solidFill>
                  </a:endParaRPr>
                </a:p>
              </p:txBody>
            </p:sp>
            <p:sp>
              <p:nvSpPr>
                <p:cNvPr id="67615" name="Rectangle 66"/>
                <p:cNvSpPr>
                  <a:spLocks noChangeArrowheads="1"/>
                </p:cNvSpPr>
                <p:nvPr/>
              </p:nvSpPr>
              <p:spPr bwMode="auto">
                <a:xfrm>
                  <a:off x="0" y="3195"/>
                  <a:ext cx="1234"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nvGrpSpPr>
              <p:cNvPr id="67611" name="Group 67"/>
              <p:cNvGrpSpPr>
                <a:grpSpLocks/>
              </p:cNvGrpSpPr>
              <p:nvPr/>
            </p:nvGrpSpPr>
            <p:grpSpPr bwMode="auto">
              <a:xfrm>
                <a:off x="1234" y="3195"/>
                <a:ext cx="2288" cy="355"/>
                <a:chOff x="1234" y="3195"/>
                <a:chExt cx="2288" cy="355"/>
              </a:xfrm>
            </p:grpSpPr>
            <p:sp>
              <p:nvSpPr>
                <p:cNvPr id="67612" name="Rectangle 68"/>
                <p:cNvSpPr>
                  <a:spLocks noChangeArrowheads="1"/>
                </p:cNvSpPr>
                <p:nvPr/>
              </p:nvSpPr>
              <p:spPr bwMode="auto">
                <a:xfrm>
                  <a:off x="1277" y="3195"/>
                  <a:ext cx="220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749" tIns="32875" rIns="65749" bIns="32875" anchor="ct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algn="just" eaLnBrk="1" fontAlgn="base" hangingPunct="1">
                    <a:spcBef>
                      <a:spcPct val="0"/>
                    </a:spcBef>
                    <a:spcAft>
                      <a:spcPct val="0"/>
                    </a:spcAft>
                    <a:buClrTx/>
                    <a:buSzTx/>
                    <a:buFont typeface="Arial" charset="0"/>
                    <a:buNone/>
                  </a:pPr>
                  <a:r>
                    <a:rPr lang="zh-CN" altLang="en-US" sz="1600">
                      <a:solidFill>
                        <a:srgbClr val="000000"/>
                      </a:solidFill>
                      <a:latin typeface="宋体" pitchFamily="2" charset="-122"/>
                    </a:rPr>
                    <a:t>装于铝合金门下部，铝合金门可以缓速自动闭门，也可在一定开启角度位置定位</a:t>
                  </a:r>
                  <a:endParaRPr lang="zh-CN" altLang="en-US" sz="1600">
                    <a:solidFill>
                      <a:srgbClr val="0033CC"/>
                    </a:solidFill>
                  </a:endParaRPr>
                </a:p>
              </p:txBody>
            </p:sp>
            <p:sp>
              <p:nvSpPr>
                <p:cNvPr id="67613" name="Rectangle 69"/>
                <p:cNvSpPr>
                  <a:spLocks noChangeArrowheads="1"/>
                </p:cNvSpPr>
                <p:nvPr/>
              </p:nvSpPr>
              <p:spPr bwMode="auto">
                <a:xfrm>
                  <a:off x="1234" y="3195"/>
                  <a:ext cx="2288" cy="35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grpSp>
        <p:sp>
          <p:nvSpPr>
            <p:cNvPr id="67590" name="Rectangle 70"/>
            <p:cNvSpPr>
              <a:spLocks noChangeArrowheads="1"/>
            </p:cNvSpPr>
            <p:nvPr/>
          </p:nvSpPr>
          <p:spPr bwMode="auto">
            <a:xfrm>
              <a:off x="3238" y="312"/>
              <a:ext cx="9535" cy="3610"/>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v"/>
                <a:defRPr sz="3200">
                  <a:solidFill>
                    <a:schemeClr val="tx1"/>
                  </a:solidFill>
                  <a:latin typeface="Arial" charset="0"/>
                  <a:ea typeface="宋体"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charset="0"/>
                  <a:ea typeface="宋体" pitchFamily="2" charset="-122"/>
                </a:defRPr>
              </a:lvl2pPr>
              <a:lvl3pPr marL="1143000" indent="-228600" eaLnBrk="0" hangingPunct="0">
                <a:spcBef>
                  <a:spcPct val="20000"/>
                </a:spcBef>
                <a:buClr>
                  <a:schemeClr val="hlink"/>
                </a:buClr>
                <a:buSzPct val="80000"/>
                <a:buFont typeface="Wingdings" pitchFamily="2" charset="2"/>
                <a:buChar char="v"/>
                <a:defRPr sz="2400">
                  <a:solidFill>
                    <a:schemeClr val="tx1"/>
                  </a:solidFill>
                  <a:latin typeface="Arial" charset="0"/>
                  <a:ea typeface="宋体"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charset="0"/>
                  <a:ea typeface="宋体"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charset="0"/>
                  <a:ea typeface="宋体" pitchFamily="2" charset="-122"/>
                </a:defRPr>
              </a:lvl9pPr>
            </a:lstStyle>
            <a:p>
              <a:pPr eaLnBrk="1" fontAlgn="base" hangingPunct="1">
                <a:spcBef>
                  <a:spcPct val="0"/>
                </a:spcBef>
                <a:spcAft>
                  <a:spcPct val="0"/>
                </a:spcAft>
                <a:buClrTx/>
                <a:buSzTx/>
                <a:buFont typeface="Arial" charset="0"/>
                <a:buNone/>
              </a:pPr>
              <a:endParaRPr lang="zh-CN" altLang="en-US" sz="1800">
                <a:solidFill>
                  <a:srgbClr val="0033CC"/>
                </a:solidFill>
              </a:endParaRPr>
            </a:p>
          </p:txBody>
        </p:sp>
      </p:grpSp>
    </p:spTree>
    <p:extLst>
      <p:ext uri="{BB962C8B-B14F-4D97-AF65-F5344CB8AC3E}">
        <p14:creationId xmlns:p14="http://schemas.microsoft.com/office/powerpoint/2010/main" val="2896877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Rot="1" noChangeArrowheads="1"/>
          </p:cNvSpPr>
          <p:nvPr>
            <p:ph idx="1"/>
          </p:nvPr>
        </p:nvSpPr>
        <p:spPr>
          <a:xfrm>
            <a:off x="304800" y="1600200"/>
            <a:ext cx="8540750" cy="4648200"/>
          </a:xfrm>
        </p:spPr>
        <p:txBody>
          <a:bodyPr/>
          <a:lstStyle/>
          <a:p>
            <a:pPr eaLnBrk="1" hangingPunct="1">
              <a:lnSpc>
                <a:spcPct val="80000"/>
              </a:lnSpc>
            </a:pPr>
            <a:r>
              <a:rPr lang="zh-CN" altLang="en-US" sz="2800" smtClean="0"/>
              <a:t>工艺主要包括：选料→断料→钻孔→组装→保护或包装 </a:t>
            </a:r>
          </a:p>
          <a:p>
            <a:pPr eaLnBrk="1" hangingPunct="1">
              <a:lnSpc>
                <a:spcPct val="80000"/>
              </a:lnSpc>
            </a:pPr>
            <a:r>
              <a:rPr lang="en-US" altLang="zh-CN" sz="2800" smtClean="0"/>
              <a:t>1.</a:t>
            </a:r>
            <a:r>
              <a:rPr lang="zh-CN" altLang="en-US" sz="2800" smtClean="0"/>
              <a:t>料具的准备</a:t>
            </a:r>
          </a:p>
          <a:p>
            <a:pPr eaLnBrk="1" hangingPunct="1">
              <a:lnSpc>
                <a:spcPct val="80000"/>
              </a:lnSpc>
            </a:pPr>
            <a:r>
              <a:rPr lang="zh-CN" altLang="en-US" sz="2800" smtClean="0"/>
              <a:t>（</a:t>
            </a:r>
            <a:r>
              <a:rPr lang="en-US" altLang="zh-CN" sz="2800" smtClean="0"/>
              <a:t>1</a:t>
            </a:r>
            <a:r>
              <a:rPr lang="zh-CN" altLang="en-US" sz="2800" smtClean="0"/>
              <a:t>）材料的准备</a:t>
            </a:r>
          </a:p>
          <a:p>
            <a:pPr eaLnBrk="1" hangingPunct="1">
              <a:lnSpc>
                <a:spcPct val="80000"/>
              </a:lnSpc>
            </a:pPr>
            <a:r>
              <a:rPr lang="zh-CN" altLang="en-US" sz="2800" smtClean="0"/>
              <a:t>主要准备制作铝合金门的所有型材、配件等，如铝合金型材、门锁、滑轮、不锈钢、螺钉、铝制拉铆钉、连接铁板、地弹簧、玻璃尼龙毛刷、压条、橡皮条、玻璃胶、木楔子等。</a:t>
            </a:r>
          </a:p>
          <a:p>
            <a:pPr eaLnBrk="1" hangingPunct="1">
              <a:lnSpc>
                <a:spcPct val="80000"/>
              </a:lnSpc>
            </a:pPr>
            <a:r>
              <a:rPr lang="zh-CN" altLang="en-US" sz="2800" smtClean="0"/>
              <a:t>（</a:t>
            </a:r>
            <a:r>
              <a:rPr lang="en-US" altLang="zh-CN" sz="2800" smtClean="0"/>
              <a:t>2</a:t>
            </a:r>
            <a:r>
              <a:rPr lang="zh-CN" altLang="en-US" sz="2800" smtClean="0"/>
              <a:t>）工具的准备</a:t>
            </a:r>
          </a:p>
          <a:p>
            <a:pPr eaLnBrk="1" hangingPunct="1">
              <a:lnSpc>
                <a:spcPct val="80000"/>
              </a:lnSpc>
            </a:pPr>
            <a:r>
              <a:rPr lang="zh-CN" altLang="en-US" sz="2800" smtClean="0"/>
              <a:t>主要准备制作和安装中所用的工具，如曲线刷、切割机、手电锯、扳手、半步扳手、角尺、吊线锤、打胶筒、锤子、水平尺、玻璃吸盘等 </a:t>
            </a:r>
          </a:p>
        </p:txBody>
      </p:sp>
      <p:sp>
        <p:nvSpPr>
          <p:cNvPr id="68610" name="Rectangle 2"/>
          <p:cNvSpPr>
            <a:spLocks noGrp="1" noRot="1" noChangeArrowheads="1"/>
          </p:cNvSpPr>
          <p:nvPr>
            <p:ph type="title"/>
          </p:nvPr>
        </p:nvSpPr>
        <p:spPr>
          <a:xfrm>
            <a:off x="685800" y="685800"/>
            <a:ext cx="8156575" cy="762000"/>
          </a:xfrm>
        </p:spPr>
        <p:txBody>
          <a:bodyPr/>
          <a:lstStyle/>
          <a:p>
            <a:pPr algn="l" eaLnBrk="1" hangingPunct="1"/>
            <a:r>
              <a:rPr lang="en-US" altLang="zh-CN" sz="3600" b="1" smtClean="0"/>
              <a:t>3.2.3 </a:t>
            </a:r>
            <a:r>
              <a:rPr lang="zh-CN" altLang="en-US" sz="3600" b="1" smtClean="0"/>
              <a:t>铝合金门的制作与安装</a:t>
            </a:r>
          </a:p>
        </p:txBody>
      </p:sp>
    </p:spTree>
    <p:extLst>
      <p:ext uri="{BB962C8B-B14F-4D97-AF65-F5344CB8AC3E}">
        <p14:creationId xmlns:p14="http://schemas.microsoft.com/office/powerpoint/2010/main" val="33439275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Rot="1" noChangeArrowheads="1"/>
          </p:cNvSpPr>
          <p:nvPr>
            <p:ph idx="1"/>
          </p:nvPr>
        </p:nvSpPr>
        <p:spPr>
          <a:xfrm>
            <a:off x="304800" y="1219200"/>
            <a:ext cx="8540750" cy="5105400"/>
          </a:xfrm>
        </p:spPr>
        <p:txBody>
          <a:bodyPr/>
          <a:lstStyle/>
          <a:p>
            <a:pPr eaLnBrk="1" hangingPunct="1">
              <a:lnSpc>
                <a:spcPct val="80000"/>
              </a:lnSpc>
            </a:pPr>
            <a:r>
              <a:rPr lang="en-US" altLang="zh-CN" sz="2400" smtClean="0"/>
              <a:t>2.</a:t>
            </a:r>
            <a:r>
              <a:rPr lang="zh-CN" altLang="en-US" sz="2400" smtClean="0"/>
              <a:t>门扇的制作</a:t>
            </a:r>
          </a:p>
          <a:p>
            <a:pPr eaLnBrk="1" hangingPunct="1">
              <a:lnSpc>
                <a:spcPct val="80000"/>
              </a:lnSpc>
            </a:pPr>
            <a:r>
              <a:rPr lang="zh-CN" altLang="en-US" sz="2400" smtClean="0"/>
              <a:t>（</a:t>
            </a:r>
            <a:r>
              <a:rPr lang="en-US" altLang="zh-CN" sz="2400" smtClean="0"/>
              <a:t>1</a:t>
            </a:r>
            <a:r>
              <a:rPr lang="zh-CN" altLang="en-US" sz="2400" smtClean="0"/>
              <a:t>）选料与下料</a:t>
            </a:r>
          </a:p>
          <a:p>
            <a:pPr eaLnBrk="1" hangingPunct="1">
              <a:lnSpc>
                <a:spcPct val="80000"/>
              </a:lnSpc>
            </a:pPr>
            <a:r>
              <a:rPr lang="zh-CN" altLang="en-US" sz="2400" smtClean="0"/>
              <a:t>在进行选料与下料时，应当注意以下几个问题：</a:t>
            </a:r>
          </a:p>
          <a:p>
            <a:pPr eaLnBrk="1" hangingPunct="1">
              <a:lnSpc>
                <a:spcPct val="80000"/>
              </a:lnSpc>
            </a:pPr>
            <a:r>
              <a:rPr lang="en-US" altLang="zh-CN" sz="2400" smtClean="0"/>
              <a:t>1</a:t>
            </a:r>
            <a:r>
              <a:rPr lang="zh-CN" altLang="en-US" sz="2400" smtClean="0"/>
              <a:t>）选料时要充分考虑到铝合金型材的表面色彩、壁的厚度等因素，以保证符合设计要求的刚度、强度和装饰性。</a:t>
            </a:r>
          </a:p>
          <a:p>
            <a:pPr eaLnBrk="1" hangingPunct="1">
              <a:lnSpc>
                <a:spcPct val="80000"/>
              </a:lnSpc>
            </a:pPr>
            <a:r>
              <a:rPr lang="en-US" altLang="zh-CN" sz="2400" smtClean="0"/>
              <a:t>2</a:t>
            </a:r>
            <a:r>
              <a:rPr lang="zh-CN" altLang="en-US" sz="2400" smtClean="0"/>
              <a:t>）每一种铝合金型材都有其特点和使用部位，如推拉、开启、自动门等所用的型材规格是不相同的。在确认材料规格及其使用部位后，要按设计的尺寸进行下料。</a:t>
            </a:r>
          </a:p>
          <a:p>
            <a:pPr eaLnBrk="1" hangingPunct="1">
              <a:lnSpc>
                <a:spcPct val="80000"/>
              </a:lnSpc>
            </a:pPr>
            <a:r>
              <a:rPr lang="en-US" altLang="zh-CN" sz="2400" smtClean="0"/>
              <a:t>3</a:t>
            </a:r>
            <a:r>
              <a:rPr lang="zh-CN" altLang="en-US" sz="2400" smtClean="0"/>
              <a:t>）在一般建筑装饰工程中，铝合金门窗无详图设计，仅仅给出洞口尺寸和门扇划分尺寸。在门扇下料时，要注意在门洞口尺寸中减去安装缝、门框尺寸。要先计算，画简图，然后再按图下料。</a:t>
            </a:r>
          </a:p>
          <a:p>
            <a:pPr eaLnBrk="1" hangingPunct="1">
              <a:lnSpc>
                <a:spcPct val="80000"/>
              </a:lnSpc>
            </a:pPr>
            <a:r>
              <a:rPr lang="en-US" altLang="zh-CN" sz="2400" smtClean="0"/>
              <a:t>4</a:t>
            </a:r>
            <a:r>
              <a:rPr lang="zh-CN" altLang="en-US" sz="2400" smtClean="0"/>
              <a:t>）切割时，切割机安装合金锯片，严格按下料尺寸切割。</a:t>
            </a:r>
          </a:p>
        </p:txBody>
      </p:sp>
    </p:spTree>
    <p:extLst>
      <p:ext uri="{BB962C8B-B14F-4D97-AF65-F5344CB8AC3E}">
        <p14:creationId xmlns:p14="http://schemas.microsoft.com/office/powerpoint/2010/main" val="35347367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Rot="1" noChangeArrowheads="1"/>
          </p:cNvSpPr>
          <p:nvPr>
            <p:ph idx="1"/>
          </p:nvPr>
        </p:nvSpPr>
        <p:spPr>
          <a:xfrm>
            <a:off x="457200" y="533400"/>
            <a:ext cx="8229600" cy="6019800"/>
          </a:xfrm>
        </p:spPr>
        <p:txBody>
          <a:bodyPr/>
          <a:lstStyle/>
          <a:p>
            <a:pPr eaLnBrk="1" hangingPunct="1">
              <a:lnSpc>
                <a:spcPct val="80000"/>
              </a:lnSpc>
            </a:pPr>
            <a:r>
              <a:rPr lang="zh-CN" altLang="en-US" sz="2400" smtClean="0"/>
              <a:t>（</a:t>
            </a:r>
            <a:r>
              <a:rPr lang="en-US" altLang="zh-CN" sz="2400" smtClean="0"/>
              <a:t>2</a:t>
            </a:r>
            <a:r>
              <a:rPr lang="zh-CN" altLang="en-US" sz="2400" smtClean="0"/>
              <a:t>）门扇的组装</a:t>
            </a:r>
          </a:p>
          <a:p>
            <a:pPr eaLnBrk="1" hangingPunct="1">
              <a:lnSpc>
                <a:spcPct val="80000"/>
              </a:lnSpc>
            </a:pPr>
            <a:r>
              <a:rPr lang="zh-CN" altLang="en-US" sz="2400" smtClean="0"/>
              <a:t>在组装门扇时，应当按照以下工序进行：</a:t>
            </a:r>
          </a:p>
          <a:p>
            <a:pPr eaLnBrk="1" hangingPunct="1">
              <a:lnSpc>
                <a:spcPct val="80000"/>
              </a:lnSpc>
            </a:pPr>
            <a:r>
              <a:rPr lang="en-US" altLang="zh-CN" sz="2400" smtClean="0"/>
              <a:t>1</a:t>
            </a:r>
            <a:r>
              <a:rPr lang="zh-CN" altLang="en-US" sz="2400" smtClean="0"/>
              <a:t>）竖梃钻孔</a:t>
            </a:r>
          </a:p>
          <a:p>
            <a:pPr eaLnBrk="1" hangingPunct="1">
              <a:lnSpc>
                <a:spcPct val="80000"/>
              </a:lnSpc>
            </a:pPr>
            <a:r>
              <a:rPr lang="zh-CN" altLang="en-US" sz="2400" smtClean="0"/>
              <a:t>在上竖梃拟安装横档部位用手电钻进行钻孔，用钢筋螺栓连接钻孔，孔径应大于钢筋的直径。角铝连接部位靠上或靠下，视角铝规格而定，角铝规格可用</a:t>
            </a:r>
            <a:r>
              <a:rPr lang="en-US" altLang="zh-CN" sz="2400" smtClean="0"/>
              <a:t>22mm×22mm,</a:t>
            </a:r>
            <a:r>
              <a:rPr lang="zh-CN" altLang="en-US" sz="2400" smtClean="0"/>
              <a:t>钻孔可在上下</a:t>
            </a:r>
            <a:r>
              <a:rPr lang="en-US" altLang="zh-CN" sz="2400" smtClean="0"/>
              <a:t>10mm</a:t>
            </a:r>
            <a:r>
              <a:rPr lang="zh-CN" altLang="en-US" sz="2400" smtClean="0"/>
              <a:t>处，钻孔直径小于自攻螺栓。两边框的钻孔部位应一致，否则将使横档不平。</a:t>
            </a:r>
          </a:p>
          <a:p>
            <a:pPr eaLnBrk="1" hangingPunct="1">
              <a:lnSpc>
                <a:spcPct val="80000"/>
              </a:lnSpc>
            </a:pPr>
            <a:r>
              <a:rPr lang="en-US" altLang="zh-CN" sz="2400" smtClean="0"/>
              <a:t>2</a:t>
            </a:r>
            <a:r>
              <a:rPr lang="zh-CN" altLang="en-US" sz="2400" smtClean="0"/>
              <a:t>）门扇节点固定</a:t>
            </a:r>
          </a:p>
          <a:p>
            <a:pPr eaLnBrk="1" hangingPunct="1">
              <a:lnSpc>
                <a:spcPct val="80000"/>
              </a:lnSpc>
            </a:pPr>
            <a:r>
              <a:rPr lang="zh-CN" altLang="en-US" sz="2400" smtClean="0"/>
              <a:t>上、下横档（上冒头、下冒头）一般用套螺纹的钢筋固定，中横档（中冒头）用角铝自攻螺栓固定。先将角铝用自攻螺栓连接在两边梃上，上、下冒头中穿入套扣钢筋；套扣钢筋从钻孔中深入边梃，中横档套在角铝上。用半步扳手将上冒头和下冒头用螺母拧紧，中横档再用手电钻上下钻孔，用自攻螺栓拧紧。</a:t>
            </a:r>
          </a:p>
          <a:p>
            <a:pPr eaLnBrk="1" hangingPunct="1">
              <a:lnSpc>
                <a:spcPct val="80000"/>
              </a:lnSpc>
            </a:pPr>
            <a:r>
              <a:rPr lang="en-US" altLang="zh-CN" sz="2400" smtClean="0"/>
              <a:t>3</a:t>
            </a:r>
            <a:r>
              <a:rPr lang="zh-CN" altLang="en-US" sz="2400" smtClean="0"/>
              <a:t>）锁孔和拉手安装</a:t>
            </a:r>
          </a:p>
          <a:p>
            <a:pPr eaLnBrk="1" hangingPunct="1">
              <a:lnSpc>
                <a:spcPct val="80000"/>
              </a:lnSpc>
            </a:pPr>
            <a:r>
              <a:rPr lang="zh-CN" altLang="en-US" sz="2400" smtClean="0"/>
              <a:t>在拟安装的门锁部位用手电钻钻孔，再伸入曲线锯切割成锁孔形状，在门边梃上，门锁两侧要对正，为了保证安装精度，一般在门窗安装后再装门锁。</a:t>
            </a:r>
          </a:p>
        </p:txBody>
      </p:sp>
    </p:spTree>
    <p:extLst>
      <p:ext uri="{BB962C8B-B14F-4D97-AF65-F5344CB8AC3E}">
        <p14:creationId xmlns:p14="http://schemas.microsoft.com/office/powerpoint/2010/main" val="125387199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TotalTime>
  <Words>5045</Words>
  <Application>Microsoft Office PowerPoint</Application>
  <PresentationFormat>全屏显示(4:3)</PresentationFormat>
  <Paragraphs>219</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聚合</vt:lpstr>
      <vt:lpstr>3.2 铝合金门窗的制作与安装</vt:lpstr>
      <vt:lpstr>PowerPoint 演示文稿</vt:lpstr>
      <vt:lpstr>3.铝合金门窗的性能</vt:lpstr>
      <vt:lpstr>3.2.2 铝合金门窗的组成</vt:lpstr>
      <vt:lpstr>PowerPoint 演示文稿</vt:lpstr>
      <vt:lpstr>3.五金配件　　见表3.2 </vt:lpstr>
      <vt:lpstr>3.2.3 铝合金门的制作与安装</vt:lpstr>
      <vt:lpstr>PowerPoint 演示文稿</vt:lpstr>
      <vt:lpstr>PowerPoint 演示文稿</vt:lpstr>
      <vt:lpstr>PowerPoint 演示文稿</vt:lpstr>
      <vt:lpstr>PowerPoint 演示文稿</vt:lpstr>
      <vt:lpstr>PowerPoint 演示文稿</vt:lpstr>
      <vt:lpstr>3.2.4 铝合金窗的制作与安装</vt:lpstr>
      <vt:lpstr>PowerPoint 演示文稿</vt:lpstr>
      <vt:lpstr>3.2.4 铝合金窗的制作与安装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铝合金门窗的制作与安装</dc:title>
  <dc:creator>lenovo</dc:creator>
  <cp:lastModifiedBy>lenovo</cp:lastModifiedBy>
  <cp:revision>1</cp:revision>
  <dcterms:created xsi:type="dcterms:W3CDTF">2020-04-12T12:08:35Z</dcterms:created>
  <dcterms:modified xsi:type="dcterms:W3CDTF">2020-04-12T12:12:04Z</dcterms:modified>
</cp:coreProperties>
</file>