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2" d="100"/>
          <a:sy n="82" d="100"/>
        </p:scale>
        <p:origin x="-1474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3962400" y="1066800"/>
            <a:ext cx="4648200" cy="19812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421891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3962400" y="3657600"/>
            <a:ext cx="4572000" cy="16764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r>
              <a:rPr lang="zh-CN" altLang="en-US" noProof="1"/>
              <a:t>单击此处编辑母版副标题样式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01625" y="6076950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07695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076950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7CF44D-D230-4547-8537-E427F2886686}" type="slidenum">
              <a:rPr lang="en-US" altLang="zh-CN">
                <a:solidFill>
                  <a:srgbClr val="0033CC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426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0EF7AB-217F-4D52-8909-11BB42890E0A}" type="slidenum">
              <a:rPr lang="en-US" altLang="zh-CN">
                <a:solidFill>
                  <a:srgbClr val="0033CC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832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10363" y="685800"/>
            <a:ext cx="2135187" cy="5181600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01625" y="685800"/>
            <a:ext cx="6256338" cy="5181600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59FF80-FA94-4DF8-B67D-6EFE45B223D7}" type="slidenum">
              <a:rPr lang="en-US" altLang="zh-CN">
                <a:solidFill>
                  <a:srgbClr val="0033CC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509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1625" y="685800"/>
            <a:ext cx="8540750" cy="1143000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304800" y="1981200"/>
            <a:ext cx="8540750" cy="3886200"/>
          </a:xfrm>
        </p:spPr>
        <p:txBody>
          <a:bodyPr/>
          <a:lstStyle/>
          <a:p>
            <a:pPr lvl="0"/>
            <a:endParaRPr lang="zh-CN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0A4E9E-8DC6-46F3-A7C9-FFABDEB97E23}" type="slidenum">
              <a:rPr lang="en-US" altLang="zh-CN">
                <a:solidFill>
                  <a:srgbClr val="0033CC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9441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1625" y="685800"/>
            <a:ext cx="8540750" cy="1143000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304800" y="1981200"/>
            <a:ext cx="4194175" cy="3886200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1375" y="1981200"/>
            <a:ext cx="4194175" cy="3886200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8B77F9-FCC9-43D7-8A5F-ADB841E98EEF}" type="slidenum">
              <a:rPr lang="en-US" altLang="zh-CN">
                <a:solidFill>
                  <a:srgbClr val="0033CC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8204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D8883A-FF27-4784-B001-23BD4ABCD0EB}" type="slidenum">
              <a:rPr lang="en-US" altLang="zh-CN">
                <a:solidFill>
                  <a:srgbClr val="0033CC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428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A130A-1FB5-4E9D-92E2-7A07A23C43B8}" type="slidenum">
              <a:rPr lang="en-US" altLang="zh-CN">
                <a:solidFill>
                  <a:srgbClr val="0033CC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3728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04800" y="1981200"/>
            <a:ext cx="4194175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1375" y="1981200"/>
            <a:ext cx="4194175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2AA9B4-C416-44E8-AE27-9D69CB5039E4}" type="slidenum">
              <a:rPr lang="en-US" altLang="zh-CN">
                <a:solidFill>
                  <a:srgbClr val="0033CC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0938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4DFCAD-C99A-47F4-9851-AF32CC42E5E2}" type="slidenum">
              <a:rPr lang="en-US" altLang="zh-CN">
                <a:solidFill>
                  <a:srgbClr val="0033CC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5130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C595CE-0719-451F-857D-4628654308FE}" type="slidenum">
              <a:rPr lang="en-US" altLang="zh-CN">
                <a:solidFill>
                  <a:srgbClr val="0033CC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3649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3E03F9-C5E3-477F-9CEA-AC1DD6A1A640}" type="slidenum">
              <a:rPr lang="en-US" altLang="zh-CN">
                <a:solidFill>
                  <a:srgbClr val="0033CC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908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B74A3-9ACA-43A5-A587-40098F391236}" type="slidenum">
              <a:rPr lang="en-US" altLang="zh-CN">
                <a:solidFill>
                  <a:srgbClr val="0033CC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0080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76013E-7A22-47FF-AD54-6023CD719853}" type="slidenum">
              <a:rPr lang="en-US" altLang="zh-CN">
                <a:solidFill>
                  <a:srgbClr val="0033CC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1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Rot="1" noChangeArrowheads="1"/>
          </p:cNvSpPr>
          <p:nvPr>
            <p:ph type="title" idx="4294967295"/>
          </p:nvPr>
        </p:nvSpPr>
        <p:spPr bwMode="auto">
          <a:xfrm>
            <a:off x="301625" y="685800"/>
            <a:ext cx="85407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Rot="1" noChangeArrowheads="1"/>
          </p:cNvSpPr>
          <p:nvPr>
            <p:ph type="body" idx="4294967295"/>
          </p:nvPr>
        </p:nvSpPr>
        <p:spPr bwMode="auto">
          <a:xfrm>
            <a:off x="304800" y="1981200"/>
            <a:ext cx="854075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08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019800"/>
            <a:ext cx="2289175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buFontTx/>
              <a:buNone/>
              <a:defRPr sz="1400"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4208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019800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buFontTx/>
              <a:buNone/>
              <a:defRPr sz="1400"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4208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019800"/>
            <a:ext cx="2289175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Font typeface="Arial" pitchFamily="34" charset="0"/>
              <a:buNone/>
              <a:defRPr sz="14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49F5B41-76C9-4052-9A8A-ED97267B68BE}" type="slidenum">
              <a:rPr lang="en-US" altLang="zh-CN">
                <a:solidFill>
                  <a:srgbClr val="0033C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141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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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_anchor_1','_com_1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US" altLang="zh-CN" sz="4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3.1 </a:t>
            </a:r>
            <a:r>
              <a:rPr lang="zh-CN" altLang="en-US" sz="4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门窗的基本知识</a:t>
            </a:r>
            <a:r>
              <a:rPr lang="zh-CN" altLang="en-US" smtClean="0"/>
              <a:t> </a:t>
            </a:r>
          </a:p>
        </p:txBody>
      </p:sp>
      <p:sp>
        <p:nvSpPr>
          <p:cNvPr id="55299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CN" sz="2800" b="1" dirty="0" smtClean="0"/>
              <a:t>3.1.1 </a:t>
            </a:r>
            <a:r>
              <a:rPr lang="zh-CN" altLang="en-US" sz="2800" b="1" dirty="0" smtClean="0"/>
              <a:t>门窗的作用与分类</a:t>
            </a:r>
            <a:endParaRPr lang="zh-CN" altLang="en-US" sz="2800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zh-CN" sz="2800" dirty="0" smtClean="0"/>
              <a:t>1.</a:t>
            </a:r>
            <a:r>
              <a:rPr lang="zh-CN" altLang="en-US" sz="2800" dirty="0" smtClean="0"/>
              <a:t>门窗的作用</a:t>
            </a:r>
          </a:p>
          <a:p>
            <a:pPr eaLnBrk="1" hangingPunct="1">
              <a:lnSpc>
                <a:spcPct val="80000"/>
              </a:lnSpc>
            </a:pPr>
            <a:r>
              <a:rPr lang="zh-CN" altLang="en-US" sz="2800" dirty="0" smtClean="0"/>
              <a:t>（</a:t>
            </a:r>
            <a:r>
              <a:rPr lang="en-US" altLang="zh-CN" sz="2800" dirty="0" smtClean="0"/>
              <a:t>1</a:t>
            </a:r>
            <a:r>
              <a:rPr lang="zh-CN" altLang="en-US" sz="2800" dirty="0" smtClean="0"/>
              <a:t>）门的作用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800" dirty="0" smtClean="0"/>
              <a:t>1</a:t>
            </a:r>
            <a:r>
              <a:rPr lang="zh-CN" altLang="en-US" sz="2800" dirty="0" smtClean="0"/>
              <a:t>）通行与疏散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800" dirty="0" smtClean="0"/>
              <a:t>2</a:t>
            </a:r>
            <a:r>
              <a:rPr lang="zh-CN" altLang="en-US" sz="2800" dirty="0" smtClean="0"/>
              <a:t>）围护作用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800" dirty="0" smtClean="0"/>
              <a:t>3</a:t>
            </a:r>
            <a:r>
              <a:rPr lang="zh-CN" altLang="en-US" sz="2800" dirty="0" smtClean="0"/>
              <a:t>）美化作用</a:t>
            </a:r>
          </a:p>
          <a:p>
            <a:pPr eaLnBrk="1" hangingPunct="1">
              <a:lnSpc>
                <a:spcPct val="80000"/>
              </a:lnSpc>
            </a:pPr>
            <a:r>
              <a:rPr lang="zh-CN" altLang="en-US" sz="2800" dirty="0" smtClean="0"/>
              <a:t>（</a:t>
            </a:r>
            <a:r>
              <a:rPr lang="en-US" altLang="zh-CN" sz="2800" dirty="0" smtClean="0"/>
              <a:t>2</a:t>
            </a:r>
            <a:r>
              <a:rPr lang="zh-CN" altLang="en-US" sz="2800" dirty="0" smtClean="0"/>
              <a:t>）窗的作用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800" dirty="0" smtClean="0"/>
              <a:t>1</a:t>
            </a:r>
            <a:r>
              <a:rPr lang="zh-CN" altLang="en-US" sz="2800" dirty="0" smtClean="0"/>
              <a:t>）采光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800" dirty="0" smtClean="0"/>
              <a:t>2</a:t>
            </a:r>
            <a:r>
              <a:rPr lang="zh-CN" altLang="en-US" sz="2800" dirty="0" smtClean="0"/>
              <a:t>）通风</a:t>
            </a:r>
          </a:p>
        </p:txBody>
      </p:sp>
    </p:spTree>
    <p:extLst>
      <p:ext uri="{BB962C8B-B14F-4D97-AF65-F5344CB8AC3E}">
        <p14:creationId xmlns:p14="http://schemas.microsoft.com/office/powerpoint/2010/main" val="38663379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09600" y="457200"/>
            <a:ext cx="8232775" cy="533400"/>
          </a:xfrm>
        </p:spPr>
        <p:txBody>
          <a:bodyPr/>
          <a:lstStyle/>
          <a:p>
            <a:pPr algn="l" eaLnBrk="1" hangingPunct="1"/>
            <a:r>
              <a:rPr lang="en-US" altLang="zh-CN" sz="2400" smtClean="0"/>
              <a:t>3.</a:t>
            </a:r>
            <a:r>
              <a:rPr lang="zh-CN" altLang="en-US" sz="2400" smtClean="0"/>
              <a:t>铝合金门窗的性能</a:t>
            </a:r>
          </a:p>
        </p:txBody>
      </p:sp>
      <p:sp>
        <p:nvSpPr>
          <p:cNvPr id="6451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4800" y="990600"/>
            <a:ext cx="8540750" cy="5638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zh-CN" altLang="en-US" sz="2000" smtClean="0"/>
              <a:t>铝合金门窗的性能主要包括：气密性、水密性、抗风压强度、保温性能和隔声性能等。 </a:t>
            </a:r>
          </a:p>
          <a:p>
            <a:pPr eaLnBrk="1" hangingPunct="1">
              <a:lnSpc>
                <a:spcPct val="80000"/>
              </a:lnSpc>
            </a:pPr>
            <a:r>
              <a:rPr lang="zh-CN" altLang="en-US" sz="2000" smtClean="0"/>
              <a:t>（</a:t>
            </a:r>
            <a:r>
              <a:rPr lang="en-US" altLang="zh-CN" sz="2000" smtClean="0"/>
              <a:t>1</a:t>
            </a:r>
            <a:r>
              <a:rPr lang="zh-CN" altLang="en-US" sz="2000" smtClean="0"/>
              <a:t>）气密性</a:t>
            </a:r>
          </a:p>
          <a:p>
            <a:pPr eaLnBrk="1" hangingPunct="1">
              <a:lnSpc>
                <a:spcPct val="80000"/>
              </a:lnSpc>
            </a:pPr>
            <a:r>
              <a:rPr lang="zh-CN" altLang="en-US" sz="2000" smtClean="0"/>
              <a:t>气密性也称空气渗透性能，指空气透过处于关闭状态下门窗的能力。与门窗气密性有关的气候因素，主要是室外的风速和温度。</a:t>
            </a:r>
          </a:p>
          <a:p>
            <a:pPr eaLnBrk="1" hangingPunct="1">
              <a:lnSpc>
                <a:spcPct val="80000"/>
              </a:lnSpc>
            </a:pPr>
            <a:r>
              <a:rPr lang="zh-CN" altLang="en-US" sz="2000" smtClean="0"/>
              <a:t>（</a:t>
            </a:r>
            <a:r>
              <a:rPr lang="en-US" altLang="zh-CN" sz="2000" smtClean="0"/>
              <a:t>2</a:t>
            </a:r>
            <a:r>
              <a:rPr lang="zh-CN" altLang="en-US" sz="2000" smtClean="0"/>
              <a:t>）水密性</a:t>
            </a:r>
          </a:p>
          <a:p>
            <a:pPr eaLnBrk="1" hangingPunct="1">
              <a:lnSpc>
                <a:spcPct val="80000"/>
              </a:lnSpc>
            </a:pPr>
            <a:r>
              <a:rPr lang="zh-CN" altLang="en-US" sz="2000" smtClean="0"/>
              <a:t>水密性也称雨水渗透性能，指在风雨同时作用下，雨水透过处于关闭状态下门窗的能力。我国大部分地区对水密性要求不十分严格，对水密性要求较高的地区，主要以台风地区为主。</a:t>
            </a:r>
          </a:p>
          <a:p>
            <a:pPr eaLnBrk="1" hangingPunct="1">
              <a:lnSpc>
                <a:spcPct val="80000"/>
              </a:lnSpc>
            </a:pPr>
            <a:r>
              <a:rPr lang="zh-CN" altLang="en-US" sz="2000" smtClean="0"/>
              <a:t>（</a:t>
            </a:r>
            <a:r>
              <a:rPr lang="en-US" altLang="zh-CN" sz="2000" smtClean="0"/>
              <a:t>3</a:t>
            </a:r>
            <a:r>
              <a:rPr lang="zh-CN" altLang="en-US" sz="2000" smtClean="0"/>
              <a:t>）抗风压强度</a:t>
            </a:r>
          </a:p>
          <a:p>
            <a:pPr eaLnBrk="1" hangingPunct="1">
              <a:lnSpc>
                <a:spcPct val="80000"/>
              </a:lnSpc>
            </a:pPr>
            <a:r>
              <a:rPr lang="zh-CN" altLang="en-US" sz="2000" smtClean="0"/>
              <a:t>抗风压强度指门窗抵抗风压的能力。门窗是一种围护构件，因此既需要考虑长期使用过程中，在平均风压作用下，保证其正常功能不受影响，又必须注意到在台风袭击下不遭受破坏，以免产生安全事故。</a:t>
            </a:r>
          </a:p>
          <a:p>
            <a:pPr eaLnBrk="1" hangingPunct="1">
              <a:lnSpc>
                <a:spcPct val="80000"/>
              </a:lnSpc>
            </a:pPr>
            <a:r>
              <a:rPr lang="zh-CN" altLang="en-US" sz="2000" smtClean="0"/>
              <a:t>（</a:t>
            </a:r>
            <a:r>
              <a:rPr lang="en-US" altLang="zh-CN" sz="2000" smtClean="0"/>
              <a:t>4</a:t>
            </a:r>
            <a:r>
              <a:rPr lang="zh-CN" altLang="en-US" sz="2000" smtClean="0"/>
              <a:t>）保温性能</a:t>
            </a:r>
          </a:p>
          <a:p>
            <a:pPr eaLnBrk="1" hangingPunct="1">
              <a:lnSpc>
                <a:spcPct val="80000"/>
              </a:lnSpc>
            </a:pPr>
            <a:r>
              <a:rPr lang="zh-CN" altLang="en-US" sz="2000" smtClean="0"/>
              <a:t>保温性能是指窗户两侧在空气存在温度条件下，从高温一侧向低温一侧传热的能力。要求保温性能较高的门窗，传热的速度应非常缓慢。</a:t>
            </a:r>
          </a:p>
          <a:p>
            <a:pPr eaLnBrk="1" hangingPunct="1">
              <a:lnSpc>
                <a:spcPct val="80000"/>
              </a:lnSpc>
            </a:pPr>
            <a:r>
              <a:rPr lang="zh-CN" altLang="en-US" sz="2000" smtClean="0"/>
              <a:t>（</a:t>
            </a:r>
            <a:r>
              <a:rPr lang="en-US" altLang="zh-CN" sz="2000" smtClean="0"/>
              <a:t>5</a:t>
            </a:r>
            <a:r>
              <a:rPr lang="zh-CN" altLang="en-US" sz="2000" smtClean="0"/>
              <a:t>）隔声性能</a:t>
            </a:r>
          </a:p>
          <a:p>
            <a:pPr eaLnBrk="1" hangingPunct="1">
              <a:lnSpc>
                <a:spcPct val="80000"/>
              </a:lnSpc>
            </a:pPr>
            <a:r>
              <a:rPr lang="zh-CN" altLang="en-US" sz="2000" smtClean="0"/>
              <a:t>隔声性能是指隔绝空气中声波的能力。这是评价门窗质量好坏的重要指标，优良的门窗其隔声性能也是良好的。</a:t>
            </a:r>
          </a:p>
        </p:txBody>
      </p:sp>
    </p:spTree>
    <p:extLst>
      <p:ext uri="{BB962C8B-B14F-4D97-AF65-F5344CB8AC3E}">
        <p14:creationId xmlns:p14="http://schemas.microsoft.com/office/powerpoint/2010/main" val="576765252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4800" y="1143000"/>
            <a:ext cx="8540750" cy="4648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CN" sz="2400" dirty="0" smtClean="0"/>
              <a:t>2.</a:t>
            </a:r>
            <a:r>
              <a:rPr lang="zh-CN" altLang="en-US" sz="2400" dirty="0" smtClean="0"/>
              <a:t>门窗的分类</a:t>
            </a:r>
          </a:p>
          <a:p>
            <a:pPr eaLnBrk="1" hangingPunct="1">
              <a:lnSpc>
                <a:spcPct val="80000"/>
              </a:lnSpc>
            </a:pPr>
            <a:r>
              <a:rPr lang="zh-CN" altLang="en-US" sz="2400" dirty="0" smtClean="0"/>
              <a:t>（</a:t>
            </a:r>
            <a:r>
              <a:rPr lang="en-US" altLang="zh-CN" sz="2400" dirty="0" smtClean="0"/>
              <a:t>1</a:t>
            </a:r>
            <a:r>
              <a:rPr lang="zh-CN" altLang="en-US" sz="2400" dirty="0" smtClean="0"/>
              <a:t>）按不同材质分类</a:t>
            </a:r>
          </a:p>
          <a:p>
            <a:pPr eaLnBrk="1" hangingPunct="1">
              <a:lnSpc>
                <a:spcPct val="80000"/>
              </a:lnSpc>
            </a:pPr>
            <a:r>
              <a:rPr lang="zh-CN" altLang="en-US" sz="2400" dirty="0" smtClean="0"/>
              <a:t>木门窗、铝合金门窗、钢门窗、塑料门窗、全玻璃门窗、复合门窗、特殊门窗等。钢门窗又有普通钢窗、彩板钢窗和渗铝钢窗三种。</a:t>
            </a:r>
          </a:p>
          <a:p>
            <a:pPr eaLnBrk="1" hangingPunct="1">
              <a:lnSpc>
                <a:spcPct val="80000"/>
              </a:lnSpc>
            </a:pPr>
            <a:r>
              <a:rPr lang="zh-CN" altLang="en-US" sz="2400" dirty="0" smtClean="0"/>
              <a:t>（</a:t>
            </a:r>
            <a:r>
              <a:rPr lang="en-US" altLang="zh-CN" sz="2400" dirty="0" smtClean="0"/>
              <a:t>2</a:t>
            </a:r>
            <a:r>
              <a:rPr lang="zh-CN" altLang="en-US" sz="2400" dirty="0" smtClean="0"/>
              <a:t>）按不同功能分类</a:t>
            </a:r>
          </a:p>
          <a:p>
            <a:pPr eaLnBrk="1" hangingPunct="1">
              <a:lnSpc>
                <a:spcPct val="80000"/>
              </a:lnSpc>
            </a:pPr>
            <a:r>
              <a:rPr lang="zh-CN" altLang="en-US" sz="2400" dirty="0" smtClean="0"/>
              <a:t>普通门窗、保温门窗、隔声门窗、防火门窗、防盗门窗、防爆门窗、装饰门窗、安全门窗、自动门窗等。</a:t>
            </a:r>
          </a:p>
          <a:p>
            <a:pPr eaLnBrk="1" hangingPunct="1">
              <a:lnSpc>
                <a:spcPct val="80000"/>
              </a:lnSpc>
            </a:pPr>
            <a:r>
              <a:rPr lang="zh-CN" altLang="en-US" sz="2400" dirty="0" smtClean="0"/>
              <a:t>  （</a:t>
            </a:r>
            <a:r>
              <a:rPr lang="en-US" altLang="zh-CN" sz="2400" dirty="0" smtClean="0"/>
              <a:t>3</a:t>
            </a:r>
            <a:r>
              <a:rPr lang="zh-CN" altLang="en-US" sz="2400" dirty="0" smtClean="0"/>
              <a:t>）按不同结构分类</a:t>
            </a:r>
          </a:p>
          <a:p>
            <a:pPr eaLnBrk="1" hangingPunct="1">
              <a:lnSpc>
                <a:spcPct val="80000"/>
              </a:lnSpc>
            </a:pPr>
            <a:r>
              <a:rPr lang="zh-CN" altLang="en-US" sz="2400" dirty="0" smtClean="0"/>
              <a:t>推拉门窗、平开门窗、弹簧门窗、旋转门窗、折叠门窗、卷帘门窗、自动门窗等。</a:t>
            </a:r>
          </a:p>
          <a:p>
            <a:pPr eaLnBrk="1" hangingPunct="1">
              <a:lnSpc>
                <a:spcPct val="80000"/>
              </a:lnSpc>
            </a:pPr>
            <a:r>
              <a:rPr lang="zh-CN" altLang="en-US" sz="2400" dirty="0" smtClean="0"/>
              <a:t>（</a:t>
            </a:r>
            <a:r>
              <a:rPr lang="en-US" altLang="zh-CN" sz="2400" dirty="0" smtClean="0"/>
              <a:t>4</a:t>
            </a:r>
            <a:r>
              <a:rPr lang="zh-CN" altLang="en-US" sz="2400" dirty="0" smtClean="0"/>
              <a:t>）按不同镶嵌材料分类</a:t>
            </a:r>
          </a:p>
          <a:p>
            <a:pPr eaLnBrk="1" hangingPunct="1">
              <a:lnSpc>
                <a:spcPct val="80000"/>
              </a:lnSpc>
            </a:pPr>
            <a:r>
              <a:rPr lang="zh-CN" altLang="en-US" sz="2400" dirty="0" smtClean="0"/>
              <a:t>玻璃窗、纱窗、百叶窗、保温窗、防风沙窗等。</a:t>
            </a:r>
          </a:p>
        </p:txBody>
      </p:sp>
    </p:spTree>
    <p:extLst>
      <p:ext uri="{BB962C8B-B14F-4D97-AF65-F5344CB8AC3E}">
        <p14:creationId xmlns:p14="http://schemas.microsoft.com/office/powerpoint/2010/main" val="19247309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62000" y="381000"/>
            <a:ext cx="8007350" cy="792163"/>
          </a:xfrm>
        </p:spPr>
        <p:txBody>
          <a:bodyPr/>
          <a:lstStyle/>
          <a:p>
            <a:pPr algn="l" eaLnBrk="1" hangingPunct="1"/>
            <a:r>
              <a:rPr lang="en-US" altLang="zh-CN" sz="2400" dirty="0" smtClean="0"/>
              <a:t>3.</a:t>
            </a:r>
            <a:r>
              <a:rPr lang="zh-CN" altLang="en-US" sz="2400" dirty="0" smtClean="0"/>
              <a:t>门、窗的开启方式</a:t>
            </a:r>
            <a:r>
              <a:rPr lang="zh-CN" altLang="en-US" dirty="0" smtClean="0"/>
              <a:t> </a:t>
            </a:r>
          </a:p>
        </p:txBody>
      </p:sp>
      <p:grpSp>
        <p:nvGrpSpPr>
          <p:cNvPr id="57347" name="Group 8"/>
          <p:cNvGrpSpPr>
            <a:grpSpLocks/>
          </p:cNvGrpSpPr>
          <p:nvPr/>
        </p:nvGrpSpPr>
        <p:grpSpPr bwMode="auto">
          <a:xfrm>
            <a:off x="533400" y="1143000"/>
            <a:ext cx="8001000" cy="5181600"/>
            <a:chOff x="336" y="720"/>
            <a:chExt cx="5040" cy="3264"/>
          </a:xfrm>
        </p:grpSpPr>
        <p:pic>
          <p:nvPicPr>
            <p:cNvPr id="57348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6" y="720"/>
              <a:ext cx="4800" cy="2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7349" name="Text Box 6"/>
            <p:cNvSpPr txBox="1">
              <a:spLocks noChangeArrowheads="1"/>
            </p:cNvSpPr>
            <p:nvPr/>
          </p:nvSpPr>
          <p:spPr bwMode="auto">
            <a:xfrm>
              <a:off x="336" y="3504"/>
              <a:ext cx="4992" cy="48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Char char="v"/>
                <a:defRPr sz="32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"/>
                <a:defRPr sz="28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itchFamily="2" charset="2"/>
                <a:buChar char="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hlink"/>
                </a:buClr>
                <a:buSzPct val="85000"/>
                <a:buFont typeface="Wingdings" pitchFamily="2" charset="2"/>
                <a:buChar char="v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5000"/>
                <a:buFont typeface="Wingdings" pitchFamily="2" charset="2"/>
                <a:buChar char="v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5000"/>
                <a:buFont typeface="Wingdings" pitchFamily="2" charset="2"/>
                <a:buChar char="v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5000"/>
                <a:buFont typeface="Wingdings" pitchFamily="2" charset="2"/>
                <a:buChar char="v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5000"/>
                <a:buFont typeface="Wingdings" pitchFamily="2" charset="2"/>
                <a:buChar char="v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</a:pPr>
              <a:r>
                <a:rPr lang="zh-CN" altLang="en-US" sz="1800" b="1">
                  <a:solidFill>
                    <a:srgbClr val="0033CC"/>
                  </a:solidFill>
                  <a:latin typeface="宋体" pitchFamily="2" charset="-122"/>
                </a:rPr>
                <a:t>图</a:t>
              </a:r>
              <a:r>
                <a:rPr lang="en-US" altLang="zh-CN" sz="1800" b="1">
                  <a:solidFill>
                    <a:srgbClr val="0033CC"/>
                  </a:solidFill>
                  <a:latin typeface="宋体" pitchFamily="2" charset="-122"/>
                </a:rPr>
                <a:t>3.1 </a:t>
              </a:r>
              <a:r>
                <a:rPr lang="zh-CN" altLang="en-US" sz="1800" b="1">
                  <a:solidFill>
                    <a:srgbClr val="0033CC"/>
                  </a:solidFill>
                  <a:latin typeface="宋体" pitchFamily="2" charset="-122"/>
                </a:rPr>
                <a:t>门的开启方式</a:t>
              </a:r>
            </a:p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</a:pPr>
              <a:r>
                <a:rPr lang="zh-CN" altLang="en-US" sz="1800">
                  <a:solidFill>
                    <a:srgbClr val="0033CC"/>
                  </a:solidFill>
                  <a:latin typeface="宋体" pitchFamily="2" charset="-122"/>
                </a:rPr>
                <a:t>（</a:t>
              </a:r>
              <a:r>
                <a:rPr lang="en-US" altLang="zh-CN" sz="1800">
                  <a:solidFill>
                    <a:srgbClr val="0033CC"/>
                  </a:solidFill>
                  <a:latin typeface="宋体" pitchFamily="2" charset="-122"/>
                </a:rPr>
                <a:t>a</a:t>
              </a:r>
              <a:r>
                <a:rPr lang="zh-CN" altLang="en-US" sz="1800">
                  <a:solidFill>
                    <a:srgbClr val="0033CC"/>
                  </a:solidFill>
                  <a:latin typeface="宋体" pitchFamily="2" charset="-122"/>
                </a:rPr>
                <a:t>）平开门  （</a:t>
              </a:r>
              <a:r>
                <a:rPr lang="en-US" altLang="zh-CN" sz="1800">
                  <a:solidFill>
                    <a:srgbClr val="0033CC"/>
                  </a:solidFill>
                  <a:latin typeface="宋体" pitchFamily="2" charset="-122"/>
                </a:rPr>
                <a:t>b</a:t>
              </a:r>
              <a:r>
                <a:rPr lang="zh-CN" altLang="en-US" sz="1800">
                  <a:solidFill>
                    <a:srgbClr val="0033CC"/>
                  </a:solidFill>
                  <a:latin typeface="宋体" pitchFamily="2" charset="-122"/>
                </a:rPr>
                <a:t>）弹簧门  （</a:t>
              </a:r>
              <a:r>
                <a:rPr lang="en-US" altLang="zh-CN" sz="1800">
                  <a:solidFill>
                    <a:srgbClr val="0033CC"/>
                  </a:solidFill>
                  <a:latin typeface="宋体" pitchFamily="2" charset="-122"/>
                </a:rPr>
                <a:t>c</a:t>
              </a:r>
              <a:r>
                <a:rPr lang="zh-CN" altLang="en-US" sz="1800">
                  <a:solidFill>
                    <a:srgbClr val="0033CC"/>
                  </a:solidFill>
                  <a:latin typeface="宋体" pitchFamily="2" charset="-122"/>
                </a:rPr>
                <a:t>）推拉门  （</a:t>
              </a:r>
              <a:r>
                <a:rPr lang="en-US" altLang="zh-CN" sz="1800">
                  <a:solidFill>
                    <a:srgbClr val="0033CC"/>
                  </a:solidFill>
                  <a:latin typeface="宋体" pitchFamily="2" charset="-122"/>
                </a:rPr>
                <a:t>d</a:t>
              </a:r>
              <a:r>
                <a:rPr lang="zh-CN" altLang="en-US" sz="1800">
                  <a:solidFill>
                    <a:srgbClr val="0033CC"/>
                  </a:solidFill>
                  <a:latin typeface="宋体" pitchFamily="2" charset="-122"/>
                </a:rPr>
                <a:t>）折叠门  （</a:t>
              </a:r>
              <a:r>
                <a:rPr lang="en-US" altLang="zh-CN" sz="1800">
                  <a:solidFill>
                    <a:srgbClr val="0033CC"/>
                  </a:solidFill>
                  <a:latin typeface="宋体" pitchFamily="2" charset="-122"/>
                </a:rPr>
                <a:t>e</a:t>
              </a:r>
              <a:r>
                <a:rPr lang="zh-CN" altLang="en-US" sz="1800">
                  <a:solidFill>
                    <a:srgbClr val="0033CC"/>
                  </a:solidFill>
                  <a:latin typeface="宋体" pitchFamily="2" charset="-122"/>
                </a:rPr>
                <a:t>）转门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6372583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370" name="Group 7"/>
          <p:cNvGrpSpPr>
            <a:grpSpLocks/>
          </p:cNvGrpSpPr>
          <p:nvPr/>
        </p:nvGrpSpPr>
        <p:grpSpPr bwMode="auto">
          <a:xfrm>
            <a:off x="0" y="533400"/>
            <a:ext cx="8839200" cy="5794375"/>
            <a:chOff x="240" y="578"/>
            <a:chExt cx="5136" cy="3554"/>
          </a:xfrm>
        </p:grpSpPr>
        <p:sp>
          <p:nvSpPr>
            <p:cNvPr id="58371" name="Text Box 5"/>
            <p:cNvSpPr txBox="1">
              <a:spLocks noChangeArrowheads="1"/>
            </p:cNvSpPr>
            <p:nvPr/>
          </p:nvSpPr>
          <p:spPr bwMode="auto">
            <a:xfrm>
              <a:off x="240" y="3626"/>
              <a:ext cx="5136" cy="50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Char char="v"/>
                <a:defRPr sz="32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"/>
                <a:defRPr sz="28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itchFamily="2" charset="2"/>
                <a:buChar char="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hlink"/>
                </a:buClr>
                <a:buSzPct val="85000"/>
                <a:buFont typeface="Wingdings" pitchFamily="2" charset="2"/>
                <a:buChar char="v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5000"/>
                <a:buFont typeface="Wingdings" pitchFamily="2" charset="2"/>
                <a:buChar char="v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5000"/>
                <a:buFont typeface="Wingdings" pitchFamily="2" charset="2"/>
                <a:buChar char="v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5000"/>
                <a:buFont typeface="Wingdings" pitchFamily="2" charset="2"/>
                <a:buChar char="v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5000"/>
                <a:buFont typeface="Wingdings" pitchFamily="2" charset="2"/>
                <a:buChar char="v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</a:pPr>
              <a:r>
                <a:rPr lang="en-US" altLang="zh-CN" sz="900" b="1">
                  <a:solidFill>
                    <a:srgbClr val="0033CC"/>
                  </a:solidFill>
                  <a:latin typeface="Times New Roman" pitchFamily="18" charset="0"/>
                </a:rPr>
                <a:t>                            </a:t>
              </a:r>
              <a:r>
                <a:rPr lang="zh-CN" altLang="en-US" sz="1600" b="1">
                  <a:solidFill>
                    <a:srgbClr val="0033CC"/>
                  </a:solidFill>
                  <a:latin typeface="宋体" pitchFamily="2" charset="-122"/>
                </a:rPr>
                <a:t>图</a:t>
              </a:r>
              <a:r>
                <a:rPr lang="en-US" altLang="zh-CN" sz="1600" b="1">
                  <a:solidFill>
                    <a:srgbClr val="0033CC"/>
                  </a:solidFill>
                  <a:latin typeface="宋体" pitchFamily="2" charset="-122"/>
                </a:rPr>
                <a:t>3.2 </a:t>
              </a:r>
              <a:r>
                <a:rPr lang="zh-CN" altLang="en-US" sz="1600" b="1">
                  <a:solidFill>
                    <a:srgbClr val="0033CC"/>
                  </a:solidFill>
                  <a:latin typeface="宋体" pitchFamily="2" charset="-122"/>
                </a:rPr>
                <a:t>窗的开启方式</a:t>
              </a:r>
            </a:p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</a:pPr>
              <a:r>
                <a:rPr lang="zh-CN" altLang="en-US" sz="1600">
                  <a:solidFill>
                    <a:srgbClr val="0033CC"/>
                  </a:solidFill>
                  <a:latin typeface="宋体" pitchFamily="2" charset="-122"/>
                </a:rPr>
                <a:t>（</a:t>
              </a:r>
              <a:r>
                <a:rPr lang="en-US" altLang="zh-CN" sz="1600">
                  <a:solidFill>
                    <a:srgbClr val="0033CC"/>
                  </a:solidFill>
                  <a:latin typeface="宋体" pitchFamily="2" charset="-122"/>
                </a:rPr>
                <a:t>a</a:t>
              </a:r>
              <a:r>
                <a:rPr lang="zh-CN" altLang="en-US" sz="1600">
                  <a:solidFill>
                    <a:srgbClr val="0033CC"/>
                  </a:solidFill>
                  <a:latin typeface="宋体" pitchFamily="2" charset="-122"/>
                </a:rPr>
                <a:t>）外平开 （</a:t>
              </a:r>
              <a:r>
                <a:rPr lang="en-US" altLang="zh-CN" sz="1600">
                  <a:solidFill>
                    <a:srgbClr val="0033CC"/>
                  </a:solidFill>
                  <a:latin typeface="宋体" pitchFamily="2" charset="-122"/>
                </a:rPr>
                <a:t>b</a:t>
              </a:r>
              <a:r>
                <a:rPr lang="zh-CN" altLang="en-US" sz="1600">
                  <a:solidFill>
                    <a:srgbClr val="0033CC"/>
                  </a:solidFill>
                  <a:latin typeface="宋体" pitchFamily="2" charset="-122"/>
                </a:rPr>
                <a:t>）内平开  （</a:t>
              </a:r>
              <a:r>
                <a:rPr lang="en-US" altLang="zh-CN" sz="1600">
                  <a:solidFill>
                    <a:srgbClr val="0033CC"/>
                  </a:solidFill>
                  <a:latin typeface="宋体" pitchFamily="2" charset="-122"/>
                </a:rPr>
                <a:t>c</a:t>
              </a:r>
              <a:r>
                <a:rPr lang="zh-CN" altLang="en-US" sz="1600">
                  <a:solidFill>
                    <a:srgbClr val="0033CC"/>
                  </a:solidFill>
                  <a:latin typeface="宋体" pitchFamily="2" charset="-122"/>
                </a:rPr>
                <a:t>）上悬  （</a:t>
              </a:r>
              <a:r>
                <a:rPr lang="en-US" altLang="zh-CN" sz="1600">
                  <a:solidFill>
                    <a:srgbClr val="0033CC"/>
                  </a:solidFill>
                  <a:latin typeface="宋体" pitchFamily="2" charset="-122"/>
                </a:rPr>
                <a:t>d</a:t>
              </a:r>
              <a:r>
                <a:rPr lang="zh-CN" altLang="en-US" sz="1600">
                  <a:solidFill>
                    <a:srgbClr val="0033CC"/>
                  </a:solidFill>
                  <a:latin typeface="宋体" pitchFamily="2" charset="-122"/>
                </a:rPr>
                <a:t>）下悬  （</a:t>
              </a:r>
              <a:r>
                <a:rPr lang="en-US" altLang="zh-CN" sz="1600">
                  <a:solidFill>
                    <a:srgbClr val="0033CC"/>
                  </a:solidFill>
                  <a:latin typeface="宋体" pitchFamily="2" charset="-122"/>
                </a:rPr>
                <a:t>e</a:t>
              </a:r>
              <a:r>
                <a:rPr lang="zh-CN" altLang="en-US" sz="1600">
                  <a:solidFill>
                    <a:srgbClr val="0033CC"/>
                  </a:solidFill>
                  <a:latin typeface="宋体" pitchFamily="2" charset="-122"/>
                </a:rPr>
                <a:t>）垂直推拉</a:t>
              </a:r>
            </a:p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</a:pPr>
              <a:r>
                <a:rPr lang="zh-CN" altLang="en-US" sz="1600">
                  <a:solidFill>
                    <a:srgbClr val="0033CC"/>
                  </a:solidFill>
                  <a:latin typeface="宋体" pitchFamily="2" charset="-122"/>
                </a:rPr>
                <a:t>（</a:t>
              </a:r>
              <a:r>
                <a:rPr lang="en-US" altLang="zh-CN" sz="1600">
                  <a:solidFill>
                    <a:srgbClr val="0033CC"/>
                  </a:solidFill>
                  <a:latin typeface="宋体" pitchFamily="2" charset="-122"/>
                </a:rPr>
                <a:t>f</a:t>
              </a:r>
              <a:r>
                <a:rPr lang="zh-CN" altLang="en-US" sz="1600">
                  <a:solidFill>
                    <a:srgbClr val="0033CC"/>
                  </a:solidFill>
                  <a:latin typeface="宋体" pitchFamily="2" charset="-122"/>
                </a:rPr>
                <a:t>）水平推拉  （</a:t>
              </a:r>
              <a:r>
                <a:rPr lang="en-US" altLang="zh-CN" sz="1600">
                  <a:solidFill>
                    <a:srgbClr val="0033CC"/>
                  </a:solidFill>
                  <a:latin typeface="宋体" pitchFamily="2" charset="-122"/>
                </a:rPr>
                <a:t>g</a:t>
              </a:r>
              <a:r>
                <a:rPr lang="zh-CN" altLang="en-US" sz="1600">
                  <a:solidFill>
                    <a:srgbClr val="0033CC"/>
                  </a:solidFill>
                  <a:latin typeface="宋体" pitchFamily="2" charset="-122"/>
                </a:rPr>
                <a:t>）中悬  （</a:t>
              </a:r>
              <a:r>
                <a:rPr lang="en-US" altLang="zh-CN" sz="1600">
                  <a:solidFill>
                    <a:srgbClr val="0033CC"/>
                  </a:solidFill>
                  <a:latin typeface="宋体" pitchFamily="2" charset="-122"/>
                </a:rPr>
                <a:t>h</a:t>
              </a:r>
              <a:r>
                <a:rPr lang="zh-CN" altLang="en-US" sz="1600">
                  <a:solidFill>
                    <a:srgbClr val="0033CC"/>
                  </a:solidFill>
                  <a:latin typeface="宋体" pitchFamily="2" charset="-122"/>
                </a:rPr>
                <a:t>）立转  （</a:t>
              </a:r>
              <a:r>
                <a:rPr lang="en-US" altLang="zh-CN" sz="1600">
                  <a:solidFill>
                    <a:srgbClr val="0033CC"/>
                  </a:solidFill>
                  <a:latin typeface="宋体" pitchFamily="2" charset="-122"/>
                </a:rPr>
                <a:t>i</a:t>
              </a:r>
              <a:r>
                <a:rPr lang="zh-CN" altLang="en-US" sz="1600">
                  <a:solidFill>
                    <a:srgbClr val="0033CC"/>
                  </a:solidFill>
                  <a:latin typeface="宋体" pitchFamily="2" charset="-122"/>
                </a:rPr>
                <a:t>）固定  （</a:t>
              </a:r>
              <a:r>
                <a:rPr lang="en-US" altLang="zh-CN" sz="1600">
                  <a:solidFill>
                    <a:srgbClr val="0033CC"/>
                  </a:solidFill>
                  <a:latin typeface="宋体" pitchFamily="2" charset="-122"/>
                </a:rPr>
                <a:t>j</a:t>
              </a:r>
              <a:r>
                <a:rPr lang="zh-CN" altLang="en-US" sz="1600">
                  <a:solidFill>
                    <a:srgbClr val="0033CC"/>
                  </a:solidFill>
                  <a:latin typeface="宋体" pitchFamily="2" charset="-122"/>
                </a:rPr>
                <a:t>）百叶  （</a:t>
              </a:r>
              <a:r>
                <a:rPr lang="en-US" altLang="zh-CN" sz="1600">
                  <a:solidFill>
                    <a:srgbClr val="0033CC"/>
                  </a:solidFill>
                  <a:latin typeface="宋体" pitchFamily="2" charset="-122"/>
                </a:rPr>
                <a:t>k</a:t>
              </a:r>
              <a:r>
                <a:rPr lang="zh-CN" altLang="en-US" sz="1600">
                  <a:solidFill>
                    <a:srgbClr val="0033CC"/>
                  </a:solidFill>
                  <a:latin typeface="宋体" pitchFamily="2" charset="-122"/>
                </a:rPr>
                <a:t>）滑轴  （</a:t>
              </a:r>
              <a:r>
                <a:rPr lang="en-US" altLang="zh-CN" sz="1600">
                  <a:solidFill>
                    <a:srgbClr val="0033CC"/>
                  </a:solidFill>
                  <a:latin typeface="宋体" pitchFamily="2" charset="-122"/>
                </a:rPr>
                <a:t>l</a:t>
              </a:r>
              <a:r>
                <a:rPr lang="zh-CN" altLang="en-US" sz="1600">
                  <a:solidFill>
                    <a:srgbClr val="0033CC"/>
                  </a:solidFill>
                  <a:latin typeface="宋体" pitchFamily="2" charset="-122"/>
                </a:rPr>
                <a:t>）折叠</a:t>
              </a:r>
              <a:endParaRPr lang="zh-CN" altLang="en-US" sz="1600">
                <a:solidFill>
                  <a:srgbClr val="0033CC"/>
                </a:solidFill>
              </a:endParaRPr>
            </a:p>
          </p:txBody>
        </p:sp>
        <p:pic>
          <p:nvPicPr>
            <p:cNvPr id="58372" name="Picture 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9" y="578"/>
              <a:ext cx="3146" cy="3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909234917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685800"/>
            <a:ext cx="8540750" cy="762000"/>
          </a:xfrm>
        </p:spPr>
        <p:txBody>
          <a:bodyPr/>
          <a:lstStyle/>
          <a:p>
            <a:pPr algn="l" eaLnBrk="1" hangingPunct="1"/>
            <a:r>
              <a:rPr lang="en-US" altLang="zh-CN" sz="3600" b="1" dirty="0" smtClean="0"/>
              <a:t>3.1.2 </a:t>
            </a:r>
            <a:r>
              <a:rPr lang="zh-CN" altLang="en-US" sz="3600" b="1" dirty="0" smtClean="0"/>
              <a:t>门窗制作安装的基本要求</a:t>
            </a:r>
          </a:p>
        </p:txBody>
      </p:sp>
      <p:sp>
        <p:nvSpPr>
          <p:cNvPr id="5939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4800" y="1600200"/>
            <a:ext cx="854075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CN" sz="2000" smtClean="0"/>
              <a:t>1.</a:t>
            </a:r>
            <a:r>
              <a:rPr lang="zh-CN" altLang="en-US" sz="2000" smtClean="0"/>
              <a:t>门窗的制作</a:t>
            </a:r>
          </a:p>
          <a:p>
            <a:pPr eaLnBrk="1" hangingPunct="1">
              <a:lnSpc>
                <a:spcPct val="80000"/>
              </a:lnSpc>
            </a:pPr>
            <a:endParaRPr lang="zh-CN" altLang="en-US" sz="2000" smtClean="0"/>
          </a:p>
          <a:p>
            <a:pPr eaLnBrk="1" hangingPunct="1">
              <a:lnSpc>
                <a:spcPct val="80000"/>
              </a:lnSpc>
            </a:pPr>
            <a:r>
              <a:rPr lang="zh-CN" altLang="en-US" sz="2000" smtClean="0"/>
              <a:t>（</a:t>
            </a:r>
            <a:r>
              <a:rPr lang="en-US" altLang="zh-CN" sz="2000" smtClean="0"/>
              <a:t>1</a:t>
            </a:r>
            <a:r>
              <a:rPr lang="zh-CN" altLang="en-US" sz="2000" smtClean="0"/>
              <a:t>）下料原则 ：矩形门窗，要掌握纵向通长、横向截断的原则；其他形状门窗，一般需要放大样，留足加工余量。</a:t>
            </a:r>
          </a:p>
          <a:p>
            <a:pPr eaLnBrk="1" hangingPunct="1">
              <a:lnSpc>
                <a:spcPct val="80000"/>
              </a:lnSpc>
            </a:pPr>
            <a:r>
              <a:rPr lang="zh-CN" altLang="en-US" sz="2000" smtClean="0"/>
              <a:t>（</a:t>
            </a:r>
            <a:r>
              <a:rPr lang="en-US" altLang="zh-CN" sz="2000" smtClean="0"/>
              <a:t>2</a:t>
            </a:r>
            <a:r>
              <a:rPr lang="zh-CN" altLang="en-US" sz="2000" smtClean="0"/>
              <a:t>）组装要点 ：保证各杆件在一个平面内，矩形对角线相等，其他形状应与大样重合。保证各杆件的连接强度，留好扇与框之间的配合余量和框与洞的间隙余量。</a:t>
            </a:r>
          </a:p>
          <a:p>
            <a:pPr eaLnBrk="1" hangingPunct="1">
              <a:lnSpc>
                <a:spcPct val="80000"/>
              </a:lnSpc>
            </a:pPr>
            <a:endParaRPr lang="zh-CN" altLang="en-US" sz="2000" smtClean="0"/>
          </a:p>
          <a:p>
            <a:pPr eaLnBrk="1" hangingPunct="1">
              <a:lnSpc>
                <a:spcPct val="80000"/>
              </a:lnSpc>
            </a:pPr>
            <a:r>
              <a:rPr lang="en-US" altLang="zh-CN" sz="2000" smtClean="0"/>
              <a:t>2.</a:t>
            </a:r>
            <a:r>
              <a:rPr lang="zh-CN" altLang="en-US" sz="2000" smtClean="0"/>
              <a:t>门窗的安装</a:t>
            </a:r>
          </a:p>
          <a:p>
            <a:pPr eaLnBrk="1" hangingPunct="1">
              <a:lnSpc>
                <a:spcPct val="80000"/>
              </a:lnSpc>
            </a:pPr>
            <a:endParaRPr lang="zh-CN" altLang="en-US" sz="2000" smtClean="0"/>
          </a:p>
          <a:p>
            <a:pPr eaLnBrk="1" hangingPunct="1">
              <a:lnSpc>
                <a:spcPct val="80000"/>
              </a:lnSpc>
            </a:pPr>
            <a:r>
              <a:rPr lang="zh-CN" altLang="en-US" sz="2000" smtClean="0"/>
              <a:t>（</a:t>
            </a:r>
            <a:r>
              <a:rPr lang="en-US" altLang="zh-CN" sz="2000" smtClean="0"/>
              <a:t>1</a:t>
            </a:r>
            <a:r>
              <a:rPr lang="zh-CN" altLang="en-US" sz="2000" smtClean="0"/>
              <a:t>）门窗所有构件要确保在一个平面内安装，而且同一立面上的门窗也必须在同一个平面内，特别是外立面，如果不在同一个平面内，则形成出进不一，颜色不一致，立面失去美观的效果。</a:t>
            </a:r>
          </a:p>
          <a:p>
            <a:pPr eaLnBrk="1" hangingPunct="1">
              <a:lnSpc>
                <a:spcPct val="80000"/>
              </a:lnSpc>
            </a:pPr>
            <a:r>
              <a:rPr lang="zh-CN" altLang="en-US" sz="2000" smtClean="0"/>
              <a:t>（</a:t>
            </a:r>
            <a:r>
              <a:rPr lang="en-US" altLang="zh-CN" sz="2000" smtClean="0"/>
              <a:t>2</a:t>
            </a:r>
            <a:r>
              <a:rPr lang="zh-CN" altLang="en-US" sz="2000" smtClean="0"/>
              <a:t>）确保连接要求。框与洞口墙体之间的连接必须牢固，框不得产生变形，这也是密封的保证。框与扇之间的连接必须保证开启灵活、密封，搭接量不小于设计的</a:t>
            </a:r>
            <a:r>
              <a:rPr lang="en-US" altLang="zh-CN" sz="2000" smtClean="0"/>
              <a:t>80%</a:t>
            </a:r>
            <a:r>
              <a:rPr lang="zh-CN" altLang="en-US" sz="2000" smtClean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89172309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990600" y="228600"/>
            <a:ext cx="7854950" cy="868363"/>
          </a:xfrm>
        </p:spPr>
        <p:txBody>
          <a:bodyPr/>
          <a:lstStyle/>
          <a:p>
            <a:pPr algn="l" eaLnBrk="1" hangingPunct="1"/>
            <a:r>
              <a:rPr lang="en-US" altLang="zh-CN" sz="2400" smtClean="0"/>
              <a:t>3.</a:t>
            </a:r>
            <a:r>
              <a:rPr lang="zh-CN" altLang="en-US" sz="2400" smtClean="0"/>
              <a:t>门窗制作、安装的注意事项</a:t>
            </a:r>
          </a:p>
        </p:txBody>
      </p:sp>
      <p:sp>
        <p:nvSpPr>
          <p:cNvPr id="6041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81000" y="1066800"/>
            <a:ext cx="8534400" cy="5486400"/>
          </a:xfrm>
        </p:spPr>
        <p:txBody>
          <a:bodyPr/>
          <a:lstStyle/>
          <a:p>
            <a:pPr eaLnBrk="1" hangingPunct="1"/>
            <a:r>
              <a:rPr lang="zh-CN" altLang="en-US" sz="2000" smtClean="0"/>
              <a:t>（</a:t>
            </a:r>
            <a:r>
              <a:rPr lang="en-US" altLang="zh-CN" sz="2000" smtClean="0"/>
              <a:t>1</a:t>
            </a:r>
            <a:r>
              <a:rPr lang="zh-CN" altLang="en-US" sz="2000" smtClean="0"/>
              <a:t>）门窗安装前，根据设计和厂方提供的门窗节点图、结构图进行全面检查。核对门窗的品种、规格与开启形式是否符合设计要求，零件、附件、组合杆件是否齐全，所有部件是否有出厂合格证书等。</a:t>
            </a:r>
          </a:p>
          <a:p>
            <a:pPr eaLnBrk="1" hangingPunct="1"/>
            <a:r>
              <a:rPr lang="zh-CN" altLang="en-US" sz="2000" smtClean="0"/>
              <a:t>（</a:t>
            </a:r>
            <a:r>
              <a:rPr lang="en-US" altLang="zh-CN" sz="2000" smtClean="0"/>
              <a:t>2</a:t>
            </a:r>
            <a:r>
              <a:rPr lang="zh-CN" altLang="en-US" sz="2000" smtClean="0"/>
              <a:t>）门窗在运输和存放时，底部均需垫</a:t>
            </a:r>
            <a:r>
              <a:rPr lang="en-US" altLang="zh-CN" sz="2000" smtClean="0"/>
              <a:t>200mm×200mm</a:t>
            </a:r>
            <a:r>
              <a:rPr lang="zh-CN" altLang="en-US" sz="2000" smtClean="0"/>
              <a:t>的方枕木，其间距</a:t>
            </a:r>
            <a:r>
              <a:rPr lang="en-US" altLang="zh-CN" sz="2000" smtClean="0"/>
              <a:t>500mm</a:t>
            </a:r>
            <a:r>
              <a:rPr lang="zh-CN" altLang="en-US" sz="2000" smtClean="0"/>
              <a:t>，枕木应保持水平、表面光洁，有可靠的刚性支撑，以保证门窗在运输和存放过程中不受损伤和变形。</a:t>
            </a:r>
          </a:p>
          <a:p>
            <a:pPr eaLnBrk="1" hangingPunct="1"/>
            <a:r>
              <a:rPr lang="zh-CN" altLang="en-US" sz="2000" smtClean="0"/>
              <a:t>（</a:t>
            </a:r>
            <a:r>
              <a:rPr lang="en-US" altLang="zh-CN" sz="2000" smtClean="0"/>
              <a:t>3</a:t>
            </a:r>
            <a:r>
              <a:rPr lang="zh-CN" altLang="en-US" sz="2000" smtClean="0"/>
              <a:t>）金属门窗的存放处不得有酸碱等腐蚀物质，特别不得有易挥发性的酸，如盐酸、硝酸等，并要求有良好的通风条件，以防止门窗被酸碱等物质腐蚀。</a:t>
            </a:r>
          </a:p>
          <a:p>
            <a:pPr eaLnBrk="1" hangingPunct="1"/>
            <a:r>
              <a:rPr lang="zh-CN" altLang="en-US" sz="2000" smtClean="0"/>
              <a:t>（</a:t>
            </a:r>
            <a:r>
              <a:rPr lang="en-US" altLang="zh-CN" sz="2000" smtClean="0"/>
              <a:t>4</a:t>
            </a:r>
            <a:r>
              <a:rPr lang="zh-CN" altLang="en-US" sz="2000" smtClean="0"/>
              <a:t>）塑料门窗在运输和存放时，不能平堆码放，应竖直排放，樘与樘之间用非金属软质材料（如玻璃丝毡片、粗麻编织物、泡沫塑料等）隔开，并固定牢靠。存放处应远离热源，以防止产生变形。其整体刚性比较差，不能经受外力的强烈碰撞和挤压。 </a:t>
            </a:r>
          </a:p>
          <a:p>
            <a:pPr eaLnBrk="1" hangingPunct="1"/>
            <a:r>
              <a:rPr lang="zh-CN" altLang="en-US" sz="2000" smtClean="0"/>
              <a:t>（</a:t>
            </a:r>
            <a:r>
              <a:rPr lang="en-US" altLang="zh-CN" sz="2000" smtClean="0"/>
              <a:t>5</a:t>
            </a:r>
            <a:r>
              <a:rPr lang="zh-CN" altLang="en-US" sz="2000" smtClean="0"/>
              <a:t>）门窗在设计和生产时，金属门窗与塑料门窗在安装过程中，都不得作为受力构件使用，不得在门窗框和扇上安放脚手架或悬挂重物。</a:t>
            </a:r>
          </a:p>
          <a:p>
            <a:pPr eaLnBrk="1" hangingPunct="1"/>
            <a:endParaRPr lang="en-US" altLang="zh-CN" sz="2000" smtClean="0"/>
          </a:p>
        </p:txBody>
      </p:sp>
    </p:spTree>
    <p:extLst>
      <p:ext uri="{BB962C8B-B14F-4D97-AF65-F5344CB8AC3E}">
        <p14:creationId xmlns:p14="http://schemas.microsoft.com/office/powerpoint/2010/main" val="940501366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533400"/>
            <a:ext cx="8229600" cy="5638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zh-CN" sz="2000" smtClean="0"/>
          </a:p>
          <a:p>
            <a:pPr eaLnBrk="1" hangingPunct="1">
              <a:lnSpc>
                <a:spcPct val="80000"/>
              </a:lnSpc>
            </a:pPr>
            <a:r>
              <a:rPr lang="zh-CN" altLang="en-US" sz="2000" smtClean="0"/>
              <a:t>（</a:t>
            </a:r>
            <a:r>
              <a:rPr lang="en-US" altLang="zh-CN" sz="2000" smtClean="0"/>
              <a:t>6</a:t>
            </a:r>
            <a:r>
              <a:rPr lang="zh-CN" altLang="en-US" sz="2000" smtClean="0"/>
              <a:t>）要切实注意保护铝合金门窗和涂色镀锌钢板门窗的表面。铝合金表面的氧化膜、彩色镀锌钢板表面的涂膜，不得被损坏。</a:t>
            </a:r>
          </a:p>
          <a:p>
            <a:pPr eaLnBrk="1" hangingPunct="1">
              <a:lnSpc>
                <a:spcPct val="80000"/>
              </a:lnSpc>
            </a:pPr>
            <a:r>
              <a:rPr lang="zh-CN" altLang="en-US" sz="2000" smtClean="0"/>
              <a:t>（</a:t>
            </a:r>
            <a:r>
              <a:rPr lang="en-US" altLang="zh-CN" sz="2000" smtClean="0"/>
              <a:t>7</a:t>
            </a:r>
            <a:r>
              <a:rPr lang="zh-CN" altLang="en-US" sz="2000" smtClean="0"/>
              <a:t>）塑料门窗成品表面平整光滑，施工中注意保护，不能磨损或擦伤其表面，否则影响门窗的美观。为保护门窗不受损伤，塑料门窗在搬、吊、运时，应用非金属软质材料衬垫和非金属绳索捆绑。 </a:t>
            </a:r>
          </a:p>
          <a:p>
            <a:pPr eaLnBrk="1" hangingPunct="1">
              <a:lnSpc>
                <a:spcPct val="80000"/>
              </a:lnSpc>
            </a:pPr>
            <a:r>
              <a:rPr lang="zh-CN" altLang="en-US" sz="2000" smtClean="0"/>
              <a:t>（</a:t>
            </a:r>
            <a:r>
              <a:rPr lang="en-US" altLang="zh-CN" sz="2000" smtClean="0"/>
              <a:t>8</a:t>
            </a:r>
            <a:r>
              <a:rPr lang="zh-CN" altLang="en-US" sz="2000" smtClean="0"/>
              <a:t>）为了保证门窗的安装质量和使用效果，对金属门窗和塑料门窗的安装，必须采用预留洞口后安装的方法，严禁采用边安装边砌洞口或先安装后砌洞口的做法。金属门窗表面都有一层保护装饰膜或防锈涂层，如果这层薄膜被磨损，是很难修复的。防锈层磨损后不及时修补，也会失去防锈的作用。</a:t>
            </a:r>
          </a:p>
          <a:p>
            <a:pPr eaLnBrk="1" hangingPunct="1">
              <a:lnSpc>
                <a:spcPct val="80000"/>
              </a:lnSpc>
            </a:pPr>
            <a:r>
              <a:rPr lang="zh-CN" altLang="en-US" sz="2000" smtClean="0"/>
              <a:t>（</a:t>
            </a:r>
            <a:r>
              <a:rPr lang="en-US" altLang="zh-CN" sz="2000" smtClean="0"/>
              <a:t>9</a:t>
            </a:r>
            <a:r>
              <a:rPr lang="zh-CN" altLang="en-US" sz="2000" smtClean="0"/>
              <a:t>）门窗固定可以采用焊接、膨胀螺栓或射钉等方式。但砖墙不能用射钉，因砖受到冲击力后易碎。在门窗的固定中，普遍对地脚的固定重视不够，而是将门窗直接卡在洞口内，用砂浆挤压密实就算固定，这种做法非常错误、十分危险。门窗安装固定工作十分重要，是关系到在使用中是否安全的大问题，必须要有安装隐蔽工程记录，并应进行手扳检查，以确保安装质量。</a:t>
            </a:r>
          </a:p>
          <a:p>
            <a:pPr eaLnBrk="1" hangingPunct="1">
              <a:lnSpc>
                <a:spcPct val="80000"/>
              </a:lnSpc>
            </a:pPr>
            <a:r>
              <a:rPr lang="zh-CN" altLang="en-US" sz="2000" smtClean="0"/>
              <a:t> （</a:t>
            </a:r>
            <a:r>
              <a:rPr lang="en-US" altLang="zh-CN" sz="2000" smtClean="0"/>
              <a:t>10</a:t>
            </a:r>
            <a:r>
              <a:rPr lang="zh-CN" altLang="en-US" sz="2000" smtClean="0"/>
              <a:t>）门窗在安装过程中，应及时用布或棉丝清理粘在门窗表面的砂浆和密封膏液，以免其凝固干燥后粘附在门窗的表面，影响门窗的表面美观</a:t>
            </a:r>
            <a:r>
              <a:rPr lang="en-US" altLang="zh-CN" sz="2000" smtClean="0">
                <a:hlinkMouseOver r:id="rId2" action="ppaction://hlinkfile"/>
              </a:rPr>
              <a:t>[</a:t>
            </a:r>
            <a:endParaRPr lang="en-US" altLang="zh-CN" sz="2000" smtClean="0"/>
          </a:p>
          <a:p>
            <a:pPr eaLnBrk="1" hangingPunct="1">
              <a:lnSpc>
                <a:spcPct val="80000"/>
              </a:lnSpc>
            </a:pPr>
            <a:endParaRPr lang="en-US" altLang="zh-CN" sz="2000" smtClean="0"/>
          </a:p>
        </p:txBody>
      </p:sp>
    </p:spTree>
    <p:extLst>
      <p:ext uri="{BB962C8B-B14F-4D97-AF65-F5344CB8AC3E}">
        <p14:creationId xmlns:p14="http://schemas.microsoft.com/office/powerpoint/2010/main" val="2874234388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1000" y="304800"/>
            <a:ext cx="854075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sz="4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3.2 </a:t>
            </a:r>
            <a:r>
              <a:rPr lang="zh-CN" altLang="en-US" sz="4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铝合金门窗的制作与安装</a:t>
            </a:r>
          </a:p>
        </p:txBody>
      </p:sp>
      <p:sp>
        <p:nvSpPr>
          <p:cNvPr id="6246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z="2400" b="1" smtClean="0"/>
              <a:t>3.2.1 </a:t>
            </a:r>
            <a:r>
              <a:rPr lang="zh-CN" altLang="en-US" sz="2400" b="1" smtClean="0"/>
              <a:t>铝合金门窗的特点、类型、性能指标</a:t>
            </a:r>
            <a:endParaRPr lang="zh-CN" alt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altLang="zh-CN" sz="2400" smtClean="0"/>
              <a:t>1.</a:t>
            </a:r>
            <a:r>
              <a:rPr lang="zh-CN" altLang="en-US" sz="2400" smtClean="0"/>
              <a:t>铝合金门窗的特点</a:t>
            </a:r>
          </a:p>
          <a:p>
            <a:pPr eaLnBrk="1" hangingPunct="1">
              <a:lnSpc>
                <a:spcPct val="90000"/>
              </a:lnSpc>
            </a:pPr>
            <a:r>
              <a:rPr lang="zh-CN" altLang="en-US" sz="2400" smtClean="0"/>
              <a:t>（</a:t>
            </a:r>
            <a:r>
              <a:rPr lang="en-US" altLang="zh-CN" sz="2400" smtClean="0"/>
              <a:t>1</a:t>
            </a:r>
            <a:r>
              <a:rPr lang="zh-CN" altLang="en-US" sz="2400" smtClean="0"/>
              <a:t>）质轻高强；</a:t>
            </a:r>
            <a:r>
              <a:rPr lang="en-US" altLang="zh-CN" sz="2400" smtClean="0"/>
              <a:t>(2)</a:t>
            </a:r>
            <a:r>
              <a:rPr lang="zh-CN" altLang="en-US" sz="2400" smtClean="0"/>
              <a:t>密封性好；</a:t>
            </a:r>
            <a:r>
              <a:rPr lang="en-US" altLang="zh-CN" sz="2400" smtClean="0"/>
              <a:t>(3)</a:t>
            </a:r>
            <a:r>
              <a:rPr lang="zh-CN" altLang="en-US" sz="2400" smtClean="0"/>
              <a:t>变形性小；</a:t>
            </a:r>
            <a:r>
              <a:rPr lang="en-US" altLang="zh-CN" sz="2400" smtClean="0"/>
              <a:t>(4)</a:t>
            </a:r>
            <a:r>
              <a:rPr lang="zh-CN" altLang="en-US" sz="2400" smtClean="0"/>
              <a:t>表面美观；</a:t>
            </a:r>
            <a:r>
              <a:rPr lang="en-US" altLang="zh-CN" sz="2400" smtClean="0"/>
              <a:t>(5)</a:t>
            </a:r>
            <a:r>
              <a:rPr lang="zh-CN" altLang="en-US" sz="2400" smtClean="0"/>
              <a:t>耐蚀性好；</a:t>
            </a:r>
            <a:r>
              <a:rPr lang="en-US" altLang="zh-CN" sz="2400" smtClean="0"/>
              <a:t>(6)</a:t>
            </a:r>
            <a:r>
              <a:rPr lang="zh-CN" altLang="en-US" sz="2400" smtClean="0"/>
              <a:t>使用价值高；</a:t>
            </a:r>
            <a:r>
              <a:rPr lang="en-US" altLang="zh-CN" sz="2400" smtClean="0"/>
              <a:t>(7)</a:t>
            </a:r>
            <a:r>
              <a:rPr lang="zh-CN" altLang="en-US" sz="2400" smtClean="0"/>
              <a:t>实现工业化。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400" smtClean="0"/>
              <a:t>2.</a:t>
            </a:r>
            <a:r>
              <a:rPr lang="zh-CN" altLang="en-US" sz="2400" smtClean="0"/>
              <a:t>铝合金门窗的类型</a:t>
            </a:r>
          </a:p>
          <a:p>
            <a:pPr eaLnBrk="1" hangingPunct="1">
              <a:lnSpc>
                <a:spcPct val="90000"/>
              </a:lnSpc>
            </a:pPr>
            <a:r>
              <a:rPr lang="zh-CN" altLang="en-US" sz="2400" smtClean="0"/>
              <a:t>根据结构与开启形式的不同，铝合金门窗可分为推拉门、推拉窗、平开门、平开窗、固定窗、悬挂窗、回转门、回转窗等。按门窗型材截面的宽度尺寸的不同，可分为许多系列，常用的有</a:t>
            </a:r>
            <a:r>
              <a:rPr lang="en-US" altLang="zh-CN" sz="2400" smtClean="0"/>
              <a:t>25</a:t>
            </a:r>
            <a:r>
              <a:rPr lang="zh-CN" altLang="en-US" sz="2400" smtClean="0"/>
              <a:t>、</a:t>
            </a:r>
            <a:r>
              <a:rPr lang="en-US" altLang="zh-CN" sz="2400" smtClean="0"/>
              <a:t>40</a:t>
            </a:r>
            <a:r>
              <a:rPr lang="zh-CN" altLang="en-US" sz="2400" smtClean="0"/>
              <a:t>、</a:t>
            </a:r>
            <a:r>
              <a:rPr lang="en-US" altLang="zh-CN" sz="2400" smtClean="0"/>
              <a:t>45</a:t>
            </a:r>
            <a:r>
              <a:rPr lang="zh-CN" altLang="en-US" sz="2400" smtClean="0"/>
              <a:t>、</a:t>
            </a:r>
            <a:r>
              <a:rPr lang="en-US" altLang="zh-CN" sz="2400" smtClean="0"/>
              <a:t>50</a:t>
            </a:r>
            <a:r>
              <a:rPr lang="zh-CN" altLang="en-US" sz="2400" smtClean="0"/>
              <a:t>、</a:t>
            </a:r>
            <a:r>
              <a:rPr lang="en-US" altLang="zh-CN" sz="2400" smtClean="0"/>
              <a:t>55</a:t>
            </a:r>
            <a:r>
              <a:rPr lang="zh-CN" altLang="en-US" sz="2400" smtClean="0"/>
              <a:t>、</a:t>
            </a:r>
            <a:r>
              <a:rPr lang="en-US" altLang="zh-CN" sz="2400" smtClean="0"/>
              <a:t>60</a:t>
            </a:r>
            <a:r>
              <a:rPr lang="zh-CN" altLang="en-US" sz="2400" smtClean="0"/>
              <a:t>、</a:t>
            </a:r>
            <a:r>
              <a:rPr lang="en-US" altLang="zh-CN" sz="2400" smtClean="0"/>
              <a:t>65</a:t>
            </a:r>
            <a:r>
              <a:rPr lang="zh-CN" altLang="en-US" sz="2400" smtClean="0"/>
              <a:t>、</a:t>
            </a:r>
            <a:r>
              <a:rPr lang="en-US" altLang="zh-CN" sz="2400" smtClean="0"/>
              <a:t>70</a:t>
            </a:r>
            <a:r>
              <a:rPr lang="zh-CN" altLang="en-US" sz="2400" smtClean="0"/>
              <a:t>、</a:t>
            </a:r>
            <a:r>
              <a:rPr lang="en-US" altLang="zh-CN" sz="2400" smtClean="0"/>
              <a:t>80</a:t>
            </a:r>
            <a:r>
              <a:rPr lang="zh-CN" altLang="en-US" sz="2400" smtClean="0"/>
              <a:t>、</a:t>
            </a:r>
            <a:r>
              <a:rPr lang="en-US" altLang="zh-CN" sz="2400" smtClean="0"/>
              <a:t>90</a:t>
            </a:r>
            <a:r>
              <a:rPr lang="zh-CN" altLang="en-US" sz="2400" smtClean="0"/>
              <a:t>、</a:t>
            </a:r>
            <a:r>
              <a:rPr lang="en-US" altLang="zh-CN" sz="2400" smtClean="0"/>
              <a:t>100</a:t>
            </a:r>
            <a:r>
              <a:rPr lang="zh-CN" altLang="en-US" sz="2400" smtClean="0"/>
              <a:t>、</a:t>
            </a:r>
            <a:r>
              <a:rPr lang="en-US" altLang="zh-CN" sz="2400" smtClean="0"/>
              <a:t>135</a:t>
            </a:r>
            <a:r>
              <a:rPr lang="zh-CN" altLang="en-US" sz="2400" smtClean="0"/>
              <a:t>、</a:t>
            </a:r>
            <a:r>
              <a:rPr lang="en-US" altLang="zh-CN" sz="2400" smtClean="0"/>
              <a:t>140</a:t>
            </a:r>
            <a:r>
              <a:rPr lang="zh-CN" altLang="en-US" sz="2400" smtClean="0"/>
              <a:t>、</a:t>
            </a:r>
            <a:r>
              <a:rPr lang="en-US" altLang="zh-CN" sz="2400" smtClean="0"/>
              <a:t>155</a:t>
            </a:r>
            <a:r>
              <a:rPr lang="zh-CN" altLang="en-US" sz="2400" smtClean="0"/>
              <a:t>、</a:t>
            </a:r>
            <a:r>
              <a:rPr lang="en-US" altLang="zh-CN" sz="2400" smtClean="0"/>
              <a:t>170</a:t>
            </a:r>
            <a:r>
              <a:rPr lang="zh-CN" altLang="en-US" sz="2400" smtClean="0"/>
              <a:t>系列等。铝合金门窗虽然已经系列化，但门窗料的壁厚还没有硬性规定，板壁太薄易使表面受损或变形，一般建筑装饰所用的窗料板壁不宜小于</a:t>
            </a:r>
            <a:r>
              <a:rPr lang="en-US" altLang="zh-CN" sz="2400" smtClean="0"/>
              <a:t>1.6mm</a:t>
            </a:r>
            <a:r>
              <a:rPr lang="zh-CN" altLang="en-US" sz="2400" smtClean="0"/>
              <a:t>，门壁厚度不宜小于</a:t>
            </a:r>
            <a:r>
              <a:rPr lang="en-US" altLang="zh-CN" sz="2400" smtClean="0"/>
              <a:t>2.0mm</a:t>
            </a:r>
            <a:r>
              <a:rPr lang="zh-CN" altLang="en-US" sz="2400" smtClean="0"/>
              <a:t>。图</a:t>
            </a:r>
            <a:r>
              <a:rPr lang="en-US" altLang="zh-CN" sz="2400" smtClean="0"/>
              <a:t>3.3</a:t>
            </a:r>
            <a:r>
              <a:rPr lang="zh-CN" altLang="en-US" sz="2400" smtClean="0"/>
              <a:t>所示为</a:t>
            </a:r>
            <a:r>
              <a:rPr lang="en-US" altLang="zh-CN" sz="2400" smtClean="0"/>
              <a:t>90</a:t>
            </a:r>
            <a:r>
              <a:rPr lang="zh-CN" altLang="en-US" sz="2400" smtClean="0"/>
              <a:t>系列铝合金推拉窗的断面。</a:t>
            </a:r>
          </a:p>
        </p:txBody>
      </p:sp>
    </p:spTree>
    <p:extLst>
      <p:ext uri="{BB962C8B-B14F-4D97-AF65-F5344CB8AC3E}">
        <p14:creationId xmlns:p14="http://schemas.microsoft.com/office/powerpoint/2010/main" val="94250447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490" name="Group 4"/>
          <p:cNvGrpSpPr>
            <a:grpSpLocks/>
          </p:cNvGrpSpPr>
          <p:nvPr/>
        </p:nvGrpSpPr>
        <p:grpSpPr bwMode="auto">
          <a:xfrm>
            <a:off x="609600" y="990600"/>
            <a:ext cx="7315200" cy="4419600"/>
            <a:chOff x="1355" y="2814"/>
            <a:chExt cx="9030" cy="5496"/>
          </a:xfrm>
        </p:grpSpPr>
        <p:sp>
          <p:nvSpPr>
            <p:cNvPr id="63491" name="Text Box 5"/>
            <p:cNvSpPr txBox="1">
              <a:spLocks noChangeArrowheads="1"/>
            </p:cNvSpPr>
            <p:nvPr/>
          </p:nvSpPr>
          <p:spPr bwMode="auto">
            <a:xfrm>
              <a:off x="1355" y="7686"/>
              <a:ext cx="9030" cy="62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Char char="v"/>
                <a:defRPr sz="32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"/>
                <a:defRPr sz="28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itchFamily="2" charset="2"/>
                <a:buChar char="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hlink"/>
                </a:buClr>
                <a:buSzPct val="85000"/>
                <a:buFont typeface="Wingdings" pitchFamily="2" charset="2"/>
                <a:buChar char="v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5000"/>
                <a:buFont typeface="Wingdings" pitchFamily="2" charset="2"/>
                <a:buChar char="v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5000"/>
                <a:buFont typeface="Wingdings" pitchFamily="2" charset="2"/>
                <a:buChar char="v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5000"/>
                <a:buFont typeface="Wingdings" pitchFamily="2" charset="2"/>
                <a:buChar char="v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5000"/>
                <a:buFont typeface="Wingdings" pitchFamily="2" charset="2"/>
                <a:buChar char="v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fontAlgn="base" hangingPunct="1">
                <a:lnSpc>
                  <a:spcPct val="144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 typeface="Arial" charset="0"/>
                <a:buNone/>
              </a:pPr>
              <a:r>
                <a:rPr lang="zh-CN" altLang="en-US" sz="1600" b="1">
                  <a:solidFill>
                    <a:srgbClr val="0033CC"/>
                  </a:solidFill>
                  <a:latin typeface="宋体" pitchFamily="2" charset="-122"/>
                </a:rPr>
                <a:t>图</a:t>
              </a:r>
              <a:r>
                <a:rPr lang="en-US" altLang="zh-CN" sz="1600" b="1">
                  <a:solidFill>
                    <a:srgbClr val="0033CC"/>
                  </a:solidFill>
                  <a:latin typeface="宋体" pitchFamily="2" charset="-122"/>
                </a:rPr>
                <a:t>3.3  90</a:t>
              </a:r>
              <a:r>
                <a:rPr lang="zh-CN" altLang="en-US" sz="1600" b="1">
                  <a:solidFill>
                    <a:srgbClr val="0033CC"/>
                  </a:solidFill>
                  <a:latin typeface="宋体" pitchFamily="2" charset="-122"/>
                </a:rPr>
                <a:t>系列铝合金推拉窗的断面</a:t>
              </a:r>
            </a:p>
          </p:txBody>
        </p:sp>
        <p:pic>
          <p:nvPicPr>
            <p:cNvPr id="63492" name="Picture 6" descr="6d10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27" y="2814"/>
              <a:ext cx="8400" cy="47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760731664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古瓶荷花">
  <a:themeElements>
    <a:clrScheme name="古瓶荷花 1">
      <a:dk1>
        <a:srgbClr val="0033CC"/>
      </a:dk1>
      <a:lt1>
        <a:srgbClr val="FFFFFF"/>
      </a:lt1>
      <a:dk2>
        <a:srgbClr val="007572"/>
      </a:dk2>
      <a:lt2>
        <a:srgbClr val="C0C0C0"/>
      </a:lt2>
      <a:accent1>
        <a:srgbClr val="CCECFF"/>
      </a:accent1>
      <a:accent2>
        <a:srgbClr val="3399FF"/>
      </a:accent2>
      <a:accent3>
        <a:srgbClr val="FFFFFF"/>
      </a:accent3>
      <a:accent4>
        <a:srgbClr val="002AAE"/>
      </a:accent4>
      <a:accent5>
        <a:srgbClr val="E2F4FF"/>
      </a:accent5>
      <a:accent6>
        <a:srgbClr val="2D8AE7"/>
      </a:accent6>
      <a:hlink>
        <a:srgbClr val="CC0066"/>
      </a:hlink>
      <a:folHlink>
        <a:srgbClr val="7D7DA9"/>
      </a:folHlink>
    </a:clrScheme>
    <a:fontScheme name="古瓶荷花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古瓶荷花 1">
        <a:dk1>
          <a:srgbClr val="0033CC"/>
        </a:dk1>
        <a:lt1>
          <a:srgbClr val="FFFFFF"/>
        </a:lt1>
        <a:dk2>
          <a:srgbClr val="007572"/>
        </a:dk2>
        <a:lt2>
          <a:srgbClr val="C0C0C0"/>
        </a:lt2>
        <a:accent1>
          <a:srgbClr val="CCECFF"/>
        </a:accent1>
        <a:accent2>
          <a:srgbClr val="3399FF"/>
        </a:accent2>
        <a:accent3>
          <a:srgbClr val="FFFFFF"/>
        </a:accent3>
        <a:accent4>
          <a:srgbClr val="002AAE"/>
        </a:accent4>
        <a:accent5>
          <a:srgbClr val="E2F4FF"/>
        </a:accent5>
        <a:accent6>
          <a:srgbClr val="2D8AE7"/>
        </a:accent6>
        <a:hlink>
          <a:srgbClr val="CC0066"/>
        </a:hlink>
        <a:folHlink>
          <a:srgbClr val="7D7DA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2">
        <a:dk1>
          <a:srgbClr val="007A77"/>
        </a:dk1>
        <a:lt1>
          <a:srgbClr val="EFF6EE"/>
        </a:lt1>
        <a:dk2>
          <a:srgbClr val="0066CC"/>
        </a:dk2>
        <a:lt2>
          <a:srgbClr val="C0C0C0"/>
        </a:lt2>
        <a:accent1>
          <a:srgbClr val="E7EEE6"/>
        </a:accent1>
        <a:accent2>
          <a:srgbClr val="FF9933"/>
        </a:accent2>
        <a:accent3>
          <a:srgbClr val="F6FAF5"/>
        </a:accent3>
        <a:accent4>
          <a:srgbClr val="006765"/>
        </a:accent4>
        <a:accent5>
          <a:srgbClr val="F1F5F0"/>
        </a:accent5>
        <a:accent6>
          <a:srgbClr val="E78A2D"/>
        </a:accent6>
        <a:hlink>
          <a:srgbClr val="636395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3">
        <a:dk1>
          <a:srgbClr val="000000"/>
        </a:dk1>
        <a:lt1>
          <a:srgbClr val="CCFFCC"/>
        </a:lt1>
        <a:dk2>
          <a:srgbClr val="E88A00"/>
        </a:dk2>
        <a:lt2>
          <a:srgbClr val="C0C0C0"/>
        </a:lt2>
        <a:accent1>
          <a:srgbClr val="CCECFF"/>
        </a:accent1>
        <a:accent2>
          <a:srgbClr val="336600"/>
        </a:accent2>
        <a:accent3>
          <a:srgbClr val="E2FFE2"/>
        </a:accent3>
        <a:accent4>
          <a:srgbClr val="000000"/>
        </a:accent4>
        <a:accent5>
          <a:srgbClr val="E2F4FF"/>
        </a:accent5>
        <a:accent6>
          <a:srgbClr val="2D5C00"/>
        </a:accent6>
        <a:hlink>
          <a:srgbClr val="3333CC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4">
        <a:dk1>
          <a:srgbClr val="000000"/>
        </a:dk1>
        <a:lt1>
          <a:srgbClr val="FFFFCC"/>
        </a:lt1>
        <a:dk2>
          <a:srgbClr val="CC3300"/>
        </a:dk2>
        <a:lt2>
          <a:srgbClr val="C0C0C0"/>
        </a:lt2>
        <a:accent1>
          <a:srgbClr val="FFFFCC"/>
        </a:accent1>
        <a:accent2>
          <a:srgbClr val="339933"/>
        </a:accent2>
        <a:accent3>
          <a:srgbClr val="FFFFE2"/>
        </a:accent3>
        <a:accent4>
          <a:srgbClr val="000000"/>
        </a:accent4>
        <a:accent5>
          <a:srgbClr val="FFFFE2"/>
        </a:accent5>
        <a:accent6>
          <a:srgbClr val="2D8A2D"/>
        </a:accent6>
        <a:hlink>
          <a:srgbClr val="0066FF"/>
        </a:hlink>
        <a:folHlink>
          <a:srgbClr val="6F6F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5">
        <a:dk1>
          <a:srgbClr val="636395"/>
        </a:dk1>
        <a:lt1>
          <a:srgbClr val="FFE2C5"/>
        </a:lt1>
        <a:dk2>
          <a:srgbClr val="000000"/>
        </a:dk2>
        <a:lt2>
          <a:srgbClr val="C0C0C0"/>
        </a:lt2>
        <a:accent1>
          <a:srgbClr val="FFE1E1"/>
        </a:accent1>
        <a:accent2>
          <a:srgbClr val="FF9933"/>
        </a:accent2>
        <a:accent3>
          <a:srgbClr val="FFEEDF"/>
        </a:accent3>
        <a:accent4>
          <a:srgbClr val="53537E"/>
        </a:accent4>
        <a:accent5>
          <a:srgbClr val="FFEEEE"/>
        </a:accent5>
        <a:accent6>
          <a:srgbClr val="E78A2D"/>
        </a:accent6>
        <a:hlink>
          <a:srgbClr val="008080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6">
        <a:dk1>
          <a:srgbClr val="626292"/>
        </a:dk1>
        <a:lt1>
          <a:srgbClr val="CCECFF"/>
        </a:lt1>
        <a:dk2>
          <a:srgbClr val="3333CC"/>
        </a:dk2>
        <a:lt2>
          <a:srgbClr val="C0C0C0"/>
        </a:lt2>
        <a:accent1>
          <a:srgbClr val="D9F1FF"/>
        </a:accent1>
        <a:accent2>
          <a:srgbClr val="FF9900"/>
        </a:accent2>
        <a:accent3>
          <a:srgbClr val="E2F4FF"/>
        </a:accent3>
        <a:accent4>
          <a:srgbClr val="53537C"/>
        </a:accent4>
        <a:accent5>
          <a:srgbClr val="E9F7FF"/>
        </a:accent5>
        <a:accent6>
          <a:srgbClr val="E78A00"/>
        </a:accent6>
        <a:hlink>
          <a:srgbClr val="CC0066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7">
        <a:dk1>
          <a:srgbClr val="0066CC"/>
        </a:dk1>
        <a:lt1>
          <a:srgbClr val="FFE1E1"/>
        </a:lt1>
        <a:dk2>
          <a:srgbClr val="006600"/>
        </a:dk2>
        <a:lt2>
          <a:srgbClr val="C0C0C0"/>
        </a:lt2>
        <a:accent1>
          <a:srgbClr val="FFFFCC"/>
        </a:accent1>
        <a:accent2>
          <a:srgbClr val="009999"/>
        </a:accent2>
        <a:accent3>
          <a:srgbClr val="FFEEEE"/>
        </a:accent3>
        <a:accent4>
          <a:srgbClr val="0056AE"/>
        </a:accent4>
        <a:accent5>
          <a:srgbClr val="FFFFE2"/>
        </a:accent5>
        <a:accent6>
          <a:srgbClr val="008A8A"/>
        </a:accent6>
        <a:hlink>
          <a:srgbClr val="EC0000"/>
        </a:hlink>
        <a:folHlink>
          <a:srgbClr val="00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8">
        <a:dk1>
          <a:srgbClr val="292929"/>
        </a:dk1>
        <a:lt1>
          <a:srgbClr val="DDDDDD"/>
        </a:lt1>
        <a:dk2>
          <a:srgbClr val="0066CC"/>
        </a:dk2>
        <a:lt2>
          <a:srgbClr val="B2B2B2"/>
        </a:lt2>
        <a:accent1>
          <a:srgbClr val="CACADC"/>
        </a:accent1>
        <a:accent2>
          <a:srgbClr val="FFCC00"/>
        </a:accent2>
        <a:accent3>
          <a:srgbClr val="EBEBEB"/>
        </a:accent3>
        <a:accent4>
          <a:srgbClr val="212121"/>
        </a:accent4>
        <a:accent5>
          <a:srgbClr val="E1E1EB"/>
        </a:accent5>
        <a:accent6>
          <a:srgbClr val="E7B900"/>
        </a:accent6>
        <a:hlink>
          <a:srgbClr val="008080"/>
        </a:hlink>
        <a:folHlink>
          <a:srgbClr val="7D7DA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1598</Words>
  <Application>Microsoft Office PowerPoint</Application>
  <PresentationFormat>全屏显示(4:3)</PresentationFormat>
  <Paragraphs>66</Paragraphs>
  <Slides>10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1" baseType="lpstr">
      <vt:lpstr>古瓶荷花</vt:lpstr>
      <vt:lpstr>3.1 门窗的基本知识 </vt:lpstr>
      <vt:lpstr>PowerPoint 演示文稿</vt:lpstr>
      <vt:lpstr>3.门、窗的开启方式 </vt:lpstr>
      <vt:lpstr>PowerPoint 演示文稿</vt:lpstr>
      <vt:lpstr>3.1.2 门窗制作安装的基本要求</vt:lpstr>
      <vt:lpstr>3.门窗制作、安装的注意事项</vt:lpstr>
      <vt:lpstr>PowerPoint 演示文稿</vt:lpstr>
      <vt:lpstr>3.2 铝合金门窗的制作与安装</vt:lpstr>
      <vt:lpstr>PowerPoint 演示文稿</vt:lpstr>
      <vt:lpstr>3.铝合金门窗的性能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门窗工程</dc:title>
  <dc:creator>lenovo</dc:creator>
  <cp:lastModifiedBy>lenovo</cp:lastModifiedBy>
  <cp:revision>2</cp:revision>
  <dcterms:created xsi:type="dcterms:W3CDTF">2020-04-12T12:02:08Z</dcterms:created>
  <dcterms:modified xsi:type="dcterms:W3CDTF">2020-04-12T12:06:08Z</dcterms:modified>
</cp:coreProperties>
</file>