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41" r:id="rId2"/>
    <p:sldId id="465" r:id="rId3"/>
    <p:sldId id="466" r:id="rId4"/>
    <p:sldId id="442" r:id="rId5"/>
    <p:sldId id="467" r:id="rId6"/>
    <p:sldId id="468" r:id="rId7"/>
    <p:sldId id="469" r:id="rId8"/>
    <p:sldId id="470" r:id="rId9"/>
    <p:sldId id="471" r:id="rId10"/>
    <p:sldId id="385" r:id="rId11"/>
  </p:sldIdLst>
  <p:sldSz cx="18291175" cy="10298113"/>
  <p:notesSz cx="6858000" cy="9144000"/>
  <p:defaultTextStyle>
    <a:defPPr>
      <a:defRPr lang="zh-CN"/>
    </a:defPPr>
    <a:lvl1pPr marL="0" algn="l" defTabSz="182953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765" algn="l" defTabSz="182953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9530" algn="l" defTabSz="182953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4297" algn="l" defTabSz="182953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9063" algn="l" defTabSz="182953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3828" algn="l" defTabSz="182953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8593" algn="l" defTabSz="182953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3358" algn="l" defTabSz="182953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8123" algn="l" defTabSz="182953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122542"/>
    <a:srgbClr val="183258"/>
    <a:srgbClr val="1E27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09" autoAdjust="0"/>
  </p:normalViewPr>
  <p:slideViewPr>
    <p:cSldViewPr snapToObjects="1" showGuides="1">
      <p:cViewPr varScale="1">
        <p:scale>
          <a:sx n="53" d="100"/>
          <a:sy n="53" d="100"/>
        </p:scale>
        <p:origin x="-754" y="-82"/>
      </p:cViewPr>
      <p:guideLst>
        <p:guide orient="horz" pos="3243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51" d="100"/>
          <a:sy n="51" d="100"/>
        </p:scale>
        <p:origin x="-299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D2D65-4261-4943-9B3D-79E7095AD5B6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758F1-E636-4254-A796-9428E32BCF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717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16670-9B0E-4E35-870B-F66894B404FC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8C325-BFB7-4990-97F5-91BE156F5C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832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71838" y="3199091"/>
            <a:ext cx="15547499" cy="220742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743676" y="5835597"/>
            <a:ext cx="12803823" cy="26317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9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9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3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8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3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8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B8C0-D87D-4AB0-A1F5-4FA9F1A5D84A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30DD-4999-4F47-A19E-53231401A4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703109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B8C0-D87D-4AB0-A1F5-4FA9F1A5D84A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30DD-4999-4F47-A19E-53231401A4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6735748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3261102" y="412403"/>
            <a:ext cx="4115514" cy="878677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559" y="412403"/>
            <a:ext cx="12041690" cy="878677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B8C0-D87D-4AB0-A1F5-4FA9F1A5D84A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30DD-4999-4F47-A19E-53231401A4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3559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B8C0-D87D-4AB0-A1F5-4FA9F1A5D84A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30DD-4999-4F47-A19E-53231401A4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00953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4877" y="6617493"/>
            <a:ext cx="15547499" cy="2045319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44877" y="4364780"/>
            <a:ext cx="15547499" cy="2252711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765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953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4297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906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382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859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335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812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B8C0-D87D-4AB0-A1F5-4FA9F1A5D84A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30DD-4999-4F47-A19E-53231401A4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42788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14559" y="2402895"/>
            <a:ext cx="8078602" cy="6796278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298014" y="2402895"/>
            <a:ext cx="8078602" cy="6796278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B8C0-D87D-4AB0-A1F5-4FA9F1A5D84A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30DD-4999-4F47-A19E-53231401A4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919495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559" y="2305157"/>
            <a:ext cx="8081779" cy="960681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765" indent="0">
              <a:buNone/>
              <a:defRPr sz="4000" b="1"/>
            </a:lvl2pPr>
            <a:lvl3pPr marL="1829530" indent="0">
              <a:buNone/>
              <a:defRPr sz="3600" b="1"/>
            </a:lvl3pPr>
            <a:lvl4pPr marL="2744297" indent="0">
              <a:buNone/>
              <a:defRPr sz="3200" b="1"/>
            </a:lvl4pPr>
            <a:lvl5pPr marL="3659063" indent="0">
              <a:buNone/>
              <a:defRPr sz="3200" b="1"/>
            </a:lvl5pPr>
            <a:lvl6pPr marL="4573828" indent="0">
              <a:buNone/>
              <a:defRPr sz="3200" b="1"/>
            </a:lvl6pPr>
            <a:lvl7pPr marL="5488593" indent="0">
              <a:buNone/>
              <a:defRPr sz="3200" b="1"/>
            </a:lvl7pPr>
            <a:lvl8pPr marL="6403358" indent="0">
              <a:buNone/>
              <a:defRPr sz="3200" b="1"/>
            </a:lvl8pPr>
            <a:lvl9pPr marL="7318123" indent="0">
              <a:buNone/>
              <a:defRPr sz="3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14559" y="3265836"/>
            <a:ext cx="8081779" cy="5933335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291668" y="2305157"/>
            <a:ext cx="8084953" cy="960681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765" indent="0">
              <a:buNone/>
              <a:defRPr sz="4000" b="1"/>
            </a:lvl2pPr>
            <a:lvl3pPr marL="1829530" indent="0">
              <a:buNone/>
              <a:defRPr sz="3600" b="1"/>
            </a:lvl3pPr>
            <a:lvl4pPr marL="2744297" indent="0">
              <a:buNone/>
              <a:defRPr sz="3200" b="1"/>
            </a:lvl4pPr>
            <a:lvl5pPr marL="3659063" indent="0">
              <a:buNone/>
              <a:defRPr sz="3200" b="1"/>
            </a:lvl5pPr>
            <a:lvl6pPr marL="4573828" indent="0">
              <a:buNone/>
              <a:defRPr sz="3200" b="1"/>
            </a:lvl6pPr>
            <a:lvl7pPr marL="5488593" indent="0">
              <a:buNone/>
              <a:defRPr sz="3200" b="1"/>
            </a:lvl7pPr>
            <a:lvl8pPr marL="6403358" indent="0">
              <a:buNone/>
              <a:defRPr sz="3200" b="1"/>
            </a:lvl8pPr>
            <a:lvl9pPr marL="7318123" indent="0">
              <a:buNone/>
              <a:defRPr sz="3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291668" y="3265836"/>
            <a:ext cx="8084953" cy="5933335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B8C0-D87D-4AB0-A1F5-4FA9F1A5D84A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30DD-4999-4F47-A19E-53231401A4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703223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B8C0-D87D-4AB0-A1F5-4FA9F1A5D84A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30DD-4999-4F47-A19E-53231401A4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7386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B8C0-D87D-4AB0-A1F5-4FA9F1A5D84A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30DD-4999-4F47-A19E-53231401A4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85690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564" y="410016"/>
            <a:ext cx="6017671" cy="1744959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51341" y="410021"/>
            <a:ext cx="10225275" cy="8789155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564" y="2154978"/>
            <a:ext cx="6017671" cy="7044196"/>
          </a:xfrm>
        </p:spPr>
        <p:txBody>
          <a:bodyPr/>
          <a:lstStyle>
            <a:lvl1pPr marL="0" indent="0">
              <a:buNone/>
              <a:defRPr sz="2800"/>
            </a:lvl1pPr>
            <a:lvl2pPr marL="914765" indent="0">
              <a:buNone/>
              <a:defRPr sz="2400"/>
            </a:lvl2pPr>
            <a:lvl3pPr marL="1829530" indent="0">
              <a:buNone/>
              <a:defRPr sz="2000"/>
            </a:lvl3pPr>
            <a:lvl4pPr marL="2744297" indent="0">
              <a:buNone/>
              <a:defRPr sz="1800"/>
            </a:lvl4pPr>
            <a:lvl5pPr marL="3659063" indent="0">
              <a:buNone/>
              <a:defRPr sz="1800"/>
            </a:lvl5pPr>
            <a:lvl6pPr marL="4573828" indent="0">
              <a:buNone/>
              <a:defRPr sz="1800"/>
            </a:lvl6pPr>
            <a:lvl7pPr marL="5488593" indent="0">
              <a:buNone/>
              <a:defRPr sz="1800"/>
            </a:lvl7pPr>
            <a:lvl8pPr marL="6403358" indent="0">
              <a:buNone/>
              <a:defRPr sz="1800"/>
            </a:lvl8pPr>
            <a:lvl9pPr marL="7318123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B8C0-D87D-4AB0-A1F5-4FA9F1A5D84A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30DD-4999-4F47-A19E-53231401A4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4991628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85198" y="7208679"/>
            <a:ext cx="10974705" cy="851026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585198" y="920155"/>
            <a:ext cx="10974705" cy="6178868"/>
          </a:xfrm>
        </p:spPr>
        <p:txBody>
          <a:bodyPr/>
          <a:lstStyle>
            <a:lvl1pPr marL="0" indent="0">
              <a:buNone/>
              <a:defRPr sz="6400"/>
            </a:lvl1pPr>
            <a:lvl2pPr marL="914765" indent="0">
              <a:buNone/>
              <a:defRPr sz="5600"/>
            </a:lvl2pPr>
            <a:lvl3pPr marL="1829530" indent="0">
              <a:buNone/>
              <a:defRPr sz="4800"/>
            </a:lvl3pPr>
            <a:lvl4pPr marL="2744297" indent="0">
              <a:buNone/>
              <a:defRPr sz="4000"/>
            </a:lvl4pPr>
            <a:lvl5pPr marL="3659063" indent="0">
              <a:buNone/>
              <a:defRPr sz="4000"/>
            </a:lvl5pPr>
            <a:lvl6pPr marL="4573828" indent="0">
              <a:buNone/>
              <a:defRPr sz="4000"/>
            </a:lvl6pPr>
            <a:lvl7pPr marL="5488593" indent="0">
              <a:buNone/>
              <a:defRPr sz="4000"/>
            </a:lvl7pPr>
            <a:lvl8pPr marL="6403358" indent="0">
              <a:buNone/>
              <a:defRPr sz="4000"/>
            </a:lvl8pPr>
            <a:lvl9pPr marL="7318123" indent="0">
              <a:buNone/>
              <a:defRPr sz="4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585198" y="8059707"/>
            <a:ext cx="10974705" cy="1208598"/>
          </a:xfrm>
        </p:spPr>
        <p:txBody>
          <a:bodyPr/>
          <a:lstStyle>
            <a:lvl1pPr marL="0" indent="0">
              <a:buNone/>
              <a:defRPr sz="2800"/>
            </a:lvl1pPr>
            <a:lvl2pPr marL="914765" indent="0">
              <a:buNone/>
              <a:defRPr sz="2400"/>
            </a:lvl2pPr>
            <a:lvl3pPr marL="1829530" indent="0">
              <a:buNone/>
              <a:defRPr sz="2000"/>
            </a:lvl3pPr>
            <a:lvl4pPr marL="2744297" indent="0">
              <a:buNone/>
              <a:defRPr sz="1800"/>
            </a:lvl4pPr>
            <a:lvl5pPr marL="3659063" indent="0">
              <a:buNone/>
              <a:defRPr sz="1800"/>
            </a:lvl5pPr>
            <a:lvl6pPr marL="4573828" indent="0">
              <a:buNone/>
              <a:defRPr sz="1800"/>
            </a:lvl6pPr>
            <a:lvl7pPr marL="5488593" indent="0">
              <a:buNone/>
              <a:defRPr sz="1800"/>
            </a:lvl7pPr>
            <a:lvl8pPr marL="6403358" indent="0">
              <a:buNone/>
              <a:defRPr sz="1800"/>
            </a:lvl8pPr>
            <a:lvl9pPr marL="7318123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B8C0-D87D-4AB0-A1F5-4FA9F1A5D84A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30DD-4999-4F47-A19E-53231401A4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639228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914559" y="412403"/>
            <a:ext cx="16462058" cy="1716352"/>
          </a:xfrm>
          <a:prstGeom prst="rect">
            <a:avLst/>
          </a:prstGeom>
        </p:spPr>
        <p:txBody>
          <a:bodyPr vert="horz" lIns="182953" tIns="91478" rIns="182953" bIns="91478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559" y="2402895"/>
            <a:ext cx="16462058" cy="6796278"/>
          </a:xfrm>
          <a:prstGeom prst="rect">
            <a:avLst/>
          </a:prstGeom>
        </p:spPr>
        <p:txBody>
          <a:bodyPr vert="horz" lIns="182953" tIns="91478" rIns="182953" bIns="91478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914559" y="9544826"/>
            <a:ext cx="4267941" cy="548280"/>
          </a:xfrm>
          <a:prstGeom prst="rect">
            <a:avLst/>
          </a:prstGeom>
        </p:spPr>
        <p:txBody>
          <a:bodyPr vert="horz" lIns="182953" tIns="91478" rIns="182953" bIns="91478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DB8C0-D87D-4AB0-A1F5-4FA9F1A5D84A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49485" y="9544826"/>
            <a:ext cx="5792205" cy="548280"/>
          </a:xfrm>
          <a:prstGeom prst="rect">
            <a:avLst/>
          </a:prstGeom>
        </p:spPr>
        <p:txBody>
          <a:bodyPr vert="horz" lIns="182953" tIns="91478" rIns="182953" bIns="91478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108675" y="9544826"/>
            <a:ext cx="4267941" cy="548280"/>
          </a:xfrm>
          <a:prstGeom prst="rect">
            <a:avLst/>
          </a:prstGeom>
        </p:spPr>
        <p:txBody>
          <a:bodyPr vert="horz" lIns="182953" tIns="91478" rIns="182953" bIns="91478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D30DD-4999-4F47-A19E-53231401A4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25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1829530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6075" indent="-686075" algn="l" defTabSz="1829530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6495" indent="-571728" algn="l" defTabSz="1829530" rtl="0" eaLnBrk="1" latinLnBrk="0" hangingPunct="1">
        <a:spcBef>
          <a:spcPct val="20000"/>
        </a:spcBef>
        <a:buFont typeface="Arial" panose="020B0604020202020204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913" indent="-457383" algn="l" defTabSz="182953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1678" indent="-457383" algn="l" defTabSz="182953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6443" indent="-457383" algn="l" defTabSz="1829530" rtl="0" eaLnBrk="1" latinLnBrk="0" hangingPunct="1">
        <a:spcBef>
          <a:spcPct val="20000"/>
        </a:spcBef>
        <a:buFont typeface="Arial" panose="020B0604020202020204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31210" indent="-457383" algn="l" defTabSz="182953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5976" indent="-457383" algn="l" defTabSz="182953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60741" indent="-457383" algn="l" defTabSz="182953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5506" indent="-457383" algn="l" defTabSz="182953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82953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765" algn="l" defTabSz="182953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9530" algn="l" defTabSz="182953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4297" algn="l" defTabSz="182953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9063" algn="l" defTabSz="182953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3828" algn="l" defTabSz="182953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8593" algn="l" defTabSz="182953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3358" algn="l" defTabSz="182953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8123" algn="l" defTabSz="182953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4"/>
          <p:cNvSpPr txBox="1">
            <a:spLocks noChangeArrowheads="1"/>
          </p:cNvSpPr>
          <p:nvPr/>
        </p:nvSpPr>
        <p:spPr bwMode="auto">
          <a:xfrm>
            <a:off x="4715695" y="750905"/>
            <a:ext cx="8573988" cy="10421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163367" tIns="81683" rIns="163367" bIns="81683">
            <a:spAutoFit/>
          </a:bodyPr>
          <a:lstStyle/>
          <a:p>
            <a:pPr algn="ctr"/>
            <a:r>
              <a:rPr lang="en-US" altLang="zh-CN" sz="5700" b="1" dirty="0" err="1"/>
              <a:t>Revit</a:t>
            </a:r>
            <a:r>
              <a:rPr lang="en-US" altLang="zh-CN" sz="5700" b="1" dirty="0"/>
              <a:t>  Architecture</a:t>
            </a:r>
            <a:endParaRPr lang="zh-CN" altLang="en-US" sz="5700" b="1" dirty="0"/>
          </a:p>
        </p:txBody>
      </p:sp>
      <p:sp>
        <p:nvSpPr>
          <p:cNvPr id="31748" name="TextBox 7"/>
          <p:cNvSpPr txBox="1">
            <a:spLocks noChangeArrowheads="1"/>
          </p:cNvSpPr>
          <p:nvPr/>
        </p:nvSpPr>
        <p:spPr bwMode="auto">
          <a:xfrm>
            <a:off x="1073093" y="3403009"/>
            <a:ext cx="7929618" cy="385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r>
              <a:rPr lang="zh-CN" altLang="en-US" sz="4000" dirty="0" smtClean="0"/>
              <a:t>可以根据特定值或值范围，将颜色方案应用于楼层平面视图和剖面视图。 可以向每个视图应用不同颜色方案。</a:t>
            </a:r>
            <a:endParaRPr lang="en-US" altLang="zh-CN" sz="4000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4000" dirty="0" smtClean="0"/>
              <a:t>“建筑”选项卡“房间和面积”面板下拉列表（颜色方案）。 </a:t>
            </a:r>
            <a:endParaRPr lang="zh-CN" altLang="en-US" sz="4000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715396" y="2145441"/>
            <a:ext cx="10574586" cy="127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63367" tIns="81683" rIns="163367" bIns="81683">
            <a:spAutoFit/>
          </a:bodyPr>
          <a:lstStyle/>
          <a:p>
            <a:pPr algn="ctr"/>
            <a:r>
              <a:rPr lang="zh-CN" altLang="en-US" sz="7200" b="1" dirty="0" smtClean="0"/>
              <a:t>颜色方案</a:t>
            </a:r>
            <a:endParaRPr lang="zh-CN" altLang="en-US" sz="7100" dirty="0"/>
          </a:p>
        </p:txBody>
      </p:sp>
      <p:pic>
        <p:nvPicPr>
          <p:cNvPr id="35842" name="Picture 2" descr="http://help.autodesk.com/cloudhelp/2015/CHS/Revit-DocumentPresent/images/GUID-61292735-2493-4F52-9635-9C9E70829A7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93958" y="3403009"/>
            <a:ext cx="7791450" cy="60293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9505637" y="6163158"/>
            <a:ext cx="2915769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chemeClr val="bg1">
                  <a:lumMod val="75000"/>
                </a:schemeClr>
              </a:buClr>
              <a:buSzPct val="50000"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谢谢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>
                <a:schemeClr val="bg1">
                  <a:lumMod val="75000"/>
                </a:schemeClr>
              </a:buClr>
              <a:buSzPct val="50000"/>
            </a:pPr>
            <a:r>
              <a:rPr lang="de-DE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hanks</a:t>
            </a:r>
          </a:p>
          <a:p>
            <a:pPr>
              <a:lnSpc>
                <a:spcPct val="120000"/>
              </a:lnSpc>
              <a:buClr>
                <a:schemeClr val="bg1">
                  <a:lumMod val="75000"/>
                </a:schemeClr>
              </a:buClr>
              <a:buSzPct val="50000"/>
            </a:pP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>
                <a:schemeClr val="bg1">
                  <a:lumMod val="75000"/>
                </a:schemeClr>
              </a:buClr>
              <a:buSzPct val="50000"/>
            </a:pPr>
            <a:endParaRPr lang="de-DE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3722" y="434148"/>
            <a:ext cx="4503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沈阳建筑大学</a:t>
            </a:r>
            <a:r>
              <a:rPr lang="en-US" altLang="zh-CN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BIM</a:t>
            </a:r>
            <a:r>
              <a:rPr lang="zh-CN" altLang="en-US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工程研究中心</a:t>
            </a:r>
            <a:endParaRPr lang="zh-CN" altLang="en-US" sz="2000" b="1" dirty="0">
              <a:solidFill>
                <a:prstClr val="white">
                  <a:lumMod val="50000"/>
                </a:prst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1467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4"/>
          <p:cNvSpPr txBox="1">
            <a:spLocks noChangeArrowheads="1"/>
          </p:cNvSpPr>
          <p:nvPr/>
        </p:nvSpPr>
        <p:spPr bwMode="auto">
          <a:xfrm>
            <a:off x="4715695" y="750905"/>
            <a:ext cx="8573988" cy="10421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163367" tIns="81683" rIns="163367" bIns="81683">
            <a:spAutoFit/>
          </a:bodyPr>
          <a:lstStyle/>
          <a:p>
            <a:pPr algn="ctr"/>
            <a:r>
              <a:rPr lang="en-US" altLang="zh-CN" sz="5700" b="1" dirty="0" err="1"/>
              <a:t>Revit</a:t>
            </a:r>
            <a:r>
              <a:rPr lang="en-US" altLang="zh-CN" sz="5700" b="1" dirty="0"/>
              <a:t>  Architecture</a:t>
            </a:r>
            <a:endParaRPr lang="zh-CN" altLang="en-US" sz="5700" b="1" dirty="0"/>
          </a:p>
        </p:txBody>
      </p:sp>
      <p:sp>
        <p:nvSpPr>
          <p:cNvPr id="31748" name="TextBox 7"/>
          <p:cNvSpPr txBox="1">
            <a:spLocks noChangeArrowheads="1"/>
          </p:cNvSpPr>
          <p:nvPr/>
        </p:nvSpPr>
        <p:spPr bwMode="auto">
          <a:xfrm>
            <a:off x="787340" y="3403009"/>
            <a:ext cx="8606617" cy="625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r>
              <a:rPr lang="zh-CN" altLang="en-US" dirty="0" smtClean="0"/>
              <a:t>使用颜色方案可以将颜色和填充样式应用到以下对象中： </a:t>
            </a:r>
          </a:p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房间 </a:t>
            </a:r>
          </a:p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面积 </a:t>
            </a:r>
          </a:p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空间和分区 </a:t>
            </a:r>
          </a:p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管道和风管 </a:t>
            </a:r>
          </a:p>
          <a:p>
            <a:r>
              <a:rPr lang="zh-CN" altLang="en-US" dirty="0" smtClean="0"/>
              <a:t>注： 要使用颜色方案，必须先在项目中定义房间或面积。 </a:t>
            </a:r>
          </a:p>
          <a:p>
            <a:r>
              <a:rPr lang="zh-CN" altLang="en-US" dirty="0" smtClean="0"/>
              <a:t>注： 若要为 </a:t>
            </a:r>
            <a:r>
              <a:rPr lang="en-US" altLang="zh-CN" dirty="0" err="1" smtClean="0"/>
              <a:t>Revit</a:t>
            </a:r>
            <a:r>
              <a:rPr lang="en-US" altLang="zh-CN" dirty="0" smtClean="0"/>
              <a:t> MEP </a:t>
            </a:r>
            <a:r>
              <a:rPr lang="zh-CN" altLang="en-US" dirty="0" smtClean="0"/>
              <a:t>图元使用颜色方案，还必须在项目中定义空间、分区、管道或风管。 </a:t>
            </a:r>
            <a:endParaRPr lang="zh-CN" alt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715396" y="2145441"/>
            <a:ext cx="10574586" cy="127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63367" tIns="81683" rIns="163367" bIns="81683">
            <a:spAutoFit/>
          </a:bodyPr>
          <a:lstStyle/>
          <a:p>
            <a:pPr algn="ctr"/>
            <a:r>
              <a:rPr lang="zh-CN" altLang="en-US" sz="7200" b="1" dirty="0" smtClean="0"/>
              <a:t>颜色方案</a:t>
            </a:r>
            <a:endParaRPr lang="zh-CN" altLang="en-US" sz="7100" dirty="0"/>
          </a:p>
        </p:txBody>
      </p:sp>
      <p:sp>
        <p:nvSpPr>
          <p:cNvPr id="6" name="TextBox 5"/>
          <p:cNvSpPr txBox="1"/>
          <p:nvPr/>
        </p:nvSpPr>
        <p:spPr>
          <a:xfrm>
            <a:off x="603722" y="434148"/>
            <a:ext cx="4503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沈阳建筑大学</a:t>
            </a:r>
            <a:r>
              <a:rPr lang="en-US" altLang="zh-CN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BIM</a:t>
            </a:r>
            <a:r>
              <a:rPr lang="zh-CN" altLang="en-US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工程研究中心</a:t>
            </a:r>
            <a:endParaRPr lang="zh-CN" altLang="en-US" sz="2000" b="1" dirty="0">
              <a:solidFill>
                <a:prstClr val="white">
                  <a:lumMod val="50000"/>
                </a:prst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pic>
        <p:nvPicPr>
          <p:cNvPr id="35842" name="Picture 2" descr="http://help.autodesk.com/cloudhelp/2015/CHS/Revit-DocumentPresent/images/GUID-61292735-2493-4F52-9635-9C9E70829A7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93958" y="3403009"/>
            <a:ext cx="7791450" cy="60293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4"/>
          <p:cNvSpPr txBox="1">
            <a:spLocks noChangeArrowheads="1"/>
          </p:cNvSpPr>
          <p:nvPr/>
        </p:nvSpPr>
        <p:spPr bwMode="auto">
          <a:xfrm>
            <a:off x="4715695" y="750905"/>
            <a:ext cx="8573988" cy="10421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163367" tIns="81683" rIns="163367" bIns="81683">
            <a:spAutoFit/>
          </a:bodyPr>
          <a:lstStyle/>
          <a:p>
            <a:pPr algn="ctr"/>
            <a:r>
              <a:rPr lang="en-US" altLang="zh-CN" sz="5700" b="1" dirty="0" err="1"/>
              <a:t>Revit</a:t>
            </a:r>
            <a:r>
              <a:rPr lang="en-US" altLang="zh-CN" sz="5700" b="1" dirty="0"/>
              <a:t>  Architecture</a:t>
            </a:r>
            <a:endParaRPr lang="zh-CN" altLang="en-US" sz="5700" b="1" dirty="0"/>
          </a:p>
        </p:txBody>
      </p:sp>
      <p:sp>
        <p:nvSpPr>
          <p:cNvPr id="31748" name="TextBox 7"/>
          <p:cNvSpPr txBox="1">
            <a:spLocks noChangeArrowheads="1"/>
          </p:cNvSpPr>
          <p:nvPr/>
        </p:nvSpPr>
        <p:spPr bwMode="auto">
          <a:xfrm>
            <a:off x="787340" y="3403009"/>
            <a:ext cx="15502047" cy="127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r>
              <a:rPr lang="zh-CN" altLang="en-US" dirty="0" smtClean="0"/>
              <a:t>除了可在楼层平面视图使用颜色方案之外，还可以在剖面视图中使用颜色方案为房间、面积、管道和风管填充颜色以及应用填充样式。 </a:t>
            </a:r>
            <a:endParaRPr lang="zh-CN" alt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715396" y="2145441"/>
            <a:ext cx="10574586" cy="127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63367" tIns="81683" rIns="163367" bIns="81683">
            <a:spAutoFit/>
          </a:bodyPr>
          <a:lstStyle/>
          <a:p>
            <a:pPr algn="ctr"/>
            <a:r>
              <a:rPr lang="zh-CN" altLang="en-US" sz="7200" b="1" dirty="0" smtClean="0"/>
              <a:t>颜色方案</a:t>
            </a:r>
            <a:endParaRPr lang="zh-CN" altLang="en-US" sz="7100" dirty="0"/>
          </a:p>
        </p:txBody>
      </p:sp>
      <p:sp>
        <p:nvSpPr>
          <p:cNvPr id="6" name="TextBox 5"/>
          <p:cNvSpPr txBox="1"/>
          <p:nvPr/>
        </p:nvSpPr>
        <p:spPr>
          <a:xfrm>
            <a:off x="603722" y="434148"/>
            <a:ext cx="4503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沈阳建筑大学</a:t>
            </a:r>
            <a:r>
              <a:rPr lang="en-US" altLang="zh-CN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BIM</a:t>
            </a:r>
            <a:r>
              <a:rPr lang="zh-CN" altLang="en-US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工程研究中心</a:t>
            </a:r>
            <a:endParaRPr lang="zh-CN" altLang="en-US" sz="2000" b="1" dirty="0">
              <a:solidFill>
                <a:prstClr val="white">
                  <a:lumMod val="50000"/>
                </a:prst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pic>
        <p:nvPicPr>
          <p:cNvPr id="52226" name="Picture 2" descr="http://help.autodesk.com/cloudhelp/2015/CHS/Revit-DocumentPresent/images/GUID-54F4A73C-614C-49C8-88EC-B10D36FC14D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8976" y="4863304"/>
            <a:ext cx="11887157" cy="47149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4"/>
          <p:cNvSpPr txBox="1">
            <a:spLocks noChangeArrowheads="1"/>
          </p:cNvSpPr>
          <p:nvPr/>
        </p:nvSpPr>
        <p:spPr bwMode="auto">
          <a:xfrm>
            <a:off x="4715695" y="750905"/>
            <a:ext cx="8573988" cy="10421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163367" tIns="81683" rIns="163367" bIns="81683">
            <a:spAutoFit/>
          </a:bodyPr>
          <a:lstStyle/>
          <a:p>
            <a:pPr algn="ctr"/>
            <a:r>
              <a:rPr lang="en-US" altLang="zh-CN" sz="5700" b="1" dirty="0" err="1"/>
              <a:t>Revit</a:t>
            </a:r>
            <a:r>
              <a:rPr lang="en-US" altLang="zh-CN" sz="5700" b="1" dirty="0"/>
              <a:t>  Architecture</a:t>
            </a:r>
            <a:endParaRPr lang="zh-CN" altLang="en-US" sz="5700" b="1" dirty="0"/>
          </a:p>
        </p:txBody>
      </p:sp>
      <p:sp>
        <p:nvSpPr>
          <p:cNvPr id="31748" name="TextBox 7"/>
          <p:cNvSpPr txBox="1">
            <a:spLocks noChangeArrowheads="1"/>
          </p:cNvSpPr>
          <p:nvPr/>
        </p:nvSpPr>
        <p:spPr bwMode="auto">
          <a:xfrm>
            <a:off x="603722" y="3418398"/>
            <a:ext cx="15971417" cy="558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3200" dirty="0" smtClean="0"/>
              <a:t>选择一种颜色填充图例，并在“修改 </a:t>
            </a:r>
            <a:r>
              <a:rPr lang="en-US" altLang="zh-CN" sz="3200" dirty="0" smtClean="0"/>
              <a:t>| </a:t>
            </a:r>
            <a:r>
              <a:rPr lang="zh-CN" altLang="en-US" sz="3200" dirty="0" smtClean="0"/>
              <a:t>颜色填充图例”选项卡上单击“编辑方案”。 或者，单击“建筑”选项卡“房间和面积”面板下拉列表（颜色方案）。 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 smtClean="0"/>
              <a:t>在“编辑颜色方案”对话框中，选择要为其创建颜色方案的类别： </a:t>
            </a:r>
          </a:p>
          <a:p>
            <a:pPr marL="1429115" lvl="1" indent="-514350">
              <a:buFont typeface="Arial" pitchFamily="34" charset="0"/>
              <a:buChar char="•"/>
            </a:pPr>
            <a:r>
              <a:rPr lang="zh-CN" altLang="en-US" sz="3200" dirty="0" smtClean="0"/>
              <a:t>面积（总建筑面积） </a:t>
            </a:r>
          </a:p>
          <a:p>
            <a:pPr marL="1429115" lvl="1" indent="-514350">
              <a:buFont typeface="Arial" pitchFamily="34" charset="0"/>
              <a:buChar char="•"/>
            </a:pPr>
            <a:r>
              <a:rPr lang="zh-CN" altLang="en-US" sz="3200" dirty="0" smtClean="0"/>
              <a:t>面积（出租面积） </a:t>
            </a:r>
          </a:p>
          <a:p>
            <a:pPr marL="1429115" lvl="1" indent="-514350">
              <a:buFont typeface="Arial" pitchFamily="34" charset="0"/>
              <a:buChar char="•"/>
            </a:pPr>
            <a:r>
              <a:rPr lang="zh-CN" altLang="en-US" sz="3200" dirty="0" smtClean="0"/>
              <a:t>房间 </a:t>
            </a:r>
          </a:p>
          <a:p>
            <a:pPr marL="1429115" lvl="1" indent="-514350">
              <a:buFont typeface="Arial" pitchFamily="34" charset="0"/>
              <a:buChar char="•"/>
            </a:pPr>
            <a:r>
              <a:rPr lang="zh-CN" altLang="en-US" sz="3200" dirty="0" smtClean="0"/>
              <a:t>风管、</a:t>
            </a:r>
            <a:r>
              <a:rPr lang="en-US" altLang="zh-CN" sz="3200" dirty="0" smtClean="0"/>
              <a:t>HVAC </a:t>
            </a:r>
            <a:r>
              <a:rPr lang="zh-CN" altLang="en-US" sz="3200" dirty="0" smtClean="0"/>
              <a:t>区、管道、空间 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 smtClean="0"/>
              <a:t>选择现有的方案。 然后单击鼠标右键并单击“复制”，或在“方案”下单击 （复制）。 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 smtClean="0"/>
              <a:t>在“新建颜色方案”对话框中，输入新颜色方案的名称并单击“确定”。 此时名称将在颜色方案列表中显示。 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715396" y="2145441"/>
            <a:ext cx="10574586" cy="127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63367" tIns="81683" rIns="163367" bIns="81683">
            <a:spAutoFit/>
          </a:bodyPr>
          <a:lstStyle/>
          <a:p>
            <a:pPr algn="ctr"/>
            <a:r>
              <a:rPr lang="zh-CN" altLang="en-US" sz="7200" b="1" dirty="0" smtClean="0"/>
              <a:t>创建颜色方案</a:t>
            </a:r>
            <a:endParaRPr lang="zh-CN" altLang="en-US" sz="7100" dirty="0"/>
          </a:p>
        </p:txBody>
      </p:sp>
      <p:sp>
        <p:nvSpPr>
          <p:cNvPr id="6" name="TextBox 5"/>
          <p:cNvSpPr txBox="1"/>
          <p:nvPr/>
        </p:nvSpPr>
        <p:spPr>
          <a:xfrm>
            <a:off x="603722" y="434148"/>
            <a:ext cx="4503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沈阳建筑大学</a:t>
            </a:r>
            <a:r>
              <a:rPr lang="en-US" altLang="zh-CN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BIM</a:t>
            </a:r>
            <a:r>
              <a:rPr lang="zh-CN" altLang="en-US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工程研究中心</a:t>
            </a:r>
            <a:endParaRPr lang="zh-CN" altLang="en-US" sz="2000" b="1" dirty="0">
              <a:solidFill>
                <a:prstClr val="white">
                  <a:lumMod val="50000"/>
                </a:prst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4"/>
          <p:cNvSpPr txBox="1">
            <a:spLocks noChangeArrowheads="1"/>
          </p:cNvSpPr>
          <p:nvPr/>
        </p:nvSpPr>
        <p:spPr bwMode="auto">
          <a:xfrm>
            <a:off x="4715695" y="750905"/>
            <a:ext cx="8573988" cy="10421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163367" tIns="81683" rIns="163367" bIns="81683">
            <a:spAutoFit/>
          </a:bodyPr>
          <a:lstStyle/>
          <a:p>
            <a:pPr algn="ctr"/>
            <a:r>
              <a:rPr lang="en-US" altLang="zh-CN" sz="5700" b="1" dirty="0" err="1"/>
              <a:t>Revit</a:t>
            </a:r>
            <a:r>
              <a:rPr lang="en-US" altLang="zh-CN" sz="5700" b="1" dirty="0"/>
              <a:t>  Architecture</a:t>
            </a:r>
            <a:endParaRPr lang="zh-CN" altLang="en-US" sz="5700" b="1" dirty="0"/>
          </a:p>
        </p:txBody>
      </p:sp>
      <p:sp>
        <p:nvSpPr>
          <p:cNvPr id="31748" name="TextBox 7"/>
          <p:cNvSpPr txBox="1">
            <a:spLocks noChangeArrowheads="1"/>
          </p:cNvSpPr>
          <p:nvPr/>
        </p:nvSpPr>
        <p:spPr bwMode="auto">
          <a:xfrm>
            <a:off x="603722" y="3418398"/>
            <a:ext cx="15971417" cy="668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r>
              <a:rPr lang="en-US" altLang="zh-CN" sz="3200" dirty="0" smtClean="0"/>
              <a:t>8. </a:t>
            </a:r>
            <a:r>
              <a:rPr lang="zh-CN" altLang="en-US" sz="3200" dirty="0" smtClean="0"/>
              <a:t>根据需要修改颜色方案定义值。 </a:t>
            </a:r>
          </a:p>
          <a:p>
            <a:pPr marL="1429115" lvl="1" indent="-514350">
              <a:buFont typeface="Arial" pitchFamily="34" charset="0"/>
              <a:buChar char="•"/>
            </a:pPr>
            <a:r>
              <a:rPr lang="zh-CN" altLang="en-US" sz="3200" b="1" dirty="0" smtClean="0"/>
              <a:t>至少</a:t>
            </a:r>
            <a:r>
              <a:rPr lang="zh-CN" altLang="en-US" sz="3200" dirty="0" smtClean="0"/>
              <a:t>：编辑下限范围值。 此值只有在选择了“按范围”时才显示。 </a:t>
            </a:r>
          </a:p>
          <a:p>
            <a:pPr marL="1429115" lvl="1" indent="-514350">
              <a:buFont typeface="Arial" pitchFamily="34" charset="0"/>
              <a:buChar char="•"/>
            </a:pPr>
            <a:r>
              <a:rPr lang="zh-CN" altLang="en-US" sz="3200" b="1" dirty="0" smtClean="0"/>
              <a:t>小于</a:t>
            </a:r>
            <a:r>
              <a:rPr lang="zh-CN" altLang="en-US" sz="3200" dirty="0" smtClean="0"/>
              <a:t>：此为只读值。 此值只有在选择了“按范围”时才显示。 </a:t>
            </a:r>
          </a:p>
          <a:p>
            <a:pPr marL="1429115" lvl="1" indent="-514350">
              <a:buFont typeface="Arial" pitchFamily="34" charset="0"/>
              <a:buChar char="•"/>
            </a:pPr>
            <a:r>
              <a:rPr lang="zh-CN" altLang="en-US" sz="3200" b="1" dirty="0" smtClean="0"/>
              <a:t>标题</a:t>
            </a:r>
            <a:r>
              <a:rPr lang="zh-CN" altLang="en-US" sz="3200" dirty="0" smtClean="0"/>
              <a:t>：编辑图例文字。 此值只有在选择了“按范围”时才显示。 </a:t>
            </a:r>
          </a:p>
          <a:p>
            <a:pPr marL="1429115" lvl="1" indent="-514350">
              <a:buFont typeface="Arial" pitchFamily="34" charset="0"/>
              <a:buChar char="•"/>
            </a:pPr>
            <a:r>
              <a:rPr lang="zh-CN" altLang="en-US" sz="3200" b="1" dirty="0" smtClean="0"/>
              <a:t>值</a:t>
            </a:r>
            <a:r>
              <a:rPr lang="zh-CN" altLang="en-US" sz="3200" dirty="0" smtClean="0"/>
              <a:t>：此为只读值。 此值只有在选择了“按值”时才显示。 </a:t>
            </a:r>
          </a:p>
          <a:p>
            <a:pPr marL="1429115" lvl="1" indent="-514350">
              <a:buFont typeface="Arial" pitchFamily="34" charset="0"/>
              <a:buChar char="•"/>
            </a:pPr>
            <a:r>
              <a:rPr lang="zh-CN" altLang="en-US" sz="3200" b="1" dirty="0" smtClean="0"/>
              <a:t>可见</a:t>
            </a:r>
            <a:r>
              <a:rPr lang="zh-CN" altLang="en-US" sz="3200" dirty="0" smtClean="0"/>
              <a:t>：指明此值在颜色填充图例中是否填充颜色并且可见。 </a:t>
            </a:r>
          </a:p>
          <a:p>
            <a:pPr marL="1429115" lvl="1" indent="-514350">
              <a:buFont typeface="Arial" pitchFamily="34" charset="0"/>
              <a:buChar char="•"/>
            </a:pPr>
            <a:r>
              <a:rPr lang="zh-CN" altLang="en-US" sz="3200" b="1" dirty="0" smtClean="0"/>
              <a:t>颜色</a:t>
            </a:r>
            <a:r>
              <a:rPr lang="zh-CN" altLang="en-US" sz="3200" dirty="0" smtClean="0"/>
              <a:t>：指定值的颜色选项。 单击以修改颜色。 </a:t>
            </a:r>
          </a:p>
          <a:p>
            <a:pPr marL="1429115" lvl="1" indent="-514350">
              <a:buFont typeface="Arial" pitchFamily="34" charset="0"/>
              <a:buChar char="•"/>
            </a:pPr>
            <a:r>
              <a:rPr lang="zh-CN" altLang="en-US" sz="3200" b="1" dirty="0" smtClean="0"/>
              <a:t>填充样式</a:t>
            </a:r>
            <a:r>
              <a:rPr lang="zh-CN" altLang="en-US" sz="3200" dirty="0" smtClean="0"/>
              <a:t>：指定值的填充样式。 单击以修改填充样式。 </a:t>
            </a:r>
          </a:p>
          <a:p>
            <a:pPr marL="1429115" lvl="1" indent="-514350">
              <a:buFont typeface="Arial" pitchFamily="34" charset="0"/>
              <a:buChar char="•"/>
            </a:pPr>
            <a:r>
              <a:rPr lang="zh-CN" altLang="en-US" sz="3200" b="1" dirty="0" smtClean="0"/>
              <a:t>预览</a:t>
            </a:r>
            <a:r>
              <a:rPr lang="zh-CN" altLang="en-US" sz="3200" dirty="0" smtClean="0"/>
              <a:t>：显示颜色和填充样式的预览。 </a:t>
            </a:r>
          </a:p>
          <a:p>
            <a:pPr marL="1429115" lvl="1" indent="-514350">
              <a:buFont typeface="Arial" pitchFamily="34" charset="0"/>
              <a:buChar char="•"/>
            </a:pPr>
            <a:r>
              <a:rPr lang="zh-CN" altLang="en-US" sz="3200" b="1" dirty="0" smtClean="0"/>
              <a:t>使用中</a:t>
            </a:r>
            <a:r>
              <a:rPr lang="zh-CN" altLang="en-US" sz="3200" dirty="0" smtClean="0"/>
              <a:t>：指明在项目中此值是否正在使用。 对于所有列表项目，此为只读值，但您添加的任何自定义的值例外。 </a:t>
            </a:r>
          </a:p>
          <a:p>
            <a:pPr marL="1429115" lvl="1" indent="-514350">
              <a:buFont typeface="Arial" pitchFamily="34" charset="0"/>
              <a:buChar char="•"/>
            </a:pPr>
            <a:r>
              <a:rPr lang="zh-CN" altLang="en-US" sz="3200" dirty="0" smtClean="0"/>
              <a:t>通过单击行号选择一行。 单击 或 在列表中向上     或向下     移动行。 这些选项只有在选择了“按值”时才可用。 </a:t>
            </a:r>
            <a:endParaRPr lang="zh-CN" altLang="en-US" sz="3200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715396" y="2145441"/>
            <a:ext cx="10574586" cy="127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63367" tIns="81683" rIns="163367" bIns="81683">
            <a:spAutoFit/>
          </a:bodyPr>
          <a:lstStyle/>
          <a:p>
            <a:pPr algn="ctr"/>
            <a:r>
              <a:rPr lang="zh-CN" altLang="en-US" sz="7200" b="1" dirty="0" smtClean="0"/>
              <a:t>创建颜色方案</a:t>
            </a:r>
            <a:endParaRPr lang="zh-CN" altLang="en-US" sz="7100" dirty="0"/>
          </a:p>
        </p:txBody>
      </p:sp>
      <p:sp>
        <p:nvSpPr>
          <p:cNvPr id="6" name="TextBox 5"/>
          <p:cNvSpPr txBox="1"/>
          <p:nvPr/>
        </p:nvSpPr>
        <p:spPr>
          <a:xfrm>
            <a:off x="603722" y="434148"/>
            <a:ext cx="4503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沈阳建筑大学</a:t>
            </a:r>
            <a:r>
              <a:rPr lang="en-US" altLang="zh-CN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BIM</a:t>
            </a:r>
            <a:r>
              <a:rPr lang="zh-CN" altLang="en-US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工程研究中心</a:t>
            </a:r>
            <a:endParaRPr lang="zh-CN" altLang="en-US" sz="2000" b="1" dirty="0">
              <a:solidFill>
                <a:prstClr val="white">
                  <a:lumMod val="50000"/>
                </a:prst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pic>
        <p:nvPicPr>
          <p:cNvPr id="54274" name="Picture 2" descr="http://help.autodesk.com/cloudhelp/2015/CHS/Revit-DocumentPresent/images/GUID-F9953CE9-B604-4EE2-9A8F-13E2071D5CE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74347" y="8935270"/>
            <a:ext cx="431848" cy="431848"/>
          </a:xfrm>
          <a:prstGeom prst="rect">
            <a:avLst/>
          </a:prstGeom>
          <a:noFill/>
        </p:spPr>
      </p:pic>
      <p:pic>
        <p:nvPicPr>
          <p:cNvPr id="54276" name="Picture 4" descr="http://help.autodesk.com/cloudhelp/2015/CHS/Revit-DocumentPresent/images/GUID-1AFF2BC5-240F-42E0-B7BA-28336E96845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217421" y="8935270"/>
            <a:ext cx="431848" cy="4318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4"/>
          <p:cNvSpPr txBox="1">
            <a:spLocks noChangeArrowheads="1"/>
          </p:cNvSpPr>
          <p:nvPr/>
        </p:nvSpPr>
        <p:spPr bwMode="auto">
          <a:xfrm>
            <a:off x="4715695" y="750905"/>
            <a:ext cx="8573988" cy="10421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163367" tIns="81683" rIns="163367" bIns="81683">
            <a:spAutoFit/>
          </a:bodyPr>
          <a:lstStyle/>
          <a:p>
            <a:pPr algn="ctr"/>
            <a:r>
              <a:rPr lang="en-US" altLang="zh-CN" sz="5700" b="1" dirty="0" err="1"/>
              <a:t>Revit</a:t>
            </a:r>
            <a:r>
              <a:rPr lang="en-US" altLang="zh-CN" sz="5700" b="1" dirty="0"/>
              <a:t>  Architecture</a:t>
            </a:r>
            <a:endParaRPr lang="zh-CN" altLang="en-US" sz="5700" b="1" dirty="0"/>
          </a:p>
        </p:txBody>
      </p:sp>
      <p:sp>
        <p:nvSpPr>
          <p:cNvPr id="31748" name="TextBox 7"/>
          <p:cNvSpPr txBox="1">
            <a:spLocks noChangeArrowheads="1"/>
          </p:cNvSpPr>
          <p:nvPr/>
        </p:nvSpPr>
        <p:spPr bwMode="auto">
          <a:xfrm>
            <a:off x="603722" y="3418398"/>
            <a:ext cx="15971417" cy="3958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3200" dirty="0" smtClean="0"/>
              <a:t>9. </a:t>
            </a:r>
            <a:r>
              <a:rPr lang="zh-CN" altLang="en-US" sz="3200" dirty="0" smtClean="0"/>
              <a:t>此外，还可以单击 向方案定义添加新值。 </a:t>
            </a:r>
          </a:p>
          <a:p>
            <a:pPr>
              <a:lnSpc>
                <a:spcPct val="200000"/>
              </a:lnSpc>
            </a:pPr>
            <a:r>
              <a:rPr lang="en-US" altLang="zh-CN" sz="3200" dirty="0" smtClean="0"/>
              <a:t>10. </a:t>
            </a:r>
            <a:r>
              <a:rPr lang="zh-CN" altLang="en-US" sz="3200" dirty="0" smtClean="0"/>
              <a:t>（可选）要允许对链接模型中的图元（例如，房间和面积）填充颜色，请选择“包含链接中的图元”。 </a:t>
            </a:r>
          </a:p>
          <a:p>
            <a:pPr>
              <a:lnSpc>
                <a:spcPct val="200000"/>
              </a:lnSpc>
            </a:pPr>
            <a:r>
              <a:rPr lang="en-US" altLang="zh-CN" sz="3200" dirty="0" smtClean="0"/>
              <a:t>11. </a:t>
            </a:r>
            <a:r>
              <a:rPr lang="zh-CN" altLang="en-US" sz="3200" dirty="0" smtClean="0"/>
              <a:t>单击“确定”。 </a:t>
            </a:r>
            <a:endParaRPr lang="zh-CN" altLang="en-US" sz="3200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715396" y="2145441"/>
            <a:ext cx="10574586" cy="127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63367" tIns="81683" rIns="163367" bIns="81683">
            <a:spAutoFit/>
          </a:bodyPr>
          <a:lstStyle/>
          <a:p>
            <a:pPr algn="ctr"/>
            <a:r>
              <a:rPr lang="zh-CN" altLang="en-US" sz="7200" b="1" dirty="0" smtClean="0"/>
              <a:t>创建颜色方案</a:t>
            </a:r>
            <a:endParaRPr lang="zh-CN" altLang="en-US" sz="7100" dirty="0"/>
          </a:p>
        </p:txBody>
      </p:sp>
      <p:sp>
        <p:nvSpPr>
          <p:cNvPr id="6" name="TextBox 5"/>
          <p:cNvSpPr txBox="1"/>
          <p:nvPr/>
        </p:nvSpPr>
        <p:spPr>
          <a:xfrm>
            <a:off x="603722" y="434148"/>
            <a:ext cx="4503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沈阳建筑大学</a:t>
            </a:r>
            <a:r>
              <a:rPr lang="en-US" altLang="zh-CN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BIM</a:t>
            </a:r>
            <a:r>
              <a:rPr lang="zh-CN" altLang="en-US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工程研究中心</a:t>
            </a:r>
            <a:endParaRPr lang="zh-CN" altLang="en-US" sz="2000" b="1" dirty="0">
              <a:solidFill>
                <a:prstClr val="white">
                  <a:lumMod val="50000"/>
                </a:prst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4"/>
          <p:cNvSpPr txBox="1">
            <a:spLocks noChangeArrowheads="1"/>
          </p:cNvSpPr>
          <p:nvPr/>
        </p:nvSpPr>
        <p:spPr bwMode="auto">
          <a:xfrm>
            <a:off x="4715695" y="750905"/>
            <a:ext cx="8573988" cy="10421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163367" tIns="81683" rIns="163367" bIns="81683">
            <a:spAutoFit/>
          </a:bodyPr>
          <a:lstStyle/>
          <a:p>
            <a:pPr algn="ctr"/>
            <a:r>
              <a:rPr lang="en-US" altLang="zh-CN" sz="5700" b="1" dirty="0" err="1"/>
              <a:t>Revit</a:t>
            </a:r>
            <a:r>
              <a:rPr lang="en-US" altLang="zh-CN" sz="5700" b="1" dirty="0"/>
              <a:t>  Architecture</a:t>
            </a:r>
            <a:endParaRPr lang="zh-CN" altLang="en-US" sz="5700" b="1" dirty="0"/>
          </a:p>
        </p:txBody>
      </p:sp>
      <p:sp>
        <p:nvSpPr>
          <p:cNvPr id="31748" name="TextBox 7"/>
          <p:cNvSpPr txBox="1">
            <a:spLocks noChangeArrowheads="1"/>
          </p:cNvSpPr>
          <p:nvPr/>
        </p:nvSpPr>
        <p:spPr bwMode="auto">
          <a:xfrm>
            <a:off x="603722" y="3418398"/>
            <a:ext cx="15971417" cy="5056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在项目浏览器中，在要应用颜色方案的楼层平面视图或剖面视图中单击鼠标右键，然后选择“属性”。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在“属性”选项板中，单击“颜色方案”单元。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在“编辑颜色方案”对话框中的“方案”下，选择一种类别和颜色方案。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单击“确定”。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在“属性”选项板中，对于“颜色方案位置”，选择下列值之一</a:t>
            </a:r>
            <a:endParaRPr lang="zh-CN" alt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715396" y="2145441"/>
            <a:ext cx="10574586" cy="127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63367" tIns="81683" rIns="163367" bIns="81683">
            <a:spAutoFit/>
          </a:bodyPr>
          <a:lstStyle/>
          <a:p>
            <a:pPr algn="ctr"/>
            <a:r>
              <a:rPr lang="zh-CN" altLang="en-US" sz="7200" b="1" dirty="0" smtClean="0"/>
              <a:t>应用颜色方案</a:t>
            </a:r>
            <a:endParaRPr lang="zh-CN" altLang="en-US" sz="7100" dirty="0"/>
          </a:p>
        </p:txBody>
      </p:sp>
      <p:sp>
        <p:nvSpPr>
          <p:cNvPr id="6" name="TextBox 5"/>
          <p:cNvSpPr txBox="1"/>
          <p:nvPr/>
        </p:nvSpPr>
        <p:spPr>
          <a:xfrm>
            <a:off x="603722" y="434148"/>
            <a:ext cx="4503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沈阳建筑大学</a:t>
            </a:r>
            <a:r>
              <a:rPr lang="en-US" altLang="zh-CN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BIM</a:t>
            </a:r>
            <a:r>
              <a:rPr lang="zh-CN" altLang="en-US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工程研究中心</a:t>
            </a:r>
            <a:endParaRPr lang="zh-CN" altLang="en-US" sz="2000" b="1" dirty="0">
              <a:solidFill>
                <a:prstClr val="white">
                  <a:lumMod val="50000"/>
                </a:prst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4"/>
          <p:cNvSpPr txBox="1">
            <a:spLocks noChangeArrowheads="1"/>
          </p:cNvSpPr>
          <p:nvPr/>
        </p:nvSpPr>
        <p:spPr bwMode="auto">
          <a:xfrm>
            <a:off x="4715695" y="750905"/>
            <a:ext cx="8573988" cy="10421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163367" tIns="81683" rIns="163367" bIns="81683">
            <a:spAutoFit/>
          </a:bodyPr>
          <a:lstStyle/>
          <a:p>
            <a:pPr algn="ctr"/>
            <a:r>
              <a:rPr lang="en-US" altLang="zh-CN" sz="5700" b="1" dirty="0" err="1"/>
              <a:t>Revit</a:t>
            </a:r>
            <a:r>
              <a:rPr lang="en-US" altLang="zh-CN" sz="5700" b="1" dirty="0"/>
              <a:t>  Architecture</a:t>
            </a:r>
            <a:endParaRPr lang="zh-CN" altLang="en-US" sz="5700" b="1" dirty="0"/>
          </a:p>
        </p:txBody>
      </p:sp>
      <p:sp>
        <p:nvSpPr>
          <p:cNvPr id="31748" name="TextBox 7"/>
          <p:cNvSpPr txBox="1">
            <a:spLocks noChangeArrowheads="1"/>
          </p:cNvSpPr>
          <p:nvPr/>
        </p:nvSpPr>
        <p:spPr bwMode="auto">
          <a:xfrm>
            <a:off x="603722" y="3418398"/>
            <a:ext cx="7898923" cy="515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zh-CN" altLang="en-US" b="1" dirty="0" smtClean="0"/>
              <a:t>背景</a:t>
            </a:r>
            <a:r>
              <a:rPr lang="zh-CN" altLang="en-US" dirty="0" smtClean="0"/>
              <a:t>：将颜色方案只应用于视图的背景。 例如，在楼层平面视图中，只会将颜色方案应用于楼板。 在剖面视图中，只会将颜色方案应用于背景墙或表面。 颜色方案不会应用于视图中的前景图元。 </a:t>
            </a:r>
            <a:endParaRPr lang="zh-CN" alt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715396" y="2145441"/>
            <a:ext cx="10574586" cy="127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63367" tIns="81683" rIns="163367" bIns="81683">
            <a:spAutoFit/>
          </a:bodyPr>
          <a:lstStyle/>
          <a:p>
            <a:pPr algn="ctr"/>
            <a:r>
              <a:rPr lang="zh-CN" altLang="en-US" sz="7200" b="1" dirty="0" smtClean="0"/>
              <a:t>应用颜色方案</a:t>
            </a:r>
            <a:endParaRPr lang="zh-CN" altLang="en-US" sz="7100" dirty="0"/>
          </a:p>
        </p:txBody>
      </p:sp>
      <p:sp>
        <p:nvSpPr>
          <p:cNvPr id="6" name="TextBox 5"/>
          <p:cNvSpPr txBox="1"/>
          <p:nvPr/>
        </p:nvSpPr>
        <p:spPr>
          <a:xfrm>
            <a:off x="603722" y="434148"/>
            <a:ext cx="4503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沈阳建筑大学</a:t>
            </a:r>
            <a:r>
              <a:rPr lang="en-US" altLang="zh-CN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BIM</a:t>
            </a:r>
            <a:r>
              <a:rPr lang="zh-CN" altLang="en-US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工程研究中心</a:t>
            </a:r>
            <a:endParaRPr lang="zh-CN" altLang="en-US" sz="2000" b="1" dirty="0">
              <a:solidFill>
                <a:prstClr val="white">
                  <a:lumMod val="50000"/>
                </a:prst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pic>
        <p:nvPicPr>
          <p:cNvPr id="55298" name="Picture 2" descr="http://help.autodesk.com/cloudhelp/2015/CHS/Revit-DocumentPresent/images/GUID-F63891D3-322D-4BB0-AC22-278CACC3140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2711" y="3863172"/>
            <a:ext cx="6072230" cy="56151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4"/>
          <p:cNvSpPr txBox="1">
            <a:spLocks noChangeArrowheads="1"/>
          </p:cNvSpPr>
          <p:nvPr/>
        </p:nvSpPr>
        <p:spPr bwMode="auto">
          <a:xfrm>
            <a:off x="4715695" y="750905"/>
            <a:ext cx="8573988" cy="10421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163367" tIns="81683" rIns="163367" bIns="81683">
            <a:spAutoFit/>
          </a:bodyPr>
          <a:lstStyle/>
          <a:p>
            <a:pPr algn="ctr"/>
            <a:r>
              <a:rPr lang="en-US" altLang="zh-CN" sz="5700" b="1" dirty="0" err="1"/>
              <a:t>Revit</a:t>
            </a:r>
            <a:r>
              <a:rPr lang="en-US" altLang="zh-CN" sz="5700" b="1" dirty="0"/>
              <a:t>  Architecture</a:t>
            </a:r>
            <a:endParaRPr lang="zh-CN" altLang="en-US" sz="5700" b="1" dirty="0"/>
          </a:p>
        </p:txBody>
      </p:sp>
      <p:sp>
        <p:nvSpPr>
          <p:cNvPr id="31748" name="TextBox 7"/>
          <p:cNvSpPr txBox="1">
            <a:spLocks noChangeArrowheads="1"/>
          </p:cNvSpPr>
          <p:nvPr/>
        </p:nvSpPr>
        <p:spPr bwMode="auto">
          <a:xfrm>
            <a:off x="603722" y="3418398"/>
            <a:ext cx="7898923" cy="1732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zh-CN" altLang="en-US" b="1" dirty="0" smtClean="0"/>
              <a:t>前景</a:t>
            </a:r>
            <a:r>
              <a:rPr lang="zh-CN" altLang="en-US" dirty="0" smtClean="0"/>
              <a:t>：将颜色方案应用于视图中的所有模型图元。 </a:t>
            </a:r>
            <a:endParaRPr lang="zh-CN" alt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715396" y="2145441"/>
            <a:ext cx="10574586" cy="127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63367" tIns="81683" rIns="163367" bIns="81683">
            <a:spAutoFit/>
          </a:bodyPr>
          <a:lstStyle/>
          <a:p>
            <a:pPr algn="ctr"/>
            <a:r>
              <a:rPr lang="zh-CN" altLang="en-US" sz="7200" b="1" dirty="0" smtClean="0"/>
              <a:t>应用颜色方案</a:t>
            </a:r>
            <a:endParaRPr lang="zh-CN" altLang="en-US" sz="7100" dirty="0"/>
          </a:p>
        </p:txBody>
      </p:sp>
      <p:sp>
        <p:nvSpPr>
          <p:cNvPr id="6" name="TextBox 5"/>
          <p:cNvSpPr txBox="1"/>
          <p:nvPr/>
        </p:nvSpPr>
        <p:spPr>
          <a:xfrm>
            <a:off x="603722" y="434148"/>
            <a:ext cx="4503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沈阳建筑大学</a:t>
            </a:r>
            <a:r>
              <a:rPr lang="en-US" altLang="zh-CN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BIM</a:t>
            </a:r>
            <a:r>
              <a:rPr lang="zh-CN" altLang="en-US" sz="2000" b="1" dirty="0" smtClean="0">
                <a:solidFill>
                  <a:prstClr val="white">
                    <a:lumMod val="50000"/>
                  </a:prst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工程研究中心</a:t>
            </a:r>
            <a:endParaRPr lang="zh-CN" altLang="en-US" sz="2000" b="1" dirty="0">
              <a:solidFill>
                <a:prstClr val="white">
                  <a:lumMod val="50000"/>
                </a:prst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pic>
        <p:nvPicPr>
          <p:cNvPr id="58370" name="Picture 2" descr="http://help.autodesk.com/cloudhelp/2015/CHS/Revit-DocumentPresent/images/GUID-04DF3527-C0C5-4086-B031-01155F28E37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17025" y="3863172"/>
            <a:ext cx="5573023" cy="519213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82953" tIns="91478" rIns="182953" bIns="91478" rtlCol="0">
        <a:normAutofit fontScale="92500" lnSpcReduction="20000"/>
      </a:bodyPr>
      <a:lstStyle>
        <a:defPPr>
          <a:lnSpc>
            <a:spcPct val="120000"/>
          </a:lnSpc>
          <a:buClr>
            <a:schemeClr val="bg1">
              <a:lumMod val="75000"/>
            </a:schemeClr>
          </a:buClr>
          <a:buSzPct val="50000"/>
          <a:buFont typeface="Wingdings" panose="05000000000000000000" pitchFamily="2" charset="2"/>
          <a:buChar char="n"/>
          <a:defRPr sz="4000" dirty="0" smtClean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5052</TotalTime>
  <Words>734</Words>
  <Application>Microsoft Office PowerPoint</Application>
  <PresentationFormat>自定义</PresentationFormat>
  <Paragraphs>68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pan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pan</dc:creator>
  <cp:lastModifiedBy>lenovo</cp:lastModifiedBy>
  <cp:revision>261</cp:revision>
  <dcterms:created xsi:type="dcterms:W3CDTF">2014-04-21T16:10:52Z</dcterms:created>
  <dcterms:modified xsi:type="dcterms:W3CDTF">2020-04-12T09:15:07Z</dcterms:modified>
</cp:coreProperties>
</file>