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423" r:id="rId2"/>
    <p:sldId id="441" r:id="rId3"/>
    <p:sldId id="442" r:id="rId4"/>
    <p:sldId id="426" r:id="rId5"/>
    <p:sldId id="443" r:id="rId6"/>
    <p:sldId id="444" r:id="rId7"/>
    <p:sldId id="445" r:id="rId8"/>
    <p:sldId id="446" r:id="rId9"/>
    <p:sldId id="447" r:id="rId10"/>
    <p:sldId id="448" r:id="rId11"/>
    <p:sldId id="449" r:id="rId12"/>
    <p:sldId id="450" r:id="rId13"/>
    <p:sldId id="451" r:id="rId14"/>
    <p:sldId id="452" r:id="rId15"/>
    <p:sldId id="453" r:id="rId16"/>
    <p:sldId id="454" r:id="rId17"/>
    <p:sldId id="455" r:id="rId18"/>
    <p:sldId id="456" r:id="rId19"/>
    <p:sldId id="457" r:id="rId20"/>
    <p:sldId id="458" r:id="rId21"/>
    <p:sldId id="459" r:id="rId22"/>
    <p:sldId id="428" r:id="rId23"/>
    <p:sldId id="427" r:id="rId24"/>
    <p:sldId id="432" r:id="rId25"/>
    <p:sldId id="433" r:id="rId26"/>
    <p:sldId id="431" r:id="rId27"/>
    <p:sldId id="460" r:id="rId28"/>
    <p:sldId id="434" r:id="rId29"/>
    <p:sldId id="435" r:id="rId30"/>
    <p:sldId id="461" r:id="rId31"/>
    <p:sldId id="462" r:id="rId32"/>
    <p:sldId id="463" r:id="rId33"/>
    <p:sldId id="438" r:id="rId34"/>
    <p:sldId id="464" r:id="rId35"/>
    <p:sldId id="465" r:id="rId36"/>
    <p:sldId id="467" r:id="rId37"/>
    <p:sldId id="466" r:id="rId38"/>
    <p:sldId id="385" r:id="rId39"/>
  </p:sldIdLst>
  <p:sldSz cx="18291175" cy="10298113"/>
  <p:notesSz cx="6858000" cy="9144000"/>
  <p:defaultTextStyle>
    <a:defPPr>
      <a:defRPr lang="zh-CN"/>
    </a:defPPr>
    <a:lvl1pPr marL="0" algn="l" defTabSz="1829530" rtl="0" eaLnBrk="1" latinLnBrk="0" hangingPunct="1">
      <a:defRPr sz="3600" kern="1200">
        <a:solidFill>
          <a:schemeClr val="tx1"/>
        </a:solidFill>
        <a:latin typeface="+mn-lt"/>
        <a:ea typeface="+mn-ea"/>
        <a:cs typeface="+mn-cs"/>
      </a:defRPr>
    </a:lvl1pPr>
    <a:lvl2pPr marL="914765" algn="l" defTabSz="1829530" rtl="0" eaLnBrk="1" latinLnBrk="0" hangingPunct="1">
      <a:defRPr sz="3600" kern="1200">
        <a:solidFill>
          <a:schemeClr val="tx1"/>
        </a:solidFill>
        <a:latin typeface="+mn-lt"/>
        <a:ea typeface="+mn-ea"/>
        <a:cs typeface="+mn-cs"/>
      </a:defRPr>
    </a:lvl2pPr>
    <a:lvl3pPr marL="1829530" algn="l" defTabSz="1829530" rtl="0" eaLnBrk="1" latinLnBrk="0" hangingPunct="1">
      <a:defRPr sz="3600" kern="1200">
        <a:solidFill>
          <a:schemeClr val="tx1"/>
        </a:solidFill>
        <a:latin typeface="+mn-lt"/>
        <a:ea typeface="+mn-ea"/>
        <a:cs typeface="+mn-cs"/>
      </a:defRPr>
    </a:lvl3pPr>
    <a:lvl4pPr marL="2744297" algn="l" defTabSz="1829530" rtl="0" eaLnBrk="1" latinLnBrk="0" hangingPunct="1">
      <a:defRPr sz="3600" kern="1200">
        <a:solidFill>
          <a:schemeClr val="tx1"/>
        </a:solidFill>
        <a:latin typeface="+mn-lt"/>
        <a:ea typeface="+mn-ea"/>
        <a:cs typeface="+mn-cs"/>
      </a:defRPr>
    </a:lvl4pPr>
    <a:lvl5pPr marL="3659063" algn="l" defTabSz="1829530" rtl="0" eaLnBrk="1" latinLnBrk="0" hangingPunct="1">
      <a:defRPr sz="3600" kern="1200">
        <a:solidFill>
          <a:schemeClr val="tx1"/>
        </a:solidFill>
        <a:latin typeface="+mn-lt"/>
        <a:ea typeface="+mn-ea"/>
        <a:cs typeface="+mn-cs"/>
      </a:defRPr>
    </a:lvl5pPr>
    <a:lvl6pPr marL="4573828" algn="l" defTabSz="1829530" rtl="0" eaLnBrk="1" latinLnBrk="0" hangingPunct="1">
      <a:defRPr sz="3600" kern="1200">
        <a:solidFill>
          <a:schemeClr val="tx1"/>
        </a:solidFill>
        <a:latin typeface="+mn-lt"/>
        <a:ea typeface="+mn-ea"/>
        <a:cs typeface="+mn-cs"/>
      </a:defRPr>
    </a:lvl6pPr>
    <a:lvl7pPr marL="5488593" algn="l" defTabSz="1829530" rtl="0" eaLnBrk="1" latinLnBrk="0" hangingPunct="1">
      <a:defRPr sz="3600" kern="1200">
        <a:solidFill>
          <a:schemeClr val="tx1"/>
        </a:solidFill>
        <a:latin typeface="+mn-lt"/>
        <a:ea typeface="+mn-ea"/>
        <a:cs typeface="+mn-cs"/>
      </a:defRPr>
    </a:lvl7pPr>
    <a:lvl8pPr marL="6403358" algn="l" defTabSz="1829530" rtl="0" eaLnBrk="1" latinLnBrk="0" hangingPunct="1">
      <a:defRPr sz="3600" kern="1200">
        <a:solidFill>
          <a:schemeClr val="tx1"/>
        </a:solidFill>
        <a:latin typeface="+mn-lt"/>
        <a:ea typeface="+mn-ea"/>
        <a:cs typeface="+mn-cs"/>
      </a:defRPr>
    </a:lvl8pPr>
    <a:lvl9pPr marL="7318123" algn="l" defTabSz="1829530" rtl="0" eaLnBrk="1" latinLnBrk="0" hangingPunct="1">
      <a:defRPr sz="3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122542"/>
    <a:srgbClr val="183258"/>
    <a:srgbClr val="1E27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609" autoAdjust="0"/>
  </p:normalViewPr>
  <p:slideViewPr>
    <p:cSldViewPr snapToObjects="1" showGuides="1">
      <p:cViewPr varScale="1">
        <p:scale>
          <a:sx n="53" d="100"/>
          <a:sy n="53" d="100"/>
        </p:scale>
        <p:origin x="-754" y="-82"/>
      </p:cViewPr>
      <p:guideLst>
        <p:guide orient="horz" pos="3243"/>
        <p:guide/>
      </p:guideLst>
    </p:cSldViewPr>
  </p:slideViewPr>
  <p:notesTextViewPr>
    <p:cViewPr>
      <p:scale>
        <a:sx n="1" d="1"/>
        <a:sy n="1" d="1"/>
      </p:scale>
      <p:origin x="0" y="0"/>
    </p:cViewPr>
  </p:notesTextViewPr>
  <p:notesViewPr>
    <p:cSldViewPr snapToObjects="1">
      <p:cViewPr varScale="1">
        <p:scale>
          <a:sx n="51" d="100"/>
          <a:sy n="51" d="100"/>
        </p:scale>
        <p:origin x="-299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14D2D65-4261-4943-9B3D-79E7095AD5B6}" type="datetimeFigureOut">
              <a:rPr lang="zh-CN" altLang="en-US" smtClean="0"/>
              <a:pPr/>
              <a:t>2020/4/12</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E9758F1-E636-4254-A796-9428E32BCFFE}" type="slidenum">
              <a:rPr lang="zh-CN" altLang="en-US" smtClean="0"/>
              <a:pPr/>
              <a:t>‹#›</a:t>
            </a:fld>
            <a:endParaRPr lang="zh-CN" altLang="en-US"/>
          </a:p>
        </p:txBody>
      </p:sp>
    </p:spTree>
    <p:extLst>
      <p:ext uri="{BB962C8B-B14F-4D97-AF65-F5344CB8AC3E}">
        <p14:creationId xmlns:p14="http://schemas.microsoft.com/office/powerpoint/2010/main" val="35434657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416670-9B0E-4E35-870B-F66894B404FC}" type="datetimeFigureOut">
              <a:rPr lang="zh-CN" altLang="en-US" smtClean="0"/>
              <a:pPr/>
              <a:t>2020/4/12</a:t>
            </a:fld>
            <a:endParaRPr lang="zh-CN" altLang="en-US"/>
          </a:p>
        </p:txBody>
      </p:sp>
      <p:sp>
        <p:nvSpPr>
          <p:cNvPr id="4" name="幻灯片图像占位符 3"/>
          <p:cNvSpPr>
            <a:spLocks noGrp="1" noRot="1" noChangeAspect="1"/>
          </p:cNvSpPr>
          <p:nvPr>
            <p:ph type="sldImg" idx="2"/>
          </p:nvPr>
        </p:nvSpPr>
        <p:spPr>
          <a:xfrm>
            <a:off x="384175" y="685800"/>
            <a:ext cx="608965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18C325-BFB7-4990-97F5-91BE156F5C89}" type="slidenum">
              <a:rPr lang="zh-CN" altLang="en-US" smtClean="0"/>
              <a:pPr/>
              <a:t>‹#›</a:t>
            </a:fld>
            <a:endParaRPr lang="zh-CN" altLang="en-US"/>
          </a:p>
        </p:txBody>
      </p:sp>
    </p:spTree>
    <p:extLst>
      <p:ext uri="{BB962C8B-B14F-4D97-AF65-F5344CB8AC3E}">
        <p14:creationId xmlns:p14="http://schemas.microsoft.com/office/powerpoint/2010/main" val="648326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371838" y="3199091"/>
            <a:ext cx="15547499" cy="2207420"/>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2743676" y="5835597"/>
            <a:ext cx="12803823" cy="2631740"/>
          </a:xfrm>
        </p:spPr>
        <p:txBody>
          <a:bodyPr/>
          <a:lstStyle>
            <a:lvl1pPr marL="0" indent="0" algn="ctr">
              <a:buNone/>
              <a:defRPr>
                <a:solidFill>
                  <a:schemeClr val="tx1">
                    <a:tint val="75000"/>
                  </a:schemeClr>
                </a:solidFill>
              </a:defRPr>
            </a:lvl1pPr>
            <a:lvl2pPr marL="914765" indent="0" algn="ctr">
              <a:buNone/>
              <a:defRPr>
                <a:solidFill>
                  <a:schemeClr val="tx1">
                    <a:tint val="75000"/>
                  </a:schemeClr>
                </a:solidFill>
              </a:defRPr>
            </a:lvl2pPr>
            <a:lvl3pPr marL="1829530" indent="0" algn="ctr">
              <a:buNone/>
              <a:defRPr>
                <a:solidFill>
                  <a:schemeClr val="tx1">
                    <a:tint val="75000"/>
                  </a:schemeClr>
                </a:solidFill>
              </a:defRPr>
            </a:lvl3pPr>
            <a:lvl4pPr marL="2744297" indent="0" algn="ctr">
              <a:buNone/>
              <a:defRPr>
                <a:solidFill>
                  <a:schemeClr val="tx1">
                    <a:tint val="75000"/>
                  </a:schemeClr>
                </a:solidFill>
              </a:defRPr>
            </a:lvl4pPr>
            <a:lvl5pPr marL="3659063" indent="0" algn="ctr">
              <a:buNone/>
              <a:defRPr>
                <a:solidFill>
                  <a:schemeClr val="tx1">
                    <a:tint val="75000"/>
                  </a:schemeClr>
                </a:solidFill>
              </a:defRPr>
            </a:lvl5pPr>
            <a:lvl6pPr marL="4573828" indent="0" algn="ctr">
              <a:buNone/>
              <a:defRPr>
                <a:solidFill>
                  <a:schemeClr val="tx1">
                    <a:tint val="75000"/>
                  </a:schemeClr>
                </a:solidFill>
              </a:defRPr>
            </a:lvl6pPr>
            <a:lvl7pPr marL="5488593" indent="0" algn="ctr">
              <a:buNone/>
              <a:defRPr>
                <a:solidFill>
                  <a:schemeClr val="tx1">
                    <a:tint val="75000"/>
                  </a:schemeClr>
                </a:solidFill>
              </a:defRPr>
            </a:lvl7pPr>
            <a:lvl8pPr marL="6403358" indent="0" algn="ctr">
              <a:buNone/>
              <a:defRPr>
                <a:solidFill>
                  <a:schemeClr val="tx1">
                    <a:tint val="75000"/>
                  </a:schemeClr>
                </a:solidFill>
              </a:defRPr>
            </a:lvl8pPr>
            <a:lvl9pPr marL="7318123"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91DB8C0-D87D-4AB0-A1F5-4FA9F1A5D84A}" type="datetimeFigureOut">
              <a:rPr lang="zh-CN" altLang="en-US" smtClean="0"/>
              <a:pPr/>
              <a:t>2020/4/12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34D30DD-4999-4F47-A19E-53231401A448}" type="slidenum">
              <a:rPr lang="zh-CN" altLang="en-US" smtClean="0"/>
              <a:pPr/>
              <a:t>‹#›</a:t>
            </a:fld>
            <a:endParaRPr lang="zh-CN" altLang="en-US"/>
          </a:p>
        </p:txBody>
      </p:sp>
    </p:spTree>
    <p:extLst>
      <p:ext uri="{BB962C8B-B14F-4D97-AF65-F5344CB8AC3E}">
        <p14:creationId xmlns:p14="http://schemas.microsoft.com/office/powerpoint/2010/main" val="2997031099"/>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91DB8C0-D87D-4AB0-A1F5-4FA9F1A5D84A}" type="datetimeFigureOut">
              <a:rPr lang="zh-CN" altLang="en-US" smtClean="0"/>
              <a:pPr/>
              <a:t>2020/4/12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34D30DD-4999-4F47-A19E-53231401A448}" type="slidenum">
              <a:rPr lang="zh-CN" altLang="en-US" smtClean="0"/>
              <a:pPr/>
              <a:t>‹#›</a:t>
            </a:fld>
            <a:endParaRPr lang="zh-CN" altLang="en-US"/>
          </a:p>
        </p:txBody>
      </p:sp>
    </p:spTree>
    <p:extLst>
      <p:ext uri="{BB962C8B-B14F-4D97-AF65-F5344CB8AC3E}">
        <p14:creationId xmlns:p14="http://schemas.microsoft.com/office/powerpoint/2010/main" val="2126735748"/>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13261102" y="412403"/>
            <a:ext cx="4115514" cy="878677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914559" y="412403"/>
            <a:ext cx="12041690" cy="878677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91DB8C0-D87D-4AB0-A1F5-4FA9F1A5D84A}" type="datetimeFigureOut">
              <a:rPr lang="zh-CN" altLang="en-US" smtClean="0"/>
              <a:pPr/>
              <a:t>2020/4/12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34D30DD-4999-4F47-A19E-53231401A448}" type="slidenum">
              <a:rPr lang="zh-CN" altLang="en-US" smtClean="0"/>
              <a:pPr/>
              <a:t>‹#›</a:t>
            </a:fld>
            <a:endParaRPr lang="zh-CN" altLang="en-US"/>
          </a:p>
        </p:txBody>
      </p:sp>
    </p:spTree>
    <p:extLst>
      <p:ext uri="{BB962C8B-B14F-4D97-AF65-F5344CB8AC3E}">
        <p14:creationId xmlns:p14="http://schemas.microsoft.com/office/powerpoint/2010/main" val="397435595"/>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91DB8C0-D87D-4AB0-A1F5-4FA9F1A5D84A}" type="datetimeFigureOut">
              <a:rPr lang="zh-CN" altLang="en-US" smtClean="0"/>
              <a:pPr/>
              <a:t>2020/4/12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34D30DD-4999-4F47-A19E-53231401A448}" type="slidenum">
              <a:rPr lang="zh-CN" altLang="en-US" smtClean="0"/>
              <a:pPr/>
              <a:t>‹#›</a:t>
            </a:fld>
            <a:endParaRPr lang="zh-CN" altLang="en-US"/>
          </a:p>
        </p:txBody>
      </p:sp>
    </p:spTree>
    <p:extLst>
      <p:ext uri="{BB962C8B-B14F-4D97-AF65-F5344CB8AC3E}">
        <p14:creationId xmlns:p14="http://schemas.microsoft.com/office/powerpoint/2010/main" val="2560095369"/>
      </p:ext>
    </p:extLst>
  </p:cSld>
  <p:clrMapOvr>
    <a:masterClrMapping/>
  </p:clrMapOvr>
  <p:transition spd="slow">
    <p:push di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1444877" y="6617493"/>
            <a:ext cx="15547499" cy="2045319"/>
          </a:xfrm>
        </p:spPr>
        <p:txBody>
          <a:bodyPr anchor="t"/>
          <a:lstStyle>
            <a:lvl1pPr algn="l">
              <a:defRPr sz="8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444877" y="4364780"/>
            <a:ext cx="15547499" cy="2252711"/>
          </a:xfrm>
        </p:spPr>
        <p:txBody>
          <a:bodyPr anchor="b"/>
          <a:lstStyle>
            <a:lvl1pPr marL="0" indent="0">
              <a:buNone/>
              <a:defRPr sz="4000">
                <a:solidFill>
                  <a:schemeClr val="tx1">
                    <a:tint val="75000"/>
                  </a:schemeClr>
                </a:solidFill>
              </a:defRPr>
            </a:lvl1pPr>
            <a:lvl2pPr marL="914765" indent="0">
              <a:buNone/>
              <a:defRPr sz="3600">
                <a:solidFill>
                  <a:schemeClr val="tx1">
                    <a:tint val="75000"/>
                  </a:schemeClr>
                </a:solidFill>
              </a:defRPr>
            </a:lvl2pPr>
            <a:lvl3pPr marL="1829530" indent="0">
              <a:buNone/>
              <a:defRPr sz="3200">
                <a:solidFill>
                  <a:schemeClr val="tx1">
                    <a:tint val="75000"/>
                  </a:schemeClr>
                </a:solidFill>
              </a:defRPr>
            </a:lvl3pPr>
            <a:lvl4pPr marL="2744297" indent="0">
              <a:buNone/>
              <a:defRPr sz="2800">
                <a:solidFill>
                  <a:schemeClr val="tx1">
                    <a:tint val="75000"/>
                  </a:schemeClr>
                </a:solidFill>
              </a:defRPr>
            </a:lvl4pPr>
            <a:lvl5pPr marL="3659063" indent="0">
              <a:buNone/>
              <a:defRPr sz="2800">
                <a:solidFill>
                  <a:schemeClr val="tx1">
                    <a:tint val="75000"/>
                  </a:schemeClr>
                </a:solidFill>
              </a:defRPr>
            </a:lvl5pPr>
            <a:lvl6pPr marL="4573828" indent="0">
              <a:buNone/>
              <a:defRPr sz="2800">
                <a:solidFill>
                  <a:schemeClr val="tx1">
                    <a:tint val="75000"/>
                  </a:schemeClr>
                </a:solidFill>
              </a:defRPr>
            </a:lvl6pPr>
            <a:lvl7pPr marL="5488593" indent="0">
              <a:buNone/>
              <a:defRPr sz="2800">
                <a:solidFill>
                  <a:schemeClr val="tx1">
                    <a:tint val="75000"/>
                  </a:schemeClr>
                </a:solidFill>
              </a:defRPr>
            </a:lvl7pPr>
            <a:lvl8pPr marL="6403358" indent="0">
              <a:buNone/>
              <a:defRPr sz="2800">
                <a:solidFill>
                  <a:schemeClr val="tx1">
                    <a:tint val="75000"/>
                  </a:schemeClr>
                </a:solidFill>
              </a:defRPr>
            </a:lvl8pPr>
            <a:lvl9pPr marL="7318123" indent="0">
              <a:buNone/>
              <a:defRPr sz="28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91DB8C0-D87D-4AB0-A1F5-4FA9F1A5D84A}" type="datetimeFigureOut">
              <a:rPr lang="zh-CN" altLang="en-US" smtClean="0"/>
              <a:pPr/>
              <a:t>2020/4/12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34D30DD-4999-4F47-A19E-53231401A448}" type="slidenum">
              <a:rPr lang="zh-CN" altLang="en-US" smtClean="0"/>
              <a:pPr/>
              <a:t>‹#›</a:t>
            </a:fld>
            <a:endParaRPr lang="zh-CN" altLang="en-US"/>
          </a:p>
        </p:txBody>
      </p:sp>
    </p:spTree>
    <p:extLst>
      <p:ext uri="{BB962C8B-B14F-4D97-AF65-F5344CB8AC3E}">
        <p14:creationId xmlns:p14="http://schemas.microsoft.com/office/powerpoint/2010/main" val="2964278807"/>
      </p:ext>
    </p:extLst>
  </p:cSld>
  <p:clrMapOvr>
    <a:masterClrMapping/>
  </p:clrMapOvr>
  <p:transition spd="slow">
    <p:push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914559" y="2402895"/>
            <a:ext cx="8078602" cy="6796278"/>
          </a:xfrm>
        </p:spPr>
        <p:txBody>
          <a:bodyPr/>
          <a:lstStyle>
            <a:lvl1pPr>
              <a:defRPr sz="5600"/>
            </a:lvl1pPr>
            <a:lvl2pPr>
              <a:defRPr sz="4800"/>
            </a:lvl2pPr>
            <a:lvl3pPr>
              <a:defRPr sz="4000"/>
            </a:lvl3pPr>
            <a:lvl4pPr>
              <a:defRPr sz="3600"/>
            </a:lvl4pPr>
            <a:lvl5pPr>
              <a:defRPr sz="3600"/>
            </a:lvl5pPr>
            <a:lvl6pPr>
              <a:defRPr sz="3600"/>
            </a:lvl6pPr>
            <a:lvl7pPr>
              <a:defRPr sz="3600"/>
            </a:lvl7pPr>
            <a:lvl8pPr>
              <a:defRPr sz="3600"/>
            </a:lvl8pPr>
            <a:lvl9pPr>
              <a:defRPr sz="3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9298014" y="2402895"/>
            <a:ext cx="8078602" cy="6796278"/>
          </a:xfrm>
        </p:spPr>
        <p:txBody>
          <a:bodyPr/>
          <a:lstStyle>
            <a:lvl1pPr>
              <a:defRPr sz="5600"/>
            </a:lvl1pPr>
            <a:lvl2pPr>
              <a:defRPr sz="4800"/>
            </a:lvl2pPr>
            <a:lvl3pPr>
              <a:defRPr sz="4000"/>
            </a:lvl3pPr>
            <a:lvl4pPr>
              <a:defRPr sz="3600"/>
            </a:lvl4pPr>
            <a:lvl5pPr>
              <a:defRPr sz="3600"/>
            </a:lvl5pPr>
            <a:lvl6pPr>
              <a:defRPr sz="3600"/>
            </a:lvl6pPr>
            <a:lvl7pPr>
              <a:defRPr sz="3600"/>
            </a:lvl7pPr>
            <a:lvl8pPr>
              <a:defRPr sz="3600"/>
            </a:lvl8pPr>
            <a:lvl9pPr>
              <a:defRPr sz="3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91DB8C0-D87D-4AB0-A1F5-4FA9F1A5D84A}" type="datetimeFigureOut">
              <a:rPr lang="zh-CN" altLang="en-US" smtClean="0"/>
              <a:pPr/>
              <a:t>2020/4/12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34D30DD-4999-4F47-A19E-53231401A448}" type="slidenum">
              <a:rPr lang="zh-CN" altLang="en-US" smtClean="0"/>
              <a:pPr/>
              <a:t>‹#›</a:t>
            </a:fld>
            <a:endParaRPr lang="zh-CN" altLang="en-US"/>
          </a:p>
        </p:txBody>
      </p:sp>
    </p:spTree>
    <p:extLst>
      <p:ext uri="{BB962C8B-B14F-4D97-AF65-F5344CB8AC3E}">
        <p14:creationId xmlns:p14="http://schemas.microsoft.com/office/powerpoint/2010/main" val="809194955"/>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14559" y="2305157"/>
            <a:ext cx="8081779" cy="960681"/>
          </a:xfrm>
        </p:spPr>
        <p:txBody>
          <a:bodyPr anchor="b"/>
          <a:lstStyle>
            <a:lvl1pPr marL="0" indent="0">
              <a:buNone/>
              <a:defRPr sz="4800" b="1"/>
            </a:lvl1pPr>
            <a:lvl2pPr marL="914765" indent="0">
              <a:buNone/>
              <a:defRPr sz="4000" b="1"/>
            </a:lvl2pPr>
            <a:lvl3pPr marL="1829530" indent="0">
              <a:buNone/>
              <a:defRPr sz="3600" b="1"/>
            </a:lvl3pPr>
            <a:lvl4pPr marL="2744297" indent="0">
              <a:buNone/>
              <a:defRPr sz="3200" b="1"/>
            </a:lvl4pPr>
            <a:lvl5pPr marL="3659063" indent="0">
              <a:buNone/>
              <a:defRPr sz="3200" b="1"/>
            </a:lvl5pPr>
            <a:lvl6pPr marL="4573828" indent="0">
              <a:buNone/>
              <a:defRPr sz="3200" b="1"/>
            </a:lvl6pPr>
            <a:lvl7pPr marL="5488593" indent="0">
              <a:buNone/>
              <a:defRPr sz="3200" b="1"/>
            </a:lvl7pPr>
            <a:lvl8pPr marL="6403358" indent="0">
              <a:buNone/>
              <a:defRPr sz="3200" b="1"/>
            </a:lvl8pPr>
            <a:lvl9pPr marL="7318123" indent="0">
              <a:buNone/>
              <a:defRPr sz="3200" b="1"/>
            </a:lvl9pPr>
          </a:lstStyle>
          <a:p>
            <a:pPr lvl="0"/>
            <a:r>
              <a:rPr lang="zh-CN" altLang="en-US" smtClean="0"/>
              <a:t>单击此处编辑母版文本样式</a:t>
            </a:r>
          </a:p>
        </p:txBody>
      </p:sp>
      <p:sp>
        <p:nvSpPr>
          <p:cNvPr id="4" name="内容占位符 3"/>
          <p:cNvSpPr>
            <a:spLocks noGrp="1"/>
          </p:cNvSpPr>
          <p:nvPr>
            <p:ph sz="half" idx="2"/>
          </p:nvPr>
        </p:nvSpPr>
        <p:spPr>
          <a:xfrm>
            <a:off x="914559" y="3265836"/>
            <a:ext cx="8081779" cy="5933335"/>
          </a:xfrm>
        </p:spPr>
        <p:txBody>
          <a:bodyPr/>
          <a:lstStyle>
            <a:lvl1pPr>
              <a:defRPr sz="4800"/>
            </a:lvl1pPr>
            <a:lvl2pPr>
              <a:defRPr sz="4000"/>
            </a:lvl2pPr>
            <a:lvl3pPr>
              <a:defRPr sz="3600"/>
            </a:lvl3pPr>
            <a:lvl4pPr>
              <a:defRPr sz="3200"/>
            </a:lvl4pPr>
            <a:lvl5pPr>
              <a:defRPr sz="3200"/>
            </a:lvl5pPr>
            <a:lvl6pPr>
              <a:defRPr sz="3200"/>
            </a:lvl6pPr>
            <a:lvl7pPr>
              <a:defRPr sz="3200"/>
            </a:lvl7pPr>
            <a:lvl8pPr>
              <a:defRPr sz="3200"/>
            </a:lvl8pPr>
            <a:lvl9pPr>
              <a:defRPr sz="32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9291668" y="2305157"/>
            <a:ext cx="8084953" cy="960681"/>
          </a:xfrm>
        </p:spPr>
        <p:txBody>
          <a:bodyPr anchor="b"/>
          <a:lstStyle>
            <a:lvl1pPr marL="0" indent="0">
              <a:buNone/>
              <a:defRPr sz="4800" b="1"/>
            </a:lvl1pPr>
            <a:lvl2pPr marL="914765" indent="0">
              <a:buNone/>
              <a:defRPr sz="4000" b="1"/>
            </a:lvl2pPr>
            <a:lvl3pPr marL="1829530" indent="0">
              <a:buNone/>
              <a:defRPr sz="3600" b="1"/>
            </a:lvl3pPr>
            <a:lvl4pPr marL="2744297" indent="0">
              <a:buNone/>
              <a:defRPr sz="3200" b="1"/>
            </a:lvl4pPr>
            <a:lvl5pPr marL="3659063" indent="0">
              <a:buNone/>
              <a:defRPr sz="3200" b="1"/>
            </a:lvl5pPr>
            <a:lvl6pPr marL="4573828" indent="0">
              <a:buNone/>
              <a:defRPr sz="3200" b="1"/>
            </a:lvl6pPr>
            <a:lvl7pPr marL="5488593" indent="0">
              <a:buNone/>
              <a:defRPr sz="3200" b="1"/>
            </a:lvl7pPr>
            <a:lvl8pPr marL="6403358" indent="0">
              <a:buNone/>
              <a:defRPr sz="3200" b="1"/>
            </a:lvl8pPr>
            <a:lvl9pPr marL="7318123" indent="0">
              <a:buNone/>
              <a:defRPr sz="3200" b="1"/>
            </a:lvl9pPr>
          </a:lstStyle>
          <a:p>
            <a:pPr lvl="0"/>
            <a:r>
              <a:rPr lang="zh-CN" altLang="en-US" smtClean="0"/>
              <a:t>单击此处编辑母版文本样式</a:t>
            </a:r>
          </a:p>
        </p:txBody>
      </p:sp>
      <p:sp>
        <p:nvSpPr>
          <p:cNvPr id="6" name="内容占位符 5"/>
          <p:cNvSpPr>
            <a:spLocks noGrp="1"/>
          </p:cNvSpPr>
          <p:nvPr>
            <p:ph sz="quarter" idx="4"/>
          </p:nvPr>
        </p:nvSpPr>
        <p:spPr>
          <a:xfrm>
            <a:off x="9291668" y="3265836"/>
            <a:ext cx="8084953" cy="5933335"/>
          </a:xfrm>
        </p:spPr>
        <p:txBody>
          <a:bodyPr/>
          <a:lstStyle>
            <a:lvl1pPr>
              <a:defRPr sz="4800"/>
            </a:lvl1pPr>
            <a:lvl2pPr>
              <a:defRPr sz="4000"/>
            </a:lvl2pPr>
            <a:lvl3pPr>
              <a:defRPr sz="3600"/>
            </a:lvl3pPr>
            <a:lvl4pPr>
              <a:defRPr sz="3200"/>
            </a:lvl4pPr>
            <a:lvl5pPr>
              <a:defRPr sz="3200"/>
            </a:lvl5pPr>
            <a:lvl6pPr>
              <a:defRPr sz="3200"/>
            </a:lvl6pPr>
            <a:lvl7pPr>
              <a:defRPr sz="3200"/>
            </a:lvl7pPr>
            <a:lvl8pPr>
              <a:defRPr sz="3200"/>
            </a:lvl8pPr>
            <a:lvl9pPr>
              <a:defRPr sz="32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91DB8C0-D87D-4AB0-A1F5-4FA9F1A5D84A}" type="datetimeFigureOut">
              <a:rPr lang="zh-CN" altLang="en-US" smtClean="0"/>
              <a:pPr/>
              <a:t>2020/4/12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34D30DD-4999-4F47-A19E-53231401A448}" type="slidenum">
              <a:rPr lang="zh-CN" altLang="en-US" smtClean="0"/>
              <a:pPr/>
              <a:t>‹#›</a:t>
            </a:fld>
            <a:endParaRPr lang="zh-CN" altLang="en-US"/>
          </a:p>
        </p:txBody>
      </p:sp>
    </p:spTree>
    <p:extLst>
      <p:ext uri="{BB962C8B-B14F-4D97-AF65-F5344CB8AC3E}">
        <p14:creationId xmlns:p14="http://schemas.microsoft.com/office/powerpoint/2010/main" val="3767032234"/>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91DB8C0-D87D-4AB0-A1F5-4FA9F1A5D84A}" type="datetimeFigureOut">
              <a:rPr lang="zh-CN" altLang="en-US" smtClean="0"/>
              <a:pPr/>
              <a:t>2020/4/12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34D30DD-4999-4F47-A19E-53231401A448}" type="slidenum">
              <a:rPr lang="zh-CN" altLang="en-US" smtClean="0"/>
              <a:pPr/>
              <a:t>‹#›</a:t>
            </a:fld>
            <a:endParaRPr lang="zh-CN" altLang="en-US"/>
          </a:p>
        </p:txBody>
      </p:sp>
    </p:spTree>
    <p:extLst>
      <p:ext uri="{BB962C8B-B14F-4D97-AF65-F5344CB8AC3E}">
        <p14:creationId xmlns:p14="http://schemas.microsoft.com/office/powerpoint/2010/main" val="4112738666"/>
      </p:ext>
    </p:extLst>
  </p:cSld>
  <p:clrMapOvr>
    <a:masterClrMapping/>
  </p:clrMapOvr>
  <p:transition spd="slow">
    <p:push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91DB8C0-D87D-4AB0-A1F5-4FA9F1A5D84A}" type="datetimeFigureOut">
              <a:rPr lang="zh-CN" altLang="en-US" smtClean="0"/>
              <a:pPr/>
              <a:t>2020/4/12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34D30DD-4999-4F47-A19E-53231401A448}" type="slidenum">
              <a:rPr lang="zh-CN" altLang="en-US" smtClean="0"/>
              <a:pPr/>
              <a:t>‹#›</a:t>
            </a:fld>
            <a:endParaRPr lang="zh-CN" altLang="en-US"/>
          </a:p>
        </p:txBody>
      </p:sp>
    </p:spTree>
    <p:extLst>
      <p:ext uri="{BB962C8B-B14F-4D97-AF65-F5344CB8AC3E}">
        <p14:creationId xmlns:p14="http://schemas.microsoft.com/office/powerpoint/2010/main" val="1918569027"/>
      </p:ext>
    </p:extLst>
  </p:cSld>
  <p:clrMapOvr>
    <a:masterClrMapping/>
  </p:clrMapOvr>
  <p:transition spd="slow">
    <p:push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914564" y="410016"/>
            <a:ext cx="6017671" cy="1744959"/>
          </a:xfrm>
        </p:spPr>
        <p:txBody>
          <a:bodyPr anchor="b"/>
          <a:lstStyle>
            <a:lvl1pPr algn="l">
              <a:defRPr sz="4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7151341" y="410021"/>
            <a:ext cx="10225275" cy="8789155"/>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914564" y="2154978"/>
            <a:ext cx="6017671" cy="7044196"/>
          </a:xfrm>
        </p:spPr>
        <p:txBody>
          <a:bodyPr/>
          <a:lstStyle>
            <a:lvl1pPr marL="0" indent="0">
              <a:buNone/>
              <a:defRPr sz="2800"/>
            </a:lvl1pPr>
            <a:lvl2pPr marL="914765" indent="0">
              <a:buNone/>
              <a:defRPr sz="2400"/>
            </a:lvl2pPr>
            <a:lvl3pPr marL="1829530" indent="0">
              <a:buNone/>
              <a:defRPr sz="2000"/>
            </a:lvl3pPr>
            <a:lvl4pPr marL="2744297" indent="0">
              <a:buNone/>
              <a:defRPr sz="1800"/>
            </a:lvl4pPr>
            <a:lvl5pPr marL="3659063" indent="0">
              <a:buNone/>
              <a:defRPr sz="1800"/>
            </a:lvl5pPr>
            <a:lvl6pPr marL="4573828" indent="0">
              <a:buNone/>
              <a:defRPr sz="1800"/>
            </a:lvl6pPr>
            <a:lvl7pPr marL="5488593" indent="0">
              <a:buNone/>
              <a:defRPr sz="1800"/>
            </a:lvl7pPr>
            <a:lvl8pPr marL="6403358" indent="0">
              <a:buNone/>
              <a:defRPr sz="1800"/>
            </a:lvl8pPr>
            <a:lvl9pPr marL="7318123" indent="0">
              <a:buNone/>
              <a:defRPr sz="18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91DB8C0-D87D-4AB0-A1F5-4FA9F1A5D84A}" type="datetimeFigureOut">
              <a:rPr lang="zh-CN" altLang="en-US" smtClean="0"/>
              <a:pPr/>
              <a:t>2020/4/12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34D30DD-4999-4F47-A19E-53231401A448}" type="slidenum">
              <a:rPr lang="zh-CN" altLang="en-US" smtClean="0"/>
              <a:pPr/>
              <a:t>‹#›</a:t>
            </a:fld>
            <a:endParaRPr lang="zh-CN" altLang="en-US"/>
          </a:p>
        </p:txBody>
      </p:sp>
    </p:spTree>
    <p:extLst>
      <p:ext uri="{BB962C8B-B14F-4D97-AF65-F5344CB8AC3E}">
        <p14:creationId xmlns:p14="http://schemas.microsoft.com/office/powerpoint/2010/main" val="2634991628"/>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3585198" y="7208679"/>
            <a:ext cx="10974705" cy="851026"/>
          </a:xfrm>
        </p:spPr>
        <p:txBody>
          <a:bodyPr anchor="b"/>
          <a:lstStyle>
            <a:lvl1pPr algn="l">
              <a:defRPr sz="4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585198" y="920155"/>
            <a:ext cx="10974705" cy="6178868"/>
          </a:xfrm>
        </p:spPr>
        <p:txBody>
          <a:bodyPr/>
          <a:lstStyle>
            <a:lvl1pPr marL="0" indent="0">
              <a:buNone/>
              <a:defRPr sz="6400"/>
            </a:lvl1pPr>
            <a:lvl2pPr marL="914765" indent="0">
              <a:buNone/>
              <a:defRPr sz="5600"/>
            </a:lvl2pPr>
            <a:lvl3pPr marL="1829530" indent="0">
              <a:buNone/>
              <a:defRPr sz="4800"/>
            </a:lvl3pPr>
            <a:lvl4pPr marL="2744297" indent="0">
              <a:buNone/>
              <a:defRPr sz="4000"/>
            </a:lvl4pPr>
            <a:lvl5pPr marL="3659063" indent="0">
              <a:buNone/>
              <a:defRPr sz="4000"/>
            </a:lvl5pPr>
            <a:lvl6pPr marL="4573828" indent="0">
              <a:buNone/>
              <a:defRPr sz="4000"/>
            </a:lvl6pPr>
            <a:lvl7pPr marL="5488593" indent="0">
              <a:buNone/>
              <a:defRPr sz="4000"/>
            </a:lvl7pPr>
            <a:lvl8pPr marL="6403358" indent="0">
              <a:buNone/>
              <a:defRPr sz="4000"/>
            </a:lvl8pPr>
            <a:lvl9pPr marL="7318123" indent="0">
              <a:buNone/>
              <a:defRPr sz="4000"/>
            </a:lvl9pPr>
          </a:lstStyle>
          <a:p>
            <a:endParaRPr lang="zh-CN" altLang="en-US"/>
          </a:p>
        </p:txBody>
      </p:sp>
      <p:sp>
        <p:nvSpPr>
          <p:cNvPr id="4" name="文本占位符 3"/>
          <p:cNvSpPr>
            <a:spLocks noGrp="1"/>
          </p:cNvSpPr>
          <p:nvPr>
            <p:ph type="body" sz="half" idx="2"/>
          </p:nvPr>
        </p:nvSpPr>
        <p:spPr>
          <a:xfrm>
            <a:off x="3585198" y="8059707"/>
            <a:ext cx="10974705" cy="1208598"/>
          </a:xfrm>
        </p:spPr>
        <p:txBody>
          <a:bodyPr/>
          <a:lstStyle>
            <a:lvl1pPr marL="0" indent="0">
              <a:buNone/>
              <a:defRPr sz="2800"/>
            </a:lvl1pPr>
            <a:lvl2pPr marL="914765" indent="0">
              <a:buNone/>
              <a:defRPr sz="2400"/>
            </a:lvl2pPr>
            <a:lvl3pPr marL="1829530" indent="0">
              <a:buNone/>
              <a:defRPr sz="2000"/>
            </a:lvl3pPr>
            <a:lvl4pPr marL="2744297" indent="0">
              <a:buNone/>
              <a:defRPr sz="1800"/>
            </a:lvl4pPr>
            <a:lvl5pPr marL="3659063" indent="0">
              <a:buNone/>
              <a:defRPr sz="1800"/>
            </a:lvl5pPr>
            <a:lvl6pPr marL="4573828" indent="0">
              <a:buNone/>
              <a:defRPr sz="1800"/>
            </a:lvl6pPr>
            <a:lvl7pPr marL="5488593" indent="0">
              <a:buNone/>
              <a:defRPr sz="1800"/>
            </a:lvl7pPr>
            <a:lvl8pPr marL="6403358" indent="0">
              <a:buNone/>
              <a:defRPr sz="1800"/>
            </a:lvl8pPr>
            <a:lvl9pPr marL="7318123" indent="0">
              <a:buNone/>
              <a:defRPr sz="18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91DB8C0-D87D-4AB0-A1F5-4FA9F1A5D84A}" type="datetimeFigureOut">
              <a:rPr lang="zh-CN" altLang="en-US" smtClean="0"/>
              <a:pPr/>
              <a:t>2020/4/12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34D30DD-4999-4F47-A19E-53231401A448}" type="slidenum">
              <a:rPr lang="zh-CN" altLang="en-US" smtClean="0"/>
              <a:pPr/>
              <a:t>‹#›</a:t>
            </a:fld>
            <a:endParaRPr lang="zh-CN" altLang="en-US"/>
          </a:p>
        </p:txBody>
      </p:sp>
    </p:spTree>
    <p:extLst>
      <p:ext uri="{BB962C8B-B14F-4D97-AF65-F5344CB8AC3E}">
        <p14:creationId xmlns:p14="http://schemas.microsoft.com/office/powerpoint/2010/main" val="2596392284"/>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914559" y="412403"/>
            <a:ext cx="16462058" cy="1716352"/>
          </a:xfrm>
          <a:prstGeom prst="rect">
            <a:avLst/>
          </a:prstGeom>
        </p:spPr>
        <p:txBody>
          <a:bodyPr vert="horz" lIns="182953" tIns="91478" rIns="182953" bIns="91478"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14559" y="2402895"/>
            <a:ext cx="16462058" cy="6796278"/>
          </a:xfrm>
          <a:prstGeom prst="rect">
            <a:avLst/>
          </a:prstGeom>
        </p:spPr>
        <p:txBody>
          <a:bodyPr vert="horz" lIns="182953" tIns="91478" rIns="182953" bIns="91478"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914559" y="9544826"/>
            <a:ext cx="4267941" cy="548280"/>
          </a:xfrm>
          <a:prstGeom prst="rect">
            <a:avLst/>
          </a:prstGeom>
        </p:spPr>
        <p:txBody>
          <a:bodyPr vert="horz" lIns="182953" tIns="91478" rIns="182953" bIns="91478" rtlCol="0" anchor="ctr"/>
          <a:lstStyle>
            <a:lvl1pPr algn="l">
              <a:defRPr sz="2400">
                <a:solidFill>
                  <a:schemeClr val="tx1">
                    <a:tint val="75000"/>
                  </a:schemeClr>
                </a:solidFill>
              </a:defRPr>
            </a:lvl1pPr>
          </a:lstStyle>
          <a:p>
            <a:fld id="{591DB8C0-D87D-4AB0-A1F5-4FA9F1A5D84A}" type="datetimeFigureOut">
              <a:rPr lang="zh-CN" altLang="en-US" smtClean="0"/>
              <a:pPr/>
              <a:t>2020/4/12</a:t>
            </a:fld>
            <a:endParaRPr lang="zh-CN" altLang="en-US"/>
          </a:p>
        </p:txBody>
      </p:sp>
      <p:sp>
        <p:nvSpPr>
          <p:cNvPr id="5" name="页脚占位符 4"/>
          <p:cNvSpPr>
            <a:spLocks noGrp="1"/>
          </p:cNvSpPr>
          <p:nvPr>
            <p:ph type="ftr" sz="quarter" idx="3"/>
          </p:nvPr>
        </p:nvSpPr>
        <p:spPr>
          <a:xfrm>
            <a:off x="6249485" y="9544826"/>
            <a:ext cx="5792205" cy="548280"/>
          </a:xfrm>
          <a:prstGeom prst="rect">
            <a:avLst/>
          </a:prstGeom>
        </p:spPr>
        <p:txBody>
          <a:bodyPr vert="horz" lIns="182953" tIns="91478" rIns="182953" bIns="91478" rtlCol="0" anchor="ctr"/>
          <a:lstStyle>
            <a:lvl1pPr algn="ctr">
              <a:defRPr sz="24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13108675" y="9544826"/>
            <a:ext cx="4267941" cy="548280"/>
          </a:xfrm>
          <a:prstGeom prst="rect">
            <a:avLst/>
          </a:prstGeom>
        </p:spPr>
        <p:txBody>
          <a:bodyPr vert="horz" lIns="182953" tIns="91478" rIns="182953" bIns="91478" rtlCol="0" anchor="ctr"/>
          <a:lstStyle>
            <a:lvl1pPr algn="r">
              <a:defRPr sz="2400">
                <a:solidFill>
                  <a:schemeClr val="tx1">
                    <a:tint val="75000"/>
                  </a:schemeClr>
                </a:solidFill>
              </a:defRPr>
            </a:lvl1pPr>
          </a:lstStyle>
          <a:p>
            <a:fld id="{F34D30DD-4999-4F47-A19E-53231401A448}" type="slidenum">
              <a:rPr lang="zh-CN" altLang="en-US" smtClean="0"/>
              <a:pPr/>
              <a:t>‹#›</a:t>
            </a:fld>
            <a:endParaRPr lang="zh-CN" altLang="en-US"/>
          </a:p>
        </p:txBody>
      </p:sp>
    </p:spTree>
    <p:extLst>
      <p:ext uri="{BB962C8B-B14F-4D97-AF65-F5344CB8AC3E}">
        <p14:creationId xmlns:p14="http://schemas.microsoft.com/office/powerpoint/2010/main" val="20982573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1829530" rtl="0" eaLnBrk="1" latinLnBrk="0" hangingPunct="1">
        <a:spcBef>
          <a:spcPct val="0"/>
        </a:spcBef>
        <a:buNone/>
        <a:defRPr sz="8800" kern="1200">
          <a:solidFill>
            <a:schemeClr val="tx1"/>
          </a:solidFill>
          <a:latin typeface="+mj-lt"/>
          <a:ea typeface="+mj-ea"/>
          <a:cs typeface="+mj-cs"/>
        </a:defRPr>
      </a:lvl1pPr>
    </p:titleStyle>
    <p:bodyStyle>
      <a:lvl1pPr marL="686075" indent="-686075" algn="l" defTabSz="1829530" rtl="0" eaLnBrk="1" latinLnBrk="0" hangingPunct="1">
        <a:spcBef>
          <a:spcPct val="20000"/>
        </a:spcBef>
        <a:buFont typeface="Arial" panose="020B0604020202020204" pitchFamily="34" charset="0"/>
        <a:buChar char="•"/>
        <a:defRPr sz="6400" kern="1200">
          <a:solidFill>
            <a:schemeClr val="tx1"/>
          </a:solidFill>
          <a:latin typeface="+mn-lt"/>
          <a:ea typeface="+mn-ea"/>
          <a:cs typeface="+mn-cs"/>
        </a:defRPr>
      </a:lvl1pPr>
      <a:lvl2pPr marL="1486495" indent="-571728" algn="l" defTabSz="1829530" rtl="0" eaLnBrk="1" latinLnBrk="0" hangingPunct="1">
        <a:spcBef>
          <a:spcPct val="20000"/>
        </a:spcBef>
        <a:buFont typeface="Arial" panose="020B0604020202020204" pitchFamily="34" charset="0"/>
        <a:buChar char="–"/>
        <a:defRPr sz="5600" kern="1200">
          <a:solidFill>
            <a:schemeClr val="tx1"/>
          </a:solidFill>
          <a:latin typeface="+mn-lt"/>
          <a:ea typeface="+mn-ea"/>
          <a:cs typeface="+mn-cs"/>
        </a:defRPr>
      </a:lvl2pPr>
      <a:lvl3pPr marL="2286913" indent="-457383" algn="l" defTabSz="1829530"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3pPr>
      <a:lvl4pPr marL="3201678" indent="-457383" algn="l" defTabSz="182953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4pPr>
      <a:lvl5pPr marL="4116443" indent="-457383" algn="l" defTabSz="182953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5pPr>
      <a:lvl6pPr marL="5031210" indent="-457383" algn="l" defTabSz="182953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6pPr>
      <a:lvl7pPr marL="5945976" indent="-457383" algn="l" defTabSz="182953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7pPr>
      <a:lvl8pPr marL="6860741" indent="-457383" algn="l" defTabSz="182953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8pPr>
      <a:lvl9pPr marL="7775506" indent="-457383" algn="l" defTabSz="182953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9pPr>
    </p:bodyStyle>
    <p:otherStyle>
      <a:defPPr>
        <a:defRPr lang="zh-CN"/>
      </a:defPPr>
      <a:lvl1pPr marL="0" algn="l" defTabSz="1829530" rtl="0" eaLnBrk="1" latinLnBrk="0" hangingPunct="1">
        <a:defRPr sz="3600" kern="1200">
          <a:solidFill>
            <a:schemeClr val="tx1"/>
          </a:solidFill>
          <a:latin typeface="+mn-lt"/>
          <a:ea typeface="+mn-ea"/>
          <a:cs typeface="+mn-cs"/>
        </a:defRPr>
      </a:lvl1pPr>
      <a:lvl2pPr marL="914765" algn="l" defTabSz="1829530" rtl="0" eaLnBrk="1" latinLnBrk="0" hangingPunct="1">
        <a:defRPr sz="3600" kern="1200">
          <a:solidFill>
            <a:schemeClr val="tx1"/>
          </a:solidFill>
          <a:latin typeface="+mn-lt"/>
          <a:ea typeface="+mn-ea"/>
          <a:cs typeface="+mn-cs"/>
        </a:defRPr>
      </a:lvl2pPr>
      <a:lvl3pPr marL="1829530" algn="l" defTabSz="1829530" rtl="0" eaLnBrk="1" latinLnBrk="0" hangingPunct="1">
        <a:defRPr sz="3600" kern="1200">
          <a:solidFill>
            <a:schemeClr val="tx1"/>
          </a:solidFill>
          <a:latin typeface="+mn-lt"/>
          <a:ea typeface="+mn-ea"/>
          <a:cs typeface="+mn-cs"/>
        </a:defRPr>
      </a:lvl3pPr>
      <a:lvl4pPr marL="2744297" algn="l" defTabSz="1829530" rtl="0" eaLnBrk="1" latinLnBrk="0" hangingPunct="1">
        <a:defRPr sz="3600" kern="1200">
          <a:solidFill>
            <a:schemeClr val="tx1"/>
          </a:solidFill>
          <a:latin typeface="+mn-lt"/>
          <a:ea typeface="+mn-ea"/>
          <a:cs typeface="+mn-cs"/>
        </a:defRPr>
      </a:lvl4pPr>
      <a:lvl5pPr marL="3659063" algn="l" defTabSz="1829530" rtl="0" eaLnBrk="1" latinLnBrk="0" hangingPunct="1">
        <a:defRPr sz="3600" kern="1200">
          <a:solidFill>
            <a:schemeClr val="tx1"/>
          </a:solidFill>
          <a:latin typeface="+mn-lt"/>
          <a:ea typeface="+mn-ea"/>
          <a:cs typeface="+mn-cs"/>
        </a:defRPr>
      </a:lvl5pPr>
      <a:lvl6pPr marL="4573828" algn="l" defTabSz="1829530" rtl="0" eaLnBrk="1" latinLnBrk="0" hangingPunct="1">
        <a:defRPr sz="3600" kern="1200">
          <a:solidFill>
            <a:schemeClr val="tx1"/>
          </a:solidFill>
          <a:latin typeface="+mn-lt"/>
          <a:ea typeface="+mn-ea"/>
          <a:cs typeface="+mn-cs"/>
        </a:defRPr>
      </a:lvl6pPr>
      <a:lvl7pPr marL="5488593" algn="l" defTabSz="1829530" rtl="0" eaLnBrk="1" latinLnBrk="0" hangingPunct="1">
        <a:defRPr sz="3600" kern="1200">
          <a:solidFill>
            <a:schemeClr val="tx1"/>
          </a:solidFill>
          <a:latin typeface="+mn-lt"/>
          <a:ea typeface="+mn-ea"/>
          <a:cs typeface="+mn-cs"/>
        </a:defRPr>
      </a:lvl7pPr>
      <a:lvl8pPr marL="6403358" algn="l" defTabSz="1829530" rtl="0" eaLnBrk="1" latinLnBrk="0" hangingPunct="1">
        <a:defRPr sz="3600" kern="1200">
          <a:solidFill>
            <a:schemeClr val="tx1"/>
          </a:solidFill>
          <a:latin typeface="+mn-lt"/>
          <a:ea typeface="+mn-ea"/>
          <a:cs typeface="+mn-cs"/>
        </a:defRPr>
      </a:lvl8pPr>
      <a:lvl9pPr marL="7318123" algn="l" defTabSz="182953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help.autodesk.com/cloudhelp/2015/CHS/Revit-Model/files/GUID-2B3F71CB-4274-457A-BF31-49280B3B0913.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073093" y="3403009"/>
            <a:ext cx="16144988" cy="4473833"/>
          </a:xfrm>
          <a:prstGeom prst="rect">
            <a:avLst/>
          </a:prstGeom>
          <a:noFill/>
          <a:ln w="9525">
            <a:noFill/>
            <a:miter lim="800000"/>
            <a:headEnd/>
            <a:tailEnd/>
          </a:ln>
        </p:spPr>
        <p:txBody>
          <a:bodyPr wrap="square" lIns="163367" tIns="81683" rIns="163367" bIns="81683">
            <a:spAutoFit/>
          </a:bodyPr>
          <a:lstStyle/>
          <a:p>
            <a:r>
              <a:rPr lang="zh-CN" altLang="en-US" sz="4000" dirty="0" smtClean="0"/>
              <a:t>掌握：</a:t>
            </a:r>
          </a:p>
          <a:p>
            <a:r>
              <a:rPr lang="en-US" sz="4000" dirty="0" smtClean="0"/>
              <a:t>1</a:t>
            </a:r>
            <a:r>
              <a:rPr lang="zh-CN" altLang="en-US" sz="4000" dirty="0" smtClean="0"/>
              <a:t>、内建体量与可载入体量族的创建方法。</a:t>
            </a:r>
          </a:p>
          <a:p>
            <a:r>
              <a:rPr lang="en-US" sz="4000" dirty="0" smtClean="0"/>
              <a:t>2</a:t>
            </a:r>
            <a:r>
              <a:rPr lang="zh-CN" altLang="en-US" sz="4000" dirty="0" smtClean="0"/>
              <a:t>、工作平面的概念与设置、显示方法。</a:t>
            </a:r>
          </a:p>
          <a:p>
            <a:r>
              <a:rPr lang="en-US" sz="4000" dirty="0" smtClean="0"/>
              <a:t>3</a:t>
            </a:r>
            <a:r>
              <a:rPr lang="zh-CN" altLang="en-US" sz="4000" dirty="0" smtClean="0"/>
              <a:t>、模型线、参照线、参照点的绘制方法。</a:t>
            </a:r>
          </a:p>
          <a:p>
            <a:r>
              <a:rPr lang="en-US" sz="4000" dirty="0" smtClean="0"/>
              <a:t>4</a:t>
            </a:r>
            <a:r>
              <a:rPr lang="zh-CN" altLang="en-US" sz="4000" dirty="0" smtClean="0"/>
              <a:t>、拉伸、旋转、扫描、放样、表面</a:t>
            </a:r>
            <a:r>
              <a:rPr lang="en-US" sz="4000" dirty="0" smtClean="0"/>
              <a:t>5</a:t>
            </a:r>
            <a:r>
              <a:rPr lang="zh-CN" altLang="en-US" sz="4000" dirty="0" smtClean="0"/>
              <a:t>种创建形状的方法。</a:t>
            </a:r>
          </a:p>
          <a:p>
            <a:r>
              <a:rPr lang="en-US" sz="4000" dirty="0" smtClean="0"/>
              <a:t>5</a:t>
            </a:r>
            <a:r>
              <a:rPr lang="zh-CN" altLang="en-US" sz="4000" dirty="0" smtClean="0"/>
              <a:t>、创建、编辑体量楼层的方法。</a:t>
            </a:r>
          </a:p>
          <a:p>
            <a:r>
              <a:rPr lang="en-US" sz="4000" dirty="0" smtClean="0"/>
              <a:t>6</a:t>
            </a:r>
            <a:r>
              <a:rPr lang="zh-CN" altLang="en-US" sz="4000" dirty="0" smtClean="0"/>
              <a:t>、体量统计与分析方法。</a:t>
            </a:r>
            <a:endParaRPr lang="zh-CN" altLang="en-US" sz="4000" dirty="0"/>
          </a:p>
        </p:txBody>
      </p:sp>
      <p:sp>
        <p:nvSpPr>
          <p:cNvPr id="5" name="TextBox 5"/>
          <p:cNvSpPr txBox="1">
            <a:spLocks noChangeArrowheads="1"/>
          </p:cNvSpPr>
          <p:nvPr/>
        </p:nvSpPr>
        <p:spPr bwMode="auto">
          <a:xfrm>
            <a:off x="3715396" y="2145441"/>
            <a:ext cx="10574586" cy="1272957"/>
          </a:xfrm>
          <a:prstGeom prst="rect">
            <a:avLst/>
          </a:prstGeom>
          <a:noFill/>
          <a:ln w="9525">
            <a:noFill/>
            <a:miter lim="800000"/>
            <a:headEnd/>
            <a:tailEnd/>
          </a:ln>
        </p:spPr>
        <p:txBody>
          <a:bodyPr lIns="163367" tIns="81683" rIns="163367" bIns="81683">
            <a:spAutoFit/>
          </a:bodyPr>
          <a:lstStyle/>
          <a:p>
            <a:pPr algn="ctr"/>
            <a:r>
              <a:rPr lang="zh-CN" altLang="en-US" sz="7200" dirty="0" smtClean="0"/>
              <a:t>概念体量</a:t>
            </a:r>
            <a:endParaRPr lang="zh-CN" altLang="en-US" sz="7100" dirty="0"/>
          </a:p>
        </p:txBody>
      </p:sp>
      <p:sp>
        <p:nvSpPr>
          <p:cNvPr id="6" name="TextBox 5"/>
          <p:cNvSpPr txBox="1"/>
          <p:nvPr/>
        </p:nvSpPr>
        <p:spPr>
          <a:xfrm>
            <a:off x="603722" y="434148"/>
            <a:ext cx="4503943" cy="400110"/>
          </a:xfrm>
          <a:prstGeom prst="rect">
            <a:avLst/>
          </a:prstGeom>
          <a:noFill/>
        </p:spPr>
        <p:txBody>
          <a:bodyPr wrap="square" rtlCol="0">
            <a:spAutoFit/>
          </a:bodyPr>
          <a:lstStyle/>
          <a:p>
            <a:endParaRPr lang="zh-CN" altLang="en-US" sz="2000" b="1" dirty="0">
              <a:solidFill>
                <a:prstClr val="white">
                  <a:lumMod val="50000"/>
                </a:prstClr>
              </a:solidFill>
              <a:latin typeface="方正兰亭超细黑简体" panose="02000000000000000000" pitchFamily="2" charset="-122"/>
              <a:ea typeface="方正兰亭超细黑简体" panose="02000000000000000000" pitchFamily="2" charset="-122"/>
            </a:endParaRPr>
          </a:p>
        </p:txBody>
      </p:sp>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073092" y="3403009"/>
            <a:ext cx="9358379" cy="2563118"/>
          </a:xfrm>
          <a:prstGeom prst="rect">
            <a:avLst/>
          </a:prstGeom>
          <a:noFill/>
          <a:ln w="9525">
            <a:noFill/>
            <a:miter lim="800000"/>
            <a:headEnd/>
            <a:tailEnd/>
          </a:ln>
        </p:spPr>
        <p:txBody>
          <a:bodyPr wrap="square" lIns="163367" tIns="81683" rIns="163367" bIns="81683">
            <a:spAutoFit/>
          </a:bodyPr>
          <a:lstStyle/>
          <a:p>
            <a:pPr>
              <a:lnSpc>
                <a:spcPct val="150000"/>
              </a:lnSpc>
            </a:pPr>
            <a:r>
              <a:rPr lang="en-US" altLang="zh-CN" dirty="0" smtClean="0"/>
              <a:t>5.</a:t>
            </a:r>
            <a:r>
              <a:rPr lang="zh-CN" altLang="en-US" dirty="0" smtClean="0"/>
              <a:t>（可选）若要打开旋转，请选择旋转轮廓的外边缘。</a:t>
            </a:r>
            <a:endParaRPr lang="en-US" altLang="zh-CN" dirty="0" smtClean="0"/>
          </a:p>
          <a:p>
            <a:pPr>
              <a:lnSpc>
                <a:spcPct val="150000"/>
              </a:lnSpc>
            </a:pPr>
            <a:r>
              <a:rPr lang="en-US" altLang="zh-CN" dirty="0" smtClean="0"/>
              <a:t>6. </a:t>
            </a:r>
            <a:r>
              <a:rPr lang="zh-CN" altLang="en-US" dirty="0" smtClean="0"/>
              <a:t>将橙色控制箭头拖曳到新位置。</a:t>
            </a:r>
          </a:p>
        </p:txBody>
      </p:sp>
      <p:sp>
        <p:nvSpPr>
          <p:cNvPr id="5" name="TextBox 5"/>
          <p:cNvSpPr txBox="1">
            <a:spLocks noChangeArrowheads="1"/>
          </p:cNvSpPr>
          <p:nvPr/>
        </p:nvSpPr>
        <p:spPr bwMode="auto">
          <a:xfrm>
            <a:off x="3715396" y="2145441"/>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创建旋转形状</a:t>
            </a:r>
            <a:endParaRPr lang="zh-CN" altLang="en-US" sz="4400" b="1" dirty="0"/>
          </a:p>
        </p:txBody>
      </p:sp>
      <p:sp>
        <p:nvSpPr>
          <p:cNvPr id="6" name="TextBox 5"/>
          <p:cNvSpPr txBox="1"/>
          <p:nvPr/>
        </p:nvSpPr>
        <p:spPr>
          <a:xfrm>
            <a:off x="603722" y="434148"/>
            <a:ext cx="4503943" cy="400110"/>
          </a:xfrm>
          <a:prstGeom prst="rect">
            <a:avLst/>
          </a:prstGeom>
          <a:noFill/>
        </p:spPr>
        <p:txBody>
          <a:bodyPr wrap="square" rtlCol="0">
            <a:spAutoFit/>
          </a:bodyPr>
          <a:lstStyle/>
          <a:p>
            <a:endParaRPr lang="zh-CN" altLang="en-US" sz="2000" b="1" dirty="0">
              <a:solidFill>
                <a:prstClr val="white">
                  <a:lumMod val="50000"/>
                </a:prstClr>
              </a:solidFill>
              <a:latin typeface="方正兰亭超细黑简体" panose="02000000000000000000" pitchFamily="2" charset="-122"/>
              <a:ea typeface="方正兰亭超细黑简体" panose="02000000000000000000" pitchFamily="2" charset="-122"/>
            </a:endParaRPr>
          </a:p>
        </p:txBody>
      </p:sp>
      <p:pic>
        <p:nvPicPr>
          <p:cNvPr id="10" name="GUID-6408EE06-D29A-41FF-A112-0DFA30638B7E__IMAGE_081CD65731BF4123A39E300830C8F94E" descr="http://help.autodesk.com/cloudhelp/2015/CHS/Revit-Model/images/GUID-ED51FE1E-610C-4BA5-B631-338BF901CC26.png"/>
          <p:cNvPicPr/>
          <p:nvPr/>
        </p:nvPicPr>
        <p:blipFill>
          <a:blip r:embed="rId2"/>
          <a:srcRect/>
          <a:stretch>
            <a:fillRect/>
          </a:stretch>
        </p:blipFill>
        <p:spPr bwMode="auto">
          <a:xfrm>
            <a:off x="13897551" y="2133436"/>
            <a:ext cx="1391703" cy="2729868"/>
          </a:xfrm>
          <a:prstGeom prst="rect">
            <a:avLst/>
          </a:prstGeom>
          <a:noFill/>
          <a:ln w="9525">
            <a:noFill/>
            <a:miter lim="800000"/>
            <a:headEnd/>
            <a:tailEnd/>
          </a:ln>
        </p:spPr>
      </p:pic>
      <p:pic>
        <p:nvPicPr>
          <p:cNvPr id="11" name="GUID-6408EE06-D29A-41FF-A112-0DFA30638B7E__IMAGE_E78FC37F4C544235A4E6E5679F9460E0" descr="http://help.autodesk.com/cloudhelp/2015/CHS/Revit-Model/images/GUID-C90C117E-98A0-4838-A98B-55C31C5C0D7F.png"/>
          <p:cNvPicPr/>
          <p:nvPr/>
        </p:nvPicPr>
        <p:blipFill>
          <a:blip r:embed="rId3"/>
          <a:srcRect/>
          <a:stretch>
            <a:fillRect/>
          </a:stretch>
        </p:blipFill>
        <p:spPr bwMode="auto">
          <a:xfrm>
            <a:off x="9502777" y="5149056"/>
            <a:ext cx="4394774" cy="4286280"/>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073092" y="3403009"/>
            <a:ext cx="10429949" cy="5150942"/>
          </a:xfrm>
          <a:prstGeom prst="rect">
            <a:avLst/>
          </a:prstGeom>
          <a:noFill/>
          <a:ln w="9525">
            <a:noFill/>
            <a:miter lim="800000"/>
            <a:headEnd/>
            <a:tailEnd/>
          </a:ln>
        </p:spPr>
        <p:txBody>
          <a:bodyPr wrap="square" lIns="163367" tIns="81683" rIns="163367" bIns="81683">
            <a:spAutoFit/>
          </a:bodyPr>
          <a:lstStyle/>
          <a:p>
            <a:r>
              <a:rPr lang="zh-CN" altLang="en-US" dirty="0" smtClean="0"/>
              <a:t>从线和垂直于线绘制的二维轮廓创建放样形状。</a:t>
            </a:r>
          </a:p>
          <a:p>
            <a:r>
              <a:rPr lang="zh-CN" altLang="en-US" dirty="0" smtClean="0"/>
              <a:t>放样中的线定义了放样二维轮廓来创建三维形态的</a:t>
            </a:r>
            <a:r>
              <a:rPr lang="zh-CN" altLang="en-US" b="1" dirty="0" smtClean="0"/>
              <a:t>路径</a:t>
            </a:r>
            <a:r>
              <a:rPr lang="zh-CN" altLang="en-US" dirty="0" smtClean="0"/>
              <a:t>。 轮廓由线处理组成，线处理垂直于用于定义路径的一条或多条线而绘制。</a:t>
            </a:r>
          </a:p>
          <a:p>
            <a:r>
              <a:rPr lang="zh-CN" altLang="en-US" dirty="0" smtClean="0"/>
              <a:t>如果轮廓是基于闭合环生成的，可以使用多分段的路径来创建放样。 如果轮廓不是闭合的，则不会沿多分段路径进行放样。 如果路径是一条线构成的段，则使用开放的轮廓创建扫描。</a:t>
            </a:r>
          </a:p>
          <a:p>
            <a:pPr lvl="0"/>
            <a:r>
              <a:rPr lang="en-US" altLang="zh-CN" dirty="0" smtClean="0"/>
              <a:t>1. </a:t>
            </a:r>
            <a:r>
              <a:rPr lang="zh-CN" altLang="en-US" dirty="0" smtClean="0"/>
              <a:t>绘制一系列连在一起的线来构成路径。</a:t>
            </a:r>
            <a:endParaRPr lang="zh-CN" altLang="en-US" dirty="0"/>
          </a:p>
        </p:txBody>
      </p:sp>
      <p:sp>
        <p:nvSpPr>
          <p:cNvPr id="5" name="TextBox 5"/>
          <p:cNvSpPr txBox="1">
            <a:spLocks noChangeArrowheads="1"/>
          </p:cNvSpPr>
          <p:nvPr/>
        </p:nvSpPr>
        <p:spPr bwMode="auto">
          <a:xfrm>
            <a:off x="3715396" y="2145441"/>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创建放样形状</a:t>
            </a:r>
            <a:endParaRPr lang="zh-CN" altLang="en-US" sz="4400" b="1" dirty="0"/>
          </a:p>
        </p:txBody>
      </p:sp>
      <p:sp>
        <p:nvSpPr>
          <p:cNvPr id="6" name="TextBox 5"/>
          <p:cNvSpPr txBox="1"/>
          <p:nvPr/>
        </p:nvSpPr>
        <p:spPr>
          <a:xfrm>
            <a:off x="603722" y="434148"/>
            <a:ext cx="4503943" cy="400110"/>
          </a:xfrm>
          <a:prstGeom prst="rect">
            <a:avLst/>
          </a:prstGeom>
          <a:noFill/>
        </p:spPr>
        <p:txBody>
          <a:bodyPr wrap="square" rtlCol="0">
            <a:spAutoFit/>
          </a:bodyPr>
          <a:lstStyle/>
          <a:p>
            <a:endParaRPr lang="zh-CN" altLang="en-US" sz="2000" b="1" dirty="0">
              <a:solidFill>
                <a:prstClr val="white">
                  <a:lumMod val="50000"/>
                </a:prstClr>
              </a:solidFill>
              <a:latin typeface="方正兰亭超细黑简体" panose="02000000000000000000" pitchFamily="2" charset="-122"/>
              <a:ea typeface="方正兰亭超细黑简体" panose="02000000000000000000" pitchFamily="2" charset="-122"/>
            </a:endParaRPr>
          </a:p>
        </p:txBody>
      </p:sp>
      <p:pic>
        <p:nvPicPr>
          <p:cNvPr id="8" name="GUID-E7BE51D8-9D6C-42E6-BABC-DA17163885A7__IMAGE_8339A7704753424DB8444CBD6FF17517" descr="http://help.autodesk.com/cloudhelp/2015/CHS/Revit-Model/images/GUID-B2AE86FF-EF8E-4B06-8A9D-9B307F0F5A22.png"/>
          <p:cNvPicPr/>
          <p:nvPr/>
        </p:nvPicPr>
        <p:blipFill>
          <a:blip r:embed="rId2"/>
          <a:srcRect/>
          <a:stretch>
            <a:fillRect/>
          </a:stretch>
        </p:blipFill>
        <p:spPr bwMode="auto">
          <a:xfrm>
            <a:off x="11931669" y="3552330"/>
            <a:ext cx="5359134" cy="5001621"/>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073092" y="3403009"/>
            <a:ext cx="16787931" cy="718959"/>
          </a:xfrm>
          <a:prstGeom prst="rect">
            <a:avLst/>
          </a:prstGeom>
          <a:noFill/>
          <a:ln w="9525">
            <a:noFill/>
            <a:miter lim="800000"/>
            <a:headEnd/>
            <a:tailEnd/>
          </a:ln>
        </p:spPr>
        <p:txBody>
          <a:bodyPr wrap="square" lIns="163367" tIns="81683" rIns="163367" bIns="81683">
            <a:spAutoFit/>
          </a:bodyPr>
          <a:lstStyle/>
          <a:p>
            <a:r>
              <a:rPr lang="en-US" altLang="zh-CN" dirty="0" smtClean="0"/>
              <a:t>2. </a:t>
            </a:r>
            <a:r>
              <a:rPr lang="zh-CN" altLang="en-US" dirty="0" smtClean="0"/>
              <a:t>单击</a:t>
            </a:r>
            <a:r>
              <a:rPr lang="en-US" dirty="0" smtClean="0"/>
              <a:t>“</a:t>
            </a:r>
            <a:r>
              <a:rPr lang="zh-CN" altLang="en-US" dirty="0" smtClean="0"/>
              <a:t>创建</a:t>
            </a:r>
            <a:r>
              <a:rPr lang="en-US" dirty="0" smtClean="0"/>
              <a:t>”</a:t>
            </a:r>
            <a:r>
              <a:rPr lang="zh-CN" altLang="en-US" dirty="0" smtClean="0"/>
              <a:t>选项卡</a:t>
            </a:r>
            <a:r>
              <a:rPr lang="en-US" dirty="0" smtClean="0"/>
              <a:t> “</a:t>
            </a:r>
            <a:r>
              <a:rPr lang="zh-CN" altLang="en-US" dirty="0" smtClean="0"/>
              <a:t>绘制</a:t>
            </a:r>
            <a:r>
              <a:rPr lang="en-US" dirty="0" smtClean="0"/>
              <a:t>”</a:t>
            </a:r>
            <a:r>
              <a:rPr lang="zh-CN" altLang="en-US" dirty="0" smtClean="0"/>
              <a:t>面板</a:t>
            </a:r>
            <a:r>
              <a:rPr lang="en-US" dirty="0" smtClean="0"/>
              <a:t>  </a:t>
            </a:r>
            <a:r>
              <a:rPr lang="zh-CN" altLang="en-US" dirty="0" smtClean="0"/>
              <a:t>（点图元），然后沿路径单击以放置参照点。</a:t>
            </a:r>
            <a:endParaRPr lang="zh-CN" altLang="en-US" dirty="0"/>
          </a:p>
        </p:txBody>
      </p:sp>
      <p:sp>
        <p:nvSpPr>
          <p:cNvPr id="5" name="TextBox 5"/>
          <p:cNvSpPr txBox="1">
            <a:spLocks noChangeArrowheads="1"/>
          </p:cNvSpPr>
          <p:nvPr/>
        </p:nvSpPr>
        <p:spPr bwMode="auto">
          <a:xfrm>
            <a:off x="3715396" y="2145441"/>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创建放样形状</a:t>
            </a:r>
            <a:endParaRPr lang="zh-CN" altLang="en-US" sz="4400" b="1" dirty="0"/>
          </a:p>
        </p:txBody>
      </p:sp>
      <p:sp>
        <p:nvSpPr>
          <p:cNvPr id="6" name="TextBox 5"/>
          <p:cNvSpPr txBox="1"/>
          <p:nvPr/>
        </p:nvSpPr>
        <p:spPr>
          <a:xfrm>
            <a:off x="603722" y="434148"/>
            <a:ext cx="4503943" cy="400110"/>
          </a:xfrm>
          <a:prstGeom prst="rect">
            <a:avLst/>
          </a:prstGeom>
          <a:noFill/>
        </p:spPr>
        <p:txBody>
          <a:bodyPr wrap="square" rtlCol="0">
            <a:spAutoFit/>
          </a:bodyPr>
          <a:lstStyle/>
          <a:p>
            <a:endParaRPr lang="zh-CN" altLang="en-US" sz="2000" b="1" dirty="0">
              <a:solidFill>
                <a:prstClr val="white">
                  <a:lumMod val="50000"/>
                </a:prstClr>
              </a:solidFill>
              <a:latin typeface="方正兰亭超细黑简体" panose="02000000000000000000" pitchFamily="2" charset="-122"/>
              <a:ea typeface="方正兰亭超细黑简体" panose="02000000000000000000" pitchFamily="2" charset="-122"/>
            </a:endParaRPr>
          </a:p>
        </p:txBody>
      </p:sp>
      <p:pic>
        <p:nvPicPr>
          <p:cNvPr id="7" name="GUID-E7BE51D8-9D6C-42E6-BABC-DA17163885A7__IMAGE_E2626892027144D9AA1A753D1516352A" descr="http://help.autodesk.com/cloudhelp/2015/CHS/Revit-Model/images/GUID-892D1D5E-7047-4282-A70D-76F9207E1867.png"/>
          <p:cNvPicPr/>
          <p:nvPr/>
        </p:nvPicPr>
        <p:blipFill>
          <a:blip r:embed="rId2"/>
          <a:srcRect/>
          <a:stretch>
            <a:fillRect/>
          </a:stretch>
        </p:blipFill>
        <p:spPr bwMode="auto">
          <a:xfrm>
            <a:off x="4715695" y="4291800"/>
            <a:ext cx="7967012" cy="5214966"/>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073092" y="3403009"/>
            <a:ext cx="16787931" cy="718959"/>
          </a:xfrm>
          <a:prstGeom prst="rect">
            <a:avLst/>
          </a:prstGeom>
          <a:noFill/>
          <a:ln w="9525">
            <a:noFill/>
            <a:miter lim="800000"/>
            <a:headEnd/>
            <a:tailEnd/>
          </a:ln>
        </p:spPr>
        <p:txBody>
          <a:bodyPr wrap="square" lIns="163367" tIns="81683" rIns="163367" bIns="81683">
            <a:spAutoFit/>
          </a:bodyPr>
          <a:lstStyle/>
          <a:p>
            <a:r>
              <a:rPr lang="en-US" altLang="zh-CN" dirty="0" smtClean="0"/>
              <a:t>3. </a:t>
            </a:r>
            <a:r>
              <a:rPr lang="zh-CN" altLang="en-US" dirty="0" smtClean="0"/>
              <a:t>选择参照点。 工作平面将显示出来。</a:t>
            </a:r>
            <a:endParaRPr lang="zh-CN" altLang="en-US" dirty="0"/>
          </a:p>
        </p:txBody>
      </p:sp>
      <p:sp>
        <p:nvSpPr>
          <p:cNvPr id="5" name="TextBox 5"/>
          <p:cNvSpPr txBox="1">
            <a:spLocks noChangeArrowheads="1"/>
          </p:cNvSpPr>
          <p:nvPr/>
        </p:nvSpPr>
        <p:spPr bwMode="auto">
          <a:xfrm>
            <a:off x="3715396" y="2145441"/>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创建放样形状</a:t>
            </a:r>
            <a:endParaRPr lang="zh-CN" altLang="en-US" sz="4400" b="1" dirty="0"/>
          </a:p>
        </p:txBody>
      </p:sp>
      <p:sp>
        <p:nvSpPr>
          <p:cNvPr id="6" name="TextBox 5"/>
          <p:cNvSpPr txBox="1"/>
          <p:nvPr/>
        </p:nvSpPr>
        <p:spPr>
          <a:xfrm>
            <a:off x="603722" y="434148"/>
            <a:ext cx="4503943" cy="400110"/>
          </a:xfrm>
          <a:prstGeom prst="rect">
            <a:avLst/>
          </a:prstGeom>
          <a:noFill/>
        </p:spPr>
        <p:txBody>
          <a:bodyPr wrap="square" rtlCol="0">
            <a:spAutoFit/>
          </a:bodyPr>
          <a:lstStyle/>
          <a:p>
            <a:endParaRPr lang="zh-CN" altLang="en-US" sz="2000" b="1" dirty="0">
              <a:solidFill>
                <a:prstClr val="white">
                  <a:lumMod val="50000"/>
                </a:prstClr>
              </a:solidFill>
              <a:latin typeface="方正兰亭超细黑简体" panose="02000000000000000000" pitchFamily="2" charset="-122"/>
              <a:ea typeface="方正兰亭超细黑简体" panose="02000000000000000000" pitchFamily="2" charset="-122"/>
            </a:endParaRPr>
          </a:p>
        </p:txBody>
      </p:sp>
      <p:pic>
        <p:nvPicPr>
          <p:cNvPr id="8" name="GUID-E7BE51D8-9D6C-42E6-BABC-DA17163885A7__IMAGE_1F2E30F4947247199F6D922414053057" descr="http://help.autodesk.com/cloudhelp/2015/CHS/Revit-Model/images/GUID-1FF65EE3-DE09-4C3D-A597-2142FB94E130.png"/>
          <p:cNvPicPr/>
          <p:nvPr/>
        </p:nvPicPr>
        <p:blipFill>
          <a:blip r:embed="rId2"/>
          <a:srcRect/>
          <a:stretch>
            <a:fillRect/>
          </a:stretch>
        </p:blipFill>
        <p:spPr bwMode="auto">
          <a:xfrm>
            <a:off x="5107665" y="5149056"/>
            <a:ext cx="6038186" cy="4143404"/>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073092" y="3403009"/>
            <a:ext cx="16787931" cy="718959"/>
          </a:xfrm>
          <a:prstGeom prst="rect">
            <a:avLst/>
          </a:prstGeom>
          <a:noFill/>
          <a:ln w="9525">
            <a:noFill/>
            <a:miter lim="800000"/>
            <a:headEnd/>
            <a:tailEnd/>
          </a:ln>
        </p:spPr>
        <p:txBody>
          <a:bodyPr wrap="square" lIns="163367" tIns="81683" rIns="163367" bIns="81683">
            <a:spAutoFit/>
          </a:bodyPr>
          <a:lstStyle/>
          <a:p>
            <a:r>
              <a:rPr lang="en-US" altLang="zh-CN" dirty="0" smtClean="0"/>
              <a:t>4. </a:t>
            </a:r>
            <a:r>
              <a:rPr lang="zh-CN" altLang="en-US" dirty="0" smtClean="0"/>
              <a:t>在工作平面上绘制一个闭合轮廓。</a:t>
            </a:r>
            <a:endParaRPr lang="zh-CN" altLang="en-US" dirty="0"/>
          </a:p>
        </p:txBody>
      </p:sp>
      <p:sp>
        <p:nvSpPr>
          <p:cNvPr id="5" name="TextBox 5"/>
          <p:cNvSpPr txBox="1">
            <a:spLocks noChangeArrowheads="1"/>
          </p:cNvSpPr>
          <p:nvPr/>
        </p:nvSpPr>
        <p:spPr bwMode="auto">
          <a:xfrm>
            <a:off x="3715396" y="2145441"/>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创建放样形状</a:t>
            </a:r>
            <a:endParaRPr lang="zh-CN" altLang="en-US" sz="4400" b="1" dirty="0"/>
          </a:p>
        </p:txBody>
      </p:sp>
      <p:sp>
        <p:nvSpPr>
          <p:cNvPr id="6" name="TextBox 5"/>
          <p:cNvSpPr txBox="1"/>
          <p:nvPr/>
        </p:nvSpPr>
        <p:spPr>
          <a:xfrm>
            <a:off x="603722" y="434148"/>
            <a:ext cx="4503943" cy="400110"/>
          </a:xfrm>
          <a:prstGeom prst="rect">
            <a:avLst/>
          </a:prstGeom>
          <a:noFill/>
        </p:spPr>
        <p:txBody>
          <a:bodyPr wrap="square" rtlCol="0">
            <a:spAutoFit/>
          </a:bodyPr>
          <a:lstStyle/>
          <a:p>
            <a:endParaRPr lang="zh-CN" altLang="en-US" sz="2000" b="1" dirty="0">
              <a:solidFill>
                <a:prstClr val="white">
                  <a:lumMod val="50000"/>
                </a:prstClr>
              </a:solidFill>
              <a:latin typeface="方正兰亭超细黑简体" panose="02000000000000000000" pitchFamily="2" charset="-122"/>
              <a:ea typeface="方正兰亭超细黑简体" panose="02000000000000000000" pitchFamily="2" charset="-122"/>
            </a:endParaRPr>
          </a:p>
        </p:txBody>
      </p:sp>
      <p:pic>
        <p:nvPicPr>
          <p:cNvPr id="7" name="GUID-E7BE51D8-9D6C-42E6-BABC-DA17163885A7__IMAGE_2F9698FFE08F41A49A6B815AE8B82AF7" descr="http://help.autodesk.com/cloudhelp/2015/CHS/Revit-Model/images/GUID-78ED566F-8D33-4266-AEAA-54B16AE81417.png"/>
          <p:cNvPicPr/>
          <p:nvPr/>
        </p:nvPicPr>
        <p:blipFill>
          <a:blip r:embed="rId2"/>
          <a:srcRect/>
          <a:stretch>
            <a:fillRect/>
          </a:stretch>
        </p:blipFill>
        <p:spPr bwMode="auto">
          <a:xfrm>
            <a:off x="3930613" y="4863304"/>
            <a:ext cx="9359070" cy="4000528"/>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073092" y="3403009"/>
            <a:ext cx="16787931" cy="1732122"/>
          </a:xfrm>
          <a:prstGeom prst="rect">
            <a:avLst/>
          </a:prstGeom>
          <a:noFill/>
          <a:ln w="9525">
            <a:noFill/>
            <a:miter lim="800000"/>
            <a:headEnd/>
            <a:tailEnd/>
          </a:ln>
        </p:spPr>
        <p:txBody>
          <a:bodyPr wrap="square" lIns="163367" tIns="81683" rIns="163367" bIns="81683">
            <a:spAutoFit/>
          </a:bodyPr>
          <a:lstStyle/>
          <a:p>
            <a:pPr lvl="0">
              <a:lnSpc>
                <a:spcPct val="150000"/>
              </a:lnSpc>
            </a:pPr>
            <a:r>
              <a:rPr lang="en-US" altLang="zh-CN" dirty="0" smtClean="0"/>
              <a:t>5. </a:t>
            </a:r>
            <a:r>
              <a:rPr lang="zh-CN" altLang="en-US" dirty="0" smtClean="0"/>
              <a:t>选择线和轮廓。</a:t>
            </a:r>
          </a:p>
          <a:p>
            <a:pPr lvl="0">
              <a:lnSpc>
                <a:spcPct val="150000"/>
              </a:lnSpc>
            </a:pPr>
            <a:r>
              <a:rPr lang="en-US" altLang="zh-CN" dirty="0" smtClean="0"/>
              <a:t>6. </a:t>
            </a:r>
            <a:r>
              <a:rPr lang="zh-CN" altLang="en-US" dirty="0" smtClean="0"/>
              <a:t>单击</a:t>
            </a:r>
            <a:r>
              <a:rPr lang="en-US" dirty="0" smtClean="0"/>
              <a:t>“</a:t>
            </a:r>
            <a:r>
              <a:rPr lang="zh-CN" altLang="en-US" dirty="0" smtClean="0"/>
              <a:t>修改</a:t>
            </a:r>
            <a:r>
              <a:rPr lang="en-US" dirty="0" smtClean="0"/>
              <a:t> | </a:t>
            </a:r>
            <a:r>
              <a:rPr lang="zh-CN" altLang="en-US" dirty="0" smtClean="0"/>
              <a:t>线</a:t>
            </a:r>
            <a:r>
              <a:rPr lang="en-US" dirty="0" smtClean="0"/>
              <a:t>”</a:t>
            </a:r>
            <a:r>
              <a:rPr lang="zh-CN" altLang="en-US" dirty="0" smtClean="0"/>
              <a:t>选项卡</a:t>
            </a:r>
            <a:r>
              <a:rPr lang="en-US" dirty="0" smtClean="0"/>
              <a:t>  “</a:t>
            </a:r>
            <a:r>
              <a:rPr lang="zh-CN" altLang="en-US" dirty="0" smtClean="0"/>
              <a:t>形状</a:t>
            </a:r>
            <a:r>
              <a:rPr lang="en-US" dirty="0" smtClean="0"/>
              <a:t>”</a:t>
            </a:r>
            <a:r>
              <a:rPr lang="zh-CN" altLang="en-US" dirty="0" smtClean="0"/>
              <a:t>面板</a:t>
            </a:r>
            <a:r>
              <a:rPr lang="en-US" dirty="0" smtClean="0"/>
              <a:t>  </a:t>
            </a:r>
            <a:r>
              <a:rPr lang="zh-CN" altLang="en-US" dirty="0" smtClean="0"/>
              <a:t>（创建形状）。</a:t>
            </a:r>
            <a:endParaRPr lang="zh-CN" altLang="en-US" dirty="0"/>
          </a:p>
        </p:txBody>
      </p:sp>
      <p:sp>
        <p:nvSpPr>
          <p:cNvPr id="5" name="TextBox 5"/>
          <p:cNvSpPr txBox="1">
            <a:spLocks noChangeArrowheads="1"/>
          </p:cNvSpPr>
          <p:nvPr/>
        </p:nvSpPr>
        <p:spPr bwMode="auto">
          <a:xfrm>
            <a:off x="3715396" y="2145441"/>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创建放样形状</a:t>
            </a:r>
            <a:endParaRPr lang="zh-CN" altLang="en-US" sz="4400" b="1" dirty="0"/>
          </a:p>
        </p:txBody>
      </p:sp>
      <p:sp>
        <p:nvSpPr>
          <p:cNvPr id="6" name="TextBox 5"/>
          <p:cNvSpPr txBox="1"/>
          <p:nvPr/>
        </p:nvSpPr>
        <p:spPr>
          <a:xfrm>
            <a:off x="603722" y="434148"/>
            <a:ext cx="4503943" cy="400110"/>
          </a:xfrm>
          <a:prstGeom prst="rect">
            <a:avLst/>
          </a:prstGeom>
          <a:noFill/>
        </p:spPr>
        <p:txBody>
          <a:bodyPr wrap="square" rtlCol="0">
            <a:spAutoFit/>
          </a:bodyPr>
          <a:lstStyle/>
          <a:p>
            <a:endParaRPr lang="zh-CN" altLang="en-US" sz="2000" b="1" dirty="0">
              <a:solidFill>
                <a:prstClr val="white">
                  <a:lumMod val="50000"/>
                </a:prstClr>
              </a:solidFill>
              <a:latin typeface="方正兰亭超细黑简体" panose="02000000000000000000" pitchFamily="2" charset="-122"/>
              <a:ea typeface="方正兰亭超细黑简体" panose="02000000000000000000" pitchFamily="2" charset="-122"/>
            </a:endParaRPr>
          </a:p>
        </p:txBody>
      </p:sp>
      <p:pic>
        <p:nvPicPr>
          <p:cNvPr id="8" name="GUID-E7BE51D8-9D6C-42E6-BABC-DA17163885A7__IMAGE_71BEAB1524E8446DB0F931AD21AAC45B" descr="http://help.autodesk.com/cloudhelp/2015/CHS/Revit-Model/images/GUID-F6EDB5C6-01AC-41A2-AFCD-8FCDED85DCCB.png"/>
          <p:cNvPicPr/>
          <p:nvPr/>
        </p:nvPicPr>
        <p:blipFill>
          <a:blip r:embed="rId2"/>
          <a:srcRect/>
          <a:stretch>
            <a:fillRect/>
          </a:stretch>
        </p:blipFill>
        <p:spPr bwMode="auto">
          <a:xfrm>
            <a:off x="3077210" y="5839300"/>
            <a:ext cx="9640277" cy="3167407"/>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644597" y="3863172"/>
            <a:ext cx="15216295" cy="4225112"/>
          </a:xfrm>
          <a:prstGeom prst="rect">
            <a:avLst/>
          </a:prstGeom>
          <a:noFill/>
          <a:ln w="9525">
            <a:noFill/>
            <a:miter lim="800000"/>
            <a:headEnd/>
            <a:tailEnd/>
          </a:ln>
        </p:spPr>
        <p:txBody>
          <a:bodyPr wrap="square" lIns="163367" tIns="81683" rIns="163367" bIns="81683">
            <a:spAutoFit/>
          </a:bodyPr>
          <a:lstStyle/>
          <a:p>
            <a:pPr>
              <a:lnSpc>
                <a:spcPct val="150000"/>
              </a:lnSpc>
              <a:buFont typeface="Wingdings" pitchFamily="2" charset="2"/>
              <a:buChar char="Ø"/>
            </a:pPr>
            <a:r>
              <a:rPr lang="zh-CN" altLang="en-US" dirty="0" smtClean="0"/>
              <a:t>从垂直于线绘制的线和两个或多个二维轮廓创建放样融合形状。</a:t>
            </a:r>
          </a:p>
          <a:p>
            <a:pPr>
              <a:lnSpc>
                <a:spcPct val="150000"/>
              </a:lnSpc>
              <a:buFont typeface="Wingdings" pitchFamily="2" charset="2"/>
              <a:buChar char="Ø"/>
            </a:pPr>
            <a:r>
              <a:rPr lang="zh-CN" altLang="en-US" dirty="0" smtClean="0"/>
              <a:t>放样融合中的线定义了放样并融合二维轮廓来创建三维形状的路径。轮廓由线处理组成，线处理垂直于用于定义路径的一条或多条线而绘制。</a:t>
            </a:r>
          </a:p>
          <a:p>
            <a:pPr>
              <a:lnSpc>
                <a:spcPct val="150000"/>
              </a:lnSpc>
              <a:buFont typeface="Wingdings" pitchFamily="2" charset="2"/>
              <a:buChar char="Ø"/>
            </a:pPr>
            <a:r>
              <a:rPr lang="zh-CN" altLang="en-US" dirty="0" smtClean="0"/>
              <a:t>与放样形状不同，放样融合无法沿着多段路径创建。但是，轮廓可以打开、闭合或是两者的组合。</a:t>
            </a:r>
            <a:endParaRPr lang="zh-CN" altLang="en-US" dirty="0"/>
          </a:p>
        </p:txBody>
      </p:sp>
      <p:sp>
        <p:nvSpPr>
          <p:cNvPr id="5" name="TextBox 5"/>
          <p:cNvSpPr txBox="1">
            <a:spLocks noChangeArrowheads="1"/>
          </p:cNvSpPr>
          <p:nvPr/>
        </p:nvSpPr>
        <p:spPr bwMode="auto">
          <a:xfrm>
            <a:off x="3715396" y="2145441"/>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创建放样融合形状</a:t>
            </a:r>
            <a:endParaRPr lang="zh-CN" altLang="en-US" sz="4400" b="1" dirty="0"/>
          </a:p>
        </p:txBody>
      </p:sp>
      <p:sp>
        <p:nvSpPr>
          <p:cNvPr id="6" name="TextBox 5"/>
          <p:cNvSpPr txBox="1"/>
          <p:nvPr/>
        </p:nvSpPr>
        <p:spPr>
          <a:xfrm>
            <a:off x="603722" y="434148"/>
            <a:ext cx="4503943" cy="400110"/>
          </a:xfrm>
          <a:prstGeom prst="rect">
            <a:avLst/>
          </a:prstGeom>
          <a:noFill/>
        </p:spPr>
        <p:txBody>
          <a:bodyPr wrap="square" rtlCol="0">
            <a:spAutoFit/>
          </a:bodyPr>
          <a:lstStyle/>
          <a:p>
            <a:endParaRPr lang="zh-CN" altLang="en-US" sz="2000" b="1" dirty="0">
              <a:solidFill>
                <a:prstClr val="white">
                  <a:lumMod val="50000"/>
                </a:prstClr>
              </a:solidFill>
              <a:latin typeface="方正兰亭超细黑简体" panose="02000000000000000000" pitchFamily="2" charset="-122"/>
              <a:ea typeface="方正兰亭超细黑简体" panose="02000000000000000000" pitchFamily="2" charset="-122"/>
            </a:endParaRPr>
          </a:p>
        </p:txBody>
      </p:sp>
    </p:spTree>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644597" y="3863172"/>
            <a:ext cx="15216295" cy="901125"/>
          </a:xfrm>
          <a:prstGeom prst="rect">
            <a:avLst/>
          </a:prstGeom>
          <a:noFill/>
          <a:ln w="9525">
            <a:noFill/>
            <a:miter lim="800000"/>
            <a:headEnd/>
            <a:tailEnd/>
          </a:ln>
        </p:spPr>
        <p:txBody>
          <a:bodyPr wrap="square" lIns="163367" tIns="81683" rIns="163367" bIns="81683">
            <a:spAutoFit/>
          </a:bodyPr>
          <a:lstStyle/>
          <a:p>
            <a:pPr>
              <a:lnSpc>
                <a:spcPct val="150000"/>
              </a:lnSpc>
            </a:pPr>
            <a:r>
              <a:rPr lang="en-US" altLang="zh-CN" dirty="0" smtClean="0"/>
              <a:t>1. </a:t>
            </a:r>
            <a:r>
              <a:rPr lang="zh-CN" altLang="en-US" dirty="0" smtClean="0"/>
              <a:t>绘制线以形成路径。</a:t>
            </a:r>
            <a:endParaRPr lang="zh-CN" altLang="en-US" dirty="0"/>
          </a:p>
        </p:txBody>
      </p:sp>
      <p:sp>
        <p:nvSpPr>
          <p:cNvPr id="5" name="TextBox 5"/>
          <p:cNvSpPr txBox="1">
            <a:spLocks noChangeArrowheads="1"/>
          </p:cNvSpPr>
          <p:nvPr/>
        </p:nvSpPr>
        <p:spPr bwMode="auto">
          <a:xfrm>
            <a:off x="3715396" y="2145441"/>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创建放样融合形状</a:t>
            </a:r>
            <a:endParaRPr lang="zh-CN" altLang="en-US" sz="4400" b="1" dirty="0"/>
          </a:p>
        </p:txBody>
      </p:sp>
      <p:sp>
        <p:nvSpPr>
          <p:cNvPr id="6" name="TextBox 5"/>
          <p:cNvSpPr txBox="1"/>
          <p:nvPr/>
        </p:nvSpPr>
        <p:spPr>
          <a:xfrm>
            <a:off x="603722" y="434148"/>
            <a:ext cx="4503943" cy="400110"/>
          </a:xfrm>
          <a:prstGeom prst="rect">
            <a:avLst/>
          </a:prstGeom>
          <a:noFill/>
        </p:spPr>
        <p:txBody>
          <a:bodyPr wrap="square" rtlCol="0">
            <a:spAutoFit/>
          </a:bodyPr>
          <a:lstStyle/>
          <a:p>
            <a:endParaRPr lang="zh-CN" altLang="en-US" sz="2000" b="1" dirty="0">
              <a:solidFill>
                <a:prstClr val="white">
                  <a:lumMod val="50000"/>
                </a:prstClr>
              </a:solidFill>
              <a:latin typeface="方正兰亭超细黑简体" panose="02000000000000000000" pitchFamily="2" charset="-122"/>
              <a:ea typeface="方正兰亭超细黑简体" panose="02000000000000000000" pitchFamily="2" charset="-122"/>
            </a:endParaRPr>
          </a:p>
        </p:txBody>
      </p:sp>
      <p:pic>
        <p:nvPicPr>
          <p:cNvPr id="7" name="GUID-DC56F7E5-E10E-49CC-92CC-AD7B3E85C683__IMAGE_20CF8005FDC0484F8B4BE2287D01CB31" descr="http://help.autodesk.com/cloudhelp/2015/CHS/Revit-Model/images/GUID-3D7AE571-F5EF-4711-9D9F-2D470B47F78C.png"/>
          <p:cNvPicPr/>
          <p:nvPr/>
        </p:nvPicPr>
        <p:blipFill>
          <a:blip r:embed="rId2"/>
          <a:srcRect/>
          <a:stretch>
            <a:fillRect/>
          </a:stretch>
        </p:blipFill>
        <p:spPr bwMode="auto">
          <a:xfrm>
            <a:off x="7635384" y="4764297"/>
            <a:ext cx="5224979" cy="4242411"/>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644597" y="3220230"/>
            <a:ext cx="15216295" cy="1826955"/>
          </a:xfrm>
          <a:prstGeom prst="rect">
            <a:avLst/>
          </a:prstGeom>
          <a:noFill/>
          <a:ln w="9525">
            <a:noFill/>
            <a:miter lim="800000"/>
            <a:headEnd/>
            <a:tailEnd/>
          </a:ln>
        </p:spPr>
        <p:txBody>
          <a:bodyPr wrap="square" lIns="163367" tIns="81683" rIns="163367" bIns="81683">
            <a:spAutoFit/>
          </a:bodyPr>
          <a:lstStyle/>
          <a:p>
            <a:pPr>
              <a:lnSpc>
                <a:spcPct val="150000"/>
              </a:lnSpc>
            </a:pPr>
            <a:r>
              <a:rPr lang="en-US" altLang="zh-CN" dirty="0" smtClean="0"/>
              <a:t>2. </a:t>
            </a:r>
            <a:r>
              <a:rPr lang="zh-CN" altLang="en-US" dirty="0" smtClean="0"/>
              <a:t>单击</a:t>
            </a:r>
            <a:r>
              <a:rPr lang="en-US" dirty="0" smtClean="0"/>
              <a:t>“</a:t>
            </a:r>
            <a:r>
              <a:rPr lang="zh-CN" altLang="en-US" dirty="0" smtClean="0"/>
              <a:t>创建</a:t>
            </a:r>
            <a:r>
              <a:rPr lang="en-US" dirty="0" smtClean="0"/>
              <a:t>”</a:t>
            </a:r>
            <a:r>
              <a:rPr lang="zh-CN" altLang="en-US" dirty="0" smtClean="0"/>
              <a:t>选项卡</a:t>
            </a:r>
            <a:r>
              <a:rPr lang="en-US" dirty="0" smtClean="0"/>
              <a:t>  “</a:t>
            </a:r>
            <a:r>
              <a:rPr lang="zh-CN" altLang="en-US" dirty="0" smtClean="0"/>
              <a:t>绘制</a:t>
            </a:r>
            <a:r>
              <a:rPr lang="en-US" dirty="0" smtClean="0"/>
              <a:t>”</a:t>
            </a:r>
            <a:r>
              <a:rPr lang="zh-CN" altLang="en-US" dirty="0" smtClean="0"/>
              <a:t>面板</a:t>
            </a:r>
            <a:r>
              <a:rPr lang="en-US" dirty="0" smtClean="0"/>
              <a:t>  </a:t>
            </a:r>
            <a:r>
              <a:rPr lang="zh-CN" altLang="en-US" dirty="0" smtClean="0"/>
              <a:t>（点图元），然后沿路径放置放样融合轮廓的参照点。</a:t>
            </a:r>
            <a:endParaRPr lang="zh-CN" altLang="en-US" dirty="0"/>
          </a:p>
        </p:txBody>
      </p:sp>
      <p:sp>
        <p:nvSpPr>
          <p:cNvPr id="5" name="TextBox 5"/>
          <p:cNvSpPr txBox="1">
            <a:spLocks noChangeArrowheads="1"/>
          </p:cNvSpPr>
          <p:nvPr/>
        </p:nvSpPr>
        <p:spPr bwMode="auto">
          <a:xfrm>
            <a:off x="3715396" y="2145441"/>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创建放样融合形状</a:t>
            </a:r>
            <a:endParaRPr lang="zh-CN" altLang="en-US" sz="4400" b="1" dirty="0"/>
          </a:p>
        </p:txBody>
      </p:sp>
      <p:sp>
        <p:nvSpPr>
          <p:cNvPr id="6" name="TextBox 5"/>
          <p:cNvSpPr txBox="1"/>
          <p:nvPr/>
        </p:nvSpPr>
        <p:spPr>
          <a:xfrm>
            <a:off x="603722" y="434148"/>
            <a:ext cx="4503943" cy="400110"/>
          </a:xfrm>
          <a:prstGeom prst="rect">
            <a:avLst/>
          </a:prstGeom>
          <a:noFill/>
        </p:spPr>
        <p:txBody>
          <a:bodyPr wrap="square" rtlCol="0">
            <a:spAutoFit/>
          </a:bodyPr>
          <a:lstStyle/>
          <a:p>
            <a:endParaRPr lang="zh-CN" altLang="en-US" sz="2000" b="1" dirty="0">
              <a:solidFill>
                <a:prstClr val="white">
                  <a:lumMod val="50000"/>
                </a:prstClr>
              </a:solidFill>
              <a:latin typeface="方正兰亭超细黑简体" panose="02000000000000000000" pitchFamily="2" charset="-122"/>
              <a:ea typeface="方正兰亭超细黑简体" panose="02000000000000000000" pitchFamily="2" charset="-122"/>
            </a:endParaRPr>
          </a:p>
        </p:txBody>
      </p:sp>
      <p:pic>
        <p:nvPicPr>
          <p:cNvPr id="8" name="GUID-DC56F7E5-E10E-49CC-92CC-AD7B3E85C683__IMAGE_803A65AC97364D598517F91CA81C2C44" descr="http://help.autodesk.com/cloudhelp/2015/CHS/Revit-Model/images/GUID-E34984DB-68B1-432E-B82E-4C44FB9128EF.png"/>
          <p:cNvPicPr/>
          <p:nvPr/>
        </p:nvPicPr>
        <p:blipFill>
          <a:blip r:embed="rId2"/>
          <a:srcRect/>
          <a:stretch>
            <a:fillRect/>
          </a:stretch>
        </p:blipFill>
        <p:spPr bwMode="auto">
          <a:xfrm>
            <a:off x="7648323" y="3972420"/>
            <a:ext cx="5997858" cy="5462915"/>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644597" y="3220230"/>
            <a:ext cx="15216295" cy="995958"/>
          </a:xfrm>
          <a:prstGeom prst="rect">
            <a:avLst/>
          </a:prstGeom>
          <a:noFill/>
          <a:ln w="9525">
            <a:noFill/>
            <a:miter lim="800000"/>
            <a:headEnd/>
            <a:tailEnd/>
          </a:ln>
        </p:spPr>
        <p:txBody>
          <a:bodyPr wrap="square" lIns="163367" tIns="81683" rIns="163367" bIns="81683">
            <a:spAutoFit/>
          </a:bodyPr>
          <a:lstStyle/>
          <a:p>
            <a:pPr>
              <a:lnSpc>
                <a:spcPct val="150000"/>
              </a:lnSpc>
            </a:pPr>
            <a:r>
              <a:rPr lang="en-US" altLang="zh-CN" dirty="0" smtClean="0"/>
              <a:t>3.</a:t>
            </a:r>
            <a:r>
              <a:rPr lang="zh-CN" altLang="en-US" dirty="0" smtClean="0"/>
              <a:t>选择一个参照点并在其工作平面上绘制一个闭合轮廓。</a:t>
            </a:r>
            <a:endParaRPr lang="zh-CN" altLang="en-US" dirty="0"/>
          </a:p>
        </p:txBody>
      </p:sp>
      <p:sp>
        <p:nvSpPr>
          <p:cNvPr id="5" name="TextBox 5"/>
          <p:cNvSpPr txBox="1">
            <a:spLocks noChangeArrowheads="1"/>
          </p:cNvSpPr>
          <p:nvPr/>
        </p:nvSpPr>
        <p:spPr bwMode="auto">
          <a:xfrm>
            <a:off x="3715396" y="2145441"/>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创建放样融合形状</a:t>
            </a:r>
            <a:endParaRPr lang="zh-CN" altLang="en-US" sz="4400" b="1" dirty="0"/>
          </a:p>
        </p:txBody>
      </p:sp>
      <p:sp>
        <p:nvSpPr>
          <p:cNvPr id="6" name="TextBox 5"/>
          <p:cNvSpPr txBox="1"/>
          <p:nvPr/>
        </p:nvSpPr>
        <p:spPr>
          <a:xfrm>
            <a:off x="603722" y="434148"/>
            <a:ext cx="4503943" cy="400110"/>
          </a:xfrm>
          <a:prstGeom prst="rect">
            <a:avLst/>
          </a:prstGeom>
          <a:noFill/>
        </p:spPr>
        <p:txBody>
          <a:bodyPr wrap="square" rtlCol="0">
            <a:spAutoFit/>
          </a:bodyPr>
          <a:lstStyle/>
          <a:p>
            <a:endParaRPr lang="zh-CN" altLang="en-US" sz="2000" b="1" dirty="0">
              <a:solidFill>
                <a:prstClr val="white">
                  <a:lumMod val="50000"/>
                </a:prstClr>
              </a:solidFill>
              <a:latin typeface="方正兰亭超细黑简体" panose="02000000000000000000" pitchFamily="2" charset="-122"/>
              <a:ea typeface="方正兰亭超细黑简体" panose="02000000000000000000" pitchFamily="2" charset="-122"/>
            </a:endParaRPr>
          </a:p>
        </p:txBody>
      </p:sp>
      <p:pic>
        <p:nvPicPr>
          <p:cNvPr id="7" name="GUID-DC56F7E5-E10E-49CC-92CC-AD7B3E85C683__IMAGE_D364410A7E0945A0A3794828368930CB" descr="http://help.autodesk.com/cloudhelp/2015/CHS/Revit-Model/images/GUID-2F3412C4-AA94-494E-9BAB-8CD11CDDF000.png"/>
          <p:cNvPicPr/>
          <p:nvPr/>
        </p:nvPicPr>
        <p:blipFill>
          <a:blip r:embed="rId2"/>
          <a:srcRect/>
          <a:stretch>
            <a:fillRect/>
          </a:stretch>
        </p:blipFill>
        <p:spPr bwMode="auto">
          <a:xfrm>
            <a:off x="7422185" y="4077486"/>
            <a:ext cx="5509616" cy="5211999"/>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073093" y="3403009"/>
            <a:ext cx="16144988" cy="5704939"/>
          </a:xfrm>
          <a:prstGeom prst="rect">
            <a:avLst/>
          </a:prstGeom>
          <a:noFill/>
          <a:ln w="9525">
            <a:noFill/>
            <a:miter lim="800000"/>
            <a:headEnd/>
            <a:tailEnd/>
          </a:ln>
        </p:spPr>
        <p:txBody>
          <a:bodyPr wrap="square" lIns="163367" tIns="81683" rIns="163367" bIns="81683">
            <a:spAutoFit/>
          </a:bodyPr>
          <a:lstStyle/>
          <a:p>
            <a:r>
              <a:rPr lang="zh-CN" altLang="en-US" sz="4000" dirty="0" smtClean="0"/>
              <a:t>熟悉：</a:t>
            </a:r>
          </a:p>
          <a:p>
            <a:r>
              <a:rPr lang="en-US" sz="4000" dirty="0" smtClean="0"/>
              <a:t>1</a:t>
            </a:r>
            <a:r>
              <a:rPr lang="zh-CN" altLang="en-US" sz="4000" dirty="0" smtClean="0"/>
              <a:t>、内建体量与可载入体量族的区别。</a:t>
            </a:r>
          </a:p>
          <a:p>
            <a:r>
              <a:rPr lang="en-US" sz="4000" dirty="0" smtClean="0"/>
              <a:t>2</a:t>
            </a:r>
            <a:r>
              <a:rPr lang="zh-CN" altLang="en-US" sz="4000" dirty="0" smtClean="0"/>
              <a:t>、参照点中基于主体的点和驱动点的区别，如何生成驱动点，如何变更点的主体。</a:t>
            </a:r>
          </a:p>
          <a:p>
            <a:r>
              <a:rPr lang="en-US" sz="4000" dirty="0" smtClean="0"/>
              <a:t>3</a:t>
            </a:r>
            <a:r>
              <a:rPr lang="zh-CN" altLang="en-US" sz="4000" dirty="0" smtClean="0"/>
              <a:t>、自由形状与基于参照的形状的适用范围。</a:t>
            </a:r>
          </a:p>
          <a:p>
            <a:r>
              <a:rPr lang="en-US" sz="4000" dirty="0" smtClean="0"/>
              <a:t>4</a:t>
            </a:r>
            <a:r>
              <a:rPr lang="zh-CN" altLang="en-US" sz="4000" dirty="0" smtClean="0"/>
              <a:t>、表面有理化的概念。</a:t>
            </a:r>
          </a:p>
          <a:p>
            <a:r>
              <a:rPr lang="en-US" sz="4000" dirty="0" smtClean="0"/>
              <a:t>5</a:t>
            </a:r>
            <a:r>
              <a:rPr lang="zh-CN" altLang="en-US" sz="4000" dirty="0" smtClean="0"/>
              <a:t>、</a:t>
            </a:r>
            <a:r>
              <a:rPr lang="en-US" sz="4000" dirty="0" smtClean="0"/>
              <a:t>UV</a:t>
            </a:r>
            <a:r>
              <a:rPr lang="zh-CN" altLang="en-US" sz="4000" dirty="0" smtClean="0"/>
              <a:t>网格分割体量表面、表面图案填充、填充图案构件族的方法。</a:t>
            </a:r>
          </a:p>
          <a:p>
            <a:r>
              <a:rPr lang="en-US" sz="4000" dirty="0" smtClean="0"/>
              <a:t>6</a:t>
            </a:r>
            <a:r>
              <a:rPr lang="zh-CN" altLang="en-US" sz="4000" dirty="0" smtClean="0"/>
              <a:t>、从体量表面创建建筑图元的方法：面楼板、面墙、面幕墙系统、面屋顶。</a:t>
            </a:r>
            <a:endParaRPr lang="zh-CN" altLang="en-US" sz="4000" dirty="0"/>
          </a:p>
        </p:txBody>
      </p:sp>
      <p:sp>
        <p:nvSpPr>
          <p:cNvPr id="5" name="TextBox 5"/>
          <p:cNvSpPr txBox="1">
            <a:spLocks noChangeArrowheads="1"/>
          </p:cNvSpPr>
          <p:nvPr/>
        </p:nvSpPr>
        <p:spPr bwMode="auto">
          <a:xfrm>
            <a:off x="3715396" y="2145441"/>
            <a:ext cx="10574586" cy="1272957"/>
          </a:xfrm>
          <a:prstGeom prst="rect">
            <a:avLst/>
          </a:prstGeom>
          <a:noFill/>
          <a:ln w="9525">
            <a:noFill/>
            <a:miter lim="800000"/>
            <a:headEnd/>
            <a:tailEnd/>
          </a:ln>
        </p:spPr>
        <p:txBody>
          <a:bodyPr lIns="163367" tIns="81683" rIns="163367" bIns="81683">
            <a:spAutoFit/>
          </a:bodyPr>
          <a:lstStyle/>
          <a:p>
            <a:pPr algn="ctr"/>
            <a:r>
              <a:rPr lang="zh-CN" altLang="en-US" sz="7200" dirty="0" smtClean="0"/>
              <a:t>概念体量</a:t>
            </a:r>
            <a:endParaRPr lang="zh-CN" altLang="en-US" sz="7100" dirty="0"/>
          </a:p>
        </p:txBody>
      </p:sp>
      <p:sp>
        <p:nvSpPr>
          <p:cNvPr id="6" name="TextBox 5"/>
          <p:cNvSpPr txBox="1"/>
          <p:nvPr/>
        </p:nvSpPr>
        <p:spPr>
          <a:xfrm>
            <a:off x="603722" y="434148"/>
            <a:ext cx="4503943" cy="400110"/>
          </a:xfrm>
          <a:prstGeom prst="rect">
            <a:avLst/>
          </a:prstGeom>
          <a:noFill/>
        </p:spPr>
        <p:txBody>
          <a:bodyPr wrap="square" rtlCol="0">
            <a:spAutoFit/>
          </a:bodyPr>
          <a:lstStyle/>
          <a:p>
            <a:endParaRPr lang="zh-CN" altLang="en-US" sz="2000" b="1" dirty="0">
              <a:solidFill>
                <a:prstClr val="white">
                  <a:lumMod val="50000"/>
                </a:prstClr>
              </a:solidFill>
              <a:latin typeface="方正兰亭超细黑简体" panose="02000000000000000000" pitchFamily="2" charset="-122"/>
              <a:ea typeface="方正兰亭超细黑简体" panose="02000000000000000000" pitchFamily="2" charset="-122"/>
            </a:endParaRPr>
          </a:p>
        </p:txBody>
      </p:sp>
    </p:spTree>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644597" y="3220230"/>
            <a:ext cx="15216295" cy="901125"/>
          </a:xfrm>
          <a:prstGeom prst="rect">
            <a:avLst/>
          </a:prstGeom>
          <a:noFill/>
          <a:ln w="9525">
            <a:noFill/>
            <a:miter lim="800000"/>
            <a:headEnd/>
            <a:tailEnd/>
          </a:ln>
        </p:spPr>
        <p:txBody>
          <a:bodyPr wrap="square" lIns="163367" tIns="81683" rIns="163367" bIns="81683">
            <a:spAutoFit/>
          </a:bodyPr>
          <a:lstStyle/>
          <a:p>
            <a:pPr>
              <a:lnSpc>
                <a:spcPct val="150000"/>
              </a:lnSpc>
            </a:pPr>
            <a:r>
              <a:rPr lang="en-US" altLang="zh-CN" dirty="0" smtClean="0"/>
              <a:t>4.</a:t>
            </a:r>
            <a:r>
              <a:rPr lang="zh-CN" altLang="en-US" dirty="0" smtClean="0"/>
              <a:t>绘制其余参照点的轮廓。</a:t>
            </a:r>
            <a:endParaRPr lang="zh-CN" altLang="en-US" dirty="0"/>
          </a:p>
        </p:txBody>
      </p:sp>
      <p:sp>
        <p:nvSpPr>
          <p:cNvPr id="5" name="TextBox 5"/>
          <p:cNvSpPr txBox="1">
            <a:spLocks noChangeArrowheads="1"/>
          </p:cNvSpPr>
          <p:nvPr/>
        </p:nvSpPr>
        <p:spPr bwMode="auto">
          <a:xfrm>
            <a:off x="3715396" y="2145441"/>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创建放样融合形状</a:t>
            </a:r>
            <a:endParaRPr lang="zh-CN" altLang="en-US" sz="4400" b="1" dirty="0"/>
          </a:p>
        </p:txBody>
      </p:sp>
      <p:sp>
        <p:nvSpPr>
          <p:cNvPr id="6" name="TextBox 5"/>
          <p:cNvSpPr txBox="1"/>
          <p:nvPr/>
        </p:nvSpPr>
        <p:spPr>
          <a:xfrm>
            <a:off x="603722" y="434148"/>
            <a:ext cx="4503943" cy="400110"/>
          </a:xfrm>
          <a:prstGeom prst="rect">
            <a:avLst/>
          </a:prstGeom>
          <a:noFill/>
        </p:spPr>
        <p:txBody>
          <a:bodyPr wrap="square" rtlCol="0">
            <a:spAutoFit/>
          </a:bodyPr>
          <a:lstStyle/>
          <a:p>
            <a:endParaRPr lang="zh-CN" altLang="en-US" sz="2000" b="1" dirty="0">
              <a:solidFill>
                <a:prstClr val="white">
                  <a:lumMod val="50000"/>
                </a:prstClr>
              </a:solidFill>
              <a:latin typeface="方正兰亭超细黑简体" panose="02000000000000000000" pitchFamily="2" charset="-122"/>
              <a:ea typeface="方正兰亭超细黑简体" panose="02000000000000000000" pitchFamily="2" charset="-122"/>
            </a:endParaRPr>
          </a:p>
        </p:txBody>
      </p:sp>
      <p:pic>
        <p:nvPicPr>
          <p:cNvPr id="8" name="GUID-DC56F7E5-E10E-49CC-92CC-AD7B3E85C683__IMAGE_667FB5E0BFE54EDF852843963D8908B7" descr="http://help.autodesk.com/cloudhelp/2015/CHS/Revit-Model/images/GUID-54E1266C-9B5F-491C-8DDD-D94A94D55180.png"/>
          <p:cNvPicPr/>
          <p:nvPr/>
        </p:nvPicPr>
        <p:blipFill>
          <a:blip r:embed="rId2"/>
          <a:srcRect/>
          <a:stretch>
            <a:fillRect/>
          </a:stretch>
        </p:blipFill>
        <p:spPr bwMode="auto">
          <a:xfrm>
            <a:off x="7526468" y="3876660"/>
            <a:ext cx="5763215" cy="5487238"/>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644597" y="3220230"/>
            <a:ext cx="15216295" cy="1272957"/>
          </a:xfrm>
          <a:prstGeom prst="rect">
            <a:avLst/>
          </a:prstGeom>
          <a:noFill/>
          <a:ln w="9525">
            <a:noFill/>
            <a:miter lim="800000"/>
            <a:headEnd/>
            <a:tailEnd/>
          </a:ln>
        </p:spPr>
        <p:txBody>
          <a:bodyPr wrap="square" lIns="163367" tIns="81683" rIns="163367" bIns="81683">
            <a:spAutoFit/>
          </a:bodyPr>
          <a:lstStyle/>
          <a:p>
            <a:pPr lvl="0"/>
            <a:r>
              <a:rPr lang="en-US" altLang="zh-CN" dirty="0" smtClean="0"/>
              <a:t>5. </a:t>
            </a:r>
            <a:r>
              <a:rPr lang="zh-CN" altLang="en-US" dirty="0" smtClean="0"/>
              <a:t>选择路径和轮廓。</a:t>
            </a:r>
          </a:p>
          <a:p>
            <a:r>
              <a:rPr lang="en-US" altLang="zh-CN" dirty="0" smtClean="0"/>
              <a:t>6. </a:t>
            </a:r>
            <a:r>
              <a:rPr lang="zh-CN" altLang="en-US" dirty="0" smtClean="0"/>
              <a:t>单击</a:t>
            </a:r>
            <a:r>
              <a:rPr lang="en-US" dirty="0" smtClean="0"/>
              <a:t>“</a:t>
            </a:r>
            <a:r>
              <a:rPr lang="zh-CN" altLang="en-US" dirty="0" smtClean="0"/>
              <a:t>修改</a:t>
            </a:r>
            <a:r>
              <a:rPr lang="en-US" dirty="0" smtClean="0"/>
              <a:t> | </a:t>
            </a:r>
            <a:r>
              <a:rPr lang="zh-CN" altLang="en-US" dirty="0" smtClean="0"/>
              <a:t>线</a:t>
            </a:r>
            <a:r>
              <a:rPr lang="en-US" dirty="0" smtClean="0"/>
              <a:t>”</a:t>
            </a:r>
            <a:r>
              <a:rPr lang="zh-CN" altLang="en-US" dirty="0" smtClean="0"/>
              <a:t>选项卡</a:t>
            </a:r>
            <a:r>
              <a:rPr lang="en-US" dirty="0" smtClean="0"/>
              <a:t>  “</a:t>
            </a:r>
            <a:r>
              <a:rPr lang="zh-CN" altLang="en-US" dirty="0" smtClean="0"/>
              <a:t>形状</a:t>
            </a:r>
            <a:r>
              <a:rPr lang="en-US" dirty="0" smtClean="0"/>
              <a:t>”</a:t>
            </a:r>
            <a:r>
              <a:rPr lang="zh-CN" altLang="en-US" dirty="0" smtClean="0"/>
              <a:t>面板</a:t>
            </a:r>
            <a:r>
              <a:rPr lang="en-US" dirty="0" smtClean="0"/>
              <a:t>  </a:t>
            </a:r>
            <a:r>
              <a:rPr lang="zh-CN" altLang="en-US" dirty="0" smtClean="0"/>
              <a:t>（创建形状）。</a:t>
            </a:r>
            <a:endParaRPr lang="zh-CN" altLang="en-US" dirty="0"/>
          </a:p>
        </p:txBody>
      </p:sp>
      <p:sp>
        <p:nvSpPr>
          <p:cNvPr id="5" name="TextBox 5"/>
          <p:cNvSpPr txBox="1">
            <a:spLocks noChangeArrowheads="1"/>
          </p:cNvSpPr>
          <p:nvPr/>
        </p:nvSpPr>
        <p:spPr bwMode="auto">
          <a:xfrm>
            <a:off x="3715396" y="2145441"/>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创建放样融合形状</a:t>
            </a:r>
            <a:endParaRPr lang="zh-CN" altLang="en-US" sz="4400" b="1" dirty="0"/>
          </a:p>
        </p:txBody>
      </p:sp>
      <p:sp>
        <p:nvSpPr>
          <p:cNvPr id="6" name="TextBox 5"/>
          <p:cNvSpPr txBox="1"/>
          <p:nvPr/>
        </p:nvSpPr>
        <p:spPr>
          <a:xfrm>
            <a:off x="603722" y="434148"/>
            <a:ext cx="4503943" cy="400110"/>
          </a:xfrm>
          <a:prstGeom prst="rect">
            <a:avLst/>
          </a:prstGeom>
          <a:noFill/>
        </p:spPr>
        <p:txBody>
          <a:bodyPr wrap="square" rtlCol="0">
            <a:spAutoFit/>
          </a:bodyPr>
          <a:lstStyle/>
          <a:p>
            <a:endParaRPr lang="zh-CN" altLang="en-US" sz="2000" b="1" dirty="0">
              <a:solidFill>
                <a:prstClr val="white">
                  <a:lumMod val="50000"/>
                </a:prstClr>
              </a:solidFill>
              <a:latin typeface="方正兰亭超细黑简体" panose="02000000000000000000" pitchFamily="2" charset="-122"/>
              <a:ea typeface="方正兰亭超细黑简体" panose="02000000000000000000" pitchFamily="2" charset="-122"/>
            </a:endParaRPr>
          </a:p>
        </p:txBody>
      </p:sp>
      <p:pic>
        <p:nvPicPr>
          <p:cNvPr id="7" name="GUID-DC56F7E5-E10E-49CC-92CC-AD7B3E85C683__IMAGE_8C04F836FD594B0F9A3E82D051C0C0B1" descr="http://help.autodesk.com/cloudhelp/2015/CHS/Revit-Model/images/GUID-F83789BD-842D-4F76-8B04-285D60B843AA.png"/>
          <p:cNvPicPr/>
          <p:nvPr/>
        </p:nvPicPr>
        <p:blipFill>
          <a:blip r:embed="rId2"/>
          <a:srcRect/>
          <a:stretch>
            <a:fillRect/>
          </a:stretch>
        </p:blipFill>
        <p:spPr bwMode="auto">
          <a:xfrm>
            <a:off x="6931009" y="4720428"/>
            <a:ext cx="5072098" cy="4429156"/>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073093" y="2987511"/>
            <a:ext cx="16144988" cy="6812935"/>
          </a:xfrm>
          <a:prstGeom prst="rect">
            <a:avLst/>
          </a:prstGeom>
          <a:noFill/>
          <a:ln w="9525">
            <a:noFill/>
            <a:miter lim="800000"/>
            <a:headEnd/>
            <a:tailEnd/>
          </a:ln>
        </p:spPr>
        <p:txBody>
          <a:bodyPr wrap="square" lIns="163367" tIns="81683" rIns="163367" bIns="81683">
            <a:spAutoFit/>
          </a:bodyPr>
          <a:lstStyle/>
          <a:p>
            <a:pPr>
              <a:lnSpc>
                <a:spcPct val="150000"/>
              </a:lnSpc>
            </a:pPr>
            <a:r>
              <a:rPr lang="zh-CN" altLang="en-US" dirty="0" smtClean="0"/>
              <a:t>通过单独工作平面上绘制的两个或多个二维轮廓来创建放样形状。</a:t>
            </a:r>
          </a:p>
          <a:p>
            <a:pPr>
              <a:lnSpc>
                <a:spcPct val="150000"/>
              </a:lnSpc>
            </a:pPr>
            <a:r>
              <a:rPr lang="zh-CN" altLang="en-US" dirty="0" smtClean="0"/>
              <a:t>生成放样几何图形时，轮廓可以是开放的，也可以是闭合的。</a:t>
            </a:r>
          </a:p>
          <a:p>
            <a:pPr marL="742950" lvl="0" indent="-742950">
              <a:lnSpc>
                <a:spcPct val="150000"/>
              </a:lnSpc>
              <a:buFont typeface="+mj-lt"/>
              <a:buAutoNum type="arabicPeriod"/>
            </a:pPr>
            <a:r>
              <a:rPr lang="zh-CN" altLang="en-US" dirty="0" smtClean="0"/>
              <a:t>在某个工作平面上绘制一个闭合轮廓。</a:t>
            </a:r>
          </a:p>
          <a:p>
            <a:pPr marL="742950" lvl="0" indent="-742950">
              <a:lnSpc>
                <a:spcPct val="150000"/>
              </a:lnSpc>
              <a:buFont typeface="+mj-lt"/>
              <a:buAutoNum type="arabicPeriod"/>
            </a:pPr>
            <a:r>
              <a:rPr lang="zh-CN" altLang="en-US" dirty="0" smtClean="0"/>
              <a:t>选择其他工作平面。</a:t>
            </a:r>
          </a:p>
          <a:p>
            <a:pPr marL="742950" lvl="0" indent="-742950">
              <a:lnSpc>
                <a:spcPct val="150000"/>
              </a:lnSpc>
              <a:buFont typeface="+mj-lt"/>
              <a:buAutoNum type="arabicPeriod"/>
            </a:pPr>
            <a:r>
              <a:rPr lang="zh-CN" altLang="en-US" dirty="0" smtClean="0"/>
              <a:t>绘制新的闭合轮廓。</a:t>
            </a:r>
          </a:p>
          <a:p>
            <a:pPr marL="742950" lvl="0" indent="-742950">
              <a:lnSpc>
                <a:spcPct val="150000"/>
              </a:lnSpc>
              <a:buFont typeface="+mj-lt"/>
              <a:buAutoNum type="arabicPeriod"/>
            </a:pPr>
            <a:r>
              <a:rPr lang="zh-CN" altLang="en-US" dirty="0" smtClean="0"/>
              <a:t>在保持每个轮廓都在唯一工作平面的同时，重复步骤</a:t>
            </a:r>
            <a:r>
              <a:rPr lang="en-US" dirty="0" smtClean="0"/>
              <a:t> 2 </a:t>
            </a:r>
            <a:r>
              <a:rPr lang="zh-CN" altLang="en-US" dirty="0" smtClean="0"/>
              <a:t>到步骤</a:t>
            </a:r>
            <a:r>
              <a:rPr lang="en-US" dirty="0" smtClean="0"/>
              <a:t> 3</a:t>
            </a:r>
            <a:r>
              <a:rPr lang="zh-CN" altLang="en-US" dirty="0" smtClean="0"/>
              <a:t>。</a:t>
            </a:r>
          </a:p>
          <a:p>
            <a:pPr marL="742950" indent="-742950">
              <a:lnSpc>
                <a:spcPct val="150000"/>
              </a:lnSpc>
              <a:buFont typeface="+mj-lt"/>
              <a:buAutoNum type="arabicPeriod"/>
            </a:pPr>
            <a:r>
              <a:rPr lang="zh-CN" altLang="en-US" dirty="0" smtClean="0"/>
              <a:t>选择所有轮廓。</a:t>
            </a:r>
            <a:endParaRPr lang="en-US" altLang="zh-CN" dirty="0" smtClean="0"/>
          </a:p>
          <a:p>
            <a:pPr marL="742950" indent="-742950">
              <a:lnSpc>
                <a:spcPct val="150000"/>
              </a:lnSpc>
              <a:buFont typeface="+mj-lt"/>
              <a:buAutoNum type="arabicPeriod"/>
            </a:pPr>
            <a:r>
              <a:rPr lang="zh-CN" altLang="en-US" dirty="0" smtClean="0"/>
              <a:t>单击</a:t>
            </a:r>
            <a:r>
              <a:rPr lang="en-US" dirty="0" smtClean="0"/>
              <a:t>“</a:t>
            </a:r>
            <a:r>
              <a:rPr lang="zh-CN" altLang="en-US" dirty="0" smtClean="0"/>
              <a:t>修改</a:t>
            </a:r>
            <a:r>
              <a:rPr lang="en-US" dirty="0" smtClean="0"/>
              <a:t> | </a:t>
            </a:r>
            <a:r>
              <a:rPr lang="zh-CN" altLang="en-US" dirty="0" smtClean="0"/>
              <a:t>线</a:t>
            </a:r>
            <a:r>
              <a:rPr lang="en-US" dirty="0" smtClean="0"/>
              <a:t>”</a:t>
            </a:r>
            <a:r>
              <a:rPr lang="zh-CN" altLang="en-US" dirty="0" smtClean="0"/>
              <a:t>选项卡</a:t>
            </a:r>
            <a:r>
              <a:rPr lang="en-US" dirty="0" smtClean="0"/>
              <a:t> “</a:t>
            </a:r>
            <a:r>
              <a:rPr lang="zh-CN" altLang="en-US" dirty="0" smtClean="0"/>
              <a:t>形状</a:t>
            </a:r>
            <a:r>
              <a:rPr lang="en-US" dirty="0" smtClean="0"/>
              <a:t>”</a:t>
            </a:r>
            <a:r>
              <a:rPr lang="zh-CN" altLang="en-US" dirty="0" smtClean="0"/>
              <a:t>面板</a:t>
            </a:r>
            <a:r>
              <a:rPr lang="en-US" dirty="0" smtClean="0"/>
              <a:t>  </a:t>
            </a:r>
            <a:r>
              <a:rPr lang="zh-CN" altLang="en-US" dirty="0" smtClean="0"/>
              <a:t>（创建形状）。</a:t>
            </a:r>
            <a:endParaRPr lang="zh-CN" altLang="en-US" dirty="0"/>
          </a:p>
        </p:txBody>
      </p:sp>
      <p:sp>
        <p:nvSpPr>
          <p:cNvPr id="5" name="TextBox 5"/>
          <p:cNvSpPr txBox="1">
            <a:spLocks noChangeArrowheads="1"/>
          </p:cNvSpPr>
          <p:nvPr/>
        </p:nvSpPr>
        <p:spPr bwMode="auto">
          <a:xfrm>
            <a:off x="3715396" y="2145441"/>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创建放样形状</a:t>
            </a:r>
            <a:endParaRPr lang="zh-CN" altLang="en-US" sz="4400" b="1" dirty="0"/>
          </a:p>
        </p:txBody>
      </p:sp>
      <p:sp>
        <p:nvSpPr>
          <p:cNvPr id="6" name="TextBox 5"/>
          <p:cNvSpPr txBox="1"/>
          <p:nvPr/>
        </p:nvSpPr>
        <p:spPr>
          <a:xfrm>
            <a:off x="603722" y="434148"/>
            <a:ext cx="4503943" cy="400110"/>
          </a:xfrm>
          <a:prstGeom prst="rect">
            <a:avLst/>
          </a:prstGeom>
          <a:noFill/>
        </p:spPr>
        <p:txBody>
          <a:bodyPr wrap="square" rtlCol="0">
            <a:spAutoFit/>
          </a:bodyPr>
          <a:lstStyle/>
          <a:p>
            <a:endParaRPr lang="zh-CN" altLang="en-US" sz="2000" b="1" dirty="0">
              <a:solidFill>
                <a:prstClr val="white">
                  <a:lumMod val="50000"/>
                </a:prstClr>
              </a:solidFill>
              <a:latin typeface="方正兰亭超细黑简体" panose="02000000000000000000" pitchFamily="2" charset="-122"/>
              <a:ea typeface="方正兰亭超细黑简体" panose="02000000000000000000" pitchFamily="2" charset="-122"/>
            </a:endParaRPr>
          </a:p>
        </p:txBody>
      </p:sp>
    </p:spTree>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03722" y="434148"/>
            <a:ext cx="4503943" cy="400110"/>
          </a:xfrm>
          <a:prstGeom prst="rect">
            <a:avLst/>
          </a:prstGeom>
          <a:noFill/>
        </p:spPr>
        <p:txBody>
          <a:bodyPr wrap="square" rtlCol="0">
            <a:spAutoFit/>
          </a:bodyPr>
          <a:lstStyle/>
          <a:p>
            <a:endParaRPr lang="zh-CN" altLang="en-US" sz="2000" b="1" dirty="0">
              <a:solidFill>
                <a:prstClr val="white">
                  <a:lumMod val="50000"/>
                </a:prstClr>
              </a:solidFill>
              <a:latin typeface="方正兰亭超细黑简体" panose="02000000000000000000" pitchFamily="2" charset="-122"/>
              <a:ea typeface="方正兰亭超细黑简体" panose="02000000000000000000" pitchFamily="2" charset="-122"/>
            </a:endParaRPr>
          </a:p>
        </p:txBody>
      </p:sp>
      <p:pic>
        <p:nvPicPr>
          <p:cNvPr id="5" name="GUID-A4BF4130-5D96-4315-8F4B-6FF20B036BC8__IMAGE_AC519B8D7D60438788427B6E2A04436C" descr="http://help.autodesk.com/cloudhelp/2015/CHS/Revit-Model/images/GUID-740D873B-AD4B-4FD9-9C89-BFB8B57A5565.png"/>
          <p:cNvPicPr/>
          <p:nvPr/>
        </p:nvPicPr>
        <p:blipFill>
          <a:blip r:embed="rId2"/>
          <a:srcRect/>
          <a:stretch>
            <a:fillRect/>
          </a:stretch>
        </p:blipFill>
        <p:spPr bwMode="auto">
          <a:xfrm>
            <a:off x="2314762" y="2220098"/>
            <a:ext cx="5585806" cy="5800120"/>
          </a:xfrm>
          <a:prstGeom prst="rect">
            <a:avLst/>
          </a:prstGeom>
          <a:noFill/>
          <a:ln w="9525">
            <a:noFill/>
            <a:miter lim="800000"/>
            <a:headEnd/>
            <a:tailEnd/>
          </a:ln>
        </p:spPr>
      </p:pic>
      <p:pic>
        <p:nvPicPr>
          <p:cNvPr id="9" name="GUID-A4BF4130-5D96-4315-8F4B-6FF20B036BC8__IMAGE_718DCAB11DAF4481A932BFD2C29FB79B" descr="http://help.autodesk.com/cloudhelp/2015/CHS/Revit-Model/images/GUID-8421C336-AA19-4EC8-89CB-EC2EE2B83C6B.png"/>
          <p:cNvPicPr/>
          <p:nvPr/>
        </p:nvPicPr>
        <p:blipFill>
          <a:blip r:embed="rId3"/>
          <a:srcRect/>
          <a:stretch>
            <a:fillRect/>
          </a:stretch>
        </p:blipFill>
        <p:spPr bwMode="auto">
          <a:xfrm>
            <a:off x="9931405" y="2577288"/>
            <a:ext cx="5072098" cy="5657244"/>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7"/>
          <p:cNvSpPr txBox="1">
            <a:spLocks noChangeArrowheads="1"/>
          </p:cNvSpPr>
          <p:nvPr/>
        </p:nvSpPr>
        <p:spPr bwMode="auto">
          <a:xfrm>
            <a:off x="8288331" y="2145441"/>
            <a:ext cx="8929750" cy="7366933"/>
          </a:xfrm>
          <a:prstGeom prst="rect">
            <a:avLst/>
          </a:prstGeom>
          <a:noFill/>
          <a:ln w="9525">
            <a:noFill/>
            <a:miter lim="800000"/>
            <a:headEnd/>
            <a:tailEnd/>
          </a:ln>
        </p:spPr>
        <p:txBody>
          <a:bodyPr wrap="square" lIns="163367" tIns="81683" rIns="163367" bIns="81683">
            <a:spAutoFit/>
          </a:bodyPr>
          <a:lstStyle/>
          <a:p>
            <a:r>
              <a:rPr lang="zh-CN" altLang="en-US" dirty="0" smtClean="0"/>
              <a:t>使用</a:t>
            </a:r>
            <a:r>
              <a:rPr lang="en-US" dirty="0" smtClean="0"/>
              <a:t>“</a:t>
            </a:r>
            <a:r>
              <a:rPr lang="zh-CN" altLang="en-US" dirty="0" smtClean="0"/>
              <a:t>创建空心形状</a:t>
            </a:r>
            <a:r>
              <a:rPr lang="en-US" dirty="0" smtClean="0"/>
              <a:t>”</a:t>
            </a:r>
            <a:r>
              <a:rPr lang="zh-CN" altLang="en-US" dirty="0" smtClean="0"/>
              <a:t>工具来创建负几何图形（空心）以剪切实心几何图形。</a:t>
            </a:r>
          </a:p>
          <a:p>
            <a:pPr marL="742950" lvl="0" indent="-742950">
              <a:buFont typeface="+mj-lt"/>
              <a:buAutoNum type="arabicPeriod"/>
            </a:pPr>
            <a:r>
              <a:rPr lang="zh-CN" altLang="en-US" dirty="0" smtClean="0"/>
              <a:t>在</a:t>
            </a:r>
            <a:r>
              <a:rPr lang="en-US" dirty="0" smtClean="0"/>
              <a:t>“</a:t>
            </a:r>
            <a:r>
              <a:rPr lang="zh-CN" altLang="en-US" dirty="0" smtClean="0"/>
              <a:t>创建</a:t>
            </a:r>
            <a:r>
              <a:rPr lang="en-US" dirty="0" smtClean="0"/>
              <a:t>”</a:t>
            </a:r>
            <a:r>
              <a:rPr lang="zh-CN" altLang="en-US" dirty="0" smtClean="0"/>
              <a:t>选项卡</a:t>
            </a:r>
            <a:r>
              <a:rPr lang="en-US" dirty="0" smtClean="0"/>
              <a:t>  “</a:t>
            </a:r>
            <a:r>
              <a:rPr lang="zh-CN" altLang="en-US" dirty="0" smtClean="0"/>
              <a:t>绘制</a:t>
            </a:r>
            <a:r>
              <a:rPr lang="en-US" dirty="0" smtClean="0"/>
              <a:t>”</a:t>
            </a:r>
            <a:r>
              <a:rPr lang="zh-CN" altLang="en-US" dirty="0" smtClean="0"/>
              <a:t>面板，选择一个绘图工具。</a:t>
            </a:r>
          </a:p>
          <a:p>
            <a:pPr marL="742950" lvl="0" indent="-742950">
              <a:buFont typeface="+mj-lt"/>
              <a:buAutoNum type="arabicPeriod"/>
            </a:pPr>
            <a:r>
              <a:rPr lang="zh-CN" altLang="en-US" dirty="0" smtClean="0"/>
              <a:t>单击绘图区域，然后绘制一个相交实心几何图形的闭合环。</a:t>
            </a:r>
          </a:p>
          <a:p>
            <a:pPr marL="742950" lvl="0" indent="-742950">
              <a:buFont typeface="+mj-lt"/>
              <a:buAutoNum type="arabicPeriod"/>
            </a:pPr>
            <a:r>
              <a:rPr lang="zh-CN" altLang="en-US" dirty="0" smtClean="0"/>
              <a:t>选择闭环。</a:t>
            </a:r>
          </a:p>
          <a:p>
            <a:pPr marL="742950" indent="-742950">
              <a:buFont typeface="+mj-lt"/>
              <a:buAutoNum type="arabicPeriod"/>
            </a:pPr>
            <a:r>
              <a:rPr lang="zh-CN" altLang="en-US" dirty="0" smtClean="0"/>
              <a:t>单击</a:t>
            </a:r>
            <a:r>
              <a:rPr lang="en-US" dirty="0" smtClean="0"/>
              <a:t>“</a:t>
            </a:r>
            <a:r>
              <a:rPr lang="zh-CN" altLang="en-US" dirty="0" smtClean="0"/>
              <a:t>修改</a:t>
            </a:r>
            <a:r>
              <a:rPr lang="en-US" dirty="0" smtClean="0"/>
              <a:t> | </a:t>
            </a:r>
            <a:r>
              <a:rPr lang="zh-CN" altLang="en-US" dirty="0" smtClean="0"/>
              <a:t>线</a:t>
            </a:r>
            <a:r>
              <a:rPr lang="en-US" dirty="0" smtClean="0"/>
              <a:t>”</a:t>
            </a:r>
            <a:r>
              <a:rPr lang="zh-CN" altLang="en-US" dirty="0" smtClean="0"/>
              <a:t>选项卡</a:t>
            </a:r>
            <a:r>
              <a:rPr lang="en-US" dirty="0" smtClean="0"/>
              <a:t> “</a:t>
            </a:r>
            <a:r>
              <a:rPr lang="zh-CN" altLang="en-US" dirty="0" smtClean="0"/>
              <a:t>形状</a:t>
            </a:r>
            <a:r>
              <a:rPr lang="en-US" dirty="0" smtClean="0"/>
              <a:t>”</a:t>
            </a:r>
            <a:r>
              <a:rPr lang="zh-CN" altLang="en-US" dirty="0" smtClean="0"/>
              <a:t>面板</a:t>
            </a:r>
            <a:r>
              <a:rPr lang="en-US" dirty="0" smtClean="0"/>
              <a:t> “</a:t>
            </a:r>
            <a:r>
              <a:rPr lang="zh-CN" altLang="en-US" dirty="0" smtClean="0"/>
              <a:t>创建形状</a:t>
            </a:r>
            <a:r>
              <a:rPr lang="en-US" dirty="0" smtClean="0"/>
              <a:t>”</a:t>
            </a:r>
            <a:r>
              <a:rPr lang="zh-CN" altLang="en-US" dirty="0" smtClean="0"/>
              <a:t>下拉菜单</a:t>
            </a:r>
            <a:r>
              <a:rPr lang="en-US" dirty="0" smtClean="0"/>
              <a:t> </a:t>
            </a:r>
            <a:r>
              <a:rPr lang="zh-CN" altLang="en-US" dirty="0" smtClean="0"/>
              <a:t>（空心形状）。 将创建一个空心形状拉伸。</a:t>
            </a:r>
            <a:endParaRPr lang="en-US" altLang="zh-CN" dirty="0" smtClean="0"/>
          </a:p>
          <a:p>
            <a:pPr marL="742950" indent="-742950">
              <a:buFont typeface="+mj-lt"/>
              <a:buAutoNum type="arabicPeriod"/>
            </a:pPr>
            <a:r>
              <a:rPr lang="zh-CN" altLang="en-US" dirty="0" smtClean="0"/>
              <a:t>（可选）单击</a:t>
            </a:r>
            <a:r>
              <a:rPr lang="en-US" dirty="0" smtClean="0"/>
              <a:t>“</a:t>
            </a:r>
            <a:r>
              <a:rPr lang="zh-CN" altLang="en-US" dirty="0" smtClean="0"/>
              <a:t>修改</a:t>
            </a:r>
            <a:r>
              <a:rPr lang="en-US" dirty="0" smtClean="0"/>
              <a:t> | </a:t>
            </a:r>
            <a:r>
              <a:rPr lang="zh-CN" altLang="en-US" dirty="0" smtClean="0"/>
              <a:t>形状图元</a:t>
            </a:r>
            <a:r>
              <a:rPr lang="en-US" dirty="0" smtClean="0"/>
              <a:t>”</a:t>
            </a:r>
            <a:r>
              <a:rPr lang="zh-CN" altLang="en-US" dirty="0" smtClean="0"/>
              <a:t>选项卡</a:t>
            </a:r>
            <a:r>
              <a:rPr lang="en-US" dirty="0" smtClean="0"/>
              <a:t> “</a:t>
            </a:r>
            <a:r>
              <a:rPr lang="zh-CN" altLang="en-US" dirty="0" smtClean="0"/>
              <a:t>形状</a:t>
            </a:r>
            <a:r>
              <a:rPr lang="en-US" dirty="0" smtClean="0"/>
              <a:t>”</a:t>
            </a:r>
            <a:r>
              <a:rPr lang="zh-CN" altLang="en-US" dirty="0" smtClean="0"/>
              <a:t>面板</a:t>
            </a:r>
            <a:r>
              <a:rPr lang="en-US" dirty="0" smtClean="0"/>
              <a:t> </a:t>
            </a:r>
            <a:r>
              <a:rPr lang="zh-CN" altLang="en-US" dirty="0" smtClean="0"/>
              <a:t>（实心形状），以将该形状转换为实心形状。</a:t>
            </a:r>
            <a:endParaRPr lang="zh-CN" altLang="en-US" dirty="0"/>
          </a:p>
        </p:txBody>
      </p:sp>
      <p:sp>
        <p:nvSpPr>
          <p:cNvPr id="4" name="TextBox 5"/>
          <p:cNvSpPr txBox="1">
            <a:spLocks noChangeArrowheads="1"/>
          </p:cNvSpPr>
          <p:nvPr/>
        </p:nvSpPr>
        <p:spPr bwMode="auto">
          <a:xfrm>
            <a:off x="9074149" y="362710"/>
            <a:ext cx="9217025" cy="842070"/>
          </a:xfrm>
          <a:prstGeom prst="rect">
            <a:avLst/>
          </a:prstGeom>
          <a:solidFill>
            <a:schemeClr val="bg1">
              <a:lumMod val="95000"/>
            </a:schemeClr>
          </a:solidFill>
          <a:ln w="9525">
            <a:noFill/>
            <a:miter lim="800000"/>
            <a:headEnd/>
            <a:tailEnd/>
          </a:ln>
          <a:effectLst/>
        </p:spPr>
        <p:txBody>
          <a:bodyPr wrap="square" lIns="163367" tIns="81683" rIns="163367" bIns="81683">
            <a:spAutoFit/>
          </a:bodyPr>
          <a:lstStyle/>
          <a:p>
            <a:pPr algn="ctr"/>
            <a:r>
              <a:rPr lang="zh-CN" altLang="en-US" sz="4400" dirty="0" smtClean="0"/>
              <a:t>创建空心形状</a:t>
            </a:r>
            <a:endParaRPr lang="zh-CN" altLang="en-US" sz="4400" b="1" dirty="0"/>
          </a:p>
        </p:txBody>
      </p:sp>
      <p:pic>
        <p:nvPicPr>
          <p:cNvPr id="5" name="GUID-D4708B26-7D29-49B8-BC24-3BD811108062__IMAGE_4FD71A2A1DEF4965BCDCECE292A639D2" descr="http://help.autodesk.com/cloudhelp/2015/CHS/Revit-Model/images/GUID-EABEF1B1-644F-4736-874F-EB2A0261DD34.png"/>
          <p:cNvPicPr/>
          <p:nvPr/>
        </p:nvPicPr>
        <p:blipFill>
          <a:blip r:embed="rId2"/>
          <a:srcRect/>
          <a:stretch>
            <a:fillRect/>
          </a:stretch>
        </p:blipFill>
        <p:spPr bwMode="auto">
          <a:xfrm>
            <a:off x="1573159" y="1791470"/>
            <a:ext cx="5000660" cy="7215238"/>
          </a:xfrm>
          <a:prstGeom prst="rect">
            <a:avLst/>
          </a:prstGeom>
          <a:noFill/>
          <a:ln w="9525">
            <a:noFill/>
            <a:miter lim="800000"/>
            <a:headEnd/>
            <a:tailEnd/>
          </a:ln>
        </p:spPr>
      </p:pic>
    </p:spTree>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7"/>
          <p:cNvSpPr txBox="1">
            <a:spLocks noChangeArrowheads="1"/>
          </p:cNvSpPr>
          <p:nvPr/>
        </p:nvSpPr>
        <p:spPr bwMode="auto">
          <a:xfrm>
            <a:off x="9502777" y="2145441"/>
            <a:ext cx="7715304" cy="7366933"/>
          </a:xfrm>
          <a:prstGeom prst="rect">
            <a:avLst/>
          </a:prstGeom>
          <a:noFill/>
          <a:ln w="9525">
            <a:noFill/>
            <a:miter lim="800000"/>
            <a:headEnd/>
            <a:tailEnd/>
          </a:ln>
        </p:spPr>
        <p:txBody>
          <a:bodyPr wrap="square" lIns="163367" tIns="81683" rIns="163367" bIns="81683">
            <a:spAutoFit/>
          </a:bodyPr>
          <a:lstStyle/>
          <a:p>
            <a:pPr>
              <a:buFont typeface="Wingdings" pitchFamily="2" charset="2"/>
              <a:buChar char="Ø"/>
            </a:pPr>
            <a:r>
              <a:rPr lang="zh-CN" altLang="en-US" dirty="0" smtClean="0"/>
              <a:t>在概念设计环境中，透视模式将形状显示为透明，显示了其路径、轮廓和系统生成的引导。</a:t>
            </a:r>
            <a:endParaRPr lang="en-US" altLang="zh-CN" dirty="0" smtClean="0"/>
          </a:p>
          <a:p>
            <a:pPr>
              <a:buFont typeface="Wingdings" pitchFamily="2" charset="2"/>
              <a:buChar char="Ø"/>
            </a:pPr>
            <a:r>
              <a:rPr lang="zh-CN" altLang="en-US" dirty="0" smtClean="0"/>
              <a:t>透视模式一次仅适用于一个形状。 如果显示了多个平铺的视图，当您在一个视图中对某个形状使用透视模式时，其他视图中也会显示透视模式。</a:t>
            </a:r>
            <a:endParaRPr lang="en-US" altLang="zh-CN" dirty="0" smtClean="0"/>
          </a:p>
          <a:p>
            <a:pPr>
              <a:buFont typeface="Wingdings" pitchFamily="2" charset="2"/>
              <a:buChar char="Ø"/>
            </a:pPr>
            <a:r>
              <a:rPr lang="zh-CN" altLang="en-US" dirty="0" smtClean="0"/>
              <a:t>透视模式显示下列形状的可编辑图元：</a:t>
            </a:r>
          </a:p>
          <a:p>
            <a:pPr lvl="0">
              <a:buFont typeface="Wingdings" pitchFamily="2" charset="2"/>
              <a:buChar char="u"/>
            </a:pPr>
            <a:r>
              <a:rPr lang="zh-CN" altLang="en-US" b="1" dirty="0" smtClean="0"/>
              <a:t>轮廓</a:t>
            </a:r>
            <a:endParaRPr lang="zh-CN" altLang="en-US" dirty="0" smtClean="0"/>
          </a:p>
          <a:p>
            <a:r>
              <a:rPr lang="zh-CN" altLang="en-US" dirty="0" smtClean="0"/>
              <a:t>      定义形状拉伸、放样、旋转和扫描的几何图形。</a:t>
            </a:r>
          </a:p>
          <a:p>
            <a:pPr>
              <a:buFont typeface="Wingdings" pitchFamily="2" charset="2"/>
              <a:buChar char="Ø"/>
            </a:pPr>
            <a:endParaRPr lang="zh-CN" altLang="en-US" dirty="0"/>
          </a:p>
        </p:txBody>
      </p:sp>
      <p:sp>
        <p:nvSpPr>
          <p:cNvPr id="4" name="TextBox 5"/>
          <p:cNvSpPr txBox="1">
            <a:spLocks noChangeArrowheads="1"/>
          </p:cNvSpPr>
          <p:nvPr/>
        </p:nvSpPr>
        <p:spPr bwMode="auto">
          <a:xfrm>
            <a:off x="11217289" y="577024"/>
            <a:ext cx="5143536" cy="842070"/>
          </a:xfrm>
          <a:prstGeom prst="rect">
            <a:avLst/>
          </a:prstGeom>
          <a:solidFill>
            <a:schemeClr val="bg1">
              <a:lumMod val="95000"/>
            </a:schemeClr>
          </a:solidFill>
          <a:ln w="9525">
            <a:noFill/>
            <a:miter lim="800000"/>
            <a:headEnd/>
            <a:tailEnd/>
          </a:ln>
          <a:effectLst/>
        </p:spPr>
        <p:txBody>
          <a:bodyPr wrap="square" lIns="163367" tIns="81683" rIns="163367" bIns="81683">
            <a:spAutoFit/>
          </a:bodyPr>
          <a:lstStyle/>
          <a:p>
            <a:pPr algn="ctr"/>
            <a:r>
              <a:rPr lang="zh-CN" altLang="en-US" sz="4400" dirty="0" smtClean="0"/>
              <a:t>透视模式</a:t>
            </a:r>
            <a:endParaRPr lang="zh-CN" altLang="en-US" sz="4400" b="1" dirty="0"/>
          </a:p>
        </p:txBody>
      </p:sp>
      <p:pic>
        <p:nvPicPr>
          <p:cNvPr id="6" name="GUID-70EBDB71-9264-4F13-87EC-A33A9469B43D__IMAGE_CCCD5725691845F3A18834D390CF49BF" descr="http://help.autodesk.com/cloudhelp/2015/CHS/Revit-Model/images/GUID-BDD192C0-54CA-4F19-BE86-2E467DEA488A.png"/>
          <p:cNvPicPr/>
          <p:nvPr/>
        </p:nvPicPr>
        <p:blipFill>
          <a:blip r:embed="rId2"/>
          <a:srcRect/>
          <a:stretch>
            <a:fillRect/>
          </a:stretch>
        </p:blipFill>
        <p:spPr bwMode="auto">
          <a:xfrm>
            <a:off x="2144663" y="1648594"/>
            <a:ext cx="4500594" cy="6429420"/>
          </a:xfrm>
          <a:prstGeom prst="rect">
            <a:avLst/>
          </a:prstGeom>
          <a:noFill/>
          <a:ln w="9525">
            <a:noFill/>
            <a:miter lim="800000"/>
            <a:headEnd/>
            <a:tailEnd/>
          </a:ln>
        </p:spPr>
      </p:pic>
    </p:spTree>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03722" y="434148"/>
            <a:ext cx="4503943" cy="400110"/>
          </a:xfrm>
          <a:prstGeom prst="rect">
            <a:avLst/>
          </a:prstGeom>
          <a:noFill/>
        </p:spPr>
        <p:txBody>
          <a:bodyPr wrap="square" rtlCol="0">
            <a:spAutoFit/>
          </a:bodyPr>
          <a:lstStyle/>
          <a:p>
            <a:endParaRPr lang="zh-CN" altLang="en-US" sz="2000" b="1" dirty="0">
              <a:solidFill>
                <a:prstClr val="white">
                  <a:lumMod val="50000"/>
                </a:prstClr>
              </a:solidFill>
              <a:latin typeface="方正兰亭超细黑简体" panose="02000000000000000000" pitchFamily="2" charset="-122"/>
              <a:ea typeface="方正兰亭超细黑简体" panose="02000000000000000000" pitchFamily="2" charset="-122"/>
            </a:endParaRPr>
          </a:p>
        </p:txBody>
      </p:sp>
      <p:sp>
        <p:nvSpPr>
          <p:cNvPr id="8" name="TextBox 7"/>
          <p:cNvSpPr txBox="1"/>
          <p:nvPr/>
        </p:nvSpPr>
        <p:spPr>
          <a:xfrm>
            <a:off x="603721" y="6506378"/>
            <a:ext cx="6255850" cy="785818"/>
          </a:xfrm>
          <a:prstGeom prst="rect">
            <a:avLst/>
          </a:prstGeom>
        </p:spPr>
        <p:txBody>
          <a:bodyPr vert="horz" wrap="square" lIns="182953" tIns="91478" rIns="182953" bIns="91478" rtlCol="0">
            <a:normAutofit fontScale="85000" lnSpcReduction="10000"/>
          </a:bodyPr>
          <a:lstStyle/>
          <a:p>
            <a:pPr>
              <a:lnSpc>
                <a:spcPct val="120000"/>
              </a:lnSpc>
              <a:buClr>
                <a:schemeClr val="bg1">
                  <a:lumMod val="75000"/>
                </a:schemeClr>
              </a:buClr>
              <a:buSzPct val="50000"/>
              <a:buFont typeface="Wingdings" panose="05000000000000000000" pitchFamily="2" charset="2"/>
              <a:buChar char="n"/>
            </a:pPr>
            <a:r>
              <a:rPr lang="zh-CN" altLang="en-US" b="1" dirty="0" smtClean="0"/>
              <a:t>显式路径：</a:t>
            </a:r>
            <a:r>
              <a:rPr lang="zh-CN" altLang="en-US" sz="4000" dirty="0" smtClean="0"/>
              <a:t>定义放样路径的线</a:t>
            </a:r>
            <a:endParaRPr lang="zh-CN" altLang="en-US" sz="4000" dirty="0" smtClean="0">
              <a:latin typeface="微软雅黑" panose="020B0503020204020204" pitchFamily="34" charset="-122"/>
              <a:ea typeface="微软雅黑" panose="020B0503020204020204" pitchFamily="34" charset="-122"/>
            </a:endParaRPr>
          </a:p>
        </p:txBody>
      </p:sp>
      <p:pic>
        <p:nvPicPr>
          <p:cNvPr id="9" name="GUID-70EBDB71-9264-4F13-87EC-A33A9469B43D__IMAGE_0D45A1C96D534FB29D748FFE4D83B05D" descr="http://help.autodesk.com/cloudhelp/2015/CHS/Revit-Model/images/GUID-CA3F63C8-3F86-4415-A3C2-CC7039AD5DAC.png"/>
          <p:cNvPicPr/>
          <p:nvPr/>
        </p:nvPicPr>
        <p:blipFill>
          <a:blip r:embed="rId2"/>
          <a:srcRect/>
          <a:stretch>
            <a:fillRect/>
          </a:stretch>
        </p:blipFill>
        <p:spPr bwMode="auto">
          <a:xfrm>
            <a:off x="1215969" y="1577156"/>
            <a:ext cx="5491437" cy="4023065"/>
          </a:xfrm>
          <a:prstGeom prst="rect">
            <a:avLst/>
          </a:prstGeom>
          <a:noFill/>
          <a:ln w="9525">
            <a:noFill/>
            <a:miter lim="800000"/>
            <a:headEnd/>
            <a:tailEnd/>
          </a:ln>
        </p:spPr>
      </p:pic>
      <p:pic>
        <p:nvPicPr>
          <p:cNvPr id="10" name="GUID-70EBDB71-9264-4F13-87EC-A33A9469B43D__IMAGE_B7B88848980C43A2AC913D3096B9F0ED" descr="http://help.autodesk.com/cloudhelp/2015/CHS/Revit-Model/images/GUID-E3A18DD1-BB05-4FB2-91F5-B00DA65958C7.png"/>
          <p:cNvPicPr/>
          <p:nvPr/>
        </p:nvPicPr>
        <p:blipFill>
          <a:blip r:embed="rId3"/>
          <a:srcRect/>
          <a:stretch>
            <a:fillRect/>
          </a:stretch>
        </p:blipFill>
        <p:spPr bwMode="auto">
          <a:xfrm>
            <a:off x="8931273" y="2220099"/>
            <a:ext cx="7168555" cy="4119266"/>
          </a:xfrm>
          <a:prstGeom prst="rect">
            <a:avLst/>
          </a:prstGeom>
          <a:noFill/>
          <a:ln w="9525">
            <a:noFill/>
            <a:miter lim="800000"/>
            <a:headEnd/>
            <a:tailEnd/>
          </a:ln>
        </p:spPr>
      </p:pic>
      <p:sp>
        <p:nvSpPr>
          <p:cNvPr id="11" name="TextBox 10"/>
          <p:cNvSpPr txBox="1"/>
          <p:nvPr/>
        </p:nvSpPr>
        <p:spPr>
          <a:xfrm>
            <a:off x="9645653" y="7077882"/>
            <a:ext cx="8001056" cy="1500198"/>
          </a:xfrm>
          <a:prstGeom prst="rect">
            <a:avLst/>
          </a:prstGeom>
        </p:spPr>
        <p:txBody>
          <a:bodyPr vert="horz" wrap="square" lIns="182953" tIns="91478" rIns="182953" bIns="91478" rtlCol="0">
            <a:normAutofit fontScale="92500" lnSpcReduction="10000"/>
          </a:bodyPr>
          <a:lstStyle/>
          <a:p>
            <a:pPr>
              <a:lnSpc>
                <a:spcPct val="120000"/>
              </a:lnSpc>
              <a:buClr>
                <a:schemeClr val="bg1">
                  <a:lumMod val="75000"/>
                </a:schemeClr>
              </a:buClr>
              <a:buSzPct val="50000"/>
              <a:buFont typeface="Wingdings" panose="05000000000000000000" pitchFamily="2" charset="2"/>
              <a:buChar char="n"/>
            </a:pPr>
            <a:r>
              <a:rPr lang="zh-CN" altLang="en-US" b="1" dirty="0" smtClean="0"/>
              <a:t>隐式路径：</a:t>
            </a:r>
            <a:r>
              <a:rPr lang="zh-CN" altLang="en-US" sz="4000" dirty="0" smtClean="0"/>
              <a:t>系统为构造拉伸和放样而创建的线</a:t>
            </a:r>
            <a:endParaRPr lang="zh-CN" altLang="en-US" sz="4000" dirty="0" smtClean="0">
              <a:latin typeface="微软雅黑" panose="020B0503020204020204" pitchFamily="34" charset="-122"/>
              <a:ea typeface="微软雅黑" panose="020B0503020204020204" pitchFamily="34" charset="-122"/>
            </a:endParaRPr>
          </a:p>
        </p:txBody>
      </p:sp>
    </p:spTree>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03722" y="434148"/>
            <a:ext cx="4503943" cy="400110"/>
          </a:xfrm>
          <a:prstGeom prst="rect">
            <a:avLst/>
          </a:prstGeom>
          <a:noFill/>
        </p:spPr>
        <p:txBody>
          <a:bodyPr wrap="square" rtlCol="0">
            <a:spAutoFit/>
          </a:bodyPr>
          <a:lstStyle/>
          <a:p>
            <a:endParaRPr lang="zh-CN" altLang="en-US" sz="2000" b="1" dirty="0">
              <a:solidFill>
                <a:prstClr val="white">
                  <a:lumMod val="50000"/>
                </a:prstClr>
              </a:solidFill>
              <a:latin typeface="方正兰亭超细黑简体" panose="02000000000000000000" pitchFamily="2" charset="-122"/>
              <a:ea typeface="方正兰亭超细黑简体" panose="02000000000000000000" pitchFamily="2" charset="-122"/>
            </a:endParaRPr>
          </a:p>
        </p:txBody>
      </p:sp>
      <p:sp>
        <p:nvSpPr>
          <p:cNvPr id="8" name="TextBox 7"/>
          <p:cNvSpPr txBox="1"/>
          <p:nvPr/>
        </p:nvSpPr>
        <p:spPr>
          <a:xfrm>
            <a:off x="603721" y="6506378"/>
            <a:ext cx="6255850" cy="785818"/>
          </a:xfrm>
          <a:prstGeom prst="rect">
            <a:avLst/>
          </a:prstGeom>
        </p:spPr>
        <p:txBody>
          <a:bodyPr vert="horz" wrap="square" lIns="182953" tIns="91478" rIns="182953" bIns="91478" rtlCol="0">
            <a:normAutofit/>
          </a:bodyPr>
          <a:lstStyle/>
          <a:p>
            <a:pPr lvl="0"/>
            <a:r>
              <a:rPr lang="zh-CN" altLang="en-US" b="1" dirty="0" smtClean="0"/>
              <a:t>轴：</a:t>
            </a:r>
            <a:r>
              <a:rPr lang="zh-CN" altLang="en-US" dirty="0" smtClean="0"/>
              <a:t>定义旋转方向的线。</a:t>
            </a:r>
            <a:endParaRPr lang="zh-CN" altLang="en-US" dirty="0"/>
          </a:p>
        </p:txBody>
      </p:sp>
      <p:sp>
        <p:nvSpPr>
          <p:cNvPr id="11" name="TextBox 10"/>
          <p:cNvSpPr txBox="1"/>
          <p:nvPr/>
        </p:nvSpPr>
        <p:spPr>
          <a:xfrm>
            <a:off x="9645653" y="7077882"/>
            <a:ext cx="8001056" cy="1500198"/>
          </a:xfrm>
          <a:prstGeom prst="rect">
            <a:avLst/>
          </a:prstGeom>
        </p:spPr>
        <p:txBody>
          <a:bodyPr vert="horz" wrap="square" lIns="182953" tIns="91478" rIns="182953" bIns="91478" rtlCol="0">
            <a:normAutofit fontScale="92500" lnSpcReduction="10000"/>
          </a:bodyPr>
          <a:lstStyle/>
          <a:p>
            <a:pPr>
              <a:lnSpc>
                <a:spcPct val="120000"/>
              </a:lnSpc>
              <a:buClr>
                <a:schemeClr val="bg1">
                  <a:lumMod val="75000"/>
                </a:schemeClr>
              </a:buClr>
              <a:buSzPct val="50000"/>
              <a:buFont typeface="Wingdings" panose="05000000000000000000" pitchFamily="2" charset="2"/>
              <a:buChar char="n"/>
            </a:pPr>
            <a:r>
              <a:rPr lang="zh-CN" altLang="en-US" b="1" dirty="0" smtClean="0"/>
              <a:t>控制节点：</a:t>
            </a:r>
            <a:r>
              <a:rPr lang="zh-CN" altLang="en-US" sz="4000" dirty="0" smtClean="0"/>
              <a:t>系统为承载各个轮廓而创建的点</a:t>
            </a:r>
            <a:endParaRPr lang="zh-CN" altLang="en-US" sz="4000" dirty="0" smtClean="0">
              <a:latin typeface="微软雅黑" panose="020B0503020204020204" pitchFamily="34" charset="-122"/>
              <a:ea typeface="微软雅黑" panose="020B0503020204020204" pitchFamily="34" charset="-122"/>
            </a:endParaRPr>
          </a:p>
        </p:txBody>
      </p:sp>
      <p:pic>
        <p:nvPicPr>
          <p:cNvPr id="7" name="GUID-70EBDB71-9264-4F13-87EC-A33A9469B43D__IMAGE_98B679F48DC344EA9CA7DC07E8D24F7D" descr="http://help.autodesk.com/cloudhelp/2015/CHS/Revit-Model/images/GUID-AB913B06-588A-47A6-AD72-CEAEA5796FD6.png"/>
          <p:cNvPicPr/>
          <p:nvPr/>
        </p:nvPicPr>
        <p:blipFill>
          <a:blip r:embed="rId2"/>
          <a:srcRect/>
          <a:stretch>
            <a:fillRect/>
          </a:stretch>
        </p:blipFill>
        <p:spPr bwMode="auto">
          <a:xfrm>
            <a:off x="2216101" y="1862908"/>
            <a:ext cx="2891564" cy="4071966"/>
          </a:xfrm>
          <a:prstGeom prst="rect">
            <a:avLst/>
          </a:prstGeom>
          <a:noFill/>
          <a:ln w="9525">
            <a:noFill/>
            <a:miter lim="800000"/>
            <a:headEnd/>
            <a:tailEnd/>
          </a:ln>
        </p:spPr>
      </p:pic>
      <p:pic>
        <p:nvPicPr>
          <p:cNvPr id="12" name="GUID-70EBDB71-9264-4F13-87EC-A33A9469B43D__IMAGE_C087B5319DAF431BB8FABA46E9272F01" descr="http://help.autodesk.com/cloudhelp/2015/CHS/Revit-Model/images/GUID-19ACCD8A-7A29-4D93-AE2F-29FF11413EF6.png"/>
          <p:cNvPicPr/>
          <p:nvPr/>
        </p:nvPicPr>
        <p:blipFill>
          <a:blip r:embed="rId3"/>
          <a:srcRect/>
          <a:stretch>
            <a:fillRect/>
          </a:stretch>
        </p:blipFill>
        <p:spPr bwMode="auto">
          <a:xfrm>
            <a:off x="11217289" y="2630317"/>
            <a:ext cx="3958612" cy="3304557"/>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Box 7"/>
          <p:cNvSpPr txBox="1">
            <a:spLocks noChangeArrowheads="1"/>
          </p:cNvSpPr>
          <p:nvPr/>
        </p:nvSpPr>
        <p:spPr bwMode="auto">
          <a:xfrm>
            <a:off x="5107665" y="2145441"/>
            <a:ext cx="12110415" cy="4225112"/>
          </a:xfrm>
          <a:prstGeom prst="rect">
            <a:avLst/>
          </a:prstGeom>
          <a:noFill/>
          <a:ln w="9525">
            <a:noFill/>
            <a:miter lim="800000"/>
            <a:headEnd/>
            <a:tailEnd/>
          </a:ln>
        </p:spPr>
        <p:txBody>
          <a:bodyPr wrap="square" lIns="163367" tIns="81683" rIns="163367" bIns="81683">
            <a:spAutoFit/>
          </a:bodyPr>
          <a:lstStyle/>
          <a:p>
            <a:pPr>
              <a:lnSpc>
                <a:spcPct val="150000"/>
              </a:lnSpc>
              <a:buFont typeface="Wingdings" pitchFamily="2" charset="2"/>
              <a:buChar char="Ø"/>
            </a:pPr>
            <a:r>
              <a:rPr lang="zh-CN" altLang="en-US" dirty="0" smtClean="0"/>
              <a:t>在概念设计期间，使用体量楼层划分体量以进行分析。体量楼层提供了有关切面上方体量直至下一个切面或体量顶部之间尺寸标注的几何图形信息。</a:t>
            </a:r>
          </a:p>
          <a:p>
            <a:pPr>
              <a:lnSpc>
                <a:spcPct val="150000"/>
              </a:lnSpc>
              <a:buFont typeface="Wingdings" pitchFamily="2" charset="2"/>
              <a:buChar char="Ø"/>
            </a:pPr>
            <a:r>
              <a:rPr lang="zh-CN" altLang="en-US" dirty="0" smtClean="0"/>
              <a:t>可以在项目中定义的每个标高处创建体量楼层。体量楼层在图形中显示为一个在已定义标高处穿过体量的切面。</a:t>
            </a:r>
          </a:p>
        </p:txBody>
      </p:sp>
      <p:sp>
        <p:nvSpPr>
          <p:cNvPr id="5" name="TextBox 5"/>
          <p:cNvSpPr txBox="1">
            <a:spLocks noChangeArrowheads="1"/>
          </p:cNvSpPr>
          <p:nvPr/>
        </p:nvSpPr>
        <p:spPr bwMode="auto">
          <a:xfrm>
            <a:off x="3715396" y="1303371"/>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体量楼层</a:t>
            </a:r>
            <a:endParaRPr lang="zh-CN" altLang="en-US" sz="4400" b="1" dirty="0"/>
          </a:p>
        </p:txBody>
      </p:sp>
      <p:sp>
        <p:nvSpPr>
          <p:cNvPr id="6" name="TextBox 5"/>
          <p:cNvSpPr txBox="1"/>
          <p:nvPr/>
        </p:nvSpPr>
        <p:spPr>
          <a:xfrm>
            <a:off x="603722" y="434148"/>
            <a:ext cx="4503943" cy="400110"/>
          </a:xfrm>
          <a:prstGeom prst="rect">
            <a:avLst/>
          </a:prstGeom>
          <a:noFill/>
        </p:spPr>
        <p:txBody>
          <a:bodyPr wrap="square" rtlCol="0">
            <a:spAutoFit/>
          </a:bodyPr>
          <a:lstStyle/>
          <a:p>
            <a:endParaRPr lang="zh-CN" altLang="en-US" sz="2000" b="1" dirty="0">
              <a:solidFill>
                <a:prstClr val="white">
                  <a:lumMod val="50000"/>
                </a:prstClr>
              </a:solidFill>
              <a:latin typeface="方正兰亭超细黑简体" panose="02000000000000000000" pitchFamily="2" charset="-122"/>
              <a:ea typeface="方正兰亭超细黑简体" panose="02000000000000000000" pitchFamily="2" charset="-122"/>
            </a:endParaRPr>
          </a:p>
        </p:txBody>
      </p:sp>
    </p:spTree>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Box 7"/>
          <p:cNvSpPr txBox="1">
            <a:spLocks noChangeArrowheads="1"/>
          </p:cNvSpPr>
          <p:nvPr/>
        </p:nvSpPr>
        <p:spPr bwMode="auto">
          <a:xfrm>
            <a:off x="1358845" y="2005784"/>
            <a:ext cx="16144988" cy="2216870"/>
          </a:xfrm>
          <a:prstGeom prst="rect">
            <a:avLst/>
          </a:prstGeom>
          <a:noFill/>
          <a:ln w="9525">
            <a:noFill/>
            <a:miter lim="800000"/>
            <a:headEnd/>
            <a:tailEnd/>
          </a:ln>
        </p:spPr>
        <p:txBody>
          <a:bodyPr wrap="square" lIns="163367" tIns="81683" rIns="163367" bIns="81683">
            <a:spAutoFit/>
          </a:bodyPr>
          <a:lstStyle/>
          <a:p>
            <a:pPr>
              <a:lnSpc>
                <a:spcPct val="200000"/>
              </a:lnSpc>
              <a:buFont typeface="Wingdings" pitchFamily="2" charset="2"/>
              <a:buChar char="u"/>
            </a:pPr>
            <a:r>
              <a:rPr lang="zh-CN" altLang="en-US" b="1" dirty="0" smtClean="0"/>
              <a:t>面积</a:t>
            </a:r>
            <a:r>
              <a:rPr lang="zh-CN" altLang="en-US" dirty="0" smtClean="0"/>
              <a:t>：每个体量楼层的面积，其单位为平方单位。使用该信息可粗略估计成本或确定设计的使用比率。</a:t>
            </a:r>
            <a:endParaRPr lang="zh-CN" altLang="en-US" dirty="0"/>
          </a:p>
        </p:txBody>
      </p:sp>
      <p:sp>
        <p:nvSpPr>
          <p:cNvPr id="5" name="TextBox 5"/>
          <p:cNvSpPr txBox="1">
            <a:spLocks noChangeArrowheads="1"/>
          </p:cNvSpPr>
          <p:nvPr/>
        </p:nvSpPr>
        <p:spPr bwMode="auto">
          <a:xfrm>
            <a:off x="3715396" y="834258"/>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软件会计算每个体量楼层的下列项</a:t>
            </a:r>
            <a:endParaRPr lang="zh-CN" altLang="en-US" sz="4400" b="1" dirty="0"/>
          </a:p>
        </p:txBody>
      </p:sp>
      <p:sp>
        <p:nvSpPr>
          <p:cNvPr id="6" name="TextBox 5"/>
          <p:cNvSpPr txBox="1"/>
          <p:nvPr/>
        </p:nvSpPr>
        <p:spPr>
          <a:xfrm>
            <a:off x="603722" y="434148"/>
            <a:ext cx="4503943" cy="400110"/>
          </a:xfrm>
          <a:prstGeom prst="rect">
            <a:avLst/>
          </a:prstGeom>
          <a:noFill/>
        </p:spPr>
        <p:txBody>
          <a:bodyPr wrap="square" rtlCol="0">
            <a:spAutoFit/>
          </a:bodyPr>
          <a:lstStyle/>
          <a:p>
            <a:endParaRPr lang="zh-CN" altLang="en-US" sz="2000" b="1" dirty="0">
              <a:solidFill>
                <a:prstClr val="white">
                  <a:lumMod val="50000"/>
                </a:prstClr>
              </a:solidFill>
              <a:latin typeface="方正兰亭超细黑简体" panose="02000000000000000000" pitchFamily="2" charset="-122"/>
              <a:ea typeface="方正兰亭超细黑简体" panose="02000000000000000000" pitchFamily="2" charset="-122"/>
            </a:endParaRPr>
          </a:p>
        </p:txBody>
      </p:sp>
      <p:pic>
        <p:nvPicPr>
          <p:cNvPr id="7" name="GUID-CEB18125-FC96-413E-96F3-73D14789DAAC__IMAGE_4F487CDB4D974548B82262EC8D24B7B2" descr="http://help.autodesk.com/cloudhelp/2015/CHS/Revit-Model/images/GUID-D1E5EC59-E336-4B48-BEA1-B69E7A103A70.png"/>
          <p:cNvPicPr/>
          <p:nvPr/>
        </p:nvPicPr>
        <p:blipFill>
          <a:blip r:embed="rId2"/>
          <a:srcRect/>
          <a:stretch>
            <a:fillRect/>
          </a:stretch>
        </p:blipFill>
        <p:spPr bwMode="auto">
          <a:xfrm>
            <a:off x="7717790" y="3967320"/>
            <a:ext cx="4928259" cy="5253701"/>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858911" y="3863172"/>
            <a:ext cx="4429156" cy="4596944"/>
          </a:xfrm>
          <a:prstGeom prst="rect">
            <a:avLst/>
          </a:prstGeom>
          <a:noFill/>
          <a:ln w="9525">
            <a:noFill/>
            <a:miter lim="800000"/>
            <a:headEnd/>
            <a:tailEnd/>
          </a:ln>
        </p:spPr>
        <p:txBody>
          <a:bodyPr wrap="square" lIns="163367" tIns="81683" rIns="163367" bIns="81683">
            <a:spAutoFit/>
          </a:bodyPr>
          <a:lstStyle/>
          <a:p>
            <a:r>
              <a:rPr lang="zh-CN" altLang="en-US" dirty="0" smtClean="0"/>
              <a:t>在概念阶段中，创建体量来探索理念并执行早期的分析。 随着设计成熟，可以操纵这些表格，将其作为基础，以获得更详细的建筑结构。</a:t>
            </a:r>
            <a:endParaRPr lang="zh-CN" altLang="en-US" dirty="0"/>
          </a:p>
        </p:txBody>
      </p:sp>
      <p:sp>
        <p:nvSpPr>
          <p:cNvPr id="5" name="TextBox 5"/>
          <p:cNvSpPr txBox="1">
            <a:spLocks noChangeArrowheads="1"/>
          </p:cNvSpPr>
          <p:nvPr/>
        </p:nvSpPr>
        <p:spPr bwMode="auto">
          <a:xfrm>
            <a:off x="3715396" y="2145441"/>
            <a:ext cx="10574586" cy="1272957"/>
          </a:xfrm>
          <a:prstGeom prst="rect">
            <a:avLst/>
          </a:prstGeom>
          <a:noFill/>
          <a:ln w="9525">
            <a:noFill/>
            <a:miter lim="800000"/>
            <a:headEnd/>
            <a:tailEnd/>
          </a:ln>
        </p:spPr>
        <p:txBody>
          <a:bodyPr lIns="163367" tIns="81683" rIns="163367" bIns="81683">
            <a:spAutoFit/>
          </a:bodyPr>
          <a:lstStyle/>
          <a:p>
            <a:pPr algn="ctr"/>
            <a:r>
              <a:rPr lang="zh-CN" altLang="en-US" sz="7200" dirty="0" smtClean="0"/>
              <a:t>概念设计环境</a:t>
            </a:r>
            <a:endParaRPr lang="zh-CN" altLang="en-US" sz="7100" dirty="0"/>
          </a:p>
        </p:txBody>
      </p:sp>
      <p:sp>
        <p:nvSpPr>
          <p:cNvPr id="6" name="TextBox 5"/>
          <p:cNvSpPr txBox="1"/>
          <p:nvPr/>
        </p:nvSpPr>
        <p:spPr>
          <a:xfrm>
            <a:off x="603722" y="434148"/>
            <a:ext cx="4503943" cy="400110"/>
          </a:xfrm>
          <a:prstGeom prst="rect">
            <a:avLst/>
          </a:prstGeom>
          <a:noFill/>
        </p:spPr>
        <p:txBody>
          <a:bodyPr wrap="square" rtlCol="0">
            <a:spAutoFit/>
          </a:bodyPr>
          <a:lstStyle/>
          <a:p>
            <a:endParaRPr lang="zh-CN" altLang="en-US" sz="2000" b="1" dirty="0">
              <a:solidFill>
                <a:prstClr val="white">
                  <a:lumMod val="50000"/>
                </a:prstClr>
              </a:solidFill>
              <a:latin typeface="方正兰亭超细黑简体" panose="02000000000000000000" pitchFamily="2" charset="-122"/>
              <a:ea typeface="方正兰亭超细黑简体" panose="02000000000000000000" pitchFamily="2" charset="-122"/>
            </a:endParaRPr>
          </a:p>
        </p:txBody>
      </p:sp>
      <p:pic>
        <p:nvPicPr>
          <p:cNvPr id="7" name="GUID-A3097388-C28F-4425-877A-406038BCD55F__IMAGE_33416363818C436987567C45681508B6" descr="http://help.autodesk.com/cloudhelp/2015/CHS/Revit-Model/images/GUID-E5E46347-02EF-4D9E-9018-8C06867E9368.png"/>
          <p:cNvPicPr/>
          <p:nvPr/>
        </p:nvPicPr>
        <p:blipFill>
          <a:blip r:embed="rId2"/>
          <a:srcRect/>
          <a:stretch>
            <a:fillRect/>
          </a:stretch>
        </p:blipFill>
        <p:spPr bwMode="auto">
          <a:xfrm>
            <a:off x="6930273" y="3418398"/>
            <a:ext cx="5243538" cy="5655021"/>
          </a:xfrm>
          <a:prstGeom prst="rect">
            <a:avLst/>
          </a:prstGeom>
          <a:noFill/>
          <a:ln w="9525">
            <a:noFill/>
            <a:miter lim="800000"/>
            <a:headEnd/>
            <a:tailEnd/>
          </a:ln>
        </p:spPr>
      </p:pic>
      <p:pic>
        <p:nvPicPr>
          <p:cNvPr id="8" name="GUID-57C738E6-E96B-4275-8F7A-21A268F1576A__IMAGE_72A8A825FCD24B2D9521F6584C85C711" descr="http://help.autodesk.com/cloudhelp/2015/CHS/Revit-Model/images/GUID-FFA5C946-0C34-491E-B909-94DFE9EC0C78.png"/>
          <p:cNvPicPr/>
          <p:nvPr/>
        </p:nvPicPr>
        <p:blipFill>
          <a:blip r:embed="rId3"/>
          <a:srcRect/>
          <a:stretch>
            <a:fillRect/>
          </a:stretch>
        </p:blipFill>
        <p:spPr bwMode="auto">
          <a:xfrm>
            <a:off x="12788925" y="3465896"/>
            <a:ext cx="2214578" cy="3326234"/>
          </a:xfrm>
          <a:prstGeom prst="rect">
            <a:avLst/>
          </a:prstGeom>
          <a:noFill/>
          <a:ln w="9525">
            <a:noFill/>
            <a:miter lim="800000"/>
            <a:headEnd/>
            <a:tailEnd/>
          </a:ln>
        </p:spPr>
      </p:pic>
      <p:pic>
        <p:nvPicPr>
          <p:cNvPr id="9" name="GUID-57C738E6-E96B-4275-8F7A-21A268F1576A__IMAGE_1F1E4311C6CD44EC8F1349511C52D6B3" descr="http://help.autodesk.com/cloudhelp/2015/CHS/Revit-Model/images/GUID-BDFC8FB1-7042-404A-A284-282540137044.png"/>
          <p:cNvPicPr/>
          <p:nvPr/>
        </p:nvPicPr>
        <p:blipFill>
          <a:blip r:embed="rId4"/>
          <a:srcRect/>
          <a:stretch>
            <a:fillRect/>
          </a:stretch>
        </p:blipFill>
        <p:spPr bwMode="auto">
          <a:xfrm>
            <a:off x="12706801" y="7149320"/>
            <a:ext cx="4296965" cy="2281289"/>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Box 7"/>
          <p:cNvSpPr txBox="1">
            <a:spLocks noChangeArrowheads="1"/>
          </p:cNvSpPr>
          <p:nvPr/>
        </p:nvSpPr>
        <p:spPr bwMode="auto">
          <a:xfrm>
            <a:off x="1358845" y="2005784"/>
            <a:ext cx="16144988" cy="2216870"/>
          </a:xfrm>
          <a:prstGeom prst="rect">
            <a:avLst/>
          </a:prstGeom>
          <a:noFill/>
          <a:ln w="9525">
            <a:noFill/>
            <a:miter lim="800000"/>
            <a:headEnd/>
            <a:tailEnd/>
          </a:ln>
        </p:spPr>
        <p:txBody>
          <a:bodyPr wrap="square" lIns="163367" tIns="81683" rIns="163367" bIns="81683">
            <a:spAutoFit/>
          </a:bodyPr>
          <a:lstStyle/>
          <a:p>
            <a:pPr>
              <a:lnSpc>
                <a:spcPct val="200000"/>
              </a:lnSpc>
              <a:buFont typeface="Wingdings" pitchFamily="2" charset="2"/>
              <a:buChar char="u"/>
            </a:pPr>
            <a:r>
              <a:rPr lang="zh-CN" altLang="en-US" b="1" dirty="0" smtClean="0"/>
              <a:t>外表面积</a:t>
            </a:r>
            <a:r>
              <a:rPr lang="zh-CN" altLang="en-US" dirty="0" smtClean="0"/>
              <a:t>：从该体量楼层向上到下一体量楼层的外表面积。使用该信息可基于平方单位粗略估计建筑外部面积的成本。</a:t>
            </a:r>
            <a:endParaRPr lang="zh-CN" altLang="en-US" dirty="0"/>
          </a:p>
        </p:txBody>
      </p:sp>
      <p:sp>
        <p:nvSpPr>
          <p:cNvPr id="5" name="TextBox 5"/>
          <p:cNvSpPr txBox="1">
            <a:spLocks noChangeArrowheads="1"/>
          </p:cNvSpPr>
          <p:nvPr/>
        </p:nvSpPr>
        <p:spPr bwMode="auto">
          <a:xfrm>
            <a:off x="3715396" y="834258"/>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软件会计算每个体量楼层的下列项</a:t>
            </a:r>
            <a:endParaRPr lang="zh-CN" altLang="en-US" sz="4400" b="1" dirty="0"/>
          </a:p>
        </p:txBody>
      </p:sp>
      <p:sp>
        <p:nvSpPr>
          <p:cNvPr id="6" name="TextBox 5"/>
          <p:cNvSpPr txBox="1"/>
          <p:nvPr/>
        </p:nvSpPr>
        <p:spPr>
          <a:xfrm>
            <a:off x="603722" y="434148"/>
            <a:ext cx="4503943" cy="400110"/>
          </a:xfrm>
          <a:prstGeom prst="rect">
            <a:avLst/>
          </a:prstGeom>
          <a:noFill/>
        </p:spPr>
        <p:txBody>
          <a:bodyPr wrap="square" rtlCol="0">
            <a:spAutoFit/>
          </a:bodyPr>
          <a:lstStyle/>
          <a:p>
            <a:endParaRPr lang="zh-CN" altLang="en-US" sz="2000" b="1" dirty="0">
              <a:solidFill>
                <a:prstClr val="white">
                  <a:lumMod val="50000"/>
                </a:prstClr>
              </a:solidFill>
              <a:latin typeface="方正兰亭超细黑简体" panose="02000000000000000000" pitchFamily="2" charset="-122"/>
              <a:ea typeface="方正兰亭超细黑简体" panose="02000000000000000000" pitchFamily="2" charset="-122"/>
            </a:endParaRPr>
          </a:p>
        </p:txBody>
      </p:sp>
      <p:pic>
        <p:nvPicPr>
          <p:cNvPr id="8" name="GUID-CEB18125-FC96-413E-96F3-73D14789DAAC__IMAGE_E7921F52318447B3B7F96FFD4D6B4D9B" descr="http://help.autodesk.com/cloudhelp/2015/CHS/Revit-Model/images/GUID-C8924312-9107-4163-9F49-7AA925F6577A.png"/>
          <p:cNvPicPr/>
          <p:nvPr/>
        </p:nvPicPr>
        <p:blipFill>
          <a:blip r:embed="rId2"/>
          <a:srcRect/>
          <a:stretch>
            <a:fillRect/>
          </a:stretch>
        </p:blipFill>
        <p:spPr bwMode="auto">
          <a:xfrm>
            <a:off x="7859703" y="4434676"/>
            <a:ext cx="4713945" cy="5182263"/>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Box 7"/>
          <p:cNvSpPr txBox="1">
            <a:spLocks noChangeArrowheads="1"/>
          </p:cNvSpPr>
          <p:nvPr/>
        </p:nvSpPr>
        <p:spPr bwMode="auto">
          <a:xfrm>
            <a:off x="1358845" y="2005784"/>
            <a:ext cx="16144988" cy="1108874"/>
          </a:xfrm>
          <a:prstGeom prst="rect">
            <a:avLst/>
          </a:prstGeom>
          <a:noFill/>
          <a:ln w="9525">
            <a:noFill/>
            <a:miter lim="800000"/>
            <a:headEnd/>
            <a:tailEnd/>
          </a:ln>
        </p:spPr>
        <p:txBody>
          <a:bodyPr wrap="square" lIns="163367" tIns="81683" rIns="163367" bIns="81683">
            <a:spAutoFit/>
          </a:bodyPr>
          <a:lstStyle/>
          <a:p>
            <a:pPr>
              <a:lnSpc>
                <a:spcPct val="200000"/>
              </a:lnSpc>
              <a:buFont typeface="Wingdings" pitchFamily="2" charset="2"/>
              <a:buChar char="u"/>
            </a:pPr>
            <a:r>
              <a:rPr lang="zh-CN" altLang="en-US" b="1" dirty="0" smtClean="0"/>
              <a:t>周长</a:t>
            </a:r>
            <a:r>
              <a:rPr lang="zh-CN" altLang="en-US" dirty="0" smtClean="0"/>
              <a:t>：每个体量楼层的周长。使用该信息可基于线性尺寸标注粗略估计成本。</a:t>
            </a:r>
            <a:endParaRPr lang="zh-CN" altLang="en-US" dirty="0"/>
          </a:p>
        </p:txBody>
      </p:sp>
      <p:sp>
        <p:nvSpPr>
          <p:cNvPr id="5" name="TextBox 5"/>
          <p:cNvSpPr txBox="1">
            <a:spLocks noChangeArrowheads="1"/>
          </p:cNvSpPr>
          <p:nvPr/>
        </p:nvSpPr>
        <p:spPr bwMode="auto">
          <a:xfrm>
            <a:off x="3715396" y="834258"/>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软件会计算每个体量楼层的下列项</a:t>
            </a:r>
            <a:endParaRPr lang="zh-CN" altLang="en-US" sz="4400" b="1" dirty="0"/>
          </a:p>
        </p:txBody>
      </p:sp>
      <p:sp>
        <p:nvSpPr>
          <p:cNvPr id="6" name="TextBox 5"/>
          <p:cNvSpPr txBox="1"/>
          <p:nvPr/>
        </p:nvSpPr>
        <p:spPr>
          <a:xfrm>
            <a:off x="603722" y="434148"/>
            <a:ext cx="4503943" cy="400110"/>
          </a:xfrm>
          <a:prstGeom prst="rect">
            <a:avLst/>
          </a:prstGeom>
          <a:noFill/>
        </p:spPr>
        <p:txBody>
          <a:bodyPr wrap="square" rtlCol="0">
            <a:spAutoFit/>
          </a:bodyPr>
          <a:lstStyle/>
          <a:p>
            <a:endParaRPr lang="zh-CN" altLang="en-US" sz="2000" b="1" dirty="0">
              <a:solidFill>
                <a:prstClr val="white">
                  <a:lumMod val="50000"/>
                </a:prstClr>
              </a:solidFill>
              <a:latin typeface="方正兰亭超细黑简体" panose="02000000000000000000" pitchFamily="2" charset="-122"/>
              <a:ea typeface="方正兰亭超细黑简体" panose="02000000000000000000" pitchFamily="2" charset="-122"/>
            </a:endParaRPr>
          </a:p>
        </p:txBody>
      </p:sp>
      <p:pic>
        <p:nvPicPr>
          <p:cNvPr id="7" name="GUID-CEB18125-FC96-413E-96F3-73D14789DAAC__IMAGE_EA6CAFC7F08240D2A6DDA0F5F2BE686C" descr="http://help.autodesk.com/cloudhelp/2015/CHS/Revit-Model/images/GUID-EBE27FC5-BAB1-42EA-8B6B-1D432573365F.png"/>
          <p:cNvPicPr/>
          <p:nvPr/>
        </p:nvPicPr>
        <p:blipFill>
          <a:blip r:embed="rId2"/>
          <a:srcRect/>
          <a:stretch>
            <a:fillRect/>
          </a:stretch>
        </p:blipFill>
        <p:spPr bwMode="auto">
          <a:xfrm>
            <a:off x="7717790" y="3967320"/>
            <a:ext cx="4285317" cy="4967949"/>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Box 7"/>
          <p:cNvSpPr txBox="1">
            <a:spLocks noChangeArrowheads="1"/>
          </p:cNvSpPr>
          <p:nvPr/>
        </p:nvSpPr>
        <p:spPr bwMode="auto">
          <a:xfrm>
            <a:off x="1358845" y="2005784"/>
            <a:ext cx="16144988" cy="2216870"/>
          </a:xfrm>
          <a:prstGeom prst="rect">
            <a:avLst/>
          </a:prstGeom>
          <a:noFill/>
          <a:ln w="9525">
            <a:noFill/>
            <a:miter lim="800000"/>
            <a:headEnd/>
            <a:tailEnd/>
          </a:ln>
        </p:spPr>
        <p:txBody>
          <a:bodyPr wrap="square" lIns="163367" tIns="81683" rIns="163367" bIns="81683">
            <a:spAutoFit/>
          </a:bodyPr>
          <a:lstStyle/>
          <a:p>
            <a:pPr>
              <a:lnSpc>
                <a:spcPct val="200000"/>
              </a:lnSpc>
              <a:buFont typeface="Wingdings" pitchFamily="2" charset="2"/>
              <a:buChar char="u"/>
            </a:pPr>
            <a:r>
              <a:rPr lang="zh-CN" altLang="en-US" b="1" dirty="0" smtClean="0"/>
              <a:t>体积</a:t>
            </a:r>
            <a:r>
              <a:rPr lang="zh-CN" altLang="en-US" dirty="0" smtClean="0"/>
              <a:t>：每个体量楼层的体积，其单位为立方单位。使用该信息可估计</a:t>
            </a:r>
            <a:r>
              <a:rPr lang="en-US" dirty="0" smtClean="0"/>
              <a:t> HVAC </a:t>
            </a:r>
            <a:r>
              <a:rPr lang="zh-CN" altLang="en-US" dirty="0" smtClean="0"/>
              <a:t>负荷。</a:t>
            </a:r>
            <a:endParaRPr lang="zh-CN" altLang="en-US" dirty="0"/>
          </a:p>
        </p:txBody>
      </p:sp>
      <p:sp>
        <p:nvSpPr>
          <p:cNvPr id="5" name="TextBox 5"/>
          <p:cNvSpPr txBox="1">
            <a:spLocks noChangeArrowheads="1"/>
          </p:cNvSpPr>
          <p:nvPr/>
        </p:nvSpPr>
        <p:spPr bwMode="auto">
          <a:xfrm>
            <a:off x="3715396" y="834258"/>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软件会计算每个体量楼层的下列项</a:t>
            </a:r>
            <a:endParaRPr lang="zh-CN" altLang="en-US" sz="4400" b="1" dirty="0"/>
          </a:p>
        </p:txBody>
      </p:sp>
      <p:sp>
        <p:nvSpPr>
          <p:cNvPr id="6" name="TextBox 5"/>
          <p:cNvSpPr txBox="1"/>
          <p:nvPr/>
        </p:nvSpPr>
        <p:spPr>
          <a:xfrm>
            <a:off x="603722" y="434148"/>
            <a:ext cx="4503943" cy="400110"/>
          </a:xfrm>
          <a:prstGeom prst="rect">
            <a:avLst/>
          </a:prstGeom>
          <a:noFill/>
        </p:spPr>
        <p:txBody>
          <a:bodyPr wrap="square" rtlCol="0">
            <a:spAutoFit/>
          </a:bodyPr>
          <a:lstStyle/>
          <a:p>
            <a:endParaRPr lang="zh-CN" altLang="en-US" sz="2000" b="1" dirty="0">
              <a:solidFill>
                <a:prstClr val="white">
                  <a:lumMod val="50000"/>
                </a:prstClr>
              </a:solidFill>
              <a:latin typeface="方正兰亭超细黑简体" panose="02000000000000000000" pitchFamily="2" charset="-122"/>
              <a:ea typeface="方正兰亭超细黑简体" panose="02000000000000000000" pitchFamily="2" charset="-122"/>
            </a:endParaRPr>
          </a:p>
        </p:txBody>
      </p:sp>
      <p:pic>
        <p:nvPicPr>
          <p:cNvPr id="8" name="GUID-CEB18125-FC96-413E-96F3-73D14789DAAC__IMAGE_9A58D79E88DB41E7A9CC26DA2E76840C" descr="http://help.autodesk.com/cloudhelp/2015/CHS/Revit-Model/images/GUID-CAB1640E-798B-4D18-8035-2093D77715B9.png"/>
          <p:cNvPicPr/>
          <p:nvPr/>
        </p:nvPicPr>
        <p:blipFill>
          <a:blip r:embed="rId2"/>
          <a:srcRect/>
          <a:stretch>
            <a:fillRect/>
          </a:stretch>
        </p:blipFill>
        <p:spPr bwMode="auto">
          <a:xfrm>
            <a:off x="7717790" y="3967320"/>
            <a:ext cx="4285317" cy="4467883"/>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Box 7"/>
          <p:cNvSpPr txBox="1">
            <a:spLocks noChangeArrowheads="1"/>
          </p:cNvSpPr>
          <p:nvPr/>
        </p:nvSpPr>
        <p:spPr bwMode="auto">
          <a:xfrm>
            <a:off x="603722" y="1676329"/>
            <a:ext cx="16614359" cy="8380095"/>
          </a:xfrm>
          <a:prstGeom prst="rect">
            <a:avLst/>
          </a:prstGeom>
          <a:noFill/>
          <a:ln w="9525">
            <a:noFill/>
            <a:miter lim="800000"/>
            <a:headEnd/>
            <a:tailEnd/>
          </a:ln>
        </p:spPr>
        <p:txBody>
          <a:bodyPr wrap="square" lIns="163367" tIns="81683" rIns="163367" bIns="81683">
            <a:spAutoFit/>
          </a:bodyPr>
          <a:lstStyle/>
          <a:p>
            <a:pPr marL="742950" lvl="0" indent="-742950">
              <a:lnSpc>
                <a:spcPct val="150000"/>
              </a:lnSpc>
              <a:buFont typeface="+mj-lt"/>
              <a:buAutoNum type="arabicPeriod"/>
            </a:pPr>
            <a:r>
              <a:rPr lang="zh-CN" altLang="en-US" dirty="0" smtClean="0"/>
              <a:t>将标高添加到项目中（如果尚未执行该操作）。</a:t>
            </a:r>
          </a:p>
          <a:p>
            <a:pPr marL="742950" indent="-742950">
              <a:lnSpc>
                <a:spcPct val="150000"/>
              </a:lnSpc>
              <a:buFont typeface="+mj-lt"/>
              <a:buAutoNum type="arabicPeriod"/>
            </a:pPr>
            <a:r>
              <a:rPr lang="zh-CN" altLang="en-US" dirty="0" smtClean="0"/>
              <a:t>体量楼层基于在项目中定义的标高。</a:t>
            </a:r>
          </a:p>
          <a:p>
            <a:pPr marL="742950" lvl="0" indent="-742950">
              <a:lnSpc>
                <a:spcPct val="150000"/>
              </a:lnSpc>
              <a:buFont typeface="+mj-lt"/>
              <a:buAutoNum type="arabicPeriod"/>
            </a:pPr>
            <a:r>
              <a:rPr lang="zh-CN" altLang="en-US" dirty="0" smtClean="0"/>
              <a:t>选择体量。</a:t>
            </a:r>
          </a:p>
          <a:p>
            <a:pPr marL="742950" indent="-742950">
              <a:lnSpc>
                <a:spcPct val="150000"/>
              </a:lnSpc>
              <a:buFont typeface="+mj-lt"/>
              <a:buAutoNum type="arabicPeriod"/>
            </a:pPr>
            <a:r>
              <a:rPr lang="zh-CN" altLang="en-US" dirty="0" smtClean="0"/>
              <a:t>可以在任何类型的项目视图（包括楼层平面、天花板平面、立面、剖面和三维视图）中选择体量。</a:t>
            </a:r>
          </a:p>
          <a:p>
            <a:pPr marL="742950" lvl="0" indent="-742950">
              <a:lnSpc>
                <a:spcPct val="150000"/>
              </a:lnSpc>
              <a:buFont typeface="+mj-lt"/>
              <a:buAutoNum type="arabicPeriod"/>
            </a:pPr>
            <a:r>
              <a:rPr lang="zh-CN" altLang="en-US" dirty="0" smtClean="0"/>
              <a:t>单击</a:t>
            </a:r>
            <a:r>
              <a:rPr lang="en-US" dirty="0" smtClean="0"/>
              <a:t>“</a:t>
            </a:r>
            <a:r>
              <a:rPr lang="zh-CN" altLang="en-US" dirty="0" smtClean="0"/>
              <a:t>修改</a:t>
            </a:r>
            <a:r>
              <a:rPr lang="en-US" dirty="0" smtClean="0"/>
              <a:t> | </a:t>
            </a:r>
            <a:r>
              <a:rPr lang="zh-CN" altLang="en-US" dirty="0" smtClean="0"/>
              <a:t>体量</a:t>
            </a:r>
            <a:r>
              <a:rPr lang="en-US" dirty="0" smtClean="0"/>
              <a:t>”</a:t>
            </a:r>
            <a:r>
              <a:rPr lang="zh-CN" altLang="en-US" dirty="0" smtClean="0"/>
              <a:t>选项卡</a:t>
            </a:r>
            <a:r>
              <a:rPr lang="en-US" dirty="0" smtClean="0"/>
              <a:t>  “</a:t>
            </a:r>
            <a:r>
              <a:rPr lang="zh-CN" altLang="en-US" dirty="0" smtClean="0"/>
              <a:t>模型</a:t>
            </a:r>
            <a:r>
              <a:rPr lang="en-US" dirty="0" smtClean="0"/>
              <a:t>”</a:t>
            </a:r>
            <a:r>
              <a:rPr lang="zh-CN" altLang="en-US" dirty="0" smtClean="0"/>
              <a:t>面板</a:t>
            </a:r>
            <a:r>
              <a:rPr lang="en-US" dirty="0" smtClean="0"/>
              <a:t>  </a:t>
            </a:r>
            <a:r>
              <a:rPr lang="zh-CN" altLang="en-US" dirty="0" smtClean="0"/>
              <a:t>（体量楼层）。</a:t>
            </a:r>
          </a:p>
          <a:p>
            <a:pPr marL="742950" lvl="0" indent="-742950">
              <a:lnSpc>
                <a:spcPct val="150000"/>
              </a:lnSpc>
              <a:buFont typeface="+mj-lt"/>
              <a:buAutoNum type="arabicPeriod"/>
            </a:pPr>
            <a:r>
              <a:rPr lang="zh-CN" altLang="en-US" dirty="0" smtClean="0"/>
              <a:t>在</a:t>
            </a:r>
            <a:r>
              <a:rPr lang="en-US" dirty="0" smtClean="0"/>
              <a:t>“</a:t>
            </a:r>
            <a:r>
              <a:rPr lang="zh-CN" altLang="en-US" dirty="0" smtClean="0"/>
              <a:t>体量楼层</a:t>
            </a:r>
            <a:r>
              <a:rPr lang="en-US" dirty="0" smtClean="0"/>
              <a:t>”</a:t>
            </a:r>
            <a:r>
              <a:rPr lang="zh-CN" altLang="en-US" dirty="0" smtClean="0"/>
              <a:t>对话框中，选择需要体量楼层的各个标高，然后单击</a:t>
            </a:r>
            <a:r>
              <a:rPr lang="en-US" dirty="0" smtClean="0"/>
              <a:t>“</a:t>
            </a:r>
            <a:r>
              <a:rPr lang="zh-CN" altLang="en-US" dirty="0" smtClean="0"/>
              <a:t>确定</a:t>
            </a:r>
            <a:r>
              <a:rPr lang="en-US" dirty="0" smtClean="0"/>
              <a:t>”</a:t>
            </a:r>
            <a:r>
              <a:rPr lang="zh-CN" altLang="en-US" dirty="0" smtClean="0"/>
              <a:t>。</a:t>
            </a:r>
          </a:p>
          <a:p>
            <a:pPr marL="742950" indent="-742950">
              <a:lnSpc>
                <a:spcPct val="150000"/>
              </a:lnSpc>
              <a:buFont typeface="+mj-lt"/>
              <a:buAutoNum type="arabicPeriod"/>
            </a:pPr>
            <a:r>
              <a:rPr lang="zh-CN" altLang="en-US" dirty="0" smtClean="0"/>
              <a:t>最初，如果您选择的某个标高与体量不相交，则软件不会为该标高创建体量楼层。 但是，如果您稍后调整体量的大小，使其与指定的标高相交，则软件会在该标高上创建体量楼层。</a:t>
            </a:r>
            <a:endParaRPr lang="zh-CN" altLang="en-US" dirty="0"/>
          </a:p>
        </p:txBody>
      </p:sp>
      <p:sp>
        <p:nvSpPr>
          <p:cNvPr id="5" name="TextBox 5"/>
          <p:cNvSpPr txBox="1">
            <a:spLocks noChangeArrowheads="1"/>
          </p:cNvSpPr>
          <p:nvPr/>
        </p:nvSpPr>
        <p:spPr bwMode="auto">
          <a:xfrm>
            <a:off x="3715396" y="834258"/>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创建体量楼层</a:t>
            </a:r>
            <a:endParaRPr lang="zh-CN" altLang="en-US" sz="4400" b="1" dirty="0"/>
          </a:p>
        </p:txBody>
      </p:sp>
      <p:sp>
        <p:nvSpPr>
          <p:cNvPr id="6" name="TextBox 5"/>
          <p:cNvSpPr txBox="1"/>
          <p:nvPr/>
        </p:nvSpPr>
        <p:spPr>
          <a:xfrm>
            <a:off x="603722" y="434148"/>
            <a:ext cx="4503943" cy="400110"/>
          </a:xfrm>
          <a:prstGeom prst="rect">
            <a:avLst/>
          </a:prstGeom>
          <a:noFill/>
        </p:spPr>
        <p:txBody>
          <a:bodyPr wrap="square" rtlCol="0">
            <a:spAutoFit/>
          </a:bodyPr>
          <a:lstStyle/>
          <a:p>
            <a:endParaRPr lang="zh-CN" altLang="en-US" sz="2000" b="1" dirty="0">
              <a:solidFill>
                <a:prstClr val="white">
                  <a:lumMod val="50000"/>
                </a:prstClr>
              </a:solidFill>
              <a:latin typeface="方正兰亭超细黑简体" panose="02000000000000000000" pitchFamily="2" charset="-122"/>
              <a:ea typeface="方正兰亭超细黑简体" panose="02000000000000000000" pitchFamily="2" charset="-122"/>
            </a:endParaRPr>
          </a:p>
        </p:txBody>
      </p:sp>
    </p:spTree>
  </p:cSld>
  <p:clrMapOvr>
    <a:masterClrMapping/>
  </p:clrMapOvr>
  <p:transition spd="slow">
    <p:push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Box 7"/>
          <p:cNvSpPr txBox="1">
            <a:spLocks noChangeArrowheads="1"/>
          </p:cNvSpPr>
          <p:nvPr/>
        </p:nvSpPr>
        <p:spPr bwMode="auto">
          <a:xfrm>
            <a:off x="7145323" y="2005784"/>
            <a:ext cx="10358510" cy="4225112"/>
          </a:xfrm>
          <a:prstGeom prst="rect">
            <a:avLst/>
          </a:prstGeom>
          <a:noFill/>
          <a:ln w="9525">
            <a:noFill/>
            <a:miter lim="800000"/>
            <a:headEnd/>
            <a:tailEnd/>
          </a:ln>
        </p:spPr>
        <p:txBody>
          <a:bodyPr wrap="square" lIns="163367" tIns="81683" rIns="163367" bIns="81683">
            <a:spAutoFit/>
          </a:bodyPr>
          <a:lstStyle/>
          <a:p>
            <a:pPr>
              <a:lnSpc>
                <a:spcPct val="150000"/>
              </a:lnSpc>
            </a:pPr>
            <a:r>
              <a:rPr lang="zh-CN" altLang="en-US" dirty="0" smtClean="0"/>
              <a:t>创建体量楼层后，可以执行下列任一操作：</a:t>
            </a:r>
            <a:endParaRPr lang="zh-CN" altLang="en-US" sz="4000" dirty="0" smtClean="0"/>
          </a:p>
          <a:p>
            <a:pPr lvl="0">
              <a:lnSpc>
                <a:spcPct val="150000"/>
              </a:lnSpc>
              <a:buFont typeface="Arial" pitchFamily="34" charset="0"/>
              <a:buChar char="•"/>
            </a:pPr>
            <a:r>
              <a:rPr lang="zh-CN" altLang="en-US" dirty="0" smtClean="0"/>
              <a:t>选择某个体量楼层，以查看其属性（包括面积、周长、外表面积和体积）并指定用途。</a:t>
            </a:r>
            <a:endParaRPr lang="zh-CN" altLang="en-US" sz="4000" dirty="0" smtClean="0"/>
          </a:p>
          <a:p>
            <a:pPr lvl="0">
              <a:lnSpc>
                <a:spcPct val="150000"/>
              </a:lnSpc>
              <a:buFont typeface="Arial" pitchFamily="34" charset="0"/>
              <a:buChar char="•"/>
            </a:pPr>
            <a:r>
              <a:rPr lang="zh-CN" altLang="en-US" dirty="0" smtClean="0"/>
              <a:t>标记体量楼层。</a:t>
            </a:r>
            <a:endParaRPr lang="zh-CN" altLang="en-US" sz="4000" dirty="0" smtClean="0"/>
          </a:p>
          <a:p>
            <a:pPr lvl="0">
              <a:lnSpc>
                <a:spcPct val="150000"/>
              </a:lnSpc>
              <a:buFont typeface="Arial" pitchFamily="34" charset="0"/>
              <a:buChar char="•"/>
            </a:pPr>
            <a:r>
              <a:rPr lang="zh-CN" altLang="en-US" dirty="0" smtClean="0"/>
              <a:t>从体量楼层创建建筑楼层。</a:t>
            </a:r>
            <a:endParaRPr lang="zh-CN" altLang="en-US" sz="4000" dirty="0"/>
          </a:p>
        </p:txBody>
      </p:sp>
      <p:sp>
        <p:nvSpPr>
          <p:cNvPr id="6" name="TextBox 5"/>
          <p:cNvSpPr txBox="1"/>
          <p:nvPr/>
        </p:nvSpPr>
        <p:spPr>
          <a:xfrm>
            <a:off x="603722" y="434148"/>
            <a:ext cx="4503943" cy="400110"/>
          </a:xfrm>
          <a:prstGeom prst="rect">
            <a:avLst/>
          </a:prstGeom>
          <a:noFill/>
        </p:spPr>
        <p:txBody>
          <a:bodyPr wrap="square" rtlCol="0">
            <a:spAutoFit/>
          </a:bodyPr>
          <a:lstStyle/>
          <a:p>
            <a:endParaRPr lang="zh-CN" altLang="en-US" sz="2000" b="1" dirty="0">
              <a:solidFill>
                <a:prstClr val="white">
                  <a:lumMod val="50000"/>
                </a:prstClr>
              </a:solidFill>
              <a:latin typeface="方正兰亭超细黑简体" panose="02000000000000000000" pitchFamily="2" charset="-122"/>
              <a:ea typeface="方正兰亭超细黑简体" panose="02000000000000000000" pitchFamily="2" charset="-122"/>
            </a:endParaRPr>
          </a:p>
        </p:txBody>
      </p:sp>
      <p:pic>
        <p:nvPicPr>
          <p:cNvPr id="7" name="GUID-7D7C1D92-5318-4BF9-99C2-10A45113E63F__IMAGE_49F8E34DF7154E788552170E1EF66D58" descr="http://help.autodesk.com/cloudhelp/2015/CHS/Revit-Model/images/GUID-A5D97250-E155-4507-8AB7-2AAAFB43CEC0.png"/>
          <p:cNvPicPr/>
          <p:nvPr/>
        </p:nvPicPr>
        <p:blipFill>
          <a:blip r:embed="rId2"/>
          <a:srcRect/>
          <a:stretch>
            <a:fillRect/>
          </a:stretch>
        </p:blipFill>
        <p:spPr bwMode="auto">
          <a:xfrm>
            <a:off x="1073093" y="2005784"/>
            <a:ext cx="3769367" cy="6219527"/>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Box 7"/>
          <p:cNvSpPr txBox="1">
            <a:spLocks noChangeArrowheads="1"/>
          </p:cNvSpPr>
          <p:nvPr/>
        </p:nvSpPr>
        <p:spPr bwMode="auto">
          <a:xfrm>
            <a:off x="603722" y="1676329"/>
            <a:ext cx="6327287" cy="4319945"/>
          </a:xfrm>
          <a:prstGeom prst="rect">
            <a:avLst/>
          </a:prstGeom>
          <a:noFill/>
          <a:ln w="9525">
            <a:noFill/>
            <a:miter lim="800000"/>
            <a:headEnd/>
            <a:tailEnd/>
          </a:ln>
        </p:spPr>
        <p:txBody>
          <a:bodyPr wrap="square" lIns="163367" tIns="81683" rIns="163367" bIns="81683">
            <a:spAutoFit/>
          </a:bodyPr>
          <a:lstStyle/>
          <a:p>
            <a:pPr marL="742950" lvl="0" indent="-742950">
              <a:lnSpc>
                <a:spcPct val="150000"/>
              </a:lnSpc>
            </a:pPr>
            <a:r>
              <a:rPr lang="zh-CN" altLang="en-US" dirty="0" smtClean="0"/>
              <a:t>                使用</a:t>
            </a:r>
            <a:r>
              <a:rPr lang="en-US" dirty="0" smtClean="0"/>
              <a:t>“</a:t>
            </a:r>
            <a:r>
              <a:rPr lang="zh-CN" altLang="en-US" dirty="0" smtClean="0"/>
              <a:t>面墙</a:t>
            </a:r>
            <a:r>
              <a:rPr lang="en-US" dirty="0" smtClean="0"/>
              <a:t>”</a:t>
            </a:r>
            <a:r>
              <a:rPr lang="zh-CN" altLang="en-US" dirty="0" smtClean="0"/>
              <a:t>工具，通过拾取线或面从体量实例创建墙。此工具将墙放置在体量实例或常规模型的非水平面上。</a:t>
            </a:r>
            <a:endParaRPr lang="zh-CN" altLang="en-US" dirty="0"/>
          </a:p>
        </p:txBody>
      </p:sp>
      <p:sp>
        <p:nvSpPr>
          <p:cNvPr id="5" name="TextBox 5"/>
          <p:cNvSpPr txBox="1">
            <a:spLocks noChangeArrowheads="1"/>
          </p:cNvSpPr>
          <p:nvPr/>
        </p:nvSpPr>
        <p:spPr bwMode="auto">
          <a:xfrm>
            <a:off x="3715396" y="834258"/>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从体量面创建墙</a:t>
            </a:r>
            <a:endParaRPr lang="zh-CN" altLang="en-US" sz="4400" b="1" dirty="0"/>
          </a:p>
        </p:txBody>
      </p:sp>
      <p:sp>
        <p:nvSpPr>
          <p:cNvPr id="6" name="TextBox 5"/>
          <p:cNvSpPr txBox="1"/>
          <p:nvPr/>
        </p:nvSpPr>
        <p:spPr>
          <a:xfrm>
            <a:off x="603722" y="434148"/>
            <a:ext cx="4503943" cy="400110"/>
          </a:xfrm>
          <a:prstGeom prst="rect">
            <a:avLst/>
          </a:prstGeom>
          <a:noFill/>
        </p:spPr>
        <p:txBody>
          <a:bodyPr wrap="square" rtlCol="0">
            <a:spAutoFit/>
          </a:bodyPr>
          <a:lstStyle/>
          <a:p>
            <a:endParaRPr lang="zh-CN" altLang="en-US" sz="2000" b="1" dirty="0">
              <a:solidFill>
                <a:prstClr val="white">
                  <a:lumMod val="50000"/>
                </a:prstClr>
              </a:solidFill>
              <a:latin typeface="方正兰亭超细黑简体" panose="02000000000000000000" pitchFamily="2" charset="-122"/>
              <a:ea typeface="方正兰亭超细黑简体" panose="02000000000000000000" pitchFamily="2" charset="-122"/>
            </a:endParaRPr>
          </a:p>
        </p:txBody>
      </p:sp>
      <p:pic>
        <p:nvPicPr>
          <p:cNvPr id="7" name="GUID-D41E5FFB-CF2B-4621-A873-166209C1ADA8__IMAGE_7E6ABD28882242BB829B81A92BB9D55F" descr="http://help.autodesk.com/cloudhelp/2015/CHS/Revit-Model/images/GUID-570FF3E4-5EBD-4A02-B9AE-15CB430BAC2C.png"/>
          <p:cNvPicPr/>
          <p:nvPr/>
        </p:nvPicPr>
        <p:blipFill>
          <a:blip r:embed="rId2"/>
          <a:srcRect/>
          <a:stretch>
            <a:fillRect/>
          </a:stretch>
        </p:blipFill>
        <p:spPr bwMode="auto">
          <a:xfrm>
            <a:off x="8431207" y="1884309"/>
            <a:ext cx="6572296" cy="4979259"/>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Box 7"/>
          <p:cNvSpPr txBox="1">
            <a:spLocks noChangeArrowheads="1"/>
          </p:cNvSpPr>
          <p:nvPr/>
        </p:nvSpPr>
        <p:spPr bwMode="auto">
          <a:xfrm>
            <a:off x="603722" y="1676329"/>
            <a:ext cx="16042855" cy="7643932"/>
          </a:xfrm>
          <a:prstGeom prst="rect">
            <a:avLst/>
          </a:prstGeom>
          <a:noFill/>
          <a:ln w="9525">
            <a:noFill/>
            <a:miter lim="800000"/>
            <a:headEnd/>
            <a:tailEnd/>
          </a:ln>
        </p:spPr>
        <p:txBody>
          <a:bodyPr wrap="square" lIns="163367" tIns="81683" rIns="163367" bIns="81683">
            <a:spAutoFit/>
          </a:bodyPr>
          <a:lstStyle/>
          <a:p>
            <a:pPr marL="742950" lvl="0" indent="-742950">
              <a:lnSpc>
                <a:spcPct val="150000"/>
              </a:lnSpc>
              <a:buFont typeface="+mj-lt"/>
              <a:buAutoNum type="arabicPeriod"/>
            </a:pPr>
            <a:r>
              <a:rPr lang="zh-CN" altLang="en-US" dirty="0" smtClean="0"/>
              <a:t>打开显示体量的视图。</a:t>
            </a:r>
          </a:p>
          <a:p>
            <a:pPr marL="742950" lvl="0" indent="-742950">
              <a:lnSpc>
                <a:spcPct val="150000"/>
              </a:lnSpc>
              <a:buFont typeface="+mj-lt"/>
              <a:buAutoNum type="arabicPeriod"/>
            </a:pPr>
            <a:r>
              <a:rPr lang="zh-CN" altLang="en-US" dirty="0" smtClean="0"/>
              <a:t>单击</a:t>
            </a:r>
            <a:r>
              <a:rPr lang="en-US" dirty="0" smtClean="0"/>
              <a:t>“</a:t>
            </a:r>
            <a:r>
              <a:rPr lang="zh-CN" altLang="en-US" dirty="0" smtClean="0"/>
              <a:t>体量和场地</a:t>
            </a:r>
            <a:r>
              <a:rPr lang="en-US" dirty="0" smtClean="0"/>
              <a:t>”</a:t>
            </a:r>
            <a:r>
              <a:rPr lang="zh-CN" altLang="en-US" dirty="0" smtClean="0"/>
              <a:t>选项卡</a:t>
            </a:r>
            <a:r>
              <a:rPr lang="en-US" dirty="0" smtClean="0"/>
              <a:t>  “</a:t>
            </a:r>
            <a:r>
              <a:rPr lang="zh-CN" altLang="en-US" dirty="0" smtClean="0"/>
              <a:t>面模型</a:t>
            </a:r>
            <a:r>
              <a:rPr lang="en-US" dirty="0" smtClean="0"/>
              <a:t>”</a:t>
            </a:r>
            <a:r>
              <a:rPr lang="zh-CN" altLang="en-US" dirty="0" smtClean="0"/>
              <a:t>面板</a:t>
            </a:r>
            <a:r>
              <a:rPr lang="en-US" dirty="0" smtClean="0"/>
              <a:t>      </a:t>
            </a:r>
            <a:r>
              <a:rPr lang="zh-CN" altLang="en-US" dirty="0" smtClean="0"/>
              <a:t>（面墙）。</a:t>
            </a:r>
          </a:p>
          <a:p>
            <a:pPr marL="742950" lvl="0" indent="-742950">
              <a:lnSpc>
                <a:spcPct val="150000"/>
              </a:lnSpc>
              <a:buFont typeface="+mj-lt"/>
              <a:buAutoNum type="arabicPeriod"/>
            </a:pPr>
            <a:r>
              <a:rPr lang="zh-CN" altLang="en-US" dirty="0" smtClean="0"/>
              <a:t>在类型选择器中，选择一个墙类型。</a:t>
            </a:r>
          </a:p>
          <a:p>
            <a:pPr marL="742950" lvl="0" indent="-742950">
              <a:lnSpc>
                <a:spcPct val="150000"/>
              </a:lnSpc>
              <a:buFont typeface="+mj-lt"/>
              <a:buAutoNum type="arabicPeriod"/>
            </a:pPr>
            <a:r>
              <a:rPr lang="zh-CN" altLang="en-US" dirty="0" smtClean="0"/>
              <a:t>在选项栏上，选择所需的标高、高度、定位线的值。</a:t>
            </a:r>
          </a:p>
          <a:p>
            <a:pPr marL="742950" lvl="0" indent="-742950">
              <a:lnSpc>
                <a:spcPct val="150000"/>
              </a:lnSpc>
              <a:buFont typeface="+mj-lt"/>
              <a:buAutoNum type="arabicPeriod"/>
            </a:pPr>
            <a:r>
              <a:rPr lang="zh-CN" altLang="en-US" dirty="0" smtClean="0"/>
              <a:t>（可选）要从一个体量面创建墙，请单击</a:t>
            </a:r>
            <a:r>
              <a:rPr lang="en-US" dirty="0" smtClean="0"/>
              <a:t>“</a:t>
            </a:r>
            <a:r>
              <a:rPr lang="zh-CN" altLang="en-US" dirty="0" smtClean="0"/>
              <a:t>修改</a:t>
            </a:r>
            <a:r>
              <a:rPr lang="en-US" dirty="0" smtClean="0"/>
              <a:t>|</a:t>
            </a:r>
            <a:r>
              <a:rPr lang="zh-CN" altLang="en-US" dirty="0" smtClean="0"/>
              <a:t>放置面墙</a:t>
            </a:r>
            <a:r>
              <a:rPr lang="en-US" dirty="0" smtClean="0"/>
              <a:t>”</a:t>
            </a:r>
            <a:r>
              <a:rPr lang="zh-CN" altLang="en-US" dirty="0" smtClean="0"/>
              <a:t>选项卡</a:t>
            </a:r>
            <a:r>
              <a:rPr lang="en-US" dirty="0" smtClean="0"/>
              <a:t> “</a:t>
            </a:r>
            <a:r>
              <a:rPr lang="zh-CN" altLang="en-US" dirty="0" smtClean="0"/>
              <a:t>多重选择</a:t>
            </a:r>
            <a:r>
              <a:rPr lang="en-US" dirty="0" smtClean="0"/>
              <a:t>”</a:t>
            </a:r>
            <a:r>
              <a:rPr lang="zh-CN" altLang="en-US" dirty="0" smtClean="0"/>
              <a:t>面板</a:t>
            </a:r>
            <a:r>
              <a:rPr lang="en-US" dirty="0" smtClean="0"/>
              <a:t> </a:t>
            </a:r>
            <a:r>
              <a:rPr lang="zh-CN" altLang="en-US" dirty="0" smtClean="0"/>
              <a:t>（选择多个）以禁用它。（默认情况下，处于启用状态。）</a:t>
            </a:r>
          </a:p>
          <a:p>
            <a:pPr marL="742950" lvl="0" indent="-742950">
              <a:lnSpc>
                <a:spcPct val="150000"/>
              </a:lnSpc>
              <a:buFont typeface="+mj-lt"/>
              <a:buAutoNum type="arabicPeriod"/>
            </a:pPr>
            <a:r>
              <a:rPr lang="zh-CN" altLang="en-US" dirty="0" smtClean="0"/>
              <a:t>移动光标以高亮显示某个面。</a:t>
            </a:r>
          </a:p>
          <a:p>
            <a:pPr marL="742950" lvl="0" indent="-742950">
              <a:lnSpc>
                <a:spcPct val="150000"/>
              </a:lnSpc>
              <a:buFont typeface="+mj-lt"/>
              <a:buAutoNum type="arabicPeriod"/>
            </a:pPr>
            <a:r>
              <a:rPr lang="zh-CN" altLang="en-US" dirty="0" smtClean="0"/>
              <a:t>单击以选择该面。</a:t>
            </a:r>
          </a:p>
          <a:p>
            <a:pPr marL="742950" indent="-742950">
              <a:lnSpc>
                <a:spcPct val="150000"/>
              </a:lnSpc>
            </a:pPr>
            <a:r>
              <a:rPr lang="zh-CN" altLang="en-US" dirty="0" smtClean="0"/>
              <a:t>       如果已清除</a:t>
            </a:r>
            <a:r>
              <a:rPr lang="en-US" dirty="0" smtClean="0"/>
              <a:t>“</a:t>
            </a:r>
            <a:r>
              <a:rPr lang="zh-CN" altLang="en-US" dirty="0" smtClean="0"/>
              <a:t>选择多个</a:t>
            </a:r>
            <a:r>
              <a:rPr lang="en-US" dirty="0" smtClean="0"/>
              <a:t>”</a:t>
            </a:r>
            <a:r>
              <a:rPr lang="zh-CN" altLang="en-US" dirty="0" smtClean="0"/>
              <a:t>选项，系统会立即将墙放置在该面上。</a:t>
            </a:r>
            <a:endParaRPr lang="zh-CN" altLang="en-US" dirty="0"/>
          </a:p>
        </p:txBody>
      </p:sp>
      <p:sp>
        <p:nvSpPr>
          <p:cNvPr id="5" name="TextBox 5"/>
          <p:cNvSpPr txBox="1">
            <a:spLocks noChangeArrowheads="1"/>
          </p:cNvSpPr>
          <p:nvPr/>
        </p:nvSpPr>
        <p:spPr bwMode="auto">
          <a:xfrm>
            <a:off x="3715396" y="834258"/>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从体量面创建墙</a:t>
            </a:r>
            <a:endParaRPr lang="zh-CN" altLang="en-US" sz="4400" b="1" dirty="0"/>
          </a:p>
        </p:txBody>
      </p:sp>
      <p:sp>
        <p:nvSpPr>
          <p:cNvPr id="6" name="TextBox 5"/>
          <p:cNvSpPr txBox="1"/>
          <p:nvPr/>
        </p:nvSpPr>
        <p:spPr>
          <a:xfrm>
            <a:off x="603722" y="434148"/>
            <a:ext cx="4503943" cy="400110"/>
          </a:xfrm>
          <a:prstGeom prst="rect">
            <a:avLst/>
          </a:prstGeom>
          <a:noFill/>
        </p:spPr>
        <p:txBody>
          <a:bodyPr wrap="square" rtlCol="0">
            <a:spAutoFit/>
          </a:bodyPr>
          <a:lstStyle/>
          <a:p>
            <a:endParaRPr lang="zh-CN" altLang="en-US" sz="2000" b="1" dirty="0">
              <a:solidFill>
                <a:prstClr val="white">
                  <a:lumMod val="50000"/>
                </a:prstClr>
              </a:solidFill>
              <a:latin typeface="方正兰亭超细黑简体" panose="02000000000000000000" pitchFamily="2" charset="-122"/>
              <a:ea typeface="方正兰亭超细黑简体" panose="02000000000000000000" pitchFamily="2" charset="-122"/>
            </a:endParaRPr>
          </a:p>
        </p:txBody>
      </p:sp>
      <p:pic>
        <p:nvPicPr>
          <p:cNvPr id="7" name="GUID-D41E5FFB-CF2B-4621-A873-166209C1ADA8__IMAGE_B29B32168FC24349B939623289797876" descr="http://help.autodesk.com/cloudhelp/2015/CHS/Revit-Model/images/GUID-90E0196D-3812-46EC-9802-AC4A744C8BE1.png"/>
          <p:cNvPicPr/>
          <p:nvPr/>
        </p:nvPicPr>
        <p:blipFill>
          <a:blip r:embed="rId2"/>
          <a:srcRect/>
          <a:stretch>
            <a:fillRect/>
          </a:stretch>
        </p:blipFill>
        <p:spPr bwMode="auto">
          <a:xfrm>
            <a:off x="9502777" y="2684445"/>
            <a:ext cx="500066" cy="500066"/>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Box 7"/>
          <p:cNvSpPr txBox="1">
            <a:spLocks noChangeArrowheads="1"/>
          </p:cNvSpPr>
          <p:nvPr/>
        </p:nvSpPr>
        <p:spPr bwMode="auto">
          <a:xfrm>
            <a:off x="603722" y="1676329"/>
            <a:ext cx="16042855" cy="4042946"/>
          </a:xfrm>
          <a:prstGeom prst="rect">
            <a:avLst/>
          </a:prstGeom>
          <a:noFill/>
          <a:ln w="9525">
            <a:noFill/>
            <a:miter lim="800000"/>
            <a:headEnd/>
            <a:tailEnd/>
          </a:ln>
        </p:spPr>
        <p:txBody>
          <a:bodyPr wrap="square" lIns="163367" tIns="81683" rIns="163367" bIns="81683">
            <a:spAutoFit/>
          </a:bodyPr>
          <a:lstStyle/>
          <a:p>
            <a:pPr lvl="0"/>
            <a:r>
              <a:rPr lang="en-US" altLang="zh-CN" dirty="0" smtClean="0"/>
              <a:t>8. </a:t>
            </a:r>
            <a:r>
              <a:rPr lang="zh-CN" altLang="en-US" dirty="0" smtClean="0"/>
              <a:t>如果已启用</a:t>
            </a:r>
            <a:r>
              <a:rPr lang="en-US" dirty="0" smtClean="0"/>
              <a:t>“</a:t>
            </a:r>
            <a:r>
              <a:rPr lang="zh-CN" altLang="en-US" dirty="0" smtClean="0"/>
              <a:t>选择多个</a:t>
            </a:r>
            <a:r>
              <a:rPr lang="en-US" dirty="0" smtClean="0"/>
              <a:t>”</a:t>
            </a:r>
            <a:r>
              <a:rPr lang="zh-CN" altLang="en-US" dirty="0" smtClean="0"/>
              <a:t>，请按如下操作选择更多体量面：</a:t>
            </a:r>
            <a:endParaRPr lang="zh-CN" altLang="en-US" sz="4000" dirty="0" smtClean="0"/>
          </a:p>
          <a:p>
            <a:pPr marL="1657715" lvl="1" indent="-742950">
              <a:buFont typeface="+mj-lt"/>
              <a:buAutoNum type="alphaLcPeriod"/>
            </a:pPr>
            <a:r>
              <a:rPr lang="zh-CN" altLang="en-US" dirty="0" smtClean="0"/>
              <a:t>单击未选择的面以将其添加到选择中。单击所选的面以将其删除。</a:t>
            </a:r>
            <a:endParaRPr lang="zh-CN" altLang="en-US" sz="4000" dirty="0" smtClean="0"/>
          </a:p>
          <a:p>
            <a:pPr marL="742950" indent="-742950"/>
            <a:r>
              <a:rPr lang="zh-CN" altLang="en-US" dirty="0" smtClean="0"/>
              <a:t>                 光标将指示是正在添加</a:t>
            </a:r>
            <a:r>
              <a:rPr lang="en-US" dirty="0" smtClean="0"/>
              <a:t> (+) </a:t>
            </a:r>
            <a:r>
              <a:rPr lang="zh-CN" altLang="en-US" dirty="0" smtClean="0"/>
              <a:t>面还是正在删除</a:t>
            </a:r>
            <a:r>
              <a:rPr lang="en-US" dirty="0" smtClean="0"/>
              <a:t> (–) </a:t>
            </a:r>
            <a:r>
              <a:rPr lang="zh-CN" altLang="en-US" dirty="0" smtClean="0"/>
              <a:t>面。</a:t>
            </a:r>
            <a:endParaRPr lang="zh-CN" altLang="en-US" sz="4000" dirty="0" smtClean="0"/>
          </a:p>
          <a:p>
            <a:pPr marL="1657715" lvl="1" indent="-742950">
              <a:buFont typeface="+mj-lt"/>
              <a:buAutoNum type="alphaLcPeriod"/>
            </a:pPr>
            <a:r>
              <a:rPr lang="zh-CN" altLang="en-US" dirty="0" smtClean="0"/>
              <a:t>要清除选择并重新开始选择，请单击</a:t>
            </a:r>
            <a:r>
              <a:rPr lang="en-US" dirty="0" smtClean="0"/>
              <a:t>“</a:t>
            </a:r>
            <a:r>
              <a:rPr lang="zh-CN" altLang="en-US" dirty="0" smtClean="0"/>
              <a:t>修改</a:t>
            </a:r>
            <a:r>
              <a:rPr lang="en-US" dirty="0" smtClean="0"/>
              <a:t>|</a:t>
            </a:r>
            <a:r>
              <a:rPr lang="zh-CN" altLang="en-US" dirty="0" smtClean="0"/>
              <a:t>放置面墙</a:t>
            </a:r>
            <a:r>
              <a:rPr lang="en-US" dirty="0" smtClean="0"/>
              <a:t>”</a:t>
            </a:r>
            <a:r>
              <a:rPr lang="zh-CN" altLang="en-US" dirty="0" smtClean="0"/>
              <a:t>选项卡</a:t>
            </a:r>
            <a:r>
              <a:rPr lang="en-US" dirty="0" smtClean="0"/>
              <a:t> “</a:t>
            </a:r>
            <a:r>
              <a:rPr lang="zh-CN" altLang="en-US" dirty="0" smtClean="0"/>
              <a:t>多重选择</a:t>
            </a:r>
            <a:r>
              <a:rPr lang="en-US" dirty="0" smtClean="0"/>
              <a:t>”</a:t>
            </a:r>
            <a:r>
              <a:rPr lang="zh-CN" altLang="en-US" dirty="0" smtClean="0"/>
              <a:t>面板</a:t>
            </a:r>
            <a:r>
              <a:rPr lang="en-US" dirty="0" smtClean="0"/>
              <a:t> </a:t>
            </a:r>
            <a:r>
              <a:rPr lang="zh-CN" altLang="en-US" dirty="0" smtClean="0"/>
              <a:t>（清除选择）。</a:t>
            </a:r>
            <a:endParaRPr lang="zh-CN" altLang="en-US" sz="4000" dirty="0" smtClean="0"/>
          </a:p>
          <a:p>
            <a:pPr marL="1657715" lvl="1" indent="-742950">
              <a:buFont typeface="+mj-lt"/>
              <a:buAutoNum type="alphaLcPeriod"/>
            </a:pPr>
            <a:r>
              <a:rPr lang="zh-CN" altLang="en-US" dirty="0" smtClean="0"/>
              <a:t>选中需要的面后，单击</a:t>
            </a:r>
            <a:r>
              <a:rPr lang="en-US" dirty="0" smtClean="0"/>
              <a:t>“</a:t>
            </a:r>
            <a:r>
              <a:rPr lang="zh-CN" altLang="en-US" dirty="0" smtClean="0"/>
              <a:t>修改</a:t>
            </a:r>
            <a:r>
              <a:rPr lang="en-US" dirty="0" smtClean="0"/>
              <a:t>|</a:t>
            </a:r>
            <a:r>
              <a:rPr lang="zh-CN" altLang="en-US" dirty="0" smtClean="0"/>
              <a:t>放置面墙</a:t>
            </a:r>
            <a:r>
              <a:rPr lang="en-US" dirty="0" smtClean="0"/>
              <a:t>”</a:t>
            </a:r>
            <a:r>
              <a:rPr lang="zh-CN" altLang="en-US" dirty="0" smtClean="0"/>
              <a:t>选项卡</a:t>
            </a:r>
            <a:r>
              <a:rPr lang="en-US" dirty="0" smtClean="0"/>
              <a:t> “</a:t>
            </a:r>
            <a:r>
              <a:rPr lang="zh-CN" altLang="en-US" dirty="0" smtClean="0"/>
              <a:t>多重选择</a:t>
            </a:r>
            <a:r>
              <a:rPr lang="en-US" dirty="0" smtClean="0"/>
              <a:t>”</a:t>
            </a:r>
            <a:r>
              <a:rPr lang="zh-CN" altLang="en-US" dirty="0" smtClean="0"/>
              <a:t>面板</a:t>
            </a:r>
            <a:r>
              <a:rPr lang="en-US" dirty="0" smtClean="0"/>
              <a:t> “</a:t>
            </a:r>
            <a:r>
              <a:rPr lang="zh-CN" altLang="en-US" dirty="0" smtClean="0"/>
              <a:t>创建墙</a:t>
            </a:r>
            <a:r>
              <a:rPr lang="en-US" dirty="0" smtClean="0"/>
              <a:t>”</a:t>
            </a:r>
            <a:r>
              <a:rPr lang="zh-CN" altLang="en-US" dirty="0" smtClean="0"/>
              <a:t>。</a:t>
            </a:r>
            <a:endParaRPr lang="zh-CN" altLang="en-US" sz="4000" dirty="0"/>
          </a:p>
        </p:txBody>
      </p:sp>
      <p:sp>
        <p:nvSpPr>
          <p:cNvPr id="5" name="TextBox 5"/>
          <p:cNvSpPr txBox="1">
            <a:spLocks noChangeArrowheads="1"/>
          </p:cNvSpPr>
          <p:nvPr/>
        </p:nvSpPr>
        <p:spPr bwMode="auto">
          <a:xfrm>
            <a:off x="3715396" y="834258"/>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从体量面创建墙</a:t>
            </a:r>
            <a:endParaRPr lang="zh-CN" altLang="en-US" sz="4400" b="1" dirty="0"/>
          </a:p>
        </p:txBody>
      </p:sp>
      <p:sp>
        <p:nvSpPr>
          <p:cNvPr id="6" name="TextBox 5"/>
          <p:cNvSpPr txBox="1"/>
          <p:nvPr/>
        </p:nvSpPr>
        <p:spPr>
          <a:xfrm>
            <a:off x="603722" y="434148"/>
            <a:ext cx="4503943" cy="400110"/>
          </a:xfrm>
          <a:prstGeom prst="rect">
            <a:avLst/>
          </a:prstGeom>
          <a:noFill/>
        </p:spPr>
        <p:txBody>
          <a:bodyPr wrap="square" rtlCol="0">
            <a:spAutoFit/>
          </a:bodyPr>
          <a:lstStyle/>
          <a:p>
            <a:endParaRPr lang="zh-CN" altLang="en-US" sz="2000" b="1" dirty="0">
              <a:solidFill>
                <a:prstClr val="white">
                  <a:lumMod val="50000"/>
                </a:prstClr>
              </a:solidFill>
              <a:latin typeface="方正兰亭超细黑简体" panose="02000000000000000000" pitchFamily="2" charset="-122"/>
              <a:ea typeface="方正兰亭超细黑简体" panose="02000000000000000000" pitchFamily="2" charset="-122"/>
            </a:endParaRPr>
          </a:p>
        </p:txBody>
      </p:sp>
    </p:spTree>
  </p:cSld>
  <p:clrMapOvr>
    <a:masterClrMapping/>
  </p:clrMapOvr>
  <p:transition spd="slow">
    <p:push di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13217553" y="6220626"/>
            <a:ext cx="3357586" cy="3046988"/>
          </a:xfrm>
          <a:prstGeom prst="rect">
            <a:avLst/>
          </a:prstGeom>
        </p:spPr>
        <p:txBody>
          <a:bodyPr wrap="square">
            <a:spAutoFit/>
          </a:bodyPr>
          <a:lstStyle/>
          <a:p>
            <a:pPr>
              <a:lnSpc>
                <a:spcPct val="120000"/>
              </a:lnSpc>
              <a:buClr>
                <a:schemeClr val="bg1">
                  <a:lumMod val="75000"/>
                </a:schemeClr>
              </a:buClr>
              <a:buSzPct val="50000"/>
            </a:pPr>
            <a:r>
              <a:rPr lang="zh-CN" altLang="en-US" sz="4000" b="1" dirty="0" smtClean="0">
                <a:latin typeface="微软雅黑" panose="020B0503020204020204" pitchFamily="34" charset="-122"/>
                <a:ea typeface="微软雅黑" panose="020B0503020204020204" pitchFamily="34" charset="-122"/>
              </a:rPr>
              <a:t>  谢  谢</a:t>
            </a:r>
            <a:endParaRPr lang="en-US" altLang="zh-CN" sz="4000" b="1" dirty="0" smtClean="0">
              <a:latin typeface="微软雅黑" panose="020B0503020204020204" pitchFamily="34" charset="-122"/>
              <a:ea typeface="微软雅黑" panose="020B0503020204020204" pitchFamily="34" charset="-122"/>
            </a:endParaRPr>
          </a:p>
          <a:p>
            <a:pPr>
              <a:lnSpc>
                <a:spcPct val="120000"/>
              </a:lnSpc>
              <a:buClr>
                <a:schemeClr val="bg1">
                  <a:lumMod val="75000"/>
                </a:schemeClr>
              </a:buClr>
              <a:buSzPct val="50000"/>
            </a:pPr>
            <a:r>
              <a:rPr lang="de-DE" altLang="zh-CN" sz="4000" dirty="0" smtClean="0">
                <a:latin typeface="微软雅黑" panose="020B0503020204020204" pitchFamily="34" charset="-122"/>
                <a:ea typeface="微软雅黑" panose="020B0503020204020204" pitchFamily="34" charset="-122"/>
              </a:rPr>
              <a:t>T</a:t>
            </a:r>
            <a:r>
              <a:rPr lang="en-US" altLang="zh-CN" sz="4000" dirty="0" smtClean="0">
                <a:latin typeface="微软雅黑" panose="020B0503020204020204" pitchFamily="34" charset="-122"/>
                <a:ea typeface="微软雅黑" panose="020B0503020204020204" pitchFamily="34" charset="-122"/>
              </a:rPr>
              <a:t>hanks</a:t>
            </a:r>
          </a:p>
          <a:p>
            <a:pPr>
              <a:lnSpc>
                <a:spcPct val="120000"/>
              </a:lnSpc>
              <a:buClr>
                <a:schemeClr val="bg1">
                  <a:lumMod val="75000"/>
                </a:schemeClr>
              </a:buClr>
              <a:buSzPct val="50000"/>
            </a:pPr>
            <a:endParaRPr lang="en-US" altLang="zh-CN" sz="4000" dirty="0">
              <a:solidFill>
                <a:schemeClr val="bg1"/>
              </a:solidFill>
              <a:latin typeface="微软雅黑" panose="020B0503020204020204" pitchFamily="34" charset="-122"/>
              <a:ea typeface="微软雅黑" panose="020B0503020204020204" pitchFamily="34" charset="-122"/>
            </a:endParaRPr>
          </a:p>
          <a:p>
            <a:pPr>
              <a:lnSpc>
                <a:spcPct val="120000"/>
              </a:lnSpc>
              <a:buClr>
                <a:schemeClr val="bg1">
                  <a:lumMod val="75000"/>
                </a:schemeClr>
              </a:buClr>
              <a:buSzPct val="50000"/>
            </a:pPr>
            <a:endParaRPr lang="de-DE" altLang="zh-CN" sz="4000" dirty="0">
              <a:solidFill>
                <a:schemeClr val="bg1"/>
              </a:solidFill>
              <a:latin typeface="微软雅黑" panose="020B0503020204020204" pitchFamily="34" charset="-122"/>
              <a:ea typeface="微软雅黑" panose="020B0503020204020204" pitchFamily="34" charset="-122"/>
            </a:endParaRPr>
          </a:p>
        </p:txBody>
      </p:sp>
      <p:sp>
        <p:nvSpPr>
          <p:cNvPr id="3" name="TextBox 2"/>
          <p:cNvSpPr txBox="1"/>
          <p:nvPr/>
        </p:nvSpPr>
        <p:spPr>
          <a:xfrm>
            <a:off x="603722" y="434148"/>
            <a:ext cx="4503943" cy="400110"/>
          </a:xfrm>
          <a:prstGeom prst="rect">
            <a:avLst/>
          </a:prstGeom>
          <a:noFill/>
        </p:spPr>
        <p:txBody>
          <a:bodyPr wrap="square" rtlCol="0">
            <a:spAutoFit/>
          </a:bodyPr>
          <a:lstStyle/>
          <a:p>
            <a:endParaRPr lang="zh-CN" altLang="en-US" sz="2000" b="1" dirty="0">
              <a:solidFill>
                <a:prstClr val="white">
                  <a:lumMod val="50000"/>
                </a:prstClr>
              </a:solidFill>
              <a:latin typeface="方正兰亭超细黑简体" panose="02000000000000000000" pitchFamily="2" charset="-122"/>
              <a:ea typeface="方正兰亭超细黑简体" panose="02000000000000000000" pitchFamily="2" charset="-122"/>
            </a:endParaRPr>
          </a:p>
        </p:txBody>
      </p:sp>
      <p:pic>
        <p:nvPicPr>
          <p:cNvPr id="4" name="GUID-D06AACC6-EE9D-48A0-9FD2-320AC0A8BAAD__IMAGE_C0B9443CE2D3430FB58B25CACD6040C0" descr="http://help.autodesk.com/cloudhelp/2015/CHS/Revit-Model/images/GUID-C5C9BFB4-C017-433F-B09E-1AA0183007BF.png"/>
          <p:cNvPicPr/>
          <p:nvPr/>
        </p:nvPicPr>
        <p:blipFill>
          <a:blip r:embed="rId2"/>
          <a:srcRect/>
          <a:stretch>
            <a:fillRect/>
          </a:stretch>
        </p:blipFill>
        <p:spPr bwMode="auto">
          <a:xfrm>
            <a:off x="2573291" y="1720032"/>
            <a:ext cx="8974819" cy="6286544"/>
          </a:xfrm>
          <a:prstGeom prst="rect">
            <a:avLst/>
          </a:prstGeom>
          <a:noFill/>
          <a:ln w="9525">
            <a:noFill/>
            <a:miter lim="800000"/>
            <a:headEnd/>
            <a:tailEnd/>
          </a:ln>
        </p:spPr>
      </p:pic>
    </p:spTree>
    <p:extLst>
      <p:ext uri="{BB962C8B-B14F-4D97-AF65-F5344CB8AC3E}">
        <p14:creationId xmlns:p14="http://schemas.microsoft.com/office/powerpoint/2010/main" val="1241467001"/>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073093" y="3403009"/>
            <a:ext cx="16144988" cy="5056109"/>
          </a:xfrm>
          <a:prstGeom prst="rect">
            <a:avLst/>
          </a:prstGeom>
          <a:noFill/>
          <a:ln w="9525">
            <a:noFill/>
            <a:miter lim="800000"/>
            <a:headEnd/>
            <a:tailEnd/>
          </a:ln>
        </p:spPr>
        <p:txBody>
          <a:bodyPr wrap="square" lIns="163367" tIns="81683" rIns="163367" bIns="81683">
            <a:spAutoFit/>
          </a:bodyPr>
          <a:lstStyle/>
          <a:p>
            <a:pPr>
              <a:lnSpc>
                <a:spcPct val="150000"/>
              </a:lnSpc>
            </a:pPr>
            <a:r>
              <a:rPr lang="zh-CN" altLang="en-US" dirty="0" smtClean="0"/>
              <a:t>创建特定于当前项目上下文的体量。此体量不能在其他项目中重复使用。</a:t>
            </a:r>
          </a:p>
          <a:p>
            <a:pPr marL="742950" lvl="0" indent="-742950">
              <a:lnSpc>
                <a:spcPct val="150000"/>
              </a:lnSpc>
              <a:buFont typeface="+mj-lt"/>
              <a:buAutoNum type="arabicPeriod"/>
            </a:pPr>
            <a:r>
              <a:rPr lang="zh-CN" altLang="en-US" dirty="0" smtClean="0"/>
              <a:t>单击</a:t>
            </a:r>
            <a:r>
              <a:rPr lang="en-US" dirty="0" smtClean="0"/>
              <a:t>“</a:t>
            </a:r>
            <a:r>
              <a:rPr lang="zh-CN" altLang="en-US" dirty="0" smtClean="0"/>
              <a:t>体量和场地</a:t>
            </a:r>
            <a:r>
              <a:rPr lang="en-US" dirty="0" smtClean="0"/>
              <a:t>”</a:t>
            </a:r>
            <a:r>
              <a:rPr lang="zh-CN" altLang="en-US" dirty="0" smtClean="0"/>
              <a:t>选项卡</a:t>
            </a:r>
            <a:r>
              <a:rPr lang="en-US" dirty="0" smtClean="0"/>
              <a:t>  “</a:t>
            </a:r>
            <a:r>
              <a:rPr lang="zh-CN" altLang="en-US" dirty="0" smtClean="0"/>
              <a:t>概念体量</a:t>
            </a:r>
            <a:r>
              <a:rPr lang="en-US" dirty="0" smtClean="0"/>
              <a:t>”</a:t>
            </a:r>
            <a:r>
              <a:rPr lang="zh-CN" altLang="en-US" dirty="0" smtClean="0"/>
              <a:t>面板</a:t>
            </a:r>
            <a:r>
              <a:rPr lang="en-US" dirty="0" smtClean="0"/>
              <a:t>  </a:t>
            </a:r>
            <a:r>
              <a:rPr lang="zh-CN" altLang="en-US" dirty="0" smtClean="0"/>
              <a:t>（内建体量）。</a:t>
            </a:r>
          </a:p>
          <a:p>
            <a:pPr marL="742950" lvl="0" indent="-742950">
              <a:lnSpc>
                <a:spcPct val="150000"/>
              </a:lnSpc>
              <a:buFont typeface="+mj-lt"/>
              <a:buAutoNum type="arabicPeriod"/>
            </a:pPr>
            <a:r>
              <a:rPr lang="zh-CN" altLang="en-US" dirty="0" smtClean="0"/>
              <a:t>输入内建体量族的名称，然后单击</a:t>
            </a:r>
            <a:r>
              <a:rPr lang="en-US" dirty="0" smtClean="0"/>
              <a:t>“</a:t>
            </a:r>
            <a:r>
              <a:rPr lang="zh-CN" altLang="en-US" dirty="0" smtClean="0"/>
              <a:t>确定</a:t>
            </a:r>
            <a:r>
              <a:rPr lang="en-US" dirty="0" smtClean="0"/>
              <a:t>”</a:t>
            </a:r>
            <a:r>
              <a:rPr lang="zh-CN" altLang="en-US" dirty="0" smtClean="0"/>
              <a:t>。</a:t>
            </a:r>
          </a:p>
          <a:p>
            <a:pPr marL="742950" indent="-742950">
              <a:lnSpc>
                <a:spcPct val="150000"/>
              </a:lnSpc>
              <a:buFont typeface="+mj-lt"/>
              <a:buAutoNum type="arabicPeriod"/>
            </a:pPr>
            <a:r>
              <a:rPr lang="zh-CN" altLang="en-US" dirty="0" smtClean="0"/>
              <a:t>应用程序窗口显示概念设计环境。</a:t>
            </a:r>
          </a:p>
          <a:p>
            <a:pPr marL="742950" lvl="0" indent="-742950">
              <a:lnSpc>
                <a:spcPct val="150000"/>
              </a:lnSpc>
              <a:buFont typeface="+mj-lt"/>
              <a:buAutoNum type="arabicPeriod"/>
            </a:pPr>
            <a:r>
              <a:rPr lang="zh-CN" altLang="en-US" dirty="0" smtClean="0"/>
              <a:t>使用</a:t>
            </a:r>
            <a:r>
              <a:rPr lang="en-US" dirty="0" smtClean="0"/>
              <a:t>“</a:t>
            </a:r>
            <a:r>
              <a:rPr lang="zh-CN" altLang="en-US" dirty="0" smtClean="0"/>
              <a:t>绘制</a:t>
            </a:r>
            <a:r>
              <a:rPr lang="en-US" dirty="0" smtClean="0"/>
              <a:t>”</a:t>
            </a:r>
            <a:r>
              <a:rPr lang="zh-CN" altLang="en-US" dirty="0" smtClean="0"/>
              <a:t>面板上的</a:t>
            </a:r>
            <a:r>
              <a:rPr lang="en-US" u="sng" dirty="0" err="1" smtClean="0">
                <a:hlinkClick r:id="rId2" tooltip="创建形状以研究包含拉伸、扫描和放样的建筑概念。"/>
              </a:rPr>
              <a:t>工具</a:t>
            </a:r>
            <a:r>
              <a:rPr lang="zh-CN" altLang="en-US" dirty="0" smtClean="0"/>
              <a:t>创建所需的形状。</a:t>
            </a:r>
          </a:p>
          <a:p>
            <a:pPr marL="742950" lvl="0" indent="-742950">
              <a:lnSpc>
                <a:spcPct val="150000"/>
              </a:lnSpc>
              <a:buFont typeface="+mj-lt"/>
              <a:buAutoNum type="arabicPeriod"/>
            </a:pPr>
            <a:r>
              <a:rPr lang="zh-CN" altLang="en-US" dirty="0" smtClean="0"/>
              <a:t>完成后，单击</a:t>
            </a:r>
            <a:r>
              <a:rPr lang="en-US" dirty="0" smtClean="0"/>
              <a:t>“</a:t>
            </a:r>
            <a:r>
              <a:rPr lang="zh-CN" altLang="en-US" dirty="0" smtClean="0"/>
              <a:t>完成体量</a:t>
            </a:r>
            <a:r>
              <a:rPr lang="en-US" dirty="0" smtClean="0"/>
              <a:t>”</a:t>
            </a:r>
            <a:r>
              <a:rPr lang="zh-CN" altLang="en-US" dirty="0" smtClean="0"/>
              <a:t>。</a:t>
            </a:r>
            <a:endParaRPr lang="zh-CN" altLang="en-US" dirty="0"/>
          </a:p>
        </p:txBody>
      </p:sp>
      <p:sp>
        <p:nvSpPr>
          <p:cNvPr id="5" name="TextBox 5"/>
          <p:cNvSpPr txBox="1">
            <a:spLocks noChangeArrowheads="1"/>
          </p:cNvSpPr>
          <p:nvPr/>
        </p:nvSpPr>
        <p:spPr bwMode="auto">
          <a:xfrm>
            <a:off x="3715396" y="2145441"/>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创建内建体量</a:t>
            </a:r>
            <a:endParaRPr lang="zh-CN" altLang="en-US" sz="4400" b="1" dirty="0"/>
          </a:p>
        </p:txBody>
      </p:sp>
      <p:sp>
        <p:nvSpPr>
          <p:cNvPr id="6" name="TextBox 5"/>
          <p:cNvSpPr txBox="1"/>
          <p:nvPr/>
        </p:nvSpPr>
        <p:spPr>
          <a:xfrm>
            <a:off x="603722" y="434148"/>
            <a:ext cx="4503943" cy="400110"/>
          </a:xfrm>
          <a:prstGeom prst="rect">
            <a:avLst/>
          </a:prstGeom>
          <a:noFill/>
        </p:spPr>
        <p:txBody>
          <a:bodyPr wrap="square" rtlCol="0">
            <a:spAutoFit/>
          </a:bodyPr>
          <a:lstStyle/>
          <a:p>
            <a:endParaRPr lang="zh-CN" altLang="en-US" sz="2000" b="1" dirty="0">
              <a:solidFill>
                <a:prstClr val="white">
                  <a:lumMod val="50000"/>
                </a:prstClr>
              </a:solidFill>
              <a:latin typeface="方正兰亭超细黑简体" panose="02000000000000000000" pitchFamily="2" charset="-122"/>
              <a:ea typeface="方正兰亭超细黑简体" panose="02000000000000000000" pitchFamily="2" charset="-122"/>
            </a:endParaRPr>
          </a:p>
        </p:txBody>
      </p:sp>
    </p:spTree>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073093" y="3403009"/>
            <a:ext cx="16144988" cy="4319945"/>
          </a:xfrm>
          <a:prstGeom prst="rect">
            <a:avLst/>
          </a:prstGeom>
          <a:noFill/>
          <a:ln w="9525">
            <a:noFill/>
            <a:miter lim="800000"/>
            <a:headEnd/>
            <a:tailEnd/>
          </a:ln>
        </p:spPr>
        <p:txBody>
          <a:bodyPr wrap="square" lIns="163367" tIns="81683" rIns="163367" bIns="81683">
            <a:spAutoFit/>
          </a:bodyPr>
          <a:lstStyle/>
          <a:p>
            <a:pPr>
              <a:lnSpc>
                <a:spcPct val="150000"/>
              </a:lnSpc>
            </a:pPr>
            <a:r>
              <a:rPr lang="zh-CN" altLang="en-US" dirty="0" smtClean="0"/>
              <a:t>在族编辑器中创建体量族后，可以将族载入到项目中，并将体量族的实例放置在项目中。</a:t>
            </a:r>
          </a:p>
          <a:p>
            <a:pPr marL="742950" lvl="0" indent="-742950">
              <a:lnSpc>
                <a:spcPct val="150000"/>
              </a:lnSpc>
              <a:buFont typeface="+mj-lt"/>
              <a:buAutoNum type="arabicPeriod"/>
            </a:pPr>
            <a:r>
              <a:rPr lang="zh-CN" altLang="en-US" dirty="0" smtClean="0"/>
              <a:t>单击        </a:t>
            </a:r>
            <a:r>
              <a:rPr lang="en-US" dirty="0" smtClean="0"/>
              <a:t>  “</a:t>
            </a:r>
            <a:r>
              <a:rPr lang="zh-CN" altLang="en-US" dirty="0" smtClean="0"/>
              <a:t>新建</a:t>
            </a:r>
            <a:r>
              <a:rPr lang="en-US" dirty="0" smtClean="0"/>
              <a:t>” “</a:t>
            </a:r>
            <a:r>
              <a:rPr lang="zh-CN" altLang="en-US" dirty="0" smtClean="0"/>
              <a:t>概念体量</a:t>
            </a:r>
            <a:r>
              <a:rPr lang="en-US" dirty="0" smtClean="0"/>
              <a:t>”</a:t>
            </a:r>
            <a:r>
              <a:rPr lang="zh-CN" altLang="en-US" dirty="0" smtClean="0"/>
              <a:t>。</a:t>
            </a:r>
          </a:p>
          <a:p>
            <a:pPr marL="742950" lvl="0" indent="-742950">
              <a:lnSpc>
                <a:spcPct val="150000"/>
              </a:lnSpc>
              <a:buFont typeface="+mj-lt"/>
              <a:buAutoNum type="arabicPeriod"/>
            </a:pPr>
            <a:r>
              <a:rPr lang="zh-CN" altLang="en-US" dirty="0" smtClean="0"/>
              <a:t>在</a:t>
            </a:r>
            <a:r>
              <a:rPr lang="en-US" dirty="0" smtClean="0"/>
              <a:t>“</a:t>
            </a:r>
            <a:r>
              <a:rPr lang="zh-CN" altLang="en-US" dirty="0" smtClean="0"/>
              <a:t>新建概念体量</a:t>
            </a:r>
            <a:r>
              <a:rPr lang="en-US" dirty="0" smtClean="0"/>
              <a:t>”</a:t>
            </a:r>
            <a:r>
              <a:rPr lang="zh-CN" altLang="en-US" dirty="0" smtClean="0"/>
              <a:t>对话框中，选择</a:t>
            </a:r>
            <a:r>
              <a:rPr lang="en-US" dirty="0" smtClean="0"/>
              <a:t>“</a:t>
            </a:r>
            <a:r>
              <a:rPr lang="zh-CN" altLang="en-US" dirty="0" smtClean="0"/>
              <a:t>体量</a:t>
            </a:r>
            <a:r>
              <a:rPr lang="en-US" dirty="0" smtClean="0"/>
              <a:t>.</a:t>
            </a:r>
            <a:r>
              <a:rPr lang="en-US" dirty="0" err="1" smtClean="0"/>
              <a:t>rft</a:t>
            </a:r>
            <a:r>
              <a:rPr lang="en-US" dirty="0" smtClean="0"/>
              <a:t>”</a:t>
            </a:r>
            <a:r>
              <a:rPr lang="zh-CN" altLang="en-US" dirty="0" smtClean="0"/>
              <a:t>，然后单击</a:t>
            </a:r>
            <a:r>
              <a:rPr lang="en-US" dirty="0" smtClean="0"/>
              <a:t>“</a:t>
            </a:r>
            <a:r>
              <a:rPr lang="zh-CN" altLang="en-US" dirty="0" smtClean="0"/>
              <a:t>打开</a:t>
            </a:r>
            <a:r>
              <a:rPr lang="en-US" dirty="0" smtClean="0"/>
              <a:t>”</a:t>
            </a:r>
            <a:r>
              <a:rPr lang="zh-CN" altLang="en-US" dirty="0" smtClean="0"/>
              <a:t>。概念设计环境将打开。使用</a:t>
            </a:r>
            <a:r>
              <a:rPr lang="en-US" dirty="0" smtClean="0"/>
              <a:t>“</a:t>
            </a:r>
            <a:r>
              <a:rPr lang="zh-CN" altLang="en-US" dirty="0" smtClean="0"/>
              <a:t>形状</a:t>
            </a:r>
            <a:r>
              <a:rPr lang="en-US" dirty="0" smtClean="0"/>
              <a:t>”</a:t>
            </a:r>
            <a:r>
              <a:rPr lang="zh-CN" altLang="en-US" dirty="0" smtClean="0"/>
              <a:t>工具和其他工具创建体量。</a:t>
            </a:r>
            <a:endParaRPr lang="zh-CN" altLang="en-US" dirty="0"/>
          </a:p>
        </p:txBody>
      </p:sp>
      <p:sp>
        <p:nvSpPr>
          <p:cNvPr id="5" name="TextBox 5"/>
          <p:cNvSpPr txBox="1">
            <a:spLocks noChangeArrowheads="1"/>
          </p:cNvSpPr>
          <p:nvPr/>
        </p:nvSpPr>
        <p:spPr bwMode="auto">
          <a:xfrm>
            <a:off x="3715396" y="2145441"/>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创建体量族</a:t>
            </a:r>
            <a:endParaRPr lang="zh-CN" altLang="en-US" sz="4400" b="1" dirty="0"/>
          </a:p>
        </p:txBody>
      </p:sp>
      <p:sp>
        <p:nvSpPr>
          <p:cNvPr id="6" name="TextBox 5"/>
          <p:cNvSpPr txBox="1"/>
          <p:nvPr/>
        </p:nvSpPr>
        <p:spPr>
          <a:xfrm>
            <a:off x="603722" y="434148"/>
            <a:ext cx="4503943" cy="400110"/>
          </a:xfrm>
          <a:prstGeom prst="rect">
            <a:avLst/>
          </a:prstGeom>
          <a:noFill/>
        </p:spPr>
        <p:txBody>
          <a:bodyPr wrap="square" rtlCol="0">
            <a:spAutoFit/>
          </a:bodyPr>
          <a:lstStyle/>
          <a:p>
            <a:endParaRPr lang="zh-CN" altLang="en-US" sz="2000" b="1" dirty="0">
              <a:solidFill>
                <a:prstClr val="white">
                  <a:lumMod val="50000"/>
                </a:prstClr>
              </a:solidFill>
              <a:latin typeface="方正兰亭超细黑简体" panose="02000000000000000000" pitchFamily="2" charset="-122"/>
              <a:ea typeface="方正兰亭超细黑简体" panose="02000000000000000000" pitchFamily="2" charset="-122"/>
            </a:endParaRPr>
          </a:p>
        </p:txBody>
      </p:sp>
      <p:pic>
        <p:nvPicPr>
          <p:cNvPr id="7" name="GUID-BBEA4578-C1F5-4D56-B7AE-2158A0B9045A__IMAGE_D1C714F99E914FAABAECCFAE5C5F37B6" descr="http://help.autodesk.com/cloudhelp/2015/CHS/Revit-Model/images/GUID-4FFDB97F-755E-4ECB-8338-51DF04756EDF.png"/>
          <p:cNvPicPr/>
          <p:nvPr/>
        </p:nvPicPr>
        <p:blipFill>
          <a:blip r:embed="rId2"/>
          <a:srcRect/>
          <a:stretch>
            <a:fillRect/>
          </a:stretch>
        </p:blipFill>
        <p:spPr bwMode="auto">
          <a:xfrm>
            <a:off x="2951804" y="5220494"/>
            <a:ext cx="763592" cy="683581"/>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073093" y="3403009"/>
            <a:ext cx="16144988" cy="6258937"/>
          </a:xfrm>
          <a:prstGeom prst="rect">
            <a:avLst/>
          </a:prstGeom>
          <a:noFill/>
          <a:ln w="9525">
            <a:noFill/>
            <a:miter lim="800000"/>
            <a:headEnd/>
            <a:tailEnd/>
          </a:ln>
        </p:spPr>
        <p:txBody>
          <a:bodyPr wrap="square" lIns="163367" tIns="81683" rIns="163367" bIns="81683">
            <a:spAutoFit/>
          </a:bodyPr>
          <a:lstStyle/>
          <a:p>
            <a:r>
              <a:rPr lang="zh-CN" altLang="en-US" dirty="0" smtClean="0"/>
              <a:t>创建形状以研究包含拉伸、扫描和放样的建筑概念。</a:t>
            </a:r>
          </a:p>
          <a:p>
            <a:r>
              <a:rPr lang="zh-CN" altLang="en-US" dirty="0" smtClean="0"/>
              <a:t>形状是通过这样的过程创建的：绘制线和闭合环，选择两者，然后单击</a:t>
            </a:r>
            <a:r>
              <a:rPr lang="en-US" dirty="0" smtClean="0"/>
              <a:t>      </a:t>
            </a:r>
            <a:r>
              <a:rPr lang="zh-CN" altLang="en-US" dirty="0" smtClean="0"/>
              <a:t>（创建形状）。 使用该工具开发任何表面、三维实心或空心形状，然后通过三维形状操纵控件直接进行操纵。</a:t>
            </a:r>
          </a:p>
          <a:p>
            <a:r>
              <a:rPr lang="zh-CN" altLang="en-US" dirty="0" smtClean="0"/>
              <a:t>以下线类型可用于产生形状</a:t>
            </a:r>
          </a:p>
          <a:p>
            <a:pPr marL="742950" lvl="0" indent="-742950">
              <a:buFont typeface="+mj-lt"/>
              <a:buAutoNum type="arabicPeriod"/>
            </a:pPr>
            <a:r>
              <a:rPr lang="zh-CN" altLang="en-US" dirty="0" smtClean="0"/>
              <a:t>线</a:t>
            </a:r>
          </a:p>
          <a:p>
            <a:pPr marL="742950" lvl="0" indent="-742950">
              <a:buFont typeface="+mj-lt"/>
              <a:buAutoNum type="arabicPeriod"/>
            </a:pPr>
            <a:r>
              <a:rPr lang="zh-CN" altLang="en-US" dirty="0" smtClean="0"/>
              <a:t>参照线</a:t>
            </a:r>
          </a:p>
          <a:p>
            <a:pPr marL="742950" lvl="0" indent="-742950">
              <a:buFont typeface="+mj-lt"/>
              <a:buAutoNum type="arabicPeriod"/>
            </a:pPr>
            <a:r>
              <a:rPr lang="zh-CN" altLang="en-US" dirty="0" smtClean="0"/>
              <a:t>由点创建的线</a:t>
            </a:r>
          </a:p>
          <a:p>
            <a:pPr marL="742950" lvl="0" indent="-742950">
              <a:buFont typeface="+mj-lt"/>
              <a:buAutoNum type="arabicPeriod"/>
            </a:pPr>
            <a:r>
              <a:rPr lang="zh-CN" altLang="en-US" dirty="0" smtClean="0"/>
              <a:t>导入的线</a:t>
            </a:r>
          </a:p>
          <a:p>
            <a:pPr marL="742950" lvl="0" indent="-742950">
              <a:buFont typeface="+mj-lt"/>
              <a:buAutoNum type="arabicPeriod"/>
            </a:pPr>
            <a:r>
              <a:rPr lang="zh-CN" altLang="en-US" dirty="0" smtClean="0"/>
              <a:t>另一个形状的边</a:t>
            </a:r>
          </a:p>
          <a:p>
            <a:pPr marL="742950" lvl="0" indent="-742950">
              <a:buFont typeface="+mj-lt"/>
              <a:buAutoNum type="arabicPeriod"/>
            </a:pPr>
            <a:r>
              <a:rPr lang="zh-CN" altLang="en-US" dirty="0" smtClean="0"/>
              <a:t>来自已载入族的线或边</a:t>
            </a:r>
            <a:endParaRPr lang="zh-CN" altLang="en-US" dirty="0"/>
          </a:p>
        </p:txBody>
      </p:sp>
      <p:sp>
        <p:nvSpPr>
          <p:cNvPr id="5" name="TextBox 5"/>
          <p:cNvSpPr txBox="1">
            <a:spLocks noChangeArrowheads="1"/>
          </p:cNvSpPr>
          <p:nvPr/>
        </p:nvSpPr>
        <p:spPr bwMode="auto">
          <a:xfrm>
            <a:off x="3715396" y="2145441"/>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创建形状</a:t>
            </a:r>
            <a:endParaRPr lang="zh-CN" altLang="en-US" sz="4400" b="1" dirty="0"/>
          </a:p>
        </p:txBody>
      </p:sp>
      <p:sp>
        <p:nvSpPr>
          <p:cNvPr id="6" name="TextBox 5"/>
          <p:cNvSpPr txBox="1"/>
          <p:nvPr/>
        </p:nvSpPr>
        <p:spPr>
          <a:xfrm>
            <a:off x="603722" y="434148"/>
            <a:ext cx="4503943" cy="400110"/>
          </a:xfrm>
          <a:prstGeom prst="rect">
            <a:avLst/>
          </a:prstGeom>
          <a:noFill/>
        </p:spPr>
        <p:txBody>
          <a:bodyPr wrap="square" rtlCol="0">
            <a:spAutoFit/>
          </a:bodyPr>
          <a:lstStyle/>
          <a:p>
            <a:endParaRPr lang="zh-CN" altLang="en-US" sz="2000" b="1" dirty="0">
              <a:solidFill>
                <a:prstClr val="white">
                  <a:lumMod val="50000"/>
                </a:prstClr>
              </a:solidFill>
              <a:latin typeface="方正兰亭超细黑简体" panose="02000000000000000000" pitchFamily="2" charset="-122"/>
              <a:ea typeface="方正兰亭超细黑简体" panose="02000000000000000000" pitchFamily="2" charset="-122"/>
            </a:endParaRPr>
          </a:p>
        </p:txBody>
      </p:sp>
      <p:pic>
        <p:nvPicPr>
          <p:cNvPr id="8" name="GUID-2B3F71CB-4274-457A-BF31-49280B3B0913__IMAGE_8BEB3CF4CCE44819AA3FFC6BAA0B06D3" descr="http://help.autodesk.com/cloudhelp/2015/CHS/Revit-Model/images/GUID-68B06754-6057-4A39-9031-21F13369627D.png"/>
          <p:cNvPicPr/>
          <p:nvPr/>
        </p:nvPicPr>
        <p:blipFill>
          <a:blip r:embed="rId2"/>
          <a:srcRect/>
          <a:stretch>
            <a:fillRect/>
          </a:stretch>
        </p:blipFill>
        <p:spPr bwMode="auto">
          <a:xfrm>
            <a:off x="15717883" y="3934610"/>
            <a:ext cx="434977" cy="577853"/>
          </a:xfrm>
          <a:prstGeom prst="rect">
            <a:avLst/>
          </a:prstGeom>
          <a:noFill/>
          <a:ln w="9525">
            <a:noFill/>
            <a:miter lim="800000"/>
            <a:headEnd/>
            <a:tailEnd/>
          </a:ln>
        </p:spPr>
      </p:pic>
      <p:pic>
        <p:nvPicPr>
          <p:cNvPr id="9" name="GUID-48E8B208-9E82-454D-B4D4-395C3B7C0894__IMAGE_2CBBD3835B6D461D97A694FE2C284392" descr="http://help.autodesk.com/cloudhelp/2015/CHS/Revit-Model/images/GUID-6E26228D-60EA-4528-9FD4-D1BE8161F948.png"/>
          <p:cNvPicPr/>
          <p:nvPr/>
        </p:nvPicPr>
        <p:blipFill>
          <a:blip r:embed="rId3"/>
          <a:srcRect/>
          <a:stretch>
            <a:fillRect/>
          </a:stretch>
        </p:blipFill>
        <p:spPr bwMode="auto">
          <a:xfrm>
            <a:off x="9717091" y="6220626"/>
            <a:ext cx="4404699" cy="3714768"/>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073093" y="3403009"/>
            <a:ext cx="16144988" cy="718959"/>
          </a:xfrm>
          <a:prstGeom prst="rect">
            <a:avLst/>
          </a:prstGeom>
          <a:noFill/>
          <a:ln w="9525">
            <a:noFill/>
            <a:miter lim="800000"/>
            <a:headEnd/>
            <a:tailEnd/>
          </a:ln>
        </p:spPr>
        <p:txBody>
          <a:bodyPr wrap="square" lIns="163367" tIns="81683" rIns="163367" bIns="81683">
            <a:spAutoFit/>
          </a:bodyPr>
          <a:lstStyle/>
          <a:p>
            <a:pPr marL="742950" indent="-742950">
              <a:buFont typeface="+mj-lt"/>
              <a:buAutoNum type="arabicPeriod"/>
            </a:pPr>
            <a:r>
              <a:rPr lang="zh-CN" altLang="en-US" dirty="0" smtClean="0"/>
              <a:t>在绘图区域中选择模型线、参照线或几何图形的边。</a:t>
            </a:r>
          </a:p>
        </p:txBody>
      </p:sp>
      <p:sp>
        <p:nvSpPr>
          <p:cNvPr id="5" name="TextBox 5"/>
          <p:cNvSpPr txBox="1">
            <a:spLocks noChangeArrowheads="1"/>
          </p:cNvSpPr>
          <p:nvPr/>
        </p:nvSpPr>
        <p:spPr bwMode="auto">
          <a:xfrm>
            <a:off x="3715396" y="2145441"/>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创建表面形状</a:t>
            </a:r>
            <a:endParaRPr lang="zh-CN" altLang="en-US" sz="4400" b="1" dirty="0"/>
          </a:p>
        </p:txBody>
      </p:sp>
      <p:sp>
        <p:nvSpPr>
          <p:cNvPr id="6" name="TextBox 5"/>
          <p:cNvSpPr txBox="1"/>
          <p:nvPr/>
        </p:nvSpPr>
        <p:spPr>
          <a:xfrm>
            <a:off x="603722" y="434148"/>
            <a:ext cx="4503943" cy="400110"/>
          </a:xfrm>
          <a:prstGeom prst="rect">
            <a:avLst/>
          </a:prstGeom>
          <a:noFill/>
        </p:spPr>
        <p:txBody>
          <a:bodyPr wrap="square" rtlCol="0">
            <a:spAutoFit/>
          </a:bodyPr>
          <a:lstStyle/>
          <a:p>
            <a:endParaRPr lang="zh-CN" altLang="en-US" sz="2000" b="1" dirty="0">
              <a:solidFill>
                <a:prstClr val="white">
                  <a:lumMod val="50000"/>
                </a:prstClr>
              </a:solidFill>
              <a:latin typeface="方正兰亭超细黑简体" panose="02000000000000000000" pitchFamily="2" charset="-122"/>
              <a:ea typeface="方正兰亭超细黑简体" panose="02000000000000000000" pitchFamily="2" charset="-122"/>
            </a:endParaRPr>
          </a:p>
        </p:txBody>
      </p:sp>
      <p:pic>
        <p:nvPicPr>
          <p:cNvPr id="11" name="GUID-53E28961-FC48-4445-8C51-81D3D7E4331F__IMAGE_93FF8C5D7E574EC5AB05DF72EBA15A58" descr="http://help.autodesk.com/cloudhelp/2015/CHS/Revit-Model/images/GUID-A9B863BE-731C-45B5-9D9F-8471F1D3E650.png"/>
          <p:cNvPicPr/>
          <p:nvPr/>
        </p:nvPicPr>
        <p:blipFill>
          <a:blip r:embed="rId2"/>
          <a:srcRect/>
          <a:stretch>
            <a:fillRect/>
          </a:stretch>
        </p:blipFill>
        <p:spPr bwMode="auto">
          <a:xfrm>
            <a:off x="5573687" y="4079399"/>
            <a:ext cx="5856003" cy="5498813"/>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073093" y="3403009"/>
            <a:ext cx="16144988" cy="718959"/>
          </a:xfrm>
          <a:prstGeom prst="rect">
            <a:avLst/>
          </a:prstGeom>
          <a:noFill/>
          <a:ln w="9525">
            <a:noFill/>
            <a:miter lim="800000"/>
            <a:headEnd/>
            <a:tailEnd/>
          </a:ln>
        </p:spPr>
        <p:txBody>
          <a:bodyPr wrap="square" lIns="163367" tIns="81683" rIns="163367" bIns="81683">
            <a:spAutoFit/>
          </a:bodyPr>
          <a:lstStyle/>
          <a:p>
            <a:pPr marL="742950" indent="-742950">
              <a:buFont typeface="+mj-lt"/>
              <a:buAutoNum type="arabicPeriod" startAt="2"/>
            </a:pPr>
            <a:r>
              <a:rPr lang="zh-CN" altLang="en-US" dirty="0" smtClean="0"/>
              <a:t>单击</a:t>
            </a:r>
            <a:r>
              <a:rPr lang="en-US" dirty="0" smtClean="0"/>
              <a:t>“</a:t>
            </a:r>
            <a:r>
              <a:rPr lang="zh-CN" altLang="en-US" dirty="0" smtClean="0"/>
              <a:t>修改</a:t>
            </a:r>
            <a:r>
              <a:rPr lang="en-US" dirty="0" smtClean="0"/>
              <a:t> | </a:t>
            </a:r>
            <a:r>
              <a:rPr lang="zh-CN" altLang="en-US" dirty="0" smtClean="0"/>
              <a:t>线</a:t>
            </a:r>
            <a:r>
              <a:rPr lang="en-US" dirty="0" smtClean="0"/>
              <a:t>”</a:t>
            </a:r>
            <a:r>
              <a:rPr lang="zh-CN" altLang="en-US" dirty="0" smtClean="0"/>
              <a:t>选项卡</a:t>
            </a:r>
            <a:r>
              <a:rPr lang="en-US" dirty="0" smtClean="0"/>
              <a:t>  “</a:t>
            </a:r>
            <a:r>
              <a:rPr lang="zh-CN" altLang="en-US" dirty="0" smtClean="0"/>
              <a:t>形状</a:t>
            </a:r>
            <a:r>
              <a:rPr lang="en-US" dirty="0" smtClean="0"/>
              <a:t>”</a:t>
            </a:r>
            <a:r>
              <a:rPr lang="zh-CN" altLang="en-US" dirty="0" smtClean="0"/>
              <a:t>面板</a:t>
            </a:r>
            <a:r>
              <a:rPr lang="en-US" dirty="0" smtClean="0"/>
              <a:t>  </a:t>
            </a:r>
            <a:r>
              <a:rPr lang="zh-CN" altLang="en-US" dirty="0" smtClean="0"/>
              <a:t>（创建形状）。 线或边将拉伸成为表面。</a:t>
            </a:r>
          </a:p>
        </p:txBody>
      </p:sp>
      <p:sp>
        <p:nvSpPr>
          <p:cNvPr id="5" name="TextBox 5"/>
          <p:cNvSpPr txBox="1">
            <a:spLocks noChangeArrowheads="1"/>
          </p:cNvSpPr>
          <p:nvPr/>
        </p:nvSpPr>
        <p:spPr bwMode="auto">
          <a:xfrm>
            <a:off x="3715396" y="2145441"/>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创建表面形状</a:t>
            </a:r>
            <a:endParaRPr lang="zh-CN" altLang="en-US" sz="4400" b="1" dirty="0"/>
          </a:p>
        </p:txBody>
      </p:sp>
      <p:sp>
        <p:nvSpPr>
          <p:cNvPr id="6" name="TextBox 5"/>
          <p:cNvSpPr txBox="1"/>
          <p:nvPr/>
        </p:nvSpPr>
        <p:spPr>
          <a:xfrm>
            <a:off x="603722" y="434148"/>
            <a:ext cx="4503943" cy="400110"/>
          </a:xfrm>
          <a:prstGeom prst="rect">
            <a:avLst/>
          </a:prstGeom>
          <a:noFill/>
        </p:spPr>
        <p:txBody>
          <a:bodyPr wrap="square" rtlCol="0">
            <a:spAutoFit/>
          </a:bodyPr>
          <a:lstStyle/>
          <a:p>
            <a:endParaRPr lang="zh-CN" altLang="en-US" sz="2000" b="1" dirty="0">
              <a:solidFill>
                <a:prstClr val="white">
                  <a:lumMod val="50000"/>
                </a:prstClr>
              </a:solidFill>
              <a:latin typeface="方正兰亭超细黑简体" panose="02000000000000000000" pitchFamily="2" charset="-122"/>
              <a:ea typeface="方正兰亭超细黑简体" panose="02000000000000000000" pitchFamily="2" charset="-122"/>
            </a:endParaRPr>
          </a:p>
        </p:txBody>
      </p:sp>
      <p:pic>
        <p:nvPicPr>
          <p:cNvPr id="7" name="GUID-53E28961-FC48-4445-8C51-81D3D7E4331F__IMAGE_B55062F78DDE489AB962E115467701FE" descr="http://help.autodesk.com/cloudhelp/2015/CHS/Revit-Model/images/GUID-22C58983-7089-4519-8AD3-948935D52966.png"/>
          <p:cNvPicPr/>
          <p:nvPr/>
        </p:nvPicPr>
        <p:blipFill>
          <a:blip r:embed="rId2"/>
          <a:srcRect/>
          <a:stretch>
            <a:fillRect/>
          </a:stretch>
        </p:blipFill>
        <p:spPr bwMode="auto">
          <a:xfrm>
            <a:off x="6645257" y="4121968"/>
            <a:ext cx="4355805" cy="4855871"/>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073093" y="3403009"/>
            <a:ext cx="10501386" cy="5704939"/>
          </a:xfrm>
          <a:prstGeom prst="rect">
            <a:avLst/>
          </a:prstGeom>
          <a:noFill/>
          <a:ln w="9525">
            <a:noFill/>
            <a:miter lim="800000"/>
            <a:headEnd/>
            <a:tailEnd/>
          </a:ln>
        </p:spPr>
        <p:txBody>
          <a:bodyPr wrap="square" lIns="163367" tIns="81683" rIns="163367" bIns="81683">
            <a:spAutoFit/>
          </a:bodyPr>
          <a:lstStyle/>
          <a:p>
            <a:r>
              <a:rPr lang="zh-CN" altLang="en-US" dirty="0" smtClean="0"/>
              <a:t>从线和共享工作平面的二维轮廓来创建旋转形状。</a:t>
            </a:r>
          </a:p>
          <a:p>
            <a:r>
              <a:rPr lang="zh-CN" altLang="en-US" dirty="0" smtClean="0"/>
              <a:t>旋转中的线用于定义旋转轴，二维形状绕该轴旋转后形成三维形状。</a:t>
            </a:r>
          </a:p>
          <a:p>
            <a:pPr marL="742950" lvl="0" indent="-742950">
              <a:buFont typeface="+mj-lt"/>
              <a:buAutoNum type="arabicPeriod"/>
            </a:pPr>
            <a:r>
              <a:rPr lang="zh-CN" altLang="en-US" dirty="0" smtClean="0"/>
              <a:t>在某个工作平面上绘制一条线。</a:t>
            </a:r>
          </a:p>
          <a:p>
            <a:pPr marL="742950" lvl="0" indent="-742950">
              <a:buFont typeface="+mj-lt"/>
              <a:buAutoNum type="arabicPeriod"/>
            </a:pPr>
            <a:r>
              <a:rPr lang="zh-CN" altLang="en-US" dirty="0" smtClean="0"/>
              <a:t>在同一工作平面上邻近该线绘制一个闭合轮廓。</a:t>
            </a:r>
          </a:p>
          <a:p>
            <a:pPr marL="742950" indent="-742950"/>
            <a:r>
              <a:rPr lang="zh-CN" altLang="en-US" b="1" dirty="0" smtClean="0"/>
              <a:t>    注：</a:t>
            </a:r>
            <a:r>
              <a:rPr lang="en-US" dirty="0" smtClean="0"/>
              <a:t> </a:t>
            </a:r>
            <a:r>
              <a:rPr lang="zh-CN" altLang="en-US" dirty="0" smtClean="0"/>
              <a:t>可以使用未构成闭合环的线来创建表面旋转。</a:t>
            </a:r>
          </a:p>
          <a:p>
            <a:pPr marL="742950" lvl="0" indent="-742950">
              <a:buFont typeface="+mj-lt"/>
              <a:buAutoNum type="arabicPeriod" startAt="3"/>
            </a:pPr>
            <a:r>
              <a:rPr lang="zh-CN" altLang="en-US" dirty="0" smtClean="0"/>
              <a:t>选择线和闭合轮廓。</a:t>
            </a:r>
            <a:endParaRPr lang="en-US" altLang="zh-CN" dirty="0" smtClean="0"/>
          </a:p>
          <a:p>
            <a:pPr marL="742950" indent="-742950">
              <a:buFont typeface="+mj-lt"/>
              <a:buAutoNum type="arabicPeriod" startAt="3"/>
            </a:pPr>
            <a:r>
              <a:rPr lang="zh-CN" altLang="en-US" dirty="0" smtClean="0"/>
              <a:t>单击</a:t>
            </a:r>
            <a:r>
              <a:rPr lang="en-US" dirty="0" smtClean="0"/>
              <a:t>“</a:t>
            </a:r>
            <a:r>
              <a:rPr lang="zh-CN" altLang="en-US" dirty="0" smtClean="0"/>
              <a:t>修改</a:t>
            </a:r>
            <a:r>
              <a:rPr lang="en-US" dirty="0" smtClean="0"/>
              <a:t> | </a:t>
            </a:r>
            <a:r>
              <a:rPr lang="zh-CN" altLang="en-US" dirty="0" smtClean="0"/>
              <a:t>线</a:t>
            </a:r>
            <a:r>
              <a:rPr lang="en-US" dirty="0" smtClean="0"/>
              <a:t>”</a:t>
            </a:r>
            <a:r>
              <a:rPr lang="zh-CN" altLang="en-US" dirty="0" smtClean="0"/>
              <a:t>选项卡</a:t>
            </a:r>
            <a:r>
              <a:rPr lang="en-US" dirty="0" smtClean="0"/>
              <a:t>  “</a:t>
            </a:r>
            <a:r>
              <a:rPr lang="zh-CN" altLang="en-US" dirty="0" smtClean="0"/>
              <a:t>形状</a:t>
            </a:r>
            <a:r>
              <a:rPr lang="en-US" dirty="0" smtClean="0"/>
              <a:t>”</a:t>
            </a:r>
            <a:r>
              <a:rPr lang="zh-CN" altLang="en-US" dirty="0" smtClean="0"/>
              <a:t>面板</a:t>
            </a:r>
            <a:r>
              <a:rPr lang="en-US" dirty="0" smtClean="0"/>
              <a:t>  </a:t>
            </a:r>
            <a:r>
              <a:rPr lang="zh-CN" altLang="en-US" dirty="0" smtClean="0"/>
              <a:t>（创建形状）。</a:t>
            </a:r>
          </a:p>
          <a:p>
            <a:pPr marL="742950" lvl="0" indent="-742950"/>
            <a:endParaRPr lang="zh-CN" altLang="en-US" dirty="0" smtClean="0"/>
          </a:p>
        </p:txBody>
      </p:sp>
      <p:sp>
        <p:nvSpPr>
          <p:cNvPr id="5" name="TextBox 5"/>
          <p:cNvSpPr txBox="1">
            <a:spLocks noChangeArrowheads="1"/>
          </p:cNvSpPr>
          <p:nvPr/>
        </p:nvSpPr>
        <p:spPr bwMode="auto">
          <a:xfrm>
            <a:off x="3715396" y="2145441"/>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创建旋转形状</a:t>
            </a:r>
            <a:endParaRPr lang="zh-CN" altLang="en-US" sz="4400" b="1" dirty="0"/>
          </a:p>
        </p:txBody>
      </p:sp>
      <p:sp>
        <p:nvSpPr>
          <p:cNvPr id="6" name="TextBox 5"/>
          <p:cNvSpPr txBox="1"/>
          <p:nvPr/>
        </p:nvSpPr>
        <p:spPr>
          <a:xfrm>
            <a:off x="603722" y="434148"/>
            <a:ext cx="4503943" cy="400110"/>
          </a:xfrm>
          <a:prstGeom prst="rect">
            <a:avLst/>
          </a:prstGeom>
          <a:noFill/>
        </p:spPr>
        <p:txBody>
          <a:bodyPr wrap="square" rtlCol="0">
            <a:spAutoFit/>
          </a:bodyPr>
          <a:lstStyle/>
          <a:p>
            <a:endParaRPr lang="zh-CN" altLang="en-US" sz="2000" b="1" dirty="0">
              <a:solidFill>
                <a:prstClr val="white">
                  <a:lumMod val="50000"/>
                </a:prstClr>
              </a:solidFill>
              <a:latin typeface="方正兰亭超细黑简体" panose="02000000000000000000" pitchFamily="2" charset="-122"/>
              <a:ea typeface="方正兰亭超细黑简体" panose="02000000000000000000" pitchFamily="2" charset="-122"/>
            </a:endParaRPr>
          </a:p>
        </p:txBody>
      </p:sp>
      <p:pic>
        <p:nvPicPr>
          <p:cNvPr id="8" name="GUID-6408EE06-D29A-41FF-A112-0DFA30638B7E__IMAGE_4CDC873DE1BD4232816830D57B32682A" descr="http://help.autodesk.com/cloudhelp/2015/CHS/Revit-Model/images/GUID-B7AF96A4-0338-4809-82C0-6F282C934C9F.png"/>
          <p:cNvPicPr/>
          <p:nvPr/>
        </p:nvPicPr>
        <p:blipFill>
          <a:blip r:embed="rId2"/>
          <a:srcRect/>
          <a:stretch>
            <a:fillRect/>
          </a:stretch>
        </p:blipFill>
        <p:spPr bwMode="auto">
          <a:xfrm>
            <a:off x="12717487" y="2987511"/>
            <a:ext cx="5286412" cy="3357586"/>
          </a:xfrm>
          <a:prstGeom prst="rect">
            <a:avLst/>
          </a:prstGeom>
          <a:noFill/>
          <a:ln w="9525">
            <a:noFill/>
            <a:miter lim="800000"/>
            <a:headEnd/>
            <a:tailEnd/>
          </a:ln>
        </p:spPr>
      </p:pic>
      <p:pic>
        <p:nvPicPr>
          <p:cNvPr id="9" name="GUID-6408EE06-D29A-41FF-A112-0DFA30638B7E__IMAGE_C0D716C30F8D4099961B1A2A602CF579" descr="http://help.autodesk.com/cloudhelp/2015/CHS/Revit-Model/images/GUID-62174A76-D5AA-4B23-8293-4D95D00829D0.png"/>
          <p:cNvPicPr/>
          <p:nvPr/>
        </p:nvPicPr>
        <p:blipFill>
          <a:blip r:embed="rId3"/>
          <a:srcRect/>
          <a:stretch>
            <a:fillRect/>
          </a:stretch>
        </p:blipFill>
        <p:spPr bwMode="auto">
          <a:xfrm>
            <a:off x="12444827" y="5976987"/>
            <a:ext cx="3690309" cy="3130961"/>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182953" tIns="91478" rIns="182953" bIns="91478" rtlCol="0">
        <a:normAutofit fontScale="92500" lnSpcReduction="20000"/>
      </a:bodyPr>
      <a:lstStyle>
        <a:defPPr>
          <a:lnSpc>
            <a:spcPct val="120000"/>
          </a:lnSpc>
          <a:buClr>
            <a:schemeClr val="bg1">
              <a:lumMod val="75000"/>
            </a:schemeClr>
          </a:buClr>
          <a:buSzPct val="50000"/>
          <a:buFont typeface="Wingdings" panose="05000000000000000000" pitchFamily="2" charset="2"/>
          <a:buChar char="n"/>
          <a:defRPr sz="4000" dirty="0" smtClean="0">
            <a:latin typeface="微软雅黑" panose="020B0503020204020204" pitchFamily="34" charset="-122"/>
            <a:ea typeface="微软雅黑" panose="020B0503020204020204" pitchFamily="34" charset="-122"/>
          </a:defRPr>
        </a:defPPr>
      </a:lstStyle>
    </a:txDef>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5085</TotalTime>
  <Words>1618</Words>
  <Application>Microsoft Office PowerPoint</Application>
  <PresentationFormat>自定义</PresentationFormat>
  <Paragraphs>173</Paragraphs>
  <Slides>38</Slides>
  <Notes>0</Notes>
  <HiddenSlides>0</HiddenSlides>
  <MMClips>0</MMClips>
  <ScaleCrop>false</ScaleCrop>
  <HeadingPairs>
    <vt:vector size="4" baseType="variant">
      <vt:variant>
        <vt:lpstr>主题</vt:lpstr>
      </vt:variant>
      <vt:variant>
        <vt:i4>1</vt:i4>
      </vt:variant>
      <vt:variant>
        <vt:lpstr>幻灯片标题</vt:lpstr>
      </vt:variant>
      <vt:variant>
        <vt:i4>38</vt:i4>
      </vt:variant>
    </vt:vector>
  </HeadingPairs>
  <TitlesOfParts>
    <vt:vector size="39"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pan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pan</dc:creator>
  <cp:lastModifiedBy>lenovo</cp:lastModifiedBy>
  <cp:revision>258</cp:revision>
  <dcterms:created xsi:type="dcterms:W3CDTF">2014-04-21T16:10:52Z</dcterms:created>
  <dcterms:modified xsi:type="dcterms:W3CDTF">2020-04-12T09:03:43Z</dcterms:modified>
</cp:coreProperties>
</file>