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3"/>
  </p:sldMasterIdLst>
  <p:notesMasterIdLst>
    <p:notesMasterId r:id="rId19"/>
  </p:notesMasterIdLst>
  <p:sldIdLst>
    <p:sldId id="381" r:id="rId4"/>
    <p:sldId id="382" r:id="rId5"/>
    <p:sldId id="383" r:id="rId6"/>
    <p:sldId id="384" r:id="rId7"/>
    <p:sldId id="385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FF"/>
    <a:srgbClr val="FF0000"/>
    <a:srgbClr val="00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howGuides="1">
      <p:cViewPr varScale="1">
        <p:scale>
          <a:sx n="87" d="100"/>
          <a:sy n="87" d="100"/>
        </p:scale>
        <p:origin x="-1128" y="-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zh-CN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zh-CN" sz="1200">
                <a:latin typeface="+mn-lt"/>
              </a:defRPr>
            </a:lvl1pPr>
          </a:lstStyle>
          <a:p>
            <a:pPr>
              <a:defRPr/>
            </a:pPr>
            <a:fld id="{95F7E5A6-AAA3-49A3-9AC2-15B7BB1843B4}" type="datetimeFigureOut">
              <a:rPr altLang="en-US"/>
              <a:pPr>
                <a:defRPr/>
              </a:pPr>
              <a:t>2020/4/12</a:t>
            </a:fld>
            <a:endParaRPr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zh-CN" noProof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CN" noProof="0"/>
              <a:t>单击此处编辑母版文本样式</a:t>
            </a:r>
          </a:p>
          <a:p>
            <a:pPr lvl="1"/>
            <a:r>
              <a:rPr lang="zh-CN" noProof="0"/>
              <a:t>第二级</a:t>
            </a:r>
          </a:p>
          <a:p>
            <a:pPr lvl="2"/>
            <a:r>
              <a:rPr lang="zh-CN" noProof="0"/>
              <a:t>第三级</a:t>
            </a:r>
          </a:p>
          <a:p>
            <a:pPr lvl="3"/>
            <a:r>
              <a:rPr lang="zh-CN" noProof="0"/>
              <a:t>第四级</a:t>
            </a:r>
          </a:p>
          <a:p>
            <a:pPr lvl="4"/>
            <a:r>
              <a:rPr lang="zh-CN" noProof="0"/>
              <a:t>第五级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zh-CN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ACB4B6-D240-4AEA-B222-4256337912F2}" type="slidenum">
              <a:rPr lang="en-US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70676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2FF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" name="内容占位符 11"/>
          <p:cNvSpPr>
            <a:spLocks noGrp="1"/>
          </p:cNvSpPr>
          <p:nvPr>
            <p:ph sz="quarter" idx="11"/>
          </p:nvPr>
        </p:nvSpPr>
        <p:spPr>
          <a:xfrm>
            <a:off x="344488" y="764704"/>
            <a:ext cx="9145588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355923D1-A383-4895-96F1-493FE8EA80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54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744" y="188640"/>
            <a:ext cx="8245629" cy="360040"/>
          </a:xfrm>
        </p:spPr>
        <p:txBody>
          <a:bodyPr/>
          <a:lstStyle>
            <a:lvl1pPr>
              <a:defRPr>
                <a:solidFill>
                  <a:srgbClr val="0092FF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2" name="内容占位符 11"/>
          <p:cNvSpPr>
            <a:spLocks noGrp="1"/>
          </p:cNvSpPr>
          <p:nvPr>
            <p:ph sz="quarter" idx="11"/>
          </p:nvPr>
        </p:nvSpPr>
        <p:spPr>
          <a:xfrm>
            <a:off x="344488" y="764704"/>
            <a:ext cx="9145588" cy="5329237"/>
          </a:xfrm>
          <a:prstGeom prst="rect">
            <a:avLst/>
          </a:prstGeom>
        </p:spPr>
        <p:txBody>
          <a:bodyPr/>
          <a:lstStyle>
            <a:lvl1pPr>
              <a:buClr>
                <a:srgbClr val="0092FF"/>
              </a:buClr>
              <a:defRPr/>
            </a:lvl1pPr>
            <a:lvl2pPr>
              <a:buClr>
                <a:srgbClr val="0092FF"/>
              </a:buClr>
              <a:defRPr/>
            </a:lvl2pPr>
            <a:lvl3pPr>
              <a:buClr>
                <a:srgbClr val="0092FF"/>
              </a:buClr>
              <a:defRPr/>
            </a:lvl3pPr>
            <a:lvl4pPr>
              <a:buClr>
                <a:srgbClr val="0092FF"/>
              </a:buClr>
              <a:defRPr/>
            </a:lvl4pPr>
            <a:lvl5pPr>
              <a:buClr>
                <a:srgbClr val="0092FF"/>
              </a:buClr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Shap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BB9E-D898-4C64-9F2C-FFE2A728F1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31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28"/>
          <p:cNvSpPr>
            <a:spLocks noGrp="1"/>
          </p:cNvSpPr>
          <p:nvPr>
            <p:ph type="sldNum" sz="quarter" idx="4"/>
          </p:nvPr>
        </p:nvSpPr>
        <p:spPr>
          <a:xfrm>
            <a:off x="8924925" y="6453188"/>
            <a:ext cx="811213" cy="2492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fld id="{96C37C54-26C3-4B5E-9BB0-573B3313A3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7" name="标题占位符 3"/>
          <p:cNvSpPr>
            <a:spLocks noGrp="1"/>
          </p:cNvSpPr>
          <p:nvPr>
            <p:ph type="title"/>
          </p:nvPr>
        </p:nvSpPr>
        <p:spPr bwMode="auto">
          <a:xfrm>
            <a:off x="61913" y="80963"/>
            <a:ext cx="8245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CN" altLang="en-US" sz="2400" b="1" kern="1200" dirty="0">
          <a:solidFill>
            <a:srgbClr val="0092F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92FF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Arial" charset="0"/>
        <a:buChar char="•"/>
        <a:defRPr lang="zh-CN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lang="zh-CN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lang="zh-CN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lang="zh-CN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lang="zh-CN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Box 5"/>
          <p:cNvSpPr txBox="1">
            <a:spLocks noChangeArrowheads="1"/>
          </p:cNvSpPr>
          <p:nvPr/>
        </p:nvSpPr>
        <p:spPr bwMode="auto">
          <a:xfrm>
            <a:off x="2865438" y="2852738"/>
            <a:ext cx="4786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2643" name="图片 2" descr="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214438"/>
            <a:ext cx="56530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1785938"/>
            <a:ext cx="28003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500563"/>
            <a:ext cx="58991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 6"/>
          <p:cNvSpPr/>
          <p:nvPr/>
        </p:nvSpPr>
        <p:spPr>
          <a:xfrm>
            <a:off x="4214813" y="1214438"/>
            <a:ext cx="1500187" cy="3571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785813" y="2060575"/>
            <a:ext cx="492918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仅需一次单击“墙体”即可在墙体上放置尺寸标注。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无需拾取所有参照。对于整个墙、附带相交墙的墙或附带洞口的墙，您都可进行尺寸标注。 </a:t>
            </a:r>
          </a:p>
        </p:txBody>
      </p:sp>
      <p:cxnSp>
        <p:nvCxnSpPr>
          <p:cNvPr id="9" name="肘形连接符 8"/>
          <p:cNvCxnSpPr>
            <a:stCxn id="7" idx="2"/>
          </p:cNvCxnSpPr>
          <p:nvPr/>
        </p:nvCxnSpPr>
        <p:spPr>
          <a:xfrm>
            <a:off x="5072063" y="1571625"/>
            <a:ext cx="914400" cy="914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3667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928813"/>
            <a:ext cx="6596063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73050" y="620713"/>
            <a:ext cx="84629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设置尺寸标注：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选择尺寸标注</a:t>
            </a:r>
            <a:r>
              <a:rPr lang="en-US" altLang="zh-CN" sz="2400" dirty="0">
                <a:latin typeface="+mj-ea"/>
                <a:ea typeface="+mj-ea"/>
              </a:rPr>
              <a:t>&gt;</a:t>
            </a:r>
            <a:r>
              <a:rPr lang="zh-CN" altLang="en-US" sz="2400" dirty="0">
                <a:latin typeface="+mj-ea"/>
                <a:ea typeface="+mj-ea"/>
              </a:rPr>
              <a:t>图元属性</a:t>
            </a:r>
            <a:r>
              <a:rPr lang="en-US" altLang="zh-CN" sz="2400" dirty="0">
                <a:latin typeface="+mj-ea"/>
                <a:ea typeface="+mj-ea"/>
              </a:rPr>
              <a:t>&gt;</a:t>
            </a:r>
            <a:r>
              <a:rPr lang="zh-CN" altLang="en-US" sz="2400" dirty="0">
                <a:latin typeface="+mj-ea"/>
                <a:ea typeface="+mj-ea"/>
              </a:rPr>
              <a:t>编辑新建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在尺寸标注的“类型属性”对话框中了解每项设置的作用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14691" name="Group 3"/>
          <p:cNvGrpSpPr>
            <a:grpSpLocks/>
          </p:cNvGrpSpPr>
          <p:nvPr/>
        </p:nvGrpSpPr>
        <p:grpSpPr bwMode="auto">
          <a:xfrm>
            <a:off x="6273800" y="3643313"/>
            <a:ext cx="3071813" cy="2551112"/>
            <a:chOff x="5693" y="7580"/>
            <a:chExt cx="3719" cy="3230"/>
          </a:xfrm>
        </p:grpSpPr>
        <p:pic>
          <p:nvPicPr>
            <p:cNvPr id="114696" name="Picture 4" descr="11-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3" y="7580"/>
              <a:ext cx="3719" cy="3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697" name="Rectangle 5"/>
            <p:cNvSpPr>
              <a:spLocks noChangeArrowheads="1"/>
            </p:cNvSpPr>
            <p:nvPr/>
          </p:nvSpPr>
          <p:spPr bwMode="auto">
            <a:xfrm>
              <a:off x="5895" y="8510"/>
              <a:ext cx="3304" cy="200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4698" name="Rectangle 6"/>
            <p:cNvSpPr>
              <a:spLocks noChangeArrowheads="1"/>
            </p:cNvSpPr>
            <p:nvPr/>
          </p:nvSpPr>
          <p:spPr bwMode="auto">
            <a:xfrm>
              <a:off x="5895" y="9484"/>
              <a:ext cx="3304" cy="982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pic>
        <p:nvPicPr>
          <p:cNvPr id="1146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268413"/>
            <a:ext cx="63531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571625" y="3500438"/>
            <a:ext cx="3570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锁定两个构件的相对位置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216150" y="836613"/>
            <a:ext cx="5529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打开“</a:t>
            </a:r>
            <a:r>
              <a:rPr lang="en-US" altLang="zh-CN" sz="2400" dirty="0">
                <a:latin typeface="+mj-ea"/>
                <a:ea typeface="+mj-ea"/>
              </a:rPr>
              <a:t>EQ</a:t>
            </a:r>
            <a:r>
              <a:rPr lang="zh-CN" altLang="en-US" sz="2400" dirty="0">
                <a:latin typeface="+mj-ea"/>
                <a:ea typeface="+mj-ea"/>
              </a:rPr>
              <a:t>”，所标注的区间将自动相等</a:t>
            </a: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571500" y="4286250"/>
            <a:ext cx="52451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单击尺寸上的文字，可打开“尺寸标注文字”对话框，可替换文字或增加前缀，如楼梯标注：</a:t>
            </a:r>
            <a:r>
              <a:rPr lang="en-US" altLang="zh-CN" sz="2400" dirty="0">
                <a:latin typeface="+mj-ea"/>
                <a:ea typeface="+mj-ea"/>
              </a:rPr>
              <a:t>300X9=2700,</a:t>
            </a:r>
            <a:r>
              <a:rPr lang="zh-CN" altLang="en-US" sz="2400" dirty="0">
                <a:latin typeface="+mj-ea"/>
                <a:ea typeface="+mj-ea"/>
              </a:rPr>
              <a:t>则需加前缀：“</a:t>
            </a:r>
            <a:r>
              <a:rPr lang="en-US" altLang="zh-CN" sz="2400" dirty="0">
                <a:latin typeface="+mj-ea"/>
                <a:ea typeface="+mj-ea"/>
              </a:rPr>
              <a:t>300X9=</a:t>
            </a:r>
            <a:r>
              <a:rPr lang="zh-CN" altLang="en-US" sz="2400" dirty="0">
                <a:latin typeface="+mj-ea"/>
                <a:ea typeface="+mj-ea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5715" name="Picture 2" descr="D:\工作\教材\陆扬\图片\第十一章\11-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2786063"/>
            <a:ext cx="31369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7188" y="1143000"/>
            <a:ext cx="842486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练习</a:t>
            </a:r>
            <a:r>
              <a:rPr lang="en-US" altLang="zh-CN" sz="2400" dirty="0">
                <a:latin typeface="+mj-ea"/>
                <a:ea typeface="+mj-ea"/>
              </a:rPr>
              <a:t>1</a:t>
            </a:r>
            <a:r>
              <a:rPr lang="zh-CN" altLang="en-US" sz="2400" dirty="0">
                <a:latin typeface="+mj-ea"/>
                <a:ea typeface="+mj-ea"/>
              </a:rPr>
              <a:t>：标注各平面图尺寸标注</a:t>
            </a:r>
            <a:endParaRPr lang="en-US" altLang="zh-CN" sz="2400" dirty="0">
              <a:latin typeface="+mj-ea"/>
              <a:ea typeface="+mj-ea"/>
            </a:endParaRPr>
          </a:p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练习</a:t>
            </a:r>
            <a:r>
              <a:rPr lang="en-US" altLang="zh-CN" sz="2400" dirty="0">
                <a:latin typeface="+mj-ea"/>
                <a:ea typeface="+mj-ea"/>
              </a:rPr>
              <a:t>2</a:t>
            </a:r>
            <a:r>
              <a:rPr lang="zh-CN" altLang="en-US" sz="2400" dirty="0">
                <a:latin typeface="+mj-ea"/>
                <a:ea typeface="+mj-ea"/>
              </a:rPr>
              <a:t>：绘制楼梯剖面，标注楼梯尺寸标注，并添加前缀</a:t>
            </a:r>
            <a:endParaRPr lang="en-US" altLang="zh-CN" sz="24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Box 5"/>
          <p:cNvSpPr txBox="1">
            <a:spLocks noChangeArrowheads="1"/>
          </p:cNvSpPr>
          <p:nvPr/>
        </p:nvSpPr>
        <p:spPr bwMode="auto">
          <a:xfrm>
            <a:off x="2865438" y="2852738"/>
            <a:ext cx="4786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b="1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b="1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门窗</a:t>
            </a:r>
            <a:r>
              <a:rPr lang="zh-CN" altLang="en-US" sz="2800" b="1" dirty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b="1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门窗</a:t>
            </a:r>
            <a:r>
              <a:rPr lang="zh-CN" altLang="en-US" sz="2800" dirty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7763" name="图片 3" descr="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357563"/>
            <a:ext cx="11334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339725" y="941388"/>
            <a:ext cx="84296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单击“视图”选项卡</a:t>
            </a:r>
            <a:r>
              <a:rPr lang="en-US" sz="2400" dirty="0">
                <a:latin typeface="+mj-ea"/>
                <a:ea typeface="+mj-ea"/>
              </a:rPr>
              <a:t>&gt;</a:t>
            </a:r>
            <a:r>
              <a:rPr lang="zh-CN" altLang="en-US" sz="2400" dirty="0">
                <a:latin typeface="+mj-ea"/>
                <a:ea typeface="+mj-ea"/>
              </a:rPr>
              <a:t>“创建”面板</a:t>
            </a:r>
            <a:r>
              <a:rPr lang="en-US" sz="2400" dirty="0">
                <a:latin typeface="+mj-ea"/>
                <a:ea typeface="+mj-ea"/>
              </a:rPr>
              <a:t>&gt; </a:t>
            </a:r>
            <a:r>
              <a:rPr lang="zh-CN" altLang="en-US" sz="2400" dirty="0">
                <a:latin typeface="+mj-ea"/>
                <a:ea typeface="+mj-ea"/>
              </a:rPr>
              <a:t>“图例”工具，弹出“新图例视图”对话框，命名为“门窗大样” 。</a:t>
            </a:r>
          </a:p>
          <a:p>
            <a:pPr marL="609600" indent="-6096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单击“确定”进入创建的空白视图；</a:t>
            </a:r>
          </a:p>
        </p:txBody>
      </p:sp>
      <p:sp>
        <p:nvSpPr>
          <p:cNvPr id="7" name="右箭头 6"/>
          <p:cNvSpPr/>
          <p:nvPr/>
        </p:nvSpPr>
        <p:spPr>
          <a:xfrm>
            <a:off x="3071813" y="4214813"/>
            <a:ext cx="500062" cy="341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177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88" t="7201" r="8124" b="7201"/>
          <a:stretch>
            <a:fillRect/>
          </a:stretch>
        </p:blipFill>
        <p:spPr bwMode="auto">
          <a:xfrm>
            <a:off x="3929063" y="3143250"/>
            <a:ext cx="33115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34963" y="692150"/>
            <a:ext cx="9371012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2060"/>
                </a:solidFill>
                <a:latin typeface="+mj-ea"/>
                <a:ea typeface="+mj-ea"/>
              </a:rPr>
              <a:t>本章要点：</a:t>
            </a:r>
            <a:endParaRPr lang="en-US" altLang="zh-CN" sz="24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latin typeface="+mj-ea"/>
                <a:ea typeface="+mj-ea"/>
              </a:rPr>
              <a:t>      房间与房间标记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altLang="zh-CN" sz="2400" dirty="0">
                <a:latin typeface="+mj-ea"/>
                <a:ea typeface="+mj-ea"/>
              </a:rPr>
              <a:t>      </a:t>
            </a:r>
            <a:r>
              <a:rPr lang="zh-CN" altLang="en-US" sz="2400" dirty="0">
                <a:latin typeface="+mj-ea"/>
                <a:ea typeface="+mj-ea"/>
              </a:rPr>
              <a:t>色彩方案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altLang="zh-CN" sz="2400" dirty="0">
                <a:latin typeface="+mj-ea"/>
                <a:ea typeface="+mj-ea"/>
              </a:rPr>
              <a:t>      </a:t>
            </a:r>
            <a:r>
              <a:rPr lang="zh-CN" altLang="en-US" sz="2400" dirty="0">
                <a:latin typeface="+mj-ea"/>
                <a:ea typeface="+mj-ea"/>
              </a:rPr>
              <a:t>尺寸标注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altLang="zh-CN" sz="2400" dirty="0">
                <a:latin typeface="+mj-ea"/>
                <a:ea typeface="+mj-ea"/>
              </a:rPr>
              <a:t>      </a:t>
            </a:r>
            <a:r>
              <a:rPr lang="zh-CN" altLang="en-US" sz="2400" dirty="0">
                <a:latin typeface="+mj-ea"/>
                <a:ea typeface="+mj-ea"/>
              </a:rPr>
              <a:t>立面视图处理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2060"/>
                </a:solidFill>
                <a:latin typeface="+mj-ea"/>
                <a:ea typeface="+mj-ea"/>
              </a:rPr>
              <a:t>学习目标：</a:t>
            </a:r>
            <a:endParaRPr lang="en-US" altLang="zh-CN" sz="24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结束本章的学习后，学员需要：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了解房间计算规则的设置，学习运用房间分割和添加房间标记的方法；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了解色彩方案的设置和颜色方案图例的添加；</a:t>
            </a:r>
            <a:endParaRPr lang="en-US" altLang="zh-CN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学习使用“整个墙”和“单个参照点”选项标注尺寸，了解尺寸标注的设置。</a:t>
            </a:r>
            <a:endParaRPr lang="en-US" altLang="zh-CN" sz="24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5475" name="图片 4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000375"/>
            <a:ext cx="11144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6" name="Picture 4" descr="11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428875"/>
            <a:ext cx="557688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2875" y="785813"/>
            <a:ext cx="8786813" cy="1714500"/>
          </a:xfrm>
          <a:prstGeom prst="rect">
            <a:avLst/>
          </a:prstGeom>
        </p:spPr>
        <p:txBody>
          <a:bodyPr/>
          <a:lstStyle/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在创建房间前可以先设置房间的边界位置和计算规则</a:t>
            </a:r>
            <a:endParaRPr lang="zh-CN" altLang="en-US" sz="2400" dirty="0">
              <a:latin typeface="+mj-ea"/>
              <a:ea typeface="+mj-ea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2143125" y="3857625"/>
            <a:ext cx="1071563" cy="393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圆角矩形 9"/>
          <p:cNvSpPr/>
          <p:nvPr/>
        </p:nvSpPr>
        <p:spPr>
          <a:xfrm>
            <a:off x="1000125" y="4143375"/>
            <a:ext cx="1143000" cy="2143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571875" y="3500438"/>
            <a:ext cx="857250" cy="2143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4429125" y="3641725"/>
            <a:ext cx="14287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48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643188"/>
            <a:ext cx="30480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2875" y="785813"/>
            <a:ext cx="8786813" cy="1714500"/>
          </a:xfrm>
          <a:prstGeom prst="rect">
            <a:avLst/>
          </a:prstGeom>
        </p:spPr>
        <p:txBody>
          <a:bodyPr/>
          <a:lstStyle/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在 “常用”选项卡</a:t>
            </a:r>
            <a:r>
              <a:rPr lang="en-US" altLang="zh-CN" sz="2400" dirty="0">
                <a:latin typeface="+mj-ea"/>
                <a:ea typeface="+mj-ea"/>
                <a:cs typeface="Times New Roman" pitchFamily="18" charset="0"/>
              </a:rPr>
              <a:t>--</a:t>
            </a: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“房间和面积”，单击“房间”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000500" y="1960563"/>
            <a:ext cx="5705475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9875" eaLnBrk="1" fontAlgn="auto" hangingPunct="1"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下列图元可被视为房间面积和体积计算的边界图元：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266700" algn="l"/>
              </a:tabLst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墙（幕墙、标准墙、内建墙、基于面的墙）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266700" algn="l"/>
              </a:tabLst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屋顶（标准屋顶、内建屋顶、基于面的屋顶）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266700" algn="l"/>
              </a:tabLst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楼板（标准楼板、内建楼板、基于面的楼板）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266700" algn="l"/>
              </a:tabLst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天花板（标准天花板、内建天花板、基于面的天花板）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266700" algn="l"/>
              </a:tabLst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柱（建筑柱、材质为混凝土的结构柱）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266700" algn="l"/>
              </a:tabLst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幕墙系统 </a:t>
            </a:r>
          </a:p>
        </p:txBody>
      </p:sp>
      <p:pic>
        <p:nvPicPr>
          <p:cNvPr id="106501" name="Picture 5" descr="D:\工作\教材\陆扬\图片\第十一章\11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349500"/>
            <a:ext cx="3240087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2" name="图片 6" descr="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1557338"/>
            <a:ext cx="62769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7523" name="图片 2" descr="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3214688"/>
            <a:ext cx="10382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2875" y="785813"/>
            <a:ext cx="9563100" cy="2214562"/>
          </a:xfrm>
          <a:prstGeom prst="rect">
            <a:avLst/>
          </a:prstGeom>
        </p:spPr>
        <p:txBody>
          <a:bodyPr/>
          <a:lstStyle/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latin typeface="+mj-ea"/>
                <a:ea typeface="+mj-ea"/>
              </a:rPr>
              <a:t>房间分隔命令使您可以添加并调整房间边界线。 房间分隔线是房间边界。 在房间内指定另一个房间时，分隔线十分有用，如起居室中的就餐区，此时房间之间不需要墙。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368550" y="4357688"/>
            <a:ext cx="1071563" cy="3571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07526" name="Picture 1" descr="D:\工作\教材\陆扬\图片\第十一章\11-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5" r="5865" b="11847"/>
          <a:stretch>
            <a:fillRect/>
          </a:stretch>
        </p:blipFill>
        <p:spPr bwMode="auto">
          <a:xfrm>
            <a:off x="4953000" y="2852738"/>
            <a:ext cx="37544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箭头连接符 7"/>
          <p:cNvCxnSpPr>
            <a:stCxn id="5" idx="3"/>
          </p:cNvCxnSpPr>
          <p:nvPr/>
        </p:nvCxnSpPr>
        <p:spPr>
          <a:xfrm>
            <a:off x="3440113" y="4537075"/>
            <a:ext cx="2000250" cy="34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-160338" y="692150"/>
            <a:ext cx="9866313" cy="1665288"/>
          </a:xfrm>
          <a:prstGeom prst="rect">
            <a:avLst/>
          </a:prstGeom>
        </p:spPr>
        <p:txBody>
          <a:bodyPr/>
          <a:lstStyle/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+mn-lt"/>
              </a:rPr>
              <a:t>         </a:t>
            </a:r>
            <a:r>
              <a:rPr lang="zh-CN" altLang="en-US" sz="2400" dirty="0">
                <a:latin typeface="+mj-ea"/>
                <a:ea typeface="+mj-ea"/>
              </a:rPr>
              <a:t>创建房间和房间标记后打开“设置”菜单栏</a:t>
            </a:r>
            <a:r>
              <a:rPr lang="en-US" altLang="zh-CN" sz="2400" dirty="0">
                <a:latin typeface="+mj-ea"/>
                <a:ea typeface="+mj-ea"/>
              </a:rPr>
              <a:t>&gt;</a:t>
            </a:r>
            <a:r>
              <a:rPr lang="zh-CN" altLang="en-US" sz="2400" dirty="0">
                <a:latin typeface="+mj-ea"/>
                <a:ea typeface="+mj-ea"/>
              </a:rPr>
              <a:t>颜色填充方案</a:t>
            </a:r>
            <a:r>
              <a:rPr lang="en-US" altLang="zh-CN" sz="2400" dirty="0">
                <a:latin typeface="+mj-ea"/>
                <a:ea typeface="+mj-ea"/>
              </a:rPr>
              <a:t>&gt;</a:t>
            </a:r>
            <a:r>
              <a:rPr lang="zh-CN" altLang="en-US" sz="2400" dirty="0">
                <a:latin typeface="+mj-ea"/>
                <a:ea typeface="+mj-ea"/>
              </a:rPr>
              <a:t>打</a:t>
            </a:r>
            <a:endParaRPr lang="en-US" altLang="zh-CN" sz="2400" dirty="0">
              <a:latin typeface="+mj-ea"/>
              <a:ea typeface="+mj-ea"/>
            </a:endParaRPr>
          </a:p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开“编辑颜色方案”对话框。</a:t>
            </a:r>
            <a:endParaRPr lang="en-US" altLang="zh-CN" sz="2400" dirty="0">
              <a:latin typeface="+mj-ea"/>
              <a:ea typeface="+mj-ea"/>
            </a:endParaRPr>
          </a:p>
        </p:txBody>
      </p:sp>
      <p:pic>
        <p:nvPicPr>
          <p:cNvPr id="1085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3500438"/>
            <a:ext cx="1214437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49" name="Picture 4" descr="11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2852738"/>
            <a:ext cx="52197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 6"/>
          <p:cNvSpPr/>
          <p:nvPr/>
        </p:nvSpPr>
        <p:spPr>
          <a:xfrm>
            <a:off x="1568450" y="5214938"/>
            <a:ext cx="1143000" cy="1428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2289175" y="2205038"/>
            <a:ext cx="582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latin typeface="+mj-ea"/>
                <a:ea typeface="+mj-ea"/>
              </a:rPr>
              <a:t>选择颜色方案填充依据：以房间名称、房间面积等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57188" y="6026150"/>
            <a:ext cx="8948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提示</a:t>
            </a:r>
            <a:r>
              <a:rPr lang="en-US" altLang="zh-CN" sz="2400" dirty="0">
                <a:latin typeface="+mj-ea"/>
                <a:ea typeface="+mj-ea"/>
                <a:cs typeface="Times New Roman" pitchFamily="18" charset="0"/>
              </a:rPr>
              <a:t>1</a:t>
            </a: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zh-CN" sz="2400" dirty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可以给房间创建多种颜色方案，以方便随时切换选择。</a:t>
            </a: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2647950" y="5286375"/>
            <a:ext cx="277813" cy="365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9571" name="Picture 4" descr="D:\工作\教材\陆扬\图片\第十一章\11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" t="9146" b="6706"/>
          <a:stretch>
            <a:fillRect/>
          </a:stretch>
        </p:blipFill>
        <p:spPr bwMode="auto">
          <a:xfrm>
            <a:off x="5961063" y="2276475"/>
            <a:ext cx="32861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2559050"/>
            <a:ext cx="36766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303213" y="549275"/>
            <a:ext cx="8947151" cy="1808163"/>
          </a:xfrm>
          <a:prstGeom prst="rect">
            <a:avLst/>
          </a:prstGeom>
        </p:spPr>
        <p:txBody>
          <a:bodyPr/>
          <a:lstStyle/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latin typeface="+mj-ea"/>
                <a:ea typeface="+mj-ea"/>
              </a:rPr>
              <a:t>打开设计栏“房间和面积”选项卡</a:t>
            </a:r>
            <a:r>
              <a:rPr lang="en-US" altLang="zh-CN" sz="2400" dirty="0">
                <a:latin typeface="+mj-ea"/>
                <a:ea typeface="+mj-ea"/>
              </a:rPr>
              <a:t>&gt;</a:t>
            </a:r>
            <a:r>
              <a:rPr lang="zh-CN" altLang="en-US" sz="2400" dirty="0">
                <a:latin typeface="+mj-ea"/>
                <a:ea typeface="+mj-ea"/>
              </a:rPr>
              <a:t>颜色方案图例</a:t>
            </a:r>
            <a:endParaRPr lang="en-US" altLang="zh-CN" sz="2400" dirty="0">
              <a:latin typeface="+mj-ea"/>
              <a:ea typeface="+mj-ea"/>
            </a:endParaRPr>
          </a:p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latin typeface="+mj-ea"/>
                <a:ea typeface="+mj-ea"/>
              </a:rPr>
              <a:t>鼠标在图上任意位置单击，选择设置好的色彩方案</a:t>
            </a:r>
            <a:endParaRPr lang="en-US" altLang="zh-CN" sz="2400" dirty="0">
              <a:latin typeface="+mj-ea"/>
              <a:ea typeface="+mj-ea"/>
            </a:endParaRPr>
          </a:p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latin typeface="+mj-ea"/>
                <a:ea typeface="+mj-ea"/>
              </a:rPr>
              <a:t>鼠标单击合适位置放置色彩方案图例</a:t>
            </a:r>
            <a:endParaRPr lang="en-US" altLang="zh-CN" sz="2400" dirty="0">
              <a:latin typeface="+mj-ea"/>
              <a:ea typeface="+mj-ea"/>
            </a:endParaRPr>
          </a:p>
        </p:txBody>
      </p:sp>
      <p:pic>
        <p:nvPicPr>
          <p:cNvPr id="1095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3490913"/>
            <a:ext cx="129381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箭头连接符 7"/>
          <p:cNvCxnSpPr/>
          <p:nvPr/>
        </p:nvCxnSpPr>
        <p:spPr>
          <a:xfrm flipV="1">
            <a:off x="1825625" y="3562350"/>
            <a:ext cx="277813" cy="365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0025" y="4535488"/>
            <a:ext cx="56165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提示</a:t>
            </a:r>
            <a:r>
              <a:rPr lang="en-US" altLang="zh-CN" sz="2400" dirty="0">
                <a:latin typeface="+mj-ea"/>
                <a:ea typeface="+mj-ea"/>
                <a:cs typeface="Times New Roman" pitchFamily="18" charset="0"/>
              </a:rPr>
              <a:t>2</a:t>
            </a:r>
            <a:r>
              <a:rPr lang="zh-CN" altLang="en-US" sz="2400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zh-CN" altLang="en-US" sz="2400" dirty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如果不需要在平面视图中显示色彩方案，可先用下拉菜单“视图”－“复制视图”－“带细节复制”命令复制当前楼层平面视图，在项目浏览器中出现一个副本，在副本上添加色彩方案</a:t>
            </a:r>
            <a:r>
              <a:rPr lang="zh-CN" sz="2400" dirty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。</a:t>
            </a: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5603875" y="3562350"/>
            <a:ext cx="571500" cy="365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0595" name="Picture 2" descr="D:\工作\教材\陆扬\图片\第十一章\11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" t="7732" r="3149" b="7211"/>
          <a:stretch>
            <a:fillRect/>
          </a:stretch>
        </p:blipFill>
        <p:spPr bwMode="auto">
          <a:xfrm>
            <a:off x="992188" y="2420938"/>
            <a:ext cx="3429000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20713"/>
            <a:ext cx="8782050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Tx/>
              <a:buChar char="–"/>
              <a:defRPr/>
            </a:pPr>
            <a:r>
              <a:rPr lang="zh-CN" altLang="en-US" sz="2400" dirty="0">
                <a:latin typeface="+mj-ea"/>
                <a:ea typeface="+mj-ea"/>
              </a:rPr>
              <a:t>练习</a:t>
            </a:r>
            <a:r>
              <a:rPr lang="en-US" altLang="zh-CN" sz="2400" dirty="0">
                <a:latin typeface="+mj-ea"/>
                <a:ea typeface="+mj-ea"/>
              </a:rPr>
              <a:t>1</a:t>
            </a:r>
            <a:r>
              <a:rPr lang="zh-CN" altLang="en-US" sz="2400" dirty="0">
                <a:latin typeface="+mj-ea"/>
                <a:ea typeface="+mj-ea"/>
              </a:rPr>
              <a:t>：以房间名称为依据在</a:t>
            </a:r>
            <a:r>
              <a:rPr lang="en-US" altLang="zh-CN" sz="2400" dirty="0">
                <a:latin typeface="+mj-ea"/>
                <a:ea typeface="+mj-ea"/>
              </a:rPr>
              <a:t>F1</a:t>
            </a:r>
            <a:r>
              <a:rPr lang="zh-CN" altLang="en-US" sz="2400" dirty="0">
                <a:latin typeface="+mj-ea"/>
                <a:ea typeface="+mj-ea"/>
              </a:rPr>
              <a:t>创建并放置色彩方案</a:t>
            </a:r>
            <a:endParaRPr lang="en-US" altLang="zh-CN" sz="2400" dirty="0">
              <a:latin typeface="+mj-ea"/>
              <a:ea typeface="+mj-ea"/>
            </a:endParaRPr>
          </a:p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Tx/>
              <a:buChar char="–"/>
              <a:defRPr/>
            </a:pPr>
            <a:r>
              <a:rPr lang="zh-CN" altLang="en-US" sz="2400" dirty="0">
                <a:latin typeface="+mj-ea"/>
                <a:ea typeface="+mj-ea"/>
              </a:rPr>
              <a:t>练习</a:t>
            </a:r>
            <a:r>
              <a:rPr lang="en-US" altLang="zh-CN" sz="2400" dirty="0">
                <a:latin typeface="+mj-ea"/>
                <a:ea typeface="+mj-ea"/>
              </a:rPr>
              <a:t>2</a:t>
            </a:r>
            <a:r>
              <a:rPr lang="zh-CN" altLang="en-US" sz="2400" dirty="0">
                <a:latin typeface="+mj-ea"/>
                <a:ea typeface="+mj-ea"/>
              </a:rPr>
              <a:t>：以房间面积为依据在</a:t>
            </a:r>
            <a:r>
              <a:rPr lang="en-US" altLang="zh-CN" sz="2400" dirty="0">
                <a:latin typeface="+mj-ea"/>
                <a:ea typeface="+mj-ea"/>
              </a:rPr>
              <a:t>F2</a:t>
            </a:r>
            <a:r>
              <a:rPr lang="zh-CN" altLang="en-US" sz="2400" dirty="0">
                <a:latin typeface="+mj-ea"/>
                <a:ea typeface="+mj-ea"/>
              </a:rPr>
              <a:t>创建并放置色彩方案</a:t>
            </a:r>
            <a:endParaRPr lang="en-US" altLang="zh-CN" sz="2400" dirty="0">
              <a:latin typeface="+mj-ea"/>
              <a:ea typeface="+mj-ea"/>
            </a:endParaRPr>
          </a:p>
        </p:txBody>
      </p:sp>
      <p:pic>
        <p:nvPicPr>
          <p:cNvPr id="11059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63" y="2420938"/>
            <a:ext cx="4195762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Box 5"/>
          <p:cNvSpPr txBox="1">
            <a:spLocks noChangeArrowheads="1"/>
          </p:cNvSpPr>
          <p:nvPr/>
        </p:nvSpPr>
        <p:spPr bwMode="auto">
          <a:xfrm>
            <a:off x="200025" y="115888"/>
            <a:ext cx="4094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3.3</a:t>
            </a:r>
            <a:r>
              <a:rPr lang="zh-CN" altLang="en-US" sz="2800" dirty="0" smtClean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视图</a:t>
            </a:r>
            <a:r>
              <a:rPr lang="zh-CN" altLang="en-US" sz="2800" dirty="0">
                <a:solidFill>
                  <a:srgbClr val="0092FF"/>
                </a:solidFill>
                <a:latin typeface="微软雅黑" pitchFamily="34" charset="-122"/>
                <a:ea typeface="微软雅黑" pitchFamily="34" charset="-122"/>
              </a:rPr>
              <a:t>样式</a:t>
            </a:r>
            <a:endParaRPr lang="en-US" altLang="zh-CN" sz="2800" dirty="0">
              <a:solidFill>
                <a:srgbClr val="0092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60338" y="692150"/>
            <a:ext cx="7431088" cy="2022475"/>
          </a:xfrm>
          <a:prstGeom prst="rect">
            <a:avLst/>
          </a:prstGeom>
        </p:spPr>
        <p:txBody>
          <a:bodyPr/>
          <a:lstStyle/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“注释”选项卡</a:t>
            </a:r>
            <a:r>
              <a:rPr lang="en-US" altLang="en-US" sz="2400" dirty="0">
                <a:latin typeface="+mj-ea"/>
                <a:ea typeface="+mj-ea"/>
              </a:rPr>
              <a:t>-</a:t>
            </a:r>
            <a:r>
              <a:rPr lang="zh-CN" altLang="en-US" sz="2400" dirty="0">
                <a:latin typeface="+mj-ea"/>
                <a:ea typeface="+mj-ea"/>
              </a:rPr>
              <a:t>“尺寸标注”命令</a:t>
            </a:r>
          </a:p>
          <a:p>
            <a:pPr marL="990600" lvl="1" indent="-53340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endParaRPr lang="en-US" altLang="zh-CN" sz="2000" b="1" dirty="0">
              <a:latin typeface="+mn-lt"/>
            </a:endParaRPr>
          </a:p>
        </p:txBody>
      </p:sp>
      <p:cxnSp>
        <p:nvCxnSpPr>
          <p:cNvPr id="8" name="直接箭头连接符 7"/>
          <p:cNvCxnSpPr>
            <a:stCxn id="15" idx="2"/>
          </p:cNvCxnSpPr>
          <p:nvPr/>
        </p:nvCxnSpPr>
        <p:spPr>
          <a:xfrm rot="5400000">
            <a:off x="7196932" y="2023268"/>
            <a:ext cx="285750" cy="214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21" name="矩形 15"/>
          <p:cNvSpPr>
            <a:spLocks noChangeArrowheads="1"/>
          </p:cNvSpPr>
          <p:nvPr/>
        </p:nvSpPr>
        <p:spPr bwMode="auto">
          <a:xfrm>
            <a:off x="6589713" y="2273300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/>
            <a:r>
              <a:rPr lang="zh-CN" altLang="en-US"/>
              <a:t>逐点捕捉</a:t>
            </a:r>
          </a:p>
        </p:txBody>
      </p:sp>
      <p:pic>
        <p:nvPicPr>
          <p:cNvPr id="11162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4724400"/>
            <a:ext cx="51784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接箭头连接符 10"/>
          <p:cNvCxnSpPr>
            <a:stCxn id="111621" idx="2"/>
          </p:cNvCxnSpPr>
          <p:nvPr/>
        </p:nvCxnSpPr>
        <p:spPr>
          <a:xfrm rot="5400000">
            <a:off x="5655469" y="3093244"/>
            <a:ext cx="1938337" cy="10382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49313" y="2997200"/>
            <a:ext cx="52149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移动光标连续单击拾取尺寸界线参考点，光标位置出现灰色显示的尺寸标注预览并随光标移动，在合适位置单击鼠标左键放置尺寸标注。</a:t>
            </a:r>
          </a:p>
        </p:txBody>
      </p:sp>
      <p:pic>
        <p:nvPicPr>
          <p:cNvPr id="111625" name="图片 12" descr="0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1773238"/>
            <a:ext cx="2971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6" name="图片 13" descr="0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1773238"/>
            <a:ext cx="43815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圆角矩形 14"/>
          <p:cNvSpPr/>
          <p:nvPr/>
        </p:nvSpPr>
        <p:spPr>
          <a:xfrm>
            <a:off x="6732588" y="1773238"/>
            <a:ext cx="1428750" cy="2143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Hndbk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8D8B3457135D67479991424C624CBB4704002439B9162B2E88498A324BEFF3815221" ma:contentTypeVersion="28" ma:contentTypeDescription="Create a new document." ma:contentTypeScope="" ma:versionID="8a5d1138c105d8cae0b61e654d3eeb7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DCAFDB72-52AB-47D7-BA40-97BF6162060C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80C469BD-275B-4431-AE4D-A84E8BD2DC7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CompanyHndbk</Template>
  <TotalTime>0</TotalTime>
  <Words>646</Words>
  <Application>Microsoft Office PowerPoint</Application>
  <PresentationFormat>A4 纸张(210x297 毫米)</PresentationFormat>
  <Paragraphs>65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Franklin Gothic Book</vt:lpstr>
      <vt:lpstr>Arial</vt:lpstr>
      <vt:lpstr>Calibri</vt:lpstr>
      <vt:lpstr>黑体</vt:lpstr>
      <vt:lpstr>宋体</vt:lpstr>
      <vt:lpstr>微软雅黑</vt:lpstr>
      <vt:lpstr>华文细黑</vt:lpstr>
      <vt:lpstr>Wingdings</vt:lpstr>
      <vt:lpstr>Franklin Gothic Medium</vt:lpstr>
      <vt:lpstr>Times New Roman</vt:lpstr>
      <vt:lpstr>隶书</vt:lpstr>
      <vt:lpstr>CompanyHndbk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知识中心模板</dc:description>
  <cp:lastModifiedBy/>
  <cp:revision>1</cp:revision>
  <dcterms:created xsi:type="dcterms:W3CDTF">2010-11-22T02:27:15Z</dcterms:created>
  <dcterms:modified xsi:type="dcterms:W3CDTF">2020-04-12T08:54:04Z</dcterms:modified>
  <cp:category>模板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TC101671249990</vt:lpwstr>
  </property>
</Properties>
</file>