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441" r:id="rId2"/>
    <p:sldId id="465" r:id="rId3"/>
    <p:sldId id="466" r:id="rId4"/>
    <p:sldId id="472" r:id="rId5"/>
    <p:sldId id="442" r:id="rId6"/>
    <p:sldId id="467" r:id="rId7"/>
    <p:sldId id="473" r:id="rId8"/>
    <p:sldId id="474" r:id="rId9"/>
    <p:sldId id="475" r:id="rId10"/>
    <p:sldId id="476" r:id="rId11"/>
    <p:sldId id="468" r:id="rId12"/>
    <p:sldId id="469" r:id="rId13"/>
    <p:sldId id="477" r:id="rId14"/>
    <p:sldId id="478" r:id="rId15"/>
    <p:sldId id="470" r:id="rId16"/>
    <p:sldId id="471" r:id="rId17"/>
    <p:sldId id="479" r:id="rId18"/>
    <p:sldId id="480" r:id="rId19"/>
    <p:sldId id="481" r:id="rId20"/>
    <p:sldId id="482" r:id="rId21"/>
    <p:sldId id="483" r:id="rId22"/>
    <p:sldId id="484" r:id="rId23"/>
    <p:sldId id="485" r:id="rId24"/>
    <p:sldId id="486" r:id="rId25"/>
    <p:sldId id="487" r:id="rId26"/>
    <p:sldId id="488" r:id="rId27"/>
    <p:sldId id="489" r:id="rId28"/>
    <p:sldId id="490" r:id="rId29"/>
    <p:sldId id="491" r:id="rId30"/>
    <p:sldId id="492" r:id="rId31"/>
    <p:sldId id="493" r:id="rId32"/>
    <p:sldId id="494" r:id="rId33"/>
    <p:sldId id="385" r:id="rId34"/>
  </p:sldIdLst>
  <p:sldSz cx="18291175" cy="10298113"/>
  <p:notesSz cx="6858000" cy="9144000"/>
  <p:defaultText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122542"/>
    <a:srgbClr val="183258"/>
    <a:srgbClr val="1E2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09" autoAdjust="0"/>
  </p:normalViewPr>
  <p:slideViewPr>
    <p:cSldViewPr snapToObjects="1" showGuides="1">
      <p:cViewPr varScale="1">
        <p:scale>
          <a:sx n="53" d="100"/>
          <a:sy n="53" d="100"/>
        </p:scale>
        <p:origin x="-754" y="-82"/>
      </p:cViewPr>
      <p:guideLst>
        <p:guide orient="horz" pos="3243"/>
        <p:guide/>
      </p:guideLst>
    </p:cSldViewPr>
  </p:slideViewPr>
  <p:notesTextViewPr>
    <p:cViewPr>
      <p:scale>
        <a:sx n="1" d="1"/>
        <a:sy n="1" d="1"/>
      </p:scale>
      <p:origin x="0" y="0"/>
    </p:cViewPr>
  </p:notesTextViewPr>
  <p:notesViewPr>
    <p:cSldViewPr snapToObjects="1">
      <p:cViewPr varScale="1">
        <p:scale>
          <a:sx n="51" d="100"/>
          <a:sy n="51" d="100"/>
        </p:scale>
        <p:origin x="-299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2D65-4261-4943-9B3D-79E7095AD5B6}" type="datetimeFigureOut">
              <a:rPr lang="zh-CN" altLang="en-US" smtClean="0"/>
              <a:pPr/>
              <a:t>2020/4/12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9758F1-E636-4254-A796-9428E32BCFFE}" type="slidenum">
              <a:rPr lang="zh-CN" altLang="en-US" smtClean="0"/>
              <a:pPr/>
              <a:t>‹#›</a:t>
            </a:fld>
            <a:endParaRPr lang="zh-CN" altLang="en-US"/>
          </a:p>
        </p:txBody>
      </p:sp>
    </p:spTree>
    <p:extLst>
      <p:ext uri="{BB962C8B-B14F-4D97-AF65-F5344CB8AC3E}">
        <p14:creationId xmlns:p14="http://schemas.microsoft.com/office/powerpoint/2010/main" val="2272034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16670-9B0E-4E35-870B-F66894B404FC}" type="datetimeFigureOut">
              <a:rPr lang="zh-CN" altLang="en-US" smtClean="0"/>
              <a:pPr/>
              <a:t>2020/4/12</a:t>
            </a:fld>
            <a:endParaRPr lang="zh-CN" altLang="en-US"/>
          </a:p>
        </p:txBody>
      </p:sp>
      <p:sp>
        <p:nvSpPr>
          <p:cNvPr id="4" name="幻灯片图像占位符 3"/>
          <p:cNvSpPr>
            <a:spLocks noGrp="1" noRot="1" noChangeAspect="1"/>
          </p:cNvSpPr>
          <p:nvPr>
            <p:ph type="sldImg" idx="2"/>
          </p:nvPr>
        </p:nvSpPr>
        <p:spPr>
          <a:xfrm>
            <a:off x="384175" y="685800"/>
            <a:ext cx="608965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18C325-BFB7-4990-97F5-91BE156F5C89}" type="slidenum">
              <a:rPr lang="zh-CN" altLang="en-US" smtClean="0"/>
              <a:pPr/>
              <a:t>‹#›</a:t>
            </a:fld>
            <a:endParaRPr lang="zh-CN" altLang="en-US"/>
          </a:p>
        </p:txBody>
      </p:sp>
    </p:spTree>
    <p:extLst>
      <p:ext uri="{BB962C8B-B14F-4D97-AF65-F5344CB8AC3E}">
        <p14:creationId xmlns:p14="http://schemas.microsoft.com/office/powerpoint/2010/main" val="648326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71838" y="3199091"/>
            <a:ext cx="15547499" cy="2207420"/>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743676" y="5835597"/>
            <a:ext cx="12803823" cy="2631740"/>
          </a:xfrm>
        </p:spPr>
        <p:txBody>
          <a:bodyPr/>
          <a:lstStyle>
            <a:lvl1pPr marL="0" indent="0" algn="ctr">
              <a:buNone/>
              <a:defRPr>
                <a:solidFill>
                  <a:schemeClr val="tx1">
                    <a:tint val="75000"/>
                  </a:schemeClr>
                </a:solidFill>
              </a:defRPr>
            </a:lvl1pPr>
            <a:lvl2pPr marL="914765" indent="0" algn="ctr">
              <a:buNone/>
              <a:defRPr>
                <a:solidFill>
                  <a:schemeClr val="tx1">
                    <a:tint val="75000"/>
                  </a:schemeClr>
                </a:solidFill>
              </a:defRPr>
            </a:lvl2pPr>
            <a:lvl3pPr marL="1829530" indent="0" algn="ctr">
              <a:buNone/>
              <a:defRPr>
                <a:solidFill>
                  <a:schemeClr val="tx1">
                    <a:tint val="75000"/>
                  </a:schemeClr>
                </a:solidFill>
              </a:defRPr>
            </a:lvl3pPr>
            <a:lvl4pPr marL="2744297" indent="0" algn="ctr">
              <a:buNone/>
              <a:defRPr>
                <a:solidFill>
                  <a:schemeClr val="tx1">
                    <a:tint val="75000"/>
                  </a:schemeClr>
                </a:solidFill>
              </a:defRPr>
            </a:lvl4pPr>
            <a:lvl5pPr marL="3659063" indent="0" algn="ctr">
              <a:buNone/>
              <a:defRPr>
                <a:solidFill>
                  <a:schemeClr val="tx1">
                    <a:tint val="75000"/>
                  </a:schemeClr>
                </a:solidFill>
              </a:defRPr>
            </a:lvl5pPr>
            <a:lvl6pPr marL="4573828" indent="0" algn="ctr">
              <a:buNone/>
              <a:defRPr>
                <a:solidFill>
                  <a:schemeClr val="tx1">
                    <a:tint val="75000"/>
                  </a:schemeClr>
                </a:solidFill>
              </a:defRPr>
            </a:lvl6pPr>
            <a:lvl7pPr marL="5488593" indent="0" algn="ctr">
              <a:buNone/>
              <a:defRPr>
                <a:solidFill>
                  <a:schemeClr val="tx1">
                    <a:tint val="75000"/>
                  </a:schemeClr>
                </a:solidFill>
              </a:defRPr>
            </a:lvl7pPr>
            <a:lvl8pPr marL="6403358" indent="0" algn="ctr">
              <a:buNone/>
              <a:defRPr>
                <a:solidFill>
                  <a:schemeClr val="tx1">
                    <a:tint val="75000"/>
                  </a:schemeClr>
                </a:solidFill>
              </a:defRPr>
            </a:lvl8pPr>
            <a:lvl9pPr marL="7318123"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970310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1267357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3261102" y="412403"/>
            <a:ext cx="4115514" cy="878677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559" y="412403"/>
            <a:ext cx="12041690" cy="878677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974355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60095369"/>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44877" y="6617493"/>
            <a:ext cx="15547499" cy="2045319"/>
          </a:xfrm>
        </p:spPr>
        <p:txBody>
          <a:bodyPr anchor="t"/>
          <a:lstStyle>
            <a:lvl1pPr algn="l">
              <a:defRPr sz="8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44877" y="4364780"/>
            <a:ext cx="15547499" cy="2252711"/>
          </a:xfrm>
        </p:spPr>
        <p:txBody>
          <a:bodyPr anchor="b"/>
          <a:lstStyle>
            <a:lvl1pPr marL="0" indent="0">
              <a:buNone/>
              <a:defRPr sz="4000">
                <a:solidFill>
                  <a:schemeClr val="tx1">
                    <a:tint val="75000"/>
                  </a:schemeClr>
                </a:solidFill>
              </a:defRPr>
            </a:lvl1pPr>
            <a:lvl2pPr marL="914765" indent="0">
              <a:buNone/>
              <a:defRPr sz="3600">
                <a:solidFill>
                  <a:schemeClr val="tx1">
                    <a:tint val="75000"/>
                  </a:schemeClr>
                </a:solidFill>
              </a:defRPr>
            </a:lvl2pPr>
            <a:lvl3pPr marL="1829530" indent="0">
              <a:buNone/>
              <a:defRPr sz="3200">
                <a:solidFill>
                  <a:schemeClr val="tx1">
                    <a:tint val="75000"/>
                  </a:schemeClr>
                </a:solidFill>
              </a:defRPr>
            </a:lvl3pPr>
            <a:lvl4pPr marL="2744297" indent="0">
              <a:buNone/>
              <a:defRPr sz="2800">
                <a:solidFill>
                  <a:schemeClr val="tx1">
                    <a:tint val="75000"/>
                  </a:schemeClr>
                </a:solidFill>
              </a:defRPr>
            </a:lvl4pPr>
            <a:lvl5pPr marL="3659063" indent="0">
              <a:buNone/>
              <a:defRPr sz="2800">
                <a:solidFill>
                  <a:schemeClr val="tx1">
                    <a:tint val="75000"/>
                  </a:schemeClr>
                </a:solidFill>
              </a:defRPr>
            </a:lvl5pPr>
            <a:lvl6pPr marL="4573828" indent="0">
              <a:buNone/>
              <a:defRPr sz="2800">
                <a:solidFill>
                  <a:schemeClr val="tx1">
                    <a:tint val="75000"/>
                  </a:schemeClr>
                </a:solidFill>
              </a:defRPr>
            </a:lvl6pPr>
            <a:lvl7pPr marL="5488593" indent="0">
              <a:buNone/>
              <a:defRPr sz="2800">
                <a:solidFill>
                  <a:schemeClr val="tx1">
                    <a:tint val="75000"/>
                  </a:schemeClr>
                </a:solidFill>
              </a:defRPr>
            </a:lvl7pPr>
            <a:lvl8pPr marL="6403358" indent="0">
              <a:buNone/>
              <a:defRPr sz="2800">
                <a:solidFill>
                  <a:schemeClr val="tx1">
                    <a:tint val="75000"/>
                  </a:schemeClr>
                </a:solidFill>
              </a:defRPr>
            </a:lvl8pPr>
            <a:lvl9pPr marL="7318123" indent="0">
              <a:buNone/>
              <a:defRPr sz="28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964278807"/>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559"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9298014" y="2402895"/>
            <a:ext cx="8078602" cy="6796278"/>
          </a:xfrm>
        </p:spPr>
        <p:txBody>
          <a:bodyPr/>
          <a:lstStyle>
            <a:lvl1pPr>
              <a:defRPr sz="5600"/>
            </a:lvl1pPr>
            <a:lvl2pPr>
              <a:defRPr sz="4800"/>
            </a:lvl2pPr>
            <a:lvl3pPr>
              <a:defRPr sz="4000"/>
            </a:lvl3pPr>
            <a:lvl4pPr>
              <a:defRPr sz="3600"/>
            </a:lvl4pPr>
            <a:lvl5pPr>
              <a:defRPr sz="3600"/>
            </a:lvl5pPr>
            <a:lvl6pPr>
              <a:defRPr sz="3600"/>
            </a:lvl6pPr>
            <a:lvl7pPr>
              <a:defRPr sz="3600"/>
            </a:lvl7pPr>
            <a:lvl8pPr>
              <a:defRPr sz="3600"/>
            </a:lvl8pPr>
            <a:lvl9pPr>
              <a:defRPr sz="3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80919495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305157"/>
            <a:ext cx="8081779"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4" name="内容占位符 3"/>
          <p:cNvSpPr>
            <a:spLocks noGrp="1"/>
          </p:cNvSpPr>
          <p:nvPr>
            <p:ph sz="half" idx="2"/>
          </p:nvPr>
        </p:nvSpPr>
        <p:spPr>
          <a:xfrm>
            <a:off x="914559" y="3265836"/>
            <a:ext cx="8081779"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291668" y="2305157"/>
            <a:ext cx="8084953" cy="960681"/>
          </a:xfrm>
        </p:spPr>
        <p:txBody>
          <a:bodyPr anchor="b"/>
          <a:lstStyle>
            <a:lvl1pPr marL="0" indent="0">
              <a:buNone/>
              <a:defRPr sz="4800" b="1"/>
            </a:lvl1pPr>
            <a:lvl2pPr marL="914765" indent="0">
              <a:buNone/>
              <a:defRPr sz="4000" b="1"/>
            </a:lvl2pPr>
            <a:lvl3pPr marL="1829530" indent="0">
              <a:buNone/>
              <a:defRPr sz="3600" b="1"/>
            </a:lvl3pPr>
            <a:lvl4pPr marL="2744297" indent="0">
              <a:buNone/>
              <a:defRPr sz="3200" b="1"/>
            </a:lvl4pPr>
            <a:lvl5pPr marL="3659063" indent="0">
              <a:buNone/>
              <a:defRPr sz="3200" b="1"/>
            </a:lvl5pPr>
            <a:lvl6pPr marL="4573828" indent="0">
              <a:buNone/>
              <a:defRPr sz="3200" b="1"/>
            </a:lvl6pPr>
            <a:lvl7pPr marL="5488593" indent="0">
              <a:buNone/>
              <a:defRPr sz="3200" b="1"/>
            </a:lvl7pPr>
            <a:lvl8pPr marL="6403358" indent="0">
              <a:buNone/>
              <a:defRPr sz="3200" b="1"/>
            </a:lvl8pPr>
            <a:lvl9pPr marL="7318123" indent="0">
              <a:buNone/>
              <a:defRPr sz="3200" b="1"/>
            </a:lvl9pPr>
          </a:lstStyle>
          <a:p>
            <a:pPr lvl="0"/>
            <a:r>
              <a:rPr lang="zh-CN" altLang="en-US" smtClean="0"/>
              <a:t>单击此处编辑母版文本样式</a:t>
            </a:r>
          </a:p>
        </p:txBody>
      </p:sp>
      <p:sp>
        <p:nvSpPr>
          <p:cNvPr id="6" name="内容占位符 5"/>
          <p:cNvSpPr>
            <a:spLocks noGrp="1"/>
          </p:cNvSpPr>
          <p:nvPr>
            <p:ph sz="quarter" idx="4"/>
          </p:nvPr>
        </p:nvSpPr>
        <p:spPr>
          <a:xfrm>
            <a:off x="9291668" y="3265836"/>
            <a:ext cx="8084953" cy="5933335"/>
          </a:xfrm>
        </p:spPr>
        <p:txBody>
          <a:bodyPr/>
          <a:lstStyle>
            <a:lvl1pPr>
              <a:defRPr sz="4800"/>
            </a:lvl1pPr>
            <a:lvl2pPr>
              <a:defRPr sz="4000"/>
            </a:lvl2pPr>
            <a:lvl3pPr>
              <a:defRPr sz="3600"/>
            </a:lvl3pPr>
            <a:lvl4pPr>
              <a:defRPr sz="3200"/>
            </a:lvl4pPr>
            <a:lvl5pPr>
              <a:defRPr sz="3200"/>
            </a:lvl5pPr>
            <a:lvl6pPr>
              <a:defRPr sz="3200"/>
            </a:lvl6pPr>
            <a:lvl7pPr>
              <a:defRPr sz="3200"/>
            </a:lvl7pPr>
            <a:lvl8pPr>
              <a:defRPr sz="3200"/>
            </a:lvl8pPr>
            <a:lvl9pPr>
              <a:defRPr sz="3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376703223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4112738666"/>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1918569027"/>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564" y="410016"/>
            <a:ext cx="6017671" cy="1744959"/>
          </a:xfrm>
        </p:spPr>
        <p:txBody>
          <a:bodyPr anchor="b"/>
          <a:lstStyle>
            <a:lvl1pPr algn="l">
              <a:defRPr sz="4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151341" y="410021"/>
            <a:ext cx="10225275" cy="8789155"/>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14564" y="2154978"/>
            <a:ext cx="6017671" cy="7044196"/>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63499162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585198" y="7208679"/>
            <a:ext cx="10974705" cy="851026"/>
          </a:xfrm>
        </p:spPr>
        <p:txBody>
          <a:bodyPr anchor="b"/>
          <a:lstStyle>
            <a:lvl1pPr algn="l">
              <a:defRPr sz="4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585198" y="920155"/>
            <a:ext cx="10974705" cy="6178868"/>
          </a:xfrm>
        </p:spPr>
        <p:txBody>
          <a:bodyPr/>
          <a:lstStyle>
            <a:lvl1pPr marL="0" indent="0">
              <a:buNone/>
              <a:defRPr sz="6400"/>
            </a:lvl1pPr>
            <a:lvl2pPr marL="914765" indent="0">
              <a:buNone/>
              <a:defRPr sz="5600"/>
            </a:lvl2pPr>
            <a:lvl3pPr marL="1829530" indent="0">
              <a:buNone/>
              <a:defRPr sz="4800"/>
            </a:lvl3pPr>
            <a:lvl4pPr marL="2744297" indent="0">
              <a:buNone/>
              <a:defRPr sz="4000"/>
            </a:lvl4pPr>
            <a:lvl5pPr marL="3659063" indent="0">
              <a:buNone/>
              <a:defRPr sz="4000"/>
            </a:lvl5pPr>
            <a:lvl6pPr marL="4573828" indent="0">
              <a:buNone/>
              <a:defRPr sz="4000"/>
            </a:lvl6pPr>
            <a:lvl7pPr marL="5488593" indent="0">
              <a:buNone/>
              <a:defRPr sz="4000"/>
            </a:lvl7pPr>
            <a:lvl8pPr marL="6403358" indent="0">
              <a:buNone/>
              <a:defRPr sz="4000"/>
            </a:lvl8pPr>
            <a:lvl9pPr marL="7318123" indent="0">
              <a:buNone/>
              <a:defRPr sz="4000"/>
            </a:lvl9pPr>
          </a:lstStyle>
          <a:p>
            <a:endParaRPr lang="zh-CN" altLang="en-US"/>
          </a:p>
        </p:txBody>
      </p:sp>
      <p:sp>
        <p:nvSpPr>
          <p:cNvPr id="4" name="文本占位符 3"/>
          <p:cNvSpPr>
            <a:spLocks noGrp="1"/>
          </p:cNvSpPr>
          <p:nvPr>
            <p:ph type="body" sz="half" idx="2"/>
          </p:nvPr>
        </p:nvSpPr>
        <p:spPr>
          <a:xfrm>
            <a:off x="3585198" y="8059707"/>
            <a:ext cx="10974705" cy="1208598"/>
          </a:xfrm>
        </p:spPr>
        <p:txBody>
          <a:bodyPr/>
          <a:lstStyle>
            <a:lvl1pPr marL="0" indent="0">
              <a:buNone/>
              <a:defRPr sz="2800"/>
            </a:lvl1pPr>
            <a:lvl2pPr marL="914765" indent="0">
              <a:buNone/>
              <a:defRPr sz="2400"/>
            </a:lvl2pPr>
            <a:lvl3pPr marL="1829530" indent="0">
              <a:buNone/>
              <a:defRPr sz="2000"/>
            </a:lvl3pPr>
            <a:lvl4pPr marL="2744297" indent="0">
              <a:buNone/>
              <a:defRPr sz="1800"/>
            </a:lvl4pPr>
            <a:lvl5pPr marL="3659063" indent="0">
              <a:buNone/>
              <a:defRPr sz="1800"/>
            </a:lvl5pPr>
            <a:lvl6pPr marL="4573828" indent="0">
              <a:buNone/>
              <a:defRPr sz="1800"/>
            </a:lvl6pPr>
            <a:lvl7pPr marL="5488593" indent="0">
              <a:buNone/>
              <a:defRPr sz="1800"/>
            </a:lvl7pPr>
            <a:lvl8pPr marL="6403358" indent="0">
              <a:buNone/>
              <a:defRPr sz="1800"/>
            </a:lvl8pPr>
            <a:lvl9pPr marL="7318123" indent="0">
              <a:buNone/>
              <a:defRPr sz="18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91DB8C0-D87D-4AB0-A1F5-4FA9F1A5D84A}" type="datetimeFigureOut">
              <a:rPr lang="zh-CN" altLang="en-US" smtClean="0"/>
              <a:pPr/>
              <a:t>2020/4/12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59639228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914559" y="412403"/>
            <a:ext cx="16462058" cy="1716352"/>
          </a:xfrm>
          <a:prstGeom prst="rect">
            <a:avLst/>
          </a:prstGeom>
        </p:spPr>
        <p:txBody>
          <a:bodyPr vert="horz" lIns="182953" tIns="91478" rIns="182953" bIns="91478"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14559" y="2402895"/>
            <a:ext cx="16462058" cy="6796278"/>
          </a:xfrm>
          <a:prstGeom prst="rect">
            <a:avLst/>
          </a:prstGeom>
        </p:spPr>
        <p:txBody>
          <a:bodyPr vert="horz" lIns="182953" tIns="91478" rIns="182953" bIns="91478"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914559" y="9544826"/>
            <a:ext cx="4267941" cy="548280"/>
          </a:xfrm>
          <a:prstGeom prst="rect">
            <a:avLst/>
          </a:prstGeom>
        </p:spPr>
        <p:txBody>
          <a:bodyPr vert="horz" lIns="182953" tIns="91478" rIns="182953" bIns="91478" rtlCol="0" anchor="ctr"/>
          <a:lstStyle>
            <a:lvl1pPr algn="l">
              <a:defRPr sz="2400">
                <a:solidFill>
                  <a:schemeClr val="tx1">
                    <a:tint val="75000"/>
                  </a:schemeClr>
                </a:solidFill>
              </a:defRPr>
            </a:lvl1pPr>
          </a:lstStyle>
          <a:p>
            <a:fld id="{591DB8C0-D87D-4AB0-A1F5-4FA9F1A5D84A}" type="datetimeFigureOut">
              <a:rPr lang="zh-CN" altLang="en-US" smtClean="0"/>
              <a:pPr/>
              <a:t>2020/4/12</a:t>
            </a:fld>
            <a:endParaRPr lang="zh-CN" altLang="en-US"/>
          </a:p>
        </p:txBody>
      </p:sp>
      <p:sp>
        <p:nvSpPr>
          <p:cNvPr id="5" name="页脚占位符 4"/>
          <p:cNvSpPr>
            <a:spLocks noGrp="1"/>
          </p:cNvSpPr>
          <p:nvPr>
            <p:ph type="ftr" sz="quarter" idx="3"/>
          </p:nvPr>
        </p:nvSpPr>
        <p:spPr>
          <a:xfrm>
            <a:off x="6249485" y="9544826"/>
            <a:ext cx="5792205" cy="548280"/>
          </a:xfrm>
          <a:prstGeom prst="rect">
            <a:avLst/>
          </a:prstGeom>
        </p:spPr>
        <p:txBody>
          <a:bodyPr vert="horz" lIns="182953" tIns="91478" rIns="182953" bIns="91478" rtlCol="0" anchor="ctr"/>
          <a:lstStyle>
            <a:lvl1pPr algn="ctr">
              <a:defRPr sz="2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3108675" y="9544826"/>
            <a:ext cx="4267941" cy="548280"/>
          </a:xfrm>
          <a:prstGeom prst="rect">
            <a:avLst/>
          </a:prstGeom>
        </p:spPr>
        <p:txBody>
          <a:bodyPr vert="horz" lIns="182953" tIns="91478" rIns="182953" bIns="91478" rtlCol="0" anchor="ctr"/>
          <a:lstStyle>
            <a:lvl1pPr algn="r">
              <a:defRPr sz="2400">
                <a:solidFill>
                  <a:schemeClr val="tx1">
                    <a:tint val="75000"/>
                  </a:schemeClr>
                </a:solidFill>
              </a:defRPr>
            </a:lvl1pPr>
          </a:lstStyle>
          <a:p>
            <a:fld id="{F34D30DD-4999-4F47-A19E-53231401A448}" type="slidenum">
              <a:rPr lang="zh-CN" altLang="en-US" smtClean="0"/>
              <a:pPr/>
              <a:t>‹#›</a:t>
            </a:fld>
            <a:endParaRPr lang="zh-CN" altLang="en-US"/>
          </a:p>
        </p:txBody>
      </p:sp>
    </p:spTree>
    <p:extLst>
      <p:ext uri="{BB962C8B-B14F-4D97-AF65-F5344CB8AC3E}">
        <p14:creationId xmlns:p14="http://schemas.microsoft.com/office/powerpoint/2010/main" val="209825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1829530" rtl="0" eaLnBrk="1" latinLnBrk="0" hangingPunct="1">
        <a:spcBef>
          <a:spcPct val="0"/>
        </a:spcBef>
        <a:buNone/>
        <a:defRPr sz="8800" kern="1200">
          <a:solidFill>
            <a:schemeClr val="tx1"/>
          </a:solidFill>
          <a:latin typeface="+mj-lt"/>
          <a:ea typeface="+mj-ea"/>
          <a:cs typeface="+mj-cs"/>
        </a:defRPr>
      </a:lvl1pPr>
    </p:titleStyle>
    <p:bodyStyle>
      <a:lvl1pPr marL="686075" indent="-686075" algn="l" defTabSz="1829530"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1pPr>
      <a:lvl2pPr marL="1486495" indent="-571728" algn="l" defTabSz="1829530" rtl="0" eaLnBrk="1" latinLnBrk="0" hangingPunct="1">
        <a:spcBef>
          <a:spcPct val="20000"/>
        </a:spcBef>
        <a:buFont typeface="Arial" panose="020B0604020202020204" pitchFamily="34" charset="0"/>
        <a:buChar char="–"/>
        <a:defRPr sz="5600" kern="1200">
          <a:solidFill>
            <a:schemeClr val="tx1"/>
          </a:solidFill>
          <a:latin typeface="+mn-lt"/>
          <a:ea typeface="+mn-ea"/>
          <a:cs typeface="+mn-cs"/>
        </a:defRPr>
      </a:lvl2pPr>
      <a:lvl3pPr marL="2286913" indent="-457383" algn="l" defTabSz="1829530" rtl="0" eaLnBrk="1" latinLnBrk="0" hangingPunct="1">
        <a:spcBef>
          <a:spcPct val="20000"/>
        </a:spcBef>
        <a:buFont typeface="Arial" panose="020B0604020202020204" pitchFamily="34" charset="0"/>
        <a:buChar char="•"/>
        <a:defRPr sz="4800" kern="1200">
          <a:solidFill>
            <a:schemeClr val="tx1"/>
          </a:solidFill>
          <a:latin typeface="+mn-lt"/>
          <a:ea typeface="+mn-ea"/>
          <a:cs typeface="+mn-cs"/>
        </a:defRPr>
      </a:lvl3pPr>
      <a:lvl4pPr marL="3201678"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4pPr>
      <a:lvl5pPr marL="4116443"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5pPr>
      <a:lvl6pPr marL="5031210"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6pPr>
      <a:lvl7pPr marL="594597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7pPr>
      <a:lvl8pPr marL="6860741"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8pPr>
      <a:lvl9pPr marL="7775506" indent="-457383" algn="l" defTabSz="182953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9pPr>
    </p:bodyStyle>
    <p:otherStyle>
      <a:defPPr>
        <a:defRPr lang="zh-CN"/>
      </a:defPPr>
      <a:lvl1pPr marL="0" algn="l" defTabSz="1829530" rtl="0" eaLnBrk="1" latinLnBrk="0" hangingPunct="1">
        <a:defRPr sz="3600" kern="1200">
          <a:solidFill>
            <a:schemeClr val="tx1"/>
          </a:solidFill>
          <a:latin typeface="+mn-lt"/>
          <a:ea typeface="+mn-ea"/>
          <a:cs typeface="+mn-cs"/>
        </a:defRPr>
      </a:lvl1pPr>
      <a:lvl2pPr marL="914765" algn="l" defTabSz="1829530" rtl="0" eaLnBrk="1" latinLnBrk="0" hangingPunct="1">
        <a:defRPr sz="3600" kern="1200">
          <a:solidFill>
            <a:schemeClr val="tx1"/>
          </a:solidFill>
          <a:latin typeface="+mn-lt"/>
          <a:ea typeface="+mn-ea"/>
          <a:cs typeface="+mn-cs"/>
        </a:defRPr>
      </a:lvl2pPr>
      <a:lvl3pPr marL="1829530" algn="l" defTabSz="1829530" rtl="0" eaLnBrk="1" latinLnBrk="0" hangingPunct="1">
        <a:defRPr sz="3600" kern="1200">
          <a:solidFill>
            <a:schemeClr val="tx1"/>
          </a:solidFill>
          <a:latin typeface="+mn-lt"/>
          <a:ea typeface="+mn-ea"/>
          <a:cs typeface="+mn-cs"/>
        </a:defRPr>
      </a:lvl3pPr>
      <a:lvl4pPr marL="2744297" algn="l" defTabSz="1829530" rtl="0" eaLnBrk="1" latinLnBrk="0" hangingPunct="1">
        <a:defRPr sz="3600" kern="1200">
          <a:solidFill>
            <a:schemeClr val="tx1"/>
          </a:solidFill>
          <a:latin typeface="+mn-lt"/>
          <a:ea typeface="+mn-ea"/>
          <a:cs typeface="+mn-cs"/>
        </a:defRPr>
      </a:lvl4pPr>
      <a:lvl5pPr marL="3659063" algn="l" defTabSz="1829530" rtl="0" eaLnBrk="1" latinLnBrk="0" hangingPunct="1">
        <a:defRPr sz="3600" kern="1200">
          <a:solidFill>
            <a:schemeClr val="tx1"/>
          </a:solidFill>
          <a:latin typeface="+mn-lt"/>
          <a:ea typeface="+mn-ea"/>
          <a:cs typeface="+mn-cs"/>
        </a:defRPr>
      </a:lvl5pPr>
      <a:lvl6pPr marL="4573828" algn="l" defTabSz="1829530" rtl="0" eaLnBrk="1" latinLnBrk="0" hangingPunct="1">
        <a:defRPr sz="3600" kern="1200">
          <a:solidFill>
            <a:schemeClr val="tx1"/>
          </a:solidFill>
          <a:latin typeface="+mn-lt"/>
          <a:ea typeface="+mn-ea"/>
          <a:cs typeface="+mn-cs"/>
        </a:defRPr>
      </a:lvl6pPr>
      <a:lvl7pPr marL="5488593" algn="l" defTabSz="1829530" rtl="0" eaLnBrk="1" latinLnBrk="0" hangingPunct="1">
        <a:defRPr sz="3600" kern="1200">
          <a:solidFill>
            <a:schemeClr val="tx1"/>
          </a:solidFill>
          <a:latin typeface="+mn-lt"/>
          <a:ea typeface="+mn-ea"/>
          <a:cs typeface="+mn-cs"/>
        </a:defRPr>
      </a:lvl7pPr>
      <a:lvl8pPr marL="6403358" algn="l" defTabSz="1829530" rtl="0" eaLnBrk="1" latinLnBrk="0" hangingPunct="1">
        <a:defRPr sz="3600" kern="1200">
          <a:solidFill>
            <a:schemeClr val="tx1"/>
          </a:solidFill>
          <a:latin typeface="+mn-lt"/>
          <a:ea typeface="+mn-ea"/>
          <a:cs typeface="+mn-cs"/>
        </a:defRPr>
      </a:lvl8pPr>
      <a:lvl9pPr marL="7318123" algn="l" defTabSz="182953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eehive.autodesk.com/community/service/rest/cloudhelp/resource/cloudhelpchannel/guidcrossbook?v=2015&amp;p=RVT&amp;l=CHS&amp;guid=GUID-FF744EF9-336A-4618-A80E-F91866359C6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help.autodesk.com/cloudhelp/2015/CHS/Revit-Model/files/GUID-5D07C8D8-30D9-42DB-AC9F-B292344A291E.htm" TargetMode="External"/><Relationship Id="rId7" Type="http://schemas.openxmlformats.org/officeDocument/2006/relationships/hyperlink" Target="http://help.autodesk.com/cloudhelp/2015/CHS/Revit-Model/files/GUID-A434D87A-A441-4633-9839-BB755310D29F.htm" TargetMode="External"/><Relationship Id="rId2" Type="http://schemas.openxmlformats.org/officeDocument/2006/relationships/hyperlink" Target="http://help.autodesk.com/cloudhelp/2015/CHS/Revit-Model/files/GUID-ED1582A8-E1A3-4561-AD8D-50DAC39F43F6.htm" TargetMode="External"/><Relationship Id="rId1" Type="http://schemas.openxmlformats.org/officeDocument/2006/relationships/slideLayout" Target="../slideLayouts/slideLayout2.xml"/><Relationship Id="rId6" Type="http://schemas.openxmlformats.org/officeDocument/2006/relationships/hyperlink" Target="http://help.autodesk.com/cloudhelp/2015/CHS/Revit-Model/files/GUID-7B632B85-BB40-4935-B31E-EF829832EEB0.htm" TargetMode="External"/><Relationship Id="rId5" Type="http://schemas.openxmlformats.org/officeDocument/2006/relationships/hyperlink" Target="http://beehive.autodesk.com/community/service/rest/cloudhelp/resource/cloudhelpchannel/guidcrossbook?v=2015&amp;p=RVT&amp;l=CHS&amp;guid=GUID-FF744EF9-336A-4618-A80E-F91866359C68"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4073489" y="2291536"/>
            <a:ext cx="4501497" cy="1272957"/>
          </a:xfrm>
          <a:prstGeom prst="rect">
            <a:avLst/>
          </a:prstGeom>
          <a:noFill/>
          <a:ln w="9525">
            <a:noFill/>
            <a:miter lim="800000"/>
            <a:headEnd/>
            <a:tailEnd/>
          </a:ln>
        </p:spPr>
        <p:txBody>
          <a:bodyPr wrap="square" lIns="163367" tIns="81683" rIns="163367" bIns="81683">
            <a:spAutoFit/>
          </a:bodyPr>
          <a:lstStyle/>
          <a:p>
            <a:pPr algn="ctr"/>
            <a:r>
              <a:rPr lang="zh-CN" altLang="en-US" sz="7200" b="1" dirty="0" smtClean="0"/>
              <a:t>屋    顶</a:t>
            </a:r>
            <a:endParaRPr lang="zh-CN" altLang="en-US" sz="7100" dirty="0"/>
          </a:p>
        </p:txBody>
      </p:sp>
      <p:pic>
        <p:nvPicPr>
          <p:cNvPr id="7" name="GUID-6B7015B8-A758-4768-A384-DDBB95814D2C__IMAGE_D6FF1B39A21C469FAF747786BB9B3B4F" descr="GUID-98B949A8-F2E2-4B81-A9C4-426C3EBBFED7"/>
          <p:cNvPicPr/>
          <p:nvPr/>
        </p:nvPicPr>
        <p:blipFill>
          <a:blip r:embed="rId2"/>
          <a:srcRect/>
          <a:stretch>
            <a:fillRect/>
          </a:stretch>
        </p:blipFill>
        <p:spPr bwMode="auto">
          <a:xfrm>
            <a:off x="8074017" y="2665054"/>
            <a:ext cx="8715436" cy="6643734"/>
          </a:xfrm>
          <a:prstGeom prst="rect">
            <a:avLst/>
          </a:prstGeom>
          <a:noFill/>
          <a:ln w="9525">
            <a:noFill/>
            <a:miter lim="800000"/>
            <a:headEnd/>
            <a:tailEnd/>
          </a:ln>
        </p:spPr>
      </p:pic>
      <p:sp>
        <p:nvSpPr>
          <p:cNvPr id="8" name="TextBox 7"/>
          <p:cNvSpPr txBox="1"/>
          <p:nvPr/>
        </p:nvSpPr>
        <p:spPr>
          <a:xfrm>
            <a:off x="1287407" y="3564493"/>
            <a:ext cx="6215106" cy="5744295"/>
          </a:xfrm>
          <a:prstGeom prst="rect">
            <a:avLst/>
          </a:prstGeom>
        </p:spPr>
        <p:txBody>
          <a:bodyPr vert="horz" wrap="square" lIns="182953" tIns="91478" rIns="182953" bIns="91478" rtlCol="0">
            <a:normAutofit/>
          </a:bodyPr>
          <a:lstStyle/>
          <a:p>
            <a:r>
              <a:rPr lang="en-US" sz="4000" dirty="0" err="1" smtClean="0"/>
              <a:t>Revit</a:t>
            </a:r>
            <a:r>
              <a:rPr lang="en-US" sz="4000" dirty="0" smtClean="0"/>
              <a:t> </a:t>
            </a:r>
            <a:r>
              <a:rPr lang="zh-CN" altLang="en-US" sz="4000" dirty="0" smtClean="0"/>
              <a:t>提供了几种创建屋顶的方法。 选择最能满足设计需求的方法。可以创建屋顶</a:t>
            </a:r>
          </a:p>
          <a:p>
            <a:pPr lvl="0">
              <a:buFont typeface="Arial" pitchFamily="34" charset="0"/>
              <a:buChar char="•"/>
            </a:pPr>
            <a:r>
              <a:rPr lang="zh-CN" altLang="en-US" sz="4000" dirty="0" smtClean="0"/>
              <a:t>从建筑迹线</a:t>
            </a:r>
          </a:p>
          <a:p>
            <a:pPr lvl="0">
              <a:buFont typeface="Arial" pitchFamily="34" charset="0"/>
              <a:buChar char="•"/>
            </a:pPr>
            <a:r>
              <a:rPr lang="zh-CN" altLang="en-US" sz="4000" dirty="0" smtClean="0"/>
              <a:t>作为拉伸</a:t>
            </a:r>
          </a:p>
          <a:p>
            <a:pPr lvl="0">
              <a:buFont typeface="Arial" pitchFamily="34" charset="0"/>
              <a:buChar char="•"/>
            </a:pPr>
            <a:r>
              <a:rPr lang="zh-CN" altLang="en-US" sz="4000" dirty="0" smtClean="0"/>
              <a:t>与玻璃斜窗</a:t>
            </a:r>
          </a:p>
          <a:p>
            <a:pPr lvl="0">
              <a:buFont typeface="Arial" pitchFamily="34" charset="0"/>
              <a:buChar char="•"/>
            </a:pPr>
            <a:r>
              <a:rPr lang="zh-CN" altLang="en-US" sz="4000" dirty="0" smtClean="0"/>
              <a:t>从</a:t>
            </a:r>
            <a:r>
              <a:rPr lang="en-US" sz="4000" u="sng" dirty="0" err="1" smtClean="0">
                <a:hlinkClick r:id="rId3"/>
              </a:rPr>
              <a:t>体量实例</a:t>
            </a:r>
            <a:endParaRPr lang="zh-CN" altLang="en-US" sz="4000" dirty="0" smtClean="0"/>
          </a:p>
          <a:p>
            <a:r>
              <a:rPr lang="zh-CN" altLang="en-US" sz="4000" dirty="0" smtClean="0"/>
              <a:t>屋顶不能切过窗或门。</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716035" y="2145441"/>
            <a:ext cx="15430607"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a:t>
            </a:r>
            <a:r>
              <a:rPr lang="en-US" sz="7200" dirty="0" smtClean="0"/>
              <a:t>“</a:t>
            </a:r>
            <a:r>
              <a:rPr lang="zh-CN" altLang="en-US" sz="7200" dirty="0" smtClean="0"/>
              <a:t>定义坡度</a:t>
            </a:r>
            <a:r>
              <a:rPr lang="en-US" sz="7200" dirty="0" smtClean="0"/>
              <a:t>”</a:t>
            </a:r>
            <a:r>
              <a:rPr lang="zh-CN" altLang="en-US" sz="7200" dirty="0" smtClean="0"/>
              <a:t>属性创建屋顶坡度</a:t>
            </a:r>
            <a:endParaRPr lang="zh-CN" altLang="en-US" sz="7100" dirty="0"/>
          </a:p>
        </p:txBody>
      </p:sp>
      <p:pic>
        <p:nvPicPr>
          <p:cNvPr id="8" name="GUID-9712A61C-D82C-4FD0-9355-7280394DCBC3__IMAGE_5BB6D7DC96874E87B7CD4DC6DA1A131C" descr="http://help.autodesk.com/cloudhelp/2015/CHS/Revit-Model/images/GUID-D2DB9106-27B9-4C78-B95D-B362BA7FC96A.png"/>
          <p:cNvPicPr/>
          <p:nvPr/>
        </p:nvPicPr>
        <p:blipFill>
          <a:blip r:embed="rId2"/>
          <a:srcRect/>
          <a:stretch>
            <a:fillRect/>
          </a:stretch>
        </p:blipFill>
        <p:spPr bwMode="auto">
          <a:xfrm>
            <a:off x="2430415" y="3418398"/>
            <a:ext cx="13430344" cy="594550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2716167" y="2145441"/>
            <a:ext cx="13216029"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使用坡度箭头创建屋顶坡度</a:t>
            </a:r>
            <a:endParaRPr lang="zh-CN" altLang="en-US" sz="7100" dirty="0"/>
          </a:p>
        </p:txBody>
      </p:sp>
      <p:pic>
        <p:nvPicPr>
          <p:cNvPr id="7" name="GUID-98A54E99-6889-4BA6-8483-CE67990A49C7__IMAGE_6C08F78F333447A2B612E8B616AC86CC" descr="http://help.autodesk.com/cloudhelp/2015/CHS/Revit-Model/images/GUID-B6EC8710-F8B2-42AB-AE46-958A06B85276.png"/>
          <p:cNvPicPr/>
          <p:nvPr/>
        </p:nvPicPr>
        <p:blipFill>
          <a:blip r:embed="rId2"/>
          <a:srcRect/>
          <a:stretch>
            <a:fillRect/>
          </a:stretch>
        </p:blipFill>
        <p:spPr bwMode="auto">
          <a:xfrm>
            <a:off x="4715695" y="3418398"/>
            <a:ext cx="8001036" cy="590076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219966"/>
            <a:ext cx="15971417" cy="901125"/>
          </a:xfrm>
          <a:prstGeom prst="rect">
            <a:avLst/>
          </a:prstGeom>
          <a:noFill/>
          <a:ln w="9525">
            <a:noFill/>
            <a:miter lim="800000"/>
            <a:headEnd/>
            <a:tailEnd/>
          </a:ln>
        </p:spPr>
        <p:txBody>
          <a:bodyPr wrap="square" lIns="163367" tIns="81683" rIns="163367" bIns="81683">
            <a:spAutoFit/>
          </a:bodyPr>
          <a:lstStyle/>
          <a:p>
            <a:pPr marL="514350" indent="-514350">
              <a:lnSpc>
                <a:spcPct val="150000"/>
              </a:lnSpc>
              <a:buFont typeface="+mj-lt"/>
              <a:buAutoNum type="arabicPeriod"/>
            </a:pPr>
            <a:r>
              <a:rPr lang="zh-CN" altLang="en-US" dirty="0" smtClean="0"/>
              <a:t>创建方形迹线草图并按照非坡度定义指定所有绘制线。</a:t>
            </a:r>
            <a:endParaRPr lang="zh-CN" altLang="en-US" dirty="0"/>
          </a:p>
        </p:txBody>
      </p:sp>
      <p:pic>
        <p:nvPicPr>
          <p:cNvPr id="7" name="GUID-98A54E99-6889-4BA6-8483-CE67990A49C7__IMAGE_8C91F9BBD06A438E86E8F951990ED79E" descr="http://help.autodesk.com/cloudhelp/2015/CHS/Revit-Model/images/GUID-899D9EED-7C8E-4062-B477-6C85954F0101.png"/>
          <p:cNvPicPr/>
          <p:nvPr/>
        </p:nvPicPr>
        <p:blipFill>
          <a:blip r:embed="rId2"/>
          <a:srcRect/>
          <a:stretch>
            <a:fillRect/>
          </a:stretch>
        </p:blipFill>
        <p:spPr bwMode="auto">
          <a:xfrm>
            <a:off x="5716563" y="2505850"/>
            <a:ext cx="6929486" cy="532450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Box 7"/>
          <p:cNvSpPr txBox="1">
            <a:spLocks noChangeArrowheads="1"/>
          </p:cNvSpPr>
          <p:nvPr/>
        </p:nvSpPr>
        <p:spPr bwMode="auto">
          <a:xfrm>
            <a:off x="603722" y="1219966"/>
            <a:ext cx="16757235" cy="4319945"/>
          </a:xfrm>
          <a:prstGeom prst="rect">
            <a:avLst/>
          </a:prstGeom>
          <a:noFill/>
          <a:ln w="9525">
            <a:noFill/>
            <a:miter lim="800000"/>
            <a:headEnd/>
            <a:tailEnd/>
          </a:ln>
        </p:spPr>
        <p:txBody>
          <a:bodyPr wrap="square" lIns="163367" tIns="81683" rIns="163367" bIns="81683">
            <a:spAutoFit/>
          </a:bodyPr>
          <a:lstStyle/>
          <a:p>
            <a:pPr marL="742950" lvl="0" indent="-742950">
              <a:lnSpc>
                <a:spcPct val="150000"/>
              </a:lnSpc>
              <a:buFont typeface="+mj-lt"/>
              <a:buAutoNum type="arabicPeriod" startAt="2"/>
            </a:pPr>
            <a:r>
              <a:rPr lang="zh-CN" altLang="en-US" dirty="0" smtClean="0"/>
              <a:t>单击</a:t>
            </a:r>
            <a:r>
              <a:rPr lang="en-US" dirty="0" smtClean="0"/>
              <a:t>“</a:t>
            </a:r>
            <a:r>
              <a:rPr lang="zh-CN" altLang="en-US" dirty="0" smtClean="0"/>
              <a:t>修改</a:t>
            </a:r>
            <a:r>
              <a:rPr lang="en-US" dirty="0" smtClean="0"/>
              <a:t> | </a:t>
            </a:r>
            <a:r>
              <a:rPr lang="zh-CN" altLang="en-US" dirty="0" smtClean="0"/>
              <a:t>创建迹线屋顶</a:t>
            </a:r>
            <a:r>
              <a:rPr lang="en-US" dirty="0" smtClean="0"/>
              <a:t>”</a:t>
            </a:r>
            <a:r>
              <a:rPr lang="zh-CN" altLang="en-US" dirty="0" smtClean="0"/>
              <a:t>选项卡</a:t>
            </a:r>
            <a:r>
              <a:rPr lang="en-US" dirty="0" smtClean="0"/>
              <a:t>  “</a:t>
            </a:r>
            <a:r>
              <a:rPr lang="zh-CN" altLang="en-US" dirty="0" smtClean="0"/>
              <a:t>绘制</a:t>
            </a:r>
            <a:r>
              <a:rPr lang="en-US" dirty="0" smtClean="0"/>
              <a:t>”</a:t>
            </a:r>
            <a:r>
              <a:rPr lang="zh-CN" altLang="en-US" dirty="0" smtClean="0"/>
              <a:t>面板</a:t>
            </a:r>
            <a:r>
              <a:rPr lang="en-US" dirty="0" smtClean="0"/>
              <a:t>  </a:t>
            </a:r>
            <a:r>
              <a:rPr lang="zh-CN" altLang="en-US" dirty="0" smtClean="0"/>
              <a:t>（坡度箭头）。</a:t>
            </a:r>
          </a:p>
          <a:p>
            <a:pPr marL="742950" lvl="0" indent="-742950">
              <a:lnSpc>
                <a:spcPct val="150000"/>
              </a:lnSpc>
              <a:buFont typeface="+mj-lt"/>
              <a:buAutoNum type="arabicPeriod" startAt="2"/>
            </a:pPr>
            <a:r>
              <a:rPr lang="zh-CN" altLang="en-US" dirty="0" smtClean="0"/>
              <a:t>在</a:t>
            </a:r>
            <a:r>
              <a:rPr lang="en-US" dirty="0" smtClean="0"/>
              <a:t>“</a:t>
            </a:r>
            <a:r>
              <a:rPr lang="zh-CN" altLang="en-US" dirty="0" smtClean="0"/>
              <a:t>属性</a:t>
            </a:r>
            <a:r>
              <a:rPr lang="en-US" dirty="0" smtClean="0"/>
              <a:t>”</a:t>
            </a:r>
            <a:r>
              <a:rPr lang="zh-CN" altLang="en-US" dirty="0" smtClean="0"/>
              <a:t>选项板中，从过滤器列表中选择</a:t>
            </a:r>
            <a:r>
              <a:rPr lang="en-US" dirty="0" smtClean="0"/>
              <a:t>“</a:t>
            </a:r>
            <a:r>
              <a:rPr lang="zh-CN" altLang="en-US" dirty="0" smtClean="0"/>
              <a:t>新建</a:t>
            </a:r>
            <a:r>
              <a:rPr lang="en-US" dirty="0" smtClean="0"/>
              <a:t> &lt;</a:t>
            </a:r>
            <a:r>
              <a:rPr lang="zh-CN" altLang="en-US" dirty="0" smtClean="0"/>
              <a:t>草图</a:t>
            </a:r>
            <a:r>
              <a:rPr lang="en-US" dirty="0" smtClean="0"/>
              <a:t>&gt;”</a:t>
            </a:r>
            <a:r>
              <a:rPr lang="zh-CN" altLang="en-US" dirty="0" smtClean="0"/>
              <a:t>。</a:t>
            </a:r>
          </a:p>
          <a:p>
            <a:pPr marL="742950" lvl="0" indent="-742950">
              <a:lnSpc>
                <a:spcPct val="150000"/>
              </a:lnSpc>
              <a:buFont typeface="+mj-lt"/>
              <a:buAutoNum type="arabicPeriod" startAt="2"/>
            </a:pPr>
            <a:r>
              <a:rPr lang="zh-CN" altLang="en-US" dirty="0" smtClean="0"/>
              <a:t>在</a:t>
            </a:r>
            <a:r>
              <a:rPr lang="en-US" dirty="0" smtClean="0"/>
              <a:t>“</a:t>
            </a:r>
            <a:r>
              <a:rPr lang="zh-CN" altLang="en-US" dirty="0" smtClean="0"/>
              <a:t>限制条件</a:t>
            </a:r>
            <a:r>
              <a:rPr lang="en-US" dirty="0" smtClean="0"/>
              <a:t>”</a:t>
            </a:r>
            <a:r>
              <a:rPr lang="zh-CN" altLang="en-US" dirty="0" smtClean="0"/>
              <a:t>下，选择</a:t>
            </a:r>
            <a:r>
              <a:rPr lang="en-US" dirty="0" smtClean="0"/>
              <a:t>“</a:t>
            </a:r>
            <a:r>
              <a:rPr lang="zh-CN" altLang="en-US" dirty="0" smtClean="0"/>
              <a:t>坡度</a:t>
            </a:r>
            <a:r>
              <a:rPr lang="en-US" dirty="0" smtClean="0"/>
              <a:t>”</a:t>
            </a:r>
            <a:r>
              <a:rPr lang="zh-CN" altLang="en-US" dirty="0" smtClean="0"/>
              <a:t>作为</a:t>
            </a:r>
            <a:r>
              <a:rPr lang="en-US" dirty="0" smtClean="0"/>
              <a:t>“</a:t>
            </a:r>
            <a:r>
              <a:rPr lang="zh-CN" altLang="en-US" dirty="0" smtClean="0"/>
              <a:t>指定</a:t>
            </a:r>
            <a:r>
              <a:rPr lang="en-US" dirty="0" smtClean="0"/>
              <a:t>”</a:t>
            </a:r>
            <a:r>
              <a:rPr lang="zh-CN" altLang="en-US" dirty="0" smtClean="0"/>
              <a:t>。</a:t>
            </a:r>
          </a:p>
          <a:p>
            <a:pPr marL="742950" lvl="0" indent="-742950">
              <a:lnSpc>
                <a:spcPct val="150000"/>
              </a:lnSpc>
              <a:buFont typeface="+mj-lt"/>
              <a:buAutoNum type="arabicPeriod" startAt="2"/>
            </a:pPr>
            <a:r>
              <a:rPr lang="zh-CN" altLang="en-US" dirty="0" smtClean="0"/>
              <a:t>在</a:t>
            </a:r>
            <a:r>
              <a:rPr lang="en-US" dirty="0" smtClean="0"/>
              <a:t>“</a:t>
            </a:r>
            <a:r>
              <a:rPr lang="zh-CN" altLang="en-US" dirty="0" smtClean="0"/>
              <a:t>尺寸标注</a:t>
            </a:r>
            <a:r>
              <a:rPr lang="en-US" dirty="0" smtClean="0"/>
              <a:t>”</a:t>
            </a:r>
            <a:r>
              <a:rPr lang="zh-CN" altLang="en-US" dirty="0" smtClean="0"/>
              <a:t>下，为</a:t>
            </a:r>
            <a:r>
              <a:rPr lang="en-US" dirty="0" smtClean="0"/>
              <a:t>“</a:t>
            </a:r>
            <a:r>
              <a:rPr lang="zh-CN" altLang="en-US" dirty="0" smtClean="0"/>
              <a:t>坡度</a:t>
            </a:r>
            <a:r>
              <a:rPr lang="en-US" dirty="0" smtClean="0"/>
              <a:t>”</a:t>
            </a:r>
            <a:r>
              <a:rPr lang="zh-CN" altLang="en-US" dirty="0" smtClean="0"/>
              <a:t>输入</a:t>
            </a:r>
            <a:r>
              <a:rPr lang="en-US" dirty="0" smtClean="0"/>
              <a:t> 9"</a:t>
            </a:r>
            <a:r>
              <a:rPr lang="zh-CN" altLang="en-US" dirty="0" smtClean="0"/>
              <a:t>（或公制当量）。</a:t>
            </a:r>
          </a:p>
          <a:p>
            <a:pPr marL="742950" indent="-742950">
              <a:lnSpc>
                <a:spcPct val="150000"/>
              </a:lnSpc>
              <a:buFont typeface="+mj-lt"/>
              <a:buAutoNum type="arabicPeriod" startAt="2"/>
            </a:pPr>
            <a:r>
              <a:rPr lang="zh-CN" altLang="en-US" dirty="0" smtClean="0"/>
              <a:t>如图所示绘制坡度箭头。</a:t>
            </a:r>
            <a:endParaRPr lang="zh-CN" altLang="en-US" dirty="0"/>
          </a:p>
        </p:txBody>
      </p:sp>
      <p:sp>
        <p:nvSpPr>
          <p:cNvPr id="8" name="TextBox 7"/>
          <p:cNvSpPr txBox="1">
            <a:spLocks noChangeArrowheads="1"/>
          </p:cNvSpPr>
          <p:nvPr/>
        </p:nvSpPr>
        <p:spPr bwMode="auto">
          <a:xfrm>
            <a:off x="603722" y="5539911"/>
            <a:ext cx="13399649" cy="1826955"/>
          </a:xfrm>
          <a:prstGeom prst="rect">
            <a:avLst/>
          </a:prstGeom>
          <a:noFill/>
          <a:ln w="9525">
            <a:noFill/>
            <a:miter lim="800000"/>
            <a:headEnd/>
            <a:tailEnd/>
          </a:ln>
        </p:spPr>
        <p:txBody>
          <a:bodyPr wrap="square" lIns="163367" tIns="81683" rIns="163367" bIns="81683">
            <a:spAutoFit/>
          </a:bodyPr>
          <a:lstStyle/>
          <a:p>
            <a:pPr marL="742950" lvl="0" indent="-742950">
              <a:lnSpc>
                <a:spcPct val="150000"/>
              </a:lnSpc>
              <a:buFont typeface="+mj-lt"/>
              <a:buAutoNum type="arabicPeriod" startAt="7"/>
            </a:pPr>
            <a:r>
              <a:rPr lang="zh-CN" altLang="en-US" dirty="0" smtClean="0"/>
              <a:t>单击</a:t>
            </a:r>
            <a:r>
              <a:rPr lang="en-US" dirty="0" smtClean="0"/>
              <a:t>  </a:t>
            </a:r>
            <a:r>
              <a:rPr lang="zh-CN" altLang="en-US" dirty="0" smtClean="0"/>
              <a:t>（完成编辑模式）。</a:t>
            </a:r>
          </a:p>
          <a:p>
            <a:pPr marL="742950" lvl="0" indent="-742950">
              <a:lnSpc>
                <a:spcPct val="150000"/>
              </a:lnSpc>
              <a:buFont typeface="+mj-lt"/>
              <a:buAutoNum type="arabicPeriod" startAt="7"/>
            </a:pPr>
            <a:r>
              <a:rPr lang="zh-CN" altLang="en-US" dirty="0" smtClean="0"/>
              <a:t>在三维视图中打开屋顶。</a:t>
            </a:r>
            <a:endParaRPr lang="zh-CN" altLang="en-US" dirty="0"/>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UID-98A54E99-6889-4BA6-8483-CE67990A49C7__IMAGE_D464B21AC0294076AEDCDFFC09CE8B37" descr="http://help.autodesk.com/cloudhelp/2015/CHS/Revit-Model/images/GUID-7E725F74-9EDF-4A05-90E1-96FC5A9B8101.png"/>
          <p:cNvPicPr/>
          <p:nvPr/>
        </p:nvPicPr>
        <p:blipFill>
          <a:blip r:embed="rId2"/>
          <a:srcRect/>
          <a:stretch>
            <a:fillRect/>
          </a:stretch>
        </p:blipFill>
        <p:spPr bwMode="auto">
          <a:xfrm>
            <a:off x="9359901" y="2362974"/>
            <a:ext cx="8162967" cy="6668294"/>
          </a:xfrm>
          <a:prstGeom prst="rect">
            <a:avLst/>
          </a:prstGeom>
          <a:noFill/>
          <a:ln w="9525">
            <a:noFill/>
            <a:miter lim="800000"/>
            <a:headEnd/>
            <a:tailEnd/>
          </a:ln>
        </p:spPr>
      </p:pic>
      <p:pic>
        <p:nvPicPr>
          <p:cNvPr id="8" name="GUID-98A54E99-6889-4BA6-8483-CE67990A49C7__IMAGE_1B415821C2864AFDA564F0FDA0FF35D3" descr="http://help.autodesk.com/cloudhelp/2015/CHS/Revit-Model/images/GUID-431093AD-D8A7-443E-BF40-EEDEEBF979B7.png"/>
          <p:cNvPicPr/>
          <p:nvPr/>
        </p:nvPicPr>
        <p:blipFill>
          <a:blip r:embed="rId3"/>
          <a:srcRect/>
          <a:stretch>
            <a:fillRect/>
          </a:stretch>
        </p:blipFill>
        <p:spPr bwMode="auto">
          <a:xfrm>
            <a:off x="603722" y="2362974"/>
            <a:ext cx="7643866" cy="557509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2563118"/>
          </a:xfrm>
          <a:prstGeom prst="rect">
            <a:avLst/>
          </a:prstGeom>
          <a:noFill/>
          <a:ln w="9525">
            <a:noFill/>
            <a:miter lim="800000"/>
            <a:headEnd/>
            <a:tailEnd/>
          </a:ln>
        </p:spPr>
        <p:txBody>
          <a:bodyPr wrap="square" lIns="163367" tIns="81683" rIns="163367" bIns="81683">
            <a:spAutoFit/>
          </a:bodyPr>
          <a:lstStyle/>
          <a:p>
            <a:pPr marL="514350" indent="-514350">
              <a:lnSpc>
                <a:spcPct val="150000"/>
              </a:lnSpc>
            </a:pPr>
            <a:r>
              <a:rPr lang="zh-CN" altLang="en-US" dirty="0" smtClean="0"/>
              <a:t>           创建屋顶时，指定悬挑值来创建屋檐。 完成屋顶的绘制后，可以对齐屋檐并修改其截面和高度。</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屋檐</a:t>
            </a:r>
            <a:endParaRPr lang="zh-CN" altLang="en-US" sz="7100" dirty="0"/>
          </a:p>
        </p:txBody>
      </p:sp>
      <p:pic>
        <p:nvPicPr>
          <p:cNvPr id="7" name="GUID-0557B197-B1B1-4788-8C8A-69B50047647D__IMAGE_0930855821C04801880F7568D3F168C6" descr="http://help.autodesk.com/cloudhelp/2015/CHS/Revit-Model/images/GUID-C841D04C-932A-4163-861A-E545499B905C.png"/>
          <p:cNvPicPr/>
          <p:nvPr/>
        </p:nvPicPr>
        <p:blipFill>
          <a:blip r:embed="rId2"/>
          <a:srcRect/>
          <a:stretch>
            <a:fillRect/>
          </a:stretch>
        </p:blipFill>
        <p:spPr bwMode="auto">
          <a:xfrm>
            <a:off x="9717808" y="3839369"/>
            <a:ext cx="7000207" cy="4738711"/>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5150942"/>
          </a:xfrm>
          <a:prstGeom prst="rect">
            <a:avLst/>
          </a:prstGeom>
          <a:noFill/>
          <a:ln w="9525">
            <a:noFill/>
            <a:miter lim="800000"/>
            <a:headEnd/>
            <a:tailEnd/>
          </a:ln>
        </p:spPr>
        <p:txBody>
          <a:bodyPr wrap="square" lIns="163367" tIns="81683" rIns="163367" bIns="81683">
            <a:spAutoFit/>
          </a:bodyPr>
          <a:lstStyle/>
          <a:p>
            <a:r>
              <a:rPr lang="zh-CN" altLang="en-US" dirty="0" smtClean="0"/>
              <a:t>创建屋顶后，通过指定椽截面来更改屋檐的样式。</a:t>
            </a:r>
          </a:p>
          <a:p>
            <a:pPr marL="742950" lvl="0" indent="-742950">
              <a:buFont typeface="+mj-lt"/>
              <a:buAutoNum type="arabicPeriod"/>
            </a:pPr>
            <a:r>
              <a:rPr lang="zh-CN" altLang="en-US" dirty="0" smtClean="0"/>
              <a:t>在绘图区域中选择屋顶。</a:t>
            </a:r>
          </a:p>
          <a:p>
            <a:pPr marL="742950" lvl="0" indent="-742950">
              <a:buFont typeface="+mj-lt"/>
              <a:buAutoNum type="arabicPeriod"/>
            </a:pPr>
            <a:r>
              <a:rPr lang="zh-CN" altLang="en-US" dirty="0" smtClean="0"/>
              <a:t>在</a:t>
            </a:r>
            <a:r>
              <a:rPr lang="en-US" dirty="0" smtClean="0"/>
              <a:t>“</a:t>
            </a:r>
            <a:r>
              <a:rPr lang="zh-CN" altLang="en-US" dirty="0" smtClean="0"/>
              <a:t>属性</a:t>
            </a:r>
            <a:r>
              <a:rPr lang="en-US" dirty="0" smtClean="0"/>
              <a:t>”</a:t>
            </a:r>
            <a:r>
              <a:rPr lang="zh-CN" altLang="en-US" dirty="0" smtClean="0"/>
              <a:t>选项板上，选择</a:t>
            </a:r>
            <a:r>
              <a:rPr lang="en-US" dirty="0" smtClean="0"/>
              <a:t>“</a:t>
            </a:r>
            <a:r>
              <a:rPr lang="zh-CN" altLang="en-US" dirty="0" smtClean="0"/>
              <a:t>垂直截面</a:t>
            </a:r>
            <a:r>
              <a:rPr lang="en-US" dirty="0" smtClean="0"/>
              <a:t>”</a:t>
            </a:r>
            <a:r>
              <a:rPr lang="zh-CN" altLang="en-US" dirty="0" smtClean="0"/>
              <a:t>、</a:t>
            </a:r>
            <a:r>
              <a:rPr lang="en-US" dirty="0" smtClean="0"/>
              <a:t>“</a:t>
            </a:r>
            <a:r>
              <a:rPr lang="zh-CN" altLang="en-US" dirty="0" smtClean="0"/>
              <a:t>垂直双截面</a:t>
            </a:r>
            <a:r>
              <a:rPr lang="en-US" dirty="0" smtClean="0"/>
              <a:t>”</a:t>
            </a:r>
            <a:r>
              <a:rPr lang="zh-CN" altLang="en-US" dirty="0" smtClean="0"/>
              <a:t>或</a:t>
            </a:r>
            <a:r>
              <a:rPr lang="en-US" dirty="0" smtClean="0"/>
              <a:t>“</a:t>
            </a:r>
            <a:r>
              <a:rPr lang="zh-CN" altLang="en-US" dirty="0" smtClean="0"/>
              <a:t>正方形双截面</a:t>
            </a:r>
            <a:r>
              <a:rPr lang="en-US" dirty="0" smtClean="0"/>
              <a:t>”</a:t>
            </a:r>
            <a:r>
              <a:rPr lang="zh-CN" altLang="en-US" dirty="0" smtClean="0"/>
              <a:t>作为</a:t>
            </a:r>
            <a:r>
              <a:rPr lang="en-US" dirty="0" smtClean="0"/>
              <a:t>“</a:t>
            </a:r>
            <a:r>
              <a:rPr lang="zh-CN" altLang="en-US" dirty="0" smtClean="0"/>
              <a:t>椽截面</a:t>
            </a:r>
            <a:r>
              <a:rPr lang="en-US" dirty="0" smtClean="0"/>
              <a:t>”</a:t>
            </a:r>
            <a:r>
              <a:rPr lang="zh-CN" altLang="en-US" dirty="0" smtClean="0"/>
              <a:t>。</a:t>
            </a:r>
          </a:p>
          <a:p>
            <a:pPr marL="742950" indent="-742950">
              <a:buFont typeface="+mj-lt"/>
              <a:buAutoNum type="arabicPeriod"/>
            </a:pPr>
            <a:r>
              <a:rPr lang="zh-CN" altLang="en-US" dirty="0" smtClean="0"/>
              <a:t>对于</a:t>
            </a:r>
            <a:r>
              <a:rPr lang="en-US" dirty="0" smtClean="0"/>
              <a:t>“</a:t>
            </a:r>
            <a:r>
              <a:rPr lang="zh-CN" altLang="en-US" dirty="0" smtClean="0"/>
              <a:t>垂直双截面</a:t>
            </a:r>
            <a:r>
              <a:rPr lang="en-US" dirty="0" smtClean="0"/>
              <a:t>”</a:t>
            </a:r>
            <a:r>
              <a:rPr lang="zh-CN" altLang="en-US" dirty="0" smtClean="0"/>
              <a:t>或</a:t>
            </a:r>
            <a:r>
              <a:rPr lang="en-US" dirty="0" smtClean="0"/>
              <a:t>“</a:t>
            </a:r>
            <a:r>
              <a:rPr lang="zh-CN" altLang="en-US" dirty="0" smtClean="0"/>
              <a:t>正方形双截面</a:t>
            </a:r>
            <a:r>
              <a:rPr lang="en-US" dirty="0" smtClean="0"/>
              <a:t>”</a:t>
            </a:r>
            <a:r>
              <a:rPr lang="zh-CN" altLang="en-US" dirty="0" smtClean="0"/>
              <a:t>，为</a:t>
            </a:r>
            <a:r>
              <a:rPr lang="en-US" dirty="0" smtClean="0"/>
              <a:t>“</a:t>
            </a:r>
            <a:r>
              <a:rPr lang="zh-CN" altLang="en-US" dirty="0" smtClean="0"/>
              <a:t>封檐带深度</a:t>
            </a:r>
            <a:r>
              <a:rPr lang="en-US" dirty="0" smtClean="0"/>
              <a:t>”</a:t>
            </a:r>
            <a:r>
              <a:rPr lang="zh-CN" altLang="en-US" dirty="0" smtClean="0"/>
              <a:t>指定一个介于零和屋顶厚度之间的值。</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修改屋檐截面</a:t>
            </a:r>
            <a:endParaRPr lang="zh-CN" altLang="en-US" sz="7200" b="1" dirty="0"/>
          </a:p>
        </p:txBody>
      </p:sp>
      <p:pic>
        <p:nvPicPr>
          <p:cNvPr id="7" name="GUID-AAEDDF4E-C84B-4DEF-90CF-B38480AFEA31__IMAGE_A0C45CC4297840FABA153DA91D1FCDF2" descr="http://help.autodesk.com/cloudhelp/2015/CHS/Revit-Model/images/GUID-7224D3F2-38D3-405F-95A4-F9A312683D2F.png"/>
          <p:cNvPicPr/>
          <p:nvPr/>
        </p:nvPicPr>
        <p:blipFill>
          <a:blip r:embed="rId2"/>
          <a:srcRect/>
          <a:stretch>
            <a:fillRect/>
          </a:stretch>
        </p:blipFill>
        <p:spPr bwMode="auto">
          <a:xfrm>
            <a:off x="9502777" y="3482180"/>
            <a:ext cx="6286544" cy="5595965"/>
          </a:xfrm>
          <a:prstGeom prst="rect">
            <a:avLst/>
          </a:prstGeom>
          <a:noFill/>
          <a:ln w="9525">
            <a:noFill/>
            <a:miter lim="800000"/>
            <a:headEnd/>
            <a:tailEnd/>
          </a:ln>
        </p:spPr>
      </p:pic>
      <p:sp>
        <p:nvSpPr>
          <p:cNvPr id="8" name="TextBox 7"/>
          <p:cNvSpPr txBox="1"/>
          <p:nvPr/>
        </p:nvSpPr>
        <p:spPr>
          <a:xfrm>
            <a:off x="16432263" y="3482180"/>
            <a:ext cx="1071570" cy="4810148"/>
          </a:xfrm>
          <a:prstGeom prst="rect">
            <a:avLst/>
          </a:prstGeom>
        </p:spPr>
        <p:txBody>
          <a:bodyPr vert="eaVert" wrap="square" lIns="182953" tIns="91478" rIns="182953" bIns="91478" rtlCol="0">
            <a:normAutofit lnSpcReduction="10000"/>
          </a:bodyPr>
          <a:lstStyle/>
          <a:p>
            <a:pPr>
              <a:lnSpc>
                <a:spcPct val="120000"/>
              </a:lnSpc>
              <a:buClr>
                <a:schemeClr val="bg1">
                  <a:lumMod val="75000"/>
                </a:schemeClr>
              </a:buClr>
              <a:buSzPct val="50000"/>
              <a:buFont typeface="Wingdings" panose="05000000000000000000" pitchFamily="2" charset="2"/>
              <a:buChar char="n"/>
            </a:pPr>
            <a:r>
              <a:rPr lang="zh-CN" altLang="en-US" sz="4000" b="1" dirty="0" smtClean="0"/>
              <a:t>垂直截面屋檐</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2837935" y="8651807"/>
            <a:ext cx="3755519" cy="718959"/>
          </a:xfrm>
          <a:prstGeom prst="rect">
            <a:avLst/>
          </a:prstGeom>
          <a:noFill/>
          <a:ln w="9525">
            <a:noFill/>
            <a:miter lim="800000"/>
            <a:headEnd/>
            <a:tailEnd/>
          </a:ln>
        </p:spPr>
        <p:txBody>
          <a:bodyPr wrap="square" lIns="163367" tIns="81683" rIns="163367" bIns="81683">
            <a:spAutoFit/>
          </a:bodyPr>
          <a:lstStyle/>
          <a:p>
            <a:r>
              <a:rPr lang="zh-CN" altLang="en-US" b="1" dirty="0" smtClean="0"/>
              <a:t>双截面垂直屋檐</a:t>
            </a:r>
            <a:endParaRPr lang="zh-CN" altLang="en-US" dirty="0"/>
          </a:p>
        </p:txBody>
      </p:sp>
      <p:pic>
        <p:nvPicPr>
          <p:cNvPr id="9" name="GUID-AAEDDF4E-C84B-4DEF-90CF-B38480AFEA31__IMAGE_970FF342D38741D9BD5565C77D528AA3" descr="http://help.autodesk.com/cloudhelp/2015/CHS/Revit-Model/images/GUID-1A559EAB-2F65-40C8-AC62-C616BC322BC7.png"/>
          <p:cNvPicPr/>
          <p:nvPr/>
        </p:nvPicPr>
        <p:blipFill>
          <a:blip r:embed="rId2"/>
          <a:srcRect/>
          <a:stretch>
            <a:fillRect/>
          </a:stretch>
        </p:blipFill>
        <p:spPr bwMode="auto">
          <a:xfrm>
            <a:off x="1210321" y="2505850"/>
            <a:ext cx="7792390" cy="5786478"/>
          </a:xfrm>
          <a:prstGeom prst="rect">
            <a:avLst/>
          </a:prstGeom>
          <a:noFill/>
          <a:ln w="9525">
            <a:noFill/>
            <a:miter lim="800000"/>
            <a:headEnd/>
            <a:tailEnd/>
          </a:ln>
        </p:spPr>
      </p:pic>
      <p:pic>
        <p:nvPicPr>
          <p:cNvPr id="10" name="GUID-AAEDDF4E-C84B-4DEF-90CF-B38480AFEA31__IMAGE_65942336F5F64CF88488E0175D7CE13D" descr="http://help.autodesk.com/cloudhelp/2015/CHS/Revit-Model/images/GUID-86722D56-9534-4F68-B889-B1E485307435.png"/>
          <p:cNvPicPr/>
          <p:nvPr/>
        </p:nvPicPr>
        <p:blipFill>
          <a:blip r:embed="rId3"/>
          <a:srcRect/>
          <a:stretch>
            <a:fillRect/>
          </a:stretch>
        </p:blipFill>
        <p:spPr bwMode="auto">
          <a:xfrm>
            <a:off x="9788529" y="2505850"/>
            <a:ext cx="6143668" cy="5786478"/>
          </a:xfrm>
          <a:prstGeom prst="rect">
            <a:avLst/>
          </a:prstGeom>
          <a:noFill/>
          <a:ln w="9525">
            <a:noFill/>
            <a:miter lim="800000"/>
            <a:headEnd/>
            <a:tailEnd/>
          </a:ln>
        </p:spPr>
      </p:pic>
      <p:sp>
        <p:nvSpPr>
          <p:cNvPr id="11" name="TextBox 10"/>
          <p:cNvSpPr txBox="1"/>
          <p:nvPr/>
        </p:nvSpPr>
        <p:spPr>
          <a:xfrm>
            <a:off x="11074413" y="8651807"/>
            <a:ext cx="4857784" cy="718959"/>
          </a:xfrm>
          <a:prstGeom prst="rect">
            <a:avLst/>
          </a:prstGeom>
        </p:spPr>
        <p:txBody>
          <a:bodyPr vert="horz" wrap="square" lIns="182953" tIns="91478" rIns="182953" bIns="91478" rtlCol="0">
            <a:noAutofit/>
          </a:bodyPr>
          <a:lstStyle/>
          <a:p>
            <a:pPr>
              <a:lnSpc>
                <a:spcPct val="120000"/>
              </a:lnSpc>
              <a:buClr>
                <a:schemeClr val="bg1">
                  <a:lumMod val="75000"/>
                </a:schemeClr>
              </a:buClr>
              <a:buSzPct val="50000"/>
            </a:pPr>
            <a:r>
              <a:rPr lang="zh-CN" altLang="en-US" b="1" dirty="0" smtClean="0"/>
              <a:t>双截面方形屋檐</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5704939"/>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sz="4000" dirty="0" smtClean="0"/>
              <a:t>可以为屋顶、檐底板和其他封檐带边缘添加封檐带。 也可以向模型线添加封檐带。</a:t>
            </a:r>
          </a:p>
          <a:p>
            <a:pPr>
              <a:lnSpc>
                <a:spcPct val="150000"/>
              </a:lnSpc>
              <a:buFont typeface="Wingdings" pitchFamily="2" charset="2"/>
              <a:buChar char="Ø"/>
            </a:pPr>
            <a:r>
              <a:rPr lang="zh-CN" altLang="en-US" sz="4000" dirty="0" smtClean="0"/>
              <a:t>可以将檐沟放置在二维视图（如平面或剖面视图）中，也可以放置在三维视图中。</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封檐带</a:t>
            </a:r>
            <a:endParaRPr lang="zh-CN" altLang="en-US" sz="7200" b="1" dirty="0"/>
          </a:p>
        </p:txBody>
      </p:sp>
      <p:pic>
        <p:nvPicPr>
          <p:cNvPr id="9" name="GUID-CAD0E3C1-1B3C-4B5C-B399-A62AE3A0F360__IMAGE_D721413D914A4B0B9E2642D79073232E" descr="http://help.autodesk.com/cloudhelp/2015/CHS/Revit-Model/images/GUID-B3E57A84-19C9-44AB-B2C7-F89356E147FD.png"/>
          <p:cNvPicPr/>
          <p:nvPr/>
        </p:nvPicPr>
        <p:blipFill>
          <a:blip r:embed="rId2"/>
          <a:srcRect/>
          <a:stretch>
            <a:fillRect/>
          </a:stretch>
        </p:blipFill>
        <p:spPr bwMode="auto">
          <a:xfrm>
            <a:off x="9145587" y="3482180"/>
            <a:ext cx="6072230" cy="481014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4676261"/>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sz="4000" dirty="0" smtClean="0"/>
              <a:t>封檐带轮廓仅在围绕正方形截面屋顶时正确斜接。 此图像中的屋顶是通过沿带有正方形双截面椽截面的屋顶的边缘放置封檐带而创建的。</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冠状封檐带</a:t>
            </a:r>
            <a:endParaRPr lang="zh-CN" altLang="en-US" sz="7200" b="1" dirty="0"/>
          </a:p>
        </p:txBody>
      </p:sp>
      <p:pic>
        <p:nvPicPr>
          <p:cNvPr id="7" name="GUID-AC61490D-F98E-481F-8779-FC14AF912E95__IMAGE_7F5EE77FE95E46098A5831EC51D9BEBB" descr="http://help.autodesk.com/cloudhelp/2015/CHS/Revit-Model/images/GUID-20518430-7188-4C17-BB2F-01D81735443A.png"/>
          <p:cNvPicPr/>
          <p:nvPr/>
        </p:nvPicPr>
        <p:blipFill>
          <a:blip r:embed="rId2"/>
          <a:srcRect/>
          <a:stretch>
            <a:fillRect/>
          </a:stretch>
        </p:blipFill>
        <p:spPr bwMode="auto">
          <a:xfrm>
            <a:off x="9574907" y="3867944"/>
            <a:ext cx="7429552" cy="422671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1144531" y="4716596"/>
            <a:ext cx="8606617" cy="2627174"/>
          </a:xfrm>
          <a:prstGeom prst="rect">
            <a:avLst/>
          </a:prstGeom>
          <a:noFill/>
          <a:ln w="9525">
            <a:noFill/>
            <a:miter lim="800000"/>
            <a:headEnd/>
            <a:tailEnd/>
          </a:ln>
        </p:spPr>
        <p:txBody>
          <a:bodyPr wrap="square" lIns="163367" tIns="81683" rIns="163367" bIns="81683">
            <a:spAutoFit/>
          </a:bodyPr>
          <a:lstStyle/>
          <a:p>
            <a:r>
              <a:rPr lang="zh-CN" altLang="en-US" sz="4000" dirty="0" smtClean="0"/>
              <a:t>从建筑迹线或拉伸创建屋顶。</a:t>
            </a:r>
          </a:p>
          <a:p>
            <a:pPr lvl="0">
              <a:lnSpc>
                <a:spcPct val="150000"/>
              </a:lnSpc>
            </a:pPr>
            <a:r>
              <a:rPr lang="en-US" sz="4000" dirty="0" smtClean="0"/>
              <a:t>“</a:t>
            </a:r>
            <a:r>
              <a:rPr lang="zh-CN" altLang="en-US" sz="4000" dirty="0" smtClean="0"/>
              <a:t>建筑</a:t>
            </a:r>
            <a:r>
              <a:rPr lang="en-US" sz="4000" dirty="0" smtClean="0"/>
              <a:t>”</a:t>
            </a:r>
            <a:r>
              <a:rPr lang="zh-CN" altLang="en-US" sz="4000" dirty="0" smtClean="0"/>
              <a:t>选项卡</a:t>
            </a:r>
            <a:r>
              <a:rPr lang="en-US" sz="4000" dirty="0" smtClean="0"/>
              <a:t> “</a:t>
            </a:r>
            <a:r>
              <a:rPr lang="zh-CN" altLang="en-US" sz="4000" dirty="0" smtClean="0"/>
              <a:t>构建</a:t>
            </a:r>
            <a:r>
              <a:rPr lang="en-US" sz="4000" dirty="0" smtClean="0"/>
              <a:t>”</a:t>
            </a:r>
            <a:r>
              <a:rPr lang="zh-CN" altLang="en-US" sz="4000" dirty="0" smtClean="0"/>
              <a:t>面板</a:t>
            </a:r>
            <a:r>
              <a:rPr lang="en-US" sz="4000" dirty="0" smtClean="0"/>
              <a:t> “</a:t>
            </a:r>
            <a:r>
              <a:rPr lang="zh-CN" altLang="en-US" sz="4000" dirty="0" smtClean="0"/>
              <a:t>屋顶</a:t>
            </a:r>
            <a:r>
              <a:rPr lang="en-US" sz="4000" dirty="0" smtClean="0"/>
              <a:t>”</a:t>
            </a:r>
            <a:r>
              <a:rPr lang="zh-CN" altLang="en-US" sz="4000" dirty="0" smtClean="0"/>
              <a:t>下拉列表</a:t>
            </a:r>
            <a:r>
              <a:rPr lang="en-US" sz="4000" dirty="0" smtClean="0"/>
              <a:t> </a:t>
            </a:r>
            <a:r>
              <a:rPr lang="zh-CN" altLang="en-US" sz="4000" dirty="0" smtClean="0"/>
              <a:t>（迹线屋顶）或</a:t>
            </a:r>
            <a:r>
              <a:rPr lang="en-US" sz="4000" dirty="0" smtClean="0"/>
              <a:t> </a:t>
            </a:r>
            <a:r>
              <a:rPr lang="zh-CN" altLang="en-US" sz="4000" dirty="0" smtClean="0"/>
              <a:t>（拉伸屋顶）。</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b="1" dirty="0" smtClean="0"/>
              <a:t>屋    顶</a:t>
            </a:r>
            <a:endParaRPr lang="zh-CN" altLang="en-US" sz="7100" dirty="0"/>
          </a:p>
        </p:txBody>
      </p:sp>
      <p:pic>
        <p:nvPicPr>
          <p:cNvPr id="7" name="GUID-FF37F25A-D805-4F2E-B9FC-4372CAFDF4FC__IMAGE_7449AEDD090E4D1CAFAE32B8FF08E29A" descr="http://help.autodesk.com/cloudhelp/2015/CHS/Revit-Model/images/GUID-98340113-E07B-49D5-983B-A28FAA1B71E1.png"/>
          <p:cNvPicPr/>
          <p:nvPr/>
        </p:nvPicPr>
        <p:blipFill>
          <a:blip r:embed="rId2"/>
          <a:srcRect/>
          <a:stretch>
            <a:fillRect/>
          </a:stretch>
        </p:blipFill>
        <p:spPr bwMode="auto">
          <a:xfrm>
            <a:off x="11074413" y="2434412"/>
            <a:ext cx="5929354" cy="671517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4676261"/>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sz="4000" dirty="0" smtClean="0"/>
              <a:t>封檐带轮廓仅在围绕正方形截面屋顶时正确斜接。 此图像中的屋顶是通过沿带有正方形双截面椽截面的屋顶的边缘放置封檐带而创建的。</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冠状封檐带</a:t>
            </a:r>
            <a:endParaRPr lang="zh-CN" altLang="en-US" sz="7200" b="1" dirty="0"/>
          </a:p>
        </p:txBody>
      </p:sp>
      <p:pic>
        <p:nvPicPr>
          <p:cNvPr id="8" name="GUID-AE4CC6BB-651C-477E-910B-209574635D68__IMAGE_73207AB004044C48854AFC9F35AE58E4" descr="http://help.autodesk.com/cloudhelp/2015/CHS/Revit-Model/images/GUID-670ADF58-F6D3-4800-8983-22F971C5DB6F.png"/>
          <p:cNvPicPr/>
          <p:nvPr/>
        </p:nvPicPr>
        <p:blipFill>
          <a:blip r:embed="rId2"/>
          <a:srcRect/>
          <a:stretch>
            <a:fillRect/>
          </a:stretch>
        </p:blipFill>
        <p:spPr bwMode="auto">
          <a:xfrm>
            <a:off x="9145587" y="3791734"/>
            <a:ext cx="6686550" cy="462915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898923" cy="4676261"/>
          </a:xfrm>
          <a:prstGeom prst="rect">
            <a:avLst/>
          </a:prstGeom>
          <a:noFill/>
          <a:ln w="9525">
            <a:noFill/>
            <a:miter lim="800000"/>
            <a:headEnd/>
            <a:tailEnd/>
          </a:ln>
        </p:spPr>
        <p:txBody>
          <a:bodyPr wrap="square" lIns="163367" tIns="81683" rIns="163367" bIns="81683">
            <a:spAutoFit/>
          </a:bodyPr>
          <a:lstStyle/>
          <a:p>
            <a:pPr>
              <a:lnSpc>
                <a:spcPct val="150000"/>
              </a:lnSpc>
              <a:buFont typeface="Wingdings" pitchFamily="2" charset="2"/>
              <a:buChar char="Ø"/>
            </a:pPr>
            <a:r>
              <a:rPr lang="zh-CN" altLang="en-US" sz="4000" dirty="0" smtClean="0"/>
              <a:t>当连续封檐带的线段在转角相交时，它们会相互斜接。 您可以指定斜接选项：垂直、水平或垂足。</a:t>
            </a:r>
          </a:p>
          <a:p>
            <a:pPr>
              <a:lnSpc>
                <a:spcPct val="150000"/>
              </a:lnSpc>
              <a:buFont typeface="Wingdings" pitchFamily="2" charset="2"/>
              <a:buChar char="Ø"/>
            </a:pPr>
            <a:r>
              <a:rPr lang="zh-CN" altLang="en-US" sz="4000" dirty="0" smtClean="0"/>
              <a:t>封檐带不会与其他现有的封檐带相互斜接，即便它们在角部相遇。</a:t>
            </a:r>
            <a:endParaRPr lang="zh-CN" altLang="en-US" sz="4000"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更改封檐带斜接</a:t>
            </a:r>
            <a:endParaRPr lang="zh-CN" altLang="en-US" sz="7200" b="1" dirty="0"/>
          </a:p>
        </p:txBody>
      </p:sp>
      <p:pic>
        <p:nvPicPr>
          <p:cNvPr id="7" name="GUID-4FA9D1EC-1E34-414E-9507-56A0590BDA39__IMAGE_02EB222BCFEF414A9DB2BF858BC9D2C8" descr="http://help.autodesk.com/cloudhelp/2015/CHS/Revit-Model/images/GUID-146E0F00-5164-4837-B7A7-B4CB2D0F8E58.png"/>
          <p:cNvPicPr/>
          <p:nvPr/>
        </p:nvPicPr>
        <p:blipFill>
          <a:blip r:embed="rId2"/>
          <a:srcRect/>
          <a:stretch>
            <a:fillRect/>
          </a:stretch>
        </p:blipFill>
        <p:spPr bwMode="auto">
          <a:xfrm>
            <a:off x="11079883" y="3829844"/>
            <a:ext cx="4638000" cy="3962418"/>
          </a:xfrm>
          <a:prstGeom prst="rect">
            <a:avLst/>
          </a:prstGeom>
          <a:noFill/>
          <a:ln w="9525">
            <a:noFill/>
            <a:miter lim="800000"/>
            <a:headEnd/>
            <a:tailEnd/>
          </a:ln>
        </p:spPr>
      </p:pic>
      <p:sp>
        <p:nvSpPr>
          <p:cNvPr id="9" name="TextBox 8"/>
          <p:cNvSpPr txBox="1"/>
          <p:nvPr/>
        </p:nvSpPr>
        <p:spPr>
          <a:xfrm>
            <a:off x="12145983" y="7792262"/>
            <a:ext cx="4286280" cy="857256"/>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endParaRPr lang="zh-CN" altLang="en-US" sz="4000" dirty="0" smtClean="0">
              <a:latin typeface="微软雅黑" panose="020B0503020204020204" pitchFamily="34" charset="-122"/>
              <a:ea typeface="微软雅黑" panose="020B0503020204020204" pitchFamily="34" charset="-122"/>
            </a:endParaRPr>
          </a:p>
        </p:txBody>
      </p:sp>
      <p:sp>
        <p:nvSpPr>
          <p:cNvPr id="11" name="TextBox 10"/>
          <p:cNvSpPr txBox="1"/>
          <p:nvPr/>
        </p:nvSpPr>
        <p:spPr>
          <a:xfrm>
            <a:off x="11788793" y="8094659"/>
            <a:ext cx="4643470" cy="983487"/>
          </a:xfrm>
          <a:prstGeom prst="rect">
            <a:avLst/>
          </a:prstGeom>
        </p:spPr>
        <p:txBody>
          <a:bodyPr vert="horz" wrap="square" lIns="182953" tIns="91478" rIns="182953" bIns="91478" rtlCol="0">
            <a:normAutofit/>
          </a:bodyPr>
          <a:lstStyle/>
          <a:p>
            <a:pPr>
              <a:lnSpc>
                <a:spcPct val="120000"/>
              </a:lnSpc>
              <a:buClr>
                <a:schemeClr val="bg1">
                  <a:lumMod val="75000"/>
                </a:schemeClr>
              </a:buClr>
              <a:buSzPct val="50000"/>
              <a:buFont typeface="Wingdings" panose="05000000000000000000" pitchFamily="2" charset="2"/>
              <a:buChar char="n"/>
            </a:pPr>
            <a:r>
              <a:rPr lang="zh-CN" altLang="en-US" sz="4000" b="1" dirty="0" smtClean="0"/>
              <a:t>垂直斜接</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3115176" y="7792262"/>
            <a:ext cx="3201038" cy="972875"/>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sz="4000" b="1" dirty="0" smtClean="0"/>
              <a:t>垂足斜接</a:t>
            </a:r>
            <a:endParaRPr lang="zh-CN" altLang="en-US" sz="4000" dirty="0" smtClean="0">
              <a:latin typeface="微软雅黑" panose="020B0503020204020204" pitchFamily="34" charset="-122"/>
              <a:ea typeface="微软雅黑" panose="020B0503020204020204" pitchFamily="34" charset="-122"/>
            </a:endParaRPr>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更改封檐带斜接</a:t>
            </a:r>
            <a:endParaRPr lang="zh-CN" altLang="en-US" sz="7200" b="1" dirty="0"/>
          </a:p>
        </p:txBody>
      </p:sp>
      <p:sp>
        <p:nvSpPr>
          <p:cNvPr id="9" name="TextBox 8"/>
          <p:cNvSpPr txBox="1"/>
          <p:nvPr/>
        </p:nvSpPr>
        <p:spPr>
          <a:xfrm>
            <a:off x="12145983" y="7792262"/>
            <a:ext cx="4286280" cy="857256"/>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endParaRPr lang="zh-CN" altLang="en-US" sz="4000" dirty="0" smtClean="0">
              <a:latin typeface="微软雅黑" panose="020B0503020204020204" pitchFamily="34" charset="-122"/>
              <a:ea typeface="微软雅黑" panose="020B0503020204020204" pitchFamily="34" charset="-122"/>
            </a:endParaRPr>
          </a:p>
        </p:txBody>
      </p:sp>
      <p:sp>
        <p:nvSpPr>
          <p:cNvPr id="11" name="TextBox 10"/>
          <p:cNvSpPr txBox="1"/>
          <p:nvPr/>
        </p:nvSpPr>
        <p:spPr>
          <a:xfrm>
            <a:off x="11788793" y="8094659"/>
            <a:ext cx="4643470" cy="983487"/>
          </a:xfrm>
          <a:prstGeom prst="rect">
            <a:avLst/>
          </a:prstGeom>
        </p:spPr>
        <p:txBody>
          <a:bodyPr vert="horz" wrap="square" lIns="182953" tIns="91478" rIns="182953" bIns="91478" rtlCol="0">
            <a:normAutofit/>
          </a:bodyPr>
          <a:lstStyle/>
          <a:p>
            <a:pPr>
              <a:lnSpc>
                <a:spcPct val="120000"/>
              </a:lnSpc>
              <a:buClr>
                <a:schemeClr val="bg1">
                  <a:lumMod val="75000"/>
                </a:schemeClr>
              </a:buClr>
              <a:buSzPct val="50000"/>
              <a:buFont typeface="Wingdings" panose="05000000000000000000" pitchFamily="2" charset="2"/>
              <a:buChar char="n"/>
            </a:pPr>
            <a:r>
              <a:rPr lang="zh-CN" altLang="en-US" sz="4000" b="1" dirty="0" smtClean="0"/>
              <a:t>水平斜接</a:t>
            </a:r>
            <a:endParaRPr lang="zh-CN" altLang="en-US" sz="4000" dirty="0" smtClean="0">
              <a:latin typeface="微软雅黑" panose="020B0503020204020204" pitchFamily="34" charset="-122"/>
              <a:ea typeface="微软雅黑" panose="020B0503020204020204" pitchFamily="34" charset="-122"/>
            </a:endParaRPr>
          </a:p>
        </p:txBody>
      </p:sp>
      <p:pic>
        <p:nvPicPr>
          <p:cNvPr id="10" name="GUID-4FA9D1EC-1E34-414E-9507-56A0590BDA39__IMAGE_D026D679A9554EC387AFEC1F05BC5452" descr="http://help.autodesk.com/cloudhelp/2015/CHS/Revit-Model/images/GUID-6DDAFE37-466C-4307-AEB5-D810D5A2F253.png"/>
          <p:cNvPicPr/>
          <p:nvPr/>
        </p:nvPicPr>
        <p:blipFill>
          <a:blip r:embed="rId2"/>
          <a:srcRect/>
          <a:stretch>
            <a:fillRect/>
          </a:stretch>
        </p:blipFill>
        <p:spPr bwMode="auto">
          <a:xfrm>
            <a:off x="9717091" y="4320380"/>
            <a:ext cx="6277032" cy="2686063"/>
          </a:xfrm>
          <a:prstGeom prst="rect">
            <a:avLst/>
          </a:prstGeom>
          <a:noFill/>
          <a:ln w="9525">
            <a:noFill/>
            <a:miter lim="800000"/>
            <a:headEnd/>
            <a:tailEnd/>
          </a:ln>
        </p:spPr>
      </p:pic>
      <p:pic>
        <p:nvPicPr>
          <p:cNvPr id="12" name="GUID-4FA9D1EC-1E34-414E-9507-56A0590BDA39__IMAGE_C6A719FC73594AB6827F241251769111" descr="http://help.autodesk.com/cloudhelp/2015/CHS/Revit-Model/images/GUID-BA0AC8CF-5EDE-4FD8-8881-1B93B73F0F0A.png"/>
          <p:cNvPicPr/>
          <p:nvPr/>
        </p:nvPicPr>
        <p:blipFill>
          <a:blip r:embed="rId3"/>
          <a:srcRect/>
          <a:stretch>
            <a:fillRect/>
          </a:stretch>
        </p:blipFill>
        <p:spPr bwMode="auto">
          <a:xfrm>
            <a:off x="2491433" y="3777468"/>
            <a:ext cx="5011080" cy="401479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檐底板</a:t>
            </a:r>
            <a:endParaRPr lang="zh-CN" altLang="en-US" sz="7200" b="1" dirty="0"/>
          </a:p>
        </p:txBody>
      </p:sp>
      <p:sp>
        <p:nvSpPr>
          <p:cNvPr id="9" name="TextBox 8"/>
          <p:cNvSpPr txBox="1"/>
          <p:nvPr/>
        </p:nvSpPr>
        <p:spPr>
          <a:xfrm>
            <a:off x="12145983" y="7792262"/>
            <a:ext cx="4286280" cy="857256"/>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endParaRPr lang="zh-CN" altLang="en-US" sz="4000" dirty="0" smtClean="0">
              <a:latin typeface="微软雅黑" panose="020B0503020204020204" pitchFamily="34" charset="-122"/>
              <a:ea typeface="微软雅黑" panose="020B0503020204020204" pitchFamily="34" charset="-122"/>
            </a:endParaRPr>
          </a:p>
        </p:txBody>
      </p:sp>
      <p:pic>
        <p:nvPicPr>
          <p:cNvPr id="13" name="GUID-390A6DAA-8C17-4E6C-8901-109A34ADEFB1__IMAGE_BF3F91FB95024AF9ABC1B3058CCEA2CD" descr="http://help.autodesk.com/cloudhelp/2015/CHS/Revit-Model/images/GUID-1BA1458D-B3C2-45CC-8EC4-F5CAA2998FE7.png"/>
          <p:cNvPicPr/>
          <p:nvPr/>
        </p:nvPicPr>
        <p:blipFill>
          <a:blip r:embed="rId2"/>
          <a:srcRect/>
          <a:stretch>
            <a:fillRect/>
          </a:stretch>
        </p:blipFill>
        <p:spPr bwMode="auto">
          <a:xfrm>
            <a:off x="603722" y="3418398"/>
            <a:ext cx="9405660" cy="4731054"/>
          </a:xfrm>
          <a:prstGeom prst="rect">
            <a:avLst/>
          </a:prstGeom>
          <a:noFill/>
          <a:ln w="9525">
            <a:noFill/>
            <a:miter lim="800000"/>
            <a:headEnd/>
            <a:tailEnd/>
          </a:ln>
        </p:spPr>
      </p:pic>
      <p:pic>
        <p:nvPicPr>
          <p:cNvPr id="14" name="GUID-A2309799-1B2F-4AAA-838D-882F8D4D887D__IMAGE_40D28198BAC84441B28BD101FA4B6576" descr="http://help.autodesk.com/cloudhelp/2015/CHS/Revit-Model/images/GUID-001B5025-820E-4F39-9A4A-4245A1328EB6.png"/>
          <p:cNvPicPr/>
          <p:nvPr/>
        </p:nvPicPr>
        <p:blipFill>
          <a:blip r:embed="rId3"/>
          <a:srcRect/>
          <a:stretch>
            <a:fillRect/>
          </a:stretch>
        </p:blipFill>
        <p:spPr bwMode="auto">
          <a:xfrm>
            <a:off x="11145851" y="3791734"/>
            <a:ext cx="4786346" cy="3643338"/>
          </a:xfrm>
          <a:prstGeom prst="rect">
            <a:avLst/>
          </a:prstGeom>
          <a:noFill/>
          <a:ln w="9525">
            <a:noFill/>
            <a:miter lim="800000"/>
            <a:headEnd/>
            <a:tailEnd/>
          </a:ln>
        </p:spPr>
      </p:pic>
      <p:sp>
        <p:nvSpPr>
          <p:cNvPr id="15" name="TextBox 14"/>
          <p:cNvSpPr txBox="1"/>
          <p:nvPr/>
        </p:nvSpPr>
        <p:spPr>
          <a:xfrm>
            <a:off x="11431603" y="7792262"/>
            <a:ext cx="5929354" cy="857256"/>
          </a:xfrm>
          <a:prstGeom prst="rect">
            <a:avLst/>
          </a:prstGeom>
        </p:spPr>
        <p:txBody>
          <a:bodyPr vert="horz" wrap="square" lIns="182953" tIns="91478" rIns="182953" bIns="91478" rtlCol="0">
            <a:normAutofit fontScale="700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sz="4000" b="1" dirty="0" smtClean="0"/>
              <a:t>剖面视图中的屋顶、檐底板和墙</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檐沟</a:t>
            </a:r>
            <a:endParaRPr lang="zh-CN" altLang="en-US" sz="7200" b="1" dirty="0"/>
          </a:p>
        </p:txBody>
      </p:sp>
      <p:sp>
        <p:nvSpPr>
          <p:cNvPr id="9" name="TextBox 8"/>
          <p:cNvSpPr txBox="1"/>
          <p:nvPr/>
        </p:nvSpPr>
        <p:spPr>
          <a:xfrm>
            <a:off x="12145983" y="7792262"/>
            <a:ext cx="4286280" cy="857256"/>
          </a:xfrm>
          <a:prstGeom prst="rect">
            <a:avLst/>
          </a:prstGeom>
        </p:spPr>
        <p:txBody>
          <a:bodyPr vert="horz" wrap="square" lIns="182953" tIns="91478" rIns="182953" bIns="91478" rtlCol="0">
            <a:normAutofit fontScale="92500" lnSpcReduction="10000"/>
          </a:bodyPr>
          <a:lstStyle/>
          <a:p>
            <a:pPr>
              <a:lnSpc>
                <a:spcPct val="120000"/>
              </a:lnSpc>
              <a:buClr>
                <a:schemeClr val="bg1">
                  <a:lumMod val="75000"/>
                </a:schemeClr>
              </a:buClr>
              <a:buSzPct val="50000"/>
              <a:buFont typeface="Wingdings" panose="05000000000000000000" pitchFamily="2" charset="2"/>
              <a:buChar char="n"/>
            </a:pPr>
            <a:endParaRPr lang="zh-CN" altLang="en-US" sz="4000" dirty="0" smtClean="0">
              <a:latin typeface="微软雅黑" panose="020B0503020204020204" pitchFamily="34" charset="-122"/>
              <a:ea typeface="微软雅黑" panose="020B0503020204020204" pitchFamily="34" charset="-122"/>
            </a:endParaRPr>
          </a:p>
        </p:txBody>
      </p:sp>
      <p:sp>
        <p:nvSpPr>
          <p:cNvPr id="15" name="TextBox 14"/>
          <p:cNvSpPr txBox="1"/>
          <p:nvPr/>
        </p:nvSpPr>
        <p:spPr>
          <a:xfrm>
            <a:off x="11431603" y="7792262"/>
            <a:ext cx="5929354" cy="857256"/>
          </a:xfrm>
          <a:prstGeom prst="rect">
            <a:avLst/>
          </a:prstGeom>
        </p:spPr>
        <p:txBody>
          <a:bodyPr vert="horz" wrap="square" lIns="182953" tIns="91478" rIns="182953" bIns="91478" rtlCol="0">
            <a:normAutofit/>
          </a:bodyPr>
          <a:lstStyle/>
          <a:p>
            <a:pPr>
              <a:lnSpc>
                <a:spcPct val="120000"/>
              </a:lnSpc>
              <a:buClr>
                <a:schemeClr val="bg1">
                  <a:lumMod val="75000"/>
                </a:schemeClr>
              </a:buClr>
              <a:buSzPct val="50000"/>
              <a:buFont typeface="Wingdings" panose="05000000000000000000" pitchFamily="2" charset="2"/>
              <a:buChar char="n"/>
            </a:pPr>
            <a:r>
              <a:rPr lang="zh-CN" altLang="en-US" sz="3200" b="1" dirty="0" smtClean="0"/>
              <a:t>剖面中显示的檐沟</a:t>
            </a:r>
            <a:endParaRPr lang="zh-CN" altLang="en-US" sz="4000" dirty="0" smtClean="0">
              <a:latin typeface="微软雅黑" panose="020B0503020204020204" pitchFamily="34" charset="-122"/>
              <a:ea typeface="微软雅黑" panose="020B0503020204020204" pitchFamily="34" charset="-122"/>
            </a:endParaRPr>
          </a:p>
        </p:txBody>
      </p:sp>
      <p:pic>
        <p:nvPicPr>
          <p:cNvPr id="10" name="GUID-7DE5AA79-94A8-4912-A7AF-444F64FF5158__IMAGE_A3230C3052B6423DB663E859F880EFF4" descr="http://help.autodesk.com/cloudhelp/2015/CHS/Revit-Model/images/GUID-3637DB44-B76D-423A-BFD6-8208E8F6F470.png"/>
          <p:cNvPicPr/>
          <p:nvPr/>
        </p:nvPicPr>
        <p:blipFill>
          <a:blip r:embed="rId2"/>
          <a:srcRect/>
          <a:stretch>
            <a:fillRect/>
          </a:stretch>
        </p:blipFill>
        <p:spPr bwMode="auto">
          <a:xfrm>
            <a:off x="1465266" y="3418398"/>
            <a:ext cx="7537445" cy="5231120"/>
          </a:xfrm>
          <a:prstGeom prst="rect">
            <a:avLst/>
          </a:prstGeom>
          <a:noFill/>
          <a:ln w="9525">
            <a:noFill/>
            <a:miter lim="800000"/>
            <a:headEnd/>
            <a:tailEnd/>
          </a:ln>
        </p:spPr>
      </p:pic>
      <p:pic>
        <p:nvPicPr>
          <p:cNvPr id="11" name="GUID-34EEDC14-4075-4DA8-A7B3-0F8DC4CF14CA__IMAGE_15528B1FBC7B4E90A9FC8E20359ECB1F" descr="http://help.autodesk.com/cloudhelp/2015/CHS/Revit-Model/images/GUID-D9A5A9AD-9DCB-4995-BDED-F437B8129ECE.png"/>
          <p:cNvPicPr/>
          <p:nvPr/>
        </p:nvPicPr>
        <p:blipFill>
          <a:blip r:embed="rId3"/>
          <a:srcRect/>
          <a:stretch>
            <a:fillRect/>
          </a:stretch>
        </p:blipFill>
        <p:spPr bwMode="auto">
          <a:xfrm>
            <a:off x="10365508" y="4096544"/>
            <a:ext cx="6066755" cy="340996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檐沟</a:t>
            </a:r>
            <a:endParaRPr lang="zh-CN" altLang="en-US" sz="7200" b="1" dirty="0"/>
          </a:p>
        </p:txBody>
      </p:sp>
      <p:pic>
        <p:nvPicPr>
          <p:cNvPr id="12" name="GUID-6852667B-FC9A-4225-BDCE-BBDAA514B140__IMAGE_F90122968909461C928486A128C655DE" descr="http://help.autodesk.com/cloudhelp/2015/CHS/Revit-Model/images/GUID-4882B757-DE7C-4C2D-9F80-6357334F2687.png"/>
          <p:cNvPicPr/>
          <p:nvPr/>
        </p:nvPicPr>
        <p:blipFill>
          <a:blip r:embed="rId2"/>
          <a:srcRect/>
          <a:stretch>
            <a:fillRect/>
          </a:stretch>
        </p:blipFill>
        <p:spPr bwMode="auto">
          <a:xfrm>
            <a:off x="3144795" y="3418398"/>
            <a:ext cx="10858576" cy="637412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老虎窗</a:t>
            </a:r>
            <a:endParaRPr lang="zh-CN" altLang="en-US" sz="7200" b="1" dirty="0"/>
          </a:p>
        </p:txBody>
      </p:sp>
      <p:pic>
        <p:nvPicPr>
          <p:cNvPr id="7" name="GUID-D11FD75C-2F90-4BF8-B47D-6794ACD766BA__IMAGE_427F124654B24D119CF05DAFBE899109" descr="http://help.autodesk.com/cloudhelp/2015/CHS/Revit-Model/images/GUID-90B12CAA-E3C7-4044-B784-26EFC97FB6FE.png"/>
          <p:cNvPicPr/>
          <p:nvPr/>
        </p:nvPicPr>
        <p:blipFill>
          <a:blip r:embed="rId2"/>
          <a:srcRect/>
          <a:stretch>
            <a:fillRect/>
          </a:stretch>
        </p:blipFill>
        <p:spPr bwMode="auto">
          <a:xfrm>
            <a:off x="3715396" y="3418398"/>
            <a:ext cx="10574586" cy="608837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9541997" cy="5520274"/>
          </a:xfrm>
          <a:prstGeom prst="rect">
            <a:avLst/>
          </a:prstGeom>
          <a:noFill/>
          <a:ln w="9525">
            <a:noFill/>
            <a:miter lim="800000"/>
            <a:headEnd/>
            <a:tailEnd/>
          </a:ln>
        </p:spPr>
        <p:txBody>
          <a:bodyPr wrap="square" lIns="163367" tIns="81683" rIns="163367" bIns="81683">
            <a:spAutoFit/>
          </a:bodyPr>
          <a:lstStyle/>
          <a:p>
            <a:pPr>
              <a:lnSpc>
                <a:spcPct val="150000"/>
              </a:lnSpc>
            </a:pPr>
            <a:r>
              <a:rPr lang="zh-CN" altLang="en-US" sz="3200" dirty="0" smtClean="0"/>
              <a:t>若要创建仅由较小屋顶组成且没有侧墙的老虎窗，请修改屋顶草图并使用坡度箭头。</a:t>
            </a:r>
            <a:endParaRPr lang="en-US" altLang="zh-CN" sz="3200" dirty="0" smtClean="0"/>
          </a:p>
          <a:p>
            <a:pPr marL="514350" lvl="0" indent="-514350">
              <a:buFont typeface="+mj-lt"/>
              <a:buAutoNum type="arabicPeriod"/>
            </a:pPr>
            <a:r>
              <a:rPr lang="zh-CN" altLang="en-US" dirty="0" smtClean="0"/>
              <a:t>使用坡度定义线来绘制屋顶迹线，或选择一个现有的屋顶，然后单击</a:t>
            </a:r>
            <a:r>
              <a:rPr lang="en-US" dirty="0" smtClean="0"/>
              <a:t>“</a:t>
            </a:r>
            <a:r>
              <a:rPr lang="zh-CN" altLang="en-US" dirty="0" smtClean="0"/>
              <a:t>编辑迹线</a:t>
            </a:r>
            <a:r>
              <a:rPr lang="en-US" dirty="0" smtClean="0"/>
              <a:t>”</a:t>
            </a:r>
            <a:r>
              <a:rPr lang="zh-CN" altLang="en-US" dirty="0" smtClean="0"/>
              <a:t>。</a:t>
            </a:r>
          </a:p>
          <a:p>
            <a:pPr marL="514350" lvl="0" indent="-514350">
              <a:buFont typeface="+mj-lt"/>
              <a:buAutoNum type="arabicPeriod"/>
            </a:pPr>
            <a:r>
              <a:rPr lang="zh-CN" altLang="en-US" dirty="0" smtClean="0"/>
              <a:t>在草图模式中，单击</a:t>
            </a:r>
            <a:r>
              <a:rPr lang="en-US" dirty="0" smtClean="0"/>
              <a:t>“</a:t>
            </a:r>
            <a:r>
              <a:rPr lang="zh-CN" altLang="en-US" dirty="0" smtClean="0"/>
              <a:t>修改</a:t>
            </a:r>
            <a:r>
              <a:rPr lang="en-US" dirty="0" smtClean="0"/>
              <a:t> | </a:t>
            </a:r>
            <a:r>
              <a:rPr lang="zh-CN" altLang="en-US" dirty="0" smtClean="0"/>
              <a:t>创建迹线屋顶</a:t>
            </a:r>
            <a:r>
              <a:rPr lang="en-US" dirty="0" smtClean="0"/>
              <a:t>”</a:t>
            </a:r>
            <a:r>
              <a:rPr lang="zh-CN" altLang="en-US" dirty="0" smtClean="0"/>
              <a:t>选项卡</a:t>
            </a:r>
            <a:r>
              <a:rPr lang="en-US" dirty="0" smtClean="0"/>
              <a:t>  “</a:t>
            </a:r>
            <a:r>
              <a:rPr lang="zh-CN" altLang="en-US" dirty="0" smtClean="0"/>
              <a:t>修改</a:t>
            </a:r>
            <a:r>
              <a:rPr lang="en-US" dirty="0" smtClean="0"/>
              <a:t>”</a:t>
            </a:r>
            <a:r>
              <a:rPr lang="zh-CN" altLang="en-US" dirty="0" smtClean="0"/>
              <a:t>面板</a:t>
            </a:r>
            <a:r>
              <a:rPr lang="en-US" dirty="0" smtClean="0"/>
              <a:t>  </a:t>
            </a:r>
            <a:r>
              <a:rPr lang="zh-CN" altLang="en-US" dirty="0" smtClean="0"/>
              <a:t>（拆分图元）。</a:t>
            </a:r>
          </a:p>
          <a:p>
            <a:pPr marL="514350" lvl="0" indent="-514350">
              <a:buFont typeface="+mj-lt"/>
              <a:buAutoNum type="arabicPeriod"/>
            </a:pPr>
            <a:r>
              <a:rPr lang="zh-CN" altLang="en-US" dirty="0" smtClean="0"/>
              <a:t>在迹线中的两点处拆分其中一条线，创建一条中间线段（老虎窗线段），然后单击</a:t>
            </a:r>
            <a:r>
              <a:rPr lang="en-US" dirty="0" smtClean="0"/>
              <a:t>“</a:t>
            </a:r>
            <a:r>
              <a:rPr lang="zh-CN" altLang="en-US" dirty="0" smtClean="0"/>
              <a:t>修改</a:t>
            </a:r>
            <a:r>
              <a:rPr lang="en-US" dirty="0" smtClean="0"/>
              <a:t>”</a:t>
            </a:r>
            <a:r>
              <a:rPr lang="zh-CN" altLang="en-US" dirty="0" smtClean="0"/>
              <a:t>。</a:t>
            </a:r>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使用坡度箭头创建老虎窗</a:t>
            </a:r>
            <a:endParaRPr lang="zh-CN" altLang="en-US" sz="7200" b="1" dirty="0"/>
          </a:p>
        </p:txBody>
      </p:sp>
      <p:pic>
        <p:nvPicPr>
          <p:cNvPr id="10" name="GUID-701B3821-2371-4E61-A508-2D76145566A5__IMAGE_CE5E9DB6FB3B491AABF29CD5B09012DE" descr="http://help.autodesk.com/cloudhelp/2015/CHS/Revit-Model/images/GUID-0A244C86-2E81-4584-9230-72E230F43CD3.png"/>
          <p:cNvPicPr/>
          <p:nvPr/>
        </p:nvPicPr>
        <p:blipFill>
          <a:blip r:embed="rId2"/>
          <a:srcRect/>
          <a:stretch>
            <a:fillRect/>
          </a:stretch>
        </p:blipFill>
        <p:spPr bwMode="auto">
          <a:xfrm>
            <a:off x="10470457" y="3472656"/>
            <a:ext cx="7033376" cy="546601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756047" cy="4042946"/>
          </a:xfrm>
          <a:prstGeom prst="rect">
            <a:avLst/>
          </a:prstGeom>
          <a:noFill/>
          <a:ln w="9525">
            <a:noFill/>
            <a:miter lim="800000"/>
            <a:headEnd/>
            <a:tailEnd/>
          </a:ln>
        </p:spPr>
        <p:txBody>
          <a:bodyPr wrap="square" lIns="163367" tIns="81683" rIns="163367" bIns="81683">
            <a:spAutoFit/>
          </a:bodyPr>
          <a:lstStyle/>
          <a:p>
            <a:pPr lvl="0"/>
            <a:r>
              <a:rPr lang="en-US" altLang="zh-CN" dirty="0" smtClean="0"/>
              <a:t>4. </a:t>
            </a:r>
            <a:r>
              <a:rPr lang="zh-CN" altLang="en-US" dirty="0" smtClean="0"/>
              <a:t>如果老虎窗线段是坡度定义</a:t>
            </a:r>
            <a:r>
              <a:rPr lang="en-US" dirty="0" smtClean="0"/>
              <a:t> ( )</a:t>
            </a:r>
            <a:r>
              <a:rPr lang="zh-CN" altLang="en-US" dirty="0" smtClean="0"/>
              <a:t>，请选择该线，然后清除</a:t>
            </a:r>
            <a:r>
              <a:rPr lang="en-US" dirty="0" smtClean="0"/>
              <a:t>“</a:t>
            </a:r>
            <a:r>
              <a:rPr lang="zh-CN" altLang="en-US" dirty="0" smtClean="0"/>
              <a:t>属性</a:t>
            </a:r>
            <a:r>
              <a:rPr lang="en-US" dirty="0" smtClean="0"/>
              <a:t>”</a:t>
            </a:r>
            <a:r>
              <a:rPr lang="zh-CN" altLang="en-US" dirty="0" smtClean="0"/>
              <a:t>选项板上的</a:t>
            </a:r>
            <a:r>
              <a:rPr lang="en-US" dirty="0" smtClean="0"/>
              <a:t>“</a:t>
            </a:r>
            <a:r>
              <a:rPr lang="zh-CN" altLang="en-US" dirty="0" smtClean="0"/>
              <a:t>定义屋顶坡度</a:t>
            </a:r>
            <a:r>
              <a:rPr lang="en-US" dirty="0" smtClean="0"/>
              <a:t>”</a:t>
            </a:r>
            <a:r>
              <a:rPr lang="zh-CN" altLang="en-US" dirty="0" smtClean="0"/>
              <a:t>。</a:t>
            </a:r>
          </a:p>
          <a:p>
            <a:r>
              <a:rPr lang="en-US" altLang="zh-CN" dirty="0" smtClean="0"/>
              <a:t>5. </a:t>
            </a:r>
            <a:r>
              <a:rPr lang="zh-CN" altLang="en-US" dirty="0" smtClean="0"/>
              <a:t>单击</a:t>
            </a:r>
            <a:r>
              <a:rPr lang="en-US" dirty="0" smtClean="0"/>
              <a:t>“</a:t>
            </a:r>
            <a:r>
              <a:rPr lang="zh-CN" altLang="en-US" dirty="0" smtClean="0"/>
              <a:t>修改</a:t>
            </a:r>
            <a:r>
              <a:rPr lang="en-US" dirty="0" smtClean="0"/>
              <a:t> | </a:t>
            </a:r>
            <a:r>
              <a:rPr lang="zh-CN" altLang="en-US" dirty="0" smtClean="0"/>
              <a:t>创建屋顶迹线</a:t>
            </a:r>
            <a:r>
              <a:rPr lang="en-US" dirty="0" smtClean="0"/>
              <a:t>”</a:t>
            </a:r>
            <a:r>
              <a:rPr lang="zh-CN" altLang="en-US" dirty="0" smtClean="0"/>
              <a:t>选项卡</a:t>
            </a:r>
            <a:r>
              <a:rPr lang="en-US" dirty="0" smtClean="0"/>
              <a:t>  “</a:t>
            </a:r>
            <a:r>
              <a:rPr lang="zh-CN" altLang="en-US" dirty="0" smtClean="0"/>
              <a:t>修改</a:t>
            </a:r>
            <a:r>
              <a:rPr lang="en-US" dirty="0" smtClean="0"/>
              <a:t>”</a:t>
            </a:r>
            <a:r>
              <a:rPr lang="zh-CN" altLang="en-US" dirty="0" smtClean="0"/>
              <a:t>面板</a:t>
            </a:r>
            <a:r>
              <a:rPr lang="en-US" dirty="0" smtClean="0"/>
              <a:t>  </a:t>
            </a:r>
            <a:r>
              <a:rPr lang="zh-CN" altLang="en-US" dirty="0" smtClean="0"/>
              <a:t>（坡度箭头），然后从老虎窗线段的一端到其中点绘制坡度箭头。</a:t>
            </a:r>
            <a:endParaRPr lang="zh-CN" altLang="en-US" sz="4000" dirty="0" smtClean="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使用坡度箭头创建老虎窗</a:t>
            </a:r>
            <a:endParaRPr lang="zh-CN" altLang="en-US" sz="7200" b="1" dirty="0"/>
          </a:p>
        </p:txBody>
      </p:sp>
      <p:pic>
        <p:nvPicPr>
          <p:cNvPr id="7" name="GUID-701B3821-2371-4E61-A508-2D76145566A5__IMAGE_431CFB67668245F4AEE90BB3A6E41832" descr="http://help.autodesk.com/cloudhelp/2015/CHS/Revit-Model/images/GUID-CA269F47-F8C4-4DC5-9431-92DA5DD34E2B.png"/>
          <p:cNvPicPr/>
          <p:nvPr/>
        </p:nvPicPr>
        <p:blipFill>
          <a:blip r:embed="rId2"/>
          <a:srcRect/>
          <a:stretch>
            <a:fillRect/>
          </a:stretch>
        </p:blipFill>
        <p:spPr bwMode="auto">
          <a:xfrm>
            <a:off x="8716959" y="3418398"/>
            <a:ext cx="8286808" cy="601259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4863304"/>
            <a:ext cx="7756047" cy="2563118"/>
          </a:xfrm>
          <a:prstGeom prst="rect">
            <a:avLst/>
          </a:prstGeom>
          <a:noFill/>
          <a:ln w="9525">
            <a:noFill/>
            <a:miter lim="800000"/>
            <a:headEnd/>
            <a:tailEnd/>
          </a:ln>
        </p:spPr>
        <p:txBody>
          <a:bodyPr wrap="square" lIns="163367" tIns="81683" rIns="163367" bIns="81683">
            <a:spAutoFit/>
          </a:bodyPr>
          <a:lstStyle/>
          <a:p>
            <a:pPr lvl="0">
              <a:lnSpc>
                <a:spcPct val="150000"/>
              </a:lnSpc>
            </a:pPr>
            <a:r>
              <a:rPr lang="en-US" altLang="zh-CN" dirty="0" smtClean="0"/>
              <a:t>6. </a:t>
            </a:r>
            <a:r>
              <a:rPr lang="zh-CN" altLang="en-US" dirty="0" smtClean="0"/>
              <a:t>再次单击</a:t>
            </a:r>
            <a:r>
              <a:rPr lang="en-US" dirty="0" smtClean="0"/>
              <a:t>“</a:t>
            </a:r>
            <a:r>
              <a:rPr lang="zh-CN" altLang="en-US" dirty="0" smtClean="0"/>
              <a:t>坡度箭头</a:t>
            </a:r>
            <a:r>
              <a:rPr lang="en-US" dirty="0" smtClean="0"/>
              <a:t>”</a:t>
            </a:r>
            <a:r>
              <a:rPr lang="zh-CN" altLang="en-US" dirty="0" smtClean="0"/>
              <a:t>，并从老虎窗线段的另一端到其中点绘制第二个坡度箭头。</a:t>
            </a:r>
            <a:endParaRPr lang="zh-CN" altLang="en-US" sz="4000" dirty="0" smtClean="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使用坡度箭头创建老虎窗</a:t>
            </a:r>
            <a:endParaRPr lang="zh-CN" altLang="en-US" sz="7200" b="1" dirty="0"/>
          </a:p>
        </p:txBody>
      </p:sp>
      <p:pic>
        <p:nvPicPr>
          <p:cNvPr id="8" name="GUID-701B3821-2371-4E61-A508-2D76145566A5__IMAGE_210A12AA56404285AEB4F52E8EBF7E73" descr="http://help.autodesk.com/cloudhelp/2015/CHS/Revit-Model/images/GUID-98BAEDEC-22BB-4EDB-B436-C2EED5E4702B.png"/>
          <p:cNvPicPr/>
          <p:nvPr/>
        </p:nvPicPr>
        <p:blipFill>
          <a:blip r:embed="rId2"/>
          <a:srcRect/>
          <a:stretch>
            <a:fillRect/>
          </a:stretch>
        </p:blipFill>
        <p:spPr bwMode="auto">
          <a:xfrm>
            <a:off x="8631958" y="3807078"/>
            <a:ext cx="6728735" cy="462812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787340" y="3403008"/>
            <a:ext cx="6500859" cy="5150942"/>
          </a:xfrm>
          <a:prstGeom prst="rect">
            <a:avLst/>
          </a:prstGeom>
          <a:noFill/>
          <a:ln w="9525">
            <a:noFill/>
            <a:miter lim="800000"/>
            <a:headEnd/>
            <a:tailEnd/>
          </a:ln>
        </p:spPr>
        <p:txBody>
          <a:bodyPr wrap="square" lIns="163367" tIns="81683" rIns="163367" bIns="81683">
            <a:spAutoFit/>
          </a:bodyPr>
          <a:lstStyle/>
          <a:p>
            <a:pPr lvl="0">
              <a:buFont typeface="Wingdings" pitchFamily="2" charset="2"/>
              <a:buChar char="Ø"/>
            </a:pPr>
            <a:r>
              <a:rPr lang="zh-CN" altLang="en-US" dirty="0" smtClean="0"/>
              <a:t>屋顶周界的二维闭合环草图</a:t>
            </a:r>
          </a:p>
          <a:p>
            <a:pPr lvl="0">
              <a:buFont typeface="Wingdings" pitchFamily="2" charset="2"/>
              <a:buChar char="Ø"/>
            </a:pPr>
            <a:r>
              <a:rPr lang="zh-CN" altLang="en-US" dirty="0" smtClean="0"/>
              <a:t>在平面视图中选择墙或绘制线时创建</a:t>
            </a:r>
          </a:p>
          <a:p>
            <a:pPr lvl="0">
              <a:buFont typeface="Wingdings" pitchFamily="2" charset="2"/>
              <a:buChar char="Ø"/>
            </a:pPr>
            <a:r>
              <a:rPr lang="zh-CN" altLang="en-US" dirty="0" smtClean="0"/>
              <a:t>在绘制它的视图标高处创建</a:t>
            </a:r>
          </a:p>
          <a:p>
            <a:pPr lvl="0">
              <a:buFont typeface="Wingdings" pitchFamily="2" charset="2"/>
              <a:buChar char="Ø"/>
            </a:pPr>
            <a:r>
              <a:rPr lang="zh-CN" altLang="en-US" dirty="0" smtClean="0"/>
              <a:t>高度由</a:t>
            </a:r>
            <a:r>
              <a:rPr lang="en-US" dirty="0" smtClean="0"/>
              <a:t>“</a:t>
            </a:r>
            <a:r>
              <a:rPr lang="zh-CN" altLang="en-US" dirty="0" smtClean="0"/>
              <a:t>基准高度偏移</a:t>
            </a:r>
            <a:r>
              <a:rPr lang="en-US" dirty="0" smtClean="0"/>
              <a:t>”</a:t>
            </a:r>
            <a:r>
              <a:rPr lang="zh-CN" altLang="en-US" dirty="0" smtClean="0"/>
              <a:t>属性控制</a:t>
            </a:r>
          </a:p>
          <a:p>
            <a:pPr lvl="0">
              <a:buFont typeface="Wingdings" pitchFamily="2" charset="2"/>
              <a:buChar char="Ø"/>
            </a:pPr>
            <a:r>
              <a:rPr lang="zh-CN" altLang="en-US" dirty="0" smtClean="0"/>
              <a:t>洞口由其他闭合环定义</a:t>
            </a:r>
          </a:p>
          <a:p>
            <a:pPr lvl="0">
              <a:buFont typeface="Wingdings" pitchFamily="2" charset="2"/>
              <a:buChar char="Ø"/>
            </a:pPr>
            <a:r>
              <a:rPr lang="zh-CN" altLang="en-US" dirty="0" smtClean="0"/>
              <a:t>坡度是在向绘制线应用坡度参数时定义的</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迹线屋顶</a:t>
            </a:r>
            <a:endParaRPr lang="zh-CN" altLang="en-US" sz="7100" dirty="0"/>
          </a:p>
        </p:txBody>
      </p:sp>
      <p:pic>
        <p:nvPicPr>
          <p:cNvPr id="7" name="GUID-6B7015B8-A758-4768-A384-DDBB95814D2C__IMAGE_D535F662E9F147D3A5FD87724B9D59A4" descr="GUID-F3B1F601-BD0B-4426-A445-1B6D4382E6B4"/>
          <p:cNvPicPr/>
          <p:nvPr/>
        </p:nvPicPr>
        <p:blipFill>
          <a:blip r:embed="rId2"/>
          <a:srcRect/>
          <a:stretch>
            <a:fillRect/>
          </a:stretch>
        </p:blipFill>
        <p:spPr bwMode="auto">
          <a:xfrm>
            <a:off x="7040561" y="3418398"/>
            <a:ext cx="9034511" cy="518639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使用坡度箭头创建老虎窗</a:t>
            </a:r>
            <a:endParaRPr lang="zh-CN" altLang="en-US" sz="7200" b="1" dirty="0"/>
          </a:p>
        </p:txBody>
      </p:sp>
      <p:pic>
        <p:nvPicPr>
          <p:cNvPr id="7" name="GUID-701B3821-2371-4E61-A508-2D76145566A5__IMAGE_E010180D578E48BD860F9F9D4059FE3C" descr="http://help.autodesk.com/cloudhelp/2015/CHS/Revit-Model/images/GUID-09CD5A91-4E0E-4B99-9658-DFE29E7CF940.png"/>
          <p:cNvPicPr/>
          <p:nvPr/>
        </p:nvPicPr>
        <p:blipFill>
          <a:blip r:embed="rId2"/>
          <a:srcRect/>
          <a:stretch>
            <a:fillRect/>
          </a:stretch>
        </p:blipFill>
        <p:spPr bwMode="auto">
          <a:xfrm>
            <a:off x="2715097" y="3418398"/>
            <a:ext cx="10574586" cy="564360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在屋顶上创建老虎窗洞口</a:t>
            </a:r>
            <a:endParaRPr lang="zh-CN" altLang="en-US" sz="7200" b="1" dirty="0"/>
          </a:p>
        </p:txBody>
      </p:sp>
      <p:pic>
        <p:nvPicPr>
          <p:cNvPr id="8" name="GUID-E715D7B4-5C53-4DD9-8F03-FB35981A797E__IMAGE_753E1A6BAD2C43A7B11100F63C9C0C06" descr="http://help.autodesk.com/cloudhelp/2015/CHS/Revit-Model/images/GUID-AE15F0FE-97AC-472E-B252-17672E7AB114.png"/>
          <p:cNvPicPr/>
          <p:nvPr/>
        </p:nvPicPr>
        <p:blipFill>
          <a:blip r:embed="rId2"/>
          <a:srcRect/>
          <a:stretch>
            <a:fillRect/>
          </a:stretch>
        </p:blipFill>
        <p:spPr bwMode="auto">
          <a:xfrm>
            <a:off x="9145587" y="4006048"/>
            <a:ext cx="6786610" cy="4857784"/>
          </a:xfrm>
          <a:prstGeom prst="rect">
            <a:avLst/>
          </a:prstGeom>
          <a:noFill/>
          <a:ln w="9525">
            <a:noFill/>
            <a:miter lim="800000"/>
            <a:headEnd/>
            <a:tailEnd/>
          </a:ln>
        </p:spPr>
      </p:pic>
      <p:sp>
        <p:nvSpPr>
          <p:cNvPr id="9" name="TextBox 8"/>
          <p:cNvSpPr txBox="1"/>
          <p:nvPr/>
        </p:nvSpPr>
        <p:spPr>
          <a:xfrm>
            <a:off x="1215969" y="4006048"/>
            <a:ext cx="7500990" cy="4857784"/>
          </a:xfrm>
          <a:prstGeom prst="rect">
            <a:avLst/>
          </a:prstGeom>
        </p:spPr>
        <p:txBody>
          <a:bodyPr vert="horz" wrap="square" lIns="182953" tIns="91478" rIns="182953" bIns="91478" rtlCol="0">
            <a:normAutofit fontScale="85000" lnSpcReduction="10000"/>
          </a:bodyPr>
          <a:lstStyle/>
          <a:p>
            <a:pPr>
              <a:lnSpc>
                <a:spcPct val="120000"/>
              </a:lnSpc>
            </a:pPr>
            <a:r>
              <a:rPr lang="zh-CN" altLang="en-US" sz="4000" dirty="0" smtClean="0"/>
              <a:t>在添加老虎窗后，为其剪切一个穿过屋顶的洞口。</a:t>
            </a:r>
          </a:p>
          <a:p>
            <a:pPr marL="742950" lvl="0" indent="-742950">
              <a:lnSpc>
                <a:spcPct val="120000"/>
              </a:lnSpc>
              <a:buFont typeface="+mj-lt"/>
              <a:buAutoNum type="arabicPeriod"/>
            </a:pPr>
            <a:r>
              <a:rPr lang="zh-CN" altLang="en-US" sz="4000" dirty="0" smtClean="0"/>
              <a:t>创建构成老虎窗的墙和屋顶图元。</a:t>
            </a:r>
          </a:p>
          <a:p>
            <a:pPr marL="742950" lvl="0" indent="-742950">
              <a:lnSpc>
                <a:spcPct val="120000"/>
              </a:lnSpc>
              <a:buFont typeface="+mj-lt"/>
              <a:buAutoNum type="arabicPeriod"/>
            </a:pPr>
            <a:r>
              <a:rPr lang="zh-CN" altLang="en-US" sz="4000" dirty="0" smtClean="0"/>
              <a:t>使用</a:t>
            </a:r>
            <a:r>
              <a:rPr lang="en-US" sz="4000" dirty="0" smtClean="0"/>
              <a:t>“</a:t>
            </a:r>
            <a:r>
              <a:rPr lang="zh-CN" altLang="en-US" sz="4000" dirty="0" smtClean="0"/>
              <a:t>连接屋顶</a:t>
            </a:r>
            <a:r>
              <a:rPr lang="en-US" sz="4000" dirty="0" smtClean="0"/>
              <a:t>”</a:t>
            </a:r>
            <a:r>
              <a:rPr lang="zh-CN" altLang="en-US" sz="4000" dirty="0" smtClean="0"/>
              <a:t>工具将老虎窗屋顶连接到主屋顶。</a:t>
            </a:r>
          </a:p>
          <a:p>
            <a:pPr>
              <a:lnSpc>
                <a:spcPct val="120000"/>
              </a:lnSpc>
            </a:pPr>
            <a:r>
              <a:rPr lang="zh-CN" altLang="en-US" sz="4000" b="1" dirty="0" smtClean="0"/>
              <a:t>注：</a:t>
            </a:r>
            <a:r>
              <a:rPr lang="en-US" sz="4000" dirty="0" smtClean="0"/>
              <a:t> </a:t>
            </a:r>
            <a:r>
              <a:rPr lang="zh-CN" altLang="en-US" sz="4000" dirty="0" smtClean="0"/>
              <a:t>在此任务中，请勿使用</a:t>
            </a:r>
            <a:r>
              <a:rPr lang="en-US" sz="4000" dirty="0" smtClean="0"/>
              <a:t>“</a:t>
            </a:r>
            <a:r>
              <a:rPr lang="zh-CN" altLang="en-US" sz="4000" dirty="0" smtClean="0"/>
              <a:t>连接几何图形</a:t>
            </a:r>
            <a:r>
              <a:rPr lang="en-US" sz="4000" dirty="0" smtClean="0"/>
              <a:t>”</a:t>
            </a:r>
            <a:r>
              <a:rPr lang="zh-CN" altLang="en-US" sz="4000" dirty="0" smtClean="0"/>
              <a:t>屋顶工具，否则您会在创建老虎窗洞口时遇到错误。</a:t>
            </a: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从体量面创建屋顶</a:t>
            </a:r>
            <a:endParaRPr lang="zh-CN" altLang="en-US" sz="7200" b="1" dirty="0"/>
          </a:p>
        </p:txBody>
      </p:sp>
      <p:sp>
        <p:nvSpPr>
          <p:cNvPr id="9" name="TextBox 8"/>
          <p:cNvSpPr txBox="1"/>
          <p:nvPr/>
        </p:nvSpPr>
        <p:spPr>
          <a:xfrm>
            <a:off x="1215969" y="4006048"/>
            <a:ext cx="7500990" cy="4857784"/>
          </a:xfrm>
          <a:prstGeom prst="rect">
            <a:avLst/>
          </a:prstGeom>
        </p:spPr>
        <p:txBody>
          <a:bodyPr vert="horz" wrap="square" lIns="182953" tIns="91478" rIns="182953" bIns="91478" rtlCol="0">
            <a:normAutofit fontScale="85000" lnSpcReduction="10000"/>
          </a:bodyPr>
          <a:lstStyle/>
          <a:p>
            <a:pPr>
              <a:lnSpc>
                <a:spcPct val="120000"/>
              </a:lnSpc>
            </a:pPr>
            <a:r>
              <a:rPr lang="zh-CN" altLang="en-US" sz="4000" dirty="0" smtClean="0"/>
              <a:t>在添加老虎窗后，为其剪切一个穿过屋顶的洞口。</a:t>
            </a:r>
          </a:p>
          <a:p>
            <a:pPr marL="742950" lvl="0" indent="-742950">
              <a:lnSpc>
                <a:spcPct val="120000"/>
              </a:lnSpc>
              <a:buFont typeface="+mj-lt"/>
              <a:buAutoNum type="arabicPeriod"/>
            </a:pPr>
            <a:r>
              <a:rPr lang="zh-CN" altLang="en-US" sz="4000" dirty="0" smtClean="0"/>
              <a:t>创建构成老虎窗的墙和屋顶图元。</a:t>
            </a:r>
          </a:p>
          <a:p>
            <a:pPr marL="742950" lvl="0" indent="-742950">
              <a:lnSpc>
                <a:spcPct val="120000"/>
              </a:lnSpc>
              <a:buFont typeface="+mj-lt"/>
              <a:buAutoNum type="arabicPeriod"/>
            </a:pPr>
            <a:r>
              <a:rPr lang="zh-CN" altLang="en-US" sz="4000" dirty="0" smtClean="0"/>
              <a:t>使用</a:t>
            </a:r>
            <a:r>
              <a:rPr lang="en-US" sz="4000" dirty="0" smtClean="0"/>
              <a:t>“</a:t>
            </a:r>
            <a:r>
              <a:rPr lang="zh-CN" altLang="en-US" sz="4000" dirty="0" smtClean="0"/>
              <a:t>连接屋顶</a:t>
            </a:r>
            <a:r>
              <a:rPr lang="en-US" sz="4000" dirty="0" smtClean="0"/>
              <a:t>”</a:t>
            </a:r>
            <a:r>
              <a:rPr lang="zh-CN" altLang="en-US" sz="4000" dirty="0" smtClean="0"/>
              <a:t>工具将老虎窗屋顶连接到主屋顶。</a:t>
            </a:r>
          </a:p>
          <a:p>
            <a:pPr>
              <a:lnSpc>
                <a:spcPct val="120000"/>
              </a:lnSpc>
            </a:pPr>
            <a:r>
              <a:rPr lang="zh-CN" altLang="en-US" sz="4000" b="1" dirty="0" smtClean="0"/>
              <a:t>注：</a:t>
            </a:r>
            <a:r>
              <a:rPr lang="en-US" sz="4000" dirty="0" smtClean="0"/>
              <a:t> </a:t>
            </a:r>
            <a:r>
              <a:rPr lang="zh-CN" altLang="en-US" sz="4000" dirty="0" smtClean="0"/>
              <a:t>在此任务中，请勿使用</a:t>
            </a:r>
            <a:r>
              <a:rPr lang="en-US" sz="4000" dirty="0" smtClean="0"/>
              <a:t>“</a:t>
            </a:r>
            <a:r>
              <a:rPr lang="zh-CN" altLang="en-US" sz="4000" dirty="0" smtClean="0"/>
              <a:t>连接几何图形</a:t>
            </a:r>
            <a:r>
              <a:rPr lang="en-US" sz="4000" dirty="0" smtClean="0"/>
              <a:t>”</a:t>
            </a:r>
            <a:r>
              <a:rPr lang="zh-CN" altLang="en-US" sz="4000" dirty="0" smtClean="0"/>
              <a:t>屋顶工具，否则您会在创建老虎窗洞口时遇到错误。</a:t>
            </a:r>
            <a:endParaRPr lang="zh-CN" altLang="en-US" sz="4000" dirty="0" smtClean="0">
              <a:latin typeface="微软雅黑" panose="020B0503020204020204" pitchFamily="34" charset="-122"/>
              <a:ea typeface="微软雅黑" panose="020B0503020204020204" pitchFamily="34" charset="-122"/>
            </a:endParaRPr>
          </a:p>
        </p:txBody>
      </p:sp>
      <p:pic>
        <p:nvPicPr>
          <p:cNvPr id="7" name="GUID-FF744EF9-336A-4618-A80E-F91866359C68__IMAGE_6306B9A20D444E959DF7D2FB2C3648D8" descr="http://help.autodesk.com/cloudhelp/2015/CHS/Revit-Model/images/GUID-D0C9BE09-3E64-4783-AF52-33D627794C6B.png"/>
          <p:cNvPicPr/>
          <p:nvPr/>
        </p:nvPicPr>
        <p:blipFill>
          <a:blip r:embed="rId2"/>
          <a:srcRect/>
          <a:stretch>
            <a:fillRect/>
          </a:stretch>
        </p:blipFill>
        <p:spPr bwMode="auto">
          <a:xfrm>
            <a:off x="9145587" y="4006048"/>
            <a:ext cx="7143800" cy="485778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505637" y="6163158"/>
            <a:ext cx="2915769" cy="1865126"/>
          </a:xfrm>
          <a:prstGeom prst="rect">
            <a:avLst/>
          </a:prstGeom>
        </p:spPr>
        <p:txBody>
          <a:bodyPr wrap="square">
            <a:spAutoFit/>
          </a:bodyPr>
          <a:lstStyle/>
          <a:p>
            <a:pPr>
              <a:lnSpc>
                <a:spcPct val="120000"/>
              </a:lnSpc>
              <a:buClr>
                <a:schemeClr val="bg1">
                  <a:lumMod val="75000"/>
                </a:schemeClr>
              </a:buClr>
              <a:buSzPct val="50000"/>
            </a:pPr>
            <a:r>
              <a:rPr lang="zh-CN" altLang="en-US" b="1" dirty="0" smtClean="0">
                <a:latin typeface="微软雅黑" panose="020B0503020204020204" pitchFamily="34" charset="-122"/>
                <a:ea typeface="微软雅黑" panose="020B0503020204020204" pitchFamily="34" charset="-122"/>
              </a:rPr>
              <a:t>谢谢</a:t>
            </a:r>
            <a:endParaRPr lang="en-US" altLang="zh-CN" b="1" dirty="0" smtClean="0">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r>
              <a:rPr lang="de-DE" altLang="zh-CN" sz="2000" dirty="0" smtClean="0">
                <a:latin typeface="微软雅黑" panose="020B0503020204020204" pitchFamily="34" charset="-122"/>
                <a:ea typeface="微软雅黑" panose="020B0503020204020204" pitchFamily="34" charset="-122"/>
              </a:rPr>
              <a:t>T</a:t>
            </a:r>
            <a:r>
              <a:rPr lang="en-US" altLang="zh-CN" sz="2000" dirty="0" smtClean="0">
                <a:latin typeface="微软雅黑" panose="020B0503020204020204" pitchFamily="34" charset="-122"/>
                <a:ea typeface="微软雅黑" panose="020B0503020204020204" pitchFamily="34" charset="-122"/>
              </a:rPr>
              <a:t>hanks</a:t>
            </a:r>
          </a:p>
          <a:p>
            <a:pPr>
              <a:lnSpc>
                <a:spcPct val="120000"/>
              </a:lnSpc>
              <a:buClr>
                <a:schemeClr val="bg1">
                  <a:lumMod val="75000"/>
                </a:schemeClr>
              </a:buClr>
              <a:buSzPct val="50000"/>
            </a:pPr>
            <a:endParaRPr lang="en-US" altLang="zh-CN" sz="2000" dirty="0">
              <a:solidFill>
                <a:schemeClr val="bg1"/>
              </a:solidFill>
              <a:latin typeface="微软雅黑" panose="020B0503020204020204" pitchFamily="34" charset="-122"/>
              <a:ea typeface="微软雅黑" panose="020B0503020204020204" pitchFamily="34" charset="-122"/>
            </a:endParaRPr>
          </a:p>
          <a:p>
            <a:pPr>
              <a:lnSpc>
                <a:spcPct val="120000"/>
              </a:lnSpc>
              <a:buClr>
                <a:schemeClr val="bg1">
                  <a:lumMod val="75000"/>
                </a:schemeClr>
              </a:buClr>
              <a:buSzPct val="50000"/>
            </a:pPr>
            <a:endParaRPr lang="de-DE" altLang="zh-CN" sz="20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4146700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787340" y="3077354"/>
            <a:ext cx="9215503" cy="2934950"/>
          </a:xfrm>
          <a:prstGeom prst="rect">
            <a:avLst/>
          </a:prstGeom>
          <a:noFill/>
          <a:ln w="9525">
            <a:noFill/>
            <a:miter lim="800000"/>
            <a:headEnd/>
            <a:tailEnd/>
          </a:ln>
        </p:spPr>
        <p:txBody>
          <a:bodyPr wrap="square" lIns="163367" tIns="81683" rIns="163367" bIns="81683">
            <a:spAutoFit/>
          </a:bodyPr>
          <a:lstStyle/>
          <a:p>
            <a:pPr lvl="0">
              <a:buFont typeface="Wingdings" pitchFamily="2" charset="2"/>
              <a:buChar char="u"/>
            </a:pPr>
            <a:r>
              <a:rPr lang="zh-CN" altLang="en-US" dirty="0" smtClean="0"/>
              <a:t>屋顶轮廓的开放环草图</a:t>
            </a:r>
          </a:p>
          <a:p>
            <a:pPr lvl="0">
              <a:buFont typeface="Wingdings" pitchFamily="2" charset="2"/>
              <a:buChar char="u"/>
            </a:pPr>
            <a:r>
              <a:rPr lang="zh-CN" altLang="en-US" dirty="0" smtClean="0"/>
              <a:t>在立面视图中使用线和弧</a:t>
            </a:r>
            <a:r>
              <a:rPr lang="en-US" u="sng" dirty="0" err="1" smtClean="0">
                <a:hlinkClick r:id="rId2" tooltip="绘制草图时，可以绘制绘制线，也可以使用"/>
              </a:rPr>
              <a:t>绘制</a:t>
            </a:r>
            <a:r>
              <a:rPr lang="zh-CN" altLang="en-US" dirty="0" smtClean="0"/>
              <a:t>轮廓时创建</a:t>
            </a:r>
          </a:p>
          <a:p>
            <a:pPr lvl="0">
              <a:buFont typeface="Wingdings" pitchFamily="2" charset="2"/>
              <a:buChar char="u"/>
            </a:pPr>
            <a:r>
              <a:rPr lang="zh-CN" altLang="en-US" dirty="0" smtClean="0"/>
              <a:t>高度由草图在立面视图中的位置来控制</a:t>
            </a:r>
          </a:p>
          <a:p>
            <a:pPr>
              <a:buFont typeface="Wingdings" pitchFamily="2" charset="2"/>
              <a:buChar char="u"/>
            </a:pPr>
            <a:r>
              <a:rPr lang="zh-CN" altLang="en-US" dirty="0" smtClean="0"/>
              <a:t>深度由</a:t>
            </a:r>
            <a:r>
              <a:rPr lang="en-US" dirty="0" smtClean="0"/>
              <a:t> </a:t>
            </a:r>
            <a:r>
              <a:rPr lang="en-US" dirty="0" err="1" smtClean="0"/>
              <a:t>Revit</a:t>
            </a:r>
            <a:r>
              <a:rPr lang="en-US" dirty="0" smtClean="0"/>
              <a:t> </a:t>
            </a:r>
            <a:r>
              <a:rPr lang="zh-CN" altLang="en-US" dirty="0" smtClean="0"/>
              <a:t>基于草图的大小计算（除非您指定了</a:t>
            </a:r>
            <a:r>
              <a:rPr lang="en-US" u="sng" dirty="0" err="1" smtClean="0">
                <a:hlinkClick r:id="rId3" tooltip="可以沿着与实心构件（例如墙）表面垂直的平面在正方向或负方向上延伸屋顶拉伸。"/>
              </a:rPr>
              <a:t>起点和终点</a:t>
            </a:r>
            <a:r>
              <a:rPr lang="zh-CN" altLang="en-US" dirty="0" smtClean="0"/>
              <a:t>）。</a:t>
            </a:r>
            <a:endParaRPr lang="zh-CN" altLang="en-US" dirty="0"/>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拉伸屋顶</a:t>
            </a:r>
            <a:endParaRPr lang="zh-CN" altLang="en-US" sz="7100" dirty="0"/>
          </a:p>
        </p:txBody>
      </p:sp>
      <p:pic>
        <p:nvPicPr>
          <p:cNvPr id="8" name="GUID-6B7015B8-A758-4768-A384-DDBB95814D2C__IMAGE_D8EB928EE2C44C06BE966C4BC077BA46" descr="GUID-321CB7A0-96B1-46BE-B7CD-69FE983907E4"/>
          <p:cNvPicPr/>
          <p:nvPr/>
        </p:nvPicPr>
        <p:blipFill>
          <a:blip r:embed="rId4"/>
          <a:srcRect/>
          <a:stretch>
            <a:fillRect/>
          </a:stretch>
        </p:blipFill>
        <p:spPr bwMode="auto">
          <a:xfrm>
            <a:off x="10717223" y="3939380"/>
            <a:ext cx="6572296" cy="4781575"/>
          </a:xfrm>
          <a:prstGeom prst="rect">
            <a:avLst/>
          </a:prstGeom>
          <a:noFill/>
          <a:ln w="9525">
            <a:noFill/>
            <a:miter lim="800000"/>
            <a:headEnd/>
            <a:tailEnd/>
          </a:ln>
        </p:spPr>
      </p:pic>
      <p:sp>
        <p:nvSpPr>
          <p:cNvPr id="9" name="TextBox 8"/>
          <p:cNvSpPr txBox="1"/>
          <p:nvPr/>
        </p:nvSpPr>
        <p:spPr>
          <a:xfrm>
            <a:off x="787340" y="8720955"/>
            <a:ext cx="17145121" cy="964412"/>
          </a:xfrm>
          <a:prstGeom prst="rect">
            <a:avLst/>
          </a:prstGeom>
        </p:spPr>
        <p:txBody>
          <a:bodyPr vert="horz" wrap="square" lIns="182953" tIns="91478" rIns="182953" bIns="91478" rtlCol="0">
            <a:normAutofit fontScale="62500" lnSpcReduction="20000"/>
          </a:bodyPr>
          <a:lstStyle/>
          <a:p>
            <a:pPr>
              <a:lnSpc>
                <a:spcPct val="120000"/>
              </a:lnSpc>
              <a:buClr>
                <a:schemeClr val="bg1">
                  <a:lumMod val="75000"/>
                </a:schemeClr>
              </a:buClr>
              <a:buSzPct val="50000"/>
              <a:buFont typeface="Wingdings" panose="05000000000000000000" pitchFamily="2" charset="2"/>
              <a:buChar char="n"/>
            </a:pPr>
            <a:r>
              <a:rPr lang="zh-CN" altLang="en-US" sz="4000" dirty="0" smtClean="0"/>
              <a:t>绘制拉伸屋顶的轮廓时，使用参照平面很有帮助。 例如，绘制三个相互平行的垂直参照平面，然后绘制一个与三个垂直平面都相交的水平参照平面。</a:t>
            </a:r>
            <a:endParaRPr lang="zh-CN" altLang="en-US" sz="4000" dirty="0" smtClean="0">
              <a:latin typeface="微软雅黑" panose="020B0503020204020204" pitchFamily="34" charset="-122"/>
              <a:ea typeface="微软雅黑" panose="020B0503020204020204" pitchFamily="34" charset="-122"/>
            </a:endParaRPr>
          </a:p>
        </p:txBody>
      </p:sp>
      <p:sp>
        <p:nvSpPr>
          <p:cNvPr id="10" name="TextBox 9"/>
          <p:cNvSpPr txBox="1"/>
          <p:nvPr/>
        </p:nvSpPr>
        <p:spPr>
          <a:xfrm>
            <a:off x="1215970" y="6337958"/>
            <a:ext cx="7786742" cy="2382997"/>
          </a:xfrm>
          <a:prstGeom prst="rect">
            <a:avLst/>
          </a:prstGeom>
        </p:spPr>
        <p:txBody>
          <a:bodyPr vert="horz" wrap="square" lIns="182953" tIns="91478" rIns="182953" bIns="91478" rtlCol="0">
            <a:normAutofit fontScale="70000" lnSpcReduction="20000"/>
          </a:bodyPr>
          <a:lstStyle/>
          <a:p>
            <a:r>
              <a:rPr lang="zh-CN" altLang="en-US" sz="4000" dirty="0" smtClean="0"/>
              <a:t>通过</a:t>
            </a:r>
            <a:r>
              <a:rPr lang="en-US" sz="4000" dirty="0" smtClean="0"/>
              <a:t>“</a:t>
            </a:r>
            <a:r>
              <a:rPr lang="zh-CN" altLang="en-US" sz="4000" dirty="0" smtClean="0"/>
              <a:t>拉伸屋顶</a:t>
            </a:r>
            <a:r>
              <a:rPr lang="en-US" sz="4000" dirty="0" smtClean="0"/>
              <a:t>”</a:t>
            </a:r>
            <a:r>
              <a:rPr lang="zh-CN" altLang="en-US" sz="4000" dirty="0" smtClean="0"/>
              <a:t>工具，可以创建具有简单坡度的屋顶。</a:t>
            </a:r>
          </a:p>
          <a:p>
            <a:r>
              <a:rPr lang="zh-CN" altLang="en-US" sz="4000" dirty="0" smtClean="0"/>
              <a:t>要创建具有复杂坡度的屋顶，可以使用</a:t>
            </a:r>
            <a:r>
              <a:rPr lang="en-US" sz="4000" u="sng" dirty="0" err="1" smtClean="0">
                <a:hlinkClick r:id="rId5"/>
              </a:rPr>
              <a:t>体量</a:t>
            </a:r>
            <a:r>
              <a:rPr lang="zh-CN" altLang="en-US" sz="4000" dirty="0" smtClean="0"/>
              <a:t>。</a:t>
            </a:r>
          </a:p>
          <a:p>
            <a:r>
              <a:rPr lang="zh-CN" altLang="en-US" sz="4000" dirty="0" smtClean="0"/>
              <a:t>创建拉伸屋顶后，可以</a:t>
            </a:r>
            <a:r>
              <a:rPr lang="en-US" sz="4000" u="sng" dirty="0" err="1" smtClean="0">
                <a:hlinkClick r:id="rId6" tooltip="您可以将基于工作平面或基于面的构件或图元移动到其他工作平面或面上。"/>
              </a:rPr>
              <a:t>变更屋顶主体</a:t>
            </a:r>
            <a:r>
              <a:rPr lang="zh-CN" altLang="en-US" sz="4000" dirty="0" smtClean="0"/>
              <a:t>，或</a:t>
            </a:r>
            <a:r>
              <a:rPr lang="en-US" sz="4000" u="sng" dirty="0" err="1" smtClean="0">
                <a:hlinkClick r:id="rId7" tooltip="使用该工具选择一个不与现有工作平面平行的工作平面。"/>
              </a:rPr>
              <a:t>编辑屋顶的工作平面</a:t>
            </a:r>
            <a:r>
              <a:rPr lang="zh-CN" altLang="en-US" sz="4000" dirty="0" smtClean="0"/>
              <a:t>。</a:t>
            </a:r>
          </a:p>
          <a:p>
            <a:pPr>
              <a:lnSpc>
                <a:spcPct val="120000"/>
              </a:lnSpc>
              <a:buClr>
                <a:schemeClr val="bg1">
                  <a:lumMod val="75000"/>
                </a:schemeClr>
              </a:buClr>
              <a:buSzPct val="50000"/>
              <a:buFont typeface="Wingdings" panose="05000000000000000000" pitchFamily="2" charset="2"/>
              <a:buChar char="n"/>
            </a:pPr>
            <a:endParaRPr lang="zh-CN" altLang="en-US" sz="4000" dirty="0" smtClean="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7398857" cy="5578495"/>
          </a:xfrm>
          <a:prstGeom prst="rect">
            <a:avLst/>
          </a:prstGeom>
          <a:noFill/>
          <a:ln w="9525">
            <a:noFill/>
            <a:miter lim="800000"/>
            <a:headEnd/>
            <a:tailEnd/>
          </a:ln>
        </p:spPr>
        <p:txBody>
          <a:bodyPr wrap="square" lIns="163367" tIns="81683" rIns="163367" bIns="81683">
            <a:spAutoFit/>
          </a:bodyPr>
          <a:lstStyle/>
          <a:p>
            <a:pPr marL="514350" indent="-514350">
              <a:lnSpc>
                <a:spcPct val="150000"/>
              </a:lnSpc>
            </a:pPr>
            <a:r>
              <a:rPr lang="zh-CN" altLang="en-US" sz="4800" dirty="0" smtClean="0"/>
              <a:t>          可以使用迹线方法或拉伸方法创建玻璃斜窗。玻璃斜窗具有一条或多条坡度定义线，并能连接到幕墙和基本墙类型。</a:t>
            </a:r>
          </a:p>
        </p:txBody>
      </p:sp>
      <p:sp>
        <p:nvSpPr>
          <p:cNvPr id="5" name="TextBox 5"/>
          <p:cNvSpPr txBox="1">
            <a:spLocks noChangeArrowheads="1"/>
          </p:cNvSpPr>
          <p:nvPr/>
        </p:nvSpPr>
        <p:spPr bwMode="auto">
          <a:xfrm>
            <a:off x="3715396" y="2145441"/>
            <a:ext cx="10574586" cy="1272957"/>
          </a:xfrm>
          <a:prstGeom prst="rect">
            <a:avLst/>
          </a:prstGeom>
          <a:noFill/>
          <a:ln w="9525">
            <a:noFill/>
            <a:miter lim="800000"/>
            <a:headEnd/>
            <a:tailEnd/>
          </a:ln>
        </p:spPr>
        <p:txBody>
          <a:bodyPr lIns="163367" tIns="81683" rIns="163367" bIns="81683">
            <a:spAutoFit/>
          </a:bodyPr>
          <a:lstStyle/>
          <a:p>
            <a:pPr algn="ctr"/>
            <a:r>
              <a:rPr lang="zh-CN" altLang="en-US" sz="7200" dirty="0" smtClean="0"/>
              <a:t>玻璃斜窗</a:t>
            </a:r>
            <a:endParaRPr lang="zh-CN" altLang="en-US" sz="7100" dirty="0"/>
          </a:p>
        </p:txBody>
      </p:sp>
      <p:pic>
        <p:nvPicPr>
          <p:cNvPr id="7" name="GUID-6B7015B8-A758-4768-A384-DDBB95814D2C__IMAGE_1630314CB87944EF80915A1C9818BF83" descr="GUID-1B67EA03-4C85-4FF8-9397-0F168E9BB699"/>
          <p:cNvPicPr/>
          <p:nvPr/>
        </p:nvPicPr>
        <p:blipFill>
          <a:blip r:embed="rId2"/>
          <a:srcRect/>
          <a:stretch>
            <a:fillRect/>
          </a:stretch>
        </p:blipFill>
        <p:spPr bwMode="auto">
          <a:xfrm>
            <a:off x="8359769" y="4077486"/>
            <a:ext cx="7643866" cy="3143272"/>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15114161" cy="780514"/>
          </a:xfrm>
          <a:prstGeom prst="rect">
            <a:avLst/>
          </a:prstGeom>
          <a:noFill/>
          <a:ln w="9525">
            <a:noFill/>
            <a:miter lim="800000"/>
            <a:headEnd/>
            <a:tailEnd/>
          </a:ln>
        </p:spPr>
        <p:txBody>
          <a:bodyPr wrap="square" lIns="163367" tIns="81683" rIns="163367" bIns="81683">
            <a:spAutoFit/>
          </a:bodyPr>
          <a:lstStyle/>
          <a:p>
            <a:r>
              <a:rPr lang="en-US" altLang="zh-CN" sz="4000" dirty="0" smtClean="0"/>
              <a:t>1. </a:t>
            </a:r>
            <a:r>
              <a:rPr lang="zh-CN" altLang="en-US" sz="4000" dirty="0" smtClean="0"/>
              <a:t>在草图模式中，选择用于定义坡度（由</a:t>
            </a:r>
            <a:r>
              <a:rPr lang="en-US" sz="4000" dirty="0" smtClean="0"/>
              <a:t>   </a:t>
            </a:r>
            <a:r>
              <a:rPr lang="zh-CN" altLang="en-US" sz="4000" dirty="0" smtClean="0"/>
              <a:t>指示）的屋顶边界线。</a:t>
            </a:r>
            <a:endParaRPr lang="zh-CN" altLang="en-US" sz="4000" dirty="0"/>
          </a:p>
        </p:txBody>
      </p:sp>
      <p:sp>
        <p:nvSpPr>
          <p:cNvPr id="5" name="TextBox 5"/>
          <p:cNvSpPr txBox="1">
            <a:spLocks noChangeArrowheads="1"/>
          </p:cNvSpPr>
          <p:nvPr/>
        </p:nvSpPr>
        <p:spPr bwMode="auto">
          <a:xfrm>
            <a:off x="1716035" y="2145441"/>
            <a:ext cx="15430607"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a:t>
            </a:r>
            <a:r>
              <a:rPr lang="en-US" sz="7200" dirty="0" smtClean="0"/>
              <a:t>“</a:t>
            </a:r>
            <a:r>
              <a:rPr lang="zh-CN" altLang="en-US" sz="7200" dirty="0" smtClean="0"/>
              <a:t>定义坡度</a:t>
            </a:r>
            <a:r>
              <a:rPr lang="en-US" sz="7200" dirty="0" smtClean="0"/>
              <a:t>”</a:t>
            </a:r>
            <a:r>
              <a:rPr lang="zh-CN" altLang="en-US" sz="7200" dirty="0" smtClean="0"/>
              <a:t>属性创建屋顶坡度</a:t>
            </a:r>
            <a:endParaRPr lang="zh-CN" altLang="en-US" sz="7100" dirty="0"/>
          </a:p>
        </p:txBody>
      </p:sp>
      <p:pic>
        <p:nvPicPr>
          <p:cNvPr id="8" name="GUID-9712A61C-D82C-4FD0-9355-7280394DCBC3__IMAGE_F5C4A5B7B206421786DE80B08CF658FE" descr="http://help.autodesk.com/cloudhelp/2015/CHS/Revit-Model/images/GUID-B30896F2-C460-4169-B4A0-FDA793962DB8.png"/>
          <p:cNvPicPr/>
          <p:nvPr/>
        </p:nvPicPr>
        <p:blipFill>
          <a:blip r:embed="rId2"/>
          <a:srcRect/>
          <a:stretch>
            <a:fillRect/>
          </a:stretch>
        </p:blipFill>
        <p:spPr bwMode="auto">
          <a:xfrm>
            <a:off x="4715695" y="5149056"/>
            <a:ext cx="7430288" cy="4000528"/>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31748" name="TextBox 7"/>
          <p:cNvSpPr txBox="1">
            <a:spLocks noChangeArrowheads="1"/>
          </p:cNvSpPr>
          <p:nvPr/>
        </p:nvSpPr>
        <p:spPr bwMode="auto">
          <a:xfrm>
            <a:off x="603722" y="3418398"/>
            <a:ext cx="15114161" cy="2627174"/>
          </a:xfrm>
          <a:prstGeom prst="rect">
            <a:avLst/>
          </a:prstGeom>
          <a:noFill/>
          <a:ln w="9525">
            <a:noFill/>
            <a:miter lim="800000"/>
            <a:headEnd/>
            <a:tailEnd/>
          </a:ln>
        </p:spPr>
        <p:txBody>
          <a:bodyPr wrap="square" lIns="163367" tIns="81683" rIns="163367" bIns="81683">
            <a:spAutoFit/>
          </a:bodyPr>
          <a:lstStyle/>
          <a:p>
            <a:pPr lvl="0"/>
            <a:r>
              <a:rPr lang="en-US" altLang="zh-CN" sz="4000" dirty="0" smtClean="0"/>
              <a:t>2.</a:t>
            </a:r>
            <a:r>
              <a:rPr lang="zh-CN" altLang="en-US" sz="4000" dirty="0" smtClean="0"/>
              <a:t>在</a:t>
            </a:r>
            <a:r>
              <a:rPr lang="en-US" sz="4000" dirty="0" smtClean="0"/>
              <a:t>“</a:t>
            </a:r>
            <a:r>
              <a:rPr lang="zh-CN" altLang="en-US" sz="4000" dirty="0" smtClean="0"/>
              <a:t>属性</a:t>
            </a:r>
            <a:r>
              <a:rPr lang="en-US" sz="4000" dirty="0" smtClean="0"/>
              <a:t>”</a:t>
            </a:r>
            <a:r>
              <a:rPr lang="zh-CN" altLang="en-US" sz="4000" dirty="0" smtClean="0"/>
              <a:t>选项板中，选中或清除</a:t>
            </a:r>
            <a:r>
              <a:rPr lang="en-US" sz="4000" dirty="0" smtClean="0"/>
              <a:t>“</a:t>
            </a:r>
            <a:r>
              <a:rPr lang="zh-CN" altLang="en-US" sz="4000" dirty="0" smtClean="0"/>
              <a:t>定义屋顶坡度</a:t>
            </a:r>
            <a:r>
              <a:rPr lang="en-US" sz="4000" dirty="0" smtClean="0"/>
              <a:t>”</a:t>
            </a:r>
            <a:r>
              <a:rPr lang="zh-CN" altLang="en-US" sz="4000" dirty="0" smtClean="0"/>
              <a:t>。</a:t>
            </a:r>
          </a:p>
          <a:p>
            <a:pPr lvl="0"/>
            <a:r>
              <a:rPr lang="en-US" altLang="zh-CN" sz="4000" dirty="0" smtClean="0"/>
              <a:t>3. </a:t>
            </a:r>
            <a:r>
              <a:rPr lang="zh-CN" altLang="en-US" sz="4000" dirty="0" smtClean="0"/>
              <a:t>要指定屋顶倾斜度，请选择坡度定义边界线，单击绘图区域中的数值坡度定义，然后为坡度输入一个值。</a:t>
            </a:r>
          </a:p>
          <a:p>
            <a:endParaRPr lang="zh-CN" altLang="en-US" sz="4000" dirty="0"/>
          </a:p>
        </p:txBody>
      </p:sp>
      <p:sp>
        <p:nvSpPr>
          <p:cNvPr id="5" name="TextBox 5"/>
          <p:cNvSpPr txBox="1">
            <a:spLocks noChangeArrowheads="1"/>
          </p:cNvSpPr>
          <p:nvPr/>
        </p:nvSpPr>
        <p:spPr bwMode="auto">
          <a:xfrm>
            <a:off x="1716035" y="2145441"/>
            <a:ext cx="15430607"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a:t>
            </a:r>
            <a:r>
              <a:rPr lang="en-US" sz="7200" dirty="0" smtClean="0"/>
              <a:t>“</a:t>
            </a:r>
            <a:r>
              <a:rPr lang="zh-CN" altLang="en-US" sz="7200" dirty="0" smtClean="0"/>
              <a:t>定义坡度</a:t>
            </a:r>
            <a:r>
              <a:rPr lang="en-US" sz="7200" dirty="0" smtClean="0"/>
              <a:t>”</a:t>
            </a:r>
            <a:r>
              <a:rPr lang="zh-CN" altLang="en-US" sz="7200" dirty="0" smtClean="0"/>
              <a:t>属性创建屋顶坡度</a:t>
            </a:r>
            <a:endParaRPr lang="zh-CN" altLang="en-US" sz="7100" dirty="0"/>
          </a:p>
        </p:txBody>
      </p:sp>
      <p:pic>
        <p:nvPicPr>
          <p:cNvPr id="7" name="GUID-9712A61C-D82C-4FD0-9355-7280394DCBC3__IMAGE_CE6DB96DC18047A0849B9A5223D05823" descr="http://help.autodesk.com/cloudhelp/2015/CHS/Revit-Model/images/GUID-6CA54598-8B0D-4798-BCF5-25FFBA166190.png"/>
          <p:cNvPicPr/>
          <p:nvPr/>
        </p:nvPicPr>
        <p:blipFill>
          <a:blip r:embed="rId2"/>
          <a:srcRect/>
          <a:stretch>
            <a:fillRect/>
          </a:stretch>
        </p:blipFill>
        <p:spPr bwMode="auto">
          <a:xfrm>
            <a:off x="3807502" y="5720560"/>
            <a:ext cx="7766977" cy="307183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716035" y="2145441"/>
            <a:ext cx="15430607"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a:t>
            </a:r>
            <a:r>
              <a:rPr lang="en-US" sz="7200" dirty="0" smtClean="0"/>
              <a:t>“</a:t>
            </a:r>
            <a:r>
              <a:rPr lang="zh-CN" altLang="en-US" sz="7200" dirty="0" smtClean="0"/>
              <a:t>定义坡度</a:t>
            </a:r>
            <a:r>
              <a:rPr lang="en-US" sz="7200" dirty="0" smtClean="0"/>
              <a:t>”</a:t>
            </a:r>
            <a:r>
              <a:rPr lang="zh-CN" altLang="en-US" sz="7200" dirty="0" smtClean="0"/>
              <a:t>属性创建屋顶坡度</a:t>
            </a:r>
            <a:endParaRPr lang="zh-CN" altLang="en-US" sz="7100" dirty="0"/>
          </a:p>
        </p:txBody>
      </p:sp>
      <p:pic>
        <p:nvPicPr>
          <p:cNvPr id="8" name="GUID-9712A61C-D82C-4FD0-9355-7280394DCBC3__IMAGE_BA00155966504A3A8A72C1E74AEE551B" descr="http://help.autodesk.com/cloudhelp/2015/CHS/Revit-Model/images/GUID-D8946363-9FCD-47EC-AE79-C26DA9196710.png"/>
          <p:cNvPicPr/>
          <p:nvPr/>
        </p:nvPicPr>
        <p:blipFill>
          <a:blip r:embed="rId2"/>
          <a:srcRect/>
          <a:stretch>
            <a:fillRect/>
          </a:stretch>
        </p:blipFill>
        <p:spPr bwMode="auto">
          <a:xfrm>
            <a:off x="1750086" y="3418398"/>
            <a:ext cx="6715158" cy="4205311"/>
          </a:xfrm>
          <a:prstGeom prst="rect">
            <a:avLst/>
          </a:prstGeom>
          <a:noFill/>
          <a:ln w="9525">
            <a:noFill/>
            <a:miter lim="800000"/>
            <a:headEnd/>
            <a:tailEnd/>
          </a:ln>
        </p:spPr>
      </p:pic>
      <p:pic>
        <p:nvPicPr>
          <p:cNvPr id="9" name="GUID-9712A61C-D82C-4FD0-9355-7280394DCBC3__IMAGE_C2377A5F9FFC4703B9526428A2F9CC95" descr="http://help.autodesk.com/cloudhelp/2015/CHS/Revit-Model/images/GUID-9AF07BAF-2DA3-4971-940A-81C06EFE464E.png"/>
          <p:cNvPicPr/>
          <p:nvPr/>
        </p:nvPicPr>
        <p:blipFill>
          <a:blip r:embed="rId3"/>
          <a:srcRect/>
          <a:stretch>
            <a:fillRect/>
          </a:stretch>
        </p:blipFill>
        <p:spPr bwMode="auto">
          <a:xfrm>
            <a:off x="9502777" y="4287044"/>
            <a:ext cx="6163396" cy="3336665"/>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4715695" y="750905"/>
            <a:ext cx="8573988" cy="1042125"/>
          </a:xfrm>
          <a:prstGeom prst="rect">
            <a:avLst/>
          </a:prstGeom>
          <a:solidFill>
            <a:schemeClr val="accent1"/>
          </a:solidFill>
          <a:ln w="9525">
            <a:noFill/>
            <a:miter lim="800000"/>
            <a:headEnd/>
            <a:tailEnd/>
          </a:ln>
        </p:spPr>
        <p:txBody>
          <a:bodyPr lIns="163367" tIns="81683" rIns="163367" bIns="81683">
            <a:spAutoFit/>
          </a:bodyPr>
          <a:lstStyle/>
          <a:p>
            <a:pPr algn="ctr"/>
            <a:r>
              <a:rPr lang="en-US" altLang="zh-CN" sz="5700" b="1" dirty="0" err="1"/>
              <a:t>Revit</a:t>
            </a:r>
            <a:r>
              <a:rPr lang="en-US" altLang="zh-CN" sz="5700" b="1" dirty="0"/>
              <a:t>  Architecture</a:t>
            </a:r>
            <a:endParaRPr lang="zh-CN" altLang="en-US" sz="5700" b="1" dirty="0"/>
          </a:p>
        </p:txBody>
      </p:sp>
      <p:sp>
        <p:nvSpPr>
          <p:cNvPr id="5" name="TextBox 5"/>
          <p:cNvSpPr txBox="1">
            <a:spLocks noChangeArrowheads="1"/>
          </p:cNvSpPr>
          <p:nvPr/>
        </p:nvSpPr>
        <p:spPr bwMode="auto">
          <a:xfrm>
            <a:off x="1716035" y="2145441"/>
            <a:ext cx="15430607" cy="1272957"/>
          </a:xfrm>
          <a:prstGeom prst="rect">
            <a:avLst/>
          </a:prstGeom>
          <a:noFill/>
          <a:ln w="9525">
            <a:noFill/>
            <a:miter lim="800000"/>
            <a:headEnd/>
            <a:tailEnd/>
          </a:ln>
        </p:spPr>
        <p:txBody>
          <a:bodyPr wrap="square" lIns="163367" tIns="81683" rIns="163367" bIns="81683">
            <a:spAutoFit/>
          </a:bodyPr>
          <a:lstStyle/>
          <a:p>
            <a:pPr algn="ctr"/>
            <a:r>
              <a:rPr lang="zh-CN" altLang="en-US" sz="7200" dirty="0" smtClean="0"/>
              <a:t>使用</a:t>
            </a:r>
            <a:r>
              <a:rPr lang="en-US" sz="7200" dirty="0" smtClean="0"/>
              <a:t>“</a:t>
            </a:r>
            <a:r>
              <a:rPr lang="zh-CN" altLang="en-US" sz="7200" dirty="0" smtClean="0"/>
              <a:t>定义坡度</a:t>
            </a:r>
            <a:r>
              <a:rPr lang="en-US" sz="7200" dirty="0" smtClean="0"/>
              <a:t>”</a:t>
            </a:r>
            <a:r>
              <a:rPr lang="zh-CN" altLang="en-US" sz="7200" dirty="0" smtClean="0"/>
              <a:t>属性创建屋顶坡度</a:t>
            </a:r>
            <a:endParaRPr lang="zh-CN" altLang="en-US" sz="7100" dirty="0"/>
          </a:p>
        </p:txBody>
      </p:sp>
      <p:pic>
        <p:nvPicPr>
          <p:cNvPr id="7" name="GUID-9712A61C-D82C-4FD0-9355-7280394DCBC3__IMAGE_CC1D81D6CE184FACA69242AA405DD9E8" descr="http://help.autodesk.com/cloudhelp/2015/CHS/Revit-Model/images/GUID-6831BCF4-E6CA-4EF8-8797-C21D0083B1A3.png"/>
          <p:cNvPicPr/>
          <p:nvPr/>
        </p:nvPicPr>
        <p:blipFill>
          <a:blip r:embed="rId2"/>
          <a:srcRect/>
          <a:stretch>
            <a:fillRect/>
          </a:stretch>
        </p:blipFill>
        <p:spPr bwMode="auto">
          <a:xfrm>
            <a:off x="3287671" y="3863172"/>
            <a:ext cx="12287336" cy="5143536"/>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182953" tIns="91478" rIns="182953" bIns="91478" rtlCol="0">
        <a:normAutofit fontScale="92500" lnSpcReduction="20000"/>
      </a:bodyPr>
      <a:lstStyle>
        <a:defPPr>
          <a:lnSpc>
            <a:spcPct val="120000"/>
          </a:lnSpc>
          <a:buClr>
            <a:schemeClr val="bg1">
              <a:lumMod val="75000"/>
            </a:schemeClr>
          </a:buClr>
          <a:buSzPct val="50000"/>
          <a:buFont typeface="Wingdings" panose="05000000000000000000" pitchFamily="2" charset="2"/>
          <a:buChar char="n"/>
          <a:defRPr sz="4000" dirty="0" smtClean="0">
            <a:latin typeface="微软雅黑" panose="020B0503020204020204" pitchFamily="34" charset="-122"/>
            <a:ea typeface="微软雅黑" panose="020B0503020204020204" pitchFamily="34" charset="-122"/>
          </a:defRPr>
        </a:defPPr>
      </a:lstStyle>
    </a:tx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5599</TotalTime>
  <Words>1048</Words>
  <Application>Microsoft Office PowerPoint</Application>
  <PresentationFormat>自定义</PresentationFormat>
  <Paragraphs>127</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pan</dc:creator>
  <cp:lastModifiedBy>lenovo</cp:lastModifiedBy>
  <cp:revision>269</cp:revision>
  <dcterms:created xsi:type="dcterms:W3CDTF">2014-04-21T16:10:52Z</dcterms:created>
  <dcterms:modified xsi:type="dcterms:W3CDTF">2020-04-12T08:42:11Z</dcterms:modified>
</cp:coreProperties>
</file>