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423" r:id="rId2"/>
    <p:sldId id="468" r:id="rId3"/>
    <p:sldId id="441" r:id="rId4"/>
    <p:sldId id="469" r:id="rId5"/>
    <p:sldId id="442" r:id="rId6"/>
    <p:sldId id="426" r:id="rId7"/>
    <p:sldId id="470" r:id="rId8"/>
    <p:sldId id="471" r:id="rId9"/>
    <p:sldId id="472" r:id="rId10"/>
    <p:sldId id="473" r:id="rId11"/>
    <p:sldId id="483" r:id="rId12"/>
    <p:sldId id="485" r:id="rId13"/>
    <p:sldId id="486" r:id="rId14"/>
    <p:sldId id="443" r:id="rId15"/>
    <p:sldId id="444" r:id="rId16"/>
    <p:sldId id="445" r:id="rId17"/>
    <p:sldId id="446" r:id="rId18"/>
    <p:sldId id="474" r:id="rId19"/>
    <p:sldId id="447" r:id="rId20"/>
    <p:sldId id="448" r:id="rId21"/>
    <p:sldId id="449" r:id="rId22"/>
    <p:sldId id="450" r:id="rId23"/>
    <p:sldId id="475" r:id="rId24"/>
    <p:sldId id="476" r:id="rId25"/>
    <p:sldId id="477" r:id="rId26"/>
    <p:sldId id="451" r:id="rId27"/>
    <p:sldId id="478" r:id="rId28"/>
    <p:sldId id="479" r:id="rId29"/>
    <p:sldId id="480" r:id="rId30"/>
    <p:sldId id="481" r:id="rId31"/>
    <p:sldId id="482" r:id="rId32"/>
    <p:sldId id="484" r:id="rId33"/>
    <p:sldId id="487" r:id="rId34"/>
    <p:sldId id="488" r:id="rId35"/>
    <p:sldId id="489" r:id="rId36"/>
    <p:sldId id="490" r:id="rId37"/>
    <p:sldId id="491" r:id="rId38"/>
    <p:sldId id="492" r:id="rId39"/>
    <p:sldId id="385" r:id="rId40"/>
  </p:sldIdLst>
  <p:sldSz cx="18291175" cy="10298113"/>
  <p:notesSz cx="6858000" cy="9144000"/>
  <p:defaultText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122542"/>
    <a:srgbClr val="183258"/>
    <a:srgbClr val="1E2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09" autoAdjust="0"/>
  </p:normalViewPr>
  <p:slideViewPr>
    <p:cSldViewPr snapToObjects="1" showGuides="1">
      <p:cViewPr varScale="1">
        <p:scale>
          <a:sx n="53" d="100"/>
          <a:sy n="53" d="100"/>
        </p:scale>
        <p:origin x="-754" y="-82"/>
      </p:cViewPr>
      <p:guideLst>
        <p:guide orient="horz" pos="3243"/>
        <p:guide/>
      </p:guideLst>
    </p:cSldViewPr>
  </p:slideViewPr>
  <p:notesTextViewPr>
    <p:cViewPr>
      <p:scale>
        <a:sx n="1" d="1"/>
        <a:sy n="1" d="1"/>
      </p:scale>
      <p:origin x="0" y="0"/>
    </p:cViewPr>
  </p:notesTextViewPr>
  <p:notesViewPr>
    <p:cSldViewPr snapToObjects="1">
      <p:cViewPr varScale="1">
        <p:scale>
          <a:sx n="51" d="100"/>
          <a:sy n="51" d="100"/>
        </p:scale>
        <p:origin x="-299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2D65-4261-4943-9B3D-79E7095AD5B6}" type="datetimeFigureOut">
              <a:rPr lang="zh-CN" altLang="en-US" smtClean="0"/>
              <a:pPr/>
              <a:t>2020/4/12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9758F1-E636-4254-A796-9428E32BCFFE}" type="slidenum">
              <a:rPr lang="zh-CN" altLang="en-US" smtClean="0"/>
              <a:pPr/>
              <a:t>‹#›</a:t>
            </a:fld>
            <a:endParaRPr lang="zh-CN" altLang="en-US"/>
          </a:p>
        </p:txBody>
      </p:sp>
    </p:spTree>
    <p:extLst>
      <p:ext uri="{BB962C8B-B14F-4D97-AF65-F5344CB8AC3E}">
        <p14:creationId xmlns:p14="http://schemas.microsoft.com/office/powerpoint/2010/main" val="3121336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16670-9B0E-4E35-870B-F66894B404FC}" type="datetimeFigureOut">
              <a:rPr lang="zh-CN" altLang="en-US" smtClean="0"/>
              <a:pPr/>
              <a:t>2020/4/12</a:t>
            </a:fld>
            <a:endParaRPr lang="zh-CN" altLang="en-US"/>
          </a:p>
        </p:txBody>
      </p:sp>
      <p:sp>
        <p:nvSpPr>
          <p:cNvPr id="4" name="幻灯片图像占位符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8C325-BFB7-4990-97F5-91BE156F5C89}" type="slidenum">
              <a:rPr lang="zh-CN" altLang="en-US" smtClean="0"/>
              <a:pPr/>
              <a:t>‹#›</a:t>
            </a:fld>
            <a:endParaRPr lang="zh-CN" altLang="en-US"/>
          </a:p>
        </p:txBody>
      </p:sp>
    </p:spTree>
    <p:extLst>
      <p:ext uri="{BB962C8B-B14F-4D97-AF65-F5344CB8AC3E}">
        <p14:creationId xmlns:p14="http://schemas.microsoft.com/office/powerpoint/2010/main" val="64832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71838" y="3199091"/>
            <a:ext cx="15547499" cy="2207420"/>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743676" y="5835597"/>
            <a:ext cx="12803823" cy="2631740"/>
          </a:xfrm>
        </p:spPr>
        <p:txBody>
          <a:bodyPr/>
          <a:lstStyle>
            <a:lvl1pPr marL="0" indent="0" algn="ctr">
              <a:buNone/>
              <a:defRPr>
                <a:solidFill>
                  <a:schemeClr val="tx1">
                    <a:tint val="75000"/>
                  </a:schemeClr>
                </a:solidFill>
              </a:defRPr>
            </a:lvl1pPr>
            <a:lvl2pPr marL="914765" indent="0" algn="ctr">
              <a:buNone/>
              <a:defRPr>
                <a:solidFill>
                  <a:schemeClr val="tx1">
                    <a:tint val="75000"/>
                  </a:schemeClr>
                </a:solidFill>
              </a:defRPr>
            </a:lvl2pPr>
            <a:lvl3pPr marL="1829530" indent="0" algn="ctr">
              <a:buNone/>
              <a:defRPr>
                <a:solidFill>
                  <a:schemeClr val="tx1">
                    <a:tint val="75000"/>
                  </a:schemeClr>
                </a:solidFill>
              </a:defRPr>
            </a:lvl3pPr>
            <a:lvl4pPr marL="2744297" indent="0" algn="ctr">
              <a:buNone/>
              <a:defRPr>
                <a:solidFill>
                  <a:schemeClr val="tx1">
                    <a:tint val="75000"/>
                  </a:schemeClr>
                </a:solidFill>
              </a:defRPr>
            </a:lvl4pPr>
            <a:lvl5pPr marL="3659063" indent="0" algn="ctr">
              <a:buNone/>
              <a:defRPr>
                <a:solidFill>
                  <a:schemeClr val="tx1">
                    <a:tint val="75000"/>
                  </a:schemeClr>
                </a:solidFill>
              </a:defRPr>
            </a:lvl5pPr>
            <a:lvl6pPr marL="4573828" indent="0" algn="ctr">
              <a:buNone/>
              <a:defRPr>
                <a:solidFill>
                  <a:schemeClr val="tx1">
                    <a:tint val="75000"/>
                  </a:schemeClr>
                </a:solidFill>
              </a:defRPr>
            </a:lvl6pPr>
            <a:lvl7pPr marL="5488593" indent="0" algn="ctr">
              <a:buNone/>
              <a:defRPr>
                <a:solidFill>
                  <a:schemeClr val="tx1">
                    <a:tint val="75000"/>
                  </a:schemeClr>
                </a:solidFill>
              </a:defRPr>
            </a:lvl7pPr>
            <a:lvl8pPr marL="6403358" indent="0" algn="ctr">
              <a:buNone/>
              <a:defRPr>
                <a:solidFill>
                  <a:schemeClr val="tx1">
                    <a:tint val="75000"/>
                  </a:schemeClr>
                </a:solidFill>
              </a:defRPr>
            </a:lvl8pPr>
            <a:lvl9pPr marL="7318123"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970310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1267357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261102" y="412403"/>
            <a:ext cx="4115514" cy="878677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559" y="412403"/>
            <a:ext cx="12041690" cy="878677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974355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60095369"/>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44877" y="6617493"/>
            <a:ext cx="15547499" cy="2045319"/>
          </a:xfrm>
        </p:spPr>
        <p:txBody>
          <a:bodyPr anchor="t"/>
          <a:lstStyle>
            <a:lvl1pPr algn="l">
              <a:defRPr sz="8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44877" y="4364780"/>
            <a:ext cx="15547499" cy="2252711"/>
          </a:xfrm>
        </p:spPr>
        <p:txBody>
          <a:bodyPr anchor="b"/>
          <a:lstStyle>
            <a:lvl1pPr marL="0" indent="0">
              <a:buNone/>
              <a:defRPr sz="4000">
                <a:solidFill>
                  <a:schemeClr val="tx1">
                    <a:tint val="75000"/>
                  </a:schemeClr>
                </a:solidFill>
              </a:defRPr>
            </a:lvl1pPr>
            <a:lvl2pPr marL="914765" indent="0">
              <a:buNone/>
              <a:defRPr sz="3600">
                <a:solidFill>
                  <a:schemeClr val="tx1">
                    <a:tint val="75000"/>
                  </a:schemeClr>
                </a:solidFill>
              </a:defRPr>
            </a:lvl2pPr>
            <a:lvl3pPr marL="1829530" indent="0">
              <a:buNone/>
              <a:defRPr sz="3200">
                <a:solidFill>
                  <a:schemeClr val="tx1">
                    <a:tint val="75000"/>
                  </a:schemeClr>
                </a:solidFill>
              </a:defRPr>
            </a:lvl3pPr>
            <a:lvl4pPr marL="2744297" indent="0">
              <a:buNone/>
              <a:defRPr sz="2800">
                <a:solidFill>
                  <a:schemeClr val="tx1">
                    <a:tint val="75000"/>
                  </a:schemeClr>
                </a:solidFill>
              </a:defRPr>
            </a:lvl4pPr>
            <a:lvl5pPr marL="3659063" indent="0">
              <a:buNone/>
              <a:defRPr sz="2800">
                <a:solidFill>
                  <a:schemeClr val="tx1">
                    <a:tint val="75000"/>
                  </a:schemeClr>
                </a:solidFill>
              </a:defRPr>
            </a:lvl5pPr>
            <a:lvl6pPr marL="4573828" indent="0">
              <a:buNone/>
              <a:defRPr sz="2800">
                <a:solidFill>
                  <a:schemeClr val="tx1">
                    <a:tint val="75000"/>
                  </a:schemeClr>
                </a:solidFill>
              </a:defRPr>
            </a:lvl6pPr>
            <a:lvl7pPr marL="5488593" indent="0">
              <a:buNone/>
              <a:defRPr sz="2800">
                <a:solidFill>
                  <a:schemeClr val="tx1">
                    <a:tint val="75000"/>
                  </a:schemeClr>
                </a:solidFill>
              </a:defRPr>
            </a:lvl7pPr>
            <a:lvl8pPr marL="6403358" indent="0">
              <a:buNone/>
              <a:defRPr sz="2800">
                <a:solidFill>
                  <a:schemeClr val="tx1">
                    <a:tint val="75000"/>
                  </a:schemeClr>
                </a:solidFill>
              </a:defRPr>
            </a:lvl8pPr>
            <a:lvl9pPr marL="7318123" indent="0">
              <a:buNone/>
              <a:defRPr sz="28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64278807"/>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559"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9298014"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80919495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305157"/>
            <a:ext cx="8081779"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4" name="内容占位符 3"/>
          <p:cNvSpPr>
            <a:spLocks noGrp="1"/>
          </p:cNvSpPr>
          <p:nvPr>
            <p:ph sz="half" idx="2"/>
          </p:nvPr>
        </p:nvSpPr>
        <p:spPr>
          <a:xfrm>
            <a:off x="914559" y="3265836"/>
            <a:ext cx="8081779"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291668" y="2305157"/>
            <a:ext cx="8084953"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6" name="内容占位符 5"/>
          <p:cNvSpPr>
            <a:spLocks noGrp="1"/>
          </p:cNvSpPr>
          <p:nvPr>
            <p:ph sz="quarter" idx="4"/>
          </p:nvPr>
        </p:nvSpPr>
        <p:spPr>
          <a:xfrm>
            <a:off x="9291668" y="3265836"/>
            <a:ext cx="8084953"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76703223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4112738666"/>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1918569027"/>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564" y="410016"/>
            <a:ext cx="6017671" cy="1744959"/>
          </a:xfrm>
        </p:spPr>
        <p:txBody>
          <a:bodyPr anchor="b"/>
          <a:lstStyle>
            <a:lvl1pPr algn="l">
              <a:defRPr sz="4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151341" y="410021"/>
            <a:ext cx="10225275" cy="8789155"/>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14564" y="2154978"/>
            <a:ext cx="6017671" cy="7044196"/>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63499162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85198" y="7208679"/>
            <a:ext cx="10974705" cy="851026"/>
          </a:xfrm>
        </p:spPr>
        <p:txBody>
          <a:bodyPr anchor="b"/>
          <a:lstStyle>
            <a:lvl1pPr algn="l">
              <a:defRPr sz="4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585198" y="920155"/>
            <a:ext cx="10974705" cy="6178868"/>
          </a:xfrm>
        </p:spPr>
        <p:txBody>
          <a:bodyPr/>
          <a:lstStyle>
            <a:lvl1pPr marL="0" indent="0">
              <a:buNone/>
              <a:defRPr sz="6400"/>
            </a:lvl1pPr>
            <a:lvl2pPr marL="914765" indent="0">
              <a:buNone/>
              <a:defRPr sz="5600"/>
            </a:lvl2pPr>
            <a:lvl3pPr marL="1829530" indent="0">
              <a:buNone/>
              <a:defRPr sz="4800"/>
            </a:lvl3pPr>
            <a:lvl4pPr marL="2744297" indent="0">
              <a:buNone/>
              <a:defRPr sz="4000"/>
            </a:lvl4pPr>
            <a:lvl5pPr marL="3659063" indent="0">
              <a:buNone/>
              <a:defRPr sz="4000"/>
            </a:lvl5pPr>
            <a:lvl6pPr marL="4573828" indent="0">
              <a:buNone/>
              <a:defRPr sz="4000"/>
            </a:lvl6pPr>
            <a:lvl7pPr marL="5488593" indent="0">
              <a:buNone/>
              <a:defRPr sz="4000"/>
            </a:lvl7pPr>
            <a:lvl8pPr marL="6403358" indent="0">
              <a:buNone/>
              <a:defRPr sz="4000"/>
            </a:lvl8pPr>
            <a:lvl9pPr marL="7318123" indent="0">
              <a:buNone/>
              <a:defRPr sz="4000"/>
            </a:lvl9pPr>
          </a:lstStyle>
          <a:p>
            <a:endParaRPr lang="zh-CN" altLang="en-US"/>
          </a:p>
        </p:txBody>
      </p:sp>
      <p:sp>
        <p:nvSpPr>
          <p:cNvPr id="4" name="文本占位符 3"/>
          <p:cNvSpPr>
            <a:spLocks noGrp="1"/>
          </p:cNvSpPr>
          <p:nvPr>
            <p:ph type="body" sz="half" idx="2"/>
          </p:nvPr>
        </p:nvSpPr>
        <p:spPr>
          <a:xfrm>
            <a:off x="3585198" y="8059707"/>
            <a:ext cx="10974705" cy="1208598"/>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9639228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914559" y="412403"/>
            <a:ext cx="16462058" cy="1716352"/>
          </a:xfrm>
          <a:prstGeom prst="rect">
            <a:avLst/>
          </a:prstGeom>
        </p:spPr>
        <p:txBody>
          <a:bodyPr vert="horz" lIns="182953" tIns="91478" rIns="182953" bIns="9147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402895"/>
            <a:ext cx="16462058" cy="6796278"/>
          </a:xfrm>
          <a:prstGeom prst="rect">
            <a:avLst/>
          </a:prstGeom>
        </p:spPr>
        <p:txBody>
          <a:bodyPr vert="horz" lIns="182953" tIns="91478" rIns="182953" bIns="91478"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914559" y="9544826"/>
            <a:ext cx="4267941" cy="548280"/>
          </a:xfrm>
          <a:prstGeom prst="rect">
            <a:avLst/>
          </a:prstGeom>
        </p:spPr>
        <p:txBody>
          <a:bodyPr vert="horz" lIns="182953" tIns="91478" rIns="182953" bIns="91478" rtlCol="0" anchor="ctr"/>
          <a:lstStyle>
            <a:lvl1pPr algn="l">
              <a:defRPr sz="2400">
                <a:solidFill>
                  <a:schemeClr val="tx1">
                    <a:tint val="75000"/>
                  </a:schemeClr>
                </a:solidFill>
              </a:defRPr>
            </a:lvl1p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3"/>
          </p:nvPr>
        </p:nvSpPr>
        <p:spPr>
          <a:xfrm>
            <a:off x="6249485" y="9544826"/>
            <a:ext cx="5792205" cy="548280"/>
          </a:xfrm>
          <a:prstGeom prst="rect">
            <a:avLst/>
          </a:prstGeom>
        </p:spPr>
        <p:txBody>
          <a:bodyPr vert="horz" lIns="182953" tIns="91478" rIns="182953" bIns="91478" rtlCol="0" anchor="ctr"/>
          <a:lstStyle>
            <a:lvl1pPr algn="ctr">
              <a:defRPr sz="2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3108675" y="9544826"/>
            <a:ext cx="4267941" cy="548280"/>
          </a:xfrm>
          <a:prstGeom prst="rect">
            <a:avLst/>
          </a:prstGeom>
        </p:spPr>
        <p:txBody>
          <a:bodyPr vert="horz" lIns="182953" tIns="91478" rIns="182953" bIns="91478" rtlCol="0" anchor="ctr"/>
          <a:lstStyle>
            <a:lvl1pPr algn="r">
              <a:defRPr sz="2400">
                <a:solidFill>
                  <a:schemeClr val="tx1">
                    <a:tint val="75000"/>
                  </a:schemeClr>
                </a:solidFill>
              </a:defRPr>
            </a:lvl1p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09825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1829530" rtl="0" eaLnBrk="1" latinLnBrk="0" hangingPunct="1">
        <a:spcBef>
          <a:spcPct val="0"/>
        </a:spcBef>
        <a:buNone/>
        <a:defRPr sz="8800" kern="1200">
          <a:solidFill>
            <a:schemeClr val="tx1"/>
          </a:solidFill>
          <a:latin typeface="+mj-lt"/>
          <a:ea typeface="+mj-ea"/>
          <a:cs typeface="+mj-cs"/>
        </a:defRPr>
      </a:lvl1pPr>
    </p:titleStyle>
    <p:bodyStyle>
      <a:lvl1pPr marL="686075" indent="-686075" algn="l" defTabSz="1829530"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1pPr>
      <a:lvl2pPr marL="1486495" indent="-571728" algn="l" defTabSz="1829530" rtl="0" eaLnBrk="1" latinLnBrk="0" hangingPunct="1">
        <a:spcBef>
          <a:spcPct val="20000"/>
        </a:spcBef>
        <a:buFont typeface="Arial" panose="020B0604020202020204" pitchFamily="34" charset="0"/>
        <a:buChar char="–"/>
        <a:defRPr sz="5600" kern="1200">
          <a:solidFill>
            <a:schemeClr val="tx1"/>
          </a:solidFill>
          <a:latin typeface="+mn-lt"/>
          <a:ea typeface="+mn-ea"/>
          <a:cs typeface="+mn-cs"/>
        </a:defRPr>
      </a:lvl2pPr>
      <a:lvl3pPr marL="2286913" indent="-457383" algn="l" defTabSz="182953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3201678"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4pPr>
      <a:lvl5pPr marL="4116443"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5pPr>
      <a:lvl6pPr marL="5031210"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6pPr>
      <a:lvl7pPr marL="594597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7pPr>
      <a:lvl8pPr marL="6860741"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8pPr>
      <a:lvl9pPr marL="777550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9pPr>
    </p:bodyStyle>
    <p:other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help.autodesk.com/cloudhelp/2015/CHS/Revit-Model/files/GUID-26053199-6B08-44B9-907C-F5D9AA7CEC8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help.autodesk.com/cloudhelp/2015/CHS/Revit-Model/files/GUID-0FD4C314-E5AE-4937-ABAB-8EBD95A45695.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2627174"/>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Ø"/>
            </a:pPr>
            <a:r>
              <a:rPr lang="zh-CN" altLang="en-US" sz="4000" dirty="0" smtClean="0"/>
              <a:t>要创建基于构件的楼梯，在楼梯部件编辑模式下添加常见和自定义绘制的构件。</a:t>
            </a:r>
          </a:p>
          <a:p>
            <a:pPr>
              <a:buFont typeface="Wingdings" pitchFamily="2" charset="2"/>
              <a:buChar char="Ø"/>
            </a:pPr>
            <a:r>
              <a:rPr lang="zh-CN" altLang="en-US" sz="4000" dirty="0" smtClean="0"/>
              <a:t>在楼梯部件编辑模式下，可以直接在平面视图或三维视图中装配构件。 平铺视图可以在进行装配时提供完整的楼梯模型全景。</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楼梯</a:t>
            </a:r>
            <a:r>
              <a:rPr lang="en-US" sz="7200" dirty="0" smtClean="0"/>
              <a:t>(</a:t>
            </a:r>
            <a:r>
              <a:rPr lang="zh-CN" altLang="en-US" sz="7200" dirty="0" smtClean="0"/>
              <a:t>按构件</a:t>
            </a:r>
            <a:r>
              <a:rPr lang="en-US" sz="7200" dirty="0" smtClean="0"/>
              <a:t>)</a:t>
            </a:r>
            <a:endParaRPr lang="zh-CN" altLang="en-US" sz="7100" dirty="0"/>
          </a:p>
        </p:txBody>
      </p:sp>
      <p:pic>
        <p:nvPicPr>
          <p:cNvPr id="39938" name="Picture 2" descr="http://help.autodesk.com/cloudhelp/2015/CHS/Revit-Model/images/GUID-ED104871-98AD-493C-8CAD-158E2D818431.png"/>
          <p:cNvPicPr>
            <a:picLocks noChangeAspect="1" noChangeArrowheads="1"/>
          </p:cNvPicPr>
          <p:nvPr/>
        </p:nvPicPr>
        <p:blipFill>
          <a:blip r:embed="rId2"/>
          <a:srcRect/>
          <a:stretch>
            <a:fillRect/>
          </a:stretch>
        </p:blipFill>
        <p:spPr bwMode="auto">
          <a:xfrm>
            <a:off x="3544958" y="6434940"/>
            <a:ext cx="3125413" cy="3000396"/>
          </a:xfrm>
          <a:prstGeom prst="rect">
            <a:avLst/>
          </a:prstGeom>
          <a:noFill/>
        </p:spPr>
      </p:pic>
      <p:pic>
        <p:nvPicPr>
          <p:cNvPr id="7" name="GUID-D4861B15-29FF-49F8-B292-39AD62EBCDD3__IMAGE_A41122B365B9494BBD816F9F7490D62C" descr="GUID-4A4BC84F-F17F-4F16-B2B7-8884234806AA"/>
          <p:cNvPicPr/>
          <p:nvPr/>
        </p:nvPicPr>
        <p:blipFill>
          <a:blip r:embed="rId3"/>
          <a:srcRect/>
          <a:stretch>
            <a:fillRect/>
          </a:stretch>
        </p:blipFill>
        <p:spPr bwMode="auto">
          <a:xfrm>
            <a:off x="7573951" y="6593999"/>
            <a:ext cx="3813175" cy="2889885"/>
          </a:xfrm>
          <a:prstGeom prst="rect">
            <a:avLst/>
          </a:prstGeom>
          <a:noFill/>
          <a:ln w="9525">
            <a:noFill/>
            <a:miter lim="800000"/>
            <a:headEnd/>
            <a:tailEnd/>
          </a:ln>
        </p:spPr>
      </p:pic>
      <p:pic>
        <p:nvPicPr>
          <p:cNvPr id="8" name="GUID-E36AE889-D507-4288-90BE-FCE2F120C2B6__IMAGE_BABFDD0E2C84458484D304B473FDB179" descr="http://help.autodesk.com/cloudhelp/2015/CHS/Revit-Model/images/GUID-1B9DF803-E775-43D8-8F4A-E20EB926B330.png"/>
          <p:cNvPicPr/>
          <p:nvPr/>
        </p:nvPicPr>
        <p:blipFill>
          <a:blip r:embed="rId4"/>
          <a:srcRect/>
          <a:stretch>
            <a:fillRect/>
          </a:stretch>
        </p:blipFill>
        <p:spPr bwMode="auto">
          <a:xfrm>
            <a:off x="13289683" y="6576854"/>
            <a:ext cx="2855595" cy="285559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148793"/>
            <a:ext cx="15644922" cy="4596944"/>
          </a:xfrm>
          <a:prstGeom prst="rect">
            <a:avLst/>
          </a:prstGeom>
          <a:noFill/>
          <a:ln w="9525">
            <a:noFill/>
            <a:miter lim="800000"/>
            <a:headEnd/>
            <a:tailEnd/>
          </a:ln>
        </p:spPr>
        <p:txBody>
          <a:bodyPr wrap="square" lIns="163367" tIns="81683" rIns="163367" bIns="81683">
            <a:spAutoFit/>
          </a:bodyPr>
          <a:lstStyle/>
          <a:p>
            <a:pPr lvl="0"/>
            <a:r>
              <a:rPr lang="en-US" altLang="zh-CN" dirty="0" smtClean="0"/>
              <a:t>7. </a:t>
            </a:r>
            <a:r>
              <a:rPr lang="zh-CN" altLang="en-US" dirty="0" smtClean="0"/>
              <a:t>（可选）在</a:t>
            </a:r>
            <a:r>
              <a:rPr lang="en-US" dirty="0" smtClean="0"/>
              <a:t>“</a:t>
            </a:r>
            <a:r>
              <a:rPr lang="zh-CN" altLang="en-US" dirty="0" smtClean="0"/>
              <a:t>工具</a:t>
            </a:r>
            <a:r>
              <a:rPr lang="en-US" dirty="0" smtClean="0"/>
              <a:t>”</a:t>
            </a:r>
            <a:r>
              <a:rPr lang="zh-CN" altLang="en-US" dirty="0" smtClean="0"/>
              <a:t>选项板上，单击</a:t>
            </a:r>
            <a:r>
              <a:rPr lang="en-US" dirty="0" smtClean="0"/>
              <a:t>  </a:t>
            </a:r>
            <a:r>
              <a:rPr lang="zh-CN" altLang="en-US" dirty="0" smtClean="0"/>
              <a:t>（栏杆扶手）：</a:t>
            </a:r>
            <a:endParaRPr lang="zh-CN" altLang="en-US" sz="4000" dirty="0" smtClean="0"/>
          </a:p>
          <a:p>
            <a:pPr>
              <a:buFont typeface="Arial" pitchFamily="34" charset="0"/>
              <a:buChar char="•"/>
            </a:pPr>
            <a:r>
              <a:rPr lang="zh-CN" altLang="en-US" dirty="0" smtClean="0"/>
              <a:t>默认情况下，在创建梯段时会自动创建栏杆扶手。</a:t>
            </a:r>
            <a:endParaRPr lang="zh-CN" altLang="en-US" sz="4800" dirty="0" smtClean="0"/>
          </a:p>
          <a:p>
            <a:pPr>
              <a:buFont typeface="Arial" pitchFamily="34" charset="0"/>
              <a:buChar char="•"/>
            </a:pPr>
            <a:r>
              <a:rPr lang="zh-CN" altLang="en-US" dirty="0" smtClean="0"/>
              <a:t>在</a:t>
            </a:r>
            <a:r>
              <a:rPr lang="en-US" dirty="0" smtClean="0"/>
              <a:t>“</a:t>
            </a:r>
            <a:r>
              <a:rPr lang="zh-CN" altLang="en-US" dirty="0" smtClean="0"/>
              <a:t>栏杆扶手</a:t>
            </a:r>
            <a:r>
              <a:rPr lang="en-US" dirty="0" smtClean="0"/>
              <a:t>”</a:t>
            </a:r>
            <a:r>
              <a:rPr lang="zh-CN" altLang="en-US" dirty="0" smtClean="0"/>
              <a:t>对话框中：</a:t>
            </a:r>
            <a:endParaRPr lang="zh-CN" altLang="en-US" sz="4000" dirty="0" smtClean="0"/>
          </a:p>
          <a:p>
            <a:pPr marL="1657715" lvl="1" indent="-742950">
              <a:buFont typeface="+mj-lt"/>
              <a:buAutoNum type="alphaLcPeriod"/>
            </a:pPr>
            <a:r>
              <a:rPr lang="zh-CN" altLang="en-US" dirty="0" smtClean="0"/>
              <a:t>选择栏杆扶手类型，如果不想自动创建栏杆扶手，请选择</a:t>
            </a:r>
            <a:r>
              <a:rPr lang="en-US" dirty="0" smtClean="0"/>
              <a:t>“</a:t>
            </a:r>
            <a:r>
              <a:rPr lang="zh-CN" altLang="en-US" dirty="0" smtClean="0"/>
              <a:t>无</a:t>
            </a:r>
            <a:r>
              <a:rPr lang="en-US" dirty="0" smtClean="0"/>
              <a:t>”</a:t>
            </a:r>
            <a:r>
              <a:rPr lang="zh-CN" altLang="en-US" dirty="0" smtClean="0"/>
              <a:t>。 您还可以在以后根据需要添加栏杆扶手。</a:t>
            </a:r>
            <a:endParaRPr lang="zh-CN" altLang="en-US" sz="4000" dirty="0" smtClean="0"/>
          </a:p>
          <a:p>
            <a:pPr marL="1657715" lvl="1" indent="-742950">
              <a:buFont typeface="+mj-lt"/>
              <a:buAutoNum type="alphaLcPeriod"/>
            </a:pPr>
            <a:r>
              <a:rPr lang="zh-CN" altLang="en-US" dirty="0" smtClean="0"/>
              <a:t>选择以确定栏杆扶手在踏板或梯边梁上的位置。</a:t>
            </a:r>
            <a:endParaRPr lang="zh-CN" altLang="en-US" sz="4000" dirty="0" smtClean="0"/>
          </a:p>
          <a:p>
            <a:pPr marL="1657715" lvl="1" indent="-742950">
              <a:buFont typeface="+mj-lt"/>
              <a:buAutoNum type="alphaLcPeriod"/>
            </a:pPr>
            <a:r>
              <a:rPr lang="zh-CN" altLang="en-US" dirty="0" smtClean="0"/>
              <a:t>单击</a:t>
            </a:r>
            <a:r>
              <a:rPr lang="en-US" dirty="0" smtClean="0"/>
              <a:t>“</a:t>
            </a:r>
            <a:r>
              <a:rPr lang="zh-CN" altLang="en-US" dirty="0" smtClean="0"/>
              <a:t>确定</a:t>
            </a:r>
            <a:r>
              <a:rPr lang="en-US" dirty="0" smtClean="0"/>
              <a:t>”</a:t>
            </a:r>
            <a:r>
              <a:rPr lang="zh-CN" altLang="en-US" dirty="0" smtClean="0"/>
              <a:t>。</a:t>
            </a:r>
            <a:endParaRPr lang="zh-CN" altLang="en-US" sz="4000" dirty="0" smtClean="0"/>
          </a:p>
          <a:p>
            <a:r>
              <a:rPr lang="zh-CN" altLang="en-US" b="1" dirty="0" smtClean="0"/>
              <a:t>注：</a:t>
            </a:r>
            <a:r>
              <a:rPr lang="en-US" dirty="0" smtClean="0"/>
              <a:t> </a:t>
            </a:r>
            <a:r>
              <a:rPr lang="zh-CN" altLang="en-US" dirty="0" smtClean="0"/>
              <a:t>在完成楼梯编辑部件模式之前，您不会看到栏杆扶手。</a:t>
            </a:r>
            <a:endParaRPr lang="zh-CN" altLang="en-US" sz="40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选择梯段构件工具并指定选项</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148793"/>
            <a:ext cx="4929222" cy="4042946"/>
          </a:xfrm>
          <a:prstGeom prst="rect">
            <a:avLst/>
          </a:prstGeom>
          <a:noFill/>
          <a:ln w="9525">
            <a:noFill/>
            <a:miter lim="800000"/>
            <a:headEnd/>
            <a:tailEnd/>
          </a:ln>
        </p:spPr>
        <p:txBody>
          <a:bodyPr wrap="square" lIns="163367" tIns="81683" rIns="163367" bIns="81683">
            <a:spAutoFit/>
          </a:bodyPr>
          <a:lstStyle/>
          <a:p>
            <a:pPr marL="742950" lvl="0" indent="-742950">
              <a:buFont typeface="+mj-lt"/>
              <a:buAutoNum type="arabicPeriod"/>
            </a:pPr>
            <a:r>
              <a:rPr lang="zh-CN" altLang="en-US" dirty="0" smtClean="0"/>
              <a:t>内部行走路线偏移</a:t>
            </a:r>
          </a:p>
          <a:p>
            <a:pPr marL="742950" lvl="0" indent="-742950">
              <a:buFont typeface="+mj-lt"/>
              <a:buAutoNum type="arabicPeriod"/>
            </a:pPr>
            <a:r>
              <a:rPr lang="zh-CN" altLang="en-US" dirty="0" smtClean="0"/>
              <a:t>内部行走路线最小宽度</a:t>
            </a:r>
          </a:p>
          <a:p>
            <a:pPr marL="742950" lvl="0" indent="-742950">
              <a:buFont typeface="+mj-lt"/>
              <a:buAutoNum type="arabicPeriod"/>
            </a:pPr>
            <a:r>
              <a:rPr lang="zh-CN" altLang="en-US" dirty="0" smtClean="0"/>
              <a:t>内部边界最小宽度</a:t>
            </a:r>
          </a:p>
          <a:p>
            <a:pPr marL="742950" lvl="0" indent="-742950">
              <a:buFont typeface="+mj-lt"/>
              <a:buAutoNum type="arabicPeriod"/>
            </a:pPr>
            <a:r>
              <a:rPr lang="zh-CN" altLang="en-US" dirty="0" smtClean="0"/>
              <a:t>圆角半径</a:t>
            </a:r>
          </a:p>
          <a:p>
            <a:pPr marL="742950" lvl="0" indent="-742950">
              <a:buFont typeface="+mj-lt"/>
              <a:buAutoNum type="arabicPeriod"/>
            </a:pPr>
            <a:r>
              <a:rPr lang="zh-CN" altLang="en-US" dirty="0" smtClean="0"/>
              <a:t>起点平行踏步</a:t>
            </a:r>
          </a:p>
          <a:p>
            <a:pPr marL="742950" indent="-742950">
              <a:buFont typeface="+mj-lt"/>
              <a:buAutoNum type="arabicPeriod"/>
            </a:pPr>
            <a:r>
              <a:rPr lang="zh-CN" altLang="en-US" dirty="0" smtClean="0"/>
              <a:t>终点平行踏步</a:t>
            </a:r>
            <a:endParaRPr lang="zh-CN" altLang="en-US" sz="40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斜踏步属性（带有注释）</a:t>
            </a:r>
            <a:endParaRPr lang="zh-CN" altLang="en-US" sz="4400" b="1" dirty="0"/>
          </a:p>
        </p:txBody>
      </p:sp>
      <p:pic>
        <p:nvPicPr>
          <p:cNvPr id="7" name="GUID-22EC1748-A525-43BB-A45E-97D104CF303B__IMAGE_BA4397EA43AC4EF58B5CC94A3D45328C" descr="http://help.autodesk.com/cloudhelp/2015/CHS/Revit-Model/images/GUID-90BC69B8-6849-4E76-B04B-88EBC2C8704A.png"/>
          <p:cNvPicPr/>
          <p:nvPr/>
        </p:nvPicPr>
        <p:blipFill>
          <a:blip r:embed="rId2"/>
          <a:srcRect/>
          <a:stretch>
            <a:fillRect/>
          </a:stretch>
        </p:blipFill>
        <p:spPr bwMode="auto">
          <a:xfrm>
            <a:off x="7932963" y="3148793"/>
            <a:ext cx="6357019" cy="6139529"/>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603721" y="2409209"/>
            <a:ext cx="16971549" cy="1519178"/>
          </a:xfrm>
          <a:prstGeom prst="rect">
            <a:avLst/>
          </a:prstGeom>
          <a:noFill/>
          <a:ln w="9525">
            <a:noFill/>
            <a:miter lim="800000"/>
            <a:headEnd/>
            <a:tailEnd/>
          </a:ln>
        </p:spPr>
        <p:txBody>
          <a:bodyPr wrap="square" lIns="163367" tIns="81683" rIns="163367" bIns="81683">
            <a:spAutoFit/>
          </a:bodyPr>
          <a:lstStyle/>
          <a:p>
            <a:r>
              <a:rPr lang="zh-CN" altLang="en-US" sz="4400" dirty="0" smtClean="0"/>
              <a:t>指定支撑与梯段一致重叠情况下的支撑深度。 深度垂直于支撑进行测量。请参见下图中的</a:t>
            </a:r>
            <a:r>
              <a:rPr lang="en-US" sz="4400" dirty="0" smtClean="0"/>
              <a:t> </a:t>
            </a:r>
            <a:r>
              <a:rPr lang="en-US" sz="4400" b="1" dirty="0" smtClean="0"/>
              <a:t>B</a:t>
            </a:r>
            <a:r>
              <a:rPr lang="zh-CN" altLang="en-US" sz="4400" dirty="0" smtClean="0"/>
              <a:t>：</a:t>
            </a:r>
            <a:endParaRPr lang="zh-CN" altLang="en-US" sz="4400" b="1" dirty="0"/>
          </a:p>
        </p:txBody>
      </p:sp>
      <p:pic>
        <p:nvPicPr>
          <p:cNvPr id="8" name="GUID-BF94EBE3-209A-41AC-9D4C-FC3C4DEAE83D__IMAGE_EDE9625F17B44819A0F98117E3D620F6" descr="http://help.autodesk.com/cloudhelp/2015/CHS/Revit-Model/images/GUID-3F412B56-8D7C-47BF-8C3A-DA4629A3E660.png"/>
          <p:cNvPicPr/>
          <p:nvPr/>
        </p:nvPicPr>
        <p:blipFill>
          <a:blip r:embed="rId2"/>
          <a:srcRect/>
          <a:stretch>
            <a:fillRect/>
          </a:stretch>
        </p:blipFill>
        <p:spPr bwMode="auto">
          <a:xfrm>
            <a:off x="2644729" y="4148924"/>
            <a:ext cx="3126441" cy="4186898"/>
          </a:xfrm>
          <a:prstGeom prst="rect">
            <a:avLst/>
          </a:prstGeom>
          <a:noFill/>
          <a:ln w="9525">
            <a:noFill/>
            <a:miter lim="800000"/>
            <a:headEnd/>
            <a:tailEnd/>
          </a:ln>
        </p:spPr>
      </p:pic>
      <p:pic>
        <p:nvPicPr>
          <p:cNvPr id="9" name="GUID-BF94EBE3-209A-41AC-9D4C-FC3C4DEAE83D__IMAGE_F61C7ED2D02A459096A1363B1925EB0F" descr="http://help.autodesk.com/cloudhelp/2015/CHS/Revit-Model/images/GUID-765EF57E-8CCC-4871-8EAB-94A977C505E6.png"/>
          <p:cNvPicPr/>
          <p:nvPr/>
        </p:nvPicPr>
        <p:blipFill>
          <a:blip r:embed="rId3"/>
          <a:srcRect/>
          <a:stretch>
            <a:fillRect/>
          </a:stretch>
        </p:blipFill>
        <p:spPr bwMode="auto">
          <a:xfrm>
            <a:off x="8567737" y="4614069"/>
            <a:ext cx="3363932" cy="372175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603721" y="2409209"/>
            <a:ext cx="16971549" cy="1519178"/>
          </a:xfrm>
          <a:prstGeom prst="rect">
            <a:avLst/>
          </a:prstGeom>
          <a:noFill/>
          <a:ln w="9525">
            <a:noFill/>
            <a:miter lim="800000"/>
            <a:headEnd/>
            <a:tailEnd/>
          </a:ln>
        </p:spPr>
        <p:txBody>
          <a:bodyPr wrap="square" lIns="163367" tIns="81683" rIns="163367" bIns="81683">
            <a:spAutoFit/>
          </a:bodyPr>
          <a:lstStyle/>
          <a:p>
            <a:r>
              <a:rPr lang="zh-CN" altLang="en-US" sz="4400" dirty="0" smtClean="0"/>
              <a:t>指定支撑的总深度。 深度垂直于支撑进行测量。</a:t>
            </a:r>
          </a:p>
          <a:p>
            <a:r>
              <a:rPr lang="zh-CN" altLang="en-US" sz="4400" dirty="0" smtClean="0"/>
              <a:t>请参见下图中的</a:t>
            </a:r>
            <a:r>
              <a:rPr lang="en-US" sz="4400" dirty="0" smtClean="0"/>
              <a:t> </a:t>
            </a:r>
            <a:r>
              <a:rPr lang="en-US" sz="4400" b="1" dirty="0" smtClean="0"/>
              <a:t>A</a:t>
            </a:r>
            <a:r>
              <a:rPr lang="zh-CN" altLang="en-US" sz="4400" dirty="0" smtClean="0"/>
              <a:t>：</a:t>
            </a:r>
            <a:endParaRPr lang="zh-CN" altLang="en-US" sz="4400" dirty="0"/>
          </a:p>
        </p:txBody>
      </p:sp>
      <p:pic>
        <p:nvPicPr>
          <p:cNvPr id="8" name="GUID-BF94EBE3-209A-41AC-9D4C-FC3C4DEAE83D__IMAGE_EDE9625F17B44819A0F98117E3D620F6" descr="http://help.autodesk.com/cloudhelp/2015/CHS/Revit-Model/images/GUID-3F412B56-8D7C-47BF-8C3A-DA4629A3E660.png"/>
          <p:cNvPicPr/>
          <p:nvPr/>
        </p:nvPicPr>
        <p:blipFill>
          <a:blip r:embed="rId2"/>
          <a:srcRect/>
          <a:stretch>
            <a:fillRect/>
          </a:stretch>
        </p:blipFill>
        <p:spPr bwMode="auto">
          <a:xfrm>
            <a:off x="2644729" y="4148924"/>
            <a:ext cx="3126441" cy="4186898"/>
          </a:xfrm>
          <a:prstGeom prst="rect">
            <a:avLst/>
          </a:prstGeom>
          <a:noFill/>
          <a:ln w="9525">
            <a:noFill/>
            <a:miter lim="800000"/>
            <a:headEnd/>
            <a:tailEnd/>
          </a:ln>
        </p:spPr>
      </p:pic>
      <p:pic>
        <p:nvPicPr>
          <p:cNvPr id="9" name="GUID-BF94EBE3-209A-41AC-9D4C-FC3C4DEAE83D__IMAGE_F61C7ED2D02A459096A1363B1925EB0F" descr="http://help.autodesk.com/cloudhelp/2015/CHS/Revit-Model/images/GUID-765EF57E-8CCC-4871-8EAB-94A977C505E6.png"/>
          <p:cNvPicPr/>
          <p:nvPr/>
        </p:nvPicPr>
        <p:blipFill>
          <a:blip r:embed="rId3"/>
          <a:srcRect/>
          <a:stretch>
            <a:fillRect/>
          </a:stretch>
        </p:blipFill>
        <p:spPr bwMode="auto">
          <a:xfrm>
            <a:off x="8567737" y="4614069"/>
            <a:ext cx="3363932" cy="372175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2934950"/>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Ø"/>
            </a:pPr>
            <a:r>
              <a:rPr lang="zh-CN" altLang="en-US" dirty="0" smtClean="0"/>
              <a:t>在楼梯部件的两个梯段之间创建平台。</a:t>
            </a:r>
          </a:p>
          <a:p>
            <a:pPr>
              <a:buFont typeface="Wingdings" pitchFamily="2" charset="2"/>
              <a:buChar char="Ø"/>
            </a:pPr>
            <a:r>
              <a:rPr lang="zh-CN" altLang="en-US" dirty="0" smtClean="0"/>
              <a:t>可以在梯段创建期间选择</a:t>
            </a:r>
            <a:r>
              <a:rPr lang="en-US" u="sng" dirty="0" err="1" smtClean="0">
                <a:hlinkClick r:id="rId2" tooltip="使用"/>
              </a:rPr>
              <a:t>自动平台</a:t>
            </a:r>
            <a:r>
              <a:rPr lang="zh-CN" altLang="en-US" dirty="0" smtClean="0"/>
              <a:t>选项以自动创建连接梯段的平台。</a:t>
            </a:r>
          </a:p>
          <a:p>
            <a:pPr>
              <a:buFont typeface="Wingdings" pitchFamily="2" charset="2"/>
              <a:buChar char="Ø"/>
            </a:pPr>
            <a:r>
              <a:rPr lang="zh-CN" altLang="en-US" dirty="0" smtClean="0"/>
              <a:t>如果不选择此选项，则可以在稍后连接两个相关梯段，条件是：</a:t>
            </a:r>
          </a:p>
          <a:p>
            <a:pPr lvl="1">
              <a:buFont typeface="Wingdings" pitchFamily="2" charset="2"/>
              <a:buChar char="l"/>
            </a:pPr>
            <a:r>
              <a:rPr lang="zh-CN" altLang="en-US" dirty="0" smtClean="0"/>
              <a:t>两个梯段在同一楼梯部件编辑任务中创建。</a:t>
            </a:r>
          </a:p>
          <a:p>
            <a:pPr lvl="1">
              <a:buFont typeface="Wingdings" pitchFamily="2" charset="2"/>
              <a:buChar char="l"/>
            </a:pPr>
            <a:r>
              <a:rPr lang="zh-CN" altLang="en-US" dirty="0" smtClean="0"/>
              <a:t>一个梯段的起点标高或终点标高与另一梯段的起点标高或终点标高相同。</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通过拾取两个梯段创建平台构件</a:t>
            </a:r>
            <a:endParaRPr lang="zh-CN" altLang="en-US" sz="4400" b="1" dirty="0"/>
          </a:p>
        </p:txBody>
      </p:sp>
      <p:pic>
        <p:nvPicPr>
          <p:cNvPr id="8" name="GUID-2C23930C-1277-4B7A-9EE7-5CCDE59CA6B1__IMAGE_8E51B4DDCA2F417F8CC13CFC2017A8A6" descr="http://help.autodesk.com/cloudhelp/2015/CHS/Revit-Model/images/GUID-EF9B94BE-FA6D-4D0E-824F-733C16462CBD.png"/>
          <p:cNvPicPr/>
          <p:nvPr/>
        </p:nvPicPr>
        <p:blipFill>
          <a:blip r:embed="rId3"/>
          <a:srcRect/>
          <a:stretch>
            <a:fillRect/>
          </a:stretch>
        </p:blipFill>
        <p:spPr bwMode="auto">
          <a:xfrm>
            <a:off x="3216233" y="6577816"/>
            <a:ext cx="10787830" cy="221457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148793"/>
            <a:ext cx="16144988" cy="6566714"/>
          </a:xfrm>
          <a:prstGeom prst="rect">
            <a:avLst/>
          </a:prstGeom>
          <a:noFill/>
          <a:ln w="9525">
            <a:noFill/>
            <a:miter lim="800000"/>
            <a:headEnd/>
            <a:tailEnd/>
          </a:ln>
        </p:spPr>
        <p:txBody>
          <a:bodyPr wrap="square" lIns="163367" tIns="81683" rIns="163367" bIns="81683">
            <a:spAutoFit/>
          </a:bodyPr>
          <a:lstStyle/>
          <a:p>
            <a:pPr marL="514350" lvl="0" indent="-514350">
              <a:buFont typeface="+mj-lt"/>
              <a:buAutoNum type="arabicPeriod"/>
            </a:pPr>
            <a:r>
              <a:rPr lang="zh-CN" altLang="en-US" sz="3200" dirty="0" smtClean="0"/>
              <a:t>打开平面视图或三维视图。</a:t>
            </a:r>
          </a:p>
          <a:p>
            <a:pPr marL="514350" lvl="0" indent="-514350">
              <a:buFont typeface="+mj-lt"/>
              <a:buAutoNum type="arabicPeriod"/>
            </a:pPr>
            <a:r>
              <a:rPr lang="zh-CN" altLang="en-US" sz="3200" dirty="0" smtClean="0"/>
              <a:t>在功能区上，单击</a:t>
            </a:r>
            <a:r>
              <a:rPr lang="en-US" sz="3200" dirty="0" smtClean="0"/>
              <a:t>“</a:t>
            </a:r>
            <a:r>
              <a:rPr lang="zh-CN" altLang="en-US" sz="3200" dirty="0" smtClean="0"/>
              <a:t>建筑</a:t>
            </a:r>
            <a:r>
              <a:rPr lang="en-US" sz="3200" dirty="0" smtClean="0"/>
              <a:t>”</a:t>
            </a:r>
            <a:r>
              <a:rPr lang="zh-CN" altLang="en-US" sz="3200" dirty="0" smtClean="0"/>
              <a:t>选项卡</a:t>
            </a:r>
            <a:r>
              <a:rPr lang="en-US" sz="3200" dirty="0" smtClean="0"/>
              <a:t>  “</a:t>
            </a:r>
            <a:r>
              <a:rPr lang="zh-CN" altLang="en-US" sz="3200" dirty="0" smtClean="0"/>
              <a:t>楼梯坡道</a:t>
            </a:r>
            <a:r>
              <a:rPr lang="en-US" sz="3200" dirty="0" smtClean="0"/>
              <a:t>”</a:t>
            </a:r>
            <a:r>
              <a:rPr lang="zh-CN" altLang="en-US" sz="3200" dirty="0" smtClean="0"/>
              <a:t>面板</a:t>
            </a:r>
            <a:r>
              <a:rPr lang="en-US" sz="3200" dirty="0" smtClean="0"/>
              <a:t>  </a:t>
            </a:r>
            <a:r>
              <a:rPr lang="zh-CN" altLang="en-US" sz="3200" dirty="0" smtClean="0"/>
              <a:t>（楼梯）。</a:t>
            </a:r>
          </a:p>
          <a:p>
            <a:pPr marL="514350" lvl="0" indent="-514350">
              <a:buFont typeface="+mj-lt"/>
              <a:buAutoNum type="arabicPeriod"/>
            </a:pPr>
            <a:r>
              <a:rPr lang="zh-CN" altLang="en-US" sz="3200" dirty="0" smtClean="0"/>
              <a:t>在</a:t>
            </a:r>
            <a:r>
              <a:rPr lang="en-US" sz="3200" dirty="0" smtClean="0"/>
              <a:t>“</a:t>
            </a:r>
            <a:r>
              <a:rPr lang="zh-CN" altLang="en-US" sz="3200" dirty="0" smtClean="0"/>
              <a:t>构件</a:t>
            </a:r>
            <a:r>
              <a:rPr lang="en-US" sz="3200" dirty="0" smtClean="0"/>
              <a:t>”</a:t>
            </a:r>
            <a:r>
              <a:rPr lang="zh-CN" altLang="en-US" sz="3200" dirty="0" smtClean="0"/>
              <a:t>面板上选择</a:t>
            </a:r>
            <a:r>
              <a:rPr lang="en-US" sz="3200" dirty="0" smtClean="0"/>
              <a:t>“</a:t>
            </a:r>
            <a:r>
              <a:rPr lang="zh-CN" altLang="en-US" sz="3200" dirty="0" smtClean="0"/>
              <a:t>梯段</a:t>
            </a:r>
            <a:r>
              <a:rPr lang="en-US" sz="3200" dirty="0" smtClean="0"/>
              <a:t>”</a:t>
            </a:r>
            <a:r>
              <a:rPr lang="zh-CN" altLang="en-US" sz="3200" dirty="0" smtClean="0"/>
              <a:t>后，单击</a:t>
            </a:r>
            <a:r>
              <a:rPr lang="en-US" sz="3200" dirty="0" smtClean="0"/>
              <a:t>  </a:t>
            </a:r>
            <a:r>
              <a:rPr lang="zh-CN" altLang="en-US" sz="3200" dirty="0" smtClean="0"/>
              <a:t>（创建草图）。</a:t>
            </a:r>
          </a:p>
          <a:p>
            <a:pPr marL="514350" lvl="0" indent="-514350">
              <a:buFont typeface="+mj-lt"/>
              <a:buAutoNum type="arabicPeriod"/>
            </a:pPr>
            <a:r>
              <a:rPr lang="zh-CN" altLang="en-US" sz="3200" dirty="0" smtClean="0"/>
              <a:t>单击</a:t>
            </a:r>
            <a:r>
              <a:rPr lang="en-US" sz="3200" dirty="0" smtClean="0"/>
              <a:t>“</a:t>
            </a:r>
            <a:r>
              <a:rPr lang="zh-CN" altLang="en-US" sz="3200" dirty="0" smtClean="0"/>
              <a:t>修改</a:t>
            </a:r>
            <a:r>
              <a:rPr lang="en-US" sz="3200" dirty="0" smtClean="0"/>
              <a:t> | </a:t>
            </a:r>
            <a:r>
              <a:rPr lang="zh-CN" altLang="en-US" sz="3200" dirty="0" smtClean="0"/>
              <a:t>创建楼梯</a:t>
            </a:r>
            <a:r>
              <a:rPr lang="en-US" sz="3200" dirty="0" smtClean="0"/>
              <a:t> &gt; </a:t>
            </a:r>
            <a:r>
              <a:rPr lang="zh-CN" altLang="en-US" sz="3200" dirty="0" smtClean="0"/>
              <a:t>绘制梯段</a:t>
            </a:r>
            <a:r>
              <a:rPr lang="en-US" sz="3200" dirty="0" smtClean="0"/>
              <a:t>”</a:t>
            </a:r>
            <a:r>
              <a:rPr lang="zh-CN" altLang="en-US" sz="3200" dirty="0" smtClean="0"/>
              <a:t>选项卡</a:t>
            </a:r>
            <a:r>
              <a:rPr lang="en-US" sz="3200" dirty="0" smtClean="0"/>
              <a:t>  “</a:t>
            </a:r>
            <a:r>
              <a:rPr lang="zh-CN" altLang="en-US" sz="3200" dirty="0" smtClean="0"/>
              <a:t>绘制</a:t>
            </a:r>
            <a:r>
              <a:rPr lang="en-US" sz="3200" dirty="0" smtClean="0"/>
              <a:t>”</a:t>
            </a:r>
            <a:r>
              <a:rPr lang="zh-CN" altLang="en-US" sz="3200" dirty="0" smtClean="0"/>
              <a:t>面板</a:t>
            </a:r>
            <a:r>
              <a:rPr lang="en-US" sz="3200" dirty="0" smtClean="0"/>
              <a:t>  </a:t>
            </a:r>
            <a:r>
              <a:rPr lang="zh-CN" altLang="en-US" sz="3200" dirty="0" smtClean="0"/>
              <a:t>（边界）。</a:t>
            </a:r>
          </a:p>
          <a:p>
            <a:pPr marL="514350" indent="-514350">
              <a:buFont typeface="+mj-lt"/>
              <a:buAutoNum type="arabicPeriod"/>
            </a:pPr>
            <a:r>
              <a:rPr lang="zh-CN" altLang="en-US" sz="3200" dirty="0" smtClean="0"/>
              <a:t>使用其中一个绘制工具绘制左右边界。</a:t>
            </a:r>
          </a:p>
          <a:p>
            <a:pPr marL="514350" lvl="0" indent="-514350">
              <a:buFont typeface="+mj-lt"/>
              <a:buAutoNum type="arabicPeriod"/>
            </a:pPr>
            <a:r>
              <a:rPr lang="zh-CN" altLang="en-US" sz="3200" dirty="0" smtClean="0"/>
              <a:t>单击</a:t>
            </a:r>
            <a:r>
              <a:rPr lang="en-US" sz="3200" dirty="0" smtClean="0"/>
              <a:t>“</a:t>
            </a:r>
            <a:r>
              <a:rPr lang="zh-CN" altLang="en-US" sz="3200" dirty="0" smtClean="0"/>
              <a:t>踢面</a:t>
            </a:r>
            <a:r>
              <a:rPr lang="en-US" sz="3200" dirty="0" smtClean="0"/>
              <a:t>”</a:t>
            </a:r>
            <a:r>
              <a:rPr lang="zh-CN" altLang="en-US" sz="3200" dirty="0" smtClean="0"/>
              <a:t>。</a:t>
            </a:r>
          </a:p>
          <a:p>
            <a:pPr marL="514350" indent="-514350">
              <a:buFont typeface="+mj-lt"/>
              <a:buAutoNum type="arabicPeriod"/>
            </a:pPr>
            <a:r>
              <a:rPr lang="zh-CN" altLang="en-US" sz="3200" dirty="0" smtClean="0"/>
              <a:t>使用其中一个绘制工具绘制踢面。</a:t>
            </a:r>
          </a:p>
          <a:p>
            <a:pPr marL="514350" lvl="0" indent="-514350">
              <a:buFont typeface="+mj-lt"/>
              <a:buAutoNum type="arabicPeriod"/>
            </a:pPr>
            <a:r>
              <a:rPr lang="zh-CN" altLang="en-US" sz="3200" dirty="0" smtClean="0"/>
              <a:t>（可选）您可以绘制自定义楼梯路径以指示行走路线。 单击</a:t>
            </a:r>
            <a:r>
              <a:rPr lang="en-US" sz="3200" dirty="0" smtClean="0"/>
              <a:t>  </a:t>
            </a:r>
            <a:r>
              <a:rPr lang="zh-CN" altLang="en-US" sz="3200" dirty="0" smtClean="0"/>
              <a:t>（楼梯路径），并绘制路径。</a:t>
            </a:r>
          </a:p>
          <a:p>
            <a:pPr marL="514350" indent="-514350">
              <a:buFont typeface="+mj-lt"/>
              <a:buAutoNum type="arabicPeriod"/>
            </a:pPr>
            <a:r>
              <a:rPr lang="zh-CN" altLang="en-US" sz="3200" dirty="0" smtClean="0"/>
              <a:t>如果您完成了梯段草图而没有绘制自定义楼梯路径，将自动创建楼梯路径。</a:t>
            </a:r>
          </a:p>
          <a:p>
            <a:pPr marL="514350" indent="-514350"/>
            <a:r>
              <a:rPr lang="zh-CN" altLang="en-US" sz="3200" b="1" dirty="0" smtClean="0"/>
              <a:t>注：</a:t>
            </a:r>
            <a:r>
              <a:rPr lang="en-US" sz="3200" dirty="0" smtClean="0"/>
              <a:t> </a:t>
            </a:r>
            <a:r>
              <a:rPr lang="zh-CN" altLang="en-US" sz="3200" dirty="0" smtClean="0"/>
              <a:t>楼梯路径草图用于生成注释楼梯路径。 如果要修改表示楼梯路径的方式，可以编辑楼梯路径草图。</a:t>
            </a:r>
          </a:p>
          <a:p>
            <a:pPr marL="514350" indent="-514350">
              <a:buFont typeface="+mj-lt"/>
              <a:buAutoNum type="arabicPeriod" startAt="10"/>
            </a:pPr>
            <a:r>
              <a:rPr lang="zh-CN" altLang="en-US" sz="3200" dirty="0" smtClean="0"/>
              <a:t>单击</a:t>
            </a:r>
            <a:r>
              <a:rPr lang="en-US" sz="3200" dirty="0" smtClean="0"/>
              <a:t>  </a:t>
            </a:r>
            <a:r>
              <a:rPr lang="zh-CN" altLang="en-US" sz="3200" dirty="0" smtClean="0"/>
              <a:t>（完成编辑模式），退出草图模式。</a:t>
            </a:r>
            <a:endParaRPr lang="zh-CN" altLang="en-US" sz="32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b="1" dirty="0" smtClean="0"/>
              <a:t>通过绘制来创建梯段构件的步骤</a:t>
            </a:r>
            <a:endParaRPr lang="zh-CN" altLang="en-US" sz="4400" b="1" dirty="0"/>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5704939"/>
          </a:xfrm>
          <a:prstGeom prst="rect">
            <a:avLst/>
          </a:prstGeom>
          <a:noFill/>
          <a:ln w="9525">
            <a:noFill/>
            <a:miter lim="800000"/>
            <a:headEnd/>
            <a:tailEnd/>
          </a:ln>
        </p:spPr>
        <p:txBody>
          <a:bodyPr wrap="square" lIns="163367" tIns="81683" rIns="163367" bIns="81683">
            <a:spAutoFit/>
          </a:bodyPr>
          <a:lstStyle/>
          <a:p>
            <a:pPr marL="742950" lvl="0" indent="-742950">
              <a:buFont typeface="+mj-lt"/>
              <a:buAutoNum type="arabicPeriod"/>
            </a:pPr>
            <a:r>
              <a:rPr lang="zh-CN" altLang="en-US" dirty="0" smtClean="0"/>
              <a:t>打开平面视图或三维视图。</a:t>
            </a:r>
            <a:endParaRPr lang="zh-CN" altLang="en-US" sz="4000" dirty="0" smtClean="0"/>
          </a:p>
          <a:p>
            <a:pPr marL="742950" lvl="0" indent="-742950">
              <a:buFont typeface="+mj-lt"/>
              <a:buAutoNum type="arabicPeriod"/>
            </a:pPr>
            <a:r>
              <a:rPr lang="zh-CN" altLang="en-US" dirty="0" smtClean="0"/>
              <a:t>进入楼梯部件编辑模式：</a:t>
            </a:r>
            <a:endParaRPr lang="zh-CN" altLang="en-US" sz="4000" dirty="0" smtClean="0"/>
          </a:p>
          <a:p>
            <a:pPr lvl="1">
              <a:buFont typeface="Arial" pitchFamily="34" charset="0"/>
              <a:buChar char="•"/>
            </a:pPr>
            <a:r>
              <a:rPr lang="zh-CN" altLang="en-US" dirty="0" smtClean="0"/>
              <a:t>要为草图梯段绘制平台构件，请选择一个梯段，然后在</a:t>
            </a:r>
            <a:r>
              <a:rPr lang="en-US" dirty="0" smtClean="0"/>
              <a:t>“</a:t>
            </a:r>
            <a:r>
              <a:rPr lang="zh-CN" altLang="en-US" dirty="0" smtClean="0"/>
              <a:t>编辑</a:t>
            </a:r>
            <a:r>
              <a:rPr lang="en-US" dirty="0" smtClean="0"/>
              <a:t>”</a:t>
            </a:r>
            <a:r>
              <a:rPr lang="zh-CN" altLang="en-US" dirty="0" smtClean="0"/>
              <a:t>面板上单击</a:t>
            </a:r>
            <a:r>
              <a:rPr lang="en-US" dirty="0" smtClean="0"/>
              <a:t>  </a:t>
            </a:r>
            <a:r>
              <a:rPr lang="zh-CN" altLang="en-US" dirty="0" smtClean="0"/>
              <a:t>（编辑楼梯）。</a:t>
            </a:r>
            <a:endParaRPr lang="zh-CN" altLang="en-US" sz="4000" dirty="0" smtClean="0"/>
          </a:p>
          <a:p>
            <a:pPr lvl="1">
              <a:buFont typeface="Arial" pitchFamily="34" charset="0"/>
              <a:buChar char="•"/>
            </a:pPr>
            <a:r>
              <a:rPr lang="zh-CN" altLang="en-US" dirty="0" smtClean="0"/>
              <a:t>要为新的楼梯部件绘制平台构件，请依次单击</a:t>
            </a:r>
            <a:r>
              <a:rPr lang="en-US" dirty="0" smtClean="0"/>
              <a:t>“</a:t>
            </a:r>
            <a:r>
              <a:rPr lang="zh-CN" altLang="en-US" dirty="0" smtClean="0"/>
              <a:t>建筑</a:t>
            </a:r>
            <a:r>
              <a:rPr lang="en-US" dirty="0" smtClean="0"/>
              <a:t>”</a:t>
            </a:r>
            <a:r>
              <a:rPr lang="zh-CN" altLang="en-US" dirty="0" smtClean="0"/>
              <a:t>选项卡</a:t>
            </a:r>
            <a:r>
              <a:rPr lang="en-US" dirty="0" smtClean="0"/>
              <a:t>  “</a:t>
            </a:r>
            <a:r>
              <a:rPr lang="zh-CN" altLang="en-US" dirty="0" smtClean="0"/>
              <a:t>楼梯坡道</a:t>
            </a:r>
            <a:r>
              <a:rPr lang="en-US" dirty="0" smtClean="0"/>
              <a:t>”</a:t>
            </a:r>
            <a:r>
              <a:rPr lang="zh-CN" altLang="en-US" dirty="0" smtClean="0"/>
              <a:t>面板</a:t>
            </a:r>
            <a:r>
              <a:rPr lang="en-US" dirty="0" smtClean="0"/>
              <a:t>  </a:t>
            </a:r>
            <a:r>
              <a:rPr lang="zh-CN" altLang="en-US" dirty="0" smtClean="0"/>
              <a:t>（楼梯）。</a:t>
            </a:r>
            <a:endParaRPr lang="zh-CN" altLang="en-US" sz="4000" dirty="0" smtClean="0"/>
          </a:p>
          <a:p>
            <a:pPr marL="742950" lvl="0" indent="-742950">
              <a:buFont typeface="+mj-lt"/>
              <a:buAutoNum type="arabicPeriod"/>
            </a:pPr>
            <a:r>
              <a:rPr lang="zh-CN" altLang="en-US" dirty="0" smtClean="0"/>
              <a:t>单击</a:t>
            </a:r>
            <a:r>
              <a:rPr lang="en-US" dirty="0" smtClean="0"/>
              <a:t>“</a:t>
            </a:r>
            <a:r>
              <a:rPr lang="zh-CN" altLang="en-US" dirty="0" smtClean="0"/>
              <a:t>修改</a:t>
            </a:r>
            <a:r>
              <a:rPr lang="en-US" dirty="0" smtClean="0"/>
              <a:t> | </a:t>
            </a:r>
            <a:r>
              <a:rPr lang="zh-CN" altLang="en-US" dirty="0" smtClean="0"/>
              <a:t>创建楼梯</a:t>
            </a:r>
            <a:r>
              <a:rPr lang="en-US" dirty="0" smtClean="0"/>
              <a:t>” </a:t>
            </a:r>
            <a:r>
              <a:rPr lang="zh-CN" altLang="en-US" dirty="0" smtClean="0"/>
              <a:t>选项卡</a:t>
            </a:r>
            <a:r>
              <a:rPr lang="en-US" dirty="0" smtClean="0"/>
              <a:t>  “</a:t>
            </a:r>
            <a:r>
              <a:rPr lang="zh-CN" altLang="en-US" dirty="0" smtClean="0"/>
              <a:t>构件</a:t>
            </a:r>
            <a:r>
              <a:rPr lang="en-US" dirty="0" smtClean="0"/>
              <a:t>”</a:t>
            </a:r>
            <a:r>
              <a:rPr lang="zh-CN" altLang="en-US" dirty="0" smtClean="0"/>
              <a:t>面板</a:t>
            </a:r>
            <a:r>
              <a:rPr lang="en-US" dirty="0" smtClean="0"/>
              <a:t>  </a:t>
            </a:r>
            <a:r>
              <a:rPr lang="zh-CN" altLang="en-US" dirty="0" smtClean="0"/>
              <a:t>（平台）。</a:t>
            </a:r>
            <a:endParaRPr lang="zh-CN" altLang="en-US" sz="4000" dirty="0" smtClean="0"/>
          </a:p>
          <a:p>
            <a:pPr marL="742950" lvl="0" indent="-742950">
              <a:buFont typeface="+mj-lt"/>
              <a:buAutoNum type="arabicPeriod"/>
            </a:pPr>
            <a:r>
              <a:rPr lang="zh-CN" altLang="en-US" dirty="0" smtClean="0"/>
              <a:t>在</a:t>
            </a:r>
            <a:r>
              <a:rPr lang="en-US" dirty="0" smtClean="0"/>
              <a:t>“</a:t>
            </a:r>
            <a:r>
              <a:rPr lang="zh-CN" altLang="en-US" dirty="0" smtClean="0"/>
              <a:t>绘制</a:t>
            </a:r>
            <a:r>
              <a:rPr lang="en-US" dirty="0" smtClean="0"/>
              <a:t>”</a:t>
            </a:r>
            <a:r>
              <a:rPr lang="zh-CN" altLang="en-US" dirty="0" smtClean="0"/>
              <a:t>库中，单击</a:t>
            </a:r>
            <a:r>
              <a:rPr lang="en-US" dirty="0" smtClean="0"/>
              <a:t>  </a:t>
            </a:r>
            <a:r>
              <a:rPr lang="zh-CN" altLang="en-US" dirty="0" smtClean="0"/>
              <a:t>（创建草图）。</a:t>
            </a:r>
            <a:endParaRPr lang="zh-CN" altLang="en-US" sz="4000" dirty="0" smtClean="0"/>
          </a:p>
          <a:p>
            <a:pPr marL="742950" lvl="0" indent="-742950">
              <a:buFont typeface="+mj-lt"/>
              <a:buAutoNum type="arabicPeriod"/>
            </a:pPr>
            <a:r>
              <a:rPr lang="zh-CN" altLang="en-US" dirty="0" smtClean="0"/>
              <a:t>在</a:t>
            </a:r>
            <a:r>
              <a:rPr lang="en-US" dirty="0" smtClean="0"/>
              <a:t>“</a:t>
            </a:r>
            <a:r>
              <a:rPr lang="zh-CN" altLang="en-US" dirty="0" smtClean="0"/>
              <a:t>绘制</a:t>
            </a:r>
            <a:r>
              <a:rPr lang="en-US" dirty="0" smtClean="0"/>
              <a:t>”</a:t>
            </a:r>
            <a:r>
              <a:rPr lang="zh-CN" altLang="en-US" dirty="0" smtClean="0"/>
              <a:t>面板上，单击</a:t>
            </a:r>
            <a:r>
              <a:rPr lang="en-US" dirty="0" smtClean="0"/>
              <a:t>  </a:t>
            </a:r>
            <a:r>
              <a:rPr lang="zh-CN" altLang="en-US" dirty="0" smtClean="0"/>
              <a:t>（边界）。</a:t>
            </a:r>
            <a:endParaRPr lang="zh-CN" altLang="en-US" sz="4000" dirty="0" smtClean="0"/>
          </a:p>
          <a:p>
            <a:pPr marL="742950" indent="-742950">
              <a:buFont typeface="+mj-lt"/>
              <a:buAutoNum type="arabicPeriod"/>
            </a:pPr>
            <a:r>
              <a:rPr lang="zh-CN" altLang="en-US" dirty="0" smtClean="0"/>
              <a:t>使用绘制工具绘制平台边界。 </a:t>
            </a:r>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b="1" dirty="0" smtClean="0"/>
              <a:t>通过绘制来创建平台构件的步骤</a:t>
            </a:r>
            <a:endParaRPr lang="zh-CN" altLang="en-US" sz="4400" b="1" dirty="0"/>
          </a:p>
        </p:txBody>
      </p:sp>
      <p:pic>
        <p:nvPicPr>
          <p:cNvPr id="7" name="GUID-60E69DB2-12D4-42E6-AC9B-5B73F1AB4690__IMAGE_E78BC720FE6F48EF9F83A68A9106D0DC" descr="http://help.autodesk.com/cloudhelp/2015/CHS/Revit-Model/images/GUID-BD66070E-0023-461B-8020-10D1CEFC8C38.png"/>
          <p:cNvPicPr/>
          <p:nvPr/>
        </p:nvPicPr>
        <p:blipFill>
          <a:blip r:embed="rId2"/>
          <a:srcRect/>
          <a:stretch>
            <a:fillRect/>
          </a:stretch>
        </p:blipFill>
        <p:spPr bwMode="auto">
          <a:xfrm>
            <a:off x="12788925" y="6792130"/>
            <a:ext cx="4786346" cy="277976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7072362" cy="6258937"/>
          </a:xfrm>
          <a:prstGeom prst="rect">
            <a:avLst/>
          </a:prstGeom>
          <a:noFill/>
          <a:ln w="9525">
            <a:noFill/>
            <a:miter lim="800000"/>
            <a:headEnd/>
            <a:tailEnd/>
          </a:ln>
        </p:spPr>
        <p:txBody>
          <a:bodyPr wrap="square" lIns="163367" tIns="81683" rIns="163367" bIns="81683">
            <a:spAutoFit/>
          </a:bodyPr>
          <a:lstStyle/>
          <a:p>
            <a:r>
              <a:rPr lang="zh-CN" altLang="en-US" dirty="0" smtClean="0"/>
              <a:t>①拖曳实心圆点控件（在开放的梯段末端）以重新定位梯段末端，并添加或删除任何方向的踏板</a:t>
            </a:r>
            <a:r>
              <a:rPr lang="en-US" dirty="0" smtClean="0"/>
              <a:t>/</a:t>
            </a:r>
            <a:r>
              <a:rPr lang="zh-CN" altLang="en-US" dirty="0" smtClean="0"/>
              <a:t>踢面。 （不能在楼梯的底部标高之下添加踏板</a:t>
            </a:r>
            <a:r>
              <a:rPr lang="en-US" dirty="0" smtClean="0"/>
              <a:t>/</a:t>
            </a:r>
            <a:r>
              <a:rPr lang="zh-CN" altLang="en-US" dirty="0" smtClean="0"/>
              <a:t>踢面。）</a:t>
            </a:r>
          </a:p>
          <a:p>
            <a:r>
              <a:rPr lang="zh-CN" altLang="en-US" dirty="0" smtClean="0"/>
              <a:t>②沿楼梯路径拖曳梯段末端处的箭头控件，以添加或删除台阶。 使用箭头控件修改梯段末端可以保持楼梯的高度。</a:t>
            </a:r>
          </a:p>
          <a:p>
            <a:r>
              <a:rPr lang="zh-CN" altLang="en-US" dirty="0" smtClean="0"/>
              <a:t>③拖曳其中一个梯段边缘处的箭头形状控件，以修改梯段的宽度。</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使用直接操纵控件修改楼梯构件</a:t>
            </a:r>
            <a:endParaRPr lang="zh-CN" altLang="en-US" sz="4400" b="1" dirty="0"/>
          </a:p>
        </p:txBody>
      </p:sp>
      <p:pic>
        <p:nvPicPr>
          <p:cNvPr id="9" name="GUID-0FD4C314-E5AE-4937-ABAB-8EBD95A45695__IMAGE_D2D8EFD37CF041C0A77E55BF71FFF89D" descr="http://help.autodesk.com/cloudhelp/2015/CHS/Revit-Model/images/GUID-D3F69BE8-0C58-422B-9D78-74130F50A3E6.png"/>
          <p:cNvPicPr/>
          <p:nvPr/>
        </p:nvPicPr>
        <p:blipFill>
          <a:blip r:embed="rId2"/>
          <a:srcRect/>
          <a:stretch>
            <a:fillRect/>
          </a:stretch>
        </p:blipFill>
        <p:spPr bwMode="auto">
          <a:xfrm>
            <a:off x="8716959" y="3403008"/>
            <a:ext cx="7215238" cy="625893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7072362" cy="5704939"/>
          </a:xfrm>
          <a:prstGeom prst="rect">
            <a:avLst/>
          </a:prstGeom>
          <a:noFill/>
          <a:ln w="9525">
            <a:noFill/>
            <a:miter lim="800000"/>
            <a:headEnd/>
            <a:tailEnd/>
          </a:ln>
        </p:spPr>
        <p:txBody>
          <a:bodyPr wrap="square" lIns="163367" tIns="81683" rIns="163367" bIns="81683">
            <a:spAutoFit/>
          </a:bodyPr>
          <a:lstStyle/>
          <a:p>
            <a:r>
              <a:rPr lang="zh-CN" altLang="en-US" dirty="0" smtClean="0"/>
              <a:t>④拖动箭头控制柄以修改平台弦边长度（平台与梯段连接处）。 也可以在平台的边上使用此控制柄来调整平台。</a:t>
            </a:r>
          </a:p>
          <a:p>
            <a:r>
              <a:rPr lang="zh-CN" altLang="en-US" dirty="0" smtClean="0"/>
              <a:t>⑤拖曳斜踏步梯段腿上的正方形控件可以移动腿。 将从梯段的斜踏步腿中添加</a:t>
            </a:r>
            <a:r>
              <a:rPr lang="en-US" dirty="0" smtClean="0"/>
              <a:t>/</a:t>
            </a:r>
            <a:r>
              <a:rPr lang="zh-CN" altLang="en-US" dirty="0" smtClean="0"/>
              <a:t>删除斜踏步台阶，以保持原来的楼梯高度。</a:t>
            </a:r>
          </a:p>
          <a:p>
            <a:r>
              <a:rPr lang="zh-CN" altLang="en-US" dirty="0" smtClean="0"/>
              <a:t>⑥拖曳螺旋梯段中间的空心圆点控件，可以修改半径。</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使用直接操纵控件修改楼梯构件</a:t>
            </a:r>
            <a:endParaRPr lang="zh-CN" altLang="en-US" sz="4400" b="1" dirty="0"/>
          </a:p>
        </p:txBody>
      </p:sp>
      <p:pic>
        <p:nvPicPr>
          <p:cNvPr id="9" name="GUID-0FD4C314-E5AE-4937-ABAB-8EBD95A45695__IMAGE_D2D8EFD37CF041C0A77E55BF71FFF89D" descr="http://help.autodesk.com/cloudhelp/2015/CHS/Revit-Model/images/GUID-D3F69BE8-0C58-422B-9D78-74130F50A3E6.png"/>
          <p:cNvPicPr/>
          <p:nvPr/>
        </p:nvPicPr>
        <p:blipFill>
          <a:blip r:embed="rId2"/>
          <a:srcRect/>
          <a:stretch>
            <a:fillRect/>
          </a:stretch>
        </p:blipFill>
        <p:spPr bwMode="auto">
          <a:xfrm>
            <a:off x="8716959" y="3403008"/>
            <a:ext cx="7215238" cy="625893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9001188" cy="5150942"/>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Ø"/>
            </a:pPr>
            <a:r>
              <a:rPr lang="zh-CN" altLang="en-US" dirty="0" smtClean="0"/>
              <a:t>要调整楼梯以满足净空间隙要求，有一种方法就是修改平台高度。 其他方法包括重新定位梯段，以及平衡梯段之间的踏板</a:t>
            </a:r>
            <a:r>
              <a:rPr lang="en-US" dirty="0" smtClean="0"/>
              <a:t>/</a:t>
            </a:r>
            <a:r>
              <a:rPr lang="zh-CN" altLang="en-US" dirty="0" smtClean="0"/>
              <a:t>踢面数量。</a:t>
            </a:r>
          </a:p>
          <a:p>
            <a:pPr>
              <a:buFont typeface="Wingdings" pitchFamily="2" charset="2"/>
              <a:buChar char="Ø"/>
            </a:pPr>
            <a:r>
              <a:rPr lang="zh-CN" altLang="en-US" dirty="0" smtClean="0"/>
              <a:t>要调整平台高度，请在立面视图中选择平台，然后使用</a:t>
            </a:r>
            <a:r>
              <a:rPr lang="en-US" dirty="0" smtClean="0"/>
              <a:t>“</a:t>
            </a:r>
            <a:r>
              <a:rPr lang="zh-CN" altLang="en-US" dirty="0" smtClean="0"/>
              <a:t>移动</a:t>
            </a:r>
            <a:r>
              <a:rPr lang="en-US" dirty="0" smtClean="0"/>
              <a:t>”</a:t>
            </a:r>
            <a:r>
              <a:rPr lang="zh-CN" altLang="en-US" dirty="0" smtClean="0"/>
              <a:t>工具修改平台的位置。 （也可以修改平台的</a:t>
            </a:r>
            <a:r>
              <a:rPr lang="en-US" dirty="0" smtClean="0"/>
              <a:t>“</a:t>
            </a:r>
            <a:r>
              <a:rPr lang="zh-CN" altLang="en-US" dirty="0" smtClean="0"/>
              <a:t>高度</a:t>
            </a:r>
            <a:r>
              <a:rPr lang="en-US" dirty="0" smtClean="0"/>
              <a:t>”</a:t>
            </a:r>
            <a:r>
              <a:rPr lang="zh-CN" altLang="en-US" dirty="0" smtClean="0"/>
              <a:t>实例属性。） 请注意，梯段之间的台阶将发生调整，以适应平台高度的变化。</a:t>
            </a:r>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调整净空间隙</a:t>
            </a:r>
            <a:endParaRPr lang="zh-CN" altLang="en-US" sz="4400" b="1" dirty="0"/>
          </a:p>
        </p:txBody>
      </p:sp>
      <p:pic>
        <p:nvPicPr>
          <p:cNvPr id="10" name="GUID-0FD4C314-E5AE-4937-ABAB-8EBD95A45695__IMAGE_80C59CFF39DD4EB7AA74FDCC56CB95AA" descr="http://help.autodesk.com/cloudhelp/2015/CHS/Revit-Model/images/GUID-08C9F225-F0A7-4897-86E5-3D5678E3AC1F.png"/>
          <p:cNvPicPr/>
          <p:nvPr/>
        </p:nvPicPr>
        <p:blipFill>
          <a:blip r:embed="rId2"/>
          <a:srcRect/>
          <a:stretch>
            <a:fillRect/>
          </a:stretch>
        </p:blipFill>
        <p:spPr bwMode="auto">
          <a:xfrm>
            <a:off x="11503041" y="3290094"/>
            <a:ext cx="4929222" cy="621668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0930014" cy="5089386"/>
          </a:xfrm>
          <a:prstGeom prst="rect">
            <a:avLst/>
          </a:prstGeom>
          <a:noFill/>
          <a:ln w="9525">
            <a:noFill/>
            <a:miter lim="800000"/>
            <a:headEnd/>
            <a:tailEnd/>
          </a:ln>
        </p:spPr>
        <p:txBody>
          <a:bodyPr wrap="square" lIns="163367" tIns="81683" rIns="163367" bIns="81683">
            <a:spAutoFit/>
          </a:bodyPr>
          <a:lstStyle/>
          <a:p>
            <a:r>
              <a:rPr lang="zh-CN" altLang="en-US" sz="4000" dirty="0" smtClean="0"/>
              <a:t>一个基于构件的楼梯包含</a:t>
            </a:r>
          </a:p>
          <a:p>
            <a:pPr lvl="0">
              <a:buFont typeface="Arial" pitchFamily="34" charset="0"/>
              <a:buChar char="•"/>
            </a:pPr>
            <a:r>
              <a:rPr lang="zh-CN" altLang="en-US" sz="4000" dirty="0" smtClean="0"/>
              <a:t>梯段：直梯、螺旋梯段、</a:t>
            </a:r>
            <a:r>
              <a:rPr lang="en-US" sz="4000" dirty="0" smtClean="0"/>
              <a:t>U </a:t>
            </a:r>
            <a:r>
              <a:rPr lang="zh-CN" altLang="en-US" sz="4000" dirty="0" smtClean="0"/>
              <a:t>形梯段、</a:t>
            </a:r>
            <a:r>
              <a:rPr lang="en-US" sz="4000" dirty="0" smtClean="0"/>
              <a:t>L </a:t>
            </a:r>
            <a:r>
              <a:rPr lang="zh-CN" altLang="en-US" sz="4000" dirty="0" smtClean="0"/>
              <a:t>形梯段、自定义绘制的梯段</a:t>
            </a:r>
          </a:p>
          <a:p>
            <a:pPr lvl="0">
              <a:buFont typeface="Arial" pitchFamily="34" charset="0"/>
              <a:buChar char="•"/>
            </a:pPr>
            <a:r>
              <a:rPr lang="zh-CN" altLang="en-US" sz="4000" dirty="0" smtClean="0"/>
              <a:t>平台：在梯段之间自动创建，通过拾取两个梯段，或通过创建自定义绘制的平台</a:t>
            </a:r>
          </a:p>
          <a:p>
            <a:pPr lvl="0">
              <a:buFont typeface="Arial" pitchFamily="34" charset="0"/>
              <a:buChar char="•"/>
            </a:pPr>
            <a:r>
              <a:rPr lang="zh-CN" altLang="en-US" sz="4000" dirty="0" smtClean="0"/>
              <a:t>支撑（侧边和中心）：随梯段自动创建，或通过拾取梯段或平台边缘创建</a:t>
            </a:r>
          </a:p>
          <a:p>
            <a:pPr lvl="0">
              <a:buFont typeface="Arial" pitchFamily="34" charset="0"/>
              <a:buChar char="•"/>
            </a:pPr>
            <a:r>
              <a:rPr lang="zh-CN" altLang="en-US" sz="4000" dirty="0" smtClean="0"/>
              <a:t>栏杆扶手：在创建期间自动生成，或稍后放置</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楼梯</a:t>
            </a:r>
            <a:r>
              <a:rPr lang="en-US" sz="7200" dirty="0" smtClean="0"/>
              <a:t>(</a:t>
            </a:r>
            <a:r>
              <a:rPr lang="zh-CN" altLang="en-US" sz="7200" dirty="0" smtClean="0"/>
              <a:t>按构件</a:t>
            </a:r>
            <a:r>
              <a:rPr lang="en-US" sz="7200" dirty="0" smtClean="0"/>
              <a:t>)</a:t>
            </a:r>
            <a:endParaRPr lang="zh-CN" altLang="en-US" sz="7100" dirty="0"/>
          </a:p>
        </p:txBody>
      </p:sp>
      <p:pic>
        <p:nvPicPr>
          <p:cNvPr id="7" name="GUID-D4861B15-29FF-49F8-B292-39AD62EBCDD3__IMAGE_298BA748187F4C4697541A678358FD87" descr="GUID-DC3CD11F-6303-44BB-9522-096EC2D99C7F"/>
          <p:cNvPicPr/>
          <p:nvPr/>
        </p:nvPicPr>
        <p:blipFill>
          <a:blip r:embed="rId2"/>
          <a:srcRect/>
          <a:stretch>
            <a:fillRect/>
          </a:stretch>
        </p:blipFill>
        <p:spPr bwMode="auto">
          <a:xfrm>
            <a:off x="12362265" y="3934610"/>
            <a:ext cx="4712940" cy="492922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8501123" cy="5056109"/>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dirty="0" smtClean="0"/>
              <a:t>可以直接在楼梯部件编辑模式下修改梯段的宽度。</a:t>
            </a:r>
          </a:p>
          <a:p>
            <a:pPr>
              <a:lnSpc>
                <a:spcPct val="150000"/>
              </a:lnSpc>
              <a:buFont typeface="Wingdings" pitchFamily="2" charset="2"/>
              <a:buChar char="Ø"/>
            </a:pPr>
            <a:r>
              <a:rPr lang="zh-CN" altLang="en-US" dirty="0" smtClean="0"/>
              <a:t>选择梯段，然后拖曳其中一个梯段边缘处的箭头形状控件，即可修改宽度。 请注意，连接的平台构件的宽度也随之改变。</a:t>
            </a:r>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修改实际梯段宽度</a:t>
            </a:r>
            <a:endParaRPr lang="zh-CN" altLang="en-US" sz="4400" b="1" dirty="0"/>
          </a:p>
        </p:txBody>
      </p:sp>
      <p:pic>
        <p:nvPicPr>
          <p:cNvPr id="8" name="GUID-0FD4C314-E5AE-4937-ABAB-8EBD95A45695__IMAGE_2E83E0F1FF2E41C5B7B022CF9C682D9D" descr="http://help.autodesk.com/cloudhelp/2015/CHS/Revit-Model/images/GUID-911F8889-88CE-4198-8152-D2D2F063AF60.png"/>
          <p:cNvPicPr/>
          <p:nvPr/>
        </p:nvPicPr>
        <p:blipFill>
          <a:blip r:embed="rId2"/>
          <a:srcRect/>
          <a:stretch>
            <a:fillRect/>
          </a:stretch>
        </p:blipFill>
        <p:spPr bwMode="auto">
          <a:xfrm>
            <a:off x="10789353" y="3148792"/>
            <a:ext cx="5000660" cy="603380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8072495" cy="515094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dirty="0" smtClean="0"/>
              <a:t>您可以修改自动平台的形状，同时保持梯段的连接与设计时一样。</a:t>
            </a:r>
          </a:p>
          <a:p>
            <a:pPr>
              <a:lnSpc>
                <a:spcPct val="150000"/>
              </a:lnSpc>
              <a:buFont typeface="Wingdings" pitchFamily="2" charset="2"/>
              <a:buChar char="Ø"/>
            </a:pPr>
            <a:r>
              <a:rPr lang="zh-CN" altLang="en-US" dirty="0" smtClean="0"/>
              <a:t>请选择平台，然后拖曳边缘处的箭头形状控件，即可修改平台的尺寸和形状。</a:t>
            </a:r>
          </a:p>
          <a:p>
            <a:pPr lvl="0">
              <a:lnSpc>
                <a:spcPct val="150000"/>
              </a:lnSpc>
              <a:buFont typeface="Wingdings" pitchFamily="2" charset="2"/>
              <a:buChar char="Ø"/>
            </a:pP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重塑平台</a:t>
            </a:r>
            <a:endParaRPr lang="zh-CN" altLang="en-US" sz="4400" b="1" dirty="0"/>
          </a:p>
        </p:txBody>
      </p:sp>
      <p:pic>
        <p:nvPicPr>
          <p:cNvPr id="7" name="GUID-0FD4C314-E5AE-4937-ABAB-8EBD95A45695__IMAGE_05232D2DC8F747CD875ADB441EA56542" descr="http://help.autodesk.com/cloudhelp/2015/CHS/Revit-Model/images/GUID-3C7A07E5-B643-42A2-94C4-905F6B8CA4A5.png"/>
          <p:cNvPicPr/>
          <p:nvPr/>
        </p:nvPicPr>
        <p:blipFill>
          <a:blip r:embed="rId2"/>
          <a:srcRect/>
          <a:stretch>
            <a:fillRect/>
          </a:stretch>
        </p:blipFill>
        <p:spPr bwMode="auto">
          <a:xfrm>
            <a:off x="10201678" y="3403009"/>
            <a:ext cx="6159147" cy="538938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857235" y="4648990"/>
            <a:ext cx="6500859" cy="173212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u"/>
            </a:pPr>
            <a:r>
              <a:rPr lang="zh-CN" altLang="en-US" dirty="0" smtClean="0"/>
              <a:t>重新定位梯段或平台也会重新定位或修改连接的构件。</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更改已连接楼梯构件的影响</a:t>
            </a:r>
            <a:endParaRPr lang="zh-CN" altLang="en-US" sz="4400" b="1" dirty="0"/>
          </a:p>
        </p:txBody>
      </p:sp>
      <p:pic>
        <p:nvPicPr>
          <p:cNvPr id="8" name="GUID-33617010-523F-4263-A704-0E4A94981BF3__IMAGE_55E34AC3346847DE9B259670CB5FB5B5" descr="http://help.autodesk.com/cloudhelp/2015/CHS/Revit-Model/images/GUID-55B81206-791E-4E32-B591-A486D89D8813.png"/>
          <p:cNvPicPr/>
          <p:nvPr/>
        </p:nvPicPr>
        <p:blipFill>
          <a:blip r:embed="rId2"/>
          <a:srcRect/>
          <a:stretch>
            <a:fillRect/>
          </a:stretch>
        </p:blipFill>
        <p:spPr bwMode="auto">
          <a:xfrm>
            <a:off x="10002843" y="2987511"/>
            <a:ext cx="5532841" cy="591156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857235" y="4648990"/>
            <a:ext cx="6500859" cy="173212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u"/>
            </a:pPr>
            <a:r>
              <a:rPr lang="zh-CN" altLang="en-US" dirty="0" smtClean="0"/>
              <a:t>更改平台的立面将更改连接的梯段的踢面数。</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更改已连接楼梯构件的影响</a:t>
            </a:r>
            <a:endParaRPr lang="zh-CN" altLang="en-US" sz="4400" b="1" dirty="0"/>
          </a:p>
        </p:txBody>
      </p:sp>
      <p:pic>
        <p:nvPicPr>
          <p:cNvPr id="7" name="GUID-33617010-523F-4263-A704-0E4A94981BF3__IMAGE_18150C50EB52470D81EE8E1C251F6F85" descr="http://help.autodesk.com/cloudhelp/2015/CHS/Revit-Model/images/GUID-EAEE21DE-309A-4302-BAE6-C346137B7C13.png"/>
          <p:cNvPicPr/>
          <p:nvPr/>
        </p:nvPicPr>
        <p:blipFill>
          <a:blip r:embed="rId2"/>
          <a:srcRect/>
          <a:stretch>
            <a:fillRect/>
          </a:stretch>
        </p:blipFill>
        <p:spPr bwMode="auto">
          <a:xfrm>
            <a:off x="9145587" y="3863172"/>
            <a:ext cx="5715040" cy="500066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857235" y="4648990"/>
            <a:ext cx="6500859" cy="173212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u"/>
            </a:pPr>
            <a:r>
              <a:rPr lang="zh-CN" altLang="en-US" dirty="0" smtClean="0"/>
              <a:t>更改梯段的宽度将更改连接的平台的宽度。</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更改已连接楼梯构件的影响</a:t>
            </a:r>
            <a:endParaRPr lang="zh-CN" altLang="en-US" sz="4400" b="1" dirty="0"/>
          </a:p>
        </p:txBody>
      </p:sp>
      <p:pic>
        <p:nvPicPr>
          <p:cNvPr id="8" name="GUID-33617010-523F-4263-A704-0E4A94981BF3__IMAGE_438E294777EC4C9FB94AD320FC5916E2" descr="http://help.autodesk.com/cloudhelp/2015/CHS/Revit-Model/images/GUID-FC46A25F-CA2B-429F-8C97-957EDE6A43AD.png"/>
          <p:cNvPicPr/>
          <p:nvPr/>
        </p:nvPicPr>
        <p:blipFill>
          <a:blip r:embed="rId2"/>
          <a:srcRect/>
          <a:stretch>
            <a:fillRect/>
          </a:stretch>
        </p:blipFill>
        <p:spPr bwMode="auto">
          <a:xfrm>
            <a:off x="8358094" y="3934610"/>
            <a:ext cx="5931888" cy="521497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857235" y="4648990"/>
            <a:ext cx="6500859" cy="4225112"/>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u"/>
            </a:pPr>
            <a:r>
              <a:rPr lang="zh-CN" altLang="en-US" dirty="0" smtClean="0"/>
              <a:t>在梯段的开放端添加或删除台阶（拖动实心点端点控制柄）不会更改连接的构件。 在本例中，向第二个梯段添加了</a:t>
            </a:r>
            <a:r>
              <a:rPr lang="en-US" dirty="0" smtClean="0"/>
              <a:t> 4 </a:t>
            </a:r>
            <a:r>
              <a:rPr lang="zh-CN" altLang="en-US" dirty="0" smtClean="0"/>
              <a:t>个台阶。</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更改已连接楼梯构件的影响</a:t>
            </a:r>
            <a:endParaRPr lang="zh-CN" altLang="en-US" sz="4400" b="1" dirty="0"/>
          </a:p>
        </p:txBody>
      </p:sp>
      <p:pic>
        <p:nvPicPr>
          <p:cNvPr id="7" name="GUID-33617010-523F-4263-A704-0E4A94981BF3__IMAGE_1CE2DDB24F004CF6BFFF36A33FF3C62A" descr="http://help.autodesk.com/cloudhelp/2015/CHS/Revit-Model/images/GUID-42767CE4-B6E7-4EA5-97D7-921D6582DA4E.png"/>
          <p:cNvPicPr/>
          <p:nvPr/>
        </p:nvPicPr>
        <p:blipFill>
          <a:blip r:embed="rId2"/>
          <a:srcRect/>
          <a:stretch>
            <a:fillRect/>
          </a:stretch>
        </p:blipFill>
        <p:spPr bwMode="auto">
          <a:xfrm>
            <a:off x="9145587" y="4294980"/>
            <a:ext cx="7000924" cy="457912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16787931" cy="718959"/>
          </a:xfrm>
          <a:prstGeom prst="rect">
            <a:avLst/>
          </a:prstGeom>
          <a:noFill/>
          <a:ln w="9525">
            <a:noFill/>
            <a:miter lim="800000"/>
            <a:headEnd/>
            <a:tailEnd/>
          </a:ln>
        </p:spPr>
        <p:txBody>
          <a:bodyPr wrap="square" lIns="163367" tIns="81683" rIns="163367" bIns="81683">
            <a:spAutoFit/>
          </a:bodyPr>
          <a:lstStyle/>
          <a:p>
            <a:r>
              <a:rPr lang="zh-CN" altLang="en-US" dirty="0" smtClean="0"/>
              <a:t>要在项目模式下翻转楼梯，在绘图区域中单击</a:t>
            </a:r>
            <a:r>
              <a:rPr lang="en-US" dirty="0" smtClean="0"/>
              <a:t>“</a:t>
            </a:r>
            <a:r>
              <a:rPr lang="zh-CN" altLang="en-US" dirty="0" smtClean="0"/>
              <a:t>向上翻转楼梯的方向</a:t>
            </a:r>
            <a:r>
              <a:rPr lang="en-US" dirty="0" smtClean="0"/>
              <a:t>”</a:t>
            </a:r>
            <a:r>
              <a:rPr lang="zh-CN" altLang="en-US" dirty="0" smtClean="0"/>
              <a:t>控件。</a:t>
            </a:r>
            <a:endParaRPr lang="zh-CN" altLang="en-US"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翻转向上</a:t>
            </a:r>
            <a:r>
              <a:rPr lang="en-US" sz="4400" dirty="0" smtClean="0"/>
              <a:t>/</a:t>
            </a:r>
            <a:r>
              <a:rPr lang="zh-CN" altLang="en-US" sz="4400" dirty="0" smtClean="0"/>
              <a:t>向下楼梯方向</a:t>
            </a:r>
            <a:endParaRPr lang="zh-CN" altLang="en-US" sz="4400" b="1" dirty="0"/>
          </a:p>
        </p:txBody>
      </p:sp>
      <p:pic>
        <p:nvPicPr>
          <p:cNvPr id="7" name="GUID-8082193C-5374-40DE-88A5-6D1B4D9F91BA__IMAGE_50FD5353A16341ABAF59AB28925DA492" descr="http://help.autodesk.com/cloudhelp/2015/CHS/Revit-Model/images/GUID-1040A3B6-E31D-46DB-A0A4-8CB30A3C5E78.png"/>
          <p:cNvPicPr/>
          <p:nvPr/>
        </p:nvPicPr>
        <p:blipFill>
          <a:blip r:embed="rId2"/>
          <a:srcRect/>
          <a:stretch>
            <a:fillRect/>
          </a:stretch>
        </p:blipFill>
        <p:spPr bwMode="auto">
          <a:xfrm>
            <a:off x="5359373" y="4208620"/>
            <a:ext cx="6572192" cy="479808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2" y="3403009"/>
            <a:ext cx="7786743" cy="4596944"/>
          </a:xfrm>
          <a:prstGeom prst="rect">
            <a:avLst/>
          </a:prstGeom>
          <a:noFill/>
          <a:ln w="9525">
            <a:noFill/>
            <a:miter lim="800000"/>
            <a:headEnd/>
            <a:tailEnd/>
          </a:ln>
        </p:spPr>
        <p:txBody>
          <a:bodyPr wrap="square" lIns="163367" tIns="81683" rIns="163367" bIns="81683">
            <a:spAutoFit/>
          </a:bodyPr>
          <a:lstStyle/>
          <a:p>
            <a:pPr lvl="1">
              <a:buFont typeface="Wingdings" pitchFamily="2" charset="2"/>
              <a:buChar char="Ø"/>
            </a:pPr>
            <a:r>
              <a:rPr lang="zh-CN" altLang="en-US" dirty="0" smtClean="0"/>
              <a:t>在楼梯部件编辑模式下翻转楼梯的步骤：</a:t>
            </a:r>
            <a:endParaRPr lang="zh-CN" altLang="en-US" sz="4000" dirty="0" smtClean="0"/>
          </a:p>
          <a:p>
            <a:pPr marL="2572480" lvl="2" indent="-742950">
              <a:buFont typeface="+mj-lt"/>
              <a:buAutoNum type="arabicPeriod"/>
            </a:pPr>
            <a:r>
              <a:rPr lang="zh-CN" altLang="en-US" dirty="0" smtClean="0"/>
              <a:t>单击</a:t>
            </a:r>
            <a:r>
              <a:rPr lang="en-US" dirty="0" smtClean="0"/>
              <a:t>“</a:t>
            </a:r>
            <a:r>
              <a:rPr lang="zh-CN" altLang="en-US" dirty="0" smtClean="0"/>
              <a:t>修订</a:t>
            </a:r>
            <a:r>
              <a:rPr lang="en-US" dirty="0" smtClean="0"/>
              <a:t> | </a:t>
            </a:r>
            <a:r>
              <a:rPr lang="zh-CN" altLang="en-US" dirty="0" smtClean="0"/>
              <a:t>楼梯</a:t>
            </a:r>
            <a:r>
              <a:rPr lang="en-US" dirty="0" smtClean="0"/>
              <a:t>”</a:t>
            </a:r>
            <a:r>
              <a:rPr lang="zh-CN" altLang="en-US" dirty="0" smtClean="0"/>
              <a:t>选项卡</a:t>
            </a:r>
            <a:r>
              <a:rPr lang="en-US" dirty="0" smtClean="0"/>
              <a:t>  “</a:t>
            </a:r>
            <a:r>
              <a:rPr lang="zh-CN" altLang="en-US" dirty="0" smtClean="0"/>
              <a:t>编辑</a:t>
            </a:r>
            <a:r>
              <a:rPr lang="en-US" dirty="0" smtClean="0"/>
              <a:t>”</a:t>
            </a:r>
            <a:r>
              <a:rPr lang="zh-CN" altLang="en-US" dirty="0" smtClean="0"/>
              <a:t>面板</a:t>
            </a:r>
            <a:r>
              <a:rPr lang="en-US" dirty="0" smtClean="0"/>
              <a:t>  </a:t>
            </a:r>
            <a:r>
              <a:rPr lang="zh-CN" altLang="en-US" dirty="0" smtClean="0"/>
              <a:t>（编辑楼梯）。</a:t>
            </a:r>
            <a:endParaRPr lang="zh-CN" altLang="en-US" sz="4000" dirty="0" smtClean="0"/>
          </a:p>
          <a:p>
            <a:pPr marL="2572480" lvl="2" indent="-742950">
              <a:buFont typeface="+mj-lt"/>
              <a:buAutoNum type="arabicPeriod"/>
            </a:pPr>
            <a:r>
              <a:rPr lang="zh-CN" altLang="en-US" dirty="0" smtClean="0"/>
              <a:t>单击</a:t>
            </a:r>
            <a:r>
              <a:rPr lang="en-US" dirty="0" smtClean="0"/>
              <a:t>“</a:t>
            </a:r>
            <a:r>
              <a:rPr lang="zh-CN" altLang="en-US" dirty="0" smtClean="0"/>
              <a:t>修改</a:t>
            </a:r>
            <a:r>
              <a:rPr lang="en-US" dirty="0" smtClean="0"/>
              <a:t> | </a:t>
            </a:r>
            <a:r>
              <a:rPr lang="zh-CN" altLang="en-US" dirty="0" smtClean="0"/>
              <a:t>楼梯</a:t>
            </a:r>
            <a:r>
              <a:rPr lang="en-US" dirty="0" smtClean="0"/>
              <a:t>”</a:t>
            </a:r>
            <a:r>
              <a:rPr lang="zh-CN" altLang="en-US" dirty="0" smtClean="0"/>
              <a:t>选项卡</a:t>
            </a:r>
            <a:r>
              <a:rPr lang="en-US" dirty="0" smtClean="0"/>
              <a:t>  “</a:t>
            </a:r>
            <a:r>
              <a:rPr lang="zh-CN" altLang="en-US" dirty="0" smtClean="0"/>
              <a:t>工具</a:t>
            </a:r>
            <a:r>
              <a:rPr lang="en-US" dirty="0" smtClean="0"/>
              <a:t>”</a:t>
            </a:r>
            <a:r>
              <a:rPr lang="zh-CN" altLang="en-US" dirty="0" smtClean="0"/>
              <a:t>面板</a:t>
            </a:r>
            <a:r>
              <a:rPr lang="en-US" dirty="0" smtClean="0"/>
              <a:t>    </a:t>
            </a:r>
            <a:r>
              <a:rPr lang="zh-CN" altLang="en-US" dirty="0" smtClean="0"/>
              <a:t>（翻转）。</a:t>
            </a:r>
            <a:endParaRPr lang="zh-CN" altLang="en-US" sz="40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翻转向上</a:t>
            </a:r>
            <a:r>
              <a:rPr lang="en-US" sz="4400" dirty="0" smtClean="0"/>
              <a:t>/</a:t>
            </a:r>
            <a:r>
              <a:rPr lang="zh-CN" altLang="en-US" sz="4400" dirty="0" smtClean="0"/>
              <a:t>向下楼梯方向</a:t>
            </a:r>
            <a:endParaRPr lang="zh-CN" altLang="en-US" sz="4400" b="1" dirty="0"/>
          </a:p>
        </p:txBody>
      </p:sp>
      <p:pic>
        <p:nvPicPr>
          <p:cNvPr id="8" name="GUID-8082193C-5374-40DE-88A5-6D1B4D9F91BA__IMAGE_14AC528590E9424B9841B303055976F3" descr="http://help.autodesk.com/cloudhelp/2015/CHS/Revit-Model/images/GUID-2E4CCFFE-B20F-46D0-946B-E16FD9725EF1.png"/>
          <p:cNvPicPr/>
          <p:nvPr/>
        </p:nvPicPr>
        <p:blipFill>
          <a:blip r:embed="rId2"/>
          <a:srcRect/>
          <a:stretch>
            <a:fillRect/>
          </a:stretch>
        </p:blipFill>
        <p:spPr bwMode="auto">
          <a:xfrm>
            <a:off x="9904730" y="3403009"/>
            <a:ext cx="4385252" cy="6175203"/>
          </a:xfrm>
          <a:prstGeom prst="rect">
            <a:avLst/>
          </a:prstGeom>
          <a:noFill/>
          <a:ln w="9525">
            <a:noFill/>
            <a:miter lim="800000"/>
            <a:headEnd/>
            <a:tailEnd/>
          </a:ln>
        </p:spPr>
      </p:pic>
      <p:pic>
        <p:nvPicPr>
          <p:cNvPr id="9" name="GUID-8082193C-5374-40DE-88A5-6D1B4D9F91BA__IMAGE_0E4AE942D0E1419D9E6FB9F05DF5DE3B" descr="http://help.autodesk.com/cloudhelp/2015/CHS/Revit-Model/images/GUID-980E898B-F5BE-4BD0-8D8B-ABD46BD5FD7D.png"/>
          <p:cNvPicPr/>
          <p:nvPr/>
        </p:nvPicPr>
        <p:blipFill>
          <a:blip r:embed="rId3"/>
          <a:srcRect/>
          <a:stretch>
            <a:fillRect/>
          </a:stretch>
        </p:blipFill>
        <p:spPr bwMode="auto">
          <a:xfrm>
            <a:off x="6859571" y="6792130"/>
            <a:ext cx="506415" cy="50641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预制楼梯：开槽连接</a:t>
            </a:r>
            <a:endParaRPr lang="zh-CN" altLang="en-US" sz="4400" b="1" dirty="0"/>
          </a:p>
        </p:txBody>
      </p:sp>
      <p:pic>
        <p:nvPicPr>
          <p:cNvPr id="10" name="GUID-E36AE889-D507-4288-90BE-FCE2F120C2B6__IMAGE_8893716C5DB74A86930EC9FE4168C30B" descr="http://help.autodesk.com/cloudhelp/2015/CHS/Revit-Model/images/GUID-DA731579-430A-4A05-AA73-C320978C71F6.png"/>
          <p:cNvPicPr/>
          <p:nvPr/>
        </p:nvPicPr>
        <p:blipFill>
          <a:blip r:embed="rId2"/>
          <a:srcRect/>
          <a:stretch>
            <a:fillRect/>
          </a:stretch>
        </p:blipFill>
        <p:spPr bwMode="auto">
          <a:xfrm>
            <a:off x="5788001" y="3577420"/>
            <a:ext cx="6572192" cy="576424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2501853" y="2145441"/>
            <a:ext cx="12787401"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装配楼梯：木质楼梯（非整体梯段和非整体平台</a:t>
            </a:r>
            <a:r>
              <a:rPr lang="en-US" sz="4400" dirty="0" smtClean="0"/>
              <a:t>)</a:t>
            </a:r>
            <a:endParaRPr lang="zh-CN" altLang="en-US" sz="4400" b="1" dirty="0"/>
          </a:p>
        </p:txBody>
      </p:sp>
      <p:pic>
        <p:nvPicPr>
          <p:cNvPr id="7" name="GUID-E36AE889-D507-4288-90BE-FCE2F120C2B6__IMAGE_69D807A1F70E4A78AAF09EA67860D246" descr="http://help.autodesk.com/cloudhelp/2015/CHS/Revit-Model/images/GUID-4CB10E88-B290-47EE-BAAA-BC52F4593219.png"/>
          <p:cNvPicPr/>
          <p:nvPr/>
        </p:nvPicPr>
        <p:blipFill>
          <a:blip r:embed="rId2"/>
          <a:srcRect/>
          <a:stretch>
            <a:fillRect/>
          </a:stretch>
        </p:blipFill>
        <p:spPr bwMode="auto">
          <a:xfrm>
            <a:off x="6073753" y="3505982"/>
            <a:ext cx="6643734" cy="557216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0715700" cy="5089386"/>
          </a:xfrm>
          <a:prstGeom prst="rect">
            <a:avLst/>
          </a:prstGeom>
          <a:noFill/>
          <a:ln w="9525">
            <a:noFill/>
            <a:miter lim="800000"/>
            <a:headEnd/>
            <a:tailEnd/>
          </a:ln>
        </p:spPr>
        <p:txBody>
          <a:bodyPr wrap="square" lIns="163367" tIns="81683" rIns="163367" bIns="81683">
            <a:spAutoFit/>
          </a:bodyPr>
          <a:lstStyle/>
          <a:p>
            <a:pPr>
              <a:buFont typeface="Wingdings" pitchFamily="2" charset="2"/>
              <a:buChar char="Ø"/>
            </a:pPr>
            <a:r>
              <a:rPr lang="zh-CN" altLang="en-US" sz="4000" dirty="0" smtClean="0"/>
              <a:t>在创建楼梯时，在平面视图或三维视图中创建通用梯段构件。</a:t>
            </a:r>
          </a:p>
          <a:p>
            <a:pPr>
              <a:buFont typeface="Wingdings" pitchFamily="2" charset="2"/>
              <a:buChar char="Ø"/>
            </a:pPr>
            <a:r>
              <a:rPr lang="zh-CN" altLang="en-US" sz="4000" dirty="0" smtClean="0"/>
              <a:t>可以使用单个梯段、平台和支撑构件组合楼梯。 使用梯段构件工具可创建通用梯段，例如直梯、弧型梯段、螺旋梯段或斜踏步梯段。</a:t>
            </a:r>
            <a:endParaRPr lang="en-US" altLang="zh-CN" sz="4000" dirty="0" smtClean="0"/>
          </a:p>
          <a:p>
            <a:pPr>
              <a:buFont typeface="Wingdings" pitchFamily="2" charset="2"/>
              <a:buChar char="Ø"/>
            </a:pPr>
            <a:r>
              <a:rPr lang="zh-CN" altLang="en-US" sz="4000" dirty="0" smtClean="0"/>
              <a:t>使用单个构件组合楼梯时，使用梯段构件工具来创建常用的梯段，例如直梯、弧梯、螺旋楼梯或斜踏步梯。</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楼梯梯段构件</a:t>
            </a:r>
            <a:endParaRPr lang="zh-CN" altLang="en-US" sz="7100" dirty="0"/>
          </a:p>
        </p:txBody>
      </p:sp>
      <p:pic>
        <p:nvPicPr>
          <p:cNvPr id="7" name="GUID-45B17238-E349-4277-8160-2233E9000F7E__IMAGE_B483E24D9633453D818E6824E11DD096" descr="http://help.autodesk.com/cloudhelp/2015/CHS/Revit-Model/images/GUID-CA77003C-C4D9-48BD-B8D1-198D218C85F2.png"/>
          <p:cNvPicPr/>
          <p:nvPr/>
        </p:nvPicPr>
        <p:blipFill>
          <a:blip r:embed="rId2"/>
          <a:srcRect/>
          <a:stretch>
            <a:fillRect/>
          </a:stretch>
        </p:blipFill>
        <p:spPr bwMode="auto">
          <a:xfrm>
            <a:off x="11857758" y="3863172"/>
            <a:ext cx="3717249" cy="471490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2501853" y="2145441"/>
            <a:ext cx="12787401"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装配楼梯：钢制楼梯（非整体梯段和非整体平台</a:t>
            </a:r>
            <a:r>
              <a:rPr lang="en-US" sz="4400" dirty="0" smtClean="0"/>
              <a:t>)</a:t>
            </a:r>
            <a:endParaRPr lang="zh-CN" altLang="en-US" sz="4400" b="1" dirty="0"/>
          </a:p>
        </p:txBody>
      </p:sp>
      <p:pic>
        <p:nvPicPr>
          <p:cNvPr id="8" name="GUID-E36AE889-D507-4288-90BE-FCE2F120C2B6__IMAGE_8AE037B58A944BFEBBABD865D0959611" descr="http://help.autodesk.com/cloudhelp/2015/CHS/Revit-Model/images/GUID-04800C61-4D7A-4921-B643-EB14110EE8A5.png"/>
          <p:cNvPicPr/>
          <p:nvPr/>
        </p:nvPicPr>
        <p:blipFill>
          <a:blip r:embed="rId2"/>
          <a:srcRect/>
          <a:stretch>
            <a:fillRect/>
          </a:stretch>
        </p:blipFill>
        <p:spPr bwMode="auto">
          <a:xfrm>
            <a:off x="5788001" y="3505982"/>
            <a:ext cx="6357019" cy="536895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装配楼梯：钢制梯段和整体平台（非整体梯段和整体平台）</a:t>
            </a:r>
            <a:endParaRPr lang="zh-CN" altLang="en-US" sz="4400" b="1" dirty="0"/>
          </a:p>
        </p:txBody>
      </p:sp>
      <p:pic>
        <p:nvPicPr>
          <p:cNvPr id="7" name="GUID-E36AE889-D507-4288-90BE-FCE2F120C2B6__IMAGE_023EEE37ACBD4C1CB0B4735F2B739D84" descr="http://help.autodesk.com/cloudhelp/2015/CHS/Revit-Model/images/GUID-215DC580-442E-491D-93D5-257781CBBFBF.png"/>
          <p:cNvPicPr/>
          <p:nvPr/>
        </p:nvPicPr>
        <p:blipFill>
          <a:blip r:embed="rId2"/>
          <a:srcRect/>
          <a:stretch>
            <a:fillRect/>
          </a:stretch>
        </p:blipFill>
        <p:spPr bwMode="auto">
          <a:xfrm>
            <a:off x="5788001" y="3363106"/>
            <a:ext cx="6214143" cy="561152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踏步梁支撑</a:t>
            </a:r>
            <a:endParaRPr lang="zh-CN" altLang="en-US" sz="4400" b="1" dirty="0"/>
          </a:p>
        </p:txBody>
      </p:sp>
      <p:pic>
        <p:nvPicPr>
          <p:cNvPr id="10" name="GUID-BF94EBE3-209A-41AC-9D4C-FC3C4DEAE83D__IMAGE_4C742BFFDA8441109C6D5956F7A98118" descr="http://help.autodesk.com/cloudhelp/2015/CHS/Revit-Model/images/GUID-32C87261-23A3-462F-9A75-DF3E4CCE9A1C.png"/>
          <p:cNvPicPr/>
          <p:nvPr/>
        </p:nvPicPr>
        <p:blipFill>
          <a:blip r:embed="rId2"/>
          <a:srcRect/>
          <a:stretch>
            <a:fillRect/>
          </a:stretch>
        </p:blipFill>
        <p:spPr bwMode="auto">
          <a:xfrm>
            <a:off x="4715695" y="3577420"/>
            <a:ext cx="6929485" cy="5072097"/>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楼梯</a:t>
            </a:r>
            <a:r>
              <a:rPr lang="en-US" sz="4400" dirty="0" smtClean="0"/>
              <a:t>(</a:t>
            </a:r>
            <a:r>
              <a:rPr lang="zh-CN" altLang="en-US" sz="4400" dirty="0" smtClean="0"/>
              <a:t>按草图</a:t>
            </a:r>
            <a:r>
              <a:rPr lang="en-US" sz="4400" dirty="0" smtClean="0"/>
              <a:t>)</a:t>
            </a:r>
            <a:endParaRPr lang="zh-CN" altLang="en-US" sz="4400" b="1" dirty="0"/>
          </a:p>
        </p:txBody>
      </p:sp>
      <p:pic>
        <p:nvPicPr>
          <p:cNvPr id="7" name="GUID-582D0E9B-2FF1-45CC-8129-910FDC13EBCD__IMAGE_4D27D3C55DC4451B87ED8A3228A1C54B" descr="http://help.autodesk.com/cloudhelp/2015/CHS/Revit-Model/images/GUID-D21D7B35-F375-4F81-A891-A858F3FA5C48.png"/>
          <p:cNvPicPr/>
          <p:nvPr/>
        </p:nvPicPr>
        <p:blipFill>
          <a:blip r:embed="rId2"/>
          <a:srcRect/>
          <a:stretch>
            <a:fillRect/>
          </a:stretch>
        </p:blipFill>
        <p:spPr bwMode="auto">
          <a:xfrm>
            <a:off x="8788397" y="3863172"/>
            <a:ext cx="6785011" cy="4776497"/>
          </a:xfrm>
          <a:prstGeom prst="rect">
            <a:avLst/>
          </a:prstGeom>
          <a:noFill/>
          <a:ln w="9525">
            <a:noFill/>
            <a:miter lim="800000"/>
            <a:headEnd/>
            <a:tailEnd/>
          </a:ln>
        </p:spPr>
      </p:pic>
      <p:sp>
        <p:nvSpPr>
          <p:cNvPr id="8" name="TextBox 7"/>
          <p:cNvSpPr txBox="1"/>
          <p:nvPr/>
        </p:nvSpPr>
        <p:spPr>
          <a:xfrm>
            <a:off x="1287407" y="4148924"/>
            <a:ext cx="6715172" cy="4071966"/>
          </a:xfrm>
          <a:prstGeom prst="rect">
            <a:avLst/>
          </a:prstGeom>
        </p:spPr>
        <p:txBody>
          <a:bodyPr vert="horz" wrap="square" lIns="182953" tIns="91478" rIns="182953" bIns="91478" rtlCol="0">
            <a:normAutofit fontScale="92500" lnSpcReduction="10000"/>
          </a:bodyPr>
          <a:lstStyle/>
          <a:p>
            <a:pPr lvl="0">
              <a:lnSpc>
                <a:spcPct val="120000"/>
              </a:lnSpc>
              <a:buClr>
                <a:schemeClr val="bg1">
                  <a:lumMod val="75000"/>
                </a:schemeClr>
              </a:buClr>
              <a:buSzPct val="50000"/>
              <a:buFont typeface="Wingdings" panose="05000000000000000000" pitchFamily="2" charset="2"/>
              <a:buChar char="n"/>
            </a:pPr>
            <a:r>
              <a:rPr lang="en-US" sz="4000" dirty="0" smtClean="0"/>
              <a:t>“</a:t>
            </a:r>
            <a:r>
              <a:rPr lang="zh-CN" altLang="en-US" sz="4000" dirty="0" smtClean="0"/>
              <a:t>建筑</a:t>
            </a:r>
            <a:r>
              <a:rPr lang="en-US" sz="4000" dirty="0" smtClean="0"/>
              <a:t>”</a:t>
            </a:r>
            <a:r>
              <a:rPr lang="zh-CN" altLang="en-US" sz="4000" dirty="0" smtClean="0"/>
              <a:t>选项卡</a:t>
            </a:r>
            <a:r>
              <a:rPr lang="en-US" sz="4000" dirty="0" smtClean="0"/>
              <a:t>  “</a:t>
            </a:r>
            <a:r>
              <a:rPr lang="zh-CN" altLang="en-US" sz="4000" dirty="0" smtClean="0"/>
              <a:t>楼梯坡道</a:t>
            </a:r>
            <a:r>
              <a:rPr lang="en-US" sz="4000" dirty="0" smtClean="0"/>
              <a:t>”</a:t>
            </a:r>
            <a:r>
              <a:rPr lang="zh-CN" altLang="en-US" sz="4000" dirty="0" smtClean="0"/>
              <a:t>面板</a:t>
            </a:r>
            <a:r>
              <a:rPr lang="en-US" sz="4000" dirty="0" smtClean="0"/>
              <a:t>  “</a:t>
            </a:r>
            <a:r>
              <a:rPr lang="zh-CN" altLang="en-US" sz="4000" dirty="0" smtClean="0"/>
              <a:t>楼梯</a:t>
            </a:r>
            <a:r>
              <a:rPr lang="en-US" sz="4000" dirty="0" smtClean="0"/>
              <a:t>”</a:t>
            </a:r>
            <a:r>
              <a:rPr lang="zh-CN" altLang="en-US" sz="4000" dirty="0" smtClean="0"/>
              <a:t>下拉列表</a:t>
            </a:r>
            <a:r>
              <a:rPr lang="en-US" sz="4000" dirty="0" smtClean="0"/>
              <a:t>  </a:t>
            </a:r>
            <a:r>
              <a:rPr lang="zh-CN" altLang="en-US" sz="4000" dirty="0" smtClean="0"/>
              <a:t>（楼梯</a:t>
            </a:r>
            <a:r>
              <a:rPr lang="en-US" sz="4000" dirty="0" smtClean="0"/>
              <a:t>(</a:t>
            </a:r>
            <a:r>
              <a:rPr lang="zh-CN" altLang="en-US" sz="4000" dirty="0" smtClean="0"/>
              <a:t>按草图</a:t>
            </a:r>
            <a:r>
              <a:rPr lang="en-US" sz="4000" dirty="0" smtClean="0"/>
              <a:t>)</a:t>
            </a:r>
            <a:r>
              <a:rPr lang="zh-CN" altLang="en-US" sz="4000" dirty="0" smtClean="0"/>
              <a:t>）。</a:t>
            </a:r>
          </a:p>
          <a:p>
            <a:pPr>
              <a:lnSpc>
                <a:spcPct val="120000"/>
              </a:lnSpc>
              <a:buClr>
                <a:schemeClr val="bg1">
                  <a:lumMod val="75000"/>
                </a:schemeClr>
              </a:buClr>
              <a:buSzPct val="50000"/>
            </a:pPr>
            <a:r>
              <a:rPr lang="zh-CN" altLang="en-US" sz="4000" b="1" dirty="0" smtClean="0"/>
              <a:t>注：</a:t>
            </a:r>
            <a:r>
              <a:rPr lang="en-US" sz="4000" dirty="0" smtClean="0"/>
              <a:t> </a:t>
            </a:r>
            <a:r>
              <a:rPr lang="zh-CN" altLang="en-US" sz="4000" dirty="0" smtClean="0"/>
              <a:t>楼梯</a:t>
            </a:r>
            <a:r>
              <a:rPr lang="en-US" sz="4000" dirty="0" smtClean="0"/>
              <a:t>(</a:t>
            </a:r>
            <a:r>
              <a:rPr lang="zh-CN" altLang="en-US" sz="4000" dirty="0" smtClean="0"/>
              <a:t>按草图</a:t>
            </a:r>
            <a:r>
              <a:rPr lang="en-US" sz="4000" dirty="0" smtClean="0"/>
              <a:t>)</a:t>
            </a:r>
            <a:r>
              <a:rPr lang="zh-CN" altLang="en-US" sz="4000" dirty="0" smtClean="0"/>
              <a:t>是另一种创建楼梯的方法。 在通常情况下，</a:t>
            </a:r>
            <a:r>
              <a:rPr lang="en-US" sz="4000" dirty="0" smtClean="0"/>
              <a:t>“</a:t>
            </a:r>
            <a:r>
              <a:rPr lang="zh-CN" altLang="en-US" sz="4000" dirty="0" smtClean="0"/>
              <a:t>楼梯</a:t>
            </a:r>
            <a:r>
              <a:rPr lang="en-US" sz="4000" dirty="0" smtClean="0"/>
              <a:t>(</a:t>
            </a:r>
            <a:r>
              <a:rPr lang="zh-CN" altLang="en-US" sz="4000" dirty="0" smtClean="0"/>
              <a:t>按构件</a:t>
            </a:r>
            <a:r>
              <a:rPr lang="en-US" sz="4000" dirty="0" smtClean="0"/>
              <a:t>)”</a:t>
            </a:r>
            <a:r>
              <a:rPr lang="zh-CN" altLang="en-US" sz="4000" dirty="0" smtClean="0"/>
              <a:t>是首选方法。</a:t>
            </a:r>
          </a:p>
        </p:txBody>
      </p:sp>
    </p:spTree>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楼梯</a:t>
            </a:r>
            <a:r>
              <a:rPr lang="en-US" sz="4400" dirty="0" smtClean="0"/>
              <a:t>(</a:t>
            </a:r>
            <a:r>
              <a:rPr lang="zh-CN" altLang="en-US" sz="4400" dirty="0" smtClean="0"/>
              <a:t>按草图</a:t>
            </a:r>
            <a:r>
              <a:rPr lang="en-US" sz="4400" dirty="0" smtClean="0"/>
              <a:t>)</a:t>
            </a:r>
            <a:endParaRPr lang="zh-CN" altLang="en-US" sz="4400" b="1" dirty="0"/>
          </a:p>
        </p:txBody>
      </p:sp>
      <p:sp>
        <p:nvSpPr>
          <p:cNvPr id="8" name="TextBox 7"/>
          <p:cNvSpPr txBox="1"/>
          <p:nvPr/>
        </p:nvSpPr>
        <p:spPr>
          <a:xfrm>
            <a:off x="1287407" y="4148924"/>
            <a:ext cx="6715172" cy="4071966"/>
          </a:xfrm>
          <a:prstGeom prst="rect">
            <a:avLst/>
          </a:prstGeom>
        </p:spPr>
        <p:txBody>
          <a:bodyPr vert="horz" wrap="square" lIns="182953" tIns="91478" rIns="182953" bIns="91478" rtlCol="0">
            <a:normAutofit/>
          </a:bodyPr>
          <a:lstStyle/>
          <a:p>
            <a:pPr lvl="0">
              <a:lnSpc>
                <a:spcPct val="120000"/>
              </a:lnSpc>
              <a:buClr>
                <a:schemeClr val="bg1">
                  <a:lumMod val="75000"/>
                </a:schemeClr>
              </a:buClr>
              <a:buSzPct val="50000"/>
              <a:buFont typeface="Wingdings" panose="05000000000000000000" pitchFamily="2" charset="2"/>
              <a:buChar char="n"/>
            </a:pPr>
            <a:r>
              <a:rPr lang="zh-CN" altLang="en-US" sz="4000" dirty="0" smtClean="0"/>
              <a:t>三维视图中带有默认栏杆扶手和栏杆的已完成楼梯</a:t>
            </a:r>
          </a:p>
        </p:txBody>
      </p:sp>
      <p:pic>
        <p:nvPicPr>
          <p:cNvPr id="9" name="GUID-CF4B3395-C530-4AD2-961B-6ADB124BF569__IMAGE_15C43C7552294D0DBEB67F47B17B2BC0" descr="http://help.autodesk.com/cloudhelp/2015/CHS/Revit-Model/images/GUID-43C7A765-6037-4D3B-95EA-936597B7E350.png"/>
          <p:cNvPicPr/>
          <p:nvPr/>
        </p:nvPicPr>
        <p:blipFill>
          <a:blip r:embed="rId2"/>
          <a:srcRect/>
          <a:stretch>
            <a:fillRect/>
          </a:stretch>
        </p:blipFill>
        <p:spPr bwMode="auto">
          <a:xfrm>
            <a:off x="9788529" y="2987510"/>
            <a:ext cx="5572164" cy="580488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通过绘制边界和踢面线创建楼梯</a:t>
            </a:r>
            <a:endParaRPr lang="zh-CN" altLang="en-US" sz="4400" b="1" dirty="0"/>
          </a:p>
        </p:txBody>
      </p:sp>
      <p:sp>
        <p:nvSpPr>
          <p:cNvPr id="8" name="TextBox 7"/>
          <p:cNvSpPr txBox="1"/>
          <p:nvPr/>
        </p:nvSpPr>
        <p:spPr>
          <a:xfrm>
            <a:off x="1287407" y="4148924"/>
            <a:ext cx="14573352" cy="4071966"/>
          </a:xfrm>
          <a:prstGeom prst="rect">
            <a:avLst/>
          </a:prstGeom>
        </p:spPr>
        <p:txBody>
          <a:bodyPr vert="horz" wrap="square" lIns="182953" tIns="91478" rIns="182953" bIns="91478" rtlCol="0">
            <a:normAutofit fontScale="85000" lnSpcReduction="20000"/>
          </a:bodyPr>
          <a:lstStyle/>
          <a:p>
            <a:pPr marL="742950" lvl="0" indent="-742950">
              <a:buFont typeface="+mj-lt"/>
              <a:buAutoNum type="arabicPeriod"/>
            </a:pPr>
            <a:r>
              <a:rPr lang="zh-CN" altLang="en-US" sz="4000" dirty="0" smtClean="0"/>
              <a:t>打开平面视图或三维视图。</a:t>
            </a:r>
          </a:p>
          <a:p>
            <a:pPr marL="742950" lvl="0" indent="-742950">
              <a:buFont typeface="+mj-lt"/>
              <a:buAutoNum type="arabicPeriod"/>
            </a:pPr>
            <a:r>
              <a:rPr lang="zh-CN" altLang="en-US" sz="4000" dirty="0" smtClean="0"/>
              <a:t>单击</a:t>
            </a:r>
            <a:r>
              <a:rPr lang="en-US" sz="4000" dirty="0" smtClean="0"/>
              <a:t>“</a:t>
            </a:r>
            <a:r>
              <a:rPr lang="zh-CN" altLang="en-US" sz="4000" dirty="0" smtClean="0"/>
              <a:t>建筑</a:t>
            </a:r>
            <a:r>
              <a:rPr lang="en-US" sz="4000" dirty="0" smtClean="0"/>
              <a:t>”</a:t>
            </a:r>
            <a:r>
              <a:rPr lang="zh-CN" altLang="en-US" sz="4000" dirty="0" smtClean="0"/>
              <a:t>选项卡</a:t>
            </a:r>
            <a:r>
              <a:rPr lang="en-US" sz="4000" dirty="0" smtClean="0"/>
              <a:t>  “</a:t>
            </a:r>
            <a:r>
              <a:rPr lang="zh-CN" altLang="en-US" sz="4000" dirty="0" smtClean="0"/>
              <a:t>楼梯坡道</a:t>
            </a:r>
            <a:r>
              <a:rPr lang="en-US" sz="4000" dirty="0" smtClean="0"/>
              <a:t>”</a:t>
            </a:r>
            <a:r>
              <a:rPr lang="zh-CN" altLang="en-US" sz="4000" dirty="0" smtClean="0"/>
              <a:t>面板</a:t>
            </a:r>
            <a:r>
              <a:rPr lang="en-US" sz="4000" dirty="0" smtClean="0"/>
              <a:t>  “</a:t>
            </a:r>
            <a:r>
              <a:rPr lang="zh-CN" altLang="en-US" sz="4000" dirty="0" smtClean="0"/>
              <a:t>楼梯</a:t>
            </a:r>
            <a:r>
              <a:rPr lang="en-US" sz="4000" dirty="0" smtClean="0"/>
              <a:t>”</a:t>
            </a:r>
            <a:r>
              <a:rPr lang="zh-CN" altLang="en-US" sz="4000" dirty="0" smtClean="0"/>
              <a:t>下拉列表</a:t>
            </a:r>
            <a:r>
              <a:rPr lang="en-US" sz="4000" dirty="0" smtClean="0"/>
              <a:t>  </a:t>
            </a:r>
            <a:r>
              <a:rPr lang="zh-CN" altLang="en-US" sz="4000" dirty="0" smtClean="0"/>
              <a:t>（楼梯</a:t>
            </a:r>
            <a:r>
              <a:rPr lang="en-US" sz="4000" dirty="0" smtClean="0"/>
              <a:t>(</a:t>
            </a:r>
            <a:r>
              <a:rPr lang="zh-CN" altLang="en-US" sz="4000" dirty="0" smtClean="0"/>
              <a:t>按草图</a:t>
            </a:r>
            <a:r>
              <a:rPr lang="en-US" sz="4000" dirty="0" smtClean="0"/>
              <a:t>)</a:t>
            </a:r>
            <a:r>
              <a:rPr lang="zh-CN" altLang="en-US" sz="4000" dirty="0" smtClean="0"/>
              <a:t>）。</a:t>
            </a:r>
          </a:p>
          <a:p>
            <a:pPr marL="742950" lvl="0" indent="-742950">
              <a:buFont typeface="+mj-lt"/>
              <a:buAutoNum type="arabicPeriod"/>
            </a:pPr>
            <a:r>
              <a:rPr lang="zh-CN" altLang="en-US" sz="4000" dirty="0" smtClean="0"/>
              <a:t>单击</a:t>
            </a:r>
            <a:r>
              <a:rPr lang="en-US" sz="4000" dirty="0" smtClean="0"/>
              <a:t>“</a:t>
            </a:r>
            <a:r>
              <a:rPr lang="zh-CN" altLang="en-US" sz="4000" dirty="0" smtClean="0"/>
              <a:t>修改</a:t>
            </a:r>
            <a:r>
              <a:rPr lang="en-US" sz="4000" dirty="0" smtClean="0"/>
              <a:t> | </a:t>
            </a:r>
            <a:r>
              <a:rPr lang="zh-CN" altLang="en-US" sz="4000" dirty="0" smtClean="0"/>
              <a:t>创建楼梯草图</a:t>
            </a:r>
            <a:r>
              <a:rPr lang="en-US" sz="4000" dirty="0" smtClean="0"/>
              <a:t>”</a:t>
            </a:r>
            <a:r>
              <a:rPr lang="zh-CN" altLang="en-US" sz="4000" dirty="0" smtClean="0"/>
              <a:t>选项卡</a:t>
            </a:r>
            <a:r>
              <a:rPr lang="en-US" sz="4000" dirty="0" smtClean="0"/>
              <a:t>  “</a:t>
            </a:r>
            <a:r>
              <a:rPr lang="zh-CN" altLang="en-US" sz="4000" dirty="0" smtClean="0"/>
              <a:t>绘制</a:t>
            </a:r>
            <a:r>
              <a:rPr lang="en-US" sz="4000" dirty="0" smtClean="0"/>
              <a:t>”</a:t>
            </a:r>
            <a:r>
              <a:rPr lang="zh-CN" altLang="en-US" sz="4000" dirty="0" smtClean="0"/>
              <a:t>面板</a:t>
            </a:r>
            <a:r>
              <a:rPr lang="en-US" sz="4000" dirty="0" smtClean="0"/>
              <a:t>  </a:t>
            </a:r>
            <a:r>
              <a:rPr lang="zh-CN" altLang="en-US" sz="4000" dirty="0" smtClean="0"/>
              <a:t>（边界）。</a:t>
            </a:r>
          </a:p>
          <a:p>
            <a:pPr marL="742950" indent="-742950">
              <a:buFont typeface="+mj-lt"/>
              <a:buAutoNum type="arabicPeriod"/>
            </a:pPr>
            <a:r>
              <a:rPr lang="zh-CN" altLang="en-US" sz="4000" dirty="0" smtClean="0"/>
              <a:t>使用其中一个绘制工具绘制边界。</a:t>
            </a:r>
          </a:p>
          <a:p>
            <a:pPr marL="742950" lvl="0" indent="-742950">
              <a:buFont typeface="+mj-lt"/>
              <a:buAutoNum type="arabicPeriod"/>
            </a:pPr>
            <a:r>
              <a:rPr lang="zh-CN" altLang="en-US" sz="4000" dirty="0" smtClean="0"/>
              <a:t>单击</a:t>
            </a:r>
            <a:r>
              <a:rPr lang="en-US" sz="4000" dirty="0" smtClean="0"/>
              <a:t>“</a:t>
            </a:r>
            <a:r>
              <a:rPr lang="zh-CN" altLang="en-US" sz="4000" dirty="0" smtClean="0"/>
              <a:t>踢面</a:t>
            </a:r>
            <a:r>
              <a:rPr lang="en-US" sz="4000" dirty="0" smtClean="0"/>
              <a:t>”</a:t>
            </a:r>
            <a:r>
              <a:rPr lang="zh-CN" altLang="en-US" sz="4000" dirty="0" smtClean="0"/>
              <a:t>。</a:t>
            </a:r>
          </a:p>
          <a:p>
            <a:pPr marL="742950" indent="-742950">
              <a:buFont typeface="+mj-lt"/>
              <a:buAutoNum type="arabicPeriod"/>
            </a:pPr>
            <a:r>
              <a:rPr lang="zh-CN" altLang="en-US" sz="4000" dirty="0" smtClean="0"/>
              <a:t>使用其中一个绘制工具绘制踢面。</a:t>
            </a:r>
          </a:p>
          <a:p>
            <a:pPr marL="742950" lvl="0" indent="-742950">
              <a:buFont typeface="+mj-lt"/>
              <a:buAutoNum type="arabicPeriod"/>
            </a:pPr>
            <a:r>
              <a:rPr lang="zh-CN" altLang="en-US" sz="4000" dirty="0" smtClean="0"/>
              <a:t>（可选）指定楼梯的栏杆扶手类型。</a:t>
            </a:r>
          </a:p>
          <a:p>
            <a:pPr marL="742950" lvl="0" indent="-742950">
              <a:buFont typeface="+mj-lt"/>
              <a:buAutoNum type="arabicPeriod"/>
            </a:pPr>
            <a:r>
              <a:rPr lang="zh-CN" altLang="en-US" sz="4000" dirty="0" smtClean="0"/>
              <a:t>单击</a:t>
            </a:r>
            <a:r>
              <a:rPr lang="en-US" sz="4000" dirty="0" smtClean="0"/>
              <a:t>  </a:t>
            </a:r>
            <a:r>
              <a:rPr lang="zh-CN" altLang="en-US" sz="4000" dirty="0" smtClean="0"/>
              <a:t>（完成编辑模式）。</a:t>
            </a:r>
          </a:p>
          <a:p>
            <a:pPr marL="742950" indent="-742950">
              <a:buFont typeface="+mj-lt"/>
              <a:buAutoNum type="arabicPeriod"/>
            </a:pPr>
            <a:r>
              <a:rPr lang="en-US" sz="4000" dirty="0" err="1" smtClean="0"/>
              <a:t>Revit</a:t>
            </a:r>
            <a:r>
              <a:rPr lang="en-US" sz="4000" dirty="0" smtClean="0"/>
              <a:t> </a:t>
            </a:r>
            <a:r>
              <a:rPr lang="zh-CN" altLang="en-US" sz="4000" dirty="0" smtClean="0"/>
              <a:t>将生成楼梯，并自动应用栏杆扶手。</a:t>
            </a:r>
          </a:p>
        </p:txBody>
      </p:sp>
    </p:spTree>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通过绘制边界和踢面线创建楼梯</a:t>
            </a:r>
            <a:endParaRPr lang="zh-CN" altLang="en-US" sz="4400" b="1" dirty="0"/>
          </a:p>
        </p:txBody>
      </p:sp>
      <p:pic>
        <p:nvPicPr>
          <p:cNvPr id="7" name="GUID-6C4F7A35-F62B-49A4-92C4-73E9610CA6C8__IMAGE_03C8B47ABE464B6FB4D959BAA35BBB35" descr="http://help.autodesk.com/cloudhelp/2015/CHS/Revit-Model/images/GUID-BFD81633-DC32-4E4A-A610-8FE8DAB2D650.png"/>
          <p:cNvPicPr/>
          <p:nvPr/>
        </p:nvPicPr>
        <p:blipFill>
          <a:blip r:embed="rId2"/>
          <a:srcRect/>
          <a:stretch>
            <a:fillRect/>
          </a:stretch>
        </p:blipFill>
        <p:spPr bwMode="auto">
          <a:xfrm>
            <a:off x="1644597" y="2987511"/>
            <a:ext cx="4572024" cy="5683911"/>
          </a:xfrm>
          <a:prstGeom prst="rect">
            <a:avLst/>
          </a:prstGeom>
          <a:noFill/>
          <a:ln w="9525">
            <a:noFill/>
            <a:miter lim="800000"/>
            <a:headEnd/>
            <a:tailEnd/>
          </a:ln>
        </p:spPr>
      </p:pic>
      <p:pic>
        <p:nvPicPr>
          <p:cNvPr id="9" name="GUID-6C4F7A35-F62B-49A4-92C4-73E9610CA6C8__IMAGE_820C48D4E6E3423B882ABCB3FE2D8428" descr="http://help.autodesk.com/cloudhelp/2015/CHS/Revit-Model/images/GUID-78B3C22C-ABBB-4E91-BF29-43BBF03F432C.png"/>
          <p:cNvPicPr/>
          <p:nvPr/>
        </p:nvPicPr>
        <p:blipFill>
          <a:blip r:embed="rId3"/>
          <a:srcRect/>
          <a:stretch>
            <a:fillRect/>
          </a:stretch>
        </p:blipFill>
        <p:spPr bwMode="auto">
          <a:xfrm>
            <a:off x="7288199" y="3258973"/>
            <a:ext cx="4350406" cy="5412449"/>
          </a:xfrm>
          <a:prstGeom prst="rect">
            <a:avLst/>
          </a:prstGeom>
          <a:noFill/>
          <a:ln w="9525">
            <a:noFill/>
            <a:miter lim="800000"/>
            <a:headEnd/>
            <a:tailEnd/>
          </a:ln>
        </p:spPr>
      </p:pic>
      <p:sp>
        <p:nvSpPr>
          <p:cNvPr id="10" name="TextBox 9"/>
          <p:cNvSpPr txBox="1"/>
          <p:nvPr/>
        </p:nvSpPr>
        <p:spPr>
          <a:xfrm>
            <a:off x="12788925" y="3258973"/>
            <a:ext cx="4286280" cy="6033487"/>
          </a:xfrm>
          <a:prstGeom prst="rect">
            <a:avLst/>
          </a:prstGeom>
        </p:spPr>
        <p:txBody>
          <a:bodyPr vert="horz" wrap="square" lIns="182953" tIns="91478" rIns="182953" bIns="91478" rtlCol="0">
            <a:normAutofit fontScale="92500" lnSpcReduction="20000"/>
          </a:bodyPr>
          <a:lstStyle/>
          <a:p>
            <a:r>
              <a:rPr lang="zh-CN" altLang="en-US" sz="4000" b="1" dirty="0" smtClean="0"/>
              <a:t>提示</a:t>
            </a:r>
            <a:endParaRPr lang="zh-CN" altLang="en-US" sz="4000" dirty="0" smtClean="0"/>
          </a:p>
          <a:p>
            <a:pPr lvl="0">
              <a:buFont typeface="Wingdings" pitchFamily="2" charset="2"/>
              <a:buChar char="u"/>
            </a:pPr>
            <a:r>
              <a:rPr lang="zh-CN" altLang="en-US" sz="4000" dirty="0" smtClean="0"/>
              <a:t>请勿将左右边界线相互连接。 可以将其绘制为单条线或多段线（例如，多段直线和弧线连接在一起）。</a:t>
            </a:r>
          </a:p>
          <a:p>
            <a:pPr lvl="0">
              <a:buFont typeface="Wingdings" pitchFamily="2" charset="2"/>
              <a:buChar char="u"/>
            </a:pPr>
            <a:r>
              <a:rPr lang="zh-CN" altLang="en-US" sz="4000" dirty="0" smtClean="0"/>
              <a:t>连接左、右边界之间的踢面线。</a:t>
            </a:r>
          </a:p>
          <a:p>
            <a:pPr>
              <a:buFont typeface="Wingdings" pitchFamily="2" charset="2"/>
              <a:buChar char="u"/>
            </a:pPr>
            <a:r>
              <a:rPr lang="zh-CN" altLang="en-US" sz="4000" dirty="0" smtClean="0"/>
              <a:t>楼段上的顶部踢面线表示不带踏板的实际踢面。</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带有平台的楼梯栏杆扶手</a:t>
            </a:r>
            <a:endParaRPr lang="zh-CN" altLang="en-US" sz="4400" b="1" dirty="0"/>
          </a:p>
        </p:txBody>
      </p:sp>
      <p:sp>
        <p:nvSpPr>
          <p:cNvPr id="8" name="TextBox 7"/>
          <p:cNvSpPr txBox="1"/>
          <p:nvPr/>
        </p:nvSpPr>
        <p:spPr>
          <a:xfrm>
            <a:off x="1501721" y="4291800"/>
            <a:ext cx="6500858" cy="3643338"/>
          </a:xfrm>
          <a:prstGeom prst="rect">
            <a:avLst/>
          </a:prstGeom>
        </p:spPr>
        <p:txBody>
          <a:bodyPr vert="horz" wrap="square" lIns="182953" tIns="91478" rIns="182953" bIns="91478" rtlCol="0">
            <a:normAutofit fontScale="925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如果通过绘制边界线和踢面线创建的楼梯包含平台，请在边界线与平台的交汇处拆分边界线，以便栏杆扶手将准确地沿着平台和楼梯坡度。</a:t>
            </a:r>
            <a:endParaRPr lang="zh-CN" altLang="en-US" sz="4000" dirty="0" smtClean="0">
              <a:latin typeface="微软雅黑" panose="020B0503020204020204" pitchFamily="34" charset="-122"/>
              <a:ea typeface="微软雅黑" panose="020B0503020204020204" pitchFamily="34" charset="-122"/>
            </a:endParaRPr>
          </a:p>
        </p:txBody>
      </p:sp>
      <p:pic>
        <p:nvPicPr>
          <p:cNvPr id="10" name="GUID-6C4F7A35-F62B-49A4-92C4-73E9610CA6C8__IMAGE_29CE3FB0F8D1405AA4590B60FDCC64AA" descr="http://help.autodesk.com/cloudhelp/2015/CHS/Revit-Model/images/GUID-8A1A22A4-7994-4D99-A242-6AEB85295F50.png"/>
          <p:cNvPicPr/>
          <p:nvPr/>
        </p:nvPicPr>
        <p:blipFill>
          <a:blip r:embed="rId2"/>
          <a:srcRect/>
          <a:stretch>
            <a:fillRect/>
          </a:stretch>
        </p:blipFill>
        <p:spPr bwMode="auto">
          <a:xfrm>
            <a:off x="8931273" y="4291800"/>
            <a:ext cx="6643734" cy="421484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287407" y="2145441"/>
            <a:ext cx="15287732" cy="842070"/>
          </a:xfrm>
          <a:prstGeom prst="rect">
            <a:avLst/>
          </a:prstGeom>
          <a:noFill/>
          <a:ln w="9525">
            <a:noFill/>
            <a:miter lim="800000"/>
            <a:headEnd/>
            <a:tailEnd/>
          </a:ln>
        </p:spPr>
        <p:txBody>
          <a:bodyPr wrap="square" lIns="163367" tIns="81683" rIns="163367" bIns="81683">
            <a:spAutoFit/>
          </a:bodyPr>
          <a:lstStyle/>
          <a:p>
            <a:pPr algn="ctr"/>
            <a:r>
              <a:rPr lang="zh-CN" altLang="en-US" sz="4400" dirty="0" smtClean="0"/>
              <a:t>延伸楼梯栏杆扶手</a:t>
            </a:r>
            <a:endParaRPr lang="zh-CN" altLang="en-US" sz="4400" b="1" dirty="0"/>
          </a:p>
        </p:txBody>
      </p:sp>
      <p:sp>
        <p:nvSpPr>
          <p:cNvPr id="8" name="TextBox 7"/>
          <p:cNvSpPr txBox="1"/>
          <p:nvPr/>
        </p:nvSpPr>
        <p:spPr>
          <a:xfrm>
            <a:off x="1501721" y="4291800"/>
            <a:ext cx="6500858" cy="3643338"/>
          </a:xfrm>
          <a:prstGeom prst="rect">
            <a:avLst/>
          </a:prstGeom>
        </p:spPr>
        <p:txBody>
          <a:bodyPr vert="horz" wrap="square" lIns="182953" tIns="91478" rIns="182953" bIns="91478" rtlCol="0">
            <a:normAutofit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如果要延伸楼梯栏杆扶手（例如，延伸至地板），则需要拆分栏杆扶手线，从而使栏杆扶手改变其坡度并与楼板正确相交。 </a:t>
            </a:r>
            <a:endParaRPr lang="zh-CN" altLang="en-US" sz="4000" dirty="0" smtClean="0">
              <a:latin typeface="微软雅黑" panose="020B0503020204020204" pitchFamily="34" charset="-122"/>
              <a:ea typeface="微软雅黑" panose="020B0503020204020204" pitchFamily="34" charset="-122"/>
            </a:endParaRPr>
          </a:p>
        </p:txBody>
      </p:sp>
      <p:pic>
        <p:nvPicPr>
          <p:cNvPr id="7" name="GUID-5CC9A56C-C7FA-4E5D-A5F3-754E74F4BCD8__IMAGE_7CF4F08289C14C76B457D446D2B238C9" descr="http://help.autodesk.com/cloudhelp/2015/CHS/Revit-Model/images/GUID-9491997C-8328-4149-A3F1-D89937D3BCBD.png"/>
          <p:cNvPicPr/>
          <p:nvPr/>
        </p:nvPicPr>
        <p:blipFill>
          <a:blip r:embed="rId2"/>
          <a:srcRect/>
          <a:stretch>
            <a:fillRect/>
          </a:stretch>
        </p:blipFill>
        <p:spPr bwMode="auto">
          <a:xfrm>
            <a:off x="9002711" y="2648727"/>
            <a:ext cx="6500858" cy="3357586"/>
          </a:xfrm>
          <a:prstGeom prst="rect">
            <a:avLst/>
          </a:prstGeom>
          <a:noFill/>
          <a:ln w="9525">
            <a:noFill/>
            <a:miter lim="800000"/>
            <a:headEnd/>
            <a:tailEnd/>
          </a:ln>
        </p:spPr>
      </p:pic>
      <p:pic>
        <p:nvPicPr>
          <p:cNvPr id="9" name="GUID-5CC9A56C-C7FA-4E5D-A5F3-754E74F4BCD8__IMAGE_E988CF795BD44EB9B32AD3481019361A" descr="http://help.autodesk.com/cloudhelp/2015/CHS/Revit-Model/images/GUID-65207FE8-40DA-4875-8E59-37ED81ACDFE1.png"/>
          <p:cNvPicPr/>
          <p:nvPr/>
        </p:nvPicPr>
        <p:blipFill>
          <a:blip r:embed="rId3"/>
          <a:srcRect/>
          <a:stretch>
            <a:fillRect/>
          </a:stretch>
        </p:blipFill>
        <p:spPr bwMode="auto">
          <a:xfrm>
            <a:off x="9145587" y="6300330"/>
            <a:ext cx="4882515" cy="326961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3217553" y="6220626"/>
            <a:ext cx="3357586" cy="3046988"/>
          </a:xfrm>
          <a:prstGeom prst="rect">
            <a:avLst/>
          </a:prstGeom>
        </p:spPr>
        <p:txBody>
          <a:bodyPr wrap="square">
            <a:spAutoFit/>
          </a:bodyPr>
          <a:lstStyle/>
          <a:p>
            <a:pPr>
              <a:lnSpc>
                <a:spcPct val="120000"/>
              </a:lnSpc>
              <a:buClr>
                <a:schemeClr val="bg1">
                  <a:lumMod val="75000"/>
                </a:schemeClr>
              </a:buClr>
              <a:buSzPct val="50000"/>
            </a:pPr>
            <a:r>
              <a:rPr lang="zh-CN" altLang="en-US" sz="4000" b="1" dirty="0" smtClean="0">
                <a:latin typeface="微软雅黑" panose="020B0503020204020204" pitchFamily="34" charset="-122"/>
                <a:ea typeface="微软雅黑" panose="020B0503020204020204" pitchFamily="34" charset="-122"/>
              </a:rPr>
              <a:t>  谢  谢</a:t>
            </a:r>
            <a:endParaRPr lang="en-US" altLang="zh-CN" sz="4000" b="1" dirty="0" smtClean="0">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r>
              <a:rPr lang="de-DE" altLang="zh-CN" sz="4000" dirty="0" smtClean="0">
                <a:latin typeface="微软雅黑" panose="020B0503020204020204" pitchFamily="34" charset="-122"/>
                <a:ea typeface="微软雅黑" panose="020B0503020204020204" pitchFamily="34" charset="-122"/>
              </a:rPr>
              <a:t>T</a:t>
            </a:r>
            <a:r>
              <a:rPr lang="en-US" altLang="zh-CN" sz="4000" dirty="0" smtClean="0">
                <a:latin typeface="微软雅黑" panose="020B0503020204020204" pitchFamily="34" charset="-122"/>
                <a:ea typeface="微软雅黑" panose="020B0503020204020204" pitchFamily="34" charset="-122"/>
              </a:rPr>
              <a:t>hanks</a:t>
            </a:r>
          </a:p>
          <a:p>
            <a:pPr>
              <a:lnSpc>
                <a:spcPct val="120000"/>
              </a:lnSpc>
              <a:buClr>
                <a:schemeClr val="bg1">
                  <a:lumMod val="75000"/>
                </a:schemeClr>
              </a:buClr>
              <a:buSzPct val="50000"/>
            </a:pPr>
            <a:endParaRPr lang="en-US" altLang="zh-CN" sz="4000" dirty="0">
              <a:solidFill>
                <a:schemeClr val="bg1"/>
              </a:solidFill>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endParaRPr lang="de-DE" altLang="zh-CN" sz="4000" dirty="0">
              <a:solidFill>
                <a:schemeClr val="bg1"/>
              </a:solidFill>
              <a:latin typeface="微软雅黑" panose="020B0503020204020204" pitchFamily="34" charset="-122"/>
              <a:ea typeface="微软雅黑" panose="020B0503020204020204" pitchFamily="34" charset="-122"/>
            </a:endParaRPr>
          </a:p>
        </p:txBody>
      </p:sp>
      <p:pic>
        <p:nvPicPr>
          <p:cNvPr id="5" name="GUID-E36AE889-D507-4288-90BE-FCE2F120C2B6__IMAGE_BD4E5A64B13E47CAB38DCC9EE6C96C84" descr="http://help.autodesk.com/cloudhelp/2015/CHS/Revit-Model/images/GUID-F2A37F83-4C91-4388-A482-B6C218717DAC.png"/>
          <p:cNvPicPr/>
          <p:nvPr/>
        </p:nvPicPr>
        <p:blipFill>
          <a:blip r:embed="rId2"/>
          <a:srcRect/>
          <a:stretch>
            <a:fillRect/>
          </a:stretch>
        </p:blipFill>
        <p:spPr bwMode="auto">
          <a:xfrm>
            <a:off x="3930613" y="2720164"/>
            <a:ext cx="7214276" cy="5632398"/>
          </a:xfrm>
          <a:prstGeom prst="rect">
            <a:avLst/>
          </a:prstGeom>
          <a:noFill/>
          <a:ln w="9525">
            <a:noFill/>
            <a:miter lim="800000"/>
            <a:headEnd/>
            <a:tailEnd/>
          </a:ln>
        </p:spPr>
      </p:pic>
    </p:spTree>
    <p:extLst>
      <p:ext uri="{BB962C8B-B14F-4D97-AF65-F5344CB8AC3E}">
        <p14:creationId xmlns:p14="http://schemas.microsoft.com/office/powerpoint/2010/main" val="12414670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0715700" cy="5704939"/>
          </a:xfrm>
          <a:prstGeom prst="rect">
            <a:avLst/>
          </a:prstGeom>
          <a:noFill/>
          <a:ln w="9525">
            <a:noFill/>
            <a:miter lim="800000"/>
            <a:headEnd/>
            <a:tailEnd/>
          </a:ln>
        </p:spPr>
        <p:txBody>
          <a:bodyPr wrap="square" lIns="163367" tIns="81683" rIns="163367" bIns="81683">
            <a:spAutoFit/>
          </a:bodyPr>
          <a:lstStyle/>
          <a:p>
            <a:pPr lvl="0">
              <a:buFont typeface="Arial" pitchFamily="34" charset="0"/>
              <a:buChar char="•"/>
            </a:pPr>
            <a:r>
              <a:rPr lang="zh-CN" altLang="en-US" sz="4000" dirty="0" smtClean="0"/>
              <a:t>基于构件的梯段会自动与楼梯系统中的其他构件（如平台和支撑）交互。</a:t>
            </a:r>
          </a:p>
          <a:p>
            <a:pPr lvl="0">
              <a:buFont typeface="Arial" pitchFamily="34" charset="0"/>
              <a:buChar char="•"/>
            </a:pPr>
            <a:r>
              <a:rPr lang="zh-CN" altLang="en-US" sz="4000" dirty="0" smtClean="0"/>
              <a:t>可以创建多个梯段，并让</a:t>
            </a:r>
            <a:r>
              <a:rPr lang="en-US" sz="4000" dirty="0" smtClean="0"/>
              <a:t> </a:t>
            </a:r>
            <a:r>
              <a:rPr lang="en-US" sz="4000" dirty="0" err="1" smtClean="0"/>
              <a:t>Revit</a:t>
            </a:r>
            <a:r>
              <a:rPr lang="en-US" sz="4000" dirty="0" smtClean="0"/>
              <a:t> </a:t>
            </a:r>
            <a:r>
              <a:rPr lang="zh-CN" altLang="en-US" sz="4000" dirty="0" smtClean="0"/>
              <a:t>自动创建平台以连接这些梯段。</a:t>
            </a:r>
          </a:p>
          <a:p>
            <a:pPr lvl="0">
              <a:buFont typeface="Arial" pitchFamily="34" charset="0"/>
              <a:buChar char="•"/>
            </a:pPr>
            <a:r>
              <a:rPr lang="zh-CN" altLang="en-US" sz="4000" dirty="0" smtClean="0"/>
              <a:t>可以选择在创建梯段时自动创建栏杆扶手。</a:t>
            </a:r>
          </a:p>
          <a:p>
            <a:r>
              <a:rPr lang="zh-CN" altLang="en-US" sz="4000" b="1" dirty="0" smtClean="0"/>
              <a:t>    注：</a:t>
            </a:r>
            <a:r>
              <a:rPr lang="en-US" sz="4000" dirty="0" smtClean="0"/>
              <a:t> </a:t>
            </a:r>
            <a:r>
              <a:rPr lang="zh-CN" altLang="en-US" sz="4000" dirty="0" smtClean="0"/>
              <a:t>可以在楼梯编辑部件模式中选择栏杆扶手类型，但在单击</a:t>
            </a:r>
            <a:r>
              <a:rPr lang="en-US" sz="4000" dirty="0" smtClean="0"/>
              <a:t>“</a:t>
            </a:r>
            <a:r>
              <a:rPr lang="zh-CN" altLang="en-US" sz="4000" dirty="0" smtClean="0"/>
              <a:t>完成</a:t>
            </a:r>
            <a:r>
              <a:rPr lang="en-US" sz="4000" dirty="0" smtClean="0"/>
              <a:t>”</a:t>
            </a:r>
            <a:r>
              <a:rPr lang="zh-CN" altLang="en-US" sz="4000" dirty="0" smtClean="0"/>
              <a:t>以完成楼梯之前不会看到栏杆扶手。</a:t>
            </a:r>
          </a:p>
          <a:p>
            <a:pPr>
              <a:buFont typeface="Arial" pitchFamily="34" charset="0"/>
              <a:buChar char="•"/>
            </a:pPr>
            <a:r>
              <a:rPr lang="zh-CN" altLang="en-US" sz="4000" dirty="0" smtClean="0"/>
              <a:t>使用直接操纵控件可以单独</a:t>
            </a:r>
            <a:r>
              <a:rPr lang="en-US" sz="4000" u="sng" dirty="0" err="1" smtClean="0">
                <a:hlinkClick r:id="rId2" tooltip="选择要编辑的楼梯并选择楼梯构件后，就可以使用修改控件对构件进行直接操纵。"/>
              </a:rPr>
              <a:t>修改</a:t>
            </a:r>
            <a:r>
              <a:rPr lang="zh-CN" altLang="en-US" sz="4000" dirty="0" smtClean="0"/>
              <a:t>梯段构件。</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楼梯梯段构件</a:t>
            </a:r>
            <a:endParaRPr lang="zh-CN" altLang="en-US" sz="7100" dirty="0"/>
          </a:p>
        </p:txBody>
      </p:sp>
      <p:pic>
        <p:nvPicPr>
          <p:cNvPr id="7" name="GUID-45B17238-E349-4277-8160-2233E9000F7E__IMAGE_B483E24D9633453D818E6824E11DD096" descr="http://help.autodesk.com/cloudhelp/2015/CHS/Revit-Model/images/GUID-CA77003C-C4D9-48BD-B8D1-198D218C85F2.png"/>
          <p:cNvPicPr/>
          <p:nvPr/>
        </p:nvPicPr>
        <p:blipFill>
          <a:blip r:embed="rId3"/>
          <a:srcRect/>
          <a:stretch>
            <a:fillRect/>
          </a:stretch>
        </p:blipFill>
        <p:spPr bwMode="auto">
          <a:xfrm>
            <a:off x="11857758" y="3863172"/>
            <a:ext cx="3717249" cy="471490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425403" y="7575658"/>
            <a:ext cx="1357322" cy="718959"/>
          </a:xfrm>
          <a:prstGeom prst="rect">
            <a:avLst/>
          </a:prstGeom>
          <a:noFill/>
          <a:ln w="9525">
            <a:noFill/>
            <a:miter lim="800000"/>
            <a:headEnd/>
            <a:tailEnd/>
          </a:ln>
        </p:spPr>
        <p:txBody>
          <a:bodyPr wrap="square" lIns="163367" tIns="81683" rIns="163367" bIns="81683">
            <a:spAutoFit/>
          </a:bodyPr>
          <a:lstStyle/>
          <a:p>
            <a:r>
              <a:rPr lang="zh-CN" altLang="en-US" dirty="0" smtClean="0"/>
              <a:t>直梯</a:t>
            </a:r>
            <a:endParaRPr lang="zh-CN" altLang="en-US"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楼梯梯段类型</a:t>
            </a:r>
            <a:endParaRPr lang="zh-CN" altLang="en-US" sz="7100" dirty="0"/>
          </a:p>
        </p:txBody>
      </p:sp>
      <p:pic>
        <p:nvPicPr>
          <p:cNvPr id="10" name="GUID-884363F0-3B1E-4894-9CE0-010C4453F448__IMAGE_B8825249E2B7455C8EE2B016049F2DCA" descr="http://help.autodesk.com/cloudhelp/2015/CHS/Revit-Model/images/GUID-D61AAED3-0A09-4638-AE59-3EA9054B42A8.png"/>
          <p:cNvPicPr/>
          <p:nvPr/>
        </p:nvPicPr>
        <p:blipFill>
          <a:blip r:embed="rId2"/>
          <a:srcRect/>
          <a:stretch>
            <a:fillRect/>
          </a:stretch>
        </p:blipFill>
        <p:spPr bwMode="auto">
          <a:xfrm>
            <a:off x="425403" y="3577420"/>
            <a:ext cx="2717809" cy="3357586"/>
          </a:xfrm>
          <a:prstGeom prst="rect">
            <a:avLst/>
          </a:prstGeom>
          <a:noFill/>
          <a:ln w="9525">
            <a:noFill/>
            <a:miter lim="800000"/>
            <a:headEnd/>
            <a:tailEnd/>
          </a:ln>
        </p:spPr>
      </p:pic>
      <p:pic>
        <p:nvPicPr>
          <p:cNvPr id="11" name="GUID-884363F0-3B1E-4894-9CE0-010C4453F448__IMAGE_B42B9FA278164D7DB1F30609CBC59305" descr="http://help.autodesk.com/cloudhelp/2015/CHS/Revit-Model/images/GUID-42F0D496-1AB5-485D-BBED-F02302098B62.png"/>
          <p:cNvPicPr/>
          <p:nvPr/>
        </p:nvPicPr>
        <p:blipFill>
          <a:blip r:embed="rId3"/>
          <a:srcRect/>
          <a:stretch>
            <a:fillRect/>
          </a:stretch>
        </p:blipFill>
        <p:spPr bwMode="auto">
          <a:xfrm>
            <a:off x="3785271" y="3418398"/>
            <a:ext cx="2644788" cy="3703022"/>
          </a:xfrm>
          <a:prstGeom prst="rect">
            <a:avLst/>
          </a:prstGeom>
          <a:noFill/>
          <a:ln w="9525">
            <a:noFill/>
            <a:miter lim="800000"/>
            <a:headEnd/>
            <a:tailEnd/>
          </a:ln>
        </p:spPr>
      </p:pic>
      <p:sp>
        <p:nvSpPr>
          <p:cNvPr id="12" name="TextBox 11"/>
          <p:cNvSpPr txBox="1"/>
          <p:nvPr/>
        </p:nvSpPr>
        <p:spPr>
          <a:xfrm>
            <a:off x="3143212" y="7575658"/>
            <a:ext cx="3286847" cy="1928826"/>
          </a:xfrm>
          <a:prstGeom prst="rect">
            <a:avLst/>
          </a:prstGeom>
        </p:spPr>
        <p:txBody>
          <a:bodyPr vert="horz" wrap="square" lIns="182953" tIns="91478" rIns="182953" bIns="91478" rtlCol="0">
            <a:normAutofit fontScale="70000" lnSpcReduction="200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全踏步螺旋梯段（到达下一楼层的实际踢面数，可以大于</a:t>
            </a:r>
            <a:r>
              <a:rPr lang="en-US" sz="4000" dirty="0" smtClean="0"/>
              <a:t> 360 </a:t>
            </a:r>
            <a:r>
              <a:rPr lang="zh-CN" altLang="en-US" sz="4000" dirty="0" smtClean="0"/>
              <a:t>度）</a:t>
            </a:r>
            <a:endParaRPr lang="zh-CN" altLang="en-US" sz="4000" dirty="0" smtClean="0">
              <a:latin typeface="微软雅黑" panose="020B0503020204020204" pitchFamily="34" charset="-122"/>
              <a:ea typeface="微软雅黑" panose="020B0503020204020204" pitchFamily="34" charset="-122"/>
            </a:endParaRPr>
          </a:p>
        </p:txBody>
      </p:sp>
      <p:pic>
        <p:nvPicPr>
          <p:cNvPr id="13" name="GUID-884363F0-3B1E-4894-9CE0-010C4453F448__IMAGE_22BAB7F5BFE345F3A4E44DBE0AC27867" descr="http://help.autodesk.com/cloudhelp/2015/CHS/Revit-Model/images/GUID-68E4F3B4-7C2E-43D1-9A03-C48E8D1FC9F7.png"/>
          <p:cNvPicPr/>
          <p:nvPr/>
        </p:nvPicPr>
        <p:blipFill>
          <a:blip r:embed="rId4"/>
          <a:srcRect/>
          <a:stretch>
            <a:fillRect/>
          </a:stretch>
        </p:blipFill>
        <p:spPr bwMode="auto">
          <a:xfrm>
            <a:off x="7359637" y="3946364"/>
            <a:ext cx="2428892" cy="3202956"/>
          </a:xfrm>
          <a:prstGeom prst="rect">
            <a:avLst/>
          </a:prstGeom>
          <a:noFill/>
          <a:ln w="9525">
            <a:noFill/>
            <a:miter lim="800000"/>
            <a:headEnd/>
            <a:tailEnd/>
          </a:ln>
        </p:spPr>
      </p:pic>
      <p:sp>
        <p:nvSpPr>
          <p:cNvPr id="14" name="TextBox 13"/>
          <p:cNvSpPr txBox="1"/>
          <p:nvPr/>
        </p:nvSpPr>
        <p:spPr>
          <a:xfrm>
            <a:off x="7359637" y="7580236"/>
            <a:ext cx="2571768" cy="1924247"/>
          </a:xfrm>
          <a:prstGeom prst="rect">
            <a:avLst/>
          </a:prstGeom>
        </p:spPr>
        <p:txBody>
          <a:bodyPr vert="horz" wrap="square" lIns="182953" tIns="91478" rIns="182953" bIns="91478" rtlCol="0">
            <a:normAutofit fontScale="70000" lnSpcReduction="200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圆心</a:t>
            </a:r>
            <a:r>
              <a:rPr lang="en-US" sz="4000" dirty="0" smtClean="0"/>
              <a:t>-</a:t>
            </a:r>
            <a:r>
              <a:rPr lang="zh-CN" altLang="en-US" sz="4000" dirty="0" smtClean="0"/>
              <a:t>端点螺旋梯段（小于</a:t>
            </a:r>
            <a:r>
              <a:rPr lang="en-US" sz="4000" dirty="0" smtClean="0"/>
              <a:t> 360 </a:t>
            </a:r>
            <a:r>
              <a:rPr lang="zh-CN" altLang="en-US" sz="4000" dirty="0" smtClean="0"/>
              <a:t>度）</a:t>
            </a:r>
            <a:endParaRPr lang="zh-CN" altLang="en-US" sz="4000" dirty="0" smtClean="0">
              <a:latin typeface="微软雅黑" panose="020B0503020204020204" pitchFamily="34" charset="-122"/>
              <a:ea typeface="微软雅黑" panose="020B0503020204020204" pitchFamily="34" charset="-122"/>
            </a:endParaRPr>
          </a:p>
        </p:txBody>
      </p:sp>
      <p:pic>
        <p:nvPicPr>
          <p:cNvPr id="15" name="GUID-884363F0-3B1E-4894-9CE0-010C4453F448__IMAGE_427CB603B4694031AB9D58178377F0FD" descr="http://help.autodesk.com/cloudhelp/2015/CHS/Revit-Model/images/GUID-6395163B-80CE-4961-90BA-EF631D7E128F.png"/>
          <p:cNvPicPr/>
          <p:nvPr/>
        </p:nvPicPr>
        <p:blipFill>
          <a:blip r:embed="rId5"/>
          <a:srcRect/>
          <a:stretch>
            <a:fillRect/>
          </a:stretch>
        </p:blipFill>
        <p:spPr bwMode="auto">
          <a:xfrm>
            <a:off x="10717223" y="4160678"/>
            <a:ext cx="2906036" cy="2988642"/>
          </a:xfrm>
          <a:prstGeom prst="rect">
            <a:avLst/>
          </a:prstGeom>
          <a:noFill/>
          <a:ln w="9525">
            <a:noFill/>
            <a:miter lim="800000"/>
            <a:headEnd/>
            <a:tailEnd/>
          </a:ln>
        </p:spPr>
      </p:pic>
      <p:sp>
        <p:nvSpPr>
          <p:cNvPr id="16" name="TextBox 15"/>
          <p:cNvSpPr txBox="1"/>
          <p:nvPr/>
        </p:nvSpPr>
        <p:spPr>
          <a:xfrm>
            <a:off x="10717223" y="7580237"/>
            <a:ext cx="2572460" cy="1428760"/>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r>
              <a:rPr lang="en-US" sz="4000" dirty="0" smtClean="0"/>
              <a:t>L </a:t>
            </a:r>
            <a:r>
              <a:rPr lang="zh-CN" altLang="en-US" sz="4000" dirty="0" smtClean="0"/>
              <a:t>形斜踏步梯段</a:t>
            </a:r>
            <a:endParaRPr lang="zh-CN" altLang="en-US" sz="4000" dirty="0" smtClean="0">
              <a:latin typeface="微软雅黑" panose="020B0503020204020204" pitchFamily="34" charset="-122"/>
              <a:ea typeface="微软雅黑" panose="020B0503020204020204" pitchFamily="34" charset="-122"/>
            </a:endParaRPr>
          </a:p>
        </p:txBody>
      </p:sp>
      <p:pic>
        <p:nvPicPr>
          <p:cNvPr id="17" name="GUID-884363F0-3B1E-4894-9CE0-010C4453F448__IMAGE_B483E24D9633453D818E6824E11DD096" descr="http://help.autodesk.com/cloudhelp/2015/CHS/Revit-Model/images/GUID-CA77003C-C4D9-48BD-B8D1-198D218C85F2.png"/>
          <p:cNvPicPr/>
          <p:nvPr/>
        </p:nvPicPr>
        <p:blipFill>
          <a:blip r:embed="rId6"/>
          <a:srcRect/>
          <a:stretch>
            <a:fillRect/>
          </a:stretch>
        </p:blipFill>
        <p:spPr bwMode="auto">
          <a:xfrm>
            <a:off x="13860495" y="3718965"/>
            <a:ext cx="3000396" cy="3216041"/>
          </a:xfrm>
          <a:prstGeom prst="rect">
            <a:avLst/>
          </a:prstGeom>
          <a:noFill/>
          <a:ln w="9525">
            <a:noFill/>
            <a:miter lim="800000"/>
            <a:headEnd/>
            <a:tailEnd/>
          </a:ln>
        </p:spPr>
      </p:pic>
      <p:sp>
        <p:nvSpPr>
          <p:cNvPr id="18" name="TextBox 17"/>
          <p:cNvSpPr txBox="1"/>
          <p:nvPr/>
        </p:nvSpPr>
        <p:spPr>
          <a:xfrm>
            <a:off x="13860495" y="7580237"/>
            <a:ext cx="3000396" cy="1143008"/>
          </a:xfrm>
          <a:prstGeom prst="rect">
            <a:avLst/>
          </a:prstGeom>
        </p:spPr>
        <p:txBody>
          <a:bodyPr vert="horz" wrap="square" lIns="182953" tIns="91478" rIns="182953" bIns="91478" rtlCol="0">
            <a:normAutofit fontScale="77500" lnSpcReduction="20000"/>
          </a:bodyPr>
          <a:lstStyle/>
          <a:p>
            <a:pPr>
              <a:lnSpc>
                <a:spcPct val="120000"/>
              </a:lnSpc>
              <a:buClr>
                <a:schemeClr val="bg1">
                  <a:lumMod val="75000"/>
                </a:schemeClr>
              </a:buClr>
              <a:buSzPct val="50000"/>
              <a:buFont typeface="Wingdings" panose="05000000000000000000" pitchFamily="2" charset="2"/>
              <a:buChar char="n"/>
            </a:pPr>
            <a:r>
              <a:rPr lang="en-US" sz="4000" dirty="0" smtClean="0"/>
              <a:t>U </a:t>
            </a:r>
            <a:r>
              <a:rPr lang="zh-CN" altLang="en-US" sz="4000" dirty="0" smtClean="0"/>
              <a:t>形斜踏步梯段</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16144988" cy="4596944"/>
          </a:xfrm>
          <a:prstGeom prst="rect">
            <a:avLst/>
          </a:prstGeom>
          <a:noFill/>
          <a:ln w="9525">
            <a:noFill/>
            <a:miter lim="800000"/>
            <a:headEnd/>
            <a:tailEnd/>
          </a:ln>
        </p:spPr>
        <p:txBody>
          <a:bodyPr wrap="square" lIns="163367" tIns="81683" rIns="163367" bIns="81683">
            <a:spAutoFit/>
          </a:bodyPr>
          <a:lstStyle/>
          <a:p>
            <a:pPr marL="742950" lvl="0" indent="-742950">
              <a:buFont typeface="+mj-lt"/>
              <a:buAutoNum type="arabicPeriod"/>
            </a:pPr>
            <a:r>
              <a:rPr lang="zh-CN" altLang="en-US" dirty="0" smtClean="0"/>
              <a:t>依次单击</a:t>
            </a:r>
            <a:r>
              <a:rPr lang="en-US" dirty="0" smtClean="0"/>
              <a:t>“</a:t>
            </a:r>
            <a:r>
              <a:rPr lang="zh-CN" altLang="en-US" dirty="0" smtClean="0"/>
              <a:t>结构</a:t>
            </a:r>
            <a:r>
              <a:rPr lang="en-US" dirty="0" smtClean="0"/>
              <a:t>”</a:t>
            </a:r>
            <a:r>
              <a:rPr lang="zh-CN" altLang="en-US" dirty="0" smtClean="0"/>
              <a:t>选项卡</a:t>
            </a:r>
            <a:r>
              <a:rPr lang="en-US" dirty="0" smtClean="0"/>
              <a:t>  “</a:t>
            </a:r>
            <a:r>
              <a:rPr lang="zh-CN" altLang="en-US" dirty="0" smtClean="0"/>
              <a:t>楼梯坡道</a:t>
            </a:r>
            <a:r>
              <a:rPr lang="en-US" dirty="0" smtClean="0"/>
              <a:t>”</a:t>
            </a:r>
            <a:r>
              <a:rPr lang="zh-CN" altLang="en-US" dirty="0" smtClean="0"/>
              <a:t>面板</a:t>
            </a:r>
            <a:r>
              <a:rPr lang="en-US" dirty="0" smtClean="0"/>
              <a:t>  </a:t>
            </a:r>
            <a:r>
              <a:rPr lang="zh-CN" altLang="en-US" dirty="0" smtClean="0"/>
              <a:t>（楼梯</a:t>
            </a:r>
            <a:r>
              <a:rPr lang="en-US" dirty="0" smtClean="0"/>
              <a:t>(</a:t>
            </a:r>
            <a:r>
              <a:rPr lang="zh-CN" altLang="en-US" dirty="0" smtClean="0"/>
              <a:t>按构件</a:t>
            </a:r>
            <a:r>
              <a:rPr lang="en-US" dirty="0" smtClean="0"/>
              <a:t>)</a:t>
            </a:r>
            <a:r>
              <a:rPr lang="zh-CN" altLang="en-US" dirty="0" smtClean="0"/>
              <a:t>）。</a:t>
            </a:r>
            <a:endParaRPr lang="zh-CN" altLang="en-US" sz="4000" dirty="0" smtClean="0"/>
          </a:p>
          <a:p>
            <a:pPr marL="742950" lvl="0" indent="-742950">
              <a:buFont typeface="+mj-lt"/>
              <a:buAutoNum type="arabicPeriod"/>
            </a:pPr>
            <a:r>
              <a:rPr lang="zh-CN" altLang="en-US" dirty="0" smtClean="0"/>
              <a:t>在</a:t>
            </a:r>
            <a:r>
              <a:rPr lang="en-US" dirty="0" smtClean="0"/>
              <a:t>“</a:t>
            </a:r>
            <a:r>
              <a:rPr lang="zh-CN" altLang="en-US" dirty="0" smtClean="0"/>
              <a:t>构件</a:t>
            </a:r>
            <a:r>
              <a:rPr lang="en-US" dirty="0" smtClean="0"/>
              <a:t>”</a:t>
            </a:r>
            <a:r>
              <a:rPr lang="zh-CN" altLang="en-US" dirty="0" smtClean="0"/>
              <a:t>面板上，确认该梯段处于选中状态。</a:t>
            </a:r>
            <a:endParaRPr lang="zh-CN" altLang="en-US" sz="4000" dirty="0" smtClean="0"/>
          </a:p>
          <a:p>
            <a:pPr marL="742950" lvl="0" indent="-742950">
              <a:buFont typeface="+mj-lt"/>
              <a:buAutoNum type="arabicPeriod"/>
            </a:pPr>
            <a:r>
              <a:rPr lang="zh-CN" altLang="en-US" dirty="0" smtClean="0"/>
              <a:t>在</a:t>
            </a:r>
            <a:r>
              <a:rPr lang="en-US" dirty="0" smtClean="0"/>
              <a:t>“</a:t>
            </a:r>
            <a:r>
              <a:rPr lang="zh-CN" altLang="en-US" dirty="0" smtClean="0"/>
              <a:t>绘制</a:t>
            </a:r>
            <a:r>
              <a:rPr lang="en-US" dirty="0" smtClean="0"/>
              <a:t>”</a:t>
            </a:r>
            <a:r>
              <a:rPr lang="zh-CN" altLang="en-US" dirty="0" smtClean="0"/>
              <a:t>库中，选择下列工具之一，以创建所需的梯段类型：</a:t>
            </a:r>
            <a:endParaRPr lang="zh-CN" altLang="en-US" sz="4000" dirty="0" smtClean="0"/>
          </a:p>
          <a:p>
            <a:pPr lvl="1"/>
            <a:r>
              <a:rPr lang="zh-CN" altLang="en-US" dirty="0" smtClean="0"/>
              <a:t>（直梯）</a:t>
            </a:r>
            <a:endParaRPr lang="zh-CN" altLang="en-US" sz="4000" dirty="0" smtClean="0"/>
          </a:p>
          <a:p>
            <a:pPr lvl="1"/>
            <a:r>
              <a:rPr lang="zh-CN" altLang="en-US" dirty="0" smtClean="0"/>
              <a:t>（全踏步螺旋）</a:t>
            </a:r>
            <a:endParaRPr lang="zh-CN" altLang="en-US" sz="4000" dirty="0" smtClean="0"/>
          </a:p>
          <a:p>
            <a:pPr lvl="1"/>
            <a:r>
              <a:rPr lang="zh-CN" altLang="en-US" dirty="0" smtClean="0"/>
              <a:t>（圆心</a:t>
            </a:r>
            <a:r>
              <a:rPr lang="en-US" dirty="0" smtClean="0"/>
              <a:t>-</a:t>
            </a:r>
            <a:r>
              <a:rPr lang="zh-CN" altLang="en-US" dirty="0" smtClean="0"/>
              <a:t>端点螺旋）</a:t>
            </a:r>
            <a:endParaRPr lang="zh-CN" altLang="en-US" sz="4000" dirty="0" smtClean="0"/>
          </a:p>
          <a:p>
            <a:pPr lvl="1"/>
            <a:r>
              <a:rPr lang="zh-CN" altLang="en-US" dirty="0" smtClean="0"/>
              <a:t>（</a:t>
            </a:r>
            <a:r>
              <a:rPr lang="en-US" dirty="0" smtClean="0"/>
              <a:t>L </a:t>
            </a:r>
            <a:r>
              <a:rPr lang="zh-CN" altLang="en-US" dirty="0" smtClean="0"/>
              <a:t>形斜踏步梯段）</a:t>
            </a:r>
            <a:endParaRPr lang="zh-CN" altLang="en-US" sz="4000" dirty="0" smtClean="0"/>
          </a:p>
          <a:p>
            <a:pPr lvl="1"/>
            <a:r>
              <a:rPr lang="zh-CN" altLang="en-US" dirty="0" smtClean="0"/>
              <a:t>（</a:t>
            </a:r>
            <a:r>
              <a:rPr lang="en-US" dirty="0" smtClean="0"/>
              <a:t>U </a:t>
            </a:r>
            <a:r>
              <a:rPr lang="zh-CN" altLang="en-US" dirty="0" smtClean="0"/>
              <a:t>形斜踏步梯段）</a:t>
            </a:r>
            <a:endParaRPr lang="zh-CN" altLang="en-US" sz="40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选择梯段构件工具并指定选项</a:t>
            </a:r>
            <a:endParaRPr lang="zh-CN" altLang="en-US" sz="4400" b="1" dirty="0"/>
          </a:p>
        </p:txBody>
      </p:sp>
      <p:pic>
        <p:nvPicPr>
          <p:cNvPr id="7" name="GUID-26053199-6B08-44B9-907C-F5D9AA7CEC81__IMAGE_D7DBCA7DCC6F4F78B3D8A75F8A6A8FB2" descr="http://help.autodesk.com/cloudhelp/2015/CHS/Revit-Model/images/GUID-B5F60E80-86D7-4F6B-B331-C5CD8AD36D46.png"/>
          <p:cNvPicPr/>
          <p:nvPr/>
        </p:nvPicPr>
        <p:blipFill>
          <a:blip r:embed="rId2"/>
          <a:srcRect/>
          <a:stretch>
            <a:fillRect/>
          </a:stretch>
        </p:blipFill>
        <p:spPr bwMode="auto">
          <a:xfrm>
            <a:off x="1787473" y="5071269"/>
            <a:ext cx="506415" cy="506415"/>
          </a:xfrm>
          <a:prstGeom prst="rect">
            <a:avLst/>
          </a:prstGeom>
          <a:noFill/>
          <a:ln w="9525">
            <a:noFill/>
            <a:miter lim="800000"/>
            <a:headEnd/>
            <a:tailEnd/>
          </a:ln>
        </p:spPr>
      </p:pic>
      <p:pic>
        <p:nvPicPr>
          <p:cNvPr id="8" name="GUID-26053199-6B08-44B9-907C-F5D9AA7CEC81__IMAGE_372B13B59D2E43E0AC6280E5B101662E" descr="http://help.autodesk.com/cloudhelp/2015/CHS/Revit-Model/images/GUID-83BD66B0-EBF4-4727-B274-E94657F67A72.png"/>
          <p:cNvPicPr/>
          <p:nvPr/>
        </p:nvPicPr>
        <p:blipFill>
          <a:blip r:embed="rId3"/>
          <a:srcRect/>
          <a:stretch>
            <a:fillRect/>
          </a:stretch>
        </p:blipFill>
        <p:spPr bwMode="auto">
          <a:xfrm>
            <a:off x="1787473" y="5791998"/>
            <a:ext cx="506415" cy="506415"/>
          </a:xfrm>
          <a:prstGeom prst="rect">
            <a:avLst/>
          </a:prstGeom>
          <a:noFill/>
          <a:ln w="9525">
            <a:noFill/>
            <a:miter lim="800000"/>
            <a:headEnd/>
            <a:tailEnd/>
          </a:ln>
        </p:spPr>
      </p:pic>
      <p:pic>
        <p:nvPicPr>
          <p:cNvPr id="9" name="GUID-26053199-6B08-44B9-907C-F5D9AA7CEC81__IMAGE_A50079C4FFAD4E0F8AE63D3C676391D3" descr="http://help.autodesk.com/cloudhelp/2015/CHS/Revit-Model/images/GUID-DD763CDA-3365-4FF4-BA35-A00FD2B1C553.png"/>
          <p:cNvPicPr/>
          <p:nvPr/>
        </p:nvPicPr>
        <p:blipFill>
          <a:blip r:embed="rId4"/>
          <a:srcRect/>
          <a:stretch>
            <a:fillRect/>
          </a:stretch>
        </p:blipFill>
        <p:spPr bwMode="auto">
          <a:xfrm>
            <a:off x="1787473" y="6298413"/>
            <a:ext cx="434977" cy="506415"/>
          </a:xfrm>
          <a:prstGeom prst="rect">
            <a:avLst/>
          </a:prstGeom>
          <a:noFill/>
          <a:ln w="9525">
            <a:noFill/>
            <a:miter lim="800000"/>
            <a:headEnd/>
            <a:tailEnd/>
          </a:ln>
        </p:spPr>
      </p:pic>
      <p:pic>
        <p:nvPicPr>
          <p:cNvPr id="10" name="GUID-26053199-6B08-44B9-907C-F5D9AA7CEC81__IMAGE_6388BE37D0814680BBFC424061793B0E" descr="http://help.autodesk.com/cloudhelp/2015/CHS/Revit-Model/images/GUID-3DF87928-55CE-4576-B1E0-5ED59A626BD1.png"/>
          <p:cNvPicPr/>
          <p:nvPr/>
        </p:nvPicPr>
        <p:blipFill>
          <a:blip r:embed="rId5"/>
          <a:srcRect/>
          <a:stretch>
            <a:fillRect/>
          </a:stretch>
        </p:blipFill>
        <p:spPr bwMode="auto">
          <a:xfrm>
            <a:off x="1787473" y="6804828"/>
            <a:ext cx="506415" cy="506415"/>
          </a:xfrm>
          <a:prstGeom prst="rect">
            <a:avLst/>
          </a:prstGeom>
          <a:noFill/>
          <a:ln w="9525">
            <a:noFill/>
            <a:miter lim="800000"/>
            <a:headEnd/>
            <a:tailEnd/>
          </a:ln>
        </p:spPr>
      </p:pic>
      <p:pic>
        <p:nvPicPr>
          <p:cNvPr id="11" name="GUID-26053199-6B08-44B9-907C-F5D9AA7CEC81__IMAGE_9BD02EDF62944CE8A05D291440520A9D" descr="http://help.autodesk.com/cloudhelp/2015/CHS/Revit-Model/images/GUID-D625733C-688A-4E31-8165-57E13C846D9D.png"/>
          <p:cNvPicPr/>
          <p:nvPr/>
        </p:nvPicPr>
        <p:blipFill>
          <a:blip r:embed="rId6"/>
          <a:srcRect/>
          <a:stretch>
            <a:fillRect/>
          </a:stretch>
        </p:blipFill>
        <p:spPr bwMode="auto">
          <a:xfrm>
            <a:off x="1716035" y="7311243"/>
            <a:ext cx="577853" cy="50641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403009"/>
            <a:ext cx="9072626" cy="5828050"/>
          </a:xfrm>
          <a:prstGeom prst="rect">
            <a:avLst/>
          </a:prstGeom>
          <a:noFill/>
          <a:ln w="9525">
            <a:noFill/>
            <a:miter lim="800000"/>
            <a:headEnd/>
            <a:tailEnd/>
          </a:ln>
        </p:spPr>
        <p:txBody>
          <a:bodyPr wrap="square" lIns="163367" tIns="81683" rIns="163367" bIns="81683">
            <a:spAutoFit/>
          </a:bodyPr>
          <a:lstStyle/>
          <a:p>
            <a:pPr lvl="0"/>
            <a:r>
              <a:rPr lang="en-US" altLang="zh-CN" dirty="0" smtClean="0"/>
              <a:t>4. </a:t>
            </a:r>
            <a:r>
              <a:rPr lang="zh-CN" altLang="en-US" dirty="0" smtClean="0"/>
              <a:t>在选项栏上：</a:t>
            </a:r>
          </a:p>
          <a:p>
            <a:pPr>
              <a:buFont typeface="Arial" pitchFamily="34" charset="0"/>
              <a:buChar char="•"/>
            </a:pPr>
            <a:r>
              <a:rPr lang="zh-CN" altLang="en-US" dirty="0" smtClean="0"/>
              <a:t>对于</a:t>
            </a:r>
            <a:r>
              <a:rPr lang="en-US" dirty="0" smtClean="0"/>
              <a:t>“</a:t>
            </a:r>
            <a:r>
              <a:rPr lang="zh-CN" altLang="en-US" dirty="0" smtClean="0"/>
              <a:t>定位线</a:t>
            </a:r>
            <a:r>
              <a:rPr lang="en-US" dirty="0" smtClean="0"/>
              <a:t>”</a:t>
            </a:r>
            <a:r>
              <a:rPr lang="zh-CN" altLang="en-US" dirty="0" smtClean="0"/>
              <a:t>，为相对于向上方向的梯段选择创建路径：</a:t>
            </a:r>
            <a:endParaRPr lang="en-US" altLang="zh-CN" dirty="0" smtClean="0"/>
          </a:p>
          <a:p>
            <a:pPr lvl="2">
              <a:buFont typeface="Wingdings" pitchFamily="2" charset="2"/>
              <a:buChar char="ü"/>
            </a:pPr>
            <a:r>
              <a:rPr lang="zh-CN" altLang="en-US" dirty="0" smtClean="0"/>
              <a:t>梯边梁外侧：左</a:t>
            </a:r>
            <a:r>
              <a:rPr lang="en-US" dirty="0" smtClean="0"/>
              <a:t> (1)</a:t>
            </a:r>
            <a:endParaRPr lang="zh-CN" altLang="en-US" sz="4000" dirty="0" smtClean="0"/>
          </a:p>
          <a:p>
            <a:pPr lvl="2">
              <a:buFont typeface="Wingdings" pitchFamily="2" charset="2"/>
              <a:buChar char="ü"/>
            </a:pPr>
            <a:r>
              <a:rPr lang="zh-CN" altLang="en-US" dirty="0" smtClean="0"/>
              <a:t>梯段：左</a:t>
            </a:r>
            <a:r>
              <a:rPr lang="en-US" dirty="0" smtClean="0"/>
              <a:t> (2)</a:t>
            </a:r>
            <a:endParaRPr lang="zh-CN" altLang="en-US" sz="4000" dirty="0" smtClean="0"/>
          </a:p>
          <a:p>
            <a:pPr lvl="2">
              <a:buFont typeface="Wingdings" pitchFamily="2" charset="2"/>
              <a:buChar char="ü"/>
            </a:pPr>
            <a:r>
              <a:rPr lang="zh-CN" altLang="en-US" dirty="0" smtClean="0"/>
              <a:t>梯段：中心</a:t>
            </a:r>
            <a:r>
              <a:rPr lang="en-US" dirty="0" smtClean="0"/>
              <a:t> (3)</a:t>
            </a:r>
            <a:endParaRPr lang="zh-CN" altLang="en-US" sz="4000" dirty="0" smtClean="0"/>
          </a:p>
          <a:p>
            <a:pPr lvl="2">
              <a:buFont typeface="Wingdings" pitchFamily="2" charset="2"/>
              <a:buChar char="ü"/>
            </a:pPr>
            <a:r>
              <a:rPr lang="zh-CN" altLang="en-US" dirty="0" smtClean="0"/>
              <a:t>梯段：右</a:t>
            </a:r>
            <a:r>
              <a:rPr lang="en-US" dirty="0" smtClean="0"/>
              <a:t> (4)</a:t>
            </a:r>
            <a:endParaRPr lang="zh-CN" altLang="en-US" sz="4000" dirty="0" smtClean="0"/>
          </a:p>
          <a:p>
            <a:pPr lvl="2">
              <a:buFont typeface="Wingdings" pitchFamily="2" charset="2"/>
              <a:buChar char="ü"/>
            </a:pPr>
            <a:r>
              <a:rPr lang="zh-CN" altLang="en-US" dirty="0" smtClean="0"/>
              <a:t>梯边梁外侧：右</a:t>
            </a:r>
            <a:r>
              <a:rPr lang="en-US" dirty="0" smtClean="0"/>
              <a:t> (5)</a:t>
            </a:r>
          </a:p>
          <a:p>
            <a:pPr lvl="2">
              <a:buFont typeface="Wingdings" pitchFamily="2" charset="2"/>
              <a:buChar char="ü"/>
            </a:pPr>
            <a:endParaRPr lang="zh-CN" altLang="en-US" sz="4000" dirty="0" smtClean="0"/>
          </a:p>
          <a:p>
            <a:r>
              <a:rPr lang="zh-CN" altLang="en-US" sz="4000" dirty="0" smtClean="0"/>
              <a:t>     可以帮助更改</a:t>
            </a:r>
            <a:r>
              <a:rPr lang="en-US" sz="4000" dirty="0" smtClean="0"/>
              <a:t>“</a:t>
            </a:r>
            <a:r>
              <a:rPr lang="zh-CN" altLang="en-US" sz="4000" dirty="0" smtClean="0"/>
              <a:t>定位线</a:t>
            </a:r>
            <a:r>
              <a:rPr lang="en-US" sz="4000" dirty="0" smtClean="0"/>
              <a:t>”</a:t>
            </a:r>
            <a:r>
              <a:rPr lang="zh-CN" altLang="en-US" sz="4000" dirty="0" smtClean="0"/>
              <a:t>选项</a:t>
            </a:r>
            <a:endParaRPr lang="zh-CN" altLang="en-US" sz="40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选择梯段构件工具并指定选项</a:t>
            </a:r>
            <a:endParaRPr lang="zh-CN" altLang="en-US" sz="4400" b="1" dirty="0"/>
          </a:p>
        </p:txBody>
      </p:sp>
      <p:pic>
        <p:nvPicPr>
          <p:cNvPr id="12" name="GUID-26053199-6B08-44B9-907C-F5D9AA7CEC81__IMAGE_EBF854704D124284AA0927E76BFB6078" descr="http://help.autodesk.com/cloudhelp/2015/CHS/Revit-Model/images/GUID-94CB0A0B-F9A7-4CDC-9CDC-15C1AD485E68.png"/>
          <p:cNvPicPr/>
          <p:nvPr/>
        </p:nvPicPr>
        <p:blipFill>
          <a:blip r:embed="rId2"/>
          <a:srcRect/>
          <a:stretch>
            <a:fillRect/>
          </a:stretch>
        </p:blipFill>
        <p:spPr bwMode="auto">
          <a:xfrm>
            <a:off x="9431339" y="4863304"/>
            <a:ext cx="6858048" cy="375220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148793"/>
            <a:ext cx="9072626" cy="6812935"/>
          </a:xfrm>
          <a:prstGeom prst="rect">
            <a:avLst/>
          </a:prstGeom>
          <a:noFill/>
          <a:ln w="9525">
            <a:noFill/>
            <a:miter lim="800000"/>
            <a:headEnd/>
            <a:tailEnd/>
          </a:ln>
        </p:spPr>
        <p:txBody>
          <a:bodyPr wrap="square" lIns="163367" tIns="81683" rIns="163367" bIns="81683">
            <a:spAutoFit/>
          </a:bodyPr>
          <a:lstStyle/>
          <a:p>
            <a:pPr lvl="0"/>
            <a:r>
              <a:rPr lang="en-US" altLang="zh-CN" dirty="0" smtClean="0"/>
              <a:t>4. </a:t>
            </a:r>
            <a:r>
              <a:rPr lang="zh-CN" altLang="en-US" dirty="0" smtClean="0"/>
              <a:t>在选项栏上：</a:t>
            </a:r>
            <a:endParaRPr lang="en-US" altLang="zh-CN" dirty="0" smtClean="0"/>
          </a:p>
          <a:p>
            <a:pPr lvl="0">
              <a:buFont typeface="Arial" pitchFamily="34" charset="0"/>
              <a:buChar char="•"/>
            </a:pPr>
            <a:r>
              <a:rPr lang="zh-CN" altLang="en-US" dirty="0" smtClean="0"/>
              <a:t>对于</a:t>
            </a:r>
            <a:r>
              <a:rPr lang="en-US" dirty="0" smtClean="0"/>
              <a:t>“</a:t>
            </a:r>
            <a:r>
              <a:rPr lang="zh-CN" altLang="en-US" dirty="0" smtClean="0"/>
              <a:t>偏移</a:t>
            </a:r>
            <a:r>
              <a:rPr lang="en-US" dirty="0" smtClean="0"/>
              <a:t>”</a:t>
            </a:r>
            <a:r>
              <a:rPr lang="zh-CN" altLang="en-US" dirty="0" smtClean="0"/>
              <a:t>，为创建路径指定一个可选偏移值。 例如，如果为</a:t>
            </a:r>
            <a:r>
              <a:rPr lang="en-US" dirty="0" smtClean="0"/>
              <a:t>“</a:t>
            </a:r>
            <a:r>
              <a:rPr lang="zh-CN" altLang="en-US" dirty="0" smtClean="0"/>
              <a:t>偏移</a:t>
            </a:r>
            <a:r>
              <a:rPr lang="en-US" dirty="0" smtClean="0"/>
              <a:t>”</a:t>
            </a:r>
            <a:r>
              <a:rPr lang="zh-CN" altLang="en-US" dirty="0" smtClean="0"/>
              <a:t>输入</a:t>
            </a:r>
            <a:r>
              <a:rPr lang="en-US" dirty="0" smtClean="0"/>
              <a:t> 3"</a:t>
            </a:r>
            <a:r>
              <a:rPr lang="zh-CN" altLang="en-US" dirty="0" smtClean="0"/>
              <a:t>，并且</a:t>
            </a:r>
            <a:r>
              <a:rPr lang="en-US" dirty="0" smtClean="0"/>
              <a:t>“</a:t>
            </a:r>
            <a:r>
              <a:rPr lang="zh-CN" altLang="en-US" dirty="0" smtClean="0"/>
              <a:t>定位线</a:t>
            </a:r>
            <a:r>
              <a:rPr lang="en-US" dirty="0" smtClean="0"/>
              <a:t>”</a:t>
            </a:r>
            <a:r>
              <a:rPr lang="zh-CN" altLang="en-US" dirty="0" smtClean="0"/>
              <a:t>为</a:t>
            </a:r>
            <a:r>
              <a:rPr lang="en-US" dirty="0" smtClean="0"/>
              <a:t>“</a:t>
            </a:r>
            <a:r>
              <a:rPr lang="zh-CN" altLang="en-US" dirty="0" smtClean="0"/>
              <a:t>梯段：中心</a:t>
            </a:r>
            <a:r>
              <a:rPr lang="en-US" dirty="0" smtClean="0"/>
              <a:t>”</a:t>
            </a:r>
            <a:r>
              <a:rPr lang="zh-CN" altLang="en-US" dirty="0" smtClean="0"/>
              <a:t>，则创建路径为向上楼梯中心线的右侧</a:t>
            </a:r>
            <a:r>
              <a:rPr lang="en-US" dirty="0" smtClean="0"/>
              <a:t> 3"</a:t>
            </a:r>
            <a:r>
              <a:rPr lang="zh-CN" altLang="en-US" dirty="0" smtClean="0"/>
              <a:t>。 负偏移在中心线的左侧。</a:t>
            </a:r>
            <a:endParaRPr lang="en-US" altLang="zh-CN" sz="4000" dirty="0" smtClean="0"/>
          </a:p>
          <a:p>
            <a:pPr lvl="0">
              <a:buFont typeface="Arial" pitchFamily="34" charset="0"/>
              <a:buChar char="•"/>
            </a:pPr>
            <a:r>
              <a:rPr lang="zh-CN" altLang="en-US" dirty="0" smtClean="0"/>
              <a:t>为</a:t>
            </a:r>
            <a:r>
              <a:rPr lang="en-US" dirty="0" smtClean="0"/>
              <a:t>“</a:t>
            </a:r>
            <a:r>
              <a:rPr lang="zh-CN" altLang="en-US" dirty="0" smtClean="0"/>
              <a:t>实际梯段宽度</a:t>
            </a:r>
            <a:r>
              <a:rPr lang="en-US" dirty="0" smtClean="0"/>
              <a:t>”</a:t>
            </a:r>
            <a:r>
              <a:rPr lang="zh-CN" altLang="en-US" dirty="0" smtClean="0"/>
              <a:t>指定一个梯段宽度值。 此为梯段值，且不包含支撑。</a:t>
            </a:r>
            <a:endParaRPr lang="zh-CN" altLang="en-US" sz="4000" dirty="0" smtClean="0"/>
          </a:p>
          <a:p>
            <a:pPr>
              <a:buFont typeface="Arial" pitchFamily="34" charset="0"/>
              <a:buChar char="•"/>
            </a:pPr>
            <a:r>
              <a:rPr lang="zh-CN" altLang="en-US" dirty="0" smtClean="0"/>
              <a:t>默认情况下选中</a:t>
            </a:r>
            <a:r>
              <a:rPr lang="en-US" dirty="0" smtClean="0"/>
              <a:t>“</a:t>
            </a:r>
            <a:r>
              <a:rPr lang="zh-CN" altLang="en-US" dirty="0" smtClean="0"/>
              <a:t>自动平台</a:t>
            </a:r>
            <a:r>
              <a:rPr lang="en-US" dirty="0" smtClean="0"/>
              <a:t>”</a:t>
            </a:r>
            <a:r>
              <a:rPr lang="zh-CN" altLang="en-US" dirty="0" smtClean="0"/>
              <a:t>。 如果创建到达下一楼层的两个单独梯段，</a:t>
            </a:r>
            <a:r>
              <a:rPr lang="en-US" dirty="0" err="1" smtClean="0"/>
              <a:t>Revit</a:t>
            </a:r>
            <a:r>
              <a:rPr lang="en-US" dirty="0" smtClean="0"/>
              <a:t> </a:t>
            </a:r>
            <a:r>
              <a:rPr lang="zh-CN" altLang="en-US" dirty="0" smtClean="0"/>
              <a:t>会在这两个梯段之间自动创建平台。 如果不需要自动创建平台，请清除此选项。</a:t>
            </a:r>
            <a:endParaRPr lang="zh-CN" altLang="en-US" sz="96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选择梯段构件工具并指定选项</a:t>
            </a:r>
            <a:endParaRPr lang="zh-CN" altLang="en-US" sz="4400" b="1" dirty="0"/>
          </a:p>
        </p:txBody>
      </p:sp>
      <p:pic>
        <p:nvPicPr>
          <p:cNvPr id="12" name="GUID-26053199-6B08-44B9-907C-F5D9AA7CEC81__IMAGE_EBF854704D124284AA0927E76BFB6078" descr="http://help.autodesk.com/cloudhelp/2015/CHS/Revit-Model/images/GUID-94CB0A0B-F9A7-4CDC-9CDC-15C1AD485E68.png"/>
          <p:cNvPicPr/>
          <p:nvPr/>
        </p:nvPicPr>
        <p:blipFill>
          <a:blip r:embed="rId2"/>
          <a:srcRect/>
          <a:stretch>
            <a:fillRect/>
          </a:stretch>
        </p:blipFill>
        <p:spPr bwMode="auto">
          <a:xfrm>
            <a:off x="10145719" y="4863304"/>
            <a:ext cx="6858048" cy="375220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073093" y="3148793"/>
            <a:ext cx="9072626" cy="5056109"/>
          </a:xfrm>
          <a:prstGeom prst="rect">
            <a:avLst/>
          </a:prstGeom>
          <a:noFill/>
          <a:ln w="9525">
            <a:noFill/>
            <a:miter lim="800000"/>
            <a:headEnd/>
            <a:tailEnd/>
          </a:ln>
        </p:spPr>
        <p:txBody>
          <a:bodyPr wrap="square" lIns="163367" tIns="81683" rIns="163367" bIns="81683">
            <a:spAutoFit/>
          </a:bodyPr>
          <a:lstStyle/>
          <a:p>
            <a:pPr lvl="0">
              <a:lnSpc>
                <a:spcPct val="150000"/>
              </a:lnSpc>
            </a:pPr>
            <a:r>
              <a:rPr lang="en-US" altLang="zh-CN" dirty="0" smtClean="0"/>
              <a:t>5. </a:t>
            </a:r>
            <a:r>
              <a:rPr lang="zh-CN" altLang="en-US" dirty="0" smtClean="0"/>
              <a:t>在</a:t>
            </a:r>
            <a:r>
              <a:rPr lang="en-US" dirty="0" smtClean="0"/>
              <a:t>“</a:t>
            </a:r>
            <a:r>
              <a:rPr lang="zh-CN" altLang="en-US" dirty="0" smtClean="0"/>
              <a:t>类型选择器</a:t>
            </a:r>
            <a:r>
              <a:rPr lang="en-US" dirty="0" smtClean="0"/>
              <a:t>”</a:t>
            </a:r>
            <a:r>
              <a:rPr lang="zh-CN" altLang="en-US" dirty="0" smtClean="0"/>
              <a:t>中，选择要创建的楼梯类型。 必要时，您可以稍后再更改该类型。</a:t>
            </a:r>
          </a:p>
          <a:p>
            <a:pPr>
              <a:lnSpc>
                <a:spcPct val="150000"/>
              </a:lnSpc>
            </a:pPr>
            <a:r>
              <a:rPr lang="en-US" altLang="zh-CN" dirty="0" smtClean="0"/>
              <a:t>6. </a:t>
            </a:r>
            <a:r>
              <a:rPr lang="zh-CN" altLang="en-US" dirty="0" smtClean="0"/>
              <a:t>（可选）您可以指定梯段实例属性，例如</a:t>
            </a:r>
            <a:r>
              <a:rPr lang="en-US" dirty="0" smtClean="0"/>
              <a:t>“</a:t>
            </a:r>
            <a:r>
              <a:rPr lang="zh-CN" altLang="en-US" dirty="0" smtClean="0"/>
              <a:t>相对基准高度</a:t>
            </a:r>
            <a:r>
              <a:rPr lang="en-US" dirty="0" smtClean="0"/>
              <a:t>”</a:t>
            </a:r>
            <a:r>
              <a:rPr lang="zh-CN" altLang="en-US" dirty="0" smtClean="0"/>
              <a:t>和</a:t>
            </a:r>
            <a:r>
              <a:rPr lang="en-US" dirty="0" smtClean="0"/>
              <a:t>“</a:t>
            </a:r>
            <a:r>
              <a:rPr lang="zh-CN" altLang="en-US" dirty="0" smtClean="0"/>
              <a:t>开始于踢面</a:t>
            </a:r>
            <a:r>
              <a:rPr lang="en-US" dirty="0" smtClean="0"/>
              <a:t>/</a:t>
            </a:r>
            <a:r>
              <a:rPr lang="zh-CN" altLang="en-US" dirty="0" smtClean="0"/>
              <a:t>结束于踢面</a:t>
            </a:r>
            <a:r>
              <a:rPr lang="en-US" dirty="0" smtClean="0"/>
              <a:t>”</a:t>
            </a:r>
            <a:r>
              <a:rPr lang="zh-CN" altLang="en-US" dirty="0" smtClean="0"/>
              <a:t>首选项。 在</a:t>
            </a:r>
            <a:r>
              <a:rPr lang="en-US" dirty="0" smtClean="0"/>
              <a:t>“</a:t>
            </a:r>
            <a:r>
              <a:rPr lang="zh-CN" altLang="en-US" dirty="0" smtClean="0"/>
              <a:t>属性</a:t>
            </a:r>
            <a:r>
              <a:rPr lang="en-US" dirty="0" smtClean="0"/>
              <a:t>”</a:t>
            </a:r>
            <a:r>
              <a:rPr lang="zh-CN" altLang="en-US" dirty="0" smtClean="0"/>
              <a:t>选项板中，选择</a:t>
            </a:r>
            <a:r>
              <a:rPr lang="en-US" dirty="0" smtClean="0"/>
              <a:t>“</a:t>
            </a:r>
            <a:r>
              <a:rPr lang="zh-CN" altLang="en-US" dirty="0" smtClean="0"/>
              <a:t>新建楼梯</a:t>
            </a:r>
            <a:r>
              <a:rPr lang="en-US" dirty="0" smtClean="0"/>
              <a:t>: </a:t>
            </a:r>
            <a:r>
              <a:rPr lang="zh-CN" altLang="en-US" dirty="0" smtClean="0"/>
              <a:t>梯段</a:t>
            </a:r>
            <a:r>
              <a:rPr lang="en-US" dirty="0" smtClean="0"/>
              <a:t>”</a:t>
            </a:r>
            <a:r>
              <a:rPr lang="zh-CN" altLang="en-US" dirty="0" smtClean="0"/>
              <a:t>，并根据需要修改实例的属性。</a:t>
            </a:r>
            <a:endParaRPr lang="zh-CN" altLang="en-US" sz="9600" dirty="0"/>
          </a:p>
        </p:txBody>
      </p:sp>
      <p:sp>
        <p:nvSpPr>
          <p:cNvPr id="5" name="TextBox 5"/>
          <p:cNvSpPr txBox="1">
            <a:spLocks noChangeArrowheads="1"/>
          </p:cNvSpPr>
          <p:nvPr/>
        </p:nvSpPr>
        <p:spPr bwMode="auto">
          <a:xfrm>
            <a:off x="3715396" y="2145441"/>
            <a:ext cx="10574586" cy="842070"/>
          </a:xfrm>
          <a:prstGeom prst="rect">
            <a:avLst/>
          </a:prstGeom>
          <a:noFill/>
          <a:ln w="9525">
            <a:noFill/>
            <a:miter lim="800000"/>
            <a:headEnd/>
            <a:tailEnd/>
          </a:ln>
        </p:spPr>
        <p:txBody>
          <a:bodyPr lIns="163367" tIns="81683" rIns="163367" bIns="81683">
            <a:spAutoFit/>
          </a:bodyPr>
          <a:lstStyle/>
          <a:p>
            <a:pPr algn="ctr"/>
            <a:r>
              <a:rPr lang="zh-CN" altLang="en-US" sz="4400" dirty="0" smtClean="0"/>
              <a:t>选择梯段构件工具并指定选项</a:t>
            </a:r>
            <a:endParaRPr lang="zh-CN" altLang="en-US" sz="4400" b="1" dirty="0"/>
          </a:p>
        </p:txBody>
      </p:sp>
      <p:pic>
        <p:nvPicPr>
          <p:cNvPr id="7" name="GUID-26053199-6B08-44B9-907C-F5D9AA7CEC81__IMAGE_8E5FB0370F654EE887D43B7A61A273B2" descr="http://help.autodesk.com/cloudhelp/2015/CHS/Revit-Model/images/GUID-2C5665FE-5140-4A5A-BE0A-89BB9C93ADEF.png"/>
          <p:cNvPicPr/>
          <p:nvPr/>
        </p:nvPicPr>
        <p:blipFill>
          <a:blip r:embed="rId2"/>
          <a:srcRect/>
          <a:stretch>
            <a:fillRect/>
          </a:stretch>
        </p:blipFill>
        <p:spPr bwMode="auto">
          <a:xfrm>
            <a:off x="10360033" y="3432651"/>
            <a:ext cx="5929354" cy="5359743"/>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82953" tIns="91478" rIns="182953" bIns="91478" rtlCol="0">
        <a:normAutofit fontScale="92500" lnSpcReduction="20000"/>
      </a:bodyPr>
      <a:lstStyle>
        <a:defPPr>
          <a:lnSpc>
            <a:spcPct val="120000"/>
          </a:lnSpc>
          <a:buClr>
            <a:schemeClr val="bg1">
              <a:lumMod val="75000"/>
            </a:schemeClr>
          </a:buClr>
          <a:buSzPct val="50000"/>
          <a:buFont typeface="Wingdings" panose="05000000000000000000" pitchFamily="2" charset="2"/>
          <a:buChar char="n"/>
          <a:defRPr sz="4000" dirty="0" smtClean="0">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5196</TotalTime>
  <Words>1728</Words>
  <Application>Microsoft Office PowerPoint</Application>
  <PresentationFormat>自定义</PresentationFormat>
  <Paragraphs>197</Paragraphs>
  <Slides>39</Slides>
  <Notes>0</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pan</dc:creator>
  <cp:lastModifiedBy>lenovo</cp:lastModifiedBy>
  <cp:revision>274</cp:revision>
  <dcterms:created xsi:type="dcterms:W3CDTF">2014-04-21T16:10:52Z</dcterms:created>
  <dcterms:modified xsi:type="dcterms:W3CDTF">2020-04-12T08:40:06Z</dcterms:modified>
</cp:coreProperties>
</file>