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1" r:id="rId2"/>
    <p:sldId id="465" r:id="rId3"/>
    <p:sldId id="466" r:id="rId4"/>
    <p:sldId id="495" r:id="rId5"/>
    <p:sldId id="496" r:id="rId6"/>
    <p:sldId id="497" r:id="rId7"/>
    <p:sldId id="498" r:id="rId8"/>
    <p:sldId id="499" r:id="rId9"/>
    <p:sldId id="500" r:id="rId10"/>
    <p:sldId id="501" r:id="rId11"/>
    <p:sldId id="502" r:id="rId12"/>
    <p:sldId id="503" r:id="rId13"/>
    <p:sldId id="504" r:id="rId14"/>
    <p:sldId id="505" r:id="rId15"/>
    <p:sldId id="385" r:id="rId16"/>
  </p:sldIdLst>
  <p:sldSz cx="18291175" cy="10298113"/>
  <p:notesSz cx="6858000" cy="9144000"/>
  <p:defaultTextStyle>
    <a:defPPr>
      <a:defRPr lang="zh-CN"/>
    </a:defPPr>
    <a:lvl1pPr marL="0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765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9530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4297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9063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3828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8593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3358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8123" algn="l" defTabSz="182953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122542"/>
    <a:srgbClr val="183258"/>
    <a:srgbClr val="1E2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09" autoAdjust="0"/>
  </p:normalViewPr>
  <p:slideViewPr>
    <p:cSldViewPr snapToObjects="1" showGuides="1">
      <p:cViewPr varScale="1">
        <p:scale>
          <a:sx n="53" d="100"/>
          <a:sy n="53" d="100"/>
        </p:scale>
        <p:origin x="-754" y="-82"/>
      </p:cViewPr>
      <p:guideLst>
        <p:guide orient="horz" pos="3243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1" d="100"/>
          <a:sy n="51" d="100"/>
        </p:scale>
        <p:origin x="-29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D2D65-4261-4943-9B3D-79E7095AD5B6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758F1-E636-4254-A796-9428E32BCF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714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16670-9B0E-4E35-870B-F66894B404FC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8C325-BFB7-4990-97F5-91BE156F5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832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71838" y="3199091"/>
            <a:ext cx="15547499" cy="220742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43676" y="5835597"/>
            <a:ext cx="12803823" cy="2631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9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3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8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8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0310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73574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261102" y="412403"/>
            <a:ext cx="4115514" cy="878677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559" y="412403"/>
            <a:ext cx="12041690" cy="878677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3559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095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4877" y="6617493"/>
            <a:ext cx="15547499" cy="2045319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4877" y="4364780"/>
            <a:ext cx="15547499" cy="2252711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76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953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429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90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382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859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335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812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278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559" y="2402895"/>
            <a:ext cx="8078602" cy="6796278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298014" y="2402895"/>
            <a:ext cx="8078602" cy="6796278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19495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559" y="2305157"/>
            <a:ext cx="8081779" cy="960681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765" indent="0">
              <a:buNone/>
              <a:defRPr sz="4000" b="1"/>
            </a:lvl2pPr>
            <a:lvl3pPr marL="1829530" indent="0">
              <a:buNone/>
              <a:defRPr sz="3600" b="1"/>
            </a:lvl3pPr>
            <a:lvl4pPr marL="2744297" indent="0">
              <a:buNone/>
              <a:defRPr sz="3200" b="1"/>
            </a:lvl4pPr>
            <a:lvl5pPr marL="3659063" indent="0">
              <a:buNone/>
              <a:defRPr sz="3200" b="1"/>
            </a:lvl5pPr>
            <a:lvl6pPr marL="4573828" indent="0">
              <a:buNone/>
              <a:defRPr sz="3200" b="1"/>
            </a:lvl6pPr>
            <a:lvl7pPr marL="5488593" indent="0">
              <a:buNone/>
              <a:defRPr sz="3200" b="1"/>
            </a:lvl7pPr>
            <a:lvl8pPr marL="6403358" indent="0">
              <a:buNone/>
              <a:defRPr sz="3200" b="1"/>
            </a:lvl8pPr>
            <a:lvl9pPr marL="7318123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14559" y="3265836"/>
            <a:ext cx="8081779" cy="5933335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291668" y="2305157"/>
            <a:ext cx="8084953" cy="960681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765" indent="0">
              <a:buNone/>
              <a:defRPr sz="4000" b="1"/>
            </a:lvl2pPr>
            <a:lvl3pPr marL="1829530" indent="0">
              <a:buNone/>
              <a:defRPr sz="3600" b="1"/>
            </a:lvl3pPr>
            <a:lvl4pPr marL="2744297" indent="0">
              <a:buNone/>
              <a:defRPr sz="3200" b="1"/>
            </a:lvl4pPr>
            <a:lvl5pPr marL="3659063" indent="0">
              <a:buNone/>
              <a:defRPr sz="3200" b="1"/>
            </a:lvl5pPr>
            <a:lvl6pPr marL="4573828" indent="0">
              <a:buNone/>
              <a:defRPr sz="3200" b="1"/>
            </a:lvl6pPr>
            <a:lvl7pPr marL="5488593" indent="0">
              <a:buNone/>
              <a:defRPr sz="3200" b="1"/>
            </a:lvl7pPr>
            <a:lvl8pPr marL="6403358" indent="0">
              <a:buNone/>
              <a:defRPr sz="3200" b="1"/>
            </a:lvl8pPr>
            <a:lvl9pPr marL="7318123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291668" y="3265836"/>
            <a:ext cx="8084953" cy="5933335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03223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738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8569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564" y="410016"/>
            <a:ext cx="6017671" cy="1744959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51341" y="410021"/>
            <a:ext cx="10225275" cy="8789155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564" y="2154978"/>
            <a:ext cx="6017671" cy="7044196"/>
          </a:xfrm>
        </p:spPr>
        <p:txBody>
          <a:bodyPr/>
          <a:lstStyle>
            <a:lvl1pPr marL="0" indent="0">
              <a:buNone/>
              <a:defRPr sz="2800"/>
            </a:lvl1pPr>
            <a:lvl2pPr marL="914765" indent="0">
              <a:buNone/>
              <a:defRPr sz="2400"/>
            </a:lvl2pPr>
            <a:lvl3pPr marL="1829530" indent="0">
              <a:buNone/>
              <a:defRPr sz="2000"/>
            </a:lvl3pPr>
            <a:lvl4pPr marL="2744297" indent="0">
              <a:buNone/>
              <a:defRPr sz="1800"/>
            </a:lvl4pPr>
            <a:lvl5pPr marL="3659063" indent="0">
              <a:buNone/>
              <a:defRPr sz="1800"/>
            </a:lvl5pPr>
            <a:lvl6pPr marL="4573828" indent="0">
              <a:buNone/>
              <a:defRPr sz="1800"/>
            </a:lvl6pPr>
            <a:lvl7pPr marL="5488593" indent="0">
              <a:buNone/>
              <a:defRPr sz="1800"/>
            </a:lvl7pPr>
            <a:lvl8pPr marL="6403358" indent="0">
              <a:buNone/>
              <a:defRPr sz="1800"/>
            </a:lvl8pPr>
            <a:lvl9pPr marL="7318123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99162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85198" y="7208679"/>
            <a:ext cx="10974705" cy="85102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585198" y="920155"/>
            <a:ext cx="10974705" cy="6178868"/>
          </a:xfrm>
        </p:spPr>
        <p:txBody>
          <a:bodyPr/>
          <a:lstStyle>
            <a:lvl1pPr marL="0" indent="0">
              <a:buNone/>
              <a:defRPr sz="6400"/>
            </a:lvl1pPr>
            <a:lvl2pPr marL="914765" indent="0">
              <a:buNone/>
              <a:defRPr sz="5600"/>
            </a:lvl2pPr>
            <a:lvl3pPr marL="1829530" indent="0">
              <a:buNone/>
              <a:defRPr sz="4800"/>
            </a:lvl3pPr>
            <a:lvl4pPr marL="2744297" indent="0">
              <a:buNone/>
              <a:defRPr sz="4000"/>
            </a:lvl4pPr>
            <a:lvl5pPr marL="3659063" indent="0">
              <a:buNone/>
              <a:defRPr sz="4000"/>
            </a:lvl5pPr>
            <a:lvl6pPr marL="4573828" indent="0">
              <a:buNone/>
              <a:defRPr sz="4000"/>
            </a:lvl6pPr>
            <a:lvl7pPr marL="5488593" indent="0">
              <a:buNone/>
              <a:defRPr sz="4000"/>
            </a:lvl7pPr>
            <a:lvl8pPr marL="6403358" indent="0">
              <a:buNone/>
              <a:defRPr sz="4000"/>
            </a:lvl8pPr>
            <a:lvl9pPr marL="7318123" indent="0">
              <a:buNone/>
              <a:defRPr sz="4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585198" y="8059707"/>
            <a:ext cx="10974705" cy="1208598"/>
          </a:xfrm>
        </p:spPr>
        <p:txBody>
          <a:bodyPr/>
          <a:lstStyle>
            <a:lvl1pPr marL="0" indent="0">
              <a:buNone/>
              <a:defRPr sz="2800"/>
            </a:lvl1pPr>
            <a:lvl2pPr marL="914765" indent="0">
              <a:buNone/>
              <a:defRPr sz="2400"/>
            </a:lvl2pPr>
            <a:lvl3pPr marL="1829530" indent="0">
              <a:buNone/>
              <a:defRPr sz="2000"/>
            </a:lvl3pPr>
            <a:lvl4pPr marL="2744297" indent="0">
              <a:buNone/>
              <a:defRPr sz="1800"/>
            </a:lvl4pPr>
            <a:lvl5pPr marL="3659063" indent="0">
              <a:buNone/>
              <a:defRPr sz="1800"/>
            </a:lvl5pPr>
            <a:lvl6pPr marL="4573828" indent="0">
              <a:buNone/>
              <a:defRPr sz="1800"/>
            </a:lvl6pPr>
            <a:lvl7pPr marL="5488593" indent="0">
              <a:buNone/>
              <a:defRPr sz="1800"/>
            </a:lvl7pPr>
            <a:lvl8pPr marL="6403358" indent="0">
              <a:buNone/>
              <a:defRPr sz="1800"/>
            </a:lvl8pPr>
            <a:lvl9pPr marL="7318123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39228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914559" y="412403"/>
            <a:ext cx="16462058" cy="1716352"/>
          </a:xfrm>
          <a:prstGeom prst="rect">
            <a:avLst/>
          </a:prstGeom>
        </p:spPr>
        <p:txBody>
          <a:bodyPr vert="horz" lIns="182953" tIns="91478" rIns="182953" bIns="91478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559" y="2402895"/>
            <a:ext cx="16462058" cy="6796278"/>
          </a:xfrm>
          <a:prstGeom prst="rect">
            <a:avLst/>
          </a:prstGeom>
        </p:spPr>
        <p:txBody>
          <a:bodyPr vert="horz" lIns="182953" tIns="91478" rIns="182953" bIns="91478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14559" y="9544826"/>
            <a:ext cx="4267941" cy="548280"/>
          </a:xfrm>
          <a:prstGeom prst="rect">
            <a:avLst/>
          </a:prstGeom>
        </p:spPr>
        <p:txBody>
          <a:bodyPr vert="horz" lIns="182953" tIns="91478" rIns="182953" bIns="91478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DB8C0-D87D-4AB0-A1F5-4FA9F1A5D84A}" type="datetimeFigureOut">
              <a:rPr lang="zh-CN" altLang="en-US" smtClean="0"/>
              <a:pPr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49485" y="9544826"/>
            <a:ext cx="5792205" cy="548280"/>
          </a:xfrm>
          <a:prstGeom prst="rect">
            <a:avLst/>
          </a:prstGeom>
        </p:spPr>
        <p:txBody>
          <a:bodyPr vert="horz" lIns="182953" tIns="91478" rIns="182953" bIns="91478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108675" y="9544826"/>
            <a:ext cx="4267941" cy="548280"/>
          </a:xfrm>
          <a:prstGeom prst="rect">
            <a:avLst/>
          </a:prstGeom>
        </p:spPr>
        <p:txBody>
          <a:bodyPr vert="horz" lIns="182953" tIns="91478" rIns="182953" bIns="91478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D30DD-4999-4F47-A19E-53231401A4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25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182953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6075" indent="-686075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6495" indent="-571728" algn="l" defTabSz="1829530" rtl="0" eaLnBrk="1" latinLnBrk="0" hangingPunct="1">
        <a:spcBef>
          <a:spcPct val="20000"/>
        </a:spcBef>
        <a:buFont typeface="Arial" panose="020B0604020202020204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913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1678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6443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1210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5976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60741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5506" indent="-457383" algn="l" defTabSz="1829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765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530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4297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9063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3828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8593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3358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8123" algn="l" defTabSz="182953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help.autodesk.com/cloudhelp/2015/CHS/Revit-Model/files/GUID-83EAC46D-EF41-484A-8EBC-ADB8C41DECF3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073489" y="2291536"/>
            <a:ext cx="4501497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楼板</a:t>
            </a:r>
            <a:endParaRPr lang="zh-CN" altLang="en-US" sz="7100" dirty="0"/>
          </a:p>
        </p:txBody>
      </p:sp>
      <p:sp>
        <p:nvSpPr>
          <p:cNvPr id="8" name="TextBox 7"/>
          <p:cNvSpPr txBox="1"/>
          <p:nvPr/>
        </p:nvSpPr>
        <p:spPr>
          <a:xfrm>
            <a:off x="603722" y="3564493"/>
            <a:ext cx="7971263" cy="5744295"/>
          </a:xfrm>
          <a:prstGeom prst="rect">
            <a:avLst/>
          </a:prstGeom>
        </p:spPr>
        <p:txBody>
          <a:bodyPr vert="horz" wrap="square" lIns="182953" tIns="91478" rIns="182953" bIns="91478" rtlCol="0"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/>
              <a:t>可通过拾取墙或使用绘制工具定义楼板的边界来创建楼板。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/>
              <a:t>通常，在平面视图中绘制楼板，尽管当三维视图的工作平面设置为平面视图的工作平面时，也可以使用该三维视图绘制楼板。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/>
              <a:t>楼板会沿绘制时所处的标高向下偏移。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/>
              <a:t>可以创建坡度楼板、添加楼板边缘至楼板或创建多层楼板。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/>
              <a:t>在概念设计中，可使用楼层面积面来分析体量，以及根据体量创建楼板。</a:t>
            </a:r>
            <a:endParaRPr lang="zh-CN" altLang="en-US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GUID-AB484071-4BC5-436E-B413-694841683FD6__IMAGE_549C1D4B49384767B990B6D9CB95ED0E" descr="http://help.autodesk.com/cloudhelp/2015/CHS/Revit-Model/images/GUID-B130442C-DF61-42F0-98EC-252C3E7A35AD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4985" y="3053556"/>
            <a:ext cx="8285905" cy="56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9109" y="834258"/>
            <a:ext cx="12001584" cy="108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6000" dirty="0" smtClean="0"/>
              <a:t>从屋顶或结构楼板删除形状修改器</a:t>
            </a:r>
            <a:endParaRPr lang="zh-CN" altLang="en-US" sz="6000" dirty="0"/>
          </a:p>
        </p:txBody>
      </p:sp>
      <p:pic>
        <p:nvPicPr>
          <p:cNvPr id="8" name="GUID-5F9CEF92-D0F3-4E18-AF1A-72D25A02654B__IMAGE_D6A3EEBE3C6F4BD0A8732FC2066033FD" descr="http://help.autodesk.com/cloudhelp/2015/CHS/Revit-Model/images/GUID-AAE5045A-E15F-465D-BE65-3B24388DC28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7693" y="2434412"/>
            <a:ext cx="11644306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9109" y="834258"/>
            <a:ext cx="12001584" cy="108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6000" dirty="0" smtClean="0"/>
              <a:t>从屋顶或结构楼板删除形状修改器</a:t>
            </a:r>
            <a:endParaRPr lang="zh-CN" altLang="en-US" sz="6000" dirty="0"/>
          </a:p>
        </p:txBody>
      </p:sp>
      <p:pic>
        <p:nvPicPr>
          <p:cNvPr id="7" name="GUID-5F9CEF92-D0F3-4E18-AF1A-72D25A02654B__IMAGE_58798A1944A54847AFF9A6403208BE04" descr="http://help.autodesk.com/cloudhelp/2015/CHS/Revit-Model/images/GUID-FA6D41D0-ABBE-4C76-8E3F-510253E1314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9109" y="1922549"/>
            <a:ext cx="11644394" cy="694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2434412"/>
            <a:ext cx="16573617" cy="238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r>
              <a:rPr lang="zh-CN" altLang="en-US" dirty="0" smtClean="0"/>
              <a:t>可以选择可变厚度参数来修改屋顶或结构楼板的层厚度。</a:t>
            </a:r>
          </a:p>
          <a:p>
            <a:r>
              <a:rPr lang="zh-CN" altLang="en-US" dirty="0" smtClean="0"/>
              <a:t>屋顶和楼板的可变层厚度参数会以下列方式影响形状编辑工具：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如果没有可变厚度层，则整个屋顶或楼板将倾斜，并在平行的顶面和底面之间保持固定厚度。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9109" y="834258"/>
            <a:ext cx="12001584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7200" dirty="0" smtClean="0"/>
              <a:t>修改屋顶或结构楼板的层厚</a:t>
            </a:r>
            <a:endParaRPr lang="zh-CN" altLang="en-US" sz="7100" dirty="0"/>
          </a:p>
        </p:txBody>
      </p:sp>
      <p:pic>
        <p:nvPicPr>
          <p:cNvPr id="9" name="GUID-48EB9CC8-BF75-435E-AC99-D34726490AFF__IMAGE_0BCAC8AD25C14059AEEC385B965D6187" descr="http://help.autodesk.com/cloudhelp/2015/CHS/Revit-Model/images/GUID-DFA6E62F-6934-4B4B-9ECE-9C791577B5A0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0415" y="5506246"/>
            <a:ext cx="1321603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2434412"/>
            <a:ext cx="16573617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r>
              <a:rPr lang="en-US" altLang="zh-CN" dirty="0" smtClean="0"/>
              <a:t>2. </a:t>
            </a:r>
            <a:r>
              <a:rPr lang="zh-CN" altLang="en-US" dirty="0" smtClean="0"/>
              <a:t>如果有可变厚度层，则屋顶或楼板的顶面将倾斜，而底部保持为水平平面，形成可变厚度楼板。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9109" y="834258"/>
            <a:ext cx="12001584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7200" dirty="0" smtClean="0"/>
              <a:t>修改屋顶或结构楼板的层厚</a:t>
            </a:r>
            <a:endParaRPr lang="zh-CN" altLang="en-US" sz="7100" dirty="0"/>
          </a:p>
        </p:txBody>
      </p:sp>
      <p:pic>
        <p:nvPicPr>
          <p:cNvPr id="7" name="GUID-48EB9CC8-BF75-435E-AC99-D34726490AFF__IMAGE_A649C44450C140DCAFE203ED3C34A7A5" descr="http://help.autodesk.com/cloudhelp/2015/CHS/Revit-Model/images/GUID-12E63E39-6B03-4202-8CBD-2AB7716F919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9043" y="3707369"/>
            <a:ext cx="14001848" cy="419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87340" y="7423918"/>
            <a:ext cx="165736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注：</a:t>
            </a:r>
            <a:r>
              <a:rPr lang="en-US" dirty="0" smtClean="0"/>
              <a:t> </a:t>
            </a:r>
            <a:r>
              <a:rPr lang="zh-CN" altLang="en-US" dirty="0" smtClean="0"/>
              <a:t>结构楼板具有</a:t>
            </a:r>
            <a:r>
              <a:rPr lang="en-US" dirty="0" smtClean="0"/>
              <a:t>“</a:t>
            </a:r>
            <a:r>
              <a:rPr lang="zh-CN" altLang="en-US" dirty="0" smtClean="0"/>
              <a:t>厚度</a:t>
            </a:r>
            <a:r>
              <a:rPr lang="en-US" dirty="0" smtClean="0"/>
              <a:t>”</a:t>
            </a:r>
            <a:r>
              <a:rPr lang="zh-CN" altLang="en-US" dirty="0" smtClean="0"/>
              <a:t>属性。 如果此结构楼板具有结构楼板形状编辑，而且结构楼板类型包含可变层，则可使用此参数通过输入所需的值，将结构楼板设置为具有一致厚度。</a:t>
            </a:r>
            <a:endParaRPr lang="zh-CN" alt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2434412"/>
            <a:ext cx="16573617" cy="515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选择楼板或屋顶。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在</a:t>
            </a:r>
            <a:r>
              <a:rPr lang="en-US" dirty="0" smtClean="0"/>
              <a:t>“</a:t>
            </a:r>
            <a:r>
              <a:rPr lang="zh-CN" altLang="en-US" dirty="0" smtClean="0"/>
              <a:t>属性</a:t>
            </a:r>
            <a:r>
              <a:rPr lang="en-US" dirty="0" smtClean="0"/>
              <a:t>”</a:t>
            </a:r>
            <a:r>
              <a:rPr lang="zh-CN" altLang="en-US" dirty="0" smtClean="0"/>
              <a:t>选项板上，单击</a:t>
            </a:r>
            <a:r>
              <a:rPr lang="en-US" dirty="0" smtClean="0"/>
              <a:t>“</a:t>
            </a:r>
            <a:r>
              <a:rPr lang="zh-CN" altLang="en-US" dirty="0" smtClean="0"/>
              <a:t>编辑类型</a:t>
            </a:r>
            <a:r>
              <a:rPr lang="en-US" dirty="0" smtClean="0"/>
              <a:t>”</a:t>
            </a:r>
            <a:r>
              <a:rPr lang="zh-CN" altLang="en-US" dirty="0" smtClean="0"/>
              <a:t>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在</a:t>
            </a:r>
            <a:r>
              <a:rPr lang="en-US" dirty="0" smtClean="0"/>
              <a:t>“</a:t>
            </a:r>
            <a:r>
              <a:rPr lang="zh-CN" altLang="en-US" dirty="0" smtClean="0"/>
              <a:t>结构</a:t>
            </a:r>
            <a:r>
              <a:rPr lang="en-US" dirty="0" smtClean="0"/>
              <a:t>”</a:t>
            </a:r>
            <a:r>
              <a:rPr lang="zh-CN" altLang="en-US" dirty="0" smtClean="0"/>
              <a:t>属性的值框中，单击</a:t>
            </a:r>
            <a:r>
              <a:rPr lang="en-US" dirty="0" smtClean="0"/>
              <a:t>“</a:t>
            </a:r>
            <a:r>
              <a:rPr lang="zh-CN" altLang="en-US" dirty="0" smtClean="0"/>
              <a:t>编辑</a:t>
            </a:r>
            <a:r>
              <a:rPr lang="en-US" dirty="0" smtClean="0"/>
              <a:t>”</a:t>
            </a:r>
            <a:r>
              <a:rPr lang="zh-CN" altLang="en-US" dirty="0" smtClean="0"/>
              <a:t>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在</a:t>
            </a:r>
            <a:r>
              <a:rPr lang="en-US" dirty="0" smtClean="0"/>
              <a:t>“</a:t>
            </a:r>
            <a:r>
              <a:rPr lang="zh-CN" altLang="en-US" dirty="0" smtClean="0"/>
              <a:t>编辑部件</a:t>
            </a:r>
            <a:r>
              <a:rPr lang="en-US" dirty="0" smtClean="0"/>
              <a:t>”</a:t>
            </a:r>
            <a:r>
              <a:rPr lang="zh-CN" altLang="en-US" dirty="0" smtClean="0"/>
              <a:t>对话框中，指定层的材质和厚度。 可变厚度参数列会在可以启用可变厚度的层的旁边包含空复选框。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在部件中所需的屋顶层或楼板层旁边，选中可变复选框。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单击</a:t>
            </a:r>
            <a:r>
              <a:rPr lang="en-US" dirty="0" smtClean="0"/>
              <a:t>“</a:t>
            </a:r>
            <a:r>
              <a:rPr lang="zh-CN" altLang="en-US" dirty="0" smtClean="0"/>
              <a:t>确定</a:t>
            </a:r>
            <a:r>
              <a:rPr lang="en-US" dirty="0" smtClean="0"/>
              <a:t>”</a:t>
            </a:r>
            <a:r>
              <a:rPr lang="zh-CN" altLang="en-US" dirty="0" smtClean="0"/>
              <a:t>，直到所有对话框关闭为止。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单击</a:t>
            </a:r>
            <a:r>
              <a:rPr lang="en-US" dirty="0" smtClean="0"/>
              <a:t>“</a:t>
            </a:r>
            <a:r>
              <a:rPr lang="zh-CN" altLang="en-US" dirty="0" smtClean="0"/>
              <a:t>修改</a:t>
            </a:r>
            <a:r>
              <a:rPr lang="en-US" dirty="0" smtClean="0"/>
              <a:t> | &lt;</a:t>
            </a:r>
            <a:r>
              <a:rPr lang="zh-CN" altLang="en-US" dirty="0" smtClean="0"/>
              <a:t>图元</a:t>
            </a:r>
            <a:r>
              <a:rPr lang="en-US" dirty="0" smtClean="0"/>
              <a:t>&gt;”</a:t>
            </a:r>
            <a:r>
              <a:rPr lang="zh-CN" altLang="en-US" dirty="0" smtClean="0"/>
              <a:t>选项卡</a:t>
            </a:r>
            <a:r>
              <a:rPr lang="en-US" dirty="0" smtClean="0"/>
              <a:t>  “</a:t>
            </a:r>
            <a:r>
              <a:rPr lang="zh-CN" altLang="en-US" dirty="0" smtClean="0"/>
              <a:t>形状编辑</a:t>
            </a:r>
            <a:r>
              <a:rPr lang="en-US" dirty="0" smtClean="0"/>
              <a:t>”</a:t>
            </a:r>
            <a:r>
              <a:rPr lang="zh-CN" altLang="en-US" dirty="0" smtClean="0"/>
              <a:t>面板</a:t>
            </a:r>
            <a:r>
              <a:rPr lang="en-US" dirty="0" smtClean="0"/>
              <a:t>  “</a:t>
            </a:r>
            <a:r>
              <a:rPr lang="zh-CN" altLang="en-US" dirty="0" smtClean="0"/>
              <a:t>修改子图元</a:t>
            </a:r>
            <a:r>
              <a:rPr lang="en-US" dirty="0" smtClean="0"/>
              <a:t>”</a:t>
            </a:r>
            <a:r>
              <a:rPr lang="zh-CN" altLang="en-US" dirty="0" smtClean="0"/>
              <a:t>，然后对屋顶或楼板执行所需修改。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930349" y="834258"/>
            <a:ext cx="14001848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7200" b="1" dirty="0" smtClean="0"/>
              <a:t>修改楼板或屋顶的可变厚度层</a:t>
            </a:r>
            <a:endParaRPr lang="zh-CN" altLang="en-US" sz="71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9505637" y="6163158"/>
            <a:ext cx="2915769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50000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50000"/>
            </a:pPr>
            <a:r>
              <a:rPr lang="de-DE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hanks</a:t>
            </a: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50000"/>
            </a:pP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50000"/>
            </a:pPr>
            <a:endParaRPr lang="de-DE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1467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15695" y="750905"/>
            <a:ext cx="8573988" cy="1042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3367" tIns="81683" rIns="163367" bIns="81683">
            <a:spAutoFit/>
          </a:bodyPr>
          <a:lstStyle/>
          <a:p>
            <a:pPr algn="ctr"/>
            <a:r>
              <a:rPr lang="en-US" altLang="zh-CN" sz="5700" b="1" dirty="0" err="1"/>
              <a:t>Revit</a:t>
            </a:r>
            <a:r>
              <a:rPr lang="en-US" altLang="zh-CN" sz="5700" b="1" dirty="0"/>
              <a:t>  Architecture</a:t>
            </a:r>
            <a:endParaRPr lang="zh-CN" altLang="en-US" sz="5700" b="1" dirty="0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1144531" y="2505850"/>
            <a:ext cx="11215766" cy="570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zh-CN" altLang="en-US" sz="2400" dirty="0" smtClean="0"/>
              <a:t>单击</a:t>
            </a:r>
            <a:r>
              <a:rPr lang="en-US" sz="2400" dirty="0" smtClean="0"/>
              <a:t>  </a:t>
            </a:r>
            <a:r>
              <a:rPr lang="zh-CN" altLang="en-US" sz="2400" dirty="0" smtClean="0"/>
              <a:t>（楼板</a:t>
            </a:r>
            <a:r>
              <a:rPr lang="en-US" sz="2400" dirty="0" smtClean="0"/>
              <a:t>:</a:t>
            </a:r>
            <a:r>
              <a:rPr lang="zh-CN" altLang="en-US" sz="2400" dirty="0" smtClean="0"/>
              <a:t>建筑）。</a:t>
            </a:r>
            <a:endParaRPr lang="zh-CN" altLang="en-US" sz="1800" dirty="0" smtClean="0"/>
          </a:p>
          <a:p>
            <a:pPr marL="1371965" lvl="1" indent="-457200">
              <a:buFont typeface="Arial" pitchFamily="34" charset="0"/>
              <a:buChar char="•"/>
            </a:pPr>
            <a:r>
              <a:rPr lang="en-US" sz="2400" dirty="0" smtClean="0"/>
              <a:t>“</a:t>
            </a:r>
            <a:r>
              <a:rPr lang="zh-CN" altLang="en-US" sz="2400" dirty="0" smtClean="0"/>
              <a:t>建筑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选项卡</a:t>
            </a:r>
            <a:r>
              <a:rPr lang="en-US" sz="2400" dirty="0" smtClean="0"/>
              <a:t>  “</a:t>
            </a:r>
            <a:r>
              <a:rPr lang="zh-CN" altLang="en-US" sz="2400" dirty="0" smtClean="0"/>
              <a:t>构建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面板</a:t>
            </a:r>
            <a:r>
              <a:rPr lang="en-US" sz="2400" dirty="0" smtClean="0"/>
              <a:t>  “</a:t>
            </a:r>
            <a:r>
              <a:rPr lang="zh-CN" altLang="en-US" sz="2400" dirty="0" smtClean="0"/>
              <a:t>楼板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下拉列表</a:t>
            </a:r>
            <a:r>
              <a:rPr lang="en-US" sz="2400" dirty="0" smtClean="0"/>
              <a:t>  </a:t>
            </a:r>
            <a:r>
              <a:rPr lang="zh-CN" altLang="en-US" sz="2400" dirty="0" smtClean="0"/>
              <a:t>（楼板</a:t>
            </a:r>
            <a:r>
              <a:rPr lang="en-US" sz="2400" dirty="0" smtClean="0"/>
              <a:t>:</a:t>
            </a:r>
            <a:r>
              <a:rPr lang="zh-CN" altLang="en-US" sz="2400" dirty="0" smtClean="0"/>
              <a:t>建筑）</a:t>
            </a:r>
            <a:endParaRPr lang="zh-CN" altLang="en-US" sz="1800" dirty="0" smtClean="0"/>
          </a:p>
          <a:p>
            <a:pPr marL="1371965" lvl="1" indent="-457200">
              <a:buFont typeface="Arial" pitchFamily="34" charset="0"/>
              <a:buChar char="•"/>
            </a:pPr>
            <a:r>
              <a:rPr lang="en-US" sz="2400" dirty="0" smtClean="0"/>
              <a:t>“</a:t>
            </a:r>
            <a:r>
              <a:rPr lang="zh-CN" altLang="en-US" sz="2400" dirty="0" smtClean="0"/>
              <a:t>结构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选项卡</a:t>
            </a:r>
            <a:r>
              <a:rPr lang="en-US" sz="2400" dirty="0" smtClean="0"/>
              <a:t>  “</a:t>
            </a:r>
            <a:r>
              <a:rPr lang="zh-CN" altLang="en-US" sz="2400" dirty="0" smtClean="0"/>
              <a:t>结构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面板</a:t>
            </a:r>
            <a:r>
              <a:rPr lang="en-US" sz="2400" dirty="0" smtClean="0"/>
              <a:t>  “</a:t>
            </a:r>
            <a:r>
              <a:rPr lang="zh-CN" altLang="en-US" sz="2400" dirty="0" smtClean="0"/>
              <a:t>楼板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下拉列表</a:t>
            </a:r>
            <a:r>
              <a:rPr lang="en-US" sz="2400" dirty="0" smtClean="0"/>
              <a:t>  </a:t>
            </a:r>
            <a:r>
              <a:rPr lang="zh-CN" altLang="en-US" sz="2400" dirty="0" smtClean="0"/>
              <a:t>（楼板</a:t>
            </a:r>
            <a:r>
              <a:rPr lang="en-US" sz="2400" dirty="0" smtClean="0"/>
              <a:t>:</a:t>
            </a:r>
            <a:r>
              <a:rPr lang="zh-CN" altLang="en-US" sz="2400" dirty="0" smtClean="0"/>
              <a:t>建筑）</a:t>
            </a:r>
            <a:endParaRPr lang="zh-CN" altLang="en-US" sz="1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zh-CN" altLang="en-US" sz="2400" dirty="0" smtClean="0"/>
              <a:t>使用以下方法之一绘制楼板边界：</a:t>
            </a:r>
            <a:endParaRPr lang="zh-CN" altLang="en-US" sz="1800" dirty="0" smtClean="0"/>
          </a:p>
          <a:p>
            <a:pPr marL="1371965" lvl="1" indent="-457200">
              <a:buFont typeface="Arial" pitchFamily="34" charset="0"/>
              <a:buChar char="•"/>
            </a:pPr>
            <a:r>
              <a:rPr lang="zh-CN" altLang="en-US" sz="2400" b="1" dirty="0" smtClean="0"/>
              <a:t>拾取墙</a:t>
            </a:r>
            <a:r>
              <a:rPr lang="zh-CN" altLang="en-US" sz="2400" dirty="0" smtClean="0"/>
              <a:t>：默认情况下，</a:t>
            </a:r>
            <a:r>
              <a:rPr lang="en-US" sz="2400" dirty="0" smtClean="0"/>
              <a:t>“</a:t>
            </a:r>
            <a:r>
              <a:rPr lang="zh-CN" altLang="en-US" sz="2400" dirty="0" smtClean="0"/>
              <a:t>拾取墙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处于活动状态。 如果它不处于活动状态，请单击</a:t>
            </a:r>
            <a:r>
              <a:rPr lang="en-US" sz="2400" dirty="0" smtClean="0"/>
              <a:t>“</a:t>
            </a:r>
            <a:r>
              <a:rPr lang="zh-CN" altLang="en-US" sz="2400" dirty="0" smtClean="0"/>
              <a:t>修改</a:t>
            </a:r>
            <a:r>
              <a:rPr lang="en-US" sz="2400" dirty="0" smtClean="0"/>
              <a:t> | </a:t>
            </a:r>
            <a:r>
              <a:rPr lang="zh-CN" altLang="en-US" sz="2400" dirty="0" smtClean="0"/>
              <a:t>创建楼层边界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选项卡</a:t>
            </a:r>
            <a:r>
              <a:rPr lang="en-US" sz="2400" dirty="0" smtClean="0"/>
              <a:t>  “</a:t>
            </a:r>
            <a:r>
              <a:rPr lang="zh-CN" altLang="en-US" sz="2400" dirty="0" smtClean="0"/>
              <a:t>绘制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面板</a:t>
            </a:r>
            <a:r>
              <a:rPr lang="en-US" sz="2400" dirty="0" smtClean="0"/>
              <a:t>  </a:t>
            </a:r>
            <a:r>
              <a:rPr lang="zh-CN" altLang="en-US" sz="2400" dirty="0" smtClean="0"/>
              <a:t>（拾取墙）。 在绘图区域中选择要用作楼板边界的墙。</a:t>
            </a:r>
            <a:endParaRPr lang="zh-CN" altLang="en-US" sz="1800" dirty="0" smtClean="0"/>
          </a:p>
          <a:p>
            <a:pPr marL="1371965" lvl="1" indent="-457200">
              <a:buFont typeface="Arial" pitchFamily="34" charset="0"/>
              <a:buChar char="•"/>
            </a:pPr>
            <a:r>
              <a:rPr lang="zh-CN" altLang="en-US" sz="2400" b="1" dirty="0" smtClean="0"/>
              <a:t>绘制边界</a:t>
            </a:r>
            <a:r>
              <a:rPr lang="zh-CN" altLang="en-US" sz="2400" dirty="0" smtClean="0"/>
              <a:t>：要绘制楼板的轮廓，请单击</a:t>
            </a:r>
            <a:r>
              <a:rPr lang="en-US" sz="2400" dirty="0" smtClean="0"/>
              <a:t>“</a:t>
            </a:r>
            <a:r>
              <a:rPr lang="zh-CN" altLang="en-US" sz="2400" dirty="0" smtClean="0"/>
              <a:t>修改</a:t>
            </a:r>
            <a:r>
              <a:rPr lang="en-US" sz="2400" dirty="0" smtClean="0"/>
              <a:t> | </a:t>
            </a:r>
            <a:r>
              <a:rPr lang="zh-CN" altLang="en-US" sz="2400" dirty="0" smtClean="0"/>
              <a:t>创建楼层边界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选项卡</a:t>
            </a:r>
            <a:r>
              <a:rPr lang="en-US" sz="2400" dirty="0" smtClean="0"/>
              <a:t>  “</a:t>
            </a:r>
            <a:r>
              <a:rPr lang="zh-CN" altLang="en-US" sz="2400" dirty="0" smtClean="0"/>
              <a:t>绘制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面板，然后选择绘制工具。 请参见</a:t>
            </a:r>
            <a:r>
              <a:rPr lang="en-US" sz="2400" u="sng" dirty="0" err="1" smtClean="0">
                <a:hlinkClick r:id="rId2"/>
              </a:rPr>
              <a:t>绘制</a:t>
            </a:r>
            <a:r>
              <a:rPr lang="zh-CN" altLang="en-US" sz="2400" dirty="0" smtClean="0"/>
              <a:t>。</a:t>
            </a:r>
            <a:endParaRPr lang="zh-CN" alt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 smtClean="0"/>
              <a:t>楼层边界必须为闭合环（轮廓）。 要在楼板上开洞，可以在需要开洞的位置绘制另一个闭合环。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CN" altLang="en-US" sz="2400" dirty="0" smtClean="0"/>
              <a:t>在选项栏上，指定楼板边缘的偏移作为</a:t>
            </a:r>
            <a:r>
              <a:rPr lang="en-US" sz="2400" dirty="0" smtClean="0"/>
              <a:t>“</a:t>
            </a:r>
            <a:r>
              <a:rPr lang="zh-CN" altLang="en-US" sz="2400" dirty="0" smtClean="0"/>
              <a:t>偏移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。</a:t>
            </a:r>
            <a:endParaRPr lang="zh-CN" alt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 smtClean="0"/>
              <a:t>注：</a:t>
            </a:r>
            <a:r>
              <a:rPr lang="en-US" sz="2400" dirty="0" smtClean="0"/>
              <a:t> </a:t>
            </a:r>
            <a:r>
              <a:rPr lang="zh-CN" altLang="en-US" sz="2400" dirty="0" smtClean="0"/>
              <a:t>使用</a:t>
            </a:r>
            <a:r>
              <a:rPr lang="en-US" sz="2400" dirty="0" smtClean="0"/>
              <a:t>“</a:t>
            </a:r>
            <a:r>
              <a:rPr lang="zh-CN" altLang="en-US" sz="2400" dirty="0" smtClean="0"/>
              <a:t>拾取墙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时，可选择</a:t>
            </a:r>
            <a:r>
              <a:rPr lang="en-US" sz="2400" dirty="0" smtClean="0"/>
              <a:t>“</a:t>
            </a:r>
            <a:r>
              <a:rPr lang="zh-CN" altLang="en-US" sz="2400" dirty="0" smtClean="0"/>
              <a:t>延伸到墙中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至核心层</a:t>
            </a:r>
            <a:r>
              <a:rPr lang="en-US" sz="2400" dirty="0" smtClean="0"/>
              <a:t>)”</a:t>
            </a:r>
            <a:r>
              <a:rPr lang="zh-CN" altLang="en-US" sz="2400" dirty="0" smtClean="0"/>
              <a:t>测量到墙核心层之间的偏移。</a:t>
            </a:r>
            <a:endParaRPr lang="zh-CN" alt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 smtClean="0"/>
              <a:t>单击</a:t>
            </a:r>
            <a:r>
              <a:rPr lang="en-US" sz="2400" dirty="0" smtClean="0"/>
              <a:t>  </a:t>
            </a:r>
            <a:r>
              <a:rPr lang="zh-CN" altLang="en-US" sz="2400" dirty="0" smtClean="0"/>
              <a:t>（完成编辑模式）。</a:t>
            </a:r>
            <a:endParaRPr lang="zh-CN" altLang="en-US" sz="6600" dirty="0"/>
          </a:p>
        </p:txBody>
      </p:sp>
      <p:pic>
        <p:nvPicPr>
          <p:cNvPr id="8" name="GUID-8099AC26-F02D-4C9A-9209-AAD95A10D119__IMAGE_1205658AD04A4628B5EBAB5A19D53D1F" descr="http://help.autodesk.com/cloudhelp/2015/CHS/Revit-Model/images/GUID-24A7DF10-DE06-4D2E-B784-D709E5A3CC27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31669" y="2505850"/>
            <a:ext cx="5929354" cy="441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2434412"/>
            <a:ext cx="7143801" cy="681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r>
              <a:rPr lang="zh-CN" altLang="en-US" dirty="0" smtClean="0"/>
              <a:t>为了启用形状编辑工具，必须满足以下条件：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楼板必须是平的，并且位于水平平面上。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屋顶不能附着到另一屋顶，而且不能是幕墙屋顶。 只要上述条件有一个不满足，则不能使用板形状编辑按钮。</a:t>
            </a:r>
          </a:p>
          <a:p>
            <a:r>
              <a:rPr lang="zh-CN" altLang="en-US" b="1" dirty="0" smtClean="0"/>
              <a:t>注：</a:t>
            </a:r>
            <a:r>
              <a:rPr lang="en-US" dirty="0" smtClean="0"/>
              <a:t> </a:t>
            </a:r>
            <a:r>
              <a:rPr lang="zh-CN" altLang="en-US" dirty="0" smtClean="0"/>
              <a:t>如果以后由于对图元做了编辑而违反了这些条件，则板形状编辑将产生错误，并发出回调，使用户能重设板形状编辑。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9109" y="834258"/>
            <a:ext cx="12001584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7200" dirty="0" smtClean="0"/>
              <a:t>关于编辑楼板和屋顶的形状</a:t>
            </a:r>
            <a:endParaRPr lang="zh-CN" altLang="en-US" sz="7100" dirty="0"/>
          </a:p>
        </p:txBody>
      </p:sp>
      <p:pic>
        <p:nvPicPr>
          <p:cNvPr id="8" name="GUID-296F9E46-85F9-4E15-9EF2-39411FA44CA3__IMAGE_4912F049AE804C8A84E5292138DED81F" descr="http://help.autodesk.com/cloudhelp/2015/CHS/Revit-Model/images/GUID-1A6F472E-D487-4BFD-B6DF-EE4B3D5FF77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2645" y="3029744"/>
            <a:ext cx="7500990" cy="55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2434412"/>
            <a:ext cx="7143801" cy="62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r>
              <a:rPr lang="zh-CN" altLang="en-US" dirty="0" smtClean="0"/>
              <a:t>可以使用</a:t>
            </a:r>
            <a:r>
              <a:rPr lang="en-US" dirty="0" smtClean="0"/>
              <a:t>“</a:t>
            </a:r>
            <a:r>
              <a:rPr lang="zh-CN" altLang="en-US" dirty="0" smtClean="0"/>
              <a:t>修改楼板</a:t>
            </a:r>
            <a:r>
              <a:rPr lang="en-US" dirty="0" smtClean="0"/>
              <a:t>”</a:t>
            </a:r>
            <a:r>
              <a:rPr lang="zh-CN" altLang="en-US" dirty="0" smtClean="0"/>
              <a:t>选项卡</a:t>
            </a:r>
            <a:r>
              <a:rPr lang="en-US" dirty="0" smtClean="0"/>
              <a:t>  “</a:t>
            </a:r>
            <a:r>
              <a:rPr lang="zh-CN" altLang="en-US" dirty="0" smtClean="0"/>
              <a:t>形状编辑</a:t>
            </a:r>
            <a:r>
              <a:rPr lang="en-US" dirty="0" smtClean="0"/>
              <a:t>”</a:t>
            </a:r>
            <a:r>
              <a:rPr lang="zh-CN" altLang="en-US" dirty="0" smtClean="0"/>
              <a:t>面板上的下列形状编辑工具：</a:t>
            </a:r>
          </a:p>
          <a:p>
            <a:pPr lvl="0">
              <a:buFont typeface="Arial" pitchFamily="34" charset="0"/>
              <a:buChar char="•"/>
            </a:pPr>
            <a:r>
              <a:rPr lang="zh-CN" altLang="en-US" dirty="0" smtClean="0"/>
              <a:t>子图元</a:t>
            </a:r>
          </a:p>
          <a:p>
            <a:pPr lvl="0">
              <a:buFont typeface="Arial" pitchFamily="34" charset="0"/>
              <a:buChar char="•"/>
            </a:pPr>
            <a:r>
              <a:rPr lang="zh-CN" altLang="en-US" dirty="0" smtClean="0"/>
              <a:t>添加点</a:t>
            </a:r>
          </a:p>
          <a:p>
            <a:pPr lvl="0">
              <a:buFont typeface="Arial" pitchFamily="34" charset="0"/>
              <a:buChar char="•"/>
            </a:pPr>
            <a:r>
              <a:rPr lang="zh-CN" altLang="en-US" dirty="0" smtClean="0"/>
              <a:t>添加分割线</a:t>
            </a:r>
          </a:p>
          <a:p>
            <a:pPr lvl="0">
              <a:buFont typeface="Arial" pitchFamily="34" charset="0"/>
              <a:buChar char="•"/>
            </a:pPr>
            <a:r>
              <a:rPr lang="zh-CN" altLang="en-US" dirty="0" smtClean="0"/>
              <a:t>拾取支座</a:t>
            </a:r>
          </a:p>
          <a:p>
            <a:pPr lvl="0">
              <a:buFont typeface="Arial" pitchFamily="34" charset="0"/>
              <a:buChar char="•"/>
            </a:pPr>
            <a:r>
              <a:rPr lang="zh-CN" altLang="en-US" dirty="0" smtClean="0"/>
              <a:t>重设形状</a:t>
            </a:r>
          </a:p>
          <a:p>
            <a:r>
              <a:rPr lang="zh-CN" altLang="en-US" b="1" dirty="0" smtClean="0"/>
              <a:t>注：</a:t>
            </a:r>
            <a:r>
              <a:rPr lang="en-US" dirty="0" smtClean="0"/>
              <a:t> </a:t>
            </a:r>
            <a:r>
              <a:rPr lang="zh-CN" altLang="en-US" dirty="0" smtClean="0"/>
              <a:t>使用这些工具编辑楼板或屋顶的形状，不会影响到它的分析模型形状。 基于原始顶面的单个分析模型面保持不变。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9109" y="834258"/>
            <a:ext cx="12001584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7200" dirty="0" smtClean="0"/>
              <a:t>关于编辑楼板和屋顶的形状</a:t>
            </a:r>
            <a:endParaRPr lang="zh-CN" altLang="en-US" sz="7100" dirty="0"/>
          </a:p>
        </p:txBody>
      </p:sp>
      <p:pic>
        <p:nvPicPr>
          <p:cNvPr id="7" name="GUID-296F9E46-85F9-4E15-9EF2-39411FA44CA3__IMAGE_9AC75BB7EA5F4913B86F47947216BB26" descr="http://help.autodesk.com/cloudhelp/2015/CHS/Revit-Model/images/GUID-6EE78E8B-662E-4AB6-8738-FFC741838ECD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31405" y="3791734"/>
            <a:ext cx="671517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2434412"/>
            <a:ext cx="7143801" cy="736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742950" indent="-742950"/>
            <a:r>
              <a:rPr lang="zh-CN" altLang="en-US" dirty="0" smtClean="0"/>
              <a:t>使用</a:t>
            </a:r>
            <a:r>
              <a:rPr lang="en-US" dirty="0" smtClean="0"/>
              <a:t>“</a:t>
            </a:r>
            <a:r>
              <a:rPr lang="zh-CN" altLang="en-US" dirty="0" smtClean="0"/>
              <a:t>修改子图元</a:t>
            </a:r>
            <a:r>
              <a:rPr lang="en-US" dirty="0" smtClean="0"/>
              <a:t>”</a:t>
            </a:r>
            <a:r>
              <a:rPr lang="zh-CN" altLang="en-US" dirty="0" smtClean="0"/>
              <a:t>工具，可以操作选定楼板或屋顶上的一个或多个点或边。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选择要修改的楼板或屋顶。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单击</a:t>
            </a:r>
            <a:r>
              <a:rPr lang="en-US" dirty="0" smtClean="0"/>
              <a:t>“</a:t>
            </a:r>
            <a:r>
              <a:rPr lang="zh-CN" altLang="en-US" dirty="0" smtClean="0"/>
              <a:t>修改</a:t>
            </a:r>
            <a:r>
              <a:rPr lang="en-US" dirty="0" smtClean="0"/>
              <a:t> | </a:t>
            </a:r>
            <a:r>
              <a:rPr lang="zh-CN" altLang="en-US" dirty="0" smtClean="0"/>
              <a:t>楼板</a:t>
            </a:r>
            <a:r>
              <a:rPr lang="en-US" dirty="0" smtClean="0"/>
              <a:t>”</a:t>
            </a:r>
            <a:r>
              <a:rPr lang="zh-CN" altLang="en-US" dirty="0" smtClean="0"/>
              <a:t>选项卡</a:t>
            </a:r>
            <a:r>
              <a:rPr lang="en-US" dirty="0" smtClean="0"/>
              <a:t>  “</a:t>
            </a:r>
            <a:r>
              <a:rPr lang="zh-CN" altLang="en-US" dirty="0" smtClean="0"/>
              <a:t>形状编辑</a:t>
            </a:r>
            <a:r>
              <a:rPr lang="en-US" dirty="0" smtClean="0"/>
              <a:t>”</a:t>
            </a:r>
            <a:r>
              <a:rPr lang="zh-CN" altLang="en-US" dirty="0" smtClean="0"/>
              <a:t>面板</a:t>
            </a:r>
            <a:r>
              <a:rPr lang="en-US" dirty="0" smtClean="0"/>
              <a:t>  “</a:t>
            </a:r>
            <a:r>
              <a:rPr lang="zh-CN" altLang="en-US" dirty="0" smtClean="0"/>
              <a:t>修改子图元</a:t>
            </a:r>
            <a:r>
              <a:rPr lang="en-US" dirty="0" smtClean="0"/>
              <a:t>”</a:t>
            </a:r>
            <a:r>
              <a:rPr lang="zh-CN" altLang="en-US" dirty="0" smtClean="0"/>
              <a:t>。</a:t>
            </a:r>
          </a:p>
          <a:p>
            <a:r>
              <a:rPr lang="zh-CN" altLang="en-US" b="1" dirty="0" smtClean="0"/>
              <a:t>注：</a:t>
            </a:r>
            <a:r>
              <a:rPr lang="en-US" dirty="0" smtClean="0"/>
              <a:t> </a:t>
            </a:r>
            <a:r>
              <a:rPr lang="zh-CN" altLang="en-US" dirty="0" smtClean="0"/>
              <a:t>选择</a:t>
            </a:r>
            <a:r>
              <a:rPr lang="en-US" dirty="0" smtClean="0"/>
              <a:t>“</a:t>
            </a:r>
            <a:r>
              <a:rPr lang="zh-CN" altLang="en-US" dirty="0" smtClean="0"/>
              <a:t>修改子图元</a:t>
            </a:r>
            <a:r>
              <a:rPr lang="en-US" dirty="0" smtClean="0"/>
              <a:t>”</a:t>
            </a:r>
            <a:r>
              <a:rPr lang="zh-CN" altLang="en-US" dirty="0" smtClean="0"/>
              <a:t>工具后，选项栏上将显示</a:t>
            </a:r>
            <a:r>
              <a:rPr lang="en-US" dirty="0" smtClean="0"/>
              <a:t>“</a:t>
            </a:r>
            <a:r>
              <a:rPr lang="zh-CN" altLang="en-US" dirty="0" smtClean="0"/>
              <a:t>高程</a:t>
            </a:r>
            <a:r>
              <a:rPr lang="en-US" dirty="0" smtClean="0"/>
              <a:t>”</a:t>
            </a:r>
            <a:r>
              <a:rPr lang="zh-CN" altLang="en-US" dirty="0" smtClean="0"/>
              <a:t>编辑框，可以在该框中输入所有选定子图元的公共高程值。 此值是顶点与原始楼板顶面的垂直偏移。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zh-CN" altLang="en-US" dirty="0" smtClean="0"/>
              <a:t>拖曳点或边缘以修改位置或高程。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9109" y="834258"/>
            <a:ext cx="12001584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7200" dirty="0" smtClean="0"/>
              <a:t>修改屋顶或结构楼板的形状</a:t>
            </a:r>
            <a:endParaRPr lang="zh-CN" altLang="en-US" sz="7100" dirty="0"/>
          </a:p>
        </p:txBody>
      </p:sp>
      <p:pic>
        <p:nvPicPr>
          <p:cNvPr id="8" name="GUID-D7240EA9-28EB-4F51-A474-371FA0DFBFAF__IMAGE_027E2AF2B4E241D7B670E4E3F6962501" descr="http://help.autodesk.com/cloudhelp/2015/CHS/Revit-Model/images/GUID-42617FCA-8C06-4E3D-A3C1-61D7B27E7BA5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8397" y="2791602"/>
            <a:ext cx="728667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1577156"/>
            <a:ext cx="11287205" cy="681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742950" indent="-742950"/>
            <a:r>
              <a:rPr lang="zh-CN" altLang="en-US" dirty="0" smtClean="0"/>
              <a:t>使用</a:t>
            </a:r>
            <a:r>
              <a:rPr lang="en-US" dirty="0" smtClean="0"/>
              <a:t>“</a:t>
            </a:r>
            <a:r>
              <a:rPr lang="zh-CN" altLang="en-US" dirty="0" smtClean="0"/>
              <a:t>添加点</a:t>
            </a:r>
            <a:r>
              <a:rPr lang="en-US" dirty="0" smtClean="0"/>
              <a:t>”</a:t>
            </a:r>
            <a:r>
              <a:rPr lang="zh-CN" altLang="en-US" dirty="0" smtClean="0"/>
              <a:t>工具，可以向图元几何图形添加单独的点。 形状修改工具可使用这些点来修改图元几何图形。选择要修改的楼板或屋顶。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选择要修改的楼板或屋顶。</a:t>
            </a:r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单击</a:t>
            </a:r>
            <a:r>
              <a:rPr lang="en-US" dirty="0" smtClean="0"/>
              <a:t>“</a:t>
            </a:r>
            <a:r>
              <a:rPr lang="zh-CN" altLang="en-US" dirty="0" smtClean="0"/>
              <a:t>修改</a:t>
            </a:r>
            <a:r>
              <a:rPr lang="en-US" dirty="0" smtClean="0"/>
              <a:t> | </a:t>
            </a:r>
            <a:r>
              <a:rPr lang="zh-CN" altLang="en-US" dirty="0" smtClean="0"/>
              <a:t>楼板</a:t>
            </a:r>
            <a:r>
              <a:rPr lang="en-US" dirty="0" smtClean="0"/>
              <a:t>”</a:t>
            </a:r>
            <a:r>
              <a:rPr lang="zh-CN" altLang="en-US" dirty="0" smtClean="0"/>
              <a:t>选项卡</a:t>
            </a:r>
            <a:r>
              <a:rPr lang="en-US" dirty="0" smtClean="0"/>
              <a:t>  “</a:t>
            </a:r>
            <a:r>
              <a:rPr lang="zh-CN" altLang="en-US" dirty="0" smtClean="0"/>
              <a:t>形状编辑</a:t>
            </a:r>
            <a:r>
              <a:rPr lang="en-US" dirty="0" smtClean="0"/>
              <a:t>”</a:t>
            </a:r>
            <a:r>
              <a:rPr lang="zh-CN" altLang="en-US" dirty="0" smtClean="0"/>
              <a:t>面板</a:t>
            </a:r>
            <a:r>
              <a:rPr lang="en-US" dirty="0" smtClean="0"/>
              <a:t>  “</a:t>
            </a:r>
            <a:r>
              <a:rPr lang="zh-CN" altLang="en-US" dirty="0" smtClean="0"/>
              <a:t>添加点</a:t>
            </a:r>
            <a:r>
              <a:rPr lang="en-US" dirty="0" smtClean="0"/>
              <a:t>”</a:t>
            </a:r>
            <a:r>
              <a:rPr lang="zh-CN" altLang="en-US" dirty="0" smtClean="0"/>
              <a:t>。</a:t>
            </a:r>
          </a:p>
          <a:p>
            <a:pPr marL="742950" indent="-742950"/>
            <a:r>
              <a:rPr lang="zh-CN" altLang="en-US" b="1" dirty="0" smtClean="0"/>
              <a:t>注：</a:t>
            </a:r>
            <a:r>
              <a:rPr lang="en-US" dirty="0" smtClean="0"/>
              <a:t> </a:t>
            </a:r>
            <a:r>
              <a:rPr lang="zh-CN" altLang="en-US" dirty="0" smtClean="0"/>
              <a:t>此时</a:t>
            </a:r>
            <a:r>
              <a:rPr lang="en-US" dirty="0" smtClean="0"/>
              <a:t>“</a:t>
            </a:r>
            <a:r>
              <a:rPr lang="zh-CN" altLang="en-US" dirty="0" smtClean="0"/>
              <a:t>高程</a:t>
            </a:r>
            <a:r>
              <a:rPr lang="en-US" dirty="0" smtClean="0"/>
              <a:t>”</a:t>
            </a:r>
            <a:r>
              <a:rPr lang="zh-CN" altLang="en-US" dirty="0" smtClean="0"/>
              <a:t>编辑框显示在选项栏上，</a:t>
            </a:r>
            <a:r>
              <a:rPr lang="en-US" dirty="0" smtClean="0"/>
              <a:t>“</a:t>
            </a:r>
            <a:r>
              <a:rPr lang="zh-CN" altLang="en-US" dirty="0" smtClean="0"/>
              <a:t>相对</a:t>
            </a:r>
            <a:r>
              <a:rPr lang="en-US" dirty="0" smtClean="0"/>
              <a:t>”</a:t>
            </a:r>
            <a:r>
              <a:rPr lang="zh-CN" altLang="en-US" dirty="0" smtClean="0"/>
              <a:t>复选框显示在此编辑框的旁边。 如果选中</a:t>
            </a:r>
            <a:r>
              <a:rPr lang="en-US" dirty="0" smtClean="0"/>
              <a:t>“</a:t>
            </a:r>
            <a:r>
              <a:rPr lang="zh-CN" altLang="en-US" dirty="0" smtClean="0"/>
              <a:t>相对</a:t>
            </a:r>
            <a:r>
              <a:rPr lang="en-US" dirty="0" smtClean="0"/>
              <a:t>”</a:t>
            </a:r>
            <a:r>
              <a:rPr lang="zh-CN" altLang="en-US" dirty="0" smtClean="0"/>
              <a:t>复选框，将相对于添加新点的表面以指定的值来添加这些新点。 因此，在使用默认值</a:t>
            </a:r>
            <a:r>
              <a:rPr lang="en-US" dirty="0" smtClean="0"/>
              <a:t> 0 </a:t>
            </a:r>
            <a:r>
              <a:rPr lang="zh-CN" altLang="en-US" dirty="0" smtClean="0"/>
              <a:t>时，点将位于创建点的平面上。 如果清除此复选框，则编辑框中的值表示项目高程，而且会在该高程添加点。</a:t>
            </a:r>
          </a:p>
          <a:p>
            <a:pPr marL="742950" lvl="0" indent="-742950">
              <a:buFont typeface="+mj-lt"/>
              <a:buAutoNum type="arabicPeriod" startAt="3"/>
            </a:pPr>
            <a:r>
              <a:rPr lang="zh-CN" altLang="en-US" dirty="0" smtClean="0"/>
              <a:t>单击楼板或屋顶的面或边，以添加定义坡度的点。</a:t>
            </a:r>
            <a:endParaRPr lang="zh-CN" altLang="en-US" dirty="0"/>
          </a:p>
        </p:txBody>
      </p:sp>
      <p:pic>
        <p:nvPicPr>
          <p:cNvPr id="7" name="GUID-156562F5-B4FA-4BB7-A4BC-FA7BB9F2D3C2__IMAGE_3E7EDF9EA2BE4888A902A6D40A77C80E" descr="http://help.autodesk.com/cloudhelp/2015/CHS/Revit-Model/images/GUID-173309E9-2249-4AB5-8457-3E0C8542205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03173" y="2934478"/>
            <a:ext cx="514353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2434412"/>
            <a:ext cx="7500991" cy="515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742950" indent="-742950"/>
            <a:r>
              <a:rPr lang="zh-CN" altLang="en-US" dirty="0" smtClean="0"/>
              <a:t>使用</a:t>
            </a:r>
            <a:r>
              <a:rPr lang="en-US" dirty="0" smtClean="0"/>
              <a:t>“</a:t>
            </a:r>
            <a:r>
              <a:rPr lang="zh-CN" altLang="en-US" dirty="0" smtClean="0"/>
              <a:t>添加分割线</a:t>
            </a:r>
            <a:r>
              <a:rPr lang="en-US" dirty="0" smtClean="0"/>
              <a:t>”</a:t>
            </a:r>
            <a:r>
              <a:rPr lang="zh-CN" altLang="en-US" dirty="0" smtClean="0"/>
              <a:t>工具，可以添加线性边，并将屋顶或结构楼板的现有面分割成更小的子面域。</a:t>
            </a:r>
            <a:endParaRPr lang="en-US" altLang="zh-CN" dirty="0" smtClean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选择要修改的楼板。</a:t>
            </a:r>
            <a:endParaRPr lang="en-US" altLang="zh-CN" dirty="0" smtClean="0"/>
          </a:p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单击</a:t>
            </a:r>
            <a:r>
              <a:rPr lang="en-US" dirty="0" smtClean="0"/>
              <a:t>“</a:t>
            </a:r>
            <a:r>
              <a:rPr lang="zh-CN" altLang="en-US" dirty="0" smtClean="0"/>
              <a:t>修改</a:t>
            </a:r>
            <a:r>
              <a:rPr lang="en-US" dirty="0" smtClean="0"/>
              <a:t> | </a:t>
            </a:r>
            <a:r>
              <a:rPr lang="zh-CN" altLang="en-US" dirty="0" smtClean="0"/>
              <a:t>楼板</a:t>
            </a:r>
            <a:r>
              <a:rPr lang="en-US" dirty="0" smtClean="0"/>
              <a:t>”</a:t>
            </a:r>
            <a:r>
              <a:rPr lang="zh-CN" altLang="en-US" dirty="0" smtClean="0"/>
              <a:t>选项卡</a:t>
            </a:r>
            <a:r>
              <a:rPr lang="en-US" dirty="0" smtClean="0"/>
              <a:t>  “</a:t>
            </a:r>
            <a:r>
              <a:rPr lang="zh-CN" altLang="en-US" dirty="0" smtClean="0"/>
              <a:t>形状编辑</a:t>
            </a:r>
            <a:r>
              <a:rPr lang="en-US" dirty="0" smtClean="0"/>
              <a:t>”</a:t>
            </a:r>
            <a:r>
              <a:rPr lang="zh-CN" altLang="en-US" dirty="0" smtClean="0"/>
              <a:t>面板</a:t>
            </a:r>
            <a:r>
              <a:rPr lang="en-US" dirty="0" smtClean="0"/>
              <a:t>  “</a:t>
            </a:r>
            <a:r>
              <a:rPr lang="zh-CN" altLang="en-US" dirty="0" smtClean="0"/>
              <a:t>添加分割线</a:t>
            </a:r>
            <a:r>
              <a:rPr lang="en-US" dirty="0" smtClean="0"/>
              <a:t>”</a:t>
            </a:r>
            <a:r>
              <a:rPr lang="zh-CN" altLang="en-US" dirty="0" smtClean="0"/>
              <a:t>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在结构楼板上的任意位置选择顶点、边、面或点，开始创建分割线。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9109" y="834258"/>
            <a:ext cx="12001584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7200" dirty="0" smtClean="0"/>
              <a:t>拆分屋顶或结构楼板</a:t>
            </a:r>
            <a:endParaRPr lang="zh-CN" altLang="en-US" sz="7100" dirty="0"/>
          </a:p>
        </p:txBody>
      </p:sp>
      <p:pic>
        <p:nvPicPr>
          <p:cNvPr id="7" name="GUID-93DD8AD2-B056-427E-A04F-948D451B7CFF__IMAGE_410D76C2FAA34CBE8806075C7D3CEDE2" descr="http://help.autodesk.com/cloudhelp/2015/CHS/Revit-Model/images/GUID-F1105AC7-D8A2-438D-8A9D-DAFA69D27CD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5587" y="2434412"/>
            <a:ext cx="671517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2434412"/>
            <a:ext cx="7500991" cy="515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742950" indent="-742950"/>
            <a:r>
              <a:rPr lang="zh-CN" altLang="en-US" b="1" dirty="0" smtClean="0"/>
              <a:t>注：</a:t>
            </a:r>
            <a:r>
              <a:rPr lang="en-US" dirty="0" smtClean="0"/>
              <a:t> </a:t>
            </a:r>
            <a:r>
              <a:rPr lang="zh-CN" altLang="en-US" dirty="0" smtClean="0"/>
              <a:t>可以在楼板面上的任意位置添加起点和终点。 如果光标在顶点或边缘上，则编辑器将捕捉三维顶点和边缘，并且沿边缘显示标准捕捉控制柄以及临时尺寸标注。 如果未捕捉任何顶点或边缘，则选择时，线端点将投影到表面上最近的点。 将不在面上创建临时尺寸标注。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9109" y="834258"/>
            <a:ext cx="12001584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7200" dirty="0" smtClean="0"/>
              <a:t>拆分屋顶或结构楼板</a:t>
            </a:r>
            <a:endParaRPr lang="zh-CN" altLang="en-US" sz="7100" dirty="0"/>
          </a:p>
        </p:txBody>
      </p:sp>
      <p:pic>
        <p:nvPicPr>
          <p:cNvPr id="8" name="GUID-93DD8AD2-B056-427E-A04F-948D451B7CFF__IMAGE_C493516AC14C4F27841039940822170C" descr="http://help.autodesk.com/cloudhelp/2015/CHS/Revit-Model/images/GUID-E2DB9C3E-2C94-4E03-A139-FEADD9B69680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4215" y="2934478"/>
            <a:ext cx="764386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87340" y="2434412"/>
            <a:ext cx="7500991" cy="182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CN" altLang="en-US" dirty="0" smtClean="0"/>
              <a:t>在楼板上的任意位置选择另一个顶点、边、面或点，结束分割线。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一条新的边将添加到楼板的面上。</a:t>
            </a:r>
            <a:endParaRPr lang="zh-CN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359109" y="834258"/>
            <a:ext cx="12001584" cy="12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3367" tIns="81683" rIns="163367" bIns="81683">
            <a:spAutoFit/>
          </a:bodyPr>
          <a:lstStyle/>
          <a:p>
            <a:pPr algn="ctr"/>
            <a:r>
              <a:rPr lang="zh-CN" altLang="en-US" sz="7200" dirty="0" smtClean="0"/>
              <a:t>拆分屋顶或结构楼板</a:t>
            </a:r>
            <a:endParaRPr lang="zh-CN" altLang="en-US" sz="7100" dirty="0"/>
          </a:p>
        </p:txBody>
      </p:sp>
      <p:pic>
        <p:nvPicPr>
          <p:cNvPr id="7" name="GUID-93DD8AD2-B056-427E-A04F-948D451B7CFF__IMAGE_D0AEBC474F304E84936BFB87E3CEFA64" descr="http://help.autodesk.com/cloudhelp/2015/CHS/Revit-Model/images/GUID-3A91A23C-AE51-4EBA-B5D8-B20EF1834315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45653" y="2434412"/>
            <a:ext cx="720567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82953" tIns="91478" rIns="182953" bIns="91478" rtlCol="0">
        <a:normAutofit fontScale="92500" lnSpcReduction="20000"/>
      </a:bodyPr>
      <a:lstStyle>
        <a:defPPr>
          <a:lnSpc>
            <a:spcPct val="120000"/>
          </a:lnSpc>
          <a:buClr>
            <a:schemeClr val="bg1">
              <a:lumMod val="75000"/>
            </a:schemeClr>
          </a:buClr>
          <a:buSzPct val="50000"/>
          <a:buFont typeface="Wingdings" panose="05000000000000000000" pitchFamily="2" charset="2"/>
          <a:buChar char="n"/>
          <a:defRPr sz="40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617</Words>
  <Application>Microsoft Office PowerPoint</Application>
  <PresentationFormat>自定义</PresentationFormat>
  <Paragraphs>71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pan</dc:creator>
  <cp:lastModifiedBy>lenovo</cp:lastModifiedBy>
  <cp:revision>273</cp:revision>
  <dcterms:created xsi:type="dcterms:W3CDTF">2014-04-21T16:10:52Z</dcterms:created>
  <dcterms:modified xsi:type="dcterms:W3CDTF">2020-04-12T08:37:49Z</dcterms:modified>
</cp:coreProperties>
</file>