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20"/>
  </p:notesMasterIdLst>
  <p:handoutMasterIdLst>
    <p:handoutMasterId r:id="rId21"/>
  </p:handoutMasterIdLst>
  <p:sldIdLst>
    <p:sldId id="1097" r:id="rId5"/>
    <p:sldId id="1119" r:id="rId6"/>
    <p:sldId id="1126" r:id="rId7"/>
    <p:sldId id="1080" r:id="rId8"/>
    <p:sldId id="1082" r:id="rId9"/>
    <p:sldId id="1083" r:id="rId10"/>
    <p:sldId id="1087" r:id="rId11"/>
    <p:sldId id="1088" r:id="rId12"/>
    <p:sldId id="1089" r:id="rId13"/>
    <p:sldId id="1090" r:id="rId14"/>
    <p:sldId id="1091" r:id="rId15"/>
    <p:sldId id="1084" r:id="rId16"/>
    <p:sldId id="1085" r:id="rId17"/>
    <p:sldId id="1086" r:id="rId18"/>
    <p:sldId id="1096" r:id="rId19"/>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CCFF33"/>
    <a:srgbClr val="FFCCFF"/>
    <a:srgbClr val="2BBFEF"/>
    <a:srgbClr val="C72DED"/>
    <a:srgbClr val="6666FF"/>
    <a:srgbClr val="CC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0" d="100"/>
          <a:sy n="70" d="100"/>
        </p:scale>
        <p:origin x="1386" y="66"/>
      </p:cViewPr>
      <p:guideLst>
        <p:guide orient="horz" pos="1998"/>
        <p:guide pos="2856"/>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4BF082D-7E39-4C2B-81AA-52DBE21E57C8}" type="datetimeFigureOut">
              <a:rPr kumimoji="0" lang="zh-CN" altLang="en-US" sz="12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FD3BC74D-CBD5-4E0F-A2A1-BA4962E46776}" type="slidenum">
              <a:rPr kumimoji="0" lang="zh-CN" altLang="en-US" sz="12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rPr>
            </a:fld>
            <a:endParaRPr kumimoji="0" lang="zh-CN" altLang="en-US" sz="12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5A3B23D-1176-4B99-8205-7338703FD50E}" type="datetimeFigureOut">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8" name="Rectangle 4"/>
          <p:cNvSpPr>
            <a:spLocks noGrp="1" noRot="1"/>
          </p:cNvSpPr>
          <p:nvPr>
            <p:ph type="sldImg"/>
          </p:nvPr>
        </p:nvSpPr>
        <p:spPr>
          <a:xfrm>
            <a:off x="1143000" y="685800"/>
            <a:ext cx="4572000" cy="3429000"/>
          </a:xfrm>
          <a:prstGeom prst="rect">
            <a:avLst/>
          </a:prstGeom>
          <a:noFill/>
          <a:ln w="9525">
            <a:noFill/>
          </a:ln>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BCED42B-3C94-47F5-A83D-F0A6CFB0589D}" type="slidenum">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05588" y="365125"/>
            <a:ext cx="2070100" cy="5584825"/>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95288" y="365125"/>
            <a:ext cx="6057900" cy="55848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180000" tIns="180000" rIns="180000" bIns="1800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31" name="Rectangle 30"/>
          <p:cNvSpPr>
            <a:spLocks noChangeArrowheads="1"/>
          </p:cNvSpPr>
          <p:nvPr userDrawn="1"/>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2" name="Rectangle 30"/>
          <p:cNvSpPr>
            <a:spLocks noChangeArrowheads="1"/>
          </p:cNvSpPr>
          <p:nvPr userDrawn="1"/>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3" name="Rectangle 31"/>
          <p:cNvSpPr>
            <a:spLocks noChangeArrowheads="1"/>
          </p:cNvSpPr>
          <p:nvPr userDrawn="1"/>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4" name="Rectangle 30"/>
          <p:cNvSpPr>
            <a:spLocks noChangeArrowheads="1"/>
          </p:cNvSpPr>
          <p:nvPr userDrawn="1"/>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6" name="Rectangle 12"/>
          <p:cNvSpPr>
            <a:spLocks noGrp="1" noChangeArrowheads="1"/>
          </p:cNvSpPr>
          <p:nvPr>
            <p:ph type="body" idx="1"/>
          </p:nvPr>
        </p:nvSpPr>
        <p:spPr bwMode="auto">
          <a:xfrm>
            <a:off x="395288" y="1341438"/>
            <a:ext cx="8280400"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180000" rIns="180000" bIns="180000" numCol="1" anchor="t" anchorCtr="0" compatLnSpc="1"/>
          <a:lstStyle/>
          <a:p>
            <a:pPr lvl="0" fontAlgn="base"/>
            <a:r>
              <a:rPr lang="zh-CN" altLang="en-US" strike="noStrike" noProof="1" smtClean="0"/>
              <a:t>        单击此处编辑母版文本样式</a:t>
            </a:r>
            <a:endParaRPr lang="zh-CN" altLang="en-US" strike="noStrike" noProof="1" smtClean="0"/>
          </a:p>
        </p:txBody>
      </p:sp>
      <p:sp>
        <p:nvSpPr>
          <p:cNvPr id="3" name="WordArt 17"/>
          <p:cNvSpPr/>
          <p:nvPr userDrawn="1"/>
        </p:nvSpPr>
        <p:spPr>
          <a:xfrm>
            <a:off x="7813675" y="3175"/>
            <a:ext cx="1330325" cy="180975"/>
          </a:xfrm>
          <a:prstGeom prst="rect">
            <a:avLst/>
          </a:prstGeom>
        </p:spPr>
        <p:txBody>
          <a:bodyPr wrap="none" fromWordArt="1">
            <a:prstTxWarp prst="textPlain">
              <a:avLst>
                <a:gd name="adj" fmla="val 50000"/>
              </a:avLst>
            </a:prstTxWarp>
            <a:normAutofit fontScale="50000"/>
          </a:bodyPr>
          <a:p>
            <a:pPr lvl="0" algn="ctr" fontAlgn="base">
              <a:buClrTx/>
              <a:buSzTx/>
              <a:buFontTx/>
            </a:pPr>
            <a:r>
              <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rPr>
              <a:t>人力资源管理</a:t>
            </a:r>
            <a:endPar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endParaRPr>
          </a:p>
        </p:txBody>
      </p:sp>
      <p:sp>
        <p:nvSpPr>
          <p:cNvPr id="1030" name="WordArt 16"/>
          <p:cNvSpPr/>
          <p:nvPr userDrawn="1"/>
        </p:nvSpPr>
        <p:spPr>
          <a:xfrm>
            <a:off x="456883" y="684211"/>
            <a:ext cx="1371600" cy="1028700"/>
          </a:xfrm>
          <a:prstGeom prst="rect">
            <a:avLst/>
          </a:prstGeom>
        </p:spPr>
        <p:txBody>
          <a:bodyPr wrap="none" fromWordArt="1">
            <a:prstTxWarp prst="textSlantUp">
              <a:avLst>
                <a:gd name="adj" fmla="val 55556"/>
              </a:avLst>
            </a:prstTxWarp>
            <a:normAutofit/>
            <a:scene3d>
              <a:camera prst="orthographicFront"/>
              <a:lightRig rig="balanced" dir="t">
                <a:rot lat="0" lon="0" rev="0"/>
              </a:lightRig>
            </a:scene3d>
            <a:sp3d prstMaterial="metal"/>
          </a:bodyPr>
          <a:p>
            <a:pPr lvl="0" algn="ctr" fontAlgn="base">
              <a:buClrTx/>
              <a:buSzTx/>
              <a:buFontTx/>
            </a:pPr>
            <a:r>
              <a:rPr lang="zh-CN" altLang="en-US" sz="3600" strike="noStrike" noProof="1">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mn-cs"/>
                <a:sym typeface="+mn-ea"/>
              </a:rPr>
              <a:t>项目九</a:t>
            </a:r>
            <a:endParaRPr lang="zh-CN" altLang="en-US" sz="3600" strike="noStrike" noProof="1">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1031"/>
                                        </p:tgtEl>
                                        <p:attrNameLst>
                                          <p:attrName>ppt_x</p:attrName>
                                          <p:attrName>ppt_y</p:attrName>
                                        </p:attrNameLst>
                                      </p:cBhvr>
                                      <p:rCtr x="117900" y="-1"/>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32"/>
                                        </p:tgtEl>
                                        <p:attrNameLst>
                                          <p:attrName>ppt_x</p:attrName>
                                          <p:attrName>ppt_y</p:attrName>
                                        </p:attrNameLst>
                                      </p:cBhvr>
                                      <p:rCtr x="117900" y="-1"/>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000" fill="hold"/>
                                        <p:tgtEl>
                                          <p:spTgt spid="1033"/>
                                        </p:tgtEl>
                                        <p:attrNameLst>
                                          <p:attrName>ppt_x</p:attrName>
                                          <p:attrName>ppt_y</p:attrName>
                                        </p:attrNameLst>
                                      </p:cBhvr>
                                      <p:rCtr x="117900" y="-1"/>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034"/>
                                        </p:tgtEl>
                                        <p:attrNameLst>
                                          <p:attrName>ppt_x</p:attrName>
                                          <p:attrName>ppt_y</p:attrName>
                                        </p:attrNameLst>
                                      </p:cBhvr>
                                      <p:rCtr x="117900"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Lst>
  </p:timing>
  <p:hf sldNum="0" hdr="0" ftr="0" dt="0"/>
  <p:txStyles>
    <p:titleStyle>
      <a:lvl1pPr algn="ctr" rtl="0" eaLnBrk="0" fontAlgn="base" hangingPunct="0">
        <a:spcBef>
          <a:spcPct val="0"/>
        </a:spcBef>
        <a:spcAft>
          <a:spcPct val="0"/>
        </a:spcAft>
        <a:defRPr sz="3600" b="1" kern="1200">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2pPr>
      <a:lvl3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3pPr>
      <a:lvl4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4pPr>
      <a:lvl5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5pPr>
      <a:lvl6pPr marL="4572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6pPr>
      <a:lvl7pPr marL="9144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7pPr>
      <a:lvl8pPr marL="13716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8pPr>
      <a:lvl9pPr marL="18288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9pPr>
    </p:titleStyle>
    <p:bodyStyle>
      <a:lvl1pPr algn="l" rtl="0" eaLnBrk="0" fontAlgn="base" hangingPunct="0">
        <a:lnSpc>
          <a:spcPct val="130000"/>
        </a:lnSpc>
        <a:spcBef>
          <a:spcPct val="20000"/>
        </a:spcBef>
        <a:spcAft>
          <a:spcPct val="0"/>
        </a:spcAft>
        <a:buClr>
          <a:schemeClr val="hlink"/>
        </a:buClr>
        <a:buFont typeface="Wingdings" panose="05000000000000000000" pitchFamily="2" charset="2"/>
        <a:defRPr sz="2000" kern="1200">
          <a:solidFill>
            <a:schemeClr val="tx2"/>
          </a:solidFill>
          <a:effectLst>
            <a:outerShdw blurRad="38100" dist="38100" dir="2700000" algn="tl">
              <a:srgbClr val="C0C0C0"/>
            </a:outerShdw>
          </a:effectLst>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236980" indent="-228600" algn="l" rtl="0" eaLnBrk="0" fontAlgn="base" hangingPunct="0">
        <a:spcBef>
          <a:spcPct val="20000"/>
        </a:spcBef>
        <a:spcAft>
          <a:spcPct val="0"/>
        </a:spcAft>
        <a:buClr>
          <a:schemeClr val="tx1"/>
        </a:buClr>
        <a:buChar char="•"/>
        <a:defRPr sz="2200" kern="1200">
          <a:solidFill>
            <a:schemeClr val="tx1"/>
          </a:solidFill>
          <a:latin typeface="Arial" panose="020B0604020202020204" pitchFamily="34" charset="0"/>
          <a:ea typeface="+mn-ea"/>
          <a:cs typeface="+mn-cs"/>
        </a:defRPr>
      </a:lvl3pPr>
      <a:lvl4pPr marL="164465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Rectangle 3"/>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792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400" b="0">
                <a:solidFill>
                  <a:schemeClr val="tx1"/>
                </a:solidFill>
                <a:effectLst/>
                <a:latin typeface="+mn-lt"/>
                <a:ea typeface="+mn-ea"/>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4BCD84AF-91C0-4D65-9B2F-C0424D856EEB}"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1792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0" hangingPunct="0">
              <a:defRPr sz="1400" b="0">
                <a:solidFill>
                  <a:schemeClr val="tx1"/>
                </a:solidFill>
                <a:effectLst/>
                <a:latin typeface="+mn-lt"/>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1792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400" b="0">
                <a:solidFill>
                  <a:schemeClr val="tx1"/>
                </a:solidFill>
                <a:effectLst/>
                <a:latin typeface="+mn-lt"/>
                <a:ea typeface="+mn-ea"/>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088C8D4-DC66-46E1-AB15-BF582F2CBA0D}"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3075" name="Rectangle 3"/>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802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400" b="0">
                <a:solidFill>
                  <a:schemeClr val="tx1"/>
                </a:solidFill>
                <a:effectLst/>
                <a:latin typeface="+mn-lt"/>
                <a:ea typeface="+mn-ea"/>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356ED48-A097-4CC1-86C1-7EAA7E393B83}" type="datetimeFigureOut">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1802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0" hangingPunct="0">
              <a:defRPr sz="1400" b="0">
                <a:solidFill>
                  <a:schemeClr val="tx1"/>
                </a:solidFill>
                <a:effectLst/>
                <a:latin typeface="+mn-lt"/>
                <a:ea typeface="+mn-ea"/>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1802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400" b="0">
                <a:solidFill>
                  <a:schemeClr val="tx1"/>
                </a:solidFill>
                <a:effectLst/>
                <a:latin typeface="+mn-lt"/>
                <a:ea typeface="+mn-ea"/>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EF4A88A-040E-4C9D-B410-D245B1B9FC45}" type="slidenum">
              <a:rPr kumimoji="0" lang="zh-CN" alt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7170" name="图片 4" descr="C:\Users\Administrator\Desktop\tim g.jpgtim g"/>
          <p:cNvPicPr>
            <a:picLocks noChangeAspect="1"/>
          </p:cNvPicPr>
          <p:nvPr/>
        </p:nvPicPr>
        <p:blipFill>
          <a:blip r:embed="rId2">
            <a:clrChange>
              <a:clrFrom>
                <a:srgbClr val="FEFEFE"/>
              </a:clrFrom>
              <a:clrTo>
                <a:srgbClr val="FEFEFE">
                  <a:alpha val="0"/>
                </a:srgbClr>
              </a:clrTo>
            </a:clrChange>
          </a:blip>
          <a:srcRect l="-1941" t="-2060" r="-827"/>
          <a:stretch>
            <a:fillRect/>
          </a:stretch>
        </p:blipFill>
        <p:spPr>
          <a:xfrm>
            <a:off x="6340475" y="244475"/>
            <a:ext cx="2814638" cy="1119188"/>
          </a:xfrm>
          <a:prstGeom prst="rect">
            <a:avLst/>
          </a:prstGeom>
          <a:noFill/>
          <a:ln w="9525">
            <a:noFill/>
          </a:ln>
        </p:spPr>
      </p:pic>
      <p:sp>
        <p:nvSpPr>
          <p:cNvPr id="2" name="文本框 1"/>
          <p:cNvSpPr txBox="1"/>
          <p:nvPr/>
        </p:nvSpPr>
        <p:spPr>
          <a:xfrm>
            <a:off x="2301875" y="2403475"/>
            <a:ext cx="4541838" cy="768350"/>
          </a:xfrm>
          <a:prstGeom prst="rect">
            <a:avLst/>
          </a:prstGeom>
          <a:noFill/>
        </p:spPr>
        <p:txBody>
          <a:bodyPr wrap="square" rtlCol="0">
            <a:spAutoFit/>
          </a:bodyPr>
          <a:p>
            <a:r>
              <a:rPr lang="zh-CN" altLang="en-US" sz="4400" noProof="1">
                <a:solidFill>
                  <a:srgbClr val="FFFD25"/>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rPr>
              <a:t>《人力资源管理》</a:t>
            </a:r>
            <a:endParaRPr lang="zh-CN" altLang="en-US" sz="4400" noProof="1">
              <a:solidFill>
                <a:srgbClr val="FFFD25"/>
              </a:solidFill>
              <a:effectLst>
                <a:outerShdw blurRad="38100" dist="25400" dir="5400000" algn="ctr" rotWithShape="0">
                  <a:srgbClr val="6E747A">
                    <a:alpha val="43000"/>
                  </a:srgbClr>
                </a:outerShdw>
              </a:effectLst>
            </a:endParaRPr>
          </a:p>
        </p:txBody>
      </p:sp>
      <p:sp>
        <p:nvSpPr>
          <p:cNvPr id="4" name="文本框 3"/>
          <p:cNvSpPr txBox="1"/>
          <p:nvPr/>
        </p:nvSpPr>
        <p:spPr>
          <a:xfrm>
            <a:off x="2673350" y="3928110"/>
            <a:ext cx="6482078" cy="645160"/>
          </a:xfrm>
          <a:prstGeom prst="rect">
            <a:avLst/>
          </a:prstGeom>
          <a:noFill/>
        </p:spPr>
        <p:txBody>
          <a:bodyPr wrap="square" rtlCol="0">
            <a:spAutoFit/>
            <a:scene3d>
              <a:camera prst="orthographicFront"/>
              <a:lightRig rig="threePt" dir="t"/>
            </a:scene3d>
          </a:bodyPr>
          <a:p>
            <a:r>
              <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项目九 ：企业文化与团队建设</a:t>
            </a:r>
            <a:endPar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6" name="Rectangle 4"/>
          <p:cNvSpPr/>
          <p:nvPr/>
        </p:nvSpPr>
        <p:spPr>
          <a:xfrm>
            <a:off x="3457575" y="1663700"/>
            <a:ext cx="194310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latin typeface="Times New Roman" panose="02020603050405020304" pitchFamily="18" charset="0"/>
                <a:ea typeface="黑体" panose="02010609060101010101" pitchFamily="49" charset="-122"/>
              </a:rPr>
              <a:t>（四）高产期</a:t>
            </a:r>
            <a:endParaRPr lang="zh-CN" altLang="en-US" dirty="0">
              <a:latin typeface="Times New Roman" panose="02020603050405020304" pitchFamily="18" charset="0"/>
              <a:ea typeface="黑体" panose="02010609060101010101" pitchFamily="49" charset="-122"/>
            </a:endParaRPr>
          </a:p>
        </p:txBody>
      </p:sp>
      <p:grpSp>
        <p:nvGrpSpPr>
          <p:cNvPr id="27650" name="组合 2"/>
          <p:cNvGrpSpPr/>
          <p:nvPr/>
        </p:nvGrpSpPr>
        <p:grpSpPr>
          <a:xfrm>
            <a:off x="777875" y="1511300"/>
            <a:ext cx="7588250" cy="4818063"/>
            <a:chOff x="1599" y="2793"/>
            <a:chExt cx="11950" cy="7586"/>
          </a:xfrm>
        </p:grpSpPr>
        <p:pic>
          <p:nvPicPr>
            <p:cNvPr id="27651" name="图片 1" descr="白板4"/>
            <p:cNvPicPr>
              <a:picLocks noGrp="1" noChangeAspect="1"/>
            </p:cNvPicPr>
            <p:nvPr/>
          </p:nvPicPr>
          <p:blipFill>
            <a:blip r:embed="rId1">
              <a:clrChange>
                <a:clrFrom>
                  <a:srgbClr val="FFFFFF"/>
                </a:clrFrom>
                <a:clrTo>
                  <a:srgbClr val="FFFFFF">
                    <a:alpha val="0"/>
                  </a:srgbClr>
                </a:clrTo>
              </a:clrChange>
            </a:blip>
            <a:srcRect l="11908" t="6461" r="5116"/>
            <a:stretch>
              <a:fillRect/>
            </a:stretch>
          </p:blipFill>
          <p:spPr>
            <a:xfrm>
              <a:off x="1599" y="2793"/>
              <a:ext cx="11951" cy="7586"/>
            </a:xfrm>
            <a:prstGeom prst="rect">
              <a:avLst/>
            </a:prstGeom>
            <a:noFill/>
            <a:ln w="9525">
              <a:noFill/>
            </a:ln>
          </p:spPr>
        </p:pic>
        <p:sp>
          <p:nvSpPr>
            <p:cNvPr id="177163" name="Text Box 11" descr="金融10"/>
            <p:cNvSpPr txBox="1">
              <a:spLocks noChangeArrowheads="1"/>
            </p:cNvSpPr>
            <p:nvPr/>
          </p:nvSpPr>
          <p:spPr bwMode="auto">
            <a:xfrm>
              <a:off x="5369" y="5672"/>
              <a:ext cx="7370" cy="3985"/>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defRPr/>
              </a:pPr>
              <a:r>
                <a:rPr kumimoji="0" lang="zh-CN" altLang="en-US"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在这个阶段，团队结构已经开始充分地发挥作用，并已被团队成员完全接受。团队成员的注意力已经从试图相互认识和理解转移到充满自信地完成手头的任务。至此，人们已经学会了如何建设性地提出不同意见，能经受住一定程度的风险，并且能用他们的全部能量去面对各种挑战。</a:t>
              </a:r>
              <a:endParaRPr kumimoji="0" lang="zh-CN" altLang="en-US"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7156"/>
                                        </p:tgtEl>
                                        <p:attrNameLst>
                                          <p:attrName>style.visibility</p:attrName>
                                        </p:attrNameLst>
                                      </p:cBhvr>
                                      <p:to>
                                        <p:strVal val="visible"/>
                                      </p:to>
                                    </p:set>
                                    <p:anim calcmode="lin" valueType="num">
                                      <p:cBhvr additive="base">
                                        <p:cTn id="7" dur="1000" fill="hold"/>
                                        <p:tgtEl>
                                          <p:spTgt spid="177156"/>
                                        </p:tgtEl>
                                        <p:attrNameLst>
                                          <p:attrName>ppt_x</p:attrName>
                                        </p:attrNameLst>
                                      </p:cBhvr>
                                      <p:tavLst>
                                        <p:tav tm="0">
                                          <p:val>
                                            <p:strVal val="#ppt_x"/>
                                          </p:val>
                                        </p:tav>
                                        <p:tav tm="100000">
                                          <p:val>
                                            <p:strVal val="#ppt_x"/>
                                          </p:val>
                                        </p:tav>
                                      </p:tavLst>
                                    </p:anim>
                                    <p:anim calcmode="lin" valueType="num">
                                      <p:cBhvr additive="base">
                                        <p:cTn id="8" dur="1000" fill="hold"/>
                                        <p:tgtEl>
                                          <p:spTgt spid="17715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7156">
                                            <p:txEl>
                                              <p:charRg st="0" end="7"/>
                                            </p:txEl>
                                          </p:spTgt>
                                        </p:tgtEl>
                                        <p:attrNameLst>
                                          <p:attrName>style.visibility</p:attrName>
                                        </p:attrNameLst>
                                      </p:cBhvr>
                                      <p:to>
                                        <p:strVal val="visible"/>
                                      </p:to>
                                    </p:set>
                                    <p:anim calcmode="lin" valueType="num">
                                      <p:cBhvr additive="base">
                                        <p:cTn id="11" dur="1000" fill="hold"/>
                                        <p:tgtEl>
                                          <p:spTgt spid="177156">
                                            <p:txEl>
                                              <p:charRg st="0" end="7"/>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77156">
                                            <p:txEl>
                                              <p:charRg st="0"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图片 1" descr="aae5732aa871775584d70f36fcf320e0"/>
          <p:cNvPicPr>
            <a:picLocks noChangeAspect="1"/>
          </p:cNvPicPr>
          <p:nvPr/>
        </p:nvPicPr>
        <p:blipFill>
          <a:blip r:embed="rId1">
            <a:clrChange>
              <a:clrFrom>
                <a:srgbClr val="FFFFFF"/>
              </a:clrFrom>
              <a:clrTo>
                <a:srgbClr val="FFFFFF">
                  <a:alpha val="0"/>
                </a:srgbClr>
              </a:clrTo>
            </a:clrChange>
          </a:blip>
          <a:srcRect l="15385" r="17070" b="-435"/>
          <a:stretch>
            <a:fillRect/>
          </a:stretch>
        </p:blipFill>
        <p:spPr>
          <a:xfrm>
            <a:off x="1184275" y="4687888"/>
            <a:ext cx="6465888" cy="2170112"/>
          </a:xfrm>
          <a:prstGeom prst="rect">
            <a:avLst/>
          </a:prstGeom>
          <a:noFill/>
          <a:ln w="9525">
            <a:noFill/>
          </a:ln>
        </p:spPr>
      </p:pic>
      <p:sp>
        <p:nvSpPr>
          <p:cNvPr id="178180" name="Rectangle 4"/>
          <p:cNvSpPr/>
          <p:nvPr/>
        </p:nvSpPr>
        <p:spPr>
          <a:xfrm>
            <a:off x="3375025" y="1638300"/>
            <a:ext cx="194310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latin typeface="Times New Roman" panose="02020603050405020304" pitchFamily="18" charset="0"/>
                <a:ea typeface="黑体" panose="02010609060101010101" pitchFamily="49" charset="-122"/>
              </a:rPr>
              <a:t>（五）调整期</a:t>
            </a:r>
            <a:endParaRPr lang="zh-CN" altLang="en-US" dirty="0">
              <a:latin typeface="Times New Roman" panose="02020603050405020304" pitchFamily="18" charset="0"/>
              <a:ea typeface="黑体" panose="02010609060101010101" pitchFamily="49" charset="-122"/>
            </a:endParaRPr>
          </a:p>
        </p:txBody>
      </p:sp>
      <p:sp>
        <p:nvSpPr>
          <p:cNvPr id="22532" name="Text Box 8"/>
          <p:cNvSpPr txBox="1"/>
          <p:nvPr/>
        </p:nvSpPr>
        <p:spPr>
          <a:xfrm>
            <a:off x="1593850" y="2463800"/>
            <a:ext cx="5956300" cy="2922588"/>
          </a:xfrm>
          <a:prstGeom prst="rect">
            <a:avLst/>
          </a:prstGeom>
          <a:solidFill>
            <a:schemeClr val="accent5">
              <a:lumMod val="60000"/>
              <a:lumOff val="40000"/>
            </a:schemeClr>
          </a:solidFill>
          <a:ln w="31750" cmpd="dbl">
            <a:solidFill>
              <a:schemeClr val="accent1">
                <a:shade val="50000"/>
                <a:alpha val="60000"/>
              </a:schemeClr>
            </a:solidFill>
            <a:prstDash val="sysDash"/>
          </a:ln>
        </p:spPr>
        <p:txBody>
          <a:bodyPr anchor="t">
            <a:spAutoFit/>
          </a:bodyPr>
          <a:p>
            <a:r>
              <a:rPr lang="zh-CN" altLang="en-US" noProof="1" dirty="0">
                <a:latin typeface="Times New Roman" panose="02020603050405020304" pitchFamily="18" charset="0"/>
                <a:ea typeface="黑体" panose="02010609060101010101" pitchFamily="49" charset="-122"/>
                <a:cs typeface="+mn-cs"/>
              </a:rPr>
              <a:t>调整期的团队可能有三种结果：</a:t>
            </a:r>
            <a:endParaRPr lang="zh-CN" altLang="en-US" noProof="1" dirty="0">
              <a:latin typeface="Times New Roman" panose="02020603050405020304" pitchFamily="18" charset="0"/>
              <a:ea typeface="黑体" panose="02010609060101010101" pitchFamily="49" charset="-122"/>
            </a:endParaRPr>
          </a:p>
          <a:p>
            <a:endParaRPr lang="zh-CN" altLang="en-US" sz="800" noProof="1" dirty="0">
              <a:latin typeface="Times New Roman" panose="02020603050405020304" pitchFamily="18" charset="0"/>
              <a:ea typeface="黑体" panose="02010609060101010101" pitchFamily="49" charset="-122"/>
            </a:endParaRPr>
          </a:p>
          <a:p>
            <a:r>
              <a:rPr lang="zh-CN" altLang="en-US" noProof="1" dirty="0">
                <a:latin typeface="Times New Roman" panose="02020603050405020304" pitchFamily="18" charset="0"/>
                <a:ea typeface="黑体" panose="02010609060101010101" pitchFamily="49" charset="-122"/>
                <a:cs typeface="+mn-cs"/>
              </a:rPr>
              <a:t>（</a:t>
            </a:r>
            <a:r>
              <a:rPr lang="en-US" altLang="zh-CN" noProof="1" dirty="0">
                <a:latin typeface="Times New Roman" panose="02020603050405020304" pitchFamily="18" charset="0"/>
                <a:ea typeface="黑体" panose="02010609060101010101" pitchFamily="49" charset="-122"/>
                <a:cs typeface="+mn-cs"/>
              </a:rPr>
              <a:t>1</a:t>
            </a:r>
            <a:r>
              <a:rPr lang="zh-CN" altLang="en-US" noProof="1" dirty="0">
                <a:latin typeface="Times New Roman" panose="02020603050405020304" pitchFamily="18" charset="0"/>
                <a:ea typeface="黑体" panose="02010609060101010101" pitchFamily="49" charset="-122"/>
                <a:cs typeface="+mn-cs"/>
              </a:rPr>
              <a:t>）团队的任务完成了，先解散。</a:t>
            </a:r>
            <a:endParaRPr lang="zh-CN" altLang="en-US" noProof="1" dirty="0">
              <a:latin typeface="Times New Roman" panose="02020603050405020304" pitchFamily="18" charset="0"/>
              <a:ea typeface="黑体" panose="02010609060101010101" pitchFamily="49" charset="-122"/>
            </a:endParaRPr>
          </a:p>
          <a:p>
            <a:endParaRPr lang="zh-CN" altLang="en-US" sz="800" noProof="1" dirty="0">
              <a:latin typeface="Times New Roman" panose="02020603050405020304" pitchFamily="18" charset="0"/>
              <a:ea typeface="黑体" panose="02010609060101010101" pitchFamily="49" charset="-122"/>
            </a:endParaRPr>
          </a:p>
          <a:p>
            <a:r>
              <a:rPr lang="zh-CN" altLang="en-US" noProof="1" dirty="0">
                <a:latin typeface="Times New Roman" panose="02020603050405020304" pitchFamily="18" charset="0"/>
                <a:ea typeface="黑体" panose="02010609060101010101" pitchFamily="49" charset="-122"/>
                <a:cs typeface="+mn-cs"/>
              </a:rPr>
              <a:t>（</a:t>
            </a:r>
            <a:r>
              <a:rPr lang="en-US" altLang="zh-CN" noProof="1" dirty="0">
                <a:latin typeface="Times New Roman" panose="02020603050405020304" pitchFamily="18" charset="0"/>
                <a:ea typeface="黑体" panose="02010609060101010101" pitchFamily="49" charset="-122"/>
                <a:cs typeface="+mn-cs"/>
              </a:rPr>
              <a:t>2</a:t>
            </a:r>
            <a:r>
              <a:rPr lang="zh-CN" altLang="en-US" noProof="1" dirty="0">
                <a:latin typeface="Times New Roman" panose="02020603050405020304" pitchFamily="18" charset="0"/>
                <a:ea typeface="黑体" panose="02010609060101010101" pitchFamily="49" charset="-122"/>
                <a:cs typeface="+mn-cs"/>
              </a:rPr>
              <a:t>）团队这一任务完成了，第二个任务又来了，所以进入了修整期。</a:t>
            </a:r>
            <a:endParaRPr lang="zh-CN" altLang="en-US" noProof="1" dirty="0">
              <a:latin typeface="Times New Roman" panose="02020603050405020304" pitchFamily="18" charset="0"/>
              <a:ea typeface="黑体" panose="02010609060101010101" pitchFamily="49" charset="-122"/>
            </a:endParaRPr>
          </a:p>
          <a:p>
            <a:endParaRPr lang="zh-CN" altLang="en-US" sz="800" noProof="1" dirty="0">
              <a:latin typeface="Times New Roman" panose="02020603050405020304" pitchFamily="18" charset="0"/>
              <a:ea typeface="黑体" panose="02010609060101010101" pitchFamily="49" charset="-122"/>
            </a:endParaRPr>
          </a:p>
          <a:p>
            <a:r>
              <a:rPr lang="zh-CN" altLang="en-US" noProof="1" dirty="0">
                <a:latin typeface="Times New Roman" panose="02020603050405020304" pitchFamily="18" charset="0"/>
                <a:ea typeface="黑体" panose="02010609060101010101" pitchFamily="49" charset="-122"/>
                <a:cs typeface="+mn-cs"/>
              </a:rPr>
              <a:t>（</a:t>
            </a:r>
            <a:r>
              <a:rPr lang="en-US" altLang="zh-CN" noProof="1" dirty="0">
                <a:latin typeface="Times New Roman" panose="02020603050405020304" pitchFamily="18" charset="0"/>
                <a:ea typeface="黑体" panose="02010609060101010101" pitchFamily="49" charset="-122"/>
                <a:cs typeface="+mn-cs"/>
              </a:rPr>
              <a:t>3</a:t>
            </a:r>
            <a:r>
              <a:rPr lang="zh-CN" altLang="en-US" noProof="1" dirty="0">
                <a:latin typeface="Times New Roman" panose="02020603050405020304" pitchFamily="18" charset="0"/>
                <a:ea typeface="黑体" panose="02010609060101010101" pitchFamily="49" charset="-122"/>
                <a:cs typeface="+mn-cs"/>
              </a:rPr>
              <a:t>）对于表现不太好的团队，将勒令整顿。整顿的一个重要内容就是优化团队的规范。通常团队不能达到目标就是因为规范建立不够，流程做得不够，没有形成一套有系统的方式和方法。</a:t>
            </a:r>
            <a:endParaRPr lang="zh-CN" altLang="en-US" noProof="1" dirty="0">
              <a:latin typeface="Times New Roman" panose="02020603050405020304" pitchFamily="18"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8180"/>
                                        </p:tgtEl>
                                        <p:attrNameLst>
                                          <p:attrName>style.visibility</p:attrName>
                                        </p:attrNameLst>
                                      </p:cBhvr>
                                      <p:to>
                                        <p:strVal val="visible"/>
                                      </p:to>
                                    </p:set>
                                    <p:anim calcmode="lin" valueType="num">
                                      <p:cBhvr additive="base">
                                        <p:cTn id="7" dur="1000" fill="hold"/>
                                        <p:tgtEl>
                                          <p:spTgt spid="178180"/>
                                        </p:tgtEl>
                                        <p:attrNameLst>
                                          <p:attrName>ppt_x</p:attrName>
                                        </p:attrNameLst>
                                      </p:cBhvr>
                                      <p:tavLst>
                                        <p:tav tm="0">
                                          <p:val>
                                            <p:strVal val="#ppt_x"/>
                                          </p:val>
                                        </p:tav>
                                        <p:tav tm="100000">
                                          <p:val>
                                            <p:strVal val="#ppt_x"/>
                                          </p:val>
                                        </p:tav>
                                      </p:tavLst>
                                    </p:anim>
                                    <p:anim calcmode="lin" valueType="num">
                                      <p:cBhvr additive="base">
                                        <p:cTn id="8" dur="1000" fill="hold"/>
                                        <p:tgtEl>
                                          <p:spTgt spid="17818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8180">
                                            <p:txEl>
                                              <p:charRg st="0" end="7"/>
                                            </p:txEl>
                                          </p:spTgt>
                                        </p:tgtEl>
                                        <p:attrNameLst>
                                          <p:attrName>style.visibility</p:attrName>
                                        </p:attrNameLst>
                                      </p:cBhvr>
                                      <p:to>
                                        <p:strVal val="visible"/>
                                      </p:to>
                                    </p:set>
                                    <p:anim calcmode="lin" valueType="num">
                                      <p:cBhvr additive="base">
                                        <p:cTn id="11" dur="1000" fill="hold"/>
                                        <p:tgtEl>
                                          <p:spTgt spid="178180">
                                            <p:txEl>
                                              <p:charRg st="0" end="7"/>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78180">
                                            <p:txEl>
                                              <p:charRg st="0"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347"/>
          <p:cNvSpPr/>
          <p:nvPr/>
        </p:nvSpPr>
        <p:spPr>
          <a:xfrm>
            <a:off x="2484438" y="1195388"/>
            <a:ext cx="3959225" cy="566737"/>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en-US" altLang="zh-CN" sz="2400" b="0" dirty="0">
                <a:solidFill>
                  <a:srgbClr val="FFFF00"/>
                </a:solidFill>
                <a:latin typeface="Times New Roman" panose="02020603050405020304" pitchFamily="18" charset="0"/>
                <a:ea typeface="黑体" panose="02010609060101010101" pitchFamily="49" charset="-122"/>
              </a:rPr>
              <a:t>四、团队建设的阻力</a:t>
            </a:r>
            <a:endParaRPr lang="zh-CN" altLang="en-US" sz="2400" b="0" dirty="0">
              <a:solidFill>
                <a:srgbClr val="FFFF00"/>
              </a:solidFill>
              <a:latin typeface="Times New Roman" panose="02020603050405020304" pitchFamily="18" charset="0"/>
              <a:ea typeface="黑体" panose="02010609060101010101" pitchFamily="49" charset="-122"/>
            </a:endParaRPr>
          </a:p>
        </p:txBody>
      </p:sp>
      <p:sp>
        <p:nvSpPr>
          <p:cNvPr id="169004" name="Rectangle 44"/>
          <p:cNvSpPr/>
          <p:nvPr/>
        </p:nvSpPr>
        <p:spPr>
          <a:xfrm>
            <a:off x="2592388" y="2097088"/>
            <a:ext cx="3455987"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latin typeface="Times New Roman" panose="02020603050405020304" pitchFamily="18" charset="0"/>
                <a:ea typeface="黑体" panose="02010609060101010101" pitchFamily="49" charset="-122"/>
              </a:rPr>
              <a:t>（一）来自组织结构的阻力</a:t>
            </a:r>
            <a:endParaRPr lang="zh-CN" altLang="en-US" dirty="0">
              <a:latin typeface="Times New Roman" panose="02020603050405020304" pitchFamily="18" charset="0"/>
              <a:ea typeface="黑体" panose="02010609060101010101" pitchFamily="49" charset="-122"/>
            </a:endParaRPr>
          </a:p>
        </p:txBody>
      </p:sp>
      <p:grpSp>
        <p:nvGrpSpPr>
          <p:cNvPr id="169005" name="Group 45"/>
          <p:cNvGrpSpPr/>
          <p:nvPr/>
        </p:nvGrpSpPr>
        <p:grpSpPr>
          <a:xfrm>
            <a:off x="1171575" y="2809875"/>
            <a:ext cx="7153275" cy="3790950"/>
            <a:chOff x="0" y="0"/>
            <a:chExt cx="11567" cy="6352"/>
          </a:xfrm>
        </p:grpSpPr>
        <p:grpSp>
          <p:nvGrpSpPr>
            <p:cNvPr id="29700" name="Group 46"/>
            <p:cNvGrpSpPr/>
            <p:nvPr/>
          </p:nvGrpSpPr>
          <p:grpSpPr>
            <a:xfrm>
              <a:off x="0" y="0"/>
              <a:ext cx="4422" cy="6352"/>
              <a:chOff x="0" y="0"/>
              <a:chExt cx="5187" cy="7459"/>
            </a:xfrm>
          </p:grpSpPr>
          <p:sp>
            <p:nvSpPr>
              <p:cNvPr id="29701" name="AutoShape 2"/>
              <p:cNvSpPr/>
              <p:nvPr/>
            </p:nvSpPr>
            <p:spPr>
              <a:xfrm flipH="1">
                <a:off x="3555" y="1453"/>
                <a:ext cx="1567" cy="1315"/>
              </a:xfrm>
              <a:prstGeom prst="curvedRightArrow">
                <a:avLst>
                  <a:gd name="adj1" fmla="val 16541"/>
                  <a:gd name="adj2" fmla="val 38977"/>
                  <a:gd name="adj3" fmla="val 33818"/>
                </a:avLst>
              </a:prstGeom>
              <a:gradFill rotWithShape="1">
                <a:gsLst>
                  <a:gs pos="0">
                    <a:srgbClr val="03D4A8">
                      <a:alpha val="100000"/>
                    </a:srgbClr>
                  </a:gs>
                  <a:gs pos="25000">
                    <a:srgbClr val="21D6E0">
                      <a:alpha val="100000"/>
                    </a:srgbClr>
                  </a:gs>
                  <a:gs pos="75000">
                    <a:srgbClr val="0087E6">
                      <a:alpha val="100000"/>
                    </a:srgbClr>
                  </a:gs>
                  <a:gs pos="100000">
                    <a:srgbClr val="005CBF">
                      <a:alpha val="100000"/>
                    </a:srgbClr>
                  </a:gs>
                </a:gsLst>
                <a:lin ang="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9702" name="AutoShape 3"/>
              <p:cNvSpPr/>
              <p:nvPr/>
            </p:nvSpPr>
            <p:spPr>
              <a:xfrm>
                <a:off x="552" y="1510"/>
                <a:ext cx="1568" cy="1315"/>
              </a:xfrm>
              <a:prstGeom prst="curvedRightArrow">
                <a:avLst>
                  <a:gd name="adj1" fmla="val 19584"/>
                  <a:gd name="adj2" fmla="val 44676"/>
                  <a:gd name="adj3" fmla="val 33646"/>
                </a:avLst>
              </a:prstGeom>
              <a:gradFill rotWithShape="1">
                <a:gsLst>
                  <a:gs pos="0">
                    <a:srgbClr val="03D4A8">
                      <a:alpha val="100000"/>
                    </a:srgbClr>
                  </a:gs>
                  <a:gs pos="25000">
                    <a:srgbClr val="21D6E0">
                      <a:alpha val="100000"/>
                    </a:srgbClr>
                  </a:gs>
                  <a:gs pos="75000">
                    <a:srgbClr val="0087E6">
                      <a:alpha val="100000"/>
                    </a:srgbClr>
                  </a:gs>
                  <a:gs pos="100000">
                    <a:srgbClr val="005CBF">
                      <a:alpha val="100000"/>
                    </a:srgbClr>
                  </a:gs>
                </a:gsLst>
                <a:lin ang="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grpSp>
            <p:nvGrpSpPr>
              <p:cNvPr id="29703" name="Group 49"/>
              <p:cNvGrpSpPr/>
              <p:nvPr/>
            </p:nvGrpSpPr>
            <p:grpSpPr>
              <a:xfrm>
                <a:off x="457" y="3095"/>
                <a:ext cx="4730" cy="4365"/>
                <a:chOff x="0" y="0"/>
                <a:chExt cx="3780" cy="3490"/>
              </a:xfrm>
            </p:grpSpPr>
            <p:grpSp>
              <p:nvGrpSpPr>
                <p:cNvPr id="29704" name="Group 50"/>
                <p:cNvGrpSpPr/>
                <p:nvPr/>
              </p:nvGrpSpPr>
              <p:grpSpPr>
                <a:xfrm>
                  <a:off x="220" y="1497"/>
                  <a:ext cx="3406" cy="1993"/>
                  <a:chOff x="0" y="0"/>
                  <a:chExt cx="3406" cy="1993"/>
                </a:xfrm>
              </p:grpSpPr>
              <p:sp>
                <p:nvSpPr>
                  <p:cNvPr id="169011" name="Freeform 6"/>
                  <p:cNvSpPr/>
                  <p:nvPr/>
                </p:nvSpPr>
                <p:spPr bwMode="auto">
                  <a:xfrm>
                    <a:off x="0" y="671"/>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w 1323"/>
                      <a:gd name="T11" fmla="*/ 0 h 1322"/>
                      <a:gd name="T12" fmla="*/ 1323 w 1323"/>
                      <a:gd name="T13" fmla="*/ 1322 h 1322"/>
                    </a:gdLst>
                    <a:ahLst/>
                    <a:cxnLst>
                      <a:cxn ang="0">
                        <a:pos x="T0" y="T1"/>
                      </a:cxn>
                      <a:cxn ang="0">
                        <a:pos x="T2" y="T3"/>
                      </a:cxn>
                      <a:cxn ang="0">
                        <a:pos x="T4" y="T5"/>
                      </a:cxn>
                      <a:cxn ang="0">
                        <a:pos x="T6" y="T7"/>
                      </a:cxn>
                      <a:cxn ang="0">
                        <a:pos x="T8" y="T9"/>
                      </a:cxn>
                    </a:cxnLst>
                    <a:rect l="T10" t="T11" r="T12" b="T13"/>
                    <a:pathLst>
                      <a:path w="1323" h="1322">
                        <a:moveTo>
                          <a:pt x="51" y="367"/>
                        </a:moveTo>
                        <a:lnTo>
                          <a:pt x="1323" y="1322"/>
                        </a:lnTo>
                        <a:lnTo>
                          <a:pt x="1323" y="974"/>
                        </a:lnTo>
                        <a:lnTo>
                          <a:pt x="0" y="0"/>
                        </a:lnTo>
                        <a:lnTo>
                          <a:pt x="51" y="367"/>
                        </a:lnTo>
                        <a:close/>
                      </a:path>
                    </a:pathLst>
                  </a:custGeom>
                  <a:solidFill>
                    <a:srgbClr val="8080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9012" name="Freeform 7"/>
                  <p:cNvSpPr/>
                  <p:nvPr/>
                </p:nvSpPr>
                <p:spPr bwMode="auto">
                  <a:xfrm>
                    <a:off x="1323" y="569"/>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w 2083"/>
                      <a:gd name="T11" fmla="*/ 0 h 1418"/>
                      <a:gd name="T12" fmla="*/ 2083 w 2083"/>
                      <a:gd name="T13" fmla="*/ 1418 h 1418"/>
                    </a:gdLst>
                    <a:ahLst/>
                    <a:cxnLst>
                      <a:cxn ang="0">
                        <a:pos x="T0" y="T1"/>
                      </a:cxn>
                      <a:cxn ang="0">
                        <a:pos x="T2" y="T3"/>
                      </a:cxn>
                      <a:cxn ang="0">
                        <a:pos x="T4" y="T5"/>
                      </a:cxn>
                      <a:cxn ang="0">
                        <a:pos x="T6" y="T7"/>
                      </a:cxn>
                      <a:cxn ang="0">
                        <a:pos x="T8" y="T9"/>
                      </a:cxn>
                    </a:cxnLst>
                    <a:rect l="T10" t="T11" r="T12" b="T13"/>
                    <a:pathLst>
                      <a:path w="2083" h="1418">
                        <a:moveTo>
                          <a:pt x="0" y="1070"/>
                        </a:moveTo>
                        <a:lnTo>
                          <a:pt x="2083" y="0"/>
                        </a:lnTo>
                        <a:lnTo>
                          <a:pt x="2045" y="355"/>
                        </a:lnTo>
                        <a:lnTo>
                          <a:pt x="7" y="1418"/>
                        </a:lnTo>
                        <a:lnTo>
                          <a:pt x="0" y="1070"/>
                        </a:lnTo>
                        <a:close/>
                      </a:path>
                    </a:pathLst>
                  </a:cu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9013" name="Freeform 8"/>
                  <p:cNvSpPr/>
                  <p:nvPr/>
                </p:nvSpPr>
                <p:spPr bwMode="auto">
                  <a:xfrm>
                    <a:off x="0" y="0"/>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w 3406"/>
                      <a:gd name="T11" fmla="*/ 0 h 1639"/>
                      <a:gd name="T12" fmla="*/ 3406 w 3406"/>
                      <a:gd name="T13" fmla="*/ 1639 h 1639"/>
                    </a:gdLst>
                    <a:ahLst/>
                    <a:cxnLst>
                      <a:cxn ang="0">
                        <a:pos x="T0" y="T1"/>
                      </a:cxn>
                      <a:cxn ang="0">
                        <a:pos x="T2" y="T3"/>
                      </a:cxn>
                      <a:cxn ang="0">
                        <a:pos x="T4" y="T5"/>
                      </a:cxn>
                      <a:cxn ang="0">
                        <a:pos x="T6" y="T7"/>
                      </a:cxn>
                      <a:cxn ang="0">
                        <a:pos x="T8" y="T9"/>
                      </a:cxn>
                    </a:cxnLst>
                    <a:rect l="T10" t="T11" r="T12" b="T13"/>
                    <a:pathLst>
                      <a:path w="3406" h="1639">
                        <a:moveTo>
                          <a:pt x="1323" y="1639"/>
                        </a:moveTo>
                        <a:lnTo>
                          <a:pt x="0" y="671"/>
                        </a:lnTo>
                        <a:lnTo>
                          <a:pt x="1969" y="0"/>
                        </a:lnTo>
                        <a:lnTo>
                          <a:pt x="3406" y="569"/>
                        </a:lnTo>
                        <a:lnTo>
                          <a:pt x="1323" y="1639"/>
                        </a:lnTo>
                        <a:close/>
                      </a:path>
                    </a:pathLst>
                  </a:custGeom>
                  <a:solidFill>
                    <a:srgbClr val="969696"/>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grpSp>
              <p:nvGrpSpPr>
                <p:cNvPr id="29708" name="Group 54"/>
                <p:cNvGrpSpPr/>
                <p:nvPr/>
              </p:nvGrpSpPr>
              <p:grpSpPr>
                <a:xfrm>
                  <a:off x="147" y="1010"/>
                  <a:ext cx="3527" cy="1993"/>
                  <a:chOff x="0" y="0"/>
                  <a:chExt cx="3406" cy="1993"/>
                </a:xfrm>
              </p:grpSpPr>
              <p:sp>
                <p:nvSpPr>
                  <p:cNvPr id="169015" name="Freeform 10"/>
                  <p:cNvSpPr/>
                  <p:nvPr/>
                </p:nvSpPr>
                <p:spPr bwMode="auto">
                  <a:xfrm>
                    <a:off x="0" y="671"/>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w 1323"/>
                      <a:gd name="T11" fmla="*/ 0 h 1322"/>
                      <a:gd name="T12" fmla="*/ 1323 w 1323"/>
                      <a:gd name="T13" fmla="*/ 1322 h 1322"/>
                    </a:gdLst>
                    <a:ahLst/>
                    <a:cxnLst>
                      <a:cxn ang="0">
                        <a:pos x="T0" y="T1"/>
                      </a:cxn>
                      <a:cxn ang="0">
                        <a:pos x="T2" y="T3"/>
                      </a:cxn>
                      <a:cxn ang="0">
                        <a:pos x="T4" y="T5"/>
                      </a:cxn>
                      <a:cxn ang="0">
                        <a:pos x="T6" y="T7"/>
                      </a:cxn>
                      <a:cxn ang="0">
                        <a:pos x="T8" y="T9"/>
                      </a:cxn>
                    </a:cxnLst>
                    <a:rect l="T10" t="T11" r="T12" b="T13"/>
                    <a:pathLst>
                      <a:path w="1323" h="1322">
                        <a:moveTo>
                          <a:pt x="51" y="367"/>
                        </a:moveTo>
                        <a:lnTo>
                          <a:pt x="1323" y="1322"/>
                        </a:lnTo>
                        <a:lnTo>
                          <a:pt x="1323" y="974"/>
                        </a:lnTo>
                        <a:lnTo>
                          <a:pt x="0" y="0"/>
                        </a:lnTo>
                        <a:lnTo>
                          <a:pt x="51" y="367"/>
                        </a:lnTo>
                        <a:close/>
                      </a:path>
                    </a:pathLst>
                  </a:custGeom>
                  <a:solidFill>
                    <a:srgbClr val="B2B2B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9016" name="Freeform 11"/>
                  <p:cNvSpPr/>
                  <p:nvPr/>
                </p:nvSpPr>
                <p:spPr bwMode="auto">
                  <a:xfrm>
                    <a:off x="1323" y="569"/>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w 2083"/>
                      <a:gd name="T11" fmla="*/ 0 h 1418"/>
                      <a:gd name="T12" fmla="*/ 2083 w 2083"/>
                      <a:gd name="T13" fmla="*/ 1418 h 1418"/>
                    </a:gdLst>
                    <a:ahLst/>
                    <a:cxnLst>
                      <a:cxn ang="0">
                        <a:pos x="T0" y="T1"/>
                      </a:cxn>
                      <a:cxn ang="0">
                        <a:pos x="T2" y="T3"/>
                      </a:cxn>
                      <a:cxn ang="0">
                        <a:pos x="T4" y="T5"/>
                      </a:cxn>
                      <a:cxn ang="0">
                        <a:pos x="T6" y="T7"/>
                      </a:cxn>
                      <a:cxn ang="0">
                        <a:pos x="T8" y="T9"/>
                      </a:cxn>
                    </a:cxnLst>
                    <a:rect l="T10" t="T11" r="T12" b="T13"/>
                    <a:pathLst>
                      <a:path w="2083" h="1418">
                        <a:moveTo>
                          <a:pt x="0" y="1070"/>
                        </a:moveTo>
                        <a:lnTo>
                          <a:pt x="2083" y="0"/>
                        </a:lnTo>
                        <a:lnTo>
                          <a:pt x="2045" y="355"/>
                        </a:lnTo>
                        <a:lnTo>
                          <a:pt x="7" y="1418"/>
                        </a:lnTo>
                        <a:lnTo>
                          <a:pt x="0" y="1070"/>
                        </a:lnTo>
                        <a:close/>
                      </a:path>
                    </a:pathLst>
                  </a:custGeom>
                  <a:solidFill>
                    <a:schemeClr val="accent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9017" name="Freeform 12"/>
                  <p:cNvSpPr/>
                  <p:nvPr/>
                </p:nvSpPr>
                <p:spPr bwMode="auto">
                  <a:xfrm>
                    <a:off x="0" y="0"/>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w 3406"/>
                      <a:gd name="T11" fmla="*/ 0 h 1639"/>
                      <a:gd name="T12" fmla="*/ 3406 w 3406"/>
                      <a:gd name="T13" fmla="*/ 1639 h 1639"/>
                    </a:gdLst>
                    <a:ahLst/>
                    <a:cxnLst>
                      <a:cxn ang="0">
                        <a:pos x="T0" y="T1"/>
                      </a:cxn>
                      <a:cxn ang="0">
                        <a:pos x="T2" y="T3"/>
                      </a:cxn>
                      <a:cxn ang="0">
                        <a:pos x="T4" y="T5"/>
                      </a:cxn>
                      <a:cxn ang="0">
                        <a:pos x="T6" y="T7"/>
                      </a:cxn>
                      <a:cxn ang="0">
                        <a:pos x="T8" y="T9"/>
                      </a:cxn>
                    </a:cxnLst>
                    <a:rect l="T10" t="T11" r="T12" b="T13"/>
                    <a:pathLst>
                      <a:path w="3406" h="1639">
                        <a:moveTo>
                          <a:pt x="1323" y="1639"/>
                        </a:moveTo>
                        <a:lnTo>
                          <a:pt x="0" y="671"/>
                        </a:lnTo>
                        <a:lnTo>
                          <a:pt x="1969" y="0"/>
                        </a:lnTo>
                        <a:lnTo>
                          <a:pt x="3406" y="569"/>
                        </a:lnTo>
                        <a:lnTo>
                          <a:pt x="1323" y="1639"/>
                        </a:lnTo>
                        <a:close/>
                      </a:path>
                    </a:pathLst>
                  </a:custGeom>
                  <a:solidFill>
                    <a:srgbClr val="B4B4B4"/>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grpSp>
              <p:nvGrpSpPr>
                <p:cNvPr id="29712" name="Group 58"/>
                <p:cNvGrpSpPr/>
                <p:nvPr/>
              </p:nvGrpSpPr>
              <p:grpSpPr>
                <a:xfrm>
                  <a:off x="73" y="506"/>
                  <a:ext cx="3653" cy="1993"/>
                  <a:chOff x="0" y="0"/>
                  <a:chExt cx="3406" cy="1993"/>
                </a:xfrm>
              </p:grpSpPr>
              <p:sp>
                <p:nvSpPr>
                  <p:cNvPr id="169019" name="Freeform 14"/>
                  <p:cNvSpPr/>
                  <p:nvPr/>
                </p:nvSpPr>
                <p:spPr bwMode="auto">
                  <a:xfrm>
                    <a:off x="0" y="671"/>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w 1323"/>
                      <a:gd name="T11" fmla="*/ 0 h 1322"/>
                      <a:gd name="T12" fmla="*/ 1323 w 1323"/>
                      <a:gd name="T13" fmla="*/ 1322 h 1322"/>
                    </a:gdLst>
                    <a:ahLst/>
                    <a:cxnLst>
                      <a:cxn ang="0">
                        <a:pos x="T0" y="T1"/>
                      </a:cxn>
                      <a:cxn ang="0">
                        <a:pos x="T2" y="T3"/>
                      </a:cxn>
                      <a:cxn ang="0">
                        <a:pos x="T4" y="T5"/>
                      </a:cxn>
                      <a:cxn ang="0">
                        <a:pos x="T6" y="T7"/>
                      </a:cxn>
                      <a:cxn ang="0">
                        <a:pos x="T8" y="T9"/>
                      </a:cxn>
                    </a:cxnLst>
                    <a:rect l="T10" t="T11" r="T12" b="T13"/>
                    <a:pathLst>
                      <a:path w="1323" h="1322">
                        <a:moveTo>
                          <a:pt x="51" y="367"/>
                        </a:moveTo>
                        <a:lnTo>
                          <a:pt x="1323" y="1322"/>
                        </a:lnTo>
                        <a:lnTo>
                          <a:pt x="1323" y="974"/>
                        </a:lnTo>
                        <a:lnTo>
                          <a:pt x="0" y="0"/>
                        </a:lnTo>
                        <a:lnTo>
                          <a:pt x="51" y="367"/>
                        </a:lnTo>
                        <a:close/>
                      </a:path>
                    </a:pathLst>
                  </a:cu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9020" name="Freeform 15"/>
                  <p:cNvSpPr/>
                  <p:nvPr/>
                </p:nvSpPr>
                <p:spPr bwMode="auto">
                  <a:xfrm>
                    <a:off x="1323" y="569"/>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w 2083"/>
                      <a:gd name="T11" fmla="*/ 0 h 1418"/>
                      <a:gd name="T12" fmla="*/ 2083 w 2083"/>
                      <a:gd name="T13" fmla="*/ 1418 h 1418"/>
                    </a:gdLst>
                    <a:ahLst/>
                    <a:cxnLst>
                      <a:cxn ang="0">
                        <a:pos x="T0" y="T1"/>
                      </a:cxn>
                      <a:cxn ang="0">
                        <a:pos x="T2" y="T3"/>
                      </a:cxn>
                      <a:cxn ang="0">
                        <a:pos x="T4" y="T5"/>
                      </a:cxn>
                      <a:cxn ang="0">
                        <a:pos x="T6" y="T7"/>
                      </a:cxn>
                      <a:cxn ang="0">
                        <a:pos x="T8" y="T9"/>
                      </a:cxn>
                    </a:cxnLst>
                    <a:rect l="T10" t="T11" r="T12" b="T13"/>
                    <a:pathLst>
                      <a:path w="2083" h="1418">
                        <a:moveTo>
                          <a:pt x="0" y="1070"/>
                        </a:moveTo>
                        <a:lnTo>
                          <a:pt x="2083" y="0"/>
                        </a:lnTo>
                        <a:lnTo>
                          <a:pt x="2045" y="355"/>
                        </a:lnTo>
                        <a:lnTo>
                          <a:pt x="7" y="1418"/>
                        </a:lnTo>
                        <a:lnTo>
                          <a:pt x="0" y="1070"/>
                        </a:lnTo>
                        <a:close/>
                      </a:path>
                    </a:pathLst>
                  </a:custGeom>
                  <a:solidFill>
                    <a:schemeClr val="fo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9021" name="Freeform 16"/>
                  <p:cNvSpPr/>
                  <p:nvPr/>
                </p:nvSpPr>
                <p:spPr bwMode="auto">
                  <a:xfrm>
                    <a:off x="0" y="0"/>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w 3406"/>
                      <a:gd name="T11" fmla="*/ 0 h 1639"/>
                      <a:gd name="T12" fmla="*/ 3406 w 3406"/>
                      <a:gd name="T13" fmla="*/ 1639 h 1639"/>
                    </a:gdLst>
                    <a:ahLst/>
                    <a:cxnLst>
                      <a:cxn ang="0">
                        <a:pos x="T0" y="T1"/>
                      </a:cxn>
                      <a:cxn ang="0">
                        <a:pos x="T2" y="T3"/>
                      </a:cxn>
                      <a:cxn ang="0">
                        <a:pos x="T4" y="T5"/>
                      </a:cxn>
                      <a:cxn ang="0">
                        <a:pos x="T6" y="T7"/>
                      </a:cxn>
                      <a:cxn ang="0">
                        <a:pos x="T8" y="T9"/>
                      </a:cxn>
                    </a:cxnLst>
                    <a:rect l="T10" t="T11" r="T12" b="T13"/>
                    <a:pathLst>
                      <a:path w="3406" h="1639">
                        <a:moveTo>
                          <a:pt x="1323" y="1639"/>
                        </a:moveTo>
                        <a:lnTo>
                          <a:pt x="0" y="671"/>
                        </a:lnTo>
                        <a:lnTo>
                          <a:pt x="1969" y="0"/>
                        </a:lnTo>
                        <a:lnTo>
                          <a:pt x="3406" y="569"/>
                        </a:lnTo>
                        <a:lnTo>
                          <a:pt x="1323" y="1639"/>
                        </a:lnTo>
                        <a:close/>
                      </a:path>
                    </a:pathLst>
                  </a:custGeom>
                  <a:solidFill>
                    <a:srgbClr val="DDDDDD"/>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grpSp>
              <p:nvGrpSpPr>
                <p:cNvPr id="29716" name="Group 62"/>
                <p:cNvGrpSpPr/>
                <p:nvPr/>
              </p:nvGrpSpPr>
              <p:grpSpPr>
                <a:xfrm>
                  <a:off x="0" y="0"/>
                  <a:ext cx="3780" cy="1993"/>
                  <a:chOff x="0" y="0"/>
                  <a:chExt cx="3406" cy="1993"/>
                </a:xfrm>
              </p:grpSpPr>
              <p:sp>
                <p:nvSpPr>
                  <p:cNvPr id="169023" name="Freeform 18"/>
                  <p:cNvSpPr/>
                  <p:nvPr/>
                </p:nvSpPr>
                <p:spPr bwMode="auto">
                  <a:xfrm>
                    <a:off x="0" y="671"/>
                    <a:ext cx="1338" cy="1322"/>
                  </a:xfrm>
                  <a:custGeom>
                    <a:avLst/>
                    <a:gdLst>
                      <a:gd name="T0" fmla="*/ 51 w 1323"/>
                      <a:gd name="T1" fmla="*/ 367 h 1322"/>
                      <a:gd name="T2" fmla="*/ 1323 w 1323"/>
                      <a:gd name="T3" fmla="*/ 1322 h 1322"/>
                      <a:gd name="T4" fmla="*/ 1323 w 1323"/>
                      <a:gd name="T5" fmla="*/ 974 h 1322"/>
                      <a:gd name="T6" fmla="*/ 0 w 1323"/>
                      <a:gd name="T7" fmla="*/ 0 h 1322"/>
                      <a:gd name="T8" fmla="*/ 51 w 1323"/>
                      <a:gd name="T9" fmla="*/ 367 h 1322"/>
                      <a:gd name="T10" fmla="*/ 0 w 1323"/>
                      <a:gd name="T11" fmla="*/ 0 h 1322"/>
                      <a:gd name="T12" fmla="*/ 1323 w 1323"/>
                      <a:gd name="T13" fmla="*/ 1322 h 1322"/>
                    </a:gdLst>
                    <a:ahLst/>
                    <a:cxnLst>
                      <a:cxn ang="0">
                        <a:pos x="T0" y="T1"/>
                      </a:cxn>
                      <a:cxn ang="0">
                        <a:pos x="T2" y="T3"/>
                      </a:cxn>
                      <a:cxn ang="0">
                        <a:pos x="T4" y="T5"/>
                      </a:cxn>
                      <a:cxn ang="0">
                        <a:pos x="T6" y="T7"/>
                      </a:cxn>
                      <a:cxn ang="0">
                        <a:pos x="T8" y="T9"/>
                      </a:cxn>
                    </a:cxnLst>
                    <a:rect l="T10" t="T11" r="T12" b="T13"/>
                    <a:pathLst>
                      <a:path w="1323" h="1322">
                        <a:moveTo>
                          <a:pt x="51" y="367"/>
                        </a:moveTo>
                        <a:lnTo>
                          <a:pt x="1323" y="1322"/>
                        </a:lnTo>
                        <a:lnTo>
                          <a:pt x="1323" y="974"/>
                        </a:lnTo>
                        <a:lnTo>
                          <a:pt x="0" y="0"/>
                        </a:lnTo>
                        <a:lnTo>
                          <a:pt x="51" y="367"/>
                        </a:lnTo>
                        <a:close/>
                      </a:path>
                    </a:pathLst>
                  </a:custGeom>
                  <a:solidFill>
                    <a:srgbClr val="DDDDDD"/>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9024" name="Freeform 19"/>
                  <p:cNvSpPr/>
                  <p:nvPr/>
                </p:nvSpPr>
                <p:spPr bwMode="auto">
                  <a:xfrm>
                    <a:off x="1323" y="569"/>
                    <a:ext cx="2083" cy="1418"/>
                  </a:xfrm>
                  <a:custGeom>
                    <a:avLst/>
                    <a:gdLst>
                      <a:gd name="T0" fmla="*/ 0 w 2083"/>
                      <a:gd name="T1" fmla="*/ 1070 h 1418"/>
                      <a:gd name="T2" fmla="*/ 2083 w 2083"/>
                      <a:gd name="T3" fmla="*/ 0 h 1418"/>
                      <a:gd name="T4" fmla="*/ 2045 w 2083"/>
                      <a:gd name="T5" fmla="*/ 355 h 1418"/>
                      <a:gd name="T6" fmla="*/ 7 w 2083"/>
                      <a:gd name="T7" fmla="*/ 1418 h 1418"/>
                      <a:gd name="T8" fmla="*/ 0 w 2083"/>
                      <a:gd name="T9" fmla="*/ 1070 h 1418"/>
                      <a:gd name="T10" fmla="*/ 0 w 2083"/>
                      <a:gd name="T11" fmla="*/ 0 h 1418"/>
                      <a:gd name="T12" fmla="*/ 2083 w 2083"/>
                      <a:gd name="T13" fmla="*/ 1418 h 1418"/>
                    </a:gdLst>
                    <a:ahLst/>
                    <a:cxnLst>
                      <a:cxn ang="0">
                        <a:pos x="T0" y="T1"/>
                      </a:cxn>
                      <a:cxn ang="0">
                        <a:pos x="T2" y="T3"/>
                      </a:cxn>
                      <a:cxn ang="0">
                        <a:pos x="T4" y="T5"/>
                      </a:cxn>
                      <a:cxn ang="0">
                        <a:pos x="T6" y="T7"/>
                      </a:cxn>
                      <a:cxn ang="0">
                        <a:pos x="T8" y="T9"/>
                      </a:cxn>
                    </a:cxnLst>
                    <a:rect l="T10" t="T11" r="T12" b="T13"/>
                    <a:pathLst>
                      <a:path w="2083" h="1418">
                        <a:moveTo>
                          <a:pt x="0" y="1070"/>
                        </a:moveTo>
                        <a:lnTo>
                          <a:pt x="2083" y="0"/>
                        </a:lnTo>
                        <a:lnTo>
                          <a:pt x="2045" y="355"/>
                        </a:lnTo>
                        <a:lnTo>
                          <a:pt x="7" y="1418"/>
                        </a:lnTo>
                        <a:lnTo>
                          <a:pt x="0" y="10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9025" name="Freeform 20"/>
                  <p:cNvSpPr/>
                  <p:nvPr/>
                </p:nvSpPr>
                <p:spPr bwMode="auto">
                  <a:xfrm>
                    <a:off x="0" y="0"/>
                    <a:ext cx="3406" cy="1639"/>
                  </a:xfrm>
                  <a:custGeom>
                    <a:avLst/>
                    <a:gdLst>
                      <a:gd name="T0" fmla="*/ 1323 w 3406"/>
                      <a:gd name="T1" fmla="*/ 1639 h 1639"/>
                      <a:gd name="T2" fmla="*/ 0 w 3406"/>
                      <a:gd name="T3" fmla="*/ 671 h 1639"/>
                      <a:gd name="T4" fmla="*/ 1969 w 3406"/>
                      <a:gd name="T5" fmla="*/ 0 h 1639"/>
                      <a:gd name="T6" fmla="*/ 3406 w 3406"/>
                      <a:gd name="T7" fmla="*/ 569 h 1639"/>
                      <a:gd name="T8" fmla="*/ 1323 w 3406"/>
                      <a:gd name="T9" fmla="*/ 1639 h 1639"/>
                      <a:gd name="T10" fmla="*/ 0 w 3406"/>
                      <a:gd name="T11" fmla="*/ 0 h 1639"/>
                      <a:gd name="T12" fmla="*/ 3406 w 3406"/>
                      <a:gd name="T13" fmla="*/ 1639 h 1639"/>
                    </a:gdLst>
                    <a:ahLst/>
                    <a:cxnLst>
                      <a:cxn ang="0">
                        <a:pos x="T0" y="T1"/>
                      </a:cxn>
                      <a:cxn ang="0">
                        <a:pos x="T2" y="T3"/>
                      </a:cxn>
                      <a:cxn ang="0">
                        <a:pos x="T4" y="T5"/>
                      </a:cxn>
                      <a:cxn ang="0">
                        <a:pos x="T6" y="T7"/>
                      </a:cxn>
                      <a:cxn ang="0">
                        <a:pos x="T8" y="T9"/>
                      </a:cxn>
                    </a:cxnLst>
                    <a:rect l="T10" t="T11" r="T12" b="T13"/>
                    <a:pathLst>
                      <a:path w="3406" h="1639">
                        <a:moveTo>
                          <a:pt x="1323" y="1639"/>
                        </a:moveTo>
                        <a:lnTo>
                          <a:pt x="0" y="671"/>
                        </a:lnTo>
                        <a:lnTo>
                          <a:pt x="1969" y="0"/>
                        </a:lnTo>
                        <a:lnTo>
                          <a:pt x="3406" y="569"/>
                        </a:lnTo>
                        <a:lnTo>
                          <a:pt x="1323" y="1639"/>
                        </a:lnTo>
                        <a:close/>
                      </a:path>
                    </a:pathLst>
                  </a:custGeom>
                  <a:gradFill rotWithShape="1">
                    <a:gsLst>
                      <a:gs pos="0">
                        <a:srgbClr val="D6D6D6"/>
                      </a:gs>
                      <a:gs pos="100000">
                        <a:srgbClr val="F8F8F8"/>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grpSp>
          <p:pic>
            <p:nvPicPr>
              <p:cNvPr id="29720" name="Picture 27" descr="num11"/>
              <p:cNvPicPr>
                <a:picLocks noChangeAspect="1"/>
              </p:cNvPicPr>
              <p:nvPr/>
            </p:nvPicPr>
            <p:blipFill>
              <a:blip r:embed="rId1">
                <a:clrChange>
                  <a:clrFrom>
                    <a:srgbClr val="000000"/>
                  </a:clrFrom>
                  <a:clrTo>
                    <a:srgbClr val="000000">
                      <a:alpha val="0"/>
                    </a:srgbClr>
                  </a:clrTo>
                </a:clrChange>
              </a:blip>
              <a:stretch>
                <a:fillRect/>
              </a:stretch>
            </p:blipFill>
            <p:spPr>
              <a:xfrm>
                <a:off x="0" y="0"/>
                <a:ext cx="3855" cy="4345"/>
              </a:xfrm>
              <a:prstGeom prst="rect">
                <a:avLst/>
              </a:prstGeom>
              <a:noFill/>
              <a:ln w="9525">
                <a:noFill/>
              </a:ln>
            </p:spPr>
          </p:pic>
        </p:grpSp>
        <p:sp>
          <p:nvSpPr>
            <p:cNvPr id="29721" name="AutoShape 21"/>
            <p:cNvSpPr/>
            <p:nvPr/>
          </p:nvSpPr>
          <p:spPr>
            <a:xfrm>
              <a:off x="5593" y="1929"/>
              <a:ext cx="4955" cy="568"/>
            </a:xfrm>
            <a:prstGeom prst="callout2">
              <a:avLst>
                <a:gd name="adj1" fmla="val 31690"/>
                <a:gd name="adj2" fmla="val -2421"/>
                <a:gd name="adj3" fmla="val 31690"/>
                <a:gd name="adj4" fmla="val -14852"/>
                <a:gd name="adj5" fmla="val 285037"/>
                <a:gd name="adj6" fmla="val -27931"/>
              </a:avLst>
            </a:prstGeom>
            <a:noFill/>
            <a:ln w="9525" cap="flat" cmpd="sng">
              <a:solidFill>
                <a:srgbClr val="000000"/>
              </a:solidFill>
              <a:prstDash val="solid"/>
              <a:miter/>
              <a:headEnd type="diamond" w="med" len="med"/>
              <a:tailEnd type="none" w="med" len="med"/>
            </a:ln>
          </p:spPr>
          <p:txBody>
            <a:bodyPr anchor="ctr"/>
            <a:p>
              <a:pPr eaLnBrk="0" hangingPunct="0"/>
              <a:r>
                <a:rPr lang="en-US" altLang="zh-CN" dirty="0">
                  <a:latin typeface="Times New Roman" panose="02020603050405020304" pitchFamily="18" charset="0"/>
                  <a:ea typeface="黑体" panose="02010609060101010101" pitchFamily="49" charset="-122"/>
                </a:rPr>
                <a:t>等级官僚体制限制</a:t>
              </a:r>
              <a:endParaRPr lang="en-US" altLang="zh-CN" dirty="0">
                <a:latin typeface="Times New Roman" panose="02020603050405020304" pitchFamily="18" charset="0"/>
                <a:ea typeface="黑体" panose="02010609060101010101" pitchFamily="49" charset="-122"/>
              </a:endParaRPr>
            </a:p>
          </p:txBody>
        </p:sp>
        <p:sp>
          <p:nvSpPr>
            <p:cNvPr id="29722" name="AutoShape 22"/>
            <p:cNvSpPr/>
            <p:nvPr/>
          </p:nvSpPr>
          <p:spPr>
            <a:xfrm>
              <a:off x="5569" y="2882"/>
              <a:ext cx="5998" cy="746"/>
            </a:xfrm>
            <a:prstGeom prst="callout2">
              <a:avLst>
                <a:gd name="adj1" fmla="val 24130"/>
                <a:gd name="adj2" fmla="val -2000"/>
                <a:gd name="adj3" fmla="val 24130"/>
                <a:gd name="adj4" fmla="val -12671"/>
                <a:gd name="adj5" fmla="val 148394"/>
                <a:gd name="adj6" fmla="val -23676"/>
              </a:avLst>
            </a:prstGeom>
            <a:noFill/>
            <a:ln w="9525" cap="flat" cmpd="sng">
              <a:solidFill>
                <a:srgbClr val="000000"/>
              </a:solidFill>
              <a:prstDash val="solid"/>
              <a:miter/>
              <a:headEnd type="diamond" w="med" len="med"/>
              <a:tailEnd type="none" w="med" len="med"/>
            </a:ln>
          </p:spPr>
          <p:txBody>
            <a:bodyPr anchor="ctr"/>
            <a:p>
              <a:pPr eaLnBrk="0" hangingPunct="0"/>
              <a:r>
                <a:rPr lang="en-US" altLang="zh-CN" dirty="0">
                  <a:latin typeface="Times New Roman" panose="02020603050405020304" pitchFamily="18" charset="0"/>
                  <a:ea typeface="黑体" panose="02010609060101010101" pitchFamily="49" charset="-122"/>
                </a:rPr>
                <a:t>死板而没有风险的企业文化</a:t>
              </a:r>
              <a:endParaRPr lang="en-US" altLang="zh-CN" dirty="0">
                <a:latin typeface="Times New Roman" panose="02020603050405020304" pitchFamily="18" charset="0"/>
                <a:ea typeface="黑体" panose="02010609060101010101" pitchFamily="49" charset="-122"/>
              </a:endParaRPr>
            </a:p>
          </p:txBody>
        </p:sp>
        <p:sp>
          <p:nvSpPr>
            <p:cNvPr id="29723" name="AutoShape 24"/>
            <p:cNvSpPr/>
            <p:nvPr/>
          </p:nvSpPr>
          <p:spPr>
            <a:xfrm>
              <a:off x="5555" y="3774"/>
              <a:ext cx="4877" cy="875"/>
            </a:xfrm>
            <a:prstGeom prst="callout2">
              <a:avLst>
                <a:gd name="adj1" fmla="val 20569"/>
                <a:gd name="adj2" fmla="val -2458"/>
                <a:gd name="adj3" fmla="val 20569"/>
                <a:gd name="adj4" fmla="val -16861"/>
                <a:gd name="adj5" fmla="val 97431"/>
                <a:gd name="adj6" fmla="val -31676"/>
              </a:avLst>
            </a:prstGeom>
            <a:noFill/>
            <a:ln w="9525" cap="flat" cmpd="sng">
              <a:solidFill>
                <a:srgbClr val="000000"/>
              </a:solidFill>
              <a:prstDash val="solid"/>
              <a:miter/>
              <a:headEnd type="diamond" w="med" len="med"/>
              <a:tailEnd type="none" w="med" len="med"/>
            </a:ln>
          </p:spPr>
          <p:txBody>
            <a:bodyPr anchor="ctr"/>
            <a:p>
              <a:pPr eaLnBrk="0" hangingPunct="0"/>
              <a:r>
                <a:rPr lang="en-US" altLang="zh-CN" dirty="0">
                  <a:latin typeface="Times New Roman" panose="02020603050405020304" pitchFamily="18" charset="0"/>
                  <a:ea typeface="黑体" panose="02010609060101010101" pitchFamily="49" charset="-122"/>
                </a:rPr>
                <a:t>从信息传递看，传统组织结构往往是自上而下的</a:t>
              </a:r>
              <a:endParaRPr lang="en-US" altLang="zh-CN" dirty="0">
                <a:latin typeface="Times New Roman" panose="02020603050405020304" pitchFamily="18" charset="0"/>
                <a:ea typeface="黑体" panose="02010609060101010101" pitchFamily="49" charset="-122"/>
              </a:endParaRPr>
            </a:p>
          </p:txBody>
        </p:sp>
        <p:sp>
          <p:nvSpPr>
            <p:cNvPr id="29724" name="AutoShape 23"/>
            <p:cNvSpPr/>
            <p:nvPr/>
          </p:nvSpPr>
          <p:spPr>
            <a:xfrm>
              <a:off x="5557" y="4654"/>
              <a:ext cx="4827" cy="1015"/>
            </a:xfrm>
            <a:prstGeom prst="callout2">
              <a:avLst>
                <a:gd name="adj1" fmla="val 17736"/>
                <a:gd name="adj2" fmla="val -2486"/>
                <a:gd name="adj3" fmla="val 17736"/>
                <a:gd name="adj4" fmla="val -16468"/>
                <a:gd name="adj5" fmla="val 40889"/>
                <a:gd name="adj6" fmla="val -30866"/>
              </a:avLst>
            </a:prstGeom>
            <a:noFill/>
            <a:ln w="9525" cap="flat" cmpd="sng">
              <a:solidFill>
                <a:srgbClr val="000000"/>
              </a:solidFill>
              <a:prstDash val="solid"/>
              <a:miter/>
              <a:headEnd type="diamond" w="med" len="med"/>
              <a:tailEnd type="none" w="med" len="med"/>
            </a:ln>
          </p:spPr>
          <p:txBody>
            <a:bodyPr anchor="ctr"/>
            <a:p>
              <a:pPr eaLnBrk="0" hangingPunct="0"/>
              <a:r>
                <a:rPr lang="en-US" altLang="zh-CN" dirty="0">
                  <a:latin typeface="Times New Roman" panose="02020603050405020304" pitchFamily="18" charset="0"/>
                  <a:ea typeface="黑体" panose="02010609060101010101" pitchFamily="49" charset="-122"/>
                </a:rPr>
                <a:t>部门间的各自为政</a:t>
              </a:r>
              <a:endParaRPr lang="en-US" altLang="zh-CN" dirty="0">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9004"/>
                                        </p:tgtEl>
                                        <p:attrNameLst>
                                          <p:attrName>style.visibility</p:attrName>
                                        </p:attrNameLst>
                                      </p:cBhvr>
                                      <p:to>
                                        <p:strVal val="visible"/>
                                      </p:to>
                                    </p:set>
                                    <p:anim calcmode="lin" valueType="num">
                                      <p:cBhvr additive="base">
                                        <p:cTn id="7" dur="1000" fill="hold"/>
                                        <p:tgtEl>
                                          <p:spTgt spid="169004"/>
                                        </p:tgtEl>
                                        <p:attrNameLst>
                                          <p:attrName>ppt_x</p:attrName>
                                        </p:attrNameLst>
                                      </p:cBhvr>
                                      <p:tavLst>
                                        <p:tav tm="0">
                                          <p:val>
                                            <p:strVal val="#ppt_x"/>
                                          </p:val>
                                        </p:tav>
                                        <p:tav tm="100000">
                                          <p:val>
                                            <p:strVal val="#ppt_x"/>
                                          </p:val>
                                        </p:tav>
                                      </p:tavLst>
                                    </p:anim>
                                    <p:anim calcmode="lin" valueType="num">
                                      <p:cBhvr additive="base">
                                        <p:cTn id="8" dur="1000" fill="hold"/>
                                        <p:tgtEl>
                                          <p:spTgt spid="16900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9004">
                                            <p:txEl>
                                              <p:charRg st="0" end="13"/>
                                            </p:txEl>
                                          </p:spTgt>
                                        </p:tgtEl>
                                        <p:attrNameLst>
                                          <p:attrName>style.visibility</p:attrName>
                                        </p:attrNameLst>
                                      </p:cBhvr>
                                      <p:to>
                                        <p:strVal val="visible"/>
                                      </p:to>
                                    </p:set>
                                    <p:anim calcmode="lin" valueType="num">
                                      <p:cBhvr additive="base">
                                        <p:cTn id="11" dur="1000" fill="hold"/>
                                        <p:tgtEl>
                                          <p:spTgt spid="169004">
                                            <p:txEl>
                                              <p:charRg st="0" end="1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69004">
                                            <p:txEl>
                                              <p:charRg st="0" end="13"/>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69005"/>
                                        </p:tgtEl>
                                        <p:attrNameLst>
                                          <p:attrName>style.visibility</p:attrName>
                                        </p:attrNameLst>
                                      </p:cBhvr>
                                      <p:to>
                                        <p:strVal val="visible"/>
                                      </p:to>
                                    </p:set>
                                    <p:animEffect transition="in" filter="fade">
                                      <p:cBhvr>
                                        <p:cTn id="17" dur="800" decel="100000"/>
                                        <p:tgtEl>
                                          <p:spTgt spid="169005"/>
                                        </p:tgtEl>
                                      </p:cBhvr>
                                    </p:animEffect>
                                    <p:anim calcmode="lin" valueType="num">
                                      <p:cBhvr>
                                        <p:cTn id="18" dur="800" decel="100000" fill="hold"/>
                                        <p:tgtEl>
                                          <p:spTgt spid="169005"/>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169005"/>
                                        </p:tgtEl>
                                        <p:attrNameLst>
                                          <p:attrName>ppt_x</p:attrName>
                                        </p:attrNameLst>
                                      </p:cBhvr>
                                      <p:tavLst>
                                        <p:tav tm="0">
                                          <p:val>
                                            <p:strVal val="#ppt_x+0.4"/>
                                          </p:val>
                                        </p:tav>
                                        <p:tav tm="100000">
                                          <p:val>
                                            <p:strVal val="#ppt_x-0.05"/>
                                          </p:val>
                                        </p:tav>
                                      </p:tavLst>
                                    </p:anim>
                                    <p:anim calcmode="lin" valueType="num">
                                      <p:cBhvr>
                                        <p:cTn id="20" dur="800" decel="100000" fill="hold"/>
                                        <p:tgtEl>
                                          <p:spTgt spid="16900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6900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6900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004"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8" name="Rectangle 4"/>
          <p:cNvSpPr/>
          <p:nvPr/>
        </p:nvSpPr>
        <p:spPr>
          <a:xfrm>
            <a:off x="2911475" y="1517650"/>
            <a:ext cx="316865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latin typeface="Times New Roman" panose="02020603050405020304" pitchFamily="18" charset="0"/>
                <a:ea typeface="黑体" panose="02010609060101010101" pitchFamily="49" charset="-122"/>
              </a:rPr>
              <a:t>（二）来自管理层的阻力</a:t>
            </a:r>
            <a:endParaRPr lang="zh-CN" altLang="en-US" dirty="0">
              <a:latin typeface="Times New Roman" panose="02020603050405020304" pitchFamily="18" charset="0"/>
              <a:ea typeface="黑体" panose="02010609060101010101" pitchFamily="49" charset="-122"/>
            </a:endParaRPr>
          </a:p>
        </p:txBody>
      </p:sp>
      <p:grpSp>
        <p:nvGrpSpPr>
          <p:cNvPr id="170015" name="Group 31"/>
          <p:cNvGrpSpPr/>
          <p:nvPr/>
        </p:nvGrpSpPr>
        <p:grpSpPr>
          <a:xfrm>
            <a:off x="-1395412" y="1944688"/>
            <a:ext cx="10429875" cy="4432300"/>
            <a:chOff x="0" y="0"/>
            <a:chExt cx="16428" cy="6980"/>
          </a:xfrm>
        </p:grpSpPr>
        <p:sp>
          <p:nvSpPr>
            <p:cNvPr id="30723" name="AutoShape 11"/>
            <p:cNvSpPr/>
            <p:nvPr/>
          </p:nvSpPr>
          <p:spPr>
            <a:xfrm>
              <a:off x="4928" y="866"/>
              <a:ext cx="9806" cy="833"/>
            </a:xfrm>
            <a:prstGeom prst="roundRect">
              <a:avLst>
                <a:gd name="adj" fmla="val 50000"/>
              </a:avLst>
            </a:prstGeom>
            <a:gradFill rotWithShape="1">
              <a:gsLst>
                <a:gs pos="0">
                  <a:schemeClr val="accent1"/>
                </a:gs>
                <a:gs pos="100000">
                  <a:schemeClr val="bg1">
                    <a:alpha val="0"/>
                  </a:schemeClr>
                </a:gs>
              </a:gsLst>
              <a:lin ang="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24" name="Text Box 46"/>
            <p:cNvSpPr txBox="1"/>
            <p:nvPr/>
          </p:nvSpPr>
          <p:spPr>
            <a:xfrm>
              <a:off x="5221" y="999"/>
              <a:ext cx="9737" cy="624"/>
            </a:xfrm>
            <a:prstGeom prst="rect">
              <a:avLst/>
            </a:prstGeom>
            <a:noFill/>
            <a:ln w="9525">
              <a:noFill/>
            </a:ln>
            <a:effectLst>
              <a:outerShdw dist="35921" dir="2699999" algn="ctr" rotWithShape="0">
                <a:schemeClr val="bg2">
                  <a:alpha val="50000"/>
                </a:schemeClr>
              </a:outerShdw>
            </a:effectLst>
          </p:spPr>
          <p:txBody>
            <a:bodyPr anchor="t">
              <a:spAutoFit/>
            </a:bodyPr>
            <a:p>
              <a:pPr eaLnBrk="0" hangingPunct="0"/>
              <a:r>
                <a:rPr lang="zh-CN" altLang="en-US" b="0" dirty="0">
                  <a:latin typeface="Times New Roman" panose="02020603050405020304" pitchFamily="18" charset="0"/>
                  <a:ea typeface="黑体" panose="02010609060101010101" pitchFamily="49" charset="-122"/>
                </a:rPr>
                <a:t>管理层就失去了应有的权力和定位</a:t>
              </a:r>
              <a:endParaRPr lang="zh-CN" altLang="en-US" b="0" dirty="0">
                <a:latin typeface="Times New Roman" panose="02020603050405020304" pitchFamily="18" charset="0"/>
                <a:ea typeface="黑体" panose="02010609060101010101" pitchFamily="49" charset="-122"/>
              </a:endParaRPr>
            </a:p>
          </p:txBody>
        </p:sp>
        <p:sp>
          <p:nvSpPr>
            <p:cNvPr id="170018" name="AutoShape 2"/>
            <p:cNvSpPr/>
            <p:nvPr/>
          </p:nvSpPr>
          <p:spPr bwMode="auto">
            <a:xfrm rot="5400000">
              <a:off x="-435" y="1169"/>
              <a:ext cx="5506" cy="4635"/>
            </a:xfrm>
            <a:custGeom>
              <a:avLst/>
              <a:gdLst>
                <a:gd name="T0" fmla="*/ 10736 w 21600"/>
                <a:gd name="T1" fmla="*/ 10800 h 21600"/>
                <a:gd name="T2" fmla="*/ 10800 w 21600"/>
                <a:gd name="T3" fmla="*/ 10736 h 21600"/>
                <a:gd name="T4" fmla="*/ 10864 w 21600"/>
                <a:gd name="T5" fmla="*/ 10799 h 21600"/>
                <a:gd name="T6" fmla="*/ 21600 w 21600"/>
                <a:gd name="T7" fmla="*/ 10800 h 21600"/>
                <a:gd name="T8" fmla="*/ 10800 w 21600"/>
                <a:gd name="T9" fmla="*/ 0 h 21600"/>
                <a:gd name="T10" fmla="*/ 0 w 21600"/>
                <a:gd name="T11" fmla="*/ 10800 h 21600"/>
                <a:gd name="T12" fmla="*/ 10736 w 21600"/>
                <a:gd name="T13" fmla="*/ 10800 h 21600"/>
                <a:gd name="T14" fmla="*/ 0 w 21600"/>
                <a:gd name="T15" fmla="*/ 0 h 21600"/>
                <a:gd name="T16" fmla="*/ 21600 w 21600"/>
                <a:gd name="T17" fmla="*/ 7713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10736" y="10800"/>
                  </a:moveTo>
                  <a:cubicBezTo>
                    <a:pt x="10736" y="10764"/>
                    <a:pt x="10764" y="10736"/>
                    <a:pt x="10800" y="10736"/>
                  </a:cubicBezTo>
                  <a:cubicBezTo>
                    <a:pt x="10835" y="10735"/>
                    <a:pt x="10863" y="10764"/>
                    <a:pt x="10864" y="10799"/>
                  </a:cubicBezTo>
                  <a:lnTo>
                    <a:pt x="21600" y="10800"/>
                  </a:lnTo>
                  <a:cubicBezTo>
                    <a:pt x="21600" y="4835"/>
                    <a:pt x="16764" y="0"/>
                    <a:pt x="10800" y="0"/>
                  </a:cubicBezTo>
                  <a:cubicBezTo>
                    <a:pt x="4835" y="0"/>
                    <a:pt x="0" y="4835"/>
                    <a:pt x="0" y="10800"/>
                  </a:cubicBezTo>
                  <a:lnTo>
                    <a:pt x="10736" y="10800"/>
                  </a:lnTo>
                  <a:close/>
                </a:path>
              </a:pathLst>
            </a:custGeom>
            <a:gradFill rotWithShape="1">
              <a:gsLst>
                <a:gs pos="0">
                  <a:schemeClr val="accent1"/>
                </a:gs>
                <a:gs pos="100000">
                  <a:srgbClr val="E0F1F2"/>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pic>
          <p:nvPicPr>
            <p:cNvPr id="30726" name="AutoShape 3"/>
            <p:cNvPicPr/>
            <p:nvPr/>
          </p:nvPicPr>
          <p:blipFill>
            <a:blip r:embed="rId1"/>
            <a:stretch>
              <a:fillRect/>
            </a:stretch>
          </p:blipFill>
          <p:spPr>
            <a:xfrm>
              <a:off x="2408" y="0"/>
              <a:ext cx="2870" cy="6980"/>
            </a:xfrm>
            <a:prstGeom prst="rect">
              <a:avLst/>
            </a:prstGeom>
            <a:noFill/>
            <a:ln w="9525">
              <a:noFill/>
            </a:ln>
          </p:spPr>
        </p:pic>
        <p:sp>
          <p:nvSpPr>
            <p:cNvPr id="30727" name="Text Box 36"/>
            <p:cNvSpPr txBox="1"/>
            <p:nvPr/>
          </p:nvSpPr>
          <p:spPr>
            <a:xfrm rot="5400000">
              <a:off x="200" y="1788"/>
              <a:ext cx="6710" cy="3318"/>
            </a:xfrm>
            <a:prstGeom prst="rect">
              <a:avLst/>
            </a:prstGeom>
            <a:no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28" name="AutoShape 4"/>
            <p:cNvSpPr/>
            <p:nvPr/>
          </p:nvSpPr>
          <p:spPr>
            <a:xfrm>
              <a:off x="5402" y="3176"/>
              <a:ext cx="9783" cy="833"/>
            </a:xfrm>
            <a:prstGeom prst="roundRect">
              <a:avLst>
                <a:gd name="adj" fmla="val 50000"/>
              </a:avLst>
            </a:prstGeom>
            <a:gradFill rotWithShape="1">
              <a:gsLst>
                <a:gs pos="0">
                  <a:schemeClr val="accent1"/>
                </a:gs>
                <a:gs pos="100000">
                  <a:schemeClr val="bg1">
                    <a:alpha val="0"/>
                  </a:schemeClr>
                </a:gs>
              </a:gsLst>
              <a:lin ang="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30729" name="Group 38"/>
            <p:cNvGrpSpPr/>
            <p:nvPr/>
          </p:nvGrpSpPr>
          <p:grpSpPr>
            <a:xfrm>
              <a:off x="4818" y="3200"/>
              <a:ext cx="787" cy="790"/>
              <a:chOff x="0" y="0"/>
              <a:chExt cx="526" cy="526"/>
            </a:xfrm>
          </p:grpSpPr>
          <p:sp>
            <p:nvSpPr>
              <p:cNvPr id="30730" name="Oval 6"/>
              <p:cNvSpPr/>
              <p:nvPr/>
            </p:nvSpPr>
            <p:spPr>
              <a:xfrm>
                <a:off x="0" y="0"/>
                <a:ext cx="526" cy="526"/>
              </a:xfrm>
              <a:prstGeom prst="ellipse">
                <a:avLst/>
              </a:prstGeom>
              <a:solidFill>
                <a:schemeClr val="accent1"/>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31" name="Oval 7"/>
              <p:cNvSpPr/>
              <p:nvPr/>
            </p:nvSpPr>
            <p:spPr>
              <a:xfrm>
                <a:off x="51" y="53"/>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32" name="Oval 8"/>
              <p:cNvSpPr/>
              <p:nvPr/>
            </p:nvSpPr>
            <p:spPr>
              <a:xfrm>
                <a:off x="59" y="63"/>
                <a:ext cx="406" cy="406"/>
              </a:xfrm>
              <a:prstGeom prst="ellipse">
                <a:avLst/>
              </a:prstGeom>
              <a:gradFill rotWithShape="1">
                <a:gsLst>
                  <a:gs pos="0">
                    <a:srgbClr val="FFFF00">
                      <a:alpha val="84998"/>
                    </a:srgbClr>
                  </a:gs>
                  <a:gs pos="100000">
                    <a:srgbClr val="A2A200"/>
                  </a:gs>
                </a:gsLst>
                <a:lin ang="1890000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33" name="Oval 9"/>
              <p:cNvSpPr/>
              <p:nvPr/>
            </p:nvSpPr>
            <p:spPr>
              <a:xfrm>
                <a:off x="69" y="88"/>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34" name="Oval 10"/>
              <p:cNvSpPr/>
              <p:nvPr/>
            </p:nvSpPr>
            <p:spPr>
              <a:xfrm>
                <a:off x="76" y="77"/>
                <a:ext cx="366" cy="366"/>
              </a:xfrm>
              <a:prstGeom prst="ellipse">
                <a:avLst/>
              </a:prstGeom>
              <a:gradFill rotWithShape="1">
                <a:gsLst>
                  <a:gs pos="0">
                    <a:srgbClr val="FFFF00">
                      <a:alpha val="0"/>
                    </a:srgbClr>
                  </a:gs>
                  <a:gs pos="100000">
                    <a:srgbClr val="C2C200"/>
                  </a:gs>
                </a:gsLst>
                <a:lin ang="1890000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30735" name="AutoShape 11"/>
            <p:cNvSpPr/>
            <p:nvPr/>
          </p:nvSpPr>
          <p:spPr>
            <a:xfrm>
              <a:off x="5267" y="2032"/>
              <a:ext cx="9806" cy="833"/>
            </a:xfrm>
            <a:prstGeom prst="roundRect">
              <a:avLst>
                <a:gd name="adj" fmla="val 50000"/>
              </a:avLst>
            </a:prstGeom>
            <a:gradFill rotWithShape="1">
              <a:gsLst>
                <a:gs pos="0">
                  <a:schemeClr val="accent1"/>
                </a:gs>
                <a:gs pos="100000">
                  <a:schemeClr val="bg1">
                    <a:alpha val="0"/>
                  </a:schemeClr>
                </a:gs>
              </a:gsLst>
              <a:lin ang="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30736" name="Group 45"/>
            <p:cNvGrpSpPr/>
            <p:nvPr/>
          </p:nvGrpSpPr>
          <p:grpSpPr>
            <a:xfrm>
              <a:off x="4684" y="2055"/>
              <a:ext cx="787" cy="790"/>
              <a:chOff x="0" y="0"/>
              <a:chExt cx="526" cy="526"/>
            </a:xfrm>
          </p:grpSpPr>
          <p:sp>
            <p:nvSpPr>
              <p:cNvPr id="30737" name="Oval 13"/>
              <p:cNvSpPr/>
              <p:nvPr/>
            </p:nvSpPr>
            <p:spPr>
              <a:xfrm>
                <a:off x="0" y="0"/>
                <a:ext cx="526" cy="526"/>
              </a:xfrm>
              <a:prstGeom prst="ellipse">
                <a:avLst/>
              </a:prstGeom>
              <a:solidFill>
                <a:schemeClr val="accent1"/>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38" name="Oval 14"/>
              <p:cNvSpPr/>
              <p:nvPr/>
            </p:nvSpPr>
            <p:spPr>
              <a:xfrm>
                <a:off x="51" y="53"/>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39" name="Oval 15"/>
              <p:cNvSpPr/>
              <p:nvPr/>
            </p:nvSpPr>
            <p:spPr>
              <a:xfrm>
                <a:off x="59" y="63"/>
                <a:ext cx="406" cy="406"/>
              </a:xfrm>
              <a:prstGeom prst="ellipse">
                <a:avLst/>
              </a:prstGeom>
              <a:gradFill rotWithShape="1">
                <a:gsLst>
                  <a:gs pos="0">
                    <a:srgbClr val="FFFF00">
                      <a:alpha val="84998"/>
                    </a:srgbClr>
                  </a:gs>
                  <a:gs pos="100000">
                    <a:srgbClr val="A2A200"/>
                  </a:gs>
                </a:gsLst>
                <a:lin ang="1890000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40" name="Oval 16"/>
              <p:cNvSpPr/>
              <p:nvPr/>
            </p:nvSpPr>
            <p:spPr>
              <a:xfrm>
                <a:off x="69" y="88"/>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41" name="Oval 17"/>
              <p:cNvSpPr/>
              <p:nvPr/>
            </p:nvSpPr>
            <p:spPr>
              <a:xfrm>
                <a:off x="76" y="77"/>
                <a:ext cx="366" cy="366"/>
              </a:xfrm>
              <a:prstGeom prst="ellipse">
                <a:avLst/>
              </a:prstGeom>
              <a:gradFill rotWithShape="1">
                <a:gsLst>
                  <a:gs pos="0">
                    <a:srgbClr val="FFFF00">
                      <a:alpha val="0"/>
                    </a:srgbClr>
                  </a:gs>
                  <a:gs pos="100000">
                    <a:srgbClr val="C2C200"/>
                  </a:gs>
                </a:gsLst>
                <a:lin ang="1890000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30742" name="Group 51"/>
            <p:cNvGrpSpPr/>
            <p:nvPr/>
          </p:nvGrpSpPr>
          <p:grpSpPr>
            <a:xfrm>
              <a:off x="4277" y="908"/>
              <a:ext cx="788" cy="790"/>
              <a:chOff x="0" y="0"/>
              <a:chExt cx="526" cy="526"/>
            </a:xfrm>
          </p:grpSpPr>
          <p:sp>
            <p:nvSpPr>
              <p:cNvPr id="30743" name="Oval 20"/>
              <p:cNvSpPr/>
              <p:nvPr/>
            </p:nvSpPr>
            <p:spPr>
              <a:xfrm>
                <a:off x="0" y="0"/>
                <a:ext cx="526" cy="526"/>
              </a:xfrm>
              <a:prstGeom prst="ellipse">
                <a:avLst/>
              </a:prstGeom>
              <a:solidFill>
                <a:schemeClr val="accent1"/>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44" name="Oval 21"/>
              <p:cNvSpPr/>
              <p:nvPr/>
            </p:nvSpPr>
            <p:spPr>
              <a:xfrm>
                <a:off x="51" y="53"/>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45" name="Oval 22"/>
              <p:cNvSpPr/>
              <p:nvPr/>
            </p:nvSpPr>
            <p:spPr>
              <a:xfrm>
                <a:off x="59" y="63"/>
                <a:ext cx="406" cy="406"/>
              </a:xfrm>
              <a:prstGeom prst="ellipse">
                <a:avLst/>
              </a:prstGeom>
              <a:gradFill rotWithShape="1">
                <a:gsLst>
                  <a:gs pos="0">
                    <a:srgbClr val="FFFF00">
                      <a:alpha val="84998"/>
                    </a:srgbClr>
                  </a:gs>
                  <a:gs pos="100000">
                    <a:srgbClr val="A2A200"/>
                  </a:gs>
                </a:gsLst>
                <a:lin ang="1890000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46" name="Oval 23"/>
              <p:cNvSpPr/>
              <p:nvPr/>
            </p:nvSpPr>
            <p:spPr>
              <a:xfrm>
                <a:off x="69" y="88"/>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47" name="Oval 24"/>
              <p:cNvSpPr/>
              <p:nvPr/>
            </p:nvSpPr>
            <p:spPr>
              <a:xfrm>
                <a:off x="76" y="77"/>
                <a:ext cx="366" cy="366"/>
              </a:xfrm>
              <a:prstGeom prst="ellipse">
                <a:avLst/>
              </a:prstGeom>
              <a:gradFill rotWithShape="1">
                <a:gsLst>
                  <a:gs pos="0">
                    <a:srgbClr val="FFFF00">
                      <a:alpha val="0"/>
                    </a:srgbClr>
                  </a:gs>
                  <a:gs pos="100000">
                    <a:srgbClr val="C2C200"/>
                  </a:gs>
                </a:gsLst>
                <a:lin ang="1890000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30748" name="AutoShape 25"/>
            <p:cNvSpPr/>
            <p:nvPr/>
          </p:nvSpPr>
          <p:spPr>
            <a:xfrm>
              <a:off x="5266" y="4321"/>
              <a:ext cx="9919" cy="835"/>
            </a:xfrm>
            <a:prstGeom prst="roundRect">
              <a:avLst>
                <a:gd name="adj" fmla="val 50000"/>
              </a:avLst>
            </a:prstGeom>
            <a:gradFill rotWithShape="1">
              <a:gsLst>
                <a:gs pos="0">
                  <a:schemeClr val="accent1"/>
                </a:gs>
                <a:gs pos="100000">
                  <a:schemeClr val="bg1">
                    <a:alpha val="0"/>
                  </a:schemeClr>
                </a:gs>
              </a:gsLst>
              <a:lin ang="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30749" name="Group 58"/>
            <p:cNvGrpSpPr/>
            <p:nvPr/>
          </p:nvGrpSpPr>
          <p:grpSpPr>
            <a:xfrm>
              <a:off x="4684" y="4345"/>
              <a:ext cx="787" cy="790"/>
              <a:chOff x="0" y="0"/>
              <a:chExt cx="526" cy="526"/>
            </a:xfrm>
          </p:grpSpPr>
          <p:sp>
            <p:nvSpPr>
              <p:cNvPr id="30750" name="Oval 27"/>
              <p:cNvSpPr/>
              <p:nvPr/>
            </p:nvSpPr>
            <p:spPr>
              <a:xfrm>
                <a:off x="0" y="0"/>
                <a:ext cx="526" cy="526"/>
              </a:xfrm>
              <a:prstGeom prst="ellipse">
                <a:avLst/>
              </a:prstGeom>
              <a:solidFill>
                <a:schemeClr val="accent1"/>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51" name="Oval 28"/>
              <p:cNvSpPr/>
              <p:nvPr/>
            </p:nvSpPr>
            <p:spPr>
              <a:xfrm>
                <a:off x="51" y="53"/>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52" name="Oval 29"/>
              <p:cNvSpPr/>
              <p:nvPr/>
            </p:nvSpPr>
            <p:spPr>
              <a:xfrm>
                <a:off x="59" y="63"/>
                <a:ext cx="406" cy="406"/>
              </a:xfrm>
              <a:prstGeom prst="ellipse">
                <a:avLst/>
              </a:prstGeom>
              <a:gradFill rotWithShape="1">
                <a:gsLst>
                  <a:gs pos="0">
                    <a:srgbClr val="FFFF00">
                      <a:alpha val="84998"/>
                    </a:srgbClr>
                  </a:gs>
                  <a:gs pos="100000">
                    <a:srgbClr val="A2A200"/>
                  </a:gs>
                </a:gsLst>
                <a:lin ang="1890000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53" name="Oval 30"/>
              <p:cNvSpPr/>
              <p:nvPr/>
            </p:nvSpPr>
            <p:spPr>
              <a:xfrm>
                <a:off x="69" y="88"/>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54" name="Oval 31"/>
              <p:cNvSpPr/>
              <p:nvPr/>
            </p:nvSpPr>
            <p:spPr>
              <a:xfrm>
                <a:off x="76" y="77"/>
                <a:ext cx="366" cy="366"/>
              </a:xfrm>
              <a:prstGeom prst="ellipse">
                <a:avLst/>
              </a:prstGeom>
              <a:gradFill rotWithShape="1">
                <a:gsLst>
                  <a:gs pos="0">
                    <a:srgbClr val="FFFF00">
                      <a:alpha val="0"/>
                    </a:srgbClr>
                  </a:gs>
                  <a:gs pos="100000">
                    <a:srgbClr val="C2C200"/>
                  </a:gs>
                </a:gsLst>
                <a:lin ang="1890000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30755" name="AutoShape 32"/>
            <p:cNvSpPr/>
            <p:nvPr/>
          </p:nvSpPr>
          <p:spPr>
            <a:xfrm>
              <a:off x="4560" y="5466"/>
              <a:ext cx="10852" cy="835"/>
            </a:xfrm>
            <a:prstGeom prst="roundRect">
              <a:avLst>
                <a:gd name="adj" fmla="val 50000"/>
              </a:avLst>
            </a:prstGeom>
            <a:gradFill rotWithShape="1">
              <a:gsLst>
                <a:gs pos="0">
                  <a:schemeClr val="accent1"/>
                </a:gs>
                <a:gs pos="100000">
                  <a:schemeClr val="bg1">
                    <a:alpha val="0"/>
                  </a:schemeClr>
                </a:gs>
              </a:gsLst>
              <a:lin ang="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30756" name="Group 65"/>
            <p:cNvGrpSpPr/>
            <p:nvPr/>
          </p:nvGrpSpPr>
          <p:grpSpPr>
            <a:xfrm>
              <a:off x="3978" y="5493"/>
              <a:ext cx="788" cy="790"/>
              <a:chOff x="0" y="0"/>
              <a:chExt cx="526" cy="526"/>
            </a:xfrm>
          </p:grpSpPr>
          <p:sp>
            <p:nvSpPr>
              <p:cNvPr id="30757" name="Oval 34"/>
              <p:cNvSpPr/>
              <p:nvPr/>
            </p:nvSpPr>
            <p:spPr>
              <a:xfrm>
                <a:off x="0" y="0"/>
                <a:ext cx="526" cy="526"/>
              </a:xfrm>
              <a:prstGeom prst="ellipse">
                <a:avLst/>
              </a:prstGeom>
              <a:solidFill>
                <a:schemeClr val="accent1"/>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58" name="Oval 35"/>
              <p:cNvSpPr/>
              <p:nvPr/>
            </p:nvSpPr>
            <p:spPr>
              <a:xfrm>
                <a:off x="51" y="53"/>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59" name="Oval 36"/>
              <p:cNvSpPr/>
              <p:nvPr/>
            </p:nvSpPr>
            <p:spPr>
              <a:xfrm>
                <a:off x="59" y="63"/>
                <a:ext cx="406" cy="406"/>
              </a:xfrm>
              <a:prstGeom prst="ellipse">
                <a:avLst/>
              </a:prstGeom>
              <a:gradFill rotWithShape="1">
                <a:gsLst>
                  <a:gs pos="0">
                    <a:srgbClr val="FFFF00">
                      <a:alpha val="84998"/>
                    </a:srgbClr>
                  </a:gs>
                  <a:gs pos="100000">
                    <a:srgbClr val="A2A200"/>
                  </a:gs>
                </a:gsLst>
                <a:lin ang="1890000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60" name="Oval 37"/>
              <p:cNvSpPr/>
              <p:nvPr/>
            </p:nvSpPr>
            <p:spPr>
              <a:xfrm>
                <a:off x="69" y="88"/>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0761" name="Oval 38"/>
              <p:cNvSpPr/>
              <p:nvPr/>
            </p:nvSpPr>
            <p:spPr>
              <a:xfrm>
                <a:off x="76" y="77"/>
                <a:ext cx="366" cy="366"/>
              </a:xfrm>
              <a:prstGeom prst="ellipse">
                <a:avLst/>
              </a:prstGeom>
              <a:gradFill rotWithShape="1">
                <a:gsLst>
                  <a:gs pos="0">
                    <a:srgbClr val="FFFF00">
                      <a:alpha val="0"/>
                    </a:srgbClr>
                  </a:gs>
                  <a:gs pos="100000">
                    <a:srgbClr val="C2C200"/>
                  </a:gs>
                </a:gsLst>
                <a:lin ang="1890000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
          <p:nvSpPr>
            <p:cNvPr id="30762" name="Text Box 40"/>
            <p:cNvSpPr txBox="1"/>
            <p:nvPr/>
          </p:nvSpPr>
          <p:spPr>
            <a:xfrm>
              <a:off x="4401" y="993"/>
              <a:ext cx="490" cy="577"/>
            </a:xfrm>
            <a:prstGeom prst="rect">
              <a:avLst/>
            </a:prstGeom>
            <a:noFill/>
            <a:ln w="9525">
              <a:noFill/>
            </a:ln>
          </p:spPr>
          <p:txBody>
            <a:bodyPr wrap="none" anchor="t">
              <a:spAutoFit/>
            </a:bodyPr>
            <a:p>
              <a:pPr algn="ctr" eaLnBrk="0" hangingPunct="0"/>
              <a:r>
                <a:rPr lang="en-US" altLang="zh-CN" sz="1800" dirty="0">
                  <a:solidFill>
                    <a:schemeClr val="tx1"/>
                  </a:solidFill>
                  <a:latin typeface="Arial" panose="020B0604020202020204" pitchFamily="34" charset="0"/>
                  <a:ea typeface="宋体" panose="02010600030101010101" pitchFamily="2" charset="-122"/>
                </a:rPr>
                <a:t>1</a:t>
              </a:r>
              <a:endParaRPr lang="en-US" altLang="zh-CN" sz="1800" dirty="0">
                <a:solidFill>
                  <a:schemeClr val="tx1"/>
                </a:solidFill>
                <a:latin typeface="Arial" panose="020B0604020202020204" pitchFamily="34" charset="0"/>
                <a:ea typeface="宋体" panose="02010600030101010101" pitchFamily="2" charset="-122"/>
              </a:endParaRPr>
            </a:p>
          </p:txBody>
        </p:sp>
        <p:sp>
          <p:nvSpPr>
            <p:cNvPr id="30763" name="Text Box 41"/>
            <p:cNvSpPr txBox="1"/>
            <p:nvPr/>
          </p:nvSpPr>
          <p:spPr>
            <a:xfrm>
              <a:off x="4828" y="2165"/>
              <a:ext cx="488" cy="578"/>
            </a:xfrm>
            <a:prstGeom prst="rect">
              <a:avLst/>
            </a:prstGeom>
            <a:noFill/>
            <a:ln w="9525">
              <a:noFill/>
            </a:ln>
          </p:spPr>
          <p:txBody>
            <a:bodyPr wrap="none" anchor="t">
              <a:spAutoFit/>
            </a:bodyPr>
            <a:p>
              <a:pPr algn="ctr" eaLnBrk="0" hangingPunct="0"/>
              <a:r>
                <a:rPr lang="en-US" altLang="zh-CN" sz="1800" dirty="0">
                  <a:solidFill>
                    <a:schemeClr val="tx1"/>
                  </a:solidFill>
                  <a:latin typeface="Arial" panose="020B0604020202020204" pitchFamily="34" charset="0"/>
                  <a:ea typeface="宋体" panose="02010600030101010101" pitchFamily="2" charset="-122"/>
                </a:rPr>
                <a:t>2</a:t>
              </a:r>
              <a:endParaRPr lang="en-US" altLang="zh-CN" sz="1800" dirty="0">
                <a:solidFill>
                  <a:schemeClr val="tx1"/>
                </a:solidFill>
                <a:latin typeface="Arial" panose="020B0604020202020204" pitchFamily="34" charset="0"/>
                <a:ea typeface="宋体" panose="02010600030101010101" pitchFamily="2" charset="-122"/>
              </a:endParaRPr>
            </a:p>
          </p:txBody>
        </p:sp>
        <p:sp>
          <p:nvSpPr>
            <p:cNvPr id="30764" name="Text Box 42"/>
            <p:cNvSpPr txBox="1"/>
            <p:nvPr/>
          </p:nvSpPr>
          <p:spPr>
            <a:xfrm>
              <a:off x="4963" y="3308"/>
              <a:ext cx="488" cy="577"/>
            </a:xfrm>
            <a:prstGeom prst="rect">
              <a:avLst/>
            </a:prstGeom>
            <a:noFill/>
            <a:ln w="9525">
              <a:noFill/>
            </a:ln>
          </p:spPr>
          <p:txBody>
            <a:bodyPr wrap="none" anchor="t">
              <a:spAutoFit/>
            </a:bodyPr>
            <a:p>
              <a:pPr algn="ctr" eaLnBrk="0" hangingPunct="0"/>
              <a:r>
                <a:rPr lang="en-US" altLang="zh-CN" sz="1800" dirty="0">
                  <a:solidFill>
                    <a:schemeClr val="tx1"/>
                  </a:solidFill>
                  <a:latin typeface="Arial" panose="020B0604020202020204" pitchFamily="34" charset="0"/>
                  <a:ea typeface="宋体" panose="02010600030101010101" pitchFamily="2" charset="-122"/>
                </a:rPr>
                <a:t>3</a:t>
              </a:r>
              <a:endParaRPr lang="en-US" altLang="zh-CN" sz="1800" dirty="0">
                <a:solidFill>
                  <a:schemeClr val="tx1"/>
                </a:solidFill>
                <a:latin typeface="Arial" panose="020B0604020202020204" pitchFamily="34" charset="0"/>
                <a:ea typeface="宋体" panose="02010600030101010101" pitchFamily="2" charset="-122"/>
              </a:endParaRPr>
            </a:p>
          </p:txBody>
        </p:sp>
        <p:sp>
          <p:nvSpPr>
            <p:cNvPr id="30765" name="Text Box 43"/>
            <p:cNvSpPr txBox="1"/>
            <p:nvPr/>
          </p:nvSpPr>
          <p:spPr>
            <a:xfrm>
              <a:off x="4828" y="4455"/>
              <a:ext cx="488" cy="578"/>
            </a:xfrm>
            <a:prstGeom prst="rect">
              <a:avLst/>
            </a:prstGeom>
            <a:noFill/>
            <a:ln w="9525">
              <a:noFill/>
            </a:ln>
          </p:spPr>
          <p:txBody>
            <a:bodyPr wrap="none" anchor="t">
              <a:spAutoFit/>
            </a:bodyPr>
            <a:p>
              <a:pPr algn="ctr" eaLnBrk="0" hangingPunct="0"/>
              <a:r>
                <a:rPr lang="en-US" altLang="zh-CN" sz="1800" dirty="0">
                  <a:solidFill>
                    <a:schemeClr val="tx1"/>
                  </a:solidFill>
                  <a:latin typeface="Arial" panose="020B0604020202020204" pitchFamily="34" charset="0"/>
                  <a:ea typeface="宋体" panose="02010600030101010101" pitchFamily="2" charset="-122"/>
                </a:rPr>
                <a:t>4</a:t>
              </a:r>
              <a:endParaRPr lang="en-US" altLang="zh-CN" sz="1800" dirty="0">
                <a:solidFill>
                  <a:schemeClr val="tx1"/>
                </a:solidFill>
                <a:latin typeface="Arial" panose="020B0604020202020204" pitchFamily="34" charset="0"/>
                <a:ea typeface="宋体" panose="02010600030101010101" pitchFamily="2" charset="-122"/>
              </a:endParaRPr>
            </a:p>
          </p:txBody>
        </p:sp>
        <p:sp>
          <p:nvSpPr>
            <p:cNvPr id="30766" name="Text Box 44"/>
            <p:cNvSpPr txBox="1"/>
            <p:nvPr/>
          </p:nvSpPr>
          <p:spPr>
            <a:xfrm>
              <a:off x="4109" y="5605"/>
              <a:ext cx="490" cy="578"/>
            </a:xfrm>
            <a:prstGeom prst="rect">
              <a:avLst/>
            </a:prstGeom>
            <a:noFill/>
            <a:ln w="9525">
              <a:noFill/>
            </a:ln>
          </p:spPr>
          <p:txBody>
            <a:bodyPr wrap="none" anchor="t">
              <a:spAutoFit/>
            </a:bodyPr>
            <a:p>
              <a:pPr algn="ctr" eaLnBrk="0" hangingPunct="0"/>
              <a:r>
                <a:rPr lang="en-US" altLang="zh-CN" sz="1800" dirty="0">
                  <a:solidFill>
                    <a:schemeClr val="tx1"/>
                  </a:solidFill>
                  <a:latin typeface="Arial" panose="020B0604020202020204" pitchFamily="34" charset="0"/>
                  <a:ea typeface="宋体" panose="02010600030101010101" pitchFamily="2" charset="-122"/>
                </a:rPr>
                <a:t>5</a:t>
              </a:r>
              <a:endParaRPr lang="en-US" altLang="zh-CN" sz="1800" dirty="0">
                <a:solidFill>
                  <a:schemeClr val="tx1"/>
                </a:solidFill>
                <a:latin typeface="Arial" panose="020B0604020202020204" pitchFamily="34" charset="0"/>
                <a:ea typeface="宋体" panose="02010600030101010101" pitchFamily="2" charset="-122"/>
              </a:endParaRPr>
            </a:p>
          </p:txBody>
        </p:sp>
        <p:sp>
          <p:nvSpPr>
            <p:cNvPr id="30767" name="Text Box 46"/>
            <p:cNvSpPr txBox="1"/>
            <p:nvPr/>
          </p:nvSpPr>
          <p:spPr>
            <a:xfrm>
              <a:off x="5560" y="2165"/>
              <a:ext cx="9737" cy="624"/>
            </a:xfrm>
            <a:prstGeom prst="rect">
              <a:avLst/>
            </a:prstGeom>
            <a:noFill/>
            <a:ln w="9525">
              <a:noFill/>
            </a:ln>
            <a:effectLst>
              <a:outerShdw dist="35921" dir="2699999" algn="ctr" rotWithShape="0">
                <a:schemeClr val="bg2">
                  <a:alpha val="50000"/>
                </a:schemeClr>
              </a:outerShdw>
            </a:effectLst>
          </p:spPr>
          <p:txBody>
            <a:bodyPr anchor="t">
              <a:spAutoFit/>
            </a:bodyPr>
            <a:p>
              <a:pPr eaLnBrk="0" hangingPunct="0"/>
              <a:r>
                <a:rPr lang="zh-CN" altLang="en-US" b="0" dirty="0">
                  <a:latin typeface="Times New Roman" panose="02020603050405020304" pitchFamily="18" charset="0"/>
                  <a:ea typeface="黑体" panose="02010609060101010101" pitchFamily="49" charset="-122"/>
                </a:rPr>
                <a:t>管理层担心组织机构不再需要他们了</a:t>
              </a:r>
              <a:endParaRPr lang="zh-CN" altLang="en-US" b="0" dirty="0">
                <a:latin typeface="Times New Roman" panose="02020603050405020304" pitchFamily="18" charset="0"/>
                <a:ea typeface="黑体" panose="02010609060101010101" pitchFamily="49" charset="-122"/>
              </a:endParaRPr>
            </a:p>
          </p:txBody>
        </p:sp>
        <p:sp>
          <p:nvSpPr>
            <p:cNvPr id="30768" name="Text Box 47"/>
            <p:cNvSpPr txBox="1"/>
            <p:nvPr/>
          </p:nvSpPr>
          <p:spPr>
            <a:xfrm>
              <a:off x="5684" y="3330"/>
              <a:ext cx="10744" cy="624"/>
            </a:xfrm>
            <a:prstGeom prst="rect">
              <a:avLst/>
            </a:prstGeom>
            <a:noFill/>
            <a:ln w="9525">
              <a:noFill/>
            </a:ln>
            <a:effectLst>
              <a:outerShdw dist="35921" dir="2699999" algn="ctr" rotWithShape="0">
                <a:schemeClr val="bg2">
                  <a:alpha val="50000"/>
                </a:schemeClr>
              </a:outerShdw>
            </a:effectLst>
          </p:spPr>
          <p:txBody>
            <a:bodyPr anchor="t">
              <a:spAutoFit/>
            </a:bodyPr>
            <a:p>
              <a:pPr eaLnBrk="0" hangingPunct="0"/>
              <a:r>
                <a:rPr lang="zh-CN" altLang="en-US" b="0" dirty="0">
                  <a:latin typeface="Times New Roman" panose="02020603050405020304" pitchFamily="18" charset="0"/>
                  <a:ea typeface="黑体" panose="02010609060101010101" pitchFamily="49" charset="-122"/>
                </a:rPr>
                <a:t>团队成员认为没有及时地授予团队权威和责任</a:t>
              </a:r>
              <a:endParaRPr lang="zh-CN" altLang="en-US" b="0" dirty="0">
                <a:latin typeface="Times New Roman" panose="02020603050405020304" pitchFamily="18" charset="0"/>
                <a:ea typeface="黑体" panose="02010609060101010101" pitchFamily="49" charset="-122"/>
              </a:endParaRPr>
            </a:p>
          </p:txBody>
        </p:sp>
        <p:sp>
          <p:nvSpPr>
            <p:cNvPr id="30769" name="Text Box 48"/>
            <p:cNvSpPr txBox="1"/>
            <p:nvPr/>
          </p:nvSpPr>
          <p:spPr>
            <a:xfrm>
              <a:off x="4843" y="5610"/>
              <a:ext cx="9322" cy="625"/>
            </a:xfrm>
            <a:prstGeom prst="rect">
              <a:avLst/>
            </a:prstGeom>
            <a:noFill/>
            <a:ln w="9525">
              <a:noFill/>
            </a:ln>
            <a:effectLst>
              <a:outerShdw dist="35921" dir="2699999" algn="ctr" rotWithShape="0">
                <a:schemeClr val="bg2">
                  <a:alpha val="50000"/>
                </a:schemeClr>
              </a:outerShdw>
            </a:effectLst>
          </p:spPr>
          <p:txBody>
            <a:bodyPr anchor="t">
              <a:spAutoFit/>
            </a:bodyPr>
            <a:p>
              <a:pPr eaLnBrk="0" hangingPunct="0"/>
              <a:r>
                <a:rPr lang="zh-CN" altLang="en-US" b="0" dirty="0">
                  <a:latin typeface="Times New Roman" panose="02020603050405020304" pitchFamily="18" charset="0"/>
                  <a:ea typeface="黑体" panose="02010609060101010101" pitchFamily="49" charset="-122"/>
                </a:rPr>
                <a:t>没有及时传达企业的总体目标并制定出相关的细则</a:t>
              </a:r>
              <a:endParaRPr lang="zh-CN" altLang="en-US" b="0" dirty="0">
                <a:latin typeface="Times New Roman" panose="02020603050405020304" pitchFamily="18" charset="0"/>
                <a:ea typeface="黑体" panose="02010609060101010101" pitchFamily="49" charset="-122"/>
              </a:endParaRPr>
            </a:p>
          </p:txBody>
        </p:sp>
        <p:sp>
          <p:nvSpPr>
            <p:cNvPr id="30770" name="Text Box 49"/>
            <p:cNvSpPr txBox="1"/>
            <p:nvPr/>
          </p:nvSpPr>
          <p:spPr>
            <a:xfrm>
              <a:off x="5560" y="4393"/>
              <a:ext cx="10304" cy="624"/>
            </a:xfrm>
            <a:prstGeom prst="rect">
              <a:avLst/>
            </a:prstGeom>
            <a:noFill/>
            <a:ln w="9525">
              <a:noFill/>
            </a:ln>
            <a:effectLst>
              <a:outerShdw dist="35921" dir="2699999" algn="ctr" rotWithShape="0">
                <a:schemeClr val="bg2">
                  <a:alpha val="50000"/>
                </a:schemeClr>
              </a:outerShdw>
            </a:effectLst>
          </p:spPr>
          <p:txBody>
            <a:bodyPr anchor="t">
              <a:spAutoFit/>
            </a:bodyPr>
            <a:p>
              <a:pPr eaLnBrk="0" hangingPunct="0"/>
              <a:r>
                <a:rPr lang="zh-CN" altLang="en-US" dirty="0">
                  <a:latin typeface="Times New Roman" panose="02020603050405020304" pitchFamily="18" charset="0"/>
                  <a:ea typeface="黑体" panose="02010609060101010101" pitchFamily="49" charset="-122"/>
                </a:rPr>
                <a:t>管理层没有及时提供足够的培训和支持</a:t>
              </a:r>
              <a:endParaRPr lang="zh-CN" altLang="en-US" dirty="0">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9988"/>
                                        </p:tgtEl>
                                        <p:attrNameLst>
                                          <p:attrName>style.visibility</p:attrName>
                                        </p:attrNameLst>
                                      </p:cBhvr>
                                      <p:to>
                                        <p:strVal val="visible"/>
                                      </p:to>
                                    </p:set>
                                    <p:anim calcmode="lin" valueType="num">
                                      <p:cBhvr additive="base">
                                        <p:cTn id="7" dur="1000" fill="hold"/>
                                        <p:tgtEl>
                                          <p:spTgt spid="169988"/>
                                        </p:tgtEl>
                                        <p:attrNameLst>
                                          <p:attrName>ppt_x</p:attrName>
                                        </p:attrNameLst>
                                      </p:cBhvr>
                                      <p:tavLst>
                                        <p:tav tm="0">
                                          <p:val>
                                            <p:strVal val="#ppt_x"/>
                                          </p:val>
                                        </p:tav>
                                        <p:tav tm="100000">
                                          <p:val>
                                            <p:strVal val="#ppt_x"/>
                                          </p:val>
                                        </p:tav>
                                      </p:tavLst>
                                    </p:anim>
                                    <p:anim calcmode="lin" valueType="num">
                                      <p:cBhvr additive="base">
                                        <p:cTn id="8" dur="1000" fill="hold"/>
                                        <p:tgtEl>
                                          <p:spTgt spid="16998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9988">
                                            <p:txEl>
                                              <p:charRg st="0" end="12"/>
                                            </p:txEl>
                                          </p:spTgt>
                                        </p:tgtEl>
                                        <p:attrNameLst>
                                          <p:attrName>style.visibility</p:attrName>
                                        </p:attrNameLst>
                                      </p:cBhvr>
                                      <p:to>
                                        <p:strVal val="visible"/>
                                      </p:to>
                                    </p:set>
                                    <p:anim calcmode="lin" valueType="num">
                                      <p:cBhvr additive="base">
                                        <p:cTn id="11" dur="1000" fill="hold"/>
                                        <p:tgtEl>
                                          <p:spTgt spid="169988">
                                            <p:txEl>
                                              <p:charRg st="0" end="1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69988">
                                            <p:txEl>
                                              <p:charRg st="0" end="12"/>
                                            </p:txEl>
                                          </p:spTgt>
                                        </p:tgtEl>
                                        <p:attrNameLst>
                                          <p:attrName>ppt_y</p:attrName>
                                        </p:attrNameLst>
                                      </p:cBhvr>
                                      <p:tavLst>
                                        <p:tav tm="0">
                                          <p:val>
                                            <p:strVal val="0-#ppt_h/2"/>
                                          </p:val>
                                        </p:tav>
                                        <p:tav tm="100000">
                                          <p:val>
                                            <p:strVal val="#ppt_y"/>
                                          </p:val>
                                        </p:tav>
                                      </p:tavLst>
                                    </p:anim>
                                  </p:childTnLst>
                                </p:cTn>
                              </p:par>
                              <p:par>
                                <p:cTn id="13" presetID="39" presetClass="entr" presetSubtype="0" accel="100000" fill="hold" nodeType="withEffect">
                                  <p:stCondLst>
                                    <p:cond delay="0"/>
                                  </p:stCondLst>
                                  <p:childTnLst>
                                    <p:set>
                                      <p:cBhvr>
                                        <p:cTn id="14" dur="1" fill="hold">
                                          <p:stCondLst>
                                            <p:cond delay="0"/>
                                          </p:stCondLst>
                                        </p:cTn>
                                        <p:tgtEl>
                                          <p:spTgt spid="170015"/>
                                        </p:tgtEl>
                                        <p:attrNameLst>
                                          <p:attrName>style.visibility</p:attrName>
                                        </p:attrNameLst>
                                      </p:cBhvr>
                                      <p:to>
                                        <p:strVal val="visible"/>
                                      </p:to>
                                    </p:set>
                                    <p:anim calcmode="lin" valueType="num">
                                      <p:cBhvr>
                                        <p:cTn id="15" dur="500" fill="hold"/>
                                        <p:tgtEl>
                                          <p:spTgt spid="17001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7001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7001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700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2" name="Rectangle 4"/>
          <p:cNvSpPr/>
          <p:nvPr/>
        </p:nvSpPr>
        <p:spPr>
          <a:xfrm>
            <a:off x="2771775" y="1458913"/>
            <a:ext cx="316865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latin typeface="Times New Roman" panose="02020603050405020304" pitchFamily="18" charset="0"/>
                <a:ea typeface="黑体" panose="02010609060101010101" pitchFamily="49" charset="-122"/>
              </a:rPr>
              <a:t>（三）来自个人的阻力</a:t>
            </a:r>
            <a:endParaRPr lang="zh-CN" altLang="en-US" dirty="0">
              <a:latin typeface="Times New Roman" panose="02020603050405020304" pitchFamily="18" charset="0"/>
              <a:ea typeface="黑体" panose="02010609060101010101" pitchFamily="49" charset="-122"/>
            </a:endParaRPr>
          </a:p>
        </p:txBody>
      </p:sp>
      <p:grpSp>
        <p:nvGrpSpPr>
          <p:cNvPr id="31746" name="组合 1"/>
          <p:cNvGrpSpPr/>
          <p:nvPr/>
        </p:nvGrpSpPr>
        <p:grpSpPr>
          <a:xfrm>
            <a:off x="1376363" y="2098675"/>
            <a:ext cx="6118225" cy="4267200"/>
            <a:chOff x="1078" y="2678"/>
            <a:chExt cx="9636" cy="6720"/>
          </a:xfrm>
        </p:grpSpPr>
        <p:grpSp>
          <p:nvGrpSpPr>
            <p:cNvPr id="31747" name="Group 54"/>
            <p:cNvGrpSpPr/>
            <p:nvPr/>
          </p:nvGrpSpPr>
          <p:grpSpPr>
            <a:xfrm>
              <a:off x="1077" y="2677"/>
              <a:ext cx="9525" cy="6720"/>
              <a:chOff x="0" y="0"/>
              <a:chExt cx="7598" cy="6573"/>
            </a:xfrm>
          </p:grpSpPr>
          <p:sp>
            <p:nvSpPr>
              <p:cNvPr id="31748" name="AutoShape 26"/>
              <p:cNvSpPr/>
              <p:nvPr/>
            </p:nvSpPr>
            <p:spPr>
              <a:xfrm>
                <a:off x="1" y="693"/>
                <a:ext cx="7597" cy="720"/>
              </a:xfrm>
              <a:prstGeom prst="roundRect">
                <a:avLst>
                  <a:gd name="adj" fmla="val 16667"/>
                </a:avLst>
              </a:prstGeom>
              <a:gradFill rotWithShape="1">
                <a:gsLst>
                  <a:gs pos="0">
                    <a:srgbClr val="D8F1DF"/>
                  </a:gs>
                  <a:gs pos="50000">
                    <a:srgbClr val="48BE67"/>
                  </a:gs>
                  <a:gs pos="100000">
                    <a:srgbClr val="D8F1DF"/>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flatTx/>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1749" name="Text Box 27"/>
              <p:cNvSpPr txBox="1"/>
              <p:nvPr/>
            </p:nvSpPr>
            <p:spPr>
              <a:xfrm>
                <a:off x="1975" y="780"/>
                <a:ext cx="5000" cy="611"/>
              </a:xfrm>
              <a:prstGeom prst="rect">
                <a:avLst/>
              </a:prstGeom>
              <a:noFill/>
              <a:ln w="9525">
                <a:noFill/>
              </a:ln>
            </p:spPr>
            <p:txBody>
              <a:bodyPr anchor="t">
                <a:spAutoFit/>
              </a:bodyPr>
              <a:p>
                <a:pPr eaLnBrk="0" hangingPunct="0"/>
                <a:r>
                  <a:rPr lang="zh-CN" altLang="en-US" dirty="0">
                    <a:latin typeface="Times New Roman" panose="02020603050405020304" pitchFamily="18" charset="0"/>
                    <a:ea typeface="黑体" panose="02010609060101010101" pitchFamily="49" charset="-122"/>
                  </a:rPr>
                  <a:t>个人的成就感从哪儿来？</a:t>
                </a:r>
                <a:endParaRPr lang="zh-CN" altLang="en-US" dirty="0">
                  <a:latin typeface="Times New Roman" panose="02020603050405020304" pitchFamily="18" charset="0"/>
                  <a:ea typeface="黑体" panose="02010609060101010101" pitchFamily="49" charset="-122"/>
                </a:endParaRPr>
              </a:p>
            </p:txBody>
          </p:sp>
          <p:sp>
            <p:nvSpPr>
              <p:cNvPr id="31750" name="AutoShape 28"/>
              <p:cNvSpPr/>
              <p:nvPr/>
            </p:nvSpPr>
            <p:spPr>
              <a:xfrm>
                <a:off x="1" y="1773"/>
                <a:ext cx="7597" cy="720"/>
              </a:xfrm>
              <a:prstGeom prst="roundRect">
                <a:avLst>
                  <a:gd name="adj" fmla="val 16667"/>
                </a:avLst>
              </a:prstGeom>
              <a:gradFill rotWithShape="1">
                <a:gsLst>
                  <a:gs pos="0">
                    <a:srgbClr val="AFD2EA"/>
                  </a:gs>
                  <a:gs pos="50000">
                    <a:srgbClr val="378FCB"/>
                  </a:gs>
                  <a:gs pos="100000">
                    <a:srgbClr val="AFD2EA"/>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378FCB"/>
                </a:extrusionClr>
              </a:sp3d>
            </p:spPr>
            <p:txBody>
              <a:bodyPr wrap="none" anchor="ctr">
                <a:flatTx/>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1751" name="AutoShape 30"/>
              <p:cNvSpPr/>
              <p:nvPr/>
            </p:nvSpPr>
            <p:spPr>
              <a:xfrm>
                <a:off x="1" y="2853"/>
                <a:ext cx="7597" cy="720"/>
              </a:xfrm>
              <a:prstGeom prst="roundRect">
                <a:avLst>
                  <a:gd name="adj" fmla="val 16667"/>
                </a:avLst>
              </a:prstGeom>
              <a:gradFill rotWithShape="1">
                <a:gsLst>
                  <a:gs pos="0">
                    <a:srgbClr val="D8F1DF"/>
                  </a:gs>
                  <a:gs pos="50000">
                    <a:srgbClr val="48BE67"/>
                  </a:gs>
                  <a:gs pos="100000">
                    <a:srgbClr val="D8F1DF"/>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flatTx/>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1752" name="AutoShape 32"/>
              <p:cNvSpPr/>
              <p:nvPr/>
            </p:nvSpPr>
            <p:spPr>
              <a:xfrm>
                <a:off x="1" y="3933"/>
                <a:ext cx="7597" cy="720"/>
              </a:xfrm>
              <a:prstGeom prst="roundRect">
                <a:avLst>
                  <a:gd name="adj" fmla="val 16667"/>
                </a:avLst>
              </a:prstGeom>
              <a:gradFill rotWithShape="1">
                <a:gsLst>
                  <a:gs pos="0">
                    <a:srgbClr val="AFD2EA"/>
                  </a:gs>
                  <a:gs pos="50000">
                    <a:srgbClr val="378FCB"/>
                  </a:gs>
                  <a:gs pos="100000">
                    <a:srgbClr val="AFD2EA"/>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378FCB"/>
                </a:extrusionClr>
              </a:sp3d>
            </p:spPr>
            <p:txBody>
              <a:bodyPr wrap="none" anchor="ctr">
                <a:flatTx/>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31753" name="AutoShape 34"/>
              <p:cNvSpPr/>
              <p:nvPr/>
            </p:nvSpPr>
            <p:spPr>
              <a:xfrm>
                <a:off x="1" y="5013"/>
                <a:ext cx="7597" cy="720"/>
              </a:xfrm>
              <a:prstGeom prst="roundRect">
                <a:avLst>
                  <a:gd name="adj" fmla="val 16667"/>
                </a:avLst>
              </a:prstGeom>
              <a:gradFill rotWithShape="1">
                <a:gsLst>
                  <a:gs pos="0">
                    <a:srgbClr val="D8F1DF"/>
                  </a:gs>
                  <a:gs pos="50000">
                    <a:srgbClr val="48BE67"/>
                  </a:gs>
                  <a:gs pos="100000">
                    <a:srgbClr val="D8F1DF"/>
                  </a:gs>
                </a:gsLst>
                <a:lin ang="0" scaled="1"/>
                <a:tileRect/>
              </a:gradFill>
              <a:ln w="9525"/>
              <a:scene3d>
                <a:camera prst="legacyPerspectiveTop">
                  <a:rot lat="0" lon="0" rev="0"/>
                </a:camera>
                <a:lightRig rig="legacyFlat3" dir="b"/>
              </a:scene3d>
              <a:sp3d extrusionH="887400" prstMaterial="legacyMatte">
                <a:bevelT w="13500" h="13500" prst="angle"/>
                <a:bevelB w="13500" h="13500" prst="angle"/>
                <a:extrusionClr>
                  <a:srgbClr val="48BE67"/>
                </a:extrusionClr>
              </a:sp3d>
            </p:spPr>
            <p:txBody>
              <a:bodyPr wrap="none" anchor="ctr">
                <a:flatTx/>
              </a:bodyPr>
              <a:p>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31754" name="Group 61"/>
              <p:cNvGrpSpPr/>
              <p:nvPr/>
            </p:nvGrpSpPr>
            <p:grpSpPr>
              <a:xfrm>
                <a:off x="1328" y="3"/>
                <a:ext cx="193" cy="6347"/>
                <a:chOff x="0" y="0"/>
                <a:chExt cx="77" cy="2539"/>
              </a:xfrm>
            </p:grpSpPr>
            <p:sp>
              <p:nvSpPr>
                <p:cNvPr id="171070" name="Rectangle 37"/>
                <p:cNvSpPr>
                  <a:spLocks noChangeArrowheads="1"/>
                </p:cNvSpPr>
                <p:nvPr/>
              </p:nvSpPr>
              <p:spPr bwMode="auto">
                <a:xfrm>
                  <a:off x="1" y="0"/>
                  <a:ext cx="74" cy="240"/>
                </a:xfrm>
                <a:prstGeom prst="rect">
                  <a:avLst/>
                </a:prstGeom>
                <a:gradFill rotWithShape="1">
                  <a:gsLst>
                    <a:gs pos="0">
                      <a:schemeClr val="tx1"/>
                    </a:gs>
                    <a:gs pos="50000">
                      <a:srgbClr val="000000"/>
                    </a:gs>
                    <a:gs pos="100000">
                      <a:schemeClr val="tx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1071" name="Rectangle 38"/>
                <p:cNvSpPr>
                  <a:spLocks noChangeArrowheads="1"/>
                </p:cNvSpPr>
                <p:nvPr/>
              </p:nvSpPr>
              <p:spPr bwMode="auto">
                <a:xfrm>
                  <a:off x="0" y="568"/>
                  <a:ext cx="70" cy="107"/>
                </a:xfrm>
                <a:prstGeom prst="rect">
                  <a:avLst/>
                </a:prstGeom>
                <a:gradFill rotWithShape="1">
                  <a:gsLst>
                    <a:gs pos="0">
                      <a:schemeClr val="tx1"/>
                    </a:gs>
                    <a:gs pos="50000">
                      <a:srgbClr val="000000"/>
                    </a:gs>
                    <a:gs pos="100000">
                      <a:schemeClr val="tx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1072" name="Rectangle 39"/>
                <p:cNvSpPr>
                  <a:spLocks noChangeArrowheads="1"/>
                </p:cNvSpPr>
                <p:nvPr/>
              </p:nvSpPr>
              <p:spPr bwMode="auto">
                <a:xfrm>
                  <a:off x="3" y="997"/>
                  <a:ext cx="70" cy="107"/>
                </a:xfrm>
                <a:prstGeom prst="rect">
                  <a:avLst/>
                </a:prstGeom>
                <a:gradFill rotWithShape="1">
                  <a:gsLst>
                    <a:gs pos="0">
                      <a:schemeClr val="tx1"/>
                    </a:gs>
                    <a:gs pos="50000">
                      <a:srgbClr val="000000"/>
                    </a:gs>
                    <a:gs pos="100000">
                      <a:schemeClr val="tx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1073" name="Rectangle 40"/>
                <p:cNvSpPr>
                  <a:spLocks noChangeArrowheads="1"/>
                </p:cNvSpPr>
                <p:nvPr/>
              </p:nvSpPr>
              <p:spPr bwMode="auto">
                <a:xfrm>
                  <a:off x="1" y="1429"/>
                  <a:ext cx="70" cy="107"/>
                </a:xfrm>
                <a:prstGeom prst="rect">
                  <a:avLst/>
                </a:prstGeom>
                <a:gradFill rotWithShape="1">
                  <a:gsLst>
                    <a:gs pos="0">
                      <a:schemeClr val="tx1"/>
                    </a:gs>
                    <a:gs pos="50000">
                      <a:srgbClr val="000000"/>
                    </a:gs>
                    <a:gs pos="100000">
                      <a:schemeClr val="tx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1074" name="Rectangle 41"/>
                <p:cNvSpPr>
                  <a:spLocks noChangeArrowheads="1"/>
                </p:cNvSpPr>
                <p:nvPr/>
              </p:nvSpPr>
              <p:spPr bwMode="auto">
                <a:xfrm>
                  <a:off x="1" y="1860"/>
                  <a:ext cx="70" cy="107"/>
                </a:xfrm>
                <a:prstGeom prst="rect">
                  <a:avLst/>
                </a:prstGeom>
                <a:gradFill rotWithShape="1">
                  <a:gsLst>
                    <a:gs pos="0">
                      <a:schemeClr val="tx1"/>
                    </a:gs>
                    <a:gs pos="50000">
                      <a:srgbClr val="000000"/>
                    </a:gs>
                    <a:gs pos="100000">
                      <a:schemeClr val="tx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1075" name="Rectangle 42"/>
                <p:cNvSpPr>
                  <a:spLocks noChangeArrowheads="1"/>
                </p:cNvSpPr>
                <p:nvPr/>
              </p:nvSpPr>
              <p:spPr bwMode="auto">
                <a:xfrm>
                  <a:off x="3" y="2299"/>
                  <a:ext cx="74" cy="240"/>
                </a:xfrm>
                <a:prstGeom prst="rect">
                  <a:avLst/>
                </a:prstGeom>
                <a:gradFill rotWithShape="1">
                  <a:gsLst>
                    <a:gs pos="0">
                      <a:schemeClr val="tx1"/>
                    </a:gs>
                    <a:gs pos="50000">
                      <a:srgbClr val="000000"/>
                    </a:gs>
                    <a:gs pos="100000">
                      <a:schemeClr val="tx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1761" name="Group 68"/>
              <p:cNvGrpSpPr/>
              <p:nvPr/>
            </p:nvGrpSpPr>
            <p:grpSpPr>
              <a:xfrm>
                <a:off x="6051" y="0"/>
                <a:ext cx="197" cy="6348"/>
                <a:chOff x="0" y="0"/>
                <a:chExt cx="79" cy="2539"/>
              </a:xfrm>
            </p:grpSpPr>
            <p:sp>
              <p:nvSpPr>
                <p:cNvPr id="171077" name="Rectangle 44"/>
                <p:cNvSpPr>
                  <a:spLocks noChangeArrowheads="1"/>
                </p:cNvSpPr>
                <p:nvPr/>
              </p:nvSpPr>
              <p:spPr bwMode="auto">
                <a:xfrm>
                  <a:off x="1" y="0"/>
                  <a:ext cx="74" cy="240"/>
                </a:xfrm>
                <a:prstGeom prst="rect">
                  <a:avLst/>
                </a:prstGeom>
                <a:gradFill rotWithShape="1">
                  <a:gsLst>
                    <a:gs pos="0">
                      <a:schemeClr val="tx1"/>
                    </a:gs>
                    <a:gs pos="50000">
                      <a:srgbClr val="000000"/>
                    </a:gs>
                    <a:gs pos="100000">
                      <a:schemeClr val="tx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1078" name="Rectangle 45"/>
                <p:cNvSpPr>
                  <a:spLocks noChangeArrowheads="1"/>
                </p:cNvSpPr>
                <p:nvPr/>
              </p:nvSpPr>
              <p:spPr bwMode="auto">
                <a:xfrm>
                  <a:off x="0" y="568"/>
                  <a:ext cx="76" cy="111"/>
                </a:xfrm>
                <a:prstGeom prst="rect">
                  <a:avLst/>
                </a:prstGeom>
                <a:gradFill rotWithShape="1">
                  <a:gsLst>
                    <a:gs pos="0">
                      <a:schemeClr val="tx1"/>
                    </a:gs>
                    <a:gs pos="50000">
                      <a:srgbClr val="000000"/>
                    </a:gs>
                    <a:gs pos="100000">
                      <a:schemeClr val="tx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1079" name="Rectangle 46"/>
                <p:cNvSpPr>
                  <a:spLocks noChangeArrowheads="1"/>
                </p:cNvSpPr>
                <p:nvPr/>
              </p:nvSpPr>
              <p:spPr bwMode="auto">
                <a:xfrm>
                  <a:off x="3" y="997"/>
                  <a:ext cx="76" cy="111"/>
                </a:xfrm>
                <a:prstGeom prst="rect">
                  <a:avLst/>
                </a:prstGeom>
                <a:gradFill rotWithShape="1">
                  <a:gsLst>
                    <a:gs pos="0">
                      <a:schemeClr val="tx1"/>
                    </a:gs>
                    <a:gs pos="50000">
                      <a:srgbClr val="000000"/>
                    </a:gs>
                    <a:gs pos="100000">
                      <a:schemeClr val="tx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1080" name="Rectangle 47"/>
                <p:cNvSpPr>
                  <a:spLocks noChangeArrowheads="1"/>
                </p:cNvSpPr>
                <p:nvPr/>
              </p:nvSpPr>
              <p:spPr bwMode="auto">
                <a:xfrm>
                  <a:off x="1" y="1429"/>
                  <a:ext cx="76" cy="111"/>
                </a:xfrm>
                <a:prstGeom prst="rect">
                  <a:avLst/>
                </a:prstGeom>
                <a:gradFill rotWithShape="1">
                  <a:gsLst>
                    <a:gs pos="0">
                      <a:schemeClr val="tx1"/>
                    </a:gs>
                    <a:gs pos="50000">
                      <a:srgbClr val="000000"/>
                    </a:gs>
                    <a:gs pos="100000">
                      <a:schemeClr val="tx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1081" name="Rectangle 48"/>
                <p:cNvSpPr>
                  <a:spLocks noChangeArrowheads="1"/>
                </p:cNvSpPr>
                <p:nvPr/>
              </p:nvSpPr>
              <p:spPr bwMode="auto">
                <a:xfrm>
                  <a:off x="1" y="1860"/>
                  <a:ext cx="76" cy="111"/>
                </a:xfrm>
                <a:prstGeom prst="rect">
                  <a:avLst/>
                </a:prstGeom>
                <a:gradFill rotWithShape="1">
                  <a:gsLst>
                    <a:gs pos="0">
                      <a:schemeClr val="tx1"/>
                    </a:gs>
                    <a:gs pos="50000">
                      <a:srgbClr val="000000"/>
                    </a:gs>
                    <a:gs pos="100000">
                      <a:schemeClr val="tx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1082" name="Rectangle 49"/>
                <p:cNvSpPr>
                  <a:spLocks noChangeArrowheads="1"/>
                </p:cNvSpPr>
                <p:nvPr/>
              </p:nvSpPr>
              <p:spPr bwMode="auto">
                <a:xfrm>
                  <a:off x="3" y="2299"/>
                  <a:ext cx="74" cy="240"/>
                </a:xfrm>
                <a:prstGeom prst="rect">
                  <a:avLst/>
                </a:prstGeom>
                <a:gradFill rotWithShape="1">
                  <a:gsLst>
                    <a:gs pos="0">
                      <a:schemeClr val="tx1"/>
                    </a:gs>
                    <a:gs pos="50000">
                      <a:srgbClr val="000000"/>
                    </a:gs>
                    <a:gs pos="100000">
                      <a:schemeClr val="tx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71083" name="Rectangle 50"/>
              <p:cNvSpPr>
                <a:spLocks noChangeArrowheads="1"/>
              </p:cNvSpPr>
              <p:nvPr/>
            </p:nvSpPr>
            <p:spPr bwMode="auto">
              <a:xfrm>
                <a:off x="0" y="6333"/>
                <a:ext cx="7448" cy="240"/>
              </a:xfrm>
              <a:prstGeom prst="rect">
                <a:avLst/>
              </a:prstGeom>
              <a:gradFill rotWithShape="1">
                <a:gsLst>
                  <a:gs pos="0">
                    <a:schemeClr val="bg2">
                      <a:alpha val="0"/>
                    </a:schemeClr>
                  </a:gs>
                  <a:gs pos="50000">
                    <a:srgbClr val="3B3B3B">
                      <a:alpha val="57999"/>
                    </a:srgbClr>
                  </a:gs>
                  <a:gs pos="100000">
                    <a:schemeClr val="bg2">
                      <a:alpha val="0"/>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769" name="Text Box 27"/>
              <p:cNvSpPr txBox="1"/>
              <p:nvPr/>
            </p:nvSpPr>
            <p:spPr>
              <a:xfrm>
                <a:off x="1695" y="1839"/>
                <a:ext cx="5001" cy="611"/>
              </a:xfrm>
              <a:prstGeom prst="rect">
                <a:avLst/>
              </a:prstGeom>
              <a:noFill/>
              <a:ln w="9525">
                <a:noFill/>
              </a:ln>
            </p:spPr>
            <p:txBody>
              <a:bodyPr anchor="t">
                <a:spAutoFit/>
              </a:bodyPr>
              <a:p>
                <a:pPr eaLnBrk="0" hangingPunct="0"/>
                <a:r>
                  <a:rPr lang="zh-CN" altLang="en-US" dirty="0">
                    <a:latin typeface="Times New Roman" panose="02020603050405020304" pitchFamily="18" charset="0"/>
                    <a:ea typeface="黑体" panose="02010609060101010101" pitchFamily="49" charset="-122"/>
                  </a:rPr>
                  <a:t>个人优势还能不能得到认可？</a:t>
                </a:r>
                <a:endParaRPr lang="en-US" altLang="zh-CN" dirty="0">
                  <a:latin typeface="Times New Roman" panose="02020603050405020304" pitchFamily="18" charset="0"/>
                  <a:ea typeface="黑体" panose="02010609060101010101" pitchFamily="49" charset="-122"/>
                </a:endParaRPr>
              </a:p>
            </p:txBody>
          </p:sp>
          <p:sp>
            <p:nvSpPr>
              <p:cNvPr id="31770" name="Text Box 27"/>
              <p:cNvSpPr txBox="1"/>
              <p:nvPr/>
            </p:nvSpPr>
            <p:spPr>
              <a:xfrm>
                <a:off x="1234" y="2900"/>
                <a:ext cx="5002" cy="611"/>
              </a:xfrm>
              <a:prstGeom prst="rect">
                <a:avLst/>
              </a:prstGeom>
              <a:noFill/>
              <a:ln w="9525">
                <a:noFill/>
              </a:ln>
            </p:spPr>
            <p:txBody>
              <a:bodyPr anchor="t">
                <a:spAutoFit/>
              </a:bodyPr>
              <a:p>
                <a:pPr eaLnBrk="0" hangingPunct="0"/>
                <a:endParaRPr lang="zh-CN" altLang="en-US" dirty="0">
                  <a:latin typeface="Times New Roman" panose="02020603050405020304" pitchFamily="18" charset="0"/>
                  <a:ea typeface="黑体" panose="02010609060101010101" pitchFamily="49" charset="-122"/>
                </a:endParaRPr>
              </a:p>
            </p:txBody>
          </p:sp>
          <p:sp>
            <p:nvSpPr>
              <p:cNvPr id="31771" name="Text Box 27"/>
              <p:cNvSpPr txBox="1"/>
              <p:nvPr/>
            </p:nvSpPr>
            <p:spPr>
              <a:xfrm>
                <a:off x="1975" y="3961"/>
                <a:ext cx="5000" cy="612"/>
              </a:xfrm>
              <a:prstGeom prst="rect">
                <a:avLst/>
              </a:prstGeom>
              <a:noFill/>
              <a:ln w="9525">
                <a:noFill/>
              </a:ln>
            </p:spPr>
            <p:txBody>
              <a:bodyPr anchor="t">
                <a:spAutoFit/>
              </a:bodyPr>
              <a:p>
                <a:pPr eaLnBrk="0" hangingPunct="0"/>
                <a:r>
                  <a:rPr lang="zh-CN" altLang="en-US" dirty="0">
                    <a:latin typeface="Times New Roman" panose="02020603050405020304" pitchFamily="18" charset="0"/>
                    <a:ea typeface="黑体" panose="02010609060101010101" pitchFamily="49" charset="-122"/>
                  </a:rPr>
                  <a:t>团队成员害怕承担责任</a:t>
                </a:r>
                <a:endParaRPr lang="zh-CN" altLang="en-US" dirty="0">
                  <a:latin typeface="Times New Roman" panose="02020603050405020304" pitchFamily="18" charset="0"/>
                  <a:ea typeface="黑体" panose="02010609060101010101" pitchFamily="49" charset="-122"/>
                </a:endParaRPr>
              </a:p>
            </p:txBody>
          </p:sp>
          <p:sp>
            <p:nvSpPr>
              <p:cNvPr id="31772" name="Text Box 27"/>
              <p:cNvSpPr txBox="1"/>
              <p:nvPr/>
            </p:nvSpPr>
            <p:spPr>
              <a:xfrm>
                <a:off x="895" y="5040"/>
                <a:ext cx="5002" cy="611"/>
              </a:xfrm>
              <a:prstGeom prst="rect">
                <a:avLst/>
              </a:prstGeom>
              <a:noFill/>
              <a:ln w="9525">
                <a:noFill/>
              </a:ln>
            </p:spPr>
            <p:txBody>
              <a:bodyPr anchor="t">
                <a:spAutoFit/>
              </a:bodyPr>
              <a:p>
                <a:pPr eaLnBrk="0" hangingPunct="0"/>
                <a:endParaRPr lang="zh-CN" altLang="en-US" dirty="0">
                  <a:latin typeface="Times New Roman" panose="02020603050405020304" pitchFamily="18" charset="0"/>
                  <a:ea typeface="黑体" panose="02010609060101010101" pitchFamily="49" charset="-122"/>
                </a:endParaRPr>
              </a:p>
            </p:txBody>
          </p:sp>
        </p:grpSp>
        <p:sp>
          <p:nvSpPr>
            <p:cNvPr id="171088" name="Text Box 80" descr="金融10"/>
            <p:cNvSpPr txBox="1">
              <a:spLocks noChangeArrowheads="1"/>
            </p:cNvSpPr>
            <p:nvPr/>
          </p:nvSpPr>
          <p:spPr bwMode="auto">
            <a:xfrm>
              <a:off x="2436" y="5627"/>
              <a:ext cx="7030" cy="1345"/>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0" hangingPunct="0">
                <a:buClrTx/>
                <a:buSzTx/>
                <a:buFontTx/>
                <a:defRPr/>
              </a:pPr>
              <a:r>
                <a:rPr kumimoji="0" lang="zh-CN" altLang="en-US" kern="1200" cap="none" spc="0" normalizeH="0" baseline="0" noProof="0" smtClean="0">
                  <a:latin typeface="Times New Roman" panose="02020603050405020304" pitchFamily="18" charset="0"/>
                  <a:ea typeface="黑体" panose="02010609060101010101" pitchFamily="49" charset="-122"/>
                  <a:cs typeface="+mn-cs"/>
                </a:rPr>
                <a:t>个人害怕团队会给他带来更多的工作</a:t>
              </a:r>
              <a:endParaRPr kumimoji="0" lang="zh-CN" altLang="en-US" kern="1200" cap="none" spc="0" normalizeH="0" baseline="0" noProof="0" smtClean="0">
                <a:latin typeface="Times New Roman" panose="02020603050405020304" pitchFamily="18" charset="0"/>
                <a:ea typeface="黑体" panose="02010609060101010101" pitchFamily="49" charset="-122"/>
                <a:cs typeface="+mn-cs"/>
              </a:endParaRPr>
            </a:p>
            <a:p>
              <a:pPr marR="0" defTabSz="914400">
                <a:spcBef>
                  <a:spcPct val="50000"/>
                </a:spcBef>
                <a:buClrTx/>
                <a:buSzTx/>
                <a:buFontTx/>
                <a:defRPr/>
              </a:pPr>
              <a:endParaRPr kumimoji="0" lang="zh-CN" altLang="en-US"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171089" name="Text Box 81" descr="金融10"/>
            <p:cNvSpPr txBox="1">
              <a:spLocks noChangeArrowheads="1"/>
            </p:cNvSpPr>
            <p:nvPr/>
          </p:nvSpPr>
          <p:spPr bwMode="auto">
            <a:xfrm>
              <a:off x="1870" y="7895"/>
              <a:ext cx="8845" cy="1345"/>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0" hangingPunct="0">
                <a:buClrTx/>
                <a:buSzTx/>
                <a:buFontTx/>
                <a:defRPr/>
              </a:pPr>
              <a:r>
                <a:rPr kumimoji="0" lang="zh-CN" altLang="en-US" kern="1200" cap="none" spc="0" normalizeH="0" baseline="0" noProof="0" smtClean="0">
                  <a:latin typeface="Times New Roman" panose="02020603050405020304" pitchFamily="18" charset="0"/>
                  <a:ea typeface="黑体" panose="02010609060101010101" pitchFamily="49" charset="-122"/>
                  <a:cs typeface="+mn-cs"/>
                </a:rPr>
                <a:t>团队成员担心团队在一起工作时会出现新的冲突</a:t>
              </a:r>
              <a:endParaRPr kumimoji="0" lang="zh-CN" altLang="en-US" kern="1200" cap="none" spc="0" normalizeH="0" baseline="0" noProof="0" smtClean="0">
                <a:latin typeface="Times New Roman" panose="02020603050405020304" pitchFamily="18" charset="0"/>
                <a:ea typeface="黑体" panose="02010609060101010101" pitchFamily="49" charset="-122"/>
                <a:cs typeface="+mn-cs"/>
              </a:endParaRPr>
            </a:p>
            <a:p>
              <a:pPr marR="0" defTabSz="914400">
                <a:spcBef>
                  <a:spcPct val="50000"/>
                </a:spcBef>
                <a:buClrTx/>
                <a:buSzTx/>
                <a:buFontTx/>
                <a:defRPr/>
              </a:pPr>
              <a:endParaRPr kumimoji="0" lang="zh-CN" altLang="en-US"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1012"/>
                                        </p:tgtEl>
                                        <p:attrNameLst>
                                          <p:attrName>style.visibility</p:attrName>
                                        </p:attrNameLst>
                                      </p:cBhvr>
                                      <p:to>
                                        <p:strVal val="visible"/>
                                      </p:to>
                                    </p:set>
                                    <p:anim calcmode="lin" valueType="num">
                                      <p:cBhvr additive="base">
                                        <p:cTn id="7" dur="1000" fill="hold"/>
                                        <p:tgtEl>
                                          <p:spTgt spid="171012"/>
                                        </p:tgtEl>
                                        <p:attrNameLst>
                                          <p:attrName>ppt_x</p:attrName>
                                        </p:attrNameLst>
                                      </p:cBhvr>
                                      <p:tavLst>
                                        <p:tav tm="0">
                                          <p:val>
                                            <p:strVal val="#ppt_x"/>
                                          </p:val>
                                        </p:tav>
                                        <p:tav tm="100000">
                                          <p:val>
                                            <p:strVal val="#ppt_x"/>
                                          </p:val>
                                        </p:tav>
                                      </p:tavLst>
                                    </p:anim>
                                    <p:anim calcmode="lin" valueType="num">
                                      <p:cBhvr additive="base">
                                        <p:cTn id="8" dur="1000" fill="hold"/>
                                        <p:tgtEl>
                                          <p:spTgt spid="1710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1012">
                                            <p:txEl>
                                              <p:charRg st="0" end="11"/>
                                            </p:txEl>
                                          </p:spTgt>
                                        </p:tgtEl>
                                        <p:attrNameLst>
                                          <p:attrName>style.visibility</p:attrName>
                                        </p:attrNameLst>
                                      </p:cBhvr>
                                      <p:to>
                                        <p:strVal val="visible"/>
                                      </p:to>
                                    </p:set>
                                    <p:anim calcmode="lin" valueType="num">
                                      <p:cBhvr additive="base">
                                        <p:cTn id="11" dur="1000" fill="hold"/>
                                        <p:tgtEl>
                                          <p:spTgt spid="171012">
                                            <p:txEl>
                                              <p:charRg st="0" end="1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71012">
                                            <p:txEl>
                                              <p:charRg st="0"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animBg="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3" name="Rectangle 3"/>
          <p:cNvSpPr>
            <a:spLocks noGrp="1" noRot="1" noChangeArrowheads="1"/>
          </p:cNvSpPr>
          <p:nvPr>
            <p:ph idx="1"/>
          </p:nvPr>
        </p:nvSpPr>
        <p:spPr>
          <a:xfrm>
            <a:off x="425766" y="1897376"/>
            <a:ext cx="8153400" cy="2606675"/>
          </a:xfrm>
        </p:spPr>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tx1"/>
                </a:solidFill>
                <a:effectLst>
                  <a:outerShdw blurRad="38100" dist="38100" dir="2700000" algn="tl">
                    <a:srgbClr val="C0C0C0"/>
                  </a:outerShdw>
                </a:effectLst>
                <a:uLnTx/>
                <a:uFillTx/>
                <a:latin typeface="+mn-lt"/>
                <a:ea typeface="宋体" panose="02010600030101010101" pitchFamily="2" charset="-122"/>
                <a:cs typeface="+mn-cs"/>
              </a:rPr>
              <a:t>本项目结束</a:t>
            </a:r>
            <a:endParaRPr kumimoji="0" lang="zh-CN" altLang="en-US" sz="6000" b="1" i="0" u="none" strike="noStrike" kern="0" cap="none" spc="0" normalizeH="0" baseline="0" noProof="0" dirty="0" smtClean="0">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tx1"/>
                </a:solidFill>
                <a:effectLst/>
                <a:uLnTx/>
                <a:uFillTx/>
                <a:latin typeface="+mn-lt"/>
                <a:ea typeface="宋体" panose="02010600030101010101" pitchFamily="2" charset="-122"/>
                <a:cs typeface="+mn-cs"/>
              </a:rPr>
              <a:t>谢谢聆听</a:t>
            </a:r>
            <a:endParaRPr kumimoji="0" lang="zh-CN" altLang="en-US" sz="6000" b="1" i="0" u="none" strike="noStrike" kern="0" cap="none" spc="0" normalizeH="0" baseline="0" noProof="0" dirty="0" smtClean="0">
              <a:solidFill>
                <a:schemeClr val="tx1"/>
              </a:solidFill>
              <a:effectLst/>
              <a:uLnTx/>
              <a:uFillTx/>
              <a:latin typeface="+mn-lt"/>
              <a:ea typeface="宋体" panose="02010600030101010101" pitchFamily="2" charset="-122"/>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图片 3" descr="ti mg"/>
          <p:cNvPicPr>
            <a:picLocks noChangeAspect="1"/>
          </p:cNvPicPr>
          <p:nvPr/>
        </p:nvPicPr>
        <p:blipFill>
          <a:blip r:embed="rId1">
            <a:clrChange>
              <a:clrFrom>
                <a:srgbClr val="F6F6F6"/>
              </a:clrFrom>
              <a:clrTo>
                <a:srgbClr val="F6F6F6">
                  <a:alpha val="0"/>
                </a:srgbClr>
              </a:clrTo>
            </a:clrChange>
          </a:blip>
          <a:stretch>
            <a:fillRect/>
          </a:stretch>
        </p:blipFill>
        <p:spPr>
          <a:xfrm rot="-1920000">
            <a:off x="155575" y="1949450"/>
            <a:ext cx="3508375" cy="3516313"/>
          </a:xfrm>
          <a:prstGeom prst="rect">
            <a:avLst/>
          </a:prstGeom>
          <a:noFill/>
          <a:ln w="9525">
            <a:noFill/>
          </a:ln>
        </p:spPr>
      </p:pic>
      <p:sp>
        <p:nvSpPr>
          <p:cNvPr id="2" name="文本框 1"/>
          <p:cNvSpPr txBox="1"/>
          <p:nvPr/>
        </p:nvSpPr>
        <p:spPr>
          <a:xfrm>
            <a:off x="742950" y="2206625"/>
            <a:ext cx="676275" cy="1568450"/>
          </a:xfrm>
          <a:prstGeom prst="rect">
            <a:avLst/>
          </a:prstGeom>
          <a:noFill/>
        </p:spPr>
        <p:txBody>
          <a:bodyPr wrap="square" rtlCol="0">
            <a:spAutoFit/>
          </a:bodyPr>
          <a:p>
            <a:pPr>
              <a:buClrTx/>
              <a:buSzTx/>
              <a:buFontTx/>
            </a:pPr>
            <a:r>
              <a:rPr lang="zh-CN" altLang="en-US" sz="4800" noProof="0" dirty="0">
                <a:solidFill>
                  <a:schemeClr val="accent5">
                    <a:lumMod val="50000"/>
                  </a:schemeClr>
                </a:solidFill>
                <a:effectLst>
                  <a:outerShdw blurRad="38100" dist="38100" dir="2700000" algn="tl">
                    <a:srgbClr val="C0C0C0"/>
                  </a:outerShdw>
                </a:effectLst>
                <a:latin typeface="Arial" panose="020B0604020202020204" pitchFamily="34" charset="0"/>
                <a:ea typeface="黑体" panose="02010609060101010101" pitchFamily="49" charset="-122"/>
                <a:cs typeface="+mn-cs"/>
                <a:sym typeface="+mn-ea"/>
              </a:rPr>
              <a:t>目录</a:t>
            </a:r>
            <a:endParaRPr lang="zh-CN" altLang="en-US" sz="4800" noProof="0" dirty="0">
              <a:solidFill>
                <a:schemeClr val="accent5">
                  <a:lumMod val="50000"/>
                </a:schemeClr>
              </a:solidFill>
              <a:effectLst>
                <a:outerShdw blurRad="38100" dist="38100" dir="2700000" algn="tl">
                  <a:srgbClr val="C0C0C0"/>
                </a:outerShdw>
              </a:effectLst>
              <a:ea typeface="黑体" panose="02010609060101010101" pitchFamily="49" charset="-122"/>
              <a:sym typeface="+mn-ea"/>
            </a:endParaRPr>
          </a:p>
        </p:txBody>
      </p:sp>
      <p:sp>
        <p:nvSpPr>
          <p:cNvPr id="3" name="文本框 2"/>
          <p:cNvSpPr txBox="1"/>
          <p:nvPr/>
        </p:nvSpPr>
        <p:spPr>
          <a:xfrm>
            <a:off x="2930525" y="2657475"/>
            <a:ext cx="6119813" cy="2244725"/>
          </a:xfrm>
          <a:prstGeom prst="rect">
            <a:avLst/>
          </a:prstGeom>
          <a:noFill/>
        </p:spPr>
        <p:txBody>
          <a:bodyPr wrap="square" rtlCol="0">
            <a:spAutoFit/>
          </a:bodyPr>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任务一 建立企业文化</a:t>
            </a:r>
            <a:endParaRPr lang="zh-CN" altLang="en-US" sz="2800" noProof="0" dirty="0">
              <a:effectLst>
                <a:outerShdw blurRad="38100" dist="38100" dir="2700000" algn="tl">
                  <a:srgbClr val="C0C0C0"/>
                </a:outerShdw>
              </a:effectLst>
              <a:ea typeface="黑体" panose="02010609060101010101" pitchFamily="49" charset="-122"/>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任务二 解读企业文化与人力资源管理</a:t>
            </a:r>
            <a:endPar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任务三 做好团队建设</a:t>
            </a:r>
            <a:endParaRPr lang="en-US" altLang="zh-CN"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1" name="组合 4"/>
          <p:cNvGrpSpPr/>
          <p:nvPr/>
        </p:nvGrpSpPr>
        <p:grpSpPr>
          <a:xfrm>
            <a:off x="820738" y="1795463"/>
            <a:ext cx="7500937" cy="4175125"/>
            <a:chOff x="821373" y="1415799"/>
            <a:chExt cx="7500937" cy="5143500"/>
          </a:xfrm>
        </p:grpSpPr>
        <p:pic>
          <p:nvPicPr>
            <p:cNvPr id="20482" name="Picture 18" descr="57"/>
            <p:cNvPicPr>
              <a:picLocks noChangeAspect="1"/>
            </p:cNvPicPr>
            <p:nvPr/>
          </p:nvPicPr>
          <p:blipFill>
            <a:blip r:embed="rId1">
              <a:clrChange>
                <a:clrFrom>
                  <a:srgbClr val="FFFFFD"/>
                </a:clrFrom>
                <a:clrTo>
                  <a:srgbClr val="FFFFFD">
                    <a:alpha val="0"/>
                  </a:srgbClr>
                </a:clrTo>
              </a:clrChange>
            </a:blip>
            <a:srcRect l="3410" t="3204" r="2625" b="3352"/>
            <a:stretch>
              <a:fillRect/>
            </a:stretch>
          </p:blipFill>
          <p:spPr>
            <a:xfrm>
              <a:off x="821373" y="1415799"/>
              <a:ext cx="7500937" cy="5143500"/>
            </a:xfrm>
            <a:prstGeom prst="rect">
              <a:avLst/>
            </a:prstGeom>
            <a:noFill/>
            <a:ln w="9525">
              <a:noFill/>
            </a:ln>
          </p:spPr>
        </p:pic>
        <p:sp>
          <p:nvSpPr>
            <p:cNvPr id="4" name="Text Box 19" descr="金融10"/>
            <p:cNvSpPr txBox="1">
              <a:spLocks noChangeArrowheads="1"/>
            </p:cNvSpPr>
            <p:nvPr/>
          </p:nvSpPr>
          <p:spPr bwMode="auto">
            <a:xfrm>
              <a:off x="1576388" y="2175394"/>
              <a:ext cx="3270250" cy="398963"/>
            </a:xfrm>
            <a:prstGeom prst="rect">
              <a:avLst/>
            </a:prstGeom>
            <a:noFill/>
            <a:ln w="9525">
              <a:noFill/>
              <a:miter lim="800000"/>
            </a:ln>
            <a:effectLst/>
          </p:spPr>
          <p:txBody>
            <a:bodyPr>
              <a:spAutoFit/>
            </a:bodyPr>
            <a:lstStyle/>
            <a:p>
              <a:pPr marR="0" defTabSz="914400">
                <a:buClrTx/>
                <a:buSzTx/>
                <a:buFontTx/>
                <a:defRPr/>
              </a:pP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5" name="Text Box 20" descr="金融10"/>
            <p:cNvSpPr txBox="1">
              <a:spLocks noChangeArrowheads="1"/>
            </p:cNvSpPr>
            <p:nvPr/>
          </p:nvSpPr>
          <p:spPr bwMode="auto">
            <a:xfrm>
              <a:off x="1322070" y="3463811"/>
              <a:ext cx="6500813" cy="870679"/>
            </a:xfrm>
            <a:prstGeom prst="rect">
              <a:avLst/>
            </a:prstGeom>
            <a:noFill/>
            <a:ln w="9525">
              <a:noFill/>
              <a:miter lim="800000"/>
            </a:ln>
            <a:effectLst/>
          </p:spPr>
          <p:txBody>
            <a:bodyPr>
              <a:spAutoFit/>
            </a:bodyPr>
            <a:lstStyle/>
            <a:p>
              <a:pPr marR="0" algn="ctr" defTabSz="914400">
                <a:buClrTx/>
                <a:buSzTx/>
                <a:buFontTx/>
                <a:defRPr/>
              </a:pPr>
              <a:r>
                <a:rPr kumimoji="0" lang="zh-CN" altLang="en-US" sz="40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任务三：做好团队建设</a:t>
              </a:r>
              <a:endParaRPr kumimoji="0" lang="en-US" altLang="zh-CN" sz="40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347"/>
          <p:cNvSpPr/>
          <p:nvPr/>
        </p:nvSpPr>
        <p:spPr>
          <a:xfrm>
            <a:off x="2592388" y="1341438"/>
            <a:ext cx="3959225" cy="566737"/>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en-US" altLang="zh-CN" sz="2400" b="0" dirty="0">
                <a:solidFill>
                  <a:srgbClr val="FFFF00"/>
                </a:solidFill>
                <a:latin typeface="Times New Roman" panose="02020603050405020304" pitchFamily="18" charset="0"/>
                <a:ea typeface="黑体" panose="02010609060101010101" pitchFamily="49" charset="-122"/>
              </a:rPr>
              <a:t>—</a:t>
            </a:r>
            <a:r>
              <a:rPr lang="zh-CN" altLang="en-US" sz="2400" b="0" dirty="0">
                <a:solidFill>
                  <a:srgbClr val="FFFF00"/>
                </a:solidFill>
                <a:latin typeface="Times New Roman" panose="02020603050405020304" pitchFamily="18" charset="0"/>
                <a:ea typeface="黑体" panose="02010609060101010101" pitchFamily="49" charset="-122"/>
              </a:rPr>
              <a:t>、团队建设的目的</a:t>
            </a:r>
            <a:endParaRPr lang="zh-CN" altLang="en-US" sz="2400" b="0" dirty="0">
              <a:solidFill>
                <a:srgbClr val="FFFF00"/>
              </a:solidFill>
              <a:latin typeface="Times New Roman" panose="02020603050405020304" pitchFamily="18" charset="0"/>
              <a:ea typeface="黑体" panose="02010609060101010101" pitchFamily="49" charset="-122"/>
            </a:endParaRPr>
          </a:p>
        </p:txBody>
      </p:sp>
      <p:grpSp>
        <p:nvGrpSpPr>
          <p:cNvPr id="164885" name="Group 21"/>
          <p:cNvGrpSpPr/>
          <p:nvPr/>
        </p:nvGrpSpPr>
        <p:grpSpPr>
          <a:xfrm>
            <a:off x="1008063" y="2347913"/>
            <a:ext cx="7561262" cy="3829050"/>
            <a:chOff x="0" y="0"/>
            <a:chExt cx="11341" cy="6028"/>
          </a:xfrm>
        </p:grpSpPr>
        <p:sp>
          <p:nvSpPr>
            <p:cNvPr id="21507" name="AutoShape 278"/>
            <p:cNvSpPr/>
            <p:nvPr/>
          </p:nvSpPr>
          <p:spPr>
            <a:xfrm>
              <a:off x="0" y="0"/>
              <a:ext cx="11341" cy="6028"/>
            </a:xfrm>
            <a:prstGeom prst="hexagon">
              <a:avLst>
                <a:gd name="adj" fmla="val 47025"/>
                <a:gd name="vf" fmla="val 115470"/>
              </a:avLst>
            </a:prstGeom>
            <a:solidFill>
              <a:srgbClr val="F8F8F8"/>
            </a:solidFill>
            <a:ln w="9525"/>
            <a:scene3d>
              <a:camera prst="legacyPerspectiveBottom">
                <a:rot lat="0" lon="0" rev="0"/>
              </a:camera>
              <a:lightRig rig="legacyFlat2" dir="t"/>
            </a:scene3d>
            <a:sp3d extrusionH="176200" prstMaterial="legacyMatte">
              <a:bevelT w="13500" h="13500" prst="angle"/>
              <a:bevelB w="13500" h="13500" prst="angle"/>
              <a:extrusionClr>
                <a:srgbClr val="F8F8F8"/>
              </a:extrusionClr>
            </a:sp3d>
          </p:spPr>
          <p:txBody>
            <a:bodyPr wrap="none" anchor="ctr">
              <a:flatTx/>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1508" name="AutoShape 279"/>
            <p:cNvSpPr/>
            <p:nvPr/>
          </p:nvSpPr>
          <p:spPr>
            <a:xfrm>
              <a:off x="110" y="109"/>
              <a:ext cx="11119" cy="5813"/>
            </a:xfrm>
            <a:prstGeom prst="hexagon">
              <a:avLst>
                <a:gd name="adj" fmla="val 47809"/>
                <a:gd name="vf" fmla="val 115470"/>
              </a:avLst>
            </a:prstGeom>
            <a:solidFill>
              <a:srgbClr val="F8F8F8">
                <a:alpha val="50195"/>
              </a:srgb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1509" name="AutoShape 280"/>
            <p:cNvSpPr/>
            <p:nvPr/>
          </p:nvSpPr>
          <p:spPr>
            <a:xfrm rot="-10800000" flipH="1">
              <a:off x="5898" y="3115"/>
              <a:ext cx="5002" cy="2691"/>
            </a:xfrm>
            <a:prstGeom prst="triangle">
              <a:avLst>
                <a:gd name="adj" fmla="val 49995"/>
              </a:avLst>
            </a:prstGeom>
            <a:gradFill rotWithShape="0">
              <a:gsLst>
                <a:gs pos="0">
                  <a:srgbClr val="99FF99">
                    <a:alpha val="50000"/>
                  </a:srgbClr>
                </a:gs>
                <a:gs pos="100000">
                  <a:srgbClr val="477647"/>
                </a:gs>
              </a:gsLst>
              <a:lin ang="18900000" scaled="1"/>
              <a:tileRect/>
            </a:gradFill>
            <a:ln w="9525">
              <a:noFill/>
            </a:ln>
          </p:spPr>
          <p:txBody>
            <a:bodyPr rot="10800000" wrap="none" lIns="115888" tIns="57150" rIns="115888" bIns="57150" anchor="ctr"/>
            <a:p>
              <a:pPr algn="ctr" defTabSz="1111250" eaLnBrk="0" hangingPunct="0"/>
              <a:endParaRPr lang="zh-CN" altLang="en-US" sz="2400" dirty="0">
                <a:solidFill>
                  <a:schemeClr val="tx1"/>
                </a:solidFill>
                <a:latin typeface="Arial" panose="020B0604020202020204" pitchFamily="34" charset="0"/>
                <a:ea typeface="宋体" panose="02010600030101010101" pitchFamily="2" charset="-122"/>
              </a:endParaRPr>
            </a:p>
          </p:txBody>
        </p:sp>
        <p:sp>
          <p:nvSpPr>
            <p:cNvPr id="21510" name="AutoShape 281"/>
            <p:cNvSpPr/>
            <p:nvPr/>
          </p:nvSpPr>
          <p:spPr>
            <a:xfrm rot="-10800000" flipH="1">
              <a:off x="402" y="3115"/>
              <a:ext cx="5002" cy="2691"/>
            </a:xfrm>
            <a:prstGeom prst="triangle">
              <a:avLst>
                <a:gd name="adj" fmla="val 49995"/>
              </a:avLst>
            </a:prstGeom>
            <a:gradFill rotWithShape="1">
              <a:gsLst>
                <a:gs pos="0">
                  <a:srgbClr val="610031"/>
                </a:gs>
                <a:gs pos="100000">
                  <a:srgbClr val="D20069"/>
                </a:gs>
              </a:gsLst>
              <a:lin ang="2700000" scaled="1"/>
              <a:tileRect/>
            </a:gradFill>
            <a:ln w="9525">
              <a:noFill/>
            </a:ln>
          </p:spPr>
          <p:txBody>
            <a:bodyPr rot="10800000" wrap="none" lIns="115888" tIns="57150" rIns="115888" bIns="57150" anchor="ctr"/>
            <a:p>
              <a:pPr algn="ctr" defTabSz="1111250" eaLnBrk="0" hangingPunct="0"/>
              <a:endParaRPr lang="zh-CN" altLang="en-US" sz="2400" dirty="0">
                <a:solidFill>
                  <a:schemeClr val="tx1"/>
                </a:solidFill>
                <a:latin typeface="Arial" panose="020B0604020202020204" pitchFamily="34" charset="0"/>
                <a:ea typeface="宋体" panose="02010600030101010101" pitchFamily="2" charset="-122"/>
              </a:endParaRPr>
            </a:p>
          </p:txBody>
        </p:sp>
        <p:sp>
          <p:nvSpPr>
            <p:cNvPr id="21511" name="AutoShape 282"/>
            <p:cNvSpPr/>
            <p:nvPr/>
          </p:nvSpPr>
          <p:spPr>
            <a:xfrm>
              <a:off x="3151" y="3117"/>
              <a:ext cx="5003" cy="2691"/>
            </a:xfrm>
            <a:prstGeom prst="triangle">
              <a:avLst>
                <a:gd name="adj" fmla="val 49995"/>
              </a:avLst>
            </a:prstGeom>
            <a:gradFill rotWithShape="0">
              <a:gsLst>
                <a:gs pos="0">
                  <a:srgbClr val="CC6600">
                    <a:alpha val="50000"/>
                  </a:srgbClr>
                </a:gs>
                <a:gs pos="100000">
                  <a:srgbClr val="5E2F00"/>
                </a:gs>
              </a:gsLst>
              <a:lin ang="5400000" scaled="1"/>
              <a:tileRect/>
            </a:gradFill>
            <a:ln w="9525">
              <a:noFill/>
            </a:ln>
          </p:spPr>
          <p:txBody>
            <a:bodyPr wrap="none" lIns="115888" tIns="57150" rIns="115888" bIns="57150" anchor="ctr"/>
            <a:p>
              <a:pPr algn="ctr" defTabSz="1111250" eaLnBrk="0" hangingPunct="0"/>
              <a:endParaRPr lang="zh-CN" altLang="en-US" sz="2400" dirty="0">
                <a:solidFill>
                  <a:schemeClr val="tx1"/>
                </a:solidFill>
                <a:latin typeface="Arial" panose="020B0604020202020204" pitchFamily="34" charset="0"/>
                <a:ea typeface="宋体" panose="02010600030101010101" pitchFamily="2" charset="-122"/>
              </a:endParaRPr>
            </a:p>
          </p:txBody>
        </p:sp>
        <p:sp>
          <p:nvSpPr>
            <p:cNvPr id="21512" name="AutoShape 283"/>
            <p:cNvSpPr/>
            <p:nvPr/>
          </p:nvSpPr>
          <p:spPr>
            <a:xfrm rot="-10800000" flipH="1">
              <a:off x="3151" y="237"/>
              <a:ext cx="5003" cy="2691"/>
            </a:xfrm>
            <a:prstGeom prst="triangle">
              <a:avLst>
                <a:gd name="adj" fmla="val 49995"/>
              </a:avLst>
            </a:prstGeom>
            <a:gradFill rotWithShape="0">
              <a:gsLst>
                <a:gs pos="0">
                  <a:srgbClr val="00002F"/>
                </a:gs>
                <a:gs pos="100000">
                  <a:srgbClr val="000066">
                    <a:alpha val="50000"/>
                  </a:srgbClr>
                </a:gs>
              </a:gsLst>
              <a:lin ang="5400000" scaled="1"/>
              <a:tileRect/>
            </a:gradFill>
            <a:ln w="9525">
              <a:noFill/>
            </a:ln>
          </p:spPr>
          <p:txBody>
            <a:bodyPr rot="10800000" wrap="none" lIns="115888" tIns="57150" rIns="115888" bIns="57150" anchor="ctr"/>
            <a:p>
              <a:pPr algn="ctr" defTabSz="1111250" eaLnBrk="0" hangingPunct="0"/>
              <a:endParaRPr lang="zh-CN" altLang="en-US" sz="2400" dirty="0">
                <a:solidFill>
                  <a:schemeClr val="tx1"/>
                </a:solidFill>
                <a:latin typeface="Arial" panose="020B0604020202020204" pitchFamily="34" charset="0"/>
                <a:ea typeface="宋体" panose="02010600030101010101" pitchFamily="2" charset="-122"/>
              </a:endParaRPr>
            </a:p>
          </p:txBody>
        </p:sp>
        <p:sp>
          <p:nvSpPr>
            <p:cNvPr id="21513" name="AutoShape 284"/>
            <p:cNvSpPr/>
            <p:nvPr/>
          </p:nvSpPr>
          <p:spPr>
            <a:xfrm>
              <a:off x="402" y="239"/>
              <a:ext cx="5002" cy="2691"/>
            </a:xfrm>
            <a:prstGeom prst="triangle">
              <a:avLst>
                <a:gd name="adj" fmla="val 49995"/>
              </a:avLst>
            </a:prstGeom>
            <a:gradFill rotWithShape="0">
              <a:gsLst>
                <a:gs pos="0">
                  <a:srgbClr val="001847"/>
                </a:gs>
                <a:gs pos="100000">
                  <a:srgbClr val="003399">
                    <a:alpha val="50000"/>
                  </a:srgbClr>
                </a:gs>
              </a:gsLst>
              <a:lin ang="18900000" scaled="1"/>
              <a:tileRect/>
            </a:gradFill>
            <a:ln w="9525">
              <a:noFill/>
            </a:ln>
          </p:spPr>
          <p:txBody>
            <a:bodyPr wrap="none" lIns="115888" tIns="57150" rIns="115888" bIns="57150" anchor="ctr"/>
            <a:p>
              <a:pPr algn="ctr" defTabSz="1111250" eaLnBrk="0" hangingPunct="0"/>
              <a:endParaRPr lang="zh-CN" altLang="en-US" sz="2400" dirty="0">
                <a:solidFill>
                  <a:schemeClr val="tx1"/>
                </a:solidFill>
                <a:latin typeface="Arial" panose="020B0604020202020204" pitchFamily="34" charset="0"/>
                <a:ea typeface="宋体" panose="02010600030101010101" pitchFamily="2" charset="-122"/>
              </a:endParaRPr>
            </a:p>
          </p:txBody>
        </p:sp>
        <p:sp>
          <p:nvSpPr>
            <p:cNvPr id="21514" name="AutoShape 285"/>
            <p:cNvSpPr/>
            <p:nvPr/>
          </p:nvSpPr>
          <p:spPr>
            <a:xfrm>
              <a:off x="5900" y="239"/>
              <a:ext cx="5002" cy="2691"/>
            </a:xfrm>
            <a:prstGeom prst="triangle">
              <a:avLst>
                <a:gd name="adj" fmla="val 49995"/>
              </a:avLst>
            </a:prstGeom>
            <a:gradFill rotWithShape="0">
              <a:gsLst>
                <a:gs pos="0">
                  <a:schemeClr val="folHlink"/>
                </a:gs>
                <a:gs pos="100000">
                  <a:srgbClr val="475E00"/>
                </a:gs>
              </a:gsLst>
              <a:lin ang="2700000" scaled="1"/>
              <a:tileRect/>
            </a:gradFill>
            <a:ln w="9525">
              <a:noFill/>
            </a:ln>
          </p:spPr>
          <p:txBody>
            <a:bodyPr wrap="none" lIns="115888" tIns="57150" rIns="115888" bIns="57150" anchor="ctr"/>
            <a:p>
              <a:pPr algn="ctr" defTabSz="1111250" eaLnBrk="0" hangingPunct="0"/>
              <a:endParaRPr lang="zh-CN" altLang="en-US" sz="2400" dirty="0">
                <a:solidFill>
                  <a:schemeClr val="tx1"/>
                </a:solidFill>
                <a:latin typeface="Arial" panose="020B0604020202020204" pitchFamily="34" charset="0"/>
                <a:ea typeface="宋体" panose="02010600030101010101" pitchFamily="2" charset="-122"/>
              </a:endParaRPr>
            </a:p>
          </p:txBody>
        </p:sp>
        <p:sp>
          <p:nvSpPr>
            <p:cNvPr id="21515" name="Rectangle 288"/>
            <p:cNvSpPr/>
            <p:nvPr/>
          </p:nvSpPr>
          <p:spPr>
            <a:xfrm>
              <a:off x="4560" y="517"/>
              <a:ext cx="2683" cy="480"/>
            </a:xfrm>
            <a:prstGeom prst="rect">
              <a:avLst/>
            </a:prstGeom>
            <a:noFill/>
            <a:ln w="9525">
              <a:noFill/>
            </a:ln>
            <a:effectLst>
              <a:outerShdw dist="12700" dir="5400000" algn="ctr" rotWithShape="0">
                <a:schemeClr val="tx1"/>
              </a:outerShdw>
            </a:effectLst>
          </p:spPr>
          <p:txBody>
            <a:bodyPr wrap="none" lIns="0" tIns="0" rIns="0" bIns="0" anchor="t">
              <a:spAutoFit/>
            </a:bodyPr>
            <a:p>
              <a:r>
                <a:rPr lang="zh-CN" altLang="en-US" dirty="0">
                  <a:solidFill>
                    <a:schemeClr val="bg1"/>
                  </a:solidFill>
                  <a:latin typeface="Times New Roman" panose="02020603050405020304" pitchFamily="18" charset="0"/>
                  <a:ea typeface="黑体" panose="02010609060101010101" pitchFamily="49" charset="-122"/>
                </a:rPr>
                <a:t>增强组织灵活性</a:t>
              </a:r>
              <a:endParaRPr lang="en-US" altLang="zh-CN" dirty="0">
                <a:solidFill>
                  <a:schemeClr val="bg1"/>
                </a:solidFill>
                <a:latin typeface="Times New Roman" panose="02020603050405020304" pitchFamily="18" charset="0"/>
                <a:ea typeface="黑体" panose="02010609060101010101" pitchFamily="49" charset="-122"/>
              </a:endParaRPr>
            </a:p>
          </p:txBody>
        </p:sp>
        <p:sp>
          <p:nvSpPr>
            <p:cNvPr id="21516" name="Oval 292"/>
            <p:cNvSpPr/>
            <p:nvPr/>
          </p:nvSpPr>
          <p:spPr>
            <a:xfrm>
              <a:off x="5118" y="2479"/>
              <a:ext cx="1113" cy="1078"/>
            </a:xfrm>
            <a:prstGeom prst="ellipse">
              <a:avLst/>
            </a:prstGeom>
            <a:gradFill rotWithShape="1">
              <a:gsLst>
                <a:gs pos="0">
                  <a:srgbClr val="00FFFF"/>
                </a:gs>
                <a:gs pos="50000">
                  <a:srgbClr val="007676"/>
                </a:gs>
                <a:gs pos="100000">
                  <a:srgbClr val="00FFFF"/>
                </a:gs>
              </a:gsLst>
              <a:lin ang="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1517" name="Rectangle 293"/>
            <p:cNvSpPr/>
            <p:nvPr/>
          </p:nvSpPr>
          <p:spPr>
            <a:xfrm>
              <a:off x="7453" y="1702"/>
              <a:ext cx="2818" cy="480"/>
            </a:xfrm>
            <a:prstGeom prst="rect">
              <a:avLst/>
            </a:prstGeom>
            <a:noFill/>
            <a:ln w="9525">
              <a:noFill/>
            </a:ln>
            <a:effectLst>
              <a:outerShdw dist="12700" dir="5400000" algn="ctr" rotWithShape="0">
                <a:schemeClr val="tx1"/>
              </a:outerShdw>
            </a:effectLst>
          </p:spPr>
          <p:txBody>
            <a:bodyPr lIns="0" tIns="0" rIns="0" bIns="0" anchor="t">
              <a:spAutoFit/>
            </a:bodyPr>
            <a:p>
              <a:r>
                <a:rPr lang="zh-CN" altLang="en-US" dirty="0">
                  <a:solidFill>
                    <a:schemeClr val="bg1"/>
                  </a:solidFill>
                  <a:latin typeface="Times New Roman" panose="02020603050405020304" pitchFamily="18" charset="0"/>
                  <a:ea typeface="黑体" panose="02010609060101010101" pitchFamily="49" charset="-122"/>
                </a:rPr>
                <a:t>强烈的动机激励</a:t>
              </a:r>
              <a:endParaRPr lang="zh-CN" altLang="en-US" dirty="0">
                <a:solidFill>
                  <a:schemeClr val="bg1"/>
                </a:solidFill>
                <a:latin typeface="Times New Roman" panose="02020603050405020304" pitchFamily="18" charset="0"/>
                <a:ea typeface="黑体" panose="02010609060101010101" pitchFamily="49" charset="-122"/>
              </a:endParaRPr>
            </a:p>
          </p:txBody>
        </p:sp>
        <p:sp>
          <p:nvSpPr>
            <p:cNvPr id="21518" name="Rectangle 294"/>
            <p:cNvSpPr/>
            <p:nvPr/>
          </p:nvSpPr>
          <p:spPr>
            <a:xfrm>
              <a:off x="7562" y="3749"/>
              <a:ext cx="1917" cy="480"/>
            </a:xfrm>
            <a:prstGeom prst="rect">
              <a:avLst/>
            </a:prstGeom>
            <a:noFill/>
            <a:ln w="9525">
              <a:noFill/>
            </a:ln>
            <a:effectLst>
              <a:outerShdw dist="12700" dir="5400000" algn="ctr" rotWithShape="0">
                <a:schemeClr val="tx1"/>
              </a:outerShdw>
            </a:effectLst>
          </p:spPr>
          <p:txBody>
            <a:bodyPr wrap="none" lIns="0" tIns="0" rIns="0" bIns="0" anchor="t">
              <a:spAutoFit/>
            </a:bodyPr>
            <a:p>
              <a:r>
                <a:rPr lang="en-US" altLang="zh-CN" dirty="0">
                  <a:solidFill>
                    <a:schemeClr val="bg1"/>
                  </a:solidFill>
                  <a:latin typeface="Times New Roman" panose="02020603050405020304" pitchFamily="18" charset="0"/>
                  <a:ea typeface="黑体" panose="02010609060101010101" pitchFamily="49" charset="-122"/>
                </a:rPr>
                <a:t>提高生产率</a:t>
              </a:r>
              <a:endParaRPr lang="en-US" altLang="zh-CN" dirty="0">
                <a:solidFill>
                  <a:schemeClr val="bg1"/>
                </a:solidFill>
                <a:latin typeface="Times New Roman" panose="02020603050405020304" pitchFamily="18" charset="0"/>
                <a:ea typeface="黑体" panose="02010609060101010101" pitchFamily="49" charset="-122"/>
              </a:endParaRPr>
            </a:p>
          </p:txBody>
        </p:sp>
        <p:sp>
          <p:nvSpPr>
            <p:cNvPr id="21519" name="Rectangle 295"/>
            <p:cNvSpPr/>
            <p:nvPr/>
          </p:nvSpPr>
          <p:spPr>
            <a:xfrm>
              <a:off x="1981" y="1135"/>
              <a:ext cx="1533" cy="959"/>
            </a:xfrm>
            <a:prstGeom prst="rect">
              <a:avLst/>
            </a:prstGeom>
            <a:noFill/>
            <a:ln w="9525">
              <a:noFill/>
            </a:ln>
            <a:effectLst>
              <a:outerShdw dist="12700" dir="5400000" algn="ctr" rotWithShape="0">
                <a:schemeClr val="tx1"/>
              </a:outerShdw>
            </a:effectLst>
          </p:spPr>
          <p:txBody>
            <a:bodyPr wrap="none" lIns="0" tIns="0" rIns="0" bIns="0" anchor="t">
              <a:spAutoFit/>
            </a:bodyPr>
            <a:p>
              <a:r>
                <a:rPr lang="zh-CN" altLang="en-US" dirty="0">
                  <a:solidFill>
                    <a:schemeClr val="bg1"/>
                  </a:solidFill>
                  <a:latin typeface="Times New Roman" panose="02020603050405020304" pitchFamily="18" charset="0"/>
                  <a:ea typeface="黑体" panose="02010609060101010101" pitchFamily="49" charset="-122"/>
                </a:rPr>
                <a:t>保证信息</a:t>
              </a:r>
              <a:endParaRPr lang="zh-CN" altLang="en-US" dirty="0">
                <a:solidFill>
                  <a:schemeClr val="bg1"/>
                </a:solidFill>
                <a:latin typeface="Times New Roman" panose="02020603050405020304" pitchFamily="18" charset="0"/>
                <a:ea typeface="黑体" panose="02010609060101010101" pitchFamily="49" charset="-122"/>
              </a:endParaRPr>
            </a:p>
            <a:p>
              <a:r>
                <a:rPr lang="zh-CN" altLang="en-US" dirty="0">
                  <a:solidFill>
                    <a:schemeClr val="bg1"/>
                  </a:solidFill>
                  <a:latin typeface="Times New Roman" panose="02020603050405020304" pitchFamily="18" charset="0"/>
                  <a:ea typeface="黑体" panose="02010609060101010101" pitchFamily="49" charset="-122"/>
                </a:rPr>
                <a:t>传递畅通</a:t>
              </a:r>
              <a:endParaRPr lang="zh-CN" altLang="en-US" dirty="0">
                <a:solidFill>
                  <a:schemeClr val="bg1"/>
                </a:solidFill>
                <a:latin typeface="Times New Roman" panose="02020603050405020304" pitchFamily="18" charset="0"/>
                <a:ea typeface="黑体" panose="02010609060101010101" pitchFamily="49" charset="-122"/>
              </a:endParaRPr>
            </a:p>
          </p:txBody>
        </p:sp>
        <p:sp>
          <p:nvSpPr>
            <p:cNvPr id="21520" name="Rectangle 296"/>
            <p:cNvSpPr/>
            <p:nvPr/>
          </p:nvSpPr>
          <p:spPr>
            <a:xfrm>
              <a:off x="1336" y="3639"/>
              <a:ext cx="2300" cy="480"/>
            </a:xfrm>
            <a:prstGeom prst="rect">
              <a:avLst/>
            </a:prstGeom>
            <a:noFill/>
            <a:ln w="9525">
              <a:noFill/>
            </a:ln>
            <a:effectLst>
              <a:outerShdw dist="12700" dir="5400000" algn="ctr" rotWithShape="0">
                <a:schemeClr val="tx1"/>
              </a:outerShdw>
            </a:effectLst>
          </p:spPr>
          <p:txBody>
            <a:bodyPr wrap="none" lIns="0" tIns="0" rIns="0" bIns="0" anchor="t">
              <a:spAutoFit/>
            </a:bodyPr>
            <a:p>
              <a:r>
                <a:rPr lang="zh-CN" altLang="en-US" dirty="0">
                  <a:solidFill>
                    <a:schemeClr val="bg1"/>
                  </a:solidFill>
                  <a:latin typeface="Times New Roman" panose="02020603050405020304" pitchFamily="18" charset="0"/>
                  <a:ea typeface="黑体" panose="02010609060101010101" pitchFamily="49" charset="-122"/>
                </a:rPr>
                <a:t>提高员工素质</a:t>
              </a:r>
              <a:endParaRPr lang="en-US" altLang="zh-CN" dirty="0">
                <a:solidFill>
                  <a:schemeClr val="bg1"/>
                </a:solidFill>
                <a:latin typeface="Times New Roman" panose="02020603050405020304" pitchFamily="18" charset="0"/>
                <a:ea typeface="黑体" panose="02010609060101010101" pitchFamily="49" charset="-122"/>
              </a:endParaRPr>
            </a:p>
          </p:txBody>
        </p:sp>
        <p:sp>
          <p:nvSpPr>
            <p:cNvPr id="21521" name="Rectangle 297"/>
            <p:cNvSpPr/>
            <p:nvPr/>
          </p:nvSpPr>
          <p:spPr>
            <a:xfrm>
              <a:off x="4653" y="4702"/>
              <a:ext cx="2300" cy="960"/>
            </a:xfrm>
            <a:prstGeom prst="rect">
              <a:avLst/>
            </a:prstGeom>
            <a:noFill/>
            <a:ln w="9525">
              <a:noFill/>
            </a:ln>
            <a:effectLst>
              <a:outerShdw dist="12700" dir="5400000" algn="ctr" rotWithShape="0">
                <a:schemeClr val="tx1"/>
              </a:outerShdw>
            </a:effectLst>
          </p:spPr>
          <p:txBody>
            <a:bodyPr wrap="none" lIns="0" tIns="0" rIns="0" bIns="0" anchor="t">
              <a:spAutoFit/>
            </a:bodyPr>
            <a:p>
              <a:r>
                <a:rPr lang="zh-CN" altLang="en-US" dirty="0">
                  <a:solidFill>
                    <a:schemeClr val="bg1"/>
                  </a:solidFill>
                  <a:latin typeface="Times New Roman" panose="02020603050405020304" pitchFamily="18" charset="0"/>
                  <a:ea typeface="黑体" panose="02010609060101010101" pitchFamily="49" charset="-122"/>
                </a:rPr>
                <a:t>建设积极的</a:t>
              </a:r>
              <a:endParaRPr lang="zh-CN" altLang="en-US" dirty="0">
                <a:solidFill>
                  <a:schemeClr val="bg1"/>
                </a:solidFill>
                <a:latin typeface="Times New Roman" panose="02020603050405020304" pitchFamily="18" charset="0"/>
                <a:ea typeface="黑体" panose="02010609060101010101" pitchFamily="49" charset="-122"/>
              </a:endParaRPr>
            </a:p>
            <a:p>
              <a:r>
                <a:rPr lang="zh-CN" altLang="en-US" dirty="0">
                  <a:solidFill>
                    <a:schemeClr val="bg1"/>
                  </a:solidFill>
                  <a:latin typeface="Times New Roman" panose="02020603050405020304" pitchFamily="18" charset="0"/>
                  <a:ea typeface="黑体" panose="02010609060101010101" pitchFamily="49" charset="-122"/>
                </a:rPr>
                <a:t>内部员工关系</a:t>
              </a:r>
              <a:endParaRPr lang="en-US" altLang="zh-CN" dirty="0">
                <a:solidFill>
                  <a:schemeClr val="bg1"/>
                </a:solidFill>
                <a:latin typeface="Times New Roman" panose="02020603050405020304" pitchFamily="18" charset="0"/>
                <a:ea typeface="黑体" panose="02010609060101010101" pitchFamily="49" charset="-122"/>
              </a:endParaRPr>
            </a:p>
          </p:txBody>
        </p:sp>
        <p:sp>
          <p:nvSpPr>
            <p:cNvPr id="21522" name="Oval 302"/>
            <p:cNvSpPr/>
            <p:nvPr/>
          </p:nvSpPr>
          <p:spPr>
            <a:xfrm>
              <a:off x="5228" y="2585"/>
              <a:ext cx="890" cy="863"/>
            </a:xfrm>
            <a:prstGeom prst="ellipse">
              <a:avLst/>
            </a:prstGeom>
            <a:gradFill rotWithShape="1">
              <a:gsLst>
                <a:gs pos="0">
                  <a:srgbClr val="434343">
                    <a:alpha val="0"/>
                  </a:srgbClr>
                </a:gs>
                <a:gs pos="100000">
                  <a:schemeClr val="tx1"/>
                </a:gs>
              </a:gsLst>
              <a:lin ang="540000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64885"/>
                                        </p:tgtEl>
                                        <p:attrNameLst>
                                          <p:attrName>style.visibility</p:attrName>
                                        </p:attrNameLst>
                                      </p:cBhvr>
                                      <p:to>
                                        <p:strVal val="visible"/>
                                      </p:to>
                                    </p:set>
                                    <p:animEffect transition="in" filter="diamond(out)">
                                      <p:cBhvr>
                                        <p:cTn id="7" dur="2000"/>
                                        <p:tgtEl>
                                          <p:spTgt spid="164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347"/>
          <p:cNvSpPr/>
          <p:nvPr/>
        </p:nvSpPr>
        <p:spPr>
          <a:xfrm>
            <a:off x="2484438" y="1052513"/>
            <a:ext cx="3959225" cy="566737"/>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en-US" altLang="zh-CN" sz="2400" b="0" dirty="0">
                <a:solidFill>
                  <a:srgbClr val="FFFF00"/>
                </a:solidFill>
                <a:latin typeface="Times New Roman" panose="02020603050405020304" pitchFamily="18" charset="0"/>
                <a:ea typeface="黑体" panose="02010609060101010101" pitchFamily="49" charset="-122"/>
              </a:rPr>
              <a:t>二、团队建设的原则</a:t>
            </a:r>
            <a:endParaRPr lang="zh-CN" altLang="en-US" sz="2400" b="0" dirty="0">
              <a:solidFill>
                <a:srgbClr val="FFFF00"/>
              </a:solidFill>
              <a:latin typeface="Times New Roman" panose="02020603050405020304" pitchFamily="18" charset="0"/>
              <a:ea typeface="黑体" panose="02010609060101010101" pitchFamily="49" charset="-122"/>
            </a:endParaRPr>
          </a:p>
        </p:txBody>
      </p:sp>
      <p:grpSp>
        <p:nvGrpSpPr>
          <p:cNvPr id="166933" name="Group 21"/>
          <p:cNvGrpSpPr/>
          <p:nvPr/>
        </p:nvGrpSpPr>
        <p:grpSpPr>
          <a:xfrm>
            <a:off x="419100" y="1989138"/>
            <a:ext cx="8185150" cy="3960812"/>
            <a:chOff x="0" y="0"/>
            <a:chExt cx="13682" cy="6236"/>
          </a:xfrm>
        </p:grpSpPr>
        <p:sp>
          <p:nvSpPr>
            <p:cNvPr id="22531" name="Oval 4"/>
            <p:cNvSpPr/>
            <p:nvPr/>
          </p:nvSpPr>
          <p:spPr>
            <a:xfrm>
              <a:off x="4840" y="1568"/>
              <a:ext cx="4080" cy="2970"/>
            </a:xfrm>
            <a:prstGeom prst="ellipse">
              <a:avLst/>
            </a:prstGeom>
            <a:noFill/>
            <a:ln w="38100" cap="flat" cmpd="sng">
              <a:solidFill>
                <a:schemeClr val="tx1"/>
              </a:solidFill>
              <a:prstDash val="sysDot"/>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22532" name="Group 23"/>
            <p:cNvGrpSpPr/>
            <p:nvPr/>
          </p:nvGrpSpPr>
          <p:grpSpPr>
            <a:xfrm>
              <a:off x="7958" y="1763"/>
              <a:ext cx="540" cy="505"/>
              <a:chOff x="0" y="0"/>
              <a:chExt cx="1341" cy="1341"/>
            </a:xfrm>
          </p:grpSpPr>
          <p:sp>
            <p:nvSpPr>
              <p:cNvPr id="22533" name="Oval 10"/>
              <p:cNvSpPr/>
              <p:nvPr/>
            </p:nvSpPr>
            <p:spPr>
              <a:xfrm>
                <a:off x="0" y="0"/>
                <a:ext cx="1341" cy="1341"/>
              </a:xfrm>
              <a:prstGeom prst="ellipse">
                <a:avLst/>
              </a:prstGeom>
              <a:gradFill rotWithShape="1">
                <a:gsLst>
                  <a:gs pos="0">
                    <a:srgbClr val="0099FF"/>
                  </a:gs>
                  <a:gs pos="100000">
                    <a:srgbClr val="336699">
                      <a:alpha val="1700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34" name="Oval 11"/>
              <p:cNvSpPr/>
              <p:nvPr/>
            </p:nvSpPr>
            <p:spPr>
              <a:xfrm>
                <a:off x="224" y="224"/>
                <a:ext cx="893" cy="897"/>
              </a:xfrm>
              <a:prstGeom prst="ellipse">
                <a:avLst/>
              </a:prstGeom>
              <a:gradFill rotWithShape="1">
                <a:gsLst>
                  <a:gs pos="0">
                    <a:srgbClr val="2FABFF"/>
                  </a:gs>
                  <a:gs pos="100000">
                    <a:srgbClr val="163E73"/>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35" name="Oval 12"/>
              <p:cNvSpPr/>
              <p:nvPr/>
            </p:nvSpPr>
            <p:spPr>
              <a:xfrm>
                <a:off x="250" y="258"/>
                <a:ext cx="728" cy="728"/>
              </a:xfrm>
              <a:prstGeom prst="ellipse">
                <a:avLst/>
              </a:prstGeom>
              <a:gradFill rotWithShape="1">
                <a:gsLst>
                  <a:gs pos="0">
                    <a:schemeClr val="bg1"/>
                  </a:gs>
                  <a:gs pos="100000">
                    <a:srgbClr val="288ED8"/>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2536" name="Group 27"/>
            <p:cNvGrpSpPr/>
            <p:nvPr/>
          </p:nvGrpSpPr>
          <p:grpSpPr>
            <a:xfrm>
              <a:off x="5198" y="1763"/>
              <a:ext cx="540" cy="505"/>
              <a:chOff x="0" y="0"/>
              <a:chExt cx="1341" cy="1341"/>
            </a:xfrm>
          </p:grpSpPr>
          <p:sp>
            <p:nvSpPr>
              <p:cNvPr id="22537" name="Oval 14"/>
              <p:cNvSpPr/>
              <p:nvPr/>
            </p:nvSpPr>
            <p:spPr>
              <a:xfrm>
                <a:off x="0" y="0"/>
                <a:ext cx="1341" cy="1341"/>
              </a:xfrm>
              <a:prstGeom prst="ellipse">
                <a:avLst/>
              </a:prstGeom>
              <a:gradFill rotWithShape="1">
                <a:gsLst>
                  <a:gs pos="0">
                    <a:srgbClr val="0099FF"/>
                  </a:gs>
                  <a:gs pos="100000">
                    <a:srgbClr val="336699">
                      <a:alpha val="1700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38" name="Oval 15"/>
              <p:cNvSpPr/>
              <p:nvPr/>
            </p:nvSpPr>
            <p:spPr>
              <a:xfrm>
                <a:off x="224" y="224"/>
                <a:ext cx="893" cy="897"/>
              </a:xfrm>
              <a:prstGeom prst="ellipse">
                <a:avLst/>
              </a:prstGeom>
              <a:gradFill rotWithShape="1">
                <a:gsLst>
                  <a:gs pos="0">
                    <a:srgbClr val="2FABFF"/>
                  </a:gs>
                  <a:gs pos="100000">
                    <a:srgbClr val="163E73"/>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39" name="Oval 16"/>
              <p:cNvSpPr/>
              <p:nvPr/>
            </p:nvSpPr>
            <p:spPr>
              <a:xfrm>
                <a:off x="250" y="258"/>
                <a:ext cx="728" cy="728"/>
              </a:xfrm>
              <a:prstGeom prst="ellipse">
                <a:avLst/>
              </a:prstGeom>
              <a:gradFill rotWithShape="1">
                <a:gsLst>
                  <a:gs pos="0">
                    <a:schemeClr val="bg1"/>
                  </a:gs>
                  <a:gs pos="100000">
                    <a:srgbClr val="288ED8"/>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2540" name="Group 31"/>
            <p:cNvGrpSpPr/>
            <p:nvPr/>
          </p:nvGrpSpPr>
          <p:grpSpPr>
            <a:xfrm>
              <a:off x="8408" y="3332"/>
              <a:ext cx="540" cy="505"/>
              <a:chOff x="0" y="0"/>
              <a:chExt cx="1341" cy="1341"/>
            </a:xfrm>
          </p:grpSpPr>
          <p:sp>
            <p:nvSpPr>
              <p:cNvPr id="22541" name="Oval 18"/>
              <p:cNvSpPr/>
              <p:nvPr/>
            </p:nvSpPr>
            <p:spPr>
              <a:xfrm>
                <a:off x="0" y="0"/>
                <a:ext cx="1341" cy="1341"/>
              </a:xfrm>
              <a:prstGeom prst="ellipse">
                <a:avLst/>
              </a:prstGeom>
              <a:gradFill rotWithShape="1">
                <a:gsLst>
                  <a:gs pos="0">
                    <a:srgbClr val="0099FF"/>
                  </a:gs>
                  <a:gs pos="100000">
                    <a:srgbClr val="336699">
                      <a:alpha val="1700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42" name="Oval 19"/>
              <p:cNvSpPr/>
              <p:nvPr/>
            </p:nvSpPr>
            <p:spPr>
              <a:xfrm>
                <a:off x="224" y="224"/>
                <a:ext cx="893" cy="897"/>
              </a:xfrm>
              <a:prstGeom prst="ellipse">
                <a:avLst/>
              </a:prstGeom>
              <a:gradFill rotWithShape="1">
                <a:gsLst>
                  <a:gs pos="0">
                    <a:srgbClr val="2FABFF"/>
                  </a:gs>
                  <a:gs pos="100000">
                    <a:srgbClr val="163E73"/>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43" name="Oval 20"/>
              <p:cNvSpPr/>
              <p:nvPr/>
            </p:nvSpPr>
            <p:spPr>
              <a:xfrm>
                <a:off x="250" y="258"/>
                <a:ext cx="728" cy="728"/>
              </a:xfrm>
              <a:prstGeom prst="ellipse">
                <a:avLst/>
              </a:prstGeom>
              <a:gradFill rotWithShape="1">
                <a:gsLst>
                  <a:gs pos="0">
                    <a:schemeClr val="bg1"/>
                  </a:gs>
                  <a:gs pos="100000">
                    <a:srgbClr val="288ED8"/>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2544" name="Group 35"/>
            <p:cNvGrpSpPr/>
            <p:nvPr/>
          </p:nvGrpSpPr>
          <p:grpSpPr>
            <a:xfrm>
              <a:off x="4748" y="3332"/>
              <a:ext cx="540" cy="505"/>
              <a:chOff x="0" y="0"/>
              <a:chExt cx="1341" cy="1341"/>
            </a:xfrm>
          </p:grpSpPr>
          <p:sp>
            <p:nvSpPr>
              <p:cNvPr id="22545" name="Oval 22"/>
              <p:cNvSpPr/>
              <p:nvPr/>
            </p:nvSpPr>
            <p:spPr>
              <a:xfrm>
                <a:off x="0" y="0"/>
                <a:ext cx="1341" cy="1341"/>
              </a:xfrm>
              <a:prstGeom prst="ellipse">
                <a:avLst/>
              </a:prstGeom>
              <a:gradFill rotWithShape="1">
                <a:gsLst>
                  <a:gs pos="0">
                    <a:srgbClr val="0099FF"/>
                  </a:gs>
                  <a:gs pos="100000">
                    <a:srgbClr val="336699">
                      <a:alpha val="1700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46" name="Oval 23"/>
              <p:cNvSpPr/>
              <p:nvPr/>
            </p:nvSpPr>
            <p:spPr>
              <a:xfrm>
                <a:off x="224" y="224"/>
                <a:ext cx="893" cy="897"/>
              </a:xfrm>
              <a:prstGeom prst="ellipse">
                <a:avLst/>
              </a:prstGeom>
              <a:gradFill rotWithShape="1">
                <a:gsLst>
                  <a:gs pos="0">
                    <a:srgbClr val="2FABFF"/>
                  </a:gs>
                  <a:gs pos="100000">
                    <a:srgbClr val="163E73"/>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47" name="Oval 24"/>
              <p:cNvSpPr/>
              <p:nvPr/>
            </p:nvSpPr>
            <p:spPr>
              <a:xfrm>
                <a:off x="250" y="258"/>
                <a:ext cx="728" cy="728"/>
              </a:xfrm>
              <a:prstGeom prst="ellipse">
                <a:avLst/>
              </a:prstGeom>
              <a:gradFill rotWithShape="1">
                <a:gsLst>
                  <a:gs pos="0">
                    <a:schemeClr val="bg1"/>
                  </a:gs>
                  <a:gs pos="100000">
                    <a:srgbClr val="288ED8"/>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2548" name="Group 39"/>
            <p:cNvGrpSpPr/>
            <p:nvPr/>
          </p:nvGrpSpPr>
          <p:grpSpPr>
            <a:xfrm>
              <a:off x="7453" y="4145"/>
              <a:ext cx="540" cy="506"/>
              <a:chOff x="0" y="0"/>
              <a:chExt cx="1341" cy="1341"/>
            </a:xfrm>
          </p:grpSpPr>
          <p:sp>
            <p:nvSpPr>
              <p:cNvPr id="22549" name="Oval 26"/>
              <p:cNvSpPr/>
              <p:nvPr/>
            </p:nvSpPr>
            <p:spPr>
              <a:xfrm>
                <a:off x="0" y="0"/>
                <a:ext cx="1341" cy="1341"/>
              </a:xfrm>
              <a:prstGeom prst="ellipse">
                <a:avLst/>
              </a:prstGeom>
              <a:gradFill rotWithShape="1">
                <a:gsLst>
                  <a:gs pos="0">
                    <a:srgbClr val="0099FF"/>
                  </a:gs>
                  <a:gs pos="100000">
                    <a:srgbClr val="336699">
                      <a:alpha val="1700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50" name="Oval 27"/>
              <p:cNvSpPr/>
              <p:nvPr/>
            </p:nvSpPr>
            <p:spPr>
              <a:xfrm>
                <a:off x="224" y="224"/>
                <a:ext cx="893" cy="897"/>
              </a:xfrm>
              <a:prstGeom prst="ellipse">
                <a:avLst/>
              </a:prstGeom>
              <a:gradFill rotWithShape="1">
                <a:gsLst>
                  <a:gs pos="0">
                    <a:srgbClr val="2FABFF"/>
                  </a:gs>
                  <a:gs pos="100000">
                    <a:srgbClr val="163E73"/>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51" name="Oval 28"/>
              <p:cNvSpPr/>
              <p:nvPr/>
            </p:nvSpPr>
            <p:spPr>
              <a:xfrm>
                <a:off x="250" y="258"/>
                <a:ext cx="728" cy="728"/>
              </a:xfrm>
              <a:prstGeom prst="ellipse">
                <a:avLst/>
              </a:prstGeom>
              <a:gradFill rotWithShape="1">
                <a:gsLst>
                  <a:gs pos="0">
                    <a:schemeClr val="bg1"/>
                  </a:gs>
                  <a:gs pos="100000">
                    <a:srgbClr val="288ED8"/>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2552" name="Group 43"/>
            <p:cNvGrpSpPr/>
            <p:nvPr/>
          </p:nvGrpSpPr>
          <p:grpSpPr>
            <a:xfrm>
              <a:off x="5775" y="4145"/>
              <a:ext cx="540" cy="506"/>
              <a:chOff x="0" y="0"/>
              <a:chExt cx="216" cy="216"/>
            </a:xfrm>
          </p:grpSpPr>
          <p:sp>
            <p:nvSpPr>
              <p:cNvPr id="22553" name="Oval 30"/>
              <p:cNvSpPr/>
              <p:nvPr/>
            </p:nvSpPr>
            <p:spPr>
              <a:xfrm>
                <a:off x="0" y="0"/>
                <a:ext cx="216" cy="216"/>
              </a:xfrm>
              <a:prstGeom prst="ellipse">
                <a:avLst/>
              </a:prstGeom>
              <a:gradFill rotWithShape="1">
                <a:gsLst>
                  <a:gs pos="0">
                    <a:srgbClr val="0099FF"/>
                  </a:gs>
                  <a:gs pos="100000">
                    <a:srgbClr val="336699">
                      <a:alpha val="1700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54" name="Oval 31"/>
              <p:cNvSpPr/>
              <p:nvPr/>
            </p:nvSpPr>
            <p:spPr>
              <a:xfrm>
                <a:off x="36" y="36"/>
                <a:ext cx="144" cy="145"/>
              </a:xfrm>
              <a:prstGeom prst="ellipse">
                <a:avLst/>
              </a:prstGeom>
              <a:gradFill rotWithShape="1">
                <a:gsLst>
                  <a:gs pos="0">
                    <a:srgbClr val="2FABFF"/>
                  </a:gs>
                  <a:gs pos="100000">
                    <a:srgbClr val="163E73"/>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55" name="Oval 32"/>
              <p:cNvSpPr/>
              <p:nvPr/>
            </p:nvSpPr>
            <p:spPr>
              <a:xfrm>
                <a:off x="40" y="42"/>
                <a:ext cx="118" cy="117"/>
              </a:xfrm>
              <a:prstGeom prst="ellipse">
                <a:avLst/>
              </a:prstGeom>
              <a:gradFill rotWithShape="1">
                <a:gsLst>
                  <a:gs pos="0">
                    <a:schemeClr val="bg1"/>
                  </a:gs>
                  <a:gs pos="100000">
                    <a:srgbClr val="288ED8"/>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grpSp>
          <p:nvGrpSpPr>
            <p:cNvPr id="22556" name="Group 47"/>
            <p:cNvGrpSpPr/>
            <p:nvPr/>
          </p:nvGrpSpPr>
          <p:grpSpPr>
            <a:xfrm>
              <a:off x="6605" y="1320"/>
              <a:ext cx="540" cy="505"/>
              <a:chOff x="0" y="0"/>
              <a:chExt cx="1341" cy="1341"/>
            </a:xfrm>
          </p:grpSpPr>
          <p:sp>
            <p:nvSpPr>
              <p:cNvPr id="22557" name="Oval 34"/>
              <p:cNvSpPr/>
              <p:nvPr/>
            </p:nvSpPr>
            <p:spPr>
              <a:xfrm>
                <a:off x="0" y="0"/>
                <a:ext cx="1341" cy="1341"/>
              </a:xfrm>
              <a:prstGeom prst="ellipse">
                <a:avLst/>
              </a:prstGeom>
              <a:gradFill rotWithShape="1">
                <a:gsLst>
                  <a:gs pos="0">
                    <a:srgbClr val="0099FF"/>
                  </a:gs>
                  <a:gs pos="100000">
                    <a:srgbClr val="336699">
                      <a:alpha val="1700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58" name="Oval 35"/>
              <p:cNvSpPr/>
              <p:nvPr/>
            </p:nvSpPr>
            <p:spPr>
              <a:xfrm>
                <a:off x="224" y="224"/>
                <a:ext cx="893" cy="897"/>
              </a:xfrm>
              <a:prstGeom prst="ellipse">
                <a:avLst/>
              </a:prstGeom>
              <a:gradFill rotWithShape="1">
                <a:gsLst>
                  <a:gs pos="0">
                    <a:srgbClr val="2FABFF"/>
                  </a:gs>
                  <a:gs pos="100000">
                    <a:srgbClr val="163E73"/>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59" name="Oval 36"/>
              <p:cNvSpPr/>
              <p:nvPr/>
            </p:nvSpPr>
            <p:spPr>
              <a:xfrm>
                <a:off x="250" y="258"/>
                <a:ext cx="728" cy="728"/>
              </a:xfrm>
              <a:prstGeom prst="ellipse">
                <a:avLst/>
              </a:prstGeom>
              <a:gradFill rotWithShape="1">
                <a:gsLst>
                  <a:gs pos="0">
                    <a:schemeClr val="bg1"/>
                  </a:gs>
                  <a:gs pos="100000">
                    <a:srgbClr val="288ED8"/>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pic>
          <p:nvPicPr>
            <p:cNvPr id="22560" name="Picture 38" descr="03章_02-1"/>
            <p:cNvPicPr>
              <a:picLocks noChangeAspect="1"/>
            </p:cNvPicPr>
            <p:nvPr/>
          </p:nvPicPr>
          <p:blipFill>
            <a:blip r:embed="rId1"/>
            <a:stretch>
              <a:fillRect/>
            </a:stretch>
          </p:blipFill>
          <p:spPr>
            <a:xfrm>
              <a:off x="6150" y="2371"/>
              <a:ext cx="1460" cy="1366"/>
            </a:xfrm>
            <a:prstGeom prst="rect">
              <a:avLst/>
            </a:prstGeom>
            <a:noFill/>
            <a:ln w="9525">
              <a:noFill/>
            </a:ln>
          </p:spPr>
        </p:pic>
        <p:sp>
          <p:nvSpPr>
            <p:cNvPr id="22561" name="AutoShape 39"/>
            <p:cNvSpPr/>
            <p:nvPr/>
          </p:nvSpPr>
          <p:spPr>
            <a:xfrm>
              <a:off x="5058" y="2"/>
              <a:ext cx="4122" cy="1089"/>
            </a:xfrm>
            <a:prstGeom prst="roundRect">
              <a:avLst>
                <a:gd name="adj" fmla="val 16667"/>
              </a:avLst>
            </a:prstGeom>
            <a:gradFill rotWithShape="1">
              <a:gsLst>
                <a:gs pos="0">
                  <a:srgbClr val="006666"/>
                </a:gs>
                <a:gs pos="100000">
                  <a:srgbClr val="336699"/>
                </a:gs>
              </a:gsLst>
              <a:lin ang="2700000" scaled="1"/>
              <a:tileRect/>
            </a:gradFill>
            <a:ln w="9525">
              <a:noFill/>
            </a:ln>
          </p:spPr>
          <p:txBody>
            <a:bodyPr wrap="none" anchor="t"/>
            <a:p>
              <a:pPr latinLnBrk="1"/>
              <a:endParaRPr lang="zh-CN" altLang="en-US" dirty="0">
                <a:solidFill>
                  <a:schemeClr val="bg1"/>
                </a:solidFill>
                <a:latin typeface="宋体" panose="02010600030101010101" pitchFamily="2" charset="-122"/>
                <a:ea typeface="宋体" panose="02010600030101010101" pitchFamily="2" charset="-122"/>
              </a:endParaRPr>
            </a:p>
          </p:txBody>
        </p:sp>
        <p:sp>
          <p:nvSpPr>
            <p:cNvPr id="22562" name="AutoShape 40"/>
            <p:cNvSpPr/>
            <p:nvPr/>
          </p:nvSpPr>
          <p:spPr>
            <a:xfrm>
              <a:off x="533" y="1136"/>
              <a:ext cx="4122" cy="1090"/>
            </a:xfrm>
            <a:prstGeom prst="roundRect">
              <a:avLst>
                <a:gd name="adj" fmla="val 16667"/>
              </a:avLst>
            </a:prstGeom>
            <a:gradFill rotWithShape="1">
              <a:gsLst>
                <a:gs pos="0">
                  <a:srgbClr val="006666"/>
                </a:gs>
                <a:gs pos="100000">
                  <a:srgbClr val="336699"/>
                </a:gs>
              </a:gsLst>
              <a:lin ang="2700000" scaled="1"/>
              <a:tileRect/>
            </a:gradFill>
            <a:ln w="9525">
              <a:noFill/>
            </a:ln>
          </p:spPr>
          <p:txBody>
            <a:bodyPr wrap="none" anchor="t"/>
            <a:p>
              <a:pPr latinLnBrk="1"/>
              <a:endParaRPr lang="ko-KR" altLang="en-US" sz="1200" b="0" dirty="0">
                <a:solidFill>
                  <a:schemeClr val="tx1"/>
                </a:solidFill>
                <a:latin typeface="宋体" panose="02010600030101010101" pitchFamily="2" charset="-122"/>
                <a:ea typeface="宋体" panose="02010600030101010101" pitchFamily="2" charset="-122"/>
              </a:endParaRPr>
            </a:p>
          </p:txBody>
        </p:sp>
        <p:sp>
          <p:nvSpPr>
            <p:cNvPr id="22563" name="AutoShape 41"/>
            <p:cNvSpPr/>
            <p:nvPr/>
          </p:nvSpPr>
          <p:spPr>
            <a:xfrm>
              <a:off x="9180" y="1136"/>
              <a:ext cx="4123" cy="1090"/>
            </a:xfrm>
            <a:prstGeom prst="roundRect">
              <a:avLst>
                <a:gd name="adj" fmla="val 16667"/>
              </a:avLst>
            </a:prstGeom>
            <a:gradFill rotWithShape="1">
              <a:gsLst>
                <a:gs pos="0">
                  <a:srgbClr val="006666"/>
                </a:gs>
                <a:gs pos="100000">
                  <a:srgbClr val="336699"/>
                </a:gs>
              </a:gsLst>
              <a:lin ang="2700000" scaled="1"/>
              <a:tileRect/>
            </a:gradFill>
            <a:ln w="9525">
              <a:noFill/>
            </a:ln>
          </p:spPr>
          <p:txBody>
            <a:bodyPr wrap="none" anchor="t"/>
            <a:p>
              <a:pPr latinLnBrk="1"/>
              <a:endParaRPr lang="ko-KR" altLang="en-US" sz="1200" b="0" dirty="0">
                <a:solidFill>
                  <a:schemeClr val="tx1"/>
                </a:solidFill>
                <a:latin typeface="宋体" panose="02010600030101010101" pitchFamily="2" charset="-122"/>
                <a:ea typeface="宋体" panose="02010600030101010101" pitchFamily="2" charset="-122"/>
              </a:endParaRPr>
            </a:p>
          </p:txBody>
        </p:sp>
        <p:sp>
          <p:nvSpPr>
            <p:cNvPr id="22564" name="AutoShape 42"/>
            <p:cNvSpPr/>
            <p:nvPr/>
          </p:nvSpPr>
          <p:spPr>
            <a:xfrm>
              <a:off x="333" y="3257"/>
              <a:ext cx="4122" cy="1090"/>
            </a:xfrm>
            <a:prstGeom prst="roundRect">
              <a:avLst>
                <a:gd name="adj" fmla="val 16667"/>
              </a:avLst>
            </a:prstGeom>
            <a:gradFill rotWithShape="1">
              <a:gsLst>
                <a:gs pos="0">
                  <a:srgbClr val="006666"/>
                </a:gs>
                <a:gs pos="100000">
                  <a:srgbClr val="336699"/>
                </a:gs>
              </a:gsLst>
              <a:lin ang="2700000" scaled="1"/>
              <a:tileRect/>
            </a:gradFill>
            <a:ln w="9525">
              <a:noFill/>
            </a:ln>
          </p:spPr>
          <p:txBody>
            <a:bodyPr wrap="none" anchor="t"/>
            <a:p>
              <a:pPr latinLnBrk="1"/>
              <a:endParaRPr lang="ko-KR" altLang="en-US" sz="1200" b="0" dirty="0">
                <a:solidFill>
                  <a:schemeClr val="tx1"/>
                </a:solidFill>
                <a:latin typeface="宋体" panose="02010600030101010101" pitchFamily="2" charset="-122"/>
                <a:ea typeface="宋体" panose="02010600030101010101" pitchFamily="2" charset="-122"/>
              </a:endParaRPr>
            </a:p>
          </p:txBody>
        </p:sp>
        <p:sp>
          <p:nvSpPr>
            <p:cNvPr id="22565" name="AutoShape 43"/>
            <p:cNvSpPr/>
            <p:nvPr/>
          </p:nvSpPr>
          <p:spPr>
            <a:xfrm>
              <a:off x="9560" y="3257"/>
              <a:ext cx="4123" cy="1090"/>
            </a:xfrm>
            <a:prstGeom prst="roundRect">
              <a:avLst>
                <a:gd name="adj" fmla="val 16667"/>
              </a:avLst>
            </a:prstGeom>
            <a:gradFill rotWithShape="1">
              <a:gsLst>
                <a:gs pos="0">
                  <a:srgbClr val="006666"/>
                </a:gs>
                <a:gs pos="100000">
                  <a:srgbClr val="336699"/>
                </a:gs>
              </a:gsLst>
              <a:lin ang="2700000" scaled="1"/>
              <a:tileRect/>
            </a:gradFill>
            <a:ln w="9525">
              <a:noFill/>
            </a:ln>
          </p:spPr>
          <p:txBody>
            <a:bodyPr wrap="none" anchor="t"/>
            <a:p>
              <a:pPr latinLnBrk="1"/>
              <a:r>
                <a:rPr lang="ko-KR" altLang="en-US" sz="1200" b="0" dirty="0">
                  <a:solidFill>
                    <a:schemeClr val="bg1"/>
                  </a:solidFill>
                  <a:latin typeface="宋体" panose="02010600030101010101" pitchFamily="2" charset="-122"/>
                  <a:ea typeface="宋体" panose="02010600030101010101" pitchFamily="2" charset="-122"/>
                </a:rPr>
                <a:t> </a:t>
              </a:r>
              <a:endParaRPr lang="ko-KR" altLang="en-US" sz="1200" b="0" dirty="0">
                <a:solidFill>
                  <a:schemeClr val="tx1"/>
                </a:solidFill>
                <a:latin typeface="宋体" panose="02010600030101010101" pitchFamily="2" charset="-122"/>
                <a:ea typeface="宋体" panose="02010600030101010101" pitchFamily="2" charset="-122"/>
              </a:endParaRPr>
            </a:p>
          </p:txBody>
        </p:sp>
        <p:sp>
          <p:nvSpPr>
            <p:cNvPr id="22566" name="AutoShape 44"/>
            <p:cNvSpPr/>
            <p:nvPr/>
          </p:nvSpPr>
          <p:spPr>
            <a:xfrm>
              <a:off x="2158" y="5107"/>
              <a:ext cx="4122" cy="1090"/>
            </a:xfrm>
            <a:prstGeom prst="roundRect">
              <a:avLst>
                <a:gd name="adj" fmla="val 16667"/>
              </a:avLst>
            </a:prstGeom>
            <a:gradFill rotWithShape="1">
              <a:gsLst>
                <a:gs pos="0">
                  <a:srgbClr val="006666"/>
                </a:gs>
                <a:gs pos="100000">
                  <a:srgbClr val="336699"/>
                </a:gs>
              </a:gsLst>
              <a:lin ang="2700000" scaled="1"/>
              <a:tileRect/>
            </a:gradFill>
            <a:ln w="9525">
              <a:noFill/>
            </a:ln>
          </p:spPr>
          <p:txBody>
            <a:bodyPr wrap="none" anchor="t"/>
            <a:p>
              <a:pPr latinLnBrk="1"/>
              <a:endParaRPr lang="ko-KR" altLang="en-US" sz="1200" b="0" dirty="0">
                <a:solidFill>
                  <a:schemeClr val="bg1"/>
                </a:solidFill>
                <a:latin typeface="宋体" panose="02010600030101010101" pitchFamily="2" charset="-122"/>
                <a:ea typeface="宋体" panose="02010600030101010101" pitchFamily="2" charset="-122"/>
              </a:endParaRPr>
            </a:p>
          </p:txBody>
        </p:sp>
        <p:sp>
          <p:nvSpPr>
            <p:cNvPr id="22567" name="AutoShape 45"/>
            <p:cNvSpPr/>
            <p:nvPr/>
          </p:nvSpPr>
          <p:spPr>
            <a:xfrm>
              <a:off x="7635" y="5107"/>
              <a:ext cx="4123" cy="1090"/>
            </a:xfrm>
            <a:prstGeom prst="roundRect">
              <a:avLst>
                <a:gd name="adj" fmla="val 16667"/>
              </a:avLst>
            </a:prstGeom>
            <a:gradFill rotWithShape="1">
              <a:gsLst>
                <a:gs pos="0">
                  <a:srgbClr val="006666"/>
                </a:gs>
                <a:gs pos="100000">
                  <a:srgbClr val="336699"/>
                </a:gs>
              </a:gsLst>
              <a:lin ang="2700000" scaled="1"/>
              <a:tileRect/>
            </a:gradFill>
            <a:ln w="9525">
              <a:noFill/>
            </a:ln>
          </p:spPr>
          <p:txBody>
            <a:bodyPr wrap="none" anchor="t"/>
            <a:p>
              <a:pPr latinLnBrk="1"/>
              <a:endParaRPr lang="ko-KR" altLang="en-US" sz="1200" b="0" dirty="0">
                <a:solidFill>
                  <a:schemeClr val="bg1"/>
                </a:solidFill>
                <a:latin typeface="宋体" panose="02010600030101010101" pitchFamily="2" charset="-122"/>
                <a:ea typeface="宋体" panose="02010600030101010101" pitchFamily="2" charset="-122"/>
              </a:endParaRPr>
            </a:p>
          </p:txBody>
        </p:sp>
        <p:sp>
          <p:nvSpPr>
            <p:cNvPr id="22568" name="AutoShape 46"/>
            <p:cNvSpPr/>
            <p:nvPr/>
          </p:nvSpPr>
          <p:spPr>
            <a:xfrm>
              <a:off x="4725" y="463"/>
              <a:ext cx="4303" cy="669"/>
            </a:xfrm>
            <a:prstGeom prst="roundRect">
              <a:avLst>
                <a:gd name="adj" fmla="val 16667"/>
              </a:avLst>
            </a:prstGeom>
            <a:solidFill>
              <a:schemeClr val="bg1"/>
            </a:solidFill>
            <a:ln w="9525" cap="flat" cmpd="sng">
              <a:solidFill>
                <a:srgbClr val="336699"/>
              </a:solidFill>
              <a:prstDash val="solid"/>
              <a:round/>
              <a:headEnd type="none" w="med" len="med"/>
              <a:tailEnd type="none" w="med" len="med"/>
            </a:ln>
          </p:spPr>
          <p:txBody>
            <a:bodyPr wrap="none" anchor="ctr"/>
            <a:p>
              <a:pPr algn="ctr" latinLnBrk="1"/>
              <a:r>
                <a:rPr lang="zh-CN" altLang="en-US" dirty="0">
                  <a:latin typeface="Times New Roman" panose="02020603050405020304" pitchFamily="18" charset="0"/>
                  <a:ea typeface="黑体" panose="02010609060101010101" pitchFamily="49" charset="-122"/>
                </a:rPr>
                <a:t>团队规模要适中</a:t>
              </a:r>
              <a:endParaRPr lang="ko-KR" altLang="en-US" dirty="0">
                <a:latin typeface="Times New Roman" panose="02020603050405020304" pitchFamily="18" charset="0"/>
                <a:ea typeface="黑体" panose="02010609060101010101" pitchFamily="49" charset="-122"/>
              </a:endParaRPr>
            </a:p>
          </p:txBody>
        </p:sp>
        <p:sp>
          <p:nvSpPr>
            <p:cNvPr id="22569" name="AutoShape 47"/>
            <p:cNvSpPr/>
            <p:nvPr/>
          </p:nvSpPr>
          <p:spPr>
            <a:xfrm>
              <a:off x="200" y="1596"/>
              <a:ext cx="4303" cy="669"/>
            </a:xfrm>
            <a:prstGeom prst="roundRect">
              <a:avLst>
                <a:gd name="adj" fmla="val 16667"/>
              </a:avLst>
            </a:prstGeom>
            <a:solidFill>
              <a:schemeClr val="bg1"/>
            </a:solidFill>
            <a:ln w="9525" cap="flat" cmpd="sng">
              <a:solidFill>
                <a:srgbClr val="336699"/>
              </a:solidFill>
              <a:prstDash val="solid"/>
              <a:round/>
              <a:headEnd type="none" w="med" len="med"/>
              <a:tailEnd type="none" w="med" len="med"/>
            </a:ln>
          </p:spPr>
          <p:txBody>
            <a:bodyPr wrap="none" anchor="ctr"/>
            <a:p>
              <a:pPr algn="ctr" latinLnBrk="1"/>
              <a:r>
                <a:rPr lang="zh-CN" altLang="en-US" dirty="0">
                  <a:latin typeface="Times New Roman" panose="02020603050405020304" pitchFamily="18" charset="0"/>
                  <a:ea typeface="黑体" panose="02010609060101010101" pitchFamily="49" charset="-122"/>
                </a:rPr>
                <a:t>培养相互信任精神</a:t>
              </a:r>
              <a:endParaRPr lang="ko-KR" altLang="en-US" dirty="0">
                <a:latin typeface="Times New Roman" panose="02020603050405020304" pitchFamily="18" charset="0"/>
                <a:ea typeface="黑体" panose="02010609060101010101" pitchFamily="49" charset="-122"/>
              </a:endParaRPr>
            </a:p>
          </p:txBody>
        </p:sp>
        <p:sp>
          <p:nvSpPr>
            <p:cNvPr id="22570" name="AutoShape 48"/>
            <p:cNvSpPr/>
            <p:nvPr/>
          </p:nvSpPr>
          <p:spPr>
            <a:xfrm>
              <a:off x="8848" y="1596"/>
              <a:ext cx="4302" cy="669"/>
            </a:xfrm>
            <a:prstGeom prst="roundRect">
              <a:avLst>
                <a:gd name="adj" fmla="val 16667"/>
              </a:avLst>
            </a:prstGeom>
            <a:solidFill>
              <a:schemeClr val="bg1"/>
            </a:solidFill>
            <a:ln w="9525" cap="flat" cmpd="sng">
              <a:solidFill>
                <a:srgbClr val="336699"/>
              </a:solidFill>
              <a:prstDash val="solid"/>
              <a:round/>
              <a:headEnd type="none" w="med" len="med"/>
              <a:tailEnd type="none" w="med" len="med"/>
            </a:ln>
          </p:spPr>
          <p:txBody>
            <a:bodyPr wrap="none" anchor="ctr"/>
            <a:p>
              <a:pPr algn="ctr" latinLnBrk="1"/>
              <a:r>
                <a:rPr lang="zh-CN" altLang="en-US" dirty="0">
                  <a:latin typeface="Times New Roman" panose="02020603050405020304" pitchFamily="18" charset="0"/>
                  <a:ea typeface="黑体" panose="02010609060101010101" pitchFamily="49" charset="-122"/>
                </a:rPr>
                <a:t>完善成员技能</a:t>
              </a:r>
              <a:endParaRPr lang="ko-KR" altLang="en-US" dirty="0">
                <a:latin typeface="Times New Roman" panose="02020603050405020304" pitchFamily="18" charset="0"/>
                <a:ea typeface="黑体" panose="02010609060101010101" pitchFamily="49" charset="-122"/>
              </a:endParaRPr>
            </a:p>
          </p:txBody>
        </p:sp>
        <p:sp>
          <p:nvSpPr>
            <p:cNvPr id="22571" name="AutoShape 49"/>
            <p:cNvSpPr/>
            <p:nvPr/>
          </p:nvSpPr>
          <p:spPr>
            <a:xfrm>
              <a:off x="0" y="3718"/>
              <a:ext cx="4303" cy="669"/>
            </a:xfrm>
            <a:prstGeom prst="roundRect">
              <a:avLst>
                <a:gd name="adj" fmla="val 16667"/>
              </a:avLst>
            </a:prstGeom>
            <a:solidFill>
              <a:schemeClr val="bg1"/>
            </a:solidFill>
            <a:ln w="9525" cap="flat" cmpd="sng">
              <a:solidFill>
                <a:srgbClr val="336699"/>
              </a:solidFill>
              <a:prstDash val="solid"/>
              <a:round/>
              <a:headEnd type="none" w="med" len="med"/>
              <a:tailEnd type="none" w="med" len="med"/>
            </a:ln>
          </p:spPr>
          <p:txBody>
            <a:bodyPr wrap="none" anchor="ctr"/>
            <a:p>
              <a:pPr algn="ctr" latinLnBrk="1"/>
              <a:r>
                <a:rPr lang="zh-CN" altLang="en-US" dirty="0">
                  <a:latin typeface="Times New Roman" panose="02020603050405020304" pitchFamily="18" charset="0"/>
                  <a:ea typeface="黑体" panose="02010609060101010101" pitchFamily="49" charset="-122"/>
                </a:rPr>
                <a:t>建立绩效评估与激励体系</a:t>
              </a:r>
              <a:endParaRPr lang="ko-KR" altLang="en-US" dirty="0">
                <a:latin typeface="Times New Roman" panose="02020603050405020304" pitchFamily="18" charset="0"/>
                <a:ea typeface="黑体" panose="02010609060101010101" pitchFamily="49" charset="-122"/>
              </a:endParaRPr>
            </a:p>
          </p:txBody>
        </p:sp>
        <p:sp>
          <p:nvSpPr>
            <p:cNvPr id="22572" name="AutoShape 50"/>
            <p:cNvSpPr/>
            <p:nvPr/>
          </p:nvSpPr>
          <p:spPr>
            <a:xfrm>
              <a:off x="9228" y="3718"/>
              <a:ext cx="4302" cy="669"/>
            </a:xfrm>
            <a:prstGeom prst="roundRect">
              <a:avLst>
                <a:gd name="adj" fmla="val 16667"/>
              </a:avLst>
            </a:prstGeom>
            <a:solidFill>
              <a:schemeClr val="bg1"/>
            </a:solidFill>
            <a:ln w="9525" cap="flat" cmpd="sng">
              <a:solidFill>
                <a:srgbClr val="336699"/>
              </a:solidFill>
              <a:prstDash val="solid"/>
              <a:round/>
              <a:headEnd type="none" w="med" len="med"/>
              <a:tailEnd type="none" w="med" len="med"/>
            </a:ln>
          </p:spPr>
          <p:txBody>
            <a:bodyPr wrap="none" anchor="ctr"/>
            <a:p>
              <a:pPr algn="ctr" latinLnBrk="1"/>
              <a:r>
                <a:rPr lang="zh-CN" altLang="en-US" dirty="0">
                  <a:latin typeface="Times New Roman" panose="02020603050405020304" pitchFamily="18" charset="0"/>
                  <a:ea typeface="黑体" panose="02010609060101010101" pitchFamily="49" charset="-122"/>
                </a:rPr>
                <a:t>分配团队成员角色</a:t>
              </a:r>
              <a:endParaRPr lang="ko-KR" altLang="en-US" dirty="0">
                <a:latin typeface="Times New Roman" panose="02020603050405020304" pitchFamily="18" charset="0"/>
                <a:ea typeface="黑体" panose="02010609060101010101" pitchFamily="49" charset="-122"/>
              </a:endParaRPr>
            </a:p>
          </p:txBody>
        </p:sp>
        <p:sp>
          <p:nvSpPr>
            <p:cNvPr id="22573" name="AutoShape 51"/>
            <p:cNvSpPr/>
            <p:nvPr/>
          </p:nvSpPr>
          <p:spPr>
            <a:xfrm>
              <a:off x="1825" y="5568"/>
              <a:ext cx="4303" cy="668"/>
            </a:xfrm>
            <a:prstGeom prst="roundRect">
              <a:avLst>
                <a:gd name="adj" fmla="val 16667"/>
              </a:avLst>
            </a:prstGeom>
            <a:solidFill>
              <a:schemeClr val="bg1"/>
            </a:solidFill>
            <a:ln w="9525" cap="flat" cmpd="sng">
              <a:solidFill>
                <a:srgbClr val="336699"/>
              </a:solidFill>
              <a:prstDash val="solid"/>
              <a:round/>
              <a:headEnd type="none" w="med" len="med"/>
              <a:tailEnd type="none" w="med" len="med"/>
            </a:ln>
          </p:spPr>
          <p:txBody>
            <a:bodyPr wrap="none" anchor="ctr"/>
            <a:p>
              <a:pPr algn="ctr" latinLnBrk="1"/>
              <a:r>
                <a:rPr lang="zh-CN" altLang="en-US" dirty="0">
                  <a:latin typeface="Times New Roman" panose="02020603050405020304" pitchFamily="18" charset="0"/>
                  <a:ea typeface="黑体" panose="02010609060101010101" pitchFamily="49" charset="-122"/>
                </a:rPr>
                <a:t>明确领导和结构</a:t>
              </a:r>
              <a:endParaRPr lang="zh-CN" altLang="en-US" dirty="0">
                <a:latin typeface="Times New Roman" panose="02020603050405020304" pitchFamily="18" charset="0"/>
                <a:ea typeface="黑体" panose="02010609060101010101" pitchFamily="49" charset="-122"/>
              </a:endParaRPr>
            </a:p>
          </p:txBody>
        </p:sp>
        <p:sp>
          <p:nvSpPr>
            <p:cNvPr id="22574" name="AutoShape 52"/>
            <p:cNvSpPr/>
            <p:nvPr/>
          </p:nvSpPr>
          <p:spPr>
            <a:xfrm>
              <a:off x="7303" y="5568"/>
              <a:ext cx="4302" cy="668"/>
            </a:xfrm>
            <a:prstGeom prst="roundRect">
              <a:avLst>
                <a:gd name="adj" fmla="val 16667"/>
              </a:avLst>
            </a:prstGeom>
            <a:solidFill>
              <a:schemeClr val="bg1"/>
            </a:solidFill>
            <a:ln w="9525" cap="flat" cmpd="sng">
              <a:solidFill>
                <a:srgbClr val="336699"/>
              </a:solidFill>
              <a:prstDash val="solid"/>
              <a:round/>
              <a:headEnd type="none" w="med" len="med"/>
              <a:tailEnd type="none" w="med" len="med"/>
            </a:ln>
          </p:spPr>
          <p:txBody>
            <a:bodyPr wrap="none" anchor="ctr"/>
            <a:p>
              <a:pPr algn="ctr" latinLnBrk="1"/>
              <a:r>
                <a:rPr lang="zh-CN" altLang="en-US" dirty="0">
                  <a:latin typeface="Times New Roman" panose="02020603050405020304" pitchFamily="18" charset="0"/>
                  <a:ea typeface="黑体" panose="02010609060101010101" pitchFamily="49" charset="-122"/>
                </a:rPr>
                <a:t>树立共同目标</a:t>
              </a:r>
              <a:endParaRPr lang="ko-KR" altLang="en-US" dirty="0">
                <a:latin typeface="Times New Roman" panose="02020603050405020304" pitchFamily="18" charset="0"/>
                <a:ea typeface="黑体" panose="02010609060101010101" pitchFamily="49" charset="-122"/>
              </a:endParaRPr>
            </a:p>
          </p:txBody>
        </p:sp>
        <p:sp>
          <p:nvSpPr>
            <p:cNvPr id="166978" name="Text Box 66"/>
            <p:cNvSpPr txBox="1">
              <a:spLocks noChangeArrowheads="1"/>
            </p:cNvSpPr>
            <p:nvPr/>
          </p:nvSpPr>
          <p:spPr bwMode="auto">
            <a:xfrm>
              <a:off x="6653" y="0"/>
              <a:ext cx="598"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R="0" defTabSz="914400">
                <a:buClrTx/>
                <a:buSzTx/>
                <a:buFontTx/>
                <a:defRPr/>
              </a:pPr>
              <a:r>
                <a:rPr kumimoji="0" lang="en-US" altLang="zh-CN" kern="1200" cap="none" spc="0" normalizeH="0" baseline="0" noProof="0" smtClean="0">
                  <a:solidFill>
                    <a:schemeClr val="bg1"/>
                  </a:solidFill>
                  <a:latin typeface="Times New Roman" panose="02020603050405020304" pitchFamily="18" charset="0"/>
                  <a:ea typeface="宋体" panose="02010600030101010101" pitchFamily="2" charset="-122"/>
                  <a:cs typeface="+mn-cs"/>
                  <a:sym typeface="Times New Roman" panose="02020603050405020304" pitchFamily="18" charset="0"/>
                </a:rPr>
                <a:t>1.</a:t>
              </a:r>
              <a:endParaRPr kumimoji="0" lang="en-US" altLang="zh-CN" kern="1200" cap="none" spc="0" normalizeH="0" baseline="0" noProof="0" smtClean="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66979" name="Text Box 67"/>
            <p:cNvSpPr txBox="1">
              <a:spLocks noChangeArrowheads="1"/>
            </p:cNvSpPr>
            <p:nvPr/>
          </p:nvSpPr>
          <p:spPr bwMode="auto">
            <a:xfrm>
              <a:off x="10849" y="1075"/>
              <a:ext cx="598" cy="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Tx/>
                <a:defRPr/>
              </a:pPr>
              <a:r>
                <a:rPr kumimoji="0" lang="en-US" altLang="zh-CN" kern="1200" cap="none" spc="0" normalizeH="0" baseline="0" noProof="0" smtClean="0">
                  <a:solidFill>
                    <a:schemeClr val="bg1"/>
                  </a:solidFill>
                  <a:latin typeface="Times New Roman" panose="02020603050405020304" pitchFamily="18" charset="0"/>
                  <a:ea typeface="宋体" panose="02010600030101010101" pitchFamily="2" charset="-122"/>
                  <a:cs typeface="+mn-cs"/>
                  <a:sym typeface="Times New Roman" panose="02020603050405020304" pitchFamily="18" charset="0"/>
                </a:rPr>
                <a:t>2.</a:t>
              </a:r>
              <a:endParaRPr kumimoji="0" lang="en-US" altLang="zh-CN" kern="1200" cap="none" spc="0" normalizeH="0" baseline="0" noProof="0" smtClean="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66980" name="Text Box 68"/>
            <p:cNvSpPr txBox="1">
              <a:spLocks noChangeArrowheads="1"/>
            </p:cNvSpPr>
            <p:nvPr/>
          </p:nvSpPr>
          <p:spPr bwMode="auto">
            <a:xfrm>
              <a:off x="11189" y="3231"/>
              <a:ext cx="598" cy="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Tx/>
                <a:defRPr/>
              </a:pPr>
              <a:r>
                <a:rPr kumimoji="0" lang="en-US" altLang="zh-CN" kern="1200" cap="none" spc="0" normalizeH="0" baseline="0" noProof="0" smtClean="0">
                  <a:solidFill>
                    <a:schemeClr val="bg1"/>
                  </a:solidFill>
                  <a:latin typeface="Times New Roman" panose="02020603050405020304" pitchFamily="18" charset="0"/>
                  <a:ea typeface="宋体" panose="02010600030101010101" pitchFamily="2" charset="-122"/>
                  <a:cs typeface="+mn-cs"/>
                  <a:sym typeface="Times New Roman" panose="02020603050405020304" pitchFamily="18" charset="0"/>
                </a:rPr>
                <a:t>3.</a:t>
              </a:r>
              <a:endParaRPr kumimoji="0" lang="en-US" altLang="zh-CN" kern="1200" cap="none" spc="0" normalizeH="0" baseline="0" noProof="0" smtClean="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66981" name="Text Box 69"/>
            <p:cNvSpPr txBox="1">
              <a:spLocks noChangeArrowheads="1"/>
            </p:cNvSpPr>
            <p:nvPr/>
          </p:nvSpPr>
          <p:spPr bwMode="auto">
            <a:xfrm>
              <a:off x="9262" y="5045"/>
              <a:ext cx="598" cy="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Tx/>
                <a:defRPr/>
              </a:pPr>
              <a:r>
                <a:rPr kumimoji="0" lang="en-US" altLang="zh-CN" kern="1200" cap="none" spc="0" normalizeH="0" baseline="0" noProof="0" smtClean="0">
                  <a:solidFill>
                    <a:schemeClr val="bg1"/>
                  </a:solidFill>
                  <a:latin typeface="Times New Roman" panose="02020603050405020304" pitchFamily="18" charset="0"/>
                  <a:ea typeface="宋体" panose="02010600030101010101" pitchFamily="2" charset="-122"/>
                  <a:cs typeface="+mn-cs"/>
                  <a:sym typeface="Times New Roman" panose="02020603050405020304" pitchFamily="18" charset="0"/>
                </a:rPr>
                <a:t>4.</a:t>
              </a:r>
              <a:endParaRPr kumimoji="0" lang="en-US" altLang="zh-CN" kern="1200" cap="none" spc="0" normalizeH="0" baseline="0" noProof="0" smtClean="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66982" name="Text Box 70"/>
            <p:cNvSpPr txBox="1">
              <a:spLocks noChangeArrowheads="1"/>
            </p:cNvSpPr>
            <p:nvPr/>
          </p:nvSpPr>
          <p:spPr bwMode="auto">
            <a:xfrm>
              <a:off x="3942" y="5045"/>
              <a:ext cx="598" cy="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Tx/>
                <a:defRPr/>
              </a:pPr>
              <a:r>
                <a:rPr kumimoji="0" lang="en-US" altLang="zh-CN" kern="1200" cap="none" spc="0" normalizeH="0" baseline="0" noProof="0" smtClean="0">
                  <a:solidFill>
                    <a:schemeClr val="bg1"/>
                  </a:solidFill>
                  <a:latin typeface="Times New Roman" panose="02020603050405020304" pitchFamily="18" charset="0"/>
                  <a:ea typeface="宋体" panose="02010600030101010101" pitchFamily="2" charset="-122"/>
                  <a:cs typeface="+mn-cs"/>
                  <a:sym typeface="Times New Roman" panose="02020603050405020304" pitchFamily="18" charset="0"/>
                </a:rPr>
                <a:t>5.</a:t>
              </a:r>
              <a:endParaRPr kumimoji="0" lang="en-US" altLang="zh-CN" kern="1200" cap="none" spc="0" normalizeH="0" baseline="0" noProof="0" smtClean="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66983" name="Text Box 71"/>
            <p:cNvSpPr txBox="1">
              <a:spLocks noChangeArrowheads="1"/>
            </p:cNvSpPr>
            <p:nvPr/>
          </p:nvSpPr>
          <p:spPr bwMode="auto">
            <a:xfrm>
              <a:off x="1998" y="3231"/>
              <a:ext cx="598" cy="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Tx/>
                <a:defRPr/>
              </a:pPr>
              <a:r>
                <a:rPr kumimoji="0" lang="en-US" altLang="zh-CN" kern="1200" cap="none" spc="0" normalizeH="0" baseline="0" noProof="0" smtClean="0">
                  <a:solidFill>
                    <a:schemeClr val="bg1"/>
                  </a:solidFill>
                  <a:latin typeface="Times New Roman" panose="02020603050405020304" pitchFamily="18" charset="0"/>
                  <a:ea typeface="宋体" panose="02010600030101010101" pitchFamily="2" charset="-122"/>
                  <a:cs typeface="+mn-cs"/>
                  <a:sym typeface="Times New Roman" panose="02020603050405020304" pitchFamily="18" charset="0"/>
                </a:rPr>
                <a:t>6.</a:t>
              </a:r>
              <a:endParaRPr kumimoji="0" lang="en-US" altLang="zh-CN" kern="1200" cap="none" spc="0" normalizeH="0" baseline="0" noProof="0" smtClean="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66984" name="Text Box 72"/>
            <p:cNvSpPr txBox="1">
              <a:spLocks noChangeArrowheads="1"/>
            </p:cNvSpPr>
            <p:nvPr/>
          </p:nvSpPr>
          <p:spPr bwMode="auto">
            <a:xfrm>
              <a:off x="2223" y="1075"/>
              <a:ext cx="598" cy="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R="0" defTabSz="914400">
                <a:buClrTx/>
                <a:buSzTx/>
                <a:buFontTx/>
                <a:defRPr/>
              </a:pPr>
              <a:r>
                <a:rPr kumimoji="0" lang="en-US" altLang="zh-CN" kern="1200" cap="none" spc="0" normalizeH="0" baseline="0" noProof="0" smtClean="0">
                  <a:solidFill>
                    <a:schemeClr val="bg1"/>
                  </a:solidFill>
                  <a:latin typeface="Times New Roman" panose="02020603050405020304" pitchFamily="18" charset="0"/>
                  <a:ea typeface="宋体" panose="02010600030101010101" pitchFamily="2" charset="-122"/>
                  <a:cs typeface="+mn-cs"/>
                  <a:sym typeface="Times New Roman" panose="02020603050405020304" pitchFamily="18" charset="0"/>
                </a:rPr>
                <a:t>7.</a:t>
              </a:r>
              <a:endParaRPr kumimoji="0" lang="en-US" altLang="zh-CN" kern="1200" cap="none" spc="0" normalizeH="0" baseline="0" noProof="0" smtClean="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6933"/>
                                        </p:tgtEl>
                                        <p:attrNameLst>
                                          <p:attrName>style.visibility</p:attrName>
                                        </p:attrNameLst>
                                      </p:cBhvr>
                                      <p:to>
                                        <p:strVal val="visible"/>
                                      </p:to>
                                    </p:set>
                                    <p:anim calcmode="lin" valueType="num">
                                      <p:cBhvr>
                                        <p:cTn id="7" dur="1000" fill="hold"/>
                                        <p:tgtEl>
                                          <p:spTgt spid="166933"/>
                                        </p:tgtEl>
                                        <p:attrNameLst>
                                          <p:attrName>ppt_w</p:attrName>
                                        </p:attrNameLst>
                                      </p:cBhvr>
                                      <p:tavLst>
                                        <p:tav tm="0">
                                          <p:val>
                                            <p:fltVal val="0.000000"/>
                                          </p:val>
                                        </p:tav>
                                        <p:tav tm="100000">
                                          <p:val>
                                            <p:strVal val="#ppt_w"/>
                                          </p:val>
                                        </p:tav>
                                      </p:tavLst>
                                    </p:anim>
                                    <p:anim calcmode="lin" valueType="num">
                                      <p:cBhvr>
                                        <p:cTn id="8" dur="1000" fill="hold"/>
                                        <p:tgtEl>
                                          <p:spTgt spid="166933"/>
                                        </p:tgtEl>
                                        <p:attrNameLst>
                                          <p:attrName>ppt_h</p:attrName>
                                        </p:attrNameLst>
                                      </p:cBhvr>
                                      <p:tavLst>
                                        <p:tav tm="0">
                                          <p:val>
                                            <p:fltVal val="0.000000"/>
                                          </p:val>
                                        </p:tav>
                                        <p:tav tm="100000">
                                          <p:val>
                                            <p:strVal val="#ppt_h"/>
                                          </p:val>
                                        </p:tav>
                                      </p:tavLst>
                                    </p:anim>
                                    <p:anim calcmode="lin" valueType="num">
                                      <p:cBhvr>
                                        <p:cTn id="9" dur="1000" fill="hold"/>
                                        <p:tgtEl>
                                          <p:spTgt spid="166933"/>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166933"/>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347"/>
          <p:cNvSpPr/>
          <p:nvPr/>
        </p:nvSpPr>
        <p:spPr>
          <a:xfrm>
            <a:off x="2484438" y="1339850"/>
            <a:ext cx="3959225" cy="566738"/>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en-US" altLang="zh-CN" sz="2400" b="0" dirty="0">
                <a:solidFill>
                  <a:srgbClr val="FFFF00"/>
                </a:solidFill>
                <a:latin typeface="Times New Roman" panose="02020603050405020304" pitchFamily="18" charset="0"/>
                <a:ea typeface="黑体" panose="02010609060101010101" pitchFamily="49" charset="-122"/>
              </a:rPr>
              <a:t>三、团队创建的过程</a:t>
            </a:r>
            <a:endParaRPr lang="zh-CN" altLang="en-US" sz="2400" b="0" dirty="0">
              <a:solidFill>
                <a:srgbClr val="FFFF00"/>
              </a:solidFill>
              <a:latin typeface="Times New Roman" panose="02020603050405020304" pitchFamily="18" charset="0"/>
              <a:ea typeface="黑体" panose="02010609060101010101" pitchFamily="49" charset="-122"/>
            </a:endParaRPr>
          </a:p>
        </p:txBody>
      </p:sp>
      <p:grpSp>
        <p:nvGrpSpPr>
          <p:cNvPr id="167992" name="Group 56"/>
          <p:cNvGrpSpPr/>
          <p:nvPr/>
        </p:nvGrpSpPr>
        <p:grpSpPr>
          <a:xfrm>
            <a:off x="755650" y="2349500"/>
            <a:ext cx="7823200" cy="3816350"/>
            <a:chOff x="0" y="0"/>
            <a:chExt cx="13380" cy="6464"/>
          </a:xfrm>
        </p:grpSpPr>
        <p:sp>
          <p:nvSpPr>
            <p:cNvPr id="23555" name="AutoShape 5"/>
            <p:cNvSpPr/>
            <p:nvPr/>
          </p:nvSpPr>
          <p:spPr>
            <a:xfrm>
              <a:off x="149" y="0"/>
              <a:ext cx="13067" cy="6464"/>
            </a:xfrm>
            <a:prstGeom prst="roundRect">
              <a:avLst>
                <a:gd name="adj" fmla="val 2972"/>
              </a:avLst>
            </a:prstGeom>
            <a:no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3556" name="Oval 11"/>
            <p:cNvSpPr/>
            <p:nvPr/>
          </p:nvSpPr>
          <p:spPr>
            <a:xfrm>
              <a:off x="4422" y="1216"/>
              <a:ext cx="4522" cy="4131"/>
            </a:xfrm>
            <a:prstGeom prst="ellipse">
              <a:avLst/>
            </a:prstGeom>
            <a:gradFill rotWithShape="1">
              <a:gsLst>
                <a:gs pos="0">
                  <a:srgbClr val="FFEA96">
                    <a:alpha val="59998"/>
                  </a:srgbClr>
                </a:gs>
                <a:gs pos="100000">
                  <a:srgbClr val="FFCC00">
                    <a:alpha val="59998"/>
                  </a:srgbClr>
                </a:gs>
              </a:gsLst>
              <a:path path="shape">
                <a:fillToRect l="50000" t="50000" r="50000" b="50000"/>
              </a:path>
              <a:tileRect/>
            </a:gradFill>
            <a:ln w="57150" cap="flat" cmpd="sng">
              <a:solidFill>
                <a:schemeClr val="bg1"/>
              </a:solidFill>
              <a:prstDash val="solid"/>
              <a:round/>
              <a:headEnd type="none" w="med" len="med"/>
              <a:tailEnd type="none" w="med" len="med"/>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67995" name="AutoShape 16"/>
            <p:cNvSpPr/>
            <p:nvPr/>
          </p:nvSpPr>
          <p:spPr bwMode="auto">
            <a:xfrm>
              <a:off x="4466" y="1256"/>
              <a:ext cx="4435" cy="4051"/>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663 w 21600"/>
                <a:gd name="T11" fmla="*/ 10800 h 21600"/>
                <a:gd name="T12" fmla="*/ 10800 w 21600"/>
                <a:gd name="T13" fmla="*/ 20937 h 21600"/>
                <a:gd name="T14" fmla="*/ 20937 w 21600"/>
                <a:gd name="T15" fmla="*/ 10800 h 21600"/>
                <a:gd name="T16" fmla="*/ 10800 w 21600"/>
                <a:gd name="T17" fmla="*/ 663 h 21600"/>
                <a:gd name="T18" fmla="*/ 663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63" y="10800"/>
                  </a:moveTo>
                  <a:cubicBezTo>
                    <a:pt x="663" y="16399"/>
                    <a:pt x="5201" y="20937"/>
                    <a:pt x="10800" y="20937"/>
                  </a:cubicBezTo>
                  <a:cubicBezTo>
                    <a:pt x="16399" y="20937"/>
                    <a:pt x="20937" y="16399"/>
                    <a:pt x="20937" y="10800"/>
                  </a:cubicBezTo>
                  <a:cubicBezTo>
                    <a:pt x="20937" y="5201"/>
                    <a:pt x="16399" y="663"/>
                    <a:pt x="10800" y="663"/>
                  </a:cubicBezTo>
                  <a:cubicBezTo>
                    <a:pt x="5201" y="663"/>
                    <a:pt x="663" y="5201"/>
                    <a:pt x="663" y="10800"/>
                  </a:cubicBezTo>
                  <a:close/>
                </a:path>
              </a:pathLst>
            </a:custGeom>
            <a:solidFill>
              <a:srgbClr val="663300">
                <a:alpha val="50000"/>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96" name="Line 17"/>
            <p:cNvSpPr>
              <a:spLocks noChangeShapeType="1"/>
            </p:cNvSpPr>
            <p:nvPr/>
          </p:nvSpPr>
          <p:spPr bwMode="auto">
            <a:xfrm>
              <a:off x="6678" y="1767"/>
              <a:ext cx="0" cy="1543"/>
            </a:xfrm>
            <a:prstGeom prst="line">
              <a:avLst/>
            </a:prstGeom>
            <a:noFill/>
            <a:ln w="38100">
              <a:solidFill>
                <a:schemeClr val="bg1"/>
              </a:solidFill>
              <a:round/>
              <a:headEnd type="triangle" w="med" len="med"/>
            </a:ln>
            <a:effectLst>
              <a:outerShdw dist="28398" dir="3806097" algn="ctr" rotWithShape="0">
                <a:srgbClr val="663300"/>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97" name="Line 22"/>
            <p:cNvSpPr>
              <a:spLocks noChangeShapeType="1"/>
            </p:cNvSpPr>
            <p:nvPr/>
          </p:nvSpPr>
          <p:spPr bwMode="auto">
            <a:xfrm flipV="1">
              <a:off x="5520" y="3310"/>
              <a:ext cx="1158" cy="1310"/>
            </a:xfrm>
            <a:prstGeom prst="line">
              <a:avLst/>
            </a:prstGeom>
            <a:noFill/>
            <a:ln w="38100">
              <a:solidFill>
                <a:schemeClr val="bg1"/>
              </a:solidFill>
              <a:round/>
              <a:headEnd type="triangle" w="med" len="med"/>
            </a:ln>
            <a:effectLst>
              <a:outerShdw dist="28398" dir="3806097" algn="ctr" rotWithShape="0">
                <a:srgbClr val="663300"/>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98" name="Line 23"/>
            <p:cNvSpPr>
              <a:spLocks noChangeShapeType="1"/>
            </p:cNvSpPr>
            <p:nvPr/>
          </p:nvSpPr>
          <p:spPr bwMode="auto">
            <a:xfrm>
              <a:off x="4911" y="2928"/>
              <a:ext cx="1767" cy="382"/>
            </a:xfrm>
            <a:prstGeom prst="line">
              <a:avLst/>
            </a:prstGeom>
            <a:noFill/>
            <a:ln w="38100">
              <a:solidFill>
                <a:schemeClr val="bg1"/>
              </a:solidFill>
              <a:round/>
              <a:headEnd type="triangle" w="med" len="med"/>
            </a:ln>
            <a:effectLst>
              <a:outerShdw dist="28398" dir="3806097" algn="ctr" rotWithShape="0">
                <a:srgbClr val="663300"/>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99" name="Line 24"/>
            <p:cNvSpPr>
              <a:spLocks noChangeShapeType="1"/>
            </p:cNvSpPr>
            <p:nvPr/>
          </p:nvSpPr>
          <p:spPr bwMode="auto">
            <a:xfrm flipH="1">
              <a:off x="6677" y="2928"/>
              <a:ext cx="1749" cy="382"/>
            </a:xfrm>
            <a:prstGeom prst="line">
              <a:avLst/>
            </a:prstGeom>
            <a:noFill/>
            <a:ln w="38100">
              <a:solidFill>
                <a:schemeClr val="bg1"/>
              </a:solidFill>
              <a:round/>
              <a:headEnd type="triangle" w="med" len="med"/>
            </a:ln>
            <a:effectLst>
              <a:outerShdw dist="28398" dir="3806097" algn="ctr" rotWithShape="0">
                <a:srgbClr val="663300"/>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8000" name="Line 25"/>
            <p:cNvSpPr>
              <a:spLocks noChangeShapeType="1"/>
            </p:cNvSpPr>
            <p:nvPr/>
          </p:nvSpPr>
          <p:spPr bwMode="auto">
            <a:xfrm flipH="1" flipV="1">
              <a:off x="6677" y="3309"/>
              <a:ext cx="1127" cy="1343"/>
            </a:xfrm>
            <a:prstGeom prst="line">
              <a:avLst/>
            </a:prstGeom>
            <a:noFill/>
            <a:ln w="38100">
              <a:solidFill>
                <a:schemeClr val="bg1"/>
              </a:solidFill>
              <a:round/>
              <a:headEnd type="triangle" w="med" len="med"/>
            </a:ln>
            <a:effectLst>
              <a:outerShdw dist="28398" dir="3806097" algn="ctr" rotWithShape="0">
                <a:srgbClr val="663300"/>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pic>
          <p:nvPicPr>
            <p:cNvPr id="23563" name="Picture 29" descr="3원_3"/>
            <p:cNvPicPr>
              <a:picLocks noChangeAspect="1"/>
            </p:cNvPicPr>
            <p:nvPr/>
          </p:nvPicPr>
          <p:blipFill>
            <a:blip r:embed="rId1">
              <a:lum bright="-12000" contrast="17998"/>
            </a:blip>
            <a:stretch>
              <a:fillRect/>
            </a:stretch>
          </p:blipFill>
          <p:spPr>
            <a:xfrm>
              <a:off x="5706" y="2369"/>
              <a:ext cx="1978" cy="1820"/>
            </a:xfrm>
            <a:prstGeom prst="rect">
              <a:avLst/>
            </a:prstGeom>
            <a:noFill/>
            <a:ln w="9525">
              <a:noFill/>
            </a:ln>
          </p:spPr>
        </p:pic>
        <p:sp>
          <p:nvSpPr>
            <p:cNvPr id="23564" name="AutoShape 30"/>
            <p:cNvSpPr/>
            <p:nvPr/>
          </p:nvSpPr>
          <p:spPr>
            <a:xfrm>
              <a:off x="5827" y="4"/>
              <a:ext cx="6532" cy="1732"/>
            </a:xfrm>
            <a:prstGeom prst="roundRect">
              <a:avLst>
                <a:gd name="adj" fmla="val 50000"/>
              </a:avLst>
            </a:prstGeom>
            <a:gradFill rotWithShape="1">
              <a:gsLst>
                <a:gs pos="0">
                  <a:srgbClr val="663300">
                    <a:alpha val="79999"/>
                  </a:srgbClr>
                </a:gs>
                <a:gs pos="100000">
                  <a:schemeClr val="bg1">
                    <a:alpha val="0"/>
                  </a:schemeClr>
                </a:gs>
              </a:gsLst>
              <a:path path="rect">
                <a:fillToRect t="100000" r="100000"/>
              </a:path>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3565" name="AutoShape 32"/>
            <p:cNvSpPr/>
            <p:nvPr/>
          </p:nvSpPr>
          <p:spPr>
            <a:xfrm>
              <a:off x="8506" y="1957"/>
              <a:ext cx="4875" cy="1731"/>
            </a:xfrm>
            <a:prstGeom prst="roundRect">
              <a:avLst>
                <a:gd name="adj" fmla="val 50000"/>
              </a:avLst>
            </a:prstGeom>
            <a:gradFill rotWithShape="1">
              <a:gsLst>
                <a:gs pos="0">
                  <a:srgbClr val="663300">
                    <a:alpha val="79999"/>
                  </a:srgbClr>
                </a:gs>
                <a:gs pos="100000">
                  <a:schemeClr val="bg1">
                    <a:alpha val="0"/>
                  </a:schemeClr>
                </a:gs>
              </a:gsLst>
              <a:path path="rect">
                <a:fillToRect t="100000" r="100000"/>
              </a:path>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3566" name="AutoShape 33"/>
            <p:cNvSpPr/>
            <p:nvPr/>
          </p:nvSpPr>
          <p:spPr>
            <a:xfrm>
              <a:off x="0" y="1957"/>
              <a:ext cx="4874" cy="1731"/>
            </a:xfrm>
            <a:prstGeom prst="roundRect">
              <a:avLst>
                <a:gd name="adj" fmla="val 50000"/>
              </a:avLst>
            </a:prstGeom>
            <a:gradFill rotWithShape="1">
              <a:gsLst>
                <a:gs pos="0">
                  <a:srgbClr val="663300">
                    <a:alpha val="79999"/>
                  </a:srgbClr>
                </a:gs>
                <a:gs pos="100000">
                  <a:srgbClr val="2F1800">
                    <a:alpha val="0"/>
                  </a:srgbClr>
                </a:gs>
              </a:gsLst>
              <a:path path="rect">
                <a:fillToRect l="100000" t="100000"/>
              </a:path>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3567" name="AutoShape 34"/>
            <p:cNvSpPr/>
            <p:nvPr/>
          </p:nvSpPr>
          <p:spPr>
            <a:xfrm>
              <a:off x="836" y="4384"/>
              <a:ext cx="4875" cy="1731"/>
            </a:xfrm>
            <a:prstGeom prst="roundRect">
              <a:avLst>
                <a:gd name="adj" fmla="val 50000"/>
              </a:avLst>
            </a:prstGeom>
            <a:gradFill rotWithShape="1">
              <a:gsLst>
                <a:gs pos="0">
                  <a:srgbClr val="663300">
                    <a:alpha val="79999"/>
                  </a:srgbClr>
                </a:gs>
                <a:gs pos="100000">
                  <a:srgbClr val="2F1800">
                    <a:alpha val="0"/>
                  </a:srgbClr>
                </a:gs>
              </a:gsLst>
              <a:path path="rect">
                <a:fillToRect l="100000" t="100000"/>
              </a:path>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3568" name="AutoShape 35"/>
            <p:cNvSpPr/>
            <p:nvPr/>
          </p:nvSpPr>
          <p:spPr>
            <a:xfrm>
              <a:off x="7576" y="4385"/>
              <a:ext cx="5351" cy="1731"/>
            </a:xfrm>
            <a:prstGeom prst="roundRect">
              <a:avLst>
                <a:gd name="adj" fmla="val 50000"/>
              </a:avLst>
            </a:prstGeom>
            <a:gradFill rotWithShape="1">
              <a:gsLst>
                <a:gs pos="0">
                  <a:srgbClr val="663300">
                    <a:alpha val="79999"/>
                  </a:srgbClr>
                </a:gs>
                <a:gs pos="100000">
                  <a:schemeClr val="bg1">
                    <a:alpha val="0"/>
                  </a:schemeClr>
                </a:gs>
              </a:gsLst>
              <a:path path="rect">
                <a:fillToRect t="100000" r="100000"/>
              </a:path>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68007" name="AutoShape 36"/>
            <p:cNvSpPr/>
            <p:nvPr/>
          </p:nvSpPr>
          <p:spPr bwMode="auto">
            <a:xfrm>
              <a:off x="5864" y="119"/>
              <a:ext cx="1649" cy="1504"/>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2160 w 21600"/>
                <a:gd name="T11" fmla="*/ 10800 h 21600"/>
                <a:gd name="T12" fmla="*/ 10800 w 21600"/>
                <a:gd name="T13" fmla="*/ 19440 h 21600"/>
                <a:gd name="T14" fmla="*/ 19440 w 21600"/>
                <a:gd name="T15" fmla="*/ 10800 h 21600"/>
                <a:gd name="T16" fmla="*/ 10800 w 21600"/>
                <a:gd name="T17" fmla="*/ 2160 h 21600"/>
                <a:gd name="T18" fmla="*/ 2160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18A46"/>
                </a:gs>
                <a:gs pos="100000">
                  <a:srgbClr val="EB5F01"/>
                </a:gs>
              </a:gsLst>
              <a:lin ang="5400000" scaled="1"/>
            </a:gradFill>
            <a:ln w="9525" cap="flat" cmpd="sng">
              <a:solidFill>
                <a:schemeClr val="bg1"/>
              </a:solidFill>
              <a:round/>
            </a:ln>
            <a:effectLst>
              <a:outerShdw dist="38100" dir="5400000" algn="ctr" rotWithShape="0">
                <a:srgbClr val="482400">
                  <a:alpha val="60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3570" name="Oval 46"/>
            <p:cNvSpPr/>
            <p:nvPr/>
          </p:nvSpPr>
          <p:spPr>
            <a:xfrm>
              <a:off x="5922" y="116"/>
              <a:ext cx="1513" cy="1381"/>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68009" name="AutoShape 47"/>
            <p:cNvSpPr/>
            <p:nvPr/>
          </p:nvSpPr>
          <p:spPr bwMode="auto">
            <a:xfrm>
              <a:off x="5933" y="129"/>
              <a:ext cx="1502" cy="1368"/>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367 w 21600"/>
                <a:gd name="T11" fmla="*/ 10800 h 21600"/>
                <a:gd name="T12" fmla="*/ 10800 w 21600"/>
                <a:gd name="T13" fmla="*/ 20233 h 21600"/>
                <a:gd name="T14" fmla="*/ 20233 w 21600"/>
                <a:gd name="T15" fmla="*/ 10800 h 21600"/>
                <a:gd name="T16" fmla="*/ 10800 w 21600"/>
                <a:gd name="T17" fmla="*/ 1367 h 21600"/>
                <a:gd name="T18" fmla="*/ 1367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8010" name="AutoShape 48"/>
            <p:cNvSpPr/>
            <p:nvPr/>
          </p:nvSpPr>
          <p:spPr bwMode="auto">
            <a:xfrm>
              <a:off x="8574" y="2071"/>
              <a:ext cx="1649" cy="1504"/>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2160 w 21600"/>
                <a:gd name="T11" fmla="*/ 10800 h 21600"/>
                <a:gd name="T12" fmla="*/ 10800 w 21600"/>
                <a:gd name="T13" fmla="*/ 19440 h 21600"/>
                <a:gd name="T14" fmla="*/ 19440 w 21600"/>
                <a:gd name="T15" fmla="*/ 10800 h 21600"/>
                <a:gd name="T16" fmla="*/ 10800 w 21600"/>
                <a:gd name="T17" fmla="*/ 2160 h 21600"/>
                <a:gd name="T18" fmla="*/ 2160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gradFill>
            <a:ln w="9525" cap="flat" cmpd="sng">
              <a:solidFill>
                <a:schemeClr val="bg1"/>
              </a:solidFill>
              <a:round/>
            </a:ln>
            <a:effectLst>
              <a:outerShdw dist="38100" dir="5400000" algn="ctr" rotWithShape="0">
                <a:srgbClr val="482400">
                  <a:alpha val="60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3573" name="Oval 49"/>
            <p:cNvSpPr/>
            <p:nvPr/>
          </p:nvSpPr>
          <p:spPr>
            <a:xfrm>
              <a:off x="8641" y="2069"/>
              <a:ext cx="1514" cy="1381"/>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68012" name="AutoShape 50"/>
            <p:cNvSpPr/>
            <p:nvPr/>
          </p:nvSpPr>
          <p:spPr bwMode="auto">
            <a:xfrm>
              <a:off x="8646" y="2078"/>
              <a:ext cx="1502" cy="1367"/>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367 w 21600"/>
                <a:gd name="T11" fmla="*/ 10800 h 21600"/>
                <a:gd name="T12" fmla="*/ 10800 w 21600"/>
                <a:gd name="T13" fmla="*/ 20233 h 21600"/>
                <a:gd name="T14" fmla="*/ 20233 w 21600"/>
                <a:gd name="T15" fmla="*/ 10800 h 21600"/>
                <a:gd name="T16" fmla="*/ 10800 w 21600"/>
                <a:gd name="T17" fmla="*/ 1367 h 21600"/>
                <a:gd name="T18" fmla="*/ 1367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8013" name="AutoShape 51"/>
            <p:cNvSpPr/>
            <p:nvPr/>
          </p:nvSpPr>
          <p:spPr bwMode="auto">
            <a:xfrm>
              <a:off x="7629" y="4499"/>
              <a:ext cx="1649" cy="1504"/>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2160 w 21600"/>
                <a:gd name="T11" fmla="*/ 10800 h 21600"/>
                <a:gd name="T12" fmla="*/ 10800 w 21600"/>
                <a:gd name="T13" fmla="*/ 19440 h 21600"/>
                <a:gd name="T14" fmla="*/ 19440 w 21600"/>
                <a:gd name="T15" fmla="*/ 10800 h 21600"/>
                <a:gd name="T16" fmla="*/ 10800 w 21600"/>
                <a:gd name="T17" fmla="*/ 2160 h 21600"/>
                <a:gd name="T18" fmla="*/ 2160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gradFill>
            <a:ln w="9525" cap="flat" cmpd="sng">
              <a:solidFill>
                <a:schemeClr val="bg1"/>
              </a:solidFill>
              <a:round/>
            </a:ln>
            <a:effectLst>
              <a:outerShdw dist="38100" dir="5400000" algn="ctr" rotWithShape="0">
                <a:srgbClr val="482400">
                  <a:alpha val="60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3576" name="Oval 52"/>
            <p:cNvSpPr/>
            <p:nvPr/>
          </p:nvSpPr>
          <p:spPr>
            <a:xfrm>
              <a:off x="7696" y="4497"/>
              <a:ext cx="1514" cy="1380"/>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68015" name="AutoShape 53"/>
            <p:cNvSpPr/>
            <p:nvPr/>
          </p:nvSpPr>
          <p:spPr bwMode="auto">
            <a:xfrm>
              <a:off x="7701" y="4506"/>
              <a:ext cx="1501" cy="1366"/>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367 w 21600"/>
                <a:gd name="T11" fmla="*/ 10800 h 21600"/>
                <a:gd name="T12" fmla="*/ 10800 w 21600"/>
                <a:gd name="T13" fmla="*/ 20233 h 21600"/>
                <a:gd name="T14" fmla="*/ 20233 w 21600"/>
                <a:gd name="T15" fmla="*/ 10800 h 21600"/>
                <a:gd name="T16" fmla="*/ 10800 w 21600"/>
                <a:gd name="T17" fmla="*/ 1367 h 21600"/>
                <a:gd name="T18" fmla="*/ 1367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8016" name="AutoShape 54"/>
            <p:cNvSpPr/>
            <p:nvPr/>
          </p:nvSpPr>
          <p:spPr bwMode="auto">
            <a:xfrm>
              <a:off x="4047" y="4499"/>
              <a:ext cx="1649" cy="1504"/>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2160 w 21600"/>
                <a:gd name="T11" fmla="*/ 10800 h 21600"/>
                <a:gd name="T12" fmla="*/ 10800 w 21600"/>
                <a:gd name="T13" fmla="*/ 19440 h 21600"/>
                <a:gd name="T14" fmla="*/ 19440 w 21600"/>
                <a:gd name="T15" fmla="*/ 10800 h 21600"/>
                <a:gd name="T16" fmla="*/ 10800 w 21600"/>
                <a:gd name="T17" fmla="*/ 2160 h 21600"/>
                <a:gd name="T18" fmla="*/ 2160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gradFill>
            <a:ln w="9525" cap="flat" cmpd="sng">
              <a:solidFill>
                <a:schemeClr val="bg1"/>
              </a:solidFill>
              <a:round/>
            </a:ln>
            <a:effectLst>
              <a:outerShdw dist="38100" dir="5400000" algn="ctr" rotWithShape="0">
                <a:srgbClr val="482400">
                  <a:alpha val="60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3579" name="Oval 55"/>
            <p:cNvSpPr/>
            <p:nvPr/>
          </p:nvSpPr>
          <p:spPr>
            <a:xfrm>
              <a:off x="4115" y="4497"/>
              <a:ext cx="1514" cy="1380"/>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68018" name="AutoShape 56"/>
            <p:cNvSpPr/>
            <p:nvPr/>
          </p:nvSpPr>
          <p:spPr bwMode="auto">
            <a:xfrm>
              <a:off x="4120" y="4506"/>
              <a:ext cx="1502" cy="1366"/>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367 w 21600"/>
                <a:gd name="T11" fmla="*/ 10800 h 21600"/>
                <a:gd name="T12" fmla="*/ 10800 w 21600"/>
                <a:gd name="T13" fmla="*/ 20233 h 21600"/>
                <a:gd name="T14" fmla="*/ 20233 w 21600"/>
                <a:gd name="T15" fmla="*/ 10800 h 21600"/>
                <a:gd name="T16" fmla="*/ 10800 w 21600"/>
                <a:gd name="T17" fmla="*/ 1367 h 21600"/>
                <a:gd name="T18" fmla="*/ 1367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8019" name="AutoShape 57"/>
            <p:cNvSpPr/>
            <p:nvPr/>
          </p:nvSpPr>
          <p:spPr bwMode="auto">
            <a:xfrm>
              <a:off x="3186" y="2071"/>
              <a:ext cx="1649" cy="1504"/>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2160 w 21600"/>
                <a:gd name="T11" fmla="*/ 10800 h 21600"/>
                <a:gd name="T12" fmla="*/ 10800 w 21600"/>
                <a:gd name="T13" fmla="*/ 19440 h 21600"/>
                <a:gd name="T14" fmla="*/ 19440 w 21600"/>
                <a:gd name="T15" fmla="*/ 10800 h 21600"/>
                <a:gd name="T16" fmla="*/ 10800 w 21600"/>
                <a:gd name="T17" fmla="*/ 2160 h 21600"/>
                <a:gd name="T18" fmla="*/ 2160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gradFill>
            <a:ln w="9525" cap="flat" cmpd="sng">
              <a:solidFill>
                <a:schemeClr val="bg1"/>
              </a:solidFill>
              <a:round/>
            </a:ln>
            <a:effectLst>
              <a:outerShdw dist="38100" dir="5400000" algn="ctr" rotWithShape="0">
                <a:srgbClr val="482400">
                  <a:alpha val="60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3582" name="Oval 58"/>
            <p:cNvSpPr/>
            <p:nvPr/>
          </p:nvSpPr>
          <p:spPr>
            <a:xfrm>
              <a:off x="3254" y="2069"/>
              <a:ext cx="1514" cy="1381"/>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68021" name="AutoShape 59"/>
            <p:cNvSpPr/>
            <p:nvPr/>
          </p:nvSpPr>
          <p:spPr bwMode="auto">
            <a:xfrm>
              <a:off x="3259" y="2078"/>
              <a:ext cx="1502" cy="1367"/>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367 w 21600"/>
                <a:gd name="T11" fmla="*/ 10800 h 21600"/>
                <a:gd name="T12" fmla="*/ 10800 w 21600"/>
                <a:gd name="T13" fmla="*/ 20233 h 21600"/>
                <a:gd name="T14" fmla="*/ 20233 w 21600"/>
                <a:gd name="T15" fmla="*/ 10800 h 21600"/>
                <a:gd name="T16" fmla="*/ 10800 w 21600"/>
                <a:gd name="T17" fmla="*/ 1367 h 21600"/>
                <a:gd name="T18" fmla="*/ 1367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8022" name="Rectangle 72"/>
            <p:cNvSpPr>
              <a:spLocks noChangeArrowheads="1"/>
            </p:cNvSpPr>
            <p:nvPr/>
          </p:nvSpPr>
          <p:spPr bwMode="auto">
            <a:xfrm>
              <a:off x="6047" y="194"/>
              <a:ext cx="1282" cy="1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smtClean="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1.</a:t>
              </a:r>
              <a:endParaRPr kumimoji="0" lang="en-US"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8023" name="Rectangle 73"/>
            <p:cNvSpPr>
              <a:spLocks noChangeArrowheads="1"/>
            </p:cNvSpPr>
            <p:nvPr/>
          </p:nvSpPr>
          <p:spPr bwMode="auto">
            <a:xfrm>
              <a:off x="8757" y="2147"/>
              <a:ext cx="1282" cy="1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smtClean="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2.</a:t>
              </a:r>
              <a:endParaRPr kumimoji="0" lang="en-US"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8024" name="Rectangle 74"/>
            <p:cNvSpPr>
              <a:spLocks noChangeArrowheads="1"/>
            </p:cNvSpPr>
            <p:nvPr/>
          </p:nvSpPr>
          <p:spPr bwMode="auto">
            <a:xfrm>
              <a:off x="7812" y="4574"/>
              <a:ext cx="1282" cy="1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smtClean="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3.</a:t>
              </a:r>
              <a:endParaRPr kumimoji="0" lang="en-US"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8025" name="Rectangle 75"/>
            <p:cNvSpPr>
              <a:spLocks noChangeArrowheads="1"/>
            </p:cNvSpPr>
            <p:nvPr/>
          </p:nvSpPr>
          <p:spPr bwMode="auto">
            <a:xfrm>
              <a:off x="4231" y="4574"/>
              <a:ext cx="1281" cy="1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smtClean="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4.</a:t>
              </a:r>
              <a:endParaRPr kumimoji="0" lang="en-US"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8026" name="Rectangle 76"/>
            <p:cNvSpPr>
              <a:spLocks noChangeArrowheads="1"/>
            </p:cNvSpPr>
            <p:nvPr/>
          </p:nvSpPr>
          <p:spPr bwMode="auto">
            <a:xfrm>
              <a:off x="3370" y="2147"/>
              <a:ext cx="1282" cy="1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smtClean="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5.</a:t>
              </a:r>
              <a:endParaRPr kumimoji="0" lang="en-US"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89" name="Text Box 77"/>
            <p:cNvSpPr txBox="1"/>
            <p:nvPr/>
          </p:nvSpPr>
          <p:spPr>
            <a:xfrm>
              <a:off x="1265" y="4826"/>
              <a:ext cx="2814" cy="849"/>
            </a:xfrm>
            <a:prstGeom prst="rect">
              <a:avLst/>
            </a:prstGeom>
            <a:noFill/>
            <a:ln w="9525">
              <a:noFill/>
            </a:ln>
          </p:spPr>
          <p:txBody>
            <a:bodyPr anchor="ctr"/>
            <a:p>
              <a:r>
                <a:rPr lang="ko-KR" altLang="en-US" b="0" dirty="0">
                  <a:latin typeface="Times New Roman" panose="02020603050405020304" pitchFamily="18" charset="0"/>
                  <a:ea typeface="黑体" panose="02010609060101010101" pitchFamily="49" charset="-122"/>
                </a:rPr>
                <a:t>高产期</a:t>
              </a:r>
              <a:endParaRPr lang="ko-KR" altLang="en-US" b="0" dirty="0">
                <a:latin typeface="Times New Roman" panose="02020603050405020304" pitchFamily="18" charset="0"/>
                <a:ea typeface="黑体" panose="02010609060101010101" pitchFamily="49" charset="-122"/>
              </a:endParaRPr>
            </a:p>
          </p:txBody>
        </p:sp>
        <p:sp>
          <p:nvSpPr>
            <p:cNvPr id="23590" name="Text Box 78"/>
            <p:cNvSpPr txBox="1"/>
            <p:nvPr/>
          </p:nvSpPr>
          <p:spPr>
            <a:xfrm>
              <a:off x="9328" y="4825"/>
              <a:ext cx="3308" cy="849"/>
            </a:xfrm>
            <a:prstGeom prst="rect">
              <a:avLst/>
            </a:prstGeom>
            <a:noFill/>
            <a:ln w="9525">
              <a:noFill/>
            </a:ln>
          </p:spPr>
          <p:txBody>
            <a:bodyPr anchor="ctr"/>
            <a:p>
              <a:r>
                <a:rPr lang="zh-CN" altLang="en-US" b="0" dirty="0">
                  <a:latin typeface="Times New Roman" panose="02020603050405020304" pitchFamily="18" charset="0"/>
                  <a:ea typeface="黑体" panose="02010609060101010101" pitchFamily="49" charset="-122"/>
                </a:rPr>
                <a:t>稳定期</a:t>
              </a:r>
              <a:endParaRPr lang="zh-CN" altLang="en-US" b="0" dirty="0">
                <a:latin typeface="Times New Roman" panose="02020603050405020304" pitchFamily="18" charset="0"/>
                <a:ea typeface="黑体" panose="02010609060101010101" pitchFamily="49" charset="-122"/>
              </a:endParaRPr>
            </a:p>
          </p:txBody>
        </p:sp>
        <p:sp>
          <p:nvSpPr>
            <p:cNvPr id="23591" name="Text Box 79"/>
            <p:cNvSpPr txBox="1"/>
            <p:nvPr/>
          </p:nvSpPr>
          <p:spPr>
            <a:xfrm>
              <a:off x="336" y="2307"/>
              <a:ext cx="3032" cy="963"/>
            </a:xfrm>
            <a:prstGeom prst="rect">
              <a:avLst/>
            </a:prstGeom>
            <a:noFill/>
            <a:ln w="9525">
              <a:noFill/>
            </a:ln>
          </p:spPr>
          <p:txBody>
            <a:bodyPr anchor="ctr"/>
            <a:p>
              <a:r>
                <a:rPr lang="zh-CN" altLang="en-US" b="0" dirty="0">
                  <a:latin typeface="Times New Roman" panose="02020603050405020304" pitchFamily="18" charset="0"/>
                  <a:ea typeface="黑体" panose="02010609060101010101" pitchFamily="49" charset="-122"/>
                </a:rPr>
                <a:t>调整期</a:t>
              </a:r>
              <a:endParaRPr lang="zh-CN" altLang="en-US" b="0" dirty="0">
                <a:latin typeface="Times New Roman" panose="02020603050405020304" pitchFamily="18" charset="0"/>
                <a:ea typeface="黑体" panose="02010609060101010101" pitchFamily="49" charset="-122"/>
              </a:endParaRPr>
            </a:p>
          </p:txBody>
        </p:sp>
        <p:sp>
          <p:nvSpPr>
            <p:cNvPr id="23592" name="Text Box 80"/>
            <p:cNvSpPr txBox="1"/>
            <p:nvPr/>
          </p:nvSpPr>
          <p:spPr>
            <a:xfrm>
              <a:off x="10252" y="2307"/>
              <a:ext cx="2686" cy="963"/>
            </a:xfrm>
            <a:prstGeom prst="rect">
              <a:avLst/>
            </a:prstGeom>
            <a:noFill/>
            <a:ln w="9525">
              <a:noFill/>
            </a:ln>
          </p:spPr>
          <p:txBody>
            <a:bodyPr anchor="ctr"/>
            <a:p>
              <a:r>
                <a:rPr lang="ko-KR" altLang="en-US" b="0" dirty="0">
                  <a:latin typeface="Times New Roman" panose="02020603050405020304" pitchFamily="18" charset="0"/>
                  <a:ea typeface="黑体" panose="02010609060101010101" pitchFamily="49" charset="-122"/>
                </a:rPr>
                <a:t>动荡期</a:t>
              </a:r>
              <a:endParaRPr lang="ko-KR" altLang="en-US" b="0" dirty="0">
                <a:latin typeface="Times New Roman" panose="02020603050405020304" pitchFamily="18" charset="0"/>
                <a:ea typeface="黑体" panose="02010609060101010101" pitchFamily="49" charset="-122"/>
              </a:endParaRPr>
            </a:p>
          </p:txBody>
        </p:sp>
        <p:sp>
          <p:nvSpPr>
            <p:cNvPr id="23593" name="Text Box 81"/>
            <p:cNvSpPr txBox="1"/>
            <p:nvPr/>
          </p:nvSpPr>
          <p:spPr>
            <a:xfrm>
              <a:off x="7575" y="340"/>
              <a:ext cx="3874" cy="968"/>
            </a:xfrm>
            <a:prstGeom prst="rect">
              <a:avLst/>
            </a:prstGeom>
            <a:noFill/>
            <a:ln w="9525">
              <a:noFill/>
            </a:ln>
          </p:spPr>
          <p:txBody>
            <a:bodyPr anchor="ctr"/>
            <a:p>
              <a:r>
                <a:rPr lang="ko-KR" altLang="en-US" b="0" dirty="0">
                  <a:latin typeface="Times New Roman" panose="02020603050405020304" pitchFamily="18" charset="0"/>
                  <a:ea typeface="黑体" panose="02010609060101010101" pitchFamily="49" charset="-122"/>
                </a:rPr>
                <a:t>成立期</a:t>
              </a:r>
              <a:endParaRPr lang="ko-KR" altLang="en-US" b="0" dirty="0">
                <a:latin typeface="Times New Roman" panose="02020603050405020304" pitchFamily="18"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67992"/>
                                        </p:tgtEl>
                                        <p:attrNameLst>
                                          <p:attrName>style.visibility</p:attrName>
                                        </p:attrNameLst>
                                      </p:cBhvr>
                                      <p:to>
                                        <p:strVal val="visible"/>
                                      </p:to>
                                    </p:set>
                                    <p:animEffect transition="in" filter="wheel(4)">
                                      <p:cBhvr>
                                        <p:cTn id="7" dur="20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347"/>
          <p:cNvSpPr/>
          <p:nvPr/>
        </p:nvSpPr>
        <p:spPr>
          <a:xfrm>
            <a:off x="2520950" y="1135063"/>
            <a:ext cx="3959225" cy="566737"/>
          </a:xfrm>
          <a:prstGeom prst="rect">
            <a:avLst/>
          </a:prstGeom>
          <a:gradFill rotWithShape="0">
            <a:gsLst>
              <a:gs pos="0">
                <a:srgbClr val="990000">
                  <a:alpha val="70000"/>
                </a:srgbClr>
              </a:gs>
              <a:gs pos="100000">
                <a:srgbClr val="470000">
                  <a:alpha val="79999"/>
                </a:srgbClr>
              </a:gs>
            </a:gsLst>
            <a:path path="rect">
              <a:fillToRect r="100000" b="100000"/>
            </a:path>
            <a:tileRect/>
          </a:gradFill>
          <a:ln w="9525"/>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en-US" altLang="zh-CN" sz="2400" b="0" dirty="0">
                <a:solidFill>
                  <a:srgbClr val="FFFF00"/>
                </a:solidFill>
                <a:latin typeface="Times New Roman" panose="02020603050405020304" pitchFamily="18" charset="0"/>
                <a:ea typeface="黑体" panose="02010609060101010101" pitchFamily="49" charset="-122"/>
              </a:rPr>
              <a:t>三、团队创建的过程</a:t>
            </a:r>
            <a:endParaRPr lang="zh-CN" altLang="en-US" sz="2400" b="0" dirty="0">
              <a:solidFill>
                <a:srgbClr val="FFFF00"/>
              </a:solidFill>
              <a:latin typeface="Times New Roman" panose="02020603050405020304" pitchFamily="18" charset="0"/>
              <a:ea typeface="黑体" panose="02010609060101010101" pitchFamily="49" charset="-122"/>
            </a:endParaRPr>
          </a:p>
        </p:txBody>
      </p:sp>
      <p:sp>
        <p:nvSpPr>
          <p:cNvPr id="174124" name="Rectangle 44"/>
          <p:cNvSpPr/>
          <p:nvPr/>
        </p:nvSpPr>
        <p:spPr>
          <a:xfrm>
            <a:off x="3457575" y="2052638"/>
            <a:ext cx="194310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latin typeface="Times New Roman" panose="02020603050405020304" pitchFamily="18" charset="0"/>
                <a:ea typeface="黑体" panose="02010609060101010101" pitchFamily="49" charset="-122"/>
              </a:rPr>
              <a:t>（一）成立期</a:t>
            </a:r>
            <a:endParaRPr lang="zh-CN" altLang="en-US" dirty="0">
              <a:latin typeface="Times New Roman" panose="02020603050405020304" pitchFamily="18" charset="0"/>
              <a:ea typeface="黑体" panose="02010609060101010101" pitchFamily="49" charset="-122"/>
            </a:endParaRPr>
          </a:p>
        </p:txBody>
      </p:sp>
      <p:grpSp>
        <p:nvGrpSpPr>
          <p:cNvPr id="24579" name="组合 1"/>
          <p:cNvGrpSpPr/>
          <p:nvPr/>
        </p:nvGrpSpPr>
        <p:grpSpPr>
          <a:xfrm>
            <a:off x="1042988" y="2706688"/>
            <a:ext cx="7273925" cy="3971925"/>
            <a:chOff x="1643" y="3585"/>
            <a:chExt cx="11454" cy="6254"/>
          </a:xfrm>
        </p:grpSpPr>
        <p:pic>
          <p:nvPicPr>
            <p:cNvPr id="24580" name="图片 1" descr="白板20"/>
            <p:cNvPicPr>
              <a:picLocks noGrp="1" noChangeAspect="1"/>
            </p:cNvPicPr>
            <p:nvPr/>
          </p:nvPicPr>
          <p:blipFill>
            <a:blip r:embed="rId1">
              <a:clrChange>
                <a:clrFrom>
                  <a:srgbClr val="FFFFFF"/>
                </a:clrFrom>
                <a:clrTo>
                  <a:srgbClr val="FFFFFF">
                    <a:alpha val="0"/>
                  </a:srgbClr>
                </a:clrTo>
              </a:clrChange>
            </a:blip>
            <a:srcRect l="3911" t="15240" r="4741" b="8333"/>
            <a:stretch>
              <a:fillRect/>
            </a:stretch>
          </p:blipFill>
          <p:spPr>
            <a:xfrm>
              <a:off x="1642" y="3585"/>
              <a:ext cx="11455" cy="6255"/>
            </a:xfrm>
            <a:prstGeom prst="rect">
              <a:avLst/>
            </a:prstGeom>
            <a:noFill/>
            <a:ln w="9525">
              <a:noFill/>
            </a:ln>
          </p:spPr>
        </p:pic>
        <p:sp>
          <p:nvSpPr>
            <p:cNvPr id="174126" name="Text Box 46" descr="金融10"/>
            <p:cNvSpPr txBox="1">
              <a:spLocks noChangeArrowheads="1"/>
            </p:cNvSpPr>
            <p:nvPr/>
          </p:nvSpPr>
          <p:spPr bwMode="auto">
            <a:xfrm>
              <a:off x="4705" y="4349"/>
              <a:ext cx="7257" cy="4465"/>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defRPr/>
              </a:pPr>
              <a:r>
                <a:rPr kumimoji="0" lang="zh-CN" altLang="en-US"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即团队形成的初期。在这个阶段，团队的创建人必须根据团队的任务、目标来思考创建一个什么样的团队，即团队类型，团队的规模应该控制在多少人，应该包含哪些必需的技术人才、管理人才，各自的角色是什么，对这些初步的内容必须拿出一个明确的规划来。因为如果目的不清楚，在选择团队成员的时候就会出现不知如何配合的问题。</a:t>
              </a:r>
              <a:endParaRPr kumimoji="0" lang="zh-CN" altLang="en-US"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4124"/>
                                        </p:tgtEl>
                                        <p:attrNameLst>
                                          <p:attrName>style.visibility</p:attrName>
                                        </p:attrNameLst>
                                      </p:cBhvr>
                                      <p:to>
                                        <p:strVal val="visible"/>
                                      </p:to>
                                    </p:set>
                                    <p:anim calcmode="lin" valueType="num">
                                      <p:cBhvr additive="base">
                                        <p:cTn id="7" dur="1000" fill="hold"/>
                                        <p:tgtEl>
                                          <p:spTgt spid="174124"/>
                                        </p:tgtEl>
                                        <p:attrNameLst>
                                          <p:attrName>ppt_x</p:attrName>
                                        </p:attrNameLst>
                                      </p:cBhvr>
                                      <p:tavLst>
                                        <p:tav tm="0">
                                          <p:val>
                                            <p:strVal val="#ppt_x"/>
                                          </p:val>
                                        </p:tav>
                                        <p:tav tm="100000">
                                          <p:val>
                                            <p:strVal val="#ppt_x"/>
                                          </p:val>
                                        </p:tav>
                                      </p:tavLst>
                                    </p:anim>
                                    <p:anim calcmode="lin" valueType="num">
                                      <p:cBhvr additive="base">
                                        <p:cTn id="8" dur="1000" fill="hold"/>
                                        <p:tgtEl>
                                          <p:spTgt spid="1741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4124">
                                            <p:txEl>
                                              <p:charRg st="0" end="7"/>
                                            </p:txEl>
                                          </p:spTgt>
                                        </p:tgtEl>
                                        <p:attrNameLst>
                                          <p:attrName>style.visibility</p:attrName>
                                        </p:attrNameLst>
                                      </p:cBhvr>
                                      <p:to>
                                        <p:strVal val="visible"/>
                                      </p:to>
                                    </p:set>
                                    <p:anim calcmode="lin" valueType="num">
                                      <p:cBhvr additive="base">
                                        <p:cTn id="11" dur="1000" fill="hold"/>
                                        <p:tgtEl>
                                          <p:spTgt spid="174124">
                                            <p:txEl>
                                              <p:charRg st="0" end="7"/>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74124">
                                            <p:txEl>
                                              <p:charRg st="0"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4"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8" name="Rectangle 4"/>
          <p:cNvSpPr/>
          <p:nvPr/>
        </p:nvSpPr>
        <p:spPr>
          <a:xfrm>
            <a:off x="3565525" y="1630363"/>
            <a:ext cx="194310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latin typeface="Times New Roman" panose="02020603050405020304" pitchFamily="18" charset="0"/>
                <a:ea typeface="黑体" panose="02010609060101010101" pitchFamily="49" charset="-122"/>
              </a:rPr>
              <a:t>（二）动荡期</a:t>
            </a:r>
            <a:endParaRPr lang="zh-CN" altLang="en-US" dirty="0">
              <a:latin typeface="Times New Roman" panose="02020603050405020304" pitchFamily="18" charset="0"/>
              <a:ea typeface="黑体" panose="02010609060101010101" pitchFamily="49" charset="-122"/>
            </a:endParaRPr>
          </a:p>
        </p:txBody>
      </p:sp>
      <p:grpSp>
        <p:nvGrpSpPr>
          <p:cNvPr id="25602" name="组合 1"/>
          <p:cNvGrpSpPr/>
          <p:nvPr/>
        </p:nvGrpSpPr>
        <p:grpSpPr>
          <a:xfrm>
            <a:off x="611188" y="2043113"/>
            <a:ext cx="8137525" cy="4464050"/>
            <a:chOff x="850" y="2905"/>
            <a:chExt cx="12814" cy="7030"/>
          </a:xfrm>
        </p:grpSpPr>
        <p:pic>
          <p:nvPicPr>
            <p:cNvPr id="25603" name="图片 1" descr="白板43"/>
            <p:cNvPicPr>
              <a:picLocks noGrp="1" noChangeAspect="1"/>
            </p:cNvPicPr>
            <p:nvPr/>
          </p:nvPicPr>
          <p:blipFill>
            <a:blip r:embed="rId1">
              <a:clrChange>
                <a:clrFrom>
                  <a:srgbClr val="FFFFFF"/>
                </a:clrFrom>
                <a:clrTo>
                  <a:srgbClr val="FFFFFF">
                    <a:alpha val="0"/>
                  </a:srgbClr>
                </a:clrTo>
              </a:clrChange>
            </a:blip>
            <a:srcRect t="15668"/>
            <a:stretch>
              <a:fillRect/>
            </a:stretch>
          </p:blipFill>
          <p:spPr>
            <a:xfrm>
              <a:off x="850" y="2905"/>
              <a:ext cx="12815" cy="7030"/>
            </a:xfrm>
            <a:prstGeom prst="rect">
              <a:avLst/>
            </a:prstGeom>
            <a:noFill/>
            <a:ln w="9525">
              <a:noFill/>
            </a:ln>
          </p:spPr>
        </p:pic>
        <p:sp>
          <p:nvSpPr>
            <p:cNvPr id="175112" name="Text Box 8" descr="金融10"/>
            <p:cNvSpPr txBox="1">
              <a:spLocks noChangeArrowheads="1"/>
            </p:cNvSpPr>
            <p:nvPr/>
          </p:nvSpPr>
          <p:spPr bwMode="auto">
            <a:xfrm>
              <a:off x="1726" y="4073"/>
              <a:ext cx="7712" cy="4465"/>
            </a:xfrm>
            <a:prstGeom prst="rect">
              <a:avLst/>
            </a:prstGeom>
            <a:noFill/>
            <a:ln>
              <a:noFill/>
            </a:ln>
            <a:effectLst/>
            <a:extLst>
              <a:ext uri="{909E8E84-426E-40DD-AFC4-6F175D3DCCD1}">
                <a14:hiddenFill xmlns:a14="http://schemas.microsoft.com/office/drawing/2010/main">
                  <a:blipFill dpi="0" rotWithShape="0">
                    <a:blip r:embed="rId2"/>
                    <a:srcRect/>
                    <a:stretch>
                      <a:fillRect/>
                    </a:stretch>
                  </a:blipFill>
                </a14:hiddenFill>
              </a:ext>
              <a:ext uri="{91240B29-F687-4F45-9708-019B960494DF}">
                <a14:hiddenLine xmlns:a14="http://schemas.microsoft.com/office/drawing/2010/main" w="9525">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defRPr/>
              </a:pPr>
              <a:r>
                <a:rPr kumimoji="0" lang="zh-CN" altLang="en-US"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团队经过组建阶段后，隐藏的问题逐渐暴露，团队内部冲突加剧，虽然说团队成员接受了团队的存在，但对团队加给他们的约束，仍然加以抵制。而且，对于是否可以改变这个团队，还存在争执，互不帮助。在这一阶段，热情往往让位于挫折和愤怒。抗拒、较劲是常有的现象，那些团队组建之初就确立的基本原则可能像暴风中的大树一样被打倒。</a:t>
              </a:r>
              <a:endParaRPr kumimoji="0" lang="zh-CN" altLang="en-US"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5108"/>
                                        </p:tgtEl>
                                        <p:attrNameLst>
                                          <p:attrName>style.visibility</p:attrName>
                                        </p:attrNameLst>
                                      </p:cBhvr>
                                      <p:to>
                                        <p:strVal val="visible"/>
                                      </p:to>
                                    </p:set>
                                    <p:anim calcmode="lin" valueType="num">
                                      <p:cBhvr additive="base">
                                        <p:cTn id="7" dur="1000" fill="hold"/>
                                        <p:tgtEl>
                                          <p:spTgt spid="175108"/>
                                        </p:tgtEl>
                                        <p:attrNameLst>
                                          <p:attrName>ppt_x</p:attrName>
                                        </p:attrNameLst>
                                      </p:cBhvr>
                                      <p:tavLst>
                                        <p:tav tm="0">
                                          <p:val>
                                            <p:strVal val="#ppt_x"/>
                                          </p:val>
                                        </p:tav>
                                        <p:tav tm="100000">
                                          <p:val>
                                            <p:strVal val="#ppt_x"/>
                                          </p:val>
                                        </p:tav>
                                      </p:tavLst>
                                    </p:anim>
                                    <p:anim calcmode="lin" valueType="num">
                                      <p:cBhvr additive="base">
                                        <p:cTn id="8" dur="1000" fill="hold"/>
                                        <p:tgtEl>
                                          <p:spTgt spid="17510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5108">
                                            <p:txEl>
                                              <p:charRg st="0" end="7"/>
                                            </p:txEl>
                                          </p:spTgt>
                                        </p:tgtEl>
                                        <p:attrNameLst>
                                          <p:attrName>style.visibility</p:attrName>
                                        </p:attrNameLst>
                                      </p:cBhvr>
                                      <p:to>
                                        <p:strVal val="visible"/>
                                      </p:to>
                                    </p:set>
                                    <p:anim calcmode="lin" valueType="num">
                                      <p:cBhvr additive="base">
                                        <p:cTn id="11" dur="1000" fill="hold"/>
                                        <p:tgtEl>
                                          <p:spTgt spid="175108">
                                            <p:txEl>
                                              <p:charRg st="0" end="7"/>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75108">
                                            <p:txEl>
                                              <p:charRg st="0"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2" name="Rectangle 4"/>
          <p:cNvSpPr/>
          <p:nvPr/>
        </p:nvSpPr>
        <p:spPr>
          <a:xfrm>
            <a:off x="3419475" y="1701800"/>
            <a:ext cx="1943100"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latin typeface="Times New Roman" panose="02020603050405020304" pitchFamily="18" charset="0"/>
                <a:ea typeface="黑体" panose="02010609060101010101" pitchFamily="49" charset="-122"/>
              </a:rPr>
              <a:t>（三）稳定期</a:t>
            </a:r>
            <a:endParaRPr lang="zh-CN" altLang="en-US" dirty="0">
              <a:latin typeface="Times New Roman" panose="02020603050405020304" pitchFamily="18" charset="0"/>
              <a:ea typeface="黑体" panose="02010609060101010101" pitchFamily="49" charset="-122"/>
            </a:endParaRPr>
          </a:p>
        </p:txBody>
      </p:sp>
      <p:grpSp>
        <p:nvGrpSpPr>
          <p:cNvPr id="176135" name="Group 7"/>
          <p:cNvGrpSpPr/>
          <p:nvPr/>
        </p:nvGrpSpPr>
        <p:grpSpPr>
          <a:xfrm>
            <a:off x="538163" y="2563813"/>
            <a:ext cx="7920037" cy="3529012"/>
            <a:chOff x="0" y="0"/>
            <a:chExt cx="11565" cy="3400"/>
          </a:xfrm>
        </p:grpSpPr>
        <p:sp>
          <p:nvSpPr>
            <p:cNvPr id="26627" name="AutoShape 10"/>
            <p:cNvSpPr/>
            <p:nvPr/>
          </p:nvSpPr>
          <p:spPr>
            <a:xfrm>
              <a:off x="328" y="387"/>
              <a:ext cx="10872" cy="2560"/>
            </a:xfrm>
            <a:prstGeom prst="roundRect">
              <a:avLst>
                <a:gd name="adj" fmla="val 10889"/>
              </a:avLst>
            </a:prstGeom>
            <a:gradFill rotWithShape="1">
              <a:gsLst>
                <a:gs pos="0">
                  <a:srgbClr val="D3ADF9"/>
                </a:gs>
                <a:gs pos="100000">
                  <a:srgbClr val="FFFF99"/>
                </a:gs>
              </a:gsLst>
              <a:lin ang="0" scaled="1"/>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28" name="AutoShape 8"/>
            <p:cNvSpPr/>
            <p:nvPr/>
          </p:nvSpPr>
          <p:spPr>
            <a:xfrm>
              <a:off x="328" y="1357"/>
              <a:ext cx="792" cy="818"/>
            </a:xfrm>
            <a:prstGeom prst="rightArrow">
              <a:avLst>
                <a:gd name="adj1" fmla="val 50000"/>
                <a:gd name="adj2" fmla="val 41652"/>
              </a:avLst>
            </a:prstGeom>
            <a:solidFill>
              <a:schemeClr val="bg1"/>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29" name="Text Box 17"/>
            <p:cNvSpPr txBox="1"/>
            <p:nvPr/>
          </p:nvSpPr>
          <p:spPr>
            <a:xfrm>
              <a:off x="948" y="722"/>
              <a:ext cx="10102" cy="2025"/>
            </a:xfrm>
            <a:prstGeom prst="rect">
              <a:avLst/>
            </a:prstGeom>
            <a:noFill/>
            <a:ln w="9525">
              <a:noFill/>
            </a:ln>
          </p:spPr>
          <p:txBody>
            <a:bodyPr anchor="t">
              <a:spAutoFit/>
            </a:bodyPr>
            <a:p>
              <a:pPr>
                <a:lnSpc>
                  <a:spcPct val="110000"/>
                </a:lnSpc>
              </a:pPr>
              <a:r>
                <a:rPr lang="zh-CN" altLang="en-US" b="0" dirty="0">
                  <a:latin typeface="Times New Roman" panose="02020603050405020304" pitchFamily="18" charset="0"/>
                  <a:ea typeface="黑体" panose="02010609060101010101" pitchFamily="49" charset="-122"/>
                </a:rPr>
                <a:t>经过一段时间的激荡，团队将逐渐走向规范。在这个阶段中，团队内部成员之间开始形成亲密的关系，团队表现出一定的凝聚力。这时会产生强烈的团队身份感和友谊关系，彼此之间保持积极的态度，表现出相互之间的理解、关心和友爱，并再次把注意力转移到工作任务和目标上来，大家关心的问题是彼此的合作和团队的发展。</a:t>
              </a:r>
              <a:endParaRPr lang="zh-CN" altLang="en-US" b="0" dirty="0">
                <a:latin typeface="Times New Roman" panose="02020603050405020304" pitchFamily="18" charset="0"/>
                <a:ea typeface="黑体" panose="02010609060101010101" pitchFamily="49" charset="-122"/>
              </a:endParaRPr>
            </a:p>
          </p:txBody>
        </p:sp>
        <p:sp>
          <p:nvSpPr>
            <p:cNvPr id="26630" name="AutoShape 5"/>
            <p:cNvSpPr/>
            <p:nvPr/>
          </p:nvSpPr>
          <p:spPr>
            <a:xfrm>
              <a:off x="0" y="0"/>
              <a:ext cx="11565" cy="3400"/>
            </a:xfrm>
            <a:prstGeom prst="roundRect">
              <a:avLst>
                <a:gd name="adj" fmla="val 3481"/>
              </a:avLst>
            </a:prstGeom>
            <a:noFill/>
            <a:ln w="19050" cap="rnd" cmpd="sng">
              <a:solidFill>
                <a:schemeClr val="folHlink"/>
              </a:solidFill>
              <a:prstDash val="sysDot"/>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6132"/>
                                        </p:tgtEl>
                                        <p:attrNameLst>
                                          <p:attrName>style.visibility</p:attrName>
                                        </p:attrNameLst>
                                      </p:cBhvr>
                                      <p:to>
                                        <p:strVal val="visible"/>
                                      </p:to>
                                    </p:set>
                                    <p:anim calcmode="lin" valueType="num">
                                      <p:cBhvr additive="base">
                                        <p:cTn id="7" dur="1000" fill="hold"/>
                                        <p:tgtEl>
                                          <p:spTgt spid="176132"/>
                                        </p:tgtEl>
                                        <p:attrNameLst>
                                          <p:attrName>ppt_x</p:attrName>
                                        </p:attrNameLst>
                                      </p:cBhvr>
                                      <p:tavLst>
                                        <p:tav tm="0">
                                          <p:val>
                                            <p:strVal val="#ppt_x"/>
                                          </p:val>
                                        </p:tav>
                                        <p:tav tm="100000">
                                          <p:val>
                                            <p:strVal val="#ppt_x"/>
                                          </p:val>
                                        </p:tav>
                                      </p:tavLst>
                                    </p:anim>
                                    <p:anim calcmode="lin" valueType="num">
                                      <p:cBhvr additive="base">
                                        <p:cTn id="8" dur="1000" fill="hold"/>
                                        <p:tgtEl>
                                          <p:spTgt spid="17613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6132">
                                            <p:txEl>
                                              <p:charRg st="0" end="7"/>
                                            </p:txEl>
                                          </p:spTgt>
                                        </p:tgtEl>
                                        <p:attrNameLst>
                                          <p:attrName>style.visibility</p:attrName>
                                        </p:attrNameLst>
                                      </p:cBhvr>
                                      <p:to>
                                        <p:strVal val="visible"/>
                                      </p:to>
                                    </p:set>
                                    <p:anim calcmode="lin" valueType="num">
                                      <p:cBhvr additive="base">
                                        <p:cTn id="11" dur="1000" fill="hold"/>
                                        <p:tgtEl>
                                          <p:spTgt spid="176132">
                                            <p:txEl>
                                              <p:charRg st="0" end="7"/>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76132">
                                            <p:txEl>
                                              <p:charRg st="0" end="7"/>
                                            </p:txEl>
                                          </p:spTgt>
                                        </p:tgtEl>
                                        <p:attrNameLst>
                                          <p:attrName>ppt_y</p:attrName>
                                        </p:attrNameLst>
                                      </p:cBhvr>
                                      <p:tavLst>
                                        <p:tav tm="0">
                                          <p:val>
                                            <p:strVal val="0-#ppt_h/2"/>
                                          </p:val>
                                        </p:tav>
                                        <p:tav tm="100000">
                                          <p:val>
                                            <p:strVal val="#ppt_y"/>
                                          </p:val>
                                        </p:tav>
                                      </p:tavLst>
                                    </p:anim>
                                  </p:childTnLst>
                                </p:cTn>
                              </p:par>
                              <p:par>
                                <p:cTn id="13" presetID="3" presetClass="entr" presetSubtype="5" fill="hold" nodeType="withEffect">
                                  <p:stCondLst>
                                    <p:cond delay="0"/>
                                  </p:stCondLst>
                                  <p:childTnLst>
                                    <p:set>
                                      <p:cBhvr>
                                        <p:cTn id="14" dur="1" fill="hold">
                                          <p:stCondLst>
                                            <p:cond delay="0"/>
                                          </p:stCondLst>
                                        </p:cTn>
                                        <p:tgtEl>
                                          <p:spTgt spid="176135"/>
                                        </p:tgtEl>
                                        <p:attrNameLst>
                                          <p:attrName>style.visibility</p:attrName>
                                        </p:attrNameLst>
                                      </p:cBhvr>
                                      <p:to>
                                        <p:strVal val="visible"/>
                                      </p:to>
                                    </p:set>
                                    <p:animEffect transition="in" filter="blinds(vertical)">
                                      <p:cBhvr>
                                        <p:cTn id="15" dur="1000"/>
                                        <p:tgtEl>
                                          <p:spTgt spid="176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animBg="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2.pn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_rels/theme3.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主题1_2">
  <a:themeElements>
    <a:clrScheme name="主题1_2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fontScheme name="主题1_2">
      <a:majorFont>
        <a:latin typeface="Verdana"/>
        <a:ea typeface="华文新魏"/>
        <a:cs typeface=""/>
      </a:majorFont>
      <a:minorFont>
        <a:latin typeface="Times New Roman"/>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主题1_2 1">
        <a:dk1>
          <a:srgbClr val="1D528D"/>
        </a:dk1>
        <a:lt1>
          <a:srgbClr val="FFFFFF"/>
        </a:lt1>
        <a:dk2>
          <a:srgbClr val="000000"/>
        </a:dk2>
        <a:lt2>
          <a:srgbClr val="DDDDDD"/>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主题1_2 2">
        <a:dk1>
          <a:srgbClr val="1D528D"/>
        </a:dk1>
        <a:lt1>
          <a:srgbClr val="FFFFFF"/>
        </a:lt1>
        <a:dk2>
          <a:srgbClr val="000000"/>
        </a:dk2>
        <a:lt2>
          <a:srgbClr val="DDDDDD"/>
        </a:lt2>
        <a:accent1>
          <a:srgbClr val="399D72"/>
        </a:accent1>
        <a:accent2>
          <a:srgbClr val="E3DE15"/>
        </a:accent2>
        <a:accent3>
          <a:srgbClr val="FFFFFF"/>
        </a:accent3>
        <a:accent4>
          <a:srgbClr val="174578"/>
        </a:accent4>
        <a:accent5>
          <a:srgbClr val="AECCBC"/>
        </a:accent5>
        <a:accent6>
          <a:srgbClr val="CEC912"/>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主题1_2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1256</Words>
  <Application>WPS 演示</Application>
  <PresentationFormat/>
  <Paragraphs>163</Paragraphs>
  <Slides>15</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15</vt:i4>
      </vt:variant>
    </vt:vector>
  </HeadingPairs>
  <TitlesOfParts>
    <vt:vector size="32" baseType="lpstr">
      <vt:lpstr>Arial</vt:lpstr>
      <vt:lpstr>宋体</vt:lpstr>
      <vt:lpstr>Wingdings</vt:lpstr>
      <vt:lpstr>Times New Roman</vt:lpstr>
      <vt:lpstr>黑体</vt:lpstr>
      <vt:lpstr>Verdana</vt:lpstr>
      <vt:lpstr>华文新魏</vt:lpstr>
      <vt:lpstr>Calibri</vt:lpstr>
      <vt:lpstr>HY헤드라인M</vt:lpstr>
      <vt:lpstr>Malgun Gothic</vt:lpstr>
      <vt:lpstr>HY견고딕</vt:lpstr>
      <vt:lpstr>微软雅黑</vt:lpstr>
      <vt:lpstr>Arial Unicode MS</vt:lpstr>
      <vt:lpstr>楷体</vt:lpstr>
      <vt:lpstr>主题1_2</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她貌</cp:lastModifiedBy>
  <cp:revision>345</cp:revision>
  <dcterms:created xsi:type="dcterms:W3CDTF">2019-05-08T02:11:28Z</dcterms:created>
  <dcterms:modified xsi:type="dcterms:W3CDTF">2019-05-15T11:45:46Z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