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16"/>
  </p:notesMasterIdLst>
  <p:handoutMasterIdLst>
    <p:handoutMasterId r:id="rId17"/>
  </p:handoutMasterIdLst>
  <p:sldIdLst>
    <p:sldId id="1097" r:id="rId5"/>
    <p:sldId id="1119" r:id="rId6"/>
    <p:sldId id="1122" r:id="rId7"/>
    <p:sldId id="1123" r:id="rId8"/>
    <p:sldId id="260" r:id="rId9"/>
    <p:sldId id="1121" r:id="rId10"/>
    <p:sldId id="366" r:id="rId11"/>
    <p:sldId id="1075" r:id="rId12"/>
    <p:sldId id="1076" r:id="rId13"/>
    <p:sldId id="1077" r:id="rId14"/>
    <p:sldId id="1096" r:id="rId1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CCFF33"/>
    <a:srgbClr val="FFCCFF"/>
    <a:srgbClr val="2BBFEF"/>
    <a:srgbClr val="C72DED"/>
    <a:srgbClr val="6666FF"/>
    <a:srgbClr val="CC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0" d="100"/>
          <a:sy n="70" d="100"/>
        </p:scale>
        <p:origin x="1386" y="66"/>
      </p:cViewPr>
      <p:guideLst>
        <p:guide orient="horz" pos="1998"/>
        <p:guide pos="2856"/>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4BF082D-7E39-4C2B-81AA-52DBE21E57C8}" type="datetimeFigureOut">
              <a:rPr kumimoji="0" lang="zh-CN" altLang="en-US" sz="12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FD3BC74D-CBD5-4E0F-A2A1-BA4962E46776}" type="slidenum">
              <a:rPr kumimoji="0" lang="zh-CN" altLang="en-US" sz="12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5A3B23D-1176-4B99-8205-7338703FD50E}" type="datetimeFigureOut">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8" name="Rectangle 4"/>
          <p:cNvSpPr>
            <a:spLocks noGrp="1" noRot="1"/>
          </p:cNvSpPr>
          <p:nvPr>
            <p:ph type="sldImg"/>
          </p:nvPr>
        </p:nvSpPr>
        <p:spPr>
          <a:xfrm>
            <a:off x="1143000" y="685800"/>
            <a:ext cx="4572000" cy="3429000"/>
          </a:xfrm>
          <a:prstGeom prst="rect">
            <a:avLst/>
          </a:prstGeom>
          <a:noFill/>
          <a:ln w="9525">
            <a:noFill/>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BCED42B-3C94-47F5-A83D-F0A6CFB0589D}"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05588" y="365125"/>
            <a:ext cx="2070100" cy="55848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95288" y="365125"/>
            <a:ext cx="6057900" cy="55848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180000" tIns="180000" rIns="180000" bIns="1800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31"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2"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3"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Rectangle 30"/>
          <p:cNvSpPr>
            <a:spLocks noChangeArrowheads="1"/>
          </p:cNvSpPr>
          <p:nvPr userDrawn="1"/>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6" name="Rectangle 12"/>
          <p:cNvSpPr>
            <a:spLocks noGrp="1" noChangeArrowheads="1"/>
          </p:cNvSpPr>
          <p:nvPr>
            <p:ph type="body" idx="1"/>
          </p:nvPr>
        </p:nvSpPr>
        <p:spPr bwMode="auto">
          <a:xfrm>
            <a:off x="395288" y="1341438"/>
            <a:ext cx="8280400"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80000" rIns="180000" bIns="180000" numCol="1" anchor="t" anchorCtr="0" compatLnSpc="1"/>
          <a:lstStyle/>
          <a:p>
            <a:pPr lvl="0" fontAlgn="base"/>
            <a:r>
              <a:rPr lang="zh-CN" altLang="en-US" strike="noStrike" noProof="1" smtClean="0"/>
              <a:t>        单击此处编辑母版文本样式</a:t>
            </a:r>
            <a:endParaRPr lang="zh-CN" altLang="en-US" strike="noStrike" noProof="1" smtClean="0"/>
          </a:p>
        </p:txBody>
      </p:sp>
      <p:sp>
        <p:nvSpPr>
          <p:cNvPr id="3"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
        <p:nvSpPr>
          <p:cNvPr id="1030" name="WordArt 16"/>
          <p:cNvSpPr/>
          <p:nvPr userDrawn="1"/>
        </p:nvSpPr>
        <p:spPr>
          <a:xfrm>
            <a:off x="456883" y="684211"/>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mn-cs"/>
                <a:sym typeface="+mn-ea"/>
              </a:rPr>
              <a:t>项目九</a:t>
            </a:r>
            <a:endParaRPr lang="zh-CN" altLang="en-US" sz="3600" strike="noStrike" noProof="1">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1031"/>
                                        </p:tgtEl>
                                        <p:attrNameLst>
                                          <p:attrName>ppt_x</p:attrName>
                                          <p:attrName>ppt_y</p:attrName>
                                        </p:attrNameLst>
                                      </p:cBhvr>
                                      <p:rCtr x="117900" y="-1"/>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32"/>
                                        </p:tgtEl>
                                        <p:attrNameLst>
                                          <p:attrName>ppt_x</p:attrName>
                                          <p:attrName>ppt_y</p:attrName>
                                        </p:attrNameLst>
                                      </p:cBhvr>
                                      <p:rCtr x="117900" y="-1"/>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033"/>
                                        </p:tgtEl>
                                        <p:attrNameLst>
                                          <p:attrName>ppt_x</p:attrName>
                                          <p:attrName>ppt_y</p:attrName>
                                        </p:attrNameLst>
                                      </p:cBhvr>
                                      <p:rCtr x="117900" y="-1"/>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034"/>
                                        </p:tgtEl>
                                        <p:attrNameLst>
                                          <p:attrName>ppt_x</p:attrName>
                                          <p:attrName>ppt_y</p:attrName>
                                        </p:attrNameLst>
                                      </p:cBhvr>
                                      <p:rCtr x="117900"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Lst>
  </p:timing>
  <p:hf sldNum="0" hdr="0" ftr="0" dt="0"/>
  <p:txStyles>
    <p:titleStyle>
      <a:lvl1pPr algn="ctr" rtl="0" eaLnBrk="0" fontAlgn="base" hangingPunct="0">
        <a:spcBef>
          <a:spcPct val="0"/>
        </a:spcBef>
        <a:spcAft>
          <a:spcPct val="0"/>
        </a:spcAft>
        <a:defRPr sz="3600" b="1" kern="1200">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2pPr>
      <a:lvl3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3pPr>
      <a:lvl4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4pPr>
      <a:lvl5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5pPr>
      <a:lvl6pPr marL="4572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6pPr>
      <a:lvl7pPr marL="9144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7pPr>
      <a:lvl8pPr marL="13716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8pPr>
      <a:lvl9pPr marL="18288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9pPr>
    </p:titleStyle>
    <p:bodyStyle>
      <a:lvl1pPr algn="l" rtl="0" eaLnBrk="0" fontAlgn="base" hangingPunct="0">
        <a:lnSpc>
          <a:spcPct val="130000"/>
        </a:lnSpc>
        <a:spcBef>
          <a:spcPct val="20000"/>
        </a:spcBef>
        <a:spcAft>
          <a:spcPct val="0"/>
        </a:spcAft>
        <a:buClr>
          <a:schemeClr val="hlink"/>
        </a:buClr>
        <a:buFont typeface="Wingdings" panose="05000000000000000000" pitchFamily="2" charset="2"/>
        <a:defRPr sz="2000" kern="1200">
          <a:solidFill>
            <a:schemeClr val="tx2"/>
          </a:solidFill>
          <a:effectLst>
            <a:outerShdw blurRad="38100" dist="38100" dir="2700000" algn="tl">
              <a:srgbClr val="C0C0C0"/>
            </a:outerShdw>
          </a:effectLst>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236980" indent="-228600" algn="l" rtl="0" eaLnBrk="0" fontAlgn="base" hangingPunct="0">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4465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792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400" b="0">
                <a:solidFill>
                  <a:schemeClr val="tx1"/>
                </a:solidFill>
                <a:effectLst/>
                <a:latin typeface="+mn-lt"/>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792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0" hangingPunct="0">
              <a:defRPr sz="1400" b="0">
                <a:solidFill>
                  <a:schemeClr val="tx1"/>
                </a:solidFill>
                <a:effectLst/>
                <a:latin typeface="+mn-lt"/>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792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400" b="0">
                <a:solidFill>
                  <a:schemeClr val="tx1"/>
                </a:solidFill>
                <a:effectLst/>
                <a:latin typeface="+mn-lt"/>
                <a:ea typeface="+mn-ea"/>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075"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802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400" b="0">
                <a:solidFill>
                  <a:schemeClr val="tx1"/>
                </a:solidFill>
                <a:effectLst/>
                <a:latin typeface="+mn-lt"/>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802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0" hangingPunct="0">
              <a:defRPr sz="1400" b="0">
                <a:solidFill>
                  <a:schemeClr val="tx1"/>
                </a:solidFill>
                <a:effectLst/>
                <a:latin typeface="+mn-lt"/>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802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400" b="0">
                <a:solidFill>
                  <a:schemeClr val="tx1"/>
                </a:solidFill>
                <a:effectLst/>
                <a:latin typeface="+mn-lt"/>
                <a:ea typeface="+mn-ea"/>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7170" name="图片 4" descr="C:\Users\Administrator\Desktop\tim g.jpgtim g"/>
          <p:cNvPicPr>
            <a:picLocks noChangeAspect="1"/>
          </p:cNvPicPr>
          <p:nvPr/>
        </p:nvPicPr>
        <p:blipFill>
          <a:blip r:embed="rId2">
            <a:clrChange>
              <a:clrFrom>
                <a:srgbClr val="FEFEFE"/>
              </a:clrFrom>
              <a:clrTo>
                <a:srgbClr val="FEFEFE">
                  <a:alpha val="0"/>
                </a:srgbClr>
              </a:clrTo>
            </a:clrChange>
          </a:blip>
          <a:srcRect l="-1941" t="-2060" r="-827"/>
          <a:stretch>
            <a:fillRect/>
          </a:stretch>
        </p:blipFill>
        <p:spPr>
          <a:xfrm>
            <a:off x="6340475" y="244475"/>
            <a:ext cx="2814638" cy="1119188"/>
          </a:xfrm>
          <a:prstGeom prst="rect">
            <a:avLst/>
          </a:prstGeom>
          <a:noFill/>
          <a:ln w="9525">
            <a:noFill/>
          </a:ln>
        </p:spPr>
      </p:pic>
      <p:sp>
        <p:nvSpPr>
          <p:cNvPr id="2" name="文本框 1"/>
          <p:cNvSpPr txBox="1"/>
          <p:nvPr/>
        </p:nvSpPr>
        <p:spPr>
          <a:xfrm>
            <a:off x="2301875" y="2403475"/>
            <a:ext cx="4541838" cy="768350"/>
          </a:xfrm>
          <a:prstGeom prst="rect">
            <a:avLst/>
          </a:prstGeom>
          <a:noFill/>
        </p:spPr>
        <p:txBody>
          <a:bodyPr wrap="square" rtlCol="0">
            <a:spAutoFit/>
          </a:bodyPr>
          <a:p>
            <a:r>
              <a:rPr lang="zh-CN" altLang="en-US" sz="4400" noProof="1">
                <a:solidFill>
                  <a:srgbClr val="FFFD25"/>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《人力资源管理》</a:t>
            </a:r>
            <a:endParaRPr lang="zh-CN" altLang="en-US" sz="4400" noProof="1">
              <a:solidFill>
                <a:srgbClr val="FFFD25"/>
              </a:solidFill>
              <a:effectLst>
                <a:outerShdw blurRad="38100" dist="25400" dir="5400000" algn="ctr" rotWithShape="0">
                  <a:srgbClr val="6E747A">
                    <a:alpha val="43000"/>
                  </a:srgbClr>
                </a:outerShdw>
              </a:effectLst>
            </a:endParaRPr>
          </a:p>
        </p:txBody>
      </p:sp>
      <p:sp>
        <p:nvSpPr>
          <p:cNvPr id="4" name="文本框 3"/>
          <p:cNvSpPr txBox="1"/>
          <p:nvPr/>
        </p:nvSpPr>
        <p:spPr>
          <a:xfrm>
            <a:off x="2673350" y="3928110"/>
            <a:ext cx="6482078" cy="645160"/>
          </a:xfrm>
          <a:prstGeom prst="rect">
            <a:avLst/>
          </a:prstGeom>
          <a:noFill/>
        </p:spPr>
        <p:txBody>
          <a:bodyPr wrap="square" rtlCol="0">
            <a:spAutoFit/>
            <a:scene3d>
              <a:camera prst="orthographicFront"/>
              <a:lightRig rig="threePt" dir="t"/>
            </a:scene3d>
          </a:bodyPr>
          <a:p>
            <a:r>
              <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项目九 ：企业文化与团队建设</a:t>
            </a:r>
            <a:endPar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347"/>
          <p:cNvSpPr/>
          <p:nvPr/>
        </p:nvSpPr>
        <p:spPr>
          <a:xfrm>
            <a:off x="969963" y="1638300"/>
            <a:ext cx="2946400" cy="566738"/>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rgbClr val="FFFF00"/>
                </a:solidFill>
                <a:latin typeface="Times New Roman" panose="02020603050405020304" pitchFamily="18" charset="0"/>
                <a:ea typeface="黑体" panose="02010609060101010101" pitchFamily="49" charset="-122"/>
              </a:rPr>
              <a:t>四、企业文化的功能</a:t>
            </a:r>
            <a:endParaRPr lang="zh-CN" altLang="en-US" sz="2400" b="0" dirty="0">
              <a:solidFill>
                <a:srgbClr val="FFFF00"/>
              </a:solidFill>
              <a:latin typeface="Times New Roman" panose="02020603050405020304" pitchFamily="18" charset="0"/>
              <a:ea typeface="黑体" panose="02010609060101010101" pitchFamily="49" charset="-122"/>
            </a:endParaRPr>
          </a:p>
        </p:txBody>
      </p:sp>
      <p:grpSp>
        <p:nvGrpSpPr>
          <p:cNvPr id="161810" name="Group 18"/>
          <p:cNvGrpSpPr/>
          <p:nvPr/>
        </p:nvGrpSpPr>
        <p:grpSpPr>
          <a:xfrm>
            <a:off x="1079500" y="2295525"/>
            <a:ext cx="7010400" cy="4013200"/>
            <a:chOff x="0" y="0"/>
            <a:chExt cx="11041" cy="6094"/>
          </a:xfrm>
        </p:grpSpPr>
        <p:sp>
          <p:nvSpPr>
            <p:cNvPr id="161811" name="Freeform 447"/>
            <p:cNvSpPr/>
            <p:nvPr/>
          </p:nvSpPr>
          <p:spPr bwMode="auto">
            <a:xfrm>
              <a:off x="5515" y="881"/>
              <a:ext cx="1591" cy="2248"/>
            </a:xfrm>
            <a:custGeom>
              <a:avLst/>
              <a:gdLst>
                <a:gd name="T0" fmla="*/ 0 w 722"/>
                <a:gd name="T1" fmla="*/ 1222 h 1222"/>
                <a:gd name="T2" fmla="*/ 722 w 722"/>
                <a:gd name="T3" fmla="*/ 654 h 1222"/>
                <a:gd name="T4" fmla="*/ 686 w 722"/>
                <a:gd name="T5" fmla="*/ 0 h 1222"/>
                <a:gd name="T6" fmla="*/ 0 w 722"/>
                <a:gd name="T7" fmla="*/ 0 h 1222"/>
                <a:gd name="T8" fmla="*/ 722 w 722"/>
                <a:gd name="T9" fmla="*/ 1222 h 1222"/>
              </a:gdLst>
              <a:ahLst/>
              <a:cxnLst>
                <a:cxn ang="0">
                  <a:pos x="T0" y="T1"/>
                </a:cxn>
                <a:cxn ang="0">
                  <a:pos x="T2" y="T3"/>
                </a:cxn>
                <a:cxn ang="0">
                  <a:pos x="T4" y="T5"/>
                </a:cxn>
              </a:cxnLst>
              <a:rect l="T6" t="T7" r="T8" b="T9"/>
              <a:pathLst>
                <a:path w="722" h="1222">
                  <a:moveTo>
                    <a:pt x="0" y="1222"/>
                  </a:moveTo>
                  <a:lnTo>
                    <a:pt x="722" y="654"/>
                  </a:lnTo>
                  <a:lnTo>
                    <a:pt x="686" y="0"/>
                  </a:lnTo>
                </a:path>
              </a:pathLst>
            </a:custGeom>
            <a:gradFill rotWithShape="0">
              <a:gsLst>
                <a:gs pos="0">
                  <a:srgbClr val="777777"/>
                </a:gs>
                <a:gs pos="100000">
                  <a:srgbClr val="DADADA"/>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1812" name="Freeform 448"/>
            <p:cNvSpPr/>
            <p:nvPr/>
          </p:nvSpPr>
          <p:spPr bwMode="auto">
            <a:xfrm>
              <a:off x="5515" y="2085"/>
              <a:ext cx="5513" cy="1044"/>
            </a:xfrm>
            <a:custGeom>
              <a:avLst/>
              <a:gdLst>
                <a:gd name="T0" fmla="*/ 722 w 2504"/>
                <a:gd name="T1" fmla="*/ 0 h 568"/>
                <a:gd name="T2" fmla="*/ 0 w 2504"/>
                <a:gd name="T3" fmla="*/ 568 h 568"/>
                <a:gd name="T4" fmla="*/ 2504 w 2504"/>
                <a:gd name="T5" fmla="*/ 6 h 568"/>
                <a:gd name="T6" fmla="*/ 0 w 2504"/>
                <a:gd name="T7" fmla="*/ 0 h 568"/>
                <a:gd name="T8" fmla="*/ 2504 w 2504"/>
                <a:gd name="T9" fmla="*/ 568 h 568"/>
              </a:gdLst>
              <a:ahLst/>
              <a:cxnLst>
                <a:cxn ang="0">
                  <a:pos x="T0" y="T1"/>
                </a:cxn>
                <a:cxn ang="0">
                  <a:pos x="T2" y="T3"/>
                </a:cxn>
                <a:cxn ang="0">
                  <a:pos x="T4" y="T5"/>
                </a:cxn>
              </a:cxnLst>
              <a:rect l="T6" t="T7" r="T8" b="T9"/>
              <a:pathLst>
                <a:path w="2504" h="568">
                  <a:moveTo>
                    <a:pt x="722" y="0"/>
                  </a:moveTo>
                  <a:lnTo>
                    <a:pt x="0" y="568"/>
                  </a:lnTo>
                  <a:lnTo>
                    <a:pt x="2504" y="6"/>
                  </a:lnTo>
                </a:path>
              </a:pathLst>
            </a:custGeom>
            <a:gradFill rotWithShape="0">
              <a:gsLst>
                <a:gs pos="0">
                  <a:srgbClr val="DADADA"/>
                </a:gs>
                <a:gs pos="100000">
                  <a:srgbClr val="A2A2A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1813" name="Freeform 445"/>
            <p:cNvSpPr/>
            <p:nvPr/>
          </p:nvSpPr>
          <p:spPr bwMode="auto">
            <a:xfrm>
              <a:off x="3896" y="926"/>
              <a:ext cx="1632" cy="2196"/>
            </a:xfrm>
            <a:custGeom>
              <a:avLst/>
              <a:gdLst>
                <a:gd name="T0" fmla="*/ 741 w 741"/>
                <a:gd name="T1" fmla="*/ 1194 h 1194"/>
                <a:gd name="T2" fmla="*/ 0 w 741"/>
                <a:gd name="T3" fmla="*/ 612 h 1194"/>
                <a:gd name="T4" fmla="*/ 90 w 741"/>
                <a:gd name="T5" fmla="*/ 0 h 1194"/>
                <a:gd name="T6" fmla="*/ 0 w 741"/>
                <a:gd name="T7" fmla="*/ 0 h 1194"/>
                <a:gd name="T8" fmla="*/ 741 w 741"/>
                <a:gd name="T9" fmla="*/ 1194 h 1194"/>
              </a:gdLst>
              <a:ahLst/>
              <a:cxnLst>
                <a:cxn ang="0">
                  <a:pos x="T0" y="T1"/>
                </a:cxn>
                <a:cxn ang="0">
                  <a:pos x="T2" y="T3"/>
                </a:cxn>
                <a:cxn ang="0">
                  <a:pos x="T4" y="T5"/>
                </a:cxn>
              </a:cxnLst>
              <a:rect l="T6" t="T7" r="T8" b="T9"/>
              <a:pathLst>
                <a:path w="741" h="1194">
                  <a:moveTo>
                    <a:pt x="741" y="1194"/>
                  </a:moveTo>
                  <a:lnTo>
                    <a:pt x="0" y="612"/>
                  </a:lnTo>
                  <a:lnTo>
                    <a:pt x="90" y="0"/>
                  </a:lnTo>
                </a:path>
              </a:pathLst>
            </a:custGeom>
            <a:gradFill rotWithShape="0">
              <a:gsLst>
                <a:gs pos="0">
                  <a:srgbClr val="777777"/>
                </a:gs>
                <a:gs pos="100000">
                  <a:srgbClr val="DADADA"/>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1814" name="Freeform 446"/>
            <p:cNvSpPr/>
            <p:nvPr/>
          </p:nvSpPr>
          <p:spPr bwMode="auto">
            <a:xfrm>
              <a:off x="25" y="2051"/>
              <a:ext cx="5503" cy="1071"/>
            </a:xfrm>
            <a:custGeom>
              <a:avLst/>
              <a:gdLst>
                <a:gd name="T0" fmla="*/ 0 w 2499"/>
                <a:gd name="T1" fmla="*/ 0 h 582"/>
                <a:gd name="T2" fmla="*/ 1758 w 2499"/>
                <a:gd name="T3" fmla="*/ 0 h 582"/>
                <a:gd name="T4" fmla="*/ 2499 w 2499"/>
                <a:gd name="T5" fmla="*/ 582 h 582"/>
                <a:gd name="T6" fmla="*/ 26 w 2499"/>
                <a:gd name="T7" fmla="*/ 20 h 582"/>
                <a:gd name="T8" fmla="*/ 0 w 2499"/>
                <a:gd name="T9" fmla="*/ 0 h 582"/>
                <a:gd name="T10" fmla="*/ 2499 w 2499"/>
                <a:gd name="T11" fmla="*/ 582 h 582"/>
              </a:gdLst>
              <a:ahLst/>
              <a:cxnLst>
                <a:cxn ang="0">
                  <a:pos x="T0" y="T1"/>
                </a:cxn>
                <a:cxn ang="0">
                  <a:pos x="T2" y="T3"/>
                </a:cxn>
                <a:cxn ang="0">
                  <a:pos x="T4" y="T5"/>
                </a:cxn>
                <a:cxn ang="0">
                  <a:pos x="T6" y="T7"/>
                </a:cxn>
              </a:cxnLst>
              <a:rect l="T8" t="T9" r="T10" b="T11"/>
              <a:pathLst>
                <a:path w="2499" h="582">
                  <a:moveTo>
                    <a:pt x="0" y="0"/>
                  </a:moveTo>
                  <a:lnTo>
                    <a:pt x="1758" y="0"/>
                  </a:lnTo>
                  <a:lnTo>
                    <a:pt x="2499" y="582"/>
                  </a:lnTo>
                  <a:lnTo>
                    <a:pt x="26" y="20"/>
                  </a:lnTo>
                </a:path>
              </a:pathLst>
            </a:custGeom>
            <a:gradFill rotWithShape="0">
              <a:gsLst>
                <a:gs pos="0">
                  <a:srgbClr val="DADADA"/>
                </a:gs>
                <a:gs pos="100000">
                  <a:srgbClr val="A2A2A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91" name="Rectangle 444"/>
            <p:cNvSpPr/>
            <p:nvPr/>
          </p:nvSpPr>
          <p:spPr>
            <a:xfrm>
              <a:off x="74" y="755"/>
              <a:ext cx="3889" cy="1373"/>
            </a:xfrm>
            <a:prstGeom prst="rect">
              <a:avLst/>
            </a:prstGeom>
            <a:gradFill rotWithShape="0">
              <a:gsLst>
                <a:gs pos="0">
                  <a:srgbClr val="CC9900"/>
                </a:gs>
                <a:gs pos="100000">
                  <a:srgbClr val="663300"/>
                </a:gs>
              </a:gsLst>
              <a:path path="rect">
                <a:fillToRect l="100000" t="100000"/>
              </a:path>
              <a:tileRect/>
            </a:gradFill>
            <a:ln w="9525"/>
            <a:scene3d>
              <a:camera prst="legacyPerspectiveBottomRight">
                <a:rot lat="20400000" lon="0" rev="0"/>
              </a:camera>
              <a:lightRig rig="legacyFlat3" dir="b"/>
            </a:scene3d>
            <a:sp3d extrusionH="36500" prstMaterial="legacyMatte">
              <a:bevelT w="13500" h="13500" prst="angle"/>
              <a:bevelB w="13500" h="13500" prst="angle"/>
              <a:extrusionClr>
                <a:srgbClr val="CC9900"/>
              </a:extrusionClr>
            </a:sp3d>
          </p:spPr>
          <p:txBody>
            <a:bodyPr wrap="none" lIns="92075" tIns="46038" rIns="92075" bIns="46038" anchor="ctr">
              <a:flatTx/>
            </a:bodyPr>
            <a:p>
              <a:pPr algn="ctr" eaLnBrk="0" hangingPunct="0">
                <a:lnSpc>
                  <a:spcPct val="90000"/>
                </a:lnSpc>
              </a:pPr>
              <a:endParaRPr lang="zh-CN" altLang="en-US" sz="2400" dirty="0">
                <a:solidFill>
                  <a:schemeClr val="tx1"/>
                </a:solidFill>
                <a:latin typeface="Arial" panose="020B0604020202020204" pitchFamily="34" charset="0"/>
                <a:ea typeface="宋体" panose="02010600030101010101" pitchFamily="2" charset="-122"/>
              </a:endParaRPr>
            </a:p>
          </p:txBody>
        </p:sp>
        <p:sp>
          <p:nvSpPr>
            <p:cNvPr id="161816" name="Freeform 449"/>
            <p:cNvSpPr/>
            <p:nvPr/>
          </p:nvSpPr>
          <p:spPr bwMode="auto">
            <a:xfrm>
              <a:off x="0" y="3129"/>
              <a:ext cx="5515" cy="1053"/>
            </a:xfrm>
            <a:custGeom>
              <a:avLst/>
              <a:gdLst>
                <a:gd name="T0" fmla="*/ 2506 w 2506"/>
                <a:gd name="T1" fmla="*/ 0 h 572"/>
                <a:gd name="T2" fmla="*/ 1782 w 2506"/>
                <a:gd name="T3" fmla="*/ 572 h 572"/>
                <a:gd name="T4" fmla="*/ 0 w 2506"/>
                <a:gd name="T5" fmla="*/ 572 h 572"/>
                <a:gd name="T6" fmla="*/ 0 w 2506"/>
                <a:gd name="T7" fmla="*/ 0 h 572"/>
                <a:gd name="T8" fmla="*/ 2506 w 2506"/>
                <a:gd name="T9" fmla="*/ 572 h 572"/>
              </a:gdLst>
              <a:ahLst/>
              <a:cxnLst>
                <a:cxn ang="0">
                  <a:pos x="T0" y="T1"/>
                </a:cxn>
                <a:cxn ang="0">
                  <a:pos x="T2" y="T3"/>
                </a:cxn>
                <a:cxn ang="0">
                  <a:pos x="T4" y="T5"/>
                </a:cxn>
              </a:cxnLst>
              <a:rect l="T6" t="T7" r="T8" b="T9"/>
              <a:pathLst>
                <a:path w="2506" h="572">
                  <a:moveTo>
                    <a:pt x="2506" y="0"/>
                  </a:moveTo>
                  <a:lnTo>
                    <a:pt x="1782" y="572"/>
                  </a:lnTo>
                  <a:lnTo>
                    <a:pt x="0" y="572"/>
                  </a:lnTo>
                </a:path>
              </a:pathLst>
            </a:custGeom>
            <a:gradFill rotWithShape="0">
              <a:gsLst>
                <a:gs pos="0">
                  <a:srgbClr val="858585"/>
                </a:gs>
                <a:gs pos="100000">
                  <a:srgbClr val="DADADA"/>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1817" name="Freeform 450"/>
            <p:cNvSpPr/>
            <p:nvPr/>
          </p:nvSpPr>
          <p:spPr bwMode="auto">
            <a:xfrm>
              <a:off x="3934" y="3129"/>
              <a:ext cx="1581" cy="2301"/>
            </a:xfrm>
            <a:custGeom>
              <a:avLst/>
              <a:gdLst>
                <a:gd name="T0" fmla="*/ 0 w 718"/>
                <a:gd name="T1" fmla="*/ 560 h 1250"/>
                <a:gd name="T2" fmla="*/ 718 w 718"/>
                <a:gd name="T3" fmla="*/ 0 h 1250"/>
                <a:gd name="T4" fmla="*/ 24 w 718"/>
                <a:gd name="T5" fmla="*/ 1250 h 1250"/>
                <a:gd name="T6" fmla="*/ 0 w 718"/>
                <a:gd name="T7" fmla="*/ 0 h 1250"/>
                <a:gd name="T8" fmla="*/ 718 w 718"/>
                <a:gd name="T9" fmla="*/ 1250 h 1250"/>
              </a:gdLst>
              <a:ahLst/>
              <a:cxnLst>
                <a:cxn ang="0">
                  <a:pos x="T0" y="T1"/>
                </a:cxn>
                <a:cxn ang="0">
                  <a:pos x="T2" y="T3"/>
                </a:cxn>
                <a:cxn ang="0">
                  <a:pos x="T4" y="T5"/>
                </a:cxn>
              </a:cxnLst>
              <a:rect l="T6" t="T7" r="T8" b="T9"/>
              <a:pathLst>
                <a:path w="718" h="1250">
                  <a:moveTo>
                    <a:pt x="0" y="560"/>
                  </a:moveTo>
                  <a:lnTo>
                    <a:pt x="718" y="0"/>
                  </a:lnTo>
                  <a:lnTo>
                    <a:pt x="24" y="1250"/>
                  </a:lnTo>
                </a:path>
              </a:pathLst>
            </a:custGeom>
            <a:gradFill rotWithShape="0">
              <a:gsLst>
                <a:gs pos="0">
                  <a:srgbClr val="777777"/>
                </a:gs>
                <a:gs pos="100000">
                  <a:srgbClr val="DADADA"/>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1818" name="Freeform 451"/>
            <p:cNvSpPr/>
            <p:nvPr/>
          </p:nvSpPr>
          <p:spPr bwMode="auto">
            <a:xfrm>
              <a:off x="5515" y="3129"/>
              <a:ext cx="5526" cy="1075"/>
            </a:xfrm>
            <a:custGeom>
              <a:avLst/>
              <a:gdLst>
                <a:gd name="T0" fmla="*/ 0 w 2510"/>
                <a:gd name="T1" fmla="*/ 0 h 584"/>
                <a:gd name="T2" fmla="*/ 710 w 2510"/>
                <a:gd name="T3" fmla="*/ 584 h 584"/>
                <a:gd name="T4" fmla="*/ 2510 w 2510"/>
                <a:gd name="T5" fmla="*/ 578 h 584"/>
                <a:gd name="T6" fmla="*/ 0 w 2510"/>
                <a:gd name="T7" fmla="*/ 0 h 584"/>
                <a:gd name="T8" fmla="*/ 2510 w 2510"/>
                <a:gd name="T9" fmla="*/ 584 h 584"/>
              </a:gdLst>
              <a:ahLst/>
              <a:cxnLst>
                <a:cxn ang="0">
                  <a:pos x="T0" y="T1"/>
                </a:cxn>
                <a:cxn ang="0">
                  <a:pos x="T2" y="T3"/>
                </a:cxn>
                <a:cxn ang="0">
                  <a:pos x="T4" y="T5"/>
                </a:cxn>
              </a:cxnLst>
              <a:rect l="T6" t="T7" r="T8" b="T9"/>
              <a:pathLst>
                <a:path w="2510" h="584">
                  <a:moveTo>
                    <a:pt x="0" y="0"/>
                  </a:moveTo>
                  <a:lnTo>
                    <a:pt x="710" y="584"/>
                  </a:lnTo>
                  <a:lnTo>
                    <a:pt x="2510" y="578"/>
                  </a:lnTo>
                </a:path>
              </a:pathLst>
            </a:custGeom>
            <a:gradFill rotWithShape="0">
              <a:gsLst>
                <a:gs pos="0">
                  <a:srgbClr val="858585"/>
                </a:gs>
                <a:gs pos="100000">
                  <a:srgbClr val="DADADA"/>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1819" name="Freeform 452"/>
            <p:cNvSpPr/>
            <p:nvPr/>
          </p:nvSpPr>
          <p:spPr bwMode="auto">
            <a:xfrm>
              <a:off x="5515" y="3129"/>
              <a:ext cx="1550" cy="2290"/>
            </a:xfrm>
            <a:custGeom>
              <a:avLst/>
              <a:gdLst>
                <a:gd name="T0" fmla="*/ 704 w 704"/>
                <a:gd name="T1" fmla="*/ 578 h 1244"/>
                <a:gd name="T2" fmla="*/ 0 w 704"/>
                <a:gd name="T3" fmla="*/ 0 h 1244"/>
                <a:gd name="T4" fmla="*/ 692 w 704"/>
                <a:gd name="T5" fmla="*/ 1244 h 1244"/>
                <a:gd name="T6" fmla="*/ 0 w 704"/>
                <a:gd name="T7" fmla="*/ 0 h 1244"/>
                <a:gd name="T8" fmla="*/ 704 w 704"/>
                <a:gd name="T9" fmla="*/ 1244 h 1244"/>
              </a:gdLst>
              <a:ahLst/>
              <a:cxnLst>
                <a:cxn ang="0">
                  <a:pos x="T0" y="T1"/>
                </a:cxn>
                <a:cxn ang="0">
                  <a:pos x="T2" y="T3"/>
                </a:cxn>
                <a:cxn ang="0">
                  <a:pos x="T4" y="T5"/>
                </a:cxn>
              </a:cxnLst>
              <a:rect l="T6" t="T7" r="T8" b="T9"/>
              <a:pathLst>
                <a:path w="704" h="1244">
                  <a:moveTo>
                    <a:pt x="704" y="578"/>
                  </a:moveTo>
                  <a:lnTo>
                    <a:pt x="0" y="0"/>
                  </a:lnTo>
                  <a:lnTo>
                    <a:pt x="692" y="1244"/>
                  </a:lnTo>
                </a:path>
              </a:pathLst>
            </a:custGeom>
            <a:gradFill rotWithShape="0">
              <a:gsLst>
                <a:gs pos="0">
                  <a:srgbClr val="777777"/>
                </a:gs>
                <a:gs pos="100000">
                  <a:srgbClr val="DADADA"/>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96" name="Rectangle 453"/>
            <p:cNvSpPr/>
            <p:nvPr/>
          </p:nvSpPr>
          <p:spPr>
            <a:xfrm>
              <a:off x="7065" y="752"/>
              <a:ext cx="3883" cy="1380"/>
            </a:xfrm>
            <a:prstGeom prst="rect">
              <a:avLst/>
            </a:prstGeom>
            <a:gradFill rotWithShape="0">
              <a:gsLst>
                <a:gs pos="0">
                  <a:srgbClr val="CC9900"/>
                </a:gs>
                <a:gs pos="100000">
                  <a:srgbClr val="663300"/>
                </a:gs>
              </a:gsLst>
              <a:path path="rect">
                <a:fillToRect t="100000" r="100000"/>
              </a:path>
              <a:tileRect/>
            </a:gradFill>
            <a:ln w="9525"/>
            <a:scene3d>
              <a:camera prst="legacyPerspectiveBottomLeft">
                <a:rot lat="20400000" lon="0" rev="0"/>
              </a:camera>
              <a:lightRig rig="legacyFlat3" dir="b"/>
            </a:scene3d>
            <a:sp3d extrusionH="36500" prstMaterial="legacyMatte">
              <a:bevelT w="13500" h="13500" prst="angle"/>
              <a:bevelB w="13500" h="13500" prst="angle"/>
              <a:extrusionClr>
                <a:srgbClr val="CC9900"/>
              </a:extrusionClr>
            </a:sp3d>
          </p:spPr>
          <p:txBody>
            <a:bodyPr wrap="none" lIns="92075" tIns="46038" rIns="92075" bIns="46038" anchor="ctr">
              <a:flatTx/>
            </a:bodyPr>
            <a:p>
              <a:pPr algn="ctr" eaLnBrk="0" hangingPunct="0">
                <a:lnSpc>
                  <a:spcPct val="90000"/>
                </a:lnSpc>
              </a:pPr>
              <a:endParaRPr lang="zh-CN" altLang="en-US" sz="2400" dirty="0">
                <a:solidFill>
                  <a:schemeClr val="tx1"/>
                </a:solidFill>
                <a:latin typeface="Arial" panose="020B0604020202020204" pitchFamily="34" charset="0"/>
                <a:ea typeface="宋体" panose="02010600030101010101" pitchFamily="2" charset="-122"/>
              </a:endParaRPr>
            </a:p>
          </p:txBody>
        </p:sp>
        <p:sp>
          <p:nvSpPr>
            <p:cNvPr id="16397" name="Rectangle 456"/>
            <p:cNvSpPr/>
            <p:nvPr/>
          </p:nvSpPr>
          <p:spPr>
            <a:xfrm>
              <a:off x="64" y="4157"/>
              <a:ext cx="3883" cy="1373"/>
            </a:xfrm>
            <a:prstGeom prst="rect">
              <a:avLst/>
            </a:prstGeom>
            <a:gradFill rotWithShape="0">
              <a:gsLst>
                <a:gs pos="0">
                  <a:schemeClr val="hlink"/>
                </a:gs>
                <a:gs pos="100000">
                  <a:srgbClr val="003366"/>
                </a:gs>
              </a:gsLst>
              <a:path path="rect">
                <a:fillToRect l="100000" b="100000"/>
              </a:path>
              <a:tileRect/>
            </a:gradFill>
            <a:ln w="9525"/>
            <a:scene3d>
              <a:camera prst="legacyPerspectiveTopRight">
                <a:rot lat="1200000" lon="0" rev="0"/>
              </a:camera>
              <a:lightRig rig="legacyFlat3" dir="b"/>
            </a:scene3d>
            <a:sp3d extrusionH="36500" prstMaterial="legacyMatte">
              <a:bevelT w="13500" h="13500" prst="angle"/>
              <a:bevelB w="13500" h="13500" prst="angle"/>
              <a:extrusionClr>
                <a:schemeClr val="hlink"/>
              </a:extrusionClr>
            </a:sp3d>
          </p:spPr>
          <p:txBody>
            <a:bodyPr wrap="none" lIns="92075" tIns="46038" rIns="92075" bIns="46038" anchor="ctr">
              <a:flatTx/>
            </a:bodyPr>
            <a:p>
              <a:pPr algn="ctr" eaLnBrk="0" hangingPunct="0">
                <a:lnSpc>
                  <a:spcPct val="90000"/>
                </a:lnSpc>
              </a:pPr>
              <a:endParaRPr lang="zh-CN" altLang="en-US" sz="2400" dirty="0">
                <a:solidFill>
                  <a:schemeClr val="tx1"/>
                </a:solidFill>
                <a:latin typeface="Arial" panose="020B0604020202020204" pitchFamily="34" charset="0"/>
                <a:ea typeface="宋体" panose="02010600030101010101" pitchFamily="2" charset="-122"/>
              </a:endParaRPr>
            </a:p>
          </p:txBody>
        </p:sp>
        <p:sp>
          <p:nvSpPr>
            <p:cNvPr id="16398" name="Rectangle 457"/>
            <p:cNvSpPr/>
            <p:nvPr/>
          </p:nvSpPr>
          <p:spPr>
            <a:xfrm>
              <a:off x="7065" y="4157"/>
              <a:ext cx="3883" cy="1373"/>
            </a:xfrm>
            <a:prstGeom prst="rect">
              <a:avLst/>
            </a:prstGeom>
            <a:gradFill rotWithShape="0">
              <a:gsLst>
                <a:gs pos="0">
                  <a:schemeClr val="hlink"/>
                </a:gs>
                <a:gs pos="100000">
                  <a:srgbClr val="003366"/>
                </a:gs>
              </a:gsLst>
              <a:path path="rect">
                <a:fillToRect r="100000" b="100000"/>
              </a:path>
              <a:tileRect/>
            </a:gradFill>
            <a:ln w="9525"/>
            <a:scene3d>
              <a:camera prst="legacyPerspectiveTopLeft">
                <a:rot lat="1200000" lon="0" rev="0"/>
              </a:camera>
              <a:lightRig rig="legacyFlat3" dir="b"/>
            </a:scene3d>
            <a:sp3d extrusionH="36500" prstMaterial="legacyMatte">
              <a:bevelT w="13500" h="13500" prst="angle"/>
              <a:bevelB w="13500" h="13500" prst="angle"/>
              <a:extrusionClr>
                <a:schemeClr val="hlink"/>
              </a:extrusionClr>
            </a:sp3d>
          </p:spPr>
          <p:txBody>
            <a:bodyPr wrap="none" lIns="92075" tIns="46038" rIns="92075" bIns="46038" anchor="ctr">
              <a:flatTx/>
            </a:bodyPr>
            <a:p>
              <a:pPr algn="ctr" eaLnBrk="0" hangingPunct="0">
                <a:lnSpc>
                  <a:spcPct val="90000"/>
                </a:lnSpc>
              </a:pPr>
              <a:endParaRPr lang="zh-CN" altLang="en-US" sz="2400" dirty="0">
                <a:solidFill>
                  <a:schemeClr val="tx1"/>
                </a:solidFill>
                <a:latin typeface="Arial" panose="020B0604020202020204" pitchFamily="34" charset="0"/>
                <a:ea typeface="宋体" panose="02010600030101010101" pitchFamily="2" charset="-122"/>
              </a:endParaRPr>
            </a:p>
          </p:txBody>
        </p:sp>
        <p:sp>
          <p:nvSpPr>
            <p:cNvPr id="161823" name="Freeform 458"/>
            <p:cNvSpPr/>
            <p:nvPr/>
          </p:nvSpPr>
          <p:spPr bwMode="auto">
            <a:xfrm>
              <a:off x="3625" y="3135"/>
              <a:ext cx="3806" cy="1625"/>
            </a:xfrm>
            <a:custGeom>
              <a:avLst/>
              <a:gdLst>
                <a:gd name="T0" fmla="*/ 0 w 1729"/>
                <a:gd name="T1" fmla="*/ 1107 h 1108"/>
                <a:gd name="T2" fmla="*/ 855 w 1729"/>
                <a:gd name="T3" fmla="*/ 0 h 1108"/>
                <a:gd name="T4" fmla="*/ 1728 w 1729"/>
                <a:gd name="T5" fmla="*/ 1107 h 1108"/>
                <a:gd name="T6" fmla="*/ 0 w 1729"/>
                <a:gd name="T7" fmla="*/ 1107 h 1108"/>
                <a:gd name="T8" fmla="*/ 0 w 1729"/>
                <a:gd name="T9" fmla="*/ 0 h 1108"/>
                <a:gd name="T10" fmla="*/ 1729 w 1729"/>
                <a:gd name="T11" fmla="*/ 1108 h 1108"/>
              </a:gdLst>
              <a:ahLst/>
              <a:cxnLst>
                <a:cxn ang="0">
                  <a:pos x="T0" y="T1"/>
                </a:cxn>
                <a:cxn ang="0">
                  <a:pos x="T2" y="T3"/>
                </a:cxn>
                <a:cxn ang="0">
                  <a:pos x="T4" y="T5"/>
                </a:cxn>
                <a:cxn ang="0">
                  <a:pos x="T6" y="T7"/>
                </a:cxn>
              </a:cxnLst>
              <a:rect l="T8" t="T9" r="T10" b="T11"/>
              <a:pathLst>
                <a:path w="1729" h="1108">
                  <a:moveTo>
                    <a:pt x="0" y="1107"/>
                  </a:moveTo>
                  <a:lnTo>
                    <a:pt x="855" y="0"/>
                  </a:lnTo>
                  <a:lnTo>
                    <a:pt x="1728" y="1107"/>
                  </a:lnTo>
                  <a:lnTo>
                    <a:pt x="0" y="1107"/>
                  </a:lnTo>
                </a:path>
              </a:pathLst>
            </a:custGeom>
            <a:gradFill rotWithShape="0">
              <a:gsLst>
                <a:gs pos="0">
                  <a:srgbClr val="858585"/>
                </a:gs>
                <a:gs pos="100000">
                  <a:srgbClr val="DADADA"/>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400" name="Rectangle 459"/>
            <p:cNvSpPr/>
            <p:nvPr/>
          </p:nvSpPr>
          <p:spPr>
            <a:xfrm>
              <a:off x="3604" y="4721"/>
              <a:ext cx="3886" cy="1373"/>
            </a:xfrm>
            <a:prstGeom prst="rect">
              <a:avLst/>
            </a:prstGeom>
            <a:gradFill rotWithShape="1">
              <a:gsLst>
                <a:gs pos="0">
                  <a:schemeClr val="hlink"/>
                </a:gs>
                <a:gs pos="100000">
                  <a:srgbClr val="003366"/>
                </a:gs>
              </a:gsLst>
              <a:lin ang="5400000" scaled="1"/>
              <a:tileRect/>
            </a:gradFill>
            <a:ln w="9525"/>
            <a:scene3d>
              <a:camera prst="legacyPerspectiveTop">
                <a:rot lat="1200000" lon="0" rev="0"/>
              </a:camera>
              <a:lightRig rig="legacyFlat3" dir="b"/>
            </a:scene3d>
            <a:sp3d extrusionH="36500" prstMaterial="legacyMatte">
              <a:bevelT w="13500" h="13500" prst="angle"/>
              <a:bevelB w="13500" h="13500" prst="angle"/>
              <a:extrusionClr>
                <a:schemeClr val="hlink"/>
              </a:extrusionClr>
            </a:sp3d>
          </p:spPr>
          <p:txBody>
            <a:bodyPr wrap="none" lIns="92075" tIns="46038" rIns="92075" bIns="46038" anchor="ctr">
              <a:flatTx/>
            </a:bodyPr>
            <a:p>
              <a:pPr algn="ctr" eaLnBrk="0" hangingPunct="0">
                <a:lnSpc>
                  <a:spcPct val="90000"/>
                </a:lnSpc>
              </a:pPr>
              <a:endParaRPr lang="zh-CN" altLang="en-US" sz="2400" dirty="0">
                <a:solidFill>
                  <a:schemeClr val="tx1"/>
                </a:solidFill>
                <a:latin typeface="Arial" panose="020B0604020202020204" pitchFamily="34" charset="0"/>
                <a:ea typeface="宋体" panose="02010600030101010101" pitchFamily="2" charset="-122"/>
              </a:endParaRPr>
            </a:p>
          </p:txBody>
        </p:sp>
        <p:sp>
          <p:nvSpPr>
            <p:cNvPr id="16401" name="Rectangle 460"/>
            <p:cNvSpPr/>
            <p:nvPr/>
          </p:nvSpPr>
          <p:spPr>
            <a:xfrm>
              <a:off x="453" y="1220"/>
              <a:ext cx="3247" cy="463"/>
            </a:xfrm>
            <a:prstGeom prst="rect">
              <a:avLst/>
            </a:prstGeom>
            <a:noFill/>
            <a:ln w="9525">
              <a:noFill/>
            </a:ln>
            <a:effectLst>
              <a:outerShdw dist="12700" dir="5400000" algn="ctr" rotWithShape="0">
                <a:schemeClr val="tx1"/>
              </a:outerShdw>
            </a:effectLst>
          </p:spPr>
          <p:txBody>
            <a:bodyPr lIns="0" tIns="0" rIns="0" bIns="0" anchor="t">
              <a:spAutoFit/>
            </a:bodyPr>
            <a:p>
              <a:pPr algn="ctr"/>
              <a:r>
                <a:rPr lang="en-US" altLang="zh-CN" dirty="0">
                  <a:solidFill>
                    <a:schemeClr val="bg1"/>
                  </a:solidFill>
                  <a:latin typeface="黑体" panose="02010609060101010101" pitchFamily="49" charset="-122"/>
                  <a:ea typeface="黑体" panose="02010609060101010101" pitchFamily="49" charset="-122"/>
                </a:rPr>
                <a:t>2．</a:t>
              </a:r>
              <a:r>
                <a:rPr lang="zh-CN" altLang="en-US" dirty="0">
                  <a:solidFill>
                    <a:schemeClr val="bg1"/>
                  </a:solidFill>
                  <a:latin typeface="黑体" panose="02010609060101010101" pitchFamily="49" charset="-122"/>
                  <a:ea typeface="黑体" panose="02010609060101010101" pitchFamily="49" charset="-122"/>
                </a:rPr>
                <a:t>凝聚功能</a:t>
              </a:r>
              <a:r>
                <a:rPr lang="zh-CN" altLang="en-US" sz="1900" dirty="0">
                  <a:solidFill>
                    <a:schemeClr val="bg1"/>
                  </a:solidFill>
                  <a:latin typeface="Arial" panose="020B0604020202020204" pitchFamily="34" charset="0"/>
                  <a:ea typeface="HY헤드라인M" pitchFamily="2" charset="-127"/>
                </a:rPr>
                <a:t>  </a:t>
              </a:r>
              <a:endParaRPr lang="zh-CN" altLang="en-US" sz="1900" dirty="0">
                <a:solidFill>
                  <a:schemeClr val="bg1"/>
                </a:solidFill>
                <a:latin typeface="Arial" panose="020B0604020202020204" pitchFamily="34" charset="0"/>
                <a:ea typeface="HY헤드라인M" pitchFamily="2" charset="-127"/>
              </a:endParaRPr>
            </a:p>
          </p:txBody>
        </p:sp>
        <p:grpSp>
          <p:nvGrpSpPr>
            <p:cNvPr id="16402" name="Group 34"/>
            <p:cNvGrpSpPr/>
            <p:nvPr/>
          </p:nvGrpSpPr>
          <p:grpSpPr>
            <a:xfrm rot="900000">
              <a:off x="2833" y="2422"/>
              <a:ext cx="5336" cy="1381"/>
              <a:chOff x="0" y="0"/>
              <a:chExt cx="1134" cy="1078"/>
            </a:xfrm>
          </p:grpSpPr>
          <p:sp>
            <p:nvSpPr>
              <p:cNvPr id="161827" name="AutoShape 462"/>
              <p:cNvSpPr/>
              <p:nvPr/>
            </p:nvSpPr>
            <p:spPr bwMode="auto">
              <a:xfrm>
                <a:off x="0" y="0"/>
                <a:ext cx="1134" cy="1078"/>
              </a:xfrm>
              <a:custGeom>
                <a:avLst/>
                <a:gdLst>
                  <a:gd name="T0" fmla="*/ 0 w 10000"/>
                  <a:gd name="T1" fmla="*/ 3822 h 10000"/>
                  <a:gd name="T2" fmla="*/ 3818 w 10000"/>
                  <a:gd name="T3" fmla="*/ 3822 h 10000"/>
                  <a:gd name="T4" fmla="*/ 5000 w 10000"/>
                  <a:gd name="T5" fmla="*/ 0 h 10000"/>
                  <a:gd name="T6" fmla="*/ 6182 w 10000"/>
                  <a:gd name="T7" fmla="*/ 3822 h 10000"/>
                  <a:gd name="T8" fmla="*/ 10000 w 10000"/>
                  <a:gd name="T9" fmla="*/ 3822 h 10000"/>
                  <a:gd name="T10" fmla="*/ 6914 w 10000"/>
                  <a:gd name="T11" fmla="*/ 6178 h 10000"/>
                  <a:gd name="T12" fmla="*/ 8086 w 10000"/>
                  <a:gd name="T13" fmla="*/ 10000 h 10000"/>
                  <a:gd name="T14" fmla="*/ 5000 w 10000"/>
                  <a:gd name="T15" fmla="*/ 7644 h 10000"/>
                  <a:gd name="T16" fmla="*/ 1914 w 10000"/>
                  <a:gd name="T17" fmla="*/ 10000 h 10000"/>
                  <a:gd name="T18" fmla="*/ 3086 w 10000"/>
                  <a:gd name="T19" fmla="*/ 6178 h 10000"/>
                  <a:gd name="T20" fmla="*/ 0 w 10000"/>
                  <a:gd name="T21" fmla="*/ 3822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00" h="10000">
                    <a:moveTo>
                      <a:pt x="0" y="3822"/>
                    </a:moveTo>
                    <a:lnTo>
                      <a:pt x="3818" y="3822"/>
                    </a:lnTo>
                    <a:lnTo>
                      <a:pt x="5000" y="0"/>
                    </a:lnTo>
                    <a:lnTo>
                      <a:pt x="6182" y="3822"/>
                    </a:lnTo>
                    <a:lnTo>
                      <a:pt x="10000" y="3822"/>
                    </a:lnTo>
                    <a:lnTo>
                      <a:pt x="6914" y="6178"/>
                    </a:lnTo>
                    <a:lnTo>
                      <a:pt x="8086" y="10000"/>
                    </a:lnTo>
                    <a:lnTo>
                      <a:pt x="5000" y="7644"/>
                    </a:lnTo>
                    <a:lnTo>
                      <a:pt x="1914" y="10000"/>
                    </a:lnTo>
                    <a:lnTo>
                      <a:pt x="3086" y="6178"/>
                    </a:lnTo>
                    <a:lnTo>
                      <a:pt x="0" y="3822"/>
                    </a:lnTo>
                    <a:close/>
                  </a:path>
                </a:pathLst>
              </a:custGeom>
              <a:gradFill rotWithShape="1">
                <a:gsLst>
                  <a:gs pos="0">
                    <a:schemeClr val="bg1"/>
                  </a:gs>
                  <a:gs pos="100000">
                    <a:schemeClr val="bg1">
                      <a:alpha val="0"/>
                    </a:schemeClr>
                  </a:gs>
                </a:gsLst>
                <a:path path="rect">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1828" name="AutoShape 463"/>
              <p:cNvSpPr/>
              <p:nvPr/>
            </p:nvSpPr>
            <p:spPr bwMode="auto">
              <a:xfrm rot="19800000">
                <a:off x="0" y="0"/>
                <a:ext cx="1134" cy="1078"/>
              </a:xfrm>
              <a:custGeom>
                <a:avLst/>
                <a:gdLst>
                  <a:gd name="T0" fmla="*/ 0 w 10000"/>
                  <a:gd name="T1" fmla="*/ 3822 h 10000"/>
                  <a:gd name="T2" fmla="*/ 3818 w 10000"/>
                  <a:gd name="T3" fmla="*/ 3822 h 10000"/>
                  <a:gd name="T4" fmla="*/ 5000 w 10000"/>
                  <a:gd name="T5" fmla="*/ 0 h 10000"/>
                  <a:gd name="T6" fmla="*/ 6182 w 10000"/>
                  <a:gd name="T7" fmla="*/ 3822 h 10000"/>
                  <a:gd name="T8" fmla="*/ 10000 w 10000"/>
                  <a:gd name="T9" fmla="*/ 3822 h 10000"/>
                  <a:gd name="T10" fmla="*/ 6914 w 10000"/>
                  <a:gd name="T11" fmla="*/ 6178 h 10000"/>
                  <a:gd name="T12" fmla="*/ 8086 w 10000"/>
                  <a:gd name="T13" fmla="*/ 10000 h 10000"/>
                  <a:gd name="T14" fmla="*/ 5000 w 10000"/>
                  <a:gd name="T15" fmla="*/ 7644 h 10000"/>
                  <a:gd name="T16" fmla="*/ 1914 w 10000"/>
                  <a:gd name="T17" fmla="*/ 10000 h 10000"/>
                  <a:gd name="T18" fmla="*/ 3086 w 10000"/>
                  <a:gd name="T19" fmla="*/ 6178 h 10000"/>
                  <a:gd name="T20" fmla="*/ 0 w 10000"/>
                  <a:gd name="T21" fmla="*/ 3822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00" h="10000">
                    <a:moveTo>
                      <a:pt x="0" y="3822"/>
                    </a:moveTo>
                    <a:lnTo>
                      <a:pt x="3818" y="3822"/>
                    </a:lnTo>
                    <a:lnTo>
                      <a:pt x="5000" y="0"/>
                    </a:lnTo>
                    <a:lnTo>
                      <a:pt x="6182" y="3822"/>
                    </a:lnTo>
                    <a:lnTo>
                      <a:pt x="10000" y="3822"/>
                    </a:lnTo>
                    <a:lnTo>
                      <a:pt x="6914" y="6178"/>
                    </a:lnTo>
                    <a:lnTo>
                      <a:pt x="8086" y="10000"/>
                    </a:lnTo>
                    <a:lnTo>
                      <a:pt x="5000" y="7644"/>
                    </a:lnTo>
                    <a:lnTo>
                      <a:pt x="1914" y="10000"/>
                    </a:lnTo>
                    <a:lnTo>
                      <a:pt x="3086" y="6178"/>
                    </a:lnTo>
                    <a:lnTo>
                      <a:pt x="0" y="3822"/>
                    </a:lnTo>
                    <a:close/>
                  </a:path>
                </a:pathLst>
              </a:custGeom>
              <a:gradFill rotWithShape="1">
                <a:gsLst>
                  <a:gs pos="0">
                    <a:schemeClr val="bg1"/>
                  </a:gs>
                  <a:gs pos="100000">
                    <a:schemeClr val="bg1">
                      <a:alpha val="0"/>
                    </a:schemeClr>
                  </a:gs>
                </a:gsLst>
                <a:path path="rect">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
          <p:nvSpPr>
            <p:cNvPr id="16405" name="Rectangle 468"/>
            <p:cNvSpPr/>
            <p:nvPr/>
          </p:nvSpPr>
          <p:spPr>
            <a:xfrm>
              <a:off x="7826" y="1220"/>
              <a:ext cx="2425" cy="463"/>
            </a:xfrm>
            <a:prstGeom prst="rect">
              <a:avLst/>
            </a:prstGeom>
            <a:noFill/>
            <a:ln w="9525">
              <a:noFill/>
            </a:ln>
            <a:effectLst>
              <a:outerShdw dist="12700" dir="5400000" algn="ctr" rotWithShape="0">
                <a:schemeClr val="tx1"/>
              </a:outerShdw>
            </a:effectLst>
          </p:spPr>
          <p:txBody>
            <a:bodyPr wrap="none" lIns="0" tIns="0" rIns="0" bIns="0" anchor="t">
              <a:spAutoFit/>
            </a:bodyPr>
            <a:p>
              <a:r>
                <a:rPr lang="en-US" altLang="zh-CN" dirty="0">
                  <a:solidFill>
                    <a:schemeClr val="bg1"/>
                  </a:solidFill>
                  <a:latin typeface="黑体" panose="02010609060101010101" pitchFamily="49" charset="-122"/>
                  <a:ea typeface="黑体" panose="02010609060101010101" pitchFamily="49" charset="-122"/>
                </a:rPr>
                <a:t>3．</a:t>
              </a:r>
              <a:r>
                <a:rPr lang="zh-CN" altLang="en-US" dirty="0">
                  <a:solidFill>
                    <a:schemeClr val="bg1"/>
                  </a:solidFill>
                  <a:latin typeface="黑体" panose="02010609060101010101" pitchFamily="49" charset="-122"/>
                  <a:ea typeface="黑体" panose="02010609060101010101" pitchFamily="49" charset="-122"/>
                </a:rPr>
                <a:t>激励功能</a:t>
              </a:r>
              <a:r>
                <a:rPr lang="zh-CN" altLang="en-US" sz="1900" dirty="0">
                  <a:solidFill>
                    <a:schemeClr val="bg1"/>
                  </a:solidFill>
                  <a:latin typeface="Arial" panose="020B0604020202020204" pitchFamily="34" charset="0"/>
                  <a:ea typeface="HY헤드라인M" pitchFamily="2" charset="-127"/>
                </a:rPr>
                <a:t>  </a:t>
              </a:r>
              <a:endParaRPr lang="zh-CN" altLang="en-US" sz="1900" dirty="0">
                <a:solidFill>
                  <a:schemeClr val="bg1"/>
                </a:solidFill>
                <a:latin typeface="Arial" panose="020B0604020202020204" pitchFamily="34" charset="0"/>
                <a:ea typeface="HY헤드라인M" pitchFamily="2" charset="-127"/>
              </a:endParaRPr>
            </a:p>
          </p:txBody>
        </p:sp>
        <p:sp>
          <p:nvSpPr>
            <p:cNvPr id="16406" name="Rectangle 469"/>
            <p:cNvSpPr/>
            <p:nvPr/>
          </p:nvSpPr>
          <p:spPr>
            <a:xfrm>
              <a:off x="668" y="4624"/>
              <a:ext cx="2320" cy="462"/>
            </a:xfrm>
            <a:prstGeom prst="rect">
              <a:avLst/>
            </a:prstGeom>
            <a:noFill/>
            <a:ln w="9525">
              <a:noFill/>
            </a:ln>
            <a:effectLst>
              <a:outerShdw dist="12700" dir="5400000" algn="ctr" rotWithShape="0">
                <a:schemeClr val="tx1"/>
              </a:outerShdw>
            </a:effectLst>
          </p:spPr>
          <p:txBody>
            <a:bodyPr wrap="none" lIns="0" tIns="0" rIns="0" bIns="0" anchor="t">
              <a:spAutoFit/>
            </a:bodyPr>
            <a:p>
              <a:pPr algn="ctr"/>
              <a:r>
                <a:rPr lang="en-US" altLang="zh-CN" dirty="0">
                  <a:solidFill>
                    <a:schemeClr val="bg1"/>
                  </a:solidFill>
                  <a:latin typeface="黑体" panose="02010609060101010101" pitchFamily="49" charset="-122"/>
                  <a:ea typeface="黑体" panose="02010609060101010101" pitchFamily="49" charset="-122"/>
                </a:rPr>
                <a:t>6．</a:t>
              </a:r>
              <a:r>
                <a:rPr lang="zh-CN" altLang="en-US" dirty="0">
                  <a:solidFill>
                    <a:schemeClr val="bg1"/>
                  </a:solidFill>
                  <a:latin typeface="黑体" panose="02010609060101010101" pitchFamily="49" charset="-122"/>
                  <a:ea typeface="黑体" panose="02010609060101010101" pitchFamily="49" charset="-122"/>
                </a:rPr>
                <a:t>规范功能</a:t>
              </a:r>
              <a:r>
                <a:rPr lang="zh-CN" altLang="en-US" sz="1900" dirty="0">
                  <a:solidFill>
                    <a:schemeClr val="bg1"/>
                  </a:solidFill>
                  <a:latin typeface="Arial" panose="020B0604020202020204" pitchFamily="34" charset="0"/>
                  <a:ea typeface="HY헤드라인M" pitchFamily="2" charset="-127"/>
                </a:rPr>
                <a:t> </a:t>
              </a:r>
              <a:endParaRPr lang="zh-CN" altLang="en-US" sz="1900" dirty="0">
                <a:solidFill>
                  <a:schemeClr val="bg1"/>
                </a:solidFill>
                <a:latin typeface="Arial" panose="020B0604020202020204" pitchFamily="34" charset="0"/>
                <a:ea typeface="HY헤드라인M" pitchFamily="2" charset="-127"/>
              </a:endParaRPr>
            </a:p>
          </p:txBody>
        </p:sp>
        <p:sp>
          <p:nvSpPr>
            <p:cNvPr id="16407" name="Rectangle 470"/>
            <p:cNvSpPr/>
            <p:nvPr/>
          </p:nvSpPr>
          <p:spPr>
            <a:xfrm>
              <a:off x="7956" y="4624"/>
              <a:ext cx="2315" cy="462"/>
            </a:xfrm>
            <a:prstGeom prst="rect">
              <a:avLst/>
            </a:prstGeom>
            <a:noFill/>
            <a:ln w="9525">
              <a:noFill/>
            </a:ln>
            <a:effectLst>
              <a:outerShdw dist="12700" dir="5400000" algn="ctr" rotWithShape="0">
                <a:schemeClr val="tx1"/>
              </a:outerShdw>
            </a:effectLst>
          </p:spPr>
          <p:txBody>
            <a:bodyPr wrap="none" lIns="0" tIns="0" rIns="0" bIns="0" anchor="t">
              <a:spAutoFit/>
            </a:bodyPr>
            <a:p>
              <a:pPr algn="ctr"/>
              <a:r>
                <a:rPr lang="en-US" altLang="zh-CN" dirty="0">
                  <a:solidFill>
                    <a:schemeClr val="bg1"/>
                  </a:solidFill>
                  <a:latin typeface="黑体" panose="02010609060101010101" pitchFamily="49" charset="-122"/>
                  <a:ea typeface="黑体" panose="02010609060101010101" pitchFamily="49" charset="-122"/>
                </a:rPr>
                <a:t>4．</a:t>
              </a:r>
              <a:r>
                <a:rPr lang="zh-CN" altLang="en-US" dirty="0">
                  <a:solidFill>
                    <a:schemeClr val="bg1"/>
                  </a:solidFill>
                  <a:latin typeface="黑体" panose="02010609060101010101" pitchFamily="49" charset="-122"/>
                  <a:ea typeface="黑体" panose="02010609060101010101" pitchFamily="49" charset="-122"/>
                </a:rPr>
                <a:t>规范功能</a:t>
              </a:r>
              <a:r>
                <a:rPr lang="zh-CN" altLang="en-US" sz="1800" dirty="0">
                  <a:solidFill>
                    <a:schemeClr val="bg1"/>
                  </a:solidFill>
                  <a:latin typeface="Arial" panose="020B0604020202020204" pitchFamily="34" charset="0"/>
                  <a:ea typeface="宋体" panose="02010600030101010101" pitchFamily="2" charset="-122"/>
                </a:rPr>
                <a:t> </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16408" name="Rectangle 472"/>
            <p:cNvSpPr/>
            <p:nvPr/>
          </p:nvSpPr>
          <p:spPr>
            <a:xfrm>
              <a:off x="4118" y="5149"/>
              <a:ext cx="2215" cy="463"/>
            </a:xfrm>
            <a:prstGeom prst="rect">
              <a:avLst/>
            </a:prstGeom>
            <a:noFill/>
            <a:ln w="9525">
              <a:noFill/>
            </a:ln>
            <a:effectLst>
              <a:outerShdw dist="12700" dir="5400000" algn="ctr" rotWithShape="0">
                <a:schemeClr val="tx1"/>
              </a:outerShdw>
            </a:effectLst>
          </p:spPr>
          <p:txBody>
            <a:bodyPr wrap="none" lIns="0" tIns="0" rIns="0" bIns="0" anchor="t">
              <a:spAutoFit/>
            </a:bodyPr>
            <a:p>
              <a:r>
                <a:rPr lang="en-US" altLang="zh-CN" dirty="0">
                  <a:solidFill>
                    <a:schemeClr val="bg1"/>
                  </a:solidFill>
                  <a:latin typeface="黑体" panose="02010609060101010101" pitchFamily="49" charset="-122"/>
                  <a:ea typeface="黑体" panose="02010609060101010101" pitchFamily="49" charset="-122"/>
                </a:rPr>
                <a:t>5．</a:t>
              </a:r>
              <a:r>
                <a:rPr lang="zh-CN" altLang="en-US" dirty="0">
                  <a:solidFill>
                    <a:schemeClr val="bg1"/>
                  </a:solidFill>
                  <a:latin typeface="黑体" panose="02010609060101010101" pitchFamily="49" charset="-122"/>
                  <a:ea typeface="黑体" panose="02010609060101010101" pitchFamily="49" charset="-122"/>
                </a:rPr>
                <a:t>辐射功能</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61833" name="Freeform 454"/>
            <p:cNvSpPr/>
            <p:nvPr/>
          </p:nvSpPr>
          <p:spPr bwMode="auto">
            <a:xfrm>
              <a:off x="3574" y="1328"/>
              <a:ext cx="3941" cy="1807"/>
            </a:xfrm>
            <a:custGeom>
              <a:avLst/>
              <a:gdLst>
                <a:gd name="T0" fmla="*/ 0 w 1792"/>
                <a:gd name="T1" fmla="*/ 0 h 1104"/>
                <a:gd name="T2" fmla="*/ 882 w 1792"/>
                <a:gd name="T3" fmla="*/ 1103 h 1104"/>
                <a:gd name="T4" fmla="*/ 1791 w 1792"/>
                <a:gd name="T5" fmla="*/ 0 h 1104"/>
                <a:gd name="T6" fmla="*/ 0 w 1792"/>
                <a:gd name="T7" fmla="*/ 0 h 1104"/>
                <a:gd name="T8" fmla="*/ 0 w 1792"/>
                <a:gd name="T9" fmla="*/ 0 h 1104"/>
                <a:gd name="T10" fmla="*/ 1792 w 1792"/>
                <a:gd name="T11" fmla="*/ 1104 h 1104"/>
              </a:gdLst>
              <a:ahLst/>
              <a:cxnLst>
                <a:cxn ang="0">
                  <a:pos x="T0" y="T1"/>
                </a:cxn>
                <a:cxn ang="0">
                  <a:pos x="T2" y="T3"/>
                </a:cxn>
                <a:cxn ang="0">
                  <a:pos x="T4" y="T5"/>
                </a:cxn>
                <a:cxn ang="0">
                  <a:pos x="T6" y="T7"/>
                </a:cxn>
              </a:cxnLst>
              <a:rect l="T8" t="T9" r="T10" b="T11"/>
              <a:pathLst>
                <a:path w="1792" h="1104">
                  <a:moveTo>
                    <a:pt x="0" y="0"/>
                  </a:moveTo>
                  <a:lnTo>
                    <a:pt x="882" y="1103"/>
                  </a:lnTo>
                  <a:lnTo>
                    <a:pt x="1791" y="0"/>
                  </a:lnTo>
                  <a:lnTo>
                    <a:pt x="0" y="0"/>
                  </a:lnTo>
                </a:path>
              </a:pathLst>
            </a:custGeom>
            <a:gradFill rotWithShape="0">
              <a:gsLst>
                <a:gs pos="0">
                  <a:srgbClr val="DADADA"/>
                </a:gs>
                <a:gs pos="100000">
                  <a:srgbClr val="A2A2A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410" name="Rectangle 455"/>
            <p:cNvSpPr/>
            <p:nvPr/>
          </p:nvSpPr>
          <p:spPr>
            <a:xfrm>
              <a:off x="3599" y="0"/>
              <a:ext cx="3886" cy="1372"/>
            </a:xfrm>
            <a:prstGeom prst="rect">
              <a:avLst/>
            </a:prstGeom>
            <a:gradFill rotWithShape="0">
              <a:gsLst>
                <a:gs pos="0">
                  <a:srgbClr val="663300"/>
                </a:gs>
                <a:gs pos="100000">
                  <a:srgbClr val="CC9900"/>
                </a:gs>
              </a:gsLst>
              <a:lin ang="5400000" scaled="1"/>
              <a:tileRect/>
            </a:gradFill>
            <a:ln w="9525"/>
            <a:scene3d>
              <a:camera prst="legacyPerspectiveBottom">
                <a:rot lat="20400000" lon="0" rev="0"/>
              </a:camera>
              <a:lightRig rig="legacyFlat3" dir="b"/>
            </a:scene3d>
            <a:sp3d extrusionH="36500" prstMaterial="legacyMatte">
              <a:bevelT w="13500" h="13500" prst="angle"/>
              <a:bevelB w="13500" h="13500" prst="angle"/>
              <a:extrusionClr>
                <a:srgbClr val="CC9900"/>
              </a:extrusionClr>
            </a:sp3d>
          </p:spPr>
          <p:txBody>
            <a:bodyPr wrap="none" lIns="92075" tIns="46038" rIns="92075" bIns="46038" anchor="ctr">
              <a:flatTx/>
            </a:bodyPr>
            <a:p>
              <a:pPr algn="ctr" eaLnBrk="0" hangingPunct="0">
                <a:lnSpc>
                  <a:spcPct val="90000"/>
                </a:lnSpc>
              </a:pPr>
              <a:endParaRPr lang="zh-CN" altLang="en-US" sz="2400" dirty="0">
                <a:solidFill>
                  <a:schemeClr val="tx1"/>
                </a:solidFill>
                <a:latin typeface="Arial" panose="020B0604020202020204" pitchFamily="34" charset="0"/>
                <a:ea typeface="宋体" panose="02010600030101010101" pitchFamily="2" charset="-122"/>
              </a:endParaRPr>
            </a:p>
          </p:txBody>
        </p:sp>
        <p:sp>
          <p:nvSpPr>
            <p:cNvPr id="16411" name="Rectangle 471"/>
            <p:cNvSpPr/>
            <p:nvPr/>
          </p:nvSpPr>
          <p:spPr>
            <a:xfrm>
              <a:off x="4060" y="395"/>
              <a:ext cx="2418" cy="463"/>
            </a:xfrm>
            <a:prstGeom prst="rect">
              <a:avLst/>
            </a:prstGeom>
            <a:noFill/>
            <a:ln w="9525">
              <a:noFill/>
            </a:ln>
            <a:effectLst>
              <a:outerShdw dist="12700" dir="5400000" algn="ctr" rotWithShape="0">
                <a:schemeClr val="tx1"/>
              </a:outerShdw>
            </a:effectLst>
          </p:spPr>
          <p:txBody>
            <a:bodyPr wrap="none" lIns="0" tIns="0" rIns="0" bIns="0" anchor="t">
              <a:spAutoFit/>
            </a:bodyPr>
            <a:p>
              <a:r>
                <a:rPr lang="zh-CN" altLang="en-US" dirty="0">
                  <a:solidFill>
                    <a:schemeClr val="bg1"/>
                  </a:solidFill>
                  <a:latin typeface="黑体" panose="02010609060101010101" pitchFamily="49" charset="-122"/>
                  <a:ea typeface="黑体" panose="02010609060101010101" pitchFamily="49" charset="-122"/>
                </a:rPr>
                <a:t> </a:t>
              </a:r>
              <a:r>
                <a:rPr lang="en-US" altLang="zh-CN" dirty="0">
                  <a:solidFill>
                    <a:schemeClr val="bg1"/>
                  </a:solidFill>
                  <a:latin typeface="黑体" panose="02010609060101010101" pitchFamily="49" charset="-122"/>
                  <a:ea typeface="黑体" panose="02010609060101010101" pitchFamily="49" charset="-122"/>
                </a:rPr>
                <a:t>1．</a:t>
              </a:r>
              <a:r>
                <a:rPr lang="zh-CN" altLang="en-US" dirty="0">
                  <a:solidFill>
                    <a:schemeClr val="bg1"/>
                  </a:solidFill>
                  <a:latin typeface="黑体" panose="02010609060101010101" pitchFamily="49" charset="-122"/>
                  <a:ea typeface="黑体" panose="02010609060101010101" pitchFamily="49" charset="-122"/>
                </a:rPr>
                <a:t>导向功能</a:t>
              </a:r>
              <a:endParaRPr lang="zh-CN" altLang="en-US" sz="2600" dirty="0">
                <a:solidFill>
                  <a:schemeClr val="bg1"/>
                </a:solidFill>
                <a:latin typeface="Arial" panose="020B0604020202020204" pitchFamily="34" charset="0"/>
                <a:ea typeface="HY헤드라인M" pitchFamily="2" charset="-127"/>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61810"/>
                                        </p:tgtEl>
                                        <p:attrNameLst>
                                          <p:attrName>style.visibility</p:attrName>
                                        </p:attrNameLst>
                                      </p:cBhvr>
                                      <p:to>
                                        <p:strVal val="visible"/>
                                      </p:to>
                                    </p:set>
                                    <p:anim calcmode="lin" valueType="num">
                                      <p:cBhvr>
                                        <p:cTn id="7" dur="500" fill="hold"/>
                                        <p:tgtEl>
                                          <p:spTgt spid="1618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18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18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18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Rectangle 3"/>
          <p:cNvSpPr>
            <a:spLocks noGrp="1" noRot="1" noChangeArrowheads="1"/>
          </p:cNvSpPr>
          <p:nvPr>
            <p:ph idx="1"/>
          </p:nvPr>
        </p:nvSpPr>
        <p:spPr>
          <a:xfrm>
            <a:off x="425766" y="1897376"/>
            <a:ext cx="8153400" cy="2606675"/>
          </a:xfrm>
        </p:spPr>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tx1"/>
                </a:solidFill>
                <a:effectLst>
                  <a:outerShdw blurRad="38100" dist="38100" dir="2700000" algn="tl">
                    <a:srgbClr val="C0C0C0"/>
                  </a:outerShdw>
                </a:effectLst>
                <a:uLnTx/>
                <a:uFillTx/>
                <a:latin typeface="+mn-lt"/>
                <a:ea typeface="宋体" panose="02010600030101010101" pitchFamily="2" charset="-122"/>
                <a:cs typeface="+mn-cs"/>
              </a:rPr>
              <a:t>本项目结束</a:t>
            </a:r>
            <a:endParaRPr kumimoji="0" lang="zh-CN" altLang="en-US" sz="6000" b="1" i="0" u="none" strike="noStrike" kern="0" cap="none" spc="0" normalizeH="0" baseline="0" noProof="0" dirty="0" smtClean="0">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tx1"/>
                </a:solidFill>
                <a:effectLst/>
                <a:uLnTx/>
                <a:uFillTx/>
                <a:latin typeface="+mn-lt"/>
                <a:ea typeface="宋体" panose="02010600030101010101" pitchFamily="2" charset="-122"/>
                <a:cs typeface="+mn-cs"/>
              </a:rPr>
              <a:t>谢谢聆听</a:t>
            </a:r>
            <a:endParaRPr kumimoji="0" lang="zh-CN" altLang="en-US" sz="6000" b="1" i="0" u="none" strike="noStrike" kern="0" cap="none" spc="0" normalizeH="0" baseline="0" noProof="0" dirty="0" smtClean="0">
              <a:solidFill>
                <a:schemeClr val="tx1"/>
              </a:solidFill>
              <a:effectLst/>
              <a:uLnTx/>
              <a:uFillTx/>
              <a:latin typeface="+mn-lt"/>
              <a:ea typeface="宋体" panose="02010600030101010101" pitchFamily="2" charset="-122"/>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3" descr="ti mg"/>
          <p:cNvPicPr>
            <a:picLocks noChangeAspect="1"/>
          </p:cNvPicPr>
          <p:nvPr/>
        </p:nvPicPr>
        <p:blipFill>
          <a:blip r:embed="rId1">
            <a:clrChange>
              <a:clrFrom>
                <a:srgbClr val="F6F6F6"/>
              </a:clrFrom>
              <a:clrTo>
                <a:srgbClr val="F6F6F6">
                  <a:alpha val="0"/>
                </a:srgbClr>
              </a:clrTo>
            </a:clrChange>
          </a:blip>
          <a:stretch>
            <a:fillRect/>
          </a:stretch>
        </p:blipFill>
        <p:spPr>
          <a:xfrm rot="-1920000">
            <a:off x="155575" y="1949450"/>
            <a:ext cx="3508375" cy="3516313"/>
          </a:xfrm>
          <a:prstGeom prst="rect">
            <a:avLst/>
          </a:prstGeom>
          <a:noFill/>
          <a:ln w="9525">
            <a:noFill/>
          </a:ln>
        </p:spPr>
      </p:pic>
      <p:sp>
        <p:nvSpPr>
          <p:cNvPr id="2" name="文本框 1"/>
          <p:cNvSpPr txBox="1"/>
          <p:nvPr/>
        </p:nvSpPr>
        <p:spPr>
          <a:xfrm>
            <a:off x="742950" y="2206625"/>
            <a:ext cx="676275" cy="1568450"/>
          </a:xfrm>
          <a:prstGeom prst="rect">
            <a:avLst/>
          </a:prstGeom>
          <a:noFill/>
        </p:spPr>
        <p:txBody>
          <a:bodyPr wrap="square" rtlCol="0">
            <a:spAutoFit/>
          </a:bodyPr>
          <a:p>
            <a:pPr>
              <a:buClrTx/>
              <a:buSzTx/>
              <a:buFontTx/>
            </a:pPr>
            <a:r>
              <a:rPr lang="zh-CN" altLang="en-US" sz="4800" noProof="0" dirty="0">
                <a:solidFill>
                  <a:schemeClr val="accent5">
                    <a:lumMod val="50000"/>
                  </a:schemeClr>
                </a:solidFill>
                <a:effectLst>
                  <a:outerShdw blurRad="38100" dist="38100" dir="2700000" algn="tl">
                    <a:srgbClr val="C0C0C0"/>
                  </a:outerShdw>
                </a:effectLst>
                <a:latin typeface="Arial" panose="020B0604020202020204" pitchFamily="34" charset="0"/>
                <a:ea typeface="黑体" panose="02010609060101010101" pitchFamily="49" charset="-122"/>
                <a:cs typeface="+mn-cs"/>
                <a:sym typeface="+mn-ea"/>
              </a:rPr>
              <a:t>目录</a:t>
            </a:r>
            <a:endParaRPr lang="zh-CN" altLang="en-US" sz="4800" noProof="0" dirty="0">
              <a:solidFill>
                <a:schemeClr val="accent5">
                  <a:lumMod val="50000"/>
                </a:schemeClr>
              </a:solidFill>
              <a:effectLst>
                <a:outerShdw blurRad="38100" dist="38100" dir="2700000" algn="tl">
                  <a:srgbClr val="C0C0C0"/>
                </a:outerShdw>
              </a:effectLst>
              <a:ea typeface="黑体" panose="02010609060101010101" pitchFamily="49" charset="-122"/>
              <a:sym typeface="+mn-ea"/>
            </a:endParaRPr>
          </a:p>
        </p:txBody>
      </p:sp>
      <p:sp>
        <p:nvSpPr>
          <p:cNvPr id="3" name="文本框 2"/>
          <p:cNvSpPr txBox="1"/>
          <p:nvPr/>
        </p:nvSpPr>
        <p:spPr>
          <a:xfrm>
            <a:off x="2930525" y="2657475"/>
            <a:ext cx="6119813" cy="2244725"/>
          </a:xfrm>
          <a:prstGeom prst="rect">
            <a:avLst/>
          </a:prstGeom>
          <a:noFill/>
        </p:spPr>
        <p:txBody>
          <a:bodyPr wrap="square" rtlCol="0">
            <a:spAutoFit/>
          </a:bodyPr>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任务一 建立企业文化</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任务二 解读企业文化与人力资源管理</a:t>
            </a:r>
            <a:endPar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任务三 做好团队建设</a:t>
            </a:r>
            <a:endParaRPr lang="en-US" altLang="zh-CN"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图片 2" descr="17b8fbe4730d4209518bf28de15a2300"/>
          <p:cNvPicPr>
            <a:picLocks noChangeAspect="1"/>
          </p:cNvPicPr>
          <p:nvPr/>
        </p:nvPicPr>
        <p:blipFill>
          <a:blip r:embed="rId1">
            <a:clrChange>
              <a:clrFrom>
                <a:srgbClr val="FFFFFF"/>
              </a:clrFrom>
              <a:clrTo>
                <a:srgbClr val="FFFFFF">
                  <a:alpha val="0"/>
                </a:srgbClr>
              </a:clrTo>
            </a:clrChange>
          </a:blip>
          <a:stretch>
            <a:fillRect/>
          </a:stretch>
        </p:blipFill>
        <p:spPr>
          <a:xfrm>
            <a:off x="5867400" y="2117725"/>
            <a:ext cx="2974975" cy="3619500"/>
          </a:xfrm>
          <a:prstGeom prst="rect">
            <a:avLst/>
          </a:prstGeom>
          <a:noFill/>
          <a:ln w="9525">
            <a:noFill/>
          </a:ln>
        </p:spPr>
      </p:pic>
      <p:sp>
        <p:nvSpPr>
          <p:cNvPr id="9218" name="Text Box 13" descr="金融10"/>
          <p:cNvSpPr txBox="1"/>
          <p:nvPr/>
        </p:nvSpPr>
        <p:spPr>
          <a:xfrm>
            <a:off x="1143000" y="2563813"/>
            <a:ext cx="5011738" cy="2860675"/>
          </a:xfrm>
          <a:prstGeom prst="rect">
            <a:avLst/>
          </a:prstGeom>
          <a:noFill/>
          <a:ln w="9525">
            <a:noFill/>
          </a:ln>
        </p:spPr>
        <p:txBody>
          <a:bodyPr wrap="square" anchor="t">
            <a:spAutoFit/>
          </a:bodyPr>
          <a:p>
            <a:r>
              <a:rPr lang="zh-CN" altLang="en-US" dirty="0">
                <a:latin typeface="Times New Roman" panose="02020603050405020304" pitchFamily="18" charset="0"/>
                <a:ea typeface="黑体" panose="02010609060101010101" pitchFamily="49" charset="-122"/>
              </a:rPr>
              <a:t>掌握企业文化的内涵和外延，了解企业文化的特征、载体、功能和作用机制；</a:t>
            </a:r>
            <a:endParaRPr lang="zh-CN" altLang="en-US" dirty="0">
              <a:latin typeface="Times New Roman" panose="02020603050405020304" pitchFamily="18" charset="0"/>
              <a:ea typeface="黑体" panose="02010609060101010101" pitchFamily="49" charset="-122"/>
            </a:endParaRPr>
          </a:p>
          <a:p>
            <a:endParaRPr lang="zh-CN" altLang="en-US" dirty="0">
              <a:latin typeface="Times New Roman" panose="02020603050405020304" pitchFamily="18" charset="0"/>
              <a:ea typeface="黑体" panose="02010609060101010101" pitchFamily="49" charset="-122"/>
            </a:endParaRPr>
          </a:p>
          <a:p>
            <a:r>
              <a:rPr lang="zh-CN" altLang="en-US" dirty="0">
                <a:latin typeface="Times New Roman" panose="02020603050405020304" pitchFamily="18" charset="0"/>
                <a:ea typeface="黑体" panose="02010609060101010101" pitchFamily="49" charset="-122"/>
              </a:rPr>
              <a:t>理解企业文化与人力资源管理之间的关系；</a:t>
            </a:r>
            <a:endParaRPr lang="zh-CN" altLang="en-US" dirty="0">
              <a:latin typeface="Times New Roman" panose="02020603050405020304" pitchFamily="18" charset="0"/>
              <a:ea typeface="黑体" panose="02010609060101010101" pitchFamily="49" charset="-122"/>
            </a:endParaRPr>
          </a:p>
          <a:p>
            <a:endParaRPr lang="zh-CN" altLang="en-US" dirty="0">
              <a:latin typeface="Times New Roman" panose="02020603050405020304" pitchFamily="18" charset="0"/>
              <a:ea typeface="黑体" panose="02010609060101010101" pitchFamily="49" charset="-122"/>
            </a:endParaRPr>
          </a:p>
          <a:p>
            <a:r>
              <a:rPr lang="zh-CN" altLang="en-US" dirty="0">
                <a:latin typeface="Times New Roman" panose="02020603050405020304" pitchFamily="18" charset="0"/>
                <a:ea typeface="黑体" panose="02010609060101010101" pitchFamily="49" charset="-122"/>
              </a:rPr>
              <a:t>掌握团队建设的目的、特征和原则；</a:t>
            </a:r>
            <a:endParaRPr lang="zh-CN" altLang="en-US" dirty="0">
              <a:latin typeface="Times New Roman" panose="02020603050405020304" pitchFamily="18" charset="0"/>
              <a:ea typeface="黑体" panose="02010609060101010101" pitchFamily="49" charset="-122"/>
            </a:endParaRPr>
          </a:p>
          <a:p>
            <a:endParaRPr lang="zh-CN" altLang="en-US" dirty="0">
              <a:latin typeface="Times New Roman" panose="02020603050405020304" pitchFamily="18" charset="0"/>
              <a:ea typeface="黑体" panose="02010609060101010101" pitchFamily="49" charset="-122"/>
            </a:endParaRPr>
          </a:p>
          <a:p>
            <a:r>
              <a:rPr lang="zh-CN" altLang="en-US" dirty="0">
                <a:latin typeface="Times New Roman" panose="02020603050405020304" pitchFamily="18" charset="0"/>
                <a:ea typeface="黑体" panose="02010609060101010101" pitchFamily="49" charset="-122"/>
              </a:rPr>
              <a:t>了解团队建设的过程和阻力，以及团队建设中存在的误区。</a:t>
            </a:r>
            <a:endParaRPr lang="zh-CN" altLang="en-US" dirty="0">
              <a:latin typeface="Times New Roman" panose="02020603050405020304" pitchFamily="18" charset="0"/>
              <a:ea typeface="黑体" panose="02010609060101010101" pitchFamily="49" charset="-122"/>
            </a:endParaRPr>
          </a:p>
        </p:txBody>
      </p:sp>
      <p:sp>
        <p:nvSpPr>
          <p:cNvPr id="2" name="Text Box 17" descr="金融10"/>
          <p:cNvSpPr txBox="1"/>
          <p:nvPr/>
        </p:nvSpPr>
        <p:spPr>
          <a:xfrm>
            <a:off x="2632710" y="1642426"/>
            <a:ext cx="2272665" cy="706755"/>
          </a:xfrm>
          <a:prstGeom prst="rect">
            <a:avLst/>
          </a:prstGeom>
          <a:noFill/>
          <a:ln w="9525">
            <a:noFill/>
          </a:ln>
        </p:spPr>
        <p:txBody>
          <a:bodyPr wrap="square" anchor="ctr" anchorCtr="0">
            <a:spAutoFit/>
            <a:scene3d>
              <a:camera prst="orthographicFront"/>
              <a:lightRig rig="threePt" dir="t"/>
            </a:scene3d>
          </a:bodyPr>
          <a:p>
            <a:pPr>
              <a:spcBef>
                <a:spcPct val="50000"/>
              </a:spcBef>
            </a:pPr>
            <a:r>
              <a:rPr lang="zh-CN" altLang="en-US" sz="4000" noProof="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18" charset="0"/>
                <a:ea typeface="华文新魏" pitchFamily="2" charset="-122"/>
                <a:cs typeface="+mn-cs"/>
              </a:rPr>
              <a:t>知识目标</a:t>
            </a:r>
            <a:endParaRPr lang="zh-CN" altLang="en-US" sz="4000" noProof="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18" charset="0"/>
              <a:ea typeface="华文新魏" pitchFamily="2" charset="-122"/>
              <a:cs typeface="+mn-cs"/>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2" descr="C:\Users\Administrator\Desktop\timg (6).jpgtimg (6)"/>
          <p:cNvPicPr>
            <a:picLocks noChangeAspect="1"/>
          </p:cNvPicPr>
          <p:nvPr/>
        </p:nvPicPr>
        <p:blipFill>
          <a:blip r:embed="rId1">
            <a:clrChange>
              <a:clrFrom>
                <a:srgbClr val="FFFFFF"/>
              </a:clrFrom>
              <a:clrTo>
                <a:srgbClr val="FFFFFF">
                  <a:alpha val="0"/>
                </a:srgbClr>
              </a:clrTo>
            </a:clrChange>
          </a:blip>
          <a:srcRect t="2750" b="2750"/>
          <a:stretch>
            <a:fillRect/>
          </a:stretch>
        </p:blipFill>
        <p:spPr>
          <a:xfrm>
            <a:off x="4767263" y="2427288"/>
            <a:ext cx="4375150" cy="3101975"/>
          </a:xfrm>
          <a:prstGeom prst="rect">
            <a:avLst/>
          </a:prstGeom>
          <a:noFill/>
          <a:ln w="9525">
            <a:noFill/>
          </a:ln>
        </p:spPr>
      </p:pic>
      <p:sp>
        <p:nvSpPr>
          <p:cNvPr id="10242" name="Text Box 7"/>
          <p:cNvSpPr txBox="1"/>
          <p:nvPr/>
        </p:nvSpPr>
        <p:spPr>
          <a:xfrm>
            <a:off x="1555750" y="3000375"/>
            <a:ext cx="4479925" cy="1771650"/>
          </a:xfrm>
          <a:prstGeom prst="rect">
            <a:avLst/>
          </a:prstGeom>
          <a:noFill/>
          <a:ln w="9525">
            <a:noFill/>
          </a:ln>
        </p:spPr>
        <p:txBody>
          <a:bodyPr wrap="square" anchor="t">
            <a:spAutoFit/>
          </a:bodyPr>
          <a:p>
            <a:pPr>
              <a:lnSpc>
                <a:spcPct val="130000"/>
              </a:lnSpc>
            </a:pPr>
            <a:r>
              <a:rPr lang="zh-CN" altLang="en-US" sz="2800" dirty="0">
                <a:latin typeface="Times New Roman" panose="02020603050405020304" pitchFamily="18" charset="0"/>
                <a:ea typeface="黑体" panose="02010609060101010101" pitchFamily="49" charset="-122"/>
              </a:rPr>
              <a:t>学习如何建立企业文化，解读企业文化与人力资源管理，以及如何做好团队建设。</a:t>
            </a:r>
            <a:endParaRPr lang="zh-CN" altLang="en-US" sz="2800" dirty="0">
              <a:latin typeface="Times New Roman" panose="02020603050405020304" pitchFamily="18" charset="0"/>
              <a:ea typeface="黑体" panose="02010609060101010101" pitchFamily="49" charset="-122"/>
            </a:endParaRPr>
          </a:p>
        </p:txBody>
      </p:sp>
      <p:sp>
        <p:nvSpPr>
          <p:cNvPr id="10244" name="WordArt 9"/>
          <p:cNvSpPr/>
          <p:nvPr/>
        </p:nvSpPr>
        <p:spPr>
          <a:xfrm>
            <a:off x="2461895" y="1870075"/>
            <a:ext cx="2306320" cy="557530"/>
          </a:xfrm>
          <a:prstGeom prst="rect">
            <a:avLst/>
          </a:prstGeom>
        </p:spPr>
        <p:txBody>
          <a:bodyPr wrap="none" fromWordArt="1">
            <a:prstTxWarp prst="textPlain">
              <a:avLst>
                <a:gd name="adj" fmla="val 50000"/>
              </a:avLst>
            </a:prstTxWarp>
            <a:normAutofit/>
          </a:bodyPr>
          <a:p>
            <a:pPr algn="ctr" fontAlgn="base"/>
            <a:r>
              <a:rPr lang="zh-CN" altLang="en-US" sz="3600" b="1" strike="noStrike" baseline="30000" noProof="1">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cs typeface="+mn-cs"/>
              </a:rPr>
              <a:t>能力目标：</a:t>
            </a:r>
            <a:endParaRPr lang="zh-CN" altLang="en-US" sz="3600" b="1" strike="noStrike" baseline="30000" noProof="1">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 Box 6" descr="金融10"/>
          <p:cNvSpPr txBox="1"/>
          <p:nvPr/>
        </p:nvSpPr>
        <p:spPr>
          <a:xfrm>
            <a:off x="828675" y="2754313"/>
            <a:ext cx="7488238" cy="2530475"/>
          </a:xfrm>
          <a:prstGeom prst="rect">
            <a:avLst/>
          </a:prstGeom>
          <a:noFill/>
          <a:ln w="31750" cap="flat" cmpd="dbl">
            <a:solidFill>
              <a:srgbClr val="1C679A">
                <a:alpha val="59000"/>
              </a:srgbClr>
            </a:solidFill>
            <a:prstDash val="sysDash"/>
            <a:round/>
            <a:headEnd type="none" w="med" len="med"/>
            <a:tailEnd type="none" w="med" len="med"/>
          </a:ln>
        </p:spPr>
        <p:txBody>
          <a:bodyPr anchor="t">
            <a:spAutoFit/>
          </a:bodyPr>
          <a:p>
            <a:r>
              <a:rPr lang="en-US" altLang="zh-CN" dirty="0">
                <a:latin typeface="Times New Roman" panose="02020603050405020304" pitchFamily="18" charset="0"/>
                <a:ea typeface="黑体" panose="02010609060101010101" pitchFamily="49" charset="-122"/>
              </a:rPr>
              <a:t>“</a:t>
            </a:r>
            <a:r>
              <a:rPr lang="zh-CN" altLang="en-US" dirty="0">
                <a:latin typeface="Times New Roman" panose="02020603050405020304" pitchFamily="18" charset="0"/>
                <a:ea typeface="黑体" panose="02010609060101010101" pitchFamily="49" charset="-122"/>
              </a:rPr>
              <a:t>企业文化”作为一个新的概念，是于</a:t>
            </a:r>
            <a:r>
              <a:rPr lang="en-US" altLang="zh-CN" dirty="0">
                <a:latin typeface="Times New Roman" panose="02020603050405020304" pitchFamily="18" charset="0"/>
                <a:ea typeface="黑体" panose="02010609060101010101" pitchFamily="49" charset="-122"/>
              </a:rPr>
              <a:t>20</a:t>
            </a:r>
            <a:r>
              <a:rPr lang="zh-CN" altLang="en-US" dirty="0">
                <a:latin typeface="Times New Roman" panose="02020603050405020304" pitchFamily="18" charset="0"/>
                <a:ea typeface="黑体" panose="02010609060101010101" pitchFamily="49" charset="-122"/>
              </a:rPr>
              <a:t>世纪</a:t>
            </a:r>
            <a:r>
              <a:rPr lang="en-US" altLang="zh-CN" dirty="0">
                <a:latin typeface="Times New Roman" panose="02020603050405020304" pitchFamily="18" charset="0"/>
                <a:ea typeface="黑体" panose="02010609060101010101" pitchFamily="49" charset="-122"/>
              </a:rPr>
              <a:t>70</a:t>
            </a:r>
            <a:r>
              <a:rPr lang="zh-CN" altLang="en-US" dirty="0">
                <a:latin typeface="Times New Roman" panose="02020603050405020304" pitchFamily="18" charset="0"/>
                <a:ea typeface="黑体" panose="02010609060101010101" pitchFamily="49" charset="-122"/>
              </a:rPr>
              <a:t>年代末</a:t>
            </a:r>
            <a:r>
              <a:rPr lang="en-US" altLang="zh-CN" dirty="0">
                <a:latin typeface="Times New Roman" panose="02020603050405020304" pitchFamily="18" charset="0"/>
                <a:ea typeface="黑体" panose="02010609060101010101" pitchFamily="49" charset="-122"/>
              </a:rPr>
              <a:t>80</a:t>
            </a:r>
            <a:r>
              <a:rPr lang="zh-CN" altLang="en-US" dirty="0">
                <a:latin typeface="Times New Roman" panose="02020603050405020304" pitchFamily="18" charset="0"/>
                <a:ea typeface="黑体" panose="02010609060101010101" pitchFamily="49" charset="-122"/>
              </a:rPr>
              <a:t>年代初提出的。</a:t>
            </a:r>
            <a:r>
              <a:rPr lang="en-US" altLang="zh-CN" dirty="0">
                <a:latin typeface="Times New Roman" panose="02020603050405020304" pitchFamily="18" charset="0"/>
                <a:ea typeface="黑体" panose="02010609060101010101" pitchFamily="49" charset="-122"/>
              </a:rPr>
              <a:t>20</a:t>
            </a:r>
            <a:r>
              <a:rPr lang="zh-CN" altLang="en-US" dirty="0">
                <a:latin typeface="Times New Roman" panose="02020603050405020304" pitchFamily="18" charset="0"/>
                <a:ea typeface="黑体" panose="02010609060101010101" pitchFamily="49" charset="-122"/>
              </a:rPr>
              <a:t>世纪</a:t>
            </a:r>
            <a:r>
              <a:rPr lang="en-US" altLang="zh-CN" dirty="0">
                <a:latin typeface="Times New Roman" panose="02020603050405020304" pitchFamily="18" charset="0"/>
                <a:ea typeface="黑体" panose="02010609060101010101" pitchFamily="49" charset="-122"/>
              </a:rPr>
              <a:t>80</a:t>
            </a:r>
            <a:r>
              <a:rPr lang="zh-CN" altLang="en-US" dirty="0">
                <a:latin typeface="Times New Roman" panose="02020603050405020304" pitchFamily="18" charset="0"/>
                <a:ea typeface="黑体" panose="02010609060101010101" pitchFamily="49" charset="-122"/>
              </a:rPr>
              <a:t>年代初，日本经济的迅速崛起引起了美国管理学界的深刻反思，由此形成了美日比较管理学，而企业文化理论就源于美日比较管理学热潮的兴起。企业文化是人力资源开发的关键性因素。团队产生于传统组织内部，是传统组织为了进一步提高效率和环境适应力的结果，企业核心化为团队，则是当今环境的直接要求。团队建设可以分为五个阶段：成立期、动荡期、稳定期、高产期、调整期。</a:t>
            </a:r>
            <a:endParaRPr lang="en-US" altLang="zh-CN" dirty="0">
              <a:latin typeface="Times New Roman" panose="02020603050405020304" pitchFamily="18" charset="0"/>
              <a:ea typeface="黑体" panose="02010609060101010101" pitchFamily="49" charset="-122"/>
            </a:endParaRPr>
          </a:p>
        </p:txBody>
      </p:sp>
      <p:sp>
        <p:nvSpPr>
          <p:cNvPr id="11266" name="WordArt 6"/>
          <p:cNvSpPr/>
          <p:nvPr/>
        </p:nvSpPr>
        <p:spPr>
          <a:xfrm>
            <a:off x="1835150" y="1773238"/>
            <a:ext cx="2306638" cy="557212"/>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黑体" panose="02010609060101010101" pitchFamily="49" charset="-122"/>
                <a:ea typeface="黑体" panose="02010609060101010101" pitchFamily="49" charset="-122"/>
              </a:rPr>
              <a:t>背景知识：</a:t>
            </a:r>
            <a:endPar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5000"/>
                  </a:srgbClr>
                </a:prstShdw>
              </a:effectLst>
              <a:latin typeface="黑体" panose="02010609060101010101" pitchFamily="49" charset="-122"/>
              <a:ea typeface="黑体" panose="02010609060101010101" pitchFamily="49"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89" name="组合 4"/>
          <p:cNvGrpSpPr/>
          <p:nvPr/>
        </p:nvGrpSpPr>
        <p:grpSpPr>
          <a:xfrm>
            <a:off x="885825" y="1876425"/>
            <a:ext cx="7372350" cy="4056063"/>
            <a:chOff x="908368" y="1050473"/>
            <a:chExt cx="7500937" cy="5143500"/>
          </a:xfrm>
        </p:grpSpPr>
        <p:pic>
          <p:nvPicPr>
            <p:cNvPr id="12290" name="Picture 18" descr="57"/>
            <p:cNvPicPr>
              <a:picLocks noChangeAspect="1"/>
            </p:cNvPicPr>
            <p:nvPr/>
          </p:nvPicPr>
          <p:blipFill>
            <a:blip r:embed="rId1">
              <a:clrChange>
                <a:clrFrom>
                  <a:srgbClr val="FEFEFE"/>
                </a:clrFrom>
                <a:clrTo>
                  <a:srgbClr val="FEFEFE">
                    <a:alpha val="0"/>
                  </a:srgbClr>
                </a:clrTo>
              </a:clrChange>
            </a:blip>
            <a:srcRect l="3410" t="3204" r="2625" b="3352"/>
            <a:stretch>
              <a:fillRect/>
            </a:stretch>
          </p:blipFill>
          <p:spPr>
            <a:xfrm>
              <a:off x="908368" y="1050473"/>
              <a:ext cx="7500937" cy="5143500"/>
            </a:xfrm>
            <a:prstGeom prst="rect">
              <a:avLst/>
            </a:prstGeom>
            <a:noFill/>
            <a:ln w="9525">
              <a:noFill/>
            </a:ln>
          </p:spPr>
        </p:pic>
        <p:sp>
          <p:nvSpPr>
            <p:cNvPr id="4" name="Text Box 19" descr="金融10"/>
            <p:cNvSpPr txBox="1">
              <a:spLocks noChangeArrowheads="1"/>
            </p:cNvSpPr>
            <p:nvPr/>
          </p:nvSpPr>
          <p:spPr bwMode="auto">
            <a:xfrm>
              <a:off x="1576388" y="2175394"/>
              <a:ext cx="3270250" cy="398963"/>
            </a:xfrm>
            <a:prstGeom prst="rect">
              <a:avLst/>
            </a:prstGeom>
            <a:noFill/>
            <a:ln w="9525">
              <a:noFill/>
              <a:miter lim="800000"/>
            </a:ln>
            <a:effectLst/>
          </p:spPr>
          <p:txBody>
            <a:bodyPr>
              <a:spAutoFit/>
            </a:bodyPr>
            <a:lstStyle/>
            <a:p>
              <a:pPr marR="0" defTabSz="914400">
                <a:buClrTx/>
                <a:buSzTx/>
                <a:buFontTx/>
                <a:defRPr/>
              </a:pP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5" name="Text Box 20" descr="金融10"/>
            <p:cNvSpPr txBox="1">
              <a:spLocks noChangeArrowheads="1"/>
            </p:cNvSpPr>
            <p:nvPr/>
          </p:nvSpPr>
          <p:spPr bwMode="auto">
            <a:xfrm>
              <a:off x="1785938" y="3000701"/>
              <a:ext cx="5745162" cy="896237"/>
            </a:xfrm>
            <a:prstGeom prst="rect">
              <a:avLst/>
            </a:prstGeom>
            <a:noFill/>
            <a:ln w="9525">
              <a:noFill/>
              <a:miter lim="800000"/>
            </a:ln>
            <a:effectLst/>
          </p:spPr>
          <p:txBody>
            <a:bodyPr>
              <a:spAutoFit/>
            </a:bodyPr>
            <a:lstStyle/>
            <a:p>
              <a:pPr marR="0" algn="ctr" defTabSz="914400">
                <a:buClrTx/>
                <a:buSzTx/>
                <a:buFontTx/>
                <a:defRPr/>
              </a:pPr>
              <a:r>
                <a:rPr kumimoji="0" lang="zh-CN" altLang="en-US"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任务一：建立企业文化</a:t>
              </a:r>
              <a:endParaRPr kumimoji="0" lang="en-US" altLang="zh-CN"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347"/>
          <p:cNvSpPr/>
          <p:nvPr/>
        </p:nvSpPr>
        <p:spPr>
          <a:xfrm>
            <a:off x="1763713" y="1747838"/>
            <a:ext cx="2946400" cy="566737"/>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rgbClr val="FFFF00"/>
                </a:solidFill>
                <a:latin typeface="Times New Roman" panose="02020603050405020304" pitchFamily="18" charset="0"/>
                <a:ea typeface="黑体" panose="02010609060101010101" pitchFamily="49" charset="-122"/>
              </a:rPr>
              <a:t>一、企业文化的概念</a:t>
            </a:r>
            <a:endParaRPr lang="zh-CN" altLang="en-US" sz="2400" b="0" dirty="0">
              <a:solidFill>
                <a:srgbClr val="FFFF00"/>
              </a:solidFill>
              <a:latin typeface="Times New Roman" panose="02020603050405020304" pitchFamily="18" charset="0"/>
              <a:ea typeface="黑体" panose="02010609060101010101" pitchFamily="49" charset="-122"/>
            </a:endParaRPr>
          </a:p>
        </p:txBody>
      </p:sp>
      <p:sp>
        <p:nvSpPr>
          <p:cNvPr id="6286" name="Text Box 142"/>
          <p:cNvSpPr txBox="1">
            <a:spLocks noChangeArrowheads="1"/>
          </p:cNvSpPr>
          <p:nvPr/>
        </p:nvSpPr>
        <p:spPr bwMode="auto">
          <a:xfrm>
            <a:off x="2405063" y="2944813"/>
            <a:ext cx="4764088" cy="2122488"/>
          </a:xfrm>
          <a:prstGeom prst="rect">
            <a:avLst/>
          </a:prstGeom>
          <a:solidFill>
            <a:schemeClr val="accent5">
              <a:lumMod val="60000"/>
              <a:lumOff val="40000"/>
              <a:alpha val="40000"/>
            </a:schemeClr>
          </a:solidFill>
          <a:ln w="31750" cmpd="dbl">
            <a:solidFill>
              <a:schemeClr val="accent1">
                <a:shade val="50000"/>
                <a:alpha val="60000"/>
              </a:schemeClr>
            </a:solidFill>
            <a:prstDash val="sys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R="0" defTabSz="914400">
              <a:lnSpc>
                <a:spcPct val="110000"/>
              </a:lnSpc>
              <a:buClrTx/>
              <a:buSzTx/>
              <a:buFontTx/>
              <a:defRPr/>
            </a:pPr>
            <a:r>
              <a:rPr kumimoji="0" lang="zh-CN" altLang="en-US" kern="1200" cap="none" spc="0" normalizeH="0" baseline="0" noProof="0" dirty="0" smtClean="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企业文化是指在一定的外部环境的影响下，企业在长期的生产经营实践中逐步形成和发展起来的具有本企业特点的、日趋稳定的企业价值观念、人文环境、经营宗旨、企业哲学以及与此相适应的思维方式和行为方式的总和。</a:t>
            </a:r>
            <a:endParaRPr kumimoji="0" lang="zh-CN" altLang="en-US" kern="1200" cap="none" spc="0" normalizeH="0" baseline="0" noProof="0" dirty="0" smtClean="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pic>
        <p:nvPicPr>
          <p:cNvPr id="13315" name="图片 1" descr="timg (14)"/>
          <p:cNvPicPr>
            <a:picLocks noChangeAspect="1"/>
          </p:cNvPicPr>
          <p:nvPr/>
        </p:nvPicPr>
        <p:blipFill>
          <a:blip r:embed="rId1">
            <a:clrChange>
              <a:clrFrom>
                <a:srgbClr val="FFFFFF"/>
              </a:clrFrom>
              <a:clrTo>
                <a:srgbClr val="FFFFFF">
                  <a:alpha val="0"/>
                </a:srgbClr>
              </a:clrTo>
            </a:clrChange>
          </a:blip>
          <a:stretch>
            <a:fillRect/>
          </a:stretch>
        </p:blipFill>
        <p:spPr>
          <a:xfrm>
            <a:off x="557213" y="2743200"/>
            <a:ext cx="1785937" cy="2400300"/>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347"/>
          <p:cNvSpPr/>
          <p:nvPr/>
        </p:nvSpPr>
        <p:spPr>
          <a:xfrm>
            <a:off x="1155700" y="1635125"/>
            <a:ext cx="2946400" cy="566738"/>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rgbClr val="FFFF00"/>
                </a:solidFill>
                <a:latin typeface="Times New Roman" panose="02020603050405020304" pitchFamily="18" charset="0"/>
                <a:ea typeface="黑体" panose="02010609060101010101" pitchFamily="49" charset="-122"/>
              </a:rPr>
              <a:t>二、企业文化的特征</a:t>
            </a:r>
            <a:endParaRPr lang="zh-CN" altLang="en-US" sz="2400" b="0" dirty="0">
              <a:solidFill>
                <a:srgbClr val="FFFF00"/>
              </a:solidFill>
              <a:latin typeface="Times New Roman" panose="02020603050405020304" pitchFamily="18" charset="0"/>
              <a:ea typeface="黑体" panose="02010609060101010101" pitchFamily="49" charset="-122"/>
            </a:endParaRPr>
          </a:p>
        </p:txBody>
      </p:sp>
      <p:grpSp>
        <p:nvGrpSpPr>
          <p:cNvPr id="159752" name="Group 8"/>
          <p:cNvGrpSpPr/>
          <p:nvPr/>
        </p:nvGrpSpPr>
        <p:grpSpPr>
          <a:xfrm>
            <a:off x="644525" y="2305050"/>
            <a:ext cx="7848600" cy="3816350"/>
            <a:chOff x="0" y="0"/>
            <a:chExt cx="13380" cy="6464"/>
          </a:xfrm>
        </p:grpSpPr>
        <p:sp>
          <p:nvSpPr>
            <p:cNvPr id="14339" name="AutoShape 5"/>
            <p:cNvSpPr/>
            <p:nvPr/>
          </p:nvSpPr>
          <p:spPr>
            <a:xfrm>
              <a:off x="149" y="0"/>
              <a:ext cx="13067" cy="6464"/>
            </a:xfrm>
            <a:prstGeom prst="roundRect">
              <a:avLst>
                <a:gd name="adj" fmla="val 2972"/>
              </a:avLst>
            </a:prstGeom>
            <a:no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4340" name="Oval 11"/>
            <p:cNvSpPr/>
            <p:nvPr/>
          </p:nvSpPr>
          <p:spPr>
            <a:xfrm>
              <a:off x="4422" y="1216"/>
              <a:ext cx="4522" cy="4131"/>
            </a:xfrm>
            <a:prstGeom prst="ellipse">
              <a:avLst/>
            </a:prstGeom>
            <a:gradFill rotWithShape="1">
              <a:gsLst>
                <a:gs pos="0">
                  <a:srgbClr val="FFEA96">
                    <a:alpha val="59998"/>
                  </a:srgbClr>
                </a:gs>
                <a:gs pos="100000">
                  <a:srgbClr val="FFCC00">
                    <a:alpha val="59998"/>
                  </a:srgbClr>
                </a:gs>
              </a:gsLst>
              <a:path path="shape">
                <a:fillToRect l="50000" t="50000" r="50000" b="50000"/>
              </a:path>
              <a:tileRect/>
            </a:gradFill>
            <a:ln w="57150" cap="flat" cmpd="sng">
              <a:solidFill>
                <a:schemeClr val="bg1"/>
              </a:solidFill>
              <a:prstDash val="solid"/>
              <a:round/>
              <a:headEnd type="none" w="med" len="med"/>
              <a:tailEnd type="none" w="med" len="med"/>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59755" name="AutoShape 16"/>
            <p:cNvSpPr/>
            <p:nvPr/>
          </p:nvSpPr>
          <p:spPr bwMode="auto">
            <a:xfrm>
              <a:off x="4466" y="1256"/>
              <a:ext cx="4435" cy="4051"/>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663 w 21600"/>
                <a:gd name="T11" fmla="*/ 10800 h 21600"/>
                <a:gd name="T12" fmla="*/ 10800 w 21600"/>
                <a:gd name="T13" fmla="*/ 20937 h 21600"/>
                <a:gd name="T14" fmla="*/ 20937 w 21600"/>
                <a:gd name="T15" fmla="*/ 10800 h 21600"/>
                <a:gd name="T16" fmla="*/ 10800 w 21600"/>
                <a:gd name="T17" fmla="*/ 663 h 21600"/>
                <a:gd name="T18" fmla="*/ 663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63" y="10800"/>
                  </a:moveTo>
                  <a:cubicBezTo>
                    <a:pt x="663" y="16399"/>
                    <a:pt x="5201" y="20937"/>
                    <a:pt x="10800" y="20937"/>
                  </a:cubicBezTo>
                  <a:cubicBezTo>
                    <a:pt x="16399" y="20937"/>
                    <a:pt x="20937" y="16399"/>
                    <a:pt x="20937" y="10800"/>
                  </a:cubicBezTo>
                  <a:cubicBezTo>
                    <a:pt x="20937" y="5201"/>
                    <a:pt x="16399" y="663"/>
                    <a:pt x="10800" y="663"/>
                  </a:cubicBezTo>
                  <a:cubicBezTo>
                    <a:pt x="5201" y="663"/>
                    <a:pt x="663" y="5201"/>
                    <a:pt x="663" y="10800"/>
                  </a:cubicBezTo>
                  <a:close/>
                </a:path>
              </a:pathLst>
            </a:custGeom>
            <a:solidFill>
              <a:srgbClr val="663300">
                <a:alpha val="50000"/>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9756" name="Line 17"/>
            <p:cNvSpPr>
              <a:spLocks noChangeShapeType="1"/>
            </p:cNvSpPr>
            <p:nvPr/>
          </p:nvSpPr>
          <p:spPr bwMode="auto">
            <a:xfrm>
              <a:off x="6678" y="1767"/>
              <a:ext cx="0" cy="1543"/>
            </a:xfrm>
            <a:prstGeom prst="line">
              <a:avLst/>
            </a:prstGeom>
            <a:noFill/>
            <a:ln w="38100">
              <a:solidFill>
                <a:schemeClr val="bg1"/>
              </a:solidFill>
              <a:round/>
              <a:headEnd type="triangle" w="med" len="med"/>
            </a:ln>
            <a:effectLst>
              <a:outerShdw dist="28398" dir="3806097" algn="ctr" rotWithShape="0">
                <a:srgbClr val="663300"/>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9757" name="Line 22"/>
            <p:cNvSpPr>
              <a:spLocks noChangeShapeType="1"/>
            </p:cNvSpPr>
            <p:nvPr/>
          </p:nvSpPr>
          <p:spPr bwMode="auto">
            <a:xfrm flipV="1">
              <a:off x="5520" y="3310"/>
              <a:ext cx="1158" cy="1310"/>
            </a:xfrm>
            <a:prstGeom prst="line">
              <a:avLst/>
            </a:prstGeom>
            <a:noFill/>
            <a:ln w="38100">
              <a:solidFill>
                <a:schemeClr val="bg1"/>
              </a:solidFill>
              <a:round/>
              <a:headEnd type="triangle" w="med" len="med"/>
            </a:ln>
            <a:effectLst>
              <a:outerShdw dist="28398" dir="3806097" algn="ctr" rotWithShape="0">
                <a:srgbClr val="663300"/>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9758" name="Line 23"/>
            <p:cNvSpPr>
              <a:spLocks noChangeShapeType="1"/>
            </p:cNvSpPr>
            <p:nvPr/>
          </p:nvSpPr>
          <p:spPr bwMode="auto">
            <a:xfrm>
              <a:off x="4911" y="2928"/>
              <a:ext cx="1767" cy="382"/>
            </a:xfrm>
            <a:prstGeom prst="line">
              <a:avLst/>
            </a:prstGeom>
            <a:noFill/>
            <a:ln w="38100">
              <a:solidFill>
                <a:schemeClr val="bg1"/>
              </a:solidFill>
              <a:round/>
              <a:headEnd type="triangle" w="med" len="med"/>
            </a:ln>
            <a:effectLst>
              <a:outerShdw dist="28398" dir="3806097" algn="ctr" rotWithShape="0">
                <a:srgbClr val="663300"/>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9759" name="Line 24"/>
            <p:cNvSpPr>
              <a:spLocks noChangeShapeType="1"/>
            </p:cNvSpPr>
            <p:nvPr/>
          </p:nvSpPr>
          <p:spPr bwMode="auto">
            <a:xfrm flipH="1">
              <a:off x="6677" y="2928"/>
              <a:ext cx="1749" cy="382"/>
            </a:xfrm>
            <a:prstGeom prst="line">
              <a:avLst/>
            </a:prstGeom>
            <a:noFill/>
            <a:ln w="38100">
              <a:solidFill>
                <a:schemeClr val="bg1"/>
              </a:solidFill>
              <a:round/>
              <a:headEnd type="triangle" w="med" len="med"/>
            </a:ln>
            <a:effectLst>
              <a:outerShdw dist="28398" dir="3806097" algn="ctr" rotWithShape="0">
                <a:srgbClr val="663300"/>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9760" name="Line 25"/>
            <p:cNvSpPr>
              <a:spLocks noChangeShapeType="1"/>
            </p:cNvSpPr>
            <p:nvPr/>
          </p:nvSpPr>
          <p:spPr bwMode="auto">
            <a:xfrm flipH="1" flipV="1">
              <a:off x="6677" y="3309"/>
              <a:ext cx="1127" cy="1343"/>
            </a:xfrm>
            <a:prstGeom prst="line">
              <a:avLst/>
            </a:prstGeom>
            <a:noFill/>
            <a:ln w="38100">
              <a:solidFill>
                <a:schemeClr val="bg1"/>
              </a:solidFill>
              <a:round/>
              <a:headEnd type="triangle" w="med" len="med"/>
            </a:ln>
            <a:effectLst>
              <a:outerShdw dist="28398" dir="3806097" algn="ctr" rotWithShape="0">
                <a:srgbClr val="663300"/>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pic>
          <p:nvPicPr>
            <p:cNvPr id="14347" name="Picture 29" descr="3원_3"/>
            <p:cNvPicPr>
              <a:picLocks noChangeAspect="1"/>
            </p:cNvPicPr>
            <p:nvPr/>
          </p:nvPicPr>
          <p:blipFill>
            <a:blip r:embed="rId1">
              <a:lum bright="-12000" contrast="17998"/>
            </a:blip>
            <a:stretch>
              <a:fillRect/>
            </a:stretch>
          </p:blipFill>
          <p:spPr>
            <a:xfrm>
              <a:off x="5706" y="2369"/>
              <a:ext cx="1978" cy="1820"/>
            </a:xfrm>
            <a:prstGeom prst="rect">
              <a:avLst/>
            </a:prstGeom>
            <a:noFill/>
            <a:ln w="9525">
              <a:noFill/>
            </a:ln>
          </p:spPr>
        </p:pic>
        <p:sp>
          <p:nvSpPr>
            <p:cNvPr id="14348" name="AutoShape 30"/>
            <p:cNvSpPr/>
            <p:nvPr/>
          </p:nvSpPr>
          <p:spPr>
            <a:xfrm>
              <a:off x="5827" y="4"/>
              <a:ext cx="6532" cy="1732"/>
            </a:xfrm>
            <a:prstGeom prst="roundRect">
              <a:avLst>
                <a:gd name="adj" fmla="val 50000"/>
              </a:avLst>
            </a:prstGeom>
            <a:gradFill rotWithShape="1">
              <a:gsLst>
                <a:gs pos="0">
                  <a:srgbClr val="663300">
                    <a:alpha val="79999"/>
                  </a:srgbClr>
                </a:gs>
                <a:gs pos="100000">
                  <a:schemeClr val="bg1">
                    <a:alpha val="0"/>
                  </a:schemeClr>
                </a:gs>
              </a:gsLst>
              <a:path path="rect">
                <a:fillToRect t="100000" r="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4349" name="AutoShape 32"/>
            <p:cNvSpPr/>
            <p:nvPr/>
          </p:nvSpPr>
          <p:spPr>
            <a:xfrm>
              <a:off x="8506" y="1957"/>
              <a:ext cx="4875" cy="1731"/>
            </a:xfrm>
            <a:prstGeom prst="roundRect">
              <a:avLst>
                <a:gd name="adj" fmla="val 50000"/>
              </a:avLst>
            </a:prstGeom>
            <a:gradFill rotWithShape="1">
              <a:gsLst>
                <a:gs pos="0">
                  <a:srgbClr val="663300">
                    <a:alpha val="79999"/>
                  </a:srgbClr>
                </a:gs>
                <a:gs pos="100000">
                  <a:schemeClr val="bg1">
                    <a:alpha val="0"/>
                  </a:schemeClr>
                </a:gs>
              </a:gsLst>
              <a:path path="rect">
                <a:fillToRect t="100000" r="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4350" name="AutoShape 33"/>
            <p:cNvSpPr/>
            <p:nvPr/>
          </p:nvSpPr>
          <p:spPr>
            <a:xfrm>
              <a:off x="0" y="1957"/>
              <a:ext cx="4874" cy="1731"/>
            </a:xfrm>
            <a:prstGeom prst="roundRect">
              <a:avLst>
                <a:gd name="adj" fmla="val 50000"/>
              </a:avLst>
            </a:prstGeom>
            <a:gradFill rotWithShape="1">
              <a:gsLst>
                <a:gs pos="0">
                  <a:srgbClr val="663300">
                    <a:alpha val="79999"/>
                  </a:srgbClr>
                </a:gs>
                <a:gs pos="100000">
                  <a:srgbClr val="2F1800">
                    <a:alpha val="0"/>
                  </a:srgbClr>
                </a:gs>
              </a:gsLst>
              <a:path path="rect">
                <a:fillToRect l="100000" t="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4351" name="AutoShape 34"/>
            <p:cNvSpPr/>
            <p:nvPr/>
          </p:nvSpPr>
          <p:spPr>
            <a:xfrm>
              <a:off x="836" y="4384"/>
              <a:ext cx="4875" cy="1731"/>
            </a:xfrm>
            <a:prstGeom prst="roundRect">
              <a:avLst>
                <a:gd name="adj" fmla="val 50000"/>
              </a:avLst>
            </a:prstGeom>
            <a:gradFill rotWithShape="1">
              <a:gsLst>
                <a:gs pos="0">
                  <a:srgbClr val="663300">
                    <a:alpha val="79999"/>
                  </a:srgbClr>
                </a:gs>
                <a:gs pos="100000">
                  <a:srgbClr val="2F1800">
                    <a:alpha val="0"/>
                  </a:srgbClr>
                </a:gs>
              </a:gsLst>
              <a:path path="rect">
                <a:fillToRect l="100000" t="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4352" name="AutoShape 35"/>
            <p:cNvSpPr/>
            <p:nvPr/>
          </p:nvSpPr>
          <p:spPr>
            <a:xfrm>
              <a:off x="7576" y="4385"/>
              <a:ext cx="5351" cy="1731"/>
            </a:xfrm>
            <a:prstGeom prst="roundRect">
              <a:avLst>
                <a:gd name="adj" fmla="val 50000"/>
              </a:avLst>
            </a:prstGeom>
            <a:gradFill rotWithShape="1">
              <a:gsLst>
                <a:gs pos="0">
                  <a:srgbClr val="663300">
                    <a:alpha val="79999"/>
                  </a:srgbClr>
                </a:gs>
                <a:gs pos="100000">
                  <a:schemeClr val="bg1">
                    <a:alpha val="0"/>
                  </a:schemeClr>
                </a:gs>
              </a:gsLst>
              <a:path path="rect">
                <a:fillToRect t="100000" r="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59767" name="AutoShape 36"/>
            <p:cNvSpPr/>
            <p:nvPr/>
          </p:nvSpPr>
          <p:spPr bwMode="auto">
            <a:xfrm>
              <a:off x="5864" y="119"/>
              <a:ext cx="1649" cy="1504"/>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2160 w 21600"/>
                <a:gd name="T11" fmla="*/ 10800 h 21600"/>
                <a:gd name="T12" fmla="*/ 10800 w 21600"/>
                <a:gd name="T13" fmla="*/ 19440 h 21600"/>
                <a:gd name="T14" fmla="*/ 19440 w 21600"/>
                <a:gd name="T15" fmla="*/ 10800 h 21600"/>
                <a:gd name="T16" fmla="*/ 10800 w 21600"/>
                <a:gd name="T17" fmla="*/ 2160 h 21600"/>
                <a:gd name="T18" fmla="*/ 2160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1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4354" name="Oval 46"/>
            <p:cNvSpPr/>
            <p:nvPr/>
          </p:nvSpPr>
          <p:spPr>
            <a:xfrm>
              <a:off x="5922" y="116"/>
              <a:ext cx="1513"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59769" name="AutoShape 47"/>
            <p:cNvSpPr/>
            <p:nvPr/>
          </p:nvSpPr>
          <p:spPr bwMode="auto">
            <a:xfrm>
              <a:off x="5933" y="129"/>
              <a:ext cx="1502" cy="1368"/>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367 w 21600"/>
                <a:gd name="T11" fmla="*/ 10800 h 21600"/>
                <a:gd name="T12" fmla="*/ 10800 w 21600"/>
                <a:gd name="T13" fmla="*/ 20233 h 21600"/>
                <a:gd name="T14" fmla="*/ 20233 w 21600"/>
                <a:gd name="T15" fmla="*/ 10800 h 21600"/>
                <a:gd name="T16" fmla="*/ 10800 w 21600"/>
                <a:gd name="T17" fmla="*/ 1367 h 21600"/>
                <a:gd name="T18" fmla="*/ 1367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9770" name="AutoShape 48"/>
            <p:cNvSpPr/>
            <p:nvPr/>
          </p:nvSpPr>
          <p:spPr bwMode="auto">
            <a:xfrm>
              <a:off x="8574" y="2071"/>
              <a:ext cx="1649" cy="1504"/>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2160 w 21600"/>
                <a:gd name="T11" fmla="*/ 10800 h 21600"/>
                <a:gd name="T12" fmla="*/ 10800 w 21600"/>
                <a:gd name="T13" fmla="*/ 19440 h 21600"/>
                <a:gd name="T14" fmla="*/ 19440 w 21600"/>
                <a:gd name="T15" fmla="*/ 10800 h 21600"/>
                <a:gd name="T16" fmla="*/ 10800 w 21600"/>
                <a:gd name="T17" fmla="*/ 2160 h 21600"/>
                <a:gd name="T18" fmla="*/ 2160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4357" name="Oval 49"/>
            <p:cNvSpPr/>
            <p:nvPr/>
          </p:nvSpPr>
          <p:spPr>
            <a:xfrm>
              <a:off x="8641" y="2069"/>
              <a:ext cx="1514"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59772" name="AutoShape 50"/>
            <p:cNvSpPr/>
            <p:nvPr/>
          </p:nvSpPr>
          <p:spPr bwMode="auto">
            <a:xfrm>
              <a:off x="8646" y="2078"/>
              <a:ext cx="1502" cy="1367"/>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367 w 21600"/>
                <a:gd name="T11" fmla="*/ 10800 h 21600"/>
                <a:gd name="T12" fmla="*/ 10800 w 21600"/>
                <a:gd name="T13" fmla="*/ 20233 h 21600"/>
                <a:gd name="T14" fmla="*/ 20233 w 21600"/>
                <a:gd name="T15" fmla="*/ 10800 h 21600"/>
                <a:gd name="T16" fmla="*/ 10800 w 21600"/>
                <a:gd name="T17" fmla="*/ 1367 h 21600"/>
                <a:gd name="T18" fmla="*/ 1367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9773" name="AutoShape 51"/>
            <p:cNvSpPr/>
            <p:nvPr/>
          </p:nvSpPr>
          <p:spPr bwMode="auto">
            <a:xfrm>
              <a:off x="7629" y="4499"/>
              <a:ext cx="1649" cy="1504"/>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2160 w 21600"/>
                <a:gd name="T11" fmla="*/ 10800 h 21600"/>
                <a:gd name="T12" fmla="*/ 10800 w 21600"/>
                <a:gd name="T13" fmla="*/ 19440 h 21600"/>
                <a:gd name="T14" fmla="*/ 19440 w 21600"/>
                <a:gd name="T15" fmla="*/ 10800 h 21600"/>
                <a:gd name="T16" fmla="*/ 10800 w 21600"/>
                <a:gd name="T17" fmla="*/ 2160 h 21600"/>
                <a:gd name="T18" fmla="*/ 2160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4360" name="Oval 52"/>
            <p:cNvSpPr/>
            <p:nvPr/>
          </p:nvSpPr>
          <p:spPr>
            <a:xfrm>
              <a:off x="7696" y="4497"/>
              <a:ext cx="1514" cy="1380"/>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59775" name="AutoShape 53"/>
            <p:cNvSpPr/>
            <p:nvPr/>
          </p:nvSpPr>
          <p:spPr bwMode="auto">
            <a:xfrm>
              <a:off x="7701" y="4506"/>
              <a:ext cx="1501" cy="136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367 w 21600"/>
                <a:gd name="T11" fmla="*/ 10800 h 21600"/>
                <a:gd name="T12" fmla="*/ 10800 w 21600"/>
                <a:gd name="T13" fmla="*/ 20233 h 21600"/>
                <a:gd name="T14" fmla="*/ 20233 w 21600"/>
                <a:gd name="T15" fmla="*/ 10800 h 21600"/>
                <a:gd name="T16" fmla="*/ 10800 w 21600"/>
                <a:gd name="T17" fmla="*/ 1367 h 21600"/>
                <a:gd name="T18" fmla="*/ 1367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9776" name="AutoShape 54"/>
            <p:cNvSpPr/>
            <p:nvPr/>
          </p:nvSpPr>
          <p:spPr bwMode="auto">
            <a:xfrm>
              <a:off x="4047" y="4499"/>
              <a:ext cx="1649" cy="1504"/>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2160 w 21600"/>
                <a:gd name="T11" fmla="*/ 10800 h 21600"/>
                <a:gd name="T12" fmla="*/ 10800 w 21600"/>
                <a:gd name="T13" fmla="*/ 19440 h 21600"/>
                <a:gd name="T14" fmla="*/ 19440 w 21600"/>
                <a:gd name="T15" fmla="*/ 10800 h 21600"/>
                <a:gd name="T16" fmla="*/ 10800 w 21600"/>
                <a:gd name="T17" fmla="*/ 2160 h 21600"/>
                <a:gd name="T18" fmla="*/ 2160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4363" name="Oval 55"/>
            <p:cNvSpPr/>
            <p:nvPr/>
          </p:nvSpPr>
          <p:spPr>
            <a:xfrm>
              <a:off x="4115" y="4497"/>
              <a:ext cx="1514" cy="1380"/>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59778" name="AutoShape 56"/>
            <p:cNvSpPr/>
            <p:nvPr/>
          </p:nvSpPr>
          <p:spPr bwMode="auto">
            <a:xfrm>
              <a:off x="4120" y="4506"/>
              <a:ext cx="1502" cy="136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367 w 21600"/>
                <a:gd name="T11" fmla="*/ 10800 h 21600"/>
                <a:gd name="T12" fmla="*/ 10800 w 21600"/>
                <a:gd name="T13" fmla="*/ 20233 h 21600"/>
                <a:gd name="T14" fmla="*/ 20233 w 21600"/>
                <a:gd name="T15" fmla="*/ 10800 h 21600"/>
                <a:gd name="T16" fmla="*/ 10800 w 21600"/>
                <a:gd name="T17" fmla="*/ 1367 h 21600"/>
                <a:gd name="T18" fmla="*/ 1367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9779" name="AutoShape 57"/>
            <p:cNvSpPr/>
            <p:nvPr/>
          </p:nvSpPr>
          <p:spPr bwMode="auto">
            <a:xfrm>
              <a:off x="3186" y="2071"/>
              <a:ext cx="1649" cy="1504"/>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2160 w 21600"/>
                <a:gd name="T11" fmla="*/ 10800 h 21600"/>
                <a:gd name="T12" fmla="*/ 10800 w 21600"/>
                <a:gd name="T13" fmla="*/ 19440 h 21600"/>
                <a:gd name="T14" fmla="*/ 19440 w 21600"/>
                <a:gd name="T15" fmla="*/ 10800 h 21600"/>
                <a:gd name="T16" fmla="*/ 10800 w 21600"/>
                <a:gd name="T17" fmla="*/ 2160 h 21600"/>
                <a:gd name="T18" fmla="*/ 2160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4366" name="Oval 58"/>
            <p:cNvSpPr/>
            <p:nvPr/>
          </p:nvSpPr>
          <p:spPr>
            <a:xfrm>
              <a:off x="3254" y="2069"/>
              <a:ext cx="1514"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59781" name="AutoShape 59"/>
            <p:cNvSpPr/>
            <p:nvPr/>
          </p:nvSpPr>
          <p:spPr bwMode="auto">
            <a:xfrm>
              <a:off x="3259" y="2078"/>
              <a:ext cx="1502" cy="1367"/>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367 w 21600"/>
                <a:gd name="T11" fmla="*/ 10800 h 21600"/>
                <a:gd name="T12" fmla="*/ 10800 w 21600"/>
                <a:gd name="T13" fmla="*/ 20233 h 21600"/>
                <a:gd name="T14" fmla="*/ 20233 w 21600"/>
                <a:gd name="T15" fmla="*/ 10800 h 21600"/>
                <a:gd name="T16" fmla="*/ 10800 w 21600"/>
                <a:gd name="T17" fmla="*/ 1367 h 21600"/>
                <a:gd name="T18" fmla="*/ 1367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9782" name="Rectangle 72"/>
            <p:cNvSpPr>
              <a:spLocks noChangeArrowheads="1"/>
            </p:cNvSpPr>
            <p:nvPr/>
          </p:nvSpPr>
          <p:spPr bwMode="auto">
            <a:xfrm>
              <a:off x="6047" y="194"/>
              <a:ext cx="1282" cy="1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smtClean="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1.</a:t>
              </a:r>
              <a:endPar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9783" name="Rectangle 73"/>
            <p:cNvSpPr>
              <a:spLocks noChangeArrowheads="1"/>
            </p:cNvSpPr>
            <p:nvPr/>
          </p:nvSpPr>
          <p:spPr bwMode="auto">
            <a:xfrm>
              <a:off x="8757" y="2147"/>
              <a:ext cx="1282" cy="1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smtClean="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2.</a:t>
              </a:r>
              <a:endPar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9784" name="Rectangle 74"/>
            <p:cNvSpPr>
              <a:spLocks noChangeArrowheads="1"/>
            </p:cNvSpPr>
            <p:nvPr/>
          </p:nvSpPr>
          <p:spPr bwMode="auto">
            <a:xfrm>
              <a:off x="7812" y="4574"/>
              <a:ext cx="1282" cy="1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smtClean="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3.</a:t>
              </a:r>
              <a:endPar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9785" name="Rectangle 75"/>
            <p:cNvSpPr>
              <a:spLocks noChangeArrowheads="1"/>
            </p:cNvSpPr>
            <p:nvPr/>
          </p:nvSpPr>
          <p:spPr bwMode="auto">
            <a:xfrm>
              <a:off x="4231" y="4574"/>
              <a:ext cx="1281" cy="1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smtClean="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4.</a:t>
              </a:r>
              <a:endPar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9786" name="Rectangle 76"/>
            <p:cNvSpPr>
              <a:spLocks noChangeArrowheads="1"/>
            </p:cNvSpPr>
            <p:nvPr/>
          </p:nvSpPr>
          <p:spPr bwMode="auto">
            <a:xfrm>
              <a:off x="3370" y="2147"/>
              <a:ext cx="1282" cy="1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smtClean="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5.</a:t>
              </a:r>
              <a:endPar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9787" name="Text Box 77"/>
            <p:cNvSpPr txBox="1">
              <a:spLocks noChangeArrowheads="1"/>
            </p:cNvSpPr>
            <p:nvPr/>
          </p:nvSpPr>
          <p:spPr bwMode="auto">
            <a:xfrm>
              <a:off x="1265" y="4826"/>
              <a:ext cx="2814" cy="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chemeClr val="tx2"/>
                  </a:solidFill>
                  <a:effectLst/>
                  <a:uLnTx/>
                  <a:uFillTx/>
                  <a:latin typeface="Times New Roman" panose="02020603050405020304" pitchFamily="18" charset="0"/>
                  <a:ea typeface="黑体" panose="02010609060101010101" pitchFamily="49" charset="-122"/>
                  <a:cs typeface="+mn-cs"/>
                </a:rPr>
                <a:t>共识性</a:t>
              </a:r>
              <a:r>
                <a:rPr kumimoji="0" lang="zh-CN" altLang="en-US" sz="2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 </a:t>
              </a:r>
              <a:endParaRPr kumimoji="0" lang="ko-KR" altLang="en-US" sz="2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4374" name="Text Box 78"/>
            <p:cNvSpPr txBox="1"/>
            <p:nvPr/>
          </p:nvSpPr>
          <p:spPr>
            <a:xfrm>
              <a:off x="9328" y="4825"/>
              <a:ext cx="3308" cy="849"/>
            </a:xfrm>
            <a:prstGeom prst="rect">
              <a:avLst/>
            </a:prstGeom>
            <a:noFill/>
            <a:ln w="9525">
              <a:noFill/>
            </a:ln>
          </p:spPr>
          <p:txBody>
            <a:bodyPr anchor="ctr"/>
            <a:p>
              <a:r>
                <a:rPr lang="zh-CN" altLang="en-US" b="0" dirty="0">
                  <a:latin typeface="Times New Roman" panose="02020603050405020304" pitchFamily="18" charset="0"/>
                  <a:ea typeface="黑体" panose="02010609060101010101" pitchFamily="49" charset="-122"/>
                </a:rPr>
                <a:t>相对稳定性和动态性的并存</a:t>
              </a:r>
              <a:endParaRPr lang="zh-CN" altLang="en-US" b="0" dirty="0">
                <a:latin typeface="Times New Roman" panose="02020603050405020304" pitchFamily="18" charset="0"/>
                <a:ea typeface="黑体" panose="02010609060101010101" pitchFamily="49" charset="-122"/>
              </a:endParaRPr>
            </a:p>
          </p:txBody>
        </p:sp>
        <p:sp>
          <p:nvSpPr>
            <p:cNvPr id="14375" name="Text Box 79"/>
            <p:cNvSpPr txBox="1"/>
            <p:nvPr/>
          </p:nvSpPr>
          <p:spPr>
            <a:xfrm>
              <a:off x="336" y="2307"/>
              <a:ext cx="3032" cy="963"/>
            </a:xfrm>
            <a:prstGeom prst="rect">
              <a:avLst/>
            </a:prstGeom>
            <a:noFill/>
            <a:ln w="9525">
              <a:noFill/>
            </a:ln>
          </p:spPr>
          <p:txBody>
            <a:bodyPr anchor="ctr"/>
            <a:p>
              <a:r>
                <a:rPr lang="zh-CN" altLang="en-US" b="0" dirty="0">
                  <a:latin typeface="Times New Roman" panose="02020603050405020304" pitchFamily="18" charset="0"/>
                  <a:ea typeface="黑体" panose="02010609060101010101" pitchFamily="49" charset="-122"/>
                </a:rPr>
                <a:t>非强制性</a:t>
              </a:r>
              <a:endParaRPr lang="zh-CN" altLang="en-US" b="0" dirty="0">
                <a:latin typeface="Times New Roman" panose="02020603050405020304" pitchFamily="18" charset="0"/>
                <a:ea typeface="黑体" panose="02010609060101010101" pitchFamily="49" charset="-122"/>
              </a:endParaRPr>
            </a:p>
          </p:txBody>
        </p:sp>
        <p:sp>
          <p:nvSpPr>
            <p:cNvPr id="14376" name="Text Box 80"/>
            <p:cNvSpPr txBox="1"/>
            <p:nvPr/>
          </p:nvSpPr>
          <p:spPr>
            <a:xfrm>
              <a:off x="10252" y="2307"/>
              <a:ext cx="2686" cy="963"/>
            </a:xfrm>
            <a:prstGeom prst="rect">
              <a:avLst/>
            </a:prstGeom>
            <a:noFill/>
            <a:ln w="9525">
              <a:noFill/>
            </a:ln>
          </p:spPr>
          <p:txBody>
            <a:bodyPr anchor="ctr"/>
            <a:p>
              <a:r>
                <a:rPr lang="ko-KR" altLang="en-US" b="0" dirty="0">
                  <a:latin typeface="Times New Roman" panose="02020603050405020304" pitchFamily="18" charset="0"/>
                  <a:ea typeface="黑体" panose="02010609060101010101" pitchFamily="49" charset="-122"/>
                </a:rPr>
                <a:t>个异性</a:t>
              </a:r>
              <a:endParaRPr lang="ko-KR" altLang="en-US" b="0" dirty="0">
                <a:latin typeface="Times New Roman" panose="02020603050405020304" pitchFamily="18" charset="0"/>
                <a:ea typeface="黑体" panose="02010609060101010101" pitchFamily="49" charset="-122"/>
              </a:endParaRPr>
            </a:p>
          </p:txBody>
        </p:sp>
        <p:sp>
          <p:nvSpPr>
            <p:cNvPr id="14377" name="Text Box 81"/>
            <p:cNvSpPr txBox="1"/>
            <p:nvPr/>
          </p:nvSpPr>
          <p:spPr>
            <a:xfrm>
              <a:off x="7575" y="340"/>
              <a:ext cx="3874" cy="968"/>
            </a:xfrm>
            <a:prstGeom prst="rect">
              <a:avLst/>
            </a:prstGeom>
            <a:noFill/>
            <a:ln w="9525">
              <a:noFill/>
            </a:ln>
          </p:spPr>
          <p:txBody>
            <a:bodyPr anchor="ctr"/>
            <a:p>
              <a:r>
                <a:rPr lang="ko-KR" altLang="en-US" b="0" dirty="0">
                  <a:latin typeface="Times New Roman" panose="02020603050405020304" pitchFamily="18" charset="0"/>
                  <a:ea typeface="黑体" panose="02010609060101010101" pitchFamily="49" charset="-122"/>
                </a:rPr>
                <a:t>社会性</a:t>
              </a:r>
              <a:endParaRPr lang="ko-KR" altLang="en-US" b="0"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9752"/>
                                        </p:tgtEl>
                                        <p:attrNameLst>
                                          <p:attrName>style.visibility</p:attrName>
                                        </p:attrNameLst>
                                      </p:cBhvr>
                                      <p:to>
                                        <p:strVal val="visible"/>
                                      </p:to>
                                    </p:set>
                                    <p:animEffect transition="in" filter="wheel(4)">
                                      <p:cBhvr>
                                        <p:cTn id="7" dur="2000"/>
                                        <p:tgtEl>
                                          <p:spTgt spid="159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347"/>
          <p:cNvSpPr/>
          <p:nvPr/>
        </p:nvSpPr>
        <p:spPr>
          <a:xfrm>
            <a:off x="1023938" y="1682750"/>
            <a:ext cx="2946400" cy="566738"/>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rgbClr val="FFFF00"/>
                </a:solidFill>
                <a:latin typeface="Times New Roman" panose="02020603050405020304" pitchFamily="18" charset="0"/>
                <a:ea typeface="黑体" panose="02010609060101010101" pitchFamily="49" charset="-122"/>
              </a:rPr>
              <a:t>三、企业文化的载体</a:t>
            </a:r>
            <a:endParaRPr lang="zh-CN" altLang="en-US" sz="2400" b="0" dirty="0">
              <a:solidFill>
                <a:srgbClr val="FFFF00"/>
              </a:solidFill>
              <a:latin typeface="Times New Roman" panose="02020603050405020304" pitchFamily="18" charset="0"/>
              <a:ea typeface="黑体" panose="02010609060101010101" pitchFamily="49" charset="-122"/>
            </a:endParaRPr>
          </a:p>
        </p:txBody>
      </p:sp>
      <p:grpSp>
        <p:nvGrpSpPr>
          <p:cNvPr id="160812" name="Group 44"/>
          <p:cNvGrpSpPr/>
          <p:nvPr/>
        </p:nvGrpSpPr>
        <p:grpSpPr>
          <a:xfrm>
            <a:off x="684213" y="2635250"/>
            <a:ext cx="7920037" cy="3168650"/>
            <a:chOff x="0" y="0"/>
            <a:chExt cx="12472" cy="4990"/>
          </a:xfrm>
        </p:grpSpPr>
        <p:grpSp>
          <p:nvGrpSpPr>
            <p:cNvPr id="15363" name="Group 45"/>
            <p:cNvGrpSpPr/>
            <p:nvPr/>
          </p:nvGrpSpPr>
          <p:grpSpPr>
            <a:xfrm>
              <a:off x="0" y="315"/>
              <a:ext cx="12472" cy="4675"/>
              <a:chOff x="0" y="0"/>
              <a:chExt cx="14060" cy="6464"/>
            </a:xfrm>
          </p:grpSpPr>
          <p:sp>
            <p:nvSpPr>
              <p:cNvPr id="15364" name="AutoShape 8"/>
              <p:cNvSpPr/>
              <p:nvPr/>
            </p:nvSpPr>
            <p:spPr>
              <a:xfrm>
                <a:off x="0" y="4992"/>
                <a:ext cx="5443" cy="1473"/>
              </a:xfrm>
              <a:prstGeom prst="cube">
                <a:avLst>
                  <a:gd name="adj" fmla="val 83676"/>
                </a:avLst>
              </a:prstGeom>
              <a:gradFill rotWithShape="1">
                <a:gsLst>
                  <a:gs pos="0">
                    <a:srgbClr val="99CCFF"/>
                  </a:gs>
                  <a:gs pos="100000">
                    <a:srgbClr val="6699FF"/>
                  </a:gs>
                </a:gsLst>
                <a:lin ang="18900000" scaled="1"/>
                <a:tileRect/>
              </a:gradFill>
              <a:ln w="9525">
                <a:noFill/>
              </a:ln>
              <a:effectLst>
                <a:outerShdw dist="35921" dir="2699999" algn="ctr" rotWithShape="0">
                  <a:schemeClr val="tx1"/>
                </a:outerShdw>
              </a:effectLst>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5365" name="AutoShape 53"/>
              <p:cNvSpPr/>
              <p:nvPr/>
            </p:nvSpPr>
            <p:spPr>
              <a:xfrm>
                <a:off x="603" y="1652"/>
                <a:ext cx="3670" cy="4198"/>
              </a:xfrm>
              <a:prstGeom prst="roundRect">
                <a:avLst>
                  <a:gd name="adj" fmla="val 4495"/>
                </a:avLst>
              </a:prstGeom>
              <a:solidFill>
                <a:srgbClr val="DDDDDD"/>
              </a:solidFill>
              <a:ln w="38100" cap="flat" cmpd="sng">
                <a:solidFill>
                  <a:srgbClr val="808080"/>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5366" name="AutoShape 71"/>
              <p:cNvSpPr/>
              <p:nvPr/>
            </p:nvSpPr>
            <p:spPr>
              <a:xfrm>
                <a:off x="4360" y="4197"/>
                <a:ext cx="5443" cy="1473"/>
              </a:xfrm>
              <a:prstGeom prst="cube">
                <a:avLst>
                  <a:gd name="adj" fmla="val 83676"/>
                </a:avLst>
              </a:prstGeom>
              <a:gradFill rotWithShape="1">
                <a:gsLst>
                  <a:gs pos="0">
                    <a:srgbClr val="99CCFF"/>
                  </a:gs>
                  <a:gs pos="100000">
                    <a:srgbClr val="6699FF"/>
                  </a:gs>
                </a:gsLst>
                <a:lin ang="18900000" scaled="1"/>
                <a:tileRect/>
              </a:gradFill>
              <a:ln w="9525">
                <a:noFill/>
              </a:ln>
              <a:effectLst>
                <a:outerShdw dist="35921" dir="2699999" algn="ctr" rotWithShape="0">
                  <a:schemeClr val="tx1"/>
                </a:outerShdw>
              </a:effectLst>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5367" name="AutoShape 72"/>
              <p:cNvSpPr/>
              <p:nvPr/>
            </p:nvSpPr>
            <p:spPr>
              <a:xfrm>
                <a:off x="8618" y="3405"/>
                <a:ext cx="5442" cy="1472"/>
              </a:xfrm>
              <a:prstGeom prst="cube">
                <a:avLst>
                  <a:gd name="adj" fmla="val 83676"/>
                </a:avLst>
              </a:prstGeom>
              <a:gradFill rotWithShape="1">
                <a:gsLst>
                  <a:gs pos="0">
                    <a:srgbClr val="99CCFF"/>
                  </a:gs>
                  <a:gs pos="100000">
                    <a:srgbClr val="6699FF"/>
                  </a:gs>
                </a:gsLst>
                <a:lin ang="18900000" scaled="1"/>
                <a:tileRect/>
              </a:gradFill>
              <a:ln w="9525">
                <a:noFill/>
              </a:ln>
              <a:effectLst>
                <a:outerShdw dist="35921" dir="2699999" algn="ctr" rotWithShape="0">
                  <a:schemeClr val="tx1"/>
                </a:outerShdw>
              </a:effectLst>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5368" name="AutoShape 73"/>
              <p:cNvSpPr/>
              <p:nvPr/>
            </p:nvSpPr>
            <p:spPr>
              <a:xfrm>
                <a:off x="5053" y="877"/>
                <a:ext cx="3670" cy="4198"/>
              </a:xfrm>
              <a:prstGeom prst="roundRect">
                <a:avLst>
                  <a:gd name="adj" fmla="val 5588"/>
                </a:avLst>
              </a:prstGeom>
              <a:solidFill>
                <a:srgbClr val="DDDDDD"/>
              </a:solidFill>
              <a:ln w="38100" cap="flat" cmpd="sng">
                <a:solidFill>
                  <a:srgbClr val="808080"/>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5369" name="AutoShape 77"/>
              <p:cNvSpPr/>
              <p:nvPr/>
            </p:nvSpPr>
            <p:spPr>
              <a:xfrm>
                <a:off x="9413" y="0"/>
                <a:ext cx="3670" cy="4197"/>
              </a:xfrm>
              <a:prstGeom prst="roundRect">
                <a:avLst>
                  <a:gd name="adj" fmla="val 6065"/>
                </a:avLst>
              </a:prstGeom>
              <a:solidFill>
                <a:srgbClr val="DDDDDD"/>
              </a:solidFill>
              <a:ln w="38100" cap="flat" cmpd="sng">
                <a:solidFill>
                  <a:srgbClr val="808080"/>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pic>
          <p:nvPicPr>
            <p:cNvPr id="15370" name="Picture 52" descr="pic_167302"/>
            <p:cNvPicPr>
              <a:picLocks noChangeAspect="1"/>
            </p:cNvPicPr>
            <p:nvPr/>
          </p:nvPicPr>
          <p:blipFill>
            <a:blip r:embed="rId1">
              <a:clrChange>
                <a:clrFrom>
                  <a:srgbClr val="FFFFFF"/>
                </a:clrFrom>
                <a:clrTo>
                  <a:srgbClr val="FFFFFF">
                    <a:alpha val="0"/>
                  </a:srgbClr>
                </a:clrTo>
              </a:clrChange>
            </a:blip>
            <a:stretch>
              <a:fillRect/>
            </a:stretch>
          </p:blipFill>
          <p:spPr>
            <a:xfrm>
              <a:off x="566" y="1208"/>
              <a:ext cx="956" cy="1398"/>
            </a:xfrm>
            <a:prstGeom prst="rect">
              <a:avLst/>
            </a:prstGeom>
            <a:noFill/>
            <a:ln w="9525">
              <a:noFill/>
            </a:ln>
          </p:spPr>
        </p:pic>
        <p:pic>
          <p:nvPicPr>
            <p:cNvPr id="15371" name="Picture 53" descr="pic_167304"/>
            <p:cNvPicPr>
              <a:picLocks noChangeAspect="1"/>
            </p:cNvPicPr>
            <p:nvPr/>
          </p:nvPicPr>
          <p:blipFill>
            <a:blip r:embed="rId2">
              <a:clrChange>
                <a:clrFrom>
                  <a:srgbClr val="FFFFFF"/>
                </a:clrFrom>
                <a:clrTo>
                  <a:srgbClr val="FFFFFF">
                    <a:alpha val="0"/>
                  </a:srgbClr>
                </a:clrTo>
              </a:clrChange>
            </a:blip>
            <a:stretch>
              <a:fillRect/>
            </a:stretch>
          </p:blipFill>
          <p:spPr>
            <a:xfrm>
              <a:off x="4537" y="565"/>
              <a:ext cx="927" cy="1357"/>
            </a:xfrm>
            <a:prstGeom prst="rect">
              <a:avLst/>
            </a:prstGeom>
            <a:noFill/>
            <a:ln w="9525">
              <a:noFill/>
            </a:ln>
          </p:spPr>
        </p:pic>
        <p:pic>
          <p:nvPicPr>
            <p:cNvPr id="15372" name="Picture 54" descr="pic_167306"/>
            <p:cNvPicPr>
              <a:picLocks noChangeAspect="1"/>
            </p:cNvPicPr>
            <p:nvPr/>
          </p:nvPicPr>
          <p:blipFill>
            <a:blip r:embed="rId3">
              <a:clrChange>
                <a:clrFrom>
                  <a:srgbClr val="FFFFFF"/>
                </a:clrFrom>
                <a:clrTo>
                  <a:srgbClr val="FFFFFF">
                    <a:alpha val="0"/>
                  </a:srgbClr>
                </a:clrTo>
              </a:clrChange>
            </a:blip>
            <a:stretch>
              <a:fillRect/>
            </a:stretch>
          </p:blipFill>
          <p:spPr>
            <a:xfrm>
              <a:off x="8392" y="0"/>
              <a:ext cx="927" cy="1355"/>
            </a:xfrm>
            <a:prstGeom prst="rect">
              <a:avLst/>
            </a:prstGeom>
            <a:noFill/>
            <a:ln w="9525">
              <a:noFill/>
            </a:ln>
          </p:spPr>
        </p:pic>
        <p:sp>
          <p:nvSpPr>
            <p:cNvPr id="160823" name="Text Box 55"/>
            <p:cNvSpPr txBox="1">
              <a:spLocks noChangeArrowheads="1"/>
            </p:cNvSpPr>
            <p:nvPr/>
          </p:nvSpPr>
          <p:spPr bwMode="auto">
            <a:xfrm>
              <a:off x="680" y="2182"/>
              <a:ext cx="3345" cy="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Tx/>
                <a:defRPr/>
              </a:pPr>
              <a:r>
                <a:rPr kumimoji="0" lang="zh-CN" altLang="en-US"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物质载体</a:t>
              </a:r>
              <a:endParaRPr kumimoji="0" lang="zh-CN" altLang="en-US" kern="1200" cap="none" spc="0" normalizeH="0" baseline="0" noProof="0" smtClean="0">
                <a:latin typeface="Times New Roman" panose="02020603050405020304" pitchFamily="18" charset="0"/>
                <a:ea typeface="黑体" panose="02010609060101010101" pitchFamily="49" charset="-122"/>
                <a:cs typeface="+mn-cs"/>
              </a:endParaRPr>
            </a:p>
          </p:txBody>
        </p:sp>
        <p:sp>
          <p:nvSpPr>
            <p:cNvPr id="160824" name="Text Box 56"/>
            <p:cNvSpPr txBox="1">
              <a:spLocks noChangeArrowheads="1"/>
            </p:cNvSpPr>
            <p:nvPr/>
          </p:nvSpPr>
          <p:spPr bwMode="auto">
            <a:xfrm>
              <a:off x="4535" y="1813"/>
              <a:ext cx="3342" cy="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Tx/>
                <a:defRPr/>
              </a:pPr>
              <a:r>
                <a:rPr kumimoji="0" lang="zh-CN" altLang="en-US"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行为载体</a:t>
              </a:r>
              <a:endParaRPr kumimoji="0" lang="zh-CN" altLang="en-US" kern="1200" cap="none" spc="0" normalizeH="0" baseline="0" noProof="0" smtClean="0">
                <a:latin typeface="Times New Roman" panose="02020603050405020304" pitchFamily="18" charset="0"/>
                <a:ea typeface="黑体" panose="02010609060101010101" pitchFamily="49" charset="-122"/>
                <a:cs typeface="+mn-cs"/>
              </a:endParaRPr>
            </a:p>
          </p:txBody>
        </p:sp>
        <p:sp>
          <p:nvSpPr>
            <p:cNvPr id="160825" name="Text Box 57"/>
            <p:cNvSpPr txBox="1">
              <a:spLocks noChangeArrowheads="1"/>
            </p:cNvSpPr>
            <p:nvPr/>
          </p:nvSpPr>
          <p:spPr bwMode="auto">
            <a:xfrm>
              <a:off x="8390" y="1075"/>
              <a:ext cx="3345" cy="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Tx/>
                <a:defRPr/>
              </a:pPr>
              <a:r>
                <a:rPr kumimoji="0" lang="zh-CN" altLang="en-US"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制度载体</a:t>
              </a:r>
              <a:endParaRPr kumimoji="0" lang="zh-CN" altLang="en-US" kern="1200" cap="none" spc="0" normalizeH="0" baseline="0" noProof="0" smtClean="0">
                <a:latin typeface="Times New Roman" panose="02020603050405020304" pitchFamily="18" charset="0"/>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0812"/>
                                        </p:tgtEl>
                                        <p:attrNameLst>
                                          <p:attrName>style.visibility</p:attrName>
                                        </p:attrNameLst>
                                      </p:cBhvr>
                                      <p:to>
                                        <p:strVal val="visible"/>
                                      </p:to>
                                    </p:set>
                                    <p:animEffect transition="in" filter="wipe(down)">
                                      <p:cBhvr>
                                        <p:cTn id="7" dur="580">
                                          <p:stCondLst>
                                            <p:cond delay="0"/>
                                          </p:stCondLst>
                                        </p:cTn>
                                        <p:tgtEl>
                                          <p:spTgt spid="160812"/>
                                        </p:tgtEl>
                                      </p:cBhvr>
                                    </p:animEffect>
                                    <p:anim calcmode="lin" valueType="num">
                                      <p:cBhvr>
                                        <p:cTn id="8" dur="1822">
                                          <p:stCondLst>
                                            <p:cond delay="0"/>
                                          </p:stCondLst>
                                        </p:cTn>
                                        <p:tgtEl>
                                          <p:spTgt spid="160812"/>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160812"/>
                                        </p:tgtEl>
                                        <p:attrNameLst>
                                          <p:attrName>ppt_y</p:attrName>
                                        </p:attrNameLst>
                                      </p:cBhvr>
                                      <p:tavLst>
                                        <p:tav tm="0" fmla="#ppt_y-sin(pi*$)/3">
                                          <p:val>
                                            <p:fltVal val="0.500000"/>
                                          </p:val>
                                        </p:tav>
                                        <p:tav tm="100000">
                                          <p:val>
                                            <p:fltVal val="1.000000"/>
                                          </p:val>
                                        </p:tav>
                                      </p:tavLst>
                                    </p:anim>
                                    <p:anim calcmode="lin" valueType="num">
                                      <p:cBhvr>
                                        <p:cTn id="10" dur="664">
                                          <p:stCondLst>
                                            <p:cond delay="664"/>
                                          </p:stCondLst>
                                        </p:cTn>
                                        <p:tgtEl>
                                          <p:spTgt spid="160812"/>
                                        </p:tgtEl>
                                        <p:attrNameLst>
                                          <p:attrName>ppt_y</p:attrName>
                                        </p:attrNameLst>
                                      </p:cBhvr>
                                      <p:tavLst>
                                        <p:tav tm="0" fmla="#ppt_y-sin(pi*$)/9">
                                          <p:val>
                                            <p:fltVal val="0.000000"/>
                                          </p:val>
                                        </p:tav>
                                        <p:tav tm="100000">
                                          <p:val>
                                            <p:fltVal val="1.000000"/>
                                          </p:val>
                                        </p:tav>
                                      </p:tavLst>
                                    </p:anim>
                                    <p:anim calcmode="lin" valueType="num">
                                      <p:cBhvr>
                                        <p:cTn id="11" dur="332">
                                          <p:stCondLst>
                                            <p:cond delay="1324"/>
                                          </p:stCondLst>
                                        </p:cTn>
                                        <p:tgtEl>
                                          <p:spTgt spid="160812"/>
                                        </p:tgtEl>
                                        <p:attrNameLst>
                                          <p:attrName>ppt_y</p:attrName>
                                        </p:attrNameLst>
                                      </p:cBhvr>
                                      <p:tavLst>
                                        <p:tav tm="0" fmla="#ppt_y-sin(pi*$)/27">
                                          <p:val>
                                            <p:fltVal val="0.000000"/>
                                          </p:val>
                                        </p:tav>
                                        <p:tav tm="100000">
                                          <p:val>
                                            <p:fltVal val="1.000000"/>
                                          </p:val>
                                        </p:tav>
                                      </p:tavLst>
                                    </p:anim>
                                    <p:anim calcmode="lin" valueType="num">
                                      <p:cBhvr>
                                        <p:cTn id="12" dur="164">
                                          <p:stCondLst>
                                            <p:cond delay="1656"/>
                                          </p:stCondLst>
                                        </p:cTn>
                                        <p:tgtEl>
                                          <p:spTgt spid="160812"/>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160812"/>
                                        </p:tgtEl>
                                      </p:cBhvr>
                                      <p:to x="100000" y="60000"/>
                                    </p:animScale>
                                    <p:animScale>
                                      <p:cBhvr>
                                        <p:cTn id="14" dur="166" decel="50000">
                                          <p:stCondLst>
                                            <p:cond delay="676"/>
                                          </p:stCondLst>
                                        </p:cTn>
                                        <p:tgtEl>
                                          <p:spTgt spid="160812"/>
                                        </p:tgtEl>
                                      </p:cBhvr>
                                      <p:to x="100000" y="100000"/>
                                    </p:animScale>
                                    <p:animScale>
                                      <p:cBhvr>
                                        <p:cTn id="15" dur="26">
                                          <p:stCondLst>
                                            <p:cond delay="1312"/>
                                          </p:stCondLst>
                                        </p:cTn>
                                        <p:tgtEl>
                                          <p:spTgt spid="160812"/>
                                        </p:tgtEl>
                                      </p:cBhvr>
                                      <p:to x="100000" y="80000"/>
                                    </p:animScale>
                                    <p:animScale>
                                      <p:cBhvr>
                                        <p:cTn id="16" dur="166" decel="50000">
                                          <p:stCondLst>
                                            <p:cond delay="1338"/>
                                          </p:stCondLst>
                                        </p:cTn>
                                        <p:tgtEl>
                                          <p:spTgt spid="160812"/>
                                        </p:tgtEl>
                                      </p:cBhvr>
                                      <p:to x="100000" y="100000"/>
                                    </p:animScale>
                                    <p:animScale>
                                      <p:cBhvr>
                                        <p:cTn id="17" dur="26">
                                          <p:stCondLst>
                                            <p:cond delay="1642"/>
                                          </p:stCondLst>
                                        </p:cTn>
                                        <p:tgtEl>
                                          <p:spTgt spid="160812"/>
                                        </p:tgtEl>
                                      </p:cBhvr>
                                      <p:to x="100000" y="90000"/>
                                    </p:animScale>
                                    <p:animScale>
                                      <p:cBhvr>
                                        <p:cTn id="18" dur="166" decel="50000">
                                          <p:stCondLst>
                                            <p:cond delay="1668"/>
                                          </p:stCondLst>
                                        </p:cTn>
                                        <p:tgtEl>
                                          <p:spTgt spid="160812"/>
                                        </p:tgtEl>
                                      </p:cBhvr>
                                      <p:to x="100000" y="100000"/>
                                    </p:animScale>
                                    <p:animScale>
                                      <p:cBhvr>
                                        <p:cTn id="19" dur="26">
                                          <p:stCondLst>
                                            <p:cond delay="1808"/>
                                          </p:stCondLst>
                                        </p:cTn>
                                        <p:tgtEl>
                                          <p:spTgt spid="160812"/>
                                        </p:tgtEl>
                                      </p:cBhvr>
                                      <p:to x="100000" y="95000"/>
                                    </p:animScale>
                                    <p:animScale>
                                      <p:cBhvr>
                                        <p:cTn id="20" dur="166" decel="50000">
                                          <p:stCondLst>
                                            <p:cond delay="1834"/>
                                          </p:stCondLst>
                                        </p:cTn>
                                        <p:tgtEl>
                                          <p:spTgt spid="1608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2.pn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主题1_2">
  <a:themeElements>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fontScheme name="主题1_2">
      <a:majorFont>
        <a:latin typeface="Verdana"/>
        <a:ea typeface="华文新魏"/>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主题1_2 1">
        <a:dk1>
          <a:srgbClr val="1D528D"/>
        </a:dk1>
        <a:lt1>
          <a:srgbClr val="FFFFFF"/>
        </a:lt1>
        <a:dk2>
          <a:srgbClr val="000000"/>
        </a:dk2>
        <a:lt2>
          <a:srgbClr val="DDDDDD"/>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主题1_2 2">
        <a:dk1>
          <a:srgbClr val="1D528D"/>
        </a:dk1>
        <a:lt1>
          <a:srgbClr val="FFFFFF"/>
        </a:lt1>
        <a:dk2>
          <a:srgbClr val="000000"/>
        </a:dk2>
        <a:lt2>
          <a:srgbClr val="DDDDDD"/>
        </a:lt2>
        <a:accent1>
          <a:srgbClr val="399D72"/>
        </a:accent1>
        <a:accent2>
          <a:srgbClr val="E3DE15"/>
        </a:accent2>
        <a:accent3>
          <a:srgbClr val="FFFFFF"/>
        </a:accent3>
        <a:accent4>
          <a:srgbClr val="174578"/>
        </a:accent4>
        <a:accent5>
          <a:srgbClr val="AECCBC"/>
        </a:accent5>
        <a:accent6>
          <a:srgbClr val="CEC912"/>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663</Words>
  <Application>WPS 演示</Application>
  <PresentationFormat/>
  <Paragraphs>83</Paragraphs>
  <Slides>11</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11</vt:i4>
      </vt:variant>
    </vt:vector>
  </HeadingPairs>
  <TitlesOfParts>
    <vt:vector size="28" baseType="lpstr">
      <vt:lpstr>Arial</vt:lpstr>
      <vt:lpstr>宋体</vt:lpstr>
      <vt:lpstr>Wingdings</vt:lpstr>
      <vt:lpstr>Times New Roman</vt:lpstr>
      <vt:lpstr>黑体</vt:lpstr>
      <vt:lpstr>Verdana</vt:lpstr>
      <vt:lpstr>华文新魏</vt:lpstr>
      <vt:lpstr>Calibri</vt:lpstr>
      <vt:lpstr>HY헤드라인M</vt:lpstr>
      <vt:lpstr>Malgun Gothic</vt:lpstr>
      <vt:lpstr>HY견고딕</vt:lpstr>
      <vt:lpstr>微软雅黑</vt:lpstr>
      <vt:lpstr>Arial Unicode MS</vt:lpstr>
      <vt:lpstr>楷体</vt:lpstr>
      <vt:lpstr>主题1_2</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她貌</cp:lastModifiedBy>
  <cp:revision>345</cp:revision>
  <dcterms:created xsi:type="dcterms:W3CDTF">2019-05-08T02:11:28Z</dcterms:created>
  <dcterms:modified xsi:type="dcterms:W3CDTF">2019-05-15T11:43:49Z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