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activeX/activeX5.bin" ContentType="application/vnd.ms-office.activeX"/>
  <Override PartName="/ppt/activeX/activeX5.xml" ContentType="application/vnd.ms-office.activeX+xml"/>
  <Override PartName="/ppt/activeX/activeX6.bin" ContentType="application/vnd.ms-office.activeX"/>
  <Override PartName="/ppt/activeX/activeX6.xml" ContentType="application/vnd.ms-office.activeX+xml"/>
  <Override PartName="/ppt/activeX/activeX7.bin" ContentType="application/vnd.ms-office.activeX"/>
  <Override PartName="/ppt/activeX/activeX7.xml" ContentType="application/vnd.ms-office.activeX+xml"/>
  <Override PartName="/ppt/activeX/activeX8.bin" ContentType="application/vnd.ms-office.activeX"/>
  <Override PartName="/ppt/activeX/activeX8.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1038" r:id="rId3"/>
    <p:sldId id="1039" r:id="rId4"/>
    <p:sldId id="1003" r:id="rId5"/>
    <p:sldId id="992" r:id="rId6"/>
    <p:sldId id="993" r:id="rId7"/>
    <p:sldId id="994" r:id="rId8"/>
    <p:sldId id="995" r:id="rId9"/>
    <p:sldId id="996" r:id="rId10"/>
    <p:sldId id="997" r:id="rId11"/>
    <p:sldId id="998" r:id="rId12"/>
    <p:sldId id="1004" r:id="rId13"/>
    <p:sldId id="950" r:id="rId14"/>
    <p:sldId id="951" r:id="rId15"/>
    <p:sldId id="1005" r:id="rId16"/>
    <p:sldId id="1080" r:id="rId1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CCFF33"/>
    <a:srgbClr val="FFCCFF"/>
    <a:srgbClr val="2BBFEF"/>
    <a:srgbClr val="C72DED"/>
    <a:srgbClr val="66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1386" y="66"/>
      </p:cViewPr>
      <p:guideLst>
        <p:guide orient="horz" pos="2002"/>
        <p:guide pos="28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0FFF9A1-3169-46CD-893C-F95E849BE55A}" type="datetimeFigureOut">
              <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Font typeface="Arial" panose="020B0604020202020204" pitchFamily="34" charset="0"/>
              <a:buNone/>
              <a:defRPr sz="1200">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effectLst>
                  <a:outerShdw blurRad="38100" dist="38100" dir="2700000" algn="tl">
                    <a:srgbClr val="C0C0C0"/>
                  </a:outerShdw>
                </a:effectLst>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7AA4257-38B4-4A3B-8862-1964B435A48D}" type="slidenum">
              <a:rPr kumimoji="0" lang="zh-CN" altLang="en-US" sz="12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59BE10F-8BFA-480F-BD27-1D8C469A9698}"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noRot="1"/>
          </p:cNvSpPr>
          <p:nvPr>
            <p:ph type="sldImg"/>
          </p:nvPr>
        </p:nvSpPr>
        <p:spPr>
          <a:xfrm>
            <a:off x="1143000" y="685800"/>
            <a:ext cx="4572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 typeface="Arial" panose="020B0604020202020204" pitchFamily="34" charset="0"/>
              <a:buNone/>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buFont typeface="Arial" panose="020B0604020202020204" pitchFamily="34" charset="0"/>
              <a:buNone/>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86A78028-8EA5-43F6-B5E3-AC21D594D5FE}"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image" Target="../media/image4.wmf"/><Relationship Id="rId3" Type="http://schemas.openxmlformats.org/officeDocument/2006/relationships/control" Target="../activeX/activeX7.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image" Target="../media/image4.wmf"/><Relationship Id="rId3" Type="http://schemas.openxmlformats.org/officeDocument/2006/relationships/control" Target="../activeX/activeX8.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4.wmf"/><Relationship Id="rId3" Type="http://schemas.openxmlformats.org/officeDocument/2006/relationships/control" Target="../activeX/activeX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4.wmf"/><Relationship Id="rId3" Type="http://schemas.openxmlformats.org/officeDocument/2006/relationships/control" Target="../activeX/activeX2.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4.wmf"/><Relationship Id="rId3" Type="http://schemas.openxmlformats.org/officeDocument/2006/relationships/control" Target="../activeX/activeX3.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image" Target="../media/image4.wmf"/><Relationship Id="rId3" Type="http://schemas.openxmlformats.org/officeDocument/2006/relationships/control" Target="../activeX/activeX4.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image" Target="../media/image4.wmf"/><Relationship Id="rId3" Type="http://schemas.openxmlformats.org/officeDocument/2006/relationships/control" Target="../activeX/activeX5.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image" Target="../media/image4.wmf"/><Relationship Id="rId3" Type="http://schemas.openxmlformats.org/officeDocument/2006/relationships/control" Target="../activeX/activeX6.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11272"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395288" y="274638"/>
            <a:ext cx="6067425" cy="56753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12296"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rotWithShape="0">
          <a:gsLst>
            <a:gs pos="96000">
              <a:schemeClr val="accent4">
                <a:lumMod val="20000"/>
                <a:alpha val="55000"/>
                <a:lumOff val="80000"/>
              </a:schemeClr>
            </a:gs>
            <a:gs pos="100000">
              <a:srgbClr val="034373"/>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图片 2" descr="W020140619337625395599"/>
          <p:cNvPicPr>
            <a:picLocks noChangeAspect="1"/>
          </p:cNvPicPr>
          <p:nvPr userDrawn="1"/>
        </p:nvPicPr>
        <p:blipFill>
          <a:blip r:embed="rId2"/>
          <a:stretch>
            <a:fillRect/>
          </a:stretch>
        </p:blipFill>
        <p:spPr>
          <a:xfrm>
            <a:off x="3175" y="-62865"/>
            <a:ext cx="9138285" cy="1401444"/>
          </a:xfrm>
          <a:prstGeom prst="flowChartOffpageConnector">
            <a:avLst/>
          </a:prstGeom>
        </p:spPr>
      </p:pic>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4104"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95288" y="1341438"/>
            <a:ext cx="4064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5128"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6152"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ontrols>
      <mc:AlternateContent xmlns:mc="http://schemas.openxmlformats.org/markup-compatibility/2006">
        <mc:Choice xmlns:v="urn:schemas-microsoft-com:vml" Requires="v">
          <p:control spid="7176"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9224"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792288" y="612775"/>
            <a:ext cx="5486400" cy="4114800"/>
          </a:xfrm>
        </p:spPr>
        <p:txBody>
          <a:bodyPr vert="horz" wrap="square" lIns="180000" tIns="180000" rIns="180000" bIns="1800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Tree>
    <p:controls>
      <mc:AlternateContent xmlns:mc="http://schemas.openxmlformats.org/markup-compatibility/2006">
        <mc:Choice xmlns:v="urn:schemas-microsoft-com:vml" Requires="v">
          <p:control spid="10248" name="" r:id="rId3" imgW="1871662" imgH="476250"/>
        </mc:Choice>
        <mc:Fallback>
          <p:control name="" r:id="rId3" imgW="1871662" imgH="476250">
            <p:pic>
              <p:nvPicPr>
                <p:cNvPr id="0" name="ShockwaveFlash2"/>
                <p:cNvPicPr/>
                <p:nvPr userDrawn="1"/>
              </p:nvPicPr>
              <p:blipFill>
                <a:blip r:embed="rId4"/>
                <a:stretch>
                  <a:fillRect/>
                </a:stretch>
              </p:blipFill>
              <p:spPr>
                <a:xfrm>
                  <a:off x="7164388" y="5545138"/>
                  <a:ext cx="1871662" cy="476250"/>
                </a:xfrm>
                <a:prstGeom prst="rect">
                  <a:avLst/>
                </a:prstGeom>
              </p:spPr>
            </p:pic>
          </p:control>
        </mc:Fallback>
      </mc:AlternateContent>
    </p:controls>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Rectangle 10"/>
          <p:cNvSpPr>
            <a:spLocks noGrp="1" noChangeArrowheads="1"/>
          </p:cNvSpPr>
          <p:nvPr>
            <p:ph type="body" idx="1"/>
          </p:nvPr>
        </p:nvSpPr>
        <p:spPr bwMode="auto">
          <a:xfrm>
            <a:off x="395288" y="1341438"/>
            <a:ext cx="8280400" cy="4608513"/>
          </a:xfrm>
          <a:prstGeom prst="rect">
            <a:avLst/>
          </a:prstGeom>
          <a:noFill/>
          <a:ln w="9525">
            <a:noFill/>
            <a:miter lim="800000"/>
          </a:ln>
          <a:effectLst/>
        </p:spPr>
        <p:txBody>
          <a:bodyPr vert="horz" wrap="square" lIns="180000" tIns="180000" rIns="180000" bIns="180000" numCol="1" anchor="t" anchorCtr="0" compatLnSpc="1"/>
          <a:lstStyle/>
          <a:p>
            <a:pPr lvl="0" fontAlgn="base"/>
            <a:r>
              <a:rPr lang="zh-CN" altLang="zh-CN" strike="noStrike" noProof="1" smtClean="0"/>
              <a:t>        </a:t>
            </a:r>
            <a:r>
              <a:rPr lang="zh-CN" strike="noStrike" noProof="1" smtClean="0"/>
              <a:t>单击此处编辑母版文本样式</a:t>
            </a:r>
            <a:endParaRPr lang="zh-CN" strike="noStrike" noProof="1" smtClean="0"/>
          </a:p>
        </p:txBody>
      </p:sp>
      <p:sp>
        <p:nvSpPr>
          <p:cNvPr id="2" name="WordArt 16"/>
          <p:cNvSpPr/>
          <p:nvPr userDrawn="1"/>
        </p:nvSpPr>
        <p:spPr>
          <a:xfrm>
            <a:off x="395288"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项目七</a:t>
            </a:r>
            <a:endParaRPr lang="zh-CN" altLang="en-US" sz="3600" strike="noStrike" noProof="1">
              <a:solidFill>
                <a:schemeClr val="accent5">
                  <a:lumMod val="7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endParaRPr>
          </a:p>
        </p:txBody>
      </p:sp>
      <p:sp>
        <p:nvSpPr>
          <p:cNvPr id="3"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102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3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03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03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1031" grpId="0" animBg="1"/>
      <p:bldP spid="1032" grpId="0" animBg="1"/>
    </p:bldLst>
  </p:timing>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marL="342900" indent="-342900" algn="l" rtl="0" eaLnBrk="0" fontAlgn="base" hangingPunct="0">
        <a:lnSpc>
          <a:spcPct val="130000"/>
        </a:lnSpc>
        <a:spcBef>
          <a:spcPct val="20000"/>
        </a:spcBef>
        <a:spcAft>
          <a:spcPct val="0"/>
        </a:spcAft>
        <a:buClr>
          <a:schemeClr val="hlink"/>
        </a:buClr>
        <a:buFont typeface="Wingdings" panose="05000000000000000000" pitchFamily="2" charset="2"/>
        <a:buChar char="•"/>
        <a:defRPr sz="20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n-ea"/>
        </a:defRPr>
      </a:lvl2pPr>
      <a:lvl3pPr marL="1236980" indent="-22860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Arial" panose="020B0604020202020204" pitchFamily="34" charset="0"/>
          <a:ea typeface="+mn-ea"/>
        </a:defRPr>
      </a:lvl3pPr>
      <a:lvl4pPr marL="164465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26093;&#22372;&#34218;&#37228;&#35774;&#35745;" TargetMode="Externa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3223260" y="3928110"/>
            <a:ext cx="5932169"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项目七 ：薪酬设计与管理</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图片 1" descr="u=2533229061,4019243874&amp;fm=26&amp;gp=0"/>
          <p:cNvPicPr>
            <a:picLocks noChangeAspect="1"/>
          </p:cNvPicPr>
          <p:nvPr/>
        </p:nvPicPr>
        <p:blipFill>
          <a:blip r:embed="rId1">
            <a:clrChange>
              <a:clrFrom>
                <a:srgbClr val="FFFFFF"/>
              </a:clrFrom>
              <a:clrTo>
                <a:srgbClr val="FFFFFF">
                  <a:alpha val="0"/>
                </a:srgbClr>
              </a:clrTo>
            </a:clrChange>
          </a:blip>
          <a:srcRect l="2370" t="1613" r="1241" b="1627"/>
          <a:stretch>
            <a:fillRect/>
          </a:stretch>
        </p:blipFill>
        <p:spPr>
          <a:xfrm>
            <a:off x="1042988" y="5099050"/>
            <a:ext cx="6816725" cy="1754188"/>
          </a:xfrm>
          <a:prstGeom prst="rect">
            <a:avLst/>
          </a:prstGeom>
          <a:noFill/>
          <a:ln w="9525">
            <a:noFill/>
          </a:ln>
        </p:spPr>
      </p:pic>
      <p:sp>
        <p:nvSpPr>
          <p:cNvPr id="30724" name="Rectangle 4"/>
          <p:cNvSpPr/>
          <p:nvPr/>
        </p:nvSpPr>
        <p:spPr>
          <a:xfrm>
            <a:off x="969963" y="1905000"/>
            <a:ext cx="410527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（二）弹性福利制的优缺点</a:t>
            </a:r>
            <a:endParaRPr lang="zh-CN" altLang="zh-CN" dirty="0">
              <a:latin typeface="Times New Roman" panose="02020603050405020304" pitchFamily="18" charset="0"/>
              <a:ea typeface="黑体" panose="02010609060101010101" pitchFamily="49" charset="-122"/>
            </a:endParaRPr>
          </a:p>
        </p:txBody>
      </p:sp>
      <p:sp>
        <p:nvSpPr>
          <p:cNvPr id="30726" name="Text Box 6" descr="金融10"/>
          <p:cNvSpPr txBox="1">
            <a:spLocks noChangeArrowheads="1"/>
          </p:cNvSpPr>
          <p:nvPr/>
        </p:nvSpPr>
        <p:spPr bwMode="auto">
          <a:xfrm>
            <a:off x="969963" y="2609850"/>
            <a:ext cx="7129463" cy="2835275"/>
          </a:xfrm>
          <a:prstGeom prst="rect">
            <a:avLst/>
          </a:prstGeom>
          <a:solidFill>
            <a:schemeClr val="accent4">
              <a:lumMod val="10000"/>
              <a:lumOff val="90000"/>
              <a:alpha val="71000"/>
            </a:schemeClr>
          </a:solidFill>
          <a:ln w="31750" cmpd="dbl">
            <a:solidFill>
              <a:schemeClr val="accent1">
                <a:shade val="50000"/>
              </a:schemeClr>
            </a:solidFill>
            <a:prstDash val="sysDash"/>
            <a:miter lim="800000"/>
          </a:ln>
          <a:effectLst/>
        </p:spPr>
        <p:txBody>
          <a:bodyPr>
            <a:spAutoFit/>
          </a:bodyPr>
          <a:lstStyle/>
          <a:p>
            <a:pPr marR="0" defTabSz="914400">
              <a:spcBef>
                <a:spcPct val="50000"/>
              </a:spcBef>
              <a:buClrTx/>
              <a:buSzTx/>
              <a:buFont typeface="Arial" panose="020B0604020202020204" pitchFamily="34" charset="0"/>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首先，对员工而言，员工可根据自己的情况，选择对自己最有利的福利。这种由企业所提供的自我控制，对员工具有激励作用。同时，也可以改善员工与企业的关系。对企业而言，弹性福利制通常会在每个福利项目之后标示其金额，这样可以使员工了解每项福利和成本之间的关系，方便企业管理和控制成本；另外有时规划福利制度的人员绞尽脑汁设计各种福利，但是却不能吸引员工。而由员工自选，员工较不易抱怨，也可以减轻福利规划人员的负担。研究表明应聘者喜欢选择实施弹性福利制的组织，因此该组织较易网罗优秀人才。</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1000" fill="hold"/>
                                        <p:tgtEl>
                                          <p:spTgt spid="30724"/>
                                        </p:tgtEl>
                                        <p:attrNameLst>
                                          <p:attrName>ppt_x</p:attrName>
                                        </p:attrNameLst>
                                      </p:cBhvr>
                                      <p:tavLst>
                                        <p:tav tm="0">
                                          <p:val>
                                            <p:strVal val="#ppt_x"/>
                                          </p:val>
                                        </p:tav>
                                        <p:tav tm="100000">
                                          <p:val>
                                            <p:strVal val="#ppt_x"/>
                                          </p:val>
                                        </p:tav>
                                      </p:tavLst>
                                    </p:anim>
                                    <p:anim calcmode="lin" valueType="num">
                                      <p:cBhvr additive="base">
                                        <p:cTn id="8" dur="1000" fill="hold"/>
                                        <p:tgtEl>
                                          <p:spTgt spid="307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724">
                                            <p:txEl>
                                              <p:charRg st="0" end="13"/>
                                            </p:txEl>
                                          </p:spTgt>
                                        </p:tgtEl>
                                        <p:attrNameLst>
                                          <p:attrName>style.visibility</p:attrName>
                                        </p:attrNameLst>
                                      </p:cBhvr>
                                      <p:to>
                                        <p:strVal val="visible"/>
                                      </p:to>
                                    </p:set>
                                    <p:anim calcmode="lin" valueType="num">
                                      <p:cBhvr additive="base">
                                        <p:cTn id="11" dur="1000" fill="hold"/>
                                        <p:tgtEl>
                                          <p:spTgt spid="30724">
                                            <p:txEl>
                                              <p:charRg st="0" end="1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0724">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77" name="组合 1"/>
          <p:cNvGrpSpPr/>
          <p:nvPr/>
        </p:nvGrpSpPr>
        <p:grpSpPr>
          <a:xfrm>
            <a:off x="822325" y="1739900"/>
            <a:ext cx="7499350" cy="4173538"/>
            <a:chOff x="1420" y="2113"/>
            <a:chExt cx="11812" cy="6574"/>
          </a:xfrm>
        </p:grpSpPr>
        <p:pic>
          <p:nvPicPr>
            <p:cNvPr id="50178" name="Picture 18" descr="57"/>
            <p:cNvPicPr>
              <a:picLocks noChangeAspect="1"/>
            </p:cNvPicPr>
            <p:nvPr/>
          </p:nvPicPr>
          <p:blipFill>
            <a:blip r:embed="rId1">
              <a:clrChange>
                <a:clrFrom>
                  <a:srgbClr val="FEFFFB"/>
                </a:clrFrom>
                <a:clrTo>
                  <a:srgbClr val="FEFFFB">
                    <a:alpha val="0"/>
                  </a:srgbClr>
                </a:clrTo>
              </a:clrChange>
            </a:blip>
            <a:srcRect l="3410" t="3204" r="2625" b="3352"/>
            <a:stretch>
              <a:fillRect/>
            </a:stretch>
          </p:blipFill>
          <p:spPr>
            <a:xfrm>
              <a:off x="1419" y="2112"/>
              <a:ext cx="11812" cy="6575"/>
            </a:xfrm>
            <a:prstGeom prst="rect">
              <a:avLst/>
            </a:prstGeom>
            <a:noFill/>
            <a:ln w="9525">
              <a:noFill/>
            </a:ln>
          </p:spPr>
        </p:pic>
        <p:sp>
          <p:nvSpPr>
            <p:cNvPr id="3" name="Text Box 20" descr="金融10"/>
            <p:cNvSpPr txBox="1">
              <a:spLocks noChangeArrowheads="1"/>
            </p:cNvSpPr>
            <p:nvPr/>
          </p:nvSpPr>
          <p:spPr bwMode="auto">
            <a:xfrm>
              <a:off x="1707" y="4892"/>
              <a:ext cx="11237" cy="1016"/>
            </a:xfrm>
            <a:prstGeom prst="rect">
              <a:avLst/>
            </a:prstGeom>
            <a:noFill/>
            <a:ln w="9525">
              <a:noFill/>
              <a:miter lim="800000"/>
            </a:ln>
            <a:effectLst/>
          </p:spPr>
          <p:txBody>
            <a:bodyPr wrap="square">
              <a:spAutoFit/>
            </a:bodyPr>
            <a:lstStyle/>
            <a:p>
              <a:pPr marR="0" algn="ctr" defTabSz="914400">
                <a:buClrTx/>
                <a:buSzTx/>
                <a:buFontTx/>
                <a:defRPr/>
              </a:pPr>
              <a:r>
                <a:rPr kumimoji="0" lang="zh-CN" altLang="en-US"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补充知识一：个人所得税相关知识</a:t>
              </a:r>
              <a:endParaRPr kumimoji="0" lang="en-US" altLang="zh-CN"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347"/>
          <p:cNvSpPr/>
          <p:nvPr/>
        </p:nvSpPr>
        <p:spPr>
          <a:xfrm>
            <a:off x="1549400" y="1387475"/>
            <a:ext cx="2657475"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r>
              <a:rPr lang="zh-CN" altLang="en-US" sz="2400" b="0" dirty="0">
                <a:solidFill>
                  <a:srgbClr val="FFFF00"/>
                </a:solidFill>
                <a:latin typeface="Times New Roman" panose="02020603050405020304" pitchFamily="18" charset="0"/>
                <a:ea typeface="黑体" panose="02010609060101010101" pitchFamily="49" charset="-122"/>
              </a:rPr>
              <a:t>征税范围</a:t>
            </a:r>
            <a:endParaRPr lang="zh-CN" altLang="en-US" sz="2400" b="0" dirty="0">
              <a:solidFill>
                <a:srgbClr val="FFFF00"/>
              </a:solidFill>
              <a:latin typeface="Times New Roman" panose="02020603050405020304" pitchFamily="18" charset="0"/>
              <a:ea typeface="黑体" panose="02010609060101010101" pitchFamily="49" charset="-122"/>
            </a:endParaRPr>
          </a:p>
        </p:txBody>
      </p:sp>
      <p:sp>
        <p:nvSpPr>
          <p:cNvPr id="31749" name="AutoShape 5"/>
          <p:cNvSpPr/>
          <p:nvPr/>
        </p:nvSpPr>
        <p:spPr>
          <a:xfrm>
            <a:off x="1549400" y="2060575"/>
            <a:ext cx="3455988"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工资、薪金</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0" name="AutoShape 6"/>
          <p:cNvSpPr/>
          <p:nvPr/>
        </p:nvSpPr>
        <p:spPr>
          <a:xfrm>
            <a:off x="1549400" y="2708275"/>
            <a:ext cx="3529013"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个体工商户的生产、经营</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1" name="AutoShape 7"/>
          <p:cNvSpPr/>
          <p:nvPr/>
        </p:nvSpPr>
        <p:spPr>
          <a:xfrm>
            <a:off x="1549400" y="3357563"/>
            <a:ext cx="3455988"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承包经营、承租经营</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2" name="AutoShape 8"/>
          <p:cNvSpPr/>
          <p:nvPr/>
        </p:nvSpPr>
        <p:spPr>
          <a:xfrm>
            <a:off x="1549400" y="4005263"/>
            <a:ext cx="3455988"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劳务报酬</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3" name="AutoShape 9"/>
          <p:cNvSpPr/>
          <p:nvPr/>
        </p:nvSpPr>
        <p:spPr>
          <a:xfrm>
            <a:off x="1549400" y="4652963"/>
            <a:ext cx="3384550"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稿酬</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4" name="AutoShape 10"/>
          <p:cNvSpPr/>
          <p:nvPr/>
        </p:nvSpPr>
        <p:spPr>
          <a:xfrm>
            <a:off x="5221288" y="4652963"/>
            <a:ext cx="3095625"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其他所得</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5" name="AutoShape 11"/>
          <p:cNvSpPr/>
          <p:nvPr/>
        </p:nvSpPr>
        <p:spPr>
          <a:xfrm>
            <a:off x="5221288" y="4005263"/>
            <a:ext cx="3095625"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偶然所得</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6" name="AutoShape 12"/>
          <p:cNvSpPr/>
          <p:nvPr/>
        </p:nvSpPr>
        <p:spPr>
          <a:xfrm>
            <a:off x="5221288" y="3357563"/>
            <a:ext cx="3095625"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财产转让</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7" name="AutoShape 13"/>
          <p:cNvSpPr/>
          <p:nvPr/>
        </p:nvSpPr>
        <p:spPr>
          <a:xfrm>
            <a:off x="5221288" y="2708275"/>
            <a:ext cx="3095625"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财产租赁</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8" name="AutoShape 14"/>
          <p:cNvSpPr/>
          <p:nvPr/>
        </p:nvSpPr>
        <p:spPr>
          <a:xfrm>
            <a:off x="5221288" y="2060575"/>
            <a:ext cx="3095625"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利息、股息、红利</a:t>
            </a:r>
            <a:endParaRPr lang="zh-CN" altLang="en-US" sz="2400" dirty="0">
              <a:solidFill>
                <a:srgbClr val="CC0000"/>
              </a:solidFill>
              <a:latin typeface="Arial" panose="020B0604020202020204" pitchFamily="34" charset="0"/>
              <a:ea typeface="宋体" panose="02010600030101010101" pitchFamily="2" charset="-122"/>
            </a:endParaRPr>
          </a:p>
        </p:txBody>
      </p:sp>
      <p:sp>
        <p:nvSpPr>
          <p:cNvPr id="31759" name="AutoShape 15"/>
          <p:cNvSpPr/>
          <p:nvPr/>
        </p:nvSpPr>
        <p:spPr>
          <a:xfrm>
            <a:off x="1549400" y="5300663"/>
            <a:ext cx="3384550" cy="72072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sz="2400" dirty="0">
                <a:solidFill>
                  <a:srgbClr val="CC0000"/>
                </a:solidFill>
                <a:latin typeface="Arial" panose="020B0604020202020204" pitchFamily="34" charset="0"/>
                <a:ea typeface="宋体" panose="02010600030101010101" pitchFamily="2" charset="-122"/>
              </a:rPr>
              <a:t>特许权使用费</a:t>
            </a:r>
            <a:endParaRPr lang="zh-CN" altLang="en-US" sz="2400" dirty="0">
              <a:solidFill>
                <a:srgbClr val="CC0000"/>
              </a:solidFill>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heel(3)">
                                      <p:cBhvr>
                                        <p:cTn id="7" dur="1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wheel(3)">
                                      <p:cBhvr>
                                        <p:cTn id="12" dur="1000"/>
                                        <p:tgtEl>
                                          <p:spTgt spid="317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31751"/>
                                        </p:tgtEl>
                                        <p:attrNameLst>
                                          <p:attrName>style.visibility</p:attrName>
                                        </p:attrNameLst>
                                      </p:cBhvr>
                                      <p:to>
                                        <p:strVal val="visible"/>
                                      </p:to>
                                    </p:set>
                                    <p:animEffect transition="in" filter="wheel(3)">
                                      <p:cBhvr>
                                        <p:cTn id="17" dur="1000"/>
                                        <p:tgtEl>
                                          <p:spTgt spid="3175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31752"/>
                                        </p:tgtEl>
                                        <p:attrNameLst>
                                          <p:attrName>style.visibility</p:attrName>
                                        </p:attrNameLst>
                                      </p:cBhvr>
                                      <p:to>
                                        <p:strVal val="visible"/>
                                      </p:to>
                                    </p:set>
                                    <p:animEffect transition="in" filter="wheel(3)">
                                      <p:cBhvr>
                                        <p:cTn id="22" dur="1000"/>
                                        <p:tgtEl>
                                          <p:spTgt spid="3175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31753"/>
                                        </p:tgtEl>
                                        <p:attrNameLst>
                                          <p:attrName>style.visibility</p:attrName>
                                        </p:attrNameLst>
                                      </p:cBhvr>
                                      <p:to>
                                        <p:strVal val="visible"/>
                                      </p:to>
                                    </p:set>
                                    <p:animEffect transition="in" filter="wheel(3)">
                                      <p:cBhvr>
                                        <p:cTn id="27" dur="1000"/>
                                        <p:tgtEl>
                                          <p:spTgt spid="3175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3" fill="hold" grpId="0" nodeType="clickEffect">
                                  <p:stCondLst>
                                    <p:cond delay="0"/>
                                  </p:stCondLst>
                                  <p:childTnLst>
                                    <p:set>
                                      <p:cBhvr>
                                        <p:cTn id="31" dur="1" fill="hold">
                                          <p:stCondLst>
                                            <p:cond delay="0"/>
                                          </p:stCondLst>
                                        </p:cTn>
                                        <p:tgtEl>
                                          <p:spTgt spid="31754"/>
                                        </p:tgtEl>
                                        <p:attrNameLst>
                                          <p:attrName>style.visibility</p:attrName>
                                        </p:attrNameLst>
                                      </p:cBhvr>
                                      <p:to>
                                        <p:strVal val="visible"/>
                                      </p:to>
                                    </p:set>
                                    <p:animEffect transition="in" filter="wheel(3)">
                                      <p:cBhvr>
                                        <p:cTn id="32" dur="1000"/>
                                        <p:tgtEl>
                                          <p:spTgt spid="3175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grpId="0" nodeType="clickEffect">
                                  <p:stCondLst>
                                    <p:cond delay="0"/>
                                  </p:stCondLst>
                                  <p:childTnLst>
                                    <p:set>
                                      <p:cBhvr>
                                        <p:cTn id="36" dur="1" fill="hold">
                                          <p:stCondLst>
                                            <p:cond delay="0"/>
                                          </p:stCondLst>
                                        </p:cTn>
                                        <p:tgtEl>
                                          <p:spTgt spid="31755"/>
                                        </p:tgtEl>
                                        <p:attrNameLst>
                                          <p:attrName>style.visibility</p:attrName>
                                        </p:attrNameLst>
                                      </p:cBhvr>
                                      <p:to>
                                        <p:strVal val="visible"/>
                                      </p:to>
                                    </p:set>
                                    <p:animEffect transition="in" filter="wheel(3)">
                                      <p:cBhvr>
                                        <p:cTn id="37" dur="1000"/>
                                        <p:tgtEl>
                                          <p:spTgt spid="3175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3" fill="hold" grpId="0" nodeType="clickEffect">
                                  <p:stCondLst>
                                    <p:cond delay="0"/>
                                  </p:stCondLst>
                                  <p:childTnLst>
                                    <p:set>
                                      <p:cBhvr>
                                        <p:cTn id="41" dur="1" fill="hold">
                                          <p:stCondLst>
                                            <p:cond delay="0"/>
                                          </p:stCondLst>
                                        </p:cTn>
                                        <p:tgtEl>
                                          <p:spTgt spid="31756"/>
                                        </p:tgtEl>
                                        <p:attrNameLst>
                                          <p:attrName>style.visibility</p:attrName>
                                        </p:attrNameLst>
                                      </p:cBhvr>
                                      <p:to>
                                        <p:strVal val="visible"/>
                                      </p:to>
                                    </p:set>
                                    <p:animEffect transition="in" filter="wheel(3)">
                                      <p:cBhvr>
                                        <p:cTn id="42" dur="1000"/>
                                        <p:tgtEl>
                                          <p:spTgt spid="3175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3" fill="hold" grpId="0" nodeType="clickEffect">
                                  <p:stCondLst>
                                    <p:cond delay="0"/>
                                  </p:stCondLst>
                                  <p:childTnLst>
                                    <p:set>
                                      <p:cBhvr>
                                        <p:cTn id="46" dur="1" fill="hold">
                                          <p:stCondLst>
                                            <p:cond delay="0"/>
                                          </p:stCondLst>
                                        </p:cTn>
                                        <p:tgtEl>
                                          <p:spTgt spid="31757"/>
                                        </p:tgtEl>
                                        <p:attrNameLst>
                                          <p:attrName>style.visibility</p:attrName>
                                        </p:attrNameLst>
                                      </p:cBhvr>
                                      <p:to>
                                        <p:strVal val="visible"/>
                                      </p:to>
                                    </p:set>
                                    <p:animEffect transition="in" filter="wheel(3)">
                                      <p:cBhvr>
                                        <p:cTn id="47" dur="1000"/>
                                        <p:tgtEl>
                                          <p:spTgt spid="3175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3" fill="hold" grpId="0" nodeType="clickEffect">
                                  <p:stCondLst>
                                    <p:cond delay="0"/>
                                  </p:stCondLst>
                                  <p:childTnLst>
                                    <p:set>
                                      <p:cBhvr>
                                        <p:cTn id="51" dur="1" fill="hold">
                                          <p:stCondLst>
                                            <p:cond delay="0"/>
                                          </p:stCondLst>
                                        </p:cTn>
                                        <p:tgtEl>
                                          <p:spTgt spid="31758"/>
                                        </p:tgtEl>
                                        <p:attrNameLst>
                                          <p:attrName>style.visibility</p:attrName>
                                        </p:attrNameLst>
                                      </p:cBhvr>
                                      <p:to>
                                        <p:strVal val="visible"/>
                                      </p:to>
                                    </p:set>
                                    <p:animEffect transition="in" filter="wheel(3)">
                                      <p:cBhvr>
                                        <p:cTn id="52" dur="1000"/>
                                        <p:tgtEl>
                                          <p:spTgt spid="3175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3" fill="hold" grpId="0" nodeType="clickEffect">
                                  <p:stCondLst>
                                    <p:cond delay="0"/>
                                  </p:stCondLst>
                                  <p:childTnLst>
                                    <p:set>
                                      <p:cBhvr>
                                        <p:cTn id="56" dur="1" fill="hold">
                                          <p:stCondLst>
                                            <p:cond delay="0"/>
                                          </p:stCondLst>
                                        </p:cTn>
                                        <p:tgtEl>
                                          <p:spTgt spid="31759"/>
                                        </p:tgtEl>
                                        <p:attrNameLst>
                                          <p:attrName>style.visibility</p:attrName>
                                        </p:attrNameLst>
                                      </p:cBhvr>
                                      <p:to>
                                        <p:strVal val="visible"/>
                                      </p:to>
                                    </p:set>
                                    <p:animEffect transition="in" filter="wheel(3)">
                                      <p:cBhvr>
                                        <p:cTn id="57" dur="10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2"/>
          <p:cNvSpPr txBox="1"/>
          <p:nvPr/>
        </p:nvSpPr>
        <p:spPr>
          <a:xfrm>
            <a:off x="971550" y="2243138"/>
            <a:ext cx="7042150" cy="3570287"/>
          </a:xfrm>
          <a:prstGeom prst="rect">
            <a:avLst/>
          </a:prstGeom>
          <a:noFill/>
          <a:ln w="28575">
            <a:noFill/>
          </a:ln>
        </p:spPr>
        <p:txBody>
          <a:bodyPr wrap="square" anchor="t">
            <a:spAutoFit/>
          </a:bodyPr>
          <a:p>
            <a:pPr marL="342900" indent="-342900">
              <a:buSzTx/>
              <a:buFont typeface="Arial" panose="020B0604020202020204" pitchFamily="34" charset="0"/>
            </a:pPr>
            <a:r>
              <a:rPr lang="en-US" altLang="zh-CN">
                <a:latin typeface="Times New Roman" panose="02020603050405020304" pitchFamily="18" charset="0"/>
                <a:ea typeface="黑体" panose="02010609060101010101" pitchFamily="49" charset="-122"/>
              </a:rPr>
              <a:t>	       </a:t>
            </a:r>
            <a:r>
              <a:rPr lang="zh-CN" altLang="en-US">
                <a:latin typeface="Times New Roman" panose="02020603050405020304" pitchFamily="18" charset="0"/>
                <a:ea typeface="黑体" panose="02010609060101010101" pitchFamily="49" charset="-122"/>
              </a:rPr>
              <a:t>个人所得税税率是个人所得税应纳税额与应纳税所得额之间的比例。我国个人所得税税率按照所得税项目不同，分为超额累进税率与比例税率两种形式。工资、薪金所得，个体工商户的生产、经营所得与对企事业单位的承包经营、承租经营所得，适用超额累进税率，其他所得适用比例税率。分为：</a:t>
            </a:r>
            <a:endParaRPr lang="zh-CN" altLang="en-US" sz="600">
              <a:latin typeface="Times New Roman" panose="02020603050405020304" pitchFamily="18" charset="0"/>
              <a:ea typeface="黑体" panose="02010609060101010101" pitchFamily="49" charset="-122"/>
            </a:endParaRPr>
          </a:p>
          <a:p>
            <a:pPr marL="342900" indent="-342900">
              <a:buSzTx/>
              <a:buFont typeface="Arial" panose="020B0604020202020204" pitchFamily="34" charset="0"/>
            </a:pPr>
            <a:endParaRPr lang="zh-CN" altLang="en-US" sz="600">
              <a:latin typeface="Times New Roman" panose="02020603050405020304" pitchFamily="18" charset="0"/>
              <a:ea typeface="黑体" panose="02010609060101010101" pitchFamily="49" charset="-122"/>
            </a:endParaRPr>
          </a:p>
          <a:p>
            <a:pPr marL="342900" indent="-342900">
              <a:buSzTx/>
              <a:buFont typeface="Arial" panose="020B0604020202020204" pitchFamily="34" charset="0"/>
            </a:pPr>
            <a:r>
              <a:rPr lang="en-US" altLang="zh-CN">
                <a:latin typeface="Times New Roman" panose="02020603050405020304" pitchFamily="18" charset="0"/>
                <a:ea typeface="黑体" panose="02010609060101010101" pitchFamily="49" charset="-122"/>
              </a:rPr>
              <a:t>	</a:t>
            </a:r>
            <a:r>
              <a:rPr lang="zh-CN" altLang="en-US">
                <a:latin typeface="Times New Roman" panose="02020603050405020304" pitchFamily="18" charset="0"/>
                <a:ea typeface="黑体" panose="02010609060101010101" pitchFamily="49" charset="-122"/>
              </a:rPr>
              <a:t>1.工资、薪金所得适用的税率</a:t>
            </a:r>
            <a:endParaRPr lang="zh-CN" altLang="en-US">
              <a:latin typeface="Times New Roman" panose="02020603050405020304" pitchFamily="18" charset="0"/>
              <a:ea typeface="黑体" panose="02010609060101010101" pitchFamily="49" charset="-122"/>
            </a:endParaRPr>
          </a:p>
          <a:p>
            <a:pPr marL="342900" indent="-342900">
              <a:buSzTx/>
              <a:buFont typeface="Arial" panose="020B0604020202020204" pitchFamily="34" charset="0"/>
            </a:pPr>
            <a:r>
              <a:rPr lang="en-US" altLang="zh-CN">
                <a:latin typeface="Times New Roman" panose="02020603050405020304" pitchFamily="18" charset="0"/>
                <a:ea typeface="黑体" panose="02010609060101010101" pitchFamily="49" charset="-122"/>
              </a:rPr>
              <a:t>	</a:t>
            </a:r>
            <a:r>
              <a:rPr lang="zh-CN" altLang="en-US">
                <a:latin typeface="Times New Roman" panose="02020603050405020304" pitchFamily="18" charset="0"/>
                <a:ea typeface="黑体" panose="02010609060101010101" pitchFamily="49" charset="-122"/>
              </a:rPr>
              <a:t>2.个体工商户的生产、经营所得与对企事业单位的承包经  营、承租经营所得适用的税率</a:t>
            </a:r>
            <a:endParaRPr lang="zh-CN" altLang="en-US">
              <a:latin typeface="Times New Roman" panose="02020603050405020304" pitchFamily="18" charset="0"/>
              <a:ea typeface="黑体" panose="02010609060101010101" pitchFamily="49" charset="-122"/>
            </a:endParaRPr>
          </a:p>
          <a:p>
            <a:pPr marL="342900" indent="-342900">
              <a:buSzTx/>
              <a:buFont typeface="Arial" panose="020B0604020202020204" pitchFamily="34" charset="0"/>
            </a:pPr>
            <a:r>
              <a:rPr lang="en-US" altLang="zh-CN">
                <a:latin typeface="Times New Roman" panose="02020603050405020304" pitchFamily="18" charset="0"/>
                <a:ea typeface="黑体" panose="02010609060101010101" pitchFamily="49" charset="-122"/>
              </a:rPr>
              <a:t>	</a:t>
            </a:r>
            <a:r>
              <a:rPr lang="zh-CN" altLang="en-US">
                <a:latin typeface="Times New Roman" panose="02020603050405020304" pitchFamily="18" charset="0"/>
                <a:ea typeface="黑体" panose="02010609060101010101" pitchFamily="49" charset="-122"/>
              </a:rPr>
              <a:t>3. 稿酬所得适用税</a:t>
            </a:r>
            <a:endParaRPr lang="zh-CN" altLang="en-US">
              <a:latin typeface="Times New Roman" panose="02020603050405020304" pitchFamily="18" charset="0"/>
              <a:ea typeface="黑体" panose="02010609060101010101" pitchFamily="49" charset="-122"/>
            </a:endParaRPr>
          </a:p>
          <a:p>
            <a:pPr marL="342900" indent="-342900">
              <a:buSzTx/>
              <a:buFont typeface="Arial" panose="020B0604020202020204" pitchFamily="34" charset="0"/>
            </a:pPr>
            <a:r>
              <a:rPr lang="en-US" altLang="zh-CN">
                <a:latin typeface="Times New Roman" panose="02020603050405020304" pitchFamily="18" charset="0"/>
                <a:ea typeface="黑体" panose="02010609060101010101" pitchFamily="49" charset="-122"/>
              </a:rPr>
              <a:t>	</a:t>
            </a:r>
            <a:r>
              <a:rPr lang="zh-CN" altLang="en-US">
                <a:latin typeface="Times New Roman" panose="02020603050405020304" pitchFamily="18" charset="0"/>
                <a:ea typeface="黑体" panose="02010609060101010101" pitchFamily="49" charset="-122"/>
              </a:rPr>
              <a:t>4. 劳务报酬所得适用税率</a:t>
            </a:r>
            <a:endParaRPr lang="zh-CN" altLang="en-US">
              <a:latin typeface="Times New Roman" panose="02020603050405020304" pitchFamily="18" charset="0"/>
              <a:ea typeface="黑体" panose="02010609060101010101" pitchFamily="49" charset="-122"/>
            </a:endParaRPr>
          </a:p>
        </p:txBody>
      </p:sp>
      <p:sp>
        <p:nvSpPr>
          <p:cNvPr id="52226" name="Rectangle 347"/>
          <p:cNvSpPr/>
          <p:nvPr/>
        </p:nvSpPr>
        <p:spPr>
          <a:xfrm>
            <a:off x="1485900" y="1485900"/>
            <a:ext cx="1727200"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rgbClr val="FFFF00"/>
                </a:solidFill>
                <a:latin typeface="Times New Roman" panose="02020603050405020304" pitchFamily="18" charset="0"/>
                <a:ea typeface="黑体" panose="02010609060101010101" pitchFamily="49" charset="-122"/>
              </a:rPr>
              <a:t>税率</a:t>
            </a:r>
            <a:endParaRPr lang="zh-CN" altLang="en-US" sz="2400" b="0" dirty="0">
              <a:solidFill>
                <a:srgbClr val="FFFF00"/>
              </a:solidFill>
              <a:latin typeface="Times New Roman" panose="02020603050405020304" pitchFamily="18" charset="0"/>
              <a:ea typeface="黑体" panose="02010609060101010101"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49" name="组合 1"/>
          <p:cNvGrpSpPr/>
          <p:nvPr/>
        </p:nvGrpSpPr>
        <p:grpSpPr>
          <a:xfrm>
            <a:off x="822325" y="1720850"/>
            <a:ext cx="7500938" cy="4175125"/>
            <a:chOff x="1280" y="2112"/>
            <a:chExt cx="11812" cy="6575"/>
          </a:xfrm>
        </p:grpSpPr>
        <p:pic>
          <p:nvPicPr>
            <p:cNvPr id="53250"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1280" y="2112"/>
              <a:ext cx="11812" cy="6575"/>
            </a:xfrm>
            <a:prstGeom prst="rect">
              <a:avLst/>
            </a:prstGeom>
            <a:noFill/>
            <a:ln w="9525">
              <a:noFill/>
            </a:ln>
          </p:spPr>
        </p:pic>
        <p:sp>
          <p:nvSpPr>
            <p:cNvPr id="3" name="Text Box 20" descr="金融10"/>
            <p:cNvSpPr txBox="1">
              <a:spLocks noChangeArrowheads="1"/>
            </p:cNvSpPr>
            <p:nvPr/>
          </p:nvSpPr>
          <p:spPr bwMode="auto">
            <a:xfrm>
              <a:off x="1540" y="4778"/>
              <a:ext cx="11292" cy="1017"/>
            </a:xfrm>
            <a:prstGeom prst="rect">
              <a:avLst/>
            </a:prstGeom>
            <a:noFill/>
            <a:ln w="9525">
              <a:noFill/>
              <a:miter lim="800000"/>
            </a:ln>
            <a:effectLst/>
          </p:spPr>
          <p:txBody>
            <a:bodyPr>
              <a:spAutoFit/>
            </a:bodyPr>
            <a:lstStyle/>
            <a:p>
              <a:pPr marR="0" algn="ctr" defTabSz="914400">
                <a:buClrTx/>
                <a:buSzTx/>
                <a:buFontTx/>
                <a:defRPr/>
              </a:pPr>
              <a:r>
                <a:rPr kumimoji="0" lang="zh-CN" altLang="en-US"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hlinkClick r:id="rId2" action="ppaction://hlinkfile"/>
                </a:rPr>
                <a:t>补充知识二：岗位价值评估实操</a:t>
              </a:r>
              <a:endParaRPr kumimoji="0" lang="en-US" altLang="zh-CN"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1"/>
          </p:nvPr>
        </p:nvSpPr>
        <p:spPr>
          <a:xfrm>
            <a:off x="425766" y="1897378"/>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913063" y="2206625"/>
            <a:ext cx="6119813" cy="31083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进行薪酬设计</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建立薪酬管理</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制定奖励性可变薪酬制度</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任务四 实现员工福利</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5" name="组合 1"/>
          <p:cNvGrpSpPr/>
          <p:nvPr/>
        </p:nvGrpSpPr>
        <p:grpSpPr>
          <a:xfrm>
            <a:off x="822325" y="1803400"/>
            <a:ext cx="7499350" cy="4173538"/>
            <a:chOff x="1431" y="2825"/>
            <a:chExt cx="11812" cy="6574"/>
          </a:xfrm>
        </p:grpSpPr>
        <p:pic>
          <p:nvPicPr>
            <p:cNvPr id="41986"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1430" y="2824"/>
              <a:ext cx="11812" cy="6575"/>
            </a:xfrm>
            <a:prstGeom prst="rect">
              <a:avLst/>
            </a:prstGeom>
            <a:noFill/>
            <a:ln w="9525">
              <a:noFill/>
            </a:ln>
          </p:spPr>
        </p:pic>
        <p:sp>
          <p:nvSpPr>
            <p:cNvPr id="3" name="Text Box 20" descr="金融10"/>
            <p:cNvSpPr txBox="1">
              <a:spLocks noChangeArrowheads="1"/>
            </p:cNvSpPr>
            <p:nvPr/>
          </p:nvSpPr>
          <p:spPr bwMode="auto">
            <a:xfrm>
              <a:off x="2675" y="5555"/>
              <a:ext cx="9047" cy="1115"/>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任务四：实现员工福利</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347"/>
          <p:cNvSpPr/>
          <p:nvPr/>
        </p:nvSpPr>
        <p:spPr>
          <a:xfrm>
            <a:off x="2422525" y="1412875"/>
            <a:ext cx="4243388"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一、员工福利的特点与作用</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4580" name="Rectangle 4"/>
          <p:cNvSpPr/>
          <p:nvPr/>
        </p:nvSpPr>
        <p:spPr>
          <a:xfrm>
            <a:off x="185738" y="2176463"/>
            <a:ext cx="29527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（一）员工福利的特点</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1449388" y="2754313"/>
            <a:ext cx="6218237" cy="3524250"/>
            <a:chOff x="0" y="0"/>
            <a:chExt cx="11041" cy="6094"/>
          </a:xfrm>
        </p:grpSpPr>
        <p:sp>
          <p:nvSpPr>
            <p:cNvPr id="24582" name="Freeform 447"/>
            <p:cNvSpPr/>
            <p:nvPr/>
          </p:nvSpPr>
          <p:spPr bwMode="auto">
            <a:xfrm>
              <a:off x="5516" y="881"/>
              <a:ext cx="1590" cy="2248"/>
            </a:xfrm>
            <a:custGeom>
              <a:avLst/>
              <a:gdLst>
                <a:gd name="T0" fmla="*/ 0 w 722"/>
                <a:gd name="T1" fmla="*/ 0 h 1222"/>
                <a:gd name="T2" fmla="*/ 722 w 722"/>
                <a:gd name="T3" fmla="*/ 1222 h 1222"/>
              </a:gdLst>
              <a:ahLst/>
              <a:cxnLst>
                <a:cxn ang="0">
                  <a:pos x="0" y="1222"/>
                </a:cxn>
                <a:cxn ang="0">
                  <a:pos x="722" y="654"/>
                </a:cxn>
                <a:cxn ang="0">
                  <a:pos x="686" y="0"/>
                </a:cxn>
              </a:cxnLst>
              <a:rect l="T0" t="T1" r="T2" b="T3"/>
              <a:pathLst>
                <a:path w="722" h="1222">
                  <a:moveTo>
                    <a:pt x="0" y="1222"/>
                  </a:moveTo>
                  <a:lnTo>
                    <a:pt x="722" y="654"/>
                  </a:lnTo>
                  <a:lnTo>
                    <a:pt x="686" y="0"/>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83" name="Freeform 448"/>
            <p:cNvSpPr/>
            <p:nvPr/>
          </p:nvSpPr>
          <p:spPr bwMode="auto">
            <a:xfrm>
              <a:off x="5516" y="2086"/>
              <a:ext cx="5511" cy="1043"/>
            </a:xfrm>
            <a:custGeom>
              <a:avLst/>
              <a:gdLst>
                <a:gd name="T0" fmla="*/ 0 w 2504"/>
                <a:gd name="T1" fmla="*/ 0 h 568"/>
                <a:gd name="T2" fmla="*/ 2504 w 2504"/>
                <a:gd name="T3" fmla="*/ 568 h 568"/>
              </a:gdLst>
              <a:ahLst/>
              <a:cxnLst>
                <a:cxn ang="0">
                  <a:pos x="722" y="0"/>
                </a:cxn>
                <a:cxn ang="0">
                  <a:pos x="0" y="568"/>
                </a:cxn>
                <a:cxn ang="0">
                  <a:pos x="2504" y="6"/>
                </a:cxn>
              </a:cxnLst>
              <a:rect l="T0" t="T1" r="T2" b="T3"/>
              <a:pathLst>
                <a:path w="2504" h="568">
                  <a:moveTo>
                    <a:pt x="722" y="0"/>
                  </a:moveTo>
                  <a:lnTo>
                    <a:pt x="0" y="568"/>
                  </a:lnTo>
                  <a:lnTo>
                    <a:pt x="2504" y="6"/>
                  </a:lnTo>
                </a:path>
              </a:pathLst>
            </a:custGeom>
            <a:gradFill rotWithShape="0">
              <a:gsLst>
                <a:gs pos="0">
                  <a:srgbClr val="DADADA"/>
                </a:gs>
                <a:gs pos="100000">
                  <a:srgbClr val="A2A2A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84" name="Freeform 445"/>
            <p:cNvSpPr/>
            <p:nvPr/>
          </p:nvSpPr>
          <p:spPr bwMode="auto">
            <a:xfrm>
              <a:off x="3895" y="925"/>
              <a:ext cx="1632" cy="2196"/>
            </a:xfrm>
            <a:custGeom>
              <a:avLst/>
              <a:gdLst>
                <a:gd name="T0" fmla="*/ 0 w 741"/>
                <a:gd name="T1" fmla="*/ 0 h 1194"/>
                <a:gd name="T2" fmla="*/ 741 w 741"/>
                <a:gd name="T3" fmla="*/ 1194 h 1194"/>
              </a:gdLst>
              <a:ahLst/>
              <a:cxnLst>
                <a:cxn ang="0">
                  <a:pos x="741" y="1194"/>
                </a:cxn>
                <a:cxn ang="0">
                  <a:pos x="0" y="612"/>
                </a:cxn>
                <a:cxn ang="0">
                  <a:pos x="90" y="0"/>
                </a:cxn>
              </a:cxnLst>
              <a:rect l="T0" t="T1" r="T2" b="T3"/>
              <a:pathLst>
                <a:path w="741" h="1194">
                  <a:moveTo>
                    <a:pt x="741" y="1194"/>
                  </a:moveTo>
                  <a:lnTo>
                    <a:pt x="0" y="612"/>
                  </a:lnTo>
                  <a:lnTo>
                    <a:pt x="90" y="0"/>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85" name="Freeform 446"/>
            <p:cNvSpPr/>
            <p:nvPr/>
          </p:nvSpPr>
          <p:spPr bwMode="auto">
            <a:xfrm>
              <a:off x="25" y="2051"/>
              <a:ext cx="5502" cy="1071"/>
            </a:xfrm>
            <a:custGeom>
              <a:avLst/>
              <a:gdLst>
                <a:gd name="T0" fmla="*/ 0 w 2499"/>
                <a:gd name="T1" fmla="*/ 0 h 582"/>
                <a:gd name="T2" fmla="*/ 2499 w 2499"/>
                <a:gd name="T3" fmla="*/ 582 h 582"/>
              </a:gdLst>
              <a:ahLst/>
              <a:cxnLst>
                <a:cxn ang="0">
                  <a:pos x="0" y="0"/>
                </a:cxn>
                <a:cxn ang="0">
                  <a:pos x="1758" y="0"/>
                </a:cxn>
                <a:cxn ang="0">
                  <a:pos x="2499" y="582"/>
                </a:cxn>
                <a:cxn ang="0">
                  <a:pos x="26" y="20"/>
                </a:cxn>
              </a:cxnLst>
              <a:rect l="T0" t="T1" r="T2" b="T3"/>
              <a:pathLst>
                <a:path w="2499" h="582">
                  <a:moveTo>
                    <a:pt x="0" y="0"/>
                  </a:moveTo>
                  <a:lnTo>
                    <a:pt x="1758" y="0"/>
                  </a:lnTo>
                  <a:lnTo>
                    <a:pt x="2499" y="582"/>
                  </a:lnTo>
                  <a:lnTo>
                    <a:pt x="26" y="20"/>
                  </a:lnTo>
                </a:path>
              </a:pathLst>
            </a:custGeom>
            <a:gradFill rotWithShape="0">
              <a:gsLst>
                <a:gs pos="0">
                  <a:srgbClr val="DADADA"/>
                </a:gs>
                <a:gs pos="100000">
                  <a:srgbClr val="A2A2A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16" name="Rectangle 444"/>
            <p:cNvSpPr/>
            <p:nvPr/>
          </p:nvSpPr>
          <p:spPr>
            <a:xfrm>
              <a:off x="74" y="755"/>
              <a:ext cx="3889" cy="1373"/>
            </a:xfrm>
            <a:prstGeom prst="rect">
              <a:avLst/>
            </a:prstGeom>
            <a:gradFill rotWithShape="0">
              <a:gsLst>
                <a:gs pos="0">
                  <a:srgbClr val="CC9900"/>
                </a:gs>
                <a:gs pos="100000">
                  <a:srgbClr val="663300"/>
                </a:gs>
              </a:gsLst>
              <a:path path="rect">
                <a:fillToRect l="100000" t="100000"/>
              </a:path>
              <a:tileRect/>
            </a:gradFill>
            <a:ln w="9525"/>
            <a:scene3d>
              <a:camera prst="legacyPerspectiveBottomRight">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24587" name="Freeform 449"/>
            <p:cNvSpPr/>
            <p:nvPr/>
          </p:nvSpPr>
          <p:spPr bwMode="auto">
            <a:xfrm>
              <a:off x="0" y="3129"/>
              <a:ext cx="5516" cy="1051"/>
            </a:xfrm>
            <a:custGeom>
              <a:avLst/>
              <a:gdLst>
                <a:gd name="T0" fmla="*/ 0 w 2506"/>
                <a:gd name="T1" fmla="*/ 0 h 572"/>
                <a:gd name="T2" fmla="*/ 2506 w 2506"/>
                <a:gd name="T3" fmla="*/ 572 h 572"/>
              </a:gdLst>
              <a:ahLst/>
              <a:cxnLst>
                <a:cxn ang="0">
                  <a:pos x="2506" y="0"/>
                </a:cxn>
                <a:cxn ang="0">
                  <a:pos x="1782" y="572"/>
                </a:cxn>
                <a:cxn ang="0">
                  <a:pos x="0" y="572"/>
                </a:cxn>
              </a:cxnLst>
              <a:rect l="T0" t="T1" r="T2" b="T3"/>
              <a:pathLst>
                <a:path w="2506" h="572">
                  <a:moveTo>
                    <a:pt x="2506" y="0"/>
                  </a:moveTo>
                  <a:lnTo>
                    <a:pt x="1782" y="572"/>
                  </a:lnTo>
                  <a:lnTo>
                    <a:pt x="0" y="572"/>
                  </a:lnTo>
                </a:path>
              </a:pathLst>
            </a:custGeom>
            <a:gradFill rotWithShape="0">
              <a:gsLst>
                <a:gs pos="0">
                  <a:srgbClr val="858585"/>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88" name="Freeform 450"/>
            <p:cNvSpPr/>
            <p:nvPr/>
          </p:nvSpPr>
          <p:spPr bwMode="auto">
            <a:xfrm>
              <a:off x="3932" y="3129"/>
              <a:ext cx="1584" cy="2300"/>
            </a:xfrm>
            <a:custGeom>
              <a:avLst/>
              <a:gdLst>
                <a:gd name="T0" fmla="*/ 0 w 718"/>
                <a:gd name="T1" fmla="*/ 0 h 1250"/>
                <a:gd name="T2" fmla="*/ 718 w 718"/>
                <a:gd name="T3" fmla="*/ 1250 h 1250"/>
              </a:gdLst>
              <a:ahLst/>
              <a:cxnLst>
                <a:cxn ang="0">
                  <a:pos x="0" y="560"/>
                </a:cxn>
                <a:cxn ang="0">
                  <a:pos x="718" y="0"/>
                </a:cxn>
                <a:cxn ang="0">
                  <a:pos x="24" y="1250"/>
                </a:cxn>
              </a:cxnLst>
              <a:rect l="T0" t="T1" r="T2" b="T3"/>
              <a:pathLst>
                <a:path w="718" h="1250">
                  <a:moveTo>
                    <a:pt x="0" y="560"/>
                  </a:moveTo>
                  <a:lnTo>
                    <a:pt x="718" y="0"/>
                  </a:lnTo>
                  <a:lnTo>
                    <a:pt x="24" y="1250"/>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89" name="Freeform 451"/>
            <p:cNvSpPr/>
            <p:nvPr/>
          </p:nvSpPr>
          <p:spPr bwMode="auto">
            <a:xfrm>
              <a:off x="5516" y="3129"/>
              <a:ext cx="5525" cy="1073"/>
            </a:xfrm>
            <a:custGeom>
              <a:avLst/>
              <a:gdLst>
                <a:gd name="T0" fmla="*/ 0 w 2510"/>
                <a:gd name="T1" fmla="*/ 0 h 584"/>
                <a:gd name="T2" fmla="*/ 2510 w 2510"/>
                <a:gd name="T3" fmla="*/ 584 h 584"/>
              </a:gdLst>
              <a:ahLst/>
              <a:cxnLst>
                <a:cxn ang="0">
                  <a:pos x="0" y="0"/>
                </a:cxn>
                <a:cxn ang="0">
                  <a:pos x="710" y="584"/>
                </a:cxn>
                <a:cxn ang="0">
                  <a:pos x="2510" y="578"/>
                </a:cxn>
              </a:cxnLst>
              <a:rect l="T0" t="T1" r="T2" b="T3"/>
              <a:pathLst>
                <a:path w="2510" h="584">
                  <a:moveTo>
                    <a:pt x="0" y="0"/>
                  </a:moveTo>
                  <a:lnTo>
                    <a:pt x="710" y="584"/>
                  </a:lnTo>
                  <a:lnTo>
                    <a:pt x="2510" y="578"/>
                  </a:lnTo>
                </a:path>
              </a:pathLst>
            </a:custGeom>
            <a:gradFill rotWithShape="0">
              <a:gsLst>
                <a:gs pos="0">
                  <a:srgbClr val="858585"/>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90" name="Freeform 452"/>
            <p:cNvSpPr/>
            <p:nvPr/>
          </p:nvSpPr>
          <p:spPr bwMode="auto">
            <a:xfrm>
              <a:off x="5516" y="3129"/>
              <a:ext cx="1547" cy="2289"/>
            </a:xfrm>
            <a:custGeom>
              <a:avLst/>
              <a:gdLst>
                <a:gd name="T0" fmla="*/ 0 w 704"/>
                <a:gd name="T1" fmla="*/ 0 h 1244"/>
                <a:gd name="T2" fmla="*/ 704 w 704"/>
                <a:gd name="T3" fmla="*/ 1244 h 1244"/>
              </a:gdLst>
              <a:ahLst/>
              <a:cxnLst>
                <a:cxn ang="0">
                  <a:pos x="704" y="578"/>
                </a:cxn>
                <a:cxn ang="0">
                  <a:pos x="0" y="0"/>
                </a:cxn>
                <a:cxn ang="0">
                  <a:pos x="692" y="1244"/>
                </a:cxn>
              </a:cxnLst>
              <a:rect l="T0" t="T1" r="T2" b="T3"/>
              <a:pathLst>
                <a:path w="704" h="1244">
                  <a:moveTo>
                    <a:pt x="704" y="578"/>
                  </a:moveTo>
                  <a:lnTo>
                    <a:pt x="0" y="0"/>
                  </a:lnTo>
                  <a:lnTo>
                    <a:pt x="692" y="1244"/>
                  </a:lnTo>
                </a:path>
              </a:pathLst>
            </a:custGeom>
            <a:gradFill rotWithShape="0">
              <a:gsLst>
                <a:gs pos="0">
                  <a:srgbClr val="777777"/>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21" name="Rectangle 453"/>
            <p:cNvSpPr/>
            <p:nvPr/>
          </p:nvSpPr>
          <p:spPr>
            <a:xfrm>
              <a:off x="7065" y="752"/>
              <a:ext cx="3883" cy="1380"/>
            </a:xfrm>
            <a:prstGeom prst="rect">
              <a:avLst/>
            </a:prstGeom>
            <a:gradFill rotWithShape="0">
              <a:gsLst>
                <a:gs pos="0">
                  <a:srgbClr val="CC9900"/>
                </a:gs>
                <a:gs pos="100000">
                  <a:srgbClr val="663300"/>
                </a:gs>
              </a:gsLst>
              <a:path path="rect">
                <a:fillToRect t="100000" r="100000"/>
              </a:path>
              <a:tileRect/>
            </a:gradFill>
            <a:ln w="9525"/>
            <a:scene3d>
              <a:camera prst="legacyPerspectiveBottomLeft">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22" name="Rectangle 456"/>
            <p:cNvSpPr/>
            <p:nvPr/>
          </p:nvSpPr>
          <p:spPr>
            <a:xfrm>
              <a:off x="64" y="4157"/>
              <a:ext cx="3883" cy="1373"/>
            </a:xfrm>
            <a:prstGeom prst="rect">
              <a:avLst/>
            </a:prstGeom>
            <a:gradFill rotWithShape="0">
              <a:gsLst>
                <a:gs pos="0">
                  <a:schemeClr val="hlink"/>
                </a:gs>
                <a:gs pos="100000">
                  <a:srgbClr val="003366"/>
                </a:gs>
              </a:gsLst>
              <a:path path="rect">
                <a:fillToRect l="100000" b="100000"/>
              </a:path>
              <a:tileRect/>
            </a:gradFill>
            <a:ln w="9525"/>
            <a:scene3d>
              <a:camera prst="legacyPerspectiveTopRight">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23" name="Rectangle 457"/>
            <p:cNvSpPr/>
            <p:nvPr/>
          </p:nvSpPr>
          <p:spPr>
            <a:xfrm>
              <a:off x="7065" y="4157"/>
              <a:ext cx="3883" cy="1373"/>
            </a:xfrm>
            <a:prstGeom prst="rect">
              <a:avLst/>
            </a:prstGeom>
            <a:gradFill rotWithShape="0">
              <a:gsLst>
                <a:gs pos="0">
                  <a:schemeClr val="hlink"/>
                </a:gs>
                <a:gs pos="100000">
                  <a:srgbClr val="003366"/>
                </a:gs>
              </a:gsLst>
              <a:path path="rect">
                <a:fillToRect r="100000" b="100000"/>
              </a:path>
              <a:tileRect/>
            </a:gradFill>
            <a:ln w="9525"/>
            <a:scene3d>
              <a:camera prst="legacyPerspectiveTopLeft">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24594" name="Freeform 458"/>
            <p:cNvSpPr/>
            <p:nvPr/>
          </p:nvSpPr>
          <p:spPr bwMode="auto">
            <a:xfrm>
              <a:off x="3625" y="3135"/>
              <a:ext cx="3805" cy="1625"/>
            </a:xfrm>
            <a:custGeom>
              <a:avLst/>
              <a:gdLst>
                <a:gd name="T0" fmla="*/ 0 w 1729"/>
                <a:gd name="T1" fmla="*/ 0 h 1108"/>
                <a:gd name="T2" fmla="*/ 1729 w 1729"/>
                <a:gd name="T3" fmla="*/ 1108 h 1108"/>
              </a:gdLst>
              <a:ahLst/>
              <a:cxnLst>
                <a:cxn ang="0">
                  <a:pos x="0" y="1107"/>
                </a:cxn>
                <a:cxn ang="0">
                  <a:pos x="855" y="0"/>
                </a:cxn>
                <a:cxn ang="0">
                  <a:pos x="1728" y="1107"/>
                </a:cxn>
                <a:cxn ang="0">
                  <a:pos x="0" y="1107"/>
                </a:cxn>
              </a:cxnLst>
              <a:rect l="T0" t="T1" r="T2" b="T3"/>
              <a:pathLst>
                <a:path w="1729" h="1108">
                  <a:moveTo>
                    <a:pt x="0" y="1107"/>
                  </a:moveTo>
                  <a:lnTo>
                    <a:pt x="855" y="0"/>
                  </a:lnTo>
                  <a:lnTo>
                    <a:pt x="1728" y="1107"/>
                  </a:lnTo>
                  <a:lnTo>
                    <a:pt x="0" y="1107"/>
                  </a:lnTo>
                </a:path>
              </a:pathLst>
            </a:custGeom>
            <a:gradFill rotWithShape="0">
              <a:gsLst>
                <a:gs pos="0">
                  <a:srgbClr val="858585"/>
                </a:gs>
                <a:gs pos="100000">
                  <a:srgbClr val="DADADA"/>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25" name="Rectangle 459"/>
            <p:cNvSpPr/>
            <p:nvPr/>
          </p:nvSpPr>
          <p:spPr>
            <a:xfrm>
              <a:off x="3604" y="4721"/>
              <a:ext cx="3886" cy="1373"/>
            </a:xfrm>
            <a:prstGeom prst="rect">
              <a:avLst/>
            </a:prstGeom>
            <a:gradFill rotWithShape="1">
              <a:gsLst>
                <a:gs pos="0">
                  <a:schemeClr val="hlink"/>
                </a:gs>
                <a:gs pos="100000">
                  <a:srgbClr val="003366"/>
                </a:gs>
              </a:gsLst>
              <a:lin ang="5400000" scaled="1"/>
              <a:tileRect/>
            </a:gradFill>
            <a:ln w="9525"/>
            <a:scene3d>
              <a:camera prst="legacyPerspectiveTop">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26" name="Rectangle 460"/>
            <p:cNvSpPr/>
            <p:nvPr/>
          </p:nvSpPr>
          <p:spPr>
            <a:xfrm>
              <a:off x="74" y="1088"/>
              <a:ext cx="3560" cy="1064"/>
            </a:xfrm>
            <a:prstGeom prst="rect">
              <a:avLst/>
            </a:prstGeom>
            <a:noFill/>
            <a:ln w="9525">
              <a:noFill/>
            </a:ln>
            <a:effectLst>
              <a:outerShdw dist="12700" dir="5400000" algn="ctr" rotWithShape="0">
                <a:schemeClr val="tx1"/>
              </a:outerShdw>
            </a:effectLst>
          </p:spPr>
          <p:txBody>
            <a:bodyPr wrap="square" lIns="0" tIns="0" rIns="0" bIns="0" anchor="t">
              <a:spAutoFit/>
            </a:bodyPr>
            <a:p>
              <a:pPr algn="ctr"/>
              <a:r>
                <a:rPr lang="zh-CN" altLang="en-US" dirty="0">
                  <a:solidFill>
                    <a:schemeClr val="bg1"/>
                  </a:solidFill>
                  <a:latin typeface="Times New Roman" panose="02020603050405020304" pitchFamily="18" charset="0"/>
                  <a:ea typeface="黑体" panose="02010609060101010101" pitchFamily="49" charset="-122"/>
                </a:rPr>
                <a:t>以员工的贡献为前提</a:t>
              </a:r>
              <a:endParaRPr lang="zh-CN" altLang="en-US" dirty="0">
                <a:solidFill>
                  <a:schemeClr val="bg1"/>
                </a:solidFill>
                <a:latin typeface="Times New Roman" panose="02020603050405020304" pitchFamily="18" charset="0"/>
                <a:ea typeface="黑体" panose="02010609060101010101" pitchFamily="49" charset="-122"/>
              </a:endParaRPr>
            </a:p>
          </p:txBody>
        </p:sp>
        <p:grpSp>
          <p:nvGrpSpPr>
            <p:cNvPr id="43027" name="Group 21"/>
            <p:cNvGrpSpPr/>
            <p:nvPr/>
          </p:nvGrpSpPr>
          <p:grpSpPr>
            <a:xfrm rot="900000">
              <a:off x="2833" y="2422"/>
              <a:ext cx="5336" cy="1381"/>
              <a:chOff x="0" y="0"/>
              <a:chExt cx="1134" cy="1078"/>
            </a:xfrm>
          </p:grpSpPr>
          <p:sp>
            <p:nvSpPr>
              <p:cNvPr id="24598" name="AutoShape 462"/>
              <p:cNvSpPr/>
              <p:nvPr/>
            </p:nvSpPr>
            <p:spPr bwMode="auto">
              <a:xfrm>
                <a:off x="-2" y="-5"/>
                <a:ext cx="1134" cy="1078"/>
              </a:xfrm>
              <a:custGeom>
                <a:avLst/>
                <a:gdLst/>
                <a:ahLst/>
                <a:cxnLst>
                  <a:cxn ang="0">
                    <a:pos x="0" y="3822"/>
                  </a:cxn>
                  <a:cxn ang="0">
                    <a:pos x="3818" y="3822"/>
                  </a:cxn>
                  <a:cxn ang="0">
                    <a:pos x="5000" y="0"/>
                  </a:cxn>
                  <a:cxn ang="0">
                    <a:pos x="6182" y="3822"/>
                  </a:cxn>
                  <a:cxn ang="0">
                    <a:pos x="10000" y="3822"/>
                  </a:cxn>
                  <a:cxn ang="0">
                    <a:pos x="6914" y="6178"/>
                  </a:cxn>
                  <a:cxn ang="0">
                    <a:pos x="8086" y="10000"/>
                  </a:cxn>
                  <a:cxn ang="0">
                    <a:pos x="5000" y="7644"/>
                  </a:cxn>
                  <a:cxn ang="0">
                    <a:pos x="1914" y="10000"/>
                  </a:cxn>
                  <a:cxn ang="0">
                    <a:pos x="3086" y="6178"/>
                  </a:cxn>
                  <a:cxn ang="0">
                    <a:pos x="0" y="3822"/>
                  </a:cxn>
                </a:cxnLst>
                <a:rect l="0" t="0" r="r" b="b"/>
                <a:pathLst>
                  <a:path w="10000" h="10000">
                    <a:moveTo>
                      <a:pt x="0" y="3822"/>
                    </a:moveTo>
                    <a:lnTo>
                      <a:pt x="3818" y="3822"/>
                    </a:lnTo>
                    <a:lnTo>
                      <a:pt x="5000" y="0"/>
                    </a:lnTo>
                    <a:lnTo>
                      <a:pt x="6182" y="3822"/>
                    </a:lnTo>
                    <a:lnTo>
                      <a:pt x="10000" y="3822"/>
                    </a:lnTo>
                    <a:lnTo>
                      <a:pt x="6914" y="6178"/>
                    </a:lnTo>
                    <a:lnTo>
                      <a:pt x="8086" y="10000"/>
                    </a:lnTo>
                    <a:lnTo>
                      <a:pt x="5000" y="7644"/>
                    </a:lnTo>
                    <a:lnTo>
                      <a:pt x="1914" y="10000"/>
                    </a:lnTo>
                    <a:lnTo>
                      <a:pt x="3086" y="6178"/>
                    </a:lnTo>
                    <a:lnTo>
                      <a:pt x="0" y="3822"/>
                    </a:lnTo>
                    <a:close/>
                  </a:path>
                </a:pathLst>
              </a:custGeom>
              <a:gradFill rotWithShape="1">
                <a:gsLst>
                  <a:gs pos="0">
                    <a:schemeClr val="bg1"/>
                  </a:gs>
                  <a:gs pos="100000">
                    <a:schemeClr val="bg1">
                      <a:alpha val="0"/>
                    </a:schemeClr>
                  </a:gs>
                </a:gsLst>
                <a:path path="rect">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4599" name="AutoShape 463"/>
              <p:cNvSpPr/>
              <p:nvPr/>
            </p:nvSpPr>
            <p:spPr bwMode="auto">
              <a:xfrm rot="19800000">
                <a:off x="-2" y="-5"/>
                <a:ext cx="1134" cy="1078"/>
              </a:xfrm>
              <a:custGeom>
                <a:avLst/>
                <a:gdLst/>
                <a:ahLst/>
                <a:cxnLst>
                  <a:cxn ang="0">
                    <a:pos x="0" y="3822"/>
                  </a:cxn>
                  <a:cxn ang="0">
                    <a:pos x="3818" y="3822"/>
                  </a:cxn>
                  <a:cxn ang="0">
                    <a:pos x="5000" y="0"/>
                  </a:cxn>
                  <a:cxn ang="0">
                    <a:pos x="6182" y="3822"/>
                  </a:cxn>
                  <a:cxn ang="0">
                    <a:pos x="10000" y="3822"/>
                  </a:cxn>
                  <a:cxn ang="0">
                    <a:pos x="6914" y="6178"/>
                  </a:cxn>
                  <a:cxn ang="0">
                    <a:pos x="8086" y="10000"/>
                  </a:cxn>
                  <a:cxn ang="0">
                    <a:pos x="5000" y="7644"/>
                  </a:cxn>
                  <a:cxn ang="0">
                    <a:pos x="1914" y="10000"/>
                  </a:cxn>
                  <a:cxn ang="0">
                    <a:pos x="3086" y="6178"/>
                  </a:cxn>
                  <a:cxn ang="0">
                    <a:pos x="0" y="3822"/>
                  </a:cxn>
                </a:cxnLst>
                <a:rect l="0" t="0" r="r" b="b"/>
                <a:pathLst>
                  <a:path w="10000" h="10000">
                    <a:moveTo>
                      <a:pt x="0" y="3822"/>
                    </a:moveTo>
                    <a:lnTo>
                      <a:pt x="3818" y="3822"/>
                    </a:lnTo>
                    <a:lnTo>
                      <a:pt x="5000" y="0"/>
                    </a:lnTo>
                    <a:lnTo>
                      <a:pt x="6182" y="3822"/>
                    </a:lnTo>
                    <a:lnTo>
                      <a:pt x="10000" y="3822"/>
                    </a:lnTo>
                    <a:lnTo>
                      <a:pt x="6914" y="6178"/>
                    </a:lnTo>
                    <a:lnTo>
                      <a:pt x="8086" y="10000"/>
                    </a:lnTo>
                    <a:lnTo>
                      <a:pt x="5000" y="7644"/>
                    </a:lnTo>
                    <a:lnTo>
                      <a:pt x="1914" y="10000"/>
                    </a:lnTo>
                    <a:lnTo>
                      <a:pt x="3086" y="6178"/>
                    </a:lnTo>
                    <a:lnTo>
                      <a:pt x="0" y="3822"/>
                    </a:lnTo>
                    <a:close/>
                  </a:path>
                </a:pathLst>
              </a:custGeom>
              <a:gradFill rotWithShape="1">
                <a:gsLst>
                  <a:gs pos="0">
                    <a:schemeClr val="bg1"/>
                  </a:gs>
                  <a:gs pos="100000">
                    <a:schemeClr val="bg1">
                      <a:alpha val="0"/>
                    </a:schemeClr>
                  </a:gs>
                </a:gsLst>
                <a:path path="rect">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43030" name="Rectangle 468"/>
            <p:cNvSpPr/>
            <p:nvPr/>
          </p:nvSpPr>
          <p:spPr>
            <a:xfrm>
              <a:off x="8056" y="1220"/>
              <a:ext cx="1610" cy="463"/>
            </a:xfrm>
            <a:prstGeom prst="rect">
              <a:avLst/>
            </a:prstGeom>
            <a:noFill/>
            <a:ln w="9525">
              <a:noFill/>
            </a:ln>
            <a:effectLst>
              <a:outerShdw dist="12700" dir="5400000" algn="ctr" rotWithShape="0">
                <a:schemeClr val="tx1"/>
              </a:outerShdw>
            </a:effectLst>
          </p:spPr>
          <p:txBody>
            <a:bodyPr wrap="none" lIns="0" tIns="0" rIns="0" bIns="0" anchor="t">
              <a:spAutoFit/>
            </a:bodyPr>
            <a:p>
              <a:r>
                <a:rPr lang="en-US" altLang="zh-CN" dirty="0">
                  <a:solidFill>
                    <a:schemeClr val="bg1"/>
                  </a:solidFill>
                  <a:latin typeface="Times New Roman" panose="02020603050405020304" pitchFamily="18" charset="0"/>
                  <a:ea typeface="黑体" panose="02010609060101010101" pitchFamily="49" charset="-122"/>
                </a:rPr>
                <a:t>避税功能</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43031" name="Rectangle 469"/>
            <p:cNvSpPr/>
            <p:nvPr/>
          </p:nvSpPr>
          <p:spPr>
            <a:xfrm>
              <a:off x="1020" y="4624"/>
              <a:ext cx="1610" cy="463"/>
            </a:xfrm>
            <a:prstGeom prst="rect">
              <a:avLst/>
            </a:prstGeom>
            <a:noFill/>
            <a:ln w="9525">
              <a:noFill/>
            </a:ln>
            <a:effectLst>
              <a:outerShdw dist="12700" dir="5400000" algn="ctr" rotWithShape="0">
                <a:schemeClr val="tx1"/>
              </a:outerShdw>
            </a:effectLst>
          </p:spPr>
          <p:txBody>
            <a:bodyPr wrap="none" lIns="0" tIns="0" rIns="0" bIns="0" anchor="t">
              <a:spAutoFit/>
            </a:bodyPr>
            <a:p>
              <a:pPr algn="ctr"/>
              <a:r>
                <a:rPr lang="en-US" altLang="zh-CN" dirty="0">
                  <a:solidFill>
                    <a:schemeClr val="bg1"/>
                  </a:solidFill>
                  <a:latin typeface="Times New Roman" panose="02020603050405020304" pitchFamily="18" charset="0"/>
                  <a:ea typeface="黑体" panose="02010609060101010101" pitchFamily="49" charset="-122"/>
                </a:rPr>
                <a:t>有选择性</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43032" name="Rectangle 470"/>
            <p:cNvSpPr/>
            <p:nvPr/>
          </p:nvSpPr>
          <p:spPr>
            <a:xfrm>
              <a:off x="8306" y="4624"/>
              <a:ext cx="1905" cy="531"/>
            </a:xfrm>
            <a:prstGeom prst="rect">
              <a:avLst/>
            </a:prstGeom>
            <a:noFill/>
            <a:ln w="9525">
              <a:noFill/>
            </a:ln>
            <a:effectLst>
              <a:outerShdw dist="12700" dir="5400000" algn="ctr" rotWithShape="0">
                <a:schemeClr val="tx1"/>
              </a:outerShdw>
            </a:effectLst>
          </p:spPr>
          <p:txBody>
            <a:bodyPr wrap="square" lIns="0" tIns="0" rIns="0" bIns="0" anchor="t">
              <a:spAutoFit/>
            </a:bodyPr>
            <a:p>
              <a:pPr algn="ctr"/>
              <a:r>
                <a:rPr lang="en-US" altLang="zh-CN" dirty="0">
                  <a:solidFill>
                    <a:schemeClr val="bg1"/>
                  </a:solidFill>
                  <a:latin typeface="Times New Roman" panose="02020603050405020304" pitchFamily="18" charset="0"/>
                  <a:ea typeface="黑体" panose="02010609060101010101" pitchFamily="49" charset="-122"/>
                </a:rPr>
                <a:t>有高刚性</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43033" name="Rectangle 472"/>
            <p:cNvSpPr/>
            <p:nvPr/>
          </p:nvSpPr>
          <p:spPr>
            <a:xfrm>
              <a:off x="4742" y="5176"/>
              <a:ext cx="1610" cy="463"/>
            </a:xfrm>
            <a:prstGeom prst="rect">
              <a:avLst/>
            </a:prstGeom>
            <a:noFill/>
            <a:ln w="9525">
              <a:noFill/>
            </a:ln>
            <a:effectLst>
              <a:outerShdw dist="12700" dir="5400000" algn="ctr" rotWithShape="0">
                <a:schemeClr val="tx1"/>
              </a:outerShdw>
            </a:effectLst>
          </p:spPr>
          <p:txBody>
            <a:bodyPr wrap="none" lIns="0" tIns="0" rIns="0" bIns="0" anchor="t">
              <a:spAutoFit/>
            </a:bodyPr>
            <a:p>
              <a:r>
                <a:rPr lang="en-US" altLang="zh-CN" dirty="0">
                  <a:solidFill>
                    <a:schemeClr val="bg1"/>
                  </a:solidFill>
                  <a:latin typeface="Times New Roman" panose="02020603050405020304" pitchFamily="18" charset="0"/>
                  <a:ea typeface="黑体" panose="02010609060101010101" pitchFamily="49" charset="-122"/>
                </a:rPr>
                <a:t>有均等性</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24604" name="Freeform 454"/>
            <p:cNvSpPr/>
            <p:nvPr/>
          </p:nvSpPr>
          <p:spPr bwMode="auto">
            <a:xfrm>
              <a:off x="3574" y="1329"/>
              <a:ext cx="3941" cy="1806"/>
            </a:xfrm>
            <a:custGeom>
              <a:avLst/>
              <a:gdLst>
                <a:gd name="T0" fmla="*/ 0 w 1792"/>
                <a:gd name="T1" fmla="*/ 0 h 1104"/>
                <a:gd name="T2" fmla="*/ 1792 w 1792"/>
                <a:gd name="T3" fmla="*/ 1104 h 1104"/>
              </a:gdLst>
              <a:ahLst/>
              <a:cxnLst>
                <a:cxn ang="0">
                  <a:pos x="0" y="0"/>
                </a:cxn>
                <a:cxn ang="0">
                  <a:pos x="882" y="1103"/>
                </a:cxn>
                <a:cxn ang="0">
                  <a:pos x="1791" y="0"/>
                </a:cxn>
                <a:cxn ang="0">
                  <a:pos x="0" y="0"/>
                </a:cxn>
              </a:cxnLst>
              <a:rect l="T0" t="T1" r="T2" b="T3"/>
              <a:pathLst>
                <a:path w="1792" h="1104">
                  <a:moveTo>
                    <a:pt x="0" y="0"/>
                  </a:moveTo>
                  <a:lnTo>
                    <a:pt x="882" y="1103"/>
                  </a:lnTo>
                  <a:lnTo>
                    <a:pt x="1791" y="0"/>
                  </a:lnTo>
                  <a:lnTo>
                    <a:pt x="0" y="0"/>
                  </a:lnTo>
                </a:path>
              </a:pathLst>
            </a:custGeom>
            <a:gradFill rotWithShape="0">
              <a:gsLst>
                <a:gs pos="0">
                  <a:srgbClr val="DADADA"/>
                </a:gs>
                <a:gs pos="100000">
                  <a:srgbClr val="A2A2A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3035" name="Rectangle 455"/>
            <p:cNvSpPr/>
            <p:nvPr/>
          </p:nvSpPr>
          <p:spPr>
            <a:xfrm>
              <a:off x="3599" y="0"/>
              <a:ext cx="3886" cy="1372"/>
            </a:xfrm>
            <a:prstGeom prst="rect">
              <a:avLst/>
            </a:prstGeom>
            <a:gradFill rotWithShape="0">
              <a:gsLst>
                <a:gs pos="0">
                  <a:srgbClr val="663300"/>
                </a:gs>
                <a:gs pos="100000">
                  <a:srgbClr val="CC9900"/>
                </a:gs>
              </a:gsLst>
              <a:lin ang="5400000" scaled="1"/>
              <a:tileRect/>
            </a:gradFill>
            <a:ln w="9525"/>
            <a:scene3d>
              <a:camera prst="legacyPerspectiveBottom">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43036" name="Rectangle 471"/>
            <p:cNvSpPr/>
            <p:nvPr/>
          </p:nvSpPr>
          <p:spPr>
            <a:xfrm>
              <a:off x="4538" y="223"/>
              <a:ext cx="2013" cy="926"/>
            </a:xfrm>
            <a:prstGeom prst="rect">
              <a:avLst/>
            </a:prstGeom>
            <a:noFill/>
            <a:ln w="9525">
              <a:noFill/>
            </a:ln>
            <a:effectLst>
              <a:outerShdw dist="12700" dir="5400000" algn="ctr" rotWithShape="0">
                <a:schemeClr val="tx1"/>
              </a:outerShdw>
            </a:effectLst>
          </p:spPr>
          <p:txBody>
            <a:bodyPr wrap="none" lIns="0" tIns="0" rIns="0" bIns="0" anchor="t">
              <a:spAutoFit/>
            </a:bodyPr>
            <a:p>
              <a:r>
                <a:rPr lang="zh-CN" altLang="en-US" dirty="0">
                  <a:solidFill>
                    <a:schemeClr val="bg1"/>
                  </a:solidFill>
                  <a:latin typeface="Times New Roman" panose="02020603050405020304" pitchFamily="18" charset="0"/>
                  <a:ea typeface="黑体" panose="02010609060101010101" pitchFamily="49" charset="-122"/>
                </a:rPr>
                <a:t>集体激励的</a:t>
              </a:r>
              <a:endParaRPr lang="zh-CN" altLang="en-US" dirty="0">
                <a:solidFill>
                  <a:schemeClr val="bg1"/>
                </a:solidFill>
                <a:latin typeface="Times New Roman" panose="02020603050405020304" pitchFamily="18" charset="0"/>
                <a:ea typeface="黑体" panose="02010609060101010101" pitchFamily="49" charset="-122"/>
              </a:endParaRPr>
            </a:p>
            <a:p>
              <a:r>
                <a:rPr lang="zh-CN" altLang="en-US" dirty="0">
                  <a:solidFill>
                    <a:schemeClr val="bg1"/>
                  </a:solidFill>
                  <a:latin typeface="Times New Roman" panose="02020603050405020304" pitchFamily="18" charset="0"/>
                  <a:ea typeface="黑体" panose="02010609060101010101" pitchFamily="49" charset="-122"/>
                </a:rPr>
                <a:t>一种形式</a:t>
              </a:r>
              <a:endParaRPr lang="zh-CN" altLang="en-US" dirty="0">
                <a:solidFill>
                  <a:schemeClr val="bg1"/>
                </a:solidFill>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1000" fill="hold"/>
                                        <p:tgtEl>
                                          <p:spTgt spid="24580"/>
                                        </p:tgtEl>
                                        <p:attrNameLst>
                                          <p:attrName>ppt_x</p:attrName>
                                        </p:attrNameLst>
                                      </p:cBhvr>
                                      <p:tavLst>
                                        <p:tav tm="0">
                                          <p:val>
                                            <p:strVal val="#ppt_x"/>
                                          </p:val>
                                        </p:tav>
                                        <p:tav tm="100000">
                                          <p:val>
                                            <p:strVal val="#ppt_x"/>
                                          </p:val>
                                        </p:tav>
                                      </p:tavLst>
                                    </p:anim>
                                    <p:anim calcmode="lin" valueType="num">
                                      <p:cBhvr additive="base">
                                        <p:cTn id="8" dur="1000" fill="hold"/>
                                        <p:tgtEl>
                                          <p:spTgt spid="2458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580">
                                            <p:txEl>
                                              <p:charRg st="0" end="11"/>
                                            </p:txEl>
                                          </p:spTgt>
                                        </p:tgtEl>
                                        <p:attrNameLst>
                                          <p:attrName>style.visibility</p:attrName>
                                        </p:attrNameLst>
                                      </p:cBhvr>
                                      <p:to>
                                        <p:strVal val="visible"/>
                                      </p:to>
                                    </p:set>
                                    <p:anim calcmode="lin" valueType="num">
                                      <p:cBhvr additive="base">
                                        <p:cTn id="11" dur="1000" fill="hold"/>
                                        <p:tgtEl>
                                          <p:spTgt spid="24580">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4580">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4" name="Rectangle 4"/>
          <p:cNvSpPr/>
          <p:nvPr/>
        </p:nvSpPr>
        <p:spPr>
          <a:xfrm>
            <a:off x="227013" y="2093913"/>
            <a:ext cx="29527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（二）员工福利的作用</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684213" y="3248025"/>
            <a:ext cx="8186737" cy="2268538"/>
            <a:chOff x="0" y="0"/>
            <a:chExt cx="12893" cy="3573"/>
          </a:xfrm>
        </p:grpSpPr>
        <p:sp>
          <p:nvSpPr>
            <p:cNvPr id="44035" name="Oval 2"/>
            <p:cNvSpPr/>
            <p:nvPr/>
          </p:nvSpPr>
          <p:spPr>
            <a:xfrm>
              <a:off x="6963"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4036" name="Oval 3"/>
            <p:cNvSpPr/>
            <p:nvPr/>
          </p:nvSpPr>
          <p:spPr>
            <a:xfrm>
              <a:off x="470"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4037" name="Oval 4"/>
            <p:cNvSpPr/>
            <p:nvPr/>
          </p:nvSpPr>
          <p:spPr>
            <a:xfrm>
              <a:off x="13" y="350"/>
              <a:ext cx="6120" cy="1978"/>
            </a:xfrm>
            <a:prstGeom prst="ellipse">
              <a:avLst/>
            </a:prstGeom>
            <a:gradFill rotWithShape="1">
              <a:gsLst>
                <a:gs pos="0">
                  <a:srgbClr val="004A5C"/>
                </a:gs>
                <a:gs pos="50000">
                  <a:srgbClr val="00CCFF"/>
                </a:gs>
                <a:gs pos="100000">
                  <a:srgbClr val="004A5C"/>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00CCFF"/>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4038" name="Oval 5"/>
            <p:cNvSpPr/>
            <p:nvPr/>
          </p:nvSpPr>
          <p:spPr>
            <a:xfrm>
              <a:off x="6133" y="170"/>
              <a:ext cx="6190" cy="2160"/>
            </a:xfrm>
            <a:prstGeom prst="ellipse">
              <a:avLst/>
            </a:prstGeom>
            <a:gradFill rotWithShape="1">
              <a:gsLst>
                <a:gs pos="0">
                  <a:srgbClr val="4A1200"/>
                </a:gs>
                <a:gs pos="50000">
                  <a:srgbClr val="CC3300"/>
                </a:gs>
                <a:gs pos="100000">
                  <a:srgbClr val="4A1200"/>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CC3300"/>
              </a:extrusionClr>
            </a:sp3d>
          </p:spPr>
          <p:txBody>
            <a:bodyPr wrap="none" anchor="ctr">
              <a:flatTx/>
            </a:bodyPr>
            <a:p>
              <a:pPr algn="ctr" latinLnBrk="1"/>
              <a:endParaRPr lang="zh-CN" altLang="en-US" sz="1400" dirty="0">
                <a:solidFill>
                  <a:schemeClr val="tx1"/>
                </a:solidFill>
                <a:latin typeface="GulimChe" pitchFamily="49" charset="-127"/>
                <a:ea typeface="GulimChe" pitchFamily="49" charset="-127"/>
              </a:endParaRPr>
            </a:p>
          </p:txBody>
        </p:sp>
        <p:sp>
          <p:nvSpPr>
            <p:cNvPr id="44039" name="Oval 8"/>
            <p:cNvSpPr/>
            <p:nvPr/>
          </p:nvSpPr>
          <p:spPr>
            <a:xfrm rot="468918">
              <a:off x="0" y="200"/>
              <a:ext cx="7320" cy="1800"/>
            </a:xfrm>
            <a:prstGeom prst="ellipse">
              <a:avLst/>
            </a:prstGeom>
            <a:noFill/>
            <a:ln w="19050" cap="flat" cmpd="sng">
              <a:solidFill>
                <a:srgbClr val="00CCF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4040" name="Oval 17"/>
            <p:cNvSpPr/>
            <p:nvPr/>
          </p:nvSpPr>
          <p:spPr>
            <a:xfrm rot="10122088">
              <a:off x="4820" y="0"/>
              <a:ext cx="8073" cy="1800"/>
            </a:xfrm>
            <a:prstGeom prst="ellipse">
              <a:avLst/>
            </a:prstGeom>
            <a:noFill/>
            <a:ln w="19050" cap="flat" cmpd="sng">
              <a:solidFill>
                <a:srgbClr val="FF990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4041" name="Text Box 12"/>
            <p:cNvSpPr txBox="1"/>
            <p:nvPr/>
          </p:nvSpPr>
          <p:spPr>
            <a:xfrm>
              <a:off x="1637" y="907"/>
              <a:ext cx="3510" cy="625"/>
            </a:xfrm>
            <a:prstGeom prst="rect">
              <a:avLst/>
            </a:prstGeom>
            <a:noFill/>
            <a:ln w="9525">
              <a:noFill/>
            </a:ln>
          </p:spPr>
          <p:txBody>
            <a:bodyPr wrap="none" anchor="t">
              <a:spAutoFit/>
            </a:bodyPr>
            <a:p>
              <a:r>
                <a:rPr lang="zh-CN" altLang="en-US" dirty="0">
                  <a:latin typeface="Times New Roman" panose="02020603050405020304" pitchFamily="18" charset="0"/>
                  <a:ea typeface="黑体" panose="02010609060101010101" pitchFamily="49" charset="-122"/>
                </a:rPr>
                <a:t>吸引和保留住人才</a:t>
              </a:r>
              <a:endParaRPr lang="zh-CN" altLang="en-US" dirty="0">
                <a:latin typeface="Times New Roman" panose="02020603050405020304" pitchFamily="18" charset="0"/>
                <a:ea typeface="黑体" panose="02010609060101010101" pitchFamily="49" charset="-122"/>
              </a:endParaRPr>
            </a:p>
          </p:txBody>
        </p:sp>
        <p:sp>
          <p:nvSpPr>
            <p:cNvPr id="44042" name="Text Box 13"/>
            <p:cNvSpPr txBox="1"/>
            <p:nvPr/>
          </p:nvSpPr>
          <p:spPr>
            <a:xfrm>
              <a:off x="7558" y="908"/>
              <a:ext cx="3510" cy="625"/>
            </a:xfrm>
            <a:prstGeom prst="rect">
              <a:avLst/>
            </a:prstGeom>
            <a:noFill/>
            <a:ln w="9525">
              <a:noFill/>
            </a:ln>
          </p:spPr>
          <p:txBody>
            <a:bodyPr wrap="none" anchor="t">
              <a:spAutoFit/>
            </a:bodyPr>
            <a:p>
              <a:r>
                <a:rPr lang="zh-CN" altLang="en-US" dirty="0">
                  <a:latin typeface="Times New Roman" panose="02020603050405020304" pitchFamily="18" charset="0"/>
                  <a:ea typeface="黑体" panose="02010609060101010101" pitchFamily="49" charset="-122"/>
                </a:rPr>
                <a:t>提高企业的生产率</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1000" fill="hold"/>
                                        <p:tgtEl>
                                          <p:spTgt spid="25604"/>
                                        </p:tgtEl>
                                        <p:attrNameLst>
                                          <p:attrName>ppt_x</p:attrName>
                                        </p:attrNameLst>
                                      </p:cBhvr>
                                      <p:tavLst>
                                        <p:tav tm="0">
                                          <p:val>
                                            <p:strVal val="#ppt_x"/>
                                          </p:val>
                                        </p:tav>
                                        <p:tav tm="100000">
                                          <p:val>
                                            <p:strVal val="#ppt_x"/>
                                          </p:val>
                                        </p:tav>
                                      </p:tavLst>
                                    </p:anim>
                                    <p:anim calcmode="lin" valueType="num">
                                      <p:cBhvr additive="base">
                                        <p:cTn id="8" dur="1000" fill="hold"/>
                                        <p:tgtEl>
                                          <p:spTgt spid="2560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604">
                                            <p:txEl>
                                              <p:charRg st="0" end="11"/>
                                            </p:txEl>
                                          </p:spTgt>
                                        </p:tgtEl>
                                        <p:attrNameLst>
                                          <p:attrName>style.visibility</p:attrName>
                                        </p:attrNameLst>
                                      </p:cBhvr>
                                      <p:to>
                                        <p:strVal val="visible"/>
                                      </p:to>
                                    </p:set>
                                    <p:anim calcmode="lin" valueType="num">
                                      <p:cBhvr additive="base">
                                        <p:cTn id="11" dur="1000" fill="hold"/>
                                        <p:tgtEl>
                                          <p:spTgt spid="25604">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5604">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347"/>
          <p:cNvSpPr/>
          <p:nvPr/>
        </p:nvSpPr>
        <p:spPr>
          <a:xfrm>
            <a:off x="2562225" y="1450975"/>
            <a:ext cx="4243388"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二、员工福利的构成</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6628" name="Rectangle 4"/>
          <p:cNvSpPr/>
          <p:nvPr/>
        </p:nvSpPr>
        <p:spPr>
          <a:xfrm>
            <a:off x="490538" y="2112963"/>
            <a:ext cx="25209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（一）公共福利</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2395538" y="2530475"/>
            <a:ext cx="4100512" cy="3848100"/>
            <a:chOff x="0" y="0"/>
            <a:chExt cx="6458" cy="6060"/>
          </a:xfrm>
        </p:grpSpPr>
        <p:sp>
          <p:nvSpPr>
            <p:cNvPr id="45060" name="Rectangle 3"/>
            <p:cNvSpPr/>
            <p:nvPr/>
          </p:nvSpPr>
          <p:spPr>
            <a:xfrm>
              <a:off x="150" y="3435"/>
              <a:ext cx="2942" cy="2600"/>
            </a:xfrm>
            <a:prstGeom prst="rect">
              <a:avLst/>
            </a:prstGeom>
            <a:gradFill rotWithShape="0">
              <a:gsLst>
                <a:gs pos="0">
                  <a:srgbClr val="99FF33"/>
                </a:gs>
                <a:gs pos="100000">
                  <a:srgbClr val="477618"/>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99FF33"/>
              </a:extrusionClr>
            </a:sp3d>
          </p:spPr>
          <p:txBody>
            <a:bodyPr wrap="none" anchor="ctr">
              <a:flatTx/>
            </a:bodyPr>
            <a:p>
              <a:pPr algn="ctr" latinLnBrk="1"/>
              <a:endParaRPr lang="zh-CN" altLang="en-US" sz="1400" dirty="0">
                <a:solidFill>
                  <a:schemeClr val="tx1"/>
                </a:solidFill>
                <a:latin typeface="HY견고딕" pitchFamily="2" charset="-127"/>
                <a:ea typeface="HY견고딕" pitchFamily="2" charset="-127"/>
              </a:endParaRPr>
            </a:p>
          </p:txBody>
        </p:sp>
        <p:sp>
          <p:nvSpPr>
            <p:cNvPr id="45061" name="Rectangle 4"/>
            <p:cNvSpPr/>
            <p:nvPr/>
          </p:nvSpPr>
          <p:spPr>
            <a:xfrm>
              <a:off x="3222" y="3440"/>
              <a:ext cx="2960" cy="2620"/>
            </a:xfrm>
            <a:prstGeom prst="rect">
              <a:avLst/>
            </a:prstGeom>
            <a:gradFill rotWithShape="0">
              <a:gsLst>
                <a:gs pos="0">
                  <a:srgbClr val="EDE8E7"/>
                </a:gs>
                <a:gs pos="100000">
                  <a:srgbClr val="9D9A99"/>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EDE8E7"/>
              </a:extrusionClr>
            </a:sp3d>
          </p:spPr>
          <p:txBody>
            <a:bodyPr wrap="none" lIns="99745" tIns="49873" rIns="99745" bIns="49873" anchor="ctr">
              <a:flatTx/>
            </a:bodyPr>
            <a:p>
              <a:pPr algn="ctr" latinLnBrk="1"/>
              <a:endParaRPr lang="zh-CN" altLang="en-US" sz="1400" dirty="0">
                <a:solidFill>
                  <a:schemeClr val="tx1"/>
                </a:solidFill>
                <a:latin typeface="HY견고딕" pitchFamily="2" charset="-127"/>
                <a:ea typeface="HY견고딕" pitchFamily="2" charset="-127"/>
              </a:endParaRPr>
            </a:p>
          </p:txBody>
        </p:sp>
        <p:sp>
          <p:nvSpPr>
            <p:cNvPr id="45062" name="Rectangle 5"/>
            <p:cNvSpPr/>
            <p:nvPr/>
          </p:nvSpPr>
          <p:spPr>
            <a:xfrm>
              <a:off x="150" y="707"/>
              <a:ext cx="2947" cy="2610"/>
            </a:xfrm>
            <a:prstGeom prst="rect">
              <a:avLst/>
            </a:prstGeom>
            <a:gradFill rotWithShape="0">
              <a:gsLst>
                <a:gs pos="0">
                  <a:srgbClr val="EDE8E7"/>
                </a:gs>
                <a:gs pos="100000">
                  <a:srgbClr val="9D9A99"/>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EDE8E7"/>
              </a:extrusionClr>
            </a:sp3d>
          </p:spPr>
          <p:txBody>
            <a:bodyPr wrap="none" lIns="99745" tIns="49873" rIns="99745" bIns="49873" anchor="ctr">
              <a:flatTx/>
            </a:bodyPr>
            <a:p>
              <a:pPr algn="ctr" latinLnBrk="1"/>
              <a:endParaRPr lang="zh-CN" altLang="en-US" sz="1400" dirty="0">
                <a:solidFill>
                  <a:schemeClr val="tx1"/>
                </a:solidFill>
                <a:latin typeface="HY견고딕" pitchFamily="2" charset="-127"/>
                <a:ea typeface="HY견고딕" pitchFamily="2" charset="-127"/>
              </a:endParaRPr>
            </a:p>
          </p:txBody>
        </p:sp>
        <p:sp>
          <p:nvSpPr>
            <p:cNvPr id="45063" name="Rectangle 6"/>
            <p:cNvSpPr/>
            <p:nvPr/>
          </p:nvSpPr>
          <p:spPr>
            <a:xfrm>
              <a:off x="3222" y="702"/>
              <a:ext cx="2960" cy="2615"/>
            </a:xfrm>
            <a:prstGeom prst="rect">
              <a:avLst/>
            </a:prstGeom>
            <a:gradFill rotWithShape="0">
              <a:gsLst>
                <a:gs pos="0">
                  <a:srgbClr val="FFCC00"/>
                </a:gs>
                <a:gs pos="100000">
                  <a:srgbClr val="765E00"/>
                </a:gs>
              </a:gsLst>
              <a:lin ang="18900000" scaled="1"/>
              <a:tileRect/>
            </a:gradFill>
            <a:ln w="9525"/>
            <a:scene3d>
              <a:camera prst="legacyObliqueTopRight">
                <a:rot lat="0" lon="0" rev="0"/>
              </a:camera>
              <a:lightRig rig="legacyFlat3" dir="b"/>
            </a:scene3d>
            <a:sp3d extrusionH="608000" prstMaterial="legacyMatte">
              <a:bevelT w="13500" h="13500" prst="angle"/>
              <a:bevelB w="13500" h="13500" prst="angle"/>
              <a:extrusionClr>
                <a:srgbClr val="FFCC00"/>
              </a:extrusionClr>
            </a:sp3d>
          </p:spPr>
          <p:txBody>
            <a:bodyPr wrap="none" anchor="ctr">
              <a:flatTx/>
            </a:bodyPr>
            <a:p>
              <a:pPr algn="ctr" latinLnBrk="1"/>
              <a:endParaRPr lang="zh-CN" altLang="en-US" sz="1400" dirty="0">
                <a:solidFill>
                  <a:schemeClr val="tx1"/>
                </a:solidFill>
                <a:latin typeface="HY견고딕" pitchFamily="2" charset="-127"/>
                <a:ea typeface="HY견고딕" pitchFamily="2" charset="-127"/>
              </a:endParaRPr>
            </a:p>
          </p:txBody>
        </p:sp>
        <p:sp>
          <p:nvSpPr>
            <p:cNvPr id="45064" name="Oval 8"/>
            <p:cNvSpPr/>
            <p:nvPr/>
          </p:nvSpPr>
          <p:spPr>
            <a:xfrm>
              <a:off x="2382" y="2457"/>
              <a:ext cx="1853" cy="1868"/>
            </a:xfrm>
            <a:prstGeom prst="ellipse">
              <a:avLst/>
            </a:prstGeom>
            <a:solidFill>
              <a:srgbClr val="FFFFFF"/>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5" name="Freeform 9"/>
            <p:cNvSpPr/>
            <p:nvPr/>
          </p:nvSpPr>
          <p:spPr bwMode="auto">
            <a:xfrm>
              <a:off x="0" y="0"/>
              <a:ext cx="3148" cy="3120"/>
            </a:xfrm>
            <a:custGeom>
              <a:avLst/>
              <a:gdLst>
                <a:gd name="T0" fmla="*/ 0 w 1266"/>
                <a:gd name="T1" fmla="*/ 0 h 1278"/>
                <a:gd name="T2" fmla="*/ 1266 w 1266"/>
                <a:gd name="T3" fmla="*/ 1278 h 1278"/>
              </a:gdLst>
              <a:ahLst/>
              <a:cxnLst>
                <a:cxn ang="0">
                  <a:pos x="720" y="1278"/>
                </a:cxn>
                <a:cxn ang="0">
                  <a:pos x="0" y="1278"/>
                </a:cxn>
                <a:cxn ang="0">
                  <a:pos x="0" y="0"/>
                </a:cxn>
                <a:cxn ang="0">
                  <a:pos x="1266" y="0"/>
                </a:cxn>
                <a:cxn ang="0">
                  <a:pos x="1266" y="720"/>
                </a:cxn>
                <a:cxn ang="0">
                  <a:pos x="720" y="1278"/>
                </a:cxn>
              </a:cxnLst>
              <a:rect l="T0" t="T1" r="T2" b="T3"/>
              <a:pathLst>
                <a:path w="1266" h="1278">
                  <a:moveTo>
                    <a:pt x="720" y="1278"/>
                  </a:moveTo>
                  <a:lnTo>
                    <a:pt x="0" y="1278"/>
                  </a:lnTo>
                  <a:lnTo>
                    <a:pt x="0" y="0"/>
                  </a:lnTo>
                  <a:lnTo>
                    <a:pt x="1266" y="0"/>
                  </a:lnTo>
                  <a:lnTo>
                    <a:pt x="1266" y="720"/>
                  </a:lnTo>
                  <a:lnTo>
                    <a:pt x="720" y="1278"/>
                  </a:lnTo>
                  <a:close/>
                </a:path>
              </a:pathLst>
            </a:cu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6636" name="Freeform 10"/>
            <p:cNvSpPr/>
            <p:nvPr/>
          </p:nvSpPr>
          <p:spPr bwMode="auto">
            <a:xfrm flipH="1">
              <a:off x="3310" y="0"/>
              <a:ext cx="3148" cy="3120"/>
            </a:xfrm>
            <a:custGeom>
              <a:avLst/>
              <a:gdLst>
                <a:gd name="T0" fmla="*/ 0 w 1266"/>
                <a:gd name="T1" fmla="*/ 0 h 1278"/>
                <a:gd name="T2" fmla="*/ 1266 w 1266"/>
                <a:gd name="T3" fmla="*/ 1278 h 1278"/>
              </a:gdLst>
              <a:ahLst/>
              <a:cxnLst>
                <a:cxn ang="0">
                  <a:pos x="720" y="1278"/>
                </a:cxn>
                <a:cxn ang="0">
                  <a:pos x="0" y="1278"/>
                </a:cxn>
                <a:cxn ang="0">
                  <a:pos x="0" y="0"/>
                </a:cxn>
                <a:cxn ang="0">
                  <a:pos x="1266" y="0"/>
                </a:cxn>
                <a:cxn ang="0">
                  <a:pos x="1266" y="720"/>
                </a:cxn>
                <a:cxn ang="0">
                  <a:pos x="720" y="1278"/>
                </a:cxn>
              </a:cxnLst>
              <a:rect l="T0" t="T1" r="T2" b="T3"/>
              <a:pathLst>
                <a:path w="1266" h="1278">
                  <a:moveTo>
                    <a:pt x="720" y="1278"/>
                  </a:moveTo>
                  <a:lnTo>
                    <a:pt x="0" y="1278"/>
                  </a:lnTo>
                  <a:lnTo>
                    <a:pt x="0" y="0"/>
                  </a:lnTo>
                  <a:lnTo>
                    <a:pt x="1266" y="0"/>
                  </a:lnTo>
                  <a:lnTo>
                    <a:pt x="1266" y="720"/>
                  </a:lnTo>
                  <a:lnTo>
                    <a:pt x="720" y="1278"/>
                  </a:lnTo>
                  <a:close/>
                </a:path>
              </a:pathLst>
            </a:cu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5067" name="Text Box 16"/>
            <p:cNvSpPr txBox="1"/>
            <p:nvPr/>
          </p:nvSpPr>
          <p:spPr>
            <a:xfrm>
              <a:off x="640" y="1020"/>
              <a:ext cx="1970" cy="625"/>
            </a:xfrm>
            <a:prstGeom prst="rect">
              <a:avLst/>
            </a:prstGeom>
            <a:noFill/>
            <a:ln w="9525">
              <a:noFill/>
            </a:ln>
          </p:spPr>
          <p:txBody>
            <a:bodyPr anchor="t">
              <a:spAutoFit/>
            </a:bodyPr>
            <a:p>
              <a:pPr algn="ctr" latinLnBrk="1"/>
              <a:r>
                <a:rPr lang="en-US" altLang="zh-CN" dirty="0">
                  <a:latin typeface="Times New Roman" panose="02020603050405020304" pitchFamily="18" charset="0"/>
                  <a:ea typeface="黑体" panose="02010609060101010101" pitchFamily="49" charset="-122"/>
                </a:rPr>
                <a:t>医疗保险</a:t>
              </a:r>
              <a:endParaRPr lang="ko-KR" altLang="en-US" dirty="0">
                <a:latin typeface="Times New Roman" panose="02020603050405020304" pitchFamily="18" charset="0"/>
                <a:ea typeface="黑体" panose="02010609060101010101" pitchFamily="49" charset="-122"/>
              </a:endParaRPr>
            </a:p>
          </p:txBody>
        </p:sp>
        <p:grpSp>
          <p:nvGrpSpPr>
            <p:cNvPr id="45068" name="Group 14"/>
            <p:cNvGrpSpPr/>
            <p:nvPr/>
          </p:nvGrpSpPr>
          <p:grpSpPr>
            <a:xfrm>
              <a:off x="2392" y="2510"/>
              <a:ext cx="1790" cy="1757"/>
              <a:chOff x="0" y="0"/>
              <a:chExt cx="492" cy="492"/>
            </a:xfrm>
          </p:grpSpPr>
          <p:sp>
            <p:nvSpPr>
              <p:cNvPr id="26639" name="Freeform 26"/>
              <p:cNvSpPr/>
              <p:nvPr/>
            </p:nvSpPr>
            <p:spPr bwMode="auto">
              <a:xfrm>
                <a:off x="246" y="46"/>
                <a:ext cx="247" cy="297"/>
              </a:xfrm>
              <a:custGeom>
                <a:avLst/>
                <a:gdLst>
                  <a:gd name="T0" fmla="*/ 0 w 741"/>
                  <a:gd name="T1" fmla="*/ 0 h 889"/>
                  <a:gd name="T2" fmla="*/ 741 w 741"/>
                  <a:gd name="T3" fmla="*/ 889 h 889"/>
                </a:gdLst>
                <a:ahLst/>
                <a:cxnLst>
                  <a:cxn ang="0">
                    <a:pos x="296" y="578"/>
                  </a:cxn>
                  <a:cxn ang="0">
                    <a:pos x="293" y="548"/>
                  </a:cxn>
                  <a:cxn ang="0">
                    <a:pos x="288" y="520"/>
                  </a:cxn>
                  <a:cxn ang="0">
                    <a:pos x="280" y="489"/>
                  </a:cxn>
                  <a:cxn ang="0">
                    <a:pos x="269" y="464"/>
                  </a:cxn>
                  <a:cxn ang="0">
                    <a:pos x="255" y="438"/>
                  </a:cxn>
                  <a:cxn ang="0">
                    <a:pos x="238" y="415"/>
                  </a:cxn>
                  <a:cxn ang="0">
                    <a:pos x="220" y="393"/>
                  </a:cxn>
                  <a:cxn ang="0">
                    <a:pos x="200" y="372"/>
                  </a:cxn>
                  <a:cxn ang="0">
                    <a:pos x="178" y="355"/>
                  </a:cxn>
                  <a:cxn ang="0">
                    <a:pos x="156" y="338"/>
                  </a:cxn>
                  <a:cxn ang="0">
                    <a:pos x="130" y="326"/>
                  </a:cxn>
                  <a:cxn ang="0">
                    <a:pos x="103" y="314"/>
                  </a:cxn>
                  <a:cxn ang="0">
                    <a:pos x="75" y="306"/>
                  </a:cxn>
                  <a:cxn ang="0">
                    <a:pos x="48" y="299"/>
                  </a:cxn>
                  <a:cxn ang="0">
                    <a:pos x="17" y="299"/>
                  </a:cxn>
                  <a:cxn ang="0">
                    <a:pos x="0" y="0"/>
                  </a:cxn>
                  <a:cxn ang="0">
                    <a:pos x="17" y="0"/>
                  </a:cxn>
                  <a:cxn ang="0">
                    <a:pos x="48" y="2"/>
                  </a:cxn>
                  <a:cxn ang="0">
                    <a:pos x="76" y="4"/>
                  </a:cxn>
                  <a:cxn ang="0">
                    <a:pos x="107" y="10"/>
                  </a:cxn>
                  <a:cxn ang="0">
                    <a:pos x="135" y="14"/>
                  </a:cxn>
                  <a:cxn ang="0">
                    <a:pos x="163" y="24"/>
                  </a:cxn>
                  <a:cxn ang="0">
                    <a:pos x="192" y="29"/>
                  </a:cxn>
                  <a:cxn ang="0">
                    <a:pos x="219" y="41"/>
                  </a:cxn>
                  <a:cxn ang="0">
                    <a:pos x="245" y="53"/>
                  </a:cxn>
                  <a:cxn ang="0">
                    <a:pos x="271" y="64"/>
                  </a:cxn>
                  <a:cxn ang="0">
                    <a:pos x="296" y="77"/>
                  </a:cxn>
                  <a:cxn ang="0">
                    <a:pos x="321" y="92"/>
                  </a:cxn>
                  <a:cxn ang="0">
                    <a:pos x="344" y="110"/>
                  </a:cxn>
                  <a:cxn ang="0">
                    <a:pos x="379" y="135"/>
                  </a:cxn>
                  <a:cxn ang="0">
                    <a:pos x="420" y="172"/>
                  </a:cxn>
                  <a:cxn ang="0">
                    <a:pos x="458" y="215"/>
                  </a:cxn>
                  <a:cxn ang="0">
                    <a:pos x="485" y="250"/>
                  </a:cxn>
                  <a:cxn ang="0">
                    <a:pos x="500" y="272"/>
                  </a:cxn>
                  <a:cxn ang="0">
                    <a:pos x="515" y="299"/>
                  </a:cxn>
                  <a:cxn ang="0">
                    <a:pos x="529" y="321"/>
                  </a:cxn>
                  <a:cxn ang="0">
                    <a:pos x="542" y="349"/>
                  </a:cxn>
                  <a:cxn ang="0">
                    <a:pos x="553" y="374"/>
                  </a:cxn>
                  <a:cxn ang="0">
                    <a:pos x="562" y="402"/>
                  </a:cxn>
                  <a:cxn ang="0">
                    <a:pos x="572" y="430"/>
                  </a:cxn>
                  <a:cxn ang="0">
                    <a:pos x="579" y="458"/>
                  </a:cxn>
                  <a:cxn ang="0">
                    <a:pos x="585" y="487"/>
                  </a:cxn>
                  <a:cxn ang="0">
                    <a:pos x="589" y="516"/>
                  </a:cxn>
                  <a:cxn ang="0">
                    <a:pos x="592" y="546"/>
                  </a:cxn>
                  <a:cxn ang="0">
                    <a:pos x="593" y="578"/>
                  </a:cxn>
                  <a:cxn ang="0">
                    <a:pos x="594" y="593"/>
                  </a:cxn>
                  <a:cxn ang="0">
                    <a:pos x="446" y="889"/>
                  </a:cxn>
                  <a:cxn ang="0">
                    <a:pos x="298" y="593"/>
                  </a:cxn>
                </a:cxnLst>
                <a:rect l="T0" t="T1" r="T2" b="T3"/>
                <a:pathLst>
                  <a:path w="741" h="889">
                    <a:moveTo>
                      <a:pt x="298" y="593"/>
                    </a:moveTo>
                    <a:lnTo>
                      <a:pt x="296" y="578"/>
                    </a:lnTo>
                    <a:lnTo>
                      <a:pt x="296" y="563"/>
                    </a:lnTo>
                    <a:lnTo>
                      <a:pt x="293" y="548"/>
                    </a:lnTo>
                    <a:lnTo>
                      <a:pt x="291" y="532"/>
                    </a:lnTo>
                    <a:lnTo>
                      <a:pt x="288" y="520"/>
                    </a:lnTo>
                    <a:lnTo>
                      <a:pt x="284" y="505"/>
                    </a:lnTo>
                    <a:lnTo>
                      <a:pt x="280" y="489"/>
                    </a:lnTo>
                    <a:lnTo>
                      <a:pt x="273" y="477"/>
                    </a:lnTo>
                    <a:lnTo>
                      <a:pt x="269" y="464"/>
                    </a:lnTo>
                    <a:lnTo>
                      <a:pt x="262" y="450"/>
                    </a:lnTo>
                    <a:lnTo>
                      <a:pt x="255" y="438"/>
                    </a:lnTo>
                    <a:lnTo>
                      <a:pt x="247" y="427"/>
                    </a:lnTo>
                    <a:lnTo>
                      <a:pt x="238" y="415"/>
                    </a:lnTo>
                    <a:lnTo>
                      <a:pt x="230" y="403"/>
                    </a:lnTo>
                    <a:lnTo>
                      <a:pt x="220" y="393"/>
                    </a:lnTo>
                    <a:lnTo>
                      <a:pt x="212" y="383"/>
                    </a:lnTo>
                    <a:lnTo>
                      <a:pt x="200" y="372"/>
                    </a:lnTo>
                    <a:lnTo>
                      <a:pt x="190" y="364"/>
                    </a:lnTo>
                    <a:lnTo>
                      <a:pt x="178" y="355"/>
                    </a:lnTo>
                    <a:lnTo>
                      <a:pt x="168" y="347"/>
                    </a:lnTo>
                    <a:lnTo>
                      <a:pt x="156" y="338"/>
                    </a:lnTo>
                    <a:lnTo>
                      <a:pt x="143" y="333"/>
                    </a:lnTo>
                    <a:lnTo>
                      <a:pt x="130" y="326"/>
                    </a:lnTo>
                    <a:lnTo>
                      <a:pt x="118" y="319"/>
                    </a:lnTo>
                    <a:lnTo>
                      <a:pt x="103" y="314"/>
                    </a:lnTo>
                    <a:lnTo>
                      <a:pt x="90" y="308"/>
                    </a:lnTo>
                    <a:lnTo>
                      <a:pt x="75" y="306"/>
                    </a:lnTo>
                    <a:lnTo>
                      <a:pt x="61" y="302"/>
                    </a:lnTo>
                    <a:lnTo>
                      <a:pt x="48" y="299"/>
                    </a:lnTo>
                    <a:lnTo>
                      <a:pt x="30" y="299"/>
                    </a:lnTo>
                    <a:lnTo>
                      <a:pt x="17" y="299"/>
                    </a:lnTo>
                    <a:lnTo>
                      <a:pt x="1" y="295"/>
                    </a:lnTo>
                    <a:lnTo>
                      <a:pt x="0" y="0"/>
                    </a:lnTo>
                    <a:lnTo>
                      <a:pt x="1" y="0"/>
                    </a:lnTo>
                    <a:lnTo>
                      <a:pt x="17" y="0"/>
                    </a:lnTo>
                    <a:lnTo>
                      <a:pt x="30" y="0"/>
                    </a:lnTo>
                    <a:lnTo>
                      <a:pt x="48" y="2"/>
                    </a:lnTo>
                    <a:lnTo>
                      <a:pt x="63" y="3"/>
                    </a:lnTo>
                    <a:lnTo>
                      <a:pt x="76" y="4"/>
                    </a:lnTo>
                    <a:lnTo>
                      <a:pt x="91" y="6"/>
                    </a:lnTo>
                    <a:lnTo>
                      <a:pt x="107" y="10"/>
                    </a:lnTo>
                    <a:lnTo>
                      <a:pt x="120" y="12"/>
                    </a:lnTo>
                    <a:lnTo>
                      <a:pt x="135" y="14"/>
                    </a:lnTo>
                    <a:lnTo>
                      <a:pt x="149" y="19"/>
                    </a:lnTo>
                    <a:lnTo>
                      <a:pt x="163" y="24"/>
                    </a:lnTo>
                    <a:lnTo>
                      <a:pt x="177" y="27"/>
                    </a:lnTo>
                    <a:lnTo>
                      <a:pt x="192" y="29"/>
                    </a:lnTo>
                    <a:lnTo>
                      <a:pt x="205" y="35"/>
                    </a:lnTo>
                    <a:lnTo>
                      <a:pt x="219" y="41"/>
                    </a:lnTo>
                    <a:lnTo>
                      <a:pt x="233" y="46"/>
                    </a:lnTo>
                    <a:lnTo>
                      <a:pt x="245" y="53"/>
                    </a:lnTo>
                    <a:lnTo>
                      <a:pt x="258" y="57"/>
                    </a:lnTo>
                    <a:lnTo>
                      <a:pt x="271" y="64"/>
                    </a:lnTo>
                    <a:lnTo>
                      <a:pt x="284" y="71"/>
                    </a:lnTo>
                    <a:lnTo>
                      <a:pt x="296" y="77"/>
                    </a:lnTo>
                    <a:lnTo>
                      <a:pt x="308" y="85"/>
                    </a:lnTo>
                    <a:lnTo>
                      <a:pt x="321" y="92"/>
                    </a:lnTo>
                    <a:lnTo>
                      <a:pt x="333" y="101"/>
                    </a:lnTo>
                    <a:lnTo>
                      <a:pt x="344" y="110"/>
                    </a:lnTo>
                    <a:lnTo>
                      <a:pt x="356" y="118"/>
                    </a:lnTo>
                    <a:lnTo>
                      <a:pt x="379" y="135"/>
                    </a:lnTo>
                    <a:lnTo>
                      <a:pt x="401" y="155"/>
                    </a:lnTo>
                    <a:lnTo>
                      <a:pt x="420" y="172"/>
                    </a:lnTo>
                    <a:lnTo>
                      <a:pt x="439" y="193"/>
                    </a:lnTo>
                    <a:lnTo>
                      <a:pt x="458" y="215"/>
                    </a:lnTo>
                    <a:lnTo>
                      <a:pt x="475" y="237"/>
                    </a:lnTo>
                    <a:lnTo>
                      <a:pt x="485" y="250"/>
                    </a:lnTo>
                    <a:lnTo>
                      <a:pt x="492" y="261"/>
                    </a:lnTo>
                    <a:lnTo>
                      <a:pt x="500" y="272"/>
                    </a:lnTo>
                    <a:lnTo>
                      <a:pt x="507" y="285"/>
                    </a:lnTo>
                    <a:lnTo>
                      <a:pt x="515" y="299"/>
                    </a:lnTo>
                    <a:lnTo>
                      <a:pt x="522" y="309"/>
                    </a:lnTo>
                    <a:lnTo>
                      <a:pt x="529" y="321"/>
                    </a:lnTo>
                    <a:lnTo>
                      <a:pt x="535" y="335"/>
                    </a:lnTo>
                    <a:lnTo>
                      <a:pt x="542" y="349"/>
                    </a:lnTo>
                    <a:lnTo>
                      <a:pt x="547" y="362"/>
                    </a:lnTo>
                    <a:lnTo>
                      <a:pt x="553" y="374"/>
                    </a:lnTo>
                    <a:lnTo>
                      <a:pt x="558" y="387"/>
                    </a:lnTo>
                    <a:lnTo>
                      <a:pt x="562" y="402"/>
                    </a:lnTo>
                    <a:lnTo>
                      <a:pt x="567" y="415"/>
                    </a:lnTo>
                    <a:lnTo>
                      <a:pt x="572" y="430"/>
                    </a:lnTo>
                    <a:lnTo>
                      <a:pt x="574" y="444"/>
                    </a:lnTo>
                    <a:lnTo>
                      <a:pt x="579" y="458"/>
                    </a:lnTo>
                    <a:lnTo>
                      <a:pt x="581" y="472"/>
                    </a:lnTo>
                    <a:lnTo>
                      <a:pt x="585" y="487"/>
                    </a:lnTo>
                    <a:lnTo>
                      <a:pt x="587" y="502"/>
                    </a:lnTo>
                    <a:lnTo>
                      <a:pt x="589" y="516"/>
                    </a:lnTo>
                    <a:lnTo>
                      <a:pt x="592" y="532"/>
                    </a:lnTo>
                    <a:lnTo>
                      <a:pt x="592" y="546"/>
                    </a:lnTo>
                    <a:lnTo>
                      <a:pt x="593" y="563"/>
                    </a:lnTo>
                    <a:lnTo>
                      <a:pt x="593" y="578"/>
                    </a:lnTo>
                    <a:lnTo>
                      <a:pt x="593" y="593"/>
                    </a:lnTo>
                    <a:lnTo>
                      <a:pt x="594" y="593"/>
                    </a:lnTo>
                    <a:lnTo>
                      <a:pt x="741" y="593"/>
                    </a:lnTo>
                    <a:lnTo>
                      <a:pt x="446" y="889"/>
                    </a:lnTo>
                    <a:lnTo>
                      <a:pt x="150" y="593"/>
                    </a:lnTo>
                    <a:lnTo>
                      <a:pt x="298" y="593"/>
                    </a:lnTo>
                    <a:close/>
                  </a:path>
                </a:pathLst>
              </a:custGeom>
              <a:gradFill rotWithShape="1">
                <a:gsLst>
                  <a:gs pos="0">
                    <a:srgbClr val="CC9900"/>
                  </a:gs>
                  <a:gs pos="100000">
                    <a:srgbClr val="725600"/>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6640" name="Freeform 27"/>
              <p:cNvSpPr/>
              <p:nvPr/>
            </p:nvSpPr>
            <p:spPr bwMode="auto">
              <a:xfrm>
                <a:off x="49" y="0"/>
                <a:ext cx="296" cy="247"/>
              </a:xfrm>
              <a:custGeom>
                <a:avLst/>
                <a:gdLst>
                  <a:gd name="T0" fmla="*/ 0 w 886"/>
                  <a:gd name="T1" fmla="*/ 0 h 742"/>
                  <a:gd name="T2" fmla="*/ 886 w 886"/>
                  <a:gd name="T3" fmla="*/ 742 h 742"/>
                </a:gdLst>
                <a:ahLst/>
                <a:cxnLst>
                  <a:cxn ang="0">
                    <a:pos x="575" y="444"/>
                  </a:cxn>
                  <a:cxn ang="0">
                    <a:pos x="544" y="446"/>
                  </a:cxn>
                  <a:cxn ang="0">
                    <a:pos x="515" y="453"/>
                  </a:cxn>
                  <a:cxn ang="0">
                    <a:pos x="489" y="461"/>
                  </a:cxn>
                  <a:cxn ang="0">
                    <a:pos x="462" y="473"/>
                  </a:cxn>
                  <a:cxn ang="0">
                    <a:pos x="436" y="487"/>
                  </a:cxn>
                  <a:cxn ang="0">
                    <a:pos x="413" y="503"/>
                  </a:cxn>
                  <a:cxn ang="0">
                    <a:pos x="391" y="520"/>
                  </a:cxn>
                  <a:cxn ang="0">
                    <a:pos x="370" y="540"/>
                  </a:cxn>
                  <a:cxn ang="0">
                    <a:pos x="353" y="562"/>
                  </a:cxn>
                  <a:cxn ang="0">
                    <a:pos x="338" y="586"/>
                  </a:cxn>
                  <a:cxn ang="0">
                    <a:pos x="322" y="611"/>
                  </a:cxn>
                  <a:cxn ang="0">
                    <a:pos x="312" y="638"/>
                  </a:cxn>
                  <a:cxn ang="0">
                    <a:pos x="303" y="664"/>
                  </a:cxn>
                  <a:cxn ang="0">
                    <a:pos x="297" y="694"/>
                  </a:cxn>
                  <a:cxn ang="0">
                    <a:pos x="295" y="725"/>
                  </a:cxn>
                  <a:cxn ang="0">
                    <a:pos x="295" y="741"/>
                  </a:cxn>
                  <a:cxn ang="0">
                    <a:pos x="0" y="740"/>
                  </a:cxn>
                  <a:cxn ang="0">
                    <a:pos x="0" y="708"/>
                  </a:cxn>
                  <a:cxn ang="0">
                    <a:pos x="1" y="679"/>
                  </a:cxn>
                  <a:cxn ang="0">
                    <a:pos x="4" y="650"/>
                  </a:cxn>
                  <a:cxn ang="0">
                    <a:pos x="10" y="620"/>
                  </a:cxn>
                  <a:cxn ang="0">
                    <a:pos x="17" y="591"/>
                  </a:cxn>
                  <a:cxn ang="0">
                    <a:pos x="25" y="562"/>
                  </a:cxn>
                  <a:cxn ang="0">
                    <a:pos x="33" y="535"/>
                  </a:cxn>
                  <a:cxn ang="0">
                    <a:pos x="44" y="509"/>
                  </a:cxn>
                  <a:cxn ang="0">
                    <a:pos x="56" y="483"/>
                  </a:cxn>
                  <a:cxn ang="0">
                    <a:pos x="70" y="458"/>
                  </a:cxn>
                  <a:cxn ang="0">
                    <a:pos x="84" y="432"/>
                  </a:cxn>
                  <a:cxn ang="0">
                    <a:pos x="99" y="410"/>
                  </a:cxn>
                  <a:cxn ang="0">
                    <a:pos x="116" y="384"/>
                  </a:cxn>
                  <a:cxn ang="0">
                    <a:pos x="152" y="341"/>
                  </a:cxn>
                  <a:cxn ang="0">
                    <a:pos x="191" y="302"/>
                  </a:cxn>
                  <a:cxn ang="0">
                    <a:pos x="235" y="266"/>
                  </a:cxn>
                  <a:cxn ang="0">
                    <a:pos x="260" y="251"/>
                  </a:cxn>
                  <a:cxn ang="0">
                    <a:pos x="282" y="236"/>
                  </a:cxn>
                  <a:cxn ang="0">
                    <a:pos x="307" y="221"/>
                  </a:cxn>
                  <a:cxn ang="0">
                    <a:pos x="332" y="208"/>
                  </a:cxn>
                  <a:cxn ang="0">
                    <a:pos x="360" y="195"/>
                  </a:cxn>
                  <a:cxn ang="0">
                    <a:pos x="386" y="183"/>
                  </a:cxn>
                  <a:cxn ang="0">
                    <a:pos x="414" y="174"/>
                  </a:cxn>
                  <a:cxn ang="0">
                    <a:pos x="442" y="166"/>
                  </a:cxn>
                  <a:cxn ang="0">
                    <a:pos x="471" y="159"/>
                  </a:cxn>
                  <a:cxn ang="0">
                    <a:pos x="500" y="154"/>
                  </a:cxn>
                  <a:cxn ang="0">
                    <a:pos x="529" y="151"/>
                  </a:cxn>
                  <a:cxn ang="0">
                    <a:pos x="559" y="150"/>
                  </a:cxn>
                  <a:cxn ang="0">
                    <a:pos x="588" y="146"/>
                  </a:cxn>
                  <a:cxn ang="0">
                    <a:pos x="591" y="0"/>
                  </a:cxn>
                  <a:cxn ang="0">
                    <a:pos x="591" y="591"/>
                  </a:cxn>
                </a:cxnLst>
                <a:rect l="T0" t="T1" r="T2" b="T3"/>
                <a:pathLst>
                  <a:path w="886" h="742">
                    <a:moveTo>
                      <a:pt x="591" y="444"/>
                    </a:moveTo>
                    <a:lnTo>
                      <a:pt x="575" y="444"/>
                    </a:lnTo>
                    <a:lnTo>
                      <a:pt x="559" y="446"/>
                    </a:lnTo>
                    <a:lnTo>
                      <a:pt x="544" y="446"/>
                    </a:lnTo>
                    <a:lnTo>
                      <a:pt x="530" y="449"/>
                    </a:lnTo>
                    <a:lnTo>
                      <a:pt x="515" y="453"/>
                    </a:lnTo>
                    <a:lnTo>
                      <a:pt x="501" y="456"/>
                    </a:lnTo>
                    <a:lnTo>
                      <a:pt x="489" y="461"/>
                    </a:lnTo>
                    <a:lnTo>
                      <a:pt x="475" y="466"/>
                    </a:lnTo>
                    <a:lnTo>
                      <a:pt x="462" y="473"/>
                    </a:lnTo>
                    <a:lnTo>
                      <a:pt x="449" y="480"/>
                    </a:lnTo>
                    <a:lnTo>
                      <a:pt x="436" y="487"/>
                    </a:lnTo>
                    <a:lnTo>
                      <a:pt x="426" y="494"/>
                    </a:lnTo>
                    <a:lnTo>
                      <a:pt x="413" y="503"/>
                    </a:lnTo>
                    <a:lnTo>
                      <a:pt x="401" y="511"/>
                    </a:lnTo>
                    <a:lnTo>
                      <a:pt x="391" y="520"/>
                    </a:lnTo>
                    <a:lnTo>
                      <a:pt x="382" y="530"/>
                    </a:lnTo>
                    <a:lnTo>
                      <a:pt x="370" y="540"/>
                    </a:lnTo>
                    <a:lnTo>
                      <a:pt x="362" y="552"/>
                    </a:lnTo>
                    <a:lnTo>
                      <a:pt x="353" y="562"/>
                    </a:lnTo>
                    <a:lnTo>
                      <a:pt x="345" y="574"/>
                    </a:lnTo>
                    <a:lnTo>
                      <a:pt x="338" y="586"/>
                    </a:lnTo>
                    <a:lnTo>
                      <a:pt x="329" y="598"/>
                    </a:lnTo>
                    <a:lnTo>
                      <a:pt x="322" y="611"/>
                    </a:lnTo>
                    <a:lnTo>
                      <a:pt x="317" y="625"/>
                    </a:lnTo>
                    <a:lnTo>
                      <a:pt x="312" y="638"/>
                    </a:lnTo>
                    <a:lnTo>
                      <a:pt x="307" y="653"/>
                    </a:lnTo>
                    <a:lnTo>
                      <a:pt x="303" y="664"/>
                    </a:lnTo>
                    <a:lnTo>
                      <a:pt x="300" y="679"/>
                    </a:lnTo>
                    <a:lnTo>
                      <a:pt x="297" y="694"/>
                    </a:lnTo>
                    <a:lnTo>
                      <a:pt x="296" y="708"/>
                    </a:lnTo>
                    <a:lnTo>
                      <a:pt x="295" y="725"/>
                    </a:lnTo>
                    <a:lnTo>
                      <a:pt x="295" y="740"/>
                    </a:lnTo>
                    <a:lnTo>
                      <a:pt x="295" y="741"/>
                    </a:lnTo>
                    <a:lnTo>
                      <a:pt x="0" y="742"/>
                    </a:lnTo>
                    <a:lnTo>
                      <a:pt x="0" y="740"/>
                    </a:lnTo>
                    <a:lnTo>
                      <a:pt x="0" y="725"/>
                    </a:lnTo>
                    <a:lnTo>
                      <a:pt x="0" y="708"/>
                    </a:lnTo>
                    <a:lnTo>
                      <a:pt x="0" y="693"/>
                    </a:lnTo>
                    <a:lnTo>
                      <a:pt x="1" y="679"/>
                    </a:lnTo>
                    <a:lnTo>
                      <a:pt x="3" y="664"/>
                    </a:lnTo>
                    <a:lnTo>
                      <a:pt x="4" y="650"/>
                    </a:lnTo>
                    <a:lnTo>
                      <a:pt x="8" y="634"/>
                    </a:lnTo>
                    <a:lnTo>
                      <a:pt x="10" y="620"/>
                    </a:lnTo>
                    <a:lnTo>
                      <a:pt x="13" y="606"/>
                    </a:lnTo>
                    <a:lnTo>
                      <a:pt x="17" y="591"/>
                    </a:lnTo>
                    <a:lnTo>
                      <a:pt x="20" y="577"/>
                    </a:lnTo>
                    <a:lnTo>
                      <a:pt x="25" y="562"/>
                    </a:lnTo>
                    <a:lnTo>
                      <a:pt x="30" y="549"/>
                    </a:lnTo>
                    <a:lnTo>
                      <a:pt x="33" y="535"/>
                    </a:lnTo>
                    <a:lnTo>
                      <a:pt x="40" y="523"/>
                    </a:lnTo>
                    <a:lnTo>
                      <a:pt x="44" y="509"/>
                    </a:lnTo>
                    <a:lnTo>
                      <a:pt x="49" y="496"/>
                    </a:lnTo>
                    <a:lnTo>
                      <a:pt x="56" y="483"/>
                    </a:lnTo>
                    <a:lnTo>
                      <a:pt x="63" y="469"/>
                    </a:lnTo>
                    <a:lnTo>
                      <a:pt x="70" y="458"/>
                    </a:lnTo>
                    <a:lnTo>
                      <a:pt x="75" y="445"/>
                    </a:lnTo>
                    <a:lnTo>
                      <a:pt x="84" y="432"/>
                    </a:lnTo>
                    <a:lnTo>
                      <a:pt x="91" y="420"/>
                    </a:lnTo>
                    <a:lnTo>
                      <a:pt x="99" y="410"/>
                    </a:lnTo>
                    <a:lnTo>
                      <a:pt x="106" y="397"/>
                    </a:lnTo>
                    <a:lnTo>
                      <a:pt x="116" y="384"/>
                    </a:lnTo>
                    <a:lnTo>
                      <a:pt x="133" y="362"/>
                    </a:lnTo>
                    <a:lnTo>
                      <a:pt x="152" y="341"/>
                    </a:lnTo>
                    <a:lnTo>
                      <a:pt x="171" y="320"/>
                    </a:lnTo>
                    <a:lnTo>
                      <a:pt x="191" y="302"/>
                    </a:lnTo>
                    <a:lnTo>
                      <a:pt x="213" y="283"/>
                    </a:lnTo>
                    <a:lnTo>
                      <a:pt x="235" y="266"/>
                    </a:lnTo>
                    <a:lnTo>
                      <a:pt x="247" y="257"/>
                    </a:lnTo>
                    <a:lnTo>
                      <a:pt x="260" y="251"/>
                    </a:lnTo>
                    <a:lnTo>
                      <a:pt x="270" y="240"/>
                    </a:lnTo>
                    <a:lnTo>
                      <a:pt x="282" y="236"/>
                    </a:lnTo>
                    <a:lnTo>
                      <a:pt x="296" y="226"/>
                    </a:lnTo>
                    <a:lnTo>
                      <a:pt x="307" y="221"/>
                    </a:lnTo>
                    <a:lnTo>
                      <a:pt x="320" y="211"/>
                    </a:lnTo>
                    <a:lnTo>
                      <a:pt x="332" y="208"/>
                    </a:lnTo>
                    <a:lnTo>
                      <a:pt x="347" y="200"/>
                    </a:lnTo>
                    <a:lnTo>
                      <a:pt x="360" y="195"/>
                    </a:lnTo>
                    <a:lnTo>
                      <a:pt x="372" y="189"/>
                    </a:lnTo>
                    <a:lnTo>
                      <a:pt x="386" y="183"/>
                    </a:lnTo>
                    <a:lnTo>
                      <a:pt x="400" y="180"/>
                    </a:lnTo>
                    <a:lnTo>
                      <a:pt x="414" y="174"/>
                    </a:lnTo>
                    <a:lnTo>
                      <a:pt x="428" y="169"/>
                    </a:lnTo>
                    <a:lnTo>
                      <a:pt x="442" y="166"/>
                    </a:lnTo>
                    <a:lnTo>
                      <a:pt x="457" y="164"/>
                    </a:lnTo>
                    <a:lnTo>
                      <a:pt x="471" y="159"/>
                    </a:lnTo>
                    <a:lnTo>
                      <a:pt x="485" y="158"/>
                    </a:lnTo>
                    <a:lnTo>
                      <a:pt x="500" y="154"/>
                    </a:lnTo>
                    <a:lnTo>
                      <a:pt x="515" y="152"/>
                    </a:lnTo>
                    <a:lnTo>
                      <a:pt x="529" y="151"/>
                    </a:lnTo>
                    <a:lnTo>
                      <a:pt x="544" y="150"/>
                    </a:lnTo>
                    <a:lnTo>
                      <a:pt x="559" y="150"/>
                    </a:lnTo>
                    <a:lnTo>
                      <a:pt x="575" y="150"/>
                    </a:lnTo>
                    <a:lnTo>
                      <a:pt x="588" y="146"/>
                    </a:lnTo>
                    <a:lnTo>
                      <a:pt x="591" y="146"/>
                    </a:lnTo>
                    <a:lnTo>
                      <a:pt x="591" y="0"/>
                    </a:lnTo>
                    <a:lnTo>
                      <a:pt x="886" y="295"/>
                    </a:lnTo>
                    <a:lnTo>
                      <a:pt x="591" y="591"/>
                    </a:lnTo>
                    <a:lnTo>
                      <a:pt x="591" y="444"/>
                    </a:lnTo>
                    <a:close/>
                  </a:path>
                </a:pathLst>
              </a:custGeom>
              <a:gradFill rotWithShape="1">
                <a:gsLst>
                  <a:gs pos="0">
                    <a:srgbClr val="DDDDDD"/>
                  </a:gs>
                  <a:gs pos="100000">
                    <a:srgbClr val="7C7C7C"/>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6641" name="Freeform 28"/>
              <p:cNvSpPr/>
              <p:nvPr/>
            </p:nvSpPr>
            <p:spPr bwMode="auto">
              <a:xfrm>
                <a:off x="0" y="148"/>
                <a:ext cx="247" cy="296"/>
              </a:xfrm>
              <a:custGeom>
                <a:avLst/>
                <a:gdLst>
                  <a:gd name="T0" fmla="*/ 0 w 741"/>
                  <a:gd name="T1" fmla="*/ 0 h 887"/>
                  <a:gd name="T2" fmla="*/ 741 w 741"/>
                  <a:gd name="T3" fmla="*/ 887 h 887"/>
                </a:gdLst>
                <a:ahLst/>
                <a:cxnLst>
                  <a:cxn ang="0">
                    <a:pos x="444" y="310"/>
                  </a:cxn>
                  <a:cxn ang="0">
                    <a:pos x="446" y="339"/>
                  </a:cxn>
                  <a:cxn ang="0">
                    <a:pos x="452" y="368"/>
                  </a:cxn>
                  <a:cxn ang="0">
                    <a:pos x="460" y="397"/>
                  </a:cxn>
                  <a:cxn ang="0">
                    <a:pos x="470" y="424"/>
                  </a:cxn>
                  <a:cxn ang="0">
                    <a:pos x="486" y="450"/>
                  </a:cxn>
                  <a:cxn ang="0">
                    <a:pos x="501" y="472"/>
                  </a:cxn>
                  <a:cxn ang="0">
                    <a:pos x="519" y="495"/>
                  </a:cxn>
                  <a:cxn ang="0">
                    <a:pos x="541" y="513"/>
                  </a:cxn>
                  <a:cxn ang="0">
                    <a:pos x="561" y="533"/>
                  </a:cxn>
                  <a:cxn ang="0">
                    <a:pos x="585" y="548"/>
                  </a:cxn>
                  <a:cxn ang="0">
                    <a:pos x="611" y="563"/>
                  </a:cxn>
                  <a:cxn ang="0">
                    <a:pos x="637" y="572"/>
                  </a:cxn>
                  <a:cxn ang="0">
                    <a:pos x="663" y="581"/>
                  </a:cxn>
                  <a:cxn ang="0">
                    <a:pos x="692" y="586"/>
                  </a:cxn>
                  <a:cxn ang="0">
                    <a:pos x="724" y="591"/>
                  </a:cxn>
                  <a:cxn ang="0">
                    <a:pos x="740" y="591"/>
                  </a:cxn>
                  <a:cxn ang="0">
                    <a:pos x="739" y="887"/>
                  </a:cxn>
                  <a:cxn ang="0">
                    <a:pos x="709" y="886"/>
                  </a:cxn>
                  <a:cxn ang="0">
                    <a:pos x="677" y="884"/>
                  </a:cxn>
                  <a:cxn ang="0">
                    <a:pos x="648" y="879"/>
                  </a:cxn>
                  <a:cxn ang="0">
                    <a:pos x="619" y="874"/>
                  </a:cxn>
                  <a:cxn ang="0">
                    <a:pos x="590" y="869"/>
                  </a:cxn>
                  <a:cxn ang="0">
                    <a:pos x="562" y="860"/>
                  </a:cxn>
                  <a:cxn ang="0">
                    <a:pos x="534" y="851"/>
                  </a:cxn>
                  <a:cxn ang="0">
                    <a:pos x="508" y="841"/>
                  </a:cxn>
                  <a:cxn ang="0">
                    <a:pos x="482" y="828"/>
                  </a:cxn>
                  <a:cxn ang="0">
                    <a:pos x="457" y="816"/>
                  </a:cxn>
                  <a:cxn ang="0">
                    <a:pos x="432" y="801"/>
                  </a:cxn>
                  <a:cxn ang="0">
                    <a:pos x="408" y="786"/>
                  </a:cxn>
                  <a:cxn ang="0">
                    <a:pos x="384" y="770"/>
                  </a:cxn>
                  <a:cxn ang="0">
                    <a:pos x="342" y="735"/>
                  </a:cxn>
                  <a:cxn ang="0">
                    <a:pos x="302" y="693"/>
                  </a:cxn>
                  <a:cxn ang="0">
                    <a:pos x="265" y="650"/>
                  </a:cxn>
                  <a:cxn ang="0">
                    <a:pos x="247" y="625"/>
                  </a:cxn>
                  <a:cxn ang="0">
                    <a:pos x="232" y="601"/>
                  </a:cxn>
                  <a:cxn ang="0">
                    <a:pos x="218" y="578"/>
                  </a:cxn>
                  <a:cxn ang="0">
                    <a:pos x="206" y="551"/>
                  </a:cxn>
                  <a:cxn ang="0">
                    <a:pos x="193" y="525"/>
                  </a:cxn>
                  <a:cxn ang="0">
                    <a:pos x="184" y="497"/>
                  </a:cxn>
                  <a:cxn ang="0">
                    <a:pos x="174" y="470"/>
                  </a:cxn>
                  <a:cxn ang="0">
                    <a:pos x="165" y="445"/>
                  </a:cxn>
                  <a:cxn ang="0">
                    <a:pos x="159" y="416"/>
                  </a:cxn>
                  <a:cxn ang="0">
                    <a:pos x="154" y="385"/>
                  </a:cxn>
                  <a:cxn ang="0">
                    <a:pos x="150" y="356"/>
                  </a:cxn>
                  <a:cxn ang="0">
                    <a:pos x="148" y="327"/>
                  </a:cxn>
                  <a:cxn ang="0">
                    <a:pos x="148" y="295"/>
                  </a:cxn>
                  <a:cxn ang="0">
                    <a:pos x="295" y="0"/>
                  </a:cxn>
                  <a:cxn ang="0">
                    <a:pos x="444" y="295"/>
                  </a:cxn>
                </a:cxnLst>
                <a:rect l="T0" t="T1" r="T2" b="T3"/>
                <a:pathLst>
                  <a:path w="741" h="887">
                    <a:moveTo>
                      <a:pt x="444" y="295"/>
                    </a:moveTo>
                    <a:lnTo>
                      <a:pt x="444" y="310"/>
                    </a:lnTo>
                    <a:lnTo>
                      <a:pt x="444" y="324"/>
                    </a:lnTo>
                    <a:lnTo>
                      <a:pt x="446" y="339"/>
                    </a:lnTo>
                    <a:lnTo>
                      <a:pt x="448" y="354"/>
                    </a:lnTo>
                    <a:lnTo>
                      <a:pt x="452" y="368"/>
                    </a:lnTo>
                    <a:lnTo>
                      <a:pt x="457" y="382"/>
                    </a:lnTo>
                    <a:lnTo>
                      <a:pt x="460" y="397"/>
                    </a:lnTo>
                    <a:lnTo>
                      <a:pt x="466" y="410"/>
                    </a:lnTo>
                    <a:lnTo>
                      <a:pt x="470" y="424"/>
                    </a:lnTo>
                    <a:lnTo>
                      <a:pt x="479" y="438"/>
                    </a:lnTo>
                    <a:lnTo>
                      <a:pt x="486" y="450"/>
                    </a:lnTo>
                    <a:lnTo>
                      <a:pt x="494" y="461"/>
                    </a:lnTo>
                    <a:lnTo>
                      <a:pt x="501" y="472"/>
                    </a:lnTo>
                    <a:lnTo>
                      <a:pt x="511" y="482"/>
                    </a:lnTo>
                    <a:lnTo>
                      <a:pt x="519" y="495"/>
                    </a:lnTo>
                    <a:lnTo>
                      <a:pt x="530" y="505"/>
                    </a:lnTo>
                    <a:lnTo>
                      <a:pt x="541" y="513"/>
                    </a:lnTo>
                    <a:lnTo>
                      <a:pt x="551" y="524"/>
                    </a:lnTo>
                    <a:lnTo>
                      <a:pt x="561" y="533"/>
                    </a:lnTo>
                    <a:lnTo>
                      <a:pt x="574" y="540"/>
                    </a:lnTo>
                    <a:lnTo>
                      <a:pt x="585" y="548"/>
                    </a:lnTo>
                    <a:lnTo>
                      <a:pt x="597" y="555"/>
                    </a:lnTo>
                    <a:lnTo>
                      <a:pt x="611" y="563"/>
                    </a:lnTo>
                    <a:lnTo>
                      <a:pt x="623" y="568"/>
                    </a:lnTo>
                    <a:lnTo>
                      <a:pt x="637" y="572"/>
                    </a:lnTo>
                    <a:lnTo>
                      <a:pt x="650" y="578"/>
                    </a:lnTo>
                    <a:lnTo>
                      <a:pt x="663" y="581"/>
                    </a:lnTo>
                    <a:lnTo>
                      <a:pt x="678" y="585"/>
                    </a:lnTo>
                    <a:lnTo>
                      <a:pt x="692" y="586"/>
                    </a:lnTo>
                    <a:lnTo>
                      <a:pt x="709" y="591"/>
                    </a:lnTo>
                    <a:lnTo>
                      <a:pt x="724" y="591"/>
                    </a:lnTo>
                    <a:lnTo>
                      <a:pt x="739" y="591"/>
                    </a:lnTo>
                    <a:lnTo>
                      <a:pt x="740" y="591"/>
                    </a:lnTo>
                    <a:lnTo>
                      <a:pt x="741" y="887"/>
                    </a:lnTo>
                    <a:lnTo>
                      <a:pt x="739" y="887"/>
                    </a:lnTo>
                    <a:lnTo>
                      <a:pt x="724" y="887"/>
                    </a:lnTo>
                    <a:lnTo>
                      <a:pt x="709" y="886"/>
                    </a:lnTo>
                    <a:lnTo>
                      <a:pt x="692" y="886"/>
                    </a:lnTo>
                    <a:lnTo>
                      <a:pt x="677" y="884"/>
                    </a:lnTo>
                    <a:lnTo>
                      <a:pt x="663" y="883"/>
                    </a:lnTo>
                    <a:lnTo>
                      <a:pt x="648" y="879"/>
                    </a:lnTo>
                    <a:lnTo>
                      <a:pt x="633" y="879"/>
                    </a:lnTo>
                    <a:lnTo>
                      <a:pt x="619" y="874"/>
                    </a:lnTo>
                    <a:lnTo>
                      <a:pt x="605" y="872"/>
                    </a:lnTo>
                    <a:lnTo>
                      <a:pt x="590" y="869"/>
                    </a:lnTo>
                    <a:lnTo>
                      <a:pt x="577" y="865"/>
                    </a:lnTo>
                    <a:lnTo>
                      <a:pt x="562" y="860"/>
                    </a:lnTo>
                    <a:lnTo>
                      <a:pt x="548" y="856"/>
                    </a:lnTo>
                    <a:lnTo>
                      <a:pt x="534" y="851"/>
                    </a:lnTo>
                    <a:lnTo>
                      <a:pt x="522" y="847"/>
                    </a:lnTo>
                    <a:lnTo>
                      <a:pt x="508" y="841"/>
                    </a:lnTo>
                    <a:lnTo>
                      <a:pt x="495" y="837"/>
                    </a:lnTo>
                    <a:lnTo>
                      <a:pt x="482" y="828"/>
                    </a:lnTo>
                    <a:lnTo>
                      <a:pt x="470" y="822"/>
                    </a:lnTo>
                    <a:lnTo>
                      <a:pt x="457" y="816"/>
                    </a:lnTo>
                    <a:lnTo>
                      <a:pt x="444" y="808"/>
                    </a:lnTo>
                    <a:lnTo>
                      <a:pt x="432" y="801"/>
                    </a:lnTo>
                    <a:lnTo>
                      <a:pt x="419" y="794"/>
                    </a:lnTo>
                    <a:lnTo>
                      <a:pt x="408" y="786"/>
                    </a:lnTo>
                    <a:lnTo>
                      <a:pt x="397" y="779"/>
                    </a:lnTo>
                    <a:lnTo>
                      <a:pt x="384" y="770"/>
                    </a:lnTo>
                    <a:lnTo>
                      <a:pt x="361" y="751"/>
                    </a:lnTo>
                    <a:lnTo>
                      <a:pt x="342" y="735"/>
                    </a:lnTo>
                    <a:lnTo>
                      <a:pt x="319" y="713"/>
                    </a:lnTo>
                    <a:lnTo>
                      <a:pt x="302" y="693"/>
                    </a:lnTo>
                    <a:lnTo>
                      <a:pt x="281" y="671"/>
                    </a:lnTo>
                    <a:lnTo>
                      <a:pt x="265" y="650"/>
                    </a:lnTo>
                    <a:lnTo>
                      <a:pt x="257" y="637"/>
                    </a:lnTo>
                    <a:lnTo>
                      <a:pt x="247" y="625"/>
                    </a:lnTo>
                    <a:lnTo>
                      <a:pt x="242" y="614"/>
                    </a:lnTo>
                    <a:lnTo>
                      <a:pt x="232" y="601"/>
                    </a:lnTo>
                    <a:lnTo>
                      <a:pt x="224" y="591"/>
                    </a:lnTo>
                    <a:lnTo>
                      <a:pt x="218" y="578"/>
                    </a:lnTo>
                    <a:lnTo>
                      <a:pt x="213" y="565"/>
                    </a:lnTo>
                    <a:lnTo>
                      <a:pt x="206" y="551"/>
                    </a:lnTo>
                    <a:lnTo>
                      <a:pt x="200" y="539"/>
                    </a:lnTo>
                    <a:lnTo>
                      <a:pt x="193" y="525"/>
                    </a:lnTo>
                    <a:lnTo>
                      <a:pt x="188" y="512"/>
                    </a:lnTo>
                    <a:lnTo>
                      <a:pt x="184" y="497"/>
                    </a:lnTo>
                    <a:lnTo>
                      <a:pt x="178" y="485"/>
                    </a:lnTo>
                    <a:lnTo>
                      <a:pt x="174" y="470"/>
                    </a:lnTo>
                    <a:lnTo>
                      <a:pt x="170" y="456"/>
                    </a:lnTo>
                    <a:lnTo>
                      <a:pt x="165" y="445"/>
                    </a:lnTo>
                    <a:lnTo>
                      <a:pt x="161" y="430"/>
                    </a:lnTo>
                    <a:lnTo>
                      <a:pt x="159" y="416"/>
                    </a:lnTo>
                    <a:lnTo>
                      <a:pt x="157" y="400"/>
                    </a:lnTo>
                    <a:lnTo>
                      <a:pt x="154" y="385"/>
                    </a:lnTo>
                    <a:lnTo>
                      <a:pt x="151" y="369"/>
                    </a:lnTo>
                    <a:lnTo>
                      <a:pt x="150" y="356"/>
                    </a:lnTo>
                    <a:lnTo>
                      <a:pt x="148" y="339"/>
                    </a:lnTo>
                    <a:lnTo>
                      <a:pt x="148" y="327"/>
                    </a:lnTo>
                    <a:lnTo>
                      <a:pt x="148" y="310"/>
                    </a:lnTo>
                    <a:lnTo>
                      <a:pt x="148" y="295"/>
                    </a:lnTo>
                    <a:lnTo>
                      <a:pt x="0" y="295"/>
                    </a:lnTo>
                    <a:lnTo>
                      <a:pt x="295" y="0"/>
                    </a:lnTo>
                    <a:lnTo>
                      <a:pt x="590" y="295"/>
                    </a:lnTo>
                    <a:lnTo>
                      <a:pt x="444" y="295"/>
                    </a:lnTo>
                    <a:close/>
                  </a:path>
                </a:pathLst>
              </a:custGeom>
              <a:gradFill rotWithShape="1">
                <a:gsLst>
                  <a:gs pos="0">
                    <a:srgbClr val="567200"/>
                  </a:gs>
                  <a:gs pos="100000">
                    <a:srgbClr val="99CC00"/>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6642" name="Freeform 29"/>
              <p:cNvSpPr/>
              <p:nvPr/>
            </p:nvSpPr>
            <p:spPr bwMode="auto">
              <a:xfrm>
                <a:off x="148" y="284"/>
                <a:ext cx="291" cy="208"/>
              </a:xfrm>
              <a:custGeom>
                <a:avLst/>
                <a:gdLst>
                  <a:gd name="T0" fmla="*/ 0 w 871"/>
                  <a:gd name="T1" fmla="*/ 0 h 623"/>
                  <a:gd name="T2" fmla="*/ 871 w 871"/>
                  <a:gd name="T3" fmla="*/ 623 h 623"/>
                </a:gdLst>
                <a:ahLst/>
                <a:cxnLst>
                  <a:cxn ang="0">
                    <a:pos x="310" y="182"/>
                  </a:cxn>
                  <a:cxn ang="0">
                    <a:pos x="341" y="178"/>
                  </a:cxn>
                  <a:cxn ang="0">
                    <a:pos x="369" y="170"/>
                  </a:cxn>
                  <a:cxn ang="0">
                    <a:pos x="397" y="163"/>
                  </a:cxn>
                  <a:cxn ang="0">
                    <a:pos x="423" y="152"/>
                  </a:cxn>
                  <a:cxn ang="0">
                    <a:pos x="447" y="139"/>
                  </a:cxn>
                  <a:cxn ang="0">
                    <a:pos x="473" y="123"/>
                  </a:cxn>
                  <a:cxn ang="0">
                    <a:pos x="494" y="105"/>
                  </a:cxn>
                  <a:cxn ang="0">
                    <a:pos x="514" y="86"/>
                  </a:cxn>
                  <a:cxn ang="0">
                    <a:pos x="532" y="63"/>
                  </a:cxn>
                  <a:cxn ang="0">
                    <a:pos x="547" y="39"/>
                  </a:cxn>
                  <a:cxn ang="0">
                    <a:pos x="567" y="0"/>
                  </a:cxn>
                  <a:cxn ang="0">
                    <a:pos x="871" y="46"/>
                  </a:cxn>
                  <a:cxn ang="0">
                    <a:pos x="850" y="89"/>
                  </a:cxn>
                  <a:cxn ang="0">
                    <a:pos x="841" y="116"/>
                  </a:cxn>
                  <a:cxn ang="0">
                    <a:pos x="828" y="141"/>
                  </a:cxn>
                  <a:cxn ang="0">
                    <a:pos x="814" y="167"/>
                  </a:cxn>
                  <a:cxn ang="0">
                    <a:pos x="800" y="194"/>
                  </a:cxn>
                  <a:cxn ang="0">
                    <a:pos x="785" y="216"/>
                  </a:cxn>
                  <a:cxn ang="0">
                    <a:pos x="769" y="240"/>
                  </a:cxn>
                  <a:cxn ang="0">
                    <a:pos x="733" y="284"/>
                  </a:cxn>
                  <a:cxn ang="0">
                    <a:pos x="693" y="324"/>
                  </a:cxn>
                  <a:cxn ang="0">
                    <a:pos x="649" y="357"/>
                  </a:cxn>
                  <a:cxn ang="0">
                    <a:pos x="625" y="376"/>
                  </a:cxn>
                  <a:cxn ang="0">
                    <a:pos x="602" y="391"/>
                  </a:cxn>
                  <a:cxn ang="0">
                    <a:pos x="577" y="404"/>
                  </a:cxn>
                  <a:cxn ang="0">
                    <a:pos x="552" y="417"/>
                  </a:cxn>
                  <a:cxn ang="0">
                    <a:pos x="526" y="429"/>
                  </a:cxn>
                  <a:cxn ang="0">
                    <a:pos x="498" y="442"/>
                  </a:cxn>
                  <a:cxn ang="0">
                    <a:pos x="470" y="448"/>
                  </a:cxn>
                  <a:cxn ang="0">
                    <a:pos x="444" y="458"/>
                  </a:cxn>
                  <a:cxn ang="0">
                    <a:pos x="415" y="465"/>
                  </a:cxn>
                  <a:cxn ang="0">
                    <a:pos x="386" y="469"/>
                  </a:cxn>
                  <a:cxn ang="0">
                    <a:pos x="355" y="474"/>
                  </a:cxn>
                  <a:cxn ang="0">
                    <a:pos x="326" y="475"/>
                  </a:cxn>
                  <a:cxn ang="0">
                    <a:pos x="296" y="476"/>
                  </a:cxn>
                  <a:cxn ang="0">
                    <a:pos x="295" y="623"/>
                  </a:cxn>
                  <a:cxn ang="0">
                    <a:pos x="295" y="33"/>
                  </a:cxn>
                </a:cxnLst>
                <a:rect l="T0" t="T1" r="T2" b="T3"/>
                <a:pathLst>
                  <a:path w="871" h="623">
                    <a:moveTo>
                      <a:pt x="295" y="182"/>
                    </a:moveTo>
                    <a:lnTo>
                      <a:pt x="310" y="182"/>
                    </a:lnTo>
                    <a:lnTo>
                      <a:pt x="326" y="180"/>
                    </a:lnTo>
                    <a:lnTo>
                      <a:pt x="341" y="178"/>
                    </a:lnTo>
                    <a:lnTo>
                      <a:pt x="355" y="175"/>
                    </a:lnTo>
                    <a:lnTo>
                      <a:pt x="369" y="170"/>
                    </a:lnTo>
                    <a:lnTo>
                      <a:pt x="383" y="168"/>
                    </a:lnTo>
                    <a:lnTo>
                      <a:pt x="397" y="163"/>
                    </a:lnTo>
                    <a:lnTo>
                      <a:pt x="411" y="158"/>
                    </a:lnTo>
                    <a:lnTo>
                      <a:pt x="423" y="152"/>
                    </a:lnTo>
                    <a:lnTo>
                      <a:pt x="434" y="146"/>
                    </a:lnTo>
                    <a:lnTo>
                      <a:pt x="447" y="139"/>
                    </a:lnTo>
                    <a:lnTo>
                      <a:pt x="460" y="131"/>
                    </a:lnTo>
                    <a:lnTo>
                      <a:pt x="473" y="123"/>
                    </a:lnTo>
                    <a:lnTo>
                      <a:pt x="483" y="113"/>
                    </a:lnTo>
                    <a:lnTo>
                      <a:pt x="494" y="105"/>
                    </a:lnTo>
                    <a:lnTo>
                      <a:pt x="503" y="95"/>
                    </a:lnTo>
                    <a:lnTo>
                      <a:pt x="514" y="86"/>
                    </a:lnTo>
                    <a:lnTo>
                      <a:pt x="524" y="74"/>
                    </a:lnTo>
                    <a:lnTo>
                      <a:pt x="532" y="63"/>
                    </a:lnTo>
                    <a:lnTo>
                      <a:pt x="541" y="51"/>
                    </a:lnTo>
                    <a:lnTo>
                      <a:pt x="547" y="39"/>
                    </a:lnTo>
                    <a:lnTo>
                      <a:pt x="556" y="27"/>
                    </a:lnTo>
                    <a:lnTo>
                      <a:pt x="567" y="0"/>
                    </a:lnTo>
                    <a:lnTo>
                      <a:pt x="734" y="173"/>
                    </a:lnTo>
                    <a:lnTo>
                      <a:pt x="871" y="46"/>
                    </a:lnTo>
                    <a:lnTo>
                      <a:pt x="858" y="70"/>
                    </a:lnTo>
                    <a:lnTo>
                      <a:pt x="850" y="89"/>
                    </a:lnTo>
                    <a:lnTo>
                      <a:pt x="846" y="103"/>
                    </a:lnTo>
                    <a:lnTo>
                      <a:pt x="841" y="116"/>
                    </a:lnTo>
                    <a:lnTo>
                      <a:pt x="834" y="127"/>
                    </a:lnTo>
                    <a:lnTo>
                      <a:pt x="828" y="141"/>
                    </a:lnTo>
                    <a:lnTo>
                      <a:pt x="820" y="155"/>
                    </a:lnTo>
                    <a:lnTo>
                      <a:pt x="814" y="167"/>
                    </a:lnTo>
                    <a:lnTo>
                      <a:pt x="807" y="181"/>
                    </a:lnTo>
                    <a:lnTo>
                      <a:pt x="800" y="194"/>
                    </a:lnTo>
                    <a:lnTo>
                      <a:pt x="792" y="203"/>
                    </a:lnTo>
                    <a:lnTo>
                      <a:pt x="785" y="216"/>
                    </a:lnTo>
                    <a:lnTo>
                      <a:pt x="777" y="227"/>
                    </a:lnTo>
                    <a:lnTo>
                      <a:pt x="769" y="240"/>
                    </a:lnTo>
                    <a:lnTo>
                      <a:pt x="753" y="261"/>
                    </a:lnTo>
                    <a:lnTo>
                      <a:pt x="733" y="284"/>
                    </a:lnTo>
                    <a:lnTo>
                      <a:pt x="713" y="303"/>
                    </a:lnTo>
                    <a:lnTo>
                      <a:pt x="693" y="324"/>
                    </a:lnTo>
                    <a:lnTo>
                      <a:pt x="672" y="342"/>
                    </a:lnTo>
                    <a:lnTo>
                      <a:pt x="649" y="357"/>
                    </a:lnTo>
                    <a:lnTo>
                      <a:pt x="638" y="369"/>
                    </a:lnTo>
                    <a:lnTo>
                      <a:pt x="625" y="376"/>
                    </a:lnTo>
                    <a:lnTo>
                      <a:pt x="616" y="385"/>
                    </a:lnTo>
                    <a:lnTo>
                      <a:pt x="602" y="391"/>
                    </a:lnTo>
                    <a:lnTo>
                      <a:pt x="589" y="399"/>
                    </a:lnTo>
                    <a:lnTo>
                      <a:pt x="577" y="404"/>
                    </a:lnTo>
                    <a:lnTo>
                      <a:pt x="563" y="413"/>
                    </a:lnTo>
                    <a:lnTo>
                      <a:pt x="552" y="417"/>
                    </a:lnTo>
                    <a:lnTo>
                      <a:pt x="539" y="425"/>
                    </a:lnTo>
                    <a:lnTo>
                      <a:pt x="526" y="429"/>
                    </a:lnTo>
                    <a:lnTo>
                      <a:pt x="513" y="435"/>
                    </a:lnTo>
                    <a:lnTo>
                      <a:pt x="498" y="442"/>
                    </a:lnTo>
                    <a:lnTo>
                      <a:pt x="485" y="444"/>
                    </a:lnTo>
                    <a:lnTo>
                      <a:pt x="470" y="448"/>
                    </a:lnTo>
                    <a:lnTo>
                      <a:pt x="458" y="454"/>
                    </a:lnTo>
                    <a:lnTo>
                      <a:pt x="444" y="458"/>
                    </a:lnTo>
                    <a:lnTo>
                      <a:pt x="429" y="461"/>
                    </a:lnTo>
                    <a:lnTo>
                      <a:pt x="415" y="465"/>
                    </a:lnTo>
                    <a:lnTo>
                      <a:pt x="399" y="467"/>
                    </a:lnTo>
                    <a:lnTo>
                      <a:pt x="386" y="469"/>
                    </a:lnTo>
                    <a:lnTo>
                      <a:pt x="370" y="471"/>
                    </a:lnTo>
                    <a:lnTo>
                      <a:pt x="355" y="474"/>
                    </a:lnTo>
                    <a:lnTo>
                      <a:pt x="341" y="475"/>
                    </a:lnTo>
                    <a:lnTo>
                      <a:pt x="326" y="475"/>
                    </a:lnTo>
                    <a:lnTo>
                      <a:pt x="310" y="475"/>
                    </a:lnTo>
                    <a:lnTo>
                      <a:pt x="296" y="476"/>
                    </a:lnTo>
                    <a:lnTo>
                      <a:pt x="295" y="476"/>
                    </a:lnTo>
                    <a:lnTo>
                      <a:pt x="295" y="623"/>
                    </a:lnTo>
                    <a:lnTo>
                      <a:pt x="0" y="328"/>
                    </a:lnTo>
                    <a:lnTo>
                      <a:pt x="295" y="33"/>
                    </a:lnTo>
                    <a:lnTo>
                      <a:pt x="295" y="182"/>
                    </a:lnTo>
                    <a:close/>
                  </a:path>
                </a:pathLst>
              </a:custGeom>
              <a:gradFill rotWithShape="1">
                <a:gsLst>
                  <a:gs pos="0">
                    <a:srgbClr val="7C7C7C"/>
                  </a:gs>
                  <a:gs pos="100000">
                    <a:srgbClr val="DDDDDD"/>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45073" name="Text Box 16"/>
            <p:cNvSpPr txBox="1"/>
            <p:nvPr/>
          </p:nvSpPr>
          <p:spPr>
            <a:xfrm>
              <a:off x="3743" y="1020"/>
              <a:ext cx="1970" cy="625"/>
            </a:xfrm>
            <a:prstGeom prst="rect">
              <a:avLst/>
            </a:prstGeom>
            <a:noFill/>
            <a:ln w="9525">
              <a:noFill/>
            </a:ln>
          </p:spPr>
          <p:txBody>
            <a:bodyPr anchor="t">
              <a:spAutoFit/>
            </a:bodyPr>
            <a:p>
              <a:pPr algn="ctr" latinLnBrk="1"/>
              <a:r>
                <a:rPr lang="en-US" altLang="zh-CN" dirty="0">
                  <a:latin typeface="Times New Roman" panose="02020603050405020304" pitchFamily="18" charset="0"/>
                  <a:ea typeface="黑体" panose="02010609060101010101" pitchFamily="49" charset="-122"/>
                </a:rPr>
                <a:t>失业保险</a:t>
              </a:r>
              <a:endParaRPr lang="zh-CN" altLang="en-US" dirty="0">
                <a:latin typeface="Times New Roman" panose="02020603050405020304" pitchFamily="18" charset="0"/>
                <a:ea typeface="黑体" panose="02010609060101010101" pitchFamily="49" charset="-122"/>
              </a:endParaRPr>
            </a:p>
          </p:txBody>
        </p:sp>
        <p:sp>
          <p:nvSpPr>
            <p:cNvPr id="45074" name="Text Box 16"/>
            <p:cNvSpPr txBox="1"/>
            <p:nvPr/>
          </p:nvSpPr>
          <p:spPr>
            <a:xfrm>
              <a:off x="640" y="3743"/>
              <a:ext cx="1970" cy="625"/>
            </a:xfrm>
            <a:prstGeom prst="rect">
              <a:avLst/>
            </a:prstGeom>
            <a:noFill/>
            <a:ln w="9525">
              <a:noFill/>
            </a:ln>
          </p:spPr>
          <p:txBody>
            <a:bodyPr anchor="t">
              <a:spAutoFit/>
            </a:bodyPr>
            <a:p>
              <a:pPr algn="ctr" latinLnBrk="1"/>
              <a:r>
                <a:rPr lang="en-US" altLang="zh-CN" dirty="0">
                  <a:latin typeface="Times New Roman" panose="02020603050405020304" pitchFamily="18" charset="0"/>
                  <a:ea typeface="黑体" panose="02010609060101010101" pitchFamily="49" charset="-122"/>
                </a:rPr>
                <a:t>养老保险</a:t>
              </a:r>
              <a:endParaRPr lang="zh-CN" altLang="en-US" dirty="0">
                <a:latin typeface="Times New Roman" panose="02020603050405020304" pitchFamily="18" charset="0"/>
                <a:ea typeface="黑体" panose="02010609060101010101" pitchFamily="49" charset="-122"/>
              </a:endParaRPr>
            </a:p>
          </p:txBody>
        </p:sp>
        <p:sp>
          <p:nvSpPr>
            <p:cNvPr id="45075" name="Text Box 16"/>
            <p:cNvSpPr txBox="1"/>
            <p:nvPr/>
          </p:nvSpPr>
          <p:spPr>
            <a:xfrm>
              <a:off x="3743" y="3743"/>
              <a:ext cx="1970" cy="625"/>
            </a:xfrm>
            <a:prstGeom prst="rect">
              <a:avLst/>
            </a:prstGeom>
            <a:noFill/>
            <a:ln w="9525">
              <a:noFill/>
            </a:ln>
          </p:spPr>
          <p:txBody>
            <a:bodyPr anchor="t">
              <a:spAutoFit/>
            </a:bodyPr>
            <a:p>
              <a:pPr algn="ctr" latinLnBrk="1"/>
              <a:r>
                <a:rPr lang="en-US" altLang="zh-CN" dirty="0">
                  <a:solidFill>
                    <a:srgbClr val="FF0000"/>
                  </a:solidFill>
                  <a:latin typeface="Times New Roman" panose="02020603050405020304" pitchFamily="18" charset="0"/>
                  <a:ea typeface="黑体" panose="02010609060101010101" pitchFamily="49" charset="-122"/>
                </a:rPr>
                <a:t>伤残</a:t>
              </a:r>
              <a:r>
                <a:rPr lang="en-US" altLang="zh-CN" dirty="0">
                  <a:latin typeface="Times New Roman" panose="02020603050405020304" pitchFamily="18" charset="0"/>
                  <a:ea typeface="黑体" panose="02010609060101010101" pitchFamily="49" charset="-122"/>
                </a:rPr>
                <a:t>保险</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1000" fill="hold"/>
                                        <p:tgtEl>
                                          <p:spTgt spid="26628"/>
                                        </p:tgtEl>
                                        <p:attrNameLst>
                                          <p:attrName>ppt_x</p:attrName>
                                        </p:attrNameLst>
                                      </p:cBhvr>
                                      <p:tavLst>
                                        <p:tav tm="0">
                                          <p:val>
                                            <p:strVal val="#ppt_x"/>
                                          </p:val>
                                        </p:tav>
                                        <p:tav tm="100000">
                                          <p:val>
                                            <p:strVal val="#ppt_x"/>
                                          </p:val>
                                        </p:tav>
                                      </p:tavLst>
                                    </p:anim>
                                    <p:anim calcmode="lin" valueType="num">
                                      <p:cBhvr additive="base">
                                        <p:cTn id="8" dur="1000" fill="hold"/>
                                        <p:tgtEl>
                                          <p:spTgt spid="2662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6628">
                                            <p:txEl>
                                              <p:charRg st="0" end="8"/>
                                            </p:txEl>
                                          </p:spTgt>
                                        </p:tgtEl>
                                        <p:attrNameLst>
                                          <p:attrName>style.visibility</p:attrName>
                                        </p:attrNameLst>
                                      </p:cBhvr>
                                      <p:to>
                                        <p:strVal val="visible"/>
                                      </p:to>
                                    </p:set>
                                    <p:anim calcmode="lin" valueType="num">
                                      <p:cBhvr additive="base">
                                        <p:cTn id="11" dur="1000" fill="hold"/>
                                        <p:tgtEl>
                                          <p:spTgt spid="26628">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6628">
                                            <p:txEl>
                                              <p:charRg st="0" end="8"/>
                                            </p:txEl>
                                          </p:spTgt>
                                        </p:tgtEl>
                                        <p:attrNameLst>
                                          <p:attrName>ppt_y</p:attrName>
                                        </p:attrNameLst>
                                      </p:cBhvr>
                                      <p:tavLst>
                                        <p:tav tm="0">
                                          <p:val>
                                            <p:strVal val="0-#ppt_h/2"/>
                                          </p:val>
                                        </p:tav>
                                        <p:tav tm="100000">
                                          <p:val>
                                            <p:strVal val="#ppt_y"/>
                                          </p:val>
                                        </p:tav>
                                      </p:tavLst>
                                    </p:anim>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1" descr="timg (11)"/>
          <p:cNvPicPr>
            <a:picLocks noChangeAspect="1"/>
          </p:cNvPicPr>
          <p:nvPr/>
        </p:nvPicPr>
        <p:blipFill>
          <a:blip r:embed="rId1">
            <a:clrChange>
              <a:clrFrom>
                <a:srgbClr val="FFFFFF"/>
              </a:clrFrom>
              <a:clrTo>
                <a:srgbClr val="FFFFFF">
                  <a:alpha val="0"/>
                </a:srgbClr>
              </a:clrTo>
            </a:clrChange>
          </a:blip>
          <a:srcRect l="15781" t="2234" r="10536" b="11108"/>
          <a:stretch>
            <a:fillRect/>
          </a:stretch>
        </p:blipFill>
        <p:spPr>
          <a:xfrm>
            <a:off x="60325" y="4043363"/>
            <a:ext cx="2016125" cy="2808287"/>
          </a:xfrm>
          <a:prstGeom prst="rect">
            <a:avLst/>
          </a:prstGeom>
          <a:noFill/>
          <a:ln w="9525">
            <a:noFill/>
          </a:ln>
        </p:spPr>
      </p:pic>
      <p:sp>
        <p:nvSpPr>
          <p:cNvPr id="27652" name="Rectangle 4"/>
          <p:cNvSpPr/>
          <p:nvPr/>
        </p:nvSpPr>
        <p:spPr>
          <a:xfrm>
            <a:off x="665163" y="1897063"/>
            <a:ext cx="25209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（二）集体福利</a:t>
            </a:r>
            <a:endParaRPr lang="zh-CN" altLang="zh-CN" dirty="0">
              <a:latin typeface="Times New Roman" panose="02020603050405020304" pitchFamily="18" charset="0"/>
              <a:ea typeface="黑体" panose="02010609060101010101" pitchFamily="49" charset="-122"/>
            </a:endParaRPr>
          </a:p>
        </p:txBody>
      </p:sp>
      <p:grpSp>
        <p:nvGrpSpPr>
          <p:cNvPr id="46083" name="组合 2"/>
          <p:cNvGrpSpPr/>
          <p:nvPr/>
        </p:nvGrpSpPr>
        <p:grpSpPr>
          <a:xfrm>
            <a:off x="1160463" y="2728913"/>
            <a:ext cx="6985000" cy="2682875"/>
            <a:chOff x="1870" y="4492"/>
            <a:chExt cx="11000" cy="4225"/>
          </a:xfrm>
        </p:grpSpPr>
        <p:sp>
          <p:nvSpPr>
            <p:cNvPr id="46084" name="AutoShape 5"/>
            <p:cNvSpPr/>
            <p:nvPr/>
          </p:nvSpPr>
          <p:spPr>
            <a:xfrm>
              <a:off x="7428" y="6561"/>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文化旅游福利</a:t>
              </a:r>
              <a:endParaRPr lang="zh-CN" altLang="en-US" dirty="0">
                <a:latin typeface="Times New Roman" panose="02020603050405020304" pitchFamily="18" charset="0"/>
                <a:ea typeface="黑体" panose="02010609060101010101" pitchFamily="49" charset="-122"/>
              </a:endParaRPr>
            </a:p>
          </p:txBody>
        </p:sp>
        <p:sp>
          <p:nvSpPr>
            <p:cNvPr id="46085" name="AutoShape 6"/>
            <p:cNvSpPr/>
            <p:nvPr/>
          </p:nvSpPr>
          <p:spPr>
            <a:xfrm>
              <a:off x="7427" y="5512"/>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有薪节假</a:t>
              </a:r>
              <a:endParaRPr lang="zh-CN" altLang="en-US" dirty="0">
                <a:latin typeface="Times New Roman" panose="02020603050405020304" pitchFamily="18" charset="0"/>
                <a:ea typeface="黑体" panose="02010609060101010101" pitchFamily="49" charset="-122"/>
              </a:endParaRPr>
            </a:p>
          </p:txBody>
        </p:sp>
        <p:sp>
          <p:nvSpPr>
            <p:cNvPr id="46086" name="AutoShape 7"/>
            <p:cNvSpPr/>
            <p:nvPr/>
          </p:nvSpPr>
          <p:spPr>
            <a:xfrm>
              <a:off x="7427" y="4492"/>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医疗保健福利</a:t>
              </a:r>
              <a:endParaRPr lang="zh-CN" altLang="en-US" dirty="0">
                <a:latin typeface="Times New Roman" panose="02020603050405020304" pitchFamily="18" charset="0"/>
                <a:ea typeface="黑体" panose="02010609060101010101" pitchFamily="49" charset="-122"/>
              </a:endParaRPr>
            </a:p>
          </p:txBody>
        </p:sp>
        <p:sp>
          <p:nvSpPr>
            <p:cNvPr id="46087" name="AutoShape 8"/>
            <p:cNvSpPr/>
            <p:nvPr/>
          </p:nvSpPr>
          <p:spPr>
            <a:xfrm>
              <a:off x="1870" y="4605"/>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住房福利</a:t>
              </a:r>
              <a:endParaRPr lang="zh-CN" altLang="en-US" dirty="0">
                <a:latin typeface="Times New Roman" panose="02020603050405020304" pitchFamily="18" charset="0"/>
                <a:ea typeface="黑体" panose="02010609060101010101" pitchFamily="49" charset="-122"/>
              </a:endParaRPr>
            </a:p>
          </p:txBody>
        </p:sp>
        <p:sp>
          <p:nvSpPr>
            <p:cNvPr id="46088" name="AutoShape 9"/>
            <p:cNvSpPr/>
            <p:nvPr/>
          </p:nvSpPr>
          <p:spPr>
            <a:xfrm>
              <a:off x="1870" y="5627"/>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交通福利</a:t>
              </a:r>
              <a:endParaRPr lang="zh-CN" altLang="en-US" dirty="0">
                <a:latin typeface="Times New Roman" panose="02020603050405020304" pitchFamily="18" charset="0"/>
                <a:ea typeface="黑体" panose="02010609060101010101" pitchFamily="49" charset="-122"/>
              </a:endParaRPr>
            </a:p>
          </p:txBody>
        </p:sp>
        <p:sp>
          <p:nvSpPr>
            <p:cNvPr id="46089" name="AutoShape 10"/>
            <p:cNvSpPr/>
            <p:nvPr/>
          </p:nvSpPr>
          <p:spPr>
            <a:xfrm>
              <a:off x="1870" y="6648"/>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饮食福利</a:t>
              </a:r>
              <a:endParaRPr lang="zh-CN" altLang="en-US" dirty="0">
                <a:latin typeface="Times New Roman" panose="02020603050405020304" pitchFamily="18" charset="0"/>
                <a:ea typeface="黑体" panose="02010609060101010101" pitchFamily="49" charset="-122"/>
              </a:endParaRPr>
            </a:p>
          </p:txBody>
        </p:sp>
        <p:sp>
          <p:nvSpPr>
            <p:cNvPr id="46090" name="AutoShape 11"/>
            <p:cNvSpPr/>
            <p:nvPr/>
          </p:nvSpPr>
          <p:spPr>
            <a:xfrm>
              <a:off x="7428" y="7582"/>
              <a:ext cx="5442" cy="1135"/>
            </a:xfrm>
            <a:prstGeom prst="horizontalScroll">
              <a:avLst>
                <a:gd name="adj" fmla="val 12500"/>
              </a:avLst>
            </a:prstGeom>
            <a:solidFill>
              <a:srgbClr val="99FF33"/>
            </a:solidFill>
            <a:ln w="9525" cap="flat" cmpd="sng">
              <a:solidFill>
                <a:schemeClr val="tx1"/>
              </a:solidFill>
              <a:prstDash val="solid"/>
              <a:round/>
              <a:headEnd type="none" w="med" len="med"/>
              <a:tailEnd type="none" w="med" len="med"/>
            </a:ln>
          </p:spPr>
          <p:txBody>
            <a:bodyPr wrap="none" anchor="ctr"/>
            <a:p>
              <a:pPr algn="ctr"/>
              <a:r>
                <a:rPr lang="zh-CN" altLang="en-US" dirty="0">
                  <a:latin typeface="Times New Roman" panose="02020603050405020304" pitchFamily="18" charset="0"/>
                  <a:ea typeface="黑体" panose="02010609060101010101" pitchFamily="49" charset="-122"/>
                </a:rPr>
                <a:t>教育培训福利</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1000" fill="hold"/>
                                        <p:tgtEl>
                                          <p:spTgt spid="27652"/>
                                        </p:tgtEl>
                                        <p:attrNameLst>
                                          <p:attrName>ppt_x</p:attrName>
                                        </p:attrNameLst>
                                      </p:cBhvr>
                                      <p:tavLst>
                                        <p:tav tm="0">
                                          <p:val>
                                            <p:strVal val="#ppt_x"/>
                                          </p:val>
                                        </p:tav>
                                        <p:tav tm="100000">
                                          <p:val>
                                            <p:strVal val="#ppt_x"/>
                                          </p:val>
                                        </p:tav>
                                      </p:tavLst>
                                    </p:anim>
                                    <p:anim calcmode="lin" valueType="num">
                                      <p:cBhvr additive="base">
                                        <p:cTn id="8" dur="1000" fill="hold"/>
                                        <p:tgtEl>
                                          <p:spTgt spid="2765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652">
                                            <p:txEl>
                                              <p:charRg st="0" end="8"/>
                                            </p:txEl>
                                          </p:spTgt>
                                        </p:tgtEl>
                                        <p:attrNameLst>
                                          <p:attrName>style.visibility</p:attrName>
                                        </p:attrNameLst>
                                      </p:cBhvr>
                                      <p:to>
                                        <p:strVal val="visible"/>
                                      </p:to>
                                    </p:set>
                                    <p:anim calcmode="lin" valueType="num">
                                      <p:cBhvr additive="base">
                                        <p:cTn id="11" dur="1000" fill="hold"/>
                                        <p:tgtEl>
                                          <p:spTgt spid="27652">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7652">
                                            <p:txEl>
                                              <p:charRg st="0"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Rectangle 4"/>
          <p:cNvSpPr/>
          <p:nvPr/>
        </p:nvSpPr>
        <p:spPr>
          <a:xfrm>
            <a:off x="903288" y="1962150"/>
            <a:ext cx="25209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（三）个人福利</a:t>
            </a:r>
            <a:endParaRPr lang="zh-CN" altLang="zh-CN" dirty="0">
              <a:latin typeface="Times New Roman" panose="02020603050405020304" pitchFamily="18" charset="0"/>
              <a:ea typeface="黑体" panose="02010609060101010101" pitchFamily="49" charset="-122"/>
            </a:endParaRPr>
          </a:p>
        </p:txBody>
      </p:sp>
      <p:sp>
        <p:nvSpPr>
          <p:cNvPr id="28680" name="Text Box 8"/>
          <p:cNvSpPr txBox="1">
            <a:spLocks noChangeArrowheads="1"/>
          </p:cNvSpPr>
          <p:nvPr/>
        </p:nvSpPr>
        <p:spPr bwMode="auto">
          <a:xfrm>
            <a:off x="1736725" y="2860675"/>
            <a:ext cx="5670550" cy="1568450"/>
          </a:xfrm>
          <a:prstGeom prst="rect">
            <a:avLst/>
          </a:prstGeom>
          <a:noFill/>
          <a:ln w="31750" cmpd="dbl">
            <a:solidFill>
              <a:schemeClr val="accent1">
                <a:shade val="50000"/>
                <a:alpha val="58000"/>
              </a:schemeClr>
            </a:solidFill>
            <a:prstDash val="sysDash"/>
            <a:miter lim="800000"/>
          </a:ln>
          <a:effectLst/>
        </p:spPr>
        <p:txBody>
          <a:bodyPr wrap="square">
            <a:spAutoFit/>
          </a:bodyPr>
          <a:lstStyle/>
          <a:p>
            <a:pPr marR="0" defTabSz="914400">
              <a:lnSpc>
                <a:spcPct val="120000"/>
              </a:lnSpc>
              <a:buClrTx/>
              <a:buSzTx/>
              <a:buFont typeface="Arial" panose="020B0604020202020204" pitchFamily="34" charset="0"/>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个人福利是指企业根据自身的发展需要和员工的需要选择提供的福利项目。它主要是由员工福利基金开支、以货币形式直接支付给员工的福利补贴，是员工福利的非主要形式。</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pic>
        <p:nvPicPr>
          <p:cNvPr id="47107" name="图片 1" descr="u=1126063497,2967770029&amp;fm=27&amp;gp=0"/>
          <p:cNvPicPr>
            <a:picLocks noChangeAspect="1"/>
          </p:cNvPicPr>
          <p:nvPr/>
        </p:nvPicPr>
        <p:blipFill>
          <a:blip r:embed="rId1">
            <a:clrChange>
              <a:clrFrom>
                <a:srgbClr val="FFFFFF"/>
              </a:clrFrom>
              <a:clrTo>
                <a:srgbClr val="FFFFFF">
                  <a:alpha val="0"/>
                </a:srgbClr>
              </a:clrTo>
            </a:clrChange>
          </a:blip>
          <a:srcRect l="18500" t="5888" r="20612" b="9056"/>
          <a:stretch>
            <a:fillRect/>
          </a:stretch>
        </p:blipFill>
        <p:spPr>
          <a:xfrm>
            <a:off x="6346825" y="4213225"/>
            <a:ext cx="2089150" cy="19446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1000" fill="hold"/>
                                        <p:tgtEl>
                                          <p:spTgt spid="28676"/>
                                        </p:tgtEl>
                                        <p:attrNameLst>
                                          <p:attrName>ppt_x</p:attrName>
                                        </p:attrNameLst>
                                      </p:cBhvr>
                                      <p:tavLst>
                                        <p:tav tm="0">
                                          <p:val>
                                            <p:strVal val="#ppt_x"/>
                                          </p:val>
                                        </p:tav>
                                        <p:tav tm="100000">
                                          <p:val>
                                            <p:strVal val="#ppt_x"/>
                                          </p:val>
                                        </p:tav>
                                      </p:tavLst>
                                    </p:anim>
                                    <p:anim calcmode="lin" valueType="num">
                                      <p:cBhvr additive="base">
                                        <p:cTn id="8" dur="1000" fill="hold"/>
                                        <p:tgtEl>
                                          <p:spTgt spid="2867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8676">
                                            <p:txEl>
                                              <p:charRg st="0" end="8"/>
                                            </p:txEl>
                                          </p:spTgt>
                                        </p:tgtEl>
                                        <p:attrNameLst>
                                          <p:attrName>style.visibility</p:attrName>
                                        </p:attrNameLst>
                                      </p:cBhvr>
                                      <p:to>
                                        <p:strVal val="visible"/>
                                      </p:to>
                                    </p:set>
                                    <p:anim calcmode="lin" valueType="num">
                                      <p:cBhvr additive="base">
                                        <p:cTn id="11" dur="1000" fill="hold"/>
                                        <p:tgtEl>
                                          <p:spTgt spid="28676">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8676">
                                            <p:txEl>
                                              <p:charRg st="0"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347"/>
          <p:cNvSpPr/>
          <p:nvPr/>
        </p:nvSpPr>
        <p:spPr>
          <a:xfrm>
            <a:off x="2451100" y="1323975"/>
            <a:ext cx="4243388"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三、弹性福利制度</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29700" name="Rectangle 4"/>
          <p:cNvSpPr/>
          <p:nvPr/>
        </p:nvSpPr>
        <p:spPr>
          <a:xfrm>
            <a:off x="836613" y="2073275"/>
            <a:ext cx="410527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zh-CN" dirty="0">
                <a:latin typeface="Times New Roman" panose="02020603050405020304" pitchFamily="18" charset="0"/>
                <a:ea typeface="黑体" panose="02010609060101010101" pitchFamily="49" charset="-122"/>
              </a:rPr>
              <a:t>（一）弹性福利制度的含义及类型</a:t>
            </a:r>
            <a:endParaRPr lang="zh-CN" altLang="zh-CN" dirty="0">
              <a:latin typeface="Times New Roman" panose="02020603050405020304" pitchFamily="18" charset="0"/>
              <a:ea typeface="黑体" panose="02010609060101010101" pitchFamily="49" charset="-122"/>
            </a:endParaRPr>
          </a:p>
        </p:txBody>
      </p:sp>
      <p:grpSp>
        <p:nvGrpSpPr>
          <p:cNvPr id="2" name="Group 5"/>
          <p:cNvGrpSpPr/>
          <p:nvPr/>
        </p:nvGrpSpPr>
        <p:grpSpPr>
          <a:xfrm>
            <a:off x="860425" y="2843213"/>
            <a:ext cx="7416800" cy="3097212"/>
            <a:chOff x="0" y="0"/>
            <a:chExt cx="13381" cy="6464"/>
          </a:xfrm>
        </p:grpSpPr>
        <p:sp>
          <p:nvSpPr>
            <p:cNvPr id="48132" name="AutoShape 5"/>
            <p:cNvSpPr/>
            <p:nvPr/>
          </p:nvSpPr>
          <p:spPr>
            <a:xfrm>
              <a:off x="149" y="0"/>
              <a:ext cx="13067" cy="6464"/>
            </a:xfrm>
            <a:prstGeom prst="roundRect">
              <a:avLst>
                <a:gd name="adj" fmla="val 2972"/>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48133" name="Oval 11"/>
            <p:cNvSpPr/>
            <p:nvPr/>
          </p:nvSpPr>
          <p:spPr>
            <a:xfrm>
              <a:off x="4422" y="1216"/>
              <a:ext cx="4522" cy="4131"/>
            </a:xfrm>
            <a:prstGeom prst="ellipse">
              <a:avLst/>
            </a:prstGeom>
            <a:gradFill rotWithShape="1">
              <a:gsLst>
                <a:gs pos="0">
                  <a:srgbClr val="FFEA96">
                    <a:alpha val="59998"/>
                  </a:srgbClr>
                </a:gs>
                <a:gs pos="100000">
                  <a:srgbClr val="FFCC00">
                    <a:alpha val="59998"/>
                  </a:srgbClr>
                </a:gs>
              </a:gsLst>
              <a:path path="shape">
                <a:fillToRect l="50000" t="50000" r="50000" b="50000"/>
              </a:path>
              <a:tileRect/>
            </a:gradFill>
            <a:ln w="57150" cap="flat" cmpd="sng">
              <a:solidFill>
                <a:schemeClr val="bg1"/>
              </a:solidFill>
              <a:prstDash val="solid"/>
              <a:round/>
              <a:headEnd type="none" w="med" len="med"/>
              <a:tailEnd type="none" w="med" len="med"/>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04" name="AutoShape 16"/>
            <p:cNvSpPr/>
            <p:nvPr/>
          </p:nvSpPr>
          <p:spPr bwMode="auto">
            <a:xfrm>
              <a:off x="4465" y="1256"/>
              <a:ext cx="4436" cy="4052"/>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663" y="10800"/>
                </a:cxn>
                <a:cxn ang="0">
                  <a:pos x="10800" y="20937"/>
                </a:cxn>
                <a:cxn ang="0">
                  <a:pos x="20937" y="10800"/>
                </a:cxn>
                <a:cxn ang="0">
                  <a:pos x="10800" y="663"/>
                </a:cxn>
                <a:cxn ang="0">
                  <a:pos x="663"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3" y="10800"/>
                  </a:moveTo>
                  <a:cubicBezTo>
                    <a:pt x="663" y="16399"/>
                    <a:pt x="5201" y="20937"/>
                    <a:pt x="10800" y="20937"/>
                  </a:cubicBezTo>
                  <a:cubicBezTo>
                    <a:pt x="16399" y="20937"/>
                    <a:pt x="20937" y="16399"/>
                    <a:pt x="20937" y="10800"/>
                  </a:cubicBezTo>
                  <a:cubicBezTo>
                    <a:pt x="20937" y="5201"/>
                    <a:pt x="16399" y="663"/>
                    <a:pt x="10800" y="663"/>
                  </a:cubicBezTo>
                  <a:cubicBezTo>
                    <a:pt x="5201" y="663"/>
                    <a:pt x="663" y="5201"/>
                    <a:pt x="663" y="10800"/>
                  </a:cubicBezTo>
                  <a:close/>
                </a:path>
              </a:pathLst>
            </a:custGeom>
            <a:solidFill>
              <a:srgbClr val="663300">
                <a:alpha val="50000"/>
              </a:srgbClr>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05" name="Line 17"/>
            <p:cNvSpPr>
              <a:spLocks noChangeShapeType="1"/>
            </p:cNvSpPr>
            <p:nvPr/>
          </p:nvSpPr>
          <p:spPr bwMode="auto">
            <a:xfrm>
              <a:off x="6679" y="1766"/>
              <a:ext cx="0" cy="1544"/>
            </a:xfrm>
            <a:prstGeom prst="line">
              <a:avLst/>
            </a:prstGeom>
            <a:noFill/>
            <a:ln w="38100" cmpd="sng">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06" name="Line 22"/>
            <p:cNvSpPr>
              <a:spLocks noChangeShapeType="1"/>
            </p:cNvSpPr>
            <p:nvPr/>
          </p:nvSpPr>
          <p:spPr bwMode="auto">
            <a:xfrm flipV="1">
              <a:off x="5522" y="3310"/>
              <a:ext cx="1157" cy="1309"/>
            </a:xfrm>
            <a:prstGeom prst="line">
              <a:avLst/>
            </a:prstGeom>
            <a:noFill/>
            <a:ln w="38100" cmpd="sng">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07" name="Line 23"/>
            <p:cNvSpPr>
              <a:spLocks noChangeShapeType="1"/>
            </p:cNvSpPr>
            <p:nvPr/>
          </p:nvSpPr>
          <p:spPr bwMode="auto">
            <a:xfrm>
              <a:off x="4912" y="2929"/>
              <a:ext cx="1767" cy="381"/>
            </a:xfrm>
            <a:prstGeom prst="line">
              <a:avLst/>
            </a:prstGeom>
            <a:noFill/>
            <a:ln w="38100" cmpd="sng">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08" name="Line 24"/>
            <p:cNvSpPr>
              <a:spLocks noChangeShapeType="1"/>
            </p:cNvSpPr>
            <p:nvPr/>
          </p:nvSpPr>
          <p:spPr bwMode="auto">
            <a:xfrm flipH="1">
              <a:off x="6676" y="2929"/>
              <a:ext cx="1747" cy="381"/>
            </a:xfrm>
            <a:prstGeom prst="line">
              <a:avLst/>
            </a:prstGeom>
            <a:noFill/>
            <a:ln w="38100" cmpd="sng">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09" name="Line 25"/>
            <p:cNvSpPr>
              <a:spLocks noChangeShapeType="1"/>
            </p:cNvSpPr>
            <p:nvPr/>
          </p:nvSpPr>
          <p:spPr bwMode="auto">
            <a:xfrm flipH="1" flipV="1">
              <a:off x="6676" y="3310"/>
              <a:ext cx="1128" cy="1342"/>
            </a:xfrm>
            <a:prstGeom prst="line">
              <a:avLst/>
            </a:prstGeom>
            <a:noFill/>
            <a:ln w="38100" cmpd="sng">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48140" name="Picture 29" descr="3원_3"/>
            <p:cNvPicPr>
              <a:picLocks noChangeAspect="1"/>
            </p:cNvPicPr>
            <p:nvPr/>
          </p:nvPicPr>
          <p:blipFill>
            <a:blip r:embed="rId1">
              <a:lum bright="-12000" contrast="17998"/>
            </a:blip>
            <a:stretch>
              <a:fillRect/>
            </a:stretch>
          </p:blipFill>
          <p:spPr>
            <a:xfrm>
              <a:off x="5706" y="2369"/>
              <a:ext cx="1978" cy="1820"/>
            </a:xfrm>
            <a:prstGeom prst="rect">
              <a:avLst/>
            </a:prstGeom>
            <a:noFill/>
            <a:ln w="9525">
              <a:noFill/>
            </a:ln>
          </p:spPr>
        </p:pic>
        <p:sp>
          <p:nvSpPr>
            <p:cNvPr id="48141" name="AutoShape 30"/>
            <p:cNvSpPr/>
            <p:nvPr/>
          </p:nvSpPr>
          <p:spPr>
            <a:xfrm>
              <a:off x="5827" y="4"/>
              <a:ext cx="6532" cy="1732"/>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48142" name="AutoShape 32"/>
            <p:cNvSpPr/>
            <p:nvPr/>
          </p:nvSpPr>
          <p:spPr>
            <a:xfrm>
              <a:off x="8506" y="1957"/>
              <a:ext cx="4875"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48143" name="AutoShape 33"/>
            <p:cNvSpPr/>
            <p:nvPr/>
          </p:nvSpPr>
          <p:spPr>
            <a:xfrm>
              <a:off x="0" y="1957"/>
              <a:ext cx="4874"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48144" name="AutoShape 34"/>
            <p:cNvSpPr/>
            <p:nvPr/>
          </p:nvSpPr>
          <p:spPr>
            <a:xfrm>
              <a:off x="836" y="4384"/>
              <a:ext cx="4875"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48145" name="AutoShape 35"/>
            <p:cNvSpPr/>
            <p:nvPr/>
          </p:nvSpPr>
          <p:spPr>
            <a:xfrm>
              <a:off x="7576" y="4385"/>
              <a:ext cx="5351"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16" name="AutoShape 36"/>
            <p:cNvSpPr/>
            <p:nvPr/>
          </p:nvSpPr>
          <p:spPr bwMode="auto">
            <a:xfrm>
              <a:off x="5866" y="119"/>
              <a:ext cx="1647" cy="1504"/>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18A46"/>
                </a:gs>
                <a:gs pos="100000">
                  <a:srgbClr val="EB5F01"/>
                </a:gs>
              </a:gsLst>
              <a:lin ang="5400000" scaled="1"/>
            </a:gradFill>
            <a:ln w="9525" cap="flat" cmpd="sng">
              <a:solidFill>
                <a:schemeClr val="bg1"/>
              </a:solidFill>
              <a:round/>
            </a:ln>
            <a:effectLst>
              <a:outerShdw dist="38100" dir="5400000" algn="ctr" rotWithShape="0">
                <a:srgbClr val="482400">
                  <a:alpha val="59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8147" name="Oval 46"/>
            <p:cNvSpPr/>
            <p:nvPr/>
          </p:nvSpPr>
          <p:spPr>
            <a:xfrm>
              <a:off x="5922" y="116"/>
              <a:ext cx="1513"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18" name="AutoShape 47"/>
            <p:cNvSpPr/>
            <p:nvPr/>
          </p:nvSpPr>
          <p:spPr bwMode="auto">
            <a:xfrm>
              <a:off x="5932" y="129"/>
              <a:ext cx="1504" cy="1368"/>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19" name="AutoShape 48"/>
            <p:cNvSpPr/>
            <p:nvPr/>
          </p:nvSpPr>
          <p:spPr bwMode="auto">
            <a:xfrm>
              <a:off x="8575" y="2071"/>
              <a:ext cx="1647" cy="1504"/>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59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8150" name="Oval 49"/>
            <p:cNvSpPr/>
            <p:nvPr/>
          </p:nvSpPr>
          <p:spPr>
            <a:xfrm>
              <a:off x="8641"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21" name="AutoShape 50"/>
            <p:cNvSpPr/>
            <p:nvPr/>
          </p:nvSpPr>
          <p:spPr bwMode="auto">
            <a:xfrm>
              <a:off x="8647" y="2077"/>
              <a:ext cx="1504" cy="136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22" name="AutoShape 51"/>
            <p:cNvSpPr/>
            <p:nvPr/>
          </p:nvSpPr>
          <p:spPr bwMode="auto">
            <a:xfrm>
              <a:off x="7630" y="4499"/>
              <a:ext cx="1647" cy="1504"/>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59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8153" name="Oval 52"/>
            <p:cNvSpPr/>
            <p:nvPr/>
          </p:nvSpPr>
          <p:spPr>
            <a:xfrm>
              <a:off x="7696"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24" name="AutoShape 53"/>
            <p:cNvSpPr/>
            <p:nvPr/>
          </p:nvSpPr>
          <p:spPr bwMode="auto">
            <a:xfrm>
              <a:off x="7702" y="4506"/>
              <a:ext cx="1501" cy="1368"/>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25" name="AutoShape 54"/>
            <p:cNvSpPr/>
            <p:nvPr/>
          </p:nvSpPr>
          <p:spPr bwMode="auto">
            <a:xfrm>
              <a:off x="4047" y="4499"/>
              <a:ext cx="1650" cy="1504"/>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59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8156" name="Oval 55"/>
            <p:cNvSpPr/>
            <p:nvPr/>
          </p:nvSpPr>
          <p:spPr>
            <a:xfrm>
              <a:off x="4115"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27" name="AutoShape 56"/>
            <p:cNvSpPr/>
            <p:nvPr/>
          </p:nvSpPr>
          <p:spPr bwMode="auto">
            <a:xfrm>
              <a:off x="4119" y="4506"/>
              <a:ext cx="1504" cy="1368"/>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28" name="AutoShape 57"/>
            <p:cNvSpPr/>
            <p:nvPr/>
          </p:nvSpPr>
          <p:spPr bwMode="auto">
            <a:xfrm>
              <a:off x="3185" y="2071"/>
              <a:ext cx="1650" cy="1504"/>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59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8159" name="Oval 58"/>
            <p:cNvSpPr/>
            <p:nvPr/>
          </p:nvSpPr>
          <p:spPr>
            <a:xfrm>
              <a:off x="3254"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30" name="AutoShape 59"/>
            <p:cNvSpPr/>
            <p:nvPr/>
          </p:nvSpPr>
          <p:spPr bwMode="auto">
            <a:xfrm>
              <a:off x="3259" y="2077"/>
              <a:ext cx="1501" cy="136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9731" name="Rectangle 72"/>
            <p:cNvSpPr>
              <a:spLocks noChangeArrowheads="1"/>
            </p:cNvSpPr>
            <p:nvPr/>
          </p:nvSpPr>
          <p:spPr bwMode="auto">
            <a:xfrm>
              <a:off x="6046" y="195"/>
              <a:ext cx="1283"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32" name="Rectangle 73"/>
            <p:cNvSpPr>
              <a:spLocks noChangeArrowheads="1"/>
            </p:cNvSpPr>
            <p:nvPr/>
          </p:nvSpPr>
          <p:spPr bwMode="auto">
            <a:xfrm>
              <a:off x="8758" y="2147"/>
              <a:ext cx="1280"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2.</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33" name="Rectangle 74"/>
            <p:cNvSpPr>
              <a:spLocks noChangeArrowheads="1"/>
            </p:cNvSpPr>
            <p:nvPr/>
          </p:nvSpPr>
          <p:spPr bwMode="auto">
            <a:xfrm>
              <a:off x="7813" y="4575"/>
              <a:ext cx="1280"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3.</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34" name="Rectangle 75"/>
            <p:cNvSpPr>
              <a:spLocks noChangeArrowheads="1"/>
            </p:cNvSpPr>
            <p:nvPr/>
          </p:nvSpPr>
          <p:spPr bwMode="auto">
            <a:xfrm>
              <a:off x="4230" y="4575"/>
              <a:ext cx="1283"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4.</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35" name="Rectangle 76"/>
            <p:cNvSpPr>
              <a:spLocks noChangeArrowheads="1"/>
            </p:cNvSpPr>
            <p:nvPr/>
          </p:nvSpPr>
          <p:spPr bwMode="auto">
            <a:xfrm>
              <a:off x="3368" y="2147"/>
              <a:ext cx="1283"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5.</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66" name="Text Box 77"/>
            <p:cNvSpPr txBox="1"/>
            <p:nvPr/>
          </p:nvSpPr>
          <p:spPr>
            <a:xfrm>
              <a:off x="1265" y="4826"/>
              <a:ext cx="2814" cy="849"/>
            </a:xfrm>
            <a:prstGeom prst="rect">
              <a:avLst/>
            </a:prstGeom>
            <a:noFill/>
            <a:ln w="9525">
              <a:noFill/>
            </a:ln>
          </p:spPr>
          <p:txBody>
            <a:bodyPr anchor="ctr"/>
            <a:p>
              <a:r>
                <a:rPr lang="ko-KR" altLang="en-US" b="0" dirty="0">
                  <a:latin typeface="Times New Roman" panose="02020603050405020304" pitchFamily="18" charset="0"/>
                  <a:ea typeface="黑体" panose="02010609060101010101" pitchFamily="49" charset="-122"/>
                </a:rPr>
                <a:t>福利套餐型</a:t>
              </a:r>
              <a:endParaRPr lang="ko-KR" altLang="en-US" b="0" dirty="0">
                <a:latin typeface="Times New Roman" panose="02020603050405020304" pitchFamily="18" charset="0"/>
                <a:ea typeface="黑体" panose="02010609060101010101" pitchFamily="49" charset="-122"/>
              </a:endParaRPr>
            </a:p>
          </p:txBody>
        </p:sp>
        <p:sp>
          <p:nvSpPr>
            <p:cNvPr id="48167" name="Text Box 78"/>
            <p:cNvSpPr txBox="1"/>
            <p:nvPr/>
          </p:nvSpPr>
          <p:spPr>
            <a:xfrm>
              <a:off x="9328" y="4825"/>
              <a:ext cx="3308" cy="849"/>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弹性支用账户</a:t>
              </a:r>
              <a:endParaRPr lang="zh-CN" altLang="en-US" b="0" dirty="0">
                <a:latin typeface="Times New Roman" panose="02020603050405020304" pitchFamily="18" charset="0"/>
                <a:ea typeface="黑体" panose="02010609060101010101" pitchFamily="49" charset="-122"/>
              </a:endParaRPr>
            </a:p>
          </p:txBody>
        </p:sp>
        <p:sp>
          <p:nvSpPr>
            <p:cNvPr id="48168" name="Text Box 79"/>
            <p:cNvSpPr txBox="1"/>
            <p:nvPr/>
          </p:nvSpPr>
          <p:spPr>
            <a:xfrm>
              <a:off x="336" y="2307"/>
              <a:ext cx="3032" cy="963"/>
            </a:xfrm>
            <a:prstGeom prst="rect">
              <a:avLst/>
            </a:prstGeom>
            <a:noFill/>
            <a:ln w="9525">
              <a:noFill/>
            </a:ln>
          </p:spPr>
          <p:txBody>
            <a:bodyPr anchor="ctr"/>
            <a:p>
              <a:r>
                <a:rPr lang="zh-CN" altLang="en-US" dirty="0">
                  <a:latin typeface="Times New Roman" panose="02020603050405020304" pitchFamily="18" charset="0"/>
                  <a:ea typeface="黑体" panose="02010609060101010101" pitchFamily="49" charset="-122"/>
                </a:rPr>
                <a:t>选高择低型</a:t>
              </a:r>
              <a:endParaRPr lang="zh-CN" altLang="en-US" dirty="0">
                <a:latin typeface="Times New Roman" panose="02020603050405020304" pitchFamily="18" charset="0"/>
                <a:ea typeface="黑体" panose="02010609060101010101" pitchFamily="49" charset="-122"/>
              </a:endParaRPr>
            </a:p>
          </p:txBody>
        </p:sp>
        <p:sp>
          <p:nvSpPr>
            <p:cNvPr id="48169" name="Text Box 80"/>
            <p:cNvSpPr txBox="1"/>
            <p:nvPr/>
          </p:nvSpPr>
          <p:spPr>
            <a:xfrm>
              <a:off x="10252" y="2307"/>
              <a:ext cx="3002" cy="963"/>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核心加选择型</a:t>
              </a:r>
              <a:endParaRPr lang="ko-KR" altLang="en-US" b="0" dirty="0">
                <a:latin typeface="Times New Roman" panose="02020603050405020304" pitchFamily="18" charset="0"/>
                <a:ea typeface="黑体" panose="02010609060101010101" pitchFamily="49" charset="-122"/>
              </a:endParaRPr>
            </a:p>
          </p:txBody>
        </p:sp>
        <p:sp>
          <p:nvSpPr>
            <p:cNvPr id="48170" name="Text Box 81"/>
            <p:cNvSpPr txBox="1"/>
            <p:nvPr/>
          </p:nvSpPr>
          <p:spPr>
            <a:xfrm>
              <a:off x="7575" y="340"/>
              <a:ext cx="3874" cy="968"/>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附加型弹性福利计划</a:t>
              </a:r>
              <a:endParaRPr lang="ko-KR" altLang="en-US" b="0"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1000" fill="hold"/>
                                        <p:tgtEl>
                                          <p:spTgt spid="29700"/>
                                        </p:tgtEl>
                                        <p:attrNameLst>
                                          <p:attrName>ppt_x</p:attrName>
                                        </p:attrNameLst>
                                      </p:cBhvr>
                                      <p:tavLst>
                                        <p:tav tm="0">
                                          <p:val>
                                            <p:strVal val="#ppt_x"/>
                                          </p:val>
                                        </p:tav>
                                        <p:tav tm="100000">
                                          <p:val>
                                            <p:strVal val="#ppt_x"/>
                                          </p:val>
                                        </p:tav>
                                      </p:tavLst>
                                    </p:anim>
                                    <p:anim calcmode="lin" valueType="num">
                                      <p:cBhvr additive="base">
                                        <p:cTn id="8" dur="1000" fill="hold"/>
                                        <p:tgtEl>
                                          <p:spTgt spid="2970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700">
                                            <p:txEl>
                                              <p:charRg st="0" end="16"/>
                                            </p:txEl>
                                          </p:spTgt>
                                        </p:tgtEl>
                                        <p:attrNameLst>
                                          <p:attrName>style.visibility</p:attrName>
                                        </p:attrNameLst>
                                      </p:cBhvr>
                                      <p:to>
                                        <p:strVal val="visible"/>
                                      </p:to>
                                    </p:set>
                                    <p:anim calcmode="lin" valueType="num">
                                      <p:cBhvr additive="base">
                                        <p:cTn id="11" dur="1000" fill="hold"/>
                                        <p:tgtEl>
                                          <p:spTgt spid="29700">
                                            <p:txEl>
                                              <p:charRg st="0" end="16"/>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9700">
                                            <p:txEl>
                                              <p:charRg st="0" end="16"/>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Words>
  <Application>WPS 演示</Application>
  <PresentationFormat/>
  <Paragraphs>139</Paragraphs>
  <Slides>15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Times New Roman</vt:lpstr>
      <vt:lpstr>黑体</vt:lpstr>
      <vt:lpstr>Verdana</vt:lpstr>
      <vt:lpstr>华文新魏</vt:lpstr>
      <vt:lpstr>Calibri</vt:lpstr>
      <vt:lpstr>Gulim</vt:lpstr>
      <vt:lpstr>Malgun Gothic</vt:lpstr>
      <vt:lpstr>HY견고딕</vt:lpstr>
      <vt:lpstr>HY헤드라인M</vt:lpstr>
      <vt:lpstr>GulimChe</vt:lpstr>
      <vt:lpstr>微软雅黑</vt:lpstr>
      <vt:lpstr>Arial Unicode MS</vt:lpstr>
      <vt:lpstr>楷体</vt:lpstr>
      <vt:lpstr>主题1_2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270</cp:revision>
  <dcterms:created xsi:type="dcterms:W3CDTF">2015-05-12T07:10:27Z</dcterms:created>
  <dcterms:modified xsi:type="dcterms:W3CDTF">2019-05-15T11:38:59Z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